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3" r:id="rId2"/>
    <p:sldId id="257" r:id="rId3"/>
    <p:sldId id="342" r:id="rId4"/>
    <p:sldId id="292" r:id="rId5"/>
    <p:sldId id="286" r:id="rId6"/>
    <p:sldId id="344" r:id="rId7"/>
    <p:sldId id="269" r:id="rId8"/>
    <p:sldId id="294" r:id="rId9"/>
    <p:sldId id="346" r:id="rId10"/>
    <p:sldId id="280" r:id="rId11"/>
    <p:sldId id="359" r:id="rId12"/>
    <p:sldId id="304" r:id="rId13"/>
    <p:sldId id="307" r:id="rId14"/>
    <p:sldId id="357" r:id="rId15"/>
    <p:sldId id="317" r:id="rId16"/>
    <p:sldId id="318" r:id="rId17"/>
    <p:sldId id="350" r:id="rId18"/>
    <p:sldId id="320" r:id="rId19"/>
    <p:sldId id="322" r:id="rId20"/>
    <p:sldId id="323" r:id="rId21"/>
    <p:sldId id="324" r:id="rId22"/>
    <p:sldId id="325" r:id="rId23"/>
    <p:sldId id="352" r:id="rId24"/>
    <p:sldId id="326" r:id="rId25"/>
    <p:sldId id="364" r:id="rId26"/>
    <p:sldId id="360" r:id="rId27"/>
    <p:sldId id="361" r:id="rId28"/>
    <p:sldId id="362" r:id="rId29"/>
    <p:sldId id="353" r:id="rId30"/>
    <p:sldId id="365" r:id="rId31"/>
    <p:sldId id="363" r:id="rId32"/>
    <p:sldId id="331" r:id="rId33"/>
    <p:sldId id="36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5FF"/>
    <a:srgbClr val="FF1500"/>
    <a:srgbClr val="E68F1B"/>
    <a:srgbClr val="E68F28"/>
    <a:srgbClr val="E6BA28"/>
    <a:srgbClr val="E66E28"/>
    <a:srgbClr val="DC6F28"/>
    <a:srgbClr val="0538A4"/>
    <a:srgbClr val="BE0000"/>
    <a:srgbClr val="AF29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85679" autoAdjust="0"/>
  </p:normalViewPr>
  <p:slideViewPr>
    <p:cSldViewPr snapToGrid="0" snapToObjects="1">
      <p:cViewPr varScale="1">
        <p:scale>
          <a:sx n="65" d="100"/>
          <a:sy n="65" d="100"/>
        </p:scale>
        <p:origin x="-111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4"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image" Target="../media/image7.emf"/><Relationship Id="rId4"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5" Type="http://schemas.openxmlformats.org/officeDocument/2006/relationships/image" Target="../media/image8.emf"/><Relationship Id="rId4"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5" Type="http://schemas.openxmlformats.org/officeDocument/2006/relationships/image" Target="../media/image45.emf"/><Relationship Id="rId4"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6BEC2-A195-0C4D-9329-28545F08C6C8}" type="datetimeFigureOut">
              <a:rPr lang="en-US" smtClean="0"/>
              <a:t>6/6/2013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CA32F-5A2C-294D-81D6-967C7AF28F27}" type="slidenum">
              <a:rPr lang="en-US" smtClean="0"/>
              <a:t>‹N›</a:t>
            </a:fld>
            <a:endParaRPr lang="en-US"/>
          </a:p>
        </p:txBody>
      </p:sp>
    </p:spTree>
    <p:extLst>
      <p:ext uri="{BB962C8B-B14F-4D97-AF65-F5344CB8AC3E}">
        <p14:creationId xmlns:p14="http://schemas.microsoft.com/office/powerpoint/2010/main" val="1517311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B0380-EE21-4147-9111-764EA74F47CC}" type="slidenum">
              <a:rPr lang="en-GB"/>
              <a:pPr/>
              <a:t>7</a:t>
            </a:fld>
            <a:endParaRPr lang="en-GB"/>
          </a:p>
        </p:txBody>
      </p:sp>
      <p:sp>
        <p:nvSpPr>
          <p:cNvPr id="901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792F6-3396-7241-A43A-C7E771093748}" type="slidenum">
              <a:rPr lang="en-GB"/>
              <a:pPr/>
              <a:t>26</a:t>
            </a:fld>
            <a:endParaRPr lang="en-GB"/>
          </a:p>
        </p:txBody>
      </p:sp>
      <p:sp>
        <p:nvSpPr>
          <p:cNvPr id="71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Grp="1" noChangeArrowheads="1"/>
          </p:cNvSpPr>
          <p:nvPr>
            <p:ph type="sldNum"/>
          </p:nvPr>
        </p:nvSpPr>
        <p:spPr>
          <a:ln/>
        </p:spPr>
        <p:txBody>
          <a:bodyPr/>
          <a:lstStyle/>
          <a:p>
            <a:fld id="{AF9D3F6A-C13C-47FF-BEC5-7FA93D91421B}" type="slidenum">
              <a:rPr lang="it-IT"/>
              <a:pPr/>
              <a:t>27</a:t>
            </a:fld>
            <a:endParaRPr lang="it-IT"/>
          </a:p>
        </p:txBody>
      </p:sp>
      <p:sp>
        <p:nvSpPr>
          <p:cNvPr id="82946" name="Segnaposto immagine diapositiva 1"/>
          <p:cNvSpPr>
            <a:spLocks noGrp="1" noRot="1" noChangeAspect="1" noTextEdit="1"/>
          </p:cNvSpPr>
          <p:nvPr>
            <p:ph type="sldImg"/>
          </p:nvPr>
        </p:nvSpPr>
        <p:spPr>
          <a:xfrm>
            <a:off x="1143000" y="687388"/>
            <a:ext cx="4572000" cy="3429000"/>
          </a:xfrm>
          <a:ln/>
        </p:spPr>
      </p:sp>
      <p:sp>
        <p:nvSpPr>
          <p:cNvPr id="82947" name="Segnaposto note 2"/>
          <p:cNvSpPr>
            <a:spLocks noGrp="1"/>
          </p:cNvSpPr>
          <p:nvPr>
            <p:ph type="body" idx="1"/>
          </p:nvPr>
        </p:nvSpPr>
        <p:spPr>
          <a:xfrm>
            <a:off x="684213" y="4344988"/>
            <a:ext cx="5489575" cy="4114800"/>
          </a:xfrm>
        </p:spPr>
        <p:txBody>
          <a:bodyPr lIns="87530" tIns="43765" rIns="87530" bIns="43765"/>
          <a:lstStyle/>
          <a:p>
            <a:pPr defTabSz="914350"/>
            <a:endParaRPr lang="en-US" dirty="0"/>
          </a:p>
        </p:txBody>
      </p:sp>
      <p:sp>
        <p:nvSpPr>
          <p:cNvPr id="82948" name="Segnaposto numero diapositiva 3"/>
          <p:cNvSpPr txBox="1">
            <a:spLocks noGrp="1"/>
          </p:cNvSpPr>
          <p:nvPr/>
        </p:nvSpPr>
        <p:spPr bwMode="auto">
          <a:xfrm>
            <a:off x="3883026" y="8686801"/>
            <a:ext cx="2973388" cy="455613"/>
          </a:xfrm>
          <a:prstGeom prst="rect">
            <a:avLst/>
          </a:prstGeom>
          <a:noFill/>
          <a:ln w="9525">
            <a:noFill/>
            <a:miter lim="800000"/>
            <a:headEnd/>
            <a:tailEnd/>
          </a:ln>
        </p:spPr>
        <p:txBody>
          <a:bodyPr lIns="87530" tIns="43765" rIns="87530" bIns="43765" anchor="b"/>
          <a:lstStyle/>
          <a:p>
            <a:pPr algn="r" defTabSz="876252"/>
            <a:fld id="{4F5D1C17-443C-4029-9146-932561392264}" type="slidenum">
              <a:rPr lang="en-US" sz="1100"/>
              <a:pPr algn="r" defTabSz="876252"/>
              <a:t>27</a:t>
            </a:fld>
            <a:endParaRPr lang="en-US" sz="1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281368-3DE1-6F4B-BED2-4177C356976E}" type="slidenum">
              <a:rPr lang="en-GB" sz="1200"/>
              <a:pPr/>
              <a:t>28</a:t>
            </a:fld>
            <a:endParaRPr lang="en-GB" sz="120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ea typeface="ＭＳ Ｐゴシック" charset="0"/>
                <a:cs typeface="ＭＳ Ｐゴシック" charset="0"/>
              </a:rPr>
              <a:t>Pions freeze-out when the density is already low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0FB4EF9-EBAA-554A-9C02-F2DF7CD485D8}" type="slidenum">
              <a:rPr lang="en-GB" sz="1200"/>
              <a:pPr/>
              <a:t>32</a:t>
            </a:fld>
            <a:endParaRPr lang="en-GB"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F0415E-90C4-E147-89A3-18C2EF367D10}" type="slidenum">
              <a:rPr lang="en-GB"/>
              <a:pPr/>
              <a:t>12</a:t>
            </a:fld>
            <a:endParaRPr lang="en-GB"/>
          </a:p>
        </p:txBody>
      </p:sp>
      <p:sp>
        <p:nvSpPr>
          <p:cNvPr id="430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4AA8-806F-9B45-B084-EAAF37820FF9}" type="slidenum">
              <a:rPr lang="en-GB"/>
              <a:pPr/>
              <a:t>15</a:t>
            </a:fld>
            <a:endParaRPr lang="en-GB"/>
          </a:p>
        </p:txBody>
      </p:sp>
      <p:sp>
        <p:nvSpPr>
          <p:cNvPr id="109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4AA8-806F-9B45-B084-EAAF37820FF9}" type="slidenum">
              <a:rPr lang="en-GB"/>
              <a:pPr/>
              <a:t>17</a:t>
            </a:fld>
            <a:endParaRPr lang="en-GB"/>
          </a:p>
        </p:txBody>
      </p:sp>
      <p:sp>
        <p:nvSpPr>
          <p:cNvPr id="109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341F0-A59D-ED40-BDC6-3DD214FA9177}" type="slidenum">
              <a:rPr lang="en-GB"/>
              <a:pPr/>
              <a:t>18</a:t>
            </a:fld>
            <a:endParaRPr lang="en-GB"/>
          </a:p>
        </p:txBody>
      </p:sp>
      <p:sp>
        <p:nvSpPr>
          <p:cNvPr id="1607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smtClean="0"/>
              <a:t>This shows a mid-peripheral collision between two heavy ions. Let us assume for the moment that they have the same N/Z. For example 112Sn+112Sn. At this stage we have the formation of a neck region where the density is low</a:t>
            </a:r>
            <a:r>
              <a:rPr lang="en-US" baseline="0" dirty="0" smtClean="0"/>
              <a:t> while the density in the PLF and the TLF regions is about at saturation. Then this means that in going from TLF to PLF there is a gradient of density. Because of this gradient for neutrons it is convenient to move towards the low density region in the neck and one expect therefore that the neck region is more neutron rich as compared to the PLF and the TLF regions that remain almost symmetric. This is called </a:t>
            </a:r>
            <a:r>
              <a:rPr lang="en-US" baseline="0" dirty="0" err="1" smtClean="0"/>
              <a:t>isospin</a:t>
            </a:r>
            <a:r>
              <a:rPr lang="en-US" baseline="0" dirty="0" smtClean="0"/>
              <a:t> drift and it occurs even in the case of collisions with nuclei having the same N/Z asymmetry. </a:t>
            </a:r>
          </a:p>
          <a:p>
            <a:r>
              <a:rPr lang="en-US" baseline="0" dirty="0" smtClean="0"/>
              <a:t>Now let’s consider a different case. These two nuclei have different N/Z asymmetries. For example the PLF is more neutron rich than the TLF. The collision proceeds… and the two partners exchange nucleons. The exchange proceeds towards a direction that tends to distribute the N/Z uniformly throughout the </a:t>
            </a:r>
            <a:r>
              <a:rPr lang="en-US" baseline="0" dirty="0" err="1" smtClean="0"/>
              <a:t>dinuclear</a:t>
            </a:r>
            <a:r>
              <a:rPr lang="en-US" baseline="0" dirty="0" smtClean="0"/>
              <a:t> system. The PLF becomes less neutron rich and the TLF becomes more neutron rich. If the collision time is very long, then the process proceeds until a complete N/Z equilibration is attained. Then we say that </a:t>
            </a:r>
            <a:r>
              <a:rPr lang="en-US" baseline="0" dirty="0" err="1" smtClean="0"/>
              <a:t>isospin</a:t>
            </a:r>
            <a:r>
              <a:rPr lang="en-US" baseline="0" dirty="0" smtClean="0"/>
              <a:t> diffusion has lead to complete N/Z equilibration. On the other hand, if the interaction time is short, then the </a:t>
            </a:r>
            <a:r>
              <a:rPr lang="en-US" baseline="0" dirty="0" err="1" smtClean="0"/>
              <a:t>isospin</a:t>
            </a:r>
            <a:r>
              <a:rPr lang="en-US" baseline="0" dirty="0" smtClean="0"/>
              <a:t> diffusion process is interrupted before the attainment of complete equilibration. This condition is commonly indicated as </a:t>
            </a:r>
            <a:r>
              <a:rPr lang="en-US" baseline="0" dirty="0" err="1" smtClean="0"/>
              <a:t>isospin</a:t>
            </a:r>
            <a:r>
              <a:rPr lang="en-US" baseline="0" dirty="0" smtClean="0"/>
              <a:t> translucency, or partial transparency. The result is that the PLF and TLF keep </a:t>
            </a:r>
            <a:r>
              <a:rPr lang="en-US" baseline="0" dirty="0" err="1" smtClean="0"/>
              <a:t>memeory</a:t>
            </a:r>
            <a:r>
              <a:rPr lang="en-US" baseline="0" dirty="0" smtClean="0"/>
              <a:t> of their initial </a:t>
            </a:r>
            <a:r>
              <a:rPr lang="en-US" baseline="0" dirty="0" err="1" smtClean="0"/>
              <a:t>isospin</a:t>
            </a:r>
            <a:r>
              <a:rPr lang="en-US" baseline="0" dirty="0" smtClean="0"/>
              <a:t> asymmetries.</a:t>
            </a:r>
          </a:p>
          <a:p>
            <a:r>
              <a:rPr lang="en-US" baseline="0" dirty="0" smtClean="0"/>
              <a:t>P. </a:t>
            </a:r>
            <a:r>
              <a:rPr lang="en-US" baseline="0" dirty="0" err="1" smtClean="0"/>
              <a:t>Danielewicz</a:t>
            </a:r>
            <a:r>
              <a:rPr lang="en-US" baseline="0" dirty="0" smtClean="0"/>
              <a:t> and M. Colonna tried to describe this with an equation that provide a quantitative description of the relative neutron-proton currents through the neck. This equation has two terms that correspond to the phenomena that I have just described. A term that is proportional to the gradient in density, that is the </a:t>
            </a:r>
            <a:r>
              <a:rPr lang="en-US" baseline="0" dirty="0" err="1" smtClean="0"/>
              <a:t>isospin</a:t>
            </a:r>
            <a:r>
              <a:rPr lang="en-US" baseline="0" dirty="0" smtClean="0"/>
              <a:t> drift term. And a term that is proportional to the gradient in </a:t>
            </a:r>
            <a:r>
              <a:rPr lang="en-US" baseline="0" dirty="0" err="1" smtClean="0"/>
              <a:t>isospin</a:t>
            </a:r>
            <a:r>
              <a:rPr lang="en-US" baseline="0" dirty="0" smtClean="0"/>
              <a:t> asymmetry, that is the </a:t>
            </a:r>
            <a:r>
              <a:rPr lang="en-US" baseline="0" dirty="0" err="1" smtClean="0"/>
              <a:t>isospin</a:t>
            </a:r>
            <a:r>
              <a:rPr lang="en-US" baseline="0" dirty="0" smtClean="0"/>
              <a:t> diffusion term. The drift coefficient depends on the first derivative of the symmetry energy while the diffusion term depends on the strength of the symmetry energy. Therefore Studying these phenomena one can access information about the density dependence of the symmetry energy at sub-saturation density.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85F0EE-DAC5-754F-8C40-3533BEBA0743}" type="slidenum">
              <a:rPr lang="en-US"/>
              <a:pPr/>
              <a:t>19</a:t>
            </a:fld>
            <a:endParaRPr lang="en-US"/>
          </a:p>
        </p:txBody>
      </p:sp>
      <p:sp>
        <p:nvSpPr>
          <p:cNvPr id="107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B90C4E-0758-A049-BBB5-4083BD76CD53}" type="slidenum">
              <a:rPr lang="en-GB" sz="1200"/>
              <a:pPr/>
              <a:t>21</a:t>
            </a:fld>
            <a:endParaRPr lang="en-GB"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43E03-D0A3-2E49-9E3E-FF84EDCF063B}" type="slidenum">
              <a:rPr lang="en-GB"/>
              <a:pPr/>
              <a:t>22</a:t>
            </a:fld>
            <a:endParaRPr lang="en-GB"/>
          </a:p>
        </p:txBody>
      </p:sp>
      <p:sp>
        <p:nvSpPr>
          <p:cNvPr id="1812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74AA8-806F-9B45-B084-EAAF37820FF9}" type="slidenum">
              <a:rPr lang="en-GB"/>
              <a:pPr/>
              <a:t>23</a:t>
            </a:fld>
            <a:endParaRPr lang="en-GB"/>
          </a:p>
        </p:txBody>
      </p:sp>
      <p:sp>
        <p:nvSpPr>
          <p:cNvPr id="109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E474CF4-CECF-9946-BFE4-E294E686A741}"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336891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E474CF4-CECF-9946-BFE4-E294E686A741}"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4713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E474CF4-CECF-9946-BFE4-E294E686A741}"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406655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E474CF4-CECF-9946-BFE4-E294E686A741}"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207490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E474CF4-CECF-9946-BFE4-E294E686A741}"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29237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E474CF4-CECF-9946-BFE4-E294E686A741}"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386295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E474CF4-CECF-9946-BFE4-E294E686A741}" type="datetimeFigureOut">
              <a:rPr lang="en-US" smtClean="0"/>
              <a:t>6/6/2013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304797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E474CF4-CECF-9946-BFE4-E294E686A741}" type="datetimeFigureOut">
              <a:rPr lang="en-US" smtClean="0"/>
              <a:t>6/6/2013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1287152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74CF4-CECF-9946-BFE4-E294E686A741}" type="datetimeFigureOut">
              <a:rPr lang="en-US" smtClean="0"/>
              <a:t>6/6/2013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2110764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E474CF4-CECF-9946-BFE4-E294E686A741}"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163076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E474CF4-CECF-9946-BFE4-E294E686A741}"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182E-B60A-ED47-AEE9-496D350624DA}" type="slidenum">
              <a:rPr lang="en-US" smtClean="0"/>
              <a:t>‹N›</a:t>
            </a:fld>
            <a:endParaRPr lang="en-US"/>
          </a:p>
        </p:txBody>
      </p:sp>
    </p:spTree>
    <p:extLst>
      <p:ext uri="{BB962C8B-B14F-4D97-AF65-F5344CB8AC3E}">
        <p14:creationId xmlns:p14="http://schemas.microsoft.com/office/powerpoint/2010/main" val="295525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8EB4E3"/>
            </a:gs>
            <a:gs pos="50000">
              <a:schemeClr val="accent2">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74CF4-CECF-9946-BFE4-E294E686A741}" type="datetimeFigureOut">
              <a:rPr lang="en-US" smtClean="0"/>
              <a:t>6/6/2013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6182E-B60A-ED47-AEE9-496D350624DA}" type="slidenum">
              <a:rPr lang="en-US" smtClean="0"/>
              <a:t>‹N›</a:t>
            </a:fld>
            <a:endParaRPr lang="en-US"/>
          </a:p>
        </p:txBody>
      </p:sp>
    </p:spTree>
    <p:extLst>
      <p:ext uri="{BB962C8B-B14F-4D97-AF65-F5344CB8AC3E}">
        <p14:creationId xmlns:p14="http://schemas.microsoft.com/office/powerpoint/2010/main" val="3646312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oleObject" Target="../embeddings/oleObject14.bin"/><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5.emf"/><Relationship Id="rId11" Type="http://schemas.openxmlformats.org/officeDocument/2006/relationships/oleObject" Target="../embeddings/oleObject13.bin"/><Relationship Id="rId5" Type="http://schemas.openxmlformats.org/officeDocument/2006/relationships/oleObject" Target="../embeddings/oleObject11.bin"/><Relationship Id="rId10" Type="http://schemas.openxmlformats.org/officeDocument/2006/relationships/image" Target="../media/image39.png"/><Relationship Id="rId4" Type="http://schemas.openxmlformats.org/officeDocument/2006/relationships/image" Target="../media/image34.emf"/><Relationship Id="rId9" Type="http://schemas.openxmlformats.org/officeDocument/2006/relationships/image" Target="../media/image38.png"/><Relationship Id="rId1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5.emf"/><Relationship Id="rId5" Type="http://schemas.openxmlformats.org/officeDocument/2006/relationships/oleObject" Target="../embeddings/oleObject16.bin"/><Relationship Id="rId4" Type="http://schemas.openxmlformats.org/officeDocument/2006/relationships/image" Target="../media/image34.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5.emf"/><Relationship Id="rId3" Type="http://schemas.openxmlformats.org/officeDocument/2006/relationships/notesSlide" Target="../notesSlides/notesSlide2.xml"/><Relationship Id="rId7" Type="http://schemas.openxmlformats.org/officeDocument/2006/relationships/image" Target="../media/image42.e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44.emf"/><Relationship Id="rId5" Type="http://schemas.openxmlformats.org/officeDocument/2006/relationships/image" Target="../media/image41.e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43.emf"/><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e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image" Target="../media/image55.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1.jpeg"/><Relationship Id="rId3" Type="http://schemas.openxmlformats.org/officeDocument/2006/relationships/notesSlide" Target="../notesSlides/notesSlide5.xml"/><Relationship Id="rId7" Type="http://schemas.openxmlformats.org/officeDocument/2006/relationships/oleObject" Target="../embeddings/oleObject25.bin"/><Relationship Id="rId12" Type="http://schemas.openxmlformats.org/officeDocument/2006/relationships/image" Target="../media/image59.e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6.e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58.emf"/><Relationship Id="rId4" Type="http://schemas.openxmlformats.org/officeDocument/2006/relationships/image" Target="../media/image60.jpeg"/><Relationship Id="rId9" Type="http://schemas.openxmlformats.org/officeDocument/2006/relationships/oleObject" Target="../embeddings/oleObject26.bin"/><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64.emf"/><Relationship Id="rId5" Type="http://schemas.openxmlformats.org/officeDocument/2006/relationships/oleObject" Target="../embeddings/oleObject28.bin"/><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6.emf"/><Relationship Id="rId4" Type="http://schemas.openxmlformats.org/officeDocument/2006/relationships/oleObject" Target="../embeddings/oleObject29.bin"/></Relationships>
</file>

<file path=ppt/slides/_rels/slide22.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notesSlide" Target="../notesSlides/notesSlide8.xml"/><Relationship Id="rId7" Type="http://schemas.openxmlformats.org/officeDocument/2006/relationships/oleObject" Target="../embeddings/oleObject31.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67.emf"/><Relationship Id="rId5" Type="http://schemas.openxmlformats.org/officeDocument/2006/relationships/oleObject" Target="../embeddings/oleObject30.bin"/><Relationship Id="rId10" Type="http://schemas.openxmlformats.org/officeDocument/2006/relationships/image" Target="../media/image69.emf"/><Relationship Id="rId4" Type="http://schemas.openxmlformats.org/officeDocument/2006/relationships/image" Target="../media/image70.jpeg"/><Relationship Id="rId9" Type="http://schemas.openxmlformats.org/officeDocument/2006/relationships/oleObject" Target="../embeddings/oleObject3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1.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33.bin"/><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11.xml"/><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8.png"/><Relationship Id="rId5" Type="http://schemas.openxmlformats.org/officeDocument/2006/relationships/image" Target="../media/image79.emf"/><Relationship Id="rId10" Type="http://schemas.openxmlformats.org/officeDocument/2006/relationships/image" Target="../media/image82.png"/><Relationship Id="rId4" Type="http://schemas.openxmlformats.org/officeDocument/2006/relationships/oleObject" Target="../embeddings/oleObject34.bin"/><Relationship Id="rId9" Type="http://schemas.openxmlformats.org/officeDocument/2006/relationships/image" Target="../media/image80.emf"/></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84.emf"/><Relationship Id="rId5" Type="http://schemas.openxmlformats.org/officeDocument/2006/relationships/oleObject" Target="../embeddings/oleObject36.bin"/><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1.png"/><Relationship Id="rId7" Type="http://schemas.openxmlformats.org/officeDocument/2006/relationships/image" Target="../media/image8.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emf"/><Relationship Id="rId5" Type="http://schemas.openxmlformats.org/officeDocument/2006/relationships/image" Target="../media/image7.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emf"/><Relationship Id="rId3" Type="http://schemas.openxmlformats.org/officeDocument/2006/relationships/slideLayout" Target="../slideLayouts/slideLayout6.xml"/><Relationship Id="rId7" Type="http://schemas.openxmlformats.org/officeDocument/2006/relationships/image" Target="../media/image7.emf"/><Relationship Id="rId12" Type="http://schemas.openxmlformats.org/officeDocument/2006/relationships/oleObject" Target="../embeddings/oleObject8.bin"/><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oleObject" Target="../embeddings/oleObject5.bin"/><Relationship Id="rId11" Type="http://schemas.openxmlformats.org/officeDocument/2006/relationships/image" Target="../media/image12.emf"/><Relationship Id="rId5" Type="http://schemas.openxmlformats.org/officeDocument/2006/relationships/image" Target="../media/image11.png"/><Relationship Id="rId10" Type="http://schemas.openxmlformats.org/officeDocument/2006/relationships/oleObject" Target="../embeddings/oleObject7.bin"/><Relationship Id="rId4" Type="http://schemas.openxmlformats.org/officeDocument/2006/relationships/image" Target="../media/image13.jpg"/><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6094" y="235171"/>
            <a:ext cx="8276314" cy="870253"/>
          </a:xfrm>
        </p:spPr>
        <p:txBody>
          <a:bodyPr>
            <a:normAutofit fontScale="90000"/>
          </a:bodyPr>
          <a:lstStyle/>
          <a:p>
            <a:r>
              <a:rPr lang="en-US" b="1" dirty="0" smtClean="0">
                <a:solidFill>
                  <a:srgbClr val="BE0000"/>
                </a:solidFill>
              </a:rPr>
              <a:t>Equation of State and Symmetry Energy in Heavy-Ion Collisions</a:t>
            </a:r>
            <a:endParaRPr lang="en-US" b="1" dirty="0">
              <a:solidFill>
                <a:srgbClr val="BE0000"/>
              </a:solidFill>
            </a:endParaRPr>
          </a:p>
        </p:txBody>
      </p:sp>
      <p:grpSp>
        <p:nvGrpSpPr>
          <p:cNvPr id="117" name="Group 116"/>
          <p:cNvGrpSpPr/>
          <p:nvPr/>
        </p:nvGrpSpPr>
        <p:grpSpPr>
          <a:xfrm>
            <a:off x="199723" y="1562926"/>
            <a:ext cx="1905796" cy="2695079"/>
            <a:chOff x="112825" y="807980"/>
            <a:chExt cx="1905796" cy="2695079"/>
          </a:xfrm>
          <a:noFill/>
        </p:grpSpPr>
        <p:grpSp>
          <p:nvGrpSpPr>
            <p:cNvPr id="23" name="Group 29"/>
            <p:cNvGrpSpPr>
              <a:grpSpLocks/>
            </p:cNvGrpSpPr>
            <p:nvPr/>
          </p:nvGrpSpPr>
          <p:grpSpPr bwMode="auto">
            <a:xfrm>
              <a:off x="269196" y="1475815"/>
              <a:ext cx="1749425" cy="2027244"/>
              <a:chOff x="2061" y="3444"/>
              <a:chExt cx="1102" cy="1277"/>
            </a:xfrm>
            <a:grpFill/>
          </p:grpSpPr>
          <p:pic>
            <p:nvPicPr>
              <p:cNvPr id="26" name="Picture 5" descr="Chandra-cr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 y="3444"/>
                <a:ext cx="907" cy="9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 Box 28"/>
              <p:cNvSpPr txBox="1">
                <a:spLocks noChangeArrowheads="1"/>
              </p:cNvSpPr>
              <p:nvPr/>
            </p:nvSpPr>
            <p:spPr bwMode="auto">
              <a:xfrm>
                <a:off x="2299" y="4395"/>
                <a:ext cx="864" cy="32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400" b="1" dirty="0">
                    <a:solidFill>
                      <a:srgbClr val="0033CC"/>
                    </a:solidFill>
                  </a:rPr>
                  <a:t>Supernovae, neutron stars</a:t>
                </a:r>
                <a:endParaRPr lang="en-GB" dirty="0"/>
              </a:p>
            </p:txBody>
          </p:sp>
        </p:grpSp>
        <p:sp>
          <p:nvSpPr>
            <p:cNvPr id="34" name="TextBox 33"/>
            <p:cNvSpPr txBox="1"/>
            <p:nvPr/>
          </p:nvSpPr>
          <p:spPr>
            <a:xfrm>
              <a:off x="112825" y="807980"/>
              <a:ext cx="1865088" cy="461665"/>
            </a:xfrm>
            <a:prstGeom prst="rect">
              <a:avLst/>
            </a:prstGeom>
            <a:grpFill/>
          </p:spPr>
          <p:txBody>
            <a:bodyPr wrap="square" rtlCol="0">
              <a:spAutoFit/>
            </a:bodyPr>
            <a:lstStyle/>
            <a:p>
              <a:r>
                <a:rPr lang="en-US" sz="2400" dirty="0" smtClean="0">
                  <a:solidFill>
                    <a:srgbClr val="BE0000"/>
                  </a:solidFill>
                </a:rPr>
                <a:t>Astrophysics</a:t>
              </a:r>
              <a:endParaRPr lang="en-US" sz="2400" dirty="0">
                <a:solidFill>
                  <a:srgbClr val="BE0000"/>
                </a:solidFill>
              </a:endParaRPr>
            </a:p>
          </p:txBody>
        </p:sp>
      </p:grpSp>
      <p:grpSp>
        <p:nvGrpSpPr>
          <p:cNvPr id="6" name="Group 5"/>
          <p:cNvGrpSpPr/>
          <p:nvPr/>
        </p:nvGrpSpPr>
        <p:grpSpPr>
          <a:xfrm>
            <a:off x="2481779" y="1948642"/>
            <a:ext cx="4012351" cy="4296762"/>
            <a:chOff x="2792348" y="1767511"/>
            <a:chExt cx="4012351" cy="4296762"/>
          </a:xfrm>
        </p:grpSpPr>
        <p:grpSp>
          <p:nvGrpSpPr>
            <p:cNvPr id="28" name="Group 17"/>
            <p:cNvGrpSpPr>
              <a:grpSpLocks/>
            </p:cNvGrpSpPr>
            <p:nvPr/>
          </p:nvGrpSpPr>
          <p:grpSpPr bwMode="auto">
            <a:xfrm>
              <a:off x="3876227" y="2944830"/>
              <a:ext cx="2044712" cy="3119443"/>
              <a:chOff x="1223" y="835"/>
              <a:chExt cx="1288" cy="1965"/>
            </a:xfrm>
          </p:grpSpPr>
          <p:pic>
            <p:nvPicPr>
              <p:cNvPr id="29" name="Picture 18" descr="tsangc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 y="835"/>
                <a:ext cx="853" cy="5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 y="2030"/>
                <a:ext cx="807" cy="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2" name="TextBox 31"/>
            <p:cNvSpPr txBox="1"/>
            <p:nvPr/>
          </p:nvSpPr>
          <p:spPr>
            <a:xfrm>
              <a:off x="2792348" y="1767511"/>
              <a:ext cx="4012351" cy="954107"/>
            </a:xfrm>
            <a:prstGeom prst="rect">
              <a:avLst/>
            </a:prstGeom>
            <a:noFill/>
          </p:spPr>
          <p:txBody>
            <a:bodyPr wrap="square" rtlCol="0">
              <a:spAutoFit/>
            </a:bodyPr>
            <a:lstStyle/>
            <a:p>
              <a:r>
                <a:rPr lang="en-US" sz="2800" dirty="0" smtClean="0">
                  <a:solidFill>
                    <a:srgbClr val="BE0000"/>
                  </a:solidFill>
                </a:rPr>
                <a:t>Heavy-ion collisions: dynamics/fragmentation</a:t>
              </a:r>
              <a:endParaRPr lang="en-US" sz="2800" dirty="0">
                <a:solidFill>
                  <a:srgbClr val="BE0000"/>
                </a:solidFill>
              </a:endParaRPr>
            </a:p>
          </p:txBody>
        </p:sp>
        <p:grpSp>
          <p:nvGrpSpPr>
            <p:cNvPr id="5" name="Group 4"/>
            <p:cNvGrpSpPr/>
            <p:nvPr/>
          </p:nvGrpSpPr>
          <p:grpSpPr>
            <a:xfrm>
              <a:off x="3220555" y="3896318"/>
              <a:ext cx="3302762" cy="862986"/>
              <a:chOff x="-5308562" y="5559429"/>
              <a:chExt cx="2740959" cy="627487"/>
            </a:xfrm>
          </p:grpSpPr>
          <p:grpSp>
            <p:nvGrpSpPr>
              <p:cNvPr id="36" name="Group 28"/>
              <p:cNvGrpSpPr>
                <a:grpSpLocks/>
              </p:cNvGrpSpPr>
              <p:nvPr/>
            </p:nvGrpSpPr>
            <p:grpSpPr bwMode="auto">
              <a:xfrm>
                <a:off x="-5308562" y="5736918"/>
                <a:ext cx="874048" cy="285299"/>
                <a:chOff x="240" y="1584"/>
                <a:chExt cx="912" cy="336"/>
              </a:xfrm>
            </p:grpSpPr>
            <p:sp>
              <p:nvSpPr>
                <p:cNvPr id="111" name="Oval 29"/>
                <p:cNvSpPr>
                  <a:spLocks noChangeArrowheads="1"/>
                </p:cNvSpPr>
                <p:nvPr/>
              </p:nvSpPr>
              <p:spPr bwMode="auto">
                <a:xfrm>
                  <a:off x="240"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12" name="Oval 30"/>
                <p:cNvSpPr>
                  <a:spLocks noChangeArrowheads="1"/>
                </p:cNvSpPr>
                <p:nvPr/>
              </p:nvSpPr>
              <p:spPr bwMode="auto">
                <a:xfrm>
                  <a:off x="816"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13" name="Line 31"/>
                <p:cNvSpPr>
                  <a:spLocks noChangeShapeType="1"/>
                </p:cNvSpPr>
                <p:nvPr/>
              </p:nvSpPr>
              <p:spPr bwMode="auto">
                <a:xfrm>
                  <a:off x="432" y="1751"/>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 name="Line 32"/>
                <p:cNvSpPr>
                  <a:spLocks noChangeShapeType="1"/>
                </p:cNvSpPr>
                <p:nvPr/>
              </p:nvSpPr>
              <p:spPr bwMode="auto">
                <a:xfrm>
                  <a:off x="720" y="1751"/>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 name="Group 1"/>
              <p:cNvGrpSpPr/>
              <p:nvPr/>
            </p:nvGrpSpPr>
            <p:grpSpPr>
              <a:xfrm>
                <a:off x="-4190926" y="5585305"/>
                <a:ext cx="708248" cy="542576"/>
                <a:chOff x="-3829408" y="5359700"/>
                <a:chExt cx="937342" cy="746043"/>
              </a:xfrm>
            </p:grpSpPr>
            <p:sp>
              <p:nvSpPr>
                <p:cNvPr id="73" name="Freeform 60"/>
                <p:cNvSpPr>
                  <a:spLocks noChangeAspect="1"/>
                </p:cNvSpPr>
                <p:nvPr/>
              </p:nvSpPr>
              <p:spPr bwMode="auto">
                <a:xfrm>
                  <a:off x="-3670521" y="5477496"/>
                  <a:ext cx="608030" cy="510450"/>
                </a:xfrm>
                <a:custGeom>
                  <a:avLst/>
                  <a:gdLst>
                    <a:gd name="T0" fmla="*/ 397 w 758"/>
                    <a:gd name="T1" fmla="*/ 48 h 721"/>
                    <a:gd name="T2" fmla="*/ 253 w 758"/>
                    <a:gd name="T3" fmla="*/ 80 h 721"/>
                    <a:gd name="T4" fmla="*/ 125 w 758"/>
                    <a:gd name="T5" fmla="*/ 128 h 721"/>
                    <a:gd name="T6" fmla="*/ 53 w 758"/>
                    <a:gd name="T7" fmla="*/ 232 h 721"/>
                    <a:gd name="T8" fmla="*/ 29 w 758"/>
                    <a:gd name="T9" fmla="*/ 312 h 721"/>
                    <a:gd name="T10" fmla="*/ 61 w 758"/>
                    <a:gd name="T11" fmla="*/ 384 h 721"/>
                    <a:gd name="T12" fmla="*/ 69 w 758"/>
                    <a:gd name="T13" fmla="*/ 480 h 721"/>
                    <a:gd name="T14" fmla="*/ 109 w 758"/>
                    <a:gd name="T15" fmla="*/ 552 h 721"/>
                    <a:gd name="T16" fmla="*/ 197 w 758"/>
                    <a:gd name="T17" fmla="*/ 632 h 721"/>
                    <a:gd name="T18" fmla="*/ 301 w 758"/>
                    <a:gd name="T19" fmla="*/ 672 h 721"/>
                    <a:gd name="T20" fmla="*/ 309 w 758"/>
                    <a:gd name="T21" fmla="*/ 696 h 721"/>
                    <a:gd name="T22" fmla="*/ 349 w 758"/>
                    <a:gd name="T23" fmla="*/ 720 h 721"/>
                    <a:gd name="T24" fmla="*/ 373 w 758"/>
                    <a:gd name="T25" fmla="*/ 704 h 721"/>
                    <a:gd name="T26" fmla="*/ 389 w 758"/>
                    <a:gd name="T27" fmla="*/ 704 h 721"/>
                    <a:gd name="T28" fmla="*/ 541 w 758"/>
                    <a:gd name="T29" fmla="*/ 672 h 721"/>
                    <a:gd name="T30" fmla="*/ 629 w 758"/>
                    <a:gd name="T31" fmla="*/ 632 h 721"/>
                    <a:gd name="T32" fmla="*/ 661 w 758"/>
                    <a:gd name="T33" fmla="*/ 576 h 721"/>
                    <a:gd name="T34" fmla="*/ 685 w 758"/>
                    <a:gd name="T35" fmla="*/ 480 h 721"/>
                    <a:gd name="T36" fmla="*/ 709 w 758"/>
                    <a:gd name="T37" fmla="*/ 464 h 721"/>
                    <a:gd name="T38" fmla="*/ 717 w 758"/>
                    <a:gd name="T39" fmla="*/ 400 h 721"/>
                    <a:gd name="T40" fmla="*/ 725 w 758"/>
                    <a:gd name="T41" fmla="*/ 272 h 721"/>
                    <a:gd name="T42" fmla="*/ 733 w 758"/>
                    <a:gd name="T43" fmla="*/ 168 h 721"/>
                    <a:gd name="T44" fmla="*/ 725 w 758"/>
                    <a:gd name="T45" fmla="*/ 112 h 721"/>
                    <a:gd name="T46" fmla="*/ 589 w 758"/>
                    <a:gd name="T47" fmla="*/ 0 h 721"/>
                    <a:gd name="T48" fmla="*/ 493 w 758"/>
                    <a:gd name="T49" fmla="*/ 0 h 721"/>
                    <a:gd name="T50" fmla="*/ 397 w 758"/>
                    <a:gd name="T51" fmla="*/ 4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8" h="721">
                      <a:moveTo>
                        <a:pt x="397" y="48"/>
                      </a:moveTo>
                      <a:cubicBezTo>
                        <a:pt x="247" y="97"/>
                        <a:pt x="253" y="146"/>
                        <a:pt x="253" y="80"/>
                      </a:cubicBezTo>
                      <a:cubicBezTo>
                        <a:pt x="142" y="98"/>
                        <a:pt x="179" y="73"/>
                        <a:pt x="125" y="128"/>
                      </a:cubicBezTo>
                      <a:cubicBezTo>
                        <a:pt x="59" y="243"/>
                        <a:pt x="91" y="270"/>
                        <a:pt x="53" y="232"/>
                      </a:cubicBezTo>
                      <a:cubicBezTo>
                        <a:pt x="7" y="295"/>
                        <a:pt x="0" y="268"/>
                        <a:pt x="29" y="312"/>
                      </a:cubicBezTo>
                      <a:lnTo>
                        <a:pt x="61" y="384"/>
                      </a:lnTo>
                      <a:cubicBezTo>
                        <a:pt x="63" y="416"/>
                        <a:pt x="66" y="448"/>
                        <a:pt x="69" y="480"/>
                      </a:cubicBezTo>
                      <a:cubicBezTo>
                        <a:pt x="114" y="534"/>
                        <a:pt x="109" y="507"/>
                        <a:pt x="109" y="552"/>
                      </a:cubicBezTo>
                      <a:cubicBezTo>
                        <a:pt x="208" y="626"/>
                        <a:pt x="233" y="595"/>
                        <a:pt x="197" y="632"/>
                      </a:cubicBezTo>
                      <a:cubicBezTo>
                        <a:pt x="231" y="645"/>
                        <a:pt x="268" y="653"/>
                        <a:pt x="301" y="672"/>
                      </a:cubicBezTo>
                      <a:cubicBezTo>
                        <a:pt x="308" y="676"/>
                        <a:pt x="309" y="696"/>
                        <a:pt x="309" y="696"/>
                      </a:cubicBezTo>
                      <a:cubicBezTo>
                        <a:pt x="322" y="704"/>
                        <a:pt x="333" y="718"/>
                        <a:pt x="349" y="720"/>
                      </a:cubicBezTo>
                      <a:cubicBezTo>
                        <a:pt x="358" y="721"/>
                        <a:pt x="364" y="707"/>
                        <a:pt x="373" y="704"/>
                      </a:cubicBezTo>
                      <a:cubicBezTo>
                        <a:pt x="377" y="702"/>
                        <a:pt x="383" y="704"/>
                        <a:pt x="389" y="704"/>
                      </a:cubicBezTo>
                      <a:lnTo>
                        <a:pt x="541" y="672"/>
                      </a:lnTo>
                      <a:cubicBezTo>
                        <a:pt x="640" y="622"/>
                        <a:pt x="662" y="598"/>
                        <a:pt x="629" y="632"/>
                      </a:cubicBezTo>
                      <a:cubicBezTo>
                        <a:pt x="638" y="568"/>
                        <a:pt x="618" y="576"/>
                        <a:pt x="661" y="576"/>
                      </a:cubicBezTo>
                      <a:cubicBezTo>
                        <a:pt x="669" y="544"/>
                        <a:pt x="672" y="510"/>
                        <a:pt x="685" y="480"/>
                      </a:cubicBezTo>
                      <a:cubicBezTo>
                        <a:pt x="688" y="471"/>
                        <a:pt x="709" y="464"/>
                        <a:pt x="709" y="464"/>
                      </a:cubicBezTo>
                      <a:cubicBezTo>
                        <a:pt x="758" y="397"/>
                        <a:pt x="717" y="467"/>
                        <a:pt x="717" y="400"/>
                      </a:cubicBezTo>
                      <a:cubicBezTo>
                        <a:pt x="733" y="282"/>
                        <a:pt x="749" y="321"/>
                        <a:pt x="725" y="272"/>
                      </a:cubicBezTo>
                      <a:cubicBezTo>
                        <a:pt x="733" y="184"/>
                        <a:pt x="733" y="218"/>
                        <a:pt x="733" y="168"/>
                      </a:cubicBezTo>
                      <a:cubicBezTo>
                        <a:pt x="730" y="149"/>
                        <a:pt x="727" y="130"/>
                        <a:pt x="725" y="112"/>
                      </a:cubicBezTo>
                      <a:lnTo>
                        <a:pt x="589" y="0"/>
                      </a:lnTo>
                      <a:lnTo>
                        <a:pt x="493" y="0"/>
                      </a:lnTo>
                      <a:cubicBezTo>
                        <a:pt x="461" y="16"/>
                        <a:pt x="429" y="32"/>
                        <a:pt x="397" y="48"/>
                      </a:cubicBezTo>
                      <a:close/>
                    </a:path>
                  </a:pathLst>
                </a:custGeom>
                <a:solidFill>
                  <a:schemeClr val="accent4">
                    <a:lumMod val="40000"/>
                    <a:lumOff val="60000"/>
                  </a:schemeClr>
                </a:solidFill>
                <a:ln w="9525">
                  <a:solidFill>
                    <a:schemeClr val="tx1"/>
                  </a:solidFill>
                  <a:round/>
                  <a:headEnd/>
                  <a:tailEnd/>
                </a:ln>
              </p:spPr>
              <p:txBody>
                <a:bodyPr wrap="none" anchor="ctr"/>
                <a:lstStyle/>
                <a:p>
                  <a:endParaRPr lang="en-US"/>
                </a:p>
              </p:txBody>
            </p:sp>
            <p:sp>
              <p:nvSpPr>
                <p:cNvPr id="74" name="Line 61"/>
                <p:cNvSpPr>
                  <a:spLocks noChangeAspect="1" noChangeShapeType="1"/>
                </p:cNvSpPr>
                <p:nvPr/>
              </p:nvSpPr>
              <p:spPr bwMode="auto">
                <a:xfrm flipH="1" flipV="1">
                  <a:off x="-3403343" y="5359700"/>
                  <a:ext cx="42606" cy="2355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62"/>
                <p:cNvSpPr>
                  <a:spLocks noChangeAspect="1" noChangeShapeType="1"/>
                </p:cNvSpPr>
                <p:nvPr/>
              </p:nvSpPr>
              <p:spPr bwMode="auto">
                <a:xfrm flipV="1">
                  <a:off x="-3190311" y="5438231"/>
                  <a:ext cx="127819" cy="1963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63"/>
                <p:cNvSpPr>
                  <a:spLocks noChangeAspect="1" noChangeShapeType="1"/>
                </p:cNvSpPr>
                <p:nvPr/>
              </p:nvSpPr>
              <p:spPr bwMode="auto">
                <a:xfrm>
                  <a:off x="-3190311" y="5791620"/>
                  <a:ext cx="255639" cy="392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64"/>
                <p:cNvSpPr>
                  <a:spLocks noChangeAspect="1" noChangeShapeType="1"/>
                </p:cNvSpPr>
                <p:nvPr/>
              </p:nvSpPr>
              <p:spPr bwMode="auto">
                <a:xfrm flipV="1">
                  <a:off x="-3147705" y="5634558"/>
                  <a:ext cx="255639" cy="7853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65"/>
                <p:cNvSpPr>
                  <a:spLocks noChangeAspect="1" noChangeShapeType="1"/>
                </p:cNvSpPr>
                <p:nvPr/>
              </p:nvSpPr>
              <p:spPr bwMode="auto">
                <a:xfrm flipH="1" flipV="1">
                  <a:off x="-3701589" y="5477496"/>
                  <a:ext cx="170426" cy="157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66"/>
                <p:cNvSpPr>
                  <a:spLocks noChangeAspect="1" noChangeShapeType="1"/>
                </p:cNvSpPr>
                <p:nvPr/>
              </p:nvSpPr>
              <p:spPr bwMode="auto">
                <a:xfrm>
                  <a:off x="-3318131" y="5870150"/>
                  <a:ext cx="85213" cy="1963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67"/>
                <p:cNvSpPr>
                  <a:spLocks noChangeAspect="1" noChangeShapeType="1"/>
                </p:cNvSpPr>
                <p:nvPr/>
              </p:nvSpPr>
              <p:spPr bwMode="auto">
                <a:xfrm flipH="1">
                  <a:off x="-3616376" y="5830885"/>
                  <a:ext cx="170426" cy="1963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68"/>
                <p:cNvSpPr>
                  <a:spLocks noChangeAspect="1" noChangeShapeType="1"/>
                </p:cNvSpPr>
                <p:nvPr/>
              </p:nvSpPr>
              <p:spPr bwMode="auto">
                <a:xfrm flipH="1">
                  <a:off x="-3829408" y="5752354"/>
                  <a:ext cx="298245" cy="392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 name="Oval 69"/>
                <p:cNvSpPr>
                  <a:spLocks noChangeAspect="1" noChangeArrowheads="1"/>
                </p:cNvSpPr>
                <p:nvPr/>
              </p:nvSpPr>
              <p:spPr bwMode="auto">
                <a:xfrm>
                  <a:off x="-3573769" y="5438231"/>
                  <a:ext cx="42606" cy="39265"/>
                </a:xfrm>
                <a:prstGeom prst="ellipse">
                  <a:avLst/>
                </a:prstGeom>
                <a:solidFill>
                  <a:srgbClr val="FF0000"/>
                </a:solidFill>
                <a:ln w="9525">
                  <a:solidFill>
                    <a:schemeClr val="tx1"/>
                  </a:solidFill>
                  <a:round/>
                  <a:headEnd/>
                  <a:tailEnd/>
                </a:ln>
              </p:spPr>
              <p:txBody>
                <a:bodyPr wrap="none" anchor="ctr"/>
                <a:lstStyle/>
                <a:p>
                  <a:endParaRPr lang="en-US"/>
                </a:p>
              </p:txBody>
            </p:sp>
            <p:sp>
              <p:nvSpPr>
                <p:cNvPr id="83" name="Oval 70"/>
                <p:cNvSpPr>
                  <a:spLocks noChangeAspect="1" noChangeArrowheads="1"/>
                </p:cNvSpPr>
                <p:nvPr/>
              </p:nvSpPr>
              <p:spPr bwMode="auto">
                <a:xfrm>
                  <a:off x="-3744195" y="5870150"/>
                  <a:ext cx="42606" cy="39265"/>
                </a:xfrm>
                <a:prstGeom prst="ellipse">
                  <a:avLst/>
                </a:prstGeom>
                <a:solidFill>
                  <a:srgbClr val="0000FF"/>
                </a:solidFill>
                <a:ln w="9525">
                  <a:solidFill>
                    <a:schemeClr val="tx1"/>
                  </a:solidFill>
                  <a:round/>
                  <a:headEnd/>
                  <a:tailEnd/>
                </a:ln>
              </p:spPr>
              <p:txBody>
                <a:bodyPr wrap="none" anchor="ctr"/>
                <a:lstStyle/>
                <a:p>
                  <a:endParaRPr lang="en-US"/>
                </a:p>
              </p:txBody>
            </p:sp>
            <p:sp>
              <p:nvSpPr>
                <p:cNvPr id="84" name="Oval 71"/>
                <p:cNvSpPr>
                  <a:spLocks noChangeAspect="1" noChangeArrowheads="1"/>
                </p:cNvSpPr>
                <p:nvPr/>
              </p:nvSpPr>
              <p:spPr bwMode="auto">
                <a:xfrm>
                  <a:off x="-3190311" y="5987947"/>
                  <a:ext cx="42606" cy="39265"/>
                </a:xfrm>
                <a:prstGeom prst="ellipse">
                  <a:avLst/>
                </a:prstGeom>
                <a:solidFill>
                  <a:srgbClr val="FF0000"/>
                </a:solidFill>
                <a:ln w="9525">
                  <a:solidFill>
                    <a:schemeClr val="tx1"/>
                  </a:solidFill>
                  <a:round/>
                  <a:headEnd/>
                  <a:tailEnd/>
                </a:ln>
              </p:spPr>
              <p:txBody>
                <a:bodyPr wrap="none" anchor="ctr"/>
                <a:lstStyle/>
                <a:p>
                  <a:endParaRPr lang="en-US"/>
                </a:p>
              </p:txBody>
            </p:sp>
            <p:sp>
              <p:nvSpPr>
                <p:cNvPr id="85" name="Oval 72"/>
                <p:cNvSpPr>
                  <a:spLocks noChangeAspect="1" noChangeArrowheads="1"/>
                </p:cNvSpPr>
                <p:nvPr/>
              </p:nvSpPr>
              <p:spPr bwMode="auto">
                <a:xfrm>
                  <a:off x="-3488556" y="6066478"/>
                  <a:ext cx="42606" cy="39265"/>
                </a:xfrm>
                <a:prstGeom prst="ellipse">
                  <a:avLst/>
                </a:prstGeom>
                <a:solidFill>
                  <a:srgbClr val="FF0000"/>
                </a:solidFill>
                <a:ln w="9525">
                  <a:solidFill>
                    <a:schemeClr val="tx1"/>
                  </a:solidFill>
                  <a:round/>
                  <a:headEnd/>
                  <a:tailEnd/>
                </a:ln>
              </p:spPr>
              <p:txBody>
                <a:bodyPr wrap="none" anchor="ctr"/>
                <a:lstStyle/>
                <a:p>
                  <a:endParaRPr lang="en-US"/>
                </a:p>
              </p:txBody>
            </p:sp>
            <p:sp>
              <p:nvSpPr>
                <p:cNvPr id="86" name="Oval 73"/>
                <p:cNvSpPr>
                  <a:spLocks noChangeAspect="1" noChangeArrowheads="1"/>
                </p:cNvSpPr>
                <p:nvPr/>
              </p:nvSpPr>
              <p:spPr bwMode="auto">
                <a:xfrm>
                  <a:off x="-3275524" y="5398965"/>
                  <a:ext cx="42606" cy="39265"/>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42" name="Group 77"/>
              <p:cNvGrpSpPr>
                <a:grpSpLocks noChangeAspect="1"/>
              </p:cNvGrpSpPr>
              <p:nvPr/>
            </p:nvGrpSpPr>
            <p:grpSpPr bwMode="auto">
              <a:xfrm>
                <a:off x="-3243265" y="5559429"/>
                <a:ext cx="675662" cy="627487"/>
                <a:chOff x="4512" y="1104"/>
                <a:chExt cx="1008" cy="1056"/>
              </a:xfrm>
            </p:grpSpPr>
            <p:sp>
              <p:nvSpPr>
                <p:cNvPr id="43" name="Freeform 78"/>
                <p:cNvSpPr>
                  <a:spLocks noChangeAspect="1"/>
                </p:cNvSpPr>
                <p:nvPr/>
              </p:nvSpPr>
              <p:spPr bwMode="auto">
                <a:xfrm>
                  <a:off x="4704" y="1392"/>
                  <a:ext cx="240" cy="240"/>
                </a:xfrm>
                <a:custGeom>
                  <a:avLst/>
                  <a:gdLst>
                    <a:gd name="T0" fmla="*/ 96 w 216"/>
                    <a:gd name="T1" fmla="*/ 0 h 192"/>
                    <a:gd name="T2" fmla="*/ 0 w 216"/>
                    <a:gd name="T3" fmla="*/ 96 h 192"/>
                    <a:gd name="T4" fmla="*/ 48 w 216"/>
                    <a:gd name="T5" fmla="*/ 192 h 192"/>
                    <a:gd name="T6" fmla="*/ 192 w 216"/>
                    <a:gd name="T7" fmla="*/ 192 h 192"/>
                    <a:gd name="T8" fmla="*/ 216 w 216"/>
                    <a:gd name="T9" fmla="*/ 88 h 192"/>
                    <a:gd name="T10" fmla="*/ 96 w 216"/>
                    <a:gd name="T11" fmla="*/ 0 h 192"/>
                  </a:gdLst>
                  <a:ahLst/>
                  <a:cxnLst>
                    <a:cxn ang="0">
                      <a:pos x="T0" y="T1"/>
                    </a:cxn>
                    <a:cxn ang="0">
                      <a:pos x="T2" y="T3"/>
                    </a:cxn>
                    <a:cxn ang="0">
                      <a:pos x="T4" y="T5"/>
                    </a:cxn>
                    <a:cxn ang="0">
                      <a:pos x="T6" y="T7"/>
                    </a:cxn>
                    <a:cxn ang="0">
                      <a:pos x="T8" y="T9"/>
                    </a:cxn>
                    <a:cxn ang="0">
                      <a:pos x="T10" y="T11"/>
                    </a:cxn>
                  </a:cxnLst>
                  <a:rect l="0" t="0" r="r" b="b"/>
                  <a:pathLst>
                    <a:path w="216" h="192">
                      <a:moveTo>
                        <a:pt x="96" y="0"/>
                      </a:moveTo>
                      <a:lnTo>
                        <a:pt x="0" y="96"/>
                      </a:lnTo>
                      <a:lnTo>
                        <a:pt x="48" y="192"/>
                      </a:lnTo>
                      <a:lnTo>
                        <a:pt x="192" y="192"/>
                      </a:lnTo>
                      <a:cubicBezTo>
                        <a:pt x="200" y="157"/>
                        <a:pt x="208" y="122"/>
                        <a:pt x="216" y="88"/>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44" name="Freeform 79"/>
                <p:cNvSpPr>
                  <a:spLocks noChangeAspect="1"/>
                </p:cNvSpPr>
                <p:nvPr/>
              </p:nvSpPr>
              <p:spPr bwMode="auto">
                <a:xfrm>
                  <a:off x="5232" y="153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45" name="Freeform 80"/>
                <p:cNvSpPr>
                  <a:spLocks noChangeAspect="1"/>
                </p:cNvSpPr>
                <p:nvPr/>
              </p:nvSpPr>
              <p:spPr bwMode="auto">
                <a:xfrm>
                  <a:off x="5080" y="1325"/>
                  <a:ext cx="200" cy="163"/>
                </a:xfrm>
                <a:custGeom>
                  <a:avLst/>
                  <a:gdLst>
                    <a:gd name="T0" fmla="*/ 48 w 200"/>
                    <a:gd name="T1" fmla="*/ 3 h 163"/>
                    <a:gd name="T2" fmla="*/ 0 w 200"/>
                    <a:gd name="T3" fmla="*/ 99 h 163"/>
                    <a:gd name="T4" fmla="*/ 48 w 200"/>
                    <a:gd name="T5" fmla="*/ 147 h 163"/>
                    <a:gd name="T6" fmla="*/ 144 w 200"/>
                    <a:gd name="T7" fmla="*/ 163 h 163"/>
                    <a:gd name="T8" fmla="*/ 176 w 200"/>
                    <a:gd name="T9" fmla="*/ 123 h 163"/>
                    <a:gd name="T10" fmla="*/ 192 w 200"/>
                    <a:gd name="T11" fmla="*/ 83 h 163"/>
                    <a:gd name="T12" fmla="*/ 200 w 200"/>
                    <a:gd name="T13" fmla="*/ 27 h 163"/>
                    <a:gd name="T14" fmla="*/ 160 w 200"/>
                    <a:gd name="T15" fmla="*/ 3 h 163"/>
                    <a:gd name="T16" fmla="*/ 96 w 200"/>
                    <a:gd name="T17" fmla="*/ 3 h 163"/>
                    <a:gd name="T18" fmla="*/ 48 w 200"/>
                    <a:gd name="T19"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3">
                      <a:moveTo>
                        <a:pt x="48" y="3"/>
                      </a:moveTo>
                      <a:lnTo>
                        <a:pt x="0" y="99"/>
                      </a:lnTo>
                      <a:lnTo>
                        <a:pt x="48" y="147"/>
                      </a:lnTo>
                      <a:cubicBezTo>
                        <a:pt x="80" y="152"/>
                        <a:pt x="112" y="157"/>
                        <a:pt x="144" y="163"/>
                      </a:cubicBezTo>
                      <a:cubicBezTo>
                        <a:pt x="177" y="129"/>
                        <a:pt x="176" y="146"/>
                        <a:pt x="176" y="123"/>
                      </a:cubicBezTo>
                      <a:cubicBezTo>
                        <a:pt x="194" y="94"/>
                        <a:pt x="192" y="108"/>
                        <a:pt x="192" y="83"/>
                      </a:cubicBezTo>
                      <a:cubicBezTo>
                        <a:pt x="194" y="64"/>
                        <a:pt x="197" y="45"/>
                        <a:pt x="200" y="27"/>
                      </a:cubicBezTo>
                      <a:cubicBezTo>
                        <a:pt x="139" y="0"/>
                        <a:pt x="123" y="3"/>
                        <a:pt x="160" y="3"/>
                      </a:cubicBezTo>
                      <a:lnTo>
                        <a:pt x="96" y="3"/>
                      </a:lnTo>
                      <a:lnTo>
                        <a:pt x="48" y="3"/>
                      </a:lnTo>
                      <a:close/>
                    </a:path>
                  </a:pathLst>
                </a:custGeom>
                <a:solidFill>
                  <a:srgbClr val="993399"/>
                </a:solidFill>
                <a:ln w="9525">
                  <a:solidFill>
                    <a:schemeClr val="tx1"/>
                  </a:solidFill>
                  <a:round/>
                  <a:headEnd/>
                  <a:tailEnd/>
                </a:ln>
              </p:spPr>
              <p:txBody>
                <a:bodyPr wrap="none" anchor="ctr"/>
                <a:lstStyle/>
                <a:p>
                  <a:endParaRPr lang="en-US"/>
                </a:p>
              </p:txBody>
            </p:sp>
            <p:sp>
              <p:nvSpPr>
                <p:cNvPr id="46" name="Freeform 81"/>
                <p:cNvSpPr>
                  <a:spLocks noChangeAspect="1"/>
                </p:cNvSpPr>
                <p:nvPr/>
              </p:nvSpPr>
              <p:spPr bwMode="auto">
                <a:xfrm>
                  <a:off x="4896" y="1728"/>
                  <a:ext cx="192" cy="144"/>
                </a:xfrm>
                <a:custGeom>
                  <a:avLst/>
                  <a:gdLst>
                    <a:gd name="T0" fmla="*/ 0 w 192"/>
                    <a:gd name="T1" fmla="*/ 0 h 144"/>
                    <a:gd name="T2" fmla="*/ 0 w 192"/>
                    <a:gd name="T3" fmla="*/ 144 h 144"/>
                    <a:gd name="T4" fmla="*/ 96 w 192"/>
                    <a:gd name="T5" fmla="*/ 144 h 144"/>
                    <a:gd name="T6" fmla="*/ 192 w 192"/>
                    <a:gd name="T7" fmla="*/ 96 h 144"/>
                    <a:gd name="T8" fmla="*/ 192 w 192"/>
                    <a:gd name="T9" fmla="*/ 48 h 144"/>
                    <a:gd name="T10" fmla="*/ 144 w 192"/>
                    <a:gd name="T11" fmla="*/ 0 h 144"/>
                    <a:gd name="T12" fmla="*/ 96 w 192"/>
                    <a:gd name="T13" fmla="*/ 0 h 144"/>
                    <a:gd name="T14" fmla="*/ 48 w 192"/>
                    <a:gd name="T15" fmla="*/ 0 h 144"/>
                    <a:gd name="T16" fmla="*/ 0 w 192"/>
                    <a:gd name="T1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44">
                      <a:moveTo>
                        <a:pt x="0" y="0"/>
                      </a:moveTo>
                      <a:lnTo>
                        <a:pt x="0" y="144"/>
                      </a:lnTo>
                      <a:lnTo>
                        <a:pt x="96" y="144"/>
                      </a:lnTo>
                      <a:lnTo>
                        <a:pt x="192" y="96"/>
                      </a:lnTo>
                      <a:lnTo>
                        <a:pt x="192" y="48"/>
                      </a:lnTo>
                      <a:lnTo>
                        <a:pt x="144" y="0"/>
                      </a:lnTo>
                      <a:lnTo>
                        <a:pt x="96" y="0"/>
                      </a:lnTo>
                      <a:lnTo>
                        <a:pt x="48" y="0"/>
                      </a:lnTo>
                      <a:lnTo>
                        <a:pt x="0" y="48"/>
                      </a:lnTo>
                    </a:path>
                  </a:pathLst>
                </a:custGeom>
                <a:solidFill>
                  <a:srgbClr val="993399"/>
                </a:solidFill>
                <a:ln w="9525">
                  <a:solidFill>
                    <a:schemeClr val="tx1"/>
                  </a:solidFill>
                  <a:round/>
                  <a:headEnd/>
                  <a:tailEnd/>
                </a:ln>
              </p:spPr>
              <p:txBody>
                <a:bodyPr wrap="none" anchor="ctr"/>
                <a:lstStyle/>
                <a:p>
                  <a:endParaRPr lang="en-US"/>
                </a:p>
              </p:txBody>
            </p:sp>
            <p:sp>
              <p:nvSpPr>
                <p:cNvPr id="47" name="Freeform 82"/>
                <p:cNvSpPr>
                  <a:spLocks noChangeAspect="1"/>
                </p:cNvSpPr>
                <p:nvPr/>
              </p:nvSpPr>
              <p:spPr bwMode="auto">
                <a:xfrm>
                  <a:off x="4608" y="1872"/>
                  <a:ext cx="270" cy="188"/>
                </a:xfrm>
                <a:custGeom>
                  <a:avLst/>
                  <a:gdLst>
                    <a:gd name="T0" fmla="*/ 54 w 270"/>
                    <a:gd name="T1" fmla="*/ 140 h 188"/>
                    <a:gd name="T2" fmla="*/ 150 w 270"/>
                    <a:gd name="T3" fmla="*/ 188 h 188"/>
                    <a:gd name="T4" fmla="*/ 254 w 270"/>
                    <a:gd name="T5" fmla="*/ 164 h 188"/>
                    <a:gd name="T6" fmla="*/ 270 w 270"/>
                    <a:gd name="T7" fmla="*/ 108 h 188"/>
                    <a:gd name="T8" fmla="*/ 158 w 270"/>
                    <a:gd name="T9" fmla="*/ 68 h 188"/>
                    <a:gd name="T10" fmla="*/ 102 w 270"/>
                    <a:gd name="T11" fmla="*/ 76 h 188"/>
                    <a:gd name="T12" fmla="*/ 70 w 270"/>
                    <a:gd name="T13" fmla="*/ 116 h 188"/>
                    <a:gd name="T14" fmla="*/ 54 w 270"/>
                    <a:gd name="T15" fmla="*/ 14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88">
                      <a:moveTo>
                        <a:pt x="54" y="140"/>
                      </a:moveTo>
                      <a:lnTo>
                        <a:pt x="150" y="188"/>
                      </a:lnTo>
                      <a:cubicBezTo>
                        <a:pt x="184" y="180"/>
                        <a:pt x="219" y="172"/>
                        <a:pt x="254" y="164"/>
                      </a:cubicBezTo>
                      <a:cubicBezTo>
                        <a:pt x="244" y="82"/>
                        <a:pt x="225" y="78"/>
                        <a:pt x="270" y="108"/>
                      </a:cubicBezTo>
                      <a:cubicBezTo>
                        <a:pt x="142" y="40"/>
                        <a:pt x="135" y="0"/>
                        <a:pt x="158" y="68"/>
                      </a:cubicBezTo>
                      <a:cubicBezTo>
                        <a:pt x="92" y="39"/>
                        <a:pt x="102" y="23"/>
                        <a:pt x="102" y="76"/>
                      </a:cubicBezTo>
                      <a:cubicBezTo>
                        <a:pt x="0" y="109"/>
                        <a:pt x="70" y="69"/>
                        <a:pt x="70" y="116"/>
                      </a:cubicBezTo>
                      <a:cubicBezTo>
                        <a:pt x="70" y="125"/>
                        <a:pt x="59" y="132"/>
                        <a:pt x="54" y="140"/>
                      </a:cubicBezTo>
                      <a:close/>
                    </a:path>
                  </a:pathLst>
                </a:custGeom>
                <a:solidFill>
                  <a:srgbClr val="993399"/>
                </a:solidFill>
                <a:ln w="9525">
                  <a:solidFill>
                    <a:schemeClr val="tx1"/>
                  </a:solidFill>
                  <a:round/>
                  <a:headEnd/>
                  <a:tailEnd/>
                </a:ln>
              </p:spPr>
              <p:txBody>
                <a:bodyPr wrap="none" anchor="ctr"/>
                <a:lstStyle/>
                <a:p>
                  <a:endParaRPr lang="en-US"/>
                </a:p>
              </p:txBody>
            </p:sp>
            <p:sp>
              <p:nvSpPr>
                <p:cNvPr id="48" name="Oval 83"/>
                <p:cNvSpPr>
                  <a:spLocks noChangeAspect="1" noChangeArrowheads="1"/>
                </p:cNvSpPr>
                <p:nvPr/>
              </p:nvSpPr>
              <p:spPr bwMode="auto">
                <a:xfrm>
                  <a:off x="5280"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49" name="Oval 84"/>
                <p:cNvSpPr>
                  <a:spLocks noChangeAspect="1" noChangeArrowheads="1"/>
                </p:cNvSpPr>
                <p:nvPr/>
              </p:nvSpPr>
              <p:spPr bwMode="auto">
                <a:xfrm>
                  <a:off x="5184" y="110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0" name="Oval 85"/>
                <p:cNvSpPr>
                  <a:spLocks noChangeAspect="1" noChangeArrowheads="1"/>
                </p:cNvSpPr>
                <p:nvPr/>
              </p:nvSpPr>
              <p:spPr bwMode="auto">
                <a:xfrm>
                  <a:off x="5280" y="192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1" name="Oval 86"/>
                <p:cNvSpPr>
                  <a:spLocks noChangeAspect="1" noChangeArrowheads="1"/>
                </p:cNvSpPr>
                <p:nvPr/>
              </p:nvSpPr>
              <p:spPr bwMode="auto">
                <a:xfrm>
                  <a:off x="5376" y="172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2" name="Oval 87"/>
                <p:cNvSpPr>
                  <a:spLocks noChangeAspect="1" noChangeArrowheads="1"/>
                </p:cNvSpPr>
                <p:nvPr/>
              </p:nvSpPr>
              <p:spPr bwMode="auto">
                <a:xfrm>
                  <a:off x="5424"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3" name="Oval 88"/>
                <p:cNvSpPr>
                  <a:spLocks noChangeAspect="1"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4" name="Oval 89"/>
                <p:cNvSpPr>
                  <a:spLocks noChangeAspect="1" noChangeArrowheads="1"/>
                </p:cNvSpPr>
                <p:nvPr/>
              </p:nvSpPr>
              <p:spPr bwMode="auto">
                <a:xfrm>
                  <a:off x="5136" y="168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5" name="Oval 90"/>
                <p:cNvSpPr>
                  <a:spLocks noChangeAspect="1" noChangeArrowheads="1"/>
                </p:cNvSpPr>
                <p:nvPr/>
              </p:nvSpPr>
              <p:spPr bwMode="auto">
                <a:xfrm>
                  <a:off x="5424"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6" name="Oval 91"/>
                <p:cNvSpPr>
                  <a:spLocks noChangeAspect="1" noChangeArrowheads="1"/>
                </p:cNvSpPr>
                <p:nvPr/>
              </p:nvSpPr>
              <p:spPr bwMode="auto">
                <a:xfrm>
                  <a:off x="4896" y="1296"/>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7" name="Oval 92"/>
                <p:cNvSpPr>
                  <a:spLocks noChangeAspect="1" noChangeArrowheads="1"/>
                </p:cNvSpPr>
                <p:nvPr/>
              </p:nvSpPr>
              <p:spPr bwMode="auto">
                <a:xfrm>
                  <a:off x="4944" y="115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8" name="Oval 93"/>
                <p:cNvSpPr>
                  <a:spLocks noChangeAspect="1" noChangeArrowheads="1"/>
                </p:cNvSpPr>
                <p:nvPr/>
              </p:nvSpPr>
              <p:spPr bwMode="auto">
                <a:xfrm>
                  <a:off x="4608" y="148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9" name="Oval 94"/>
                <p:cNvSpPr>
                  <a:spLocks noChangeAspect="1" noChangeArrowheads="1"/>
                </p:cNvSpPr>
                <p:nvPr/>
              </p:nvSpPr>
              <p:spPr bwMode="auto">
                <a:xfrm>
                  <a:off x="4656" y="124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60" name="Oval 95"/>
                <p:cNvSpPr>
                  <a:spLocks noChangeAspect="1" noChangeArrowheads="1"/>
                </p:cNvSpPr>
                <p:nvPr/>
              </p:nvSpPr>
              <p:spPr bwMode="auto">
                <a:xfrm>
                  <a:off x="4656"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1" name="Oval 96"/>
                <p:cNvSpPr>
                  <a:spLocks noChangeAspect="1" noChangeArrowheads="1"/>
                </p:cNvSpPr>
                <p:nvPr/>
              </p:nvSpPr>
              <p:spPr bwMode="auto">
                <a:xfrm>
                  <a:off x="4512" y="192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62" name="Oval 97"/>
                <p:cNvSpPr>
                  <a:spLocks noChangeAspect="1" noChangeArrowheads="1"/>
                </p:cNvSpPr>
                <p:nvPr/>
              </p:nvSpPr>
              <p:spPr bwMode="auto">
                <a:xfrm>
                  <a:off x="4704" y="172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3" name="Oval 98"/>
                <p:cNvSpPr>
                  <a:spLocks noChangeAspect="1" noChangeArrowheads="1"/>
                </p:cNvSpPr>
                <p:nvPr/>
              </p:nvSpPr>
              <p:spPr bwMode="auto">
                <a:xfrm>
                  <a:off x="4560"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4" name="Oval 99"/>
                <p:cNvSpPr>
                  <a:spLocks noChangeAspect="1" noChangeArrowheads="1"/>
                </p:cNvSpPr>
                <p:nvPr/>
              </p:nvSpPr>
              <p:spPr bwMode="auto">
                <a:xfrm>
                  <a:off x="4704" y="110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5" name="Oval 100"/>
                <p:cNvSpPr>
                  <a:spLocks noChangeAspect="1" noChangeArrowheads="1"/>
                </p:cNvSpPr>
                <p:nvPr/>
              </p:nvSpPr>
              <p:spPr bwMode="auto">
                <a:xfrm>
                  <a:off x="5040"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6" name="Oval 101"/>
                <p:cNvSpPr>
                  <a:spLocks noChangeAspect="1" noChangeArrowheads="1"/>
                </p:cNvSpPr>
                <p:nvPr/>
              </p:nvSpPr>
              <p:spPr bwMode="auto">
                <a:xfrm>
                  <a:off x="5472"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7" name="Oval 102"/>
                <p:cNvSpPr>
                  <a:spLocks noChangeAspect="1" noChangeArrowheads="1"/>
                </p:cNvSpPr>
                <p:nvPr/>
              </p:nvSpPr>
              <p:spPr bwMode="auto">
                <a:xfrm>
                  <a:off x="5376" y="139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8" name="Oval 103"/>
                <p:cNvSpPr>
                  <a:spLocks noChangeAspect="1" noChangeArrowheads="1"/>
                </p:cNvSpPr>
                <p:nvPr/>
              </p:nvSpPr>
              <p:spPr bwMode="auto">
                <a:xfrm>
                  <a:off x="4512"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9" name="Oval 104"/>
                <p:cNvSpPr>
                  <a:spLocks noChangeAspect="1" noChangeArrowheads="1"/>
                </p:cNvSpPr>
                <p:nvPr/>
              </p:nvSpPr>
              <p:spPr bwMode="auto">
                <a:xfrm>
                  <a:off x="5136" y="206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70" name="Freeform 105"/>
                <p:cNvSpPr>
                  <a:spLocks noChangeAspect="1"/>
                </p:cNvSpPr>
                <p:nvPr/>
              </p:nvSpPr>
              <p:spPr bwMode="auto">
                <a:xfrm>
                  <a:off x="5184" y="177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grpSp>
        </p:grpSp>
      </p:grpSp>
      <p:grpSp>
        <p:nvGrpSpPr>
          <p:cNvPr id="9" name="Group 8"/>
          <p:cNvGrpSpPr/>
          <p:nvPr/>
        </p:nvGrpSpPr>
        <p:grpSpPr>
          <a:xfrm>
            <a:off x="6370165" y="3202785"/>
            <a:ext cx="2732766" cy="3466421"/>
            <a:chOff x="6370165" y="3202785"/>
            <a:chExt cx="2732766" cy="3466421"/>
          </a:xfrm>
        </p:grpSpPr>
        <p:grpSp>
          <p:nvGrpSpPr>
            <p:cNvPr id="90" name="Group 8"/>
            <p:cNvGrpSpPr>
              <a:grpSpLocks/>
            </p:cNvGrpSpPr>
            <p:nvPr/>
          </p:nvGrpSpPr>
          <p:grpSpPr bwMode="auto">
            <a:xfrm>
              <a:off x="7587273" y="4200321"/>
              <a:ext cx="1366760" cy="1049616"/>
              <a:chOff x="4464" y="1902"/>
              <a:chExt cx="1248" cy="950"/>
            </a:xfrm>
          </p:grpSpPr>
          <p:pic>
            <p:nvPicPr>
              <p:cNvPr id="93" name="Picture 9" descr="scrs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1902"/>
                <a:ext cx="1092" cy="789"/>
              </a:xfrm>
              <a:prstGeom prst="rect">
                <a:avLst/>
              </a:prstGeom>
              <a:noFill/>
              <a:extLst>
                <a:ext uri="{909E8E84-426E-40DD-AFC4-6F175D3DCCD1}">
                  <a14:hiddenFill xmlns:a14="http://schemas.microsoft.com/office/drawing/2010/main">
                    <a:solidFill>
                      <a:srgbClr val="FFFFFF"/>
                    </a:solidFill>
                  </a14:hiddenFill>
                </a:ext>
              </a:extLst>
            </p:spPr>
          </p:pic>
          <p:sp>
            <p:nvSpPr>
              <p:cNvPr id="94" name="Text Box 10"/>
              <p:cNvSpPr txBox="1">
                <a:spLocks noChangeArrowheads="1"/>
              </p:cNvSpPr>
              <p:nvPr/>
            </p:nvSpPr>
            <p:spPr bwMode="auto">
              <a:xfrm>
                <a:off x="4464" y="2640"/>
                <a:ext cx="1248" cy="212"/>
              </a:xfrm>
              <a:prstGeom prst="rect">
                <a:avLst/>
              </a:prstGeom>
              <a:noFill/>
              <a:ln>
                <a:noFill/>
              </a:ln>
              <a:effectLst/>
              <a:extLst>
                <a:ext uri="{909E8E84-426E-40DD-AFC4-6F175D3DCCD1}">
                  <a14:hiddenFill xmlns:a14="http://schemas.microsoft.com/office/drawing/2010/main">
                    <a:solidFill>
                      <a:srgbClr val="00003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91440" bIns="91440">
                <a:spAutoFit/>
              </a:bodyPr>
              <a:lstStyle>
                <a:lvl1pPr defTabSz="2090738">
                  <a:defRPr sz="2400">
                    <a:solidFill>
                      <a:schemeClr val="tx1"/>
                    </a:solidFill>
                    <a:latin typeface="Arial" charset="0"/>
                    <a:ea typeface="ＭＳ Ｐゴシック" charset="0"/>
                    <a:cs typeface="ＭＳ Ｐゴシック" charset="0"/>
                  </a:defRPr>
                </a:lvl1pPr>
                <a:lvl2pPr defTabSz="2090738">
                  <a:defRPr sz="2400">
                    <a:solidFill>
                      <a:schemeClr val="tx1"/>
                    </a:solidFill>
                    <a:latin typeface="Arial" charset="0"/>
                    <a:ea typeface="ＭＳ Ｐゴシック" charset="0"/>
                  </a:defRPr>
                </a:lvl2pPr>
                <a:lvl3pPr defTabSz="2090738">
                  <a:defRPr sz="2400">
                    <a:solidFill>
                      <a:schemeClr val="tx1"/>
                    </a:solidFill>
                    <a:latin typeface="Arial" charset="0"/>
                    <a:ea typeface="ＭＳ Ｐゴシック" charset="0"/>
                  </a:defRPr>
                </a:lvl3pPr>
                <a:lvl4pPr defTabSz="2090738">
                  <a:defRPr sz="2400">
                    <a:solidFill>
                      <a:schemeClr val="tx1"/>
                    </a:solidFill>
                    <a:latin typeface="Arial" charset="0"/>
                    <a:ea typeface="ＭＳ Ｐゴシック" charset="0"/>
                  </a:defRPr>
                </a:lvl4pPr>
                <a:lvl5pPr defTabSz="2090738">
                  <a:defRPr sz="2400">
                    <a:solidFill>
                      <a:schemeClr val="tx1"/>
                    </a:solidFill>
                    <a:latin typeface="Arial" charset="0"/>
                    <a:ea typeface="ＭＳ Ｐゴシック" charset="0"/>
                  </a:defRPr>
                </a:lvl5pPr>
                <a:lvl6pPr defTabSz="2090738" eaLnBrk="0" fontAlgn="base" hangingPunct="0">
                  <a:spcBef>
                    <a:spcPct val="0"/>
                  </a:spcBef>
                  <a:spcAft>
                    <a:spcPct val="0"/>
                  </a:spcAft>
                  <a:defRPr sz="2400">
                    <a:solidFill>
                      <a:schemeClr val="tx1"/>
                    </a:solidFill>
                    <a:latin typeface="Arial" charset="0"/>
                    <a:ea typeface="ＭＳ Ｐゴシック" charset="0"/>
                  </a:defRPr>
                </a:lvl6pPr>
                <a:lvl7pPr defTabSz="2090738" eaLnBrk="0" fontAlgn="base" hangingPunct="0">
                  <a:spcBef>
                    <a:spcPct val="0"/>
                  </a:spcBef>
                  <a:spcAft>
                    <a:spcPct val="0"/>
                  </a:spcAft>
                  <a:defRPr sz="2400">
                    <a:solidFill>
                      <a:schemeClr val="tx1"/>
                    </a:solidFill>
                    <a:latin typeface="Arial" charset="0"/>
                    <a:ea typeface="ＭＳ Ｐゴシック" charset="0"/>
                  </a:defRPr>
                </a:lvl7pPr>
                <a:lvl8pPr defTabSz="2090738" eaLnBrk="0" fontAlgn="base" hangingPunct="0">
                  <a:spcBef>
                    <a:spcPct val="0"/>
                  </a:spcBef>
                  <a:spcAft>
                    <a:spcPct val="0"/>
                  </a:spcAft>
                  <a:defRPr sz="2400">
                    <a:solidFill>
                      <a:schemeClr val="tx1"/>
                    </a:solidFill>
                    <a:latin typeface="Arial" charset="0"/>
                    <a:ea typeface="ＭＳ Ｐゴシック" charset="0"/>
                  </a:defRPr>
                </a:lvl8pPr>
                <a:lvl9pPr defTabSz="209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3399"/>
                    </a:solidFill>
                  </a:rPr>
                  <a:t>GDR &amp; PYGMY RESONANCE</a:t>
                </a:r>
              </a:p>
            </p:txBody>
          </p:sp>
        </p:grpSp>
        <p:grpSp>
          <p:nvGrpSpPr>
            <p:cNvPr id="3" name="Group 2"/>
            <p:cNvGrpSpPr/>
            <p:nvPr/>
          </p:nvGrpSpPr>
          <p:grpSpPr>
            <a:xfrm>
              <a:off x="6760131" y="5110944"/>
              <a:ext cx="864840" cy="1205507"/>
              <a:chOff x="6653969" y="5434257"/>
              <a:chExt cx="864840" cy="1205507"/>
            </a:xfrm>
          </p:grpSpPr>
          <p:pic>
            <p:nvPicPr>
              <p:cNvPr id="92" name="Picture 12" descr="scrs00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8309" y="5777796"/>
                <a:ext cx="830500" cy="861968"/>
              </a:xfrm>
              <a:prstGeom prst="rect">
                <a:avLst/>
              </a:prstGeom>
              <a:noFill/>
              <a:extLst>
                <a:ext uri="{909E8E84-426E-40DD-AFC4-6F175D3DCCD1}">
                  <a14:hiddenFill xmlns:a14="http://schemas.microsoft.com/office/drawing/2010/main">
                    <a:solidFill>
                      <a:srgbClr val="FFFFFF"/>
                    </a:solidFill>
                  </a14:hiddenFill>
                </a:ext>
              </a:extLst>
            </p:spPr>
          </p:pic>
          <p:sp>
            <p:nvSpPr>
              <p:cNvPr id="95" name="Text Box 25"/>
              <p:cNvSpPr txBox="1">
                <a:spLocks noChangeArrowheads="1"/>
              </p:cNvSpPr>
              <p:nvPr/>
            </p:nvSpPr>
            <p:spPr bwMode="auto">
              <a:xfrm>
                <a:off x="6653969" y="5434257"/>
                <a:ext cx="649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dirty="0">
                    <a:solidFill>
                      <a:srgbClr val="1507C5"/>
                    </a:solidFill>
                  </a:rPr>
                  <a:t>halos</a:t>
                </a:r>
              </a:p>
            </p:txBody>
          </p:sp>
        </p:grpSp>
        <p:grpSp>
          <p:nvGrpSpPr>
            <p:cNvPr id="7" name="Group 6"/>
            <p:cNvGrpSpPr/>
            <p:nvPr/>
          </p:nvGrpSpPr>
          <p:grpSpPr>
            <a:xfrm>
              <a:off x="7701834" y="5499461"/>
              <a:ext cx="1371600" cy="1169745"/>
              <a:chOff x="7772400" y="5405393"/>
              <a:chExt cx="1371600" cy="1169745"/>
            </a:xfrm>
          </p:grpSpPr>
          <p:pic>
            <p:nvPicPr>
              <p:cNvPr id="91" name="Picture 11" descr="ScreenShot0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5695663"/>
                <a:ext cx="1371600" cy="879475"/>
              </a:xfrm>
              <a:prstGeom prst="rect">
                <a:avLst/>
              </a:prstGeom>
              <a:noFill/>
              <a:extLst>
                <a:ext uri="{909E8E84-426E-40DD-AFC4-6F175D3DCCD1}">
                  <a14:hiddenFill xmlns:a14="http://schemas.microsoft.com/office/drawing/2010/main">
                    <a:solidFill>
                      <a:srgbClr val="FFFFFF"/>
                    </a:solidFill>
                  </a14:hiddenFill>
                </a:ext>
              </a:extLst>
            </p:spPr>
          </p:pic>
          <p:sp>
            <p:nvSpPr>
              <p:cNvPr id="96" name="Text Box 25"/>
              <p:cNvSpPr txBox="1">
                <a:spLocks noChangeArrowheads="1"/>
              </p:cNvSpPr>
              <p:nvPr/>
            </p:nvSpPr>
            <p:spPr bwMode="auto">
              <a:xfrm>
                <a:off x="8341219" y="5405393"/>
                <a:ext cx="569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b="1" dirty="0" smtClean="0">
                    <a:solidFill>
                      <a:srgbClr val="1507C5"/>
                    </a:solidFill>
                  </a:rPr>
                  <a:t>Skins</a:t>
                </a:r>
                <a:endParaRPr lang="en-GB" sz="1400" b="1" dirty="0">
                  <a:solidFill>
                    <a:srgbClr val="1507C5"/>
                  </a:solidFill>
                </a:endParaRPr>
              </a:p>
            </p:txBody>
          </p:sp>
        </p:grpSp>
        <p:sp>
          <p:nvSpPr>
            <p:cNvPr id="97" name="TextBox 96"/>
            <p:cNvSpPr txBox="1"/>
            <p:nvPr/>
          </p:nvSpPr>
          <p:spPr>
            <a:xfrm>
              <a:off x="6370165" y="3202785"/>
              <a:ext cx="2732766" cy="830997"/>
            </a:xfrm>
            <a:prstGeom prst="rect">
              <a:avLst/>
            </a:prstGeom>
            <a:noFill/>
          </p:spPr>
          <p:txBody>
            <a:bodyPr wrap="square" rtlCol="0">
              <a:spAutoFit/>
            </a:bodyPr>
            <a:lstStyle/>
            <a:p>
              <a:pPr algn="r"/>
              <a:r>
                <a:rPr lang="en-US" sz="2400" dirty="0" smtClean="0">
                  <a:solidFill>
                    <a:srgbClr val="BE0000"/>
                  </a:solidFill>
                </a:rPr>
                <a:t>Nuclei structure &amp; collective modes</a:t>
              </a:r>
              <a:endParaRPr lang="en-US" sz="2400" dirty="0">
                <a:solidFill>
                  <a:srgbClr val="BE0000"/>
                </a:solidFill>
              </a:endParaRPr>
            </a:p>
          </p:txBody>
        </p:sp>
      </p:grpSp>
      <p:sp>
        <p:nvSpPr>
          <p:cNvPr id="8" name="Rectangle 7"/>
          <p:cNvSpPr/>
          <p:nvPr/>
        </p:nvSpPr>
        <p:spPr>
          <a:xfrm>
            <a:off x="2328633" y="1716703"/>
            <a:ext cx="4202313" cy="488195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939684" y="1562926"/>
            <a:ext cx="2014349" cy="646331"/>
          </a:xfrm>
          <a:prstGeom prst="rect">
            <a:avLst/>
          </a:prstGeom>
          <a:noFill/>
        </p:spPr>
        <p:txBody>
          <a:bodyPr wrap="square" rtlCol="0">
            <a:spAutoFit/>
          </a:bodyPr>
          <a:lstStyle/>
          <a:p>
            <a:r>
              <a:rPr lang="en-US" dirty="0" smtClean="0">
                <a:solidFill>
                  <a:srgbClr val="0538A4"/>
                </a:solidFill>
              </a:rPr>
              <a:t>G. Verde</a:t>
            </a:r>
          </a:p>
          <a:p>
            <a:r>
              <a:rPr lang="en-US" dirty="0" smtClean="0">
                <a:solidFill>
                  <a:srgbClr val="0538A4"/>
                </a:solidFill>
              </a:rPr>
              <a:t>INFN, </a:t>
            </a:r>
            <a:r>
              <a:rPr lang="en-US" dirty="0" err="1" smtClean="0">
                <a:solidFill>
                  <a:srgbClr val="0538A4"/>
                </a:solidFill>
              </a:rPr>
              <a:t>Sez</a:t>
            </a:r>
            <a:r>
              <a:rPr lang="en-US" dirty="0" smtClean="0">
                <a:solidFill>
                  <a:srgbClr val="0538A4"/>
                </a:solidFill>
              </a:rPr>
              <a:t>. Catania</a:t>
            </a:r>
            <a:endParaRPr lang="en-US" dirty="0">
              <a:solidFill>
                <a:srgbClr val="0538A4"/>
              </a:solidFill>
            </a:endParaRPr>
          </a:p>
        </p:txBody>
      </p:sp>
    </p:spTree>
    <p:extLst>
      <p:ext uri="{BB962C8B-B14F-4D97-AF65-F5344CB8AC3E}">
        <p14:creationId xmlns:p14="http://schemas.microsoft.com/office/powerpoint/2010/main" val="2713356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57"/>
            <a:ext cx="8229600" cy="901738"/>
          </a:xfrm>
        </p:spPr>
        <p:txBody>
          <a:bodyPr>
            <a:normAutofit/>
          </a:bodyPr>
          <a:lstStyle/>
          <a:p>
            <a:r>
              <a:rPr lang="en-US" dirty="0" err="1" smtClean="0">
                <a:solidFill>
                  <a:srgbClr val="BE0000"/>
                </a:solidFill>
              </a:rPr>
              <a:t>EoS</a:t>
            </a:r>
            <a:r>
              <a:rPr lang="en-US" dirty="0">
                <a:solidFill>
                  <a:srgbClr val="BE0000"/>
                </a:solidFill>
              </a:rPr>
              <a:t> </a:t>
            </a:r>
            <a:r>
              <a:rPr lang="en-US" dirty="0" smtClean="0">
                <a:solidFill>
                  <a:srgbClr val="BE0000"/>
                </a:solidFill>
              </a:rPr>
              <a:t>of asymmetric nuclear matter</a:t>
            </a:r>
            <a:endParaRPr lang="en-US" dirty="0">
              <a:solidFill>
                <a:srgbClr val="BE0000"/>
              </a:solidFill>
            </a:endParaRPr>
          </a:p>
        </p:txBody>
      </p:sp>
      <p:graphicFrame>
        <p:nvGraphicFramePr>
          <p:cNvPr id="4" name="Object 6"/>
          <p:cNvGraphicFramePr>
            <a:graphicFrameLocks noChangeAspect="1"/>
          </p:cNvGraphicFramePr>
          <p:nvPr>
            <p:extLst>
              <p:ext uri="{D42A27DB-BD31-4B8C-83A1-F6EECF244321}">
                <p14:modId xmlns:p14="http://schemas.microsoft.com/office/powerpoint/2010/main" val="2652554035"/>
              </p:ext>
            </p:extLst>
          </p:nvPr>
        </p:nvGraphicFramePr>
        <p:xfrm>
          <a:off x="920086" y="1331913"/>
          <a:ext cx="5113337" cy="538162"/>
        </p:xfrm>
        <a:graphic>
          <a:graphicData uri="http://schemas.openxmlformats.org/presentationml/2006/ole">
            <mc:AlternateContent xmlns:mc="http://schemas.openxmlformats.org/markup-compatibility/2006">
              <mc:Choice xmlns:v="urn:schemas-microsoft-com:vml" Requires="v">
                <p:oleObj spid="_x0000_s109588" name="Equation" r:id="rId3" imgW="2679700" imgH="279400" progId="Equation.DSMT4">
                  <p:embed/>
                </p:oleObj>
              </mc:Choice>
              <mc:Fallback>
                <p:oleObj name="Equation" r:id="rId3" imgW="2679700" imgH="279400" progId="Equation.DSMT4">
                  <p:embed/>
                  <p:pic>
                    <p:nvPicPr>
                      <p:cNvPr id="0" name=""/>
                      <p:cNvPicPr>
                        <a:picLocks noChangeAspect="1" noChangeArrowheads="1"/>
                      </p:cNvPicPr>
                      <p:nvPr/>
                    </p:nvPicPr>
                    <p:blipFill>
                      <a:blip r:embed="rId4"/>
                      <a:srcRect/>
                      <a:stretch>
                        <a:fillRect/>
                      </a:stretch>
                    </p:blipFill>
                    <p:spPr bwMode="auto">
                      <a:xfrm>
                        <a:off x="920086" y="1331913"/>
                        <a:ext cx="5113337" cy="538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35"/>
          <p:cNvGraphicFramePr>
            <a:graphicFrameLocks noChangeAspect="1"/>
          </p:cNvGraphicFramePr>
          <p:nvPr>
            <p:extLst>
              <p:ext uri="{D42A27DB-BD31-4B8C-83A1-F6EECF244321}">
                <p14:modId xmlns:p14="http://schemas.microsoft.com/office/powerpoint/2010/main" val="1352260270"/>
              </p:ext>
            </p:extLst>
          </p:nvPr>
        </p:nvGraphicFramePr>
        <p:xfrm>
          <a:off x="6974811" y="1209675"/>
          <a:ext cx="1219200" cy="733425"/>
        </p:xfrm>
        <a:graphic>
          <a:graphicData uri="http://schemas.openxmlformats.org/presentationml/2006/ole">
            <mc:AlternateContent xmlns:mc="http://schemas.openxmlformats.org/markup-compatibility/2006">
              <mc:Choice xmlns:v="urn:schemas-microsoft-com:vml" Requires="v">
                <p:oleObj spid="_x0000_s109589" name="Equation" r:id="rId5" imgW="762000" imgH="457200" progId="Equation.DSMT4">
                  <p:embed/>
                </p:oleObj>
              </mc:Choice>
              <mc:Fallback>
                <p:oleObj name="Equation" r:id="rId5" imgW="762000" imgH="457200" progId="Equation.DSMT4">
                  <p:embed/>
                  <p:pic>
                    <p:nvPicPr>
                      <p:cNvPr id="0" name=""/>
                      <p:cNvPicPr>
                        <a:picLocks noChangeAspect="1" noChangeArrowheads="1"/>
                      </p:cNvPicPr>
                      <p:nvPr/>
                    </p:nvPicPr>
                    <p:blipFill>
                      <a:blip r:embed="rId6"/>
                      <a:srcRect/>
                      <a:stretch>
                        <a:fillRect/>
                      </a:stretch>
                    </p:blipFill>
                    <p:spPr bwMode="auto">
                      <a:xfrm>
                        <a:off x="6974811" y="1209675"/>
                        <a:ext cx="1219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 name="Object 35"/>
          <p:cNvGraphicFramePr>
            <a:graphicFrameLocks noChangeAspect="1"/>
          </p:cNvGraphicFramePr>
          <p:nvPr>
            <p:extLst>
              <p:ext uri="{D42A27DB-BD31-4B8C-83A1-F6EECF244321}">
                <p14:modId xmlns:p14="http://schemas.microsoft.com/office/powerpoint/2010/main" val="3962774120"/>
              </p:ext>
            </p:extLst>
          </p:nvPr>
        </p:nvGraphicFramePr>
        <p:xfrm>
          <a:off x="6966873" y="2049463"/>
          <a:ext cx="1179513" cy="368300"/>
        </p:xfrm>
        <a:graphic>
          <a:graphicData uri="http://schemas.openxmlformats.org/presentationml/2006/ole">
            <mc:AlternateContent xmlns:mc="http://schemas.openxmlformats.org/markup-compatibility/2006">
              <mc:Choice xmlns:v="urn:schemas-microsoft-com:vml" Requires="v">
                <p:oleObj spid="_x0000_s109590" name="Equation" r:id="rId7" imgW="736600" imgH="228600" progId="Equation.DSMT4">
                  <p:embed/>
                </p:oleObj>
              </mc:Choice>
              <mc:Fallback>
                <p:oleObj name="Equation" r:id="rId7" imgW="736600" imgH="228600" progId="Equation.DSMT4">
                  <p:embed/>
                  <p:pic>
                    <p:nvPicPr>
                      <p:cNvPr id="0" name=""/>
                      <p:cNvPicPr>
                        <a:picLocks noChangeAspect="1" noChangeArrowheads="1"/>
                      </p:cNvPicPr>
                      <p:nvPr/>
                    </p:nvPicPr>
                    <p:blipFill>
                      <a:blip r:embed="rId8"/>
                      <a:srcRect/>
                      <a:stretch>
                        <a:fillRect/>
                      </a:stretch>
                    </p:blipFill>
                    <p:spPr bwMode="auto">
                      <a:xfrm>
                        <a:off x="6966873" y="2049463"/>
                        <a:ext cx="11795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 name="Group 2"/>
          <p:cNvGrpSpPr/>
          <p:nvPr/>
        </p:nvGrpSpPr>
        <p:grpSpPr>
          <a:xfrm>
            <a:off x="454520" y="1345369"/>
            <a:ext cx="3306355" cy="3700737"/>
            <a:chOff x="454520" y="1345369"/>
            <a:chExt cx="3306355" cy="3700737"/>
          </a:xfrm>
        </p:grpSpPr>
        <p:grpSp>
          <p:nvGrpSpPr>
            <p:cNvPr id="20" name="Group 19"/>
            <p:cNvGrpSpPr/>
            <p:nvPr/>
          </p:nvGrpSpPr>
          <p:grpSpPr>
            <a:xfrm>
              <a:off x="1693520" y="1345369"/>
              <a:ext cx="1971544" cy="1027164"/>
              <a:chOff x="1263972" y="1345369"/>
              <a:chExt cx="1971544" cy="1027164"/>
            </a:xfrm>
          </p:grpSpPr>
          <p:sp>
            <p:nvSpPr>
              <p:cNvPr id="6" name="Rectangle 37"/>
              <p:cNvSpPr>
                <a:spLocks noChangeArrowheads="1"/>
              </p:cNvSpPr>
              <p:nvPr/>
            </p:nvSpPr>
            <p:spPr bwMode="auto">
              <a:xfrm>
                <a:off x="1621371" y="1345369"/>
                <a:ext cx="1380571" cy="533400"/>
              </a:xfrm>
              <a:prstGeom prst="rect">
                <a:avLst/>
              </a:prstGeom>
              <a:noFill/>
              <a:ln w="28575">
                <a:solidFill>
                  <a:srgbClr val="BE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Box 7"/>
              <p:cNvSpPr txBox="1"/>
              <p:nvPr/>
            </p:nvSpPr>
            <p:spPr>
              <a:xfrm>
                <a:off x="1263972" y="2003201"/>
                <a:ext cx="1971544" cy="369332"/>
              </a:xfrm>
              <a:prstGeom prst="rect">
                <a:avLst/>
              </a:prstGeom>
              <a:noFill/>
            </p:spPr>
            <p:txBody>
              <a:bodyPr wrap="square" rtlCol="0">
                <a:spAutoFit/>
              </a:bodyPr>
              <a:lstStyle/>
              <a:p>
                <a:r>
                  <a:rPr lang="en-US" dirty="0" smtClean="0">
                    <a:solidFill>
                      <a:srgbClr val="BE0000"/>
                    </a:solidFill>
                  </a:rPr>
                  <a:t>Symmetric matter</a:t>
                </a:r>
                <a:endParaRPr lang="en-US" dirty="0">
                  <a:solidFill>
                    <a:srgbClr val="BE0000"/>
                  </a:solidFill>
                </a:endParaRPr>
              </a:p>
            </p:txBody>
          </p:sp>
        </p:grpSp>
        <p:grpSp>
          <p:nvGrpSpPr>
            <p:cNvPr id="7" name="Group 6"/>
            <p:cNvGrpSpPr/>
            <p:nvPr/>
          </p:nvGrpSpPr>
          <p:grpSpPr>
            <a:xfrm>
              <a:off x="454520" y="2553355"/>
              <a:ext cx="3306355" cy="2492751"/>
              <a:chOff x="454520" y="2553355"/>
              <a:chExt cx="3306355" cy="2492751"/>
            </a:xfrm>
          </p:grpSpPr>
          <p:sp>
            <p:nvSpPr>
              <p:cNvPr id="9" name="TextBox 8"/>
              <p:cNvSpPr txBox="1"/>
              <p:nvPr/>
            </p:nvSpPr>
            <p:spPr>
              <a:xfrm>
                <a:off x="454520" y="2553355"/>
                <a:ext cx="3005373" cy="707886"/>
              </a:xfrm>
              <a:prstGeom prst="rect">
                <a:avLst/>
              </a:prstGeom>
              <a:noFill/>
            </p:spPr>
            <p:txBody>
              <a:bodyPr wrap="square" rtlCol="0">
                <a:spAutoFit/>
              </a:bodyPr>
              <a:lstStyle/>
              <a:p>
                <a:r>
                  <a:rPr lang="en-US" sz="2000" dirty="0" smtClean="0">
                    <a:solidFill>
                      <a:srgbClr val="0538A4"/>
                    </a:solidFill>
                  </a:rPr>
                  <a:t>Elliptic flow: </a:t>
                </a:r>
              </a:p>
              <a:p>
                <a:r>
                  <a:rPr lang="en-US" sz="2000" dirty="0" smtClean="0">
                    <a:solidFill>
                      <a:srgbClr val="0538A4"/>
                    </a:solidFill>
                  </a:rPr>
                  <a:t>high density </a:t>
                </a:r>
                <a:r>
                  <a:rPr lang="en-US" sz="2000" dirty="0" err="1" smtClean="0">
                    <a:solidFill>
                      <a:srgbClr val="0538A4"/>
                    </a:solidFill>
                  </a:rPr>
                  <a:t>EoS</a:t>
                </a:r>
                <a:endParaRPr lang="en-US" sz="2000" dirty="0">
                  <a:solidFill>
                    <a:srgbClr val="0538A4"/>
                  </a:solidFill>
                </a:endParaRPr>
              </a:p>
            </p:txBody>
          </p:sp>
          <p:grpSp>
            <p:nvGrpSpPr>
              <p:cNvPr id="23" name="Group 22"/>
              <p:cNvGrpSpPr/>
              <p:nvPr/>
            </p:nvGrpSpPr>
            <p:grpSpPr>
              <a:xfrm>
                <a:off x="659062" y="3144192"/>
                <a:ext cx="3101813" cy="1901914"/>
                <a:chOff x="1045981" y="1415577"/>
                <a:chExt cx="3101813" cy="1901914"/>
              </a:xfrm>
            </p:grpSpPr>
            <p:grpSp>
              <p:nvGrpSpPr>
                <p:cNvPr id="24" name="Group 23"/>
                <p:cNvGrpSpPr/>
                <p:nvPr/>
              </p:nvGrpSpPr>
              <p:grpSpPr>
                <a:xfrm>
                  <a:off x="1045981" y="1415577"/>
                  <a:ext cx="2069826" cy="1901914"/>
                  <a:chOff x="457200" y="1681094"/>
                  <a:chExt cx="2698299" cy="2341532"/>
                </a:xfrm>
              </p:grpSpPr>
              <p:pic>
                <p:nvPicPr>
                  <p:cNvPr id="26" name="Picture 25"/>
                  <p:cNvPicPr>
                    <a:picLocks noChangeAspect="1"/>
                  </p:cNvPicPr>
                  <p:nvPr/>
                </p:nvPicPr>
                <p:blipFill>
                  <a:blip r:embed="rId9"/>
                  <a:stretch>
                    <a:fillRect/>
                  </a:stretch>
                </p:blipFill>
                <p:spPr>
                  <a:xfrm>
                    <a:off x="457200" y="1826088"/>
                    <a:ext cx="2698299" cy="1925910"/>
                  </a:xfrm>
                  <a:prstGeom prst="rect">
                    <a:avLst/>
                  </a:prstGeom>
                </p:spPr>
              </p:pic>
              <p:sp>
                <p:nvSpPr>
                  <p:cNvPr id="27" name="Text Box 43"/>
                  <p:cNvSpPr txBox="1">
                    <a:spLocks noChangeArrowheads="1"/>
                  </p:cNvSpPr>
                  <p:nvPr/>
                </p:nvSpPr>
                <p:spPr bwMode="auto">
                  <a:xfrm>
                    <a:off x="480110" y="1681094"/>
                    <a:ext cx="76200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dirty="0">
                        <a:solidFill>
                          <a:srgbClr val="0033CC"/>
                        </a:solidFill>
                        <a:latin typeface="Symbol" charset="0"/>
                        <a:sym typeface="Symbol" charset="0"/>
                      </a:rPr>
                      <a:t>ρ</a:t>
                    </a:r>
                    <a:r>
                      <a:rPr lang="en-GB" dirty="0" smtClean="0">
                        <a:solidFill>
                          <a:srgbClr val="0033CC"/>
                        </a:solidFill>
                        <a:latin typeface="Symbol" charset="0"/>
                        <a:sym typeface="Symbol" charset="0"/>
                      </a:rPr>
                      <a:t>≈</a:t>
                    </a:r>
                    <a:r>
                      <a:rPr lang="en-GB" dirty="0" smtClean="0">
                        <a:solidFill>
                          <a:srgbClr val="0033CC"/>
                        </a:solidFill>
                      </a:rPr>
                      <a:t>2</a:t>
                    </a:r>
                    <a:r>
                      <a:rPr lang="it-IT" dirty="0" err="1" smtClean="0">
                        <a:solidFill>
                          <a:srgbClr val="0033CC"/>
                        </a:solidFill>
                        <a:latin typeface="Symbol" charset="0"/>
                        <a:sym typeface="Symbol" charset="0"/>
                      </a:rPr>
                      <a:t>ρ</a:t>
                    </a:r>
                    <a:r>
                      <a:rPr lang="en-GB" baseline="-25000" dirty="0">
                        <a:solidFill>
                          <a:srgbClr val="0033CC"/>
                        </a:solidFill>
                        <a:latin typeface="Symbol" charset="0"/>
                        <a:sym typeface="Symbol" charset="0"/>
                      </a:rPr>
                      <a:t>0</a:t>
                    </a:r>
                    <a:endParaRPr lang="en-GB" dirty="0"/>
                  </a:p>
                </p:txBody>
              </p:sp>
              <p:sp>
                <p:nvSpPr>
                  <p:cNvPr id="28" name="Line 44"/>
                  <p:cNvSpPr>
                    <a:spLocks noChangeShapeType="1"/>
                  </p:cNvSpPr>
                  <p:nvPr/>
                </p:nvSpPr>
                <p:spPr bwMode="auto">
                  <a:xfrm>
                    <a:off x="1076055" y="2093481"/>
                    <a:ext cx="457199" cy="304799"/>
                  </a:xfrm>
                  <a:prstGeom prst="line">
                    <a:avLst/>
                  </a:prstGeom>
                  <a:noFill/>
                  <a:ln w="38100">
                    <a:solidFill>
                      <a:srgbClr val="0033CC"/>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Text Box 87"/>
                  <p:cNvSpPr txBox="1">
                    <a:spLocks noChangeArrowheads="1"/>
                  </p:cNvSpPr>
                  <p:nvPr/>
                </p:nvSpPr>
                <p:spPr bwMode="auto">
                  <a:xfrm>
                    <a:off x="956313" y="3655912"/>
                    <a:ext cx="1500189" cy="36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dirty="0">
                        <a:latin typeface="Times New Roman" charset="0"/>
                      </a:rPr>
                      <a:t>t = 10-20 </a:t>
                    </a:r>
                    <a:r>
                      <a:rPr lang="en-GB" sz="1800" dirty="0" err="1">
                        <a:latin typeface="Times New Roman" charset="0"/>
                      </a:rPr>
                      <a:t>fm</a:t>
                    </a:r>
                    <a:r>
                      <a:rPr lang="en-GB" sz="1800" dirty="0">
                        <a:latin typeface="Times New Roman" charset="0"/>
                      </a:rPr>
                      <a:t>/c</a:t>
                    </a:r>
                  </a:p>
                </p:txBody>
              </p:sp>
              <p:cxnSp>
                <p:nvCxnSpPr>
                  <p:cNvPr id="30" name="Straight Arrow Connector 29"/>
                  <p:cNvCxnSpPr/>
                  <p:nvPr/>
                </p:nvCxnSpPr>
                <p:spPr>
                  <a:xfrm flipH="1">
                    <a:off x="2282280" y="2943134"/>
                    <a:ext cx="46695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5" name="Text Box 59"/>
                <p:cNvSpPr txBox="1">
                  <a:spLocks noChangeArrowheads="1"/>
                </p:cNvSpPr>
                <p:nvPr/>
              </p:nvSpPr>
              <p:spPr bwMode="auto">
                <a:xfrm>
                  <a:off x="2804167" y="2106877"/>
                  <a:ext cx="134362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fr-FR" sz="1600" b="1" dirty="0" err="1" smtClean="0">
                      <a:solidFill>
                        <a:srgbClr val="CC0000"/>
                      </a:solidFill>
                    </a:rPr>
                    <a:t>In-</a:t>
                  </a:r>
                  <a:r>
                    <a:rPr lang="fr-FR" sz="1600" b="1" dirty="0" err="1">
                      <a:solidFill>
                        <a:srgbClr val="CC0000"/>
                      </a:solidFill>
                    </a:rPr>
                    <a:t>plane</a:t>
                  </a:r>
                  <a:r>
                    <a:rPr lang="fr-FR" sz="1600" b="1" dirty="0">
                      <a:solidFill>
                        <a:srgbClr val="CC0000"/>
                      </a:solidFill>
                    </a:rPr>
                    <a:t> </a:t>
                  </a:r>
                  <a:r>
                    <a:rPr lang="fr-FR" sz="1600" b="1" dirty="0" smtClean="0">
                      <a:solidFill>
                        <a:srgbClr val="CC0000"/>
                      </a:solidFill>
                    </a:rPr>
                    <a:t>    </a:t>
                  </a:r>
                  <a:r>
                    <a:rPr lang="fr-FR" sz="1600" b="1" dirty="0" err="1" smtClean="0">
                      <a:solidFill>
                        <a:srgbClr val="CC0000"/>
                      </a:solidFill>
                    </a:rPr>
                    <a:t>directed</a:t>
                  </a:r>
                  <a:r>
                    <a:rPr lang="fr-FR" sz="1600" b="1" dirty="0" smtClean="0">
                      <a:solidFill>
                        <a:srgbClr val="CC0000"/>
                      </a:solidFill>
                    </a:rPr>
                    <a:t> flow</a:t>
                  </a:r>
                  <a:endParaRPr lang="fr-FR" sz="1600" b="1" dirty="0">
                    <a:solidFill>
                      <a:srgbClr val="CC0000"/>
                    </a:solidFill>
                  </a:endParaRPr>
                </a:p>
              </p:txBody>
            </p:sp>
          </p:grpSp>
        </p:grpSp>
      </p:grpSp>
      <p:grpSp>
        <p:nvGrpSpPr>
          <p:cNvPr id="11" name="Group 10"/>
          <p:cNvGrpSpPr/>
          <p:nvPr/>
        </p:nvGrpSpPr>
        <p:grpSpPr>
          <a:xfrm>
            <a:off x="76942" y="2865122"/>
            <a:ext cx="8544094" cy="3927494"/>
            <a:chOff x="76942" y="2865122"/>
            <a:chExt cx="8544094" cy="3927494"/>
          </a:xfrm>
        </p:grpSpPr>
        <p:sp>
          <p:nvSpPr>
            <p:cNvPr id="18" name="TextBox 17"/>
            <p:cNvSpPr txBox="1"/>
            <p:nvPr/>
          </p:nvSpPr>
          <p:spPr>
            <a:xfrm>
              <a:off x="76942" y="6484839"/>
              <a:ext cx="6273746" cy="307777"/>
            </a:xfrm>
            <a:prstGeom prst="rect">
              <a:avLst/>
            </a:prstGeom>
            <a:noFill/>
          </p:spPr>
          <p:txBody>
            <a:bodyPr wrap="square" rtlCol="0">
              <a:spAutoFit/>
            </a:bodyPr>
            <a:lstStyle/>
            <a:p>
              <a:r>
                <a:rPr lang="en-US" sz="1400" dirty="0" smtClean="0"/>
                <a:t>P. </a:t>
              </a:r>
              <a:r>
                <a:rPr lang="en-US" sz="1400" dirty="0" err="1" smtClean="0"/>
                <a:t>Danielewicz</a:t>
              </a:r>
              <a:r>
                <a:rPr lang="en-US" sz="1400" dirty="0" smtClean="0"/>
                <a:t>, R. Lacey, W.G. Lynch, Science, 298, 1592 (2002)</a:t>
              </a:r>
              <a:endParaRPr lang="en-US" sz="1400" dirty="0"/>
            </a:p>
          </p:txBody>
        </p:sp>
        <p:grpSp>
          <p:nvGrpSpPr>
            <p:cNvPr id="10" name="Group 9"/>
            <p:cNvGrpSpPr/>
            <p:nvPr/>
          </p:nvGrpSpPr>
          <p:grpSpPr>
            <a:xfrm>
              <a:off x="3459893" y="2865122"/>
              <a:ext cx="5161143" cy="3871472"/>
              <a:chOff x="3459893" y="2921144"/>
              <a:chExt cx="5161143" cy="3871472"/>
            </a:xfrm>
          </p:grpSpPr>
          <p:pic>
            <p:nvPicPr>
              <p:cNvPr id="65" name="Picture 64"/>
              <p:cNvPicPr>
                <a:picLocks noChangeAspect="1"/>
              </p:cNvPicPr>
              <p:nvPr/>
            </p:nvPicPr>
            <p:blipFill rotWithShape="1">
              <a:blip r:embed="rId10"/>
              <a:srcRect t="7672" r="49802"/>
              <a:stretch/>
            </p:blipFill>
            <p:spPr>
              <a:xfrm>
                <a:off x="5603875" y="4154537"/>
                <a:ext cx="3017161" cy="2638079"/>
              </a:xfrm>
              <a:prstGeom prst="rect">
                <a:avLst/>
              </a:prstGeom>
            </p:spPr>
          </p:pic>
          <p:graphicFrame>
            <p:nvGraphicFramePr>
              <p:cNvPr id="68" name="Object 67"/>
              <p:cNvGraphicFramePr>
                <a:graphicFrameLocks noChangeAspect="1"/>
              </p:cNvGraphicFramePr>
              <p:nvPr>
                <p:extLst>
                  <p:ext uri="{D42A27DB-BD31-4B8C-83A1-F6EECF244321}">
                    <p14:modId xmlns:p14="http://schemas.microsoft.com/office/powerpoint/2010/main" val="3364602227"/>
                  </p:ext>
                </p:extLst>
              </p:nvPr>
            </p:nvGraphicFramePr>
            <p:xfrm>
              <a:off x="3824288" y="5399547"/>
              <a:ext cx="1536700" cy="682625"/>
            </p:xfrm>
            <a:graphic>
              <a:graphicData uri="http://schemas.openxmlformats.org/presentationml/2006/ole">
                <mc:AlternateContent xmlns:mc="http://schemas.openxmlformats.org/markup-compatibility/2006">
                  <mc:Choice xmlns:v="urn:schemas-microsoft-com:vml" Requires="v">
                    <p:oleObj spid="_x0000_s109591" name="Equation" r:id="rId11" imgW="1143000" imgH="508000" progId="Equation.DSMT4">
                      <p:embed/>
                    </p:oleObj>
                  </mc:Choice>
                  <mc:Fallback>
                    <p:oleObj name="Equation" r:id="rId11" imgW="1143000" imgH="508000" progId="Equation.DSMT4">
                      <p:embed/>
                      <p:pic>
                        <p:nvPicPr>
                          <p:cNvPr id="0" name=""/>
                          <p:cNvPicPr/>
                          <p:nvPr/>
                        </p:nvPicPr>
                        <p:blipFill>
                          <a:blip r:embed="rId12"/>
                          <a:stretch>
                            <a:fillRect/>
                          </a:stretch>
                        </p:blipFill>
                        <p:spPr>
                          <a:xfrm>
                            <a:off x="3824288" y="5399547"/>
                            <a:ext cx="1536700" cy="682625"/>
                          </a:xfrm>
                          <a:prstGeom prst="rect">
                            <a:avLst/>
                          </a:prstGeom>
                        </p:spPr>
                      </p:pic>
                    </p:oleObj>
                  </mc:Fallback>
                </mc:AlternateContent>
              </a:graphicData>
            </a:graphic>
          </p:graphicFrame>
          <p:sp>
            <p:nvSpPr>
              <p:cNvPr id="15" name="TextBox 14"/>
              <p:cNvSpPr txBox="1"/>
              <p:nvPr/>
            </p:nvSpPr>
            <p:spPr>
              <a:xfrm>
                <a:off x="5131428" y="2921144"/>
                <a:ext cx="2427600" cy="830997"/>
              </a:xfrm>
              <a:prstGeom prst="rect">
                <a:avLst/>
              </a:prstGeom>
              <a:noFill/>
            </p:spPr>
            <p:txBody>
              <a:bodyPr wrap="square" rtlCol="0">
                <a:spAutoFit/>
              </a:bodyPr>
              <a:lstStyle/>
              <a:p>
                <a:r>
                  <a:rPr lang="en-US" sz="2400" dirty="0" smtClean="0">
                    <a:solidFill>
                      <a:srgbClr val="0538A4"/>
                    </a:solidFill>
                  </a:rPr>
                  <a:t>Constraints from directed flow</a:t>
                </a:r>
                <a:endParaRPr lang="en-US" sz="2400" dirty="0">
                  <a:solidFill>
                    <a:srgbClr val="0538A4"/>
                  </a:solidFill>
                </a:endParaRPr>
              </a:p>
            </p:txBody>
          </p:sp>
          <p:cxnSp>
            <p:nvCxnSpPr>
              <p:cNvPr id="17" name="Straight Arrow Connector 16"/>
              <p:cNvCxnSpPr>
                <a:stCxn id="9" idx="3"/>
              </p:cNvCxnSpPr>
              <p:nvPr/>
            </p:nvCxnSpPr>
            <p:spPr>
              <a:xfrm>
                <a:off x="3459893" y="2963320"/>
                <a:ext cx="1639458" cy="223225"/>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6275984" y="3774927"/>
                <a:ext cx="1710791" cy="369332"/>
              </a:xfrm>
              <a:prstGeom prst="rect">
                <a:avLst/>
              </a:prstGeom>
              <a:noFill/>
            </p:spPr>
            <p:txBody>
              <a:bodyPr wrap="square" rtlCol="0">
                <a:spAutoFit/>
              </a:bodyPr>
              <a:lstStyle/>
              <a:p>
                <a:r>
                  <a:rPr lang="en-US" b="1" dirty="0" smtClean="0">
                    <a:solidFill>
                      <a:srgbClr val="0538A4"/>
                    </a:solidFill>
                  </a:rPr>
                  <a:t>Central </a:t>
                </a:r>
                <a:r>
                  <a:rPr lang="en-US" b="1" dirty="0" err="1" smtClean="0">
                    <a:solidFill>
                      <a:srgbClr val="0538A4"/>
                    </a:solidFill>
                  </a:rPr>
                  <a:t>Au+Au</a:t>
                </a:r>
                <a:endParaRPr lang="en-US" b="1" dirty="0">
                  <a:solidFill>
                    <a:srgbClr val="0538A4"/>
                  </a:solidFill>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2264731569"/>
                  </p:ext>
                </p:extLst>
              </p:nvPr>
            </p:nvGraphicFramePr>
            <p:xfrm>
              <a:off x="4329021" y="4263301"/>
              <a:ext cx="1200150" cy="671513"/>
            </p:xfrm>
            <a:graphic>
              <a:graphicData uri="http://schemas.openxmlformats.org/presentationml/2006/ole">
                <mc:AlternateContent xmlns:mc="http://schemas.openxmlformats.org/markup-compatibility/2006">
                  <mc:Choice xmlns:v="urn:schemas-microsoft-com:vml" Requires="v">
                    <p:oleObj spid="_x0000_s109592" name="Equation" r:id="rId13" imgW="863600" imgH="482600" progId="Equation.DSMT4">
                      <p:embed/>
                    </p:oleObj>
                  </mc:Choice>
                  <mc:Fallback>
                    <p:oleObj name="Equation" r:id="rId13" imgW="863600" imgH="482600" progId="Equation.DSMT4">
                      <p:embed/>
                      <p:pic>
                        <p:nvPicPr>
                          <p:cNvPr id="0" name=""/>
                          <p:cNvPicPr/>
                          <p:nvPr/>
                        </p:nvPicPr>
                        <p:blipFill>
                          <a:blip r:embed="rId14"/>
                          <a:stretch>
                            <a:fillRect/>
                          </a:stretch>
                        </p:blipFill>
                        <p:spPr>
                          <a:xfrm>
                            <a:off x="4329021" y="4263301"/>
                            <a:ext cx="1200150" cy="671513"/>
                          </a:xfrm>
                          <a:prstGeom prst="rect">
                            <a:avLst/>
                          </a:prstGeom>
                        </p:spPr>
                      </p:pic>
                    </p:oleObj>
                  </mc:Fallback>
                </mc:AlternateContent>
              </a:graphicData>
            </a:graphic>
          </p:graphicFrame>
        </p:grpSp>
      </p:grpSp>
    </p:spTree>
    <p:extLst>
      <p:ext uri="{BB962C8B-B14F-4D97-AF65-F5344CB8AC3E}">
        <p14:creationId xmlns:p14="http://schemas.microsoft.com/office/powerpoint/2010/main" val="1644999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557"/>
            <a:ext cx="8229600" cy="901738"/>
          </a:xfrm>
        </p:spPr>
        <p:txBody>
          <a:bodyPr>
            <a:normAutofit/>
          </a:bodyPr>
          <a:lstStyle/>
          <a:p>
            <a:r>
              <a:rPr lang="en-US" dirty="0" err="1" smtClean="0">
                <a:solidFill>
                  <a:srgbClr val="BE0000"/>
                </a:solidFill>
              </a:rPr>
              <a:t>EoS</a:t>
            </a:r>
            <a:r>
              <a:rPr lang="en-US" dirty="0">
                <a:solidFill>
                  <a:srgbClr val="BE0000"/>
                </a:solidFill>
              </a:rPr>
              <a:t> </a:t>
            </a:r>
            <a:r>
              <a:rPr lang="en-US" dirty="0" smtClean="0">
                <a:solidFill>
                  <a:srgbClr val="BE0000"/>
                </a:solidFill>
              </a:rPr>
              <a:t>of asymmetric nuclear matter</a:t>
            </a:r>
            <a:endParaRPr lang="en-US" dirty="0">
              <a:solidFill>
                <a:srgbClr val="BE0000"/>
              </a:solidFill>
            </a:endParaRPr>
          </a:p>
        </p:txBody>
      </p:sp>
      <p:graphicFrame>
        <p:nvGraphicFramePr>
          <p:cNvPr id="4" name="Object 6"/>
          <p:cNvGraphicFramePr>
            <a:graphicFrameLocks noChangeAspect="1"/>
          </p:cNvGraphicFramePr>
          <p:nvPr>
            <p:extLst>
              <p:ext uri="{D42A27DB-BD31-4B8C-83A1-F6EECF244321}">
                <p14:modId xmlns:p14="http://schemas.microsoft.com/office/powerpoint/2010/main" val="636068634"/>
              </p:ext>
            </p:extLst>
          </p:nvPr>
        </p:nvGraphicFramePr>
        <p:xfrm>
          <a:off x="920086" y="1331913"/>
          <a:ext cx="5113337" cy="538162"/>
        </p:xfrm>
        <a:graphic>
          <a:graphicData uri="http://schemas.openxmlformats.org/presentationml/2006/ole">
            <mc:AlternateContent xmlns:mc="http://schemas.openxmlformats.org/markup-compatibility/2006">
              <mc:Choice xmlns:v="urn:schemas-microsoft-com:vml" Requires="v">
                <p:oleObj spid="_x0000_s97415" name="Equation" r:id="rId3" imgW="2679700" imgH="279400" progId="Equation.DSMT4">
                  <p:embed/>
                </p:oleObj>
              </mc:Choice>
              <mc:Fallback>
                <p:oleObj name="Equation" r:id="rId3" imgW="2679700" imgH="279400" progId="Equation.DSMT4">
                  <p:embed/>
                  <p:pic>
                    <p:nvPicPr>
                      <p:cNvPr id="0" name=""/>
                      <p:cNvPicPr>
                        <a:picLocks noChangeAspect="1" noChangeArrowheads="1"/>
                      </p:cNvPicPr>
                      <p:nvPr/>
                    </p:nvPicPr>
                    <p:blipFill>
                      <a:blip r:embed="rId4"/>
                      <a:srcRect/>
                      <a:stretch>
                        <a:fillRect/>
                      </a:stretch>
                    </p:blipFill>
                    <p:spPr bwMode="auto">
                      <a:xfrm>
                        <a:off x="920086" y="1331913"/>
                        <a:ext cx="5113337" cy="538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35"/>
          <p:cNvGraphicFramePr>
            <a:graphicFrameLocks noChangeAspect="1"/>
          </p:cNvGraphicFramePr>
          <p:nvPr>
            <p:extLst>
              <p:ext uri="{D42A27DB-BD31-4B8C-83A1-F6EECF244321}">
                <p14:modId xmlns:p14="http://schemas.microsoft.com/office/powerpoint/2010/main" val="3921959688"/>
              </p:ext>
            </p:extLst>
          </p:nvPr>
        </p:nvGraphicFramePr>
        <p:xfrm>
          <a:off x="6974811" y="1209675"/>
          <a:ext cx="1219200" cy="733425"/>
        </p:xfrm>
        <a:graphic>
          <a:graphicData uri="http://schemas.openxmlformats.org/presentationml/2006/ole">
            <mc:AlternateContent xmlns:mc="http://schemas.openxmlformats.org/markup-compatibility/2006">
              <mc:Choice xmlns:v="urn:schemas-microsoft-com:vml" Requires="v">
                <p:oleObj spid="_x0000_s97416" name="Equation" r:id="rId5" imgW="762000" imgH="457200" progId="Equation.DSMT4">
                  <p:embed/>
                </p:oleObj>
              </mc:Choice>
              <mc:Fallback>
                <p:oleObj name="Equation" r:id="rId5" imgW="762000" imgH="457200" progId="Equation.DSMT4">
                  <p:embed/>
                  <p:pic>
                    <p:nvPicPr>
                      <p:cNvPr id="0" name=""/>
                      <p:cNvPicPr>
                        <a:picLocks noChangeAspect="1" noChangeArrowheads="1"/>
                      </p:cNvPicPr>
                      <p:nvPr/>
                    </p:nvPicPr>
                    <p:blipFill>
                      <a:blip r:embed="rId6"/>
                      <a:srcRect/>
                      <a:stretch>
                        <a:fillRect/>
                      </a:stretch>
                    </p:blipFill>
                    <p:spPr bwMode="auto">
                      <a:xfrm>
                        <a:off x="6974811" y="1209675"/>
                        <a:ext cx="1219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 name="Object 35"/>
          <p:cNvGraphicFramePr>
            <a:graphicFrameLocks noChangeAspect="1"/>
          </p:cNvGraphicFramePr>
          <p:nvPr>
            <p:extLst>
              <p:ext uri="{D42A27DB-BD31-4B8C-83A1-F6EECF244321}">
                <p14:modId xmlns:p14="http://schemas.microsoft.com/office/powerpoint/2010/main" val="3060550346"/>
              </p:ext>
            </p:extLst>
          </p:nvPr>
        </p:nvGraphicFramePr>
        <p:xfrm>
          <a:off x="6966873" y="2049463"/>
          <a:ext cx="1179513" cy="368300"/>
        </p:xfrm>
        <a:graphic>
          <a:graphicData uri="http://schemas.openxmlformats.org/presentationml/2006/ole">
            <mc:AlternateContent xmlns:mc="http://schemas.openxmlformats.org/markup-compatibility/2006">
              <mc:Choice xmlns:v="urn:schemas-microsoft-com:vml" Requires="v">
                <p:oleObj spid="_x0000_s97417" name="Equation" r:id="rId7" imgW="736600" imgH="228600" progId="Equation.DSMT4">
                  <p:embed/>
                </p:oleObj>
              </mc:Choice>
              <mc:Fallback>
                <p:oleObj name="Equation" r:id="rId7" imgW="736600" imgH="228600" progId="Equation.DSMT4">
                  <p:embed/>
                  <p:pic>
                    <p:nvPicPr>
                      <p:cNvPr id="0" name=""/>
                      <p:cNvPicPr>
                        <a:picLocks noChangeAspect="1" noChangeArrowheads="1"/>
                      </p:cNvPicPr>
                      <p:nvPr/>
                    </p:nvPicPr>
                    <p:blipFill>
                      <a:blip r:embed="rId8"/>
                      <a:srcRect/>
                      <a:stretch>
                        <a:fillRect/>
                      </a:stretch>
                    </p:blipFill>
                    <p:spPr bwMode="auto">
                      <a:xfrm>
                        <a:off x="6966873" y="2049463"/>
                        <a:ext cx="11795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 name="Group 2"/>
          <p:cNvGrpSpPr/>
          <p:nvPr/>
        </p:nvGrpSpPr>
        <p:grpSpPr>
          <a:xfrm>
            <a:off x="73206" y="1345369"/>
            <a:ext cx="8842195" cy="5454165"/>
            <a:chOff x="73206" y="1345369"/>
            <a:chExt cx="8842195" cy="5454165"/>
          </a:xfrm>
        </p:grpSpPr>
        <p:grpSp>
          <p:nvGrpSpPr>
            <p:cNvPr id="20" name="Group 19"/>
            <p:cNvGrpSpPr/>
            <p:nvPr/>
          </p:nvGrpSpPr>
          <p:grpSpPr>
            <a:xfrm>
              <a:off x="3337008" y="1345369"/>
              <a:ext cx="1971544" cy="971142"/>
              <a:chOff x="1320000" y="1345369"/>
              <a:chExt cx="1971544" cy="971142"/>
            </a:xfrm>
          </p:grpSpPr>
          <p:sp>
            <p:nvSpPr>
              <p:cNvPr id="6" name="Rectangle 37"/>
              <p:cNvSpPr>
                <a:spLocks noChangeArrowheads="1"/>
              </p:cNvSpPr>
              <p:nvPr/>
            </p:nvSpPr>
            <p:spPr bwMode="auto">
              <a:xfrm>
                <a:off x="1621371" y="1345369"/>
                <a:ext cx="1380571" cy="533400"/>
              </a:xfrm>
              <a:prstGeom prst="rect">
                <a:avLst/>
              </a:prstGeom>
              <a:noFill/>
              <a:ln w="28575">
                <a:solidFill>
                  <a:srgbClr val="BE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Box 7"/>
              <p:cNvSpPr txBox="1"/>
              <p:nvPr/>
            </p:nvSpPr>
            <p:spPr>
              <a:xfrm>
                <a:off x="1320000" y="1947179"/>
                <a:ext cx="1971544" cy="369332"/>
              </a:xfrm>
              <a:prstGeom prst="rect">
                <a:avLst/>
              </a:prstGeom>
              <a:noFill/>
            </p:spPr>
            <p:txBody>
              <a:bodyPr wrap="square" rtlCol="0">
                <a:spAutoFit/>
              </a:bodyPr>
              <a:lstStyle/>
              <a:p>
                <a:r>
                  <a:rPr lang="en-US" dirty="0" smtClean="0">
                    <a:solidFill>
                      <a:srgbClr val="BE0000"/>
                    </a:solidFill>
                  </a:rPr>
                  <a:t>Asymmetry term</a:t>
                </a:r>
                <a:endParaRPr lang="en-US" dirty="0">
                  <a:solidFill>
                    <a:srgbClr val="BE0000"/>
                  </a:solidFill>
                </a:endParaRPr>
              </a:p>
            </p:txBody>
          </p:sp>
        </p:grpSp>
        <p:grpSp>
          <p:nvGrpSpPr>
            <p:cNvPr id="32" name="Group 31"/>
            <p:cNvGrpSpPr/>
            <p:nvPr/>
          </p:nvGrpSpPr>
          <p:grpSpPr>
            <a:xfrm>
              <a:off x="73206" y="2448037"/>
              <a:ext cx="8842195" cy="4351497"/>
              <a:chOff x="73206" y="2448037"/>
              <a:chExt cx="8842195" cy="4351497"/>
            </a:xfrm>
          </p:grpSpPr>
          <p:sp>
            <p:nvSpPr>
              <p:cNvPr id="33" name="Text Box 4"/>
              <p:cNvSpPr txBox="1">
                <a:spLocks noChangeArrowheads="1"/>
              </p:cNvSpPr>
              <p:nvPr/>
            </p:nvSpPr>
            <p:spPr bwMode="auto">
              <a:xfrm>
                <a:off x="73206" y="6243958"/>
                <a:ext cx="3082925" cy="304800"/>
              </a:xfrm>
              <a:prstGeom prst="rect">
                <a:avLst/>
              </a:prstGeom>
              <a:noFill/>
              <a:ln w="9525">
                <a:noFill/>
                <a:miter lim="800000"/>
                <a:headEnd/>
                <a:tailEnd/>
              </a:ln>
              <a:effectLst/>
            </p:spPr>
            <p:txBody>
              <a:bodyPr wrap="none">
                <a:spAutoFit/>
              </a:bodyPr>
              <a:lstStyle/>
              <a:p>
                <a:pPr>
                  <a:spcBef>
                    <a:spcPct val="0"/>
                  </a:spcBef>
                  <a:buFontTx/>
                  <a:buNone/>
                </a:pPr>
                <a:r>
                  <a:rPr lang="en-US" sz="1400" dirty="0"/>
                  <a:t>Brown, Phys. Rev. </a:t>
                </a:r>
                <a:r>
                  <a:rPr lang="en-US" sz="1400" dirty="0" err="1"/>
                  <a:t>Lett</a:t>
                </a:r>
                <a:r>
                  <a:rPr lang="en-US" sz="1400" dirty="0"/>
                  <a:t>. 85, 5296 (2001)</a:t>
                </a:r>
              </a:p>
            </p:txBody>
          </p:sp>
          <p:cxnSp>
            <p:nvCxnSpPr>
              <p:cNvPr id="34" name="Straight Connector 33"/>
              <p:cNvCxnSpPr/>
              <p:nvPr/>
            </p:nvCxnSpPr>
            <p:spPr bwMode="auto">
              <a:xfrm>
                <a:off x="6601420" y="3370489"/>
                <a:ext cx="914400" cy="914400"/>
              </a:xfrm>
              <a:prstGeom prst="line">
                <a:avLst/>
              </a:prstGeom>
              <a:solidFill>
                <a:srgbClr val="FFFF99"/>
              </a:solidFill>
              <a:ln w="9525" cap="flat" cmpd="sng" algn="ctr">
                <a:noFill/>
                <a:prstDash val="solid"/>
                <a:round/>
                <a:headEnd type="none" w="med" len="med"/>
                <a:tailEnd type="none" w="med" len="med"/>
              </a:ln>
              <a:effectLst/>
            </p:spPr>
          </p:cxnSp>
          <p:cxnSp>
            <p:nvCxnSpPr>
              <p:cNvPr id="35" name="Straight Connector 34"/>
              <p:cNvCxnSpPr/>
              <p:nvPr/>
            </p:nvCxnSpPr>
            <p:spPr bwMode="auto">
              <a:xfrm rot="5400000" flipH="1" flipV="1">
                <a:off x="3524392" y="6099871"/>
                <a:ext cx="769257" cy="14514"/>
              </a:xfrm>
              <a:prstGeom prst="line">
                <a:avLst/>
              </a:prstGeom>
              <a:solidFill>
                <a:srgbClr val="FFFF99"/>
              </a:solidFill>
              <a:ln w="9525" cap="flat" cmpd="sng" algn="ctr">
                <a:noFill/>
                <a:prstDash val="solid"/>
                <a:round/>
                <a:headEnd type="none" w="med" len="med"/>
                <a:tailEnd type="none" w="med" len="med"/>
              </a:ln>
              <a:effectLst/>
            </p:spPr>
          </p:cxnSp>
          <p:sp>
            <p:nvSpPr>
              <p:cNvPr id="36" name="Text Box 44"/>
              <p:cNvSpPr txBox="1">
                <a:spLocks noChangeArrowheads="1"/>
              </p:cNvSpPr>
              <p:nvPr/>
            </p:nvSpPr>
            <p:spPr bwMode="auto">
              <a:xfrm>
                <a:off x="5928469" y="2832205"/>
                <a:ext cx="298693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b="1" dirty="0">
                    <a:solidFill>
                      <a:srgbClr val="0033CC"/>
                    </a:solidFill>
                    <a:latin typeface="Calibri"/>
                    <a:cs typeface="Calibri"/>
                  </a:rPr>
                  <a:t>Many approaches</a:t>
                </a:r>
                <a:r>
                  <a:rPr lang="en-GB" b="1" dirty="0" smtClean="0">
                    <a:solidFill>
                      <a:srgbClr val="0033CC"/>
                    </a:solidFill>
                    <a:latin typeface="Calibri"/>
                    <a:cs typeface="Calibri"/>
                  </a:rPr>
                  <a:t>… large </a:t>
                </a:r>
                <a:r>
                  <a:rPr lang="en-GB" b="1" dirty="0">
                    <a:solidFill>
                      <a:srgbClr val="0033CC"/>
                    </a:solidFill>
                    <a:latin typeface="Calibri"/>
                    <a:cs typeface="Calibri"/>
                  </a:rPr>
                  <a:t>uncertainties….</a:t>
                </a:r>
                <a:endParaRPr lang="en-GB" dirty="0">
                  <a:solidFill>
                    <a:srgbClr val="0033CC"/>
                  </a:solidFill>
                  <a:latin typeface="Calibri"/>
                  <a:cs typeface="Calibri"/>
                </a:endParaRPr>
              </a:p>
              <a:p>
                <a:pPr>
                  <a:spcBef>
                    <a:spcPct val="50000"/>
                  </a:spcBef>
                </a:pPr>
                <a:r>
                  <a:rPr lang="en-GB" dirty="0">
                    <a:solidFill>
                      <a:srgbClr val="0033CC"/>
                    </a:solidFill>
                    <a:latin typeface="Calibri"/>
                    <a:cs typeface="Calibri"/>
                  </a:rPr>
                  <a:t>Microscopic many-body, phenomenological, </a:t>
                </a:r>
                <a:r>
                  <a:rPr lang="en-GB" dirty="0" err="1">
                    <a:solidFill>
                      <a:srgbClr val="0033CC"/>
                    </a:solidFill>
                    <a:latin typeface="Calibri"/>
                    <a:cs typeface="Calibri"/>
                  </a:rPr>
                  <a:t>variational</a:t>
                </a:r>
                <a:r>
                  <a:rPr lang="en-GB" dirty="0">
                    <a:solidFill>
                      <a:srgbClr val="0033CC"/>
                    </a:solidFill>
                    <a:latin typeface="Calibri"/>
                    <a:cs typeface="Calibri"/>
                  </a:rPr>
                  <a:t>, </a:t>
                </a:r>
                <a:r>
                  <a:rPr lang="en-GB" dirty="0" smtClean="0">
                    <a:solidFill>
                      <a:srgbClr val="0033CC"/>
                    </a:solidFill>
                    <a:latin typeface="Calibri"/>
                    <a:cs typeface="Calibri"/>
                  </a:rPr>
                  <a:t>…</a:t>
                </a:r>
              </a:p>
              <a:p>
                <a:pPr>
                  <a:spcBef>
                    <a:spcPct val="50000"/>
                  </a:spcBef>
                </a:pPr>
                <a:r>
                  <a:rPr lang="en-GB" dirty="0" smtClean="0">
                    <a:solidFill>
                      <a:srgbClr val="0033CC"/>
                    </a:solidFill>
                    <a:latin typeface="Calibri"/>
                    <a:cs typeface="Calibri"/>
                  </a:rPr>
                  <a:t>Especially at high densities (three-body forces)</a:t>
                </a:r>
              </a:p>
              <a:p>
                <a:pPr>
                  <a:spcBef>
                    <a:spcPct val="50000"/>
                  </a:spcBef>
                </a:pPr>
                <a:r>
                  <a:rPr lang="fr-FR" sz="1200" dirty="0"/>
                  <a:t>ZH Li, U. </a:t>
                </a:r>
                <a:r>
                  <a:rPr lang="fr-FR" sz="1200" dirty="0" smtClean="0"/>
                  <a:t>Lombardo, </a:t>
                </a:r>
                <a:r>
                  <a:rPr lang="fr-FR" sz="1200" dirty="0"/>
                  <a:t>PRC74 047304 (2006</a:t>
                </a:r>
                <a:r>
                  <a:rPr lang="fr-FR" sz="1200" dirty="0" smtClean="0"/>
                  <a:t>)</a:t>
                </a:r>
                <a:endParaRPr lang="en-US" sz="1200" dirty="0"/>
              </a:p>
            </p:txBody>
          </p:sp>
          <p:sp>
            <p:nvSpPr>
              <p:cNvPr id="37" name="Text Box 4"/>
              <p:cNvSpPr txBox="1">
                <a:spLocks noChangeArrowheads="1"/>
              </p:cNvSpPr>
              <p:nvPr/>
            </p:nvSpPr>
            <p:spPr bwMode="auto">
              <a:xfrm>
                <a:off x="79384" y="6491757"/>
                <a:ext cx="2847041" cy="307777"/>
              </a:xfrm>
              <a:prstGeom prst="rect">
                <a:avLst/>
              </a:prstGeom>
              <a:noFill/>
              <a:ln w="9525">
                <a:noFill/>
                <a:miter lim="800000"/>
                <a:headEnd/>
                <a:tailEnd/>
              </a:ln>
              <a:effectLst/>
            </p:spPr>
            <p:txBody>
              <a:bodyPr wrap="none">
                <a:spAutoFit/>
              </a:bodyPr>
              <a:lstStyle/>
              <a:p>
                <a:pPr>
                  <a:spcBef>
                    <a:spcPct val="0"/>
                  </a:spcBef>
                  <a:buFontTx/>
                  <a:buNone/>
                </a:pPr>
                <a:r>
                  <a:rPr lang="en-US" sz="1400" dirty="0"/>
                  <a:t>Fuchs and </a:t>
                </a:r>
                <a:r>
                  <a:rPr lang="en-US" sz="1400" dirty="0" err="1"/>
                  <a:t>Wolter</a:t>
                </a:r>
                <a:r>
                  <a:rPr lang="en-US" sz="1400" dirty="0"/>
                  <a:t>, EPJA 30, 5 (2006)</a:t>
                </a:r>
              </a:p>
            </p:txBody>
          </p:sp>
          <p:grpSp>
            <p:nvGrpSpPr>
              <p:cNvPr id="38" name="Group 37"/>
              <p:cNvGrpSpPr/>
              <p:nvPr/>
            </p:nvGrpSpPr>
            <p:grpSpPr>
              <a:xfrm>
                <a:off x="607989" y="2448037"/>
                <a:ext cx="5175274" cy="3213100"/>
                <a:chOff x="607989" y="2230471"/>
                <a:chExt cx="5175274" cy="3213100"/>
              </a:xfrm>
            </p:grpSpPr>
            <p:pic>
              <p:nvPicPr>
                <p:cNvPr id="41"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459071"/>
                  <a:ext cx="5021263"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2" name="Text Box 43"/>
                <p:cNvSpPr txBox="1">
                  <a:spLocks noChangeArrowheads="1"/>
                </p:cNvSpPr>
                <p:nvPr/>
              </p:nvSpPr>
              <p:spPr bwMode="auto">
                <a:xfrm>
                  <a:off x="1744663" y="2230471"/>
                  <a:ext cx="32004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r>
                    <a:rPr lang="en-GB" sz="1400" dirty="0">
                      <a:latin typeface="Calibri"/>
                      <a:cs typeface="Calibri"/>
                    </a:rPr>
                    <a:t>B.A. Li et al., Phys. Rep. 464, 113 (2008)</a:t>
                  </a:r>
                </a:p>
              </p:txBody>
            </p:sp>
            <p:sp>
              <p:nvSpPr>
                <p:cNvPr id="43" name="TextBox 42"/>
                <p:cNvSpPr txBox="1"/>
                <p:nvPr/>
              </p:nvSpPr>
              <p:spPr>
                <a:xfrm rot="16200000">
                  <a:off x="192841" y="3649725"/>
                  <a:ext cx="1230406" cy="400110"/>
                </a:xfrm>
                <a:prstGeom prst="rect">
                  <a:avLst/>
                </a:prstGeom>
                <a:solidFill>
                  <a:srgbClr val="FFFFFF"/>
                </a:solidFill>
              </p:spPr>
              <p:txBody>
                <a:bodyPr wrap="square" rtlCol="0">
                  <a:spAutoFit/>
                </a:bodyPr>
                <a:lstStyle/>
                <a:p>
                  <a:r>
                    <a:rPr lang="en-US" sz="2000" dirty="0" err="1" smtClean="0"/>
                    <a:t>E</a:t>
                  </a:r>
                  <a:r>
                    <a:rPr lang="en-US" sz="2000" baseline="-25000" dirty="0" err="1" smtClean="0"/>
                    <a:t>sym</a:t>
                  </a:r>
                  <a:r>
                    <a:rPr lang="en-US" sz="2000" dirty="0" smtClean="0"/>
                    <a:t>(MeV)</a:t>
                  </a:r>
                  <a:endParaRPr lang="en-US" sz="2000" dirty="0"/>
                </a:p>
              </p:txBody>
            </p:sp>
            <p:sp>
              <p:nvSpPr>
                <p:cNvPr id="44" name="TextBox 43"/>
                <p:cNvSpPr txBox="1"/>
                <p:nvPr/>
              </p:nvSpPr>
              <p:spPr>
                <a:xfrm rot="16200000">
                  <a:off x="2719542" y="3627597"/>
                  <a:ext cx="1230406" cy="400110"/>
                </a:xfrm>
                <a:prstGeom prst="rect">
                  <a:avLst/>
                </a:prstGeom>
                <a:solidFill>
                  <a:srgbClr val="FFFFFF"/>
                </a:solidFill>
              </p:spPr>
              <p:txBody>
                <a:bodyPr wrap="square" rtlCol="0">
                  <a:spAutoFit/>
                </a:bodyPr>
                <a:lstStyle/>
                <a:p>
                  <a:r>
                    <a:rPr lang="en-US" sz="2000" dirty="0" err="1" smtClean="0"/>
                    <a:t>E</a:t>
                  </a:r>
                  <a:r>
                    <a:rPr lang="en-US" sz="2000" baseline="-25000" dirty="0" err="1" smtClean="0"/>
                    <a:t>sym</a:t>
                  </a:r>
                  <a:r>
                    <a:rPr lang="en-US" sz="2000" dirty="0" smtClean="0"/>
                    <a:t>(MeV)</a:t>
                  </a:r>
                  <a:endParaRPr lang="en-US" sz="2000" dirty="0"/>
                </a:p>
              </p:txBody>
            </p:sp>
          </p:grpSp>
          <p:sp>
            <p:nvSpPr>
              <p:cNvPr id="39" name="TextBox 38"/>
              <p:cNvSpPr txBox="1"/>
              <p:nvPr/>
            </p:nvSpPr>
            <p:spPr>
              <a:xfrm>
                <a:off x="1647211" y="3390331"/>
                <a:ext cx="720225" cy="369332"/>
              </a:xfrm>
              <a:prstGeom prst="rect">
                <a:avLst/>
              </a:prstGeom>
              <a:noFill/>
            </p:spPr>
            <p:txBody>
              <a:bodyPr wrap="square" rtlCol="0">
                <a:spAutoFit/>
              </a:bodyPr>
              <a:lstStyle/>
              <a:p>
                <a:r>
                  <a:rPr lang="en-US" b="1" dirty="0" smtClean="0">
                    <a:solidFill>
                      <a:srgbClr val="BE0000"/>
                    </a:solidFill>
                  </a:rPr>
                  <a:t>Stiff</a:t>
                </a:r>
                <a:endParaRPr lang="en-US" b="1" dirty="0">
                  <a:solidFill>
                    <a:srgbClr val="BE0000"/>
                  </a:solidFill>
                </a:endParaRPr>
              </a:p>
            </p:txBody>
          </p:sp>
          <p:sp>
            <p:nvSpPr>
              <p:cNvPr id="40" name="TextBox 39"/>
              <p:cNvSpPr txBox="1"/>
              <p:nvPr/>
            </p:nvSpPr>
            <p:spPr>
              <a:xfrm>
                <a:off x="2305430" y="4509382"/>
                <a:ext cx="720225" cy="369332"/>
              </a:xfrm>
              <a:prstGeom prst="rect">
                <a:avLst/>
              </a:prstGeom>
              <a:noFill/>
            </p:spPr>
            <p:txBody>
              <a:bodyPr wrap="square" rtlCol="0">
                <a:spAutoFit/>
              </a:bodyPr>
              <a:lstStyle/>
              <a:p>
                <a:r>
                  <a:rPr lang="en-US" b="1" dirty="0" smtClean="0">
                    <a:solidFill>
                      <a:srgbClr val="BE0000"/>
                    </a:solidFill>
                  </a:rPr>
                  <a:t>Soft</a:t>
                </a:r>
                <a:endParaRPr lang="en-US" b="1" dirty="0">
                  <a:solidFill>
                    <a:srgbClr val="BE0000"/>
                  </a:solidFill>
                </a:endParaRPr>
              </a:p>
            </p:txBody>
          </p:sp>
        </p:grpSp>
      </p:grpSp>
      <p:sp>
        <p:nvSpPr>
          <p:cNvPr id="7" name="TextBox 6"/>
          <p:cNvSpPr txBox="1"/>
          <p:nvPr/>
        </p:nvSpPr>
        <p:spPr>
          <a:xfrm>
            <a:off x="4453373" y="5990679"/>
            <a:ext cx="3583936" cy="646331"/>
          </a:xfrm>
          <a:prstGeom prst="rect">
            <a:avLst/>
          </a:prstGeom>
          <a:noFill/>
        </p:spPr>
        <p:txBody>
          <a:bodyPr wrap="square" rtlCol="0">
            <a:spAutoFit/>
          </a:bodyPr>
          <a:lstStyle/>
          <a:p>
            <a:r>
              <a:rPr lang="en-US" dirty="0" err="1" smtClean="0">
                <a:solidFill>
                  <a:srgbClr val="BE0000"/>
                </a:solidFill>
              </a:rPr>
              <a:t>Esym</a:t>
            </a:r>
            <a:r>
              <a:rPr lang="en-US" dirty="0" smtClean="0">
                <a:solidFill>
                  <a:srgbClr val="BE0000"/>
                </a:solidFill>
              </a:rPr>
              <a:t> enhanced in reactions with large N/Z asymmetries (due to </a:t>
            </a:r>
            <a:r>
              <a:rPr lang="en-US" dirty="0" smtClean="0">
                <a:solidFill>
                  <a:srgbClr val="BE0000"/>
                </a:solidFill>
                <a:latin typeface="Times New Roman"/>
                <a:cs typeface="Times New Roman"/>
              </a:rPr>
              <a:t>δ</a:t>
            </a:r>
            <a:r>
              <a:rPr lang="en-US" baseline="30000" dirty="0" smtClean="0">
                <a:solidFill>
                  <a:srgbClr val="BE0000"/>
                </a:solidFill>
                <a:latin typeface="Times New Roman"/>
                <a:cs typeface="Times New Roman"/>
              </a:rPr>
              <a:t>2</a:t>
            </a:r>
            <a:r>
              <a:rPr lang="en-US" dirty="0" smtClean="0">
                <a:solidFill>
                  <a:srgbClr val="BE0000"/>
                </a:solidFill>
              </a:rPr>
              <a:t>)</a:t>
            </a:r>
            <a:endParaRPr lang="en-US" dirty="0">
              <a:solidFill>
                <a:srgbClr val="BE0000"/>
              </a:solidFill>
            </a:endParaRPr>
          </a:p>
        </p:txBody>
      </p:sp>
    </p:spTree>
    <p:extLst>
      <p:ext uri="{BB962C8B-B14F-4D97-AF65-F5344CB8AC3E}">
        <p14:creationId xmlns:p14="http://schemas.microsoft.com/office/powerpoint/2010/main" val="1186004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6046" y="138902"/>
            <a:ext cx="8874301" cy="872373"/>
          </a:xfrm>
          <a:noFill/>
          <a:extLst>
            <a:ext uri="{909E8E84-426E-40DD-AFC4-6F175D3DCCD1}">
              <a14:hiddenFill xmlns:a14="http://schemas.microsoft.com/office/drawing/2010/main">
                <a:solidFill>
                  <a:srgbClr val="CCFFFF"/>
                </a:solidFill>
              </a14:hiddenFill>
            </a:ext>
          </a:extLst>
        </p:spPr>
        <p:txBody>
          <a:bodyPr>
            <a:normAutofit fontScale="90000"/>
          </a:bodyPr>
          <a:lstStyle/>
          <a:p>
            <a:r>
              <a:rPr lang="en-GB" dirty="0" smtClean="0">
                <a:solidFill>
                  <a:srgbClr val="BE0000"/>
                </a:solidFill>
              </a:rPr>
              <a:t>Parameterizations of density dependence</a:t>
            </a:r>
            <a:endParaRPr lang="en-GB" dirty="0">
              <a:solidFill>
                <a:srgbClr val="BE0000"/>
              </a:solidFill>
            </a:endParaRPr>
          </a:p>
        </p:txBody>
      </p:sp>
      <p:graphicFrame>
        <p:nvGraphicFramePr>
          <p:cNvPr id="41995" name="Object 11"/>
          <p:cNvGraphicFramePr>
            <a:graphicFrameLocks noChangeAspect="1"/>
          </p:cNvGraphicFramePr>
          <p:nvPr>
            <p:extLst>
              <p:ext uri="{D42A27DB-BD31-4B8C-83A1-F6EECF244321}">
                <p14:modId xmlns:p14="http://schemas.microsoft.com/office/powerpoint/2010/main" val="652744870"/>
              </p:ext>
            </p:extLst>
          </p:nvPr>
        </p:nvGraphicFramePr>
        <p:xfrm>
          <a:off x="1908590" y="4158413"/>
          <a:ext cx="4971990" cy="746613"/>
        </p:xfrm>
        <a:graphic>
          <a:graphicData uri="http://schemas.openxmlformats.org/presentationml/2006/ole">
            <mc:AlternateContent xmlns:mc="http://schemas.openxmlformats.org/markup-compatibility/2006">
              <mc:Choice xmlns:v="urn:schemas-microsoft-com:vml" Requires="v">
                <p:oleObj spid="_x0000_s52159" name="Equation" r:id="rId4" imgW="3378200" imgH="508000" progId="Equation.DSMT4">
                  <p:embed/>
                </p:oleObj>
              </mc:Choice>
              <mc:Fallback>
                <p:oleObj name="Equation" r:id="rId4" imgW="3378200" imgH="508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590" y="4158413"/>
                        <a:ext cx="4971990" cy="746613"/>
                      </a:xfrm>
                      <a:prstGeom prst="rect">
                        <a:avLst/>
                      </a:prstGeom>
                      <a:noFill/>
                      <a:ln>
                        <a:noFill/>
                      </a:ln>
                      <a:effectLst/>
                      <a:extLst/>
                    </p:spPr>
                  </p:pic>
                </p:oleObj>
              </mc:Fallback>
            </mc:AlternateContent>
          </a:graphicData>
        </a:graphic>
      </p:graphicFrame>
      <p:grpSp>
        <p:nvGrpSpPr>
          <p:cNvPr id="42009" name="Group 25"/>
          <p:cNvGrpSpPr>
            <a:grpSpLocks/>
          </p:cNvGrpSpPr>
          <p:nvPr/>
        </p:nvGrpSpPr>
        <p:grpSpPr bwMode="auto">
          <a:xfrm>
            <a:off x="1749779" y="4765740"/>
            <a:ext cx="5797550" cy="1949453"/>
            <a:chOff x="2097" y="1680"/>
            <a:chExt cx="3652" cy="1228"/>
          </a:xfrm>
        </p:grpSpPr>
        <p:graphicFrame>
          <p:nvGraphicFramePr>
            <p:cNvPr id="41999" name="Object 15"/>
            <p:cNvGraphicFramePr>
              <a:graphicFrameLocks noChangeAspect="1"/>
            </p:cNvGraphicFramePr>
            <p:nvPr>
              <p:extLst>
                <p:ext uri="{D42A27DB-BD31-4B8C-83A1-F6EECF244321}">
                  <p14:modId xmlns:p14="http://schemas.microsoft.com/office/powerpoint/2010/main" val="279432670"/>
                </p:ext>
              </p:extLst>
            </p:nvPr>
          </p:nvGraphicFramePr>
          <p:xfrm>
            <a:off x="2108" y="2039"/>
            <a:ext cx="724" cy="213"/>
          </p:xfrm>
          <a:graphic>
            <a:graphicData uri="http://schemas.openxmlformats.org/presentationml/2006/ole">
              <mc:AlternateContent xmlns:mc="http://schemas.openxmlformats.org/markup-compatibility/2006">
                <mc:Choice xmlns:v="urn:schemas-microsoft-com:vml" Requires="v">
                  <p:oleObj spid="_x0000_s52160" name="Equation" r:id="rId6" imgW="863600" imgH="254000" progId="Equation.DSMT4">
                    <p:embed/>
                  </p:oleObj>
                </mc:Choice>
                <mc:Fallback>
                  <p:oleObj name="Equation" r:id="rId6" imgW="863600" imgH="254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 y="2039"/>
                          <a:ext cx="724" cy="213"/>
                        </a:xfrm>
                        <a:prstGeom prst="rect">
                          <a:avLst/>
                        </a:prstGeom>
                        <a:noFill/>
                        <a:ln>
                          <a:noFill/>
                        </a:ln>
                        <a:effectLst/>
                        <a:extLst/>
                      </p:spPr>
                    </p:pic>
                  </p:oleObj>
                </mc:Fallback>
              </mc:AlternateContent>
            </a:graphicData>
          </a:graphic>
        </p:graphicFrame>
        <p:graphicFrame>
          <p:nvGraphicFramePr>
            <p:cNvPr id="42000" name="Object 16"/>
            <p:cNvGraphicFramePr>
              <a:graphicFrameLocks noChangeAspect="1"/>
            </p:cNvGraphicFramePr>
            <p:nvPr>
              <p:extLst>
                <p:ext uri="{D42A27DB-BD31-4B8C-83A1-F6EECF244321}">
                  <p14:modId xmlns:p14="http://schemas.microsoft.com/office/powerpoint/2010/main" val="3890127605"/>
                </p:ext>
              </p:extLst>
            </p:nvPr>
          </p:nvGraphicFramePr>
          <p:xfrm>
            <a:off x="2799" y="2345"/>
            <a:ext cx="1321" cy="365"/>
          </p:xfrm>
          <a:graphic>
            <a:graphicData uri="http://schemas.openxmlformats.org/presentationml/2006/ole">
              <mc:AlternateContent xmlns:mc="http://schemas.openxmlformats.org/markup-compatibility/2006">
                <mc:Choice xmlns:v="urn:schemas-microsoft-com:vml" Requires="v">
                  <p:oleObj spid="_x0000_s52161" name="Equation" r:id="rId8" imgW="1930400" imgH="533400" progId="Equation.DSMT4">
                    <p:embed/>
                  </p:oleObj>
                </mc:Choice>
                <mc:Fallback>
                  <p:oleObj name="Equation" r:id="rId8" imgW="1930400" imgH="5334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9" y="2345"/>
                          <a:ext cx="1321" cy="365"/>
                        </a:xfrm>
                        <a:prstGeom prst="rect">
                          <a:avLst/>
                        </a:prstGeom>
                        <a:noFill/>
                        <a:ln>
                          <a:noFill/>
                        </a:ln>
                        <a:effectLst/>
                        <a:extLst/>
                      </p:spPr>
                    </p:pic>
                  </p:oleObj>
                </mc:Fallback>
              </mc:AlternateContent>
            </a:graphicData>
          </a:graphic>
        </p:graphicFrame>
        <p:graphicFrame>
          <p:nvGraphicFramePr>
            <p:cNvPr id="42001" name="Object 17"/>
            <p:cNvGraphicFramePr>
              <a:graphicFrameLocks noChangeAspect="1"/>
            </p:cNvGraphicFramePr>
            <p:nvPr>
              <p:extLst>
                <p:ext uri="{D42A27DB-BD31-4B8C-83A1-F6EECF244321}">
                  <p14:modId xmlns:p14="http://schemas.microsoft.com/office/powerpoint/2010/main" val="3322816938"/>
                </p:ext>
              </p:extLst>
            </p:nvPr>
          </p:nvGraphicFramePr>
          <p:xfrm>
            <a:off x="4380" y="1956"/>
            <a:ext cx="1369" cy="483"/>
          </p:xfrm>
          <a:graphic>
            <a:graphicData uri="http://schemas.openxmlformats.org/presentationml/2006/ole">
              <mc:AlternateContent xmlns:mc="http://schemas.openxmlformats.org/markup-compatibility/2006">
                <mc:Choice xmlns:v="urn:schemas-microsoft-com:vml" Requires="v">
                  <p:oleObj spid="_x0000_s52162" name="Equation" r:id="rId10" imgW="1511300" imgH="533400" progId="Equation.DSMT4">
                    <p:embed/>
                  </p:oleObj>
                </mc:Choice>
                <mc:Fallback>
                  <p:oleObj name="Equation" r:id="rId10" imgW="1511300" imgH="533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0" y="1956"/>
                          <a:ext cx="1369" cy="483"/>
                        </a:xfrm>
                        <a:prstGeom prst="rect">
                          <a:avLst/>
                        </a:prstGeom>
                        <a:noFill/>
                        <a:ln>
                          <a:noFill/>
                        </a:ln>
                        <a:effectLst/>
                        <a:extLst/>
                      </p:spPr>
                    </p:pic>
                  </p:oleObj>
                </mc:Fallback>
              </mc:AlternateContent>
            </a:graphicData>
          </a:graphic>
        </p:graphicFrame>
        <p:sp>
          <p:nvSpPr>
            <p:cNvPr id="42002" name="Line 18"/>
            <p:cNvSpPr>
              <a:spLocks noChangeShapeType="1"/>
            </p:cNvSpPr>
            <p:nvPr/>
          </p:nvSpPr>
          <p:spPr bwMode="auto">
            <a:xfrm flipH="1">
              <a:off x="2592" y="1680"/>
              <a:ext cx="24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19"/>
            <p:cNvSpPr>
              <a:spLocks noChangeShapeType="1"/>
            </p:cNvSpPr>
            <p:nvPr/>
          </p:nvSpPr>
          <p:spPr bwMode="auto">
            <a:xfrm flipH="1">
              <a:off x="3415" y="1824"/>
              <a:ext cx="89" cy="4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20"/>
            <p:cNvSpPr>
              <a:spLocks noChangeShapeType="1"/>
            </p:cNvSpPr>
            <p:nvPr/>
          </p:nvSpPr>
          <p:spPr bwMode="auto">
            <a:xfrm>
              <a:off x="4608" y="1776"/>
              <a:ext cx="48"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5" name="Text Box 21"/>
            <p:cNvSpPr txBox="1">
              <a:spLocks noChangeArrowheads="1"/>
            </p:cNvSpPr>
            <p:nvPr/>
          </p:nvSpPr>
          <p:spPr bwMode="auto">
            <a:xfrm>
              <a:off x="2894" y="2620"/>
              <a:ext cx="52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dirty="0">
                  <a:solidFill>
                    <a:srgbClr val="0033FF"/>
                  </a:solidFill>
                  <a:latin typeface="Times New Roman" charset="0"/>
                </a:rPr>
                <a:t>slope</a:t>
              </a:r>
              <a:endParaRPr lang="en-GB" dirty="0"/>
            </a:p>
          </p:txBody>
        </p:sp>
        <p:sp>
          <p:nvSpPr>
            <p:cNvPr id="42006" name="Text Box 22"/>
            <p:cNvSpPr txBox="1">
              <a:spLocks noChangeArrowheads="1"/>
            </p:cNvSpPr>
            <p:nvPr/>
          </p:nvSpPr>
          <p:spPr bwMode="auto">
            <a:xfrm>
              <a:off x="2097" y="2201"/>
              <a:ext cx="73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dirty="0">
                  <a:solidFill>
                    <a:srgbClr val="0033FF"/>
                  </a:solidFill>
                  <a:latin typeface="Times New Roman" charset="0"/>
                </a:rPr>
                <a:t>strength</a:t>
              </a:r>
              <a:endParaRPr lang="en-GB" dirty="0"/>
            </a:p>
          </p:txBody>
        </p:sp>
        <p:sp>
          <p:nvSpPr>
            <p:cNvPr id="42007" name="Text Box 23"/>
            <p:cNvSpPr txBox="1">
              <a:spLocks noChangeArrowheads="1"/>
            </p:cNvSpPr>
            <p:nvPr/>
          </p:nvSpPr>
          <p:spPr bwMode="auto">
            <a:xfrm>
              <a:off x="4488" y="2376"/>
              <a:ext cx="84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dirty="0">
                  <a:solidFill>
                    <a:srgbClr val="0033FF"/>
                  </a:solidFill>
                  <a:latin typeface="Times New Roman" charset="0"/>
                </a:rPr>
                <a:t>curvature</a:t>
              </a:r>
              <a:endParaRPr lang="en-GB" dirty="0"/>
            </a:p>
          </p:txBody>
        </p:sp>
      </p:grpSp>
      <p:graphicFrame>
        <p:nvGraphicFramePr>
          <p:cNvPr id="21" name="Object 11"/>
          <p:cNvGraphicFramePr>
            <a:graphicFrameLocks noChangeAspect="1"/>
          </p:cNvGraphicFramePr>
          <p:nvPr>
            <p:extLst>
              <p:ext uri="{D42A27DB-BD31-4B8C-83A1-F6EECF244321}">
                <p14:modId xmlns:p14="http://schemas.microsoft.com/office/powerpoint/2010/main" val="2334225098"/>
              </p:ext>
            </p:extLst>
          </p:nvPr>
        </p:nvGraphicFramePr>
        <p:xfrm>
          <a:off x="4844245" y="1225970"/>
          <a:ext cx="2492251" cy="926239"/>
        </p:xfrm>
        <a:graphic>
          <a:graphicData uri="http://schemas.openxmlformats.org/presentationml/2006/ole">
            <mc:AlternateContent xmlns:mc="http://schemas.openxmlformats.org/markup-compatibility/2006">
              <mc:Choice xmlns:v="urn:schemas-microsoft-com:vml" Requires="v">
                <p:oleObj spid="_x0000_s52163" name="Equation" r:id="rId12" imgW="1333500" imgH="495300" progId="Equation.DSMT4">
                  <p:embed/>
                </p:oleObj>
              </mc:Choice>
              <mc:Fallback>
                <p:oleObj name="Equation" r:id="rId12" imgW="1333500" imgH="495300" progId="Equation.DSMT4">
                  <p:embed/>
                  <p:pic>
                    <p:nvPicPr>
                      <p:cNvPr id="0" name=""/>
                      <p:cNvPicPr>
                        <a:picLocks noChangeAspect="1" noChangeArrowheads="1"/>
                      </p:cNvPicPr>
                      <p:nvPr/>
                    </p:nvPicPr>
                    <p:blipFill>
                      <a:blip r:embed="rId13"/>
                      <a:srcRect/>
                      <a:stretch>
                        <a:fillRect/>
                      </a:stretch>
                    </p:blipFill>
                    <p:spPr bwMode="auto">
                      <a:xfrm>
                        <a:off x="4844245" y="1225970"/>
                        <a:ext cx="2492251" cy="926239"/>
                      </a:xfrm>
                      <a:prstGeom prst="rect">
                        <a:avLst/>
                      </a:prstGeom>
                      <a:noFill/>
                      <a:ln>
                        <a:noFill/>
                      </a:ln>
                      <a:effectLst/>
                      <a:extLst/>
                    </p:spPr>
                  </p:pic>
                </p:oleObj>
              </mc:Fallback>
            </mc:AlternateContent>
          </a:graphicData>
        </a:graphic>
      </p:graphicFrame>
      <p:sp>
        <p:nvSpPr>
          <p:cNvPr id="2" name="TextBox 1"/>
          <p:cNvSpPr txBox="1"/>
          <p:nvPr/>
        </p:nvSpPr>
        <p:spPr>
          <a:xfrm>
            <a:off x="3580969" y="2224889"/>
            <a:ext cx="5486400" cy="1569660"/>
          </a:xfrm>
          <a:prstGeom prst="rect">
            <a:avLst/>
          </a:prstGeom>
          <a:noFill/>
        </p:spPr>
        <p:txBody>
          <a:bodyPr wrap="square" rtlCol="0">
            <a:spAutoFit/>
          </a:bodyPr>
          <a:lstStyle/>
          <a:p>
            <a:r>
              <a:rPr lang="en-US" sz="2400" dirty="0" smtClean="0">
                <a:solidFill>
                  <a:srgbClr val="0538A4"/>
                </a:solidFill>
              </a:rPr>
              <a:t>Microscopic transport models: </a:t>
            </a:r>
          </a:p>
          <a:p>
            <a:pPr marL="342900" indent="-342900">
              <a:buFontTx/>
              <a:buChar char="-"/>
            </a:pPr>
            <a:r>
              <a:rPr lang="en-US" sz="2400" dirty="0" smtClean="0">
                <a:solidFill>
                  <a:srgbClr val="0538A4"/>
                </a:solidFill>
              </a:rPr>
              <a:t>input </a:t>
            </a:r>
            <a:r>
              <a:rPr lang="en-US" sz="2400" dirty="0" err="1" smtClean="0">
                <a:solidFill>
                  <a:srgbClr val="0538A4"/>
                </a:solidFill>
              </a:rPr>
              <a:t>AsyEoS</a:t>
            </a:r>
            <a:r>
              <a:rPr lang="en-US" sz="2400" dirty="0" smtClean="0">
                <a:solidFill>
                  <a:srgbClr val="0538A4"/>
                </a:solidFill>
              </a:rPr>
              <a:t> parameterizations</a:t>
            </a:r>
          </a:p>
          <a:p>
            <a:pPr marL="342900" indent="-342900">
              <a:buFontTx/>
              <a:buChar char="-"/>
            </a:pPr>
            <a:r>
              <a:rPr lang="en-US" sz="2400" dirty="0" smtClean="0">
                <a:solidFill>
                  <a:srgbClr val="0538A4"/>
                </a:solidFill>
              </a:rPr>
              <a:t>compare predictions to observables measured in Heavy-Ion collisions</a:t>
            </a:r>
            <a:endParaRPr lang="en-US" sz="2400" dirty="0">
              <a:solidFill>
                <a:srgbClr val="0538A4"/>
              </a:solidFill>
            </a:endParaRPr>
          </a:p>
        </p:txBody>
      </p:sp>
      <p:grpSp>
        <p:nvGrpSpPr>
          <p:cNvPr id="9" name="Group 8"/>
          <p:cNvGrpSpPr/>
          <p:nvPr/>
        </p:nvGrpSpPr>
        <p:grpSpPr>
          <a:xfrm>
            <a:off x="443055" y="1190581"/>
            <a:ext cx="2910903" cy="2762080"/>
            <a:chOff x="30766" y="2000432"/>
            <a:chExt cx="2910903" cy="2762080"/>
          </a:xfrm>
        </p:grpSpPr>
        <p:pic>
          <p:nvPicPr>
            <p:cNvPr id="6" name="Picture 5"/>
            <p:cNvPicPr>
              <a:picLocks noChangeAspect="1"/>
            </p:cNvPicPr>
            <p:nvPr/>
          </p:nvPicPr>
          <p:blipFill>
            <a:blip r:embed="rId14"/>
            <a:stretch>
              <a:fillRect/>
            </a:stretch>
          </p:blipFill>
          <p:spPr>
            <a:xfrm>
              <a:off x="30766" y="2350161"/>
              <a:ext cx="2910903" cy="2412351"/>
            </a:xfrm>
            <a:prstGeom prst="rect">
              <a:avLst/>
            </a:prstGeom>
          </p:spPr>
        </p:pic>
        <p:sp>
          <p:nvSpPr>
            <p:cNvPr id="5" name="TextBox 4"/>
            <p:cNvSpPr txBox="1"/>
            <p:nvPr/>
          </p:nvSpPr>
          <p:spPr>
            <a:xfrm>
              <a:off x="1253613" y="2498941"/>
              <a:ext cx="902811" cy="338554"/>
            </a:xfrm>
            <a:prstGeom prst="rect">
              <a:avLst/>
            </a:prstGeom>
            <a:noFill/>
          </p:spPr>
          <p:txBody>
            <a:bodyPr wrap="none" rtlCol="0">
              <a:spAutoFit/>
            </a:bodyPr>
            <a:lstStyle/>
            <a:p>
              <a:r>
                <a:rPr lang="en-US" sz="1600" b="1" dirty="0" smtClean="0">
                  <a:solidFill>
                    <a:srgbClr val="BE0000"/>
                  </a:solidFill>
                </a:rPr>
                <a:t>High </a:t>
              </a:r>
              <a:r>
                <a:rPr lang="en-US" sz="1600" b="1" dirty="0" err="1" smtClean="0">
                  <a:solidFill>
                    <a:srgbClr val="BE0000"/>
                  </a:solidFill>
                  <a:latin typeface="Times New Roman"/>
                  <a:cs typeface="Times New Roman"/>
                </a:rPr>
                <a:t>γ</a:t>
              </a:r>
              <a:r>
                <a:rPr lang="en-US" sz="1600" b="1" dirty="0" smtClean="0">
                  <a:solidFill>
                    <a:srgbClr val="BE0000"/>
                  </a:solidFill>
                </a:rPr>
                <a:t>, L</a:t>
              </a:r>
              <a:endParaRPr lang="en-US" sz="1600" b="1" dirty="0">
                <a:solidFill>
                  <a:srgbClr val="BE0000"/>
                </a:solidFill>
              </a:endParaRPr>
            </a:p>
          </p:txBody>
        </p:sp>
        <p:sp>
          <p:nvSpPr>
            <p:cNvPr id="26" name="TextBox 25"/>
            <p:cNvSpPr txBox="1"/>
            <p:nvPr/>
          </p:nvSpPr>
          <p:spPr>
            <a:xfrm>
              <a:off x="2020752" y="3368530"/>
              <a:ext cx="864339" cy="338554"/>
            </a:xfrm>
            <a:prstGeom prst="rect">
              <a:avLst/>
            </a:prstGeom>
            <a:noFill/>
          </p:spPr>
          <p:txBody>
            <a:bodyPr wrap="none" rtlCol="0">
              <a:spAutoFit/>
            </a:bodyPr>
            <a:lstStyle/>
            <a:p>
              <a:r>
                <a:rPr lang="en-US" sz="1600" b="1" dirty="0" smtClean="0">
                  <a:solidFill>
                    <a:srgbClr val="BE0000"/>
                  </a:solidFill>
                </a:rPr>
                <a:t>Low </a:t>
              </a:r>
              <a:r>
                <a:rPr lang="en-US" sz="1600" b="1" dirty="0" err="1" smtClean="0">
                  <a:solidFill>
                    <a:srgbClr val="BE0000"/>
                  </a:solidFill>
                  <a:latin typeface="Times New Roman"/>
                  <a:cs typeface="Times New Roman"/>
                </a:rPr>
                <a:t>γ</a:t>
              </a:r>
              <a:r>
                <a:rPr lang="en-US" sz="1600" b="1" dirty="0" smtClean="0">
                  <a:solidFill>
                    <a:srgbClr val="BE0000"/>
                  </a:solidFill>
                </a:rPr>
                <a:t>, L</a:t>
              </a:r>
              <a:endParaRPr lang="en-US" sz="1600" b="1" dirty="0">
                <a:solidFill>
                  <a:srgbClr val="BE0000"/>
                </a:solidFill>
              </a:endParaRPr>
            </a:p>
          </p:txBody>
        </p:sp>
        <p:sp>
          <p:nvSpPr>
            <p:cNvPr id="8" name="TextBox 7"/>
            <p:cNvSpPr txBox="1"/>
            <p:nvPr/>
          </p:nvSpPr>
          <p:spPr>
            <a:xfrm>
              <a:off x="308066" y="2000432"/>
              <a:ext cx="1327369" cy="307777"/>
            </a:xfrm>
            <a:prstGeom prst="rect">
              <a:avLst/>
            </a:prstGeom>
            <a:noFill/>
          </p:spPr>
          <p:txBody>
            <a:bodyPr wrap="none" rtlCol="0">
              <a:spAutoFit/>
            </a:bodyPr>
            <a:lstStyle/>
            <a:p>
              <a:r>
                <a:rPr lang="en-US" sz="1400" dirty="0" err="1" smtClean="0"/>
                <a:t>UrQMD</a:t>
              </a:r>
              <a:r>
                <a:rPr lang="en-US" sz="1400" dirty="0" smtClean="0"/>
                <a:t> by Q. Li</a:t>
              </a:r>
              <a:endParaRPr lang="en-US" sz="1400" dirty="0"/>
            </a:p>
          </p:txBody>
        </p:sp>
      </p:grpSp>
    </p:spTree>
    <p:extLst>
      <p:ext uri="{BB962C8B-B14F-4D97-AF65-F5344CB8AC3E}">
        <p14:creationId xmlns:p14="http://schemas.microsoft.com/office/powerpoint/2010/main" val="2262330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216"/>
            <a:ext cx="8686800" cy="941424"/>
          </a:xfrm>
        </p:spPr>
        <p:txBody>
          <a:bodyPr>
            <a:noAutofit/>
          </a:bodyPr>
          <a:lstStyle/>
          <a:p>
            <a:r>
              <a:rPr lang="en-US" sz="3600" dirty="0" err="1" smtClean="0">
                <a:solidFill>
                  <a:srgbClr val="BE0000"/>
                </a:solidFill>
              </a:rPr>
              <a:t>E</a:t>
            </a:r>
            <a:r>
              <a:rPr lang="en-US" sz="3600" baseline="-25000" dirty="0" err="1" smtClean="0">
                <a:solidFill>
                  <a:srgbClr val="BE0000"/>
                </a:solidFill>
              </a:rPr>
              <a:t>sym</a:t>
            </a:r>
            <a:r>
              <a:rPr lang="en-US" sz="3600" dirty="0" smtClean="0">
                <a:solidFill>
                  <a:srgbClr val="BE0000"/>
                </a:solidFill>
              </a:rPr>
              <a:t> studies with Pygmy Dipole Resonance</a:t>
            </a:r>
            <a:endParaRPr lang="en-US" sz="3600" dirty="0">
              <a:solidFill>
                <a:srgbClr val="BE0000"/>
              </a:solidFill>
            </a:endParaRPr>
          </a:p>
        </p:txBody>
      </p:sp>
      <p:pic>
        <p:nvPicPr>
          <p:cNvPr id="35842" name="Picture 2"/>
          <p:cNvPicPr>
            <a:picLocks noChangeAspect="1" noChangeArrowheads="1"/>
          </p:cNvPicPr>
          <p:nvPr/>
        </p:nvPicPr>
        <p:blipFill>
          <a:blip r:embed="rId2" cstate="print"/>
          <a:srcRect/>
          <a:stretch>
            <a:fillRect/>
          </a:stretch>
        </p:blipFill>
        <p:spPr bwMode="auto">
          <a:xfrm>
            <a:off x="674761" y="1235075"/>
            <a:ext cx="4060675" cy="3841931"/>
          </a:xfrm>
          <a:prstGeom prst="rect">
            <a:avLst/>
          </a:prstGeom>
          <a:noFill/>
          <a:ln w="9525">
            <a:noFill/>
            <a:miter lim="800000"/>
            <a:headEnd/>
            <a:tailEnd/>
          </a:ln>
        </p:spPr>
      </p:pic>
      <p:sp>
        <p:nvSpPr>
          <p:cNvPr id="3" name="TextBox 2"/>
          <p:cNvSpPr txBox="1"/>
          <p:nvPr/>
        </p:nvSpPr>
        <p:spPr>
          <a:xfrm>
            <a:off x="5930857" y="5030824"/>
            <a:ext cx="1877700" cy="646331"/>
          </a:xfrm>
          <a:prstGeom prst="rect">
            <a:avLst/>
          </a:prstGeom>
          <a:noFill/>
        </p:spPr>
        <p:txBody>
          <a:bodyPr wrap="none">
            <a:spAutoFit/>
          </a:bodyPr>
          <a:lstStyle/>
          <a:p>
            <a:pPr>
              <a:defRPr/>
            </a:pPr>
            <a:r>
              <a:rPr lang="en-US" dirty="0" smtClean="0">
                <a:solidFill>
                  <a:srgbClr val="BE0000"/>
                </a:solidFill>
                <a:latin typeface="+mn-lt"/>
              </a:rPr>
              <a:t>L</a:t>
            </a:r>
            <a:r>
              <a:rPr lang="en-US" dirty="0">
                <a:solidFill>
                  <a:srgbClr val="BE0000"/>
                </a:solidFill>
                <a:latin typeface="+mn-lt"/>
              </a:rPr>
              <a:t>=65.1±15.5 MeV</a:t>
            </a:r>
          </a:p>
          <a:p>
            <a:pPr>
              <a:defRPr/>
            </a:pPr>
            <a:r>
              <a:rPr lang="en-US" dirty="0">
                <a:solidFill>
                  <a:srgbClr val="BE0000"/>
                </a:solidFill>
              </a:rPr>
              <a:t>S</a:t>
            </a:r>
            <a:r>
              <a:rPr lang="en-US" baseline="-25000" dirty="0">
                <a:solidFill>
                  <a:srgbClr val="BE0000"/>
                </a:solidFill>
              </a:rPr>
              <a:t>o</a:t>
            </a:r>
            <a:r>
              <a:rPr lang="en-US" dirty="0">
                <a:solidFill>
                  <a:srgbClr val="BE0000"/>
                </a:solidFill>
              </a:rPr>
              <a:t>=32.3±1.3 </a:t>
            </a:r>
            <a:r>
              <a:rPr lang="en-US" dirty="0" smtClean="0">
                <a:solidFill>
                  <a:srgbClr val="BE0000"/>
                </a:solidFill>
              </a:rPr>
              <a:t>MeV</a:t>
            </a:r>
            <a:endParaRPr lang="en-US" dirty="0">
              <a:solidFill>
                <a:srgbClr val="BE0000"/>
              </a:solidFill>
            </a:endParaRPr>
          </a:p>
        </p:txBody>
      </p:sp>
      <p:sp>
        <p:nvSpPr>
          <p:cNvPr id="27652" name="Rectangle 15"/>
          <p:cNvSpPr>
            <a:spLocks noChangeArrowheads="1"/>
          </p:cNvSpPr>
          <p:nvPr/>
        </p:nvSpPr>
        <p:spPr bwMode="auto">
          <a:xfrm>
            <a:off x="228600" y="5903913"/>
            <a:ext cx="3787775" cy="954087"/>
          </a:xfrm>
          <a:prstGeom prst="rect">
            <a:avLst/>
          </a:prstGeom>
          <a:noFill/>
          <a:ln w="9525">
            <a:noFill/>
            <a:miter lim="800000"/>
            <a:headEnd/>
            <a:tailEnd/>
          </a:ln>
        </p:spPr>
        <p:txBody>
          <a:bodyPr wrap="none">
            <a:spAutoFit/>
          </a:bodyPr>
          <a:lstStyle/>
          <a:p>
            <a:r>
              <a:rPr lang="en-US" sz="1400" dirty="0" err="1">
                <a:latin typeface="Arial" pitchFamily="34" charset="0"/>
                <a:cs typeface="Arial" pitchFamily="34" charset="0"/>
              </a:rPr>
              <a:t>Klimkiewicz</a:t>
            </a:r>
            <a:r>
              <a:rPr lang="en-US" sz="1400" dirty="0">
                <a:latin typeface="Arial" pitchFamily="34" charset="0"/>
                <a:cs typeface="Arial" pitchFamily="34" charset="0"/>
              </a:rPr>
              <a:t> et al., PRC </a:t>
            </a:r>
            <a:r>
              <a:rPr lang="en-US" sz="1400" b="1" dirty="0">
                <a:latin typeface="Arial" pitchFamily="34" charset="0"/>
                <a:cs typeface="Arial" pitchFamily="34" charset="0"/>
              </a:rPr>
              <a:t>76</a:t>
            </a:r>
            <a:r>
              <a:rPr lang="en-US" sz="1400" dirty="0">
                <a:latin typeface="Arial" pitchFamily="34" charset="0"/>
                <a:cs typeface="Arial" pitchFamily="34" charset="0"/>
              </a:rPr>
              <a:t>, 051603(R) (2007)</a:t>
            </a:r>
          </a:p>
          <a:p>
            <a:r>
              <a:rPr lang="en-US" sz="1400" dirty="0">
                <a:latin typeface="Arial" pitchFamily="34" charset="0"/>
                <a:cs typeface="Arial" pitchFamily="34" charset="0"/>
              </a:rPr>
              <a:t>Wieland et al., PRL102, 092502 (2009)</a:t>
            </a:r>
          </a:p>
          <a:p>
            <a:r>
              <a:rPr lang="en-US" sz="1400" dirty="0" smtClean="0">
                <a:latin typeface="Arial" pitchFamily="34" charset="0"/>
                <a:cs typeface="Arial" pitchFamily="34" charset="0"/>
              </a:rPr>
              <a:t>Carbone </a:t>
            </a:r>
            <a:r>
              <a:rPr lang="en-US" sz="1400" dirty="0">
                <a:latin typeface="Arial" pitchFamily="34" charset="0"/>
                <a:cs typeface="Arial" pitchFamily="34" charset="0"/>
              </a:rPr>
              <a:t>et al., PRC 81, 041301 (2010)</a:t>
            </a:r>
          </a:p>
          <a:p>
            <a:endParaRPr lang="en-US" sz="1400" dirty="0">
              <a:latin typeface="Arial" pitchFamily="34" charset="0"/>
              <a:cs typeface="Arial" pitchFamily="34" charset="0"/>
            </a:endParaRPr>
          </a:p>
        </p:txBody>
      </p:sp>
      <p:pic>
        <p:nvPicPr>
          <p:cNvPr id="27653" name="Picture 25" descr="povnuc_pdr"/>
          <p:cNvPicPr>
            <a:picLocks noChangeAspect="1" noChangeArrowheads="1"/>
          </p:cNvPicPr>
          <p:nvPr/>
        </p:nvPicPr>
        <p:blipFill>
          <a:blip r:embed="rId3" cstate="print"/>
          <a:srcRect/>
          <a:stretch>
            <a:fillRect/>
          </a:stretch>
        </p:blipFill>
        <p:spPr bwMode="auto">
          <a:xfrm>
            <a:off x="5410200" y="1235075"/>
            <a:ext cx="3276600" cy="2617788"/>
          </a:xfrm>
          <a:prstGeom prst="rect">
            <a:avLst/>
          </a:prstGeom>
          <a:noFill/>
          <a:ln w="9525">
            <a:noFill/>
            <a:miter lim="800000"/>
            <a:headEnd/>
            <a:tailEnd/>
          </a:ln>
        </p:spPr>
      </p:pic>
      <p:sp>
        <p:nvSpPr>
          <p:cNvPr id="18" name="Rettangolo 62"/>
          <p:cNvSpPr>
            <a:spLocks noChangeArrowheads="1"/>
          </p:cNvSpPr>
          <p:nvPr/>
        </p:nvSpPr>
        <p:spPr bwMode="auto">
          <a:xfrm>
            <a:off x="5432424" y="3851095"/>
            <a:ext cx="3482975" cy="923330"/>
          </a:xfrm>
          <a:prstGeom prst="rect">
            <a:avLst/>
          </a:prstGeom>
          <a:noFill/>
          <a:ln w="9525">
            <a:noFill/>
            <a:miter lim="800000"/>
            <a:headEnd/>
            <a:tailEnd/>
          </a:ln>
        </p:spPr>
        <p:txBody>
          <a:bodyPr wrap="square">
            <a:spAutoFit/>
          </a:bodyPr>
          <a:lstStyle/>
          <a:p>
            <a:pPr>
              <a:defRPr/>
            </a:pPr>
            <a:r>
              <a:rPr lang="en-US" dirty="0">
                <a:solidFill>
                  <a:srgbClr val="0000CC"/>
                </a:solidFill>
                <a:latin typeface="+mn-lt"/>
              </a:rPr>
              <a:t>Collective  oscillation of neutron skin against the Core </a:t>
            </a:r>
            <a:r>
              <a:rPr lang="en-US" dirty="0" smtClean="0">
                <a:solidFill>
                  <a:srgbClr val="0000CC"/>
                </a:solidFill>
                <a:latin typeface="+mn-lt"/>
              </a:rPr>
              <a:t>                      </a:t>
            </a:r>
            <a:r>
              <a:rPr lang="en-US" b="1" dirty="0" smtClean="0">
                <a:solidFill>
                  <a:srgbClr val="BE0000"/>
                </a:solidFill>
                <a:latin typeface="+mn-lt"/>
                <a:sym typeface="Wingdings" pitchFamily="2" charset="2"/>
              </a:rPr>
              <a:t> </a:t>
            </a:r>
            <a:r>
              <a:rPr lang="en-US" b="1" dirty="0" err="1" smtClean="0">
                <a:solidFill>
                  <a:srgbClr val="BE0000"/>
                </a:solidFill>
                <a:latin typeface="+mn-lt"/>
                <a:sym typeface="Wingdings" pitchFamily="2" charset="2"/>
              </a:rPr>
              <a:t>Esym</a:t>
            </a:r>
            <a:r>
              <a:rPr lang="en-US" b="1" dirty="0" smtClean="0">
                <a:solidFill>
                  <a:srgbClr val="BE0000"/>
                </a:solidFill>
                <a:latin typeface="+mn-lt"/>
                <a:sym typeface="Wingdings" pitchFamily="2" charset="2"/>
              </a:rPr>
              <a:t> around saturation density</a:t>
            </a:r>
            <a:endParaRPr lang="en-US" b="1" dirty="0">
              <a:solidFill>
                <a:srgbClr val="BE0000"/>
              </a:solidFill>
              <a:latin typeface="+mn-lt"/>
            </a:endParaRPr>
          </a:p>
        </p:txBody>
      </p:sp>
      <p:sp>
        <p:nvSpPr>
          <p:cNvPr id="4" name="TextBox 3"/>
          <p:cNvSpPr txBox="1"/>
          <p:nvPr/>
        </p:nvSpPr>
        <p:spPr>
          <a:xfrm>
            <a:off x="674761" y="5103213"/>
            <a:ext cx="2095345" cy="369332"/>
          </a:xfrm>
          <a:prstGeom prst="rect">
            <a:avLst/>
          </a:prstGeom>
          <a:noFill/>
        </p:spPr>
        <p:txBody>
          <a:bodyPr wrap="none" rtlCol="0">
            <a:spAutoFit/>
          </a:bodyPr>
          <a:lstStyle/>
          <a:p>
            <a:r>
              <a:rPr lang="en-US" dirty="0" smtClean="0"/>
              <a:t>M.B. Tsang, NN2012</a:t>
            </a:r>
            <a:endParaRPr lang="en-US" dirty="0"/>
          </a:p>
        </p:txBody>
      </p:sp>
      <p:sp>
        <p:nvSpPr>
          <p:cNvPr id="5" name="TextBox 4"/>
          <p:cNvSpPr txBox="1"/>
          <p:nvPr/>
        </p:nvSpPr>
        <p:spPr>
          <a:xfrm>
            <a:off x="5181600" y="6188364"/>
            <a:ext cx="3733800" cy="461665"/>
          </a:xfrm>
          <a:prstGeom prst="rect">
            <a:avLst/>
          </a:prstGeom>
          <a:noFill/>
        </p:spPr>
        <p:txBody>
          <a:bodyPr wrap="square" rtlCol="0">
            <a:spAutoFit/>
          </a:bodyPr>
          <a:lstStyle/>
          <a:p>
            <a:r>
              <a:rPr lang="en-US" sz="2400" dirty="0" err="1">
                <a:solidFill>
                  <a:srgbClr val="FF0000"/>
                </a:solidFill>
                <a:latin typeface="Calibri"/>
                <a:cs typeface="Calibri"/>
              </a:rPr>
              <a:t>dR</a:t>
            </a:r>
            <a:r>
              <a:rPr lang="en-US" sz="2400" baseline="-25000" dirty="0" err="1">
                <a:solidFill>
                  <a:srgbClr val="FF0000"/>
                </a:solidFill>
                <a:latin typeface="Calibri"/>
                <a:cs typeface="Calibri"/>
              </a:rPr>
              <a:t>np</a:t>
            </a:r>
            <a:r>
              <a:rPr lang="en-US" sz="2400" baseline="-25000" dirty="0">
                <a:solidFill>
                  <a:srgbClr val="FF0000"/>
                </a:solidFill>
                <a:latin typeface="Calibri"/>
                <a:cs typeface="Calibri"/>
              </a:rPr>
              <a:t> </a:t>
            </a:r>
            <a:r>
              <a:rPr lang="en-US" sz="2400" dirty="0">
                <a:solidFill>
                  <a:srgbClr val="FF0000"/>
                </a:solidFill>
                <a:latin typeface="Calibri"/>
                <a:cs typeface="Calibri"/>
              </a:rPr>
              <a:t>(</a:t>
            </a:r>
            <a:r>
              <a:rPr lang="en-US" sz="2400" baseline="30000" dirty="0">
                <a:solidFill>
                  <a:srgbClr val="FF0000"/>
                </a:solidFill>
                <a:latin typeface="Calibri"/>
                <a:cs typeface="Calibri"/>
              </a:rPr>
              <a:t>208</a:t>
            </a:r>
            <a:r>
              <a:rPr lang="en-US" sz="2400" dirty="0">
                <a:solidFill>
                  <a:srgbClr val="FF0000"/>
                </a:solidFill>
                <a:latin typeface="Calibri"/>
                <a:cs typeface="Calibri"/>
              </a:rPr>
              <a:t>Pb)= 0.20±0.02 </a:t>
            </a:r>
            <a:r>
              <a:rPr lang="en-US" sz="2400" dirty="0" err="1" smtClean="0">
                <a:solidFill>
                  <a:srgbClr val="FF0000"/>
                </a:solidFill>
                <a:latin typeface="Calibri"/>
                <a:cs typeface="Calibri"/>
              </a:rPr>
              <a:t>fm</a:t>
            </a:r>
            <a:endParaRPr lang="en-US" sz="2400" dirty="0">
              <a:solidFill>
                <a:srgbClr val="FF0000"/>
              </a:solidFill>
              <a:latin typeface="Calibri"/>
              <a:cs typeface="Calibri"/>
            </a:endParaRPr>
          </a:p>
        </p:txBody>
      </p:sp>
      <p:cxnSp>
        <p:nvCxnSpPr>
          <p:cNvPr id="9" name="Straight Arrow Connector 8"/>
          <p:cNvCxnSpPr>
            <a:stCxn id="3" idx="2"/>
          </p:cNvCxnSpPr>
          <p:nvPr/>
        </p:nvCxnSpPr>
        <p:spPr>
          <a:xfrm flipH="1">
            <a:off x="6858000" y="5677155"/>
            <a:ext cx="11707" cy="626663"/>
          </a:xfrm>
          <a:prstGeom prst="straightConnector1">
            <a:avLst/>
          </a:prstGeom>
          <a:ln w="57150" cmpd="sng">
            <a:solidFill>
              <a:srgbClr val="0538A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916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BE0000"/>
                </a:solidFill>
              </a:rPr>
              <a:t>E</a:t>
            </a:r>
            <a:r>
              <a:rPr lang="en-US" baseline="-25000" dirty="0" err="1" smtClean="0">
                <a:solidFill>
                  <a:srgbClr val="BE0000"/>
                </a:solidFill>
              </a:rPr>
              <a:t>sym</a:t>
            </a:r>
            <a:r>
              <a:rPr lang="en-US" dirty="0" smtClean="0">
                <a:solidFill>
                  <a:srgbClr val="BE0000"/>
                </a:solidFill>
              </a:rPr>
              <a:t> and neutron stars</a:t>
            </a:r>
            <a:endParaRPr lang="en-US" dirty="0">
              <a:solidFill>
                <a:srgbClr val="BE0000"/>
              </a:solidFill>
            </a:endParaRPr>
          </a:p>
        </p:txBody>
      </p:sp>
      <p:sp>
        <p:nvSpPr>
          <p:cNvPr id="6" name="TextBox 5"/>
          <p:cNvSpPr txBox="1"/>
          <p:nvPr/>
        </p:nvSpPr>
        <p:spPr>
          <a:xfrm>
            <a:off x="4348256" y="3614365"/>
            <a:ext cx="3874753" cy="307777"/>
          </a:xfrm>
          <a:prstGeom prst="rect">
            <a:avLst/>
          </a:prstGeom>
          <a:noFill/>
        </p:spPr>
        <p:txBody>
          <a:bodyPr wrap="square" rtlCol="0">
            <a:spAutoFit/>
          </a:bodyPr>
          <a:lstStyle/>
          <a:p>
            <a:r>
              <a:rPr lang="en-US" sz="1400" dirty="0" smtClean="0"/>
              <a:t>S. </a:t>
            </a:r>
            <a:r>
              <a:rPr lang="en-US" sz="1400" dirty="0" err="1" smtClean="0"/>
              <a:t>Gandolfi</a:t>
            </a:r>
            <a:r>
              <a:rPr lang="en-US" sz="1400" dirty="0" smtClean="0"/>
              <a:t> et al., </a:t>
            </a:r>
            <a:r>
              <a:rPr lang="pl-PL" sz="1400" dirty="0" err="1" smtClean="0"/>
              <a:t>Physical</a:t>
            </a:r>
            <a:r>
              <a:rPr lang="pl-PL" sz="1400" dirty="0" smtClean="0"/>
              <a:t> </a:t>
            </a:r>
            <a:r>
              <a:rPr lang="pl-PL" sz="1400" dirty="0" err="1" smtClean="0"/>
              <a:t>Review</a:t>
            </a:r>
            <a:r>
              <a:rPr lang="pl-PL" sz="1400" dirty="0" smtClean="0"/>
              <a:t> C</a:t>
            </a:r>
            <a:r>
              <a:rPr lang="pl-PL" sz="1400" b="1" dirty="0" smtClean="0"/>
              <a:t>85</a:t>
            </a:r>
            <a:r>
              <a:rPr lang="pl-PL" sz="1400" dirty="0"/>
              <a:t>, 032801(R)</a:t>
            </a:r>
            <a:endParaRPr lang="en-US" sz="1400" dirty="0"/>
          </a:p>
        </p:txBody>
      </p:sp>
      <p:grpSp>
        <p:nvGrpSpPr>
          <p:cNvPr id="11" name="Group 10"/>
          <p:cNvGrpSpPr/>
          <p:nvPr/>
        </p:nvGrpSpPr>
        <p:grpSpPr>
          <a:xfrm>
            <a:off x="1075855" y="4251220"/>
            <a:ext cx="2909417" cy="2447678"/>
            <a:chOff x="1414481" y="2034242"/>
            <a:chExt cx="2909417" cy="2447678"/>
          </a:xfrm>
        </p:grpSpPr>
        <p:pic>
          <p:nvPicPr>
            <p:cNvPr id="4" name="Picture 3" descr="GandolfiAsyEos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81" y="2398253"/>
              <a:ext cx="2909417" cy="2083667"/>
            </a:xfrm>
            <a:prstGeom prst="rect">
              <a:avLst/>
            </a:prstGeom>
          </p:spPr>
        </p:pic>
        <p:sp>
          <p:nvSpPr>
            <p:cNvPr id="7" name="TextBox 6"/>
            <p:cNvSpPr txBox="1"/>
            <p:nvPr/>
          </p:nvSpPr>
          <p:spPr>
            <a:xfrm>
              <a:off x="1902126" y="2034242"/>
              <a:ext cx="1838965" cy="369332"/>
            </a:xfrm>
            <a:prstGeom prst="rect">
              <a:avLst/>
            </a:prstGeom>
            <a:noFill/>
          </p:spPr>
          <p:txBody>
            <a:bodyPr wrap="none" rtlCol="0">
              <a:spAutoFit/>
            </a:bodyPr>
            <a:lstStyle/>
            <a:p>
              <a:r>
                <a:rPr lang="en-US" dirty="0" smtClean="0">
                  <a:solidFill>
                    <a:srgbClr val="0538A4"/>
                  </a:solidFill>
                </a:rPr>
                <a:t>Symmetry energy</a:t>
              </a:r>
              <a:endParaRPr lang="en-US" dirty="0">
                <a:solidFill>
                  <a:srgbClr val="0538A4"/>
                </a:solidFill>
              </a:endParaRPr>
            </a:p>
          </p:txBody>
        </p:sp>
      </p:grpSp>
      <p:grpSp>
        <p:nvGrpSpPr>
          <p:cNvPr id="10" name="Group 9"/>
          <p:cNvGrpSpPr/>
          <p:nvPr/>
        </p:nvGrpSpPr>
        <p:grpSpPr>
          <a:xfrm>
            <a:off x="4825398" y="4251220"/>
            <a:ext cx="3191661" cy="2558217"/>
            <a:chOff x="4318659" y="3786243"/>
            <a:chExt cx="3191661" cy="2558217"/>
          </a:xfrm>
        </p:grpSpPr>
        <p:pic>
          <p:nvPicPr>
            <p:cNvPr id="5" name="Picture 4" descr="GandolfiAsyEosNeutronStar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659" y="3786243"/>
              <a:ext cx="3191661" cy="2232049"/>
            </a:xfrm>
            <a:prstGeom prst="rect">
              <a:avLst/>
            </a:prstGeom>
          </p:spPr>
        </p:pic>
        <p:sp>
          <p:nvSpPr>
            <p:cNvPr id="8" name="TextBox 7"/>
            <p:cNvSpPr txBox="1"/>
            <p:nvPr/>
          </p:nvSpPr>
          <p:spPr>
            <a:xfrm>
              <a:off x="4355476" y="5975128"/>
              <a:ext cx="3047867" cy="369332"/>
            </a:xfrm>
            <a:prstGeom prst="rect">
              <a:avLst/>
            </a:prstGeom>
            <a:noFill/>
          </p:spPr>
          <p:txBody>
            <a:bodyPr wrap="none" rtlCol="0">
              <a:spAutoFit/>
            </a:bodyPr>
            <a:lstStyle/>
            <a:p>
              <a:r>
                <a:rPr lang="en-US" dirty="0" smtClean="0">
                  <a:solidFill>
                    <a:srgbClr val="0538A4"/>
                  </a:solidFill>
                </a:rPr>
                <a:t>Neutron star Radii and Masses</a:t>
              </a:r>
              <a:endParaRPr lang="en-US" dirty="0">
                <a:solidFill>
                  <a:srgbClr val="0538A4"/>
                </a:solidFill>
              </a:endParaRPr>
            </a:p>
          </p:txBody>
        </p:sp>
      </p:grpSp>
      <p:sp>
        <p:nvSpPr>
          <p:cNvPr id="12" name="Rectangle 3"/>
          <p:cNvSpPr txBox="1">
            <a:spLocks noChangeArrowheads="1"/>
          </p:cNvSpPr>
          <p:nvPr/>
        </p:nvSpPr>
        <p:spPr>
          <a:xfrm>
            <a:off x="4030959" y="1433715"/>
            <a:ext cx="4123627" cy="21806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smtClean="0">
                <a:solidFill>
                  <a:srgbClr val="CC0000"/>
                </a:solidFill>
                <a:latin typeface="Calibri"/>
                <a:cs typeface="Calibri"/>
              </a:rPr>
              <a:t>Neutron Stars</a:t>
            </a:r>
          </a:p>
          <a:p>
            <a:pPr marL="93663" indent="-93663"/>
            <a:r>
              <a:rPr lang="en-GB" sz="1800" dirty="0" smtClean="0">
                <a:solidFill>
                  <a:srgbClr val="0033CC"/>
                </a:solidFill>
                <a:latin typeface="Calibri"/>
                <a:cs typeface="Calibri"/>
              </a:rPr>
              <a:t>Radii</a:t>
            </a:r>
          </a:p>
          <a:p>
            <a:pPr marL="93663" indent="-93663"/>
            <a:r>
              <a:rPr lang="en-GB" sz="1800" dirty="0" smtClean="0">
                <a:solidFill>
                  <a:srgbClr val="0033CC"/>
                </a:solidFill>
                <a:latin typeface="Calibri"/>
                <a:cs typeface="Calibri"/>
              </a:rPr>
              <a:t>Frequencies of crustal vibrations</a:t>
            </a:r>
          </a:p>
          <a:p>
            <a:pPr marL="93663" indent="-93663"/>
            <a:r>
              <a:rPr lang="en-GB" sz="1800" dirty="0" smtClean="0">
                <a:solidFill>
                  <a:srgbClr val="0033CC"/>
                </a:solidFill>
                <a:latin typeface="Calibri"/>
                <a:cs typeface="Calibri"/>
              </a:rPr>
              <a:t>Composition, thickness of inner crust</a:t>
            </a:r>
          </a:p>
          <a:p>
            <a:pPr marL="93663" indent="-93663"/>
            <a:r>
              <a:rPr lang="en-GB" sz="1800" dirty="0" smtClean="0">
                <a:solidFill>
                  <a:srgbClr val="0033CC"/>
                </a:solidFill>
                <a:latin typeface="Calibri"/>
                <a:cs typeface="Calibri"/>
              </a:rPr>
              <a:t>URCA processes</a:t>
            </a:r>
          </a:p>
          <a:p>
            <a:pPr marL="93663" indent="-93663"/>
            <a:r>
              <a:rPr lang="en-GB" sz="1800" dirty="0" smtClean="0">
                <a:solidFill>
                  <a:srgbClr val="0033CC"/>
                </a:solidFill>
                <a:latin typeface="Calibri"/>
                <a:cs typeface="Calibri"/>
              </a:rPr>
              <a:t>Phases within the star</a:t>
            </a:r>
          </a:p>
        </p:txBody>
      </p:sp>
      <p:sp>
        <p:nvSpPr>
          <p:cNvPr id="13" name="TextBox 12"/>
          <p:cNvSpPr txBox="1"/>
          <p:nvPr/>
        </p:nvSpPr>
        <p:spPr>
          <a:xfrm>
            <a:off x="4862215" y="3869553"/>
            <a:ext cx="3513267" cy="369332"/>
          </a:xfrm>
          <a:prstGeom prst="rect">
            <a:avLst/>
          </a:prstGeom>
          <a:noFill/>
        </p:spPr>
        <p:txBody>
          <a:bodyPr wrap="square" rtlCol="0">
            <a:spAutoFit/>
          </a:bodyPr>
          <a:lstStyle/>
          <a:p>
            <a:r>
              <a:rPr lang="en-US" dirty="0">
                <a:solidFill>
                  <a:srgbClr val="0538A4"/>
                </a:solidFill>
              </a:rPr>
              <a:t>Monte Carlo (QMC) </a:t>
            </a:r>
            <a:r>
              <a:rPr lang="en-US" dirty="0" smtClean="0">
                <a:solidFill>
                  <a:srgbClr val="0538A4"/>
                </a:solidFill>
              </a:rPr>
              <a:t>methods</a:t>
            </a:r>
            <a:endParaRPr lang="en-US" dirty="0">
              <a:solidFill>
                <a:srgbClr val="0538A4"/>
              </a:solidFill>
            </a:endParaRPr>
          </a:p>
        </p:txBody>
      </p:sp>
      <p:pic>
        <p:nvPicPr>
          <p:cNvPr id="14" name="Picture 23" descr="neutron_star_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860" y="1362423"/>
            <a:ext cx="2229397" cy="268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9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52400" y="0"/>
            <a:ext cx="8839200" cy="1143000"/>
          </a:xfrm>
        </p:spPr>
        <p:txBody>
          <a:bodyPr>
            <a:normAutofit/>
          </a:bodyPr>
          <a:lstStyle/>
          <a:p>
            <a:r>
              <a:rPr lang="en-GB" sz="3600" dirty="0">
                <a:solidFill>
                  <a:srgbClr val="CD0000"/>
                </a:solidFill>
              </a:rPr>
              <a:t>HIC </a:t>
            </a:r>
            <a:r>
              <a:rPr lang="en-GB" sz="3600" dirty="0" smtClean="0">
                <a:solidFill>
                  <a:srgbClr val="CD0000"/>
                </a:solidFill>
              </a:rPr>
              <a:t>at Fermi </a:t>
            </a:r>
            <a:r>
              <a:rPr lang="en-GB" sz="3600" dirty="0">
                <a:solidFill>
                  <a:srgbClr val="CD0000"/>
                </a:solidFill>
              </a:rPr>
              <a:t>energies</a:t>
            </a:r>
            <a:r>
              <a:rPr lang="en-GB" sz="3600" dirty="0" smtClean="0">
                <a:solidFill>
                  <a:srgbClr val="CD0000"/>
                </a:solidFill>
              </a:rPr>
              <a:t>: E/A&lt;</a:t>
            </a:r>
            <a:r>
              <a:rPr lang="en-GB" sz="3600" dirty="0">
                <a:solidFill>
                  <a:srgbClr val="CD0000"/>
                </a:solidFill>
              </a:rPr>
              <a:t>8</a:t>
            </a:r>
            <a:r>
              <a:rPr lang="en-GB" sz="3600" dirty="0" smtClean="0">
                <a:solidFill>
                  <a:srgbClr val="CD0000"/>
                </a:solidFill>
              </a:rPr>
              <a:t>0 MeV</a:t>
            </a:r>
            <a:endParaRPr lang="en-GB" sz="3600" dirty="0">
              <a:solidFill>
                <a:srgbClr val="CD0000"/>
              </a:solidFill>
            </a:endParaRPr>
          </a:p>
        </p:txBody>
      </p:sp>
      <p:grpSp>
        <p:nvGrpSpPr>
          <p:cNvPr id="108548" name="Group 4"/>
          <p:cNvGrpSpPr>
            <a:grpSpLocks/>
          </p:cNvGrpSpPr>
          <p:nvPr/>
        </p:nvGrpSpPr>
        <p:grpSpPr bwMode="auto">
          <a:xfrm>
            <a:off x="457200" y="5638800"/>
            <a:ext cx="1219200" cy="990600"/>
            <a:chOff x="288" y="3552"/>
            <a:chExt cx="768" cy="624"/>
          </a:xfrm>
        </p:grpSpPr>
        <p:sp>
          <p:nvSpPr>
            <p:cNvPr id="108549" name="Oval 5"/>
            <p:cNvSpPr>
              <a:spLocks noChangeArrowheads="1"/>
            </p:cNvSpPr>
            <p:nvPr/>
          </p:nvSpPr>
          <p:spPr bwMode="auto">
            <a:xfrm>
              <a:off x="288" y="35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720" y="3840"/>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1" name="Line 7"/>
            <p:cNvSpPr>
              <a:spLocks noChangeShapeType="1"/>
            </p:cNvSpPr>
            <p:nvPr/>
          </p:nvSpPr>
          <p:spPr bwMode="auto">
            <a:xfrm>
              <a:off x="480" y="37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2" name="Line 8"/>
            <p:cNvSpPr>
              <a:spLocks noChangeShapeType="1"/>
            </p:cNvSpPr>
            <p:nvPr/>
          </p:nvSpPr>
          <p:spPr bwMode="auto">
            <a:xfrm>
              <a:off x="624" y="4007"/>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553" name="Text Box 9"/>
          <p:cNvSpPr txBox="1">
            <a:spLocks noChangeArrowheads="1"/>
          </p:cNvSpPr>
          <p:nvPr/>
        </p:nvSpPr>
        <p:spPr bwMode="auto">
          <a:xfrm>
            <a:off x="228600" y="5043488"/>
            <a:ext cx="202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b=peripheral</a:t>
            </a:r>
          </a:p>
        </p:txBody>
      </p:sp>
      <p:grpSp>
        <p:nvGrpSpPr>
          <p:cNvPr id="108554" name="Group 10"/>
          <p:cNvGrpSpPr>
            <a:grpSpLocks/>
          </p:cNvGrpSpPr>
          <p:nvPr/>
        </p:nvGrpSpPr>
        <p:grpSpPr bwMode="auto">
          <a:xfrm>
            <a:off x="6629400" y="5562600"/>
            <a:ext cx="2438400" cy="1143000"/>
            <a:chOff x="4176" y="3504"/>
            <a:chExt cx="1536" cy="720"/>
          </a:xfrm>
        </p:grpSpPr>
        <p:sp>
          <p:nvSpPr>
            <p:cNvPr id="108555" name="Oval 11"/>
            <p:cNvSpPr>
              <a:spLocks noChangeAspect="1" noChangeArrowheads="1"/>
            </p:cNvSpPr>
            <p:nvPr/>
          </p:nvSpPr>
          <p:spPr bwMode="auto">
            <a:xfrm>
              <a:off x="4848" y="4032"/>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6" name="Oval 12"/>
            <p:cNvSpPr>
              <a:spLocks noChangeAspect="1" noChangeArrowheads="1"/>
            </p:cNvSpPr>
            <p:nvPr/>
          </p:nvSpPr>
          <p:spPr bwMode="auto">
            <a:xfrm>
              <a:off x="4512" y="3753"/>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57" name="Oval 13"/>
            <p:cNvSpPr>
              <a:spLocks noChangeAspect="1" noChangeArrowheads="1"/>
            </p:cNvSpPr>
            <p:nvPr/>
          </p:nvSpPr>
          <p:spPr bwMode="auto">
            <a:xfrm>
              <a:off x="5328" y="3513"/>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8" name="Oval 14"/>
            <p:cNvSpPr>
              <a:spLocks noChangeAspect="1" noChangeArrowheads="1"/>
            </p:cNvSpPr>
            <p:nvPr/>
          </p:nvSpPr>
          <p:spPr bwMode="auto">
            <a:xfrm>
              <a:off x="5472" y="3753"/>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9" name="Freeform 15"/>
            <p:cNvSpPr>
              <a:spLocks/>
            </p:cNvSpPr>
            <p:nvPr/>
          </p:nvSpPr>
          <p:spPr bwMode="auto">
            <a:xfrm>
              <a:off x="4464" y="3797"/>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8862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0" name="Freeform 16"/>
            <p:cNvSpPr>
              <a:spLocks/>
            </p:cNvSpPr>
            <p:nvPr/>
          </p:nvSpPr>
          <p:spPr bwMode="auto">
            <a:xfrm>
              <a:off x="5040" y="3609"/>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2313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1" name="Text Box 17"/>
            <p:cNvSpPr txBox="1">
              <a:spLocks noChangeArrowheads="1"/>
            </p:cNvSpPr>
            <p:nvPr/>
          </p:nvSpPr>
          <p:spPr bwMode="auto">
            <a:xfrm>
              <a:off x="5328" y="35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562" name="Text Box 18"/>
            <p:cNvSpPr txBox="1">
              <a:spLocks noChangeArrowheads="1"/>
            </p:cNvSpPr>
            <p:nvPr/>
          </p:nvSpPr>
          <p:spPr bwMode="auto">
            <a:xfrm>
              <a:off x="4176" y="3993"/>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grpSp>
      <p:sp>
        <p:nvSpPr>
          <p:cNvPr id="108564" name="Freeform 20"/>
          <p:cNvSpPr>
            <a:spLocks/>
          </p:cNvSpPr>
          <p:nvPr/>
        </p:nvSpPr>
        <p:spPr bwMode="auto">
          <a:xfrm>
            <a:off x="3657600" y="5638800"/>
            <a:ext cx="1447800" cy="990600"/>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4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5" name="Text Box 21"/>
          <p:cNvSpPr txBox="1">
            <a:spLocks noChangeArrowheads="1"/>
          </p:cNvSpPr>
          <p:nvPr/>
        </p:nvSpPr>
        <p:spPr bwMode="auto">
          <a:xfrm>
            <a:off x="3124200" y="5181600"/>
            <a:ext cx="2514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err="1">
                <a:solidFill>
                  <a:srgbClr val="0033FF"/>
                </a:solidFill>
                <a:latin typeface="Calibri"/>
                <a:cs typeface="Calibri"/>
              </a:rPr>
              <a:t>Isospin</a:t>
            </a:r>
            <a:r>
              <a:rPr lang="en-GB" sz="1800" dirty="0">
                <a:solidFill>
                  <a:srgbClr val="0033FF"/>
                </a:solidFill>
                <a:latin typeface="Calibri"/>
                <a:cs typeface="Calibri"/>
              </a:rPr>
              <a:t> diffusion &amp; drift</a:t>
            </a:r>
            <a:endParaRPr lang="en-GB" dirty="0">
              <a:solidFill>
                <a:srgbClr val="0033FF"/>
              </a:solidFill>
              <a:latin typeface="Calibri"/>
              <a:cs typeface="Calibri"/>
            </a:endParaRPr>
          </a:p>
        </p:txBody>
      </p:sp>
      <p:sp>
        <p:nvSpPr>
          <p:cNvPr id="108566" name="Line 22"/>
          <p:cNvSpPr>
            <a:spLocks noChangeShapeType="1"/>
          </p:cNvSpPr>
          <p:nvPr/>
        </p:nvSpPr>
        <p:spPr bwMode="auto">
          <a:xfrm flipV="1">
            <a:off x="4191000" y="5943600"/>
            <a:ext cx="381000" cy="228600"/>
          </a:xfrm>
          <a:prstGeom prst="line">
            <a:avLst/>
          </a:prstGeom>
          <a:noFill/>
          <a:ln w="1270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7" name="Line 23"/>
          <p:cNvSpPr>
            <a:spLocks noChangeShapeType="1"/>
          </p:cNvSpPr>
          <p:nvPr/>
        </p:nvSpPr>
        <p:spPr bwMode="auto">
          <a:xfrm flipV="1">
            <a:off x="4343400" y="6096000"/>
            <a:ext cx="381000" cy="228600"/>
          </a:xfrm>
          <a:prstGeom prst="line">
            <a:avLst/>
          </a:prstGeom>
          <a:noFill/>
          <a:ln w="1270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8" name="Line 24"/>
          <p:cNvSpPr>
            <a:spLocks noChangeShapeType="1"/>
          </p:cNvSpPr>
          <p:nvPr/>
        </p:nvSpPr>
        <p:spPr bwMode="auto">
          <a:xfrm flipV="1">
            <a:off x="4267200" y="6019800"/>
            <a:ext cx="381000" cy="228600"/>
          </a:xfrm>
          <a:prstGeom prst="line">
            <a:avLst/>
          </a:prstGeom>
          <a:noFill/>
          <a:ln w="12700">
            <a:solidFill>
              <a:srgbClr val="0033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9" name="Line 25"/>
          <p:cNvSpPr>
            <a:spLocks noChangeShapeType="1"/>
          </p:cNvSpPr>
          <p:nvPr/>
        </p:nvSpPr>
        <p:spPr bwMode="auto">
          <a:xfrm flipV="1">
            <a:off x="4114800" y="5867400"/>
            <a:ext cx="381000" cy="228600"/>
          </a:xfrm>
          <a:prstGeom prst="line">
            <a:avLst/>
          </a:prstGeom>
          <a:noFill/>
          <a:ln w="12700">
            <a:solidFill>
              <a:srgbClr val="CC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572" name="Group 28"/>
          <p:cNvGrpSpPr>
            <a:grpSpLocks/>
          </p:cNvGrpSpPr>
          <p:nvPr/>
        </p:nvGrpSpPr>
        <p:grpSpPr bwMode="auto">
          <a:xfrm>
            <a:off x="304800" y="1752600"/>
            <a:ext cx="1447800" cy="533400"/>
            <a:chOff x="240" y="1584"/>
            <a:chExt cx="912" cy="336"/>
          </a:xfrm>
        </p:grpSpPr>
        <p:sp>
          <p:nvSpPr>
            <p:cNvPr id="108573" name="Oval 29"/>
            <p:cNvSpPr>
              <a:spLocks noChangeArrowheads="1"/>
            </p:cNvSpPr>
            <p:nvPr/>
          </p:nvSpPr>
          <p:spPr bwMode="auto">
            <a:xfrm>
              <a:off x="240"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4" name="Oval 30"/>
            <p:cNvSpPr>
              <a:spLocks noChangeArrowheads="1"/>
            </p:cNvSpPr>
            <p:nvPr/>
          </p:nvSpPr>
          <p:spPr bwMode="auto">
            <a:xfrm>
              <a:off x="816"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5" name="Line 31"/>
            <p:cNvSpPr>
              <a:spLocks noChangeShapeType="1"/>
            </p:cNvSpPr>
            <p:nvPr/>
          </p:nvSpPr>
          <p:spPr bwMode="auto">
            <a:xfrm>
              <a:off x="432" y="1751"/>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76" name="Line 32"/>
            <p:cNvSpPr>
              <a:spLocks noChangeShapeType="1"/>
            </p:cNvSpPr>
            <p:nvPr/>
          </p:nvSpPr>
          <p:spPr bwMode="auto">
            <a:xfrm>
              <a:off x="720" y="1751"/>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577" name="Group 33"/>
          <p:cNvGrpSpPr>
            <a:grpSpLocks/>
          </p:cNvGrpSpPr>
          <p:nvPr/>
        </p:nvGrpSpPr>
        <p:grpSpPr bwMode="auto">
          <a:xfrm>
            <a:off x="2057401" y="1143000"/>
            <a:ext cx="2667001" cy="1317625"/>
            <a:chOff x="1296" y="720"/>
            <a:chExt cx="1680" cy="830"/>
          </a:xfrm>
        </p:grpSpPr>
        <p:grpSp>
          <p:nvGrpSpPr>
            <p:cNvPr id="108578" name="Group 34"/>
            <p:cNvGrpSpPr>
              <a:grpSpLocks/>
            </p:cNvGrpSpPr>
            <p:nvPr/>
          </p:nvGrpSpPr>
          <p:grpSpPr bwMode="auto">
            <a:xfrm>
              <a:off x="1584" y="912"/>
              <a:ext cx="1075" cy="638"/>
              <a:chOff x="1584" y="912"/>
              <a:chExt cx="1075" cy="638"/>
            </a:xfrm>
          </p:grpSpPr>
          <p:sp>
            <p:nvSpPr>
              <p:cNvPr id="108579" name="Freeform 35"/>
              <p:cNvSpPr>
                <a:spLocks noChangeAspect="1"/>
              </p:cNvSpPr>
              <p:nvPr/>
            </p:nvSpPr>
            <p:spPr bwMode="auto">
              <a:xfrm>
                <a:off x="1987" y="1013"/>
                <a:ext cx="336" cy="503"/>
              </a:xfrm>
              <a:custGeom>
                <a:avLst/>
                <a:gdLst>
                  <a:gd name="T0" fmla="*/ 96 w 528"/>
                  <a:gd name="T1" fmla="*/ 144 h 840"/>
                  <a:gd name="T2" fmla="*/ 0 w 528"/>
                  <a:gd name="T3" fmla="*/ 384 h 840"/>
                  <a:gd name="T4" fmla="*/ 32 w 528"/>
                  <a:gd name="T5" fmla="*/ 608 h 840"/>
                  <a:gd name="T6" fmla="*/ 160 w 528"/>
                  <a:gd name="T7" fmla="*/ 784 h 840"/>
                  <a:gd name="T8" fmla="*/ 352 w 528"/>
                  <a:gd name="T9" fmla="*/ 840 h 840"/>
                  <a:gd name="T10" fmla="*/ 480 w 528"/>
                  <a:gd name="T11" fmla="*/ 768 h 840"/>
                  <a:gd name="T12" fmla="*/ 488 w 528"/>
                  <a:gd name="T13" fmla="*/ 744 h 840"/>
                  <a:gd name="T14" fmla="*/ 528 w 528"/>
                  <a:gd name="T15" fmla="*/ 520 h 840"/>
                  <a:gd name="T16" fmla="*/ 512 w 528"/>
                  <a:gd name="T17" fmla="*/ 304 h 840"/>
                  <a:gd name="T18" fmla="*/ 440 w 528"/>
                  <a:gd name="T19" fmla="*/ 120 h 840"/>
                  <a:gd name="T20" fmla="*/ 336 w 528"/>
                  <a:gd name="T21" fmla="*/ 0 h 840"/>
                  <a:gd name="T22" fmla="*/ 192 w 528"/>
                  <a:gd name="T23" fmla="*/ 0 h 840"/>
                  <a:gd name="T24" fmla="*/ 96 w 528"/>
                  <a:gd name="T25" fmla="*/ 96 h 840"/>
                  <a:gd name="T26" fmla="*/ 96 w 528"/>
                  <a:gd name="T27" fmla="*/ 19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840">
                    <a:moveTo>
                      <a:pt x="96" y="144"/>
                    </a:moveTo>
                    <a:lnTo>
                      <a:pt x="0" y="384"/>
                    </a:lnTo>
                    <a:cubicBezTo>
                      <a:pt x="32" y="597"/>
                      <a:pt x="32" y="521"/>
                      <a:pt x="32" y="608"/>
                    </a:cubicBezTo>
                    <a:cubicBezTo>
                      <a:pt x="148" y="774"/>
                      <a:pt x="97" y="721"/>
                      <a:pt x="160" y="784"/>
                    </a:cubicBezTo>
                    <a:cubicBezTo>
                      <a:pt x="345" y="817"/>
                      <a:pt x="302" y="766"/>
                      <a:pt x="352" y="840"/>
                    </a:cubicBezTo>
                    <a:cubicBezTo>
                      <a:pt x="394" y="816"/>
                      <a:pt x="440" y="796"/>
                      <a:pt x="480" y="768"/>
                    </a:cubicBezTo>
                    <a:cubicBezTo>
                      <a:pt x="486" y="763"/>
                      <a:pt x="488" y="744"/>
                      <a:pt x="488" y="744"/>
                    </a:cubicBezTo>
                    <a:cubicBezTo>
                      <a:pt x="528" y="525"/>
                      <a:pt x="528" y="601"/>
                      <a:pt x="528" y="520"/>
                    </a:cubicBezTo>
                    <a:cubicBezTo>
                      <a:pt x="522" y="448"/>
                      <a:pt x="517" y="376"/>
                      <a:pt x="512" y="304"/>
                    </a:cubicBezTo>
                    <a:cubicBezTo>
                      <a:pt x="428" y="88"/>
                      <a:pt x="408" y="25"/>
                      <a:pt x="440" y="120"/>
                    </a:cubicBezTo>
                    <a:lnTo>
                      <a:pt x="336" y="0"/>
                    </a:lnTo>
                    <a:lnTo>
                      <a:pt x="192" y="0"/>
                    </a:lnTo>
                    <a:lnTo>
                      <a:pt x="96" y="96"/>
                    </a:lnTo>
                    <a:lnTo>
                      <a:pt x="96" y="192"/>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80" name="Line 36"/>
              <p:cNvSpPr>
                <a:spLocks noChangeAspect="1" noChangeShapeType="1"/>
              </p:cNvSpPr>
              <p:nvPr/>
            </p:nvSpPr>
            <p:spPr bwMode="auto">
              <a:xfrm>
                <a:off x="2222" y="1315"/>
                <a:ext cx="303"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1" name="Line 37"/>
              <p:cNvSpPr>
                <a:spLocks noChangeAspect="1" noChangeShapeType="1"/>
              </p:cNvSpPr>
              <p:nvPr/>
            </p:nvSpPr>
            <p:spPr bwMode="auto">
              <a:xfrm>
                <a:off x="2222" y="1416"/>
                <a:ext cx="235" cy="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2" name="Line 38"/>
              <p:cNvSpPr>
                <a:spLocks noChangeAspect="1" noChangeShapeType="1"/>
              </p:cNvSpPr>
              <p:nvPr/>
            </p:nvSpPr>
            <p:spPr bwMode="auto">
              <a:xfrm rot="13800000" flipV="1">
                <a:off x="1832" y="1070"/>
                <a:ext cx="242" cy="12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3" name="Line 39"/>
              <p:cNvSpPr>
                <a:spLocks noChangeAspect="1" noChangeShapeType="1"/>
              </p:cNvSpPr>
              <p:nvPr/>
            </p:nvSpPr>
            <p:spPr bwMode="auto">
              <a:xfrm rot="13800000" flipV="1">
                <a:off x="1709" y="1169"/>
                <a:ext cx="302" cy="289"/>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4" name="Line 40"/>
              <p:cNvSpPr>
                <a:spLocks noChangeAspect="1" noChangeShapeType="1"/>
              </p:cNvSpPr>
              <p:nvPr/>
            </p:nvSpPr>
            <p:spPr bwMode="auto">
              <a:xfrm rot="10800000" flipV="1">
                <a:off x="1786" y="1382"/>
                <a:ext cx="336"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5" name="Oval 41"/>
              <p:cNvSpPr>
                <a:spLocks noChangeAspect="1" noChangeArrowheads="1"/>
              </p:cNvSpPr>
              <p:nvPr/>
            </p:nvSpPr>
            <p:spPr bwMode="auto">
              <a:xfrm>
                <a:off x="2491" y="1483"/>
                <a:ext cx="34"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6" name="Oval 42"/>
              <p:cNvSpPr>
                <a:spLocks noChangeAspect="1" noChangeArrowheads="1"/>
              </p:cNvSpPr>
              <p:nvPr/>
            </p:nvSpPr>
            <p:spPr bwMode="auto">
              <a:xfrm>
                <a:off x="1786" y="1046"/>
                <a:ext cx="33"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7" name="Oval 43"/>
              <p:cNvSpPr>
                <a:spLocks noChangeAspect="1" noChangeArrowheads="1"/>
              </p:cNvSpPr>
              <p:nvPr/>
            </p:nvSpPr>
            <p:spPr bwMode="auto">
              <a:xfrm>
                <a:off x="1584" y="1281"/>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8" name="Oval 44"/>
              <p:cNvSpPr>
                <a:spLocks noChangeAspect="1" noChangeArrowheads="1"/>
              </p:cNvSpPr>
              <p:nvPr/>
            </p:nvSpPr>
            <p:spPr bwMode="auto">
              <a:xfrm>
                <a:off x="1718" y="1400"/>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9" name="Oval 45"/>
              <p:cNvSpPr>
                <a:spLocks noChangeAspect="1" noChangeArrowheads="1"/>
              </p:cNvSpPr>
              <p:nvPr/>
            </p:nvSpPr>
            <p:spPr bwMode="auto">
              <a:xfrm>
                <a:off x="1685" y="1204"/>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0" name="Oval 46"/>
              <p:cNvSpPr>
                <a:spLocks noChangeAspect="1" noChangeArrowheads="1"/>
              </p:cNvSpPr>
              <p:nvPr/>
            </p:nvSpPr>
            <p:spPr bwMode="auto">
              <a:xfrm>
                <a:off x="1718" y="1516"/>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1" name="Oval 47"/>
              <p:cNvSpPr>
                <a:spLocks noChangeAspect="1" noChangeArrowheads="1"/>
              </p:cNvSpPr>
              <p:nvPr/>
            </p:nvSpPr>
            <p:spPr bwMode="auto">
              <a:xfrm>
                <a:off x="2558" y="1349"/>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2" name="Line 48"/>
              <p:cNvSpPr>
                <a:spLocks noChangeAspect="1" noChangeShapeType="1"/>
              </p:cNvSpPr>
              <p:nvPr/>
            </p:nvSpPr>
            <p:spPr bwMode="auto">
              <a:xfrm flipH="1" flipV="1">
                <a:off x="1752" y="1214"/>
                <a:ext cx="269" cy="34"/>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3" name="Line 49"/>
              <p:cNvSpPr>
                <a:spLocks noChangeAspect="1" noChangeShapeType="1"/>
              </p:cNvSpPr>
              <p:nvPr/>
            </p:nvSpPr>
            <p:spPr bwMode="auto">
              <a:xfrm flipH="1">
                <a:off x="1786" y="1416"/>
                <a:ext cx="336" cy="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08594" name="Group 50"/>
              <p:cNvGrpSpPr>
                <a:grpSpLocks/>
              </p:cNvGrpSpPr>
              <p:nvPr/>
            </p:nvGrpSpPr>
            <p:grpSpPr bwMode="auto">
              <a:xfrm>
                <a:off x="2189" y="912"/>
                <a:ext cx="470" cy="336"/>
                <a:chOff x="2189" y="912"/>
                <a:chExt cx="470" cy="336"/>
              </a:xfrm>
            </p:grpSpPr>
            <p:sp>
              <p:nvSpPr>
                <p:cNvPr id="108595" name="Line 51"/>
                <p:cNvSpPr>
                  <a:spLocks noChangeAspect="1" noChangeShapeType="1"/>
                </p:cNvSpPr>
                <p:nvPr/>
              </p:nvSpPr>
              <p:spPr bwMode="auto">
                <a:xfrm flipV="1">
                  <a:off x="2189" y="946"/>
                  <a:ext cx="235" cy="1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6" name="Line 52"/>
                <p:cNvSpPr>
                  <a:spLocks noChangeAspect="1" noChangeShapeType="1"/>
                </p:cNvSpPr>
                <p:nvPr/>
              </p:nvSpPr>
              <p:spPr bwMode="auto">
                <a:xfrm flipV="1">
                  <a:off x="2222" y="1181"/>
                  <a:ext cx="370" cy="67"/>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7" name="Oval 53"/>
                <p:cNvSpPr>
                  <a:spLocks noChangeAspect="1" noChangeArrowheads="1"/>
                </p:cNvSpPr>
                <p:nvPr/>
              </p:nvSpPr>
              <p:spPr bwMode="auto">
                <a:xfrm>
                  <a:off x="2457" y="912"/>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8" name="Oval 54"/>
                <p:cNvSpPr>
                  <a:spLocks noChangeAspect="1" noChangeArrowheads="1"/>
                </p:cNvSpPr>
                <p:nvPr/>
              </p:nvSpPr>
              <p:spPr bwMode="auto">
                <a:xfrm>
                  <a:off x="2625" y="1147"/>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9" name="Oval 55"/>
                <p:cNvSpPr>
                  <a:spLocks noChangeAspect="1" noChangeArrowheads="1"/>
                </p:cNvSpPr>
                <p:nvPr/>
              </p:nvSpPr>
              <p:spPr bwMode="auto">
                <a:xfrm>
                  <a:off x="2592" y="1013"/>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00" name="Line 56"/>
                <p:cNvSpPr>
                  <a:spLocks noChangeAspect="1" noChangeShapeType="1"/>
                </p:cNvSpPr>
                <p:nvPr/>
              </p:nvSpPr>
              <p:spPr bwMode="auto">
                <a:xfrm flipV="1">
                  <a:off x="2256" y="1046"/>
                  <a:ext cx="302" cy="101"/>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8601" name="Text Box 57"/>
            <p:cNvSpPr txBox="1">
              <a:spLocks noChangeArrowheads="1"/>
            </p:cNvSpPr>
            <p:nvPr/>
          </p:nvSpPr>
          <p:spPr bwMode="auto">
            <a:xfrm>
              <a:off x="1296" y="720"/>
              <a:ext cx="168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Pre-equilibrium emission</a:t>
              </a:r>
              <a:endParaRPr lang="en-GB" sz="2000" dirty="0">
                <a:solidFill>
                  <a:srgbClr val="0033FF"/>
                </a:solidFill>
                <a:latin typeface="Calibri"/>
                <a:cs typeface="Calibri"/>
              </a:endParaRPr>
            </a:p>
          </p:txBody>
        </p:sp>
      </p:grpSp>
      <p:grpSp>
        <p:nvGrpSpPr>
          <p:cNvPr id="108602" name="Group 58"/>
          <p:cNvGrpSpPr>
            <a:grpSpLocks/>
          </p:cNvGrpSpPr>
          <p:nvPr/>
        </p:nvGrpSpPr>
        <p:grpSpPr bwMode="auto">
          <a:xfrm>
            <a:off x="5006976" y="1081088"/>
            <a:ext cx="1317625" cy="1433512"/>
            <a:chOff x="3154" y="681"/>
            <a:chExt cx="830" cy="903"/>
          </a:xfrm>
        </p:grpSpPr>
        <p:grpSp>
          <p:nvGrpSpPr>
            <p:cNvPr id="108603" name="Group 59"/>
            <p:cNvGrpSpPr>
              <a:grpSpLocks noChangeAspect="1"/>
            </p:cNvGrpSpPr>
            <p:nvPr/>
          </p:nvGrpSpPr>
          <p:grpSpPr bwMode="auto">
            <a:xfrm>
              <a:off x="3168" y="945"/>
              <a:ext cx="739" cy="639"/>
              <a:chOff x="3216" y="1248"/>
              <a:chExt cx="1056" cy="912"/>
            </a:xfrm>
          </p:grpSpPr>
          <p:sp>
            <p:nvSpPr>
              <p:cNvPr id="108604" name="Freeform 60"/>
              <p:cNvSpPr>
                <a:spLocks noChangeAspect="1"/>
              </p:cNvSpPr>
              <p:nvPr/>
            </p:nvSpPr>
            <p:spPr bwMode="auto">
              <a:xfrm>
                <a:off x="3395" y="1392"/>
                <a:ext cx="685" cy="624"/>
              </a:xfrm>
              <a:custGeom>
                <a:avLst/>
                <a:gdLst>
                  <a:gd name="T0" fmla="*/ 397 w 758"/>
                  <a:gd name="T1" fmla="*/ 48 h 721"/>
                  <a:gd name="T2" fmla="*/ 253 w 758"/>
                  <a:gd name="T3" fmla="*/ 80 h 721"/>
                  <a:gd name="T4" fmla="*/ 125 w 758"/>
                  <a:gd name="T5" fmla="*/ 128 h 721"/>
                  <a:gd name="T6" fmla="*/ 53 w 758"/>
                  <a:gd name="T7" fmla="*/ 232 h 721"/>
                  <a:gd name="T8" fmla="*/ 29 w 758"/>
                  <a:gd name="T9" fmla="*/ 312 h 721"/>
                  <a:gd name="T10" fmla="*/ 61 w 758"/>
                  <a:gd name="T11" fmla="*/ 384 h 721"/>
                  <a:gd name="T12" fmla="*/ 69 w 758"/>
                  <a:gd name="T13" fmla="*/ 480 h 721"/>
                  <a:gd name="T14" fmla="*/ 109 w 758"/>
                  <a:gd name="T15" fmla="*/ 552 h 721"/>
                  <a:gd name="T16" fmla="*/ 197 w 758"/>
                  <a:gd name="T17" fmla="*/ 632 h 721"/>
                  <a:gd name="T18" fmla="*/ 301 w 758"/>
                  <a:gd name="T19" fmla="*/ 672 h 721"/>
                  <a:gd name="T20" fmla="*/ 309 w 758"/>
                  <a:gd name="T21" fmla="*/ 696 h 721"/>
                  <a:gd name="T22" fmla="*/ 349 w 758"/>
                  <a:gd name="T23" fmla="*/ 720 h 721"/>
                  <a:gd name="T24" fmla="*/ 373 w 758"/>
                  <a:gd name="T25" fmla="*/ 704 h 721"/>
                  <a:gd name="T26" fmla="*/ 389 w 758"/>
                  <a:gd name="T27" fmla="*/ 704 h 721"/>
                  <a:gd name="T28" fmla="*/ 541 w 758"/>
                  <a:gd name="T29" fmla="*/ 672 h 721"/>
                  <a:gd name="T30" fmla="*/ 629 w 758"/>
                  <a:gd name="T31" fmla="*/ 632 h 721"/>
                  <a:gd name="T32" fmla="*/ 661 w 758"/>
                  <a:gd name="T33" fmla="*/ 576 h 721"/>
                  <a:gd name="T34" fmla="*/ 685 w 758"/>
                  <a:gd name="T35" fmla="*/ 480 h 721"/>
                  <a:gd name="T36" fmla="*/ 709 w 758"/>
                  <a:gd name="T37" fmla="*/ 464 h 721"/>
                  <a:gd name="T38" fmla="*/ 717 w 758"/>
                  <a:gd name="T39" fmla="*/ 400 h 721"/>
                  <a:gd name="T40" fmla="*/ 725 w 758"/>
                  <a:gd name="T41" fmla="*/ 272 h 721"/>
                  <a:gd name="T42" fmla="*/ 733 w 758"/>
                  <a:gd name="T43" fmla="*/ 168 h 721"/>
                  <a:gd name="T44" fmla="*/ 725 w 758"/>
                  <a:gd name="T45" fmla="*/ 112 h 721"/>
                  <a:gd name="T46" fmla="*/ 589 w 758"/>
                  <a:gd name="T47" fmla="*/ 0 h 721"/>
                  <a:gd name="T48" fmla="*/ 493 w 758"/>
                  <a:gd name="T49" fmla="*/ 0 h 721"/>
                  <a:gd name="T50" fmla="*/ 397 w 758"/>
                  <a:gd name="T51" fmla="*/ 4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8" h="721">
                    <a:moveTo>
                      <a:pt x="397" y="48"/>
                    </a:moveTo>
                    <a:cubicBezTo>
                      <a:pt x="247" y="97"/>
                      <a:pt x="253" y="146"/>
                      <a:pt x="253" y="80"/>
                    </a:cubicBezTo>
                    <a:cubicBezTo>
                      <a:pt x="142" y="98"/>
                      <a:pt x="179" y="73"/>
                      <a:pt x="125" y="128"/>
                    </a:cubicBezTo>
                    <a:cubicBezTo>
                      <a:pt x="59" y="243"/>
                      <a:pt x="91" y="270"/>
                      <a:pt x="53" y="232"/>
                    </a:cubicBezTo>
                    <a:cubicBezTo>
                      <a:pt x="7" y="295"/>
                      <a:pt x="0" y="268"/>
                      <a:pt x="29" y="312"/>
                    </a:cubicBezTo>
                    <a:lnTo>
                      <a:pt x="61" y="384"/>
                    </a:lnTo>
                    <a:cubicBezTo>
                      <a:pt x="63" y="416"/>
                      <a:pt x="66" y="448"/>
                      <a:pt x="69" y="480"/>
                    </a:cubicBezTo>
                    <a:cubicBezTo>
                      <a:pt x="114" y="534"/>
                      <a:pt x="109" y="507"/>
                      <a:pt x="109" y="552"/>
                    </a:cubicBezTo>
                    <a:cubicBezTo>
                      <a:pt x="208" y="626"/>
                      <a:pt x="233" y="595"/>
                      <a:pt x="197" y="632"/>
                    </a:cubicBezTo>
                    <a:cubicBezTo>
                      <a:pt x="231" y="645"/>
                      <a:pt x="268" y="653"/>
                      <a:pt x="301" y="672"/>
                    </a:cubicBezTo>
                    <a:cubicBezTo>
                      <a:pt x="308" y="676"/>
                      <a:pt x="309" y="696"/>
                      <a:pt x="309" y="696"/>
                    </a:cubicBezTo>
                    <a:cubicBezTo>
                      <a:pt x="322" y="704"/>
                      <a:pt x="333" y="718"/>
                      <a:pt x="349" y="720"/>
                    </a:cubicBezTo>
                    <a:cubicBezTo>
                      <a:pt x="358" y="721"/>
                      <a:pt x="364" y="707"/>
                      <a:pt x="373" y="704"/>
                    </a:cubicBezTo>
                    <a:cubicBezTo>
                      <a:pt x="377" y="702"/>
                      <a:pt x="383" y="704"/>
                      <a:pt x="389" y="704"/>
                    </a:cubicBezTo>
                    <a:lnTo>
                      <a:pt x="541" y="672"/>
                    </a:lnTo>
                    <a:cubicBezTo>
                      <a:pt x="640" y="622"/>
                      <a:pt x="662" y="598"/>
                      <a:pt x="629" y="632"/>
                    </a:cubicBezTo>
                    <a:cubicBezTo>
                      <a:pt x="638" y="568"/>
                      <a:pt x="618" y="576"/>
                      <a:pt x="661" y="576"/>
                    </a:cubicBezTo>
                    <a:cubicBezTo>
                      <a:pt x="669" y="544"/>
                      <a:pt x="672" y="510"/>
                      <a:pt x="685" y="480"/>
                    </a:cubicBezTo>
                    <a:cubicBezTo>
                      <a:pt x="688" y="471"/>
                      <a:pt x="709" y="464"/>
                      <a:pt x="709" y="464"/>
                    </a:cubicBezTo>
                    <a:cubicBezTo>
                      <a:pt x="758" y="397"/>
                      <a:pt x="717" y="467"/>
                      <a:pt x="717" y="400"/>
                    </a:cubicBezTo>
                    <a:cubicBezTo>
                      <a:pt x="733" y="282"/>
                      <a:pt x="749" y="321"/>
                      <a:pt x="725" y="272"/>
                    </a:cubicBezTo>
                    <a:cubicBezTo>
                      <a:pt x="733" y="184"/>
                      <a:pt x="733" y="218"/>
                      <a:pt x="733" y="168"/>
                    </a:cubicBezTo>
                    <a:cubicBezTo>
                      <a:pt x="730" y="149"/>
                      <a:pt x="727" y="130"/>
                      <a:pt x="725" y="112"/>
                    </a:cubicBezTo>
                    <a:lnTo>
                      <a:pt x="589" y="0"/>
                    </a:lnTo>
                    <a:lnTo>
                      <a:pt x="493" y="0"/>
                    </a:lnTo>
                    <a:cubicBezTo>
                      <a:pt x="461" y="16"/>
                      <a:pt x="429" y="32"/>
                      <a:pt x="397" y="48"/>
                    </a:cubicBezTo>
                    <a:close/>
                  </a:path>
                </a:pathLst>
              </a:custGeom>
              <a:gradFill rotWithShape="0">
                <a:gsLst>
                  <a:gs pos="0">
                    <a:srgbClr val="FFCC00"/>
                  </a:gs>
                  <a:gs pos="100000">
                    <a:srgbClr val="FFCC00">
                      <a:gamma/>
                      <a:shade val="90196"/>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05" name="Line 61"/>
              <p:cNvSpPr>
                <a:spLocks noChangeAspect="1" noChangeShapeType="1"/>
              </p:cNvSpPr>
              <p:nvPr/>
            </p:nvSpPr>
            <p:spPr bwMode="auto">
              <a:xfrm flipH="1" flipV="1">
                <a:off x="3696" y="1248"/>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6" name="Line 62"/>
              <p:cNvSpPr>
                <a:spLocks noChangeAspect="1" noChangeShapeType="1"/>
              </p:cNvSpPr>
              <p:nvPr/>
            </p:nvSpPr>
            <p:spPr bwMode="auto">
              <a:xfrm flipV="1">
                <a:off x="3936" y="1344"/>
                <a:ext cx="14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7" name="Line 63"/>
              <p:cNvSpPr>
                <a:spLocks noChangeAspect="1" noChangeShapeType="1"/>
              </p:cNvSpPr>
              <p:nvPr/>
            </p:nvSpPr>
            <p:spPr bwMode="auto">
              <a:xfrm>
                <a:off x="3936" y="1776"/>
                <a:ext cx="28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8" name="Line 64"/>
              <p:cNvSpPr>
                <a:spLocks noChangeAspect="1" noChangeShapeType="1"/>
              </p:cNvSpPr>
              <p:nvPr/>
            </p:nvSpPr>
            <p:spPr bwMode="auto">
              <a:xfrm flipV="1">
                <a:off x="3984" y="1584"/>
                <a:ext cx="28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9" name="Line 65"/>
              <p:cNvSpPr>
                <a:spLocks noChangeAspect="1" noChangeShapeType="1"/>
              </p:cNvSpPr>
              <p:nvPr/>
            </p:nvSpPr>
            <p:spPr bwMode="auto">
              <a:xfrm flipH="1" flipV="1">
                <a:off x="3360" y="1392"/>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0" name="Line 66"/>
              <p:cNvSpPr>
                <a:spLocks noChangeAspect="1" noChangeShapeType="1"/>
              </p:cNvSpPr>
              <p:nvPr/>
            </p:nvSpPr>
            <p:spPr bwMode="auto">
              <a:xfrm>
                <a:off x="3792" y="187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1" name="Line 67"/>
              <p:cNvSpPr>
                <a:spLocks noChangeAspect="1" noChangeShapeType="1"/>
              </p:cNvSpPr>
              <p:nvPr/>
            </p:nvSpPr>
            <p:spPr bwMode="auto">
              <a:xfrm flipH="1">
                <a:off x="3456" y="1824"/>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2" name="Line 68"/>
              <p:cNvSpPr>
                <a:spLocks noChangeAspect="1" noChangeShapeType="1"/>
              </p:cNvSpPr>
              <p:nvPr/>
            </p:nvSpPr>
            <p:spPr bwMode="auto">
              <a:xfrm flipH="1">
                <a:off x="3216" y="1728"/>
                <a:ext cx="33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3" name="Oval 69"/>
              <p:cNvSpPr>
                <a:spLocks noChangeAspect="1" noChangeArrowheads="1"/>
              </p:cNvSpPr>
              <p:nvPr/>
            </p:nvSpPr>
            <p:spPr bwMode="auto">
              <a:xfrm>
                <a:off x="3504" y="134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4" name="Oval 70"/>
              <p:cNvSpPr>
                <a:spLocks noChangeAspect="1" noChangeArrowheads="1"/>
              </p:cNvSpPr>
              <p:nvPr/>
            </p:nvSpPr>
            <p:spPr bwMode="auto">
              <a:xfrm>
                <a:off x="3312" y="1872"/>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15" name="Oval 71"/>
              <p:cNvSpPr>
                <a:spLocks noChangeAspect="1" noChangeArrowheads="1"/>
              </p:cNvSpPr>
              <p:nvPr/>
            </p:nvSpPr>
            <p:spPr bwMode="auto">
              <a:xfrm>
                <a:off x="3936" y="201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6" name="Oval 72"/>
              <p:cNvSpPr>
                <a:spLocks noChangeAspect="1" noChangeArrowheads="1"/>
              </p:cNvSpPr>
              <p:nvPr/>
            </p:nvSpPr>
            <p:spPr bwMode="auto">
              <a:xfrm>
                <a:off x="3600"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7" name="Oval 73"/>
              <p:cNvSpPr>
                <a:spLocks noChangeAspect="1" noChangeArrowheads="1"/>
              </p:cNvSpPr>
              <p:nvPr/>
            </p:nvSpPr>
            <p:spPr bwMode="auto">
              <a:xfrm>
                <a:off x="3840" y="1296"/>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108618" name="Text Box 74"/>
            <p:cNvSpPr txBox="1">
              <a:spLocks noChangeAspect="1" noChangeArrowheads="1"/>
            </p:cNvSpPr>
            <p:nvPr/>
          </p:nvSpPr>
          <p:spPr bwMode="auto">
            <a:xfrm>
              <a:off x="3154" y="681"/>
              <a:ext cx="83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800" dirty="0" smtClean="0">
                  <a:solidFill>
                    <a:srgbClr val="0033FF"/>
                  </a:solidFill>
                  <a:latin typeface="Calibri"/>
                  <a:cs typeface="Calibri"/>
                </a:rPr>
                <a:t>Flow</a:t>
              </a:r>
              <a:endParaRPr lang="en-GB" sz="2000" dirty="0">
                <a:solidFill>
                  <a:srgbClr val="0033FF"/>
                </a:solidFill>
                <a:latin typeface="Calibri"/>
                <a:cs typeface="Calibri"/>
              </a:endParaRPr>
            </a:p>
          </p:txBody>
        </p:sp>
      </p:grpSp>
      <p:grpSp>
        <p:nvGrpSpPr>
          <p:cNvPr id="108619" name="Group 75"/>
          <p:cNvGrpSpPr>
            <a:grpSpLocks/>
          </p:cNvGrpSpPr>
          <p:nvPr/>
        </p:nvGrpSpPr>
        <p:grpSpPr bwMode="auto">
          <a:xfrm>
            <a:off x="6792914" y="1036638"/>
            <a:ext cx="2133601" cy="1554162"/>
            <a:chOff x="4279" y="653"/>
            <a:chExt cx="1344" cy="979"/>
          </a:xfrm>
        </p:grpSpPr>
        <p:sp>
          <p:nvSpPr>
            <p:cNvPr id="108620" name="Text Box 76"/>
            <p:cNvSpPr txBox="1">
              <a:spLocks noChangeArrowheads="1"/>
            </p:cNvSpPr>
            <p:nvPr/>
          </p:nvSpPr>
          <p:spPr bwMode="auto">
            <a:xfrm>
              <a:off x="4279" y="653"/>
              <a:ext cx="134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800" dirty="0" err="1">
                  <a:solidFill>
                    <a:srgbClr val="0033FF"/>
                  </a:solidFill>
                  <a:latin typeface="Calibri"/>
                  <a:cs typeface="Calibri"/>
                </a:rPr>
                <a:t>Multifragmentation</a:t>
              </a:r>
              <a:endParaRPr lang="en-GB" sz="1800" dirty="0">
                <a:solidFill>
                  <a:srgbClr val="0033FF"/>
                </a:solidFill>
                <a:latin typeface="Calibri"/>
                <a:cs typeface="Calibri"/>
              </a:endParaRPr>
            </a:p>
          </p:txBody>
        </p:sp>
        <p:grpSp>
          <p:nvGrpSpPr>
            <p:cNvPr id="108621" name="Group 77"/>
            <p:cNvGrpSpPr>
              <a:grpSpLocks noChangeAspect="1"/>
            </p:cNvGrpSpPr>
            <p:nvPr/>
          </p:nvGrpSpPr>
          <p:grpSpPr bwMode="auto">
            <a:xfrm>
              <a:off x="4512" y="893"/>
              <a:ext cx="705" cy="739"/>
              <a:chOff x="4512" y="1104"/>
              <a:chExt cx="1008" cy="1056"/>
            </a:xfrm>
          </p:grpSpPr>
          <p:sp>
            <p:nvSpPr>
              <p:cNvPr id="108622" name="Freeform 78"/>
              <p:cNvSpPr>
                <a:spLocks noChangeAspect="1"/>
              </p:cNvSpPr>
              <p:nvPr/>
            </p:nvSpPr>
            <p:spPr bwMode="auto">
              <a:xfrm>
                <a:off x="4704" y="1392"/>
                <a:ext cx="240" cy="240"/>
              </a:xfrm>
              <a:custGeom>
                <a:avLst/>
                <a:gdLst>
                  <a:gd name="T0" fmla="*/ 96 w 216"/>
                  <a:gd name="T1" fmla="*/ 0 h 192"/>
                  <a:gd name="T2" fmla="*/ 0 w 216"/>
                  <a:gd name="T3" fmla="*/ 96 h 192"/>
                  <a:gd name="T4" fmla="*/ 48 w 216"/>
                  <a:gd name="T5" fmla="*/ 192 h 192"/>
                  <a:gd name="T6" fmla="*/ 192 w 216"/>
                  <a:gd name="T7" fmla="*/ 192 h 192"/>
                  <a:gd name="T8" fmla="*/ 216 w 216"/>
                  <a:gd name="T9" fmla="*/ 88 h 192"/>
                  <a:gd name="T10" fmla="*/ 96 w 216"/>
                  <a:gd name="T11" fmla="*/ 0 h 192"/>
                </a:gdLst>
                <a:ahLst/>
                <a:cxnLst>
                  <a:cxn ang="0">
                    <a:pos x="T0" y="T1"/>
                  </a:cxn>
                  <a:cxn ang="0">
                    <a:pos x="T2" y="T3"/>
                  </a:cxn>
                  <a:cxn ang="0">
                    <a:pos x="T4" y="T5"/>
                  </a:cxn>
                  <a:cxn ang="0">
                    <a:pos x="T6" y="T7"/>
                  </a:cxn>
                  <a:cxn ang="0">
                    <a:pos x="T8" y="T9"/>
                  </a:cxn>
                  <a:cxn ang="0">
                    <a:pos x="T10" y="T11"/>
                  </a:cxn>
                </a:cxnLst>
                <a:rect l="0" t="0" r="r" b="b"/>
                <a:pathLst>
                  <a:path w="216" h="192">
                    <a:moveTo>
                      <a:pt x="96" y="0"/>
                    </a:moveTo>
                    <a:lnTo>
                      <a:pt x="0" y="96"/>
                    </a:lnTo>
                    <a:lnTo>
                      <a:pt x="48" y="192"/>
                    </a:lnTo>
                    <a:lnTo>
                      <a:pt x="192" y="192"/>
                    </a:lnTo>
                    <a:cubicBezTo>
                      <a:pt x="200" y="157"/>
                      <a:pt x="208" y="122"/>
                      <a:pt x="216" y="88"/>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3" name="Freeform 79"/>
              <p:cNvSpPr>
                <a:spLocks noChangeAspect="1"/>
              </p:cNvSpPr>
              <p:nvPr/>
            </p:nvSpPr>
            <p:spPr bwMode="auto">
              <a:xfrm>
                <a:off x="5232" y="153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4" name="Freeform 80"/>
              <p:cNvSpPr>
                <a:spLocks noChangeAspect="1"/>
              </p:cNvSpPr>
              <p:nvPr/>
            </p:nvSpPr>
            <p:spPr bwMode="auto">
              <a:xfrm>
                <a:off x="5080" y="1325"/>
                <a:ext cx="200" cy="163"/>
              </a:xfrm>
              <a:custGeom>
                <a:avLst/>
                <a:gdLst>
                  <a:gd name="T0" fmla="*/ 48 w 200"/>
                  <a:gd name="T1" fmla="*/ 3 h 163"/>
                  <a:gd name="T2" fmla="*/ 0 w 200"/>
                  <a:gd name="T3" fmla="*/ 99 h 163"/>
                  <a:gd name="T4" fmla="*/ 48 w 200"/>
                  <a:gd name="T5" fmla="*/ 147 h 163"/>
                  <a:gd name="T6" fmla="*/ 144 w 200"/>
                  <a:gd name="T7" fmla="*/ 163 h 163"/>
                  <a:gd name="T8" fmla="*/ 176 w 200"/>
                  <a:gd name="T9" fmla="*/ 123 h 163"/>
                  <a:gd name="T10" fmla="*/ 192 w 200"/>
                  <a:gd name="T11" fmla="*/ 83 h 163"/>
                  <a:gd name="T12" fmla="*/ 200 w 200"/>
                  <a:gd name="T13" fmla="*/ 27 h 163"/>
                  <a:gd name="T14" fmla="*/ 160 w 200"/>
                  <a:gd name="T15" fmla="*/ 3 h 163"/>
                  <a:gd name="T16" fmla="*/ 96 w 200"/>
                  <a:gd name="T17" fmla="*/ 3 h 163"/>
                  <a:gd name="T18" fmla="*/ 48 w 200"/>
                  <a:gd name="T19"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3">
                    <a:moveTo>
                      <a:pt x="48" y="3"/>
                    </a:moveTo>
                    <a:lnTo>
                      <a:pt x="0" y="99"/>
                    </a:lnTo>
                    <a:lnTo>
                      <a:pt x="48" y="147"/>
                    </a:lnTo>
                    <a:cubicBezTo>
                      <a:pt x="80" y="152"/>
                      <a:pt x="112" y="157"/>
                      <a:pt x="144" y="163"/>
                    </a:cubicBezTo>
                    <a:cubicBezTo>
                      <a:pt x="177" y="129"/>
                      <a:pt x="176" y="146"/>
                      <a:pt x="176" y="123"/>
                    </a:cubicBezTo>
                    <a:cubicBezTo>
                      <a:pt x="194" y="94"/>
                      <a:pt x="192" y="108"/>
                      <a:pt x="192" y="83"/>
                    </a:cubicBezTo>
                    <a:cubicBezTo>
                      <a:pt x="194" y="64"/>
                      <a:pt x="197" y="45"/>
                      <a:pt x="200" y="27"/>
                    </a:cubicBezTo>
                    <a:cubicBezTo>
                      <a:pt x="139" y="0"/>
                      <a:pt x="123" y="3"/>
                      <a:pt x="160" y="3"/>
                    </a:cubicBezTo>
                    <a:lnTo>
                      <a:pt x="96" y="3"/>
                    </a:lnTo>
                    <a:lnTo>
                      <a:pt x="48" y="3"/>
                    </a:lnTo>
                    <a:close/>
                  </a:path>
                </a:pathLst>
              </a:custGeom>
              <a:solidFill>
                <a:srgbClr val="993399"/>
              </a:solidFill>
              <a:ln w="9525">
                <a:solidFill>
                  <a:schemeClr val="tx1"/>
                </a:solidFill>
                <a:round/>
                <a:headEnd/>
                <a:tailEnd/>
              </a:ln>
            </p:spPr>
            <p:txBody>
              <a:bodyPr wrap="none" anchor="ctr"/>
              <a:lstStyle/>
              <a:p>
                <a:endParaRPr lang="en-US"/>
              </a:p>
            </p:txBody>
          </p:sp>
          <p:sp>
            <p:nvSpPr>
              <p:cNvPr id="108625" name="Freeform 81"/>
              <p:cNvSpPr>
                <a:spLocks noChangeAspect="1"/>
              </p:cNvSpPr>
              <p:nvPr/>
            </p:nvSpPr>
            <p:spPr bwMode="auto">
              <a:xfrm>
                <a:off x="4896" y="1728"/>
                <a:ext cx="192" cy="144"/>
              </a:xfrm>
              <a:custGeom>
                <a:avLst/>
                <a:gdLst>
                  <a:gd name="T0" fmla="*/ 0 w 192"/>
                  <a:gd name="T1" fmla="*/ 0 h 144"/>
                  <a:gd name="T2" fmla="*/ 0 w 192"/>
                  <a:gd name="T3" fmla="*/ 144 h 144"/>
                  <a:gd name="T4" fmla="*/ 96 w 192"/>
                  <a:gd name="T5" fmla="*/ 144 h 144"/>
                  <a:gd name="T6" fmla="*/ 192 w 192"/>
                  <a:gd name="T7" fmla="*/ 96 h 144"/>
                  <a:gd name="T8" fmla="*/ 192 w 192"/>
                  <a:gd name="T9" fmla="*/ 48 h 144"/>
                  <a:gd name="T10" fmla="*/ 144 w 192"/>
                  <a:gd name="T11" fmla="*/ 0 h 144"/>
                  <a:gd name="T12" fmla="*/ 96 w 192"/>
                  <a:gd name="T13" fmla="*/ 0 h 144"/>
                  <a:gd name="T14" fmla="*/ 48 w 192"/>
                  <a:gd name="T15" fmla="*/ 0 h 144"/>
                  <a:gd name="T16" fmla="*/ 0 w 192"/>
                  <a:gd name="T1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44">
                    <a:moveTo>
                      <a:pt x="0" y="0"/>
                    </a:moveTo>
                    <a:lnTo>
                      <a:pt x="0" y="144"/>
                    </a:lnTo>
                    <a:lnTo>
                      <a:pt x="96" y="144"/>
                    </a:lnTo>
                    <a:lnTo>
                      <a:pt x="192" y="96"/>
                    </a:lnTo>
                    <a:lnTo>
                      <a:pt x="192" y="48"/>
                    </a:lnTo>
                    <a:lnTo>
                      <a:pt x="144" y="0"/>
                    </a:lnTo>
                    <a:lnTo>
                      <a:pt x="96" y="0"/>
                    </a:lnTo>
                    <a:lnTo>
                      <a:pt x="48" y="0"/>
                    </a:lnTo>
                    <a:lnTo>
                      <a:pt x="0" y="48"/>
                    </a:lnTo>
                  </a:path>
                </a:pathLst>
              </a:custGeom>
              <a:solidFill>
                <a:srgbClr val="993399"/>
              </a:solidFill>
              <a:ln w="9525">
                <a:solidFill>
                  <a:schemeClr val="tx1"/>
                </a:solidFill>
                <a:round/>
                <a:headEnd/>
                <a:tailEnd/>
              </a:ln>
            </p:spPr>
            <p:txBody>
              <a:bodyPr wrap="none" anchor="ctr"/>
              <a:lstStyle/>
              <a:p>
                <a:endParaRPr lang="en-US"/>
              </a:p>
            </p:txBody>
          </p:sp>
          <p:sp>
            <p:nvSpPr>
              <p:cNvPr id="108626" name="Freeform 82"/>
              <p:cNvSpPr>
                <a:spLocks noChangeAspect="1"/>
              </p:cNvSpPr>
              <p:nvPr/>
            </p:nvSpPr>
            <p:spPr bwMode="auto">
              <a:xfrm>
                <a:off x="4608" y="1872"/>
                <a:ext cx="270" cy="188"/>
              </a:xfrm>
              <a:custGeom>
                <a:avLst/>
                <a:gdLst>
                  <a:gd name="T0" fmla="*/ 54 w 270"/>
                  <a:gd name="T1" fmla="*/ 140 h 188"/>
                  <a:gd name="T2" fmla="*/ 150 w 270"/>
                  <a:gd name="T3" fmla="*/ 188 h 188"/>
                  <a:gd name="T4" fmla="*/ 254 w 270"/>
                  <a:gd name="T5" fmla="*/ 164 h 188"/>
                  <a:gd name="T6" fmla="*/ 270 w 270"/>
                  <a:gd name="T7" fmla="*/ 108 h 188"/>
                  <a:gd name="T8" fmla="*/ 158 w 270"/>
                  <a:gd name="T9" fmla="*/ 68 h 188"/>
                  <a:gd name="T10" fmla="*/ 102 w 270"/>
                  <a:gd name="T11" fmla="*/ 76 h 188"/>
                  <a:gd name="T12" fmla="*/ 70 w 270"/>
                  <a:gd name="T13" fmla="*/ 116 h 188"/>
                  <a:gd name="T14" fmla="*/ 54 w 270"/>
                  <a:gd name="T15" fmla="*/ 14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88">
                    <a:moveTo>
                      <a:pt x="54" y="140"/>
                    </a:moveTo>
                    <a:lnTo>
                      <a:pt x="150" y="188"/>
                    </a:lnTo>
                    <a:cubicBezTo>
                      <a:pt x="184" y="180"/>
                      <a:pt x="219" y="172"/>
                      <a:pt x="254" y="164"/>
                    </a:cubicBezTo>
                    <a:cubicBezTo>
                      <a:pt x="244" y="82"/>
                      <a:pt x="225" y="78"/>
                      <a:pt x="270" y="108"/>
                    </a:cubicBezTo>
                    <a:cubicBezTo>
                      <a:pt x="142" y="40"/>
                      <a:pt x="135" y="0"/>
                      <a:pt x="158" y="68"/>
                    </a:cubicBezTo>
                    <a:cubicBezTo>
                      <a:pt x="92" y="39"/>
                      <a:pt x="102" y="23"/>
                      <a:pt x="102" y="76"/>
                    </a:cubicBezTo>
                    <a:cubicBezTo>
                      <a:pt x="0" y="109"/>
                      <a:pt x="70" y="69"/>
                      <a:pt x="70" y="116"/>
                    </a:cubicBezTo>
                    <a:cubicBezTo>
                      <a:pt x="70" y="125"/>
                      <a:pt x="59" y="132"/>
                      <a:pt x="54" y="140"/>
                    </a:cubicBezTo>
                    <a:close/>
                  </a:path>
                </a:pathLst>
              </a:custGeom>
              <a:solidFill>
                <a:srgbClr val="993399"/>
              </a:solidFill>
              <a:ln w="9525">
                <a:solidFill>
                  <a:schemeClr val="tx1"/>
                </a:solidFill>
                <a:round/>
                <a:headEnd/>
                <a:tailEnd/>
              </a:ln>
            </p:spPr>
            <p:txBody>
              <a:bodyPr wrap="none" anchor="ctr"/>
              <a:lstStyle/>
              <a:p>
                <a:endParaRPr lang="en-US"/>
              </a:p>
            </p:txBody>
          </p:sp>
          <p:sp>
            <p:nvSpPr>
              <p:cNvPr id="108627" name="Oval 83"/>
              <p:cNvSpPr>
                <a:spLocks noChangeAspect="1" noChangeArrowheads="1"/>
              </p:cNvSpPr>
              <p:nvPr/>
            </p:nvSpPr>
            <p:spPr bwMode="auto">
              <a:xfrm>
                <a:off x="5280"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28" name="Oval 84"/>
              <p:cNvSpPr>
                <a:spLocks noChangeAspect="1" noChangeArrowheads="1"/>
              </p:cNvSpPr>
              <p:nvPr/>
            </p:nvSpPr>
            <p:spPr bwMode="auto">
              <a:xfrm>
                <a:off x="5184" y="110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29" name="Oval 85"/>
              <p:cNvSpPr>
                <a:spLocks noChangeAspect="1" noChangeArrowheads="1"/>
              </p:cNvSpPr>
              <p:nvPr/>
            </p:nvSpPr>
            <p:spPr bwMode="auto">
              <a:xfrm>
                <a:off x="5280" y="192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0" name="Oval 86"/>
              <p:cNvSpPr>
                <a:spLocks noChangeAspect="1" noChangeArrowheads="1"/>
              </p:cNvSpPr>
              <p:nvPr/>
            </p:nvSpPr>
            <p:spPr bwMode="auto">
              <a:xfrm>
                <a:off x="5376" y="172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1" name="Oval 87"/>
              <p:cNvSpPr>
                <a:spLocks noChangeAspect="1" noChangeArrowheads="1"/>
              </p:cNvSpPr>
              <p:nvPr/>
            </p:nvSpPr>
            <p:spPr bwMode="auto">
              <a:xfrm>
                <a:off x="5424"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2" name="Oval 88"/>
              <p:cNvSpPr>
                <a:spLocks noChangeAspect="1"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3" name="Oval 89"/>
              <p:cNvSpPr>
                <a:spLocks noChangeAspect="1" noChangeArrowheads="1"/>
              </p:cNvSpPr>
              <p:nvPr/>
            </p:nvSpPr>
            <p:spPr bwMode="auto">
              <a:xfrm>
                <a:off x="5136" y="168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4" name="Oval 90"/>
              <p:cNvSpPr>
                <a:spLocks noChangeAspect="1" noChangeArrowheads="1"/>
              </p:cNvSpPr>
              <p:nvPr/>
            </p:nvSpPr>
            <p:spPr bwMode="auto">
              <a:xfrm>
                <a:off x="5424"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5" name="Oval 91"/>
              <p:cNvSpPr>
                <a:spLocks noChangeAspect="1" noChangeArrowheads="1"/>
              </p:cNvSpPr>
              <p:nvPr/>
            </p:nvSpPr>
            <p:spPr bwMode="auto">
              <a:xfrm>
                <a:off x="4896" y="1296"/>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6" name="Oval 92"/>
              <p:cNvSpPr>
                <a:spLocks noChangeAspect="1" noChangeArrowheads="1"/>
              </p:cNvSpPr>
              <p:nvPr/>
            </p:nvSpPr>
            <p:spPr bwMode="auto">
              <a:xfrm>
                <a:off x="4944" y="115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7" name="Oval 93"/>
              <p:cNvSpPr>
                <a:spLocks noChangeAspect="1" noChangeArrowheads="1"/>
              </p:cNvSpPr>
              <p:nvPr/>
            </p:nvSpPr>
            <p:spPr bwMode="auto">
              <a:xfrm>
                <a:off x="4608" y="148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8" name="Oval 94"/>
              <p:cNvSpPr>
                <a:spLocks noChangeAspect="1" noChangeArrowheads="1"/>
              </p:cNvSpPr>
              <p:nvPr/>
            </p:nvSpPr>
            <p:spPr bwMode="auto">
              <a:xfrm>
                <a:off x="4656" y="124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9" name="Oval 95"/>
              <p:cNvSpPr>
                <a:spLocks noChangeAspect="1" noChangeArrowheads="1"/>
              </p:cNvSpPr>
              <p:nvPr/>
            </p:nvSpPr>
            <p:spPr bwMode="auto">
              <a:xfrm>
                <a:off x="4656"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0" name="Oval 96"/>
              <p:cNvSpPr>
                <a:spLocks noChangeAspect="1" noChangeArrowheads="1"/>
              </p:cNvSpPr>
              <p:nvPr/>
            </p:nvSpPr>
            <p:spPr bwMode="auto">
              <a:xfrm>
                <a:off x="4512" y="192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1" name="Oval 97"/>
              <p:cNvSpPr>
                <a:spLocks noChangeAspect="1" noChangeArrowheads="1"/>
              </p:cNvSpPr>
              <p:nvPr/>
            </p:nvSpPr>
            <p:spPr bwMode="auto">
              <a:xfrm>
                <a:off x="4704" y="172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2" name="Oval 98"/>
              <p:cNvSpPr>
                <a:spLocks noChangeAspect="1" noChangeArrowheads="1"/>
              </p:cNvSpPr>
              <p:nvPr/>
            </p:nvSpPr>
            <p:spPr bwMode="auto">
              <a:xfrm>
                <a:off x="4560"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3" name="Oval 99"/>
              <p:cNvSpPr>
                <a:spLocks noChangeAspect="1" noChangeArrowheads="1"/>
              </p:cNvSpPr>
              <p:nvPr/>
            </p:nvSpPr>
            <p:spPr bwMode="auto">
              <a:xfrm>
                <a:off x="4704" y="110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4" name="Oval 100"/>
              <p:cNvSpPr>
                <a:spLocks noChangeAspect="1" noChangeArrowheads="1"/>
              </p:cNvSpPr>
              <p:nvPr/>
            </p:nvSpPr>
            <p:spPr bwMode="auto">
              <a:xfrm>
                <a:off x="5040"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5" name="Oval 101"/>
              <p:cNvSpPr>
                <a:spLocks noChangeAspect="1" noChangeArrowheads="1"/>
              </p:cNvSpPr>
              <p:nvPr/>
            </p:nvSpPr>
            <p:spPr bwMode="auto">
              <a:xfrm>
                <a:off x="5472"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6" name="Oval 102"/>
              <p:cNvSpPr>
                <a:spLocks noChangeAspect="1" noChangeArrowheads="1"/>
              </p:cNvSpPr>
              <p:nvPr/>
            </p:nvSpPr>
            <p:spPr bwMode="auto">
              <a:xfrm>
                <a:off x="5376" y="139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7" name="Oval 103"/>
              <p:cNvSpPr>
                <a:spLocks noChangeAspect="1" noChangeArrowheads="1"/>
              </p:cNvSpPr>
              <p:nvPr/>
            </p:nvSpPr>
            <p:spPr bwMode="auto">
              <a:xfrm>
                <a:off x="4512"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8" name="Oval 104"/>
              <p:cNvSpPr>
                <a:spLocks noChangeAspect="1" noChangeArrowheads="1"/>
              </p:cNvSpPr>
              <p:nvPr/>
            </p:nvSpPr>
            <p:spPr bwMode="auto">
              <a:xfrm>
                <a:off x="5136" y="206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9" name="Freeform 105"/>
              <p:cNvSpPr>
                <a:spLocks noChangeAspect="1"/>
              </p:cNvSpPr>
              <p:nvPr/>
            </p:nvSpPr>
            <p:spPr bwMode="auto">
              <a:xfrm>
                <a:off x="5184" y="177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grpSp>
      </p:grpSp>
      <p:sp>
        <p:nvSpPr>
          <p:cNvPr id="108650" name="Text Box 106"/>
          <p:cNvSpPr txBox="1">
            <a:spLocks noChangeArrowheads="1"/>
          </p:cNvSpPr>
          <p:nvPr/>
        </p:nvSpPr>
        <p:spPr bwMode="auto">
          <a:xfrm>
            <a:off x="152400" y="1266825"/>
            <a:ext cx="1547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b=central</a:t>
            </a:r>
          </a:p>
        </p:txBody>
      </p:sp>
      <p:sp>
        <p:nvSpPr>
          <p:cNvPr id="108651" name="Line 107"/>
          <p:cNvSpPr>
            <a:spLocks noChangeShapeType="1"/>
          </p:cNvSpPr>
          <p:nvPr/>
        </p:nvSpPr>
        <p:spPr bwMode="auto">
          <a:xfrm>
            <a:off x="381000" y="2819400"/>
            <a:ext cx="82296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653" name="Group 109"/>
          <p:cNvGrpSpPr>
            <a:grpSpLocks/>
          </p:cNvGrpSpPr>
          <p:nvPr/>
        </p:nvGrpSpPr>
        <p:grpSpPr bwMode="auto">
          <a:xfrm>
            <a:off x="457200" y="3657600"/>
            <a:ext cx="1219200" cy="762000"/>
            <a:chOff x="288" y="2352"/>
            <a:chExt cx="768" cy="480"/>
          </a:xfrm>
        </p:grpSpPr>
        <p:sp>
          <p:nvSpPr>
            <p:cNvPr id="108654" name="Oval 110"/>
            <p:cNvSpPr>
              <a:spLocks noChangeArrowheads="1"/>
            </p:cNvSpPr>
            <p:nvPr/>
          </p:nvSpPr>
          <p:spPr bwMode="auto">
            <a:xfrm>
              <a:off x="288" y="23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5" name="Oval 111"/>
            <p:cNvSpPr>
              <a:spLocks noChangeArrowheads="1"/>
            </p:cNvSpPr>
            <p:nvPr/>
          </p:nvSpPr>
          <p:spPr bwMode="auto">
            <a:xfrm>
              <a:off x="720" y="2496"/>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6" name="Line 112"/>
            <p:cNvSpPr>
              <a:spLocks noChangeShapeType="1"/>
            </p:cNvSpPr>
            <p:nvPr/>
          </p:nvSpPr>
          <p:spPr bwMode="auto">
            <a:xfrm>
              <a:off x="480" y="25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57" name="Line 113"/>
            <p:cNvSpPr>
              <a:spLocks noChangeShapeType="1"/>
            </p:cNvSpPr>
            <p:nvPr/>
          </p:nvSpPr>
          <p:spPr bwMode="auto">
            <a:xfrm>
              <a:off x="624" y="2663"/>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658" name="Text Box 114"/>
          <p:cNvSpPr txBox="1">
            <a:spLocks noChangeArrowheads="1"/>
          </p:cNvSpPr>
          <p:nvPr/>
        </p:nvSpPr>
        <p:spPr bwMode="auto">
          <a:xfrm>
            <a:off x="152400" y="3048000"/>
            <a:ext cx="2665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b=mid-peripheral</a:t>
            </a:r>
          </a:p>
        </p:txBody>
      </p:sp>
      <p:grpSp>
        <p:nvGrpSpPr>
          <p:cNvPr id="108659" name="Group 115"/>
          <p:cNvGrpSpPr>
            <a:grpSpLocks/>
          </p:cNvGrpSpPr>
          <p:nvPr/>
        </p:nvGrpSpPr>
        <p:grpSpPr bwMode="auto">
          <a:xfrm>
            <a:off x="6248400" y="3124200"/>
            <a:ext cx="2743200" cy="1585913"/>
            <a:chOff x="3936" y="2016"/>
            <a:chExt cx="1728" cy="999"/>
          </a:xfrm>
        </p:grpSpPr>
        <p:sp>
          <p:nvSpPr>
            <p:cNvPr id="108660" name="Oval 116"/>
            <p:cNvSpPr>
              <a:spLocks noChangeAspect="1" noChangeArrowheads="1"/>
            </p:cNvSpPr>
            <p:nvPr/>
          </p:nvSpPr>
          <p:spPr bwMode="auto">
            <a:xfrm>
              <a:off x="4608" y="2448"/>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1" name="Oval 117"/>
            <p:cNvSpPr>
              <a:spLocks noChangeAspect="1" noChangeArrowheads="1"/>
            </p:cNvSpPr>
            <p:nvPr/>
          </p:nvSpPr>
          <p:spPr bwMode="auto">
            <a:xfrm>
              <a:off x="4704" y="264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2" name="Oval 118"/>
            <p:cNvSpPr>
              <a:spLocks noChangeAspect="1" noChangeArrowheads="1"/>
            </p:cNvSpPr>
            <p:nvPr/>
          </p:nvSpPr>
          <p:spPr bwMode="auto">
            <a:xfrm>
              <a:off x="4896" y="2592"/>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3" name="Oval 119"/>
            <p:cNvSpPr>
              <a:spLocks noChangeAspect="1" noChangeArrowheads="1"/>
            </p:cNvSpPr>
            <p:nvPr/>
          </p:nvSpPr>
          <p:spPr bwMode="auto">
            <a:xfrm>
              <a:off x="5040" y="240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4" name="Oval 120"/>
            <p:cNvSpPr>
              <a:spLocks noChangeAspect="1" noChangeArrowheads="1"/>
            </p:cNvSpPr>
            <p:nvPr/>
          </p:nvSpPr>
          <p:spPr bwMode="auto">
            <a:xfrm>
              <a:off x="4272" y="2544"/>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5" name="Oval 121"/>
            <p:cNvSpPr>
              <a:spLocks noChangeAspect="1" noChangeArrowheads="1"/>
            </p:cNvSpPr>
            <p:nvPr/>
          </p:nvSpPr>
          <p:spPr bwMode="auto">
            <a:xfrm>
              <a:off x="5328" y="2304"/>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6" name="Oval 122"/>
            <p:cNvSpPr>
              <a:spLocks noChangeAspect="1" noChangeArrowheads="1"/>
            </p:cNvSpPr>
            <p:nvPr/>
          </p:nvSpPr>
          <p:spPr bwMode="auto">
            <a:xfrm>
              <a:off x="5472" y="2544"/>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7" name="Freeform 123"/>
            <p:cNvSpPr>
              <a:spLocks/>
            </p:cNvSpPr>
            <p:nvPr/>
          </p:nvSpPr>
          <p:spPr bwMode="auto">
            <a:xfrm>
              <a:off x="4224" y="2588"/>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8" name="Freeform 124"/>
            <p:cNvSpPr>
              <a:spLocks/>
            </p:cNvSpPr>
            <p:nvPr/>
          </p:nvSpPr>
          <p:spPr bwMode="auto">
            <a:xfrm>
              <a:off x="5040" y="2400"/>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9" name="Freeform 125"/>
            <p:cNvSpPr>
              <a:spLocks/>
            </p:cNvSpPr>
            <p:nvPr/>
          </p:nvSpPr>
          <p:spPr bwMode="auto">
            <a:xfrm>
              <a:off x="4752" y="2680"/>
              <a:ext cx="192" cy="152"/>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CC99"/>
            </a:solidFill>
            <a:ln w="9525">
              <a:solidFill>
                <a:schemeClr val="tx1"/>
              </a:solidFill>
              <a:round/>
              <a:headEnd/>
              <a:tailEnd/>
            </a:ln>
          </p:spPr>
          <p:txBody>
            <a:bodyPr wrap="none" anchor="ctr"/>
            <a:lstStyle/>
            <a:p>
              <a:endParaRPr lang="en-US"/>
            </a:p>
          </p:txBody>
        </p:sp>
        <p:sp>
          <p:nvSpPr>
            <p:cNvPr id="108670" name="Freeform 126"/>
            <p:cNvSpPr>
              <a:spLocks/>
            </p:cNvSpPr>
            <p:nvPr/>
          </p:nvSpPr>
          <p:spPr bwMode="auto">
            <a:xfrm>
              <a:off x="4656" y="2448"/>
              <a:ext cx="144" cy="96"/>
            </a:xfrm>
            <a:custGeom>
              <a:avLst/>
              <a:gdLst>
                <a:gd name="T0" fmla="*/ 0 w 144"/>
                <a:gd name="T1" fmla="*/ 48 h 96"/>
                <a:gd name="T2" fmla="*/ 48 w 144"/>
                <a:gd name="T3" fmla="*/ 0 h 96"/>
                <a:gd name="T4" fmla="*/ 96 w 144"/>
                <a:gd name="T5" fmla="*/ 0 h 96"/>
                <a:gd name="T6" fmla="*/ 144 w 144"/>
                <a:gd name="T7" fmla="*/ 0 h 96"/>
                <a:gd name="T8" fmla="*/ 144 w 144"/>
                <a:gd name="T9" fmla="*/ 48 h 96"/>
                <a:gd name="T10" fmla="*/ 136 w 144"/>
                <a:gd name="T11" fmla="*/ 96 h 96"/>
                <a:gd name="T12" fmla="*/ 48 w 144"/>
                <a:gd name="T13" fmla="*/ 96 h 96"/>
                <a:gd name="T14" fmla="*/ 0 w 144"/>
                <a:gd name="T15" fmla="*/ 96 h 96"/>
                <a:gd name="T16" fmla="*/ 0 w 144"/>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96">
                  <a:moveTo>
                    <a:pt x="0" y="48"/>
                  </a:moveTo>
                  <a:lnTo>
                    <a:pt x="48" y="0"/>
                  </a:lnTo>
                  <a:lnTo>
                    <a:pt x="96" y="0"/>
                  </a:lnTo>
                  <a:lnTo>
                    <a:pt x="144" y="0"/>
                  </a:lnTo>
                  <a:lnTo>
                    <a:pt x="144" y="48"/>
                  </a:lnTo>
                  <a:cubicBezTo>
                    <a:pt x="141" y="64"/>
                    <a:pt x="138" y="80"/>
                    <a:pt x="136" y="96"/>
                  </a:cubicBezTo>
                  <a:lnTo>
                    <a:pt x="48" y="96"/>
                  </a:lnTo>
                  <a:lnTo>
                    <a:pt x="0" y="96"/>
                  </a:lnTo>
                  <a:lnTo>
                    <a:pt x="0" y="48"/>
                  </a:lnTo>
                  <a:close/>
                </a:path>
              </a:pathLst>
            </a:custGeom>
            <a:solidFill>
              <a:srgbClr val="FFCC99"/>
            </a:solidFill>
            <a:ln w="9525">
              <a:solidFill>
                <a:schemeClr val="tx1"/>
              </a:solidFill>
              <a:round/>
              <a:headEnd/>
              <a:tailEnd/>
            </a:ln>
          </p:spPr>
          <p:txBody>
            <a:bodyPr wrap="none" anchor="ctr"/>
            <a:lstStyle/>
            <a:p>
              <a:endParaRPr lang="en-US"/>
            </a:p>
          </p:txBody>
        </p:sp>
        <p:sp>
          <p:nvSpPr>
            <p:cNvPr id="108671" name="Text Box 127"/>
            <p:cNvSpPr txBox="1">
              <a:spLocks noChangeArrowheads="1"/>
            </p:cNvSpPr>
            <p:nvPr/>
          </p:nvSpPr>
          <p:spPr bwMode="auto">
            <a:xfrm>
              <a:off x="4320" y="2016"/>
              <a:ext cx="105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Neck fragments</a:t>
              </a:r>
              <a:endParaRPr lang="en-GB" sz="2000" dirty="0">
                <a:solidFill>
                  <a:srgbClr val="0033FF"/>
                </a:solidFill>
                <a:latin typeface="Calibri"/>
                <a:cs typeface="Calibri"/>
              </a:endParaRPr>
            </a:p>
          </p:txBody>
        </p:sp>
        <p:sp>
          <p:nvSpPr>
            <p:cNvPr id="108672" name="Text Box 128"/>
            <p:cNvSpPr txBox="1">
              <a:spLocks noChangeArrowheads="1"/>
            </p:cNvSpPr>
            <p:nvPr/>
          </p:nvSpPr>
          <p:spPr bwMode="auto">
            <a:xfrm>
              <a:off x="5280" y="23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673" name="Text Box 129"/>
            <p:cNvSpPr txBox="1">
              <a:spLocks noChangeArrowheads="1"/>
            </p:cNvSpPr>
            <p:nvPr/>
          </p:nvSpPr>
          <p:spPr bwMode="auto">
            <a:xfrm>
              <a:off x="3936" y="278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sp>
          <p:nvSpPr>
            <p:cNvPr id="108674" name="Line 130"/>
            <p:cNvSpPr>
              <a:spLocks noChangeShapeType="1"/>
            </p:cNvSpPr>
            <p:nvPr/>
          </p:nvSpPr>
          <p:spPr bwMode="auto">
            <a:xfrm flipH="1">
              <a:off x="4848" y="2208"/>
              <a:ext cx="48"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75" name="Line 131"/>
            <p:cNvSpPr>
              <a:spLocks noChangeShapeType="1"/>
            </p:cNvSpPr>
            <p:nvPr/>
          </p:nvSpPr>
          <p:spPr bwMode="auto">
            <a:xfrm flipH="1">
              <a:off x="4752" y="2208"/>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76" name="Group 132"/>
          <p:cNvGrpSpPr>
            <a:grpSpLocks/>
          </p:cNvGrpSpPr>
          <p:nvPr/>
        </p:nvGrpSpPr>
        <p:grpSpPr bwMode="auto">
          <a:xfrm>
            <a:off x="3124200" y="3062288"/>
            <a:ext cx="2544763" cy="1433513"/>
            <a:chOff x="1968" y="1929"/>
            <a:chExt cx="1603" cy="903"/>
          </a:xfrm>
        </p:grpSpPr>
        <p:grpSp>
          <p:nvGrpSpPr>
            <p:cNvPr id="108677" name="Group 133"/>
            <p:cNvGrpSpPr>
              <a:grpSpLocks/>
            </p:cNvGrpSpPr>
            <p:nvPr/>
          </p:nvGrpSpPr>
          <p:grpSpPr bwMode="auto">
            <a:xfrm>
              <a:off x="1968" y="1929"/>
              <a:ext cx="1603" cy="423"/>
              <a:chOff x="1968" y="1929"/>
              <a:chExt cx="1603" cy="423"/>
            </a:xfrm>
          </p:grpSpPr>
          <p:sp>
            <p:nvSpPr>
              <p:cNvPr id="108678" name="Text Box 134"/>
              <p:cNvSpPr txBox="1">
                <a:spLocks noChangeArrowheads="1"/>
              </p:cNvSpPr>
              <p:nvPr/>
            </p:nvSpPr>
            <p:spPr bwMode="auto">
              <a:xfrm>
                <a:off x="1968" y="1929"/>
                <a:ext cx="160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GB" dirty="0" err="1">
                    <a:solidFill>
                      <a:srgbClr val="0033FF"/>
                    </a:solidFill>
                    <a:latin typeface="Calibri"/>
                    <a:cs typeface="Calibri"/>
                    <a:sym typeface="Symbol" charset="0"/>
                  </a:rPr>
                  <a:t>I</a:t>
                </a:r>
                <a:r>
                  <a:rPr lang="en-GB" sz="1800" dirty="0" err="1" smtClean="0">
                    <a:solidFill>
                      <a:srgbClr val="0033FF"/>
                    </a:solidFill>
                    <a:latin typeface="Calibri"/>
                    <a:cs typeface="Calibri"/>
                    <a:sym typeface="Symbol" charset="0"/>
                  </a:rPr>
                  <a:t>sospin</a:t>
                </a:r>
                <a:r>
                  <a:rPr lang="en-GB" sz="1800" dirty="0" smtClean="0">
                    <a:solidFill>
                      <a:srgbClr val="0033FF"/>
                    </a:solidFill>
                    <a:latin typeface="Calibri"/>
                    <a:cs typeface="Calibri"/>
                    <a:sym typeface="Symbol" charset="0"/>
                  </a:rPr>
                  <a:t> diffusion &amp; drift</a:t>
                </a:r>
                <a:endParaRPr lang="en-GB" sz="2000" dirty="0">
                  <a:solidFill>
                    <a:srgbClr val="0033FF"/>
                  </a:solidFill>
                  <a:latin typeface="Calibri"/>
                  <a:cs typeface="Calibri"/>
                </a:endParaRPr>
              </a:p>
            </p:txBody>
          </p:sp>
          <p:sp>
            <p:nvSpPr>
              <p:cNvPr id="108679" name="Line 135"/>
              <p:cNvSpPr>
                <a:spLocks noChangeShapeType="1"/>
              </p:cNvSpPr>
              <p:nvPr/>
            </p:nvSpPr>
            <p:spPr bwMode="auto">
              <a:xfrm>
                <a:off x="2640" y="211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80" name="Group 136"/>
            <p:cNvGrpSpPr>
              <a:grpSpLocks/>
            </p:cNvGrpSpPr>
            <p:nvPr/>
          </p:nvGrpSpPr>
          <p:grpSpPr bwMode="auto">
            <a:xfrm>
              <a:off x="2270" y="2208"/>
              <a:ext cx="1124" cy="624"/>
              <a:chOff x="2270" y="2208"/>
              <a:chExt cx="1124" cy="624"/>
            </a:xfrm>
          </p:grpSpPr>
          <p:sp>
            <p:nvSpPr>
              <p:cNvPr id="108681" name="Freeform 137"/>
              <p:cNvSpPr>
                <a:spLocks/>
              </p:cNvSpPr>
              <p:nvPr/>
            </p:nvSpPr>
            <p:spPr bwMode="auto">
              <a:xfrm>
                <a:off x="2387" y="2208"/>
                <a:ext cx="877" cy="624"/>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6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82" name="Line 138"/>
              <p:cNvSpPr>
                <a:spLocks noChangeShapeType="1"/>
              </p:cNvSpPr>
              <p:nvPr/>
            </p:nvSpPr>
            <p:spPr bwMode="auto">
              <a:xfrm flipH="1">
                <a:off x="2832" y="2304"/>
                <a:ext cx="96" cy="192"/>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3" name="Line 139"/>
              <p:cNvSpPr>
                <a:spLocks noChangeShapeType="1"/>
              </p:cNvSpPr>
              <p:nvPr/>
            </p:nvSpPr>
            <p:spPr bwMode="auto">
              <a:xfrm flipH="1">
                <a:off x="2880" y="2448"/>
                <a:ext cx="192" cy="96"/>
              </a:xfrm>
              <a:prstGeom prst="line">
                <a:avLst/>
              </a:prstGeom>
              <a:noFill/>
              <a:ln w="1905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4" name="Line 140"/>
              <p:cNvSpPr>
                <a:spLocks noChangeShapeType="1"/>
              </p:cNvSpPr>
              <p:nvPr/>
            </p:nvSpPr>
            <p:spPr bwMode="auto">
              <a:xfrm flipV="1">
                <a:off x="2544" y="2496"/>
                <a:ext cx="240" cy="48"/>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5" name="Line 141"/>
              <p:cNvSpPr>
                <a:spLocks noChangeShapeType="1"/>
              </p:cNvSpPr>
              <p:nvPr/>
            </p:nvSpPr>
            <p:spPr bwMode="auto">
              <a:xfrm flipV="1">
                <a:off x="2736" y="2544"/>
                <a:ext cx="96" cy="144"/>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6" name="Oval 142"/>
              <p:cNvSpPr>
                <a:spLocks noChangeAspect="1" noChangeArrowheads="1"/>
              </p:cNvSpPr>
              <p:nvPr/>
            </p:nvSpPr>
            <p:spPr bwMode="auto">
              <a:xfrm rot="1200000">
                <a:off x="3360" y="2414"/>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7" name="Oval 143"/>
              <p:cNvSpPr>
                <a:spLocks noChangeAspect="1" noChangeArrowheads="1"/>
              </p:cNvSpPr>
              <p:nvPr/>
            </p:nvSpPr>
            <p:spPr bwMode="auto">
              <a:xfrm rot="1200000">
                <a:off x="3168" y="2592"/>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88" name="Oval 144"/>
              <p:cNvSpPr>
                <a:spLocks noChangeAspect="1" noChangeArrowheads="1"/>
              </p:cNvSpPr>
              <p:nvPr/>
            </p:nvSpPr>
            <p:spPr bwMode="auto">
              <a:xfrm rot="1200000">
                <a:off x="3230" y="2519"/>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9" name="Oval 145"/>
              <p:cNvSpPr>
                <a:spLocks noChangeAspect="1" noChangeArrowheads="1"/>
              </p:cNvSpPr>
              <p:nvPr/>
            </p:nvSpPr>
            <p:spPr bwMode="auto">
              <a:xfrm rot="12000000">
                <a:off x="2270" y="2678"/>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90" name="Oval 146"/>
              <p:cNvSpPr>
                <a:spLocks noChangeAspect="1" noChangeArrowheads="1"/>
              </p:cNvSpPr>
              <p:nvPr/>
            </p:nvSpPr>
            <p:spPr bwMode="auto">
              <a:xfrm rot="12000000">
                <a:off x="2304" y="2400"/>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91" name="Oval 147"/>
              <p:cNvSpPr>
                <a:spLocks noChangeAspect="1" noChangeArrowheads="1"/>
              </p:cNvSpPr>
              <p:nvPr/>
            </p:nvSpPr>
            <p:spPr bwMode="auto">
              <a:xfrm rot="12000000">
                <a:off x="2290" y="2537"/>
                <a:ext cx="33" cy="33"/>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108692" name="Line 148"/>
          <p:cNvSpPr>
            <a:spLocks noChangeShapeType="1"/>
          </p:cNvSpPr>
          <p:nvPr/>
        </p:nvSpPr>
        <p:spPr bwMode="auto">
          <a:xfrm>
            <a:off x="381000" y="4876800"/>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98" name="Rectangle 154"/>
          <p:cNvSpPr>
            <a:spLocks noChangeArrowheads="1"/>
          </p:cNvSpPr>
          <p:nvPr/>
        </p:nvSpPr>
        <p:spPr bwMode="auto">
          <a:xfrm>
            <a:off x="6781800" y="1066800"/>
            <a:ext cx="2133600"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8704" name="Rectangle 160"/>
          <p:cNvSpPr>
            <a:spLocks noChangeArrowheads="1"/>
          </p:cNvSpPr>
          <p:nvPr/>
        </p:nvSpPr>
        <p:spPr bwMode="auto">
          <a:xfrm>
            <a:off x="3124200" y="3048000"/>
            <a:ext cx="2514600"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8707" name="Rectangle 163"/>
          <p:cNvSpPr>
            <a:spLocks noChangeArrowheads="1"/>
          </p:cNvSpPr>
          <p:nvPr/>
        </p:nvSpPr>
        <p:spPr bwMode="auto">
          <a:xfrm>
            <a:off x="3124200" y="5181600"/>
            <a:ext cx="2438400"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3" name="Rectangle 154"/>
          <p:cNvSpPr>
            <a:spLocks noChangeArrowheads="1"/>
          </p:cNvSpPr>
          <p:nvPr/>
        </p:nvSpPr>
        <p:spPr bwMode="auto">
          <a:xfrm>
            <a:off x="2065866" y="1081088"/>
            <a:ext cx="2582333"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 name="Rectangle 154"/>
          <p:cNvSpPr>
            <a:spLocks noChangeArrowheads="1"/>
          </p:cNvSpPr>
          <p:nvPr/>
        </p:nvSpPr>
        <p:spPr bwMode="auto">
          <a:xfrm>
            <a:off x="4762284" y="1081088"/>
            <a:ext cx="1691793"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3732471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8707"/>
                                        </p:tgtEl>
                                        <p:attrNameLst>
                                          <p:attrName>style.visibility</p:attrName>
                                        </p:attrNameLst>
                                      </p:cBhvr>
                                      <p:to>
                                        <p:strVal val="visible"/>
                                      </p:to>
                                    </p:set>
                                    <p:animEffect transition="in" filter="wedge">
                                      <p:cBhvr>
                                        <p:cTn id="7" dur="2000"/>
                                        <p:tgtEl>
                                          <p:spTgt spid="10870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8704"/>
                                        </p:tgtEl>
                                        <p:attrNameLst>
                                          <p:attrName>style.visibility</p:attrName>
                                        </p:attrNameLst>
                                      </p:cBhvr>
                                      <p:to>
                                        <p:strVal val="visible"/>
                                      </p:to>
                                    </p:set>
                                    <p:animEffect transition="in" filter="wedge">
                                      <p:cBhvr>
                                        <p:cTn id="10" dur="2000"/>
                                        <p:tgtEl>
                                          <p:spTgt spid="10870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08698"/>
                                        </p:tgtEl>
                                        <p:attrNameLst>
                                          <p:attrName>style.visibility</p:attrName>
                                        </p:attrNameLst>
                                      </p:cBhvr>
                                      <p:to>
                                        <p:strVal val="visible"/>
                                      </p:to>
                                    </p:set>
                                    <p:animEffect transition="in" filter="wedge">
                                      <p:cBhvr>
                                        <p:cTn id="13" dur="2000"/>
                                        <p:tgtEl>
                                          <p:spTgt spid="108698"/>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edge">
                                      <p:cBhvr>
                                        <p:cTn id="16" dur="2000"/>
                                        <p:tgtEl>
                                          <p:spTgt spid="15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wedge">
                                      <p:cBhvr>
                                        <p:cTn id="19" dur="2000"/>
                                        <p:tgtEl>
                                          <p:spTgt spid="16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108698"/>
                                        </p:tgtEl>
                                      </p:cBhvr>
                                    </p:animEffect>
                                    <p:set>
                                      <p:cBhvr>
                                        <p:cTn id="27" dur="1" fill="hold">
                                          <p:stCondLst>
                                            <p:cond delay="499"/>
                                          </p:stCondLst>
                                        </p:cTn>
                                        <p:tgtEl>
                                          <p:spTgt spid="108698"/>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108704"/>
                                        </p:tgtEl>
                                      </p:cBhvr>
                                    </p:animEffect>
                                    <p:set>
                                      <p:cBhvr>
                                        <p:cTn id="30" dur="1" fill="hold">
                                          <p:stCondLst>
                                            <p:cond delay="499"/>
                                          </p:stCondLst>
                                        </p:cTn>
                                        <p:tgtEl>
                                          <p:spTgt spid="108704"/>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08707"/>
                                        </p:tgtEl>
                                      </p:cBhvr>
                                    </p:animEffect>
                                    <p:set>
                                      <p:cBhvr>
                                        <p:cTn id="33" dur="1" fill="hold">
                                          <p:stCondLst>
                                            <p:cond delay="499"/>
                                          </p:stCondLst>
                                        </p:cTn>
                                        <p:tgtEl>
                                          <p:spTgt spid="108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98" grpId="0" animBg="1"/>
      <p:bldP spid="108698" grpId="1" animBg="1"/>
      <p:bldP spid="108704" grpId="0" animBg="1"/>
      <p:bldP spid="108704" grpId="1" animBg="1"/>
      <p:bldP spid="108707" grpId="0" animBg="1"/>
      <p:bldP spid="108707" grpId="1" animBg="1"/>
      <p:bldP spid="163" grpId="0" animBg="1"/>
      <p:bldP spid="154" grpId="0" animBg="1"/>
      <p:bldP spid="15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4000" cy="864096"/>
          </a:xfrm>
        </p:spPr>
        <p:txBody>
          <a:bodyPr>
            <a:normAutofit fontScale="90000"/>
          </a:bodyPr>
          <a:lstStyle/>
          <a:p>
            <a:r>
              <a:rPr lang="en-US" dirty="0" smtClean="0">
                <a:solidFill>
                  <a:srgbClr val="CC0000"/>
                </a:solidFill>
              </a:rPr>
              <a:t>Neutron-proton ratios at pre-equilibrium</a:t>
            </a:r>
            <a:endParaRPr lang="en-US" dirty="0">
              <a:solidFill>
                <a:srgbClr val="CC0000"/>
              </a:solidFill>
            </a:endParaRPr>
          </a:p>
        </p:txBody>
      </p:sp>
      <p:pic>
        <p:nvPicPr>
          <p:cNvPr id="5" name="Picture 4"/>
          <p:cNvPicPr>
            <a:picLocks noChangeAspect="1"/>
          </p:cNvPicPr>
          <p:nvPr/>
        </p:nvPicPr>
        <p:blipFill>
          <a:blip r:embed="rId3"/>
          <a:stretch>
            <a:fillRect/>
          </a:stretch>
        </p:blipFill>
        <p:spPr>
          <a:xfrm>
            <a:off x="683568" y="1655396"/>
            <a:ext cx="2424639" cy="2185537"/>
          </a:xfrm>
          <a:prstGeom prst="rect">
            <a:avLst/>
          </a:prstGeom>
        </p:spPr>
      </p:pic>
      <p:sp>
        <p:nvSpPr>
          <p:cNvPr id="7" name="TextBox 6"/>
          <p:cNvSpPr txBox="1"/>
          <p:nvPr/>
        </p:nvSpPr>
        <p:spPr>
          <a:xfrm>
            <a:off x="112056" y="4006072"/>
            <a:ext cx="3841112" cy="369332"/>
          </a:xfrm>
          <a:prstGeom prst="rect">
            <a:avLst/>
          </a:prstGeom>
          <a:noFill/>
        </p:spPr>
        <p:txBody>
          <a:bodyPr wrap="square" rtlCol="0">
            <a:spAutoFit/>
          </a:bodyPr>
          <a:lstStyle/>
          <a:p>
            <a:r>
              <a:rPr lang="en-US" dirty="0" err="1" smtClean="0">
                <a:solidFill>
                  <a:srgbClr val="CC0000"/>
                </a:solidFill>
              </a:rPr>
              <a:t>Asy</a:t>
            </a:r>
            <a:r>
              <a:rPr lang="en-US" dirty="0" smtClean="0">
                <a:solidFill>
                  <a:srgbClr val="CC0000"/>
                </a:solidFill>
              </a:rPr>
              <a:t>-Soft more repulsive for neutrons </a:t>
            </a:r>
          </a:p>
        </p:txBody>
      </p:sp>
      <p:grpSp>
        <p:nvGrpSpPr>
          <p:cNvPr id="10" name="Group 9"/>
          <p:cNvGrpSpPr/>
          <p:nvPr/>
        </p:nvGrpSpPr>
        <p:grpSpPr>
          <a:xfrm>
            <a:off x="252557" y="5126173"/>
            <a:ext cx="4464496" cy="1582435"/>
            <a:chOff x="4148898" y="4941168"/>
            <a:chExt cx="4464496" cy="1582435"/>
          </a:xfrm>
        </p:grpSpPr>
        <p:grpSp>
          <p:nvGrpSpPr>
            <p:cNvPr id="15" name="Group 14"/>
            <p:cNvGrpSpPr/>
            <p:nvPr/>
          </p:nvGrpSpPr>
          <p:grpSpPr>
            <a:xfrm>
              <a:off x="4716016" y="4941168"/>
              <a:ext cx="2809698" cy="882680"/>
              <a:chOff x="4427984" y="5435932"/>
              <a:chExt cx="2809698" cy="882680"/>
            </a:xfrm>
          </p:grpSpPr>
          <p:sp>
            <p:nvSpPr>
              <p:cNvPr id="11" name="TextBox 10"/>
              <p:cNvSpPr txBox="1"/>
              <p:nvPr/>
            </p:nvSpPr>
            <p:spPr>
              <a:xfrm>
                <a:off x="4427984" y="5435932"/>
                <a:ext cx="2809698" cy="369332"/>
              </a:xfrm>
              <a:prstGeom prst="rect">
                <a:avLst/>
              </a:prstGeom>
              <a:noFill/>
            </p:spPr>
            <p:txBody>
              <a:bodyPr wrap="square" rtlCol="0">
                <a:spAutoFit/>
              </a:bodyPr>
              <a:lstStyle/>
              <a:p>
                <a:r>
                  <a:rPr lang="en-US" b="1" dirty="0" smtClean="0">
                    <a:solidFill>
                      <a:srgbClr val="000090"/>
                    </a:solidFill>
                  </a:rPr>
                  <a:t>Y(n)/Y(p)   in 124Sn+124Sn</a:t>
                </a:r>
                <a:endParaRPr lang="en-US" b="1" dirty="0">
                  <a:solidFill>
                    <a:srgbClr val="000090"/>
                  </a:solidFill>
                </a:endParaRPr>
              </a:p>
            </p:txBody>
          </p:sp>
          <p:sp>
            <p:nvSpPr>
              <p:cNvPr id="12" name="TextBox 11"/>
              <p:cNvSpPr txBox="1"/>
              <p:nvPr/>
            </p:nvSpPr>
            <p:spPr>
              <a:xfrm>
                <a:off x="4427984" y="5949280"/>
                <a:ext cx="2809698" cy="369332"/>
              </a:xfrm>
              <a:prstGeom prst="rect">
                <a:avLst/>
              </a:prstGeom>
              <a:noFill/>
            </p:spPr>
            <p:txBody>
              <a:bodyPr wrap="square" rtlCol="0">
                <a:spAutoFit/>
              </a:bodyPr>
              <a:lstStyle/>
              <a:p>
                <a:r>
                  <a:rPr lang="en-US" b="1" dirty="0" smtClean="0">
                    <a:solidFill>
                      <a:srgbClr val="000090"/>
                    </a:solidFill>
                  </a:rPr>
                  <a:t>Y(n)/Y(p)   in 112Sn+112Sn</a:t>
                </a:r>
                <a:endParaRPr lang="en-US" b="1" dirty="0">
                  <a:solidFill>
                    <a:srgbClr val="000090"/>
                  </a:solidFill>
                </a:endParaRPr>
              </a:p>
            </p:txBody>
          </p:sp>
          <p:cxnSp>
            <p:nvCxnSpPr>
              <p:cNvPr id="14" name="Straight Connector 13"/>
              <p:cNvCxnSpPr/>
              <p:nvPr/>
            </p:nvCxnSpPr>
            <p:spPr>
              <a:xfrm>
                <a:off x="4499992" y="5911932"/>
                <a:ext cx="2635991"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4148898" y="5877272"/>
              <a:ext cx="4464496" cy="646331"/>
            </a:xfrm>
            <a:prstGeom prst="rect">
              <a:avLst/>
            </a:prstGeom>
            <a:noFill/>
          </p:spPr>
          <p:txBody>
            <a:bodyPr wrap="square" rtlCol="0">
              <a:spAutoFit/>
            </a:bodyPr>
            <a:lstStyle/>
            <a:p>
              <a:r>
                <a:rPr lang="en-US" dirty="0" smtClean="0">
                  <a:solidFill>
                    <a:srgbClr val="000090"/>
                  </a:solidFill>
                </a:rPr>
                <a:t>Double ratios: enhance N/Z effects &amp; reduce systematic errors and efficiency problems</a:t>
              </a:r>
              <a:endParaRPr lang="en-US" dirty="0">
                <a:solidFill>
                  <a:srgbClr val="000090"/>
                </a:solidFill>
              </a:endParaRPr>
            </a:p>
          </p:txBody>
        </p:sp>
      </p:grpSp>
      <p:grpSp>
        <p:nvGrpSpPr>
          <p:cNvPr id="18" name="Group 17"/>
          <p:cNvGrpSpPr/>
          <p:nvPr/>
        </p:nvGrpSpPr>
        <p:grpSpPr>
          <a:xfrm>
            <a:off x="683568" y="994026"/>
            <a:ext cx="2880320" cy="474349"/>
            <a:chOff x="-3420888" y="2799602"/>
            <a:chExt cx="2880320" cy="474349"/>
          </a:xfrm>
        </p:grpSpPr>
        <p:sp>
          <p:nvSpPr>
            <p:cNvPr id="6" name="TextBox 5"/>
            <p:cNvSpPr txBox="1"/>
            <p:nvPr/>
          </p:nvSpPr>
          <p:spPr>
            <a:xfrm>
              <a:off x="-3420888" y="2799602"/>
              <a:ext cx="2880320" cy="276999"/>
            </a:xfrm>
            <a:prstGeom prst="rect">
              <a:avLst/>
            </a:prstGeom>
            <a:noFill/>
          </p:spPr>
          <p:txBody>
            <a:bodyPr wrap="square" rtlCol="0">
              <a:spAutoFit/>
            </a:bodyPr>
            <a:lstStyle/>
            <a:p>
              <a:r>
                <a:rPr lang="en-US" sz="1200" dirty="0" smtClean="0"/>
                <a:t>V. </a:t>
              </a:r>
              <a:r>
                <a:rPr lang="en-US" sz="1200" dirty="0" err="1" smtClean="0"/>
                <a:t>Baran</a:t>
              </a:r>
              <a:r>
                <a:rPr lang="en-US" sz="1200" dirty="0" smtClean="0"/>
                <a:t> et al., Phys. Rep. 410 (2005) </a:t>
              </a:r>
              <a:endParaRPr lang="en-US" sz="1200" dirty="0"/>
            </a:p>
          </p:txBody>
        </p:sp>
        <p:sp>
          <p:nvSpPr>
            <p:cNvPr id="17" name="TextBox 16"/>
            <p:cNvSpPr txBox="1"/>
            <p:nvPr/>
          </p:nvSpPr>
          <p:spPr>
            <a:xfrm>
              <a:off x="-3420888" y="2996952"/>
              <a:ext cx="2240678" cy="276999"/>
            </a:xfrm>
            <a:prstGeom prst="rect">
              <a:avLst/>
            </a:prstGeom>
            <a:noFill/>
          </p:spPr>
          <p:txBody>
            <a:bodyPr wrap="none" rtlCol="0">
              <a:spAutoFit/>
            </a:bodyPr>
            <a:lstStyle/>
            <a:p>
              <a:r>
                <a:rPr lang="it-IT" sz="1200" dirty="0" smtClean="0"/>
                <a:t>B.A. Li et al., PLB 634, 378 (2006)</a:t>
              </a:r>
            </a:p>
          </p:txBody>
        </p:sp>
      </p:grpSp>
      <p:sp>
        <p:nvSpPr>
          <p:cNvPr id="19" name="Text Box 22"/>
          <p:cNvSpPr txBox="1">
            <a:spLocks noChangeArrowheads="1"/>
          </p:cNvSpPr>
          <p:nvPr/>
        </p:nvSpPr>
        <p:spPr bwMode="auto">
          <a:xfrm>
            <a:off x="702244" y="1381085"/>
            <a:ext cx="232845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dirty="0">
                <a:latin typeface="+mj-lt"/>
              </a:rPr>
              <a:t>Y. Zhang et al., PLB664, 145 (2008)</a:t>
            </a:r>
          </a:p>
        </p:txBody>
      </p:sp>
      <p:grpSp>
        <p:nvGrpSpPr>
          <p:cNvPr id="28" name="Group 27"/>
          <p:cNvGrpSpPr/>
          <p:nvPr/>
        </p:nvGrpSpPr>
        <p:grpSpPr>
          <a:xfrm>
            <a:off x="4388752" y="1124744"/>
            <a:ext cx="4295369" cy="2614911"/>
            <a:chOff x="4388752" y="1124744"/>
            <a:chExt cx="4295369" cy="2614911"/>
          </a:xfrm>
        </p:grpSpPr>
        <p:pic>
          <p:nvPicPr>
            <p:cNvPr id="8" name="Picture 7"/>
            <p:cNvPicPr>
              <a:picLocks noChangeAspect="1"/>
            </p:cNvPicPr>
            <p:nvPr/>
          </p:nvPicPr>
          <p:blipFill>
            <a:blip r:embed="rId4" cstate="print"/>
            <a:stretch>
              <a:fillRect/>
            </a:stretch>
          </p:blipFill>
          <p:spPr>
            <a:xfrm>
              <a:off x="5327109" y="1599374"/>
              <a:ext cx="2321018" cy="1879063"/>
            </a:xfrm>
            <a:prstGeom prst="rect">
              <a:avLst/>
            </a:prstGeom>
          </p:spPr>
        </p:pic>
        <p:sp>
          <p:nvSpPr>
            <p:cNvPr id="9" name="TextBox 8"/>
            <p:cNvSpPr txBox="1"/>
            <p:nvPr/>
          </p:nvSpPr>
          <p:spPr>
            <a:xfrm>
              <a:off x="4388752" y="1124744"/>
              <a:ext cx="4295369" cy="400110"/>
            </a:xfrm>
            <a:prstGeom prst="rect">
              <a:avLst/>
            </a:prstGeom>
            <a:noFill/>
          </p:spPr>
          <p:txBody>
            <a:bodyPr wrap="square" rtlCol="0">
              <a:spAutoFit/>
            </a:bodyPr>
            <a:lstStyle/>
            <a:p>
              <a:r>
                <a:rPr lang="en-US" sz="2000" baseline="30000" dirty="0" smtClean="0">
                  <a:solidFill>
                    <a:srgbClr val="000090"/>
                  </a:solidFill>
                </a:rPr>
                <a:t>112</a:t>
              </a:r>
              <a:r>
                <a:rPr lang="en-US" sz="2000" dirty="0" smtClean="0">
                  <a:solidFill>
                    <a:srgbClr val="000090"/>
                  </a:solidFill>
                </a:rPr>
                <a:t>Sn+</a:t>
              </a:r>
              <a:r>
                <a:rPr lang="en-US" sz="2000" baseline="30000" dirty="0" smtClean="0">
                  <a:solidFill>
                    <a:srgbClr val="000090"/>
                  </a:solidFill>
                </a:rPr>
                <a:t>112</a:t>
              </a:r>
              <a:r>
                <a:rPr lang="en-US" sz="2000" dirty="0" smtClean="0">
                  <a:solidFill>
                    <a:srgbClr val="000090"/>
                  </a:solidFill>
                </a:rPr>
                <a:t>Sn, </a:t>
              </a:r>
              <a:r>
                <a:rPr lang="en-US" sz="2000" baseline="30000" dirty="0" smtClean="0">
                  <a:solidFill>
                    <a:srgbClr val="000090"/>
                  </a:solidFill>
                </a:rPr>
                <a:t>124</a:t>
              </a:r>
              <a:r>
                <a:rPr lang="en-US" sz="2000" dirty="0" smtClean="0">
                  <a:solidFill>
                    <a:srgbClr val="000090"/>
                  </a:solidFill>
                </a:rPr>
                <a:t>Sn+</a:t>
              </a:r>
              <a:r>
                <a:rPr lang="en-US" sz="2000" baseline="30000" dirty="0" smtClean="0">
                  <a:solidFill>
                    <a:srgbClr val="000090"/>
                  </a:solidFill>
                </a:rPr>
                <a:t>124</a:t>
              </a:r>
              <a:r>
                <a:rPr lang="en-US" sz="2000" dirty="0" smtClean="0">
                  <a:solidFill>
                    <a:srgbClr val="000090"/>
                  </a:solidFill>
                </a:rPr>
                <a:t>Sn     E/A=50 MeV</a:t>
              </a:r>
              <a:endParaRPr lang="en-US" sz="2000" dirty="0">
                <a:solidFill>
                  <a:srgbClr val="000090"/>
                </a:solidFill>
              </a:endParaRPr>
            </a:p>
          </p:txBody>
        </p:sp>
        <p:sp>
          <p:nvSpPr>
            <p:cNvPr id="20" name="Text Box 14"/>
            <p:cNvSpPr txBox="1">
              <a:spLocks noChangeArrowheads="1"/>
            </p:cNvSpPr>
            <p:nvPr/>
          </p:nvSpPr>
          <p:spPr bwMode="auto">
            <a:xfrm>
              <a:off x="5239981" y="3462656"/>
              <a:ext cx="2509845"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200" dirty="0" err="1" smtClean="0">
                  <a:latin typeface="+mj-lt"/>
                </a:rPr>
                <a:t>Famiano</a:t>
              </a:r>
              <a:r>
                <a:rPr lang="en-GB" sz="1200" dirty="0" smtClean="0">
                  <a:latin typeface="+mj-lt"/>
                </a:rPr>
                <a:t> </a:t>
              </a:r>
              <a:r>
                <a:rPr lang="en-GB" sz="1200" dirty="0">
                  <a:latin typeface="+mj-lt"/>
                </a:rPr>
                <a:t>et al., PRL97, 052701 (2006) </a:t>
              </a:r>
            </a:p>
          </p:txBody>
        </p:sp>
      </p:grpSp>
      <p:sp>
        <p:nvSpPr>
          <p:cNvPr id="2" name="TextBox 1"/>
          <p:cNvSpPr txBox="1"/>
          <p:nvPr/>
        </p:nvSpPr>
        <p:spPr>
          <a:xfrm>
            <a:off x="1187820" y="1692744"/>
            <a:ext cx="1920387" cy="307777"/>
          </a:xfrm>
          <a:prstGeom prst="rect">
            <a:avLst/>
          </a:prstGeom>
          <a:noFill/>
        </p:spPr>
        <p:txBody>
          <a:bodyPr wrap="square" rtlCol="0">
            <a:spAutoFit/>
          </a:bodyPr>
          <a:lstStyle/>
          <a:p>
            <a:r>
              <a:rPr lang="en-US" sz="1400" dirty="0" err="1">
                <a:solidFill>
                  <a:srgbClr val="0538A4"/>
                </a:solidFill>
              </a:rPr>
              <a:t>Skyrme</a:t>
            </a:r>
            <a:r>
              <a:rPr lang="en-US" sz="1400" dirty="0">
                <a:solidFill>
                  <a:srgbClr val="0538A4"/>
                </a:solidFill>
              </a:rPr>
              <a:t>-like mean field </a:t>
            </a:r>
            <a:endParaRPr lang="en-US" sz="1400" dirty="0"/>
          </a:p>
        </p:txBody>
      </p:sp>
      <p:grpSp>
        <p:nvGrpSpPr>
          <p:cNvPr id="30" name="Group 29"/>
          <p:cNvGrpSpPr/>
          <p:nvPr/>
        </p:nvGrpSpPr>
        <p:grpSpPr>
          <a:xfrm>
            <a:off x="4913046" y="3810509"/>
            <a:ext cx="4247547" cy="2998424"/>
            <a:chOff x="4913046" y="3810509"/>
            <a:chExt cx="4247547" cy="2998424"/>
          </a:xfrm>
        </p:grpSpPr>
        <p:grpSp>
          <p:nvGrpSpPr>
            <p:cNvPr id="29" name="Group 28"/>
            <p:cNvGrpSpPr/>
            <p:nvPr/>
          </p:nvGrpSpPr>
          <p:grpSpPr>
            <a:xfrm>
              <a:off x="4913046" y="3810509"/>
              <a:ext cx="4247547" cy="2998424"/>
              <a:chOff x="4913046" y="3810509"/>
              <a:chExt cx="4247547" cy="2998424"/>
            </a:xfrm>
          </p:grpSpPr>
          <p:grpSp>
            <p:nvGrpSpPr>
              <p:cNvPr id="22" name="Group 21"/>
              <p:cNvGrpSpPr/>
              <p:nvPr/>
            </p:nvGrpSpPr>
            <p:grpSpPr>
              <a:xfrm>
                <a:off x="4913046" y="3810509"/>
                <a:ext cx="3232032" cy="2998424"/>
                <a:chOff x="4984022" y="2694532"/>
                <a:chExt cx="3232032" cy="2998424"/>
              </a:xfrm>
            </p:grpSpPr>
            <p:grpSp>
              <p:nvGrpSpPr>
                <p:cNvPr id="23" name="Group 22"/>
                <p:cNvGrpSpPr/>
                <p:nvPr/>
              </p:nvGrpSpPr>
              <p:grpSpPr>
                <a:xfrm>
                  <a:off x="4984022" y="3049338"/>
                  <a:ext cx="3232032" cy="2643618"/>
                  <a:chOff x="-128546" y="4353810"/>
                  <a:chExt cx="3232032" cy="2643618"/>
                </a:xfrm>
              </p:grpSpPr>
              <p:pic>
                <p:nvPicPr>
                  <p:cNvPr id="25" name="Picture 2" descr="DRnp-vs-ECM-ImQMD_P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546" y="4353810"/>
                    <a:ext cx="3232032" cy="245895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195684" y="6717725"/>
                    <a:ext cx="2801888" cy="27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1200" dirty="0">
                        <a:latin typeface="Calibri"/>
                        <a:cs typeface="Calibri"/>
                      </a:rPr>
                      <a:t>M.B. Tsang et al., PRL102, 122701 (2009)</a:t>
                    </a:r>
                  </a:p>
                </p:txBody>
              </p:sp>
            </p:grpSp>
            <p:sp>
              <p:nvSpPr>
                <p:cNvPr id="24" name="TextBox 23"/>
                <p:cNvSpPr txBox="1"/>
                <p:nvPr/>
              </p:nvSpPr>
              <p:spPr>
                <a:xfrm>
                  <a:off x="5085804" y="2694532"/>
                  <a:ext cx="3024336" cy="369332"/>
                </a:xfrm>
                <a:prstGeom prst="rect">
                  <a:avLst/>
                </a:prstGeom>
                <a:noFill/>
              </p:spPr>
              <p:txBody>
                <a:bodyPr wrap="square" rtlCol="0">
                  <a:spAutoFit/>
                </a:bodyPr>
                <a:lstStyle/>
                <a:p>
                  <a:r>
                    <a:rPr lang="en-US" b="1" dirty="0" err="1" smtClean="0">
                      <a:solidFill>
                        <a:srgbClr val="000090"/>
                      </a:solidFill>
                    </a:rPr>
                    <a:t>ImQMD</a:t>
                  </a:r>
                  <a:r>
                    <a:rPr lang="en-US" b="1" dirty="0" smtClean="0">
                      <a:solidFill>
                        <a:srgbClr val="000090"/>
                      </a:solidFill>
                    </a:rPr>
                    <a:t> simulations  </a:t>
                  </a:r>
                  <a:r>
                    <a:rPr lang="en-US" b="1" dirty="0" err="1" smtClean="0">
                      <a:solidFill>
                        <a:srgbClr val="000090"/>
                      </a:solidFill>
                    </a:rPr>
                    <a:t>Vs</a:t>
                  </a:r>
                  <a:r>
                    <a:rPr lang="en-US" b="1" dirty="0" smtClean="0">
                      <a:solidFill>
                        <a:srgbClr val="000090"/>
                      </a:solidFill>
                    </a:rPr>
                    <a:t>  Data</a:t>
                  </a:r>
                  <a:endParaRPr lang="en-US" b="1" dirty="0">
                    <a:solidFill>
                      <a:srgbClr val="000090"/>
                    </a:solidFill>
                  </a:endParaRPr>
                </a:p>
              </p:txBody>
            </p:sp>
          </p:grpSp>
          <p:graphicFrame>
            <p:nvGraphicFramePr>
              <p:cNvPr id="27" name="Object 2"/>
              <p:cNvGraphicFramePr>
                <a:graphicFrameLocks noChangeAspect="1"/>
              </p:cNvGraphicFramePr>
              <p:nvPr>
                <p:extLst>
                  <p:ext uri="{D42A27DB-BD31-4B8C-83A1-F6EECF244321}">
                    <p14:modId xmlns:p14="http://schemas.microsoft.com/office/powerpoint/2010/main" val="2160548319"/>
                  </p:ext>
                </p:extLst>
              </p:nvPr>
            </p:nvGraphicFramePr>
            <p:xfrm>
              <a:off x="8157715" y="4165315"/>
              <a:ext cx="1002878" cy="575556"/>
            </p:xfrm>
            <a:graphic>
              <a:graphicData uri="http://schemas.openxmlformats.org/presentationml/2006/ole">
                <mc:AlternateContent xmlns:mc="http://schemas.openxmlformats.org/markup-compatibility/2006">
                  <mc:Choice xmlns:v="urn:schemas-microsoft-com:vml" Requires="v">
                    <p:oleObj spid="_x0000_s82023" name="Equation" r:id="rId6" imgW="863600" imgH="495300" progId="Equation.DSMT4">
                      <p:embed/>
                    </p:oleObj>
                  </mc:Choice>
                  <mc:Fallback>
                    <p:oleObj name="Equation" r:id="rId6" imgW="863600" imgH="495300" progId="Equation.DSMT4">
                      <p:embed/>
                      <p:pic>
                        <p:nvPicPr>
                          <p:cNvPr id="0" name=""/>
                          <p:cNvPicPr>
                            <a:picLocks noChangeAspect="1" noChangeArrowheads="1"/>
                          </p:cNvPicPr>
                          <p:nvPr/>
                        </p:nvPicPr>
                        <p:blipFill>
                          <a:blip r:embed="rId7"/>
                          <a:srcRect/>
                          <a:stretch>
                            <a:fillRect/>
                          </a:stretch>
                        </p:blipFill>
                        <p:spPr bwMode="auto">
                          <a:xfrm>
                            <a:off x="8157715" y="4165315"/>
                            <a:ext cx="1002878" cy="575556"/>
                          </a:xfrm>
                          <a:prstGeom prst="rect">
                            <a:avLst/>
                          </a:prstGeom>
                          <a:noFill/>
                          <a:ln>
                            <a:noFill/>
                          </a:ln>
                          <a:effectLst/>
                          <a:extLst/>
                        </p:spPr>
                      </p:pic>
                    </p:oleObj>
                  </mc:Fallback>
                </mc:AlternateContent>
              </a:graphicData>
            </a:graphic>
          </p:graphicFrame>
        </p:grpSp>
        <p:sp>
          <p:nvSpPr>
            <p:cNvPr id="13" name="TextBox 12"/>
            <p:cNvSpPr txBox="1"/>
            <p:nvPr/>
          </p:nvSpPr>
          <p:spPr>
            <a:xfrm>
              <a:off x="6572860" y="4283388"/>
              <a:ext cx="1071260" cy="338554"/>
            </a:xfrm>
            <a:prstGeom prst="rect">
              <a:avLst/>
            </a:prstGeom>
            <a:noFill/>
          </p:spPr>
          <p:txBody>
            <a:bodyPr wrap="square" rtlCol="0">
              <a:spAutoFit/>
            </a:bodyPr>
            <a:lstStyle/>
            <a:p>
              <a:r>
                <a:rPr lang="en-US" sz="1600" b="1" dirty="0" smtClean="0">
                  <a:solidFill>
                    <a:srgbClr val="CC0000"/>
                  </a:solidFill>
                  <a:latin typeface="Times New Roman"/>
                  <a:cs typeface="Times New Roman"/>
                </a:rPr>
                <a:t>γ≈0.5-0.9</a:t>
              </a:r>
              <a:endParaRPr lang="en-US" sz="1600" b="1" dirty="0"/>
            </a:p>
          </p:txBody>
        </p:sp>
      </p:grpSp>
    </p:spTree>
    <p:extLst>
      <p:ext uri="{BB962C8B-B14F-4D97-AF65-F5344CB8AC3E}">
        <p14:creationId xmlns:p14="http://schemas.microsoft.com/office/powerpoint/2010/main" val="4153739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52400" y="0"/>
            <a:ext cx="8839200" cy="1143000"/>
          </a:xfrm>
        </p:spPr>
        <p:txBody>
          <a:bodyPr>
            <a:normAutofit/>
          </a:bodyPr>
          <a:lstStyle/>
          <a:p>
            <a:r>
              <a:rPr lang="en-GB" sz="3600" dirty="0">
                <a:solidFill>
                  <a:srgbClr val="CD0000"/>
                </a:solidFill>
              </a:rPr>
              <a:t>HIC </a:t>
            </a:r>
            <a:r>
              <a:rPr lang="en-GB" sz="3600" dirty="0" smtClean="0">
                <a:solidFill>
                  <a:srgbClr val="CD0000"/>
                </a:solidFill>
              </a:rPr>
              <a:t>at Fermi </a:t>
            </a:r>
            <a:r>
              <a:rPr lang="en-GB" sz="3600" dirty="0">
                <a:solidFill>
                  <a:srgbClr val="CD0000"/>
                </a:solidFill>
              </a:rPr>
              <a:t>energies</a:t>
            </a:r>
            <a:r>
              <a:rPr lang="en-GB" sz="3600" dirty="0" smtClean="0">
                <a:solidFill>
                  <a:srgbClr val="CD0000"/>
                </a:solidFill>
              </a:rPr>
              <a:t>: E/A&lt;100 MeV</a:t>
            </a:r>
            <a:endParaRPr lang="en-GB" sz="3600" dirty="0">
              <a:solidFill>
                <a:srgbClr val="CD0000"/>
              </a:solidFill>
            </a:endParaRPr>
          </a:p>
        </p:txBody>
      </p:sp>
      <p:grpSp>
        <p:nvGrpSpPr>
          <p:cNvPr id="108548" name="Group 4"/>
          <p:cNvGrpSpPr>
            <a:grpSpLocks/>
          </p:cNvGrpSpPr>
          <p:nvPr/>
        </p:nvGrpSpPr>
        <p:grpSpPr bwMode="auto">
          <a:xfrm>
            <a:off x="457200" y="5638800"/>
            <a:ext cx="1219200" cy="990600"/>
            <a:chOff x="288" y="3552"/>
            <a:chExt cx="768" cy="624"/>
          </a:xfrm>
        </p:grpSpPr>
        <p:sp>
          <p:nvSpPr>
            <p:cNvPr id="108549" name="Oval 5"/>
            <p:cNvSpPr>
              <a:spLocks noChangeArrowheads="1"/>
            </p:cNvSpPr>
            <p:nvPr/>
          </p:nvSpPr>
          <p:spPr bwMode="auto">
            <a:xfrm>
              <a:off x="288" y="35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720" y="3840"/>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1" name="Line 7"/>
            <p:cNvSpPr>
              <a:spLocks noChangeShapeType="1"/>
            </p:cNvSpPr>
            <p:nvPr/>
          </p:nvSpPr>
          <p:spPr bwMode="auto">
            <a:xfrm>
              <a:off x="480" y="37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2" name="Line 8"/>
            <p:cNvSpPr>
              <a:spLocks noChangeShapeType="1"/>
            </p:cNvSpPr>
            <p:nvPr/>
          </p:nvSpPr>
          <p:spPr bwMode="auto">
            <a:xfrm>
              <a:off x="624" y="4007"/>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553" name="Text Box 9"/>
          <p:cNvSpPr txBox="1">
            <a:spLocks noChangeArrowheads="1"/>
          </p:cNvSpPr>
          <p:nvPr/>
        </p:nvSpPr>
        <p:spPr bwMode="auto">
          <a:xfrm>
            <a:off x="228600" y="5043488"/>
            <a:ext cx="202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b=peripheral</a:t>
            </a:r>
          </a:p>
        </p:txBody>
      </p:sp>
      <p:grpSp>
        <p:nvGrpSpPr>
          <p:cNvPr id="108554" name="Group 10"/>
          <p:cNvGrpSpPr>
            <a:grpSpLocks/>
          </p:cNvGrpSpPr>
          <p:nvPr/>
        </p:nvGrpSpPr>
        <p:grpSpPr bwMode="auto">
          <a:xfrm>
            <a:off x="6629400" y="5562600"/>
            <a:ext cx="2438400" cy="1143000"/>
            <a:chOff x="4176" y="3504"/>
            <a:chExt cx="1536" cy="720"/>
          </a:xfrm>
        </p:grpSpPr>
        <p:sp>
          <p:nvSpPr>
            <p:cNvPr id="108555" name="Oval 11"/>
            <p:cNvSpPr>
              <a:spLocks noChangeAspect="1" noChangeArrowheads="1"/>
            </p:cNvSpPr>
            <p:nvPr/>
          </p:nvSpPr>
          <p:spPr bwMode="auto">
            <a:xfrm>
              <a:off x="4848" y="4032"/>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6" name="Oval 12"/>
            <p:cNvSpPr>
              <a:spLocks noChangeAspect="1" noChangeArrowheads="1"/>
            </p:cNvSpPr>
            <p:nvPr/>
          </p:nvSpPr>
          <p:spPr bwMode="auto">
            <a:xfrm>
              <a:off x="4512" y="3753"/>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57" name="Oval 13"/>
            <p:cNvSpPr>
              <a:spLocks noChangeAspect="1" noChangeArrowheads="1"/>
            </p:cNvSpPr>
            <p:nvPr/>
          </p:nvSpPr>
          <p:spPr bwMode="auto">
            <a:xfrm>
              <a:off x="5328" y="3513"/>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8" name="Oval 14"/>
            <p:cNvSpPr>
              <a:spLocks noChangeAspect="1" noChangeArrowheads="1"/>
            </p:cNvSpPr>
            <p:nvPr/>
          </p:nvSpPr>
          <p:spPr bwMode="auto">
            <a:xfrm>
              <a:off x="5472" y="3753"/>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9" name="Freeform 15"/>
            <p:cNvSpPr>
              <a:spLocks/>
            </p:cNvSpPr>
            <p:nvPr/>
          </p:nvSpPr>
          <p:spPr bwMode="auto">
            <a:xfrm>
              <a:off x="4464" y="3797"/>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8862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0" name="Freeform 16"/>
            <p:cNvSpPr>
              <a:spLocks/>
            </p:cNvSpPr>
            <p:nvPr/>
          </p:nvSpPr>
          <p:spPr bwMode="auto">
            <a:xfrm>
              <a:off x="5040" y="3609"/>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2313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1" name="Text Box 17"/>
            <p:cNvSpPr txBox="1">
              <a:spLocks noChangeArrowheads="1"/>
            </p:cNvSpPr>
            <p:nvPr/>
          </p:nvSpPr>
          <p:spPr bwMode="auto">
            <a:xfrm>
              <a:off x="5328" y="35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562" name="Text Box 18"/>
            <p:cNvSpPr txBox="1">
              <a:spLocks noChangeArrowheads="1"/>
            </p:cNvSpPr>
            <p:nvPr/>
          </p:nvSpPr>
          <p:spPr bwMode="auto">
            <a:xfrm>
              <a:off x="4176" y="3993"/>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grpSp>
      <p:sp>
        <p:nvSpPr>
          <p:cNvPr id="108564" name="Freeform 20"/>
          <p:cNvSpPr>
            <a:spLocks/>
          </p:cNvSpPr>
          <p:nvPr/>
        </p:nvSpPr>
        <p:spPr bwMode="auto">
          <a:xfrm>
            <a:off x="3657600" y="5638800"/>
            <a:ext cx="1447800" cy="990600"/>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4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5" name="Text Box 21"/>
          <p:cNvSpPr txBox="1">
            <a:spLocks noChangeArrowheads="1"/>
          </p:cNvSpPr>
          <p:nvPr/>
        </p:nvSpPr>
        <p:spPr bwMode="auto">
          <a:xfrm>
            <a:off x="3124200" y="5181600"/>
            <a:ext cx="2514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err="1">
                <a:solidFill>
                  <a:srgbClr val="0033FF"/>
                </a:solidFill>
                <a:latin typeface="Calibri"/>
                <a:cs typeface="Calibri"/>
              </a:rPr>
              <a:t>Isospin</a:t>
            </a:r>
            <a:r>
              <a:rPr lang="en-GB" sz="1800" dirty="0">
                <a:solidFill>
                  <a:srgbClr val="0033FF"/>
                </a:solidFill>
                <a:latin typeface="Calibri"/>
                <a:cs typeface="Calibri"/>
              </a:rPr>
              <a:t> diffusion &amp; drift</a:t>
            </a:r>
            <a:endParaRPr lang="en-GB" dirty="0">
              <a:solidFill>
                <a:srgbClr val="0033FF"/>
              </a:solidFill>
              <a:latin typeface="Calibri"/>
              <a:cs typeface="Calibri"/>
            </a:endParaRPr>
          </a:p>
        </p:txBody>
      </p:sp>
      <p:sp>
        <p:nvSpPr>
          <p:cNvPr id="108566" name="Line 22"/>
          <p:cNvSpPr>
            <a:spLocks noChangeShapeType="1"/>
          </p:cNvSpPr>
          <p:nvPr/>
        </p:nvSpPr>
        <p:spPr bwMode="auto">
          <a:xfrm flipV="1">
            <a:off x="4191000" y="5943600"/>
            <a:ext cx="381000" cy="228600"/>
          </a:xfrm>
          <a:prstGeom prst="line">
            <a:avLst/>
          </a:prstGeom>
          <a:noFill/>
          <a:ln w="1270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7" name="Line 23"/>
          <p:cNvSpPr>
            <a:spLocks noChangeShapeType="1"/>
          </p:cNvSpPr>
          <p:nvPr/>
        </p:nvSpPr>
        <p:spPr bwMode="auto">
          <a:xfrm flipV="1">
            <a:off x="4343400" y="6096000"/>
            <a:ext cx="381000" cy="228600"/>
          </a:xfrm>
          <a:prstGeom prst="line">
            <a:avLst/>
          </a:prstGeom>
          <a:noFill/>
          <a:ln w="1270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8" name="Line 24"/>
          <p:cNvSpPr>
            <a:spLocks noChangeShapeType="1"/>
          </p:cNvSpPr>
          <p:nvPr/>
        </p:nvSpPr>
        <p:spPr bwMode="auto">
          <a:xfrm flipV="1">
            <a:off x="4267200" y="6019800"/>
            <a:ext cx="381000" cy="228600"/>
          </a:xfrm>
          <a:prstGeom prst="line">
            <a:avLst/>
          </a:prstGeom>
          <a:noFill/>
          <a:ln w="12700">
            <a:solidFill>
              <a:srgbClr val="0033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9" name="Line 25"/>
          <p:cNvSpPr>
            <a:spLocks noChangeShapeType="1"/>
          </p:cNvSpPr>
          <p:nvPr/>
        </p:nvSpPr>
        <p:spPr bwMode="auto">
          <a:xfrm flipV="1">
            <a:off x="4114800" y="5867400"/>
            <a:ext cx="381000" cy="228600"/>
          </a:xfrm>
          <a:prstGeom prst="line">
            <a:avLst/>
          </a:prstGeom>
          <a:noFill/>
          <a:ln w="12700">
            <a:solidFill>
              <a:srgbClr val="CC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572" name="Group 28"/>
          <p:cNvGrpSpPr>
            <a:grpSpLocks/>
          </p:cNvGrpSpPr>
          <p:nvPr/>
        </p:nvGrpSpPr>
        <p:grpSpPr bwMode="auto">
          <a:xfrm>
            <a:off x="304800" y="1752600"/>
            <a:ext cx="1447800" cy="533400"/>
            <a:chOff x="240" y="1584"/>
            <a:chExt cx="912" cy="336"/>
          </a:xfrm>
        </p:grpSpPr>
        <p:sp>
          <p:nvSpPr>
            <p:cNvPr id="108573" name="Oval 29"/>
            <p:cNvSpPr>
              <a:spLocks noChangeArrowheads="1"/>
            </p:cNvSpPr>
            <p:nvPr/>
          </p:nvSpPr>
          <p:spPr bwMode="auto">
            <a:xfrm>
              <a:off x="240"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4" name="Oval 30"/>
            <p:cNvSpPr>
              <a:spLocks noChangeArrowheads="1"/>
            </p:cNvSpPr>
            <p:nvPr/>
          </p:nvSpPr>
          <p:spPr bwMode="auto">
            <a:xfrm>
              <a:off x="816"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5" name="Line 31"/>
            <p:cNvSpPr>
              <a:spLocks noChangeShapeType="1"/>
            </p:cNvSpPr>
            <p:nvPr/>
          </p:nvSpPr>
          <p:spPr bwMode="auto">
            <a:xfrm>
              <a:off x="432" y="1751"/>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76" name="Line 32"/>
            <p:cNvSpPr>
              <a:spLocks noChangeShapeType="1"/>
            </p:cNvSpPr>
            <p:nvPr/>
          </p:nvSpPr>
          <p:spPr bwMode="auto">
            <a:xfrm>
              <a:off x="720" y="1751"/>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577" name="Group 33"/>
          <p:cNvGrpSpPr>
            <a:grpSpLocks/>
          </p:cNvGrpSpPr>
          <p:nvPr/>
        </p:nvGrpSpPr>
        <p:grpSpPr bwMode="auto">
          <a:xfrm>
            <a:off x="2057401" y="1143000"/>
            <a:ext cx="2667001" cy="1317625"/>
            <a:chOff x="1296" y="720"/>
            <a:chExt cx="1680" cy="830"/>
          </a:xfrm>
        </p:grpSpPr>
        <p:grpSp>
          <p:nvGrpSpPr>
            <p:cNvPr id="108578" name="Group 34"/>
            <p:cNvGrpSpPr>
              <a:grpSpLocks/>
            </p:cNvGrpSpPr>
            <p:nvPr/>
          </p:nvGrpSpPr>
          <p:grpSpPr bwMode="auto">
            <a:xfrm>
              <a:off x="1584" y="912"/>
              <a:ext cx="1075" cy="638"/>
              <a:chOff x="1584" y="912"/>
              <a:chExt cx="1075" cy="638"/>
            </a:xfrm>
          </p:grpSpPr>
          <p:sp>
            <p:nvSpPr>
              <p:cNvPr id="108579" name="Freeform 35"/>
              <p:cNvSpPr>
                <a:spLocks noChangeAspect="1"/>
              </p:cNvSpPr>
              <p:nvPr/>
            </p:nvSpPr>
            <p:spPr bwMode="auto">
              <a:xfrm>
                <a:off x="1987" y="1013"/>
                <a:ext cx="336" cy="503"/>
              </a:xfrm>
              <a:custGeom>
                <a:avLst/>
                <a:gdLst>
                  <a:gd name="T0" fmla="*/ 96 w 528"/>
                  <a:gd name="T1" fmla="*/ 144 h 840"/>
                  <a:gd name="T2" fmla="*/ 0 w 528"/>
                  <a:gd name="T3" fmla="*/ 384 h 840"/>
                  <a:gd name="T4" fmla="*/ 32 w 528"/>
                  <a:gd name="T5" fmla="*/ 608 h 840"/>
                  <a:gd name="T6" fmla="*/ 160 w 528"/>
                  <a:gd name="T7" fmla="*/ 784 h 840"/>
                  <a:gd name="T8" fmla="*/ 352 w 528"/>
                  <a:gd name="T9" fmla="*/ 840 h 840"/>
                  <a:gd name="T10" fmla="*/ 480 w 528"/>
                  <a:gd name="T11" fmla="*/ 768 h 840"/>
                  <a:gd name="T12" fmla="*/ 488 w 528"/>
                  <a:gd name="T13" fmla="*/ 744 h 840"/>
                  <a:gd name="T14" fmla="*/ 528 w 528"/>
                  <a:gd name="T15" fmla="*/ 520 h 840"/>
                  <a:gd name="T16" fmla="*/ 512 w 528"/>
                  <a:gd name="T17" fmla="*/ 304 h 840"/>
                  <a:gd name="T18" fmla="*/ 440 w 528"/>
                  <a:gd name="T19" fmla="*/ 120 h 840"/>
                  <a:gd name="T20" fmla="*/ 336 w 528"/>
                  <a:gd name="T21" fmla="*/ 0 h 840"/>
                  <a:gd name="T22" fmla="*/ 192 w 528"/>
                  <a:gd name="T23" fmla="*/ 0 h 840"/>
                  <a:gd name="T24" fmla="*/ 96 w 528"/>
                  <a:gd name="T25" fmla="*/ 96 h 840"/>
                  <a:gd name="T26" fmla="*/ 96 w 528"/>
                  <a:gd name="T27" fmla="*/ 19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840">
                    <a:moveTo>
                      <a:pt x="96" y="144"/>
                    </a:moveTo>
                    <a:lnTo>
                      <a:pt x="0" y="384"/>
                    </a:lnTo>
                    <a:cubicBezTo>
                      <a:pt x="32" y="597"/>
                      <a:pt x="32" y="521"/>
                      <a:pt x="32" y="608"/>
                    </a:cubicBezTo>
                    <a:cubicBezTo>
                      <a:pt x="148" y="774"/>
                      <a:pt x="97" y="721"/>
                      <a:pt x="160" y="784"/>
                    </a:cubicBezTo>
                    <a:cubicBezTo>
                      <a:pt x="345" y="817"/>
                      <a:pt x="302" y="766"/>
                      <a:pt x="352" y="840"/>
                    </a:cubicBezTo>
                    <a:cubicBezTo>
                      <a:pt x="394" y="816"/>
                      <a:pt x="440" y="796"/>
                      <a:pt x="480" y="768"/>
                    </a:cubicBezTo>
                    <a:cubicBezTo>
                      <a:pt x="486" y="763"/>
                      <a:pt x="488" y="744"/>
                      <a:pt x="488" y="744"/>
                    </a:cubicBezTo>
                    <a:cubicBezTo>
                      <a:pt x="528" y="525"/>
                      <a:pt x="528" y="601"/>
                      <a:pt x="528" y="520"/>
                    </a:cubicBezTo>
                    <a:cubicBezTo>
                      <a:pt x="522" y="448"/>
                      <a:pt x="517" y="376"/>
                      <a:pt x="512" y="304"/>
                    </a:cubicBezTo>
                    <a:cubicBezTo>
                      <a:pt x="428" y="88"/>
                      <a:pt x="408" y="25"/>
                      <a:pt x="440" y="120"/>
                    </a:cubicBezTo>
                    <a:lnTo>
                      <a:pt x="336" y="0"/>
                    </a:lnTo>
                    <a:lnTo>
                      <a:pt x="192" y="0"/>
                    </a:lnTo>
                    <a:lnTo>
                      <a:pt x="96" y="96"/>
                    </a:lnTo>
                    <a:lnTo>
                      <a:pt x="96" y="192"/>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80" name="Line 36"/>
              <p:cNvSpPr>
                <a:spLocks noChangeAspect="1" noChangeShapeType="1"/>
              </p:cNvSpPr>
              <p:nvPr/>
            </p:nvSpPr>
            <p:spPr bwMode="auto">
              <a:xfrm>
                <a:off x="2222" y="1315"/>
                <a:ext cx="303"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1" name="Line 37"/>
              <p:cNvSpPr>
                <a:spLocks noChangeAspect="1" noChangeShapeType="1"/>
              </p:cNvSpPr>
              <p:nvPr/>
            </p:nvSpPr>
            <p:spPr bwMode="auto">
              <a:xfrm>
                <a:off x="2222" y="1416"/>
                <a:ext cx="235" cy="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2" name="Line 38"/>
              <p:cNvSpPr>
                <a:spLocks noChangeAspect="1" noChangeShapeType="1"/>
              </p:cNvSpPr>
              <p:nvPr/>
            </p:nvSpPr>
            <p:spPr bwMode="auto">
              <a:xfrm rot="13800000" flipV="1">
                <a:off x="1832" y="1070"/>
                <a:ext cx="242" cy="12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3" name="Line 39"/>
              <p:cNvSpPr>
                <a:spLocks noChangeAspect="1" noChangeShapeType="1"/>
              </p:cNvSpPr>
              <p:nvPr/>
            </p:nvSpPr>
            <p:spPr bwMode="auto">
              <a:xfrm rot="13800000" flipV="1">
                <a:off x="1709" y="1169"/>
                <a:ext cx="302" cy="289"/>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4" name="Line 40"/>
              <p:cNvSpPr>
                <a:spLocks noChangeAspect="1" noChangeShapeType="1"/>
              </p:cNvSpPr>
              <p:nvPr/>
            </p:nvSpPr>
            <p:spPr bwMode="auto">
              <a:xfrm rot="10800000" flipV="1">
                <a:off x="1786" y="1382"/>
                <a:ext cx="336"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5" name="Oval 41"/>
              <p:cNvSpPr>
                <a:spLocks noChangeAspect="1" noChangeArrowheads="1"/>
              </p:cNvSpPr>
              <p:nvPr/>
            </p:nvSpPr>
            <p:spPr bwMode="auto">
              <a:xfrm>
                <a:off x="2491" y="1483"/>
                <a:ext cx="34"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6" name="Oval 42"/>
              <p:cNvSpPr>
                <a:spLocks noChangeAspect="1" noChangeArrowheads="1"/>
              </p:cNvSpPr>
              <p:nvPr/>
            </p:nvSpPr>
            <p:spPr bwMode="auto">
              <a:xfrm>
                <a:off x="1786" y="1046"/>
                <a:ext cx="33"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7" name="Oval 43"/>
              <p:cNvSpPr>
                <a:spLocks noChangeAspect="1" noChangeArrowheads="1"/>
              </p:cNvSpPr>
              <p:nvPr/>
            </p:nvSpPr>
            <p:spPr bwMode="auto">
              <a:xfrm>
                <a:off x="1584" y="1281"/>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8" name="Oval 44"/>
              <p:cNvSpPr>
                <a:spLocks noChangeAspect="1" noChangeArrowheads="1"/>
              </p:cNvSpPr>
              <p:nvPr/>
            </p:nvSpPr>
            <p:spPr bwMode="auto">
              <a:xfrm>
                <a:off x="1718" y="1400"/>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9" name="Oval 45"/>
              <p:cNvSpPr>
                <a:spLocks noChangeAspect="1" noChangeArrowheads="1"/>
              </p:cNvSpPr>
              <p:nvPr/>
            </p:nvSpPr>
            <p:spPr bwMode="auto">
              <a:xfrm>
                <a:off x="1685" y="1204"/>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0" name="Oval 46"/>
              <p:cNvSpPr>
                <a:spLocks noChangeAspect="1" noChangeArrowheads="1"/>
              </p:cNvSpPr>
              <p:nvPr/>
            </p:nvSpPr>
            <p:spPr bwMode="auto">
              <a:xfrm>
                <a:off x="1718" y="1516"/>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1" name="Oval 47"/>
              <p:cNvSpPr>
                <a:spLocks noChangeAspect="1" noChangeArrowheads="1"/>
              </p:cNvSpPr>
              <p:nvPr/>
            </p:nvSpPr>
            <p:spPr bwMode="auto">
              <a:xfrm>
                <a:off x="2558" y="1349"/>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2" name="Line 48"/>
              <p:cNvSpPr>
                <a:spLocks noChangeAspect="1" noChangeShapeType="1"/>
              </p:cNvSpPr>
              <p:nvPr/>
            </p:nvSpPr>
            <p:spPr bwMode="auto">
              <a:xfrm flipH="1" flipV="1">
                <a:off x="1752" y="1214"/>
                <a:ext cx="269" cy="34"/>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3" name="Line 49"/>
              <p:cNvSpPr>
                <a:spLocks noChangeAspect="1" noChangeShapeType="1"/>
              </p:cNvSpPr>
              <p:nvPr/>
            </p:nvSpPr>
            <p:spPr bwMode="auto">
              <a:xfrm flipH="1">
                <a:off x="1786" y="1416"/>
                <a:ext cx="336" cy="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08594" name="Group 50"/>
              <p:cNvGrpSpPr>
                <a:grpSpLocks/>
              </p:cNvGrpSpPr>
              <p:nvPr/>
            </p:nvGrpSpPr>
            <p:grpSpPr bwMode="auto">
              <a:xfrm>
                <a:off x="2189" y="912"/>
                <a:ext cx="470" cy="336"/>
                <a:chOff x="2189" y="912"/>
                <a:chExt cx="470" cy="336"/>
              </a:xfrm>
            </p:grpSpPr>
            <p:sp>
              <p:nvSpPr>
                <p:cNvPr id="108595" name="Line 51"/>
                <p:cNvSpPr>
                  <a:spLocks noChangeAspect="1" noChangeShapeType="1"/>
                </p:cNvSpPr>
                <p:nvPr/>
              </p:nvSpPr>
              <p:spPr bwMode="auto">
                <a:xfrm flipV="1">
                  <a:off x="2189" y="946"/>
                  <a:ext cx="235" cy="1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6" name="Line 52"/>
                <p:cNvSpPr>
                  <a:spLocks noChangeAspect="1" noChangeShapeType="1"/>
                </p:cNvSpPr>
                <p:nvPr/>
              </p:nvSpPr>
              <p:spPr bwMode="auto">
                <a:xfrm flipV="1">
                  <a:off x="2222" y="1181"/>
                  <a:ext cx="370" cy="67"/>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7" name="Oval 53"/>
                <p:cNvSpPr>
                  <a:spLocks noChangeAspect="1" noChangeArrowheads="1"/>
                </p:cNvSpPr>
                <p:nvPr/>
              </p:nvSpPr>
              <p:spPr bwMode="auto">
                <a:xfrm>
                  <a:off x="2457" y="912"/>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8" name="Oval 54"/>
                <p:cNvSpPr>
                  <a:spLocks noChangeAspect="1" noChangeArrowheads="1"/>
                </p:cNvSpPr>
                <p:nvPr/>
              </p:nvSpPr>
              <p:spPr bwMode="auto">
                <a:xfrm>
                  <a:off x="2625" y="1147"/>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9" name="Oval 55"/>
                <p:cNvSpPr>
                  <a:spLocks noChangeAspect="1" noChangeArrowheads="1"/>
                </p:cNvSpPr>
                <p:nvPr/>
              </p:nvSpPr>
              <p:spPr bwMode="auto">
                <a:xfrm>
                  <a:off x="2592" y="1013"/>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00" name="Line 56"/>
                <p:cNvSpPr>
                  <a:spLocks noChangeAspect="1" noChangeShapeType="1"/>
                </p:cNvSpPr>
                <p:nvPr/>
              </p:nvSpPr>
              <p:spPr bwMode="auto">
                <a:xfrm flipV="1">
                  <a:off x="2256" y="1046"/>
                  <a:ext cx="302" cy="101"/>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8601" name="Text Box 57"/>
            <p:cNvSpPr txBox="1">
              <a:spLocks noChangeArrowheads="1"/>
            </p:cNvSpPr>
            <p:nvPr/>
          </p:nvSpPr>
          <p:spPr bwMode="auto">
            <a:xfrm>
              <a:off x="1296" y="720"/>
              <a:ext cx="168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Pre-equilibrium emission</a:t>
              </a:r>
              <a:endParaRPr lang="en-GB" sz="2000" dirty="0">
                <a:solidFill>
                  <a:srgbClr val="0033FF"/>
                </a:solidFill>
                <a:latin typeface="Calibri"/>
                <a:cs typeface="Calibri"/>
              </a:endParaRPr>
            </a:p>
          </p:txBody>
        </p:sp>
      </p:grpSp>
      <p:grpSp>
        <p:nvGrpSpPr>
          <p:cNvPr id="108602" name="Group 58"/>
          <p:cNvGrpSpPr>
            <a:grpSpLocks/>
          </p:cNvGrpSpPr>
          <p:nvPr/>
        </p:nvGrpSpPr>
        <p:grpSpPr bwMode="auto">
          <a:xfrm>
            <a:off x="5006976" y="1081088"/>
            <a:ext cx="1317625" cy="1433512"/>
            <a:chOff x="3154" y="681"/>
            <a:chExt cx="830" cy="903"/>
          </a:xfrm>
        </p:grpSpPr>
        <p:grpSp>
          <p:nvGrpSpPr>
            <p:cNvPr id="108603" name="Group 59"/>
            <p:cNvGrpSpPr>
              <a:grpSpLocks noChangeAspect="1"/>
            </p:cNvGrpSpPr>
            <p:nvPr/>
          </p:nvGrpSpPr>
          <p:grpSpPr bwMode="auto">
            <a:xfrm>
              <a:off x="3168" y="945"/>
              <a:ext cx="739" cy="639"/>
              <a:chOff x="3216" y="1248"/>
              <a:chExt cx="1056" cy="912"/>
            </a:xfrm>
          </p:grpSpPr>
          <p:sp>
            <p:nvSpPr>
              <p:cNvPr id="108604" name="Freeform 60"/>
              <p:cNvSpPr>
                <a:spLocks noChangeAspect="1"/>
              </p:cNvSpPr>
              <p:nvPr/>
            </p:nvSpPr>
            <p:spPr bwMode="auto">
              <a:xfrm>
                <a:off x="3395" y="1392"/>
                <a:ext cx="685" cy="624"/>
              </a:xfrm>
              <a:custGeom>
                <a:avLst/>
                <a:gdLst>
                  <a:gd name="T0" fmla="*/ 397 w 758"/>
                  <a:gd name="T1" fmla="*/ 48 h 721"/>
                  <a:gd name="T2" fmla="*/ 253 w 758"/>
                  <a:gd name="T3" fmla="*/ 80 h 721"/>
                  <a:gd name="T4" fmla="*/ 125 w 758"/>
                  <a:gd name="T5" fmla="*/ 128 h 721"/>
                  <a:gd name="T6" fmla="*/ 53 w 758"/>
                  <a:gd name="T7" fmla="*/ 232 h 721"/>
                  <a:gd name="T8" fmla="*/ 29 w 758"/>
                  <a:gd name="T9" fmla="*/ 312 h 721"/>
                  <a:gd name="T10" fmla="*/ 61 w 758"/>
                  <a:gd name="T11" fmla="*/ 384 h 721"/>
                  <a:gd name="T12" fmla="*/ 69 w 758"/>
                  <a:gd name="T13" fmla="*/ 480 h 721"/>
                  <a:gd name="T14" fmla="*/ 109 w 758"/>
                  <a:gd name="T15" fmla="*/ 552 h 721"/>
                  <a:gd name="T16" fmla="*/ 197 w 758"/>
                  <a:gd name="T17" fmla="*/ 632 h 721"/>
                  <a:gd name="T18" fmla="*/ 301 w 758"/>
                  <a:gd name="T19" fmla="*/ 672 h 721"/>
                  <a:gd name="T20" fmla="*/ 309 w 758"/>
                  <a:gd name="T21" fmla="*/ 696 h 721"/>
                  <a:gd name="T22" fmla="*/ 349 w 758"/>
                  <a:gd name="T23" fmla="*/ 720 h 721"/>
                  <a:gd name="T24" fmla="*/ 373 w 758"/>
                  <a:gd name="T25" fmla="*/ 704 h 721"/>
                  <a:gd name="T26" fmla="*/ 389 w 758"/>
                  <a:gd name="T27" fmla="*/ 704 h 721"/>
                  <a:gd name="T28" fmla="*/ 541 w 758"/>
                  <a:gd name="T29" fmla="*/ 672 h 721"/>
                  <a:gd name="T30" fmla="*/ 629 w 758"/>
                  <a:gd name="T31" fmla="*/ 632 h 721"/>
                  <a:gd name="T32" fmla="*/ 661 w 758"/>
                  <a:gd name="T33" fmla="*/ 576 h 721"/>
                  <a:gd name="T34" fmla="*/ 685 w 758"/>
                  <a:gd name="T35" fmla="*/ 480 h 721"/>
                  <a:gd name="T36" fmla="*/ 709 w 758"/>
                  <a:gd name="T37" fmla="*/ 464 h 721"/>
                  <a:gd name="T38" fmla="*/ 717 w 758"/>
                  <a:gd name="T39" fmla="*/ 400 h 721"/>
                  <a:gd name="T40" fmla="*/ 725 w 758"/>
                  <a:gd name="T41" fmla="*/ 272 h 721"/>
                  <a:gd name="T42" fmla="*/ 733 w 758"/>
                  <a:gd name="T43" fmla="*/ 168 h 721"/>
                  <a:gd name="T44" fmla="*/ 725 w 758"/>
                  <a:gd name="T45" fmla="*/ 112 h 721"/>
                  <a:gd name="T46" fmla="*/ 589 w 758"/>
                  <a:gd name="T47" fmla="*/ 0 h 721"/>
                  <a:gd name="T48" fmla="*/ 493 w 758"/>
                  <a:gd name="T49" fmla="*/ 0 h 721"/>
                  <a:gd name="T50" fmla="*/ 397 w 758"/>
                  <a:gd name="T51" fmla="*/ 4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8" h="721">
                    <a:moveTo>
                      <a:pt x="397" y="48"/>
                    </a:moveTo>
                    <a:cubicBezTo>
                      <a:pt x="247" y="97"/>
                      <a:pt x="253" y="146"/>
                      <a:pt x="253" y="80"/>
                    </a:cubicBezTo>
                    <a:cubicBezTo>
                      <a:pt x="142" y="98"/>
                      <a:pt x="179" y="73"/>
                      <a:pt x="125" y="128"/>
                    </a:cubicBezTo>
                    <a:cubicBezTo>
                      <a:pt x="59" y="243"/>
                      <a:pt x="91" y="270"/>
                      <a:pt x="53" y="232"/>
                    </a:cubicBezTo>
                    <a:cubicBezTo>
                      <a:pt x="7" y="295"/>
                      <a:pt x="0" y="268"/>
                      <a:pt x="29" y="312"/>
                    </a:cubicBezTo>
                    <a:lnTo>
                      <a:pt x="61" y="384"/>
                    </a:lnTo>
                    <a:cubicBezTo>
                      <a:pt x="63" y="416"/>
                      <a:pt x="66" y="448"/>
                      <a:pt x="69" y="480"/>
                    </a:cubicBezTo>
                    <a:cubicBezTo>
                      <a:pt x="114" y="534"/>
                      <a:pt x="109" y="507"/>
                      <a:pt x="109" y="552"/>
                    </a:cubicBezTo>
                    <a:cubicBezTo>
                      <a:pt x="208" y="626"/>
                      <a:pt x="233" y="595"/>
                      <a:pt x="197" y="632"/>
                    </a:cubicBezTo>
                    <a:cubicBezTo>
                      <a:pt x="231" y="645"/>
                      <a:pt x="268" y="653"/>
                      <a:pt x="301" y="672"/>
                    </a:cubicBezTo>
                    <a:cubicBezTo>
                      <a:pt x="308" y="676"/>
                      <a:pt x="309" y="696"/>
                      <a:pt x="309" y="696"/>
                    </a:cubicBezTo>
                    <a:cubicBezTo>
                      <a:pt x="322" y="704"/>
                      <a:pt x="333" y="718"/>
                      <a:pt x="349" y="720"/>
                    </a:cubicBezTo>
                    <a:cubicBezTo>
                      <a:pt x="358" y="721"/>
                      <a:pt x="364" y="707"/>
                      <a:pt x="373" y="704"/>
                    </a:cubicBezTo>
                    <a:cubicBezTo>
                      <a:pt x="377" y="702"/>
                      <a:pt x="383" y="704"/>
                      <a:pt x="389" y="704"/>
                    </a:cubicBezTo>
                    <a:lnTo>
                      <a:pt x="541" y="672"/>
                    </a:lnTo>
                    <a:cubicBezTo>
                      <a:pt x="640" y="622"/>
                      <a:pt x="662" y="598"/>
                      <a:pt x="629" y="632"/>
                    </a:cubicBezTo>
                    <a:cubicBezTo>
                      <a:pt x="638" y="568"/>
                      <a:pt x="618" y="576"/>
                      <a:pt x="661" y="576"/>
                    </a:cubicBezTo>
                    <a:cubicBezTo>
                      <a:pt x="669" y="544"/>
                      <a:pt x="672" y="510"/>
                      <a:pt x="685" y="480"/>
                    </a:cubicBezTo>
                    <a:cubicBezTo>
                      <a:pt x="688" y="471"/>
                      <a:pt x="709" y="464"/>
                      <a:pt x="709" y="464"/>
                    </a:cubicBezTo>
                    <a:cubicBezTo>
                      <a:pt x="758" y="397"/>
                      <a:pt x="717" y="467"/>
                      <a:pt x="717" y="400"/>
                    </a:cubicBezTo>
                    <a:cubicBezTo>
                      <a:pt x="733" y="282"/>
                      <a:pt x="749" y="321"/>
                      <a:pt x="725" y="272"/>
                    </a:cubicBezTo>
                    <a:cubicBezTo>
                      <a:pt x="733" y="184"/>
                      <a:pt x="733" y="218"/>
                      <a:pt x="733" y="168"/>
                    </a:cubicBezTo>
                    <a:cubicBezTo>
                      <a:pt x="730" y="149"/>
                      <a:pt x="727" y="130"/>
                      <a:pt x="725" y="112"/>
                    </a:cubicBezTo>
                    <a:lnTo>
                      <a:pt x="589" y="0"/>
                    </a:lnTo>
                    <a:lnTo>
                      <a:pt x="493" y="0"/>
                    </a:lnTo>
                    <a:cubicBezTo>
                      <a:pt x="461" y="16"/>
                      <a:pt x="429" y="32"/>
                      <a:pt x="397" y="48"/>
                    </a:cubicBezTo>
                    <a:close/>
                  </a:path>
                </a:pathLst>
              </a:custGeom>
              <a:gradFill rotWithShape="0">
                <a:gsLst>
                  <a:gs pos="0">
                    <a:srgbClr val="FFCC00"/>
                  </a:gs>
                  <a:gs pos="100000">
                    <a:srgbClr val="FFCC00">
                      <a:gamma/>
                      <a:shade val="90196"/>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05" name="Line 61"/>
              <p:cNvSpPr>
                <a:spLocks noChangeAspect="1" noChangeShapeType="1"/>
              </p:cNvSpPr>
              <p:nvPr/>
            </p:nvSpPr>
            <p:spPr bwMode="auto">
              <a:xfrm flipH="1" flipV="1">
                <a:off x="3696" y="1248"/>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6" name="Line 62"/>
              <p:cNvSpPr>
                <a:spLocks noChangeAspect="1" noChangeShapeType="1"/>
              </p:cNvSpPr>
              <p:nvPr/>
            </p:nvSpPr>
            <p:spPr bwMode="auto">
              <a:xfrm flipV="1">
                <a:off x="3936" y="1344"/>
                <a:ext cx="14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7" name="Line 63"/>
              <p:cNvSpPr>
                <a:spLocks noChangeAspect="1" noChangeShapeType="1"/>
              </p:cNvSpPr>
              <p:nvPr/>
            </p:nvSpPr>
            <p:spPr bwMode="auto">
              <a:xfrm>
                <a:off x="3936" y="1776"/>
                <a:ext cx="28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8" name="Line 64"/>
              <p:cNvSpPr>
                <a:spLocks noChangeAspect="1" noChangeShapeType="1"/>
              </p:cNvSpPr>
              <p:nvPr/>
            </p:nvSpPr>
            <p:spPr bwMode="auto">
              <a:xfrm flipV="1">
                <a:off x="3984" y="1584"/>
                <a:ext cx="28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9" name="Line 65"/>
              <p:cNvSpPr>
                <a:spLocks noChangeAspect="1" noChangeShapeType="1"/>
              </p:cNvSpPr>
              <p:nvPr/>
            </p:nvSpPr>
            <p:spPr bwMode="auto">
              <a:xfrm flipH="1" flipV="1">
                <a:off x="3360" y="1392"/>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0" name="Line 66"/>
              <p:cNvSpPr>
                <a:spLocks noChangeAspect="1" noChangeShapeType="1"/>
              </p:cNvSpPr>
              <p:nvPr/>
            </p:nvSpPr>
            <p:spPr bwMode="auto">
              <a:xfrm>
                <a:off x="3792" y="187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1" name="Line 67"/>
              <p:cNvSpPr>
                <a:spLocks noChangeAspect="1" noChangeShapeType="1"/>
              </p:cNvSpPr>
              <p:nvPr/>
            </p:nvSpPr>
            <p:spPr bwMode="auto">
              <a:xfrm flipH="1">
                <a:off x="3456" y="1824"/>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2" name="Line 68"/>
              <p:cNvSpPr>
                <a:spLocks noChangeAspect="1" noChangeShapeType="1"/>
              </p:cNvSpPr>
              <p:nvPr/>
            </p:nvSpPr>
            <p:spPr bwMode="auto">
              <a:xfrm flipH="1">
                <a:off x="3216" y="1728"/>
                <a:ext cx="33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3" name="Oval 69"/>
              <p:cNvSpPr>
                <a:spLocks noChangeAspect="1" noChangeArrowheads="1"/>
              </p:cNvSpPr>
              <p:nvPr/>
            </p:nvSpPr>
            <p:spPr bwMode="auto">
              <a:xfrm>
                <a:off x="3504" y="134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4" name="Oval 70"/>
              <p:cNvSpPr>
                <a:spLocks noChangeAspect="1" noChangeArrowheads="1"/>
              </p:cNvSpPr>
              <p:nvPr/>
            </p:nvSpPr>
            <p:spPr bwMode="auto">
              <a:xfrm>
                <a:off x="3312" y="1872"/>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15" name="Oval 71"/>
              <p:cNvSpPr>
                <a:spLocks noChangeAspect="1" noChangeArrowheads="1"/>
              </p:cNvSpPr>
              <p:nvPr/>
            </p:nvSpPr>
            <p:spPr bwMode="auto">
              <a:xfrm>
                <a:off x="3936" y="201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6" name="Oval 72"/>
              <p:cNvSpPr>
                <a:spLocks noChangeAspect="1" noChangeArrowheads="1"/>
              </p:cNvSpPr>
              <p:nvPr/>
            </p:nvSpPr>
            <p:spPr bwMode="auto">
              <a:xfrm>
                <a:off x="3600"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7" name="Oval 73"/>
              <p:cNvSpPr>
                <a:spLocks noChangeAspect="1" noChangeArrowheads="1"/>
              </p:cNvSpPr>
              <p:nvPr/>
            </p:nvSpPr>
            <p:spPr bwMode="auto">
              <a:xfrm>
                <a:off x="3840" y="1296"/>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108618" name="Text Box 74"/>
            <p:cNvSpPr txBox="1">
              <a:spLocks noChangeAspect="1" noChangeArrowheads="1"/>
            </p:cNvSpPr>
            <p:nvPr/>
          </p:nvSpPr>
          <p:spPr bwMode="auto">
            <a:xfrm>
              <a:off x="3154" y="681"/>
              <a:ext cx="83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800" dirty="0" smtClean="0">
                  <a:solidFill>
                    <a:srgbClr val="0033FF"/>
                  </a:solidFill>
                  <a:latin typeface="Calibri"/>
                  <a:cs typeface="Calibri"/>
                </a:rPr>
                <a:t>Flow</a:t>
              </a:r>
              <a:endParaRPr lang="en-GB" sz="2000" dirty="0">
                <a:solidFill>
                  <a:srgbClr val="0033FF"/>
                </a:solidFill>
                <a:latin typeface="Calibri"/>
                <a:cs typeface="Calibri"/>
              </a:endParaRPr>
            </a:p>
          </p:txBody>
        </p:sp>
      </p:grpSp>
      <p:grpSp>
        <p:nvGrpSpPr>
          <p:cNvPr id="108619" name="Group 75"/>
          <p:cNvGrpSpPr>
            <a:grpSpLocks/>
          </p:cNvGrpSpPr>
          <p:nvPr/>
        </p:nvGrpSpPr>
        <p:grpSpPr bwMode="auto">
          <a:xfrm>
            <a:off x="6792914" y="1036638"/>
            <a:ext cx="2133601" cy="1554162"/>
            <a:chOff x="4279" y="653"/>
            <a:chExt cx="1344" cy="979"/>
          </a:xfrm>
        </p:grpSpPr>
        <p:sp>
          <p:nvSpPr>
            <p:cNvPr id="108620" name="Text Box 76"/>
            <p:cNvSpPr txBox="1">
              <a:spLocks noChangeArrowheads="1"/>
            </p:cNvSpPr>
            <p:nvPr/>
          </p:nvSpPr>
          <p:spPr bwMode="auto">
            <a:xfrm>
              <a:off x="4279" y="653"/>
              <a:ext cx="134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800" dirty="0" err="1">
                  <a:solidFill>
                    <a:srgbClr val="0033FF"/>
                  </a:solidFill>
                  <a:latin typeface="Calibri"/>
                  <a:cs typeface="Calibri"/>
                </a:rPr>
                <a:t>Multifragmentation</a:t>
              </a:r>
              <a:endParaRPr lang="en-GB" sz="1800" dirty="0">
                <a:solidFill>
                  <a:srgbClr val="0033FF"/>
                </a:solidFill>
                <a:latin typeface="Calibri"/>
                <a:cs typeface="Calibri"/>
              </a:endParaRPr>
            </a:p>
          </p:txBody>
        </p:sp>
        <p:grpSp>
          <p:nvGrpSpPr>
            <p:cNvPr id="108621" name="Group 77"/>
            <p:cNvGrpSpPr>
              <a:grpSpLocks noChangeAspect="1"/>
            </p:cNvGrpSpPr>
            <p:nvPr/>
          </p:nvGrpSpPr>
          <p:grpSpPr bwMode="auto">
            <a:xfrm>
              <a:off x="4512" y="893"/>
              <a:ext cx="705" cy="739"/>
              <a:chOff x="4512" y="1104"/>
              <a:chExt cx="1008" cy="1056"/>
            </a:xfrm>
          </p:grpSpPr>
          <p:sp>
            <p:nvSpPr>
              <p:cNvPr id="108622" name="Freeform 78"/>
              <p:cNvSpPr>
                <a:spLocks noChangeAspect="1"/>
              </p:cNvSpPr>
              <p:nvPr/>
            </p:nvSpPr>
            <p:spPr bwMode="auto">
              <a:xfrm>
                <a:off x="4704" y="1392"/>
                <a:ext cx="240" cy="240"/>
              </a:xfrm>
              <a:custGeom>
                <a:avLst/>
                <a:gdLst>
                  <a:gd name="T0" fmla="*/ 96 w 216"/>
                  <a:gd name="T1" fmla="*/ 0 h 192"/>
                  <a:gd name="T2" fmla="*/ 0 w 216"/>
                  <a:gd name="T3" fmla="*/ 96 h 192"/>
                  <a:gd name="T4" fmla="*/ 48 w 216"/>
                  <a:gd name="T5" fmla="*/ 192 h 192"/>
                  <a:gd name="T6" fmla="*/ 192 w 216"/>
                  <a:gd name="T7" fmla="*/ 192 h 192"/>
                  <a:gd name="T8" fmla="*/ 216 w 216"/>
                  <a:gd name="T9" fmla="*/ 88 h 192"/>
                  <a:gd name="T10" fmla="*/ 96 w 216"/>
                  <a:gd name="T11" fmla="*/ 0 h 192"/>
                </a:gdLst>
                <a:ahLst/>
                <a:cxnLst>
                  <a:cxn ang="0">
                    <a:pos x="T0" y="T1"/>
                  </a:cxn>
                  <a:cxn ang="0">
                    <a:pos x="T2" y="T3"/>
                  </a:cxn>
                  <a:cxn ang="0">
                    <a:pos x="T4" y="T5"/>
                  </a:cxn>
                  <a:cxn ang="0">
                    <a:pos x="T6" y="T7"/>
                  </a:cxn>
                  <a:cxn ang="0">
                    <a:pos x="T8" y="T9"/>
                  </a:cxn>
                  <a:cxn ang="0">
                    <a:pos x="T10" y="T11"/>
                  </a:cxn>
                </a:cxnLst>
                <a:rect l="0" t="0" r="r" b="b"/>
                <a:pathLst>
                  <a:path w="216" h="192">
                    <a:moveTo>
                      <a:pt x="96" y="0"/>
                    </a:moveTo>
                    <a:lnTo>
                      <a:pt x="0" y="96"/>
                    </a:lnTo>
                    <a:lnTo>
                      <a:pt x="48" y="192"/>
                    </a:lnTo>
                    <a:lnTo>
                      <a:pt x="192" y="192"/>
                    </a:lnTo>
                    <a:cubicBezTo>
                      <a:pt x="200" y="157"/>
                      <a:pt x="208" y="122"/>
                      <a:pt x="216" y="88"/>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3" name="Freeform 79"/>
              <p:cNvSpPr>
                <a:spLocks noChangeAspect="1"/>
              </p:cNvSpPr>
              <p:nvPr/>
            </p:nvSpPr>
            <p:spPr bwMode="auto">
              <a:xfrm>
                <a:off x="5232" y="153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4" name="Freeform 80"/>
              <p:cNvSpPr>
                <a:spLocks noChangeAspect="1"/>
              </p:cNvSpPr>
              <p:nvPr/>
            </p:nvSpPr>
            <p:spPr bwMode="auto">
              <a:xfrm>
                <a:off x="5080" y="1325"/>
                <a:ext cx="200" cy="163"/>
              </a:xfrm>
              <a:custGeom>
                <a:avLst/>
                <a:gdLst>
                  <a:gd name="T0" fmla="*/ 48 w 200"/>
                  <a:gd name="T1" fmla="*/ 3 h 163"/>
                  <a:gd name="T2" fmla="*/ 0 w 200"/>
                  <a:gd name="T3" fmla="*/ 99 h 163"/>
                  <a:gd name="T4" fmla="*/ 48 w 200"/>
                  <a:gd name="T5" fmla="*/ 147 h 163"/>
                  <a:gd name="T6" fmla="*/ 144 w 200"/>
                  <a:gd name="T7" fmla="*/ 163 h 163"/>
                  <a:gd name="T8" fmla="*/ 176 w 200"/>
                  <a:gd name="T9" fmla="*/ 123 h 163"/>
                  <a:gd name="T10" fmla="*/ 192 w 200"/>
                  <a:gd name="T11" fmla="*/ 83 h 163"/>
                  <a:gd name="T12" fmla="*/ 200 w 200"/>
                  <a:gd name="T13" fmla="*/ 27 h 163"/>
                  <a:gd name="T14" fmla="*/ 160 w 200"/>
                  <a:gd name="T15" fmla="*/ 3 h 163"/>
                  <a:gd name="T16" fmla="*/ 96 w 200"/>
                  <a:gd name="T17" fmla="*/ 3 h 163"/>
                  <a:gd name="T18" fmla="*/ 48 w 200"/>
                  <a:gd name="T19"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3">
                    <a:moveTo>
                      <a:pt x="48" y="3"/>
                    </a:moveTo>
                    <a:lnTo>
                      <a:pt x="0" y="99"/>
                    </a:lnTo>
                    <a:lnTo>
                      <a:pt x="48" y="147"/>
                    </a:lnTo>
                    <a:cubicBezTo>
                      <a:pt x="80" y="152"/>
                      <a:pt x="112" y="157"/>
                      <a:pt x="144" y="163"/>
                    </a:cubicBezTo>
                    <a:cubicBezTo>
                      <a:pt x="177" y="129"/>
                      <a:pt x="176" y="146"/>
                      <a:pt x="176" y="123"/>
                    </a:cubicBezTo>
                    <a:cubicBezTo>
                      <a:pt x="194" y="94"/>
                      <a:pt x="192" y="108"/>
                      <a:pt x="192" y="83"/>
                    </a:cubicBezTo>
                    <a:cubicBezTo>
                      <a:pt x="194" y="64"/>
                      <a:pt x="197" y="45"/>
                      <a:pt x="200" y="27"/>
                    </a:cubicBezTo>
                    <a:cubicBezTo>
                      <a:pt x="139" y="0"/>
                      <a:pt x="123" y="3"/>
                      <a:pt x="160" y="3"/>
                    </a:cubicBezTo>
                    <a:lnTo>
                      <a:pt x="96" y="3"/>
                    </a:lnTo>
                    <a:lnTo>
                      <a:pt x="48" y="3"/>
                    </a:lnTo>
                    <a:close/>
                  </a:path>
                </a:pathLst>
              </a:custGeom>
              <a:solidFill>
                <a:srgbClr val="993399"/>
              </a:solidFill>
              <a:ln w="9525">
                <a:solidFill>
                  <a:schemeClr val="tx1"/>
                </a:solidFill>
                <a:round/>
                <a:headEnd/>
                <a:tailEnd/>
              </a:ln>
            </p:spPr>
            <p:txBody>
              <a:bodyPr wrap="none" anchor="ctr"/>
              <a:lstStyle/>
              <a:p>
                <a:endParaRPr lang="en-US"/>
              </a:p>
            </p:txBody>
          </p:sp>
          <p:sp>
            <p:nvSpPr>
              <p:cNvPr id="108625" name="Freeform 81"/>
              <p:cNvSpPr>
                <a:spLocks noChangeAspect="1"/>
              </p:cNvSpPr>
              <p:nvPr/>
            </p:nvSpPr>
            <p:spPr bwMode="auto">
              <a:xfrm>
                <a:off x="4896" y="1728"/>
                <a:ext cx="192" cy="144"/>
              </a:xfrm>
              <a:custGeom>
                <a:avLst/>
                <a:gdLst>
                  <a:gd name="T0" fmla="*/ 0 w 192"/>
                  <a:gd name="T1" fmla="*/ 0 h 144"/>
                  <a:gd name="T2" fmla="*/ 0 w 192"/>
                  <a:gd name="T3" fmla="*/ 144 h 144"/>
                  <a:gd name="T4" fmla="*/ 96 w 192"/>
                  <a:gd name="T5" fmla="*/ 144 h 144"/>
                  <a:gd name="T6" fmla="*/ 192 w 192"/>
                  <a:gd name="T7" fmla="*/ 96 h 144"/>
                  <a:gd name="T8" fmla="*/ 192 w 192"/>
                  <a:gd name="T9" fmla="*/ 48 h 144"/>
                  <a:gd name="T10" fmla="*/ 144 w 192"/>
                  <a:gd name="T11" fmla="*/ 0 h 144"/>
                  <a:gd name="T12" fmla="*/ 96 w 192"/>
                  <a:gd name="T13" fmla="*/ 0 h 144"/>
                  <a:gd name="T14" fmla="*/ 48 w 192"/>
                  <a:gd name="T15" fmla="*/ 0 h 144"/>
                  <a:gd name="T16" fmla="*/ 0 w 192"/>
                  <a:gd name="T1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44">
                    <a:moveTo>
                      <a:pt x="0" y="0"/>
                    </a:moveTo>
                    <a:lnTo>
                      <a:pt x="0" y="144"/>
                    </a:lnTo>
                    <a:lnTo>
                      <a:pt x="96" y="144"/>
                    </a:lnTo>
                    <a:lnTo>
                      <a:pt x="192" y="96"/>
                    </a:lnTo>
                    <a:lnTo>
                      <a:pt x="192" y="48"/>
                    </a:lnTo>
                    <a:lnTo>
                      <a:pt x="144" y="0"/>
                    </a:lnTo>
                    <a:lnTo>
                      <a:pt x="96" y="0"/>
                    </a:lnTo>
                    <a:lnTo>
                      <a:pt x="48" y="0"/>
                    </a:lnTo>
                    <a:lnTo>
                      <a:pt x="0" y="48"/>
                    </a:lnTo>
                  </a:path>
                </a:pathLst>
              </a:custGeom>
              <a:solidFill>
                <a:srgbClr val="993399"/>
              </a:solidFill>
              <a:ln w="9525">
                <a:solidFill>
                  <a:schemeClr val="tx1"/>
                </a:solidFill>
                <a:round/>
                <a:headEnd/>
                <a:tailEnd/>
              </a:ln>
            </p:spPr>
            <p:txBody>
              <a:bodyPr wrap="none" anchor="ctr"/>
              <a:lstStyle/>
              <a:p>
                <a:endParaRPr lang="en-US"/>
              </a:p>
            </p:txBody>
          </p:sp>
          <p:sp>
            <p:nvSpPr>
              <p:cNvPr id="108626" name="Freeform 82"/>
              <p:cNvSpPr>
                <a:spLocks noChangeAspect="1"/>
              </p:cNvSpPr>
              <p:nvPr/>
            </p:nvSpPr>
            <p:spPr bwMode="auto">
              <a:xfrm>
                <a:off x="4608" y="1872"/>
                <a:ext cx="270" cy="188"/>
              </a:xfrm>
              <a:custGeom>
                <a:avLst/>
                <a:gdLst>
                  <a:gd name="T0" fmla="*/ 54 w 270"/>
                  <a:gd name="T1" fmla="*/ 140 h 188"/>
                  <a:gd name="T2" fmla="*/ 150 w 270"/>
                  <a:gd name="T3" fmla="*/ 188 h 188"/>
                  <a:gd name="T4" fmla="*/ 254 w 270"/>
                  <a:gd name="T5" fmla="*/ 164 h 188"/>
                  <a:gd name="T6" fmla="*/ 270 w 270"/>
                  <a:gd name="T7" fmla="*/ 108 h 188"/>
                  <a:gd name="T8" fmla="*/ 158 w 270"/>
                  <a:gd name="T9" fmla="*/ 68 h 188"/>
                  <a:gd name="T10" fmla="*/ 102 w 270"/>
                  <a:gd name="T11" fmla="*/ 76 h 188"/>
                  <a:gd name="T12" fmla="*/ 70 w 270"/>
                  <a:gd name="T13" fmla="*/ 116 h 188"/>
                  <a:gd name="T14" fmla="*/ 54 w 270"/>
                  <a:gd name="T15" fmla="*/ 14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88">
                    <a:moveTo>
                      <a:pt x="54" y="140"/>
                    </a:moveTo>
                    <a:lnTo>
                      <a:pt x="150" y="188"/>
                    </a:lnTo>
                    <a:cubicBezTo>
                      <a:pt x="184" y="180"/>
                      <a:pt x="219" y="172"/>
                      <a:pt x="254" y="164"/>
                    </a:cubicBezTo>
                    <a:cubicBezTo>
                      <a:pt x="244" y="82"/>
                      <a:pt x="225" y="78"/>
                      <a:pt x="270" y="108"/>
                    </a:cubicBezTo>
                    <a:cubicBezTo>
                      <a:pt x="142" y="40"/>
                      <a:pt x="135" y="0"/>
                      <a:pt x="158" y="68"/>
                    </a:cubicBezTo>
                    <a:cubicBezTo>
                      <a:pt x="92" y="39"/>
                      <a:pt x="102" y="23"/>
                      <a:pt x="102" y="76"/>
                    </a:cubicBezTo>
                    <a:cubicBezTo>
                      <a:pt x="0" y="109"/>
                      <a:pt x="70" y="69"/>
                      <a:pt x="70" y="116"/>
                    </a:cubicBezTo>
                    <a:cubicBezTo>
                      <a:pt x="70" y="125"/>
                      <a:pt x="59" y="132"/>
                      <a:pt x="54" y="140"/>
                    </a:cubicBezTo>
                    <a:close/>
                  </a:path>
                </a:pathLst>
              </a:custGeom>
              <a:solidFill>
                <a:srgbClr val="993399"/>
              </a:solidFill>
              <a:ln w="9525">
                <a:solidFill>
                  <a:schemeClr val="tx1"/>
                </a:solidFill>
                <a:round/>
                <a:headEnd/>
                <a:tailEnd/>
              </a:ln>
            </p:spPr>
            <p:txBody>
              <a:bodyPr wrap="none" anchor="ctr"/>
              <a:lstStyle/>
              <a:p>
                <a:endParaRPr lang="en-US"/>
              </a:p>
            </p:txBody>
          </p:sp>
          <p:sp>
            <p:nvSpPr>
              <p:cNvPr id="108627" name="Oval 83"/>
              <p:cNvSpPr>
                <a:spLocks noChangeAspect="1" noChangeArrowheads="1"/>
              </p:cNvSpPr>
              <p:nvPr/>
            </p:nvSpPr>
            <p:spPr bwMode="auto">
              <a:xfrm>
                <a:off x="5280"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28" name="Oval 84"/>
              <p:cNvSpPr>
                <a:spLocks noChangeAspect="1" noChangeArrowheads="1"/>
              </p:cNvSpPr>
              <p:nvPr/>
            </p:nvSpPr>
            <p:spPr bwMode="auto">
              <a:xfrm>
                <a:off x="5184" y="110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29" name="Oval 85"/>
              <p:cNvSpPr>
                <a:spLocks noChangeAspect="1" noChangeArrowheads="1"/>
              </p:cNvSpPr>
              <p:nvPr/>
            </p:nvSpPr>
            <p:spPr bwMode="auto">
              <a:xfrm>
                <a:off x="5280" y="192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0" name="Oval 86"/>
              <p:cNvSpPr>
                <a:spLocks noChangeAspect="1" noChangeArrowheads="1"/>
              </p:cNvSpPr>
              <p:nvPr/>
            </p:nvSpPr>
            <p:spPr bwMode="auto">
              <a:xfrm>
                <a:off x="5376" y="172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1" name="Oval 87"/>
              <p:cNvSpPr>
                <a:spLocks noChangeAspect="1" noChangeArrowheads="1"/>
              </p:cNvSpPr>
              <p:nvPr/>
            </p:nvSpPr>
            <p:spPr bwMode="auto">
              <a:xfrm>
                <a:off x="5424"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2" name="Oval 88"/>
              <p:cNvSpPr>
                <a:spLocks noChangeAspect="1"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3" name="Oval 89"/>
              <p:cNvSpPr>
                <a:spLocks noChangeAspect="1" noChangeArrowheads="1"/>
              </p:cNvSpPr>
              <p:nvPr/>
            </p:nvSpPr>
            <p:spPr bwMode="auto">
              <a:xfrm>
                <a:off x="5136" y="168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4" name="Oval 90"/>
              <p:cNvSpPr>
                <a:spLocks noChangeAspect="1" noChangeArrowheads="1"/>
              </p:cNvSpPr>
              <p:nvPr/>
            </p:nvSpPr>
            <p:spPr bwMode="auto">
              <a:xfrm>
                <a:off x="5424"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5" name="Oval 91"/>
              <p:cNvSpPr>
                <a:spLocks noChangeAspect="1" noChangeArrowheads="1"/>
              </p:cNvSpPr>
              <p:nvPr/>
            </p:nvSpPr>
            <p:spPr bwMode="auto">
              <a:xfrm>
                <a:off x="4896" y="1296"/>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6" name="Oval 92"/>
              <p:cNvSpPr>
                <a:spLocks noChangeAspect="1" noChangeArrowheads="1"/>
              </p:cNvSpPr>
              <p:nvPr/>
            </p:nvSpPr>
            <p:spPr bwMode="auto">
              <a:xfrm>
                <a:off x="4944" y="115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7" name="Oval 93"/>
              <p:cNvSpPr>
                <a:spLocks noChangeAspect="1" noChangeArrowheads="1"/>
              </p:cNvSpPr>
              <p:nvPr/>
            </p:nvSpPr>
            <p:spPr bwMode="auto">
              <a:xfrm>
                <a:off x="4608" y="148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8" name="Oval 94"/>
              <p:cNvSpPr>
                <a:spLocks noChangeAspect="1" noChangeArrowheads="1"/>
              </p:cNvSpPr>
              <p:nvPr/>
            </p:nvSpPr>
            <p:spPr bwMode="auto">
              <a:xfrm>
                <a:off x="4656" y="124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9" name="Oval 95"/>
              <p:cNvSpPr>
                <a:spLocks noChangeAspect="1" noChangeArrowheads="1"/>
              </p:cNvSpPr>
              <p:nvPr/>
            </p:nvSpPr>
            <p:spPr bwMode="auto">
              <a:xfrm>
                <a:off x="4656"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0" name="Oval 96"/>
              <p:cNvSpPr>
                <a:spLocks noChangeAspect="1" noChangeArrowheads="1"/>
              </p:cNvSpPr>
              <p:nvPr/>
            </p:nvSpPr>
            <p:spPr bwMode="auto">
              <a:xfrm>
                <a:off x="4512" y="192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1" name="Oval 97"/>
              <p:cNvSpPr>
                <a:spLocks noChangeAspect="1" noChangeArrowheads="1"/>
              </p:cNvSpPr>
              <p:nvPr/>
            </p:nvSpPr>
            <p:spPr bwMode="auto">
              <a:xfrm>
                <a:off x="4704" y="172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2" name="Oval 98"/>
              <p:cNvSpPr>
                <a:spLocks noChangeAspect="1" noChangeArrowheads="1"/>
              </p:cNvSpPr>
              <p:nvPr/>
            </p:nvSpPr>
            <p:spPr bwMode="auto">
              <a:xfrm>
                <a:off x="4560"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3" name="Oval 99"/>
              <p:cNvSpPr>
                <a:spLocks noChangeAspect="1" noChangeArrowheads="1"/>
              </p:cNvSpPr>
              <p:nvPr/>
            </p:nvSpPr>
            <p:spPr bwMode="auto">
              <a:xfrm>
                <a:off x="4704" y="110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4" name="Oval 100"/>
              <p:cNvSpPr>
                <a:spLocks noChangeAspect="1" noChangeArrowheads="1"/>
              </p:cNvSpPr>
              <p:nvPr/>
            </p:nvSpPr>
            <p:spPr bwMode="auto">
              <a:xfrm>
                <a:off x="5040"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5" name="Oval 101"/>
              <p:cNvSpPr>
                <a:spLocks noChangeAspect="1" noChangeArrowheads="1"/>
              </p:cNvSpPr>
              <p:nvPr/>
            </p:nvSpPr>
            <p:spPr bwMode="auto">
              <a:xfrm>
                <a:off x="5472"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6" name="Oval 102"/>
              <p:cNvSpPr>
                <a:spLocks noChangeAspect="1" noChangeArrowheads="1"/>
              </p:cNvSpPr>
              <p:nvPr/>
            </p:nvSpPr>
            <p:spPr bwMode="auto">
              <a:xfrm>
                <a:off x="5376" y="139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7" name="Oval 103"/>
              <p:cNvSpPr>
                <a:spLocks noChangeAspect="1" noChangeArrowheads="1"/>
              </p:cNvSpPr>
              <p:nvPr/>
            </p:nvSpPr>
            <p:spPr bwMode="auto">
              <a:xfrm>
                <a:off x="4512"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8" name="Oval 104"/>
              <p:cNvSpPr>
                <a:spLocks noChangeAspect="1" noChangeArrowheads="1"/>
              </p:cNvSpPr>
              <p:nvPr/>
            </p:nvSpPr>
            <p:spPr bwMode="auto">
              <a:xfrm>
                <a:off x="5136" y="206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9" name="Freeform 105"/>
              <p:cNvSpPr>
                <a:spLocks noChangeAspect="1"/>
              </p:cNvSpPr>
              <p:nvPr/>
            </p:nvSpPr>
            <p:spPr bwMode="auto">
              <a:xfrm>
                <a:off x="5184" y="177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grpSp>
      </p:grpSp>
      <p:sp>
        <p:nvSpPr>
          <p:cNvPr id="108650" name="Text Box 106"/>
          <p:cNvSpPr txBox="1">
            <a:spLocks noChangeArrowheads="1"/>
          </p:cNvSpPr>
          <p:nvPr/>
        </p:nvSpPr>
        <p:spPr bwMode="auto">
          <a:xfrm>
            <a:off x="152400" y="1266825"/>
            <a:ext cx="1547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b=central</a:t>
            </a:r>
          </a:p>
        </p:txBody>
      </p:sp>
      <p:sp>
        <p:nvSpPr>
          <p:cNvPr id="108651" name="Line 107"/>
          <p:cNvSpPr>
            <a:spLocks noChangeShapeType="1"/>
          </p:cNvSpPr>
          <p:nvPr/>
        </p:nvSpPr>
        <p:spPr bwMode="auto">
          <a:xfrm>
            <a:off x="381000" y="2819400"/>
            <a:ext cx="82296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653" name="Group 109"/>
          <p:cNvGrpSpPr>
            <a:grpSpLocks/>
          </p:cNvGrpSpPr>
          <p:nvPr/>
        </p:nvGrpSpPr>
        <p:grpSpPr bwMode="auto">
          <a:xfrm>
            <a:off x="457200" y="3657600"/>
            <a:ext cx="1219200" cy="762000"/>
            <a:chOff x="288" y="2352"/>
            <a:chExt cx="768" cy="480"/>
          </a:xfrm>
        </p:grpSpPr>
        <p:sp>
          <p:nvSpPr>
            <p:cNvPr id="108654" name="Oval 110"/>
            <p:cNvSpPr>
              <a:spLocks noChangeArrowheads="1"/>
            </p:cNvSpPr>
            <p:nvPr/>
          </p:nvSpPr>
          <p:spPr bwMode="auto">
            <a:xfrm>
              <a:off x="288" y="23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5" name="Oval 111"/>
            <p:cNvSpPr>
              <a:spLocks noChangeArrowheads="1"/>
            </p:cNvSpPr>
            <p:nvPr/>
          </p:nvSpPr>
          <p:spPr bwMode="auto">
            <a:xfrm>
              <a:off x="720" y="2496"/>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6" name="Line 112"/>
            <p:cNvSpPr>
              <a:spLocks noChangeShapeType="1"/>
            </p:cNvSpPr>
            <p:nvPr/>
          </p:nvSpPr>
          <p:spPr bwMode="auto">
            <a:xfrm>
              <a:off x="480" y="25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57" name="Line 113"/>
            <p:cNvSpPr>
              <a:spLocks noChangeShapeType="1"/>
            </p:cNvSpPr>
            <p:nvPr/>
          </p:nvSpPr>
          <p:spPr bwMode="auto">
            <a:xfrm>
              <a:off x="624" y="2663"/>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658" name="Text Box 114"/>
          <p:cNvSpPr txBox="1">
            <a:spLocks noChangeArrowheads="1"/>
          </p:cNvSpPr>
          <p:nvPr/>
        </p:nvSpPr>
        <p:spPr bwMode="auto">
          <a:xfrm>
            <a:off x="152400" y="3048000"/>
            <a:ext cx="2665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b=mid-peripheral</a:t>
            </a:r>
          </a:p>
        </p:txBody>
      </p:sp>
      <p:grpSp>
        <p:nvGrpSpPr>
          <p:cNvPr id="108659" name="Group 115"/>
          <p:cNvGrpSpPr>
            <a:grpSpLocks/>
          </p:cNvGrpSpPr>
          <p:nvPr/>
        </p:nvGrpSpPr>
        <p:grpSpPr bwMode="auto">
          <a:xfrm>
            <a:off x="6248400" y="3124200"/>
            <a:ext cx="2743200" cy="1585913"/>
            <a:chOff x="3936" y="2016"/>
            <a:chExt cx="1728" cy="999"/>
          </a:xfrm>
        </p:grpSpPr>
        <p:sp>
          <p:nvSpPr>
            <p:cNvPr id="108660" name="Oval 116"/>
            <p:cNvSpPr>
              <a:spLocks noChangeAspect="1" noChangeArrowheads="1"/>
            </p:cNvSpPr>
            <p:nvPr/>
          </p:nvSpPr>
          <p:spPr bwMode="auto">
            <a:xfrm>
              <a:off x="4608" y="2448"/>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1" name="Oval 117"/>
            <p:cNvSpPr>
              <a:spLocks noChangeAspect="1" noChangeArrowheads="1"/>
            </p:cNvSpPr>
            <p:nvPr/>
          </p:nvSpPr>
          <p:spPr bwMode="auto">
            <a:xfrm>
              <a:off x="4704" y="264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2" name="Oval 118"/>
            <p:cNvSpPr>
              <a:spLocks noChangeAspect="1" noChangeArrowheads="1"/>
            </p:cNvSpPr>
            <p:nvPr/>
          </p:nvSpPr>
          <p:spPr bwMode="auto">
            <a:xfrm>
              <a:off x="4896" y="2592"/>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3" name="Oval 119"/>
            <p:cNvSpPr>
              <a:spLocks noChangeAspect="1" noChangeArrowheads="1"/>
            </p:cNvSpPr>
            <p:nvPr/>
          </p:nvSpPr>
          <p:spPr bwMode="auto">
            <a:xfrm>
              <a:off x="5040" y="240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4" name="Oval 120"/>
            <p:cNvSpPr>
              <a:spLocks noChangeAspect="1" noChangeArrowheads="1"/>
            </p:cNvSpPr>
            <p:nvPr/>
          </p:nvSpPr>
          <p:spPr bwMode="auto">
            <a:xfrm>
              <a:off x="4272" y="2544"/>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5" name="Oval 121"/>
            <p:cNvSpPr>
              <a:spLocks noChangeAspect="1" noChangeArrowheads="1"/>
            </p:cNvSpPr>
            <p:nvPr/>
          </p:nvSpPr>
          <p:spPr bwMode="auto">
            <a:xfrm>
              <a:off x="5328" y="2304"/>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6" name="Oval 122"/>
            <p:cNvSpPr>
              <a:spLocks noChangeAspect="1" noChangeArrowheads="1"/>
            </p:cNvSpPr>
            <p:nvPr/>
          </p:nvSpPr>
          <p:spPr bwMode="auto">
            <a:xfrm>
              <a:off x="5472" y="2544"/>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7" name="Freeform 123"/>
            <p:cNvSpPr>
              <a:spLocks/>
            </p:cNvSpPr>
            <p:nvPr/>
          </p:nvSpPr>
          <p:spPr bwMode="auto">
            <a:xfrm>
              <a:off x="4224" y="2588"/>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8" name="Freeform 124"/>
            <p:cNvSpPr>
              <a:spLocks/>
            </p:cNvSpPr>
            <p:nvPr/>
          </p:nvSpPr>
          <p:spPr bwMode="auto">
            <a:xfrm>
              <a:off x="5040" y="2400"/>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9" name="Freeform 125"/>
            <p:cNvSpPr>
              <a:spLocks/>
            </p:cNvSpPr>
            <p:nvPr/>
          </p:nvSpPr>
          <p:spPr bwMode="auto">
            <a:xfrm>
              <a:off x="4752" y="2680"/>
              <a:ext cx="192" cy="152"/>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CC99"/>
            </a:solidFill>
            <a:ln w="9525">
              <a:solidFill>
                <a:schemeClr val="tx1"/>
              </a:solidFill>
              <a:round/>
              <a:headEnd/>
              <a:tailEnd/>
            </a:ln>
          </p:spPr>
          <p:txBody>
            <a:bodyPr wrap="none" anchor="ctr"/>
            <a:lstStyle/>
            <a:p>
              <a:endParaRPr lang="en-US"/>
            </a:p>
          </p:txBody>
        </p:sp>
        <p:sp>
          <p:nvSpPr>
            <p:cNvPr id="108670" name="Freeform 126"/>
            <p:cNvSpPr>
              <a:spLocks/>
            </p:cNvSpPr>
            <p:nvPr/>
          </p:nvSpPr>
          <p:spPr bwMode="auto">
            <a:xfrm>
              <a:off x="4656" y="2448"/>
              <a:ext cx="144" cy="96"/>
            </a:xfrm>
            <a:custGeom>
              <a:avLst/>
              <a:gdLst>
                <a:gd name="T0" fmla="*/ 0 w 144"/>
                <a:gd name="T1" fmla="*/ 48 h 96"/>
                <a:gd name="T2" fmla="*/ 48 w 144"/>
                <a:gd name="T3" fmla="*/ 0 h 96"/>
                <a:gd name="T4" fmla="*/ 96 w 144"/>
                <a:gd name="T5" fmla="*/ 0 h 96"/>
                <a:gd name="T6" fmla="*/ 144 w 144"/>
                <a:gd name="T7" fmla="*/ 0 h 96"/>
                <a:gd name="T8" fmla="*/ 144 w 144"/>
                <a:gd name="T9" fmla="*/ 48 h 96"/>
                <a:gd name="T10" fmla="*/ 136 w 144"/>
                <a:gd name="T11" fmla="*/ 96 h 96"/>
                <a:gd name="T12" fmla="*/ 48 w 144"/>
                <a:gd name="T13" fmla="*/ 96 h 96"/>
                <a:gd name="T14" fmla="*/ 0 w 144"/>
                <a:gd name="T15" fmla="*/ 96 h 96"/>
                <a:gd name="T16" fmla="*/ 0 w 144"/>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96">
                  <a:moveTo>
                    <a:pt x="0" y="48"/>
                  </a:moveTo>
                  <a:lnTo>
                    <a:pt x="48" y="0"/>
                  </a:lnTo>
                  <a:lnTo>
                    <a:pt x="96" y="0"/>
                  </a:lnTo>
                  <a:lnTo>
                    <a:pt x="144" y="0"/>
                  </a:lnTo>
                  <a:lnTo>
                    <a:pt x="144" y="48"/>
                  </a:lnTo>
                  <a:cubicBezTo>
                    <a:pt x="141" y="64"/>
                    <a:pt x="138" y="80"/>
                    <a:pt x="136" y="96"/>
                  </a:cubicBezTo>
                  <a:lnTo>
                    <a:pt x="48" y="96"/>
                  </a:lnTo>
                  <a:lnTo>
                    <a:pt x="0" y="96"/>
                  </a:lnTo>
                  <a:lnTo>
                    <a:pt x="0" y="48"/>
                  </a:lnTo>
                  <a:close/>
                </a:path>
              </a:pathLst>
            </a:custGeom>
            <a:solidFill>
              <a:srgbClr val="FFCC99"/>
            </a:solidFill>
            <a:ln w="9525">
              <a:solidFill>
                <a:schemeClr val="tx1"/>
              </a:solidFill>
              <a:round/>
              <a:headEnd/>
              <a:tailEnd/>
            </a:ln>
          </p:spPr>
          <p:txBody>
            <a:bodyPr wrap="none" anchor="ctr"/>
            <a:lstStyle/>
            <a:p>
              <a:endParaRPr lang="en-US"/>
            </a:p>
          </p:txBody>
        </p:sp>
        <p:sp>
          <p:nvSpPr>
            <p:cNvPr id="108671" name="Text Box 127"/>
            <p:cNvSpPr txBox="1">
              <a:spLocks noChangeArrowheads="1"/>
            </p:cNvSpPr>
            <p:nvPr/>
          </p:nvSpPr>
          <p:spPr bwMode="auto">
            <a:xfrm>
              <a:off x="4320" y="2016"/>
              <a:ext cx="105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Neck fragments</a:t>
              </a:r>
              <a:endParaRPr lang="en-GB" sz="2000" dirty="0">
                <a:solidFill>
                  <a:srgbClr val="0033FF"/>
                </a:solidFill>
                <a:latin typeface="Calibri"/>
                <a:cs typeface="Calibri"/>
              </a:endParaRPr>
            </a:p>
          </p:txBody>
        </p:sp>
        <p:sp>
          <p:nvSpPr>
            <p:cNvPr id="108672" name="Text Box 128"/>
            <p:cNvSpPr txBox="1">
              <a:spLocks noChangeArrowheads="1"/>
            </p:cNvSpPr>
            <p:nvPr/>
          </p:nvSpPr>
          <p:spPr bwMode="auto">
            <a:xfrm>
              <a:off x="5280" y="23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673" name="Text Box 129"/>
            <p:cNvSpPr txBox="1">
              <a:spLocks noChangeArrowheads="1"/>
            </p:cNvSpPr>
            <p:nvPr/>
          </p:nvSpPr>
          <p:spPr bwMode="auto">
            <a:xfrm>
              <a:off x="3936" y="278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sp>
          <p:nvSpPr>
            <p:cNvPr id="108674" name="Line 130"/>
            <p:cNvSpPr>
              <a:spLocks noChangeShapeType="1"/>
            </p:cNvSpPr>
            <p:nvPr/>
          </p:nvSpPr>
          <p:spPr bwMode="auto">
            <a:xfrm flipH="1">
              <a:off x="4848" y="2208"/>
              <a:ext cx="48"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75" name="Line 131"/>
            <p:cNvSpPr>
              <a:spLocks noChangeShapeType="1"/>
            </p:cNvSpPr>
            <p:nvPr/>
          </p:nvSpPr>
          <p:spPr bwMode="auto">
            <a:xfrm flipH="1">
              <a:off x="4752" y="2208"/>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76" name="Group 132"/>
          <p:cNvGrpSpPr>
            <a:grpSpLocks/>
          </p:cNvGrpSpPr>
          <p:nvPr/>
        </p:nvGrpSpPr>
        <p:grpSpPr bwMode="auto">
          <a:xfrm>
            <a:off x="3124200" y="3062288"/>
            <a:ext cx="2544763" cy="1433513"/>
            <a:chOff x="1968" y="1929"/>
            <a:chExt cx="1603" cy="903"/>
          </a:xfrm>
        </p:grpSpPr>
        <p:grpSp>
          <p:nvGrpSpPr>
            <p:cNvPr id="108677" name="Group 133"/>
            <p:cNvGrpSpPr>
              <a:grpSpLocks/>
            </p:cNvGrpSpPr>
            <p:nvPr/>
          </p:nvGrpSpPr>
          <p:grpSpPr bwMode="auto">
            <a:xfrm>
              <a:off x="1968" y="1929"/>
              <a:ext cx="1603" cy="423"/>
              <a:chOff x="1968" y="1929"/>
              <a:chExt cx="1603" cy="423"/>
            </a:xfrm>
          </p:grpSpPr>
          <p:sp>
            <p:nvSpPr>
              <p:cNvPr id="108678" name="Text Box 134"/>
              <p:cNvSpPr txBox="1">
                <a:spLocks noChangeArrowheads="1"/>
              </p:cNvSpPr>
              <p:nvPr/>
            </p:nvSpPr>
            <p:spPr bwMode="auto">
              <a:xfrm>
                <a:off x="1968" y="1929"/>
                <a:ext cx="160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GB" dirty="0" err="1">
                    <a:solidFill>
                      <a:srgbClr val="0033FF"/>
                    </a:solidFill>
                    <a:latin typeface="Calibri"/>
                    <a:cs typeface="Calibri"/>
                    <a:sym typeface="Symbol" charset="0"/>
                  </a:rPr>
                  <a:t>I</a:t>
                </a:r>
                <a:r>
                  <a:rPr lang="en-GB" sz="1800" dirty="0" err="1" smtClean="0">
                    <a:solidFill>
                      <a:srgbClr val="0033FF"/>
                    </a:solidFill>
                    <a:latin typeface="Calibri"/>
                    <a:cs typeface="Calibri"/>
                    <a:sym typeface="Symbol" charset="0"/>
                  </a:rPr>
                  <a:t>sospin</a:t>
                </a:r>
                <a:r>
                  <a:rPr lang="en-GB" sz="1800" dirty="0" smtClean="0">
                    <a:solidFill>
                      <a:srgbClr val="0033FF"/>
                    </a:solidFill>
                    <a:latin typeface="Calibri"/>
                    <a:cs typeface="Calibri"/>
                    <a:sym typeface="Symbol" charset="0"/>
                  </a:rPr>
                  <a:t> diffusion &amp; drift</a:t>
                </a:r>
                <a:endParaRPr lang="en-GB" sz="2000" dirty="0">
                  <a:solidFill>
                    <a:srgbClr val="0033FF"/>
                  </a:solidFill>
                  <a:latin typeface="Calibri"/>
                  <a:cs typeface="Calibri"/>
                </a:endParaRPr>
              </a:p>
            </p:txBody>
          </p:sp>
          <p:sp>
            <p:nvSpPr>
              <p:cNvPr id="108679" name="Line 135"/>
              <p:cNvSpPr>
                <a:spLocks noChangeShapeType="1"/>
              </p:cNvSpPr>
              <p:nvPr/>
            </p:nvSpPr>
            <p:spPr bwMode="auto">
              <a:xfrm>
                <a:off x="2640" y="211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80" name="Group 136"/>
            <p:cNvGrpSpPr>
              <a:grpSpLocks/>
            </p:cNvGrpSpPr>
            <p:nvPr/>
          </p:nvGrpSpPr>
          <p:grpSpPr bwMode="auto">
            <a:xfrm>
              <a:off x="2270" y="2208"/>
              <a:ext cx="1124" cy="624"/>
              <a:chOff x="2270" y="2208"/>
              <a:chExt cx="1124" cy="624"/>
            </a:xfrm>
          </p:grpSpPr>
          <p:sp>
            <p:nvSpPr>
              <p:cNvPr id="108681" name="Freeform 137"/>
              <p:cNvSpPr>
                <a:spLocks/>
              </p:cNvSpPr>
              <p:nvPr/>
            </p:nvSpPr>
            <p:spPr bwMode="auto">
              <a:xfrm>
                <a:off x="2387" y="2208"/>
                <a:ext cx="877" cy="624"/>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6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82" name="Line 138"/>
              <p:cNvSpPr>
                <a:spLocks noChangeShapeType="1"/>
              </p:cNvSpPr>
              <p:nvPr/>
            </p:nvSpPr>
            <p:spPr bwMode="auto">
              <a:xfrm flipH="1">
                <a:off x="2832" y="2304"/>
                <a:ext cx="96" cy="192"/>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3" name="Line 139"/>
              <p:cNvSpPr>
                <a:spLocks noChangeShapeType="1"/>
              </p:cNvSpPr>
              <p:nvPr/>
            </p:nvSpPr>
            <p:spPr bwMode="auto">
              <a:xfrm flipH="1">
                <a:off x="2880" y="2448"/>
                <a:ext cx="192" cy="96"/>
              </a:xfrm>
              <a:prstGeom prst="line">
                <a:avLst/>
              </a:prstGeom>
              <a:noFill/>
              <a:ln w="1905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4" name="Line 140"/>
              <p:cNvSpPr>
                <a:spLocks noChangeShapeType="1"/>
              </p:cNvSpPr>
              <p:nvPr/>
            </p:nvSpPr>
            <p:spPr bwMode="auto">
              <a:xfrm flipV="1">
                <a:off x="2544" y="2496"/>
                <a:ext cx="240" cy="48"/>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5" name="Line 141"/>
              <p:cNvSpPr>
                <a:spLocks noChangeShapeType="1"/>
              </p:cNvSpPr>
              <p:nvPr/>
            </p:nvSpPr>
            <p:spPr bwMode="auto">
              <a:xfrm flipV="1">
                <a:off x="2736" y="2544"/>
                <a:ext cx="96" cy="144"/>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6" name="Oval 142"/>
              <p:cNvSpPr>
                <a:spLocks noChangeAspect="1" noChangeArrowheads="1"/>
              </p:cNvSpPr>
              <p:nvPr/>
            </p:nvSpPr>
            <p:spPr bwMode="auto">
              <a:xfrm rot="1200000">
                <a:off x="3360" y="2414"/>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7" name="Oval 143"/>
              <p:cNvSpPr>
                <a:spLocks noChangeAspect="1" noChangeArrowheads="1"/>
              </p:cNvSpPr>
              <p:nvPr/>
            </p:nvSpPr>
            <p:spPr bwMode="auto">
              <a:xfrm rot="1200000">
                <a:off x="3168" y="2592"/>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88" name="Oval 144"/>
              <p:cNvSpPr>
                <a:spLocks noChangeAspect="1" noChangeArrowheads="1"/>
              </p:cNvSpPr>
              <p:nvPr/>
            </p:nvSpPr>
            <p:spPr bwMode="auto">
              <a:xfrm rot="1200000">
                <a:off x="3230" y="2519"/>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9" name="Oval 145"/>
              <p:cNvSpPr>
                <a:spLocks noChangeAspect="1" noChangeArrowheads="1"/>
              </p:cNvSpPr>
              <p:nvPr/>
            </p:nvSpPr>
            <p:spPr bwMode="auto">
              <a:xfrm rot="12000000">
                <a:off x="2270" y="2678"/>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90" name="Oval 146"/>
              <p:cNvSpPr>
                <a:spLocks noChangeAspect="1" noChangeArrowheads="1"/>
              </p:cNvSpPr>
              <p:nvPr/>
            </p:nvSpPr>
            <p:spPr bwMode="auto">
              <a:xfrm rot="12000000">
                <a:off x="2304" y="2400"/>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91" name="Oval 147"/>
              <p:cNvSpPr>
                <a:spLocks noChangeAspect="1" noChangeArrowheads="1"/>
              </p:cNvSpPr>
              <p:nvPr/>
            </p:nvSpPr>
            <p:spPr bwMode="auto">
              <a:xfrm rot="12000000">
                <a:off x="2290" y="2537"/>
                <a:ext cx="33" cy="33"/>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108692" name="Line 148"/>
          <p:cNvSpPr>
            <a:spLocks noChangeShapeType="1"/>
          </p:cNvSpPr>
          <p:nvPr/>
        </p:nvSpPr>
        <p:spPr bwMode="auto">
          <a:xfrm>
            <a:off x="381000" y="4876800"/>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704" name="Rectangle 160"/>
          <p:cNvSpPr>
            <a:spLocks noChangeArrowheads="1"/>
          </p:cNvSpPr>
          <p:nvPr/>
        </p:nvSpPr>
        <p:spPr bwMode="auto">
          <a:xfrm>
            <a:off x="3124200" y="3048000"/>
            <a:ext cx="2514600"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8707" name="Rectangle 163"/>
          <p:cNvSpPr>
            <a:spLocks noChangeArrowheads="1"/>
          </p:cNvSpPr>
          <p:nvPr/>
        </p:nvSpPr>
        <p:spPr bwMode="auto">
          <a:xfrm>
            <a:off x="3124200" y="5181600"/>
            <a:ext cx="2438400" cy="16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1149167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8704"/>
                                        </p:tgtEl>
                                        <p:attrNameLst>
                                          <p:attrName>style.visibility</p:attrName>
                                        </p:attrNameLst>
                                      </p:cBhvr>
                                      <p:to>
                                        <p:strVal val="visible"/>
                                      </p:to>
                                    </p:set>
                                    <p:animEffect transition="in" filter="dissolve">
                                      <p:cBhvr>
                                        <p:cTn id="7" dur="500"/>
                                        <p:tgtEl>
                                          <p:spTgt spid="10870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8707"/>
                                        </p:tgtEl>
                                        <p:attrNameLst>
                                          <p:attrName>style.visibility</p:attrName>
                                        </p:attrNameLst>
                                      </p:cBhvr>
                                      <p:to>
                                        <p:strVal val="visible"/>
                                      </p:to>
                                    </p:set>
                                    <p:animEffect transition="in" filter="dissolve">
                                      <p:cBhvr>
                                        <p:cTn id="10" dur="500"/>
                                        <p:tgtEl>
                                          <p:spTgt spid="10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04" grpId="0" animBg="1"/>
      <p:bldP spid="1087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IBUU04_cartoon_md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1268413"/>
            <a:ext cx="6437312" cy="1855787"/>
          </a:xfrm>
          <a:prstGeom prst="rect">
            <a:avLst/>
          </a:prstGeom>
          <a:noFill/>
          <a:extLst>
            <a:ext uri="{909E8E84-426E-40DD-AFC4-6F175D3DCCD1}">
              <a14:hiddenFill xmlns:a14="http://schemas.microsoft.com/office/drawing/2010/main">
                <a:solidFill>
                  <a:srgbClr val="FFFFFF"/>
                </a:solidFill>
              </a14:hiddenFill>
            </a:ext>
          </a:extLst>
        </p:spPr>
      </p:pic>
      <p:grpSp>
        <p:nvGrpSpPr>
          <p:cNvPr id="159747" name="Group 3"/>
          <p:cNvGrpSpPr>
            <a:grpSpLocks/>
          </p:cNvGrpSpPr>
          <p:nvPr/>
        </p:nvGrpSpPr>
        <p:grpSpPr bwMode="auto">
          <a:xfrm>
            <a:off x="665163" y="1676400"/>
            <a:ext cx="6650037" cy="3084513"/>
            <a:chOff x="419" y="1056"/>
            <a:chExt cx="4189" cy="1943"/>
          </a:xfrm>
        </p:grpSpPr>
        <p:grpSp>
          <p:nvGrpSpPr>
            <p:cNvPr id="159748" name="Group 4"/>
            <p:cNvGrpSpPr>
              <a:grpSpLocks/>
            </p:cNvGrpSpPr>
            <p:nvPr/>
          </p:nvGrpSpPr>
          <p:grpSpPr bwMode="auto">
            <a:xfrm>
              <a:off x="2016" y="1962"/>
              <a:ext cx="2592" cy="1037"/>
              <a:chOff x="2016" y="1962"/>
              <a:chExt cx="2592" cy="1037"/>
            </a:xfrm>
          </p:grpSpPr>
          <p:sp>
            <p:nvSpPr>
              <p:cNvPr id="159749" name="Text Box 5"/>
              <p:cNvSpPr txBox="1">
                <a:spLocks noChangeArrowheads="1"/>
              </p:cNvSpPr>
              <p:nvPr/>
            </p:nvSpPr>
            <p:spPr bwMode="auto">
              <a:xfrm>
                <a:off x="2400" y="1962"/>
                <a:ext cx="129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2000" b="1">
                    <a:solidFill>
                      <a:srgbClr val="0033CC"/>
                    </a:solidFill>
                    <a:latin typeface="Times New Roman" charset="0"/>
                  </a:rPr>
                  <a:t>Isospin diffusion</a:t>
                </a:r>
              </a:p>
            </p:txBody>
          </p:sp>
          <p:grpSp>
            <p:nvGrpSpPr>
              <p:cNvPr id="159750" name="Group 6"/>
              <p:cNvGrpSpPr>
                <a:grpSpLocks/>
              </p:cNvGrpSpPr>
              <p:nvPr/>
            </p:nvGrpSpPr>
            <p:grpSpPr bwMode="auto">
              <a:xfrm>
                <a:off x="2016" y="2070"/>
                <a:ext cx="2592" cy="929"/>
                <a:chOff x="2016" y="2070"/>
                <a:chExt cx="2592" cy="929"/>
              </a:xfrm>
            </p:grpSpPr>
            <p:graphicFrame>
              <p:nvGraphicFramePr>
                <p:cNvPr id="159751" name="Object 7"/>
                <p:cNvGraphicFramePr>
                  <a:graphicFrameLocks noChangeAspect="1"/>
                </p:cNvGraphicFramePr>
                <p:nvPr/>
              </p:nvGraphicFramePr>
              <p:xfrm>
                <a:off x="3936" y="2400"/>
                <a:ext cx="672" cy="386"/>
              </p:xfrm>
              <a:graphic>
                <a:graphicData uri="http://schemas.openxmlformats.org/presentationml/2006/ole">
                  <mc:AlternateContent xmlns:mc="http://schemas.openxmlformats.org/markup-compatibility/2006">
                    <mc:Choice xmlns:v="urn:schemas-microsoft-com:vml" Requires="v">
                      <p:oleObj spid="_x0000_s68197" name="Equation" r:id="rId5" imgW="685800" imgH="393700" progId="Equation.3">
                        <p:embed/>
                      </p:oleObj>
                    </mc:Choice>
                    <mc:Fallback>
                      <p:oleObj name="Equation" r:id="rId5" imgW="6858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2400"/>
                              <a:ext cx="672"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59752" name="Group 8"/>
                <p:cNvGrpSpPr>
                  <a:grpSpLocks/>
                </p:cNvGrpSpPr>
                <p:nvPr/>
              </p:nvGrpSpPr>
              <p:grpSpPr bwMode="auto">
                <a:xfrm>
                  <a:off x="2016" y="2070"/>
                  <a:ext cx="1392" cy="929"/>
                  <a:chOff x="336" y="3353"/>
                  <a:chExt cx="1392" cy="929"/>
                </a:xfrm>
              </p:grpSpPr>
              <p:grpSp>
                <p:nvGrpSpPr>
                  <p:cNvPr id="159753" name="Group 9"/>
                  <p:cNvGrpSpPr>
                    <a:grpSpLocks/>
                  </p:cNvGrpSpPr>
                  <p:nvPr/>
                </p:nvGrpSpPr>
                <p:grpSpPr bwMode="auto">
                  <a:xfrm>
                    <a:off x="336" y="3353"/>
                    <a:ext cx="1392" cy="929"/>
                    <a:chOff x="336" y="3353"/>
                    <a:chExt cx="1392" cy="929"/>
                  </a:xfrm>
                </p:grpSpPr>
                <p:grpSp>
                  <p:nvGrpSpPr>
                    <p:cNvPr id="159754" name="Group 10"/>
                    <p:cNvGrpSpPr>
                      <a:grpSpLocks/>
                    </p:cNvGrpSpPr>
                    <p:nvPr/>
                  </p:nvGrpSpPr>
                  <p:grpSpPr bwMode="auto">
                    <a:xfrm>
                      <a:off x="672" y="4061"/>
                      <a:ext cx="1056" cy="221"/>
                      <a:chOff x="672" y="4061"/>
                      <a:chExt cx="1056" cy="221"/>
                    </a:xfrm>
                  </p:grpSpPr>
                  <p:sp>
                    <p:nvSpPr>
                      <p:cNvPr id="159755" name="Line 11"/>
                      <p:cNvSpPr>
                        <a:spLocks noChangeShapeType="1"/>
                      </p:cNvSpPr>
                      <p:nvPr/>
                    </p:nvSpPr>
                    <p:spPr bwMode="auto">
                      <a:xfrm>
                        <a:off x="816" y="4061"/>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56" name="Line 12"/>
                      <p:cNvSpPr>
                        <a:spLocks noChangeShapeType="1"/>
                      </p:cNvSpPr>
                      <p:nvPr/>
                    </p:nvSpPr>
                    <p:spPr bwMode="auto">
                      <a:xfrm>
                        <a:off x="720" y="4109"/>
                        <a:ext cx="1008"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57" name="Line 13"/>
                      <p:cNvSpPr>
                        <a:spLocks noChangeShapeType="1"/>
                      </p:cNvSpPr>
                      <p:nvPr/>
                    </p:nvSpPr>
                    <p:spPr bwMode="auto">
                      <a:xfrm>
                        <a:off x="1152" y="4061"/>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58" name="Line 14"/>
                      <p:cNvSpPr>
                        <a:spLocks noChangeShapeType="1"/>
                      </p:cNvSpPr>
                      <p:nvPr/>
                    </p:nvSpPr>
                    <p:spPr bwMode="auto">
                      <a:xfrm>
                        <a:off x="1488" y="4061"/>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59" name="Text Box 15"/>
                      <p:cNvSpPr txBox="1">
                        <a:spLocks noChangeArrowheads="1"/>
                      </p:cNvSpPr>
                      <p:nvPr/>
                    </p:nvSpPr>
                    <p:spPr bwMode="auto">
                      <a:xfrm>
                        <a:off x="672" y="4109"/>
                        <a:ext cx="29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chemeClr val="accent2"/>
                            </a:solidFill>
                          </a:rPr>
                          <a:t>TLF</a:t>
                        </a:r>
                        <a:endParaRPr lang="en-GB"/>
                      </a:p>
                    </p:txBody>
                  </p:sp>
                  <p:sp>
                    <p:nvSpPr>
                      <p:cNvPr id="159760" name="Text Box 16"/>
                      <p:cNvSpPr txBox="1">
                        <a:spLocks noChangeArrowheads="1"/>
                      </p:cNvSpPr>
                      <p:nvPr/>
                    </p:nvSpPr>
                    <p:spPr bwMode="auto">
                      <a:xfrm>
                        <a:off x="1344" y="4109"/>
                        <a:ext cx="297"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chemeClr val="accent2"/>
                            </a:solidFill>
                          </a:rPr>
                          <a:t>PLF</a:t>
                        </a:r>
                        <a:endParaRPr lang="en-GB">
                          <a:solidFill>
                            <a:schemeClr val="accent2"/>
                          </a:solidFill>
                        </a:endParaRPr>
                      </a:p>
                    </p:txBody>
                  </p:sp>
                  <p:sp>
                    <p:nvSpPr>
                      <p:cNvPr id="159761" name="Text Box 17"/>
                      <p:cNvSpPr txBox="1">
                        <a:spLocks noChangeArrowheads="1"/>
                      </p:cNvSpPr>
                      <p:nvPr/>
                    </p:nvSpPr>
                    <p:spPr bwMode="auto">
                      <a:xfrm>
                        <a:off x="972" y="4109"/>
                        <a:ext cx="34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chemeClr val="accent2"/>
                            </a:solidFill>
                          </a:rPr>
                          <a:t>Neck</a:t>
                        </a:r>
                        <a:endParaRPr lang="en-GB">
                          <a:solidFill>
                            <a:schemeClr val="accent2"/>
                          </a:solidFill>
                        </a:endParaRPr>
                      </a:p>
                    </p:txBody>
                  </p:sp>
                </p:grpSp>
                <p:grpSp>
                  <p:nvGrpSpPr>
                    <p:cNvPr id="159762" name="Group 18"/>
                    <p:cNvGrpSpPr>
                      <a:grpSpLocks/>
                    </p:cNvGrpSpPr>
                    <p:nvPr/>
                  </p:nvGrpSpPr>
                  <p:grpSpPr bwMode="auto">
                    <a:xfrm>
                      <a:off x="336" y="3353"/>
                      <a:ext cx="432" cy="756"/>
                      <a:chOff x="336" y="3353"/>
                      <a:chExt cx="432" cy="756"/>
                    </a:xfrm>
                  </p:grpSpPr>
                  <p:sp>
                    <p:nvSpPr>
                      <p:cNvPr id="159763" name="Line 19"/>
                      <p:cNvSpPr>
                        <a:spLocks noChangeShapeType="1"/>
                      </p:cNvSpPr>
                      <p:nvPr/>
                    </p:nvSpPr>
                    <p:spPr bwMode="auto">
                      <a:xfrm>
                        <a:off x="720" y="3485"/>
                        <a:ext cx="0" cy="624"/>
                      </a:xfrm>
                      <a:prstGeom prst="line">
                        <a:avLst/>
                      </a:prstGeom>
                      <a:noFill/>
                      <a:ln w="1905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64" name="Text Box 20"/>
                      <p:cNvSpPr txBox="1">
                        <a:spLocks noChangeArrowheads="1"/>
                      </p:cNvSpPr>
                      <p:nvPr/>
                    </p:nvSpPr>
                    <p:spPr bwMode="auto">
                      <a:xfrm>
                        <a:off x="336" y="3353"/>
                        <a:ext cx="432" cy="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2000" b="1" dirty="0" smtClean="0">
                            <a:solidFill>
                              <a:srgbClr val="0033CC"/>
                            </a:solidFill>
                            <a:latin typeface="Symbol" charset="0"/>
                            <a:sym typeface="Symbol" charset="0"/>
                          </a:rPr>
                          <a:t>N/Z</a:t>
                        </a:r>
                      </a:p>
                      <a:p>
                        <a:r>
                          <a:rPr lang="en-GB" sz="2000" b="1" dirty="0" err="1" smtClean="0">
                            <a:latin typeface="Symbol" charset="0"/>
                            <a:sym typeface="Symbol" charset="0"/>
                          </a:rPr>
                          <a:t>Proj</a:t>
                        </a:r>
                        <a:endParaRPr lang="en-GB" sz="2000" b="1" dirty="0" smtClean="0">
                          <a:latin typeface="Symbol" charset="0"/>
                          <a:sym typeface="Symbol" charset="0"/>
                        </a:endParaRPr>
                      </a:p>
                      <a:p>
                        <a:endParaRPr lang="en-GB" sz="600" b="1" dirty="0">
                          <a:solidFill>
                            <a:srgbClr val="0033CC"/>
                          </a:solidFill>
                          <a:latin typeface="Symbol" charset="0"/>
                          <a:sym typeface="Symbol" charset="0"/>
                        </a:endParaRPr>
                      </a:p>
                      <a:p>
                        <a:r>
                          <a:rPr lang="en-GB" sz="2000" b="1" dirty="0" err="1" smtClean="0">
                            <a:solidFill>
                              <a:srgbClr val="000000"/>
                            </a:solidFill>
                            <a:latin typeface="Symbol" charset="0"/>
                            <a:sym typeface="Symbol" charset="0"/>
                          </a:rPr>
                          <a:t>Targ</a:t>
                        </a:r>
                        <a:endParaRPr lang="en-GB" sz="1600" dirty="0">
                          <a:solidFill>
                            <a:srgbClr val="000000"/>
                          </a:solidFill>
                        </a:endParaRPr>
                      </a:p>
                    </p:txBody>
                  </p:sp>
                  <p:sp>
                    <p:nvSpPr>
                      <p:cNvPr id="159766" name="Line 22"/>
                      <p:cNvSpPr>
                        <a:spLocks noChangeShapeType="1"/>
                      </p:cNvSpPr>
                      <p:nvPr/>
                    </p:nvSpPr>
                    <p:spPr bwMode="auto">
                      <a:xfrm rot="5400000">
                        <a:off x="744" y="3663"/>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69" name="Line 25"/>
                      <p:cNvSpPr>
                        <a:spLocks noChangeShapeType="1"/>
                      </p:cNvSpPr>
                      <p:nvPr/>
                    </p:nvSpPr>
                    <p:spPr bwMode="auto">
                      <a:xfrm rot="5400000">
                        <a:off x="744" y="3931"/>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59771" name="Freeform 27"/>
                  <p:cNvSpPr>
                    <a:spLocks/>
                  </p:cNvSpPr>
                  <p:nvPr/>
                </p:nvSpPr>
                <p:spPr bwMode="auto">
                  <a:xfrm>
                    <a:off x="864" y="3677"/>
                    <a:ext cx="624" cy="240"/>
                  </a:xfrm>
                  <a:custGeom>
                    <a:avLst/>
                    <a:gdLst>
                      <a:gd name="T0" fmla="*/ 0 w 624"/>
                      <a:gd name="T1" fmla="*/ 240 h 240"/>
                      <a:gd name="T2" fmla="*/ 288 w 624"/>
                      <a:gd name="T3" fmla="*/ 144 h 240"/>
                      <a:gd name="T4" fmla="*/ 624 w 624"/>
                      <a:gd name="T5" fmla="*/ 0 h 240"/>
                    </a:gdLst>
                    <a:ahLst/>
                    <a:cxnLst>
                      <a:cxn ang="0">
                        <a:pos x="T0" y="T1"/>
                      </a:cxn>
                      <a:cxn ang="0">
                        <a:pos x="T2" y="T3"/>
                      </a:cxn>
                      <a:cxn ang="0">
                        <a:pos x="T4" y="T5"/>
                      </a:cxn>
                    </a:cxnLst>
                    <a:rect l="0" t="0" r="r" b="b"/>
                    <a:pathLst>
                      <a:path w="624" h="240">
                        <a:moveTo>
                          <a:pt x="0" y="240"/>
                        </a:moveTo>
                        <a:cubicBezTo>
                          <a:pt x="92" y="212"/>
                          <a:pt x="184" y="184"/>
                          <a:pt x="288" y="144"/>
                        </a:cubicBezTo>
                        <a:cubicBezTo>
                          <a:pt x="392" y="104"/>
                          <a:pt x="508" y="52"/>
                          <a:pt x="624" y="0"/>
                        </a:cubicBezTo>
                      </a:path>
                    </a:pathLst>
                  </a:custGeom>
                  <a:noFill/>
                  <a:ln w="19050" cap="flat" cmpd="sng">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grpSp>
            <p:nvGrpSpPr>
              <p:cNvPr id="159772" name="Group 28"/>
              <p:cNvGrpSpPr>
                <a:grpSpLocks/>
              </p:cNvGrpSpPr>
              <p:nvPr/>
            </p:nvGrpSpPr>
            <p:grpSpPr bwMode="auto">
              <a:xfrm>
                <a:off x="2688" y="2413"/>
                <a:ext cx="963" cy="269"/>
                <a:chOff x="1008" y="3696"/>
                <a:chExt cx="963" cy="269"/>
              </a:xfrm>
            </p:grpSpPr>
            <p:sp>
              <p:nvSpPr>
                <p:cNvPr id="159773" name="Line 29"/>
                <p:cNvSpPr>
                  <a:spLocks noChangeShapeType="1"/>
                </p:cNvSpPr>
                <p:nvPr/>
              </p:nvSpPr>
              <p:spPr bwMode="auto">
                <a:xfrm flipH="1">
                  <a:off x="1008" y="3869"/>
                  <a:ext cx="288" cy="96"/>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74" name="Text Box 30"/>
                <p:cNvSpPr txBox="1">
                  <a:spLocks noChangeArrowheads="1"/>
                </p:cNvSpPr>
                <p:nvPr/>
              </p:nvSpPr>
              <p:spPr bwMode="auto">
                <a:xfrm>
                  <a:off x="1248" y="3696"/>
                  <a:ext cx="72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b="1">
                      <a:solidFill>
                        <a:srgbClr val="CC0000"/>
                      </a:solidFill>
                      <a:latin typeface="Times New Roman" charset="0"/>
                    </a:rPr>
                    <a:t>n/p diffusion</a:t>
                  </a:r>
                  <a:endParaRPr lang="en-GB" sz="1400" b="1">
                    <a:latin typeface="Times New Roman" charset="0"/>
                  </a:endParaRPr>
                </a:p>
              </p:txBody>
            </p:sp>
          </p:grpSp>
        </p:grpSp>
        <p:grpSp>
          <p:nvGrpSpPr>
            <p:cNvPr id="159775" name="Group 31"/>
            <p:cNvGrpSpPr>
              <a:grpSpLocks/>
            </p:cNvGrpSpPr>
            <p:nvPr/>
          </p:nvGrpSpPr>
          <p:grpSpPr bwMode="auto">
            <a:xfrm>
              <a:off x="419" y="1056"/>
              <a:ext cx="493" cy="432"/>
              <a:chOff x="419" y="1056"/>
              <a:chExt cx="493" cy="432"/>
            </a:xfrm>
          </p:grpSpPr>
          <p:sp>
            <p:nvSpPr>
              <p:cNvPr id="159776" name="Oval 32"/>
              <p:cNvSpPr>
                <a:spLocks noChangeArrowheads="1"/>
              </p:cNvSpPr>
              <p:nvPr/>
            </p:nvSpPr>
            <p:spPr bwMode="auto">
              <a:xfrm>
                <a:off x="419" y="1056"/>
                <a:ext cx="288" cy="288"/>
              </a:xfrm>
              <a:prstGeom prst="ellipse">
                <a:avLst/>
              </a:prstGeom>
              <a:solidFill>
                <a:srgbClr val="0000FF">
                  <a:alpha val="72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777" name="Oval 33"/>
              <p:cNvSpPr>
                <a:spLocks noChangeArrowheads="1"/>
              </p:cNvSpPr>
              <p:nvPr/>
            </p:nvSpPr>
            <p:spPr bwMode="auto">
              <a:xfrm>
                <a:off x="672" y="1200"/>
                <a:ext cx="240" cy="288"/>
              </a:xfrm>
              <a:prstGeom prst="ellipse">
                <a:avLst/>
              </a:prstGeom>
              <a:solidFill>
                <a:srgbClr val="808080">
                  <a:alpha val="87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grpSp>
        <p:nvGrpSpPr>
          <p:cNvPr id="159778" name="Group 34"/>
          <p:cNvGrpSpPr>
            <a:grpSpLocks/>
          </p:cNvGrpSpPr>
          <p:nvPr/>
        </p:nvGrpSpPr>
        <p:grpSpPr bwMode="auto">
          <a:xfrm>
            <a:off x="1981200" y="1676400"/>
            <a:ext cx="533400" cy="762000"/>
            <a:chOff x="1248" y="1056"/>
            <a:chExt cx="336" cy="480"/>
          </a:xfrm>
        </p:grpSpPr>
        <p:sp>
          <p:nvSpPr>
            <p:cNvPr id="159779" name="Oval 35"/>
            <p:cNvSpPr>
              <a:spLocks noChangeArrowheads="1"/>
            </p:cNvSpPr>
            <p:nvPr/>
          </p:nvSpPr>
          <p:spPr bwMode="auto">
            <a:xfrm>
              <a:off x="1344" y="1248"/>
              <a:ext cx="240" cy="288"/>
            </a:xfrm>
            <a:prstGeom prst="ellipse">
              <a:avLst/>
            </a:prstGeom>
            <a:solidFill>
              <a:srgbClr val="808080">
                <a:alpha val="87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780" name="Oval 36"/>
            <p:cNvSpPr>
              <a:spLocks noChangeArrowheads="1"/>
            </p:cNvSpPr>
            <p:nvPr/>
          </p:nvSpPr>
          <p:spPr bwMode="auto">
            <a:xfrm>
              <a:off x="1248" y="1056"/>
              <a:ext cx="288" cy="288"/>
            </a:xfrm>
            <a:prstGeom prst="ellipse">
              <a:avLst/>
            </a:prstGeom>
            <a:solidFill>
              <a:srgbClr val="0000FF">
                <a:alpha val="72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159781" name="Group 37"/>
          <p:cNvGrpSpPr>
            <a:grpSpLocks/>
          </p:cNvGrpSpPr>
          <p:nvPr/>
        </p:nvGrpSpPr>
        <p:grpSpPr bwMode="auto">
          <a:xfrm>
            <a:off x="5097463" y="1685925"/>
            <a:ext cx="1227137" cy="725488"/>
            <a:chOff x="3211" y="1062"/>
            <a:chExt cx="773" cy="457"/>
          </a:xfrm>
        </p:grpSpPr>
        <p:sp>
          <p:nvSpPr>
            <p:cNvPr id="159782" name="Oval 38"/>
            <p:cNvSpPr>
              <a:spLocks noChangeArrowheads="1"/>
            </p:cNvSpPr>
            <p:nvPr/>
          </p:nvSpPr>
          <p:spPr bwMode="auto">
            <a:xfrm rot="19800000">
              <a:off x="3408" y="1062"/>
              <a:ext cx="576" cy="288"/>
            </a:xfrm>
            <a:prstGeom prst="ellipse">
              <a:avLst/>
            </a:prstGeom>
            <a:solidFill>
              <a:srgbClr val="0000FF">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783" name="Oval 39"/>
            <p:cNvSpPr>
              <a:spLocks noChangeArrowheads="1"/>
            </p:cNvSpPr>
            <p:nvPr/>
          </p:nvSpPr>
          <p:spPr bwMode="auto">
            <a:xfrm rot="19800000">
              <a:off x="3211" y="1183"/>
              <a:ext cx="589" cy="336"/>
            </a:xfrm>
            <a:prstGeom prst="ellipse">
              <a:avLst/>
            </a:prstGeom>
            <a:solidFill>
              <a:srgbClr val="80808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59784" name="Rectangle 40"/>
          <p:cNvSpPr>
            <a:spLocks noGrp="1" noChangeArrowheads="1"/>
          </p:cNvSpPr>
          <p:nvPr>
            <p:ph type="title"/>
          </p:nvPr>
        </p:nvSpPr>
        <p:spPr>
          <a:xfrm>
            <a:off x="179388" y="-152400"/>
            <a:ext cx="8713787" cy="1143000"/>
          </a:xfrm>
        </p:spPr>
        <p:txBody>
          <a:bodyPr/>
          <a:lstStyle/>
          <a:p>
            <a:r>
              <a:rPr lang="en-GB" dirty="0" err="1">
                <a:solidFill>
                  <a:srgbClr val="BE0000"/>
                </a:solidFill>
                <a:latin typeface="Calibri"/>
                <a:cs typeface="Calibri"/>
              </a:rPr>
              <a:t>Isospin</a:t>
            </a:r>
            <a:r>
              <a:rPr lang="en-GB" dirty="0">
                <a:solidFill>
                  <a:srgbClr val="BE0000"/>
                </a:solidFill>
                <a:latin typeface="Calibri"/>
                <a:cs typeface="Calibri"/>
              </a:rPr>
              <a:t> drift  &amp; diffusion</a:t>
            </a:r>
          </a:p>
        </p:txBody>
      </p:sp>
      <p:grpSp>
        <p:nvGrpSpPr>
          <p:cNvPr id="6" name="Group 5"/>
          <p:cNvGrpSpPr/>
          <p:nvPr/>
        </p:nvGrpSpPr>
        <p:grpSpPr>
          <a:xfrm>
            <a:off x="152400" y="1052513"/>
            <a:ext cx="6870356" cy="3738562"/>
            <a:chOff x="152400" y="1052513"/>
            <a:chExt cx="6870356" cy="3738562"/>
          </a:xfrm>
        </p:grpSpPr>
        <p:grpSp>
          <p:nvGrpSpPr>
            <p:cNvPr id="5" name="Group 4"/>
            <p:cNvGrpSpPr/>
            <p:nvPr/>
          </p:nvGrpSpPr>
          <p:grpSpPr>
            <a:xfrm>
              <a:off x="5334000" y="1052513"/>
              <a:ext cx="1688756" cy="1648241"/>
              <a:chOff x="5334000" y="1052513"/>
              <a:chExt cx="1688756" cy="1648241"/>
            </a:xfrm>
          </p:grpSpPr>
          <p:sp>
            <p:nvSpPr>
              <p:cNvPr id="159785" name="Line 41"/>
              <p:cNvSpPr>
                <a:spLocks noChangeShapeType="1"/>
              </p:cNvSpPr>
              <p:nvPr/>
            </p:nvSpPr>
            <p:spPr bwMode="auto">
              <a:xfrm flipH="1" flipV="1">
                <a:off x="5638800" y="1981200"/>
                <a:ext cx="457200" cy="304800"/>
              </a:xfrm>
              <a:prstGeom prst="line">
                <a:avLst/>
              </a:prstGeom>
              <a:noFill/>
              <a:ln w="38100" cmpd="sng">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86" name="Line 42"/>
              <p:cNvSpPr>
                <a:spLocks noChangeShapeType="1"/>
              </p:cNvSpPr>
              <p:nvPr/>
            </p:nvSpPr>
            <p:spPr bwMode="auto">
              <a:xfrm flipH="1">
                <a:off x="6096000" y="1341438"/>
                <a:ext cx="131763" cy="411162"/>
              </a:xfrm>
              <a:prstGeom prst="line">
                <a:avLst/>
              </a:prstGeom>
              <a:noFill/>
              <a:ln w="38100" cmpd="sng">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87" name="Line 43"/>
              <p:cNvSpPr>
                <a:spLocks noChangeShapeType="1"/>
              </p:cNvSpPr>
              <p:nvPr/>
            </p:nvSpPr>
            <p:spPr bwMode="auto">
              <a:xfrm flipH="1" flipV="1">
                <a:off x="5334000" y="2286000"/>
                <a:ext cx="381000" cy="228600"/>
              </a:xfrm>
              <a:prstGeom prst="line">
                <a:avLst/>
              </a:prstGeom>
              <a:noFill/>
              <a:ln w="38100" cmpd="sng">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88" name="Text Box 44"/>
              <p:cNvSpPr txBox="1">
                <a:spLocks noChangeArrowheads="1"/>
              </p:cNvSpPr>
              <p:nvPr/>
            </p:nvSpPr>
            <p:spPr bwMode="auto">
              <a:xfrm>
                <a:off x="6088063" y="2101850"/>
                <a:ext cx="934693"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i="1" dirty="0" err="1">
                    <a:solidFill>
                      <a:srgbClr val="0000FF"/>
                    </a:solidFill>
                    <a:latin typeface="Times New Roman" charset="0"/>
                  </a:rPr>
                  <a:t>ρ</a:t>
                </a:r>
                <a:r>
                  <a:rPr lang="en-GB" sz="1600" b="1" i="1" dirty="0" smtClean="0">
                    <a:solidFill>
                      <a:srgbClr val="0000FF"/>
                    </a:solidFill>
                    <a:latin typeface="Symbol" charset="0"/>
                    <a:sym typeface="Symbol" charset="0"/>
                  </a:rPr>
                  <a:t> </a:t>
                </a:r>
                <a:r>
                  <a:rPr lang="en-GB" sz="1600" b="1" i="1" dirty="0" smtClean="0">
                    <a:solidFill>
                      <a:srgbClr val="0000FF"/>
                    </a:solidFill>
                    <a:latin typeface="Times New Roman" charset="0"/>
                  </a:rPr>
                  <a:t>~</a:t>
                </a:r>
                <a:r>
                  <a:rPr lang="en-GB" sz="1600" b="1" i="1" dirty="0">
                    <a:solidFill>
                      <a:srgbClr val="0000FF"/>
                    </a:solidFill>
                    <a:latin typeface="Times New Roman" charset="0"/>
                  </a:rPr>
                  <a:t>1/8ρ</a:t>
                </a:r>
                <a:r>
                  <a:rPr lang="en-GB" sz="1600" b="1" i="1" baseline="-25000" dirty="0" smtClean="0">
                    <a:solidFill>
                      <a:srgbClr val="0000FF"/>
                    </a:solidFill>
                    <a:latin typeface="Times New Roman" charset="0"/>
                  </a:rPr>
                  <a:t>0</a:t>
                </a:r>
                <a:endParaRPr lang="en-GB" sz="1600" b="1" i="1" dirty="0">
                  <a:solidFill>
                    <a:srgbClr val="0000FF"/>
                  </a:solidFill>
                  <a:latin typeface="Times New Roman" charset="0"/>
                </a:endParaRPr>
              </a:p>
            </p:txBody>
          </p:sp>
          <p:sp>
            <p:nvSpPr>
              <p:cNvPr id="159789" name="Text Box 45"/>
              <p:cNvSpPr txBox="1">
                <a:spLocks noChangeArrowheads="1"/>
              </p:cNvSpPr>
              <p:nvPr/>
            </p:nvSpPr>
            <p:spPr bwMode="auto">
              <a:xfrm>
                <a:off x="5943600" y="1052513"/>
                <a:ext cx="64246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i="1" dirty="0">
                    <a:solidFill>
                      <a:srgbClr val="0000FF"/>
                    </a:solidFill>
                    <a:latin typeface="Times New Roman" charset="0"/>
                  </a:rPr>
                  <a:t>ρ</a:t>
                </a:r>
                <a:r>
                  <a:rPr lang="en-GB" sz="1600" b="1" i="1" dirty="0" smtClean="0">
                    <a:solidFill>
                      <a:srgbClr val="0000FF"/>
                    </a:solidFill>
                    <a:latin typeface="Times New Roman" charset="0"/>
                  </a:rPr>
                  <a:t>~ρ</a:t>
                </a:r>
                <a:r>
                  <a:rPr lang="en-GB" sz="1600" b="1" i="1" baseline="-25000" dirty="0" smtClean="0">
                    <a:solidFill>
                      <a:srgbClr val="0000FF"/>
                    </a:solidFill>
                    <a:latin typeface="Times New Roman" charset="0"/>
                  </a:rPr>
                  <a:t>0</a:t>
                </a:r>
                <a:endParaRPr lang="en-GB" sz="1600" b="1" i="1" dirty="0">
                  <a:solidFill>
                    <a:srgbClr val="0000FF"/>
                  </a:solidFill>
                  <a:latin typeface="Times New Roman" charset="0"/>
                </a:endParaRPr>
              </a:p>
            </p:txBody>
          </p:sp>
          <p:sp>
            <p:nvSpPr>
              <p:cNvPr id="159790" name="Text Box 46"/>
              <p:cNvSpPr txBox="1">
                <a:spLocks noChangeArrowheads="1"/>
              </p:cNvSpPr>
              <p:nvPr/>
            </p:nvSpPr>
            <p:spPr bwMode="auto">
              <a:xfrm>
                <a:off x="5638800" y="2362200"/>
                <a:ext cx="672502"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i="1" dirty="0" err="1">
                    <a:solidFill>
                      <a:srgbClr val="0000FF"/>
                    </a:solidFill>
                    <a:latin typeface="Times New Roman" charset="0"/>
                  </a:rPr>
                  <a:t>ρ</a:t>
                </a:r>
                <a:r>
                  <a:rPr lang="en-GB" sz="1600" b="1" i="1" dirty="0" smtClean="0">
                    <a:solidFill>
                      <a:srgbClr val="0000FF"/>
                    </a:solidFill>
                    <a:latin typeface="Symbol" charset="0"/>
                    <a:sym typeface="Symbol" charset="0"/>
                  </a:rPr>
                  <a:t> </a:t>
                </a:r>
                <a:r>
                  <a:rPr lang="en-GB" sz="1600" b="1" i="1" dirty="0">
                    <a:solidFill>
                      <a:srgbClr val="0000FF"/>
                    </a:solidFill>
                    <a:latin typeface="Times New Roman" charset="0"/>
                  </a:rPr>
                  <a:t>~ρ</a:t>
                </a:r>
                <a:r>
                  <a:rPr lang="en-GB" sz="1600" b="1" i="1" baseline="-25000" dirty="0" smtClean="0">
                    <a:solidFill>
                      <a:srgbClr val="0000FF"/>
                    </a:solidFill>
                    <a:latin typeface="Times New Roman" charset="0"/>
                  </a:rPr>
                  <a:t>0</a:t>
                </a:r>
                <a:endParaRPr lang="en-GB" sz="1600" b="1" i="1" dirty="0">
                  <a:solidFill>
                    <a:srgbClr val="0000FF"/>
                  </a:solidFill>
                  <a:latin typeface="Times New Roman" charset="0"/>
                </a:endParaRPr>
              </a:p>
            </p:txBody>
          </p:sp>
        </p:grpSp>
        <p:grpSp>
          <p:nvGrpSpPr>
            <p:cNvPr id="4" name="Group 3"/>
            <p:cNvGrpSpPr/>
            <p:nvPr/>
          </p:nvGrpSpPr>
          <p:grpSpPr>
            <a:xfrm>
              <a:off x="152400" y="3098800"/>
              <a:ext cx="2209800" cy="1692275"/>
              <a:chOff x="152400" y="3098800"/>
              <a:chExt cx="2209800" cy="1692275"/>
            </a:xfrm>
          </p:grpSpPr>
          <p:grpSp>
            <p:nvGrpSpPr>
              <p:cNvPr id="159791" name="Group 47"/>
              <p:cNvGrpSpPr>
                <a:grpSpLocks/>
              </p:cNvGrpSpPr>
              <p:nvPr/>
            </p:nvGrpSpPr>
            <p:grpSpPr bwMode="auto">
              <a:xfrm>
                <a:off x="990600" y="3598863"/>
                <a:ext cx="838200" cy="536575"/>
                <a:chOff x="4512" y="3118"/>
                <a:chExt cx="528" cy="338"/>
              </a:xfrm>
            </p:grpSpPr>
            <p:sp>
              <p:nvSpPr>
                <p:cNvPr id="159792" name="Line 48"/>
                <p:cNvSpPr>
                  <a:spLocks noChangeShapeType="1"/>
                </p:cNvSpPr>
                <p:nvPr/>
              </p:nvSpPr>
              <p:spPr bwMode="auto">
                <a:xfrm flipH="1">
                  <a:off x="4896" y="3312"/>
                  <a:ext cx="144" cy="144"/>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93" name="Line 49"/>
                <p:cNvSpPr>
                  <a:spLocks noChangeShapeType="1"/>
                </p:cNvSpPr>
                <p:nvPr/>
              </p:nvSpPr>
              <p:spPr bwMode="auto">
                <a:xfrm>
                  <a:off x="4560" y="3312"/>
                  <a:ext cx="96" cy="144"/>
                </a:xfrm>
                <a:prstGeom prst="line">
                  <a:avLst/>
                </a:prstGeom>
                <a:noFill/>
                <a:ln w="19050">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794" name="Text Box 50"/>
                <p:cNvSpPr txBox="1">
                  <a:spLocks noChangeArrowheads="1"/>
                </p:cNvSpPr>
                <p:nvPr/>
              </p:nvSpPr>
              <p:spPr bwMode="auto">
                <a:xfrm>
                  <a:off x="4512" y="3118"/>
                  <a:ext cx="424"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b="1" dirty="0">
                      <a:solidFill>
                        <a:srgbClr val="CC0000"/>
                      </a:solidFill>
                      <a:latin typeface="Times New Roman" charset="0"/>
                    </a:rPr>
                    <a:t>n drift</a:t>
                  </a:r>
                  <a:endParaRPr lang="en-GB" sz="1400" b="1" dirty="0">
                    <a:latin typeface="Times New Roman" charset="0"/>
                  </a:endParaRPr>
                </a:p>
              </p:txBody>
            </p:sp>
          </p:grpSp>
          <p:grpSp>
            <p:nvGrpSpPr>
              <p:cNvPr id="159795" name="Group 51"/>
              <p:cNvGrpSpPr>
                <a:grpSpLocks/>
              </p:cNvGrpSpPr>
              <p:nvPr/>
            </p:nvGrpSpPr>
            <p:grpSpPr bwMode="auto">
              <a:xfrm>
                <a:off x="152400" y="3098800"/>
                <a:ext cx="2209800" cy="1692275"/>
                <a:chOff x="96" y="1952"/>
                <a:chExt cx="1392" cy="1066"/>
              </a:xfrm>
            </p:grpSpPr>
            <p:sp>
              <p:nvSpPr>
                <p:cNvPr id="159796" name="Text Box 52"/>
                <p:cNvSpPr txBox="1">
                  <a:spLocks noChangeArrowheads="1"/>
                </p:cNvSpPr>
                <p:nvPr/>
              </p:nvSpPr>
              <p:spPr bwMode="auto">
                <a:xfrm>
                  <a:off x="480" y="1952"/>
                  <a:ext cx="960"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2000" b="1">
                      <a:solidFill>
                        <a:srgbClr val="0033CC"/>
                      </a:solidFill>
                      <a:latin typeface="Times New Roman" charset="0"/>
                    </a:rPr>
                    <a:t>Isospin drift</a:t>
                  </a:r>
                </a:p>
              </p:txBody>
            </p:sp>
            <p:grpSp>
              <p:nvGrpSpPr>
                <p:cNvPr id="159797" name="Group 53"/>
                <p:cNvGrpSpPr>
                  <a:grpSpLocks/>
                </p:cNvGrpSpPr>
                <p:nvPr/>
              </p:nvGrpSpPr>
              <p:grpSpPr bwMode="auto">
                <a:xfrm>
                  <a:off x="96" y="2058"/>
                  <a:ext cx="1392" cy="960"/>
                  <a:chOff x="96" y="2058"/>
                  <a:chExt cx="1392" cy="960"/>
                </a:xfrm>
              </p:grpSpPr>
              <p:sp>
                <p:nvSpPr>
                  <p:cNvPr id="159798" name="Freeform 54"/>
                  <p:cNvSpPr>
                    <a:spLocks/>
                  </p:cNvSpPr>
                  <p:nvPr/>
                </p:nvSpPr>
                <p:spPr bwMode="auto">
                  <a:xfrm>
                    <a:off x="576" y="2509"/>
                    <a:ext cx="672" cy="240"/>
                  </a:xfrm>
                  <a:custGeom>
                    <a:avLst/>
                    <a:gdLst>
                      <a:gd name="T0" fmla="*/ 0 w 672"/>
                      <a:gd name="T1" fmla="*/ 0 h 240"/>
                      <a:gd name="T2" fmla="*/ 336 w 672"/>
                      <a:gd name="T3" fmla="*/ 240 h 240"/>
                      <a:gd name="T4" fmla="*/ 672 w 672"/>
                      <a:gd name="T5" fmla="*/ 0 h 240"/>
                    </a:gdLst>
                    <a:ahLst/>
                    <a:cxnLst>
                      <a:cxn ang="0">
                        <a:pos x="T0" y="T1"/>
                      </a:cxn>
                      <a:cxn ang="0">
                        <a:pos x="T2" y="T3"/>
                      </a:cxn>
                      <a:cxn ang="0">
                        <a:pos x="T4" y="T5"/>
                      </a:cxn>
                    </a:cxnLst>
                    <a:rect l="0" t="0" r="r" b="b"/>
                    <a:pathLst>
                      <a:path w="672" h="240">
                        <a:moveTo>
                          <a:pt x="0" y="0"/>
                        </a:moveTo>
                        <a:cubicBezTo>
                          <a:pt x="112" y="120"/>
                          <a:pt x="224" y="240"/>
                          <a:pt x="336" y="240"/>
                        </a:cubicBezTo>
                        <a:cubicBezTo>
                          <a:pt x="448" y="240"/>
                          <a:pt x="560" y="120"/>
                          <a:pt x="672" y="0"/>
                        </a:cubicBezTo>
                      </a:path>
                    </a:pathLst>
                  </a:custGeom>
                  <a:noFill/>
                  <a:ln w="19050" cap="flat" cmpd="sng">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59799" name="Group 55"/>
                  <p:cNvGrpSpPr>
                    <a:grpSpLocks/>
                  </p:cNvGrpSpPr>
                  <p:nvPr/>
                </p:nvGrpSpPr>
                <p:grpSpPr bwMode="auto">
                  <a:xfrm>
                    <a:off x="96" y="2058"/>
                    <a:ext cx="1392" cy="960"/>
                    <a:chOff x="96" y="2058"/>
                    <a:chExt cx="1392" cy="960"/>
                  </a:xfrm>
                </p:grpSpPr>
                <p:grpSp>
                  <p:nvGrpSpPr>
                    <p:cNvPr id="159800" name="Group 56"/>
                    <p:cNvGrpSpPr>
                      <a:grpSpLocks/>
                    </p:cNvGrpSpPr>
                    <p:nvPr/>
                  </p:nvGrpSpPr>
                  <p:grpSpPr bwMode="auto">
                    <a:xfrm>
                      <a:off x="432" y="2797"/>
                      <a:ext cx="1056" cy="221"/>
                      <a:chOff x="672" y="3312"/>
                      <a:chExt cx="1056" cy="221"/>
                    </a:xfrm>
                  </p:grpSpPr>
                  <p:sp>
                    <p:nvSpPr>
                      <p:cNvPr id="159801" name="Line 57"/>
                      <p:cNvSpPr>
                        <a:spLocks noChangeShapeType="1"/>
                      </p:cNvSpPr>
                      <p:nvPr/>
                    </p:nvSpPr>
                    <p:spPr bwMode="auto">
                      <a:xfrm>
                        <a:off x="816" y="3312"/>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802" name="Line 58"/>
                      <p:cNvSpPr>
                        <a:spLocks noChangeShapeType="1"/>
                      </p:cNvSpPr>
                      <p:nvPr/>
                    </p:nvSpPr>
                    <p:spPr bwMode="auto">
                      <a:xfrm>
                        <a:off x="720" y="3360"/>
                        <a:ext cx="1008" cy="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803" name="Line 59"/>
                      <p:cNvSpPr>
                        <a:spLocks noChangeShapeType="1"/>
                      </p:cNvSpPr>
                      <p:nvPr/>
                    </p:nvSpPr>
                    <p:spPr bwMode="auto">
                      <a:xfrm>
                        <a:off x="1152" y="3312"/>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804" name="Line 60"/>
                      <p:cNvSpPr>
                        <a:spLocks noChangeShapeType="1"/>
                      </p:cNvSpPr>
                      <p:nvPr/>
                    </p:nvSpPr>
                    <p:spPr bwMode="auto">
                      <a:xfrm>
                        <a:off x="1488" y="3312"/>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805" name="Text Box 61"/>
                      <p:cNvSpPr txBox="1">
                        <a:spLocks noChangeArrowheads="1"/>
                      </p:cNvSpPr>
                      <p:nvPr/>
                    </p:nvSpPr>
                    <p:spPr bwMode="auto">
                      <a:xfrm>
                        <a:off x="672" y="3360"/>
                        <a:ext cx="29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chemeClr val="accent2"/>
                            </a:solidFill>
                          </a:rPr>
                          <a:t>TLF</a:t>
                        </a:r>
                        <a:endParaRPr lang="en-GB"/>
                      </a:p>
                    </p:txBody>
                  </p:sp>
                  <p:sp>
                    <p:nvSpPr>
                      <p:cNvPr id="159806" name="Text Box 62"/>
                      <p:cNvSpPr txBox="1">
                        <a:spLocks noChangeArrowheads="1"/>
                      </p:cNvSpPr>
                      <p:nvPr/>
                    </p:nvSpPr>
                    <p:spPr bwMode="auto">
                      <a:xfrm>
                        <a:off x="1344" y="3360"/>
                        <a:ext cx="297"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chemeClr val="accent2"/>
                            </a:solidFill>
                          </a:rPr>
                          <a:t>PLF</a:t>
                        </a:r>
                        <a:endParaRPr lang="en-GB">
                          <a:solidFill>
                            <a:schemeClr val="accent2"/>
                          </a:solidFill>
                        </a:endParaRPr>
                      </a:p>
                    </p:txBody>
                  </p:sp>
                  <p:sp>
                    <p:nvSpPr>
                      <p:cNvPr id="159807" name="Text Box 63"/>
                      <p:cNvSpPr txBox="1">
                        <a:spLocks noChangeArrowheads="1"/>
                      </p:cNvSpPr>
                      <p:nvPr/>
                    </p:nvSpPr>
                    <p:spPr bwMode="auto">
                      <a:xfrm>
                        <a:off x="972" y="3360"/>
                        <a:ext cx="34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b="1">
                            <a:solidFill>
                              <a:srgbClr val="CC0000"/>
                            </a:solidFill>
                          </a:rPr>
                          <a:t>Neck</a:t>
                        </a:r>
                        <a:endParaRPr lang="en-GB"/>
                      </a:p>
                    </p:txBody>
                  </p:sp>
                </p:grpSp>
                <p:grpSp>
                  <p:nvGrpSpPr>
                    <p:cNvPr id="159808" name="Group 64"/>
                    <p:cNvGrpSpPr>
                      <a:grpSpLocks/>
                    </p:cNvGrpSpPr>
                    <p:nvPr/>
                  </p:nvGrpSpPr>
                  <p:grpSpPr bwMode="auto">
                    <a:xfrm>
                      <a:off x="96" y="2058"/>
                      <a:ext cx="432" cy="787"/>
                      <a:chOff x="96" y="2058"/>
                      <a:chExt cx="432" cy="787"/>
                    </a:xfrm>
                  </p:grpSpPr>
                  <p:sp>
                    <p:nvSpPr>
                      <p:cNvPr id="159809" name="Line 65"/>
                      <p:cNvSpPr>
                        <a:spLocks noChangeShapeType="1"/>
                      </p:cNvSpPr>
                      <p:nvPr/>
                    </p:nvSpPr>
                    <p:spPr bwMode="auto">
                      <a:xfrm>
                        <a:off x="480" y="2221"/>
                        <a:ext cx="0" cy="624"/>
                      </a:xfrm>
                      <a:prstGeom prst="line">
                        <a:avLst/>
                      </a:prstGeom>
                      <a:noFill/>
                      <a:ln w="1905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810" name="Text Box 66"/>
                      <p:cNvSpPr txBox="1">
                        <a:spLocks noChangeArrowheads="1"/>
                      </p:cNvSpPr>
                      <p:nvPr/>
                    </p:nvSpPr>
                    <p:spPr bwMode="auto">
                      <a:xfrm>
                        <a:off x="96" y="2058"/>
                        <a:ext cx="432" cy="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2000" b="1" i="1" dirty="0" err="1" smtClean="0">
                            <a:solidFill>
                              <a:srgbClr val="0000FF"/>
                            </a:solidFill>
                            <a:latin typeface="Times New Roman" charset="0"/>
                          </a:rPr>
                          <a:t>ρ</a:t>
                        </a:r>
                        <a:r>
                          <a:rPr lang="en-GB" sz="2000" b="1" i="1" dirty="0">
                            <a:solidFill>
                              <a:srgbClr val="0000FF"/>
                            </a:solidFill>
                            <a:latin typeface="Times New Roman" charset="0"/>
                          </a:rPr>
                          <a:t>/</a:t>
                        </a:r>
                        <a:r>
                          <a:rPr lang="en-GB" sz="2000" b="1" i="1" dirty="0" smtClean="0">
                            <a:solidFill>
                              <a:srgbClr val="0000FF"/>
                            </a:solidFill>
                            <a:latin typeface="Times New Roman" charset="0"/>
                          </a:rPr>
                          <a:t>ρ</a:t>
                        </a:r>
                        <a:r>
                          <a:rPr lang="en-GB" sz="2000" b="1" baseline="-25000" dirty="0" smtClean="0">
                            <a:latin typeface="Symbol" charset="0"/>
                            <a:sym typeface="Symbol" charset="0"/>
                          </a:rPr>
                          <a:t>0</a:t>
                        </a:r>
                        <a:endParaRPr lang="en-GB" sz="2000" dirty="0"/>
                      </a:p>
                    </p:txBody>
                  </p:sp>
                  <p:sp>
                    <p:nvSpPr>
                      <p:cNvPr id="159811" name="Line 67"/>
                      <p:cNvSpPr>
                        <a:spLocks noChangeShapeType="1"/>
                      </p:cNvSpPr>
                      <p:nvPr/>
                    </p:nvSpPr>
                    <p:spPr bwMode="auto">
                      <a:xfrm rot="5400000">
                        <a:off x="504" y="2413"/>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812" name="Text Box 68"/>
                      <p:cNvSpPr txBox="1">
                        <a:spLocks noChangeArrowheads="1"/>
                      </p:cNvSpPr>
                      <p:nvPr/>
                    </p:nvSpPr>
                    <p:spPr bwMode="auto">
                      <a:xfrm>
                        <a:off x="324" y="2317"/>
                        <a:ext cx="192"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600" b="1" dirty="0" smtClean="0">
                            <a:latin typeface="Symbol" charset="0"/>
                            <a:sym typeface="Symbol" charset="0"/>
                          </a:rPr>
                          <a:t>1</a:t>
                        </a:r>
                        <a:endParaRPr lang="en-GB" sz="1600" dirty="0"/>
                      </a:p>
                    </p:txBody>
                  </p:sp>
                </p:grpSp>
              </p:grpSp>
            </p:grpSp>
          </p:grpSp>
        </p:grpSp>
      </p:grpSp>
      <p:grpSp>
        <p:nvGrpSpPr>
          <p:cNvPr id="159813" name="Group 69"/>
          <p:cNvGrpSpPr>
            <a:grpSpLocks/>
          </p:cNvGrpSpPr>
          <p:nvPr/>
        </p:nvGrpSpPr>
        <p:grpSpPr bwMode="auto">
          <a:xfrm>
            <a:off x="2971800" y="1600200"/>
            <a:ext cx="838200" cy="914400"/>
            <a:chOff x="1872" y="1008"/>
            <a:chExt cx="528" cy="576"/>
          </a:xfrm>
        </p:grpSpPr>
        <p:sp>
          <p:nvSpPr>
            <p:cNvPr id="159814" name="Oval 70"/>
            <p:cNvSpPr>
              <a:spLocks noChangeArrowheads="1"/>
            </p:cNvSpPr>
            <p:nvPr/>
          </p:nvSpPr>
          <p:spPr bwMode="auto">
            <a:xfrm>
              <a:off x="2064" y="1008"/>
              <a:ext cx="336" cy="336"/>
            </a:xfrm>
            <a:prstGeom prst="ellipse">
              <a:avLst/>
            </a:prstGeom>
            <a:solidFill>
              <a:srgbClr val="0000FF">
                <a:alpha val="72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815" name="Oval 71"/>
            <p:cNvSpPr>
              <a:spLocks noChangeArrowheads="1"/>
            </p:cNvSpPr>
            <p:nvPr/>
          </p:nvSpPr>
          <p:spPr bwMode="auto">
            <a:xfrm>
              <a:off x="1872" y="1248"/>
              <a:ext cx="336" cy="336"/>
            </a:xfrm>
            <a:prstGeom prst="ellipse">
              <a:avLst/>
            </a:prstGeom>
            <a:solidFill>
              <a:srgbClr val="808080">
                <a:alpha val="87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816" name="Line 72"/>
            <p:cNvSpPr>
              <a:spLocks noChangeShapeType="1"/>
            </p:cNvSpPr>
            <p:nvPr/>
          </p:nvSpPr>
          <p:spPr bwMode="auto">
            <a:xfrm flipV="1">
              <a:off x="2016" y="1152"/>
              <a:ext cx="144" cy="19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817" name="Line 73"/>
            <p:cNvSpPr>
              <a:spLocks noChangeShapeType="1"/>
            </p:cNvSpPr>
            <p:nvPr/>
          </p:nvSpPr>
          <p:spPr bwMode="auto">
            <a:xfrm flipV="1">
              <a:off x="2112" y="1200"/>
              <a:ext cx="144" cy="19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9818" name="Group 74"/>
          <p:cNvGrpSpPr>
            <a:grpSpLocks/>
          </p:cNvGrpSpPr>
          <p:nvPr/>
        </p:nvGrpSpPr>
        <p:grpSpPr bwMode="auto">
          <a:xfrm>
            <a:off x="4038600" y="1524000"/>
            <a:ext cx="1066800" cy="990600"/>
            <a:chOff x="2544" y="960"/>
            <a:chExt cx="672" cy="624"/>
          </a:xfrm>
        </p:grpSpPr>
        <p:sp>
          <p:nvSpPr>
            <p:cNvPr id="159819" name="Oval 75"/>
            <p:cNvSpPr>
              <a:spLocks noChangeArrowheads="1"/>
            </p:cNvSpPr>
            <p:nvPr/>
          </p:nvSpPr>
          <p:spPr bwMode="auto">
            <a:xfrm>
              <a:off x="2544" y="1248"/>
              <a:ext cx="336" cy="336"/>
            </a:xfrm>
            <a:prstGeom prst="ellipse">
              <a:avLst/>
            </a:prstGeom>
            <a:solidFill>
              <a:srgbClr val="80808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820" name="Oval 76"/>
            <p:cNvSpPr>
              <a:spLocks noChangeArrowheads="1"/>
            </p:cNvSpPr>
            <p:nvPr/>
          </p:nvSpPr>
          <p:spPr bwMode="auto">
            <a:xfrm>
              <a:off x="2880" y="960"/>
              <a:ext cx="336" cy="384"/>
            </a:xfrm>
            <a:prstGeom prst="ellipse">
              <a:avLst/>
            </a:prstGeom>
            <a:solidFill>
              <a:srgbClr val="0000FF">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9821" name="Line 77"/>
            <p:cNvSpPr>
              <a:spLocks noChangeShapeType="1"/>
            </p:cNvSpPr>
            <p:nvPr/>
          </p:nvSpPr>
          <p:spPr bwMode="auto">
            <a:xfrm flipV="1">
              <a:off x="2688" y="1152"/>
              <a:ext cx="288" cy="19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822" name="Line 78"/>
            <p:cNvSpPr>
              <a:spLocks noChangeShapeType="1"/>
            </p:cNvSpPr>
            <p:nvPr/>
          </p:nvSpPr>
          <p:spPr bwMode="auto">
            <a:xfrm flipV="1">
              <a:off x="2784" y="1248"/>
              <a:ext cx="240" cy="19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9823" name="Group 79"/>
          <p:cNvGrpSpPr>
            <a:grpSpLocks/>
          </p:cNvGrpSpPr>
          <p:nvPr/>
        </p:nvGrpSpPr>
        <p:grpSpPr bwMode="auto">
          <a:xfrm>
            <a:off x="609600" y="4699000"/>
            <a:ext cx="4648200" cy="2159000"/>
            <a:chOff x="384" y="2960"/>
            <a:chExt cx="2928" cy="1360"/>
          </a:xfrm>
        </p:grpSpPr>
        <p:sp>
          <p:nvSpPr>
            <p:cNvPr id="159824" name="Line 80"/>
            <p:cNvSpPr>
              <a:spLocks noChangeShapeType="1"/>
            </p:cNvSpPr>
            <p:nvPr/>
          </p:nvSpPr>
          <p:spPr bwMode="auto">
            <a:xfrm flipH="1">
              <a:off x="2448" y="2960"/>
              <a:ext cx="192" cy="28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825" name="Line 81"/>
            <p:cNvSpPr>
              <a:spLocks noChangeShapeType="1"/>
            </p:cNvSpPr>
            <p:nvPr/>
          </p:nvSpPr>
          <p:spPr bwMode="auto">
            <a:xfrm>
              <a:off x="1056" y="3008"/>
              <a:ext cx="288" cy="24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59826" name="Group 82"/>
            <p:cNvGrpSpPr>
              <a:grpSpLocks/>
            </p:cNvGrpSpPr>
            <p:nvPr/>
          </p:nvGrpSpPr>
          <p:grpSpPr bwMode="auto">
            <a:xfrm>
              <a:off x="384" y="3216"/>
              <a:ext cx="2928" cy="1104"/>
              <a:chOff x="384" y="3216"/>
              <a:chExt cx="2928" cy="1104"/>
            </a:xfrm>
          </p:grpSpPr>
          <p:sp>
            <p:nvSpPr>
              <p:cNvPr id="159827" name="Rectangle 83"/>
              <p:cNvSpPr>
                <a:spLocks noChangeArrowheads="1"/>
              </p:cNvSpPr>
              <p:nvPr/>
            </p:nvSpPr>
            <p:spPr bwMode="auto">
              <a:xfrm>
                <a:off x="384" y="3216"/>
                <a:ext cx="2928" cy="1104"/>
              </a:xfrm>
              <a:prstGeom prst="rect">
                <a:avLst/>
              </a:prstGeom>
              <a:solidFill>
                <a:srgbClr val="00CCFF">
                  <a:alpha val="42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graphicFrame>
            <p:nvGraphicFramePr>
              <p:cNvPr id="159828" name="Object 84"/>
              <p:cNvGraphicFramePr>
                <a:graphicFrameLocks noChangeAspect="1"/>
              </p:cNvGraphicFramePr>
              <p:nvPr/>
            </p:nvGraphicFramePr>
            <p:xfrm>
              <a:off x="432" y="3242"/>
              <a:ext cx="2592" cy="294"/>
            </p:xfrm>
            <a:graphic>
              <a:graphicData uri="http://schemas.openxmlformats.org/presentationml/2006/ole">
                <mc:AlternateContent xmlns:mc="http://schemas.openxmlformats.org/markup-compatibility/2006">
                  <mc:Choice xmlns:v="urn:schemas-microsoft-com:vml" Requires="v">
                    <p:oleObj spid="_x0000_s68198" name="Equation" r:id="rId7" imgW="2463800" imgH="279400" progId="Equation.DSMT4">
                      <p:embed/>
                    </p:oleObj>
                  </mc:Choice>
                  <mc:Fallback>
                    <p:oleObj name="Equation" r:id="rId7" imgW="2463800" imgH="279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 y="3242"/>
                            <a:ext cx="2592"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59829" name="Object 85"/>
              <p:cNvGraphicFramePr>
                <a:graphicFrameLocks noChangeAspect="1"/>
              </p:cNvGraphicFramePr>
              <p:nvPr/>
            </p:nvGraphicFramePr>
            <p:xfrm>
              <a:off x="1066" y="3536"/>
              <a:ext cx="608" cy="496"/>
            </p:xfrm>
            <a:graphic>
              <a:graphicData uri="http://schemas.openxmlformats.org/presentationml/2006/ole">
                <mc:AlternateContent xmlns:mc="http://schemas.openxmlformats.org/markup-compatibility/2006">
                  <mc:Choice xmlns:v="urn:schemas-microsoft-com:vml" Requires="v">
                    <p:oleObj spid="_x0000_s68199" name="Equation" r:id="rId9" imgW="546100" imgH="444500" progId="Equation.DSMT4">
                      <p:embed/>
                    </p:oleObj>
                  </mc:Choice>
                  <mc:Fallback>
                    <p:oleObj name="Equation" r:id="rId9" imgW="546100" imgH="444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 y="3536"/>
                            <a:ext cx="608"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59830" name="Object 86"/>
              <p:cNvGraphicFramePr>
                <a:graphicFrameLocks noChangeAspect="1"/>
              </p:cNvGraphicFramePr>
              <p:nvPr/>
            </p:nvGraphicFramePr>
            <p:xfrm>
              <a:off x="2256" y="3632"/>
              <a:ext cx="496" cy="255"/>
            </p:xfrm>
            <a:graphic>
              <a:graphicData uri="http://schemas.openxmlformats.org/presentationml/2006/ole">
                <mc:AlternateContent xmlns:mc="http://schemas.openxmlformats.org/markup-compatibility/2006">
                  <mc:Choice xmlns:v="urn:schemas-microsoft-com:vml" Requires="v">
                    <p:oleObj spid="_x0000_s68200" name="Equation" r:id="rId11" imgW="444500" imgH="228600" progId="Equation.DSMT4">
                      <p:embed/>
                    </p:oleObj>
                  </mc:Choice>
                  <mc:Fallback>
                    <p:oleObj name="Equation" r:id="rId11" imgW="4445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6" y="3632"/>
                            <a:ext cx="496"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grpSp>
        <p:nvGrpSpPr>
          <p:cNvPr id="3" name="Group 2"/>
          <p:cNvGrpSpPr/>
          <p:nvPr/>
        </p:nvGrpSpPr>
        <p:grpSpPr>
          <a:xfrm>
            <a:off x="4718050" y="4648200"/>
            <a:ext cx="3511550" cy="2025650"/>
            <a:chOff x="4718050" y="4648200"/>
            <a:chExt cx="3511550" cy="2025650"/>
          </a:xfrm>
        </p:grpSpPr>
        <p:grpSp>
          <p:nvGrpSpPr>
            <p:cNvPr id="159832" name="Group 88"/>
            <p:cNvGrpSpPr>
              <a:grpSpLocks/>
            </p:cNvGrpSpPr>
            <p:nvPr/>
          </p:nvGrpSpPr>
          <p:grpSpPr bwMode="auto">
            <a:xfrm>
              <a:off x="6172200" y="4648200"/>
              <a:ext cx="2057400" cy="2025650"/>
              <a:chOff x="192" y="970"/>
              <a:chExt cx="1296" cy="1276"/>
            </a:xfrm>
          </p:grpSpPr>
          <p:pic>
            <p:nvPicPr>
              <p:cNvPr id="159833" name="Picture 89" descr="SMF_Asy-Stiff-Asy-So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 y="1153"/>
                <a:ext cx="1296" cy="1093"/>
              </a:xfrm>
              <a:prstGeom prst="rect">
                <a:avLst/>
              </a:prstGeom>
              <a:noFill/>
              <a:extLst>
                <a:ext uri="{909E8E84-426E-40DD-AFC4-6F175D3DCCD1}">
                  <a14:hiddenFill xmlns:a14="http://schemas.microsoft.com/office/drawing/2010/main">
                    <a:solidFill>
                      <a:srgbClr val="FFFFFF"/>
                    </a:solidFill>
                  </a14:hiddenFill>
                </a:ext>
              </a:extLst>
            </p:spPr>
          </p:pic>
          <p:sp>
            <p:nvSpPr>
              <p:cNvPr id="159834" name="Text Box 90"/>
              <p:cNvSpPr txBox="1">
                <a:spLocks noChangeArrowheads="1"/>
              </p:cNvSpPr>
              <p:nvPr/>
            </p:nvSpPr>
            <p:spPr bwMode="auto">
              <a:xfrm>
                <a:off x="480" y="970"/>
                <a:ext cx="960" cy="2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800" i="1" dirty="0" err="1">
                    <a:latin typeface="Times New Roman" charset="0"/>
                  </a:rPr>
                  <a:t>E</a:t>
                </a:r>
                <a:r>
                  <a:rPr lang="en-GB" sz="1800" i="1" baseline="-25000" dirty="0" err="1">
                    <a:latin typeface="Times New Roman" charset="0"/>
                  </a:rPr>
                  <a:t>sym</a:t>
                </a:r>
                <a:r>
                  <a:rPr lang="en-GB" sz="1800" dirty="0">
                    <a:latin typeface="Times New Roman" charset="0"/>
                  </a:rPr>
                  <a:t> </a:t>
                </a:r>
                <a:r>
                  <a:rPr lang="en-GB" sz="1800" dirty="0" err="1" smtClean="0">
                    <a:latin typeface="Times New Roman" charset="0"/>
                  </a:rPr>
                  <a:t>vs</a:t>
                </a:r>
                <a:r>
                  <a:rPr lang="en-GB" sz="1800" dirty="0" smtClean="0">
                    <a:latin typeface="Times New Roman" charset="0"/>
                  </a:rPr>
                  <a:t>    </a:t>
                </a:r>
                <a:r>
                  <a:rPr lang="en-GB" sz="1800" dirty="0" err="1" smtClean="0">
                    <a:latin typeface="Times New Roman" charset="0"/>
                  </a:rPr>
                  <a:t>ρ</a:t>
                </a:r>
                <a:endParaRPr lang="en-GB" sz="1800" i="1" dirty="0">
                  <a:latin typeface="Symbol" charset="0"/>
                  <a:sym typeface="Symbol" charset="0"/>
                </a:endParaRPr>
              </a:p>
            </p:txBody>
          </p:sp>
          <p:sp>
            <p:nvSpPr>
              <p:cNvPr id="159835" name="Text Box 91"/>
              <p:cNvSpPr txBox="1">
                <a:spLocks noChangeArrowheads="1"/>
              </p:cNvSpPr>
              <p:nvPr/>
            </p:nvSpPr>
            <p:spPr bwMode="auto">
              <a:xfrm rot="19200000">
                <a:off x="854" y="1345"/>
                <a:ext cx="53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dirty="0" err="1">
                    <a:solidFill>
                      <a:srgbClr val="CC0000"/>
                    </a:solidFill>
                    <a:latin typeface="Times New Roman" charset="0"/>
                  </a:rPr>
                  <a:t>Asy</a:t>
                </a:r>
                <a:r>
                  <a:rPr lang="en-GB" sz="1400" dirty="0">
                    <a:solidFill>
                      <a:srgbClr val="CC0000"/>
                    </a:solidFill>
                    <a:latin typeface="Times New Roman" charset="0"/>
                  </a:rPr>
                  <a:t>-Stiff</a:t>
                </a:r>
                <a:endParaRPr lang="en-GB" dirty="0">
                  <a:solidFill>
                    <a:srgbClr val="CC0000"/>
                  </a:solidFill>
                </a:endParaRPr>
              </a:p>
            </p:txBody>
          </p:sp>
          <p:sp>
            <p:nvSpPr>
              <p:cNvPr id="159836" name="Text Box 92"/>
              <p:cNvSpPr txBox="1">
                <a:spLocks noChangeArrowheads="1"/>
              </p:cNvSpPr>
              <p:nvPr/>
            </p:nvSpPr>
            <p:spPr bwMode="auto">
              <a:xfrm>
                <a:off x="776" y="1728"/>
                <a:ext cx="52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a:solidFill>
                      <a:srgbClr val="0033FF"/>
                    </a:solidFill>
                    <a:latin typeface="Times New Roman" charset="0"/>
                  </a:rPr>
                  <a:t>Asy-Soft</a:t>
                </a:r>
                <a:endParaRPr lang="en-GB">
                  <a:solidFill>
                    <a:srgbClr val="0033FF"/>
                  </a:solidFill>
                </a:endParaRPr>
              </a:p>
            </p:txBody>
          </p:sp>
        </p:grpSp>
        <p:sp>
          <p:nvSpPr>
            <p:cNvPr id="159840" name="Rectangle 96"/>
            <p:cNvSpPr>
              <a:spLocks noChangeArrowheads="1"/>
            </p:cNvSpPr>
            <p:nvPr/>
          </p:nvSpPr>
          <p:spPr bwMode="auto">
            <a:xfrm>
              <a:off x="6629400" y="5105400"/>
              <a:ext cx="457200" cy="1219200"/>
            </a:xfrm>
            <a:prstGeom prst="rect">
              <a:avLst/>
            </a:prstGeom>
            <a:solidFill>
              <a:srgbClr val="00CCFF">
                <a:alpha val="30000"/>
              </a:srgbClr>
            </a:solidFill>
            <a:ln w="9525">
              <a:solidFill>
                <a:srgbClr val="00CCFF"/>
              </a:solidFill>
              <a:miter lim="800000"/>
              <a:headEnd/>
              <a:tailEnd/>
            </a:ln>
          </p:spPr>
          <p:txBody>
            <a:bodyPr wrap="none" anchor="ctr"/>
            <a:lstStyle/>
            <a:p>
              <a:endParaRPr lang="en-US"/>
            </a:p>
          </p:txBody>
        </p:sp>
        <p:sp>
          <p:nvSpPr>
            <p:cNvPr id="159841" name="Line 97"/>
            <p:cNvSpPr>
              <a:spLocks noChangeShapeType="1"/>
            </p:cNvSpPr>
            <p:nvPr/>
          </p:nvSpPr>
          <p:spPr bwMode="auto">
            <a:xfrm flipV="1">
              <a:off x="4718050" y="5943600"/>
              <a:ext cx="1987550" cy="0"/>
            </a:xfrm>
            <a:prstGeom prst="line">
              <a:avLst/>
            </a:prstGeom>
            <a:noFill/>
            <a:ln w="9525">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9842" name="Text Box 98"/>
            <p:cNvSpPr txBox="1">
              <a:spLocks noChangeArrowheads="1"/>
            </p:cNvSpPr>
            <p:nvPr/>
          </p:nvSpPr>
          <p:spPr bwMode="auto">
            <a:xfrm>
              <a:off x="5198780" y="5439402"/>
              <a:ext cx="110694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dirty="0">
                  <a:solidFill>
                    <a:srgbClr val="0033CC"/>
                  </a:solidFill>
                  <a:latin typeface="Times New Roman" charset="0"/>
                </a:rPr>
                <a:t>Low </a:t>
              </a:r>
              <a:r>
                <a:rPr lang="en-GB" b="1" i="1" dirty="0" err="1" smtClean="0">
                  <a:solidFill>
                    <a:srgbClr val="0000FF"/>
                  </a:solidFill>
                  <a:latin typeface="Times New Roman" charset="0"/>
                </a:rPr>
                <a:t>ρ</a:t>
              </a:r>
              <a:r>
                <a:rPr lang="en-GB" dirty="0" smtClean="0">
                  <a:solidFill>
                    <a:srgbClr val="0033CC"/>
                  </a:solidFill>
                  <a:latin typeface="Symbol" charset="0"/>
                  <a:sym typeface="Symbol" charset="0"/>
                </a:rPr>
                <a:t>&lt;</a:t>
              </a:r>
              <a:r>
                <a:rPr lang="en-GB" b="1" i="1" dirty="0">
                  <a:solidFill>
                    <a:srgbClr val="0000FF"/>
                  </a:solidFill>
                  <a:latin typeface="Times New Roman" charset="0"/>
                </a:rPr>
                <a:t>ρ</a:t>
              </a:r>
              <a:r>
                <a:rPr lang="en-GB" sz="1800" baseline="-25000" dirty="0" smtClean="0">
                  <a:solidFill>
                    <a:srgbClr val="0033CC"/>
                  </a:solidFill>
                  <a:latin typeface="Times New Roman" charset="0"/>
                </a:rPr>
                <a:t>0</a:t>
              </a:r>
              <a:endParaRPr lang="en-GB" sz="1800" dirty="0">
                <a:solidFill>
                  <a:srgbClr val="0033CC"/>
                </a:solidFill>
                <a:latin typeface="Times New Roman" charset="0"/>
              </a:endParaRPr>
            </a:p>
          </p:txBody>
        </p:sp>
      </p:grpSp>
      <p:grpSp>
        <p:nvGrpSpPr>
          <p:cNvPr id="159843" name="Group 99"/>
          <p:cNvGrpSpPr>
            <a:grpSpLocks/>
          </p:cNvGrpSpPr>
          <p:nvPr/>
        </p:nvGrpSpPr>
        <p:grpSpPr bwMode="auto">
          <a:xfrm>
            <a:off x="6316664" y="714375"/>
            <a:ext cx="2751138" cy="2867025"/>
            <a:chOff x="3979" y="450"/>
            <a:chExt cx="1733" cy="1806"/>
          </a:xfrm>
        </p:grpSpPr>
        <p:grpSp>
          <p:nvGrpSpPr>
            <p:cNvPr id="159844" name="Group 100"/>
            <p:cNvGrpSpPr>
              <a:grpSpLocks/>
            </p:cNvGrpSpPr>
            <p:nvPr/>
          </p:nvGrpSpPr>
          <p:grpSpPr bwMode="auto">
            <a:xfrm>
              <a:off x="3979" y="450"/>
              <a:ext cx="1733" cy="754"/>
              <a:chOff x="3979" y="450"/>
              <a:chExt cx="1733" cy="754"/>
            </a:xfrm>
          </p:grpSpPr>
          <p:sp>
            <p:nvSpPr>
              <p:cNvPr id="159845" name="Text Box 101"/>
              <p:cNvSpPr txBox="1">
                <a:spLocks noChangeArrowheads="1"/>
              </p:cNvSpPr>
              <p:nvPr/>
            </p:nvSpPr>
            <p:spPr bwMode="auto">
              <a:xfrm>
                <a:off x="4128" y="450"/>
                <a:ext cx="864"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GB" sz="1600" b="1">
                    <a:solidFill>
                      <a:srgbClr val="0033CC"/>
                    </a:solidFill>
                    <a:latin typeface="Times New Roman" charset="0"/>
                  </a:rPr>
                  <a:t>Isospin equilibration</a:t>
                </a:r>
              </a:p>
            </p:txBody>
          </p:sp>
          <p:grpSp>
            <p:nvGrpSpPr>
              <p:cNvPr id="159846" name="Group 102"/>
              <p:cNvGrpSpPr>
                <a:grpSpLocks/>
              </p:cNvGrpSpPr>
              <p:nvPr/>
            </p:nvGrpSpPr>
            <p:grpSpPr bwMode="auto">
              <a:xfrm>
                <a:off x="3979" y="576"/>
                <a:ext cx="1733" cy="628"/>
                <a:chOff x="3979" y="576"/>
                <a:chExt cx="1733" cy="628"/>
              </a:xfrm>
            </p:grpSpPr>
            <p:grpSp>
              <p:nvGrpSpPr>
                <p:cNvPr id="159847" name="Group 103"/>
                <p:cNvGrpSpPr>
                  <a:grpSpLocks/>
                </p:cNvGrpSpPr>
                <p:nvPr/>
              </p:nvGrpSpPr>
              <p:grpSpPr bwMode="auto">
                <a:xfrm>
                  <a:off x="4032" y="576"/>
                  <a:ext cx="1680" cy="628"/>
                  <a:chOff x="4032" y="576"/>
                  <a:chExt cx="1680" cy="628"/>
                </a:xfrm>
              </p:grpSpPr>
              <p:sp>
                <p:nvSpPr>
                  <p:cNvPr id="159848" name="Line 104"/>
                  <p:cNvSpPr>
                    <a:spLocks noChangeShapeType="1"/>
                  </p:cNvSpPr>
                  <p:nvPr/>
                </p:nvSpPr>
                <p:spPr bwMode="auto">
                  <a:xfrm flipV="1">
                    <a:off x="4032" y="1056"/>
                    <a:ext cx="720" cy="9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59849" name="Group 105"/>
                  <p:cNvGrpSpPr>
                    <a:grpSpLocks/>
                  </p:cNvGrpSpPr>
                  <p:nvPr/>
                </p:nvGrpSpPr>
                <p:grpSpPr bwMode="auto">
                  <a:xfrm>
                    <a:off x="4752" y="576"/>
                    <a:ext cx="960" cy="628"/>
                    <a:chOff x="4752" y="576"/>
                    <a:chExt cx="960" cy="628"/>
                  </a:xfrm>
                </p:grpSpPr>
                <p:sp>
                  <p:nvSpPr>
                    <p:cNvPr id="159850" name="Oval 106"/>
                    <p:cNvSpPr>
                      <a:spLocks noChangeArrowheads="1"/>
                    </p:cNvSpPr>
                    <p:nvPr/>
                  </p:nvSpPr>
                  <p:spPr bwMode="auto">
                    <a:xfrm rot="19980000">
                      <a:off x="4752" y="624"/>
                      <a:ext cx="960" cy="528"/>
                    </a:xfrm>
                    <a:prstGeom prst="ellipse">
                      <a:avLst/>
                    </a:prstGeom>
                    <a:solidFill>
                      <a:srgbClr val="333399">
                        <a:alpha val="62000"/>
                      </a:srgbClr>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pic>
                  <p:nvPicPr>
                    <p:cNvPr id="159851" name="Picture 107" descr="IBUU04_cartoon_mdi_fin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8" y="576"/>
                      <a:ext cx="816" cy="62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9852" name="Text Box 108"/>
                <p:cNvSpPr txBox="1">
                  <a:spLocks noChangeArrowheads="1"/>
                </p:cNvSpPr>
                <p:nvPr/>
              </p:nvSpPr>
              <p:spPr bwMode="auto">
                <a:xfrm rot="21180000">
                  <a:off x="3979" y="860"/>
                  <a:ext cx="601"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dirty="0">
                      <a:solidFill>
                        <a:srgbClr val="0033CC"/>
                      </a:solidFill>
                      <a:latin typeface="Times New Roman" charset="0"/>
                    </a:rPr>
                    <a:t>Long </a:t>
                  </a:r>
                  <a:r>
                    <a:rPr lang="en-GB" sz="1600" b="1" dirty="0" err="1" smtClean="0">
                      <a:solidFill>
                        <a:srgbClr val="0033CC"/>
                      </a:solidFill>
                      <a:latin typeface="Times New Roman" charset="0"/>
                    </a:rPr>
                    <a:t>τ</a:t>
                  </a:r>
                  <a:r>
                    <a:rPr lang="en-GB" sz="1600" b="1" baseline="-25000" dirty="0" err="1" smtClean="0">
                      <a:solidFill>
                        <a:srgbClr val="0033CC"/>
                      </a:solidFill>
                      <a:latin typeface="Times New Roman" charset="0"/>
                    </a:rPr>
                    <a:t>int</a:t>
                  </a:r>
                  <a:endParaRPr lang="en-GB" sz="1600" b="1" dirty="0">
                    <a:solidFill>
                      <a:srgbClr val="0033CC"/>
                    </a:solidFill>
                    <a:latin typeface="Times New Roman" charset="0"/>
                  </a:endParaRPr>
                </a:p>
              </p:txBody>
            </p:sp>
          </p:grpSp>
        </p:grpSp>
        <p:grpSp>
          <p:nvGrpSpPr>
            <p:cNvPr id="159853" name="Group 109"/>
            <p:cNvGrpSpPr>
              <a:grpSpLocks/>
            </p:cNvGrpSpPr>
            <p:nvPr/>
          </p:nvGrpSpPr>
          <p:grpSpPr bwMode="auto">
            <a:xfrm>
              <a:off x="4015" y="1296"/>
              <a:ext cx="1697" cy="960"/>
              <a:chOff x="4015" y="1296"/>
              <a:chExt cx="1697" cy="960"/>
            </a:xfrm>
          </p:grpSpPr>
          <p:sp>
            <p:nvSpPr>
              <p:cNvPr id="159854" name="Text Box 110"/>
              <p:cNvSpPr txBox="1">
                <a:spLocks noChangeArrowheads="1"/>
              </p:cNvSpPr>
              <p:nvPr/>
            </p:nvSpPr>
            <p:spPr bwMode="auto">
              <a:xfrm>
                <a:off x="4800" y="1890"/>
                <a:ext cx="864"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GB" sz="1600" b="1">
                    <a:solidFill>
                      <a:srgbClr val="0033CC"/>
                    </a:solidFill>
                    <a:latin typeface="Times New Roman" charset="0"/>
                  </a:rPr>
                  <a:t>Isospin translucency</a:t>
                </a:r>
              </a:p>
            </p:txBody>
          </p:sp>
          <p:sp>
            <p:nvSpPr>
              <p:cNvPr id="159855" name="Line 111"/>
              <p:cNvSpPr>
                <a:spLocks noChangeShapeType="1"/>
              </p:cNvSpPr>
              <p:nvPr/>
            </p:nvSpPr>
            <p:spPr bwMode="auto">
              <a:xfrm>
                <a:off x="4032" y="1584"/>
                <a:ext cx="720" cy="144"/>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59856" name="Group 112"/>
              <p:cNvGrpSpPr>
                <a:grpSpLocks/>
              </p:cNvGrpSpPr>
              <p:nvPr/>
            </p:nvGrpSpPr>
            <p:grpSpPr bwMode="auto">
              <a:xfrm>
                <a:off x="4752" y="1296"/>
                <a:ext cx="960" cy="628"/>
                <a:chOff x="4752" y="1296"/>
                <a:chExt cx="960" cy="628"/>
              </a:xfrm>
            </p:grpSpPr>
            <p:sp>
              <p:nvSpPr>
                <p:cNvPr id="159857" name="Oval 113"/>
                <p:cNvSpPr>
                  <a:spLocks noChangeArrowheads="1"/>
                </p:cNvSpPr>
                <p:nvPr/>
              </p:nvSpPr>
              <p:spPr bwMode="auto">
                <a:xfrm rot="19980000">
                  <a:off x="4752" y="1344"/>
                  <a:ext cx="960" cy="528"/>
                </a:xfrm>
                <a:prstGeom prst="ellipse">
                  <a:avLst/>
                </a:prstGeom>
                <a:gradFill rotWithShape="0">
                  <a:gsLst>
                    <a:gs pos="0">
                      <a:schemeClr val="bg2"/>
                    </a:gs>
                    <a:gs pos="100000">
                      <a:srgbClr val="0000FF"/>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pic>
              <p:nvPicPr>
                <p:cNvPr id="159858" name="Picture 114" descr="IBUU04_cartoon_mdi_fin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8" y="1296"/>
                  <a:ext cx="816" cy="628"/>
                </a:xfrm>
                <a:prstGeom prst="rect">
                  <a:avLst/>
                </a:prstGeom>
                <a:noFill/>
                <a:extLst>
                  <a:ext uri="{909E8E84-426E-40DD-AFC4-6F175D3DCCD1}">
                    <a14:hiddenFill xmlns:a14="http://schemas.microsoft.com/office/drawing/2010/main">
                      <a:solidFill>
                        <a:srgbClr val="FFFFFF"/>
                      </a:solidFill>
                    </a14:hiddenFill>
                  </a:ext>
                </a:extLst>
              </p:spPr>
            </p:pic>
          </p:grpSp>
          <p:sp>
            <p:nvSpPr>
              <p:cNvPr id="159859" name="Text Box 115"/>
              <p:cNvSpPr txBox="1">
                <a:spLocks noChangeArrowheads="1"/>
              </p:cNvSpPr>
              <p:nvPr/>
            </p:nvSpPr>
            <p:spPr bwMode="auto">
              <a:xfrm rot="720000">
                <a:off x="4015" y="1681"/>
                <a:ext cx="618"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dirty="0">
                    <a:solidFill>
                      <a:srgbClr val="0033CC"/>
                    </a:solidFill>
                    <a:latin typeface="Times New Roman" charset="0"/>
                  </a:rPr>
                  <a:t>Short </a:t>
                </a:r>
                <a:r>
                  <a:rPr lang="en-GB" sz="1600" b="1" dirty="0" err="1" smtClean="0">
                    <a:solidFill>
                      <a:srgbClr val="0033CC"/>
                    </a:solidFill>
                    <a:latin typeface="Times New Roman" charset="0"/>
                  </a:rPr>
                  <a:t>τ</a:t>
                </a:r>
                <a:r>
                  <a:rPr lang="en-GB" sz="1600" b="1" baseline="-25000" dirty="0" err="1" smtClean="0">
                    <a:solidFill>
                      <a:srgbClr val="0033CC"/>
                    </a:solidFill>
                    <a:latin typeface="Times New Roman" charset="0"/>
                  </a:rPr>
                  <a:t>int</a:t>
                </a:r>
                <a:endParaRPr lang="en-GB" sz="1600" b="1" dirty="0">
                  <a:solidFill>
                    <a:srgbClr val="0033CC"/>
                  </a:solidFill>
                  <a:latin typeface="Times New Roman" charset="0"/>
                </a:endParaRPr>
              </a:p>
            </p:txBody>
          </p:sp>
        </p:grpSp>
      </p:grpSp>
      <p:sp>
        <p:nvSpPr>
          <p:cNvPr id="159860" name="Text Box 116"/>
          <p:cNvSpPr txBox="1">
            <a:spLocks noChangeArrowheads="1"/>
          </p:cNvSpPr>
          <p:nvPr/>
        </p:nvSpPr>
        <p:spPr bwMode="auto">
          <a:xfrm>
            <a:off x="450850" y="2087563"/>
            <a:ext cx="45561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Proj</a:t>
            </a:r>
          </a:p>
        </p:txBody>
      </p:sp>
      <p:sp>
        <p:nvSpPr>
          <p:cNvPr id="159861" name="Text Box 117"/>
          <p:cNvSpPr txBox="1">
            <a:spLocks noChangeArrowheads="1"/>
          </p:cNvSpPr>
          <p:nvPr/>
        </p:nvSpPr>
        <p:spPr bwMode="auto">
          <a:xfrm>
            <a:off x="1219200" y="1676400"/>
            <a:ext cx="4968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Targ</a:t>
            </a:r>
          </a:p>
        </p:txBody>
      </p:sp>
      <p:sp>
        <p:nvSpPr>
          <p:cNvPr id="159862" name="Text Box 118"/>
          <p:cNvSpPr txBox="1">
            <a:spLocks noChangeArrowheads="1"/>
          </p:cNvSpPr>
          <p:nvPr/>
        </p:nvSpPr>
        <p:spPr bwMode="auto">
          <a:xfrm>
            <a:off x="5105400" y="2438400"/>
            <a:ext cx="4556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TLF</a:t>
            </a:r>
          </a:p>
        </p:txBody>
      </p:sp>
      <p:sp>
        <p:nvSpPr>
          <p:cNvPr id="159863" name="Text Box 119"/>
          <p:cNvSpPr txBox="1">
            <a:spLocks noChangeArrowheads="1"/>
          </p:cNvSpPr>
          <p:nvPr/>
        </p:nvSpPr>
        <p:spPr bwMode="auto">
          <a:xfrm>
            <a:off x="5715000" y="1401763"/>
            <a:ext cx="4635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PLF</a:t>
            </a:r>
          </a:p>
        </p:txBody>
      </p:sp>
      <p:sp>
        <p:nvSpPr>
          <p:cNvPr id="159864" name="Text Box 120"/>
          <p:cNvSpPr txBox="1">
            <a:spLocks noChangeArrowheads="1"/>
          </p:cNvSpPr>
          <p:nvPr/>
        </p:nvSpPr>
        <p:spPr bwMode="auto">
          <a:xfrm>
            <a:off x="4718050" y="1325563"/>
            <a:ext cx="4635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PLF</a:t>
            </a:r>
          </a:p>
        </p:txBody>
      </p:sp>
      <p:sp>
        <p:nvSpPr>
          <p:cNvPr id="159865" name="Text Box 121"/>
          <p:cNvSpPr txBox="1">
            <a:spLocks noChangeArrowheads="1"/>
          </p:cNvSpPr>
          <p:nvPr/>
        </p:nvSpPr>
        <p:spPr bwMode="auto">
          <a:xfrm>
            <a:off x="3886200" y="2468563"/>
            <a:ext cx="45561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TLF</a:t>
            </a:r>
          </a:p>
        </p:txBody>
      </p:sp>
      <p:sp>
        <p:nvSpPr>
          <p:cNvPr id="159866" name="Text Box 122"/>
          <p:cNvSpPr txBox="1">
            <a:spLocks noChangeArrowheads="1"/>
          </p:cNvSpPr>
          <p:nvPr/>
        </p:nvSpPr>
        <p:spPr bwMode="auto">
          <a:xfrm>
            <a:off x="2819400" y="2468563"/>
            <a:ext cx="45561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TLF</a:t>
            </a:r>
          </a:p>
        </p:txBody>
      </p:sp>
      <p:sp>
        <p:nvSpPr>
          <p:cNvPr id="159867" name="Text Box 123"/>
          <p:cNvSpPr txBox="1">
            <a:spLocks noChangeArrowheads="1"/>
          </p:cNvSpPr>
          <p:nvPr/>
        </p:nvSpPr>
        <p:spPr bwMode="auto">
          <a:xfrm>
            <a:off x="3498850" y="1371600"/>
            <a:ext cx="4635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a:t>PLF</a:t>
            </a:r>
          </a:p>
        </p:txBody>
      </p:sp>
      <p:sp>
        <p:nvSpPr>
          <p:cNvPr id="7" name="TextBox 6"/>
          <p:cNvSpPr txBox="1"/>
          <p:nvPr/>
        </p:nvSpPr>
        <p:spPr>
          <a:xfrm>
            <a:off x="6591037" y="6569516"/>
            <a:ext cx="2608669" cy="307777"/>
          </a:xfrm>
          <a:prstGeom prst="rect">
            <a:avLst/>
          </a:prstGeom>
          <a:noFill/>
        </p:spPr>
        <p:txBody>
          <a:bodyPr wrap="none" rtlCol="0">
            <a:spAutoFit/>
          </a:bodyPr>
          <a:lstStyle/>
          <a:p>
            <a:r>
              <a:rPr lang="en-US" sz="1400" b="1" dirty="0" smtClean="0"/>
              <a:t>Colonna et al.; </a:t>
            </a:r>
            <a:r>
              <a:rPr lang="en-US" sz="1400" b="1" dirty="0" err="1" smtClean="0"/>
              <a:t>Danielewicz</a:t>
            </a:r>
            <a:r>
              <a:rPr lang="en-US" sz="1400" b="1" dirty="0" smtClean="0"/>
              <a:t> et al.</a:t>
            </a:r>
            <a:endParaRPr lang="en-US" sz="1400" b="1" dirty="0"/>
          </a:p>
        </p:txBody>
      </p:sp>
      <p:sp>
        <p:nvSpPr>
          <p:cNvPr id="2" name="Rectangle 1"/>
          <p:cNvSpPr/>
          <p:nvPr/>
        </p:nvSpPr>
        <p:spPr>
          <a:xfrm>
            <a:off x="1676400" y="2419350"/>
            <a:ext cx="547688" cy="114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31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97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97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159813"/>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1000"/>
                                  </p:stCondLst>
                                  <p:childTnLst>
                                    <p:set>
                                      <p:cBhvr>
                                        <p:cTn id="21" dur="1" fill="hold">
                                          <p:stCondLst>
                                            <p:cond delay="0"/>
                                          </p:stCondLst>
                                        </p:cTn>
                                        <p:tgtEl>
                                          <p:spTgt spid="159818"/>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1000"/>
                                  </p:stCondLst>
                                  <p:childTnLst>
                                    <p:set>
                                      <p:cBhvr>
                                        <p:cTn id="24" dur="1" fill="hold">
                                          <p:stCondLst>
                                            <p:cond delay="0"/>
                                          </p:stCondLst>
                                        </p:cTn>
                                        <p:tgtEl>
                                          <p:spTgt spid="159781"/>
                                        </p:tgtEl>
                                        <p:attrNameLst>
                                          <p:attrName>style.visibility</p:attrName>
                                        </p:attrNameLst>
                                      </p:cBhvr>
                                      <p:to>
                                        <p:strVal val="visible"/>
                                      </p:to>
                                    </p:set>
                                  </p:childTnLst>
                                </p:cTn>
                              </p:par>
                            </p:childTnLst>
                          </p:cTn>
                        </p:par>
                        <p:par>
                          <p:cTn id="25" fill="hold">
                            <p:stCondLst>
                              <p:cond delay="3000"/>
                            </p:stCondLst>
                            <p:childTnLst>
                              <p:par>
                                <p:cTn id="26" presetID="22" presetClass="entr" presetSubtype="8" fill="hold" nodeType="afterEffect">
                                  <p:stCondLst>
                                    <p:cond delay="1000"/>
                                  </p:stCondLst>
                                  <p:childTnLst>
                                    <p:set>
                                      <p:cBhvr>
                                        <p:cTn id="27" dur="1" fill="hold">
                                          <p:stCondLst>
                                            <p:cond delay="0"/>
                                          </p:stCondLst>
                                        </p:cTn>
                                        <p:tgtEl>
                                          <p:spTgt spid="159843"/>
                                        </p:tgtEl>
                                        <p:attrNameLst>
                                          <p:attrName>style.visibility</p:attrName>
                                        </p:attrNameLst>
                                      </p:cBhvr>
                                      <p:to>
                                        <p:strVal val="visible"/>
                                      </p:to>
                                    </p:set>
                                    <p:animEffect transition="in" filter="wipe(left)">
                                      <p:cBhvr>
                                        <p:cTn id="28" dur="2000"/>
                                        <p:tgtEl>
                                          <p:spTgt spid="15984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59823"/>
                                        </p:tgtEl>
                                        <p:attrNameLst>
                                          <p:attrName>style.visibility</p:attrName>
                                        </p:attrNameLst>
                                      </p:cBhvr>
                                      <p:to>
                                        <p:strVal val="visible"/>
                                      </p:to>
                                    </p:set>
                                    <p:animEffect transition="in" filter="strips(downLeft)">
                                      <p:cBhvr>
                                        <p:cTn id="33" dur="500"/>
                                        <p:tgtEl>
                                          <p:spTgt spid="159823"/>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178943"/>
            <a:ext cx="7772400" cy="885800"/>
          </a:xfrm>
        </p:spPr>
        <p:txBody>
          <a:bodyPr>
            <a:normAutofit/>
          </a:bodyPr>
          <a:lstStyle/>
          <a:p>
            <a:r>
              <a:rPr lang="en-US" dirty="0" smtClean="0">
                <a:solidFill>
                  <a:srgbClr val="CC0000"/>
                </a:solidFill>
              </a:rPr>
              <a:t>Exploring neck emissions</a:t>
            </a:r>
            <a:endParaRPr lang="en-US" dirty="0"/>
          </a:p>
        </p:txBody>
      </p:sp>
      <p:grpSp>
        <p:nvGrpSpPr>
          <p:cNvPr id="5" name="Group 4"/>
          <p:cNvGrpSpPr/>
          <p:nvPr/>
        </p:nvGrpSpPr>
        <p:grpSpPr>
          <a:xfrm>
            <a:off x="1315549" y="2278219"/>
            <a:ext cx="4000369" cy="3865042"/>
            <a:chOff x="1315549" y="2278219"/>
            <a:chExt cx="4000369" cy="3865042"/>
          </a:xfrm>
        </p:grpSpPr>
        <p:pic>
          <p:nvPicPr>
            <p:cNvPr id="103" name="Picture 38" descr="figiwm"/>
            <p:cNvPicPr>
              <a:picLocks noChangeAspect="1" noChangeArrowheads="1"/>
            </p:cNvPicPr>
            <p:nvPr/>
          </p:nvPicPr>
          <p:blipFill rotWithShape="1">
            <a:blip r:embed="rId3">
              <a:extLst>
                <a:ext uri="{28A0092B-C50C-407E-A947-70E740481C1C}">
                  <a14:useLocalDpi xmlns:a14="http://schemas.microsoft.com/office/drawing/2010/main" val="0"/>
                </a:ext>
              </a:extLst>
            </a:blip>
            <a:srcRect l="6187" t="1491" r="48082" b="51721"/>
            <a:stretch/>
          </p:blipFill>
          <p:spPr bwMode="auto">
            <a:xfrm>
              <a:off x="1679157" y="2278219"/>
              <a:ext cx="3636761" cy="3571356"/>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2427187" y="5773929"/>
              <a:ext cx="2227168" cy="369332"/>
            </a:xfrm>
            <a:prstGeom prst="rect">
              <a:avLst/>
            </a:prstGeom>
            <a:solidFill>
              <a:srgbClr val="FFFFFF"/>
            </a:solidFill>
          </p:spPr>
          <p:txBody>
            <a:bodyPr wrap="square" rtlCol="0">
              <a:spAutoFit/>
            </a:bodyPr>
            <a:lstStyle/>
            <a:p>
              <a:r>
                <a:rPr lang="en-US" dirty="0" err="1" smtClean="0">
                  <a:solidFill>
                    <a:srgbClr val="0538A4"/>
                  </a:solidFill>
                </a:rPr>
                <a:t>V</a:t>
              </a:r>
              <a:r>
                <a:rPr lang="en-US" baseline="-25000" dirty="0" err="1" smtClean="0">
                  <a:solidFill>
                    <a:srgbClr val="0538A4"/>
                  </a:solidFill>
                </a:rPr>
                <a:t>rel</a:t>
              </a:r>
              <a:r>
                <a:rPr lang="en-US" dirty="0" smtClean="0">
                  <a:solidFill>
                    <a:srgbClr val="0538A4"/>
                  </a:solidFill>
                </a:rPr>
                <a:t> (IMF-PLF) / </a:t>
              </a:r>
              <a:r>
                <a:rPr lang="en-US" dirty="0" err="1" smtClean="0">
                  <a:solidFill>
                    <a:srgbClr val="0538A4"/>
                  </a:solidFill>
                </a:rPr>
                <a:t>V</a:t>
              </a:r>
              <a:r>
                <a:rPr lang="en-US" baseline="-25000" dirty="0" err="1" smtClean="0">
                  <a:solidFill>
                    <a:srgbClr val="0538A4"/>
                  </a:solidFill>
                </a:rPr>
                <a:t>Viola</a:t>
              </a:r>
              <a:endParaRPr lang="en-US" baseline="-25000" dirty="0">
                <a:solidFill>
                  <a:srgbClr val="0538A4"/>
                </a:solidFill>
              </a:endParaRPr>
            </a:p>
          </p:txBody>
        </p:sp>
        <p:sp>
          <p:nvSpPr>
            <p:cNvPr id="105" name="TextBox 104"/>
            <p:cNvSpPr txBox="1"/>
            <p:nvPr/>
          </p:nvSpPr>
          <p:spPr>
            <a:xfrm rot="16200000">
              <a:off x="459949" y="3749685"/>
              <a:ext cx="2080531" cy="369332"/>
            </a:xfrm>
            <a:prstGeom prst="rect">
              <a:avLst/>
            </a:prstGeom>
            <a:solidFill>
              <a:srgbClr val="FFFFFF"/>
            </a:solidFill>
          </p:spPr>
          <p:txBody>
            <a:bodyPr wrap="square" rtlCol="0">
              <a:spAutoFit/>
            </a:bodyPr>
            <a:lstStyle/>
            <a:p>
              <a:r>
                <a:rPr lang="en-US" dirty="0" err="1" smtClean="0">
                  <a:solidFill>
                    <a:srgbClr val="0538A4"/>
                  </a:solidFill>
                </a:rPr>
                <a:t>V</a:t>
              </a:r>
              <a:r>
                <a:rPr lang="en-US" baseline="-25000" dirty="0" err="1" smtClean="0">
                  <a:solidFill>
                    <a:srgbClr val="0538A4"/>
                  </a:solidFill>
                </a:rPr>
                <a:t>rel</a:t>
              </a:r>
              <a:r>
                <a:rPr lang="en-US" dirty="0" smtClean="0">
                  <a:solidFill>
                    <a:srgbClr val="0538A4"/>
                  </a:solidFill>
                </a:rPr>
                <a:t> (IMF-TLF) / </a:t>
              </a:r>
              <a:r>
                <a:rPr lang="en-US" dirty="0" err="1" smtClean="0">
                  <a:solidFill>
                    <a:srgbClr val="0538A4"/>
                  </a:solidFill>
                </a:rPr>
                <a:t>V</a:t>
              </a:r>
              <a:r>
                <a:rPr lang="en-US" baseline="-25000" dirty="0" err="1" smtClean="0">
                  <a:solidFill>
                    <a:srgbClr val="0538A4"/>
                  </a:solidFill>
                </a:rPr>
                <a:t>Viola</a:t>
              </a:r>
              <a:endParaRPr lang="en-US" baseline="-25000" dirty="0">
                <a:solidFill>
                  <a:srgbClr val="0538A4"/>
                </a:solidFill>
              </a:endParaRPr>
            </a:p>
          </p:txBody>
        </p:sp>
      </p:grpSp>
      <p:sp>
        <p:nvSpPr>
          <p:cNvPr id="6" name="TextBox 5"/>
          <p:cNvSpPr txBox="1"/>
          <p:nvPr/>
        </p:nvSpPr>
        <p:spPr>
          <a:xfrm>
            <a:off x="6150832" y="1257551"/>
            <a:ext cx="2814559" cy="369332"/>
          </a:xfrm>
          <a:prstGeom prst="rect">
            <a:avLst/>
          </a:prstGeom>
          <a:noFill/>
        </p:spPr>
        <p:txBody>
          <a:bodyPr wrap="square" rtlCol="0">
            <a:spAutoFit/>
          </a:bodyPr>
          <a:lstStyle/>
          <a:p>
            <a:r>
              <a:rPr lang="en-US" dirty="0" smtClean="0">
                <a:solidFill>
                  <a:srgbClr val="0538A4"/>
                </a:solidFill>
              </a:rPr>
              <a:t>Three-fragment correlations</a:t>
            </a:r>
            <a:endParaRPr lang="en-US" dirty="0">
              <a:solidFill>
                <a:srgbClr val="0538A4"/>
              </a:solidFill>
            </a:endParaRPr>
          </a:p>
        </p:txBody>
      </p:sp>
      <p:sp>
        <p:nvSpPr>
          <p:cNvPr id="106" name="TextBox 105"/>
          <p:cNvSpPr txBox="1"/>
          <p:nvPr/>
        </p:nvSpPr>
        <p:spPr>
          <a:xfrm>
            <a:off x="346187" y="1165186"/>
            <a:ext cx="5687170" cy="461665"/>
          </a:xfrm>
          <a:prstGeom prst="rect">
            <a:avLst/>
          </a:prstGeom>
          <a:noFill/>
        </p:spPr>
        <p:txBody>
          <a:bodyPr wrap="square" rtlCol="0">
            <a:spAutoFit/>
          </a:bodyPr>
          <a:lstStyle/>
          <a:p>
            <a:r>
              <a:rPr lang="it-IT" sz="2400" baseline="30000" dirty="0" smtClean="0">
                <a:solidFill>
                  <a:srgbClr val="0538A4"/>
                </a:solidFill>
              </a:rPr>
              <a:t>124</a:t>
            </a:r>
            <a:r>
              <a:rPr lang="it-IT" sz="2400" dirty="0" smtClean="0">
                <a:solidFill>
                  <a:srgbClr val="0538A4"/>
                </a:solidFill>
              </a:rPr>
              <a:t>Sn+</a:t>
            </a:r>
            <a:r>
              <a:rPr lang="it-IT" sz="2400" baseline="30000" dirty="0" smtClean="0">
                <a:solidFill>
                  <a:srgbClr val="0538A4"/>
                </a:solidFill>
              </a:rPr>
              <a:t>64</a:t>
            </a:r>
            <a:r>
              <a:rPr lang="it-IT" sz="2400" dirty="0" smtClean="0">
                <a:solidFill>
                  <a:srgbClr val="0538A4"/>
                </a:solidFill>
              </a:rPr>
              <a:t>Ni @ 35 </a:t>
            </a:r>
            <a:r>
              <a:rPr lang="it-IT" sz="2400" dirty="0" err="1" smtClean="0">
                <a:solidFill>
                  <a:srgbClr val="0538A4"/>
                </a:solidFill>
              </a:rPr>
              <a:t>MeV</a:t>
            </a:r>
            <a:r>
              <a:rPr lang="it-IT" sz="2400" dirty="0" smtClean="0">
                <a:solidFill>
                  <a:srgbClr val="0538A4"/>
                </a:solidFill>
              </a:rPr>
              <a:t>/u</a:t>
            </a:r>
            <a:r>
              <a:rPr lang="en-US" sz="2400" dirty="0" smtClean="0">
                <a:solidFill>
                  <a:srgbClr val="0538A4"/>
                </a:solidFill>
              </a:rPr>
              <a:t> </a:t>
            </a:r>
            <a:r>
              <a:rPr lang="en-US" sz="2400" dirty="0">
                <a:solidFill>
                  <a:srgbClr val="0538A4"/>
                </a:solidFill>
              </a:rPr>
              <a:t>	</a:t>
            </a:r>
            <a:r>
              <a:rPr lang="en-US" sz="2400" dirty="0" smtClean="0">
                <a:solidFill>
                  <a:srgbClr val="0538A4"/>
                </a:solidFill>
              </a:rPr>
              <a:t>Chimera @ LNS</a:t>
            </a:r>
            <a:endParaRPr lang="en-US" sz="2400" dirty="0">
              <a:solidFill>
                <a:srgbClr val="0538A4"/>
              </a:solidFill>
            </a:endParaRPr>
          </a:p>
        </p:txBody>
      </p:sp>
      <p:sp>
        <p:nvSpPr>
          <p:cNvPr id="112" name="TextBox 111"/>
          <p:cNvSpPr txBox="1"/>
          <p:nvPr/>
        </p:nvSpPr>
        <p:spPr>
          <a:xfrm>
            <a:off x="6552192" y="6540344"/>
            <a:ext cx="2543932" cy="276999"/>
          </a:xfrm>
          <a:prstGeom prst="rect">
            <a:avLst/>
          </a:prstGeom>
          <a:noFill/>
        </p:spPr>
        <p:txBody>
          <a:bodyPr wrap="square" rtlCol="0">
            <a:spAutoFit/>
          </a:bodyPr>
          <a:lstStyle/>
          <a:p>
            <a:r>
              <a:rPr lang="en-US" sz="1200" dirty="0" smtClean="0"/>
              <a:t>E. De </a:t>
            </a:r>
            <a:r>
              <a:rPr lang="en-US" sz="1200" dirty="0" err="1" smtClean="0"/>
              <a:t>Filippo</a:t>
            </a:r>
            <a:r>
              <a:rPr lang="en-US" sz="1200" dirty="0" smtClean="0"/>
              <a:t> et al.,</a:t>
            </a:r>
            <a:r>
              <a:rPr lang="en-US" sz="1200" dirty="0"/>
              <a:t> </a:t>
            </a:r>
            <a:r>
              <a:rPr lang="en-US" sz="1200" dirty="0" smtClean="0"/>
              <a:t>Phys. Rev. C (2012)</a:t>
            </a:r>
            <a:endParaRPr lang="en-US" sz="1200" dirty="0"/>
          </a:p>
        </p:txBody>
      </p:sp>
      <p:grpSp>
        <p:nvGrpSpPr>
          <p:cNvPr id="44" name="Group 43"/>
          <p:cNvGrpSpPr/>
          <p:nvPr/>
        </p:nvGrpSpPr>
        <p:grpSpPr>
          <a:xfrm>
            <a:off x="1703081" y="1718033"/>
            <a:ext cx="5599698" cy="4139268"/>
            <a:chOff x="1703081" y="1718033"/>
            <a:chExt cx="5599698" cy="4139268"/>
          </a:xfrm>
        </p:grpSpPr>
        <p:grpSp>
          <p:nvGrpSpPr>
            <p:cNvPr id="42" name="Group 41"/>
            <p:cNvGrpSpPr/>
            <p:nvPr/>
          </p:nvGrpSpPr>
          <p:grpSpPr>
            <a:xfrm>
              <a:off x="1703081" y="1718033"/>
              <a:ext cx="3924870" cy="646331"/>
              <a:chOff x="1703081" y="1718033"/>
              <a:chExt cx="3924870" cy="646331"/>
            </a:xfrm>
          </p:grpSpPr>
          <p:sp>
            <p:nvSpPr>
              <p:cNvPr id="111" name="TextBox 110"/>
              <p:cNvSpPr txBox="1"/>
              <p:nvPr/>
            </p:nvSpPr>
            <p:spPr>
              <a:xfrm>
                <a:off x="3071477" y="1718033"/>
                <a:ext cx="1785958" cy="646331"/>
              </a:xfrm>
              <a:prstGeom prst="rect">
                <a:avLst/>
              </a:prstGeom>
              <a:noFill/>
            </p:spPr>
            <p:txBody>
              <a:bodyPr wrap="square" rtlCol="0">
                <a:spAutoFit/>
              </a:bodyPr>
              <a:lstStyle/>
              <a:p>
                <a:r>
                  <a:rPr lang="en-US" dirty="0" smtClean="0">
                    <a:solidFill>
                      <a:srgbClr val="0538A4"/>
                    </a:solidFill>
                  </a:rPr>
                  <a:t>PLF fission – long time-scales</a:t>
                </a:r>
                <a:endParaRPr lang="en-US" dirty="0">
                  <a:solidFill>
                    <a:srgbClr val="0538A4"/>
                  </a:solidFill>
                </a:endParaRPr>
              </a:p>
            </p:txBody>
          </p:sp>
          <p:sp>
            <p:nvSpPr>
              <p:cNvPr id="113" name="TextBox 112"/>
              <p:cNvSpPr txBox="1"/>
              <p:nvPr/>
            </p:nvSpPr>
            <p:spPr>
              <a:xfrm>
                <a:off x="4203355" y="1947143"/>
                <a:ext cx="1424596" cy="400110"/>
              </a:xfrm>
              <a:prstGeom prst="rect">
                <a:avLst/>
              </a:prstGeom>
              <a:noFill/>
              <a:ln w="28575" cmpd="sng">
                <a:noFill/>
              </a:ln>
            </p:spPr>
            <p:txBody>
              <a:bodyPr wrap="square" rtlCol="0">
                <a:spAutoFit/>
              </a:bodyPr>
              <a:lstStyle/>
              <a:p>
                <a:r>
                  <a:rPr lang="en-US" sz="2000" dirty="0" smtClean="0">
                    <a:solidFill>
                      <a:srgbClr val="BE0000"/>
                    </a:solidFill>
                  </a:rPr>
                  <a:t>t&gt;100 </a:t>
                </a:r>
                <a:r>
                  <a:rPr lang="en-US" sz="2000" dirty="0" err="1" smtClean="0">
                    <a:solidFill>
                      <a:srgbClr val="BE0000"/>
                    </a:solidFill>
                  </a:rPr>
                  <a:t>fm</a:t>
                </a:r>
                <a:r>
                  <a:rPr lang="en-US" sz="2000" dirty="0" smtClean="0">
                    <a:solidFill>
                      <a:srgbClr val="BE0000"/>
                    </a:solidFill>
                  </a:rPr>
                  <a:t>/c</a:t>
                </a:r>
                <a:endParaRPr lang="en-US" sz="2000" dirty="0">
                  <a:solidFill>
                    <a:srgbClr val="BE0000"/>
                  </a:solidFill>
                </a:endParaRPr>
              </a:p>
            </p:txBody>
          </p:sp>
          <p:grpSp>
            <p:nvGrpSpPr>
              <p:cNvPr id="34" name="Group 33"/>
              <p:cNvGrpSpPr/>
              <p:nvPr/>
            </p:nvGrpSpPr>
            <p:grpSpPr>
              <a:xfrm>
                <a:off x="1703081" y="1897008"/>
                <a:ext cx="1436128" cy="313046"/>
                <a:chOff x="1703081" y="1897008"/>
                <a:chExt cx="1436128" cy="313046"/>
              </a:xfrm>
            </p:grpSpPr>
            <p:sp>
              <p:nvSpPr>
                <p:cNvPr id="101" name="Freeform 123"/>
                <p:cNvSpPr>
                  <a:spLocks/>
                </p:cNvSpPr>
                <p:nvPr/>
              </p:nvSpPr>
              <p:spPr bwMode="auto">
                <a:xfrm>
                  <a:off x="1703081" y="1897008"/>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2" name="Freeform 124"/>
                <p:cNvSpPr>
                  <a:spLocks/>
                </p:cNvSpPr>
                <p:nvPr/>
              </p:nvSpPr>
              <p:spPr bwMode="auto">
                <a:xfrm>
                  <a:off x="2618774" y="1927592"/>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7" name="Freeform 125"/>
                <p:cNvSpPr>
                  <a:spLocks/>
                </p:cNvSpPr>
                <p:nvPr/>
              </p:nvSpPr>
              <p:spPr bwMode="auto">
                <a:xfrm>
                  <a:off x="2410774" y="1984243"/>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29" name="Straight Arrow Connector 28"/>
                <p:cNvCxnSpPr/>
                <p:nvPr/>
              </p:nvCxnSpPr>
              <p:spPr>
                <a:xfrm>
                  <a:off x="2779692" y="2057400"/>
                  <a:ext cx="359517" cy="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258374" y="2057400"/>
                  <a:ext cx="234950" cy="0"/>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1" name="Group 40"/>
            <p:cNvGrpSpPr/>
            <p:nvPr/>
          </p:nvGrpSpPr>
          <p:grpSpPr>
            <a:xfrm>
              <a:off x="5235658" y="4624339"/>
              <a:ext cx="2067121" cy="1232962"/>
              <a:chOff x="5235658" y="4624339"/>
              <a:chExt cx="2067121" cy="1232962"/>
            </a:xfrm>
          </p:grpSpPr>
          <p:sp>
            <p:nvSpPr>
              <p:cNvPr id="12" name="TextBox 11"/>
              <p:cNvSpPr txBox="1"/>
              <p:nvPr/>
            </p:nvSpPr>
            <p:spPr>
              <a:xfrm>
                <a:off x="5445091" y="4943259"/>
                <a:ext cx="1857688" cy="646331"/>
              </a:xfrm>
              <a:prstGeom prst="rect">
                <a:avLst/>
              </a:prstGeom>
              <a:noFill/>
            </p:spPr>
            <p:txBody>
              <a:bodyPr wrap="square" rtlCol="0">
                <a:spAutoFit/>
              </a:bodyPr>
              <a:lstStyle/>
              <a:p>
                <a:r>
                  <a:rPr lang="en-US" dirty="0" smtClean="0">
                    <a:solidFill>
                      <a:srgbClr val="0538A4"/>
                    </a:solidFill>
                  </a:rPr>
                  <a:t>TLF fission – long time-scales</a:t>
                </a:r>
                <a:endParaRPr lang="en-US" dirty="0">
                  <a:solidFill>
                    <a:srgbClr val="0538A4"/>
                  </a:solidFill>
                </a:endParaRPr>
              </a:p>
            </p:txBody>
          </p:sp>
          <p:sp>
            <p:nvSpPr>
              <p:cNvPr id="100" name="TextBox 99"/>
              <p:cNvSpPr txBox="1"/>
              <p:nvPr/>
            </p:nvSpPr>
            <p:spPr>
              <a:xfrm>
                <a:off x="5473156" y="5457191"/>
                <a:ext cx="1424596" cy="400110"/>
              </a:xfrm>
              <a:prstGeom prst="rect">
                <a:avLst/>
              </a:prstGeom>
              <a:noFill/>
              <a:ln w="28575" cmpd="sng">
                <a:noFill/>
              </a:ln>
            </p:spPr>
            <p:txBody>
              <a:bodyPr wrap="square" rtlCol="0">
                <a:spAutoFit/>
              </a:bodyPr>
              <a:lstStyle/>
              <a:p>
                <a:r>
                  <a:rPr lang="en-US" sz="2000" dirty="0" smtClean="0">
                    <a:solidFill>
                      <a:srgbClr val="BE0000"/>
                    </a:solidFill>
                  </a:rPr>
                  <a:t>t&gt;100 </a:t>
                </a:r>
                <a:r>
                  <a:rPr lang="en-US" sz="2000" dirty="0" err="1" smtClean="0">
                    <a:solidFill>
                      <a:srgbClr val="BE0000"/>
                    </a:solidFill>
                  </a:rPr>
                  <a:t>fm</a:t>
                </a:r>
                <a:r>
                  <a:rPr lang="en-US" sz="2000" dirty="0" smtClean="0">
                    <a:solidFill>
                      <a:srgbClr val="BE0000"/>
                    </a:solidFill>
                  </a:rPr>
                  <a:t>/c</a:t>
                </a:r>
                <a:endParaRPr lang="en-US" sz="2000" dirty="0">
                  <a:solidFill>
                    <a:srgbClr val="BE0000"/>
                  </a:solidFill>
                </a:endParaRPr>
              </a:p>
            </p:txBody>
          </p:sp>
          <p:grpSp>
            <p:nvGrpSpPr>
              <p:cNvPr id="35" name="Group 34"/>
              <p:cNvGrpSpPr/>
              <p:nvPr/>
            </p:nvGrpSpPr>
            <p:grpSpPr>
              <a:xfrm>
                <a:off x="5235658" y="4624339"/>
                <a:ext cx="1370639" cy="313046"/>
                <a:chOff x="5235658" y="4624339"/>
                <a:chExt cx="1370639" cy="313046"/>
              </a:xfrm>
            </p:grpSpPr>
            <p:sp>
              <p:nvSpPr>
                <p:cNvPr id="108" name="Freeform 123"/>
                <p:cNvSpPr>
                  <a:spLocks/>
                </p:cNvSpPr>
                <p:nvPr/>
              </p:nvSpPr>
              <p:spPr bwMode="auto">
                <a:xfrm>
                  <a:off x="5445090" y="4624339"/>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9" name="Freeform 124"/>
                <p:cNvSpPr>
                  <a:spLocks/>
                </p:cNvSpPr>
                <p:nvPr/>
              </p:nvSpPr>
              <p:spPr bwMode="auto">
                <a:xfrm>
                  <a:off x="6294297" y="4642224"/>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10" name="Freeform 125"/>
                <p:cNvSpPr>
                  <a:spLocks/>
                </p:cNvSpPr>
                <p:nvPr/>
              </p:nvSpPr>
              <p:spPr bwMode="auto">
                <a:xfrm>
                  <a:off x="5825357" y="4712498"/>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91" name="Straight Arrow Connector 90"/>
                <p:cNvCxnSpPr/>
                <p:nvPr/>
              </p:nvCxnSpPr>
              <p:spPr>
                <a:xfrm>
                  <a:off x="5235658" y="4800600"/>
                  <a:ext cx="359517" cy="0"/>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5915882" y="4800600"/>
                  <a:ext cx="234950" cy="0"/>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grpSp>
        </p:grpSp>
      </p:grpSp>
      <p:grpSp>
        <p:nvGrpSpPr>
          <p:cNvPr id="43" name="Group 42"/>
          <p:cNvGrpSpPr/>
          <p:nvPr/>
        </p:nvGrpSpPr>
        <p:grpSpPr>
          <a:xfrm>
            <a:off x="3604376" y="2397183"/>
            <a:ext cx="5105550" cy="1521606"/>
            <a:chOff x="3548348" y="2397183"/>
            <a:chExt cx="5105550" cy="1521606"/>
          </a:xfrm>
        </p:grpSpPr>
        <p:grpSp>
          <p:nvGrpSpPr>
            <p:cNvPr id="39" name="Group 38"/>
            <p:cNvGrpSpPr/>
            <p:nvPr/>
          </p:nvGrpSpPr>
          <p:grpSpPr>
            <a:xfrm>
              <a:off x="7448223" y="2596651"/>
              <a:ext cx="1205675" cy="616728"/>
              <a:chOff x="5595175" y="2952750"/>
              <a:chExt cx="1205675" cy="616728"/>
            </a:xfrm>
          </p:grpSpPr>
          <p:sp>
            <p:nvSpPr>
              <p:cNvPr id="96" name="Freeform 123"/>
              <p:cNvSpPr>
                <a:spLocks/>
              </p:cNvSpPr>
              <p:nvPr/>
            </p:nvSpPr>
            <p:spPr bwMode="auto">
              <a:xfrm>
                <a:off x="5709869" y="3256432"/>
                <a:ext cx="364000" cy="313046"/>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97" name="Freeform 124"/>
              <p:cNvSpPr>
                <a:spLocks/>
              </p:cNvSpPr>
              <p:nvPr/>
            </p:nvSpPr>
            <p:spPr bwMode="auto">
              <a:xfrm>
                <a:off x="6358832" y="3204322"/>
                <a:ext cx="312000" cy="257298"/>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98" name="Freeform 125"/>
              <p:cNvSpPr>
                <a:spLocks/>
              </p:cNvSpPr>
              <p:nvPr/>
            </p:nvSpPr>
            <p:spPr bwMode="auto">
              <a:xfrm>
                <a:off x="6150832" y="3116220"/>
                <a:ext cx="208000" cy="162955"/>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0000"/>
              </a:solidFill>
              <a:ln w="9525">
                <a:solidFill>
                  <a:schemeClr val="tx1"/>
                </a:solidFill>
                <a:round/>
                <a:headEnd/>
                <a:tailEnd/>
              </a:ln>
            </p:spPr>
            <p:txBody>
              <a:bodyPr wrap="none" anchor="ctr"/>
              <a:lstStyle/>
              <a:p>
                <a:endParaRPr lang="en-US"/>
              </a:p>
            </p:txBody>
          </p:sp>
          <p:cxnSp>
            <p:nvCxnSpPr>
              <p:cNvPr id="99" name="Straight Arrow Connector 98"/>
              <p:cNvCxnSpPr/>
              <p:nvPr/>
            </p:nvCxnSpPr>
            <p:spPr>
              <a:xfrm flipV="1">
                <a:off x="5595175" y="3432693"/>
                <a:ext cx="264779" cy="136785"/>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H="1">
                <a:off x="6241357" y="2952750"/>
                <a:ext cx="117475" cy="251572"/>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a:off x="6506136" y="3279175"/>
                <a:ext cx="294714" cy="45661"/>
              </a:xfrm>
              <a:prstGeom prst="straightConnector1">
                <a:avLst/>
              </a:prstGeom>
              <a:ln w="127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3548348" y="2397183"/>
              <a:ext cx="3825171" cy="1521606"/>
              <a:chOff x="1569454" y="4686619"/>
              <a:chExt cx="3825171" cy="1521606"/>
            </a:xfrm>
          </p:grpSpPr>
          <p:sp>
            <p:nvSpPr>
              <p:cNvPr id="14" name="TextBox 13"/>
              <p:cNvSpPr txBox="1"/>
              <p:nvPr/>
            </p:nvSpPr>
            <p:spPr>
              <a:xfrm>
                <a:off x="3375394" y="4686619"/>
                <a:ext cx="2019231" cy="1015663"/>
              </a:xfrm>
              <a:prstGeom prst="rect">
                <a:avLst/>
              </a:prstGeom>
              <a:noFill/>
              <a:ln w="28575" cmpd="sng">
                <a:solidFill>
                  <a:srgbClr val="BE0000"/>
                </a:solidFill>
              </a:ln>
            </p:spPr>
            <p:txBody>
              <a:bodyPr wrap="square" rtlCol="0">
                <a:spAutoFit/>
              </a:bodyPr>
              <a:lstStyle/>
              <a:p>
                <a:r>
                  <a:rPr lang="en-US" sz="2000" b="1" dirty="0" smtClean="0">
                    <a:solidFill>
                      <a:srgbClr val="BE0000"/>
                    </a:solidFill>
                  </a:rPr>
                  <a:t>Neck emission</a:t>
                </a:r>
              </a:p>
              <a:p>
                <a:r>
                  <a:rPr lang="en-US" sz="2000" b="1" dirty="0" smtClean="0">
                    <a:solidFill>
                      <a:srgbClr val="BE0000"/>
                    </a:solidFill>
                  </a:rPr>
                  <a:t>Fast time-scales</a:t>
                </a:r>
              </a:p>
              <a:p>
                <a:r>
                  <a:rPr lang="en-US" sz="2000" b="1" dirty="0" smtClean="0">
                    <a:solidFill>
                      <a:srgbClr val="BE0000"/>
                    </a:solidFill>
                  </a:rPr>
                  <a:t>t&lt;100 </a:t>
                </a:r>
                <a:r>
                  <a:rPr lang="en-US" sz="2000" b="1" dirty="0" err="1" smtClean="0">
                    <a:solidFill>
                      <a:srgbClr val="BE0000"/>
                    </a:solidFill>
                  </a:rPr>
                  <a:t>fm</a:t>
                </a:r>
                <a:r>
                  <a:rPr lang="en-US" sz="2000" b="1" dirty="0" smtClean="0">
                    <a:solidFill>
                      <a:srgbClr val="BE0000"/>
                    </a:solidFill>
                  </a:rPr>
                  <a:t>/c</a:t>
                </a:r>
                <a:endParaRPr lang="en-US" sz="2000" b="1" dirty="0">
                  <a:solidFill>
                    <a:srgbClr val="BE0000"/>
                  </a:solidFill>
                </a:endParaRPr>
              </a:p>
            </p:txBody>
          </p:sp>
          <p:cxnSp>
            <p:nvCxnSpPr>
              <p:cNvPr id="16" name="Straight Arrow Connector 15"/>
              <p:cNvCxnSpPr>
                <a:stCxn id="14" idx="1"/>
              </p:cNvCxnSpPr>
              <p:nvPr/>
            </p:nvCxnSpPr>
            <p:spPr>
              <a:xfrm flipH="1">
                <a:off x="1569454" y="5194451"/>
                <a:ext cx="1805940" cy="1013774"/>
              </a:xfrm>
              <a:prstGeom prst="straightConnector1">
                <a:avLst/>
              </a:prstGeom>
              <a:ln w="38100" cmpd="sng">
                <a:solidFill>
                  <a:srgbClr val="BE0000"/>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173837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180"/>
            <a:ext cx="8229600" cy="840365"/>
          </a:xfrm>
        </p:spPr>
        <p:txBody>
          <a:bodyPr/>
          <a:lstStyle/>
          <a:p>
            <a:r>
              <a:rPr lang="en-US" dirty="0" smtClean="0">
                <a:solidFill>
                  <a:srgbClr val="BE0000"/>
                </a:solidFill>
              </a:rPr>
              <a:t>The nuclear Equation of State</a:t>
            </a:r>
            <a:endParaRPr lang="en-US" dirty="0">
              <a:solidFill>
                <a:srgbClr val="BE0000"/>
              </a:solidFill>
            </a:endParaRPr>
          </a:p>
        </p:txBody>
      </p:sp>
      <p:sp>
        <p:nvSpPr>
          <p:cNvPr id="3" name="Content Placeholder 2"/>
          <p:cNvSpPr>
            <a:spLocks noGrp="1"/>
          </p:cNvSpPr>
          <p:nvPr>
            <p:ph idx="1"/>
          </p:nvPr>
        </p:nvSpPr>
        <p:spPr>
          <a:xfrm>
            <a:off x="342048" y="1582794"/>
            <a:ext cx="8801952" cy="4973090"/>
          </a:xfrm>
        </p:spPr>
        <p:txBody>
          <a:bodyPr>
            <a:normAutofit/>
          </a:bodyPr>
          <a:lstStyle/>
          <a:p>
            <a:pPr>
              <a:spcAft>
                <a:spcPts val="1200"/>
              </a:spcAft>
            </a:pPr>
            <a:r>
              <a:rPr lang="en-US" dirty="0" smtClean="0">
                <a:solidFill>
                  <a:srgbClr val="0538A4"/>
                </a:solidFill>
              </a:rPr>
              <a:t>Exploring the </a:t>
            </a:r>
            <a:r>
              <a:rPr lang="en-US" dirty="0" err="1" smtClean="0">
                <a:solidFill>
                  <a:srgbClr val="0538A4"/>
                </a:solidFill>
              </a:rPr>
              <a:t>EoS</a:t>
            </a:r>
            <a:r>
              <a:rPr lang="en-US" dirty="0" smtClean="0">
                <a:solidFill>
                  <a:srgbClr val="0538A4"/>
                </a:solidFill>
              </a:rPr>
              <a:t>: “How much energy is needed to compress </a:t>
            </a:r>
            <a:r>
              <a:rPr lang="en-US" dirty="0" err="1" smtClean="0">
                <a:solidFill>
                  <a:srgbClr val="0538A4"/>
                </a:solidFill>
              </a:rPr>
              <a:t>hadronic</a:t>
            </a:r>
            <a:r>
              <a:rPr lang="en-US" dirty="0" smtClean="0">
                <a:solidFill>
                  <a:srgbClr val="0538A4"/>
                </a:solidFill>
              </a:rPr>
              <a:t> matter?”</a:t>
            </a:r>
          </a:p>
          <a:p>
            <a:r>
              <a:rPr lang="en-US" dirty="0" smtClean="0">
                <a:solidFill>
                  <a:srgbClr val="0538A4"/>
                </a:solidFill>
              </a:rPr>
              <a:t>Why </a:t>
            </a:r>
            <a:r>
              <a:rPr lang="en-US" dirty="0">
                <a:solidFill>
                  <a:srgbClr val="0538A4"/>
                </a:solidFill>
              </a:rPr>
              <a:t>h</a:t>
            </a:r>
            <a:r>
              <a:rPr lang="en-US" dirty="0" smtClean="0">
                <a:solidFill>
                  <a:srgbClr val="0538A4"/>
                </a:solidFill>
              </a:rPr>
              <a:t>eavy-ion collisions?</a:t>
            </a:r>
          </a:p>
          <a:p>
            <a:pPr lvl="1"/>
            <a:r>
              <a:rPr lang="en-US" dirty="0" smtClean="0">
                <a:solidFill>
                  <a:srgbClr val="0538A4"/>
                </a:solidFill>
              </a:rPr>
              <a:t>this talk: </a:t>
            </a:r>
            <a:r>
              <a:rPr lang="en-US" i="1" dirty="0" smtClean="0">
                <a:solidFill>
                  <a:srgbClr val="0538A4"/>
                </a:solidFill>
              </a:rPr>
              <a:t>Intermediate (Fermi) energies</a:t>
            </a:r>
            <a:r>
              <a:rPr lang="en-US" dirty="0" smtClean="0">
                <a:solidFill>
                  <a:srgbClr val="0538A4"/>
                </a:solidFill>
              </a:rPr>
              <a:t> (E/A=20-70 MeV) &amp; </a:t>
            </a:r>
            <a:r>
              <a:rPr lang="en-US" i="1" dirty="0" smtClean="0">
                <a:solidFill>
                  <a:srgbClr val="0538A4"/>
                </a:solidFill>
              </a:rPr>
              <a:t>sub-relativistic energies </a:t>
            </a:r>
            <a:r>
              <a:rPr lang="en-US" dirty="0" smtClean="0">
                <a:solidFill>
                  <a:srgbClr val="0538A4"/>
                </a:solidFill>
              </a:rPr>
              <a:t>(E/A=100-2000 MeV)</a:t>
            </a:r>
          </a:p>
          <a:p>
            <a:pPr lvl="1">
              <a:spcAft>
                <a:spcPts val="1800"/>
              </a:spcAft>
            </a:pPr>
            <a:r>
              <a:rPr lang="en-US" dirty="0" smtClean="0">
                <a:solidFill>
                  <a:srgbClr val="0538A4"/>
                </a:solidFill>
                <a:latin typeface="Times New Roman"/>
                <a:cs typeface="Times New Roman"/>
              </a:rPr>
              <a:t>Densities ≈ 0.01ρ</a:t>
            </a:r>
            <a:r>
              <a:rPr lang="en-US" baseline="-25000" dirty="0" smtClean="0">
                <a:solidFill>
                  <a:srgbClr val="0538A4"/>
                </a:solidFill>
                <a:latin typeface="Times New Roman"/>
                <a:cs typeface="Times New Roman"/>
              </a:rPr>
              <a:t>0</a:t>
            </a:r>
            <a:r>
              <a:rPr lang="en-US" dirty="0" smtClean="0">
                <a:solidFill>
                  <a:srgbClr val="0538A4"/>
                </a:solidFill>
                <a:latin typeface="Times New Roman"/>
                <a:cs typeface="Times New Roman"/>
              </a:rPr>
              <a:t> – 2.5ρ</a:t>
            </a:r>
            <a:r>
              <a:rPr lang="en-US" baseline="-25000" dirty="0" smtClean="0">
                <a:solidFill>
                  <a:srgbClr val="0538A4"/>
                </a:solidFill>
                <a:latin typeface="Times New Roman"/>
                <a:cs typeface="Times New Roman"/>
              </a:rPr>
              <a:t>0</a:t>
            </a:r>
            <a:r>
              <a:rPr lang="en-US" dirty="0" smtClean="0">
                <a:solidFill>
                  <a:srgbClr val="0538A4"/>
                </a:solidFill>
              </a:rPr>
              <a:t>, Temperatures &lt; 15 MeV</a:t>
            </a:r>
            <a:endParaRPr lang="en-US" baseline="-25000" dirty="0" smtClean="0">
              <a:solidFill>
                <a:srgbClr val="0538A4"/>
              </a:solidFill>
            </a:endParaRPr>
          </a:p>
          <a:p>
            <a:r>
              <a:rPr lang="en-US" dirty="0" smtClean="0">
                <a:solidFill>
                  <a:srgbClr val="0538A4"/>
                </a:solidFill>
              </a:rPr>
              <a:t>What is the role of </a:t>
            </a:r>
            <a:r>
              <a:rPr lang="en-US" dirty="0" err="1" smtClean="0">
                <a:solidFill>
                  <a:srgbClr val="0538A4"/>
                </a:solidFill>
              </a:rPr>
              <a:t>isospin</a:t>
            </a:r>
            <a:r>
              <a:rPr lang="en-US" dirty="0" smtClean="0">
                <a:solidFill>
                  <a:srgbClr val="0538A4"/>
                </a:solidFill>
              </a:rPr>
              <a:t> asymmetry </a:t>
            </a:r>
            <a:r>
              <a:rPr lang="en-US" dirty="0">
                <a:solidFill>
                  <a:srgbClr val="0538A4"/>
                </a:solidFill>
              </a:rPr>
              <a:t> </a:t>
            </a:r>
            <a:r>
              <a:rPr lang="en-US" dirty="0" smtClean="0">
                <a:solidFill>
                  <a:srgbClr val="0538A4"/>
                </a:solidFill>
              </a:rPr>
              <a:t>                </a:t>
            </a:r>
            <a:r>
              <a:rPr lang="en-US" dirty="0" err="1" smtClean="0">
                <a:solidFill>
                  <a:srgbClr val="0538A4"/>
                </a:solidFill>
                <a:latin typeface="Times New Roman"/>
                <a:cs typeface="Times New Roman"/>
              </a:rPr>
              <a:t>δ</a:t>
            </a:r>
            <a:r>
              <a:rPr lang="en-US" dirty="0" smtClean="0">
                <a:solidFill>
                  <a:srgbClr val="0538A4"/>
                </a:solidFill>
                <a:latin typeface="Times New Roman"/>
                <a:cs typeface="Times New Roman"/>
              </a:rPr>
              <a:t>=(N-Z)/(N+Z)</a:t>
            </a:r>
            <a:r>
              <a:rPr lang="en-US" dirty="0" smtClean="0">
                <a:solidFill>
                  <a:srgbClr val="0538A4"/>
                </a:solidFill>
              </a:rPr>
              <a:t> in nuclear reactions?</a:t>
            </a:r>
            <a:endParaRPr lang="en-US" dirty="0">
              <a:solidFill>
                <a:srgbClr val="0538A4"/>
              </a:solidFill>
            </a:endParaRPr>
          </a:p>
        </p:txBody>
      </p:sp>
    </p:spTree>
    <p:extLst>
      <p:ext uri="{BB962C8B-B14F-4D97-AF65-F5344CB8AC3E}">
        <p14:creationId xmlns:p14="http://schemas.microsoft.com/office/powerpoint/2010/main" val="1098715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29" y="117510"/>
            <a:ext cx="8686800" cy="887040"/>
          </a:xfrm>
        </p:spPr>
        <p:txBody>
          <a:bodyPr>
            <a:normAutofit/>
          </a:bodyPr>
          <a:lstStyle/>
          <a:p>
            <a:r>
              <a:rPr lang="en-US" dirty="0" err="1" smtClean="0">
                <a:solidFill>
                  <a:srgbClr val="CC0000"/>
                </a:solidFill>
              </a:rPr>
              <a:t>Isospin</a:t>
            </a:r>
            <a:r>
              <a:rPr lang="en-US" dirty="0" smtClean="0">
                <a:solidFill>
                  <a:srgbClr val="CC0000"/>
                </a:solidFill>
              </a:rPr>
              <a:t> chronology and </a:t>
            </a:r>
            <a:r>
              <a:rPr lang="en-US" dirty="0" err="1" smtClean="0">
                <a:solidFill>
                  <a:srgbClr val="CC0000"/>
                </a:solidFill>
              </a:rPr>
              <a:t>E</a:t>
            </a:r>
            <a:r>
              <a:rPr lang="en-US" baseline="-25000" dirty="0" err="1" smtClean="0">
                <a:solidFill>
                  <a:srgbClr val="CC0000"/>
                </a:solidFill>
              </a:rPr>
              <a:t>sym</a:t>
            </a:r>
            <a:r>
              <a:rPr lang="en-US" dirty="0" smtClean="0">
                <a:solidFill>
                  <a:srgbClr val="CC0000"/>
                </a:solidFill>
              </a:rPr>
              <a:t>(</a:t>
            </a:r>
            <a:r>
              <a:rPr lang="en-US" dirty="0" err="1" smtClean="0">
                <a:solidFill>
                  <a:srgbClr val="CC0000"/>
                </a:solidFill>
              </a:rPr>
              <a:t>ρ</a:t>
            </a:r>
            <a:r>
              <a:rPr lang="en-US" dirty="0">
                <a:solidFill>
                  <a:srgbClr val="CC0000"/>
                </a:solidFill>
              </a:rPr>
              <a:t>)</a:t>
            </a:r>
          </a:p>
        </p:txBody>
      </p:sp>
      <p:sp>
        <p:nvSpPr>
          <p:cNvPr id="29" name="TextBox 28"/>
          <p:cNvSpPr txBox="1"/>
          <p:nvPr/>
        </p:nvSpPr>
        <p:spPr>
          <a:xfrm>
            <a:off x="4004310" y="5640314"/>
            <a:ext cx="3862654" cy="461665"/>
          </a:xfrm>
          <a:prstGeom prst="rect">
            <a:avLst/>
          </a:prstGeom>
          <a:noFill/>
        </p:spPr>
        <p:txBody>
          <a:bodyPr wrap="square" rtlCol="0">
            <a:spAutoFit/>
          </a:bodyPr>
          <a:lstStyle/>
          <a:p>
            <a:r>
              <a:rPr lang="en-US" sz="2400" dirty="0" smtClean="0">
                <a:solidFill>
                  <a:srgbClr val="000090"/>
                </a:solidFill>
              </a:rPr>
              <a:t>Data consistent with </a:t>
            </a:r>
            <a:r>
              <a:rPr lang="en-US" sz="2400" dirty="0" err="1" smtClean="0">
                <a:solidFill>
                  <a:srgbClr val="000090"/>
                </a:solidFill>
                <a:latin typeface="Times New Roman"/>
                <a:cs typeface="Times New Roman"/>
              </a:rPr>
              <a:t>γ</a:t>
            </a:r>
            <a:r>
              <a:rPr lang="en-US" sz="2400" dirty="0" smtClean="0">
                <a:solidFill>
                  <a:srgbClr val="000090"/>
                </a:solidFill>
              </a:rPr>
              <a:t> ≈ 0.8</a:t>
            </a:r>
            <a:endParaRPr lang="en-US" sz="2400" dirty="0">
              <a:solidFill>
                <a:srgbClr val="000090"/>
              </a:solidFill>
            </a:endParaRPr>
          </a:p>
        </p:txBody>
      </p:sp>
      <p:pic>
        <p:nvPicPr>
          <p:cNvPr id="31" name="Picture 89" descr="SMF_Asy-Stiff-Asy-So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59" y="4136009"/>
            <a:ext cx="2057400" cy="173513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193657" y="1496465"/>
            <a:ext cx="3370228" cy="3631048"/>
            <a:chOff x="4859979" y="1112150"/>
            <a:chExt cx="3370228" cy="3631048"/>
          </a:xfrm>
        </p:grpSpPr>
        <p:pic>
          <p:nvPicPr>
            <p:cNvPr id="24" name="Picture 23"/>
            <p:cNvPicPr>
              <a:picLocks noChangeAspect="1"/>
            </p:cNvPicPr>
            <p:nvPr/>
          </p:nvPicPr>
          <p:blipFill>
            <a:blip r:embed="rId4"/>
            <a:stretch>
              <a:fillRect/>
            </a:stretch>
          </p:blipFill>
          <p:spPr>
            <a:xfrm>
              <a:off x="4859979" y="1395179"/>
              <a:ext cx="3370228" cy="3348019"/>
            </a:xfrm>
            <a:prstGeom prst="rect">
              <a:avLst/>
            </a:prstGeom>
          </p:spPr>
        </p:pic>
        <p:sp>
          <p:nvSpPr>
            <p:cNvPr id="26" name="TextBox 25"/>
            <p:cNvSpPr txBox="1"/>
            <p:nvPr/>
          </p:nvSpPr>
          <p:spPr>
            <a:xfrm rot="3600000">
              <a:off x="5689611" y="3353572"/>
              <a:ext cx="813043" cy="276999"/>
            </a:xfrm>
            <a:prstGeom prst="rect">
              <a:avLst/>
            </a:prstGeom>
            <a:noFill/>
          </p:spPr>
          <p:txBody>
            <a:bodyPr wrap="none" rtlCol="0">
              <a:spAutoFit/>
            </a:bodyPr>
            <a:lstStyle/>
            <a:p>
              <a:r>
                <a:rPr lang="en-US" sz="1200" b="1" dirty="0" smtClean="0">
                  <a:solidFill>
                    <a:srgbClr val="FF0000"/>
                  </a:solidFill>
                </a:rPr>
                <a:t>Statistical</a:t>
              </a:r>
              <a:endParaRPr lang="en-US" sz="1200" b="1" dirty="0">
                <a:solidFill>
                  <a:srgbClr val="FF0000"/>
                </a:solidFill>
              </a:endParaRPr>
            </a:p>
          </p:txBody>
        </p:sp>
        <p:sp>
          <p:nvSpPr>
            <p:cNvPr id="28" name="TextBox 27"/>
            <p:cNvSpPr txBox="1"/>
            <p:nvPr/>
          </p:nvSpPr>
          <p:spPr>
            <a:xfrm rot="4320000">
              <a:off x="5627209" y="2002120"/>
              <a:ext cx="1288033" cy="276999"/>
            </a:xfrm>
            <a:prstGeom prst="rect">
              <a:avLst/>
            </a:prstGeom>
            <a:noFill/>
          </p:spPr>
          <p:txBody>
            <a:bodyPr wrap="none" rtlCol="0">
              <a:spAutoFit/>
            </a:bodyPr>
            <a:lstStyle/>
            <a:p>
              <a:r>
                <a:rPr lang="en-US" sz="1200" b="1" dirty="0" smtClean="0"/>
                <a:t>Dynamical - Neck</a:t>
              </a:r>
              <a:endParaRPr lang="en-US" sz="1200" b="1" dirty="0"/>
            </a:p>
          </p:txBody>
        </p:sp>
        <p:sp>
          <p:nvSpPr>
            <p:cNvPr id="20" name="TextBox 19"/>
            <p:cNvSpPr txBox="1"/>
            <p:nvPr/>
          </p:nvSpPr>
          <p:spPr>
            <a:xfrm>
              <a:off x="4859979" y="1112150"/>
              <a:ext cx="3370228" cy="307777"/>
            </a:xfrm>
            <a:prstGeom prst="rect">
              <a:avLst/>
            </a:prstGeom>
            <a:noFill/>
          </p:spPr>
          <p:txBody>
            <a:bodyPr wrap="square" rtlCol="0">
              <a:spAutoFit/>
            </a:bodyPr>
            <a:lstStyle/>
            <a:p>
              <a:r>
                <a:rPr lang="en-US" sz="1400" b="1" dirty="0" smtClean="0">
                  <a:solidFill>
                    <a:srgbClr val="000090"/>
                  </a:solidFill>
                </a:rPr>
                <a:t>SMF Simulations	</a:t>
              </a:r>
              <a:r>
                <a:rPr lang="en-US" sz="1400" b="1" dirty="0" err="1" smtClean="0">
                  <a:solidFill>
                    <a:srgbClr val="000090"/>
                  </a:solidFill>
                </a:rPr>
                <a:t>Vs</a:t>
              </a:r>
              <a:r>
                <a:rPr lang="en-US" sz="1400" b="1" dirty="0" smtClean="0">
                  <a:solidFill>
                    <a:srgbClr val="000090"/>
                  </a:solidFill>
                </a:rPr>
                <a:t>	Experimental data</a:t>
              </a:r>
              <a:endParaRPr lang="en-US" sz="1400" b="1" dirty="0">
                <a:solidFill>
                  <a:srgbClr val="000090"/>
                </a:solidFill>
              </a:endParaRPr>
            </a:p>
          </p:txBody>
        </p:sp>
      </p:grpSp>
      <p:graphicFrame>
        <p:nvGraphicFramePr>
          <p:cNvPr id="33" name="Object 2"/>
          <p:cNvGraphicFramePr>
            <a:graphicFrameLocks noChangeAspect="1"/>
          </p:cNvGraphicFramePr>
          <p:nvPr>
            <p:extLst>
              <p:ext uri="{D42A27DB-BD31-4B8C-83A1-F6EECF244321}">
                <p14:modId xmlns:p14="http://schemas.microsoft.com/office/powerpoint/2010/main" val="244665670"/>
              </p:ext>
            </p:extLst>
          </p:nvPr>
        </p:nvGraphicFramePr>
        <p:xfrm>
          <a:off x="2767722" y="4297695"/>
          <a:ext cx="1075690" cy="505275"/>
        </p:xfrm>
        <a:graphic>
          <a:graphicData uri="http://schemas.openxmlformats.org/presentationml/2006/ole">
            <mc:AlternateContent xmlns:mc="http://schemas.openxmlformats.org/markup-compatibility/2006">
              <mc:Choice xmlns:v="urn:schemas-microsoft-com:vml" Requires="v">
                <p:oleObj spid="_x0000_s69790" name="Equation" r:id="rId5" imgW="1054100" imgH="495300" progId="Equation.DSMT4">
                  <p:embed/>
                </p:oleObj>
              </mc:Choice>
              <mc:Fallback>
                <p:oleObj name="Equation" r:id="rId5" imgW="1054100" imgH="495300" progId="Equation.DSMT4">
                  <p:embed/>
                  <p:pic>
                    <p:nvPicPr>
                      <p:cNvPr id="0" name=""/>
                      <p:cNvPicPr>
                        <a:picLocks noChangeAspect="1" noChangeArrowheads="1"/>
                      </p:cNvPicPr>
                      <p:nvPr/>
                    </p:nvPicPr>
                    <p:blipFill>
                      <a:blip r:embed="rId6"/>
                      <a:srcRect/>
                      <a:stretch>
                        <a:fillRect/>
                      </a:stretch>
                    </p:blipFill>
                    <p:spPr bwMode="auto">
                      <a:xfrm>
                        <a:off x="2767722" y="4297695"/>
                        <a:ext cx="1075690" cy="505275"/>
                      </a:xfrm>
                      <a:prstGeom prst="rect">
                        <a:avLst/>
                      </a:prstGeom>
                      <a:noFill/>
                      <a:ln w="9525">
                        <a:noFill/>
                        <a:miter lim="800000"/>
                        <a:headEnd/>
                        <a:tailEnd/>
                      </a:ln>
                      <a:effectLst/>
                    </p:spPr>
                  </p:pic>
                </p:oleObj>
              </mc:Fallback>
            </mc:AlternateContent>
          </a:graphicData>
        </a:graphic>
      </p:graphicFrame>
      <p:sp>
        <p:nvSpPr>
          <p:cNvPr id="17" name="TextBox 16"/>
          <p:cNvSpPr txBox="1"/>
          <p:nvPr/>
        </p:nvSpPr>
        <p:spPr>
          <a:xfrm>
            <a:off x="385938" y="6519446"/>
            <a:ext cx="5222523" cy="338554"/>
          </a:xfrm>
          <a:prstGeom prst="rect">
            <a:avLst/>
          </a:prstGeom>
          <a:noFill/>
        </p:spPr>
        <p:txBody>
          <a:bodyPr wrap="square" rtlCol="0">
            <a:spAutoFit/>
          </a:bodyPr>
          <a:lstStyle/>
          <a:p>
            <a:r>
              <a:rPr lang="en-US" sz="1600" dirty="0" smtClean="0"/>
              <a:t>SMF: Stochastic Mean Field calculations by M. Colonna et al. </a:t>
            </a:r>
            <a:endParaRPr lang="en-US" sz="1600" dirty="0"/>
          </a:p>
        </p:txBody>
      </p:sp>
      <p:sp>
        <p:nvSpPr>
          <p:cNvPr id="30" name="TextBox 29"/>
          <p:cNvSpPr txBox="1"/>
          <p:nvPr/>
        </p:nvSpPr>
        <p:spPr>
          <a:xfrm>
            <a:off x="803047" y="1398948"/>
            <a:ext cx="3102030" cy="646331"/>
          </a:xfrm>
          <a:prstGeom prst="rect">
            <a:avLst/>
          </a:prstGeom>
          <a:noFill/>
        </p:spPr>
        <p:txBody>
          <a:bodyPr wrap="square" rtlCol="0">
            <a:spAutoFit/>
          </a:bodyPr>
          <a:lstStyle/>
          <a:p>
            <a:r>
              <a:rPr lang="en-US" dirty="0" smtClean="0">
                <a:solidFill>
                  <a:srgbClr val="0538A4"/>
                </a:solidFill>
              </a:rPr>
              <a:t>N/Z content of neck fragment (dynamical fast emission)</a:t>
            </a:r>
            <a:endParaRPr lang="en-US" dirty="0">
              <a:solidFill>
                <a:srgbClr val="0538A4"/>
              </a:solidFill>
            </a:endParaRPr>
          </a:p>
        </p:txBody>
      </p:sp>
      <p:cxnSp>
        <p:nvCxnSpPr>
          <p:cNvPr id="35" name="Straight Arrow Connector 34"/>
          <p:cNvCxnSpPr/>
          <p:nvPr/>
        </p:nvCxnSpPr>
        <p:spPr>
          <a:xfrm>
            <a:off x="3305567" y="1869639"/>
            <a:ext cx="1688982" cy="6886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059612" y="2803437"/>
            <a:ext cx="2619466" cy="646331"/>
          </a:xfrm>
          <a:prstGeom prst="rect">
            <a:avLst/>
          </a:prstGeom>
          <a:noFill/>
        </p:spPr>
        <p:txBody>
          <a:bodyPr wrap="square" rtlCol="0">
            <a:spAutoFit/>
          </a:bodyPr>
          <a:lstStyle/>
          <a:p>
            <a:r>
              <a:rPr lang="en-US" dirty="0" smtClean="0">
                <a:solidFill>
                  <a:srgbClr val="FF1500"/>
                </a:solidFill>
              </a:rPr>
              <a:t>N/Z content of statistical emission by PLF and TLF</a:t>
            </a:r>
            <a:endParaRPr lang="en-US" dirty="0">
              <a:solidFill>
                <a:srgbClr val="FF1500"/>
              </a:solidFill>
            </a:endParaRPr>
          </a:p>
        </p:txBody>
      </p:sp>
      <p:cxnSp>
        <p:nvCxnSpPr>
          <p:cNvPr id="38" name="Straight Arrow Connector 37"/>
          <p:cNvCxnSpPr/>
          <p:nvPr/>
        </p:nvCxnSpPr>
        <p:spPr>
          <a:xfrm>
            <a:off x="3074368" y="3449768"/>
            <a:ext cx="1688982" cy="266345"/>
          </a:xfrm>
          <a:prstGeom prst="straightConnector1">
            <a:avLst/>
          </a:prstGeom>
          <a:ln>
            <a:solidFill>
              <a:srgbClr val="BE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5400000">
            <a:off x="6124020" y="3296292"/>
            <a:ext cx="3147357" cy="307777"/>
          </a:xfrm>
          <a:prstGeom prst="rect">
            <a:avLst/>
          </a:prstGeom>
          <a:noFill/>
        </p:spPr>
        <p:txBody>
          <a:bodyPr wrap="square" rtlCol="0">
            <a:spAutoFit/>
          </a:bodyPr>
          <a:lstStyle/>
          <a:p>
            <a:r>
              <a:rPr lang="en-US" sz="1400" dirty="0" smtClean="0"/>
              <a:t>E. De </a:t>
            </a:r>
            <a:r>
              <a:rPr lang="en-US" sz="1400" dirty="0" err="1" smtClean="0"/>
              <a:t>Filippo</a:t>
            </a:r>
            <a:r>
              <a:rPr lang="en-US" sz="1400" dirty="0" smtClean="0"/>
              <a:t> et al.,</a:t>
            </a:r>
            <a:r>
              <a:rPr lang="en-US" sz="1400" dirty="0"/>
              <a:t> </a:t>
            </a:r>
            <a:r>
              <a:rPr lang="en-US" sz="1400" dirty="0" smtClean="0"/>
              <a:t>Phys. Rev. C (2012)</a:t>
            </a:r>
            <a:endParaRPr lang="en-US" sz="1400" dirty="0"/>
          </a:p>
        </p:txBody>
      </p:sp>
    </p:spTree>
    <p:extLst>
      <p:ext uri="{BB962C8B-B14F-4D97-AF65-F5344CB8AC3E}">
        <p14:creationId xmlns:p14="http://schemas.microsoft.com/office/powerpoint/2010/main" val="1348912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457200" y="149390"/>
            <a:ext cx="8229600" cy="857420"/>
          </a:xfrm>
        </p:spPr>
        <p:txBody>
          <a:bodyPr/>
          <a:lstStyle/>
          <a:p>
            <a:pPr eaLnBrk="1" hangingPunct="1"/>
            <a:r>
              <a:rPr lang="en-GB" sz="4000" dirty="0" err="1">
                <a:solidFill>
                  <a:srgbClr val="BE0000"/>
                </a:solidFill>
                <a:ea typeface="ＭＳ Ｐゴシック" charset="0"/>
                <a:cs typeface="ＭＳ Ｐゴシック" charset="0"/>
              </a:rPr>
              <a:t>Isospin</a:t>
            </a:r>
            <a:r>
              <a:rPr lang="en-GB" sz="4000" dirty="0">
                <a:solidFill>
                  <a:srgbClr val="BE0000"/>
                </a:solidFill>
                <a:ea typeface="ＭＳ Ｐゴシック" charset="0"/>
                <a:cs typeface="ＭＳ Ｐゴシック" charset="0"/>
              </a:rPr>
              <a:t> </a:t>
            </a:r>
            <a:r>
              <a:rPr lang="en-GB" sz="4000" dirty="0" smtClean="0">
                <a:solidFill>
                  <a:srgbClr val="BE0000"/>
                </a:solidFill>
                <a:ea typeface="ＭＳ Ｐゴシック" charset="0"/>
                <a:cs typeface="ＭＳ Ｐゴシック" charset="0"/>
              </a:rPr>
              <a:t>diffusion and imbalance </a:t>
            </a:r>
            <a:r>
              <a:rPr lang="en-GB" sz="4000" dirty="0">
                <a:solidFill>
                  <a:srgbClr val="BE0000"/>
                </a:solidFill>
                <a:ea typeface="ＭＳ Ｐゴシック" charset="0"/>
                <a:cs typeface="ＭＳ Ｐゴシック" charset="0"/>
              </a:rPr>
              <a:t>ratios</a:t>
            </a:r>
          </a:p>
        </p:txBody>
      </p:sp>
      <p:sp>
        <p:nvSpPr>
          <p:cNvPr id="88068" name="Text Box 3"/>
          <p:cNvSpPr txBox="1">
            <a:spLocks noChangeArrowheads="1"/>
          </p:cNvSpPr>
          <p:nvPr/>
        </p:nvSpPr>
        <p:spPr bwMode="auto">
          <a:xfrm>
            <a:off x="895724" y="1048252"/>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sz="2000" baseline="30000" dirty="0">
                <a:solidFill>
                  <a:srgbClr val="000090"/>
                </a:solidFill>
              </a:rPr>
              <a:t>112</a:t>
            </a:r>
            <a:r>
              <a:rPr lang="en-GB" sz="2000" dirty="0">
                <a:solidFill>
                  <a:srgbClr val="000090"/>
                </a:solidFill>
              </a:rPr>
              <a:t>Sn+</a:t>
            </a:r>
            <a:r>
              <a:rPr lang="en-GB" sz="2000" baseline="30000" dirty="0">
                <a:solidFill>
                  <a:srgbClr val="000090"/>
                </a:solidFill>
              </a:rPr>
              <a:t>112</a:t>
            </a:r>
            <a:r>
              <a:rPr lang="en-GB" sz="2000" dirty="0">
                <a:solidFill>
                  <a:srgbClr val="000090"/>
                </a:solidFill>
              </a:rPr>
              <a:t>Sn	</a:t>
            </a:r>
            <a:r>
              <a:rPr lang="en-GB" sz="2000" dirty="0" smtClean="0">
                <a:solidFill>
                  <a:srgbClr val="000090"/>
                </a:solidFill>
              </a:rPr>
              <a:t>	</a:t>
            </a:r>
            <a:r>
              <a:rPr lang="en-GB" sz="2000" baseline="30000" dirty="0" smtClean="0">
                <a:solidFill>
                  <a:srgbClr val="000090"/>
                </a:solidFill>
              </a:rPr>
              <a:t>112</a:t>
            </a:r>
            <a:r>
              <a:rPr lang="en-GB" sz="2000" dirty="0" smtClean="0">
                <a:solidFill>
                  <a:srgbClr val="000090"/>
                </a:solidFill>
              </a:rPr>
              <a:t>Sn</a:t>
            </a:r>
            <a:r>
              <a:rPr lang="en-GB" sz="2000" dirty="0">
                <a:solidFill>
                  <a:srgbClr val="000090"/>
                </a:solidFill>
              </a:rPr>
              <a:t>+</a:t>
            </a:r>
            <a:r>
              <a:rPr lang="en-GB" sz="2000" baseline="30000" dirty="0">
                <a:solidFill>
                  <a:srgbClr val="000090"/>
                </a:solidFill>
              </a:rPr>
              <a:t>124</a:t>
            </a:r>
            <a:r>
              <a:rPr lang="en-GB" sz="2000" dirty="0">
                <a:solidFill>
                  <a:srgbClr val="000090"/>
                </a:solidFill>
              </a:rPr>
              <a:t>Sn	</a:t>
            </a:r>
            <a:r>
              <a:rPr lang="en-GB" sz="2000" dirty="0" smtClean="0">
                <a:solidFill>
                  <a:srgbClr val="000090"/>
                </a:solidFill>
              </a:rPr>
              <a:t>	</a:t>
            </a:r>
            <a:r>
              <a:rPr lang="en-GB" sz="2000" baseline="30000" dirty="0" smtClean="0">
                <a:solidFill>
                  <a:srgbClr val="000090"/>
                </a:solidFill>
              </a:rPr>
              <a:t>124</a:t>
            </a:r>
            <a:r>
              <a:rPr lang="en-GB" sz="2000" dirty="0" smtClean="0">
                <a:solidFill>
                  <a:srgbClr val="000090"/>
                </a:solidFill>
              </a:rPr>
              <a:t>Sn</a:t>
            </a:r>
            <a:r>
              <a:rPr lang="en-GB" sz="2000" dirty="0">
                <a:solidFill>
                  <a:srgbClr val="000090"/>
                </a:solidFill>
              </a:rPr>
              <a:t>+</a:t>
            </a:r>
            <a:r>
              <a:rPr lang="en-GB" sz="2000" baseline="30000" dirty="0">
                <a:solidFill>
                  <a:srgbClr val="000090"/>
                </a:solidFill>
              </a:rPr>
              <a:t>112</a:t>
            </a:r>
            <a:r>
              <a:rPr lang="en-GB" sz="2000" dirty="0">
                <a:solidFill>
                  <a:srgbClr val="000090"/>
                </a:solidFill>
              </a:rPr>
              <a:t>Sn	</a:t>
            </a:r>
            <a:r>
              <a:rPr lang="en-GB" sz="2000" dirty="0" smtClean="0">
                <a:solidFill>
                  <a:srgbClr val="000090"/>
                </a:solidFill>
              </a:rPr>
              <a:t>	 </a:t>
            </a:r>
            <a:r>
              <a:rPr lang="en-GB" sz="2000" baseline="30000" dirty="0" smtClean="0">
                <a:solidFill>
                  <a:srgbClr val="000090"/>
                </a:solidFill>
              </a:rPr>
              <a:t>124</a:t>
            </a:r>
            <a:r>
              <a:rPr lang="en-GB" sz="2000" dirty="0" smtClean="0">
                <a:solidFill>
                  <a:srgbClr val="000090"/>
                </a:solidFill>
              </a:rPr>
              <a:t>Sn</a:t>
            </a:r>
            <a:r>
              <a:rPr lang="en-GB" sz="2000" dirty="0">
                <a:solidFill>
                  <a:srgbClr val="000090"/>
                </a:solidFill>
              </a:rPr>
              <a:t>+</a:t>
            </a:r>
            <a:r>
              <a:rPr lang="en-GB" sz="2000" baseline="30000" dirty="0">
                <a:solidFill>
                  <a:srgbClr val="000090"/>
                </a:solidFill>
              </a:rPr>
              <a:t>124</a:t>
            </a:r>
            <a:r>
              <a:rPr lang="en-GB" sz="2000" dirty="0">
                <a:solidFill>
                  <a:srgbClr val="000090"/>
                </a:solidFill>
              </a:rPr>
              <a:t>Sn</a:t>
            </a:r>
          </a:p>
        </p:txBody>
      </p:sp>
      <p:sp>
        <p:nvSpPr>
          <p:cNvPr id="88114" name="Text Box 10"/>
          <p:cNvSpPr txBox="1">
            <a:spLocks noChangeArrowheads="1"/>
          </p:cNvSpPr>
          <p:nvPr/>
        </p:nvSpPr>
        <p:spPr bwMode="auto">
          <a:xfrm>
            <a:off x="799080" y="2143254"/>
            <a:ext cx="316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spcAft>
                <a:spcPct val="50000"/>
              </a:spcAft>
            </a:pPr>
            <a:r>
              <a:rPr lang="en-GB" dirty="0">
                <a:solidFill>
                  <a:srgbClr val="0538A4"/>
                </a:solidFill>
                <a:latin typeface="Times New Roman" charset="0"/>
              </a:rPr>
              <a:t>X</a:t>
            </a:r>
            <a:r>
              <a:rPr lang="en-GB" dirty="0" smtClean="0">
                <a:solidFill>
                  <a:srgbClr val="0538A4"/>
                </a:solidFill>
                <a:latin typeface="Times New Roman" charset="0"/>
              </a:rPr>
              <a:t>=Observable sensitive to   N/Z of emitter</a:t>
            </a:r>
            <a:endParaRPr lang="en-GB" dirty="0">
              <a:solidFill>
                <a:srgbClr val="0538A4"/>
              </a:solidFill>
            </a:endParaRPr>
          </a:p>
        </p:txBody>
      </p:sp>
      <p:grpSp>
        <p:nvGrpSpPr>
          <p:cNvPr id="88076" name="Group 13"/>
          <p:cNvGrpSpPr>
            <a:grpSpLocks/>
          </p:cNvGrpSpPr>
          <p:nvPr/>
        </p:nvGrpSpPr>
        <p:grpSpPr bwMode="auto">
          <a:xfrm>
            <a:off x="3223182" y="5859672"/>
            <a:ext cx="1403350" cy="754063"/>
            <a:chOff x="2668" y="3648"/>
            <a:chExt cx="884" cy="475"/>
          </a:xfrm>
        </p:grpSpPr>
        <p:grpSp>
          <p:nvGrpSpPr>
            <p:cNvPr id="88108" name="Group 14"/>
            <p:cNvGrpSpPr>
              <a:grpSpLocks/>
            </p:cNvGrpSpPr>
            <p:nvPr/>
          </p:nvGrpSpPr>
          <p:grpSpPr bwMode="auto">
            <a:xfrm>
              <a:off x="3089" y="3648"/>
              <a:ext cx="463" cy="268"/>
              <a:chOff x="2801" y="2496"/>
              <a:chExt cx="463" cy="268"/>
            </a:xfrm>
          </p:grpSpPr>
          <p:sp>
            <p:nvSpPr>
              <p:cNvPr id="88112" name="Oval 15"/>
              <p:cNvSpPr>
                <a:spLocks noChangeAspect="1" noChangeArrowheads="1"/>
              </p:cNvSpPr>
              <p:nvPr/>
            </p:nvSpPr>
            <p:spPr bwMode="auto">
              <a:xfrm rot="1200000">
                <a:off x="2805" y="2496"/>
                <a:ext cx="383" cy="268"/>
              </a:xfrm>
              <a:prstGeom prst="ellipse">
                <a:avLst/>
              </a:prstGeom>
              <a:solidFill>
                <a:srgbClr val="00CCFF"/>
              </a:solidFill>
              <a:ln w="9525">
                <a:solidFill>
                  <a:schemeClr val="tx1"/>
                </a:solidFill>
                <a:round/>
                <a:headEnd/>
                <a:tailEnd/>
              </a:ln>
            </p:spPr>
            <p:txBody>
              <a:bodyPr wrap="none" anchor="ctr"/>
              <a:lstStyle/>
              <a:p>
                <a:endParaRPr lang="en-US"/>
              </a:p>
            </p:txBody>
          </p:sp>
          <p:sp>
            <p:nvSpPr>
              <p:cNvPr id="88113" name="Text Box 16"/>
              <p:cNvSpPr txBox="1">
                <a:spLocks noChangeArrowheads="1"/>
              </p:cNvSpPr>
              <p:nvPr/>
            </p:nvSpPr>
            <p:spPr bwMode="auto">
              <a:xfrm>
                <a:off x="2801" y="2496"/>
                <a:ext cx="4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QP*</a:t>
                </a:r>
              </a:p>
            </p:txBody>
          </p:sp>
        </p:grpSp>
        <p:grpSp>
          <p:nvGrpSpPr>
            <p:cNvPr id="88109" name="Group 17"/>
            <p:cNvGrpSpPr>
              <a:grpSpLocks/>
            </p:cNvGrpSpPr>
            <p:nvPr/>
          </p:nvGrpSpPr>
          <p:grpSpPr bwMode="auto">
            <a:xfrm>
              <a:off x="2668" y="3855"/>
              <a:ext cx="404" cy="268"/>
              <a:chOff x="3292" y="2703"/>
              <a:chExt cx="404" cy="268"/>
            </a:xfrm>
          </p:grpSpPr>
          <p:sp>
            <p:nvSpPr>
              <p:cNvPr id="88110" name="Oval 18"/>
              <p:cNvSpPr>
                <a:spLocks noChangeAspect="1" noChangeArrowheads="1"/>
              </p:cNvSpPr>
              <p:nvPr/>
            </p:nvSpPr>
            <p:spPr bwMode="auto">
              <a:xfrm rot="900000">
                <a:off x="3292" y="2703"/>
                <a:ext cx="383" cy="268"/>
              </a:xfrm>
              <a:prstGeom prst="ellipse">
                <a:avLst/>
              </a:prstGeom>
              <a:solidFill>
                <a:srgbClr val="00CCFF"/>
              </a:solidFill>
              <a:ln w="9525">
                <a:solidFill>
                  <a:schemeClr val="tx1"/>
                </a:solidFill>
                <a:round/>
                <a:headEnd/>
                <a:tailEnd/>
              </a:ln>
            </p:spPr>
            <p:txBody>
              <a:bodyPr wrap="none" anchor="ctr"/>
              <a:lstStyle/>
              <a:p>
                <a:endParaRPr lang="en-US"/>
              </a:p>
            </p:txBody>
          </p:sp>
          <p:sp>
            <p:nvSpPr>
              <p:cNvPr id="88111" name="Text Box 19"/>
              <p:cNvSpPr txBox="1">
                <a:spLocks noChangeArrowheads="1"/>
              </p:cNvSpPr>
              <p:nvPr/>
            </p:nvSpPr>
            <p:spPr bwMode="auto">
              <a:xfrm>
                <a:off x="3312" y="2736"/>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QT*</a:t>
                </a:r>
              </a:p>
            </p:txBody>
          </p:sp>
        </p:grpSp>
      </p:grpSp>
      <p:grpSp>
        <p:nvGrpSpPr>
          <p:cNvPr id="88077" name="Group 20"/>
          <p:cNvGrpSpPr>
            <a:grpSpLocks/>
          </p:cNvGrpSpPr>
          <p:nvPr/>
        </p:nvGrpSpPr>
        <p:grpSpPr bwMode="auto">
          <a:xfrm>
            <a:off x="3178732" y="4556334"/>
            <a:ext cx="1524000" cy="762000"/>
            <a:chOff x="2640" y="2928"/>
            <a:chExt cx="960" cy="480"/>
          </a:xfrm>
        </p:grpSpPr>
        <p:grpSp>
          <p:nvGrpSpPr>
            <p:cNvPr id="88102" name="Group 21"/>
            <p:cNvGrpSpPr>
              <a:grpSpLocks/>
            </p:cNvGrpSpPr>
            <p:nvPr/>
          </p:nvGrpSpPr>
          <p:grpSpPr bwMode="auto">
            <a:xfrm>
              <a:off x="3120" y="2928"/>
              <a:ext cx="480" cy="268"/>
              <a:chOff x="3120" y="2928"/>
              <a:chExt cx="480" cy="268"/>
            </a:xfrm>
          </p:grpSpPr>
          <p:sp>
            <p:nvSpPr>
              <p:cNvPr id="88106" name="Oval 22"/>
              <p:cNvSpPr>
                <a:spLocks noChangeAspect="1" noChangeArrowheads="1"/>
              </p:cNvSpPr>
              <p:nvPr/>
            </p:nvSpPr>
            <p:spPr bwMode="auto">
              <a:xfrm rot="1200000">
                <a:off x="3120" y="2928"/>
                <a:ext cx="383" cy="268"/>
              </a:xfrm>
              <a:prstGeom prst="ellipse">
                <a:avLst/>
              </a:prstGeom>
              <a:solidFill>
                <a:srgbClr val="3366FF"/>
              </a:solidFill>
              <a:ln w="9525">
                <a:solidFill>
                  <a:schemeClr val="tx1"/>
                </a:solidFill>
                <a:round/>
                <a:headEnd/>
                <a:tailEnd/>
              </a:ln>
            </p:spPr>
            <p:txBody>
              <a:bodyPr wrap="none" anchor="ctr"/>
              <a:lstStyle/>
              <a:p>
                <a:endParaRPr lang="en-US"/>
              </a:p>
            </p:txBody>
          </p:sp>
          <p:sp>
            <p:nvSpPr>
              <p:cNvPr id="88107" name="Text Box 23"/>
              <p:cNvSpPr txBox="1">
                <a:spLocks noChangeArrowheads="1"/>
              </p:cNvSpPr>
              <p:nvPr/>
            </p:nvSpPr>
            <p:spPr bwMode="auto">
              <a:xfrm>
                <a:off x="3137" y="2928"/>
                <a:ext cx="4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QP*</a:t>
                </a:r>
              </a:p>
            </p:txBody>
          </p:sp>
        </p:grpSp>
        <p:grpSp>
          <p:nvGrpSpPr>
            <p:cNvPr id="88103" name="Group 24"/>
            <p:cNvGrpSpPr>
              <a:grpSpLocks/>
            </p:cNvGrpSpPr>
            <p:nvPr/>
          </p:nvGrpSpPr>
          <p:grpSpPr bwMode="auto">
            <a:xfrm>
              <a:off x="2640" y="3135"/>
              <a:ext cx="432" cy="273"/>
              <a:chOff x="3264" y="3663"/>
              <a:chExt cx="432" cy="273"/>
            </a:xfrm>
          </p:grpSpPr>
          <p:sp>
            <p:nvSpPr>
              <p:cNvPr id="88104" name="Oval 25"/>
              <p:cNvSpPr>
                <a:spLocks noChangeAspect="1" noChangeArrowheads="1"/>
              </p:cNvSpPr>
              <p:nvPr/>
            </p:nvSpPr>
            <p:spPr bwMode="auto">
              <a:xfrm rot="900000">
                <a:off x="3264" y="3663"/>
                <a:ext cx="383" cy="268"/>
              </a:xfrm>
              <a:prstGeom prst="ellipse">
                <a:avLst/>
              </a:prstGeom>
              <a:solidFill>
                <a:srgbClr val="99CCFF"/>
              </a:solidFill>
              <a:ln w="9525">
                <a:solidFill>
                  <a:schemeClr val="tx1"/>
                </a:solidFill>
                <a:round/>
                <a:headEnd/>
                <a:tailEnd/>
              </a:ln>
            </p:spPr>
            <p:txBody>
              <a:bodyPr wrap="none" anchor="ctr"/>
              <a:lstStyle/>
              <a:p>
                <a:endParaRPr lang="en-US"/>
              </a:p>
            </p:txBody>
          </p:sp>
          <p:sp>
            <p:nvSpPr>
              <p:cNvPr id="88105" name="Text Box 26"/>
              <p:cNvSpPr txBox="1">
                <a:spLocks noChangeArrowheads="1"/>
              </p:cNvSpPr>
              <p:nvPr/>
            </p:nvSpPr>
            <p:spPr bwMode="auto">
              <a:xfrm>
                <a:off x="3312" y="3705"/>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QT*</a:t>
                </a:r>
              </a:p>
            </p:txBody>
          </p:sp>
        </p:grpSp>
      </p:grpSp>
      <p:sp>
        <p:nvSpPr>
          <p:cNvPr id="88080" name="Text Box 29"/>
          <p:cNvSpPr txBox="1">
            <a:spLocks noChangeArrowheads="1"/>
          </p:cNvSpPr>
          <p:nvPr/>
        </p:nvSpPr>
        <p:spPr bwMode="auto">
          <a:xfrm>
            <a:off x="5007532" y="5856497"/>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a:solidFill>
                  <a:srgbClr val="CC3300"/>
                </a:solidFill>
                <a:latin typeface="Times New Roman" charset="0"/>
              </a:rPr>
              <a:t>Isospin equilibration</a:t>
            </a:r>
            <a:endParaRPr lang="en-GB" sz="1800">
              <a:solidFill>
                <a:srgbClr val="CC3300"/>
              </a:solidFill>
            </a:endParaRPr>
          </a:p>
        </p:txBody>
      </p:sp>
      <p:sp>
        <p:nvSpPr>
          <p:cNvPr id="88081" name="Text Box 30"/>
          <p:cNvSpPr txBox="1">
            <a:spLocks noChangeArrowheads="1"/>
          </p:cNvSpPr>
          <p:nvPr/>
        </p:nvSpPr>
        <p:spPr bwMode="auto">
          <a:xfrm>
            <a:off x="5007532" y="4496009"/>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a:solidFill>
                  <a:srgbClr val="CC3300"/>
                </a:solidFill>
                <a:latin typeface="Times New Roman" charset="0"/>
              </a:rPr>
              <a:t>Isospin translucency</a:t>
            </a:r>
            <a:endParaRPr lang="en-GB" sz="1800">
              <a:solidFill>
                <a:srgbClr val="CC3300"/>
              </a:solidFill>
            </a:endParaRPr>
          </a:p>
        </p:txBody>
      </p:sp>
      <p:grpSp>
        <p:nvGrpSpPr>
          <p:cNvPr id="88082" name="Group 31"/>
          <p:cNvGrpSpPr>
            <a:grpSpLocks/>
          </p:cNvGrpSpPr>
          <p:nvPr/>
        </p:nvGrpSpPr>
        <p:grpSpPr bwMode="auto">
          <a:xfrm>
            <a:off x="3146982" y="3337134"/>
            <a:ext cx="1479550" cy="754063"/>
            <a:chOff x="2620" y="2304"/>
            <a:chExt cx="932" cy="475"/>
          </a:xfrm>
        </p:grpSpPr>
        <p:grpSp>
          <p:nvGrpSpPr>
            <p:cNvPr id="88096" name="Group 32"/>
            <p:cNvGrpSpPr>
              <a:grpSpLocks/>
            </p:cNvGrpSpPr>
            <p:nvPr/>
          </p:nvGrpSpPr>
          <p:grpSpPr bwMode="auto">
            <a:xfrm>
              <a:off x="3089" y="2304"/>
              <a:ext cx="463" cy="268"/>
              <a:chOff x="2640" y="2304"/>
              <a:chExt cx="463" cy="268"/>
            </a:xfrm>
          </p:grpSpPr>
          <p:sp>
            <p:nvSpPr>
              <p:cNvPr id="88100" name="Oval 33"/>
              <p:cNvSpPr>
                <a:spLocks noChangeAspect="1" noChangeArrowheads="1"/>
              </p:cNvSpPr>
              <p:nvPr/>
            </p:nvSpPr>
            <p:spPr bwMode="auto">
              <a:xfrm rot="1200000">
                <a:off x="2644" y="2304"/>
                <a:ext cx="383" cy="268"/>
              </a:xfrm>
              <a:prstGeom prst="ellipse">
                <a:avLst/>
              </a:prstGeom>
              <a:solidFill>
                <a:srgbClr val="0000CC"/>
              </a:solidFill>
              <a:ln w="9525">
                <a:solidFill>
                  <a:schemeClr val="tx1"/>
                </a:solidFill>
                <a:round/>
                <a:headEnd/>
                <a:tailEnd/>
              </a:ln>
            </p:spPr>
            <p:txBody>
              <a:bodyPr wrap="none" anchor="ctr"/>
              <a:lstStyle/>
              <a:p>
                <a:endParaRPr lang="en-US"/>
              </a:p>
            </p:txBody>
          </p:sp>
          <p:sp>
            <p:nvSpPr>
              <p:cNvPr id="88101" name="Text Box 34"/>
              <p:cNvSpPr txBox="1">
                <a:spLocks noChangeArrowheads="1"/>
              </p:cNvSpPr>
              <p:nvPr/>
            </p:nvSpPr>
            <p:spPr bwMode="auto">
              <a:xfrm>
                <a:off x="2640" y="2304"/>
                <a:ext cx="4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QP*</a:t>
                </a:r>
              </a:p>
            </p:txBody>
          </p:sp>
        </p:grpSp>
        <p:grpSp>
          <p:nvGrpSpPr>
            <p:cNvPr id="88097" name="Group 35"/>
            <p:cNvGrpSpPr>
              <a:grpSpLocks/>
            </p:cNvGrpSpPr>
            <p:nvPr/>
          </p:nvGrpSpPr>
          <p:grpSpPr bwMode="auto">
            <a:xfrm>
              <a:off x="2620" y="2511"/>
              <a:ext cx="404" cy="268"/>
              <a:chOff x="2640" y="2511"/>
              <a:chExt cx="404" cy="268"/>
            </a:xfrm>
          </p:grpSpPr>
          <p:sp>
            <p:nvSpPr>
              <p:cNvPr id="88098" name="Oval 36"/>
              <p:cNvSpPr>
                <a:spLocks noChangeAspect="1" noChangeArrowheads="1"/>
              </p:cNvSpPr>
              <p:nvPr/>
            </p:nvSpPr>
            <p:spPr bwMode="auto">
              <a:xfrm rot="900000">
                <a:off x="2640" y="2511"/>
                <a:ext cx="383" cy="268"/>
              </a:xfrm>
              <a:prstGeom prst="ellipse">
                <a:avLst/>
              </a:prstGeom>
              <a:solidFill>
                <a:schemeClr val="bg1"/>
              </a:solidFill>
              <a:ln w="9525">
                <a:solidFill>
                  <a:schemeClr val="tx1"/>
                </a:solidFill>
                <a:round/>
                <a:headEnd/>
                <a:tailEnd/>
              </a:ln>
            </p:spPr>
            <p:txBody>
              <a:bodyPr wrap="none" anchor="ctr"/>
              <a:lstStyle/>
              <a:p>
                <a:endParaRPr lang="en-US"/>
              </a:p>
            </p:txBody>
          </p:sp>
          <p:sp>
            <p:nvSpPr>
              <p:cNvPr id="88099" name="Text Box 37"/>
              <p:cNvSpPr txBox="1">
                <a:spLocks noChangeArrowheads="1"/>
              </p:cNvSpPr>
              <p:nvPr/>
            </p:nvSpPr>
            <p:spPr bwMode="auto">
              <a:xfrm>
                <a:off x="2660" y="2544"/>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Times New Roman" charset="0"/>
                  </a:rPr>
                  <a:t>QT*</a:t>
                </a:r>
              </a:p>
            </p:txBody>
          </p:sp>
        </p:grpSp>
      </p:grpSp>
      <p:grpSp>
        <p:nvGrpSpPr>
          <p:cNvPr id="88083" name="Group 38"/>
          <p:cNvGrpSpPr>
            <a:grpSpLocks/>
          </p:cNvGrpSpPr>
          <p:nvPr/>
        </p:nvGrpSpPr>
        <p:grpSpPr bwMode="auto">
          <a:xfrm>
            <a:off x="206932" y="3837197"/>
            <a:ext cx="1603375" cy="1847850"/>
            <a:chOff x="48" y="2523"/>
            <a:chExt cx="1010" cy="1164"/>
          </a:xfrm>
        </p:grpSpPr>
        <p:sp>
          <p:nvSpPr>
            <p:cNvPr id="88092" name="Oval 39"/>
            <p:cNvSpPr>
              <a:spLocks noChangeAspect="1" noChangeArrowheads="1"/>
            </p:cNvSpPr>
            <p:nvPr/>
          </p:nvSpPr>
          <p:spPr bwMode="auto">
            <a:xfrm rot="1200000">
              <a:off x="142" y="2834"/>
              <a:ext cx="394" cy="364"/>
            </a:xfrm>
            <a:prstGeom prst="ellipse">
              <a:avLst/>
            </a:prstGeom>
            <a:solidFill>
              <a:srgbClr val="0000CC"/>
            </a:solidFill>
            <a:ln w="9525">
              <a:solidFill>
                <a:schemeClr val="tx1"/>
              </a:solidFill>
              <a:round/>
              <a:headEnd/>
              <a:tailEnd/>
            </a:ln>
          </p:spPr>
          <p:txBody>
            <a:bodyPr wrap="none" anchor="ctr"/>
            <a:lstStyle/>
            <a:p>
              <a:endParaRPr lang="en-US"/>
            </a:p>
          </p:txBody>
        </p:sp>
        <p:sp>
          <p:nvSpPr>
            <p:cNvPr id="88093" name="Oval 40"/>
            <p:cNvSpPr>
              <a:spLocks noChangeAspect="1" noChangeArrowheads="1"/>
            </p:cNvSpPr>
            <p:nvPr/>
          </p:nvSpPr>
          <p:spPr bwMode="auto">
            <a:xfrm rot="900000">
              <a:off x="675" y="3023"/>
              <a:ext cx="383" cy="384"/>
            </a:xfrm>
            <a:prstGeom prst="ellipse">
              <a:avLst/>
            </a:prstGeom>
            <a:solidFill>
              <a:schemeClr val="bg1"/>
            </a:solidFill>
            <a:ln w="9525">
              <a:solidFill>
                <a:schemeClr val="tx1"/>
              </a:solidFill>
              <a:round/>
              <a:headEnd/>
              <a:tailEnd/>
            </a:ln>
          </p:spPr>
          <p:txBody>
            <a:bodyPr wrap="none" anchor="ctr"/>
            <a:lstStyle/>
            <a:p>
              <a:endParaRPr lang="en-US"/>
            </a:p>
          </p:txBody>
        </p:sp>
        <p:sp>
          <p:nvSpPr>
            <p:cNvPr id="88094" name="Text Box 41"/>
            <p:cNvSpPr txBox="1">
              <a:spLocks noChangeArrowheads="1"/>
            </p:cNvSpPr>
            <p:nvPr/>
          </p:nvSpPr>
          <p:spPr bwMode="auto">
            <a:xfrm>
              <a:off x="48" y="2523"/>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aseline="30000"/>
                <a:t>124</a:t>
              </a:r>
              <a:r>
                <a:rPr lang="en-GB" sz="1800"/>
                <a:t>Sn</a:t>
              </a:r>
            </a:p>
          </p:txBody>
        </p:sp>
        <p:sp>
          <p:nvSpPr>
            <p:cNvPr id="88095" name="Text Box 42"/>
            <p:cNvSpPr txBox="1">
              <a:spLocks noChangeArrowheads="1"/>
            </p:cNvSpPr>
            <p:nvPr/>
          </p:nvSpPr>
          <p:spPr bwMode="auto">
            <a:xfrm>
              <a:off x="586" y="3456"/>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aseline="30000"/>
                <a:t>112</a:t>
              </a:r>
              <a:r>
                <a:rPr lang="en-GB" sz="1800"/>
                <a:t>Sn</a:t>
              </a:r>
            </a:p>
          </p:txBody>
        </p:sp>
      </p:grpSp>
      <p:sp>
        <p:nvSpPr>
          <p:cNvPr id="88085" name="Text Box 44"/>
          <p:cNvSpPr txBox="1">
            <a:spLocks noChangeArrowheads="1"/>
          </p:cNvSpPr>
          <p:nvPr/>
        </p:nvSpPr>
        <p:spPr bwMode="auto">
          <a:xfrm>
            <a:off x="5007532" y="3337134"/>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a:solidFill>
                  <a:srgbClr val="CC3300"/>
                </a:solidFill>
                <a:latin typeface="Times New Roman" charset="0"/>
              </a:rPr>
              <a:t>Isospin transparency</a:t>
            </a:r>
            <a:endParaRPr lang="en-GB" sz="1800">
              <a:solidFill>
                <a:srgbClr val="CC3300"/>
              </a:solidFill>
            </a:endParaRPr>
          </a:p>
        </p:txBody>
      </p:sp>
      <p:sp>
        <p:nvSpPr>
          <p:cNvPr id="88086" name="Line 45"/>
          <p:cNvSpPr>
            <a:spLocks noChangeShapeType="1"/>
          </p:cNvSpPr>
          <p:nvPr/>
        </p:nvSpPr>
        <p:spPr bwMode="auto">
          <a:xfrm>
            <a:off x="1959532" y="4937334"/>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46"/>
          <p:cNvSpPr>
            <a:spLocks noChangeShapeType="1"/>
          </p:cNvSpPr>
          <p:nvPr/>
        </p:nvSpPr>
        <p:spPr bwMode="auto">
          <a:xfrm flipV="1">
            <a:off x="1959532" y="4327734"/>
            <a:ext cx="914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47"/>
          <p:cNvSpPr>
            <a:spLocks noChangeShapeType="1"/>
          </p:cNvSpPr>
          <p:nvPr/>
        </p:nvSpPr>
        <p:spPr bwMode="auto">
          <a:xfrm>
            <a:off x="1959532" y="4937334"/>
            <a:ext cx="838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48"/>
          <p:cNvSpPr>
            <a:spLocks noChangeShapeType="1"/>
          </p:cNvSpPr>
          <p:nvPr/>
        </p:nvSpPr>
        <p:spPr bwMode="auto">
          <a:xfrm>
            <a:off x="3254932" y="5546934"/>
            <a:ext cx="548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49"/>
          <p:cNvSpPr>
            <a:spLocks noChangeShapeType="1"/>
          </p:cNvSpPr>
          <p:nvPr/>
        </p:nvSpPr>
        <p:spPr bwMode="auto">
          <a:xfrm>
            <a:off x="3254932" y="4327734"/>
            <a:ext cx="548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1" name="Line 50"/>
          <p:cNvSpPr>
            <a:spLocks noChangeShapeType="1"/>
          </p:cNvSpPr>
          <p:nvPr/>
        </p:nvSpPr>
        <p:spPr bwMode="auto">
          <a:xfrm>
            <a:off x="740332" y="4632534"/>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4"/>
          <p:cNvGrpSpPr/>
          <p:nvPr/>
        </p:nvGrpSpPr>
        <p:grpSpPr>
          <a:xfrm>
            <a:off x="4475638" y="2163892"/>
            <a:ext cx="4418094" cy="4373642"/>
            <a:chOff x="4475638" y="2163892"/>
            <a:chExt cx="4418094" cy="4373642"/>
          </a:xfrm>
        </p:grpSpPr>
        <p:graphicFrame>
          <p:nvGraphicFramePr>
            <p:cNvPr id="88066" name="Object 2"/>
            <p:cNvGraphicFramePr>
              <a:graphicFrameLocks noChangeAspect="1"/>
            </p:cNvGraphicFramePr>
            <p:nvPr>
              <p:extLst>
                <p:ext uri="{D42A27DB-BD31-4B8C-83A1-F6EECF244321}">
                  <p14:modId xmlns:p14="http://schemas.microsoft.com/office/powerpoint/2010/main" val="2629959366"/>
                </p:ext>
              </p:extLst>
            </p:nvPr>
          </p:nvGraphicFramePr>
          <p:xfrm>
            <a:off x="5455220" y="2163892"/>
            <a:ext cx="2736851" cy="736600"/>
          </p:xfrm>
          <a:graphic>
            <a:graphicData uri="http://schemas.openxmlformats.org/presentationml/2006/ole">
              <mc:AlternateContent xmlns:mc="http://schemas.openxmlformats.org/markup-compatibility/2006">
                <mc:Choice xmlns:v="urn:schemas-microsoft-com:vml" Requires="v">
                  <p:oleObj spid="_x0000_s70812" name="Equation" r:id="rId4" imgW="1511300" imgH="406400" progId="Equation.DSMT4">
                    <p:embed/>
                  </p:oleObj>
                </mc:Choice>
                <mc:Fallback>
                  <p:oleObj name="Equation" r:id="rId4" imgW="1511300" imgH="406400" progId="Equation.DSMT4">
                    <p:embed/>
                    <p:pic>
                      <p:nvPicPr>
                        <p:cNvPr id="0" name=""/>
                        <p:cNvPicPr>
                          <a:picLocks noChangeAspect="1" noChangeArrowheads="1"/>
                        </p:cNvPicPr>
                        <p:nvPr/>
                      </p:nvPicPr>
                      <p:blipFill>
                        <a:blip r:embed="rId5"/>
                        <a:srcRect/>
                        <a:stretch>
                          <a:fillRect/>
                        </a:stretch>
                      </p:blipFill>
                      <p:spPr bwMode="auto">
                        <a:xfrm>
                          <a:off x="5455220" y="2163892"/>
                          <a:ext cx="2736851"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78" name="Text Box 27"/>
            <p:cNvSpPr txBox="1">
              <a:spLocks noChangeArrowheads="1"/>
            </p:cNvSpPr>
            <p:nvPr/>
          </p:nvSpPr>
          <p:spPr bwMode="auto">
            <a:xfrm>
              <a:off x="6988732" y="6080334"/>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dirty="0" err="1">
                  <a:solidFill>
                    <a:srgbClr val="0538A4"/>
                  </a:solidFill>
                  <a:latin typeface="Times New Roman" charset="0"/>
                </a:rPr>
                <a:t>R</a:t>
              </a:r>
              <a:r>
                <a:rPr lang="en-GB" baseline="-25000" dirty="0" err="1">
                  <a:solidFill>
                    <a:srgbClr val="0538A4"/>
                  </a:solidFill>
                  <a:latin typeface="Times New Roman" charset="0"/>
                </a:rPr>
                <a:t>i</a:t>
              </a:r>
              <a:r>
                <a:rPr lang="en-GB" dirty="0">
                  <a:solidFill>
                    <a:srgbClr val="0538A4"/>
                  </a:solidFill>
                  <a:latin typeface="Times New Roman" charset="0"/>
                </a:rPr>
                <a:t>(X) = 0</a:t>
              </a:r>
            </a:p>
          </p:txBody>
        </p:sp>
        <p:sp>
          <p:nvSpPr>
            <p:cNvPr id="88079" name="Text Box 28"/>
            <p:cNvSpPr txBox="1">
              <a:spLocks noChangeArrowheads="1"/>
            </p:cNvSpPr>
            <p:nvPr/>
          </p:nvSpPr>
          <p:spPr bwMode="auto">
            <a:xfrm>
              <a:off x="6988732" y="4708734"/>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dirty="0">
                  <a:solidFill>
                    <a:srgbClr val="0538A4"/>
                  </a:solidFill>
                  <a:latin typeface="Times New Roman" charset="0"/>
                </a:rPr>
                <a:t>0 &lt; </a:t>
              </a:r>
              <a:r>
                <a:rPr lang="en-GB" dirty="0" err="1">
                  <a:solidFill>
                    <a:srgbClr val="0538A4"/>
                  </a:solidFill>
                  <a:latin typeface="Times New Roman" charset="0"/>
                </a:rPr>
                <a:t>R</a:t>
              </a:r>
              <a:r>
                <a:rPr lang="en-GB" baseline="-25000" dirty="0" err="1">
                  <a:solidFill>
                    <a:srgbClr val="0538A4"/>
                  </a:solidFill>
                  <a:latin typeface="Times New Roman" charset="0"/>
                </a:rPr>
                <a:t>i</a:t>
              </a:r>
              <a:r>
                <a:rPr lang="en-GB" dirty="0">
                  <a:solidFill>
                    <a:srgbClr val="0538A4"/>
                  </a:solidFill>
                  <a:latin typeface="Times New Roman" charset="0"/>
                </a:rPr>
                <a:t>(X) &lt; 1</a:t>
              </a:r>
            </a:p>
          </p:txBody>
        </p:sp>
        <p:sp>
          <p:nvSpPr>
            <p:cNvPr id="88084" name="Text Box 43"/>
            <p:cNvSpPr txBox="1">
              <a:spLocks noChangeArrowheads="1"/>
            </p:cNvSpPr>
            <p:nvPr/>
          </p:nvSpPr>
          <p:spPr bwMode="auto">
            <a:xfrm>
              <a:off x="6988732" y="3489534"/>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dirty="0" err="1">
                  <a:solidFill>
                    <a:srgbClr val="0538A4"/>
                  </a:solidFill>
                  <a:latin typeface="Times New Roman" charset="0"/>
                </a:rPr>
                <a:t>R</a:t>
              </a:r>
              <a:r>
                <a:rPr lang="en-GB" baseline="-25000" dirty="0" err="1">
                  <a:solidFill>
                    <a:srgbClr val="0538A4"/>
                  </a:solidFill>
                  <a:latin typeface="Times New Roman" charset="0"/>
                </a:rPr>
                <a:t>i</a:t>
              </a:r>
              <a:r>
                <a:rPr lang="en-GB" dirty="0">
                  <a:solidFill>
                    <a:srgbClr val="0538A4"/>
                  </a:solidFill>
                  <a:latin typeface="Times New Roman" charset="0"/>
                </a:rPr>
                <a:t>(X) = 1</a:t>
              </a:r>
            </a:p>
          </p:txBody>
        </p:sp>
        <p:cxnSp>
          <p:nvCxnSpPr>
            <p:cNvPr id="4" name="Straight Arrow Connector 3"/>
            <p:cNvCxnSpPr/>
            <p:nvPr/>
          </p:nvCxnSpPr>
          <p:spPr>
            <a:xfrm>
              <a:off x="4475638" y="2518833"/>
              <a:ext cx="894914"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352924" y="1006810"/>
            <a:ext cx="6248400" cy="806733"/>
            <a:chOff x="1352924" y="1006810"/>
            <a:chExt cx="6248400" cy="806733"/>
          </a:xfrm>
        </p:grpSpPr>
        <p:grpSp>
          <p:nvGrpSpPr>
            <p:cNvPr id="3" name="Group 2"/>
            <p:cNvGrpSpPr/>
            <p:nvPr/>
          </p:nvGrpSpPr>
          <p:grpSpPr>
            <a:xfrm>
              <a:off x="2797732" y="1006810"/>
              <a:ext cx="3343821" cy="790658"/>
              <a:chOff x="2797732" y="1006810"/>
              <a:chExt cx="3343821" cy="790658"/>
            </a:xfrm>
          </p:grpSpPr>
          <p:sp>
            <p:nvSpPr>
              <p:cNvPr id="88069" name="Text Box 4"/>
              <p:cNvSpPr txBox="1">
                <a:spLocks noChangeArrowheads="1"/>
              </p:cNvSpPr>
              <p:nvPr/>
            </p:nvSpPr>
            <p:spPr bwMode="auto">
              <a:xfrm>
                <a:off x="3257924" y="1430756"/>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a:solidFill>
                      <a:srgbClr val="CC3300"/>
                    </a:solidFill>
                    <a:latin typeface="Times New Roman" charset="0"/>
                  </a:rPr>
                  <a:t>MIX</a:t>
                </a:r>
              </a:p>
            </p:txBody>
          </p:sp>
          <p:sp>
            <p:nvSpPr>
              <p:cNvPr id="88070" name="Text Box 5"/>
              <p:cNvSpPr txBox="1">
                <a:spLocks noChangeArrowheads="1"/>
              </p:cNvSpPr>
              <p:nvPr/>
            </p:nvSpPr>
            <p:spPr bwMode="auto">
              <a:xfrm>
                <a:off x="5162924" y="1430756"/>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dirty="0">
                    <a:solidFill>
                      <a:srgbClr val="CC3300"/>
                    </a:solidFill>
                    <a:latin typeface="Times New Roman" charset="0"/>
                  </a:rPr>
                  <a:t>MIX</a:t>
                </a:r>
              </a:p>
            </p:txBody>
          </p:sp>
          <p:sp>
            <p:nvSpPr>
              <p:cNvPr id="2" name="Rectangle 1"/>
              <p:cNvSpPr/>
              <p:nvPr/>
            </p:nvSpPr>
            <p:spPr>
              <a:xfrm>
                <a:off x="2797732" y="1006810"/>
                <a:ext cx="3343821" cy="790658"/>
              </a:xfrm>
              <a:prstGeom prst="rect">
                <a:avLst/>
              </a:prstGeom>
              <a:noFill/>
              <a:ln>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52924" y="1432543"/>
              <a:ext cx="6248400" cy="381000"/>
              <a:chOff x="1352924" y="1432543"/>
              <a:chExt cx="6248400" cy="381000"/>
            </a:xfrm>
          </p:grpSpPr>
          <p:sp>
            <p:nvSpPr>
              <p:cNvPr id="88071" name="Text Box 6"/>
              <p:cNvSpPr txBox="1">
                <a:spLocks noChangeArrowheads="1"/>
              </p:cNvSpPr>
              <p:nvPr/>
            </p:nvSpPr>
            <p:spPr bwMode="auto">
              <a:xfrm>
                <a:off x="1352924" y="1446831"/>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dirty="0">
                    <a:solidFill>
                      <a:srgbClr val="000090"/>
                    </a:solidFill>
                    <a:latin typeface="Times New Roman" charset="0"/>
                  </a:rPr>
                  <a:t>PP</a:t>
                </a:r>
              </a:p>
            </p:txBody>
          </p:sp>
          <p:sp>
            <p:nvSpPr>
              <p:cNvPr id="88072" name="Text Box 7"/>
              <p:cNvSpPr txBox="1">
                <a:spLocks noChangeArrowheads="1"/>
              </p:cNvSpPr>
              <p:nvPr/>
            </p:nvSpPr>
            <p:spPr bwMode="auto">
              <a:xfrm>
                <a:off x="6915524" y="143254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dirty="0">
                    <a:solidFill>
                      <a:srgbClr val="000090"/>
                    </a:solidFill>
                    <a:latin typeface="Times New Roman" charset="0"/>
                  </a:rPr>
                  <a:t>NN</a:t>
                </a:r>
              </a:p>
            </p:txBody>
          </p:sp>
        </p:grpSp>
      </p:grpSp>
      <p:sp>
        <p:nvSpPr>
          <p:cNvPr id="12" name="TextBox 11"/>
          <p:cNvSpPr txBox="1"/>
          <p:nvPr/>
        </p:nvSpPr>
        <p:spPr>
          <a:xfrm>
            <a:off x="202567" y="5877879"/>
            <a:ext cx="1778602" cy="923330"/>
          </a:xfrm>
          <a:prstGeom prst="rect">
            <a:avLst/>
          </a:prstGeom>
          <a:noFill/>
        </p:spPr>
        <p:txBody>
          <a:bodyPr wrap="square" rtlCol="0">
            <a:spAutoFit/>
          </a:bodyPr>
          <a:lstStyle/>
          <a:p>
            <a:r>
              <a:rPr lang="en-US" b="1" dirty="0" smtClean="0">
                <a:solidFill>
                  <a:srgbClr val="000090"/>
                </a:solidFill>
              </a:rPr>
              <a:t>INDRA @ GANIL</a:t>
            </a:r>
          </a:p>
          <a:p>
            <a:r>
              <a:rPr lang="en-US" b="1" dirty="0" smtClean="0">
                <a:solidFill>
                  <a:srgbClr val="000090"/>
                </a:solidFill>
              </a:rPr>
              <a:t>LASSA @ MSU</a:t>
            </a:r>
          </a:p>
          <a:p>
            <a:r>
              <a:rPr lang="en-US" b="1" dirty="0" smtClean="0">
                <a:solidFill>
                  <a:srgbClr val="000090"/>
                </a:solidFill>
              </a:rPr>
              <a:t>Chimera @ LNS</a:t>
            </a:r>
            <a:endParaRPr lang="en-US" b="1" dirty="0">
              <a:solidFill>
                <a:srgbClr val="000090"/>
              </a:solidFill>
            </a:endParaRPr>
          </a:p>
        </p:txBody>
      </p:sp>
      <p:sp>
        <p:nvSpPr>
          <p:cNvPr id="57" name="TextBox 56"/>
          <p:cNvSpPr txBox="1"/>
          <p:nvPr/>
        </p:nvSpPr>
        <p:spPr>
          <a:xfrm>
            <a:off x="4151223" y="1907629"/>
            <a:ext cx="4957985" cy="1415772"/>
          </a:xfrm>
          <a:prstGeom prst="rect">
            <a:avLst/>
          </a:prstGeom>
          <a:noFill/>
          <a:ln>
            <a:solidFill>
              <a:srgbClr val="3366FF"/>
            </a:solidFill>
          </a:ln>
        </p:spPr>
        <p:txBody>
          <a:bodyPr wrap="square" rtlCol="0">
            <a:spAutoFit/>
          </a:bodyPr>
          <a:lstStyle/>
          <a:p>
            <a:r>
              <a:rPr lang="en-US" b="1" dirty="0" smtClean="0">
                <a:solidFill>
                  <a:srgbClr val="0538A4"/>
                </a:solidFill>
              </a:rPr>
              <a:t>Reconstructed (N/Z) of QP* </a:t>
            </a:r>
          </a:p>
          <a:p>
            <a:r>
              <a:rPr lang="en-US" sz="1600" b="1" dirty="0">
                <a:solidFill>
                  <a:srgbClr val="0538A4"/>
                </a:solidFill>
                <a:sym typeface="Wingdings"/>
              </a:rPr>
              <a:t>	</a:t>
            </a:r>
            <a:r>
              <a:rPr lang="en-US" sz="1600" b="1" dirty="0" smtClean="0">
                <a:solidFill>
                  <a:srgbClr val="0538A4"/>
                </a:solidFill>
                <a:sym typeface="Wingdings"/>
              </a:rPr>
              <a:t> </a:t>
            </a:r>
            <a:r>
              <a:rPr lang="en-US" sz="1600" b="1" dirty="0" err="1" smtClean="0">
                <a:solidFill>
                  <a:srgbClr val="0538A4"/>
                </a:solidFill>
                <a:sym typeface="Wingdings"/>
              </a:rPr>
              <a:t>Indra</a:t>
            </a:r>
            <a:r>
              <a:rPr lang="en-US" sz="1600" b="1" dirty="0" smtClean="0">
                <a:solidFill>
                  <a:srgbClr val="0538A4"/>
                </a:solidFill>
                <a:sym typeface="Wingdings"/>
              </a:rPr>
              <a:t>: </a:t>
            </a:r>
            <a:r>
              <a:rPr lang="en-US" sz="1600" dirty="0" smtClean="0">
                <a:solidFill>
                  <a:srgbClr val="0538A4"/>
                </a:solidFill>
                <a:sym typeface="Wingdings"/>
              </a:rPr>
              <a:t>E. </a:t>
            </a:r>
            <a:r>
              <a:rPr lang="en-US" sz="1600" dirty="0" err="1" smtClean="0">
                <a:solidFill>
                  <a:srgbClr val="0538A4"/>
                </a:solidFill>
                <a:sym typeface="Wingdings"/>
              </a:rPr>
              <a:t>Galichet</a:t>
            </a:r>
            <a:r>
              <a:rPr lang="en-US" sz="1600" dirty="0" smtClean="0">
                <a:solidFill>
                  <a:srgbClr val="0538A4"/>
                </a:solidFill>
                <a:sym typeface="Wingdings"/>
              </a:rPr>
              <a:t> et al. PRC79, 064614 (2009)</a:t>
            </a:r>
          </a:p>
          <a:p>
            <a:r>
              <a:rPr lang="en-US" b="1" dirty="0" smtClean="0">
                <a:solidFill>
                  <a:srgbClr val="0538A4"/>
                </a:solidFill>
                <a:sym typeface="Wingdings"/>
              </a:rPr>
              <a:t>Mirror nuclei ratios: Y(</a:t>
            </a:r>
            <a:r>
              <a:rPr lang="en-US" b="1" baseline="30000" dirty="0" smtClean="0">
                <a:solidFill>
                  <a:srgbClr val="0538A4"/>
                </a:solidFill>
                <a:sym typeface="Wingdings"/>
              </a:rPr>
              <a:t>7</a:t>
            </a:r>
            <a:r>
              <a:rPr lang="en-US" b="1" dirty="0" smtClean="0">
                <a:solidFill>
                  <a:srgbClr val="0538A4"/>
                </a:solidFill>
                <a:sym typeface="Wingdings"/>
              </a:rPr>
              <a:t>Li)/Y(</a:t>
            </a:r>
            <a:r>
              <a:rPr lang="en-US" b="1" baseline="30000" dirty="0" smtClean="0">
                <a:solidFill>
                  <a:srgbClr val="0538A4"/>
                </a:solidFill>
                <a:sym typeface="Wingdings"/>
              </a:rPr>
              <a:t>7</a:t>
            </a:r>
            <a:r>
              <a:rPr lang="en-US" b="1" dirty="0" smtClean="0">
                <a:solidFill>
                  <a:srgbClr val="0538A4"/>
                </a:solidFill>
                <a:sym typeface="Wingdings"/>
              </a:rPr>
              <a:t>Be)</a:t>
            </a:r>
          </a:p>
          <a:p>
            <a:r>
              <a:rPr lang="en-US" sz="1600" b="1" dirty="0">
                <a:solidFill>
                  <a:srgbClr val="0538A4"/>
                </a:solidFill>
                <a:sym typeface="Wingdings"/>
              </a:rPr>
              <a:t>	</a:t>
            </a:r>
            <a:r>
              <a:rPr lang="en-US" sz="1600" b="1" dirty="0" smtClean="0">
                <a:solidFill>
                  <a:srgbClr val="0538A4"/>
                </a:solidFill>
                <a:sym typeface="Wingdings"/>
              </a:rPr>
              <a:t> Lassa: </a:t>
            </a:r>
            <a:r>
              <a:rPr lang="en-US" sz="1600" dirty="0" smtClean="0">
                <a:solidFill>
                  <a:srgbClr val="0538A4"/>
                </a:solidFill>
                <a:sym typeface="Wingdings"/>
              </a:rPr>
              <a:t>M.B. Tsang et al., PRL102, 122701 (200</a:t>
            </a:r>
            <a:r>
              <a:rPr lang="en-US" sz="1600" b="1" dirty="0" smtClean="0">
                <a:solidFill>
                  <a:srgbClr val="0538A4"/>
                </a:solidFill>
                <a:sym typeface="Wingdings"/>
              </a:rPr>
              <a:t>9)</a:t>
            </a:r>
          </a:p>
          <a:p>
            <a:r>
              <a:rPr lang="en-US" sz="1600" b="1" dirty="0">
                <a:solidFill>
                  <a:srgbClr val="0538A4"/>
                </a:solidFill>
                <a:sym typeface="Wingdings"/>
              </a:rPr>
              <a:t>	</a:t>
            </a:r>
            <a:r>
              <a:rPr lang="en-US" sz="1600" b="1" dirty="0" smtClean="0">
                <a:solidFill>
                  <a:srgbClr val="0538A4"/>
                </a:solidFill>
                <a:sym typeface="Wingdings"/>
              </a:rPr>
              <a:t> Chimera</a:t>
            </a:r>
            <a:r>
              <a:rPr lang="en-US" sz="1600" dirty="0" smtClean="0">
                <a:sym typeface="Wingdings"/>
              </a:rPr>
              <a:t>: </a:t>
            </a:r>
            <a:r>
              <a:rPr lang="en-US" sz="1600" dirty="0" err="1" smtClean="0">
                <a:solidFill>
                  <a:srgbClr val="0538A4"/>
                </a:solidFill>
                <a:sym typeface="Wingdings"/>
              </a:rPr>
              <a:t>Z.Y.Sun</a:t>
            </a:r>
            <a:r>
              <a:rPr lang="en-US" sz="1600" dirty="0" smtClean="0">
                <a:solidFill>
                  <a:srgbClr val="0538A4"/>
                </a:solidFill>
                <a:sym typeface="Wingdings"/>
              </a:rPr>
              <a:t> et al., PRC82, 051603 (2010)</a:t>
            </a:r>
            <a:endParaRPr lang="en-US" sz="1600" dirty="0">
              <a:solidFill>
                <a:srgbClr val="0538A4"/>
              </a:solidFill>
            </a:endParaRPr>
          </a:p>
        </p:txBody>
      </p:sp>
    </p:spTree>
    <p:extLst>
      <p:ext uri="{BB962C8B-B14F-4D97-AF65-F5344CB8AC3E}">
        <p14:creationId xmlns:p14="http://schemas.microsoft.com/office/powerpoint/2010/main" val="290346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8114"/>
                                        </p:tgtEl>
                                        <p:attrNameLst>
                                          <p:attrName>style.visibility</p:attrName>
                                        </p:attrNameLst>
                                      </p:cBhvr>
                                      <p:to>
                                        <p:strVal val="visible"/>
                                      </p:to>
                                    </p:set>
                                    <p:animEffect transition="in" filter="wipe(down)">
                                      <p:cBhvr>
                                        <p:cTn id="11" dur="500"/>
                                        <p:tgtEl>
                                          <p:spTgt spid="8811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9" presetClass="exit" presetSubtype="0" fill="hold" grpId="1" nodeType="withEffect">
                                  <p:stCondLst>
                                    <p:cond delay="0"/>
                                  </p:stCondLst>
                                  <p:childTnLst>
                                    <p:animEffect transition="out" filter="dissolve">
                                      <p:cBhvr>
                                        <p:cTn id="22" dur="500"/>
                                        <p:tgtEl>
                                          <p:spTgt spid="57"/>
                                        </p:tgtEl>
                                      </p:cBhvr>
                                    </p:animEffect>
                                    <p:set>
                                      <p:cBhvr>
                                        <p:cTn id="2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14" grpId="0"/>
      <p:bldP spid="57" grpId="0" animBg="1"/>
      <p:bldP spid="5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11629" y="1798686"/>
            <a:ext cx="2957089" cy="362400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226" name="Rectangle 2"/>
          <p:cNvSpPr>
            <a:spLocks noGrp="1" noChangeArrowheads="1"/>
          </p:cNvSpPr>
          <p:nvPr>
            <p:ph type="title"/>
          </p:nvPr>
        </p:nvSpPr>
        <p:spPr>
          <a:xfrm>
            <a:off x="665201" y="-1554"/>
            <a:ext cx="7813598" cy="1250725"/>
          </a:xfrm>
        </p:spPr>
        <p:txBody>
          <a:bodyPr>
            <a:normAutofit/>
          </a:bodyPr>
          <a:lstStyle/>
          <a:p>
            <a:r>
              <a:rPr lang="en-GB" sz="4000" dirty="0" err="1">
                <a:solidFill>
                  <a:srgbClr val="BE0000"/>
                </a:solidFill>
              </a:rPr>
              <a:t>I</a:t>
            </a:r>
            <a:r>
              <a:rPr lang="en-GB" sz="4000" dirty="0" err="1" smtClean="0">
                <a:solidFill>
                  <a:srgbClr val="BE0000"/>
                </a:solidFill>
              </a:rPr>
              <a:t>sospin</a:t>
            </a:r>
            <a:r>
              <a:rPr lang="en-GB" sz="4000" dirty="0" smtClean="0">
                <a:solidFill>
                  <a:srgbClr val="BE0000"/>
                </a:solidFill>
              </a:rPr>
              <a:t> diffusion probes of </a:t>
            </a:r>
            <a:r>
              <a:rPr lang="en-GB" sz="4000" dirty="0" err="1" smtClean="0">
                <a:solidFill>
                  <a:srgbClr val="BE0000"/>
                </a:solidFill>
                <a:sym typeface="Wingdings"/>
              </a:rPr>
              <a:t>E</a:t>
            </a:r>
            <a:r>
              <a:rPr lang="en-GB" sz="4000" baseline="-25000" dirty="0" err="1" smtClean="0">
                <a:solidFill>
                  <a:srgbClr val="BE0000"/>
                </a:solidFill>
                <a:sym typeface="Wingdings"/>
              </a:rPr>
              <a:t>sym</a:t>
            </a:r>
            <a:r>
              <a:rPr lang="en-GB" sz="4000" dirty="0" smtClean="0">
                <a:solidFill>
                  <a:srgbClr val="BE0000"/>
                </a:solidFill>
                <a:sym typeface="Wingdings"/>
              </a:rPr>
              <a:t>(</a:t>
            </a:r>
            <a:r>
              <a:rPr lang="en-GB" sz="4000" dirty="0" err="1" smtClean="0">
                <a:solidFill>
                  <a:srgbClr val="BE0000"/>
                </a:solidFill>
                <a:sym typeface="Wingdings"/>
              </a:rPr>
              <a:t>ρ</a:t>
            </a:r>
            <a:r>
              <a:rPr lang="en-GB" sz="4000" dirty="0" smtClean="0">
                <a:solidFill>
                  <a:srgbClr val="BE0000"/>
                </a:solidFill>
                <a:sym typeface="Wingdings"/>
              </a:rPr>
              <a:t>)</a:t>
            </a:r>
            <a:endParaRPr lang="en-GB" sz="4000" dirty="0">
              <a:solidFill>
                <a:srgbClr val="BE0000"/>
              </a:solidFill>
            </a:endParaRPr>
          </a:p>
        </p:txBody>
      </p:sp>
      <p:sp>
        <p:nvSpPr>
          <p:cNvPr id="180232" name="Text Box 8"/>
          <p:cNvSpPr txBox="1">
            <a:spLocks noChangeArrowheads="1"/>
          </p:cNvSpPr>
          <p:nvPr/>
        </p:nvSpPr>
        <p:spPr bwMode="auto">
          <a:xfrm>
            <a:off x="67159" y="6512698"/>
            <a:ext cx="327693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GB" sz="1400" dirty="0">
                <a:solidFill>
                  <a:srgbClr val="000090"/>
                </a:solidFill>
              </a:rPr>
              <a:t>M.B. Tsang et al., PRL102, 122701 (2009)</a:t>
            </a:r>
          </a:p>
        </p:txBody>
      </p:sp>
      <p:grpSp>
        <p:nvGrpSpPr>
          <p:cNvPr id="4" name="Group 3"/>
          <p:cNvGrpSpPr/>
          <p:nvPr/>
        </p:nvGrpSpPr>
        <p:grpSpPr>
          <a:xfrm>
            <a:off x="3911629" y="1232730"/>
            <a:ext cx="5125830" cy="4189957"/>
            <a:chOff x="1464186" y="1640162"/>
            <a:chExt cx="5125830" cy="4189957"/>
          </a:xfrm>
        </p:grpSpPr>
        <p:pic>
          <p:nvPicPr>
            <p:cNvPr id="180228" name="Picture 4" descr="ImQMD_IsospinDiffusion"/>
            <p:cNvPicPr>
              <a:picLocks noChangeAspect="1" noChangeArrowheads="1"/>
            </p:cNvPicPr>
            <p:nvPr/>
          </p:nvPicPr>
          <p:blipFill>
            <a:blip r:embed="rId4">
              <a:extLst>
                <a:ext uri="{28A0092B-C50C-407E-A947-70E740481C1C}">
                  <a14:useLocalDpi xmlns:a14="http://schemas.microsoft.com/office/drawing/2010/main" val="0"/>
                </a:ext>
              </a:extLst>
            </a:blip>
            <a:srcRect l="49419"/>
            <a:stretch>
              <a:fillRect/>
            </a:stretch>
          </p:blipFill>
          <p:spPr bwMode="auto">
            <a:xfrm>
              <a:off x="1921386" y="2206118"/>
              <a:ext cx="2499889" cy="3624001"/>
            </a:xfrm>
            <a:prstGeom prst="rect">
              <a:avLst/>
            </a:prstGeom>
            <a:noFill/>
            <a:extLst>
              <a:ext uri="{909E8E84-426E-40DD-AFC4-6F175D3DCCD1}">
                <a14:hiddenFill xmlns:a14="http://schemas.microsoft.com/office/drawing/2010/main">
                  <a:solidFill>
                    <a:srgbClr val="FFFFFF"/>
                  </a:solidFill>
                </a14:hiddenFill>
              </a:ext>
            </a:extLst>
          </p:spPr>
        </p:pic>
        <p:sp>
          <p:nvSpPr>
            <p:cNvPr id="180229" name="Text Box 5"/>
            <p:cNvSpPr txBox="1">
              <a:spLocks noChangeArrowheads="1"/>
            </p:cNvSpPr>
            <p:nvPr/>
          </p:nvSpPr>
          <p:spPr bwMode="auto">
            <a:xfrm rot="16200000">
              <a:off x="1197486" y="3555080"/>
              <a:ext cx="9906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dirty="0" err="1">
                  <a:solidFill>
                    <a:srgbClr val="CC0099"/>
                  </a:solidFill>
                  <a:latin typeface="Times New Roman" charset="0"/>
                </a:rPr>
                <a:t>R</a:t>
              </a:r>
              <a:r>
                <a:rPr lang="en-GB" baseline="-25000" dirty="0" err="1">
                  <a:solidFill>
                    <a:srgbClr val="CC0099"/>
                  </a:solidFill>
                  <a:latin typeface="Times New Roman" charset="0"/>
                </a:rPr>
                <a:t>i</a:t>
              </a:r>
              <a:r>
                <a:rPr lang="en-GB" dirty="0">
                  <a:solidFill>
                    <a:srgbClr val="CC0099"/>
                  </a:solidFill>
                  <a:latin typeface="Times New Roman" charset="0"/>
                </a:rPr>
                <a:t>(X</a:t>
              </a:r>
              <a:r>
                <a:rPr lang="en-GB" baseline="-25000" dirty="0">
                  <a:solidFill>
                    <a:srgbClr val="CC0099"/>
                  </a:solidFill>
                  <a:latin typeface="Times New Roman" charset="0"/>
                </a:rPr>
                <a:t>7</a:t>
              </a:r>
              <a:r>
                <a:rPr lang="en-GB" dirty="0">
                  <a:solidFill>
                    <a:srgbClr val="CC0099"/>
                  </a:solidFill>
                  <a:latin typeface="Times New Roman" charset="0"/>
                </a:rPr>
                <a:t>)</a:t>
              </a:r>
              <a:endParaRPr lang="en-GB" dirty="0">
                <a:solidFill>
                  <a:srgbClr val="CC0099"/>
                </a:solidFill>
              </a:endParaRPr>
            </a:p>
          </p:txBody>
        </p:sp>
        <p:cxnSp>
          <p:nvCxnSpPr>
            <p:cNvPr id="21" name="Straight Arrow Connector 20"/>
            <p:cNvCxnSpPr/>
            <p:nvPr/>
          </p:nvCxnSpPr>
          <p:spPr>
            <a:xfrm flipH="1">
              <a:off x="2559218" y="4800531"/>
              <a:ext cx="1518619" cy="385800"/>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21380" y="4446002"/>
              <a:ext cx="2668636" cy="707886"/>
            </a:xfrm>
            <a:prstGeom prst="rect">
              <a:avLst/>
            </a:prstGeom>
            <a:noFill/>
            <a:ln>
              <a:solidFill>
                <a:schemeClr val="accent1"/>
              </a:solidFill>
            </a:ln>
          </p:spPr>
          <p:txBody>
            <a:bodyPr wrap="square" rtlCol="0">
              <a:spAutoFit/>
            </a:bodyPr>
            <a:lstStyle/>
            <a:p>
              <a:r>
                <a:rPr lang="en-US" sz="2000" dirty="0" smtClean="0">
                  <a:solidFill>
                    <a:srgbClr val="000090"/>
                  </a:solidFill>
                </a:rPr>
                <a:t>Complete N/Z mixing</a:t>
              </a:r>
            </a:p>
            <a:p>
              <a:r>
                <a:rPr lang="en-US" sz="2000" dirty="0" smtClean="0">
                  <a:solidFill>
                    <a:srgbClr val="000090"/>
                  </a:solidFill>
                </a:rPr>
                <a:t>@ Mid rapidity</a:t>
              </a:r>
              <a:endParaRPr lang="en-US" sz="2000" dirty="0">
                <a:solidFill>
                  <a:srgbClr val="000090"/>
                </a:solidFill>
              </a:endParaRPr>
            </a:p>
          </p:txBody>
        </p:sp>
        <p:sp>
          <p:nvSpPr>
            <p:cNvPr id="2" name="TextBox 1"/>
            <p:cNvSpPr txBox="1"/>
            <p:nvPr/>
          </p:nvSpPr>
          <p:spPr>
            <a:xfrm>
              <a:off x="4158222" y="1640162"/>
              <a:ext cx="1901240" cy="646331"/>
            </a:xfrm>
            <a:prstGeom prst="rect">
              <a:avLst/>
            </a:prstGeom>
            <a:noFill/>
            <a:ln>
              <a:solidFill>
                <a:schemeClr val="accent2">
                  <a:lumMod val="60000"/>
                  <a:lumOff val="40000"/>
                </a:schemeClr>
              </a:solidFill>
            </a:ln>
          </p:spPr>
          <p:txBody>
            <a:bodyPr wrap="square" rtlCol="0">
              <a:spAutoFit/>
            </a:bodyPr>
            <a:lstStyle/>
            <a:p>
              <a:r>
                <a:rPr lang="en-US" dirty="0" smtClean="0">
                  <a:solidFill>
                    <a:srgbClr val="CC0000"/>
                  </a:solidFill>
                </a:rPr>
                <a:t>N/Z </a:t>
              </a:r>
              <a:r>
                <a:rPr lang="en-US" dirty="0" err="1" smtClean="0">
                  <a:solidFill>
                    <a:srgbClr val="CC0000"/>
                  </a:solidFill>
                </a:rPr>
                <a:t>trasluncency</a:t>
              </a:r>
              <a:endParaRPr lang="en-US" dirty="0" smtClean="0">
                <a:solidFill>
                  <a:srgbClr val="CC0000"/>
                </a:solidFill>
              </a:endParaRPr>
            </a:p>
            <a:p>
              <a:r>
                <a:rPr lang="en-US" dirty="0" smtClean="0">
                  <a:solidFill>
                    <a:srgbClr val="CC0000"/>
                  </a:solidFill>
                </a:rPr>
                <a:t>@ </a:t>
              </a:r>
              <a:r>
                <a:rPr lang="en-US" dirty="0" err="1" smtClean="0">
                  <a:solidFill>
                    <a:srgbClr val="CC0000"/>
                  </a:solidFill>
                </a:rPr>
                <a:t>Proj</a:t>
              </a:r>
              <a:r>
                <a:rPr lang="en-US" dirty="0" smtClean="0">
                  <a:solidFill>
                    <a:srgbClr val="CC0000"/>
                  </a:solidFill>
                </a:rPr>
                <a:t> rapidity</a:t>
              </a:r>
              <a:endParaRPr lang="en-US" dirty="0">
                <a:solidFill>
                  <a:srgbClr val="CC0000"/>
                </a:solidFill>
              </a:endParaRPr>
            </a:p>
          </p:txBody>
        </p:sp>
        <p:cxnSp>
          <p:nvCxnSpPr>
            <p:cNvPr id="23" name="Straight Arrow Connector 22"/>
            <p:cNvCxnSpPr/>
            <p:nvPr/>
          </p:nvCxnSpPr>
          <p:spPr>
            <a:xfrm flipH="1">
              <a:off x="4421275" y="2253307"/>
              <a:ext cx="407421" cy="795048"/>
            </a:xfrm>
            <a:prstGeom prst="straightConnector1">
              <a:avLst/>
            </a:prstGeom>
            <a:ln w="38100" cmpd="sng">
              <a:solidFill>
                <a:srgbClr val="CC0000"/>
              </a:solidFill>
              <a:tailEnd type="arrow"/>
            </a:ln>
          </p:spPr>
          <p:style>
            <a:lnRef idx="2">
              <a:schemeClr val="accent1"/>
            </a:lnRef>
            <a:fillRef idx="0">
              <a:schemeClr val="accent1"/>
            </a:fillRef>
            <a:effectRef idx="1">
              <a:schemeClr val="accent1"/>
            </a:effectRef>
            <a:fontRef idx="minor">
              <a:schemeClr val="tx1"/>
            </a:fontRef>
          </p:style>
        </p:cxnSp>
      </p:grpSp>
      <p:sp>
        <p:nvSpPr>
          <p:cNvPr id="33" name="Text Box 13"/>
          <p:cNvSpPr txBox="1">
            <a:spLocks noChangeArrowheads="1"/>
          </p:cNvSpPr>
          <p:nvPr/>
        </p:nvSpPr>
        <p:spPr bwMode="auto">
          <a:xfrm>
            <a:off x="6187560" y="6516245"/>
            <a:ext cx="2964428" cy="307777"/>
          </a:xfrm>
          <a:prstGeom prst="rect">
            <a:avLst/>
          </a:prstGeom>
          <a:noFill/>
          <a:ln>
            <a:noFill/>
          </a:ln>
          <a:effectLst/>
          <a:extLst/>
        </p:spPr>
        <p:txBody>
          <a:bodyPr wrap="square">
            <a:spAutoFit/>
          </a:bodyPr>
          <a:lstStyle/>
          <a:p>
            <a:pPr>
              <a:spcBef>
                <a:spcPct val="50000"/>
              </a:spcBef>
            </a:pPr>
            <a:r>
              <a:rPr lang="it-IT" sz="1400" dirty="0">
                <a:solidFill>
                  <a:srgbClr val="000090"/>
                </a:solidFill>
                <a:latin typeface="Times New Roman" charset="0"/>
              </a:rPr>
              <a:t>Z.Y. </a:t>
            </a:r>
            <a:r>
              <a:rPr lang="it-IT" sz="1400" dirty="0" err="1" smtClean="0">
                <a:solidFill>
                  <a:srgbClr val="000090"/>
                </a:solidFill>
                <a:latin typeface="Times New Roman" charset="0"/>
              </a:rPr>
              <a:t>Sun</a:t>
            </a:r>
            <a:r>
              <a:rPr lang="it-IT" sz="1400" dirty="0" smtClean="0">
                <a:solidFill>
                  <a:srgbClr val="000090"/>
                </a:solidFill>
                <a:latin typeface="Times New Roman" charset="0"/>
              </a:rPr>
              <a:t> et al., PRC82 </a:t>
            </a:r>
            <a:r>
              <a:rPr lang="it-IT" sz="1400" dirty="0">
                <a:solidFill>
                  <a:srgbClr val="000090"/>
                </a:solidFill>
                <a:latin typeface="Times New Roman" charset="0"/>
              </a:rPr>
              <a:t>051603 (2010)</a:t>
            </a:r>
          </a:p>
        </p:txBody>
      </p:sp>
      <p:sp>
        <p:nvSpPr>
          <p:cNvPr id="41" name="Text Box 9"/>
          <p:cNvSpPr txBox="1">
            <a:spLocks noChangeArrowheads="1"/>
          </p:cNvSpPr>
          <p:nvPr/>
        </p:nvSpPr>
        <p:spPr bwMode="auto">
          <a:xfrm>
            <a:off x="5077474" y="5771719"/>
            <a:ext cx="2486052" cy="523220"/>
          </a:xfrm>
          <a:prstGeom prst="rect">
            <a:avLst/>
          </a:prstGeom>
          <a:noFill/>
          <a:ln>
            <a:noFill/>
          </a:ln>
          <a:extLst/>
        </p:spPr>
        <p:txBody>
          <a:bodyPr wrap="square">
            <a:spAutoFit/>
          </a:bodyPr>
          <a:lstStyle/>
          <a:p>
            <a:r>
              <a:rPr lang="en-GB" sz="2800" b="1" dirty="0" err="1" smtClean="0">
                <a:solidFill>
                  <a:srgbClr val="CC0000"/>
                </a:solidFill>
                <a:latin typeface="Times New Roman"/>
                <a:cs typeface="Times New Roman"/>
                <a:sym typeface="Wingdings"/>
              </a:rPr>
              <a:t>γ</a:t>
            </a:r>
            <a:r>
              <a:rPr lang="en-GB" sz="2800" b="1" dirty="0" smtClean="0">
                <a:solidFill>
                  <a:srgbClr val="CC0000"/>
                </a:solidFill>
                <a:latin typeface="Times New Roman"/>
                <a:cs typeface="Times New Roman"/>
                <a:sym typeface="Wingdings"/>
              </a:rPr>
              <a:t> </a:t>
            </a:r>
            <a:r>
              <a:rPr lang="en-GB" sz="2800" b="1" dirty="0" smtClean="0">
                <a:solidFill>
                  <a:srgbClr val="CC0000"/>
                </a:solidFill>
                <a:sym typeface="Wingdings"/>
              </a:rPr>
              <a:t>= 0.5-0.75</a:t>
            </a:r>
            <a:endParaRPr lang="en-GB" sz="2800" b="1" dirty="0">
              <a:solidFill>
                <a:srgbClr val="CC0000"/>
              </a:solidFill>
            </a:endParaRPr>
          </a:p>
        </p:txBody>
      </p:sp>
      <p:graphicFrame>
        <p:nvGraphicFramePr>
          <p:cNvPr id="42" name="Object 2"/>
          <p:cNvGraphicFramePr>
            <a:graphicFrameLocks noChangeAspect="1"/>
          </p:cNvGraphicFramePr>
          <p:nvPr>
            <p:extLst>
              <p:ext uri="{D42A27DB-BD31-4B8C-83A1-F6EECF244321}">
                <p14:modId xmlns:p14="http://schemas.microsoft.com/office/powerpoint/2010/main" val="1102689844"/>
              </p:ext>
            </p:extLst>
          </p:nvPr>
        </p:nvGraphicFramePr>
        <p:xfrm>
          <a:off x="224688" y="3352262"/>
          <a:ext cx="3276934" cy="839294"/>
        </p:xfrm>
        <a:graphic>
          <a:graphicData uri="http://schemas.openxmlformats.org/presentationml/2006/ole">
            <mc:AlternateContent xmlns:mc="http://schemas.openxmlformats.org/markup-compatibility/2006">
              <mc:Choice xmlns:v="urn:schemas-microsoft-com:vml" Requires="v">
                <p:oleObj spid="_x0000_s71994" name="Equation" r:id="rId5" imgW="1790700" imgH="457200" progId="Equation.DSMT4">
                  <p:embed/>
                </p:oleObj>
              </mc:Choice>
              <mc:Fallback>
                <p:oleObj name="Equation" r:id="rId5" imgW="1790700" imgH="457200" progId="Equation.DSMT4">
                  <p:embed/>
                  <p:pic>
                    <p:nvPicPr>
                      <p:cNvPr id="0" name=""/>
                      <p:cNvPicPr>
                        <a:picLocks noChangeAspect="1" noChangeArrowheads="1"/>
                      </p:cNvPicPr>
                      <p:nvPr/>
                    </p:nvPicPr>
                    <p:blipFill>
                      <a:blip r:embed="rId6"/>
                      <a:srcRect/>
                      <a:stretch>
                        <a:fillRect/>
                      </a:stretch>
                    </p:blipFill>
                    <p:spPr bwMode="auto">
                      <a:xfrm>
                        <a:off x="224688" y="3352262"/>
                        <a:ext cx="3276934" cy="839294"/>
                      </a:xfrm>
                      <a:prstGeom prst="rect">
                        <a:avLst/>
                      </a:prstGeom>
                      <a:noFill/>
                      <a:ln>
                        <a:noFill/>
                      </a:ln>
                      <a:effectLst/>
                      <a:extLst/>
                    </p:spPr>
                  </p:pic>
                </p:oleObj>
              </mc:Fallback>
            </mc:AlternateContent>
          </a:graphicData>
        </a:graphic>
      </p:graphicFrame>
      <p:graphicFrame>
        <p:nvGraphicFramePr>
          <p:cNvPr id="43" name="Object 2"/>
          <p:cNvGraphicFramePr>
            <a:graphicFrameLocks noChangeAspect="1"/>
          </p:cNvGraphicFramePr>
          <p:nvPr>
            <p:extLst>
              <p:ext uri="{D42A27DB-BD31-4B8C-83A1-F6EECF244321}">
                <p14:modId xmlns:p14="http://schemas.microsoft.com/office/powerpoint/2010/main" val="3874674174"/>
              </p:ext>
            </p:extLst>
          </p:nvPr>
        </p:nvGraphicFramePr>
        <p:xfrm>
          <a:off x="2055291" y="2525017"/>
          <a:ext cx="1446331" cy="783106"/>
        </p:xfrm>
        <a:graphic>
          <a:graphicData uri="http://schemas.openxmlformats.org/presentationml/2006/ole">
            <mc:AlternateContent xmlns:mc="http://schemas.openxmlformats.org/markup-compatibility/2006">
              <mc:Choice xmlns:v="urn:schemas-microsoft-com:vml" Requires="v">
                <p:oleObj spid="_x0000_s71995" name="Equation" r:id="rId7" imgW="825500" imgH="444500" progId="Equation.DSMT4">
                  <p:embed/>
                </p:oleObj>
              </mc:Choice>
              <mc:Fallback>
                <p:oleObj name="Equation" r:id="rId7" imgW="825500" imgH="444500" progId="Equation.DSMT4">
                  <p:embed/>
                  <p:pic>
                    <p:nvPicPr>
                      <p:cNvPr id="0" name=""/>
                      <p:cNvPicPr>
                        <a:picLocks noChangeAspect="1" noChangeArrowheads="1"/>
                      </p:cNvPicPr>
                      <p:nvPr/>
                    </p:nvPicPr>
                    <p:blipFill>
                      <a:blip r:embed="rId8"/>
                      <a:srcRect/>
                      <a:stretch>
                        <a:fillRect/>
                      </a:stretch>
                    </p:blipFill>
                    <p:spPr bwMode="auto">
                      <a:xfrm>
                        <a:off x="2055291" y="2525017"/>
                        <a:ext cx="1446331" cy="783106"/>
                      </a:xfrm>
                      <a:prstGeom prst="rect">
                        <a:avLst/>
                      </a:prstGeom>
                      <a:noFill/>
                      <a:ln>
                        <a:noFill/>
                      </a:ln>
                      <a:effectLst/>
                      <a:extLst/>
                    </p:spPr>
                  </p:pic>
                </p:oleObj>
              </mc:Fallback>
            </mc:AlternateContent>
          </a:graphicData>
        </a:graphic>
      </p:graphicFrame>
      <p:sp>
        <p:nvSpPr>
          <p:cNvPr id="28" name="TextBox 27"/>
          <p:cNvSpPr txBox="1"/>
          <p:nvPr/>
        </p:nvSpPr>
        <p:spPr>
          <a:xfrm>
            <a:off x="359956" y="1265755"/>
            <a:ext cx="4079170" cy="830997"/>
          </a:xfrm>
          <a:prstGeom prst="rect">
            <a:avLst/>
          </a:prstGeom>
          <a:noFill/>
        </p:spPr>
        <p:txBody>
          <a:bodyPr wrap="square" rtlCol="0">
            <a:spAutoFit/>
          </a:bodyPr>
          <a:lstStyle/>
          <a:p>
            <a:r>
              <a:rPr lang="en-GB" sz="2400" baseline="30000" dirty="0">
                <a:solidFill>
                  <a:srgbClr val="000090"/>
                </a:solidFill>
              </a:rPr>
              <a:t>112,124</a:t>
            </a:r>
            <a:r>
              <a:rPr lang="en-GB" sz="2400" dirty="0">
                <a:solidFill>
                  <a:srgbClr val="000090"/>
                </a:solidFill>
              </a:rPr>
              <a:t>Sn+</a:t>
            </a:r>
            <a:r>
              <a:rPr lang="en-GB" sz="2400" baseline="30000" dirty="0" smtClean="0">
                <a:solidFill>
                  <a:srgbClr val="000090"/>
                </a:solidFill>
              </a:rPr>
              <a:t>112,124</a:t>
            </a:r>
            <a:r>
              <a:rPr lang="en-GB" sz="2400" dirty="0" smtClean="0">
                <a:solidFill>
                  <a:srgbClr val="000090"/>
                </a:solidFill>
              </a:rPr>
              <a:t>Sn	E/A=50 MeV</a:t>
            </a:r>
          </a:p>
          <a:p>
            <a:r>
              <a:rPr lang="en-GB" sz="2400" dirty="0" smtClean="0">
                <a:solidFill>
                  <a:srgbClr val="000090"/>
                </a:solidFill>
              </a:rPr>
              <a:t>LASSA @ MSU</a:t>
            </a:r>
            <a:endParaRPr lang="en-US" sz="2400" dirty="0"/>
          </a:p>
        </p:txBody>
      </p:sp>
      <p:graphicFrame>
        <p:nvGraphicFramePr>
          <p:cNvPr id="17" name="Object 2"/>
          <p:cNvGraphicFramePr>
            <a:graphicFrameLocks noChangeAspect="1"/>
          </p:cNvGraphicFramePr>
          <p:nvPr>
            <p:extLst>
              <p:ext uri="{D42A27DB-BD31-4B8C-83A1-F6EECF244321}">
                <p14:modId xmlns:p14="http://schemas.microsoft.com/office/powerpoint/2010/main" val="2654197479"/>
              </p:ext>
            </p:extLst>
          </p:nvPr>
        </p:nvGraphicFramePr>
        <p:xfrm>
          <a:off x="158401" y="5656987"/>
          <a:ext cx="3926089" cy="685089"/>
        </p:xfrm>
        <a:graphic>
          <a:graphicData uri="http://schemas.openxmlformats.org/presentationml/2006/ole">
            <mc:AlternateContent xmlns:mc="http://schemas.openxmlformats.org/markup-compatibility/2006">
              <mc:Choice xmlns:v="urn:schemas-microsoft-com:vml" Requires="v">
                <p:oleObj spid="_x0000_s71996" name="Equation" r:id="rId9" imgW="2844800" imgH="495300" progId="Equation.DSMT4">
                  <p:embed/>
                </p:oleObj>
              </mc:Choice>
              <mc:Fallback>
                <p:oleObj name="Equation" r:id="rId9" imgW="2844800" imgH="495300" progId="Equation.DSMT4">
                  <p:embed/>
                  <p:pic>
                    <p:nvPicPr>
                      <p:cNvPr id="0" name=""/>
                      <p:cNvPicPr>
                        <a:picLocks noChangeAspect="1" noChangeArrowheads="1"/>
                      </p:cNvPicPr>
                      <p:nvPr/>
                    </p:nvPicPr>
                    <p:blipFill>
                      <a:blip r:embed="rId10"/>
                      <a:srcRect/>
                      <a:stretch>
                        <a:fillRect/>
                      </a:stretch>
                    </p:blipFill>
                    <p:spPr bwMode="auto">
                      <a:xfrm>
                        <a:off x="158401" y="5656987"/>
                        <a:ext cx="3926089" cy="685089"/>
                      </a:xfrm>
                      <a:prstGeom prst="rect">
                        <a:avLst/>
                      </a:prstGeom>
                      <a:noFill/>
                      <a:ln>
                        <a:noFill/>
                      </a:ln>
                      <a:effectLst/>
                      <a:extLst/>
                    </p:spPr>
                  </p:pic>
                </p:oleObj>
              </mc:Fallback>
            </mc:AlternateContent>
          </a:graphicData>
        </a:graphic>
      </p:graphicFrame>
      <p:sp>
        <p:nvSpPr>
          <p:cNvPr id="5" name="TextBox 4"/>
          <p:cNvSpPr txBox="1"/>
          <p:nvPr/>
        </p:nvSpPr>
        <p:spPr>
          <a:xfrm>
            <a:off x="158401" y="5208697"/>
            <a:ext cx="2893548" cy="369332"/>
          </a:xfrm>
          <a:prstGeom prst="rect">
            <a:avLst/>
          </a:prstGeom>
          <a:noFill/>
        </p:spPr>
        <p:txBody>
          <a:bodyPr wrap="square" rtlCol="0">
            <a:spAutoFit/>
          </a:bodyPr>
          <a:lstStyle/>
          <a:p>
            <a:r>
              <a:rPr lang="en-US" dirty="0" err="1" smtClean="0">
                <a:solidFill>
                  <a:srgbClr val="0538A4"/>
                </a:solidFill>
              </a:rPr>
              <a:t>ImQMD</a:t>
            </a:r>
            <a:r>
              <a:rPr lang="en-US" dirty="0" smtClean="0">
                <a:solidFill>
                  <a:srgbClr val="0538A4"/>
                </a:solidFill>
              </a:rPr>
              <a:t> Model Simulations</a:t>
            </a:r>
            <a:endParaRPr lang="en-US" dirty="0">
              <a:solidFill>
                <a:srgbClr val="0538A4"/>
              </a:solidFill>
            </a:endParaRPr>
          </a:p>
        </p:txBody>
      </p:sp>
      <p:cxnSp>
        <p:nvCxnSpPr>
          <p:cNvPr id="7" name="Straight Arrow Connector 6"/>
          <p:cNvCxnSpPr/>
          <p:nvPr/>
        </p:nvCxnSpPr>
        <p:spPr>
          <a:xfrm>
            <a:off x="4953147" y="5103484"/>
            <a:ext cx="506240" cy="838855"/>
          </a:xfrm>
          <a:prstGeom prst="straightConnector1">
            <a:avLst/>
          </a:prstGeom>
          <a:ln w="57150" cmpd="sng">
            <a:solidFill>
              <a:srgbClr val="BE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202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52400" y="0"/>
            <a:ext cx="8839200" cy="1143000"/>
          </a:xfrm>
        </p:spPr>
        <p:txBody>
          <a:bodyPr>
            <a:normAutofit/>
          </a:bodyPr>
          <a:lstStyle/>
          <a:p>
            <a:r>
              <a:rPr lang="en-GB" sz="3600" dirty="0">
                <a:solidFill>
                  <a:srgbClr val="CD0000"/>
                </a:solidFill>
              </a:rPr>
              <a:t>HIC </a:t>
            </a:r>
            <a:r>
              <a:rPr lang="en-GB" sz="3600" dirty="0" smtClean="0">
                <a:solidFill>
                  <a:srgbClr val="CD0000"/>
                </a:solidFill>
              </a:rPr>
              <a:t>at Fermi </a:t>
            </a:r>
            <a:r>
              <a:rPr lang="en-GB" sz="3600" dirty="0">
                <a:solidFill>
                  <a:srgbClr val="CD0000"/>
                </a:solidFill>
              </a:rPr>
              <a:t>energies</a:t>
            </a:r>
            <a:r>
              <a:rPr lang="en-GB" sz="3600" dirty="0" smtClean="0">
                <a:solidFill>
                  <a:srgbClr val="CD0000"/>
                </a:solidFill>
              </a:rPr>
              <a:t>: E/A&lt;100 MeV</a:t>
            </a:r>
            <a:endParaRPr lang="en-GB" sz="3600" dirty="0">
              <a:solidFill>
                <a:srgbClr val="CD0000"/>
              </a:solidFill>
            </a:endParaRPr>
          </a:p>
        </p:txBody>
      </p:sp>
      <p:grpSp>
        <p:nvGrpSpPr>
          <p:cNvPr id="108548" name="Group 4"/>
          <p:cNvGrpSpPr>
            <a:grpSpLocks/>
          </p:cNvGrpSpPr>
          <p:nvPr/>
        </p:nvGrpSpPr>
        <p:grpSpPr bwMode="auto">
          <a:xfrm>
            <a:off x="457200" y="5638800"/>
            <a:ext cx="1219200" cy="990600"/>
            <a:chOff x="288" y="3552"/>
            <a:chExt cx="768" cy="624"/>
          </a:xfrm>
        </p:grpSpPr>
        <p:sp>
          <p:nvSpPr>
            <p:cNvPr id="108549" name="Oval 5"/>
            <p:cNvSpPr>
              <a:spLocks noChangeArrowheads="1"/>
            </p:cNvSpPr>
            <p:nvPr/>
          </p:nvSpPr>
          <p:spPr bwMode="auto">
            <a:xfrm>
              <a:off x="288" y="35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0" name="Oval 6"/>
            <p:cNvSpPr>
              <a:spLocks noChangeArrowheads="1"/>
            </p:cNvSpPr>
            <p:nvPr/>
          </p:nvSpPr>
          <p:spPr bwMode="auto">
            <a:xfrm>
              <a:off x="720" y="3840"/>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51" name="Line 7"/>
            <p:cNvSpPr>
              <a:spLocks noChangeShapeType="1"/>
            </p:cNvSpPr>
            <p:nvPr/>
          </p:nvSpPr>
          <p:spPr bwMode="auto">
            <a:xfrm>
              <a:off x="480" y="37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2" name="Line 8"/>
            <p:cNvSpPr>
              <a:spLocks noChangeShapeType="1"/>
            </p:cNvSpPr>
            <p:nvPr/>
          </p:nvSpPr>
          <p:spPr bwMode="auto">
            <a:xfrm>
              <a:off x="624" y="4007"/>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553" name="Text Box 9"/>
          <p:cNvSpPr txBox="1">
            <a:spLocks noChangeArrowheads="1"/>
          </p:cNvSpPr>
          <p:nvPr/>
        </p:nvSpPr>
        <p:spPr bwMode="auto">
          <a:xfrm>
            <a:off x="228600" y="5043488"/>
            <a:ext cx="202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b=peripheral</a:t>
            </a:r>
          </a:p>
        </p:txBody>
      </p:sp>
      <p:grpSp>
        <p:nvGrpSpPr>
          <p:cNvPr id="108554" name="Group 10"/>
          <p:cNvGrpSpPr>
            <a:grpSpLocks/>
          </p:cNvGrpSpPr>
          <p:nvPr/>
        </p:nvGrpSpPr>
        <p:grpSpPr bwMode="auto">
          <a:xfrm>
            <a:off x="6629400" y="5562600"/>
            <a:ext cx="2438400" cy="1143000"/>
            <a:chOff x="4176" y="3504"/>
            <a:chExt cx="1536" cy="720"/>
          </a:xfrm>
        </p:grpSpPr>
        <p:sp>
          <p:nvSpPr>
            <p:cNvPr id="108555" name="Oval 11"/>
            <p:cNvSpPr>
              <a:spLocks noChangeAspect="1" noChangeArrowheads="1"/>
            </p:cNvSpPr>
            <p:nvPr/>
          </p:nvSpPr>
          <p:spPr bwMode="auto">
            <a:xfrm>
              <a:off x="4848" y="4032"/>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6" name="Oval 12"/>
            <p:cNvSpPr>
              <a:spLocks noChangeAspect="1" noChangeArrowheads="1"/>
            </p:cNvSpPr>
            <p:nvPr/>
          </p:nvSpPr>
          <p:spPr bwMode="auto">
            <a:xfrm>
              <a:off x="4512" y="3753"/>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57" name="Oval 13"/>
            <p:cNvSpPr>
              <a:spLocks noChangeAspect="1" noChangeArrowheads="1"/>
            </p:cNvSpPr>
            <p:nvPr/>
          </p:nvSpPr>
          <p:spPr bwMode="auto">
            <a:xfrm>
              <a:off x="5328" y="3513"/>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8" name="Oval 14"/>
            <p:cNvSpPr>
              <a:spLocks noChangeAspect="1" noChangeArrowheads="1"/>
            </p:cNvSpPr>
            <p:nvPr/>
          </p:nvSpPr>
          <p:spPr bwMode="auto">
            <a:xfrm>
              <a:off x="5472" y="3753"/>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59" name="Freeform 15"/>
            <p:cNvSpPr>
              <a:spLocks/>
            </p:cNvSpPr>
            <p:nvPr/>
          </p:nvSpPr>
          <p:spPr bwMode="auto">
            <a:xfrm>
              <a:off x="4464" y="3797"/>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8862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0" name="Freeform 16"/>
            <p:cNvSpPr>
              <a:spLocks/>
            </p:cNvSpPr>
            <p:nvPr/>
          </p:nvSpPr>
          <p:spPr bwMode="auto">
            <a:xfrm>
              <a:off x="5040" y="3609"/>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23137"/>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1" name="Text Box 17"/>
            <p:cNvSpPr txBox="1">
              <a:spLocks noChangeArrowheads="1"/>
            </p:cNvSpPr>
            <p:nvPr/>
          </p:nvSpPr>
          <p:spPr bwMode="auto">
            <a:xfrm>
              <a:off x="5328" y="35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562" name="Text Box 18"/>
            <p:cNvSpPr txBox="1">
              <a:spLocks noChangeArrowheads="1"/>
            </p:cNvSpPr>
            <p:nvPr/>
          </p:nvSpPr>
          <p:spPr bwMode="auto">
            <a:xfrm>
              <a:off x="4176" y="3993"/>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grpSp>
      <p:sp>
        <p:nvSpPr>
          <p:cNvPr id="108564" name="Freeform 20"/>
          <p:cNvSpPr>
            <a:spLocks/>
          </p:cNvSpPr>
          <p:nvPr/>
        </p:nvSpPr>
        <p:spPr bwMode="auto">
          <a:xfrm>
            <a:off x="3657600" y="5638800"/>
            <a:ext cx="1447800" cy="990600"/>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4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65" name="Text Box 21"/>
          <p:cNvSpPr txBox="1">
            <a:spLocks noChangeArrowheads="1"/>
          </p:cNvSpPr>
          <p:nvPr/>
        </p:nvSpPr>
        <p:spPr bwMode="auto">
          <a:xfrm>
            <a:off x="3124200" y="5181600"/>
            <a:ext cx="2514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err="1">
                <a:solidFill>
                  <a:srgbClr val="0033FF"/>
                </a:solidFill>
                <a:latin typeface="Calibri"/>
                <a:cs typeface="Calibri"/>
              </a:rPr>
              <a:t>Isospin</a:t>
            </a:r>
            <a:r>
              <a:rPr lang="en-GB" sz="1800" dirty="0">
                <a:solidFill>
                  <a:srgbClr val="0033FF"/>
                </a:solidFill>
                <a:latin typeface="Calibri"/>
                <a:cs typeface="Calibri"/>
              </a:rPr>
              <a:t> diffusion &amp; drift</a:t>
            </a:r>
            <a:endParaRPr lang="en-GB" dirty="0">
              <a:solidFill>
                <a:srgbClr val="0033FF"/>
              </a:solidFill>
              <a:latin typeface="Calibri"/>
              <a:cs typeface="Calibri"/>
            </a:endParaRPr>
          </a:p>
        </p:txBody>
      </p:sp>
      <p:sp>
        <p:nvSpPr>
          <p:cNvPr id="108566" name="Line 22"/>
          <p:cNvSpPr>
            <a:spLocks noChangeShapeType="1"/>
          </p:cNvSpPr>
          <p:nvPr/>
        </p:nvSpPr>
        <p:spPr bwMode="auto">
          <a:xfrm flipV="1">
            <a:off x="4191000" y="5943600"/>
            <a:ext cx="381000" cy="228600"/>
          </a:xfrm>
          <a:prstGeom prst="line">
            <a:avLst/>
          </a:prstGeom>
          <a:noFill/>
          <a:ln w="1270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7" name="Line 23"/>
          <p:cNvSpPr>
            <a:spLocks noChangeShapeType="1"/>
          </p:cNvSpPr>
          <p:nvPr/>
        </p:nvSpPr>
        <p:spPr bwMode="auto">
          <a:xfrm flipV="1">
            <a:off x="4343400" y="6096000"/>
            <a:ext cx="381000" cy="228600"/>
          </a:xfrm>
          <a:prstGeom prst="line">
            <a:avLst/>
          </a:prstGeom>
          <a:noFill/>
          <a:ln w="1270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68" name="Line 24"/>
          <p:cNvSpPr>
            <a:spLocks noChangeShapeType="1"/>
          </p:cNvSpPr>
          <p:nvPr/>
        </p:nvSpPr>
        <p:spPr bwMode="auto">
          <a:xfrm flipV="1">
            <a:off x="4267200" y="6019800"/>
            <a:ext cx="381000" cy="228600"/>
          </a:xfrm>
          <a:prstGeom prst="line">
            <a:avLst/>
          </a:prstGeom>
          <a:noFill/>
          <a:ln w="12700">
            <a:solidFill>
              <a:srgbClr val="0033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9" name="Line 25"/>
          <p:cNvSpPr>
            <a:spLocks noChangeShapeType="1"/>
          </p:cNvSpPr>
          <p:nvPr/>
        </p:nvSpPr>
        <p:spPr bwMode="auto">
          <a:xfrm flipV="1">
            <a:off x="4114800" y="5867400"/>
            <a:ext cx="381000" cy="228600"/>
          </a:xfrm>
          <a:prstGeom prst="line">
            <a:avLst/>
          </a:prstGeom>
          <a:noFill/>
          <a:ln w="12700">
            <a:solidFill>
              <a:srgbClr val="CC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572" name="Group 28"/>
          <p:cNvGrpSpPr>
            <a:grpSpLocks/>
          </p:cNvGrpSpPr>
          <p:nvPr/>
        </p:nvGrpSpPr>
        <p:grpSpPr bwMode="auto">
          <a:xfrm>
            <a:off x="304800" y="1752600"/>
            <a:ext cx="1447800" cy="533400"/>
            <a:chOff x="240" y="1584"/>
            <a:chExt cx="912" cy="336"/>
          </a:xfrm>
        </p:grpSpPr>
        <p:sp>
          <p:nvSpPr>
            <p:cNvPr id="108573" name="Oval 29"/>
            <p:cNvSpPr>
              <a:spLocks noChangeArrowheads="1"/>
            </p:cNvSpPr>
            <p:nvPr/>
          </p:nvSpPr>
          <p:spPr bwMode="auto">
            <a:xfrm>
              <a:off x="240"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4" name="Oval 30"/>
            <p:cNvSpPr>
              <a:spLocks noChangeArrowheads="1"/>
            </p:cNvSpPr>
            <p:nvPr/>
          </p:nvSpPr>
          <p:spPr bwMode="auto">
            <a:xfrm>
              <a:off x="816"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575" name="Line 31"/>
            <p:cNvSpPr>
              <a:spLocks noChangeShapeType="1"/>
            </p:cNvSpPr>
            <p:nvPr/>
          </p:nvSpPr>
          <p:spPr bwMode="auto">
            <a:xfrm>
              <a:off x="432" y="1751"/>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76" name="Line 32"/>
            <p:cNvSpPr>
              <a:spLocks noChangeShapeType="1"/>
            </p:cNvSpPr>
            <p:nvPr/>
          </p:nvSpPr>
          <p:spPr bwMode="auto">
            <a:xfrm>
              <a:off x="720" y="1751"/>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577" name="Group 33"/>
          <p:cNvGrpSpPr>
            <a:grpSpLocks/>
          </p:cNvGrpSpPr>
          <p:nvPr/>
        </p:nvGrpSpPr>
        <p:grpSpPr bwMode="auto">
          <a:xfrm>
            <a:off x="2057401" y="1143000"/>
            <a:ext cx="2667001" cy="1317625"/>
            <a:chOff x="1296" y="720"/>
            <a:chExt cx="1680" cy="830"/>
          </a:xfrm>
        </p:grpSpPr>
        <p:grpSp>
          <p:nvGrpSpPr>
            <p:cNvPr id="108578" name="Group 34"/>
            <p:cNvGrpSpPr>
              <a:grpSpLocks/>
            </p:cNvGrpSpPr>
            <p:nvPr/>
          </p:nvGrpSpPr>
          <p:grpSpPr bwMode="auto">
            <a:xfrm>
              <a:off x="1584" y="912"/>
              <a:ext cx="1075" cy="638"/>
              <a:chOff x="1584" y="912"/>
              <a:chExt cx="1075" cy="638"/>
            </a:xfrm>
          </p:grpSpPr>
          <p:sp>
            <p:nvSpPr>
              <p:cNvPr id="108579" name="Freeform 35"/>
              <p:cNvSpPr>
                <a:spLocks noChangeAspect="1"/>
              </p:cNvSpPr>
              <p:nvPr/>
            </p:nvSpPr>
            <p:spPr bwMode="auto">
              <a:xfrm>
                <a:off x="1987" y="1013"/>
                <a:ext cx="336" cy="503"/>
              </a:xfrm>
              <a:custGeom>
                <a:avLst/>
                <a:gdLst>
                  <a:gd name="T0" fmla="*/ 96 w 528"/>
                  <a:gd name="T1" fmla="*/ 144 h 840"/>
                  <a:gd name="T2" fmla="*/ 0 w 528"/>
                  <a:gd name="T3" fmla="*/ 384 h 840"/>
                  <a:gd name="T4" fmla="*/ 32 w 528"/>
                  <a:gd name="T5" fmla="*/ 608 h 840"/>
                  <a:gd name="T6" fmla="*/ 160 w 528"/>
                  <a:gd name="T7" fmla="*/ 784 h 840"/>
                  <a:gd name="T8" fmla="*/ 352 w 528"/>
                  <a:gd name="T9" fmla="*/ 840 h 840"/>
                  <a:gd name="T10" fmla="*/ 480 w 528"/>
                  <a:gd name="T11" fmla="*/ 768 h 840"/>
                  <a:gd name="T12" fmla="*/ 488 w 528"/>
                  <a:gd name="T13" fmla="*/ 744 h 840"/>
                  <a:gd name="T14" fmla="*/ 528 w 528"/>
                  <a:gd name="T15" fmla="*/ 520 h 840"/>
                  <a:gd name="T16" fmla="*/ 512 w 528"/>
                  <a:gd name="T17" fmla="*/ 304 h 840"/>
                  <a:gd name="T18" fmla="*/ 440 w 528"/>
                  <a:gd name="T19" fmla="*/ 120 h 840"/>
                  <a:gd name="T20" fmla="*/ 336 w 528"/>
                  <a:gd name="T21" fmla="*/ 0 h 840"/>
                  <a:gd name="T22" fmla="*/ 192 w 528"/>
                  <a:gd name="T23" fmla="*/ 0 h 840"/>
                  <a:gd name="T24" fmla="*/ 96 w 528"/>
                  <a:gd name="T25" fmla="*/ 96 h 840"/>
                  <a:gd name="T26" fmla="*/ 96 w 528"/>
                  <a:gd name="T27" fmla="*/ 19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840">
                    <a:moveTo>
                      <a:pt x="96" y="144"/>
                    </a:moveTo>
                    <a:lnTo>
                      <a:pt x="0" y="384"/>
                    </a:lnTo>
                    <a:cubicBezTo>
                      <a:pt x="32" y="597"/>
                      <a:pt x="32" y="521"/>
                      <a:pt x="32" y="608"/>
                    </a:cubicBezTo>
                    <a:cubicBezTo>
                      <a:pt x="148" y="774"/>
                      <a:pt x="97" y="721"/>
                      <a:pt x="160" y="784"/>
                    </a:cubicBezTo>
                    <a:cubicBezTo>
                      <a:pt x="345" y="817"/>
                      <a:pt x="302" y="766"/>
                      <a:pt x="352" y="840"/>
                    </a:cubicBezTo>
                    <a:cubicBezTo>
                      <a:pt x="394" y="816"/>
                      <a:pt x="440" y="796"/>
                      <a:pt x="480" y="768"/>
                    </a:cubicBezTo>
                    <a:cubicBezTo>
                      <a:pt x="486" y="763"/>
                      <a:pt x="488" y="744"/>
                      <a:pt x="488" y="744"/>
                    </a:cubicBezTo>
                    <a:cubicBezTo>
                      <a:pt x="528" y="525"/>
                      <a:pt x="528" y="601"/>
                      <a:pt x="528" y="520"/>
                    </a:cubicBezTo>
                    <a:cubicBezTo>
                      <a:pt x="522" y="448"/>
                      <a:pt x="517" y="376"/>
                      <a:pt x="512" y="304"/>
                    </a:cubicBezTo>
                    <a:cubicBezTo>
                      <a:pt x="428" y="88"/>
                      <a:pt x="408" y="25"/>
                      <a:pt x="440" y="120"/>
                    </a:cubicBezTo>
                    <a:lnTo>
                      <a:pt x="336" y="0"/>
                    </a:lnTo>
                    <a:lnTo>
                      <a:pt x="192" y="0"/>
                    </a:lnTo>
                    <a:lnTo>
                      <a:pt x="96" y="96"/>
                    </a:lnTo>
                    <a:lnTo>
                      <a:pt x="96" y="192"/>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580" name="Line 36"/>
              <p:cNvSpPr>
                <a:spLocks noChangeAspect="1" noChangeShapeType="1"/>
              </p:cNvSpPr>
              <p:nvPr/>
            </p:nvSpPr>
            <p:spPr bwMode="auto">
              <a:xfrm>
                <a:off x="2222" y="1315"/>
                <a:ext cx="303"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1" name="Line 37"/>
              <p:cNvSpPr>
                <a:spLocks noChangeAspect="1" noChangeShapeType="1"/>
              </p:cNvSpPr>
              <p:nvPr/>
            </p:nvSpPr>
            <p:spPr bwMode="auto">
              <a:xfrm>
                <a:off x="2222" y="1416"/>
                <a:ext cx="235" cy="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2" name="Line 38"/>
              <p:cNvSpPr>
                <a:spLocks noChangeAspect="1" noChangeShapeType="1"/>
              </p:cNvSpPr>
              <p:nvPr/>
            </p:nvSpPr>
            <p:spPr bwMode="auto">
              <a:xfrm rot="13800000" flipV="1">
                <a:off x="1832" y="1070"/>
                <a:ext cx="242" cy="12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3" name="Line 39"/>
              <p:cNvSpPr>
                <a:spLocks noChangeAspect="1" noChangeShapeType="1"/>
              </p:cNvSpPr>
              <p:nvPr/>
            </p:nvSpPr>
            <p:spPr bwMode="auto">
              <a:xfrm rot="13800000" flipV="1">
                <a:off x="1709" y="1169"/>
                <a:ext cx="302" cy="289"/>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4" name="Line 40"/>
              <p:cNvSpPr>
                <a:spLocks noChangeAspect="1" noChangeShapeType="1"/>
              </p:cNvSpPr>
              <p:nvPr/>
            </p:nvSpPr>
            <p:spPr bwMode="auto">
              <a:xfrm rot="10800000" flipV="1">
                <a:off x="1786" y="1382"/>
                <a:ext cx="336"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85" name="Oval 41"/>
              <p:cNvSpPr>
                <a:spLocks noChangeAspect="1" noChangeArrowheads="1"/>
              </p:cNvSpPr>
              <p:nvPr/>
            </p:nvSpPr>
            <p:spPr bwMode="auto">
              <a:xfrm>
                <a:off x="2491" y="1483"/>
                <a:ext cx="34"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6" name="Oval 42"/>
              <p:cNvSpPr>
                <a:spLocks noChangeAspect="1" noChangeArrowheads="1"/>
              </p:cNvSpPr>
              <p:nvPr/>
            </p:nvSpPr>
            <p:spPr bwMode="auto">
              <a:xfrm>
                <a:off x="1786" y="1046"/>
                <a:ext cx="33"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87" name="Oval 43"/>
              <p:cNvSpPr>
                <a:spLocks noChangeAspect="1" noChangeArrowheads="1"/>
              </p:cNvSpPr>
              <p:nvPr/>
            </p:nvSpPr>
            <p:spPr bwMode="auto">
              <a:xfrm>
                <a:off x="1584" y="1281"/>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8" name="Oval 44"/>
              <p:cNvSpPr>
                <a:spLocks noChangeAspect="1" noChangeArrowheads="1"/>
              </p:cNvSpPr>
              <p:nvPr/>
            </p:nvSpPr>
            <p:spPr bwMode="auto">
              <a:xfrm>
                <a:off x="1718" y="1400"/>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89" name="Oval 45"/>
              <p:cNvSpPr>
                <a:spLocks noChangeAspect="1" noChangeArrowheads="1"/>
              </p:cNvSpPr>
              <p:nvPr/>
            </p:nvSpPr>
            <p:spPr bwMode="auto">
              <a:xfrm>
                <a:off x="1685" y="1204"/>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0" name="Oval 46"/>
              <p:cNvSpPr>
                <a:spLocks noChangeAspect="1" noChangeArrowheads="1"/>
              </p:cNvSpPr>
              <p:nvPr/>
            </p:nvSpPr>
            <p:spPr bwMode="auto">
              <a:xfrm>
                <a:off x="1718" y="1516"/>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1" name="Oval 47"/>
              <p:cNvSpPr>
                <a:spLocks noChangeAspect="1" noChangeArrowheads="1"/>
              </p:cNvSpPr>
              <p:nvPr/>
            </p:nvSpPr>
            <p:spPr bwMode="auto">
              <a:xfrm>
                <a:off x="2558" y="1349"/>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2" name="Line 48"/>
              <p:cNvSpPr>
                <a:spLocks noChangeAspect="1" noChangeShapeType="1"/>
              </p:cNvSpPr>
              <p:nvPr/>
            </p:nvSpPr>
            <p:spPr bwMode="auto">
              <a:xfrm flipH="1" flipV="1">
                <a:off x="1752" y="1214"/>
                <a:ext cx="269" cy="34"/>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3" name="Line 49"/>
              <p:cNvSpPr>
                <a:spLocks noChangeAspect="1" noChangeShapeType="1"/>
              </p:cNvSpPr>
              <p:nvPr/>
            </p:nvSpPr>
            <p:spPr bwMode="auto">
              <a:xfrm flipH="1">
                <a:off x="1786" y="1416"/>
                <a:ext cx="336" cy="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08594" name="Group 50"/>
              <p:cNvGrpSpPr>
                <a:grpSpLocks/>
              </p:cNvGrpSpPr>
              <p:nvPr/>
            </p:nvGrpSpPr>
            <p:grpSpPr bwMode="auto">
              <a:xfrm>
                <a:off x="2189" y="912"/>
                <a:ext cx="470" cy="336"/>
                <a:chOff x="2189" y="912"/>
                <a:chExt cx="470" cy="336"/>
              </a:xfrm>
            </p:grpSpPr>
            <p:sp>
              <p:nvSpPr>
                <p:cNvPr id="108595" name="Line 51"/>
                <p:cNvSpPr>
                  <a:spLocks noChangeAspect="1" noChangeShapeType="1"/>
                </p:cNvSpPr>
                <p:nvPr/>
              </p:nvSpPr>
              <p:spPr bwMode="auto">
                <a:xfrm flipV="1">
                  <a:off x="2189" y="946"/>
                  <a:ext cx="235" cy="1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6" name="Line 52"/>
                <p:cNvSpPr>
                  <a:spLocks noChangeAspect="1" noChangeShapeType="1"/>
                </p:cNvSpPr>
                <p:nvPr/>
              </p:nvSpPr>
              <p:spPr bwMode="auto">
                <a:xfrm flipV="1">
                  <a:off x="2222" y="1181"/>
                  <a:ext cx="370" cy="67"/>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97" name="Oval 53"/>
                <p:cNvSpPr>
                  <a:spLocks noChangeAspect="1" noChangeArrowheads="1"/>
                </p:cNvSpPr>
                <p:nvPr/>
              </p:nvSpPr>
              <p:spPr bwMode="auto">
                <a:xfrm>
                  <a:off x="2457" y="912"/>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598" name="Oval 54"/>
                <p:cNvSpPr>
                  <a:spLocks noChangeAspect="1" noChangeArrowheads="1"/>
                </p:cNvSpPr>
                <p:nvPr/>
              </p:nvSpPr>
              <p:spPr bwMode="auto">
                <a:xfrm>
                  <a:off x="2625" y="1147"/>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599" name="Oval 55"/>
                <p:cNvSpPr>
                  <a:spLocks noChangeAspect="1" noChangeArrowheads="1"/>
                </p:cNvSpPr>
                <p:nvPr/>
              </p:nvSpPr>
              <p:spPr bwMode="auto">
                <a:xfrm>
                  <a:off x="2592" y="1013"/>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00" name="Line 56"/>
                <p:cNvSpPr>
                  <a:spLocks noChangeAspect="1" noChangeShapeType="1"/>
                </p:cNvSpPr>
                <p:nvPr/>
              </p:nvSpPr>
              <p:spPr bwMode="auto">
                <a:xfrm flipV="1">
                  <a:off x="2256" y="1046"/>
                  <a:ext cx="302" cy="101"/>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8601" name="Text Box 57"/>
            <p:cNvSpPr txBox="1">
              <a:spLocks noChangeArrowheads="1"/>
            </p:cNvSpPr>
            <p:nvPr/>
          </p:nvSpPr>
          <p:spPr bwMode="auto">
            <a:xfrm>
              <a:off x="1296" y="720"/>
              <a:ext cx="168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Pre-equilibrium emission</a:t>
              </a:r>
              <a:endParaRPr lang="en-GB" sz="2000" dirty="0">
                <a:solidFill>
                  <a:srgbClr val="0033FF"/>
                </a:solidFill>
                <a:latin typeface="Calibri"/>
                <a:cs typeface="Calibri"/>
              </a:endParaRPr>
            </a:p>
          </p:txBody>
        </p:sp>
      </p:grpSp>
      <p:grpSp>
        <p:nvGrpSpPr>
          <p:cNvPr id="108602" name="Group 58"/>
          <p:cNvGrpSpPr>
            <a:grpSpLocks/>
          </p:cNvGrpSpPr>
          <p:nvPr/>
        </p:nvGrpSpPr>
        <p:grpSpPr bwMode="auto">
          <a:xfrm>
            <a:off x="5006976" y="1081088"/>
            <a:ext cx="1317625" cy="1433512"/>
            <a:chOff x="3154" y="681"/>
            <a:chExt cx="830" cy="903"/>
          </a:xfrm>
        </p:grpSpPr>
        <p:grpSp>
          <p:nvGrpSpPr>
            <p:cNvPr id="108603" name="Group 59"/>
            <p:cNvGrpSpPr>
              <a:grpSpLocks noChangeAspect="1"/>
            </p:cNvGrpSpPr>
            <p:nvPr/>
          </p:nvGrpSpPr>
          <p:grpSpPr bwMode="auto">
            <a:xfrm>
              <a:off x="3168" y="945"/>
              <a:ext cx="739" cy="639"/>
              <a:chOff x="3216" y="1248"/>
              <a:chExt cx="1056" cy="912"/>
            </a:xfrm>
          </p:grpSpPr>
          <p:sp>
            <p:nvSpPr>
              <p:cNvPr id="108604" name="Freeform 60"/>
              <p:cNvSpPr>
                <a:spLocks noChangeAspect="1"/>
              </p:cNvSpPr>
              <p:nvPr/>
            </p:nvSpPr>
            <p:spPr bwMode="auto">
              <a:xfrm>
                <a:off x="3395" y="1392"/>
                <a:ext cx="685" cy="624"/>
              </a:xfrm>
              <a:custGeom>
                <a:avLst/>
                <a:gdLst>
                  <a:gd name="T0" fmla="*/ 397 w 758"/>
                  <a:gd name="T1" fmla="*/ 48 h 721"/>
                  <a:gd name="T2" fmla="*/ 253 w 758"/>
                  <a:gd name="T3" fmla="*/ 80 h 721"/>
                  <a:gd name="T4" fmla="*/ 125 w 758"/>
                  <a:gd name="T5" fmla="*/ 128 h 721"/>
                  <a:gd name="T6" fmla="*/ 53 w 758"/>
                  <a:gd name="T7" fmla="*/ 232 h 721"/>
                  <a:gd name="T8" fmla="*/ 29 w 758"/>
                  <a:gd name="T9" fmla="*/ 312 h 721"/>
                  <a:gd name="T10" fmla="*/ 61 w 758"/>
                  <a:gd name="T11" fmla="*/ 384 h 721"/>
                  <a:gd name="T12" fmla="*/ 69 w 758"/>
                  <a:gd name="T13" fmla="*/ 480 h 721"/>
                  <a:gd name="T14" fmla="*/ 109 w 758"/>
                  <a:gd name="T15" fmla="*/ 552 h 721"/>
                  <a:gd name="T16" fmla="*/ 197 w 758"/>
                  <a:gd name="T17" fmla="*/ 632 h 721"/>
                  <a:gd name="T18" fmla="*/ 301 w 758"/>
                  <a:gd name="T19" fmla="*/ 672 h 721"/>
                  <a:gd name="T20" fmla="*/ 309 w 758"/>
                  <a:gd name="T21" fmla="*/ 696 h 721"/>
                  <a:gd name="T22" fmla="*/ 349 w 758"/>
                  <a:gd name="T23" fmla="*/ 720 h 721"/>
                  <a:gd name="T24" fmla="*/ 373 w 758"/>
                  <a:gd name="T25" fmla="*/ 704 h 721"/>
                  <a:gd name="T26" fmla="*/ 389 w 758"/>
                  <a:gd name="T27" fmla="*/ 704 h 721"/>
                  <a:gd name="T28" fmla="*/ 541 w 758"/>
                  <a:gd name="T29" fmla="*/ 672 h 721"/>
                  <a:gd name="T30" fmla="*/ 629 w 758"/>
                  <a:gd name="T31" fmla="*/ 632 h 721"/>
                  <a:gd name="T32" fmla="*/ 661 w 758"/>
                  <a:gd name="T33" fmla="*/ 576 h 721"/>
                  <a:gd name="T34" fmla="*/ 685 w 758"/>
                  <a:gd name="T35" fmla="*/ 480 h 721"/>
                  <a:gd name="T36" fmla="*/ 709 w 758"/>
                  <a:gd name="T37" fmla="*/ 464 h 721"/>
                  <a:gd name="T38" fmla="*/ 717 w 758"/>
                  <a:gd name="T39" fmla="*/ 400 h 721"/>
                  <a:gd name="T40" fmla="*/ 725 w 758"/>
                  <a:gd name="T41" fmla="*/ 272 h 721"/>
                  <a:gd name="T42" fmla="*/ 733 w 758"/>
                  <a:gd name="T43" fmla="*/ 168 h 721"/>
                  <a:gd name="T44" fmla="*/ 725 w 758"/>
                  <a:gd name="T45" fmla="*/ 112 h 721"/>
                  <a:gd name="T46" fmla="*/ 589 w 758"/>
                  <a:gd name="T47" fmla="*/ 0 h 721"/>
                  <a:gd name="T48" fmla="*/ 493 w 758"/>
                  <a:gd name="T49" fmla="*/ 0 h 721"/>
                  <a:gd name="T50" fmla="*/ 397 w 758"/>
                  <a:gd name="T51" fmla="*/ 4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8" h="721">
                    <a:moveTo>
                      <a:pt x="397" y="48"/>
                    </a:moveTo>
                    <a:cubicBezTo>
                      <a:pt x="247" y="97"/>
                      <a:pt x="253" y="146"/>
                      <a:pt x="253" y="80"/>
                    </a:cubicBezTo>
                    <a:cubicBezTo>
                      <a:pt x="142" y="98"/>
                      <a:pt x="179" y="73"/>
                      <a:pt x="125" y="128"/>
                    </a:cubicBezTo>
                    <a:cubicBezTo>
                      <a:pt x="59" y="243"/>
                      <a:pt x="91" y="270"/>
                      <a:pt x="53" y="232"/>
                    </a:cubicBezTo>
                    <a:cubicBezTo>
                      <a:pt x="7" y="295"/>
                      <a:pt x="0" y="268"/>
                      <a:pt x="29" y="312"/>
                    </a:cubicBezTo>
                    <a:lnTo>
                      <a:pt x="61" y="384"/>
                    </a:lnTo>
                    <a:cubicBezTo>
                      <a:pt x="63" y="416"/>
                      <a:pt x="66" y="448"/>
                      <a:pt x="69" y="480"/>
                    </a:cubicBezTo>
                    <a:cubicBezTo>
                      <a:pt x="114" y="534"/>
                      <a:pt x="109" y="507"/>
                      <a:pt x="109" y="552"/>
                    </a:cubicBezTo>
                    <a:cubicBezTo>
                      <a:pt x="208" y="626"/>
                      <a:pt x="233" y="595"/>
                      <a:pt x="197" y="632"/>
                    </a:cubicBezTo>
                    <a:cubicBezTo>
                      <a:pt x="231" y="645"/>
                      <a:pt x="268" y="653"/>
                      <a:pt x="301" y="672"/>
                    </a:cubicBezTo>
                    <a:cubicBezTo>
                      <a:pt x="308" y="676"/>
                      <a:pt x="309" y="696"/>
                      <a:pt x="309" y="696"/>
                    </a:cubicBezTo>
                    <a:cubicBezTo>
                      <a:pt x="322" y="704"/>
                      <a:pt x="333" y="718"/>
                      <a:pt x="349" y="720"/>
                    </a:cubicBezTo>
                    <a:cubicBezTo>
                      <a:pt x="358" y="721"/>
                      <a:pt x="364" y="707"/>
                      <a:pt x="373" y="704"/>
                    </a:cubicBezTo>
                    <a:cubicBezTo>
                      <a:pt x="377" y="702"/>
                      <a:pt x="383" y="704"/>
                      <a:pt x="389" y="704"/>
                    </a:cubicBezTo>
                    <a:lnTo>
                      <a:pt x="541" y="672"/>
                    </a:lnTo>
                    <a:cubicBezTo>
                      <a:pt x="640" y="622"/>
                      <a:pt x="662" y="598"/>
                      <a:pt x="629" y="632"/>
                    </a:cubicBezTo>
                    <a:cubicBezTo>
                      <a:pt x="638" y="568"/>
                      <a:pt x="618" y="576"/>
                      <a:pt x="661" y="576"/>
                    </a:cubicBezTo>
                    <a:cubicBezTo>
                      <a:pt x="669" y="544"/>
                      <a:pt x="672" y="510"/>
                      <a:pt x="685" y="480"/>
                    </a:cubicBezTo>
                    <a:cubicBezTo>
                      <a:pt x="688" y="471"/>
                      <a:pt x="709" y="464"/>
                      <a:pt x="709" y="464"/>
                    </a:cubicBezTo>
                    <a:cubicBezTo>
                      <a:pt x="758" y="397"/>
                      <a:pt x="717" y="467"/>
                      <a:pt x="717" y="400"/>
                    </a:cubicBezTo>
                    <a:cubicBezTo>
                      <a:pt x="733" y="282"/>
                      <a:pt x="749" y="321"/>
                      <a:pt x="725" y="272"/>
                    </a:cubicBezTo>
                    <a:cubicBezTo>
                      <a:pt x="733" y="184"/>
                      <a:pt x="733" y="218"/>
                      <a:pt x="733" y="168"/>
                    </a:cubicBezTo>
                    <a:cubicBezTo>
                      <a:pt x="730" y="149"/>
                      <a:pt x="727" y="130"/>
                      <a:pt x="725" y="112"/>
                    </a:cubicBezTo>
                    <a:lnTo>
                      <a:pt x="589" y="0"/>
                    </a:lnTo>
                    <a:lnTo>
                      <a:pt x="493" y="0"/>
                    </a:lnTo>
                    <a:cubicBezTo>
                      <a:pt x="461" y="16"/>
                      <a:pt x="429" y="32"/>
                      <a:pt x="397" y="48"/>
                    </a:cubicBezTo>
                    <a:close/>
                  </a:path>
                </a:pathLst>
              </a:custGeom>
              <a:gradFill rotWithShape="0">
                <a:gsLst>
                  <a:gs pos="0">
                    <a:srgbClr val="FFCC00"/>
                  </a:gs>
                  <a:gs pos="100000">
                    <a:srgbClr val="FFCC00">
                      <a:gamma/>
                      <a:shade val="90196"/>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05" name="Line 61"/>
              <p:cNvSpPr>
                <a:spLocks noChangeAspect="1" noChangeShapeType="1"/>
              </p:cNvSpPr>
              <p:nvPr/>
            </p:nvSpPr>
            <p:spPr bwMode="auto">
              <a:xfrm flipH="1" flipV="1">
                <a:off x="3696" y="1248"/>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6" name="Line 62"/>
              <p:cNvSpPr>
                <a:spLocks noChangeAspect="1" noChangeShapeType="1"/>
              </p:cNvSpPr>
              <p:nvPr/>
            </p:nvSpPr>
            <p:spPr bwMode="auto">
              <a:xfrm flipV="1">
                <a:off x="3936" y="1344"/>
                <a:ext cx="14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7" name="Line 63"/>
              <p:cNvSpPr>
                <a:spLocks noChangeAspect="1" noChangeShapeType="1"/>
              </p:cNvSpPr>
              <p:nvPr/>
            </p:nvSpPr>
            <p:spPr bwMode="auto">
              <a:xfrm>
                <a:off x="3936" y="1776"/>
                <a:ext cx="28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8" name="Line 64"/>
              <p:cNvSpPr>
                <a:spLocks noChangeAspect="1" noChangeShapeType="1"/>
              </p:cNvSpPr>
              <p:nvPr/>
            </p:nvSpPr>
            <p:spPr bwMode="auto">
              <a:xfrm flipV="1">
                <a:off x="3984" y="1584"/>
                <a:ext cx="28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09" name="Line 65"/>
              <p:cNvSpPr>
                <a:spLocks noChangeAspect="1" noChangeShapeType="1"/>
              </p:cNvSpPr>
              <p:nvPr/>
            </p:nvSpPr>
            <p:spPr bwMode="auto">
              <a:xfrm flipH="1" flipV="1">
                <a:off x="3360" y="1392"/>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0" name="Line 66"/>
              <p:cNvSpPr>
                <a:spLocks noChangeAspect="1" noChangeShapeType="1"/>
              </p:cNvSpPr>
              <p:nvPr/>
            </p:nvSpPr>
            <p:spPr bwMode="auto">
              <a:xfrm>
                <a:off x="3792" y="187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1" name="Line 67"/>
              <p:cNvSpPr>
                <a:spLocks noChangeAspect="1" noChangeShapeType="1"/>
              </p:cNvSpPr>
              <p:nvPr/>
            </p:nvSpPr>
            <p:spPr bwMode="auto">
              <a:xfrm flipH="1">
                <a:off x="3456" y="1824"/>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2" name="Line 68"/>
              <p:cNvSpPr>
                <a:spLocks noChangeAspect="1" noChangeShapeType="1"/>
              </p:cNvSpPr>
              <p:nvPr/>
            </p:nvSpPr>
            <p:spPr bwMode="auto">
              <a:xfrm flipH="1">
                <a:off x="3216" y="1728"/>
                <a:ext cx="33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13" name="Oval 69"/>
              <p:cNvSpPr>
                <a:spLocks noChangeAspect="1" noChangeArrowheads="1"/>
              </p:cNvSpPr>
              <p:nvPr/>
            </p:nvSpPr>
            <p:spPr bwMode="auto">
              <a:xfrm>
                <a:off x="3504" y="134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4" name="Oval 70"/>
              <p:cNvSpPr>
                <a:spLocks noChangeAspect="1" noChangeArrowheads="1"/>
              </p:cNvSpPr>
              <p:nvPr/>
            </p:nvSpPr>
            <p:spPr bwMode="auto">
              <a:xfrm>
                <a:off x="3312" y="1872"/>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15" name="Oval 71"/>
              <p:cNvSpPr>
                <a:spLocks noChangeAspect="1" noChangeArrowheads="1"/>
              </p:cNvSpPr>
              <p:nvPr/>
            </p:nvSpPr>
            <p:spPr bwMode="auto">
              <a:xfrm>
                <a:off x="3936" y="201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6" name="Oval 72"/>
              <p:cNvSpPr>
                <a:spLocks noChangeAspect="1" noChangeArrowheads="1"/>
              </p:cNvSpPr>
              <p:nvPr/>
            </p:nvSpPr>
            <p:spPr bwMode="auto">
              <a:xfrm>
                <a:off x="3600"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17" name="Oval 73"/>
              <p:cNvSpPr>
                <a:spLocks noChangeAspect="1" noChangeArrowheads="1"/>
              </p:cNvSpPr>
              <p:nvPr/>
            </p:nvSpPr>
            <p:spPr bwMode="auto">
              <a:xfrm>
                <a:off x="3840" y="1296"/>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108618" name="Text Box 74"/>
            <p:cNvSpPr txBox="1">
              <a:spLocks noChangeAspect="1" noChangeArrowheads="1"/>
            </p:cNvSpPr>
            <p:nvPr/>
          </p:nvSpPr>
          <p:spPr bwMode="auto">
            <a:xfrm>
              <a:off x="3154" y="681"/>
              <a:ext cx="830"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800" dirty="0" smtClean="0">
                  <a:solidFill>
                    <a:srgbClr val="0033FF"/>
                  </a:solidFill>
                  <a:latin typeface="Calibri"/>
                  <a:cs typeface="Calibri"/>
                </a:rPr>
                <a:t>Flow</a:t>
              </a:r>
              <a:endParaRPr lang="en-GB" sz="2000" dirty="0">
                <a:solidFill>
                  <a:srgbClr val="0033FF"/>
                </a:solidFill>
                <a:latin typeface="Calibri"/>
                <a:cs typeface="Calibri"/>
              </a:endParaRPr>
            </a:p>
          </p:txBody>
        </p:sp>
      </p:grpSp>
      <p:grpSp>
        <p:nvGrpSpPr>
          <p:cNvPr id="108619" name="Group 75"/>
          <p:cNvGrpSpPr>
            <a:grpSpLocks/>
          </p:cNvGrpSpPr>
          <p:nvPr/>
        </p:nvGrpSpPr>
        <p:grpSpPr bwMode="auto">
          <a:xfrm>
            <a:off x="6792914" y="1036638"/>
            <a:ext cx="2133601" cy="1554162"/>
            <a:chOff x="4279" y="653"/>
            <a:chExt cx="1344" cy="979"/>
          </a:xfrm>
        </p:grpSpPr>
        <p:sp>
          <p:nvSpPr>
            <p:cNvPr id="108620" name="Text Box 76"/>
            <p:cNvSpPr txBox="1">
              <a:spLocks noChangeArrowheads="1"/>
            </p:cNvSpPr>
            <p:nvPr/>
          </p:nvSpPr>
          <p:spPr bwMode="auto">
            <a:xfrm>
              <a:off x="4279" y="653"/>
              <a:ext cx="134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800" dirty="0" err="1">
                  <a:solidFill>
                    <a:srgbClr val="0033FF"/>
                  </a:solidFill>
                  <a:latin typeface="Calibri"/>
                  <a:cs typeface="Calibri"/>
                </a:rPr>
                <a:t>Multifragmentation</a:t>
              </a:r>
              <a:endParaRPr lang="en-GB" sz="1800" dirty="0">
                <a:solidFill>
                  <a:srgbClr val="0033FF"/>
                </a:solidFill>
                <a:latin typeface="Calibri"/>
                <a:cs typeface="Calibri"/>
              </a:endParaRPr>
            </a:p>
          </p:txBody>
        </p:sp>
        <p:grpSp>
          <p:nvGrpSpPr>
            <p:cNvPr id="108621" name="Group 77"/>
            <p:cNvGrpSpPr>
              <a:grpSpLocks noChangeAspect="1"/>
            </p:cNvGrpSpPr>
            <p:nvPr/>
          </p:nvGrpSpPr>
          <p:grpSpPr bwMode="auto">
            <a:xfrm>
              <a:off x="4512" y="893"/>
              <a:ext cx="705" cy="739"/>
              <a:chOff x="4512" y="1104"/>
              <a:chExt cx="1008" cy="1056"/>
            </a:xfrm>
          </p:grpSpPr>
          <p:sp>
            <p:nvSpPr>
              <p:cNvPr id="108622" name="Freeform 78"/>
              <p:cNvSpPr>
                <a:spLocks noChangeAspect="1"/>
              </p:cNvSpPr>
              <p:nvPr/>
            </p:nvSpPr>
            <p:spPr bwMode="auto">
              <a:xfrm>
                <a:off x="4704" y="1392"/>
                <a:ext cx="240" cy="240"/>
              </a:xfrm>
              <a:custGeom>
                <a:avLst/>
                <a:gdLst>
                  <a:gd name="T0" fmla="*/ 96 w 216"/>
                  <a:gd name="T1" fmla="*/ 0 h 192"/>
                  <a:gd name="T2" fmla="*/ 0 w 216"/>
                  <a:gd name="T3" fmla="*/ 96 h 192"/>
                  <a:gd name="T4" fmla="*/ 48 w 216"/>
                  <a:gd name="T5" fmla="*/ 192 h 192"/>
                  <a:gd name="T6" fmla="*/ 192 w 216"/>
                  <a:gd name="T7" fmla="*/ 192 h 192"/>
                  <a:gd name="T8" fmla="*/ 216 w 216"/>
                  <a:gd name="T9" fmla="*/ 88 h 192"/>
                  <a:gd name="T10" fmla="*/ 96 w 216"/>
                  <a:gd name="T11" fmla="*/ 0 h 192"/>
                </a:gdLst>
                <a:ahLst/>
                <a:cxnLst>
                  <a:cxn ang="0">
                    <a:pos x="T0" y="T1"/>
                  </a:cxn>
                  <a:cxn ang="0">
                    <a:pos x="T2" y="T3"/>
                  </a:cxn>
                  <a:cxn ang="0">
                    <a:pos x="T4" y="T5"/>
                  </a:cxn>
                  <a:cxn ang="0">
                    <a:pos x="T6" y="T7"/>
                  </a:cxn>
                  <a:cxn ang="0">
                    <a:pos x="T8" y="T9"/>
                  </a:cxn>
                  <a:cxn ang="0">
                    <a:pos x="T10" y="T11"/>
                  </a:cxn>
                </a:cxnLst>
                <a:rect l="0" t="0" r="r" b="b"/>
                <a:pathLst>
                  <a:path w="216" h="192">
                    <a:moveTo>
                      <a:pt x="96" y="0"/>
                    </a:moveTo>
                    <a:lnTo>
                      <a:pt x="0" y="96"/>
                    </a:lnTo>
                    <a:lnTo>
                      <a:pt x="48" y="192"/>
                    </a:lnTo>
                    <a:lnTo>
                      <a:pt x="192" y="192"/>
                    </a:lnTo>
                    <a:cubicBezTo>
                      <a:pt x="200" y="157"/>
                      <a:pt x="208" y="122"/>
                      <a:pt x="216" y="88"/>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3" name="Freeform 79"/>
              <p:cNvSpPr>
                <a:spLocks noChangeAspect="1"/>
              </p:cNvSpPr>
              <p:nvPr/>
            </p:nvSpPr>
            <p:spPr bwMode="auto">
              <a:xfrm>
                <a:off x="5232" y="153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108624" name="Freeform 80"/>
              <p:cNvSpPr>
                <a:spLocks noChangeAspect="1"/>
              </p:cNvSpPr>
              <p:nvPr/>
            </p:nvSpPr>
            <p:spPr bwMode="auto">
              <a:xfrm>
                <a:off x="5080" y="1325"/>
                <a:ext cx="200" cy="163"/>
              </a:xfrm>
              <a:custGeom>
                <a:avLst/>
                <a:gdLst>
                  <a:gd name="T0" fmla="*/ 48 w 200"/>
                  <a:gd name="T1" fmla="*/ 3 h 163"/>
                  <a:gd name="T2" fmla="*/ 0 w 200"/>
                  <a:gd name="T3" fmla="*/ 99 h 163"/>
                  <a:gd name="T4" fmla="*/ 48 w 200"/>
                  <a:gd name="T5" fmla="*/ 147 h 163"/>
                  <a:gd name="T6" fmla="*/ 144 w 200"/>
                  <a:gd name="T7" fmla="*/ 163 h 163"/>
                  <a:gd name="T8" fmla="*/ 176 w 200"/>
                  <a:gd name="T9" fmla="*/ 123 h 163"/>
                  <a:gd name="T10" fmla="*/ 192 w 200"/>
                  <a:gd name="T11" fmla="*/ 83 h 163"/>
                  <a:gd name="T12" fmla="*/ 200 w 200"/>
                  <a:gd name="T13" fmla="*/ 27 h 163"/>
                  <a:gd name="T14" fmla="*/ 160 w 200"/>
                  <a:gd name="T15" fmla="*/ 3 h 163"/>
                  <a:gd name="T16" fmla="*/ 96 w 200"/>
                  <a:gd name="T17" fmla="*/ 3 h 163"/>
                  <a:gd name="T18" fmla="*/ 48 w 200"/>
                  <a:gd name="T19"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3">
                    <a:moveTo>
                      <a:pt x="48" y="3"/>
                    </a:moveTo>
                    <a:lnTo>
                      <a:pt x="0" y="99"/>
                    </a:lnTo>
                    <a:lnTo>
                      <a:pt x="48" y="147"/>
                    </a:lnTo>
                    <a:cubicBezTo>
                      <a:pt x="80" y="152"/>
                      <a:pt x="112" y="157"/>
                      <a:pt x="144" y="163"/>
                    </a:cubicBezTo>
                    <a:cubicBezTo>
                      <a:pt x="177" y="129"/>
                      <a:pt x="176" y="146"/>
                      <a:pt x="176" y="123"/>
                    </a:cubicBezTo>
                    <a:cubicBezTo>
                      <a:pt x="194" y="94"/>
                      <a:pt x="192" y="108"/>
                      <a:pt x="192" y="83"/>
                    </a:cubicBezTo>
                    <a:cubicBezTo>
                      <a:pt x="194" y="64"/>
                      <a:pt x="197" y="45"/>
                      <a:pt x="200" y="27"/>
                    </a:cubicBezTo>
                    <a:cubicBezTo>
                      <a:pt x="139" y="0"/>
                      <a:pt x="123" y="3"/>
                      <a:pt x="160" y="3"/>
                    </a:cubicBezTo>
                    <a:lnTo>
                      <a:pt x="96" y="3"/>
                    </a:lnTo>
                    <a:lnTo>
                      <a:pt x="48" y="3"/>
                    </a:lnTo>
                    <a:close/>
                  </a:path>
                </a:pathLst>
              </a:custGeom>
              <a:solidFill>
                <a:srgbClr val="993399"/>
              </a:solidFill>
              <a:ln w="9525">
                <a:solidFill>
                  <a:schemeClr val="tx1"/>
                </a:solidFill>
                <a:round/>
                <a:headEnd/>
                <a:tailEnd/>
              </a:ln>
            </p:spPr>
            <p:txBody>
              <a:bodyPr wrap="none" anchor="ctr"/>
              <a:lstStyle/>
              <a:p>
                <a:endParaRPr lang="en-US"/>
              </a:p>
            </p:txBody>
          </p:sp>
          <p:sp>
            <p:nvSpPr>
              <p:cNvPr id="108625" name="Freeform 81"/>
              <p:cNvSpPr>
                <a:spLocks noChangeAspect="1"/>
              </p:cNvSpPr>
              <p:nvPr/>
            </p:nvSpPr>
            <p:spPr bwMode="auto">
              <a:xfrm>
                <a:off x="4896" y="1728"/>
                <a:ext cx="192" cy="144"/>
              </a:xfrm>
              <a:custGeom>
                <a:avLst/>
                <a:gdLst>
                  <a:gd name="T0" fmla="*/ 0 w 192"/>
                  <a:gd name="T1" fmla="*/ 0 h 144"/>
                  <a:gd name="T2" fmla="*/ 0 w 192"/>
                  <a:gd name="T3" fmla="*/ 144 h 144"/>
                  <a:gd name="T4" fmla="*/ 96 w 192"/>
                  <a:gd name="T5" fmla="*/ 144 h 144"/>
                  <a:gd name="T6" fmla="*/ 192 w 192"/>
                  <a:gd name="T7" fmla="*/ 96 h 144"/>
                  <a:gd name="T8" fmla="*/ 192 w 192"/>
                  <a:gd name="T9" fmla="*/ 48 h 144"/>
                  <a:gd name="T10" fmla="*/ 144 w 192"/>
                  <a:gd name="T11" fmla="*/ 0 h 144"/>
                  <a:gd name="T12" fmla="*/ 96 w 192"/>
                  <a:gd name="T13" fmla="*/ 0 h 144"/>
                  <a:gd name="T14" fmla="*/ 48 w 192"/>
                  <a:gd name="T15" fmla="*/ 0 h 144"/>
                  <a:gd name="T16" fmla="*/ 0 w 192"/>
                  <a:gd name="T1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44">
                    <a:moveTo>
                      <a:pt x="0" y="0"/>
                    </a:moveTo>
                    <a:lnTo>
                      <a:pt x="0" y="144"/>
                    </a:lnTo>
                    <a:lnTo>
                      <a:pt x="96" y="144"/>
                    </a:lnTo>
                    <a:lnTo>
                      <a:pt x="192" y="96"/>
                    </a:lnTo>
                    <a:lnTo>
                      <a:pt x="192" y="48"/>
                    </a:lnTo>
                    <a:lnTo>
                      <a:pt x="144" y="0"/>
                    </a:lnTo>
                    <a:lnTo>
                      <a:pt x="96" y="0"/>
                    </a:lnTo>
                    <a:lnTo>
                      <a:pt x="48" y="0"/>
                    </a:lnTo>
                    <a:lnTo>
                      <a:pt x="0" y="48"/>
                    </a:lnTo>
                  </a:path>
                </a:pathLst>
              </a:custGeom>
              <a:solidFill>
                <a:srgbClr val="993399"/>
              </a:solidFill>
              <a:ln w="9525">
                <a:solidFill>
                  <a:schemeClr val="tx1"/>
                </a:solidFill>
                <a:round/>
                <a:headEnd/>
                <a:tailEnd/>
              </a:ln>
            </p:spPr>
            <p:txBody>
              <a:bodyPr wrap="none" anchor="ctr"/>
              <a:lstStyle/>
              <a:p>
                <a:endParaRPr lang="en-US"/>
              </a:p>
            </p:txBody>
          </p:sp>
          <p:sp>
            <p:nvSpPr>
              <p:cNvPr id="108626" name="Freeform 82"/>
              <p:cNvSpPr>
                <a:spLocks noChangeAspect="1"/>
              </p:cNvSpPr>
              <p:nvPr/>
            </p:nvSpPr>
            <p:spPr bwMode="auto">
              <a:xfrm>
                <a:off x="4608" y="1872"/>
                <a:ext cx="270" cy="188"/>
              </a:xfrm>
              <a:custGeom>
                <a:avLst/>
                <a:gdLst>
                  <a:gd name="T0" fmla="*/ 54 w 270"/>
                  <a:gd name="T1" fmla="*/ 140 h 188"/>
                  <a:gd name="T2" fmla="*/ 150 w 270"/>
                  <a:gd name="T3" fmla="*/ 188 h 188"/>
                  <a:gd name="T4" fmla="*/ 254 w 270"/>
                  <a:gd name="T5" fmla="*/ 164 h 188"/>
                  <a:gd name="T6" fmla="*/ 270 w 270"/>
                  <a:gd name="T7" fmla="*/ 108 h 188"/>
                  <a:gd name="T8" fmla="*/ 158 w 270"/>
                  <a:gd name="T9" fmla="*/ 68 h 188"/>
                  <a:gd name="T10" fmla="*/ 102 w 270"/>
                  <a:gd name="T11" fmla="*/ 76 h 188"/>
                  <a:gd name="T12" fmla="*/ 70 w 270"/>
                  <a:gd name="T13" fmla="*/ 116 h 188"/>
                  <a:gd name="T14" fmla="*/ 54 w 270"/>
                  <a:gd name="T15" fmla="*/ 14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88">
                    <a:moveTo>
                      <a:pt x="54" y="140"/>
                    </a:moveTo>
                    <a:lnTo>
                      <a:pt x="150" y="188"/>
                    </a:lnTo>
                    <a:cubicBezTo>
                      <a:pt x="184" y="180"/>
                      <a:pt x="219" y="172"/>
                      <a:pt x="254" y="164"/>
                    </a:cubicBezTo>
                    <a:cubicBezTo>
                      <a:pt x="244" y="82"/>
                      <a:pt x="225" y="78"/>
                      <a:pt x="270" y="108"/>
                    </a:cubicBezTo>
                    <a:cubicBezTo>
                      <a:pt x="142" y="40"/>
                      <a:pt x="135" y="0"/>
                      <a:pt x="158" y="68"/>
                    </a:cubicBezTo>
                    <a:cubicBezTo>
                      <a:pt x="92" y="39"/>
                      <a:pt x="102" y="23"/>
                      <a:pt x="102" y="76"/>
                    </a:cubicBezTo>
                    <a:cubicBezTo>
                      <a:pt x="0" y="109"/>
                      <a:pt x="70" y="69"/>
                      <a:pt x="70" y="116"/>
                    </a:cubicBezTo>
                    <a:cubicBezTo>
                      <a:pt x="70" y="125"/>
                      <a:pt x="59" y="132"/>
                      <a:pt x="54" y="140"/>
                    </a:cubicBezTo>
                    <a:close/>
                  </a:path>
                </a:pathLst>
              </a:custGeom>
              <a:solidFill>
                <a:srgbClr val="993399"/>
              </a:solidFill>
              <a:ln w="9525">
                <a:solidFill>
                  <a:schemeClr val="tx1"/>
                </a:solidFill>
                <a:round/>
                <a:headEnd/>
                <a:tailEnd/>
              </a:ln>
            </p:spPr>
            <p:txBody>
              <a:bodyPr wrap="none" anchor="ctr"/>
              <a:lstStyle/>
              <a:p>
                <a:endParaRPr lang="en-US"/>
              </a:p>
            </p:txBody>
          </p:sp>
          <p:sp>
            <p:nvSpPr>
              <p:cNvPr id="108627" name="Oval 83"/>
              <p:cNvSpPr>
                <a:spLocks noChangeAspect="1" noChangeArrowheads="1"/>
              </p:cNvSpPr>
              <p:nvPr/>
            </p:nvSpPr>
            <p:spPr bwMode="auto">
              <a:xfrm>
                <a:off x="5280"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28" name="Oval 84"/>
              <p:cNvSpPr>
                <a:spLocks noChangeAspect="1" noChangeArrowheads="1"/>
              </p:cNvSpPr>
              <p:nvPr/>
            </p:nvSpPr>
            <p:spPr bwMode="auto">
              <a:xfrm>
                <a:off x="5184" y="110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29" name="Oval 85"/>
              <p:cNvSpPr>
                <a:spLocks noChangeAspect="1" noChangeArrowheads="1"/>
              </p:cNvSpPr>
              <p:nvPr/>
            </p:nvSpPr>
            <p:spPr bwMode="auto">
              <a:xfrm>
                <a:off x="5280" y="192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0" name="Oval 86"/>
              <p:cNvSpPr>
                <a:spLocks noChangeAspect="1" noChangeArrowheads="1"/>
              </p:cNvSpPr>
              <p:nvPr/>
            </p:nvSpPr>
            <p:spPr bwMode="auto">
              <a:xfrm>
                <a:off x="5376" y="172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1" name="Oval 87"/>
              <p:cNvSpPr>
                <a:spLocks noChangeAspect="1" noChangeArrowheads="1"/>
              </p:cNvSpPr>
              <p:nvPr/>
            </p:nvSpPr>
            <p:spPr bwMode="auto">
              <a:xfrm>
                <a:off x="5424"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2" name="Oval 88"/>
              <p:cNvSpPr>
                <a:spLocks noChangeAspect="1"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3" name="Oval 89"/>
              <p:cNvSpPr>
                <a:spLocks noChangeAspect="1" noChangeArrowheads="1"/>
              </p:cNvSpPr>
              <p:nvPr/>
            </p:nvSpPr>
            <p:spPr bwMode="auto">
              <a:xfrm>
                <a:off x="5136" y="168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4" name="Oval 90"/>
              <p:cNvSpPr>
                <a:spLocks noChangeAspect="1" noChangeArrowheads="1"/>
              </p:cNvSpPr>
              <p:nvPr/>
            </p:nvSpPr>
            <p:spPr bwMode="auto">
              <a:xfrm>
                <a:off x="5424"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5" name="Oval 91"/>
              <p:cNvSpPr>
                <a:spLocks noChangeAspect="1" noChangeArrowheads="1"/>
              </p:cNvSpPr>
              <p:nvPr/>
            </p:nvSpPr>
            <p:spPr bwMode="auto">
              <a:xfrm>
                <a:off x="4896" y="1296"/>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6" name="Oval 92"/>
              <p:cNvSpPr>
                <a:spLocks noChangeAspect="1" noChangeArrowheads="1"/>
              </p:cNvSpPr>
              <p:nvPr/>
            </p:nvSpPr>
            <p:spPr bwMode="auto">
              <a:xfrm>
                <a:off x="4944" y="115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7" name="Oval 93"/>
              <p:cNvSpPr>
                <a:spLocks noChangeAspect="1" noChangeArrowheads="1"/>
              </p:cNvSpPr>
              <p:nvPr/>
            </p:nvSpPr>
            <p:spPr bwMode="auto">
              <a:xfrm>
                <a:off x="4608" y="148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38" name="Oval 94"/>
              <p:cNvSpPr>
                <a:spLocks noChangeAspect="1" noChangeArrowheads="1"/>
              </p:cNvSpPr>
              <p:nvPr/>
            </p:nvSpPr>
            <p:spPr bwMode="auto">
              <a:xfrm>
                <a:off x="4656" y="124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39" name="Oval 95"/>
              <p:cNvSpPr>
                <a:spLocks noChangeAspect="1" noChangeArrowheads="1"/>
              </p:cNvSpPr>
              <p:nvPr/>
            </p:nvSpPr>
            <p:spPr bwMode="auto">
              <a:xfrm>
                <a:off x="4656"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0" name="Oval 96"/>
              <p:cNvSpPr>
                <a:spLocks noChangeAspect="1" noChangeArrowheads="1"/>
              </p:cNvSpPr>
              <p:nvPr/>
            </p:nvSpPr>
            <p:spPr bwMode="auto">
              <a:xfrm>
                <a:off x="4512" y="192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1" name="Oval 97"/>
              <p:cNvSpPr>
                <a:spLocks noChangeAspect="1" noChangeArrowheads="1"/>
              </p:cNvSpPr>
              <p:nvPr/>
            </p:nvSpPr>
            <p:spPr bwMode="auto">
              <a:xfrm>
                <a:off x="4704" y="172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2" name="Oval 98"/>
              <p:cNvSpPr>
                <a:spLocks noChangeAspect="1" noChangeArrowheads="1"/>
              </p:cNvSpPr>
              <p:nvPr/>
            </p:nvSpPr>
            <p:spPr bwMode="auto">
              <a:xfrm>
                <a:off x="4560"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3" name="Oval 99"/>
              <p:cNvSpPr>
                <a:spLocks noChangeAspect="1" noChangeArrowheads="1"/>
              </p:cNvSpPr>
              <p:nvPr/>
            </p:nvSpPr>
            <p:spPr bwMode="auto">
              <a:xfrm>
                <a:off x="4704" y="110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4" name="Oval 100"/>
              <p:cNvSpPr>
                <a:spLocks noChangeAspect="1" noChangeArrowheads="1"/>
              </p:cNvSpPr>
              <p:nvPr/>
            </p:nvSpPr>
            <p:spPr bwMode="auto">
              <a:xfrm>
                <a:off x="5040"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5" name="Oval 101"/>
              <p:cNvSpPr>
                <a:spLocks noChangeAspect="1" noChangeArrowheads="1"/>
              </p:cNvSpPr>
              <p:nvPr/>
            </p:nvSpPr>
            <p:spPr bwMode="auto">
              <a:xfrm>
                <a:off x="5472"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6" name="Oval 102"/>
              <p:cNvSpPr>
                <a:spLocks noChangeAspect="1" noChangeArrowheads="1"/>
              </p:cNvSpPr>
              <p:nvPr/>
            </p:nvSpPr>
            <p:spPr bwMode="auto">
              <a:xfrm>
                <a:off x="5376" y="139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7" name="Oval 103"/>
              <p:cNvSpPr>
                <a:spLocks noChangeAspect="1" noChangeArrowheads="1"/>
              </p:cNvSpPr>
              <p:nvPr/>
            </p:nvSpPr>
            <p:spPr bwMode="auto">
              <a:xfrm>
                <a:off x="4512"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48" name="Oval 104"/>
              <p:cNvSpPr>
                <a:spLocks noChangeAspect="1" noChangeArrowheads="1"/>
              </p:cNvSpPr>
              <p:nvPr/>
            </p:nvSpPr>
            <p:spPr bwMode="auto">
              <a:xfrm>
                <a:off x="5136" y="206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49" name="Freeform 105"/>
              <p:cNvSpPr>
                <a:spLocks noChangeAspect="1"/>
              </p:cNvSpPr>
              <p:nvPr/>
            </p:nvSpPr>
            <p:spPr bwMode="auto">
              <a:xfrm>
                <a:off x="5184" y="177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grpSp>
      </p:grpSp>
      <p:sp>
        <p:nvSpPr>
          <p:cNvPr id="108650" name="Text Box 106"/>
          <p:cNvSpPr txBox="1">
            <a:spLocks noChangeArrowheads="1"/>
          </p:cNvSpPr>
          <p:nvPr/>
        </p:nvSpPr>
        <p:spPr bwMode="auto">
          <a:xfrm>
            <a:off x="152400" y="1266825"/>
            <a:ext cx="1547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b=central</a:t>
            </a:r>
          </a:p>
        </p:txBody>
      </p:sp>
      <p:sp>
        <p:nvSpPr>
          <p:cNvPr id="108651" name="Line 107"/>
          <p:cNvSpPr>
            <a:spLocks noChangeShapeType="1"/>
          </p:cNvSpPr>
          <p:nvPr/>
        </p:nvSpPr>
        <p:spPr bwMode="auto">
          <a:xfrm>
            <a:off x="381000" y="2819400"/>
            <a:ext cx="82296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8653" name="Group 109"/>
          <p:cNvGrpSpPr>
            <a:grpSpLocks/>
          </p:cNvGrpSpPr>
          <p:nvPr/>
        </p:nvGrpSpPr>
        <p:grpSpPr bwMode="auto">
          <a:xfrm>
            <a:off x="457200" y="3657600"/>
            <a:ext cx="1219200" cy="762000"/>
            <a:chOff x="288" y="2352"/>
            <a:chExt cx="768" cy="480"/>
          </a:xfrm>
        </p:grpSpPr>
        <p:sp>
          <p:nvSpPr>
            <p:cNvPr id="108654" name="Oval 110"/>
            <p:cNvSpPr>
              <a:spLocks noChangeArrowheads="1"/>
            </p:cNvSpPr>
            <p:nvPr/>
          </p:nvSpPr>
          <p:spPr bwMode="auto">
            <a:xfrm>
              <a:off x="288" y="2352"/>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5" name="Oval 111"/>
            <p:cNvSpPr>
              <a:spLocks noChangeArrowheads="1"/>
            </p:cNvSpPr>
            <p:nvPr/>
          </p:nvSpPr>
          <p:spPr bwMode="auto">
            <a:xfrm>
              <a:off x="720" y="2496"/>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08656" name="Line 112"/>
            <p:cNvSpPr>
              <a:spLocks noChangeShapeType="1"/>
            </p:cNvSpPr>
            <p:nvPr/>
          </p:nvSpPr>
          <p:spPr bwMode="auto">
            <a:xfrm>
              <a:off x="480" y="2519"/>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57" name="Line 113"/>
            <p:cNvSpPr>
              <a:spLocks noChangeShapeType="1"/>
            </p:cNvSpPr>
            <p:nvPr/>
          </p:nvSpPr>
          <p:spPr bwMode="auto">
            <a:xfrm>
              <a:off x="624" y="2663"/>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8658" name="Text Box 114"/>
          <p:cNvSpPr txBox="1">
            <a:spLocks noChangeArrowheads="1"/>
          </p:cNvSpPr>
          <p:nvPr/>
        </p:nvSpPr>
        <p:spPr bwMode="auto">
          <a:xfrm>
            <a:off x="152400" y="3048000"/>
            <a:ext cx="2665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b="1">
                <a:solidFill>
                  <a:srgbClr val="CC0033"/>
                </a:solidFill>
              </a:rPr>
              <a:t>b=mid-peripheral</a:t>
            </a:r>
          </a:p>
        </p:txBody>
      </p:sp>
      <p:grpSp>
        <p:nvGrpSpPr>
          <p:cNvPr id="108659" name="Group 115"/>
          <p:cNvGrpSpPr>
            <a:grpSpLocks/>
          </p:cNvGrpSpPr>
          <p:nvPr/>
        </p:nvGrpSpPr>
        <p:grpSpPr bwMode="auto">
          <a:xfrm>
            <a:off x="6248400" y="3124200"/>
            <a:ext cx="2743200" cy="1585913"/>
            <a:chOff x="3936" y="2016"/>
            <a:chExt cx="1728" cy="999"/>
          </a:xfrm>
        </p:grpSpPr>
        <p:sp>
          <p:nvSpPr>
            <p:cNvPr id="108660" name="Oval 116"/>
            <p:cNvSpPr>
              <a:spLocks noChangeAspect="1" noChangeArrowheads="1"/>
            </p:cNvSpPr>
            <p:nvPr/>
          </p:nvSpPr>
          <p:spPr bwMode="auto">
            <a:xfrm>
              <a:off x="4608" y="2448"/>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1" name="Oval 117"/>
            <p:cNvSpPr>
              <a:spLocks noChangeAspect="1" noChangeArrowheads="1"/>
            </p:cNvSpPr>
            <p:nvPr/>
          </p:nvSpPr>
          <p:spPr bwMode="auto">
            <a:xfrm>
              <a:off x="4704" y="264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2" name="Oval 118"/>
            <p:cNvSpPr>
              <a:spLocks noChangeAspect="1" noChangeArrowheads="1"/>
            </p:cNvSpPr>
            <p:nvPr/>
          </p:nvSpPr>
          <p:spPr bwMode="auto">
            <a:xfrm>
              <a:off x="4896" y="2592"/>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3" name="Oval 119"/>
            <p:cNvSpPr>
              <a:spLocks noChangeAspect="1" noChangeArrowheads="1"/>
            </p:cNvSpPr>
            <p:nvPr/>
          </p:nvSpPr>
          <p:spPr bwMode="auto">
            <a:xfrm>
              <a:off x="5040" y="2400"/>
              <a:ext cx="34" cy="31"/>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4" name="Oval 120"/>
            <p:cNvSpPr>
              <a:spLocks noChangeAspect="1" noChangeArrowheads="1"/>
            </p:cNvSpPr>
            <p:nvPr/>
          </p:nvSpPr>
          <p:spPr bwMode="auto">
            <a:xfrm>
              <a:off x="4272" y="2544"/>
              <a:ext cx="34" cy="30"/>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65" name="Oval 121"/>
            <p:cNvSpPr>
              <a:spLocks noChangeAspect="1" noChangeArrowheads="1"/>
            </p:cNvSpPr>
            <p:nvPr/>
          </p:nvSpPr>
          <p:spPr bwMode="auto">
            <a:xfrm>
              <a:off x="5328" y="2304"/>
              <a:ext cx="33" cy="30"/>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6" name="Oval 122"/>
            <p:cNvSpPr>
              <a:spLocks noChangeAspect="1" noChangeArrowheads="1"/>
            </p:cNvSpPr>
            <p:nvPr/>
          </p:nvSpPr>
          <p:spPr bwMode="auto">
            <a:xfrm>
              <a:off x="5472" y="2544"/>
              <a:ext cx="34" cy="31"/>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67" name="Freeform 123"/>
            <p:cNvSpPr>
              <a:spLocks/>
            </p:cNvSpPr>
            <p:nvPr/>
          </p:nvSpPr>
          <p:spPr bwMode="auto">
            <a:xfrm>
              <a:off x="4224" y="2588"/>
              <a:ext cx="336" cy="292"/>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8" name="Freeform 124"/>
            <p:cNvSpPr>
              <a:spLocks/>
            </p:cNvSpPr>
            <p:nvPr/>
          </p:nvSpPr>
          <p:spPr bwMode="auto">
            <a:xfrm>
              <a:off x="5040" y="2400"/>
              <a:ext cx="288" cy="240"/>
            </a:xfrm>
            <a:custGeom>
              <a:avLst/>
              <a:gdLst>
                <a:gd name="T0" fmla="*/ 48 w 400"/>
                <a:gd name="T1" fmla="*/ 52 h 348"/>
                <a:gd name="T2" fmla="*/ 0 w 400"/>
                <a:gd name="T3" fmla="*/ 196 h 348"/>
                <a:gd name="T4" fmla="*/ 24 w 400"/>
                <a:gd name="T5" fmla="*/ 252 h 348"/>
                <a:gd name="T6" fmla="*/ 48 w 400"/>
                <a:gd name="T7" fmla="*/ 292 h 348"/>
                <a:gd name="T8" fmla="*/ 144 w 400"/>
                <a:gd name="T9" fmla="*/ 340 h 348"/>
                <a:gd name="T10" fmla="*/ 200 w 400"/>
                <a:gd name="T11" fmla="*/ 348 h 348"/>
                <a:gd name="T12" fmla="*/ 288 w 400"/>
                <a:gd name="T13" fmla="*/ 340 h 348"/>
                <a:gd name="T14" fmla="*/ 320 w 400"/>
                <a:gd name="T15" fmla="*/ 308 h 348"/>
                <a:gd name="T16" fmla="*/ 352 w 400"/>
                <a:gd name="T17" fmla="*/ 276 h 348"/>
                <a:gd name="T18" fmla="*/ 376 w 400"/>
                <a:gd name="T19" fmla="*/ 244 h 348"/>
                <a:gd name="T20" fmla="*/ 392 w 400"/>
                <a:gd name="T21" fmla="*/ 180 h 348"/>
                <a:gd name="T22" fmla="*/ 400 w 400"/>
                <a:gd name="T23" fmla="*/ 116 h 348"/>
                <a:gd name="T24" fmla="*/ 344 w 400"/>
                <a:gd name="T25" fmla="*/ 68 h 348"/>
                <a:gd name="T26" fmla="*/ 304 w 400"/>
                <a:gd name="T27" fmla="*/ 44 h 348"/>
                <a:gd name="T28" fmla="*/ 240 w 400"/>
                <a:gd name="T29" fmla="*/ 4 h 348"/>
                <a:gd name="T30" fmla="*/ 176 w 400"/>
                <a:gd name="T31" fmla="*/ 20 h 348"/>
                <a:gd name="T32" fmla="*/ 96 w 400"/>
                <a:gd name="T33" fmla="*/ 4 h 348"/>
                <a:gd name="T34" fmla="*/ 104 w 400"/>
                <a:gd name="T35" fmla="*/ 28 h 348"/>
                <a:gd name="T36" fmla="*/ 48 w 400"/>
                <a:gd name="T37" fmla="*/ 10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48">
                  <a:moveTo>
                    <a:pt x="48" y="52"/>
                  </a:moveTo>
                  <a:lnTo>
                    <a:pt x="0" y="196"/>
                  </a:lnTo>
                  <a:cubicBezTo>
                    <a:pt x="8" y="214"/>
                    <a:pt x="16" y="233"/>
                    <a:pt x="24" y="252"/>
                  </a:cubicBezTo>
                  <a:lnTo>
                    <a:pt x="48" y="292"/>
                  </a:lnTo>
                  <a:lnTo>
                    <a:pt x="144" y="340"/>
                  </a:lnTo>
                  <a:cubicBezTo>
                    <a:pt x="162" y="342"/>
                    <a:pt x="181" y="345"/>
                    <a:pt x="200" y="348"/>
                  </a:cubicBezTo>
                  <a:lnTo>
                    <a:pt x="288" y="340"/>
                  </a:lnTo>
                  <a:cubicBezTo>
                    <a:pt x="298" y="329"/>
                    <a:pt x="320" y="308"/>
                    <a:pt x="320" y="308"/>
                  </a:cubicBezTo>
                  <a:cubicBezTo>
                    <a:pt x="330" y="297"/>
                    <a:pt x="352" y="276"/>
                    <a:pt x="352" y="276"/>
                  </a:cubicBezTo>
                  <a:cubicBezTo>
                    <a:pt x="385" y="242"/>
                    <a:pt x="399" y="244"/>
                    <a:pt x="376" y="244"/>
                  </a:cubicBezTo>
                  <a:cubicBezTo>
                    <a:pt x="384" y="190"/>
                    <a:pt x="376" y="210"/>
                    <a:pt x="392" y="180"/>
                  </a:cubicBezTo>
                  <a:cubicBezTo>
                    <a:pt x="383" y="92"/>
                    <a:pt x="365" y="81"/>
                    <a:pt x="400" y="116"/>
                  </a:cubicBezTo>
                  <a:cubicBezTo>
                    <a:pt x="331" y="47"/>
                    <a:pt x="322" y="25"/>
                    <a:pt x="344" y="68"/>
                  </a:cubicBezTo>
                  <a:cubicBezTo>
                    <a:pt x="282" y="50"/>
                    <a:pt x="270" y="60"/>
                    <a:pt x="304" y="44"/>
                  </a:cubicBezTo>
                  <a:lnTo>
                    <a:pt x="240" y="4"/>
                  </a:lnTo>
                  <a:cubicBezTo>
                    <a:pt x="218" y="9"/>
                    <a:pt x="197" y="14"/>
                    <a:pt x="176" y="20"/>
                  </a:cubicBezTo>
                  <a:cubicBezTo>
                    <a:pt x="149" y="14"/>
                    <a:pt x="123" y="0"/>
                    <a:pt x="96" y="4"/>
                  </a:cubicBezTo>
                  <a:cubicBezTo>
                    <a:pt x="87" y="4"/>
                    <a:pt x="104" y="28"/>
                    <a:pt x="104" y="28"/>
                  </a:cubicBezTo>
                  <a:lnTo>
                    <a:pt x="48" y="100"/>
                  </a:lnTo>
                </a:path>
              </a:pathLst>
            </a:custGeom>
            <a:gradFill rotWithShape="0">
              <a:gsLst>
                <a:gs pos="0">
                  <a:srgbClr val="FFCC00"/>
                </a:gs>
                <a:gs pos="100000">
                  <a:srgbClr val="FFCC00">
                    <a:gamma/>
                    <a:shade val="58824"/>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69" name="Freeform 125"/>
            <p:cNvSpPr>
              <a:spLocks/>
            </p:cNvSpPr>
            <p:nvPr/>
          </p:nvSpPr>
          <p:spPr bwMode="auto">
            <a:xfrm>
              <a:off x="4752" y="2680"/>
              <a:ext cx="192" cy="152"/>
            </a:xfrm>
            <a:custGeom>
              <a:avLst/>
              <a:gdLst>
                <a:gd name="T0" fmla="*/ 0 w 222"/>
                <a:gd name="T1" fmla="*/ 56 h 160"/>
                <a:gd name="T2" fmla="*/ 48 w 222"/>
                <a:gd name="T3" fmla="*/ 152 h 160"/>
                <a:gd name="T4" fmla="*/ 120 w 222"/>
                <a:gd name="T5" fmla="*/ 160 h 160"/>
                <a:gd name="T6" fmla="*/ 184 w 222"/>
                <a:gd name="T7" fmla="*/ 104 h 160"/>
                <a:gd name="T8" fmla="*/ 200 w 222"/>
                <a:gd name="T9" fmla="*/ 56 h 160"/>
                <a:gd name="T10" fmla="*/ 192 w 222"/>
                <a:gd name="T11" fmla="*/ 8 h 160"/>
                <a:gd name="T12" fmla="*/ 144 w 222"/>
                <a:gd name="T13" fmla="*/ 0 h 160"/>
                <a:gd name="T14" fmla="*/ 96 w 222"/>
                <a:gd name="T15" fmla="*/ 8 h 160"/>
                <a:gd name="T16" fmla="*/ 48 w 222"/>
                <a:gd name="T17" fmla="*/ 8 h 160"/>
                <a:gd name="T18" fmla="*/ 0 w 222"/>
                <a:gd name="T19" fmla="*/ 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60">
                  <a:moveTo>
                    <a:pt x="0" y="56"/>
                  </a:moveTo>
                  <a:lnTo>
                    <a:pt x="48" y="152"/>
                  </a:lnTo>
                  <a:cubicBezTo>
                    <a:pt x="72" y="154"/>
                    <a:pt x="96" y="157"/>
                    <a:pt x="120" y="160"/>
                  </a:cubicBezTo>
                  <a:cubicBezTo>
                    <a:pt x="194" y="102"/>
                    <a:pt x="222" y="104"/>
                    <a:pt x="184" y="104"/>
                  </a:cubicBezTo>
                  <a:cubicBezTo>
                    <a:pt x="192" y="53"/>
                    <a:pt x="175" y="56"/>
                    <a:pt x="200" y="56"/>
                  </a:cubicBezTo>
                  <a:lnTo>
                    <a:pt x="192" y="8"/>
                  </a:lnTo>
                  <a:cubicBezTo>
                    <a:pt x="176" y="5"/>
                    <a:pt x="144" y="0"/>
                    <a:pt x="144" y="0"/>
                  </a:cubicBezTo>
                  <a:lnTo>
                    <a:pt x="96" y="8"/>
                  </a:lnTo>
                  <a:lnTo>
                    <a:pt x="48" y="8"/>
                  </a:lnTo>
                  <a:lnTo>
                    <a:pt x="0" y="56"/>
                  </a:lnTo>
                  <a:close/>
                </a:path>
              </a:pathLst>
            </a:custGeom>
            <a:solidFill>
              <a:srgbClr val="FFCC99"/>
            </a:solidFill>
            <a:ln w="9525">
              <a:solidFill>
                <a:schemeClr val="tx1"/>
              </a:solidFill>
              <a:round/>
              <a:headEnd/>
              <a:tailEnd/>
            </a:ln>
          </p:spPr>
          <p:txBody>
            <a:bodyPr wrap="none" anchor="ctr"/>
            <a:lstStyle/>
            <a:p>
              <a:endParaRPr lang="en-US"/>
            </a:p>
          </p:txBody>
        </p:sp>
        <p:sp>
          <p:nvSpPr>
            <p:cNvPr id="108670" name="Freeform 126"/>
            <p:cNvSpPr>
              <a:spLocks/>
            </p:cNvSpPr>
            <p:nvPr/>
          </p:nvSpPr>
          <p:spPr bwMode="auto">
            <a:xfrm>
              <a:off x="4656" y="2448"/>
              <a:ext cx="144" cy="96"/>
            </a:xfrm>
            <a:custGeom>
              <a:avLst/>
              <a:gdLst>
                <a:gd name="T0" fmla="*/ 0 w 144"/>
                <a:gd name="T1" fmla="*/ 48 h 96"/>
                <a:gd name="T2" fmla="*/ 48 w 144"/>
                <a:gd name="T3" fmla="*/ 0 h 96"/>
                <a:gd name="T4" fmla="*/ 96 w 144"/>
                <a:gd name="T5" fmla="*/ 0 h 96"/>
                <a:gd name="T6" fmla="*/ 144 w 144"/>
                <a:gd name="T7" fmla="*/ 0 h 96"/>
                <a:gd name="T8" fmla="*/ 144 w 144"/>
                <a:gd name="T9" fmla="*/ 48 h 96"/>
                <a:gd name="T10" fmla="*/ 136 w 144"/>
                <a:gd name="T11" fmla="*/ 96 h 96"/>
                <a:gd name="T12" fmla="*/ 48 w 144"/>
                <a:gd name="T13" fmla="*/ 96 h 96"/>
                <a:gd name="T14" fmla="*/ 0 w 144"/>
                <a:gd name="T15" fmla="*/ 96 h 96"/>
                <a:gd name="T16" fmla="*/ 0 w 144"/>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96">
                  <a:moveTo>
                    <a:pt x="0" y="48"/>
                  </a:moveTo>
                  <a:lnTo>
                    <a:pt x="48" y="0"/>
                  </a:lnTo>
                  <a:lnTo>
                    <a:pt x="96" y="0"/>
                  </a:lnTo>
                  <a:lnTo>
                    <a:pt x="144" y="0"/>
                  </a:lnTo>
                  <a:lnTo>
                    <a:pt x="144" y="48"/>
                  </a:lnTo>
                  <a:cubicBezTo>
                    <a:pt x="141" y="64"/>
                    <a:pt x="138" y="80"/>
                    <a:pt x="136" y="96"/>
                  </a:cubicBezTo>
                  <a:lnTo>
                    <a:pt x="48" y="96"/>
                  </a:lnTo>
                  <a:lnTo>
                    <a:pt x="0" y="96"/>
                  </a:lnTo>
                  <a:lnTo>
                    <a:pt x="0" y="48"/>
                  </a:lnTo>
                  <a:close/>
                </a:path>
              </a:pathLst>
            </a:custGeom>
            <a:solidFill>
              <a:srgbClr val="FFCC99"/>
            </a:solidFill>
            <a:ln w="9525">
              <a:solidFill>
                <a:schemeClr val="tx1"/>
              </a:solidFill>
              <a:round/>
              <a:headEnd/>
              <a:tailEnd/>
            </a:ln>
          </p:spPr>
          <p:txBody>
            <a:bodyPr wrap="none" anchor="ctr"/>
            <a:lstStyle/>
            <a:p>
              <a:endParaRPr lang="en-US"/>
            </a:p>
          </p:txBody>
        </p:sp>
        <p:sp>
          <p:nvSpPr>
            <p:cNvPr id="108671" name="Text Box 127"/>
            <p:cNvSpPr txBox="1">
              <a:spLocks noChangeArrowheads="1"/>
            </p:cNvSpPr>
            <p:nvPr/>
          </p:nvSpPr>
          <p:spPr bwMode="auto">
            <a:xfrm>
              <a:off x="4320" y="2016"/>
              <a:ext cx="105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dirty="0">
                  <a:solidFill>
                    <a:srgbClr val="0033FF"/>
                  </a:solidFill>
                  <a:latin typeface="Calibri"/>
                  <a:cs typeface="Calibri"/>
                </a:rPr>
                <a:t>Neck fragments</a:t>
              </a:r>
              <a:endParaRPr lang="en-GB" sz="2000" dirty="0">
                <a:solidFill>
                  <a:srgbClr val="0033FF"/>
                </a:solidFill>
                <a:latin typeface="Calibri"/>
                <a:cs typeface="Calibri"/>
              </a:endParaRPr>
            </a:p>
          </p:txBody>
        </p:sp>
        <p:sp>
          <p:nvSpPr>
            <p:cNvPr id="108672" name="Text Box 128"/>
            <p:cNvSpPr txBox="1">
              <a:spLocks noChangeArrowheads="1"/>
            </p:cNvSpPr>
            <p:nvPr/>
          </p:nvSpPr>
          <p:spPr bwMode="auto">
            <a:xfrm>
              <a:off x="5280" y="230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PLF</a:t>
              </a:r>
              <a:endParaRPr lang="en-GB" sz="2000"/>
            </a:p>
          </p:txBody>
        </p:sp>
        <p:sp>
          <p:nvSpPr>
            <p:cNvPr id="108673" name="Text Box 129"/>
            <p:cNvSpPr txBox="1">
              <a:spLocks noChangeArrowheads="1"/>
            </p:cNvSpPr>
            <p:nvPr/>
          </p:nvSpPr>
          <p:spPr bwMode="auto">
            <a:xfrm>
              <a:off x="3936" y="2784"/>
              <a:ext cx="38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800">
                  <a:latin typeface="Times New Roman" charset="0"/>
                </a:rPr>
                <a:t>TLF</a:t>
              </a:r>
              <a:endParaRPr lang="en-GB" sz="2000"/>
            </a:p>
          </p:txBody>
        </p:sp>
        <p:sp>
          <p:nvSpPr>
            <p:cNvPr id="108674" name="Line 130"/>
            <p:cNvSpPr>
              <a:spLocks noChangeShapeType="1"/>
            </p:cNvSpPr>
            <p:nvPr/>
          </p:nvSpPr>
          <p:spPr bwMode="auto">
            <a:xfrm flipH="1">
              <a:off x="4848" y="2208"/>
              <a:ext cx="48"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75" name="Line 131"/>
            <p:cNvSpPr>
              <a:spLocks noChangeShapeType="1"/>
            </p:cNvSpPr>
            <p:nvPr/>
          </p:nvSpPr>
          <p:spPr bwMode="auto">
            <a:xfrm flipH="1">
              <a:off x="4752" y="2208"/>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76" name="Group 132"/>
          <p:cNvGrpSpPr>
            <a:grpSpLocks/>
          </p:cNvGrpSpPr>
          <p:nvPr/>
        </p:nvGrpSpPr>
        <p:grpSpPr bwMode="auto">
          <a:xfrm>
            <a:off x="3124200" y="3062288"/>
            <a:ext cx="2544763" cy="1433513"/>
            <a:chOff x="1968" y="1929"/>
            <a:chExt cx="1603" cy="903"/>
          </a:xfrm>
        </p:grpSpPr>
        <p:grpSp>
          <p:nvGrpSpPr>
            <p:cNvPr id="108677" name="Group 133"/>
            <p:cNvGrpSpPr>
              <a:grpSpLocks/>
            </p:cNvGrpSpPr>
            <p:nvPr/>
          </p:nvGrpSpPr>
          <p:grpSpPr bwMode="auto">
            <a:xfrm>
              <a:off x="1968" y="1929"/>
              <a:ext cx="1603" cy="423"/>
              <a:chOff x="1968" y="1929"/>
              <a:chExt cx="1603" cy="423"/>
            </a:xfrm>
          </p:grpSpPr>
          <p:sp>
            <p:nvSpPr>
              <p:cNvPr id="108678" name="Text Box 134"/>
              <p:cNvSpPr txBox="1">
                <a:spLocks noChangeArrowheads="1"/>
              </p:cNvSpPr>
              <p:nvPr/>
            </p:nvSpPr>
            <p:spPr bwMode="auto">
              <a:xfrm>
                <a:off x="1968" y="1929"/>
                <a:ext cx="1603"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GB" dirty="0" err="1">
                    <a:solidFill>
                      <a:srgbClr val="0033FF"/>
                    </a:solidFill>
                    <a:latin typeface="Calibri"/>
                    <a:cs typeface="Calibri"/>
                    <a:sym typeface="Symbol" charset="0"/>
                  </a:rPr>
                  <a:t>I</a:t>
                </a:r>
                <a:r>
                  <a:rPr lang="en-GB" sz="1800" dirty="0" err="1" smtClean="0">
                    <a:solidFill>
                      <a:srgbClr val="0033FF"/>
                    </a:solidFill>
                    <a:latin typeface="Calibri"/>
                    <a:cs typeface="Calibri"/>
                    <a:sym typeface="Symbol" charset="0"/>
                  </a:rPr>
                  <a:t>sospin</a:t>
                </a:r>
                <a:r>
                  <a:rPr lang="en-GB" sz="1800" dirty="0" smtClean="0">
                    <a:solidFill>
                      <a:srgbClr val="0033FF"/>
                    </a:solidFill>
                    <a:latin typeface="Calibri"/>
                    <a:cs typeface="Calibri"/>
                    <a:sym typeface="Symbol" charset="0"/>
                  </a:rPr>
                  <a:t> diffusion &amp; drift</a:t>
                </a:r>
                <a:endParaRPr lang="en-GB" sz="2000" dirty="0">
                  <a:solidFill>
                    <a:srgbClr val="0033FF"/>
                  </a:solidFill>
                  <a:latin typeface="Calibri"/>
                  <a:cs typeface="Calibri"/>
                </a:endParaRPr>
              </a:p>
            </p:txBody>
          </p:sp>
          <p:sp>
            <p:nvSpPr>
              <p:cNvPr id="108679" name="Line 135"/>
              <p:cNvSpPr>
                <a:spLocks noChangeShapeType="1"/>
              </p:cNvSpPr>
              <p:nvPr/>
            </p:nvSpPr>
            <p:spPr bwMode="auto">
              <a:xfrm>
                <a:off x="2640" y="211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8680" name="Group 136"/>
            <p:cNvGrpSpPr>
              <a:grpSpLocks/>
            </p:cNvGrpSpPr>
            <p:nvPr/>
          </p:nvGrpSpPr>
          <p:grpSpPr bwMode="auto">
            <a:xfrm>
              <a:off x="2270" y="2208"/>
              <a:ext cx="1124" cy="624"/>
              <a:chOff x="2270" y="2208"/>
              <a:chExt cx="1124" cy="624"/>
            </a:xfrm>
          </p:grpSpPr>
          <p:sp>
            <p:nvSpPr>
              <p:cNvPr id="108681" name="Freeform 137"/>
              <p:cNvSpPr>
                <a:spLocks/>
              </p:cNvSpPr>
              <p:nvPr/>
            </p:nvSpPr>
            <p:spPr bwMode="auto">
              <a:xfrm>
                <a:off x="2387" y="2208"/>
                <a:ext cx="877" cy="624"/>
              </a:xfrm>
              <a:custGeom>
                <a:avLst/>
                <a:gdLst>
                  <a:gd name="T0" fmla="*/ 432 w 864"/>
                  <a:gd name="T1" fmla="*/ 192 h 773"/>
                  <a:gd name="T2" fmla="*/ 480 w 864"/>
                  <a:gd name="T3" fmla="*/ 48 h 773"/>
                  <a:gd name="T4" fmla="*/ 576 w 864"/>
                  <a:gd name="T5" fmla="*/ 0 h 773"/>
                  <a:gd name="T6" fmla="*/ 672 w 864"/>
                  <a:gd name="T7" fmla="*/ 0 h 773"/>
                  <a:gd name="T8" fmla="*/ 768 w 864"/>
                  <a:gd name="T9" fmla="*/ 32 h 773"/>
                  <a:gd name="T10" fmla="*/ 864 w 864"/>
                  <a:gd name="T11" fmla="*/ 144 h 773"/>
                  <a:gd name="T12" fmla="*/ 864 w 864"/>
                  <a:gd name="T13" fmla="*/ 288 h 773"/>
                  <a:gd name="T14" fmla="*/ 720 w 864"/>
                  <a:gd name="T15" fmla="*/ 384 h 773"/>
                  <a:gd name="T16" fmla="*/ 624 w 864"/>
                  <a:gd name="T17" fmla="*/ 432 h 773"/>
                  <a:gd name="T18" fmla="*/ 552 w 864"/>
                  <a:gd name="T19" fmla="*/ 464 h 773"/>
                  <a:gd name="T20" fmla="*/ 480 w 864"/>
                  <a:gd name="T21" fmla="*/ 528 h 773"/>
                  <a:gd name="T22" fmla="*/ 432 w 864"/>
                  <a:gd name="T23" fmla="*/ 624 h 773"/>
                  <a:gd name="T24" fmla="*/ 384 w 864"/>
                  <a:gd name="T25" fmla="*/ 672 h 773"/>
                  <a:gd name="T26" fmla="*/ 336 w 864"/>
                  <a:gd name="T27" fmla="*/ 768 h 773"/>
                  <a:gd name="T28" fmla="*/ 344 w 864"/>
                  <a:gd name="T29" fmla="*/ 752 h 773"/>
                  <a:gd name="T30" fmla="*/ 192 w 864"/>
                  <a:gd name="T31" fmla="*/ 768 h 773"/>
                  <a:gd name="T32" fmla="*/ 96 w 864"/>
                  <a:gd name="T33" fmla="*/ 744 h 773"/>
                  <a:gd name="T34" fmla="*/ 0 w 864"/>
                  <a:gd name="T35" fmla="*/ 672 h 773"/>
                  <a:gd name="T36" fmla="*/ 0 w 864"/>
                  <a:gd name="T37" fmla="*/ 576 h 773"/>
                  <a:gd name="T38" fmla="*/ 0 w 864"/>
                  <a:gd name="T39" fmla="*/ 480 h 773"/>
                  <a:gd name="T40" fmla="*/ 0 w 864"/>
                  <a:gd name="T41" fmla="*/ 432 h 773"/>
                  <a:gd name="T42" fmla="*/ 80 w 864"/>
                  <a:gd name="T43" fmla="*/ 384 h 773"/>
                  <a:gd name="T44" fmla="*/ 192 w 864"/>
                  <a:gd name="T45" fmla="*/ 336 h 773"/>
                  <a:gd name="T46" fmla="*/ 336 w 864"/>
                  <a:gd name="T47" fmla="*/ 240 h 773"/>
                  <a:gd name="T48" fmla="*/ 432 w 864"/>
                  <a:gd name="T49" fmla="*/ 19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4" h="773">
                    <a:moveTo>
                      <a:pt x="432" y="192"/>
                    </a:moveTo>
                    <a:lnTo>
                      <a:pt x="480" y="48"/>
                    </a:lnTo>
                    <a:lnTo>
                      <a:pt x="576" y="0"/>
                    </a:lnTo>
                    <a:lnTo>
                      <a:pt x="672" y="0"/>
                    </a:lnTo>
                    <a:cubicBezTo>
                      <a:pt x="772" y="50"/>
                      <a:pt x="768" y="83"/>
                      <a:pt x="768" y="32"/>
                    </a:cubicBezTo>
                    <a:lnTo>
                      <a:pt x="864" y="144"/>
                    </a:lnTo>
                    <a:lnTo>
                      <a:pt x="864" y="288"/>
                    </a:lnTo>
                    <a:lnTo>
                      <a:pt x="720" y="384"/>
                    </a:lnTo>
                    <a:lnTo>
                      <a:pt x="624" y="432"/>
                    </a:lnTo>
                    <a:cubicBezTo>
                      <a:pt x="569" y="486"/>
                      <a:pt x="594" y="492"/>
                      <a:pt x="552" y="464"/>
                    </a:cubicBezTo>
                    <a:lnTo>
                      <a:pt x="480" y="528"/>
                    </a:lnTo>
                    <a:lnTo>
                      <a:pt x="432" y="624"/>
                    </a:lnTo>
                    <a:lnTo>
                      <a:pt x="384" y="672"/>
                    </a:lnTo>
                    <a:cubicBezTo>
                      <a:pt x="368" y="704"/>
                      <a:pt x="352" y="736"/>
                      <a:pt x="336" y="768"/>
                    </a:cubicBezTo>
                    <a:cubicBezTo>
                      <a:pt x="333" y="773"/>
                      <a:pt x="341" y="757"/>
                      <a:pt x="344" y="752"/>
                    </a:cubicBezTo>
                    <a:lnTo>
                      <a:pt x="192" y="768"/>
                    </a:lnTo>
                    <a:cubicBezTo>
                      <a:pt x="160" y="760"/>
                      <a:pt x="96" y="744"/>
                      <a:pt x="96" y="744"/>
                    </a:cubicBezTo>
                    <a:lnTo>
                      <a:pt x="0" y="672"/>
                    </a:lnTo>
                    <a:lnTo>
                      <a:pt x="0" y="576"/>
                    </a:lnTo>
                    <a:lnTo>
                      <a:pt x="0" y="480"/>
                    </a:lnTo>
                    <a:lnTo>
                      <a:pt x="0" y="432"/>
                    </a:lnTo>
                    <a:cubicBezTo>
                      <a:pt x="55" y="376"/>
                      <a:pt x="25" y="384"/>
                      <a:pt x="80" y="384"/>
                    </a:cubicBezTo>
                    <a:lnTo>
                      <a:pt x="192" y="336"/>
                    </a:lnTo>
                    <a:lnTo>
                      <a:pt x="336" y="240"/>
                    </a:lnTo>
                    <a:lnTo>
                      <a:pt x="432" y="192"/>
                    </a:lnTo>
                    <a:close/>
                  </a:path>
                </a:pathLst>
              </a:custGeom>
              <a:gradFill rotWithShape="0">
                <a:gsLst>
                  <a:gs pos="0">
                    <a:srgbClr val="FFCC00"/>
                  </a:gs>
                  <a:gs pos="100000">
                    <a:srgbClr val="FFCC00">
                      <a:gamma/>
                      <a:shade val="69020"/>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108682" name="Line 138"/>
              <p:cNvSpPr>
                <a:spLocks noChangeShapeType="1"/>
              </p:cNvSpPr>
              <p:nvPr/>
            </p:nvSpPr>
            <p:spPr bwMode="auto">
              <a:xfrm flipH="1">
                <a:off x="2832" y="2304"/>
                <a:ext cx="96" cy="192"/>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3" name="Line 139"/>
              <p:cNvSpPr>
                <a:spLocks noChangeShapeType="1"/>
              </p:cNvSpPr>
              <p:nvPr/>
            </p:nvSpPr>
            <p:spPr bwMode="auto">
              <a:xfrm flipH="1">
                <a:off x="2880" y="2448"/>
                <a:ext cx="192" cy="96"/>
              </a:xfrm>
              <a:prstGeom prst="line">
                <a:avLst/>
              </a:prstGeom>
              <a:noFill/>
              <a:ln w="19050">
                <a:solidFill>
                  <a:srgbClr val="0033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4" name="Line 140"/>
              <p:cNvSpPr>
                <a:spLocks noChangeShapeType="1"/>
              </p:cNvSpPr>
              <p:nvPr/>
            </p:nvSpPr>
            <p:spPr bwMode="auto">
              <a:xfrm flipV="1">
                <a:off x="2544" y="2496"/>
                <a:ext cx="240" cy="48"/>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5" name="Line 141"/>
              <p:cNvSpPr>
                <a:spLocks noChangeShapeType="1"/>
              </p:cNvSpPr>
              <p:nvPr/>
            </p:nvSpPr>
            <p:spPr bwMode="auto">
              <a:xfrm flipV="1">
                <a:off x="2736" y="2544"/>
                <a:ext cx="96" cy="144"/>
              </a:xfrm>
              <a:prstGeom prst="line">
                <a:avLst/>
              </a:prstGeom>
              <a:noFill/>
              <a:ln w="1905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686" name="Oval 142"/>
              <p:cNvSpPr>
                <a:spLocks noChangeAspect="1" noChangeArrowheads="1"/>
              </p:cNvSpPr>
              <p:nvPr/>
            </p:nvSpPr>
            <p:spPr bwMode="auto">
              <a:xfrm rot="1200000">
                <a:off x="3360" y="2414"/>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7" name="Oval 143"/>
              <p:cNvSpPr>
                <a:spLocks noChangeAspect="1" noChangeArrowheads="1"/>
              </p:cNvSpPr>
              <p:nvPr/>
            </p:nvSpPr>
            <p:spPr bwMode="auto">
              <a:xfrm rot="1200000">
                <a:off x="3168" y="2592"/>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88" name="Oval 144"/>
              <p:cNvSpPr>
                <a:spLocks noChangeAspect="1" noChangeArrowheads="1"/>
              </p:cNvSpPr>
              <p:nvPr/>
            </p:nvSpPr>
            <p:spPr bwMode="auto">
              <a:xfrm rot="1200000">
                <a:off x="3230" y="2519"/>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89" name="Oval 145"/>
              <p:cNvSpPr>
                <a:spLocks noChangeAspect="1" noChangeArrowheads="1"/>
              </p:cNvSpPr>
              <p:nvPr/>
            </p:nvSpPr>
            <p:spPr bwMode="auto">
              <a:xfrm rot="12000000">
                <a:off x="2270" y="2678"/>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8690" name="Oval 146"/>
              <p:cNvSpPr>
                <a:spLocks noChangeAspect="1" noChangeArrowheads="1"/>
              </p:cNvSpPr>
              <p:nvPr/>
            </p:nvSpPr>
            <p:spPr bwMode="auto">
              <a:xfrm rot="12000000">
                <a:off x="2304" y="2400"/>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08691" name="Oval 147"/>
              <p:cNvSpPr>
                <a:spLocks noChangeAspect="1" noChangeArrowheads="1"/>
              </p:cNvSpPr>
              <p:nvPr/>
            </p:nvSpPr>
            <p:spPr bwMode="auto">
              <a:xfrm rot="12000000">
                <a:off x="2290" y="2537"/>
                <a:ext cx="33" cy="33"/>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108692" name="Line 148"/>
          <p:cNvSpPr>
            <a:spLocks noChangeShapeType="1"/>
          </p:cNvSpPr>
          <p:nvPr/>
        </p:nvSpPr>
        <p:spPr bwMode="auto">
          <a:xfrm>
            <a:off x="381000" y="4876800"/>
            <a:ext cx="830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707" name="Rectangle 163"/>
          <p:cNvSpPr>
            <a:spLocks noChangeArrowheads="1"/>
          </p:cNvSpPr>
          <p:nvPr/>
        </p:nvSpPr>
        <p:spPr bwMode="auto">
          <a:xfrm>
            <a:off x="4590676" y="1081088"/>
            <a:ext cx="2057400" cy="1672602"/>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57900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8707"/>
                                        </p:tgtEl>
                                        <p:attrNameLst>
                                          <p:attrName>style.visibility</p:attrName>
                                        </p:attrNameLst>
                                      </p:cBhvr>
                                      <p:to>
                                        <p:strVal val="visible"/>
                                      </p:to>
                                    </p:set>
                                    <p:animEffect transition="in" filter="dissolve">
                                      <p:cBhvr>
                                        <p:cTn id="7" dur="500"/>
                                        <p:tgtEl>
                                          <p:spTgt spid="108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5458"/>
            <a:ext cx="8229600" cy="724696"/>
          </a:xfrm>
        </p:spPr>
        <p:txBody>
          <a:bodyPr>
            <a:normAutofit/>
          </a:bodyPr>
          <a:lstStyle/>
          <a:p>
            <a:r>
              <a:rPr lang="en-US" sz="4000" dirty="0" smtClean="0">
                <a:solidFill>
                  <a:srgbClr val="BE0000"/>
                </a:solidFill>
              </a:rPr>
              <a:t>Directed flow and </a:t>
            </a:r>
            <a:r>
              <a:rPr lang="en-US" sz="4000" dirty="0" err="1" smtClean="0">
                <a:solidFill>
                  <a:srgbClr val="BE0000"/>
                </a:solidFill>
              </a:rPr>
              <a:t>E</a:t>
            </a:r>
            <a:r>
              <a:rPr lang="en-US" sz="4000" baseline="-25000" dirty="0" err="1" smtClean="0">
                <a:solidFill>
                  <a:srgbClr val="BE0000"/>
                </a:solidFill>
              </a:rPr>
              <a:t>sym</a:t>
            </a:r>
            <a:r>
              <a:rPr lang="en-US" sz="4000" dirty="0" smtClean="0">
                <a:solidFill>
                  <a:srgbClr val="BE0000"/>
                </a:solidFill>
              </a:rPr>
              <a:t>(</a:t>
            </a:r>
            <a:r>
              <a:rPr lang="en-US" sz="4000" dirty="0" err="1" smtClean="0">
                <a:solidFill>
                  <a:srgbClr val="BE0000"/>
                </a:solidFill>
              </a:rPr>
              <a:t>ρ</a:t>
            </a:r>
            <a:r>
              <a:rPr lang="en-US" sz="4000" dirty="0" smtClean="0">
                <a:solidFill>
                  <a:srgbClr val="BE0000"/>
                </a:solidFill>
              </a:rPr>
              <a:t>)</a:t>
            </a:r>
            <a:endParaRPr lang="en-US" sz="4000" dirty="0">
              <a:solidFill>
                <a:srgbClr val="BE0000"/>
              </a:solidFill>
            </a:endParaRPr>
          </a:p>
        </p:txBody>
      </p:sp>
      <p:sp>
        <p:nvSpPr>
          <p:cNvPr id="27" name="TextBox 26"/>
          <p:cNvSpPr txBox="1"/>
          <p:nvPr/>
        </p:nvSpPr>
        <p:spPr>
          <a:xfrm>
            <a:off x="4441006" y="6550223"/>
            <a:ext cx="4761608" cy="307777"/>
          </a:xfrm>
          <a:prstGeom prst="rect">
            <a:avLst/>
          </a:prstGeom>
          <a:noFill/>
        </p:spPr>
        <p:txBody>
          <a:bodyPr wrap="square" rtlCol="0">
            <a:spAutoFit/>
          </a:bodyPr>
          <a:lstStyle/>
          <a:p>
            <a:r>
              <a:rPr lang="en-US" sz="1400" dirty="0" smtClean="0"/>
              <a:t>Z. </a:t>
            </a:r>
            <a:r>
              <a:rPr lang="en-US" sz="1400" dirty="0" err="1" smtClean="0"/>
              <a:t>Kohley</a:t>
            </a:r>
            <a:r>
              <a:rPr lang="en-US" sz="1400" dirty="0" smtClean="0"/>
              <a:t> et al., PRC82, 064601 (2010); PRC 85, 064605 (2012)</a:t>
            </a:r>
            <a:endParaRPr lang="en-US" sz="1400" dirty="0"/>
          </a:p>
        </p:txBody>
      </p:sp>
      <p:sp>
        <p:nvSpPr>
          <p:cNvPr id="28" name="TextBox 27"/>
          <p:cNvSpPr txBox="1"/>
          <p:nvPr/>
        </p:nvSpPr>
        <p:spPr>
          <a:xfrm>
            <a:off x="172515" y="1009727"/>
            <a:ext cx="4577207" cy="369332"/>
          </a:xfrm>
          <a:prstGeom prst="rect">
            <a:avLst/>
          </a:prstGeom>
          <a:noFill/>
        </p:spPr>
        <p:txBody>
          <a:bodyPr wrap="square" rtlCol="0">
            <a:spAutoFit/>
          </a:bodyPr>
          <a:lstStyle/>
          <a:p>
            <a:r>
              <a:rPr lang="en-US" baseline="30000" dirty="0" smtClean="0">
                <a:solidFill>
                  <a:srgbClr val="000090"/>
                </a:solidFill>
              </a:rPr>
              <a:t>70</a:t>
            </a:r>
            <a:r>
              <a:rPr lang="en-US" dirty="0" smtClean="0">
                <a:solidFill>
                  <a:srgbClr val="000090"/>
                </a:solidFill>
              </a:rPr>
              <a:t>Zn+</a:t>
            </a:r>
            <a:r>
              <a:rPr lang="en-US" baseline="30000" dirty="0" smtClean="0">
                <a:solidFill>
                  <a:srgbClr val="000090"/>
                </a:solidFill>
              </a:rPr>
              <a:t>70</a:t>
            </a:r>
            <a:r>
              <a:rPr lang="en-US" dirty="0" smtClean="0">
                <a:solidFill>
                  <a:srgbClr val="000090"/>
                </a:solidFill>
              </a:rPr>
              <a:t>Zn, </a:t>
            </a:r>
            <a:r>
              <a:rPr lang="en-US" baseline="30000" dirty="0" smtClean="0">
                <a:solidFill>
                  <a:srgbClr val="000090"/>
                </a:solidFill>
              </a:rPr>
              <a:t>64</a:t>
            </a:r>
            <a:r>
              <a:rPr lang="en-US" dirty="0" smtClean="0">
                <a:solidFill>
                  <a:srgbClr val="000090"/>
                </a:solidFill>
              </a:rPr>
              <a:t>Zn+</a:t>
            </a:r>
            <a:r>
              <a:rPr lang="en-US" baseline="30000" dirty="0" smtClean="0">
                <a:solidFill>
                  <a:srgbClr val="000090"/>
                </a:solidFill>
              </a:rPr>
              <a:t>64</a:t>
            </a:r>
            <a:r>
              <a:rPr lang="en-US" dirty="0" smtClean="0">
                <a:solidFill>
                  <a:srgbClr val="000090"/>
                </a:solidFill>
              </a:rPr>
              <a:t>Zn, </a:t>
            </a:r>
            <a:r>
              <a:rPr lang="en-US" baseline="30000" dirty="0" smtClean="0">
                <a:solidFill>
                  <a:srgbClr val="000090"/>
                </a:solidFill>
              </a:rPr>
              <a:t>64</a:t>
            </a:r>
            <a:r>
              <a:rPr lang="en-US" dirty="0" smtClean="0">
                <a:solidFill>
                  <a:srgbClr val="000090"/>
                </a:solidFill>
              </a:rPr>
              <a:t>Ni+</a:t>
            </a:r>
            <a:r>
              <a:rPr lang="en-US" baseline="30000" dirty="0" smtClean="0">
                <a:solidFill>
                  <a:srgbClr val="000090"/>
                </a:solidFill>
              </a:rPr>
              <a:t>64</a:t>
            </a:r>
            <a:r>
              <a:rPr lang="en-US" dirty="0" smtClean="0">
                <a:solidFill>
                  <a:srgbClr val="000090"/>
                </a:solidFill>
              </a:rPr>
              <a:t>Ni - E/A= 35 MeV</a:t>
            </a:r>
            <a:endParaRPr lang="en-US" dirty="0">
              <a:solidFill>
                <a:srgbClr val="000090"/>
              </a:solidFill>
            </a:endParaRPr>
          </a:p>
        </p:txBody>
      </p:sp>
      <p:sp>
        <p:nvSpPr>
          <p:cNvPr id="29" name="TextBox 28"/>
          <p:cNvSpPr txBox="1"/>
          <p:nvPr/>
        </p:nvSpPr>
        <p:spPr>
          <a:xfrm>
            <a:off x="172515" y="1409837"/>
            <a:ext cx="3309119" cy="338554"/>
          </a:xfrm>
          <a:prstGeom prst="rect">
            <a:avLst/>
          </a:prstGeom>
          <a:noFill/>
        </p:spPr>
        <p:txBody>
          <a:bodyPr wrap="none" rtlCol="0">
            <a:spAutoFit/>
          </a:bodyPr>
          <a:lstStyle/>
          <a:p>
            <a:r>
              <a:rPr lang="en-US" sz="1600" dirty="0" err="1" smtClean="0">
                <a:solidFill>
                  <a:srgbClr val="000090"/>
                </a:solidFill>
              </a:rPr>
              <a:t>NIMROD+ISiS</a:t>
            </a:r>
            <a:r>
              <a:rPr lang="en-US" sz="1600" dirty="0" smtClean="0">
                <a:solidFill>
                  <a:srgbClr val="000090"/>
                </a:solidFill>
              </a:rPr>
              <a:t> + TAMU </a:t>
            </a:r>
            <a:r>
              <a:rPr lang="en-US" sz="1600" dirty="0" err="1" smtClean="0">
                <a:solidFill>
                  <a:srgbClr val="000090"/>
                </a:solidFill>
              </a:rPr>
              <a:t>Nball</a:t>
            </a:r>
            <a:r>
              <a:rPr lang="en-US" sz="1600" dirty="0" smtClean="0">
                <a:solidFill>
                  <a:srgbClr val="000090"/>
                </a:solidFill>
              </a:rPr>
              <a:t> @ TAMU</a:t>
            </a:r>
            <a:endParaRPr lang="en-US" sz="1600" dirty="0">
              <a:solidFill>
                <a:srgbClr val="000090"/>
              </a:solidFill>
            </a:endParaRPr>
          </a:p>
        </p:txBody>
      </p:sp>
      <p:pic>
        <p:nvPicPr>
          <p:cNvPr id="41" name="Picture 40"/>
          <p:cNvPicPr>
            <a:picLocks noChangeAspect="1"/>
          </p:cNvPicPr>
          <p:nvPr/>
        </p:nvPicPr>
        <p:blipFill>
          <a:blip r:embed="rId3"/>
          <a:stretch>
            <a:fillRect/>
          </a:stretch>
        </p:blipFill>
        <p:spPr>
          <a:xfrm>
            <a:off x="321513" y="3127419"/>
            <a:ext cx="2734512" cy="710095"/>
          </a:xfrm>
          <a:prstGeom prst="rect">
            <a:avLst/>
          </a:prstGeom>
        </p:spPr>
      </p:pic>
      <p:sp>
        <p:nvSpPr>
          <p:cNvPr id="48" name="TextBox 47"/>
          <p:cNvSpPr txBox="1"/>
          <p:nvPr/>
        </p:nvSpPr>
        <p:spPr>
          <a:xfrm>
            <a:off x="341865" y="2694808"/>
            <a:ext cx="2676808" cy="369332"/>
          </a:xfrm>
          <a:prstGeom prst="rect">
            <a:avLst/>
          </a:prstGeom>
          <a:noFill/>
        </p:spPr>
        <p:txBody>
          <a:bodyPr wrap="square" rtlCol="0">
            <a:spAutoFit/>
          </a:bodyPr>
          <a:lstStyle/>
          <a:p>
            <a:r>
              <a:rPr lang="en-US" dirty="0" smtClean="0">
                <a:solidFill>
                  <a:srgbClr val="000090"/>
                </a:solidFill>
              </a:rPr>
              <a:t>Average flow balance ratio</a:t>
            </a:r>
            <a:endParaRPr lang="en-US" dirty="0">
              <a:solidFill>
                <a:srgbClr val="000090"/>
              </a:solidFill>
            </a:endParaRPr>
          </a:p>
        </p:txBody>
      </p:sp>
      <p:sp>
        <p:nvSpPr>
          <p:cNvPr id="49" name="TextBox 48"/>
          <p:cNvSpPr txBox="1"/>
          <p:nvPr/>
        </p:nvSpPr>
        <p:spPr>
          <a:xfrm>
            <a:off x="296509" y="3957501"/>
            <a:ext cx="3185125" cy="646331"/>
          </a:xfrm>
          <a:prstGeom prst="rect">
            <a:avLst/>
          </a:prstGeom>
          <a:noFill/>
          <a:ln>
            <a:noFill/>
          </a:ln>
        </p:spPr>
        <p:txBody>
          <a:bodyPr wrap="square" rtlCol="0">
            <a:spAutoFit/>
          </a:bodyPr>
          <a:lstStyle/>
          <a:p>
            <a:r>
              <a:rPr lang="en-US" dirty="0" err="1" smtClean="0">
                <a:solidFill>
                  <a:srgbClr val="CC0000"/>
                </a:solidFill>
              </a:rPr>
              <a:t>R</a:t>
            </a:r>
            <a:r>
              <a:rPr lang="en-US" baseline="-25000" dirty="0" err="1" smtClean="0">
                <a:solidFill>
                  <a:srgbClr val="CC0000"/>
                </a:solidFill>
              </a:rPr>
              <a:t>flow</a:t>
            </a:r>
            <a:r>
              <a:rPr lang="en-US" dirty="0" smtClean="0">
                <a:solidFill>
                  <a:srgbClr val="CC0000"/>
                </a:solidFill>
              </a:rPr>
              <a:t> = 1     Mass Dependence</a:t>
            </a:r>
          </a:p>
          <a:p>
            <a:r>
              <a:rPr lang="en-US" dirty="0" err="1" smtClean="0">
                <a:solidFill>
                  <a:srgbClr val="CC0000"/>
                </a:solidFill>
              </a:rPr>
              <a:t>R</a:t>
            </a:r>
            <a:r>
              <a:rPr lang="en-US" baseline="-25000" dirty="0" err="1" smtClean="0">
                <a:solidFill>
                  <a:srgbClr val="CC0000"/>
                </a:solidFill>
              </a:rPr>
              <a:t>flow</a:t>
            </a:r>
            <a:r>
              <a:rPr lang="en-US" dirty="0" smtClean="0">
                <a:solidFill>
                  <a:srgbClr val="CC0000"/>
                </a:solidFill>
              </a:rPr>
              <a:t> = 0     Charge Dependence</a:t>
            </a:r>
            <a:endParaRPr lang="en-US" dirty="0">
              <a:solidFill>
                <a:srgbClr val="CC0000"/>
              </a:solidFill>
            </a:endParaRPr>
          </a:p>
        </p:txBody>
      </p:sp>
      <p:sp>
        <p:nvSpPr>
          <p:cNvPr id="5" name="TextBox 4"/>
          <p:cNvSpPr txBox="1"/>
          <p:nvPr/>
        </p:nvSpPr>
        <p:spPr>
          <a:xfrm>
            <a:off x="110479" y="6550223"/>
            <a:ext cx="3911023" cy="276999"/>
          </a:xfrm>
          <a:prstGeom prst="rect">
            <a:avLst/>
          </a:prstGeom>
          <a:noFill/>
        </p:spPr>
        <p:txBody>
          <a:bodyPr wrap="square" rtlCol="0">
            <a:spAutoFit/>
          </a:bodyPr>
          <a:lstStyle/>
          <a:p>
            <a:r>
              <a:rPr lang="en-US" sz="1200" dirty="0" smtClean="0"/>
              <a:t>Sensitive to </a:t>
            </a:r>
            <a:r>
              <a:rPr lang="en-US" sz="1200" dirty="0" err="1" smtClean="0"/>
              <a:t>Esym</a:t>
            </a:r>
            <a:r>
              <a:rPr lang="en-US" sz="1200" dirty="0" smtClean="0"/>
              <a:t>(</a:t>
            </a:r>
            <a:r>
              <a:rPr lang="en-US" sz="1200" dirty="0" err="1" smtClean="0"/>
              <a:t>ρ</a:t>
            </a:r>
            <a:r>
              <a:rPr lang="en-US" sz="1200" dirty="0" smtClean="0"/>
              <a:t>): L. </a:t>
            </a:r>
            <a:r>
              <a:rPr lang="en-US" sz="1200" dirty="0" err="1" smtClean="0"/>
              <a:t>Scalone</a:t>
            </a:r>
            <a:r>
              <a:rPr lang="en-US" sz="1200" dirty="0" smtClean="0"/>
              <a:t> et al., PLB461, 9 (1999)</a:t>
            </a:r>
            <a:endParaRPr lang="en-US" sz="1200" dirty="0"/>
          </a:p>
        </p:txBody>
      </p:sp>
      <p:pic>
        <p:nvPicPr>
          <p:cNvPr id="44" name="Picture 43"/>
          <p:cNvPicPr>
            <a:picLocks noChangeAspect="1"/>
          </p:cNvPicPr>
          <p:nvPr/>
        </p:nvPicPr>
        <p:blipFill>
          <a:blip r:embed="rId4"/>
          <a:stretch>
            <a:fillRect/>
          </a:stretch>
        </p:blipFill>
        <p:spPr>
          <a:xfrm>
            <a:off x="74076" y="1700726"/>
            <a:ext cx="3755689" cy="769057"/>
          </a:xfrm>
          <a:prstGeom prst="rect">
            <a:avLst/>
          </a:prstGeom>
        </p:spPr>
      </p:pic>
      <p:grpSp>
        <p:nvGrpSpPr>
          <p:cNvPr id="7" name="Group 6"/>
          <p:cNvGrpSpPr/>
          <p:nvPr/>
        </p:nvGrpSpPr>
        <p:grpSpPr>
          <a:xfrm>
            <a:off x="2404383" y="1283405"/>
            <a:ext cx="6672407" cy="5047875"/>
            <a:chOff x="2404383" y="1283405"/>
            <a:chExt cx="6672407" cy="5047875"/>
          </a:xfrm>
        </p:grpSpPr>
        <p:grpSp>
          <p:nvGrpSpPr>
            <p:cNvPr id="15" name="Group 14"/>
            <p:cNvGrpSpPr/>
            <p:nvPr/>
          </p:nvGrpSpPr>
          <p:grpSpPr>
            <a:xfrm>
              <a:off x="4555321" y="1283405"/>
              <a:ext cx="4521469" cy="2697092"/>
              <a:chOff x="4723405" y="1376775"/>
              <a:chExt cx="4521469" cy="2697092"/>
            </a:xfrm>
          </p:grpSpPr>
          <p:sp>
            <p:nvSpPr>
              <p:cNvPr id="11" name="Rectangle 10"/>
              <p:cNvSpPr/>
              <p:nvPr/>
            </p:nvSpPr>
            <p:spPr>
              <a:xfrm>
                <a:off x="4723405" y="1465859"/>
                <a:ext cx="4479209" cy="260800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723405" y="1376775"/>
                <a:ext cx="4521469" cy="2697092"/>
                <a:chOff x="4613971" y="1110644"/>
                <a:chExt cx="4521469" cy="2697092"/>
              </a:xfrm>
            </p:grpSpPr>
            <p:grpSp>
              <p:nvGrpSpPr>
                <p:cNvPr id="3" name="Group 2"/>
                <p:cNvGrpSpPr/>
                <p:nvPr/>
              </p:nvGrpSpPr>
              <p:grpSpPr>
                <a:xfrm>
                  <a:off x="4613971" y="1110644"/>
                  <a:ext cx="4521469" cy="2697092"/>
                  <a:chOff x="5001844" y="1717280"/>
                  <a:chExt cx="4521469" cy="2697092"/>
                </a:xfrm>
              </p:grpSpPr>
              <p:grpSp>
                <p:nvGrpSpPr>
                  <p:cNvPr id="52" name="Group 51"/>
                  <p:cNvGrpSpPr/>
                  <p:nvPr/>
                </p:nvGrpSpPr>
                <p:grpSpPr>
                  <a:xfrm>
                    <a:off x="5364748" y="1717280"/>
                    <a:ext cx="3329378" cy="2697092"/>
                    <a:chOff x="5646960" y="1164391"/>
                    <a:chExt cx="3329378" cy="2697092"/>
                  </a:xfrm>
                </p:grpSpPr>
                <p:grpSp>
                  <p:nvGrpSpPr>
                    <p:cNvPr id="38" name="Group 37"/>
                    <p:cNvGrpSpPr/>
                    <p:nvPr/>
                  </p:nvGrpSpPr>
                  <p:grpSpPr>
                    <a:xfrm>
                      <a:off x="5646960" y="1546483"/>
                      <a:ext cx="3136116" cy="2315000"/>
                      <a:chOff x="5512179" y="3175566"/>
                      <a:chExt cx="3136116" cy="2315000"/>
                    </a:xfrm>
                  </p:grpSpPr>
                  <p:sp>
                    <p:nvSpPr>
                      <p:cNvPr id="36" name="TextBox 35"/>
                      <p:cNvSpPr txBox="1"/>
                      <p:nvPr/>
                    </p:nvSpPr>
                    <p:spPr>
                      <a:xfrm rot="16200000">
                        <a:off x="4640619" y="4047126"/>
                        <a:ext cx="2050900" cy="307779"/>
                      </a:xfrm>
                      <a:prstGeom prst="rect">
                        <a:avLst/>
                      </a:prstGeom>
                      <a:solidFill>
                        <a:schemeClr val="bg1"/>
                      </a:solidFill>
                    </p:spPr>
                    <p:txBody>
                      <a:bodyPr wrap="square" rtlCol="0">
                        <a:spAutoFit/>
                      </a:bodyPr>
                      <a:lstStyle/>
                      <a:p>
                        <a:pPr algn="ctr"/>
                        <a:r>
                          <a:rPr lang="en-US" sz="1400" b="1" dirty="0" smtClean="0"/>
                          <a:t>Average Flow (MeV/c)</a:t>
                        </a:r>
                        <a:endParaRPr lang="en-US" sz="1400" b="1" dirty="0"/>
                      </a:p>
                    </p:txBody>
                  </p:sp>
                  <p:pic>
                    <p:nvPicPr>
                      <p:cNvPr id="35" name="Picture 34"/>
                      <p:cNvPicPr>
                        <a:picLocks noChangeAspect="1"/>
                      </p:cNvPicPr>
                      <p:nvPr/>
                    </p:nvPicPr>
                    <p:blipFill rotWithShape="1">
                      <a:blip r:embed="rId5"/>
                      <a:srcRect l="10745"/>
                      <a:stretch/>
                    </p:blipFill>
                    <p:spPr>
                      <a:xfrm>
                        <a:off x="5761991" y="3178518"/>
                        <a:ext cx="2886304" cy="2312048"/>
                      </a:xfrm>
                      <a:prstGeom prst="rect">
                        <a:avLst/>
                      </a:prstGeom>
                    </p:spPr>
                  </p:pic>
                </p:grpSp>
                <p:sp>
                  <p:nvSpPr>
                    <p:cNvPr id="40" name="TextBox 39"/>
                    <p:cNvSpPr txBox="1"/>
                    <p:nvPr/>
                  </p:nvSpPr>
                  <p:spPr>
                    <a:xfrm>
                      <a:off x="5935848" y="1164391"/>
                      <a:ext cx="3040490" cy="382092"/>
                    </a:xfrm>
                    <a:prstGeom prst="rect">
                      <a:avLst/>
                    </a:prstGeom>
                    <a:noFill/>
                  </p:spPr>
                  <p:txBody>
                    <a:bodyPr wrap="square" rtlCol="0">
                      <a:spAutoFit/>
                    </a:bodyPr>
                    <a:lstStyle/>
                    <a:p>
                      <a:r>
                        <a:rPr lang="en-US" dirty="0" smtClean="0">
                          <a:solidFill>
                            <a:srgbClr val="000090"/>
                          </a:solidFill>
                        </a:rPr>
                        <a:t>Comparison to </a:t>
                      </a:r>
                      <a:r>
                        <a:rPr lang="en-US" dirty="0" err="1" smtClean="0">
                          <a:solidFill>
                            <a:srgbClr val="000090"/>
                          </a:solidFill>
                        </a:rPr>
                        <a:t>AMD+Gemini</a:t>
                      </a:r>
                      <a:endParaRPr lang="en-US" dirty="0">
                        <a:solidFill>
                          <a:srgbClr val="000090"/>
                        </a:solidFill>
                      </a:endParaRPr>
                    </a:p>
                  </p:txBody>
                </p:sp>
              </p:grpSp>
              <p:sp>
                <p:nvSpPr>
                  <p:cNvPr id="2" name="TextBox 1"/>
                  <p:cNvSpPr txBox="1"/>
                  <p:nvPr/>
                </p:nvSpPr>
                <p:spPr>
                  <a:xfrm>
                    <a:off x="5001844" y="1871534"/>
                    <a:ext cx="727708" cy="369332"/>
                  </a:xfrm>
                  <a:prstGeom prst="rect">
                    <a:avLst/>
                  </a:prstGeom>
                  <a:noFill/>
                </p:spPr>
                <p:txBody>
                  <a:bodyPr wrap="none" rtlCol="0">
                    <a:spAutoFit/>
                  </a:bodyPr>
                  <a:lstStyle/>
                  <a:p>
                    <a:r>
                      <a:rPr lang="en-US" dirty="0" smtClean="0">
                        <a:solidFill>
                          <a:srgbClr val="CC0000"/>
                        </a:solidFill>
                      </a:rPr>
                      <a:t>MASS</a:t>
                    </a:r>
                    <a:endParaRPr lang="en-US" dirty="0">
                      <a:solidFill>
                        <a:srgbClr val="CC0000"/>
                      </a:solidFill>
                    </a:endParaRPr>
                  </a:p>
                </p:txBody>
              </p:sp>
              <p:sp>
                <p:nvSpPr>
                  <p:cNvPr id="26" name="TextBox 25"/>
                  <p:cNvSpPr txBox="1"/>
                  <p:nvPr/>
                </p:nvSpPr>
                <p:spPr>
                  <a:xfrm>
                    <a:off x="8554516" y="3780940"/>
                    <a:ext cx="968797" cy="369332"/>
                  </a:xfrm>
                  <a:prstGeom prst="rect">
                    <a:avLst/>
                  </a:prstGeom>
                  <a:noFill/>
                </p:spPr>
                <p:txBody>
                  <a:bodyPr wrap="none" rtlCol="0">
                    <a:spAutoFit/>
                  </a:bodyPr>
                  <a:lstStyle/>
                  <a:p>
                    <a:r>
                      <a:rPr lang="en-US" dirty="0" smtClean="0">
                        <a:solidFill>
                          <a:srgbClr val="CC0000"/>
                        </a:solidFill>
                      </a:rPr>
                      <a:t>CHARGE</a:t>
                    </a:r>
                    <a:endParaRPr lang="en-US" dirty="0">
                      <a:solidFill>
                        <a:srgbClr val="CC0000"/>
                      </a:solidFill>
                    </a:endParaRPr>
                  </a:p>
                </p:txBody>
              </p:sp>
            </p:grpSp>
            <p:sp>
              <p:nvSpPr>
                <p:cNvPr id="12" name="TextBox 11"/>
                <p:cNvSpPr txBox="1"/>
                <p:nvPr/>
              </p:nvSpPr>
              <p:spPr>
                <a:xfrm>
                  <a:off x="6330462" y="2525805"/>
                  <a:ext cx="505267" cy="338554"/>
                </a:xfrm>
                <a:prstGeom prst="rect">
                  <a:avLst/>
                </a:prstGeom>
                <a:noFill/>
              </p:spPr>
              <p:txBody>
                <a:bodyPr wrap="none" rtlCol="0">
                  <a:spAutoFit/>
                </a:bodyPr>
                <a:lstStyle/>
                <a:p>
                  <a:r>
                    <a:rPr lang="en-US" sz="1600" b="1" dirty="0" smtClean="0"/>
                    <a:t>stiff</a:t>
                  </a:r>
                  <a:endParaRPr lang="en-US" sz="1600" b="1" dirty="0"/>
                </a:p>
              </p:txBody>
            </p:sp>
            <p:sp>
              <p:nvSpPr>
                <p:cNvPr id="46" name="TextBox 45"/>
                <p:cNvSpPr txBox="1"/>
                <p:nvPr/>
              </p:nvSpPr>
              <p:spPr>
                <a:xfrm>
                  <a:off x="6326558" y="2775895"/>
                  <a:ext cx="507270" cy="338554"/>
                </a:xfrm>
                <a:prstGeom prst="rect">
                  <a:avLst/>
                </a:prstGeom>
                <a:noFill/>
              </p:spPr>
              <p:txBody>
                <a:bodyPr wrap="none" rtlCol="0">
                  <a:spAutoFit/>
                </a:bodyPr>
                <a:lstStyle/>
                <a:p>
                  <a:r>
                    <a:rPr lang="en-US" sz="1600" b="1" dirty="0" smtClean="0"/>
                    <a:t>soft</a:t>
                  </a:r>
                  <a:endParaRPr lang="en-US" sz="1600" b="1" dirty="0"/>
                </a:p>
              </p:txBody>
            </p:sp>
          </p:grpSp>
        </p:grpSp>
        <p:sp>
          <p:nvSpPr>
            <p:cNvPr id="6" name="TextBox 5"/>
            <p:cNvSpPr txBox="1"/>
            <p:nvPr/>
          </p:nvSpPr>
          <p:spPr>
            <a:xfrm>
              <a:off x="4823893" y="4165109"/>
              <a:ext cx="4099141" cy="1277273"/>
            </a:xfrm>
            <a:prstGeom prst="rect">
              <a:avLst/>
            </a:prstGeom>
            <a:noFill/>
            <a:ln>
              <a:solidFill>
                <a:srgbClr val="BE0000"/>
              </a:solidFill>
            </a:ln>
          </p:spPr>
          <p:txBody>
            <a:bodyPr wrap="square" rtlCol="0">
              <a:spAutoFit/>
            </a:bodyPr>
            <a:lstStyle/>
            <a:p>
              <a:pPr>
                <a:spcAft>
                  <a:spcPts val="600"/>
                </a:spcAft>
              </a:pPr>
              <a:r>
                <a:rPr lang="en-US" dirty="0" smtClean="0">
                  <a:solidFill>
                    <a:srgbClr val="0538A4"/>
                  </a:solidFill>
                </a:rPr>
                <a:t>Transition from Mass-dependent to Charge-dependent </a:t>
              </a:r>
              <a:r>
                <a:rPr lang="en-US" dirty="0" smtClean="0">
                  <a:solidFill>
                    <a:srgbClr val="0538A4"/>
                  </a:solidFill>
                  <a:sym typeface="Wingdings"/>
                </a:rPr>
                <a:t> sensitive to </a:t>
              </a:r>
              <a:r>
                <a:rPr lang="en-US" dirty="0" err="1" smtClean="0">
                  <a:solidFill>
                    <a:srgbClr val="0538A4"/>
                  </a:solidFill>
                  <a:sym typeface="Wingdings"/>
                </a:rPr>
                <a:t>E</a:t>
              </a:r>
              <a:r>
                <a:rPr lang="en-US" baseline="-25000" dirty="0" err="1" smtClean="0">
                  <a:solidFill>
                    <a:srgbClr val="0538A4"/>
                  </a:solidFill>
                  <a:sym typeface="Wingdings"/>
                </a:rPr>
                <a:t>sym</a:t>
              </a:r>
              <a:r>
                <a:rPr lang="en-US" dirty="0" smtClean="0">
                  <a:solidFill>
                    <a:srgbClr val="0538A4"/>
                  </a:solidFill>
                  <a:sym typeface="Wingdings"/>
                </a:rPr>
                <a:t>(</a:t>
              </a:r>
              <a:r>
                <a:rPr lang="en-US" dirty="0" err="1" smtClean="0">
                  <a:solidFill>
                    <a:srgbClr val="0538A4"/>
                  </a:solidFill>
                  <a:sym typeface="Wingdings"/>
                </a:rPr>
                <a:t>ρ</a:t>
              </a:r>
              <a:r>
                <a:rPr lang="en-US" dirty="0" smtClean="0">
                  <a:solidFill>
                    <a:srgbClr val="0538A4"/>
                  </a:solidFill>
                  <a:sym typeface="Wingdings"/>
                </a:rPr>
                <a:t>)</a:t>
              </a:r>
            </a:p>
            <a:p>
              <a:r>
                <a:rPr lang="en-US" dirty="0" smtClean="0">
                  <a:solidFill>
                    <a:srgbClr val="0538A4"/>
                  </a:solidFill>
                  <a:sym typeface="Wingdings"/>
                </a:rPr>
                <a:t>predicted by different models</a:t>
              </a:r>
              <a:r>
                <a:rPr lang="en-US" dirty="0">
                  <a:solidFill>
                    <a:srgbClr val="0538A4"/>
                  </a:solidFill>
                  <a:sym typeface="Wingdings"/>
                </a:rPr>
                <a:t> </a:t>
              </a:r>
              <a:r>
                <a:rPr lang="en-US" dirty="0" smtClean="0">
                  <a:solidFill>
                    <a:srgbClr val="0538A4"/>
                  </a:solidFill>
                  <a:sym typeface="Wingdings"/>
                </a:rPr>
                <a:t>(AMD, </a:t>
              </a:r>
              <a:r>
                <a:rPr lang="en-US" dirty="0" err="1" smtClean="0">
                  <a:solidFill>
                    <a:srgbClr val="0538A4"/>
                  </a:solidFill>
                  <a:sym typeface="Wingdings"/>
                </a:rPr>
                <a:t>CoMD</a:t>
              </a:r>
              <a:r>
                <a:rPr lang="en-US" dirty="0" smtClean="0">
                  <a:solidFill>
                    <a:srgbClr val="0538A4"/>
                  </a:solidFill>
                  <a:sym typeface="Wingdings"/>
                </a:rPr>
                <a:t>, SMF)</a:t>
              </a:r>
            </a:p>
          </p:txBody>
        </p:sp>
        <p:sp>
          <p:nvSpPr>
            <p:cNvPr id="13" name="TextBox 12"/>
            <p:cNvSpPr txBox="1"/>
            <p:nvPr/>
          </p:nvSpPr>
          <p:spPr>
            <a:xfrm>
              <a:off x="2404383" y="5670971"/>
              <a:ext cx="3547837" cy="646331"/>
            </a:xfrm>
            <a:prstGeom prst="rect">
              <a:avLst/>
            </a:prstGeom>
            <a:noFill/>
            <a:ln>
              <a:solidFill>
                <a:srgbClr val="BE0000"/>
              </a:solidFill>
            </a:ln>
          </p:spPr>
          <p:txBody>
            <a:bodyPr wrap="square" rtlCol="0">
              <a:spAutoFit/>
            </a:bodyPr>
            <a:lstStyle/>
            <a:p>
              <a:r>
                <a:rPr lang="en-US" dirty="0" smtClean="0">
                  <a:solidFill>
                    <a:srgbClr val="CC0000"/>
                  </a:solidFill>
                </a:rPr>
                <a:t>Constrains on L~50-80 MeV by directed flow w different models</a:t>
              </a:r>
              <a:endParaRPr lang="en-US" dirty="0">
                <a:solidFill>
                  <a:srgbClr val="CC0000"/>
                </a:solidFill>
              </a:endParaRPr>
            </a:p>
          </p:txBody>
        </p:sp>
        <p:graphicFrame>
          <p:nvGraphicFramePr>
            <p:cNvPr id="31" name="Object 2"/>
            <p:cNvGraphicFramePr>
              <a:graphicFrameLocks noChangeAspect="1"/>
            </p:cNvGraphicFramePr>
            <p:nvPr>
              <p:extLst>
                <p:ext uri="{D42A27DB-BD31-4B8C-83A1-F6EECF244321}">
                  <p14:modId xmlns:p14="http://schemas.microsoft.com/office/powerpoint/2010/main" val="2841408538"/>
                </p:ext>
              </p:extLst>
            </p:nvPr>
          </p:nvGraphicFramePr>
          <p:xfrm>
            <a:off x="6945163" y="5673861"/>
            <a:ext cx="1570873" cy="657419"/>
          </p:xfrm>
          <a:graphic>
            <a:graphicData uri="http://schemas.openxmlformats.org/presentationml/2006/ole">
              <mc:AlternateContent xmlns:mc="http://schemas.openxmlformats.org/markup-compatibility/2006">
                <mc:Choice xmlns:v="urn:schemas-microsoft-com:vml" Requires="v">
                  <p:oleObj spid="_x0000_s85088" name="Equation" r:id="rId6" imgW="1219200" imgH="508000" progId="Equation.DSMT4">
                    <p:embed/>
                  </p:oleObj>
                </mc:Choice>
                <mc:Fallback>
                  <p:oleObj name="Equation" r:id="rId6" imgW="1219200" imgH="508000" progId="Equation.DSMT4">
                    <p:embed/>
                    <p:pic>
                      <p:nvPicPr>
                        <p:cNvPr id="0" name=""/>
                        <p:cNvPicPr>
                          <a:picLocks noChangeAspect="1" noChangeArrowheads="1"/>
                        </p:cNvPicPr>
                        <p:nvPr/>
                      </p:nvPicPr>
                      <p:blipFill>
                        <a:blip r:embed="rId7"/>
                        <a:srcRect/>
                        <a:stretch>
                          <a:fillRect/>
                        </a:stretch>
                      </p:blipFill>
                      <p:spPr bwMode="auto">
                        <a:xfrm>
                          <a:off x="6945163" y="5673861"/>
                          <a:ext cx="1570873" cy="657419"/>
                        </a:xfrm>
                        <a:prstGeom prst="rect">
                          <a:avLst/>
                        </a:prstGeom>
                        <a:noFill/>
                        <a:ln>
                          <a:noFill/>
                        </a:ln>
                        <a:effectLst/>
                        <a:extLst/>
                      </p:spPr>
                    </p:pic>
                  </p:oleObj>
                </mc:Fallback>
              </mc:AlternateContent>
            </a:graphicData>
          </a:graphic>
        </p:graphicFrame>
        <p:cxnSp>
          <p:nvCxnSpPr>
            <p:cNvPr id="9" name="Straight Arrow Connector 8"/>
            <p:cNvCxnSpPr/>
            <p:nvPr/>
          </p:nvCxnSpPr>
          <p:spPr>
            <a:xfrm flipH="1">
              <a:off x="4441007" y="4980749"/>
              <a:ext cx="382886" cy="693112"/>
            </a:xfrm>
            <a:prstGeom prst="straightConnector1">
              <a:avLst/>
            </a:prstGeom>
            <a:ln w="38100" cmpd="sng">
              <a:solidFill>
                <a:srgbClr val="BE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51675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E0000"/>
                </a:solidFill>
              </a:rPr>
              <a:t>Symmetry Energy at </a:t>
            </a:r>
            <a:r>
              <a:rPr lang="en-US" dirty="0" err="1" smtClean="0">
                <a:solidFill>
                  <a:srgbClr val="BE0000"/>
                </a:solidFill>
              </a:rPr>
              <a:t>subsaturation</a:t>
            </a:r>
            <a:r>
              <a:rPr lang="en-US" dirty="0" smtClean="0">
                <a:solidFill>
                  <a:srgbClr val="BE0000"/>
                </a:solidFill>
              </a:rPr>
              <a:t> densities</a:t>
            </a:r>
            <a:endParaRPr lang="en-US" dirty="0">
              <a:solidFill>
                <a:srgbClr val="BE0000"/>
              </a:solidFill>
            </a:endParaRPr>
          </a:p>
        </p:txBody>
      </p:sp>
      <p:pic>
        <p:nvPicPr>
          <p:cNvPr id="3" name="Picture 9"/>
          <p:cNvPicPr>
            <a:picLocks noChangeAspect="1" noChangeArrowheads="1"/>
          </p:cNvPicPr>
          <p:nvPr/>
        </p:nvPicPr>
        <p:blipFill>
          <a:blip r:embed="rId2" cstate="print"/>
          <a:srcRect/>
          <a:stretch>
            <a:fillRect/>
          </a:stretch>
        </p:blipFill>
        <p:spPr bwMode="auto">
          <a:xfrm>
            <a:off x="723834" y="1647693"/>
            <a:ext cx="4034174" cy="3353664"/>
          </a:xfrm>
          <a:prstGeom prst="rect">
            <a:avLst/>
          </a:prstGeom>
          <a:noFill/>
          <a:ln w="9525">
            <a:noFill/>
            <a:miter lim="800000"/>
            <a:headEnd/>
            <a:tailEnd/>
          </a:ln>
        </p:spPr>
      </p:pic>
      <p:sp>
        <p:nvSpPr>
          <p:cNvPr id="4" name="TextBox 3"/>
          <p:cNvSpPr txBox="1"/>
          <p:nvPr/>
        </p:nvSpPr>
        <p:spPr>
          <a:xfrm>
            <a:off x="5066165" y="2104321"/>
            <a:ext cx="3620635" cy="830997"/>
          </a:xfrm>
          <a:prstGeom prst="rect">
            <a:avLst/>
          </a:prstGeom>
          <a:noFill/>
        </p:spPr>
        <p:txBody>
          <a:bodyPr wrap="square" rtlCol="0">
            <a:spAutoFit/>
          </a:bodyPr>
          <a:lstStyle/>
          <a:p>
            <a:r>
              <a:rPr lang="en-US" sz="2400" dirty="0" smtClean="0">
                <a:solidFill>
                  <a:srgbClr val="BE0000"/>
                </a:solidFill>
              </a:rPr>
              <a:t>Present status from Heavy-ion collision measurements</a:t>
            </a:r>
          </a:p>
        </p:txBody>
      </p:sp>
      <p:pic>
        <p:nvPicPr>
          <p:cNvPr id="6" name="Picture 5"/>
          <p:cNvPicPr>
            <a:picLocks noChangeAspect="1"/>
          </p:cNvPicPr>
          <p:nvPr/>
        </p:nvPicPr>
        <p:blipFill>
          <a:blip r:embed="rId3"/>
          <a:stretch>
            <a:fillRect/>
          </a:stretch>
        </p:blipFill>
        <p:spPr>
          <a:xfrm>
            <a:off x="853029" y="5172115"/>
            <a:ext cx="7809957" cy="1348605"/>
          </a:xfrm>
          <a:prstGeom prst="rect">
            <a:avLst/>
          </a:prstGeom>
        </p:spPr>
      </p:pic>
    </p:spTree>
    <p:extLst>
      <p:ext uri="{BB962C8B-B14F-4D97-AF65-F5344CB8AC3E}">
        <p14:creationId xmlns:p14="http://schemas.microsoft.com/office/powerpoint/2010/main" val="4048170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91282"/>
            <a:ext cx="7772400" cy="895314"/>
          </a:xfrm>
        </p:spPr>
        <p:txBody>
          <a:bodyPr>
            <a:noAutofit/>
          </a:bodyPr>
          <a:lstStyle/>
          <a:p>
            <a:r>
              <a:rPr lang="en-GB" sz="4000" dirty="0">
                <a:solidFill>
                  <a:srgbClr val="BE0000"/>
                </a:solidFill>
                <a:latin typeface="Calibri"/>
                <a:cs typeface="Calibri"/>
              </a:rPr>
              <a:t>Effects of the </a:t>
            </a:r>
            <a:r>
              <a:rPr lang="en-GB" sz="4000" dirty="0" err="1">
                <a:solidFill>
                  <a:srgbClr val="BE0000"/>
                </a:solidFill>
                <a:latin typeface="Calibri"/>
                <a:cs typeface="Calibri"/>
              </a:rPr>
              <a:t>E</a:t>
            </a:r>
            <a:r>
              <a:rPr lang="en-GB" sz="4000" baseline="-25000" dirty="0" err="1">
                <a:solidFill>
                  <a:srgbClr val="BE0000"/>
                </a:solidFill>
                <a:latin typeface="Calibri"/>
                <a:cs typeface="Calibri"/>
              </a:rPr>
              <a:t>sym</a:t>
            </a:r>
            <a:r>
              <a:rPr lang="en-GB" sz="4000" dirty="0">
                <a:solidFill>
                  <a:srgbClr val="BE0000"/>
                </a:solidFill>
                <a:latin typeface="Calibri"/>
                <a:cs typeface="Calibri"/>
              </a:rPr>
              <a:t> at high </a:t>
            </a:r>
            <a:r>
              <a:rPr lang="en-GB" sz="4000" dirty="0" smtClean="0">
                <a:solidFill>
                  <a:srgbClr val="BE0000"/>
                </a:solidFill>
                <a:latin typeface="Calibri"/>
                <a:cs typeface="Calibri"/>
              </a:rPr>
              <a:t>density</a:t>
            </a:r>
            <a:br>
              <a:rPr lang="en-GB" sz="4000" dirty="0" smtClean="0">
                <a:solidFill>
                  <a:srgbClr val="BE0000"/>
                </a:solidFill>
                <a:latin typeface="Calibri"/>
                <a:cs typeface="Calibri"/>
              </a:rPr>
            </a:br>
            <a:r>
              <a:rPr lang="en-GB" sz="4000" dirty="0" smtClean="0">
                <a:solidFill>
                  <a:srgbClr val="BE0000"/>
                </a:solidFill>
                <a:latin typeface="Calibri"/>
                <a:cs typeface="Calibri"/>
              </a:rPr>
              <a:t>Beam energies E/A&gt;100 MeV</a:t>
            </a:r>
            <a:endParaRPr lang="en-GB" sz="4000" dirty="0">
              <a:solidFill>
                <a:srgbClr val="BE0000"/>
              </a:solidFill>
              <a:latin typeface="Calibri"/>
              <a:cs typeface="Calibri"/>
            </a:endParaRPr>
          </a:p>
        </p:txBody>
      </p:sp>
      <p:pic>
        <p:nvPicPr>
          <p:cNvPr id="6148" name="Picture 4" descr="IBUU04_Esymr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586" y="2730027"/>
            <a:ext cx="2433009" cy="2190130"/>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p:cNvSpPr txBox="1">
            <a:spLocks noChangeArrowheads="1"/>
          </p:cNvSpPr>
          <p:nvPr/>
        </p:nvSpPr>
        <p:spPr bwMode="auto">
          <a:xfrm>
            <a:off x="3086823" y="2848281"/>
            <a:ext cx="1019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dirty="0">
                <a:solidFill>
                  <a:srgbClr val="CC0033"/>
                </a:solidFill>
              </a:rPr>
              <a:t>stiffness</a:t>
            </a:r>
          </a:p>
        </p:txBody>
      </p:sp>
      <p:sp>
        <p:nvSpPr>
          <p:cNvPr id="6152" name="Line 8"/>
          <p:cNvSpPr>
            <a:spLocks noChangeShapeType="1"/>
          </p:cNvSpPr>
          <p:nvPr/>
        </p:nvSpPr>
        <p:spPr bwMode="auto">
          <a:xfrm>
            <a:off x="3086823" y="3031952"/>
            <a:ext cx="0" cy="457200"/>
          </a:xfrm>
          <a:prstGeom prst="line">
            <a:avLst/>
          </a:prstGeom>
          <a:noFill/>
          <a:ln w="38100">
            <a:solidFill>
              <a:srgbClr val="CC0033"/>
            </a:solidFill>
            <a:round/>
            <a:headEnd type="triangle"/>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3312994" y="3207443"/>
            <a:ext cx="944677" cy="369332"/>
          </a:xfrm>
          <a:prstGeom prst="rect">
            <a:avLst/>
          </a:prstGeom>
          <a:noFill/>
        </p:spPr>
        <p:txBody>
          <a:bodyPr wrap="none" rtlCol="0">
            <a:spAutoFit/>
          </a:bodyPr>
          <a:lstStyle/>
          <a:p>
            <a:r>
              <a:rPr lang="en-US" dirty="0" smtClean="0"/>
              <a:t>≈(</a:t>
            </a:r>
            <a:r>
              <a:rPr lang="en-US" dirty="0" err="1" smtClean="0"/>
              <a:t>ρ</a:t>
            </a:r>
            <a:r>
              <a:rPr lang="en-US" dirty="0" smtClean="0"/>
              <a:t>/ρ</a:t>
            </a:r>
            <a:r>
              <a:rPr lang="en-US" baseline="-25000" dirty="0" smtClean="0"/>
              <a:t>0</a:t>
            </a:r>
            <a:r>
              <a:rPr lang="en-US" dirty="0" smtClean="0"/>
              <a:t>)</a:t>
            </a:r>
            <a:r>
              <a:rPr lang="en-US" baseline="30000" dirty="0" err="1" smtClean="0"/>
              <a:t>γ</a:t>
            </a:r>
            <a:endParaRPr lang="en-US" baseline="30000" dirty="0"/>
          </a:p>
        </p:txBody>
      </p:sp>
      <p:sp>
        <p:nvSpPr>
          <p:cNvPr id="4" name="TextBox 3"/>
          <p:cNvSpPr txBox="1"/>
          <p:nvPr/>
        </p:nvSpPr>
        <p:spPr>
          <a:xfrm>
            <a:off x="1392685" y="5233780"/>
            <a:ext cx="6467439" cy="1431161"/>
          </a:xfrm>
          <a:prstGeom prst="rect">
            <a:avLst/>
          </a:prstGeom>
          <a:noFill/>
        </p:spPr>
        <p:txBody>
          <a:bodyPr wrap="square" rtlCol="0">
            <a:spAutoFit/>
          </a:bodyPr>
          <a:lstStyle/>
          <a:p>
            <a:pPr>
              <a:spcAft>
                <a:spcPts val="1800"/>
              </a:spcAft>
            </a:pPr>
            <a:r>
              <a:rPr lang="en-GB" sz="2400" dirty="0">
                <a:solidFill>
                  <a:srgbClr val="0538A4"/>
                </a:solidFill>
              </a:rPr>
              <a:t>High </a:t>
            </a:r>
            <a:r>
              <a:rPr lang="en-GB" sz="2400" b="1" dirty="0" err="1">
                <a:solidFill>
                  <a:srgbClr val="0538A4"/>
                </a:solidFill>
              </a:rPr>
              <a:t>ρ</a:t>
            </a:r>
            <a:r>
              <a:rPr lang="en-GB" sz="2400" dirty="0">
                <a:solidFill>
                  <a:srgbClr val="0538A4"/>
                </a:solidFill>
                <a:sym typeface="Symbol" charset="0"/>
              </a:rPr>
              <a:t>&gt;</a:t>
            </a:r>
            <a:r>
              <a:rPr lang="en-GB" sz="2400" b="1" dirty="0">
                <a:solidFill>
                  <a:srgbClr val="0538A4"/>
                </a:solidFill>
              </a:rPr>
              <a:t>ρ</a:t>
            </a:r>
            <a:r>
              <a:rPr lang="en-GB" sz="2400" baseline="-25000" dirty="0">
                <a:solidFill>
                  <a:srgbClr val="0538A4"/>
                </a:solidFill>
              </a:rPr>
              <a:t>0</a:t>
            </a:r>
            <a:r>
              <a:rPr lang="en-GB" sz="2400" dirty="0">
                <a:solidFill>
                  <a:srgbClr val="0538A4"/>
                </a:solidFill>
              </a:rPr>
              <a:t> : </a:t>
            </a:r>
            <a:r>
              <a:rPr lang="en-GB" sz="2400" dirty="0" err="1">
                <a:solidFill>
                  <a:srgbClr val="0538A4"/>
                </a:solidFill>
              </a:rPr>
              <a:t>asy</a:t>
            </a:r>
            <a:r>
              <a:rPr lang="en-GB" sz="2400" dirty="0">
                <a:solidFill>
                  <a:srgbClr val="0538A4"/>
                </a:solidFill>
              </a:rPr>
              <a:t>-stiff more repulsive on neutrons</a:t>
            </a:r>
          </a:p>
          <a:p>
            <a:pPr marL="285750" indent="-285750">
              <a:buFont typeface="Wingdings" charset="0"/>
              <a:buChar char="à"/>
            </a:pPr>
            <a:r>
              <a:rPr lang="en-US" sz="2400" dirty="0" smtClean="0">
                <a:solidFill>
                  <a:srgbClr val="0538A4"/>
                </a:solidFill>
              </a:rPr>
              <a:t>Neutron-proton asymmetry at high density sensitive to </a:t>
            </a:r>
            <a:r>
              <a:rPr lang="en-US" sz="2400" dirty="0" err="1" smtClean="0">
                <a:solidFill>
                  <a:srgbClr val="0538A4"/>
                </a:solidFill>
              </a:rPr>
              <a:t>E</a:t>
            </a:r>
            <a:r>
              <a:rPr lang="en-US" sz="2400" baseline="-25000" dirty="0" err="1" smtClean="0">
                <a:solidFill>
                  <a:srgbClr val="0538A4"/>
                </a:solidFill>
              </a:rPr>
              <a:t>sym</a:t>
            </a:r>
            <a:r>
              <a:rPr lang="en-US" sz="2400" dirty="0" smtClean="0">
                <a:solidFill>
                  <a:srgbClr val="0538A4"/>
                </a:solidFill>
              </a:rPr>
              <a:t>(</a:t>
            </a:r>
            <a:r>
              <a:rPr lang="en-US" sz="2400" dirty="0" err="1" smtClean="0">
                <a:solidFill>
                  <a:srgbClr val="0538A4"/>
                </a:solidFill>
              </a:rPr>
              <a:t>ρ</a:t>
            </a:r>
            <a:r>
              <a:rPr lang="en-US" sz="2400" dirty="0" smtClean="0">
                <a:solidFill>
                  <a:srgbClr val="0538A4"/>
                </a:solidFill>
              </a:rPr>
              <a:t>)</a:t>
            </a:r>
            <a:endParaRPr lang="en-US" sz="2400" dirty="0">
              <a:solidFill>
                <a:srgbClr val="0538A4"/>
              </a:solidFill>
            </a:endParaRPr>
          </a:p>
        </p:txBody>
      </p:sp>
      <p:grpSp>
        <p:nvGrpSpPr>
          <p:cNvPr id="6" name="Group 5"/>
          <p:cNvGrpSpPr/>
          <p:nvPr/>
        </p:nvGrpSpPr>
        <p:grpSpPr>
          <a:xfrm>
            <a:off x="4756668" y="2576366"/>
            <a:ext cx="3103456" cy="2329937"/>
            <a:chOff x="3507882" y="1065540"/>
            <a:chExt cx="3103456" cy="2329937"/>
          </a:xfrm>
        </p:grpSpPr>
        <p:pic>
          <p:nvPicPr>
            <p:cNvPr id="6149" name="Picture 5" descr="IBUU04_rho-d-vs-t_highEb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882" y="1306327"/>
              <a:ext cx="2433035" cy="2089150"/>
            </a:xfrm>
            <a:prstGeom prst="rect">
              <a:avLst/>
            </a:prstGeom>
            <a:noFill/>
            <a:extLst>
              <a:ext uri="{909E8E84-426E-40DD-AFC4-6F175D3DCCD1}">
                <a14:hiddenFill xmlns:a14="http://schemas.microsoft.com/office/drawing/2010/main">
                  <a:solidFill>
                    <a:srgbClr val="FFFFFF"/>
                  </a:solidFill>
                </a14:hiddenFill>
              </a:ext>
            </a:extLst>
          </p:spPr>
        </p:pic>
        <p:sp>
          <p:nvSpPr>
            <p:cNvPr id="6150" name="Line 6"/>
            <p:cNvSpPr>
              <a:spLocks noChangeShapeType="1"/>
            </p:cNvSpPr>
            <p:nvPr/>
          </p:nvSpPr>
          <p:spPr bwMode="auto">
            <a:xfrm>
              <a:off x="5592163" y="2359272"/>
              <a:ext cx="0" cy="609600"/>
            </a:xfrm>
            <a:prstGeom prst="line">
              <a:avLst/>
            </a:prstGeom>
            <a:noFill/>
            <a:ln w="38100">
              <a:solidFill>
                <a:srgbClr val="CC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3" name="Text Box 9"/>
            <p:cNvSpPr txBox="1">
              <a:spLocks noChangeArrowheads="1"/>
            </p:cNvSpPr>
            <p:nvPr/>
          </p:nvSpPr>
          <p:spPr bwMode="auto">
            <a:xfrm>
              <a:off x="5592163" y="2435472"/>
              <a:ext cx="1019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600" b="1" dirty="0">
                  <a:solidFill>
                    <a:srgbClr val="CC0033"/>
                  </a:solidFill>
                </a:rPr>
                <a:t>stiffness</a:t>
              </a:r>
            </a:p>
          </p:txBody>
        </p:sp>
        <p:sp>
          <p:nvSpPr>
            <p:cNvPr id="6154" name="Text Box 10"/>
            <p:cNvSpPr txBox="1">
              <a:spLocks noChangeArrowheads="1"/>
            </p:cNvSpPr>
            <p:nvPr/>
          </p:nvSpPr>
          <p:spPr bwMode="auto">
            <a:xfrm>
              <a:off x="3627713" y="1065540"/>
              <a:ext cx="2233612" cy="304800"/>
            </a:xfrm>
            <a:prstGeom prst="rect">
              <a:avLst/>
            </a:prstGeom>
            <a:solidFill>
              <a:schemeClr val="bg1"/>
            </a:solidFill>
            <a:ln>
              <a:noFill/>
            </a:ln>
            <a:extLst/>
          </p:spPr>
          <p:txBody>
            <a:bodyPr wrap="none">
              <a:spAutoFit/>
            </a:bodyPr>
            <a:lstStyle/>
            <a:p>
              <a:r>
                <a:rPr lang="en-GB" sz="1400" dirty="0">
                  <a:latin typeface="Times New Roman" charset="0"/>
                </a:rPr>
                <a:t>B.A. Li et al., PRC71 (2005)</a:t>
              </a:r>
              <a:endParaRPr lang="en-GB" dirty="0"/>
            </a:p>
          </p:txBody>
        </p:sp>
        <p:sp>
          <p:nvSpPr>
            <p:cNvPr id="5" name="TextBox 4"/>
            <p:cNvSpPr txBox="1"/>
            <p:nvPr/>
          </p:nvSpPr>
          <p:spPr>
            <a:xfrm>
              <a:off x="4483099" y="2250806"/>
              <a:ext cx="701869" cy="369332"/>
            </a:xfrm>
            <a:prstGeom prst="rect">
              <a:avLst/>
            </a:prstGeom>
            <a:noFill/>
          </p:spPr>
          <p:txBody>
            <a:bodyPr wrap="square" rtlCol="0">
              <a:spAutoFit/>
            </a:bodyPr>
            <a:lstStyle/>
            <a:p>
              <a:r>
                <a:rPr lang="en-US" b="1" dirty="0" err="1">
                  <a:solidFill>
                    <a:srgbClr val="BE0000"/>
                  </a:solidFill>
                </a:rPr>
                <a:t>ρ</a:t>
              </a:r>
              <a:r>
                <a:rPr lang="en-US" b="1" dirty="0" smtClean="0">
                  <a:solidFill>
                    <a:srgbClr val="BE0000"/>
                  </a:solidFill>
                </a:rPr>
                <a:t>&gt;ρ</a:t>
              </a:r>
              <a:r>
                <a:rPr lang="en-US" b="1" baseline="-25000" dirty="0" smtClean="0">
                  <a:solidFill>
                    <a:srgbClr val="BE0000"/>
                  </a:solidFill>
                </a:rPr>
                <a:t>0</a:t>
              </a:r>
              <a:endParaRPr lang="en-US" b="1" baseline="-25000" dirty="0">
                <a:solidFill>
                  <a:srgbClr val="BE0000"/>
                </a:solidFill>
              </a:endParaRPr>
            </a:p>
          </p:txBody>
        </p:sp>
      </p:grpSp>
      <p:sp>
        <p:nvSpPr>
          <p:cNvPr id="9" name="TextBox 8"/>
          <p:cNvSpPr txBox="1"/>
          <p:nvPr/>
        </p:nvSpPr>
        <p:spPr>
          <a:xfrm>
            <a:off x="1812480" y="1745369"/>
            <a:ext cx="5537998" cy="769441"/>
          </a:xfrm>
          <a:prstGeom prst="rect">
            <a:avLst/>
          </a:prstGeom>
          <a:noFill/>
        </p:spPr>
        <p:txBody>
          <a:bodyPr wrap="square" rtlCol="0">
            <a:spAutoFit/>
          </a:bodyPr>
          <a:lstStyle/>
          <a:p>
            <a:r>
              <a:rPr lang="en-US" sz="2000" dirty="0" smtClean="0">
                <a:solidFill>
                  <a:srgbClr val="0538A4"/>
                </a:solidFill>
              </a:rPr>
              <a:t>Transport model: IBUU	</a:t>
            </a:r>
            <a:r>
              <a:rPr lang="en-US" sz="2000" baseline="30000" dirty="0" smtClean="0">
                <a:solidFill>
                  <a:srgbClr val="0538A4"/>
                </a:solidFill>
              </a:rPr>
              <a:t>132</a:t>
            </a:r>
            <a:r>
              <a:rPr lang="en-US" sz="2000" dirty="0" smtClean="0">
                <a:solidFill>
                  <a:srgbClr val="0538A4"/>
                </a:solidFill>
              </a:rPr>
              <a:t>Sn+</a:t>
            </a:r>
            <a:r>
              <a:rPr lang="en-US" sz="2000" baseline="30000" dirty="0" smtClean="0">
                <a:solidFill>
                  <a:srgbClr val="0538A4"/>
                </a:solidFill>
              </a:rPr>
              <a:t>124</a:t>
            </a:r>
            <a:r>
              <a:rPr lang="en-US" sz="2000" dirty="0" smtClean="0">
                <a:solidFill>
                  <a:srgbClr val="0538A4"/>
                </a:solidFill>
              </a:rPr>
              <a:t>Sn	</a:t>
            </a:r>
          </a:p>
          <a:p>
            <a:r>
              <a:rPr lang="en-US" sz="2400" dirty="0">
                <a:solidFill>
                  <a:srgbClr val="0538A4"/>
                </a:solidFill>
              </a:rPr>
              <a:t>	</a:t>
            </a:r>
            <a:r>
              <a:rPr lang="en-US" sz="2400" dirty="0" smtClean="0">
                <a:solidFill>
                  <a:srgbClr val="0538A4"/>
                </a:solidFill>
              </a:rPr>
              <a:t>						E/A = 400 MeV</a:t>
            </a:r>
            <a:endParaRPr lang="en-US" sz="2400" dirty="0">
              <a:solidFill>
                <a:srgbClr val="0538A4"/>
              </a:solidFill>
            </a:endParaRPr>
          </a:p>
        </p:txBody>
      </p:sp>
    </p:spTree>
    <p:extLst>
      <p:ext uri="{BB962C8B-B14F-4D97-AF65-F5344CB8AC3E}">
        <p14:creationId xmlns:p14="http://schemas.microsoft.com/office/powerpoint/2010/main" val="115771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ChangeArrowheads="1"/>
          </p:cNvSpPr>
          <p:nvPr/>
        </p:nvSpPr>
        <p:spPr bwMode="auto">
          <a:xfrm>
            <a:off x="504574" y="297631"/>
            <a:ext cx="8128549" cy="476672"/>
          </a:xfrm>
          <a:prstGeom prst="rect">
            <a:avLst/>
          </a:prstGeom>
          <a:noFill/>
          <a:ln w="9525">
            <a:noFill/>
            <a:round/>
            <a:headEnd/>
            <a:tailEnd/>
          </a:ln>
          <a:effectLst/>
        </p:spPr>
        <p:txBody>
          <a:bodyPr lIns="90000" tIns="46800" rIns="90000" bIns="46800" anchor="ctr"/>
          <a:lstStyle/>
          <a:p>
            <a:pPr algn="ctr">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3600" kern="0" dirty="0" err="1" smtClean="0">
                <a:solidFill>
                  <a:srgbClr val="BE0000"/>
                </a:solidFill>
                <a:latin typeface="+mj-lt"/>
              </a:rPr>
              <a:t>n</a:t>
            </a:r>
            <a:r>
              <a:rPr lang="it-IT" sz="3600" kern="0" dirty="0" smtClean="0">
                <a:solidFill>
                  <a:srgbClr val="BE0000"/>
                </a:solidFill>
                <a:latin typeface="+mj-lt"/>
              </a:rPr>
              <a:t>/</a:t>
            </a:r>
            <a:r>
              <a:rPr lang="it-IT" sz="3600" kern="0" dirty="0" err="1" smtClean="0">
                <a:solidFill>
                  <a:srgbClr val="BE0000"/>
                </a:solidFill>
                <a:latin typeface="+mj-lt"/>
              </a:rPr>
              <a:t>p</a:t>
            </a:r>
            <a:r>
              <a:rPr lang="it-IT" sz="3600" kern="0" dirty="0" smtClean="0">
                <a:solidFill>
                  <a:srgbClr val="BE0000"/>
                </a:solidFill>
                <a:latin typeface="+mj-lt"/>
              </a:rPr>
              <a:t> </a:t>
            </a:r>
            <a:r>
              <a:rPr lang="it-IT" sz="3600" kern="0" dirty="0" err="1">
                <a:solidFill>
                  <a:srgbClr val="BE0000"/>
                </a:solidFill>
                <a:latin typeface="+mj-lt"/>
              </a:rPr>
              <a:t>e</a:t>
            </a:r>
            <a:r>
              <a:rPr lang="it-IT" sz="3600" kern="0" dirty="0" err="1" smtClean="0">
                <a:solidFill>
                  <a:srgbClr val="BE0000"/>
                </a:solidFill>
                <a:latin typeface="+mj-lt"/>
              </a:rPr>
              <a:t>lliptic</a:t>
            </a:r>
            <a:r>
              <a:rPr lang="it-IT" sz="3600" kern="0" dirty="0" smtClean="0">
                <a:solidFill>
                  <a:srgbClr val="BE0000"/>
                </a:solidFill>
                <a:latin typeface="+mj-lt"/>
              </a:rPr>
              <a:t> flow in HIC </a:t>
            </a:r>
            <a:r>
              <a:rPr lang="it-IT" sz="3600" kern="0" dirty="0" err="1" smtClean="0">
                <a:solidFill>
                  <a:srgbClr val="BE0000"/>
                </a:solidFill>
                <a:latin typeface="+mj-lt"/>
              </a:rPr>
              <a:t>at</a:t>
            </a:r>
            <a:r>
              <a:rPr lang="it-IT" sz="3600" kern="0" dirty="0" smtClean="0">
                <a:solidFill>
                  <a:srgbClr val="BE0000"/>
                </a:solidFill>
                <a:latin typeface="+mj-lt"/>
              </a:rPr>
              <a:t> GSI </a:t>
            </a:r>
            <a:r>
              <a:rPr lang="it-IT" sz="3600" kern="0" dirty="0" err="1" smtClean="0">
                <a:solidFill>
                  <a:srgbClr val="BE0000"/>
                </a:solidFill>
                <a:latin typeface="+mj-lt"/>
              </a:rPr>
              <a:t>energies</a:t>
            </a:r>
            <a:endParaRPr lang="de-DE" sz="3600" dirty="0">
              <a:solidFill>
                <a:srgbClr val="BE0000"/>
              </a:solidFill>
              <a:latin typeface="+mj-lt"/>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719197610"/>
              </p:ext>
            </p:extLst>
          </p:nvPr>
        </p:nvGraphicFramePr>
        <p:xfrm>
          <a:off x="2474926" y="3198225"/>
          <a:ext cx="2714257" cy="563336"/>
        </p:xfrm>
        <a:graphic>
          <a:graphicData uri="http://schemas.openxmlformats.org/presentationml/2006/ole">
            <mc:AlternateContent xmlns:mc="http://schemas.openxmlformats.org/markup-compatibility/2006">
              <mc:Choice xmlns:v="urn:schemas-microsoft-com:vml" Requires="v">
                <p:oleObj spid="_x0000_s107562" name="Equation" r:id="rId4" imgW="2019300" imgH="419100" progId="Equation.DSMT4">
                  <p:embed/>
                </p:oleObj>
              </mc:Choice>
              <mc:Fallback>
                <p:oleObj name="Equation" r:id="rId4" imgW="2019300" imgH="419100" progId="Equation.DSMT4">
                  <p:embed/>
                  <p:pic>
                    <p:nvPicPr>
                      <p:cNvPr id="0" name=""/>
                      <p:cNvPicPr/>
                      <p:nvPr/>
                    </p:nvPicPr>
                    <p:blipFill>
                      <a:blip r:embed="rId5"/>
                      <a:stretch>
                        <a:fillRect/>
                      </a:stretch>
                    </p:blipFill>
                    <p:spPr>
                      <a:xfrm>
                        <a:off x="2474926" y="3198225"/>
                        <a:ext cx="2714257" cy="563336"/>
                      </a:xfrm>
                      <a:prstGeom prst="rect">
                        <a:avLst/>
                      </a:prstGeom>
                    </p:spPr>
                  </p:pic>
                </p:oleObj>
              </mc:Fallback>
            </mc:AlternateContent>
          </a:graphicData>
        </a:graphic>
      </p:graphicFrame>
      <p:grpSp>
        <p:nvGrpSpPr>
          <p:cNvPr id="23" name="Group 22"/>
          <p:cNvGrpSpPr/>
          <p:nvPr/>
        </p:nvGrpSpPr>
        <p:grpSpPr>
          <a:xfrm>
            <a:off x="321474" y="1180289"/>
            <a:ext cx="2098434" cy="1994278"/>
            <a:chOff x="419906" y="1567382"/>
            <a:chExt cx="2735593" cy="2455244"/>
          </a:xfrm>
        </p:grpSpPr>
        <p:pic>
          <p:nvPicPr>
            <p:cNvPr id="29" name="Picture 28"/>
            <p:cNvPicPr>
              <a:picLocks noChangeAspect="1"/>
            </p:cNvPicPr>
            <p:nvPr/>
          </p:nvPicPr>
          <p:blipFill>
            <a:blip r:embed="rId6"/>
            <a:stretch>
              <a:fillRect/>
            </a:stretch>
          </p:blipFill>
          <p:spPr>
            <a:xfrm>
              <a:off x="457200" y="1826088"/>
              <a:ext cx="2698299" cy="1925910"/>
            </a:xfrm>
            <a:prstGeom prst="rect">
              <a:avLst/>
            </a:prstGeom>
          </p:spPr>
        </p:pic>
        <p:sp>
          <p:nvSpPr>
            <p:cNvPr id="31" name="Text Box 43"/>
            <p:cNvSpPr txBox="1">
              <a:spLocks noChangeArrowheads="1"/>
            </p:cNvSpPr>
            <p:nvPr/>
          </p:nvSpPr>
          <p:spPr bwMode="auto">
            <a:xfrm>
              <a:off x="419906" y="1567382"/>
              <a:ext cx="76200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dirty="0">
                  <a:solidFill>
                    <a:srgbClr val="0033CC"/>
                  </a:solidFill>
                  <a:latin typeface="Symbol" charset="0"/>
                  <a:sym typeface="Symbol" charset="0"/>
                </a:rPr>
                <a:t>ρ</a:t>
              </a:r>
              <a:r>
                <a:rPr lang="en-GB" dirty="0" smtClean="0">
                  <a:solidFill>
                    <a:srgbClr val="0033CC"/>
                  </a:solidFill>
                  <a:latin typeface="Symbol" charset="0"/>
                  <a:sym typeface="Symbol" charset="0"/>
                </a:rPr>
                <a:t>≈</a:t>
              </a:r>
              <a:r>
                <a:rPr lang="en-GB" dirty="0" smtClean="0">
                  <a:solidFill>
                    <a:srgbClr val="0033CC"/>
                  </a:solidFill>
                </a:rPr>
                <a:t>2</a:t>
              </a:r>
              <a:r>
                <a:rPr lang="it-IT" dirty="0" err="1" smtClean="0">
                  <a:solidFill>
                    <a:srgbClr val="0033CC"/>
                  </a:solidFill>
                  <a:latin typeface="Symbol" charset="0"/>
                  <a:sym typeface="Symbol" charset="0"/>
                </a:rPr>
                <a:t>ρ</a:t>
              </a:r>
              <a:r>
                <a:rPr lang="en-GB" baseline="-25000" dirty="0">
                  <a:solidFill>
                    <a:srgbClr val="0033CC"/>
                  </a:solidFill>
                  <a:latin typeface="Symbol" charset="0"/>
                  <a:sym typeface="Symbol" charset="0"/>
                </a:rPr>
                <a:t>0</a:t>
              </a:r>
              <a:endParaRPr lang="en-GB" dirty="0"/>
            </a:p>
          </p:txBody>
        </p:sp>
        <p:sp>
          <p:nvSpPr>
            <p:cNvPr id="35" name="Line 44"/>
            <p:cNvSpPr>
              <a:spLocks noChangeShapeType="1"/>
            </p:cNvSpPr>
            <p:nvPr/>
          </p:nvSpPr>
          <p:spPr bwMode="auto">
            <a:xfrm>
              <a:off x="1015851" y="1979769"/>
              <a:ext cx="457199" cy="304799"/>
            </a:xfrm>
            <a:prstGeom prst="line">
              <a:avLst/>
            </a:prstGeom>
            <a:noFill/>
            <a:ln w="38100">
              <a:solidFill>
                <a:srgbClr val="0033CC"/>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 name="Text Box 87"/>
            <p:cNvSpPr txBox="1">
              <a:spLocks noChangeArrowheads="1"/>
            </p:cNvSpPr>
            <p:nvPr/>
          </p:nvSpPr>
          <p:spPr bwMode="auto">
            <a:xfrm>
              <a:off x="956313" y="3655912"/>
              <a:ext cx="1500189" cy="36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dirty="0">
                  <a:latin typeface="Times New Roman" charset="0"/>
                </a:rPr>
                <a:t>t = 10-20 </a:t>
              </a:r>
              <a:r>
                <a:rPr lang="en-GB" sz="1800" dirty="0" err="1">
                  <a:latin typeface="Times New Roman" charset="0"/>
                </a:rPr>
                <a:t>fm</a:t>
              </a:r>
              <a:r>
                <a:rPr lang="en-GB" sz="1800" dirty="0">
                  <a:latin typeface="Times New Roman" charset="0"/>
                </a:rPr>
                <a:t>/c</a:t>
              </a:r>
            </a:p>
          </p:txBody>
        </p:sp>
      </p:grpSp>
      <p:grpSp>
        <p:nvGrpSpPr>
          <p:cNvPr id="38" name="Group 37"/>
          <p:cNvGrpSpPr/>
          <p:nvPr/>
        </p:nvGrpSpPr>
        <p:grpSpPr>
          <a:xfrm>
            <a:off x="2445166" y="925344"/>
            <a:ext cx="3228391" cy="2166279"/>
            <a:chOff x="5037570" y="1284488"/>
            <a:chExt cx="3228391" cy="2166279"/>
          </a:xfrm>
        </p:grpSpPr>
        <p:grpSp>
          <p:nvGrpSpPr>
            <p:cNvPr id="39" name="Group 38"/>
            <p:cNvGrpSpPr>
              <a:grpSpLocks noChangeAspect="1"/>
            </p:cNvGrpSpPr>
            <p:nvPr/>
          </p:nvGrpSpPr>
          <p:grpSpPr>
            <a:xfrm>
              <a:off x="5067330" y="1547343"/>
              <a:ext cx="2119826" cy="1903424"/>
              <a:chOff x="4402505" y="1425802"/>
              <a:chExt cx="2015991" cy="1810191"/>
            </a:xfrm>
          </p:grpSpPr>
          <p:sp>
            <p:nvSpPr>
              <p:cNvPr id="52" name="Oval 28"/>
              <p:cNvSpPr>
                <a:spLocks noChangeArrowheads="1"/>
              </p:cNvSpPr>
              <p:nvPr/>
            </p:nvSpPr>
            <p:spPr bwMode="auto">
              <a:xfrm>
                <a:off x="4906503" y="2166048"/>
                <a:ext cx="604797" cy="604797"/>
              </a:xfrm>
              <a:prstGeom prst="ellipse">
                <a:avLst/>
              </a:prstGeom>
              <a:gradFill flip="none" rotWithShape="1">
                <a:gsLst>
                  <a:gs pos="0">
                    <a:schemeClr val="bg1"/>
                  </a:gs>
                  <a:gs pos="100000">
                    <a:srgbClr val="3C05FF"/>
                  </a:gs>
                </a:gsLst>
                <a:path path="circle">
                  <a:fillToRect l="50000" t="50000" r="50000" b="50000"/>
                </a:path>
                <a:tileRect/>
              </a:gradFill>
              <a:ln w="9525">
                <a:solidFill>
                  <a:schemeClr val="tx1"/>
                </a:solidFill>
                <a:round/>
                <a:headEnd/>
                <a:tailEnd/>
              </a:ln>
            </p:spPr>
            <p:txBody>
              <a:bodyPr wrap="none" anchor="ctr"/>
              <a:lstStyle/>
              <a:p>
                <a:endParaRPr lang="en-US"/>
              </a:p>
            </p:txBody>
          </p:sp>
          <p:sp>
            <p:nvSpPr>
              <p:cNvPr id="53" name="Oval 29"/>
              <p:cNvSpPr>
                <a:spLocks noChangeArrowheads="1"/>
              </p:cNvSpPr>
              <p:nvPr/>
            </p:nvSpPr>
            <p:spPr bwMode="auto">
              <a:xfrm>
                <a:off x="5309701" y="2166048"/>
                <a:ext cx="604797" cy="604797"/>
              </a:xfrm>
              <a:prstGeom prst="ellipse">
                <a:avLst/>
              </a:prstGeom>
              <a:gradFill flip="none" rotWithShape="1">
                <a:gsLst>
                  <a:gs pos="0">
                    <a:schemeClr val="bg1"/>
                  </a:gs>
                  <a:gs pos="100000">
                    <a:srgbClr val="3C05FF"/>
                  </a:gs>
                </a:gsLst>
                <a:path path="circle">
                  <a:fillToRect l="50000" t="50000" r="50000" b="50000"/>
                </a:path>
                <a:tileRect/>
              </a:gradFill>
              <a:ln w="9525">
                <a:solidFill>
                  <a:schemeClr val="tx1"/>
                </a:solidFill>
                <a:round/>
                <a:headEnd/>
                <a:tailEnd/>
              </a:ln>
            </p:spPr>
            <p:txBody>
              <a:bodyPr wrap="none" anchor="ctr"/>
              <a:lstStyle/>
              <a:p>
                <a:endParaRPr lang="en-US"/>
              </a:p>
            </p:txBody>
          </p:sp>
          <p:sp>
            <p:nvSpPr>
              <p:cNvPr id="54" name="Oval 30"/>
              <p:cNvSpPr>
                <a:spLocks noChangeArrowheads="1"/>
              </p:cNvSpPr>
              <p:nvPr/>
            </p:nvSpPr>
            <p:spPr bwMode="auto">
              <a:xfrm>
                <a:off x="5208901" y="1914049"/>
                <a:ext cx="352798" cy="1058395"/>
              </a:xfrm>
              <a:prstGeom prst="ellipse">
                <a:avLst/>
              </a:prstGeom>
              <a:gradFill flip="none" rotWithShape="1">
                <a:gsLst>
                  <a:gs pos="0">
                    <a:srgbClr val="E68F1B"/>
                  </a:gs>
                  <a:gs pos="100000">
                    <a:srgbClr val="FF1500"/>
                  </a:gs>
                </a:gsLst>
                <a:path path="circle">
                  <a:fillToRect l="50000" t="50000" r="50000" b="50000"/>
                </a:path>
                <a:tileRect/>
              </a:gradFill>
              <a:ln w="9525">
                <a:solidFill>
                  <a:schemeClr val="tx1"/>
                </a:solidFill>
                <a:round/>
                <a:headEnd/>
                <a:tailEnd/>
              </a:ln>
            </p:spPr>
            <p:txBody>
              <a:bodyPr wrap="none" anchor="ctr"/>
              <a:lstStyle/>
              <a:p>
                <a:endParaRPr lang="en-US"/>
              </a:p>
            </p:txBody>
          </p:sp>
          <p:sp>
            <p:nvSpPr>
              <p:cNvPr id="55" name="Line 31"/>
              <p:cNvSpPr>
                <a:spLocks noChangeShapeType="1"/>
              </p:cNvSpPr>
              <p:nvPr/>
            </p:nvSpPr>
            <p:spPr bwMode="auto">
              <a:xfrm flipH="1" flipV="1">
                <a:off x="5208901" y="1762850"/>
                <a:ext cx="100800" cy="50399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32"/>
              <p:cNvSpPr>
                <a:spLocks noChangeShapeType="1"/>
              </p:cNvSpPr>
              <p:nvPr/>
            </p:nvSpPr>
            <p:spPr bwMode="auto">
              <a:xfrm flipV="1">
                <a:off x="5460900" y="1762850"/>
                <a:ext cx="50400" cy="50399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33"/>
              <p:cNvSpPr>
                <a:spLocks noChangeShapeType="1"/>
              </p:cNvSpPr>
              <p:nvPr/>
            </p:nvSpPr>
            <p:spPr bwMode="auto">
              <a:xfrm rot="10800000" flipV="1">
                <a:off x="5259301" y="2720445"/>
                <a:ext cx="50400" cy="50399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34"/>
              <p:cNvSpPr>
                <a:spLocks noChangeShapeType="1"/>
              </p:cNvSpPr>
              <p:nvPr/>
            </p:nvSpPr>
            <p:spPr bwMode="auto">
              <a:xfrm rot="10800000" flipH="1" flipV="1">
                <a:off x="5460900" y="2720445"/>
                <a:ext cx="50400" cy="50399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35"/>
              <p:cNvSpPr>
                <a:spLocks noChangeShapeType="1"/>
              </p:cNvSpPr>
              <p:nvPr/>
            </p:nvSpPr>
            <p:spPr bwMode="auto">
              <a:xfrm>
                <a:off x="5395801" y="2720445"/>
                <a:ext cx="0" cy="50399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36"/>
              <p:cNvSpPr>
                <a:spLocks noChangeShapeType="1"/>
              </p:cNvSpPr>
              <p:nvPr/>
            </p:nvSpPr>
            <p:spPr bwMode="auto">
              <a:xfrm>
                <a:off x="5360101" y="1712450"/>
                <a:ext cx="35700" cy="503997"/>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37"/>
              <p:cNvSpPr>
                <a:spLocks noChangeShapeType="1"/>
              </p:cNvSpPr>
              <p:nvPr/>
            </p:nvSpPr>
            <p:spPr bwMode="auto">
              <a:xfrm flipV="1">
                <a:off x="5460900" y="2317247"/>
                <a:ext cx="201599" cy="5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38"/>
              <p:cNvSpPr>
                <a:spLocks noChangeShapeType="1"/>
              </p:cNvSpPr>
              <p:nvPr/>
            </p:nvSpPr>
            <p:spPr bwMode="auto">
              <a:xfrm>
                <a:off x="5460900" y="2619646"/>
                <a:ext cx="201599" cy="5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39"/>
              <p:cNvSpPr>
                <a:spLocks noChangeShapeType="1"/>
              </p:cNvSpPr>
              <p:nvPr/>
            </p:nvSpPr>
            <p:spPr bwMode="auto">
              <a:xfrm>
                <a:off x="5460900" y="2503097"/>
                <a:ext cx="2015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40"/>
              <p:cNvSpPr>
                <a:spLocks noChangeShapeType="1"/>
              </p:cNvSpPr>
              <p:nvPr/>
            </p:nvSpPr>
            <p:spPr bwMode="auto">
              <a:xfrm rot="10800000">
                <a:off x="5108102" y="2317247"/>
                <a:ext cx="201599" cy="5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41"/>
              <p:cNvSpPr>
                <a:spLocks noChangeShapeType="1"/>
              </p:cNvSpPr>
              <p:nvPr/>
            </p:nvSpPr>
            <p:spPr bwMode="auto">
              <a:xfrm rot="10800000" flipV="1">
                <a:off x="5108102" y="2619646"/>
                <a:ext cx="201599" cy="5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42"/>
              <p:cNvSpPr>
                <a:spLocks noChangeShapeType="1"/>
              </p:cNvSpPr>
              <p:nvPr/>
            </p:nvSpPr>
            <p:spPr bwMode="auto">
              <a:xfrm rot="10800000">
                <a:off x="5057702" y="2518846"/>
                <a:ext cx="20159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45"/>
              <p:cNvSpPr>
                <a:spLocks noChangeShapeType="1"/>
              </p:cNvSpPr>
              <p:nvPr/>
            </p:nvSpPr>
            <p:spPr bwMode="auto">
              <a:xfrm flipV="1">
                <a:off x="5391601" y="1904494"/>
                <a:ext cx="674096" cy="5692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 name="Line 46"/>
              <p:cNvSpPr>
                <a:spLocks noChangeShapeType="1"/>
              </p:cNvSpPr>
              <p:nvPr/>
            </p:nvSpPr>
            <p:spPr bwMode="auto">
              <a:xfrm>
                <a:off x="4402505" y="2468446"/>
                <a:ext cx="2015991" cy="0"/>
              </a:xfrm>
              <a:prstGeom prst="line">
                <a:avLst/>
              </a:prstGeom>
              <a:noFill/>
              <a:ln w="19050">
                <a:solidFill>
                  <a:srgbClr val="0033CC"/>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Freeform 47"/>
              <p:cNvSpPr>
                <a:spLocks/>
              </p:cNvSpPr>
              <p:nvPr/>
            </p:nvSpPr>
            <p:spPr bwMode="auto">
              <a:xfrm>
                <a:off x="5868298" y="2045299"/>
                <a:ext cx="197399" cy="428398"/>
              </a:xfrm>
              <a:custGeom>
                <a:avLst/>
                <a:gdLst>
                  <a:gd name="T0" fmla="*/ 181 w 188"/>
                  <a:gd name="T1" fmla="*/ 408 h 408"/>
                  <a:gd name="T2" fmla="*/ 181 w 188"/>
                  <a:gd name="T3" fmla="*/ 272 h 408"/>
                  <a:gd name="T4" fmla="*/ 136 w 188"/>
                  <a:gd name="T5" fmla="*/ 136 h 408"/>
                  <a:gd name="T6" fmla="*/ 0 w 188"/>
                  <a:gd name="T7" fmla="*/ 0 h 408"/>
                </a:gdLst>
                <a:ahLst/>
                <a:cxnLst>
                  <a:cxn ang="0">
                    <a:pos x="T0" y="T1"/>
                  </a:cxn>
                  <a:cxn ang="0">
                    <a:pos x="T2" y="T3"/>
                  </a:cxn>
                  <a:cxn ang="0">
                    <a:pos x="T4" y="T5"/>
                  </a:cxn>
                  <a:cxn ang="0">
                    <a:pos x="T6" y="T7"/>
                  </a:cxn>
                </a:cxnLst>
                <a:rect l="0" t="0" r="r" b="b"/>
                <a:pathLst>
                  <a:path w="188" h="408">
                    <a:moveTo>
                      <a:pt x="181" y="408"/>
                    </a:moveTo>
                    <a:cubicBezTo>
                      <a:pt x="184" y="362"/>
                      <a:pt x="188" y="317"/>
                      <a:pt x="181" y="272"/>
                    </a:cubicBezTo>
                    <a:cubicBezTo>
                      <a:pt x="174" y="227"/>
                      <a:pt x="166" y="181"/>
                      <a:pt x="136" y="136"/>
                    </a:cubicBezTo>
                    <a:cubicBezTo>
                      <a:pt x="106" y="91"/>
                      <a:pt x="53" y="45"/>
                      <a:pt x="0" y="0"/>
                    </a:cubicBezTo>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50"/>
              <p:cNvSpPr>
                <a:spLocks noChangeShapeType="1"/>
              </p:cNvSpPr>
              <p:nvPr/>
            </p:nvSpPr>
            <p:spPr bwMode="auto">
              <a:xfrm>
                <a:off x="5391601" y="1425802"/>
                <a:ext cx="0" cy="1810191"/>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0" name="TextBox 39"/>
            <p:cNvSpPr txBox="1"/>
            <p:nvPr/>
          </p:nvSpPr>
          <p:spPr>
            <a:xfrm>
              <a:off x="6658425" y="1985071"/>
              <a:ext cx="575531" cy="400110"/>
            </a:xfrm>
            <a:prstGeom prst="rect">
              <a:avLst/>
            </a:prstGeom>
            <a:noFill/>
          </p:spPr>
          <p:txBody>
            <a:bodyPr wrap="square" rtlCol="0">
              <a:spAutoFit/>
            </a:bodyPr>
            <a:lstStyle/>
            <a:p>
              <a:r>
                <a:rPr lang="en-US" sz="2000" dirty="0" err="1"/>
                <a:t>φ</a:t>
              </a:r>
              <a:endParaRPr lang="en-US" sz="2000" dirty="0"/>
            </a:p>
          </p:txBody>
        </p:sp>
        <p:sp>
          <p:nvSpPr>
            <p:cNvPr id="41" name="Text Box 59"/>
            <p:cNvSpPr txBox="1">
              <a:spLocks noChangeArrowheads="1"/>
            </p:cNvSpPr>
            <p:nvPr/>
          </p:nvSpPr>
          <p:spPr bwMode="auto">
            <a:xfrm>
              <a:off x="6393708" y="1371145"/>
              <a:ext cx="1822496"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fr-FR" sz="1600" b="1" dirty="0">
                  <a:solidFill>
                    <a:srgbClr val="CC0000"/>
                  </a:solidFill>
                </a:rPr>
                <a:t>Out-of-plane flow</a:t>
              </a:r>
            </a:p>
            <a:p>
              <a:pPr eaLnBrk="1" hangingPunct="1"/>
              <a:r>
                <a:rPr lang="fr-FR" sz="1600" b="1" dirty="0">
                  <a:solidFill>
                    <a:srgbClr val="CC0000"/>
                  </a:solidFill>
                </a:rPr>
                <a:t>Squeeze-</a:t>
              </a:r>
              <a:r>
                <a:rPr lang="fr-FR" sz="1600" b="1" dirty="0" smtClean="0">
                  <a:solidFill>
                    <a:srgbClr val="CC0000"/>
                  </a:solidFill>
                </a:rPr>
                <a:t>out</a:t>
              </a:r>
              <a:endParaRPr lang="it-IT" sz="1600" dirty="0"/>
            </a:p>
          </p:txBody>
        </p:sp>
        <p:sp>
          <p:nvSpPr>
            <p:cNvPr id="42" name="Text Box 26"/>
            <p:cNvSpPr txBox="1">
              <a:spLocks noChangeArrowheads="1"/>
            </p:cNvSpPr>
            <p:nvPr/>
          </p:nvSpPr>
          <p:spPr bwMode="auto">
            <a:xfrm>
              <a:off x="7233956" y="2389908"/>
              <a:ext cx="1032005"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600" dirty="0">
                  <a:solidFill>
                    <a:srgbClr val="0033CC"/>
                  </a:solidFill>
                  <a:latin typeface="Calibri"/>
                  <a:cs typeface="Calibri"/>
                </a:rPr>
                <a:t>Reaction plane</a:t>
              </a:r>
            </a:p>
          </p:txBody>
        </p:sp>
        <p:sp>
          <p:nvSpPr>
            <p:cNvPr id="43" name="Text Box 14"/>
            <p:cNvSpPr txBox="1">
              <a:spLocks noChangeArrowheads="1"/>
            </p:cNvSpPr>
            <p:nvPr/>
          </p:nvSpPr>
          <p:spPr bwMode="auto">
            <a:xfrm>
              <a:off x="5037570" y="2584924"/>
              <a:ext cx="2872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fr-FR" sz="1400" b="1" dirty="0" smtClean="0">
                  <a:latin typeface="Calibri"/>
                  <a:cs typeface="Calibri"/>
                </a:rPr>
                <a:t>x</a:t>
              </a:r>
              <a:endParaRPr lang="it-IT" sz="1400" b="1" dirty="0">
                <a:latin typeface="Calibri"/>
                <a:cs typeface="Calibri"/>
              </a:endParaRPr>
            </a:p>
          </p:txBody>
        </p:sp>
        <p:sp>
          <p:nvSpPr>
            <p:cNvPr id="44" name="Text Box 52"/>
            <p:cNvSpPr txBox="1">
              <a:spLocks noChangeArrowheads="1"/>
            </p:cNvSpPr>
            <p:nvPr/>
          </p:nvSpPr>
          <p:spPr bwMode="auto">
            <a:xfrm>
              <a:off x="6708504" y="3053798"/>
              <a:ext cx="266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fr-FR" sz="1600" b="1" dirty="0" smtClean="0">
                  <a:latin typeface="Calibri"/>
                  <a:cs typeface="Calibri"/>
                </a:rPr>
                <a:t>z</a:t>
              </a:r>
              <a:endParaRPr lang="it-IT" sz="1600" b="1" dirty="0">
                <a:latin typeface="Calibri"/>
                <a:cs typeface="Calibri"/>
              </a:endParaRPr>
            </a:p>
          </p:txBody>
        </p:sp>
        <p:grpSp>
          <p:nvGrpSpPr>
            <p:cNvPr id="45" name="Group 53"/>
            <p:cNvGrpSpPr>
              <a:grpSpLocks/>
            </p:cNvGrpSpPr>
            <p:nvPr/>
          </p:nvGrpSpPr>
          <p:grpSpPr bwMode="auto">
            <a:xfrm>
              <a:off x="6538655" y="3031594"/>
              <a:ext cx="215900" cy="215900"/>
              <a:chOff x="4422" y="2432"/>
              <a:chExt cx="136" cy="136"/>
            </a:xfrm>
          </p:grpSpPr>
          <p:grpSp>
            <p:nvGrpSpPr>
              <p:cNvPr id="47" name="Group 54"/>
              <p:cNvGrpSpPr>
                <a:grpSpLocks/>
              </p:cNvGrpSpPr>
              <p:nvPr/>
            </p:nvGrpSpPr>
            <p:grpSpPr bwMode="auto">
              <a:xfrm>
                <a:off x="4422" y="2432"/>
                <a:ext cx="136" cy="136"/>
                <a:chOff x="2109" y="2840"/>
                <a:chExt cx="136" cy="136"/>
              </a:xfrm>
            </p:grpSpPr>
            <p:sp>
              <p:nvSpPr>
                <p:cNvPr id="50" name="Oval 55"/>
                <p:cNvSpPr>
                  <a:spLocks noChangeArrowheads="1"/>
                </p:cNvSpPr>
                <p:nvPr/>
              </p:nvSpPr>
              <p:spPr bwMode="auto">
                <a:xfrm>
                  <a:off x="2109" y="2840"/>
                  <a:ext cx="136"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Oval 56"/>
                <p:cNvSpPr>
                  <a:spLocks noChangeAspect="1" noChangeArrowheads="1"/>
                </p:cNvSpPr>
                <p:nvPr/>
              </p:nvSpPr>
              <p:spPr bwMode="auto">
                <a:xfrm>
                  <a:off x="2165" y="2896"/>
                  <a:ext cx="23" cy="2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8" name="Line 57"/>
              <p:cNvSpPr>
                <a:spLocks noChangeShapeType="1"/>
              </p:cNvSpPr>
              <p:nvPr/>
            </p:nvSpPr>
            <p:spPr bwMode="auto">
              <a:xfrm>
                <a:off x="4422" y="2432"/>
                <a:ext cx="136" cy="1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58"/>
              <p:cNvSpPr>
                <a:spLocks noChangeShapeType="1"/>
              </p:cNvSpPr>
              <p:nvPr/>
            </p:nvSpPr>
            <p:spPr bwMode="auto">
              <a:xfrm rot="5400000">
                <a:off x="4422" y="2432"/>
                <a:ext cx="136" cy="13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6" name="Text Box 14"/>
            <p:cNvSpPr txBox="1">
              <a:spLocks noChangeArrowheads="1"/>
            </p:cNvSpPr>
            <p:nvPr/>
          </p:nvSpPr>
          <p:spPr bwMode="auto">
            <a:xfrm>
              <a:off x="5852809" y="1284488"/>
              <a:ext cx="2744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fr-FR" sz="1400" b="1" dirty="0">
                  <a:latin typeface="Calibri"/>
                  <a:cs typeface="Calibri"/>
                </a:rPr>
                <a:t>y</a:t>
              </a:r>
              <a:endParaRPr lang="it-IT" sz="1400" b="1" dirty="0">
                <a:latin typeface="Calibri"/>
                <a:cs typeface="Calibri"/>
              </a:endParaRPr>
            </a:p>
          </p:txBody>
        </p:sp>
      </p:grpSp>
      <p:grpSp>
        <p:nvGrpSpPr>
          <p:cNvPr id="11" name="Group 10"/>
          <p:cNvGrpSpPr/>
          <p:nvPr/>
        </p:nvGrpSpPr>
        <p:grpSpPr>
          <a:xfrm>
            <a:off x="4143475" y="887996"/>
            <a:ext cx="4963173" cy="5007474"/>
            <a:chOff x="4143475" y="887996"/>
            <a:chExt cx="4963173" cy="5007474"/>
          </a:xfrm>
        </p:grpSpPr>
        <p:sp>
          <p:nvSpPr>
            <p:cNvPr id="33" name="Text Box 14"/>
            <p:cNvSpPr txBox="1">
              <a:spLocks noChangeArrowheads="1"/>
            </p:cNvSpPr>
            <p:nvPr/>
          </p:nvSpPr>
          <p:spPr bwMode="auto">
            <a:xfrm rot="5400000">
              <a:off x="7066253" y="3614193"/>
              <a:ext cx="3331493" cy="279180"/>
            </a:xfrm>
            <a:prstGeom prst="rect">
              <a:avLst/>
            </a:prstGeom>
            <a:no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200" b="1" dirty="0" err="1" smtClean="0">
                  <a:solidFill>
                    <a:srgbClr val="0538A4"/>
                  </a:solidFill>
                  <a:latin typeface="Calibri"/>
                  <a:cs typeface="Calibri"/>
                </a:rPr>
                <a:t>P.Russotto</a:t>
              </a:r>
              <a:r>
                <a:rPr lang="de-DE" sz="1200" b="1" dirty="0" smtClean="0">
                  <a:solidFill>
                    <a:srgbClr val="0538A4"/>
                  </a:solidFill>
                  <a:latin typeface="Calibri"/>
                  <a:cs typeface="Calibri"/>
                </a:rPr>
                <a:t> </a:t>
              </a:r>
              <a:r>
                <a:rPr lang="de-DE" sz="1200" b="1" dirty="0">
                  <a:solidFill>
                    <a:srgbClr val="0538A4"/>
                  </a:solidFill>
                  <a:latin typeface="Calibri"/>
                  <a:cs typeface="Calibri"/>
                </a:rPr>
                <a:t>et al., Phys. </a:t>
              </a:r>
              <a:r>
                <a:rPr lang="de-DE" sz="1200" b="1" dirty="0" err="1">
                  <a:solidFill>
                    <a:srgbClr val="0538A4"/>
                  </a:solidFill>
                  <a:latin typeface="Calibri"/>
                  <a:cs typeface="Calibri"/>
                </a:rPr>
                <a:t>Lett</a:t>
              </a:r>
              <a:r>
                <a:rPr lang="de-DE" sz="1200" b="1" dirty="0">
                  <a:solidFill>
                    <a:srgbClr val="0538A4"/>
                  </a:solidFill>
                  <a:latin typeface="Calibri"/>
                  <a:cs typeface="Calibri"/>
                </a:rPr>
                <a:t>. B  697 (2011)</a:t>
              </a:r>
            </a:p>
          </p:txBody>
        </p:sp>
        <p:grpSp>
          <p:nvGrpSpPr>
            <p:cNvPr id="10" name="Group 9"/>
            <p:cNvGrpSpPr/>
            <p:nvPr/>
          </p:nvGrpSpPr>
          <p:grpSpPr>
            <a:xfrm>
              <a:off x="4143475" y="887996"/>
              <a:ext cx="4963173" cy="5007474"/>
              <a:chOff x="4143475" y="887996"/>
              <a:chExt cx="4963173" cy="5007474"/>
            </a:xfrm>
          </p:grpSpPr>
          <p:grpSp>
            <p:nvGrpSpPr>
              <p:cNvPr id="2" name="Group 1"/>
              <p:cNvGrpSpPr/>
              <p:nvPr/>
            </p:nvGrpSpPr>
            <p:grpSpPr>
              <a:xfrm>
                <a:off x="5830547" y="887996"/>
                <a:ext cx="3276101" cy="5007474"/>
                <a:chOff x="5260958" y="986858"/>
                <a:chExt cx="3276101" cy="5007474"/>
              </a:xfrm>
            </p:grpSpPr>
            <p:sp>
              <p:nvSpPr>
                <p:cNvPr id="26" name="Text Box 9"/>
                <p:cNvSpPr txBox="1">
                  <a:spLocks noChangeArrowheads="1"/>
                </p:cNvSpPr>
                <p:nvPr/>
              </p:nvSpPr>
              <p:spPr bwMode="auto">
                <a:xfrm>
                  <a:off x="5592904" y="986858"/>
                  <a:ext cx="2466145" cy="371513"/>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smtClean="0">
                      <a:solidFill>
                        <a:srgbClr val="0538A4"/>
                      </a:solidFill>
                    </a:rPr>
                    <a:t>Au</a:t>
                  </a:r>
                  <a:r>
                    <a:rPr lang="en-US" dirty="0" err="1">
                      <a:solidFill>
                        <a:srgbClr val="0538A4"/>
                      </a:solidFill>
                    </a:rPr>
                    <a:t>+Au</a:t>
                  </a:r>
                  <a:r>
                    <a:rPr lang="en-US" dirty="0">
                      <a:solidFill>
                        <a:srgbClr val="0538A4"/>
                      </a:solidFill>
                    </a:rPr>
                    <a:t> @ 400 A MeV</a:t>
                  </a:r>
                </a:p>
              </p:txBody>
            </p:sp>
            <p:grpSp>
              <p:nvGrpSpPr>
                <p:cNvPr id="71" name="Group 70"/>
                <p:cNvGrpSpPr/>
                <p:nvPr/>
              </p:nvGrpSpPr>
              <p:grpSpPr>
                <a:xfrm>
                  <a:off x="5260958" y="1314844"/>
                  <a:ext cx="3276101" cy="4679488"/>
                  <a:chOff x="43846" y="1510117"/>
                  <a:chExt cx="3276101" cy="4679488"/>
                </a:xfrm>
              </p:grpSpPr>
              <p:pic>
                <p:nvPicPr>
                  <p:cNvPr id="72" name="Picture 3" descr="Russotto_FOPI-v1v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82" y="1876831"/>
                    <a:ext cx="2381716" cy="431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4"/>
                  <p:cNvSpPr txBox="1">
                    <a:spLocks noChangeArrowheads="1"/>
                  </p:cNvSpPr>
                  <p:nvPr/>
                </p:nvSpPr>
                <p:spPr bwMode="auto">
                  <a:xfrm>
                    <a:off x="43846" y="1510117"/>
                    <a:ext cx="3276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dirty="0">
                        <a:solidFill>
                          <a:srgbClr val="0538A4"/>
                        </a:solidFill>
                      </a:rPr>
                      <a:t>LAND-FOPI  </a:t>
                    </a:r>
                    <a:r>
                      <a:rPr lang="en-GB" sz="1800" b="1" dirty="0" smtClean="0">
                        <a:solidFill>
                          <a:srgbClr val="0538A4"/>
                        </a:solidFill>
                      </a:rPr>
                      <a:t>Data </a:t>
                    </a:r>
                    <a:r>
                      <a:rPr lang="en-GB" sz="1800" b="1" dirty="0" err="1" smtClean="0">
                        <a:solidFill>
                          <a:srgbClr val="0538A4"/>
                        </a:solidFill>
                      </a:rPr>
                      <a:t>vs</a:t>
                    </a:r>
                    <a:r>
                      <a:rPr lang="en-GB" sz="1800" b="1" dirty="0" smtClean="0">
                        <a:solidFill>
                          <a:srgbClr val="0538A4"/>
                        </a:solidFill>
                      </a:rPr>
                      <a:t> </a:t>
                    </a:r>
                    <a:r>
                      <a:rPr lang="en-GB" sz="1800" b="1" dirty="0" err="1" smtClean="0">
                        <a:solidFill>
                          <a:srgbClr val="0538A4"/>
                        </a:solidFill>
                      </a:rPr>
                      <a:t>UrQMD</a:t>
                    </a:r>
                    <a:endParaRPr lang="en-GB" sz="1800" b="1" dirty="0">
                      <a:solidFill>
                        <a:srgbClr val="0538A4"/>
                      </a:solidFill>
                    </a:endParaRPr>
                  </a:p>
                </p:txBody>
              </p:sp>
              <p:sp>
                <p:nvSpPr>
                  <p:cNvPr id="74" name="Text Box 5"/>
                  <p:cNvSpPr txBox="1">
                    <a:spLocks noChangeArrowheads="1"/>
                  </p:cNvSpPr>
                  <p:nvPr/>
                </p:nvSpPr>
                <p:spPr bwMode="auto">
                  <a:xfrm>
                    <a:off x="898521" y="2152262"/>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b="1" dirty="0">
                        <a:solidFill>
                          <a:srgbClr val="0033CC"/>
                        </a:solidFill>
                        <a:latin typeface="Times New Roman" charset="0"/>
                      </a:rPr>
                      <a:t>0.25&lt;y/</a:t>
                    </a:r>
                    <a:r>
                      <a:rPr lang="en-GB" sz="1600" b="1" dirty="0" err="1">
                        <a:solidFill>
                          <a:srgbClr val="0033CC"/>
                        </a:solidFill>
                        <a:latin typeface="Times New Roman" charset="0"/>
                      </a:rPr>
                      <a:t>yp</a:t>
                    </a:r>
                    <a:r>
                      <a:rPr lang="en-GB" sz="1600" b="1" dirty="0">
                        <a:solidFill>
                          <a:srgbClr val="0033CC"/>
                        </a:solidFill>
                        <a:latin typeface="Times New Roman" charset="0"/>
                      </a:rPr>
                      <a:t>&lt;0.75</a:t>
                    </a:r>
                    <a:endParaRPr lang="en-GB" sz="1600" dirty="0"/>
                  </a:p>
                </p:txBody>
              </p:sp>
              <p:sp>
                <p:nvSpPr>
                  <p:cNvPr id="75" name="Text Box 7"/>
                  <p:cNvSpPr txBox="1">
                    <a:spLocks noChangeArrowheads="1"/>
                  </p:cNvSpPr>
                  <p:nvPr/>
                </p:nvSpPr>
                <p:spPr bwMode="auto">
                  <a:xfrm>
                    <a:off x="1508121" y="1894225"/>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GB" sz="1600" b="1" dirty="0">
                        <a:solidFill>
                          <a:srgbClr val="0033CC"/>
                        </a:solidFill>
                        <a:latin typeface="Times New Roman" charset="0"/>
                      </a:rPr>
                      <a:t>b&lt;7.5 </a:t>
                    </a:r>
                    <a:r>
                      <a:rPr lang="en-GB" sz="1600" b="1" dirty="0" err="1">
                        <a:solidFill>
                          <a:srgbClr val="0033CC"/>
                        </a:solidFill>
                        <a:latin typeface="Times New Roman" charset="0"/>
                      </a:rPr>
                      <a:t>fm</a:t>
                    </a:r>
                    <a:endParaRPr lang="en-GB" sz="1600" b="1" dirty="0">
                      <a:solidFill>
                        <a:srgbClr val="0033CC"/>
                      </a:solidFill>
                      <a:latin typeface="Times New Roman" charset="0"/>
                    </a:endParaRPr>
                  </a:p>
                </p:txBody>
              </p:sp>
            </p:grpSp>
          </p:grpSp>
          <p:grpSp>
            <p:nvGrpSpPr>
              <p:cNvPr id="5" name="Group 4"/>
              <p:cNvGrpSpPr/>
              <p:nvPr/>
            </p:nvGrpSpPr>
            <p:grpSpPr>
              <a:xfrm>
                <a:off x="4143475" y="2790024"/>
                <a:ext cx="2000770" cy="934189"/>
                <a:chOff x="4143475" y="2790024"/>
                <a:chExt cx="2000770" cy="934189"/>
              </a:xfrm>
            </p:grpSpPr>
            <p:sp>
              <p:nvSpPr>
                <p:cNvPr id="3" name="Freeform 2"/>
                <p:cNvSpPr/>
                <p:nvPr/>
              </p:nvSpPr>
              <p:spPr>
                <a:xfrm>
                  <a:off x="4482124" y="2790024"/>
                  <a:ext cx="1662121" cy="459239"/>
                </a:xfrm>
                <a:custGeom>
                  <a:avLst/>
                  <a:gdLst>
                    <a:gd name="connsiteX0" fmla="*/ 0 w 1662121"/>
                    <a:gd name="connsiteY0" fmla="*/ 459239 h 459239"/>
                    <a:gd name="connsiteX1" fmla="*/ 336159 w 1662121"/>
                    <a:gd name="connsiteY1" fmla="*/ 160456 h 459239"/>
                    <a:gd name="connsiteX2" fmla="*/ 747021 w 1662121"/>
                    <a:gd name="connsiteY2" fmla="*/ 11065 h 459239"/>
                    <a:gd name="connsiteX3" fmla="*/ 1662121 w 1662121"/>
                    <a:gd name="connsiteY3" fmla="*/ 11065 h 459239"/>
                  </a:gdLst>
                  <a:ahLst/>
                  <a:cxnLst>
                    <a:cxn ang="0">
                      <a:pos x="connsiteX0" y="connsiteY0"/>
                    </a:cxn>
                    <a:cxn ang="0">
                      <a:pos x="connsiteX1" y="connsiteY1"/>
                    </a:cxn>
                    <a:cxn ang="0">
                      <a:pos x="connsiteX2" y="connsiteY2"/>
                    </a:cxn>
                    <a:cxn ang="0">
                      <a:pos x="connsiteX3" y="connsiteY3"/>
                    </a:cxn>
                  </a:cxnLst>
                  <a:rect l="l" t="t" r="r" b="b"/>
                  <a:pathLst>
                    <a:path w="1662121" h="459239">
                      <a:moveTo>
                        <a:pt x="0" y="459239"/>
                      </a:moveTo>
                      <a:cubicBezTo>
                        <a:pt x="105827" y="347195"/>
                        <a:pt x="211655" y="235152"/>
                        <a:pt x="336159" y="160456"/>
                      </a:cubicBezTo>
                      <a:cubicBezTo>
                        <a:pt x="460663" y="85760"/>
                        <a:pt x="526027" y="35963"/>
                        <a:pt x="747021" y="11065"/>
                      </a:cubicBezTo>
                      <a:cubicBezTo>
                        <a:pt x="968015" y="-13833"/>
                        <a:pt x="1662121" y="11065"/>
                        <a:pt x="1662121" y="11065"/>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4143475" y="3174567"/>
                  <a:ext cx="432601" cy="5496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2" name="Group 11"/>
          <p:cNvGrpSpPr/>
          <p:nvPr/>
        </p:nvGrpSpPr>
        <p:grpSpPr>
          <a:xfrm>
            <a:off x="271292" y="3890105"/>
            <a:ext cx="8835356" cy="2829894"/>
            <a:chOff x="271292" y="3890105"/>
            <a:chExt cx="8835356" cy="2829894"/>
          </a:xfrm>
        </p:grpSpPr>
        <p:sp>
          <p:nvSpPr>
            <p:cNvPr id="76" name="Text Box 11"/>
            <p:cNvSpPr txBox="1">
              <a:spLocks noChangeArrowheads="1"/>
            </p:cNvSpPr>
            <p:nvPr/>
          </p:nvSpPr>
          <p:spPr bwMode="auto">
            <a:xfrm>
              <a:off x="3223861" y="6258334"/>
              <a:ext cx="5882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dirty="0" err="1">
                  <a:solidFill>
                    <a:srgbClr val="0033CC"/>
                  </a:solidFill>
                  <a:latin typeface="Calibri"/>
                  <a:cs typeface="Calibri"/>
                  <a:sym typeface="Symbol" charset="0"/>
                </a:rPr>
                <a:t>p</a:t>
              </a:r>
              <a:r>
                <a:rPr lang="en-GB" dirty="0" err="1" smtClean="0">
                  <a:solidFill>
                    <a:srgbClr val="0033CC"/>
                  </a:solidFill>
                  <a:latin typeface="Calibri"/>
                  <a:cs typeface="Calibri"/>
                  <a:sym typeface="Symbol" charset="0"/>
                </a:rPr>
                <a:t>t</a:t>
              </a:r>
              <a:r>
                <a:rPr lang="en-GB" dirty="0" smtClean="0">
                  <a:solidFill>
                    <a:srgbClr val="0033CC"/>
                  </a:solidFill>
                  <a:latin typeface="Calibri"/>
                  <a:cs typeface="Calibri"/>
                  <a:sym typeface="Symbol" charset="0"/>
                </a:rPr>
                <a:t> dependence of n/p v</a:t>
              </a:r>
              <a:r>
                <a:rPr lang="en-GB" baseline="-25000" dirty="0" smtClean="0">
                  <a:solidFill>
                    <a:srgbClr val="0033CC"/>
                  </a:solidFill>
                  <a:latin typeface="Calibri"/>
                  <a:cs typeface="Calibri"/>
                  <a:sym typeface="Symbol" charset="0"/>
                </a:rPr>
                <a:t>2</a:t>
              </a:r>
              <a:r>
                <a:rPr lang="en-GB" dirty="0" smtClean="0">
                  <a:solidFill>
                    <a:srgbClr val="0033CC"/>
                  </a:solidFill>
                  <a:latin typeface="Calibri"/>
                  <a:cs typeface="Calibri"/>
                  <a:sym typeface="Symbol" charset="0"/>
                </a:rPr>
                <a:t> ratio </a:t>
              </a:r>
              <a:r>
                <a:rPr lang="en-GB" dirty="0" smtClean="0">
                  <a:solidFill>
                    <a:srgbClr val="0033CC"/>
                  </a:solidFill>
                  <a:latin typeface="Calibri"/>
                  <a:cs typeface="Calibri"/>
                  <a:sym typeface="Wingdings"/>
                </a:rPr>
                <a:t> </a:t>
              </a:r>
              <a:r>
                <a:rPr lang="en-GB" dirty="0" err="1" smtClean="0">
                  <a:solidFill>
                    <a:srgbClr val="0033CC"/>
                  </a:solidFill>
                  <a:latin typeface="Times New Roman"/>
                  <a:cs typeface="Times New Roman"/>
                  <a:sym typeface="Symbol" charset="0"/>
                </a:rPr>
                <a:t>γ</a:t>
              </a:r>
              <a:r>
                <a:rPr lang="en-GB" dirty="0" smtClean="0">
                  <a:solidFill>
                    <a:srgbClr val="0033CC"/>
                  </a:solidFill>
                  <a:latin typeface="Calibri"/>
                  <a:cs typeface="Calibri"/>
                </a:rPr>
                <a:t> =0.9 </a:t>
              </a:r>
              <a:r>
                <a:rPr lang="en-GB" dirty="0">
                  <a:solidFill>
                    <a:srgbClr val="0033CC"/>
                  </a:solidFill>
                  <a:latin typeface="Calibri"/>
                  <a:cs typeface="Calibri"/>
                </a:rPr>
                <a:t>± </a:t>
              </a:r>
              <a:r>
                <a:rPr lang="en-GB" dirty="0" smtClean="0">
                  <a:solidFill>
                    <a:srgbClr val="0033CC"/>
                  </a:solidFill>
                  <a:latin typeface="Calibri"/>
                  <a:cs typeface="Calibri"/>
                </a:rPr>
                <a:t>0.4</a:t>
              </a:r>
              <a:endParaRPr lang="en-GB" dirty="0">
                <a:solidFill>
                  <a:srgbClr val="0033CC"/>
                </a:solidFill>
                <a:latin typeface="Calibri"/>
                <a:cs typeface="Calibri"/>
              </a:endParaRPr>
            </a:p>
          </p:txBody>
        </p:sp>
        <p:grpSp>
          <p:nvGrpSpPr>
            <p:cNvPr id="9" name="Group 8"/>
            <p:cNvGrpSpPr/>
            <p:nvPr/>
          </p:nvGrpSpPr>
          <p:grpSpPr>
            <a:xfrm>
              <a:off x="271292" y="3890105"/>
              <a:ext cx="4837097" cy="2138404"/>
              <a:chOff x="308644" y="3759387"/>
              <a:chExt cx="4837097" cy="2138404"/>
            </a:xfrm>
          </p:grpSpPr>
          <p:graphicFrame>
            <p:nvGraphicFramePr>
              <p:cNvPr id="77" name="Object 2"/>
              <p:cNvGraphicFramePr>
                <a:graphicFrameLocks noChangeAspect="1"/>
              </p:cNvGraphicFramePr>
              <p:nvPr>
                <p:extLst>
                  <p:ext uri="{D42A27DB-BD31-4B8C-83A1-F6EECF244321}">
                    <p14:modId xmlns:p14="http://schemas.microsoft.com/office/powerpoint/2010/main" val="617670146"/>
                  </p:ext>
                </p:extLst>
              </p:nvPr>
            </p:nvGraphicFramePr>
            <p:xfrm>
              <a:off x="308644" y="4185777"/>
              <a:ext cx="2185968" cy="682585"/>
            </p:xfrm>
            <a:graphic>
              <a:graphicData uri="http://schemas.openxmlformats.org/presentationml/2006/ole">
                <mc:AlternateContent xmlns:mc="http://schemas.openxmlformats.org/markup-compatibility/2006">
                  <mc:Choice xmlns:v="urn:schemas-microsoft-com:vml" Requires="v">
                    <p:oleObj spid="_x0000_s107563" name="Equation" r:id="rId8" imgW="1587500" imgH="495300" progId="Equation.DSMT4">
                      <p:embed/>
                    </p:oleObj>
                  </mc:Choice>
                  <mc:Fallback>
                    <p:oleObj name="Equation" r:id="rId8" imgW="1587500" imgH="495300" progId="Equation.DSMT4">
                      <p:embed/>
                      <p:pic>
                        <p:nvPicPr>
                          <p:cNvPr id="0" name=""/>
                          <p:cNvPicPr>
                            <a:picLocks noChangeAspect="1" noChangeArrowheads="1"/>
                          </p:cNvPicPr>
                          <p:nvPr/>
                        </p:nvPicPr>
                        <p:blipFill>
                          <a:blip r:embed="rId9"/>
                          <a:srcRect/>
                          <a:stretch>
                            <a:fillRect/>
                          </a:stretch>
                        </p:blipFill>
                        <p:spPr bwMode="auto">
                          <a:xfrm>
                            <a:off x="308644" y="4185777"/>
                            <a:ext cx="2185968" cy="682585"/>
                          </a:xfrm>
                          <a:prstGeom prst="rect">
                            <a:avLst/>
                          </a:prstGeom>
                          <a:noFill/>
                          <a:ln>
                            <a:noFill/>
                          </a:ln>
                          <a:effectLst/>
                          <a:extLst/>
                        </p:spPr>
                      </p:pic>
                    </p:oleObj>
                  </mc:Fallback>
                </mc:AlternateContent>
              </a:graphicData>
            </a:graphic>
          </p:graphicFrame>
          <p:pic>
            <p:nvPicPr>
              <p:cNvPr id="7" name="Picture 6"/>
              <p:cNvPicPr>
                <a:picLocks noChangeAspect="1"/>
              </p:cNvPicPr>
              <p:nvPr/>
            </p:nvPicPr>
            <p:blipFill>
              <a:blip r:embed="rId10"/>
              <a:stretch>
                <a:fillRect/>
              </a:stretch>
            </p:blipFill>
            <p:spPr>
              <a:xfrm>
                <a:off x="2556465" y="4017712"/>
                <a:ext cx="2280496" cy="1880079"/>
              </a:xfrm>
              <a:prstGeom prst="rect">
                <a:avLst/>
              </a:prstGeom>
            </p:spPr>
          </p:pic>
          <p:sp>
            <p:nvSpPr>
              <p:cNvPr id="8" name="TextBox 7"/>
              <p:cNvSpPr txBox="1"/>
              <p:nvPr/>
            </p:nvSpPr>
            <p:spPr>
              <a:xfrm>
                <a:off x="2298537" y="3759387"/>
                <a:ext cx="2847204" cy="276999"/>
              </a:xfrm>
              <a:prstGeom prst="rect">
                <a:avLst/>
              </a:prstGeom>
              <a:noFill/>
            </p:spPr>
            <p:txBody>
              <a:bodyPr wrap="none" rtlCol="0">
                <a:spAutoFit/>
              </a:bodyPr>
              <a:lstStyle/>
              <a:p>
                <a:r>
                  <a:rPr lang="en-GB" sz="1200" dirty="0" err="1">
                    <a:solidFill>
                      <a:srgbClr val="0538A4"/>
                    </a:solidFill>
                    <a:cs typeface="Calibri"/>
                  </a:rPr>
                  <a:t>Qingfeng</a:t>
                </a:r>
                <a:r>
                  <a:rPr lang="en-GB" sz="1200" dirty="0">
                    <a:solidFill>
                      <a:srgbClr val="0538A4"/>
                    </a:solidFill>
                    <a:cs typeface="Calibri"/>
                  </a:rPr>
                  <a:t> Li, J. Phys. G31 1359-1374 (2005) </a:t>
                </a:r>
              </a:p>
            </p:txBody>
          </p:sp>
        </p:grpSp>
      </p:grpSp>
    </p:spTree>
    <p:extLst>
      <p:ext uri="{BB962C8B-B14F-4D97-AF65-F5344CB8AC3E}">
        <p14:creationId xmlns:p14="http://schemas.microsoft.com/office/powerpoint/2010/main" val="2538828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12042"/>
            <a:ext cx="8229600" cy="771026"/>
          </a:xfrm>
        </p:spPr>
        <p:txBody>
          <a:bodyPr>
            <a:normAutofit fontScale="90000"/>
          </a:bodyPr>
          <a:lstStyle/>
          <a:p>
            <a:pPr eaLnBrk="1" hangingPunct="1"/>
            <a:r>
              <a:rPr lang="en-GB" dirty="0" smtClean="0">
                <a:solidFill>
                  <a:srgbClr val="BE0000"/>
                </a:solidFill>
                <a:latin typeface="Calibri"/>
                <a:ea typeface="ＭＳ Ｐゴシック" charset="0"/>
                <a:cs typeface="Calibri"/>
              </a:rPr>
              <a:t>Meson production and ratios at high </a:t>
            </a:r>
            <a:r>
              <a:rPr lang="en-GB" dirty="0" err="1" smtClean="0">
                <a:solidFill>
                  <a:srgbClr val="BE0000"/>
                </a:solidFill>
                <a:latin typeface="Calibri"/>
                <a:ea typeface="ＭＳ Ｐゴシック" charset="0"/>
                <a:cs typeface="Calibri"/>
              </a:rPr>
              <a:t>ρ</a:t>
            </a:r>
            <a:endParaRPr lang="en-GB" dirty="0">
              <a:solidFill>
                <a:srgbClr val="BE0000"/>
              </a:solidFill>
              <a:latin typeface="Calibri"/>
              <a:ea typeface="ＭＳ Ｐゴシック" charset="0"/>
              <a:cs typeface="Calibri"/>
            </a:endParaRPr>
          </a:p>
        </p:txBody>
      </p:sp>
      <p:grpSp>
        <p:nvGrpSpPr>
          <p:cNvPr id="5" name="Group 4"/>
          <p:cNvGrpSpPr/>
          <p:nvPr/>
        </p:nvGrpSpPr>
        <p:grpSpPr>
          <a:xfrm>
            <a:off x="1642040" y="795716"/>
            <a:ext cx="5463455" cy="2689225"/>
            <a:chOff x="1073651" y="1524000"/>
            <a:chExt cx="5463455" cy="2689225"/>
          </a:xfrm>
        </p:grpSpPr>
        <p:pic>
          <p:nvPicPr>
            <p:cNvPr id="116739" name="Picture 3" descr="kaonf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13025"/>
              <a:ext cx="3904584" cy="23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2595769" y="1524000"/>
              <a:ext cx="1056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dirty="0">
                  <a:solidFill>
                    <a:srgbClr val="0033CC"/>
                  </a:solidFill>
                </a:rPr>
                <a:t>Low </a:t>
              </a:r>
              <a:r>
                <a:rPr lang="en-GB" sz="1800" dirty="0" err="1" smtClean="0">
                  <a:solidFill>
                    <a:srgbClr val="0033CC"/>
                  </a:solidFill>
                  <a:latin typeface="Calibri"/>
                  <a:cs typeface="Calibri"/>
                </a:rPr>
                <a:t>ρ</a:t>
              </a:r>
              <a:r>
                <a:rPr lang="en-GB" sz="1800" dirty="0" smtClean="0">
                  <a:solidFill>
                    <a:srgbClr val="0033CC"/>
                  </a:solidFill>
                  <a:latin typeface="Symbol" charset="0"/>
                  <a:sym typeface="Symbol" charset="0"/>
                </a:rPr>
                <a:t>/</a:t>
              </a:r>
              <a:r>
                <a:rPr lang="en-GB" sz="1800" dirty="0">
                  <a:solidFill>
                    <a:srgbClr val="0033CC"/>
                  </a:solidFill>
                  <a:latin typeface="Calibri"/>
                  <a:cs typeface="Calibri"/>
                </a:rPr>
                <a:t>ρ</a:t>
              </a:r>
              <a:r>
                <a:rPr lang="en-GB" sz="1800" baseline="-25000" dirty="0" smtClean="0">
                  <a:solidFill>
                    <a:srgbClr val="0033CC"/>
                  </a:solidFill>
                </a:rPr>
                <a:t>0</a:t>
              </a:r>
              <a:endParaRPr lang="en-GB" sz="1800" dirty="0">
                <a:solidFill>
                  <a:srgbClr val="0033CC"/>
                </a:solidFill>
              </a:endParaRPr>
            </a:p>
          </p:txBody>
        </p:sp>
        <p:sp>
          <p:nvSpPr>
            <p:cNvPr id="116742" name="Line 6"/>
            <p:cNvSpPr>
              <a:spLocks noChangeShapeType="1"/>
            </p:cNvSpPr>
            <p:nvPr/>
          </p:nvSpPr>
          <p:spPr bwMode="auto">
            <a:xfrm>
              <a:off x="3228052" y="1969046"/>
              <a:ext cx="0" cy="2009019"/>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6743" name="Group 7"/>
            <p:cNvGrpSpPr>
              <a:grpSpLocks/>
            </p:cNvGrpSpPr>
            <p:nvPr/>
          </p:nvGrpSpPr>
          <p:grpSpPr bwMode="auto">
            <a:xfrm>
              <a:off x="3949567" y="1543050"/>
              <a:ext cx="1133475" cy="2435225"/>
              <a:chOff x="2610" y="972"/>
              <a:chExt cx="714" cy="1534"/>
            </a:xfrm>
          </p:grpSpPr>
          <p:sp>
            <p:nvSpPr>
              <p:cNvPr id="116748" name="Text Box 8"/>
              <p:cNvSpPr txBox="1">
                <a:spLocks noChangeArrowheads="1"/>
              </p:cNvSpPr>
              <p:nvPr/>
            </p:nvSpPr>
            <p:spPr bwMode="auto">
              <a:xfrm>
                <a:off x="2610" y="972"/>
                <a:ext cx="7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dirty="0">
                    <a:solidFill>
                      <a:srgbClr val="BE0000"/>
                    </a:solidFill>
                  </a:rPr>
                  <a:t>High </a:t>
                </a:r>
                <a:r>
                  <a:rPr lang="en-GB" sz="1800" dirty="0" err="1" smtClean="0">
                    <a:solidFill>
                      <a:srgbClr val="BE0000"/>
                    </a:solidFill>
                    <a:latin typeface="Calibri"/>
                    <a:cs typeface="Calibri"/>
                  </a:rPr>
                  <a:t>ρ</a:t>
                </a:r>
                <a:r>
                  <a:rPr lang="en-GB" sz="1800" dirty="0" smtClean="0">
                    <a:solidFill>
                      <a:srgbClr val="BE0000"/>
                    </a:solidFill>
                    <a:latin typeface="Calibri"/>
                    <a:cs typeface="Calibri"/>
                  </a:rPr>
                  <a:t>/</a:t>
                </a:r>
                <a:r>
                  <a:rPr lang="en-GB" sz="1800" dirty="0">
                    <a:solidFill>
                      <a:srgbClr val="BE0000"/>
                    </a:solidFill>
                    <a:latin typeface="Calibri"/>
                    <a:cs typeface="Calibri"/>
                  </a:rPr>
                  <a:t>ρ</a:t>
                </a:r>
                <a:r>
                  <a:rPr lang="en-GB" sz="1800" baseline="-25000" dirty="0" smtClean="0">
                    <a:solidFill>
                      <a:srgbClr val="BE0000"/>
                    </a:solidFill>
                  </a:rPr>
                  <a:t>0</a:t>
                </a:r>
                <a:endParaRPr lang="en-GB" sz="1800" dirty="0">
                  <a:solidFill>
                    <a:srgbClr val="BE0000"/>
                  </a:solidFill>
                </a:endParaRPr>
              </a:p>
            </p:txBody>
          </p:sp>
          <p:sp>
            <p:nvSpPr>
              <p:cNvPr id="116749" name="Line 9"/>
              <p:cNvSpPr>
                <a:spLocks noChangeShapeType="1"/>
              </p:cNvSpPr>
              <p:nvPr/>
            </p:nvSpPr>
            <p:spPr bwMode="auto">
              <a:xfrm>
                <a:off x="2961" y="1240"/>
                <a:ext cx="0" cy="1266"/>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6745" name="Text Box 11"/>
            <p:cNvSpPr txBox="1">
              <a:spLocks noChangeArrowheads="1"/>
            </p:cNvSpPr>
            <p:nvPr/>
          </p:nvSpPr>
          <p:spPr bwMode="auto">
            <a:xfrm>
              <a:off x="5622422" y="2043317"/>
              <a:ext cx="914684" cy="461665"/>
            </a:xfrm>
            <a:prstGeom prst="rect">
              <a:avLst/>
            </a:prstGeom>
            <a:noFill/>
            <a:ln w="9525">
              <a:solidFill>
                <a:srgbClr val="BE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a:solidFill>
                    <a:srgbClr val="CC0000"/>
                  </a:solidFill>
                </a:rPr>
                <a:t>K</a:t>
              </a:r>
              <a:r>
                <a:rPr lang="en-GB" baseline="30000" dirty="0">
                  <a:solidFill>
                    <a:srgbClr val="CC0000"/>
                  </a:solidFill>
                </a:rPr>
                <a:t>+</a:t>
              </a:r>
              <a:r>
                <a:rPr lang="en-GB" dirty="0">
                  <a:solidFill>
                    <a:srgbClr val="CC0000"/>
                  </a:solidFill>
                </a:rPr>
                <a:t>,K</a:t>
              </a:r>
              <a:r>
                <a:rPr lang="en-GB" baseline="30000" dirty="0">
                  <a:solidFill>
                    <a:srgbClr val="CC0000"/>
                  </a:solidFill>
                </a:rPr>
                <a:t>0</a:t>
              </a:r>
              <a:endParaRPr lang="en-GB" dirty="0"/>
            </a:p>
          </p:txBody>
        </p:sp>
        <p:sp>
          <p:nvSpPr>
            <p:cNvPr id="116746" name="Text Box 12"/>
            <p:cNvSpPr txBox="1">
              <a:spLocks noChangeArrowheads="1"/>
            </p:cNvSpPr>
            <p:nvPr/>
          </p:nvSpPr>
          <p:spPr bwMode="auto">
            <a:xfrm>
              <a:off x="1073651" y="2043317"/>
              <a:ext cx="833732" cy="461665"/>
            </a:xfrm>
            <a:prstGeom prst="rect">
              <a:avLst/>
            </a:prstGeom>
            <a:noFill/>
            <a:ln w="9525">
              <a:solidFill>
                <a:srgbClr val="0538A4"/>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dirty="0" smtClean="0">
                  <a:solidFill>
                    <a:srgbClr val="0538A4"/>
                  </a:solidFill>
                  <a:latin typeface="Symbol" charset="0"/>
                  <a:sym typeface="Symbol" charset="0"/>
                </a:rPr>
                <a:t>π</a:t>
              </a:r>
              <a:r>
                <a:rPr lang="en-GB" baseline="30000" dirty="0" smtClean="0">
                  <a:solidFill>
                    <a:srgbClr val="0538A4"/>
                  </a:solidFill>
                </a:rPr>
                <a:t>+</a:t>
              </a:r>
              <a:r>
                <a:rPr lang="en-GB" dirty="0" smtClean="0">
                  <a:solidFill>
                    <a:srgbClr val="0538A4"/>
                  </a:solidFill>
                </a:rPr>
                <a:t>,</a:t>
              </a:r>
              <a:r>
                <a:rPr lang="en-GB" dirty="0">
                  <a:solidFill>
                    <a:srgbClr val="0538A4"/>
                  </a:solidFill>
                  <a:latin typeface="Symbol" charset="0"/>
                  <a:sym typeface="Symbol" charset="0"/>
                </a:rPr>
                <a:t> π</a:t>
              </a:r>
              <a:r>
                <a:rPr lang="en-GB" baseline="30000" dirty="0" smtClean="0">
                  <a:solidFill>
                    <a:srgbClr val="0538A4"/>
                  </a:solidFill>
                </a:rPr>
                <a:t>-</a:t>
              </a:r>
              <a:endParaRPr lang="en-GB" dirty="0">
                <a:solidFill>
                  <a:srgbClr val="0538A4"/>
                </a:solidFill>
              </a:endParaRPr>
            </a:p>
          </p:txBody>
        </p:sp>
      </p:grpSp>
      <p:sp>
        <p:nvSpPr>
          <p:cNvPr id="116747" name="Text Box 13"/>
          <p:cNvSpPr txBox="1">
            <a:spLocks noChangeArrowheads="1"/>
          </p:cNvSpPr>
          <p:nvPr/>
        </p:nvSpPr>
        <p:spPr bwMode="auto">
          <a:xfrm>
            <a:off x="6341809" y="2653070"/>
            <a:ext cx="27524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dirty="0">
                <a:latin typeface="+mn-lt"/>
              </a:rPr>
              <a:t>RBUU, </a:t>
            </a:r>
            <a:r>
              <a:rPr lang="en-GB" sz="1400" dirty="0" err="1">
                <a:latin typeface="+mn-lt"/>
              </a:rPr>
              <a:t>Ferini</a:t>
            </a:r>
            <a:r>
              <a:rPr lang="en-GB" sz="1400" dirty="0">
                <a:latin typeface="+mn-lt"/>
              </a:rPr>
              <a:t> et al., PRL97, 202301</a:t>
            </a:r>
          </a:p>
        </p:txBody>
      </p:sp>
      <p:sp>
        <p:nvSpPr>
          <p:cNvPr id="4" name="TextBox 3"/>
          <p:cNvSpPr txBox="1"/>
          <p:nvPr/>
        </p:nvSpPr>
        <p:spPr>
          <a:xfrm>
            <a:off x="280133" y="3794953"/>
            <a:ext cx="8590738" cy="2708434"/>
          </a:xfrm>
          <a:prstGeom prst="rect">
            <a:avLst/>
          </a:prstGeom>
          <a:noFill/>
        </p:spPr>
        <p:txBody>
          <a:bodyPr wrap="square" rtlCol="0">
            <a:spAutoFit/>
          </a:bodyPr>
          <a:lstStyle/>
          <a:p>
            <a:r>
              <a:rPr lang="en-US" sz="2000" dirty="0" smtClean="0">
                <a:solidFill>
                  <a:srgbClr val="BE0000"/>
                </a:solidFill>
              </a:rPr>
              <a:t>PION ratios </a:t>
            </a:r>
            <a:r>
              <a:rPr lang="en-GB" sz="2000" dirty="0">
                <a:solidFill>
                  <a:srgbClr val="BE0000"/>
                </a:solidFill>
                <a:latin typeface="Symbol" charset="0"/>
                <a:sym typeface="Symbol" charset="0"/>
              </a:rPr>
              <a:t>π</a:t>
            </a:r>
            <a:r>
              <a:rPr lang="en-GB" sz="2000" baseline="30000" dirty="0" smtClean="0">
                <a:solidFill>
                  <a:srgbClr val="BE0000"/>
                </a:solidFill>
              </a:rPr>
              <a:t>+</a:t>
            </a:r>
            <a:r>
              <a:rPr lang="en-GB" sz="2000" dirty="0">
                <a:solidFill>
                  <a:srgbClr val="BE0000"/>
                </a:solidFill>
              </a:rPr>
              <a:t>/</a:t>
            </a:r>
            <a:r>
              <a:rPr lang="en-GB" sz="2000" dirty="0" smtClean="0">
                <a:solidFill>
                  <a:srgbClr val="BE0000"/>
                </a:solidFill>
                <a:latin typeface="Symbol" charset="0"/>
                <a:sym typeface="Symbol" charset="0"/>
              </a:rPr>
              <a:t>π</a:t>
            </a:r>
            <a:r>
              <a:rPr lang="en-GB" sz="2000" baseline="30000" dirty="0" smtClean="0">
                <a:solidFill>
                  <a:srgbClr val="BE0000"/>
                </a:solidFill>
              </a:rPr>
              <a:t>- </a:t>
            </a:r>
            <a:r>
              <a:rPr lang="en-GB" sz="2000" dirty="0" smtClean="0">
                <a:solidFill>
                  <a:srgbClr val="BE0000"/>
                </a:solidFill>
                <a:sym typeface="Wingdings"/>
              </a:rPr>
              <a:t> Perspectives from future SAMURAI-TPC Project (MSU, Riken)</a:t>
            </a:r>
            <a:endParaRPr lang="en-GB" sz="2000" baseline="30000" dirty="0" smtClean="0">
              <a:solidFill>
                <a:srgbClr val="BE0000"/>
              </a:solidFill>
            </a:endParaRPr>
          </a:p>
          <a:p>
            <a:pPr marL="285750" indent="-285750">
              <a:buFont typeface="Arial"/>
              <a:buChar char="•"/>
            </a:pPr>
            <a:r>
              <a:rPr lang="en-GB" sz="2000" dirty="0" smtClean="0">
                <a:solidFill>
                  <a:srgbClr val="0538A4"/>
                </a:solidFill>
              </a:rPr>
              <a:t>Strongly interacting in medium: high quality measurements required</a:t>
            </a:r>
          </a:p>
          <a:p>
            <a:pPr marL="285750" indent="-285750">
              <a:spcAft>
                <a:spcPts val="1200"/>
              </a:spcAft>
              <a:buFont typeface="Arial"/>
              <a:buChar char="•"/>
            </a:pPr>
            <a:r>
              <a:rPr lang="en-GB" sz="2000" dirty="0" smtClean="0">
                <a:solidFill>
                  <a:srgbClr val="0538A4"/>
                </a:solidFill>
              </a:rPr>
              <a:t>Present constraints on </a:t>
            </a:r>
            <a:r>
              <a:rPr lang="en-GB" sz="2000" dirty="0" err="1" smtClean="0">
                <a:solidFill>
                  <a:srgbClr val="0538A4"/>
                </a:solidFill>
              </a:rPr>
              <a:t>Esym</a:t>
            </a:r>
            <a:r>
              <a:rPr lang="en-GB" sz="2000" dirty="0" smtClean="0">
                <a:solidFill>
                  <a:srgbClr val="0538A4"/>
                </a:solidFill>
              </a:rPr>
              <a:t> are controversial </a:t>
            </a:r>
            <a:r>
              <a:rPr lang="en-GB" sz="2000" dirty="0" smtClean="0">
                <a:solidFill>
                  <a:srgbClr val="0538A4"/>
                </a:solidFill>
                <a:latin typeface="Calibri"/>
                <a:cs typeface="Calibri"/>
              </a:rPr>
              <a:t>(</a:t>
            </a:r>
            <a:r>
              <a:rPr lang="en-US" sz="2000" dirty="0" err="1">
                <a:solidFill>
                  <a:srgbClr val="0538A4"/>
                </a:solidFill>
                <a:latin typeface="Calibri"/>
                <a:cs typeface="Calibri"/>
              </a:rPr>
              <a:t>Zhigang</a:t>
            </a:r>
            <a:r>
              <a:rPr lang="en-US" sz="2000" dirty="0">
                <a:solidFill>
                  <a:srgbClr val="0538A4"/>
                </a:solidFill>
                <a:latin typeface="Calibri"/>
                <a:cs typeface="Calibri"/>
              </a:rPr>
              <a:t> Xiao et </a:t>
            </a:r>
            <a:r>
              <a:rPr lang="en-US" sz="2000" dirty="0" smtClean="0">
                <a:solidFill>
                  <a:srgbClr val="0538A4"/>
                </a:solidFill>
                <a:latin typeface="Calibri"/>
                <a:cs typeface="Calibri"/>
              </a:rPr>
              <a:t>al. PRL </a:t>
            </a:r>
            <a:r>
              <a:rPr lang="en-US" sz="2000" dirty="0">
                <a:solidFill>
                  <a:srgbClr val="0538A4"/>
                </a:solidFill>
                <a:latin typeface="Calibri"/>
                <a:cs typeface="Calibri"/>
              </a:rPr>
              <a:t>102 (2009</a:t>
            </a:r>
            <a:r>
              <a:rPr lang="en-US" sz="2000" dirty="0" smtClean="0">
                <a:solidFill>
                  <a:srgbClr val="0538A4"/>
                </a:solidFill>
                <a:latin typeface="Calibri"/>
                <a:cs typeface="Calibri"/>
              </a:rPr>
              <a:t>); </a:t>
            </a:r>
            <a:r>
              <a:rPr lang="it-IT" sz="2000" dirty="0">
                <a:solidFill>
                  <a:srgbClr val="0538A4"/>
                </a:solidFill>
                <a:latin typeface="Calibri"/>
                <a:cs typeface="Calibri"/>
              </a:rPr>
              <a:t>Zhao-</a:t>
            </a:r>
            <a:r>
              <a:rPr lang="it-IT" sz="2000" dirty="0" err="1">
                <a:solidFill>
                  <a:srgbClr val="0538A4"/>
                </a:solidFill>
                <a:latin typeface="Calibri"/>
                <a:cs typeface="Calibri"/>
              </a:rPr>
              <a:t>Qing</a:t>
            </a:r>
            <a:r>
              <a:rPr lang="it-IT" sz="2000" dirty="0">
                <a:solidFill>
                  <a:srgbClr val="0538A4"/>
                </a:solidFill>
                <a:latin typeface="Calibri"/>
                <a:cs typeface="Calibri"/>
              </a:rPr>
              <a:t> Feng, </a:t>
            </a:r>
            <a:r>
              <a:rPr lang="it-IT" sz="2000" dirty="0" err="1">
                <a:solidFill>
                  <a:srgbClr val="0538A4"/>
                </a:solidFill>
                <a:latin typeface="Calibri"/>
                <a:cs typeface="Calibri"/>
              </a:rPr>
              <a:t>Gen</a:t>
            </a:r>
            <a:r>
              <a:rPr lang="it-IT" sz="2000" dirty="0">
                <a:solidFill>
                  <a:srgbClr val="0538A4"/>
                </a:solidFill>
                <a:latin typeface="Calibri"/>
                <a:cs typeface="Calibri"/>
              </a:rPr>
              <a:t>-Ming </a:t>
            </a:r>
            <a:r>
              <a:rPr lang="it-IT" sz="2000" dirty="0" err="1">
                <a:solidFill>
                  <a:srgbClr val="0538A4"/>
                </a:solidFill>
                <a:latin typeface="Calibri"/>
                <a:cs typeface="Calibri"/>
              </a:rPr>
              <a:t>Jin</a:t>
            </a:r>
            <a:r>
              <a:rPr lang="it-IT" sz="2000" dirty="0">
                <a:solidFill>
                  <a:srgbClr val="0538A4"/>
                </a:solidFill>
                <a:latin typeface="Calibri"/>
                <a:cs typeface="Calibri"/>
              </a:rPr>
              <a:t>, </a:t>
            </a:r>
            <a:r>
              <a:rPr lang="it-IT" sz="2000" dirty="0" err="1" smtClean="0">
                <a:solidFill>
                  <a:srgbClr val="0538A4"/>
                </a:solidFill>
                <a:latin typeface="Calibri"/>
                <a:cs typeface="Calibri"/>
              </a:rPr>
              <a:t>Phys</a:t>
            </a:r>
            <a:r>
              <a:rPr lang="it-IT" sz="2000" dirty="0" smtClean="0">
                <a:solidFill>
                  <a:srgbClr val="0538A4"/>
                </a:solidFill>
                <a:latin typeface="Calibri"/>
                <a:cs typeface="Calibri"/>
              </a:rPr>
              <a:t>. </a:t>
            </a:r>
            <a:r>
              <a:rPr lang="it-IT" sz="2000" dirty="0" err="1" smtClean="0">
                <a:solidFill>
                  <a:srgbClr val="0538A4"/>
                </a:solidFill>
                <a:latin typeface="Calibri"/>
                <a:cs typeface="Calibri"/>
              </a:rPr>
              <a:t>Lett</a:t>
            </a:r>
            <a:r>
              <a:rPr lang="it-IT" sz="2000" dirty="0" smtClean="0">
                <a:solidFill>
                  <a:srgbClr val="0538A4"/>
                </a:solidFill>
                <a:latin typeface="Calibri"/>
                <a:cs typeface="Calibri"/>
              </a:rPr>
              <a:t>. B683 (2010), FOPI data)</a:t>
            </a:r>
            <a:endParaRPr lang="it-IT" sz="2000" b="1" dirty="0">
              <a:solidFill>
                <a:srgbClr val="0538A4"/>
              </a:solidFill>
              <a:latin typeface="Calibri"/>
              <a:cs typeface="Calibri"/>
            </a:endParaRPr>
          </a:p>
          <a:p>
            <a:r>
              <a:rPr lang="en-US" sz="2000" dirty="0" smtClean="0">
                <a:solidFill>
                  <a:srgbClr val="BE0000"/>
                </a:solidFill>
              </a:rPr>
              <a:t>KAON ratios </a:t>
            </a:r>
            <a:r>
              <a:rPr lang="en-GB" sz="2000" dirty="0" smtClean="0">
                <a:solidFill>
                  <a:srgbClr val="BE0000"/>
                </a:solidFill>
                <a:latin typeface="Symbol" charset="0"/>
                <a:sym typeface="Symbol" charset="0"/>
              </a:rPr>
              <a:t>K</a:t>
            </a:r>
            <a:r>
              <a:rPr lang="en-GB" sz="2000" baseline="30000" dirty="0" smtClean="0">
                <a:solidFill>
                  <a:srgbClr val="BE0000"/>
                </a:solidFill>
              </a:rPr>
              <a:t>+</a:t>
            </a:r>
            <a:r>
              <a:rPr lang="en-GB" sz="2000" dirty="0" smtClean="0">
                <a:solidFill>
                  <a:srgbClr val="BE0000"/>
                </a:solidFill>
              </a:rPr>
              <a:t>/</a:t>
            </a:r>
            <a:r>
              <a:rPr lang="en-GB" sz="2000" dirty="0" smtClean="0">
                <a:solidFill>
                  <a:srgbClr val="BE0000"/>
                </a:solidFill>
                <a:latin typeface="Symbol" charset="0"/>
                <a:sym typeface="Symbol" charset="0"/>
              </a:rPr>
              <a:t>K</a:t>
            </a:r>
            <a:r>
              <a:rPr lang="en-GB" sz="2000" baseline="30000" dirty="0" smtClean="0">
                <a:solidFill>
                  <a:srgbClr val="BE0000"/>
                </a:solidFill>
                <a:sym typeface="Symbol" charset="0"/>
              </a:rPr>
              <a:t>0</a:t>
            </a:r>
            <a:endParaRPr lang="en-GB" sz="2000" baseline="30000" dirty="0">
              <a:solidFill>
                <a:srgbClr val="BE0000"/>
              </a:solidFill>
            </a:endParaRPr>
          </a:p>
          <a:p>
            <a:pPr marL="285750" indent="-285750">
              <a:buFont typeface="Arial"/>
              <a:buChar char="•"/>
            </a:pPr>
            <a:r>
              <a:rPr lang="en-GB" sz="2000" dirty="0" smtClean="0">
                <a:solidFill>
                  <a:srgbClr val="0538A4"/>
                </a:solidFill>
              </a:rPr>
              <a:t>Weakly </a:t>
            </a:r>
            <a:r>
              <a:rPr lang="en-GB" sz="2000" dirty="0">
                <a:solidFill>
                  <a:srgbClr val="0538A4"/>
                </a:solidFill>
              </a:rPr>
              <a:t>interacting in </a:t>
            </a:r>
            <a:r>
              <a:rPr lang="en-GB" sz="2000" dirty="0" smtClean="0">
                <a:solidFill>
                  <a:srgbClr val="0538A4"/>
                </a:solidFill>
              </a:rPr>
              <a:t>medium: good probes of high density</a:t>
            </a:r>
            <a:endParaRPr lang="en-GB" sz="2000" dirty="0">
              <a:solidFill>
                <a:srgbClr val="0538A4"/>
              </a:solidFill>
            </a:endParaRPr>
          </a:p>
          <a:p>
            <a:pPr marL="285750" indent="-285750">
              <a:buFont typeface="Arial"/>
              <a:buChar char="•"/>
            </a:pPr>
            <a:r>
              <a:rPr lang="en-GB" sz="2000" dirty="0" smtClean="0">
                <a:solidFill>
                  <a:srgbClr val="0538A4"/>
                </a:solidFill>
              </a:rPr>
              <a:t>Status: difficult measurements for low statistics (sub-threshold); see X, Lopez et al., </a:t>
            </a:r>
            <a:r>
              <a:rPr lang="pl-PL" sz="2000" dirty="0" smtClean="0">
                <a:solidFill>
                  <a:srgbClr val="0538A4"/>
                </a:solidFill>
              </a:rPr>
              <a:t>PRC</a:t>
            </a:r>
            <a:r>
              <a:rPr lang="pl-PL" sz="2000" b="1" dirty="0" smtClean="0">
                <a:solidFill>
                  <a:srgbClr val="0538A4"/>
                </a:solidFill>
              </a:rPr>
              <a:t>75</a:t>
            </a:r>
            <a:r>
              <a:rPr lang="pl-PL" sz="2000" dirty="0">
                <a:solidFill>
                  <a:srgbClr val="0538A4"/>
                </a:solidFill>
              </a:rPr>
              <a:t>, </a:t>
            </a:r>
            <a:r>
              <a:rPr lang="pl-PL" sz="2000" dirty="0" smtClean="0">
                <a:solidFill>
                  <a:srgbClr val="0538A4"/>
                </a:solidFill>
              </a:rPr>
              <a:t>011901 </a:t>
            </a:r>
            <a:r>
              <a:rPr lang="pl-PL" sz="2000" dirty="0">
                <a:solidFill>
                  <a:srgbClr val="0538A4"/>
                </a:solidFill>
              </a:rPr>
              <a:t>(2007</a:t>
            </a:r>
            <a:r>
              <a:rPr lang="pl-PL" sz="2000" dirty="0" smtClean="0">
                <a:solidFill>
                  <a:srgbClr val="0538A4"/>
                </a:solidFill>
              </a:rPr>
              <a:t>), FOPI data)</a:t>
            </a:r>
            <a:endParaRPr lang="it-IT" sz="2000" b="1" dirty="0">
              <a:solidFill>
                <a:srgbClr val="0538A4"/>
              </a:solidFill>
              <a:latin typeface="Arial Narrow" charset="0"/>
            </a:endParaRPr>
          </a:p>
        </p:txBody>
      </p:sp>
    </p:spTree>
    <p:extLst>
      <p:ext uri="{BB962C8B-B14F-4D97-AF65-F5344CB8AC3E}">
        <p14:creationId xmlns:p14="http://schemas.microsoft.com/office/powerpoint/2010/main" val="424610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BE0000"/>
                </a:solidFill>
              </a:rPr>
              <a:t>Constraints on density dependence of symmetry energy</a:t>
            </a:r>
            <a:endParaRPr lang="en-US" dirty="0">
              <a:solidFill>
                <a:srgbClr val="BE0000"/>
              </a:solidFill>
            </a:endParaRPr>
          </a:p>
        </p:txBody>
      </p:sp>
      <p:grpSp>
        <p:nvGrpSpPr>
          <p:cNvPr id="10" name="Group 9"/>
          <p:cNvGrpSpPr/>
          <p:nvPr/>
        </p:nvGrpSpPr>
        <p:grpSpPr>
          <a:xfrm>
            <a:off x="438524" y="1549936"/>
            <a:ext cx="4212252" cy="4292349"/>
            <a:chOff x="438524" y="1549936"/>
            <a:chExt cx="4212252" cy="4292349"/>
          </a:xfrm>
        </p:grpSpPr>
        <p:sp>
          <p:nvSpPr>
            <p:cNvPr id="9" name="Rectangle 8"/>
            <p:cNvSpPr/>
            <p:nvPr/>
          </p:nvSpPr>
          <p:spPr>
            <a:xfrm>
              <a:off x="438524" y="1549936"/>
              <a:ext cx="4212252" cy="429234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47492" y="2214875"/>
              <a:ext cx="4203284" cy="3627410"/>
            </a:xfrm>
            <a:prstGeom prst="rect">
              <a:avLst/>
            </a:prstGeom>
          </p:spPr>
        </p:pic>
      </p:grpSp>
      <p:sp>
        <p:nvSpPr>
          <p:cNvPr id="8" name="TextBox 7"/>
          <p:cNvSpPr txBox="1"/>
          <p:nvPr/>
        </p:nvSpPr>
        <p:spPr>
          <a:xfrm>
            <a:off x="438524" y="1549936"/>
            <a:ext cx="4454461" cy="707886"/>
          </a:xfrm>
          <a:prstGeom prst="rect">
            <a:avLst/>
          </a:prstGeom>
          <a:noFill/>
        </p:spPr>
        <p:txBody>
          <a:bodyPr wrap="square" rtlCol="0">
            <a:spAutoFit/>
          </a:bodyPr>
          <a:lstStyle/>
          <a:p>
            <a:r>
              <a:rPr lang="en-US" sz="2000" dirty="0" smtClean="0">
                <a:solidFill>
                  <a:srgbClr val="0538A4"/>
                </a:solidFill>
              </a:rPr>
              <a:t>Measurements of </a:t>
            </a:r>
            <a:r>
              <a:rPr lang="en-US" sz="2000" dirty="0" err="1" smtClean="0">
                <a:solidFill>
                  <a:srgbClr val="0538A4"/>
                </a:solidFill>
              </a:rPr>
              <a:t>E</a:t>
            </a:r>
            <a:r>
              <a:rPr lang="en-US" sz="2000" baseline="-25000" dirty="0" err="1" smtClean="0">
                <a:solidFill>
                  <a:srgbClr val="0538A4"/>
                </a:solidFill>
              </a:rPr>
              <a:t>sym</a:t>
            </a:r>
            <a:r>
              <a:rPr lang="en-US" sz="2000" dirty="0" smtClean="0">
                <a:solidFill>
                  <a:srgbClr val="0538A4"/>
                </a:solidFill>
              </a:rPr>
              <a:t>(</a:t>
            </a:r>
            <a:r>
              <a:rPr lang="en-US" sz="2000" dirty="0" err="1" smtClean="0">
                <a:solidFill>
                  <a:srgbClr val="0538A4"/>
                </a:solidFill>
              </a:rPr>
              <a:t>ρ</a:t>
            </a:r>
            <a:r>
              <a:rPr lang="en-US" sz="2000" dirty="0" smtClean="0">
                <a:solidFill>
                  <a:srgbClr val="0538A4"/>
                </a:solidFill>
              </a:rPr>
              <a:t>), L and S</a:t>
            </a:r>
            <a:r>
              <a:rPr lang="en-US" sz="2000" baseline="-25000" dirty="0" smtClean="0">
                <a:solidFill>
                  <a:srgbClr val="0538A4"/>
                </a:solidFill>
              </a:rPr>
              <a:t>0</a:t>
            </a:r>
            <a:r>
              <a:rPr lang="en-US" sz="2000" dirty="0" smtClean="0">
                <a:solidFill>
                  <a:srgbClr val="0538A4"/>
                </a:solidFill>
              </a:rPr>
              <a:t> from different experimental approaches</a:t>
            </a:r>
            <a:endParaRPr lang="en-US" sz="2000" dirty="0">
              <a:solidFill>
                <a:srgbClr val="0538A4"/>
              </a:solidFill>
            </a:endParaRPr>
          </a:p>
        </p:txBody>
      </p:sp>
      <p:grpSp>
        <p:nvGrpSpPr>
          <p:cNvPr id="17" name="Group 16"/>
          <p:cNvGrpSpPr/>
          <p:nvPr/>
        </p:nvGrpSpPr>
        <p:grpSpPr>
          <a:xfrm>
            <a:off x="4594168" y="2595676"/>
            <a:ext cx="4531156" cy="3267006"/>
            <a:chOff x="4556816" y="2575279"/>
            <a:chExt cx="4531156" cy="3267006"/>
          </a:xfrm>
        </p:grpSpPr>
        <p:pic>
          <p:nvPicPr>
            <p:cNvPr id="6" name="Picture 9"/>
            <p:cNvPicPr>
              <a:picLocks noChangeAspect="1" noChangeArrowheads="1"/>
            </p:cNvPicPr>
            <p:nvPr/>
          </p:nvPicPr>
          <p:blipFill>
            <a:blip r:embed="rId4" cstate="print"/>
            <a:srcRect/>
            <a:stretch>
              <a:fillRect/>
            </a:stretch>
          </p:blipFill>
          <p:spPr bwMode="auto">
            <a:xfrm>
              <a:off x="5615095" y="3485164"/>
              <a:ext cx="2835417" cy="2357121"/>
            </a:xfrm>
            <a:prstGeom prst="rect">
              <a:avLst/>
            </a:prstGeom>
            <a:noFill/>
            <a:ln w="9525">
              <a:noFill/>
              <a:miter lim="800000"/>
              <a:headEnd/>
              <a:tailEnd/>
            </a:ln>
          </p:spPr>
        </p:pic>
        <p:grpSp>
          <p:nvGrpSpPr>
            <p:cNvPr id="14" name="Group 13"/>
            <p:cNvGrpSpPr/>
            <p:nvPr/>
          </p:nvGrpSpPr>
          <p:grpSpPr>
            <a:xfrm>
              <a:off x="4556816" y="2595676"/>
              <a:ext cx="1998290" cy="1886067"/>
              <a:chOff x="4556816" y="2595676"/>
              <a:chExt cx="1998290" cy="1886067"/>
            </a:xfrm>
          </p:grpSpPr>
          <p:sp>
            <p:nvSpPr>
              <p:cNvPr id="11" name="Right Bracket 10"/>
              <p:cNvSpPr/>
              <p:nvPr/>
            </p:nvSpPr>
            <p:spPr>
              <a:xfrm>
                <a:off x="4556816" y="2595676"/>
                <a:ext cx="130729" cy="1400545"/>
              </a:xfrm>
              <a:prstGeom prst="rightBracket">
                <a:avLst/>
              </a:prstGeom>
              <a:ln w="38100" cmpd="sng">
                <a:solidFill>
                  <a:srgbClr val="B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538A4"/>
                  </a:solidFill>
                </a:endParaRPr>
              </a:p>
            </p:txBody>
          </p:sp>
          <p:cxnSp>
            <p:nvCxnSpPr>
              <p:cNvPr id="13" name="Straight Connector 12"/>
              <p:cNvCxnSpPr>
                <a:stCxn id="11" idx="2"/>
              </p:cNvCxnSpPr>
              <p:nvPr/>
            </p:nvCxnSpPr>
            <p:spPr>
              <a:xfrm>
                <a:off x="4687545" y="3295949"/>
                <a:ext cx="1867561" cy="1185794"/>
              </a:xfrm>
              <a:prstGeom prst="line">
                <a:avLst/>
              </a:prstGeom>
              <a:ln w="38100" cmpd="sng">
                <a:solidFill>
                  <a:srgbClr val="BE0000"/>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5117090" y="2575279"/>
              <a:ext cx="3970882" cy="830997"/>
            </a:xfrm>
            <a:prstGeom prst="rect">
              <a:avLst/>
            </a:prstGeom>
            <a:noFill/>
          </p:spPr>
          <p:txBody>
            <a:bodyPr wrap="square" rtlCol="0">
              <a:spAutoFit/>
            </a:bodyPr>
            <a:lstStyle/>
            <a:p>
              <a:r>
                <a:rPr lang="en-US" sz="2400" b="1" dirty="0" smtClean="0">
                  <a:solidFill>
                    <a:srgbClr val="BE0000"/>
                  </a:solidFill>
                </a:rPr>
                <a:t>Heavy-ion collision dynamics</a:t>
              </a:r>
              <a:endParaRPr lang="en-US" sz="2400" b="1" dirty="0" smtClean="0">
                <a:solidFill>
                  <a:srgbClr val="BE0000"/>
                </a:solidFill>
                <a:latin typeface="Times New Roman"/>
                <a:cs typeface="Times New Roman"/>
              </a:endParaRPr>
            </a:p>
            <a:p>
              <a:pPr algn="ctr"/>
              <a:r>
                <a:rPr lang="en-US" sz="2400" b="1" dirty="0" smtClean="0">
                  <a:solidFill>
                    <a:srgbClr val="BE0000"/>
                  </a:solidFill>
                  <a:latin typeface="Times New Roman"/>
                  <a:cs typeface="Times New Roman"/>
                </a:rPr>
                <a:t>0.4 &lt; </a:t>
              </a:r>
              <a:r>
                <a:rPr lang="en-US" sz="2400" b="1" dirty="0" err="1" smtClean="0">
                  <a:solidFill>
                    <a:srgbClr val="BE0000"/>
                  </a:solidFill>
                  <a:latin typeface="Times New Roman"/>
                  <a:cs typeface="Times New Roman"/>
                </a:rPr>
                <a:t>γ</a:t>
              </a:r>
              <a:r>
                <a:rPr lang="en-US" sz="2400" b="1" dirty="0" smtClean="0">
                  <a:solidFill>
                    <a:srgbClr val="BE0000"/>
                  </a:solidFill>
                  <a:latin typeface="Times New Roman"/>
                  <a:cs typeface="Times New Roman"/>
                </a:rPr>
                <a:t> &lt; 1</a:t>
              </a:r>
              <a:endParaRPr lang="en-US" sz="2400" b="1" dirty="0">
                <a:solidFill>
                  <a:srgbClr val="BE0000"/>
                </a:solidFill>
                <a:latin typeface="Times New Roman"/>
                <a:cs typeface="Times New Roman"/>
              </a:endParaRPr>
            </a:p>
          </p:txBody>
        </p:sp>
      </p:grpSp>
      <p:graphicFrame>
        <p:nvGraphicFramePr>
          <p:cNvPr id="16" name="Object 2"/>
          <p:cNvGraphicFramePr>
            <a:graphicFrameLocks noChangeAspect="1"/>
          </p:cNvGraphicFramePr>
          <p:nvPr>
            <p:extLst>
              <p:ext uri="{D42A27DB-BD31-4B8C-83A1-F6EECF244321}">
                <p14:modId xmlns:p14="http://schemas.microsoft.com/office/powerpoint/2010/main" val="1547421767"/>
              </p:ext>
            </p:extLst>
          </p:nvPr>
        </p:nvGraphicFramePr>
        <p:xfrm>
          <a:off x="494549" y="6008898"/>
          <a:ext cx="3876675" cy="671512"/>
        </p:xfrm>
        <a:graphic>
          <a:graphicData uri="http://schemas.openxmlformats.org/presentationml/2006/ole">
            <mc:AlternateContent xmlns:mc="http://schemas.openxmlformats.org/markup-compatibility/2006">
              <mc:Choice xmlns:v="urn:schemas-microsoft-com:vml" Requires="v">
                <p:oleObj spid="_x0000_s87129" name="Equation" r:id="rId5" imgW="2743200" imgH="495300" progId="Equation.DSMT4">
                  <p:embed/>
                </p:oleObj>
              </mc:Choice>
              <mc:Fallback>
                <p:oleObj name="Equation" r:id="rId5" imgW="2743200" imgH="495300" progId="Equation.DSMT4">
                  <p:embed/>
                  <p:pic>
                    <p:nvPicPr>
                      <p:cNvPr id="0" name=""/>
                      <p:cNvPicPr>
                        <a:picLocks noChangeAspect="1" noChangeArrowheads="1"/>
                      </p:cNvPicPr>
                      <p:nvPr/>
                    </p:nvPicPr>
                    <p:blipFill>
                      <a:blip r:embed="rId6"/>
                      <a:srcRect/>
                      <a:stretch>
                        <a:fillRect/>
                      </a:stretch>
                    </p:blipFill>
                    <p:spPr bwMode="auto">
                      <a:xfrm>
                        <a:off x="494549" y="6008898"/>
                        <a:ext cx="3876675" cy="671512"/>
                      </a:xfrm>
                      <a:prstGeom prst="rect">
                        <a:avLst/>
                      </a:prstGeom>
                      <a:noFill/>
                      <a:ln w="9525">
                        <a:noFill/>
                        <a:miter lim="800000"/>
                        <a:headEnd/>
                        <a:tailEnd/>
                      </a:ln>
                    </p:spPr>
                  </p:pic>
                </p:oleObj>
              </mc:Fallback>
            </mc:AlternateContent>
          </a:graphicData>
        </a:graphic>
      </p:graphicFrame>
      <p:grpSp>
        <p:nvGrpSpPr>
          <p:cNvPr id="31" name="Group 30"/>
          <p:cNvGrpSpPr/>
          <p:nvPr/>
        </p:nvGrpSpPr>
        <p:grpSpPr>
          <a:xfrm>
            <a:off x="1774174" y="2214875"/>
            <a:ext cx="7118062" cy="2915599"/>
            <a:chOff x="1774174" y="2214875"/>
            <a:chExt cx="7118062" cy="2915599"/>
          </a:xfrm>
        </p:grpSpPr>
        <p:cxnSp>
          <p:nvCxnSpPr>
            <p:cNvPr id="21" name="Straight Connector 20"/>
            <p:cNvCxnSpPr>
              <a:stCxn id="18" idx="1"/>
            </p:cNvCxnSpPr>
            <p:nvPr/>
          </p:nvCxnSpPr>
          <p:spPr>
            <a:xfrm flipH="1" flipV="1">
              <a:off x="4371224" y="3406276"/>
              <a:ext cx="729881" cy="769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4174" y="3996221"/>
              <a:ext cx="3118811" cy="690935"/>
            </a:xfrm>
            <a:prstGeom prst="line">
              <a:avLst/>
            </a:prstGeom>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4895669" y="2214875"/>
              <a:ext cx="3996567" cy="2915599"/>
              <a:chOff x="4895669" y="2214875"/>
              <a:chExt cx="3996567" cy="2915599"/>
            </a:xfrm>
          </p:grpSpPr>
          <p:sp>
            <p:nvSpPr>
              <p:cNvPr id="18" name="TextBox 17"/>
              <p:cNvSpPr txBox="1"/>
              <p:nvPr/>
            </p:nvSpPr>
            <p:spPr>
              <a:xfrm>
                <a:off x="5101105" y="3160055"/>
                <a:ext cx="3791131" cy="646331"/>
              </a:xfrm>
              <a:prstGeom prst="rect">
                <a:avLst/>
              </a:prstGeom>
              <a:noFill/>
            </p:spPr>
            <p:txBody>
              <a:bodyPr wrap="square" rtlCol="0">
                <a:spAutoFit/>
              </a:bodyPr>
              <a:lstStyle/>
              <a:p>
                <a:r>
                  <a:rPr lang="en-US" dirty="0" smtClean="0">
                    <a:solidFill>
                      <a:srgbClr val="3C05FF"/>
                    </a:solidFill>
                  </a:rPr>
                  <a:t>Polarized protons elastic scattering on </a:t>
                </a:r>
                <a:r>
                  <a:rPr lang="en-US" dirty="0" err="1" smtClean="0">
                    <a:solidFill>
                      <a:srgbClr val="3C05FF"/>
                    </a:solidFill>
                  </a:rPr>
                  <a:t>Pb</a:t>
                </a:r>
                <a:r>
                  <a:rPr lang="en-US" dirty="0" smtClean="0">
                    <a:solidFill>
                      <a:srgbClr val="3C05FF"/>
                    </a:solidFill>
                  </a:rPr>
                  <a:t> isotopes: </a:t>
                </a:r>
                <a:r>
                  <a:rPr lang="en-US" dirty="0" smtClean="0">
                    <a:solidFill>
                      <a:srgbClr val="3C05FF"/>
                    </a:solidFill>
                    <a:sym typeface="Wingdings"/>
                  </a:rPr>
                  <a:t> </a:t>
                </a:r>
                <a:r>
                  <a:rPr lang="en-US" dirty="0" err="1" smtClean="0">
                    <a:solidFill>
                      <a:srgbClr val="3C05FF"/>
                    </a:solidFill>
                  </a:rPr>
                  <a:t>dRnp</a:t>
                </a:r>
                <a:r>
                  <a:rPr lang="en-US" dirty="0" smtClean="0">
                    <a:solidFill>
                      <a:srgbClr val="3C05FF"/>
                    </a:solidFill>
                  </a:rPr>
                  <a:t> = 0.21</a:t>
                </a:r>
                <a:r>
                  <a:rPr lang="en-US" dirty="0">
                    <a:solidFill>
                      <a:srgbClr val="3C05FF"/>
                    </a:solidFill>
                  </a:rPr>
                  <a:t>±0.06 </a:t>
                </a:r>
                <a:r>
                  <a:rPr lang="en-US" dirty="0" err="1" smtClean="0">
                    <a:solidFill>
                      <a:srgbClr val="3C05FF"/>
                    </a:solidFill>
                  </a:rPr>
                  <a:t>fm</a:t>
                </a:r>
                <a:r>
                  <a:rPr lang="en-US" dirty="0" smtClean="0">
                    <a:solidFill>
                      <a:srgbClr val="3C05FF"/>
                    </a:solidFill>
                  </a:rPr>
                  <a:t>)</a:t>
                </a:r>
                <a:endParaRPr lang="en-US" dirty="0">
                  <a:solidFill>
                    <a:srgbClr val="3C05FF"/>
                  </a:solidFill>
                </a:endParaRPr>
              </a:p>
            </p:txBody>
          </p:sp>
          <p:sp>
            <p:nvSpPr>
              <p:cNvPr id="19" name="TextBox 18"/>
              <p:cNvSpPr txBox="1"/>
              <p:nvPr/>
            </p:nvSpPr>
            <p:spPr>
              <a:xfrm>
                <a:off x="4895669" y="4484143"/>
                <a:ext cx="3791131" cy="646331"/>
              </a:xfrm>
              <a:prstGeom prst="rect">
                <a:avLst/>
              </a:prstGeom>
              <a:noFill/>
            </p:spPr>
            <p:txBody>
              <a:bodyPr wrap="square" rtlCol="0">
                <a:spAutoFit/>
              </a:bodyPr>
              <a:lstStyle/>
              <a:p>
                <a:pPr>
                  <a:defRPr/>
                </a:pPr>
                <a:r>
                  <a:rPr lang="en-US" dirty="0" smtClean="0">
                    <a:solidFill>
                      <a:srgbClr val="3C05FF"/>
                    </a:solidFill>
                  </a:rPr>
                  <a:t>Polarized protons elastic scattering on </a:t>
                </a:r>
                <a:r>
                  <a:rPr lang="en-US" dirty="0" err="1" smtClean="0">
                    <a:solidFill>
                      <a:srgbClr val="3C05FF"/>
                    </a:solidFill>
                  </a:rPr>
                  <a:t>Pb</a:t>
                </a:r>
                <a:r>
                  <a:rPr lang="en-US" dirty="0" smtClean="0">
                    <a:solidFill>
                      <a:srgbClr val="3C05FF"/>
                    </a:solidFill>
                  </a:rPr>
                  <a:t> isotopes </a:t>
                </a:r>
                <a:r>
                  <a:rPr lang="en-US" dirty="0" smtClean="0">
                    <a:solidFill>
                      <a:srgbClr val="3C05FF"/>
                    </a:solidFill>
                    <a:sym typeface="Wingdings"/>
                  </a:rPr>
                  <a:t></a:t>
                </a:r>
                <a:r>
                  <a:rPr lang="en-US" dirty="0" smtClean="0">
                    <a:solidFill>
                      <a:srgbClr val="3C05FF"/>
                    </a:solidFill>
                  </a:rPr>
                  <a:t> </a:t>
                </a:r>
                <a:r>
                  <a:rPr lang="en-US" dirty="0" err="1" smtClean="0">
                    <a:solidFill>
                      <a:srgbClr val="3C05FF"/>
                    </a:solidFill>
                    <a:cs typeface="Calibri"/>
                  </a:rPr>
                  <a:t>dR</a:t>
                </a:r>
                <a:r>
                  <a:rPr lang="en-US" baseline="-25000" dirty="0" err="1" smtClean="0">
                    <a:solidFill>
                      <a:srgbClr val="3C05FF"/>
                    </a:solidFill>
                    <a:cs typeface="Calibri"/>
                  </a:rPr>
                  <a:t>np</a:t>
                </a:r>
                <a:r>
                  <a:rPr lang="en-US" dirty="0" smtClean="0">
                    <a:solidFill>
                      <a:srgbClr val="3C05FF"/>
                    </a:solidFill>
                    <a:cs typeface="Calibri"/>
                  </a:rPr>
                  <a:t>= </a:t>
                </a:r>
                <a:r>
                  <a:rPr lang="en-US" dirty="0">
                    <a:solidFill>
                      <a:srgbClr val="3C05FF"/>
                    </a:solidFill>
                    <a:cs typeface="Calibri"/>
                  </a:rPr>
                  <a:t>0.20±0.02 </a:t>
                </a:r>
                <a:r>
                  <a:rPr lang="en-US" dirty="0" err="1">
                    <a:solidFill>
                      <a:srgbClr val="3C05FF"/>
                    </a:solidFill>
                    <a:cs typeface="Calibri"/>
                  </a:rPr>
                  <a:t>fm</a:t>
                </a:r>
                <a:endParaRPr lang="en-US" dirty="0">
                  <a:solidFill>
                    <a:srgbClr val="3C05FF"/>
                  </a:solidFill>
                  <a:cs typeface="Calibri"/>
                </a:endParaRPr>
              </a:p>
            </p:txBody>
          </p:sp>
          <p:sp>
            <p:nvSpPr>
              <p:cNvPr id="25" name="TextBox 24"/>
              <p:cNvSpPr txBox="1"/>
              <p:nvPr/>
            </p:nvSpPr>
            <p:spPr>
              <a:xfrm>
                <a:off x="4895669" y="2214875"/>
                <a:ext cx="3324242" cy="646331"/>
              </a:xfrm>
              <a:prstGeom prst="rect">
                <a:avLst/>
              </a:prstGeom>
              <a:noFill/>
            </p:spPr>
            <p:txBody>
              <a:bodyPr wrap="square" rtlCol="0">
                <a:spAutoFit/>
              </a:bodyPr>
              <a:lstStyle/>
              <a:p>
                <a:r>
                  <a:rPr lang="en-US" dirty="0">
                    <a:solidFill>
                      <a:srgbClr val="3C05FF"/>
                    </a:solidFill>
                    <a:cs typeface="Calibri"/>
                  </a:rPr>
                  <a:t>Finite Range Drop Model (FRDM) analysis of binding </a:t>
                </a:r>
                <a:r>
                  <a:rPr lang="en-US" dirty="0" smtClean="0">
                    <a:solidFill>
                      <a:srgbClr val="3C05FF"/>
                    </a:solidFill>
                    <a:cs typeface="Calibri"/>
                  </a:rPr>
                  <a:t>energies</a:t>
                </a:r>
                <a:endParaRPr lang="en-US" dirty="0">
                  <a:solidFill>
                    <a:srgbClr val="3C05FF"/>
                  </a:solidFill>
                  <a:cs typeface="Calibri"/>
                </a:endParaRPr>
              </a:p>
            </p:txBody>
          </p:sp>
        </p:grpSp>
        <p:cxnSp>
          <p:nvCxnSpPr>
            <p:cNvPr id="28" name="Straight Connector 27"/>
            <p:cNvCxnSpPr/>
            <p:nvPr/>
          </p:nvCxnSpPr>
          <p:spPr>
            <a:xfrm flipH="1">
              <a:off x="3174838" y="2575280"/>
              <a:ext cx="1840879" cy="58477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337435" y="4802208"/>
            <a:ext cx="4759261" cy="1706805"/>
            <a:chOff x="2337435" y="4802208"/>
            <a:chExt cx="4759261" cy="1706805"/>
          </a:xfrm>
        </p:grpSpPr>
        <p:sp>
          <p:nvSpPr>
            <p:cNvPr id="32" name="TextBox 31"/>
            <p:cNvSpPr txBox="1"/>
            <p:nvPr/>
          </p:nvSpPr>
          <p:spPr>
            <a:xfrm>
              <a:off x="4892985" y="5862682"/>
              <a:ext cx="2203711" cy="646331"/>
            </a:xfrm>
            <a:prstGeom prst="rect">
              <a:avLst/>
            </a:prstGeom>
            <a:noFill/>
          </p:spPr>
          <p:txBody>
            <a:bodyPr wrap="square" rtlCol="0">
              <a:spAutoFit/>
            </a:bodyPr>
            <a:lstStyle/>
            <a:p>
              <a:r>
                <a:rPr lang="en-US" dirty="0" smtClean="0">
                  <a:solidFill>
                    <a:srgbClr val="BE0000"/>
                  </a:solidFill>
                </a:rPr>
                <a:t>Astrophysical studies (X-ray data )</a:t>
              </a:r>
              <a:endParaRPr lang="en-US" dirty="0">
                <a:solidFill>
                  <a:srgbClr val="BE0000"/>
                </a:solidFill>
              </a:endParaRPr>
            </a:p>
          </p:txBody>
        </p:sp>
        <p:cxnSp>
          <p:nvCxnSpPr>
            <p:cNvPr id="33" name="Straight Connector 32"/>
            <p:cNvCxnSpPr>
              <a:endCxn id="32" idx="1"/>
            </p:cNvCxnSpPr>
            <p:nvPr/>
          </p:nvCxnSpPr>
          <p:spPr>
            <a:xfrm>
              <a:off x="2337435" y="4802208"/>
              <a:ext cx="2555550" cy="1383640"/>
            </a:xfrm>
            <a:prstGeom prst="line">
              <a:avLst/>
            </a:prstGeom>
            <a:ln>
              <a:solidFill>
                <a:srgbClr val="BE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99954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xit" presetSubtype="0" fill="hold" nodeType="withEffect">
                                  <p:stCondLst>
                                    <p:cond delay="0"/>
                                  </p:stCondLst>
                                  <p:childTnLst>
                                    <p:animEffect transition="out" filter="dissolv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nodeType="afterEffect">
                                  <p:stCondLst>
                                    <p:cond delay="200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099620" y="1403378"/>
            <a:ext cx="4824270" cy="2822715"/>
            <a:chOff x="4099620" y="1793362"/>
            <a:chExt cx="4824270" cy="2822715"/>
          </a:xfrm>
        </p:grpSpPr>
        <p:pic>
          <p:nvPicPr>
            <p:cNvPr id="19" name="Picture 18"/>
            <p:cNvPicPr>
              <a:picLocks noChangeAspect="1"/>
            </p:cNvPicPr>
            <p:nvPr/>
          </p:nvPicPr>
          <p:blipFill>
            <a:blip r:embed="rId3"/>
            <a:stretch>
              <a:fillRect/>
            </a:stretch>
          </p:blipFill>
          <p:spPr>
            <a:xfrm>
              <a:off x="4099620" y="1793362"/>
              <a:ext cx="4824270" cy="2822715"/>
            </a:xfrm>
            <a:prstGeom prst="rect">
              <a:avLst/>
            </a:prstGeom>
          </p:spPr>
        </p:pic>
        <p:sp>
          <p:nvSpPr>
            <p:cNvPr id="42" name="TextBox 41"/>
            <p:cNvSpPr txBox="1"/>
            <p:nvPr/>
          </p:nvSpPr>
          <p:spPr>
            <a:xfrm>
              <a:off x="4590940" y="2401715"/>
              <a:ext cx="613826" cy="369332"/>
            </a:xfrm>
            <a:prstGeom prst="rect">
              <a:avLst/>
            </a:prstGeom>
            <a:noFill/>
          </p:spPr>
          <p:txBody>
            <a:bodyPr wrap="square" rtlCol="0">
              <a:spAutoFit/>
            </a:bodyPr>
            <a:lstStyle/>
            <a:p>
              <a:r>
                <a:rPr lang="en-US" dirty="0" smtClean="0"/>
                <a:t>T=T</a:t>
              </a:r>
              <a:r>
                <a:rPr lang="en-US" baseline="-25000" dirty="0" smtClean="0"/>
                <a:t>C</a:t>
              </a:r>
              <a:endParaRPr lang="en-US" baseline="-25000" dirty="0">
                <a:solidFill>
                  <a:srgbClr val="BE0000"/>
                </a:solidFill>
              </a:endParaRPr>
            </a:p>
          </p:txBody>
        </p:sp>
        <p:sp>
          <p:nvSpPr>
            <p:cNvPr id="43" name="TextBox 42"/>
            <p:cNvSpPr txBox="1"/>
            <p:nvPr/>
          </p:nvSpPr>
          <p:spPr>
            <a:xfrm>
              <a:off x="7766976" y="1978948"/>
              <a:ext cx="982886" cy="369332"/>
            </a:xfrm>
            <a:prstGeom prst="rect">
              <a:avLst/>
            </a:prstGeom>
            <a:noFill/>
          </p:spPr>
          <p:txBody>
            <a:bodyPr wrap="square" rtlCol="0">
              <a:spAutoFit/>
            </a:bodyPr>
            <a:lstStyle/>
            <a:p>
              <a:r>
                <a:rPr lang="en-US" dirty="0"/>
                <a:t>P</a:t>
              </a:r>
              <a:r>
                <a:rPr lang="en-US" dirty="0" smtClean="0"/>
                <a:t>=P</a:t>
              </a:r>
              <a:r>
                <a:rPr lang="en-US" baseline="-25000" dirty="0"/>
                <a:t>C</a:t>
              </a:r>
              <a:endParaRPr lang="en-US" baseline="-25000" dirty="0">
                <a:solidFill>
                  <a:srgbClr val="BE0000"/>
                </a:solidFill>
              </a:endParaRPr>
            </a:p>
          </p:txBody>
        </p:sp>
        <p:cxnSp>
          <p:nvCxnSpPr>
            <p:cNvPr id="45" name="Straight Connector 44"/>
            <p:cNvCxnSpPr/>
            <p:nvPr/>
          </p:nvCxnSpPr>
          <p:spPr>
            <a:xfrm>
              <a:off x="4896069" y="2701221"/>
              <a:ext cx="131501" cy="454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601776" y="2304485"/>
              <a:ext cx="291750" cy="302875"/>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49691" y="214822"/>
            <a:ext cx="8774199" cy="584083"/>
          </a:xfrm>
        </p:spPr>
        <p:txBody>
          <a:bodyPr>
            <a:noAutofit/>
          </a:bodyPr>
          <a:lstStyle/>
          <a:p>
            <a:r>
              <a:rPr lang="en-US" dirty="0" smtClean="0">
                <a:solidFill>
                  <a:srgbClr val="BE0000"/>
                </a:solidFill>
              </a:rPr>
              <a:t>Nuclear Equation of State</a:t>
            </a:r>
            <a:endParaRPr lang="en-US" dirty="0">
              <a:solidFill>
                <a:srgbClr val="BE0000"/>
              </a:solidFill>
            </a:endParaRPr>
          </a:p>
        </p:txBody>
      </p:sp>
      <p:graphicFrame>
        <p:nvGraphicFramePr>
          <p:cNvPr id="328" name="Object 327"/>
          <p:cNvGraphicFramePr>
            <a:graphicFrameLocks noChangeAspect="1"/>
          </p:cNvGraphicFramePr>
          <p:nvPr>
            <p:extLst>
              <p:ext uri="{D42A27DB-BD31-4B8C-83A1-F6EECF244321}">
                <p14:modId xmlns:p14="http://schemas.microsoft.com/office/powerpoint/2010/main" val="1462286829"/>
              </p:ext>
            </p:extLst>
          </p:nvPr>
        </p:nvGraphicFramePr>
        <p:xfrm>
          <a:off x="2513720" y="2123038"/>
          <a:ext cx="1568504" cy="578671"/>
        </p:xfrm>
        <a:graphic>
          <a:graphicData uri="http://schemas.openxmlformats.org/presentationml/2006/ole">
            <mc:AlternateContent xmlns:mc="http://schemas.openxmlformats.org/markup-compatibility/2006">
              <mc:Choice xmlns:v="urn:schemas-microsoft-com:vml" Requires="v">
                <p:oleObj spid="_x0000_s77189" name="Equation" r:id="rId4" imgW="1308100" imgH="482600" progId="Equation.DSMT4">
                  <p:embed/>
                </p:oleObj>
              </mc:Choice>
              <mc:Fallback>
                <p:oleObj name="Equation" r:id="rId4" imgW="1308100" imgH="482600" progId="Equation.DSMT4">
                  <p:embed/>
                  <p:pic>
                    <p:nvPicPr>
                      <p:cNvPr id="0" name=""/>
                      <p:cNvPicPr/>
                      <p:nvPr/>
                    </p:nvPicPr>
                    <p:blipFill>
                      <a:blip r:embed="rId5"/>
                      <a:stretch>
                        <a:fillRect/>
                      </a:stretch>
                    </p:blipFill>
                    <p:spPr>
                      <a:xfrm>
                        <a:off x="2513720" y="2123038"/>
                        <a:ext cx="1568504" cy="578671"/>
                      </a:xfrm>
                      <a:prstGeom prst="rect">
                        <a:avLst/>
                      </a:prstGeom>
                    </p:spPr>
                  </p:pic>
                </p:oleObj>
              </mc:Fallback>
            </mc:AlternateContent>
          </a:graphicData>
        </a:graphic>
      </p:graphicFrame>
      <p:sp>
        <p:nvSpPr>
          <p:cNvPr id="41" name="TextBox 40"/>
          <p:cNvSpPr txBox="1"/>
          <p:nvPr/>
        </p:nvSpPr>
        <p:spPr>
          <a:xfrm>
            <a:off x="354603" y="1001244"/>
            <a:ext cx="3698750" cy="369332"/>
          </a:xfrm>
          <a:prstGeom prst="rect">
            <a:avLst/>
          </a:prstGeom>
          <a:noFill/>
        </p:spPr>
        <p:txBody>
          <a:bodyPr wrap="square" rtlCol="0">
            <a:spAutoFit/>
          </a:bodyPr>
          <a:lstStyle/>
          <a:p>
            <a:r>
              <a:rPr lang="en-US" dirty="0" smtClean="0">
                <a:solidFill>
                  <a:srgbClr val="0538A4"/>
                </a:solidFill>
              </a:rPr>
              <a:t>Nuclear interaction ≈ van der Waals</a:t>
            </a:r>
            <a:endParaRPr lang="en-US" dirty="0">
              <a:solidFill>
                <a:srgbClr val="0538A4"/>
              </a:solidFill>
            </a:endParaRPr>
          </a:p>
        </p:txBody>
      </p:sp>
      <p:sp>
        <p:nvSpPr>
          <p:cNvPr id="9" name="TextBox 8"/>
          <p:cNvSpPr txBox="1"/>
          <p:nvPr/>
        </p:nvSpPr>
        <p:spPr>
          <a:xfrm>
            <a:off x="4869276" y="1042358"/>
            <a:ext cx="820733" cy="400110"/>
          </a:xfrm>
          <a:prstGeom prst="rect">
            <a:avLst/>
          </a:prstGeom>
          <a:noFill/>
        </p:spPr>
        <p:txBody>
          <a:bodyPr wrap="none" rtlCol="0">
            <a:spAutoFit/>
          </a:bodyPr>
          <a:lstStyle/>
          <a:p>
            <a:r>
              <a:rPr lang="en-US" sz="2000" b="1" dirty="0" smtClean="0">
                <a:solidFill>
                  <a:srgbClr val="0538A4"/>
                </a:solidFill>
                <a:latin typeface="Times New Roman"/>
                <a:cs typeface="Times New Roman"/>
              </a:rPr>
              <a:t>P </a:t>
            </a:r>
            <a:r>
              <a:rPr lang="en-US" sz="2000" b="1" dirty="0" err="1" smtClean="0">
                <a:solidFill>
                  <a:srgbClr val="0538A4"/>
                </a:solidFill>
                <a:latin typeface="Times New Roman"/>
                <a:cs typeface="Times New Roman"/>
              </a:rPr>
              <a:t>vs</a:t>
            </a:r>
            <a:r>
              <a:rPr lang="en-US" sz="2000" b="1" dirty="0" smtClean="0">
                <a:solidFill>
                  <a:srgbClr val="0538A4"/>
                </a:solidFill>
                <a:latin typeface="Times New Roman"/>
                <a:cs typeface="Times New Roman"/>
              </a:rPr>
              <a:t> </a:t>
            </a:r>
            <a:r>
              <a:rPr lang="en-US" sz="2000" b="1" dirty="0" err="1" smtClean="0">
                <a:solidFill>
                  <a:srgbClr val="0538A4"/>
                </a:solidFill>
                <a:latin typeface="Times New Roman"/>
                <a:cs typeface="Times New Roman"/>
              </a:rPr>
              <a:t>ρ</a:t>
            </a:r>
            <a:r>
              <a:rPr lang="en-US" sz="2000" b="1" dirty="0" smtClean="0">
                <a:solidFill>
                  <a:srgbClr val="0538A4"/>
                </a:solidFill>
                <a:latin typeface="Times New Roman"/>
                <a:cs typeface="Times New Roman"/>
              </a:rPr>
              <a:t> </a:t>
            </a:r>
            <a:endParaRPr lang="en-US" sz="2000" b="1" dirty="0">
              <a:solidFill>
                <a:srgbClr val="0538A4"/>
              </a:solidFill>
              <a:latin typeface="Times New Roman"/>
              <a:cs typeface="Times New Roman"/>
            </a:endParaRPr>
          </a:p>
        </p:txBody>
      </p:sp>
      <p:sp>
        <p:nvSpPr>
          <p:cNvPr id="64" name="TextBox 63"/>
          <p:cNvSpPr txBox="1"/>
          <p:nvPr/>
        </p:nvSpPr>
        <p:spPr>
          <a:xfrm>
            <a:off x="7346989" y="1042358"/>
            <a:ext cx="844652" cy="400110"/>
          </a:xfrm>
          <a:prstGeom prst="rect">
            <a:avLst/>
          </a:prstGeom>
          <a:noFill/>
        </p:spPr>
        <p:txBody>
          <a:bodyPr wrap="none" rtlCol="0">
            <a:spAutoFit/>
          </a:bodyPr>
          <a:lstStyle/>
          <a:p>
            <a:r>
              <a:rPr lang="en-US" sz="2000" b="1" dirty="0">
                <a:solidFill>
                  <a:srgbClr val="0538A4"/>
                </a:solidFill>
                <a:latin typeface="Times New Roman"/>
                <a:cs typeface="Times New Roman"/>
              </a:rPr>
              <a:t>T</a:t>
            </a:r>
            <a:r>
              <a:rPr lang="en-US" sz="2000" b="1" dirty="0" smtClean="0">
                <a:solidFill>
                  <a:srgbClr val="0538A4"/>
                </a:solidFill>
                <a:latin typeface="Times New Roman"/>
                <a:cs typeface="Times New Roman"/>
              </a:rPr>
              <a:t> </a:t>
            </a:r>
            <a:r>
              <a:rPr lang="en-US" sz="2000" b="1" dirty="0" err="1" smtClean="0">
                <a:solidFill>
                  <a:srgbClr val="0538A4"/>
                </a:solidFill>
                <a:latin typeface="Times New Roman"/>
                <a:cs typeface="Times New Roman"/>
              </a:rPr>
              <a:t>vs</a:t>
            </a:r>
            <a:r>
              <a:rPr lang="en-US" sz="2000" b="1" dirty="0" smtClean="0">
                <a:solidFill>
                  <a:srgbClr val="0538A4"/>
                </a:solidFill>
                <a:latin typeface="Times New Roman"/>
                <a:cs typeface="Times New Roman"/>
              </a:rPr>
              <a:t> </a:t>
            </a:r>
            <a:r>
              <a:rPr lang="en-US" sz="2000" b="1" dirty="0" err="1" smtClean="0">
                <a:solidFill>
                  <a:srgbClr val="0538A4"/>
                </a:solidFill>
                <a:latin typeface="Times New Roman"/>
                <a:cs typeface="Times New Roman"/>
              </a:rPr>
              <a:t>ρ</a:t>
            </a:r>
            <a:r>
              <a:rPr lang="en-US" sz="2000" b="1" dirty="0" smtClean="0">
                <a:solidFill>
                  <a:srgbClr val="0538A4"/>
                </a:solidFill>
                <a:latin typeface="Times New Roman"/>
                <a:cs typeface="Times New Roman"/>
              </a:rPr>
              <a:t> </a:t>
            </a:r>
            <a:endParaRPr lang="en-US" sz="2000" b="1" dirty="0">
              <a:solidFill>
                <a:srgbClr val="0538A4"/>
              </a:solidFill>
              <a:latin typeface="Times New Roman"/>
              <a:cs typeface="Times New Roman"/>
            </a:endParaRPr>
          </a:p>
        </p:txBody>
      </p:sp>
      <p:graphicFrame>
        <p:nvGraphicFramePr>
          <p:cNvPr id="65" name="Object 64"/>
          <p:cNvGraphicFramePr>
            <a:graphicFrameLocks noChangeAspect="1"/>
          </p:cNvGraphicFramePr>
          <p:nvPr>
            <p:extLst>
              <p:ext uri="{D42A27DB-BD31-4B8C-83A1-F6EECF244321}">
                <p14:modId xmlns:p14="http://schemas.microsoft.com/office/powerpoint/2010/main" val="296562733"/>
              </p:ext>
            </p:extLst>
          </p:nvPr>
        </p:nvGraphicFramePr>
        <p:xfrm>
          <a:off x="2576513" y="3089484"/>
          <a:ext cx="1200150" cy="671513"/>
        </p:xfrm>
        <a:graphic>
          <a:graphicData uri="http://schemas.openxmlformats.org/presentationml/2006/ole">
            <mc:AlternateContent xmlns:mc="http://schemas.openxmlformats.org/markup-compatibility/2006">
              <mc:Choice xmlns:v="urn:schemas-microsoft-com:vml" Requires="v">
                <p:oleObj spid="_x0000_s77190" name="Equation" r:id="rId6" imgW="863600" imgH="482600" progId="Equation.DSMT4">
                  <p:embed/>
                </p:oleObj>
              </mc:Choice>
              <mc:Fallback>
                <p:oleObj name="Equation" r:id="rId6" imgW="863600" imgH="482600" progId="Equation.DSMT4">
                  <p:embed/>
                  <p:pic>
                    <p:nvPicPr>
                      <p:cNvPr id="0" name=""/>
                      <p:cNvPicPr/>
                      <p:nvPr/>
                    </p:nvPicPr>
                    <p:blipFill>
                      <a:blip r:embed="rId7"/>
                      <a:stretch>
                        <a:fillRect/>
                      </a:stretch>
                    </p:blipFill>
                    <p:spPr>
                      <a:xfrm>
                        <a:off x="2576513" y="3089484"/>
                        <a:ext cx="1200150" cy="671513"/>
                      </a:xfrm>
                      <a:prstGeom prst="rect">
                        <a:avLst/>
                      </a:prstGeom>
                    </p:spPr>
                  </p:pic>
                </p:oleObj>
              </mc:Fallback>
            </mc:AlternateContent>
          </a:graphicData>
        </a:graphic>
      </p:graphicFrame>
      <p:sp>
        <p:nvSpPr>
          <p:cNvPr id="66" name="TextBox 65"/>
          <p:cNvSpPr txBox="1"/>
          <p:nvPr/>
        </p:nvSpPr>
        <p:spPr>
          <a:xfrm>
            <a:off x="2455340" y="3768892"/>
            <a:ext cx="1467068" cy="338554"/>
          </a:xfrm>
          <a:prstGeom prst="rect">
            <a:avLst/>
          </a:prstGeom>
          <a:noFill/>
        </p:spPr>
        <p:txBody>
          <a:bodyPr wrap="none" rtlCol="0">
            <a:spAutoFit/>
          </a:bodyPr>
          <a:lstStyle/>
          <a:p>
            <a:r>
              <a:rPr lang="en-US" sz="1600" dirty="0" smtClean="0">
                <a:solidFill>
                  <a:srgbClr val="0538A4"/>
                </a:solidFill>
              </a:rPr>
              <a:t>Compressibility</a:t>
            </a:r>
            <a:endParaRPr lang="en-US" sz="1600" dirty="0">
              <a:solidFill>
                <a:srgbClr val="0538A4"/>
              </a:solidFill>
            </a:endParaRPr>
          </a:p>
        </p:txBody>
      </p:sp>
      <p:sp>
        <p:nvSpPr>
          <p:cNvPr id="67" name="TextBox 66"/>
          <p:cNvSpPr txBox="1"/>
          <p:nvPr/>
        </p:nvSpPr>
        <p:spPr>
          <a:xfrm>
            <a:off x="2479260" y="2632129"/>
            <a:ext cx="906218" cy="338554"/>
          </a:xfrm>
          <a:prstGeom prst="rect">
            <a:avLst/>
          </a:prstGeom>
          <a:noFill/>
        </p:spPr>
        <p:txBody>
          <a:bodyPr wrap="none" rtlCol="0">
            <a:spAutoFit/>
          </a:bodyPr>
          <a:lstStyle/>
          <a:p>
            <a:r>
              <a:rPr lang="en-US" sz="1600" dirty="0" smtClean="0">
                <a:solidFill>
                  <a:srgbClr val="0538A4"/>
                </a:solidFill>
              </a:rPr>
              <a:t>Pressure</a:t>
            </a:r>
            <a:endParaRPr lang="en-US" sz="1600" dirty="0">
              <a:solidFill>
                <a:srgbClr val="0538A4"/>
              </a:solidFill>
            </a:endParaRPr>
          </a:p>
        </p:txBody>
      </p:sp>
      <p:sp>
        <p:nvSpPr>
          <p:cNvPr id="170" name="TextBox 169"/>
          <p:cNvSpPr txBox="1"/>
          <p:nvPr/>
        </p:nvSpPr>
        <p:spPr>
          <a:xfrm>
            <a:off x="6827785" y="6595943"/>
            <a:ext cx="2320933" cy="246221"/>
          </a:xfrm>
          <a:prstGeom prst="rect">
            <a:avLst/>
          </a:prstGeom>
          <a:noFill/>
        </p:spPr>
        <p:txBody>
          <a:bodyPr wrap="square" rtlCol="0">
            <a:spAutoFit/>
          </a:bodyPr>
          <a:lstStyle/>
          <a:p>
            <a:r>
              <a:rPr lang="en-US" sz="1000" dirty="0" smtClean="0"/>
              <a:t>H.R. </a:t>
            </a:r>
            <a:r>
              <a:rPr lang="en-US" sz="1000" dirty="0" err="1" smtClean="0"/>
              <a:t>Jaqaman</a:t>
            </a:r>
            <a:r>
              <a:rPr lang="en-US" sz="1000" dirty="0" smtClean="0"/>
              <a:t> et al., PRC 29, 2067 (1984)</a:t>
            </a:r>
            <a:endParaRPr lang="en-US" sz="1000" dirty="0"/>
          </a:p>
        </p:txBody>
      </p:sp>
      <p:sp>
        <p:nvSpPr>
          <p:cNvPr id="171" name="TextBox 170"/>
          <p:cNvSpPr txBox="1"/>
          <p:nvPr/>
        </p:nvSpPr>
        <p:spPr>
          <a:xfrm>
            <a:off x="6835902" y="6368712"/>
            <a:ext cx="2096916" cy="246221"/>
          </a:xfrm>
          <a:prstGeom prst="rect">
            <a:avLst/>
          </a:prstGeom>
          <a:noFill/>
        </p:spPr>
        <p:txBody>
          <a:bodyPr wrap="square" rtlCol="0">
            <a:spAutoFit/>
          </a:bodyPr>
          <a:lstStyle/>
          <a:p>
            <a:r>
              <a:rPr lang="en-US" sz="1000" dirty="0" smtClean="0"/>
              <a:t>G. Sauer et al., NPA 264, 221 (1976)</a:t>
            </a:r>
            <a:endParaRPr lang="en-US" sz="1000" dirty="0"/>
          </a:p>
        </p:txBody>
      </p:sp>
      <p:grpSp>
        <p:nvGrpSpPr>
          <p:cNvPr id="28" name="Group 27"/>
          <p:cNvGrpSpPr/>
          <p:nvPr/>
        </p:nvGrpSpPr>
        <p:grpSpPr>
          <a:xfrm>
            <a:off x="4560386" y="2269321"/>
            <a:ext cx="3432926" cy="1578268"/>
            <a:chOff x="4560386" y="2659305"/>
            <a:chExt cx="3432926" cy="1578268"/>
          </a:xfrm>
        </p:grpSpPr>
        <p:sp>
          <p:nvSpPr>
            <p:cNvPr id="20" name="Freeform 19"/>
            <p:cNvSpPr>
              <a:spLocks noChangeAspect="1"/>
            </p:cNvSpPr>
            <p:nvPr/>
          </p:nvSpPr>
          <p:spPr>
            <a:xfrm>
              <a:off x="6904674" y="2659305"/>
              <a:ext cx="1088638" cy="1578268"/>
            </a:xfrm>
            <a:custGeom>
              <a:avLst/>
              <a:gdLst>
                <a:gd name="connsiteX0" fmla="*/ 0 w 1769533"/>
                <a:gd name="connsiteY0" fmla="*/ 2565400 h 2565400"/>
                <a:gd name="connsiteX1" fmla="*/ 12700 w 1769533"/>
                <a:gd name="connsiteY1" fmla="*/ 2429933 h 2565400"/>
                <a:gd name="connsiteX2" fmla="*/ 29633 w 1769533"/>
                <a:gd name="connsiteY2" fmla="*/ 2311400 h 2565400"/>
                <a:gd name="connsiteX3" fmla="*/ 97367 w 1769533"/>
                <a:gd name="connsiteY3" fmla="*/ 1930400 h 2565400"/>
                <a:gd name="connsiteX4" fmla="*/ 211667 w 1769533"/>
                <a:gd name="connsiteY4" fmla="*/ 1418166 h 2565400"/>
                <a:gd name="connsiteX5" fmla="*/ 342900 w 1769533"/>
                <a:gd name="connsiteY5" fmla="*/ 910166 h 2565400"/>
                <a:gd name="connsiteX6" fmla="*/ 419100 w 1769533"/>
                <a:gd name="connsiteY6" fmla="*/ 664633 h 2565400"/>
                <a:gd name="connsiteX7" fmla="*/ 533400 w 1769533"/>
                <a:gd name="connsiteY7" fmla="*/ 355600 h 2565400"/>
                <a:gd name="connsiteX8" fmla="*/ 622300 w 1769533"/>
                <a:gd name="connsiteY8" fmla="*/ 203200 h 2565400"/>
                <a:gd name="connsiteX9" fmla="*/ 673100 w 1769533"/>
                <a:gd name="connsiteY9" fmla="*/ 127000 h 2565400"/>
                <a:gd name="connsiteX10" fmla="*/ 732367 w 1769533"/>
                <a:gd name="connsiteY10" fmla="*/ 55033 h 2565400"/>
                <a:gd name="connsiteX11" fmla="*/ 783167 w 1769533"/>
                <a:gd name="connsiteY11" fmla="*/ 25400 h 2565400"/>
                <a:gd name="connsiteX12" fmla="*/ 850900 w 1769533"/>
                <a:gd name="connsiteY12" fmla="*/ 4233 h 2565400"/>
                <a:gd name="connsiteX13" fmla="*/ 897467 w 1769533"/>
                <a:gd name="connsiteY13" fmla="*/ 0 h 2565400"/>
                <a:gd name="connsiteX14" fmla="*/ 944033 w 1769533"/>
                <a:gd name="connsiteY14" fmla="*/ 8466 h 2565400"/>
                <a:gd name="connsiteX15" fmla="*/ 990600 w 1769533"/>
                <a:gd name="connsiteY15" fmla="*/ 42333 h 2565400"/>
                <a:gd name="connsiteX16" fmla="*/ 1037167 w 1769533"/>
                <a:gd name="connsiteY16" fmla="*/ 76200 h 2565400"/>
                <a:gd name="connsiteX17" fmla="*/ 1066800 w 1769533"/>
                <a:gd name="connsiteY17" fmla="*/ 114300 h 2565400"/>
                <a:gd name="connsiteX18" fmla="*/ 1104900 w 1769533"/>
                <a:gd name="connsiteY18" fmla="*/ 160866 h 2565400"/>
                <a:gd name="connsiteX19" fmla="*/ 1138767 w 1769533"/>
                <a:gd name="connsiteY19" fmla="*/ 224366 h 2565400"/>
                <a:gd name="connsiteX20" fmla="*/ 1172633 w 1769533"/>
                <a:gd name="connsiteY20" fmla="*/ 287866 h 2565400"/>
                <a:gd name="connsiteX21" fmla="*/ 1219200 w 1769533"/>
                <a:gd name="connsiteY21" fmla="*/ 381000 h 2565400"/>
                <a:gd name="connsiteX22" fmla="*/ 1261533 w 1769533"/>
                <a:gd name="connsiteY22" fmla="*/ 465666 h 2565400"/>
                <a:gd name="connsiteX23" fmla="*/ 1286933 w 1769533"/>
                <a:gd name="connsiteY23" fmla="*/ 554566 h 2565400"/>
                <a:gd name="connsiteX24" fmla="*/ 1320800 w 1769533"/>
                <a:gd name="connsiteY24" fmla="*/ 630766 h 2565400"/>
                <a:gd name="connsiteX25" fmla="*/ 1371600 w 1769533"/>
                <a:gd name="connsiteY25" fmla="*/ 774700 h 2565400"/>
                <a:gd name="connsiteX26" fmla="*/ 1409700 w 1769533"/>
                <a:gd name="connsiteY26" fmla="*/ 914400 h 2565400"/>
                <a:gd name="connsiteX27" fmla="*/ 1460500 w 1769533"/>
                <a:gd name="connsiteY27" fmla="*/ 1092200 h 2565400"/>
                <a:gd name="connsiteX28" fmla="*/ 1519767 w 1769533"/>
                <a:gd name="connsiteY28" fmla="*/ 1333500 h 2565400"/>
                <a:gd name="connsiteX29" fmla="*/ 1570567 w 1769533"/>
                <a:gd name="connsiteY29" fmla="*/ 1566333 h 2565400"/>
                <a:gd name="connsiteX30" fmla="*/ 1621367 w 1769533"/>
                <a:gd name="connsiteY30" fmla="*/ 1807633 h 2565400"/>
                <a:gd name="connsiteX31" fmla="*/ 1672167 w 1769533"/>
                <a:gd name="connsiteY31" fmla="*/ 2040466 h 2565400"/>
                <a:gd name="connsiteX32" fmla="*/ 1727200 w 1769533"/>
                <a:gd name="connsiteY32" fmla="*/ 2298700 h 2565400"/>
                <a:gd name="connsiteX33" fmla="*/ 1769533 w 1769533"/>
                <a:gd name="connsiteY33" fmla="*/ 2552700 h 2565400"/>
                <a:gd name="connsiteX34" fmla="*/ 0 w 1769533"/>
                <a:gd name="connsiteY34"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9533" h="2565400">
                  <a:moveTo>
                    <a:pt x="0" y="2565400"/>
                  </a:moveTo>
                  <a:lnTo>
                    <a:pt x="12700" y="2429933"/>
                  </a:lnTo>
                  <a:lnTo>
                    <a:pt x="29633" y="2311400"/>
                  </a:lnTo>
                  <a:lnTo>
                    <a:pt x="97367" y="1930400"/>
                  </a:lnTo>
                  <a:lnTo>
                    <a:pt x="211667" y="1418166"/>
                  </a:lnTo>
                  <a:lnTo>
                    <a:pt x="342900" y="910166"/>
                  </a:lnTo>
                  <a:lnTo>
                    <a:pt x="419100" y="664633"/>
                  </a:lnTo>
                  <a:lnTo>
                    <a:pt x="533400" y="355600"/>
                  </a:lnTo>
                  <a:lnTo>
                    <a:pt x="622300" y="203200"/>
                  </a:lnTo>
                  <a:lnTo>
                    <a:pt x="673100" y="127000"/>
                  </a:lnTo>
                  <a:lnTo>
                    <a:pt x="732367" y="55033"/>
                  </a:lnTo>
                  <a:lnTo>
                    <a:pt x="783167" y="25400"/>
                  </a:lnTo>
                  <a:lnTo>
                    <a:pt x="850900" y="4233"/>
                  </a:lnTo>
                  <a:lnTo>
                    <a:pt x="897467" y="0"/>
                  </a:lnTo>
                  <a:lnTo>
                    <a:pt x="944033" y="8466"/>
                  </a:lnTo>
                  <a:lnTo>
                    <a:pt x="990600" y="42333"/>
                  </a:lnTo>
                  <a:lnTo>
                    <a:pt x="1037167" y="76200"/>
                  </a:lnTo>
                  <a:lnTo>
                    <a:pt x="1066800" y="114300"/>
                  </a:lnTo>
                  <a:lnTo>
                    <a:pt x="1104900" y="160866"/>
                  </a:lnTo>
                  <a:lnTo>
                    <a:pt x="1138767" y="224366"/>
                  </a:lnTo>
                  <a:lnTo>
                    <a:pt x="1172633" y="287866"/>
                  </a:lnTo>
                  <a:lnTo>
                    <a:pt x="1219200" y="381000"/>
                  </a:lnTo>
                  <a:lnTo>
                    <a:pt x="1261533" y="465666"/>
                  </a:lnTo>
                  <a:lnTo>
                    <a:pt x="1286933" y="554566"/>
                  </a:lnTo>
                  <a:lnTo>
                    <a:pt x="1320800" y="630766"/>
                  </a:lnTo>
                  <a:lnTo>
                    <a:pt x="1371600" y="774700"/>
                  </a:lnTo>
                  <a:lnTo>
                    <a:pt x="1409700" y="914400"/>
                  </a:lnTo>
                  <a:lnTo>
                    <a:pt x="1460500" y="1092200"/>
                  </a:lnTo>
                  <a:lnTo>
                    <a:pt x="1519767" y="1333500"/>
                  </a:lnTo>
                  <a:lnTo>
                    <a:pt x="1570567" y="1566333"/>
                  </a:lnTo>
                  <a:lnTo>
                    <a:pt x="1621367" y="1807633"/>
                  </a:lnTo>
                  <a:lnTo>
                    <a:pt x="1672167" y="2040466"/>
                  </a:lnTo>
                  <a:lnTo>
                    <a:pt x="1727200" y="2298700"/>
                  </a:lnTo>
                  <a:lnTo>
                    <a:pt x="1769533" y="2552700"/>
                  </a:lnTo>
                  <a:lnTo>
                    <a:pt x="0" y="2565400"/>
                  </a:lnTo>
                  <a:close/>
                </a:path>
              </a:pathLst>
            </a:custGeom>
            <a:solidFill>
              <a:srgbClr val="FFFF0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a:spLocks noChangeAspect="1"/>
            </p:cNvSpPr>
            <p:nvPr/>
          </p:nvSpPr>
          <p:spPr>
            <a:xfrm>
              <a:off x="4560386" y="3243379"/>
              <a:ext cx="834770" cy="933889"/>
            </a:xfrm>
            <a:custGeom>
              <a:avLst/>
              <a:gdLst>
                <a:gd name="connsiteX0" fmla="*/ 0 w 1363134"/>
                <a:gd name="connsiteY0" fmla="*/ 474133 h 1519766"/>
                <a:gd name="connsiteX1" fmla="*/ 93134 w 1363134"/>
                <a:gd name="connsiteY1" fmla="*/ 397933 h 1519766"/>
                <a:gd name="connsiteX2" fmla="*/ 177800 w 1363134"/>
                <a:gd name="connsiteY2" fmla="*/ 321733 h 1519766"/>
                <a:gd name="connsiteX3" fmla="*/ 275167 w 1363134"/>
                <a:gd name="connsiteY3" fmla="*/ 237066 h 1519766"/>
                <a:gd name="connsiteX4" fmla="*/ 351367 w 1363134"/>
                <a:gd name="connsiteY4" fmla="*/ 160866 h 1519766"/>
                <a:gd name="connsiteX5" fmla="*/ 457200 w 1363134"/>
                <a:gd name="connsiteY5" fmla="*/ 80433 h 1519766"/>
                <a:gd name="connsiteX6" fmla="*/ 533400 w 1363134"/>
                <a:gd name="connsiteY6" fmla="*/ 33866 h 1519766"/>
                <a:gd name="connsiteX7" fmla="*/ 618067 w 1363134"/>
                <a:gd name="connsiteY7" fmla="*/ 0 h 1519766"/>
                <a:gd name="connsiteX8" fmla="*/ 702734 w 1363134"/>
                <a:gd name="connsiteY8" fmla="*/ 0 h 1519766"/>
                <a:gd name="connsiteX9" fmla="*/ 774700 w 1363134"/>
                <a:gd name="connsiteY9" fmla="*/ 25400 h 1519766"/>
                <a:gd name="connsiteX10" fmla="*/ 829734 w 1363134"/>
                <a:gd name="connsiteY10" fmla="*/ 55033 h 1519766"/>
                <a:gd name="connsiteX11" fmla="*/ 876300 w 1363134"/>
                <a:gd name="connsiteY11" fmla="*/ 101600 h 1519766"/>
                <a:gd name="connsiteX12" fmla="*/ 922867 w 1363134"/>
                <a:gd name="connsiteY12" fmla="*/ 169333 h 1519766"/>
                <a:gd name="connsiteX13" fmla="*/ 956734 w 1363134"/>
                <a:gd name="connsiteY13" fmla="*/ 224366 h 1519766"/>
                <a:gd name="connsiteX14" fmla="*/ 986367 w 1363134"/>
                <a:gd name="connsiteY14" fmla="*/ 275166 h 1519766"/>
                <a:gd name="connsiteX15" fmla="*/ 1032934 w 1363134"/>
                <a:gd name="connsiteY15" fmla="*/ 364066 h 1519766"/>
                <a:gd name="connsiteX16" fmla="*/ 1062567 w 1363134"/>
                <a:gd name="connsiteY16" fmla="*/ 427566 h 1519766"/>
                <a:gd name="connsiteX17" fmla="*/ 1096434 w 1363134"/>
                <a:gd name="connsiteY17" fmla="*/ 512233 h 1519766"/>
                <a:gd name="connsiteX18" fmla="*/ 1130300 w 1363134"/>
                <a:gd name="connsiteY18" fmla="*/ 601133 h 1519766"/>
                <a:gd name="connsiteX19" fmla="*/ 1159934 w 1363134"/>
                <a:gd name="connsiteY19" fmla="*/ 690033 h 1519766"/>
                <a:gd name="connsiteX20" fmla="*/ 1198034 w 1363134"/>
                <a:gd name="connsiteY20" fmla="*/ 812800 h 1519766"/>
                <a:gd name="connsiteX21" fmla="*/ 1223434 w 1363134"/>
                <a:gd name="connsiteY21" fmla="*/ 918633 h 1519766"/>
                <a:gd name="connsiteX22" fmla="*/ 1257300 w 1363134"/>
                <a:gd name="connsiteY22" fmla="*/ 1037166 h 1519766"/>
                <a:gd name="connsiteX23" fmla="*/ 1286934 w 1363134"/>
                <a:gd name="connsiteY23" fmla="*/ 1168400 h 1519766"/>
                <a:gd name="connsiteX24" fmla="*/ 1316567 w 1363134"/>
                <a:gd name="connsiteY24" fmla="*/ 1286933 h 1519766"/>
                <a:gd name="connsiteX25" fmla="*/ 1363134 w 1363134"/>
                <a:gd name="connsiteY25" fmla="*/ 1519766 h 1519766"/>
                <a:gd name="connsiteX26" fmla="*/ 1320800 w 1363134"/>
                <a:gd name="connsiteY26" fmla="*/ 1515533 h 1519766"/>
                <a:gd name="connsiteX27" fmla="*/ 1282700 w 1363134"/>
                <a:gd name="connsiteY27" fmla="*/ 1511300 h 1519766"/>
                <a:gd name="connsiteX28" fmla="*/ 1219200 w 1363134"/>
                <a:gd name="connsiteY28" fmla="*/ 1494366 h 1519766"/>
                <a:gd name="connsiteX29" fmla="*/ 1159934 w 1363134"/>
                <a:gd name="connsiteY29" fmla="*/ 1473200 h 1519766"/>
                <a:gd name="connsiteX30" fmla="*/ 1117600 w 1363134"/>
                <a:gd name="connsiteY30" fmla="*/ 1443566 h 1519766"/>
                <a:gd name="connsiteX31" fmla="*/ 1049867 w 1363134"/>
                <a:gd name="connsiteY31" fmla="*/ 1392766 h 1519766"/>
                <a:gd name="connsiteX32" fmla="*/ 927100 w 1363134"/>
                <a:gd name="connsiteY32" fmla="*/ 1274233 h 1519766"/>
                <a:gd name="connsiteX33" fmla="*/ 795867 w 1363134"/>
                <a:gd name="connsiteY33" fmla="*/ 1151466 h 1519766"/>
                <a:gd name="connsiteX34" fmla="*/ 698500 w 1363134"/>
                <a:gd name="connsiteY34" fmla="*/ 1041400 h 1519766"/>
                <a:gd name="connsiteX35" fmla="*/ 605367 w 1363134"/>
                <a:gd name="connsiteY35" fmla="*/ 935566 h 1519766"/>
                <a:gd name="connsiteX36" fmla="*/ 512234 w 1363134"/>
                <a:gd name="connsiteY36" fmla="*/ 838200 h 1519766"/>
                <a:gd name="connsiteX37" fmla="*/ 423334 w 1363134"/>
                <a:gd name="connsiteY37" fmla="*/ 749300 h 1519766"/>
                <a:gd name="connsiteX38" fmla="*/ 351367 w 1363134"/>
                <a:gd name="connsiteY38" fmla="*/ 677333 h 1519766"/>
                <a:gd name="connsiteX39" fmla="*/ 279400 w 1363134"/>
                <a:gd name="connsiteY39" fmla="*/ 613833 h 1519766"/>
                <a:gd name="connsiteX40" fmla="*/ 207434 w 1363134"/>
                <a:gd name="connsiteY40" fmla="*/ 567266 h 1519766"/>
                <a:gd name="connsiteX41" fmla="*/ 152400 w 1363134"/>
                <a:gd name="connsiteY41" fmla="*/ 529166 h 1519766"/>
                <a:gd name="connsiteX42" fmla="*/ 67734 w 1363134"/>
                <a:gd name="connsiteY42" fmla="*/ 503766 h 1519766"/>
                <a:gd name="connsiteX43" fmla="*/ 0 w 1363134"/>
                <a:gd name="connsiteY43" fmla="*/ 474133 h 151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3134" h="1519766">
                  <a:moveTo>
                    <a:pt x="0" y="474133"/>
                  </a:moveTo>
                  <a:lnTo>
                    <a:pt x="93134" y="397933"/>
                  </a:lnTo>
                  <a:lnTo>
                    <a:pt x="177800" y="321733"/>
                  </a:lnTo>
                  <a:lnTo>
                    <a:pt x="275167" y="237066"/>
                  </a:lnTo>
                  <a:lnTo>
                    <a:pt x="351367" y="160866"/>
                  </a:lnTo>
                  <a:lnTo>
                    <a:pt x="457200" y="80433"/>
                  </a:lnTo>
                  <a:lnTo>
                    <a:pt x="533400" y="33866"/>
                  </a:lnTo>
                  <a:lnTo>
                    <a:pt x="618067" y="0"/>
                  </a:lnTo>
                  <a:lnTo>
                    <a:pt x="702734" y="0"/>
                  </a:lnTo>
                  <a:lnTo>
                    <a:pt x="774700" y="25400"/>
                  </a:lnTo>
                  <a:lnTo>
                    <a:pt x="829734" y="55033"/>
                  </a:lnTo>
                  <a:lnTo>
                    <a:pt x="876300" y="101600"/>
                  </a:lnTo>
                  <a:lnTo>
                    <a:pt x="922867" y="169333"/>
                  </a:lnTo>
                  <a:lnTo>
                    <a:pt x="956734" y="224366"/>
                  </a:lnTo>
                  <a:lnTo>
                    <a:pt x="986367" y="275166"/>
                  </a:lnTo>
                  <a:lnTo>
                    <a:pt x="1032934" y="364066"/>
                  </a:lnTo>
                  <a:lnTo>
                    <a:pt x="1062567" y="427566"/>
                  </a:lnTo>
                  <a:lnTo>
                    <a:pt x="1096434" y="512233"/>
                  </a:lnTo>
                  <a:lnTo>
                    <a:pt x="1130300" y="601133"/>
                  </a:lnTo>
                  <a:lnTo>
                    <a:pt x="1159934" y="690033"/>
                  </a:lnTo>
                  <a:lnTo>
                    <a:pt x="1198034" y="812800"/>
                  </a:lnTo>
                  <a:lnTo>
                    <a:pt x="1223434" y="918633"/>
                  </a:lnTo>
                  <a:lnTo>
                    <a:pt x="1257300" y="1037166"/>
                  </a:lnTo>
                  <a:lnTo>
                    <a:pt x="1286934" y="1168400"/>
                  </a:lnTo>
                  <a:lnTo>
                    <a:pt x="1316567" y="1286933"/>
                  </a:lnTo>
                  <a:lnTo>
                    <a:pt x="1363134" y="1519766"/>
                  </a:lnTo>
                  <a:lnTo>
                    <a:pt x="1320800" y="1515533"/>
                  </a:lnTo>
                  <a:lnTo>
                    <a:pt x="1282700" y="1511300"/>
                  </a:lnTo>
                  <a:lnTo>
                    <a:pt x="1219200" y="1494366"/>
                  </a:lnTo>
                  <a:lnTo>
                    <a:pt x="1159934" y="1473200"/>
                  </a:lnTo>
                  <a:lnTo>
                    <a:pt x="1117600" y="1443566"/>
                  </a:lnTo>
                  <a:lnTo>
                    <a:pt x="1049867" y="1392766"/>
                  </a:lnTo>
                  <a:lnTo>
                    <a:pt x="927100" y="1274233"/>
                  </a:lnTo>
                  <a:lnTo>
                    <a:pt x="795867" y="1151466"/>
                  </a:lnTo>
                  <a:lnTo>
                    <a:pt x="698500" y="1041400"/>
                  </a:lnTo>
                  <a:lnTo>
                    <a:pt x="605367" y="935566"/>
                  </a:lnTo>
                  <a:lnTo>
                    <a:pt x="512234" y="838200"/>
                  </a:lnTo>
                  <a:lnTo>
                    <a:pt x="423334" y="749300"/>
                  </a:lnTo>
                  <a:lnTo>
                    <a:pt x="351367" y="677333"/>
                  </a:lnTo>
                  <a:lnTo>
                    <a:pt x="279400" y="613833"/>
                  </a:lnTo>
                  <a:lnTo>
                    <a:pt x="207434" y="567266"/>
                  </a:lnTo>
                  <a:lnTo>
                    <a:pt x="152400" y="529166"/>
                  </a:lnTo>
                  <a:lnTo>
                    <a:pt x="67734" y="503766"/>
                  </a:lnTo>
                  <a:lnTo>
                    <a:pt x="0" y="474133"/>
                  </a:lnTo>
                  <a:close/>
                </a:path>
              </a:pathLst>
            </a:custGeom>
            <a:solidFill>
              <a:srgbClr val="FFFF0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 name="TextBox 68"/>
          <p:cNvSpPr txBox="1"/>
          <p:nvPr/>
        </p:nvSpPr>
        <p:spPr>
          <a:xfrm>
            <a:off x="1447111" y="4736867"/>
            <a:ext cx="4781742" cy="707886"/>
          </a:xfrm>
          <a:prstGeom prst="rect">
            <a:avLst/>
          </a:prstGeom>
          <a:noFill/>
        </p:spPr>
        <p:txBody>
          <a:bodyPr wrap="square" rtlCol="0">
            <a:spAutoFit/>
          </a:bodyPr>
          <a:lstStyle/>
          <a:p>
            <a:r>
              <a:rPr lang="en-US" sz="2000" dirty="0" err="1" smtClean="0">
                <a:solidFill>
                  <a:srgbClr val="BE0000"/>
                </a:solidFill>
              </a:rPr>
              <a:t>Spinodal</a:t>
            </a:r>
            <a:r>
              <a:rPr lang="en-US" sz="2000" dirty="0" smtClean="0">
                <a:solidFill>
                  <a:srgbClr val="BE0000"/>
                </a:solidFill>
              </a:rPr>
              <a:t> instability region (K&lt;0):  Liquid-gas phase transitions  at </a:t>
            </a:r>
            <a:r>
              <a:rPr lang="en-US" sz="2000" dirty="0" err="1" smtClean="0">
                <a:solidFill>
                  <a:srgbClr val="BE0000"/>
                </a:solidFill>
                <a:latin typeface="Times New Roman"/>
                <a:cs typeface="Times New Roman"/>
              </a:rPr>
              <a:t>ρ</a:t>
            </a:r>
            <a:r>
              <a:rPr lang="en-US" sz="2000" dirty="0" smtClean="0">
                <a:solidFill>
                  <a:srgbClr val="BE0000"/>
                </a:solidFill>
                <a:latin typeface="Times New Roman"/>
                <a:cs typeface="Times New Roman"/>
              </a:rPr>
              <a:t>&lt;ρ</a:t>
            </a:r>
            <a:r>
              <a:rPr lang="en-US" sz="2000" baseline="-25000" dirty="0" smtClean="0">
                <a:solidFill>
                  <a:srgbClr val="BE0000"/>
                </a:solidFill>
                <a:latin typeface="Times New Roman"/>
                <a:cs typeface="Times New Roman"/>
              </a:rPr>
              <a:t>0</a:t>
            </a:r>
            <a:r>
              <a:rPr lang="en-US" sz="2000" dirty="0" smtClean="0">
                <a:solidFill>
                  <a:srgbClr val="BE0000"/>
                </a:solidFill>
                <a:latin typeface="Times New Roman"/>
                <a:cs typeface="Times New Roman"/>
              </a:rPr>
              <a:t> </a:t>
            </a:r>
            <a:r>
              <a:rPr lang="en-US" sz="2000" dirty="0">
                <a:solidFill>
                  <a:srgbClr val="BE0000"/>
                </a:solidFill>
                <a:cs typeface="Calibri"/>
              </a:rPr>
              <a:t>and T&lt;15 </a:t>
            </a:r>
            <a:r>
              <a:rPr lang="en-US" sz="2000" dirty="0" smtClean="0">
                <a:solidFill>
                  <a:srgbClr val="BE0000"/>
                </a:solidFill>
                <a:cs typeface="Calibri"/>
              </a:rPr>
              <a:t>MeV ?</a:t>
            </a:r>
            <a:endParaRPr lang="en-US" sz="2000" baseline="-25000" dirty="0">
              <a:solidFill>
                <a:srgbClr val="BE0000"/>
              </a:solidFill>
              <a:cs typeface="Calibri"/>
            </a:endParaRPr>
          </a:p>
        </p:txBody>
      </p:sp>
      <p:grpSp>
        <p:nvGrpSpPr>
          <p:cNvPr id="3" name="Group 2"/>
          <p:cNvGrpSpPr/>
          <p:nvPr/>
        </p:nvGrpSpPr>
        <p:grpSpPr>
          <a:xfrm>
            <a:off x="4125335" y="3349061"/>
            <a:ext cx="3022883" cy="1350996"/>
            <a:chOff x="4125335" y="3193853"/>
            <a:chExt cx="3022883" cy="1350996"/>
          </a:xfrm>
        </p:grpSpPr>
        <p:cxnSp>
          <p:nvCxnSpPr>
            <p:cNvPr id="73" name="Straight Arrow Connector 72"/>
            <p:cNvCxnSpPr/>
            <p:nvPr/>
          </p:nvCxnSpPr>
          <p:spPr>
            <a:xfrm flipV="1">
              <a:off x="4125335" y="3193853"/>
              <a:ext cx="929802" cy="13509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146169" y="3598537"/>
              <a:ext cx="3002049" cy="946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a:grpSpLocks noChangeAspect="1"/>
          </p:cNvGrpSpPr>
          <p:nvPr/>
        </p:nvGrpSpPr>
        <p:grpSpPr>
          <a:xfrm>
            <a:off x="3690346" y="5487450"/>
            <a:ext cx="908632" cy="891328"/>
            <a:chOff x="6722084" y="1530937"/>
            <a:chExt cx="1956588" cy="1919315"/>
          </a:xfrm>
        </p:grpSpPr>
        <p:grpSp>
          <p:nvGrpSpPr>
            <p:cNvPr id="78" name="Group 77"/>
            <p:cNvGrpSpPr/>
            <p:nvPr/>
          </p:nvGrpSpPr>
          <p:grpSpPr>
            <a:xfrm>
              <a:off x="6974334" y="2854738"/>
              <a:ext cx="395225" cy="382692"/>
              <a:chOff x="2363196" y="2109729"/>
              <a:chExt cx="395225" cy="382692"/>
            </a:xfrm>
          </p:grpSpPr>
          <p:sp>
            <p:nvSpPr>
              <p:cNvPr id="164" name="Oval 163"/>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Oval 78"/>
            <p:cNvSpPr/>
            <p:nvPr/>
          </p:nvSpPr>
          <p:spPr>
            <a:xfrm>
              <a:off x="6943345" y="261575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p:cNvGrpSpPr/>
            <p:nvPr/>
          </p:nvGrpSpPr>
          <p:grpSpPr>
            <a:xfrm>
              <a:off x="6981692" y="2072701"/>
              <a:ext cx="239639" cy="336624"/>
              <a:chOff x="3032702" y="1918383"/>
              <a:chExt cx="239639" cy="336624"/>
            </a:xfrm>
          </p:grpSpPr>
          <p:sp>
            <p:nvSpPr>
              <p:cNvPr id="162" name="Oval 161"/>
              <p:cNvSpPr/>
              <p:nvPr/>
            </p:nvSpPr>
            <p:spPr>
              <a:xfrm>
                <a:off x="3032702" y="191838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3080980" y="2063661"/>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 name="Oval 80"/>
            <p:cNvSpPr/>
            <p:nvPr/>
          </p:nvSpPr>
          <p:spPr>
            <a:xfrm>
              <a:off x="8487311" y="270946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487170" y="212230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p:cNvGrpSpPr/>
            <p:nvPr/>
          </p:nvGrpSpPr>
          <p:grpSpPr>
            <a:xfrm>
              <a:off x="7303819" y="2431059"/>
              <a:ext cx="471078" cy="458469"/>
              <a:chOff x="2999774" y="2694692"/>
              <a:chExt cx="471078" cy="458469"/>
            </a:xfrm>
          </p:grpSpPr>
          <p:sp>
            <p:nvSpPr>
              <p:cNvPr id="153" name="Oval 152"/>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7" name="Group 156"/>
              <p:cNvGrpSpPr/>
              <p:nvPr/>
            </p:nvGrpSpPr>
            <p:grpSpPr>
              <a:xfrm rot="5400000">
                <a:off x="2977632" y="2760604"/>
                <a:ext cx="395225" cy="350942"/>
                <a:chOff x="2363196" y="2109729"/>
                <a:chExt cx="395225" cy="350942"/>
              </a:xfrm>
            </p:grpSpPr>
            <p:sp>
              <p:nvSpPr>
                <p:cNvPr id="158" name="Oval 157"/>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4" name="Group 83"/>
            <p:cNvGrpSpPr/>
            <p:nvPr/>
          </p:nvGrpSpPr>
          <p:grpSpPr>
            <a:xfrm>
              <a:off x="8213858" y="2234672"/>
              <a:ext cx="395225" cy="382692"/>
              <a:chOff x="2363196" y="2109729"/>
              <a:chExt cx="395225" cy="382692"/>
            </a:xfrm>
          </p:grpSpPr>
          <p:sp>
            <p:nvSpPr>
              <p:cNvPr id="149" name="Oval 148"/>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750495" y="1733108"/>
              <a:ext cx="471078" cy="458469"/>
              <a:chOff x="2999774" y="2694692"/>
              <a:chExt cx="471078" cy="458469"/>
            </a:xfrm>
          </p:grpSpPr>
          <p:sp>
            <p:nvSpPr>
              <p:cNvPr id="135" name="Oval 134"/>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9" name="Group 138"/>
              <p:cNvGrpSpPr/>
              <p:nvPr/>
            </p:nvGrpSpPr>
            <p:grpSpPr>
              <a:xfrm rot="5400000">
                <a:off x="2977632" y="2760604"/>
                <a:ext cx="395225" cy="350942"/>
                <a:chOff x="2363196" y="2109729"/>
                <a:chExt cx="395225" cy="350942"/>
              </a:xfrm>
            </p:grpSpPr>
            <p:sp>
              <p:nvSpPr>
                <p:cNvPr id="143" name="Oval 142"/>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6" name="Oval 85"/>
            <p:cNvSpPr/>
            <p:nvPr/>
          </p:nvSpPr>
          <p:spPr>
            <a:xfrm>
              <a:off x="7454706" y="309794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873643" y="240932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p:nvGrpSpPr>
          <p:grpSpPr>
            <a:xfrm>
              <a:off x="6931538" y="1530937"/>
              <a:ext cx="692867" cy="553393"/>
              <a:chOff x="2138763" y="2933830"/>
              <a:chExt cx="692867" cy="553393"/>
            </a:xfrm>
          </p:grpSpPr>
          <p:grpSp>
            <p:nvGrpSpPr>
              <p:cNvPr id="116" name="Group 115"/>
              <p:cNvGrpSpPr/>
              <p:nvPr/>
            </p:nvGrpSpPr>
            <p:grpSpPr>
              <a:xfrm>
                <a:off x="2138763" y="2933830"/>
                <a:ext cx="471078" cy="458469"/>
                <a:chOff x="2999774" y="2694692"/>
                <a:chExt cx="471078" cy="458469"/>
              </a:xfrm>
            </p:grpSpPr>
            <p:sp>
              <p:nvSpPr>
                <p:cNvPr id="122" name="Oval 121"/>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6" name="Group 125"/>
                <p:cNvGrpSpPr/>
                <p:nvPr/>
              </p:nvGrpSpPr>
              <p:grpSpPr>
                <a:xfrm rot="5400000">
                  <a:off x="2977632" y="2760604"/>
                  <a:ext cx="395225" cy="350942"/>
                  <a:chOff x="2363196" y="2109729"/>
                  <a:chExt cx="395225" cy="350942"/>
                </a:xfrm>
              </p:grpSpPr>
              <p:sp>
                <p:nvSpPr>
                  <p:cNvPr id="127" name="Oval 126"/>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7" name="Group 116"/>
              <p:cNvGrpSpPr/>
              <p:nvPr/>
            </p:nvGrpSpPr>
            <p:grpSpPr>
              <a:xfrm>
                <a:off x="2436405" y="3104531"/>
                <a:ext cx="395225" cy="382692"/>
                <a:chOff x="2363196" y="2109729"/>
                <a:chExt cx="395225" cy="382692"/>
              </a:xfrm>
            </p:grpSpPr>
            <p:sp>
              <p:nvSpPr>
                <p:cNvPr id="118" name="Oval 117"/>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9" name="Oval 88"/>
            <p:cNvSpPr/>
            <p:nvPr/>
          </p:nvSpPr>
          <p:spPr>
            <a:xfrm>
              <a:off x="6722084" y="235643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7745656" y="2755685"/>
              <a:ext cx="753024" cy="694567"/>
              <a:chOff x="3901042" y="2688342"/>
              <a:chExt cx="753024" cy="694567"/>
            </a:xfrm>
          </p:grpSpPr>
          <p:sp>
            <p:nvSpPr>
              <p:cNvPr id="91" name="Oval 90"/>
              <p:cNvSpPr/>
              <p:nvPr/>
            </p:nvSpPr>
            <p:spPr>
              <a:xfrm>
                <a:off x="4044623" y="318591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p:cNvGrpSpPr/>
              <p:nvPr/>
            </p:nvGrpSpPr>
            <p:grpSpPr>
              <a:xfrm>
                <a:off x="3901042" y="2688342"/>
                <a:ext cx="639131" cy="608080"/>
                <a:chOff x="3901042" y="2688342"/>
                <a:chExt cx="639131" cy="608080"/>
              </a:xfrm>
            </p:grpSpPr>
            <p:sp>
              <p:nvSpPr>
                <p:cNvPr id="98" name="Oval 97"/>
                <p:cNvSpPr/>
                <p:nvPr/>
              </p:nvSpPr>
              <p:spPr>
                <a:xfrm>
                  <a:off x="4047410" y="3096011"/>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9" name="Group 98"/>
                <p:cNvGrpSpPr/>
                <p:nvPr/>
              </p:nvGrpSpPr>
              <p:grpSpPr>
                <a:xfrm>
                  <a:off x="3945924" y="2688342"/>
                  <a:ext cx="579028" cy="509269"/>
                  <a:chOff x="3945924" y="2669292"/>
                  <a:chExt cx="579028" cy="509269"/>
                </a:xfrm>
              </p:grpSpPr>
              <p:sp>
                <p:nvSpPr>
                  <p:cNvPr id="107" name="Oval 106"/>
                  <p:cNvSpPr/>
                  <p:nvPr/>
                </p:nvSpPr>
                <p:spPr>
                  <a:xfrm>
                    <a:off x="4143091" y="26692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255730" y="27128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4122810" y="29872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0" name="Group 109"/>
                  <p:cNvGrpSpPr/>
                  <p:nvPr/>
                </p:nvGrpSpPr>
                <p:grpSpPr>
                  <a:xfrm rot="5400000">
                    <a:off x="3936482" y="2722504"/>
                    <a:ext cx="395225" cy="376342"/>
                    <a:chOff x="2363196" y="2084329"/>
                    <a:chExt cx="395225" cy="376342"/>
                  </a:xfrm>
                </p:grpSpPr>
                <p:sp>
                  <p:nvSpPr>
                    <p:cNvPr id="112" name="Oval 111"/>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472672" y="20843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2567060" y="21673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 name="Oval 110"/>
                  <p:cNvSpPr/>
                  <p:nvPr/>
                </p:nvSpPr>
                <p:spPr>
                  <a:xfrm>
                    <a:off x="4333591" y="28534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Oval 99"/>
                <p:cNvSpPr/>
                <p:nvPr/>
              </p:nvSpPr>
              <p:spPr>
                <a:xfrm>
                  <a:off x="4157979" y="310507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926329" y="277637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4238341" y="2987208"/>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3901042" y="294362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4253132" y="3068684"/>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3934883" y="3045650"/>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4348812" y="297171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Oval 92"/>
              <p:cNvSpPr/>
              <p:nvPr/>
            </p:nvSpPr>
            <p:spPr>
              <a:xfrm>
                <a:off x="4462705"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212909" y="319156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421594" y="280321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4034341" y="271220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4378102" y="3107638"/>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8" name="TextBox 167"/>
          <p:cNvSpPr txBox="1"/>
          <p:nvPr/>
        </p:nvSpPr>
        <p:spPr>
          <a:xfrm>
            <a:off x="985082" y="5534988"/>
            <a:ext cx="2297638" cy="646331"/>
          </a:xfrm>
          <a:prstGeom prst="rect">
            <a:avLst/>
          </a:prstGeom>
          <a:noFill/>
        </p:spPr>
        <p:txBody>
          <a:bodyPr wrap="square" rtlCol="0">
            <a:spAutoFit/>
          </a:bodyPr>
          <a:lstStyle/>
          <a:p>
            <a:r>
              <a:rPr lang="en-US" dirty="0" smtClean="0">
                <a:solidFill>
                  <a:srgbClr val="0538A4"/>
                </a:solidFill>
              </a:rPr>
              <a:t>Gas-like: free nucleons and light clusters</a:t>
            </a:r>
          </a:p>
        </p:txBody>
      </p:sp>
      <p:sp>
        <p:nvSpPr>
          <p:cNvPr id="169" name="TextBox 168"/>
          <p:cNvSpPr txBox="1"/>
          <p:nvPr/>
        </p:nvSpPr>
        <p:spPr>
          <a:xfrm>
            <a:off x="4819750" y="5537859"/>
            <a:ext cx="4324250" cy="646331"/>
          </a:xfrm>
          <a:prstGeom prst="rect">
            <a:avLst/>
          </a:prstGeom>
          <a:noFill/>
        </p:spPr>
        <p:txBody>
          <a:bodyPr wrap="square" rtlCol="0">
            <a:spAutoFit/>
          </a:bodyPr>
          <a:lstStyle/>
          <a:p>
            <a:r>
              <a:rPr lang="en-US" dirty="0" smtClean="0">
                <a:solidFill>
                  <a:srgbClr val="0538A4"/>
                </a:solidFill>
              </a:rPr>
              <a:t>Liquid-drop-like: heavier fragments; density fluctuations… vapor condensation?...</a:t>
            </a:r>
            <a:endParaRPr lang="en-US" dirty="0">
              <a:solidFill>
                <a:srgbClr val="0538A4"/>
              </a:solidFill>
            </a:endParaRPr>
          </a:p>
        </p:txBody>
      </p:sp>
      <p:sp>
        <p:nvSpPr>
          <p:cNvPr id="132" name="TextBox 131"/>
          <p:cNvSpPr txBox="1"/>
          <p:nvPr/>
        </p:nvSpPr>
        <p:spPr>
          <a:xfrm>
            <a:off x="5932713" y="4135378"/>
            <a:ext cx="3102429" cy="276999"/>
          </a:xfrm>
          <a:prstGeom prst="rect">
            <a:avLst/>
          </a:prstGeom>
          <a:noFill/>
        </p:spPr>
        <p:txBody>
          <a:bodyPr wrap="square" rtlCol="0">
            <a:spAutoFit/>
          </a:bodyPr>
          <a:lstStyle/>
          <a:p>
            <a:r>
              <a:rPr lang="en-US" sz="1200" dirty="0" err="1" smtClean="0"/>
              <a:t>Borderie</a:t>
            </a:r>
            <a:r>
              <a:rPr lang="en-US" sz="1200" dirty="0" smtClean="0"/>
              <a:t>, Rivet, </a:t>
            </a:r>
            <a:r>
              <a:rPr lang="en-US" sz="1200" dirty="0" err="1" smtClean="0"/>
              <a:t>Prog.Part.Nucl.Phys</a:t>
            </a:r>
            <a:r>
              <a:rPr lang="en-US" sz="1200" dirty="0" smtClean="0"/>
              <a:t>. 61 (2008)</a:t>
            </a:r>
            <a:endParaRPr lang="en-US" sz="1200" dirty="0"/>
          </a:p>
        </p:txBody>
      </p:sp>
      <p:grpSp>
        <p:nvGrpSpPr>
          <p:cNvPr id="12" name="Group 11"/>
          <p:cNvGrpSpPr/>
          <p:nvPr/>
        </p:nvGrpSpPr>
        <p:grpSpPr>
          <a:xfrm>
            <a:off x="176928" y="1485567"/>
            <a:ext cx="2038940" cy="1572568"/>
            <a:chOff x="139576" y="1485567"/>
            <a:chExt cx="2038940" cy="1572568"/>
          </a:xfrm>
        </p:grpSpPr>
        <p:graphicFrame>
          <p:nvGraphicFramePr>
            <p:cNvPr id="128" name="Object 127"/>
            <p:cNvGraphicFramePr>
              <a:graphicFrameLocks noChangeAspect="1"/>
            </p:cNvGraphicFramePr>
            <p:nvPr>
              <p:extLst>
                <p:ext uri="{D42A27DB-BD31-4B8C-83A1-F6EECF244321}">
                  <p14:modId xmlns:p14="http://schemas.microsoft.com/office/powerpoint/2010/main" val="3853011381"/>
                </p:ext>
              </p:extLst>
            </p:nvPr>
          </p:nvGraphicFramePr>
          <p:xfrm>
            <a:off x="149691" y="1485567"/>
            <a:ext cx="2028825" cy="542925"/>
          </p:xfrm>
          <a:graphic>
            <a:graphicData uri="http://schemas.openxmlformats.org/presentationml/2006/ole">
              <mc:AlternateContent xmlns:mc="http://schemas.openxmlformats.org/markup-compatibility/2006">
                <mc:Choice xmlns:v="urn:schemas-microsoft-com:vml" Requires="v">
                  <p:oleObj spid="_x0000_s77191" name="Equation" r:id="rId8" imgW="901700" imgH="241300" progId="Equation.DSMT4">
                    <p:embed/>
                  </p:oleObj>
                </mc:Choice>
                <mc:Fallback>
                  <p:oleObj name="Equation" r:id="rId8" imgW="901700" imgH="241300" progId="Equation.DSMT4">
                    <p:embed/>
                    <p:pic>
                      <p:nvPicPr>
                        <p:cNvPr id="0" name=""/>
                        <p:cNvPicPr/>
                        <p:nvPr/>
                      </p:nvPicPr>
                      <p:blipFill>
                        <a:blip r:embed="rId9"/>
                        <a:stretch>
                          <a:fillRect/>
                        </a:stretch>
                      </p:blipFill>
                      <p:spPr>
                        <a:xfrm>
                          <a:off x="149691" y="1485567"/>
                          <a:ext cx="2028825" cy="542925"/>
                        </a:xfrm>
                        <a:prstGeom prst="rect">
                          <a:avLst/>
                        </a:prstGeom>
                      </p:spPr>
                    </p:pic>
                  </p:oleObj>
                </mc:Fallback>
              </mc:AlternateContent>
            </a:graphicData>
          </a:graphic>
        </p:graphicFrame>
        <p:sp>
          <p:nvSpPr>
            <p:cNvPr id="4" name="TextBox 3"/>
            <p:cNvSpPr txBox="1"/>
            <p:nvPr/>
          </p:nvSpPr>
          <p:spPr>
            <a:xfrm>
              <a:off x="139576" y="2227138"/>
              <a:ext cx="2038940" cy="830997"/>
            </a:xfrm>
            <a:prstGeom prst="rect">
              <a:avLst/>
            </a:prstGeom>
            <a:noFill/>
          </p:spPr>
          <p:txBody>
            <a:bodyPr wrap="square" rtlCol="0">
              <a:spAutoFit/>
            </a:bodyPr>
            <a:lstStyle/>
            <a:p>
              <a:r>
                <a:rPr lang="en-US" sz="2400" dirty="0" smtClean="0">
                  <a:solidFill>
                    <a:srgbClr val="BE0000"/>
                  </a:solidFill>
                </a:rPr>
                <a:t>Symmetric nuclear matter</a:t>
              </a:r>
              <a:endParaRPr lang="en-US" sz="2400" dirty="0">
                <a:solidFill>
                  <a:srgbClr val="BE0000"/>
                </a:solidFill>
              </a:endParaRPr>
            </a:p>
          </p:txBody>
        </p:sp>
        <p:sp>
          <p:nvSpPr>
            <p:cNvPr id="8" name="Left Bracket 7"/>
            <p:cNvSpPr/>
            <p:nvPr/>
          </p:nvSpPr>
          <p:spPr>
            <a:xfrm rot="16200000">
              <a:off x="1568780" y="1678850"/>
              <a:ext cx="45719" cy="628412"/>
            </a:xfrm>
            <a:prstGeom prst="leftBracket">
              <a:avLst/>
            </a:prstGeom>
            <a:ln w="28575" cmpd="sng">
              <a:solidFill>
                <a:srgbClr val="B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BE0000"/>
                </a:solidFill>
              </a:endParaRPr>
            </a:p>
          </p:txBody>
        </p:sp>
        <p:cxnSp>
          <p:nvCxnSpPr>
            <p:cNvPr id="11" name="Straight Connector 10"/>
            <p:cNvCxnSpPr>
              <a:endCxn id="8" idx="1"/>
            </p:cNvCxnSpPr>
            <p:nvPr/>
          </p:nvCxnSpPr>
          <p:spPr>
            <a:xfrm flipV="1">
              <a:off x="1139207" y="2015916"/>
              <a:ext cx="452433" cy="365147"/>
            </a:xfrm>
            <a:prstGeom prst="line">
              <a:avLst/>
            </a:prstGeom>
            <a:ln>
              <a:solidFill>
                <a:srgbClr val="BE0000"/>
              </a:solidFill>
            </a:ln>
          </p:spPr>
          <p:style>
            <a:lnRef idx="2">
              <a:schemeClr val="accent1"/>
            </a:lnRef>
            <a:fillRef idx="0">
              <a:schemeClr val="accent1"/>
            </a:fillRef>
            <a:effectRef idx="1">
              <a:schemeClr val="accent1"/>
            </a:effectRef>
            <a:fontRef idx="minor">
              <a:schemeClr val="tx1"/>
            </a:fontRef>
          </p:style>
        </p:cxnSp>
      </p:grpSp>
      <p:graphicFrame>
        <p:nvGraphicFramePr>
          <p:cNvPr id="133" name="Object 132"/>
          <p:cNvGraphicFramePr>
            <a:graphicFrameLocks noChangeAspect="1"/>
          </p:cNvGraphicFramePr>
          <p:nvPr>
            <p:extLst>
              <p:ext uri="{D42A27DB-BD31-4B8C-83A1-F6EECF244321}">
                <p14:modId xmlns:p14="http://schemas.microsoft.com/office/powerpoint/2010/main" val="238518114"/>
              </p:ext>
            </p:extLst>
          </p:nvPr>
        </p:nvGraphicFramePr>
        <p:xfrm>
          <a:off x="771427" y="3227143"/>
          <a:ext cx="1126970" cy="659171"/>
        </p:xfrm>
        <a:graphic>
          <a:graphicData uri="http://schemas.openxmlformats.org/presentationml/2006/ole">
            <mc:AlternateContent xmlns:mc="http://schemas.openxmlformats.org/markup-compatibility/2006">
              <mc:Choice xmlns:v="urn:schemas-microsoft-com:vml" Requires="v">
                <p:oleObj spid="_x0000_s77192" name="Equation" r:id="rId10" imgW="673100" imgH="393700" progId="Equation.DSMT4">
                  <p:embed/>
                </p:oleObj>
              </mc:Choice>
              <mc:Fallback>
                <p:oleObj name="Equation" r:id="rId10" imgW="673100" imgH="393700" progId="Equation.DSMT4">
                  <p:embed/>
                  <p:pic>
                    <p:nvPicPr>
                      <p:cNvPr id="0" name=""/>
                      <p:cNvPicPr/>
                      <p:nvPr/>
                    </p:nvPicPr>
                    <p:blipFill>
                      <a:blip r:embed="rId11"/>
                      <a:stretch>
                        <a:fillRect/>
                      </a:stretch>
                    </p:blipFill>
                    <p:spPr>
                      <a:xfrm>
                        <a:off x="771427" y="3227143"/>
                        <a:ext cx="1126970" cy="659171"/>
                      </a:xfrm>
                      <a:prstGeom prst="rect">
                        <a:avLst/>
                      </a:prstGeom>
                    </p:spPr>
                  </p:pic>
                </p:oleObj>
              </mc:Fallback>
            </mc:AlternateContent>
          </a:graphicData>
        </a:graphic>
      </p:graphicFrame>
    </p:spTree>
    <p:extLst>
      <p:ext uri="{BB962C8B-B14F-4D97-AF65-F5344CB8AC3E}">
        <p14:creationId xmlns:p14="http://schemas.microsoft.com/office/powerpoint/2010/main" val="3466944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par>
                                <p:cTn id="14" presetID="22" presetClass="entr" presetSubtype="1"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up)">
                                      <p:cBhvr>
                                        <p:cTn id="16" dur="500"/>
                                        <p:tgtEl>
                                          <p:spTgt spid="7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wipe(up)">
                                      <p:cBhvr>
                                        <p:cTn id="19" dur="500"/>
                                        <p:tgtEl>
                                          <p:spTgt spid="16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wipe(up)">
                                      <p:cBhvr>
                                        <p:cTn id="22"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68" grpId="0"/>
      <p:bldP spid="1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534"/>
            <a:ext cx="8229600" cy="905776"/>
          </a:xfrm>
        </p:spPr>
        <p:txBody>
          <a:bodyPr/>
          <a:lstStyle/>
          <a:p>
            <a:r>
              <a:rPr lang="en-US" dirty="0" smtClean="0">
                <a:solidFill>
                  <a:srgbClr val="BE0000"/>
                </a:solidFill>
              </a:rPr>
              <a:t>Summary and Perspectives</a:t>
            </a:r>
            <a:endParaRPr lang="en-US" dirty="0">
              <a:solidFill>
                <a:srgbClr val="BE0000"/>
              </a:solidFill>
            </a:endParaRPr>
          </a:p>
        </p:txBody>
      </p:sp>
      <p:sp>
        <p:nvSpPr>
          <p:cNvPr id="4" name="Content Placeholder 3"/>
          <p:cNvSpPr>
            <a:spLocks noGrp="1"/>
          </p:cNvSpPr>
          <p:nvPr>
            <p:ph idx="1"/>
          </p:nvPr>
        </p:nvSpPr>
        <p:spPr>
          <a:xfrm>
            <a:off x="253994" y="1228060"/>
            <a:ext cx="8686800" cy="5629940"/>
          </a:xfrm>
        </p:spPr>
        <p:txBody>
          <a:bodyPr>
            <a:normAutofit fontScale="92500" lnSpcReduction="20000"/>
          </a:bodyPr>
          <a:lstStyle/>
          <a:p>
            <a:r>
              <a:rPr lang="en-US" dirty="0" err="1" smtClean="0">
                <a:solidFill>
                  <a:srgbClr val="BE0000"/>
                </a:solidFill>
              </a:rPr>
              <a:t>EoS</a:t>
            </a:r>
            <a:r>
              <a:rPr lang="en-US" dirty="0" smtClean="0">
                <a:solidFill>
                  <a:srgbClr val="BE0000"/>
                </a:solidFill>
              </a:rPr>
              <a:t> of symmetric nuclear matter largely explored in HIC </a:t>
            </a:r>
            <a:r>
              <a:rPr lang="en-US" dirty="0" smtClean="0">
                <a:solidFill>
                  <a:srgbClr val="0538A4"/>
                </a:solidFill>
              </a:rPr>
              <a:t>(liquid-gas phase transitions, elliptic flow)</a:t>
            </a:r>
          </a:p>
          <a:p>
            <a:r>
              <a:rPr lang="en-US" dirty="0" smtClean="0">
                <a:solidFill>
                  <a:srgbClr val="BE0000"/>
                </a:solidFill>
              </a:rPr>
              <a:t>Asymmetry </a:t>
            </a:r>
            <a:r>
              <a:rPr lang="en-US" dirty="0" err="1" smtClean="0">
                <a:solidFill>
                  <a:srgbClr val="BE0000"/>
                </a:solidFill>
              </a:rPr>
              <a:t>EoS</a:t>
            </a:r>
            <a:r>
              <a:rPr lang="en-US" dirty="0" smtClean="0">
                <a:solidFill>
                  <a:srgbClr val="BE0000"/>
                </a:solidFill>
              </a:rPr>
              <a:t> and symmetry energy need more explorations </a:t>
            </a:r>
            <a:r>
              <a:rPr lang="en-US" dirty="0" smtClean="0">
                <a:solidFill>
                  <a:srgbClr val="0538A4"/>
                </a:solidFill>
              </a:rPr>
              <a:t>(sub- and supra-saturation)</a:t>
            </a:r>
            <a:endParaRPr lang="en-US" dirty="0" smtClean="0">
              <a:solidFill>
                <a:srgbClr val="0538A4"/>
              </a:solidFill>
              <a:sym typeface="Wingdings"/>
            </a:endParaRPr>
          </a:p>
          <a:p>
            <a:r>
              <a:rPr lang="en-US" dirty="0" smtClean="0">
                <a:solidFill>
                  <a:srgbClr val="BE0000"/>
                </a:solidFill>
                <a:sym typeface="Wingdings"/>
              </a:rPr>
              <a:t>Sub-saturation densities</a:t>
            </a:r>
            <a:r>
              <a:rPr lang="en-US" dirty="0" smtClean="0">
                <a:solidFill>
                  <a:srgbClr val="0538A4"/>
                </a:solidFill>
                <a:sym typeface="Wingdings"/>
              </a:rPr>
              <a:t>: 0.4&lt;</a:t>
            </a:r>
            <a:r>
              <a:rPr lang="en-US" dirty="0" err="1" smtClean="0">
                <a:solidFill>
                  <a:srgbClr val="0538A4"/>
                </a:solidFill>
                <a:latin typeface="Times New Roman"/>
                <a:cs typeface="Times New Roman"/>
                <a:sym typeface="Wingdings"/>
              </a:rPr>
              <a:t>γ</a:t>
            </a:r>
            <a:r>
              <a:rPr lang="en-US" dirty="0" smtClean="0">
                <a:solidFill>
                  <a:srgbClr val="0538A4"/>
                </a:solidFill>
                <a:sym typeface="Wingdings"/>
              </a:rPr>
              <a:t>&lt;1.0: agreement </a:t>
            </a:r>
            <a:r>
              <a:rPr lang="en-US" smtClean="0">
                <a:solidFill>
                  <a:srgbClr val="0538A4"/>
                </a:solidFill>
                <a:sym typeface="Wingdings"/>
              </a:rPr>
              <a:t>from different </a:t>
            </a:r>
            <a:r>
              <a:rPr lang="en-US" dirty="0" smtClean="0">
                <a:solidFill>
                  <a:srgbClr val="0538A4"/>
                </a:solidFill>
                <a:sym typeface="Wingdings"/>
              </a:rPr>
              <a:t>methods (HIC, PDR, </a:t>
            </a:r>
            <a:r>
              <a:rPr lang="en-US" dirty="0" err="1" smtClean="0">
                <a:solidFill>
                  <a:srgbClr val="0538A4"/>
                </a:solidFill>
                <a:sym typeface="Wingdings"/>
              </a:rPr>
              <a:t>pp</a:t>
            </a:r>
            <a:r>
              <a:rPr lang="en-US" dirty="0" smtClean="0">
                <a:solidFill>
                  <a:srgbClr val="0538A4"/>
                </a:solidFill>
                <a:sym typeface="Wingdings"/>
              </a:rPr>
              <a:t> scattering, etc.)</a:t>
            </a:r>
          </a:p>
          <a:p>
            <a:r>
              <a:rPr lang="en-US" dirty="0" smtClean="0">
                <a:solidFill>
                  <a:srgbClr val="BE0000"/>
                </a:solidFill>
                <a:sym typeface="Wingdings"/>
              </a:rPr>
              <a:t>Perspectives: </a:t>
            </a:r>
          </a:p>
          <a:p>
            <a:pPr lvl="1"/>
            <a:r>
              <a:rPr lang="en-US" dirty="0" err="1" smtClean="0">
                <a:solidFill>
                  <a:srgbClr val="0538A4"/>
                </a:solidFill>
                <a:sym typeface="Wingdings"/>
              </a:rPr>
              <a:t>E</a:t>
            </a:r>
            <a:r>
              <a:rPr lang="en-US" baseline="-25000" dirty="0" err="1" smtClean="0">
                <a:solidFill>
                  <a:srgbClr val="0538A4"/>
                </a:solidFill>
                <a:sym typeface="Wingdings"/>
              </a:rPr>
              <a:t>sym</a:t>
            </a:r>
            <a:r>
              <a:rPr lang="en-US" dirty="0" smtClean="0">
                <a:solidFill>
                  <a:srgbClr val="0538A4"/>
                </a:solidFill>
                <a:sym typeface="Wingdings"/>
              </a:rPr>
              <a:t> at very low densities (TAMU)</a:t>
            </a:r>
          </a:p>
          <a:p>
            <a:pPr lvl="1"/>
            <a:r>
              <a:rPr lang="en-US" dirty="0" err="1" smtClean="0">
                <a:solidFill>
                  <a:srgbClr val="0538A4"/>
                </a:solidFill>
                <a:sym typeface="Wingdings"/>
              </a:rPr>
              <a:t>E</a:t>
            </a:r>
            <a:r>
              <a:rPr lang="en-US" baseline="-25000" dirty="0" err="1" smtClean="0">
                <a:solidFill>
                  <a:srgbClr val="0538A4"/>
                </a:solidFill>
                <a:sym typeface="Wingdings"/>
              </a:rPr>
              <a:t>sym</a:t>
            </a:r>
            <a:r>
              <a:rPr lang="en-US" dirty="0" smtClean="0">
                <a:solidFill>
                  <a:srgbClr val="0538A4"/>
                </a:solidFill>
                <a:sym typeface="Wingdings"/>
              </a:rPr>
              <a:t> at supra-saturation densities (</a:t>
            </a:r>
            <a:r>
              <a:rPr lang="en-US" dirty="0" err="1">
                <a:solidFill>
                  <a:srgbClr val="0538A4"/>
                </a:solidFill>
                <a:sym typeface="Wingdings"/>
              </a:rPr>
              <a:t>AsyEoS@</a:t>
            </a:r>
            <a:r>
              <a:rPr lang="en-US" dirty="0" err="1" smtClean="0">
                <a:solidFill>
                  <a:srgbClr val="0538A4"/>
                </a:solidFill>
                <a:sym typeface="Wingdings"/>
              </a:rPr>
              <a:t>GSI</a:t>
            </a:r>
            <a:r>
              <a:rPr lang="en-US" dirty="0" smtClean="0">
                <a:solidFill>
                  <a:srgbClr val="0538A4"/>
                </a:solidFill>
                <a:sym typeface="Wingdings"/>
              </a:rPr>
              <a:t>, </a:t>
            </a:r>
            <a:r>
              <a:rPr lang="en-US" dirty="0" err="1" smtClean="0">
                <a:solidFill>
                  <a:srgbClr val="0538A4"/>
                </a:solidFill>
                <a:sym typeface="Wingdings"/>
              </a:rPr>
              <a:t>SAMURAI-TPC@Riken</a:t>
            </a:r>
            <a:r>
              <a:rPr lang="en-US" dirty="0" smtClean="0">
                <a:solidFill>
                  <a:srgbClr val="0538A4"/>
                </a:solidFill>
                <a:sym typeface="Wingdings"/>
              </a:rPr>
              <a:t>)</a:t>
            </a:r>
          </a:p>
          <a:p>
            <a:pPr lvl="1"/>
            <a:r>
              <a:rPr lang="en-US" dirty="0" smtClean="0">
                <a:solidFill>
                  <a:srgbClr val="0538A4"/>
                </a:solidFill>
                <a:sym typeface="Wingdings"/>
              </a:rPr>
              <a:t>Reinforce the study of transport model comparisons to experimental observables</a:t>
            </a:r>
          </a:p>
        </p:txBody>
      </p:sp>
    </p:spTree>
    <p:extLst>
      <p:ext uri="{BB962C8B-B14F-4D97-AF65-F5344CB8AC3E}">
        <p14:creationId xmlns:p14="http://schemas.microsoft.com/office/powerpoint/2010/main" val="220108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2"/>
            <a:ext cx="8229600" cy="826206"/>
          </a:xfrm>
        </p:spPr>
        <p:txBody>
          <a:bodyPr/>
          <a:lstStyle/>
          <a:p>
            <a:r>
              <a:rPr lang="en-US" dirty="0" smtClean="0">
                <a:solidFill>
                  <a:srgbClr val="BE0000"/>
                </a:solidFill>
              </a:rPr>
              <a:t>Present &amp; future projects</a:t>
            </a:r>
            <a:endParaRPr lang="en-US" dirty="0">
              <a:solidFill>
                <a:srgbClr val="BE0000"/>
              </a:solidFill>
            </a:endParaRPr>
          </a:p>
        </p:txBody>
      </p:sp>
      <p:grpSp>
        <p:nvGrpSpPr>
          <p:cNvPr id="13" name="Group 12"/>
          <p:cNvGrpSpPr/>
          <p:nvPr/>
        </p:nvGrpSpPr>
        <p:grpSpPr>
          <a:xfrm>
            <a:off x="598754" y="860998"/>
            <a:ext cx="6750978" cy="3301213"/>
            <a:chOff x="598754" y="1017553"/>
            <a:chExt cx="6750978" cy="3301213"/>
          </a:xfrm>
        </p:grpSpPr>
        <p:pic>
          <p:nvPicPr>
            <p:cNvPr id="3" name="Picture 651" descr="C:\Users\Simone\Desktop\POSTER TALK\caveC23_03_2011.jpg"/>
            <p:cNvPicPr>
              <a:picLocks noChangeAspect="1" noChangeArrowheads="1"/>
            </p:cNvPicPr>
            <p:nvPr/>
          </p:nvPicPr>
          <p:blipFill>
            <a:blip r:embed="rId2" cstate="print"/>
            <a:srcRect r="13013"/>
            <a:stretch>
              <a:fillRect/>
            </a:stretch>
          </p:blipFill>
          <p:spPr bwMode="auto">
            <a:xfrm>
              <a:off x="598754" y="1752612"/>
              <a:ext cx="4150473" cy="2226929"/>
            </a:xfrm>
            <a:prstGeom prst="rect">
              <a:avLst/>
            </a:prstGeom>
            <a:noFill/>
            <a:ln>
              <a:solidFill>
                <a:schemeClr val="bg2">
                  <a:lumMod val="25000"/>
                  <a:alpha val="87000"/>
                </a:schemeClr>
              </a:solidFill>
            </a:ln>
            <a:extLst/>
          </p:spPr>
        </p:pic>
        <p:sp>
          <p:nvSpPr>
            <p:cNvPr id="4" name="TextBox 3"/>
            <p:cNvSpPr txBox="1"/>
            <p:nvPr/>
          </p:nvSpPr>
          <p:spPr>
            <a:xfrm>
              <a:off x="4901728" y="1472502"/>
              <a:ext cx="2448004" cy="1077218"/>
            </a:xfrm>
            <a:prstGeom prst="rect">
              <a:avLst/>
            </a:prstGeom>
            <a:noFill/>
          </p:spPr>
          <p:txBody>
            <a:bodyPr wrap="square" rtlCol="0">
              <a:spAutoFit/>
            </a:bodyPr>
            <a:lstStyle/>
            <a:p>
              <a:r>
                <a:rPr lang="en-US" sz="1600" dirty="0" smtClean="0">
                  <a:solidFill>
                    <a:srgbClr val="0538A4"/>
                  </a:solidFill>
                  <a:latin typeface="Calibri"/>
                  <a:cs typeface="Calibri"/>
                </a:rPr>
                <a:t>Stable beams</a:t>
              </a:r>
            </a:p>
            <a:p>
              <a:r>
                <a:rPr lang="en-US" sz="1600" dirty="0" err="1" smtClean="0">
                  <a:solidFill>
                    <a:srgbClr val="0538A4"/>
                  </a:solidFill>
                  <a:latin typeface="Calibri"/>
                  <a:cs typeface="Calibri"/>
                </a:rPr>
                <a:t>Au</a:t>
              </a:r>
              <a:r>
                <a:rPr lang="en-US" sz="1600" dirty="0" err="1">
                  <a:solidFill>
                    <a:srgbClr val="0538A4"/>
                  </a:solidFill>
                  <a:latin typeface="Calibri"/>
                  <a:cs typeface="Calibri"/>
                </a:rPr>
                <a:t>+Au</a:t>
              </a:r>
              <a:r>
                <a:rPr lang="en-US" sz="1600" dirty="0">
                  <a:solidFill>
                    <a:srgbClr val="0538A4"/>
                  </a:solidFill>
                  <a:latin typeface="Calibri"/>
                  <a:cs typeface="Calibri"/>
                </a:rPr>
                <a:t> @ 400 </a:t>
              </a:r>
              <a:r>
                <a:rPr lang="en-US" sz="1600" dirty="0" err="1">
                  <a:solidFill>
                    <a:srgbClr val="0538A4"/>
                  </a:solidFill>
                  <a:latin typeface="Calibri"/>
                  <a:cs typeface="Calibri"/>
                </a:rPr>
                <a:t>AMeV</a:t>
              </a:r>
              <a:endParaRPr lang="en-US" sz="1600" dirty="0">
                <a:solidFill>
                  <a:srgbClr val="0538A4"/>
                </a:solidFill>
                <a:latin typeface="Calibri"/>
                <a:cs typeface="Calibri"/>
              </a:endParaRPr>
            </a:p>
            <a:p>
              <a:r>
                <a:rPr lang="en-US" sz="1600" baseline="30000" dirty="0">
                  <a:solidFill>
                    <a:srgbClr val="0538A4"/>
                  </a:solidFill>
                  <a:latin typeface="Calibri"/>
                  <a:cs typeface="Calibri"/>
                </a:rPr>
                <a:t>96</a:t>
              </a:r>
              <a:r>
                <a:rPr lang="en-US" sz="1600" dirty="0">
                  <a:solidFill>
                    <a:srgbClr val="0538A4"/>
                  </a:solidFill>
                  <a:latin typeface="Calibri"/>
                  <a:cs typeface="Calibri"/>
                </a:rPr>
                <a:t>Zr+</a:t>
              </a:r>
              <a:r>
                <a:rPr lang="en-US" sz="1600" baseline="30000" dirty="0">
                  <a:solidFill>
                    <a:srgbClr val="0538A4"/>
                  </a:solidFill>
                  <a:latin typeface="Calibri"/>
                  <a:cs typeface="Calibri"/>
                </a:rPr>
                <a:t>96</a:t>
              </a:r>
              <a:r>
                <a:rPr lang="en-US" sz="1600" dirty="0">
                  <a:solidFill>
                    <a:srgbClr val="0538A4"/>
                  </a:solidFill>
                  <a:latin typeface="Calibri"/>
                  <a:cs typeface="Calibri"/>
                </a:rPr>
                <a:t>Zr @ 400 </a:t>
              </a:r>
              <a:r>
                <a:rPr lang="en-US" sz="1600" dirty="0" err="1">
                  <a:solidFill>
                    <a:srgbClr val="0538A4"/>
                  </a:solidFill>
                  <a:latin typeface="Calibri"/>
                  <a:cs typeface="Calibri"/>
                </a:rPr>
                <a:t>AMeV</a:t>
              </a:r>
              <a:r>
                <a:rPr lang="en-US" sz="1600" dirty="0">
                  <a:solidFill>
                    <a:srgbClr val="0538A4"/>
                  </a:solidFill>
                  <a:latin typeface="Calibri"/>
                  <a:cs typeface="Calibri"/>
                </a:rPr>
                <a:t> </a:t>
              </a:r>
            </a:p>
            <a:p>
              <a:r>
                <a:rPr lang="en-US" sz="1600" baseline="30000" dirty="0">
                  <a:solidFill>
                    <a:srgbClr val="0538A4"/>
                  </a:solidFill>
                  <a:latin typeface="Calibri"/>
                  <a:cs typeface="Calibri"/>
                </a:rPr>
                <a:t>96</a:t>
              </a:r>
              <a:r>
                <a:rPr lang="en-US" sz="1600" dirty="0">
                  <a:solidFill>
                    <a:srgbClr val="0538A4"/>
                  </a:solidFill>
                  <a:latin typeface="Calibri"/>
                  <a:cs typeface="Calibri"/>
                </a:rPr>
                <a:t>Ru+</a:t>
              </a:r>
              <a:r>
                <a:rPr lang="en-US" sz="1600" baseline="30000" dirty="0">
                  <a:solidFill>
                    <a:srgbClr val="0538A4"/>
                  </a:solidFill>
                  <a:latin typeface="Calibri"/>
                  <a:cs typeface="Calibri"/>
                </a:rPr>
                <a:t>96</a:t>
              </a:r>
              <a:r>
                <a:rPr lang="en-US" sz="1600" dirty="0">
                  <a:solidFill>
                    <a:srgbClr val="0538A4"/>
                  </a:solidFill>
                  <a:latin typeface="Calibri"/>
                  <a:cs typeface="Calibri"/>
                </a:rPr>
                <a:t>Ru @ 400 </a:t>
              </a:r>
              <a:r>
                <a:rPr lang="en-US" sz="1600" dirty="0" err="1" smtClean="0">
                  <a:solidFill>
                    <a:srgbClr val="0538A4"/>
                  </a:solidFill>
                  <a:latin typeface="Calibri"/>
                  <a:cs typeface="Calibri"/>
                </a:rPr>
                <a:t>AMeV</a:t>
              </a:r>
              <a:endParaRPr lang="en-US" sz="1600" dirty="0">
                <a:solidFill>
                  <a:srgbClr val="0538A4"/>
                </a:solidFill>
                <a:latin typeface="Calibri"/>
                <a:cs typeface="Calibri"/>
              </a:endParaRPr>
            </a:p>
          </p:txBody>
        </p:sp>
        <p:sp>
          <p:nvSpPr>
            <p:cNvPr id="5" name="TextBox 4"/>
            <p:cNvSpPr txBox="1"/>
            <p:nvPr/>
          </p:nvSpPr>
          <p:spPr>
            <a:xfrm>
              <a:off x="598755" y="1017553"/>
              <a:ext cx="3750354" cy="738664"/>
            </a:xfrm>
            <a:prstGeom prst="rect">
              <a:avLst/>
            </a:prstGeom>
            <a:noFill/>
          </p:spPr>
          <p:txBody>
            <a:bodyPr wrap="square" rtlCol="0">
              <a:spAutoFit/>
            </a:bodyPr>
            <a:lstStyle/>
            <a:p>
              <a:r>
                <a:rPr lang="en-US" sz="2400" b="1" dirty="0" err="1" smtClean="0">
                  <a:solidFill>
                    <a:srgbClr val="BE0000"/>
                  </a:solidFill>
                </a:rPr>
                <a:t>Asy</a:t>
              </a:r>
              <a:r>
                <a:rPr lang="en-US" sz="2400" b="1" dirty="0" smtClean="0">
                  <a:solidFill>
                    <a:srgbClr val="BE0000"/>
                  </a:solidFill>
                </a:rPr>
                <a:t>-Eos experiment @ GSI </a:t>
              </a:r>
            </a:p>
            <a:p>
              <a:r>
                <a:rPr lang="en-US" dirty="0" err="1" smtClean="0">
                  <a:solidFill>
                    <a:srgbClr val="BE0000"/>
                  </a:solidFill>
                </a:rPr>
                <a:t>Chimera+LAND+KRATTA+Microball</a:t>
              </a:r>
              <a:endParaRPr lang="en-US" dirty="0">
                <a:solidFill>
                  <a:srgbClr val="BE0000"/>
                </a:solidFill>
              </a:endParaRPr>
            </a:p>
          </p:txBody>
        </p:sp>
        <p:pic>
          <p:nvPicPr>
            <p:cNvPr id="6" name="Picture 561" descr="D:\Immagini\101SSCAM\SDC16130.JPG"/>
            <p:cNvPicPr>
              <a:picLocks noChangeAspect="1" noChangeArrowheads="1"/>
            </p:cNvPicPr>
            <p:nvPr/>
          </p:nvPicPr>
          <p:blipFill>
            <a:blip r:embed="rId3" cstate="print"/>
            <a:srcRect/>
            <a:stretch>
              <a:fillRect/>
            </a:stretch>
          </p:blipFill>
          <p:spPr bwMode="auto">
            <a:xfrm>
              <a:off x="4349109" y="2705374"/>
              <a:ext cx="1403411" cy="1150544"/>
            </a:xfrm>
            <a:prstGeom prst="rect">
              <a:avLst/>
            </a:prstGeom>
            <a:noFill/>
            <a:ln w="9525">
              <a:noFill/>
              <a:miter lim="800000"/>
              <a:headEnd/>
              <a:tailEnd/>
            </a:ln>
          </p:spPr>
        </p:pic>
        <p:cxnSp>
          <p:nvCxnSpPr>
            <p:cNvPr id="8" name="Straight Connector 7"/>
            <p:cNvCxnSpPr/>
            <p:nvPr/>
          </p:nvCxnSpPr>
          <p:spPr>
            <a:xfrm>
              <a:off x="3340115" y="2583609"/>
              <a:ext cx="1287337" cy="390945"/>
            </a:xfrm>
            <a:prstGeom prst="line">
              <a:avLst/>
            </a:prstGeom>
            <a:ln>
              <a:solidFill>
                <a:srgbClr val="BE0000"/>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10" name="Immagine 6" descr="P1000204.JPG"/>
            <p:cNvPicPr>
              <a:picLocks noChangeAspect="1"/>
            </p:cNvPicPr>
            <p:nvPr/>
          </p:nvPicPr>
          <p:blipFill>
            <a:blip r:embed="rId4" cstate="print"/>
            <a:srcRect/>
            <a:stretch>
              <a:fillRect/>
            </a:stretch>
          </p:blipFill>
          <p:spPr bwMode="auto">
            <a:xfrm>
              <a:off x="1481778" y="3277291"/>
              <a:ext cx="1388633" cy="1041475"/>
            </a:xfrm>
            <a:prstGeom prst="rect">
              <a:avLst/>
            </a:prstGeom>
            <a:noFill/>
            <a:ln w="9525">
              <a:noFill/>
              <a:miter lim="800000"/>
              <a:headEnd/>
              <a:tailEnd/>
            </a:ln>
          </p:spPr>
        </p:pic>
        <p:cxnSp>
          <p:nvCxnSpPr>
            <p:cNvPr id="11" name="Straight Connector 10"/>
            <p:cNvCxnSpPr/>
            <p:nvPr/>
          </p:nvCxnSpPr>
          <p:spPr>
            <a:xfrm flipH="1">
              <a:off x="2644258" y="3471816"/>
              <a:ext cx="695857" cy="198540"/>
            </a:xfrm>
            <a:prstGeom prst="line">
              <a:avLst/>
            </a:prstGeom>
            <a:ln>
              <a:solidFill>
                <a:srgbClr val="BE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5932184" y="2817999"/>
            <a:ext cx="2017986" cy="400110"/>
          </a:xfrm>
          <a:prstGeom prst="rect">
            <a:avLst/>
          </a:prstGeom>
          <a:noFill/>
          <a:ln>
            <a:solidFill>
              <a:srgbClr val="BE0000"/>
            </a:solidFill>
          </a:ln>
        </p:spPr>
        <p:txBody>
          <a:bodyPr wrap="square" rtlCol="0">
            <a:spAutoFit/>
          </a:bodyPr>
          <a:lstStyle/>
          <a:p>
            <a:r>
              <a:rPr lang="en-US" sz="2000" dirty="0" smtClean="0">
                <a:solidFill>
                  <a:srgbClr val="BE0000"/>
                </a:solidFill>
              </a:rPr>
              <a:t>n/p Elliptic flow</a:t>
            </a:r>
            <a:endParaRPr lang="en-US" sz="2000" dirty="0">
              <a:solidFill>
                <a:srgbClr val="BE0000"/>
              </a:solidFill>
            </a:endParaRPr>
          </a:p>
        </p:txBody>
      </p:sp>
      <p:sp>
        <p:nvSpPr>
          <p:cNvPr id="15" name="TextBox 14"/>
          <p:cNvSpPr txBox="1"/>
          <p:nvPr/>
        </p:nvSpPr>
        <p:spPr>
          <a:xfrm>
            <a:off x="598755" y="4353248"/>
            <a:ext cx="3141478" cy="461665"/>
          </a:xfrm>
          <a:prstGeom prst="rect">
            <a:avLst/>
          </a:prstGeom>
          <a:noFill/>
        </p:spPr>
        <p:txBody>
          <a:bodyPr wrap="square" rtlCol="0">
            <a:spAutoFit/>
          </a:bodyPr>
          <a:lstStyle/>
          <a:p>
            <a:r>
              <a:rPr lang="en-US" sz="2400" b="1" dirty="0" smtClean="0">
                <a:solidFill>
                  <a:srgbClr val="BE0000"/>
                </a:solidFill>
              </a:rPr>
              <a:t>SAMURAI TPC @ Riken</a:t>
            </a:r>
          </a:p>
        </p:txBody>
      </p:sp>
      <p:pic>
        <p:nvPicPr>
          <p:cNvPr id="16" name="Picture 15"/>
          <p:cNvPicPr>
            <a:picLocks noChangeAspect="1"/>
          </p:cNvPicPr>
          <p:nvPr/>
        </p:nvPicPr>
        <p:blipFill>
          <a:blip r:embed="rId5"/>
          <a:stretch>
            <a:fillRect/>
          </a:stretch>
        </p:blipFill>
        <p:spPr>
          <a:xfrm>
            <a:off x="695857" y="4814913"/>
            <a:ext cx="2644258" cy="1954452"/>
          </a:xfrm>
          <a:prstGeom prst="rect">
            <a:avLst/>
          </a:prstGeom>
        </p:spPr>
      </p:pic>
      <p:pic>
        <p:nvPicPr>
          <p:cNvPr id="17" name="Picture 16"/>
          <p:cNvPicPr>
            <a:picLocks noChangeAspect="1"/>
          </p:cNvPicPr>
          <p:nvPr/>
        </p:nvPicPr>
        <p:blipFill>
          <a:blip r:embed="rId6"/>
          <a:stretch>
            <a:fillRect/>
          </a:stretch>
        </p:blipFill>
        <p:spPr>
          <a:xfrm>
            <a:off x="3740233" y="4675752"/>
            <a:ext cx="2489628" cy="1663630"/>
          </a:xfrm>
          <a:prstGeom prst="rect">
            <a:avLst/>
          </a:prstGeom>
        </p:spPr>
      </p:pic>
      <p:sp>
        <p:nvSpPr>
          <p:cNvPr id="18" name="TextBox 17"/>
          <p:cNvSpPr txBox="1"/>
          <p:nvPr/>
        </p:nvSpPr>
        <p:spPr>
          <a:xfrm>
            <a:off x="6414323" y="4534803"/>
            <a:ext cx="2574672" cy="1200329"/>
          </a:xfrm>
          <a:prstGeom prst="rect">
            <a:avLst/>
          </a:prstGeom>
          <a:noFill/>
        </p:spPr>
        <p:txBody>
          <a:bodyPr wrap="square" rtlCol="0">
            <a:spAutoFit/>
          </a:bodyPr>
          <a:lstStyle/>
          <a:p>
            <a:r>
              <a:rPr lang="en-US" dirty="0" smtClean="0">
                <a:solidFill>
                  <a:srgbClr val="0538A4"/>
                </a:solidFill>
              </a:rPr>
              <a:t>Stable and exotic beams</a:t>
            </a:r>
          </a:p>
          <a:p>
            <a:r>
              <a:rPr lang="en-US" baseline="30000" dirty="0" smtClean="0">
                <a:solidFill>
                  <a:srgbClr val="0538A4"/>
                </a:solidFill>
              </a:rPr>
              <a:t>105</a:t>
            </a:r>
            <a:r>
              <a:rPr lang="en-US" dirty="0" smtClean="0">
                <a:solidFill>
                  <a:srgbClr val="0538A4"/>
                </a:solidFill>
              </a:rPr>
              <a:t>Sn+</a:t>
            </a:r>
            <a:r>
              <a:rPr lang="en-US" baseline="30000" dirty="0" smtClean="0">
                <a:solidFill>
                  <a:srgbClr val="0538A4"/>
                </a:solidFill>
              </a:rPr>
              <a:t>112</a:t>
            </a:r>
            <a:r>
              <a:rPr lang="en-US" dirty="0" smtClean="0">
                <a:solidFill>
                  <a:srgbClr val="0538A4"/>
                </a:solidFill>
              </a:rPr>
              <a:t>Sn</a:t>
            </a:r>
            <a:r>
              <a:rPr lang="en-US" dirty="0">
                <a:solidFill>
                  <a:srgbClr val="0538A4"/>
                </a:solidFill>
              </a:rPr>
              <a:t>, </a:t>
            </a:r>
            <a:r>
              <a:rPr lang="en-US" baseline="30000" dirty="0" smtClean="0">
                <a:solidFill>
                  <a:srgbClr val="0538A4"/>
                </a:solidFill>
              </a:rPr>
              <a:t>132</a:t>
            </a:r>
            <a:r>
              <a:rPr lang="en-US" dirty="0" smtClean="0">
                <a:solidFill>
                  <a:srgbClr val="0538A4"/>
                </a:solidFill>
              </a:rPr>
              <a:t>Sn+</a:t>
            </a:r>
            <a:r>
              <a:rPr lang="en-US" baseline="30000" dirty="0" smtClean="0">
                <a:solidFill>
                  <a:srgbClr val="0538A4"/>
                </a:solidFill>
              </a:rPr>
              <a:t>124</a:t>
            </a:r>
            <a:r>
              <a:rPr lang="en-US" dirty="0" smtClean="0">
                <a:solidFill>
                  <a:srgbClr val="0538A4"/>
                </a:solidFill>
              </a:rPr>
              <a:t>Sn</a:t>
            </a:r>
            <a:r>
              <a:rPr lang="en-US" dirty="0">
                <a:solidFill>
                  <a:srgbClr val="0538A4"/>
                </a:solidFill>
              </a:rPr>
              <a:t>, </a:t>
            </a:r>
            <a:r>
              <a:rPr lang="en-US" baseline="30000" dirty="0" smtClean="0">
                <a:solidFill>
                  <a:srgbClr val="0538A4"/>
                </a:solidFill>
              </a:rPr>
              <a:t>36</a:t>
            </a:r>
            <a:r>
              <a:rPr lang="en-US" dirty="0" smtClean="0">
                <a:solidFill>
                  <a:srgbClr val="0538A4"/>
                </a:solidFill>
              </a:rPr>
              <a:t>Ca+</a:t>
            </a:r>
            <a:r>
              <a:rPr lang="en-US" baseline="30000" dirty="0" smtClean="0">
                <a:solidFill>
                  <a:srgbClr val="0538A4"/>
                </a:solidFill>
              </a:rPr>
              <a:t>40</a:t>
            </a:r>
            <a:r>
              <a:rPr lang="en-US" dirty="0" smtClean="0">
                <a:solidFill>
                  <a:srgbClr val="0538A4"/>
                </a:solidFill>
              </a:rPr>
              <a:t>Ca</a:t>
            </a:r>
            <a:r>
              <a:rPr lang="en-US" dirty="0">
                <a:solidFill>
                  <a:srgbClr val="0538A4"/>
                </a:solidFill>
              </a:rPr>
              <a:t>, </a:t>
            </a:r>
            <a:r>
              <a:rPr lang="en-US" baseline="30000" dirty="0" smtClean="0">
                <a:solidFill>
                  <a:srgbClr val="0538A4"/>
                </a:solidFill>
              </a:rPr>
              <a:t>52</a:t>
            </a:r>
            <a:r>
              <a:rPr lang="en-US" dirty="0" smtClean="0">
                <a:solidFill>
                  <a:srgbClr val="0538A4"/>
                </a:solidFill>
              </a:rPr>
              <a:t>Ca+</a:t>
            </a:r>
            <a:r>
              <a:rPr lang="en-US" baseline="30000" dirty="0" smtClean="0">
                <a:solidFill>
                  <a:srgbClr val="0538A4"/>
                </a:solidFill>
              </a:rPr>
              <a:t>48</a:t>
            </a:r>
            <a:r>
              <a:rPr lang="en-US" dirty="0" smtClean="0">
                <a:solidFill>
                  <a:srgbClr val="0538A4"/>
                </a:solidFill>
              </a:rPr>
              <a:t>Ca</a:t>
            </a:r>
          </a:p>
          <a:p>
            <a:r>
              <a:rPr lang="en-US" dirty="0" smtClean="0">
                <a:solidFill>
                  <a:srgbClr val="0538A4"/>
                </a:solidFill>
              </a:rPr>
              <a:t>E/A=200-300 MeV</a:t>
            </a:r>
            <a:endParaRPr lang="en-US" dirty="0">
              <a:solidFill>
                <a:srgbClr val="0538A4"/>
              </a:solidFill>
            </a:endParaRPr>
          </a:p>
        </p:txBody>
      </p:sp>
      <p:sp>
        <p:nvSpPr>
          <p:cNvPr id="19" name="TextBox 18"/>
          <p:cNvSpPr txBox="1"/>
          <p:nvPr/>
        </p:nvSpPr>
        <p:spPr>
          <a:xfrm>
            <a:off x="6451675" y="5919557"/>
            <a:ext cx="2017986" cy="707886"/>
          </a:xfrm>
          <a:prstGeom prst="rect">
            <a:avLst/>
          </a:prstGeom>
          <a:noFill/>
          <a:ln>
            <a:solidFill>
              <a:srgbClr val="BE0000"/>
            </a:solidFill>
          </a:ln>
        </p:spPr>
        <p:txBody>
          <a:bodyPr wrap="square" rtlCol="0">
            <a:spAutoFit/>
          </a:bodyPr>
          <a:lstStyle/>
          <a:p>
            <a:r>
              <a:rPr lang="en-US" sz="2000" dirty="0" smtClean="0">
                <a:solidFill>
                  <a:srgbClr val="BE0000"/>
                </a:solidFill>
              </a:rPr>
              <a:t>Yield ratios:</a:t>
            </a:r>
          </a:p>
          <a:p>
            <a:r>
              <a:rPr lang="en-US" sz="2000" dirty="0" smtClean="0">
                <a:solidFill>
                  <a:srgbClr val="BE0000"/>
                </a:solidFill>
              </a:rPr>
              <a:t>π</a:t>
            </a:r>
            <a:r>
              <a:rPr lang="en-US" sz="2000" baseline="30000" dirty="0" smtClean="0">
                <a:solidFill>
                  <a:srgbClr val="BE0000"/>
                </a:solidFill>
              </a:rPr>
              <a:t>+</a:t>
            </a:r>
            <a:r>
              <a:rPr lang="en-US" sz="2000" dirty="0" smtClean="0">
                <a:solidFill>
                  <a:srgbClr val="BE0000"/>
                </a:solidFill>
              </a:rPr>
              <a:t>/</a:t>
            </a:r>
            <a:r>
              <a:rPr lang="en-US" sz="2000" dirty="0">
                <a:solidFill>
                  <a:srgbClr val="BE0000"/>
                </a:solidFill>
              </a:rPr>
              <a:t>π</a:t>
            </a:r>
            <a:r>
              <a:rPr lang="en-US" sz="2000" baseline="30000" dirty="0" smtClean="0">
                <a:solidFill>
                  <a:srgbClr val="BE0000"/>
                </a:solidFill>
              </a:rPr>
              <a:t>+</a:t>
            </a:r>
            <a:r>
              <a:rPr lang="en-US" sz="2000" dirty="0" smtClean="0">
                <a:solidFill>
                  <a:srgbClr val="BE0000"/>
                </a:solidFill>
              </a:rPr>
              <a:t>, n/p, t/3He </a:t>
            </a:r>
          </a:p>
        </p:txBody>
      </p:sp>
    </p:spTree>
    <p:extLst>
      <p:ext uri="{BB962C8B-B14F-4D97-AF65-F5344CB8AC3E}">
        <p14:creationId xmlns:p14="http://schemas.microsoft.com/office/powerpoint/2010/main" val="1472867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3"/>
          <p:cNvSpPr txBox="1">
            <a:spLocks noChangeArrowheads="1"/>
          </p:cNvSpPr>
          <p:nvPr/>
        </p:nvSpPr>
        <p:spPr bwMode="auto">
          <a:xfrm>
            <a:off x="3120812" y="3357228"/>
            <a:ext cx="20312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baseline="30000" dirty="0">
                <a:solidFill>
                  <a:srgbClr val="0538A4"/>
                </a:solidFill>
                <a:latin typeface="+mn-lt"/>
              </a:rPr>
              <a:t>64</a:t>
            </a:r>
            <a:r>
              <a:rPr lang="en-GB" sz="1600" dirty="0">
                <a:solidFill>
                  <a:srgbClr val="0538A4"/>
                </a:solidFill>
                <a:latin typeface="+mn-lt"/>
              </a:rPr>
              <a:t>Zn+</a:t>
            </a:r>
            <a:r>
              <a:rPr lang="en-GB" sz="1600" baseline="30000" dirty="0">
                <a:solidFill>
                  <a:srgbClr val="0538A4"/>
                </a:solidFill>
                <a:latin typeface="+mn-lt"/>
              </a:rPr>
              <a:t>92</a:t>
            </a:r>
            <a:r>
              <a:rPr lang="en-GB" sz="1600" dirty="0">
                <a:solidFill>
                  <a:srgbClr val="0538A4"/>
                </a:solidFill>
                <a:latin typeface="+mn-lt"/>
              </a:rPr>
              <a:t>Mo,</a:t>
            </a:r>
            <a:r>
              <a:rPr lang="en-GB" sz="1600" baseline="30000" dirty="0">
                <a:solidFill>
                  <a:srgbClr val="0538A4"/>
                </a:solidFill>
                <a:latin typeface="+mn-lt"/>
              </a:rPr>
              <a:t>197</a:t>
            </a:r>
            <a:r>
              <a:rPr lang="en-GB" sz="1600" dirty="0">
                <a:solidFill>
                  <a:srgbClr val="0538A4"/>
                </a:solidFill>
                <a:latin typeface="+mn-lt"/>
              </a:rPr>
              <a:t>Au </a:t>
            </a:r>
            <a:endParaRPr lang="en-GB" sz="1600" dirty="0" smtClean="0">
              <a:solidFill>
                <a:srgbClr val="0538A4"/>
              </a:solidFill>
              <a:latin typeface="+mn-lt"/>
            </a:endParaRPr>
          </a:p>
          <a:p>
            <a:r>
              <a:rPr lang="en-GB" sz="1600" baseline="30000" dirty="0" smtClean="0">
                <a:solidFill>
                  <a:srgbClr val="0538A4"/>
                </a:solidFill>
                <a:latin typeface="+mn-lt"/>
              </a:rPr>
              <a:t>40</a:t>
            </a:r>
            <a:r>
              <a:rPr lang="en-GB" sz="1600" dirty="0" smtClean="0">
                <a:solidFill>
                  <a:srgbClr val="0538A4"/>
                </a:solidFill>
                <a:latin typeface="+mn-lt"/>
              </a:rPr>
              <a:t>Ar</a:t>
            </a:r>
            <a:r>
              <a:rPr lang="en-GB" sz="1600" dirty="0">
                <a:solidFill>
                  <a:srgbClr val="0538A4"/>
                </a:solidFill>
                <a:latin typeface="+mn-lt"/>
              </a:rPr>
              <a:t>,</a:t>
            </a:r>
            <a:r>
              <a:rPr lang="en-GB" sz="1600" baseline="30000" dirty="0">
                <a:solidFill>
                  <a:srgbClr val="0538A4"/>
                </a:solidFill>
                <a:latin typeface="+mn-lt"/>
              </a:rPr>
              <a:t> 64</a:t>
            </a:r>
            <a:r>
              <a:rPr lang="en-GB" sz="1600" dirty="0">
                <a:solidFill>
                  <a:srgbClr val="0538A4"/>
                </a:solidFill>
                <a:latin typeface="+mn-lt"/>
              </a:rPr>
              <a:t>Zn+</a:t>
            </a:r>
            <a:r>
              <a:rPr lang="en-GB" sz="1600" baseline="30000" dirty="0">
                <a:solidFill>
                  <a:srgbClr val="0538A4"/>
                </a:solidFill>
                <a:latin typeface="+mn-lt"/>
              </a:rPr>
              <a:t>112,124</a:t>
            </a:r>
            <a:r>
              <a:rPr lang="en-GB" sz="1600" dirty="0">
                <a:solidFill>
                  <a:srgbClr val="0538A4"/>
                </a:solidFill>
                <a:latin typeface="+mn-lt"/>
              </a:rPr>
              <a:t>Sn </a:t>
            </a:r>
            <a:endParaRPr lang="en-GB" sz="1600" dirty="0" smtClean="0">
              <a:solidFill>
                <a:srgbClr val="0538A4"/>
              </a:solidFill>
              <a:latin typeface="+mn-lt"/>
            </a:endParaRPr>
          </a:p>
          <a:p>
            <a:r>
              <a:rPr lang="en-GB" sz="1600" dirty="0" smtClean="0">
                <a:solidFill>
                  <a:srgbClr val="0538A4"/>
                </a:solidFill>
                <a:latin typeface="+mn-lt"/>
              </a:rPr>
              <a:t>E</a:t>
            </a:r>
            <a:r>
              <a:rPr lang="en-GB" sz="1600" dirty="0">
                <a:solidFill>
                  <a:srgbClr val="0538A4"/>
                </a:solidFill>
                <a:latin typeface="+mn-lt"/>
              </a:rPr>
              <a:t>/A=35 MeV       </a:t>
            </a:r>
          </a:p>
        </p:txBody>
      </p:sp>
      <p:sp>
        <p:nvSpPr>
          <p:cNvPr id="47107" name="Rectangle 2"/>
          <p:cNvSpPr>
            <a:spLocks noGrp="1" noChangeArrowheads="1"/>
          </p:cNvSpPr>
          <p:nvPr>
            <p:ph type="title"/>
          </p:nvPr>
        </p:nvSpPr>
        <p:spPr>
          <a:xfrm>
            <a:off x="76200" y="76200"/>
            <a:ext cx="9067800" cy="760512"/>
          </a:xfrm>
        </p:spPr>
        <p:txBody>
          <a:bodyPr>
            <a:normAutofit/>
          </a:bodyPr>
          <a:lstStyle/>
          <a:p>
            <a:pPr eaLnBrk="1" hangingPunct="1"/>
            <a:r>
              <a:rPr lang="en-GB" sz="3600" dirty="0" smtClean="0">
                <a:solidFill>
                  <a:srgbClr val="BE0000"/>
                </a:solidFill>
                <a:ea typeface="ＭＳ Ｐゴシック" charset="0"/>
                <a:cs typeface="ＭＳ Ｐゴシック" charset="0"/>
              </a:rPr>
              <a:t>Symmetry energy at very low densities?</a:t>
            </a:r>
            <a:endParaRPr lang="en-GB" sz="3600" dirty="0">
              <a:solidFill>
                <a:srgbClr val="BE0000"/>
              </a:solidFill>
              <a:ea typeface="ＭＳ Ｐゴシック" charset="0"/>
              <a:cs typeface="ＭＳ Ｐゴシック" charset="0"/>
            </a:endParaRPr>
          </a:p>
        </p:txBody>
      </p:sp>
      <p:grpSp>
        <p:nvGrpSpPr>
          <p:cNvPr id="21" name="Group 27"/>
          <p:cNvGrpSpPr>
            <a:grpSpLocks/>
          </p:cNvGrpSpPr>
          <p:nvPr/>
        </p:nvGrpSpPr>
        <p:grpSpPr bwMode="auto">
          <a:xfrm>
            <a:off x="473128" y="799867"/>
            <a:ext cx="7010402" cy="1143000"/>
            <a:chOff x="96" y="653"/>
            <a:chExt cx="5527" cy="979"/>
          </a:xfrm>
        </p:grpSpPr>
        <p:grpSp>
          <p:nvGrpSpPr>
            <p:cNvPr id="22" name="Group 28"/>
            <p:cNvGrpSpPr>
              <a:grpSpLocks/>
            </p:cNvGrpSpPr>
            <p:nvPr/>
          </p:nvGrpSpPr>
          <p:grpSpPr bwMode="auto">
            <a:xfrm>
              <a:off x="192" y="1104"/>
              <a:ext cx="912" cy="336"/>
              <a:chOff x="240" y="1584"/>
              <a:chExt cx="912" cy="336"/>
            </a:xfrm>
          </p:grpSpPr>
          <p:sp>
            <p:nvSpPr>
              <p:cNvPr id="112" name="Oval 29"/>
              <p:cNvSpPr>
                <a:spLocks noChangeArrowheads="1"/>
              </p:cNvSpPr>
              <p:nvPr/>
            </p:nvSpPr>
            <p:spPr bwMode="auto">
              <a:xfrm>
                <a:off x="240"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13" name="Oval 30"/>
              <p:cNvSpPr>
                <a:spLocks noChangeArrowheads="1"/>
              </p:cNvSpPr>
              <p:nvPr/>
            </p:nvSpPr>
            <p:spPr bwMode="auto">
              <a:xfrm>
                <a:off x="816" y="1584"/>
                <a:ext cx="336" cy="336"/>
              </a:xfrm>
              <a:prstGeom prst="ellipse">
                <a:avLst/>
              </a:prstGeom>
              <a:solidFill>
                <a:schemeClr val="accent1"/>
              </a:solidFill>
              <a:ln w="19050">
                <a:solidFill>
                  <a:schemeClr val="tx1"/>
                </a:solidFill>
                <a:round/>
                <a:headEnd/>
                <a:tailEnd/>
              </a:ln>
            </p:spPr>
            <p:txBody>
              <a:bodyPr wrap="none" anchor="ctr"/>
              <a:lstStyle/>
              <a:p>
                <a:endParaRPr lang="en-US"/>
              </a:p>
            </p:txBody>
          </p:sp>
          <p:sp>
            <p:nvSpPr>
              <p:cNvPr id="114" name="Line 31"/>
              <p:cNvSpPr>
                <a:spLocks noChangeShapeType="1"/>
              </p:cNvSpPr>
              <p:nvPr/>
            </p:nvSpPr>
            <p:spPr bwMode="auto">
              <a:xfrm>
                <a:off x="432" y="1751"/>
                <a:ext cx="2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 name="Line 32"/>
              <p:cNvSpPr>
                <a:spLocks noChangeShapeType="1"/>
              </p:cNvSpPr>
              <p:nvPr/>
            </p:nvSpPr>
            <p:spPr bwMode="auto">
              <a:xfrm>
                <a:off x="720" y="1751"/>
                <a:ext cx="24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 name="Group 33"/>
            <p:cNvGrpSpPr>
              <a:grpSpLocks/>
            </p:cNvGrpSpPr>
            <p:nvPr/>
          </p:nvGrpSpPr>
          <p:grpSpPr bwMode="auto">
            <a:xfrm>
              <a:off x="1296" y="720"/>
              <a:ext cx="1680" cy="830"/>
              <a:chOff x="1296" y="720"/>
              <a:chExt cx="1680" cy="830"/>
            </a:xfrm>
          </p:grpSpPr>
          <p:grpSp>
            <p:nvGrpSpPr>
              <p:cNvPr id="88" name="Group 34"/>
              <p:cNvGrpSpPr>
                <a:grpSpLocks/>
              </p:cNvGrpSpPr>
              <p:nvPr/>
            </p:nvGrpSpPr>
            <p:grpSpPr bwMode="auto">
              <a:xfrm>
                <a:off x="1584" y="912"/>
                <a:ext cx="1075" cy="638"/>
                <a:chOff x="1584" y="912"/>
                <a:chExt cx="1075" cy="638"/>
              </a:xfrm>
            </p:grpSpPr>
            <p:sp>
              <p:nvSpPr>
                <p:cNvPr id="90" name="Freeform 35"/>
                <p:cNvSpPr>
                  <a:spLocks noChangeAspect="1"/>
                </p:cNvSpPr>
                <p:nvPr/>
              </p:nvSpPr>
              <p:spPr bwMode="auto">
                <a:xfrm>
                  <a:off x="1987" y="1013"/>
                  <a:ext cx="336" cy="503"/>
                </a:xfrm>
                <a:custGeom>
                  <a:avLst/>
                  <a:gdLst>
                    <a:gd name="T0" fmla="*/ 96 w 528"/>
                    <a:gd name="T1" fmla="*/ 144 h 840"/>
                    <a:gd name="T2" fmla="*/ 0 w 528"/>
                    <a:gd name="T3" fmla="*/ 384 h 840"/>
                    <a:gd name="T4" fmla="*/ 32 w 528"/>
                    <a:gd name="T5" fmla="*/ 608 h 840"/>
                    <a:gd name="T6" fmla="*/ 160 w 528"/>
                    <a:gd name="T7" fmla="*/ 784 h 840"/>
                    <a:gd name="T8" fmla="*/ 352 w 528"/>
                    <a:gd name="T9" fmla="*/ 840 h 840"/>
                    <a:gd name="T10" fmla="*/ 480 w 528"/>
                    <a:gd name="T11" fmla="*/ 768 h 840"/>
                    <a:gd name="T12" fmla="*/ 488 w 528"/>
                    <a:gd name="T13" fmla="*/ 744 h 840"/>
                    <a:gd name="T14" fmla="*/ 528 w 528"/>
                    <a:gd name="T15" fmla="*/ 520 h 840"/>
                    <a:gd name="T16" fmla="*/ 512 w 528"/>
                    <a:gd name="T17" fmla="*/ 304 h 840"/>
                    <a:gd name="T18" fmla="*/ 440 w 528"/>
                    <a:gd name="T19" fmla="*/ 120 h 840"/>
                    <a:gd name="T20" fmla="*/ 336 w 528"/>
                    <a:gd name="T21" fmla="*/ 0 h 840"/>
                    <a:gd name="T22" fmla="*/ 192 w 528"/>
                    <a:gd name="T23" fmla="*/ 0 h 840"/>
                    <a:gd name="T24" fmla="*/ 96 w 528"/>
                    <a:gd name="T25" fmla="*/ 96 h 840"/>
                    <a:gd name="T26" fmla="*/ 96 w 528"/>
                    <a:gd name="T27" fmla="*/ 19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840">
                      <a:moveTo>
                        <a:pt x="96" y="144"/>
                      </a:moveTo>
                      <a:lnTo>
                        <a:pt x="0" y="384"/>
                      </a:lnTo>
                      <a:cubicBezTo>
                        <a:pt x="32" y="597"/>
                        <a:pt x="32" y="521"/>
                        <a:pt x="32" y="608"/>
                      </a:cubicBezTo>
                      <a:cubicBezTo>
                        <a:pt x="148" y="774"/>
                        <a:pt x="97" y="721"/>
                        <a:pt x="160" y="784"/>
                      </a:cubicBezTo>
                      <a:cubicBezTo>
                        <a:pt x="345" y="817"/>
                        <a:pt x="302" y="766"/>
                        <a:pt x="352" y="840"/>
                      </a:cubicBezTo>
                      <a:cubicBezTo>
                        <a:pt x="394" y="816"/>
                        <a:pt x="440" y="796"/>
                        <a:pt x="480" y="768"/>
                      </a:cubicBezTo>
                      <a:cubicBezTo>
                        <a:pt x="486" y="763"/>
                        <a:pt x="488" y="744"/>
                        <a:pt x="488" y="744"/>
                      </a:cubicBezTo>
                      <a:cubicBezTo>
                        <a:pt x="528" y="525"/>
                        <a:pt x="528" y="601"/>
                        <a:pt x="528" y="520"/>
                      </a:cubicBezTo>
                      <a:cubicBezTo>
                        <a:pt x="522" y="448"/>
                        <a:pt x="517" y="376"/>
                        <a:pt x="512" y="304"/>
                      </a:cubicBezTo>
                      <a:cubicBezTo>
                        <a:pt x="428" y="88"/>
                        <a:pt x="408" y="25"/>
                        <a:pt x="440" y="120"/>
                      </a:cubicBezTo>
                      <a:lnTo>
                        <a:pt x="336" y="0"/>
                      </a:lnTo>
                      <a:lnTo>
                        <a:pt x="192" y="0"/>
                      </a:lnTo>
                      <a:lnTo>
                        <a:pt x="96" y="96"/>
                      </a:lnTo>
                      <a:lnTo>
                        <a:pt x="96" y="192"/>
                      </a:lnTo>
                    </a:path>
                  </a:pathLst>
                </a:custGeom>
                <a:gradFill rotWithShape="0">
                  <a:gsLst>
                    <a:gs pos="0">
                      <a:srgbClr val="FFCC00"/>
                    </a:gs>
                    <a:gs pos="100000">
                      <a:srgbClr val="FFCC00">
                        <a:gamma/>
                        <a:shade val="46275"/>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91" name="Line 36"/>
                <p:cNvSpPr>
                  <a:spLocks noChangeAspect="1" noChangeShapeType="1"/>
                </p:cNvSpPr>
                <p:nvPr/>
              </p:nvSpPr>
              <p:spPr bwMode="auto">
                <a:xfrm>
                  <a:off x="2222" y="1315"/>
                  <a:ext cx="303"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 name="Line 37"/>
                <p:cNvSpPr>
                  <a:spLocks noChangeAspect="1" noChangeShapeType="1"/>
                </p:cNvSpPr>
                <p:nvPr/>
              </p:nvSpPr>
              <p:spPr bwMode="auto">
                <a:xfrm>
                  <a:off x="2222" y="1416"/>
                  <a:ext cx="235" cy="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 name="Line 38"/>
                <p:cNvSpPr>
                  <a:spLocks noChangeAspect="1" noChangeShapeType="1"/>
                </p:cNvSpPr>
                <p:nvPr/>
              </p:nvSpPr>
              <p:spPr bwMode="auto">
                <a:xfrm rot="13800000" flipV="1">
                  <a:off x="1832" y="1070"/>
                  <a:ext cx="242" cy="128"/>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 name="Line 39"/>
                <p:cNvSpPr>
                  <a:spLocks noChangeAspect="1" noChangeShapeType="1"/>
                </p:cNvSpPr>
                <p:nvPr/>
              </p:nvSpPr>
              <p:spPr bwMode="auto">
                <a:xfrm rot="13800000" flipV="1">
                  <a:off x="1709" y="1169"/>
                  <a:ext cx="302" cy="289"/>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 name="Line 40"/>
                <p:cNvSpPr>
                  <a:spLocks noChangeAspect="1" noChangeShapeType="1"/>
                </p:cNvSpPr>
                <p:nvPr/>
              </p:nvSpPr>
              <p:spPr bwMode="auto">
                <a:xfrm rot="10800000" flipV="1">
                  <a:off x="1786" y="1382"/>
                  <a:ext cx="336" cy="3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 name="Oval 41"/>
                <p:cNvSpPr>
                  <a:spLocks noChangeAspect="1" noChangeArrowheads="1"/>
                </p:cNvSpPr>
                <p:nvPr/>
              </p:nvSpPr>
              <p:spPr bwMode="auto">
                <a:xfrm>
                  <a:off x="2491" y="1483"/>
                  <a:ext cx="34"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97" name="Oval 42"/>
                <p:cNvSpPr>
                  <a:spLocks noChangeAspect="1" noChangeArrowheads="1"/>
                </p:cNvSpPr>
                <p:nvPr/>
              </p:nvSpPr>
              <p:spPr bwMode="auto">
                <a:xfrm>
                  <a:off x="1786" y="1046"/>
                  <a:ext cx="33"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98" name="Oval 43"/>
                <p:cNvSpPr>
                  <a:spLocks noChangeAspect="1" noChangeArrowheads="1"/>
                </p:cNvSpPr>
                <p:nvPr/>
              </p:nvSpPr>
              <p:spPr bwMode="auto">
                <a:xfrm>
                  <a:off x="1584" y="1281"/>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99" name="Oval 44"/>
                <p:cNvSpPr>
                  <a:spLocks noChangeAspect="1" noChangeArrowheads="1"/>
                </p:cNvSpPr>
                <p:nvPr/>
              </p:nvSpPr>
              <p:spPr bwMode="auto">
                <a:xfrm>
                  <a:off x="1718" y="1400"/>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0" name="Oval 45"/>
                <p:cNvSpPr>
                  <a:spLocks noChangeAspect="1" noChangeArrowheads="1"/>
                </p:cNvSpPr>
                <p:nvPr/>
              </p:nvSpPr>
              <p:spPr bwMode="auto">
                <a:xfrm>
                  <a:off x="1685" y="1204"/>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01" name="Oval 46"/>
                <p:cNvSpPr>
                  <a:spLocks noChangeAspect="1" noChangeArrowheads="1"/>
                </p:cNvSpPr>
                <p:nvPr/>
              </p:nvSpPr>
              <p:spPr bwMode="auto">
                <a:xfrm>
                  <a:off x="1718" y="1516"/>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2" name="Oval 47"/>
                <p:cNvSpPr>
                  <a:spLocks noChangeAspect="1" noChangeArrowheads="1"/>
                </p:cNvSpPr>
                <p:nvPr/>
              </p:nvSpPr>
              <p:spPr bwMode="auto">
                <a:xfrm>
                  <a:off x="2558" y="1349"/>
                  <a:ext cx="34" cy="33"/>
                </a:xfrm>
                <a:prstGeom prst="ellipse">
                  <a:avLst/>
                </a:prstGeom>
                <a:solidFill>
                  <a:srgbClr val="0000FF"/>
                </a:solidFill>
                <a:ln w="9525">
                  <a:solidFill>
                    <a:schemeClr val="tx1"/>
                  </a:solidFill>
                  <a:round/>
                  <a:headEnd/>
                  <a:tailEnd/>
                </a:ln>
              </p:spPr>
              <p:txBody>
                <a:bodyPr wrap="none" anchor="ctr"/>
                <a:lstStyle/>
                <a:p>
                  <a:endParaRPr lang="en-US"/>
                </a:p>
              </p:txBody>
            </p:sp>
            <p:sp>
              <p:nvSpPr>
                <p:cNvPr id="103" name="Line 48"/>
                <p:cNvSpPr>
                  <a:spLocks noChangeAspect="1" noChangeShapeType="1"/>
                </p:cNvSpPr>
                <p:nvPr/>
              </p:nvSpPr>
              <p:spPr bwMode="auto">
                <a:xfrm flipH="1" flipV="1">
                  <a:off x="1752" y="1214"/>
                  <a:ext cx="269" cy="34"/>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 name="Line 49"/>
                <p:cNvSpPr>
                  <a:spLocks noChangeAspect="1" noChangeShapeType="1"/>
                </p:cNvSpPr>
                <p:nvPr/>
              </p:nvSpPr>
              <p:spPr bwMode="auto">
                <a:xfrm flipH="1">
                  <a:off x="1786" y="1416"/>
                  <a:ext cx="336" cy="1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05" name="Group 50"/>
                <p:cNvGrpSpPr>
                  <a:grpSpLocks/>
                </p:cNvGrpSpPr>
                <p:nvPr/>
              </p:nvGrpSpPr>
              <p:grpSpPr bwMode="auto">
                <a:xfrm>
                  <a:off x="2189" y="912"/>
                  <a:ext cx="470" cy="336"/>
                  <a:chOff x="2189" y="912"/>
                  <a:chExt cx="470" cy="336"/>
                </a:xfrm>
              </p:grpSpPr>
              <p:sp>
                <p:nvSpPr>
                  <p:cNvPr id="106" name="Line 51"/>
                  <p:cNvSpPr>
                    <a:spLocks noChangeAspect="1" noChangeShapeType="1"/>
                  </p:cNvSpPr>
                  <p:nvPr/>
                </p:nvSpPr>
                <p:spPr bwMode="auto">
                  <a:xfrm flipV="1">
                    <a:off x="2189" y="946"/>
                    <a:ext cx="235" cy="167"/>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 name="Line 52"/>
                  <p:cNvSpPr>
                    <a:spLocks noChangeAspect="1" noChangeShapeType="1"/>
                  </p:cNvSpPr>
                  <p:nvPr/>
                </p:nvSpPr>
                <p:spPr bwMode="auto">
                  <a:xfrm flipV="1">
                    <a:off x="2222" y="1181"/>
                    <a:ext cx="370" cy="67"/>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 name="Oval 53"/>
                  <p:cNvSpPr>
                    <a:spLocks noChangeAspect="1" noChangeArrowheads="1"/>
                  </p:cNvSpPr>
                  <p:nvPr/>
                </p:nvSpPr>
                <p:spPr bwMode="auto">
                  <a:xfrm>
                    <a:off x="2457" y="912"/>
                    <a:ext cx="34" cy="34"/>
                  </a:xfrm>
                  <a:prstGeom prst="ellipse">
                    <a:avLst/>
                  </a:prstGeom>
                  <a:solidFill>
                    <a:srgbClr val="FF0000"/>
                  </a:solidFill>
                  <a:ln w="9525">
                    <a:solidFill>
                      <a:schemeClr val="tx1"/>
                    </a:solidFill>
                    <a:round/>
                    <a:headEnd/>
                    <a:tailEnd/>
                  </a:ln>
                </p:spPr>
                <p:txBody>
                  <a:bodyPr wrap="none" anchor="ctr"/>
                  <a:lstStyle/>
                  <a:p>
                    <a:endParaRPr lang="en-US"/>
                  </a:p>
                </p:txBody>
              </p:sp>
              <p:sp>
                <p:nvSpPr>
                  <p:cNvPr id="109" name="Oval 54"/>
                  <p:cNvSpPr>
                    <a:spLocks noChangeAspect="1" noChangeArrowheads="1"/>
                  </p:cNvSpPr>
                  <p:nvPr/>
                </p:nvSpPr>
                <p:spPr bwMode="auto">
                  <a:xfrm>
                    <a:off x="2625" y="1147"/>
                    <a:ext cx="34" cy="34"/>
                  </a:xfrm>
                  <a:prstGeom prst="ellipse">
                    <a:avLst/>
                  </a:prstGeom>
                  <a:solidFill>
                    <a:srgbClr val="0000FF"/>
                  </a:solidFill>
                  <a:ln w="9525">
                    <a:solidFill>
                      <a:schemeClr val="tx1"/>
                    </a:solidFill>
                    <a:round/>
                    <a:headEnd/>
                    <a:tailEnd/>
                  </a:ln>
                </p:spPr>
                <p:txBody>
                  <a:bodyPr wrap="none" anchor="ctr"/>
                  <a:lstStyle/>
                  <a:p>
                    <a:endParaRPr lang="en-US"/>
                  </a:p>
                </p:txBody>
              </p:sp>
              <p:sp>
                <p:nvSpPr>
                  <p:cNvPr id="110" name="Oval 55"/>
                  <p:cNvSpPr>
                    <a:spLocks noChangeAspect="1" noChangeArrowheads="1"/>
                  </p:cNvSpPr>
                  <p:nvPr/>
                </p:nvSpPr>
                <p:spPr bwMode="auto">
                  <a:xfrm>
                    <a:off x="2592" y="1013"/>
                    <a:ext cx="33" cy="33"/>
                  </a:xfrm>
                  <a:prstGeom prst="ellipse">
                    <a:avLst/>
                  </a:prstGeom>
                  <a:solidFill>
                    <a:srgbClr val="FF0000"/>
                  </a:solidFill>
                  <a:ln w="9525">
                    <a:solidFill>
                      <a:schemeClr val="tx1"/>
                    </a:solidFill>
                    <a:round/>
                    <a:headEnd/>
                    <a:tailEnd/>
                  </a:ln>
                </p:spPr>
                <p:txBody>
                  <a:bodyPr wrap="none" anchor="ctr"/>
                  <a:lstStyle/>
                  <a:p>
                    <a:endParaRPr lang="en-US"/>
                  </a:p>
                </p:txBody>
              </p:sp>
              <p:sp>
                <p:nvSpPr>
                  <p:cNvPr id="111" name="Line 56"/>
                  <p:cNvSpPr>
                    <a:spLocks noChangeAspect="1" noChangeShapeType="1"/>
                  </p:cNvSpPr>
                  <p:nvPr/>
                </p:nvSpPr>
                <p:spPr bwMode="auto">
                  <a:xfrm flipV="1">
                    <a:off x="2256" y="1046"/>
                    <a:ext cx="302" cy="101"/>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89" name="Text Box 57"/>
              <p:cNvSpPr txBox="1">
                <a:spLocks noChangeArrowheads="1"/>
              </p:cNvSpPr>
              <p:nvPr/>
            </p:nvSpPr>
            <p:spPr bwMode="auto">
              <a:xfrm>
                <a:off x="1296" y="720"/>
                <a:ext cx="1680" cy="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GB" sz="1400" dirty="0">
                    <a:solidFill>
                      <a:srgbClr val="0538A4"/>
                    </a:solidFill>
                    <a:latin typeface="Calibri"/>
                    <a:cs typeface="Calibri"/>
                  </a:rPr>
                  <a:t>Pre-equilibrium emission</a:t>
                </a:r>
              </a:p>
            </p:txBody>
          </p:sp>
        </p:grpSp>
        <p:grpSp>
          <p:nvGrpSpPr>
            <p:cNvPr id="24" name="Group 58"/>
            <p:cNvGrpSpPr>
              <a:grpSpLocks/>
            </p:cNvGrpSpPr>
            <p:nvPr/>
          </p:nvGrpSpPr>
          <p:grpSpPr bwMode="auto">
            <a:xfrm>
              <a:off x="3154" y="681"/>
              <a:ext cx="830" cy="903"/>
              <a:chOff x="3154" y="681"/>
              <a:chExt cx="830" cy="903"/>
            </a:xfrm>
          </p:grpSpPr>
          <p:grpSp>
            <p:nvGrpSpPr>
              <p:cNvPr id="72" name="Group 59"/>
              <p:cNvGrpSpPr>
                <a:grpSpLocks noChangeAspect="1"/>
              </p:cNvGrpSpPr>
              <p:nvPr/>
            </p:nvGrpSpPr>
            <p:grpSpPr bwMode="auto">
              <a:xfrm>
                <a:off x="3168" y="945"/>
                <a:ext cx="739" cy="639"/>
                <a:chOff x="3216" y="1248"/>
                <a:chExt cx="1056" cy="912"/>
              </a:xfrm>
            </p:grpSpPr>
            <p:sp>
              <p:nvSpPr>
                <p:cNvPr id="74" name="Freeform 60"/>
                <p:cNvSpPr>
                  <a:spLocks noChangeAspect="1"/>
                </p:cNvSpPr>
                <p:nvPr/>
              </p:nvSpPr>
              <p:spPr bwMode="auto">
                <a:xfrm>
                  <a:off x="3395" y="1392"/>
                  <a:ext cx="685" cy="624"/>
                </a:xfrm>
                <a:custGeom>
                  <a:avLst/>
                  <a:gdLst>
                    <a:gd name="T0" fmla="*/ 397 w 758"/>
                    <a:gd name="T1" fmla="*/ 48 h 721"/>
                    <a:gd name="T2" fmla="*/ 253 w 758"/>
                    <a:gd name="T3" fmla="*/ 80 h 721"/>
                    <a:gd name="T4" fmla="*/ 125 w 758"/>
                    <a:gd name="T5" fmla="*/ 128 h 721"/>
                    <a:gd name="T6" fmla="*/ 53 w 758"/>
                    <a:gd name="T7" fmla="*/ 232 h 721"/>
                    <a:gd name="T8" fmla="*/ 29 w 758"/>
                    <a:gd name="T9" fmla="*/ 312 h 721"/>
                    <a:gd name="T10" fmla="*/ 61 w 758"/>
                    <a:gd name="T11" fmla="*/ 384 h 721"/>
                    <a:gd name="T12" fmla="*/ 69 w 758"/>
                    <a:gd name="T13" fmla="*/ 480 h 721"/>
                    <a:gd name="T14" fmla="*/ 109 w 758"/>
                    <a:gd name="T15" fmla="*/ 552 h 721"/>
                    <a:gd name="T16" fmla="*/ 197 w 758"/>
                    <a:gd name="T17" fmla="*/ 632 h 721"/>
                    <a:gd name="T18" fmla="*/ 301 w 758"/>
                    <a:gd name="T19" fmla="*/ 672 h 721"/>
                    <a:gd name="T20" fmla="*/ 309 w 758"/>
                    <a:gd name="T21" fmla="*/ 696 h 721"/>
                    <a:gd name="T22" fmla="*/ 349 w 758"/>
                    <a:gd name="T23" fmla="*/ 720 h 721"/>
                    <a:gd name="T24" fmla="*/ 373 w 758"/>
                    <a:gd name="T25" fmla="*/ 704 h 721"/>
                    <a:gd name="T26" fmla="*/ 389 w 758"/>
                    <a:gd name="T27" fmla="*/ 704 h 721"/>
                    <a:gd name="T28" fmla="*/ 541 w 758"/>
                    <a:gd name="T29" fmla="*/ 672 h 721"/>
                    <a:gd name="T30" fmla="*/ 629 w 758"/>
                    <a:gd name="T31" fmla="*/ 632 h 721"/>
                    <a:gd name="T32" fmla="*/ 661 w 758"/>
                    <a:gd name="T33" fmla="*/ 576 h 721"/>
                    <a:gd name="T34" fmla="*/ 685 w 758"/>
                    <a:gd name="T35" fmla="*/ 480 h 721"/>
                    <a:gd name="T36" fmla="*/ 709 w 758"/>
                    <a:gd name="T37" fmla="*/ 464 h 721"/>
                    <a:gd name="T38" fmla="*/ 717 w 758"/>
                    <a:gd name="T39" fmla="*/ 400 h 721"/>
                    <a:gd name="T40" fmla="*/ 725 w 758"/>
                    <a:gd name="T41" fmla="*/ 272 h 721"/>
                    <a:gd name="T42" fmla="*/ 733 w 758"/>
                    <a:gd name="T43" fmla="*/ 168 h 721"/>
                    <a:gd name="T44" fmla="*/ 725 w 758"/>
                    <a:gd name="T45" fmla="*/ 112 h 721"/>
                    <a:gd name="T46" fmla="*/ 589 w 758"/>
                    <a:gd name="T47" fmla="*/ 0 h 721"/>
                    <a:gd name="T48" fmla="*/ 493 w 758"/>
                    <a:gd name="T49" fmla="*/ 0 h 721"/>
                    <a:gd name="T50" fmla="*/ 397 w 758"/>
                    <a:gd name="T51" fmla="*/ 4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8" h="721">
                      <a:moveTo>
                        <a:pt x="397" y="48"/>
                      </a:moveTo>
                      <a:cubicBezTo>
                        <a:pt x="247" y="97"/>
                        <a:pt x="253" y="146"/>
                        <a:pt x="253" y="80"/>
                      </a:cubicBezTo>
                      <a:cubicBezTo>
                        <a:pt x="142" y="98"/>
                        <a:pt x="179" y="73"/>
                        <a:pt x="125" y="128"/>
                      </a:cubicBezTo>
                      <a:cubicBezTo>
                        <a:pt x="59" y="243"/>
                        <a:pt x="91" y="270"/>
                        <a:pt x="53" y="232"/>
                      </a:cubicBezTo>
                      <a:cubicBezTo>
                        <a:pt x="7" y="295"/>
                        <a:pt x="0" y="268"/>
                        <a:pt x="29" y="312"/>
                      </a:cubicBezTo>
                      <a:lnTo>
                        <a:pt x="61" y="384"/>
                      </a:lnTo>
                      <a:cubicBezTo>
                        <a:pt x="63" y="416"/>
                        <a:pt x="66" y="448"/>
                        <a:pt x="69" y="480"/>
                      </a:cubicBezTo>
                      <a:cubicBezTo>
                        <a:pt x="114" y="534"/>
                        <a:pt x="109" y="507"/>
                        <a:pt x="109" y="552"/>
                      </a:cubicBezTo>
                      <a:cubicBezTo>
                        <a:pt x="208" y="626"/>
                        <a:pt x="233" y="595"/>
                        <a:pt x="197" y="632"/>
                      </a:cubicBezTo>
                      <a:cubicBezTo>
                        <a:pt x="231" y="645"/>
                        <a:pt x="268" y="653"/>
                        <a:pt x="301" y="672"/>
                      </a:cubicBezTo>
                      <a:cubicBezTo>
                        <a:pt x="308" y="676"/>
                        <a:pt x="309" y="696"/>
                        <a:pt x="309" y="696"/>
                      </a:cubicBezTo>
                      <a:cubicBezTo>
                        <a:pt x="322" y="704"/>
                        <a:pt x="333" y="718"/>
                        <a:pt x="349" y="720"/>
                      </a:cubicBezTo>
                      <a:cubicBezTo>
                        <a:pt x="358" y="721"/>
                        <a:pt x="364" y="707"/>
                        <a:pt x="373" y="704"/>
                      </a:cubicBezTo>
                      <a:cubicBezTo>
                        <a:pt x="377" y="702"/>
                        <a:pt x="383" y="704"/>
                        <a:pt x="389" y="704"/>
                      </a:cubicBezTo>
                      <a:lnTo>
                        <a:pt x="541" y="672"/>
                      </a:lnTo>
                      <a:cubicBezTo>
                        <a:pt x="640" y="622"/>
                        <a:pt x="662" y="598"/>
                        <a:pt x="629" y="632"/>
                      </a:cubicBezTo>
                      <a:cubicBezTo>
                        <a:pt x="638" y="568"/>
                        <a:pt x="618" y="576"/>
                        <a:pt x="661" y="576"/>
                      </a:cubicBezTo>
                      <a:cubicBezTo>
                        <a:pt x="669" y="544"/>
                        <a:pt x="672" y="510"/>
                        <a:pt x="685" y="480"/>
                      </a:cubicBezTo>
                      <a:cubicBezTo>
                        <a:pt x="688" y="471"/>
                        <a:pt x="709" y="464"/>
                        <a:pt x="709" y="464"/>
                      </a:cubicBezTo>
                      <a:cubicBezTo>
                        <a:pt x="758" y="397"/>
                        <a:pt x="717" y="467"/>
                        <a:pt x="717" y="400"/>
                      </a:cubicBezTo>
                      <a:cubicBezTo>
                        <a:pt x="733" y="282"/>
                        <a:pt x="749" y="321"/>
                        <a:pt x="725" y="272"/>
                      </a:cubicBezTo>
                      <a:cubicBezTo>
                        <a:pt x="733" y="184"/>
                        <a:pt x="733" y="218"/>
                        <a:pt x="733" y="168"/>
                      </a:cubicBezTo>
                      <a:cubicBezTo>
                        <a:pt x="730" y="149"/>
                        <a:pt x="727" y="130"/>
                        <a:pt x="725" y="112"/>
                      </a:cubicBezTo>
                      <a:lnTo>
                        <a:pt x="589" y="0"/>
                      </a:lnTo>
                      <a:lnTo>
                        <a:pt x="493" y="0"/>
                      </a:lnTo>
                      <a:cubicBezTo>
                        <a:pt x="461" y="16"/>
                        <a:pt x="429" y="32"/>
                        <a:pt x="397" y="48"/>
                      </a:cubicBezTo>
                      <a:close/>
                    </a:path>
                  </a:pathLst>
                </a:custGeom>
                <a:gradFill rotWithShape="0">
                  <a:gsLst>
                    <a:gs pos="0">
                      <a:srgbClr val="FFCC00"/>
                    </a:gs>
                    <a:gs pos="100000">
                      <a:srgbClr val="FFCC00">
                        <a:gamma/>
                        <a:shade val="90196"/>
                        <a:invGamma/>
                      </a:srgbClr>
                    </a:gs>
                  </a:gsLst>
                  <a:path path="rect">
                    <a:fillToRect l="50000" t="50000" r="50000" b="50000"/>
                  </a:path>
                </a:gradFill>
                <a:ln w="9525">
                  <a:solidFill>
                    <a:schemeClr val="tx1"/>
                  </a:solidFill>
                  <a:round/>
                  <a:headEnd/>
                  <a:tailEnd/>
                </a:ln>
              </p:spPr>
              <p:txBody>
                <a:bodyPr wrap="none" anchor="ctr"/>
                <a:lstStyle/>
                <a:p>
                  <a:endParaRPr lang="en-US"/>
                </a:p>
              </p:txBody>
            </p:sp>
            <p:sp>
              <p:nvSpPr>
                <p:cNvPr id="75" name="Line 61"/>
                <p:cNvSpPr>
                  <a:spLocks noChangeAspect="1" noChangeShapeType="1"/>
                </p:cNvSpPr>
                <p:nvPr/>
              </p:nvSpPr>
              <p:spPr bwMode="auto">
                <a:xfrm flipH="1" flipV="1">
                  <a:off x="3696" y="1248"/>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62"/>
                <p:cNvSpPr>
                  <a:spLocks noChangeAspect="1" noChangeShapeType="1"/>
                </p:cNvSpPr>
                <p:nvPr/>
              </p:nvSpPr>
              <p:spPr bwMode="auto">
                <a:xfrm flipV="1">
                  <a:off x="3936" y="1344"/>
                  <a:ext cx="14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63"/>
                <p:cNvSpPr>
                  <a:spLocks noChangeAspect="1" noChangeShapeType="1"/>
                </p:cNvSpPr>
                <p:nvPr/>
              </p:nvSpPr>
              <p:spPr bwMode="auto">
                <a:xfrm>
                  <a:off x="3936" y="1776"/>
                  <a:ext cx="28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64"/>
                <p:cNvSpPr>
                  <a:spLocks noChangeAspect="1" noChangeShapeType="1"/>
                </p:cNvSpPr>
                <p:nvPr/>
              </p:nvSpPr>
              <p:spPr bwMode="auto">
                <a:xfrm flipV="1">
                  <a:off x="3984" y="1584"/>
                  <a:ext cx="28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65"/>
                <p:cNvSpPr>
                  <a:spLocks noChangeAspect="1" noChangeShapeType="1"/>
                </p:cNvSpPr>
                <p:nvPr/>
              </p:nvSpPr>
              <p:spPr bwMode="auto">
                <a:xfrm flipH="1" flipV="1">
                  <a:off x="3360" y="1392"/>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66"/>
                <p:cNvSpPr>
                  <a:spLocks noChangeAspect="1" noChangeShapeType="1"/>
                </p:cNvSpPr>
                <p:nvPr/>
              </p:nvSpPr>
              <p:spPr bwMode="auto">
                <a:xfrm>
                  <a:off x="3792" y="187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67"/>
                <p:cNvSpPr>
                  <a:spLocks noChangeAspect="1" noChangeShapeType="1"/>
                </p:cNvSpPr>
                <p:nvPr/>
              </p:nvSpPr>
              <p:spPr bwMode="auto">
                <a:xfrm flipH="1">
                  <a:off x="3456" y="1824"/>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68"/>
                <p:cNvSpPr>
                  <a:spLocks noChangeAspect="1" noChangeShapeType="1"/>
                </p:cNvSpPr>
                <p:nvPr/>
              </p:nvSpPr>
              <p:spPr bwMode="auto">
                <a:xfrm flipH="1">
                  <a:off x="3216" y="1728"/>
                  <a:ext cx="336"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 name="Oval 69"/>
                <p:cNvSpPr>
                  <a:spLocks noChangeAspect="1" noChangeArrowheads="1"/>
                </p:cNvSpPr>
                <p:nvPr/>
              </p:nvSpPr>
              <p:spPr bwMode="auto">
                <a:xfrm>
                  <a:off x="3504" y="134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84" name="Oval 70"/>
                <p:cNvSpPr>
                  <a:spLocks noChangeAspect="1" noChangeArrowheads="1"/>
                </p:cNvSpPr>
                <p:nvPr/>
              </p:nvSpPr>
              <p:spPr bwMode="auto">
                <a:xfrm>
                  <a:off x="3312" y="1872"/>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85" name="Oval 71"/>
                <p:cNvSpPr>
                  <a:spLocks noChangeAspect="1" noChangeArrowheads="1"/>
                </p:cNvSpPr>
                <p:nvPr/>
              </p:nvSpPr>
              <p:spPr bwMode="auto">
                <a:xfrm>
                  <a:off x="3936" y="201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86" name="Oval 72"/>
                <p:cNvSpPr>
                  <a:spLocks noChangeAspect="1" noChangeArrowheads="1"/>
                </p:cNvSpPr>
                <p:nvPr/>
              </p:nvSpPr>
              <p:spPr bwMode="auto">
                <a:xfrm>
                  <a:off x="3600"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87" name="Oval 73"/>
                <p:cNvSpPr>
                  <a:spLocks noChangeAspect="1" noChangeArrowheads="1"/>
                </p:cNvSpPr>
                <p:nvPr/>
              </p:nvSpPr>
              <p:spPr bwMode="auto">
                <a:xfrm>
                  <a:off x="3840" y="1296"/>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3" name="Text Box 74"/>
              <p:cNvSpPr txBox="1">
                <a:spLocks noChangeAspect="1" noChangeArrowheads="1"/>
              </p:cNvSpPr>
              <p:nvPr/>
            </p:nvSpPr>
            <p:spPr bwMode="auto">
              <a:xfrm>
                <a:off x="3154" y="681"/>
                <a:ext cx="830" cy="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400" dirty="0" smtClean="0">
                    <a:solidFill>
                      <a:srgbClr val="0538A4"/>
                    </a:solidFill>
                    <a:latin typeface="Calibri"/>
                    <a:cs typeface="Calibri"/>
                  </a:rPr>
                  <a:t>Flow</a:t>
                </a:r>
                <a:endParaRPr lang="en-GB" sz="1400" dirty="0">
                  <a:solidFill>
                    <a:srgbClr val="0538A4"/>
                  </a:solidFill>
                  <a:latin typeface="Calibri"/>
                  <a:cs typeface="Calibri"/>
                </a:endParaRPr>
              </a:p>
            </p:txBody>
          </p:sp>
        </p:grpSp>
        <p:grpSp>
          <p:nvGrpSpPr>
            <p:cNvPr id="25" name="Group 75"/>
            <p:cNvGrpSpPr>
              <a:grpSpLocks/>
            </p:cNvGrpSpPr>
            <p:nvPr/>
          </p:nvGrpSpPr>
          <p:grpSpPr bwMode="auto">
            <a:xfrm>
              <a:off x="4279" y="653"/>
              <a:ext cx="1344" cy="979"/>
              <a:chOff x="4279" y="653"/>
              <a:chExt cx="1344" cy="979"/>
            </a:xfrm>
          </p:grpSpPr>
          <p:sp>
            <p:nvSpPr>
              <p:cNvPr id="27" name="Text Box 76"/>
              <p:cNvSpPr txBox="1">
                <a:spLocks noChangeArrowheads="1"/>
              </p:cNvSpPr>
              <p:nvPr/>
            </p:nvSpPr>
            <p:spPr bwMode="auto">
              <a:xfrm>
                <a:off x="4279" y="653"/>
                <a:ext cx="1344" cy="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400" dirty="0" err="1">
                    <a:solidFill>
                      <a:srgbClr val="0538A4"/>
                    </a:solidFill>
                    <a:latin typeface="Calibri"/>
                    <a:cs typeface="Calibri"/>
                  </a:rPr>
                  <a:t>Multifragmentation</a:t>
                </a:r>
                <a:endParaRPr lang="en-GB" sz="1400" dirty="0">
                  <a:solidFill>
                    <a:srgbClr val="0538A4"/>
                  </a:solidFill>
                  <a:latin typeface="Calibri"/>
                  <a:cs typeface="Calibri"/>
                </a:endParaRPr>
              </a:p>
            </p:txBody>
          </p:sp>
          <p:grpSp>
            <p:nvGrpSpPr>
              <p:cNvPr id="28" name="Group 77"/>
              <p:cNvGrpSpPr>
                <a:grpSpLocks noChangeAspect="1"/>
              </p:cNvGrpSpPr>
              <p:nvPr/>
            </p:nvGrpSpPr>
            <p:grpSpPr bwMode="auto">
              <a:xfrm>
                <a:off x="4512" y="893"/>
                <a:ext cx="705" cy="739"/>
                <a:chOff x="4512" y="1104"/>
                <a:chExt cx="1008" cy="1056"/>
              </a:xfrm>
            </p:grpSpPr>
            <p:sp>
              <p:nvSpPr>
                <p:cNvPr id="29" name="Freeform 78"/>
                <p:cNvSpPr>
                  <a:spLocks noChangeAspect="1"/>
                </p:cNvSpPr>
                <p:nvPr/>
              </p:nvSpPr>
              <p:spPr bwMode="auto">
                <a:xfrm>
                  <a:off x="4704" y="1392"/>
                  <a:ext cx="240" cy="240"/>
                </a:xfrm>
                <a:custGeom>
                  <a:avLst/>
                  <a:gdLst>
                    <a:gd name="T0" fmla="*/ 96 w 216"/>
                    <a:gd name="T1" fmla="*/ 0 h 192"/>
                    <a:gd name="T2" fmla="*/ 0 w 216"/>
                    <a:gd name="T3" fmla="*/ 96 h 192"/>
                    <a:gd name="T4" fmla="*/ 48 w 216"/>
                    <a:gd name="T5" fmla="*/ 192 h 192"/>
                    <a:gd name="T6" fmla="*/ 192 w 216"/>
                    <a:gd name="T7" fmla="*/ 192 h 192"/>
                    <a:gd name="T8" fmla="*/ 216 w 216"/>
                    <a:gd name="T9" fmla="*/ 88 h 192"/>
                    <a:gd name="T10" fmla="*/ 96 w 216"/>
                    <a:gd name="T11" fmla="*/ 0 h 192"/>
                  </a:gdLst>
                  <a:ahLst/>
                  <a:cxnLst>
                    <a:cxn ang="0">
                      <a:pos x="T0" y="T1"/>
                    </a:cxn>
                    <a:cxn ang="0">
                      <a:pos x="T2" y="T3"/>
                    </a:cxn>
                    <a:cxn ang="0">
                      <a:pos x="T4" y="T5"/>
                    </a:cxn>
                    <a:cxn ang="0">
                      <a:pos x="T6" y="T7"/>
                    </a:cxn>
                    <a:cxn ang="0">
                      <a:pos x="T8" y="T9"/>
                    </a:cxn>
                    <a:cxn ang="0">
                      <a:pos x="T10" y="T11"/>
                    </a:cxn>
                  </a:cxnLst>
                  <a:rect l="0" t="0" r="r" b="b"/>
                  <a:pathLst>
                    <a:path w="216" h="192">
                      <a:moveTo>
                        <a:pt x="96" y="0"/>
                      </a:moveTo>
                      <a:lnTo>
                        <a:pt x="0" y="96"/>
                      </a:lnTo>
                      <a:lnTo>
                        <a:pt x="48" y="192"/>
                      </a:lnTo>
                      <a:lnTo>
                        <a:pt x="192" y="192"/>
                      </a:lnTo>
                      <a:cubicBezTo>
                        <a:pt x="200" y="157"/>
                        <a:pt x="208" y="122"/>
                        <a:pt x="216" y="88"/>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32" name="Freeform 79"/>
                <p:cNvSpPr>
                  <a:spLocks noChangeAspect="1"/>
                </p:cNvSpPr>
                <p:nvPr/>
              </p:nvSpPr>
              <p:spPr bwMode="auto">
                <a:xfrm>
                  <a:off x="5232" y="153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sp>
              <p:nvSpPr>
                <p:cNvPr id="34" name="Freeform 80"/>
                <p:cNvSpPr>
                  <a:spLocks noChangeAspect="1"/>
                </p:cNvSpPr>
                <p:nvPr/>
              </p:nvSpPr>
              <p:spPr bwMode="auto">
                <a:xfrm>
                  <a:off x="5080" y="1325"/>
                  <a:ext cx="200" cy="163"/>
                </a:xfrm>
                <a:custGeom>
                  <a:avLst/>
                  <a:gdLst>
                    <a:gd name="T0" fmla="*/ 48 w 200"/>
                    <a:gd name="T1" fmla="*/ 3 h 163"/>
                    <a:gd name="T2" fmla="*/ 0 w 200"/>
                    <a:gd name="T3" fmla="*/ 99 h 163"/>
                    <a:gd name="T4" fmla="*/ 48 w 200"/>
                    <a:gd name="T5" fmla="*/ 147 h 163"/>
                    <a:gd name="T6" fmla="*/ 144 w 200"/>
                    <a:gd name="T7" fmla="*/ 163 h 163"/>
                    <a:gd name="T8" fmla="*/ 176 w 200"/>
                    <a:gd name="T9" fmla="*/ 123 h 163"/>
                    <a:gd name="T10" fmla="*/ 192 w 200"/>
                    <a:gd name="T11" fmla="*/ 83 h 163"/>
                    <a:gd name="T12" fmla="*/ 200 w 200"/>
                    <a:gd name="T13" fmla="*/ 27 h 163"/>
                    <a:gd name="T14" fmla="*/ 160 w 200"/>
                    <a:gd name="T15" fmla="*/ 3 h 163"/>
                    <a:gd name="T16" fmla="*/ 96 w 200"/>
                    <a:gd name="T17" fmla="*/ 3 h 163"/>
                    <a:gd name="T18" fmla="*/ 48 w 200"/>
                    <a:gd name="T19" fmla="*/ 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63">
                      <a:moveTo>
                        <a:pt x="48" y="3"/>
                      </a:moveTo>
                      <a:lnTo>
                        <a:pt x="0" y="99"/>
                      </a:lnTo>
                      <a:lnTo>
                        <a:pt x="48" y="147"/>
                      </a:lnTo>
                      <a:cubicBezTo>
                        <a:pt x="80" y="152"/>
                        <a:pt x="112" y="157"/>
                        <a:pt x="144" y="163"/>
                      </a:cubicBezTo>
                      <a:cubicBezTo>
                        <a:pt x="177" y="129"/>
                        <a:pt x="176" y="146"/>
                        <a:pt x="176" y="123"/>
                      </a:cubicBezTo>
                      <a:cubicBezTo>
                        <a:pt x="194" y="94"/>
                        <a:pt x="192" y="108"/>
                        <a:pt x="192" y="83"/>
                      </a:cubicBezTo>
                      <a:cubicBezTo>
                        <a:pt x="194" y="64"/>
                        <a:pt x="197" y="45"/>
                        <a:pt x="200" y="27"/>
                      </a:cubicBezTo>
                      <a:cubicBezTo>
                        <a:pt x="139" y="0"/>
                        <a:pt x="123" y="3"/>
                        <a:pt x="160" y="3"/>
                      </a:cubicBezTo>
                      <a:lnTo>
                        <a:pt x="96" y="3"/>
                      </a:lnTo>
                      <a:lnTo>
                        <a:pt x="48" y="3"/>
                      </a:lnTo>
                      <a:close/>
                    </a:path>
                  </a:pathLst>
                </a:custGeom>
                <a:solidFill>
                  <a:srgbClr val="993399"/>
                </a:solidFill>
                <a:ln w="9525">
                  <a:solidFill>
                    <a:schemeClr val="tx1"/>
                  </a:solidFill>
                  <a:round/>
                  <a:headEnd/>
                  <a:tailEnd/>
                </a:ln>
              </p:spPr>
              <p:txBody>
                <a:bodyPr wrap="none" anchor="ctr"/>
                <a:lstStyle/>
                <a:p>
                  <a:endParaRPr lang="en-US"/>
                </a:p>
              </p:txBody>
            </p:sp>
            <p:sp>
              <p:nvSpPr>
                <p:cNvPr id="35" name="Freeform 81"/>
                <p:cNvSpPr>
                  <a:spLocks noChangeAspect="1"/>
                </p:cNvSpPr>
                <p:nvPr/>
              </p:nvSpPr>
              <p:spPr bwMode="auto">
                <a:xfrm>
                  <a:off x="4896" y="1728"/>
                  <a:ext cx="192" cy="144"/>
                </a:xfrm>
                <a:custGeom>
                  <a:avLst/>
                  <a:gdLst>
                    <a:gd name="T0" fmla="*/ 0 w 192"/>
                    <a:gd name="T1" fmla="*/ 0 h 144"/>
                    <a:gd name="T2" fmla="*/ 0 w 192"/>
                    <a:gd name="T3" fmla="*/ 144 h 144"/>
                    <a:gd name="T4" fmla="*/ 96 w 192"/>
                    <a:gd name="T5" fmla="*/ 144 h 144"/>
                    <a:gd name="T6" fmla="*/ 192 w 192"/>
                    <a:gd name="T7" fmla="*/ 96 h 144"/>
                    <a:gd name="T8" fmla="*/ 192 w 192"/>
                    <a:gd name="T9" fmla="*/ 48 h 144"/>
                    <a:gd name="T10" fmla="*/ 144 w 192"/>
                    <a:gd name="T11" fmla="*/ 0 h 144"/>
                    <a:gd name="T12" fmla="*/ 96 w 192"/>
                    <a:gd name="T13" fmla="*/ 0 h 144"/>
                    <a:gd name="T14" fmla="*/ 48 w 192"/>
                    <a:gd name="T15" fmla="*/ 0 h 144"/>
                    <a:gd name="T16" fmla="*/ 0 w 192"/>
                    <a:gd name="T1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44">
                      <a:moveTo>
                        <a:pt x="0" y="0"/>
                      </a:moveTo>
                      <a:lnTo>
                        <a:pt x="0" y="144"/>
                      </a:lnTo>
                      <a:lnTo>
                        <a:pt x="96" y="144"/>
                      </a:lnTo>
                      <a:lnTo>
                        <a:pt x="192" y="96"/>
                      </a:lnTo>
                      <a:lnTo>
                        <a:pt x="192" y="48"/>
                      </a:lnTo>
                      <a:lnTo>
                        <a:pt x="144" y="0"/>
                      </a:lnTo>
                      <a:lnTo>
                        <a:pt x="96" y="0"/>
                      </a:lnTo>
                      <a:lnTo>
                        <a:pt x="48" y="0"/>
                      </a:lnTo>
                      <a:lnTo>
                        <a:pt x="0" y="48"/>
                      </a:lnTo>
                    </a:path>
                  </a:pathLst>
                </a:custGeom>
                <a:solidFill>
                  <a:srgbClr val="993399"/>
                </a:solidFill>
                <a:ln w="9525">
                  <a:solidFill>
                    <a:schemeClr val="tx1"/>
                  </a:solidFill>
                  <a:round/>
                  <a:headEnd/>
                  <a:tailEnd/>
                </a:ln>
              </p:spPr>
              <p:txBody>
                <a:bodyPr wrap="none" anchor="ctr"/>
                <a:lstStyle/>
                <a:p>
                  <a:endParaRPr lang="en-US"/>
                </a:p>
              </p:txBody>
            </p:sp>
            <p:sp>
              <p:nvSpPr>
                <p:cNvPr id="48" name="Freeform 82"/>
                <p:cNvSpPr>
                  <a:spLocks noChangeAspect="1"/>
                </p:cNvSpPr>
                <p:nvPr/>
              </p:nvSpPr>
              <p:spPr bwMode="auto">
                <a:xfrm>
                  <a:off x="4608" y="1872"/>
                  <a:ext cx="270" cy="188"/>
                </a:xfrm>
                <a:custGeom>
                  <a:avLst/>
                  <a:gdLst>
                    <a:gd name="T0" fmla="*/ 54 w 270"/>
                    <a:gd name="T1" fmla="*/ 140 h 188"/>
                    <a:gd name="T2" fmla="*/ 150 w 270"/>
                    <a:gd name="T3" fmla="*/ 188 h 188"/>
                    <a:gd name="T4" fmla="*/ 254 w 270"/>
                    <a:gd name="T5" fmla="*/ 164 h 188"/>
                    <a:gd name="T6" fmla="*/ 270 w 270"/>
                    <a:gd name="T7" fmla="*/ 108 h 188"/>
                    <a:gd name="T8" fmla="*/ 158 w 270"/>
                    <a:gd name="T9" fmla="*/ 68 h 188"/>
                    <a:gd name="T10" fmla="*/ 102 w 270"/>
                    <a:gd name="T11" fmla="*/ 76 h 188"/>
                    <a:gd name="T12" fmla="*/ 70 w 270"/>
                    <a:gd name="T13" fmla="*/ 116 h 188"/>
                    <a:gd name="T14" fmla="*/ 54 w 270"/>
                    <a:gd name="T15" fmla="*/ 14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88">
                      <a:moveTo>
                        <a:pt x="54" y="140"/>
                      </a:moveTo>
                      <a:lnTo>
                        <a:pt x="150" y="188"/>
                      </a:lnTo>
                      <a:cubicBezTo>
                        <a:pt x="184" y="180"/>
                        <a:pt x="219" y="172"/>
                        <a:pt x="254" y="164"/>
                      </a:cubicBezTo>
                      <a:cubicBezTo>
                        <a:pt x="244" y="82"/>
                        <a:pt x="225" y="78"/>
                        <a:pt x="270" y="108"/>
                      </a:cubicBezTo>
                      <a:cubicBezTo>
                        <a:pt x="142" y="40"/>
                        <a:pt x="135" y="0"/>
                        <a:pt x="158" y="68"/>
                      </a:cubicBezTo>
                      <a:cubicBezTo>
                        <a:pt x="92" y="39"/>
                        <a:pt x="102" y="23"/>
                        <a:pt x="102" y="76"/>
                      </a:cubicBezTo>
                      <a:cubicBezTo>
                        <a:pt x="0" y="109"/>
                        <a:pt x="70" y="69"/>
                        <a:pt x="70" y="116"/>
                      </a:cubicBezTo>
                      <a:cubicBezTo>
                        <a:pt x="70" y="125"/>
                        <a:pt x="59" y="132"/>
                        <a:pt x="54" y="140"/>
                      </a:cubicBezTo>
                      <a:close/>
                    </a:path>
                  </a:pathLst>
                </a:custGeom>
                <a:solidFill>
                  <a:srgbClr val="993399"/>
                </a:solidFill>
                <a:ln w="9525">
                  <a:solidFill>
                    <a:schemeClr val="tx1"/>
                  </a:solidFill>
                  <a:round/>
                  <a:headEnd/>
                  <a:tailEnd/>
                </a:ln>
              </p:spPr>
              <p:txBody>
                <a:bodyPr wrap="none" anchor="ctr"/>
                <a:lstStyle/>
                <a:p>
                  <a:endParaRPr lang="en-US"/>
                </a:p>
              </p:txBody>
            </p:sp>
            <p:sp>
              <p:nvSpPr>
                <p:cNvPr id="49" name="Oval 83"/>
                <p:cNvSpPr>
                  <a:spLocks noChangeAspect="1" noChangeArrowheads="1"/>
                </p:cNvSpPr>
                <p:nvPr/>
              </p:nvSpPr>
              <p:spPr bwMode="auto">
                <a:xfrm>
                  <a:off x="5280"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0" name="Oval 84"/>
                <p:cNvSpPr>
                  <a:spLocks noChangeAspect="1" noChangeArrowheads="1"/>
                </p:cNvSpPr>
                <p:nvPr/>
              </p:nvSpPr>
              <p:spPr bwMode="auto">
                <a:xfrm>
                  <a:off x="5184" y="110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1" name="Oval 85"/>
                <p:cNvSpPr>
                  <a:spLocks noChangeAspect="1" noChangeArrowheads="1"/>
                </p:cNvSpPr>
                <p:nvPr/>
              </p:nvSpPr>
              <p:spPr bwMode="auto">
                <a:xfrm>
                  <a:off x="5280" y="192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2" name="Oval 86"/>
                <p:cNvSpPr>
                  <a:spLocks noChangeAspect="1" noChangeArrowheads="1"/>
                </p:cNvSpPr>
                <p:nvPr/>
              </p:nvSpPr>
              <p:spPr bwMode="auto">
                <a:xfrm>
                  <a:off x="5376" y="172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3" name="Oval 87"/>
                <p:cNvSpPr>
                  <a:spLocks noChangeAspect="1" noChangeArrowheads="1"/>
                </p:cNvSpPr>
                <p:nvPr/>
              </p:nvSpPr>
              <p:spPr bwMode="auto">
                <a:xfrm>
                  <a:off x="5424"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4" name="Oval 88"/>
                <p:cNvSpPr>
                  <a:spLocks noChangeAspect="1" noChangeArrowheads="1"/>
                </p:cNvSpPr>
                <p:nvPr/>
              </p:nvSpPr>
              <p:spPr bwMode="auto">
                <a:xfrm>
                  <a:off x="4992" y="196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5" name="Oval 89"/>
                <p:cNvSpPr>
                  <a:spLocks noChangeAspect="1" noChangeArrowheads="1"/>
                </p:cNvSpPr>
                <p:nvPr/>
              </p:nvSpPr>
              <p:spPr bwMode="auto">
                <a:xfrm>
                  <a:off x="5136" y="168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6" name="Oval 90"/>
                <p:cNvSpPr>
                  <a:spLocks noChangeAspect="1" noChangeArrowheads="1"/>
                </p:cNvSpPr>
                <p:nvPr/>
              </p:nvSpPr>
              <p:spPr bwMode="auto">
                <a:xfrm>
                  <a:off x="5424"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7" name="Oval 91"/>
                <p:cNvSpPr>
                  <a:spLocks noChangeAspect="1" noChangeArrowheads="1"/>
                </p:cNvSpPr>
                <p:nvPr/>
              </p:nvSpPr>
              <p:spPr bwMode="auto">
                <a:xfrm>
                  <a:off x="4896" y="1296"/>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58" name="Oval 92"/>
                <p:cNvSpPr>
                  <a:spLocks noChangeAspect="1" noChangeArrowheads="1"/>
                </p:cNvSpPr>
                <p:nvPr/>
              </p:nvSpPr>
              <p:spPr bwMode="auto">
                <a:xfrm>
                  <a:off x="4944" y="115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59" name="Oval 93"/>
                <p:cNvSpPr>
                  <a:spLocks noChangeAspect="1" noChangeArrowheads="1"/>
                </p:cNvSpPr>
                <p:nvPr/>
              </p:nvSpPr>
              <p:spPr bwMode="auto">
                <a:xfrm>
                  <a:off x="4608" y="148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0" name="Oval 94"/>
                <p:cNvSpPr>
                  <a:spLocks noChangeAspect="1" noChangeArrowheads="1"/>
                </p:cNvSpPr>
                <p:nvPr/>
              </p:nvSpPr>
              <p:spPr bwMode="auto">
                <a:xfrm>
                  <a:off x="4656" y="1248"/>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61" name="Oval 95"/>
                <p:cNvSpPr>
                  <a:spLocks noChangeAspect="1" noChangeArrowheads="1"/>
                </p:cNvSpPr>
                <p:nvPr/>
              </p:nvSpPr>
              <p:spPr bwMode="auto">
                <a:xfrm>
                  <a:off x="4656" y="21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2" name="Oval 96"/>
                <p:cNvSpPr>
                  <a:spLocks noChangeAspect="1" noChangeArrowheads="1"/>
                </p:cNvSpPr>
                <p:nvPr/>
              </p:nvSpPr>
              <p:spPr bwMode="auto">
                <a:xfrm>
                  <a:off x="4512" y="1920"/>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63" name="Oval 97"/>
                <p:cNvSpPr>
                  <a:spLocks noChangeAspect="1" noChangeArrowheads="1"/>
                </p:cNvSpPr>
                <p:nvPr/>
              </p:nvSpPr>
              <p:spPr bwMode="auto">
                <a:xfrm>
                  <a:off x="4704" y="172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4" name="Oval 98"/>
                <p:cNvSpPr>
                  <a:spLocks noChangeAspect="1" noChangeArrowheads="1"/>
                </p:cNvSpPr>
                <p:nvPr/>
              </p:nvSpPr>
              <p:spPr bwMode="auto">
                <a:xfrm>
                  <a:off x="4560"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5" name="Oval 99"/>
                <p:cNvSpPr>
                  <a:spLocks noChangeAspect="1" noChangeArrowheads="1"/>
                </p:cNvSpPr>
                <p:nvPr/>
              </p:nvSpPr>
              <p:spPr bwMode="auto">
                <a:xfrm>
                  <a:off x="4704" y="1104"/>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6" name="Oval 100"/>
                <p:cNvSpPr>
                  <a:spLocks noChangeAspect="1" noChangeArrowheads="1"/>
                </p:cNvSpPr>
                <p:nvPr/>
              </p:nvSpPr>
              <p:spPr bwMode="auto">
                <a:xfrm>
                  <a:off x="5040" y="1536"/>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7" name="Oval 101"/>
                <p:cNvSpPr>
                  <a:spLocks noChangeAspect="1" noChangeArrowheads="1"/>
                </p:cNvSpPr>
                <p:nvPr/>
              </p:nvSpPr>
              <p:spPr bwMode="auto">
                <a:xfrm>
                  <a:off x="5472" y="1680"/>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8" name="Oval 102"/>
                <p:cNvSpPr>
                  <a:spLocks noChangeAspect="1" noChangeArrowheads="1"/>
                </p:cNvSpPr>
                <p:nvPr/>
              </p:nvSpPr>
              <p:spPr bwMode="auto">
                <a:xfrm>
                  <a:off x="5376" y="139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69" name="Oval 103"/>
                <p:cNvSpPr>
                  <a:spLocks noChangeAspect="1" noChangeArrowheads="1"/>
                </p:cNvSpPr>
                <p:nvPr/>
              </p:nvSpPr>
              <p:spPr bwMode="auto">
                <a:xfrm>
                  <a:off x="4512" y="1248"/>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0" name="Oval 104"/>
                <p:cNvSpPr>
                  <a:spLocks noChangeAspect="1" noChangeArrowheads="1"/>
                </p:cNvSpPr>
                <p:nvPr/>
              </p:nvSpPr>
              <p:spPr bwMode="auto">
                <a:xfrm>
                  <a:off x="5136" y="2064"/>
                  <a:ext cx="48" cy="48"/>
                </a:xfrm>
                <a:prstGeom prst="ellipse">
                  <a:avLst/>
                </a:prstGeom>
                <a:solidFill>
                  <a:srgbClr val="0000FF"/>
                </a:solidFill>
                <a:ln w="9525">
                  <a:solidFill>
                    <a:schemeClr val="tx1"/>
                  </a:solidFill>
                  <a:round/>
                  <a:headEnd/>
                  <a:tailEnd/>
                </a:ln>
              </p:spPr>
              <p:txBody>
                <a:bodyPr wrap="none" anchor="ctr"/>
                <a:lstStyle/>
                <a:p>
                  <a:endParaRPr lang="en-US"/>
                </a:p>
              </p:txBody>
            </p:sp>
            <p:sp>
              <p:nvSpPr>
                <p:cNvPr id="71" name="Freeform 105"/>
                <p:cNvSpPr>
                  <a:spLocks noChangeAspect="1"/>
                </p:cNvSpPr>
                <p:nvPr/>
              </p:nvSpPr>
              <p:spPr bwMode="auto">
                <a:xfrm>
                  <a:off x="5184" y="1776"/>
                  <a:ext cx="144" cy="157"/>
                </a:xfrm>
                <a:custGeom>
                  <a:avLst/>
                  <a:gdLst>
                    <a:gd name="T0" fmla="*/ 96 w 208"/>
                    <a:gd name="T1" fmla="*/ 0 h 205"/>
                    <a:gd name="T2" fmla="*/ 0 w 208"/>
                    <a:gd name="T3" fmla="*/ 48 h 205"/>
                    <a:gd name="T4" fmla="*/ 0 w 208"/>
                    <a:gd name="T5" fmla="*/ 96 h 205"/>
                    <a:gd name="T6" fmla="*/ 0 w 208"/>
                    <a:gd name="T7" fmla="*/ 144 h 205"/>
                    <a:gd name="T8" fmla="*/ 56 w 208"/>
                    <a:gd name="T9" fmla="*/ 152 h 205"/>
                    <a:gd name="T10" fmla="*/ 112 w 208"/>
                    <a:gd name="T11" fmla="*/ 176 h 205"/>
                    <a:gd name="T12" fmla="*/ 184 w 208"/>
                    <a:gd name="T13" fmla="*/ 112 h 205"/>
                    <a:gd name="T14" fmla="*/ 184 w 208"/>
                    <a:gd name="T15" fmla="*/ 56 h 205"/>
                    <a:gd name="T16" fmla="*/ 144 w 208"/>
                    <a:gd name="T17" fmla="*/ 32 h 205"/>
                    <a:gd name="T18" fmla="*/ 96 w 208"/>
                    <a:gd name="T19"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5">
                      <a:moveTo>
                        <a:pt x="96" y="0"/>
                      </a:moveTo>
                      <a:lnTo>
                        <a:pt x="0" y="48"/>
                      </a:lnTo>
                      <a:lnTo>
                        <a:pt x="0" y="96"/>
                      </a:lnTo>
                      <a:lnTo>
                        <a:pt x="0" y="144"/>
                      </a:lnTo>
                      <a:cubicBezTo>
                        <a:pt x="18" y="146"/>
                        <a:pt x="37" y="149"/>
                        <a:pt x="56" y="152"/>
                      </a:cubicBezTo>
                      <a:cubicBezTo>
                        <a:pt x="101" y="197"/>
                        <a:pt x="82" y="205"/>
                        <a:pt x="112" y="176"/>
                      </a:cubicBezTo>
                      <a:cubicBezTo>
                        <a:pt x="196" y="91"/>
                        <a:pt x="208" y="62"/>
                        <a:pt x="184" y="112"/>
                      </a:cubicBezTo>
                      <a:cubicBezTo>
                        <a:pt x="192" y="44"/>
                        <a:pt x="207" y="32"/>
                        <a:pt x="184" y="56"/>
                      </a:cubicBezTo>
                      <a:cubicBezTo>
                        <a:pt x="138" y="46"/>
                        <a:pt x="144" y="61"/>
                        <a:pt x="144" y="32"/>
                      </a:cubicBezTo>
                      <a:lnTo>
                        <a:pt x="96" y="0"/>
                      </a:lnTo>
                      <a:close/>
                    </a:path>
                  </a:pathLst>
                </a:custGeom>
                <a:solidFill>
                  <a:srgbClr val="993399"/>
                </a:solidFill>
                <a:ln w="9525">
                  <a:solidFill>
                    <a:schemeClr val="tx1"/>
                  </a:solidFill>
                  <a:round/>
                  <a:headEnd/>
                  <a:tailEnd/>
                </a:ln>
              </p:spPr>
              <p:txBody>
                <a:bodyPr wrap="none" anchor="ctr"/>
                <a:lstStyle/>
                <a:p>
                  <a:endParaRPr lang="en-US"/>
                </a:p>
              </p:txBody>
            </p:sp>
          </p:grpSp>
        </p:grpSp>
        <p:sp>
          <p:nvSpPr>
            <p:cNvPr id="26" name="Text Box 106"/>
            <p:cNvSpPr txBox="1">
              <a:spLocks noChangeArrowheads="1"/>
            </p:cNvSpPr>
            <p:nvPr/>
          </p:nvSpPr>
          <p:spPr bwMode="auto">
            <a:xfrm>
              <a:off x="96" y="798"/>
              <a:ext cx="694" cy="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dirty="0">
                  <a:solidFill>
                    <a:srgbClr val="CC0033"/>
                  </a:solidFill>
                </a:rPr>
                <a:t>C</a:t>
              </a:r>
              <a:r>
                <a:rPr lang="en-GB" dirty="0" smtClean="0">
                  <a:solidFill>
                    <a:srgbClr val="CC0033"/>
                  </a:solidFill>
                </a:rPr>
                <a:t>entral</a:t>
              </a:r>
              <a:endParaRPr lang="en-GB" dirty="0">
                <a:solidFill>
                  <a:srgbClr val="CC0033"/>
                </a:solidFill>
              </a:endParaRPr>
            </a:p>
          </p:txBody>
        </p:sp>
      </p:grpSp>
      <p:sp>
        <p:nvSpPr>
          <p:cNvPr id="6" name="TextBox 5"/>
          <p:cNvSpPr txBox="1"/>
          <p:nvPr/>
        </p:nvSpPr>
        <p:spPr>
          <a:xfrm>
            <a:off x="7105251" y="1262627"/>
            <a:ext cx="1857320" cy="461665"/>
          </a:xfrm>
          <a:prstGeom prst="rect">
            <a:avLst/>
          </a:prstGeom>
          <a:noFill/>
        </p:spPr>
        <p:txBody>
          <a:bodyPr wrap="square" rtlCol="0">
            <a:spAutoFit/>
          </a:bodyPr>
          <a:lstStyle/>
          <a:p>
            <a:r>
              <a:rPr lang="it-IT" sz="2000" dirty="0" smtClean="0">
                <a:solidFill>
                  <a:srgbClr val="BE0000"/>
                </a:solidFill>
                <a:sym typeface="Wingdings"/>
              </a:rPr>
              <a:t> </a:t>
            </a:r>
            <a:r>
              <a:rPr lang="it-IT" sz="2400" dirty="0" err="1" smtClean="0">
                <a:solidFill>
                  <a:srgbClr val="BE0000"/>
                </a:solidFill>
              </a:rPr>
              <a:t>ρ</a:t>
            </a:r>
            <a:r>
              <a:rPr lang="it-IT" sz="2400" dirty="0" smtClean="0">
                <a:solidFill>
                  <a:srgbClr val="BE0000"/>
                </a:solidFill>
              </a:rPr>
              <a:t> </a:t>
            </a:r>
            <a:r>
              <a:rPr lang="it-IT" sz="2400" dirty="0" smtClean="0">
                <a:solidFill>
                  <a:srgbClr val="BE0000"/>
                </a:solidFill>
                <a:sym typeface="Wingdings"/>
              </a:rPr>
              <a:t>≈ </a:t>
            </a:r>
            <a:r>
              <a:rPr lang="it-IT" sz="2400" dirty="0" smtClean="0">
                <a:solidFill>
                  <a:srgbClr val="BE0000"/>
                </a:solidFill>
              </a:rPr>
              <a:t>0.01∙ρ</a:t>
            </a:r>
            <a:r>
              <a:rPr lang="it-IT" sz="2400" baseline="-25000" dirty="0" smtClean="0">
                <a:solidFill>
                  <a:srgbClr val="BE0000"/>
                </a:solidFill>
              </a:rPr>
              <a:t>0</a:t>
            </a:r>
            <a:endParaRPr lang="en-US" sz="2400" baseline="-25000" dirty="0">
              <a:solidFill>
                <a:srgbClr val="BE0000"/>
              </a:solidFill>
            </a:endParaRPr>
          </a:p>
        </p:txBody>
      </p:sp>
      <p:sp>
        <p:nvSpPr>
          <p:cNvPr id="7" name="TextBox 6"/>
          <p:cNvSpPr txBox="1"/>
          <p:nvPr/>
        </p:nvSpPr>
        <p:spPr>
          <a:xfrm>
            <a:off x="502831" y="2044852"/>
            <a:ext cx="7454388" cy="461665"/>
          </a:xfrm>
          <a:prstGeom prst="rect">
            <a:avLst/>
          </a:prstGeom>
          <a:noFill/>
          <a:ln>
            <a:noFill/>
          </a:ln>
        </p:spPr>
        <p:txBody>
          <a:bodyPr wrap="square" rtlCol="0">
            <a:spAutoFit/>
          </a:bodyPr>
          <a:lstStyle/>
          <a:p>
            <a:r>
              <a:rPr lang="en-US" sz="2400" dirty="0" smtClean="0">
                <a:solidFill>
                  <a:srgbClr val="0538A4"/>
                </a:solidFill>
              </a:rPr>
              <a:t>Clustering (~alphas) at small densities affects </a:t>
            </a:r>
            <a:r>
              <a:rPr lang="en-US" sz="2400" dirty="0" err="1" smtClean="0">
                <a:solidFill>
                  <a:srgbClr val="0538A4"/>
                </a:solidFill>
              </a:rPr>
              <a:t>E</a:t>
            </a:r>
            <a:r>
              <a:rPr lang="en-US" sz="2400" baseline="-25000" dirty="0" err="1" smtClean="0">
                <a:solidFill>
                  <a:srgbClr val="0538A4"/>
                </a:solidFill>
              </a:rPr>
              <a:t>sym</a:t>
            </a:r>
            <a:endParaRPr lang="en-US" sz="2400" baseline="-25000" dirty="0">
              <a:solidFill>
                <a:srgbClr val="0538A4"/>
              </a:solidFill>
            </a:endParaRPr>
          </a:p>
        </p:txBody>
      </p:sp>
      <p:sp>
        <p:nvSpPr>
          <p:cNvPr id="117" name="Text Box 12"/>
          <p:cNvSpPr txBox="1">
            <a:spLocks noChangeArrowheads="1"/>
          </p:cNvSpPr>
          <p:nvPr/>
        </p:nvSpPr>
        <p:spPr bwMode="auto">
          <a:xfrm>
            <a:off x="3595908" y="6566538"/>
            <a:ext cx="540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dirty="0" smtClean="0">
                <a:latin typeface="+mj-lt"/>
              </a:rPr>
              <a:t>C.J. Horowitz </a:t>
            </a:r>
            <a:r>
              <a:rPr lang="en-GB" sz="1200" dirty="0">
                <a:latin typeface="+mj-lt"/>
              </a:rPr>
              <a:t>et al., </a:t>
            </a:r>
            <a:r>
              <a:rPr lang="en-GB" sz="1200" dirty="0" smtClean="0">
                <a:latin typeface="+mj-lt"/>
              </a:rPr>
              <a:t>NPA776, 55 (2006), G. </a:t>
            </a:r>
            <a:r>
              <a:rPr lang="en-GB" sz="1200" dirty="0" err="1" smtClean="0">
                <a:latin typeface="+mj-lt"/>
              </a:rPr>
              <a:t>Wanatabe</a:t>
            </a:r>
            <a:r>
              <a:rPr lang="en-GB" sz="1200" dirty="0" smtClean="0">
                <a:latin typeface="+mj-lt"/>
              </a:rPr>
              <a:t> et al., PRL103, 121101 (2009)</a:t>
            </a:r>
            <a:endParaRPr lang="en-GB" dirty="0">
              <a:latin typeface="+mj-lt"/>
            </a:endParaRPr>
          </a:p>
        </p:txBody>
      </p:sp>
      <p:sp>
        <p:nvSpPr>
          <p:cNvPr id="12" name="Rectangle 11"/>
          <p:cNvSpPr/>
          <p:nvPr/>
        </p:nvSpPr>
        <p:spPr>
          <a:xfrm>
            <a:off x="5778811" y="836153"/>
            <a:ext cx="3129331" cy="1198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04644" y="2612814"/>
            <a:ext cx="4496220" cy="461665"/>
          </a:xfrm>
          <a:prstGeom prst="rect">
            <a:avLst/>
          </a:prstGeom>
          <a:noFill/>
          <a:ln>
            <a:noFill/>
          </a:ln>
        </p:spPr>
        <p:txBody>
          <a:bodyPr wrap="square" rtlCol="0">
            <a:spAutoFit/>
          </a:bodyPr>
          <a:lstStyle/>
          <a:p>
            <a:r>
              <a:rPr lang="en-US" sz="2400" dirty="0" err="1">
                <a:solidFill>
                  <a:srgbClr val="BE0000"/>
                </a:solidFill>
              </a:rPr>
              <a:t>E</a:t>
            </a:r>
            <a:r>
              <a:rPr lang="en-US" sz="2400" baseline="-25000" dirty="0" err="1">
                <a:solidFill>
                  <a:srgbClr val="BE0000"/>
                </a:solidFill>
              </a:rPr>
              <a:t>sym</a:t>
            </a:r>
            <a:r>
              <a:rPr lang="en-US" sz="2400" dirty="0">
                <a:solidFill>
                  <a:srgbClr val="BE0000"/>
                </a:solidFill>
              </a:rPr>
              <a:t>(</a:t>
            </a:r>
            <a:r>
              <a:rPr lang="en-US" sz="2400" dirty="0" err="1">
                <a:solidFill>
                  <a:srgbClr val="BE0000"/>
                </a:solidFill>
              </a:rPr>
              <a:t>ρ</a:t>
            </a:r>
            <a:r>
              <a:rPr lang="en-US" sz="2400" dirty="0">
                <a:solidFill>
                  <a:srgbClr val="BE0000"/>
                </a:solidFill>
              </a:rPr>
              <a:t>) not vanishing at </a:t>
            </a:r>
            <a:r>
              <a:rPr lang="en-US" sz="2400" dirty="0" smtClean="0">
                <a:solidFill>
                  <a:srgbClr val="BE0000"/>
                </a:solidFill>
              </a:rPr>
              <a:t>very low </a:t>
            </a:r>
            <a:r>
              <a:rPr lang="en-US" sz="2400" dirty="0" err="1" smtClean="0">
                <a:solidFill>
                  <a:srgbClr val="BE0000"/>
                </a:solidFill>
              </a:rPr>
              <a:t>ρ</a:t>
            </a:r>
            <a:endParaRPr lang="en-US" sz="2400" dirty="0">
              <a:solidFill>
                <a:srgbClr val="BE0000"/>
              </a:solidFill>
            </a:endParaRPr>
          </a:p>
        </p:txBody>
      </p:sp>
      <p:grpSp>
        <p:nvGrpSpPr>
          <p:cNvPr id="11" name="Group 10"/>
          <p:cNvGrpSpPr/>
          <p:nvPr/>
        </p:nvGrpSpPr>
        <p:grpSpPr>
          <a:xfrm>
            <a:off x="320749" y="3025244"/>
            <a:ext cx="2812049" cy="3006235"/>
            <a:chOff x="320749" y="3025244"/>
            <a:chExt cx="2812049" cy="3006235"/>
          </a:xfrm>
        </p:grpSpPr>
        <p:sp>
          <p:nvSpPr>
            <p:cNvPr id="10" name="Rectangle 9"/>
            <p:cNvSpPr/>
            <p:nvPr/>
          </p:nvSpPr>
          <p:spPr>
            <a:xfrm>
              <a:off x="320749" y="3361376"/>
              <a:ext cx="2807123" cy="267010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8" name="Picture 117"/>
            <p:cNvPicPr>
              <a:picLocks noChangeAspect="1"/>
            </p:cNvPicPr>
            <p:nvPr/>
          </p:nvPicPr>
          <p:blipFill>
            <a:blip r:embed="rId3"/>
            <a:stretch>
              <a:fillRect/>
            </a:stretch>
          </p:blipFill>
          <p:spPr>
            <a:xfrm>
              <a:off x="446725" y="3361376"/>
              <a:ext cx="2686073" cy="2500826"/>
            </a:xfrm>
            <a:prstGeom prst="rect">
              <a:avLst/>
            </a:prstGeom>
          </p:spPr>
        </p:pic>
        <p:grpSp>
          <p:nvGrpSpPr>
            <p:cNvPr id="16" name="Group 15"/>
            <p:cNvGrpSpPr/>
            <p:nvPr/>
          </p:nvGrpSpPr>
          <p:grpSpPr>
            <a:xfrm>
              <a:off x="358102" y="3025244"/>
              <a:ext cx="2336322" cy="2987561"/>
              <a:chOff x="829105" y="2675262"/>
              <a:chExt cx="2336322" cy="2987561"/>
            </a:xfrm>
          </p:grpSpPr>
          <p:sp>
            <p:nvSpPr>
              <p:cNvPr id="14" name="TextBox 13"/>
              <p:cNvSpPr txBox="1"/>
              <p:nvPr/>
            </p:nvSpPr>
            <p:spPr>
              <a:xfrm>
                <a:off x="1073256" y="2675262"/>
                <a:ext cx="1987777" cy="369332"/>
              </a:xfrm>
              <a:prstGeom prst="rect">
                <a:avLst/>
              </a:prstGeom>
              <a:noFill/>
            </p:spPr>
            <p:txBody>
              <a:bodyPr wrap="square" rtlCol="0">
                <a:spAutoFit/>
              </a:bodyPr>
              <a:lstStyle/>
              <a:p>
                <a:r>
                  <a:rPr lang="en-US" dirty="0" smtClean="0">
                    <a:solidFill>
                      <a:srgbClr val="0538A4"/>
                    </a:solidFill>
                  </a:rPr>
                  <a:t>NIMROD @ TAMU</a:t>
                </a:r>
                <a:endParaRPr lang="en-US" dirty="0">
                  <a:solidFill>
                    <a:srgbClr val="0538A4"/>
                  </a:solidFill>
                </a:endParaRPr>
              </a:p>
            </p:txBody>
          </p:sp>
          <p:grpSp>
            <p:nvGrpSpPr>
              <p:cNvPr id="3" name="Group 2"/>
              <p:cNvGrpSpPr/>
              <p:nvPr/>
            </p:nvGrpSpPr>
            <p:grpSpPr>
              <a:xfrm>
                <a:off x="829105" y="3762264"/>
                <a:ext cx="2336322" cy="1900559"/>
                <a:chOff x="1234310" y="3448017"/>
                <a:chExt cx="2336322" cy="1900559"/>
              </a:xfrm>
            </p:grpSpPr>
            <p:sp>
              <p:nvSpPr>
                <p:cNvPr id="119" name="Rectangle 118"/>
                <p:cNvSpPr/>
                <p:nvPr/>
              </p:nvSpPr>
              <p:spPr>
                <a:xfrm rot="16200000">
                  <a:off x="879996" y="3802331"/>
                  <a:ext cx="1047181" cy="338554"/>
                </a:xfrm>
                <a:prstGeom prst="rect">
                  <a:avLst/>
                </a:prstGeom>
                <a:solidFill>
                  <a:srgbClr val="FFFFFF"/>
                </a:solidFill>
              </p:spPr>
              <p:txBody>
                <a:bodyPr wrap="none">
                  <a:spAutoFit/>
                </a:bodyPr>
                <a:lstStyle/>
                <a:p>
                  <a:r>
                    <a:rPr lang="en-US" sz="1600" b="1" dirty="0" err="1" smtClean="0">
                      <a:solidFill>
                        <a:srgbClr val="0538A4"/>
                      </a:solidFill>
                    </a:rPr>
                    <a:t>E</a:t>
                  </a:r>
                  <a:r>
                    <a:rPr lang="en-US" sz="1600" b="1" baseline="-25000" dirty="0" err="1" smtClean="0">
                      <a:solidFill>
                        <a:srgbClr val="0538A4"/>
                      </a:solidFill>
                    </a:rPr>
                    <a:t>sym</a:t>
                  </a:r>
                  <a:r>
                    <a:rPr lang="en-US" sz="1600" b="1" dirty="0" smtClean="0">
                      <a:solidFill>
                        <a:srgbClr val="0538A4"/>
                      </a:solidFill>
                    </a:rPr>
                    <a:t>(MeV)</a:t>
                  </a:r>
                  <a:endParaRPr lang="en-US" sz="1600" b="1" dirty="0">
                    <a:solidFill>
                      <a:srgbClr val="0538A4"/>
                    </a:solidFill>
                  </a:endParaRPr>
                </a:p>
              </p:txBody>
            </p:sp>
            <p:sp>
              <p:nvSpPr>
                <p:cNvPr id="122" name="Rectangle 121"/>
                <p:cNvSpPr/>
                <p:nvPr/>
              </p:nvSpPr>
              <p:spPr>
                <a:xfrm>
                  <a:off x="2029130" y="5010022"/>
                  <a:ext cx="1541502" cy="338554"/>
                </a:xfrm>
                <a:prstGeom prst="rect">
                  <a:avLst/>
                </a:prstGeom>
                <a:solidFill>
                  <a:srgbClr val="FFFFFF"/>
                </a:solidFill>
              </p:spPr>
              <p:txBody>
                <a:bodyPr wrap="square">
                  <a:spAutoFit/>
                </a:bodyPr>
                <a:lstStyle/>
                <a:p>
                  <a:r>
                    <a:rPr lang="en-US" sz="1600" b="1" dirty="0" smtClean="0">
                      <a:solidFill>
                        <a:srgbClr val="0538A4"/>
                      </a:solidFill>
                    </a:rPr>
                    <a:t>Density </a:t>
                  </a:r>
                  <a:r>
                    <a:rPr lang="en-US" sz="1600" b="1" dirty="0" err="1" smtClean="0">
                      <a:solidFill>
                        <a:srgbClr val="0538A4"/>
                      </a:solidFill>
                    </a:rPr>
                    <a:t>ρ</a:t>
                  </a:r>
                  <a:r>
                    <a:rPr lang="en-US" sz="1600" b="1" dirty="0" smtClean="0">
                      <a:solidFill>
                        <a:srgbClr val="0538A4"/>
                      </a:solidFill>
                    </a:rPr>
                    <a:t>(fm</a:t>
                  </a:r>
                  <a:r>
                    <a:rPr lang="en-US" sz="1600" b="1" baseline="30000" dirty="0" smtClean="0">
                      <a:solidFill>
                        <a:srgbClr val="0538A4"/>
                      </a:solidFill>
                    </a:rPr>
                    <a:t>-3</a:t>
                  </a:r>
                  <a:r>
                    <a:rPr lang="en-US" sz="1600" b="1" dirty="0" smtClean="0">
                      <a:solidFill>
                        <a:srgbClr val="0538A4"/>
                      </a:solidFill>
                    </a:rPr>
                    <a:t>)</a:t>
                  </a:r>
                  <a:endParaRPr lang="en-US" sz="1600" b="1" dirty="0">
                    <a:solidFill>
                      <a:srgbClr val="0538A4"/>
                    </a:solidFill>
                  </a:endParaRPr>
                </a:p>
              </p:txBody>
            </p:sp>
          </p:grpSp>
        </p:grpSp>
      </p:grpSp>
      <p:grpSp>
        <p:nvGrpSpPr>
          <p:cNvPr id="18" name="Group 17"/>
          <p:cNvGrpSpPr/>
          <p:nvPr/>
        </p:nvGrpSpPr>
        <p:grpSpPr>
          <a:xfrm>
            <a:off x="5465690" y="3210510"/>
            <a:ext cx="2835417" cy="2357121"/>
            <a:chOff x="5465690" y="3285206"/>
            <a:chExt cx="2835417" cy="2357121"/>
          </a:xfrm>
        </p:grpSpPr>
        <p:pic>
          <p:nvPicPr>
            <p:cNvPr id="124" name="Picture 9"/>
            <p:cNvPicPr>
              <a:picLocks noChangeAspect="1" noChangeArrowheads="1"/>
            </p:cNvPicPr>
            <p:nvPr/>
          </p:nvPicPr>
          <p:blipFill>
            <a:blip r:embed="rId4" cstate="print"/>
            <a:srcRect/>
            <a:stretch>
              <a:fillRect/>
            </a:stretch>
          </p:blipFill>
          <p:spPr bwMode="auto">
            <a:xfrm>
              <a:off x="5465690" y="3285206"/>
              <a:ext cx="2835417" cy="2357121"/>
            </a:xfrm>
            <a:prstGeom prst="rect">
              <a:avLst/>
            </a:prstGeom>
            <a:noFill/>
            <a:ln w="9525">
              <a:noFill/>
              <a:miter lim="800000"/>
              <a:headEnd/>
              <a:tailEnd/>
            </a:ln>
          </p:spPr>
        </p:pic>
        <p:sp>
          <p:nvSpPr>
            <p:cNvPr id="5" name="Rectangle 4"/>
            <p:cNvSpPr/>
            <p:nvPr/>
          </p:nvSpPr>
          <p:spPr>
            <a:xfrm>
              <a:off x="5895076" y="4481742"/>
              <a:ext cx="221852" cy="782805"/>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 name="Straight Arrow Connector 8"/>
          <p:cNvCxnSpPr/>
          <p:nvPr/>
        </p:nvCxnSpPr>
        <p:spPr>
          <a:xfrm flipH="1">
            <a:off x="10283087" y="3074479"/>
            <a:ext cx="425816" cy="7087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667871" y="5658378"/>
            <a:ext cx="3885487" cy="646331"/>
          </a:xfrm>
          <a:prstGeom prst="rect">
            <a:avLst/>
          </a:prstGeom>
          <a:noFill/>
        </p:spPr>
        <p:txBody>
          <a:bodyPr wrap="square" rtlCol="0">
            <a:spAutoFit/>
          </a:bodyPr>
          <a:lstStyle/>
          <a:p>
            <a:r>
              <a:rPr lang="en-US" dirty="0" smtClean="0">
                <a:solidFill>
                  <a:srgbClr val="BE0000"/>
                </a:solidFill>
              </a:rPr>
              <a:t>Perspectives and challenge: access to Symmetry Energy at very low densities</a:t>
            </a:r>
            <a:endParaRPr lang="en-US" dirty="0">
              <a:solidFill>
                <a:srgbClr val="BE0000"/>
              </a:solidFill>
            </a:endParaRPr>
          </a:p>
        </p:txBody>
      </p:sp>
      <p:sp>
        <p:nvSpPr>
          <p:cNvPr id="125" name="Rectangle 193"/>
          <p:cNvSpPr>
            <a:spLocks noChangeArrowheads="1"/>
          </p:cNvSpPr>
          <p:nvPr/>
        </p:nvSpPr>
        <p:spPr bwMode="auto">
          <a:xfrm>
            <a:off x="168348" y="6353936"/>
            <a:ext cx="2874542" cy="276999"/>
          </a:xfrm>
          <a:prstGeom prst="rect">
            <a:avLst/>
          </a:prstGeom>
          <a:noFill/>
          <a:ln w="9525">
            <a:noFill/>
            <a:miter lim="800000"/>
            <a:headEnd/>
            <a:tailEnd/>
          </a:ln>
        </p:spPr>
        <p:txBody>
          <a:bodyPr wrap="square">
            <a:spAutoFit/>
          </a:bodyPr>
          <a:lstStyle/>
          <a:p>
            <a:pPr algn="just"/>
            <a:r>
              <a:rPr lang="en-US" sz="1200" dirty="0">
                <a:latin typeface="Calibri"/>
                <a:cs typeface="Calibri"/>
              </a:rPr>
              <a:t>J.B. </a:t>
            </a:r>
            <a:r>
              <a:rPr lang="en-US" sz="1200" dirty="0" err="1">
                <a:latin typeface="Calibri"/>
                <a:cs typeface="Calibri"/>
              </a:rPr>
              <a:t>Natowitz</a:t>
            </a:r>
            <a:r>
              <a:rPr lang="en-US" sz="1200" dirty="0">
                <a:latin typeface="Calibri"/>
                <a:cs typeface="Calibri"/>
              </a:rPr>
              <a:t> et al, PRL 104 (2010) 202501</a:t>
            </a:r>
          </a:p>
        </p:txBody>
      </p:sp>
      <p:sp>
        <p:nvSpPr>
          <p:cNvPr id="126" name="Text Box 12"/>
          <p:cNvSpPr txBox="1">
            <a:spLocks noChangeArrowheads="1"/>
          </p:cNvSpPr>
          <p:nvPr/>
        </p:nvSpPr>
        <p:spPr bwMode="auto">
          <a:xfrm>
            <a:off x="151963" y="6568899"/>
            <a:ext cx="2593261"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dirty="0" smtClean="0">
                <a:latin typeface="+mj-lt"/>
              </a:rPr>
              <a:t>R. Wada et </a:t>
            </a:r>
            <a:r>
              <a:rPr lang="en-GB" sz="1200" dirty="0">
                <a:latin typeface="+mj-lt"/>
              </a:rPr>
              <a:t>al., </a:t>
            </a:r>
            <a:r>
              <a:rPr lang="en-GB" sz="1200" dirty="0" smtClean="0">
                <a:latin typeface="+mj-lt"/>
              </a:rPr>
              <a:t>PRC85, 064618 </a:t>
            </a:r>
            <a:r>
              <a:rPr lang="en-GB" sz="1200" dirty="0">
                <a:latin typeface="+mj-lt"/>
              </a:rPr>
              <a:t>(</a:t>
            </a:r>
            <a:r>
              <a:rPr lang="en-GB" sz="1200" dirty="0" smtClean="0">
                <a:latin typeface="+mj-lt"/>
              </a:rPr>
              <a:t>2012)</a:t>
            </a:r>
            <a:endParaRPr lang="en-GB" dirty="0">
              <a:latin typeface="+mj-lt"/>
            </a:endParaRPr>
          </a:p>
        </p:txBody>
      </p:sp>
    </p:spTree>
    <p:extLst>
      <p:ext uri="{BB962C8B-B14F-4D97-AF65-F5344CB8AC3E}">
        <p14:creationId xmlns:p14="http://schemas.microsoft.com/office/powerpoint/2010/main" val="355187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538A4"/>
                </a:solidFill>
              </a:rPr>
              <a:t>Acknoledgements</a:t>
            </a:r>
            <a:endParaRPr lang="en-US" dirty="0">
              <a:solidFill>
                <a:srgbClr val="0538A4"/>
              </a:solidFill>
            </a:endParaRPr>
          </a:p>
        </p:txBody>
      </p:sp>
      <p:sp>
        <p:nvSpPr>
          <p:cNvPr id="3" name="Content Placeholder 2"/>
          <p:cNvSpPr>
            <a:spLocks noGrp="1"/>
          </p:cNvSpPr>
          <p:nvPr>
            <p:ph idx="1"/>
          </p:nvPr>
        </p:nvSpPr>
        <p:spPr/>
        <p:txBody>
          <a:bodyPr/>
          <a:lstStyle/>
          <a:p>
            <a:pPr marL="0" indent="0">
              <a:buNone/>
            </a:pPr>
            <a:r>
              <a:rPr lang="en-US" dirty="0" smtClean="0">
                <a:solidFill>
                  <a:srgbClr val="0538A4"/>
                </a:solidFill>
              </a:rPr>
              <a:t>The entire heavy-ion collisions community for the great work in the last ~30 years of explorations on </a:t>
            </a:r>
            <a:r>
              <a:rPr lang="en-US" dirty="0" err="1" smtClean="0">
                <a:solidFill>
                  <a:srgbClr val="0538A4"/>
                </a:solidFill>
              </a:rPr>
              <a:t>EoS</a:t>
            </a:r>
            <a:endParaRPr lang="en-US" dirty="0" smtClean="0">
              <a:solidFill>
                <a:srgbClr val="0538A4"/>
              </a:solidFill>
            </a:endParaRPr>
          </a:p>
          <a:p>
            <a:pPr marL="0" indent="0">
              <a:buNone/>
            </a:pPr>
            <a:endParaRPr lang="en-US" dirty="0">
              <a:solidFill>
                <a:srgbClr val="0538A4"/>
              </a:solidFill>
            </a:endParaRPr>
          </a:p>
          <a:p>
            <a:pPr marL="0" indent="0">
              <a:buNone/>
            </a:pPr>
            <a:r>
              <a:rPr lang="en-US" dirty="0" smtClean="0">
                <a:solidFill>
                  <a:srgbClr val="0538A4"/>
                </a:solidFill>
              </a:rPr>
              <a:t>Special thanks: to colleagues @ GANIL, GSI, INFN, MSU </a:t>
            </a:r>
          </a:p>
        </p:txBody>
      </p:sp>
    </p:spTree>
    <p:extLst>
      <p:ext uri="{BB962C8B-B14F-4D97-AF65-F5344CB8AC3E}">
        <p14:creationId xmlns:p14="http://schemas.microsoft.com/office/powerpoint/2010/main" val="6638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8EB4E3"/>
            </a:gs>
            <a:gs pos="50000">
              <a:schemeClr val="accent2">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59" name="Group 158"/>
          <p:cNvGrpSpPr/>
          <p:nvPr/>
        </p:nvGrpSpPr>
        <p:grpSpPr>
          <a:xfrm>
            <a:off x="567293" y="2790706"/>
            <a:ext cx="3055074" cy="3205383"/>
            <a:chOff x="164681" y="3109200"/>
            <a:chExt cx="3055074" cy="3205383"/>
          </a:xfrm>
        </p:grpSpPr>
        <p:grpSp>
          <p:nvGrpSpPr>
            <p:cNvPr id="160" name="Group 159"/>
            <p:cNvGrpSpPr/>
            <p:nvPr/>
          </p:nvGrpSpPr>
          <p:grpSpPr>
            <a:xfrm>
              <a:off x="164681" y="3396816"/>
              <a:ext cx="3055074" cy="2917767"/>
              <a:chOff x="280169" y="1130127"/>
              <a:chExt cx="3055074" cy="2917767"/>
            </a:xfrm>
          </p:grpSpPr>
          <p:pic>
            <p:nvPicPr>
              <p:cNvPr id="163" name="Picture 162" descr="AsyEoS-DeJong-Lensk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69" y="1130127"/>
                <a:ext cx="3055074" cy="2917767"/>
              </a:xfrm>
              <a:prstGeom prst="rect">
                <a:avLst/>
              </a:prstGeom>
            </p:spPr>
          </p:pic>
          <p:sp>
            <p:nvSpPr>
              <p:cNvPr id="164" name="TextBox 163"/>
              <p:cNvSpPr txBox="1"/>
              <p:nvPr/>
            </p:nvSpPr>
            <p:spPr>
              <a:xfrm>
                <a:off x="990454" y="1497717"/>
                <a:ext cx="1138616" cy="461665"/>
              </a:xfrm>
              <a:prstGeom prst="rect">
                <a:avLst/>
              </a:prstGeom>
              <a:solidFill>
                <a:schemeClr val="bg1"/>
              </a:solidFill>
            </p:spPr>
            <p:txBody>
              <a:bodyPr wrap="square" rtlCol="0">
                <a:spAutoFit/>
              </a:bodyPr>
              <a:lstStyle/>
              <a:p>
                <a:r>
                  <a:rPr lang="en-US" sz="1200" dirty="0" smtClean="0">
                    <a:solidFill>
                      <a:srgbClr val="0000FF"/>
                    </a:solidFill>
                  </a:rPr>
                  <a:t>Pure Neutron matter</a:t>
                </a:r>
                <a:endParaRPr lang="en-US" sz="1200" dirty="0">
                  <a:solidFill>
                    <a:srgbClr val="0000FF"/>
                  </a:solidFill>
                </a:endParaRPr>
              </a:p>
            </p:txBody>
          </p:sp>
          <p:sp>
            <p:nvSpPr>
              <p:cNvPr id="165" name="Rectangle 164"/>
              <p:cNvSpPr/>
              <p:nvPr/>
            </p:nvSpPr>
            <p:spPr>
              <a:xfrm>
                <a:off x="1664635" y="1917836"/>
                <a:ext cx="384882" cy="2056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1" name="Straight Arrow Connector 160"/>
            <p:cNvCxnSpPr/>
            <p:nvPr/>
          </p:nvCxnSpPr>
          <p:spPr>
            <a:xfrm>
              <a:off x="1444771" y="4096054"/>
              <a:ext cx="253503" cy="352941"/>
            </a:xfrm>
            <a:prstGeom prst="straightConnector1">
              <a:avLst/>
            </a:prstGeom>
            <a:ln>
              <a:solidFill>
                <a:srgbClr val="2300F0"/>
              </a:solidFill>
              <a:tailEnd type="arrow"/>
            </a:ln>
          </p:spPr>
          <p:style>
            <a:lnRef idx="2">
              <a:schemeClr val="accent1"/>
            </a:lnRef>
            <a:fillRef idx="0">
              <a:schemeClr val="accent1"/>
            </a:fillRef>
            <a:effectRef idx="1">
              <a:schemeClr val="accent1"/>
            </a:effectRef>
            <a:fontRef idx="minor">
              <a:schemeClr val="tx1"/>
            </a:fontRef>
          </p:style>
        </p:cxnSp>
        <p:sp>
          <p:nvSpPr>
            <p:cNvPr id="162" name="Text Box 4"/>
            <p:cNvSpPr txBox="1">
              <a:spLocks noChangeArrowheads="1"/>
            </p:cNvSpPr>
            <p:nvPr/>
          </p:nvSpPr>
          <p:spPr bwMode="auto">
            <a:xfrm>
              <a:off x="385680" y="3109200"/>
              <a:ext cx="2789646"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dirty="0" smtClean="0"/>
                <a:t>F. De Jong, H. </a:t>
              </a:r>
              <a:r>
                <a:rPr lang="en-GB" sz="1200" dirty="0" err="1" smtClean="0"/>
                <a:t>Lenske</a:t>
              </a:r>
              <a:r>
                <a:rPr lang="en-GB" sz="1200" dirty="0" smtClean="0"/>
                <a:t>, PRC57, 3099 </a:t>
              </a:r>
              <a:r>
                <a:rPr lang="en-GB" sz="1200" dirty="0"/>
                <a:t>(</a:t>
              </a:r>
              <a:r>
                <a:rPr lang="en-GB" sz="1200" dirty="0" smtClean="0"/>
                <a:t>1998)</a:t>
              </a:r>
              <a:endParaRPr lang="en-GB" sz="1200" dirty="0"/>
            </a:p>
          </p:txBody>
        </p:sp>
      </p:grpSp>
      <p:grpSp>
        <p:nvGrpSpPr>
          <p:cNvPr id="48" name="Group 47"/>
          <p:cNvGrpSpPr/>
          <p:nvPr/>
        </p:nvGrpSpPr>
        <p:grpSpPr>
          <a:xfrm>
            <a:off x="4099620" y="1248170"/>
            <a:ext cx="4824270" cy="2822715"/>
            <a:chOff x="4099620" y="1793362"/>
            <a:chExt cx="4824270" cy="2822715"/>
          </a:xfrm>
        </p:grpSpPr>
        <p:pic>
          <p:nvPicPr>
            <p:cNvPr id="19" name="Picture 18"/>
            <p:cNvPicPr>
              <a:picLocks noChangeAspect="1"/>
            </p:cNvPicPr>
            <p:nvPr/>
          </p:nvPicPr>
          <p:blipFill>
            <a:blip r:embed="rId5"/>
            <a:stretch>
              <a:fillRect/>
            </a:stretch>
          </p:blipFill>
          <p:spPr>
            <a:xfrm>
              <a:off x="4099620" y="1793362"/>
              <a:ext cx="4824270" cy="2822715"/>
            </a:xfrm>
            <a:prstGeom prst="rect">
              <a:avLst/>
            </a:prstGeom>
          </p:spPr>
        </p:pic>
        <p:sp>
          <p:nvSpPr>
            <p:cNvPr id="42" name="TextBox 41"/>
            <p:cNvSpPr txBox="1"/>
            <p:nvPr/>
          </p:nvSpPr>
          <p:spPr>
            <a:xfrm>
              <a:off x="4590940" y="2401715"/>
              <a:ext cx="613826" cy="369332"/>
            </a:xfrm>
            <a:prstGeom prst="rect">
              <a:avLst/>
            </a:prstGeom>
            <a:noFill/>
          </p:spPr>
          <p:txBody>
            <a:bodyPr wrap="square" rtlCol="0">
              <a:spAutoFit/>
            </a:bodyPr>
            <a:lstStyle/>
            <a:p>
              <a:r>
                <a:rPr lang="en-US" dirty="0" smtClean="0"/>
                <a:t>T=T</a:t>
              </a:r>
              <a:r>
                <a:rPr lang="en-US" baseline="-25000" dirty="0" smtClean="0"/>
                <a:t>C</a:t>
              </a:r>
              <a:endParaRPr lang="en-US" baseline="-25000" dirty="0">
                <a:solidFill>
                  <a:srgbClr val="BE0000"/>
                </a:solidFill>
              </a:endParaRPr>
            </a:p>
          </p:txBody>
        </p:sp>
        <p:sp>
          <p:nvSpPr>
            <p:cNvPr id="43" name="TextBox 42"/>
            <p:cNvSpPr txBox="1"/>
            <p:nvPr/>
          </p:nvSpPr>
          <p:spPr>
            <a:xfrm>
              <a:off x="7766976" y="1978948"/>
              <a:ext cx="982886" cy="369332"/>
            </a:xfrm>
            <a:prstGeom prst="rect">
              <a:avLst/>
            </a:prstGeom>
            <a:noFill/>
          </p:spPr>
          <p:txBody>
            <a:bodyPr wrap="square" rtlCol="0">
              <a:spAutoFit/>
            </a:bodyPr>
            <a:lstStyle/>
            <a:p>
              <a:r>
                <a:rPr lang="en-US" dirty="0"/>
                <a:t>P</a:t>
              </a:r>
              <a:r>
                <a:rPr lang="en-US" dirty="0" smtClean="0"/>
                <a:t>=P</a:t>
              </a:r>
              <a:r>
                <a:rPr lang="en-US" baseline="-25000" dirty="0"/>
                <a:t>C</a:t>
              </a:r>
              <a:endParaRPr lang="en-US" baseline="-25000" dirty="0">
                <a:solidFill>
                  <a:srgbClr val="BE0000"/>
                </a:solidFill>
              </a:endParaRPr>
            </a:p>
          </p:txBody>
        </p:sp>
        <p:cxnSp>
          <p:nvCxnSpPr>
            <p:cNvPr id="45" name="Straight Connector 44"/>
            <p:cNvCxnSpPr/>
            <p:nvPr/>
          </p:nvCxnSpPr>
          <p:spPr>
            <a:xfrm>
              <a:off x="4896069" y="2701221"/>
              <a:ext cx="131501" cy="454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7601776" y="2304485"/>
              <a:ext cx="291750" cy="302875"/>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49691" y="140126"/>
            <a:ext cx="8774199" cy="584083"/>
          </a:xfrm>
        </p:spPr>
        <p:txBody>
          <a:bodyPr>
            <a:noAutofit/>
          </a:bodyPr>
          <a:lstStyle/>
          <a:p>
            <a:r>
              <a:rPr lang="en-US" sz="4000" dirty="0" err="1" smtClean="0">
                <a:solidFill>
                  <a:srgbClr val="BE0000"/>
                </a:solidFill>
              </a:rPr>
              <a:t>Asy-EoS</a:t>
            </a:r>
            <a:r>
              <a:rPr lang="en-US" sz="4000" dirty="0" smtClean="0">
                <a:solidFill>
                  <a:srgbClr val="BE0000"/>
                </a:solidFill>
              </a:rPr>
              <a:t>: asymmetric nuclear matter</a:t>
            </a:r>
            <a:endParaRPr lang="en-US" sz="4000" dirty="0">
              <a:solidFill>
                <a:srgbClr val="BE0000"/>
              </a:solidFill>
            </a:endParaRPr>
          </a:p>
        </p:txBody>
      </p:sp>
      <p:sp>
        <p:nvSpPr>
          <p:cNvPr id="9" name="TextBox 8"/>
          <p:cNvSpPr txBox="1"/>
          <p:nvPr/>
        </p:nvSpPr>
        <p:spPr>
          <a:xfrm>
            <a:off x="4869276" y="887150"/>
            <a:ext cx="820733" cy="400110"/>
          </a:xfrm>
          <a:prstGeom prst="rect">
            <a:avLst/>
          </a:prstGeom>
          <a:noFill/>
        </p:spPr>
        <p:txBody>
          <a:bodyPr wrap="none" rtlCol="0">
            <a:spAutoFit/>
          </a:bodyPr>
          <a:lstStyle/>
          <a:p>
            <a:r>
              <a:rPr lang="en-US" sz="2000" b="1" dirty="0" smtClean="0">
                <a:solidFill>
                  <a:srgbClr val="0538A4"/>
                </a:solidFill>
                <a:latin typeface="Times New Roman"/>
                <a:cs typeface="Times New Roman"/>
              </a:rPr>
              <a:t>P </a:t>
            </a:r>
            <a:r>
              <a:rPr lang="en-US" sz="2000" b="1" dirty="0" err="1" smtClean="0">
                <a:solidFill>
                  <a:srgbClr val="0538A4"/>
                </a:solidFill>
                <a:latin typeface="Times New Roman"/>
                <a:cs typeface="Times New Roman"/>
              </a:rPr>
              <a:t>vs</a:t>
            </a:r>
            <a:r>
              <a:rPr lang="en-US" sz="2000" b="1" dirty="0" smtClean="0">
                <a:solidFill>
                  <a:srgbClr val="0538A4"/>
                </a:solidFill>
                <a:latin typeface="Times New Roman"/>
                <a:cs typeface="Times New Roman"/>
              </a:rPr>
              <a:t> </a:t>
            </a:r>
            <a:r>
              <a:rPr lang="en-US" sz="2000" b="1" dirty="0" err="1" smtClean="0">
                <a:solidFill>
                  <a:srgbClr val="0538A4"/>
                </a:solidFill>
                <a:latin typeface="Times New Roman"/>
                <a:cs typeface="Times New Roman"/>
              </a:rPr>
              <a:t>ρ</a:t>
            </a:r>
            <a:r>
              <a:rPr lang="en-US" sz="2000" b="1" dirty="0" smtClean="0">
                <a:solidFill>
                  <a:srgbClr val="0538A4"/>
                </a:solidFill>
                <a:latin typeface="Times New Roman"/>
                <a:cs typeface="Times New Roman"/>
              </a:rPr>
              <a:t> </a:t>
            </a:r>
            <a:endParaRPr lang="en-US" sz="2000" b="1" dirty="0">
              <a:solidFill>
                <a:srgbClr val="0538A4"/>
              </a:solidFill>
              <a:latin typeface="Times New Roman"/>
              <a:cs typeface="Times New Roman"/>
            </a:endParaRPr>
          </a:p>
        </p:txBody>
      </p:sp>
      <p:sp>
        <p:nvSpPr>
          <p:cNvPr id="64" name="TextBox 63"/>
          <p:cNvSpPr txBox="1"/>
          <p:nvPr/>
        </p:nvSpPr>
        <p:spPr>
          <a:xfrm>
            <a:off x="7346989" y="887150"/>
            <a:ext cx="844652" cy="400110"/>
          </a:xfrm>
          <a:prstGeom prst="rect">
            <a:avLst/>
          </a:prstGeom>
          <a:noFill/>
        </p:spPr>
        <p:txBody>
          <a:bodyPr wrap="none" rtlCol="0">
            <a:spAutoFit/>
          </a:bodyPr>
          <a:lstStyle/>
          <a:p>
            <a:r>
              <a:rPr lang="en-US" sz="2000" b="1" dirty="0">
                <a:solidFill>
                  <a:srgbClr val="2300F0"/>
                </a:solidFill>
                <a:latin typeface="Times New Roman"/>
                <a:cs typeface="Times New Roman"/>
              </a:rPr>
              <a:t>T</a:t>
            </a:r>
            <a:r>
              <a:rPr lang="en-US" sz="2000" b="1" dirty="0" smtClean="0">
                <a:solidFill>
                  <a:srgbClr val="2300F0"/>
                </a:solidFill>
                <a:latin typeface="Times New Roman"/>
                <a:cs typeface="Times New Roman"/>
              </a:rPr>
              <a:t> </a:t>
            </a:r>
            <a:r>
              <a:rPr lang="en-US" sz="2000" b="1" dirty="0" err="1" smtClean="0">
                <a:solidFill>
                  <a:srgbClr val="0538A4"/>
                </a:solidFill>
                <a:latin typeface="Times New Roman"/>
                <a:cs typeface="Times New Roman"/>
              </a:rPr>
              <a:t>vs</a:t>
            </a:r>
            <a:r>
              <a:rPr lang="en-US" sz="2000" b="1" dirty="0" smtClean="0">
                <a:solidFill>
                  <a:srgbClr val="2300F0"/>
                </a:solidFill>
                <a:latin typeface="Times New Roman"/>
                <a:cs typeface="Times New Roman"/>
              </a:rPr>
              <a:t> </a:t>
            </a:r>
            <a:r>
              <a:rPr lang="en-US" sz="2000" b="1" dirty="0" err="1" smtClean="0">
                <a:solidFill>
                  <a:srgbClr val="2300F0"/>
                </a:solidFill>
                <a:latin typeface="Times New Roman"/>
                <a:cs typeface="Times New Roman"/>
              </a:rPr>
              <a:t>ρ</a:t>
            </a:r>
            <a:r>
              <a:rPr lang="en-US" sz="2000" b="1" dirty="0" smtClean="0">
                <a:solidFill>
                  <a:srgbClr val="2300F0"/>
                </a:solidFill>
                <a:latin typeface="Times New Roman"/>
                <a:cs typeface="Times New Roman"/>
              </a:rPr>
              <a:t> </a:t>
            </a:r>
            <a:endParaRPr lang="en-US" sz="2000" b="1" dirty="0">
              <a:solidFill>
                <a:srgbClr val="2300F0"/>
              </a:solidFill>
              <a:latin typeface="Times New Roman"/>
              <a:cs typeface="Times New Roman"/>
            </a:endParaRPr>
          </a:p>
        </p:txBody>
      </p:sp>
      <p:grpSp>
        <p:nvGrpSpPr>
          <p:cNvPr id="28" name="Group 27"/>
          <p:cNvGrpSpPr/>
          <p:nvPr/>
        </p:nvGrpSpPr>
        <p:grpSpPr>
          <a:xfrm>
            <a:off x="4560386" y="2114113"/>
            <a:ext cx="3432926" cy="1578268"/>
            <a:chOff x="4560386" y="2659305"/>
            <a:chExt cx="3432926" cy="1578268"/>
          </a:xfrm>
        </p:grpSpPr>
        <p:sp>
          <p:nvSpPr>
            <p:cNvPr id="20" name="Freeform 19"/>
            <p:cNvSpPr>
              <a:spLocks noChangeAspect="1"/>
            </p:cNvSpPr>
            <p:nvPr/>
          </p:nvSpPr>
          <p:spPr>
            <a:xfrm>
              <a:off x="6904674" y="2659305"/>
              <a:ext cx="1088638" cy="1578268"/>
            </a:xfrm>
            <a:custGeom>
              <a:avLst/>
              <a:gdLst>
                <a:gd name="connsiteX0" fmla="*/ 0 w 1769533"/>
                <a:gd name="connsiteY0" fmla="*/ 2565400 h 2565400"/>
                <a:gd name="connsiteX1" fmla="*/ 12700 w 1769533"/>
                <a:gd name="connsiteY1" fmla="*/ 2429933 h 2565400"/>
                <a:gd name="connsiteX2" fmla="*/ 29633 w 1769533"/>
                <a:gd name="connsiteY2" fmla="*/ 2311400 h 2565400"/>
                <a:gd name="connsiteX3" fmla="*/ 97367 w 1769533"/>
                <a:gd name="connsiteY3" fmla="*/ 1930400 h 2565400"/>
                <a:gd name="connsiteX4" fmla="*/ 211667 w 1769533"/>
                <a:gd name="connsiteY4" fmla="*/ 1418166 h 2565400"/>
                <a:gd name="connsiteX5" fmla="*/ 342900 w 1769533"/>
                <a:gd name="connsiteY5" fmla="*/ 910166 h 2565400"/>
                <a:gd name="connsiteX6" fmla="*/ 419100 w 1769533"/>
                <a:gd name="connsiteY6" fmla="*/ 664633 h 2565400"/>
                <a:gd name="connsiteX7" fmla="*/ 533400 w 1769533"/>
                <a:gd name="connsiteY7" fmla="*/ 355600 h 2565400"/>
                <a:gd name="connsiteX8" fmla="*/ 622300 w 1769533"/>
                <a:gd name="connsiteY8" fmla="*/ 203200 h 2565400"/>
                <a:gd name="connsiteX9" fmla="*/ 673100 w 1769533"/>
                <a:gd name="connsiteY9" fmla="*/ 127000 h 2565400"/>
                <a:gd name="connsiteX10" fmla="*/ 732367 w 1769533"/>
                <a:gd name="connsiteY10" fmla="*/ 55033 h 2565400"/>
                <a:gd name="connsiteX11" fmla="*/ 783167 w 1769533"/>
                <a:gd name="connsiteY11" fmla="*/ 25400 h 2565400"/>
                <a:gd name="connsiteX12" fmla="*/ 850900 w 1769533"/>
                <a:gd name="connsiteY12" fmla="*/ 4233 h 2565400"/>
                <a:gd name="connsiteX13" fmla="*/ 897467 w 1769533"/>
                <a:gd name="connsiteY13" fmla="*/ 0 h 2565400"/>
                <a:gd name="connsiteX14" fmla="*/ 944033 w 1769533"/>
                <a:gd name="connsiteY14" fmla="*/ 8466 h 2565400"/>
                <a:gd name="connsiteX15" fmla="*/ 990600 w 1769533"/>
                <a:gd name="connsiteY15" fmla="*/ 42333 h 2565400"/>
                <a:gd name="connsiteX16" fmla="*/ 1037167 w 1769533"/>
                <a:gd name="connsiteY16" fmla="*/ 76200 h 2565400"/>
                <a:gd name="connsiteX17" fmla="*/ 1066800 w 1769533"/>
                <a:gd name="connsiteY17" fmla="*/ 114300 h 2565400"/>
                <a:gd name="connsiteX18" fmla="*/ 1104900 w 1769533"/>
                <a:gd name="connsiteY18" fmla="*/ 160866 h 2565400"/>
                <a:gd name="connsiteX19" fmla="*/ 1138767 w 1769533"/>
                <a:gd name="connsiteY19" fmla="*/ 224366 h 2565400"/>
                <a:gd name="connsiteX20" fmla="*/ 1172633 w 1769533"/>
                <a:gd name="connsiteY20" fmla="*/ 287866 h 2565400"/>
                <a:gd name="connsiteX21" fmla="*/ 1219200 w 1769533"/>
                <a:gd name="connsiteY21" fmla="*/ 381000 h 2565400"/>
                <a:gd name="connsiteX22" fmla="*/ 1261533 w 1769533"/>
                <a:gd name="connsiteY22" fmla="*/ 465666 h 2565400"/>
                <a:gd name="connsiteX23" fmla="*/ 1286933 w 1769533"/>
                <a:gd name="connsiteY23" fmla="*/ 554566 h 2565400"/>
                <a:gd name="connsiteX24" fmla="*/ 1320800 w 1769533"/>
                <a:gd name="connsiteY24" fmla="*/ 630766 h 2565400"/>
                <a:gd name="connsiteX25" fmla="*/ 1371600 w 1769533"/>
                <a:gd name="connsiteY25" fmla="*/ 774700 h 2565400"/>
                <a:gd name="connsiteX26" fmla="*/ 1409700 w 1769533"/>
                <a:gd name="connsiteY26" fmla="*/ 914400 h 2565400"/>
                <a:gd name="connsiteX27" fmla="*/ 1460500 w 1769533"/>
                <a:gd name="connsiteY27" fmla="*/ 1092200 h 2565400"/>
                <a:gd name="connsiteX28" fmla="*/ 1519767 w 1769533"/>
                <a:gd name="connsiteY28" fmla="*/ 1333500 h 2565400"/>
                <a:gd name="connsiteX29" fmla="*/ 1570567 w 1769533"/>
                <a:gd name="connsiteY29" fmla="*/ 1566333 h 2565400"/>
                <a:gd name="connsiteX30" fmla="*/ 1621367 w 1769533"/>
                <a:gd name="connsiteY30" fmla="*/ 1807633 h 2565400"/>
                <a:gd name="connsiteX31" fmla="*/ 1672167 w 1769533"/>
                <a:gd name="connsiteY31" fmla="*/ 2040466 h 2565400"/>
                <a:gd name="connsiteX32" fmla="*/ 1727200 w 1769533"/>
                <a:gd name="connsiteY32" fmla="*/ 2298700 h 2565400"/>
                <a:gd name="connsiteX33" fmla="*/ 1769533 w 1769533"/>
                <a:gd name="connsiteY33" fmla="*/ 2552700 h 2565400"/>
                <a:gd name="connsiteX34" fmla="*/ 0 w 1769533"/>
                <a:gd name="connsiteY34"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9533" h="2565400">
                  <a:moveTo>
                    <a:pt x="0" y="2565400"/>
                  </a:moveTo>
                  <a:lnTo>
                    <a:pt x="12700" y="2429933"/>
                  </a:lnTo>
                  <a:lnTo>
                    <a:pt x="29633" y="2311400"/>
                  </a:lnTo>
                  <a:lnTo>
                    <a:pt x="97367" y="1930400"/>
                  </a:lnTo>
                  <a:lnTo>
                    <a:pt x="211667" y="1418166"/>
                  </a:lnTo>
                  <a:lnTo>
                    <a:pt x="342900" y="910166"/>
                  </a:lnTo>
                  <a:lnTo>
                    <a:pt x="419100" y="664633"/>
                  </a:lnTo>
                  <a:lnTo>
                    <a:pt x="533400" y="355600"/>
                  </a:lnTo>
                  <a:lnTo>
                    <a:pt x="622300" y="203200"/>
                  </a:lnTo>
                  <a:lnTo>
                    <a:pt x="673100" y="127000"/>
                  </a:lnTo>
                  <a:lnTo>
                    <a:pt x="732367" y="55033"/>
                  </a:lnTo>
                  <a:lnTo>
                    <a:pt x="783167" y="25400"/>
                  </a:lnTo>
                  <a:lnTo>
                    <a:pt x="850900" y="4233"/>
                  </a:lnTo>
                  <a:lnTo>
                    <a:pt x="897467" y="0"/>
                  </a:lnTo>
                  <a:lnTo>
                    <a:pt x="944033" y="8466"/>
                  </a:lnTo>
                  <a:lnTo>
                    <a:pt x="990600" y="42333"/>
                  </a:lnTo>
                  <a:lnTo>
                    <a:pt x="1037167" y="76200"/>
                  </a:lnTo>
                  <a:lnTo>
                    <a:pt x="1066800" y="114300"/>
                  </a:lnTo>
                  <a:lnTo>
                    <a:pt x="1104900" y="160866"/>
                  </a:lnTo>
                  <a:lnTo>
                    <a:pt x="1138767" y="224366"/>
                  </a:lnTo>
                  <a:lnTo>
                    <a:pt x="1172633" y="287866"/>
                  </a:lnTo>
                  <a:lnTo>
                    <a:pt x="1219200" y="381000"/>
                  </a:lnTo>
                  <a:lnTo>
                    <a:pt x="1261533" y="465666"/>
                  </a:lnTo>
                  <a:lnTo>
                    <a:pt x="1286933" y="554566"/>
                  </a:lnTo>
                  <a:lnTo>
                    <a:pt x="1320800" y="630766"/>
                  </a:lnTo>
                  <a:lnTo>
                    <a:pt x="1371600" y="774700"/>
                  </a:lnTo>
                  <a:lnTo>
                    <a:pt x="1409700" y="914400"/>
                  </a:lnTo>
                  <a:lnTo>
                    <a:pt x="1460500" y="1092200"/>
                  </a:lnTo>
                  <a:lnTo>
                    <a:pt x="1519767" y="1333500"/>
                  </a:lnTo>
                  <a:lnTo>
                    <a:pt x="1570567" y="1566333"/>
                  </a:lnTo>
                  <a:lnTo>
                    <a:pt x="1621367" y="1807633"/>
                  </a:lnTo>
                  <a:lnTo>
                    <a:pt x="1672167" y="2040466"/>
                  </a:lnTo>
                  <a:lnTo>
                    <a:pt x="1727200" y="2298700"/>
                  </a:lnTo>
                  <a:lnTo>
                    <a:pt x="1769533" y="2552700"/>
                  </a:lnTo>
                  <a:lnTo>
                    <a:pt x="0" y="2565400"/>
                  </a:lnTo>
                  <a:close/>
                </a:path>
              </a:pathLst>
            </a:custGeom>
            <a:solidFill>
              <a:srgbClr val="FFFF0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a:spLocks noChangeAspect="1"/>
            </p:cNvSpPr>
            <p:nvPr/>
          </p:nvSpPr>
          <p:spPr>
            <a:xfrm>
              <a:off x="4560386" y="3243379"/>
              <a:ext cx="834770" cy="933889"/>
            </a:xfrm>
            <a:custGeom>
              <a:avLst/>
              <a:gdLst>
                <a:gd name="connsiteX0" fmla="*/ 0 w 1363134"/>
                <a:gd name="connsiteY0" fmla="*/ 474133 h 1519766"/>
                <a:gd name="connsiteX1" fmla="*/ 93134 w 1363134"/>
                <a:gd name="connsiteY1" fmla="*/ 397933 h 1519766"/>
                <a:gd name="connsiteX2" fmla="*/ 177800 w 1363134"/>
                <a:gd name="connsiteY2" fmla="*/ 321733 h 1519766"/>
                <a:gd name="connsiteX3" fmla="*/ 275167 w 1363134"/>
                <a:gd name="connsiteY3" fmla="*/ 237066 h 1519766"/>
                <a:gd name="connsiteX4" fmla="*/ 351367 w 1363134"/>
                <a:gd name="connsiteY4" fmla="*/ 160866 h 1519766"/>
                <a:gd name="connsiteX5" fmla="*/ 457200 w 1363134"/>
                <a:gd name="connsiteY5" fmla="*/ 80433 h 1519766"/>
                <a:gd name="connsiteX6" fmla="*/ 533400 w 1363134"/>
                <a:gd name="connsiteY6" fmla="*/ 33866 h 1519766"/>
                <a:gd name="connsiteX7" fmla="*/ 618067 w 1363134"/>
                <a:gd name="connsiteY7" fmla="*/ 0 h 1519766"/>
                <a:gd name="connsiteX8" fmla="*/ 702734 w 1363134"/>
                <a:gd name="connsiteY8" fmla="*/ 0 h 1519766"/>
                <a:gd name="connsiteX9" fmla="*/ 774700 w 1363134"/>
                <a:gd name="connsiteY9" fmla="*/ 25400 h 1519766"/>
                <a:gd name="connsiteX10" fmla="*/ 829734 w 1363134"/>
                <a:gd name="connsiteY10" fmla="*/ 55033 h 1519766"/>
                <a:gd name="connsiteX11" fmla="*/ 876300 w 1363134"/>
                <a:gd name="connsiteY11" fmla="*/ 101600 h 1519766"/>
                <a:gd name="connsiteX12" fmla="*/ 922867 w 1363134"/>
                <a:gd name="connsiteY12" fmla="*/ 169333 h 1519766"/>
                <a:gd name="connsiteX13" fmla="*/ 956734 w 1363134"/>
                <a:gd name="connsiteY13" fmla="*/ 224366 h 1519766"/>
                <a:gd name="connsiteX14" fmla="*/ 986367 w 1363134"/>
                <a:gd name="connsiteY14" fmla="*/ 275166 h 1519766"/>
                <a:gd name="connsiteX15" fmla="*/ 1032934 w 1363134"/>
                <a:gd name="connsiteY15" fmla="*/ 364066 h 1519766"/>
                <a:gd name="connsiteX16" fmla="*/ 1062567 w 1363134"/>
                <a:gd name="connsiteY16" fmla="*/ 427566 h 1519766"/>
                <a:gd name="connsiteX17" fmla="*/ 1096434 w 1363134"/>
                <a:gd name="connsiteY17" fmla="*/ 512233 h 1519766"/>
                <a:gd name="connsiteX18" fmla="*/ 1130300 w 1363134"/>
                <a:gd name="connsiteY18" fmla="*/ 601133 h 1519766"/>
                <a:gd name="connsiteX19" fmla="*/ 1159934 w 1363134"/>
                <a:gd name="connsiteY19" fmla="*/ 690033 h 1519766"/>
                <a:gd name="connsiteX20" fmla="*/ 1198034 w 1363134"/>
                <a:gd name="connsiteY20" fmla="*/ 812800 h 1519766"/>
                <a:gd name="connsiteX21" fmla="*/ 1223434 w 1363134"/>
                <a:gd name="connsiteY21" fmla="*/ 918633 h 1519766"/>
                <a:gd name="connsiteX22" fmla="*/ 1257300 w 1363134"/>
                <a:gd name="connsiteY22" fmla="*/ 1037166 h 1519766"/>
                <a:gd name="connsiteX23" fmla="*/ 1286934 w 1363134"/>
                <a:gd name="connsiteY23" fmla="*/ 1168400 h 1519766"/>
                <a:gd name="connsiteX24" fmla="*/ 1316567 w 1363134"/>
                <a:gd name="connsiteY24" fmla="*/ 1286933 h 1519766"/>
                <a:gd name="connsiteX25" fmla="*/ 1363134 w 1363134"/>
                <a:gd name="connsiteY25" fmla="*/ 1519766 h 1519766"/>
                <a:gd name="connsiteX26" fmla="*/ 1320800 w 1363134"/>
                <a:gd name="connsiteY26" fmla="*/ 1515533 h 1519766"/>
                <a:gd name="connsiteX27" fmla="*/ 1282700 w 1363134"/>
                <a:gd name="connsiteY27" fmla="*/ 1511300 h 1519766"/>
                <a:gd name="connsiteX28" fmla="*/ 1219200 w 1363134"/>
                <a:gd name="connsiteY28" fmla="*/ 1494366 h 1519766"/>
                <a:gd name="connsiteX29" fmla="*/ 1159934 w 1363134"/>
                <a:gd name="connsiteY29" fmla="*/ 1473200 h 1519766"/>
                <a:gd name="connsiteX30" fmla="*/ 1117600 w 1363134"/>
                <a:gd name="connsiteY30" fmla="*/ 1443566 h 1519766"/>
                <a:gd name="connsiteX31" fmla="*/ 1049867 w 1363134"/>
                <a:gd name="connsiteY31" fmla="*/ 1392766 h 1519766"/>
                <a:gd name="connsiteX32" fmla="*/ 927100 w 1363134"/>
                <a:gd name="connsiteY32" fmla="*/ 1274233 h 1519766"/>
                <a:gd name="connsiteX33" fmla="*/ 795867 w 1363134"/>
                <a:gd name="connsiteY33" fmla="*/ 1151466 h 1519766"/>
                <a:gd name="connsiteX34" fmla="*/ 698500 w 1363134"/>
                <a:gd name="connsiteY34" fmla="*/ 1041400 h 1519766"/>
                <a:gd name="connsiteX35" fmla="*/ 605367 w 1363134"/>
                <a:gd name="connsiteY35" fmla="*/ 935566 h 1519766"/>
                <a:gd name="connsiteX36" fmla="*/ 512234 w 1363134"/>
                <a:gd name="connsiteY36" fmla="*/ 838200 h 1519766"/>
                <a:gd name="connsiteX37" fmla="*/ 423334 w 1363134"/>
                <a:gd name="connsiteY37" fmla="*/ 749300 h 1519766"/>
                <a:gd name="connsiteX38" fmla="*/ 351367 w 1363134"/>
                <a:gd name="connsiteY38" fmla="*/ 677333 h 1519766"/>
                <a:gd name="connsiteX39" fmla="*/ 279400 w 1363134"/>
                <a:gd name="connsiteY39" fmla="*/ 613833 h 1519766"/>
                <a:gd name="connsiteX40" fmla="*/ 207434 w 1363134"/>
                <a:gd name="connsiteY40" fmla="*/ 567266 h 1519766"/>
                <a:gd name="connsiteX41" fmla="*/ 152400 w 1363134"/>
                <a:gd name="connsiteY41" fmla="*/ 529166 h 1519766"/>
                <a:gd name="connsiteX42" fmla="*/ 67734 w 1363134"/>
                <a:gd name="connsiteY42" fmla="*/ 503766 h 1519766"/>
                <a:gd name="connsiteX43" fmla="*/ 0 w 1363134"/>
                <a:gd name="connsiteY43" fmla="*/ 474133 h 151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3134" h="1519766">
                  <a:moveTo>
                    <a:pt x="0" y="474133"/>
                  </a:moveTo>
                  <a:lnTo>
                    <a:pt x="93134" y="397933"/>
                  </a:lnTo>
                  <a:lnTo>
                    <a:pt x="177800" y="321733"/>
                  </a:lnTo>
                  <a:lnTo>
                    <a:pt x="275167" y="237066"/>
                  </a:lnTo>
                  <a:lnTo>
                    <a:pt x="351367" y="160866"/>
                  </a:lnTo>
                  <a:lnTo>
                    <a:pt x="457200" y="80433"/>
                  </a:lnTo>
                  <a:lnTo>
                    <a:pt x="533400" y="33866"/>
                  </a:lnTo>
                  <a:lnTo>
                    <a:pt x="618067" y="0"/>
                  </a:lnTo>
                  <a:lnTo>
                    <a:pt x="702734" y="0"/>
                  </a:lnTo>
                  <a:lnTo>
                    <a:pt x="774700" y="25400"/>
                  </a:lnTo>
                  <a:lnTo>
                    <a:pt x="829734" y="55033"/>
                  </a:lnTo>
                  <a:lnTo>
                    <a:pt x="876300" y="101600"/>
                  </a:lnTo>
                  <a:lnTo>
                    <a:pt x="922867" y="169333"/>
                  </a:lnTo>
                  <a:lnTo>
                    <a:pt x="956734" y="224366"/>
                  </a:lnTo>
                  <a:lnTo>
                    <a:pt x="986367" y="275166"/>
                  </a:lnTo>
                  <a:lnTo>
                    <a:pt x="1032934" y="364066"/>
                  </a:lnTo>
                  <a:lnTo>
                    <a:pt x="1062567" y="427566"/>
                  </a:lnTo>
                  <a:lnTo>
                    <a:pt x="1096434" y="512233"/>
                  </a:lnTo>
                  <a:lnTo>
                    <a:pt x="1130300" y="601133"/>
                  </a:lnTo>
                  <a:lnTo>
                    <a:pt x="1159934" y="690033"/>
                  </a:lnTo>
                  <a:lnTo>
                    <a:pt x="1198034" y="812800"/>
                  </a:lnTo>
                  <a:lnTo>
                    <a:pt x="1223434" y="918633"/>
                  </a:lnTo>
                  <a:lnTo>
                    <a:pt x="1257300" y="1037166"/>
                  </a:lnTo>
                  <a:lnTo>
                    <a:pt x="1286934" y="1168400"/>
                  </a:lnTo>
                  <a:lnTo>
                    <a:pt x="1316567" y="1286933"/>
                  </a:lnTo>
                  <a:lnTo>
                    <a:pt x="1363134" y="1519766"/>
                  </a:lnTo>
                  <a:lnTo>
                    <a:pt x="1320800" y="1515533"/>
                  </a:lnTo>
                  <a:lnTo>
                    <a:pt x="1282700" y="1511300"/>
                  </a:lnTo>
                  <a:lnTo>
                    <a:pt x="1219200" y="1494366"/>
                  </a:lnTo>
                  <a:lnTo>
                    <a:pt x="1159934" y="1473200"/>
                  </a:lnTo>
                  <a:lnTo>
                    <a:pt x="1117600" y="1443566"/>
                  </a:lnTo>
                  <a:lnTo>
                    <a:pt x="1049867" y="1392766"/>
                  </a:lnTo>
                  <a:lnTo>
                    <a:pt x="927100" y="1274233"/>
                  </a:lnTo>
                  <a:lnTo>
                    <a:pt x="795867" y="1151466"/>
                  </a:lnTo>
                  <a:lnTo>
                    <a:pt x="698500" y="1041400"/>
                  </a:lnTo>
                  <a:lnTo>
                    <a:pt x="605367" y="935566"/>
                  </a:lnTo>
                  <a:lnTo>
                    <a:pt x="512234" y="838200"/>
                  </a:lnTo>
                  <a:lnTo>
                    <a:pt x="423334" y="749300"/>
                  </a:lnTo>
                  <a:lnTo>
                    <a:pt x="351367" y="677333"/>
                  </a:lnTo>
                  <a:lnTo>
                    <a:pt x="279400" y="613833"/>
                  </a:lnTo>
                  <a:lnTo>
                    <a:pt x="207434" y="567266"/>
                  </a:lnTo>
                  <a:lnTo>
                    <a:pt x="152400" y="529166"/>
                  </a:lnTo>
                  <a:lnTo>
                    <a:pt x="67734" y="503766"/>
                  </a:lnTo>
                  <a:lnTo>
                    <a:pt x="0" y="474133"/>
                  </a:lnTo>
                  <a:close/>
                </a:path>
              </a:pathLst>
            </a:custGeom>
            <a:solidFill>
              <a:srgbClr val="FFFF0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 name="TextBox 131"/>
          <p:cNvSpPr txBox="1"/>
          <p:nvPr/>
        </p:nvSpPr>
        <p:spPr>
          <a:xfrm>
            <a:off x="5932713" y="3980170"/>
            <a:ext cx="3102429" cy="276999"/>
          </a:xfrm>
          <a:prstGeom prst="rect">
            <a:avLst/>
          </a:prstGeom>
          <a:noFill/>
        </p:spPr>
        <p:txBody>
          <a:bodyPr wrap="square" rtlCol="0">
            <a:spAutoFit/>
          </a:bodyPr>
          <a:lstStyle/>
          <a:p>
            <a:r>
              <a:rPr lang="en-US" sz="1200" dirty="0" err="1" smtClean="0"/>
              <a:t>Borderie</a:t>
            </a:r>
            <a:r>
              <a:rPr lang="en-US" sz="1200" dirty="0" smtClean="0"/>
              <a:t>, Rivet, </a:t>
            </a:r>
            <a:r>
              <a:rPr lang="en-US" sz="1200" dirty="0" err="1" smtClean="0"/>
              <a:t>Prog.Part.Nucl.Phys</a:t>
            </a:r>
            <a:r>
              <a:rPr lang="en-US" sz="1200" dirty="0" smtClean="0"/>
              <a:t>. 61 (2008)</a:t>
            </a:r>
            <a:endParaRPr lang="en-US" sz="1200" dirty="0"/>
          </a:p>
        </p:txBody>
      </p:sp>
      <p:grpSp>
        <p:nvGrpSpPr>
          <p:cNvPr id="372" name="Group 371"/>
          <p:cNvGrpSpPr/>
          <p:nvPr/>
        </p:nvGrpSpPr>
        <p:grpSpPr>
          <a:xfrm>
            <a:off x="3757449" y="3733263"/>
            <a:ext cx="3179693" cy="1028874"/>
            <a:chOff x="3757449" y="3733263"/>
            <a:chExt cx="3179693" cy="1028874"/>
          </a:xfrm>
        </p:grpSpPr>
        <p:cxnSp>
          <p:nvCxnSpPr>
            <p:cNvPr id="373" name="Straight Arrow Connector 372"/>
            <p:cNvCxnSpPr/>
            <p:nvPr/>
          </p:nvCxnSpPr>
          <p:spPr>
            <a:xfrm flipH="1">
              <a:off x="3757449" y="3733263"/>
              <a:ext cx="647846" cy="75114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4" name="Straight Arrow Connector 373"/>
            <p:cNvCxnSpPr/>
            <p:nvPr/>
          </p:nvCxnSpPr>
          <p:spPr>
            <a:xfrm flipH="1">
              <a:off x="6231066" y="3742022"/>
              <a:ext cx="647846" cy="75114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5" name="TextBox 374"/>
            <p:cNvSpPr txBox="1"/>
            <p:nvPr/>
          </p:nvSpPr>
          <p:spPr>
            <a:xfrm>
              <a:off x="3943056" y="4232238"/>
              <a:ext cx="488277" cy="523220"/>
            </a:xfrm>
            <a:prstGeom prst="rect">
              <a:avLst/>
            </a:prstGeom>
            <a:noFill/>
          </p:spPr>
          <p:txBody>
            <a:bodyPr wrap="none" rtlCol="0">
              <a:spAutoFit/>
            </a:bodyPr>
            <a:lstStyle/>
            <a:p>
              <a:r>
                <a:rPr lang="en-US" sz="2800" i="1" dirty="0" err="1" smtClean="0">
                  <a:latin typeface="Times New Roman"/>
                  <a:cs typeface="Times New Roman"/>
                </a:rPr>
                <a:t>δ</a:t>
              </a:r>
              <a:endParaRPr lang="en-US" sz="2800" i="1" dirty="0">
                <a:latin typeface="Times New Roman"/>
                <a:cs typeface="Times New Roman"/>
              </a:endParaRPr>
            </a:p>
          </p:txBody>
        </p:sp>
        <p:sp>
          <p:nvSpPr>
            <p:cNvPr id="376" name="TextBox 375"/>
            <p:cNvSpPr txBox="1"/>
            <p:nvPr/>
          </p:nvSpPr>
          <p:spPr>
            <a:xfrm>
              <a:off x="6448865" y="4238917"/>
              <a:ext cx="488277" cy="523220"/>
            </a:xfrm>
            <a:prstGeom prst="rect">
              <a:avLst/>
            </a:prstGeom>
            <a:noFill/>
          </p:spPr>
          <p:txBody>
            <a:bodyPr wrap="none" rtlCol="0">
              <a:spAutoFit/>
            </a:bodyPr>
            <a:lstStyle/>
            <a:p>
              <a:r>
                <a:rPr lang="en-US" sz="2800" i="1" dirty="0" err="1" smtClean="0">
                  <a:solidFill>
                    <a:srgbClr val="000000"/>
                  </a:solidFill>
                  <a:latin typeface="Times New Roman"/>
                  <a:cs typeface="Times New Roman"/>
                </a:rPr>
                <a:t>δ</a:t>
              </a:r>
              <a:endParaRPr lang="en-US" sz="2800" i="1" dirty="0">
                <a:solidFill>
                  <a:srgbClr val="000000"/>
                </a:solidFill>
                <a:latin typeface="Times New Roman"/>
                <a:cs typeface="Times New Roman"/>
              </a:endParaRPr>
            </a:p>
          </p:txBody>
        </p:sp>
      </p:grpSp>
      <p:sp>
        <p:nvSpPr>
          <p:cNvPr id="168" name="TextBox 167"/>
          <p:cNvSpPr txBox="1"/>
          <p:nvPr/>
        </p:nvSpPr>
        <p:spPr>
          <a:xfrm>
            <a:off x="1192901" y="5229850"/>
            <a:ext cx="2297638" cy="923330"/>
          </a:xfrm>
          <a:prstGeom prst="rect">
            <a:avLst/>
          </a:prstGeom>
          <a:noFill/>
        </p:spPr>
        <p:txBody>
          <a:bodyPr wrap="square" rtlCol="0">
            <a:spAutoFit/>
          </a:bodyPr>
          <a:lstStyle/>
          <a:p>
            <a:r>
              <a:rPr lang="en-US" dirty="0" smtClean="0">
                <a:solidFill>
                  <a:srgbClr val="0538A4"/>
                </a:solidFill>
              </a:rPr>
              <a:t>Gas-like: free nucleons and light clusters</a:t>
            </a:r>
          </a:p>
          <a:p>
            <a:r>
              <a:rPr lang="en-US" b="1" dirty="0" smtClean="0">
                <a:solidFill>
                  <a:srgbClr val="BE0000"/>
                </a:solidFill>
              </a:rPr>
              <a:t>Neutron rich (N&gt;&gt;Z)</a:t>
            </a:r>
          </a:p>
        </p:txBody>
      </p:sp>
      <p:sp>
        <p:nvSpPr>
          <p:cNvPr id="169" name="TextBox 168"/>
          <p:cNvSpPr txBox="1"/>
          <p:nvPr/>
        </p:nvSpPr>
        <p:spPr>
          <a:xfrm>
            <a:off x="5027569" y="5232721"/>
            <a:ext cx="3637823" cy="923330"/>
          </a:xfrm>
          <a:prstGeom prst="rect">
            <a:avLst/>
          </a:prstGeom>
          <a:noFill/>
        </p:spPr>
        <p:txBody>
          <a:bodyPr wrap="square" rtlCol="0">
            <a:spAutoFit/>
          </a:bodyPr>
          <a:lstStyle/>
          <a:p>
            <a:r>
              <a:rPr lang="en-US" dirty="0" smtClean="0">
                <a:solidFill>
                  <a:srgbClr val="0538A4"/>
                </a:solidFill>
              </a:rPr>
              <a:t>Liquid-drop-like: heavier fragments from growth of density fluctuations…</a:t>
            </a:r>
          </a:p>
          <a:p>
            <a:r>
              <a:rPr lang="en-US" b="1" dirty="0" err="1" smtClean="0">
                <a:solidFill>
                  <a:srgbClr val="BE0000"/>
                </a:solidFill>
              </a:rPr>
              <a:t>Isospin</a:t>
            </a:r>
            <a:r>
              <a:rPr lang="en-US" b="1" dirty="0" smtClean="0">
                <a:solidFill>
                  <a:srgbClr val="BE0000"/>
                </a:solidFill>
              </a:rPr>
              <a:t> symmetric (N≈Z)</a:t>
            </a:r>
            <a:endParaRPr lang="en-US" b="1" dirty="0">
              <a:solidFill>
                <a:srgbClr val="BE0000"/>
              </a:solidFill>
            </a:endParaRPr>
          </a:p>
        </p:txBody>
      </p:sp>
      <p:grpSp>
        <p:nvGrpSpPr>
          <p:cNvPr id="5" name="Group 4"/>
          <p:cNvGrpSpPr/>
          <p:nvPr/>
        </p:nvGrpSpPr>
        <p:grpSpPr>
          <a:xfrm>
            <a:off x="567293" y="4648792"/>
            <a:ext cx="8254406" cy="1448025"/>
            <a:chOff x="567293" y="4798722"/>
            <a:chExt cx="8254406" cy="1448025"/>
          </a:xfrm>
        </p:grpSpPr>
        <p:sp>
          <p:nvSpPr>
            <p:cNvPr id="69" name="TextBox 68"/>
            <p:cNvSpPr txBox="1"/>
            <p:nvPr/>
          </p:nvSpPr>
          <p:spPr>
            <a:xfrm>
              <a:off x="567293" y="4798722"/>
              <a:ext cx="8254406" cy="461665"/>
            </a:xfrm>
            <a:prstGeom prst="rect">
              <a:avLst/>
            </a:prstGeom>
            <a:noFill/>
          </p:spPr>
          <p:txBody>
            <a:bodyPr wrap="square" rtlCol="0">
              <a:spAutoFit/>
            </a:bodyPr>
            <a:lstStyle/>
            <a:p>
              <a:r>
                <a:rPr lang="en-US" sz="2400" dirty="0" err="1" smtClean="0">
                  <a:solidFill>
                    <a:srgbClr val="0538A4"/>
                  </a:solidFill>
                </a:rPr>
                <a:t>Isospin</a:t>
              </a:r>
              <a:r>
                <a:rPr lang="en-US" sz="2400" dirty="0">
                  <a:solidFill>
                    <a:srgbClr val="0538A4"/>
                  </a:solidFill>
                </a:rPr>
                <a:t> </a:t>
              </a:r>
              <a:r>
                <a:rPr lang="en-US" sz="2400" dirty="0" smtClean="0">
                  <a:solidFill>
                    <a:srgbClr val="0538A4"/>
                  </a:solidFill>
                </a:rPr>
                <a:t>effects in the liquid-gas coexistence region: fractionation</a:t>
              </a:r>
              <a:endParaRPr lang="en-US" sz="2400" baseline="-25000" dirty="0">
                <a:solidFill>
                  <a:srgbClr val="0538A4"/>
                </a:solidFill>
                <a:cs typeface="Calibri"/>
              </a:endParaRPr>
            </a:p>
          </p:txBody>
        </p:sp>
        <p:grpSp>
          <p:nvGrpSpPr>
            <p:cNvPr id="268" name="Group 267"/>
            <p:cNvGrpSpPr/>
            <p:nvPr/>
          </p:nvGrpSpPr>
          <p:grpSpPr>
            <a:xfrm>
              <a:off x="3676485" y="5310022"/>
              <a:ext cx="1163553" cy="936725"/>
              <a:chOff x="3676485" y="5303645"/>
              <a:chExt cx="1163553" cy="936725"/>
            </a:xfrm>
          </p:grpSpPr>
          <p:sp>
            <p:nvSpPr>
              <p:cNvPr id="269" name="Oval 268"/>
              <p:cNvSpPr/>
              <p:nvPr/>
            </p:nvSpPr>
            <p:spPr>
              <a:xfrm>
                <a:off x="3981285" y="5996751"/>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0" name="Group 269"/>
              <p:cNvGrpSpPr/>
              <p:nvPr/>
            </p:nvGrpSpPr>
            <p:grpSpPr>
              <a:xfrm>
                <a:off x="3716967" y="5303645"/>
                <a:ext cx="1056038" cy="869198"/>
                <a:chOff x="3716967" y="5303645"/>
                <a:chExt cx="1056038" cy="869198"/>
              </a:xfrm>
            </p:grpSpPr>
            <p:grpSp>
              <p:nvGrpSpPr>
                <p:cNvPr id="278" name="Group 277"/>
                <p:cNvGrpSpPr>
                  <a:grpSpLocks noChangeAspect="1"/>
                </p:cNvGrpSpPr>
                <p:nvPr/>
              </p:nvGrpSpPr>
              <p:grpSpPr>
                <a:xfrm>
                  <a:off x="3864221" y="5360788"/>
                  <a:ext cx="827820" cy="812055"/>
                  <a:chOff x="6722084" y="1530937"/>
                  <a:chExt cx="1956588" cy="1919315"/>
                </a:xfrm>
              </p:grpSpPr>
              <p:grpSp>
                <p:nvGrpSpPr>
                  <p:cNvPr id="290" name="Group 289"/>
                  <p:cNvGrpSpPr/>
                  <p:nvPr/>
                </p:nvGrpSpPr>
                <p:grpSpPr>
                  <a:xfrm>
                    <a:off x="6974334" y="2892258"/>
                    <a:ext cx="395225" cy="345172"/>
                    <a:chOff x="2363196" y="2147249"/>
                    <a:chExt cx="395225" cy="345172"/>
                  </a:xfrm>
                </p:grpSpPr>
                <p:sp>
                  <p:nvSpPr>
                    <p:cNvPr id="368" name="Oval 367"/>
                    <p:cNvSpPr/>
                    <p:nvPr/>
                  </p:nvSpPr>
                  <p:spPr>
                    <a:xfrm>
                      <a:off x="2453623" y="2147249"/>
                      <a:ext cx="191362"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1" name="Oval 290"/>
                  <p:cNvSpPr/>
                  <p:nvPr/>
                </p:nvSpPr>
                <p:spPr>
                  <a:xfrm>
                    <a:off x="6943345" y="261575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2" name="Group 291"/>
                  <p:cNvGrpSpPr/>
                  <p:nvPr/>
                </p:nvGrpSpPr>
                <p:grpSpPr>
                  <a:xfrm>
                    <a:off x="6981692" y="2072701"/>
                    <a:ext cx="239639" cy="336624"/>
                    <a:chOff x="3032702" y="1918383"/>
                    <a:chExt cx="239639" cy="336624"/>
                  </a:xfrm>
                </p:grpSpPr>
                <p:sp>
                  <p:nvSpPr>
                    <p:cNvPr id="366" name="Oval 365"/>
                    <p:cNvSpPr/>
                    <p:nvPr/>
                  </p:nvSpPr>
                  <p:spPr>
                    <a:xfrm>
                      <a:off x="3032702" y="191838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3080980" y="2063661"/>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3" name="Oval 292"/>
                  <p:cNvSpPr/>
                  <p:nvPr/>
                </p:nvSpPr>
                <p:spPr>
                  <a:xfrm>
                    <a:off x="8487311" y="270946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p:nvPr/>
                </p:nvSpPr>
                <p:spPr>
                  <a:xfrm>
                    <a:off x="7487170" y="212230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5" name="Group 294"/>
                  <p:cNvGrpSpPr/>
                  <p:nvPr/>
                </p:nvGrpSpPr>
                <p:grpSpPr>
                  <a:xfrm>
                    <a:off x="7318828" y="2431059"/>
                    <a:ext cx="456069" cy="458469"/>
                    <a:chOff x="3014783" y="2694692"/>
                    <a:chExt cx="456069" cy="458469"/>
                  </a:xfrm>
                </p:grpSpPr>
                <p:sp>
                  <p:nvSpPr>
                    <p:cNvPr id="357" name="Oval 356"/>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a:off x="3152491" y="2694692"/>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1" name="Group 360"/>
                    <p:cNvGrpSpPr/>
                    <p:nvPr/>
                  </p:nvGrpSpPr>
                  <p:grpSpPr>
                    <a:xfrm rot="5400000">
                      <a:off x="2985137" y="2768109"/>
                      <a:ext cx="395225" cy="335933"/>
                      <a:chOff x="2363196" y="2109729"/>
                      <a:chExt cx="395225" cy="335933"/>
                    </a:xfrm>
                  </p:grpSpPr>
                  <p:sp>
                    <p:nvSpPr>
                      <p:cNvPr id="362" name="Oval 361"/>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Oval 362"/>
                      <p:cNvSpPr/>
                      <p:nvPr/>
                    </p:nvSpPr>
                    <p:spPr>
                      <a:xfrm>
                        <a:off x="2486386" y="2254316"/>
                        <a:ext cx="191362"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p:nvPr/>
                    </p:nvSpPr>
                    <p:spPr>
                      <a:xfrm>
                        <a:off x="2453622" y="2109729"/>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6" name="Group 295"/>
                  <p:cNvGrpSpPr/>
                  <p:nvPr/>
                </p:nvGrpSpPr>
                <p:grpSpPr>
                  <a:xfrm>
                    <a:off x="8213858" y="2234672"/>
                    <a:ext cx="395225" cy="382692"/>
                    <a:chOff x="2363196" y="2109729"/>
                    <a:chExt cx="395225" cy="382692"/>
                  </a:xfrm>
                </p:grpSpPr>
                <p:sp>
                  <p:nvSpPr>
                    <p:cNvPr id="353" name="Oval 352"/>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7773010" y="1733108"/>
                    <a:ext cx="448563" cy="458469"/>
                    <a:chOff x="3022289" y="2694692"/>
                    <a:chExt cx="448563" cy="458469"/>
                  </a:xfrm>
                </p:grpSpPr>
                <p:sp>
                  <p:nvSpPr>
                    <p:cNvPr id="344" name="Oval 343"/>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Oval 346"/>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8" name="Group 347"/>
                    <p:cNvGrpSpPr/>
                    <p:nvPr/>
                  </p:nvGrpSpPr>
                  <p:grpSpPr>
                    <a:xfrm rot="5400000">
                      <a:off x="2988890" y="2771862"/>
                      <a:ext cx="395225" cy="328428"/>
                      <a:chOff x="2363196" y="2109729"/>
                      <a:chExt cx="395225" cy="328428"/>
                    </a:xfrm>
                  </p:grpSpPr>
                  <p:sp>
                    <p:nvSpPr>
                      <p:cNvPr id="349" name="Oval 348"/>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2478882" y="2246811"/>
                        <a:ext cx="191362"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p:nvPr/>
                    </p:nvSpPr>
                    <p:spPr>
                      <a:xfrm>
                        <a:off x="2453622" y="2109729"/>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8" name="Oval 297"/>
                  <p:cNvSpPr/>
                  <p:nvPr/>
                </p:nvSpPr>
                <p:spPr>
                  <a:xfrm>
                    <a:off x="7454706" y="309794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p:cNvSpPr/>
                  <p:nvPr/>
                </p:nvSpPr>
                <p:spPr>
                  <a:xfrm>
                    <a:off x="7873643" y="240932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0" name="Group 299"/>
                  <p:cNvGrpSpPr/>
                  <p:nvPr/>
                </p:nvGrpSpPr>
                <p:grpSpPr>
                  <a:xfrm>
                    <a:off x="6931538" y="1530937"/>
                    <a:ext cx="692867" cy="523377"/>
                    <a:chOff x="2138763" y="2933830"/>
                    <a:chExt cx="692867" cy="523377"/>
                  </a:xfrm>
                </p:grpSpPr>
                <p:grpSp>
                  <p:nvGrpSpPr>
                    <p:cNvPr id="329" name="Group 328"/>
                    <p:cNvGrpSpPr/>
                    <p:nvPr/>
                  </p:nvGrpSpPr>
                  <p:grpSpPr>
                    <a:xfrm>
                      <a:off x="2138763" y="2933830"/>
                      <a:ext cx="471078" cy="458469"/>
                      <a:chOff x="2999774" y="2694692"/>
                      <a:chExt cx="471078" cy="458469"/>
                    </a:xfrm>
                  </p:grpSpPr>
                  <p:sp>
                    <p:nvSpPr>
                      <p:cNvPr id="335" name="Oval 334"/>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9" name="Group 338"/>
                      <p:cNvGrpSpPr/>
                      <p:nvPr/>
                    </p:nvGrpSpPr>
                    <p:grpSpPr>
                      <a:xfrm rot="5400000">
                        <a:off x="2977632" y="2760604"/>
                        <a:ext cx="395225" cy="350942"/>
                        <a:chOff x="2363196" y="2109729"/>
                        <a:chExt cx="395225" cy="350942"/>
                      </a:xfrm>
                    </p:grpSpPr>
                    <p:sp>
                      <p:nvSpPr>
                        <p:cNvPr id="340" name="Oval 339"/>
                        <p:cNvSpPr/>
                        <p:nvPr/>
                      </p:nvSpPr>
                      <p:spPr>
                        <a:xfrm>
                          <a:off x="2471380" y="2269325"/>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30" name="Group 329"/>
                    <p:cNvGrpSpPr/>
                    <p:nvPr/>
                  </p:nvGrpSpPr>
                  <p:grpSpPr>
                    <a:xfrm>
                      <a:off x="2436405" y="3104531"/>
                      <a:ext cx="395225" cy="352676"/>
                      <a:chOff x="2363196" y="2109729"/>
                      <a:chExt cx="395225" cy="352676"/>
                    </a:xfrm>
                  </p:grpSpPr>
                  <p:sp>
                    <p:nvSpPr>
                      <p:cNvPr id="331" name="Oval 330"/>
                      <p:cNvSpPr/>
                      <p:nvPr/>
                    </p:nvSpPr>
                    <p:spPr>
                      <a:xfrm>
                        <a:off x="2463876" y="2271059"/>
                        <a:ext cx="191362"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a:off x="2453622" y="2109729"/>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01" name="Oval 300"/>
                  <p:cNvSpPr/>
                  <p:nvPr/>
                </p:nvSpPr>
                <p:spPr>
                  <a:xfrm>
                    <a:off x="6722084" y="235643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2" name="Group 301"/>
                  <p:cNvGrpSpPr/>
                  <p:nvPr/>
                </p:nvGrpSpPr>
                <p:grpSpPr>
                  <a:xfrm>
                    <a:off x="7753160" y="2755685"/>
                    <a:ext cx="745520" cy="694567"/>
                    <a:chOff x="3908546" y="2688342"/>
                    <a:chExt cx="745520" cy="694567"/>
                  </a:xfrm>
                </p:grpSpPr>
                <p:sp>
                  <p:nvSpPr>
                    <p:cNvPr id="303" name="Oval 302"/>
                    <p:cNvSpPr/>
                    <p:nvPr/>
                  </p:nvSpPr>
                  <p:spPr>
                    <a:xfrm>
                      <a:off x="4462705"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p:cNvSpPr/>
                    <p:nvPr/>
                  </p:nvSpPr>
                  <p:spPr>
                    <a:xfrm>
                      <a:off x="4044623" y="318591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5" name="Group 304"/>
                    <p:cNvGrpSpPr/>
                    <p:nvPr/>
                  </p:nvGrpSpPr>
                  <p:grpSpPr>
                    <a:xfrm>
                      <a:off x="3908546" y="2688342"/>
                      <a:ext cx="631627" cy="608080"/>
                      <a:chOff x="3908546" y="2688342"/>
                      <a:chExt cx="631627" cy="608080"/>
                    </a:xfrm>
                  </p:grpSpPr>
                  <p:sp>
                    <p:nvSpPr>
                      <p:cNvPr id="310" name="Oval 309"/>
                      <p:cNvSpPr/>
                      <p:nvPr/>
                    </p:nvSpPr>
                    <p:spPr>
                      <a:xfrm>
                        <a:off x="4047410" y="3096011"/>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1" name="Group 310"/>
                      <p:cNvGrpSpPr/>
                      <p:nvPr/>
                    </p:nvGrpSpPr>
                    <p:grpSpPr>
                      <a:xfrm>
                        <a:off x="3945925" y="2688342"/>
                        <a:ext cx="579027" cy="509269"/>
                        <a:chOff x="3945925" y="2669292"/>
                        <a:chExt cx="579027" cy="509269"/>
                      </a:xfrm>
                    </p:grpSpPr>
                    <p:sp>
                      <p:nvSpPr>
                        <p:cNvPr id="319" name="Oval 318"/>
                        <p:cNvSpPr/>
                        <p:nvPr/>
                      </p:nvSpPr>
                      <p:spPr>
                        <a:xfrm>
                          <a:off x="4143091" y="2669292"/>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p:cNvSpPr/>
                        <p:nvPr/>
                      </p:nvSpPr>
                      <p:spPr>
                        <a:xfrm>
                          <a:off x="4255730" y="27128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p:cNvSpPr/>
                        <p:nvPr/>
                      </p:nvSpPr>
                      <p:spPr>
                        <a:xfrm>
                          <a:off x="4122810" y="29872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2" name="Group 321"/>
                        <p:cNvGrpSpPr/>
                        <p:nvPr/>
                      </p:nvGrpSpPr>
                      <p:grpSpPr>
                        <a:xfrm rot="5400000">
                          <a:off x="3947738" y="2711251"/>
                          <a:ext cx="372716" cy="376342"/>
                          <a:chOff x="2363196" y="2084329"/>
                          <a:chExt cx="372716" cy="376342"/>
                        </a:xfrm>
                      </p:grpSpPr>
                      <p:sp>
                        <p:nvSpPr>
                          <p:cNvPr id="324" name="Oval 323"/>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2472672" y="20843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p:nvPr/>
                        </p:nvSpPr>
                        <p:spPr>
                          <a:xfrm>
                            <a:off x="2544552" y="2129780"/>
                            <a:ext cx="191360" cy="19134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3" name="Oval 322"/>
                        <p:cNvSpPr/>
                        <p:nvPr/>
                      </p:nvSpPr>
                      <p:spPr>
                        <a:xfrm>
                          <a:off x="4333591" y="28534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2" name="Oval 311"/>
                      <p:cNvSpPr/>
                      <p:nvPr/>
                    </p:nvSpPr>
                    <p:spPr>
                      <a:xfrm>
                        <a:off x="4157979" y="310507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a:off x="3926329" y="277637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p:cNvSpPr/>
                      <p:nvPr/>
                    </p:nvSpPr>
                    <p:spPr>
                      <a:xfrm>
                        <a:off x="4238341" y="2987208"/>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p:cNvSpPr/>
                      <p:nvPr/>
                    </p:nvSpPr>
                    <p:spPr>
                      <a:xfrm>
                        <a:off x="3908546" y="2898601"/>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p:nvPr/>
                    </p:nvSpPr>
                    <p:spPr>
                      <a:xfrm>
                        <a:off x="4253132" y="3068684"/>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3934883" y="3045650"/>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a:off x="4348812" y="297171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6" name="Oval 305"/>
                    <p:cNvSpPr/>
                    <p:nvPr/>
                  </p:nvSpPr>
                  <p:spPr>
                    <a:xfrm>
                      <a:off x="4212909" y="3191563"/>
                      <a:ext cx="191361" cy="19134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p:cNvSpPr/>
                    <p:nvPr/>
                  </p:nvSpPr>
                  <p:spPr>
                    <a:xfrm>
                      <a:off x="4421593" y="2878258"/>
                      <a:ext cx="191362"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a:off x="4034341" y="271220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p:cNvSpPr/>
                    <p:nvPr/>
                  </p:nvSpPr>
                  <p:spPr>
                    <a:xfrm>
                      <a:off x="4393110" y="3077622"/>
                      <a:ext cx="191362"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79" name="Oval 278"/>
                <p:cNvSpPr/>
                <p:nvPr/>
              </p:nvSpPr>
              <p:spPr>
                <a:xfrm>
                  <a:off x="3811720" y="5551099"/>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4223293" y="5303645"/>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4568074" y="5489134"/>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4549242" y="5640303"/>
                  <a:ext cx="80964" cy="809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3823739" y="5408176"/>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3810969" y="5859418"/>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4473858" y="5344124"/>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Oval 285"/>
                <p:cNvSpPr/>
                <p:nvPr/>
              </p:nvSpPr>
              <p:spPr>
                <a:xfrm>
                  <a:off x="4692041" y="5724962"/>
                  <a:ext cx="80964" cy="809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Oval 286"/>
                <p:cNvSpPr/>
                <p:nvPr/>
              </p:nvSpPr>
              <p:spPr>
                <a:xfrm>
                  <a:off x="3716967" y="5717446"/>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a:off x="4690564" y="5579657"/>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Oval 288"/>
                <p:cNvSpPr/>
                <p:nvPr/>
              </p:nvSpPr>
              <p:spPr>
                <a:xfrm>
                  <a:off x="4041167" y="6023784"/>
                  <a:ext cx="80964" cy="809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1" name="Oval 270"/>
              <p:cNvSpPr/>
              <p:nvPr/>
            </p:nvSpPr>
            <p:spPr>
              <a:xfrm>
                <a:off x="3685052" y="5555630"/>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3826338" y="5996751"/>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4228696" y="6159412"/>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p:nvPr/>
            </p:nvSpPr>
            <p:spPr>
              <a:xfrm>
                <a:off x="4521207" y="6150908"/>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p:nvPr/>
            </p:nvSpPr>
            <p:spPr>
              <a:xfrm>
                <a:off x="4662598" y="6020871"/>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4759074" y="5879369"/>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3676485" y="5846406"/>
                <a:ext cx="80964" cy="8095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77" name="Text Box 4"/>
          <p:cNvSpPr txBox="1">
            <a:spLocks noChangeArrowheads="1"/>
          </p:cNvSpPr>
          <p:nvPr/>
        </p:nvSpPr>
        <p:spPr bwMode="auto">
          <a:xfrm>
            <a:off x="2851814" y="6199012"/>
            <a:ext cx="2482245"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200" dirty="0"/>
              <a:t>Mueller &amp; </a:t>
            </a:r>
            <a:r>
              <a:rPr lang="en-GB" sz="1200" dirty="0" err="1"/>
              <a:t>Serot</a:t>
            </a:r>
            <a:r>
              <a:rPr lang="en-GB" sz="1200" dirty="0"/>
              <a:t>, PRC52, 2072 (1995)</a:t>
            </a:r>
          </a:p>
        </p:txBody>
      </p:sp>
      <p:grpSp>
        <p:nvGrpSpPr>
          <p:cNvPr id="7" name="Group 6"/>
          <p:cNvGrpSpPr/>
          <p:nvPr/>
        </p:nvGrpSpPr>
        <p:grpSpPr>
          <a:xfrm>
            <a:off x="176928" y="1485567"/>
            <a:ext cx="3905296" cy="2400747"/>
            <a:chOff x="176928" y="1485567"/>
            <a:chExt cx="3905296" cy="2400747"/>
          </a:xfrm>
        </p:grpSpPr>
        <p:grpSp>
          <p:nvGrpSpPr>
            <p:cNvPr id="4" name="Group 3"/>
            <p:cNvGrpSpPr/>
            <p:nvPr/>
          </p:nvGrpSpPr>
          <p:grpSpPr>
            <a:xfrm>
              <a:off x="176928" y="1485567"/>
              <a:ext cx="3905296" cy="2275430"/>
              <a:chOff x="176928" y="1485567"/>
              <a:chExt cx="3905296" cy="2275430"/>
            </a:xfrm>
          </p:grpSpPr>
          <p:graphicFrame>
            <p:nvGraphicFramePr>
              <p:cNvPr id="170" name="Object 169"/>
              <p:cNvGraphicFramePr>
                <a:graphicFrameLocks noChangeAspect="1"/>
              </p:cNvGraphicFramePr>
              <p:nvPr>
                <p:extLst>
                  <p:ext uri="{D42A27DB-BD31-4B8C-83A1-F6EECF244321}">
                    <p14:modId xmlns:p14="http://schemas.microsoft.com/office/powerpoint/2010/main" val="135472556"/>
                  </p:ext>
                </p:extLst>
              </p:nvPr>
            </p:nvGraphicFramePr>
            <p:xfrm>
              <a:off x="2513720" y="2123038"/>
              <a:ext cx="1568504" cy="578671"/>
            </p:xfrm>
            <a:graphic>
              <a:graphicData uri="http://schemas.openxmlformats.org/presentationml/2006/ole">
                <mc:AlternateContent xmlns:mc="http://schemas.openxmlformats.org/markup-compatibility/2006">
                  <mc:Choice xmlns:v="urn:schemas-microsoft-com:vml" Requires="v">
                    <p:oleObj spid="_x0000_s32430" name="Equation" r:id="rId6" imgW="1308100" imgH="482600" progId="Equation.DSMT4">
                      <p:embed/>
                    </p:oleObj>
                  </mc:Choice>
                  <mc:Fallback>
                    <p:oleObj name="Equation" r:id="rId6" imgW="1308100" imgH="482600" progId="Equation.DSMT4">
                      <p:embed/>
                      <p:pic>
                        <p:nvPicPr>
                          <p:cNvPr id="0" name=""/>
                          <p:cNvPicPr/>
                          <p:nvPr/>
                        </p:nvPicPr>
                        <p:blipFill>
                          <a:blip r:embed="rId7"/>
                          <a:stretch>
                            <a:fillRect/>
                          </a:stretch>
                        </p:blipFill>
                        <p:spPr>
                          <a:xfrm>
                            <a:off x="2513720" y="2123038"/>
                            <a:ext cx="1568504" cy="578671"/>
                          </a:xfrm>
                          <a:prstGeom prst="rect">
                            <a:avLst/>
                          </a:prstGeom>
                        </p:spPr>
                      </p:pic>
                    </p:oleObj>
                  </mc:Fallback>
                </mc:AlternateContent>
              </a:graphicData>
            </a:graphic>
          </p:graphicFrame>
          <p:graphicFrame>
            <p:nvGraphicFramePr>
              <p:cNvPr id="171" name="Object 170"/>
              <p:cNvGraphicFramePr>
                <a:graphicFrameLocks noChangeAspect="1"/>
              </p:cNvGraphicFramePr>
              <p:nvPr>
                <p:extLst>
                  <p:ext uri="{D42A27DB-BD31-4B8C-83A1-F6EECF244321}">
                    <p14:modId xmlns:p14="http://schemas.microsoft.com/office/powerpoint/2010/main" val="3286278431"/>
                  </p:ext>
                </p:extLst>
              </p:nvPr>
            </p:nvGraphicFramePr>
            <p:xfrm>
              <a:off x="2576513" y="3089484"/>
              <a:ext cx="1200150" cy="671513"/>
            </p:xfrm>
            <a:graphic>
              <a:graphicData uri="http://schemas.openxmlformats.org/presentationml/2006/ole">
                <mc:AlternateContent xmlns:mc="http://schemas.openxmlformats.org/markup-compatibility/2006">
                  <mc:Choice xmlns:v="urn:schemas-microsoft-com:vml" Requires="v">
                    <p:oleObj spid="_x0000_s32431" name="Equation" r:id="rId8" imgW="863600" imgH="482600" progId="Equation.DSMT4">
                      <p:embed/>
                    </p:oleObj>
                  </mc:Choice>
                  <mc:Fallback>
                    <p:oleObj name="Equation" r:id="rId8" imgW="863600" imgH="482600" progId="Equation.DSMT4">
                      <p:embed/>
                      <p:pic>
                        <p:nvPicPr>
                          <p:cNvPr id="0" name=""/>
                          <p:cNvPicPr/>
                          <p:nvPr/>
                        </p:nvPicPr>
                        <p:blipFill>
                          <a:blip r:embed="rId9"/>
                          <a:stretch>
                            <a:fillRect/>
                          </a:stretch>
                        </p:blipFill>
                        <p:spPr>
                          <a:xfrm>
                            <a:off x="2576513" y="3089484"/>
                            <a:ext cx="1200150" cy="671513"/>
                          </a:xfrm>
                          <a:prstGeom prst="rect">
                            <a:avLst/>
                          </a:prstGeom>
                        </p:spPr>
                      </p:pic>
                    </p:oleObj>
                  </mc:Fallback>
                </mc:AlternateContent>
              </a:graphicData>
            </a:graphic>
          </p:graphicFrame>
          <p:grpSp>
            <p:nvGrpSpPr>
              <p:cNvPr id="172" name="Group 171"/>
              <p:cNvGrpSpPr/>
              <p:nvPr/>
            </p:nvGrpSpPr>
            <p:grpSpPr>
              <a:xfrm>
                <a:off x="176928" y="1485567"/>
                <a:ext cx="2038940" cy="1572568"/>
                <a:chOff x="139576" y="1485567"/>
                <a:chExt cx="2038940" cy="1572568"/>
              </a:xfrm>
            </p:grpSpPr>
            <p:graphicFrame>
              <p:nvGraphicFramePr>
                <p:cNvPr id="173" name="Object 172"/>
                <p:cNvGraphicFramePr>
                  <a:graphicFrameLocks noChangeAspect="1"/>
                </p:cNvGraphicFramePr>
                <p:nvPr>
                  <p:extLst>
                    <p:ext uri="{D42A27DB-BD31-4B8C-83A1-F6EECF244321}">
                      <p14:modId xmlns:p14="http://schemas.microsoft.com/office/powerpoint/2010/main" val="3334301311"/>
                    </p:ext>
                  </p:extLst>
                </p:nvPr>
              </p:nvGraphicFramePr>
              <p:xfrm>
                <a:off x="149691" y="1485567"/>
                <a:ext cx="2028825" cy="542925"/>
              </p:xfrm>
              <a:graphic>
                <a:graphicData uri="http://schemas.openxmlformats.org/presentationml/2006/ole">
                  <mc:AlternateContent xmlns:mc="http://schemas.openxmlformats.org/markup-compatibility/2006">
                    <mc:Choice xmlns:v="urn:schemas-microsoft-com:vml" Requires="v">
                      <p:oleObj spid="_x0000_s32432" name="Equation" r:id="rId10" imgW="901700" imgH="241300" progId="Equation.DSMT4">
                        <p:embed/>
                      </p:oleObj>
                    </mc:Choice>
                    <mc:Fallback>
                      <p:oleObj name="Equation" r:id="rId10" imgW="901700" imgH="241300" progId="Equation.DSMT4">
                        <p:embed/>
                        <p:pic>
                          <p:nvPicPr>
                            <p:cNvPr id="0" name=""/>
                            <p:cNvPicPr/>
                            <p:nvPr/>
                          </p:nvPicPr>
                          <p:blipFill>
                            <a:blip r:embed="rId11"/>
                            <a:stretch>
                              <a:fillRect/>
                            </a:stretch>
                          </p:blipFill>
                          <p:spPr>
                            <a:xfrm>
                              <a:off x="149691" y="1485567"/>
                              <a:ext cx="2028825" cy="542925"/>
                            </a:xfrm>
                            <a:prstGeom prst="rect">
                              <a:avLst/>
                            </a:prstGeom>
                          </p:spPr>
                        </p:pic>
                      </p:oleObj>
                    </mc:Fallback>
                  </mc:AlternateContent>
                </a:graphicData>
              </a:graphic>
            </p:graphicFrame>
            <p:sp>
              <p:nvSpPr>
                <p:cNvPr id="174" name="TextBox 173"/>
                <p:cNvSpPr txBox="1"/>
                <p:nvPr/>
              </p:nvSpPr>
              <p:spPr>
                <a:xfrm>
                  <a:off x="139576" y="2227138"/>
                  <a:ext cx="2038940" cy="830997"/>
                </a:xfrm>
                <a:prstGeom prst="rect">
                  <a:avLst/>
                </a:prstGeom>
                <a:noFill/>
              </p:spPr>
              <p:txBody>
                <a:bodyPr wrap="square" rtlCol="0">
                  <a:spAutoFit/>
                </a:bodyPr>
                <a:lstStyle/>
                <a:p>
                  <a:r>
                    <a:rPr lang="en-US" sz="2400" dirty="0" smtClean="0">
                      <a:solidFill>
                        <a:srgbClr val="BE0000"/>
                      </a:solidFill>
                    </a:rPr>
                    <a:t>Asymmetric nuclear matter</a:t>
                  </a:r>
                  <a:endParaRPr lang="en-US" sz="2400" dirty="0">
                    <a:solidFill>
                      <a:srgbClr val="BE0000"/>
                    </a:solidFill>
                  </a:endParaRPr>
                </a:p>
              </p:txBody>
            </p:sp>
            <p:sp>
              <p:nvSpPr>
                <p:cNvPr id="175" name="Left Bracket 174"/>
                <p:cNvSpPr/>
                <p:nvPr/>
              </p:nvSpPr>
              <p:spPr>
                <a:xfrm rot="16200000">
                  <a:off x="1568780" y="1678850"/>
                  <a:ext cx="45719" cy="628412"/>
                </a:xfrm>
                <a:prstGeom prst="leftBracket">
                  <a:avLst/>
                </a:prstGeom>
                <a:ln w="28575" cmpd="sng">
                  <a:solidFill>
                    <a:srgbClr val="B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BE0000"/>
                    </a:solidFill>
                  </a:endParaRPr>
                </a:p>
              </p:txBody>
            </p:sp>
            <p:cxnSp>
              <p:nvCxnSpPr>
                <p:cNvPr id="176" name="Straight Connector 175"/>
                <p:cNvCxnSpPr>
                  <a:endCxn id="175" idx="1"/>
                </p:cNvCxnSpPr>
                <p:nvPr/>
              </p:nvCxnSpPr>
              <p:spPr>
                <a:xfrm flipV="1">
                  <a:off x="1139207" y="2015916"/>
                  <a:ext cx="452433" cy="365147"/>
                </a:xfrm>
                <a:prstGeom prst="line">
                  <a:avLst/>
                </a:prstGeom>
                <a:ln>
                  <a:solidFill>
                    <a:srgbClr val="BE0000"/>
                  </a:solidFill>
                </a:ln>
              </p:spPr>
              <p:style>
                <a:lnRef idx="2">
                  <a:schemeClr val="accent1"/>
                </a:lnRef>
                <a:fillRef idx="0">
                  <a:schemeClr val="accent1"/>
                </a:fillRef>
                <a:effectRef idx="1">
                  <a:schemeClr val="accent1"/>
                </a:effectRef>
                <a:fontRef idx="minor">
                  <a:schemeClr val="tx1"/>
                </a:fontRef>
              </p:style>
            </p:cxnSp>
          </p:grpSp>
        </p:grpSp>
        <p:graphicFrame>
          <p:nvGraphicFramePr>
            <p:cNvPr id="177" name="Object 176"/>
            <p:cNvGraphicFramePr>
              <a:graphicFrameLocks noChangeAspect="1"/>
            </p:cNvGraphicFramePr>
            <p:nvPr>
              <p:extLst>
                <p:ext uri="{D42A27DB-BD31-4B8C-83A1-F6EECF244321}">
                  <p14:modId xmlns:p14="http://schemas.microsoft.com/office/powerpoint/2010/main" val="2557061380"/>
                </p:ext>
              </p:extLst>
            </p:nvPr>
          </p:nvGraphicFramePr>
          <p:xfrm>
            <a:off x="771427" y="3227143"/>
            <a:ext cx="1126970" cy="659171"/>
          </p:xfrm>
          <a:graphic>
            <a:graphicData uri="http://schemas.openxmlformats.org/presentationml/2006/ole">
              <mc:AlternateContent xmlns:mc="http://schemas.openxmlformats.org/markup-compatibility/2006">
                <mc:Choice xmlns:v="urn:schemas-microsoft-com:vml" Requires="v">
                  <p:oleObj spid="_x0000_s32433" name="Equation" r:id="rId12" imgW="673100" imgH="393700" progId="Equation.DSMT4">
                    <p:embed/>
                  </p:oleObj>
                </mc:Choice>
                <mc:Fallback>
                  <p:oleObj name="Equation" r:id="rId12" imgW="673100" imgH="393700" progId="Equation.DSMT4">
                    <p:embed/>
                    <p:pic>
                      <p:nvPicPr>
                        <p:cNvPr id="0" name=""/>
                        <p:cNvPicPr/>
                        <p:nvPr/>
                      </p:nvPicPr>
                      <p:blipFill>
                        <a:blip r:embed="rId13"/>
                        <a:stretch>
                          <a:fillRect/>
                        </a:stretch>
                      </p:blipFill>
                      <p:spPr>
                        <a:xfrm>
                          <a:off x="771427" y="3227143"/>
                          <a:ext cx="1126970" cy="659171"/>
                        </a:xfrm>
                        <a:prstGeom prst="rect">
                          <a:avLst/>
                        </a:prstGeom>
                      </p:spPr>
                    </p:pic>
                  </p:oleObj>
                </mc:Fallback>
              </mc:AlternateContent>
            </a:graphicData>
          </a:graphic>
        </p:graphicFrame>
      </p:grpSp>
      <p:sp>
        <p:nvSpPr>
          <p:cNvPr id="145" name="Text Box 23"/>
          <p:cNvSpPr txBox="1">
            <a:spLocks noChangeArrowheads="1"/>
          </p:cNvSpPr>
          <p:nvPr/>
        </p:nvSpPr>
        <p:spPr bwMode="auto">
          <a:xfrm>
            <a:off x="3175346" y="6502463"/>
            <a:ext cx="206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dirty="0">
                <a:latin typeface="+mj-lt"/>
              </a:rPr>
              <a:t>H. </a:t>
            </a:r>
            <a:r>
              <a:rPr lang="en-GB" sz="1200" dirty="0" err="1">
                <a:latin typeface="+mj-lt"/>
              </a:rPr>
              <a:t>Xu</a:t>
            </a:r>
            <a:r>
              <a:rPr lang="en-GB" sz="1200" dirty="0">
                <a:latin typeface="+mj-lt"/>
              </a:rPr>
              <a:t> et al., PRL75, </a:t>
            </a:r>
            <a:r>
              <a:rPr lang="en-GB" sz="1200" dirty="0" smtClean="0">
                <a:latin typeface="+mj-lt"/>
              </a:rPr>
              <a:t>716 (2000)</a:t>
            </a:r>
            <a:endParaRPr lang="en-GB" sz="1200" dirty="0">
              <a:latin typeface="+mj-lt"/>
            </a:endParaRPr>
          </a:p>
        </p:txBody>
      </p:sp>
    </p:spTree>
    <p:extLst>
      <p:ext uri="{BB962C8B-B14F-4D97-AF65-F5344CB8AC3E}">
        <p14:creationId xmlns:p14="http://schemas.microsoft.com/office/powerpoint/2010/main" val="3601567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wipe(up)">
                                      <p:cBhvr>
                                        <p:cTn id="7" dur="500"/>
                                        <p:tgtEl>
                                          <p:spTgt spid="372"/>
                                        </p:tgtEl>
                                      </p:cBhvr>
                                    </p:animEffect>
                                  </p:childTnLst>
                                </p:cTn>
                              </p:par>
                              <p:par>
                                <p:cTn id="8" presetID="35" presetClass="emph" presetSubtype="0" repeatCount="3000" fill="hold" nodeType="withEffect">
                                  <p:stCondLst>
                                    <p:cond delay="0"/>
                                  </p:stCondLst>
                                  <p:childTnLst>
                                    <p:anim calcmode="discrete" valueType="str">
                                      <p:cBhvr>
                                        <p:cTn id="9" dur="1000" fill="hold"/>
                                        <p:tgtEl>
                                          <p:spTgt spid="372"/>
                                        </p:tgtEl>
                                        <p:attrNameLst>
                                          <p:attrName>style.visibility</p:attrName>
                                        </p:attrNameLst>
                                      </p:cBhvr>
                                      <p:tavLst>
                                        <p:tav tm="0">
                                          <p:val>
                                            <p:strVal val="hidden"/>
                                          </p:val>
                                        </p:tav>
                                        <p:tav tm="50000">
                                          <p:val>
                                            <p:strVal val="visible"/>
                                          </p:val>
                                        </p:tav>
                                      </p:tavLst>
                                    </p:anim>
                                  </p:childTnLst>
                                </p:cTn>
                              </p:par>
                              <p:par>
                                <p:cTn id="10" presetID="35" presetClass="emph" presetSubtype="0" repeatCount="3000" fill="hold" grpId="0" nodeType="withEffect">
                                  <p:stCondLst>
                                    <p:cond delay="0"/>
                                  </p:stCondLst>
                                  <p:childTnLst>
                                    <p:anim calcmode="discrete" valueType="str">
                                      <p:cBhvr>
                                        <p:cTn id="11"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dissolve">
                                      <p:cBhvr>
                                        <p:cTn id="19" dur="500"/>
                                        <p:tgtEl>
                                          <p:spTgt spid="16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dissolve">
                                      <p:cBhvr>
                                        <p:cTn id="22" dur="500"/>
                                        <p:tgtEl>
                                          <p:spTgt spid="16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77"/>
                                        </p:tgtEl>
                                        <p:attrNameLst>
                                          <p:attrName>style.visibility</p:attrName>
                                        </p:attrNameLst>
                                      </p:cBhvr>
                                      <p:to>
                                        <p:strVal val="visible"/>
                                      </p:to>
                                    </p:set>
                                    <p:animEffect transition="in" filter="dissolve">
                                      <p:cBhvr>
                                        <p:cTn id="25" dur="500"/>
                                        <p:tgtEl>
                                          <p:spTgt spid="37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5"/>
                                        </p:tgtEl>
                                        <p:attrNameLst>
                                          <p:attrName>style.visibility</p:attrName>
                                        </p:attrNameLst>
                                      </p:cBhvr>
                                      <p:to>
                                        <p:strVal val="visible"/>
                                      </p:to>
                                    </p:set>
                                    <p:animEffect transition="in" filter="dissolve">
                                      <p:cBhvr>
                                        <p:cTn id="28" dur="500"/>
                                        <p:tgtEl>
                                          <p:spTgt spid="14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169"/>
                                        </p:tgtEl>
                                      </p:cBhvr>
                                    </p:animEffect>
                                    <p:set>
                                      <p:cBhvr>
                                        <p:cTn id="39" dur="1" fill="hold">
                                          <p:stCondLst>
                                            <p:cond delay="499"/>
                                          </p:stCondLst>
                                        </p:cTn>
                                        <p:tgtEl>
                                          <p:spTgt spid="169"/>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68"/>
                                        </p:tgtEl>
                                      </p:cBhvr>
                                    </p:animEffect>
                                    <p:set>
                                      <p:cBhvr>
                                        <p:cTn id="42" dur="1" fill="hold">
                                          <p:stCondLst>
                                            <p:cond delay="499"/>
                                          </p:stCondLst>
                                        </p:cTn>
                                        <p:tgtEl>
                                          <p:spTgt spid="168"/>
                                        </p:tgtEl>
                                        <p:attrNameLst>
                                          <p:attrName>style.visibility</p:attrName>
                                        </p:attrNameLst>
                                      </p:cBhvr>
                                      <p:to>
                                        <p:strVal val="hidden"/>
                                      </p:to>
                                    </p:set>
                                  </p:childTnLst>
                                </p:cTn>
                              </p:par>
                              <p:par>
                                <p:cTn id="43" presetID="9" presetClass="entr" presetSubtype="0" fill="hold" nodeType="withEffect">
                                  <p:stCondLst>
                                    <p:cond delay="0"/>
                                  </p:stCondLst>
                                  <p:childTnLst>
                                    <p:set>
                                      <p:cBhvr>
                                        <p:cTn id="44" dur="1" fill="hold">
                                          <p:stCondLst>
                                            <p:cond delay="0"/>
                                          </p:stCondLst>
                                        </p:cTn>
                                        <p:tgtEl>
                                          <p:spTgt spid="159"/>
                                        </p:tgtEl>
                                        <p:attrNameLst>
                                          <p:attrName>style.visibility</p:attrName>
                                        </p:attrNameLst>
                                      </p:cBhvr>
                                      <p:to>
                                        <p:strVal val="visible"/>
                                      </p:to>
                                    </p:set>
                                    <p:animEffect transition="in" filter="dissolve">
                                      <p:cBhvr>
                                        <p:cTn id="4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8" grpId="0"/>
      <p:bldP spid="168" grpId="1"/>
      <p:bldP spid="169" grpId="0"/>
      <p:bldP spid="169" grpId="1"/>
      <p:bldP spid="377" grpId="0"/>
      <p:bldP spid="1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BE0000"/>
                </a:solidFill>
              </a:rPr>
              <a:t>Where and how to explore </a:t>
            </a:r>
            <a:r>
              <a:rPr lang="en-US" dirty="0" err="1" smtClean="0">
                <a:solidFill>
                  <a:srgbClr val="BE0000"/>
                </a:solidFill>
              </a:rPr>
              <a:t>EoS</a:t>
            </a:r>
            <a:r>
              <a:rPr lang="en-US" dirty="0" smtClean="0">
                <a:solidFill>
                  <a:srgbClr val="BE0000"/>
                </a:solidFill>
              </a:rPr>
              <a:t> ?</a:t>
            </a:r>
            <a:endParaRPr lang="en-US" dirty="0">
              <a:solidFill>
                <a:srgbClr val="BE0000"/>
              </a:solidFill>
            </a:endParaRPr>
          </a:p>
        </p:txBody>
      </p:sp>
      <p:sp>
        <p:nvSpPr>
          <p:cNvPr id="4" name="TextBox 3"/>
          <p:cNvSpPr txBox="1"/>
          <p:nvPr/>
        </p:nvSpPr>
        <p:spPr>
          <a:xfrm>
            <a:off x="934027" y="1909232"/>
            <a:ext cx="7115122" cy="3200876"/>
          </a:xfrm>
          <a:prstGeom prst="rect">
            <a:avLst/>
          </a:prstGeom>
          <a:noFill/>
        </p:spPr>
        <p:txBody>
          <a:bodyPr wrap="square" rtlCol="0">
            <a:spAutoFit/>
          </a:bodyPr>
          <a:lstStyle/>
          <a:p>
            <a:pPr marL="514350" indent="-514350">
              <a:spcAft>
                <a:spcPts val="1200"/>
              </a:spcAft>
              <a:buFont typeface="+mj-lt"/>
              <a:buAutoNum type="arabicPeriod"/>
            </a:pPr>
            <a:r>
              <a:rPr lang="en-US" sz="3200" dirty="0" smtClean="0">
                <a:solidFill>
                  <a:srgbClr val="0538A4"/>
                </a:solidFill>
              </a:rPr>
              <a:t>Astrophysical sites: supernovae, neutron stars…</a:t>
            </a:r>
          </a:p>
          <a:p>
            <a:pPr marL="514350" indent="-514350">
              <a:buFont typeface="+mj-lt"/>
              <a:buAutoNum type="arabicPeriod"/>
            </a:pPr>
            <a:r>
              <a:rPr lang="en-US" sz="3200" dirty="0" smtClean="0">
                <a:solidFill>
                  <a:srgbClr val="BE0000"/>
                </a:solidFill>
              </a:rPr>
              <a:t>Excited nuclear systems produced in heavy-ion collisions (HIC)</a:t>
            </a:r>
          </a:p>
          <a:p>
            <a:endParaRPr lang="en-US" sz="3200" dirty="0">
              <a:solidFill>
                <a:srgbClr val="BE0000"/>
              </a:solidFill>
            </a:endParaRPr>
          </a:p>
          <a:p>
            <a:r>
              <a:rPr lang="en-US" sz="3200" dirty="0" smtClean="0">
                <a:solidFill>
                  <a:srgbClr val="0538A4"/>
                </a:solidFill>
              </a:rPr>
              <a:t>HIC very different systems…</a:t>
            </a:r>
            <a:endParaRPr lang="en-US" sz="3200" dirty="0">
              <a:solidFill>
                <a:srgbClr val="0538A4"/>
              </a:solidFill>
            </a:endParaRPr>
          </a:p>
        </p:txBody>
      </p:sp>
    </p:spTree>
    <p:extLst>
      <p:ext uri="{BB962C8B-B14F-4D97-AF65-F5344CB8AC3E}">
        <p14:creationId xmlns:p14="http://schemas.microsoft.com/office/powerpoint/2010/main" val="3416497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3" y="46706"/>
            <a:ext cx="9073930" cy="863095"/>
          </a:xfrm>
        </p:spPr>
        <p:txBody>
          <a:bodyPr>
            <a:normAutofit/>
          </a:bodyPr>
          <a:lstStyle/>
          <a:p>
            <a:r>
              <a:rPr lang="en-US" sz="3600" dirty="0" smtClean="0">
                <a:solidFill>
                  <a:srgbClr val="BE0000"/>
                </a:solidFill>
              </a:rPr>
              <a:t>HIC compressing and heating nuclear matter</a:t>
            </a:r>
            <a:endParaRPr lang="en-US" sz="3600" dirty="0">
              <a:solidFill>
                <a:srgbClr val="BE0000"/>
              </a:solidFill>
            </a:endParaRPr>
          </a:p>
        </p:txBody>
      </p:sp>
      <p:grpSp>
        <p:nvGrpSpPr>
          <p:cNvPr id="32" name="Group 31"/>
          <p:cNvGrpSpPr>
            <a:grpSpLocks noChangeAspect="1"/>
          </p:cNvGrpSpPr>
          <p:nvPr/>
        </p:nvGrpSpPr>
        <p:grpSpPr>
          <a:xfrm>
            <a:off x="490591" y="910219"/>
            <a:ext cx="8259270" cy="1628603"/>
            <a:chOff x="18618" y="1621718"/>
            <a:chExt cx="9287112" cy="1831271"/>
          </a:xfrm>
        </p:grpSpPr>
        <p:pic>
          <p:nvPicPr>
            <p:cNvPr id="33" name="Picture 32" descr="Cartoon-HIC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12" y="2165446"/>
              <a:ext cx="1112136" cy="492635"/>
            </a:xfrm>
            <a:prstGeom prst="rect">
              <a:avLst/>
            </a:prstGeom>
          </p:spPr>
        </p:pic>
        <p:pic>
          <p:nvPicPr>
            <p:cNvPr id="34" name="Picture 33" descr="Cartoon-HIC_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943" y="1714057"/>
              <a:ext cx="1202178" cy="1007614"/>
            </a:xfrm>
            <a:prstGeom prst="rect">
              <a:avLst/>
            </a:prstGeom>
          </p:spPr>
        </p:pic>
        <p:pic>
          <p:nvPicPr>
            <p:cNvPr id="35" name="Picture 34" descr="Cartoon-HIC_0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114" y="1621718"/>
              <a:ext cx="1418896" cy="1546207"/>
            </a:xfrm>
            <a:prstGeom prst="rect">
              <a:avLst/>
            </a:prstGeom>
          </p:spPr>
        </p:pic>
        <p:pic>
          <p:nvPicPr>
            <p:cNvPr id="36" name="Picture 35" descr="Cartoon-HIC_04.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967" y="1655378"/>
              <a:ext cx="2128345" cy="1553178"/>
            </a:xfrm>
            <a:prstGeom prst="rect">
              <a:avLst/>
            </a:prstGeom>
          </p:spPr>
        </p:pic>
        <p:sp>
          <p:nvSpPr>
            <p:cNvPr id="38" name="TextBox 37"/>
            <p:cNvSpPr txBox="1"/>
            <p:nvPr/>
          </p:nvSpPr>
          <p:spPr>
            <a:xfrm>
              <a:off x="18618" y="1857616"/>
              <a:ext cx="877163" cy="307777"/>
            </a:xfrm>
            <a:prstGeom prst="rect">
              <a:avLst/>
            </a:prstGeom>
            <a:noFill/>
          </p:spPr>
          <p:txBody>
            <a:bodyPr wrap="none" rtlCol="0">
              <a:spAutoFit/>
            </a:bodyPr>
            <a:lstStyle/>
            <a:p>
              <a:r>
                <a:rPr lang="en-US" sz="1400" dirty="0" smtClean="0"/>
                <a:t>Projectile</a:t>
              </a:r>
              <a:endParaRPr lang="en-US" sz="1400" dirty="0"/>
            </a:p>
          </p:txBody>
        </p:sp>
        <p:sp>
          <p:nvSpPr>
            <p:cNvPr id="39" name="TextBox 38"/>
            <p:cNvSpPr txBox="1"/>
            <p:nvPr/>
          </p:nvSpPr>
          <p:spPr>
            <a:xfrm>
              <a:off x="1014266" y="1997377"/>
              <a:ext cx="654721" cy="307777"/>
            </a:xfrm>
            <a:prstGeom prst="rect">
              <a:avLst/>
            </a:prstGeom>
            <a:noFill/>
          </p:spPr>
          <p:txBody>
            <a:bodyPr wrap="none" rtlCol="0">
              <a:spAutoFit/>
            </a:bodyPr>
            <a:lstStyle/>
            <a:p>
              <a:r>
                <a:rPr lang="en-US" sz="1400" dirty="0" smtClean="0"/>
                <a:t>Target</a:t>
              </a:r>
              <a:endParaRPr lang="en-US" sz="1400" dirty="0"/>
            </a:p>
          </p:txBody>
        </p:sp>
        <p:sp>
          <p:nvSpPr>
            <p:cNvPr id="41" name="TextBox 40"/>
            <p:cNvSpPr txBox="1"/>
            <p:nvPr/>
          </p:nvSpPr>
          <p:spPr>
            <a:xfrm>
              <a:off x="1808879" y="2927616"/>
              <a:ext cx="2272638" cy="523220"/>
            </a:xfrm>
            <a:prstGeom prst="rect">
              <a:avLst/>
            </a:prstGeom>
            <a:noFill/>
          </p:spPr>
          <p:txBody>
            <a:bodyPr wrap="square" rtlCol="0">
              <a:spAutoFit/>
            </a:bodyPr>
            <a:lstStyle/>
            <a:p>
              <a:r>
                <a:rPr lang="en-US" sz="1400" dirty="0" smtClean="0"/>
                <a:t>Pre-equilibrium, stopping, compression</a:t>
              </a:r>
              <a:endParaRPr lang="en-US" sz="1400" dirty="0"/>
            </a:p>
          </p:txBody>
        </p:sp>
        <p:sp>
          <p:nvSpPr>
            <p:cNvPr id="44" name="TextBox 43"/>
            <p:cNvSpPr txBox="1"/>
            <p:nvPr/>
          </p:nvSpPr>
          <p:spPr>
            <a:xfrm>
              <a:off x="4201740" y="3106911"/>
              <a:ext cx="1548639" cy="346078"/>
            </a:xfrm>
            <a:prstGeom prst="rect">
              <a:avLst/>
            </a:prstGeom>
            <a:noFill/>
          </p:spPr>
          <p:txBody>
            <a:bodyPr wrap="square" rtlCol="0">
              <a:spAutoFit/>
            </a:bodyPr>
            <a:lstStyle/>
            <a:p>
              <a:r>
                <a:rPr lang="en-US" sz="1400" dirty="0" smtClean="0"/>
                <a:t>Flow, expansion</a:t>
              </a:r>
              <a:endParaRPr lang="en-US" sz="1400" dirty="0"/>
            </a:p>
          </p:txBody>
        </p:sp>
        <p:sp>
          <p:nvSpPr>
            <p:cNvPr id="45" name="TextBox 44"/>
            <p:cNvSpPr txBox="1"/>
            <p:nvPr/>
          </p:nvSpPr>
          <p:spPr>
            <a:xfrm>
              <a:off x="6141244" y="3071639"/>
              <a:ext cx="1500069" cy="346078"/>
            </a:xfrm>
            <a:prstGeom prst="rect">
              <a:avLst/>
            </a:prstGeom>
            <a:noFill/>
          </p:spPr>
          <p:txBody>
            <a:bodyPr wrap="square" rtlCol="0">
              <a:spAutoFit/>
            </a:bodyPr>
            <a:lstStyle/>
            <a:p>
              <a:r>
                <a:rPr lang="en-US" sz="1400" dirty="0" smtClean="0"/>
                <a:t>Fragmentation</a:t>
              </a:r>
              <a:endParaRPr lang="en-US" sz="1400" dirty="0"/>
            </a:p>
          </p:txBody>
        </p:sp>
        <p:sp>
          <p:nvSpPr>
            <p:cNvPr id="46" name="TextBox 45"/>
            <p:cNvSpPr txBox="1"/>
            <p:nvPr/>
          </p:nvSpPr>
          <p:spPr>
            <a:xfrm>
              <a:off x="8250585" y="2098843"/>
              <a:ext cx="1055145" cy="588332"/>
            </a:xfrm>
            <a:prstGeom prst="rect">
              <a:avLst/>
            </a:prstGeom>
            <a:noFill/>
          </p:spPr>
          <p:txBody>
            <a:bodyPr wrap="square" rtlCol="0">
              <a:spAutoFit/>
            </a:bodyPr>
            <a:lstStyle/>
            <a:p>
              <a:r>
                <a:rPr lang="en-US" sz="1400" dirty="0" smtClean="0"/>
                <a:t>Secondary decays</a:t>
              </a:r>
              <a:endParaRPr lang="en-US" sz="1400" dirty="0"/>
            </a:p>
          </p:txBody>
        </p:sp>
        <p:sp>
          <p:nvSpPr>
            <p:cNvPr id="47" name="Oval 46"/>
            <p:cNvSpPr/>
            <p:nvPr/>
          </p:nvSpPr>
          <p:spPr>
            <a:xfrm rot="1020000">
              <a:off x="7787312" y="2683872"/>
              <a:ext cx="910516" cy="551928"/>
            </a:xfrm>
            <a:prstGeom prst="ellipse">
              <a:avLst/>
            </a:pr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itle 1"/>
          <p:cNvSpPr txBox="1">
            <a:spLocks/>
          </p:cNvSpPr>
          <p:nvPr/>
        </p:nvSpPr>
        <p:spPr>
          <a:xfrm>
            <a:off x="457200" y="148875"/>
            <a:ext cx="8229600" cy="8045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solidFill>
                  <a:srgbClr val="BE0000"/>
                </a:solidFill>
              </a:rPr>
              <a:t>Laboratory controlled</a:t>
            </a:r>
            <a:endParaRPr lang="en-US" sz="4000" dirty="0">
              <a:solidFill>
                <a:srgbClr val="BE0000"/>
              </a:solidFill>
            </a:endParaRPr>
          </a:p>
        </p:txBody>
      </p:sp>
      <p:grpSp>
        <p:nvGrpSpPr>
          <p:cNvPr id="49" name="Group 48"/>
          <p:cNvGrpSpPr/>
          <p:nvPr/>
        </p:nvGrpSpPr>
        <p:grpSpPr>
          <a:xfrm>
            <a:off x="187522" y="2957606"/>
            <a:ext cx="8900450" cy="3403367"/>
            <a:chOff x="187522" y="2957606"/>
            <a:chExt cx="8900450" cy="3403367"/>
          </a:xfrm>
        </p:grpSpPr>
        <p:sp>
          <p:nvSpPr>
            <p:cNvPr id="50" name="TextBox 49"/>
            <p:cNvSpPr txBox="1"/>
            <p:nvPr/>
          </p:nvSpPr>
          <p:spPr>
            <a:xfrm>
              <a:off x="621220" y="5837753"/>
              <a:ext cx="7862978" cy="523220"/>
            </a:xfrm>
            <a:prstGeom prst="rect">
              <a:avLst/>
            </a:prstGeom>
            <a:noFill/>
          </p:spPr>
          <p:txBody>
            <a:bodyPr wrap="square" rtlCol="0">
              <a:spAutoFit/>
            </a:bodyPr>
            <a:lstStyle/>
            <a:p>
              <a:endParaRPr lang="en-US" sz="2800" dirty="0">
                <a:solidFill>
                  <a:srgbClr val="BE0000"/>
                </a:solidFill>
              </a:endParaRPr>
            </a:p>
          </p:txBody>
        </p:sp>
        <p:sp>
          <p:nvSpPr>
            <p:cNvPr id="51" name="TextBox 50"/>
            <p:cNvSpPr txBox="1"/>
            <p:nvPr/>
          </p:nvSpPr>
          <p:spPr>
            <a:xfrm>
              <a:off x="187522" y="2957606"/>
              <a:ext cx="8900450" cy="2523768"/>
            </a:xfrm>
            <a:prstGeom prst="rect">
              <a:avLst/>
            </a:prstGeom>
            <a:noFill/>
          </p:spPr>
          <p:txBody>
            <a:bodyPr wrap="square" rtlCol="0">
              <a:spAutoFit/>
            </a:bodyPr>
            <a:lstStyle/>
            <a:p>
              <a:pPr marL="285750" indent="-285750">
                <a:spcAft>
                  <a:spcPts val="600"/>
                </a:spcAft>
                <a:buFont typeface="Arial"/>
                <a:buChar char="•"/>
              </a:pPr>
              <a:r>
                <a:rPr lang="en-US" sz="2400" b="1" dirty="0" smtClean="0">
                  <a:solidFill>
                    <a:srgbClr val="BE0000"/>
                  </a:solidFill>
                </a:rPr>
                <a:t>Beam energy, target and projectile (A,Z) </a:t>
              </a:r>
            </a:p>
            <a:p>
              <a:pPr marL="800100" lvl="1" indent="-342900">
                <a:spcAft>
                  <a:spcPts val="600"/>
                </a:spcAft>
                <a:buFont typeface="Lucida Grande"/>
                <a:buChar char="−"/>
              </a:pPr>
              <a:r>
                <a:rPr lang="en-US" sz="2000" dirty="0" smtClean="0">
                  <a:solidFill>
                    <a:srgbClr val="0538A4"/>
                  </a:solidFill>
                </a:rPr>
                <a:t>compression and excitation:</a:t>
              </a:r>
              <a:r>
                <a:rPr lang="en-US" sz="2000" dirty="0" smtClean="0">
                  <a:solidFill>
                    <a:srgbClr val="0538A4"/>
                  </a:solidFill>
                  <a:sym typeface="Wingdings"/>
                </a:rPr>
                <a:t> supra-saturation densities (</a:t>
              </a:r>
              <a:r>
                <a:rPr lang="en-US" sz="2000" dirty="0" err="1" smtClean="0">
                  <a:solidFill>
                    <a:srgbClr val="0538A4"/>
                  </a:solidFill>
                  <a:sym typeface="Wingdings"/>
                </a:rPr>
                <a:t>ρ</a:t>
              </a:r>
              <a:r>
                <a:rPr lang="en-US" sz="2000" dirty="0" smtClean="0">
                  <a:solidFill>
                    <a:srgbClr val="0538A4"/>
                  </a:solidFill>
                  <a:sym typeface="Wingdings"/>
                </a:rPr>
                <a:t>/ρ</a:t>
              </a:r>
              <a:r>
                <a:rPr lang="en-US" sz="2000" baseline="-25000" dirty="0" smtClean="0">
                  <a:solidFill>
                    <a:srgbClr val="0538A4"/>
                  </a:solidFill>
                  <a:sym typeface="Wingdings"/>
                </a:rPr>
                <a:t>0</a:t>
              </a:r>
              <a:r>
                <a:rPr lang="en-US" sz="2000" dirty="0" smtClean="0">
                  <a:solidFill>
                    <a:srgbClr val="0538A4"/>
                  </a:solidFill>
                  <a:sym typeface="Wingdings"/>
                </a:rPr>
                <a:t>&gt;1), T&gt;0 MeV</a:t>
              </a:r>
            </a:p>
            <a:p>
              <a:pPr marL="800100" lvl="1" indent="-342900">
                <a:spcAft>
                  <a:spcPts val="1200"/>
                </a:spcAft>
                <a:buFont typeface="Lucida Grande"/>
                <a:buChar char="−"/>
              </a:pPr>
              <a:r>
                <a:rPr lang="en-US" sz="2000" dirty="0" smtClean="0">
                  <a:solidFill>
                    <a:srgbClr val="0538A4"/>
                  </a:solidFill>
                  <a:sym typeface="Wingdings"/>
                </a:rPr>
                <a:t>stopping and collective expansion: sub-saturation densities (</a:t>
              </a:r>
              <a:r>
                <a:rPr lang="en-US" sz="2000" dirty="0" err="1" smtClean="0">
                  <a:solidFill>
                    <a:srgbClr val="0538A4"/>
                  </a:solidFill>
                  <a:sym typeface="Wingdings"/>
                </a:rPr>
                <a:t>ρ</a:t>
              </a:r>
              <a:r>
                <a:rPr lang="en-US" sz="2000" dirty="0" smtClean="0">
                  <a:solidFill>
                    <a:srgbClr val="0538A4"/>
                  </a:solidFill>
                  <a:sym typeface="Wingdings"/>
                </a:rPr>
                <a:t>/ρ</a:t>
              </a:r>
              <a:r>
                <a:rPr lang="en-US" sz="2000" baseline="-25000" dirty="0" smtClean="0">
                  <a:solidFill>
                    <a:srgbClr val="0538A4"/>
                  </a:solidFill>
                  <a:sym typeface="Wingdings"/>
                </a:rPr>
                <a:t>0</a:t>
              </a:r>
              <a:r>
                <a:rPr lang="en-US" sz="2000" dirty="0" smtClean="0">
                  <a:solidFill>
                    <a:srgbClr val="0538A4"/>
                  </a:solidFill>
                  <a:sym typeface="Wingdings"/>
                </a:rPr>
                <a:t>&lt;1), fragmentation, phase transitions</a:t>
              </a:r>
            </a:p>
            <a:p>
              <a:pPr marL="285750" indent="-285750">
                <a:spcAft>
                  <a:spcPts val="1200"/>
                </a:spcAft>
                <a:buFont typeface="Arial"/>
                <a:buChar char="•"/>
              </a:pPr>
              <a:r>
                <a:rPr lang="en-US" sz="2400" b="1" dirty="0" err="1" smtClean="0">
                  <a:solidFill>
                    <a:srgbClr val="BE0000"/>
                  </a:solidFill>
                  <a:sym typeface="Wingdings"/>
                </a:rPr>
                <a:t>Proj</a:t>
              </a:r>
              <a:r>
                <a:rPr lang="en-US" sz="2400" b="1" dirty="0" smtClean="0">
                  <a:solidFill>
                    <a:srgbClr val="BE0000"/>
                  </a:solidFill>
                  <a:sym typeface="Wingdings"/>
                </a:rPr>
                <a:t> and target N/Z asymmetry (ex.: </a:t>
              </a:r>
              <a:r>
                <a:rPr lang="en-US" sz="2400" b="1" baseline="30000" dirty="0" smtClean="0">
                  <a:solidFill>
                    <a:srgbClr val="BE0000"/>
                  </a:solidFill>
                  <a:sym typeface="Wingdings"/>
                </a:rPr>
                <a:t>124</a:t>
              </a:r>
              <a:r>
                <a:rPr lang="en-US" sz="2400" b="1" dirty="0" smtClean="0">
                  <a:solidFill>
                    <a:srgbClr val="BE0000"/>
                  </a:solidFill>
                  <a:sym typeface="Wingdings"/>
                </a:rPr>
                <a:t>Sn+</a:t>
              </a:r>
              <a:r>
                <a:rPr lang="en-US" sz="2400" b="1" baseline="30000" dirty="0" smtClean="0">
                  <a:solidFill>
                    <a:srgbClr val="BE0000"/>
                  </a:solidFill>
                  <a:sym typeface="Wingdings"/>
                </a:rPr>
                <a:t>124</a:t>
              </a:r>
              <a:r>
                <a:rPr lang="en-US" sz="2400" b="1" dirty="0" smtClean="0">
                  <a:solidFill>
                    <a:srgbClr val="BE0000"/>
                  </a:solidFill>
                  <a:sym typeface="Wingdings"/>
                </a:rPr>
                <a:t>Sn </a:t>
              </a:r>
              <a:r>
                <a:rPr lang="en-US" sz="2400" b="1" dirty="0" err="1" smtClean="0">
                  <a:solidFill>
                    <a:srgbClr val="BE0000"/>
                  </a:solidFill>
                  <a:sym typeface="Wingdings"/>
                </a:rPr>
                <a:t>vs</a:t>
              </a:r>
              <a:r>
                <a:rPr lang="en-US" sz="2400" b="1" dirty="0" smtClean="0">
                  <a:solidFill>
                    <a:srgbClr val="BE0000"/>
                  </a:solidFill>
                  <a:sym typeface="Wingdings"/>
                </a:rPr>
                <a:t> </a:t>
              </a:r>
              <a:r>
                <a:rPr lang="en-US" sz="2400" b="1" baseline="30000" dirty="0" smtClean="0">
                  <a:solidFill>
                    <a:srgbClr val="BE0000"/>
                  </a:solidFill>
                  <a:sym typeface="Wingdings"/>
                </a:rPr>
                <a:t>112</a:t>
              </a:r>
              <a:r>
                <a:rPr lang="en-US" sz="2400" b="1" dirty="0" smtClean="0">
                  <a:solidFill>
                    <a:srgbClr val="BE0000"/>
                  </a:solidFill>
                  <a:sym typeface="Wingdings"/>
                </a:rPr>
                <a:t>Sn+</a:t>
              </a:r>
              <a:r>
                <a:rPr lang="en-US" sz="2400" b="1" baseline="30000" dirty="0" smtClean="0">
                  <a:solidFill>
                    <a:srgbClr val="BE0000"/>
                  </a:solidFill>
                  <a:sym typeface="Wingdings"/>
                </a:rPr>
                <a:t>112</a:t>
              </a:r>
              <a:r>
                <a:rPr lang="en-US" sz="2400" b="1" dirty="0" smtClean="0">
                  <a:solidFill>
                    <a:srgbClr val="BE0000"/>
                  </a:solidFill>
                  <a:sym typeface="Wingdings"/>
                </a:rPr>
                <a:t>Sn)</a:t>
              </a:r>
            </a:p>
            <a:p>
              <a:pPr marL="800100" lvl="1" indent="-342900">
                <a:spcAft>
                  <a:spcPts val="600"/>
                </a:spcAft>
                <a:buFont typeface="Lucida Grande"/>
                <a:buChar char="−"/>
              </a:pPr>
              <a:r>
                <a:rPr lang="en-US" sz="2000" dirty="0" smtClean="0">
                  <a:solidFill>
                    <a:srgbClr val="0538A4"/>
                  </a:solidFill>
                  <a:sym typeface="Wingdings"/>
                </a:rPr>
                <a:t>enhancement of isotopic N/Z effects (increasing as (N-Z)</a:t>
              </a:r>
              <a:r>
                <a:rPr lang="en-US" sz="2000" baseline="30000" dirty="0" smtClean="0">
                  <a:solidFill>
                    <a:srgbClr val="0538A4"/>
                  </a:solidFill>
                  <a:sym typeface="Wingdings"/>
                </a:rPr>
                <a:t>2</a:t>
              </a:r>
              <a:r>
                <a:rPr lang="en-US" sz="2000" dirty="0" smtClean="0">
                  <a:solidFill>
                    <a:srgbClr val="0538A4"/>
                  </a:solidFill>
                  <a:sym typeface="Wingdings"/>
                </a:rPr>
                <a:t>/A)  </a:t>
              </a:r>
              <a:r>
                <a:rPr lang="en-US" sz="2000" dirty="0" err="1" smtClean="0">
                  <a:solidFill>
                    <a:srgbClr val="0538A4"/>
                  </a:solidFill>
                  <a:sym typeface="Wingdings"/>
                </a:rPr>
                <a:t>Asy-EoS</a:t>
              </a:r>
              <a:endParaRPr lang="en-US" sz="2000" dirty="0">
                <a:solidFill>
                  <a:srgbClr val="0538A4"/>
                </a:solidFill>
              </a:endParaRPr>
            </a:p>
          </p:txBody>
        </p:sp>
      </p:grpSp>
      <p:sp>
        <p:nvSpPr>
          <p:cNvPr id="4" name="TextBox 3"/>
          <p:cNvSpPr txBox="1"/>
          <p:nvPr/>
        </p:nvSpPr>
        <p:spPr>
          <a:xfrm>
            <a:off x="3413920" y="3799931"/>
            <a:ext cx="845525" cy="338554"/>
          </a:xfrm>
          <a:prstGeom prst="rect">
            <a:avLst/>
          </a:prstGeom>
          <a:noFill/>
        </p:spPr>
        <p:txBody>
          <a:bodyPr wrap="square" rtlCol="0">
            <a:spAutoFit/>
          </a:bodyPr>
          <a:lstStyle/>
          <a:p>
            <a:r>
              <a:rPr lang="en-US" sz="1600" dirty="0" err="1" smtClean="0">
                <a:solidFill>
                  <a:srgbClr val="0538A4"/>
                </a:solidFill>
              </a:rPr>
              <a:t>Au+Au</a:t>
            </a:r>
            <a:endParaRPr lang="en-US" sz="1600" dirty="0">
              <a:solidFill>
                <a:srgbClr val="0538A4"/>
              </a:solidFill>
            </a:endParaRPr>
          </a:p>
        </p:txBody>
      </p:sp>
      <p:sp>
        <p:nvSpPr>
          <p:cNvPr id="52" name="TextBox 51"/>
          <p:cNvSpPr txBox="1"/>
          <p:nvPr/>
        </p:nvSpPr>
        <p:spPr>
          <a:xfrm>
            <a:off x="5587995" y="3799931"/>
            <a:ext cx="845525" cy="338554"/>
          </a:xfrm>
          <a:prstGeom prst="rect">
            <a:avLst/>
          </a:prstGeom>
          <a:noFill/>
        </p:spPr>
        <p:txBody>
          <a:bodyPr wrap="square" rtlCol="0">
            <a:spAutoFit/>
          </a:bodyPr>
          <a:lstStyle/>
          <a:p>
            <a:r>
              <a:rPr lang="en-US" sz="1600" dirty="0" err="1" smtClean="0">
                <a:solidFill>
                  <a:srgbClr val="0538A4"/>
                </a:solidFill>
              </a:rPr>
              <a:t>Au+Au</a:t>
            </a:r>
            <a:endParaRPr lang="en-US" sz="1600" dirty="0">
              <a:solidFill>
                <a:srgbClr val="0538A4"/>
              </a:solidFill>
            </a:endParaRPr>
          </a:p>
        </p:txBody>
      </p:sp>
      <p:sp>
        <p:nvSpPr>
          <p:cNvPr id="22" name="TextBox 21"/>
          <p:cNvSpPr txBox="1"/>
          <p:nvPr/>
        </p:nvSpPr>
        <p:spPr>
          <a:xfrm>
            <a:off x="492586" y="5657672"/>
            <a:ext cx="8259480" cy="1200328"/>
          </a:xfrm>
          <a:prstGeom prst="rect">
            <a:avLst/>
          </a:prstGeom>
          <a:noFill/>
        </p:spPr>
        <p:txBody>
          <a:bodyPr wrap="square" rtlCol="0">
            <a:spAutoFit/>
          </a:bodyPr>
          <a:lstStyle/>
          <a:p>
            <a:r>
              <a:rPr lang="en-US" sz="2400" dirty="0" smtClean="0">
                <a:solidFill>
                  <a:srgbClr val="0538A4"/>
                </a:solidFill>
              </a:rPr>
              <a:t>Excited systems live </a:t>
            </a:r>
            <a:r>
              <a:rPr lang="en-US" sz="2400" dirty="0">
                <a:solidFill>
                  <a:srgbClr val="0538A4"/>
                </a:solidFill>
              </a:rPr>
              <a:t>for a very short time (10</a:t>
            </a:r>
            <a:r>
              <a:rPr lang="en-US" sz="2400" baseline="30000" dirty="0">
                <a:solidFill>
                  <a:srgbClr val="0538A4"/>
                </a:solidFill>
              </a:rPr>
              <a:t>-23</a:t>
            </a:r>
            <a:r>
              <a:rPr lang="en-US" sz="2400" dirty="0">
                <a:solidFill>
                  <a:srgbClr val="0538A4"/>
                </a:solidFill>
              </a:rPr>
              <a:t>s-10</a:t>
            </a:r>
            <a:r>
              <a:rPr lang="en-US" sz="2400" baseline="30000" dirty="0">
                <a:solidFill>
                  <a:srgbClr val="0538A4"/>
                </a:solidFill>
              </a:rPr>
              <a:t>-16</a:t>
            </a:r>
            <a:r>
              <a:rPr lang="en-US" sz="2400" dirty="0">
                <a:solidFill>
                  <a:srgbClr val="0538A4"/>
                </a:solidFill>
              </a:rPr>
              <a:t>s</a:t>
            </a:r>
            <a:r>
              <a:rPr lang="en-US" sz="2400" dirty="0" smtClean="0">
                <a:solidFill>
                  <a:srgbClr val="0538A4"/>
                </a:solidFill>
              </a:rPr>
              <a:t>): need reconstruction of all reaction </a:t>
            </a:r>
            <a:r>
              <a:rPr lang="en-US" sz="2400" dirty="0" smtClean="0">
                <a:solidFill>
                  <a:srgbClr val="0538A4"/>
                </a:solidFill>
                <a:sym typeface="Wingdings"/>
              </a:rPr>
              <a:t> 4π detectors and resolution</a:t>
            </a:r>
            <a:endParaRPr lang="en-US" sz="2400" dirty="0">
              <a:solidFill>
                <a:srgbClr val="0538A4"/>
              </a:solidFill>
            </a:endParaRPr>
          </a:p>
          <a:p>
            <a:endParaRPr lang="en-US" sz="2400" dirty="0"/>
          </a:p>
        </p:txBody>
      </p:sp>
      <p:grpSp>
        <p:nvGrpSpPr>
          <p:cNvPr id="24" name="Group 23"/>
          <p:cNvGrpSpPr/>
          <p:nvPr/>
        </p:nvGrpSpPr>
        <p:grpSpPr>
          <a:xfrm>
            <a:off x="156882" y="2608254"/>
            <a:ext cx="8698084" cy="3784828"/>
            <a:chOff x="156882" y="2608254"/>
            <a:chExt cx="8698084" cy="3784828"/>
          </a:xfrm>
        </p:grpSpPr>
        <p:grpSp>
          <p:nvGrpSpPr>
            <p:cNvPr id="3" name="Group 2"/>
            <p:cNvGrpSpPr/>
            <p:nvPr/>
          </p:nvGrpSpPr>
          <p:grpSpPr>
            <a:xfrm>
              <a:off x="156882" y="2608254"/>
              <a:ext cx="8698084" cy="3784828"/>
              <a:chOff x="156882" y="2608254"/>
              <a:chExt cx="8698084" cy="3784828"/>
            </a:xfrm>
          </p:grpSpPr>
          <p:grpSp>
            <p:nvGrpSpPr>
              <p:cNvPr id="5" name="Group 4"/>
              <p:cNvGrpSpPr/>
              <p:nvPr/>
            </p:nvGrpSpPr>
            <p:grpSpPr>
              <a:xfrm>
                <a:off x="2231465" y="3189317"/>
                <a:ext cx="4271087" cy="2481829"/>
                <a:chOff x="2231465" y="4000281"/>
                <a:chExt cx="4271087" cy="2481829"/>
              </a:xfrm>
            </p:grpSpPr>
            <p:grpSp>
              <p:nvGrpSpPr>
                <p:cNvPr id="6" name="Group 5"/>
                <p:cNvGrpSpPr/>
                <p:nvPr/>
              </p:nvGrpSpPr>
              <p:grpSpPr>
                <a:xfrm>
                  <a:off x="2231465" y="4011789"/>
                  <a:ext cx="2113818" cy="2470321"/>
                  <a:chOff x="2231465" y="4011789"/>
                  <a:chExt cx="2113818" cy="2470321"/>
                </a:xfrm>
              </p:grpSpPr>
              <p:grpSp>
                <p:nvGrpSpPr>
                  <p:cNvPr id="14" name="Group 13"/>
                  <p:cNvGrpSpPr/>
                  <p:nvPr/>
                </p:nvGrpSpPr>
                <p:grpSpPr>
                  <a:xfrm>
                    <a:off x="2489914" y="4011789"/>
                    <a:ext cx="1855369" cy="2470321"/>
                    <a:chOff x="771452" y="1969284"/>
                    <a:chExt cx="2791326" cy="3950988"/>
                  </a:xfrm>
                </p:grpSpPr>
                <p:grpSp>
                  <p:nvGrpSpPr>
                    <p:cNvPr id="16" name="Group 15"/>
                    <p:cNvGrpSpPr/>
                    <p:nvPr/>
                  </p:nvGrpSpPr>
                  <p:grpSpPr>
                    <a:xfrm>
                      <a:off x="771452" y="1969284"/>
                      <a:ext cx="2791326" cy="3489158"/>
                      <a:chOff x="771452" y="1969284"/>
                      <a:chExt cx="2791326" cy="3489158"/>
                    </a:xfrm>
                  </p:grpSpPr>
                  <p:pic>
                    <p:nvPicPr>
                      <p:cNvPr id="18" name="Picture 17"/>
                      <p:cNvPicPr>
                        <a:picLocks noChangeAspect="1"/>
                      </p:cNvPicPr>
                      <p:nvPr/>
                    </p:nvPicPr>
                    <p:blipFill>
                      <a:blip r:embed="rId6"/>
                      <a:stretch>
                        <a:fillRect/>
                      </a:stretch>
                    </p:blipFill>
                    <p:spPr>
                      <a:xfrm>
                        <a:off x="771452" y="1969284"/>
                        <a:ext cx="2791326" cy="3489158"/>
                      </a:xfrm>
                      <a:prstGeom prst="rect">
                        <a:avLst/>
                      </a:prstGeom>
                    </p:spPr>
                  </p:pic>
                  <p:sp>
                    <p:nvSpPr>
                      <p:cNvPr id="19" name="Rectangle 18"/>
                      <p:cNvSpPr/>
                      <p:nvPr/>
                    </p:nvSpPr>
                    <p:spPr>
                      <a:xfrm>
                        <a:off x="1365250" y="2089150"/>
                        <a:ext cx="30480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504070" y="5340297"/>
                      <a:ext cx="1934182" cy="579975"/>
                    </a:xfrm>
                    <a:prstGeom prst="rect">
                      <a:avLst/>
                    </a:prstGeom>
                    <a:noFill/>
                  </p:spPr>
                  <p:txBody>
                    <a:bodyPr wrap="none" rtlCol="0">
                      <a:spAutoFit/>
                    </a:bodyPr>
                    <a:lstStyle/>
                    <a:p>
                      <a:r>
                        <a:rPr lang="en-US" sz="2000" dirty="0">
                          <a:latin typeface="Arial"/>
                          <a:cs typeface="Arial"/>
                        </a:rPr>
                        <a:t>t</a:t>
                      </a:r>
                      <a:r>
                        <a:rPr lang="en-US" sz="2000" dirty="0" smtClean="0">
                          <a:latin typeface="Arial"/>
                          <a:cs typeface="Arial"/>
                        </a:rPr>
                        <a:t>ime (</a:t>
                      </a:r>
                      <a:r>
                        <a:rPr lang="en-US" sz="2000" dirty="0" err="1" smtClean="0">
                          <a:latin typeface="Arial"/>
                          <a:cs typeface="Arial"/>
                        </a:rPr>
                        <a:t>fm</a:t>
                      </a:r>
                      <a:r>
                        <a:rPr lang="en-US" sz="2000" dirty="0" smtClean="0">
                          <a:latin typeface="Arial"/>
                          <a:cs typeface="Arial"/>
                        </a:rPr>
                        <a:t>/c)</a:t>
                      </a:r>
                      <a:endParaRPr lang="en-US" sz="2000" dirty="0">
                        <a:latin typeface="Arial"/>
                        <a:cs typeface="Arial"/>
                      </a:endParaRPr>
                    </a:p>
                  </p:txBody>
                </p:sp>
              </p:grpSp>
              <p:sp>
                <p:nvSpPr>
                  <p:cNvPr id="15" name="TextBox 14"/>
                  <p:cNvSpPr txBox="1"/>
                  <p:nvPr/>
                </p:nvSpPr>
                <p:spPr>
                  <a:xfrm rot="16200000">
                    <a:off x="2111217" y="4798075"/>
                    <a:ext cx="640606" cy="400110"/>
                  </a:xfrm>
                  <a:prstGeom prst="rect">
                    <a:avLst/>
                  </a:prstGeom>
                  <a:solidFill>
                    <a:srgbClr val="FFFFFF"/>
                  </a:solidFill>
                </p:spPr>
                <p:txBody>
                  <a:bodyPr wrap="square" rtlCol="0">
                    <a:spAutoFit/>
                  </a:bodyPr>
                  <a:lstStyle/>
                  <a:p>
                    <a:r>
                      <a:rPr lang="en-US" sz="2000" dirty="0" err="1" smtClean="0">
                        <a:latin typeface="Arial"/>
                        <a:cs typeface="Arial"/>
                      </a:rPr>
                      <a:t>ρ</a:t>
                    </a:r>
                    <a:r>
                      <a:rPr lang="en-US" sz="2000" dirty="0" smtClean="0">
                        <a:latin typeface="Arial"/>
                        <a:cs typeface="Arial"/>
                      </a:rPr>
                      <a:t>/ρ</a:t>
                    </a:r>
                    <a:r>
                      <a:rPr lang="en-US" sz="2000" baseline="-25000" dirty="0" smtClean="0">
                        <a:latin typeface="Arial"/>
                        <a:cs typeface="Arial"/>
                      </a:rPr>
                      <a:t>0</a:t>
                    </a:r>
                    <a:endParaRPr lang="en-US" sz="2000" dirty="0">
                      <a:latin typeface="Arial"/>
                      <a:cs typeface="Arial"/>
                    </a:endParaRPr>
                  </a:p>
                </p:txBody>
              </p:sp>
            </p:grpSp>
            <p:grpSp>
              <p:nvGrpSpPr>
                <p:cNvPr id="7" name="Group 6"/>
                <p:cNvGrpSpPr/>
                <p:nvPr/>
              </p:nvGrpSpPr>
              <p:grpSpPr>
                <a:xfrm>
                  <a:off x="4510230" y="4000281"/>
                  <a:ext cx="1992322" cy="2476258"/>
                  <a:chOff x="4510230" y="4000281"/>
                  <a:chExt cx="1992322" cy="2476258"/>
                </a:xfrm>
              </p:grpSpPr>
              <p:grpSp>
                <p:nvGrpSpPr>
                  <p:cNvPr id="8" name="Group 7"/>
                  <p:cNvGrpSpPr/>
                  <p:nvPr/>
                </p:nvGrpSpPr>
                <p:grpSpPr>
                  <a:xfrm>
                    <a:off x="4622326" y="4000281"/>
                    <a:ext cx="1880226" cy="2476258"/>
                    <a:chOff x="3979577" y="1950879"/>
                    <a:chExt cx="2828723" cy="3960483"/>
                  </a:xfrm>
                </p:grpSpPr>
                <p:grpSp>
                  <p:nvGrpSpPr>
                    <p:cNvPr id="10" name="Group 9"/>
                    <p:cNvGrpSpPr/>
                    <p:nvPr/>
                  </p:nvGrpSpPr>
                  <p:grpSpPr>
                    <a:xfrm>
                      <a:off x="3979577" y="1950879"/>
                      <a:ext cx="2828723" cy="3489158"/>
                      <a:chOff x="3979577" y="1950879"/>
                      <a:chExt cx="2828723" cy="3489158"/>
                    </a:xfrm>
                  </p:grpSpPr>
                  <p:pic>
                    <p:nvPicPr>
                      <p:cNvPr id="12" name="Picture 11"/>
                      <p:cNvPicPr>
                        <a:picLocks noChangeAspect="1"/>
                      </p:cNvPicPr>
                      <p:nvPr/>
                    </p:nvPicPr>
                    <p:blipFill rotWithShape="1">
                      <a:blip r:embed="rId7"/>
                      <a:srcRect r="2748"/>
                      <a:stretch/>
                    </p:blipFill>
                    <p:spPr>
                      <a:xfrm>
                        <a:off x="3979577" y="1950879"/>
                        <a:ext cx="2828723" cy="3489158"/>
                      </a:xfrm>
                      <a:prstGeom prst="rect">
                        <a:avLst/>
                      </a:prstGeom>
                    </p:spPr>
                  </p:pic>
                  <p:sp>
                    <p:nvSpPr>
                      <p:cNvPr id="13" name="Rectangle 12"/>
                      <p:cNvSpPr/>
                      <p:nvPr/>
                    </p:nvSpPr>
                    <p:spPr>
                      <a:xfrm>
                        <a:off x="4191000" y="2082800"/>
                        <a:ext cx="30480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4587709" y="5331387"/>
                      <a:ext cx="1934181" cy="579975"/>
                    </a:xfrm>
                    <a:prstGeom prst="rect">
                      <a:avLst/>
                    </a:prstGeom>
                    <a:noFill/>
                  </p:spPr>
                  <p:txBody>
                    <a:bodyPr wrap="none" rtlCol="0">
                      <a:spAutoFit/>
                    </a:bodyPr>
                    <a:lstStyle/>
                    <a:p>
                      <a:r>
                        <a:rPr lang="en-US" sz="2000" dirty="0">
                          <a:latin typeface="Arial"/>
                          <a:cs typeface="Arial"/>
                        </a:rPr>
                        <a:t>t</a:t>
                      </a:r>
                      <a:r>
                        <a:rPr lang="en-US" sz="2000" dirty="0" smtClean="0">
                          <a:latin typeface="Arial"/>
                          <a:cs typeface="Arial"/>
                        </a:rPr>
                        <a:t>ime (</a:t>
                      </a:r>
                      <a:r>
                        <a:rPr lang="en-US" sz="2000" dirty="0" err="1" smtClean="0">
                          <a:latin typeface="Arial"/>
                          <a:cs typeface="Arial"/>
                        </a:rPr>
                        <a:t>fm</a:t>
                      </a:r>
                      <a:r>
                        <a:rPr lang="en-US" sz="2000" dirty="0" smtClean="0">
                          <a:latin typeface="Arial"/>
                          <a:cs typeface="Arial"/>
                        </a:rPr>
                        <a:t>/c)</a:t>
                      </a:r>
                      <a:endParaRPr lang="en-US" sz="2000" dirty="0">
                        <a:latin typeface="Arial"/>
                        <a:cs typeface="Arial"/>
                      </a:endParaRPr>
                    </a:p>
                  </p:txBody>
                </p:sp>
              </p:grpSp>
              <p:sp>
                <p:nvSpPr>
                  <p:cNvPr id="9" name="TextBox 8"/>
                  <p:cNvSpPr txBox="1"/>
                  <p:nvPr/>
                </p:nvSpPr>
                <p:spPr>
                  <a:xfrm rot="16200000">
                    <a:off x="4006326" y="4944745"/>
                    <a:ext cx="1346362" cy="338554"/>
                  </a:xfrm>
                  <a:prstGeom prst="rect">
                    <a:avLst/>
                  </a:prstGeom>
                  <a:solidFill>
                    <a:schemeClr val="bg1"/>
                  </a:solidFill>
                </p:spPr>
                <p:txBody>
                  <a:bodyPr wrap="square" rtlCol="0">
                    <a:spAutoFit/>
                  </a:bodyPr>
                  <a:lstStyle/>
                  <a:p>
                    <a:r>
                      <a:rPr lang="en-US" sz="1600" dirty="0" smtClean="0">
                        <a:latin typeface="Arial"/>
                        <a:cs typeface="Arial"/>
                      </a:rPr>
                      <a:t>Temperature</a:t>
                    </a:r>
                    <a:endParaRPr lang="en-US" sz="1600" dirty="0">
                      <a:latin typeface="Arial"/>
                      <a:cs typeface="Arial"/>
                    </a:endParaRPr>
                  </a:p>
                </p:txBody>
              </p:sp>
            </p:grpSp>
          </p:grpSp>
          <p:sp>
            <p:nvSpPr>
              <p:cNvPr id="30" name="TextBox 29"/>
              <p:cNvSpPr txBox="1"/>
              <p:nvPr/>
            </p:nvSpPr>
            <p:spPr>
              <a:xfrm>
                <a:off x="156882" y="5869862"/>
                <a:ext cx="8698084" cy="523220"/>
              </a:xfrm>
              <a:prstGeom prst="rect">
                <a:avLst/>
              </a:prstGeom>
              <a:noFill/>
            </p:spPr>
            <p:txBody>
              <a:bodyPr wrap="square" rtlCol="0">
                <a:spAutoFit/>
              </a:bodyPr>
              <a:lstStyle/>
              <a:p>
                <a:pPr algn="ctr"/>
                <a:r>
                  <a:rPr lang="en-US" sz="2800" dirty="0" err="1" smtClean="0">
                    <a:solidFill>
                      <a:srgbClr val="BE0000"/>
                    </a:solidFill>
                  </a:rPr>
                  <a:t>EoS</a:t>
                </a:r>
                <a:r>
                  <a:rPr lang="en-US" sz="2800" dirty="0" smtClean="0">
                    <a:solidFill>
                      <a:srgbClr val="BE0000"/>
                    </a:solidFill>
                  </a:rPr>
                  <a:t>  </a:t>
                </a:r>
                <a:r>
                  <a:rPr lang="en-US" sz="2800" i="1" dirty="0" smtClean="0">
                    <a:solidFill>
                      <a:srgbClr val="BE0000"/>
                    </a:solidFill>
                  </a:rPr>
                  <a:t>under laboratory controlled conditions</a:t>
                </a:r>
                <a:endParaRPr lang="en-US" sz="2800" i="1" dirty="0">
                  <a:solidFill>
                    <a:srgbClr val="BE0000"/>
                  </a:solidFill>
                </a:endParaRPr>
              </a:p>
            </p:txBody>
          </p:sp>
          <p:grpSp>
            <p:nvGrpSpPr>
              <p:cNvPr id="57" name="Group 56"/>
              <p:cNvGrpSpPr/>
              <p:nvPr/>
            </p:nvGrpSpPr>
            <p:grpSpPr>
              <a:xfrm>
                <a:off x="2884606" y="2634531"/>
                <a:ext cx="2492712" cy="554786"/>
                <a:chOff x="2884606" y="2802495"/>
                <a:chExt cx="2492712" cy="554786"/>
              </a:xfrm>
            </p:grpSpPr>
            <p:cxnSp>
              <p:nvCxnSpPr>
                <p:cNvPr id="26" name="Straight Arrow Connector 25"/>
                <p:cNvCxnSpPr/>
                <p:nvPr/>
              </p:nvCxnSpPr>
              <p:spPr>
                <a:xfrm>
                  <a:off x="2884606" y="2814973"/>
                  <a:ext cx="175386" cy="443072"/>
                </a:xfrm>
                <a:prstGeom prst="straightConnector1">
                  <a:avLst/>
                </a:prstGeom>
                <a:ln>
                  <a:solidFill>
                    <a:srgbClr val="BE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895794" y="2802495"/>
                  <a:ext cx="2069661" cy="455550"/>
                </a:xfrm>
                <a:prstGeom prst="straightConnector1">
                  <a:avLst/>
                </a:prstGeom>
                <a:ln>
                  <a:solidFill>
                    <a:srgbClr val="BE0000"/>
                  </a:solidFill>
                  <a:tailEnd type="arrow"/>
                </a:ln>
              </p:spPr>
              <p:style>
                <a:lnRef idx="2">
                  <a:schemeClr val="accent1"/>
                </a:lnRef>
                <a:fillRef idx="0">
                  <a:schemeClr val="accent1"/>
                </a:fillRef>
                <a:effectRef idx="1">
                  <a:schemeClr val="accent1"/>
                </a:effectRef>
                <a:fontRef idx="minor">
                  <a:schemeClr val="tx1"/>
                </a:fontRef>
              </p:style>
            </p:cxnSp>
            <p:sp>
              <p:nvSpPr>
                <p:cNvPr id="37" name="Left Bracket 36"/>
                <p:cNvSpPr/>
                <p:nvPr/>
              </p:nvSpPr>
              <p:spPr>
                <a:xfrm rot="5400000">
                  <a:off x="3036651" y="3158554"/>
                  <a:ext cx="46682" cy="350772"/>
                </a:xfrm>
                <a:prstGeom prst="leftBracket">
                  <a:avLst/>
                </a:prstGeom>
                <a:ln w="38100" cmpd="sng">
                  <a:solidFill>
                    <a:srgbClr val="B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Left Bracket 39"/>
                <p:cNvSpPr/>
                <p:nvPr/>
              </p:nvSpPr>
              <p:spPr>
                <a:xfrm rot="5400000">
                  <a:off x="5178591" y="3135213"/>
                  <a:ext cx="46682" cy="350772"/>
                </a:xfrm>
                <a:prstGeom prst="leftBracket">
                  <a:avLst/>
                </a:prstGeom>
                <a:ln w="38100" cmpd="sng">
                  <a:solidFill>
                    <a:srgbClr val="B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6" name="Group 55"/>
              <p:cNvGrpSpPr/>
              <p:nvPr/>
            </p:nvGrpSpPr>
            <p:grpSpPr>
              <a:xfrm>
                <a:off x="3588798" y="2608254"/>
                <a:ext cx="2723379" cy="581063"/>
                <a:chOff x="3588798" y="2776218"/>
                <a:chExt cx="2723379" cy="581063"/>
              </a:xfrm>
            </p:grpSpPr>
            <p:cxnSp>
              <p:nvCxnSpPr>
                <p:cNvPr id="21" name="Straight Arrow Connector 20"/>
                <p:cNvCxnSpPr/>
                <p:nvPr/>
              </p:nvCxnSpPr>
              <p:spPr>
                <a:xfrm flipH="1">
                  <a:off x="3925655" y="2776218"/>
                  <a:ext cx="584575" cy="508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10230" y="2784977"/>
                  <a:ext cx="1296736" cy="4555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Left Bracket 41"/>
                <p:cNvSpPr/>
                <p:nvPr/>
              </p:nvSpPr>
              <p:spPr>
                <a:xfrm rot="5400000">
                  <a:off x="3902314" y="2997083"/>
                  <a:ext cx="46682" cy="673713"/>
                </a:xfrm>
                <a:prstGeom prst="leftBracket">
                  <a:avLst/>
                </a:prstGeom>
                <a:ln w="3810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Left Bracket 42"/>
                <p:cNvSpPr/>
                <p:nvPr/>
              </p:nvSpPr>
              <p:spPr>
                <a:xfrm rot="5400000">
                  <a:off x="5896441" y="2918207"/>
                  <a:ext cx="46684" cy="784788"/>
                </a:xfrm>
                <a:prstGeom prst="leftBracket">
                  <a:avLst/>
                </a:prstGeom>
                <a:ln w="3810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0" name="TextBox 19"/>
            <p:cNvSpPr txBox="1"/>
            <p:nvPr/>
          </p:nvSpPr>
          <p:spPr>
            <a:xfrm>
              <a:off x="5669485" y="4129916"/>
              <a:ext cx="736306" cy="369332"/>
            </a:xfrm>
            <a:prstGeom prst="rect">
              <a:avLst/>
            </a:prstGeom>
            <a:noFill/>
          </p:spPr>
          <p:txBody>
            <a:bodyPr wrap="square" rtlCol="0">
              <a:spAutoFit/>
            </a:bodyPr>
            <a:lstStyle/>
            <a:p>
              <a:r>
                <a:rPr lang="en-US" dirty="0" smtClean="0">
                  <a:solidFill>
                    <a:srgbClr val="0538A4"/>
                  </a:solidFill>
                </a:rPr>
                <a:t>QMD</a:t>
              </a:r>
              <a:endParaRPr lang="en-US" dirty="0">
                <a:solidFill>
                  <a:srgbClr val="0538A4"/>
                </a:solidFill>
              </a:endParaRPr>
            </a:p>
          </p:txBody>
        </p:sp>
      </p:grpSp>
    </p:spTree>
    <p:extLst>
      <p:ext uri="{BB962C8B-B14F-4D97-AF65-F5344CB8AC3E}">
        <p14:creationId xmlns:p14="http://schemas.microsoft.com/office/powerpoint/2010/main" val="1367120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52"/>
                                        </p:tgtEl>
                                      </p:cBhvr>
                                    </p:animEffect>
                                    <p:set>
                                      <p:cBhvr>
                                        <p:cTn id="16" dur="1" fill="hold">
                                          <p:stCondLst>
                                            <p:cond delay="499"/>
                                          </p:stCondLst>
                                        </p:cTn>
                                        <p:tgtEl>
                                          <p:spTgt spid="52"/>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500"/>
                                        <p:tgtEl>
                                          <p:spTgt spid="48"/>
                                        </p:tgtEl>
                                      </p:cBhvr>
                                    </p:animEffect>
                                  </p:childTnLst>
                                </p:cTn>
                              </p:par>
                              <p:par>
                                <p:cTn id="21" presetID="22" presetClass="entr" presetSubtype="1"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4" grpId="0"/>
      <p:bldP spid="52"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1143000"/>
          </a:xfrm>
        </p:spPr>
        <p:txBody>
          <a:bodyPr>
            <a:normAutofit/>
          </a:bodyPr>
          <a:lstStyle/>
          <a:p>
            <a:r>
              <a:rPr lang="en-GB" sz="4000" dirty="0" smtClean="0">
                <a:solidFill>
                  <a:srgbClr val="CC0033"/>
                </a:solidFill>
                <a:latin typeface="Calibri"/>
                <a:cs typeface="Calibri"/>
              </a:rPr>
              <a:t>4π</a:t>
            </a:r>
            <a:r>
              <a:rPr lang="en-GB" sz="4000" dirty="0">
                <a:solidFill>
                  <a:srgbClr val="CC0033"/>
                </a:solidFill>
                <a:latin typeface="Calibri"/>
                <a:cs typeface="Calibri"/>
              </a:rPr>
              <a:t> </a:t>
            </a:r>
            <a:r>
              <a:rPr lang="en-GB" sz="4000" dirty="0" smtClean="0">
                <a:solidFill>
                  <a:srgbClr val="CC0033"/>
                </a:solidFill>
                <a:latin typeface="Calibri"/>
                <a:cs typeface="Calibri"/>
              </a:rPr>
              <a:t>and high resolution detectors</a:t>
            </a:r>
            <a:endParaRPr lang="en-GB" sz="4000" dirty="0">
              <a:solidFill>
                <a:srgbClr val="CC0033"/>
              </a:solidFill>
              <a:latin typeface="Calibri"/>
              <a:cs typeface="Calibri"/>
            </a:endParaRPr>
          </a:p>
        </p:txBody>
      </p:sp>
      <p:grpSp>
        <p:nvGrpSpPr>
          <p:cNvPr id="89091" name="Group 3"/>
          <p:cNvGrpSpPr>
            <a:grpSpLocks/>
          </p:cNvGrpSpPr>
          <p:nvPr/>
        </p:nvGrpSpPr>
        <p:grpSpPr bwMode="auto">
          <a:xfrm>
            <a:off x="3553698" y="879146"/>
            <a:ext cx="2438401" cy="2012950"/>
            <a:chOff x="4128" y="1764"/>
            <a:chExt cx="1536" cy="1268"/>
          </a:xfrm>
        </p:grpSpPr>
        <p:pic>
          <p:nvPicPr>
            <p:cNvPr id="89092" name="Picture 4" descr="P1000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1920"/>
              <a:ext cx="1536" cy="1112"/>
            </a:xfrm>
            <a:prstGeom prst="rect">
              <a:avLst/>
            </a:prstGeom>
            <a:noFill/>
            <a:extLst>
              <a:ext uri="{909E8E84-426E-40DD-AFC4-6F175D3DCCD1}">
                <a14:hiddenFill xmlns:a14="http://schemas.microsoft.com/office/drawing/2010/main">
                  <a:solidFill>
                    <a:srgbClr val="FFFFFF"/>
                  </a:solidFill>
                </a14:hiddenFill>
              </a:ext>
            </a:extLst>
          </p:spPr>
        </p:pic>
        <p:sp>
          <p:nvSpPr>
            <p:cNvPr id="89093" name="Text Box 5"/>
            <p:cNvSpPr txBox="1">
              <a:spLocks noChangeArrowheads="1"/>
            </p:cNvSpPr>
            <p:nvPr/>
          </p:nvSpPr>
          <p:spPr bwMode="auto">
            <a:xfrm>
              <a:off x="4496" y="1764"/>
              <a:ext cx="880"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dirty="0" smtClean="0">
                  <a:solidFill>
                    <a:srgbClr val="000090"/>
                  </a:solidFill>
                  <a:latin typeface="Times New Roman" charset="0"/>
                </a:rPr>
                <a:t>Chimera @ LNS</a:t>
              </a:r>
              <a:endParaRPr lang="en-GB" sz="1400" dirty="0">
                <a:solidFill>
                  <a:srgbClr val="000090"/>
                </a:solidFill>
              </a:endParaRPr>
            </a:p>
          </p:txBody>
        </p:sp>
      </p:grpSp>
      <p:grpSp>
        <p:nvGrpSpPr>
          <p:cNvPr id="89109" name="Group 21"/>
          <p:cNvGrpSpPr>
            <a:grpSpLocks/>
          </p:cNvGrpSpPr>
          <p:nvPr/>
        </p:nvGrpSpPr>
        <p:grpSpPr bwMode="auto">
          <a:xfrm>
            <a:off x="836470" y="3084616"/>
            <a:ext cx="1828800" cy="1635125"/>
            <a:chOff x="1422" y="1994"/>
            <a:chExt cx="1152" cy="1030"/>
          </a:xfrm>
        </p:grpSpPr>
        <p:pic>
          <p:nvPicPr>
            <p:cNvPr id="89110" name="Picture 22" descr="NIM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 y="2160"/>
              <a:ext cx="1152" cy="864"/>
            </a:xfrm>
            <a:prstGeom prst="rect">
              <a:avLst/>
            </a:prstGeom>
            <a:noFill/>
            <a:extLst>
              <a:ext uri="{909E8E84-426E-40DD-AFC4-6F175D3DCCD1}">
                <a14:hiddenFill xmlns:a14="http://schemas.microsoft.com/office/drawing/2010/main">
                  <a:solidFill>
                    <a:srgbClr val="FFFFFF"/>
                  </a:solidFill>
                </a14:hiddenFill>
              </a:ext>
            </a:extLst>
          </p:spPr>
        </p:pic>
        <p:sp>
          <p:nvSpPr>
            <p:cNvPr id="89111" name="Text Box 23"/>
            <p:cNvSpPr txBox="1">
              <a:spLocks noChangeArrowheads="1"/>
            </p:cNvSpPr>
            <p:nvPr/>
          </p:nvSpPr>
          <p:spPr bwMode="auto">
            <a:xfrm>
              <a:off x="1482" y="1994"/>
              <a:ext cx="1080"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400" dirty="0" smtClean="0">
                  <a:solidFill>
                    <a:srgbClr val="000090"/>
                  </a:solidFill>
                  <a:latin typeface="Times New Roman" charset="0"/>
                </a:rPr>
                <a:t>NIMROD @ TAMU</a:t>
              </a:r>
              <a:endParaRPr lang="en-GB" sz="1400" dirty="0">
                <a:solidFill>
                  <a:srgbClr val="000090"/>
                </a:solidFill>
              </a:endParaRPr>
            </a:p>
          </p:txBody>
        </p:sp>
      </p:grpSp>
      <p:grpSp>
        <p:nvGrpSpPr>
          <p:cNvPr id="89115" name="Group 27"/>
          <p:cNvGrpSpPr>
            <a:grpSpLocks/>
          </p:cNvGrpSpPr>
          <p:nvPr/>
        </p:nvGrpSpPr>
        <p:grpSpPr bwMode="auto">
          <a:xfrm>
            <a:off x="1343898" y="4920344"/>
            <a:ext cx="2209800" cy="1755775"/>
            <a:chOff x="4320" y="3118"/>
            <a:chExt cx="1392" cy="1106"/>
          </a:xfrm>
        </p:grpSpPr>
        <p:pic>
          <p:nvPicPr>
            <p:cNvPr id="89116" name="Picture 28" descr="FO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 y="3118"/>
              <a:ext cx="1359" cy="1106"/>
            </a:xfrm>
            <a:prstGeom prst="rect">
              <a:avLst/>
            </a:prstGeom>
            <a:noFill/>
            <a:extLst>
              <a:ext uri="{909E8E84-426E-40DD-AFC4-6F175D3DCCD1}">
                <a14:hiddenFill xmlns:a14="http://schemas.microsoft.com/office/drawing/2010/main">
                  <a:solidFill>
                    <a:srgbClr val="FFFFFF"/>
                  </a:solidFill>
                </a14:hiddenFill>
              </a:ext>
            </a:extLst>
          </p:spPr>
        </p:pic>
        <p:sp>
          <p:nvSpPr>
            <p:cNvPr id="89117" name="Text Box 29"/>
            <p:cNvSpPr txBox="1">
              <a:spLocks noChangeArrowheads="1"/>
            </p:cNvSpPr>
            <p:nvPr/>
          </p:nvSpPr>
          <p:spPr bwMode="auto">
            <a:xfrm>
              <a:off x="4320" y="3120"/>
              <a:ext cx="816"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GB" sz="1400" dirty="0" smtClean="0">
                  <a:solidFill>
                    <a:srgbClr val="000090"/>
                  </a:solidFill>
                  <a:latin typeface="Times New Roman" charset="0"/>
                </a:rPr>
                <a:t>FOPI @ GSI</a:t>
              </a:r>
              <a:endParaRPr lang="en-GB" sz="1400" dirty="0">
                <a:solidFill>
                  <a:srgbClr val="000090"/>
                </a:solidFill>
              </a:endParaRPr>
            </a:p>
          </p:txBody>
        </p:sp>
      </p:grpSp>
      <p:grpSp>
        <p:nvGrpSpPr>
          <p:cNvPr id="89118" name="Group 30"/>
          <p:cNvGrpSpPr>
            <a:grpSpLocks/>
          </p:cNvGrpSpPr>
          <p:nvPr/>
        </p:nvGrpSpPr>
        <p:grpSpPr bwMode="auto">
          <a:xfrm>
            <a:off x="488807" y="1143000"/>
            <a:ext cx="2633664" cy="1584325"/>
            <a:chOff x="3765" y="778"/>
            <a:chExt cx="1659" cy="998"/>
          </a:xfrm>
        </p:grpSpPr>
        <p:pic>
          <p:nvPicPr>
            <p:cNvPr id="89119" name="Picture 31" descr="indra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 y="960"/>
              <a:ext cx="1659" cy="816"/>
            </a:xfrm>
            <a:prstGeom prst="rect">
              <a:avLst/>
            </a:prstGeom>
            <a:noFill/>
            <a:extLst>
              <a:ext uri="{909E8E84-426E-40DD-AFC4-6F175D3DCCD1}">
                <a14:hiddenFill xmlns:a14="http://schemas.microsoft.com/office/drawing/2010/main">
                  <a:solidFill>
                    <a:srgbClr val="FFFFFF"/>
                  </a:solidFill>
                </a14:hiddenFill>
              </a:ext>
            </a:extLst>
          </p:spPr>
        </p:pic>
        <p:sp>
          <p:nvSpPr>
            <p:cNvPr id="89120" name="Text Box 32"/>
            <p:cNvSpPr txBox="1">
              <a:spLocks noChangeArrowheads="1"/>
            </p:cNvSpPr>
            <p:nvPr/>
          </p:nvSpPr>
          <p:spPr bwMode="auto">
            <a:xfrm>
              <a:off x="3984" y="778"/>
              <a:ext cx="1106"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dirty="0" err="1" smtClean="0">
                  <a:solidFill>
                    <a:srgbClr val="000090"/>
                  </a:solidFill>
                  <a:latin typeface="Times New Roman" charset="0"/>
                </a:rPr>
                <a:t>Indra</a:t>
              </a:r>
              <a:r>
                <a:rPr lang="en-GB" sz="1400" dirty="0" smtClean="0">
                  <a:solidFill>
                    <a:srgbClr val="000090"/>
                  </a:solidFill>
                  <a:latin typeface="Times New Roman" charset="0"/>
                </a:rPr>
                <a:t> @ GANIL, GSI</a:t>
              </a:r>
              <a:endParaRPr lang="en-GB" sz="1400" dirty="0">
                <a:solidFill>
                  <a:srgbClr val="000090"/>
                </a:solidFill>
              </a:endParaRPr>
            </a:p>
          </p:txBody>
        </p:sp>
      </p:grpSp>
      <p:grpSp>
        <p:nvGrpSpPr>
          <p:cNvPr id="8" name="Group 7"/>
          <p:cNvGrpSpPr/>
          <p:nvPr/>
        </p:nvGrpSpPr>
        <p:grpSpPr>
          <a:xfrm>
            <a:off x="3695219" y="2961946"/>
            <a:ext cx="2058146" cy="1824388"/>
            <a:chOff x="4106333" y="1176547"/>
            <a:chExt cx="2058146" cy="1824388"/>
          </a:xfrm>
        </p:grpSpPr>
        <p:pic>
          <p:nvPicPr>
            <p:cNvPr id="2" name="Picture 1"/>
            <p:cNvPicPr>
              <a:picLocks noChangeAspect="1"/>
            </p:cNvPicPr>
            <p:nvPr/>
          </p:nvPicPr>
          <p:blipFill>
            <a:blip r:embed="rId7"/>
            <a:stretch>
              <a:fillRect/>
            </a:stretch>
          </p:blipFill>
          <p:spPr>
            <a:xfrm>
              <a:off x="4106333" y="1457325"/>
              <a:ext cx="2058146" cy="1543610"/>
            </a:xfrm>
            <a:prstGeom prst="rect">
              <a:avLst/>
            </a:prstGeom>
          </p:spPr>
        </p:pic>
        <p:sp>
          <p:nvSpPr>
            <p:cNvPr id="49" name="Text Box 32"/>
            <p:cNvSpPr txBox="1">
              <a:spLocks noChangeArrowheads="1"/>
            </p:cNvSpPr>
            <p:nvPr/>
          </p:nvSpPr>
          <p:spPr bwMode="auto">
            <a:xfrm>
              <a:off x="4266320" y="1176547"/>
              <a:ext cx="1386893"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dirty="0" smtClean="0">
                  <a:solidFill>
                    <a:srgbClr val="000090"/>
                  </a:solidFill>
                  <a:latin typeface="Times New Roman" charset="0"/>
                </a:rPr>
                <a:t>Garfield @ LNL</a:t>
              </a:r>
              <a:endParaRPr lang="en-GB" sz="1400" dirty="0">
                <a:solidFill>
                  <a:srgbClr val="000090"/>
                </a:solidFill>
              </a:endParaRPr>
            </a:p>
          </p:txBody>
        </p:sp>
      </p:grpSp>
      <p:grpSp>
        <p:nvGrpSpPr>
          <p:cNvPr id="36" name="Group 9"/>
          <p:cNvGrpSpPr>
            <a:grpSpLocks/>
          </p:cNvGrpSpPr>
          <p:nvPr/>
        </p:nvGrpSpPr>
        <p:grpSpPr bwMode="auto">
          <a:xfrm>
            <a:off x="6781247" y="3015343"/>
            <a:ext cx="2146301" cy="1905001"/>
            <a:chOff x="1530" y="890"/>
            <a:chExt cx="1352" cy="1200"/>
          </a:xfrm>
        </p:grpSpPr>
        <p:pic>
          <p:nvPicPr>
            <p:cNvPr id="37" name="Picture 10" descr="lassa-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2" y="1069"/>
              <a:ext cx="1103" cy="10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1"/>
            <p:cNvSpPr txBox="1">
              <a:spLocks noChangeArrowheads="1"/>
            </p:cNvSpPr>
            <p:nvPr/>
          </p:nvSpPr>
          <p:spPr bwMode="auto">
            <a:xfrm>
              <a:off x="1530" y="890"/>
              <a:ext cx="1352"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400" dirty="0" smtClean="0">
                  <a:solidFill>
                    <a:srgbClr val="000090"/>
                  </a:solidFill>
                  <a:latin typeface="Times New Roman" charset="0"/>
                </a:rPr>
                <a:t>Lassa + </a:t>
              </a:r>
              <a:r>
                <a:rPr lang="en-GB" sz="1400" dirty="0" err="1" smtClean="0">
                  <a:solidFill>
                    <a:srgbClr val="000090"/>
                  </a:solidFill>
                  <a:latin typeface="Times New Roman" charset="0"/>
                </a:rPr>
                <a:t>Miniball</a:t>
              </a:r>
              <a:r>
                <a:rPr lang="en-GB" sz="1400" dirty="0" smtClean="0">
                  <a:solidFill>
                    <a:srgbClr val="000090"/>
                  </a:solidFill>
                  <a:latin typeface="Times New Roman" charset="0"/>
                </a:rPr>
                <a:t>  @ MSU</a:t>
              </a:r>
              <a:endParaRPr lang="en-GB" sz="1400" dirty="0">
                <a:solidFill>
                  <a:srgbClr val="000090"/>
                </a:solidFill>
              </a:endParaRPr>
            </a:p>
          </p:txBody>
        </p:sp>
      </p:grpSp>
      <p:grpSp>
        <p:nvGrpSpPr>
          <p:cNvPr id="39" name="Group 6"/>
          <p:cNvGrpSpPr>
            <a:grpSpLocks/>
          </p:cNvGrpSpPr>
          <p:nvPr/>
        </p:nvGrpSpPr>
        <p:grpSpPr bwMode="auto">
          <a:xfrm>
            <a:off x="6533597" y="1126796"/>
            <a:ext cx="2225675" cy="1835150"/>
            <a:chOff x="2724" y="1916"/>
            <a:chExt cx="1402" cy="1156"/>
          </a:xfrm>
        </p:grpSpPr>
        <p:pic>
          <p:nvPicPr>
            <p:cNvPr id="40" name="Picture 7" descr="MULTIC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0" y="2136"/>
              <a:ext cx="924" cy="9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8"/>
            <p:cNvSpPr txBox="1">
              <a:spLocks noChangeArrowheads="1"/>
            </p:cNvSpPr>
            <p:nvPr/>
          </p:nvSpPr>
          <p:spPr bwMode="auto">
            <a:xfrm>
              <a:off x="2724" y="1916"/>
              <a:ext cx="1402"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GB" sz="1400" dirty="0" err="1" smtClean="0">
                  <a:solidFill>
                    <a:srgbClr val="000090"/>
                  </a:solidFill>
                  <a:latin typeface="Calibri"/>
                  <a:cs typeface="Calibri"/>
                </a:rPr>
                <a:t>Multics</a:t>
              </a:r>
              <a:r>
                <a:rPr lang="en-GB" sz="1400" dirty="0" smtClean="0">
                  <a:solidFill>
                    <a:srgbClr val="000090"/>
                  </a:solidFill>
                  <a:latin typeface="Calibri"/>
                  <a:cs typeface="Calibri"/>
                </a:rPr>
                <a:t> @ MSU,LNL,LNS </a:t>
              </a:r>
              <a:endParaRPr lang="en-GB" sz="1400" dirty="0">
                <a:solidFill>
                  <a:srgbClr val="000090"/>
                </a:solidFill>
                <a:latin typeface="Calibri"/>
                <a:cs typeface="Calibri"/>
              </a:endParaRPr>
            </a:p>
          </p:txBody>
        </p:sp>
      </p:grpSp>
      <p:pic>
        <p:nvPicPr>
          <p:cNvPr id="43" name="Picture 42"/>
          <p:cNvPicPr>
            <a:picLocks noChangeAspect="1"/>
          </p:cNvPicPr>
          <p:nvPr/>
        </p:nvPicPr>
        <p:blipFill>
          <a:blip r:embed="rId10"/>
          <a:stretch>
            <a:fillRect/>
          </a:stretch>
        </p:blipFill>
        <p:spPr>
          <a:xfrm>
            <a:off x="4678761" y="5262473"/>
            <a:ext cx="1495722" cy="1488342"/>
          </a:xfrm>
          <a:prstGeom prst="rect">
            <a:avLst/>
          </a:prstGeom>
        </p:spPr>
      </p:pic>
      <p:sp>
        <p:nvSpPr>
          <p:cNvPr id="44" name="Text Box 32"/>
          <p:cNvSpPr txBox="1">
            <a:spLocks noChangeArrowheads="1"/>
          </p:cNvSpPr>
          <p:nvPr/>
        </p:nvSpPr>
        <p:spPr bwMode="auto">
          <a:xfrm>
            <a:off x="5534899" y="4975539"/>
            <a:ext cx="2254681"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400" dirty="0" err="1" smtClean="0">
                <a:solidFill>
                  <a:srgbClr val="BE0000"/>
                </a:solidFill>
                <a:latin typeface="Times New Roman" charset="0"/>
              </a:rPr>
              <a:t>Fazia</a:t>
            </a:r>
            <a:r>
              <a:rPr lang="en-GB" sz="1400" dirty="0" smtClean="0">
                <a:solidFill>
                  <a:srgbClr val="BE0000"/>
                </a:solidFill>
                <a:latin typeface="Times New Roman" charset="0"/>
              </a:rPr>
              <a:t> @ LNL, LNS, GANIL</a:t>
            </a:r>
            <a:endParaRPr lang="en-GB" sz="1400" dirty="0">
              <a:solidFill>
                <a:srgbClr val="BE0000"/>
              </a:solidFill>
            </a:endParaRPr>
          </a:p>
        </p:txBody>
      </p:sp>
      <p:pic>
        <p:nvPicPr>
          <p:cNvPr id="45" name="Picture 44"/>
          <p:cNvPicPr>
            <a:picLocks noChangeAspect="1"/>
          </p:cNvPicPr>
          <p:nvPr/>
        </p:nvPicPr>
        <p:blipFill>
          <a:blip r:embed="rId11"/>
          <a:stretch>
            <a:fillRect/>
          </a:stretch>
        </p:blipFill>
        <p:spPr>
          <a:xfrm>
            <a:off x="6533597" y="5247442"/>
            <a:ext cx="1901924" cy="1503373"/>
          </a:xfrm>
          <a:prstGeom prst="rect">
            <a:avLst/>
          </a:prstGeom>
        </p:spPr>
      </p:pic>
      <p:sp>
        <p:nvSpPr>
          <p:cNvPr id="11" name="Rectangle 10"/>
          <p:cNvSpPr/>
          <p:nvPr/>
        </p:nvSpPr>
        <p:spPr>
          <a:xfrm>
            <a:off x="4314044" y="4979541"/>
            <a:ext cx="4121477" cy="1827296"/>
          </a:xfrm>
          <a:prstGeom prst="rect">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707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7" y="63676"/>
            <a:ext cx="8908105" cy="813880"/>
          </a:xfrm>
        </p:spPr>
        <p:txBody>
          <a:bodyPr>
            <a:noAutofit/>
          </a:bodyPr>
          <a:lstStyle/>
          <a:p>
            <a:r>
              <a:rPr lang="en-US" sz="3600" dirty="0" smtClean="0">
                <a:solidFill>
                  <a:srgbClr val="BE0000"/>
                </a:solidFill>
              </a:rPr>
              <a:t>Exciting nuclear matter with HIC</a:t>
            </a:r>
            <a:endParaRPr lang="en-US" sz="3600" dirty="0">
              <a:solidFill>
                <a:srgbClr val="BE0000"/>
              </a:solidFill>
            </a:endParaRPr>
          </a:p>
        </p:txBody>
      </p:sp>
      <p:grpSp>
        <p:nvGrpSpPr>
          <p:cNvPr id="17" name="Group 16"/>
          <p:cNvGrpSpPr/>
          <p:nvPr/>
        </p:nvGrpSpPr>
        <p:grpSpPr>
          <a:xfrm>
            <a:off x="478266" y="877556"/>
            <a:ext cx="3428021" cy="3275478"/>
            <a:chOff x="-3102379" y="746866"/>
            <a:chExt cx="3428021" cy="3275478"/>
          </a:xfrm>
        </p:grpSpPr>
        <p:grpSp>
          <p:nvGrpSpPr>
            <p:cNvPr id="16" name="Group 15"/>
            <p:cNvGrpSpPr/>
            <p:nvPr/>
          </p:nvGrpSpPr>
          <p:grpSpPr>
            <a:xfrm>
              <a:off x="-3102379" y="746866"/>
              <a:ext cx="3428021" cy="3275478"/>
              <a:chOff x="5031331" y="1132724"/>
              <a:chExt cx="3428021" cy="3275478"/>
            </a:xfrm>
          </p:grpSpPr>
          <p:grpSp>
            <p:nvGrpSpPr>
              <p:cNvPr id="59" name="Group 58"/>
              <p:cNvGrpSpPr/>
              <p:nvPr/>
            </p:nvGrpSpPr>
            <p:grpSpPr>
              <a:xfrm>
                <a:off x="5031331" y="1522433"/>
                <a:ext cx="3417360" cy="2885769"/>
                <a:chOff x="5031331" y="1620817"/>
                <a:chExt cx="3417360" cy="2885769"/>
              </a:xfrm>
            </p:grpSpPr>
            <p:sp>
              <p:nvSpPr>
                <p:cNvPr id="58" name="Rectangle 57"/>
                <p:cNvSpPr/>
                <p:nvPr/>
              </p:nvSpPr>
              <p:spPr>
                <a:xfrm>
                  <a:off x="5031331" y="4206704"/>
                  <a:ext cx="3417360" cy="299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53"/>
                <p:cNvGrpSpPr/>
                <p:nvPr/>
              </p:nvGrpSpPr>
              <p:grpSpPr>
                <a:xfrm>
                  <a:off x="5031331" y="1620817"/>
                  <a:ext cx="3417360" cy="2598303"/>
                  <a:chOff x="5031331" y="1620817"/>
                  <a:chExt cx="3417360" cy="2598303"/>
                </a:xfrm>
              </p:grpSpPr>
              <p:pic>
                <p:nvPicPr>
                  <p:cNvPr id="37" name="Picture 36"/>
                  <p:cNvPicPr>
                    <a:picLocks noChangeAspect="1"/>
                  </p:cNvPicPr>
                  <p:nvPr/>
                </p:nvPicPr>
                <p:blipFill>
                  <a:blip r:embed="rId2"/>
                  <a:stretch>
                    <a:fillRect/>
                  </a:stretch>
                </p:blipFill>
                <p:spPr>
                  <a:xfrm>
                    <a:off x="5031331" y="1620817"/>
                    <a:ext cx="3417360" cy="2598303"/>
                  </a:xfrm>
                  <a:prstGeom prst="rect">
                    <a:avLst/>
                  </a:prstGeom>
                </p:spPr>
              </p:pic>
              <p:grpSp>
                <p:nvGrpSpPr>
                  <p:cNvPr id="15" name="Group 14"/>
                  <p:cNvGrpSpPr/>
                  <p:nvPr/>
                </p:nvGrpSpPr>
                <p:grpSpPr>
                  <a:xfrm>
                    <a:off x="5459909" y="1956154"/>
                    <a:ext cx="256265" cy="351370"/>
                    <a:chOff x="1374745" y="2192023"/>
                    <a:chExt cx="218263" cy="303215"/>
                  </a:xfrm>
                </p:grpSpPr>
                <p:sp>
                  <p:nvSpPr>
                    <p:cNvPr id="5" name="Oval 4"/>
                    <p:cNvSpPr>
                      <a:spLocks noChangeAspect="1"/>
                    </p:cNvSpPr>
                    <p:nvPr/>
                  </p:nvSpPr>
                  <p:spPr>
                    <a:xfrm>
                      <a:off x="1547289" y="2361282"/>
                      <a:ext cx="45719" cy="49878"/>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1463675" y="2371321"/>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1529290" y="2451283"/>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1374745" y="2400557"/>
                      <a:ext cx="53985" cy="58896"/>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1390600" y="2332046"/>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1463675" y="2283596"/>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546195" y="2263958"/>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459435" y="2455963"/>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374745" y="2243990"/>
                      <a:ext cx="36000" cy="39275"/>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1481654" y="2192023"/>
                      <a:ext cx="47635" cy="51968"/>
                    </a:xfrm>
                    <a:prstGeom prst="ellipse">
                      <a:avLst/>
                    </a:prstGeom>
                    <a:solidFill>
                      <a:srgbClr val="230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Cartoon-HIC_0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483" y="2549113"/>
                    <a:ext cx="549708" cy="599031"/>
                  </a:xfrm>
                  <a:prstGeom prst="rect">
                    <a:avLst/>
                  </a:prstGeom>
                </p:spPr>
              </p:pic>
            </p:grpSp>
          </p:grpSp>
          <p:sp>
            <p:nvSpPr>
              <p:cNvPr id="23" name="TextBox 22"/>
              <p:cNvSpPr txBox="1"/>
              <p:nvPr/>
            </p:nvSpPr>
            <p:spPr>
              <a:xfrm>
                <a:off x="5097126" y="1132724"/>
                <a:ext cx="3362226" cy="369332"/>
              </a:xfrm>
              <a:prstGeom prst="rect">
                <a:avLst/>
              </a:prstGeom>
              <a:noFill/>
            </p:spPr>
            <p:txBody>
              <a:bodyPr wrap="square" rtlCol="0">
                <a:spAutoFit/>
              </a:bodyPr>
              <a:lstStyle/>
              <a:p>
                <a:r>
                  <a:rPr lang="en-US" dirty="0" smtClean="0">
                    <a:solidFill>
                      <a:srgbClr val="0538A4"/>
                    </a:solidFill>
                  </a:rPr>
                  <a:t>The path to </a:t>
                </a:r>
                <a:r>
                  <a:rPr lang="en-US" dirty="0" err="1" smtClean="0">
                    <a:solidFill>
                      <a:srgbClr val="0538A4"/>
                    </a:solidFill>
                  </a:rPr>
                  <a:t>multifragmentation</a:t>
                </a:r>
                <a:endParaRPr lang="en-US" dirty="0">
                  <a:solidFill>
                    <a:srgbClr val="0538A4"/>
                  </a:solidFill>
                </a:endParaRPr>
              </a:p>
            </p:txBody>
          </p:sp>
        </p:grpSp>
        <p:grpSp>
          <p:nvGrpSpPr>
            <p:cNvPr id="57" name="Group 56"/>
            <p:cNvGrpSpPr/>
            <p:nvPr/>
          </p:nvGrpSpPr>
          <p:grpSpPr>
            <a:xfrm>
              <a:off x="-1094707" y="3734878"/>
              <a:ext cx="657450" cy="279590"/>
              <a:chOff x="6918017" y="4280660"/>
              <a:chExt cx="657450" cy="279590"/>
            </a:xfrm>
          </p:grpSpPr>
          <p:grpSp>
            <p:nvGrpSpPr>
              <p:cNvPr id="50" name="Group 49"/>
              <p:cNvGrpSpPr>
                <a:grpSpLocks noChangeAspect="1"/>
              </p:cNvGrpSpPr>
              <p:nvPr/>
            </p:nvGrpSpPr>
            <p:grpSpPr>
              <a:xfrm>
                <a:off x="6918017" y="4280660"/>
                <a:ext cx="657450" cy="279590"/>
                <a:chOff x="1492548" y="3385397"/>
                <a:chExt cx="1798246" cy="764734"/>
              </a:xfrm>
            </p:grpSpPr>
            <p:pic>
              <p:nvPicPr>
                <p:cNvPr id="51" name="Picture 50" descr="Cartoon-HIC_01.gif"/>
                <p:cNvPicPr>
                  <a:picLocks noChangeAspect="1"/>
                </p:cNvPicPr>
                <p:nvPr/>
              </p:nvPicPr>
              <p:blipFill rotWithShape="1">
                <a:blip r:embed="rId4">
                  <a:extLst>
                    <a:ext uri="{28A0092B-C50C-407E-A947-70E740481C1C}">
                      <a14:useLocalDpi xmlns:a14="http://schemas.microsoft.com/office/drawing/2010/main" val="0"/>
                    </a:ext>
                  </a:extLst>
                </a:blip>
                <a:srcRect r="66178" b="17327"/>
                <a:stretch/>
              </p:blipFill>
              <p:spPr>
                <a:xfrm>
                  <a:off x="1492548" y="3403285"/>
                  <a:ext cx="689758" cy="746846"/>
                </a:xfrm>
                <a:prstGeom prst="rect">
                  <a:avLst/>
                </a:prstGeom>
              </p:spPr>
            </p:pic>
            <p:pic>
              <p:nvPicPr>
                <p:cNvPr id="52" name="Picture 51" descr="Cartoon-HIC_01.gif"/>
                <p:cNvPicPr>
                  <a:picLocks noChangeAspect="1"/>
                </p:cNvPicPr>
                <p:nvPr/>
              </p:nvPicPr>
              <p:blipFill rotWithShape="1">
                <a:blip r:embed="rId4">
                  <a:extLst>
                    <a:ext uri="{28A0092B-C50C-407E-A947-70E740481C1C}">
                      <a14:useLocalDpi xmlns:a14="http://schemas.microsoft.com/office/drawing/2010/main" val="0"/>
                    </a:ext>
                  </a:extLst>
                </a:blip>
                <a:srcRect l="64942" t="20259"/>
                <a:stretch/>
              </p:blipFill>
              <p:spPr>
                <a:xfrm>
                  <a:off x="2575837" y="3385397"/>
                  <a:ext cx="714957" cy="720358"/>
                </a:xfrm>
                <a:prstGeom prst="rect">
                  <a:avLst/>
                </a:prstGeom>
              </p:spPr>
            </p:pic>
          </p:grpSp>
          <p:cxnSp>
            <p:nvCxnSpPr>
              <p:cNvPr id="56" name="Straight Arrow Connector 55"/>
              <p:cNvCxnSpPr>
                <a:stCxn id="51" idx="3"/>
              </p:cNvCxnSpPr>
              <p:nvPr/>
            </p:nvCxnSpPr>
            <p:spPr>
              <a:xfrm flipV="1">
                <a:off x="7170197" y="4418457"/>
                <a:ext cx="143877" cy="5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136872" y="4439874"/>
            <a:ext cx="5348361" cy="2250503"/>
            <a:chOff x="85583" y="1162755"/>
            <a:chExt cx="5348361" cy="2250503"/>
          </a:xfrm>
        </p:grpSpPr>
        <p:grpSp>
          <p:nvGrpSpPr>
            <p:cNvPr id="32" name="Group 31"/>
            <p:cNvGrpSpPr>
              <a:grpSpLocks noChangeAspect="1"/>
            </p:cNvGrpSpPr>
            <p:nvPr/>
          </p:nvGrpSpPr>
          <p:grpSpPr>
            <a:xfrm>
              <a:off x="700396" y="1613632"/>
              <a:ext cx="862244" cy="366681"/>
              <a:chOff x="1492548" y="3385397"/>
              <a:chExt cx="1798246" cy="764734"/>
            </a:xfrm>
          </p:grpSpPr>
          <p:pic>
            <p:nvPicPr>
              <p:cNvPr id="19" name="Picture 18" descr="Cartoon-HIC_01.gif"/>
              <p:cNvPicPr>
                <a:picLocks noChangeAspect="1"/>
              </p:cNvPicPr>
              <p:nvPr/>
            </p:nvPicPr>
            <p:blipFill rotWithShape="1">
              <a:blip r:embed="rId4">
                <a:extLst>
                  <a:ext uri="{28A0092B-C50C-407E-A947-70E740481C1C}">
                    <a14:useLocalDpi xmlns:a14="http://schemas.microsoft.com/office/drawing/2010/main" val="0"/>
                  </a:ext>
                </a:extLst>
              </a:blip>
              <a:srcRect r="66178" b="17327"/>
              <a:stretch/>
            </p:blipFill>
            <p:spPr>
              <a:xfrm>
                <a:off x="1492548" y="3403285"/>
                <a:ext cx="689758" cy="746846"/>
              </a:xfrm>
              <a:prstGeom prst="rect">
                <a:avLst/>
              </a:prstGeom>
            </p:spPr>
          </p:pic>
          <p:pic>
            <p:nvPicPr>
              <p:cNvPr id="24" name="Picture 23" descr="Cartoon-HIC_01.gif"/>
              <p:cNvPicPr>
                <a:picLocks noChangeAspect="1"/>
              </p:cNvPicPr>
              <p:nvPr/>
            </p:nvPicPr>
            <p:blipFill rotWithShape="1">
              <a:blip r:embed="rId4">
                <a:extLst>
                  <a:ext uri="{28A0092B-C50C-407E-A947-70E740481C1C}">
                    <a14:useLocalDpi xmlns:a14="http://schemas.microsoft.com/office/drawing/2010/main" val="0"/>
                  </a:ext>
                </a:extLst>
              </a:blip>
              <a:srcRect l="64942" t="20259"/>
              <a:stretch/>
            </p:blipFill>
            <p:spPr>
              <a:xfrm>
                <a:off x="2575837" y="3385397"/>
                <a:ext cx="714957" cy="720358"/>
              </a:xfrm>
              <a:prstGeom prst="rect">
                <a:avLst/>
              </a:prstGeom>
            </p:spPr>
          </p:pic>
          <p:cxnSp>
            <p:nvCxnSpPr>
              <p:cNvPr id="26" name="Straight Arrow Connector 25"/>
              <p:cNvCxnSpPr/>
              <p:nvPr/>
            </p:nvCxnSpPr>
            <p:spPr>
              <a:xfrm>
                <a:off x="1896103" y="3783416"/>
                <a:ext cx="617127" cy="8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p:cNvGrpSpPr>
              <a:grpSpLocks noChangeAspect="1"/>
            </p:cNvGrpSpPr>
            <p:nvPr/>
          </p:nvGrpSpPr>
          <p:grpSpPr>
            <a:xfrm>
              <a:off x="915294" y="2709607"/>
              <a:ext cx="609060" cy="588580"/>
              <a:chOff x="2575837" y="4302530"/>
              <a:chExt cx="1185063" cy="1145210"/>
            </a:xfrm>
          </p:grpSpPr>
          <p:pic>
            <p:nvPicPr>
              <p:cNvPr id="27" name="Picture 26" descr="Cartoon-HIC_01.gif"/>
              <p:cNvPicPr>
                <a:picLocks noChangeAspect="1"/>
              </p:cNvPicPr>
              <p:nvPr/>
            </p:nvPicPr>
            <p:blipFill rotWithShape="1">
              <a:blip r:embed="rId4">
                <a:extLst>
                  <a:ext uri="{28A0092B-C50C-407E-A947-70E740481C1C}">
                    <a14:useLocalDpi xmlns:a14="http://schemas.microsoft.com/office/drawing/2010/main" val="0"/>
                  </a:ext>
                </a:extLst>
              </a:blip>
              <a:srcRect r="66178" b="17327"/>
              <a:stretch/>
            </p:blipFill>
            <p:spPr>
              <a:xfrm>
                <a:off x="2762579" y="4302530"/>
                <a:ext cx="689758" cy="746846"/>
              </a:xfrm>
              <a:prstGeom prst="rect">
                <a:avLst/>
              </a:prstGeom>
            </p:spPr>
          </p:pic>
          <p:pic>
            <p:nvPicPr>
              <p:cNvPr id="28" name="Picture 27" descr="Cartoon-HIC_01.gif"/>
              <p:cNvPicPr>
                <a:picLocks noChangeAspect="1"/>
              </p:cNvPicPr>
              <p:nvPr/>
            </p:nvPicPr>
            <p:blipFill rotWithShape="1">
              <a:blip r:embed="rId4">
                <a:extLst>
                  <a:ext uri="{28A0092B-C50C-407E-A947-70E740481C1C}">
                    <a14:useLocalDpi xmlns:a14="http://schemas.microsoft.com/office/drawing/2010/main" val="0"/>
                  </a:ext>
                </a:extLst>
              </a:blip>
              <a:srcRect l="64942" t="20259"/>
              <a:stretch/>
            </p:blipFill>
            <p:spPr>
              <a:xfrm>
                <a:off x="2575837" y="4727382"/>
                <a:ext cx="714957" cy="720358"/>
              </a:xfrm>
              <a:prstGeom prst="rect">
                <a:avLst/>
              </a:prstGeom>
            </p:spPr>
          </p:pic>
          <p:cxnSp>
            <p:nvCxnSpPr>
              <p:cNvPr id="29" name="Straight Arrow Connector 28"/>
              <p:cNvCxnSpPr/>
              <p:nvPr/>
            </p:nvCxnSpPr>
            <p:spPr>
              <a:xfrm>
                <a:off x="3143773" y="4620039"/>
                <a:ext cx="617127" cy="8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Explosion 2 29"/>
              <p:cNvSpPr/>
              <p:nvPr/>
            </p:nvSpPr>
            <p:spPr>
              <a:xfrm rot="1560000">
                <a:off x="2717859" y="4691606"/>
                <a:ext cx="689758" cy="321994"/>
              </a:xfrm>
              <a:prstGeom prst="irregularSeal2">
                <a:avLst/>
              </a:prstGeom>
              <a:gradFill flip="none" rotWithShape="1">
                <a:gsLst>
                  <a:gs pos="0">
                    <a:schemeClr val="accent2">
                      <a:lumMod val="75000"/>
                    </a:schemeClr>
                  </a:gs>
                  <a:gs pos="100000">
                    <a:srgbClr val="FF0000">
                      <a:alpha val="74000"/>
                    </a:srgbClr>
                  </a:gs>
                </a:gsLst>
                <a:path path="circle">
                  <a:fillToRect l="100000" t="100000"/>
                </a:path>
                <a:tileRect r="-100000" b="-100000"/>
              </a:gra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1562641" y="1514881"/>
              <a:ext cx="3468690" cy="584776"/>
            </a:xfrm>
            <a:prstGeom prst="rect">
              <a:avLst/>
            </a:prstGeom>
            <a:noFill/>
          </p:spPr>
          <p:txBody>
            <a:bodyPr wrap="square" rtlCol="0">
              <a:spAutoFit/>
            </a:bodyPr>
            <a:lstStyle/>
            <a:p>
              <a:r>
                <a:rPr lang="en-US" sz="1600" dirty="0" smtClean="0">
                  <a:solidFill>
                    <a:srgbClr val="0538A4"/>
                  </a:solidFill>
                </a:rPr>
                <a:t>Decay of Quasi-Fused central source </a:t>
              </a:r>
            </a:p>
            <a:p>
              <a:r>
                <a:rPr lang="en-US" sz="1600" b="1" dirty="0" smtClean="0">
                  <a:solidFill>
                    <a:srgbClr val="0538A4"/>
                  </a:solidFill>
                </a:rPr>
                <a:t>Collective motion important</a:t>
              </a:r>
              <a:endParaRPr lang="en-US" sz="1600" b="1" baseline="-25000" dirty="0">
                <a:solidFill>
                  <a:srgbClr val="0538A4"/>
                </a:solidFill>
              </a:endParaRPr>
            </a:p>
          </p:txBody>
        </p:sp>
        <p:sp>
          <p:nvSpPr>
            <p:cNvPr id="34" name="TextBox 33"/>
            <p:cNvSpPr txBox="1"/>
            <p:nvPr/>
          </p:nvSpPr>
          <p:spPr>
            <a:xfrm>
              <a:off x="1562641" y="2582261"/>
              <a:ext cx="3230424" cy="830997"/>
            </a:xfrm>
            <a:prstGeom prst="rect">
              <a:avLst/>
            </a:prstGeom>
            <a:noFill/>
          </p:spPr>
          <p:txBody>
            <a:bodyPr wrap="square" rtlCol="0">
              <a:spAutoFit/>
            </a:bodyPr>
            <a:lstStyle/>
            <a:p>
              <a:r>
                <a:rPr lang="en-US" sz="1600" dirty="0" smtClean="0">
                  <a:solidFill>
                    <a:srgbClr val="0538A4"/>
                  </a:solidFill>
                </a:rPr>
                <a:t>Decay of Quasi-Projectile (Projectile spectators) at forward angles</a:t>
              </a:r>
            </a:p>
            <a:p>
              <a:r>
                <a:rPr lang="en-US" sz="1600" b="1" dirty="0" smtClean="0">
                  <a:solidFill>
                    <a:srgbClr val="0538A4"/>
                  </a:solidFill>
                </a:rPr>
                <a:t>Size decreases with excitation</a:t>
              </a:r>
              <a:endParaRPr lang="en-US" sz="1600" b="1" dirty="0">
                <a:solidFill>
                  <a:srgbClr val="0538A4"/>
                </a:solidFill>
              </a:endParaRPr>
            </a:p>
          </p:txBody>
        </p:sp>
        <p:sp>
          <p:nvSpPr>
            <p:cNvPr id="3" name="TextBox 2"/>
            <p:cNvSpPr txBox="1"/>
            <p:nvPr/>
          </p:nvSpPr>
          <p:spPr>
            <a:xfrm>
              <a:off x="85583" y="1162755"/>
              <a:ext cx="4855916" cy="400110"/>
            </a:xfrm>
            <a:prstGeom prst="rect">
              <a:avLst/>
            </a:prstGeom>
            <a:noFill/>
          </p:spPr>
          <p:txBody>
            <a:bodyPr wrap="none" rtlCol="0">
              <a:spAutoFit/>
            </a:bodyPr>
            <a:lstStyle/>
            <a:p>
              <a:r>
                <a:rPr lang="en-US" sz="2000" dirty="0" smtClean="0">
                  <a:solidFill>
                    <a:srgbClr val="BE0000"/>
                  </a:solidFill>
                </a:rPr>
                <a:t>Central : excitation depends on beam energy</a:t>
              </a:r>
              <a:endParaRPr lang="en-US" sz="2000" dirty="0">
                <a:solidFill>
                  <a:srgbClr val="BE0000"/>
                </a:solidFill>
              </a:endParaRPr>
            </a:p>
          </p:txBody>
        </p:sp>
        <p:sp>
          <p:nvSpPr>
            <p:cNvPr id="41" name="TextBox 40"/>
            <p:cNvSpPr txBox="1"/>
            <p:nvPr/>
          </p:nvSpPr>
          <p:spPr>
            <a:xfrm>
              <a:off x="112781" y="2266063"/>
              <a:ext cx="5321163" cy="400110"/>
            </a:xfrm>
            <a:prstGeom prst="rect">
              <a:avLst/>
            </a:prstGeom>
            <a:noFill/>
          </p:spPr>
          <p:txBody>
            <a:bodyPr wrap="none" rtlCol="0">
              <a:spAutoFit/>
            </a:bodyPr>
            <a:lstStyle/>
            <a:p>
              <a:r>
                <a:rPr lang="en-US" sz="2000" dirty="0" smtClean="0">
                  <a:solidFill>
                    <a:srgbClr val="BE0000"/>
                  </a:solidFill>
                </a:rPr>
                <a:t>Peripheral: impact parameter linked to excitation</a:t>
              </a:r>
              <a:endParaRPr lang="en-US" sz="2000" dirty="0">
                <a:solidFill>
                  <a:srgbClr val="BE0000"/>
                </a:solidFill>
              </a:endParaRPr>
            </a:p>
          </p:txBody>
        </p:sp>
      </p:grpSp>
      <p:grpSp>
        <p:nvGrpSpPr>
          <p:cNvPr id="18" name="Group 17"/>
          <p:cNvGrpSpPr/>
          <p:nvPr/>
        </p:nvGrpSpPr>
        <p:grpSpPr>
          <a:xfrm>
            <a:off x="4496412" y="1357405"/>
            <a:ext cx="4666264" cy="5492084"/>
            <a:chOff x="4496412" y="1357405"/>
            <a:chExt cx="4666264" cy="5492084"/>
          </a:xfrm>
        </p:grpSpPr>
        <p:sp>
          <p:nvSpPr>
            <p:cNvPr id="49" name="TextBox 48"/>
            <p:cNvSpPr txBox="1"/>
            <p:nvPr/>
          </p:nvSpPr>
          <p:spPr>
            <a:xfrm>
              <a:off x="5550331" y="6117364"/>
              <a:ext cx="3612345" cy="461665"/>
            </a:xfrm>
            <a:prstGeom prst="rect">
              <a:avLst/>
            </a:prstGeom>
            <a:noFill/>
          </p:spPr>
          <p:txBody>
            <a:bodyPr wrap="square" rtlCol="0">
              <a:spAutoFit/>
            </a:bodyPr>
            <a:lstStyle/>
            <a:p>
              <a:r>
                <a:rPr lang="en-US" sz="1200" dirty="0" err="1" smtClean="0"/>
                <a:t>Borderie</a:t>
              </a:r>
              <a:r>
                <a:rPr lang="en-US" sz="1200" dirty="0" smtClean="0"/>
                <a:t>, Rivet, </a:t>
              </a:r>
              <a:r>
                <a:rPr lang="en-US" sz="1200" dirty="0" err="1" smtClean="0"/>
                <a:t>Prog</a:t>
              </a:r>
              <a:r>
                <a:rPr lang="en-US" sz="1200" dirty="0" smtClean="0"/>
                <a:t>. Part. </a:t>
              </a:r>
              <a:r>
                <a:rPr lang="en-US" sz="1200" dirty="0" err="1" smtClean="0"/>
                <a:t>Nucl</a:t>
              </a:r>
              <a:r>
                <a:rPr lang="en-US" sz="1200" dirty="0" smtClean="0"/>
                <a:t>. Phys. 61 (2008) 551 and Refs. Therein; WCI Book, Eur. Phys. J. A30 (2006)</a:t>
              </a:r>
              <a:endParaRPr lang="en-US" sz="1200" dirty="0"/>
            </a:p>
          </p:txBody>
        </p:sp>
        <p:sp>
          <p:nvSpPr>
            <p:cNvPr id="36" name="TextBox 35"/>
            <p:cNvSpPr txBox="1"/>
            <p:nvPr/>
          </p:nvSpPr>
          <p:spPr>
            <a:xfrm>
              <a:off x="4496412" y="1357405"/>
              <a:ext cx="4519020" cy="830997"/>
            </a:xfrm>
            <a:prstGeom prst="rect">
              <a:avLst/>
            </a:prstGeom>
            <a:noFill/>
          </p:spPr>
          <p:txBody>
            <a:bodyPr wrap="square" rtlCol="0">
              <a:spAutoFit/>
            </a:bodyPr>
            <a:lstStyle/>
            <a:p>
              <a:r>
                <a:rPr lang="en-US" sz="2400" dirty="0" smtClean="0">
                  <a:solidFill>
                    <a:srgbClr val="0538A4"/>
                  </a:solidFill>
                </a:rPr>
                <a:t>Increasing excitation to induce signature of LG phase transition?</a:t>
              </a:r>
            </a:p>
          </p:txBody>
        </p:sp>
        <p:sp>
          <p:nvSpPr>
            <p:cNvPr id="55" name="TextBox 54"/>
            <p:cNvSpPr txBox="1"/>
            <p:nvPr/>
          </p:nvSpPr>
          <p:spPr>
            <a:xfrm>
              <a:off x="6339106" y="6541712"/>
              <a:ext cx="2695720" cy="307777"/>
            </a:xfrm>
            <a:prstGeom prst="rect">
              <a:avLst/>
            </a:prstGeom>
            <a:noFill/>
          </p:spPr>
          <p:txBody>
            <a:bodyPr wrap="none" rtlCol="0">
              <a:spAutoFit/>
            </a:bodyPr>
            <a:lstStyle/>
            <a:p>
              <a:r>
                <a:rPr lang="en-US" sz="1400" dirty="0" smtClean="0"/>
                <a:t>J. </a:t>
              </a:r>
              <a:r>
                <a:rPr lang="en-US" sz="1400" dirty="0" err="1" smtClean="0"/>
                <a:t>Pochodzalla</a:t>
              </a:r>
              <a:r>
                <a:rPr lang="en-US" sz="1400" dirty="0" smtClean="0"/>
                <a:t>, PRL75, 1040 (1995)</a:t>
              </a:r>
              <a:endParaRPr lang="en-US" sz="1400" dirty="0"/>
            </a:p>
          </p:txBody>
        </p:sp>
        <p:grpSp>
          <p:nvGrpSpPr>
            <p:cNvPr id="38" name="Group 37"/>
            <p:cNvGrpSpPr/>
            <p:nvPr/>
          </p:nvGrpSpPr>
          <p:grpSpPr>
            <a:xfrm>
              <a:off x="5726200" y="2725850"/>
              <a:ext cx="2969916" cy="3217442"/>
              <a:chOff x="5656634" y="3220997"/>
              <a:chExt cx="2969916" cy="3217442"/>
            </a:xfrm>
          </p:grpSpPr>
          <p:sp>
            <p:nvSpPr>
              <p:cNvPr id="53" name="Rectangle 52"/>
              <p:cNvSpPr/>
              <p:nvPr/>
            </p:nvSpPr>
            <p:spPr>
              <a:xfrm>
                <a:off x="5656634" y="3220997"/>
                <a:ext cx="2969915" cy="32174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rotWithShape="1">
              <a:blip r:embed="rId5"/>
              <a:srcRect r="52694"/>
              <a:stretch/>
            </p:blipFill>
            <p:spPr>
              <a:xfrm>
                <a:off x="5879491" y="3597804"/>
                <a:ext cx="2370270" cy="2633101"/>
              </a:xfrm>
              <a:prstGeom prst="rect">
                <a:avLst/>
              </a:prstGeom>
            </p:spPr>
          </p:pic>
          <p:sp>
            <p:nvSpPr>
              <p:cNvPr id="60" name="TextBox 59"/>
              <p:cNvSpPr txBox="1"/>
              <p:nvPr/>
            </p:nvSpPr>
            <p:spPr>
              <a:xfrm>
                <a:off x="5935519" y="5974581"/>
                <a:ext cx="2691031" cy="369332"/>
              </a:xfrm>
              <a:prstGeom prst="rect">
                <a:avLst/>
              </a:prstGeom>
              <a:solidFill>
                <a:schemeClr val="bg1"/>
              </a:solidFill>
              <a:ln>
                <a:noFill/>
              </a:ln>
              <a:effectLst/>
            </p:spPr>
            <p:txBody>
              <a:bodyPr wrap="square" rtlCol="0">
                <a:spAutoFit/>
              </a:bodyPr>
              <a:lstStyle/>
              <a:p>
                <a:r>
                  <a:rPr lang="en-US" b="1" dirty="0" smtClean="0">
                    <a:solidFill>
                      <a:srgbClr val="BE0000"/>
                    </a:solidFill>
                  </a:rPr>
                  <a:t>Excitation energy (MeV/u)</a:t>
                </a:r>
                <a:endParaRPr lang="en-US" b="1" dirty="0">
                  <a:solidFill>
                    <a:srgbClr val="BE0000"/>
                  </a:solidFill>
                </a:endParaRPr>
              </a:p>
            </p:txBody>
          </p:sp>
          <p:sp>
            <p:nvSpPr>
              <p:cNvPr id="61" name="TextBox 60"/>
              <p:cNvSpPr txBox="1"/>
              <p:nvPr/>
            </p:nvSpPr>
            <p:spPr>
              <a:xfrm rot="16200000">
                <a:off x="4836545" y="4616863"/>
                <a:ext cx="2148644" cy="369332"/>
              </a:xfrm>
              <a:prstGeom prst="rect">
                <a:avLst/>
              </a:prstGeom>
              <a:solidFill>
                <a:schemeClr val="bg1"/>
              </a:solidFill>
              <a:ln>
                <a:noFill/>
              </a:ln>
              <a:effectLst/>
            </p:spPr>
            <p:txBody>
              <a:bodyPr wrap="square" rtlCol="0">
                <a:spAutoFit/>
              </a:bodyPr>
              <a:lstStyle/>
              <a:p>
                <a:r>
                  <a:rPr lang="en-US" b="1" dirty="0" smtClean="0">
                    <a:solidFill>
                      <a:srgbClr val="BE0000"/>
                    </a:solidFill>
                  </a:rPr>
                  <a:t>Temperature (MeV)</a:t>
                </a:r>
                <a:endParaRPr lang="en-US" b="1" dirty="0">
                  <a:solidFill>
                    <a:srgbClr val="BE0000"/>
                  </a:solidFill>
                </a:endParaRPr>
              </a:p>
            </p:txBody>
          </p:sp>
          <p:sp>
            <p:nvSpPr>
              <p:cNvPr id="62" name="TextBox 61"/>
              <p:cNvSpPr txBox="1"/>
              <p:nvPr/>
            </p:nvSpPr>
            <p:spPr>
              <a:xfrm>
                <a:off x="6244941" y="3220997"/>
                <a:ext cx="2107756" cy="461665"/>
              </a:xfrm>
              <a:prstGeom prst="rect">
                <a:avLst/>
              </a:prstGeom>
              <a:noFill/>
            </p:spPr>
            <p:txBody>
              <a:bodyPr wrap="square" rtlCol="0">
                <a:spAutoFit/>
              </a:bodyPr>
              <a:lstStyle/>
              <a:p>
                <a:r>
                  <a:rPr lang="en-US" sz="2400" dirty="0" smtClean="0">
                    <a:solidFill>
                      <a:srgbClr val="0538A4"/>
                    </a:solidFill>
                  </a:rPr>
                  <a:t>Caloric Curves</a:t>
                </a:r>
              </a:p>
            </p:txBody>
          </p:sp>
        </p:grpSp>
        <p:cxnSp>
          <p:nvCxnSpPr>
            <p:cNvPr id="42" name="Straight Arrow Connector 41"/>
            <p:cNvCxnSpPr/>
            <p:nvPr/>
          </p:nvCxnSpPr>
          <p:spPr>
            <a:xfrm>
              <a:off x="7395505" y="2139539"/>
              <a:ext cx="0" cy="59903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85630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10" y="153524"/>
            <a:ext cx="8633316" cy="775627"/>
          </a:xfrm>
        </p:spPr>
        <p:txBody>
          <a:bodyPr>
            <a:noAutofit/>
          </a:bodyPr>
          <a:lstStyle/>
          <a:p>
            <a:r>
              <a:rPr lang="en-US" sz="3600" dirty="0" err="1" smtClean="0">
                <a:solidFill>
                  <a:srgbClr val="BE0000"/>
                </a:solidFill>
              </a:rPr>
              <a:t>Multifragmentation</a:t>
            </a:r>
            <a:r>
              <a:rPr lang="en-US" sz="3600" dirty="0" smtClean="0">
                <a:solidFill>
                  <a:srgbClr val="BE0000"/>
                </a:solidFill>
              </a:rPr>
              <a:t> like vapor condensation?</a:t>
            </a:r>
            <a:endParaRPr lang="en-US" sz="3600" dirty="0">
              <a:solidFill>
                <a:srgbClr val="BE0000"/>
              </a:solidFill>
            </a:endParaRPr>
          </a:p>
        </p:txBody>
      </p:sp>
      <p:grpSp>
        <p:nvGrpSpPr>
          <p:cNvPr id="3" name="Group 2"/>
          <p:cNvGrpSpPr>
            <a:grpSpLocks noChangeAspect="1"/>
          </p:cNvGrpSpPr>
          <p:nvPr/>
        </p:nvGrpSpPr>
        <p:grpSpPr>
          <a:xfrm>
            <a:off x="278609" y="1268894"/>
            <a:ext cx="1192124" cy="1169414"/>
            <a:chOff x="6722084" y="1530937"/>
            <a:chExt cx="1956588" cy="1919315"/>
          </a:xfrm>
        </p:grpSpPr>
        <p:grpSp>
          <p:nvGrpSpPr>
            <p:cNvPr id="4" name="Group 3"/>
            <p:cNvGrpSpPr/>
            <p:nvPr/>
          </p:nvGrpSpPr>
          <p:grpSpPr>
            <a:xfrm>
              <a:off x="6974334" y="2854738"/>
              <a:ext cx="395225" cy="382692"/>
              <a:chOff x="2363196" y="2109729"/>
              <a:chExt cx="395225" cy="382692"/>
            </a:xfrm>
          </p:grpSpPr>
          <p:sp>
            <p:nvSpPr>
              <p:cNvPr id="81" name="Oval 80"/>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Oval 4"/>
            <p:cNvSpPr/>
            <p:nvPr/>
          </p:nvSpPr>
          <p:spPr>
            <a:xfrm>
              <a:off x="6943345" y="261575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6981692" y="2072701"/>
              <a:ext cx="239639" cy="336624"/>
              <a:chOff x="3032702" y="1918383"/>
              <a:chExt cx="239639" cy="336624"/>
            </a:xfrm>
          </p:grpSpPr>
          <p:sp>
            <p:nvSpPr>
              <p:cNvPr id="79" name="Oval 78"/>
              <p:cNvSpPr/>
              <p:nvPr/>
            </p:nvSpPr>
            <p:spPr>
              <a:xfrm>
                <a:off x="3032702" y="191838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3080980" y="2063661"/>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Oval 6"/>
            <p:cNvSpPr/>
            <p:nvPr/>
          </p:nvSpPr>
          <p:spPr>
            <a:xfrm>
              <a:off x="8487311" y="270946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487170" y="212230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7303819" y="2431059"/>
              <a:ext cx="471078" cy="458469"/>
              <a:chOff x="2999774" y="2694692"/>
              <a:chExt cx="471078" cy="458469"/>
            </a:xfrm>
          </p:grpSpPr>
          <p:sp>
            <p:nvSpPr>
              <p:cNvPr id="70" name="Oval 69"/>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p:cNvGrpSpPr/>
              <p:nvPr/>
            </p:nvGrpSpPr>
            <p:grpSpPr>
              <a:xfrm rot="5400000">
                <a:off x="2977632" y="2760604"/>
                <a:ext cx="395225" cy="350942"/>
                <a:chOff x="2363196" y="2109729"/>
                <a:chExt cx="395225" cy="350942"/>
              </a:xfrm>
            </p:grpSpPr>
            <p:sp>
              <p:nvSpPr>
                <p:cNvPr id="75" name="Oval 74"/>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8213858" y="2234672"/>
              <a:ext cx="395225" cy="382692"/>
              <a:chOff x="2363196" y="2109729"/>
              <a:chExt cx="395225" cy="382692"/>
            </a:xfrm>
          </p:grpSpPr>
          <p:sp>
            <p:nvSpPr>
              <p:cNvPr id="66" name="Oval 65"/>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750495" y="1733108"/>
              <a:ext cx="471078" cy="458469"/>
              <a:chOff x="2999774" y="2694692"/>
              <a:chExt cx="471078" cy="458469"/>
            </a:xfrm>
          </p:grpSpPr>
          <p:sp>
            <p:nvSpPr>
              <p:cNvPr id="57" name="Oval 56"/>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rot="5400000">
                <a:off x="2977632" y="2760604"/>
                <a:ext cx="395225" cy="350942"/>
                <a:chOff x="2363196" y="2109729"/>
                <a:chExt cx="395225" cy="350942"/>
              </a:xfrm>
            </p:grpSpPr>
            <p:sp>
              <p:nvSpPr>
                <p:cNvPr id="62" name="Oval 61"/>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 name="Oval 11"/>
            <p:cNvSpPr/>
            <p:nvPr/>
          </p:nvSpPr>
          <p:spPr>
            <a:xfrm>
              <a:off x="7454706" y="309794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873643" y="240932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931538" y="1530937"/>
              <a:ext cx="692867" cy="553393"/>
              <a:chOff x="2138763" y="2933830"/>
              <a:chExt cx="692867" cy="553393"/>
            </a:xfrm>
          </p:grpSpPr>
          <p:grpSp>
            <p:nvGrpSpPr>
              <p:cNvPr id="42" name="Group 41"/>
              <p:cNvGrpSpPr/>
              <p:nvPr/>
            </p:nvGrpSpPr>
            <p:grpSpPr>
              <a:xfrm>
                <a:off x="2138763" y="2933830"/>
                <a:ext cx="471078" cy="458469"/>
                <a:chOff x="2999774" y="2694692"/>
                <a:chExt cx="471078" cy="458469"/>
              </a:xfrm>
            </p:grpSpPr>
            <p:sp>
              <p:nvSpPr>
                <p:cNvPr id="48" name="Oval 47"/>
                <p:cNvSpPr/>
                <p:nvPr/>
              </p:nvSpPr>
              <p:spPr>
                <a:xfrm>
                  <a:off x="3279491" y="28915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152491" y="26946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233380" y="27509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176660"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p:cNvGrpSpPr/>
                <p:nvPr/>
              </p:nvGrpSpPr>
              <p:grpSpPr>
                <a:xfrm rot="5400000">
                  <a:off x="2977632" y="2760604"/>
                  <a:ext cx="395225" cy="350942"/>
                  <a:chOff x="2363196" y="2109729"/>
                  <a:chExt cx="395225" cy="350942"/>
                </a:xfrm>
              </p:grpSpPr>
              <p:sp>
                <p:nvSpPr>
                  <p:cNvPr id="53" name="Oval 52"/>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2436405" y="3104531"/>
                <a:ext cx="395225" cy="382692"/>
                <a:chOff x="2363196" y="2109729"/>
                <a:chExt cx="395225" cy="382692"/>
              </a:xfrm>
            </p:grpSpPr>
            <p:sp>
              <p:nvSpPr>
                <p:cNvPr id="44" name="Oval 43"/>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471380" y="230107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567060" y="22054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453622" y="21097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Oval 14"/>
            <p:cNvSpPr/>
            <p:nvPr/>
          </p:nvSpPr>
          <p:spPr>
            <a:xfrm>
              <a:off x="6722084" y="2356436"/>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7745656" y="2755685"/>
              <a:ext cx="753024" cy="694567"/>
              <a:chOff x="3901042" y="2688342"/>
              <a:chExt cx="753024" cy="694567"/>
            </a:xfrm>
          </p:grpSpPr>
          <p:sp>
            <p:nvSpPr>
              <p:cNvPr id="17" name="Oval 16"/>
              <p:cNvSpPr/>
              <p:nvPr/>
            </p:nvSpPr>
            <p:spPr>
              <a:xfrm>
                <a:off x="4044623" y="318591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3901042" y="2688342"/>
                <a:ext cx="639131" cy="608080"/>
                <a:chOff x="3901042" y="2688342"/>
                <a:chExt cx="639131" cy="608080"/>
              </a:xfrm>
            </p:grpSpPr>
            <p:sp>
              <p:nvSpPr>
                <p:cNvPr id="24" name="Oval 23"/>
                <p:cNvSpPr/>
                <p:nvPr/>
              </p:nvSpPr>
              <p:spPr>
                <a:xfrm>
                  <a:off x="4047410" y="3096011"/>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3945924" y="2688342"/>
                  <a:ext cx="579028" cy="509269"/>
                  <a:chOff x="3945924" y="2669292"/>
                  <a:chExt cx="579028" cy="509269"/>
                </a:xfrm>
              </p:grpSpPr>
              <p:sp>
                <p:nvSpPr>
                  <p:cNvPr id="33" name="Oval 32"/>
                  <p:cNvSpPr/>
                  <p:nvPr/>
                </p:nvSpPr>
                <p:spPr>
                  <a:xfrm>
                    <a:off x="4143091" y="2669292"/>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255730" y="2712880"/>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122810" y="29872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rot="5400000">
                    <a:off x="3936482" y="2722504"/>
                    <a:ext cx="395225" cy="376342"/>
                    <a:chOff x="2363196" y="2084329"/>
                    <a:chExt cx="395225" cy="376342"/>
                  </a:xfrm>
                </p:grpSpPr>
                <p:sp>
                  <p:nvSpPr>
                    <p:cNvPr id="38" name="Oval 37"/>
                    <p:cNvSpPr/>
                    <p:nvPr/>
                  </p:nvSpPr>
                  <p:spPr>
                    <a:xfrm>
                      <a:off x="2363196" y="2205403"/>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471380" y="226932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472672" y="208432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567060" y="216730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Oval 36"/>
                  <p:cNvSpPr/>
                  <p:nvPr/>
                </p:nvSpPr>
                <p:spPr>
                  <a:xfrm>
                    <a:off x="4333591" y="2853442"/>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Oval 25"/>
                <p:cNvSpPr/>
                <p:nvPr/>
              </p:nvSpPr>
              <p:spPr>
                <a:xfrm>
                  <a:off x="4157979" y="3105076"/>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26329" y="277637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38341" y="2987208"/>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901042" y="294362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253132" y="3068684"/>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934883" y="3045650"/>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348812" y="2971719"/>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Oval 18"/>
              <p:cNvSpPr/>
              <p:nvPr/>
            </p:nvSpPr>
            <p:spPr>
              <a:xfrm>
                <a:off x="4462705" y="2961815"/>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212909" y="3191563"/>
                <a:ext cx="191361" cy="19134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21594" y="280321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034341" y="2712207"/>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378102" y="3107638"/>
                <a:ext cx="191361" cy="191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1" name="TextBox 90"/>
          <p:cNvSpPr txBox="1"/>
          <p:nvPr/>
        </p:nvSpPr>
        <p:spPr>
          <a:xfrm>
            <a:off x="5059737" y="1201082"/>
            <a:ext cx="3691215" cy="707886"/>
          </a:xfrm>
          <a:prstGeom prst="rect">
            <a:avLst/>
          </a:prstGeom>
          <a:noFill/>
        </p:spPr>
        <p:txBody>
          <a:bodyPr wrap="square" rtlCol="0">
            <a:spAutoFit/>
          </a:bodyPr>
          <a:lstStyle/>
          <a:p>
            <a:r>
              <a:rPr lang="en-US" sz="2000" dirty="0" err="1" smtClean="0">
                <a:solidFill>
                  <a:srgbClr val="000090"/>
                </a:solidFill>
              </a:rPr>
              <a:t>Xe+Sn</a:t>
            </a:r>
            <a:r>
              <a:rPr lang="en-US" sz="2000" dirty="0" smtClean="0">
                <a:solidFill>
                  <a:srgbClr val="000090"/>
                </a:solidFill>
              </a:rPr>
              <a:t>	E/A=25-50 MeV Central </a:t>
            </a:r>
            <a:r>
              <a:rPr lang="en-US" sz="2000" dirty="0" err="1" smtClean="0">
                <a:solidFill>
                  <a:srgbClr val="000090"/>
                </a:solidFill>
              </a:rPr>
              <a:t>Indra</a:t>
            </a:r>
            <a:r>
              <a:rPr lang="en-US" sz="2000" dirty="0" smtClean="0">
                <a:solidFill>
                  <a:srgbClr val="000090"/>
                </a:solidFill>
              </a:rPr>
              <a:t>@ GANIL</a:t>
            </a:r>
            <a:endParaRPr lang="en-US" sz="2000" dirty="0">
              <a:solidFill>
                <a:srgbClr val="000090"/>
              </a:solidFill>
            </a:endParaRPr>
          </a:p>
        </p:txBody>
      </p:sp>
      <p:grpSp>
        <p:nvGrpSpPr>
          <p:cNvPr id="97" name="Group 96"/>
          <p:cNvGrpSpPr/>
          <p:nvPr/>
        </p:nvGrpSpPr>
        <p:grpSpPr>
          <a:xfrm>
            <a:off x="5315956" y="2195608"/>
            <a:ext cx="3255646" cy="2764280"/>
            <a:chOff x="458991" y="2973267"/>
            <a:chExt cx="3255646" cy="2764280"/>
          </a:xfrm>
        </p:grpSpPr>
        <p:grpSp>
          <p:nvGrpSpPr>
            <p:cNvPr id="95" name="Group 94"/>
            <p:cNvGrpSpPr/>
            <p:nvPr/>
          </p:nvGrpSpPr>
          <p:grpSpPr>
            <a:xfrm>
              <a:off x="458991" y="2973267"/>
              <a:ext cx="3255646" cy="2764280"/>
              <a:chOff x="458991" y="2973267"/>
              <a:chExt cx="3255646" cy="2764280"/>
            </a:xfrm>
          </p:grpSpPr>
          <p:graphicFrame>
            <p:nvGraphicFramePr>
              <p:cNvPr id="93" name="Object 92"/>
              <p:cNvGraphicFramePr>
                <a:graphicFrameLocks noChangeAspect="1"/>
              </p:cNvGraphicFramePr>
              <p:nvPr>
                <p:extLst>
                  <p:ext uri="{D42A27DB-BD31-4B8C-83A1-F6EECF244321}">
                    <p14:modId xmlns:p14="http://schemas.microsoft.com/office/powerpoint/2010/main" val="3309616510"/>
                  </p:ext>
                </p:extLst>
              </p:nvPr>
            </p:nvGraphicFramePr>
            <p:xfrm>
              <a:off x="1613062" y="2973267"/>
              <a:ext cx="1567342" cy="477017"/>
            </p:xfrm>
            <a:graphic>
              <a:graphicData uri="http://schemas.openxmlformats.org/presentationml/2006/ole">
                <mc:AlternateContent xmlns:mc="http://schemas.openxmlformats.org/markup-compatibility/2006">
                  <mc:Choice xmlns:v="urn:schemas-microsoft-com:vml" Requires="v">
                    <p:oleObj spid="_x0000_s78975" name="Equation" r:id="rId3" imgW="876300" imgH="266700" progId="Equation.DSMT4">
                      <p:embed/>
                    </p:oleObj>
                  </mc:Choice>
                  <mc:Fallback>
                    <p:oleObj name="Equation" r:id="rId3" imgW="876300" imgH="266700" progId="Equation.DSMT4">
                      <p:embed/>
                      <p:pic>
                        <p:nvPicPr>
                          <p:cNvPr id="0" name=""/>
                          <p:cNvPicPr/>
                          <p:nvPr/>
                        </p:nvPicPr>
                        <p:blipFill>
                          <a:blip r:embed="rId4"/>
                          <a:stretch>
                            <a:fillRect/>
                          </a:stretch>
                        </p:blipFill>
                        <p:spPr>
                          <a:xfrm>
                            <a:off x="1613062" y="2973267"/>
                            <a:ext cx="1567342" cy="477017"/>
                          </a:xfrm>
                          <a:prstGeom prst="rect">
                            <a:avLst/>
                          </a:prstGeom>
                          <a:ln w="28575" cmpd="sng">
                            <a:solidFill>
                              <a:srgbClr val="FF0000"/>
                            </a:solidFill>
                          </a:ln>
                        </p:spPr>
                      </p:pic>
                    </p:oleObj>
                  </mc:Fallback>
                </mc:AlternateContent>
              </a:graphicData>
            </a:graphic>
          </p:graphicFrame>
          <p:grpSp>
            <p:nvGrpSpPr>
              <p:cNvPr id="107" name="Group 106"/>
              <p:cNvGrpSpPr/>
              <p:nvPr/>
            </p:nvGrpSpPr>
            <p:grpSpPr>
              <a:xfrm>
                <a:off x="458991" y="3468052"/>
                <a:ext cx="3255646" cy="2269495"/>
                <a:chOff x="86450" y="3820922"/>
                <a:chExt cx="3255646" cy="2269495"/>
              </a:xfrm>
            </p:grpSpPr>
            <p:sp>
              <p:nvSpPr>
                <p:cNvPr id="104" name="TextBox 103"/>
                <p:cNvSpPr txBox="1"/>
                <p:nvPr/>
              </p:nvSpPr>
              <p:spPr>
                <a:xfrm rot="16200000">
                  <a:off x="-146100" y="4591773"/>
                  <a:ext cx="865209" cy="400110"/>
                </a:xfrm>
                <a:prstGeom prst="rect">
                  <a:avLst/>
                </a:prstGeom>
                <a:solidFill>
                  <a:srgbClr val="FFFFFF"/>
                </a:solidFill>
              </p:spPr>
              <p:txBody>
                <a:bodyPr wrap="square" rtlCol="0">
                  <a:spAutoFit/>
                </a:bodyPr>
                <a:lstStyle/>
                <a:p>
                  <a:r>
                    <a:rPr lang="en-US" sz="2000" b="1" dirty="0" err="1" smtClean="0">
                      <a:latin typeface="Times New Roman"/>
                      <a:cs typeface="Times New Roman"/>
                    </a:rPr>
                    <a:t>ln</a:t>
                  </a:r>
                  <a:r>
                    <a:rPr lang="en-US" sz="2000" b="1" dirty="0" smtClean="0">
                      <a:latin typeface="Times New Roman"/>
                      <a:cs typeface="Times New Roman"/>
                    </a:rPr>
                    <a:t>(σ</a:t>
                  </a:r>
                  <a:r>
                    <a:rPr lang="en-US" sz="2000" b="1" baseline="30000" dirty="0" smtClean="0">
                      <a:latin typeface="Times New Roman"/>
                      <a:cs typeface="Times New Roman"/>
                    </a:rPr>
                    <a:t>2</a:t>
                  </a:r>
                  <a:r>
                    <a:rPr lang="en-US" sz="2000" b="1" dirty="0" smtClean="0">
                      <a:latin typeface="Times New Roman"/>
                      <a:cs typeface="Times New Roman"/>
                    </a:rPr>
                    <a:t>)</a:t>
                  </a:r>
                  <a:endParaRPr lang="en-US" sz="2000" b="1" dirty="0">
                    <a:latin typeface="Times New Roman"/>
                    <a:cs typeface="Times New Roman"/>
                  </a:endParaRPr>
                </a:p>
              </p:txBody>
            </p:sp>
            <p:sp>
              <p:nvSpPr>
                <p:cNvPr id="106" name="TextBox 105"/>
                <p:cNvSpPr txBox="1"/>
                <p:nvPr/>
              </p:nvSpPr>
              <p:spPr>
                <a:xfrm>
                  <a:off x="1271996" y="5690307"/>
                  <a:ext cx="1354738" cy="400110"/>
                </a:xfrm>
                <a:prstGeom prst="rect">
                  <a:avLst/>
                </a:prstGeom>
                <a:solidFill>
                  <a:srgbClr val="FFFFFF"/>
                </a:solidFill>
              </p:spPr>
              <p:txBody>
                <a:bodyPr wrap="square" rtlCol="0">
                  <a:spAutoFit/>
                </a:bodyPr>
                <a:lstStyle/>
                <a:p>
                  <a:r>
                    <a:rPr lang="en-US" sz="2000" b="1" dirty="0" err="1" smtClean="0">
                      <a:latin typeface="Times New Roman"/>
                      <a:cs typeface="Times New Roman"/>
                    </a:rPr>
                    <a:t>ln</a:t>
                  </a:r>
                  <a:r>
                    <a:rPr lang="en-US" sz="2000" b="1" dirty="0" smtClean="0">
                      <a:latin typeface="Times New Roman"/>
                      <a:cs typeface="Times New Roman"/>
                    </a:rPr>
                    <a:t>(&lt;</a:t>
                  </a:r>
                  <a:r>
                    <a:rPr lang="en-US" sz="2000" b="1" dirty="0" err="1" smtClean="0">
                      <a:latin typeface="Times New Roman"/>
                      <a:cs typeface="Times New Roman"/>
                    </a:rPr>
                    <a:t>Z</a:t>
                  </a:r>
                  <a:r>
                    <a:rPr lang="en-US" sz="2000" b="1" baseline="-25000" dirty="0" err="1" smtClean="0">
                      <a:latin typeface="Times New Roman"/>
                      <a:cs typeface="Times New Roman"/>
                    </a:rPr>
                    <a:t>max</a:t>
                  </a:r>
                  <a:r>
                    <a:rPr lang="en-US" sz="2000" b="1" dirty="0" smtClean="0">
                      <a:latin typeface="Times New Roman"/>
                      <a:cs typeface="Times New Roman"/>
                    </a:rPr>
                    <a:t>&gt;)</a:t>
                  </a:r>
                  <a:endParaRPr lang="en-US" sz="2000" b="1" dirty="0">
                    <a:latin typeface="Times New Roman"/>
                    <a:cs typeface="Times New Roman"/>
                  </a:endParaRPr>
                </a:p>
              </p:txBody>
            </p:sp>
            <p:pic>
              <p:nvPicPr>
                <p:cNvPr id="92" name="Picture 91"/>
                <p:cNvPicPr>
                  <a:picLocks noChangeAspect="1"/>
                </p:cNvPicPr>
                <p:nvPr/>
              </p:nvPicPr>
              <p:blipFill rotWithShape="1">
                <a:blip r:embed="rId5"/>
                <a:srcRect l="6530" b="10901"/>
                <a:stretch/>
              </p:blipFill>
              <p:spPr>
                <a:xfrm>
                  <a:off x="448989" y="4086100"/>
                  <a:ext cx="2893107" cy="1678039"/>
                </a:xfrm>
                <a:prstGeom prst="rect">
                  <a:avLst/>
                </a:prstGeom>
              </p:spPr>
            </p:pic>
            <p:sp>
              <p:nvSpPr>
                <p:cNvPr id="103" name="TextBox 102"/>
                <p:cNvSpPr txBox="1"/>
                <p:nvPr/>
              </p:nvSpPr>
              <p:spPr>
                <a:xfrm>
                  <a:off x="1479188" y="3820922"/>
                  <a:ext cx="1019968" cy="369332"/>
                </a:xfrm>
                <a:prstGeom prst="rect">
                  <a:avLst/>
                </a:prstGeom>
                <a:noFill/>
              </p:spPr>
              <p:txBody>
                <a:bodyPr wrap="none" rtlCol="0">
                  <a:spAutoFit/>
                </a:bodyPr>
                <a:lstStyle/>
                <a:p>
                  <a:r>
                    <a:rPr lang="en-US" dirty="0" err="1" smtClean="0">
                      <a:solidFill>
                        <a:srgbClr val="800000"/>
                      </a:solidFill>
                    </a:rPr>
                    <a:t>Δ</a:t>
                  </a:r>
                  <a:r>
                    <a:rPr lang="en-US" dirty="0" smtClean="0">
                      <a:solidFill>
                        <a:srgbClr val="800000"/>
                      </a:solidFill>
                    </a:rPr>
                    <a:t>-scaling</a:t>
                  </a:r>
                  <a:endParaRPr lang="en-US" dirty="0">
                    <a:solidFill>
                      <a:srgbClr val="800000"/>
                    </a:solidFill>
                  </a:endParaRPr>
                </a:p>
              </p:txBody>
            </p:sp>
          </p:grpSp>
        </p:grpSp>
        <p:sp>
          <p:nvSpPr>
            <p:cNvPr id="108" name="TextBox 107"/>
            <p:cNvSpPr txBox="1"/>
            <p:nvPr/>
          </p:nvSpPr>
          <p:spPr>
            <a:xfrm>
              <a:off x="1531848" y="4724472"/>
              <a:ext cx="667671" cy="461665"/>
            </a:xfrm>
            <a:prstGeom prst="rect">
              <a:avLst/>
            </a:prstGeom>
            <a:noFill/>
          </p:spPr>
          <p:txBody>
            <a:bodyPr wrap="none" rtlCol="0">
              <a:spAutoFit/>
            </a:bodyPr>
            <a:lstStyle/>
            <a:p>
              <a:r>
                <a:rPr lang="en-US" sz="2400" dirty="0" err="1" smtClean="0"/>
                <a:t>Δ</a:t>
              </a:r>
              <a:r>
                <a:rPr lang="en-US" sz="2400" dirty="0" smtClean="0"/>
                <a:t>=1</a:t>
              </a:r>
              <a:endParaRPr lang="en-US" sz="2400" dirty="0"/>
            </a:p>
          </p:txBody>
        </p:sp>
        <p:sp>
          <p:nvSpPr>
            <p:cNvPr id="109" name="TextBox 108"/>
            <p:cNvSpPr txBox="1"/>
            <p:nvPr/>
          </p:nvSpPr>
          <p:spPr>
            <a:xfrm>
              <a:off x="1316673" y="3925327"/>
              <a:ext cx="942536" cy="461665"/>
            </a:xfrm>
            <a:prstGeom prst="rect">
              <a:avLst/>
            </a:prstGeom>
            <a:noFill/>
          </p:spPr>
          <p:txBody>
            <a:bodyPr wrap="none" rtlCol="0">
              <a:spAutoFit/>
            </a:bodyPr>
            <a:lstStyle/>
            <a:p>
              <a:r>
                <a:rPr lang="en-US" sz="2400" dirty="0" err="1" smtClean="0"/>
                <a:t>Δ</a:t>
              </a:r>
              <a:r>
                <a:rPr lang="en-US" sz="2400" dirty="0" smtClean="0"/>
                <a:t>=1/2</a:t>
              </a:r>
              <a:endParaRPr lang="en-US" sz="2400" dirty="0"/>
            </a:p>
          </p:txBody>
        </p:sp>
      </p:grpSp>
      <p:sp>
        <p:nvSpPr>
          <p:cNvPr id="118" name="TextBox 117"/>
          <p:cNvSpPr txBox="1"/>
          <p:nvPr/>
        </p:nvSpPr>
        <p:spPr>
          <a:xfrm>
            <a:off x="846878" y="4983657"/>
            <a:ext cx="4312089" cy="369332"/>
          </a:xfrm>
          <a:prstGeom prst="rect">
            <a:avLst/>
          </a:prstGeom>
          <a:noFill/>
        </p:spPr>
        <p:txBody>
          <a:bodyPr wrap="square" rtlCol="0">
            <a:spAutoFit/>
          </a:bodyPr>
          <a:lstStyle/>
          <a:p>
            <a:pPr algn="ctr"/>
            <a:r>
              <a:rPr lang="en-US" i="1" dirty="0" smtClean="0">
                <a:latin typeface="Times New Roman"/>
                <a:cs typeface="Times New Roman"/>
              </a:rPr>
              <a:t>P(</a:t>
            </a:r>
            <a:r>
              <a:rPr lang="en-US" i="1" dirty="0" err="1" smtClean="0">
                <a:latin typeface="Times New Roman"/>
                <a:cs typeface="Times New Roman"/>
              </a:rPr>
              <a:t>Z</a:t>
            </a:r>
            <a:r>
              <a:rPr lang="en-US" i="1" baseline="-25000" dirty="0" err="1" smtClean="0">
                <a:latin typeface="Times New Roman"/>
                <a:cs typeface="Times New Roman"/>
              </a:rPr>
              <a:t>max</a:t>
            </a:r>
            <a:r>
              <a:rPr lang="en-US" i="1" dirty="0" smtClean="0">
                <a:latin typeface="Times New Roman"/>
                <a:cs typeface="Times New Roman"/>
              </a:rPr>
              <a:t>) = </a:t>
            </a:r>
            <a:r>
              <a:rPr lang="en-US" i="1" dirty="0" err="1" smtClean="0">
                <a:latin typeface="Times New Roman"/>
                <a:cs typeface="Times New Roman"/>
              </a:rPr>
              <a:t>η</a:t>
            </a:r>
            <a:r>
              <a:rPr lang="en-US" i="1" dirty="0" smtClean="0">
                <a:latin typeface="Times New Roman"/>
                <a:cs typeface="Times New Roman"/>
              </a:rPr>
              <a:t> </a:t>
            </a:r>
            <a:r>
              <a:rPr lang="en-US" i="1" dirty="0" err="1" smtClean="0">
                <a:latin typeface="Times New Roman"/>
                <a:cs typeface="Times New Roman"/>
              </a:rPr>
              <a:t>f</a:t>
            </a:r>
            <a:r>
              <a:rPr lang="en-US" i="1" baseline="-25000" dirty="0" err="1" smtClean="0">
                <a:latin typeface="Times New Roman"/>
                <a:cs typeface="Times New Roman"/>
              </a:rPr>
              <a:t>Gauss</a:t>
            </a:r>
            <a:r>
              <a:rPr lang="en-US" i="1" dirty="0" smtClean="0">
                <a:latin typeface="Times New Roman"/>
                <a:cs typeface="Times New Roman"/>
              </a:rPr>
              <a:t>(</a:t>
            </a:r>
            <a:r>
              <a:rPr lang="en-US" i="1" dirty="0" err="1" smtClean="0">
                <a:latin typeface="Times New Roman"/>
                <a:cs typeface="Times New Roman"/>
              </a:rPr>
              <a:t>Z</a:t>
            </a:r>
            <a:r>
              <a:rPr lang="en-US" i="1" baseline="-25000" dirty="0" err="1" smtClean="0">
                <a:latin typeface="Times New Roman"/>
                <a:cs typeface="Times New Roman"/>
              </a:rPr>
              <a:t>max</a:t>
            </a:r>
            <a:r>
              <a:rPr lang="en-US" i="1" dirty="0" smtClean="0">
                <a:latin typeface="Times New Roman"/>
                <a:cs typeface="Times New Roman"/>
              </a:rPr>
              <a:t>) + (1-η) </a:t>
            </a:r>
            <a:r>
              <a:rPr lang="en-US" i="1" dirty="0" err="1" smtClean="0">
                <a:latin typeface="Times New Roman"/>
                <a:cs typeface="Times New Roman"/>
              </a:rPr>
              <a:t>f</a:t>
            </a:r>
            <a:r>
              <a:rPr lang="en-US" i="1" baseline="-25000" dirty="0" err="1" smtClean="0">
                <a:latin typeface="Times New Roman"/>
                <a:cs typeface="Times New Roman"/>
              </a:rPr>
              <a:t>Gumbel</a:t>
            </a:r>
            <a:r>
              <a:rPr lang="en-US" i="1" dirty="0" smtClean="0">
                <a:latin typeface="Times New Roman"/>
                <a:cs typeface="Times New Roman"/>
              </a:rPr>
              <a:t>(</a:t>
            </a:r>
            <a:r>
              <a:rPr lang="en-US" i="1" dirty="0" err="1" smtClean="0">
                <a:latin typeface="Times New Roman"/>
                <a:cs typeface="Times New Roman"/>
              </a:rPr>
              <a:t>Z</a:t>
            </a:r>
            <a:r>
              <a:rPr lang="en-US" i="1" baseline="-25000" dirty="0" err="1" smtClean="0">
                <a:latin typeface="Times New Roman"/>
                <a:cs typeface="Times New Roman"/>
              </a:rPr>
              <a:t>max</a:t>
            </a:r>
            <a:r>
              <a:rPr lang="en-US" i="1" dirty="0" smtClean="0">
                <a:latin typeface="Times New Roman"/>
                <a:cs typeface="Times New Roman"/>
              </a:rPr>
              <a:t>)</a:t>
            </a:r>
            <a:endParaRPr lang="en-US" i="1" dirty="0">
              <a:latin typeface="Times New Roman"/>
              <a:cs typeface="Times New Roman"/>
            </a:endParaRPr>
          </a:p>
        </p:txBody>
      </p:sp>
      <p:sp>
        <p:nvSpPr>
          <p:cNvPr id="126" name="TextBox 125"/>
          <p:cNvSpPr txBox="1"/>
          <p:nvPr/>
        </p:nvSpPr>
        <p:spPr>
          <a:xfrm rot="5400000">
            <a:off x="7558633" y="3223689"/>
            <a:ext cx="2692128" cy="276999"/>
          </a:xfrm>
          <a:prstGeom prst="rect">
            <a:avLst/>
          </a:prstGeom>
          <a:noFill/>
        </p:spPr>
        <p:txBody>
          <a:bodyPr wrap="square" rtlCol="0">
            <a:spAutoFit/>
          </a:bodyPr>
          <a:lstStyle/>
          <a:p>
            <a:r>
              <a:rPr lang="en-US" sz="1200" dirty="0" smtClean="0"/>
              <a:t>D. </a:t>
            </a:r>
            <a:r>
              <a:rPr lang="en-US" sz="1200" dirty="0" err="1" smtClean="0"/>
              <a:t>Gruyer</a:t>
            </a:r>
            <a:r>
              <a:rPr lang="en-US" sz="1200" dirty="0" smtClean="0"/>
              <a:t> et al., PRL 110, 172701 (2013)</a:t>
            </a:r>
            <a:endParaRPr lang="en-US" sz="1200" dirty="0"/>
          </a:p>
        </p:txBody>
      </p:sp>
      <p:grpSp>
        <p:nvGrpSpPr>
          <p:cNvPr id="89" name="Group 88"/>
          <p:cNvGrpSpPr/>
          <p:nvPr/>
        </p:nvGrpSpPr>
        <p:grpSpPr>
          <a:xfrm>
            <a:off x="856207" y="1255389"/>
            <a:ext cx="3746536" cy="1236583"/>
            <a:chOff x="1040935" y="1278480"/>
            <a:chExt cx="3746536" cy="1236583"/>
          </a:xfrm>
        </p:grpSpPr>
        <p:sp>
          <p:nvSpPr>
            <p:cNvPr id="85" name="TextBox 84"/>
            <p:cNvSpPr txBox="1"/>
            <p:nvPr/>
          </p:nvSpPr>
          <p:spPr>
            <a:xfrm>
              <a:off x="2096905" y="1278480"/>
              <a:ext cx="2690566" cy="830997"/>
            </a:xfrm>
            <a:prstGeom prst="rect">
              <a:avLst/>
            </a:prstGeom>
            <a:noFill/>
          </p:spPr>
          <p:txBody>
            <a:bodyPr wrap="square" rtlCol="0">
              <a:spAutoFit/>
            </a:bodyPr>
            <a:lstStyle/>
            <a:p>
              <a:r>
                <a:rPr lang="en-US" sz="1600" dirty="0" err="1" smtClean="0">
                  <a:solidFill>
                    <a:srgbClr val="0538A4"/>
                  </a:solidFill>
                </a:rPr>
                <a:t>Z</a:t>
              </a:r>
              <a:r>
                <a:rPr lang="en-US" sz="1600" baseline="-25000" dirty="0" err="1" smtClean="0">
                  <a:solidFill>
                    <a:srgbClr val="0538A4"/>
                  </a:solidFill>
                </a:rPr>
                <a:t>max</a:t>
              </a:r>
              <a:r>
                <a:rPr lang="en-US" sz="1600" dirty="0" smtClean="0">
                  <a:solidFill>
                    <a:srgbClr val="0538A4"/>
                  </a:solidFill>
                </a:rPr>
                <a:t> = Order parameter of the phase transition</a:t>
              </a:r>
            </a:p>
            <a:p>
              <a:r>
                <a:rPr lang="en-US" sz="1600" dirty="0" err="1" smtClean="0">
                  <a:solidFill>
                    <a:srgbClr val="0538A4"/>
                  </a:solidFill>
                </a:rPr>
                <a:t>Distribtuion</a:t>
              </a:r>
              <a:r>
                <a:rPr lang="en-US" sz="1600" dirty="0" smtClean="0">
                  <a:solidFill>
                    <a:srgbClr val="0538A4"/>
                  </a:solidFill>
                </a:rPr>
                <a:t> and Fluctuations</a:t>
              </a:r>
              <a:endParaRPr lang="en-US" sz="1600" dirty="0">
                <a:solidFill>
                  <a:srgbClr val="0538A4"/>
                </a:solidFill>
              </a:endParaRPr>
            </a:p>
          </p:txBody>
        </p:sp>
        <p:cxnSp>
          <p:nvCxnSpPr>
            <p:cNvPr id="87" name="Straight Arrow Connector 86"/>
            <p:cNvCxnSpPr/>
            <p:nvPr/>
          </p:nvCxnSpPr>
          <p:spPr>
            <a:xfrm flipH="1">
              <a:off x="1573828" y="1658203"/>
              <a:ext cx="540963" cy="415578"/>
            </a:xfrm>
            <a:prstGeom prst="straightConnector1">
              <a:avLst/>
            </a:prstGeom>
            <a:ln>
              <a:solidFill>
                <a:srgbClr val="BE0000"/>
              </a:solidFill>
              <a:tailEnd type="arrow"/>
            </a:ln>
          </p:spPr>
          <p:style>
            <a:lnRef idx="2">
              <a:schemeClr val="accent1"/>
            </a:lnRef>
            <a:fillRef idx="0">
              <a:schemeClr val="accent1"/>
            </a:fillRef>
            <a:effectRef idx="1">
              <a:schemeClr val="accent1"/>
            </a:effectRef>
            <a:fontRef idx="minor">
              <a:schemeClr val="tx1"/>
            </a:fontRef>
          </p:style>
        </p:cxnSp>
        <p:sp>
          <p:nvSpPr>
            <p:cNvPr id="88" name="Oval 87"/>
            <p:cNvSpPr/>
            <p:nvPr/>
          </p:nvSpPr>
          <p:spPr>
            <a:xfrm>
              <a:off x="1040935" y="1960356"/>
              <a:ext cx="578753" cy="554707"/>
            </a:xfrm>
            <a:prstGeom prst="ellipse">
              <a:avLst/>
            </a:prstGeom>
            <a:noFill/>
            <a:ln w="3175" cmpd="sng">
              <a:solidFill>
                <a:srgbClr val="BE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538A4"/>
                </a:solidFill>
              </a:endParaRPr>
            </a:p>
          </p:txBody>
        </p:sp>
      </p:grpSp>
      <p:grpSp>
        <p:nvGrpSpPr>
          <p:cNvPr id="94" name="Group 93"/>
          <p:cNvGrpSpPr/>
          <p:nvPr/>
        </p:nvGrpSpPr>
        <p:grpSpPr>
          <a:xfrm>
            <a:off x="976215" y="2319972"/>
            <a:ext cx="4083522" cy="2634789"/>
            <a:chOff x="4800513" y="2040400"/>
            <a:chExt cx="4083522" cy="2634789"/>
          </a:xfrm>
        </p:grpSpPr>
        <p:pic>
          <p:nvPicPr>
            <p:cNvPr id="112" name="Picture 111"/>
            <p:cNvPicPr>
              <a:picLocks noChangeAspect="1"/>
            </p:cNvPicPr>
            <p:nvPr/>
          </p:nvPicPr>
          <p:blipFill rotWithShape="1">
            <a:blip r:embed="rId6"/>
            <a:srcRect b="49512"/>
            <a:stretch/>
          </p:blipFill>
          <p:spPr>
            <a:xfrm>
              <a:off x="4800513" y="2382760"/>
              <a:ext cx="4083522" cy="2292429"/>
            </a:xfrm>
            <a:prstGeom prst="rect">
              <a:avLst/>
            </a:prstGeom>
          </p:spPr>
        </p:pic>
        <p:sp>
          <p:nvSpPr>
            <p:cNvPr id="90" name="TextBox 89"/>
            <p:cNvSpPr txBox="1"/>
            <p:nvPr/>
          </p:nvSpPr>
          <p:spPr>
            <a:xfrm>
              <a:off x="5544534" y="2040400"/>
              <a:ext cx="2956801" cy="369332"/>
            </a:xfrm>
            <a:prstGeom prst="rect">
              <a:avLst/>
            </a:prstGeom>
            <a:noFill/>
          </p:spPr>
          <p:txBody>
            <a:bodyPr wrap="square" rtlCol="0">
              <a:spAutoFit/>
            </a:bodyPr>
            <a:lstStyle/>
            <a:p>
              <a:pPr algn="ctr"/>
              <a:r>
                <a:rPr lang="en-US" dirty="0" err="1" smtClean="0">
                  <a:solidFill>
                    <a:srgbClr val="BE0000"/>
                  </a:solidFill>
                </a:rPr>
                <a:t>Z</a:t>
              </a:r>
              <a:r>
                <a:rPr lang="en-US" baseline="-25000" dirty="0" err="1" smtClean="0">
                  <a:solidFill>
                    <a:srgbClr val="BE0000"/>
                  </a:solidFill>
                </a:rPr>
                <a:t>max</a:t>
              </a:r>
              <a:r>
                <a:rPr lang="en-US" dirty="0" smtClean="0">
                  <a:solidFill>
                    <a:srgbClr val="BE0000"/>
                  </a:solidFill>
                </a:rPr>
                <a:t> distributions </a:t>
              </a:r>
              <a:r>
                <a:rPr lang="en-US" dirty="0" err="1" smtClean="0">
                  <a:solidFill>
                    <a:srgbClr val="BE0000"/>
                  </a:solidFill>
                </a:rPr>
                <a:t>vs</a:t>
              </a:r>
              <a:r>
                <a:rPr lang="en-US" dirty="0" smtClean="0">
                  <a:solidFill>
                    <a:srgbClr val="BE0000"/>
                  </a:solidFill>
                </a:rPr>
                <a:t> </a:t>
              </a:r>
              <a:r>
                <a:rPr lang="en-US" dirty="0" err="1" smtClean="0">
                  <a:solidFill>
                    <a:srgbClr val="BE0000"/>
                  </a:solidFill>
                </a:rPr>
                <a:t>E</a:t>
              </a:r>
              <a:r>
                <a:rPr lang="en-US" baseline="-25000" dirty="0" err="1" smtClean="0">
                  <a:solidFill>
                    <a:srgbClr val="BE0000"/>
                  </a:solidFill>
                </a:rPr>
                <a:t>beam</a:t>
              </a:r>
              <a:endParaRPr lang="en-US" baseline="-25000" dirty="0">
                <a:solidFill>
                  <a:srgbClr val="BE0000"/>
                </a:solidFill>
              </a:endParaRPr>
            </a:p>
          </p:txBody>
        </p:sp>
      </p:grpSp>
      <p:sp>
        <p:nvSpPr>
          <p:cNvPr id="123" name="TextBox 122"/>
          <p:cNvSpPr txBox="1"/>
          <p:nvPr/>
        </p:nvSpPr>
        <p:spPr>
          <a:xfrm>
            <a:off x="298971" y="5497467"/>
            <a:ext cx="8633317" cy="1200328"/>
          </a:xfrm>
          <a:prstGeom prst="rect">
            <a:avLst/>
          </a:prstGeom>
          <a:noFill/>
        </p:spPr>
        <p:txBody>
          <a:bodyPr wrap="square" rtlCol="0">
            <a:spAutoFit/>
          </a:bodyPr>
          <a:lstStyle/>
          <a:p>
            <a:pPr marL="342900" indent="-342900">
              <a:buFont typeface="Arial"/>
              <a:buChar char="•"/>
            </a:pPr>
            <a:r>
              <a:rPr lang="en-US" sz="2400" dirty="0" smtClean="0">
                <a:solidFill>
                  <a:srgbClr val="0538A4"/>
                </a:solidFill>
              </a:rPr>
              <a:t>Analogy with</a:t>
            </a:r>
            <a:r>
              <a:rPr lang="en-US" sz="2400" b="1" u="sng" dirty="0" smtClean="0">
                <a:solidFill>
                  <a:srgbClr val="0538A4"/>
                </a:solidFill>
              </a:rPr>
              <a:t> Out-of equilibrium</a:t>
            </a:r>
            <a:r>
              <a:rPr lang="en-US" sz="2400" b="1" dirty="0" smtClean="0">
                <a:solidFill>
                  <a:srgbClr val="0538A4"/>
                </a:solidFill>
              </a:rPr>
              <a:t> cluster aggregation </a:t>
            </a:r>
            <a:r>
              <a:rPr lang="en-US" sz="2400" dirty="0" smtClean="0">
                <a:solidFill>
                  <a:srgbClr val="0538A4"/>
                </a:solidFill>
              </a:rPr>
              <a:t>models</a:t>
            </a:r>
          </a:p>
          <a:p>
            <a:r>
              <a:rPr lang="en-US" sz="2400" dirty="0" smtClean="0">
                <a:solidFill>
                  <a:srgbClr val="BE0000"/>
                </a:solidFill>
              </a:rPr>
              <a:t>E/A~ 32 MeV </a:t>
            </a:r>
            <a:r>
              <a:rPr lang="en-US" sz="2400" dirty="0" smtClean="0">
                <a:solidFill>
                  <a:srgbClr val="BE0000"/>
                </a:solidFill>
                <a:sym typeface="Wingdings"/>
              </a:rPr>
              <a:t> Transition towards “explosive fragmentation” over shorter time-scales due to stopping and radial flow</a:t>
            </a:r>
            <a:endParaRPr lang="en-US" sz="2400" dirty="0">
              <a:solidFill>
                <a:srgbClr val="BE0000"/>
              </a:solidFill>
            </a:endParaRPr>
          </a:p>
        </p:txBody>
      </p:sp>
    </p:spTree>
    <p:extLst>
      <p:ext uri="{BB962C8B-B14F-4D97-AF65-F5344CB8AC3E}">
        <p14:creationId xmlns:p14="http://schemas.microsoft.com/office/powerpoint/2010/main" val="2802027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1000"/>
                                  </p:stCondLst>
                                  <p:childTnLst>
                                    <p:set>
                                      <p:cBhvr>
                                        <p:cTn id="9" dur="1" fill="hold">
                                          <p:stCondLst>
                                            <p:cond delay="0"/>
                                          </p:stCondLst>
                                        </p:cTn>
                                        <p:tgtEl>
                                          <p:spTgt spid="89"/>
                                        </p:tgtEl>
                                        <p:attrNameLst>
                                          <p:attrName>style.visibility</p:attrName>
                                        </p:attrNameLst>
                                      </p:cBhvr>
                                      <p:to>
                                        <p:strVal val="visible"/>
                                      </p:to>
                                    </p:set>
                                    <p:animEffect transition="in" filter="dissolve">
                                      <p:cBhvr>
                                        <p:cTn id="10" dur="500"/>
                                        <p:tgtEl>
                                          <p:spTgt spid="89"/>
                                        </p:tgtEl>
                                      </p:cBhvr>
                                    </p:animEffect>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94"/>
                                        </p:tgtEl>
                                        <p:attrNameLst>
                                          <p:attrName>style.visibility</p:attrName>
                                        </p:attrNameLst>
                                      </p:cBhvr>
                                      <p:to>
                                        <p:strVal val="visible"/>
                                      </p:to>
                                    </p:set>
                                    <p:animEffect transition="in" filter="dissolve">
                                      <p:cBhvr>
                                        <p:cTn id="14" dur="500"/>
                                        <p:tgtEl>
                                          <p:spTgt spid="9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dissolve">
                                      <p:cBhvr>
                                        <p:cTn id="17" dur="500"/>
                                        <p:tgtEl>
                                          <p:spTgt spid="1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dissolve">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dissolve">
                                      <p:cBhvr>
                                        <p:cTn id="2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4785</TotalTime>
  <Words>2642</Words>
  <Application>Microsoft Office PowerPoint</Application>
  <PresentationFormat>Presentazione su schermo (4:3)</PresentationFormat>
  <Paragraphs>451</Paragraphs>
  <Slides>33</Slides>
  <Notes>13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33</vt:i4>
      </vt:variant>
    </vt:vector>
  </HeadingPairs>
  <TitlesOfParts>
    <vt:vector size="35" baseType="lpstr">
      <vt:lpstr>Office Theme</vt:lpstr>
      <vt:lpstr>Equation</vt:lpstr>
      <vt:lpstr>Equation of State and Symmetry Energy in Heavy-Ion Collisions</vt:lpstr>
      <vt:lpstr>The nuclear Equation of State</vt:lpstr>
      <vt:lpstr>Nuclear Equation of State</vt:lpstr>
      <vt:lpstr>Asy-EoS: asymmetric nuclear matter</vt:lpstr>
      <vt:lpstr>Where and how to explore EoS ?</vt:lpstr>
      <vt:lpstr>HIC compressing and heating nuclear matter</vt:lpstr>
      <vt:lpstr>4π and high resolution detectors</vt:lpstr>
      <vt:lpstr>Exciting nuclear matter with HIC</vt:lpstr>
      <vt:lpstr>Multifragmentation like vapor condensation?</vt:lpstr>
      <vt:lpstr>EoS of asymmetric nuclear matter</vt:lpstr>
      <vt:lpstr>EoS of asymmetric nuclear matter</vt:lpstr>
      <vt:lpstr>Parameterizations of density dependence</vt:lpstr>
      <vt:lpstr>Esym studies with Pygmy Dipole Resonance</vt:lpstr>
      <vt:lpstr>Esym and neutron stars</vt:lpstr>
      <vt:lpstr>HIC at Fermi energies: E/A&lt;80 MeV</vt:lpstr>
      <vt:lpstr>Neutron-proton ratios at pre-equilibrium</vt:lpstr>
      <vt:lpstr>HIC at Fermi energies: E/A&lt;100 MeV</vt:lpstr>
      <vt:lpstr>Isospin drift  &amp; diffusion</vt:lpstr>
      <vt:lpstr>Exploring neck emissions</vt:lpstr>
      <vt:lpstr>Isospin chronology and Esym(ρ)</vt:lpstr>
      <vt:lpstr>Isospin diffusion and imbalance ratios</vt:lpstr>
      <vt:lpstr>Isospin diffusion probes of Esym(ρ)</vt:lpstr>
      <vt:lpstr>HIC at Fermi energies: E/A&lt;100 MeV</vt:lpstr>
      <vt:lpstr>Directed flow and Esym(ρ)</vt:lpstr>
      <vt:lpstr>Symmetry Energy at subsaturation densities</vt:lpstr>
      <vt:lpstr>Effects of the Esym at high density Beam energies E/A&gt;100 MeV</vt:lpstr>
      <vt:lpstr>Presentazione standard di PowerPoint</vt:lpstr>
      <vt:lpstr>Meson production and ratios at high ρ</vt:lpstr>
      <vt:lpstr>Constraints on density dependence of symmetry energy</vt:lpstr>
      <vt:lpstr>Summary and Perspectives</vt:lpstr>
      <vt:lpstr>Present &amp; future projects</vt:lpstr>
      <vt:lpstr>Symmetry energy at very low densities?</vt:lpstr>
      <vt:lpstr>Acknoledgements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Giuseppe Verde</dc:creator>
  <cp:lastModifiedBy>tecno</cp:lastModifiedBy>
  <cp:revision>338</cp:revision>
  <dcterms:created xsi:type="dcterms:W3CDTF">2013-06-01T09:09:57Z</dcterms:created>
  <dcterms:modified xsi:type="dcterms:W3CDTF">2013-06-06T08:38:17Z</dcterms:modified>
</cp:coreProperties>
</file>