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71" r:id="rId2"/>
    <p:sldId id="463" r:id="rId3"/>
    <p:sldId id="468" r:id="rId4"/>
    <p:sldId id="402" r:id="rId5"/>
    <p:sldId id="403" r:id="rId6"/>
    <p:sldId id="404" r:id="rId7"/>
    <p:sldId id="437" r:id="rId8"/>
    <p:sldId id="474" r:id="rId9"/>
    <p:sldId id="469" r:id="rId10"/>
    <p:sldId id="470" r:id="rId11"/>
    <p:sldId id="408" r:id="rId12"/>
    <p:sldId id="385" r:id="rId13"/>
    <p:sldId id="464" r:id="rId14"/>
    <p:sldId id="466" r:id="rId15"/>
    <p:sldId id="477" r:id="rId16"/>
    <p:sldId id="472" r:id="rId17"/>
    <p:sldId id="465" r:id="rId18"/>
    <p:sldId id="361" r:id="rId19"/>
    <p:sldId id="384" r:id="rId20"/>
    <p:sldId id="409" r:id="rId21"/>
    <p:sldId id="321" r:id="rId22"/>
    <p:sldId id="372" r:id="rId23"/>
    <p:sldId id="391" r:id="rId24"/>
    <p:sldId id="377" r:id="rId25"/>
    <p:sldId id="393" r:id="rId26"/>
    <p:sldId id="441" r:id="rId27"/>
    <p:sldId id="413" r:id="rId28"/>
    <p:sldId id="398" r:id="rId29"/>
    <p:sldId id="426" r:id="rId30"/>
    <p:sldId id="476" r:id="rId31"/>
    <p:sldId id="450" r:id="rId32"/>
    <p:sldId id="451" r:id="rId33"/>
    <p:sldId id="453" r:id="rId34"/>
    <p:sldId id="459" r:id="rId35"/>
    <p:sldId id="456" r:id="rId36"/>
    <p:sldId id="445" r:id="rId37"/>
    <p:sldId id="475" r:id="rId38"/>
    <p:sldId id="473" r:id="rId39"/>
    <p:sldId id="345" r:id="rId40"/>
    <p:sldId id="454" r:id="rId41"/>
    <p:sldId id="449" r:id="rId42"/>
    <p:sldId id="327" r:id="rId43"/>
    <p:sldId id="444" r:id="rId44"/>
  </p:sldIdLst>
  <p:sldSz cx="9144000" cy="6858000" type="screen4x3"/>
  <p:notesSz cx="6743700" cy="9906000"/>
  <p:custDataLst>
    <p:tags r:id="rId4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CC0099"/>
    <a:srgbClr val="FF33CC"/>
    <a:srgbClr val="00CC66"/>
    <a:srgbClr val="CCECFF"/>
    <a:srgbClr val="C0C0C0"/>
    <a:srgbClr val="FF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>
        <p:scale>
          <a:sx n="75" d="100"/>
          <a:sy n="75" d="100"/>
        </p:scale>
        <p:origin x="-8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584"/>
    </p:cViewPr>
  </p:sorterViewPr>
  <p:notesViewPr>
    <p:cSldViewPr>
      <p:cViewPr varScale="1">
        <p:scale>
          <a:sx n="69" d="100"/>
          <a:sy n="69" d="100"/>
        </p:scale>
        <p:origin x="-2696" y="-112"/>
      </p:cViewPr>
      <p:guideLst>
        <p:guide orient="horz" pos="3120"/>
        <p:guide pos="21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3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A5227A52-1D13-1846-B745-2675F19D68B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069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4DFD160F-6C13-E243-8B8D-2A4CCCAA7C7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149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87512D-7E2B-B245-A595-92EE9B36C871}" type="slidenum">
              <a:rPr lang="en-GB" sz="1200" i="0"/>
              <a:pPr/>
              <a:t>1</a:t>
            </a:fld>
            <a:endParaRPr lang="en-GB" sz="1200" i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B9F2B8-2EC6-E042-A5EA-CB0B7B6F94E6}" type="slidenum">
              <a:rPr lang="en-GB" sz="1200" i="0"/>
              <a:pPr/>
              <a:t>12</a:t>
            </a:fld>
            <a:endParaRPr lang="en-GB" sz="1200" i="0"/>
          </a:p>
        </p:txBody>
      </p:sp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2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Energies from </a:t>
            </a:r>
            <a:r>
              <a:rPr lang="en-US" i="1">
                <a:ea typeface="ＭＳ Ｐゴシック" charset="0"/>
                <a:cs typeface="ＭＳ Ｐゴシック" charset="0"/>
              </a:rPr>
              <a:t>V</a:t>
            </a:r>
            <a:r>
              <a:rPr lang="en-US">
                <a:ea typeface="ＭＳ Ｐゴシック" charset="0"/>
                <a:cs typeface="ＭＳ Ｐゴシック" charset="0"/>
              </a:rPr>
              <a:t>low</a:t>
            </a:r>
            <a:r>
              <a:rPr lang="en-US" i="1">
                <a:ea typeface="ＭＳ Ｐゴシック" charset="0"/>
                <a:cs typeface="ＭＳ Ｐゴシック" charset="0"/>
              </a:rPr>
              <a:t>k </a:t>
            </a:r>
            <a:r>
              <a:rPr lang="en-US">
                <a:ea typeface="ＭＳ Ｐゴシック" charset="0"/>
                <a:cs typeface="ＭＳ Ｐゴシック" charset="0"/>
              </a:rPr>
              <a:t>and 3N(N2 LO) forces in the pfg9/2 shell with empirical GXPF1 SPEs and g9/2 at −1 MeV in 41 Ca, as well as with SPEs in 41 Ca calculated consistently in MBPT.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2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214E8D-1D1C-6F48-AC78-65D60BED4702}" type="slidenum">
              <a:rPr lang="en-GB" sz="1200" i="0"/>
              <a:pPr/>
              <a:t>17</a:t>
            </a:fld>
            <a:endParaRPr lang="en-GB" sz="1200" i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13941E3-BB52-3D4D-B5C3-7380E20CB577}" type="slidenum">
              <a:rPr lang="en-GB" sz="1200" i="0"/>
              <a:pPr/>
              <a:t>18</a:t>
            </a:fld>
            <a:endParaRPr lang="en-GB" sz="1200" i="0"/>
          </a:p>
        </p:txBody>
      </p:sp>
      <p:sp>
        <p:nvSpPr>
          <p:cNvPr id="450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3C9D27-5877-4E4D-BBBB-0F2FD8B14300}" type="slidenum">
              <a:rPr lang="en-GB" sz="1200" i="0"/>
              <a:pPr/>
              <a:t>19</a:t>
            </a:fld>
            <a:endParaRPr lang="en-GB" sz="1200" i="0"/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3B73DCA-551D-DC4A-9AF2-F2878CF90D2F}" type="slidenum">
              <a:rPr lang="en-GB" sz="1200" i="0"/>
              <a:pPr/>
              <a:t>20</a:t>
            </a:fld>
            <a:endParaRPr lang="en-GB" sz="1200" i="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A6F273-0581-F846-8169-9A9AD0888BB8}" type="slidenum">
              <a:rPr lang="en-GB" sz="1200" i="0"/>
              <a:pPr/>
              <a:t>21</a:t>
            </a:fld>
            <a:endParaRPr lang="en-GB" sz="1200" i="0"/>
          </a:p>
        </p:txBody>
      </p:sp>
      <p:sp>
        <p:nvSpPr>
          <p:cNvPr id="51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A49D70-3199-E54B-91DE-54BF0402C7ED}" type="slidenum">
              <a:rPr lang="en-GB" sz="1200" i="0"/>
              <a:pPr/>
              <a:t>22</a:t>
            </a:fld>
            <a:endParaRPr lang="en-GB" sz="1200" i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B24095-C42F-0740-AA44-F1583C5B15CE}" type="slidenum">
              <a:rPr lang="en-GB" sz="1200" i="0"/>
              <a:pPr/>
              <a:t>23</a:t>
            </a:fld>
            <a:endParaRPr lang="en-GB" sz="1200" i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2C64561-60D0-6A48-801E-B8CB29C47B39}" type="slidenum">
              <a:rPr lang="en-GB" sz="1200" i="0"/>
              <a:pPr/>
              <a:t>24</a:t>
            </a:fld>
            <a:endParaRPr lang="en-GB" sz="1200" i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2E18FB-C633-0F45-A02A-DD65479EA452}" type="slidenum">
              <a:rPr lang="en-GB" sz="1200" i="0"/>
              <a:pPr/>
              <a:t>25</a:t>
            </a:fld>
            <a:endParaRPr lang="en-GB" sz="1200" i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Hidden in the presentation.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A105D2-6A09-0142-8A4C-51D3147532A4}" type="slidenum">
              <a:rPr lang="en-GB" sz="1200" i="0"/>
              <a:pPr/>
              <a:t>4</a:t>
            </a:fld>
            <a:endParaRPr lang="en-GB" sz="1200" i="0"/>
          </a:p>
        </p:txBody>
      </p:sp>
      <p:sp>
        <p:nvSpPr>
          <p:cNvPr id="22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E117C0B-4C94-3144-A266-AD14486CD45D}" type="slidenum">
              <a:rPr lang="en-GB" sz="1200" i="0"/>
              <a:pPr algn="r"/>
              <a:t>26</a:t>
            </a:fld>
            <a:endParaRPr lang="en-GB" sz="1200" i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6308AA6-3127-664E-8874-31E657C5B004}" type="slidenum">
              <a:rPr lang="en-GB" sz="1200" i="0"/>
              <a:pPr/>
              <a:t>27</a:t>
            </a:fld>
            <a:endParaRPr lang="en-GB" sz="1200" i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4F7EDD-74F0-7248-87E2-0789420ABD3A}" type="slidenum">
              <a:rPr lang="en-GB" sz="1200" i="0"/>
              <a:pPr/>
              <a:t>28</a:t>
            </a:fld>
            <a:endParaRPr lang="en-GB" sz="1200" i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E87C2-8E18-6D41-9C61-7E34A48556D8}" type="slidenum">
              <a:rPr lang="en-GB" sz="1200" i="0"/>
              <a:pPr/>
              <a:t>29</a:t>
            </a:fld>
            <a:endParaRPr lang="en-GB" sz="1200" i="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705350"/>
            <a:ext cx="5394325" cy="44577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1C13CCD-8E0E-6043-9F94-875C81B90375}" type="slidenum">
              <a:rPr lang="en-GB" sz="1200" i="0"/>
              <a:pPr algn="r"/>
              <a:t>30</a:t>
            </a:fld>
            <a:endParaRPr lang="en-GB" sz="1200" i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60CBEEE-6263-B04E-A0CA-8C76A8FE3D33}" type="slidenum">
              <a:rPr lang="en-GB" sz="1200" i="0"/>
              <a:pPr algn="r"/>
              <a:t>31</a:t>
            </a:fld>
            <a:endParaRPr lang="en-GB" sz="1200" i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5614C2F-E9B9-7A40-9CE7-B327E677DCC4}" type="slidenum">
              <a:rPr lang="en-GB" sz="1200" i="0"/>
              <a:pPr algn="r"/>
              <a:t>32</a:t>
            </a:fld>
            <a:endParaRPr lang="en-GB" sz="1200" i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C7D32DC-3BBE-8345-87D8-562DC035525B}" type="slidenum">
              <a:rPr lang="en-GB" sz="1200" i="0"/>
              <a:pPr algn="r"/>
              <a:t>33</a:t>
            </a:fld>
            <a:endParaRPr lang="en-GB" sz="1200" i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3A524CE-74D5-F04D-ABFF-B65584ADF8E4}" type="slidenum">
              <a:rPr lang="en-GB" sz="1200" i="0"/>
              <a:pPr algn="r"/>
              <a:t>34</a:t>
            </a:fld>
            <a:endParaRPr lang="en-GB" sz="1200" i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B6F253D-9AD7-784A-94AA-5D85478A0B02}" type="slidenum">
              <a:rPr lang="en-GB" sz="1200" i="0"/>
              <a:pPr algn="r"/>
              <a:t>35</a:t>
            </a:fld>
            <a:endParaRPr lang="en-GB" sz="1200" i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679C8A-11F5-334A-BE17-A558D073EABB}" type="slidenum">
              <a:rPr lang="en-GB" sz="1200" i="0"/>
              <a:pPr/>
              <a:t>5</a:t>
            </a:fld>
            <a:endParaRPr lang="en-GB" sz="1200" i="0"/>
          </a:p>
        </p:txBody>
      </p:sp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2CD1D98-AF9E-D042-9628-E44CC9A7F6DB}" type="slidenum">
              <a:rPr lang="en-GB" sz="1200" i="0"/>
              <a:pPr algn="r"/>
              <a:t>36</a:t>
            </a:fld>
            <a:endParaRPr lang="en-GB" sz="1200" i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021FD52-E695-CA48-914A-C23C2A4C1CFA}" type="slidenum">
              <a:rPr lang="en-GB" sz="1200" i="0"/>
              <a:pPr/>
              <a:t>38</a:t>
            </a:fld>
            <a:endParaRPr lang="en-GB" sz="1200" i="0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94C929-AE42-9442-BDA9-D9D835D3A249}" type="slidenum">
              <a:rPr lang="en-GB" sz="1200" i="0"/>
              <a:pPr/>
              <a:t>39</a:t>
            </a:fld>
            <a:endParaRPr lang="en-GB" sz="1200" i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0558AEE-4957-D14C-A6AF-49E40622DC11}" type="slidenum">
              <a:rPr lang="en-GB" sz="1200" i="0"/>
              <a:pPr algn="r"/>
              <a:t>40</a:t>
            </a:fld>
            <a:endParaRPr lang="en-GB" sz="1200" i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4B5B0E64-793D-094F-831F-9D59BCB45D5D}" type="slidenum">
              <a:rPr lang="en-GB" sz="1200" i="0"/>
              <a:pPr algn="r"/>
              <a:t>41</a:t>
            </a:fld>
            <a:endParaRPr lang="en-GB" sz="1200" i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E1DF5A-C66F-6241-9FAC-A0057744034B}" type="slidenum">
              <a:rPr lang="en-GB" sz="1200" i="0"/>
              <a:pPr/>
              <a:t>42</a:t>
            </a:fld>
            <a:endParaRPr lang="en-GB" sz="1200" i="0"/>
          </a:p>
        </p:txBody>
      </p:sp>
      <p:sp>
        <p:nvSpPr>
          <p:cNvPr id="17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1C13CCD-8E0E-6043-9F94-875C81B90375}" type="slidenum">
              <a:rPr lang="en-GB" sz="1200" i="0"/>
              <a:pPr algn="r"/>
              <a:t>43</a:t>
            </a:fld>
            <a:endParaRPr lang="en-GB" sz="1200" i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591BD4-2091-E94B-BDED-10D5C5FFA078}" type="slidenum">
              <a:rPr lang="en-GB" sz="1200" i="0"/>
              <a:pPr/>
              <a:t>6</a:t>
            </a:fld>
            <a:endParaRPr lang="en-GB" sz="1200" i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9F7550-62F0-C34C-9A7F-6C5D2F371C26}" type="slidenum">
              <a:rPr lang="en-GB" sz="1200" i="0"/>
              <a:pPr/>
              <a:t>7</a:t>
            </a:fld>
            <a:endParaRPr lang="en-GB" sz="1200" i="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43B5330-F5E9-B24C-B20F-A9F4F9A44268}" type="slidenum">
              <a:rPr lang="en-GB" sz="1200" i="0"/>
              <a:pPr/>
              <a:t>8</a:t>
            </a:fld>
            <a:endParaRPr lang="en-GB" sz="1200" i="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45FE073-1E89-6B44-B85D-5C1DBDCB54E9}" type="slidenum">
              <a:rPr lang="en-GB" sz="1200" i="0"/>
              <a:pPr/>
              <a:t>9</a:t>
            </a:fld>
            <a:endParaRPr lang="en-GB" sz="1200" i="0"/>
          </a:p>
        </p:txBody>
      </p:sp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38844F-07CF-DC47-A9C4-B5A5746B7FC5}" type="slidenum">
              <a:rPr lang="en-GB" sz="1200" i="0"/>
              <a:pPr/>
              <a:t>10</a:t>
            </a:fld>
            <a:endParaRPr lang="en-GB" sz="1200" i="0"/>
          </a:p>
        </p:txBody>
      </p:sp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8239F51-7345-A04E-8B63-4B1FBC286A65}" type="slidenum">
              <a:rPr lang="en-GB" sz="1200" i="0"/>
              <a:pPr/>
              <a:t>11</a:t>
            </a:fld>
            <a:endParaRPr lang="en-GB" sz="1200" i="0"/>
          </a:p>
        </p:txBody>
      </p:sp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vi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05525"/>
            <a:ext cx="5810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7"/>
          <p:cNvSpPr>
            <a:spLocks/>
          </p:cNvSpPr>
          <p:nvPr/>
        </p:nvSpPr>
        <p:spPr bwMode="auto">
          <a:xfrm>
            <a:off x="990600" y="6172200"/>
            <a:ext cx="7486650" cy="1588"/>
          </a:xfrm>
          <a:custGeom>
            <a:avLst/>
            <a:gdLst>
              <a:gd name="T0" fmla="*/ 0 w 4716"/>
              <a:gd name="T1" fmla="*/ 0 h 1"/>
              <a:gd name="T2" fmla="*/ 2147483647 w 4716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16" h="1">
                <a:moveTo>
                  <a:pt x="0" y="0"/>
                </a:moveTo>
                <a:lnTo>
                  <a:pt x="4716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553200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E198F-7513-6E46-98CA-925CF3410B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31206"/>
      </p:ext>
    </p:extLst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38B0B-0255-7A4A-8529-D0C7D17045E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3134362045"/>
      </p:ext>
    </p:extLst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C0250-AF9E-AE4F-9957-C091F205EA1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1793895825"/>
      </p:ext>
    </p:extLst>
  </p:cSld>
  <p:clrMapOvr>
    <a:masterClrMapping/>
  </p:clrMapOvr>
  <p:transition spd="med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297E-8965-7F44-B014-1F877969257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Three-nucleon forces and and their importance 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8239"/>
      </p:ext>
    </p:extLst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8C866-7DBA-BA42-9B8B-1037426398B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53200"/>
            <a:ext cx="5029200" cy="304800"/>
          </a:xfr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3904326989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11C8-DDB9-CE48-9D2F-1965492511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Three-nucleon forces and and their importance 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13171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8C20-F142-F54F-8BEF-1B65AEF429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Three-nucleon forces and and their importance 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283904"/>
      </p:ext>
    </p:extLst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05F6-97D4-0B44-A938-1A2DC031BA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Three-nucleon forces and and their importance 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158255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1765-9240-9147-8641-9C212B320E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Three-nucleon forces and and their importance …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297686"/>
      </p:ext>
    </p:extLst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AA8E-9D5A-4B40-A6CF-8D65DED480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2395706187"/>
      </p:ext>
    </p:extLst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47CB8-A880-BA40-BD68-0FDDEDB752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925893953"/>
      </p:ext>
    </p:extLst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BF3E1-0F73-9B42-BAD0-5E1269DD9E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1723008454"/>
      </p:ext>
    </p:extLst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5843-F8FA-C64C-8102-A8564401A77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Study of three-body systems at KVI</a:t>
            </a:r>
          </a:p>
        </p:txBody>
      </p:sp>
    </p:spTree>
    <p:extLst>
      <p:ext uri="{BB962C8B-B14F-4D97-AF65-F5344CB8AC3E}">
        <p14:creationId xmlns:p14="http://schemas.microsoft.com/office/powerpoint/2010/main" val="1609293319"/>
      </p:ext>
    </p:extLst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D42D900C-EE37-724E-A2F0-50EE0D0CDDC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375400"/>
            <a:ext cx="502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r>
              <a:rPr lang="en-US"/>
              <a:t>Three-nucleon forces and and their importance in </a:t>
            </a:r>
          </a:p>
          <a:p>
            <a:pPr>
              <a:defRPr/>
            </a:pPr>
            <a:r>
              <a:rPr lang="en-US"/>
              <a:t>three-nucleon systems and heavier nuclei</a:t>
            </a:r>
            <a:endParaRPr lang="en-GB"/>
          </a:p>
        </p:txBody>
      </p:sp>
      <p:sp>
        <p:nvSpPr>
          <p:cNvPr id="2" name="Freeform 10"/>
          <p:cNvSpPr>
            <a:spLocks/>
          </p:cNvSpPr>
          <p:nvPr/>
        </p:nvSpPr>
        <p:spPr bwMode="auto">
          <a:xfrm>
            <a:off x="914400" y="6432550"/>
            <a:ext cx="7486650" cy="1588"/>
          </a:xfrm>
          <a:custGeom>
            <a:avLst/>
            <a:gdLst>
              <a:gd name="T0" fmla="*/ 0 w 4716"/>
              <a:gd name="T1" fmla="*/ 0 h 1"/>
              <a:gd name="T2" fmla="*/ 2147483647 w 4716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16" h="1">
                <a:moveTo>
                  <a:pt x="0" y="0"/>
                </a:moveTo>
                <a:lnTo>
                  <a:pt x="4716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1" name="Picture 18" descr="KVI_logo_klein_rgb_colo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4613"/>
            <a:ext cx="1143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 descr="GSI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6443663"/>
            <a:ext cx="12954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RUGR_logoEN_rood_RG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6429375"/>
            <a:ext cx="15573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</p:sldLayoutIdLst>
  <p:transition spd="med">
    <p:pull dir="d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1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66.emf"/><Relationship Id="rId5" Type="http://schemas.openxmlformats.org/officeDocument/2006/relationships/image" Target="../media/image67.jpe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47.jpeg"/><Relationship Id="rId9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Three-nucleon forces and their importance in three-nucleon systems and heavier nuclei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0" y="3733800"/>
            <a:ext cx="9144000" cy="2514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Nasser Kalantar-Nayestanaki</a:t>
            </a:r>
          </a:p>
          <a:p>
            <a:pPr algn="ctr">
              <a:buFontTx/>
              <a:buNone/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Kernfysisch Versneller Instituut (KVI), RuG</a:t>
            </a:r>
          </a:p>
          <a:p>
            <a:pPr algn="ctr">
              <a:buFontTx/>
              <a:buNone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International Nuclear Physics Conference</a:t>
            </a:r>
          </a:p>
          <a:p>
            <a:pPr algn="ctr">
              <a:buFontTx/>
              <a:buNone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6 June, 2013, Florence, Italy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59458E-A815-F444-A410-732BEA9DDFEF}" type="slidenum">
              <a:rPr lang="en-US" sz="1400" i="0"/>
              <a:pPr/>
              <a:t>1</a:t>
            </a:fld>
            <a:endParaRPr lang="en-US" sz="1400" i="0"/>
          </a:p>
        </p:txBody>
      </p:sp>
      <p:pic>
        <p:nvPicPr>
          <p:cNvPr id="2054" name="Picture 6" descr="atom_explo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371600"/>
            <a:ext cx="2438400" cy="23812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7413" name="Picture 1" descr="Logo-INPC201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94263"/>
            <a:ext cx="71628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1E6809-8909-EB4C-ACCD-3E1DA0F61AF5}" type="slidenum">
              <a:rPr lang="en-US" sz="1400" i="0"/>
              <a:pPr/>
              <a:t>10</a:t>
            </a:fld>
            <a:endParaRPr lang="en-US" sz="1400" i="0"/>
          </a:p>
        </p:txBody>
      </p:sp>
      <p:pic>
        <p:nvPicPr>
          <p:cNvPr id="33794" name="Picture 1028" descr="moo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962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029" descr="moon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7720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1030" descr="p-021-0001-14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0"/>
            <a:ext cx="1806575" cy="2173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3797" name="Rectangle 1031"/>
          <p:cNvSpPr>
            <a:spLocks noChangeArrowheads="1"/>
          </p:cNvSpPr>
          <p:nvPr/>
        </p:nvSpPr>
        <p:spPr bwMode="auto">
          <a:xfrm>
            <a:off x="1371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000" i="0">
                <a:solidFill>
                  <a:schemeClr val="tx2"/>
                </a:solidFill>
              </a:rPr>
              <a:t>Three-Body Forces in Nature</a:t>
            </a:r>
            <a:endParaRPr lang="en-GB" sz="4800" i="0">
              <a:solidFill>
                <a:schemeClr val="tx2"/>
              </a:solidFill>
            </a:endParaRPr>
          </a:p>
        </p:txBody>
      </p:sp>
      <p:sp>
        <p:nvSpPr>
          <p:cNvPr id="33798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DE25D8B-A5B2-3D42-B82D-48BABAD6C5D9}" type="slidenum">
              <a:rPr lang="en-US" sz="1400" i="0"/>
              <a:pPr/>
              <a:t>11</a:t>
            </a:fld>
            <a:endParaRPr lang="en-US" sz="1400" i="0"/>
          </a:p>
        </p:txBody>
      </p:sp>
      <p:sp>
        <p:nvSpPr>
          <p:cNvPr id="3584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3200400"/>
          </a:xfrm>
          <a:noFill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17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three-body force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 is a force that does not exist in a system of </a:t>
            </a:r>
            <a:r>
              <a:rPr lang="en-US" sz="17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two objects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 but appears in a system of three objects (</a:t>
            </a:r>
            <a:r>
              <a:rPr lang="en-US" sz="17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three-body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 system like in Euler's three-body problem) or more. In physics, an intuitive example of a three-body force is the </a:t>
            </a:r>
            <a:r>
              <a:rPr lang="en-US" sz="1700" dirty="0">
                <a:solidFill>
                  <a:srgbClr val="FF99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case of charged, metallic spheres: the charge distribution at the surface of two spheres placed close to each other will be modified, and thus the total force felt by a third sphere cannot be described by the sum of the forces from the two other spheres taken individually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. The fundamental strong interaction seems to exhibits such </a:t>
            </a:r>
            <a:r>
              <a:rPr lang="en-US" sz="1700" dirty="0" err="1">
                <a:latin typeface="Times New Roman" charset="0"/>
                <a:ea typeface="ＭＳ Ｐゴシック" charset="0"/>
                <a:cs typeface="ＭＳ Ｐゴシック" charset="0"/>
              </a:rPr>
              <a:t>behaviours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. In particle physics, the interactions between the three quarks that compose baryons can be described in a </a:t>
            </a:r>
            <a:r>
              <a:rPr lang="en-US" sz="1700" dirty="0" err="1">
                <a:latin typeface="Times New Roman" charset="0"/>
                <a:ea typeface="ＭＳ Ｐゴシック" charset="0"/>
                <a:cs typeface="ＭＳ Ｐゴシック" charset="0"/>
              </a:rPr>
              <a:t>diquark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 model which is equivalent to the hypothesis of a three-body force. There is growing evidence in the field of </a:t>
            </a:r>
            <a:r>
              <a:rPr lang="en-US" sz="17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nuclear physics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 that three-body forces exist among the nucleons inside atomic nuclei (</a:t>
            </a:r>
            <a:r>
              <a:rPr lang="en-US" sz="17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three-nucleon force</a:t>
            </a:r>
            <a: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  <a:t>).</a:t>
            </a:r>
            <a:br>
              <a:rPr lang="en-US" sz="1700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17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1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</p:spPr>
        <p:txBody>
          <a:bodyPr/>
          <a:lstStyle/>
          <a:p>
            <a:pPr algn="l"/>
            <a:r>
              <a:rPr lang="en-US" sz="4300">
                <a:latin typeface="Times New Roman" charset="0"/>
                <a:ea typeface="ＭＳ Ｐゴシック" charset="0"/>
                <a:cs typeface="ＭＳ Ｐゴシック" charset="0"/>
              </a:rPr>
              <a:t>Three-body forces and Wikipedia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5707" name="Picture 11" descr="Jealo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40386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8" name="Text Box 12"/>
          <p:cNvSpPr txBox="1">
            <a:spLocks noChangeArrowheads="1"/>
          </p:cNvSpPr>
          <p:nvPr/>
        </p:nvSpPr>
        <p:spPr bwMode="auto">
          <a:xfrm>
            <a:off x="0" y="3954463"/>
            <a:ext cx="49149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/>
              <a:t>As an analogy, if we identify </a:t>
            </a:r>
            <a:r>
              <a:rPr lang="en-US" sz="1900" i="0">
                <a:solidFill>
                  <a:schemeClr val="tx2"/>
                </a:solidFill>
              </a:rPr>
              <a:t>bodies</a:t>
            </a:r>
            <a:r>
              <a:rPr lang="en-US" sz="1900" i="0"/>
              <a:t> with </a:t>
            </a:r>
            <a:r>
              <a:rPr lang="en-US" sz="1900" i="0">
                <a:solidFill>
                  <a:schemeClr val="tx2"/>
                </a:solidFill>
              </a:rPr>
              <a:t>human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>
                <a:solidFill>
                  <a:schemeClr val="tx2"/>
                </a:solidFill>
              </a:rPr>
              <a:t>beings</a:t>
            </a:r>
            <a:r>
              <a:rPr lang="en-US" sz="1900" i="0"/>
              <a:t> and </a:t>
            </a:r>
            <a:r>
              <a:rPr lang="en-US" sz="1900" i="0">
                <a:solidFill>
                  <a:schemeClr val="tx2"/>
                </a:solidFill>
              </a:rPr>
              <a:t>forces</a:t>
            </a:r>
            <a:r>
              <a:rPr lang="en-US" sz="1900" i="0"/>
              <a:t> with </a:t>
            </a:r>
            <a:r>
              <a:rPr lang="en-US" sz="1900" i="0">
                <a:solidFill>
                  <a:schemeClr val="tx2"/>
                </a:solidFill>
              </a:rPr>
              <a:t>emotions</a:t>
            </a:r>
            <a:r>
              <a:rPr lang="en-US" sz="1900" i="0"/>
              <a:t>, </a:t>
            </a:r>
            <a:r>
              <a:rPr lang="en-US" sz="1900" i="0">
                <a:solidFill>
                  <a:schemeClr val="tx2"/>
                </a:solidFill>
              </a:rPr>
              <a:t>jealousy</a:t>
            </a:r>
            <a:r>
              <a:rPr lang="en-US" sz="1900" i="0"/>
              <a:t> is a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/>
              <a:t>good example of </a:t>
            </a:r>
            <a:r>
              <a:rPr lang="en-US" sz="1900" i="0">
                <a:solidFill>
                  <a:schemeClr val="tx2"/>
                </a:solidFill>
              </a:rPr>
              <a:t>three-body force</a:t>
            </a:r>
            <a:r>
              <a:rPr lang="en-US" sz="1900" i="0"/>
              <a:t>: it is not felt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/>
              <a:t>as long as only two persons are acting, but it can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/>
              <a:t>show up as soon as a third person enters into the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1900" i="0"/>
              <a:t>scene. </a:t>
            </a:r>
          </a:p>
        </p:txBody>
      </p:sp>
      <p:sp>
        <p:nvSpPr>
          <p:cNvPr id="35846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033" descr="binding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524000"/>
            <a:ext cx="5778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30" descr="av18_il2_ex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3914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1031"/>
          <p:cNvSpPr txBox="1">
            <a:spLocks noChangeArrowheads="1"/>
          </p:cNvSpPr>
          <p:nvPr/>
        </p:nvSpPr>
        <p:spPr bwMode="auto">
          <a:xfrm>
            <a:off x="2667000" y="5715000"/>
            <a:ext cx="99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b="1" i="0">
                <a:solidFill>
                  <a:schemeClr val="hlink"/>
                </a:solidFill>
              </a:rPr>
              <a:t>(+3NF)</a:t>
            </a:r>
          </a:p>
          <a:p>
            <a:pPr algn="l" eaLnBrk="1" hangingPunct="1"/>
            <a:endParaRPr lang="en-US" sz="1800" b="1" i="0">
              <a:solidFill>
                <a:schemeClr val="bg2"/>
              </a:solidFill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E3988-FCB9-AB48-B785-91FDF11D16FB}" type="slidenum">
              <a:rPr lang="en-US" sz="1400" i="0"/>
              <a:pPr/>
              <a:t>12</a:t>
            </a:fld>
            <a:endParaRPr lang="en-US" sz="1400" i="0"/>
          </a:p>
        </p:txBody>
      </p:sp>
      <p:sp>
        <p:nvSpPr>
          <p:cNvPr id="3789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5334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Ab-initio calculations for light nuclei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Text Box 1029"/>
          <p:cNvSpPr txBox="1">
            <a:spLocks noChangeArrowheads="1"/>
          </p:cNvSpPr>
          <p:nvPr/>
        </p:nvSpPr>
        <p:spPr bwMode="auto">
          <a:xfrm rot="-5448748">
            <a:off x="-1539875" y="3776663"/>
            <a:ext cx="383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Courtesy S. Pieper, Argonne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33488"/>
            <a:ext cx="2027238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457200"/>
          </a:xfrm>
        </p:spPr>
        <p:txBody>
          <a:bodyPr/>
          <a:lstStyle/>
          <a:p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Binding Energies of Oxygen Isotopes</a:t>
            </a:r>
          </a:p>
        </p:txBody>
      </p:sp>
      <p:pic>
        <p:nvPicPr>
          <p:cNvPr id="39938" name="Content Placeholder 5" descr="Oxygen-isotope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8" b="-20058"/>
          <a:stretch>
            <a:fillRect/>
          </a:stretch>
        </p:blipFill>
        <p:spPr>
          <a:xfrm>
            <a:off x="-42863" y="381000"/>
            <a:ext cx="9212263" cy="4876800"/>
          </a:xfrm>
        </p:spPr>
      </p:pic>
      <p:sp>
        <p:nvSpPr>
          <p:cNvPr id="399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AD9944-93D3-824C-9687-435CF677D032}" type="slidenum">
              <a:rPr lang="en-US" sz="1400" i="0"/>
              <a:pPr/>
              <a:t>13</a:t>
            </a:fld>
            <a:endParaRPr lang="en-US" sz="1400" i="0"/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685800" y="4732338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err="1">
                <a:solidFill>
                  <a:srgbClr val="FF9900"/>
                </a:solidFill>
              </a:rPr>
              <a:t>Otsuka</a:t>
            </a:r>
            <a:r>
              <a:rPr lang="en-US" sz="1800" dirty="0">
                <a:solidFill>
                  <a:srgbClr val="FF9900"/>
                </a:solidFill>
              </a:rPr>
              <a:t>, Suzuki, Holt, </a:t>
            </a:r>
            <a:r>
              <a:rPr lang="en-US" sz="1800" dirty="0" err="1">
                <a:solidFill>
                  <a:srgbClr val="FF9900"/>
                </a:solidFill>
              </a:rPr>
              <a:t>Schwenk</a:t>
            </a:r>
            <a:r>
              <a:rPr lang="en-US" sz="1800" dirty="0">
                <a:solidFill>
                  <a:srgbClr val="FF9900"/>
                </a:solidFill>
              </a:rPr>
              <a:t>, Akaishi, PRL 105, 032501 (2010)</a:t>
            </a:r>
          </a:p>
        </p:txBody>
      </p:sp>
      <p:sp>
        <p:nvSpPr>
          <p:cNvPr id="39941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23O-n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67818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981200" y="1371600"/>
            <a:ext cx="3276600" cy="48006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23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B0C9B0-0036-8E4A-8F59-103FD8B1A9AE}" type="slidenum">
              <a:rPr lang="en-US" sz="1400" i="0"/>
              <a:pPr/>
              <a:t>14</a:t>
            </a:fld>
            <a:endParaRPr lang="en-US" sz="1400" i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705600" y="2362200"/>
            <a:ext cx="2590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 err="1"/>
              <a:t>sd</a:t>
            </a:r>
            <a:r>
              <a:rPr lang="en-US" sz="1800" dirty="0"/>
              <a:t>-shell NN-</a:t>
            </a:r>
            <a:r>
              <a:rPr lang="en-US" sz="1800" dirty="0" smtClean="0"/>
              <a:t>only: </a:t>
            </a:r>
            <a:endParaRPr lang="en-US" sz="1800" dirty="0"/>
          </a:p>
          <a:p>
            <a:pPr algn="l"/>
            <a:r>
              <a:rPr lang="en-US" sz="1800" dirty="0"/>
              <a:t>Wrong ground state!</a:t>
            </a:r>
          </a:p>
          <a:p>
            <a:pPr algn="l"/>
            <a:r>
              <a:rPr lang="en-US" sz="1800" dirty="0"/>
              <a:t>5/2</a:t>
            </a:r>
            <a:r>
              <a:rPr lang="en-US" sz="1800" baseline="30000" dirty="0"/>
              <a:t>+</a:t>
            </a:r>
            <a:r>
              <a:rPr lang="en-US" sz="1800" dirty="0"/>
              <a:t> much too low </a:t>
            </a:r>
          </a:p>
          <a:p>
            <a:pPr algn="l"/>
            <a:r>
              <a:rPr lang="en-US" sz="1800" dirty="0"/>
              <a:t>3/2</a:t>
            </a:r>
            <a:r>
              <a:rPr lang="en-US" sz="1800" baseline="30000" dirty="0"/>
              <a:t>+</a:t>
            </a:r>
            <a:r>
              <a:rPr lang="en-US" sz="1800" dirty="0"/>
              <a:t> bound</a:t>
            </a:r>
          </a:p>
          <a:p>
            <a:pPr algn="l"/>
            <a:endParaRPr lang="en-US" sz="1800" dirty="0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76200" y="7620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5/2</a:t>
            </a:r>
            <a:r>
              <a:rPr lang="en-US" baseline="30000"/>
              <a:t>+</a:t>
            </a:r>
            <a:r>
              <a:rPr lang="en-US"/>
              <a:t>, 3/2</a:t>
            </a:r>
            <a:r>
              <a:rPr lang="en-US" baseline="30000"/>
              <a:t>+</a:t>
            </a:r>
            <a:r>
              <a:rPr lang="en-US"/>
              <a:t> indicate position of d</a:t>
            </a:r>
            <a:r>
              <a:rPr lang="en-US" baseline="-25000"/>
              <a:t>5/2 </a:t>
            </a:r>
            <a:r>
              <a:rPr lang="en-US"/>
              <a:t>and d</a:t>
            </a:r>
            <a:r>
              <a:rPr lang="en-US" baseline="-25000"/>
              <a:t>3/2 </a:t>
            </a:r>
            <a:r>
              <a:rPr lang="en-US"/>
              <a:t>orbits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6781800" y="5638800"/>
            <a:ext cx="2382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Holt et al., EPJ A49, 39 (2013)</a:t>
            </a:r>
          </a:p>
        </p:txBody>
      </p:sp>
      <p:sp>
        <p:nvSpPr>
          <p:cNvPr id="40968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23O-n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67818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47244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23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B0C9B0-0036-8E4A-8F59-103FD8B1A9AE}" type="slidenum">
              <a:rPr lang="en-US" sz="1400" i="0"/>
              <a:pPr/>
              <a:t>15</a:t>
            </a:fld>
            <a:endParaRPr lang="en-US" sz="1400" i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705600" y="2362200"/>
            <a:ext cx="2590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 err="1"/>
              <a:t>sd</a:t>
            </a:r>
            <a:r>
              <a:rPr lang="en-US" sz="1800" dirty="0"/>
              <a:t>-shell NN-</a:t>
            </a:r>
            <a:r>
              <a:rPr lang="en-US" sz="1800" dirty="0" smtClean="0"/>
              <a:t>only: </a:t>
            </a:r>
            <a:endParaRPr lang="en-US" sz="1800" dirty="0"/>
          </a:p>
          <a:p>
            <a:pPr algn="l"/>
            <a:r>
              <a:rPr lang="en-US" sz="1800" dirty="0"/>
              <a:t>Wrong ground state!</a:t>
            </a:r>
          </a:p>
          <a:p>
            <a:pPr algn="l"/>
            <a:r>
              <a:rPr lang="en-US" sz="1800" dirty="0"/>
              <a:t>5/2</a:t>
            </a:r>
            <a:r>
              <a:rPr lang="en-US" sz="1800" baseline="30000" dirty="0"/>
              <a:t>+</a:t>
            </a:r>
            <a:r>
              <a:rPr lang="en-US" sz="1800" dirty="0"/>
              <a:t> much too low </a:t>
            </a:r>
          </a:p>
          <a:p>
            <a:pPr algn="l"/>
            <a:r>
              <a:rPr lang="en-US" sz="1800" dirty="0"/>
              <a:t>3/2</a:t>
            </a:r>
            <a:r>
              <a:rPr lang="en-US" sz="1800" baseline="30000" dirty="0"/>
              <a:t>+</a:t>
            </a:r>
            <a:r>
              <a:rPr lang="en-US" sz="1800" dirty="0"/>
              <a:t> bound</a:t>
            </a:r>
          </a:p>
          <a:p>
            <a:pPr algn="l"/>
            <a:endParaRPr lang="en-US" sz="1800" dirty="0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76200" y="7620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5/2</a:t>
            </a:r>
            <a:r>
              <a:rPr lang="en-US" baseline="30000"/>
              <a:t>+</a:t>
            </a:r>
            <a:r>
              <a:rPr lang="en-US"/>
              <a:t>, 3/2</a:t>
            </a:r>
            <a:r>
              <a:rPr lang="en-US" baseline="30000"/>
              <a:t>+</a:t>
            </a:r>
            <a:r>
              <a:rPr lang="en-US"/>
              <a:t> indicate position of d</a:t>
            </a:r>
            <a:r>
              <a:rPr lang="en-US" baseline="-25000"/>
              <a:t>5/2 </a:t>
            </a:r>
            <a:r>
              <a:rPr lang="en-US"/>
              <a:t>and d</a:t>
            </a:r>
            <a:r>
              <a:rPr lang="en-US" baseline="-25000"/>
              <a:t>3/2 </a:t>
            </a:r>
            <a:r>
              <a:rPr lang="en-US"/>
              <a:t>orbits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6781800" y="5638800"/>
            <a:ext cx="2382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Holt et al., EPJ A49, 39 (2013)</a:t>
            </a:r>
          </a:p>
        </p:txBody>
      </p:sp>
      <p:sp>
        <p:nvSpPr>
          <p:cNvPr id="40968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  <p:extLst>
      <p:ext uri="{BB962C8B-B14F-4D97-AF65-F5344CB8AC3E}">
        <p14:creationId xmlns:p14="http://schemas.microsoft.com/office/powerpoint/2010/main" val="1861770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23O-n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67818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23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6D7DCC2-3373-654B-9F43-46155A87CB22}" type="slidenum">
              <a:rPr lang="en-US" sz="1400" i="0"/>
              <a:pPr/>
              <a:t>16</a:t>
            </a:fld>
            <a:endParaRPr lang="en-US" sz="1400" i="0"/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6705600" y="2362200"/>
            <a:ext cx="2590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 err="1"/>
              <a:t>sd</a:t>
            </a:r>
            <a:r>
              <a:rPr lang="en-US" sz="1800" dirty="0"/>
              <a:t>-shell NN-</a:t>
            </a:r>
            <a:r>
              <a:rPr lang="en-US" sz="1800" dirty="0" smtClean="0"/>
              <a:t>only: </a:t>
            </a:r>
            <a:endParaRPr lang="en-US" sz="1800" dirty="0"/>
          </a:p>
          <a:p>
            <a:pPr algn="l"/>
            <a:r>
              <a:rPr lang="en-US" sz="1800" dirty="0"/>
              <a:t>Wrong ground state!</a:t>
            </a:r>
          </a:p>
          <a:p>
            <a:pPr algn="l"/>
            <a:r>
              <a:rPr lang="en-US" sz="1800" dirty="0"/>
              <a:t>5/2</a:t>
            </a:r>
            <a:r>
              <a:rPr lang="en-US" sz="1800" baseline="30000" dirty="0"/>
              <a:t>+</a:t>
            </a:r>
            <a:r>
              <a:rPr lang="en-US" sz="1800" dirty="0"/>
              <a:t> much too low </a:t>
            </a:r>
          </a:p>
          <a:p>
            <a:pPr algn="l"/>
            <a:r>
              <a:rPr lang="en-US" sz="1800" dirty="0"/>
              <a:t>3/2</a:t>
            </a:r>
            <a:r>
              <a:rPr lang="en-US" sz="1800" baseline="30000" dirty="0"/>
              <a:t>+</a:t>
            </a:r>
            <a:r>
              <a:rPr lang="en-US" sz="1800" dirty="0"/>
              <a:t> bound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Microscopic NN+3N Great improvements in extended valence space!</a:t>
            </a: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76200" y="7620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5/2</a:t>
            </a:r>
            <a:r>
              <a:rPr lang="en-US" baseline="30000"/>
              <a:t>+</a:t>
            </a:r>
            <a:r>
              <a:rPr lang="en-US"/>
              <a:t>, 3/2</a:t>
            </a:r>
            <a:r>
              <a:rPr lang="en-US" baseline="30000"/>
              <a:t>+</a:t>
            </a:r>
            <a:r>
              <a:rPr lang="en-US"/>
              <a:t> indicate position of d</a:t>
            </a:r>
            <a:r>
              <a:rPr lang="en-US" baseline="-25000"/>
              <a:t>5/2 </a:t>
            </a:r>
            <a:r>
              <a:rPr lang="en-US"/>
              <a:t>and d</a:t>
            </a:r>
            <a:r>
              <a:rPr lang="en-US" baseline="-25000"/>
              <a:t>3/2 </a:t>
            </a:r>
            <a:r>
              <a:rPr lang="en-US"/>
              <a:t>orbits</a:t>
            </a:r>
          </a:p>
        </p:txBody>
      </p:sp>
      <p:sp>
        <p:nvSpPr>
          <p:cNvPr id="41990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191000" y="5486400"/>
            <a:ext cx="990600" cy="715963"/>
          </a:xfrm>
          <a:prstGeom prst="rect">
            <a:avLst/>
          </a:prstGeom>
          <a:solidFill>
            <a:schemeClr val="accent1">
              <a:alpha val="43921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6781800" y="5638800"/>
            <a:ext cx="2382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Holt et al., EPJ A49, 39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N=28 magic number in Calcium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077C25-4F95-5046-AB2B-8516BA7C00FA}" type="slidenum">
              <a:rPr lang="en-US" sz="1400" i="0"/>
              <a:pPr/>
              <a:t>17</a:t>
            </a:fld>
            <a:endParaRPr lang="en-US" sz="1400" i="0"/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33400" y="5938838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9900"/>
                </a:solidFill>
              </a:rPr>
              <a:t>Holt, </a:t>
            </a:r>
            <a:r>
              <a:rPr lang="en-US" sz="1800" dirty="0" err="1">
                <a:solidFill>
                  <a:srgbClr val="FF9900"/>
                </a:solidFill>
              </a:rPr>
              <a:t>Otsuka</a:t>
            </a:r>
            <a:r>
              <a:rPr lang="en-US" sz="1800" dirty="0">
                <a:solidFill>
                  <a:srgbClr val="FF9900"/>
                </a:solidFill>
              </a:rPr>
              <a:t>, </a:t>
            </a:r>
            <a:r>
              <a:rPr lang="en-US" sz="1800" dirty="0" err="1">
                <a:solidFill>
                  <a:srgbClr val="FF9900"/>
                </a:solidFill>
              </a:rPr>
              <a:t>Schwenk</a:t>
            </a:r>
            <a:r>
              <a:rPr lang="en-US" sz="1800" dirty="0">
                <a:solidFill>
                  <a:srgbClr val="FF9900"/>
                </a:solidFill>
              </a:rPr>
              <a:t> and Suzuki, J. Phys. G39, 085111 (2012)</a:t>
            </a:r>
          </a:p>
        </p:txBody>
      </p:sp>
      <p:pic>
        <p:nvPicPr>
          <p:cNvPr id="43012" name="Picture 6" descr="Calcium-2plu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762000"/>
            <a:ext cx="75374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014663" y="2133600"/>
            <a:ext cx="762000" cy="7620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442143B-2558-E94F-8826-582356E50EFF}" type="slidenum">
              <a:rPr lang="en-US" sz="1400" i="0"/>
              <a:pPr/>
              <a:t>18</a:t>
            </a:fld>
            <a:endParaRPr lang="en-US" sz="1400" i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610600" cy="8382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What is this three-nucelon force?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4035" name="Group 17"/>
          <p:cNvGrpSpPr>
            <a:grpSpLocks/>
          </p:cNvGrpSpPr>
          <p:nvPr/>
        </p:nvGrpSpPr>
        <p:grpSpPr bwMode="auto">
          <a:xfrm>
            <a:off x="0" y="1092200"/>
            <a:ext cx="9144000" cy="3454400"/>
            <a:chOff x="96" y="1120"/>
            <a:chExt cx="5568" cy="2144"/>
          </a:xfrm>
        </p:grpSpPr>
        <p:sp>
          <p:nvSpPr>
            <p:cNvPr id="44038" name="Rectangle 8"/>
            <p:cNvSpPr>
              <a:spLocks noChangeArrowheads="1"/>
            </p:cNvSpPr>
            <p:nvPr/>
          </p:nvSpPr>
          <p:spPr bwMode="auto">
            <a:xfrm>
              <a:off x="96" y="1120"/>
              <a:ext cx="5568" cy="214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GB"/>
                <a:t>Ggggggg                                                                    </a:t>
              </a:r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</p:txBody>
        </p:sp>
        <p:grpSp>
          <p:nvGrpSpPr>
            <p:cNvPr id="44039" name="Group 9"/>
            <p:cNvGrpSpPr>
              <a:grpSpLocks/>
            </p:cNvGrpSpPr>
            <p:nvPr/>
          </p:nvGrpSpPr>
          <p:grpSpPr bwMode="auto">
            <a:xfrm>
              <a:off x="144" y="1152"/>
              <a:ext cx="5424" cy="2112"/>
              <a:chOff x="384" y="1248"/>
              <a:chExt cx="4896" cy="1690"/>
            </a:xfrm>
          </p:grpSpPr>
          <p:pic>
            <p:nvPicPr>
              <p:cNvPr id="44040" name="Picture 10" descr="tmforc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248"/>
                <a:ext cx="4896" cy="169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41" name="Text Box 11"/>
              <p:cNvSpPr txBox="1">
                <a:spLocks noChangeArrowheads="1"/>
              </p:cNvSpPr>
              <p:nvPr/>
            </p:nvSpPr>
            <p:spPr bwMode="auto">
              <a:xfrm>
                <a:off x="3062" y="1910"/>
                <a:ext cx="221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800" b="1" i="0">
                    <a:solidFill>
                      <a:schemeClr val="hlink"/>
                    </a:solidFill>
                    <a:latin typeface="Symbol" charset="0"/>
                  </a:rPr>
                  <a:t>D</a:t>
                </a:r>
              </a:p>
            </p:txBody>
          </p:sp>
          <p:sp>
            <p:nvSpPr>
              <p:cNvPr id="44042" name="Text Box 12"/>
              <p:cNvSpPr txBox="1">
                <a:spLocks noChangeArrowheads="1"/>
              </p:cNvSpPr>
              <p:nvPr/>
            </p:nvSpPr>
            <p:spPr bwMode="auto">
              <a:xfrm>
                <a:off x="2592" y="2352"/>
                <a:ext cx="208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800" b="1" i="0">
                    <a:solidFill>
                      <a:schemeClr val="hlink"/>
                    </a:solidFill>
                    <a:latin typeface="Symbol" charset="0"/>
                  </a:rPr>
                  <a:t>p</a:t>
                </a:r>
              </a:p>
            </p:txBody>
          </p:sp>
          <p:sp>
            <p:nvSpPr>
              <p:cNvPr id="44043" name="Text Box 13"/>
              <p:cNvSpPr txBox="1">
                <a:spLocks noChangeArrowheads="1"/>
              </p:cNvSpPr>
              <p:nvPr/>
            </p:nvSpPr>
            <p:spPr bwMode="auto">
              <a:xfrm>
                <a:off x="3217" y="1486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800" b="1" i="0">
                    <a:solidFill>
                      <a:schemeClr val="hlink"/>
                    </a:solidFill>
                    <a:latin typeface="Symbol" charset="0"/>
                  </a:rPr>
                  <a:t>p</a:t>
                </a:r>
              </a:p>
            </p:txBody>
          </p:sp>
          <p:sp>
            <p:nvSpPr>
              <p:cNvPr id="44044" name="Text Box 14"/>
              <p:cNvSpPr txBox="1">
                <a:spLocks noChangeArrowheads="1"/>
              </p:cNvSpPr>
              <p:nvPr/>
            </p:nvSpPr>
            <p:spPr bwMode="auto">
              <a:xfrm>
                <a:off x="4944" y="2015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800" b="1" i="0">
                    <a:solidFill>
                      <a:schemeClr val="hlink"/>
                    </a:solidFill>
                    <a:latin typeface="Symbol" charset="0"/>
                  </a:rPr>
                  <a:t>p</a:t>
                </a:r>
              </a:p>
            </p:txBody>
          </p:sp>
          <p:sp>
            <p:nvSpPr>
              <p:cNvPr id="44045" name="Text Box 15"/>
              <p:cNvSpPr txBox="1">
                <a:spLocks noChangeArrowheads="1"/>
              </p:cNvSpPr>
              <p:nvPr/>
            </p:nvSpPr>
            <p:spPr bwMode="auto">
              <a:xfrm>
                <a:off x="4274" y="2015"/>
                <a:ext cx="20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2800" b="1" i="0">
                    <a:solidFill>
                      <a:schemeClr val="hlink"/>
                    </a:solidFill>
                    <a:latin typeface="Symbol" charset="0"/>
                  </a:rPr>
                  <a:t>p</a:t>
                </a:r>
              </a:p>
            </p:txBody>
          </p:sp>
        </p:grpSp>
      </p:grpSp>
      <p:sp>
        <p:nvSpPr>
          <p:cNvPr id="164880" name="Rectangle 16"/>
          <p:cNvSpPr>
            <a:spLocks noChangeArrowheads="1"/>
          </p:cNvSpPr>
          <p:nvPr/>
        </p:nvSpPr>
        <p:spPr bwMode="auto">
          <a:xfrm>
            <a:off x="1143000" y="4724400"/>
            <a:ext cx="7391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>
                <a:latin typeface="Comic Sans MS" charset="0"/>
              </a:rPr>
              <a:t>parametrization of Fuijta-Miyazawa force + 2</a:t>
            </a:r>
            <a:r>
              <a:rPr lang="nl-NL" b="1" i="0">
                <a:latin typeface="Symbol" charset="0"/>
              </a:rPr>
              <a:t>p </a:t>
            </a:r>
            <a:r>
              <a:rPr lang="nl-NL" b="1" i="0">
                <a:latin typeface="Comic Sans MS" charset="0"/>
              </a:rPr>
              <a:t>rescattering + higher-order interactions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>
                <a:latin typeface="Comic Sans MS" charset="0"/>
              </a:rPr>
              <a:t>Added to 2N potential as correction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>
                <a:latin typeface="Comic Sans MS" charset="0"/>
              </a:rPr>
              <a:t>Tucson-Melbourne, Urbana IX, …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None/>
            </a:pPr>
            <a:endParaRPr lang="en-US" b="1" i="0">
              <a:latin typeface="Comic Sans MS" charset="0"/>
            </a:endParaRPr>
          </a:p>
        </p:txBody>
      </p:sp>
      <p:sp>
        <p:nvSpPr>
          <p:cNvPr id="44037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E15A8B-0C84-3745-AA4E-40E635E140DC}" type="slidenum">
              <a:rPr lang="en-US" sz="1400" i="0"/>
              <a:pPr/>
              <a:t>19</a:t>
            </a:fld>
            <a:endParaRPr lang="en-US" sz="1400" i="0"/>
          </a:p>
        </p:txBody>
      </p:sp>
      <p:sp>
        <p:nvSpPr>
          <p:cNvPr id="46082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10400" cy="6096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Effective-Field Theory Approach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3" name="Picture 1030" descr="revi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838200"/>
            <a:ext cx="5003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1031"/>
          <p:cNvSpPr txBox="1">
            <a:spLocks noChangeArrowheads="1"/>
          </p:cNvSpPr>
          <p:nvPr/>
        </p:nvSpPr>
        <p:spPr bwMode="auto">
          <a:xfrm>
            <a:off x="7604125" y="5299075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99689" name="Rectangle 1033"/>
          <p:cNvSpPr>
            <a:spLocks noChangeArrowheads="1"/>
          </p:cNvSpPr>
          <p:nvPr/>
        </p:nvSpPr>
        <p:spPr bwMode="auto">
          <a:xfrm>
            <a:off x="0" y="16002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 dirty="0" err="1">
                <a:latin typeface="Comic Sans MS" charset="0"/>
              </a:rPr>
              <a:t>Developed</a:t>
            </a:r>
            <a:r>
              <a:rPr lang="nl-NL" b="1" i="0" dirty="0">
                <a:latin typeface="Comic Sans MS" charset="0"/>
              </a:rPr>
              <a:t> </a:t>
            </a:r>
            <a:r>
              <a:rPr lang="nl-NL" b="1" i="0" dirty="0" err="1">
                <a:latin typeface="Comic Sans MS" charset="0"/>
              </a:rPr>
              <a:t>by</a:t>
            </a:r>
            <a:r>
              <a:rPr lang="nl-NL" b="1" i="0" dirty="0">
                <a:latin typeface="Comic Sans MS" charset="0"/>
              </a:rPr>
              <a:t> </a:t>
            </a:r>
            <a:r>
              <a:rPr lang="nl-NL" b="1" i="0" dirty="0" err="1">
                <a:latin typeface="Comic Sans MS" charset="0"/>
              </a:rPr>
              <a:t>Weinberg</a:t>
            </a:r>
            <a:endParaRPr lang="nl-NL" b="1" i="0" dirty="0">
              <a:latin typeface="Comic Sans MS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 dirty="0" err="1">
                <a:latin typeface="Comic Sans MS" charset="0"/>
              </a:rPr>
              <a:t>Coupling</a:t>
            </a:r>
            <a:r>
              <a:rPr lang="nl-NL" b="1" i="0" dirty="0">
                <a:latin typeface="Comic Sans MS" charset="0"/>
              </a:rPr>
              <a:t> of pions </a:t>
            </a:r>
            <a:r>
              <a:rPr lang="nl-NL" b="1" i="0" dirty="0" err="1">
                <a:latin typeface="Comic Sans MS" charset="0"/>
              </a:rPr>
              <a:t>and</a:t>
            </a:r>
            <a:r>
              <a:rPr lang="nl-NL" b="1" i="0" dirty="0">
                <a:latin typeface="Comic Sans MS" charset="0"/>
              </a:rPr>
              <a:t> </a:t>
            </a:r>
            <a:r>
              <a:rPr lang="nl-NL" b="1" i="0" dirty="0" err="1">
                <a:latin typeface="Comic Sans MS" charset="0"/>
              </a:rPr>
              <a:t>nucleons</a:t>
            </a:r>
            <a:r>
              <a:rPr lang="nl-NL" b="1" i="0" dirty="0">
                <a:latin typeface="Comic Sans MS" charset="0"/>
              </a:rPr>
              <a:t> in EFT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 u="sng" dirty="0" err="1">
                <a:latin typeface="Comic Sans MS" charset="0"/>
              </a:rPr>
              <a:t>Predicts</a:t>
            </a:r>
            <a:r>
              <a:rPr lang="nl-NL" b="1" i="0" dirty="0">
                <a:latin typeface="Comic Sans MS" charset="0"/>
              </a:rPr>
              <a:t> </a:t>
            </a:r>
            <a:r>
              <a:rPr lang="nl-NL" b="1" i="0" dirty="0" err="1">
                <a:latin typeface="Comic Sans MS" charset="0"/>
              </a:rPr>
              <a:t>structure</a:t>
            </a:r>
            <a:r>
              <a:rPr lang="nl-NL" b="1" i="0" dirty="0">
                <a:latin typeface="Comic Sans MS" charset="0"/>
              </a:rPr>
              <a:t> of 3NF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 u="sng" dirty="0" err="1">
                <a:latin typeface="Comic Sans MS" charset="0"/>
              </a:rPr>
              <a:t>Self</a:t>
            </a:r>
            <a:r>
              <a:rPr lang="nl-NL" b="1" i="0" u="sng" dirty="0">
                <a:latin typeface="Comic Sans MS" charset="0"/>
              </a:rPr>
              <a:t>-consistent</a:t>
            </a:r>
            <a:r>
              <a:rPr lang="nl-NL" b="1" i="0" dirty="0">
                <a:latin typeface="Comic Sans MS" charset="0"/>
              </a:rPr>
              <a:t> approach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</a:pPr>
            <a:r>
              <a:rPr lang="nl-NL" b="1" i="0" dirty="0" err="1">
                <a:solidFill>
                  <a:schemeClr val="accent1"/>
                </a:solidFill>
                <a:latin typeface="Comic Sans MS" charset="0"/>
              </a:rPr>
              <a:t>Only</a:t>
            </a:r>
            <a:r>
              <a:rPr lang="nl-NL" b="1" i="0" dirty="0">
                <a:solidFill>
                  <a:schemeClr val="accent1"/>
                </a:solidFill>
                <a:latin typeface="Comic Sans MS" charset="0"/>
              </a:rPr>
              <a:t> </a:t>
            </a:r>
            <a:r>
              <a:rPr lang="nl-NL" b="1" i="0" dirty="0" err="1">
                <a:solidFill>
                  <a:schemeClr val="accent1"/>
                </a:solidFill>
                <a:latin typeface="Comic Sans MS" charset="0"/>
              </a:rPr>
              <a:t>works</a:t>
            </a:r>
            <a:r>
              <a:rPr lang="nl-NL" b="1" i="0" dirty="0">
                <a:solidFill>
                  <a:schemeClr val="accent1"/>
                </a:solidFill>
                <a:latin typeface="Comic Sans MS" charset="0"/>
              </a:rPr>
              <a:t> at </a:t>
            </a:r>
            <a:r>
              <a:rPr lang="nl-NL" b="1" i="0" dirty="0" err="1">
                <a:solidFill>
                  <a:schemeClr val="accent1"/>
                </a:solidFill>
                <a:latin typeface="Comic Sans MS" charset="0"/>
              </a:rPr>
              <a:t>energies</a:t>
            </a:r>
            <a:r>
              <a:rPr lang="nl-NL" b="1" i="0" dirty="0">
                <a:solidFill>
                  <a:schemeClr val="accent1"/>
                </a:solidFill>
                <a:latin typeface="Comic Sans MS" charset="0"/>
              </a:rPr>
              <a:t> below pion-</a:t>
            </a:r>
            <a:r>
              <a:rPr lang="nl-NL" b="1" i="0" dirty="0" err="1">
                <a:solidFill>
                  <a:schemeClr val="accent1"/>
                </a:solidFill>
                <a:latin typeface="Comic Sans MS" charset="0"/>
              </a:rPr>
              <a:t>mass</a:t>
            </a:r>
            <a:r>
              <a:rPr lang="nl-NL" b="1" i="0" dirty="0">
                <a:solidFill>
                  <a:schemeClr val="accent1"/>
                </a:solidFill>
                <a:latin typeface="Comic Sans MS" charset="0"/>
              </a:rPr>
              <a:t> </a:t>
            </a:r>
            <a:r>
              <a:rPr lang="nl-NL" b="1" i="0" dirty="0" err="1" smtClean="0">
                <a:solidFill>
                  <a:schemeClr val="accent1"/>
                </a:solidFill>
                <a:latin typeface="Comic Sans MS" charset="0"/>
              </a:rPr>
              <a:t>scale</a:t>
            </a:r>
            <a:endParaRPr lang="nl-NL" b="1" i="0" dirty="0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46086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  <p:sp>
        <p:nvSpPr>
          <p:cNvPr id="2" name="TextBox 1"/>
          <p:cNvSpPr txBox="1"/>
          <p:nvPr/>
        </p:nvSpPr>
        <p:spPr>
          <a:xfrm>
            <a:off x="415742" y="5048072"/>
            <a:ext cx="30894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See Contributions of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R. </a:t>
            </a:r>
            <a:r>
              <a:rPr lang="en-US" dirty="0" err="1" smtClean="0">
                <a:solidFill>
                  <a:schemeClr val="accent1"/>
                </a:solidFill>
              </a:rPr>
              <a:t>Machleidt</a:t>
            </a:r>
            <a:r>
              <a:rPr lang="en-US" dirty="0" smtClean="0">
                <a:solidFill>
                  <a:schemeClr val="accent1"/>
                </a:solidFill>
              </a:rPr>
              <a:t> PL020 &amp;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U. </a:t>
            </a:r>
            <a:r>
              <a:rPr lang="en-US" dirty="0" err="1" smtClean="0">
                <a:solidFill>
                  <a:schemeClr val="accent1"/>
                </a:solidFill>
              </a:rPr>
              <a:t>Meissner</a:t>
            </a:r>
            <a:r>
              <a:rPr lang="en-US" dirty="0" smtClean="0">
                <a:solidFill>
                  <a:schemeClr val="accent1"/>
                </a:solidFill>
              </a:rPr>
              <a:t> PL021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3845EA-5E25-044B-8C10-05F1E6F18D05}" type="slidenum">
              <a:rPr lang="en-US" sz="1400" i="0"/>
              <a:pPr/>
              <a:t>2</a:t>
            </a:fld>
            <a:endParaRPr lang="en-US" sz="1400" i="0"/>
          </a:p>
        </p:txBody>
      </p:sp>
      <p:pic>
        <p:nvPicPr>
          <p:cNvPr id="19461" name="Picture 4" descr="T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0" y="56388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/>
              <a:t>Courtesy: K. </a:t>
            </a:r>
            <a:r>
              <a:rPr lang="en-US" sz="1400" dirty="0" err="1"/>
              <a:t>Sekiguchi</a:t>
            </a:r>
            <a:endParaRPr lang="en-US" sz="1400" dirty="0"/>
          </a:p>
        </p:txBody>
      </p:sp>
      <p:sp>
        <p:nvSpPr>
          <p:cNvPr id="19463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621B48-6141-9240-9AF3-0010CE1FC367}" type="slidenum">
              <a:rPr lang="en-US" sz="1400" i="0"/>
              <a:pPr/>
              <a:t>20</a:t>
            </a:fld>
            <a:endParaRPr lang="en-US" sz="1400" i="0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533400" y="1447800"/>
            <a:ext cx="8610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i="0" dirty="0"/>
              <a:t>- </a:t>
            </a:r>
            <a:r>
              <a:rPr lang="en-GB" sz="2800" i="0" dirty="0">
                <a:solidFill>
                  <a:schemeClr val="accent1"/>
                </a:solidFill>
              </a:rPr>
              <a:t>Electromagnetic</a:t>
            </a:r>
            <a:r>
              <a:rPr lang="en-GB" sz="2800" i="0" dirty="0"/>
              <a:t> interaction on </a:t>
            </a:r>
            <a:r>
              <a:rPr lang="en-GB" sz="2800" i="0" dirty="0">
                <a:solidFill>
                  <a:schemeClr val="tx2"/>
                </a:solidFill>
              </a:rPr>
              <a:t>3B</a:t>
            </a:r>
            <a:r>
              <a:rPr lang="en-GB" sz="2800" i="0" dirty="0"/>
              <a:t> </a:t>
            </a:r>
            <a:r>
              <a:rPr lang="en-GB" sz="2800" i="0" dirty="0" smtClean="0"/>
              <a:t>systems </a:t>
            </a:r>
            <a:r>
              <a:rPr lang="en-GB" sz="2000" dirty="0" smtClean="0">
                <a:solidFill>
                  <a:srgbClr val="CCFFCC"/>
                </a:solidFill>
              </a:rPr>
              <a:t>(talk PL002 </a:t>
            </a:r>
            <a:r>
              <a:rPr lang="en-GB" sz="2000" dirty="0" err="1" smtClean="0">
                <a:solidFill>
                  <a:srgbClr val="CCFFCC"/>
                </a:solidFill>
              </a:rPr>
              <a:t>Bacca</a:t>
            </a:r>
            <a:r>
              <a:rPr lang="en-GB" sz="2000" dirty="0" smtClean="0">
                <a:solidFill>
                  <a:srgbClr val="CCFFCC"/>
                </a:solidFill>
              </a:rPr>
              <a:t>)</a:t>
            </a:r>
            <a:endParaRPr lang="en-GB" sz="2000" dirty="0">
              <a:solidFill>
                <a:srgbClr val="CCFFCC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GB" sz="2800" i="0" dirty="0"/>
              <a:t>- </a:t>
            </a:r>
            <a:r>
              <a:rPr lang="en-GB" sz="2800" i="0" dirty="0">
                <a:solidFill>
                  <a:srgbClr val="FFFF00"/>
                </a:solidFill>
              </a:rPr>
              <a:t>3B</a:t>
            </a:r>
            <a:r>
              <a:rPr lang="en-GB" sz="2800" i="0" dirty="0"/>
              <a:t> (and more bodies?) </a:t>
            </a:r>
            <a:r>
              <a:rPr lang="en-GB" sz="2800" i="0" dirty="0">
                <a:solidFill>
                  <a:schemeClr val="accent1"/>
                </a:solidFill>
              </a:rPr>
              <a:t>Bound</a:t>
            </a:r>
            <a:r>
              <a:rPr lang="en-GB" sz="2800" i="0" dirty="0"/>
              <a:t> </a:t>
            </a:r>
            <a:r>
              <a:rPr lang="en-GB" sz="2800" i="0" dirty="0">
                <a:solidFill>
                  <a:schemeClr val="accent1"/>
                </a:solidFill>
              </a:rPr>
              <a:t>states</a:t>
            </a:r>
            <a:endParaRPr lang="en-GB" sz="2800" i="0" dirty="0"/>
          </a:p>
          <a:p>
            <a:pPr marL="342900" indent="-342900" algn="l">
              <a:spcBef>
                <a:spcPct val="20000"/>
              </a:spcBef>
            </a:pPr>
            <a:r>
              <a:rPr lang="en-GB" sz="2800" i="0" dirty="0"/>
              <a:t>- </a:t>
            </a:r>
            <a:r>
              <a:rPr lang="en-GB" sz="2800" i="0" dirty="0">
                <a:solidFill>
                  <a:srgbClr val="FFFF00"/>
                </a:solidFill>
              </a:rPr>
              <a:t>3B</a:t>
            </a:r>
            <a:r>
              <a:rPr lang="en-GB" sz="2800" i="0" dirty="0"/>
              <a:t> </a:t>
            </a:r>
            <a:r>
              <a:rPr lang="en-GB" sz="2800" i="0" dirty="0">
                <a:solidFill>
                  <a:schemeClr val="accent1"/>
                </a:solidFill>
              </a:rPr>
              <a:t>Elastic</a:t>
            </a:r>
            <a:r>
              <a:rPr lang="en-GB" sz="2800" i="0" dirty="0"/>
              <a:t> scattering in large parts of phase space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i="0" dirty="0"/>
              <a:t>- </a:t>
            </a:r>
            <a:r>
              <a:rPr lang="en-GB" sz="2800" i="0" dirty="0">
                <a:solidFill>
                  <a:srgbClr val="FFFF00"/>
                </a:solidFill>
              </a:rPr>
              <a:t>3B</a:t>
            </a:r>
            <a:r>
              <a:rPr lang="en-GB" sz="2800" i="0" dirty="0"/>
              <a:t> </a:t>
            </a:r>
            <a:r>
              <a:rPr lang="en-GB" sz="2800" i="0" dirty="0">
                <a:solidFill>
                  <a:schemeClr val="accent1"/>
                </a:solidFill>
              </a:rPr>
              <a:t>Break-up</a:t>
            </a:r>
            <a:r>
              <a:rPr lang="en-GB" sz="2800" i="0" dirty="0"/>
              <a:t> reaction in different kinematics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i="0" dirty="0"/>
              <a:t>- </a:t>
            </a:r>
            <a:r>
              <a:rPr lang="en-GB" sz="2800" i="0" dirty="0">
                <a:solidFill>
                  <a:schemeClr val="accent1"/>
                </a:solidFill>
              </a:rPr>
              <a:t>Many-body</a:t>
            </a:r>
            <a:r>
              <a:rPr lang="en-GB" sz="2800" i="0" dirty="0"/>
              <a:t> systems </a:t>
            </a:r>
            <a:r>
              <a:rPr lang="en-GB" sz="2800" i="0" dirty="0">
                <a:sym typeface="Symbol" charset="0"/>
              </a:rPr>
              <a:t></a:t>
            </a:r>
            <a:r>
              <a:rPr lang="en-GB" sz="2800" i="0" dirty="0"/>
              <a:t> Nuclear matter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696200" cy="1143000"/>
          </a:xfrm>
          <a:noFill/>
        </p:spPr>
        <p:txBody>
          <a:bodyPr/>
          <a:lstStyle/>
          <a:p>
            <a:r>
              <a:rPr lang="en-GB" sz="4400" dirty="0">
                <a:latin typeface="Times New Roman" charset="0"/>
                <a:ea typeface="ＭＳ Ｐゴシック" charset="0"/>
                <a:cs typeface="ＭＳ Ｐゴシック" charset="0"/>
              </a:rPr>
              <a:t>Study of Three-Body Force</a:t>
            </a:r>
            <a:br>
              <a:rPr lang="en-GB" sz="4400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in Nuclear Physics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0" y="9906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i="0" dirty="0"/>
              <a:t>Which reactions (and systems) to study?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4876800" y="4953000"/>
            <a:ext cx="228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3962400"/>
            <a:ext cx="5562600" cy="2514600"/>
            <a:chOff x="1104" y="1344"/>
            <a:chExt cx="3504" cy="2160"/>
          </a:xfrm>
        </p:grpSpPr>
        <p:sp>
          <p:nvSpPr>
            <p:cNvPr id="287752" name="Rectangle 8"/>
            <p:cNvSpPr>
              <a:spLocks noChangeArrowheads="1"/>
            </p:cNvSpPr>
            <p:nvPr/>
          </p:nvSpPr>
          <p:spPr bwMode="auto">
            <a:xfrm>
              <a:off x="1104" y="1344"/>
              <a:ext cx="3456" cy="2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7753" name="Rectangle 9"/>
            <p:cNvSpPr>
              <a:spLocks noChangeArrowheads="1"/>
            </p:cNvSpPr>
            <p:nvPr/>
          </p:nvSpPr>
          <p:spPr bwMode="auto">
            <a:xfrm>
              <a:off x="1200" y="1392"/>
              <a:ext cx="340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Wingdings" charset="0"/>
                <a:buNone/>
                <a:defRPr/>
              </a:pPr>
              <a:r>
                <a:rPr lang="nl-NL" sz="2800" b="1" i="0">
                  <a:solidFill>
                    <a:schemeClr val="bg2"/>
                  </a:solidFill>
                  <a:latin typeface="Comic Sans MS" charset="0"/>
                </a:rPr>
                <a:t>N + d 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 N + d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Wingdings" charset="0"/>
                <a:buNone/>
                <a:defRPr/>
              </a:pP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N + d  N + N + N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Wingdings" charset="0"/>
                <a:buNone/>
                <a:defRPr/>
              </a:pP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N + d  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He(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H) + </a:t>
              </a:r>
              <a:r>
                <a:rPr lang="nl-NL" sz="2800" b="1" i="0">
                  <a:solidFill>
                    <a:schemeClr val="bg2"/>
                  </a:solidFill>
                  <a:latin typeface="Symbol" charset="0"/>
                  <a:sym typeface="Wingdings" charset="0"/>
                </a:rPr>
                <a:t>g</a:t>
              </a:r>
              <a:r>
                <a:rPr lang="nl-NL" sz="2800" b="1" i="0" baseline="30000">
                  <a:solidFill>
                    <a:schemeClr val="bg2"/>
                  </a:solidFill>
                  <a:latin typeface="Symbol" charset="0"/>
                  <a:sym typeface="Wingdings" charset="0"/>
                </a:rPr>
                <a:t>(*)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Wingdings" charset="0"/>
                <a:buNone/>
                <a:defRPr/>
              </a:pPr>
              <a:r>
                <a:rPr lang="nl-NL" sz="2800" b="1" i="0">
                  <a:solidFill>
                    <a:schemeClr val="bg2"/>
                  </a:solidFill>
                  <a:latin typeface="Symbol" charset="0"/>
                  <a:sym typeface="Wingdings" charset="0"/>
                </a:rPr>
                <a:t>g</a:t>
              </a:r>
              <a:r>
                <a:rPr lang="nl-NL" sz="2800" b="1" i="0" baseline="30000">
                  <a:solidFill>
                    <a:schemeClr val="bg2"/>
                  </a:solidFill>
                  <a:latin typeface="Symbol" charset="0"/>
                  <a:sym typeface="Wingdings" charset="0"/>
                </a:rPr>
                <a:t>(*)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 + 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He(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H)  N + d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Wingdings" charset="0"/>
                <a:buNone/>
                <a:defRPr/>
              </a:pPr>
              <a:r>
                <a:rPr lang="nl-NL" sz="2800" b="1" i="0">
                  <a:solidFill>
                    <a:schemeClr val="bg2"/>
                  </a:solidFill>
                  <a:latin typeface="Symbol" charset="0"/>
                  <a:sym typeface="Wingdings" charset="0"/>
                </a:rPr>
                <a:t>g</a:t>
              </a:r>
              <a:r>
                <a:rPr lang="nl-NL" sz="2800" b="1" i="0" baseline="30000">
                  <a:solidFill>
                    <a:schemeClr val="bg2"/>
                  </a:solidFill>
                  <a:latin typeface="Symbol" charset="0"/>
                  <a:sym typeface="Wingdings" charset="0"/>
                </a:rPr>
                <a:t>(*)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 + 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He(</a:t>
              </a:r>
              <a:r>
                <a:rPr lang="nl-NL" sz="2800" b="1" i="0" baseline="3000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3</a:t>
              </a:r>
              <a:r>
                <a:rPr lang="nl-NL" sz="2800" b="1" i="0">
                  <a:solidFill>
                    <a:schemeClr val="bg2"/>
                  </a:solidFill>
                  <a:latin typeface="Comic Sans MS" charset="0"/>
                  <a:sym typeface="Wingdings" charset="0"/>
                </a:rPr>
                <a:t>H)  N + N + N</a:t>
              </a:r>
              <a:endParaRPr sz="2800" b="1" i="0" noProof="1">
                <a:latin typeface="Comic Sans MS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85800" y="4038600"/>
            <a:ext cx="5849938" cy="1447800"/>
            <a:chOff x="288" y="1776"/>
            <a:chExt cx="3685" cy="1008"/>
          </a:xfrm>
        </p:grpSpPr>
        <p:sp>
          <p:nvSpPr>
            <p:cNvPr id="287755" name="Rectangle 11"/>
            <p:cNvSpPr>
              <a:spLocks noChangeArrowheads="1"/>
            </p:cNvSpPr>
            <p:nvPr/>
          </p:nvSpPr>
          <p:spPr bwMode="auto">
            <a:xfrm>
              <a:off x="1152" y="1776"/>
              <a:ext cx="2821" cy="1008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pic>
          <p:nvPicPr>
            <p:cNvPr id="48137" name="Picture 12" descr="kvilogo_st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72"/>
              <a:ext cx="825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7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7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7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7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 autoUpdateAnimBg="0"/>
      <p:bldP spid="28774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21542B-ED0D-664E-A8FF-BF651AA020CE}" type="slidenum">
              <a:rPr lang="en-US" sz="1400" i="0"/>
              <a:pPr/>
              <a:t>21</a:t>
            </a:fld>
            <a:endParaRPr lang="en-US" sz="1400" i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Total nd Cross sections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715000"/>
            <a:ext cx="32766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GB" sz="14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High precision data from Los Alamos</a:t>
            </a:r>
          </a:p>
          <a:p>
            <a:pPr>
              <a:buFontTx/>
              <a:buNone/>
            </a:pPr>
            <a:r>
              <a:rPr lang="en-GB" sz="14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W.P. </a:t>
            </a:r>
            <a:r>
              <a:rPr lang="en-GB" sz="1400" dirty="0" err="1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Abfalterer</a:t>
            </a:r>
            <a:r>
              <a:rPr lang="en-GB" sz="14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et al., PRL 81, 57 (1998)</a:t>
            </a:r>
            <a:endParaRPr lang="en-GB" dirty="0">
              <a:solidFill>
                <a:schemeClr val="accent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970088" y="3352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0181" name="Rectangle 11"/>
          <p:cNvSpPr>
            <a:spLocks noChangeArrowheads="1"/>
          </p:cNvSpPr>
          <p:nvPr/>
        </p:nvSpPr>
        <p:spPr bwMode="auto">
          <a:xfrm>
            <a:off x="2003425" y="396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82" name="Line 14"/>
          <p:cNvSpPr>
            <a:spLocks noChangeShapeType="1"/>
          </p:cNvSpPr>
          <p:nvPr/>
        </p:nvSpPr>
        <p:spPr bwMode="auto">
          <a:xfrm>
            <a:off x="2438400" y="3276600"/>
            <a:ext cx="6096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83" name="Line 15"/>
          <p:cNvSpPr>
            <a:spLocks noChangeShapeType="1"/>
          </p:cNvSpPr>
          <p:nvPr/>
        </p:nvSpPr>
        <p:spPr bwMode="auto">
          <a:xfrm>
            <a:off x="5638800" y="1600200"/>
            <a:ext cx="76200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84" name="AutoShape 16"/>
          <p:cNvSpPr>
            <a:spLocks noChangeArrowheads="1"/>
          </p:cNvSpPr>
          <p:nvPr/>
        </p:nvSpPr>
        <p:spPr bwMode="auto">
          <a:xfrm>
            <a:off x="1606550" y="2989263"/>
            <a:ext cx="184150" cy="495300"/>
          </a:xfrm>
          <a:prstGeom prst="cube">
            <a:avLst>
              <a:gd name="adj" fmla="val 2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0185" name="Group 37"/>
          <p:cNvGrpSpPr>
            <a:grpSpLocks/>
          </p:cNvGrpSpPr>
          <p:nvPr/>
        </p:nvGrpSpPr>
        <p:grpSpPr bwMode="auto">
          <a:xfrm>
            <a:off x="4868863" y="838200"/>
            <a:ext cx="4275137" cy="5308600"/>
            <a:chOff x="2448" y="480"/>
            <a:chExt cx="2693" cy="3344"/>
          </a:xfrm>
        </p:grpSpPr>
        <p:grpSp>
          <p:nvGrpSpPr>
            <p:cNvPr id="50189" name="Group 32"/>
            <p:cNvGrpSpPr>
              <a:grpSpLocks/>
            </p:cNvGrpSpPr>
            <p:nvPr/>
          </p:nvGrpSpPr>
          <p:grpSpPr bwMode="auto">
            <a:xfrm>
              <a:off x="2448" y="480"/>
              <a:ext cx="2693" cy="3344"/>
              <a:chOff x="864" y="192"/>
              <a:chExt cx="2693" cy="3344"/>
            </a:xfrm>
          </p:grpSpPr>
          <p:pic>
            <p:nvPicPr>
              <p:cNvPr id="50193" name="Picture 21" descr="tot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192"/>
                <a:ext cx="2693" cy="3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0194" name="Group 24"/>
              <p:cNvGrpSpPr>
                <a:grpSpLocks/>
              </p:cNvGrpSpPr>
              <p:nvPr/>
            </p:nvGrpSpPr>
            <p:grpSpPr bwMode="auto">
              <a:xfrm>
                <a:off x="1925" y="1430"/>
                <a:ext cx="1056" cy="586"/>
                <a:chOff x="3701" y="1670"/>
                <a:chExt cx="1056" cy="586"/>
              </a:xfrm>
            </p:grpSpPr>
            <p:sp>
              <p:nvSpPr>
                <p:cNvPr id="50197" name="Rectangle 8"/>
                <p:cNvSpPr>
                  <a:spLocks noChangeArrowheads="1"/>
                </p:cNvSpPr>
                <p:nvPr/>
              </p:nvSpPr>
              <p:spPr bwMode="auto">
                <a:xfrm>
                  <a:off x="3701" y="1670"/>
                  <a:ext cx="105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r>
                    <a:rPr lang="en-GB" sz="2000" b="1" dirty="0" err="1">
                      <a:solidFill>
                        <a:schemeClr val="hlink"/>
                      </a:solidFill>
                    </a:rPr>
                    <a:t>nd</a:t>
                  </a:r>
                  <a:r>
                    <a:rPr lang="en-GB" sz="2000" dirty="0">
                      <a:solidFill>
                        <a:schemeClr val="hlink"/>
                      </a:solidFill>
                    </a:rPr>
                    <a:t> </a:t>
                  </a:r>
                  <a:r>
                    <a:rPr lang="en-GB" sz="2000" b="1" dirty="0">
                      <a:solidFill>
                        <a:schemeClr val="hlink"/>
                      </a:solidFill>
                    </a:rPr>
                    <a:t>scattering</a:t>
                  </a:r>
                </a:p>
              </p:txBody>
            </p:sp>
            <p:sp>
              <p:nvSpPr>
                <p:cNvPr id="50198" name="Freeform 18"/>
                <p:cNvSpPr>
                  <a:spLocks/>
                </p:cNvSpPr>
                <p:nvPr/>
              </p:nvSpPr>
              <p:spPr bwMode="auto">
                <a:xfrm>
                  <a:off x="4581" y="1956"/>
                  <a:ext cx="128" cy="300"/>
                </a:xfrm>
                <a:custGeom>
                  <a:avLst/>
                  <a:gdLst>
                    <a:gd name="T0" fmla="*/ 0 w 384"/>
                    <a:gd name="T1" fmla="*/ 0 h 576"/>
                    <a:gd name="T2" fmla="*/ 0 w 384"/>
                    <a:gd name="T3" fmla="*/ 1 h 576"/>
                    <a:gd name="T4" fmla="*/ 0 w 384"/>
                    <a:gd name="T5" fmla="*/ 1 h 576"/>
                    <a:gd name="T6" fmla="*/ 0 w 384"/>
                    <a:gd name="T7" fmla="*/ 1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576"/>
                    <a:gd name="T14" fmla="*/ 384 w 384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576">
                      <a:moveTo>
                        <a:pt x="0" y="0"/>
                      </a:moveTo>
                      <a:cubicBezTo>
                        <a:pt x="68" y="76"/>
                        <a:pt x="136" y="152"/>
                        <a:pt x="144" y="192"/>
                      </a:cubicBezTo>
                      <a:cubicBezTo>
                        <a:pt x="152" y="232"/>
                        <a:pt x="8" y="176"/>
                        <a:pt x="48" y="240"/>
                      </a:cubicBezTo>
                      <a:cubicBezTo>
                        <a:pt x="88" y="304"/>
                        <a:pt x="328" y="520"/>
                        <a:pt x="384" y="576"/>
                      </a:cubicBezTo>
                    </a:path>
                  </a:pathLst>
                </a:custGeom>
                <a:noFill/>
                <a:ln w="19050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195" name="Rectangle 7"/>
              <p:cNvSpPr>
                <a:spLocks noChangeArrowheads="1"/>
              </p:cNvSpPr>
              <p:nvPr/>
            </p:nvSpPr>
            <p:spPr bwMode="auto">
              <a:xfrm>
                <a:off x="1824" y="2208"/>
                <a:ext cx="115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GB" sz="2000" b="1">
                    <a:solidFill>
                      <a:schemeClr val="hlink"/>
                    </a:solidFill>
                  </a:rPr>
                  <a:t>np scattering</a:t>
                </a:r>
                <a:endParaRPr lang="en-GB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50196" name="Freeform 19"/>
              <p:cNvSpPr>
                <a:spLocks/>
              </p:cNvSpPr>
              <p:nvPr/>
            </p:nvSpPr>
            <p:spPr bwMode="auto">
              <a:xfrm>
                <a:off x="1973" y="1986"/>
                <a:ext cx="128" cy="300"/>
              </a:xfrm>
              <a:custGeom>
                <a:avLst/>
                <a:gdLst>
                  <a:gd name="T0" fmla="*/ 10134 w 104"/>
                  <a:gd name="T1" fmla="*/ 63564 h 240"/>
                  <a:gd name="T2" fmla="*/ 1406 w 104"/>
                  <a:gd name="T3" fmla="*/ 38123 h 240"/>
                  <a:gd name="T4" fmla="*/ 18736 w 104"/>
                  <a:gd name="T5" fmla="*/ 0 h 240"/>
                  <a:gd name="T6" fmla="*/ 0 60000 65536"/>
                  <a:gd name="T7" fmla="*/ 0 60000 65536"/>
                  <a:gd name="T8" fmla="*/ 0 60000 65536"/>
                  <a:gd name="T9" fmla="*/ 0 w 104"/>
                  <a:gd name="T10" fmla="*/ 0 h 240"/>
                  <a:gd name="T11" fmla="*/ 104 w 10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" h="240">
                    <a:moveTo>
                      <a:pt x="56" y="240"/>
                    </a:moveTo>
                    <a:cubicBezTo>
                      <a:pt x="28" y="212"/>
                      <a:pt x="0" y="184"/>
                      <a:pt x="8" y="144"/>
                    </a:cubicBezTo>
                    <a:cubicBezTo>
                      <a:pt x="16" y="104"/>
                      <a:pt x="60" y="52"/>
                      <a:pt x="104" y="0"/>
                    </a:cubicBezTo>
                  </a:path>
                </a:pathLst>
              </a:custGeom>
              <a:noFill/>
              <a:ln w="1905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0190" name="Text Box 33"/>
            <p:cNvSpPr txBox="1">
              <a:spLocks noChangeArrowheads="1"/>
            </p:cNvSpPr>
            <p:nvPr/>
          </p:nvSpPr>
          <p:spPr bwMode="auto">
            <a:xfrm>
              <a:off x="4171" y="2856"/>
              <a:ext cx="8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chemeClr val="accent1"/>
                  </a:solidFill>
                </a:rPr>
                <a:t>Only 2NF</a:t>
              </a:r>
            </a:p>
          </p:txBody>
        </p:sp>
        <p:sp>
          <p:nvSpPr>
            <p:cNvPr id="50191" name="Freeform 34"/>
            <p:cNvSpPr>
              <a:spLocks/>
            </p:cNvSpPr>
            <p:nvPr/>
          </p:nvSpPr>
          <p:spPr bwMode="auto">
            <a:xfrm>
              <a:off x="4512" y="2607"/>
              <a:ext cx="288" cy="306"/>
            </a:xfrm>
            <a:custGeom>
              <a:avLst/>
              <a:gdLst>
                <a:gd name="T0" fmla="*/ 566 w 280"/>
                <a:gd name="T1" fmla="*/ 104071 h 240"/>
                <a:gd name="T2" fmla="*/ 77 w 280"/>
                <a:gd name="T3" fmla="*/ 62866 h 240"/>
                <a:gd name="T4" fmla="*/ 77 w 280"/>
                <a:gd name="T5" fmla="*/ 0 h 240"/>
                <a:gd name="T6" fmla="*/ 0 60000 65536"/>
                <a:gd name="T7" fmla="*/ 0 60000 65536"/>
                <a:gd name="T8" fmla="*/ 0 60000 65536"/>
                <a:gd name="T9" fmla="*/ 0 w 280"/>
                <a:gd name="T10" fmla="*/ 0 h 240"/>
                <a:gd name="T11" fmla="*/ 280 w 28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240">
                  <a:moveTo>
                    <a:pt x="280" y="240"/>
                  </a:moveTo>
                  <a:cubicBezTo>
                    <a:pt x="180" y="212"/>
                    <a:pt x="80" y="184"/>
                    <a:pt x="40" y="144"/>
                  </a:cubicBezTo>
                  <a:cubicBezTo>
                    <a:pt x="0" y="104"/>
                    <a:pt x="20" y="52"/>
                    <a:pt x="40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0192" name="Freeform 35"/>
            <p:cNvSpPr>
              <a:spLocks/>
            </p:cNvSpPr>
            <p:nvPr/>
          </p:nvSpPr>
          <p:spPr bwMode="auto">
            <a:xfrm>
              <a:off x="4853" y="2448"/>
              <a:ext cx="96" cy="354"/>
            </a:xfrm>
            <a:custGeom>
              <a:avLst/>
              <a:gdLst>
                <a:gd name="T0" fmla="*/ 1 w 208"/>
                <a:gd name="T1" fmla="*/ 1 h 528"/>
                <a:gd name="T2" fmla="*/ 1 w 208"/>
                <a:gd name="T3" fmla="*/ 1 h 528"/>
                <a:gd name="T4" fmla="*/ 0 w 208"/>
                <a:gd name="T5" fmla="*/ 0 h 528"/>
                <a:gd name="T6" fmla="*/ 0 60000 65536"/>
                <a:gd name="T7" fmla="*/ 0 60000 65536"/>
                <a:gd name="T8" fmla="*/ 0 60000 65536"/>
                <a:gd name="T9" fmla="*/ 0 w 208"/>
                <a:gd name="T10" fmla="*/ 0 h 528"/>
                <a:gd name="T11" fmla="*/ 208 w 208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528">
                  <a:moveTo>
                    <a:pt x="96" y="528"/>
                  </a:moveTo>
                  <a:cubicBezTo>
                    <a:pt x="152" y="404"/>
                    <a:pt x="208" y="280"/>
                    <a:pt x="192" y="192"/>
                  </a:cubicBezTo>
                  <a:cubicBezTo>
                    <a:pt x="176" y="104"/>
                    <a:pt x="88" y="52"/>
                    <a:pt x="0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9844" name="Rectangle 36"/>
          <p:cNvSpPr>
            <a:spLocks noChangeArrowheads="1"/>
          </p:cNvSpPr>
          <p:nvPr/>
        </p:nvSpPr>
        <p:spPr bwMode="auto">
          <a:xfrm>
            <a:off x="228600" y="1981200"/>
            <a:ext cx="4343400" cy="3581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nl-NL" b="1" i="0">
                <a:solidFill>
                  <a:srgbClr val="FFFF00"/>
                </a:solidFill>
                <a:latin typeface="Comic Sans MS" charset="0"/>
              </a:rPr>
              <a:t>Effect of 3NF </a:t>
            </a:r>
            <a:r>
              <a:rPr lang="nl-NL" b="1" i="0" u="sng">
                <a:solidFill>
                  <a:srgbClr val="FFFF00"/>
                </a:solidFill>
                <a:latin typeface="Comic Sans MS" charset="0"/>
              </a:rPr>
              <a:t>small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nl-NL" b="1" i="0">
              <a:solidFill>
                <a:srgbClr val="FFFF00"/>
              </a:solidFill>
              <a:latin typeface="Comic Sans MS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  <a:defRPr/>
            </a:pPr>
            <a:r>
              <a:rPr lang="nl-NL" b="1" i="0">
                <a:solidFill>
                  <a:srgbClr val="FFFF00"/>
                </a:solidFill>
                <a:latin typeface="Comic Sans MS" charset="0"/>
              </a:rPr>
              <a:t>High-precision </a:t>
            </a:r>
            <a:r>
              <a:rPr lang="nl-NL" b="1" i="0" u="sng">
                <a:solidFill>
                  <a:srgbClr val="FFFF00"/>
                </a:solidFill>
                <a:latin typeface="Comic Sans MS" charset="0"/>
              </a:rPr>
              <a:t>mandatory</a:t>
            </a:r>
            <a:endParaRPr lang="nl-NL" b="1" i="0">
              <a:solidFill>
                <a:srgbClr val="FFFF00"/>
              </a:solidFill>
              <a:latin typeface="Comic Sans MS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  <a:defRPr/>
            </a:pPr>
            <a:endParaRPr lang="nl-NL" b="1" i="0">
              <a:solidFill>
                <a:srgbClr val="FFFF00"/>
              </a:solidFill>
              <a:latin typeface="Comic Sans MS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  <a:defRPr/>
            </a:pPr>
            <a:r>
              <a:rPr lang="nl-NL" b="1" i="0">
                <a:solidFill>
                  <a:srgbClr val="FFFF00"/>
                </a:solidFill>
                <a:latin typeface="Comic Sans MS" charset="0"/>
              </a:rPr>
              <a:t>In addition, look for </a:t>
            </a:r>
            <a:r>
              <a:rPr lang="nl-NL" b="1" i="0" u="sng">
                <a:solidFill>
                  <a:srgbClr val="FFFF00"/>
                </a:solidFill>
                <a:latin typeface="Comic Sans MS" charset="0"/>
              </a:rPr>
              <a:t>sensitivity</a:t>
            </a:r>
            <a:r>
              <a:rPr lang="nl-NL" b="1" i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ü"/>
              <a:defRPr/>
            </a:pPr>
            <a:r>
              <a:rPr lang="nl-NL" sz="2000" b="1" i="0">
                <a:solidFill>
                  <a:srgbClr val="FFFF00"/>
                </a:solidFill>
                <a:latin typeface="Comic Sans MS" charset="0"/>
              </a:rPr>
              <a:t>exclusive channels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ü"/>
              <a:defRPr/>
            </a:pPr>
            <a:r>
              <a:rPr lang="nl-NL" sz="2000" b="1" i="0">
                <a:solidFill>
                  <a:srgbClr val="FFFF00"/>
                </a:solidFill>
                <a:latin typeface="Comic Sans MS" charset="0"/>
              </a:rPr>
              <a:t>other observables</a:t>
            </a:r>
            <a:endParaRPr lang="nl-NL" b="1" i="0">
              <a:solidFill>
                <a:srgbClr val="FFFF00"/>
              </a:solidFill>
              <a:latin typeface="Comic Sans MS" charset="0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  <a:defRPr/>
            </a:pPr>
            <a:endParaRPr b="1" i="0" noProof="1">
              <a:solidFill>
                <a:srgbClr val="FFFF00"/>
              </a:solidFill>
              <a:latin typeface="Comic Sans MS" charset="0"/>
            </a:endParaRPr>
          </a:p>
        </p:txBody>
      </p:sp>
      <p:graphicFrame>
        <p:nvGraphicFramePr>
          <p:cNvPr id="50187" name="Object 2"/>
          <p:cNvGraphicFramePr>
            <a:graphicFrameLocks noChangeAspect="1"/>
          </p:cNvGraphicFramePr>
          <p:nvPr/>
        </p:nvGraphicFramePr>
        <p:xfrm>
          <a:off x="457200" y="762000"/>
          <a:ext cx="274320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Equation" r:id="rId5" imgW="1079500" imgH="393700" progId="Equation.3">
                  <p:embed/>
                </p:oleObj>
              </mc:Choice>
              <mc:Fallback>
                <p:oleObj name="Equation" r:id="rId5" imgW="10795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62000"/>
                        <a:ext cx="2743200" cy="10017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8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CF807C-3229-B742-A16D-55E0A068FF56}" type="slidenum">
              <a:rPr lang="en-US" sz="1400" i="0"/>
              <a:pPr/>
              <a:t>22</a:t>
            </a:fld>
            <a:endParaRPr lang="en-US" sz="1400" i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pd elastic scattering cross sections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946525" y="14859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2228" name="Picture 5" descr="allcross-oth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4425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allc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44275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0" y="47244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K. Ermisch et al.,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 68, 054004 (2003),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 71, 064004 (2005)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/>
              <a:t> </a:t>
            </a:r>
            <a:endParaRPr lang="en-GB" sz="3200" i="0"/>
          </a:p>
        </p:txBody>
      </p:sp>
      <p:graphicFrame>
        <p:nvGraphicFramePr>
          <p:cNvPr id="52231" name="Object 2"/>
          <p:cNvGraphicFramePr>
            <a:graphicFrameLocks noChangeAspect="1"/>
          </p:cNvGraphicFramePr>
          <p:nvPr/>
        </p:nvGraphicFramePr>
        <p:xfrm>
          <a:off x="228600" y="2971800"/>
          <a:ext cx="219551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5" name="Equation" r:id="rId6" imgW="863600" imgH="177800" progId="Equation.3">
                  <p:embed/>
                </p:oleObj>
              </mc:Choice>
              <mc:Fallback>
                <p:oleObj name="Equation" r:id="rId6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71800"/>
                        <a:ext cx="2195513" cy="452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98A1AFB-3AEB-784D-85D1-D9B9D708F58F}" type="slidenum">
              <a:rPr lang="en-US" sz="1400" i="0"/>
              <a:pPr/>
              <a:t>23</a:t>
            </a:fld>
            <a:endParaRPr lang="en-US" sz="1400" i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pd elastic scattering cross sections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946525" y="14859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4276" name="Picture 4" descr="allcross-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4425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showdiff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4425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tmfo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43200"/>
            <a:ext cx="1981200" cy="1235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7010400" y="4038600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1"/>
                </a:solidFill>
              </a:rPr>
              <a:t>Hanover Approach of dynamical delta</a:t>
            </a:r>
          </a:p>
        </p:txBody>
      </p:sp>
      <p:pic>
        <p:nvPicPr>
          <p:cNvPr id="54280" name="Picture 10" descr="showdiffds_han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44275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14"/>
          <p:cNvSpPr txBox="1">
            <a:spLocks noChangeArrowheads="1"/>
          </p:cNvSpPr>
          <p:nvPr/>
        </p:nvSpPr>
        <p:spPr bwMode="auto">
          <a:xfrm rot="-5455066">
            <a:off x="589756" y="2893219"/>
            <a:ext cx="308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(theory –data)/data</a:t>
            </a:r>
          </a:p>
        </p:txBody>
      </p:sp>
      <p:sp>
        <p:nvSpPr>
          <p:cNvPr id="54282" name="Rectangle 15"/>
          <p:cNvSpPr>
            <a:spLocks noChangeArrowheads="1"/>
          </p:cNvSpPr>
          <p:nvPr/>
        </p:nvSpPr>
        <p:spPr bwMode="auto">
          <a:xfrm>
            <a:off x="0" y="47244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K. Ermisch et al.,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 68, 054004 (2003),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 71, 064004 (2005)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/>
              <a:t> </a:t>
            </a:r>
            <a:endParaRPr lang="en-GB" sz="3200" i="0"/>
          </a:p>
        </p:txBody>
      </p:sp>
      <p:sp>
        <p:nvSpPr>
          <p:cNvPr id="54283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EC42929-E075-B74E-8DB9-5BAD798B6C44}" type="slidenum">
              <a:rPr lang="en-US" sz="1400" i="0"/>
              <a:pPr/>
              <a:t>24</a:t>
            </a:fld>
            <a:endParaRPr lang="en-US" sz="1400" i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4572000" cy="457200"/>
          </a:xfrm>
        </p:spPr>
        <p:txBody>
          <a:bodyPr/>
          <a:lstStyle/>
          <a:p>
            <a:r>
              <a:rPr lang="en-GB" sz="2800">
                <a:latin typeface="Times New Roman" charset="0"/>
                <a:ea typeface="ＭＳ Ｐゴシック" charset="0"/>
                <a:cs typeface="ＭＳ Ｐゴシック" charset="0"/>
              </a:rPr>
              <a:t>p+d vector analyzing powers</a:t>
            </a:r>
            <a:endParaRPr lang="en-GB" sz="4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3" name="Picture 8" descr="allay-oth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2100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0" descr="al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2100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11"/>
          <p:cNvSpPr>
            <a:spLocks noChangeArrowheads="1"/>
          </p:cNvSpPr>
          <p:nvPr/>
        </p:nvSpPr>
        <p:spPr bwMode="auto">
          <a:xfrm>
            <a:off x="0" y="32766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Bieber et al.,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PRL84, 606 (2000)</a:t>
            </a:r>
          </a:p>
          <a:p>
            <a:pPr marL="342900" indent="-342900" algn="l">
              <a:spcBef>
                <a:spcPct val="20000"/>
              </a:spcBef>
            </a:pPr>
            <a:endParaRPr lang="en-GB" sz="2000" i="0">
              <a:solidFill>
                <a:schemeClr val="accent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Ermisch et al.,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PRL86, 5862 (2001)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PRC71, 064004 (2005)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/>
              <a:t> </a:t>
            </a:r>
          </a:p>
        </p:txBody>
      </p:sp>
      <p:graphicFrame>
        <p:nvGraphicFramePr>
          <p:cNvPr id="56326" name="Object 2"/>
          <p:cNvGraphicFramePr>
            <a:graphicFrameLocks noChangeAspect="1"/>
          </p:cNvGraphicFramePr>
          <p:nvPr/>
        </p:nvGraphicFramePr>
        <p:xfrm>
          <a:off x="6796088" y="2671763"/>
          <a:ext cx="219551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0" name="Equation" r:id="rId6" imgW="863600" imgH="177800" progId="Equation.3">
                  <p:embed/>
                </p:oleObj>
              </mc:Choice>
              <mc:Fallback>
                <p:oleObj name="Equation" r:id="rId6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2671763"/>
                        <a:ext cx="2195512" cy="452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3"/>
          <p:cNvGraphicFramePr>
            <a:graphicFrameLocks noChangeAspect="1"/>
          </p:cNvGraphicFramePr>
          <p:nvPr/>
        </p:nvGraphicFramePr>
        <p:xfrm>
          <a:off x="6629400" y="3352800"/>
          <a:ext cx="2514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1" name="Equation" r:id="rId8" imgW="1257300" imgH="647700" progId="Equation.3">
                  <p:embed/>
                </p:oleObj>
              </mc:Choice>
              <mc:Fallback>
                <p:oleObj name="Equation" r:id="rId8" imgW="1257300" imgH="647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352800"/>
                        <a:ext cx="2514600" cy="129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FDAFBE-C383-F544-92FB-71F03D94BBB0}" type="slidenum">
              <a:rPr lang="en-US" sz="1400" i="0"/>
              <a:pPr/>
              <a:t>25</a:t>
            </a:fld>
            <a:endParaRPr lang="en-US" sz="1400" i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4572000" cy="457200"/>
          </a:xfrm>
        </p:spPr>
        <p:txBody>
          <a:bodyPr/>
          <a:lstStyle/>
          <a:p>
            <a:r>
              <a:rPr lang="en-GB" sz="2800">
                <a:latin typeface="Times New Roman" charset="0"/>
                <a:ea typeface="ＭＳ Ｐゴシック" charset="0"/>
                <a:cs typeface="ＭＳ Ｐゴシック" charset="0"/>
              </a:rPr>
              <a:t>p+d vector analyzing powers</a:t>
            </a:r>
            <a:endParaRPr lang="en-GB" sz="4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 rot="16200000">
            <a:off x="800100" y="2933700"/>
            <a:ext cx="22860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GB">
                <a:solidFill>
                  <a:srgbClr val="FF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theory-data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2" name="Picture 5" descr="showdiff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2513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showdiffay-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2513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showdiffay_han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2513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 descr="tmfo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43400"/>
            <a:ext cx="2438400" cy="1235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6629400" y="5562600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1"/>
                </a:solidFill>
              </a:rPr>
              <a:t>Hanover Approach of dynamical delta</a:t>
            </a: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0" y="46482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Ermisch et al.,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000" i="0">
                <a:solidFill>
                  <a:schemeClr val="accent1"/>
                </a:solidFill>
              </a:rPr>
              <a:t>PRC71, 064004 (2005)</a:t>
            </a:r>
            <a:endParaRPr lang="en-GB" sz="2000" i="0"/>
          </a:p>
        </p:txBody>
      </p:sp>
      <p:graphicFrame>
        <p:nvGraphicFramePr>
          <p:cNvPr id="58378" name="Object 2"/>
          <p:cNvGraphicFramePr>
            <a:graphicFrameLocks noChangeAspect="1"/>
          </p:cNvGraphicFramePr>
          <p:nvPr/>
        </p:nvGraphicFramePr>
        <p:xfrm>
          <a:off x="6796088" y="2671763"/>
          <a:ext cx="219551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2" name="Equation" r:id="rId8" imgW="863600" imgH="177800" progId="Equation.3">
                  <p:embed/>
                </p:oleObj>
              </mc:Choice>
              <mc:Fallback>
                <p:oleObj name="Equation" r:id="rId8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2671763"/>
                        <a:ext cx="2195512" cy="452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9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ED08D7D-C161-C841-9610-7153A770A0D7}" type="slidenum">
              <a:rPr lang="en-US" sz="1400" i="0"/>
              <a:pPr algn="r"/>
              <a:t>26</a:t>
            </a:fld>
            <a:endParaRPr lang="en-US" sz="1400" i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467600" cy="457200"/>
          </a:xfrm>
        </p:spPr>
        <p:txBody>
          <a:bodyPr/>
          <a:lstStyle/>
          <a:p>
            <a:r>
              <a:rPr lang="en-GB" sz="3200">
                <a:latin typeface="Times New Roman" charset="0"/>
                <a:ea typeface="ＭＳ Ｐゴシック" charset="0"/>
                <a:cs typeface="ＭＳ Ｐゴシック" charset="0"/>
              </a:rPr>
              <a:t>Effect of 3NF as a function of Energy 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0419" name="Group 15"/>
          <p:cNvGrpSpPr>
            <a:grpSpLocks/>
          </p:cNvGrpSpPr>
          <p:nvPr/>
        </p:nvGrpSpPr>
        <p:grpSpPr bwMode="auto">
          <a:xfrm>
            <a:off x="838200" y="1030288"/>
            <a:ext cx="7772400" cy="5370512"/>
            <a:chOff x="0" y="528"/>
            <a:chExt cx="4896" cy="3383"/>
          </a:xfrm>
        </p:grpSpPr>
        <p:pic>
          <p:nvPicPr>
            <p:cNvPr id="60422" name="Picture 10" descr="ahmad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4896" cy="33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Text Box 11"/>
            <p:cNvSpPr txBox="1">
              <a:spLocks noChangeArrowheads="1"/>
            </p:cNvSpPr>
            <p:nvPr/>
          </p:nvSpPr>
          <p:spPr bwMode="auto">
            <a:xfrm>
              <a:off x="1193" y="720"/>
              <a:ext cx="889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pl-PL" i="0">
                  <a:solidFill>
                    <a:schemeClr val="bg2"/>
                  </a:solidFill>
                  <a:latin typeface="Arial" charset="0"/>
                  <a:cs typeface="Arial" charset="0"/>
                  <a:sym typeface="Symbol" charset="0"/>
                </a:rPr>
                <a:t></a:t>
              </a:r>
              <a:r>
                <a:rPr lang="pl-PL" i="0" baseline="-18000">
                  <a:solidFill>
                    <a:schemeClr val="bg2"/>
                  </a:solidFill>
                  <a:latin typeface="Arial" charset="0"/>
                  <a:cs typeface="Arial" charset="0"/>
                  <a:sym typeface="Symbol" charset="0"/>
                </a:rPr>
                <a:t>cm</a:t>
              </a:r>
              <a:r>
                <a:rPr lang="pl-PL" i="0">
                  <a:solidFill>
                    <a:schemeClr val="bg2"/>
                  </a:solidFill>
                  <a:latin typeface="Arial" charset="0"/>
                  <a:cs typeface="Arial" charset="0"/>
                  <a:sym typeface="Symbol" charset="0"/>
                </a:rPr>
                <a:t>=</a:t>
              </a:r>
              <a:r>
                <a:rPr lang="pl-PL" i="0">
                  <a:solidFill>
                    <a:schemeClr val="bg2"/>
                  </a:solidFill>
                  <a:latin typeface="Arial" charset="0"/>
                  <a:cs typeface="Arial" charset="0"/>
                </a:rPr>
                <a:t>140</a:t>
              </a:r>
              <a:r>
                <a:rPr lang="en-US" i="0">
                  <a:solidFill>
                    <a:schemeClr val="bg2"/>
                  </a:solidFill>
                  <a:latin typeface="Arial" charset="0"/>
                  <a:cs typeface="Arial" charset="0"/>
                </a:rPr>
                <a:t>º</a:t>
              </a:r>
              <a:endParaRPr lang="en-US" i="0" baseline="-2000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424" name="Text Box 12"/>
            <p:cNvSpPr txBox="1">
              <a:spLocks noChangeArrowheads="1"/>
            </p:cNvSpPr>
            <p:nvPr/>
          </p:nvSpPr>
          <p:spPr bwMode="auto">
            <a:xfrm>
              <a:off x="3244" y="1728"/>
              <a:ext cx="1268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pl-PL" sz="1400" i="0">
                  <a:solidFill>
                    <a:schemeClr val="bg2"/>
                  </a:solidFill>
                  <a:latin typeface="Arial" charset="0"/>
                  <a:cs typeface="Arial" charset="0"/>
                </a:rPr>
                <a:t>PRC 78 (2008) 014006</a:t>
              </a:r>
              <a:endParaRPr lang="pl-PL" sz="1400" i="0">
                <a:latin typeface="Arial" charset="0"/>
                <a:cs typeface="Arial" charset="0"/>
              </a:endParaRPr>
            </a:p>
          </p:txBody>
        </p:sp>
        <p:sp>
          <p:nvSpPr>
            <p:cNvPr id="60425" name="Text Box 13"/>
            <p:cNvSpPr txBox="1">
              <a:spLocks noChangeArrowheads="1"/>
            </p:cNvSpPr>
            <p:nvPr/>
          </p:nvSpPr>
          <p:spPr bwMode="auto">
            <a:xfrm>
              <a:off x="3793" y="3024"/>
              <a:ext cx="725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pl-PL" sz="1400" b="1" i="0">
                  <a:solidFill>
                    <a:schemeClr val="bg2"/>
                  </a:solidFill>
                  <a:latin typeface="Arial" charset="0"/>
                  <a:cs typeface="Arial" charset="0"/>
                </a:rPr>
                <a:t>(CDB+C+</a:t>
              </a:r>
              <a:r>
                <a:rPr lang="el-GR" sz="1400" b="1" i="0">
                  <a:solidFill>
                    <a:schemeClr val="bg2"/>
                  </a:solidFill>
                  <a:latin typeface="Arial" charset="0"/>
                  <a:cs typeface="Arial" charset="0"/>
                </a:rPr>
                <a:t>Δ</a:t>
              </a:r>
              <a:r>
                <a:rPr lang="pl-PL" sz="1400" b="1" i="0">
                  <a:solidFill>
                    <a:schemeClr val="bg2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60426" name="Text Box 14"/>
            <p:cNvSpPr txBox="1">
              <a:spLocks noChangeArrowheads="1"/>
            </p:cNvSpPr>
            <p:nvPr/>
          </p:nvSpPr>
          <p:spPr bwMode="auto">
            <a:xfrm>
              <a:off x="3961" y="1296"/>
              <a:ext cx="580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pl-PL" sz="1400" b="1" i="0">
                  <a:solidFill>
                    <a:schemeClr val="bg2"/>
                  </a:solidFill>
                  <a:latin typeface="Arial" charset="0"/>
                  <a:cs typeface="Arial" charset="0"/>
                </a:rPr>
                <a:t>(CDB+C)</a:t>
              </a:r>
            </a:p>
          </p:txBody>
        </p:sp>
      </p:grpSp>
      <p:graphicFrame>
        <p:nvGraphicFramePr>
          <p:cNvPr id="60420" name="Object 2"/>
          <p:cNvGraphicFramePr>
            <a:graphicFrameLocks noChangeAspect="1"/>
          </p:cNvGraphicFramePr>
          <p:nvPr/>
        </p:nvGraphicFramePr>
        <p:xfrm>
          <a:off x="3581400" y="538163"/>
          <a:ext cx="219551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9" name="Equation" r:id="rId5" imgW="863600" imgH="177800" progId="Equation.3">
                  <p:embed/>
                </p:oleObj>
              </mc:Choice>
              <mc:Fallback>
                <p:oleObj name="Equation" r:id="rId5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38163"/>
                        <a:ext cx="2195513" cy="452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TextBox 10"/>
          <p:cNvSpPr txBox="1">
            <a:spLocks noChangeArrowheads="1"/>
          </p:cNvSpPr>
          <p:nvPr/>
        </p:nvSpPr>
        <p:spPr bwMode="auto">
          <a:xfrm>
            <a:off x="1179513" y="6396038"/>
            <a:ext cx="4959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A. Ramazani et al., Phys. Rev. C78, 014006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134B28-FDB9-E44B-8D5F-99CB7E583668}" type="slidenum">
              <a:rPr lang="en-US" sz="1400" i="0"/>
              <a:pPr/>
              <a:t>27</a:t>
            </a:fld>
            <a:endParaRPr lang="en-US" sz="1400" i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191000"/>
            <a:ext cx="6042025" cy="711200"/>
            <a:chOff x="960" y="2833"/>
            <a:chExt cx="3806" cy="448"/>
          </a:xfrm>
        </p:grpSpPr>
        <p:sp>
          <p:nvSpPr>
            <p:cNvPr id="292869" name="Line 5"/>
            <p:cNvSpPr>
              <a:spLocks noChangeShapeType="1"/>
            </p:cNvSpPr>
            <p:nvPr/>
          </p:nvSpPr>
          <p:spPr bwMode="auto">
            <a:xfrm>
              <a:off x="960" y="2976"/>
              <a:ext cx="288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2870" name="Text Box 6"/>
            <p:cNvSpPr txBox="1">
              <a:spLocks noChangeArrowheads="1"/>
            </p:cNvSpPr>
            <p:nvPr/>
          </p:nvSpPr>
          <p:spPr bwMode="auto">
            <a:xfrm>
              <a:off x="1248" y="2833"/>
              <a:ext cx="3518" cy="44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defRPr/>
              </a:pP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5 dimensional phase space (</a:t>
              </a:r>
              <a:r>
                <a:rPr sz="2000" i="0" noProof="1" smtClean="0">
                  <a:solidFill>
                    <a:schemeClr val="tx2"/>
                  </a:solidFill>
                  <a:latin typeface="Symbol" charset="0"/>
                  <a:sym typeface="Symbol" charset="0"/>
                </a:rPr>
                <a:t></a:t>
              </a:r>
              <a:r>
                <a:rPr sz="2000" i="0" baseline="-25000" noProof="1" smtClean="0">
                  <a:solidFill>
                    <a:schemeClr val="tx2"/>
                  </a:solidFill>
                  <a:latin typeface="Comic Sans MS" charset="0"/>
                </a:rPr>
                <a:t>1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, </a:t>
              </a:r>
              <a:r>
                <a:rPr sz="2000" i="0" noProof="1" smtClean="0">
                  <a:solidFill>
                    <a:schemeClr val="tx2"/>
                  </a:solidFill>
                  <a:latin typeface="Symbol" charset="0"/>
                  <a:sym typeface="Symbol" charset="0"/>
                </a:rPr>
                <a:t></a:t>
              </a:r>
              <a:r>
                <a:rPr sz="2000" i="0" baseline="-25000" noProof="1" smtClean="0">
                  <a:solidFill>
                    <a:schemeClr val="tx2"/>
                  </a:solidFill>
                  <a:latin typeface="Comic Sans MS" charset="0"/>
                </a:rPr>
                <a:t>2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, E</a:t>
              </a:r>
              <a:r>
                <a:rPr sz="2000" i="0" baseline="-25000" noProof="1" smtClean="0">
                  <a:solidFill>
                    <a:schemeClr val="tx2"/>
                  </a:solidFill>
                  <a:latin typeface="Comic Sans MS" charset="0"/>
                </a:rPr>
                <a:t>1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, E</a:t>
              </a:r>
              <a:r>
                <a:rPr sz="2000" i="0" baseline="-25000" noProof="1" smtClean="0">
                  <a:solidFill>
                    <a:schemeClr val="tx2"/>
                  </a:solidFill>
                  <a:latin typeface="Comic Sans MS" charset="0"/>
                </a:rPr>
                <a:t>2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, </a:t>
              </a:r>
              <a:r>
                <a:rPr sz="2000" i="0" noProof="1" smtClean="0">
                  <a:solidFill>
                    <a:schemeClr val="tx2"/>
                  </a:solidFill>
                  <a:latin typeface="Symbol" charset="0"/>
                  <a:sym typeface="Symbol" charset="0"/>
                </a:rPr>
                <a:t></a:t>
              </a:r>
              <a:r>
                <a:rPr sz="2000" i="0" baseline="-25000" noProof="1" smtClean="0">
                  <a:solidFill>
                    <a:schemeClr val="tx2"/>
                  </a:solidFill>
                  <a:latin typeface="Comic Sans MS" charset="0"/>
                </a:rPr>
                <a:t>12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) </a:t>
              </a:r>
            </a:p>
            <a:p>
              <a:pPr algn="l" eaLnBrk="1" hangingPunct="1">
                <a:defRPr/>
              </a:pP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i.e. much larger than in the elastic channel (</a:t>
              </a:r>
              <a:r>
                <a:rPr sz="2000" i="0" noProof="1" smtClean="0">
                  <a:solidFill>
                    <a:schemeClr val="tx2"/>
                  </a:solidFill>
                  <a:latin typeface="Symbol" charset="0"/>
                  <a:sym typeface="Symbol" charset="0"/>
                </a:rPr>
                <a:t></a:t>
              </a:r>
              <a:r>
                <a:rPr sz="2000" i="0" noProof="1" smtClean="0">
                  <a:solidFill>
                    <a:schemeClr val="tx2"/>
                  </a:solidFill>
                  <a:latin typeface="Comic Sans MS" charset="0"/>
                </a:rPr>
                <a:t>)</a:t>
              </a:r>
              <a:endParaRPr sz="2000" i="0" noProof="1" smtClean="0">
                <a:solidFill>
                  <a:schemeClr val="folHlink"/>
                </a:solidFill>
                <a:latin typeface="Comic Sans MS" charset="0"/>
              </a:endParaRPr>
            </a:p>
          </p:txBody>
        </p:sp>
      </p:grpSp>
      <p:pic>
        <p:nvPicPr>
          <p:cNvPr id="62467" name="Picture 7" descr="bolletje_3D_r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2743200" y="1447800"/>
            <a:ext cx="1295400" cy="1600200"/>
            <a:chOff x="1728" y="912"/>
            <a:chExt cx="816" cy="1008"/>
          </a:xfrm>
        </p:grpSpPr>
        <p:pic>
          <p:nvPicPr>
            <p:cNvPr id="62486" name="Picture 9" descr="bolletje_3D_rood"/>
            <p:cNvPicPr>
              <a:picLocks noChangeAspect="1" noChangeArrowheads="1"/>
            </p:cNvPicPr>
            <p:nvPr/>
          </p:nvPicPr>
          <p:blipFill>
            <a:blip r:embed="rId5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67" y="1007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7" name="Picture 10" descr="bolletje_3D_roo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67" y="1439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8" name="Oval 11"/>
            <p:cNvSpPr>
              <a:spLocks noChangeArrowheads="1"/>
            </p:cNvSpPr>
            <p:nvPr/>
          </p:nvSpPr>
          <p:spPr bwMode="auto">
            <a:xfrm rot="-5400000">
              <a:off x="1632" y="1008"/>
              <a:ext cx="1008" cy="816"/>
            </a:xfrm>
            <a:prstGeom prst="ellipse">
              <a:avLst/>
            </a:prstGeom>
            <a:solidFill>
              <a:schemeClr val="hlink">
                <a:alpha val="43137"/>
              </a:schemeClr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9" name="Line 12"/>
          <p:cNvSpPr>
            <a:spLocks noChangeShapeType="1"/>
          </p:cNvSpPr>
          <p:nvPr/>
        </p:nvSpPr>
        <p:spPr bwMode="auto">
          <a:xfrm>
            <a:off x="1676400" y="21336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0" name="Picture 13" descr="bolletje_3D_r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4" descr="bolletje_3D_rood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72200" y="2057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5" descr="bolletje_3D_r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91200" y="320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Line 16"/>
          <p:cNvSpPr>
            <a:spLocks noChangeShapeType="1"/>
          </p:cNvSpPr>
          <p:nvPr/>
        </p:nvSpPr>
        <p:spPr bwMode="auto">
          <a:xfrm>
            <a:off x="6781800" y="2362200"/>
            <a:ext cx="533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17"/>
          <p:cNvSpPr>
            <a:spLocks noChangeShapeType="1"/>
          </p:cNvSpPr>
          <p:nvPr/>
        </p:nvSpPr>
        <p:spPr bwMode="auto">
          <a:xfrm rot="1367761" flipV="1">
            <a:off x="6324600" y="3657600"/>
            <a:ext cx="533400" cy="76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Line 18"/>
          <p:cNvSpPr>
            <a:spLocks noChangeShapeType="1"/>
          </p:cNvSpPr>
          <p:nvPr/>
        </p:nvSpPr>
        <p:spPr bwMode="auto">
          <a:xfrm rot="-432598">
            <a:off x="6248400" y="1447800"/>
            <a:ext cx="533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9"/>
          <p:cNvSpPr>
            <a:spLocks noChangeShapeType="1"/>
          </p:cNvSpPr>
          <p:nvPr/>
        </p:nvSpPr>
        <p:spPr bwMode="auto">
          <a:xfrm>
            <a:off x="4419600" y="22098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24000" y="5029200"/>
            <a:ext cx="5643563" cy="711200"/>
            <a:chOff x="960" y="3360"/>
            <a:chExt cx="3555" cy="448"/>
          </a:xfrm>
        </p:grpSpPr>
        <p:sp>
          <p:nvSpPr>
            <p:cNvPr id="292885" name="Line 21"/>
            <p:cNvSpPr>
              <a:spLocks noChangeShapeType="1"/>
            </p:cNvSpPr>
            <p:nvPr/>
          </p:nvSpPr>
          <p:spPr bwMode="auto">
            <a:xfrm>
              <a:off x="960" y="3552"/>
              <a:ext cx="288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2886" name="Rectangle 22"/>
            <p:cNvSpPr>
              <a:spLocks noChangeArrowheads="1"/>
            </p:cNvSpPr>
            <p:nvPr/>
          </p:nvSpPr>
          <p:spPr bwMode="auto">
            <a:xfrm>
              <a:off x="1248" y="3360"/>
              <a:ext cx="3267" cy="44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 eaLnBrk="1" hangingPunct="1">
                <a:defRPr/>
              </a:pPr>
              <a:r>
                <a:rPr sz="2000" i="0" noProof="1">
                  <a:solidFill>
                    <a:schemeClr val="tx2"/>
                  </a:solidFill>
                  <a:latin typeface="Comic Sans MS" charset="0"/>
                </a:rPr>
                <a:t>Allows detailed road-map for the study of</a:t>
              </a:r>
            </a:p>
            <a:p>
              <a:pPr algn="l" eaLnBrk="1" hangingPunct="1">
                <a:defRPr/>
              </a:pPr>
              <a:r>
                <a:rPr sz="2000" i="0" noProof="1">
                  <a:solidFill>
                    <a:schemeClr val="tx2"/>
                  </a:solidFill>
                  <a:latin typeface="Comic Sans MS" charset="0"/>
                </a:rPr>
                <a:t> nuclear forces</a:t>
              </a:r>
              <a:endParaRPr lang="en-US" sz="2000" i="0">
                <a:solidFill>
                  <a:schemeClr val="tx2"/>
                </a:solidFill>
                <a:latin typeface="Comic Sans MS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524000" y="5867400"/>
            <a:ext cx="4989513" cy="406400"/>
            <a:chOff x="960" y="3720"/>
            <a:chExt cx="3143" cy="256"/>
          </a:xfrm>
        </p:grpSpPr>
        <p:sp>
          <p:nvSpPr>
            <p:cNvPr id="292888" name="Line 24"/>
            <p:cNvSpPr>
              <a:spLocks noChangeShapeType="1"/>
            </p:cNvSpPr>
            <p:nvPr/>
          </p:nvSpPr>
          <p:spPr bwMode="auto">
            <a:xfrm>
              <a:off x="960" y="3864"/>
              <a:ext cx="288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2889" name="Rectangle 25"/>
            <p:cNvSpPr>
              <a:spLocks noChangeArrowheads="1"/>
            </p:cNvSpPr>
            <p:nvPr/>
          </p:nvSpPr>
          <p:spPr bwMode="auto">
            <a:xfrm>
              <a:off x="1248" y="3720"/>
              <a:ext cx="2855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 eaLnBrk="1" hangingPunct="1">
                <a:defRPr/>
              </a:pPr>
              <a:r>
                <a:rPr sz="2000" i="0" noProof="1">
                  <a:solidFill>
                    <a:schemeClr val="tx2"/>
                  </a:solidFill>
                  <a:latin typeface="Comic Sans MS" charset="0"/>
                </a:rPr>
                <a:t>Requires a setup with large coverage</a:t>
              </a:r>
              <a:endParaRPr lang="en-US" sz="2000" i="0">
                <a:solidFill>
                  <a:schemeClr val="folHlink"/>
                </a:solidFill>
                <a:latin typeface="Comic Sans MS" charset="0"/>
              </a:endParaRPr>
            </a:p>
          </p:txBody>
        </p:sp>
      </p:grpSp>
      <p:sp>
        <p:nvSpPr>
          <p:cNvPr id="292890" name="Rectangle 26"/>
          <p:cNvSpPr>
            <a:spLocks noChangeArrowheads="1"/>
          </p:cNvSpPr>
          <p:nvPr/>
        </p:nvSpPr>
        <p:spPr bwMode="auto">
          <a:xfrm>
            <a:off x="0" y="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sz="4000" i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Break-up channel</a:t>
            </a:r>
            <a:endParaRPr sz="3600" i="0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65228" name="Object 2"/>
          <p:cNvGraphicFramePr>
            <a:graphicFrameLocks noChangeAspect="1"/>
          </p:cNvGraphicFramePr>
          <p:nvPr/>
        </p:nvGraphicFramePr>
        <p:xfrm>
          <a:off x="4724400" y="90488"/>
          <a:ext cx="41179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Equation" r:id="rId6" imgW="1092200" imgH="177800" progId="Equation.3">
                  <p:embed/>
                </p:oleObj>
              </mc:Choice>
              <mc:Fallback>
                <p:oleObj name="Equation" r:id="rId6" imgW="10922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0488"/>
                        <a:ext cx="4117975" cy="6715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1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F0C8139-B0E8-B943-A345-EF5592953C86}" type="slidenum">
              <a:rPr lang="en-US" sz="1400" i="0"/>
              <a:pPr/>
              <a:t>28</a:t>
            </a:fld>
            <a:endParaRPr lang="en-US" sz="1400" i="0"/>
          </a:p>
        </p:txBody>
      </p:sp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506413" y="76200"/>
            <a:ext cx="846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i="0">
                <a:solidFill>
                  <a:schemeClr val="tx2"/>
                </a:solidFill>
              </a:rPr>
              <a:t>Big Instrument for Nuclear-Polarization Analysis (BINA)</a:t>
            </a:r>
            <a:endParaRPr lang="en-GB" i="0"/>
          </a:p>
        </p:txBody>
      </p:sp>
      <p:pic>
        <p:nvPicPr>
          <p:cNvPr id="263174" name="Picture 6" descr="bina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8"/>
          <p:cNvSpPr>
            <a:spLocks noChangeArrowheads="1"/>
          </p:cNvSpPr>
          <p:nvPr/>
        </p:nvSpPr>
        <p:spPr bwMode="auto">
          <a:xfrm>
            <a:off x="381000" y="815975"/>
            <a:ext cx="8458200" cy="528002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29735" name="Picture 7" descr="delt_new_15t15_popr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549400"/>
            <a:ext cx="7478712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23" name="Object 2"/>
          <p:cNvGraphicFramePr>
            <a:graphicFrameLocks noChangeAspect="1"/>
          </p:cNvGraphicFramePr>
          <p:nvPr/>
        </p:nvGraphicFramePr>
        <p:xfrm>
          <a:off x="2590800" y="762000"/>
          <a:ext cx="41148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1" name="Equation" r:id="rId5" imgW="1117600" imgH="177800" progId="Equation.3">
                  <p:embed/>
                </p:oleObj>
              </mc:Choice>
              <mc:Fallback>
                <p:oleObj name="Equation" r:id="rId5" imgW="1117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762000"/>
                        <a:ext cx="41148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24" name="Picture 2" descr="delt_old_15t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7450"/>
            <a:ext cx="808355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313613" cy="1216025"/>
          </a:xfrm>
        </p:spPr>
        <p:txBody>
          <a:bodyPr/>
          <a:lstStyle/>
          <a:p>
            <a:r>
              <a:rPr lang="pl-PL" sz="5400" baseline="30000">
                <a:latin typeface="Times New Roman" charset="0"/>
                <a:ea typeface="ＭＳ Ｐゴシック" charset="0"/>
                <a:cs typeface="ＭＳ Ｐゴシック" charset="0"/>
              </a:rPr>
              <a:t>Break-up channel at 130 MeV</a:t>
            </a:r>
            <a:endParaRPr lang="en-US" sz="4000">
              <a:solidFill>
                <a:srgbClr val="00808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6" name="Text Box 5"/>
          <p:cNvSpPr txBox="1">
            <a:spLocks noChangeArrowheads="1"/>
          </p:cNvSpPr>
          <p:nvPr/>
        </p:nvSpPr>
        <p:spPr bwMode="auto">
          <a:xfrm>
            <a:off x="7667625" y="2781300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 i="0">
              <a:latin typeface="Verdana" charset="0"/>
              <a:cs typeface="Arial" charset="0"/>
            </a:endParaRPr>
          </a:p>
        </p:txBody>
      </p:sp>
      <p:sp>
        <p:nvSpPr>
          <p:cNvPr id="133127" name="Text Box 12"/>
          <p:cNvSpPr txBox="1">
            <a:spLocks noChangeArrowheads="1"/>
          </p:cNvSpPr>
          <p:nvPr/>
        </p:nvSpPr>
        <p:spPr bwMode="auto">
          <a:xfrm>
            <a:off x="6324600" y="5867400"/>
            <a:ext cx="811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>
                <a:solidFill>
                  <a:schemeClr val="bg2"/>
                </a:solidFill>
              </a:rPr>
              <a:t>S (MeV)</a:t>
            </a:r>
            <a:endParaRPr lang="en-US"/>
          </a:p>
        </p:txBody>
      </p:sp>
      <p:sp>
        <p:nvSpPr>
          <p:cNvPr id="133128" name="Text Box 13"/>
          <p:cNvSpPr txBox="1">
            <a:spLocks noChangeArrowheads="1"/>
          </p:cNvSpPr>
          <p:nvPr/>
        </p:nvSpPr>
        <p:spPr bwMode="auto">
          <a:xfrm>
            <a:off x="7173913" y="5013325"/>
            <a:ext cx="17986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Kistryn et al.,</a:t>
            </a:r>
          </a:p>
          <a:p>
            <a:r>
              <a:rPr lang="en-US" sz="1600">
                <a:solidFill>
                  <a:schemeClr val="bg1"/>
                </a:solidFill>
              </a:rPr>
              <a:t>PLB 641, 23 (2006)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Content Placeholder 5" descr="theoretical-approache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65" r="-35065"/>
          <a:stretch>
            <a:fillRect/>
          </a:stretch>
        </p:blipFill>
        <p:spPr>
          <a:xfrm>
            <a:off x="-1500188" y="0"/>
            <a:ext cx="12091988" cy="6400800"/>
          </a:xfrm>
        </p:spPr>
      </p:pic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5F656E-69BE-7142-8E82-2D6309221DDD}" type="slidenum">
              <a:rPr lang="en-US" sz="1400" i="0"/>
              <a:pPr/>
              <a:t>3</a:t>
            </a:fld>
            <a:endParaRPr lang="en-US" sz="1400" i="0"/>
          </a:p>
        </p:txBody>
      </p:sp>
      <p:sp>
        <p:nvSpPr>
          <p:cNvPr id="20484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  <p:sp>
        <p:nvSpPr>
          <p:cNvPr id="66561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63ADD98-8908-6548-B28C-F6AC53A7EA7A}" type="slidenum">
              <a:rPr lang="en-US" sz="1400" i="0"/>
              <a:pPr algn="r"/>
              <a:t>30</a:t>
            </a:fld>
            <a:endParaRPr lang="en-US" sz="1400" i="0"/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1301750" y="1295400"/>
            <a:ext cx="1920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pl-PL" sz="2200" i="0">
                <a:latin typeface="Arial" charset="0"/>
                <a:cs typeface="Arial" charset="0"/>
              </a:rPr>
              <a:t>E</a:t>
            </a:r>
            <a:r>
              <a:rPr lang="pl-PL" i="0" baseline="-12000">
                <a:latin typeface="Arial" charset="0"/>
                <a:cs typeface="Arial" charset="0"/>
              </a:rPr>
              <a:t>p</a:t>
            </a:r>
            <a:r>
              <a:rPr lang="pl-PL" sz="2200" i="0">
                <a:latin typeface="Arial" charset="0"/>
                <a:cs typeface="Arial" charset="0"/>
              </a:rPr>
              <a:t> = 1</a:t>
            </a:r>
            <a:r>
              <a:rPr lang="en-US" sz="2200" i="0">
                <a:latin typeface="Arial" charset="0"/>
                <a:cs typeface="Arial" charset="0"/>
              </a:rPr>
              <a:t>90</a:t>
            </a:r>
            <a:r>
              <a:rPr lang="pl-PL" sz="2200" i="0">
                <a:latin typeface="Arial" charset="0"/>
                <a:cs typeface="Arial" charset="0"/>
              </a:rPr>
              <a:t> MeV</a:t>
            </a:r>
            <a:endParaRPr lang="en-US" sz="2200" i="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sz="800" i="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1600" i="0">
                <a:latin typeface="Arial" charset="0"/>
                <a:cs typeface="Arial" charset="0"/>
              </a:rPr>
              <a:t>θ</a:t>
            </a:r>
            <a:r>
              <a:rPr lang="pl-PL" sz="1600" i="0">
                <a:latin typeface="Arial" charset="0"/>
                <a:cs typeface="Arial" charset="0"/>
              </a:rPr>
              <a:t> = 14</a:t>
            </a:r>
            <a:r>
              <a:rPr lang="en-US" sz="1600" i="0">
                <a:latin typeface="Arial" charset="0"/>
                <a:cs typeface="Arial" charset="0"/>
              </a:rPr>
              <a:t>º</a:t>
            </a:r>
            <a:r>
              <a:rPr lang="pl-PL" sz="1600" i="0">
                <a:latin typeface="Arial" charset="0"/>
                <a:cs typeface="Arial" charset="0"/>
              </a:rPr>
              <a:t> - 30</a:t>
            </a:r>
            <a:r>
              <a:rPr lang="en-US" sz="1600" i="0">
                <a:latin typeface="Arial" charset="0"/>
                <a:cs typeface="Arial" charset="0"/>
              </a:rPr>
              <a:t>º</a:t>
            </a:r>
          </a:p>
        </p:txBody>
      </p:sp>
      <p:pic>
        <p:nvPicPr>
          <p:cNvPr id="206853" name="Picture 5" descr="hossein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066800"/>
            <a:ext cx="4238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996950" y="2209800"/>
            <a:ext cx="25257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pl-PL" sz="1600" i="0" dirty="0">
                <a:cs typeface="Arial" charset="0"/>
              </a:rPr>
              <a:t>H. </a:t>
            </a:r>
            <a:r>
              <a:rPr lang="pl-PL" sz="1600" i="0" dirty="0" err="1">
                <a:cs typeface="Arial" charset="0"/>
              </a:rPr>
              <a:t>Mardanpour</a:t>
            </a:r>
            <a:r>
              <a:rPr lang="pl-PL" sz="1600" i="0" dirty="0">
                <a:cs typeface="Arial" charset="0"/>
              </a:rPr>
              <a:t> </a:t>
            </a:r>
            <a:r>
              <a:rPr lang="pl-PL" sz="1600" dirty="0">
                <a:cs typeface="Arial" charset="0"/>
              </a:rPr>
              <a:t>et al.,</a:t>
            </a:r>
          </a:p>
          <a:p>
            <a:pPr eaLnBrk="1" hangingPunct="1">
              <a:buFont typeface="Wingdings" charset="0"/>
              <a:buNone/>
            </a:pPr>
            <a:r>
              <a:rPr lang="pl-PL" sz="1600" dirty="0" err="1">
                <a:cs typeface="Arial" charset="0"/>
              </a:rPr>
              <a:t>Phys</a:t>
            </a:r>
            <a:r>
              <a:rPr lang="pl-PL" sz="1600" dirty="0">
                <a:cs typeface="Arial" charset="0"/>
              </a:rPr>
              <a:t>. </a:t>
            </a:r>
            <a:r>
              <a:rPr lang="pl-PL" sz="1600" dirty="0" err="1">
                <a:cs typeface="Arial" charset="0"/>
              </a:rPr>
              <a:t>Lett</a:t>
            </a:r>
            <a:r>
              <a:rPr lang="pl-PL" sz="1600" dirty="0">
                <a:cs typeface="Arial" charset="0"/>
              </a:rPr>
              <a:t>. B687, 149 (2010)</a:t>
            </a:r>
          </a:p>
        </p:txBody>
      </p:sp>
      <p:sp>
        <p:nvSpPr>
          <p:cNvPr id="66570" name="Text Box 3"/>
          <p:cNvSpPr txBox="1">
            <a:spLocks noChangeArrowheads="1"/>
          </p:cNvSpPr>
          <p:nvPr/>
        </p:nvSpPr>
        <p:spPr bwMode="auto">
          <a:xfrm>
            <a:off x="569913" y="30163"/>
            <a:ext cx="8177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i="0">
                <a:solidFill>
                  <a:schemeClr val="tx2"/>
                </a:solidFill>
              </a:rPr>
              <a:t>Analyzing power for break-up channel for E</a:t>
            </a:r>
            <a:r>
              <a:rPr lang="en-GB" sz="2800" i="0" baseline="-25000">
                <a:solidFill>
                  <a:schemeClr val="tx2"/>
                </a:solidFill>
              </a:rPr>
              <a:t>p</a:t>
            </a:r>
            <a:r>
              <a:rPr lang="en-GB" sz="2800" i="0">
                <a:solidFill>
                  <a:schemeClr val="tx2"/>
                </a:solidFill>
              </a:rPr>
              <a:t>=190 MeV</a:t>
            </a:r>
            <a:endParaRPr lang="en-GB" sz="3200" i="0"/>
          </a:p>
        </p:txBody>
      </p:sp>
      <p:graphicFrame>
        <p:nvGraphicFramePr>
          <p:cNvPr id="66571" name="Object 2"/>
          <p:cNvGraphicFramePr>
            <a:graphicFrameLocks noChangeAspect="1"/>
          </p:cNvGraphicFramePr>
          <p:nvPr/>
        </p:nvGraphicFramePr>
        <p:xfrm>
          <a:off x="2590800" y="533400"/>
          <a:ext cx="31242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2" name="Equation" r:id="rId5" imgW="1092200" imgH="177800" progId="Equation.3">
                  <p:embed/>
                </p:oleObj>
              </mc:Choice>
              <mc:Fallback>
                <p:oleObj name="Equation" r:id="rId5" imgW="1092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33400"/>
                        <a:ext cx="3124200" cy="5095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8642" y="3725333"/>
            <a:ext cx="2532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9900"/>
                </a:solidFill>
              </a:rPr>
              <a:t>See also contributions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NR175 (K. </a:t>
            </a:r>
            <a:r>
              <a:rPr lang="en-US" sz="1800" dirty="0" err="1" smtClean="0">
                <a:solidFill>
                  <a:srgbClr val="FF9900"/>
                </a:solidFill>
              </a:rPr>
              <a:t>Sekiguchi</a:t>
            </a:r>
            <a:r>
              <a:rPr lang="en-US" sz="1800" dirty="0" smtClean="0">
                <a:solidFill>
                  <a:srgbClr val="FF99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 NR038 (I. </a:t>
            </a:r>
            <a:r>
              <a:rPr lang="en-US" sz="1800" dirty="0" err="1" smtClean="0">
                <a:solidFill>
                  <a:srgbClr val="FF9900"/>
                </a:solidFill>
              </a:rPr>
              <a:t>Ciepal</a:t>
            </a:r>
            <a:r>
              <a:rPr lang="en-US" sz="1800" dirty="0" smtClean="0">
                <a:solidFill>
                  <a:srgbClr val="FF99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NR207 (H. </a:t>
            </a:r>
            <a:r>
              <a:rPr lang="en-US" sz="1800" dirty="0" err="1" smtClean="0">
                <a:solidFill>
                  <a:srgbClr val="FF9900"/>
                </a:solidFill>
              </a:rPr>
              <a:t>Witala</a:t>
            </a:r>
            <a:r>
              <a:rPr lang="en-US" sz="1800" dirty="0" smtClean="0">
                <a:solidFill>
                  <a:srgbClr val="FF99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&amp;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St. </a:t>
            </a:r>
            <a:r>
              <a:rPr lang="en-US" sz="1800" dirty="0" err="1" smtClean="0">
                <a:solidFill>
                  <a:srgbClr val="FF9900"/>
                </a:solidFill>
              </a:rPr>
              <a:t>Kistryn</a:t>
            </a:r>
            <a:r>
              <a:rPr lang="en-US" sz="1800" dirty="0" smtClean="0">
                <a:solidFill>
                  <a:srgbClr val="FF9900"/>
                </a:solidFill>
              </a:rPr>
              <a:t> &amp; E. Stephan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JPG 40, 063101 (2013)</a:t>
            </a:r>
          </a:p>
          <a:p>
            <a:endParaRPr lang="en-US" sz="18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3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0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5" grpId="0"/>
      <p:bldP spid="20686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EB8FC15-5337-774D-8C6D-61DABE2A6286}" type="slidenum">
              <a:rPr lang="en-US" sz="1400" i="0"/>
              <a:pPr algn="r"/>
              <a:t>31</a:t>
            </a:fld>
            <a:endParaRPr lang="en-US" sz="1400" i="0"/>
          </a:p>
        </p:txBody>
      </p:sp>
      <p:pic>
        <p:nvPicPr>
          <p:cNvPr id="68610" name="Picture 6" descr="overview_ga_elastic_par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3400"/>
            <a:ext cx="54752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9178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Global Analysis, Elastic channel, 50-250 MeV/nucleon</a:t>
            </a:r>
            <a:endParaRPr lang="en-GB" sz="3200" i="0"/>
          </a:p>
        </p:txBody>
      </p:sp>
      <p:graphicFrame>
        <p:nvGraphicFramePr>
          <p:cNvPr id="68612" name="Object 2"/>
          <p:cNvGraphicFramePr>
            <a:graphicFrameLocks noChangeAspect="1"/>
          </p:cNvGraphicFramePr>
          <p:nvPr/>
        </p:nvGraphicFramePr>
        <p:xfrm>
          <a:off x="7329488" y="3298825"/>
          <a:ext cx="173831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Equation" r:id="rId5" imgW="863600" imgH="177800" progId="Equation.3">
                  <p:embed/>
                </p:oleObj>
              </mc:Choice>
              <mc:Fallback>
                <p:oleObj name="Equation" r:id="rId5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488" y="3298825"/>
                        <a:ext cx="1738312" cy="358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4" name="Picture 6" descr="BINA-RO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600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757" y="1066800"/>
            <a:ext cx="1690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/>
              <a:t>NK et al.,</a:t>
            </a:r>
          </a:p>
          <a:p>
            <a:r>
              <a:rPr lang="en-US" dirty="0" smtClean="0"/>
              <a:t>Reports </a:t>
            </a:r>
            <a:r>
              <a:rPr lang="en-US" dirty="0"/>
              <a:t>on </a:t>
            </a:r>
          </a:p>
          <a:p>
            <a:r>
              <a:rPr lang="en-US" dirty="0"/>
              <a:t>Progress in </a:t>
            </a:r>
          </a:p>
          <a:p>
            <a:r>
              <a:rPr lang="en-US" dirty="0"/>
              <a:t>Physics 75,</a:t>
            </a:r>
          </a:p>
          <a:p>
            <a:r>
              <a:rPr lang="en-US" dirty="0"/>
              <a:t> 016301 </a:t>
            </a:r>
          </a:p>
          <a:p>
            <a:r>
              <a:rPr lang="en-US" dirty="0"/>
              <a:t>(2012)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9689F93-24A6-2D47-8DE0-4398479A78C6}" type="slidenum">
              <a:rPr lang="en-US" sz="1400" i="0"/>
              <a:pPr algn="r"/>
              <a:t>32</a:t>
            </a:fld>
            <a:endParaRPr lang="en-US" sz="1400" i="0"/>
          </a:p>
        </p:txBody>
      </p:sp>
      <p:pic>
        <p:nvPicPr>
          <p:cNvPr id="70658" name="Picture 6" descr="overview_ga_elastic_par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5150"/>
            <a:ext cx="5446712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0"/>
            <a:ext cx="9178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Global Analysis, Elastic channel, 50-250 MeV/nucleon</a:t>
            </a:r>
            <a:endParaRPr lang="en-GB" sz="3200" i="0"/>
          </a:p>
        </p:txBody>
      </p:sp>
      <p:graphicFrame>
        <p:nvGraphicFramePr>
          <p:cNvPr id="70660" name="Object 2"/>
          <p:cNvGraphicFramePr>
            <a:graphicFrameLocks noChangeAspect="1"/>
          </p:cNvGraphicFramePr>
          <p:nvPr/>
        </p:nvGraphicFramePr>
        <p:xfrm>
          <a:off x="7329488" y="3298825"/>
          <a:ext cx="173831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5" name="Equation" r:id="rId5" imgW="863600" imgH="177800" progId="Equation.3">
                  <p:embed/>
                </p:oleObj>
              </mc:Choice>
              <mc:Fallback>
                <p:oleObj name="Equation" r:id="rId5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488" y="3298825"/>
                        <a:ext cx="1738312" cy="358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8757" y="1066800"/>
            <a:ext cx="1690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/>
              <a:t>NK et al.,</a:t>
            </a:r>
          </a:p>
          <a:p>
            <a:r>
              <a:rPr lang="en-US" dirty="0" smtClean="0"/>
              <a:t>Reports </a:t>
            </a:r>
            <a:r>
              <a:rPr lang="en-US" dirty="0"/>
              <a:t>on </a:t>
            </a:r>
          </a:p>
          <a:p>
            <a:r>
              <a:rPr lang="en-US" dirty="0"/>
              <a:t>Progress in </a:t>
            </a:r>
          </a:p>
          <a:p>
            <a:r>
              <a:rPr lang="en-US" dirty="0"/>
              <a:t>Physics 75,</a:t>
            </a:r>
          </a:p>
          <a:p>
            <a:r>
              <a:rPr lang="en-US" dirty="0"/>
              <a:t> 016301 </a:t>
            </a:r>
          </a:p>
          <a:p>
            <a:r>
              <a:rPr lang="en-US" dirty="0"/>
              <a:t>(2012)</a:t>
            </a:r>
          </a:p>
        </p:txBody>
      </p:sp>
      <p:pic>
        <p:nvPicPr>
          <p:cNvPr id="70662" name="Picture 7" descr="BINA-RO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600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68FAE12-410A-9F4E-A5DE-FF9C5471BBBD}" type="slidenum">
              <a:rPr lang="en-US" sz="1400" i="0"/>
              <a:pPr algn="r"/>
              <a:t>33</a:t>
            </a:fld>
            <a:endParaRPr lang="en-US" sz="1400" i="0"/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69850" y="0"/>
            <a:ext cx="9055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Global Analysis, Breakup Channel, 65-190 MeV/nucl.</a:t>
            </a:r>
            <a:endParaRPr lang="en-GB" sz="3200" i="0"/>
          </a:p>
        </p:txBody>
      </p:sp>
      <p:pic>
        <p:nvPicPr>
          <p:cNvPr id="72707" name="Picture 5" descr="overview_ga_breakup_par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3400"/>
            <a:ext cx="54752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5228" name="Object 2"/>
          <p:cNvGraphicFramePr>
            <a:graphicFrameLocks noChangeAspect="1"/>
          </p:cNvGraphicFramePr>
          <p:nvPr/>
        </p:nvGraphicFramePr>
        <p:xfrm>
          <a:off x="7265988" y="2971800"/>
          <a:ext cx="1801812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name="Equation" r:id="rId5" imgW="1092200" imgH="177800" progId="Equation.3">
                  <p:embed/>
                </p:oleObj>
              </mc:Choice>
              <mc:Fallback>
                <p:oleObj name="Equation" r:id="rId5" imgW="10922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2971800"/>
                        <a:ext cx="1801812" cy="293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0" name="Picture 7" descr="BINA-RO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600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8757" y="1066800"/>
            <a:ext cx="1690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/>
              <a:t>NK et al.,</a:t>
            </a:r>
          </a:p>
          <a:p>
            <a:r>
              <a:rPr lang="en-US" dirty="0" smtClean="0"/>
              <a:t>Reports </a:t>
            </a:r>
            <a:r>
              <a:rPr lang="en-US" dirty="0"/>
              <a:t>on </a:t>
            </a:r>
          </a:p>
          <a:p>
            <a:r>
              <a:rPr lang="en-US" dirty="0"/>
              <a:t>Progress in </a:t>
            </a:r>
          </a:p>
          <a:p>
            <a:r>
              <a:rPr lang="en-US" dirty="0"/>
              <a:t>Physics 75,</a:t>
            </a:r>
          </a:p>
          <a:p>
            <a:r>
              <a:rPr lang="en-US" dirty="0"/>
              <a:t> 016301 </a:t>
            </a:r>
          </a:p>
          <a:p>
            <a:r>
              <a:rPr lang="en-US" dirty="0"/>
              <a:t>(2012)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6"/>
          <p:cNvSpPr>
            <a:spLocks noChangeArrowheads="1"/>
          </p:cNvSpPr>
          <p:nvPr/>
        </p:nvSpPr>
        <p:spPr bwMode="auto">
          <a:xfrm>
            <a:off x="762000" y="609600"/>
            <a:ext cx="7391400" cy="51054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4754" name="Picture 5" descr="chir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20650"/>
            <a:ext cx="7924800" cy="1025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A653FD5-1C26-6A4C-98D5-1FC5D48571F0}" type="slidenum">
              <a:rPr lang="en-US" sz="1400" i="0"/>
              <a:pPr algn="r"/>
              <a:t>34</a:t>
            </a:fld>
            <a:endParaRPr lang="en-US" sz="1400" i="0"/>
          </a:p>
        </p:txBody>
      </p:sp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1443038" y="-3175"/>
            <a:ext cx="6308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Limitations of effective field theories</a:t>
            </a:r>
            <a:endParaRPr lang="en-GB" sz="3200" i="0"/>
          </a:p>
        </p:txBody>
      </p:sp>
      <p:graphicFrame>
        <p:nvGraphicFramePr>
          <p:cNvPr id="265228" name="Object 2"/>
          <p:cNvGraphicFramePr>
            <a:graphicFrameLocks noChangeAspect="1"/>
          </p:cNvGraphicFramePr>
          <p:nvPr/>
        </p:nvGraphicFramePr>
        <p:xfrm>
          <a:off x="3124200" y="5791200"/>
          <a:ext cx="29575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0" name="Equation" r:id="rId5" imgW="863600" imgH="177800" progId="Equation.3">
                  <p:embed/>
                </p:oleObj>
              </mc:Choice>
              <mc:Fallback>
                <p:oleObj name="Equation" r:id="rId5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791200"/>
                        <a:ext cx="2957513" cy="609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67400"/>
            <a:ext cx="2081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K. </a:t>
            </a:r>
            <a:r>
              <a:rPr lang="en-US" sz="1600" dirty="0" err="1" smtClean="0"/>
              <a:t>Sekiguchi</a:t>
            </a:r>
            <a:endParaRPr lang="en-US" sz="1600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  <p:sp>
        <p:nvSpPr>
          <p:cNvPr id="76801" name="Slide Number Placeholder 2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1B38EC9-7ACF-254E-8128-AA69F0E0754D}" type="slidenum">
              <a:rPr lang="en-US" sz="1400" i="0"/>
              <a:pPr algn="r"/>
              <a:t>35</a:t>
            </a:fld>
            <a:endParaRPr lang="en-US" sz="1400" i="0"/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838200"/>
          </a:xfrm>
          <a:noFill/>
        </p:spPr>
        <p:txBody>
          <a:bodyPr lIns="92075" tIns="46038" rIns="92075" bIns="46038"/>
          <a:lstStyle/>
          <a:p>
            <a:r>
              <a:rPr sz="3600" noProof="1">
                <a:latin typeface="Times New Roman" charset="0"/>
                <a:ea typeface="ＭＳ Ｐゴシック" charset="0"/>
                <a:cs typeface="ＭＳ Ｐゴシック" charset="0"/>
              </a:rPr>
              <a:t>Overview world database elastic &amp; breakup</a:t>
            </a:r>
            <a:endParaRPr sz="4400" noProof="1">
              <a:solidFill>
                <a:srgbClr val="F0C8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0" y="5881688"/>
            <a:ext cx="9144000" cy="976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>
              <a:buClr>
                <a:schemeClr val="bg2"/>
              </a:buClr>
              <a:buFont typeface="Wingdings" charset="2"/>
              <a:buChar char="Ø"/>
              <a:defRPr/>
            </a:pPr>
            <a:r>
              <a:rPr sz="2000" i="0" noProof="1">
                <a:ea typeface="+mn-ea"/>
                <a:cs typeface="+mn-cs"/>
              </a:rPr>
              <a:t> </a:t>
            </a:r>
            <a:r>
              <a:rPr sz="2000" i="0" u="sng" noProof="1">
                <a:solidFill>
                  <a:schemeClr val="bg2"/>
                </a:solidFill>
                <a:latin typeface="Comic Sans MS" charset="0"/>
                <a:ea typeface="+mn-ea"/>
                <a:cs typeface="+mn-cs"/>
              </a:rPr>
              <a:t>rich set</a:t>
            </a:r>
            <a:r>
              <a:rPr sz="2000" i="0" noProof="1">
                <a:solidFill>
                  <a:schemeClr val="bg2"/>
                </a:solidFill>
                <a:latin typeface="Comic Sans MS" charset="0"/>
                <a:ea typeface="+mn-ea"/>
                <a:cs typeface="+mn-cs"/>
              </a:rPr>
              <a:t> of observables, allowing a multi-dim. study of 3NF</a:t>
            </a:r>
          </a:p>
          <a:p>
            <a:pPr algn="l" eaLnBrk="1" hangingPunct="1">
              <a:buFont typeface="Wingdings" charset="2"/>
              <a:buChar char="Ø"/>
              <a:defRPr/>
            </a:pPr>
            <a:r>
              <a:rPr sz="2000" i="0" noProof="1">
                <a:solidFill>
                  <a:schemeClr val="bg2"/>
                </a:solidFill>
                <a:latin typeface="Comic Sans MS" charset="0"/>
                <a:ea typeface="+mn-ea"/>
                <a:cs typeface="+mn-cs"/>
              </a:rPr>
              <a:t> a sizable fraction has been measured accurately and systematically </a:t>
            </a:r>
            <a:r>
              <a:rPr sz="1800" i="0" noProof="1">
                <a:solidFill>
                  <a:schemeClr val="bg2"/>
                </a:solidFill>
                <a:latin typeface="Comic Sans MS" charset="0"/>
                <a:ea typeface="+mn-ea"/>
                <a:cs typeface="+mn-cs"/>
              </a:rPr>
              <a:t>(RIKEN/RCNP/IUCF/KVI,Jülich)</a:t>
            </a:r>
            <a:r>
              <a:rPr sz="2000" i="0" noProof="1">
                <a:solidFill>
                  <a:schemeClr val="bg2"/>
                </a:solidFill>
                <a:latin typeface="Comic Sans MS" charset="0"/>
                <a:ea typeface="+mn-ea"/>
                <a:cs typeface="+mn-cs"/>
              </a:rPr>
              <a:t> 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228600" y="762000"/>
            <a:ext cx="8686800" cy="49530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6805" name="Picture 7" descr="databa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0888"/>
            <a:ext cx="7086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F538C1A-2422-6640-B560-F98443719342}" type="slidenum">
              <a:rPr lang="en-US" sz="1400" i="0"/>
              <a:pPr algn="r"/>
              <a:t>36</a:t>
            </a:fld>
            <a:endParaRPr lang="en-US" sz="1400" i="0"/>
          </a:p>
        </p:txBody>
      </p:sp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2057400" y="76200"/>
            <a:ext cx="52752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How about four-body systems?</a:t>
            </a:r>
            <a:endParaRPr lang="en-GB" sz="3200" i="0"/>
          </a:p>
        </p:txBody>
      </p:sp>
      <p:sp>
        <p:nvSpPr>
          <p:cNvPr id="78851" name="Rectangle 12"/>
          <p:cNvSpPr>
            <a:spLocks noChangeArrowheads="1"/>
          </p:cNvSpPr>
          <p:nvPr/>
        </p:nvSpPr>
        <p:spPr bwMode="auto">
          <a:xfrm>
            <a:off x="3200400" y="608013"/>
            <a:ext cx="5954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Viviani, Kievsky et al., private communication</a:t>
            </a:r>
          </a:p>
        </p:txBody>
      </p:sp>
      <p:pic>
        <p:nvPicPr>
          <p:cNvPr id="78852" name="Picture 5" descr="Ay_puzzle-4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820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5228" name="Object 2"/>
          <p:cNvGraphicFramePr>
            <a:graphicFrameLocks noChangeAspect="1"/>
          </p:cNvGraphicFramePr>
          <p:nvPr/>
        </p:nvGraphicFramePr>
        <p:xfrm>
          <a:off x="228600" y="609600"/>
          <a:ext cx="27432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Equation" r:id="rId5" imgW="1041400" imgH="177800" progId="Equation.3">
                  <p:embed/>
                </p:oleObj>
              </mc:Choice>
              <mc:Fallback>
                <p:oleObj name="Equation" r:id="rId5" imgW="10414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9600"/>
                        <a:ext cx="2743200" cy="4683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4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8AD5E0-3902-F74E-8FF4-E8BA82D686E2}" type="slidenum">
              <a:rPr lang="en-US" sz="1400" i="0"/>
              <a:pPr/>
              <a:t>37</a:t>
            </a:fld>
            <a:endParaRPr lang="en-US" sz="1400" i="0"/>
          </a:p>
        </p:txBody>
      </p:sp>
      <p:pic>
        <p:nvPicPr>
          <p:cNvPr id="80898" name="Picture 3" descr="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7620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  <p:sp>
        <p:nvSpPr>
          <p:cNvPr id="80900" name="Rectangle 2"/>
          <p:cNvSpPr txBox="1">
            <a:spLocks noChangeArrowheads="1"/>
          </p:cNvSpPr>
          <p:nvPr/>
        </p:nvSpPr>
        <p:spPr bwMode="auto">
          <a:xfrm>
            <a:off x="533400" y="0"/>
            <a:ext cx="769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4000">
                <a:solidFill>
                  <a:schemeClr val="tx2"/>
                </a:solidFill>
              </a:rPr>
              <a:t>BINA in Cracow</a:t>
            </a:r>
            <a:endParaRPr lang="en-GB" sz="4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A54C212-837C-9C49-90B4-4C48DC6E2A88}" type="slidenum">
              <a:rPr lang="en-US" sz="1400" i="0"/>
              <a:pPr/>
              <a:t>38</a:t>
            </a:fld>
            <a:endParaRPr lang="en-US" sz="1400" i="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696200" cy="6096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Concluding remarks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Three-body </a:t>
            </a:r>
            <a:r>
              <a:rPr lang="en-GB" sz="2800" dirty="0" err="1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hadronic</a:t>
            </a: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reactions are the most promising tool for the study of 3NF effects.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A large body of data has been gathered for cross sections and spin observables for elastic and break-up reactions at intermediate energies at KVI, RIKEN, RCNP, IUCF and </a:t>
            </a:r>
            <a:r>
              <a:rPr lang="en-GB" sz="2800" dirty="0" err="1">
                <a:latin typeface="Times New Roman" charset="0"/>
                <a:ea typeface="ＭＳ Ｐゴシック" charset="0"/>
                <a:cs typeface="ＭＳ Ｐゴシック" charset="0"/>
              </a:rPr>
              <a:t>Jülich</a:t>
            </a: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. New measurements planned at RIKEN and Cracow</a:t>
            </a:r>
            <a:r>
              <a:rPr lang="en-GB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. Low-energy data were not discussed due to time constraints.</a:t>
            </a:r>
            <a:endParaRPr lang="en-GB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Coulomb effect is now well under control.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All data together show unambiguously the effect of 3NF.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There are, however, still discrepancies indicating that the exact nature of 3NF is not yet </a:t>
            </a:r>
            <a:r>
              <a:rPr lang="en-GB" sz="2800" dirty="0" smtClean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known (heavy mesons?). </a:t>
            </a:r>
            <a:endParaRPr lang="en-GB" sz="2800" dirty="0">
              <a:solidFill>
                <a:schemeClr val="accent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GB" sz="2800" dirty="0" err="1">
                <a:latin typeface="Times New Roman" charset="0"/>
                <a:ea typeface="ＭＳ Ｐゴシック" charset="0"/>
                <a:cs typeface="ＭＳ Ｐゴシック" charset="0"/>
              </a:rPr>
              <a:t>Relativisitc</a:t>
            </a: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 corrections are coming but expected to be small.</a:t>
            </a: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Four-body systems underway both exp. and theoretically. </a:t>
            </a:r>
            <a:endParaRPr lang="en-GB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4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  <p:sp>
        <p:nvSpPr>
          <p:cNvPr id="2" name="TextBox 1"/>
          <p:cNvSpPr txBox="1"/>
          <p:nvPr/>
        </p:nvSpPr>
        <p:spPr>
          <a:xfrm>
            <a:off x="-124293" y="2244804"/>
            <a:ext cx="8455361" cy="1569660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600" b="1" dirty="0">
                <a:ln>
                  <a:solidFill>
                    <a:srgbClr val="FFFF00"/>
                  </a:solidFill>
                </a:ln>
              </a:rPr>
              <a:t>STAY TUNED!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  <p:sp>
        <p:nvSpPr>
          <p:cNvPr id="839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B3F16E-CE15-6744-BB34-B9936F30AAA9}" type="slidenum">
              <a:rPr lang="en-US" sz="1400" i="0"/>
              <a:pPr/>
              <a:t>39</a:t>
            </a:fld>
            <a:endParaRPr lang="en-US" sz="1400" i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3657600" cy="762000"/>
          </a:xfrm>
        </p:spPr>
        <p:txBody>
          <a:bodyPr/>
          <a:lstStyle/>
          <a:p>
            <a:r>
              <a:rPr lang="en-GB" sz="3200" u="sng">
                <a:latin typeface="Times New Roman" charset="0"/>
                <a:ea typeface="ＭＳ Ｐゴシック" charset="0"/>
                <a:cs typeface="ＭＳ Ｐゴシック" charset="0"/>
              </a:rPr>
              <a:t>Acknowledgements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28600" y="539750"/>
            <a:ext cx="8077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sz="2000" i="0" dirty="0">
                <a:solidFill>
                  <a:schemeClr val="accent1"/>
                </a:solidFill>
              </a:rPr>
              <a:t>H.R. Amir </a:t>
            </a:r>
            <a:r>
              <a:rPr lang="en-GB" sz="2000" i="0" dirty="0" err="1">
                <a:solidFill>
                  <a:schemeClr val="accent1"/>
                </a:solidFill>
              </a:rPr>
              <a:t>Ahmadi</a:t>
            </a:r>
            <a:r>
              <a:rPr lang="en-GB" sz="2000" i="0" dirty="0"/>
              <a:t>, A.M. van den Berg, </a:t>
            </a:r>
            <a:r>
              <a:rPr lang="en-GB" sz="2000" i="0" dirty="0">
                <a:solidFill>
                  <a:schemeClr val="accent1"/>
                </a:solidFill>
              </a:rPr>
              <a:t>R. </a:t>
            </a:r>
            <a:r>
              <a:rPr lang="en-GB" sz="2000" i="0" dirty="0" err="1">
                <a:solidFill>
                  <a:schemeClr val="accent1"/>
                </a:solidFill>
              </a:rPr>
              <a:t>Bieber</a:t>
            </a:r>
            <a:r>
              <a:rPr lang="en-GB" sz="2000" i="0" dirty="0"/>
              <a:t>, </a:t>
            </a:r>
            <a:r>
              <a:rPr lang="en-GB" sz="2000" i="0" dirty="0">
                <a:solidFill>
                  <a:schemeClr val="accent1"/>
                </a:solidFill>
              </a:rPr>
              <a:t>K.</a:t>
            </a:r>
            <a:r>
              <a:rPr lang="en-GB" sz="1800" i="0" dirty="0">
                <a:solidFill>
                  <a:schemeClr val="accent1"/>
                </a:solidFill>
              </a:rPr>
              <a:t> </a:t>
            </a:r>
            <a:r>
              <a:rPr lang="en-GB" sz="2000" i="0" dirty="0" err="1">
                <a:solidFill>
                  <a:schemeClr val="accent1"/>
                </a:solidFill>
              </a:rPr>
              <a:t>Ermisch</a:t>
            </a:r>
            <a:r>
              <a:rPr lang="en-GB" sz="2000" i="0" dirty="0"/>
              <a:t>, </a:t>
            </a:r>
          </a:p>
          <a:p>
            <a:pPr algn="l"/>
            <a:r>
              <a:rPr lang="en-GB" sz="2000" i="0" dirty="0">
                <a:solidFill>
                  <a:schemeClr val="accent1"/>
                </a:solidFill>
              </a:rPr>
              <a:t>M. </a:t>
            </a:r>
            <a:r>
              <a:rPr lang="en-GB" sz="2000" i="0" dirty="0" err="1">
                <a:solidFill>
                  <a:schemeClr val="accent1"/>
                </a:solidFill>
              </a:rPr>
              <a:t>Elsami-Kalantari</a:t>
            </a:r>
            <a:r>
              <a:rPr lang="en-GB" sz="2000" i="0" dirty="0"/>
              <a:t>, M.N. </a:t>
            </a:r>
            <a:r>
              <a:rPr lang="en-GB" sz="2000" i="0" dirty="0" err="1"/>
              <a:t>Harakeh</a:t>
            </a:r>
            <a:r>
              <a:rPr lang="en-GB" sz="2000" i="0" dirty="0"/>
              <a:t>, H. </a:t>
            </a:r>
            <a:r>
              <a:rPr lang="en-GB" sz="2000" i="0" dirty="0" err="1"/>
              <a:t>Huisman</a:t>
            </a:r>
            <a:r>
              <a:rPr lang="en-GB" sz="2000" i="0" dirty="0"/>
              <a:t>, M. </a:t>
            </a:r>
            <a:r>
              <a:rPr lang="en-GB" sz="2000" i="0" dirty="0" err="1"/>
              <a:t>Kis</a:t>
            </a:r>
            <a:r>
              <a:rPr lang="en-GB" sz="2000" i="0" dirty="0"/>
              <a:t>, </a:t>
            </a:r>
            <a:r>
              <a:rPr lang="en-GB" sz="2000" i="0" dirty="0">
                <a:solidFill>
                  <a:schemeClr val="accent1"/>
                </a:solidFill>
              </a:rPr>
              <a:t>H. </a:t>
            </a:r>
            <a:r>
              <a:rPr lang="en-GB" sz="2000" i="0" dirty="0" err="1">
                <a:solidFill>
                  <a:schemeClr val="accent1"/>
                </a:solidFill>
              </a:rPr>
              <a:t>Mardanpour</a:t>
            </a:r>
            <a:r>
              <a:rPr lang="en-GB" sz="2000" i="0" dirty="0"/>
              <a:t>, </a:t>
            </a:r>
            <a:r>
              <a:rPr lang="en-GB" sz="2000" i="0" dirty="0">
                <a:solidFill>
                  <a:schemeClr val="accent1"/>
                </a:solidFill>
              </a:rPr>
              <a:t>A. </a:t>
            </a:r>
            <a:r>
              <a:rPr lang="en-GB" sz="2000" i="0" dirty="0" err="1">
                <a:solidFill>
                  <a:schemeClr val="accent1"/>
                </a:solidFill>
              </a:rPr>
              <a:t>Mehmandoost</a:t>
            </a:r>
            <a:r>
              <a:rPr lang="en-GB" sz="2000" i="0" dirty="0"/>
              <a:t>, J.G. </a:t>
            </a:r>
            <a:r>
              <a:rPr lang="en-GB" sz="2000" i="0" dirty="0" err="1"/>
              <a:t>Messchendorp</a:t>
            </a:r>
            <a:r>
              <a:rPr lang="en-GB" sz="2000" i="0" dirty="0"/>
              <a:t>, M. </a:t>
            </a:r>
            <a:r>
              <a:rPr lang="en-GB" sz="2000" i="0" dirty="0" err="1"/>
              <a:t>Mahjour-Shafiei</a:t>
            </a:r>
            <a:r>
              <a:rPr lang="en-GB" sz="2000" i="0" dirty="0"/>
              <a:t>, </a:t>
            </a:r>
            <a:r>
              <a:rPr lang="en-GB" sz="2000" i="0" dirty="0">
                <a:solidFill>
                  <a:schemeClr val="accent1"/>
                </a:solidFill>
              </a:rPr>
              <a:t>A. </a:t>
            </a:r>
            <a:r>
              <a:rPr lang="en-GB" sz="2000" i="0" dirty="0" err="1">
                <a:solidFill>
                  <a:schemeClr val="accent1"/>
                </a:solidFill>
              </a:rPr>
              <a:t>Ramazani</a:t>
            </a:r>
            <a:r>
              <a:rPr lang="en-GB" sz="2000" i="0" dirty="0"/>
              <a:t>, </a:t>
            </a:r>
          </a:p>
          <a:p>
            <a:pPr algn="l"/>
            <a:r>
              <a:rPr lang="en-GB" sz="2000" i="0" dirty="0"/>
              <a:t>E. Van </a:t>
            </a:r>
            <a:r>
              <a:rPr lang="en-GB" sz="2000" i="0" dirty="0" err="1"/>
              <a:t>Garderen</a:t>
            </a:r>
            <a:r>
              <a:rPr lang="en-GB" sz="2000" i="0" dirty="0"/>
              <a:t>, M. </a:t>
            </a:r>
            <a:r>
              <a:rPr lang="en-GB" sz="2000" i="0" dirty="0" err="1"/>
              <a:t>Volkerts</a:t>
            </a:r>
            <a:r>
              <a:rPr lang="en-GB" sz="2000" i="0" dirty="0"/>
              <a:t>, S.Y. van der </a:t>
            </a:r>
            <a:r>
              <a:rPr lang="en-GB" sz="2000" i="0" dirty="0" err="1"/>
              <a:t>Werf</a:t>
            </a:r>
            <a:r>
              <a:rPr lang="en-GB" sz="2000" i="0" dirty="0"/>
              <a:t>, H. </a:t>
            </a:r>
            <a:r>
              <a:rPr lang="en-GB" sz="2000" i="0" dirty="0" err="1"/>
              <a:t>Woertche</a:t>
            </a:r>
            <a:endParaRPr lang="en-GB" sz="2000" i="0" dirty="0"/>
          </a:p>
          <a:p>
            <a:r>
              <a:rPr lang="en-GB" sz="2000" i="0" dirty="0"/>
              <a:t> </a:t>
            </a:r>
          </a:p>
          <a:p>
            <a:pPr algn="l"/>
            <a:r>
              <a:rPr lang="en-GB" sz="2000" i="0" dirty="0"/>
              <a:t>+ Polish Experimental Group (</a:t>
            </a:r>
            <a:r>
              <a:rPr lang="en-GB" sz="2000" i="0" dirty="0">
                <a:solidFill>
                  <a:schemeClr val="accent1"/>
                </a:solidFill>
              </a:rPr>
              <a:t>O. </a:t>
            </a:r>
            <a:r>
              <a:rPr lang="en-GB" sz="2000" i="0" dirty="0" err="1">
                <a:solidFill>
                  <a:schemeClr val="accent1"/>
                </a:solidFill>
              </a:rPr>
              <a:t>Biegun</a:t>
            </a:r>
            <a:r>
              <a:rPr lang="en-GB" sz="2000" i="0" dirty="0"/>
              <a:t>, K. </a:t>
            </a:r>
            <a:r>
              <a:rPr lang="en-GB" sz="2000" i="0" dirty="0" err="1"/>
              <a:t>Bodek</a:t>
            </a:r>
            <a:r>
              <a:rPr lang="en-GB" sz="2000" i="0" dirty="0"/>
              <a:t>, St. </a:t>
            </a:r>
            <a:r>
              <a:rPr lang="en-GB" sz="2000" i="0" dirty="0" err="1"/>
              <a:t>Kistryn</a:t>
            </a:r>
            <a:r>
              <a:rPr lang="en-GB" sz="2000" i="0" dirty="0"/>
              <a:t>, A. </a:t>
            </a:r>
            <a:r>
              <a:rPr lang="en-GB" sz="2000" i="0" dirty="0" err="1"/>
              <a:t>Kozela</a:t>
            </a:r>
            <a:r>
              <a:rPr lang="en-GB" sz="2000" i="0" dirty="0"/>
              <a:t>,</a:t>
            </a:r>
          </a:p>
          <a:p>
            <a:pPr algn="l">
              <a:buFontTx/>
              <a:buAutoNum type="alphaUcPeriod"/>
            </a:pPr>
            <a:r>
              <a:rPr lang="en-GB" sz="2000" i="0" dirty="0" smtClean="0">
                <a:solidFill>
                  <a:schemeClr val="accent1"/>
                </a:solidFill>
              </a:rPr>
              <a:t> </a:t>
            </a:r>
            <a:r>
              <a:rPr lang="en-GB" sz="2000" i="0" dirty="0" err="1" smtClean="0">
                <a:solidFill>
                  <a:schemeClr val="accent1"/>
                </a:solidFill>
              </a:rPr>
              <a:t>Micherdzinska</a:t>
            </a:r>
            <a:r>
              <a:rPr lang="en-GB" sz="2000" i="0" dirty="0">
                <a:solidFill>
                  <a:schemeClr val="accent1"/>
                </a:solidFill>
              </a:rPr>
              <a:t>, </a:t>
            </a:r>
            <a:r>
              <a:rPr lang="en-GB" sz="2000" i="0" dirty="0"/>
              <a:t>E. Stephan, </a:t>
            </a:r>
            <a:r>
              <a:rPr lang="en-GB" sz="2000" i="0" dirty="0">
                <a:solidFill>
                  <a:srgbClr val="FF9900"/>
                </a:solidFill>
              </a:rPr>
              <a:t>R. </a:t>
            </a:r>
            <a:r>
              <a:rPr lang="en-GB" sz="2000" i="0" dirty="0" err="1">
                <a:solidFill>
                  <a:srgbClr val="FF9900"/>
                </a:solidFill>
              </a:rPr>
              <a:t>Sworst</a:t>
            </a:r>
            <a:r>
              <a:rPr lang="en-GB" sz="2000" i="0" dirty="0"/>
              <a:t>, J. </a:t>
            </a:r>
            <a:r>
              <a:rPr lang="en-GB" sz="2000" i="0" dirty="0" err="1"/>
              <a:t>Zejma</a:t>
            </a:r>
            <a:r>
              <a:rPr lang="en-GB" sz="2000" i="0" dirty="0"/>
              <a:t> and W. Zipper) </a:t>
            </a:r>
          </a:p>
          <a:p>
            <a:pPr algn="l">
              <a:buFontTx/>
              <a:buAutoNum type="alphaUcPeriod"/>
            </a:pPr>
            <a:endParaRPr lang="en-GB" sz="2000" i="0" dirty="0"/>
          </a:p>
          <a:p>
            <a:pPr algn="l"/>
            <a:r>
              <a:rPr lang="en-GB" sz="2000" i="0" dirty="0"/>
              <a:t>+IUCF group (E. </a:t>
            </a:r>
            <a:r>
              <a:rPr lang="en-GB" sz="2000" i="0" dirty="0" err="1"/>
              <a:t>Stehpenson</a:t>
            </a:r>
            <a:r>
              <a:rPr lang="en-GB" sz="2000" i="0" dirty="0"/>
              <a:t>, A. Bakker, and C. Bailey)</a:t>
            </a:r>
          </a:p>
          <a:p>
            <a:pPr algn="l"/>
            <a:endParaRPr lang="en-GB" sz="2000" i="0" dirty="0"/>
          </a:p>
          <a:p>
            <a:pPr algn="l"/>
            <a:r>
              <a:rPr lang="en-GB" sz="2000" i="0" dirty="0"/>
              <a:t>+ Theoretical support from </a:t>
            </a:r>
          </a:p>
          <a:p>
            <a:pPr algn="l"/>
            <a:r>
              <a:rPr lang="en-GB" sz="2000" i="0" dirty="0"/>
              <a:t>Bochum-Cracow </a:t>
            </a:r>
          </a:p>
          <a:p>
            <a:pPr algn="l"/>
            <a:r>
              <a:rPr lang="en-GB" sz="2000" i="0" dirty="0"/>
              <a:t>(</a:t>
            </a:r>
            <a:r>
              <a:rPr lang="en-GB" sz="2000" i="0" dirty="0" err="1"/>
              <a:t>Gloeckle</a:t>
            </a:r>
            <a:r>
              <a:rPr lang="en-GB" sz="2000" i="0" dirty="0"/>
              <a:t>, </a:t>
            </a:r>
            <a:r>
              <a:rPr lang="en-GB" sz="2000" i="0" dirty="0" err="1"/>
              <a:t>Golak</a:t>
            </a:r>
            <a:r>
              <a:rPr lang="en-GB" sz="2000" i="0" dirty="0"/>
              <a:t>, </a:t>
            </a:r>
            <a:r>
              <a:rPr lang="en-GB" sz="2000" i="0" dirty="0" err="1"/>
              <a:t>Kamada</a:t>
            </a:r>
            <a:r>
              <a:rPr lang="en-GB" sz="2000" i="0" dirty="0"/>
              <a:t>, </a:t>
            </a:r>
          </a:p>
          <a:p>
            <a:pPr algn="l"/>
            <a:r>
              <a:rPr lang="en-GB" sz="2000" i="0" dirty="0" err="1"/>
              <a:t>Kuros-Zolnierczuk</a:t>
            </a:r>
            <a:r>
              <a:rPr lang="en-GB" sz="2000" i="0" dirty="0"/>
              <a:t>, </a:t>
            </a:r>
          </a:p>
          <a:p>
            <a:pPr algn="l"/>
            <a:r>
              <a:rPr lang="en-GB" sz="2000" i="0" dirty="0" err="1"/>
              <a:t>Skibinski</a:t>
            </a:r>
            <a:r>
              <a:rPr lang="en-GB" sz="2000" i="0" dirty="0"/>
              <a:t> and </a:t>
            </a:r>
            <a:r>
              <a:rPr lang="en-GB" sz="2000" i="0" dirty="0" err="1"/>
              <a:t>Witala</a:t>
            </a:r>
            <a:r>
              <a:rPr lang="en-GB" sz="2000" i="0" dirty="0"/>
              <a:t>)</a:t>
            </a:r>
          </a:p>
          <a:p>
            <a:pPr algn="l"/>
            <a:r>
              <a:rPr lang="en-GB" sz="2000" i="0" dirty="0"/>
              <a:t>Hanover-</a:t>
            </a:r>
            <a:r>
              <a:rPr lang="en-GB" sz="2000" i="0" dirty="0" err="1"/>
              <a:t>Lisbonne</a:t>
            </a:r>
            <a:endParaRPr lang="en-GB" sz="2000" i="0" dirty="0"/>
          </a:p>
          <a:p>
            <a:pPr algn="l"/>
            <a:r>
              <a:rPr lang="en-GB" sz="2000" i="0" dirty="0"/>
              <a:t>(Sauer, </a:t>
            </a:r>
            <a:r>
              <a:rPr lang="en-GB" sz="2000" i="0" dirty="0" err="1"/>
              <a:t>Deltuva</a:t>
            </a:r>
            <a:r>
              <a:rPr lang="en-GB" sz="2000" i="0" dirty="0"/>
              <a:t> and Fonseca)</a:t>
            </a:r>
          </a:p>
          <a:p>
            <a:pPr algn="l"/>
            <a:r>
              <a:rPr lang="en-GB" sz="2000" i="0" dirty="0" err="1"/>
              <a:t>Epelbaum</a:t>
            </a:r>
            <a:r>
              <a:rPr lang="en-GB" sz="2000" i="0" dirty="0"/>
              <a:t>, </a:t>
            </a:r>
            <a:r>
              <a:rPr lang="en-GB" sz="2000" i="0" dirty="0" err="1"/>
              <a:t>Nogga</a:t>
            </a:r>
            <a:endParaRPr lang="en-GB" i="0" dirty="0"/>
          </a:p>
        </p:txBody>
      </p:sp>
      <p:pic>
        <p:nvPicPr>
          <p:cNvPr id="147463" name="Picture 7" descr="fbgroup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099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8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12788C-C47F-7343-9E9A-8024E5BC6304}" type="slidenum">
              <a:rPr lang="en-US" sz="1400" i="0"/>
              <a:pPr/>
              <a:t>4</a:t>
            </a:fld>
            <a:endParaRPr lang="en-US" sz="1400" i="0"/>
          </a:p>
        </p:txBody>
      </p:sp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lIns="92075" tIns="46038" rIns="92075" bIns="46038"/>
          <a:lstStyle/>
          <a:p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N-N Potentials</a:t>
            </a:r>
            <a:endParaRPr noProof="1">
              <a:solidFill>
                <a:srgbClr val="F0C8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2391" name="Picture 7" descr="NNPoten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905000"/>
            <a:ext cx="4724400" cy="34925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381000" y="1219200"/>
            <a:ext cx="6248400" cy="533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None/>
              <a:defRPr/>
            </a:pPr>
            <a:r>
              <a:rPr lang="nl-NL" b="1" i="0">
                <a:solidFill>
                  <a:srgbClr val="FFFF00"/>
                </a:solidFill>
                <a:latin typeface="Comic Sans MS" charset="0"/>
              </a:rPr>
              <a:t>Modern phenomenological NN potentials: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charset="0"/>
              <a:buChar char="Ø"/>
              <a:defRPr/>
            </a:pPr>
            <a:endParaRPr b="1" i="0" noProof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838200" y="5562600"/>
            <a:ext cx="7980363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b="1" i="0" noProof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Comparison with experimental np&amp;pp database gives:</a:t>
            </a:r>
          </a:p>
          <a:p>
            <a:pPr algn="l" eaLnBrk="1" hangingPunct="1">
              <a:defRPr/>
            </a:pPr>
            <a:r>
              <a:rPr i="0" noProof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                                </a:t>
            </a:r>
            <a:r>
              <a:rPr i="0" noProof="1">
                <a:solidFill>
                  <a:srgbClr val="FFFF00"/>
                </a:solidFill>
                <a:latin typeface="Symbol" charset="2"/>
                <a:ea typeface="+mn-ea"/>
                <a:cs typeface="+mn-cs"/>
                <a:sym typeface="Symbol" charset="2"/>
              </a:rPr>
              <a:t></a:t>
            </a:r>
            <a:r>
              <a:rPr i="0" baseline="30000" noProof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2</a:t>
            </a:r>
            <a:r>
              <a:rPr i="0" noProof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/data ~ 1</a:t>
            </a:r>
            <a:r>
              <a:rPr i="0" noProof="1">
                <a:solidFill>
                  <a:schemeClr val="hlink"/>
                </a:solidFill>
                <a:latin typeface="Comic Sans MS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21510" name="Group 10"/>
          <p:cNvGrpSpPr>
            <a:grpSpLocks/>
          </p:cNvGrpSpPr>
          <p:nvPr/>
        </p:nvGrpSpPr>
        <p:grpSpPr bwMode="auto">
          <a:xfrm>
            <a:off x="457200" y="2133600"/>
            <a:ext cx="2895600" cy="2895600"/>
            <a:chOff x="240" y="1344"/>
            <a:chExt cx="1824" cy="1824"/>
          </a:xfrm>
        </p:grpSpPr>
        <p:sp>
          <p:nvSpPr>
            <p:cNvPr id="272395" name="Rectangle 11"/>
            <p:cNvSpPr>
              <a:spLocks noChangeArrowheads="1"/>
            </p:cNvSpPr>
            <p:nvPr/>
          </p:nvSpPr>
          <p:spPr bwMode="auto">
            <a:xfrm>
              <a:off x="240" y="1344"/>
              <a:ext cx="1728" cy="18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72396" name="Rectangle 12"/>
            <p:cNvSpPr>
              <a:spLocks noChangeArrowheads="1"/>
            </p:cNvSpPr>
            <p:nvPr/>
          </p:nvSpPr>
          <p:spPr bwMode="auto">
            <a:xfrm>
              <a:off x="288" y="1392"/>
              <a:ext cx="1776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Nijmegen I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Nijmegen II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 err="1">
                  <a:solidFill>
                    <a:schemeClr val="bg2"/>
                  </a:solidFill>
                  <a:latin typeface="Comic Sans MS" charset="0"/>
                </a:rPr>
                <a:t>Reid</a:t>
              </a: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 93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CD-Bonn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 err="1">
                  <a:solidFill>
                    <a:schemeClr val="bg2"/>
                  </a:solidFill>
                  <a:latin typeface="Comic Sans MS" charset="0"/>
                </a:rPr>
                <a:t>Argonne</a:t>
              </a: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 V18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Font typeface="Wingdings" charset="0"/>
                <a:buChar char="§"/>
                <a:defRPr/>
              </a:pPr>
              <a:r>
                <a:rPr lang="nl-NL" b="1" i="0" dirty="0">
                  <a:solidFill>
                    <a:schemeClr val="bg2"/>
                  </a:solidFill>
                  <a:latin typeface="Comic Sans MS" charset="0"/>
                </a:rPr>
                <a:t>…</a:t>
              </a:r>
              <a:endParaRPr b="1" i="0" noProof="1">
                <a:solidFill>
                  <a:schemeClr val="bg2"/>
                </a:solidFill>
                <a:latin typeface="Comic Sans MS" charset="0"/>
              </a:endParaRPr>
            </a:p>
          </p:txBody>
        </p:sp>
      </p:grpSp>
      <p:sp>
        <p:nvSpPr>
          <p:cNvPr id="21511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7298267" y="4495800"/>
            <a:ext cx="16933" cy="533400"/>
          </a:xfrm>
          <a:prstGeom prst="straightConnector1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791200" y="4690534"/>
            <a:ext cx="0" cy="491066"/>
          </a:xfrm>
          <a:prstGeom prst="straightConnector1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376334" y="3064933"/>
            <a:ext cx="0" cy="491066"/>
          </a:xfrm>
          <a:prstGeom prst="straightConnector1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426E0DE-6402-1B48-9247-93E0ECAFC206}" type="slidenum">
              <a:rPr lang="en-US" sz="1400" i="0"/>
              <a:pPr algn="r"/>
              <a:t>40</a:t>
            </a:fld>
            <a:endParaRPr lang="en-US" sz="1400" i="0"/>
          </a:p>
        </p:txBody>
      </p:sp>
      <p:pic>
        <p:nvPicPr>
          <p:cNvPr id="86018" name="Picture 5" descr="overview_ga_breakup_par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65150"/>
            <a:ext cx="5446712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9850" y="0"/>
            <a:ext cx="9055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Global Analysis, Breakup Channel, 65-190 MeV/nucl.</a:t>
            </a:r>
            <a:endParaRPr lang="en-GB" sz="3200" i="0"/>
          </a:p>
        </p:txBody>
      </p:sp>
      <p:graphicFrame>
        <p:nvGraphicFramePr>
          <p:cNvPr id="265228" name="Object 2"/>
          <p:cNvGraphicFramePr>
            <a:graphicFrameLocks noChangeAspect="1"/>
          </p:cNvGraphicFramePr>
          <p:nvPr/>
        </p:nvGraphicFramePr>
        <p:xfrm>
          <a:off x="7265988" y="2971800"/>
          <a:ext cx="1801812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5" name="Equation" r:id="rId5" imgW="1092200" imgH="177800" progId="Equation.3">
                  <p:embed/>
                </p:oleObj>
              </mc:Choice>
              <mc:Fallback>
                <p:oleObj name="Equation" r:id="rId5" imgW="10922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2971800"/>
                        <a:ext cx="1801812" cy="293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1" name="TextBox 5"/>
          <p:cNvSpPr txBox="1">
            <a:spLocks noChangeArrowheads="1"/>
          </p:cNvSpPr>
          <p:nvPr/>
        </p:nvSpPr>
        <p:spPr bwMode="auto">
          <a:xfrm>
            <a:off x="9525" y="1295400"/>
            <a:ext cx="168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Reports on </a:t>
            </a:r>
          </a:p>
          <a:p>
            <a:r>
              <a:rPr lang="en-US"/>
              <a:t>Progress in </a:t>
            </a:r>
          </a:p>
          <a:p>
            <a:r>
              <a:rPr lang="en-US"/>
              <a:t>Physics 75,</a:t>
            </a:r>
          </a:p>
          <a:p>
            <a:r>
              <a:rPr lang="en-US"/>
              <a:t> 016301 </a:t>
            </a:r>
          </a:p>
          <a:p>
            <a:r>
              <a:rPr lang="en-US"/>
              <a:t>(2012)</a:t>
            </a:r>
          </a:p>
        </p:txBody>
      </p:sp>
      <p:pic>
        <p:nvPicPr>
          <p:cNvPr id="86022" name="Picture 7" descr="BINA-RO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600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3848164-3D51-9444-99D1-F480FCFC13A6}" type="slidenum">
              <a:rPr lang="en-US" sz="1400" i="0"/>
              <a:pPr algn="r"/>
              <a:t>41</a:t>
            </a:fld>
            <a:endParaRPr lang="en-US" sz="1400" i="0"/>
          </a:p>
        </p:txBody>
      </p:sp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4763" y="0"/>
            <a:ext cx="9178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i="0">
                <a:solidFill>
                  <a:schemeClr val="tx2"/>
                </a:solidFill>
              </a:rPr>
              <a:t>Global Analysis, Elastic channel, 50-250 MeV/nucleon</a:t>
            </a:r>
            <a:endParaRPr lang="en-GB" sz="3200" i="0"/>
          </a:p>
        </p:txBody>
      </p:sp>
      <p:sp>
        <p:nvSpPr>
          <p:cNvPr id="88067" name="Rectangle 6"/>
          <p:cNvSpPr>
            <a:spLocks noChangeArrowheads="1"/>
          </p:cNvSpPr>
          <p:nvPr/>
        </p:nvSpPr>
        <p:spPr bwMode="auto">
          <a:xfrm>
            <a:off x="4495800" y="685800"/>
            <a:ext cx="4648200" cy="57150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8068" name="Picture 5" descr="elastic-hig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7244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8"/>
          <p:cNvSpPr>
            <a:spLocks noChangeArrowheads="1"/>
          </p:cNvSpPr>
          <p:nvPr/>
        </p:nvSpPr>
        <p:spPr bwMode="auto">
          <a:xfrm>
            <a:off x="0" y="685800"/>
            <a:ext cx="4648200" cy="571500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8070" name="Picture 9" descr="elastic-l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609600"/>
            <a:ext cx="47117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5E045D-B3E2-5045-B075-5CD68C82040F}" type="slidenum">
              <a:rPr lang="en-US" sz="1400" i="0"/>
              <a:pPr/>
              <a:t>42</a:t>
            </a:fld>
            <a:endParaRPr lang="en-US" sz="1400" i="0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400800" cy="457200"/>
          </a:xfrm>
        </p:spPr>
        <p:txBody>
          <a:bodyPr/>
          <a:lstStyle/>
          <a:p>
            <a:r>
              <a:rPr lang="en-GB" sz="3200">
                <a:latin typeface="Times New Roman" charset="0"/>
                <a:ea typeface="ＭＳ Ｐゴシック" charset="0"/>
                <a:cs typeface="ＭＳ Ｐゴシック" charset="0"/>
              </a:rPr>
              <a:t>The A</a:t>
            </a:r>
            <a:r>
              <a:rPr lang="en-GB" sz="3200" baseline="-1000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r>
              <a:rPr lang="en-GB" sz="3200">
                <a:latin typeface="Times New Roman" charset="0"/>
                <a:ea typeface="ＭＳ Ｐゴシック" charset="0"/>
                <a:cs typeface="ＭＳ Ｐゴシック" charset="0"/>
              </a:rPr>
              <a:t> puzzle at low energies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5107" name="Picture 6" descr="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4816475" cy="53689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8" name="Text Box 13"/>
          <p:cNvSpPr txBox="1">
            <a:spLocks noChangeArrowheads="1"/>
          </p:cNvSpPr>
          <p:nvPr/>
        </p:nvSpPr>
        <p:spPr bwMode="auto">
          <a:xfrm>
            <a:off x="44958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18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09" name="Text Box 7"/>
          <p:cNvSpPr txBox="1">
            <a:spLocks noChangeArrowheads="1"/>
          </p:cNvSpPr>
          <p:nvPr/>
        </p:nvSpPr>
        <p:spPr bwMode="auto">
          <a:xfrm>
            <a:off x="4495800" y="958850"/>
            <a:ext cx="739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5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0" name="Text Box 8"/>
          <p:cNvSpPr txBox="1">
            <a:spLocks noChangeArrowheads="1"/>
          </p:cNvSpPr>
          <p:nvPr/>
        </p:nvSpPr>
        <p:spPr bwMode="auto">
          <a:xfrm>
            <a:off x="5943600" y="958850"/>
            <a:ext cx="739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7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1" name="Text Box 9"/>
          <p:cNvSpPr txBox="1">
            <a:spLocks noChangeArrowheads="1"/>
          </p:cNvSpPr>
          <p:nvPr/>
        </p:nvSpPr>
        <p:spPr bwMode="auto">
          <a:xfrm>
            <a:off x="7467600" y="958850"/>
            <a:ext cx="739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9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2" name="Text Box 10"/>
          <p:cNvSpPr txBox="1">
            <a:spLocks noChangeArrowheads="1"/>
          </p:cNvSpPr>
          <p:nvPr/>
        </p:nvSpPr>
        <p:spPr bwMode="auto">
          <a:xfrm>
            <a:off x="4495800" y="255905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10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3" name="Text Box 11"/>
          <p:cNvSpPr txBox="1">
            <a:spLocks noChangeArrowheads="1"/>
          </p:cNvSpPr>
          <p:nvPr/>
        </p:nvSpPr>
        <p:spPr bwMode="auto">
          <a:xfrm>
            <a:off x="5943600" y="255905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12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4" name="Text Box 12"/>
          <p:cNvSpPr txBox="1">
            <a:spLocks noChangeArrowheads="1"/>
          </p:cNvSpPr>
          <p:nvPr/>
        </p:nvSpPr>
        <p:spPr bwMode="auto">
          <a:xfrm>
            <a:off x="7391400" y="255905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16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5" name="Text Box 14"/>
          <p:cNvSpPr txBox="1">
            <a:spLocks noChangeArrowheads="1"/>
          </p:cNvSpPr>
          <p:nvPr/>
        </p:nvSpPr>
        <p:spPr bwMode="auto">
          <a:xfrm>
            <a:off x="6019800" y="415925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22.7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6" name="Text Box 15"/>
          <p:cNvSpPr txBox="1">
            <a:spLocks noChangeArrowheads="1"/>
          </p:cNvSpPr>
          <p:nvPr/>
        </p:nvSpPr>
        <p:spPr bwMode="auto">
          <a:xfrm>
            <a:off x="7467600" y="415925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hlink"/>
                </a:solidFill>
              </a:rPr>
              <a:t>28 MeV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75117" name="Text Box 16"/>
          <p:cNvSpPr txBox="1">
            <a:spLocks noChangeArrowheads="1"/>
          </p:cNvSpPr>
          <p:nvPr/>
        </p:nvSpPr>
        <p:spPr bwMode="auto">
          <a:xfrm>
            <a:off x="4953000" y="2178050"/>
            <a:ext cx="500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chemeClr val="accent1"/>
                </a:solidFill>
              </a:rPr>
              <a:t>2NF</a:t>
            </a:r>
          </a:p>
        </p:txBody>
      </p:sp>
      <p:sp>
        <p:nvSpPr>
          <p:cNvPr id="175118" name="Freeform 17"/>
          <p:cNvSpPr>
            <a:spLocks/>
          </p:cNvSpPr>
          <p:nvPr/>
        </p:nvSpPr>
        <p:spPr bwMode="auto">
          <a:xfrm>
            <a:off x="5181600" y="1828800"/>
            <a:ext cx="196850" cy="469900"/>
          </a:xfrm>
          <a:custGeom>
            <a:avLst/>
            <a:gdLst>
              <a:gd name="T0" fmla="*/ 2147483647 w 48"/>
              <a:gd name="T1" fmla="*/ 2147483647 h 192"/>
              <a:gd name="T2" fmla="*/ 0 w 48"/>
              <a:gd name="T3" fmla="*/ 0 h 192"/>
              <a:gd name="T4" fmla="*/ 0 60000 65536"/>
              <a:gd name="T5" fmla="*/ 0 60000 65536"/>
              <a:gd name="T6" fmla="*/ 0 w 48"/>
              <a:gd name="T7" fmla="*/ 0 h 192"/>
              <a:gd name="T8" fmla="*/ 48 w 48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192">
                <a:moveTo>
                  <a:pt x="48" y="192"/>
                </a:moveTo>
                <a:cubicBezTo>
                  <a:pt x="48" y="192"/>
                  <a:pt x="24" y="96"/>
                  <a:pt x="0" y="0"/>
                </a:cubicBez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5119" name="Text Box 18"/>
          <p:cNvSpPr txBox="1">
            <a:spLocks noChangeArrowheads="1"/>
          </p:cNvSpPr>
          <p:nvPr/>
        </p:nvSpPr>
        <p:spPr bwMode="auto">
          <a:xfrm>
            <a:off x="4495800" y="133985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FF"/>
                </a:solidFill>
              </a:rPr>
              <a:t>2+3NF</a:t>
            </a:r>
            <a:endParaRPr lang="en-GB">
              <a:solidFill>
                <a:srgbClr val="FF00FF"/>
              </a:solidFill>
            </a:endParaRPr>
          </a:p>
        </p:txBody>
      </p:sp>
      <p:sp>
        <p:nvSpPr>
          <p:cNvPr id="175120" name="Freeform 19"/>
          <p:cNvSpPr>
            <a:spLocks/>
          </p:cNvSpPr>
          <p:nvPr/>
        </p:nvSpPr>
        <p:spPr bwMode="auto">
          <a:xfrm>
            <a:off x="4894263" y="1449388"/>
            <a:ext cx="193675" cy="466725"/>
          </a:xfrm>
          <a:custGeom>
            <a:avLst/>
            <a:gdLst>
              <a:gd name="T0" fmla="*/ 0 w 240"/>
              <a:gd name="T1" fmla="*/ 0 h 144"/>
              <a:gd name="T2" fmla="*/ 2147483647 w 240"/>
              <a:gd name="T3" fmla="*/ 2147483647 h 144"/>
              <a:gd name="T4" fmla="*/ 2147483647 w 240"/>
              <a:gd name="T5" fmla="*/ 2147483647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0"/>
                </a:moveTo>
                <a:cubicBezTo>
                  <a:pt x="28" y="36"/>
                  <a:pt x="56" y="72"/>
                  <a:pt x="96" y="96"/>
                </a:cubicBezTo>
                <a:cubicBezTo>
                  <a:pt x="136" y="120"/>
                  <a:pt x="216" y="136"/>
                  <a:pt x="240" y="144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5121" name="Picture 20" descr="turnthesp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6226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5122" name="Object 2"/>
          <p:cNvGraphicFramePr>
            <a:graphicFrameLocks noChangeAspect="1"/>
          </p:cNvGraphicFramePr>
          <p:nvPr/>
        </p:nvGraphicFramePr>
        <p:xfrm>
          <a:off x="700088" y="1143000"/>
          <a:ext cx="219551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6" name="Equation" r:id="rId6" imgW="863600" imgH="177800" progId="Equation.3">
                  <p:embed/>
                </p:oleObj>
              </mc:Choice>
              <mc:Fallback>
                <p:oleObj name="Equation" r:id="rId6" imgW="863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1143000"/>
                        <a:ext cx="2195512" cy="452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57200" y="4267200"/>
          <a:ext cx="3201988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7" name="Equation" r:id="rId8" imgW="1257300" imgH="647700" progId="Equation.3">
                  <p:embed/>
                </p:oleObj>
              </mc:Choice>
              <mc:Fallback>
                <p:oleObj name="Equation" r:id="rId8" imgW="1257300" imgH="647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201988" cy="16494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24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375400"/>
            <a:ext cx="5029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dirty="0"/>
              <a:t>Three-nucleon forces and and their importance in </a:t>
            </a:r>
          </a:p>
          <a:p>
            <a:r>
              <a:rPr lang="en-US" sz="1400" i="0" dirty="0"/>
              <a:t>three-nucleon systems and heavier nuclei</a:t>
            </a:r>
            <a:endParaRPr lang="en-GB" sz="1400" i="0" dirty="0"/>
          </a:p>
        </p:txBody>
      </p:sp>
      <p:sp>
        <p:nvSpPr>
          <p:cNvPr id="66561" name="Slide Number Placeholder 1"/>
          <p:cNvSpPr txBox="1">
            <a:spLocks noGrp="1"/>
          </p:cNvSpPr>
          <p:nvPr/>
        </p:nvSpPr>
        <p:spPr bwMode="auto">
          <a:xfrm>
            <a:off x="807720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63ADD98-8908-6548-B28C-F6AC53A7EA7A}" type="slidenum">
              <a:rPr lang="en-US" sz="1400" i="0"/>
              <a:pPr algn="r"/>
              <a:t>43</a:t>
            </a:fld>
            <a:endParaRPr lang="en-US" sz="1400" i="0"/>
          </a:p>
        </p:txBody>
      </p:sp>
      <p:pic>
        <p:nvPicPr>
          <p:cNvPr id="206853" name="Picture 5" descr="hossein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066800"/>
            <a:ext cx="4238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1301750" y="1295400"/>
            <a:ext cx="1920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pl-PL" sz="2200" i="0">
                <a:latin typeface="Arial" charset="0"/>
                <a:cs typeface="Arial" charset="0"/>
              </a:rPr>
              <a:t>E</a:t>
            </a:r>
            <a:r>
              <a:rPr lang="pl-PL" i="0" baseline="-12000">
                <a:latin typeface="Arial" charset="0"/>
                <a:cs typeface="Arial" charset="0"/>
              </a:rPr>
              <a:t>p</a:t>
            </a:r>
            <a:r>
              <a:rPr lang="pl-PL" sz="2200" i="0">
                <a:latin typeface="Arial" charset="0"/>
                <a:cs typeface="Arial" charset="0"/>
              </a:rPr>
              <a:t> = 1</a:t>
            </a:r>
            <a:r>
              <a:rPr lang="en-US" sz="2200" i="0">
                <a:latin typeface="Arial" charset="0"/>
                <a:cs typeface="Arial" charset="0"/>
              </a:rPr>
              <a:t>90</a:t>
            </a:r>
            <a:r>
              <a:rPr lang="pl-PL" sz="2200" i="0">
                <a:latin typeface="Arial" charset="0"/>
                <a:cs typeface="Arial" charset="0"/>
              </a:rPr>
              <a:t> MeV</a:t>
            </a:r>
            <a:endParaRPr lang="en-US" sz="2200" i="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sz="800" i="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1600" i="0">
                <a:latin typeface="Arial" charset="0"/>
                <a:cs typeface="Arial" charset="0"/>
              </a:rPr>
              <a:t>θ</a:t>
            </a:r>
            <a:r>
              <a:rPr lang="pl-PL" sz="1600" i="0">
                <a:latin typeface="Arial" charset="0"/>
                <a:cs typeface="Arial" charset="0"/>
              </a:rPr>
              <a:t> = 14</a:t>
            </a:r>
            <a:r>
              <a:rPr lang="en-US" sz="1600" i="0">
                <a:latin typeface="Arial" charset="0"/>
                <a:cs typeface="Arial" charset="0"/>
              </a:rPr>
              <a:t>º</a:t>
            </a:r>
            <a:r>
              <a:rPr lang="pl-PL" sz="1600" i="0">
                <a:latin typeface="Arial" charset="0"/>
                <a:cs typeface="Arial" charset="0"/>
              </a:rPr>
              <a:t> - 30</a:t>
            </a:r>
            <a:r>
              <a:rPr lang="en-US" sz="1600" i="0">
                <a:latin typeface="Arial" charset="0"/>
                <a:cs typeface="Arial" charset="0"/>
              </a:rPr>
              <a:t>º</a:t>
            </a:r>
          </a:p>
        </p:txBody>
      </p:sp>
      <p:pic>
        <p:nvPicPr>
          <p:cNvPr id="206856" name="Picture 8" descr="hossein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565525"/>
            <a:ext cx="40925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Oval 9"/>
          <p:cNvSpPr>
            <a:spLocks noChangeArrowheads="1"/>
          </p:cNvSpPr>
          <p:nvPr/>
        </p:nvSpPr>
        <p:spPr bwMode="auto">
          <a:xfrm>
            <a:off x="6096000" y="4522788"/>
            <a:ext cx="676275" cy="62865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6931025" y="4327525"/>
            <a:ext cx="2032000" cy="101600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l-GR" sz="2000" i="0">
                <a:solidFill>
                  <a:schemeClr val="bg2"/>
                </a:solidFill>
                <a:latin typeface="Arial" charset="0"/>
                <a:cs typeface="Arial" charset="0"/>
              </a:rPr>
              <a:t>θ</a:t>
            </a:r>
            <a:r>
              <a:rPr lang="pl-PL" sz="2000" i="0" baseline="-18000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=</a:t>
            </a:r>
            <a:r>
              <a:rPr lang="el-GR" sz="2000" i="0">
                <a:solidFill>
                  <a:schemeClr val="bg2"/>
                </a:solidFill>
                <a:latin typeface="Arial" charset="0"/>
                <a:cs typeface="Arial" charset="0"/>
              </a:rPr>
              <a:t>θ</a:t>
            </a:r>
            <a:r>
              <a:rPr lang="pl-PL" sz="2000" i="0" baseline="-1800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, small </a:t>
            </a:r>
            <a:r>
              <a:rPr lang="el-GR" sz="2000" i="0">
                <a:solidFill>
                  <a:schemeClr val="bg2"/>
                </a:solidFill>
                <a:latin typeface="Arial" charset="0"/>
                <a:cs typeface="Arial" charset="0"/>
              </a:rPr>
              <a:t>φ</a:t>
            </a:r>
            <a:r>
              <a:rPr lang="pl-PL" sz="2000" i="0" baseline="-18000">
                <a:solidFill>
                  <a:schemeClr val="bg2"/>
                </a:solidFill>
                <a:latin typeface="Arial" charset="0"/>
                <a:cs typeface="Arial" charset="0"/>
              </a:rPr>
              <a:t>12</a:t>
            </a:r>
            <a:r>
              <a:rPr lang="pl-PL" sz="2000" i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2000" i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E</a:t>
            </a:r>
            <a:r>
              <a:rPr lang="en-US" i="0" baseline="-14000">
                <a:solidFill>
                  <a:schemeClr val="bg2"/>
                </a:solidFill>
                <a:latin typeface="Arial" charset="0"/>
                <a:cs typeface="Arial" charset="0"/>
              </a:rPr>
              <a:t>pp</a:t>
            </a: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 &lt; 1 MeV</a:t>
            </a:r>
          </a:p>
          <a:p>
            <a:pPr eaLnBrk="1" hangingPunct="1">
              <a:buFont typeface="Wingdings" charset="0"/>
              <a:buNone/>
            </a:pP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(pp) ≈ </a:t>
            </a:r>
            <a:r>
              <a:rPr lang="en-US" sz="2000" i="0" baseline="4000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en-US" sz="2000" i="0">
                <a:solidFill>
                  <a:schemeClr val="bg2"/>
                </a:solidFill>
                <a:latin typeface="Arial" charset="0"/>
                <a:cs typeface="Arial" charset="0"/>
              </a:rPr>
              <a:t>He</a:t>
            </a:r>
          </a:p>
        </p:txBody>
      </p: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990600" y="5867400"/>
            <a:ext cx="15128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200" i="0">
                <a:latin typeface="Arial" charset="0"/>
                <a:cs typeface="Arial" charset="0"/>
              </a:rPr>
              <a:t>I = 1/2, 3/2</a:t>
            </a:r>
          </a:p>
        </p:txBody>
      </p:sp>
      <p:sp>
        <p:nvSpPr>
          <p:cNvPr id="206864" name="Text Box 16"/>
          <p:cNvSpPr txBox="1">
            <a:spLocks noChangeArrowheads="1"/>
          </p:cNvSpPr>
          <p:nvPr/>
        </p:nvSpPr>
        <p:spPr bwMode="auto">
          <a:xfrm>
            <a:off x="2970213" y="5867400"/>
            <a:ext cx="968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200" i="0">
                <a:latin typeface="Arial" charset="0"/>
                <a:cs typeface="Arial" charset="0"/>
              </a:rPr>
              <a:t>I = 1/2</a:t>
            </a:r>
            <a:endParaRPr lang="en-US" sz="2200" i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996950" y="2209800"/>
            <a:ext cx="25257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pl-PL" sz="1600" i="0">
                <a:cs typeface="Arial" charset="0"/>
              </a:rPr>
              <a:t>H. Mardanpour </a:t>
            </a:r>
            <a:r>
              <a:rPr lang="pl-PL" sz="1600">
                <a:cs typeface="Arial" charset="0"/>
              </a:rPr>
              <a:t>et al.,</a:t>
            </a:r>
          </a:p>
          <a:p>
            <a:pPr eaLnBrk="1" hangingPunct="1">
              <a:buFont typeface="Wingdings" charset="0"/>
              <a:buNone/>
            </a:pPr>
            <a:r>
              <a:rPr lang="pl-PL" sz="1600">
                <a:cs typeface="Arial" charset="0"/>
              </a:rPr>
              <a:t>Phys. Lett. B687, 149 (2010)</a:t>
            </a:r>
          </a:p>
        </p:txBody>
      </p:sp>
      <p:sp>
        <p:nvSpPr>
          <p:cNvPr id="66570" name="Text Box 3"/>
          <p:cNvSpPr txBox="1">
            <a:spLocks noChangeArrowheads="1"/>
          </p:cNvSpPr>
          <p:nvPr/>
        </p:nvSpPr>
        <p:spPr bwMode="auto">
          <a:xfrm>
            <a:off x="569913" y="30163"/>
            <a:ext cx="81772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i="0">
                <a:solidFill>
                  <a:schemeClr val="tx2"/>
                </a:solidFill>
              </a:rPr>
              <a:t>Analyzing power for break-up channel for E</a:t>
            </a:r>
            <a:r>
              <a:rPr lang="en-GB" sz="2800" i="0" baseline="-25000">
                <a:solidFill>
                  <a:schemeClr val="tx2"/>
                </a:solidFill>
              </a:rPr>
              <a:t>p</a:t>
            </a:r>
            <a:r>
              <a:rPr lang="en-GB" sz="2800" i="0">
                <a:solidFill>
                  <a:schemeClr val="tx2"/>
                </a:solidFill>
              </a:rPr>
              <a:t>=190 MeV</a:t>
            </a:r>
            <a:endParaRPr lang="en-GB" sz="3200" i="0"/>
          </a:p>
        </p:txBody>
      </p:sp>
      <p:graphicFrame>
        <p:nvGraphicFramePr>
          <p:cNvPr id="66571" name="Object 2"/>
          <p:cNvGraphicFramePr>
            <a:graphicFrameLocks noChangeAspect="1"/>
          </p:cNvGraphicFramePr>
          <p:nvPr/>
        </p:nvGraphicFramePr>
        <p:xfrm>
          <a:off x="2590800" y="533400"/>
          <a:ext cx="31242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4" name="Equation" r:id="rId6" imgW="1092200" imgH="177800" progId="Equation.3">
                  <p:embed/>
                </p:oleObj>
              </mc:Choice>
              <mc:Fallback>
                <p:oleObj name="Equation" r:id="rId6" imgW="10922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33400"/>
                        <a:ext cx="3124200" cy="5095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622300" y="3048000"/>
          <a:ext cx="189230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5" name="Equation" r:id="rId8" imgW="762000" imgH="203200" progId="Equation.3">
                  <p:embed/>
                </p:oleObj>
              </mc:Choice>
              <mc:Fallback>
                <p:oleObj name="Equation" r:id="rId8" imgW="7620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3048000"/>
                        <a:ext cx="1892300" cy="5159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667000" y="3048000"/>
          <a:ext cx="17668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6" name="Equation" r:id="rId10" imgW="711200" imgH="203200" progId="Equation.3">
                  <p:embed/>
                </p:oleObj>
              </mc:Choice>
              <mc:Fallback>
                <p:oleObj name="Equation" r:id="rId10" imgW="7112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048000"/>
                        <a:ext cx="1766888" cy="5159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5" grpId="0"/>
      <p:bldP spid="206857" grpId="0" animBg="1"/>
      <p:bldP spid="206858" grpId="0" animBg="1"/>
      <p:bldP spid="206863" grpId="0"/>
      <p:bldP spid="206864" grpId="0"/>
      <p:bldP spid="2068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86FC5D-E8B8-E245-BA63-7F10FD7AE5E4}" type="slidenum">
              <a:rPr lang="en-US" sz="1400" i="0"/>
              <a:pPr/>
              <a:t>5</a:t>
            </a:fld>
            <a:endParaRPr lang="en-US" sz="1400" i="0"/>
          </a:p>
        </p:txBody>
      </p:sp>
      <p:sp>
        <p:nvSpPr>
          <p:cNvPr id="2355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lIns="92075" tIns="46038" rIns="92075" bIns="46038"/>
          <a:lstStyle/>
          <a:p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Triton Binding Energy</a:t>
            </a:r>
            <a:endParaRPr noProof="1">
              <a:solidFill>
                <a:srgbClr val="F0C8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73413" name="Group 1029"/>
          <p:cNvGraphicFramePr>
            <a:graphicFrameLocks noGrp="1"/>
          </p:cNvGraphicFramePr>
          <p:nvPr/>
        </p:nvGraphicFramePr>
        <p:xfrm>
          <a:off x="533400" y="1371600"/>
          <a:ext cx="7696200" cy="3352802"/>
        </p:xfrm>
        <a:graphic>
          <a:graphicData uri="http://schemas.openxmlformats.org/drawingml/2006/table">
            <a:tbl>
              <a:tblPr/>
              <a:tblGrid>
                <a:gridCol w="2565400"/>
                <a:gridCol w="2565400"/>
                <a:gridCol w="2565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Model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2"/>
                          <a:sym typeface="Symbol" charset="2"/>
                        </a:rPr>
                        <a:t></a:t>
                      </a:r>
                      <a:r>
                        <a:rPr kumimoji="0" sz="2800" b="0" i="0" u="none" strike="noStrike" cap="none" normalizeH="0" baseline="3000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/data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3000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H B.E. 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NIJM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NIJM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Reid93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Argonne V18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3581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B027FD-125D-8245-96EB-4194E71BE6BB}" type="slidenum">
              <a:rPr lang="en-US" sz="1400" i="0"/>
              <a:pPr/>
              <a:t>6</a:t>
            </a:fld>
            <a:endParaRPr lang="en-US" sz="1400" i="0"/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lIns="92075" tIns="46038" rIns="92075" bIns="46038"/>
          <a:lstStyle/>
          <a:p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Triton Binding Energy</a:t>
            </a:r>
            <a:endParaRPr noProof="1">
              <a:solidFill>
                <a:srgbClr val="F0C8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74437" name="Group 5"/>
          <p:cNvGraphicFramePr>
            <a:graphicFrameLocks noGrp="1"/>
          </p:cNvGraphicFramePr>
          <p:nvPr/>
        </p:nvGraphicFramePr>
        <p:xfrm>
          <a:off x="533400" y="1371600"/>
          <a:ext cx="7696200" cy="4030665"/>
        </p:xfrm>
        <a:graphic>
          <a:graphicData uri="http://schemas.openxmlformats.org/drawingml/2006/table">
            <a:tbl>
              <a:tblPr/>
              <a:tblGrid>
                <a:gridCol w="2565400"/>
                <a:gridCol w="2565400"/>
                <a:gridCol w="2565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Model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2"/>
                          <a:sym typeface="Symbol" charset="2"/>
                        </a:rPr>
                        <a:t></a:t>
                      </a:r>
                      <a:r>
                        <a:rPr kumimoji="0" sz="2800" b="0" i="0" u="none" strike="noStrike" cap="none" normalizeH="0" baseline="3000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/data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3000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H B.E. 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NIJM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NIJM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Reid93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Argonne V18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1.09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</a:rPr>
                        <a:t>7.62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EXPERIMENT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sz="2800" b="0" i="0" u="sng" strike="noStrike" cap="none" normalizeH="0" baseline="0" noProof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8.48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74467" name="Text Box 35"/>
          <p:cNvSpPr txBox="1">
            <a:spLocks noChangeArrowheads="1"/>
          </p:cNvSpPr>
          <p:nvPr/>
        </p:nvSpPr>
        <p:spPr bwMode="auto">
          <a:xfrm>
            <a:off x="457200" y="5562600"/>
            <a:ext cx="7913688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b="1" i="0" noProof="1">
                <a:solidFill>
                  <a:schemeClr val="folHlink"/>
                </a:solidFill>
                <a:latin typeface="Comic Sans MS" charset="0"/>
                <a:ea typeface="+mn-ea"/>
                <a:cs typeface="+mn-cs"/>
              </a:rPr>
              <a:t>Modern N-N potentials fail to describe triton B.E.</a:t>
            </a:r>
            <a:r>
              <a:rPr i="0" noProof="1">
                <a:solidFill>
                  <a:schemeClr val="hlink"/>
                </a:solidFill>
                <a:latin typeface="Comic Sans MS" charset="0"/>
                <a:ea typeface="+mn-ea"/>
                <a:cs typeface="+mn-cs"/>
              </a:rPr>
              <a:t> </a:t>
            </a:r>
          </a:p>
        </p:txBody>
      </p:sp>
      <p:sp>
        <p:nvSpPr>
          <p:cNvPr id="25634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BE112-B21E-EC4D-B567-B6339CFE3063}" type="slidenum">
              <a:rPr lang="en-US" sz="1400" i="0"/>
              <a:pPr/>
              <a:t>7</a:t>
            </a:fld>
            <a:endParaRPr lang="en-US" sz="1400" i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143000"/>
          </a:xfrm>
          <a:noFill/>
        </p:spPr>
        <p:txBody>
          <a:bodyPr lIns="92075" tIns="46038" rIns="92075" bIns="46038"/>
          <a:lstStyle/>
          <a:p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Beyond phenomenological N-N forces</a:t>
            </a:r>
            <a:endParaRPr noProof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1066800" y="1905000"/>
            <a:ext cx="6858000" cy="1219200"/>
            <a:chOff x="480" y="3264"/>
            <a:chExt cx="4320" cy="768"/>
          </a:xfrm>
        </p:grpSpPr>
        <p:sp>
          <p:nvSpPr>
            <p:cNvPr id="360452" name="Rectangle 4"/>
            <p:cNvSpPr>
              <a:spLocks noChangeArrowheads="1"/>
            </p:cNvSpPr>
            <p:nvPr/>
          </p:nvSpPr>
          <p:spPr bwMode="auto">
            <a:xfrm>
              <a:off x="480" y="3264"/>
              <a:ext cx="4320" cy="7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60453" name="Text Box 5"/>
            <p:cNvSpPr txBox="1">
              <a:spLocks noChangeArrowheads="1"/>
            </p:cNvSpPr>
            <p:nvPr/>
          </p:nvSpPr>
          <p:spPr bwMode="auto">
            <a:xfrm>
              <a:off x="528" y="3312"/>
              <a:ext cx="4224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sz="2800" i="0" noProof="1">
                  <a:solidFill>
                    <a:schemeClr val="bg2"/>
                  </a:solidFill>
                  <a:latin typeface="Comic Sans MS" charset="0"/>
                  <a:ea typeface="+mn-ea"/>
                  <a:cs typeface="+mn-cs"/>
                </a:rPr>
                <a:t>Phenomenological N-N forces fail to describe A&gt;2 systems! How to resolve?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00" y="3962400"/>
            <a:ext cx="6629400" cy="2286000"/>
            <a:chOff x="1008" y="1344"/>
            <a:chExt cx="4176" cy="1440"/>
          </a:xfrm>
        </p:grpSpPr>
        <p:sp>
          <p:nvSpPr>
            <p:cNvPr id="360455" name="AutoShape 7"/>
            <p:cNvSpPr>
              <a:spLocks noChangeArrowheads="1"/>
            </p:cNvSpPr>
            <p:nvPr/>
          </p:nvSpPr>
          <p:spPr bwMode="auto">
            <a:xfrm>
              <a:off x="1008" y="1344"/>
              <a:ext cx="4176" cy="1440"/>
            </a:xfrm>
            <a:prstGeom prst="cloudCallout">
              <a:avLst>
                <a:gd name="adj1" fmla="val -41213"/>
                <a:gd name="adj2" fmla="val -70694"/>
              </a:avLst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i="0" noProof="1">
                <a:ea typeface="+mn-ea"/>
                <a:cs typeface="+mn-cs"/>
              </a:endParaRPr>
            </a:p>
          </p:txBody>
        </p:sp>
        <p:sp>
          <p:nvSpPr>
            <p:cNvPr id="360456" name="Rectangle 8"/>
            <p:cNvSpPr>
              <a:spLocks noChangeArrowheads="1"/>
            </p:cNvSpPr>
            <p:nvPr/>
          </p:nvSpPr>
          <p:spPr bwMode="auto">
            <a:xfrm>
              <a:off x="1488" y="1776"/>
              <a:ext cx="3456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 marL="457200" indent="-4572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Arial" charset="0"/>
                <a:buNone/>
                <a:defRPr/>
              </a:pPr>
              <a:r>
                <a:rPr lang="nl-NL" sz="3600" b="1" i="0">
                  <a:solidFill>
                    <a:schemeClr val="hlink"/>
                  </a:solidFill>
                  <a:latin typeface="Comic Sans MS" charset="0"/>
                  <a:ea typeface="+mn-ea"/>
                  <a:cs typeface="+mn-cs"/>
                </a:rPr>
                <a:t>Three-Nucleon Force!</a:t>
              </a:r>
            </a:p>
            <a:p>
              <a:pPr marL="457200" indent="-4572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Font typeface="Arial" charset="0"/>
                <a:buNone/>
                <a:defRPr/>
              </a:pPr>
              <a:r>
                <a:rPr lang="nl-NL" sz="3600" b="1" i="0">
                  <a:solidFill>
                    <a:schemeClr val="hlink"/>
                  </a:solidFill>
                  <a:latin typeface="Comic Sans MS" charset="0"/>
                  <a:ea typeface="+mn-ea"/>
                  <a:cs typeface="+mn-cs"/>
                </a:rPr>
                <a:t>(3NF)</a:t>
              </a:r>
            </a:p>
          </p:txBody>
        </p:sp>
      </p:grpSp>
      <p:sp>
        <p:nvSpPr>
          <p:cNvPr id="27653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1E73F6-56C8-C747-89F2-F1542B27545B}" type="slidenum">
              <a:rPr lang="en-US" sz="1400" i="0"/>
              <a:pPr/>
              <a:t>8</a:t>
            </a:fld>
            <a:endParaRPr lang="en-US" sz="1400" i="0"/>
          </a:p>
        </p:txBody>
      </p:sp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Three-Body Forces in </a:t>
            </a:r>
            <a:b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Nuclear Physics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9699" name="Group 1032"/>
          <p:cNvGrpSpPr>
            <a:grpSpLocks/>
          </p:cNvGrpSpPr>
          <p:nvPr/>
        </p:nvGrpSpPr>
        <p:grpSpPr bwMode="auto">
          <a:xfrm>
            <a:off x="0" y="1295400"/>
            <a:ext cx="9144000" cy="4267200"/>
            <a:chOff x="144" y="1344"/>
            <a:chExt cx="5424" cy="2352"/>
          </a:xfrm>
        </p:grpSpPr>
        <p:grpSp>
          <p:nvGrpSpPr>
            <p:cNvPr id="29701" name="Group 1033"/>
            <p:cNvGrpSpPr>
              <a:grpSpLocks/>
            </p:cNvGrpSpPr>
            <p:nvPr/>
          </p:nvGrpSpPr>
          <p:grpSpPr bwMode="auto">
            <a:xfrm>
              <a:off x="144" y="1344"/>
              <a:ext cx="5424" cy="1310"/>
              <a:chOff x="144" y="528"/>
              <a:chExt cx="5616" cy="1310"/>
            </a:xfrm>
          </p:grpSpPr>
          <p:pic>
            <p:nvPicPr>
              <p:cNvPr id="275466" name="Picture 1034" descr="Clip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528"/>
                <a:ext cx="5616" cy="13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275467" name="Rectangle 1035"/>
              <p:cNvSpPr>
                <a:spLocks noChangeArrowheads="1"/>
              </p:cNvSpPr>
              <p:nvPr/>
            </p:nvSpPr>
            <p:spPr bwMode="auto">
              <a:xfrm>
                <a:off x="3264" y="1584"/>
                <a:ext cx="384" cy="24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5468" name="Rectangle 1036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767" cy="24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5469" name="Rectangle 1037"/>
              <p:cNvSpPr>
                <a:spLocks noChangeArrowheads="1"/>
              </p:cNvSpPr>
              <p:nvPr/>
            </p:nvSpPr>
            <p:spPr bwMode="auto">
              <a:xfrm>
                <a:off x="1152" y="1440"/>
                <a:ext cx="672" cy="24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5470" name="Rectangle 1038"/>
            <p:cNvSpPr>
              <a:spLocks noChangeArrowheads="1"/>
            </p:cNvSpPr>
            <p:nvPr/>
          </p:nvSpPr>
          <p:spPr bwMode="auto">
            <a:xfrm>
              <a:off x="432" y="2736"/>
              <a:ext cx="4896" cy="96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charset="0"/>
                <a:buNone/>
                <a:defRPr/>
              </a:pPr>
              <a:r>
                <a:rPr lang="nl-NL" sz="2000" i="0">
                  <a:solidFill>
                    <a:srgbClr val="FFFF00"/>
                  </a:solidFill>
                  <a:latin typeface="Comic Sans MS" charset="0"/>
                </a:rPr>
                <a:t>	</a:t>
              </a:r>
              <a:r>
                <a:rPr lang="nl-NL" b="1">
                  <a:solidFill>
                    <a:schemeClr val="tx2"/>
                  </a:solidFill>
                  <a:latin typeface="Comic Sans MS" charset="0"/>
                </a:rPr>
                <a:t>“...the replacement of field interactions by two-body action-at-a-distance potentials is a poor approximation in nuclear problems.”</a:t>
              </a:r>
              <a:endParaRPr lang="en-US" b="1">
                <a:solidFill>
                  <a:schemeClr val="tx2"/>
                </a:solidFill>
                <a:latin typeface="Comic Sans MS" charset="0"/>
              </a:endParaRPr>
            </a:p>
          </p:txBody>
        </p:sp>
      </p:grpSp>
      <p:sp>
        <p:nvSpPr>
          <p:cNvPr id="29700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D768C11-C4E5-5844-8975-0F9BB4D78D7C}" type="slidenum">
              <a:rPr lang="en-US" sz="1400" i="0"/>
              <a:pPr/>
              <a:t>9</a:t>
            </a:fld>
            <a:endParaRPr lang="en-US" sz="1400" i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GB" sz="4000">
                <a:latin typeface="Times New Roman" charset="0"/>
                <a:ea typeface="ＭＳ Ｐゴシック" charset="0"/>
                <a:cs typeface="ＭＳ Ｐゴシック" charset="0"/>
              </a:rPr>
              <a:t>Three-Body Forces in Nature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5" descr="moo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962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6" descr="p-021-0001-14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1806575" cy="21732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1749" name="Rectangle 9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/>
              <a:t>Three-nucleon forces and and their importance in </a:t>
            </a:r>
          </a:p>
          <a:p>
            <a:r>
              <a:rPr lang="en-US" sz="1400" i="0"/>
              <a:t>three-nucleon systems and heavier nuclei</a:t>
            </a:r>
            <a:endParaRPr lang="en-GB" sz="140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354"/>
  <p:tag name="DEFAULTHEIGHT" val="412"/>
</p:tagLst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L:\OF97UK\Template\BLANK.POT</Template>
  <TotalTime>12801</TotalTime>
  <Words>2186</Words>
  <Application>Microsoft Office PowerPoint</Application>
  <PresentationFormat>Presentazione su schermo (4:3)</PresentationFormat>
  <Paragraphs>453</Paragraphs>
  <Slides>43</Slides>
  <Notes>36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5" baseType="lpstr">
      <vt:lpstr>Blank</vt:lpstr>
      <vt:lpstr>Equation</vt:lpstr>
      <vt:lpstr>Three-nucleon forces and their importance in three-nucleon systems and heavier nuclei</vt:lpstr>
      <vt:lpstr>Presentazione standard di PowerPoint</vt:lpstr>
      <vt:lpstr>Presentazione standard di PowerPoint</vt:lpstr>
      <vt:lpstr>N-N Potentials</vt:lpstr>
      <vt:lpstr>Triton Binding Energy</vt:lpstr>
      <vt:lpstr>Triton Binding Energy</vt:lpstr>
      <vt:lpstr>Beyond phenomenological N-N forces</vt:lpstr>
      <vt:lpstr>Three-Body Forces in  Nuclear Physics</vt:lpstr>
      <vt:lpstr>Three-Body Forces in Nature</vt:lpstr>
      <vt:lpstr>Presentazione standard di PowerPoint</vt:lpstr>
      <vt:lpstr>Three-body forces and Wikipedia</vt:lpstr>
      <vt:lpstr>Ab-initio calculations for light nuclei</vt:lpstr>
      <vt:lpstr>Binding Energies of Oxygen Isotopes</vt:lpstr>
      <vt:lpstr>23O</vt:lpstr>
      <vt:lpstr>23O</vt:lpstr>
      <vt:lpstr>23O</vt:lpstr>
      <vt:lpstr>N=28 magic number in Calcium</vt:lpstr>
      <vt:lpstr>What is this three-nucelon force?</vt:lpstr>
      <vt:lpstr>Effective-Field Theory Approach</vt:lpstr>
      <vt:lpstr>Study of Three-Body Force in Nuclear Physics</vt:lpstr>
      <vt:lpstr>Total nd Cross sections</vt:lpstr>
      <vt:lpstr>pd elastic scattering cross sections</vt:lpstr>
      <vt:lpstr>pd elastic scattering cross sections</vt:lpstr>
      <vt:lpstr>p+d vector analyzing powers</vt:lpstr>
      <vt:lpstr>p+d vector analyzing powers</vt:lpstr>
      <vt:lpstr>Effect of 3NF as a function of Energy </vt:lpstr>
      <vt:lpstr>Presentazione standard di PowerPoint</vt:lpstr>
      <vt:lpstr>Presentazione standard di PowerPoint</vt:lpstr>
      <vt:lpstr>Break-up channel at 130 MeV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Overview world database elastic &amp; breakup</vt:lpstr>
      <vt:lpstr>Presentazione standard di PowerPoint</vt:lpstr>
      <vt:lpstr>Presentazione standard di PowerPoint</vt:lpstr>
      <vt:lpstr>Concluding remarks</vt:lpstr>
      <vt:lpstr>Acknowledgements</vt:lpstr>
      <vt:lpstr>Presentazione standard di PowerPoint</vt:lpstr>
      <vt:lpstr>Presentazione standard di PowerPoint</vt:lpstr>
      <vt:lpstr>The Ay puzzle at low energies</vt:lpstr>
      <vt:lpstr>Presentazione standard di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Options for Giant Resonance studies using the NESR</dc:title>
  <dc:creator>henk</dc:creator>
  <cp:lastModifiedBy>tecno</cp:lastModifiedBy>
  <cp:revision>152</cp:revision>
  <cp:lastPrinted>2002-03-08T14:30:07Z</cp:lastPrinted>
  <dcterms:created xsi:type="dcterms:W3CDTF">2012-02-24T09:11:58Z</dcterms:created>
  <dcterms:modified xsi:type="dcterms:W3CDTF">2013-06-06T07:19:38Z</dcterms:modified>
</cp:coreProperties>
</file>