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33" r:id="rId3"/>
    <p:sldMasterId id="2147484856" r:id="rId4"/>
    <p:sldMasterId id="2147485067" r:id="rId5"/>
    <p:sldMasterId id="2147485080" r:id="rId6"/>
    <p:sldMasterId id="2147485101" r:id="rId7"/>
    <p:sldMasterId id="2147485139" r:id="rId8"/>
    <p:sldMasterId id="2147485151" r:id="rId9"/>
    <p:sldMasterId id="2147485175" r:id="rId10"/>
    <p:sldMasterId id="2147485213" r:id="rId11"/>
    <p:sldMasterId id="2147485217" r:id="rId12"/>
    <p:sldMasterId id="2147485236" r:id="rId13"/>
    <p:sldMasterId id="2147485248" r:id="rId14"/>
    <p:sldMasterId id="2147485252" r:id="rId15"/>
  </p:sldMasterIdLst>
  <p:notesMasterIdLst>
    <p:notesMasterId r:id="rId51"/>
  </p:notesMasterIdLst>
  <p:handoutMasterIdLst>
    <p:handoutMasterId r:id="rId52"/>
  </p:handoutMasterIdLst>
  <p:sldIdLst>
    <p:sldId id="510" r:id="rId16"/>
    <p:sldId id="710" r:id="rId17"/>
    <p:sldId id="704" r:id="rId18"/>
    <p:sldId id="722" r:id="rId19"/>
    <p:sldId id="719" r:id="rId20"/>
    <p:sldId id="716" r:id="rId21"/>
    <p:sldId id="718" r:id="rId22"/>
    <p:sldId id="717" r:id="rId23"/>
    <p:sldId id="705" r:id="rId24"/>
    <p:sldId id="691" r:id="rId25"/>
    <p:sldId id="726" r:id="rId26"/>
    <p:sldId id="727" r:id="rId27"/>
    <p:sldId id="712" r:id="rId28"/>
    <p:sldId id="714" r:id="rId29"/>
    <p:sldId id="707" r:id="rId30"/>
    <p:sldId id="708" r:id="rId31"/>
    <p:sldId id="709" r:id="rId32"/>
    <p:sldId id="693" r:id="rId33"/>
    <p:sldId id="694" r:id="rId34"/>
    <p:sldId id="732" r:id="rId35"/>
    <p:sldId id="715" r:id="rId36"/>
    <p:sldId id="724" r:id="rId37"/>
    <p:sldId id="696" r:id="rId38"/>
    <p:sldId id="689" r:id="rId39"/>
    <p:sldId id="698" r:id="rId40"/>
    <p:sldId id="686" r:id="rId41"/>
    <p:sldId id="687" r:id="rId42"/>
    <p:sldId id="688" r:id="rId43"/>
    <p:sldId id="577" r:id="rId44"/>
    <p:sldId id="615" r:id="rId45"/>
    <p:sldId id="730" r:id="rId46"/>
    <p:sldId id="629" r:id="rId47"/>
    <p:sldId id="729" r:id="rId48"/>
    <p:sldId id="731" r:id="rId49"/>
    <p:sldId id="617" r:id="rId5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5pPr>
    <a:lvl6pPr marL="22860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6pPr>
    <a:lvl7pPr marL="27432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7pPr>
    <a:lvl8pPr marL="32004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8pPr>
    <a:lvl9pPr marL="36576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99CC00"/>
    <a:srgbClr val="FFFF99"/>
    <a:srgbClr val="0033CC"/>
    <a:srgbClr val="F5FB05"/>
    <a:srgbClr val="FFFF00"/>
    <a:srgbClr val="99CCFF"/>
    <a:srgbClr val="DDFF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300" autoAdjust="0"/>
    <p:restoredTop sz="96161" autoAdjust="0"/>
  </p:normalViewPr>
  <p:slideViewPr>
    <p:cSldViewPr>
      <p:cViewPr>
        <p:scale>
          <a:sx n="66" d="100"/>
          <a:sy n="66" d="100"/>
        </p:scale>
        <p:origin x="-3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E6FCE-1452-4A44-9B18-5AF20DA6C904}" type="datetimeFigureOut">
              <a:rPr lang="ko-KR" altLang="en-US" smtClean="0"/>
              <a:pPr/>
              <a:t>2013-06-07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F4CB-FF25-42E7-85B5-9BD119BF9538}" type="slidenum">
              <a:rPr lang="ko-KR" altLang="en-US" smtClean="0"/>
              <a:pPr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60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3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124C11B-D954-4935-94E8-11395E674084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0303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>
                <a:solidFill>
                  <a:srgbClr val="000000"/>
                </a:solidFill>
              </a:rPr>
              <a:t>Y.Itow@NP02, Kyoto, 27Sep-02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4F6-0381-4213-A4D7-12186D803DA6}" type="slidenum">
              <a:rPr lang="ko-KR" altLang="en-US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>
                <a:solidFill>
                  <a:srgbClr val="000000"/>
                </a:solidFill>
              </a:rPr>
              <a:t>Y.Itow@NP02, Kyoto, 27Sep-02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FA154-FC85-440E-BD9A-D795DEE486AC}" type="slidenum">
              <a:rPr lang="ko-KR" altLang="en-US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>
                <a:solidFill>
                  <a:srgbClr val="000000"/>
                </a:solidFill>
              </a:rPr>
              <a:t>Y.Itow@NP02, Kyoto, 27Sep-02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7773D-9200-4B2E-90E8-92307441CED3}" type="slidenum">
              <a:rPr lang="ko-KR" altLang="en-US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>
                <a:solidFill>
                  <a:srgbClr val="000000"/>
                </a:solidFill>
              </a:rPr>
              <a:t>Y.Itow@NP02, Kyoto, 27Sep-02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0112D-E8F0-4F5E-9413-DF6FF6D898DF}" type="slidenum">
              <a:rPr lang="ko-KR" altLang="en-US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>
                <a:solidFill>
                  <a:srgbClr val="000000"/>
                </a:solidFill>
              </a:rPr>
              <a:t>Y.Itow@NP02, Kyoto, 27Sep-02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8CB18-9C33-4BDA-8442-119BD5FC9E99}" type="slidenum">
              <a:rPr lang="ko-KR" altLang="en-US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>
                <a:solidFill>
                  <a:srgbClr val="000000"/>
                </a:solidFill>
              </a:rPr>
              <a:t>Y.Itow@NP02, Kyoto, 27Sep-02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C360C-732F-4EBB-BF7C-59B9EE6C011A}" type="slidenum">
              <a:rPr lang="ko-KR" altLang="en-US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>
                <a:solidFill>
                  <a:srgbClr val="000000"/>
                </a:solidFill>
              </a:rPr>
              <a:t>Y.Itow@NP02, Kyoto, 27Sep-02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897D3-F6CF-4791-9432-F67E94AACECB}" type="slidenum">
              <a:rPr lang="ko-KR" altLang="en-US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>
                <a:solidFill>
                  <a:srgbClr val="000000"/>
                </a:solidFill>
              </a:rPr>
              <a:t>Y.Itow@NP02, Kyoto, 27Sep-02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E40B4-51F7-4295-A419-ED7AF41B7A94}" type="slidenum">
              <a:rPr lang="ko-KR" altLang="en-US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>
                <a:solidFill>
                  <a:srgbClr val="000000"/>
                </a:solidFill>
              </a:rPr>
              <a:t>Y.Itow@NP02, Kyoto, 27Sep-02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89857-7629-4B93-AD96-E9BF3742B073}" type="slidenum">
              <a:rPr lang="ko-KR" altLang="en-US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>
                <a:solidFill>
                  <a:srgbClr val="000000"/>
                </a:solidFill>
              </a:rPr>
              <a:t>Y.Itow@NP02, Kyoto, 27Sep-02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3B424-8AE1-4381-88B1-CC6A46CE40DF}" type="slidenum">
              <a:rPr lang="ko-KR" altLang="en-US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>
                <a:solidFill>
                  <a:srgbClr val="000000"/>
                </a:solidFill>
              </a:rPr>
              <a:t>Y.Itow@NP02, Kyoto, 27Sep-02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D9EC1-37A3-4F33-A8C3-DCE608B9BC61}" type="slidenum">
              <a:rPr lang="ko-KR" altLang="en-US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BEE74-4D50-41AF-BE78-C9E891D13C12}" type="slidenum">
              <a:rPr lang="en-US" altLang="ja-JP">
                <a:solidFill>
                  <a:srgbClr val="FFFFFF"/>
                </a:solidFill>
              </a:rPr>
              <a:pPr/>
              <a:t>‹N›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BAC3-4372-4BA8-BE92-EE196D2440EC}" type="slidenum">
              <a:rPr lang="en-US" altLang="ja-JP">
                <a:solidFill>
                  <a:srgbClr val="FFFFFF"/>
                </a:solidFill>
              </a:rPr>
              <a:pPr/>
              <a:t>‹N›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E9994-2451-4B15-87AD-38D4FCF5EC34}" type="slidenum">
              <a:rPr lang="en-US" altLang="ja-JP">
                <a:solidFill>
                  <a:srgbClr val="FFFFFF"/>
                </a:solidFill>
              </a:rPr>
              <a:pPr/>
              <a:t>‹N›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DA47-17E1-42FD-BEEB-195C6AB6F9B9}" type="slidenum">
              <a:rPr lang="en-US" altLang="ja-JP">
                <a:solidFill>
                  <a:srgbClr val="FFFFFF"/>
                </a:solidFill>
              </a:rPr>
              <a:pPr/>
              <a:t>‹N›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7C3D-762B-430C-98B7-807441D98892}" type="slidenum">
              <a:rPr lang="en-US" altLang="ja-JP">
                <a:solidFill>
                  <a:srgbClr val="FFFFFF"/>
                </a:solidFill>
              </a:rPr>
              <a:pPr/>
              <a:t>‹N›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18E30-4D81-4A6A-A8A4-E3E20A6CF47E}" type="slidenum">
              <a:rPr lang="en-US" altLang="ja-JP">
                <a:solidFill>
                  <a:srgbClr val="FFFFFF"/>
                </a:solidFill>
              </a:rPr>
              <a:pPr/>
              <a:t>‹N›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7CF94-26F6-4639-9C9E-E86178686735}" type="slidenum">
              <a:rPr lang="en-US" altLang="ja-JP">
                <a:solidFill>
                  <a:srgbClr val="FFFFFF"/>
                </a:solidFill>
              </a:rPr>
              <a:pPr/>
              <a:t>‹N›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24036-4620-4E82-A9F8-8B9256B98A81}" type="slidenum">
              <a:rPr lang="en-US" altLang="ja-JP">
                <a:solidFill>
                  <a:srgbClr val="FFFFFF"/>
                </a:solidFill>
              </a:rPr>
              <a:pPr/>
              <a:t>‹N›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41F84-25C6-4B98-AE3C-3B77B0A0938D}" type="slidenum">
              <a:rPr lang="en-US" altLang="ja-JP">
                <a:solidFill>
                  <a:srgbClr val="FFFFFF"/>
                </a:solidFill>
              </a:rPr>
              <a:pPr/>
              <a:t>‹N›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0959F-6DBE-40FA-8EAE-659025E68562}" type="slidenum">
              <a:rPr lang="en-US" altLang="ja-JP">
                <a:solidFill>
                  <a:srgbClr val="FFFFFF"/>
                </a:solidFill>
              </a:rPr>
              <a:pPr/>
              <a:t>‹N›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65579-DEF5-466D-8D3D-4EC31F946223}" type="slidenum">
              <a:rPr lang="en-US" altLang="ja-JP">
                <a:solidFill>
                  <a:srgbClr val="FFFFFF"/>
                </a:solidFill>
              </a:rPr>
              <a:pPr/>
              <a:t>‹N›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4105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latinLnBrk="0" hangingPunct="0"/>
            <a:r>
              <a:rPr kumimoji="0" lang="en-US" altLang="zh-CN" sz="1800" smtClean="0">
                <a:solidFill>
                  <a:prstClr val="black"/>
                </a:solidFill>
                <a:latin typeface="Arial" charset="0"/>
                <a:ea typeface="宋体" charset="-122"/>
              </a:rPr>
              <a:t>2012-7-11</a:t>
            </a:r>
            <a:endParaRPr kumimoji="0" lang="zh-CN" altLang="en-US" sz="180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latinLnBrk="0" hangingPunct="0"/>
            <a:r>
              <a:rPr kumimoji="0" lang="en-US" altLang="zh-CN" sz="1800" smtClean="0">
                <a:solidFill>
                  <a:prstClr val="black"/>
                </a:solidFill>
                <a:latin typeface="Arial" charset="0"/>
                <a:ea typeface="宋体" charset="-122"/>
              </a:rPr>
              <a:t>Jun Cao</a:t>
            </a:r>
            <a:endParaRPr kumimoji="0" lang="zh-CN" altLang="en-US" sz="180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7235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latinLnBrk="0" hangingPunct="0"/>
            <a:r>
              <a:rPr kumimoji="0" lang="en-US" altLang="zh-CN" sz="1800" smtClean="0">
                <a:solidFill>
                  <a:prstClr val="black"/>
                </a:solidFill>
                <a:latin typeface="Arial" charset="0"/>
                <a:ea typeface="宋体" charset="-122"/>
              </a:rPr>
              <a:t>2012-7-11</a:t>
            </a:r>
            <a:endParaRPr kumimoji="0" lang="zh-CN" altLang="en-US" sz="180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latinLnBrk="0" hangingPunct="0"/>
            <a:r>
              <a:rPr kumimoji="0" lang="en-US" altLang="zh-CN" sz="1800" smtClean="0">
                <a:solidFill>
                  <a:prstClr val="black"/>
                </a:solidFill>
                <a:latin typeface="Arial" charset="0"/>
                <a:ea typeface="宋体" charset="-122"/>
              </a:rPr>
              <a:t>Jun Cao</a:t>
            </a:r>
            <a:endParaRPr kumimoji="0" lang="zh-CN" altLang="en-US" sz="180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397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0F5635B-D956-4061-9185-06BE68ECC695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B5151482-3D38-4958-B889-44CD8F9A6DDD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7BC4275-C182-485F-B74D-272387F66682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A500AE46-9FFF-4C72-AF66-53A7984E5691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716D4595-941A-4D06-BDA6-C9D8C3D540DE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B15D5F2C-173C-4F66-A302-95C4207C7A0F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E58F0BF3-4254-443E-81B0-F12076817FC1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2159FE70-A632-466C-91AF-CED4492AB7D0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778312EC-5675-4785-94C2-85BB042067E5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AA829033-C5CF-4711-9231-0D9FAA0CBDF1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38F704F5-95D2-4D55-9CF6-596469998E7C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4105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latinLnBrk="0" hangingPunct="0"/>
            <a:r>
              <a:rPr kumimoji="0" lang="en-US" altLang="zh-CN" sz="1800" smtClean="0">
                <a:solidFill>
                  <a:prstClr val="black"/>
                </a:solidFill>
                <a:latin typeface="Arial" charset="0"/>
                <a:ea typeface="宋体" charset="-122"/>
              </a:rPr>
              <a:t>2012-7-11</a:t>
            </a:r>
            <a:endParaRPr kumimoji="0" lang="zh-CN" altLang="en-US" sz="180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latinLnBrk="0" hangingPunct="0"/>
            <a:r>
              <a:rPr kumimoji="0" lang="en-US" altLang="zh-CN" sz="1800" smtClean="0">
                <a:solidFill>
                  <a:prstClr val="black"/>
                </a:solidFill>
                <a:latin typeface="Arial" charset="0"/>
                <a:ea typeface="宋体" charset="-122"/>
              </a:rPr>
              <a:t>Jun Cao</a:t>
            </a:r>
            <a:endParaRPr kumimoji="0" lang="zh-CN" altLang="en-US" sz="180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7235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latinLnBrk="0" hangingPunct="0"/>
            <a:r>
              <a:rPr kumimoji="0" lang="en-US" altLang="zh-CN" sz="1800" smtClean="0">
                <a:solidFill>
                  <a:prstClr val="black"/>
                </a:solidFill>
                <a:latin typeface="Arial" charset="0"/>
                <a:ea typeface="宋体" charset="-122"/>
              </a:rPr>
              <a:t>2012-7-11</a:t>
            </a:r>
            <a:endParaRPr kumimoji="0" lang="zh-CN" altLang="en-US" sz="180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latinLnBrk="0" hangingPunct="0"/>
            <a:r>
              <a:rPr kumimoji="0" lang="en-US" altLang="zh-CN" sz="1800" smtClean="0">
                <a:solidFill>
                  <a:prstClr val="black"/>
                </a:solidFill>
                <a:latin typeface="Arial" charset="0"/>
                <a:ea typeface="宋体" charset="-122"/>
              </a:rPr>
              <a:t>Jun Cao</a:t>
            </a:r>
            <a:endParaRPr kumimoji="0" lang="zh-CN" altLang="en-US" sz="180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397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1FF3-20A6-48B2-80A6-C5276CBF29F6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FD83-7CC8-422F-BB31-F839E36B857B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F296-AEEF-4440-939C-7B663BC844E4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D6D8-9560-4528-AACA-98B56CD77616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E0BD-3B99-4B96-95B0-DB62087B5FCE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9DED-8D07-4A07-B5ED-D131DCC9412E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7B69-82E8-4628-87ED-B2A9F9E284D2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812A6-84C1-47D9-8E92-50260CD598DD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AF33-DE18-4843-850D-9713164BAD68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AC8C-A292-41D4-B36A-1736FF6F056E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2F41-1B84-49A5-8BA0-2793B966EC52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70E9522-F1C7-4BEC-A420-47F5EE569F0E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5E209E7E-18F8-444E-8C9E-957A93AE1C70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B4BAC532-16AF-4301-9AD2-461C6C87DE23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7900682C-AD8C-4ACF-B929-7D0C5505C99E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C650D12-1BB9-46DD-83DA-08B89637C8C9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23EC8CF4-D5EA-4B8F-9039-AB97614A0F37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8243658-C1A7-410D-A153-09D130D55F3F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38787940-BBBE-4B57-9DDE-AFE7302F5BFB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6DA7FBF0-F134-4E3D-8787-6E40E21BF4C3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85664CF-7789-4E35-971F-E369164F3E74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CE3A72E6-1E47-4AD0-A4CB-6652BB028433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F0785CA0-3D8C-4D2C-8FF7-F64AD638B830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B95A1117-9FD6-4CAE-927C-9415A264E12A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47E10E33-5034-4B57-8432-CF35EF359CE8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9E9600F-F34D-432F-8EBD-016267FE874C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CB3857F0-575F-4F25-8FC6-D93E2C4D060F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76EC7B7C-97AD-4B9A-93E4-EE47F73C1FD6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682724A9-3F37-4990-9BC6-41874EED908D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228FB78B-7D47-4923-8646-65A36F913CAA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AAAC8A23-20C2-4315-A32F-348FC59DF633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954C6A91-2E68-4460-80DA-78884F23C891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5B7A6EE-0AF7-4B0A-901A-75442CD0B005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982C11DA-2FD6-42EF-AA2C-6278D6C03EB1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2519E-822C-4C7F-A435-6914A5EAAAF8}" type="slidenum">
              <a:rPr lang="en-US" altLang="ko-KR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778C1-5CD2-4310-B030-6AEC2635BCC5}" type="slidenum">
              <a:rPr lang="en-US" altLang="ko-KR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47D46-35FB-485A-8EC4-E338172A8A34}" type="slidenum">
              <a:rPr lang="en-US" altLang="ko-KR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9A852-5737-416E-AC68-B33B9D217CF1}" type="slidenum">
              <a:rPr lang="en-US" altLang="ko-KR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F8C9E-1743-4C4F-90E0-337E29927170}" type="slidenum">
              <a:rPr lang="en-US" altLang="ko-KR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4F0C9-2899-44BD-A50C-9DC8AB1BF033}" type="slidenum">
              <a:rPr lang="en-US" altLang="ko-KR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F8327-F21B-41A3-80BC-19357FE71741}" type="slidenum">
              <a:rPr lang="en-US" altLang="ko-KR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C8334-24D2-4A90-938E-02CA43AFD154}" type="slidenum">
              <a:rPr lang="en-US" altLang="ko-KR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EE38B-23E2-497A-917B-55189E284DF3}" type="slidenum">
              <a:rPr lang="en-US" altLang="ko-KR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E30A3-A0FC-4C09-A5FC-BE8ED49083A8}" type="slidenum">
              <a:rPr lang="en-US" altLang="ko-KR">
                <a:solidFill>
                  <a:srgbClr val="000000"/>
                </a:solidFill>
              </a:rPr>
              <a:pPr/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/>
              <a:pPr>
                <a:defRPr/>
              </a:pPr>
              <a:t>‹N›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61" r:id="rId9"/>
    <p:sldLayoutId id="2147484662" r:id="rId10"/>
    <p:sldLayoutId id="2147484663" r:id="rId11"/>
    <p:sldLayoutId id="2147484664" r:id="rId12"/>
    <p:sldLayoutId id="2147484665" r:id="rId13"/>
    <p:sldLayoutId id="2147484666" r:id="rId14"/>
    <p:sldLayoutId id="2147484667" r:id="rId15"/>
    <p:sldLayoutId id="2147484668" r:id="rId16"/>
    <p:sldLayoutId id="2147484669" r:id="rId17"/>
    <p:sldLayoutId id="2147484670" r:id="rId18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  <p:sldLayoutId id="2147485177" r:id="rId2"/>
    <p:sldLayoutId id="2147485178" r:id="rId3"/>
    <p:sldLayoutId id="2147485179" r:id="rId4"/>
    <p:sldLayoutId id="2147485180" r:id="rId5"/>
    <p:sldLayoutId id="2147485181" r:id="rId6"/>
    <p:sldLayoutId id="2147485182" r:id="rId7"/>
    <p:sldLayoutId id="2147485183" r:id="rId8"/>
    <p:sldLayoutId id="2147485184" r:id="rId9"/>
    <p:sldLayoutId id="2147485185" r:id="rId10"/>
    <p:sldLayoutId id="2147485186" r:id="rId11"/>
    <p:sldLayoutId id="2147485187" r:id="rId12"/>
    <p:sldLayoutId id="2147485188" r:id="rId13"/>
    <p:sldLayoutId id="2147485189" r:id="rId14"/>
    <p:sldLayoutId id="2147485190" r:id="rId15"/>
    <p:sldLayoutId id="2147485191" r:id="rId16"/>
    <p:sldLayoutId id="2147485192" r:id="rId17"/>
    <p:sldLayoutId id="2147485193" r:id="rId18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976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20688"/>
            <a:ext cx="8229600" cy="59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Level one</a:t>
            </a:r>
          </a:p>
          <a:p>
            <a:pPr lvl="1"/>
            <a:r>
              <a:rPr lang="en-US" altLang="zh-CN" smtClean="0"/>
              <a:t>Level two</a:t>
            </a:r>
          </a:p>
          <a:p>
            <a:pPr lvl="2"/>
            <a:r>
              <a:rPr lang="en-US" altLang="zh-CN" smtClean="0"/>
              <a:t>Level three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76256" y="6586184"/>
            <a:ext cx="2267744" cy="27699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square" tIns="0" bIns="0">
            <a:spAutoFit/>
          </a:bodyPr>
          <a:lstStyle/>
          <a:p>
            <a:pPr algn="r" latinLnBrk="0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CN" sz="1600" i="1" smtClean="0">
                <a:solidFill>
                  <a:prstClr val="black"/>
                </a:solidFill>
                <a:latin typeface="Times New Roman" pitchFamily="18" charset="0"/>
                <a:ea typeface="宋体" charset="-122"/>
              </a:rPr>
              <a:t>  </a:t>
            </a:r>
            <a:r>
              <a:rPr kumimoji="0" lang="en-US" altLang="zh-CN" sz="1600" i="1" smtClean="0">
                <a:solidFill>
                  <a:srgbClr val="0000CC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0" lang="en-US" altLang="zh-CN" sz="1600" smtClean="0">
                <a:solidFill>
                  <a:prstClr val="black"/>
                </a:solidFill>
                <a:latin typeface="Times New Roman" pitchFamily="18" charset="0"/>
                <a:ea typeface="宋体" charset="-122"/>
              </a:rPr>
              <a:t>       </a:t>
            </a:r>
            <a:fld id="{1CEEA5D8-A167-44F9-85E3-5C9A7E390D15}" type="slidenum">
              <a:rPr kumimoji="0" lang="en-US" altLang="zh-CN" sz="1800" b="1">
                <a:solidFill>
                  <a:prstClr val="black"/>
                </a:solidFill>
                <a:latin typeface="Times New Roman" pitchFamily="18" charset="0"/>
                <a:ea typeface="宋体" charset="-122"/>
              </a:rPr>
              <a:pPr algn="r" latinLnBrk="0">
                <a:spcBef>
                  <a:spcPct val="50000"/>
                </a:spcBef>
                <a:buFont typeface="Wingdings" pitchFamily="2" charset="2"/>
                <a:buNone/>
              </a:pPr>
              <a:t>‹N›</a:t>
            </a:fld>
            <a:r>
              <a:rPr kumimoji="0" lang="en-US" altLang="zh-CN" sz="1800" b="1">
                <a:solidFill>
                  <a:prstClr val="black"/>
                </a:solidFill>
                <a:latin typeface="Times New Roman" pitchFamily="18" charset="0"/>
                <a:ea typeface="宋体" charset="-122"/>
              </a:rPr>
              <a:t>  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36378"/>
            <a:ext cx="2057400" cy="457200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/>
        </p:spPr>
        <p:txBody>
          <a:bodyPr tIns="46800" bIns="46800"/>
          <a:lstStyle/>
          <a:p>
            <a:pPr algn="r" latinLnBrk="0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CN" sz="3200" i="1">
                <a:solidFill>
                  <a:prstClr val="black"/>
                </a:solidFill>
                <a:latin typeface="Garamond" pitchFamily="18" charset="0"/>
                <a:ea typeface="宋体" charset="-122"/>
              </a:rPr>
              <a:t>  </a:t>
            </a:r>
            <a:endParaRPr kumimoji="0" lang="en-US" altLang="zh-CN" sz="3200" b="1">
              <a:solidFill>
                <a:prstClr val="black"/>
              </a:solidFill>
              <a:latin typeface="Garamond" pitchFamily="18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</p:sldLayoutIdLst>
  <p:transition spd="slow" advClick="0"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u"/>
        <a:defRPr sz="2800" b="1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CC3399"/>
        </a:buClr>
        <a:buFont typeface="Wingdings" pitchFamily="2" charset="2"/>
        <a:buChar char="ð"/>
        <a:defRPr sz="2400" b="1">
          <a:solidFill>
            <a:srgbClr val="00800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95400" indent="-3810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8" r:id="rId1"/>
    <p:sldLayoutId id="2147485219" r:id="rId2"/>
    <p:sldLayoutId id="2147485220" r:id="rId3"/>
    <p:sldLayoutId id="2147485221" r:id="rId4"/>
    <p:sldLayoutId id="2147485222" r:id="rId5"/>
    <p:sldLayoutId id="2147485223" r:id="rId6"/>
    <p:sldLayoutId id="2147485224" r:id="rId7"/>
    <p:sldLayoutId id="2147485225" r:id="rId8"/>
    <p:sldLayoutId id="2147485226" r:id="rId9"/>
    <p:sldLayoutId id="2147485227" r:id="rId10"/>
    <p:sldLayoutId id="2147485228" r:id="rId11"/>
    <p:sldLayoutId id="2147485229" r:id="rId12"/>
    <p:sldLayoutId id="2147485230" r:id="rId13"/>
    <p:sldLayoutId id="2147485231" r:id="rId14"/>
    <p:sldLayoutId id="2147485232" r:id="rId15"/>
    <p:sldLayoutId id="2147485233" r:id="rId16"/>
    <p:sldLayoutId id="2147485234" r:id="rId17"/>
    <p:sldLayoutId id="2147485235" r:id="rId18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3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53E27F3-C8E0-4FB2-971D-61F2E2CA4963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976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20688"/>
            <a:ext cx="8229600" cy="59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Level one</a:t>
            </a:r>
          </a:p>
          <a:p>
            <a:pPr lvl="1"/>
            <a:r>
              <a:rPr lang="en-US" altLang="zh-CN" smtClean="0"/>
              <a:t>Level two</a:t>
            </a:r>
          </a:p>
          <a:p>
            <a:pPr lvl="2"/>
            <a:r>
              <a:rPr lang="en-US" altLang="zh-CN" smtClean="0"/>
              <a:t>Level three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76256" y="6586184"/>
            <a:ext cx="2267744" cy="27699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square" tIns="0" bIns="0">
            <a:spAutoFit/>
          </a:bodyPr>
          <a:lstStyle/>
          <a:p>
            <a:pPr algn="r" latinLnBrk="0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CN" sz="1600" i="1" smtClean="0">
                <a:solidFill>
                  <a:prstClr val="black"/>
                </a:solidFill>
                <a:latin typeface="Times New Roman" pitchFamily="18" charset="0"/>
                <a:ea typeface="宋体" charset="-122"/>
              </a:rPr>
              <a:t>  </a:t>
            </a:r>
            <a:r>
              <a:rPr kumimoji="0" lang="en-US" altLang="zh-CN" sz="1600" i="1" smtClean="0">
                <a:solidFill>
                  <a:srgbClr val="0000CC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0" lang="en-US" altLang="zh-CN" sz="1600" smtClean="0">
                <a:solidFill>
                  <a:prstClr val="black"/>
                </a:solidFill>
                <a:latin typeface="Times New Roman" pitchFamily="18" charset="0"/>
                <a:ea typeface="宋体" charset="-122"/>
              </a:rPr>
              <a:t>       </a:t>
            </a:r>
            <a:fld id="{1CEEA5D8-A167-44F9-85E3-5C9A7E390D15}" type="slidenum">
              <a:rPr kumimoji="0" lang="en-US" altLang="zh-CN" sz="1800" b="1">
                <a:solidFill>
                  <a:prstClr val="black"/>
                </a:solidFill>
                <a:latin typeface="Times New Roman" pitchFamily="18" charset="0"/>
                <a:ea typeface="宋体" charset="-122"/>
              </a:rPr>
              <a:pPr algn="r" latinLnBrk="0">
                <a:spcBef>
                  <a:spcPct val="50000"/>
                </a:spcBef>
                <a:buFont typeface="Wingdings" pitchFamily="2" charset="2"/>
                <a:buNone/>
              </a:pPr>
              <a:t>‹N›</a:t>
            </a:fld>
            <a:r>
              <a:rPr kumimoji="0" lang="en-US" altLang="zh-CN" sz="1800" b="1">
                <a:solidFill>
                  <a:prstClr val="black"/>
                </a:solidFill>
                <a:latin typeface="Times New Roman" pitchFamily="18" charset="0"/>
                <a:ea typeface="宋体" charset="-122"/>
              </a:rPr>
              <a:t>  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36378"/>
            <a:ext cx="2057400" cy="457200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/>
        </p:spPr>
        <p:txBody>
          <a:bodyPr tIns="46800" bIns="46800"/>
          <a:lstStyle/>
          <a:p>
            <a:pPr algn="r" latinLnBrk="0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CN" sz="3200" i="1">
                <a:solidFill>
                  <a:prstClr val="black"/>
                </a:solidFill>
                <a:latin typeface="Garamond" pitchFamily="18" charset="0"/>
                <a:ea typeface="宋体" charset="-122"/>
              </a:rPr>
              <a:t>  </a:t>
            </a:r>
            <a:endParaRPr kumimoji="0" lang="en-US" altLang="zh-CN" sz="3200" b="1">
              <a:solidFill>
                <a:prstClr val="black"/>
              </a:solidFill>
              <a:latin typeface="Garamond" pitchFamily="18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</p:sldLayoutIdLst>
  <p:transition spd="slow" advClick="0"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u"/>
        <a:defRPr sz="2800" b="1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CC3399"/>
        </a:buClr>
        <a:buFont typeface="Wingdings" pitchFamily="2" charset="2"/>
        <a:buChar char="ð"/>
        <a:defRPr sz="2400" b="1">
          <a:solidFill>
            <a:srgbClr val="00800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95400" indent="-3810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93CF1-1F5D-4616-95AC-E6BBE9180B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2013-06-07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DE1FCB-C297-4A1B-ABA9-4FE74D483CA9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3" r:id="rId1"/>
    <p:sldLayoutId id="2147485254" r:id="rId2"/>
    <p:sldLayoutId id="2147485255" r:id="rId3"/>
    <p:sldLayoutId id="2147485256" r:id="rId4"/>
    <p:sldLayoutId id="2147485257" r:id="rId5"/>
    <p:sldLayoutId id="2147485258" r:id="rId6"/>
    <p:sldLayoutId id="2147485259" r:id="rId7"/>
    <p:sldLayoutId id="2147485260" r:id="rId8"/>
    <p:sldLayoutId id="2147485261" r:id="rId9"/>
    <p:sldLayoutId id="2147485262" r:id="rId10"/>
    <p:sldLayoutId id="21474852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5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545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B825B1-910D-4DDF-9886-27BC9658E8B7}" type="slidenum">
              <a:rPr lang="ko-KR" altLang="en-US"/>
              <a:pPr>
                <a:defRPr/>
              </a:pPr>
              <a:t>‹N›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3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51A9A6D-BAF8-4BD8-9F7A-F3B03552B9E2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  <p:sldLayoutId id="2147484868" r:id="rId12"/>
    <p:sldLayoutId id="2147484869" r:id="rId13"/>
    <p:sldLayoutId id="2147484870" r:id="rId14"/>
    <p:sldLayoutId id="2147484871" r:id="rId15"/>
    <p:sldLayoutId id="2147484872" r:id="rId16"/>
    <p:sldLayoutId id="2147484873" r:id="rId17"/>
    <p:sldLayoutId id="2147484874" r:id="rId18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98EFAB5-CA52-4D31-A802-4EE722703061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68" r:id="rId1"/>
    <p:sldLayoutId id="2147485069" r:id="rId2"/>
    <p:sldLayoutId id="2147485070" r:id="rId3"/>
    <p:sldLayoutId id="2147485071" r:id="rId4"/>
    <p:sldLayoutId id="2147485072" r:id="rId5"/>
    <p:sldLayoutId id="2147485073" r:id="rId6"/>
    <p:sldLayoutId id="2147485074" r:id="rId7"/>
    <p:sldLayoutId id="2147485075" r:id="rId8"/>
    <p:sldLayoutId id="2147485076" r:id="rId9"/>
    <p:sldLayoutId id="2147485077" r:id="rId10"/>
    <p:sldLayoutId id="2147485078" r:id="rId11"/>
    <p:sldLayoutId id="21474850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algn="ctr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0A26A953-59F0-4A3A-A37B-8068B1AA830D}" type="slidenum">
              <a:rPr lang="en-US" altLang="ko-KR" smtClean="0">
                <a:solidFill>
                  <a:srgbClr val="000000"/>
                </a:solidFill>
              </a:rPr>
              <a:pPr/>
              <a:t>‹N›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2" r:id="rId12"/>
    <p:sldLayoutId id="2147485093" r:id="rId13"/>
    <p:sldLayoutId id="2147485094" r:id="rId14"/>
    <p:sldLayoutId id="2147485095" r:id="rId15"/>
    <p:sldLayoutId id="2147485096" r:id="rId16"/>
    <p:sldLayoutId id="2147485097" r:id="rId17"/>
    <p:sldLayoutId id="2147485098" r:id="rId18"/>
    <p:sldLayoutId id="2147485099" r:id="rId19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2" r:id="rId1"/>
    <p:sldLayoutId id="2147485103" r:id="rId2"/>
    <p:sldLayoutId id="2147485104" r:id="rId3"/>
    <p:sldLayoutId id="2147485105" r:id="rId4"/>
    <p:sldLayoutId id="2147485106" r:id="rId5"/>
    <p:sldLayoutId id="2147485107" r:id="rId6"/>
    <p:sldLayoutId id="2147485108" r:id="rId7"/>
    <p:sldLayoutId id="2147485109" r:id="rId8"/>
    <p:sldLayoutId id="2147485110" r:id="rId9"/>
    <p:sldLayoutId id="2147485111" r:id="rId10"/>
    <p:sldLayoutId id="2147485112" r:id="rId11"/>
    <p:sldLayoutId id="2147485113" r:id="rId12"/>
    <p:sldLayoutId id="2147485114" r:id="rId13"/>
    <p:sldLayoutId id="2147485115" r:id="rId14"/>
    <p:sldLayoutId id="2147485116" r:id="rId15"/>
    <p:sldLayoutId id="2147485117" r:id="rId16"/>
    <p:sldLayoutId id="2147485118" r:id="rId17"/>
    <p:sldLayoutId id="2147485119" r:id="rId18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45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r>
              <a:rPr lang="ko-KR" altLang="en-US" smtClean="0">
                <a:solidFill>
                  <a:srgbClr val="000000"/>
                </a:solidFill>
              </a:rPr>
              <a:t>Y.Itow@NP02, Kyoto, 27Sep-02</a:t>
            </a:r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45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+mn-lt"/>
                <a:ea typeface="+mn-ea"/>
              </a:defRPr>
            </a:lvl1pPr>
          </a:lstStyle>
          <a:p>
            <a:fld id="{36CEB091-CF1B-4C77-A28C-193B527BFA93}" type="slidenum">
              <a:rPr lang="ko-KR" altLang="en-US" smtClean="0">
                <a:solidFill>
                  <a:srgbClr val="000000"/>
                </a:solidFill>
              </a:rPr>
              <a:pPr/>
              <a:t>‹N›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0" r:id="rId1"/>
    <p:sldLayoutId id="2147485141" r:id="rId2"/>
    <p:sldLayoutId id="2147485142" r:id="rId3"/>
    <p:sldLayoutId id="2147485143" r:id="rId4"/>
    <p:sldLayoutId id="2147485144" r:id="rId5"/>
    <p:sldLayoutId id="2147485145" r:id="rId6"/>
    <p:sldLayoutId id="2147485146" r:id="rId7"/>
    <p:sldLayoutId id="2147485147" r:id="rId8"/>
    <p:sldLayoutId id="2147485148" r:id="rId9"/>
    <p:sldLayoutId id="2147485149" r:id="rId10"/>
    <p:sldLayoutId id="214748515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latinLnBrk="0"/>
            <a:endParaRPr lang="en-US" altLang="ja-JP" smtClean="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latinLnBrk="0"/>
            <a:r>
              <a:rPr lang="en-US" altLang="ja-JP" smtClean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Y.Itow@NP02, Kyoto, 27Sep-02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latinLnBrk="0"/>
            <a:fld id="{97DD29FA-7F69-4C68-A1BF-AD684F37387F}" type="slidenum">
              <a:rPr lang="en-US" altLang="ja-JP" smtClean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pPr latinLnBrk="0"/>
              <a:t>‹N›</a:t>
            </a:fld>
            <a:endParaRPr lang="en-US" altLang="ja-JP" smtClean="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0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9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0.png"/><Relationship Id="rId7" Type="http://schemas.openxmlformats.org/officeDocument/2006/relationships/image" Target="../media/image1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png"/><Relationship Id="rId10" Type="http://schemas.openxmlformats.org/officeDocument/2006/relationships/image" Target="../media/image75.png"/><Relationship Id="rId4" Type="http://schemas.openxmlformats.org/officeDocument/2006/relationships/image" Target="../media/image72.wmf"/><Relationship Id="rId9" Type="http://schemas.openxmlformats.org/officeDocument/2006/relationships/image" Target="../media/image7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9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0.wmf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0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ygn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52400" y="188913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0"/>
            <a:r>
              <a:rPr kumimoji="0" lang="en-US" altLang="ko-KR" sz="3600" b="1" dirty="0" smtClean="0">
                <a:solidFill>
                  <a:schemeClr val="bg1"/>
                </a:solidFill>
                <a:latin typeface="Arial" pitchFamily="34" charset="0"/>
                <a:ea typeface="굴림" pitchFamily="50" charset="-127"/>
              </a:rPr>
              <a:t>Results on </a:t>
            </a:r>
            <a:r>
              <a:rPr lang="en-US" altLang="ja-JP" sz="3600" b="1" dirty="0" smtClean="0">
                <a:solidFill>
                  <a:schemeClr val="bg1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3600" b="1" baseline="-25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13 </a:t>
            </a:r>
            <a:r>
              <a:rPr kumimoji="0" lang="en-US" altLang="ko-KR" sz="3600" b="1" dirty="0" smtClean="0">
                <a:solidFill>
                  <a:schemeClr val="bg1"/>
                </a:solidFill>
                <a:latin typeface="Arial" pitchFamily="34" charset="0"/>
                <a:ea typeface="굴림" pitchFamily="50" charset="-127"/>
              </a:rPr>
              <a:t>Neutrino Oscillations from Reactor Experiments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504" y="1552958"/>
            <a:ext cx="8964488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50000"/>
              </a:spcBef>
            </a:pPr>
            <a:r>
              <a:rPr lang="en-US" altLang="ko-KR" sz="2400" b="1" dirty="0" err="1" smtClean="0">
                <a:solidFill>
                  <a:schemeClr val="bg1"/>
                </a:solidFill>
                <a:latin typeface="Arial" charset="0"/>
              </a:rPr>
              <a:t>Soo</a:t>
            </a:r>
            <a:r>
              <a:rPr lang="en-US" altLang="ko-KR" sz="2400" b="1" dirty="0" smtClean="0">
                <a:solidFill>
                  <a:schemeClr val="bg1"/>
                </a:solidFill>
                <a:latin typeface="Arial" charset="0"/>
              </a:rPr>
              <a:t>-Bong Kim (KNRC, Seoul National University)</a:t>
            </a:r>
          </a:p>
          <a:p>
            <a:pPr algn="ctr" latinLnBrk="0">
              <a:lnSpc>
                <a:spcPct val="80000"/>
              </a:lnSpc>
              <a:spcBef>
                <a:spcPct val="50000"/>
              </a:spcBef>
            </a:pPr>
            <a:r>
              <a:rPr lang="en-US" altLang="ko-KR" sz="2400" b="1" dirty="0" smtClean="0">
                <a:solidFill>
                  <a:schemeClr val="bg1"/>
                </a:solidFill>
                <a:latin typeface="Arial" charset="0"/>
              </a:rPr>
              <a:t>“INPC 2013, Firenze, June 2-7, 2013”</a:t>
            </a:r>
          </a:p>
        </p:txBody>
      </p:sp>
      <p:pic>
        <p:nvPicPr>
          <p:cNvPr id="5" name="Picture 7" descr="RENO로고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70550"/>
            <a:ext cx="3132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센터로고-짙은색깔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6005513"/>
            <a:ext cx="34925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899592" y="188640"/>
            <a:ext cx="7416824" cy="50405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RENO Status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sp>
        <p:nvSpPr>
          <p:cNvPr id="8" name="Text Box 3092"/>
          <p:cNvSpPr txBox="1">
            <a:spLocks noChangeArrowheads="1"/>
          </p:cNvSpPr>
          <p:nvPr/>
        </p:nvSpPr>
        <p:spPr bwMode="auto">
          <a:xfrm>
            <a:off x="107504" y="1074222"/>
            <a:ext cx="4392488" cy="95410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  <a:defRPr/>
            </a:pPr>
            <a:r>
              <a:rPr kumimoji="0" lang="ko-KR" altLang="en-US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Data taking began on Aug. 1, 2011 with both near and far detectors. </a:t>
            </a:r>
          </a:p>
          <a:p>
            <a:pPr marL="261938" indent="-261938" eaLnBrk="0" latinLnBrk="0" hangingPunct="0">
              <a:defRPr/>
            </a:pPr>
            <a:r>
              <a:rPr kumimoji="0" lang="en-US" altLang="ko-KR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    (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DAQ efficiency : ~95%)</a:t>
            </a:r>
            <a:endParaRPr kumimoji="0" lang="en-US" altLang="ko-KR" sz="1800" dirty="0">
              <a:solidFill>
                <a:srgbClr val="CCCCFF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9" name="Text Box 3092"/>
          <p:cNvSpPr txBox="1">
            <a:spLocks noChangeArrowheads="1"/>
          </p:cNvSpPr>
          <p:nvPr/>
        </p:nvSpPr>
        <p:spPr bwMode="auto">
          <a:xfrm>
            <a:off x="107504" y="2163633"/>
            <a:ext cx="4392488" cy="92333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A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(220 days) : </a:t>
            </a:r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First </a:t>
            </a:r>
            <a:r>
              <a:rPr lang="en-US" altLang="ja-JP" sz="1800" b="1" dirty="0" smtClean="0">
                <a:solidFill>
                  <a:srgbClr val="FF66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1800" b="1" baseline="-25000" dirty="0" smtClean="0">
                <a:solidFill>
                  <a:srgbClr val="FF66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 result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[11 Aug, 2011~26 Mar, 2012]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PRL 108, 191802 (2012)</a:t>
            </a:r>
            <a:endParaRPr kumimoji="0" lang="en-US" altLang="ko-KR" sz="1800" dirty="0">
              <a:solidFill>
                <a:srgbClr val="000000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17" name="Text Box 3092"/>
          <p:cNvSpPr txBox="1">
            <a:spLocks noChangeArrowheads="1"/>
          </p:cNvSpPr>
          <p:nvPr/>
        </p:nvSpPr>
        <p:spPr bwMode="auto">
          <a:xfrm>
            <a:off x="107504" y="4323873"/>
            <a:ext cx="4392488" cy="954107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2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C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(~700 days) : </a:t>
            </a:r>
            <a:r>
              <a:rPr kumimoji="0" lang="en-US" altLang="ko-KR" sz="1800" b="1" dirty="0" err="1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Shape+rate</a:t>
            </a:r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 analysis</a:t>
            </a:r>
          </a:p>
          <a:p>
            <a:pPr marL="261938" indent="-261938" eaLnBrk="0" latinLnBrk="0" hangingPunct="0"/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             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             (in progress)</a:t>
            </a:r>
            <a:endParaRPr kumimoji="0" lang="en-US" altLang="ko-KR" sz="1800" b="1" dirty="0" smtClean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[11 Aug, 2011~31 Jul, 2013]</a:t>
            </a:r>
          </a:p>
        </p:txBody>
      </p:sp>
      <p:sp>
        <p:nvSpPr>
          <p:cNvPr id="47" name="Text Box 3092"/>
          <p:cNvSpPr txBox="1">
            <a:spLocks noChangeArrowheads="1"/>
          </p:cNvSpPr>
          <p:nvPr/>
        </p:nvSpPr>
        <p:spPr bwMode="auto">
          <a:xfrm>
            <a:off x="107504" y="3243753"/>
            <a:ext cx="4392488" cy="92333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B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(403 days) : </a:t>
            </a:r>
            <a:r>
              <a: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rPr>
              <a:t>Improved </a:t>
            </a:r>
            <a:r>
              <a:rPr lang="en-US" altLang="ja-JP" sz="1800" b="1" dirty="0" smtClean="0">
                <a:solidFill>
                  <a:srgbClr val="0033CC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1800" b="1" baseline="-25000" dirty="0" smtClean="0">
                <a:solidFill>
                  <a:srgbClr val="0033CC"/>
                </a:solidFill>
                <a:latin typeface="Arial" charset="0"/>
                <a:ea typeface="MS PGothic" pitchFamily="34" charset="-128"/>
              </a:rPr>
              <a:t>13</a:t>
            </a:r>
            <a:r>
              <a: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rPr>
              <a:t> result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[11 Aug, 2011~13 Oct, 2012]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</a:t>
            </a:r>
            <a:r>
              <a:rPr kumimoji="0" lang="en-US" altLang="ko-KR" sz="1800" dirty="0" err="1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NuTel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2013</a:t>
            </a:r>
            <a:endParaRPr kumimoji="0" lang="en-US" altLang="ko-KR" sz="1800" dirty="0">
              <a:solidFill>
                <a:srgbClr val="000000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48" name="Text Box 3092"/>
          <p:cNvSpPr txBox="1">
            <a:spLocks noChangeArrowheads="1"/>
          </p:cNvSpPr>
          <p:nvPr/>
        </p:nvSpPr>
        <p:spPr bwMode="auto">
          <a:xfrm>
            <a:off x="107504" y="5457998"/>
            <a:ext cx="4392488" cy="923330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Absolute reactor neutrino flux measurement in progress</a:t>
            </a:r>
            <a:endParaRPr kumimoji="0" lang="en-US" altLang="ko-KR" sz="1800" b="1" dirty="0" smtClean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[reactor anomaly &amp; sterile neutrinos]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4644008" y="980728"/>
            <a:ext cx="4320480" cy="5877272"/>
            <a:chOff x="4644008" y="980728"/>
            <a:chExt cx="4320480" cy="5877272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2437" y="980728"/>
              <a:ext cx="4302051" cy="29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3918355"/>
              <a:ext cx="4320480" cy="293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7" name="직선 연결선 56"/>
            <p:cNvCxnSpPr/>
            <p:nvPr/>
          </p:nvCxnSpPr>
          <p:spPr bwMode="auto">
            <a:xfrm>
              <a:off x="6300192" y="1484784"/>
              <a:ext cx="0" cy="51845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Text Box 3092"/>
            <p:cNvSpPr txBox="1">
              <a:spLocks noChangeArrowheads="1"/>
            </p:cNvSpPr>
            <p:nvPr/>
          </p:nvSpPr>
          <p:spPr bwMode="auto">
            <a:xfrm>
              <a:off x="5220072" y="1124744"/>
              <a:ext cx="792088" cy="400110"/>
            </a:xfrm>
            <a:prstGeom prst="rect">
              <a:avLst/>
            </a:prstGeom>
            <a:solidFill>
              <a:srgbClr val="3333CC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7800" indent="-177800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ko-KR" sz="2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Near                                </a:t>
              </a:r>
            </a:p>
          </p:txBody>
        </p:sp>
        <p:sp>
          <p:nvSpPr>
            <p:cNvPr id="60" name="Text Box 3092"/>
            <p:cNvSpPr txBox="1">
              <a:spLocks noChangeArrowheads="1"/>
            </p:cNvSpPr>
            <p:nvPr/>
          </p:nvSpPr>
          <p:spPr bwMode="auto">
            <a:xfrm>
              <a:off x="5292080" y="4077072"/>
              <a:ext cx="576064" cy="400110"/>
            </a:xfrm>
            <a:prstGeom prst="rect">
              <a:avLst/>
            </a:prstGeom>
            <a:solidFill>
              <a:srgbClr val="3333CC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7800" indent="-177800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ko-KR" sz="2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Far                                </a:t>
              </a:r>
            </a:p>
          </p:txBody>
        </p:sp>
        <p:cxnSp>
          <p:nvCxnSpPr>
            <p:cNvPr id="61" name="직선 연결선 60"/>
            <p:cNvCxnSpPr/>
            <p:nvPr/>
          </p:nvCxnSpPr>
          <p:spPr bwMode="auto">
            <a:xfrm flipV="1">
              <a:off x="5148064" y="2708920"/>
              <a:ext cx="1152128" cy="83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5508104" y="2276872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 bwMode="auto">
            <a:xfrm>
              <a:off x="7380312" y="1484784"/>
              <a:ext cx="0" cy="51845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직선 연결선 66"/>
            <p:cNvCxnSpPr/>
            <p:nvPr/>
          </p:nvCxnSpPr>
          <p:spPr bwMode="auto">
            <a:xfrm>
              <a:off x="5076056" y="5085184"/>
              <a:ext cx="23042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5724128" y="4623519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ko-KR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 bwMode="auto">
            <a:xfrm>
              <a:off x="8676456" y="1484784"/>
              <a:ext cx="0" cy="51845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직선 연결선 70"/>
            <p:cNvCxnSpPr/>
            <p:nvPr/>
          </p:nvCxnSpPr>
          <p:spPr bwMode="auto">
            <a:xfrm flipV="1">
              <a:off x="5076056" y="5949280"/>
              <a:ext cx="3600400" cy="83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7092280" y="5487615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E:\Dropbox\Dayabay\MyReports\forDocDB\2013.03.26\BlindSummerCalib_dataTaking_EH3Date.pn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" r="11062"/>
          <a:stretch/>
        </p:blipFill>
        <p:spPr bwMode="auto">
          <a:xfrm>
            <a:off x="4571386" y="4341884"/>
            <a:ext cx="4482446" cy="22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E:\Dropbox\Dayabay\MyReports\forDocDB\2013.03.26\BlindSummerCalib_dataTaking_EH2Date.pn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r="11818" b="11310"/>
          <a:stretch/>
        </p:blipFill>
        <p:spPr bwMode="auto">
          <a:xfrm>
            <a:off x="4571242" y="2372653"/>
            <a:ext cx="4444396" cy="19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E:\Dropbox\Dayabay\MyReports\forDocDB\2013.03.26\BlindSummerCalib_dataTaking_EH1Date.pn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1" b="10953"/>
          <a:stretch/>
        </p:blipFill>
        <p:spPr bwMode="auto">
          <a:xfrm>
            <a:off x="4572000" y="296682"/>
            <a:ext cx="4451241" cy="20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14"/>
          <p:cNvSpPr txBox="1">
            <a:spLocks noChangeArrowheads="1"/>
          </p:cNvSpPr>
          <p:nvPr/>
        </p:nvSpPr>
        <p:spPr bwMode="auto">
          <a:xfrm>
            <a:off x="7272429" y="1355468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Hall 1</a:t>
            </a:r>
          </a:p>
        </p:txBody>
      </p:sp>
      <p:sp>
        <p:nvSpPr>
          <p:cNvPr id="74" name="TextBox 15"/>
          <p:cNvSpPr txBox="1">
            <a:spLocks noChangeArrowheads="1"/>
          </p:cNvSpPr>
          <p:nvPr/>
        </p:nvSpPr>
        <p:spPr bwMode="auto">
          <a:xfrm>
            <a:off x="7276839" y="3325627"/>
            <a:ext cx="955694" cy="40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Hall 2</a:t>
            </a:r>
          </a:p>
        </p:txBody>
      </p:sp>
      <p:sp>
        <p:nvSpPr>
          <p:cNvPr id="75" name="TextBox 16"/>
          <p:cNvSpPr txBox="1">
            <a:spLocks noChangeArrowheads="1"/>
          </p:cNvSpPr>
          <p:nvPr/>
        </p:nvSpPr>
        <p:spPr bwMode="auto">
          <a:xfrm>
            <a:off x="7272082" y="5467059"/>
            <a:ext cx="955694" cy="40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Hall 3</a:t>
            </a:r>
          </a:p>
        </p:txBody>
      </p:sp>
      <p:cxnSp>
        <p:nvCxnSpPr>
          <p:cNvPr id="76" name="Straight Arrow Connector 19"/>
          <p:cNvCxnSpPr/>
          <p:nvPr/>
        </p:nvCxnSpPr>
        <p:spPr bwMode="auto">
          <a:xfrm flipV="1">
            <a:off x="5232705" y="588805"/>
            <a:ext cx="0" cy="17653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7" name="Straight Arrow Connector 29"/>
          <p:cNvCxnSpPr/>
          <p:nvPr/>
        </p:nvCxnSpPr>
        <p:spPr bwMode="auto">
          <a:xfrm flipV="1">
            <a:off x="5868144" y="489930"/>
            <a:ext cx="0" cy="585946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Straight Arrow Connector 31"/>
          <p:cNvCxnSpPr/>
          <p:nvPr/>
        </p:nvCxnSpPr>
        <p:spPr bwMode="auto">
          <a:xfrm flipV="1">
            <a:off x="6252692" y="455687"/>
            <a:ext cx="0" cy="58594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9" name="Straight Arrow Connector 32"/>
          <p:cNvCxnSpPr/>
          <p:nvPr/>
        </p:nvCxnSpPr>
        <p:spPr bwMode="auto">
          <a:xfrm flipV="1">
            <a:off x="6857780" y="434054"/>
            <a:ext cx="0" cy="5859462"/>
          </a:xfrm>
          <a:prstGeom prst="straightConnector1">
            <a:avLst/>
          </a:prstGeom>
          <a:noFill/>
          <a:ln w="38100" cap="flat" cmpd="sng" algn="ctr">
            <a:solidFill>
              <a:srgbClr val="FFCCFF"/>
            </a:solidFill>
            <a:prstDash val="sysDash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0" name="Straight Arrow Connector 33"/>
          <p:cNvCxnSpPr/>
          <p:nvPr/>
        </p:nvCxnSpPr>
        <p:spPr bwMode="auto">
          <a:xfrm>
            <a:off x="5232705" y="1598705"/>
            <a:ext cx="601662" cy="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1" name="Straight Arrow Connector 37"/>
          <p:cNvCxnSpPr/>
          <p:nvPr/>
        </p:nvCxnSpPr>
        <p:spPr bwMode="auto">
          <a:xfrm flipV="1">
            <a:off x="5868144" y="3725629"/>
            <a:ext cx="384548" cy="155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2" name="Straight Arrow Connector 39"/>
          <p:cNvCxnSpPr/>
          <p:nvPr/>
        </p:nvCxnSpPr>
        <p:spPr bwMode="auto">
          <a:xfrm>
            <a:off x="5868144" y="4113106"/>
            <a:ext cx="989636" cy="0"/>
          </a:xfrm>
          <a:prstGeom prst="straightConnector1">
            <a:avLst/>
          </a:prstGeom>
          <a:noFill/>
          <a:ln w="38100" cap="flat" cmpd="sng" algn="ctr">
            <a:solidFill>
              <a:srgbClr val="FFCCFF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3" name="TextBox 24"/>
          <p:cNvSpPr txBox="1">
            <a:spLocks noChangeArrowheads="1"/>
          </p:cNvSpPr>
          <p:nvPr/>
        </p:nvSpPr>
        <p:spPr bwMode="auto">
          <a:xfrm>
            <a:off x="5322933" y="1095834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宋体" pitchFamily="2" charset="-122"/>
              </a:rPr>
              <a:t>A</a:t>
            </a:r>
          </a:p>
        </p:txBody>
      </p:sp>
      <p:sp>
        <p:nvSpPr>
          <p:cNvPr id="84" name="TextBox 25"/>
          <p:cNvSpPr txBox="1">
            <a:spLocks noChangeArrowheads="1"/>
          </p:cNvSpPr>
          <p:nvPr/>
        </p:nvSpPr>
        <p:spPr bwMode="auto">
          <a:xfrm>
            <a:off x="5859697" y="3177002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宋体" pitchFamily="2" charset="-122"/>
              </a:rPr>
              <a:t>B</a:t>
            </a:r>
          </a:p>
        </p:txBody>
      </p:sp>
      <p:sp>
        <p:nvSpPr>
          <p:cNvPr id="85" name="TextBox 26"/>
          <p:cNvSpPr txBox="1">
            <a:spLocks noChangeArrowheads="1"/>
          </p:cNvSpPr>
          <p:nvPr/>
        </p:nvSpPr>
        <p:spPr bwMode="auto">
          <a:xfrm>
            <a:off x="6342463" y="3594514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宋体" pitchFamily="2" charset="-122"/>
              </a:rPr>
              <a:t>C</a:t>
            </a:r>
          </a:p>
        </p:txBody>
      </p:sp>
      <p:sp>
        <p:nvSpPr>
          <p:cNvPr id="86" name="内容占位符 2"/>
          <p:cNvSpPr txBox="1">
            <a:spLocks/>
          </p:cNvSpPr>
          <p:nvPr/>
        </p:nvSpPr>
        <p:spPr bwMode="auto">
          <a:xfrm>
            <a:off x="107504" y="1000095"/>
            <a:ext cx="4862513" cy="54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A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Two Detector Comparison: </a:t>
            </a:r>
            <a:b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Sep. 23, 2011 – Dec. 23, 2011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        Nucl. Inst. and Meth. </a:t>
            </a:r>
            <a:r>
              <a:rPr kumimoji="0" lang="pt-BR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A 685  (2012), pp. 78-97</a:t>
            </a:r>
            <a:endParaRPr kumimoji="0" lang="en-US" altLang="zh-CN" sz="1800" b="1" i="0" u="none" strike="noStrike" kern="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B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  <a:sym typeface="Wingdings" pitchFamily="2" charset="2"/>
              </a:rPr>
              <a:t>55 days, 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First Oscillation Result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	Dec. 24, 2011 – Feb. 17, 2012</a:t>
            </a:r>
            <a:b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kumimoji="0" lang="hu-HU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Phys. Rev. Lett. 108, 171803 (2012)</a:t>
            </a:r>
            <a:endParaRPr kumimoji="0" lang="en-US" altLang="zh-CN" sz="1800" b="1" i="0" u="none" strike="noStrike" kern="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C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Updated analysis: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	Dec. 24, 2011 – May 11, 2012</a:t>
            </a:r>
            <a:b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Chinese Physics C37,  011001 (2013) 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99"/>
              </a:buClr>
              <a:buSzTx/>
              <a:buFont typeface="Wingdings" pitchFamily="2" charset="2"/>
              <a:buChar char="ð"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DAQ eff.  ~ 96%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99"/>
              </a:buClr>
              <a:buSzTx/>
              <a:buFont typeface="Wingdings" pitchFamily="2" charset="2"/>
              <a:buChar char="ð"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Eff. for physics: ~ 94%</a:t>
            </a:r>
            <a:endParaRPr kumimoji="0" lang="en-US" altLang="zh-CN" sz="18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  <a:sym typeface="Wingdings" pitchFamily="2" charset="2"/>
              </a:rPr>
              <a:t>D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Shape+rate analysis, preparation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	Dec. 24, 2011 – Jul. 28, 2012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zh-CN" sz="1800" b="1" i="0" u="none" strike="noStrike" kern="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  <a:sym typeface="Wingdings" pitchFamily="2" charset="2"/>
              </a:rPr>
              <a:t>E 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8 AD, double statistics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rPr>
              <a:t>	Dec. 24, 2011 – Jul. 2013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 bwMode="auto">
          <a:xfrm>
            <a:off x="107504" y="159792"/>
            <a:ext cx="5112196" cy="43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Daya Bay Operation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8" name="TextBox 26"/>
          <p:cNvSpPr txBox="1">
            <a:spLocks noChangeArrowheads="1"/>
          </p:cNvSpPr>
          <p:nvPr/>
        </p:nvSpPr>
        <p:spPr bwMode="auto">
          <a:xfrm>
            <a:off x="6876256" y="5462094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宋体" pitchFamily="2" charset="-122"/>
              </a:rPr>
              <a:t>D</a:t>
            </a:r>
          </a:p>
        </p:txBody>
      </p:sp>
      <p:cxnSp>
        <p:nvCxnSpPr>
          <p:cNvPr id="89" name="Straight Arrow Connector 39"/>
          <p:cNvCxnSpPr/>
          <p:nvPr/>
        </p:nvCxnSpPr>
        <p:spPr bwMode="auto">
          <a:xfrm>
            <a:off x="5856269" y="5985314"/>
            <a:ext cx="1549535" cy="0"/>
          </a:xfrm>
          <a:prstGeom prst="straightConnector1">
            <a:avLst/>
          </a:prstGeom>
          <a:noFill/>
          <a:ln w="38100" cap="flat" cmpd="sng" algn="ctr">
            <a:solidFill>
              <a:srgbClr val="FFCC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899592" y="188640"/>
            <a:ext cx="7416824" cy="50405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Double </a:t>
            </a:r>
            <a:r>
              <a:rPr kumimoji="0" lang="en-US" altLang="ko-KR" sz="3000" b="1" dirty="0" err="1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Chooz</a:t>
            </a: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 Status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sp>
        <p:nvSpPr>
          <p:cNvPr id="8" name="Text Box 3092"/>
          <p:cNvSpPr txBox="1">
            <a:spLocks noChangeArrowheads="1"/>
          </p:cNvSpPr>
          <p:nvPr/>
        </p:nvSpPr>
        <p:spPr bwMode="auto">
          <a:xfrm>
            <a:off x="251520" y="1547500"/>
            <a:ext cx="8352928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  <a:defRPr/>
            </a:pPr>
            <a:r>
              <a:rPr kumimoji="0" lang="ko-KR" altLang="en-US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Data taking has been in progress since April. 2011 with a far detector alone.</a:t>
            </a:r>
            <a:r>
              <a:rPr kumimoji="0" lang="en-US" altLang="ko-KR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 </a:t>
            </a:r>
          </a:p>
        </p:txBody>
      </p:sp>
      <p:sp>
        <p:nvSpPr>
          <p:cNvPr id="17" name="Text Box 3092"/>
          <p:cNvSpPr txBox="1">
            <a:spLocks noChangeArrowheads="1"/>
          </p:cNvSpPr>
          <p:nvPr/>
        </p:nvSpPr>
        <p:spPr bwMode="auto">
          <a:xfrm>
            <a:off x="251520" y="1012666"/>
            <a:ext cx="2304256" cy="400110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2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Far detector alone</a:t>
            </a:r>
            <a:endParaRPr kumimoji="0" lang="en-US" altLang="ko-KR" sz="1800" b="1" dirty="0" smtClean="0">
              <a:solidFill>
                <a:srgbClr val="FF6600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47" name="Text Box 3092"/>
          <p:cNvSpPr txBox="1">
            <a:spLocks noChangeArrowheads="1"/>
          </p:cNvSpPr>
          <p:nvPr/>
        </p:nvSpPr>
        <p:spPr bwMode="auto">
          <a:xfrm>
            <a:off x="251520" y="5397023"/>
            <a:ext cx="8424936" cy="120032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A near detector is under construction until spring 2014.</a:t>
            </a:r>
          </a:p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The first result of the full experiment will be available in the end of 2014, towards a final sensitivity of 0.01.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(10% measurement of </a:t>
            </a:r>
            <a:r>
              <a:rPr lang="en-US" altLang="ja-JP" sz="1800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1800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)</a:t>
            </a:r>
          </a:p>
        </p:txBody>
      </p:sp>
      <p:sp>
        <p:nvSpPr>
          <p:cNvPr id="48" name="Text Box 3092"/>
          <p:cNvSpPr txBox="1">
            <a:spLocks noChangeArrowheads="1"/>
          </p:cNvSpPr>
          <p:nvPr/>
        </p:nvSpPr>
        <p:spPr bwMode="auto">
          <a:xfrm>
            <a:off x="251520" y="4820959"/>
            <a:ext cx="2448272" cy="400110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2000" dirty="0" err="1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Near+Far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detectors</a:t>
            </a:r>
            <a:endParaRPr kumimoji="0" lang="en-US" altLang="ko-KR" sz="2000" b="1" dirty="0" smtClean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7" name="Text Box 3092"/>
          <p:cNvSpPr txBox="1">
            <a:spLocks noChangeArrowheads="1"/>
          </p:cNvSpPr>
          <p:nvPr/>
        </p:nvSpPr>
        <p:spPr bwMode="auto">
          <a:xfrm>
            <a:off x="251520" y="2060848"/>
            <a:ext cx="8352928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  <a:defRPr/>
            </a:pPr>
            <a:r>
              <a:rPr kumimoji="0" lang="ko-KR" altLang="en-US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New release in 2003 of </a:t>
            </a:r>
            <a:r>
              <a:rPr kumimoji="0" lang="en-US" altLang="ko-KR" sz="1800" dirty="0" err="1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rate+shape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analysis :</a:t>
            </a:r>
          </a:p>
          <a:p>
            <a:pPr marL="261938" indent="-261938" eaLnBrk="0" latinLnBrk="0" hangingPunct="0">
              <a:defRPr/>
            </a:pP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 improved analysis (energy scale, backgrounds) &amp; more statistics</a:t>
            </a:r>
          </a:p>
        </p:txBody>
      </p:sp>
      <p:sp>
        <p:nvSpPr>
          <p:cNvPr id="9" name="Text Box 3092"/>
          <p:cNvSpPr txBox="1">
            <a:spLocks noChangeArrowheads="1"/>
          </p:cNvSpPr>
          <p:nvPr/>
        </p:nvSpPr>
        <p:spPr bwMode="auto">
          <a:xfrm>
            <a:off x="251520" y="2852936"/>
            <a:ext cx="8352928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  <a:defRPr/>
            </a:pPr>
            <a:r>
              <a:rPr kumimoji="0" lang="ko-KR" altLang="en-US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2 channels (neutron capture on </a:t>
            </a:r>
            <a:r>
              <a:rPr kumimoji="0" lang="en-US" altLang="ko-KR" sz="1800" dirty="0" err="1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Gd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and on Hydrogen) with a potential for a combined analysis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굴림"/>
                <a:ea typeface="굴림"/>
              </a:rPr>
              <a:t>→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expect the final sensitivity of 0.03</a:t>
            </a:r>
          </a:p>
        </p:txBody>
      </p:sp>
      <p:sp>
        <p:nvSpPr>
          <p:cNvPr id="10" name="Text Box 3092"/>
          <p:cNvSpPr txBox="1">
            <a:spLocks noChangeArrowheads="1"/>
          </p:cNvSpPr>
          <p:nvPr/>
        </p:nvSpPr>
        <p:spPr bwMode="auto">
          <a:xfrm>
            <a:off x="251520" y="3645024"/>
            <a:ext cx="8352928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lvl="1" indent="-261938" eaLnBrk="0" latinLnBrk="0" hangingPunct="0">
              <a:buFont typeface="Wingdings" pitchFamily="2" charset="2"/>
              <a:buChar char="§"/>
              <a:defRPr/>
            </a:pPr>
            <a:r>
              <a:rPr kumimoji="0" lang="ko-KR" altLang="en-US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Fit oscillation through the nuclear power variation :</a:t>
            </a:r>
          </a:p>
          <a:p>
            <a:pPr marL="261938" lvl="1" indent="-261938" eaLnBrk="0" latinLnBrk="0" hangingPunct="0">
              <a:defRPr/>
            </a:pP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 measurement with two reactors, one reactor and zero</a:t>
            </a:r>
            <a:endParaRPr lang="fr-FR" altLang="ko-KR" sz="2600" dirty="0" smtClean="0">
              <a:ea typeface="ＭＳ Ｐゴシック" pitchFamily="-8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179512" y="233462"/>
            <a:ext cx="8784976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A Brief History of </a:t>
            </a:r>
            <a:r>
              <a:rPr lang="en-US" altLang="ja-JP" sz="2800" b="1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2800" b="1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 from Reactor Experiments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251520" y="1124744"/>
            <a:ext cx="3096344" cy="720080"/>
            <a:chOff x="107504" y="1124744"/>
            <a:chExt cx="3096344" cy="720080"/>
          </a:xfrm>
        </p:grpSpPr>
        <p:sp>
          <p:nvSpPr>
            <p:cNvPr id="8" name="Text Box 3092"/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Nov. 2011 (Double </a:t>
              </a:r>
              <a:r>
                <a:rPr kumimoji="0" lang="en-US" altLang="ko-KR" sz="18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Chooz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)</a:t>
              </a:r>
            </a:p>
          </p:txBody>
        </p:sp>
        <p:sp>
          <p:nvSpPr>
            <p:cNvPr id="33" name="Text Box 3092"/>
            <p:cNvSpPr txBox="1">
              <a:spLocks noChangeArrowheads="1"/>
            </p:cNvSpPr>
            <p:nvPr/>
          </p:nvSpPr>
          <p:spPr bwMode="auto">
            <a:xfrm>
              <a:off x="107504" y="1475492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0.086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0.051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251520" y="2060848"/>
            <a:ext cx="3096344" cy="729372"/>
            <a:chOff x="251520" y="2060848"/>
            <a:chExt cx="3096344" cy="729372"/>
          </a:xfrm>
        </p:grpSpPr>
        <p:sp>
          <p:nvSpPr>
            <p:cNvPr id="31" name="Text Box 3092"/>
            <p:cNvSpPr txBox="1">
              <a:spLocks noChangeArrowheads="1"/>
            </p:cNvSpPr>
            <p:nvPr/>
          </p:nvSpPr>
          <p:spPr bwMode="auto">
            <a:xfrm>
              <a:off x="251520" y="2060848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March 2012 (</a:t>
              </a:r>
              <a:r>
                <a:rPr kumimoji="0" lang="en-US" altLang="ko-KR" sz="18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Daya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Bay)</a:t>
              </a:r>
            </a:p>
          </p:txBody>
        </p:sp>
        <p:sp>
          <p:nvSpPr>
            <p:cNvPr id="32" name="Text Box 3092"/>
            <p:cNvSpPr txBox="1">
              <a:spLocks noChangeArrowheads="1"/>
            </p:cNvSpPr>
            <p:nvPr/>
          </p:nvSpPr>
          <p:spPr bwMode="auto">
            <a:xfrm>
              <a:off x="251520" y="2420888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0.092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0.017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251520" y="2996952"/>
            <a:ext cx="3096344" cy="729372"/>
            <a:chOff x="251520" y="2996952"/>
            <a:chExt cx="3096344" cy="729372"/>
          </a:xfrm>
        </p:grpSpPr>
        <p:sp>
          <p:nvSpPr>
            <p:cNvPr id="34" name="Text Box 3092"/>
            <p:cNvSpPr txBox="1">
              <a:spLocks noChangeArrowheads="1"/>
            </p:cNvSpPr>
            <p:nvPr/>
          </p:nvSpPr>
          <p:spPr bwMode="auto">
            <a:xfrm>
              <a:off x="251520" y="2996952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April 2012 (RENO)</a:t>
              </a:r>
            </a:p>
          </p:txBody>
        </p:sp>
        <p:sp>
          <p:nvSpPr>
            <p:cNvPr id="35" name="Text Box 3092"/>
            <p:cNvSpPr txBox="1">
              <a:spLocks noChangeArrowheads="1"/>
            </p:cNvSpPr>
            <p:nvPr/>
          </p:nvSpPr>
          <p:spPr bwMode="auto">
            <a:xfrm>
              <a:off x="251520" y="3356992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0.113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0.023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251520" y="3933056"/>
            <a:ext cx="3096344" cy="729372"/>
            <a:chOff x="251520" y="3933056"/>
            <a:chExt cx="3096344" cy="729372"/>
          </a:xfrm>
        </p:grpSpPr>
        <p:sp>
          <p:nvSpPr>
            <p:cNvPr id="40" name="Text Box 3092"/>
            <p:cNvSpPr txBox="1">
              <a:spLocks noChangeArrowheads="1"/>
            </p:cNvSpPr>
            <p:nvPr/>
          </p:nvSpPr>
          <p:spPr bwMode="auto">
            <a:xfrm>
              <a:off x="251520" y="3933056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June 2012 (Double </a:t>
              </a:r>
              <a:r>
                <a:rPr kumimoji="0" lang="en-US" altLang="ko-KR" sz="18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Chooz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2" name="Text Box 3092"/>
            <p:cNvSpPr txBox="1">
              <a:spLocks noChangeArrowheads="1"/>
            </p:cNvSpPr>
            <p:nvPr/>
          </p:nvSpPr>
          <p:spPr bwMode="auto">
            <a:xfrm>
              <a:off x="251520" y="4293096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0.109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0.039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251520" y="4797152"/>
            <a:ext cx="3096344" cy="729372"/>
            <a:chOff x="251520" y="4797152"/>
            <a:chExt cx="3096344" cy="729372"/>
          </a:xfrm>
        </p:grpSpPr>
        <p:sp>
          <p:nvSpPr>
            <p:cNvPr id="43" name="Text Box 3092"/>
            <p:cNvSpPr txBox="1">
              <a:spLocks noChangeArrowheads="1"/>
            </p:cNvSpPr>
            <p:nvPr/>
          </p:nvSpPr>
          <p:spPr bwMode="auto">
            <a:xfrm>
              <a:off x="251520" y="4797152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Oct. 2012 (</a:t>
              </a:r>
              <a:r>
                <a:rPr kumimoji="0" lang="en-US" altLang="ko-KR" sz="18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Daya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Bay)</a:t>
              </a:r>
            </a:p>
          </p:txBody>
        </p:sp>
        <p:sp>
          <p:nvSpPr>
            <p:cNvPr id="44" name="Text Box 3092"/>
            <p:cNvSpPr txBox="1">
              <a:spLocks noChangeArrowheads="1"/>
            </p:cNvSpPr>
            <p:nvPr/>
          </p:nvSpPr>
          <p:spPr bwMode="auto">
            <a:xfrm>
              <a:off x="251520" y="5157192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0.089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0.011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251520" y="5733256"/>
            <a:ext cx="3096344" cy="729372"/>
            <a:chOff x="251520" y="2996952"/>
            <a:chExt cx="3096344" cy="729372"/>
          </a:xfrm>
        </p:grpSpPr>
        <p:sp>
          <p:nvSpPr>
            <p:cNvPr id="50" name="Text Box 3092"/>
            <p:cNvSpPr txBox="1">
              <a:spLocks noChangeArrowheads="1"/>
            </p:cNvSpPr>
            <p:nvPr/>
          </p:nvSpPr>
          <p:spPr bwMode="auto">
            <a:xfrm>
              <a:off x="251520" y="2996952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March 2013 (RENO)</a:t>
              </a:r>
            </a:p>
          </p:txBody>
        </p:sp>
        <p:sp>
          <p:nvSpPr>
            <p:cNvPr id="51" name="Text Box 3092"/>
            <p:cNvSpPr txBox="1">
              <a:spLocks noChangeArrowheads="1"/>
            </p:cNvSpPr>
            <p:nvPr/>
          </p:nvSpPr>
          <p:spPr bwMode="auto">
            <a:xfrm>
              <a:off x="251520" y="3356992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0.100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0.018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067944" y="953344"/>
            <a:ext cx="4752528" cy="5904656"/>
            <a:chOff x="4067944" y="953344"/>
            <a:chExt cx="4752528" cy="5904656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980728"/>
              <a:ext cx="4608512" cy="57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4067944" y="5877272"/>
              <a:ext cx="46085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buFont typeface="Wingdings" pitchFamily="2" charset="2"/>
                <a:buChar char="§"/>
              </a:pPr>
              <a:r>
                <a:rPr kumimoji="0" lang="ko-KR" altLang="en-US" sz="2000" dirty="0" smtClean="0">
                  <a:solidFill>
                    <a:srgbClr val="0033CC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r>
                <a:rPr lang="en-US" altLang="ko-KR" sz="18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Double-CHOOZ, arXiv:1207.6632, (2012)</a:t>
              </a:r>
              <a:endParaRPr kumimoji="0" lang="en-US" altLang="ko-KR" sz="1800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cxnSp>
          <p:nvCxnSpPr>
            <p:cNvPr id="55" name="직선 연결선 54"/>
            <p:cNvCxnSpPr/>
            <p:nvPr/>
          </p:nvCxnSpPr>
          <p:spPr bwMode="auto">
            <a:xfrm>
              <a:off x="7020272" y="953344"/>
              <a:ext cx="0" cy="5904656"/>
            </a:xfrm>
            <a:prstGeom prst="line">
              <a:avLst/>
            </a:prstGeom>
            <a:solidFill>
              <a:srgbClr val="33CCCC"/>
            </a:solidFill>
            <a:ln w="38100" cap="flat" cmpd="sng" algn="ctr">
              <a:solidFill>
                <a:srgbClr val="0033CC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5940152" y="2298358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(5.2 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kumimoji="0" lang="en-US" altLang="ko-KR" sz="1600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5868144" y="2987660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(4.9 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kumimoji="0" lang="en-US" altLang="ko-KR" sz="1600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644008" y="2591326"/>
              <a:ext cx="163792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b="1" dirty="0" err="1" smtClean="0">
                  <a:latin typeface="Arial" pitchFamily="34" charset="0"/>
                  <a:cs typeface="Arial" pitchFamily="34" charset="0"/>
                </a:rPr>
                <a:t>Daya</a:t>
              </a:r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 Bay Oct. 2012</a:t>
              </a:r>
              <a:endParaRPr lang="ko-KR" alt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7380312" y="3284984"/>
              <a:ext cx="144016" cy="144016"/>
              <a:chOff x="3707904" y="3212976"/>
              <a:chExt cx="144016" cy="144016"/>
            </a:xfrm>
          </p:grpSpPr>
          <p:cxnSp>
            <p:nvCxnSpPr>
              <p:cNvPr id="61" name="직선 연결선 60"/>
              <p:cNvCxnSpPr/>
              <p:nvPr/>
            </p:nvCxnSpPr>
            <p:spPr bwMode="auto">
              <a:xfrm>
                <a:off x="3707904" y="3284984"/>
                <a:ext cx="144016" cy="0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직선 연결선 66"/>
              <p:cNvCxnSpPr/>
              <p:nvPr/>
            </p:nvCxnSpPr>
            <p:spPr bwMode="auto">
              <a:xfrm>
                <a:off x="3707904" y="3212976"/>
                <a:ext cx="0" cy="144016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직선 연결선 69"/>
              <p:cNvCxnSpPr/>
              <p:nvPr/>
            </p:nvCxnSpPr>
            <p:spPr bwMode="auto">
              <a:xfrm>
                <a:off x="3851920" y="3212976"/>
                <a:ext cx="0" cy="144016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5" name="그룹 84"/>
            <p:cNvGrpSpPr/>
            <p:nvPr/>
          </p:nvGrpSpPr>
          <p:grpSpPr>
            <a:xfrm>
              <a:off x="7380312" y="2636912"/>
              <a:ext cx="72008" cy="144016"/>
              <a:chOff x="7380312" y="2636912"/>
              <a:chExt cx="72008" cy="144016"/>
            </a:xfrm>
          </p:grpSpPr>
          <p:cxnSp>
            <p:nvCxnSpPr>
              <p:cNvPr id="76" name="직선 연결선 75"/>
              <p:cNvCxnSpPr/>
              <p:nvPr/>
            </p:nvCxnSpPr>
            <p:spPr bwMode="auto">
              <a:xfrm>
                <a:off x="7380312" y="2708920"/>
                <a:ext cx="72008" cy="0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직선 연결선 76"/>
              <p:cNvCxnSpPr/>
              <p:nvPr/>
            </p:nvCxnSpPr>
            <p:spPr bwMode="auto">
              <a:xfrm>
                <a:off x="7380312" y="2636912"/>
                <a:ext cx="0" cy="144016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직선 연결선 77"/>
              <p:cNvCxnSpPr/>
              <p:nvPr/>
            </p:nvCxnSpPr>
            <p:spPr bwMode="auto">
              <a:xfrm>
                <a:off x="7452320" y="2636912"/>
                <a:ext cx="0" cy="144016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9" name="직사각형 78"/>
            <p:cNvSpPr/>
            <p:nvPr/>
          </p:nvSpPr>
          <p:spPr>
            <a:xfrm>
              <a:off x="4788024" y="3212976"/>
              <a:ext cx="163792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RENO Mar. 2013</a:t>
              </a:r>
              <a:endParaRPr lang="ko-KR" altLang="en-US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직사각형 36"/>
          <p:cNvSpPr/>
          <p:nvPr/>
        </p:nvSpPr>
        <p:spPr bwMode="auto">
          <a:xfrm>
            <a:off x="179512" y="1988840"/>
            <a:ext cx="3240360" cy="180020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66813" y="1158875"/>
          <a:ext cx="643731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51" name="Equation" r:id="rId4" imgW="3936960" imgH="507960" progId="Equation.3">
                  <p:embed/>
                </p:oleObj>
              </mc:Choice>
              <mc:Fallback>
                <p:oleObj name="Equation" r:id="rId4" imgW="393696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1158875"/>
                        <a:ext cx="6437312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1187450" y="1916113"/>
            <a:ext cx="526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ko-KR" altLang="en-US" sz="1800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- </a:t>
            </a:r>
            <a:r>
              <a:rPr kumimoji="0" lang="en-US" altLang="ko-KR" sz="1800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Clean measurement of </a:t>
            </a:r>
            <a:r>
              <a:rPr kumimoji="0" lang="en-US" altLang="ko-KR" sz="1800" dirty="0" smtClean="0">
                <a:solidFill>
                  <a:srgbClr val="FF6600"/>
                </a:solidFill>
                <a:latin typeface="Symbol" pitchFamily="18" charset="2"/>
                <a:ea typeface="굴림" pitchFamily="50" charset="-127"/>
                <a:sym typeface="Symbol" pitchFamily="18" charset="2"/>
              </a:rPr>
              <a:t></a:t>
            </a:r>
            <a:r>
              <a:rPr kumimoji="0" lang="en-US" altLang="ko-KR" sz="1800" baseline="-25000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13</a:t>
            </a:r>
            <a:r>
              <a:rPr kumimoji="0" lang="en-US" altLang="ko-KR" sz="1800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 with no matter effects</a:t>
            </a:r>
          </a:p>
        </p:txBody>
      </p:sp>
      <p:sp>
        <p:nvSpPr>
          <p:cNvPr id="1028" name="Text Box 18"/>
          <p:cNvSpPr txBox="1">
            <a:spLocks noChangeArrowheads="1"/>
          </p:cNvSpPr>
          <p:nvPr/>
        </p:nvSpPr>
        <p:spPr bwMode="auto">
          <a:xfrm>
            <a:off x="301625" y="863600"/>
            <a:ext cx="152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2400" smtClean="0">
                <a:solidFill>
                  <a:srgbClr val="000ADF"/>
                </a:solidFill>
                <a:latin typeface="Helvetica" pitchFamily="34" charset="0"/>
                <a:ea typeface="굴림" pitchFamily="50" charset="-127"/>
              </a:rPr>
              <a:t>* Reactor</a:t>
            </a:r>
            <a:r>
              <a:rPr kumimoji="0" lang="en-US" altLang="ko-KR" sz="2000" smtClean="0">
                <a:solidFill>
                  <a:srgbClr val="000ADF"/>
                </a:solidFill>
                <a:latin typeface="Helvetica" pitchFamily="34" charset="0"/>
                <a:ea typeface="굴림" pitchFamily="50" charset="-127"/>
              </a:rPr>
              <a:t> </a:t>
            </a:r>
          </a:p>
        </p:txBody>
      </p:sp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539750" y="188913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2800" b="1">
                <a:solidFill>
                  <a:srgbClr val="00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</a:t>
            </a:r>
            <a:r>
              <a:rPr kumimoji="0" lang="ko-KR" altLang="en-US" sz="2800" b="1" baseline="-2500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13</a:t>
            </a:r>
            <a:r>
              <a:rPr kumimoji="0" lang="ko-KR" altLang="en-US" sz="2800" b="1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 </a:t>
            </a:r>
            <a:r>
              <a:rPr kumimoji="0" lang="en-US" altLang="ko-KR" sz="2800" b="1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from Reactor and Accelerator Experiments</a:t>
            </a:r>
          </a:p>
        </p:txBody>
      </p:sp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288925" y="2276475"/>
            <a:ext cx="7378700" cy="730250"/>
            <a:chOff x="288925" y="2276475"/>
            <a:chExt cx="7378700" cy="730250"/>
          </a:xfrm>
        </p:grpSpPr>
        <p:sp>
          <p:nvSpPr>
            <p:cNvPr id="1032" name="Text Box 19"/>
            <p:cNvSpPr txBox="1">
              <a:spLocks noChangeArrowheads="1"/>
            </p:cNvSpPr>
            <p:nvPr/>
          </p:nvSpPr>
          <p:spPr bwMode="auto">
            <a:xfrm>
              <a:off x="288925" y="2276475"/>
              <a:ext cx="2014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 smtClean="0">
                  <a:solidFill>
                    <a:srgbClr val="000ADF"/>
                  </a:solidFill>
                  <a:latin typeface="Helvetica" pitchFamily="34" charset="0"/>
                  <a:ea typeface="굴림" pitchFamily="50" charset="-127"/>
                </a:rPr>
                <a:t>* Accelerator </a:t>
              </a:r>
            </a:p>
          </p:txBody>
        </p:sp>
        <p:sp>
          <p:nvSpPr>
            <p:cNvPr id="1033" name="Text Box 4"/>
            <p:cNvSpPr txBox="1">
              <a:spLocks noChangeArrowheads="1"/>
            </p:cNvSpPr>
            <p:nvPr/>
          </p:nvSpPr>
          <p:spPr bwMode="auto">
            <a:xfrm>
              <a:off x="1187450" y="2636838"/>
              <a:ext cx="64801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/>
              <a:r>
                <a:rPr kumimoji="0" lang="ko-KR" altLang="en-US" sz="1800" smtClean="0">
                  <a:solidFill>
                    <a:srgbClr val="00B050"/>
                  </a:solidFill>
                  <a:latin typeface="Helvetica" pitchFamily="34" charset="0"/>
                  <a:ea typeface="굴림" pitchFamily="50" charset="-127"/>
                </a:rPr>
                <a:t>- </a:t>
              </a:r>
              <a:r>
                <a:rPr kumimoji="0" lang="en-US" altLang="ko-KR" sz="1800" smtClean="0">
                  <a:solidFill>
                    <a:srgbClr val="00B050"/>
                  </a:solidFill>
                  <a:latin typeface="Helvetica" pitchFamily="34" charset="0"/>
                  <a:ea typeface="굴림" pitchFamily="50" charset="-127"/>
                </a:rPr>
                <a:t>mass hierarchy  +  CP violation  +   matter effects</a:t>
              </a:r>
              <a:endParaRPr kumimoji="0" lang="en-US" altLang="ko-KR" sz="180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endParaRPr>
            </a:p>
          </p:txBody>
        </p:sp>
      </p:grpSp>
      <p:grpSp>
        <p:nvGrpSpPr>
          <p:cNvPr id="3" name="그룹 12"/>
          <p:cNvGrpSpPr/>
          <p:nvPr/>
        </p:nvGrpSpPr>
        <p:grpSpPr>
          <a:xfrm>
            <a:off x="55984" y="3048000"/>
            <a:ext cx="9052520" cy="3810000"/>
            <a:chOff x="55984" y="3048000"/>
            <a:chExt cx="9052520" cy="3810000"/>
          </a:xfrm>
        </p:grpSpPr>
        <p:sp>
          <p:nvSpPr>
            <p:cNvPr id="1034" name="Text Box 20"/>
            <p:cNvSpPr txBox="1">
              <a:spLocks noChangeArrowheads="1"/>
            </p:cNvSpPr>
            <p:nvPr/>
          </p:nvSpPr>
          <p:spPr bwMode="auto">
            <a:xfrm>
              <a:off x="6300341" y="3846513"/>
              <a:ext cx="2808163" cy="224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buFont typeface="Wingdings" pitchFamily="2" charset="2"/>
                <a:buChar char="§"/>
              </a:pPr>
              <a:r>
                <a:rPr kumimoji="0" lang="ko-KR" altLang="en-US" sz="2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r>
                <a:rPr kumimoji="0" lang="en-US" altLang="ko-KR" sz="2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Complementary : </a:t>
              </a:r>
            </a:p>
            <a:p>
              <a:pPr eaLnBrk="0" latinLnBrk="0" hangingPunct="0"/>
              <a:endParaRPr kumimoji="0" lang="en-US" altLang="ko-KR" sz="2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endParaRPr>
            </a:p>
            <a:p>
              <a:pPr eaLnBrk="0" latinLnBrk="0" hangingPunct="0"/>
              <a:r>
                <a:rPr kumimoji="0" lang="en-US" altLang="ko-KR" sz="2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Combining results from accelerator and reactor based experiments could offer the first glimpse of  </a:t>
              </a:r>
              <a:r>
                <a:rPr kumimoji="0" lang="en-US" altLang="ko-KR" sz="2000" dirty="0" smtClean="0">
                  <a:solidFill>
                    <a:srgbClr val="000000"/>
                  </a:solidFill>
                  <a:latin typeface="Symbol" pitchFamily="18" charset="2"/>
                  <a:ea typeface="굴림" pitchFamily="50" charset="-127"/>
                  <a:sym typeface="Symbol" pitchFamily="18" charset="2"/>
                </a:rPr>
                <a:t></a:t>
              </a:r>
              <a:r>
                <a:rPr kumimoji="0" lang="en-US" altLang="ko-KR" sz="2000" baseline="-25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CP.</a:t>
              </a:r>
              <a:endParaRPr kumimoji="0" lang="en-US" altLang="ko-KR" sz="2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pic>
          <p:nvPicPr>
            <p:cNvPr id="2355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984" y="3048000"/>
              <a:ext cx="61722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그룹 28"/>
          <p:cNvGrpSpPr/>
          <p:nvPr/>
        </p:nvGrpSpPr>
        <p:grpSpPr>
          <a:xfrm>
            <a:off x="1259632" y="2996952"/>
            <a:ext cx="4653396" cy="3384376"/>
            <a:chOff x="1259632" y="2996952"/>
            <a:chExt cx="4653396" cy="3384376"/>
          </a:xfrm>
        </p:grpSpPr>
        <p:sp>
          <p:nvSpPr>
            <p:cNvPr id="19" name="직사각형 18"/>
            <p:cNvSpPr/>
            <p:nvPr/>
          </p:nvSpPr>
          <p:spPr bwMode="auto">
            <a:xfrm>
              <a:off x="4427984" y="3645024"/>
              <a:ext cx="72008" cy="2736304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1259632" y="3645024"/>
              <a:ext cx="72008" cy="2736304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627784" y="2996952"/>
              <a:ext cx="3285244" cy="369332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en-US" altLang="ko-KR" sz="1800" b="1" dirty="0" smtClean="0">
                  <a:solidFill>
                    <a:srgbClr val="CAE2FF">
                      <a:lumMod val="50000"/>
                    </a:srgbClr>
                  </a:solidFill>
                  <a:latin typeface="Helvetica" pitchFamily="34" charset="0"/>
                  <a:ea typeface="굴림" pitchFamily="50" charset="-127"/>
                </a:rPr>
                <a:t>Precise measurement of </a:t>
              </a:r>
              <a:r>
                <a:rPr kumimoji="0" lang="en-US" altLang="ko-KR" sz="1800" b="1" dirty="0" smtClean="0">
                  <a:solidFill>
                    <a:srgbClr val="CAE2FF">
                      <a:lumMod val="50000"/>
                    </a:srgbClr>
                  </a:solidFill>
                  <a:latin typeface="Symbol" pitchFamily="18" charset="2"/>
                  <a:ea typeface="굴림" pitchFamily="50" charset="-127"/>
                  <a:sym typeface="Symbol" pitchFamily="18" charset="2"/>
                </a:rPr>
                <a:t></a:t>
              </a:r>
              <a:r>
                <a:rPr kumimoji="0" lang="en-US" altLang="ko-KR" sz="1800" b="1" baseline="-25000" dirty="0" smtClean="0">
                  <a:solidFill>
                    <a:srgbClr val="CAE2FF">
                      <a:lumMod val="50000"/>
                    </a:srgbClr>
                  </a:solidFill>
                  <a:latin typeface="Helvetica" pitchFamily="34" charset="0"/>
                  <a:ea typeface="굴림" pitchFamily="50" charset="-127"/>
                </a:rPr>
                <a:t>13</a:t>
              </a:r>
              <a:endParaRPr kumimoji="0" lang="en-US" altLang="ko-KR" sz="1800" b="1" dirty="0" smtClean="0">
                <a:solidFill>
                  <a:srgbClr val="CAE2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cxnSp>
          <p:nvCxnSpPr>
            <p:cNvPr id="24" name="직선 화살표 연결선 23"/>
            <p:cNvCxnSpPr>
              <a:endCxn id="20" idx="0"/>
            </p:cNvCxnSpPr>
            <p:nvPr/>
          </p:nvCxnSpPr>
          <p:spPr bwMode="auto">
            <a:xfrm flipH="1">
              <a:off x="1295636" y="3356992"/>
              <a:ext cx="1476164" cy="28803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직선 화살표 연결선 24"/>
            <p:cNvCxnSpPr>
              <a:endCxn id="19" idx="0"/>
            </p:cNvCxnSpPr>
            <p:nvPr/>
          </p:nvCxnSpPr>
          <p:spPr bwMode="auto">
            <a:xfrm>
              <a:off x="3563888" y="3356992"/>
              <a:ext cx="900100" cy="28803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그룹 17"/>
          <p:cNvGrpSpPr/>
          <p:nvPr/>
        </p:nvGrpSpPr>
        <p:grpSpPr>
          <a:xfrm>
            <a:off x="1115616" y="3717032"/>
            <a:ext cx="3528392" cy="1368152"/>
            <a:chOff x="1115616" y="3717032"/>
            <a:chExt cx="3528392" cy="1368152"/>
          </a:xfrm>
        </p:grpSpPr>
        <p:sp>
          <p:nvSpPr>
            <p:cNvPr id="16" name="타원 15"/>
            <p:cNvSpPr/>
            <p:nvPr/>
          </p:nvSpPr>
          <p:spPr bwMode="auto">
            <a:xfrm>
              <a:off x="1115616" y="3717032"/>
              <a:ext cx="360040" cy="36004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4" name="타원 13"/>
            <p:cNvSpPr/>
            <p:nvPr/>
          </p:nvSpPr>
          <p:spPr bwMode="auto">
            <a:xfrm>
              <a:off x="4283968" y="3717032"/>
              <a:ext cx="360040" cy="36004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5" name="타원 14"/>
            <p:cNvSpPr/>
            <p:nvPr/>
          </p:nvSpPr>
          <p:spPr bwMode="auto">
            <a:xfrm>
              <a:off x="4283968" y="4725144"/>
              <a:ext cx="360040" cy="36004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7" name="타원 16"/>
            <p:cNvSpPr/>
            <p:nvPr/>
          </p:nvSpPr>
          <p:spPr bwMode="auto">
            <a:xfrm>
              <a:off x="1115616" y="4581128"/>
              <a:ext cx="360040" cy="36004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420888"/>
            <a:ext cx="504475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517525" y="188913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Arial" charset="0"/>
              </a:rPr>
              <a:t>Detection of Reactor Antineutrinos</a:t>
            </a:r>
            <a:endParaRPr lang="ko-KR" alt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7940" name="Picture 53" descr="UNI0000110034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23209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1341438"/>
            <a:ext cx="25146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7942" name="직선 화살표 연결선 18"/>
          <p:cNvCxnSpPr>
            <a:cxnSpLocks noChangeShapeType="1"/>
          </p:cNvCxnSpPr>
          <p:nvPr/>
        </p:nvCxnSpPr>
        <p:spPr bwMode="auto">
          <a:xfrm>
            <a:off x="5076825" y="1773238"/>
            <a:ext cx="503238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7943" name="직선 화살표 연결선 19"/>
          <p:cNvCxnSpPr>
            <a:cxnSpLocks noChangeShapeType="1"/>
          </p:cNvCxnSpPr>
          <p:nvPr/>
        </p:nvCxnSpPr>
        <p:spPr bwMode="auto">
          <a:xfrm rot="16200000" flipH="1">
            <a:off x="4968082" y="1881981"/>
            <a:ext cx="792162" cy="574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7944" name="Text Box 2"/>
          <p:cNvSpPr txBox="1">
            <a:spLocks noChangeArrowheads="1"/>
          </p:cNvSpPr>
          <p:nvPr/>
        </p:nvSpPr>
        <p:spPr bwMode="auto">
          <a:xfrm>
            <a:off x="5580063" y="184467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+ p  </a:t>
            </a:r>
            <a:r>
              <a:rPr lang="en-US" altLang="ko-KR" sz="1400" b="1">
                <a:solidFill>
                  <a:srgbClr val="000000"/>
                </a:solidFill>
                <a:latin typeface="Arial" pitchFamily="34" charset="0"/>
                <a:ea typeface="굴림" pitchFamily="50" charset="-127"/>
                <a:sym typeface="Wingdings" pitchFamily="2" charset="2"/>
              </a:rPr>
              <a:t>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 D  +  </a:t>
            </a:r>
            <a:r>
              <a:rPr lang="en-US" altLang="ko-KR" sz="1800" b="1">
                <a:solidFill>
                  <a:srgbClr val="000000"/>
                </a:solidFill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(2.2 MeV) </a:t>
            </a:r>
            <a:endParaRPr lang="en-US" altLang="ko-KR" sz="18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5" name="Text Box 2"/>
          <p:cNvSpPr txBox="1">
            <a:spLocks noChangeArrowheads="1"/>
          </p:cNvSpPr>
          <p:nvPr/>
        </p:nvSpPr>
        <p:spPr bwMode="auto">
          <a:xfrm>
            <a:off x="4284663" y="908050"/>
            <a:ext cx="186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solidFill>
                  <a:srgbClr val="FF9900"/>
                </a:solidFill>
                <a:latin typeface="Arial" pitchFamily="34" charset="0"/>
                <a:ea typeface="굴림" pitchFamily="50" charset="-127"/>
              </a:rPr>
              <a:t>(prompt signal)</a:t>
            </a:r>
            <a:endParaRPr lang="en-US" altLang="ko-KR" sz="1800" b="1">
              <a:solidFill>
                <a:srgbClr val="FF99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6" name="타원 25"/>
          <p:cNvSpPr>
            <a:spLocks noChangeArrowheads="1"/>
          </p:cNvSpPr>
          <p:nvPr/>
        </p:nvSpPr>
        <p:spPr bwMode="auto">
          <a:xfrm>
            <a:off x="3924300" y="1268413"/>
            <a:ext cx="576263" cy="576262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7947" name="Text Box 2"/>
          <p:cNvSpPr txBox="1">
            <a:spLocks noChangeArrowheads="1"/>
          </p:cNvSpPr>
          <p:nvPr/>
        </p:nvSpPr>
        <p:spPr bwMode="auto">
          <a:xfrm>
            <a:off x="5148263" y="1547813"/>
            <a:ext cx="1028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~180 </a:t>
            </a:r>
            <a:r>
              <a:rPr lang="en-US" altLang="ko-KR" sz="1800" b="1">
                <a:solidFill>
                  <a:srgbClr val="0033CC"/>
                </a:solidFill>
                <a:latin typeface="Symbol" pitchFamily="18" charset="2"/>
                <a:ea typeface="굴림" pitchFamily="50" charset="-127"/>
              </a:rPr>
              <a:t>m</a:t>
            </a:r>
            <a:r>
              <a:rPr lang="en-US" altLang="ko-KR" sz="1800" b="1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s</a:t>
            </a:r>
            <a:endParaRPr lang="en-US" altLang="ko-KR" sz="1800" b="1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8" name="Text Box 2"/>
          <p:cNvSpPr txBox="1">
            <a:spLocks noChangeArrowheads="1"/>
          </p:cNvSpPr>
          <p:nvPr/>
        </p:nvSpPr>
        <p:spPr bwMode="auto">
          <a:xfrm>
            <a:off x="4499992" y="2060575"/>
            <a:ext cx="1249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~28 </a:t>
            </a:r>
            <a:r>
              <a:rPr lang="en-US" altLang="ko-KR" sz="1800" b="1" dirty="0" smtClean="0">
                <a:solidFill>
                  <a:srgbClr val="0033CC"/>
                </a:solidFill>
                <a:latin typeface="Symbol" pitchFamily="18" charset="2"/>
                <a:ea typeface="굴림" pitchFamily="50" charset="-127"/>
              </a:rPr>
              <a:t>m</a:t>
            </a:r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s</a:t>
            </a:r>
          </a:p>
          <a:p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(0.1% </a:t>
            </a:r>
            <a:r>
              <a:rPr lang="en-US" altLang="ko-KR" sz="1800" b="1" dirty="0" err="1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Gd</a:t>
            </a:r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)</a:t>
            </a:r>
            <a:endParaRPr lang="en-US" altLang="ko-KR" sz="1800" b="1" dirty="0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9" name="Text Box 2"/>
          <p:cNvSpPr txBox="1">
            <a:spLocks noChangeArrowheads="1"/>
          </p:cNvSpPr>
          <p:nvPr/>
        </p:nvSpPr>
        <p:spPr bwMode="auto">
          <a:xfrm>
            <a:off x="6156325" y="1412875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FF9900"/>
                </a:solidFill>
                <a:latin typeface="Arial" pitchFamily="34" charset="0"/>
                <a:ea typeface="굴림" pitchFamily="50" charset="-127"/>
              </a:rPr>
              <a:t>(delayed signal)</a:t>
            </a:r>
            <a:endParaRPr lang="en-US" altLang="ko-KR" sz="1800" b="1">
              <a:solidFill>
                <a:srgbClr val="FF99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50" name="Text Box 2"/>
          <p:cNvSpPr txBox="1">
            <a:spLocks noChangeArrowheads="1"/>
          </p:cNvSpPr>
          <p:nvPr/>
        </p:nvSpPr>
        <p:spPr bwMode="auto">
          <a:xfrm>
            <a:off x="5724525" y="2420938"/>
            <a:ext cx="309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+ Gd  </a:t>
            </a:r>
            <a:r>
              <a:rPr lang="en-US" altLang="ko-KR" sz="1400" b="1">
                <a:solidFill>
                  <a:srgbClr val="000000"/>
                </a:solidFill>
                <a:latin typeface="Arial" pitchFamily="34" charset="0"/>
                <a:ea typeface="굴림" pitchFamily="50" charset="-127"/>
                <a:sym typeface="Wingdings" pitchFamily="2" charset="2"/>
              </a:rPr>
              <a:t>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Gd +  </a:t>
            </a:r>
            <a:r>
              <a:rPr lang="en-US" altLang="ko-KR" sz="1800" b="1">
                <a:solidFill>
                  <a:srgbClr val="000000"/>
                </a:solidFill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‘s (8 MeV) </a:t>
            </a:r>
            <a:endParaRPr lang="en-US" altLang="ko-KR" sz="18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51" name="타원 17"/>
          <p:cNvSpPr>
            <a:spLocks noChangeArrowheads="1"/>
          </p:cNvSpPr>
          <p:nvPr/>
        </p:nvSpPr>
        <p:spPr bwMode="auto">
          <a:xfrm>
            <a:off x="6948488" y="1844675"/>
            <a:ext cx="360362" cy="360363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7952" name="타원 21"/>
          <p:cNvSpPr>
            <a:spLocks noChangeArrowheads="1"/>
          </p:cNvSpPr>
          <p:nvPr/>
        </p:nvSpPr>
        <p:spPr bwMode="auto">
          <a:xfrm>
            <a:off x="7308850" y="2420938"/>
            <a:ext cx="431800" cy="431800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7953" name="Text Box 2"/>
          <p:cNvSpPr txBox="1">
            <a:spLocks noChangeArrowheads="1"/>
          </p:cNvSpPr>
          <p:nvPr/>
        </p:nvSpPr>
        <p:spPr bwMode="auto">
          <a:xfrm>
            <a:off x="4716463" y="2924175"/>
            <a:ext cx="42481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0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Neutrino energy measurement </a:t>
            </a:r>
            <a:endParaRPr lang="en-US" altLang="ko-KR" sz="20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6795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429000"/>
            <a:ext cx="43211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437063"/>
            <a:ext cx="2663776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타원 25"/>
          <p:cNvSpPr>
            <a:spLocks noChangeArrowheads="1"/>
          </p:cNvSpPr>
          <p:nvPr/>
        </p:nvSpPr>
        <p:spPr bwMode="auto">
          <a:xfrm>
            <a:off x="5292080" y="3429000"/>
            <a:ext cx="576263" cy="576262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79512" y="908720"/>
            <a:ext cx="43434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</a:rPr>
              <a:t> Recipe of Liquid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itchFamily="34" charset="0"/>
              </a:rPr>
              <a:t>Scintillator</a:t>
            </a:r>
            <a:endParaRPr lang="en-US" altLang="ko-KR" sz="2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301059" name="Group 3"/>
          <p:cNvGraphicFramePr>
            <a:graphicFrameLocks noGrp="1"/>
          </p:cNvGraphicFramePr>
          <p:nvPr/>
        </p:nvGraphicFramePr>
        <p:xfrm>
          <a:off x="179512" y="1412776"/>
          <a:ext cx="6408712" cy="767437"/>
        </p:xfrm>
        <a:graphic>
          <a:graphicData uri="http://schemas.openxmlformats.org/drawingml/2006/table">
            <a:tbl>
              <a:tblPr/>
              <a:tblGrid>
                <a:gridCol w="1656184"/>
                <a:gridCol w="1872208"/>
                <a:gridCol w="2880320"/>
              </a:tblGrid>
              <a:tr h="287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Solvent &amp; Flour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WLS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Gd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-compound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LAB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PPO + 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Bis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-MSB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0.1%  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Gd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 + (TMHA)</a:t>
                      </a:r>
                      <a:r>
                        <a:rPr kumimoji="1" lang="en-US" altLang="ko-K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107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488" y="0"/>
            <a:ext cx="2511513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1080" name="Rectangle 24"/>
          <p:cNvSpPr>
            <a:spLocks noChangeArrowheads="1"/>
          </p:cNvSpPr>
          <p:nvPr/>
        </p:nvSpPr>
        <p:spPr bwMode="auto">
          <a:xfrm>
            <a:off x="179388" y="160884"/>
            <a:ext cx="6119812" cy="531812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 smtClean="0">
                <a:solidFill>
                  <a:srgbClr val="000000"/>
                </a:solidFill>
                <a:latin typeface="Arial" pitchFamily="34" charset="0"/>
              </a:rPr>
              <a:t>Gd Loaded Liquid Scintillator</a:t>
            </a:r>
          </a:p>
        </p:txBody>
      </p:sp>
      <p:grpSp>
        <p:nvGrpSpPr>
          <p:cNvPr id="2" name="그룹 15"/>
          <p:cNvGrpSpPr/>
          <p:nvPr/>
        </p:nvGrpSpPr>
        <p:grpSpPr>
          <a:xfrm>
            <a:off x="179512" y="2376264"/>
            <a:ext cx="8784976" cy="4481736"/>
            <a:chOff x="179512" y="2376264"/>
            <a:chExt cx="8784976" cy="4481736"/>
          </a:xfrm>
        </p:grpSpPr>
        <p:pic>
          <p:nvPicPr>
            <p:cNvPr id="53760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3240044"/>
              <a:ext cx="6021123" cy="3617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3092"/>
            <p:cNvSpPr txBox="1">
              <a:spLocks noChangeArrowheads="1"/>
            </p:cNvSpPr>
            <p:nvPr/>
          </p:nvSpPr>
          <p:spPr bwMode="auto">
            <a:xfrm>
              <a:off x="179512" y="2880320"/>
              <a:ext cx="7200800" cy="33855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Stable light yield (~250 </a:t>
              </a:r>
              <a:r>
                <a:rPr kumimoji="0" lang="en-US" altLang="ko-KR" sz="16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pe</a:t>
              </a: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kumimoji="0" lang="en-US" altLang="ko-KR" sz="16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MeV</a:t>
              </a: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) , transparency &amp; </a:t>
              </a:r>
              <a:r>
                <a:rPr kumimoji="0" lang="en-US" altLang="ko-KR" sz="16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Gd</a:t>
              </a: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concentration (0.11%)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79512" y="2376264"/>
              <a:ext cx="4320480" cy="406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atinLnBrk="0">
                <a:spcBef>
                  <a:spcPct val="50000"/>
                </a:spcBef>
                <a:buFont typeface="Wingdings" pitchFamily="2" charset="2"/>
                <a:buChar char="q"/>
              </a:pPr>
              <a:r>
                <a:rPr lang="en-US" altLang="ko-KR" sz="2000" dirty="0" smtClean="0">
                  <a:solidFill>
                    <a:srgbClr val="000000"/>
                  </a:solidFill>
                  <a:latin typeface="Arial" pitchFamily="34" charset="0"/>
                </a:rPr>
                <a:t> Steady properties of  </a:t>
              </a:r>
              <a:r>
                <a:rPr lang="en-US" altLang="ko-KR" sz="2000" dirty="0" err="1" smtClean="0">
                  <a:solidFill>
                    <a:srgbClr val="000000"/>
                  </a:solidFill>
                  <a:latin typeface="Arial" pitchFamily="34" charset="0"/>
                </a:rPr>
                <a:t>Gd</a:t>
              </a:r>
              <a:r>
                <a:rPr lang="en-US" altLang="ko-KR" sz="2000" dirty="0" smtClean="0">
                  <a:solidFill>
                    <a:srgbClr val="000000"/>
                  </a:solidFill>
                  <a:latin typeface="Arial" pitchFamily="34" charset="0"/>
                </a:rPr>
                <a:t>-LS </a:t>
              </a:r>
              <a:endParaRPr lang="en-US" altLang="ko-KR" sz="1600" b="1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7092280" y="4509120"/>
              <a:ext cx="1872208" cy="5847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lang="en-US" altLang="ko-KR" sz="1600" b="1" dirty="0" smtClean="0">
                  <a:solidFill>
                    <a:srgbClr val="000000"/>
                  </a:solidFill>
                  <a:latin typeface="Arial" pitchFamily="34" charset="0"/>
                </a:rPr>
                <a:t>NIM A, 707, 45-53 (2013. 4. 11)</a:t>
              </a:r>
            </a:p>
          </p:txBody>
        </p:sp>
      </p:grpSp>
      <p:pic>
        <p:nvPicPr>
          <p:cNvPr id="11" name="Picture 7" descr="RENO로고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3438" y="6247407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80" name="Rectangle 24"/>
          <p:cNvSpPr>
            <a:spLocks noChangeArrowheads="1"/>
          </p:cNvSpPr>
          <p:nvPr/>
        </p:nvSpPr>
        <p:spPr bwMode="auto">
          <a:xfrm>
            <a:off x="323528" y="188640"/>
            <a:ext cx="8352928" cy="531812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 dirty="0" smtClean="0">
                <a:solidFill>
                  <a:srgbClr val="000000"/>
                </a:solidFill>
                <a:latin typeface="Arial" pitchFamily="34" charset="0"/>
              </a:rPr>
              <a:t>Neutron Capture by 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Arial" pitchFamily="34" charset="0"/>
              </a:rPr>
              <a:t>Gd</a:t>
            </a:r>
            <a:endParaRPr lang="en-US" altLang="ko-KR" sz="2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43534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884297"/>
            <a:ext cx="4319151" cy="292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975" y="908720"/>
            <a:ext cx="4376513" cy="296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5229" y="3861048"/>
            <a:ext cx="4353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RENO로고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3438" y="0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39552" y="260648"/>
            <a:ext cx="8015288" cy="5048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Energy Calibration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grpSp>
        <p:nvGrpSpPr>
          <p:cNvPr id="2" name="그룹 25"/>
          <p:cNvGrpSpPr/>
          <p:nvPr/>
        </p:nvGrpSpPr>
        <p:grpSpPr>
          <a:xfrm>
            <a:off x="0" y="1052736"/>
            <a:ext cx="4931409" cy="4998747"/>
            <a:chOff x="0" y="1340768"/>
            <a:chExt cx="4931409" cy="4998747"/>
          </a:xfrm>
        </p:grpSpPr>
        <p:pic>
          <p:nvPicPr>
            <p:cNvPr id="356356" name="Picture 4" descr="http://reno01.snu.ac.kr/~reno/wiki/images/6/6d/Far_detector_rati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56792"/>
              <a:ext cx="4931409" cy="4782723"/>
            </a:xfrm>
            <a:prstGeom prst="rect">
              <a:avLst/>
            </a:prstGeom>
            <a:noFill/>
          </p:spPr>
        </p:pic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1331640" y="1340768"/>
              <a:ext cx="20132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2400" b="1" dirty="0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Far Detector</a:t>
              </a:r>
              <a:endParaRPr kumimoji="0" lang="ko-KR" altLang="en-US" sz="24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3" name="그룹 27"/>
          <p:cNvGrpSpPr/>
          <p:nvPr/>
        </p:nvGrpSpPr>
        <p:grpSpPr>
          <a:xfrm>
            <a:off x="4494700" y="1095127"/>
            <a:ext cx="4900275" cy="4926162"/>
            <a:chOff x="4494700" y="1383159"/>
            <a:chExt cx="4900275" cy="4926162"/>
          </a:xfrm>
        </p:grpSpPr>
        <p:pic>
          <p:nvPicPr>
            <p:cNvPr id="356358" name="Picture 6" descr="http://reno01.snu.ac.kr/~reno/wiki/images/3/3c/Near_detector_rati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700" y="1556793"/>
              <a:ext cx="4900275" cy="4752528"/>
            </a:xfrm>
            <a:prstGeom prst="rect">
              <a:avLst/>
            </a:prstGeom>
            <a:noFill/>
          </p:spPr>
        </p:pic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5868144" y="1383159"/>
              <a:ext cx="22322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2400" b="1" dirty="0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Near Detector</a:t>
              </a:r>
              <a:endParaRPr kumimoji="0" lang="ko-KR" altLang="en-US" sz="24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pic>
        <p:nvPicPr>
          <p:cNvPr id="9" name="Picture 7" descr="RENO로고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3438" y="6247407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39750" y="331912"/>
            <a:ext cx="8015288" cy="5048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Energy Calibration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4644008" y="1484784"/>
            <a:ext cx="4438206" cy="4104456"/>
            <a:chOff x="4644008" y="911486"/>
            <a:chExt cx="4294190" cy="4164554"/>
          </a:xfrm>
        </p:grpSpPr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7219260" y="4274512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800" b="1" dirty="0" err="1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Cf</a:t>
              </a:r>
              <a:r>
                <a:rPr kumimoji="0" lang="en-US" altLang="ko-KR" sz="1800" b="1" dirty="0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252</a:t>
              </a:r>
              <a:endParaRPr kumimoji="0" lang="ko-KR" altLang="en-US" sz="18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>
              <a:off x="7052548" y="4571836"/>
              <a:ext cx="15824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800" b="1" dirty="0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(2.2/7.8 </a:t>
              </a:r>
              <a:r>
                <a:rPr kumimoji="0" lang="en-US" altLang="ko-KR" sz="1800" b="1" dirty="0" err="1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MeV</a:t>
              </a:r>
              <a:r>
                <a:rPr kumimoji="0" lang="en-US" altLang="ko-KR" sz="1800" b="1" dirty="0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)</a:t>
              </a:r>
              <a:endParaRPr kumimoji="0" lang="ko-KR" altLang="en-US" sz="18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pic>
          <p:nvPicPr>
            <p:cNvPr id="236546" name="Picture 2" descr="http://reno01.snu.ac.kr/~reno/wiki/images/b/bf/Ge_far.vs.nea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911486"/>
              <a:ext cx="4294190" cy="4164554"/>
            </a:xfrm>
            <a:prstGeom prst="rect">
              <a:avLst/>
            </a:prstGeom>
            <a:noFill/>
          </p:spPr>
        </p:pic>
        <p:grpSp>
          <p:nvGrpSpPr>
            <p:cNvPr id="3" name="그룹 23"/>
            <p:cNvGrpSpPr/>
            <p:nvPr/>
          </p:nvGrpSpPr>
          <p:grpSpPr>
            <a:xfrm>
              <a:off x="7020272" y="2204864"/>
              <a:ext cx="1377300" cy="666656"/>
              <a:chOff x="6867108" y="1475492"/>
              <a:chExt cx="1377300" cy="666656"/>
            </a:xfrm>
          </p:grpSpPr>
          <p:sp>
            <p:nvSpPr>
              <p:cNvPr id="20" name="TextBox 6"/>
              <p:cNvSpPr txBox="1">
                <a:spLocks noChangeArrowheads="1"/>
              </p:cNvSpPr>
              <p:nvPr/>
            </p:nvSpPr>
            <p:spPr bwMode="auto">
              <a:xfrm>
                <a:off x="6963288" y="1475492"/>
                <a:ext cx="8130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ko-KR" sz="1800" b="1" dirty="0" err="1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Ge</a:t>
                </a:r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 68</a:t>
                </a:r>
                <a:endParaRPr kumimoji="0" lang="ko-KR" altLang="en-US" sz="1800" b="1" dirty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21" name="TextBox 6"/>
              <p:cNvSpPr txBox="1">
                <a:spLocks noChangeArrowheads="1"/>
              </p:cNvSpPr>
              <p:nvPr/>
            </p:nvSpPr>
            <p:spPr bwMode="auto">
              <a:xfrm>
                <a:off x="6867108" y="1772816"/>
                <a:ext cx="13773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(1,022 </a:t>
                </a:r>
                <a:r>
                  <a:rPr kumimoji="0" lang="en-US" altLang="ko-KR" sz="1800" b="1" dirty="0" err="1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keV</a:t>
                </a:r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)</a:t>
                </a:r>
                <a:endParaRPr kumimoji="0" lang="ko-KR" altLang="en-US" sz="1800" b="1" dirty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</p:grpSp>
      </p:grpSp>
      <p:grpSp>
        <p:nvGrpSpPr>
          <p:cNvPr id="5" name="그룹 32"/>
          <p:cNvGrpSpPr/>
          <p:nvPr/>
        </p:nvGrpSpPr>
        <p:grpSpPr>
          <a:xfrm>
            <a:off x="107504" y="1484784"/>
            <a:ext cx="4462805" cy="4104456"/>
            <a:chOff x="2915816" y="2753544"/>
            <a:chExt cx="4462805" cy="4104456"/>
          </a:xfrm>
        </p:grpSpPr>
        <p:pic>
          <p:nvPicPr>
            <p:cNvPr id="236550" name="Picture 6" descr="http://reno01.snu.ac.kr/~reno/wiki/images/c/c0/Cf_far.vs.nea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2753544"/>
              <a:ext cx="4397237" cy="4104456"/>
            </a:xfrm>
            <a:prstGeom prst="rect">
              <a:avLst/>
            </a:prstGeom>
            <a:noFill/>
          </p:spPr>
        </p:pic>
        <p:grpSp>
          <p:nvGrpSpPr>
            <p:cNvPr id="6" name="그룹 31"/>
            <p:cNvGrpSpPr/>
            <p:nvPr/>
          </p:nvGrpSpPr>
          <p:grpSpPr>
            <a:xfrm>
              <a:off x="5796137" y="4221088"/>
              <a:ext cx="1582484" cy="666656"/>
              <a:chOff x="7052549" y="4274512"/>
              <a:chExt cx="1582484" cy="666656"/>
            </a:xfrm>
          </p:grpSpPr>
          <p:sp>
            <p:nvSpPr>
              <p:cNvPr id="30" name="TextBox 6"/>
              <p:cNvSpPr txBox="1">
                <a:spLocks noChangeArrowheads="1"/>
              </p:cNvSpPr>
              <p:nvPr/>
            </p:nvSpPr>
            <p:spPr bwMode="auto">
              <a:xfrm>
                <a:off x="7219260" y="4274512"/>
                <a:ext cx="8771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ko-KR" sz="1800" b="1" dirty="0" err="1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Cf</a:t>
                </a:r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 252</a:t>
                </a:r>
                <a:endParaRPr kumimoji="0" lang="ko-KR" altLang="en-US" sz="1800" b="1" dirty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31" name="TextBox 6"/>
              <p:cNvSpPr txBox="1">
                <a:spLocks noChangeArrowheads="1"/>
              </p:cNvSpPr>
              <p:nvPr/>
            </p:nvSpPr>
            <p:spPr bwMode="auto">
              <a:xfrm>
                <a:off x="7052549" y="4571836"/>
                <a:ext cx="15824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(2.2/8.0 </a:t>
                </a:r>
                <a:r>
                  <a:rPr kumimoji="0" lang="en-US" altLang="ko-KR" sz="1800" b="1" dirty="0" err="1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MeV</a:t>
                </a:r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)</a:t>
                </a:r>
                <a:endParaRPr kumimoji="0" lang="ko-KR" altLang="en-US" sz="1800" b="1" dirty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</p:grpSp>
      </p:grpSp>
      <p:pic>
        <p:nvPicPr>
          <p:cNvPr id="15" name="Picture 7" descr="RENO로고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3438" y="6247407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899592" y="260648"/>
            <a:ext cx="7344816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chemeClr val="tx1"/>
                </a:solidFill>
                <a:latin typeface="Arial" charset="0"/>
              </a:rPr>
              <a:t>Neutrino Oscillations</a:t>
            </a:r>
            <a:endParaRPr lang="en-US" altLang="ko-KR" sz="30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21" descr="standard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5"/>
            <a:ext cx="4176464" cy="3362569"/>
          </a:xfrm>
          <a:prstGeom prst="rect">
            <a:avLst/>
          </a:prstGeom>
          <a:noFill/>
        </p:spPr>
      </p:pic>
      <p:grpSp>
        <p:nvGrpSpPr>
          <p:cNvPr id="33" name="그룹 32"/>
          <p:cNvGrpSpPr/>
          <p:nvPr/>
        </p:nvGrpSpPr>
        <p:grpSpPr>
          <a:xfrm>
            <a:off x="5938887" y="3717032"/>
            <a:ext cx="2864848" cy="2808312"/>
            <a:chOff x="5938887" y="3717032"/>
            <a:chExt cx="2864848" cy="2808312"/>
          </a:xfrm>
        </p:grpSpPr>
        <p:grpSp>
          <p:nvGrpSpPr>
            <p:cNvPr id="10" name="그룹 15"/>
            <p:cNvGrpSpPr/>
            <p:nvPr/>
          </p:nvGrpSpPr>
          <p:grpSpPr>
            <a:xfrm>
              <a:off x="5938887" y="4293096"/>
              <a:ext cx="2864848" cy="2232248"/>
              <a:chOff x="5580112" y="4509120"/>
              <a:chExt cx="2864848" cy="2232248"/>
            </a:xfrm>
          </p:grpSpPr>
          <p:pic>
            <p:nvPicPr>
              <p:cNvPr id="9" name="Picture 3078" descr="UNI000000f400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80112" y="4583303"/>
                <a:ext cx="2864848" cy="2014049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652120" y="4509120"/>
                <a:ext cx="576064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FF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b="1" dirty="0" smtClean="0">
                    <a:solidFill>
                      <a:schemeClr val="tx1"/>
                    </a:solidFill>
                    <a:latin typeface="Symbol" pitchFamily="18" charset="2"/>
                  </a:rPr>
                  <a:t>n</a:t>
                </a:r>
                <a:r>
                  <a:rPr lang="en-US" altLang="ko-KR" sz="2400" b="1" baseline="-25000" dirty="0" smtClean="0">
                    <a:solidFill>
                      <a:schemeClr val="tx1"/>
                    </a:solidFill>
                  </a:rPr>
                  <a:t>1</a:t>
                </a:r>
                <a:endParaRPr lang="ko-KR" altLang="en-US" sz="2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68344" y="4509120"/>
                <a:ext cx="576064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FF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b="1" dirty="0" smtClean="0">
                    <a:solidFill>
                      <a:schemeClr val="tx1"/>
                    </a:solidFill>
                    <a:latin typeface="Symbol" pitchFamily="18" charset="2"/>
                  </a:rPr>
                  <a:t>n</a:t>
                </a:r>
                <a:r>
                  <a:rPr lang="en-US" altLang="ko-KR" sz="2400" b="1" baseline="-25000" dirty="0" smtClean="0">
                    <a:solidFill>
                      <a:schemeClr val="tx1"/>
                    </a:solidFill>
                  </a:rPr>
                  <a:t>2</a:t>
                </a:r>
                <a:endParaRPr lang="ko-KR" altLang="en-US" sz="2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60232" y="6095037"/>
                <a:ext cx="576064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FF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b="1" dirty="0" smtClean="0">
                    <a:solidFill>
                      <a:schemeClr val="tx1"/>
                    </a:solidFill>
                    <a:latin typeface="Symbol" pitchFamily="18" charset="2"/>
                  </a:rPr>
                  <a:t>n</a:t>
                </a:r>
                <a:r>
                  <a:rPr lang="en-US" altLang="ko-KR" sz="2400" b="1" baseline="-25000" dirty="0" smtClean="0">
                    <a:solidFill>
                      <a:schemeClr val="tx1"/>
                    </a:solidFill>
                  </a:rPr>
                  <a:t>3</a:t>
                </a:r>
                <a:endParaRPr lang="ko-KR" altLang="en-US" sz="240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위쪽/아래쪽 화살표 18"/>
            <p:cNvSpPr/>
            <p:nvPr/>
          </p:nvSpPr>
          <p:spPr bwMode="auto">
            <a:xfrm>
              <a:off x="7091015" y="3717032"/>
              <a:ext cx="360040" cy="504056"/>
            </a:xfrm>
            <a:prstGeom prst="up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0" name="Text Box 3079"/>
            <p:cNvSpPr txBox="1">
              <a:spLocks noChangeArrowheads="1"/>
            </p:cNvSpPr>
            <p:nvPr/>
          </p:nvSpPr>
          <p:spPr bwMode="auto">
            <a:xfrm>
              <a:off x="6946999" y="4221088"/>
              <a:ext cx="648072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latinLnBrk="1"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400" b="1" dirty="0" smtClean="0">
                  <a:solidFill>
                    <a:srgbClr val="000000"/>
                  </a:solidFill>
                  <a:latin typeface="Symbol" pitchFamily="18" charset="2"/>
                  <a:ea typeface="굴림" charset="-127"/>
                  <a:sym typeface="Symbol" pitchFamily="18" charset="2"/>
                </a:rPr>
                <a:t></a:t>
              </a:r>
              <a:r>
                <a:rPr lang="ko-KR" altLang="en-US" sz="2400" b="1" baseline="-25000" dirty="0">
                  <a:solidFill>
                    <a:srgbClr val="000000"/>
                  </a:solidFill>
                  <a:latin typeface="굴림" charset="-127"/>
                  <a:ea typeface="굴림" charset="-127"/>
                  <a:sym typeface="Symbol" pitchFamily="18" charset="2"/>
                </a:rPr>
                <a:t>12</a:t>
              </a:r>
              <a:r>
                <a:rPr lang="ko-KR" altLang="en-US" sz="2400" b="1" dirty="0">
                  <a:solidFill>
                    <a:srgbClr val="000000"/>
                  </a:solidFill>
                  <a:latin typeface="굴림" charset="-127"/>
                  <a:ea typeface="굴림" charset="-127"/>
                </a:rPr>
                <a:t> </a:t>
              </a:r>
              <a:endParaRPr lang="ko-KR" altLang="en-US" sz="2400" b="1" dirty="0">
                <a:solidFill>
                  <a:schemeClr val="tx2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1" name="Text Box 3079"/>
            <p:cNvSpPr txBox="1">
              <a:spLocks noChangeArrowheads="1"/>
            </p:cNvSpPr>
            <p:nvPr/>
          </p:nvSpPr>
          <p:spPr bwMode="auto">
            <a:xfrm>
              <a:off x="7883103" y="5301208"/>
              <a:ext cx="576064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latinLnBrk="1"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400" b="1" dirty="0" smtClean="0">
                  <a:solidFill>
                    <a:srgbClr val="000000"/>
                  </a:solidFill>
                  <a:latin typeface="Symbol" pitchFamily="18" charset="2"/>
                  <a:ea typeface="굴림" charset="-127"/>
                  <a:sym typeface="Symbol" pitchFamily="18" charset="2"/>
                </a:rPr>
                <a:t></a:t>
              </a:r>
              <a:r>
                <a:rPr lang="ko-KR" altLang="en-US" sz="2400" b="1" baseline="-25000" dirty="0" smtClean="0">
                  <a:solidFill>
                    <a:srgbClr val="000000"/>
                  </a:solidFill>
                  <a:latin typeface="굴림" charset="-127"/>
                  <a:ea typeface="굴림" charset="-127"/>
                  <a:sym typeface="Symbol" pitchFamily="18" charset="2"/>
                </a:rPr>
                <a:t>23</a:t>
              </a:r>
              <a:endParaRPr lang="ko-KR" altLang="en-US" sz="2400" b="1" dirty="0">
                <a:solidFill>
                  <a:schemeClr val="tx2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2" name="Text Box 3079"/>
            <p:cNvSpPr txBox="1">
              <a:spLocks noChangeArrowheads="1"/>
            </p:cNvSpPr>
            <p:nvPr/>
          </p:nvSpPr>
          <p:spPr bwMode="auto">
            <a:xfrm>
              <a:off x="6010895" y="5373216"/>
              <a:ext cx="648071" cy="72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latinLnBrk="1"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400" b="1" dirty="0" smtClean="0">
                  <a:solidFill>
                    <a:srgbClr val="FF6600"/>
                  </a:solidFill>
                  <a:latin typeface="Symbol" pitchFamily="18" charset="2"/>
                  <a:ea typeface="굴림" charset="-127"/>
                  <a:sym typeface="Symbol" pitchFamily="18" charset="2"/>
                </a:rPr>
                <a:t></a:t>
              </a:r>
              <a:r>
                <a:rPr lang="ko-KR" altLang="en-US" sz="2400" b="1" baseline="-25000" dirty="0" smtClean="0">
                  <a:solidFill>
                    <a:srgbClr val="FF6600"/>
                  </a:solidFill>
                  <a:latin typeface="굴림" charset="-127"/>
                  <a:ea typeface="굴림" charset="-127"/>
                  <a:sym typeface="Symbol" pitchFamily="18" charset="2"/>
                </a:rPr>
                <a:t>13</a:t>
              </a:r>
              <a:endParaRPr lang="en-US" altLang="ko-KR" sz="2400" b="1" baseline="-25000" dirty="0" smtClean="0">
                <a:solidFill>
                  <a:srgbClr val="FF6600"/>
                </a:solidFill>
                <a:latin typeface="굴림" charset="-127"/>
                <a:ea typeface="굴림" charset="-127"/>
                <a:sym typeface="Symbol" pitchFamily="18" charset="2"/>
              </a:endParaRPr>
            </a:p>
            <a:p>
              <a:pPr algn="ctr" latinLnBrk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2000" b="1" dirty="0" smtClean="0">
                  <a:solidFill>
                    <a:srgbClr val="FF6600"/>
                  </a:solidFill>
                  <a:latin typeface="Arial" pitchFamily="34" charset="0"/>
                  <a:ea typeface="굴림" charset="-127"/>
                  <a:cs typeface="Arial" pitchFamily="34" charset="0"/>
                  <a:sym typeface="Symbol" pitchFamily="18" charset="2"/>
                </a:rPr>
                <a:t>(?)</a:t>
              </a:r>
              <a:endParaRPr lang="ko-KR" altLang="en-US" sz="2000" b="1" dirty="0">
                <a:solidFill>
                  <a:schemeClr val="tx2"/>
                </a:solidFill>
                <a:latin typeface="Arial" pitchFamily="34" charset="0"/>
                <a:ea typeface="굴림" charset="-127"/>
                <a:cs typeface="Arial" pitchFamily="34" charset="0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292081" y="1196752"/>
            <a:ext cx="3744415" cy="2518105"/>
            <a:chOff x="5292081" y="1196752"/>
            <a:chExt cx="3744415" cy="2518105"/>
          </a:xfrm>
        </p:grpSpPr>
        <p:sp>
          <p:nvSpPr>
            <p:cNvPr id="8" name="Text Box 3092"/>
            <p:cNvSpPr txBox="1">
              <a:spLocks noChangeArrowheads="1"/>
            </p:cNvSpPr>
            <p:nvPr/>
          </p:nvSpPr>
          <p:spPr bwMode="auto">
            <a:xfrm>
              <a:off x="5292081" y="1196752"/>
              <a:ext cx="3744415" cy="4001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PMNS</a:t>
              </a:r>
              <a:r>
                <a:rPr kumimoji="0" lang="en-US" altLang="ko-KR" sz="20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Neutrino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Mixing Angles</a:t>
              </a:r>
            </a:p>
          </p:txBody>
        </p:sp>
        <p:pic>
          <p:nvPicPr>
            <p:cNvPr id="5" name="Picture 3078" descr="UNI000000f400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82351" y="1700808"/>
              <a:ext cx="2864848" cy="2014049"/>
            </a:xfrm>
            <a:prstGeom prst="rect">
              <a:avLst/>
            </a:prstGeom>
            <a:noFill/>
          </p:spPr>
        </p:pic>
        <p:sp>
          <p:nvSpPr>
            <p:cNvPr id="25" name="Text Box 3092"/>
            <p:cNvSpPr txBox="1">
              <a:spLocks noChangeArrowheads="1"/>
            </p:cNvSpPr>
            <p:nvPr/>
          </p:nvSpPr>
          <p:spPr bwMode="auto">
            <a:xfrm>
              <a:off x="6732240" y="2308810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2000" kern="0" noProof="0" dirty="0" smtClean="0">
                  <a:solidFill>
                    <a:srgbClr val="080808"/>
                  </a:solidFill>
                  <a:latin typeface="Arial" pitchFamily="34" charset="0"/>
                  <a:cs typeface="Arial" pitchFamily="34" charset="0"/>
                </a:rPr>
                <a:t>(1998)</a:t>
              </a:r>
              <a:r>
                <a:rPr kumimoji="0" lang="en-US" altLang="ko-KR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7504" y="5013176"/>
            <a:ext cx="6624736" cy="1485131"/>
            <a:chOff x="107504" y="5013176"/>
            <a:chExt cx="6624736" cy="1485131"/>
          </a:xfrm>
        </p:grpSpPr>
        <p:grpSp>
          <p:nvGrpSpPr>
            <p:cNvPr id="2" name="그룹 23"/>
            <p:cNvGrpSpPr/>
            <p:nvPr/>
          </p:nvGrpSpPr>
          <p:grpSpPr>
            <a:xfrm>
              <a:off x="107504" y="5013176"/>
              <a:ext cx="5394325" cy="1485131"/>
              <a:chOff x="107504" y="5013176"/>
              <a:chExt cx="5394325" cy="1485131"/>
            </a:xfrm>
          </p:grpSpPr>
          <p:sp>
            <p:nvSpPr>
              <p:cNvPr id="23" name="Text Box 3092"/>
              <p:cNvSpPr txBox="1">
                <a:spLocks noChangeArrowheads="1"/>
              </p:cNvSpPr>
              <p:nvPr/>
            </p:nvSpPr>
            <p:spPr bwMode="auto">
              <a:xfrm>
                <a:off x="323528" y="5013176"/>
                <a:ext cx="4644008" cy="40011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ko-KR" sz="20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Reactor Antineutrino Oscillation</a:t>
                </a:r>
                <a:r>
                  <a:rPr kumimoji="0" lang="en-US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graphicFrame>
            <p:nvGraphicFramePr>
              <p:cNvPr id="23553" name="Object 1"/>
              <p:cNvGraphicFramePr>
                <a:graphicFrameLocks noChangeAspect="1"/>
              </p:cNvGraphicFramePr>
              <p:nvPr/>
            </p:nvGraphicFramePr>
            <p:xfrm>
              <a:off x="107504" y="5517232"/>
              <a:ext cx="5394325" cy="981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8803" name="Equation" r:id="rId5" imgW="2654280" imgH="482400" progId="Equation.3">
                      <p:embed/>
                    </p:oleObj>
                  </mc:Choice>
                  <mc:Fallback>
                    <p:oleObj name="Equation" r:id="rId5" imgW="2654280" imgH="4824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504" y="5517232"/>
                            <a:ext cx="5394325" cy="981075"/>
                          </a:xfrm>
                          <a:prstGeom prst="rect">
                            <a:avLst/>
                          </a:prstGeom>
                          <a:solidFill>
                            <a:schemeClr val="hlink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6" name="Text Box 3092"/>
            <p:cNvSpPr txBox="1">
              <a:spLocks noChangeArrowheads="1"/>
            </p:cNvSpPr>
            <p:nvPr/>
          </p:nvSpPr>
          <p:spPr bwMode="auto">
            <a:xfrm>
              <a:off x="5796136" y="6093296"/>
              <a:ext cx="936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2000" kern="0" noProof="0" dirty="0" smtClean="0">
                  <a:solidFill>
                    <a:srgbClr val="080808"/>
                  </a:solidFill>
                  <a:latin typeface="Arial" pitchFamily="34" charset="0"/>
                  <a:cs typeface="Arial" pitchFamily="34" charset="0"/>
                </a:rPr>
                <a:t>(2012)</a:t>
              </a:r>
              <a:r>
                <a:rPr kumimoji="0" lang="en-US" altLang="ko-KR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364088" y="3645024"/>
            <a:ext cx="1656184" cy="770602"/>
            <a:chOff x="5364088" y="3645024"/>
            <a:chExt cx="1656184" cy="770602"/>
          </a:xfrm>
        </p:grpSpPr>
        <p:sp>
          <p:nvSpPr>
            <p:cNvPr id="32" name="Text Box 3092"/>
            <p:cNvSpPr txBox="1">
              <a:spLocks noChangeArrowheads="1"/>
            </p:cNvSpPr>
            <p:nvPr/>
          </p:nvSpPr>
          <p:spPr bwMode="auto">
            <a:xfrm>
              <a:off x="5364088" y="4077072"/>
              <a:ext cx="1656184" cy="33855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Solar Neutrinos </a:t>
              </a: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3092"/>
            <p:cNvSpPr txBox="1">
              <a:spLocks noChangeArrowheads="1"/>
            </p:cNvSpPr>
            <p:nvPr/>
          </p:nvSpPr>
          <p:spPr bwMode="auto">
            <a:xfrm>
              <a:off x="5724128" y="3645024"/>
              <a:ext cx="900608" cy="33855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~80% </a:t>
              </a: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7668344" y="5661248"/>
            <a:ext cx="1440160" cy="980728"/>
            <a:chOff x="7668344" y="5661248"/>
            <a:chExt cx="1440160" cy="980728"/>
          </a:xfrm>
        </p:grpSpPr>
        <p:sp>
          <p:nvSpPr>
            <p:cNvPr id="35" name="Text Box 3092"/>
            <p:cNvSpPr txBox="1">
              <a:spLocks noChangeArrowheads="1"/>
            </p:cNvSpPr>
            <p:nvPr/>
          </p:nvSpPr>
          <p:spPr bwMode="auto">
            <a:xfrm>
              <a:off x="7668344" y="5661248"/>
              <a:ext cx="1440160" cy="5847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Atmospheric Neutrinos </a:t>
              </a: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3092"/>
            <p:cNvSpPr txBox="1">
              <a:spLocks noChangeArrowheads="1"/>
            </p:cNvSpPr>
            <p:nvPr/>
          </p:nvSpPr>
          <p:spPr bwMode="auto">
            <a:xfrm>
              <a:off x="7956376" y="6303422"/>
              <a:ext cx="900608" cy="33855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~100% </a:t>
              </a: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80" name="Rectangle 24"/>
          <p:cNvSpPr>
            <a:spLocks noChangeArrowheads="1"/>
          </p:cNvSpPr>
          <p:nvPr/>
        </p:nvSpPr>
        <p:spPr bwMode="auto">
          <a:xfrm>
            <a:off x="323528" y="188640"/>
            <a:ext cx="8352928" cy="531812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 dirty="0" smtClean="0">
                <a:solidFill>
                  <a:srgbClr val="000000"/>
                </a:solidFill>
                <a:latin typeface="Arial" pitchFamily="34" charset="0"/>
              </a:rPr>
              <a:t>Detector Stability of Energy Scale</a:t>
            </a:r>
          </a:p>
        </p:txBody>
      </p:sp>
      <p:sp>
        <p:nvSpPr>
          <p:cNvPr id="7" name="Text Box 3092"/>
          <p:cNvSpPr txBox="1">
            <a:spLocks noChangeArrowheads="1"/>
          </p:cNvSpPr>
          <p:nvPr/>
        </p:nvSpPr>
        <p:spPr bwMode="auto">
          <a:xfrm>
            <a:off x="467544" y="951111"/>
            <a:ext cx="8280920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IBD candidate’s delayed signals (neutron capture by </a:t>
            </a:r>
            <a:r>
              <a:rPr kumimoji="0" lang="en-US" altLang="ko-KR" sz="24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Gd</a:t>
            </a:r>
            <a:r>
              <a:rPr kumimoji="0" lang="en-US" altLang="ko-KR" sz="2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22625"/>
            <a:ext cx="8922538" cy="529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ENO로고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1918" y="5445224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69864"/>
            <a:ext cx="25146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3092"/>
          <p:cNvSpPr txBox="1">
            <a:spLocks noChangeArrowheads="1"/>
          </p:cNvSpPr>
          <p:nvPr/>
        </p:nvSpPr>
        <p:spPr bwMode="auto">
          <a:xfrm>
            <a:off x="467544" y="1539369"/>
            <a:ext cx="8352928" cy="135421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Prompt signal (e</a:t>
            </a:r>
            <a:r>
              <a:rPr kumimoji="0" lang="en-US" altLang="ko-KR" sz="2000" kern="0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en-US" altLang="ko-KR" sz="2000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 1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’s + e</a:t>
            </a:r>
            <a:r>
              <a:rPr kumimoji="0" lang="en-US" altLang="ko-KR" sz="2000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kinetic energy (E = 1~10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Delayed signal (n)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  8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’s from neutron’s capture by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Gd</a:t>
            </a:r>
            <a:endParaRPr kumimoji="0" lang="en-US" altLang="ko-KR" sz="2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n-US" altLang="ko-KR" sz="2000" b="1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</a:rPr>
              <a:t>~26 </a:t>
            </a:r>
            <a:r>
              <a:rPr lang="en-US" altLang="ko-KR" sz="2000" b="1" dirty="0" smtClean="0">
                <a:solidFill>
                  <a:srgbClr val="FF6600"/>
                </a:solidFill>
                <a:latin typeface="Symbol" pitchFamily="18" charset="2"/>
                <a:ea typeface="굴림" pitchFamily="50" charset="-127"/>
              </a:rPr>
              <a:t>m</a:t>
            </a:r>
            <a:r>
              <a:rPr lang="en-US" altLang="ko-KR" sz="2000" b="1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</a:rPr>
              <a:t>s (0.1% </a:t>
            </a:r>
            <a:r>
              <a:rPr lang="en-US" altLang="ko-KR" sz="2000" b="1" dirty="0" err="1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</a:rPr>
              <a:t>Gd</a:t>
            </a:r>
            <a:r>
              <a:rPr lang="en-US" altLang="ko-KR" sz="2000" b="1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</a:rPr>
              <a:t>) in LS</a:t>
            </a:r>
            <a:endParaRPr lang="en-US" altLang="ko-KR" sz="2000" b="1" dirty="0" smtClean="0">
              <a:solidFill>
                <a:srgbClr val="FF6600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23528" y="3356992"/>
            <a:ext cx="3816424" cy="2940250"/>
            <a:chOff x="323528" y="3356992"/>
            <a:chExt cx="3816424" cy="2940250"/>
          </a:xfrm>
        </p:grpSpPr>
        <p:pic>
          <p:nvPicPr>
            <p:cNvPr id="51" name="그림 9" descr="제목 없음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717032"/>
              <a:ext cx="3816424" cy="258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331640" y="3356992"/>
              <a:ext cx="18722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800" b="1" dirty="0"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  </a:t>
              </a:r>
              <a:r>
                <a:rPr lang="en-US" altLang="ko-KR" sz="1800" b="1" dirty="0" smtClean="0"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Prompt Signal </a:t>
              </a:r>
              <a:endParaRPr lang="ko-KR" altLang="en-US" sz="1800" b="1" dirty="0">
                <a:solidFill>
                  <a:srgbClr val="000000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237232" y="233462"/>
            <a:ext cx="6719144" cy="53124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IBD Event Signature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139952" y="3068960"/>
            <a:ext cx="4608512" cy="3276697"/>
            <a:chOff x="4139952" y="3068960"/>
            <a:chExt cx="4608512" cy="3276697"/>
          </a:xfrm>
        </p:grpSpPr>
        <p:grpSp>
          <p:nvGrpSpPr>
            <p:cNvPr id="19" name="그룹 18"/>
            <p:cNvGrpSpPr/>
            <p:nvPr/>
          </p:nvGrpSpPr>
          <p:grpSpPr>
            <a:xfrm>
              <a:off x="4827495" y="3356992"/>
              <a:ext cx="3920969" cy="2988665"/>
              <a:chOff x="4827495" y="3356992"/>
              <a:chExt cx="3920969" cy="2988665"/>
            </a:xfrm>
          </p:grpSpPr>
          <p:pic>
            <p:nvPicPr>
              <p:cNvPr id="15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27495" y="3645025"/>
                <a:ext cx="3920969" cy="2700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084168" y="3356992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Delayed Signal </a:t>
                </a:r>
                <a:endParaRPr lang="ko-KR" altLang="en-US" sz="1800" b="1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139952" y="3068960"/>
              <a:ext cx="100811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4800" dirty="0" smtClean="0"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→</a:t>
              </a:r>
              <a:r>
                <a:rPr lang="en-US" altLang="ko-KR" sz="3200" dirty="0" smtClean="0"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  <a:endParaRPr lang="ko-KR" altLang="en-US" sz="3200" dirty="0">
                <a:solidFill>
                  <a:srgbClr val="000000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01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/>
          <p:cNvGrpSpPr/>
          <p:nvPr/>
        </p:nvGrpSpPr>
        <p:grpSpPr>
          <a:xfrm>
            <a:off x="251520" y="2924944"/>
            <a:ext cx="2477042" cy="3284984"/>
            <a:chOff x="251520" y="2924944"/>
            <a:chExt cx="2477042" cy="3284984"/>
          </a:xfrm>
        </p:grpSpPr>
        <p:pic>
          <p:nvPicPr>
            <p:cNvPr id="19" name="Picture 6" descr="RENO검출기-개요도-n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789040"/>
              <a:ext cx="2477042" cy="242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3092"/>
            <p:cNvSpPr txBox="1">
              <a:spLocks noChangeArrowheads="1"/>
            </p:cNvSpPr>
            <p:nvPr/>
          </p:nvSpPr>
          <p:spPr bwMode="auto">
            <a:xfrm>
              <a:off x="683568" y="2924944"/>
              <a:ext cx="1368152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ja-JP" sz="180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Accidentals</a:t>
              </a:r>
              <a:endParaRPr kumimoji="0" lang="en-US" altLang="ko-K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237232" y="233462"/>
            <a:ext cx="6719144" cy="53124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Backgrounds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sp>
        <p:nvSpPr>
          <p:cNvPr id="18" name="Text Box 3092"/>
          <p:cNvSpPr txBox="1">
            <a:spLocks noChangeArrowheads="1"/>
          </p:cNvSpPr>
          <p:nvPr/>
        </p:nvSpPr>
        <p:spPr bwMode="auto">
          <a:xfrm>
            <a:off x="251520" y="1005696"/>
            <a:ext cx="8568952" cy="1631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Accidental coincidence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between prompt and delayed signals </a:t>
            </a:r>
          </a:p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Fast neutrons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produced by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muons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 from surrounding rocks and inside  detector   (n scattering : prompt,    n capture : delayed)</a:t>
            </a:r>
          </a:p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b="1" kern="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0" lang="en-US" altLang="ko-KR" sz="2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Li/</a:t>
            </a:r>
            <a:r>
              <a:rPr kumimoji="0" lang="en-US" altLang="ko-KR" sz="2000" b="1" kern="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kumimoji="0" lang="en-US" altLang="ko-KR" sz="2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kumimoji="0" lang="en-US" altLang="ko-KR" sz="2000" kern="0" dirty="0" smtClean="0">
                <a:solidFill>
                  <a:srgbClr val="0033CC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kumimoji="0" lang="en-US" altLang="ko-KR" sz="2000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-n followers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produced by cosmic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muon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spallation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endParaRPr lang="en-US" altLang="ko-KR" sz="2000" b="1" dirty="0" smtClean="0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1115616" y="3140968"/>
            <a:ext cx="1656184" cy="3528392"/>
            <a:chOff x="1115616" y="3140968"/>
            <a:chExt cx="1656184" cy="3528392"/>
          </a:xfrm>
        </p:grpSpPr>
        <p:grpSp>
          <p:nvGrpSpPr>
            <p:cNvPr id="71" name="그룹 70"/>
            <p:cNvGrpSpPr/>
            <p:nvPr/>
          </p:nvGrpSpPr>
          <p:grpSpPr>
            <a:xfrm>
              <a:off x="2339752" y="3140968"/>
              <a:ext cx="432048" cy="3528392"/>
              <a:chOff x="2339752" y="2924944"/>
              <a:chExt cx="432048" cy="3528392"/>
            </a:xfrm>
          </p:grpSpPr>
          <p:cxnSp>
            <p:nvCxnSpPr>
              <p:cNvPr id="24" name="직선 화살표 연결선 23"/>
              <p:cNvCxnSpPr/>
              <p:nvPr/>
            </p:nvCxnSpPr>
            <p:spPr bwMode="auto">
              <a:xfrm flipH="1">
                <a:off x="2483768" y="3140968"/>
                <a:ext cx="216024" cy="3312368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lg"/>
              </a:ln>
              <a:effectLst/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2339752" y="292494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 smtClean="0">
                    <a:solidFill>
                      <a:srgbClr val="FF6600"/>
                    </a:solidFill>
                    <a:latin typeface="Symbol" pitchFamily="18" charset="2"/>
                    <a:ea typeface="굴림" pitchFamily="50" charset="-127"/>
                    <a:cs typeface="Arial"/>
                  </a:rPr>
                  <a:t>m </a:t>
                </a:r>
                <a:endParaRPr lang="ko-KR" altLang="en-US" sz="2400" b="1" dirty="0">
                  <a:solidFill>
                    <a:srgbClr val="FF6600"/>
                  </a:solidFill>
                  <a:latin typeface="Symbol" pitchFamily="18" charset="2"/>
                  <a:ea typeface="굴림" pitchFamily="50" charset="-127"/>
                  <a:cs typeface="Arial"/>
                </a:endParaRPr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1115616" y="4581128"/>
              <a:ext cx="1512168" cy="965721"/>
              <a:chOff x="1115616" y="4365104"/>
              <a:chExt cx="1512168" cy="965721"/>
            </a:xfrm>
          </p:grpSpPr>
          <p:cxnSp>
            <p:nvCxnSpPr>
              <p:cNvPr id="27" name="직선 화살표 연결선 26"/>
              <p:cNvCxnSpPr/>
              <p:nvPr/>
            </p:nvCxnSpPr>
            <p:spPr bwMode="auto">
              <a:xfrm flipH="1">
                <a:off x="1547664" y="4653136"/>
                <a:ext cx="1080120" cy="432048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arrow" w="med" len="lg"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2051720" y="436510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 smtClean="0">
                    <a:solidFill>
                      <a:srgbClr val="0033CC"/>
                    </a:solidFill>
                    <a:latin typeface="Arial"/>
                    <a:ea typeface="굴림" pitchFamily="50" charset="-127"/>
                    <a:cs typeface="Arial"/>
                  </a:rPr>
                  <a:t>n </a:t>
                </a:r>
                <a:endParaRPr lang="ko-KR" altLang="en-US" sz="2400" b="1" dirty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15616" y="4869160"/>
                <a:ext cx="6480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2000" b="1" dirty="0" err="1" smtClean="0">
                    <a:solidFill>
                      <a:srgbClr val="0033CC"/>
                    </a:solidFill>
                    <a:latin typeface="Arial"/>
                    <a:ea typeface="굴림" pitchFamily="50" charset="-127"/>
                    <a:cs typeface="Arial"/>
                  </a:rPr>
                  <a:t>Gd</a:t>
                </a:r>
                <a:r>
                  <a:rPr lang="en-US" altLang="ko-KR" sz="2400" b="1" dirty="0" smtClean="0">
                    <a:solidFill>
                      <a:srgbClr val="0033CC"/>
                    </a:solidFill>
                    <a:latin typeface="Arial"/>
                    <a:ea typeface="굴림" pitchFamily="50" charset="-127"/>
                    <a:cs typeface="Arial"/>
                  </a:rPr>
                  <a:t> </a:t>
                </a:r>
                <a:endParaRPr lang="ko-KR" altLang="en-US" sz="2400" b="1" dirty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endParaRPr>
              </a:p>
            </p:txBody>
          </p:sp>
        </p:grpSp>
      </p:grpSp>
      <p:grpSp>
        <p:nvGrpSpPr>
          <p:cNvPr id="70" name="그룹 69"/>
          <p:cNvGrpSpPr/>
          <p:nvPr/>
        </p:nvGrpSpPr>
        <p:grpSpPr>
          <a:xfrm>
            <a:off x="179512" y="4437112"/>
            <a:ext cx="1152128" cy="504056"/>
            <a:chOff x="179512" y="4221088"/>
            <a:chExt cx="1152128" cy="504056"/>
          </a:xfrm>
        </p:grpSpPr>
        <p:sp>
          <p:nvSpPr>
            <p:cNvPr id="35" name="TextBox 34"/>
            <p:cNvSpPr txBox="1"/>
            <p:nvPr/>
          </p:nvSpPr>
          <p:spPr>
            <a:xfrm>
              <a:off x="179512" y="4221088"/>
              <a:ext cx="360040" cy="476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solidFill>
                    <a:srgbClr val="FF6600"/>
                  </a:solidFill>
                  <a:latin typeface="Symbol" pitchFamily="18" charset="2"/>
                  <a:ea typeface="굴림" pitchFamily="50" charset="-127"/>
                  <a:cs typeface="Arial"/>
                </a:rPr>
                <a:t>g</a:t>
              </a:r>
              <a:r>
                <a:rPr lang="en-US" altLang="ko-KR" sz="2400" b="1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  <p:cxnSp>
          <p:nvCxnSpPr>
            <p:cNvPr id="37" name="직선 화살표 연결선 36"/>
            <p:cNvCxnSpPr/>
            <p:nvPr/>
          </p:nvCxnSpPr>
          <p:spPr bwMode="auto">
            <a:xfrm>
              <a:off x="323528" y="4293096"/>
              <a:ext cx="1008112" cy="43204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</p:grpSp>
      <p:grpSp>
        <p:nvGrpSpPr>
          <p:cNvPr id="61" name="그룹 60"/>
          <p:cNvGrpSpPr/>
          <p:nvPr/>
        </p:nvGrpSpPr>
        <p:grpSpPr>
          <a:xfrm>
            <a:off x="6372200" y="2924944"/>
            <a:ext cx="2477042" cy="3284984"/>
            <a:chOff x="6372200" y="2924944"/>
            <a:chExt cx="2477042" cy="3284984"/>
          </a:xfrm>
        </p:grpSpPr>
        <p:pic>
          <p:nvPicPr>
            <p:cNvPr id="22" name="Picture 6" descr="RENO검출기-개요도-n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3789040"/>
              <a:ext cx="2477042" cy="242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3092"/>
            <p:cNvSpPr txBox="1">
              <a:spLocks noChangeArrowheads="1"/>
            </p:cNvSpPr>
            <p:nvPr/>
          </p:nvSpPr>
          <p:spPr bwMode="auto">
            <a:xfrm>
              <a:off x="6444208" y="2924944"/>
              <a:ext cx="2304256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ko-KR" sz="1800" baseline="30000" noProof="0" dirty="0" smtClean="0">
                  <a:latin typeface="Arial" pitchFamily="34" charset="0"/>
                  <a:ea typeface="MS PGothic" pitchFamily="34" charset="-128"/>
                </a:rPr>
                <a:t>9</a:t>
              </a:r>
              <a:r>
                <a:rPr lang="en-US" altLang="ko-KR" sz="1800" noProof="0" dirty="0" smtClean="0">
                  <a:latin typeface="Arial" pitchFamily="34" charset="0"/>
                  <a:ea typeface="MS PGothic" pitchFamily="34" charset="-128"/>
                </a:rPr>
                <a:t>Li/</a:t>
              </a:r>
              <a:r>
                <a:rPr lang="en-US" altLang="ko-KR" sz="1800" baseline="30000" noProof="0" dirty="0" smtClean="0">
                  <a:latin typeface="Arial" pitchFamily="34" charset="0"/>
                  <a:ea typeface="MS PGothic" pitchFamily="34" charset="-128"/>
                </a:rPr>
                <a:t>8</a:t>
              </a:r>
              <a:r>
                <a:rPr lang="en-US" altLang="ko-KR" sz="1800" noProof="0" dirty="0" smtClean="0">
                  <a:latin typeface="Arial" pitchFamily="34" charset="0"/>
                  <a:ea typeface="MS PGothic" pitchFamily="34" charset="-128"/>
                </a:rPr>
                <a:t>He</a:t>
              </a:r>
              <a:r>
                <a:rPr kumimoji="0" lang="en-US" altLang="ko-KR" sz="1800" kern="0" dirty="0" smtClean="0">
                  <a:latin typeface="Symbol" pitchFamily="18" charset="2"/>
                  <a:cs typeface="Arial" pitchFamily="34" charset="0"/>
                </a:rPr>
                <a:t> b</a:t>
              </a:r>
              <a:r>
                <a:rPr kumimoji="0" lang="en-US" altLang="ko-KR" sz="1800" kern="0" dirty="0" smtClean="0">
                  <a:latin typeface="Arial" pitchFamily="34" charset="0"/>
                  <a:cs typeface="Arial" pitchFamily="34" charset="0"/>
                </a:rPr>
                <a:t>-n followers</a:t>
              </a:r>
              <a:r>
                <a:rPr lang="en-US" altLang="ko-KR" sz="1800" noProof="0" dirty="0" smtClean="0">
                  <a:latin typeface="Arial" pitchFamily="34" charset="0"/>
                  <a:ea typeface="MS PGothic" pitchFamily="34" charset="-128"/>
                </a:rPr>
                <a:t>  </a:t>
              </a:r>
              <a:endParaRPr kumimoji="0" lang="en-US" altLang="ko-KR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3347864" y="2924944"/>
            <a:ext cx="2477042" cy="3284984"/>
            <a:chOff x="3347864" y="2924944"/>
            <a:chExt cx="2477042" cy="3284984"/>
          </a:xfrm>
        </p:grpSpPr>
        <p:pic>
          <p:nvPicPr>
            <p:cNvPr id="20" name="Picture 6" descr="RENO검출기-개요도-n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3789040"/>
              <a:ext cx="2477042" cy="242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3092"/>
            <p:cNvSpPr txBox="1">
              <a:spLocks noChangeArrowheads="1"/>
            </p:cNvSpPr>
            <p:nvPr/>
          </p:nvSpPr>
          <p:spPr bwMode="auto">
            <a:xfrm>
              <a:off x="3707904" y="2924944"/>
              <a:ext cx="1584176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ko-KR" sz="1800" noProof="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Fast neutrons</a:t>
              </a:r>
              <a:endParaRPr kumimoji="0" lang="en-US" altLang="ko-K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4572000" y="3212976"/>
            <a:ext cx="1224136" cy="3600400"/>
            <a:chOff x="4572000" y="3212976"/>
            <a:chExt cx="1224136" cy="3600400"/>
          </a:xfrm>
        </p:grpSpPr>
        <p:grpSp>
          <p:nvGrpSpPr>
            <p:cNvPr id="73" name="그룹 72"/>
            <p:cNvGrpSpPr/>
            <p:nvPr/>
          </p:nvGrpSpPr>
          <p:grpSpPr>
            <a:xfrm>
              <a:off x="5364088" y="3212976"/>
              <a:ext cx="432048" cy="3600400"/>
              <a:chOff x="5364088" y="2996952"/>
              <a:chExt cx="432048" cy="3600400"/>
            </a:xfrm>
          </p:grpSpPr>
          <p:cxnSp>
            <p:nvCxnSpPr>
              <p:cNvPr id="25" name="직선 화살표 연결선 24"/>
              <p:cNvCxnSpPr/>
              <p:nvPr/>
            </p:nvCxnSpPr>
            <p:spPr bwMode="auto">
              <a:xfrm flipH="1">
                <a:off x="5508104" y="3284984"/>
                <a:ext cx="216024" cy="3312368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lg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5364088" y="299695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 smtClean="0">
                    <a:solidFill>
                      <a:srgbClr val="FF6600"/>
                    </a:solidFill>
                    <a:latin typeface="Symbol" pitchFamily="18" charset="2"/>
                    <a:ea typeface="굴림" pitchFamily="50" charset="-127"/>
                    <a:cs typeface="Arial"/>
                  </a:rPr>
                  <a:t>m </a:t>
                </a:r>
                <a:endParaRPr lang="ko-KR" altLang="en-US" sz="2400" b="1" dirty="0">
                  <a:solidFill>
                    <a:srgbClr val="FF6600"/>
                  </a:solidFill>
                  <a:latin typeface="Symbol" pitchFamily="18" charset="2"/>
                  <a:ea typeface="굴림" pitchFamily="50" charset="-127"/>
                  <a:cs typeface="Arial"/>
                </a:endParaRPr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>
              <a:off x="4572000" y="4509120"/>
              <a:ext cx="1080120" cy="533673"/>
              <a:chOff x="4572000" y="4293096"/>
              <a:chExt cx="1080120" cy="533673"/>
            </a:xfrm>
          </p:grpSpPr>
          <p:cxnSp>
            <p:nvCxnSpPr>
              <p:cNvPr id="42" name="직선 화살표 연결선 41"/>
              <p:cNvCxnSpPr/>
              <p:nvPr/>
            </p:nvCxnSpPr>
            <p:spPr bwMode="auto">
              <a:xfrm flipH="1">
                <a:off x="4572000" y="4293096"/>
                <a:ext cx="1080120" cy="432048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arrow" w="med" len="lg"/>
              </a:ln>
              <a:effectLst/>
            </p:spPr>
          </p:cxnSp>
          <p:sp>
            <p:nvSpPr>
              <p:cNvPr id="43" name="TextBox 42"/>
              <p:cNvSpPr txBox="1"/>
              <p:nvPr/>
            </p:nvSpPr>
            <p:spPr>
              <a:xfrm>
                <a:off x="5148064" y="436510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 smtClean="0">
                    <a:solidFill>
                      <a:srgbClr val="0033CC"/>
                    </a:solidFill>
                    <a:latin typeface="Arial"/>
                    <a:ea typeface="굴림" pitchFamily="50" charset="-127"/>
                    <a:cs typeface="Arial"/>
                  </a:rPr>
                  <a:t>n </a:t>
                </a:r>
                <a:endParaRPr lang="ko-KR" altLang="en-US" sz="2400" b="1" dirty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4211960" y="4407495"/>
            <a:ext cx="360040" cy="533673"/>
            <a:chOff x="4211960" y="4191471"/>
            <a:chExt cx="360040" cy="533673"/>
          </a:xfrm>
        </p:grpSpPr>
        <p:cxnSp>
          <p:nvCxnSpPr>
            <p:cNvPr id="44" name="직선 화살표 연결선 43"/>
            <p:cNvCxnSpPr/>
            <p:nvPr/>
          </p:nvCxnSpPr>
          <p:spPr bwMode="auto">
            <a:xfrm flipH="1" flipV="1">
              <a:off x="4283968" y="4653136"/>
              <a:ext cx="288032" cy="720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4211960" y="4191471"/>
              <a:ext cx="3600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solidFill>
                    <a:srgbClr val="FF66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p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4283968" y="4941168"/>
            <a:ext cx="720080" cy="533673"/>
            <a:chOff x="4283968" y="4725144"/>
            <a:chExt cx="720080" cy="533673"/>
          </a:xfrm>
        </p:grpSpPr>
        <p:cxnSp>
          <p:nvCxnSpPr>
            <p:cNvPr id="48" name="직선 화살표 연결선 47"/>
            <p:cNvCxnSpPr/>
            <p:nvPr/>
          </p:nvCxnSpPr>
          <p:spPr bwMode="auto">
            <a:xfrm flipH="1">
              <a:off x="4283968" y="4725144"/>
              <a:ext cx="288032" cy="36004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355976" y="4797152"/>
              <a:ext cx="6480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000" b="1" dirty="0" err="1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Gd</a:t>
              </a:r>
              <a:r>
                <a:rPr lang="en-US" altLang="ko-KR" sz="2400" b="1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7308304" y="5013176"/>
            <a:ext cx="936104" cy="533673"/>
            <a:chOff x="7308304" y="4911551"/>
            <a:chExt cx="936104" cy="533673"/>
          </a:xfrm>
        </p:grpSpPr>
        <p:cxnSp>
          <p:nvCxnSpPr>
            <p:cNvPr id="63" name="직선 화살표 연결선 62"/>
            <p:cNvCxnSpPr/>
            <p:nvPr/>
          </p:nvCxnSpPr>
          <p:spPr bwMode="auto">
            <a:xfrm>
              <a:off x="7380312" y="4911551"/>
              <a:ext cx="331562" cy="38113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7308304" y="4983559"/>
              <a:ext cx="4320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n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96336" y="4911551"/>
              <a:ext cx="6480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000" b="1" dirty="0" err="1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Gd</a:t>
              </a:r>
              <a:r>
                <a:rPr lang="en-US" altLang="ko-KR" sz="2400" b="1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7092280" y="3284984"/>
            <a:ext cx="792088" cy="3456384"/>
            <a:chOff x="7092280" y="2996952"/>
            <a:chExt cx="792088" cy="3456384"/>
          </a:xfrm>
        </p:grpSpPr>
        <p:cxnSp>
          <p:nvCxnSpPr>
            <p:cNvPr id="26" name="직선 화살표 연결선 25"/>
            <p:cNvCxnSpPr/>
            <p:nvPr/>
          </p:nvCxnSpPr>
          <p:spPr bwMode="auto">
            <a:xfrm flipH="1">
              <a:off x="7236296" y="3140968"/>
              <a:ext cx="216024" cy="331236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7092280" y="2996952"/>
              <a:ext cx="4320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solidFill>
                    <a:srgbClr val="FF6600"/>
                  </a:solidFill>
                  <a:latin typeface="Symbol" pitchFamily="18" charset="2"/>
                  <a:ea typeface="굴림" pitchFamily="50" charset="-127"/>
                  <a:cs typeface="Arial"/>
                </a:rPr>
                <a:t>m </a:t>
              </a:r>
              <a:endParaRPr lang="ko-KR" altLang="en-US" sz="2400" b="1" dirty="0">
                <a:solidFill>
                  <a:srgbClr val="FF6600"/>
                </a:solidFill>
                <a:latin typeface="Symbol" pitchFamily="18" charset="2"/>
                <a:ea typeface="굴림" pitchFamily="50" charset="-127"/>
                <a:cs typeface="Arial"/>
              </a:endParaRPr>
            </a:p>
          </p:txBody>
        </p:sp>
        <p:sp>
          <p:nvSpPr>
            <p:cNvPr id="58" name="타원 57"/>
            <p:cNvSpPr/>
            <p:nvPr/>
          </p:nvSpPr>
          <p:spPr bwMode="auto">
            <a:xfrm>
              <a:off x="7308304" y="4653136"/>
              <a:ext cx="117727" cy="144016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36296" y="4335487"/>
              <a:ext cx="6480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baseline="30000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9</a:t>
              </a:r>
              <a:r>
                <a:rPr lang="en-US" altLang="ko-KR" sz="2400" b="1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Li 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7426031" y="4653136"/>
            <a:ext cx="602353" cy="461665"/>
            <a:chOff x="7426031" y="4365104"/>
            <a:chExt cx="602353" cy="461665"/>
          </a:xfrm>
        </p:grpSpPr>
        <p:cxnSp>
          <p:nvCxnSpPr>
            <p:cNvPr id="59" name="직선 화살표 연결선 58"/>
            <p:cNvCxnSpPr/>
            <p:nvPr/>
          </p:nvCxnSpPr>
          <p:spPr bwMode="auto">
            <a:xfrm>
              <a:off x="7426031" y="4725144"/>
              <a:ext cx="386329" cy="720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7668344" y="4365104"/>
              <a:ext cx="3600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solidFill>
                    <a:srgbClr val="FF66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e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01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899592" y="260648"/>
            <a:ext cx="7344816" cy="53124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baseline="30000" dirty="0" smtClean="0">
                <a:solidFill>
                  <a:srgbClr val="000000"/>
                </a:solidFill>
                <a:latin typeface="Arial" charset="0"/>
              </a:rPr>
              <a:t>9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Li/</a:t>
            </a:r>
            <a:r>
              <a:rPr lang="en-US" altLang="ko-KR" sz="3000" b="1" baseline="30000" dirty="0" smtClean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He Background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092"/>
          <p:cNvSpPr txBox="1">
            <a:spLocks noChangeArrowheads="1"/>
          </p:cNvSpPr>
          <p:nvPr/>
        </p:nvSpPr>
        <p:spPr bwMode="auto">
          <a:xfrm>
            <a:off x="827584" y="1124744"/>
            <a:ext cx="756084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n-US" altLang="ja-JP" sz="2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ja-JP" sz="2200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altLang="ja-JP" sz="2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Li/</a:t>
            </a:r>
            <a:r>
              <a:rPr lang="en-US" altLang="ja-JP" sz="2200" baseline="30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8</a:t>
            </a:r>
            <a:r>
              <a:rPr lang="en-US" altLang="ja-JP" sz="2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He are unstable isotopes emitting (</a:t>
            </a:r>
            <a:r>
              <a:rPr lang="en-US" altLang="ja-JP" sz="2200" dirty="0" err="1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b</a:t>
            </a:r>
            <a:r>
              <a:rPr lang="en-US" altLang="ja-JP" sz="220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,n</a:t>
            </a:r>
            <a:r>
              <a:rPr lang="en-US" altLang="ja-JP" sz="2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) followers and produced when a </a:t>
            </a:r>
            <a:r>
              <a:rPr lang="en-US" altLang="ja-JP" sz="220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muon</a:t>
            </a:r>
            <a:r>
              <a:rPr lang="en-US" altLang="ja-JP" sz="2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interacts with carbon in the LS. </a:t>
            </a:r>
          </a:p>
        </p:txBody>
      </p:sp>
      <p:pic>
        <p:nvPicPr>
          <p:cNvPr id="562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1"/>
            <a:ext cx="6840760" cy="47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직선 화살표 연결선 15"/>
          <p:cNvCxnSpPr/>
          <p:nvPr/>
        </p:nvCxnSpPr>
        <p:spPr bwMode="auto">
          <a:xfrm flipH="1">
            <a:off x="2267744" y="3140968"/>
            <a:ext cx="576064" cy="360040"/>
          </a:xfrm>
          <a:prstGeom prst="straightConnector1">
            <a:avLst/>
          </a:prstGeom>
          <a:solidFill>
            <a:srgbClr val="33CCC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직선 화살표 연결선 16"/>
          <p:cNvCxnSpPr/>
          <p:nvPr/>
        </p:nvCxnSpPr>
        <p:spPr bwMode="auto">
          <a:xfrm flipH="1" flipV="1">
            <a:off x="2267744" y="4869160"/>
            <a:ext cx="360040" cy="432048"/>
          </a:xfrm>
          <a:prstGeom prst="straightConnector1">
            <a:avLst/>
          </a:prstGeom>
          <a:solidFill>
            <a:srgbClr val="33CCC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843808" y="27809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baseline="30000" dirty="0" smtClean="0">
                <a:solidFill>
                  <a:srgbClr val="000000"/>
                </a:solidFill>
                <a:latin typeface="Arial" charset="0"/>
              </a:rPr>
              <a:t>9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charset="0"/>
              </a:rPr>
              <a:t>Li/</a:t>
            </a:r>
            <a:r>
              <a:rPr lang="en-US" altLang="ko-KR" sz="2400" b="1" baseline="30000" dirty="0" smtClean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charset="0"/>
              </a:rPr>
              <a:t>He</a:t>
            </a:r>
            <a:endParaRPr lang="ko-KR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27784" y="515719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0000"/>
                </a:solidFill>
                <a:latin typeface="Arial" charset="0"/>
              </a:rPr>
              <a:t>IBD</a:t>
            </a:r>
            <a:endParaRPr lang="ko-KR" altLang="en-US" sz="2400" dirty="0"/>
          </a:p>
        </p:txBody>
      </p:sp>
      <p:pic>
        <p:nvPicPr>
          <p:cNvPr id="9" name="Picture 7" descr="RENO로고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7407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89160" y="188640"/>
            <a:ext cx="8015288" cy="50405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Background Spectra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pic>
        <p:nvPicPr>
          <p:cNvPr id="559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175326" cy="5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092"/>
          <p:cNvSpPr txBox="1">
            <a:spLocks noChangeArrowheads="1"/>
          </p:cNvSpPr>
          <p:nvPr/>
        </p:nvSpPr>
        <p:spPr bwMode="auto">
          <a:xfrm>
            <a:off x="179512" y="920914"/>
            <a:ext cx="3888432" cy="70788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Background shapes and rates are well understood</a:t>
            </a:r>
          </a:p>
        </p:txBody>
      </p:sp>
      <p:sp>
        <p:nvSpPr>
          <p:cNvPr id="11" name="Text Box 3092"/>
          <p:cNvSpPr txBox="1">
            <a:spLocks noChangeArrowheads="1"/>
          </p:cNvSpPr>
          <p:nvPr/>
        </p:nvSpPr>
        <p:spPr bwMode="auto">
          <a:xfrm>
            <a:off x="4499992" y="908720"/>
            <a:ext cx="4464496" cy="72008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b" anchorCtr="0">
            <a:noAutofit/>
          </a:bodyPr>
          <a:lstStyle/>
          <a:p>
            <a:pPr marR="0" lvl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Total backgrounds :   6.5% at Far</a:t>
            </a:r>
          </a:p>
          <a:p>
            <a:pPr marR="0" lvl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    2.7% at Near</a:t>
            </a:r>
          </a:p>
        </p:txBody>
      </p:sp>
      <p:pic>
        <p:nvPicPr>
          <p:cNvPr id="6" name="Picture 7" descr="RENO로고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7407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611188" y="332656"/>
            <a:ext cx="8015287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Summary of Final Data Sample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71" y="1484784"/>
            <a:ext cx="875441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08104" y="112474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(Prompt energy &lt; 10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76056" y="2132856"/>
            <a:ext cx="3888432" cy="3265041"/>
            <a:chOff x="5076056" y="2132856"/>
            <a:chExt cx="3888432" cy="3265041"/>
          </a:xfrm>
        </p:grpSpPr>
        <p:sp>
          <p:nvSpPr>
            <p:cNvPr id="8" name="TextBox 7"/>
            <p:cNvSpPr txBox="1"/>
            <p:nvPr/>
          </p:nvSpPr>
          <p:spPr>
            <a:xfrm>
              <a:off x="8028384" y="2132856"/>
              <a:ext cx="936104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30211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4128" y="2132856"/>
              <a:ext cx="1224136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279787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12360" y="3604954"/>
              <a:ext cx="1080120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402.69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6136" y="3604954"/>
              <a:ext cx="115212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369.03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3908375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62.0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0.014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0272" y="3933056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71.4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0.014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6056" y="4700463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13.73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2.13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6" y="4365104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3.61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0.05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20272" y="4365104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0.60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0.03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0272" y="4700463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3.61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0.60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6056" y="5013176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3.14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0.09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20272" y="5013176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0.68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0.04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76056" y="2468215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20.48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2.13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0272" y="2468215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4.89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0.60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76056" y="2828255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737.69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2.58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20272" y="2852936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70.13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0.75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직사각형 6"/>
          <p:cNvSpPr/>
          <p:nvPr/>
        </p:nvSpPr>
        <p:spPr bwMode="auto">
          <a:xfrm>
            <a:off x="5183560" y="2852936"/>
            <a:ext cx="396044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27" name="Picture 7" descr="RENO로고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438" y="6247407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89160" y="188640"/>
            <a:ext cx="8015288" cy="50405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Measured Spectra of IBD Prompt Signal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0" y="836712"/>
            <a:ext cx="6300192" cy="3948286"/>
            <a:chOff x="0" y="836712"/>
            <a:chExt cx="6300192" cy="3948286"/>
          </a:xfrm>
        </p:grpSpPr>
        <p:pic>
          <p:nvPicPr>
            <p:cNvPr id="540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36712"/>
              <a:ext cx="5494468" cy="3948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3092"/>
            <p:cNvSpPr txBox="1">
              <a:spLocks noChangeArrowheads="1"/>
            </p:cNvSpPr>
            <p:nvPr/>
          </p:nvSpPr>
          <p:spPr bwMode="auto">
            <a:xfrm>
              <a:off x="3275856" y="1916832"/>
              <a:ext cx="3024336" cy="10341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Live time : 402.7 days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No. of IBD : 30,211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No. of bkg. : 1,970 (6.5%) 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843808" y="2852936"/>
            <a:ext cx="6264696" cy="3958085"/>
            <a:chOff x="3203848" y="2924944"/>
            <a:chExt cx="6264696" cy="3958085"/>
          </a:xfrm>
        </p:grpSpPr>
        <p:pic>
          <p:nvPicPr>
            <p:cNvPr id="540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2924944"/>
              <a:ext cx="5508104" cy="3958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092"/>
            <p:cNvSpPr txBox="1">
              <a:spLocks noChangeArrowheads="1"/>
            </p:cNvSpPr>
            <p:nvPr/>
          </p:nvSpPr>
          <p:spPr bwMode="auto">
            <a:xfrm>
              <a:off x="6444208" y="3933056"/>
              <a:ext cx="3024336" cy="10341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Live time : 369.0 days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No. of IBD : 279,787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No. of bkg. : 7,558 (2.7%) </a:t>
              </a:r>
            </a:p>
          </p:txBody>
        </p:sp>
      </p:grpSp>
      <p:pic>
        <p:nvPicPr>
          <p:cNvPr id="9" name="Picture 7" descr="RENO로고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7407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89160" y="188640"/>
            <a:ext cx="8015288" cy="50405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IBD Prompt Signal (Data vs. MC)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pic>
        <p:nvPicPr>
          <p:cNvPr id="541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80928"/>
            <a:ext cx="56115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836712"/>
            <a:ext cx="5594675" cy="402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3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03227"/>
            <a:ext cx="4385866" cy="265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RENO로고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3438" y="1052736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그룹 14"/>
          <p:cNvGrpSpPr/>
          <p:nvPr/>
        </p:nvGrpSpPr>
        <p:grpSpPr>
          <a:xfrm>
            <a:off x="2339752" y="2276872"/>
            <a:ext cx="6120680" cy="3240360"/>
            <a:chOff x="2339752" y="2276872"/>
            <a:chExt cx="6120680" cy="3240360"/>
          </a:xfrm>
        </p:grpSpPr>
        <p:grpSp>
          <p:nvGrpSpPr>
            <p:cNvPr id="11" name="그룹 10"/>
            <p:cNvGrpSpPr/>
            <p:nvPr/>
          </p:nvGrpSpPr>
          <p:grpSpPr>
            <a:xfrm>
              <a:off x="2339752" y="2276872"/>
              <a:ext cx="4752528" cy="3240360"/>
              <a:chOff x="2339752" y="2276872"/>
              <a:chExt cx="4752528" cy="3240360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2339752" y="2276872"/>
                <a:ext cx="1152128" cy="3240360"/>
                <a:chOff x="2339752" y="2276872"/>
                <a:chExt cx="1152128" cy="3240360"/>
              </a:xfrm>
            </p:grpSpPr>
            <p:sp>
              <p:nvSpPr>
                <p:cNvPr id="7" name="타원 6"/>
                <p:cNvSpPr/>
                <p:nvPr/>
              </p:nvSpPr>
              <p:spPr bwMode="auto">
                <a:xfrm>
                  <a:off x="2627784" y="2276872"/>
                  <a:ext cx="864096" cy="79208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sp>
              <p:nvSpPr>
                <p:cNvPr id="8" name="타원 7"/>
                <p:cNvSpPr/>
                <p:nvPr/>
              </p:nvSpPr>
              <p:spPr bwMode="auto">
                <a:xfrm>
                  <a:off x="2339752" y="4725144"/>
                  <a:ext cx="864096" cy="79208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</p:grpSp>
          <p:sp>
            <p:nvSpPr>
              <p:cNvPr id="10" name="타원 9"/>
              <p:cNvSpPr/>
              <p:nvPr/>
            </p:nvSpPr>
            <p:spPr bwMode="auto">
              <a:xfrm>
                <a:off x="6084168" y="4149080"/>
                <a:ext cx="1008112" cy="100811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12" name="Text Box 3092"/>
            <p:cNvSpPr txBox="1">
              <a:spLocks noChangeArrowheads="1"/>
            </p:cNvSpPr>
            <p:nvPr/>
          </p:nvSpPr>
          <p:spPr bwMode="auto">
            <a:xfrm>
              <a:off x="7452320" y="4725144"/>
              <a:ext cx="10081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2000" b="1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Rb</a:t>
              </a:r>
              <a:r>
                <a:rPr kumimoji="0" lang="en-US" altLang="ko-KR" sz="20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??? </a:t>
              </a:r>
            </a:p>
          </p:txBody>
        </p:sp>
        <p:cxnSp>
          <p:nvCxnSpPr>
            <p:cNvPr id="14" name="직선 화살표 연결선 13"/>
            <p:cNvCxnSpPr>
              <a:stCxn id="12" idx="1"/>
              <a:endCxn id="10" idx="6"/>
            </p:cNvCxnSpPr>
            <p:nvPr/>
          </p:nvCxnSpPr>
          <p:spPr bwMode="auto">
            <a:xfrm flipH="1" flipV="1">
              <a:off x="7092280" y="4653136"/>
              <a:ext cx="360040" cy="241285"/>
            </a:xfrm>
            <a:prstGeom prst="straightConnector1">
              <a:avLst/>
            </a:prstGeom>
            <a:solidFill>
              <a:srgbClr val="33CCCC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3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3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611188" y="188640"/>
            <a:ext cx="8015287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 Expected Reactor Antineutrino Fluxes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50825" y="1003375"/>
            <a:ext cx="3241055" cy="43088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Reactor neutrino flux</a:t>
            </a:r>
            <a:endParaRPr kumimoji="0" lang="en-US" altLang="ko-KR" sz="2200" dirty="0">
              <a:solidFill>
                <a:srgbClr val="2D2DB9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3635896" y="980728"/>
          <a:ext cx="4154488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47" name="Equation" r:id="rId3" imgW="2044440" imgH="660240" progId="Equation.3">
                  <p:embed/>
                </p:oleObj>
              </mc:Choice>
              <mc:Fallback>
                <p:oleObj name="Equation" r:id="rId3" imgW="20444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980728"/>
                        <a:ext cx="4154488" cy="1343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39552" y="2348880"/>
            <a:ext cx="8352928" cy="255454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- </a:t>
            </a:r>
            <a:r>
              <a:rPr kumimoji="0" lang="en-US" altLang="ko-KR" sz="2000" i="1" spc="1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</a:t>
            </a:r>
            <a:r>
              <a:rPr kumimoji="0" lang="en-US" altLang="ko-KR" sz="2000" i="1" spc="10" baseline="-25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th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: Reactor thermal power provided by the YG nuclear power plant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- </a:t>
            </a:r>
            <a:r>
              <a:rPr kumimoji="0" lang="en-US" altLang="ko-KR" sz="2000" i="1" spc="1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f</a:t>
            </a:r>
            <a:r>
              <a:rPr kumimoji="0" lang="en-US" altLang="ko-KR" sz="2000" i="1" spc="10" baseline="-25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:  Fission fraction of each isotope determined by reactor core simulation of Westinghouse ANC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- </a:t>
            </a:r>
            <a:r>
              <a:rPr kumimoji="0" lang="en-US" altLang="ko-KR" sz="2000" i="1" spc="10" dirty="0" err="1" smtClean="0">
                <a:solidFill>
                  <a:srgbClr val="000000"/>
                </a:solidFill>
                <a:latin typeface="Symbol" pitchFamily="18" charset="2"/>
                <a:ea typeface="굴림" pitchFamily="50" charset="-127"/>
                <a:cs typeface="Arial" pitchFamily="34" charset="0"/>
              </a:rPr>
              <a:t>f</a:t>
            </a:r>
            <a:r>
              <a:rPr kumimoji="0" lang="en-US" altLang="ko-KR" sz="2000" i="1" spc="10" baseline="-25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</a:t>
            </a:r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(E</a:t>
            </a:r>
            <a:r>
              <a:rPr kumimoji="0" lang="en-US" altLang="ko-KR" sz="2000" i="1" spc="10" baseline="-25000" dirty="0" smtClean="0">
                <a:solidFill>
                  <a:srgbClr val="000000"/>
                </a:solidFill>
                <a:latin typeface="Symbol" pitchFamily="18" charset="2"/>
                <a:ea typeface="굴림" pitchFamily="50" charset="-127"/>
                <a:cs typeface="Arial" pitchFamily="34" charset="0"/>
              </a:rPr>
              <a:t>n</a:t>
            </a:r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) 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: Neutrino spectrum of each fission isotope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     [* P. Huber, Phys. Rev. C84, 024617 (2011)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        T. Mueller </a:t>
            </a:r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et al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., Phys. Rev. C83, 054615 (2011)]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- </a:t>
            </a:r>
            <a:r>
              <a:rPr kumimoji="0" lang="en-US" altLang="ko-KR" sz="2000" i="1" spc="1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</a:t>
            </a:r>
            <a:r>
              <a:rPr kumimoji="0" lang="en-US" altLang="ko-KR" sz="2000" i="1" spc="10" baseline="-25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</a:t>
            </a:r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: Energy released per fission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    [* V. </a:t>
            </a:r>
            <a:r>
              <a:rPr kumimoji="0" lang="en-US" altLang="ko-KR" sz="2000" spc="1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Kopeikin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et al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., Phys. Atom. </a:t>
            </a:r>
            <a:r>
              <a:rPr kumimoji="0" lang="en-US" altLang="ko-KR" sz="2000" spc="1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Nucl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. 67, 1982 (2004)]</a:t>
            </a:r>
            <a:endParaRPr kumimoji="0" lang="en-US" altLang="ko-KR" sz="2000" spc="10" dirty="0">
              <a:solidFill>
                <a:srgbClr val="2D2DB9">
                  <a:lumMod val="50000"/>
                </a:srgbClr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941168"/>
            <a:ext cx="296952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013176"/>
            <a:ext cx="410343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89160" y="188640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Observed Daily Averaged IBD Rate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sp>
        <p:nvSpPr>
          <p:cNvPr id="4" name="Text Box 3092"/>
          <p:cNvSpPr txBox="1">
            <a:spLocks noChangeArrowheads="1"/>
          </p:cNvSpPr>
          <p:nvPr/>
        </p:nvSpPr>
        <p:spPr bwMode="auto">
          <a:xfrm>
            <a:off x="323528" y="980728"/>
            <a:ext cx="8568952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A new way to measure the reactor thermal power remotely!!! 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5497" y="1613148"/>
            <a:ext cx="8856983" cy="4995691"/>
            <a:chOff x="35497" y="1613148"/>
            <a:chExt cx="8856983" cy="4995691"/>
          </a:xfrm>
        </p:grpSpPr>
        <p:pic>
          <p:nvPicPr>
            <p:cNvPr id="28364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7" y="1613148"/>
              <a:ext cx="8424935" cy="4995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그룹 20"/>
            <p:cNvGrpSpPr/>
            <p:nvPr/>
          </p:nvGrpSpPr>
          <p:grpSpPr>
            <a:xfrm>
              <a:off x="1152128" y="3861048"/>
              <a:ext cx="7740352" cy="585356"/>
              <a:chOff x="1152128" y="3861048"/>
              <a:chExt cx="7740352" cy="58535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52128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R2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79912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R1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16016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R5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28592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R4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940152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R6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40760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R5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64288" y="407707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R3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24328" y="3861048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R3+R5+R6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5" name="Picture 7" descr="RENO로고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438" y="1772816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4150" y="1362075"/>
            <a:ext cx="8458200" cy="787400"/>
            <a:chOff x="0" y="0"/>
            <a:chExt cx="5328" cy="496"/>
          </a:xfrm>
        </p:grpSpPr>
        <p:sp>
          <p:nvSpPr>
            <p:cNvPr id="614405" name="AutoShape 5"/>
            <p:cNvSpPr>
              <a:spLocks/>
            </p:cNvSpPr>
            <p:nvPr/>
          </p:nvSpPr>
          <p:spPr bwMode="auto">
            <a:xfrm>
              <a:off x="43" y="2"/>
              <a:ext cx="472" cy="486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21600"/>
                  </a:moveTo>
                  <a:lnTo>
                    <a:pt x="4485" y="13867"/>
                  </a:lnTo>
                  <a:lnTo>
                    <a:pt x="5766" y="10667"/>
                  </a:lnTo>
                  <a:lnTo>
                    <a:pt x="5766" y="7556"/>
                  </a:lnTo>
                  <a:lnTo>
                    <a:pt x="5766" y="5689"/>
                  </a:lnTo>
                  <a:lnTo>
                    <a:pt x="3936" y="0"/>
                  </a:lnTo>
                  <a:lnTo>
                    <a:pt x="17847" y="0"/>
                  </a:lnTo>
                  <a:lnTo>
                    <a:pt x="16475" y="3644"/>
                  </a:lnTo>
                  <a:lnTo>
                    <a:pt x="15651" y="7289"/>
                  </a:lnTo>
                  <a:lnTo>
                    <a:pt x="16108" y="10667"/>
                  </a:lnTo>
                  <a:lnTo>
                    <a:pt x="17207" y="1368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808080"/>
                </a:gs>
                <a:gs pos="50000">
                  <a:srgbClr val="AEAEAE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kumimoji="0" lang="en-GB" sz="2400" smtClean="0">
                <a:solidFill>
                  <a:srgbClr val="000000"/>
                </a:solidFill>
                <a:latin typeface="Arial" charset="0"/>
                <a:ea typeface="ヒラギノ角ゴ ProN W3" pitchFamily="-109" charset="-128"/>
                <a:sym typeface="Arial" charset="0"/>
              </a:endParaRPr>
            </a:p>
          </p:txBody>
        </p:sp>
        <p:sp>
          <p:nvSpPr>
            <p:cNvPr id="614406" name="Line 6"/>
            <p:cNvSpPr>
              <a:spLocks noChangeShapeType="1"/>
            </p:cNvSpPr>
            <p:nvPr/>
          </p:nvSpPr>
          <p:spPr bwMode="auto">
            <a:xfrm>
              <a:off x="38" y="495"/>
              <a:ext cx="49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07" name="Line 7"/>
            <p:cNvSpPr>
              <a:spLocks noChangeShapeType="1"/>
            </p:cNvSpPr>
            <p:nvPr/>
          </p:nvSpPr>
          <p:spPr bwMode="auto">
            <a:xfrm>
              <a:off x="121" y="2"/>
              <a:ext cx="31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08" name="Freeform 8"/>
            <p:cNvSpPr>
              <a:spLocks/>
            </p:cNvSpPr>
            <p:nvPr/>
          </p:nvSpPr>
          <p:spPr bwMode="auto">
            <a:xfrm>
              <a:off x="387" y="0"/>
              <a:ext cx="135" cy="496"/>
            </a:xfrm>
            <a:custGeom>
              <a:avLst/>
              <a:gdLst>
                <a:gd name="T0" fmla="*/ 0 w 20015"/>
                <a:gd name="T1" fmla="*/ 0 h 21600"/>
                <a:gd name="T2" fmla="*/ 0 w 20015"/>
                <a:gd name="T3" fmla="*/ 0 h 21600"/>
                <a:gd name="T4" fmla="*/ 0 w 200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0015"/>
                <a:gd name="T10" fmla="*/ 0 h 21600"/>
                <a:gd name="T11" fmla="*/ 20015 w 200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15" h="21600">
                  <a:moveTo>
                    <a:pt x="20015" y="21600"/>
                  </a:moveTo>
                  <a:cubicBezTo>
                    <a:pt x="11375" y="17509"/>
                    <a:pt x="2735" y="13418"/>
                    <a:pt x="575" y="9818"/>
                  </a:cubicBezTo>
                  <a:cubicBezTo>
                    <a:pt x="-1585" y="6218"/>
                    <a:pt x="2735" y="3109"/>
                    <a:pt x="7055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kumimoji="0" lang="en-GB" sz="2400" smtClean="0">
                <a:solidFill>
                  <a:srgbClr val="000000"/>
                </a:solidFill>
                <a:latin typeface="Arial" charset="0"/>
                <a:ea typeface="ヒラギノ角ゴ ProN W3" pitchFamily="-109" charset="-128"/>
                <a:sym typeface="Arial" charset="0"/>
              </a:endParaRPr>
            </a:p>
          </p:txBody>
        </p:sp>
        <p:sp>
          <p:nvSpPr>
            <p:cNvPr id="614409" name="Freeform 9"/>
            <p:cNvSpPr>
              <a:spLocks/>
            </p:cNvSpPr>
            <p:nvPr/>
          </p:nvSpPr>
          <p:spPr bwMode="auto">
            <a:xfrm>
              <a:off x="38" y="0"/>
              <a:ext cx="134" cy="496"/>
            </a:xfrm>
            <a:custGeom>
              <a:avLst/>
              <a:gdLst>
                <a:gd name="T0" fmla="*/ 0 w 20015"/>
                <a:gd name="T1" fmla="*/ 0 h 21600"/>
                <a:gd name="T2" fmla="*/ 0 w 20015"/>
                <a:gd name="T3" fmla="*/ 0 h 21600"/>
                <a:gd name="T4" fmla="*/ 0 w 200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0015"/>
                <a:gd name="T10" fmla="*/ 0 h 21600"/>
                <a:gd name="T11" fmla="*/ 20015 w 200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15" h="21600">
                  <a:moveTo>
                    <a:pt x="0" y="21600"/>
                  </a:moveTo>
                  <a:cubicBezTo>
                    <a:pt x="8640" y="17509"/>
                    <a:pt x="17280" y="13418"/>
                    <a:pt x="19440" y="9818"/>
                  </a:cubicBezTo>
                  <a:cubicBezTo>
                    <a:pt x="21600" y="6218"/>
                    <a:pt x="17280" y="3109"/>
                    <a:pt x="1296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kumimoji="0" lang="en-GB" sz="2400" smtClean="0">
                <a:solidFill>
                  <a:srgbClr val="000000"/>
                </a:solidFill>
                <a:latin typeface="Arial" charset="0"/>
                <a:ea typeface="ヒラギノ角ゴ ProN W3" pitchFamily="-109" charset="-128"/>
                <a:sym typeface="Arial" charset="0"/>
              </a:endParaRPr>
            </a:p>
          </p:txBody>
        </p:sp>
        <p:sp>
          <p:nvSpPr>
            <p:cNvPr id="614410" name="Line 10"/>
            <p:cNvSpPr>
              <a:spLocks noChangeShapeType="1"/>
            </p:cNvSpPr>
            <p:nvPr/>
          </p:nvSpPr>
          <p:spPr bwMode="auto">
            <a:xfrm>
              <a:off x="649" y="352"/>
              <a:ext cx="183" cy="1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11" name="Line 11"/>
            <p:cNvSpPr>
              <a:spLocks noChangeShapeType="1"/>
            </p:cNvSpPr>
            <p:nvPr/>
          </p:nvSpPr>
          <p:spPr bwMode="auto">
            <a:xfrm>
              <a:off x="0" y="495"/>
              <a:ext cx="532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12" name="Oval 12"/>
            <p:cNvSpPr>
              <a:spLocks/>
            </p:cNvSpPr>
            <p:nvPr/>
          </p:nvSpPr>
          <p:spPr bwMode="auto">
            <a:xfrm>
              <a:off x="639" y="258"/>
              <a:ext cx="202" cy="173"/>
            </a:xfrm>
            <a:prstGeom prst="ellipse">
              <a:avLst/>
            </a:prstGeom>
            <a:gradFill rotWithShape="0">
              <a:gsLst>
                <a:gs pos="0">
                  <a:srgbClr val="AEAEAE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kumimoji="0" lang="en-GB" sz="2400" smtClean="0">
                <a:solidFill>
                  <a:srgbClr val="000000"/>
                </a:solidFill>
                <a:latin typeface="Arial" charset="0"/>
                <a:ea typeface="ヒラギノ角ゴ ProN W3" pitchFamily="-109" charset="-128"/>
                <a:sym typeface="Arial" charset="0"/>
              </a:endParaRPr>
            </a:p>
          </p:txBody>
        </p:sp>
        <p:sp>
          <p:nvSpPr>
            <p:cNvPr id="614413" name="AutoShape 13"/>
            <p:cNvSpPr>
              <a:spLocks/>
            </p:cNvSpPr>
            <p:nvPr/>
          </p:nvSpPr>
          <p:spPr bwMode="auto">
            <a:xfrm>
              <a:off x="637" y="348"/>
              <a:ext cx="206" cy="141"/>
            </a:xfrm>
            <a:prstGeom prst="roundRect">
              <a:avLst>
                <a:gd name="adj" fmla="val 662"/>
              </a:avLst>
            </a:prstGeom>
            <a:gradFill rotWithShape="0">
              <a:gsLst>
                <a:gs pos="0">
                  <a:srgbClr val="808080"/>
                </a:gs>
                <a:gs pos="50000">
                  <a:srgbClr val="AEAEAE"/>
                </a:gs>
                <a:gs pos="100000">
                  <a:srgbClr val="808080"/>
                </a:gs>
              </a:gsLst>
              <a:lin ang="0" scaled="1"/>
            </a:gra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kumimoji="0" lang="en-GB" sz="2400" smtClean="0">
                <a:solidFill>
                  <a:srgbClr val="000000"/>
                </a:solidFill>
                <a:latin typeface="Arial" charset="0"/>
                <a:ea typeface="ヒラギノ角ゴ ProN W3" pitchFamily="-109" charset="-128"/>
                <a:sym typeface="Arial" charset="0"/>
              </a:endParaRPr>
            </a:p>
          </p:txBody>
        </p:sp>
        <p:sp>
          <p:nvSpPr>
            <p:cNvPr id="614414" name="Rectangle 14"/>
            <p:cNvSpPr>
              <a:spLocks/>
            </p:cNvSpPr>
            <p:nvPr/>
          </p:nvSpPr>
          <p:spPr bwMode="auto">
            <a:xfrm>
              <a:off x="645" y="339"/>
              <a:ext cx="190" cy="23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AEAEAE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kumimoji="0" lang="en-GB" sz="2400" smtClean="0">
                <a:solidFill>
                  <a:srgbClr val="000000"/>
                </a:solidFill>
                <a:latin typeface="Arial" charset="0"/>
                <a:ea typeface="ヒラギノ角ゴ ProN W3" pitchFamily="-109" charset="-128"/>
                <a:sym typeface="Arial" charset="0"/>
              </a:endParaRPr>
            </a:p>
          </p:txBody>
        </p:sp>
      </p:grpSp>
      <p:sp>
        <p:nvSpPr>
          <p:cNvPr id="614415" name="Line 15"/>
          <p:cNvSpPr>
            <a:spLocks noChangeShapeType="1"/>
          </p:cNvSpPr>
          <p:nvPr/>
        </p:nvSpPr>
        <p:spPr bwMode="auto">
          <a:xfrm>
            <a:off x="179388" y="2149475"/>
            <a:ext cx="84582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206625" y="2584450"/>
            <a:ext cx="381000" cy="396875"/>
            <a:chOff x="0" y="0"/>
            <a:chExt cx="240" cy="250"/>
          </a:xfrm>
        </p:grpSpPr>
        <p:sp>
          <p:nvSpPr>
            <p:cNvPr id="614417" name="Oval 17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B6B6B6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kumimoji="0" lang="en-GB" sz="2400" smtClean="0">
                <a:solidFill>
                  <a:srgbClr val="000000"/>
                </a:solidFill>
                <a:latin typeface="Arial" charset="0"/>
                <a:ea typeface="ヒラギノ角ゴ ProN W3" pitchFamily="-109" charset="-128"/>
                <a:sym typeface="Arial" charset="0"/>
              </a:endParaRPr>
            </a:p>
          </p:txBody>
        </p:sp>
        <p:sp>
          <p:nvSpPr>
            <p:cNvPr id="614418" name="Line 18"/>
            <p:cNvSpPr>
              <a:spLocks noChangeShapeType="1"/>
            </p:cNvSpPr>
            <p:nvPr/>
          </p:nvSpPr>
          <p:spPr bwMode="auto">
            <a:xfrm>
              <a:off x="11" y="164"/>
              <a:ext cx="1" cy="8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19" name="Line 19"/>
            <p:cNvSpPr>
              <a:spLocks noChangeShapeType="1"/>
            </p:cNvSpPr>
            <p:nvPr/>
          </p:nvSpPr>
          <p:spPr bwMode="auto">
            <a:xfrm>
              <a:off x="229" y="164"/>
              <a:ext cx="1" cy="8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031163" y="2584450"/>
            <a:ext cx="381000" cy="396875"/>
            <a:chOff x="0" y="0"/>
            <a:chExt cx="240" cy="250"/>
          </a:xfrm>
        </p:grpSpPr>
        <p:sp>
          <p:nvSpPr>
            <p:cNvPr id="614421" name="Oval 21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B6B6B6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kumimoji="0" lang="en-GB" sz="2400" smtClean="0">
                <a:solidFill>
                  <a:srgbClr val="000000"/>
                </a:solidFill>
                <a:latin typeface="Arial" charset="0"/>
                <a:ea typeface="ヒラギノ角ゴ ProN W3" pitchFamily="-109" charset="-128"/>
                <a:sym typeface="Arial" charset="0"/>
              </a:endParaRPr>
            </a:p>
          </p:txBody>
        </p:sp>
        <p:sp>
          <p:nvSpPr>
            <p:cNvPr id="614422" name="Line 22"/>
            <p:cNvSpPr>
              <a:spLocks noChangeShapeType="1"/>
            </p:cNvSpPr>
            <p:nvPr/>
          </p:nvSpPr>
          <p:spPr bwMode="auto">
            <a:xfrm>
              <a:off x="11" y="164"/>
              <a:ext cx="1" cy="8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23" name="Line 23"/>
            <p:cNvSpPr>
              <a:spLocks noChangeShapeType="1"/>
            </p:cNvSpPr>
            <p:nvPr/>
          </p:nvSpPr>
          <p:spPr bwMode="auto">
            <a:xfrm>
              <a:off x="229" y="164"/>
              <a:ext cx="1" cy="8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14424" name="Line 24"/>
          <p:cNvSpPr>
            <a:spLocks noChangeShapeType="1"/>
          </p:cNvSpPr>
          <p:nvPr/>
        </p:nvSpPr>
        <p:spPr bwMode="auto">
          <a:xfrm rot="10800000" flipH="1">
            <a:off x="1597025" y="1670050"/>
            <a:ext cx="3810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25" name="Line 25"/>
          <p:cNvSpPr>
            <a:spLocks noChangeShapeType="1"/>
          </p:cNvSpPr>
          <p:nvPr/>
        </p:nvSpPr>
        <p:spPr bwMode="auto">
          <a:xfrm rot="10800000" flipH="1">
            <a:off x="1368425" y="1289050"/>
            <a:ext cx="1588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26" name="Line 26"/>
          <p:cNvSpPr>
            <a:spLocks noChangeShapeType="1"/>
          </p:cNvSpPr>
          <p:nvPr/>
        </p:nvSpPr>
        <p:spPr bwMode="auto">
          <a:xfrm rot="10800000">
            <a:off x="682625" y="1670050"/>
            <a:ext cx="3810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27" name="Line 27"/>
          <p:cNvSpPr>
            <a:spLocks noChangeShapeType="1"/>
          </p:cNvSpPr>
          <p:nvPr/>
        </p:nvSpPr>
        <p:spPr bwMode="auto">
          <a:xfrm flipH="1">
            <a:off x="682625" y="2051050"/>
            <a:ext cx="3810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28" name="Line 28"/>
          <p:cNvSpPr>
            <a:spLocks noChangeShapeType="1"/>
          </p:cNvSpPr>
          <p:nvPr/>
        </p:nvSpPr>
        <p:spPr bwMode="auto">
          <a:xfrm>
            <a:off x="1597025" y="2051050"/>
            <a:ext cx="3810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29" name="Line 29"/>
          <p:cNvSpPr>
            <a:spLocks noChangeShapeType="1"/>
          </p:cNvSpPr>
          <p:nvPr/>
        </p:nvSpPr>
        <p:spPr bwMode="auto">
          <a:xfrm>
            <a:off x="1368425" y="2279650"/>
            <a:ext cx="1588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978025" y="1441450"/>
            <a:ext cx="469900" cy="406400"/>
            <a:chOff x="0" y="0"/>
            <a:chExt cx="296" cy="256"/>
          </a:xfrm>
        </p:grpSpPr>
        <p:sp>
          <p:nvSpPr>
            <p:cNvPr id="614431" name="Rectangle 31"/>
            <p:cNvSpPr>
              <a:spLocks/>
            </p:cNvSpPr>
            <p:nvPr/>
          </p:nvSpPr>
          <p:spPr bwMode="auto">
            <a:xfrm>
              <a:off x="0" y="0"/>
              <a:ext cx="296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latinLnBrk="0">
                <a:spcBef>
                  <a:spcPts val="1050"/>
                </a:spcBef>
              </a:pPr>
              <a:r>
                <a:rPr kumimoji="0" lang="en-US" altLang="ko-KR" sz="18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ν</a:t>
              </a:r>
              <a:r>
                <a:rPr kumimoji="0" lang="en-US" altLang="ko-KR" sz="1800" baseline="-250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e</a:t>
              </a:r>
            </a:p>
          </p:txBody>
        </p:sp>
        <p:sp>
          <p:nvSpPr>
            <p:cNvPr id="614432" name="Line 32"/>
            <p:cNvSpPr>
              <a:spLocks noChangeShapeType="1"/>
            </p:cNvSpPr>
            <p:nvPr/>
          </p:nvSpPr>
          <p:spPr bwMode="auto">
            <a:xfrm>
              <a:off x="53" y="74"/>
              <a:ext cx="75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216025" y="908050"/>
            <a:ext cx="469900" cy="406400"/>
            <a:chOff x="0" y="0"/>
            <a:chExt cx="296" cy="256"/>
          </a:xfrm>
        </p:grpSpPr>
        <p:sp>
          <p:nvSpPr>
            <p:cNvPr id="614434" name="Rectangle 34"/>
            <p:cNvSpPr>
              <a:spLocks/>
            </p:cNvSpPr>
            <p:nvPr/>
          </p:nvSpPr>
          <p:spPr bwMode="auto">
            <a:xfrm>
              <a:off x="0" y="0"/>
              <a:ext cx="296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latinLnBrk="0">
                <a:spcBef>
                  <a:spcPts val="1050"/>
                </a:spcBef>
              </a:pPr>
              <a:r>
                <a:rPr kumimoji="0" lang="en-US" altLang="ko-KR" sz="18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ν</a:t>
              </a:r>
              <a:r>
                <a:rPr kumimoji="0" lang="en-US" altLang="ko-KR" sz="1800" baseline="-250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e</a:t>
              </a:r>
            </a:p>
          </p:txBody>
        </p:sp>
        <p:sp>
          <p:nvSpPr>
            <p:cNvPr id="614435" name="Line 35"/>
            <p:cNvSpPr>
              <a:spLocks noChangeShapeType="1"/>
            </p:cNvSpPr>
            <p:nvPr/>
          </p:nvSpPr>
          <p:spPr bwMode="auto">
            <a:xfrm>
              <a:off x="53" y="74"/>
              <a:ext cx="75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978025" y="2127250"/>
            <a:ext cx="469900" cy="406400"/>
            <a:chOff x="0" y="0"/>
            <a:chExt cx="296" cy="256"/>
          </a:xfrm>
        </p:grpSpPr>
        <p:sp>
          <p:nvSpPr>
            <p:cNvPr id="614437" name="Rectangle 37"/>
            <p:cNvSpPr>
              <a:spLocks/>
            </p:cNvSpPr>
            <p:nvPr/>
          </p:nvSpPr>
          <p:spPr bwMode="auto">
            <a:xfrm>
              <a:off x="0" y="0"/>
              <a:ext cx="296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latinLnBrk="0">
                <a:spcBef>
                  <a:spcPts val="1050"/>
                </a:spcBef>
              </a:pPr>
              <a:r>
                <a:rPr kumimoji="0" lang="en-US" altLang="ko-KR" sz="18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ν</a:t>
              </a:r>
              <a:r>
                <a:rPr kumimoji="0" lang="en-US" altLang="ko-KR" sz="1800" baseline="-250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e</a:t>
              </a:r>
            </a:p>
          </p:txBody>
        </p:sp>
        <p:sp>
          <p:nvSpPr>
            <p:cNvPr id="614438" name="Line 38"/>
            <p:cNvSpPr>
              <a:spLocks noChangeShapeType="1"/>
            </p:cNvSpPr>
            <p:nvPr/>
          </p:nvSpPr>
          <p:spPr bwMode="auto">
            <a:xfrm>
              <a:off x="53" y="74"/>
              <a:ext cx="75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216025" y="2584450"/>
            <a:ext cx="469900" cy="406400"/>
            <a:chOff x="0" y="0"/>
            <a:chExt cx="296" cy="256"/>
          </a:xfrm>
        </p:grpSpPr>
        <p:sp>
          <p:nvSpPr>
            <p:cNvPr id="614440" name="Rectangle 40"/>
            <p:cNvSpPr>
              <a:spLocks/>
            </p:cNvSpPr>
            <p:nvPr/>
          </p:nvSpPr>
          <p:spPr bwMode="auto">
            <a:xfrm>
              <a:off x="0" y="0"/>
              <a:ext cx="296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latinLnBrk="0">
                <a:spcBef>
                  <a:spcPts val="1050"/>
                </a:spcBef>
              </a:pPr>
              <a:r>
                <a:rPr kumimoji="0" lang="en-US" altLang="ko-KR" sz="18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ν</a:t>
              </a:r>
              <a:r>
                <a:rPr kumimoji="0" lang="en-US" altLang="ko-KR" sz="1800" baseline="-250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e</a:t>
              </a:r>
            </a:p>
          </p:txBody>
        </p:sp>
        <p:sp>
          <p:nvSpPr>
            <p:cNvPr id="614441" name="Line 41"/>
            <p:cNvSpPr>
              <a:spLocks noChangeShapeType="1"/>
            </p:cNvSpPr>
            <p:nvPr/>
          </p:nvSpPr>
          <p:spPr bwMode="auto">
            <a:xfrm>
              <a:off x="53" y="74"/>
              <a:ext cx="75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454025" y="2203450"/>
            <a:ext cx="469900" cy="406400"/>
            <a:chOff x="0" y="0"/>
            <a:chExt cx="296" cy="256"/>
          </a:xfrm>
        </p:grpSpPr>
        <p:sp>
          <p:nvSpPr>
            <p:cNvPr id="614443" name="Rectangle 43"/>
            <p:cNvSpPr>
              <a:spLocks/>
            </p:cNvSpPr>
            <p:nvPr/>
          </p:nvSpPr>
          <p:spPr bwMode="auto">
            <a:xfrm>
              <a:off x="0" y="0"/>
              <a:ext cx="296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latinLnBrk="0">
                <a:spcBef>
                  <a:spcPts val="1050"/>
                </a:spcBef>
              </a:pPr>
              <a:r>
                <a:rPr kumimoji="0" lang="en-US" altLang="ko-KR" sz="18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ν</a:t>
              </a:r>
              <a:r>
                <a:rPr kumimoji="0" lang="en-US" altLang="ko-KR" sz="1800" baseline="-250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e</a:t>
              </a:r>
            </a:p>
          </p:txBody>
        </p:sp>
        <p:sp>
          <p:nvSpPr>
            <p:cNvPr id="614444" name="Line 44"/>
            <p:cNvSpPr>
              <a:spLocks noChangeShapeType="1"/>
            </p:cNvSpPr>
            <p:nvPr/>
          </p:nvSpPr>
          <p:spPr bwMode="auto">
            <a:xfrm>
              <a:off x="53" y="74"/>
              <a:ext cx="75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377825" y="1365250"/>
            <a:ext cx="469900" cy="406400"/>
            <a:chOff x="0" y="0"/>
            <a:chExt cx="296" cy="256"/>
          </a:xfrm>
        </p:grpSpPr>
        <p:sp>
          <p:nvSpPr>
            <p:cNvPr id="614446" name="Rectangle 46"/>
            <p:cNvSpPr>
              <a:spLocks/>
            </p:cNvSpPr>
            <p:nvPr/>
          </p:nvSpPr>
          <p:spPr bwMode="auto">
            <a:xfrm>
              <a:off x="0" y="0"/>
              <a:ext cx="296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latinLnBrk="0">
                <a:spcBef>
                  <a:spcPts val="1050"/>
                </a:spcBef>
              </a:pPr>
              <a:r>
                <a:rPr kumimoji="0" lang="en-US" altLang="ko-KR" sz="18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ν</a:t>
              </a:r>
              <a:r>
                <a:rPr kumimoji="0" lang="en-US" altLang="ko-KR" sz="1800" baseline="-25000" smtClean="0">
                  <a:solidFill>
                    <a:srgbClr val="FF00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e</a:t>
              </a:r>
            </a:p>
          </p:txBody>
        </p:sp>
        <p:sp>
          <p:nvSpPr>
            <p:cNvPr id="614447" name="Line 47"/>
            <p:cNvSpPr>
              <a:spLocks noChangeShapeType="1"/>
            </p:cNvSpPr>
            <p:nvPr/>
          </p:nvSpPr>
          <p:spPr bwMode="auto">
            <a:xfrm>
              <a:off x="53" y="74"/>
              <a:ext cx="75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14448" name="Line 48"/>
          <p:cNvSpPr>
            <a:spLocks noChangeShapeType="1"/>
          </p:cNvSpPr>
          <p:nvPr/>
        </p:nvSpPr>
        <p:spPr bwMode="auto">
          <a:xfrm>
            <a:off x="1368425" y="2965450"/>
            <a:ext cx="0" cy="2362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49" name="Rectangle 49"/>
          <p:cNvSpPr>
            <a:spLocks/>
          </p:cNvSpPr>
          <p:nvPr/>
        </p:nvSpPr>
        <p:spPr bwMode="auto">
          <a:xfrm>
            <a:off x="3095625" y="5213350"/>
            <a:ext cx="3289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latinLnBrk="0">
              <a:spcBef>
                <a:spcPts val="1150"/>
              </a:spcBef>
            </a:pPr>
            <a:r>
              <a:rPr kumimoji="0" lang="en-US" altLang="ko-KR" sz="2000" smtClean="0">
                <a:solidFill>
                  <a:srgbClr val="00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Distance</a:t>
            </a:r>
          </a:p>
        </p:txBody>
      </p:sp>
      <p:sp>
        <p:nvSpPr>
          <p:cNvPr id="614450" name="Rectangle 50"/>
          <p:cNvSpPr>
            <a:spLocks/>
          </p:cNvSpPr>
          <p:nvPr/>
        </p:nvSpPr>
        <p:spPr bwMode="auto">
          <a:xfrm rot="-5400000">
            <a:off x="-22225" y="4203700"/>
            <a:ext cx="22987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latinLnBrk="0">
              <a:spcBef>
                <a:spcPts val="1150"/>
              </a:spcBef>
            </a:pPr>
            <a:r>
              <a:rPr kumimoji="0" lang="en-US" altLang="ko-KR" sz="2000" smtClean="0">
                <a:solidFill>
                  <a:srgbClr val="00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Probabilité ν</a:t>
            </a:r>
            <a:r>
              <a:rPr kumimoji="0" lang="en-US" altLang="ko-KR" sz="2000" baseline="-25000" smtClean="0">
                <a:solidFill>
                  <a:srgbClr val="00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e</a:t>
            </a:r>
          </a:p>
        </p:txBody>
      </p:sp>
      <p:sp>
        <p:nvSpPr>
          <p:cNvPr id="614451" name="Rectangle 51"/>
          <p:cNvSpPr>
            <a:spLocks/>
          </p:cNvSpPr>
          <p:nvPr/>
        </p:nvSpPr>
        <p:spPr bwMode="auto">
          <a:xfrm>
            <a:off x="835025" y="3041650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 latinLnBrk="0">
              <a:spcBef>
                <a:spcPts val="1050"/>
              </a:spcBef>
            </a:pPr>
            <a:r>
              <a:rPr kumimoji="0" lang="en-US" altLang="ko-KR" sz="1800" smtClean="0">
                <a:solidFill>
                  <a:srgbClr val="00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1.0</a:t>
            </a:r>
          </a:p>
        </p:txBody>
      </p:sp>
      <p:sp>
        <p:nvSpPr>
          <p:cNvPr id="614452" name="Line 52"/>
          <p:cNvSpPr>
            <a:spLocks noChangeShapeType="1"/>
          </p:cNvSpPr>
          <p:nvPr/>
        </p:nvSpPr>
        <p:spPr bwMode="auto">
          <a:xfrm rot="10800000" flipH="1">
            <a:off x="1044575" y="3795713"/>
            <a:ext cx="1588" cy="1095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53" name="Line 54"/>
          <p:cNvSpPr>
            <a:spLocks noChangeShapeType="1"/>
          </p:cNvSpPr>
          <p:nvPr/>
        </p:nvSpPr>
        <p:spPr bwMode="auto">
          <a:xfrm rot="10800000" flipH="1">
            <a:off x="8201025" y="5099050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54" name="Rectangle 55"/>
          <p:cNvSpPr>
            <a:spLocks/>
          </p:cNvSpPr>
          <p:nvPr/>
        </p:nvSpPr>
        <p:spPr bwMode="auto">
          <a:xfrm>
            <a:off x="7083425" y="5226050"/>
            <a:ext cx="1993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latinLnBrk="0">
              <a:spcBef>
                <a:spcPts val="1050"/>
              </a:spcBef>
            </a:pPr>
            <a:r>
              <a:rPr kumimoji="0" lang="en-US" altLang="ko-KR" sz="1800" smtClean="0">
                <a:solidFill>
                  <a:srgbClr val="00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1200 to 1800 meters</a:t>
            </a:r>
          </a:p>
        </p:txBody>
      </p:sp>
      <p:sp>
        <p:nvSpPr>
          <p:cNvPr id="614455" name="Line 56"/>
          <p:cNvSpPr>
            <a:spLocks noChangeShapeType="1"/>
          </p:cNvSpPr>
          <p:nvPr/>
        </p:nvSpPr>
        <p:spPr bwMode="auto">
          <a:xfrm>
            <a:off x="1368425" y="3194050"/>
            <a:ext cx="1524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 rot="10800000">
            <a:off x="2435225" y="3041650"/>
            <a:ext cx="228600" cy="685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03" name="Rectangle 59"/>
          <p:cNvSpPr>
            <a:spLocks/>
          </p:cNvSpPr>
          <p:nvPr/>
        </p:nvSpPr>
        <p:spPr bwMode="auto">
          <a:xfrm>
            <a:off x="1749425" y="3727450"/>
            <a:ext cx="2438400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latinLnBrk="0">
              <a:spcBef>
                <a:spcPts val="1150"/>
              </a:spcBef>
            </a:pPr>
            <a:r>
              <a:rPr kumimoji="0" lang="en-US" altLang="ko-KR" sz="2000" smtClean="0">
                <a:solidFill>
                  <a:srgbClr val="3333FF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flux before oscillation observed here</a:t>
            </a:r>
          </a:p>
        </p:txBody>
      </p:sp>
      <p:sp>
        <p:nvSpPr>
          <p:cNvPr id="6206" name="Rectangle 62"/>
          <p:cNvSpPr>
            <a:spLocks/>
          </p:cNvSpPr>
          <p:nvPr/>
        </p:nvSpPr>
        <p:spPr bwMode="auto">
          <a:xfrm>
            <a:off x="5940425" y="1289050"/>
            <a:ext cx="29083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latinLnBrk="0">
              <a:spcBef>
                <a:spcPts val="1150"/>
              </a:spcBef>
            </a:pPr>
            <a:r>
              <a:rPr kumimoji="0" lang="en-US" altLang="ko-KR" sz="2000" smtClean="0">
                <a:solidFill>
                  <a:srgbClr val="3333FF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Oscillations observed as a deficit of anti-neutrinos</a:t>
            </a:r>
            <a:endParaRPr kumimoji="0" lang="en-US" altLang="ko-KR" sz="2000" baseline="-25000" smtClean="0">
              <a:solidFill>
                <a:srgbClr val="3333FF"/>
              </a:solidFill>
              <a:latin typeface="Times New Roman" pitchFamily="18" charset="0"/>
              <a:ea typeface="ヒラギノ角ゴ ProN W3" pitchFamily="-109" charset="-128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>
            <a:off x="7235825" y="2051050"/>
            <a:ext cx="762000" cy="533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09" name="Freeform 65"/>
          <p:cNvSpPr>
            <a:spLocks/>
          </p:cNvSpPr>
          <p:nvPr/>
        </p:nvSpPr>
        <p:spPr bwMode="auto">
          <a:xfrm>
            <a:off x="1368425" y="3194050"/>
            <a:ext cx="7681913" cy="914400"/>
          </a:xfrm>
          <a:custGeom>
            <a:avLst/>
            <a:gdLst>
              <a:gd name="T0" fmla="*/ 0 w 21600"/>
              <a:gd name="T1" fmla="*/ 0 h 21564"/>
              <a:gd name="T2" fmla="*/ 2147483647 w 21600"/>
              <a:gd name="T3" fmla="*/ 2147483647 h 21564"/>
              <a:gd name="T4" fmla="*/ 2147483647 w 21600"/>
              <a:gd name="T5" fmla="*/ 2147483647 h 21564"/>
              <a:gd name="T6" fmla="*/ 2147483647 w 21600"/>
              <a:gd name="T7" fmla="*/ 2147483647 h 21564"/>
              <a:gd name="T8" fmla="*/ 2147483647 w 21600"/>
              <a:gd name="T9" fmla="*/ 2147483647 h 21564"/>
              <a:gd name="T10" fmla="*/ 2147483647 w 21600"/>
              <a:gd name="T11" fmla="*/ 2147483647 h 21564"/>
              <a:gd name="T12" fmla="*/ 2147483647 w 21600"/>
              <a:gd name="T13" fmla="*/ 2147483647 h 21564"/>
              <a:gd name="T14" fmla="*/ 2147483647 w 21600"/>
              <a:gd name="T15" fmla="*/ 2147483647 h 21564"/>
              <a:gd name="T16" fmla="*/ 2147483647 w 21600"/>
              <a:gd name="T17" fmla="*/ 2147483647 h 215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564"/>
              <a:gd name="T29" fmla="*/ 21600 w 21600"/>
              <a:gd name="T30" fmla="*/ 21564 h 215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564">
                <a:moveTo>
                  <a:pt x="0" y="0"/>
                </a:moveTo>
                <a:cubicBezTo>
                  <a:pt x="147" y="37"/>
                  <a:pt x="558" y="0"/>
                  <a:pt x="879" y="187"/>
                </a:cubicBezTo>
                <a:cubicBezTo>
                  <a:pt x="1201" y="374"/>
                  <a:pt x="1357" y="487"/>
                  <a:pt x="1924" y="1048"/>
                </a:cubicBezTo>
                <a:cubicBezTo>
                  <a:pt x="2491" y="1610"/>
                  <a:pt x="3241" y="2059"/>
                  <a:pt x="4285" y="3594"/>
                </a:cubicBezTo>
                <a:cubicBezTo>
                  <a:pt x="5330" y="5129"/>
                  <a:pt x="6838" y="7936"/>
                  <a:pt x="8186" y="10220"/>
                </a:cubicBezTo>
                <a:cubicBezTo>
                  <a:pt x="9535" y="12503"/>
                  <a:pt x="11048" y="15498"/>
                  <a:pt x="12360" y="17258"/>
                </a:cubicBezTo>
                <a:cubicBezTo>
                  <a:pt x="13672" y="19017"/>
                  <a:pt x="14922" y="19990"/>
                  <a:pt x="16074" y="20702"/>
                </a:cubicBezTo>
                <a:cubicBezTo>
                  <a:pt x="17226" y="21413"/>
                  <a:pt x="18364" y="21525"/>
                  <a:pt x="19283" y="21563"/>
                </a:cubicBezTo>
                <a:cubicBezTo>
                  <a:pt x="20203" y="21600"/>
                  <a:pt x="21118" y="21038"/>
                  <a:pt x="21600" y="20889"/>
                </a:cubicBezTo>
              </a:path>
            </a:pathLst>
          </a:custGeom>
          <a:noFill/>
          <a:ln w="25400">
            <a:solidFill>
              <a:srgbClr val="3333FF"/>
            </a:solidFill>
            <a:round/>
            <a:headEnd/>
            <a:tailEnd/>
          </a:ln>
        </p:spPr>
        <p:txBody>
          <a:bodyPr lIns="0" tIns="0" rIns="0" bIns="0"/>
          <a:lstStyle/>
          <a:p>
            <a:pPr latinLnBrk="0"/>
            <a:endParaRPr kumimoji="0" lang="en-GB" sz="2400" smtClean="0">
              <a:solidFill>
                <a:srgbClr val="000000"/>
              </a:solidFill>
              <a:latin typeface="Arial" charset="0"/>
              <a:ea typeface="ヒラギノ角ゴ ProN W3" pitchFamily="-109" charset="-128"/>
              <a:sym typeface="Arial" charset="0"/>
            </a:endParaRPr>
          </a:p>
        </p:txBody>
      </p: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7524750" y="3213100"/>
            <a:ext cx="1247775" cy="895350"/>
            <a:chOff x="0" y="0"/>
            <a:chExt cx="632" cy="576"/>
          </a:xfrm>
        </p:grpSpPr>
        <p:sp>
          <p:nvSpPr>
            <p:cNvPr id="614462" name="Line 67"/>
            <p:cNvSpPr>
              <a:spLocks noChangeShapeType="1"/>
            </p:cNvSpPr>
            <p:nvPr/>
          </p:nvSpPr>
          <p:spPr bwMode="auto">
            <a:xfrm>
              <a:off x="288" y="0"/>
              <a:ext cx="1" cy="576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463" name="Rectangle 68"/>
            <p:cNvSpPr>
              <a:spLocks/>
            </p:cNvSpPr>
            <p:nvPr/>
          </p:nvSpPr>
          <p:spPr bwMode="auto">
            <a:xfrm>
              <a:off x="0" y="168"/>
              <a:ext cx="632" cy="22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12700" tIns="12700" bIns="12700"/>
            <a:lstStyle/>
            <a:p>
              <a:pPr marL="65088" algn="ctr" latinLnBrk="0">
                <a:spcBef>
                  <a:spcPts val="1150"/>
                </a:spcBef>
              </a:pPr>
              <a:r>
                <a:rPr kumimoji="0" lang="en-US" altLang="ko-KR" sz="2000" smtClean="0">
                  <a:solidFill>
                    <a:srgbClr val="0066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sin</a:t>
              </a:r>
              <a:r>
                <a:rPr kumimoji="0" lang="en-US" altLang="ko-KR" sz="2000" baseline="30000" smtClean="0">
                  <a:solidFill>
                    <a:srgbClr val="0066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2</a:t>
              </a:r>
              <a:r>
                <a:rPr kumimoji="0" lang="en-US" altLang="ko-KR" sz="2000" smtClean="0">
                  <a:solidFill>
                    <a:srgbClr val="0066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2θ</a:t>
              </a:r>
              <a:r>
                <a:rPr kumimoji="0" lang="en-US" altLang="ko-KR" sz="2000" baseline="-25000" smtClean="0">
                  <a:solidFill>
                    <a:srgbClr val="006600"/>
                  </a:solidFill>
                  <a:latin typeface="Times New Roman" pitchFamily="18" charset="0"/>
                  <a:ea typeface="ヒラギノ角ゴ ProN W3" pitchFamily="-109" charset="-128"/>
                  <a:cs typeface="Times New Roman" pitchFamily="18" charset="0"/>
                  <a:sym typeface="Times New Roman" pitchFamily="18" charset="0"/>
                </a:rPr>
                <a:t>13</a:t>
              </a:r>
            </a:p>
          </p:txBody>
        </p:sp>
      </p:grpSp>
      <p:sp>
        <p:nvSpPr>
          <p:cNvPr id="614464" name="Line 69"/>
          <p:cNvSpPr>
            <a:spLocks noChangeShapeType="1"/>
          </p:cNvSpPr>
          <p:nvPr/>
        </p:nvSpPr>
        <p:spPr bwMode="auto">
          <a:xfrm>
            <a:off x="1368425" y="3194050"/>
            <a:ext cx="7239000" cy="1588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217" name="Picture 7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441325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6" name="Line 74"/>
          <p:cNvSpPr>
            <a:spLocks noChangeShapeType="1"/>
          </p:cNvSpPr>
          <p:nvPr/>
        </p:nvSpPr>
        <p:spPr bwMode="auto">
          <a:xfrm>
            <a:off x="1343025" y="5251450"/>
            <a:ext cx="72390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Line 63"/>
          <p:cNvSpPr>
            <a:spLocks noChangeShapeType="1"/>
          </p:cNvSpPr>
          <p:nvPr/>
        </p:nvSpPr>
        <p:spPr bwMode="auto">
          <a:xfrm>
            <a:off x="5254625" y="3041650"/>
            <a:ext cx="2438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" name="Rectangle 62"/>
          <p:cNvSpPr>
            <a:spLocks/>
          </p:cNvSpPr>
          <p:nvPr/>
        </p:nvSpPr>
        <p:spPr bwMode="auto">
          <a:xfrm>
            <a:off x="3578225" y="2279650"/>
            <a:ext cx="2895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latinLnBrk="0">
              <a:spcBef>
                <a:spcPts val="1150"/>
              </a:spcBef>
            </a:pPr>
            <a:r>
              <a:rPr kumimoji="0" lang="en-US" altLang="ko-KR" sz="2000" smtClean="0">
                <a:solidFill>
                  <a:srgbClr val="FF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the position of the minimum is defined by Δm</a:t>
            </a:r>
            <a:r>
              <a:rPr kumimoji="0" lang="en-US" altLang="ko-KR" sz="2000" baseline="30000" smtClean="0">
                <a:solidFill>
                  <a:srgbClr val="FF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2</a:t>
            </a:r>
            <a:r>
              <a:rPr kumimoji="0" lang="en-US" altLang="ko-KR" sz="2000" baseline="-25000" smtClean="0">
                <a:solidFill>
                  <a:srgbClr val="FF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13</a:t>
            </a:r>
            <a:r>
              <a:rPr kumimoji="0" lang="en-US" altLang="ko-KR" sz="2000" smtClean="0">
                <a:solidFill>
                  <a:srgbClr val="FF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 (~Δm</a:t>
            </a:r>
            <a:r>
              <a:rPr kumimoji="0" lang="en-US" altLang="ko-KR" sz="2000" baseline="30000" smtClean="0">
                <a:solidFill>
                  <a:srgbClr val="FF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2</a:t>
            </a:r>
            <a:r>
              <a:rPr kumimoji="0" lang="en-US" altLang="ko-KR" sz="2000" baseline="-25000" smtClean="0">
                <a:solidFill>
                  <a:srgbClr val="FF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23</a:t>
            </a:r>
            <a:r>
              <a:rPr kumimoji="0" lang="en-US" altLang="ko-KR" sz="2000" smtClean="0">
                <a:solidFill>
                  <a:srgbClr val="FF0000"/>
                </a:solidFill>
                <a:latin typeface="Times New Roman" pitchFamily="18" charset="0"/>
                <a:ea typeface="ヒラギノ角ゴ ProN W3" pitchFamily="-109" charset="-128"/>
                <a:cs typeface="Times New Roman" pitchFamily="18" charset="0"/>
                <a:sym typeface="Times New Roman" pitchFamily="18" charset="0"/>
              </a:rPr>
              <a:t>)</a:t>
            </a:r>
            <a:endParaRPr kumimoji="0" lang="en-US" altLang="ko-KR" sz="2000" baseline="-25000" smtClean="0">
              <a:solidFill>
                <a:srgbClr val="FF0000"/>
              </a:solidFill>
              <a:latin typeface="Times New Roman" pitchFamily="18" charset="0"/>
              <a:ea typeface="ヒラギノ角ゴ ProN W3" pitchFamily="-109" charset="-128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611188" y="260350"/>
            <a:ext cx="8015287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3000" b="1" smtClean="0">
                <a:solidFill>
                  <a:srgbClr val="000000"/>
                </a:solidFill>
                <a:latin typeface="Arial" charset="0"/>
              </a:rPr>
              <a:t>Experimental Method of </a:t>
            </a:r>
            <a:r>
              <a:rPr lang="en-US" altLang="ja-JP" sz="3000" b="1" smtClean="0">
                <a:solidFill>
                  <a:srgbClr val="000000"/>
                </a:solidFill>
                <a:latin typeface="Symbol" pitchFamily="18" charset="2"/>
                <a:ea typeface="굴림" charset="-127"/>
              </a:rPr>
              <a:t>q</a:t>
            </a:r>
            <a:r>
              <a:rPr lang="en-US" altLang="ja-JP" sz="3000" b="1" baseline="-25000" smtClean="0">
                <a:solidFill>
                  <a:srgbClr val="000000"/>
                </a:solidFill>
                <a:latin typeface="굴림" charset="-127"/>
                <a:ea typeface="굴림" charset="-127"/>
              </a:rPr>
              <a:t>13</a:t>
            </a:r>
            <a:r>
              <a:rPr lang="en-US" altLang="ko-KR" sz="3000" b="1" smtClean="0">
                <a:solidFill>
                  <a:srgbClr val="000000"/>
                </a:solidFill>
                <a:latin typeface="Arial" charset="0"/>
              </a:rPr>
              <a:t> Measurement</a:t>
            </a:r>
          </a:p>
        </p:txBody>
      </p: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179388" y="5876925"/>
            <a:ext cx="8893175" cy="731838"/>
            <a:chOff x="158" y="3802"/>
            <a:chExt cx="5602" cy="461"/>
          </a:xfrm>
        </p:grpSpPr>
        <p:sp>
          <p:nvSpPr>
            <p:cNvPr id="614472" name="Text Box 72"/>
            <p:cNvSpPr txBox="1">
              <a:spLocks noChangeArrowheads="1"/>
            </p:cNvSpPr>
            <p:nvPr/>
          </p:nvSpPr>
          <p:spPr bwMode="auto">
            <a:xfrm>
              <a:off x="158" y="3802"/>
              <a:ext cx="560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0">
                <a:buFont typeface="Wingdings" pitchFamily="2" charset="2"/>
                <a:buChar char="q"/>
              </a:pPr>
              <a:r>
                <a:rPr lang="en-US" altLang="ja-JP" sz="180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 </a:t>
              </a:r>
              <a:r>
                <a:rPr lang="en-US" altLang="ko-KR" sz="180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Find disappearance of </a:t>
              </a:r>
              <a:r>
                <a:rPr lang="en-US" altLang="ja-JP" sz="1800" b="1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n</a:t>
              </a:r>
              <a:r>
                <a:rPr lang="en-US" altLang="ja-JP" sz="1800" b="1" baseline="-2500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e</a:t>
              </a:r>
              <a:r>
                <a:rPr lang="en-US" altLang="ko-KR" sz="180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 fluxes due to neutrino oscillation as a function of energy using multiple, identical detectors to reduce the systematic errors in 1% level</a:t>
              </a:r>
              <a:r>
                <a:rPr lang="en-US" altLang="ko-KR" sz="1800" b="1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.</a:t>
              </a:r>
              <a:r>
                <a:rPr lang="en-US" altLang="ko-KR" sz="240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 </a:t>
              </a:r>
              <a:endParaRPr lang="en-US" altLang="ja-JP" sz="24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614473" name="Line 73"/>
            <p:cNvSpPr>
              <a:spLocks noChangeShapeType="1"/>
            </p:cNvSpPr>
            <p:nvPr/>
          </p:nvSpPr>
          <p:spPr bwMode="auto">
            <a:xfrm>
              <a:off x="1837" y="3838"/>
              <a:ext cx="14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2" grpId="0" animBg="1"/>
      <p:bldP spid="6203" grpId="0" autoUpdateAnimBg="0"/>
      <p:bldP spid="6206" grpId="0" autoUpdateAnimBg="0"/>
      <p:bldP spid="6207" grpId="0" animBg="1"/>
      <p:bldP spid="6209" grpId="0" animBg="1"/>
      <p:bldP spid="81" grpId="0" animBg="1"/>
      <p:bldP spid="8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611188" y="161454"/>
            <a:ext cx="8015287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Reactor Antineutrino Disappearance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092"/>
          <p:cNvSpPr txBox="1">
            <a:spLocks noChangeArrowheads="1"/>
          </p:cNvSpPr>
          <p:nvPr/>
        </p:nvSpPr>
        <p:spPr bwMode="auto">
          <a:xfrm>
            <a:off x="5940152" y="3717032"/>
            <a:ext cx="3096344" cy="178510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A clear deficit in rate (7.1% reduction)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Consistent with neutrino oscillation in the spectral distortion</a:t>
            </a:r>
          </a:p>
        </p:txBody>
      </p:sp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05035"/>
            <a:ext cx="5904656" cy="566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3419872" y="2132856"/>
          <a:ext cx="5724128" cy="91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27" name="수식" r:id="rId4" imgW="2933640" imgH="469800" progId="Equation.3">
                  <p:embed/>
                </p:oleObj>
              </mc:Choice>
              <mc:Fallback>
                <p:oleObj name="수식" r:id="rId4" imgW="293364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132856"/>
                        <a:ext cx="5724128" cy="91769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0" y="2492896"/>
            <a:ext cx="6457950" cy="3962401"/>
            <a:chOff x="0" y="2492896"/>
            <a:chExt cx="6457950" cy="3962401"/>
          </a:xfrm>
        </p:grpSpPr>
        <p:pic>
          <p:nvPicPr>
            <p:cNvPr id="2" name="Picture 4" descr="http://auk1.snu.ac.kr/images/attaches/sbk_18525_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492896"/>
              <a:ext cx="6457950" cy="3962401"/>
            </a:xfrm>
            <a:prstGeom prst="rect">
              <a:avLst/>
            </a:prstGeom>
            <a:noFill/>
          </p:spPr>
        </p:pic>
        <p:sp>
          <p:nvSpPr>
            <p:cNvPr id="8" name="직사각형 7"/>
            <p:cNvSpPr/>
            <p:nvPr/>
          </p:nvSpPr>
          <p:spPr>
            <a:xfrm>
              <a:off x="2051720" y="3501008"/>
              <a:ext cx="2952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Reduced </a:t>
              </a:r>
              <a:r>
                <a:rPr lang="en-US" altLang="ko-KR" sz="2400" b="1" dirty="0" smtClean="0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c</a:t>
              </a:r>
              <a:r>
                <a:rPr lang="en-US" altLang="ko-KR" sz="2400" b="1" baseline="300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altLang="ko-KR" sz="24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= 1.21</a:t>
              </a:r>
              <a:endParaRPr lang="ko-KR" altLang="en-US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7" descr="RENO로고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3438" y="6247407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611188" y="161454"/>
            <a:ext cx="8015287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Reactor Antineutrino Oscillations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969508"/>
            <a:ext cx="3096344" cy="297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16832"/>
            <a:ext cx="2915816" cy="3024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000000">
                <a:alpha val="54999"/>
              </a:srgbClr>
            </a:outerShdw>
          </a:effec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13176"/>
            <a:ext cx="25202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RENO로고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052736"/>
            <a:ext cx="1610562" cy="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052736"/>
            <a:ext cx="140326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980728"/>
            <a:ext cx="899592" cy="73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952950"/>
            <a:ext cx="3043714" cy="31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179512" y="260350"/>
            <a:ext cx="8784976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RENO’s Projected Sensitivity of </a:t>
            </a:r>
            <a:r>
              <a:rPr lang="en-US" altLang="ko-KR" sz="30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ko-KR" sz="3000" b="1" baseline="-25000" dirty="0" smtClean="0">
                <a:solidFill>
                  <a:srgbClr val="000000"/>
                </a:solidFill>
                <a:latin typeface="Arial" charset="0"/>
              </a:rPr>
              <a:t>13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1689992" y="1160506"/>
          <a:ext cx="72024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94" name="수식" r:id="rId3" imgW="2755800" imgH="241200" progId="Equation.3">
                  <p:embed/>
                </p:oleObj>
              </mc:Choice>
              <mc:Fallback>
                <p:oleObj name="수식" r:id="rId3" imgW="27558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992" y="1160506"/>
                        <a:ext cx="7202488" cy="63023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타원 15"/>
          <p:cNvSpPr/>
          <p:nvPr/>
        </p:nvSpPr>
        <p:spPr bwMode="auto">
          <a:xfrm>
            <a:off x="6746849" y="1142438"/>
            <a:ext cx="2088232" cy="72008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30" name="Picture 7" descr="RENO로고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113" y="1124744"/>
            <a:ext cx="1481913" cy="5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1"/>
          <p:cNvGraphicFramePr>
            <a:graphicFrameLocks noChangeAspect="1"/>
          </p:cNvGraphicFramePr>
          <p:nvPr/>
        </p:nvGraphicFramePr>
        <p:xfrm>
          <a:off x="1714054" y="1813248"/>
          <a:ext cx="17541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95" name="수식" r:id="rId6" imgW="863280" imgH="177480" progId="Equation.3">
                  <p:embed/>
                </p:oleObj>
              </mc:Choice>
              <mc:Fallback>
                <p:oleObj name="수식" r:id="rId6" imgW="8632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054" y="1813248"/>
                        <a:ext cx="1754188" cy="36195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3092"/>
          <p:cNvSpPr txBox="1">
            <a:spLocks noChangeArrowheads="1"/>
          </p:cNvSpPr>
          <p:nvPr/>
        </p:nvSpPr>
        <p:spPr bwMode="auto">
          <a:xfrm>
            <a:off x="3455368" y="1772816"/>
            <a:ext cx="900608" cy="40011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(5.6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kumimoji="0" lang="en-US" altLang="ko-KR" sz="2000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092"/>
          <p:cNvSpPr txBox="1">
            <a:spLocks noChangeArrowheads="1"/>
          </p:cNvSpPr>
          <p:nvPr/>
        </p:nvSpPr>
        <p:spPr bwMode="auto">
          <a:xfrm>
            <a:off x="143000" y="1804754"/>
            <a:ext cx="1512168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(402 days)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4644008" y="1804754"/>
            <a:ext cx="4248472" cy="832158"/>
            <a:chOff x="4644008" y="1948770"/>
            <a:chExt cx="3955474" cy="832158"/>
          </a:xfrm>
        </p:grpSpPr>
        <p:grpSp>
          <p:nvGrpSpPr>
            <p:cNvPr id="32" name="그룹 31"/>
            <p:cNvGrpSpPr/>
            <p:nvPr/>
          </p:nvGrpSpPr>
          <p:grpSpPr>
            <a:xfrm>
              <a:off x="4644008" y="1948770"/>
              <a:ext cx="3955474" cy="400110"/>
              <a:chOff x="4644008" y="1948770"/>
              <a:chExt cx="3955474" cy="400110"/>
            </a:xfrm>
          </p:grpSpPr>
          <p:grpSp>
            <p:nvGrpSpPr>
              <p:cNvPr id="2" name="그룹 19"/>
              <p:cNvGrpSpPr/>
              <p:nvPr/>
            </p:nvGrpSpPr>
            <p:grpSpPr>
              <a:xfrm>
                <a:off x="4644008" y="1980708"/>
                <a:ext cx="1458342" cy="362442"/>
                <a:chOff x="4572000" y="1628800"/>
                <a:chExt cx="1458342" cy="362442"/>
              </a:xfrm>
            </p:grpSpPr>
            <p:sp>
              <p:nvSpPr>
                <p:cNvPr id="17" name="오른쪽 화살표 16"/>
                <p:cNvSpPr/>
                <p:nvPr/>
              </p:nvSpPr>
              <p:spPr bwMode="auto">
                <a:xfrm>
                  <a:off x="4572000" y="1628800"/>
                  <a:ext cx="288032" cy="360040"/>
                </a:xfrm>
                <a:prstGeom prst="rightArrow">
                  <a:avLst/>
                </a:prstGeom>
                <a:solidFill>
                  <a:srgbClr val="CCFF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graphicFrame>
              <p:nvGraphicFramePr>
                <p:cNvPr id="232454" name="Object 6"/>
                <p:cNvGraphicFramePr>
                  <a:graphicFrameLocks noChangeAspect="1"/>
                </p:cNvGraphicFramePr>
                <p:nvPr/>
              </p:nvGraphicFramePr>
              <p:xfrm>
                <a:off x="5022280" y="1629292"/>
                <a:ext cx="1008062" cy="361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98696" name="수식" r:id="rId8" imgW="495000" imgH="177480" progId="Equation.3">
                        <p:embed/>
                      </p:oleObj>
                    </mc:Choice>
                    <mc:Fallback>
                      <p:oleObj name="수식" r:id="rId8" imgW="495000" imgH="177480" progId="Equation.3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22280" y="1629292"/>
                              <a:ext cx="1008062" cy="361950"/>
                            </a:xfrm>
                            <a:prstGeom prst="rect">
                              <a:avLst/>
                            </a:prstGeom>
                            <a:solidFill>
                              <a:srgbClr val="FFCC00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8" name="Text Box 3092"/>
              <p:cNvSpPr txBox="1">
                <a:spLocks noChangeArrowheads="1"/>
              </p:cNvSpPr>
              <p:nvPr/>
            </p:nvSpPr>
            <p:spPr bwMode="auto">
              <a:xfrm>
                <a:off x="7303338" y="1948770"/>
                <a:ext cx="1296144" cy="40011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ko-KR" sz="2000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(3 years)</a:t>
                </a:r>
              </a:p>
            </p:txBody>
          </p:sp>
          <p:sp>
            <p:nvSpPr>
              <p:cNvPr id="18" name="Text Box 3092"/>
              <p:cNvSpPr txBox="1">
                <a:spLocks noChangeArrowheads="1"/>
              </p:cNvSpPr>
              <p:nvPr/>
            </p:nvSpPr>
            <p:spPr bwMode="auto">
              <a:xfrm>
                <a:off x="6106515" y="1948770"/>
                <a:ext cx="1152128" cy="40011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ko-KR" sz="2000" kern="0" noProof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(~ 12 </a:t>
                </a:r>
                <a:r>
                  <a:rPr kumimoji="0" lang="en-US" altLang="ko-KR" sz="2000" kern="0" dirty="0" smtClean="0">
                    <a:solidFill>
                      <a:sysClr val="windowText" lastClr="000000"/>
                    </a:solidFill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kumimoji="0" lang="en-US" altLang="ko-KR" sz="2000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kumimoji="0" lang="en-US" altLang="ko-KR" sz="2000" kern="0" dirty="0" smtClean="0">
                    <a:solidFill>
                      <a:sysClr val="windowText" lastClr="000000"/>
                    </a:solidFill>
                    <a:latin typeface="Symbol" pitchFamily="18" charset="2"/>
                    <a:cs typeface="Arial" pitchFamily="34" charset="0"/>
                  </a:rPr>
                  <a:t> </a:t>
                </a:r>
                <a:r>
                  <a:rPr kumimoji="0" lang="en-US" altLang="ko-KR" sz="2000" kern="0" noProof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Text Box 3092"/>
            <p:cNvSpPr txBox="1">
              <a:spLocks noChangeArrowheads="1"/>
            </p:cNvSpPr>
            <p:nvPr/>
          </p:nvSpPr>
          <p:spPr bwMode="auto">
            <a:xfrm>
              <a:off x="5220072" y="2411596"/>
              <a:ext cx="1872208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% precision)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0" y="2463771"/>
            <a:ext cx="9036496" cy="4421613"/>
            <a:chOff x="0" y="2463771"/>
            <a:chExt cx="9036496" cy="4421613"/>
          </a:xfrm>
        </p:grpSpPr>
        <p:grpSp>
          <p:nvGrpSpPr>
            <p:cNvPr id="38" name="그룹 37"/>
            <p:cNvGrpSpPr/>
            <p:nvPr/>
          </p:nvGrpSpPr>
          <p:grpSpPr>
            <a:xfrm>
              <a:off x="0" y="2463771"/>
              <a:ext cx="9036496" cy="4421613"/>
              <a:chOff x="0" y="2463771"/>
              <a:chExt cx="9036496" cy="4421613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0" y="2463771"/>
                <a:ext cx="4932040" cy="4421613"/>
                <a:chOff x="0" y="2463771"/>
                <a:chExt cx="4932040" cy="4421613"/>
              </a:xfrm>
            </p:grpSpPr>
            <p:pic>
              <p:nvPicPr>
                <p:cNvPr id="498694" name="Picture 6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0" y="2463771"/>
                  <a:ext cx="4932040" cy="4421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4" name="직선 연결선 33"/>
                <p:cNvCxnSpPr/>
                <p:nvPr/>
              </p:nvCxnSpPr>
              <p:spPr bwMode="auto">
                <a:xfrm>
                  <a:off x="3131840" y="5373216"/>
                  <a:ext cx="0" cy="864096"/>
                </a:xfrm>
                <a:prstGeom prst="line">
                  <a:avLst/>
                </a:prstGeom>
                <a:solidFill>
                  <a:schemeClr val="accent1"/>
                </a:solidFill>
                <a:ln w="34925" cap="flat" cmpd="sng" algn="ctr">
                  <a:solidFill>
                    <a:srgbClr val="0033CC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5" name="타원 34"/>
                <p:cNvSpPr/>
                <p:nvPr/>
              </p:nvSpPr>
              <p:spPr bwMode="auto">
                <a:xfrm>
                  <a:off x="1907704" y="4437112"/>
                  <a:ext cx="144016" cy="144016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sp>
              <p:nvSpPr>
                <p:cNvPr id="36" name="Text Box 3092"/>
                <p:cNvSpPr txBox="1">
                  <a:spLocks noChangeArrowheads="1"/>
                </p:cNvSpPr>
                <p:nvPr/>
              </p:nvSpPr>
              <p:spPr bwMode="auto">
                <a:xfrm>
                  <a:off x="1475656" y="4005064"/>
                  <a:ext cx="1008112" cy="3693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altLang="ko-KR" sz="1800" kern="0" noProof="0" dirty="0" smtClean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rPr>
                    <a:t>2013. 3 </a:t>
                  </a:r>
                  <a:endPara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3563888" y="3719934"/>
                <a:ext cx="5472608" cy="107721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61938" marR="0" lvl="0" indent="-261938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2200" kern="0" dirty="0" smtClean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3 years of data : </a:t>
                </a:r>
                <a:r>
                  <a:rPr kumimoji="0" lang="en-US" altLang="ko-KR" sz="2200" kern="0" dirty="0" smtClean="0">
                    <a:solidFill>
                      <a:srgbClr val="FF6600"/>
                    </a:solidFill>
                    <a:latin typeface="굴림"/>
                    <a:ea typeface="굴림"/>
                    <a:cs typeface="Arial" pitchFamily="34" charset="0"/>
                  </a:rPr>
                  <a:t>±</a:t>
                </a:r>
                <a:r>
                  <a:rPr kumimoji="0" lang="en-US" altLang="ko-KR" sz="2200" kern="0" dirty="0" smtClean="0">
                    <a:solidFill>
                      <a:srgbClr val="FF66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0.008</a:t>
                </a:r>
                <a:r>
                  <a:rPr kumimoji="0" lang="en-US" altLang="ko-KR" sz="2200" kern="0" dirty="0" smtClean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 (8% precision)    </a:t>
                </a:r>
              </a:p>
              <a:p>
                <a:pPr latinLnBrk="0"/>
                <a:r>
                  <a:rPr kumimoji="0" lang="en-US" altLang="ko-KR" sz="2200" kern="0" dirty="0" smtClean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   </a:t>
                </a:r>
                <a:r>
                  <a:rPr lang="en-US" altLang="ko-KR" sz="2000" b="1" dirty="0" smtClean="0">
                    <a:solidFill>
                      <a:srgbClr val="0033CC"/>
                    </a:solidFill>
                    <a:latin typeface="Arial" pitchFamily="34" charset="0"/>
                    <a:ea typeface="굴림" pitchFamily="50" charset="-127"/>
                  </a:rPr>
                  <a:t>- statistical error :  </a:t>
                </a:r>
                <a:r>
                  <a:rPr lang="en-US" altLang="ko-KR" sz="2000" b="1" dirty="0" smtClean="0">
                    <a:solidFill>
                      <a:srgbClr val="0033CC"/>
                    </a:solidFill>
                    <a:latin typeface="굴림"/>
                    <a:ea typeface="굴림"/>
                  </a:rPr>
                  <a:t>±</a:t>
                </a:r>
                <a:r>
                  <a:rPr lang="en-US" altLang="ko-KR" sz="2000" b="1" dirty="0" smtClean="0">
                    <a:solidFill>
                      <a:srgbClr val="0033CC"/>
                    </a:solidFill>
                    <a:latin typeface="Arial" pitchFamily="34" charset="0"/>
                    <a:ea typeface="굴림" pitchFamily="50" charset="-127"/>
                  </a:rPr>
                  <a:t>0.010 </a:t>
                </a:r>
                <a:r>
                  <a:rPr lang="en-US" altLang="ko-KR" sz="2000" b="1" dirty="0" smtClean="0">
                    <a:solidFill>
                      <a:srgbClr val="0033CC"/>
                    </a:solidFill>
                    <a:latin typeface="굴림" pitchFamily="50" charset="-127"/>
                    <a:ea typeface="굴림" pitchFamily="50" charset="-127"/>
                  </a:rPr>
                  <a:t>→  </a:t>
                </a:r>
                <a:r>
                  <a:rPr lang="en-US" altLang="ko-KR" sz="2000" b="1" dirty="0" smtClean="0">
                    <a:solidFill>
                      <a:srgbClr val="FF6600"/>
                    </a:solidFill>
                    <a:latin typeface="굴림"/>
                    <a:ea typeface="굴림"/>
                  </a:rPr>
                  <a:t>±</a:t>
                </a:r>
                <a:r>
                  <a:rPr lang="en-US" altLang="ko-KR" sz="2000" b="1" dirty="0" smtClean="0">
                    <a:solidFill>
                      <a:srgbClr val="FF6600"/>
                    </a:solidFill>
                    <a:latin typeface="Arial" pitchFamily="34" charset="0"/>
                    <a:ea typeface="굴림" pitchFamily="50" charset="-127"/>
                  </a:rPr>
                  <a:t>0.006</a:t>
                </a:r>
              </a:p>
              <a:p>
                <a:pPr latinLnBrk="0"/>
                <a:r>
                  <a:rPr lang="en-US" altLang="ko-KR" sz="2000" b="1" dirty="0" smtClean="0">
                    <a:solidFill>
                      <a:srgbClr val="0033CC"/>
                    </a:solidFill>
                    <a:latin typeface="Arial" pitchFamily="34" charset="0"/>
                    <a:ea typeface="굴림" pitchFamily="50" charset="-127"/>
                  </a:rPr>
                  <a:t>   - systematic error :  </a:t>
                </a:r>
                <a:r>
                  <a:rPr lang="en-US" altLang="ko-KR" sz="2000" b="1" dirty="0" smtClean="0">
                    <a:solidFill>
                      <a:srgbClr val="0033CC"/>
                    </a:solidFill>
                    <a:latin typeface="굴림"/>
                    <a:ea typeface="굴림"/>
                  </a:rPr>
                  <a:t>±</a:t>
                </a:r>
                <a:r>
                  <a:rPr lang="en-US" altLang="ko-KR" sz="2000" b="1" dirty="0" smtClean="0">
                    <a:solidFill>
                      <a:srgbClr val="0033CC"/>
                    </a:solidFill>
                    <a:latin typeface="Arial" pitchFamily="34" charset="0"/>
                    <a:ea typeface="굴림" pitchFamily="50" charset="-127"/>
                  </a:rPr>
                  <a:t>0.015  </a:t>
                </a:r>
                <a:r>
                  <a:rPr lang="en-US" altLang="ko-KR" sz="2000" b="1" dirty="0" smtClean="0">
                    <a:solidFill>
                      <a:srgbClr val="0033CC"/>
                    </a:solidFill>
                    <a:latin typeface="굴림" pitchFamily="50" charset="-127"/>
                    <a:ea typeface="굴림" pitchFamily="50" charset="-127"/>
                  </a:rPr>
                  <a:t>→ </a:t>
                </a:r>
                <a:r>
                  <a:rPr lang="en-US" altLang="ko-KR" sz="2000" b="1" dirty="0" smtClean="0">
                    <a:solidFill>
                      <a:srgbClr val="FF6600"/>
                    </a:solidFill>
                    <a:latin typeface="굴림"/>
                    <a:ea typeface="굴림"/>
                  </a:rPr>
                  <a:t>±</a:t>
                </a:r>
                <a:r>
                  <a:rPr lang="en-US" altLang="ko-KR" sz="2000" b="1" dirty="0" smtClean="0">
                    <a:solidFill>
                      <a:srgbClr val="FF6600"/>
                    </a:solidFill>
                    <a:latin typeface="Arial" pitchFamily="34" charset="0"/>
                    <a:ea typeface="굴림" pitchFamily="50" charset="-127"/>
                  </a:rPr>
                  <a:t>0.005 </a:t>
                </a:r>
                <a:endParaRPr lang="en-US" altLang="ko-KR" sz="2000" b="1" dirty="0" smtClean="0">
                  <a:solidFill>
                    <a:srgbClr val="0033CC"/>
                  </a:solidFill>
                  <a:latin typeface="Arial" pitchFamily="34" charset="0"/>
                  <a:ea typeface="굴림" pitchFamily="50" charset="-127"/>
                </a:endParaRPr>
              </a:p>
            </p:txBody>
          </p:sp>
        </p:grpSp>
        <p:sp>
          <p:nvSpPr>
            <p:cNvPr id="39" name="Text Box 3092"/>
            <p:cNvSpPr txBox="1">
              <a:spLocks noChangeArrowheads="1"/>
            </p:cNvSpPr>
            <p:nvPr/>
          </p:nvSpPr>
          <p:spPr bwMode="auto">
            <a:xfrm>
              <a:off x="3275856" y="5085184"/>
              <a:ext cx="1872208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(8 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% precision)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 Box 3092"/>
          <p:cNvSpPr txBox="1">
            <a:spLocks noChangeArrowheads="1"/>
          </p:cNvSpPr>
          <p:nvPr/>
        </p:nvSpPr>
        <p:spPr bwMode="auto">
          <a:xfrm>
            <a:off x="2483768" y="2204864"/>
            <a:ext cx="1872208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800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(18 </a:t>
            </a:r>
            <a:r>
              <a:rPr kumimoji="0" lang="en-US" altLang="ko-KR" sz="18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% precision)</a:t>
            </a:r>
            <a:r>
              <a:rPr kumimoji="0" lang="en-US" altLang="ko-KR" sz="1800" kern="0" dirty="0" smtClean="0">
                <a:solidFill>
                  <a:sysClr val="windowText" lastClr="00000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kumimoji="0" lang="en-US" altLang="ko-KR" sz="1800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Daya Bay Projected Senstivity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kumimoji="0" lang="zh-CN" altLang="en-US" sz="180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pic>
        <p:nvPicPr>
          <p:cNvPr id="33795" name="Picture 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4" y="842205"/>
            <a:ext cx="4572000" cy="328498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9" name="Picture 3" descr="D:\DayaWane\Conference\2013 03 威尼斯\theta13_dm32 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64330"/>
            <a:ext cx="3407825" cy="30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箭头连接符 5"/>
          <p:cNvCxnSpPr/>
          <p:nvPr/>
        </p:nvCxnSpPr>
        <p:spPr bwMode="auto">
          <a:xfrm flipH="1">
            <a:off x="1548190" y="1750607"/>
            <a:ext cx="21602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634891" y="1390567"/>
            <a:ext cx="107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kumimoji="0" lang="en-US" altLang="zh-CN" sz="1800" smtClean="0">
                <a:solidFill>
                  <a:srgbClr val="FF0000"/>
                </a:solidFill>
                <a:latin typeface="Arial" charset="0"/>
                <a:ea typeface="宋体" charset="-122"/>
              </a:rPr>
              <a:t>8 AD run</a:t>
            </a:r>
            <a:endParaRPr kumimoji="0" lang="zh-CN" altLang="en-US" sz="1800">
              <a:solidFill>
                <a:srgbClr val="FF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81256" y="4581128"/>
            <a:ext cx="4149226" cy="1794976"/>
          </a:xfrm>
        </p:spPr>
        <p:txBody>
          <a:bodyPr/>
          <a:lstStyle/>
          <a:p>
            <a:pPr marL="360000" indent="-360000"/>
            <a:r>
              <a:rPr lang="en-US" altLang="zh-CN" sz="2000" b="0">
                <a:latin typeface="Arial" pitchFamily="34" charset="0"/>
                <a:cs typeface="Arial" pitchFamily="34" charset="0"/>
              </a:rPr>
              <a:t>R</a:t>
            </a:r>
            <a:r>
              <a:rPr lang="en-US" altLang="zh-CN" sz="2000" b="0" smtClean="0">
                <a:latin typeface="Arial" pitchFamily="34" charset="0"/>
                <a:cs typeface="Arial" pitchFamily="34" charset="0"/>
              </a:rPr>
              <a:t>eleased: 12.5% precision</a:t>
            </a:r>
          </a:p>
          <a:p>
            <a:pPr marL="817200" lvl="1" indent="-360000"/>
            <a:r>
              <a:rPr lang="en-US" altLang="zh-CN" sz="1800" b="0" smtClean="0">
                <a:latin typeface="Arial" pitchFamily="34" charset="0"/>
                <a:cs typeface="Arial" pitchFamily="34" charset="0"/>
              </a:rPr>
              <a:t>sin</a:t>
            </a:r>
            <a:r>
              <a:rPr lang="en-US" altLang="zh-CN" sz="1800" b="0" baseline="3000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sz="1800" b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sz="1800" b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en-US" altLang="zh-CN" sz="1800" b="0" baseline="-25000" smtClean="0">
                <a:latin typeface="Arial" pitchFamily="34" charset="0"/>
                <a:cs typeface="Arial" pitchFamily="34" charset="0"/>
                <a:sym typeface="Symbol"/>
              </a:rPr>
              <a:t>13 </a:t>
            </a:r>
            <a:r>
              <a:rPr lang="en-US" altLang="zh-CN" sz="1800" b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en-US" altLang="zh-CN" sz="1800" b="0" smtClean="0">
                <a:latin typeface="Arial" pitchFamily="34" charset="0"/>
                <a:cs typeface="Arial" pitchFamily="34" charset="0"/>
              </a:rPr>
              <a:t>0.089</a:t>
            </a:r>
            <a:r>
              <a:rPr lang="en-US" altLang="zh-CN" sz="1800" b="0" smtClean="0">
                <a:latin typeface="Arial" pitchFamily="34" charset="0"/>
                <a:cs typeface="Arial" pitchFamily="34" charset="0"/>
                <a:sym typeface="Symbol"/>
              </a:rPr>
              <a:t>0.011</a:t>
            </a:r>
          </a:p>
          <a:p>
            <a:pPr marL="360000" indent="-360000"/>
            <a:r>
              <a:rPr lang="en-US" altLang="zh-CN" sz="2000" b="0">
                <a:latin typeface="Arial" pitchFamily="34" charset="0"/>
                <a:cs typeface="Arial" pitchFamily="34" charset="0"/>
                <a:sym typeface="Symbol"/>
              </a:rPr>
              <a:t>Projected: 4%</a:t>
            </a:r>
            <a:endParaRPr lang="en-US" altLang="zh-CN" sz="2000" b="0">
              <a:latin typeface="Arial" pitchFamily="34" charset="0"/>
              <a:cs typeface="Arial" pitchFamily="34" charset="0"/>
            </a:endParaRPr>
          </a:p>
          <a:p>
            <a:pPr marL="360000" indent="-360000"/>
            <a:r>
              <a:rPr lang="en-US" altLang="zh-CN" sz="2000" b="0" smtClean="0">
                <a:latin typeface="Arial" pitchFamily="34" charset="0"/>
                <a:cs typeface="Arial" pitchFamily="34" charset="0"/>
              </a:rPr>
              <a:t>At least 5 years' operation</a:t>
            </a:r>
          </a:p>
        </p:txBody>
      </p:sp>
      <p:sp>
        <p:nvSpPr>
          <p:cNvPr id="7" name="矩形 6"/>
          <p:cNvSpPr/>
          <p:nvPr/>
        </p:nvSpPr>
        <p:spPr>
          <a:xfrm>
            <a:off x="4572000" y="4437112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latinLnBrk="0" hangingPunct="0"/>
            <a:r>
              <a:rPr kumimoji="0" lang="en-US" altLang="zh-CN" sz="2000" b="1" smtClean="0">
                <a:solidFill>
                  <a:srgbClr val="0000CC"/>
                </a:solidFill>
                <a:latin typeface="Arial" charset="0"/>
                <a:ea typeface="宋体" charset="-122"/>
              </a:rPr>
              <a:t>Physics:</a:t>
            </a:r>
          </a:p>
          <a:p>
            <a:pPr marL="360000" lvl="1" indent="-360000" eaLnBrk="0" latinLnBrk="0" hangingPunct="0">
              <a:buFont typeface="+mj-lt"/>
              <a:buAutoNum type="arabicPeriod"/>
            </a:pPr>
            <a:r>
              <a:rPr kumimoji="0" lang="en-US" altLang="zh-CN" sz="2000" smtClean="0">
                <a:solidFill>
                  <a:srgbClr val="C00000"/>
                </a:solidFill>
                <a:latin typeface="Arial" charset="0"/>
                <a:ea typeface="宋体" charset="-122"/>
              </a:rPr>
              <a:t>measure sin</a:t>
            </a:r>
            <a:r>
              <a:rPr kumimoji="0" lang="en-US" altLang="zh-CN" sz="2000" baseline="30000" smtClean="0">
                <a:solidFill>
                  <a:srgbClr val="C00000"/>
                </a:solidFill>
                <a:latin typeface="Arial" charset="0"/>
                <a:ea typeface="宋体" charset="-122"/>
              </a:rPr>
              <a:t>2</a:t>
            </a:r>
            <a:r>
              <a:rPr kumimoji="0" lang="en-US" altLang="zh-CN" sz="2000" smtClean="0">
                <a:solidFill>
                  <a:srgbClr val="C00000"/>
                </a:solidFill>
                <a:latin typeface="Arial" charset="0"/>
                <a:ea typeface="宋体" charset="-122"/>
              </a:rPr>
              <a:t>2θ</a:t>
            </a:r>
            <a:r>
              <a:rPr kumimoji="0" lang="en-US" altLang="zh-CN" sz="2000" baseline="-25000" smtClean="0">
                <a:solidFill>
                  <a:srgbClr val="C00000"/>
                </a:solidFill>
                <a:latin typeface="Arial" charset="0"/>
                <a:ea typeface="宋体" charset="-122"/>
              </a:rPr>
              <a:t>13</a:t>
            </a:r>
            <a:r>
              <a:rPr kumimoji="0" lang="en-US" altLang="zh-CN" sz="2000" smtClean="0">
                <a:solidFill>
                  <a:srgbClr val="C00000"/>
                </a:solidFill>
                <a:latin typeface="Arial" charset="0"/>
                <a:ea typeface="宋体" charset="-122"/>
              </a:rPr>
              <a:t> to 4% precision</a:t>
            </a:r>
            <a:endParaRPr kumimoji="0" lang="zh-CN" altLang="zh-CN" sz="2000">
              <a:solidFill>
                <a:srgbClr val="C00000"/>
              </a:solidFill>
              <a:latin typeface="Arial" charset="0"/>
              <a:ea typeface="宋体" charset="-122"/>
            </a:endParaRPr>
          </a:p>
          <a:p>
            <a:pPr marL="360000" lvl="1" indent="-360000" eaLnBrk="0" latinLnBrk="0" hangingPunct="0">
              <a:buFont typeface="+mj-lt"/>
              <a:buAutoNum type="arabicPeriod"/>
            </a:pPr>
            <a:r>
              <a:rPr kumimoji="0" lang="en-US" altLang="zh-CN" sz="2000" smtClean="0">
                <a:solidFill>
                  <a:srgbClr val="0000CC"/>
                </a:solidFill>
                <a:latin typeface="Arial" charset="0"/>
                <a:ea typeface="宋体" charset="-122"/>
              </a:rPr>
              <a:t>Precise reactor </a:t>
            </a:r>
            <a:r>
              <a:rPr kumimoji="0" lang="en-US" altLang="zh-CN" sz="2000" smtClean="0">
                <a:solidFill>
                  <a:srgbClr val="0000CC"/>
                </a:solidFill>
                <a:latin typeface="Arial" charset="0"/>
                <a:ea typeface="宋体" charset="-122"/>
                <a:sym typeface="Symbol"/>
              </a:rPr>
              <a:t> spectrum</a:t>
            </a:r>
            <a:endParaRPr kumimoji="0" lang="zh-CN" altLang="zh-CN" sz="2000">
              <a:solidFill>
                <a:srgbClr val="0000CC"/>
              </a:solidFill>
              <a:latin typeface="Arial" charset="0"/>
              <a:ea typeface="宋体" charset="-122"/>
            </a:endParaRPr>
          </a:p>
          <a:p>
            <a:pPr marL="360000" lvl="1" indent="-360000" eaLnBrk="0" latinLnBrk="0" hangingPunct="0">
              <a:buFont typeface="+mj-lt"/>
              <a:buAutoNum type="arabicPeriod"/>
            </a:pPr>
            <a:r>
              <a:rPr kumimoji="0" lang="en-US" altLang="zh-CN" sz="2000" smtClean="0">
                <a:solidFill>
                  <a:srgbClr val="0000CC"/>
                </a:solidFill>
                <a:latin typeface="Arial" charset="0"/>
                <a:ea typeface="宋体" charset="-122"/>
              </a:rPr>
              <a:t>Direct measurement of Δm</a:t>
            </a:r>
            <a:r>
              <a:rPr kumimoji="0" lang="en-US" altLang="zh-CN" sz="2000" baseline="30000" smtClean="0">
                <a:solidFill>
                  <a:srgbClr val="0000CC"/>
                </a:solidFill>
                <a:latin typeface="Arial" charset="0"/>
                <a:ea typeface="宋体" charset="-122"/>
              </a:rPr>
              <a:t>2</a:t>
            </a:r>
            <a:r>
              <a:rPr kumimoji="0" lang="en-US" altLang="zh-CN" sz="2000" baseline="-25000" smtClean="0">
                <a:solidFill>
                  <a:srgbClr val="0000CC"/>
                </a:solidFill>
                <a:latin typeface="Arial" charset="0"/>
                <a:ea typeface="宋体" charset="-122"/>
              </a:rPr>
              <a:t>31</a:t>
            </a:r>
            <a:endParaRPr kumimoji="0" lang="zh-CN" altLang="zh-CN" sz="2000">
              <a:solidFill>
                <a:srgbClr val="0000CC"/>
              </a:solidFill>
              <a:latin typeface="Arial" charset="0"/>
              <a:ea typeface="宋体" charset="-122"/>
            </a:endParaRPr>
          </a:p>
          <a:p>
            <a:pPr marL="360000" lvl="1" indent="-360000" eaLnBrk="0" latinLnBrk="0" hangingPunct="0">
              <a:buFont typeface="+mj-lt"/>
              <a:buAutoNum type="arabicPeriod"/>
            </a:pPr>
            <a:r>
              <a:rPr kumimoji="0" lang="en-US" altLang="zh-CN" sz="2000" smtClean="0">
                <a:solidFill>
                  <a:srgbClr val="0000CC"/>
                </a:solidFill>
                <a:latin typeface="Arial" charset="0"/>
                <a:ea typeface="宋体" charset="-122"/>
              </a:rPr>
              <a:t>Cosmogenic neutrons, isotopes</a:t>
            </a:r>
          </a:p>
          <a:p>
            <a:pPr marL="360000" lvl="1" indent="-360000" eaLnBrk="0" latinLnBrk="0" hangingPunct="0">
              <a:buFont typeface="+mj-lt"/>
              <a:buAutoNum type="arabicPeriod"/>
            </a:pPr>
            <a:r>
              <a:rPr kumimoji="0" lang="en-US" altLang="zh-CN" sz="2000" smtClean="0">
                <a:solidFill>
                  <a:srgbClr val="0000CC"/>
                </a:solidFill>
                <a:latin typeface="Arial" charset="0"/>
                <a:ea typeface="宋体" charset="-122"/>
              </a:rPr>
              <a:t>Exotic searches</a:t>
            </a:r>
            <a:endParaRPr kumimoji="0" lang="zh-CN" altLang="zh-CN" sz="2000">
              <a:solidFill>
                <a:srgbClr val="0000CC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 flipH="1">
            <a:off x="1907704" y="2372491"/>
            <a:ext cx="359931" cy="1924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255869" y="2123564"/>
            <a:ext cx="152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kumimoji="0" lang="en-US" altLang="zh-CN" sz="1800" smtClean="0">
                <a:solidFill>
                  <a:prstClr val="black"/>
                </a:solidFill>
                <a:latin typeface="Arial" charset="0"/>
                <a:ea typeface="宋体" charset="-122"/>
              </a:rPr>
              <a:t>Current data</a:t>
            </a:r>
            <a:endParaRPr kumimoji="0" lang="zh-CN" altLang="en-US" sz="180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0"/>
            <a:ext cx="899592" cy="73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216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7"/>
          <p:cNvGrpSpPr/>
          <p:nvPr/>
        </p:nvGrpSpPr>
        <p:grpSpPr>
          <a:xfrm>
            <a:off x="0" y="72008"/>
            <a:ext cx="9108504" cy="6701011"/>
            <a:chOff x="0" y="72008"/>
            <a:chExt cx="9108504" cy="670101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3608901" y="72008"/>
              <a:ext cx="5499603" cy="66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그룹 22"/>
            <p:cNvGrpSpPr/>
            <p:nvPr/>
          </p:nvGrpSpPr>
          <p:grpSpPr>
            <a:xfrm>
              <a:off x="0" y="188640"/>
              <a:ext cx="4119543" cy="2808312"/>
              <a:chOff x="0" y="188640"/>
              <a:chExt cx="4894251" cy="3456384"/>
            </a:xfrm>
          </p:grpSpPr>
          <p:pic>
            <p:nvPicPr>
              <p:cNvPr id="8" name="그림 1" descr="영광원전위성사진001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88640"/>
                <a:ext cx="4894251" cy="345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835053" y="3113273"/>
                <a:ext cx="1800201" cy="36933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 latinLnBrk="0"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ko-KR" sz="1800" dirty="0">
                    <a:solidFill>
                      <a:srgbClr val="FFFFFF"/>
                    </a:solidFill>
                    <a:latin typeface="Arial" pitchFamily="34" charset="0"/>
                    <a:ea typeface="굴림" pitchFamily="50" charset="-127"/>
                  </a:rPr>
                  <a:t>Far Detector</a:t>
                </a:r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17262" y="3180512"/>
                <a:ext cx="186461" cy="26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87123" y="770439"/>
                <a:ext cx="186461" cy="26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641018" y="277265"/>
                <a:ext cx="2034525" cy="36933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 latinLnBrk="0"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ko-KR" sz="1800" dirty="0">
                    <a:solidFill>
                      <a:srgbClr val="FFFFFF"/>
                    </a:solidFill>
                    <a:latin typeface="Arial" pitchFamily="34" charset="0"/>
                    <a:ea typeface="굴림" pitchFamily="50" charset="-127"/>
                  </a:rPr>
                  <a:t>Near Detector</a:t>
                </a:r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1148703" y="1767710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1489194" y="1518392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787123" y="1310627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2127614" y="1061309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2510667" y="811992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2851158" y="562674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cxnSp>
            <p:nvCxnSpPr>
              <p:cNvPr id="19" name="직선 연결선 26"/>
              <p:cNvCxnSpPr>
                <a:cxnSpLocks noChangeShapeType="1"/>
              </p:cNvCxnSpPr>
              <p:nvPr/>
            </p:nvCxnSpPr>
            <p:spPr bwMode="auto">
              <a:xfrm rot="16200000" flipH="1">
                <a:off x="1609509" y="1304234"/>
                <a:ext cx="2278598" cy="1736908"/>
              </a:xfrm>
              <a:prstGeom prst="line">
                <a:avLst/>
              </a:prstGeom>
              <a:noFill/>
              <a:ln w="317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24" name="타원 23"/>
            <p:cNvSpPr/>
            <p:nvPr/>
          </p:nvSpPr>
          <p:spPr>
            <a:xfrm>
              <a:off x="4427984" y="4293096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7" name="직선 연결선 26"/>
            <p:cNvCxnSpPr>
              <a:endCxn id="24" idx="2"/>
            </p:cNvCxnSpPr>
            <p:nvPr/>
          </p:nvCxnSpPr>
          <p:spPr bwMode="auto">
            <a:xfrm>
              <a:off x="216024" y="2996952"/>
              <a:ext cx="4211960" cy="14041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직선 연결선 29"/>
            <p:cNvCxnSpPr>
              <a:endCxn id="24" idx="1"/>
            </p:cNvCxnSpPr>
            <p:nvPr/>
          </p:nvCxnSpPr>
          <p:spPr bwMode="auto">
            <a:xfrm>
              <a:off x="4139952" y="2996952"/>
              <a:ext cx="319668" cy="13277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3" name="Picture 7" descr="RENO로고-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4256" y="2996952"/>
              <a:ext cx="1763688" cy="66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그룹 37"/>
            <p:cNvGrpSpPr/>
            <p:nvPr/>
          </p:nvGrpSpPr>
          <p:grpSpPr>
            <a:xfrm>
              <a:off x="35496" y="4581128"/>
              <a:ext cx="3528392" cy="2191891"/>
              <a:chOff x="35496" y="4581128"/>
              <a:chExt cx="3528392" cy="2191891"/>
            </a:xfrm>
          </p:grpSpPr>
          <p:sp>
            <p:nvSpPr>
              <p:cNvPr id="34" name="Rectangle 2"/>
              <p:cNvSpPr>
                <a:spLocks noChangeArrowheads="1"/>
              </p:cNvSpPr>
              <p:nvPr/>
            </p:nvSpPr>
            <p:spPr bwMode="auto">
              <a:xfrm>
                <a:off x="539552" y="4581128"/>
                <a:ext cx="2232248" cy="531242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3000" b="1" dirty="0" smtClean="0">
                    <a:solidFill>
                      <a:srgbClr val="000000"/>
                    </a:solidFill>
                    <a:latin typeface="Arial" charset="0"/>
                    <a:ea typeface="맑은 고딕"/>
                  </a:rPr>
                  <a:t>RENO-50</a:t>
                </a:r>
                <a:endParaRPr kumimoji="0" lang="en-US" altLang="ko-KR" sz="3000" b="1" dirty="0">
                  <a:solidFill>
                    <a:srgbClr val="000000"/>
                  </a:solidFill>
                  <a:latin typeface="Arial" charset="0"/>
                  <a:ea typeface="맑은 고딕"/>
                </a:endParaRPr>
              </a:p>
            </p:txBody>
          </p:sp>
          <p:sp>
            <p:nvSpPr>
              <p:cNvPr id="36" name="Text Box 3092"/>
              <p:cNvSpPr txBox="1">
                <a:spLocks noChangeArrowheads="1"/>
              </p:cNvSpPr>
              <p:nvPr/>
            </p:nvSpPr>
            <p:spPr bwMode="auto">
              <a:xfrm>
                <a:off x="35496" y="5157192"/>
                <a:ext cx="3528392" cy="1615827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 latinLnBrk="0"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ja-JP" sz="2200" b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ＭＳ Ｐゴシック"/>
                    <a:cs typeface="Arial" pitchFamily="34" charset="0"/>
                  </a:rPr>
                  <a:t>10 </a:t>
                </a:r>
                <a:r>
                  <a:rPr kumimoji="0" lang="en-US" altLang="ja-JP" sz="2200" b="1" kern="0" dirty="0" err="1" smtClean="0">
                    <a:solidFill>
                      <a:sysClr val="windowText" lastClr="000000"/>
                    </a:solidFill>
                    <a:latin typeface="Arial" pitchFamily="34" charset="0"/>
                    <a:ea typeface="ＭＳ Ｐゴシック"/>
                    <a:cs typeface="Arial" pitchFamily="34" charset="0"/>
                  </a:rPr>
                  <a:t>kton</a:t>
                </a:r>
                <a:r>
                  <a:rPr kumimoji="0" lang="en-US" altLang="ja-JP" sz="2200" b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ＭＳ Ｐゴシック"/>
                    <a:cs typeface="Arial" pitchFamily="34" charset="0"/>
                  </a:rPr>
                  <a:t> LS Detector       ~47 km from YG reactors </a:t>
                </a:r>
              </a:p>
              <a:p>
                <a:pPr algn="ctr" fontAlgn="auto" latinLnBrk="0"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ja-JP" sz="2200" b="1" kern="0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Mt. </a:t>
                </a:r>
                <a:r>
                  <a:rPr kumimoji="0" lang="en-US" altLang="ja-JP" sz="2200" b="1" kern="0" dirty="0" err="1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Guemseong</a:t>
                </a:r>
                <a:r>
                  <a:rPr kumimoji="0" lang="en-US" altLang="ja-JP" sz="2200" b="1" kern="0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 (450 m) ~900 </a:t>
                </a:r>
                <a:r>
                  <a:rPr kumimoji="0" lang="en-US" altLang="ja-JP" sz="2200" b="1" kern="0" dirty="0" err="1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m.w.e</a:t>
                </a:r>
                <a:r>
                  <a:rPr kumimoji="0" lang="en-US" altLang="ja-JP" sz="2200" b="1" kern="0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. overburden</a:t>
                </a:r>
              </a:p>
            </p:txBody>
          </p:sp>
        </p:grpSp>
        <p:cxnSp>
          <p:nvCxnSpPr>
            <p:cNvPr id="39" name="직선 연결선 38"/>
            <p:cNvCxnSpPr/>
            <p:nvPr/>
          </p:nvCxnSpPr>
          <p:spPr bwMode="auto">
            <a:xfrm>
              <a:off x="2771800" y="4581128"/>
              <a:ext cx="2088232" cy="3600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직선 연결선 41"/>
            <p:cNvCxnSpPr/>
            <p:nvPr/>
          </p:nvCxnSpPr>
          <p:spPr bwMode="auto">
            <a:xfrm flipV="1">
              <a:off x="3635896" y="4941168"/>
              <a:ext cx="1296144" cy="17281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539750" y="161454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800" b="1" dirty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Summary</a:t>
            </a:r>
          </a:p>
        </p:txBody>
      </p:sp>
      <p:sp>
        <p:nvSpPr>
          <p:cNvPr id="201731" name="Text Box 20"/>
          <p:cNvSpPr txBox="1">
            <a:spLocks noChangeArrowheads="1"/>
          </p:cNvSpPr>
          <p:nvPr/>
        </p:nvSpPr>
        <p:spPr bwMode="auto">
          <a:xfrm>
            <a:off x="179512" y="1076202"/>
            <a:ext cx="8820472" cy="110799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 clear disappearance of reactor antineutrinos is observed. The smallest mixing angle</a:t>
            </a:r>
            <a:r>
              <a:rPr lang="en-US" altLang="ko-KR" sz="2200" b="1" dirty="0" smtClean="0">
                <a:solidFill>
                  <a:srgbClr val="000000"/>
                </a:solidFill>
                <a:latin typeface="Symbol" pitchFamily="18" charset="2"/>
              </a:rPr>
              <a:t> q</a:t>
            </a:r>
            <a:r>
              <a:rPr lang="en-US" altLang="ko-KR" sz="2200" b="1" baseline="-25000" dirty="0" smtClean="0">
                <a:solidFill>
                  <a:srgbClr val="000000"/>
                </a:solidFill>
                <a:latin typeface="Arial" charset="0"/>
              </a:rPr>
              <a:t>13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that was the most elusive puzzle of neutrino oscillations, is firmly measured by the reactor experiments.</a:t>
            </a:r>
            <a:endParaRPr kumimoji="0" lang="en-US" altLang="ko-KR" sz="2200" dirty="0">
              <a:solidFill>
                <a:srgbClr val="B9B9E7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79512" y="4293096"/>
            <a:ext cx="8784976" cy="110799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 surprisingly </a:t>
            </a:r>
            <a:r>
              <a:rPr kumimoji="0" lang="en-US" altLang="ko-KR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large value of </a:t>
            </a:r>
            <a:r>
              <a:rPr lang="en-US" altLang="ko-KR" sz="2200" b="1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q</a:t>
            </a:r>
            <a:r>
              <a:rPr lang="en-US" altLang="ko-KR" sz="2200" b="1" baseline="-25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13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will strongly promote the next round of neutrino experiments to find the </a:t>
            </a:r>
            <a:r>
              <a:rPr kumimoji="0" lang="en-US" altLang="ko-KR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CP phase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and determine the </a:t>
            </a:r>
            <a:r>
              <a:rPr kumimoji="0" lang="en-US" altLang="ko-KR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mass hierarchy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.</a:t>
            </a: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539552" y="2349302"/>
          <a:ext cx="59769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7" name="수식" r:id="rId4" imgW="2692080" imgH="241200" progId="Equation.3">
                  <p:embed/>
                </p:oleObj>
              </mc:Choice>
              <mc:Fallback>
                <p:oleObj name="수식" r:id="rId4" imgW="26920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49302"/>
                        <a:ext cx="5976938" cy="5032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76256" y="242170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(RENO)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25" name="Object 5"/>
          <p:cNvGraphicFramePr>
            <a:graphicFrameLocks noChangeAspect="1"/>
          </p:cNvGraphicFramePr>
          <p:nvPr/>
        </p:nvGraphicFramePr>
        <p:xfrm>
          <a:off x="539552" y="2925763"/>
          <a:ext cx="59769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8" name="수식" r:id="rId6" imgW="2692080" imgH="241200" progId="Equation.3">
                  <p:embed/>
                </p:oleObj>
              </mc:Choice>
              <mc:Fallback>
                <p:oleObj name="수식" r:id="rId6" imgW="26920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925763"/>
                        <a:ext cx="5976938" cy="5032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76256" y="292576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Bay)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26" name="Object 6"/>
          <p:cNvGraphicFramePr>
            <a:graphicFrameLocks noChangeAspect="1"/>
          </p:cNvGraphicFramePr>
          <p:nvPr/>
        </p:nvGraphicFramePr>
        <p:xfrm>
          <a:off x="539552" y="3501827"/>
          <a:ext cx="59769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9" name="수식" r:id="rId8" imgW="2692080" imgH="241200" progId="Equation.3">
                  <p:embed/>
                </p:oleObj>
              </mc:Choice>
              <mc:Fallback>
                <p:oleObj name="수식" r:id="rId8" imgW="269208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501827"/>
                        <a:ext cx="5976938" cy="5032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76256" y="35018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(Double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Chooz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79512" y="5755903"/>
            <a:ext cx="8784976" cy="76944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Precise measurement of </a:t>
            </a:r>
            <a:r>
              <a:rPr lang="en-US" altLang="ko-KR" sz="22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ko-KR" sz="2200" b="1" baseline="-25000" dirty="0" smtClean="0">
                <a:solidFill>
                  <a:srgbClr val="000000"/>
                </a:solidFill>
                <a:latin typeface="Arial" charset="0"/>
              </a:rPr>
              <a:t>13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by the reactor experiments will provide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the first glimpse of 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Symbol" pitchFamily="18" charset="2"/>
                <a:ea typeface="굴림" pitchFamily="50" charset="-127"/>
                <a:sym typeface="Symbol" pitchFamily="18" charset="2"/>
              </a:rPr>
              <a:t></a:t>
            </a:r>
            <a:r>
              <a:rPr kumimoji="0" lang="en-US" altLang="ko-KR" sz="2000" baseline="-25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CP.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If accelerator results are combined.</a:t>
            </a:r>
            <a:endParaRPr kumimoji="0" lang="en-US" altLang="ko-KR" sz="2200" dirty="0">
              <a:solidFill>
                <a:srgbClr val="B9B9E7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539750" y="188913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Reactor </a:t>
            </a:r>
            <a:r>
              <a:rPr kumimoji="0" lang="ko-KR" altLang="en-US" sz="3000" b="1" dirty="0">
                <a:solidFill>
                  <a:srgbClr val="00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</a:t>
            </a:r>
            <a:r>
              <a:rPr kumimoji="0" lang="ko-KR" altLang="en-US" sz="3000" b="1" baseline="-25000" dirty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13</a:t>
            </a:r>
            <a:r>
              <a:rPr kumimoji="0" lang="en-US" altLang="ko-KR" sz="3000" b="1" dirty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 Experiments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157605" y="1074222"/>
            <a:ext cx="8878891" cy="5379114"/>
            <a:chOff x="157605" y="1074222"/>
            <a:chExt cx="8878891" cy="5379114"/>
          </a:xfrm>
        </p:grpSpPr>
        <p:pic>
          <p:nvPicPr>
            <p:cNvPr id="4" name="Picture 8" descr="C:\Documents and Settings\ksb\My Documents\theta13\IAEA-reactor-map\world_ma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605" y="1484784"/>
              <a:ext cx="8784780" cy="4968552"/>
            </a:xfrm>
            <a:prstGeom prst="rect">
              <a:avLst/>
            </a:prstGeom>
            <a:noFill/>
          </p:spPr>
        </p:pic>
        <p:grpSp>
          <p:nvGrpSpPr>
            <p:cNvPr id="36" name="그룹 35"/>
            <p:cNvGrpSpPr/>
            <p:nvPr/>
          </p:nvGrpSpPr>
          <p:grpSpPr>
            <a:xfrm>
              <a:off x="5364088" y="1074222"/>
              <a:ext cx="3672408" cy="1562690"/>
              <a:chOff x="5364088" y="1074222"/>
              <a:chExt cx="3672408" cy="1562690"/>
            </a:xfrm>
          </p:grpSpPr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64088" y="1124744"/>
                <a:ext cx="3672408" cy="1512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436096" y="1074222"/>
                <a:ext cx="28083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RENO at </a:t>
                </a:r>
                <a:r>
                  <a:rPr lang="en-US" altLang="ko-KR" sz="1600" b="1" dirty="0" err="1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Yonggwang</a:t>
                </a:r>
                <a:r>
                  <a:rPr lang="en-US" altLang="ko-KR" sz="1600" b="1" dirty="0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, Korea</a:t>
                </a:r>
                <a:endParaRPr lang="ko-KR" altLang="en-US" sz="1600" b="1" dirty="0">
                  <a:solidFill>
                    <a:srgbClr val="F5FB05"/>
                  </a:solidFill>
                  <a:latin typeface="Corbe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1" name="직선 연결선 10"/>
            <p:cNvCxnSpPr/>
            <p:nvPr/>
          </p:nvCxnSpPr>
          <p:spPr bwMode="auto">
            <a:xfrm>
              <a:off x="5364088" y="2636912"/>
              <a:ext cx="1944216" cy="6480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직선 연결선 12"/>
            <p:cNvCxnSpPr/>
            <p:nvPr/>
          </p:nvCxnSpPr>
          <p:spPr bwMode="auto">
            <a:xfrm flipV="1">
              <a:off x="7308304" y="2636912"/>
              <a:ext cx="1656184" cy="6480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그룹 19"/>
            <p:cNvGrpSpPr/>
            <p:nvPr/>
          </p:nvGrpSpPr>
          <p:grpSpPr>
            <a:xfrm>
              <a:off x="3995936" y="4149080"/>
              <a:ext cx="4478288" cy="1351409"/>
              <a:chOff x="4067944" y="5301208"/>
              <a:chExt cx="4478288" cy="1351409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67944" y="5308482"/>
                <a:ext cx="4478288" cy="1344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211960" y="5301208"/>
                <a:ext cx="28719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err="1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Daya</a:t>
                </a:r>
                <a:r>
                  <a:rPr lang="en-US" altLang="ko-KR" sz="1600" b="1" dirty="0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 Bay at </a:t>
                </a:r>
                <a:r>
                  <a:rPr lang="en-US" altLang="ko-KR" sz="1600" b="1" dirty="0" err="1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Daya</a:t>
                </a:r>
                <a:r>
                  <a:rPr lang="en-US" altLang="ko-KR" sz="1600" b="1" dirty="0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 Bay, China</a:t>
                </a:r>
                <a:endParaRPr lang="ko-KR" altLang="en-US" sz="1600" b="1" dirty="0">
                  <a:solidFill>
                    <a:srgbClr val="F5FB05"/>
                  </a:solidFill>
                  <a:latin typeface="Corbe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3" name="직선 연결선 22"/>
            <p:cNvCxnSpPr/>
            <p:nvPr/>
          </p:nvCxnSpPr>
          <p:spPr bwMode="auto">
            <a:xfrm flipV="1">
              <a:off x="4067944" y="3717032"/>
              <a:ext cx="2808312" cy="4320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직선 연결선 25"/>
            <p:cNvCxnSpPr/>
            <p:nvPr/>
          </p:nvCxnSpPr>
          <p:spPr bwMode="auto">
            <a:xfrm>
              <a:off x="6732240" y="3717032"/>
              <a:ext cx="1728192" cy="5040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직선 연결선 30"/>
            <p:cNvCxnSpPr/>
            <p:nvPr/>
          </p:nvCxnSpPr>
          <p:spPr bwMode="auto">
            <a:xfrm flipV="1">
              <a:off x="179512" y="2708920"/>
              <a:ext cx="3744416" cy="5040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직선 연결선 32"/>
            <p:cNvCxnSpPr/>
            <p:nvPr/>
          </p:nvCxnSpPr>
          <p:spPr bwMode="auto">
            <a:xfrm flipV="1">
              <a:off x="3491880" y="2636912"/>
              <a:ext cx="432048" cy="5760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" name="그룹 24"/>
            <p:cNvGrpSpPr/>
            <p:nvPr/>
          </p:nvGrpSpPr>
          <p:grpSpPr>
            <a:xfrm>
              <a:off x="251520" y="3212976"/>
              <a:ext cx="3257984" cy="2331071"/>
              <a:chOff x="251520" y="3212976"/>
              <a:chExt cx="3257984" cy="2331071"/>
            </a:xfrm>
          </p:grpSpPr>
          <p:pic>
            <p:nvPicPr>
              <p:cNvPr id="24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520" y="3212976"/>
                <a:ext cx="3257984" cy="2331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95536" y="5085184"/>
                <a:ext cx="29523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Double </a:t>
                </a:r>
                <a:r>
                  <a:rPr lang="en-US" altLang="ko-KR" sz="1600" b="1" dirty="0" err="1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Chooz</a:t>
                </a:r>
                <a:r>
                  <a:rPr lang="en-US" altLang="ko-KR" sz="1600" b="1" dirty="0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 at </a:t>
                </a:r>
                <a:r>
                  <a:rPr lang="en-US" altLang="ko-KR" sz="1600" b="1" dirty="0" err="1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Chooz</a:t>
                </a:r>
                <a:r>
                  <a:rPr lang="en-US" altLang="ko-KR" sz="1600" b="1" dirty="0" smtClean="0">
                    <a:solidFill>
                      <a:srgbClr val="F5FB05"/>
                    </a:solidFill>
                    <a:latin typeface="Corbel" pitchFamily="34" charset="0"/>
                    <a:cs typeface="Arial" pitchFamily="34" charset="0"/>
                  </a:rPr>
                  <a:t>, France</a:t>
                </a:r>
                <a:endParaRPr lang="ko-KR" altLang="en-US" sz="1600" b="1" dirty="0">
                  <a:solidFill>
                    <a:srgbClr val="F5FB05"/>
                  </a:solidFill>
                  <a:latin typeface="Corbe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395536" y="116632"/>
            <a:ext cx="6264696" cy="50480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The RENO Experiment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그룹 38"/>
          <p:cNvGrpSpPr>
            <a:grpSpLocks/>
          </p:cNvGrpSpPr>
          <p:nvPr/>
        </p:nvGrpSpPr>
        <p:grpSpPr bwMode="auto">
          <a:xfrm>
            <a:off x="468313" y="836613"/>
            <a:ext cx="8459787" cy="5989637"/>
            <a:chOff x="468313" y="836613"/>
            <a:chExt cx="8459440" cy="5989637"/>
          </a:xfrm>
        </p:grpSpPr>
        <p:pic>
          <p:nvPicPr>
            <p:cNvPr id="183301" name="그림 1" descr="영광원전위성사진00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313" y="836613"/>
              <a:ext cx="8280400" cy="598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302" name="Text Box 7"/>
            <p:cNvSpPr txBox="1">
              <a:spLocks noChangeArrowheads="1"/>
            </p:cNvSpPr>
            <p:nvPr/>
          </p:nvSpPr>
          <p:spPr bwMode="auto">
            <a:xfrm>
              <a:off x="7020272" y="5877272"/>
              <a:ext cx="1907481" cy="3968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lang="en-US" altLang="ko-KR" sz="2000">
                  <a:solidFill>
                    <a:srgbClr val="FFFFFF"/>
                  </a:solidFill>
                  <a:latin typeface="Arial" pitchFamily="34" charset="0"/>
                  <a:ea typeface="굴림" pitchFamily="50" charset="-127"/>
                </a:rPr>
                <a:t>Far Detector</a:t>
              </a:r>
            </a:p>
          </p:txBody>
        </p:sp>
        <p:pic>
          <p:nvPicPr>
            <p:cNvPr id="18330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8224" y="6021288"/>
              <a:ext cx="315466" cy="4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330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1844824"/>
              <a:ext cx="315466" cy="4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305" name="Text Box 7"/>
            <p:cNvSpPr txBox="1">
              <a:spLocks noChangeArrowheads="1"/>
            </p:cNvSpPr>
            <p:nvPr/>
          </p:nvSpPr>
          <p:spPr bwMode="auto">
            <a:xfrm>
              <a:off x="2915816" y="1375941"/>
              <a:ext cx="1907481" cy="3968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lang="en-US" altLang="ko-KR" sz="2000" dirty="0">
                  <a:solidFill>
                    <a:srgbClr val="FFFFFF"/>
                  </a:solidFill>
                  <a:latin typeface="Arial" pitchFamily="34" charset="0"/>
                  <a:ea typeface="굴림" pitchFamily="50" charset="-127"/>
                </a:rPr>
                <a:t>Near Detector</a:t>
              </a:r>
            </a:p>
          </p:txBody>
        </p:sp>
        <p:sp>
          <p:nvSpPr>
            <p:cNvPr id="183306" name="Oval 9"/>
            <p:cNvSpPr>
              <a:spLocks noChangeArrowheads="1"/>
            </p:cNvSpPr>
            <p:nvPr/>
          </p:nvSpPr>
          <p:spPr bwMode="auto">
            <a:xfrm>
              <a:off x="2411760" y="3573016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307" name="Oval 9"/>
            <p:cNvSpPr>
              <a:spLocks noChangeArrowheads="1"/>
            </p:cNvSpPr>
            <p:nvPr/>
          </p:nvSpPr>
          <p:spPr bwMode="auto">
            <a:xfrm>
              <a:off x="2987824" y="3140968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308" name="Oval 9"/>
            <p:cNvSpPr>
              <a:spLocks noChangeArrowheads="1"/>
            </p:cNvSpPr>
            <p:nvPr/>
          </p:nvSpPr>
          <p:spPr bwMode="auto">
            <a:xfrm>
              <a:off x="3491880" y="2780928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309" name="Oval 9"/>
            <p:cNvSpPr>
              <a:spLocks noChangeArrowheads="1"/>
            </p:cNvSpPr>
            <p:nvPr/>
          </p:nvSpPr>
          <p:spPr bwMode="auto">
            <a:xfrm>
              <a:off x="4067944" y="2348880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310" name="Oval 9"/>
            <p:cNvSpPr>
              <a:spLocks noChangeArrowheads="1"/>
            </p:cNvSpPr>
            <p:nvPr/>
          </p:nvSpPr>
          <p:spPr bwMode="auto">
            <a:xfrm>
              <a:off x="4716016" y="1916832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311" name="Oval 9"/>
            <p:cNvSpPr>
              <a:spLocks noChangeArrowheads="1"/>
            </p:cNvSpPr>
            <p:nvPr/>
          </p:nvSpPr>
          <p:spPr bwMode="auto">
            <a:xfrm>
              <a:off x="5292080" y="1484784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cxnSp>
          <p:nvCxnSpPr>
            <p:cNvPr id="183312" name="직선 연결선 26"/>
            <p:cNvCxnSpPr>
              <a:cxnSpLocks noChangeShapeType="1"/>
            </p:cNvCxnSpPr>
            <p:nvPr/>
          </p:nvCxnSpPr>
          <p:spPr bwMode="auto">
            <a:xfrm rot="16200000" flipH="1">
              <a:off x="3144604" y="2805505"/>
              <a:ext cx="3948628" cy="2938611"/>
            </a:xfrm>
            <a:prstGeom prst="line">
              <a:avLst/>
            </a:prstGeom>
            <a:noFill/>
            <a:ln w="317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 rot="3180000">
              <a:off x="4393226" y="4156877"/>
              <a:ext cx="949325" cy="36987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800" dirty="0">
                  <a:solidFill>
                    <a:srgbClr val="000000"/>
                  </a:solidFill>
                  <a:latin typeface="Arial" charset="0"/>
                  <a:ea typeface="굴림" pitchFamily="50" charset="-127"/>
                </a:rPr>
                <a:t>1380m</a:t>
              </a: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 rot="3180000">
              <a:off x="2802616" y="2150277"/>
              <a:ext cx="949325" cy="36987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800" dirty="0">
                  <a:solidFill>
                    <a:srgbClr val="000000"/>
                  </a:solidFill>
                  <a:latin typeface="Arial" charset="0"/>
                  <a:ea typeface="굴림" pitchFamily="50" charset="-127"/>
                </a:rPr>
                <a:t>290m</a:t>
              </a:r>
            </a:p>
          </p:txBody>
        </p:sp>
      </p:grpSp>
      <p:pic>
        <p:nvPicPr>
          <p:cNvPr id="18330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4850"/>
            <a:ext cx="597693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131841" y="980728"/>
            <a:ext cx="1440159" cy="396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120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m.w.e</a:t>
            </a: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.</a:t>
            </a:r>
            <a:endParaRPr lang="en-US" altLang="ko-KR" sz="20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236296" y="6237312"/>
            <a:ext cx="1440159" cy="396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450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m.w.e</a:t>
            </a: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.</a:t>
            </a:r>
            <a:endParaRPr lang="en-US" altLang="ko-KR" sz="20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</p:txBody>
      </p:sp>
      <p:pic>
        <p:nvPicPr>
          <p:cNvPr id="21" name="Picture 7" descr="RENO로고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"/>
            <a:ext cx="2051720" cy="77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9" descr="DYB_layout20100221_e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743204"/>
            <a:ext cx="3788687" cy="37659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标题 1"/>
          <p:cNvSpPr>
            <a:spLocks noGrp="1"/>
          </p:cNvSpPr>
          <p:nvPr>
            <p:ph type="title"/>
          </p:nvPr>
        </p:nvSpPr>
        <p:spPr>
          <a:xfrm>
            <a:off x="0" y="44625"/>
            <a:ext cx="9144000" cy="504056"/>
          </a:xfrm>
        </p:spPr>
        <p:txBody>
          <a:bodyPr/>
          <a:lstStyle/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The Daya Bay Experiment</a:t>
            </a:r>
            <a:endParaRPr lang="zh-CN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076" y="3645024"/>
            <a:ext cx="708986" cy="7200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58167"/>
            <a:ext cx="3007910" cy="10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箭头连接符 14"/>
          <p:cNvCxnSpPr/>
          <p:nvPr/>
        </p:nvCxnSpPr>
        <p:spPr>
          <a:xfrm flipH="1">
            <a:off x="2268540" y="4149080"/>
            <a:ext cx="4031652" cy="6483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92080" y="2160989"/>
            <a:ext cx="155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kumimoji="0" lang="en-US" altLang="zh-CN" sz="1800" smtClean="0">
                <a:solidFill>
                  <a:prstClr val="black"/>
                </a:solidFill>
                <a:latin typeface="Arial" charset="0"/>
                <a:ea typeface="宋体" charset="-122"/>
              </a:rPr>
              <a:t>3km tunnel</a:t>
            </a:r>
            <a:endParaRPr kumimoji="0" lang="zh-CN" altLang="en-US" sz="180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79512" y="620688"/>
            <a:ext cx="4862513" cy="2965976"/>
          </a:xfrm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altLang="zh-CN" sz="2000" dirty="0">
                <a:solidFill>
                  <a:srgbClr val="C00000"/>
                </a:solidFill>
                <a:ea typeface="黑体" pitchFamily="49" charset="-122"/>
              </a:rPr>
              <a:t>Measuring neutrino mixing angle </a:t>
            </a:r>
            <a:r>
              <a:rPr lang="en-US" altLang="zh-CN" sz="2000" dirty="0">
                <a:solidFill>
                  <a:srgbClr val="C00000"/>
                </a:solidFill>
                <a:ea typeface="黑体" pitchFamily="49" charset="-122"/>
                <a:sym typeface="Symbol"/>
              </a:rPr>
              <a:t></a:t>
            </a:r>
            <a:r>
              <a:rPr lang="en-US" altLang="zh-CN" sz="2000" baseline="-25000" dirty="0">
                <a:solidFill>
                  <a:srgbClr val="C00000"/>
                </a:solidFill>
                <a:ea typeface="黑体" pitchFamily="49" charset="-122"/>
                <a:sym typeface="Symbol"/>
              </a:rPr>
              <a:t>13</a:t>
            </a:r>
            <a:endParaRPr lang="en-US" altLang="zh-CN" sz="2000" baseline="-25000" dirty="0">
              <a:solidFill>
                <a:srgbClr val="C00000"/>
              </a:solidFill>
              <a:ea typeface="黑体" pitchFamily="49" charset="-122"/>
            </a:endParaRPr>
          </a:p>
          <a:p>
            <a:pPr marL="342900" indent="-342900" eaLnBrk="0" hangingPunct="0">
              <a:defRPr/>
            </a:pPr>
            <a:r>
              <a:rPr lang="en-US" altLang="zh-CN" sz="2000" dirty="0">
                <a:solidFill>
                  <a:srgbClr val="0000FF"/>
                </a:solidFill>
                <a:ea typeface="黑体" pitchFamily="49" charset="-122"/>
              </a:rPr>
              <a:t>6 reactor cores, 17.4 </a:t>
            </a:r>
            <a:r>
              <a:rPr lang="en-US" altLang="zh-CN" sz="2000" dirty="0" err="1">
                <a:solidFill>
                  <a:srgbClr val="0000FF"/>
                </a:solidFill>
                <a:ea typeface="黑体" pitchFamily="49" charset="-122"/>
              </a:rPr>
              <a:t>GW</a:t>
            </a:r>
            <a:r>
              <a:rPr lang="en-US" altLang="zh-CN" sz="2000" baseline="-25000" dirty="0" err="1">
                <a:solidFill>
                  <a:srgbClr val="0000FF"/>
                </a:solidFill>
                <a:ea typeface="黑体" pitchFamily="49" charset="-122"/>
              </a:rPr>
              <a:t>th</a:t>
            </a:r>
            <a:r>
              <a:rPr lang="en-US" altLang="zh-CN" sz="2000" dirty="0">
                <a:solidFill>
                  <a:srgbClr val="0000FF"/>
                </a:solidFill>
                <a:ea typeface="黑体" pitchFamily="49" charset="-122"/>
              </a:rPr>
              <a:t> </a:t>
            </a:r>
          </a:p>
          <a:p>
            <a:pPr marL="342900" indent="-342900" eaLnBrk="0" hangingPunct="0">
              <a:defRPr/>
            </a:pPr>
            <a:r>
              <a:rPr lang="en-US" altLang="zh-CN" sz="2000" dirty="0">
                <a:solidFill>
                  <a:srgbClr val="0000FF"/>
                </a:solidFill>
                <a:ea typeface="黑体" pitchFamily="49" charset="-122"/>
              </a:rPr>
              <a:t>Relative </a:t>
            </a:r>
            <a:r>
              <a:rPr lang="en-US" altLang="zh-CN" sz="2000" dirty="0" smtClean="0">
                <a:solidFill>
                  <a:srgbClr val="0000FF"/>
                </a:solidFill>
                <a:ea typeface="黑体" pitchFamily="49" charset="-122"/>
              </a:rPr>
              <a:t>measurement</a:t>
            </a:r>
            <a:endParaRPr lang="en-US" altLang="zh-CN" sz="2400" dirty="0" smtClean="0">
              <a:solidFill>
                <a:srgbClr val="C00000"/>
              </a:solidFill>
              <a:ea typeface="黑体" pitchFamily="49" charset="-122"/>
            </a:endParaRPr>
          </a:p>
          <a:p>
            <a:pPr marL="800100" lvl="1" indent="-342900" eaLnBrk="0" hangingPunct="0">
              <a:defRPr/>
            </a:pPr>
            <a:r>
              <a:rPr lang="en-US" altLang="zh-CN" sz="2000" dirty="0" smtClean="0">
                <a:ea typeface="黑体" pitchFamily="49" charset="-122"/>
              </a:rPr>
              <a:t>2 </a:t>
            </a:r>
            <a:r>
              <a:rPr lang="en-US" altLang="zh-CN" sz="2000" dirty="0">
                <a:ea typeface="黑体" pitchFamily="49" charset="-122"/>
              </a:rPr>
              <a:t>near sites, 1 far site</a:t>
            </a:r>
          </a:p>
          <a:p>
            <a:pPr marL="342900" indent="-342900" eaLnBrk="0" hangingPunct="0">
              <a:defRPr/>
            </a:pPr>
            <a:r>
              <a:rPr lang="en-US" altLang="zh-CN" sz="2000" dirty="0">
                <a:solidFill>
                  <a:srgbClr val="0000FF"/>
                </a:solidFill>
                <a:ea typeface="黑体" pitchFamily="49" charset="-122"/>
              </a:rPr>
              <a:t>Multiple </a:t>
            </a:r>
            <a:r>
              <a:rPr lang="en-US" altLang="zh-CN" sz="2000" dirty="0" smtClean="0">
                <a:solidFill>
                  <a:srgbClr val="C00000"/>
                </a:solidFill>
                <a:ea typeface="黑体" pitchFamily="49" charset="-122"/>
              </a:rPr>
              <a:t>LS detector</a:t>
            </a:r>
            <a:r>
              <a:rPr lang="en-US" altLang="zh-CN" sz="2000" dirty="0" smtClean="0">
                <a:solidFill>
                  <a:srgbClr val="0000FF"/>
                </a:solidFill>
                <a:ea typeface="黑体" pitchFamily="49" charset="-122"/>
              </a:rPr>
              <a:t> modules</a:t>
            </a:r>
          </a:p>
          <a:p>
            <a:pPr marL="800100" lvl="1" indent="-342900" eaLnBrk="0" hangingPunct="0">
              <a:defRPr/>
            </a:pPr>
            <a:r>
              <a:rPr lang="en-US" altLang="zh-CN" sz="2000" dirty="0">
                <a:ea typeface="黑体" pitchFamily="49" charset="-122"/>
              </a:rPr>
              <a:t>20 ton target, 110 ton total weight</a:t>
            </a:r>
          </a:p>
          <a:p>
            <a:pPr marL="342900" indent="-342900" eaLnBrk="0" hangingPunct="0">
              <a:defRPr/>
            </a:pPr>
            <a:r>
              <a:rPr lang="en-US" altLang="zh-CN" sz="2000" dirty="0">
                <a:solidFill>
                  <a:srgbClr val="0000FF"/>
                </a:solidFill>
                <a:ea typeface="黑体" pitchFamily="49" charset="-122"/>
              </a:rPr>
              <a:t>Good cosmic </a:t>
            </a:r>
            <a:r>
              <a:rPr lang="en-US" altLang="zh-CN" sz="2000" dirty="0" smtClean="0">
                <a:solidFill>
                  <a:srgbClr val="0000FF"/>
                </a:solidFill>
                <a:ea typeface="黑体" pitchFamily="49" charset="-122"/>
              </a:rPr>
              <a:t>shielding</a:t>
            </a:r>
          </a:p>
          <a:p>
            <a:pPr marL="800100" lvl="1" indent="-342900" eaLnBrk="0" hangingPunct="0">
              <a:defRPr/>
            </a:pPr>
            <a:r>
              <a:rPr lang="en-US" altLang="zh-CN" sz="2000" dirty="0" smtClean="0">
                <a:ea typeface="黑体" pitchFamily="49" charset="-122"/>
              </a:rPr>
              <a:t>250 (860) </a:t>
            </a:r>
            <a:r>
              <a:rPr lang="en-US" altLang="zh-CN" sz="2000" dirty="0" err="1" smtClean="0">
                <a:ea typeface="黑体" pitchFamily="49" charset="-122"/>
              </a:rPr>
              <a:t>m.w.e</a:t>
            </a:r>
            <a:r>
              <a:rPr lang="en-US" altLang="zh-CN" sz="2000" dirty="0" smtClean="0">
                <a:ea typeface="黑体" pitchFamily="49" charset="-122"/>
              </a:rPr>
              <a:t> </a:t>
            </a:r>
            <a:r>
              <a:rPr lang="en-US" altLang="zh-CN" sz="2000" dirty="0">
                <a:ea typeface="黑体" pitchFamily="49" charset="-122"/>
              </a:rPr>
              <a:t>@ </a:t>
            </a:r>
            <a:r>
              <a:rPr lang="en-US" altLang="zh-CN" sz="2000" dirty="0" smtClean="0">
                <a:ea typeface="黑体" pitchFamily="49" charset="-122"/>
              </a:rPr>
              <a:t>near (far) </a:t>
            </a:r>
            <a:r>
              <a:rPr lang="en-US" altLang="zh-CN" sz="2000" dirty="0">
                <a:ea typeface="黑体" pitchFamily="49" charset="-122"/>
              </a:rPr>
              <a:t>sites</a:t>
            </a:r>
          </a:p>
        </p:txBody>
      </p:sp>
      <p:pic>
        <p:nvPicPr>
          <p:cNvPr id="5928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0"/>
            <a:ext cx="899592" cy="73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198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标题 1"/>
          <p:cNvSpPr>
            <a:spLocks noGrp="1"/>
          </p:cNvSpPr>
          <p:nvPr>
            <p:ph type="title"/>
          </p:nvPr>
        </p:nvSpPr>
        <p:spPr>
          <a:xfrm>
            <a:off x="0" y="44625"/>
            <a:ext cx="9144000" cy="504056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Double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Chooz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Experiment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1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7080" y="0"/>
            <a:ext cx="1636920" cy="73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105494" y="908720"/>
            <a:ext cx="8282930" cy="5400675"/>
            <a:chOff x="107504" y="908720"/>
            <a:chExt cx="8282930" cy="5400675"/>
          </a:xfrm>
        </p:grpSpPr>
        <p:pic>
          <p:nvPicPr>
            <p:cNvPr id="6830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908720"/>
              <a:ext cx="7562850" cy="540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788024" y="1412776"/>
              <a:ext cx="2267744" cy="1323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Far Detector</a:t>
              </a:r>
            </a:p>
            <a:p>
              <a:pPr algn="ctr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L=1050 m</a:t>
              </a:r>
            </a:p>
            <a:p>
              <a:pPr algn="ctr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Depth = 300 </a:t>
              </a:r>
              <a:r>
                <a:rPr lang="en-US" altLang="ko-KR" sz="1600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m.w.e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(collecting data since April 2011)</a:t>
              </a:r>
              <a:endParaRPr lang="ko-KR" alt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504" y="2060848"/>
              <a:ext cx="2232248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Near Detector</a:t>
              </a:r>
            </a:p>
            <a:p>
              <a:pPr algn="ctr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L=400 m</a:t>
              </a:r>
            </a:p>
            <a:p>
              <a:pPr algn="ctr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Depth = 115 </a:t>
              </a:r>
              <a:r>
                <a:rPr lang="en-US" altLang="ko-KR" sz="1600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m.w.e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(under construction)</a:t>
              </a:r>
              <a:endParaRPr lang="ko-KR" alt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5373216"/>
              <a:ext cx="2267744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Chooz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-B Reactors</a:t>
              </a:r>
            </a:p>
            <a:p>
              <a:pPr algn="ctr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2× 4.25 </a:t>
              </a:r>
              <a:r>
                <a:rPr lang="en-US" altLang="ko-KR" sz="1600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GW</a:t>
              </a:r>
              <a:r>
                <a:rPr lang="en-US" altLang="ko-KR" sz="1600" baseline="-25000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th</a:t>
              </a:r>
              <a:endParaRPr lang="en-US" altLang="ko-KR" sz="1600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198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97" name="Rectangle 133"/>
          <p:cNvSpPr>
            <a:spLocks noChangeArrowheads="1"/>
          </p:cNvSpPr>
          <p:nvPr/>
        </p:nvSpPr>
        <p:spPr bwMode="auto">
          <a:xfrm>
            <a:off x="539552" y="260648"/>
            <a:ext cx="8015288" cy="57616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3000" b="1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3000" b="1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 Reactor Neutrino Detectors</a:t>
            </a:r>
            <a:endParaRPr lang="ko-KR" altLang="en-US" sz="3000" b="1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788024" y="1052736"/>
            <a:ext cx="4296477" cy="2950171"/>
            <a:chOff x="4788024" y="1052736"/>
            <a:chExt cx="4296477" cy="2950171"/>
          </a:xfrm>
        </p:grpSpPr>
        <p:pic>
          <p:nvPicPr>
            <p:cNvPr id="6819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1052736"/>
              <a:ext cx="2363163" cy="295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8344" y="1196752"/>
              <a:ext cx="899592" cy="737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D:\EH3_4_detector_diamond_IMG_2019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204864"/>
              <a:ext cx="1920213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그룹 17"/>
          <p:cNvGrpSpPr/>
          <p:nvPr/>
        </p:nvGrpSpPr>
        <p:grpSpPr>
          <a:xfrm>
            <a:off x="1979712" y="3933056"/>
            <a:ext cx="5544616" cy="2852936"/>
            <a:chOff x="1979712" y="3933056"/>
            <a:chExt cx="5544616" cy="2852936"/>
          </a:xfrm>
        </p:grpSpPr>
        <p:pic>
          <p:nvPicPr>
            <p:cNvPr id="10" name="Picture 6" descr="RENO검출기-개요도-ne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3933056"/>
              <a:ext cx="2919112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32040" y="4941168"/>
              <a:ext cx="2592288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RENO로고-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64088" y="4077072"/>
              <a:ext cx="1610562" cy="610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그룹 19"/>
          <p:cNvGrpSpPr/>
          <p:nvPr/>
        </p:nvGrpSpPr>
        <p:grpSpPr>
          <a:xfrm>
            <a:off x="107504" y="980728"/>
            <a:ext cx="4464496" cy="2826643"/>
            <a:chOff x="107504" y="980728"/>
            <a:chExt cx="4464496" cy="2826643"/>
          </a:xfrm>
        </p:grpSpPr>
        <p:pic>
          <p:nvPicPr>
            <p:cNvPr id="68198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08698" y="1268760"/>
              <a:ext cx="140326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1988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55776" y="2204864"/>
              <a:ext cx="2016224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8179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7504" y="980728"/>
              <a:ext cx="2359858" cy="2826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3092"/>
          <p:cNvSpPr txBox="1">
            <a:spLocks noChangeArrowheads="1"/>
          </p:cNvSpPr>
          <p:nvPr/>
        </p:nvSpPr>
        <p:spPr bwMode="auto">
          <a:xfrm>
            <a:off x="2987824" y="5507940"/>
            <a:ext cx="936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1800" b="1" dirty="0" err="1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Gd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-LS</a:t>
            </a:r>
            <a:endParaRPr kumimoji="0" lang="en-US" altLang="ko-KR" sz="1800" b="1" dirty="0" smtClean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16" name="Text Box 3092"/>
          <p:cNvSpPr txBox="1">
            <a:spLocks noChangeArrowheads="1"/>
          </p:cNvSpPr>
          <p:nvPr/>
        </p:nvSpPr>
        <p:spPr bwMode="auto">
          <a:xfrm>
            <a:off x="3491880" y="4859868"/>
            <a:ext cx="504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LS</a:t>
            </a:r>
            <a:endParaRPr kumimoji="0" lang="en-US" altLang="ko-KR" sz="1800" b="1" dirty="0" smtClean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17" name="Text Box 3092"/>
          <p:cNvSpPr txBox="1">
            <a:spLocks noChangeArrowheads="1"/>
          </p:cNvSpPr>
          <p:nvPr/>
        </p:nvSpPr>
        <p:spPr bwMode="auto">
          <a:xfrm>
            <a:off x="3347864" y="4653136"/>
            <a:ext cx="576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MO</a:t>
            </a:r>
            <a:endParaRPr kumimoji="0" lang="en-US" altLang="ko-KR" sz="1800" b="1" dirty="0" smtClean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19" name="Text Box 3092"/>
          <p:cNvSpPr txBox="1">
            <a:spLocks noChangeArrowheads="1"/>
          </p:cNvSpPr>
          <p:nvPr/>
        </p:nvSpPr>
        <p:spPr bwMode="auto">
          <a:xfrm>
            <a:off x="4067944" y="5291916"/>
            <a:ext cx="648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H</a:t>
            </a:r>
            <a:r>
              <a:rPr kumimoji="0" lang="en-US" altLang="ko-KR" sz="1800" b="1" baseline="-25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2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O</a:t>
            </a:r>
            <a:endParaRPr kumimoji="0" lang="en-US" altLang="ko-KR" sz="1800" b="1" dirty="0" smtClean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97" name="Rectangle 133"/>
          <p:cNvSpPr>
            <a:spLocks noChangeArrowheads="1"/>
          </p:cNvSpPr>
          <p:nvPr/>
        </p:nvSpPr>
        <p:spPr bwMode="auto">
          <a:xfrm>
            <a:off x="539552" y="260648"/>
            <a:ext cx="8015288" cy="57616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3000" b="1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3000" b="1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 Reactor Neutrino Experiments</a:t>
            </a:r>
            <a:endParaRPr lang="ko-KR" altLang="en-US" sz="3000" b="1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18642" name="Group 178"/>
          <p:cNvGraphicFramePr>
            <a:graphicFrameLocks noGrp="1"/>
          </p:cNvGraphicFramePr>
          <p:nvPr/>
        </p:nvGraphicFramePr>
        <p:xfrm>
          <a:off x="107504" y="1196752"/>
          <a:ext cx="8966199" cy="2790869"/>
        </p:xfrm>
        <a:graphic>
          <a:graphicData uri="http://schemas.openxmlformats.org/drawingml/2006/table">
            <a:tbl>
              <a:tblPr/>
              <a:tblGrid>
                <a:gridCol w="1440160"/>
                <a:gridCol w="1080120"/>
                <a:gridCol w="1080120"/>
                <a:gridCol w="1728192"/>
                <a:gridCol w="1224136"/>
                <a:gridCol w="1080120"/>
                <a:gridCol w="1333351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Experiments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Thermal Power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Flux Weighted Baselines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Near/Far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Depth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Near/Far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mwe)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Target Mass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Statistics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per year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GW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/>
                        </a:rPr>
                        <a:t>∙ton∙yr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6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Double 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Chooz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France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8.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[410/1050]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120/300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8.6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/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8.6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73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4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RENO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Korea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409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/1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444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120/450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6/16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267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602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Daya Bay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China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470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(5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76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)/1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648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0/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86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sym typeface="Symbol" pitchFamily="18" charset="2"/>
                        </a:rPr>
                        <a:t>2/80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1392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30" name="그룹 29"/>
          <p:cNvGrpSpPr/>
          <p:nvPr/>
        </p:nvGrpSpPr>
        <p:grpSpPr>
          <a:xfrm>
            <a:off x="3563888" y="4077072"/>
            <a:ext cx="5561700" cy="2736304"/>
            <a:chOff x="3314354" y="4077072"/>
            <a:chExt cx="5561700" cy="273630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354" y="4509120"/>
              <a:ext cx="5561700" cy="192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092"/>
            <p:cNvSpPr txBox="1">
              <a:spLocks noChangeArrowheads="1"/>
            </p:cNvSpPr>
            <p:nvPr/>
          </p:nvSpPr>
          <p:spPr bwMode="auto">
            <a:xfrm>
              <a:off x="5076056" y="4077072"/>
              <a:ext cx="1224136" cy="369332"/>
            </a:xfrm>
            <a:prstGeom prst="rect">
              <a:avLst/>
            </a:prstGeom>
            <a:solidFill>
              <a:srgbClr val="3333CC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eaLnBrk="0" latinLnBrk="0" hangingPunct="0"/>
              <a:r>
                <a:rPr kumimoji="0" lang="en-US" altLang="ko-KR" sz="1800" dirty="0" err="1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Daya</a:t>
              </a:r>
              <a:r>
                <a:rPr kumimoji="0" lang="en-US" altLang="ko-KR" sz="18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Bay</a:t>
              </a:r>
              <a:endPara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cxnSp>
          <p:nvCxnSpPr>
            <p:cNvPr id="7" name="직선 연결선 6"/>
            <p:cNvCxnSpPr/>
            <p:nvPr/>
          </p:nvCxnSpPr>
          <p:spPr bwMode="auto">
            <a:xfrm flipV="1">
              <a:off x="4716016" y="4437112"/>
              <a:ext cx="864096" cy="14401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직선 연결선 8"/>
            <p:cNvCxnSpPr/>
            <p:nvPr/>
          </p:nvCxnSpPr>
          <p:spPr bwMode="auto">
            <a:xfrm>
              <a:off x="5796136" y="4437112"/>
              <a:ext cx="864096" cy="14401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직사각형 10"/>
            <p:cNvSpPr/>
            <p:nvPr/>
          </p:nvSpPr>
          <p:spPr bwMode="auto">
            <a:xfrm>
              <a:off x="6228184" y="4581128"/>
              <a:ext cx="72008" cy="1584176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4499992" y="4581128"/>
              <a:ext cx="72008" cy="1584176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3" name="Text Box 3092"/>
            <p:cNvSpPr txBox="1">
              <a:spLocks noChangeArrowheads="1"/>
            </p:cNvSpPr>
            <p:nvPr/>
          </p:nvSpPr>
          <p:spPr bwMode="auto">
            <a:xfrm>
              <a:off x="5004048" y="6444044"/>
              <a:ext cx="864096" cy="36933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eaLnBrk="0" latinLnBrk="0" hangingPunct="0"/>
              <a:r>
                <a:rPr kumimoji="0" lang="en-US" altLang="ko-KR" sz="18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RENO</a:t>
              </a:r>
              <a:endPara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 bwMode="auto">
            <a:xfrm flipV="1">
              <a:off x="5652120" y="5877272"/>
              <a:ext cx="576064" cy="5760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직사각형 19"/>
            <p:cNvSpPr/>
            <p:nvPr/>
          </p:nvSpPr>
          <p:spPr bwMode="auto">
            <a:xfrm>
              <a:off x="5724128" y="4581128"/>
              <a:ext cx="72008" cy="1584176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4572000" y="4581128"/>
              <a:ext cx="72008" cy="1584176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 bwMode="auto">
            <a:xfrm>
              <a:off x="4572000" y="5877272"/>
              <a:ext cx="648072" cy="5760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 Box 3092"/>
            <p:cNvSpPr txBox="1">
              <a:spLocks noChangeArrowheads="1"/>
            </p:cNvSpPr>
            <p:nvPr/>
          </p:nvSpPr>
          <p:spPr bwMode="auto">
            <a:xfrm>
              <a:off x="6948264" y="4725144"/>
              <a:ext cx="1728192" cy="36933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eaLnBrk="0" latinLnBrk="0" hangingPunct="0"/>
              <a:r>
                <a:rPr kumimoji="0" lang="en-US" altLang="ko-KR" sz="18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Double </a:t>
              </a:r>
              <a:r>
                <a:rPr kumimoji="0" lang="en-US" altLang="ko-KR" sz="1800" dirty="0" err="1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Chooz</a:t>
              </a:r>
              <a:endPara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cxnSp>
          <p:nvCxnSpPr>
            <p:cNvPr id="25" name="직선 연결선 24"/>
            <p:cNvCxnSpPr/>
            <p:nvPr/>
          </p:nvCxnSpPr>
          <p:spPr bwMode="auto">
            <a:xfrm>
              <a:off x="5796136" y="4869160"/>
              <a:ext cx="115212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직선 연결선 26"/>
            <p:cNvCxnSpPr/>
            <p:nvPr/>
          </p:nvCxnSpPr>
          <p:spPr bwMode="auto">
            <a:xfrm flipV="1">
              <a:off x="4572000" y="5013176"/>
              <a:ext cx="2376264" cy="14401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그룹 41"/>
          <p:cNvGrpSpPr/>
          <p:nvPr/>
        </p:nvGrpSpPr>
        <p:grpSpPr>
          <a:xfrm>
            <a:off x="35496" y="4674622"/>
            <a:ext cx="3528392" cy="1562690"/>
            <a:chOff x="35496" y="4674622"/>
            <a:chExt cx="3528392" cy="1562690"/>
          </a:xfrm>
        </p:grpSpPr>
        <p:sp>
          <p:nvSpPr>
            <p:cNvPr id="31" name="Text Box 3092"/>
            <p:cNvSpPr txBox="1">
              <a:spLocks noChangeArrowheads="1"/>
            </p:cNvSpPr>
            <p:nvPr/>
          </p:nvSpPr>
          <p:spPr bwMode="auto">
            <a:xfrm>
              <a:off x="35496" y="5013176"/>
              <a:ext cx="1080120" cy="58477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Double</a:t>
              </a:r>
            </a:p>
            <a:p>
              <a:pPr marL="261938" indent="-261938" algn="ctr" eaLnBrk="0" latinLnBrk="0" hangingPunct="0"/>
              <a:r>
                <a:rPr kumimoji="0" lang="en-US" altLang="ko-KR" sz="1600" dirty="0" err="1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Chooz</a:t>
              </a:r>
              <a:endParaRPr kumimoji="0" lang="en-US" altLang="ko-KR" sz="16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sp>
          <p:nvSpPr>
            <p:cNvPr id="32" name="Text Box 3092"/>
            <p:cNvSpPr txBox="1">
              <a:spLocks noChangeArrowheads="1"/>
            </p:cNvSpPr>
            <p:nvPr/>
          </p:nvSpPr>
          <p:spPr bwMode="auto">
            <a:xfrm>
              <a:off x="35496" y="5589240"/>
              <a:ext cx="1080120" cy="33855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RENO</a:t>
              </a:r>
              <a:endParaRPr kumimoji="0" lang="en-US" altLang="ko-KR" sz="16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sp>
          <p:nvSpPr>
            <p:cNvPr id="33" name="Text Box 3092"/>
            <p:cNvSpPr txBox="1">
              <a:spLocks noChangeArrowheads="1"/>
            </p:cNvSpPr>
            <p:nvPr/>
          </p:nvSpPr>
          <p:spPr bwMode="auto">
            <a:xfrm>
              <a:off x="35496" y="5898758"/>
              <a:ext cx="1080120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err="1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Daya</a:t>
              </a:r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Bay</a:t>
              </a:r>
              <a:endParaRPr kumimoji="0" lang="en-US" altLang="ko-KR" sz="16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sp>
          <p:nvSpPr>
            <p:cNvPr id="34" name="Text Box 3092"/>
            <p:cNvSpPr txBox="1">
              <a:spLocks noChangeArrowheads="1"/>
            </p:cNvSpPr>
            <p:nvPr/>
          </p:nvSpPr>
          <p:spPr bwMode="auto">
            <a:xfrm>
              <a:off x="1115616" y="4674622"/>
              <a:ext cx="122413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Far</a:t>
              </a:r>
              <a:endParaRPr kumimoji="0" lang="en-US" altLang="ko-KR" sz="16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sp>
          <p:nvSpPr>
            <p:cNvPr id="35" name="Text Box 3092"/>
            <p:cNvSpPr txBox="1">
              <a:spLocks noChangeArrowheads="1"/>
            </p:cNvSpPr>
            <p:nvPr/>
          </p:nvSpPr>
          <p:spPr bwMode="auto">
            <a:xfrm>
              <a:off x="2339752" y="4674622"/>
              <a:ext cx="122413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Near</a:t>
              </a:r>
              <a:endParaRPr kumimoji="0" lang="en-US" altLang="ko-KR" sz="16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sp>
          <p:nvSpPr>
            <p:cNvPr id="36" name="Text Box 3092"/>
            <p:cNvSpPr txBox="1">
              <a:spLocks noChangeArrowheads="1"/>
            </p:cNvSpPr>
            <p:nvPr/>
          </p:nvSpPr>
          <p:spPr bwMode="auto">
            <a:xfrm>
              <a:off x="1115616" y="5013176"/>
              <a:ext cx="1224136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Apr. </a:t>
              </a:r>
            </a:p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2011</a:t>
              </a:r>
            </a:p>
          </p:txBody>
        </p:sp>
        <p:sp>
          <p:nvSpPr>
            <p:cNvPr id="37" name="Text Box 3092"/>
            <p:cNvSpPr txBox="1">
              <a:spLocks noChangeArrowheads="1"/>
            </p:cNvSpPr>
            <p:nvPr/>
          </p:nvSpPr>
          <p:spPr bwMode="auto">
            <a:xfrm>
              <a:off x="2339752" y="5013176"/>
              <a:ext cx="1224136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Spring</a:t>
              </a:r>
            </a:p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2014</a:t>
              </a:r>
            </a:p>
          </p:txBody>
        </p:sp>
        <p:sp>
          <p:nvSpPr>
            <p:cNvPr id="38" name="Text Box 3092"/>
            <p:cNvSpPr txBox="1">
              <a:spLocks noChangeArrowheads="1"/>
            </p:cNvSpPr>
            <p:nvPr/>
          </p:nvSpPr>
          <p:spPr bwMode="auto">
            <a:xfrm>
              <a:off x="1115616" y="5589240"/>
              <a:ext cx="1224136" cy="3385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Aug.  2011</a:t>
              </a:r>
            </a:p>
          </p:txBody>
        </p:sp>
        <p:sp>
          <p:nvSpPr>
            <p:cNvPr id="39" name="Text Box 3092"/>
            <p:cNvSpPr txBox="1">
              <a:spLocks noChangeArrowheads="1"/>
            </p:cNvSpPr>
            <p:nvPr/>
          </p:nvSpPr>
          <p:spPr bwMode="auto">
            <a:xfrm>
              <a:off x="2339752" y="5589240"/>
              <a:ext cx="122413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Aug.  2011</a:t>
              </a:r>
            </a:p>
          </p:txBody>
        </p:sp>
        <p:sp>
          <p:nvSpPr>
            <p:cNvPr id="40" name="Text Box 3092"/>
            <p:cNvSpPr txBox="1">
              <a:spLocks noChangeArrowheads="1"/>
            </p:cNvSpPr>
            <p:nvPr/>
          </p:nvSpPr>
          <p:spPr bwMode="auto">
            <a:xfrm>
              <a:off x="1115616" y="5898758"/>
              <a:ext cx="122413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Dec.  2011</a:t>
              </a:r>
            </a:p>
          </p:txBody>
        </p:sp>
        <p:sp>
          <p:nvSpPr>
            <p:cNvPr id="41" name="Text Box 3092"/>
            <p:cNvSpPr txBox="1">
              <a:spLocks noChangeArrowheads="1"/>
            </p:cNvSpPr>
            <p:nvPr/>
          </p:nvSpPr>
          <p:spPr bwMode="auto">
            <a:xfrm>
              <a:off x="2339752" y="5898758"/>
              <a:ext cx="122413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Sep.  2011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J_empty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FF00"/>
      </a:accent4>
      <a:accent5>
        <a:srgbClr val="006600"/>
      </a:accent5>
      <a:accent6>
        <a:srgbClr val="A50021"/>
      </a:accent6>
      <a:hlink>
        <a:srgbClr val="660066"/>
      </a:hlink>
      <a:folHlink>
        <a:srgbClr val="800080"/>
      </a:folHlink>
    </a:clrScheme>
    <a:fontScheme name="CJ_empty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CJ_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標準デザイン">
  <a:themeElements>
    <a:clrScheme name="1_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標準デザイン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J_empty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FF00"/>
      </a:accent4>
      <a:accent5>
        <a:srgbClr val="006600"/>
      </a:accent5>
      <a:accent6>
        <a:srgbClr val="A50021"/>
      </a:accent6>
      <a:hlink>
        <a:srgbClr val="660066"/>
      </a:hlink>
      <a:folHlink>
        <a:srgbClr val="800080"/>
      </a:folHlink>
    </a:clrScheme>
    <a:fontScheme name="CJ_empty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CJ_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1_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標準デザイン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標準デザイン">
  <a:themeElements>
    <a:clrScheme name="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標準デザイン">
  <a:themeElements>
    <a:clrScheme name="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標準デザイン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標準デザイン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10.xml><?xml version="1.0" encoding="utf-8"?>
<a:themeOverride xmlns:a="http://schemas.openxmlformats.org/drawingml/2006/main">
  <a:clrScheme name="1_標準デザイン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3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1_標準デザイン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6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53165</TotalTime>
  <Words>1671</Words>
  <Application>Microsoft Office PowerPoint</Application>
  <PresentationFormat>Presentazione su schermo (4:3)</PresentationFormat>
  <Paragraphs>364</Paragraphs>
  <Slides>35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15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52" baseType="lpstr">
      <vt:lpstr>기본 디자인</vt:lpstr>
      <vt:lpstr>3_기본 디자인</vt:lpstr>
      <vt:lpstr>1_標準デザイン</vt:lpstr>
      <vt:lpstr>2_기본 디자인</vt:lpstr>
      <vt:lpstr>標準デザイン</vt:lpstr>
      <vt:lpstr>7_기본 디자인</vt:lpstr>
      <vt:lpstr>1_기본 디자인</vt:lpstr>
      <vt:lpstr>6_기본 디자인</vt:lpstr>
      <vt:lpstr>2_標準デザイン</vt:lpstr>
      <vt:lpstr>8_기본 디자인</vt:lpstr>
      <vt:lpstr>CJ_empty</vt:lpstr>
      <vt:lpstr>4_기본 디자인</vt:lpstr>
      <vt:lpstr>3_標準デザイン</vt:lpstr>
      <vt:lpstr>1_CJ_empty</vt:lpstr>
      <vt:lpstr>Office 테마</vt:lpstr>
      <vt:lpstr>Equation</vt:lpstr>
      <vt:lpstr>수식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Daya Bay Experiment</vt:lpstr>
      <vt:lpstr>The Double Chooz Experiment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Daya Bay Projected Senstivity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ksb</dc:creator>
  <cp:lastModifiedBy>tecno</cp:lastModifiedBy>
  <cp:revision>511</cp:revision>
  <dcterms:created xsi:type="dcterms:W3CDTF">2005-06-13T13:59:41Z</dcterms:created>
  <dcterms:modified xsi:type="dcterms:W3CDTF">2013-06-07T08:40:01Z</dcterms:modified>
</cp:coreProperties>
</file>