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57" r:id="rId3"/>
    <p:sldId id="259" r:id="rId4"/>
    <p:sldId id="264" r:id="rId5"/>
    <p:sldId id="260" r:id="rId6"/>
    <p:sldId id="265" r:id="rId7"/>
    <p:sldId id="269" r:id="rId8"/>
    <p:sldId id="262" r:id="rId9"/>
    <p:sldId id="267" r:id="rId10"/>
    <p:sldId id="268" r:id="rId11"/>
    <p:sldId id="270" r:id="rId12"/>
    <p:sldId id="271" r:id="rId13"/>
    <p:sldId id="263" r:id="rId14"/>
    <p:sldId id="273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029" autoAdjust="0"/>
    <p:restoredTop sz="94660"/>
  </p:normalViewPr>
  <p:slideViewPr>
    <p:cSldViewPr>
      <p:cViewPr varScale="1">
        <p:scale>
          <a:sx n="78" d="100"/>
          <a:sy n="78" d="100"/>
        </p:scale>
        <p:origin x="-125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A6B59C-1F7E-461D-97F2-729F8D538A7D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770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41ECB-CFDF-42FE-B1E7-FEE3A09A0C34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66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DA6C-AD75-431C-8AB7-8F470A7182A9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6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932BA-6662-4AFA-93D3-DC3972BC577E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67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8F9DE6C-6868-4780-B154-BD4C438140BD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13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B328E71-1760-4039-9927-EE41E63F27DE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3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4A040-3CD0-490B-9282-FFAC42B7C569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0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243DD-C1C6-41B1-AEF6-DCDA96CBD3D2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7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CECC-64B5-4136-9DD1-D42D9807D839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3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65B7B-0FED-4289-BEED-0678BBBAC61F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7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3921A-DFC3-40EA-866E-AEAF25CDD0D7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53542-DD57-45A9-8C0D-BF8CD21669F2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4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D6BB2-33E6-47ED-8307-6149E9E53A42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40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10A9-0597-4463-9512-09C69EB24543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1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FFED7CC-D0AF-4D01-8465-B7625A4122A8}" type="slidenum">
              <a:rPr lang="en-US"/>
              <a:pPr/>
              <a:t>‹N›</a:t>
            </a:fld>
            <a:endParaRPr lang="en-US"/>
          </a:p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wmf"/><Relationship Id="rId5" Type="http://schemas.openxmlformats.org/officeDocument/2006/relationships/image" Target="../media/image29.emf"/><Relationship Id="rId4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2.wmf"/><Relationship Id="rId3" Type="http://schemas.openxmlformats.org/officeDocument/2006/relationships/image" Target="../media/image13.wmf"/><Relationship Id="rId7" Type="http://schemas.openxmlformats.org/officeDocument/2006/relationships/image" Target="../media/image9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E68E-547F-4D00-949A-C8D1B7DB3600}" type="slidenum">
              <a:rPr lang="en-US"/>
              <a:pPr/>
              <a:t>1</a:t>
            </a:fld>
            <a:endParaRPr lang="en-US"/>
          </a:p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Neutron Beta Decay as a Probe of Weak Interactions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Alexander Saunders</a:t>
            </a:r>
          </a:p>
          <a:p>
            <a:r>
              <a:rPr lang="en-US"/>
              <a:t>Los Alamos National Lab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407B-29A7-45DD-92F3-5F3501E51D7E}" type="slidenum">
              <a:rPr lang="en-US"/>
              <a:pPr/>
              <a:t>10</a:t>
            </a:fld>
            <a:endParaRPr lang="en-US"/>
          </a:p>
          <a:p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4000"/>
              <a:t>Perkeo II Experiment Measured ABC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522288" y="1808163"/>
            <a:ext cx="7635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CC"/>
                </a:solidFill>
                <a:latin typeface="Times New Roman" pitchFamily="18" charset="0"/>
                <a:sym typeface="Math1" pitchFamily="2" charset="2"/>
              </a:rPr>
              <a:t>PERKEO II:</a:t>
            </a:r>
          </a:p>
          <a:p>
            <a:r>
              <a:rPr lang="el-GR" sz="2000" i="1">
                <a:latin typeface="Times New Roman" pitchFamily="18" charset="0"/>
                <a:cs typeface="Times New Roman" pitchFamily="18" charset="0"/>
                <a:sym typeface="Math1" pitchFamily="2" charset="2"/>
              </a:rPr>
              <a:t>β</a:t>
            </a:r>
            <a:r>
              <a:rPr lang="de-DE" sz="2000">
                <a:latin typeface="Times New Roman" pitchFamily="18" charset="0"/>
                <a:cs typeface="Times New Roman" pitchFamily="18" charset="0"/>
                <a:sym typeface="Math1" pitchFamily="2" charset="2"/>
              </a:rPr>
              <a:t>-Asymmetrie	</a:t>
            </a:r>
            <a:r>
              <a:rPr lang="en-US" sz="2000" i="1">
                <a:latin typeface="Times New Roman" pitchFamily="18" charset="0"/>
                <a:sym typeface="Math1" pitchFamily="2" charset="2"/>
              </a:rPr>
              <a:t>A</a:t>
            </a:r>
            <a:r>
              <a:rPr lang="en-US" sz="2000">
                <a:latin typeface="Times New Roman" pitchFamily="18" charset="0"/>
                <a:sym typeface="Math1" pitchFamily="2" charset="2"/>
              </a:rPr>
              <a:t> = − 0.1200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Math1" pitchFamily="2" charset="2"/>
              </a:rPr>
              <a:t>±0.000</a:t>
            </a:r>
            <a:r>
              <a:rPr lang="en-US" sz="2000">
                <a:latin typeface="Times New Roman" pitchFamily="18" charset="0"/>
                <a:sym typeface="Math1" pitchFamily="2" charset="2"/>
              </a:rPr>
              <a:t>6,  </a:t>
            </a:r>
            <a:r>
              <a:rPr lang="de-DE" sz="1400">
                <a:latin typeface="Times New Roman" pitchFamily="18" charset="0"/>
              </a:rPr>
              <a:t>PRL, in print (2013)</a:t>
            </a:r>
            <a:endParaRPr lang="en-US" sz="1400">
              <a:latin typeface="Times New Roman" pitchFamily="18" charset="0"/>
              <a:sym typeface="Math1" pitchFamily="2" charset="2"/>
            </a:endParaRPr>
          </a:p>
          <a:p>
            <a:r>
              <a:rPr lang="de-DE" sz="2000" i="1">
                <a:latin typeface="Times New Roman" pitchFamily="18" charset="0"/>
                <a:sym typeface="Math1" pitchFamily="2" charset="2"/>
              </a:rPr>
              <a:t>p</a:t>
            </a:r>
            <a:r>
              <a:rPr lang="de-DE" sz="2000">
                <a:latin typeface="Times New Roman" pitchFamily="18" charset="0"/>
                <a:sym typeface="Math1" pitchFamily="2" charset="2"/>
              </a:rPr>
              <a:t>-Asymmetrie	</a:t>
            </a:r>
            <a:r>
              <a:rPr lang="en-US" sz="2000" i="1">
                <a:latin typeface="Times New Roman" pitchFamily="18" charset="0"/>
                <a:sym typeface="Math1" pitchFamily="2" charset="2"/>
              </a:rPr>
              <a:t>B</a:t>
            </a:r>
            <a:r>
              <a:rPr lang="en-US" sz="2000">
                <a:latin typeface="Times New Roman" pitchFamily="18" charset="0"/>
                <a:sym typeface="Math1" pitchFamily="2" charset="2"/>
              </a:rPr>
              <a:t> = + 0.983±0.005,      </a:t>
            </a:r>
            <a:r>
              <a:rPr lang="de-DE" sz="1400">
                <a:latin typeface="Times New Roman" pitchFamily="18" charset="0"/>
              </a:rPr>
              <a:t>PRL </a:t>
            </a:r>
            <a:r>
              <a:rPr lang="de-DE" sz="1400" b="1">
                <a:latin typeface="Times New Roman" pitchFamily="18" charset="0"/>
              </a:rPr>
              <a:t>99</a:t>
            </a:r>
            <a:r>
              <a:rPr lang="de-DE" sz="1400">
                <a:latin typeface="Times New Roman" pitchFamily="18" charset="0"/>
              </a:rPr>
              <a:t>, 191803 (2007)</a:t>
            </a:r>
            <a:r>
              <a:rPr lang="de-DE" sz="2000">
                <a:latin typeface="Times New Roman" pitchFamily="18" charset="0"/>
              </a:rPr>
              <a:t/>
            </a:r>
            <a:br>
              <a:rPr lang="de-DE" sz="2000">
                <a:latin typeface="Times New Roman" pitchFamily="18" charset="0"/>
              </a:rPr>
            </a:br>
            <a:r>
              <a:rPr lang="el-GR" sz="2000" i="1">
                <a:latin typeface="Times New Roman" pitchFamily="18" charset="0"/>
                <a:cs typeface="Times New Roman" pitchFamily="18" charset="0"/>
                <a:sym typeface="Math1" pitchFamily="2" charset="2"/>
              </a:rPr>
              <a:t>ν</a:t>
            </a:r>
            <a:r>
              <a:rPr lang="de-DE" sz="2000">
                <a:latin typeface="Times New Roman" pitchFamily="18" charset="0"/>
                <a:sym typeface="Math1" pitchFamily="2" charset="2"/>
              </a:rPr>
              <a:t>-Asymmetrie	</a:t>
            </a:r>
            <a:r>
              <a:rPr lang="en-US" sz="2000" i="1">
                <a:latin typeface="Times New Roman" pitchFamily="18" charset="0"/>
              </a:rPr>
              <a:t>C</a:t>
            </a:r>
            <a:r>
              <a:rPr lang="en-US" sz="2000">
                <a:latin typeface="Times New Roman" pitchFamily="18" charset="0"/>
              </a:rPr>
              <a:t> = − 0.239</a:t>
            </a:r>
            <a:r>
              <a:rPr lang="en-US" sz="2000">
                <a:latin typeface="Times New Roman" pitchFamily="18" charset="0"/>
                <a:sym typeface="Math1" pitchFamily="2" charset="2"/>
              </a:rPr>
              <a:t>±0.003,      </a:t>
            </a:r>
            <a:r>
              <a:rPr lang="de-DE" sz="1400">
                <a:latin typeface="Times New Roman" pitchFamily="18" charset="0"/>
              </a:rPr>
              <a:t>PRL </a:t>
            </a:r>
            <a:r>
              <a:rPr lang="de-DE" sz="1400" b="1">
                <a:latin typeface="Times New Roman" pitchFamily="18" charset="0"/>
              </a:rPr>
              <a:t>100</a:t>
            </a:r>
            <a:r>
              <a:rPr lang="de-DE" sz="1400">
                <a:latin typeface="Times New Roman" pitchFamily="18" charset="0"/>
              </a:rPr>
              <a:t>, 151801 (2008)</a:t>
            </a:r>
            <a:endParaRPr lang="de-DE" sz="1400">
              <a:latin typeface="Times New Roman" pitchFamily="18" charset="0"/>
              <a:sym typeface="Math1" pitchFamily="2" charset="2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3654425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4438650" y="3517900"/>
            <a:ext cx="3797300" cy="2676525"/>
            <a:chOff x="3195" y="2047"/>
            <a:chExt cx="2392" cy="1686"/>
          </a:xfrm>
        </p:grpSpPr>
        <p:pic>
          <p:nvPicPr>
            <p:cNvPr id="266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047"/>
              <a:ext cx="2136" cy="1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32" name="Text Box 8"/>
            <p:cNvSpPr txBox="1">
              <a:spLocks noChangeArrowheads="1"/>
            </p:cNvSpPr>
            <p:nvPr/>
          </p:nvSpPr>
          <p:spPr bwMode="auto">
            <a:xfrm rot="16200000">
              <a:off x="2692" y="2578"/>
              <a:ext cx="1217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>
                  <a:latin typeface="Times New Roman" pitchFamily="18" charset="0"/>
                </a:rPr>
                <a:t>Neutron polarisation</a:t>
              </a:r>
            </a:p>
          </p:txBody>
        </p:sp>
        <p:sp>
          <p:nvSpPr>
            <p:cNvPr id="26633" name="Text Box 9"/>
            <p:cNvSpPr txBox="1">
              <a:spLocks noChangeArrowheads="1"/>
            </p:cNvSpPr>
            <p:nvPr/>
          </p:nvSpPr>
          <p:spPr bwMode="auto">
            <a:xfrm>
              <a:off x="3730" y="3521"/>
              <a:ext cx="12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>
                  <a:latin typeface="Times New Roman" pitchFamily="18" charset="0"/>
                </a:rPr>
                <a:t>Neutron wavelength</a:t>
              </a:r>
            </a:p>
          </p:txBody>
        </p: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 rot="5400000">
              <a:off x="4917" y="2646"/>
              <a:ext cx="1127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>
                  <a:latin typeface="Times New Roman" pitchFamily="18" charset="0"/>
                </a:rPr>
                <a:t>Neutron spectrum</a:t>
              </a:r>
            </a:p>
          </p:txBody>
        </p:sp>
        <p:sp>
          <p:nvSpPr>
            <p:cNvPr id="26635" name="Text Box 11"/>
            <p:cNvSpPr txBox="1">
              <a:spLocks noChangeArrowheads="1"/>
            </p:cNvSpPr>
            <p:nvPr/>
          </p:nvSpPr>
          <p:spPr bwMode="auto">
            <a:xfrm>
              <a:off x="4007" y="2358"/>
              <a:ext cx="2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>
                  <a:latin typeface="Times New Roman" pitchFamily="18" charset="0"/>
                  <a:cs typeface="Times New Roman" pitchFamily="18" charset="0"/>
                </a:rPr>
                <a:t>→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E8FC-40EF-4CF9-B10F-DF1FF1489F8A}" type="slidenum">
              <a:rPr lang="en-US"/>
              <a:pPr/>
              <a:t>11</a:t>
            </a:fld>
            <a:endParaRPr lang="en-US"/>
          </a:p>
          <a:p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Perkeo III is state of art of CN beta decay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1981200"/>
          </a:xfrm>
        </p:spPr>
        <p:txBody>
          <a:bodyPr/>
          <a:lstStyle/>
          <a:p>
            <a:r>
              <a:rPr lang="en-US" sz="2400"/>
              <a:t>Backgrounds eliminated using pulsed beam</a:t>
            </a:r>
          </a:p>
          <a:p>
            <a:r>
              <a:rPr lang="en-US" sz="2400"/>
              <a:t>50 kHz decay rate</a:t>
            </a:r>
          </a:p>
          <a:p>
            <a:r>
              <a:rPr lang="en-US" sz="2400"/>
              <a:t>Total uncertainty expected to be</a:t>
            </a:r>
            <a:r>
              <a:rPr lang="en-US" sz="2400" i="1"/>
              <a:t> </a:t>
            </a:r>
            <a:r>
              <a:rPr lang="en-US" sz="2400" i="1">
                <a:latin typeface="Symbol" pitchFamily="18" charset="2"/>
              </a:rPr>
              <a:t>D</a:t>
            </a:r>
            <a:r>
              <a:rPr lang="en-US" sz="2400" i="1"/>
              <a:t>A/A</a:t>
            </a:r>
            <a:r>
              <a:rPr lang="en-US" sz="2400"/>
              <a:t>=2.1e-3</a:t>
            </a:r>
          </a:p>
          <a:p>
            <a:r>
              <a:rPr lang="en-US" sz="2400"/>
              <a:t>Results very soon!</a:t>
            </a:r>
          </a:p>
          <a:p>
            <a:endParaRPr lang="en-US" sz="240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6918325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724400" y="60960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B. Maerkisch </a:t>
            </a:r>
            <a:r>
              <a:rPr lang="en-US" i="1"/>
              <a:t>et al</a:t>
            </a:r>
            <a:r>
              <a:rPr lang="en-US"/>
              <a:t>., NIM A </a:t>
            </a:r>
            <a:r>
              <a:rPr lang="en-US" b="1"/>
              <a:t>611</a:t>
            </a:r>
            <a:r>
              <a:rPr lang="en-US"/>
              <a:t>, 216 (2009)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29D7-69EF-46AB-85D9-6428F3266BF1}" type="slidenum">
              <a:rPr lang="en-US"/>
              <a:pPr/>
              <a:t>12</a:t>
            </a:fld>
            <a:endParaRPr lang="en-US"/>
          </a:p>
          <a:p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 is the next generation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2667000"/>
          </a:xfrm>
        </p:spPr>
        <p:txBody>
          <a:bodyPr/>
          <a:lstStyle/>
          <a:p>
            <a:r>
              <a:rPr lang="en-US" sz="2400" b="1"/>
              <a:t>P</a:t>
            </a:r>
            <a:r>
              <a:rPr lang="en-US" sz="2400"/>
              <a:t>roton </a:t>
            </a:r>
            <a:r>
              <a:rPr lang="en-US" sz="2400" b="1"/>
              <a:t>E</a:t>
            </a:r>
            <a:r>
              <a:rPr lang="en-US" sz="2400"/>
              <a:t>lectron </a:t>
            </a:r>
            <a:r>
              <a:rPr lang="en-US" sz="2400" b="1"/>
              <a:t>R</a:t>
            </a:r>
            <a:r>
              <a:rPr lang="en-US" sz="2400"/>
              <a:t>adiation </a:t>
            </a:r>
            <a:r>
              <a:rPr lang="en-US" sz="2400" b="1"/>
              <a:t>C</a:t>
            </a:r>
            <a:r>
              <a:rPr lang="en-US" sz="2400"/>
              <a:t>hannel</a:t>
            </a:r>
          </a:p>
          <a:p>
            <a:r>
              <a:rPr lang="en-US" sz="2400"/>
              <a:t>8 m flight path maximizes statistics</a:t>
            </a:r>
          </a:p>
          <a:p>
            <a:r>
              <a:rPr lang="en-US" sz="2400"/>
              <a:t>6 T field pinch minimizes backscatter, field inhomogeneity effects</a:t>
            </a:r>
          </a:p>
          <a:p>
            <a:r>
              <a:rPr lang="en-US" sz="2400"/>
              <a:t>To be installed in flight path at FRM-2</a:t>
            </a:r>
          </a:p>
          <a:p>
            <a:r>
              <a:rPr lang="en-US" sz="2400"/>
              <a:t>All systematics expected to be O(10</a:t>
            </a:r>
            <a:r>
              <a:rPr lang="en-US" sz="2400" baseline="30000"/>
              <a:t>-4</a:t>
            </a:r>
            <a:r>
              <a:rPr lang="en-US" sz="2400"/>
              <a:t>)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21100"/>
            <a:ext cx="687387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098925" y="6361113"/>
            <a:ext cx="433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D. Dubbers </a:t>
            </a:r>
            <a:r>
              <a:rPr lang="en-US" i="1"/>
              <a:t>et al</a:t>
            </a:r>
            <a:r>
              <a:rPr lang="en-US"/>
              <a:t>., NIM A </a:t>
            </a:r>
            <a:r>
              <a:rPr lang="en-US" b="1"/>
              <a:t>596</a:t>
            </a:r>
            <a:r>
              <a:rPr lang="en-US"/>
              <a:t>, 238 (2008)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29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8A7F-B3C3-45EB-B17D-C35FB6C1DCE8}" type="slidenum">
              <a:rPr lang="en-US"/>
              <a:pPr/>
              <a:t>13</a:t>
            </a:fld>
            <a:endParaRPr lang="en-US"/>
          </a:p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Interlude </a:t>
            </a:r>
            <a:r>
              <a:rPr lang="en-US" sz="4000">
                <a:cs typeface="Arial" pitchFamily="34" charset="0"/>
              </a:rPr>
              <a:t>— </a:t>
            </a:r>
            <a:r>
              <a:rPr lang="en-US" sz="4000"/>
              <a:t>What are ultracold neutrons? </a:t>
            </a:r>
            <a:endParaRPr lang="en-US" sz="3200" b="1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57200" y="1524000"/>
            <a:ext cx="8077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chemeClr val="accent2"/>
                </a:solidFill>
                <a:ea typeface="ＭＳ Ｐゴシック" pitchFamily="34" charset="-128"/>
              </a:rPr>
              <a:t>Very slow neutrons (v &lt; 8m/s)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chemeClr val="accent2"/>
                </a:solidFill>
                <a:ea typeface="ＭＳ Ｐゴシック" pitchFamily="34" charset="-128"/>
              </a:rPr>
              <a:t>Totally reflected by some materials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ja-JP" sz="2400">
              <a:solidFill>
                <a:schemeClr val="accent2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kumimoji="1" lang="en-US" altLang="ja-JP" sz="2400">
                <a:solidFill>
                  <a:schemeClr val="accent2"/>
                </a:solidFill>
                <a:ea typeface="ＭＳ Ｐゴシック" pitchFamily="34" charset="-128"/>
              </a:rPr>
              <a:t>Hence, they can be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kumimoji="1" lang="en-US" altLang="ja-JP" sz="2400">
                <a:solidFill>
                  <a:srgbClr val="FF0066"/>
                </a:solidFill>
                <a:ea typeface="ＭＳ Ｐゴシック" pitchFamily="34" charset="-128"/>
              </a:rPr>
              <a:t>totally confined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kumimoji="1" lang="en-US" altLang="ja-JP" sz="2400">
                <a:solidFill>
                  <a:schemeClr val="accent2"/>
                </a:solidFill>
                <a:ea typeface="ＭＳ Ｐゴシック" pitchFamily="34" charset="-128"/>
              </a:rPr>
              <a:t>within a  bottle for periods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kumimoji="1" lang="en-US" altLang="ja-JP" sz="2400">
                <a:solidFill>
                  <a:srgbClr val="FF0066"/>
                </a:solidFill>
                <a:ea typeface="ＭＳ Ｐゴシック" pitchFamily="34" charset="-128"/>
              </a:rPr>
              <a:t>in excess of 100 seconds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endParaRPr kumimoji="1" lang="en-US" altLang="ja-JP" sz="240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kumimoji="1" lang="en-US" altLang="ja-JP" sz="2400">
                <a:solidFill>
                  <a:schemeClr val="accent2"/>
                </a:solidFill>
                <a:ea typeface="ＭＳ Ｐゴシック" pitchFamily="34" charset="-128"/>
              </a:rPr>
              <a:t>Typically:</a:t>
            </a:r>
            <a:r>
              <a:rPr kumimoji="1" lang="en-US" altLang="ja-JP" sz="2400">
                <a:solidFill>
                  <a:srgbClr val="FF0066"/>
                </a:solidFill>
                <a:ea typeface="ＭＳ Ｐゴシック" pitchFamily="34" charset="-128"/>
              </a:rPr>
              <a:t>  velocity &lt; 8m/s</a:t>
            </a:r>
          </a:p>
          <a:p>
            <a:pPr>
              <a:lnSpc>
                <a:spcPct val="90000"/>
              </a:lnSpc>
            </a:pPr>
            <a:r>
              <a:rPr kumimoji="1" lang="en-US" altLang="ja-JP" sz="2400">
                <a:solidFill>
                  <a:srgbClr val="FF0066"/>
                </a:solidFill>
                <a:ea typeface="ＭＳ Ｐゴシック" pitchFamily="34" charset="-128"/>
              </a:rPr>
              <a:t>                     kinetic energy &lt; 3x10</a:t>
            </a:r>
            <a:r>
              <a:rPr kumimoji="1" lang="en-US" altLang="ja-JP" sz="2400" baseline="30000">
                <a:solidFill>
                  <a:srgbClr val="FF0066"/>
                </a:solidFill>
                <a:ea typeface="ＭＳ Ｐゴシック" pitchFamily="34" charset="-128"/>
              </a:rPr>
              <a:t>-7</a:t>
            </a:r>
            <a:r>
              <a:rPr kumimoji="1" lang="en-US" altLang="ja-JP" sz="2400">
                <a:solidFill>
                  <a:srgbClr val="FF0066"/>
                </a:solidFill>
                <a:ea typeface="ＭＳ Ｐゴシック" pitchFamily="34" charset="-128"/>
              </a:rPr>
              <a:t> eV</a:t>
            </a:r>
          </a:p>
          <a:p>
            <a:pPr>
              <a:lnSpc>
                <a:spcPct val="90000"/>
              </a:lnSpc>
            </a:pPr>
            <a:r>
              <a:rPr kumimoji="1" lang="en-US" altLang="ja-JP" sz="2400">
                <a:solidFill>
                  <a:srgbClr val="FF0066"/>
                </a:solidFill>
                <a:ea typeface="ＭＳ Ｐゴシック" pitchFamily="34" charset="-128"/>
              </a:rPr>
              <a:t>                     wavelength &gt; 500</a:t>
            </a:r>
            <a:r>
              <a:rPr kumimoji="1" lang="en-US" altLang="ja-JP" sz="2400">
                <a:solidFill>
                  <a:srgbClr val="FF0066"/>
                </a:solidFill>
                <a:latin typeface="Times New Roman"/>
                <a:ea typeface="ＭＳ Ｐゴシック" pitchFamily="34" charset="-128"/>
              </a:rPr>
              <a:t>Å</a:t>
            </a:r>
            <a:endParaRPr kumimoji="1" lang="en-US" altLang="ja-JP" sz="2400">
              <a:solidFill>
                <a:srgbClr val="FF0066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kumimoji="1" lang="en-US" altLang="ja-JP" sz="2400">
                <a:solidFill>
                  <a:srgbClr val="FF0066"/>
                </a:solidFill>
                <a:ea typeface="ＭＳ Ｐゴシック" pitchFamily="34" charset="-128"/>
              </a:rPr>
              <a:t>                     or temperature &lt; 4 mK</a:t>
            </a:r>
          </a:p>
          <a:p>
            <a:pPr>
              <a:lnSpc>
                <a:spcPct val="90000"/>
              </a:lnSpc>
            </a:pPr>
            <a:endParaRPr kumimoji="1" lang="en-US" altLang="ja-JP" sz="2400">
              <a:solidFill>
                <a:srgbClr val="FF0066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kumimoji="1" lang="en-US" altLang="ja-JP" sz="2400" i="1">
                <a:solidFill>
                  <a:schemeClr val="accent2"/>
                </a:solidFill>
                <a:ea typeface="ＭＳ Ｐゴシック" pitchFamily="34" charset="-128"/>
              </a:rPr>
              <a:t>cf:     </a:t>
            </a:r>
            <a:r>
              <a:rPr kumimoji="1" lang="en-US" altLang="ja-JP" sz="2400">
                <a:solidFill>
                  <a:schemeClr val="accent2"/>
                </a:solidFill>
                <a:ea typeface="ＭＳ Ｐゴシック" pitchFamily="34" charset="-128"/>
              </a:rPr>
              <a:t>Gravity: 10</a:t>
            </a:r>
            <a:r>
              <a:rPr kumimoji="1" lang="en-US" altLang="ja-JP" sz="2400" baseline="30000">
                <a:solidFill>
                  <a:schemeClr val="accent2"/>
                </a:solidFill>
                <a:ea typeface="ＭＳ Ｐゴシック" pitchFamily="34" charset="-128"/>
              </a:rPr>
              <a:t>-7</a:t>
            </a:r>
            <a:r>
              <a:rPr kumimoji="1" lang="en-US" altLang="ja-JP" sz="2400">
                <a:solidFill>
                  <a:schemeClr val="accent2"/>
                </a:solidFill>
                <a:ea typeface="ＭＳ Ｐゴシック" pitchFamily="34" charset="-128"/>
              </a:rPr>
              <a:t> eV/ meter.</a:t>
            </a:r>
          </a:p>
          <a:p>
            <a:pPr>
              <a:lnSpc>
                <a:spcPct val="90000"/>
              </a:lnSpc>
            </a:pPr>
            <a:r>
              <a:rPr kumimoji="1" lang="en-US" altLang="ja-JP" sz="2400" i="1">
                <a:ea typeface="ＭＳ Ｐゴシック" pitchFamily="34" charset="-128"/>
              </a:rPr>
              <a:t>             </a:t>
            </a:r>
            <a:r>
              <a:rPr kumimoji="1" lang="en-US" altLang="ja-JP" sz="2400">
                <a:solidFill>
                  <a:schemeClr val="accent2"/>
                </a:solidFill>
                <a:ea typeface="ＭＳ Ｐゴシック" pitchFamily="34" charset="-128"/>
              </a:rPr>
              <a:t>Magnetic field (</a:t>
            </a:r>
            <a:r>
              <a:rPr kumimoji="1" lang="en-US" altLang="ja-JP" sz="2400">
                <a:solidFill>
                  <a:schemeClr val="accent2"/>
                </a:solidFill>
                <a:latin typeface="Symbol" pitchFamily="18" charset="2"/>
                <a:ea typeface="ＭＳ Ｐゴシック" pitchFamily="34" charset="-128"/>
              </a:rPr>
              <a:t>m</a:t>
            </a:r>
            <a:r>
              <a:rPr kumimoji="1" lang="en-US" altLang="ja-JP" sz="2400">
                <a:solidFill>
                  <a:schemeClr val="accent2"/>
                </a:solidFill>
                <a:ea typeface="ＭＳ Ｐゴシック" pitchFamily="34" charset="-128"/>
              </a:rPr>
              <a:t>B):</a:t>
            </a:r>
            <a:r>
              <a:rPr kumimoji="1" lang="en-US" altLang="ja-JP" sz="2400">
                <a:ea typeface="ＭＳ Ｐゴシック" pitchFamily="34" charset="-128"/>
              </a:rPr>
              <a:t> </a:t>
            </a:r>
            <a:r>
              <a:rPr kumimoji="1" lang="en-US" altLang="ja-JP" sz="2400">
                <a:solidFill>
                  <a:schemeClr val="accent2"/>
                </a:solidFill>
                <a:ea typeface="ＭＳ Ｐゴシック" pitchFamily="34" charset="-128"/>
              </a:rPr>
              <a:t>10</a:t>
            </a:r>
            <a:r>
              <a:rPr kumimoji="1" lang="en-US" altLang="ja-JP" sz="2400" baseline="30000">
                <a:solidFill>
                  <a:schemeClr val="accent2"/>
                </a:solidFill>
                <a:ea typeface="ＭＳ Ｐゴシック" pitchFamily="34" charset="-128"/>
              </a:rPr>
              <a:t>-7</a:t>
            </a:r>
            <a:r>
              <a:rPr kumimoji="1" lang="en-US" altLang="ja-JP" sz="2400">
                <a:solidFill>
                  <a:schemeClr val="accent2"/>
                </a:solidFill>
                <a:ea typeface="ＭＳ Ｐゴシック" pitchFamily="34" charset="-128"/>
              </a:rPr>
              <a:t> eV/ 1.7 T.</a:t>
            </a:r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6189663" y="3810000"/>
            <a:ext cx="2725737" cy="1371600"/>
            <a:chOff x="4032" y="2592"/>
            <a:chExt cx="1717" cy="864"/>
          </a:xfrm>
        </p:grpSpPr>
        <p:sp>
          <p:nvSpPr>
            <p:cNvPr id="11269" name="Line 5"/>
            <p:cNvSpPr>
              <a:spLocks noChangeShapeType="1"/>
            </p:cNvSpPr>
            <p:nvPr/>
          </p:nvSpPr>
          <p:spPr bwMode="auto">
            <a:xfrm>
              <a:off x="4032" y="3360"/>
              <a:ext cx="139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70" name="Line 6"/>
            <p:cNvSpPr>
              <a:spLocks noChangeShapeType="1"/>
            </p:cNvSpPr>
            <p:nvPr/>
          </p:nvSpPr>
          <p:spPr bwMode="auto">
            <a:xfrm flipH="1">
              <a:off x="4032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 flipH="1">
              <a:off x="4128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72" name="Line 8"/>
            <p:cNvSpPr>
              <a:spLocks noChangeShapeType="1"/>
            </p:cNvSpPr>
            <p:nvPr/>
          </p:nvSpPr>
          <p:spPr bwMode="auto">
            <a:xfrm flipH="1">
              <a:off x="4224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73" name="Line 9"/>
            <p:cNvSpPr>
              <a:spLocks noChangeShapeType="1"/>
            </p:cNvSpPr>
            <p:nvPr/>
          </p:nvSpPr>
          <p:spPr bwMode="auto">
            <a:xfrm flipH="1">
              <a:off x="4320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 flipH="1">
              <a:off x="4416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75" name="Line 11"/>
            <p:cNvSpPr>
              <a:spLocks noChangeShapeType="1"/>
            </p:cNvSpPr>
            <p:nvPr/>
          </p:nvSpPr>
          <p:spPr bwMode="auto">
            <a:xfrm flipH="1">
              <a:off x="4512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76" name="Line 12"/>
            <p:cNvSpPr>
              <a:spLocks noChangeShapeType="1"/>
            </p:cNvSpPr>
            <p:nvPr/>
          </p:nvSpPr>
          <p:spPr bwMode="auto">
            <a:xfrm flipH="1">
              <a:off x="4608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 flipH="1">
              <a:off x="4704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 flipH="1">
              <a:off x="4800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79" name="Line 15"/>
            <p:cNvSpPr>
              <a:spLocks noChangeShapeType="1"/>
            </p:cNvSpPr>
            <p:nvPr/>
          </p:nvSpPr>
          <p:spPr bwMode="auto">
            <a:xfrm flipH="1">
              <a:off x="4896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0" name="Line 16"/>
            <p:cNvSpPr>
              <a:spLocks noChangeShapeType="1"/>
            </p:cNvSpPr>
            <p:nvPr/>
          </p:nvSpPr>
          <p:spPr bwMode="auto">
            <a:xfrm flipH="1">
              <a:off x="4992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1" name="Line 17"/>
            <p:cNvSpPr>
              <a:spLocks noChangeShapeType="1"/>
            </p:cNvSpPr>
            <p:nvPr/>
          </p:nvSpPr>
          <p:spPr bwMode="auto">
            <a:xfrm flipH="1">
              <a:off x="5088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2" name="Line 18"/>
            <p:cNvSpPr>
              <a:spLocks noChangeShapeType="1"/>
            </p:cNvSpPr>
            <p:nvPr/>
          </p:nvSpPr>
          <p:spPr bwMode="auto">
            <a:xfrm flipH="1">
              <a:off x="5184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 flipH="1">
              <a:off x="5280" y="3360"/>
              <a:ext cx="96" cy="9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4" name="Freeform 20"/>
            <p:cNvSpPr>
              <a:spLocks/>
            </p:cNvSpPr>
            <p:nvPr/>
          </p:nvSpPr>
          <p:spPr bwMode="auto">
            <a:xfrm>
              <a:off x="4512" y="2592"/>
              <a:ext cx="536" cy="798"/>
            </a:xfrm>
            <a:custGeom>
              <a:avLst/>
              <a:gdLst>
                <a:gd name="T0" fmla="*/ 0 w 1300"/>
                <a:gd name="T1" fmla="*/ 1174 h 1174"/>
                <a:gd name="T2" fmla="*/ 137 w 1300"/>
                <a:gd name="T3" fmla="*/ 753 h 1174"/>
                <a:gd name="T4" fmla="*/ 322 w 1300"/>
                <a:gd name="T5" fmla="*/ 328 h 1174"/>
                <a:gd name="T6" fmla="*/ 562 w 1300"/>
                <a:gd name="T7" fmla="*/ 40 h 1174"/>
                <a:gd name="T8" fmla="*/ 850 w 1300"/>
                <a:gd name="T9" fmla="*/ 88 h 1174"/>
                <a:gd name="T10" fmla="*/ 1042 w 1300"/>
                <a:gd name="T11" fmla="*/ 424 h 1174"/>
                <a:gd name="T12" fmla="*/ 1234 w 1300"/>
                <a:gd name="T13" fmla="*/ 936 h 1174"/>
                <a:gd name="T14" fmla="*/ 1300 w 1300"/>
                <a:gd name="T15" fmla="*/ 1135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0" h="1174">
                  <a:moveTo>
                    <a:pt x="0" y="1174"/>
                  </a:moveTo>
                  <a:cubicBezTo>
                    <a:pt x="23" y="1104"/>
                    <a:pt x="83" y="894"/>
                    <a:pt x="137" y="753"/>
                  </a:cubicBezTo>
                  <a:cubicBezTo>
                    <a:pt x="191" y="612"/>
                    <a:pt x="251" y="447"/>
                    <a:pt x="322" y="328"/>
                  </a:cubicBezTo>
                  <a:cubicBezTo>
                    <a:pt x="393" y="209"/>
                    <a:pt x="474" y="80"/>
                    <a:pt x="562" y="40"/>
                  </a:cubicBezTo>
                  <a:cubicBezTo>
                    <a:pt x="650" y="0"/>
                    <a:pt x="770" y="24"/>
                    <a:pt x="850" y="88"/>
                  </a:cubicBezTo>
                  <a:cubicBezTo>
                    <a:pt x="930" y="152"/>
                    <a:pt x="978" y="283"/>
                    <a:pt x="1042" y="424"/>
                  </a:cubicBezTo>
                  <a:cubicBezTo>
                    <a:pt x="1106" y="565"/>
                    <a:pt x="1191" y="818"/>
                    <a:pt x="1234" y="936"/>
                  </a:cubicBezTo>
                  <a:cubicBezTo>
                    <a:pt x="1277" y="1054"/>
                    <a:pt x="1286" y="1094"/>
                    <a:pt x="1300" y="1135"/>
                  </a:cubicBezTo>
                </a:path>
              </a:pathLst>
            </a:custGeom>
            <a:noFill/>
            <a:ln w="508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5" name="Line 21"/>
            <p:cNvSpPr>
              <a:spLocks noChangeShapeType="1"/>
            </p:cNvSpPr>
            <p:nvPr/>
          </p:nvSpPr>
          <p:spPr bwMode="auto">
            <a:xfrm>
              <a:off x="4416" y="2592"/>
              <a:ext cx="9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6" name="Line 22"/>
            <p:cNvSpPr>
              <a:spLocks noChangeShapeType="1"/>
            </p:cNvSpPr>
            <p:nvPr/>
          </p:nvSpPr>
          <p:spPr bwMode="auto">
            <a:xfrm>
              <a:off x="5232" y="2592"/>
              <a:ext cx="0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7" name="Text Box 23"/>
            <p:cNvSpPr txBox="1">
              <a:spLocks noChangeArrowheads="1"/>
            </p:cNvSpPr>
            <p:nvPr/>
          </p:nvSpPr>
          <p:spPr bwMode="auto">
            <a:xfrm>
              <a:off x="5366" y="2809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ea typeface="ＭＳ Ｐゴシック" pitchFamily="34" charset="-128"/>
                </a:rPr>
                <a:t>3m</a:t>
              </a:r>
            </a:p>
          </p:txBody>
        </p:sp>
        <p:sp>
          <p:nvSpPr>
            <p:cNvPr id="11288" name="Line 24"/>
            <p:cNvSpPr>
              <a:spLocks noChangeShapeType="1"/>
            </p:cNvSpPr>
            <p:nvPr/>
          </p:nvSpPr>
          <p:spPr bwMode="auto">
            <a:xfrm rot="21205973" flipV="1">
              <a:off x="4525" y="2979"/>
              <a:ext cx="81" cy="216"/>
            </a:xfrm>
            <a:prstGeom prst="line">
              <a:avLst/>
            </a:prstGeom>
            <a:noFill/>
            <a:ln w="25400">
              <a:solidFill>
                <a:srgbClr val="FF0066"/>
              </a:solidFill>
              <a:round/>
              <a:headEnd type="oval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9" name="Line 25"/>
            <p:cNvSpPr>
              <a:spLocks noChangeShapeType="1"/>
            </p:cNvSpPr>
            <p:nvPr/>
          </p:nvSpPr>
          <p:spPr bwMode="auto">
            <a:xfrm>
              <a:off x="4194" y="2895"/>
              <a:ext cx="0" cy="28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90" name="Text Box 26"/>
            <p:cNvSpPr txBox="1">
              <a:spLocks noChangeArrowheads="1"/>
            </p:cNvSpPr>
            <p:nvPr/>
          </p:nvSpPr>
          <p:spPr bwMode="auto">
            <a:xfrm>
              <a:off x="4257" y="2682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>
                  <a:solidFill>
                    <a:srgbClr val="000000"/>
                  </a:solidFill>
                  <a:ea typeface="ＭＳ Ｐゴシック" pitchFamily="34" charset="-128"/>
                </a:rPr>
                <a:t>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10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F77F8-F600-4065-B2FC-4EB9A71FD3B0}" type="slidenum">
              <a:rPr lang="en-US"/>
              <a:pPr/>
              <a:t>14</a:t>
            </a:fld>
            <a:endParaRPr lang="en-US"/>
          </a:p>
          <a:p>
            <a:endParaRPr lang="en-US"/>
          </a:p>
        </p:txBody>
      </p:sp>
      <p:sp>
        <p:nvSpPr>
          <p:cNvPr id="3277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600"/>
              <a:t>UCNA Experiment — General  Approach</a:t>
            </a:r>
          </a:p>
        </p:txBody>
      </p:sp>
      <p:sp>
        <p:nvSpPr>
          <p:cNvPr id="32771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9812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</a:rPr>
              <a:t>Neutron Polarization</a:t>
            </a:r>
            <a:endParaRPr lang="en-US" sz="2400"/>
          </a:p>
          <a:p>
            <a:pPr lvl="1">
              <a:lnSpc>
                <a:spcPct val="90000"/>
              </a:lnSpc>
            </a:pPr>
            <a:r>
              <a:rPr lang="en-US" sz="2000"/>
              <a:t>UCN (can produce &gt;99% polarization with 7T magnetic field)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Copper and diamond-like carbon coated neutron guide (low depolarization)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</a:rPr>
              <a:t>Background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Pulsed UCN source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MWPC+Plastic scintillator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</a:rPr>
              <a:t>Electron backscattering</a:t>
            </a:r>
            <a:endParaRPr lang="en-US" sz="2400"/>
          </a:p>
          <a:p>
            <a:pPr lvl="1">
              <a:lnSpc>
                <a:spcPct val="90000"/>
              </a:lnSpc>
            </a:pPr>
            <a:r>
              <a:rPr lang="en-US" sz="2000"/>
              <a:t>MWPC+Plastic scintillator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</a:rPr>
              <a:t>Fiducial volume selection</a:t>
            </a:r>
            <a:endParaRPr lang="en-US" sz="2400"/>
          </a:p>
          <a:p>
            <a:pPr lvl="1">
              <a:lnSpc>
                <a:spcPct val="90000"/>
              </a:lnSpc>
            </a:pPr>
            <a:r>
              <a:rPr lang="en-US" sz="2000"/>
              <a:t>MWPC</a:t>
            </a:r>
          </a:p>
        </p:txBody>
      </p:sp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228600" y="1143000"/>
            <a:ext cx="8610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 sz="2400">
              <a:ea typeface="ＭＳ Ｐゴシック" pitchFamily="34" charset="-128"/>
            </a:endParaRPr>
          </a:p>
        </p:txBody>
      </p:sp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696913" y="790575"/>
            <a:ext cx="6477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2000">
                <a:solidFill>
                  <a:srgbClr val="FF0066"/>
                </a:solidFill>
                <a:ea typeface="ＭＳ Ｐゴシック" pitchFamily="34" charset="-128"/>
              </a:rPr>
              <a:t>Novel features: UCN from pulsed spallation source</a:t>
            </a:r>
          </a:p>
          <a:p>
            <a:pPr eaLnBrk="0" hangingPunct="0">
              <a:lnSpc>
                <a:spcPct val="90000"/>
              </a:lnSpc>
            </a:pPr>
            <a:r>
              <a:rPr lang="en-US" sz="2000">
                <a:solidFill>
                  <a:srgbClr val="FF0066"/>
                </a:solidFill>
                <a:ea typeface="ＭＳ Ｐゴシック" pitchFamily="34" charset="-128"/>
              </a:rPr>
              <a:t>                         MWPC + plastic scintillator as </a:t>
            </a:r>
            <a:r>
              <a:rPr lang="en-US" sz="2000">
                <a:solidFill>
                  <a:srgbClr val="FF0066"/>
                </a:solidFill>
                <a:latin typeface="Symbol" pitchFamily="18" charset="2"/>
                <a:ea typeface="ＭＳ Ｐゴシック" pitchFamily="34" charset="-128"/>
                <a:sym typeface="Symbol" pitchFamily="18" charset="2"/>
              </a:rPr>
              <a:t></a:t>
            </a:r>
            <a:r>
              <a:rPr lang="en-US" sz="2000">
                <a:solidFill>
                  <a:srgbClr val="FF0066"/>
                </a:solidFill>
                <a:ea typeface="ＭＳ Ｐゴシック" pitchFamily="34" charset="-128"/>
              </a:rPr>
              <a:t> detector</a:t>
            </a:r>
          </a:p>
          <a:p>
            <a:pPr eaLnBrk="0" hangingPunct="0">
              <a:lnSpc>
                <a:spcPct val="90000"/>
              </a:lnSpc>
            </a:pPr>
            <a:r>
              <a:rPr lang="en-US" sz="2000">
                <a:solidFill>
                  <a:srgbClr val="FF0066"/>
                </a:solidFill>
                <a:ea typeface="ＭＳ Ｐゴシック" pitchFamily="34" charset="-128"/>
              </a:rPr>
              <a:t>Ultimate Goal: 0.2% measurement of </a:t>
            </a:r>
            <a:r>
              <a:rPr lang="en-US" sz="2000" i="1">
                <a:solidFill>
                  <a:srgbClr val="FF0066"/>
                </a:solidFill>
                <a:ea typeface="ＭＳ Ｐゴシック" pitchFamily="34" charset="-128"/>
              </a:rPr>
              <a:t>A </a:t>
            </a:r>
            <a:r>
              <a:rPr lang="en-US" sz="2000">
                <a:solidFill>
                  <a:srgbClr val="FF0066"/>
                </a:solidFill>
                <a:ea typeface="ＭＳ Ｐゴシック" pitchFamily="34" charset="-128"/>
              </a:rPr>
              <a:t>(</a:t>
            </a:r>
            <a:r>
              <a:rPr lang="en-US" sz="2000" i="1">
                <a:solidFill>
                  <a:srgbClr val="FF0066"/>
                </a:solidFill>
                <a:latin typeface="Symbol" pitchFamily="18" charset="2"/>
                <a:ea typeface="ＭＳ Ｐゴシック" pitchFamily="34" charset="-128"/>
                <a:sym typeface="Symbol" pitchFamily="18" charset="2"/>
              </a:rPr>
              <a:t></a:t>
            </a:r>
            <a:r>
              <a:rPr lang="en-US" sz="2000" i="1">
                <a:solidFill>
                  <a:srgbClr val="FF0066"/>
                </a:solidFill>
                <a:ea typeface="ＭＳ Ｐゴシック" pitchFamily="34" charset="-128"/>
              </a:rPr>
              <a:t>A/A </a:t>
            </a:r>
            <a:r>
              <a:rPr lang="en-US" sz="2000">
                <a:solidFill>
                  <a:srgbClr val="FF0066"/>
                </a:solidFill>
                <a:ea typeface="ＭＳ Ｐゴシック" pitchFamily="34" charset="-128"/>
              </a:rPr>
              <a:t>= 0.2%)</a:t>
            </a:r>
          </a:p>
        </p:txBody>
      </p:sp>
      <p:pic>
        <p:nvPicPr>
          <p:cNvPr id="3277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434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260725" y="6361113"/>
            <a:ext cx="405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Plaster </a:t>
            </a:r>
            <a:r>
              <a:rPr lang="en-US" i="1"/>
              <a:t>et al</a:t>
            </a:r>
            <a:r>
              <a:rPr lang="en-US"/>
              <a:t>., PR C </a:t>
            </a:r>
            <a:r>
              <a:rPr lang="en-US" b="1"/>
              <a:t>86</a:t>
            </a:r>
            <a:r>
              <a:rPr lang="en-US"/>
              <a:t>, 055501 (2012)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15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A28-3898-4674-856A-9015ED9C2CEC}" type="slidenum">
              <a:rPr lang="en-US"/>
              <a:pPr/>
              <a:t>15</a:t>
            </a:fld>
            <a:endParaRPr lang="en-US"/>
          </a:p>
          <a:p>
            <a:endParaRPr lang="en-US"/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UCNA Experiment — Apparatus</a:t>
            </a:r>
          </a:p>
        </p:txBody>
      </p:sp>
      <p:sp>
        <p:nvSpPr>
          <p:cNvPr id="31747" name="Rectangle 7"/>
          <p:cNvSpPr>
            <a:spLocks noChangeArrowheads="1"/>
          </p:cNvSpPr>
          <p:nvPr/>
        </p:nvSpPr>
        <p:spPr bwMode="auto">
          <a:xfrm>
            <a:off x="228600" y="1143000"/>
            <a:ext cx="8610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 sz="2400">
              <a:ea typeface="ＭＳ Ｐゴシック" pitchFamily="34" charset="-128"/>
            </a:endParaRPr>
          </a:p>
        </p:txBody>
      </p:sp>
      <p:grpSp>
        <p:nvGrpSpPr>
          <p:cNvPr id="31749" name="Group 9"/>
          <p:cNvGrpSpPr>
            <a:grpSpLocks/>
          </p:cNvGrpSpPr>
          <p:nvPr/>
        </p:nvGrpSpPr>
        <p:grpSpPr bwMode="auto">
          <a:xfrm>
            <a:off x="779463" y="914400"/>
            <a:ext cx="7678737" cy="5281613"/>
            <a:chOff x="491" y="768"/>
            <a:chExt cx="4837" cy="3327"/>
          </a:xfrm>
        </p:grpSpPr>
        <p:pic>
          <p:nvPicPr>
            <p:cNvPr id="31750" name="Picture 2" descr="Ucnexp3"/>
            <p:cNvPicPr>
              <a:picLocks noChangeAspect="1" noChangeArrowheads="1"/>
            </p:cNvPicPr>
            <p:nvPr/>
          </p:nvPicPr>
          <p:blipFill>
            <a:blip r:embed="rId2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68"/>
              <a:ext cx="4837" cy="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1" name="Text Box 4"/>
            <p:cNvSpPr txBox="1">
              <a:spLocks noChangeArrowheads="1"/>
            </p:cNvSpPr>
            <p:nvPr/>
          </p:nvSpPr>
          <p:spPr bwMode="auto">
            <a:xfrm>
              <a:off x="1536" y="1017"/>
              <a:ext cx="124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b="1">
                  <a:latin typeface="Times New Roman" pitchFamily="18" charset="0"/>
                  <a:ea typeface="ＭＳ Ｐゴシック" pitchFamily="34" charset="-128"/>
                </a:rPr>
                <a:t>Neutron Absorber</a:t>
              </a:r>
            </a:p>
          </p:txBody>
        </p:sp>
        <p:sp>
          <p:nvSpPr>
            <p:cNvPr id="31752" name="Text Box 5"/>
            <p:cNvSpPr txBox="1">
              <a:spLocks noChangeArrowheads="1"/>
            </p:cNvSpPr>
            <p:nvPr/>
          </p:nvSpPr>
          <p:spPr bwMode="auto">
            <a:xfrm>
              <a:off x="3781" y="796"/>
              <a:ext cx="135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>
                  <a:latin typeface="Times New Roman" pitchFamily="18" charset="0"/>
                  <a:ea typeface="ＭＳ Ｐゴシック" pitchFamily="34" charset="-128"/>
                </a:rPr>
                <a:t>Field Expansion Region</a:t>
              </a:r>
            </a:p>
          </p:txBody>
        </p:sp>
        <p:sp>
          <p:nvSpPr>
            <p:cNvPr id="31753" name="Line 6"/>
            <p:cNvSpPr>
              <a:spLocks noChangeShapeType="1"/>
            </p:cNvSpPr>
            <p:nvPr/>
          </p:nvSpPr>
          <p:spPr bwMode="auto">
            <a:xfrm flipH="1">
              <a:off x="3936" y="1008"/>
              <a:ext cx="48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1754" name="Line 11"/>
          <p:cNvSpPr>
            <a:spLocks noChangeShapeType="1"/>
          </p:cNvSpPr>
          <p:nvPr/>
        </p:nvSpPr>
        <p:spPr bwMode="auto">
          <a:xfrm>
            <a:off x="2362200" y="2590800"/>
            <a:ext cx="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5" name="Line 12"/>
          <p:cNvSpPr>
            <a:spLocks noChangeShapeType="1"/>
          </p:cNvSpPr>
          <p:nvPr/>
        </p:nvSpPr>
        <p:spPr bwMode="auto">
          <a:xfrm>
            <a:off x="6019800" y="2590800"/>
            <a:ext cx="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6" name="Text Box 13"/>
          <p:cNvSpPr txBox="1">
            <a:spLocks noChangeArrowheads="1"/>
          </p:cNvSpPr>
          <p:nvPr/>
        </p:nvSpPr>
        <p:spPr bwMode="auto">
          <a:xfrm>
            <a:off x="2362200" y="1309688"/>
            <a:ext cx="2241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>
                <a:ea typeface="ＭＳ Ｐゴシック" pitchFamily="34" charset="-128"/>
              </a:rPr>
              <a:t>Decay Trap Window</a:t>
            </a:r>
          </a:p>
        </p:txBody>
      </p:sp>
      <p:sp>
        <p:nvSpPr>
          <p:cNvPr id="31757" name="Rectangle 14"/>
          <p:cNvSpPr>
            <a:spLocks noChangeArrowheads="1"/>
          </p:cNvSpPr>
          <p:nvPr/>
        </p:nvSpPr>
        <p:spPr bwMode="auto">
          <a:xfrm>
            <a:off x="4572000" y="1295400"/>
            <a:ext cx="1447800" cy="457200"/>
          </a:xfrm>
          <a:prstGeom prst="rect">
            <a:avLst/>
          </a:pr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 sz="2400">
              <a:ea typeface="ＭＳ Ｐゴシック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71E6-2763-4C5B-BDFD-474BDA19B841}" type="slidenum">
              <a:rPr lang="en-US"/>
              <a:pPr/>
              <a:t>16</a:t>
            </a:fld>
            <a:endParaRPr lang="en-US"/>
          </a:p>
          <a:p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UCNA Status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2800"/>
              <a:t>Taking production data since 2009 using LANL UCN source</a:t>
            </a:r>
          </a:p>
          <a:p>
            <a:r>
              <a:rPr lang="en-US" sz="2800"/>
              <a:t>Latest result:</a:t>
            </a:r>
            <a:r>
              <a:rPr lang="en-US"/>
              <a:t> A=-0.11954(112)</a:t>
            </a:r>
          </a:p>
          <a:p>
            <a:endParaRPr lang="en-US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24200"/>
            <a:ext cx="418782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3733800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489325" y="6284913"/>
            <a:ext cx="443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Mendenhall </a:t>
            </a:r>
            <a:r>
              <a:rPr lang="en-US" i="1"/>
              <a:t>et al</a:t>
            </a:r>
            <a:r>
              <a:rPr lang="en-US"/>
              <a:t>., arXiv 1210.7048 (2012)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40B2-5AB3-4F3C-B94A-290B932E038D}" type="slidenum">
              <a:rPr lang="en-US"/>
              <a:pPr/>
              <a:t>17</a:t>
            </a:fld>
            <a:endParaRPr lang="en-US"/>
          </a:p>
          <a:p>
            <a:endParaRPr lang="en-US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4083050" cy="480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Nab experiment in design stage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en-US"/>
              <a:t>Nab will measure a,b at SNS in US</a:t>
            </a:r>
          </a:p>
          <a:p>
            <a:pPr lvl="1"/>
            <a:r>
              <a:rPr lang="en-US"/>
              <a:t>Recall a=electron-neutrino correlation</a:t>
            </a:r>
          </a:p>
          <a:p>
            <a:pPr lvl="1"/>
            <a:r>
              <a:rPr lang="en-US"/>
              <a:t>Reconstruct opening angle from E</a:t>
            </a:r>
            <a:r>
              <a:rPr lang="en-US" baseline="-25000"/>
              <a:t>p</a:t>
            </a:r>
            <a:r>
              <a:rPr lang="en-US"/>
              <a:t>, E</a:t>
            </a:r>
            <a:r>
              <a:rPr lang="en-US" baseline="-25000"/>
              <a:t>e</a:t>
            </a:r>
          </a:p>
          <a:p>
            <a:pPr lvl="1"/>
            <a:r>
              <a:rPr lang="en-US"/>
              <a:t>E</a:t>
            </a:r>
            <a:r>
              <a:rPr lang="en-US" baseline="-25000"/>
              <a:t>e</a:t>
            </a:r>
            <a:r>
              <a:rPr lang="en-US"/>
              <a:t> from Si detectors, E</a:t>
            </a:r>
            <a:r>
              <a:rPr lang="en-US" baseline="-25000"/>
              <a:t>p</a:t>
            </a:r>
            <a:r>
              <a:rPr lang="en-US"/>
              <a:t> from TOF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buFontTx/>
              <a:buNone/>
            </a:pPr>
            <a:endParaRPr lang="en-US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419600" y="1219200"/>
            <a:ext cx="1219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2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FBB5-1EEF-4F5F-B59F-F5A976DA9946}" type="slidenum">
              <a:rPr lang="en-US"/>
              <a:pPr/>
              <a:t>18</a:t>
            </a:fld>
            <a:endParaRPr lang="en-US"/>
          </a:p>
          <a:p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Neutron Lifetime affects BBN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701675" y="188913"/>
            <a:ext cx="7772400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 sz="4400">
              <a:solidFill>
                <a:schemeClr val="tx2"/>
              </a:solidFill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grpSp>
        <p:nvGrpSpPr>
          <p:cNvPr id="35851" name="Group 11"/>
          <p:cNvGrpSpPr>
            <a:grpSpLocks/>
          </p:cNvGrpSpPr>
          <p:nvPr/>
        </p:nvGrpSpPr>
        <p:grpSpPr bwMode="auto">
          <a:xfrm>
            <a:off x="296863" y="1358900"/>
            <a:ext cx="6116637" cy="4533900"/>
            <a:chOff x="187" y="856"/>
            <a:chExt cx="3853" cy="2856"/>
          </a:xfrm>
        </p:grpSpPr>
        <p:graphicFrame>
          <p:nvGraphicFramePr>
            <p:cNvPr id="35852" name="Object 12"/>
            <p:cNvGraphicFramePr>
              <a:graphicFrameLocks noChangeAspect="1"/>
            </p:cNvGraphicFramePr>
            <p:nvPr/>
          </p:nvGraphicFramePr>
          <p:xfrm>
            <a:off x="187" y="856"/>
            <a:ext cx="3853" cy="28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65" name="Equation" r:id="rId3" imgW="3962160" imgH="2920680" progId="Equation.DSMT4">
                    <p:embed/>
                  </p:oleObj>
                </mc:Choice>
                <mc:Fallback>
                  <p:oleObj name="Equation" r:id="rId3" imgW="3962160" imgH="292068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" y="856"/>
                          <a:ext cx="3853" cy="28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53" name="Text Box 13"/>
            <p:cNvSpPr txBox="1">
              <a:spLocks noChangeArrowheads="1"/>
            </p:cNvSpPr>
            <p:nvPr/>
          </p:nvSpPr>
          <p:spPr bwMode="auto">
            <a:xfrm>
              <a:off x="1746" y="1565"/>
              <a:ext cx="737" cy="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i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l-GR" sz="2000" i="1" baseline="-25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ν</a:t>
              </a:r>
              <a:r>
                <a:rPr lang="de-DE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~ 1/</a:t>
              </a:r>
              <a:r>
                <a:rPr lang="el-GR" sz="2000" i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τ</a:t>
              </a:r>
              <a:r>
                <a:rPr lang="de-DE" sz="2000" i="1" baseline="-25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de-DE" sz="2000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endParaRPr lang="de-DE" sz="2000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l-GR" i="1">
                  <a:solidFill>
                    <a:srgbClr val="0000CC"/>
                  </a:solidFill>
                  <a:latin typeface="Times New Roman" pitchFamily="18" charset="0"/>
                </a:rPr>
                <a:t>τ</a:t>
              </a:r>
              <a:r>
                <a:rPr lang="de-DE" i="1" baseline="-25000">
                  <a:solidFill>
                    <a:srgbClr val="0000CC"/>
                  </a:solidFill>
                  <a:latin typeface="Times New Roman" pitchFamily="18" charset="0"/>
                </a:rPr>
                <a:t>n</a:t>
              </a:r>
              <a:endParaRPr lang="el-GR" sz="2000" i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3581400" y="4914900"/>
            <a:ext cx="2474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sz="1600" i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de-DE" sz="160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de-DE" sz="1600" i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de-DE" sz="1600" i="1" baseline="-250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de-DE" sz="1600">
                <a:latin typeface="Times New Roman" pitchFamily="18" charset="0"/>
                <a:cs typeface="Times New Roman" pitchFamily="18" charset="0"/>
              </a:rPr>
              <a:t> − </a:t>
            </a:r>
            <a:r>
              <a:rPr lang="de-DE" sz="1600" i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de-DE" sz="1600" i="1" baseline="-250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de-DE" sz="1600">
                <a:latin typeface="Times New Roman" pitchFamily="18" charset="0"/>
                <a:cs typeface="Times New Roman" pitchFamily="18" charset="0"/>
              </a:rPr>
              <a:t> = 1.3 MeV</a:t>
            </a:r>
            <a:endParaRPr lang="de-DE" sz="1600" i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855" name="Group 15"/>
          <p:cNvGrpSpPr>
            <a:grpSpLocks/>
          </p:cNvGrpSpPr>
          <p:nvPr/>
        </p:nvGrpSpPr>
        <p:grpSpPr bwMode="auto">
          <a:xfrm>
            <a:off x="5878513" y="2033588"/>
            <a:ext cx="3265487" cy="3397250"/>
            <a:chOff x="3730" y="1224"/>
            <a:chExt cx="2030" cy="2140"/>
          </a:xfrm>
        </p:grpSpPr>
        <p:pic>
          <p:nvPicPr>
            <p:cNvPr id="35856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" y="1480"/>
              <a:ext cx="1888" cy="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7" name="Rectangle 17"/>
            <p:cNvSpPr>
              <a:spLocks noChangeArrowheads="1"/>
            </p:cNvSpPr>
            <p:nvPr/>
          </p:nvSpPr>
          <p:spPr bwMode="auto">
            <a:xfrm>
              <a:off x="3730" y="1224"/>
              <a:ext cx="18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Times New Roman" pitchFamily="18" charset="0"/>
                </a:rPr>
                <a:t>Primordial</a:t>
              </a:r>
              <a:r>
                <a:rPr lang="en-US" sz="2000">
                  <a:latin typeface="Times New Roman" pitchFamily="18" charset="0"/>
                </a:rPr>
                <a:t> </a:t>
              </a:r>
              <a:r>
                <a:rPr lang="en-US" sz="2000">
                  <a:solidFill>
                    <a:srgbClr val="FF0000"/>
                  </a:solidFill>
                  <a:latin typeface="Times New Roman" pitchFamily="18" charset="0"/>
                </a:rPr>
                <a:t>nucleosynthesis:</a:t>
              </a:r>
              <a:endParaRPr lang="de-DE" sz="20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5858" name="Text Box 18"/>
            <p:cNvSpPr txBox="1">
              <a:spLocks noChangeArrowheads="1"/>
            </p:cNvSpPr>
            <p:nvPr/>
          </p:nvSpPr>
          <p:spPr bwMode="auto">
            <a:xfrm rot="16200000">
              <a:off x="3381" y="2124"/>
              <a:ext cx="1048" cy="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i="1">
                  <a:latin typeface="Times New Roman" pitchFamily="18" charset="0"/>
                </a:rPr>
                <a:t>n</a:t>
              </a:r>
              <a:r>
                <a:rPr lang="de-DE" sz="1600">
                  <a:latin typeface="Times New Roman" pitchFamily="18" charset="0"/>
                </a:rPr>
                <a:t>-mass fraction</a:t>
              </a:r>
            </a:p>
          </p:txBody>
        </p:sp>
        <p:sp>
          <p:nvSpPr>
            <p:cNvPr id="35859" name="Text Box 19"/>
            <p:cNvSpPr txBox="1">
              <a:spLocks noChangeArrowheads="1"/>
            </p:cNvSpPr>
            <p:nvPr/>
          </p:nvSpPr>
          <p:spPr bwMode="auto">
            <a:xfrm>
              <a:off x="4354" y="3152"/>
              <a:ext cx="1122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>
                  <a:latin typeface="Times New Roman" pitchFamily="18" charset="0"/>
                </a:rPr>
                <a:t>Temperature (K)</a:t>
              </a:r>
            </a:p>
          </p:txBody>
        </p:sp>
        <p:sp>
          <p:nvSpPr>
            <p:cNvPr id="35860" name="Text Box 20"/>
            <p:cNvSpPr txBox="1">
              <a:spLocks noChangeArrowheads="1"/>
            </p:cNvSpPr>
            <p:nvPr/>
          </p:nvSpPr>
          <p:spPr bwMode="auto">
            <a:xfrm>
              <a:off x="4819" y="1694"/>
              <a:ext cx="454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i="1">
                  <a:latin typeface="Times New Roman" pitchFamily="18" charset="0"/>
                </a:rPr>
                <a:t>t</a:t>
              </a:r>
              <a:r>
                <a:rPr lang="de-DE" sz="1600">
                  <a:latin typeface="Times New Roman" pitchFamily="18" charset="0"/>
                </a:rPr>
                <a:t> = 1 s</a:t>
              </a:r>
            </a:p>
          </p:txBody>
        </p:sp>
        <p:sp>
          <p:nvSpPr>
            <p:cNvPr id="35861" name="Text Box 21"/>
            <p:cNvSpPr txBox="1">
              <a:spLocks noChangeArrowheads="1"/>
            </p:cNvSpPr>
            <p:nvPr/>
          </p:nvSpPr>
          <p:spPr bwMode="auto">
            <a:xfrm>
              <a:off x="4209" y="1787"/>
              <a:ext cx="624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i="1">
                  <a:latin typeface="Times New Roman" pitchFamily="18" charset="0"/>
                </a:rPr>
                <a:t>t</a:t>
              </a:r>
              <a:r>
                <a:rPr lang="de-DE" sz="1600">
                  <a:latin typeface="Times New Roman" pitchFamily="18" charset="0"/>
                </a:rPr>
                <a:t> = 150 s</a:t>
              </a:r>
            </a:p>
          </p:txBody>
        </p:sp>
      </p:grp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1905000" y="5903913"/>
            <a:ext cx="65690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And ratio of He/n depends directly on n lifetime: 1% lifetime uncertainty shifts calculated He fraction of Y=0.2480+/- .0003 by 0.0015, or 5 sigma!</a:t>
            </a:r>
          </a:p>
        </p:txBody>
      </p: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6994525" y="5446713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Dubbers 2013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1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28238-D95B-4FA3-8EB5-796D578EEF48}" type="slidenum">
              <a:rPr lang="en-US"/>
              <a:pPr/>
              <a:t>19</a:t>
            </a:fld>
            <a:endParaRPr lang="en-US"/>
          </a:p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Lifetime uncertainty has grown recently </a:t>
            </a:r>
          </a:p>
        </p:txBody>
      </p:sp>
      <p:graphicFrame>
        <p:nvGraphicFramePr>
          <p:cNvPr id="3789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57200" y="1905000"/>
          <a:ext cx="40386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2" name="Equation" r:id="rId3" imgW="3174840" imgH="685800" progId="Equation.DSMT4">
                  <p:embed/>
                </p:oleObj>
              </mc:Choice>
              <mc:Fallback>
                <p:oleObj name="Equation" r:id="rId3" imgW="3174840" imgH="685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5000"/>
                        <a:ext cx="40386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812925" y="1255713"/>
            <a:ext cx="461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And central value has shifted by almost 1%!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791200" y="1752600"/>
            <a:ext cx="18907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da-DK" sz="1400">
                <a:latin typeface="Times New Roman" pitchFamily="18" charset="0"/>
              </a:rPr>
              <a:t>Serebrov </a:t>
            </a:r>
            <a:r>
              <a:rPr lang="da-DK" sz="1400" i="1">
                <a:latin typeface="Times New Roman" pitchFamily="18" charset="0"/>
              </a:rPr>
              <a:t>et al.</a:t>
            </a:r>
            <a:r>
              <a:rPr lang="da-DK" sz="1400">
                <a:latin typeface="Times New Roman" pitchFamily="18" charset="0"/>
              </a:rPr>
              <a:t>, </a:t>
            </a:r>
          </a:p>
          <a:p>
            <a:pPr algn="just">
              <a:spcAft>
                <a:spcPct val="30000"/>
              </a:spcAft>
            </a:pPr>
            <a:r>
              <a:rPr lang="da-DK" sz="1400">
                <a:latin typeface="Times New Roman" pitchFamily="18" charset="0"/>
              </a:rPr>
              <a:t>PL</a:t>
            </a:r>
            <a:r>
              <a:rPr lang="nb-NO" sz="1400">
                <a:latin typeface="Times New Roman" pitchFamily="18" charset="0"/>
              </a:rPr>
              <a:t> B </a:t>
            </a:r>
            <a:r>
              <a:rPr lang="nb-NO" sz="1400" b="1">
                <a:latin typeface="Times New Roman" pitchFamily="18" charset="0"/>
              </a:rPr>
              <a:t>605</a:t>
            </a:r>
            <a:r>
              <a:rPr lang="nb-NO" sz="1400">
                <a:latin typeface="Times New Roman" pitchFamily="18" charset="0"/>
              </a:rPr>
              <a:t>, 72 (</a:t>
            </a:r>
            <a:r>
              <a:rPr lang="da-DK" sz="1400">
                <a:latin typeface="Times New Roman" pitchFamily="18" charset="0"/>
              </a:rPr>
              <a:t>2005)</a:t>
            </a:r>
          </a:p>
          <a:p>
            <a:pPr algn="just"/>
            <a:r>
              <a:rPr lang="de-DE" sz="1400">
                <a:latin typeface="Times New Roman" pitchFamily="18" charset="0"/>
              </a:rPr>
              <a:t>Pichlmaier </a:t>
            </a:r>
            <a:r>
              <a:rPr lang="de-DE" sz="1400" i="1">
                <a:latin typeface="Times New Roman" pitchFamily="18" charset="0"/>
              </a:rPr>
              <a:t>et al</a:t>
            </a:r>
            <a:r>
              <a:rPr lang="de-DE" sz="1400">
                <a:latin typeface="Times New Roman" pitchFamily="18" charset="0"/>
              </a:rPr>
              <a:t>., </a:t>
            </a:r>
          </a:p>
          <a:p>
            <a:pPr algn="just"/>
            <a:r>
              <a:rPr lang="de-DE" sz="1400">
                <a:latin typeface="Times New Roman" pitchFamily="18" charset="0"/>
              </a:rPr>
              <a:t>PL</a:t>
            </a:r>
            <a:r>
              <a:rPr lang="fr-FR" sz="1400">
                <a:latin typeface="Times New Roman" pitchFamily="18" charset="0"/>
              </a:rPr>
              <a:t> B </a:t>
            </a:r>
            <a:r>
              <a:rPr lang="fr-FR" sz="1400" b="1">
                <a:latin typeface="Times New Roman" pitchFamily="18" charset="0"/>
              </a:rPr>
              <a:t>693</a:t>
            </a:r>
            <a:r>
              <a:rPr lang="fr-FR" sz="1400">
                <a:latin typeface="Times New Roman" pitchFamily="18" charset="0"/>
              </a:rPr>
              <a:t>, 221</a:t>
            </a:r>
            <a:r>
              <a:rPr lang="de-DE" sz="1400">
                <a:latin typeface="Times New Roman" pitchFamily="18" charset="0"/>
              </a:rPr>
              <a:t> </a:t>
            </a:r>
            <a:r>
              <a:rPr lang="fr-FR" sz="1400">
                <a:latin typeface="Times New Roman" pitchFamily="18" charset="0"/>
              </a:rPr>
              <a:t>(</a:t>
            </a:r>
            <a:r>
              <a:rPr lang="de-DE" sz="1400">
                <a:latin typeface="Times New Roman" pitchFamily="18" charset="0"/>
              </a:rPr>
              <a:t>2010)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257800" y="6340475"/>
            <a:ext cx="26098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400">
                <a:latin typeface="Times New Roman" pitchFamily="18" charset="0"/>
              </a:rPr>
              <a:t>Wietfeldt and Greene, </a:t>
            </a:r>
          </a:p>
          <a:p>
            <a:r>
              <a:rPr lang="de-DE" sz="1400">
                <a:latin typeface="Times New Roman" pitchFamily="18" charset="0"/>
              </a:rPr>
              <a:t>Rev. Mod. Phys. </a:t>
            </a:r>
            <a:r>
              <a:rPr lang="de-DE" sz="1400" b="1">
                <a:latin typeface="Times New Roman" pitchFamily="18" charset="0"/>
              </a:rPr>
              <a:t>83</a:t>
            </a:r>
            <a:r>
              <a:rPr lang="de-DE" sz="1400">
                <a:latin typeface="Times New Roman" pitchFamily="18" charset="0"/>
              </a:rPr>
              <a:t>, 1173 (2011)</a:t>
            </a:r>
          </a:p>
        </p:txBody>
      </p:sp>
      <p:grpSp>
        <p:nvGrpSpPr>
          <p:cNvPr id="37906" name="Group 18"/>
          <p:cNvGrpSpPr>
            <a:grpSpLocks/>
          </p:cNvGrpSpPr>
          <p:nvPr/>
        </p:nvGrpSpPr>
        <p:grpSpPr bwMode="auto">
          <a:xfrm>
            <a:off x="0" y="2819400"/>
            <a:ext cx="4730750" cy="3414713"/>
            <a:chOff x="0" y="1776"/>
            <a:chExt cx="2980" cy="2151"/>
          </a:xfrm>
        </p:grpSpPr>
        <p:pic>
          <p:nvPicPr>
            <p:cNvPr id="3789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2904" cy="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8" name="Text Box 10"/>
            <p:cNvSpPr txBox="1">
              <a:spLocks noChangeArrowheads="1"/>
            </p:cNvSpPr>
            <p:nvPr/>
          </p:nvSpPr>
          <p:spPr bwMode="auto">
            <a:xfrm>
              <a:off x="384" y="1776"/>
              <a:ext cx="21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Beam Method: Count the dying</a:t>
              </a:r>
            </a:p>
          </p:txBody>
        </p:sp>
        <p:sp>
          <p:nvSpPr>
            <p:cNvPr id="37899" name="Text Box 11"/>
            <p:cNvSpPr txBox="1">
              <a:spLocks noChangeArrowheads="1"/>
            </p:cNvSpPr>
            <p:nvPr/>
          </p:nvSpPr>
          <p:spPr bwMode="auto">
            <a:xfrm>
              <a:off x="48" y="3696"/>
              <a:ext cx="29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Danger: absolute monitor efficiency needed!</a:t>
              </a:r>
            </a:p>
          </p:txBody>
        </p:sp>
      </p:grpSp>
      <p:grpSp>
        <p:nvGrpSpPr>
          <p:cNvPr id="37910" name="Group 22"/>
          <p:cNvGrpSpPr>
            <a:grpSpLocks/>
          </p:cNvGrpSpPr>
          <p:nvPr/>
        </p:nvGrpSpPr>
        <p:grpSpPr bwMode="auto">
          <a:xfrm>
            <a:off x="5029200" y="2779713"/>
            <a:ext cx="3714750" cy="3575050"/>
            <a:chOff x="3168" y="1751"/>
            <a:chExt cx="2340" cy="2252"/>
          </a:xfrm>
        </p:grpSpPr>
        <p:pic>
          <p:nvPicPr>
            <p:cNvPr id="37909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824"/>
              <a:ext cx="2250" cy="1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900" name="Text Box 12"/>
            <p:cNvSpPr txBox="1">
              <a:spLocks noChangeArrowheads="1"/>
            </p:cNvSpPr>
            <p:nvPr/>
          </p:nvSpPr>
          <p:spPr bwMode="auto">
            <a:xfrm>
              <a:off x="3216" y="1751"/>
              <a:ext cx="22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Bottle method: count the survivors</a:t>
              </a:r>
            </a:p>
          </p:txBody>
        </p:sp>
        <p:pic>
          <p:nvPicPr>
            <p:cNvPr id="37905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696"/>
              <a:ext cx="2041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DDE7-A804-40A6-81A7-44EBA09253A1}" type="slidenum">
              <a:rPr lang="en-US"/>
              <a:pPr/>
              <a:t>2</a:t>
            </a:fld>
            <a:endParaRPr lang="en-US"/>
          </a:p>
          <a:p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Why study weak interactions using neutron beta decay?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Because of the scientific reach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Because of the impact across nuclear and particle physics</a:t>
            </a:r>
          </a:p>
          <a:p>
            <a:pPr>
              <a:lnSpc>
                <a:spcPct val="80000"/>
              </a:lnSpc>
            </a:pPr>
            <a:r>
              <a:rPr lang="en-US" sz="2800"/>
              <a:t>Neutron beta decay correlations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How and why you measure them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Some sample experiments from the field</a:t>
            </a:r>
          </a:p>
          <a:p>
            <a:pPr>
              <a:lnSpc>
                <a:spcPct val="80000"/>
              </a:lnSpc>
            </a:pPr>
            <a:r>
              <a:rPr lang="en-US" sz="2800"/>
              <a:t>Neutron lifetime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The problem and its impact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Some recent and upcoming experiments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38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FDB6-95BB-4DDB-97A5-01928D466C95}" type="slidenum">
              <a:rPr lang="en-US"/>
              <a:pPr/>
              <a:t>20</a:t>
            </a:fld>
            <a:endParaRPr lang="en-US"/>
          </a:p>
          <a:p>
            <a:endParaRPr lang="en-US"/>
          </a:p>
        </p:txBody>
      </p:sp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/>
              <a:t>Material bottle experiments involved 100 s extrapolations due to wall losses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4"/>
          <a:stretch>
            <a:fillRect/>
          </a:stretch>
        </p:blipFill>
        <p:spPr bwMode="auto">
          <a:xfrm>
            <a:off x="4572000" y="1325563"/>
            <a:ext cx="37338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52" name="Group 16"/>
          <p:cNvGrpSpPr>
            <a:grpSpLocks/>
          </p:cNvGrpSpPr>
          <p:nvPr/>
        </p:nvGrpSpPr>
        <p:grpSpPr bwMode="auto">
          <a:xfrm>
            <a:off x="0" y="1905000"/>
            <a:ext cx="4267200" cy="2438400"/>
            <a:chOff x="0" y="1200"/>
            <a:chExt cx="2688" cy="1536"/>
          </a:xfrm>
        </p:grpSpPr>
        <p:sp>
          <p:nvSpPr>
            <p:cNvPr id="39951" name="Rectangle 15"/>
            <p:cNvSpPr>
              <a:spLocks noChangeArrowheads="1"/>
            </p:cNvSpPr>
            <p:nvPr/>
          </p:nvSpPr>
          <p:spPr bwMode="auto">
            <a:xfrm>
              <a:off x="624" y="1200"/>
              <a:ext cx="528" cy="12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>
              <a:off x="624" y="1200"/>
              <a:ext cx="2064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944" name="Line 8"/>
            <p:cNvSpPr>
              <a:spLocks noChangeShapeType="1"/>
            </p:cNvSpPr>
            <p:nvPr/>
          </p:nvSpPr>
          <p:spPr bwMode="auto">
            <a:xfrm flipH="1">
              <a:off x="0" y="201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45" name="Line 9"/>
            <p:cNvSpPr>
              <a:spLocks noChangeShapeType="1"/>
            </p:cNvSpPr>
            <p:nvPr/>
          </p:nvSpPr>
          <p:spPr bwMode="auto">
            <a:xfrm flipH="1">
              <a:off x="336" y="220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 flipH="1">
              <a:off x="0" y="220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47" name="Line 11"/>
            <p:cNvSpPr>
              <a:spLocks noChangeShapeType="1"/>
            </p:cNvSpPr>
            <p:nvPr/>
          </p:nvSpPr>
          <p:spPr bwMode="auto">
            <a:xfrm>
              <a:off x="144" y="220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>
              <a:off x="336" y="220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49" name="Rectangle 13"/>
            <p:cNvSpPr>
              <a:spLocks noChangeArrowheads="1"/>
            </p:cNvSpPr>
            <p:nvPr/>
          </p:nvSpPr>
          <p:spPr bwMode="auto">
            <a:xfrm>
              <a:off x="0" y="2544"/>
              <a:ext cx="48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950" name="Line 14"/>
            <p:cNvSpPr>
              <a:spLocks noChangeShapeType="1"/>
            </p:cNvSpPr>
            <p:nvPr/>
          </p:nvSpPr>
          <p:spPr bwMode="auto">
            <a:xfrm>
              <a:off x="1152" y="1248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9963" name="Group 27"/>
          <p:cNvGrpSpPr>
            <a:grpSpLocks/>
          </p:cNvGrpSpPr>
          <p:nvPr/>
        </p:nvGrpSpPr>
        <p:grpSpPr bwMode="auto">
          <a:xfrm>
            <a:off x="0" y="1905000"/>
            <a:ext cx="4267200" cy="2438400"/>
            <a:chOff x="0" y="2544"/>
            <a:chExt cx="2688" cy="1536"/>
          </a:xfrm>
        </p:grpSpPr>
        <p:sp>
          <p:nvSpPr>
            <p:cNvPr id="39954" name="Rectangle 18"/>
            <p:cNvSpPr>
              <a:spLocks noChangeArrowheads="1"/>
            </p:cNvSpPr>
            <p:nvPr/>
          </p:nvSpPr>
          <p:spPr bwMode="auto">
            <a:xfrm>
              <a:off x="624" y="2544"/>
              <a:ext cx="1104" cy="12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955" name="Rectangle 19"/>
            <p:cNvSpPr>
              <a:spLocks noChangeArrowheads="1"/>
            </p:cNvSpPr>
            <p:nvPr/>
          </p:nvSpPr>
          <p:spPr bwMode="auto">
            <a:xfrm>
              <a:off x="624" y="2544"/>
              <a:ext cx="2064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956" name="Line 20"/>
            <p:cNvSpPr>
              <a:spLocks noChangeShapeType="1"/>
            </p:cNvSpPr>
            <p:nvPr/>
          </p:nvSpPr>
          <p:spPr bwMode="auto">
            <a:xfrm flipH="1">
              <a:off x="0" y="336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57" name="Line 21"/>
            <p:cNvSpPr>
              <a:spLocks noChangeShapeType="1"/>
            </p:cNvSpPr>
            <p:nvPr/>
          </p:nvSpPr>
          <p:spPr bwMode="auto">
            <a:xfrm flipH="1">
              <a:off x="336" y="35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58" name="Line 22"/>
            <p:cNvSpPr>
              <a:spLocks noChangeShapeType="1"/>
            </p:cNvSpPr>
            <p:nvPr/>
          </p:nvSpPr>
          <p:spPr bwMode="auto">
            <a:xfrm flipH="1">
              <a:off x="0" y="355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59" name="Line 23"/>
            <p:cNvSpPr>
              <a:spLocks noChangeShapeType="1"/>
            </p:cNvSpPr>
            <p:nvPr/>
          </p:nvSpPr>
          <p:spPr bwMode="auto">
            <a:xfrm>
              <a:off x="144" y="355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60" name="Line 24"/>
            <p:cNvSpPr>
              <a:spLocks noChangeShapeType="1"/>
            </p:cNvSpPr>
            <p:nvPr/>
          </p:nvSpPr>
          <p:spPr bwMode="auto">
            <a:xfrm>
              <a:off x="336" y="355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61" name="Rectangle 25"/>
            <p:cNvSpPr>
              <a:spLocks noChangeArrowheads="1"/>
            </p:cNvSpPr>
            <p:nvPr/>
          </p:nvSpPr>
          <p:spPr bwMode="auto">
            <a:xfrm>
              <a:off x="0" y="3888"/>
              <a:ext cx="48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962" name="Line 26"/>
            <p:cNvSpPr>
              <a:spLocks noChangeShapeType="1"/>
            </p:cNvSpPr>
            <p:nvPr/>
          </p:nvSpPr>
          <p:spPr bwMode="auto">
            <a:xfrm>
              <a:off x="1728" y="2592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9974" name="Group 38"/>
          <p:cNvGrpSpPr>
            <a:grpSpLocks/>
          </p:cNvGrpSpPr>
          <p:nvPr/>
        </p:nvGrpSpPr>
        <p:grpSpPr bwMode="auto">
          <a:xfrm>
            <a:off x="0" y="1905000"/>
            <a:ext cx="4267200" cy="2438400"/>
            <a:chOff x="0" y="2592"/>
            <a:chExt cx="2688" cy="1536"/>
          </a:xfrm>
        </p:grpSpPr>
        <p:sp>
          <p:nvSpPr>
            <p:cNvPr id="39965" name="Rectangle 29"/>
            <p:cNvSpPr>
              <a:spLocks noChangeArrowheads="1"/>
            </p:cNvSpPr>
            <p:nvPr/>
          </p:nvSpPr>
          <p:spPr bwMode="auto">
            <a:xfrm>
              <a:off x="624" y="2592"/>
              <a:ext cx="1632" cy="12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966" name="Rectangle 30"/>
            <p:cNvSpPr>
              <a:spLocks noChangeArrowheads="1"/>
            </p:cNvSpPr>
            <p:nvPr/>
          </p:nvSpPr>
          <p:spPr bwMode="auto">
            <a:xfrm>
              <a:off x="624" y="2592"/>
              <a:ext cx="2064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967" name="Line 31"/>
            <p:cNvSpPr>
              <a:spLocks noChangeShapeType="1"/>
            </p:cNvSpPr>
            <p:nvPr/>
          </p:nvSpPr>
          <p:spPr bwMode="auto">
            <a:xfrm flipH="1">
              <a:off x="0" y="340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68" name="Line 32"/>
            <p:cNvSpPr>
              <a:spLocks noChangeShapeType="1"/>
            </p:cNvSpPr>
            <p:nvPr/>
          </p:nvSpPr>
          <p:spPr bwMode="auto">
            <a:xfrm flipH="1">
              <a:off x="336" y="360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69" name="Line 33"/>
            <p:cNvSpPr>
              <a:spLocks noChangeShapeType="1"/>
            </p:cNvSpPr>
            <p:nvPr/>
          </p:nvSpPr>
          <p:spPr bwMode="auto">
            <a:xfrm flipH="1">
              <a:off x="0" y="360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70" name="Line 34"/>
            <p:cNvSpPr>
              <a:spLocks noChangeShapeType="1"/>
            </p:cNvSpPr>
            <p:nvPr/>
          </p:nvSpPr>
          <p:spPr bwMode="auto">
            <a:xfrm>
              <a:off x="144" y="3600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71" name="Line 35"/>
            <p:cNvSpPr>
              <a:spLocks noChangeShapeType="1"/>
            </p:cNvSpPr>
            <p:nvPr/>
          </p:nvSpPr>
          <p:spPr bwMode="auto">
            <a:xfrm>
              <a:off x="336" y="3600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72" name="Rectangle 36"/>
            <p:cNvSpPr>
              <a:spLocks noChangeArrowheads="1"/>
            </p:cNvSpPr>
            <p:nvPr/>
          </p:nvSpPr>
          <p:spPr bwMode="auto">
            <a:xfrm>
              <a:off x="0" y="3936"/>
              <a:ext cx="48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973" name="Line 37"/>
            <p:cNvSpPr>
              <a:spLocks noChangeShapeType="1"/>
            </p:cNvSpPr>
            <p:nvPr/>
          </p:nvSpPr>
          <p:spPr bwMode="auto">
            <a:xfrm>
              <a:off x="2256" y="2640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399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2" t="20000" b="21111"/>
          <a:stretch>
            <a:fillRect/>
          </a:stretch>
        </p:blipFill>
        <p:spPr bwMode="auto">
          <a:xfrm>
            <a:off x="1524000" y="3962400"/>
            <a:ext cx="29718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E923-1279-4C15-B7A6-B99CE22E86A6}" type="slidenum">
              <a:rPr lang="en-US"/>
              <a:pPr/>
              <a:t>21</a:t>
            </a:fld>
            <a:endParaRPr lang="en-US"/>
          </a:p>
          <a:p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Solution: eliminate wall losses using magnetic bottle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400"/>
              <a:t>A new crop of experiments using magnetic traps is now under development</a:t>
            </a:r>
          </a:p>
          <a:p>
            <a:r>
              <a:rPr lang="en-US" sz="2400"/>
              <a:t>Stern-Gerlach effect repels polarized neutrons from walls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4310063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33400" y="2474913"/>
            <a:ext cx="371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ILL Ezhov Bottle filled with vacuum</a:t>
            </a:r>
          </a:p>
        </p:txBody>
      </p:sp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43434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4806950" y="2514600"/>
            <a:ext cx="426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NIST UCN trap filled with superfluid 4He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266950" y="6216650"/>
            <a:ext cx="436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Both have acquired commissioning data; </a:t>
            </a:r>
          </a:p>
          <a:p>
            <a:r>
              <a:rPr lang="en-US"/>
              <a:t>HOPE at Munich also in design stage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E37B-1B05-4A56-9F36-003CF0F35E86}" type="slidenum">
              <a:rPr lang="en-US"/>
              <a:pPr/>
              <a:t>22</a:t>
            </a:fld>
            <a:endParaRPr lang="en-US"/>
          </a:p>
          <a:p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Penelope experiment under development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r>
              <a:rPr lang="en-US" sz="2400"/>
              <a:t>Superconducting multipole</a:t>
            </a:r>
          </a:p>
          <a:p>
            <a:pPr lvl="1"/>
            <a:r>
              <a:rPr lang="en-US" sz="2000"/>
              <a:t>Field zero in center eliminated by inner conductors</a:t>
            </a:r>
          </a:p>
          <a:p>
            <a:r>
              <a:rPr lang="en-US" sz="2400"/>
              <a:t>Filled with UCN from FRM-2 through gap in bottom</a:t>
            </a:r>
          </a:p>
          <a:p>
            <a:r>
              <a:rPr lang="en-US" sz="2400"/>
              <a:t>Decay products detected at top, guided by field lines</a:t>
            </a:r>
          </a:p>
          <a:p>
            <a:r>
              <a:rPr lang="en-US" sz="2400"/>
              <a:t>Spectrum cleaned using absorber lowered from top</a:t>
            </a:r>
          </a:p>
          <a:p>
            <a:r>
              <a:rPr lang="en-US" sz="2400"/>
              <a:t>Magnet now under construction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4775"/>
            <a:ext cx="2560638" cy="54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241925" y="3922713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1.2 m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V="1">
            <a:off x="5638800" y="19050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5638800" y="43434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1DA5-F8B8-43A9-9378-38D84B34B139}" type="slidenum">
              <a:rPr lang="en-US"/>
              <a:pPr/>
              <a:t>23</a:t>
            </a:fld>
            <a:endParaRPr lang="en-US"/>
          </a:p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An outstanding problem: phase space evolution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sz="2800"/>
              <a:t>Neutron losses on scale of neutron lifetime (quasibound orbits)</a:t>
            </a:r>
          </a:p>
          <a:p>
            <a:r>
              <a:rPr lang="en-US" sz="2800"/>
              <a:t>Detector efficiency changes with time</a:t>
            </a:r>
          </a:p>
          <a:p>
            <a:r>
              <a:rPr lang="en-US" sz="2800"/>
              <a:t>Must fill phase space evenly, quickly: chaos!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52800"/>
            <a:ext cx="6284913" cy="298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971550" y="3138488"/>
            <a:ext cx="352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Symmetric Trap has stable orbits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552950" y="3138488"/>
            <a:ext cx="375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Asymmetric Trap has chaotic orbits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4860925" y="6338888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C.-Y. Liu,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CC4-5D82-404C-A199-18DE8383D130}" type="slidenum">
              <a:rPr lang="en-US"/>
              <a:pPr/>
              <a:t>24</a:t>
            </a:fld>
            <a:endParaRPr lang="en-US"/>
          </a:p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UCNTau experiment designed to overcome phase space issues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515100" cy="473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86D8-3C20-435E-A2E6-FBB2517E838F}" type="slidenum">
              <a:rPr lang="en-US"/>
              <a:pPr/>
              <a:t>25</a:t>
            </a:fld>
            <a:endParaRPr lang="en-US"/>
          </a:p>
          <a:p>
            <a:endParaRPr lang="en-US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1676400"/>
            <a:ext cx="4713287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UCNTau Experiment now commissioning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en-US" sz="2000"/>
              <a:t>Asymmetric array of permanent magnets</a:t>
            </a:r>
          </a:p>
          <a:p>
            <a:r>
              <a:rPr lang="en-US" sz="2000"/>
              <a:t>Holding field coils maintain polarization</a:t>
            </a:r>
          </a:p>
          <a:p>
            <a:r>
              <a:rPr lang="en-US" sz="2000"/>
              <a:t>UCNs from Los Alamos source filled through door in bottom</a:t>
            </a:r>
          </a:p>
          <a:p>
            <a:r>
              <a:rPr lang="en-US" sz="2000"/>
              <a:t>Neutrons to be counted by absorption on vanadium foil inserted in midplane of trap, activation counted </a:t>
            </a:r>
            <a:r>
              <a:rPr lang="en-US" sz="2000" i="1"/>
              <a:t>ex-situ</a:t>
            </a:r>
            <a:r>
              <a:rPr lang="en-US" sz="2000"/>
              <a:t>.</a:t>
            </a:r>
          </a:p>
          <a:p>
            <a:r>
              <a:rPr lang="en-US" sz="2000"/>
              <a:t>Has stored neutrons in trap for first time.</a:t>
            </a: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410200" y="3048000"/>
            <a:ext cx="1295400" cy="685800"/>
          </a:xfrm>
          <a:custGeom>
            <a:avLst/>
            <a:gdLst>
              <a:gd name="T0" fmla="*/ 0 w 939800"/>
              <a:gd name="T1" fmla="*/ 0 h 527844"/>
              <a:gd name="T2" fmla="*/ 42863 w 939800"/>
              <a:gd name="T3" fmla="*/ 252413 h 527844"/>
              <a:gd name="T4" fmla="*/ 147638 w 939800"/>
              <a:gd name="T5" fmla="*/ 433388 h 527844"/>
              <a:gd name="T6" fmla="*/ 381000 w 939800"/>
              <a:gd name="T7" fmla="*/ 519113 h 527844"/>
              <a:gd name="T8" fmla="*/ 561975 w 939800"/>
              <a:gd name="T9" fmla="*/ 485775 h 527844"/>
              <a:gd name="T10" fmla="*/ 800100 w 939800"/>
              <a:gd name="T11" fmla="*/ 304800 h 527844"/>
              <a:gd name="T12" fmla="*/ 919163 w 939800"/>
              <a:gd name="T13" fmla="*/ 109538 h 527844"/>
              <a:gd name="T14" fmla="*/ 923925 w 939800"/>
              <a:gd name="T15" fmla="*/ 76200 h 527844"/>
              <a:gd name="T16" fmla="*/ 923925 w 939800"/>
              <a:gd name="T17" fmla="*/ 76200 h 5278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39800" h="527844">
                <a:moveTo>
                  <a:pt x="0" y="0"/>
                </a:moveTo>
                <a:cubicBezTo>
                  <a:pt x="9128" y="90091"/>
                  <a:pt x="18257" y="180182"/>
                  <a:pt x="42863" y="252413"/>
                </a:cubicBezTo>
                <a:cubicBezTo>
                  <a:pt x="67469" y="324644"/>
                  <a:pt x="91282" y="388938"/>
                  <a:pt x="147638" y="433388"/>
                </a:cubicBezTo>
                <a:cubicBezTo>
                  <a:pt x="203994" y="477838"/>
                  <a:pt x="311944" y="510382"/>
                  <a:pt x="381000" y="519113"/>
                </a:cubicBezTo>
                <a:cubicBezTo>
                  <a:pt x="450056" y="527844"/>
                  <a:pt x="492125" y="521494"/>
                  <a:pt x="561975" y="485775"/>
                </a:cubicBezTo>
                <a:cubicBezTo>
                  <a:pt x="631825" y="450056"/>
                  <a:pt x="740569" y="367506"/>
                  <a:pt x="800100" y="304800"/>
                </a:cubicBezTo>
                <a:cubicBezTo>
                  <a:pt x="859631" y="242094"/>
                  <a:pt x="898526" y="147638"/>
                  <a:pt x="919163" y="109538"/>
                </a:cubicBezTo>
                <a:cubicBezTo>
                  <a:pt x="939800" y="71438"/>
                  <a:pt x="923925" y="76200"/>
                  <a:pt x="923925" y="76200"/>
                </a:cubicBezTo>
              </a:path>
            </a:pathLst>
          </a:cu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434013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26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D90AB-CDD4-4A68-B6F3-6033B5262A52}" type="slidenum">
              <a:rPr lang="en-US"/>
              <a:pPr/>
              <a:t>26</a:t>
            </a:fld>
            <a:endParaRPr lang="en-US"/>
          </a:p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New beam-type experiment also nearing first results at J-Parc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19600"/>
            <a:ext cx="8229600" cy="1706563"/>
          </a:xfrm>
        </p:spPr>
        <p:txBody>
          <a:bodyPr/>
          <a:lstStyle/>
          <a:p>
            <a:r>
              <a:rPr lang="en-US" sz="2000"/>
              <a:t>TPC detects electrons from n decay and protons from n-absorption on 3He simultaneously</a:t>
            </a:r>
          </a:p>
          <a:p>
            <a:r>
              <a:rPr lang="en-US" sz="2000"/>
              <a:t>Leading systematic uncertainty expected to be pressure of 3He</a:t>
            </a:r>
          </a:p>
          <a:p>
            <a:r>
              <a:rPr lang="en-US" sz="2000"/>
              <a:t>Physics run planned for 2013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457200"/>
            <a:endParaRPr kumimoji="1" lang="ja-JP" altLang="en-US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457200"/>
            <a:endParaRPr kumimoji="1" lang="ja-JP" altLang="en-US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608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457200"/>
            <a:endParaRPr kumimoji="1" lang="ja-JP" altLang="en-US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608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457200"/>
            <a:endParaRPr kumimoji="1" lang="ja-JP" altLang="en-US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6" name="コンテンツ プレースホルダ 2"/>
          <p:cNvSpPr txBox="1">
            <a:spLocks/>
          </p:cNvSpPr>
          <p:nvPr/>
        </p:nvSpPr>
        <p:spPr>
          <a:xfrm>
            <a:off x="871538" y="1457325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 defTabSz="457200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0000"/>
              <a:defRPr/>
            </a:pPr>
            <a:endParaRPr kumimoji="1" lang="ja-JP" altLang="en-US" sz="3200" kern="0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46453" name="Group 373"/>
          <p:cNvGrpSpPr>
            <a:grpSpLocks/>
          </p:cNvGrpSpPr>
          <p:nvPr/>
        </p:nvGrpSpPr>
        <p:grpSpPr bwMode="auto">
          <a:xfrm>
            <a:off x="457200" y="1143000"/>
            <a:ext cx="8602663" cy="3168650"/>
            <a:chOff x="11" y="466"/>
            <a:chExt cx="5696" cy="2250"/>
          </a:xfrm>
        </p:grpSpPr>
        <p:sp>
          <p:nvSpPr>
            <p:cNvPr id="11" name="正方形/長方形 10"/>
            <p:cNvSpPr/>
            <p:nvPr/>
          </p:nvSpPr>
          <p:spPr bwMode="auto">
            <a:xfrm>
              <a:off x="37" y="466"/>
              <a:ext cx="5670" cy="225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kumimoji="1" lang="ja-JP" altLang="en-US" sz="2000" dirty="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cxnSp>
          <p:nvCxnSpPr>
            <p:cNvPr id="46094" name="直線コネクタ 11"/>
            <p:cNvCxnSpPr>
              <a:cxnSpLocks noChangeShapeType="1"/>
            </p:cNvCxnSpPr>
            <p:nvPr/>
          </p:nvCxnSpPr>
          <p:spPr bwMode="auto">
            <a:xfrm>
              <a:off x="37" y="1331"/>
              <a:ext cx="3060" cy="1"/>
            </a:xfrm>
            <a:prstGeom prst="line">
              <a:avLst/>
            </a:prstGeom>
            <a:noFill/>
            <a:ln w="9525" algn="ctr">
              <a:solidFill>
                <a:schemeClr val="bg2"/>
              </a:solidFill>
              <a:round/>
              <a:headEnd/>
              <a:tailEnd type="arrow" w="med" len="med"/>
            </a:ln>
          </p:spPr>
        </p:cxnSp>
        <p:cxnSp>
          <p:nvCxnSpPr>
            <p:cNvPr id="46095" name="直線コネクタ 12"/>
            <p:cNvCxnSpPr>
              <a:cxnSpLocks noChangeShapeType="1"/>
              <a:stCxn id="46345" idx="2"/>
            </p:cNvCxnSpPr>
            <p:nvPr/>
          </p:nvCxnSpPr>
          <p:spPr bwMode="auto">
            <a:xfrm rot="16200000" flipH="1">
              <a:off x="1881" y="1230"/>
              <a:ext cx="478" cy="652"/>
            </a:xfrm>
            <a:prstGeom prst="line">
              <a:avLst/>
            </a:prstGeom>
            <a:noFill/>
            <a:ln w="9525" algn="ctr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46096" name="直線コネクタ 13"/>
            <p:cNvCxnSpPr>
              <a:cxnSpLocks noChangeShapeType="1"/>
              <a:endCxn id="19" idx="3"/>
            </p:cNvCxnSpPr>
            <p:nvPr/>
          </p:nvCxnSpPr>
          <p:spPr bwMode="auto">
            <a:xfrm flipV="1">
              <a:off x="2422" y="1759"/>
              <a:ext cx="3015" cy="28"/>
            </a:xfrm>
            <a:prstGeom prst="line">
              <a:avLst/>
            </a:prstGeom>
            <a:noFill/>
            <a:ln w="9525" algn="ctr">
              <a:solidFill>
                <a:schemeClr val="bg2"/>
              </a:solidFill>
              <a:round/>
              <a:headEnd/>
              <a:tailEnd type="arrow" w="med" len="med"/>
            </a:ln>
          </p:spPr>
        </p:cxnSp>
        <p:sp>
          <p:nvSpPr>
            <p:cNvPr id="46097" name="正方形/長方形 157"/>
            <p:cNvSpPr>
              <a:spLocks noChangeArrowheads="1"/>
            </p:cNvSpPr>
            <p:nvPr/>
          </p:nvSpPr>
          <p:spPr bwMode="auto">
            <a:xfrm>
              <a:off x="4672" y="1601"/>
              <a:ext cx="630" cy="36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457200"/>
              <a:endParaRPr kumimoji="1" lang="ja-JP" altLang="en-US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6099" name="正方形/長方形 157"/>
            <p:cNvSpPr>
              <a:spLocks noChangeArrowheads="1"/>
            </p:cNvSpPr>
            <p:nvPr/>
          </p:nvSpPr>
          <p:spPr bwMode="auto">
            <a:xfrm>
              <a:off x="3772" y="1106"/>
              <a:ext cx="990" cy="130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457200"/>
              <a:endParaRPr kumimoji="1" lang="ja-JP" altLang="en-US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6100" name="正方形/長方形 17"/>
            <p:cNvSpPr>
              <a:spLocks noChangeArrowheads="1"/>
            </p:cNvSpPr>
            <p:nvPr/>
          </p:nvSpPr>
          <p:spPr bwMode="auto">
            <a:xfrm>
              <a:off x="172" y="521"/>
              <a:ext cx="3015" cy="495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457200"/>
              <a:endParaRPr kumimoji="1" lang="ja-JP" altLang="en-US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 bwMode="auto">
            <a:xfrm>
              <a:off x="5257" y="1511"/>
              <a:ext cx="180" cy="495"/>
            </a:xfrm>
            <a:prstGeom prst="rect">
              <a:avLst/>
            </a:prstGeom>
            <a:solidFill>
              <a:schemeClr val="bg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>
                <a:solidFill>
                  <a:srgbClr val="FF0000"/>
                </a:solidFill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46102" name="テキスト ボックス 26"/>
            <p:cNvSpPr txBox="1">
              <a:spLocks noChangeArrowheads="1"/>
            </p:cNvSpPr>
            <p:nvPr/>
          </p:nvSpPr>
          <p:spPr bwMode="auto">
            <a:xfrm>
              <a:off x="1843" y="1938"/>
              <a:ext cx="834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ts val="1900"/>
                </a:lnSpc>
              </a:pPr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Polarizing </a:t>
              </a:r>
            </a:p>
            <a:p>
              <a:pPr>
                <a:lnSpc>
                  <a:spcPts val="1900"/>
                </a:lnSpc>
              </a:pPr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supermirrors</a:t>
              </a:r>
              <a:endParaRPr kumimoji="1" lang="ja-JP" altLang="en-US" sz="1600"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6103" name="正方形/長方形 20"/>
            <p:cNvSpPr>
              <a:spLocks noChangeArrowheads="1"/>
            </p:cNvSpPr>
            <p:nvPr/>
          </p:nvSpPr>
          <p:spPr bwMode="auto">
            <a:xfrm>
              <a:off x="172" y="1511"/>
              <a:ext cx="720" cy="108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457200"/>
              <a:endParaRPr kumimoji="1" lang="ja-JP" altLang="en-US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6104" name="正方形/長方形 157"/>
            <p:cNvSpPr>
              <a:spLocks noChangeArrowheads="1"/>
            </p:cNvSpPr>
            <p:nvPr/>
          </p:nvSpPr>
          <p:spPr bwMode="auto">
            <a:xfrm>
              <a:off x="3412" y="1601"/>
              <a:ext cx="405" cy="36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457200"/>
              <a:endParaRPr kumimoji="1" lang="ja-JP" altLang="en-US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grpSp>
          <p:nvGrpSpPr>
            <p:cNvPr id="46105" name="グループ化 35"/>
            <p:cNvGrpSpPr>
              <a:grpSpLocks noChangeAspect="1"/>
            </p:cNvGrpSpPr>
            <p:nvPr/>
          </p:nvGrpSpPr>
          <p:grpSpPr bwMode="auto">
            <a:xfrm>
              <a:off x="1252" y="1264"/>
              <a:ext cx="90" cy="157"/>
              <a:chOff x="3833800" y="3428996"/>
              <a:chExt cx="285751" cy="500063"/>
            </a:xfrm>
          </p:grpSpPr>
          <p:grpSp>
            <p:nvGrpSpPr>
              <p:cNvPr id="24" name="上矢印 23"/>
              <p:cNvGrpSpPr>
                <a:grpSpLocks/>
              </p:cNvGrpSpPr>
              <p:nvPr/>
            </p:nvGrpSpPr>
            <p:grpSpPr bwMode="auto">
              <a:xfrm>
                <a:off x="3870440" y="3403610"/>
                <a:ext cx="219455" cy="560831"/>
                <a:chOff x="2005584" y="1993392"/>
                <a:chExt cx="109728" cy="280416"/>
              </a:xfrm>
            </p:grpSpPr>
            <p:pic>
              <p:nvPicPr>
                <p:cNvPr id="46107" name="上矢印 23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5584" y="1993392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108" name="Text Box 28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2040843" y="200608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25" name="フローチャート : 結合子 37"/>
              <p:cNvGrpSpPr>
                <a:grpSpLocks/>
              </p:cNvGrpSpPr>
              <p:nvPr/>
            </p:nvGrpSpPr>
            <p:grpSpPr bwMode="auto">
              <a:xfrm>
                <a:off x="3821672" y="3488954"/>
                <a:ext cx="304799" cy="304799"/>
                <a:chOff x="1981200" y="2036064"/>
                <a:chExt cx="152400" cy="152400"/>
              </a:xfrm>
            </p:grpSpPr>
            <p:pic>
              <p:nvPicPr>
                <p:cNvPr id="46110" name="フローチャート : 結合子 37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81200" y="2036064"/>
                  <a:ext cx="152400" cy="152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111" name="Text Box 31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2008188" y="206272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112" name="グループ化 174"/>
            <p:cNvGrpSpPr>
              <a:grpSpLocks noChangeAspect="1"/>
            </p:cNvGrpSpPr>
            <p:nvPr/>
          </p:nvGrpSpPr>
          <p:grpSpPr bwMode="auto">
            <a:xfrm>
              <a:off x="1882" y="1241"/>
              <a:ext cx="90" cy="158"/>
              <a:chOff x="1214414" y="1571612"/>
              <a:chExt cx="285752" cy="500066"/>
            </a:xfrm>
          </p:grpSpPr>
          <p:sp>
            <p:nvSpPr>
              <p:cNvPr id="27" name="上矢印 26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28" name="フローチャート : 結合子 64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19" name="グループ化 174"/>
            <p:cNvGrpSpPr>
              <a:grpSpLocks noChangeAspect="1"/>
            </p:cNvGrpSpPr>
            <p:nvPr/>
          </p:nvGrpSpPr>
          <p:grpSpPr bwMode="auto">
            <a:xfrm>
              <a:off x="172" y="1241"/>
              <a:ext cx="90" cy="158"/>
              <a:chOff x="1214414" y="1571612"/>
              <a:chExt cx="285752" cy="500066"/>
            </a:xfrm>
          </p:grpSpPr>
          <p:sp>
            <p:nvSpPr>
              <p:cNvPr id="30" name="上矢印 29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31" name="フローチャート : 結合子 82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26" name="グループ化 174"/>
            <p:cNvGrpSpPr>
              <a:grpSpLocks noChangeAspect="1"/>
            </p:cNvGrpSpPr>
            <p:nvPr/>
          </p:nvGrpSpPr>
          <p:grpSpPr bwMode="auto">
            <a:xfrm>
              <a:off x="262" y="1241"/>
              <a:ext cx="90" cy="158"/>
              <a:chOff x="1214414" y="1571612"/>
              <a:chExt cx="285752" cy="500066"/>
            </a:xfrm>
          </p:grpSpPr>
          <p:sp>
            <p:nvSpPr>
              <p:cNvPr id="33" name="上矢印 32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34" name="フローチャート : 結合子 85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33" name="グループ化 174"/>
            <p:cNvGrpSpPr>
              <a:grpSpLocks noChangeAspect="1"/>
            </p:cNvGrpSpPr>
            <p:nvPr/>
          </p:nvGrpSpPr>
          <p:grpSpPr bwMode="auto">
            <a:xfrm>
              <a:off x="352" y="1241"/>
              <a:ext cx="90" cy="158"/>
              <a:chOff x="1214414" y="1571612"/>
              <a:chExt cx="285752" cy="500066"/>
            </a:xfrm>
          </p:grpSpPr>
          <p:sp>
            <p:nvSpPr>
              <p:cNvPr id="36" name="上矢印 35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37" name="フローチャート : 結合子 88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40" name="グループ化 174"/>
            <p:cNvGrpSpPr>
              <a:grpSpLocks noChangeAspect="1"/>
            </p:cNvGrpSpPr>
            <p:nvPr/>
          </p:nvGrpSpPr>
          <p:grpSpPr bwMode="auto">
            <a:xfrm>
              <a:off x="442" y="1241"/>
              <a:ext cx="90" cy="158"/>
              <a:chOff x="1214414" y="1571612"/>
              <a:chExt cx="285752" cy="500066"/>
            </a:xfrm>
          </p:grpSpPr>
          <p:sp>
            <p:nvSpPr>
              <p:cNvPr id="39" name="上矢印 38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40" name="フローチャート : 結合子 91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47" name="グループ化 174"/>
            <p:cNvGrpSpPr>
              <a:grpSpLocks noChangeAspect="1"/>
            </p:cNvGrpSpPr>
            <p:nvPr/>
          </p:nvGrpSpPr>
          <p:grpSpPr bwMode="auto">
            <a:xfrm>
              <a:off x="532" y="1241"/>
              <a:ext cx="90" cy="158"/>
              <a:chOff x="1214414" y="1571612"/>
              <a:chExt cx="285752" cy="500066"/>
            </a:xfrm>
          </p:grpSpPr>
          <p:sp>
            <p:nvSpPr>
              <p:cNvPr id="42" name="上矢印 41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43" name="フローチャート : 結合子 94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54" name="グループ化 174"/>
            <p:cNvGrpSpPr>
              <a:grpSpLocks noChangeAspect="1"/>
            </p:cNvGrpSpPr>
            <p:nvPr/>
          </p:nvGrpSpPr>
          <p:grpSpPr bwMode="auto">
            <a:xfrm>
              <a:off x="712" y="1241"/>
              <a:ext cx="90" cy="158"/>
              <a:chOff x="1214414" y="1571612"/>
              <a:chExt cx="285752" cy="500066"/>
            </a:xfrm>
          </p:grpSpPr>
          <p:sp>
            <p:nvSpPr>
              <p:cNvPr id="45" name="上矢印 44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46" name="フローチャート : 結合子 97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61" name="グループ化 174"/>
            <p:cNvGrpSpPr>
              <a:grpSpLocks noChangeAspect="1"/>
            </p:cNvGrpSpPr>
            <p:nvPr/>
          </p:nvGrpSpPr>
          <p:grpSpPr bwMode="auto">
            <a:xfrm>
              <a:off x="622" y="1241"/>
              <a:ext cx="90" cy="158"/>
              <a:chOff x="1214414" y="1571612"/>
              <a:chExt cx="285752" cy="500066"/>
            </a:xfrm>
          </p:grpSpPr>
          <p:sp>
            <p:nvSpPr>
              <p:cNvPr id="48" name="上矢印 47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49" name="フローチャート : 結合子 100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68" name="グループ化 174"/>
            <p:cNvGrpSpPr>
              <a:grpSpLocks noChangeAspect="1"/>
            </p:cNvGrpSpPr>
            <p:nvPr/>
          </p:nvGrpSpPr>
          <p:grpSpPr bwMode="auto">
            <a:xfrm>
              <a:off x="802" y="1241"/>
              <a:ext cx="90" cy="158"/>
              <a:chOff x="1214414" y="1571612"/>
              <a:chExt cx="285752" cy="500066"/>
            </a:xfrm>
          </p:grpSpPr>
          <p:sp>
            <p:nvSpPr>
              <p:cNvPr id="51" name="上矢印 50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52" name="フローチャート : 結合子 103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75" name="グループ化 174"/>
            <p:cNvGrpSpPr>
              <a:grpSpLocks noChangeAspect="1"/>
            </p:cNvGrpSpPr>
            <p:nvPr/>
          </p:nvGrpSpPr>
          <p:grpSpPr bwMode="auto">
            <a:xfrm>
              <a:off x="892" y="1241"/>
              <a:ext cx="90" cy="158"/>
              <a:chOff x="1214414" y="1571612"/>
              <a:chExt cx="285752" cy="500066"/>
            </a:xfrm>
          </p:grpSpPr>
          <p:sp>
            <p:nvSpPr>
              <p:cNvPr id="54" name="上矢印 53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55" name="フローチャート : 結合子 106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82" name="グループ化 174"/>
            <p:cNvGrpSpPr>
              <a:grpSpLocks noChangeAspect="1"/>
            </p:cNvGrpSpPr>
            <p:nvPr/>
          </p:nvGrpSpPr>
          <p:grpSpPr bwMode="auto">
            <a:xfrm>
              <a:off x="982" y="1241"/>
              <a:ext cx="90" cy="158"/>
              <a:chOff x="1214414" y="1571612"/>
              <a:chExt cx="285752" cy="500066"/>
            </a:xfrm>
          </p:grpSpPr>
          <p:sp>
            <p:nvSpPr>
              <p:cNvPr id="57" name="上矢印 56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58" name="フローチャート : 結合子 109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89" name="グループ化 174"/>
            <p:cNvGrpSpPr>
              <a:grpSpLocks noChangeAspect="1"/>
            </p:cNvGrpSpPr>
            <p:nvPr/>
          </p:nvGrpSpPr>
          <p:grpSpPr bwMode="auto">
            <a:xfrm>
              <a:off x="1072" y="1241"/>
              <a:ext cx="90" cy="158"/>
              <a:chOff x="1214414" y="1571612"/>
              <a:chExt cx="285752" cy="500066"/>
            </a:xfrm>
          </p:grpSpPr>
          <p:sp>
            <p:nvSpPr>
              <p:cNvPr id="60" name="上矢印 59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62" name="フローチャート : 結合子 112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196" name="グループ化 174"/>
            <p:cNvGrpSpPr>
              <a:grpSpLocks noChangeAspect="1"/>
            </p:cNvGrpSpPr>
            <p:nvPr/>
          </p:nvGrpSpPr>
          <p:grpSpPr bwMode="auto">
            <a:xfrm>
              <a:off x="1522" y="1241"/>
              <a:ext cx="90" cy="158"/>
              <a:chOff x="1214414" y="1571612"/>
              <a:chExt cx="285752" cy="500066"/>
            </a:xfrm>
          </p:grpSpPr>
          <p:sp>
            <p:nvSpPr>
              <p:cNvPr id="64" name="上矢印 63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65" name="フローチャート : 結合子 121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203" name="グループ化 174"/>
            <p:cNvGrpSpPr>
              <a:grpSpLocks noChangeAspect="1"/>
            </p:cNvGrpSpPr>
            <p:nvPr/>
          </p:nvGrpSpPr>
          <p:grpSpPr bwMode="auto">
            <a:xfrm>
              <a:off x="1162" y="1241"/>
              <a:ext cx="90" cy="158"/>
              <a:chOff x="1214414" y="1571612"/>
              <a:chExt cx="285752" cy="500066"/>
            </a:xfrm>
          </p:grpSpPr>
          <p:sp>
            <p:nvSpPr>
              <p:cNvPr id="67" name="上矢印 66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69" name="フローチャート : 結合子 127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210" name="グループ化 174"/>
            <p:cNvGrpSpPr>
              <a:grpSpLocks noChangeAspect="1"/>
            </p:cNvGrpSpPr>
            <p:nvPr/>
          </p:nvGrpSpPr>
          <p:grpSpPr bwMode="auto">
            <a:xfrm>
              <a:off x="1612" y="1241"/>
              <a:ext cx="90" cy="158"/>
              <a:chOff x="1214414" y="1571612"/>
              <a:chExt cx="285752" cy="500066"/>
            </a:xfrm>
          </p:grpSpPr>
          <p:sp>
            <p:nvSpPr>
              <p:cNvPr id="71" name="上矢印 70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72" name="フローチャート : 結合子 133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217" name="グループ化 174"/>
            <p:cNvGrpSpPr>
              <a:grpSpLocks noChangeAspect="1"/>
            </p:cNvGrpSpPr>
            <p:nvPr/>
          </p:nvGrpSpPr>
          <p:grpSpPr bwMode="auto">
            <a:xfrm>
              <a:off x="1702" y="1241"/>
              <a:ext cx="90" cy="158"/>
              <a:chOff x="1214414" y="1571612"/>
              <a:chExt cx="285752" cy="500066"/>
            </a:xfrm>
          </p:grpSpPr>
          <p:sp>
            <p:nvSpPr>
              <p:cNvPr id="74" name="上矢印 73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75" name="フローチャート : 結合子 136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224" name="グループ化 174"/>
            <p:cNvGrpSpPr>
              <a:grpSpLocks noChangeAspect="1"/>
            </p:cNvGrpSpPr>
            <p:nvPr/>
          </p:nvGrpSpPr>
          <p:grpSpPr bwMode="auto">
            <a:xfrm>
              <a:off x="1792" y="1241"/>
              <a:ext cx="90" cy="158"/>
              <a:chOff x="1214414" y="1571612"/>
              <a:chExt cx="285752" cy="500066"/>
            </a:xfrm>
          </p:grpSpPr>
          <p:sp>
            <p:nvSpPr>
              <p:cNvPr id="77" name="上矢印 76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78" name="フローチャート : 結合子 142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231" name="グループ化 143"/>
            <p:cNvGrpSpPr>
              <a:grpSpLocks noChangeAspect="1"/>
            </p:cNvGrpSpPr>
            <p:nvPr/>
          </p:nvGrpSpPr>
          <p:grpSpPr bwMode="auto">
            <a:xfrm>
              <a:off x="1432" y="1264"/>
              <a:ext cx="90" cy="157"/>
              <a:chOff x="3833800" y="3428996"/>
              <a:chExt cx="285751" cy="500063"/>
            </a:xfrm>
          </p:grpSpPr>
          <p:grpSp>
            <p:nvGrpSpPr>
              <p:cNvPr id="80" name="上矢印 79"/>
              <p:cNvGrpSpPr>
                <a:grpSpLocks/>
              </p:cNvGrpSpPr>
              <p:nvPr/>
            </p:nvGrpSpPr>
            <p:grpSpPr bwMode="auto">
              <a:xfrm>
                <a:off x="3871960" y="3403610"/>
                <a:ext cx="207263" cy="560831"/>
                <a:chOff x="2292096" y="1993392"/>
                <a:chExt cx="103632" cy="280416"/>
              </a:xfrm>
            </p:grpSpPr>
            <p:pic>
              <p:nvPicPr>
                <p:cNvPr id="46233" name="上矢印 79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92096" y="1993392"/>
                  <a:ext cx="103632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34" name="Text Box 154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2326595" y="200608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81" name="フローチャート : 結合子 145"/>
              <p:cNvGrpSpPr>
                <a:grpSpLocks/>
              </p:cNvGrpSpPr>
              <p:nvPr/>
            </p:nvGrpSpPr>
            <p:grpSpPr bwMode="auto">
              <a:xfrm>
                <a:off x="3823192" y="3488954"/>
                <a:ext cx="304799" cy="304799"/>
                <a:chOff x="2267712" y="2036064"/>
                <a:chExt cx="152400" cy="152400"/>
              </a:xfrm>
            </p:grpSpPr>
            <p:pic>
              <p:nvPicPr>
                <p:cNvPr id="46236" name="フローチャート : 結合子 145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7712" y="2036064"/>
                  <a:ext cx="152400" cy="152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37" name="Text Box 157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2293940" y="206272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238" name="グループ化 146"/>
            <p:cNvGrpSpPr>
              <a:grpSpLocks noChangeAspect="1"/>
            </p:cNvGrpSpPr>
            <p:nvPr/>
          </p:nvGrpSpPr>
          <p:grpSpPr bwMode="auto">
            <a:xfrm>
              <a:off x="1972" y="1421"/>
              <a:ext cx="90" cy="158"/>
              <a:chOff x="3833800" y="3428996"/>
              <a:chExt cx="285751" cy="500063"/>
            </a:xfrm>
          </p:grpSpPr>
          <p:grpSp>
            <p:nvGrpSpPr>
              <p:cNvPr id="83" name="上矢印 82"/>
              <p:cNvGrpSpPr>
                <a:grpSpLocks/>
              </p:cNvGrpSpPr>
              <p:nvPr/>
            </p:nvGrpSpPr>
            <p:grpSpPr bwMode="auto">
              <a:xfrm>
                <a:off x="3864328" y="3403418"/>
                <a:ext cx="219455" cy="560831"/>
                <a:chOff x="3145536" y="2243328"/>
                <a:chExt cx="109728" cy="280416"/>
              </a:xfrm>
            </p:grpSpPr>
            <p:pic>
              <p:nvPicPr>
                <p:cNvPr id="46240" name="上矢印 82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45536" y="2243328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41" name="Text Box 161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3183851" y="2256117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84" name="フローチャート : 結合子 148"/>
              <p:cNvGrpSpPr>
                <a:grpSpLocks/>
              </p:cNvGrpSpPr>
              <p:nvPr/>
            </p:nvGrpSpPr>
            <p:grpSpPr bwMode="auto">
              <a:xfrm>
                <a:off x="3815560" y="3488762"/>
                <a:ext cx="316991" cy="304799"/>
                <a:chOff x="3121152" y="2286000"/>
                <a:chExt cx="158496" cy="152400"/>
              </a:xfrm>
            </p:grpSpPr>
            <p:pic>
              <p:nvPicPr>
                <p:cNvPr id="46243" name="フローチャート : 結合子 148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21152" y="2286000"/>
                  <a:ext cx="158496" cy="152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44" name="Text Box 164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3151196" y="2312760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245" name="グループ化 149"/>
            <p:cNvGrpSpPr>
              <a:grpSpLocks noChangeAspect="1"/>
            </p:cNvGrpSpPr>
            <p:nvPr/>
          </p:nvGrpSpPr>
          <p:grpSpPr bwMode="auto">
            <a:xfrm>
              <a:off x="2062" y="1489"/>
              <a:ext cx="90" cy="157"/>
              <a:chOff x="3833800" y="3428996"/>
              <a:chExt cx="285751" cy="500063"/>
            </a:xfrm>
          </p:grpSpPr>
          <p:grpSp>
            <p:nvGrpSpPr>
              <p:cNvPr id="86" name="上矢印 85"/>
              <p:cNvGrpSpPr>
                <a:grpSpLocks/>
              </p:cNvGrpSpPr>
              <p:nvPr/>
            </p:nvGrpSpPr>
            <p:grpSpPr bwMode="auto">
              <a:xfrm>
                <a:off x="3871184" y="3408558"/>
                <a:ext cx="219455" cy="560831"/>
                <a:chOff x="3291840" y="2353056"/>
                <a:chExt cx="109728" cy="280416"/>
              </a:xfrm>
            </p:grpSpPr>
            <p:pic>
              <p:nvPicPr>
                <p:cNvPr id="46247" name="上矢印 85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1840" y="2353056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48" name="Text Box 168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3326727" y="236327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87" name="フローチャート : 結合子 151"/>
              <p:cNvGrpSpPr>
                <a:grpSpLocks/>
              </p:cNvGrpSpPr>
              <p:nvPr/>
            </p:nvGrpSpPr>
            <p:grpSpPr bwMode="auto">
              <a:xfrm>
                <a:off x="3822416" y="3493902"/>
                <a:ext cx="304799" cy="304799"/>
                <a:chOff x="3267456" y="2395728"/>
                <a:chExt cx="152400" cy="152400"/>
              </a:xfrm>
            </p:grpSpPr>
            <p:pic>
              <p:nvPicPr>
                <p:cNvPr id="46250" name="フローチャート : 結合子 151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456" y="2395728"/>
                  <a:ext cx="152400" cy="152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51" name="Text Box 171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3294072" y="241991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252" name="グループ化 174"/>
            <p:cNvGrpSpPr>
              <a:grpSpLocks noChangeAspect="1"/>
            </p:cNvGrpSpPr>
            <p:nvPr/>
          </p:nvGrpSpPr>
          <p:grpSpPr bwMode="auto">
            <a:xfrm>
              <a:off x="2422" y="1241"/>
              <a:ext cx="90" cy="158"/>
              <a:chOff x="1214414" y="1571612"/>
              <a:chExt cx="285752" cy="500066"/>
            </a:xfrm>
          </p:grpSpPr>
          <p:sp>
            <p:nvSpPr>
              <p:cNvPr id="89" name="上矢印 88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90" name="フローチャート : 結合子 157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259" name="グループ化 174"/>
            <p:cNvGrpSpPr>
              <a:grpSpLocks noChangeAspect="1"/>
            </p:cNvGrpSpPr>
            <p:nvPr/>
          </p:nvGrpSpPr>
          <p:grpSpPr bwMode="auto">
            <a:xfrm>
              <a:off x="1972" y="1241"/>
              <a:ext cx="90" cy="158"/>
              <a:chOff x="1214414" y="1571612"/>
              <a:chExt cx="285752" cy="500066"/>
            </a:xfrm>
          </p:grpSpPr>
          <p:sp>
            <p:nvSpPr>
              <p:cNvPr id="92" name="上矢印 91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93" name="フローチャート : 結合子 166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266" name="グループ化 174"/>
            <p:cNvGrpSpPr>
              <a:grpSpLocks noChangeAspect="1"/>
            </p:cNvGrpSpPr>
            <p:nvPr/>
          </p:nvGrpSpPr>
          <p:grpSpPr bwMode="auto">
            <a:xfrm>
              <a:off x="2062" y="1241"/>
              <a:ext cx="90" cy="158"/>
              <a:chOff x="1214414" y="1571612"/>
              <a:chExt cx="285752" cy="500066"/>
            </a:xfrm>
          </p:grpSpPr>
          <p:sp>
            <p:nvSpPr>
              <p:cNvPr id="95" name="上矢印 94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96" name="フローチャート : 結合子 169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273" name="グループ化 174"/>
            <p:cNvGrpSpPr>
              <a:grpSpLocks noChangeAspect="1"/>
            </p:cNvGrpSpPr>
            <p:nvPr/>
          </p:nvGrpSpPr>
          <p:grpSpPr bwMode="auto">
            <a:xfrm>
              <a:off x="2152" y="1534"/>
              <a:ext cx="90" cy="157"/>
              <a:chOff x="3833800" y="3428996"/>
              <a:chExt cx="285751" cy="500063"/>
            </a:xfrm>
          </p:grpSpPr>
          <p:grpSp>
            <p:nvGrpSpPr>
              <p:cNvPr id="98" name="上矢印 97"/>
              <p:cNvGrpSpPr>
                <a:grpSpLocks/>
              </p:cNvGrpSpPr>
              <p:nvPr/>
            </p:nvGrpSpPr>
            <p:grpSpPr bwMode="auto">
              <a:xfrm>
                <a:off x="3865848" y="3399794"/>
                <a:ext cx="219455" cy="560831"/>
                <a:chOff x="3432048" y="2420112"/>
                <a:chExt cx="109728" cy="280416"/>
              </a:xfrm>
            </p:grpSpPr>
            <p:pic>
              <p:nvPicPr>
                <p:cNvPr id="46275" name="上矢印 97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32048" y="2420112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76" name="Text Box 196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3469603" y="2434713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99" name="フローチャート : 結合子 176"/>
              <p:cNvGrpSpPr>
                <a:grpSpLocks/>
              </p:cNvGrpSpPr>
              <p:nvPr/>
            </p:nvGrpSpPr>
            <p:grpSpPr bwMode="auto">
              <a:xfrm>
                <a:off x="3817080" y="3485138"/>
                <a:ext cx="316991" cy="316991"/>
                <a:chOff x="3407664" y="2462784"/>
                <a:chExt cx="158496" cy="158496"/>
              </a:xfrm>
            </p:grpSpPr>
            <p:pic>
              <p:nvPicPr>
                <p:cNvPr id="46278" name="フローチャート : 結合子 176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7664" y="2462784"/>
                  <a:ext cx="158496" cy="15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79" name="Text Box 199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3436948" y="2491356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280" name="グループ化 189"/>
            <p:cNvGrpSpPr>
              <a:grpSpLocks noChangeAspect="1"/>
            </p:cNvGrpSpPr>
            <p:nvPr/>
          </p:nvGrpSpPr>
          <p:grpSpPr bwMode="auto">
            <a:xfrm>
              <a:off x="2917" y="1714"/>
              <a:ext cx="90" cy="157"/>
              <a:chOff x="3833800" y="3428996"/>
              <a:chExt cx="285751" cy="500063"/>
            </a:xfrm>
          </p:grpSpPr>
          <p:grpSp>
            <p:nvGrpSpPr>
              <p:cNvPr id="101" name="上矢印 100"/>
              <p:cNvGrpSpPr>
                <a:grpSpLocks/>
              </p:cNvGrpSpPr>
              <p:nvPr/>
            </p:nvGrpSpPr>
            <p:grpSpPr bwMode="auto">
              <a:xfrm>
                <a:off x="3863164" y="3401314"/>
                <a:ext cx="219455" cy="560831"/>
                <a:chOff x="4645152" y="2706624"/>
                <a:chExt cx="109728" cy="280416"/>
              </a:xfrm>
            </p:grpSpPr>
            <p:pic>
              <p:nvPicPr>
                <p:cNvPr id="46282" name="上矢印 100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5152" y="2706624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83" name="Text Box 203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4684049" y="272046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02" name="フローチャート : 結合子 191"/>
              <p:cNvGrpSpPr>
                <a:grpSpLocks/>
              </p:cNvGrpSpPr>
              <p:nvPr/>
            </p:nvGrpSpPr>
            <p:grpSpPr bwMode="auto">
              <a:xfrm>
                <a:off x="3826588" y="3486658"/>
                <a:ext cx="304799" cy="316991"/>
                <a:chOff x="4626864" y="2749296"/>
                <a:chExt cx="152400" cy="158496"/>
              </a:xfrm>
            </p:grpSpPr>
            <p:pic>
              <p:nvPicPr>
                <p:cNvPr id="46285" name="フローチャート : 結合子 191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26864" y="2749296"/>
                  <a:ext cx="152400" cy="15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86" name="Text Box 206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4651394" y="277710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46287" name="正方形/長方形 102"/>
            <p:cNvSpPr>
              <a:spLocks noChangeArrowheads="1"/>
            </p:cNvSpPr>
            <p:nvPr/>
          </p:nvSpPr>
          <p:spPr bwMode="auto">
            <a:xfrm>
              <a:off x="1117" y="1151"/>
              <a:ext cx="180" cy="360"/>
            </a:xfrm>
            <a:prstGeom prst="rect">
              <a:avLst/>
            </a:prstGeom>
            <a:solidFill>
              <a:srgbClr val="FFFF00">
                <a:alpha val="70195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grpSp>
          <p:nvGrpSpPr>
            <p:cNvPr id="46288" name="グループ化 223"/>
            <p:cNvGrpSpPr>
              <a:grpSpLocks noChangeAspect="1"/>
            </p:cNvGrpSpPr>
            <p:nvPr/>
          </p:nvGrpSpPr>
          <p:grpSpPr bwMode="auto">
            <a:xfrm>
              <a:off x="3007" y="1714"/>
              <a:ext cx="90" cy="157"/>
              <a:chOff x="3833800" y="3428996"/>
              <a:chExt cx="285751" cy="500063"/>
            </a:xfrm>
          </p:grpSpPr>
          <p:grpSp>
            <p:nvGrpSpPr>
              <p:cNvPr id="105" name="上矢印 104"/>
              <p:cNvGrpSpPr>
                <a:grpSpLocks/>
              </p:cNvGrpSpPr>
              <p:nvPr/>
            </p:nvGrpSpPr>
            <p:grpSpPr bwMode="auto">
              <a:xfrm>
                <a:off x="3870020" y="3401314"/>
                <a:ext cx="219455" cy="560831"/>
                <a:chOff x="4791456" y="2706624"/>
                <a:chExt cx="109728" cy="280416"/>
              </a:xfrm>
            </p:grpSpPr>
            <p:pic>
              <p:nvPicPr>
                <p:cNvPr id="46290" name="上矢印 104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1456" y="2706624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91" name="Text Box 211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4826925" y="272046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06" name="フローチャート : 結合子 225"/>
              <p:cNvGrpSpPr>
                <a:grpSpLocks/>
              </p:cNvGrpSpPr>
              <p:nvPr/>
            </p:nvGrpSpPr>
            <p:grpSpPr bwMode="auto">
              <a:xfrm>
                <a:off x="3821252" y="3486658"/>
                <a:ext cx="304799" cy="316991"/>
                <a:chOff x="4767072" y="2749296"/>
                <a:chExt cx="152400" cy="158496"/>
              </a:xfrm>
            </p:grpSpPr>
            <p:pic>
              <p:nvPicPr>
                <p:cNvPr id="46293" name="フローチャート : 結合子 225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7072" y="2749296"/>
                  <a:ext cx="152400" cy="15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94" name="Text Box 214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4794270" y="277710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295" name="グループ化 226"/>
            <p:cNvGrpSpPr>
              <a:grpSpLocks noChangeAspect="1"/>
            </p:cNvGrpSpPr>
            <p:nvPr/>
          </p:nvGrpSpPr>
          <p:grpSpPr bwMode="auto">
            <a:xfrm>
              <a:off x="3952" y="1714"/>
              <a:ext cx="90" cy="157"/>
              <a:chOff x="3833800" y="3428996"/>
              <a:chExt cx="285751" cy="500063"/>
            </a:xfrm>
          </p:grpSpPr>
          <p:grpSp>
            <p:nvGrpSpPr>
              <p:cNvPr id="108" name="上矢印 107"/>
              <p:cNvGrpSpPr>
                <a:grpSpLocks/>
              </p:cNvGrpSpPr>
              <p:nvPr/>
            </p:nvGrpSpPr>
            <p:grpSpPr bwMode="auto">
              <a:xfrm>
                <a:off x="3868856" y="3401314"/>
                <a:ext cx="219455" cy="560831"/>
                <a:chOff x="6291072" y="2706624"/>
                <a:chExt cx="109728" cy="280416"/>
              </a:xfrm>
            </p:grpSpPr>
            <p:pic>
              <p:nvPicPr>
                <p:cNvPr id="46297" name="上矢印 107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1072" y="2706624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298" name="Text Box 218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6327123" y="272046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09" name="フローチャート : 結合子 228"/>
              <p:cNvGrpSpPr>
                <a:grpSpLocks/>
              </p:cNvGrpSpPr>
              <p:nvPr/>
            </p:nvGrpSpPr>
            <p:grpSpPr bwMode="auto">
              <a:xfrm>
                <a:off x="3820088" y="3486658"/>
                <a:ext cx="316991" cy="316991"/>
                <a:chOff x="6266688" y="2749296"/>
                <a:chExt cx="158496" cy="158496"/>
              </a:xfrm>
            </p:grpSpPr>
            <p:pic>
              <p:nvPicPr>
                <p:cNvPr id="46300" name="フローチャート : 結合子 228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6688" y="2749296"/>
                  <a:ext cx="158496" cy="15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01" name="Text Box 221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6294468" y="277710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302" name="グループ化 229"/>
            <p:cNvGrpSpPr>
              <a:grpSpLocks noChangeAspect="1"/>
            </p:cNvGrpSpPr>
            <p:nvPr/>
          </p:nvGrpSpPr>
          <p:grpSpPr bwMode="auto">
            <a:xfrm>
              <a:off x="4042" y="1714"/>
              <a:ext cx="90" cy="157"/>
              <a:chOff x="3833800" y="3428996"/>
              <a:chExt cx="285751" cy="500063"/>
            </a:xfrm>
          </p:grpSpPr>
          <p:grpSp>
            <p:nvGrpSpPr>
              <p:cNvPr id="111" name="上矢印 110"/>
              <p:cNvGrpSpPr>
                <a:grpSpLocks/>
              </p:cNvGrpSpPr>
              <p:nvPr/>
            </p:nvGrpSpPr>
            <p:grpSpPr bwMode="auto">
              <a:xfrm>
                <a:off x="3863520" y="3401314"/>
                <a:ext cx="219455" cy="560831"/>
                <a:chOff x="6431280" y="2706624"/>
                <a:chExt cx="109728" cy="280416"/>
              </a:xfrm>
            </p:grpSpPr>
            <p:pic>
              <p:nvPicPr>
                <p:cNvPr id="46304" name="上矢印 110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31280" y="2706624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05" name="Text Box 225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6469999" y="272046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12" name="フローチャート : 結合子 231"/>
              <p:cNvGrpSpPr>
                <a:grpSpLocks/>
              </p:cNvGrpSpPr>
              <p:nvPr/>
            </p:nvGrpSpPr>
            <p:grpSpPr bwMode="auto">
              <a:xfrm>
                <a:off x="3826944" y="3486658"/>
                <a:ext cx="304799" cy="316991"/>
                <a:chOff x="6412992" y="2749296"/>
                <a:chExt cx="152400" cy="158496"/>
              </a:xfrm>
            </p:grpSpPr>
            <p:pic>
              <p:nvPicPr>
                <p:cNvPr id="46307" name="フローチャート : 結合子 231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12992" y="2749296"/>
                  <a:ext cx="152400" cy="15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08" name="Text Box 228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6437344" y="277710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309" name="グループ化 232"/>
            <p:cNvGrpSpPr>
              <a:grpSpLocks noChangeAspect="1"/>
            </p:cNvGrpSpPr>
            <p:nvPr/>
          </p:nvGrpSpPr>
          <p:grpSpPr bwMode="auto">
            <a:xfrm>
              <a:off x="4132" y="1714"/>
              <a:ext cx="90" cy="157"/>
              <a:chOff x="3833800" y="3428996"/>
              <a:chExt cx="285751" cy="500063"/>
            </a:xfrm>
          </p:grpSpPr>
          <p:grpSp>
            <p:nvGrpSpPr>
              <p:cNvPr id="114" name="上矢印 113"/>
              <p:cNvGrpSpPr>
                <a:grpSpLocks/>
              </p:cNvGrpSpPr>
              <p:nvPr/>
            </p:nvGrpSpPr>
            <p:grpSpPr bwMode="auto">
              <a:xfrm>
                <a:off x="3870376" y="3401314"/>
                <a:ext cx="219455" cy="560831"/>
                <a:chOff x="6577584" y="2706624"/>
                <a:chExt cx="109728" cy="280416"/>
              </a:xfrm>
            </p:grpSpPr>
            <p:pic>
              <p:nvPicPr>
                <p:cNvPr id="46311" name="上矢印 113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77584" y="2706624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12" name="Text Box 232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6612875" y="272046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15" name="フローチャート : 結合子 234"/>
              <p:cNvGrpSpPr>
                <a:grpSpLocks/>
              </p:cNvGrpSpPr>
              <p:nvPr/>
            </p:nvGrpSpPr>
            <p:grpSpPr bwMode="auto">
              <a:xfrm>
                <a:off x="3821608" y="3486658"/>
                <a:ext cx="304799" cy="316991"/>
                <a:chOff x="6553200" y="2749296"/>
                <a:chExt cx="152400" cy="158496"/>
              </a:xfrm>
            </p:grpSpPr>
            <p:pic>
              <p:nvPicPr>
                <p:cNvPr id="46314" name="フローチャート : 結合子 234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53200" y="2749296"/>
                  <a:ext cx="152400" cy="15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15" name="Text Box 235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6580220" y="277710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316" name="グループ化 235"/>
            <p:cNvGrpSpPr>
              <a:grpSpLocks noChangeAspect="1"/>
            </p:cNvGrpSpPr>
            <p:nvPr/>
          </p:nvGrpSpPr>
          <p:grpSpPr bwMode="auto">
            <a:xfrm>
              <a:off x="1342" y="1264"/>
              <a:ext cx="90" cy="157"/>
              <a:chOff x="3833800" y="3428996"/>
              <a:chExt cx="285751" cy="500063"/>
            </a:xfrm>
          </p:grpSpPr>
          <p:grpSp>
            <p:nvGrpSpPr>
              <p:cNvPr id="117" name="上矢印 116"/>
              <p:cNvGrpSpPr>
                <a:grpSpLocks/>
              </p:cNvGrpSpPr>
              <p:nvPr/>
            </p:nvGrpSpPr>
            <p:grpSpPr bwMode="auto">
              <a:xfrm>
                <a:off x="3865104" y="3403610"/>
                <a:ext cx="219455" cy="560831"/>
                <a:chOff x="2145792" y="1993392"/>
                <a:chExt cx="109728" cy="280416"/>
              </a:xfrm>
            </p:grpSpPr>
            <p:pic>
              <p:nvPicPr>
                <p:cNvPr id="46318" name="上矢印 116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45792" y="1993392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19" name="Text Box 239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2183719" y="200608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18" name="フローチャート : 結合子 237"/>
              <p:cNvGrpSpPr>
                <a:grpSpLocks/>
              </p:cNvGrpSpPr>
              <p:nvPr/>
            </p:nvGrpSpPr>
            <p:grpSpPr bwMode="auto">
              <a:xfrm>
                <a:off x="3816336" y="3488954"/>
                <a:ext cx="316991" cy="304799"/>
                <a:chOff x="2121408" y="2036064"/>
                <a:chExt cx="158496" cy="152400"/>
              </a:xfrm>
            </p:grpSpPr>
            <p:pic>
              <p:nvPicPr>
                <p:cNvPr id="46321" name="フローチャート : 結合子 237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1408" y="2036064"/>
                  <a:ext cx="158496" cy="152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22" name="Text Box 242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2151064" y="206272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323" name="グループ化 238"/>
            <p:cNvGrpSpPr>
              <a:grpSpLocks noChangeAspect="1"/>
            </p:cNvGrpSpPr>
            <p:nvPr/>
          </p:nvGrpSpPr>
          <p:grpSpPr bwMode="auto">
            <a:xfrm>
              <a:off x="2827" y="1714"/>
              <a:ext cx="90" cy="157"/>
              <a:chOff x="3833800" y="3428996"/>
              <a:chExt cx="285751" cy="500063"/>
            </a:xfrm>
          </p:grpSpPr>
          <p:grpSp>
            <p:nvGrpSpPr>
              <p:cNvPr id="120" name="上矢印 119"/>
              <p:cNvGrpSpPr>
                <a:grpSpLocks/>
              </p:cNvGrpSpPr>
              <p:nvPr/>
            </p:nvGrpSpPr>
            <p:grpSpPr bwMode="auto">
              <a:xfrm>
                <a:off x="3868500" y="3401314"/>
                <a:ext cx="219455" cy="560831"/>
                <a:chOff x="4504944" y="2706624"/>
                <a:chExt cx="109728" cy="280416"/>
              </a:xfrm>
            </p:grpSpPr>
            <p:pic>
              <p:nvPicPr>
                <p:cNvPr id="46325" name="上矢印 119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04944" y="2706624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26" name="Text Box 246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4541173" y="272046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21" name="フローチャート : 結合子 240"/>
              <p:cNvGrpSpPr>
                <a:grpSpLocks/>
              </p:cNvGrpSpPr>
              <p:nvPr/>
            </p:nvGrpSpPr>
            <p:grpSpPr bwMode="auto">
              <a:xfrm>
                <a:off x="3819732" y="3486658"/>
                <a:ext cx="316991" cy="316991"/>
                <a:chOff x="4480560" y="2749296"/>
                <a:chExt cx="158496" cy="158496"/>
              </a:xfrm>
            </p:grpSpPr>
            <p:pic>
              <p:nvPicPr>
                <p:cNvPr id="46328" name="フローチャート : 結合子 240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0560" y="2749296"/>
                  <a:ext cx="158496" cy="15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29" name="Text Box 249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4508518" y="277710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330" name="グループ化 174"/>
            <p:cNvGrpSpPr>
              <a:grpSpLocks noChangeAspect="1"/>
            </p:cNvGrpSpPr>
            <p:nvPr/>
          </p:nvGrpSpPr>
          <p:grpSpPr bwMode="auto">
            <a:xfrm>
              <a:off x="2518" y="1241"/>
              <a:ext cx="90" cy="158"/>
              <a:chOff x="1214414" y="1571612"/>
              <a:chExt cx="285752" cy="500066"/>
            </a:xfrm>
          </p:grpSpPr>
          <p:sp>
            <p:nvSpPr>
              <p:cNvPr id="123" name="上矢印 122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124" name="フローチャート : 結合子 243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grpSp>
          <p:nvGrpSpPr>
            <p:cNvPr id="46337" name="グループ化 174"/>
            <p:cNvGrpSpPr>
              <a:grpSpLocks noChangeAspect="1"/>
            </p:cNvGrpSpPr>
            <p:nvPr/>
          </p:nvGrpSpPr>
          <p:grpSpPr bwMode="auto">
            <a:xfrm>
              <a:off x="2614" y="1241"/>
              <a:ext cx="90" cy="158"/>
              <a:chOff x="1214414" y="1571612"/>
              <a:chExt cx="285752" cy="500066"/>
            </a:xfrm>
          </p:grpSpPr>
          <p:sp>
            <p:nvSpPr>
              <p:cNvPr id="126" name="上矢印 125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127" name="フローチャート : 結合子 246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sp>
          <p:nvSpPr>
            <p:cNvPr id="46344" name="正方形/長方形 127"/>
            <p:cNvSpPr>
              <a:spLocks noChangeArrowheads="1"/>
            </p:cNvSpPr>
            <p:nvPr/>
          </p:nvSpPr>
          <p:spPr bwMode="auto">
            <a:xfrm>
              <a:off x="2782" y="521"/>
              <a:ext cx="405" cy="1125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457200"/>
              <a:endParaRPr kumimoji="1" lang="ja-JP" altLang="en-US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6345" name="正方形/長方形 11"/>
            <p:cNvSpPr>
              <a:spLocks noChangeArrowheads="1"/>
            </p:cNvSpPr>
            <p:nvPr/>
          </p:nvSpPr>
          <p:spPr bwMode="auto">
            <a:xfrm rot="1200000">
              <a:off x="1496" y="1255"/>
              <a:ext cx="619" cy="64"/>
            </a:xfrm>
            <a:prstGeom prst="rect">
              <a:avLst/>
            </a:prstGeom>
            <a:solidFill>
              <a:srgbClr val="FF0000">
                <a:alpha val="70195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457200"/>
              <a:endParaRPr kumimoji="1" lang="ja-JP" altLang="en-US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6346" name="テキスト ボックス 25"/>
            <p:cNvSpPr txBox="1">
              <a:spLocks noChangeArrowheads="1"/>
            </p:cNvSpPr>
            <p:nvPr/>
          </p:nvSpPr>
          <p:spPr bwMode="auto">
            <a:xfrm>
              <a:off x="892" y="1538"/>
              <a:ext cx="991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Spin flipper</a:t>
              </a:r>
            </a:p>
            <a:p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Rise time ~10</a:t>
              </a:r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  <a:sym typeface="Symbol" pitchFamily="18" charset="2"/>
                </a:rPr>
                <a:t></a:t>
              </a:r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s</a:t>
              </a:r>
              <a:endParaRPr kumimoji="1" lang="ja-JP" altLang="en-US" sz="1600">
                <a:latin typeface="Calibri" pitchFamily="34" charset="0"/>
                <a:ea typeface="ＭＳ Ｐゴシック" pitchFamily="34" charset="-128"/>
              </a:endParaRPr>
            </a:p>
          </p:txBody>
        </p:sp>
        <p:grpSp>
          <p:nvGrpSpPr>
            <p:cNvPr id="46347" name="グループ化 257"/>
            <p:cNvGrpSpPr>
              <a:grpSpLocks noChangeAspect="1"/>
            </p:cNvGrpSpPr>
            <p:nvPr/>
          </p:nvGrpSpPr>
          <p:grpSpPr bwMode="auto">
            <a:xfrm>
              <a:off x="4762" y="1714"/>
              <a:ext cx="90" cy="157"/>
              <a:chOff x="3833800" y="3428996"/>
              <a:chExt cx="285751" cy="500063"/>
            </a:xfrm>
          </p:grpSpPr>
          <p:grpSp>
            <p:nvGrpSpPr>
              <p:cNvPr id="132" name="上矢印 131"/>
              <p:cNvGrpSpPr>
                <a:grpSpLocks/>
              </p:cNvGrpSpPr>
              <p:nvPr/>
            </p:nvGrpSpPr>
            <p:grpSpPr bwMode="auto">
              <a:xfrm>
                <a:off x="3869600" y="3401314"/>
                <a:ext cx="219455" cy="560831"/>
                <a:chOff x="7577328" y="2706624"/>
                <a:chExt cx="109728" cy="280416"/>
              </a:xfrm>
            </p:grpSpPr>
            <p:pic>
              <p:nvPicPr>
                <p:cNvPr id="46349" name="上矢印 131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77328" y="2706624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50" name="Text Box 270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7613007" y="272046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33" name="フローチャート : 結合子 259"/>
              <p:cNvGrpSpPr>
                <a:grpSpLocks/>
              </p:cNvGrpSpPr>
              <p:nvPr/>
            </p:nvGrpSpPr>
            <p:grpSpPr bwMode="auto">
              <a:xfrm>
                <a:off x="3820832" y="3486658"/>
                <a:ext cx="316991" cy="316991"/>
                <a:chOff x="7552944" y="2749296"/>
                <a:chExt cx="158496" cy="158496"/>
              </a:xfrm>
            </p:grpSpPr>
            <p:pic>
              <p:nvPicPr>
                <p:cNvPr id="46352" name="フローチャート : 結合子 259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2944" y="2749296"/>
                  <a:ext cx="158496" cy="15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53" name="Text Box 273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7580352" y="277710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354" name="グループ化 260"/>
            <p:cNvGrpSpPr>
              <a:grpSpLocks noChangeAspect="1"/>
            </p:cNvGrpSpPr>
            <p:nvPr/>
          </p:nvGrpSpPr>
          <p:grpSpPr bwMode="auto">
            <a:xfrm>
              <a:off x="4852" y="1714"/>
              <a:ext cx="90" cy="157"/>
              <a:chOff x="3833800" y="3428996"/>
              <a:chExt cx="285751" cy="500063"/>
            </a:xfrm>
          </p:grpSpPr>
          <p:grpSp>
            <p:nvGrpSpPr>
              <p:cNvPr id="135" name="上矢印 134"/>
              <p:cNvGrpSpPr>
                <a:grpSpLocks/>
              </p:cNvGrpSpPr>
              <p:nvPr/>
            </p:nvGrpSpPr>
            <p:grpSpPr bwMode="auto">
              <a:xfrm>
                <a:off x="3864264" y="3401314"/>
                <a:ext cx="219455" cy="560831"/>
                <a:chOff x="7717536" y="2706624"/>
                <a:chExt cx="109728" cy="280416"/>
              </a:xfrm>
            </p:grpSpPr>
            <p:pic>
              <p:nvPicPr>
                <p:cNvPr id="46356" name="上矢印 134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17536" y="2706624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57" name="Text Box 277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7755883" y="272046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36" name="フローチャート : 結合子 262"/>
              <p:cNvGrpSpPr>
                <a:grpSpLocks/>
              </p:cNvGrpSpPr>
              <p:nvPr/>
            </p:nvGrpSpPr>
            <p:grpSpPr bwMode="auto">
              <a:xfrm>
                <a:off x="3827688" y="3486658"/>
                <a:ext cx="304799" cy="316991"/>
                <a:chOff x="7699248" y="2749296"/>
                <a:chExt cx="152400" cy="158496"/>
              </a:xfrm>
            </p:grpSpPr>
            <p:pic>
              <p:nvPicPr>
                <p:cNvPr id="46359" name="フローチャート : 結合子 262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99248" y="2749296"/>
                  <a:ext cx="152400" cy="15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60" name="Text Box 280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7723228" y="277710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grpSp>
          <p:nvGrpSpPr>
            <p:cNvPr id="46361" name="グループ化 263"/>
            <p:cNvGrpSpPr>
              <a:grpSpLocks noChangeAspect="1"/>
            </p:cNvGrpSpPr>
            <p:nvPr/>
          </p:nvGrpSpPr>
          <p:grpSpPr bwMode="auto">
            <a:xfrm>
              <a:off x="4942" y="1714"/>
              <a:ext cx="90" cy="157"/>
              <a:chOff x="3833800" y="3428996"/>
              <a:chExt cx="285751" cy="500063"/>
            </a:xfrm>
          </p:grpSpPr>
          <p:grpSp>
            <p:nvGrpSpPr>
              <p:cNvPr id="138" name="上矢印 137"/>
              <p:cNvGrpSpPr>
                <a:grpSpLocks/>
              </p:cNvGrpSpPr>
              <p:nvPr/>
            </p:nvGrpSpPr>
            <p:grpSpPr bwMode="auto">
              <a:xfrm>
                <a:off x="3871120" y="3401314"/>
                <a:ext cx="219455" cy="560831"/>
                <a:chOff x="7863840" y="2706624"/>
                <a:chExt cx="109728" cy="280416"/>
              </a:xfrm>
            </p:grpSpPr>
            <p:pic>
              <p:nvPicPr>
                <p:cNvPr id="46363" name="上矢印 137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63840" y="2706624"/>
                  <a:ext cx="109728" cy="280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64" name="Text Box 284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7898759" y="2720465"/>
                  <a:ext cx="35719" cy="22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39" name="フローチャート : 結合子 265"/>
              <p:cNvGrpSpPr>
                <a:grpSpLocks/>
              </p:cNvGrpSpPr>
              <p:nvPr/>
            </p:nvGrpSpPr>
            <p:grpSpPr bwMode="auto">
              <a:xfrm>
                <a:off x="3822352" y="3486658"/>
                <a:ext cx="304799" cy="316991"/>
                <a:chOff x="7839456" y="2749296"/>
                <a:chExt cx="152400" cy="158496"/>
              </a:xfrm>
            </p:grpSpPr>
            <p:pic>
              <p:nvPicPr>
                <p:cNvPr id="46366" name="フローチャート : 結合子 265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39456" y="2749296"/>
                  <a:ext cx="152400" cy="15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367" name="Text Box 287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7866104" y="2777108"/>
                  <a:ext cx="101028" cy="101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kumimoji="1" lang="ja-JP" altLang="en-US">
                    <a:solidFill>
                      <a:srgbClr val="FF0000"/>
                    </a:solidFill>
                    <a:latin typeface="Calibri" pitchFamily="34" charset="0"/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140" name="正方形/長方形 139"/>
            <p:cNvSpPr/>
            <p:nvPr/>
          </p:nvSpPr>
          <p:spPr bwMode="auto">
            <a:xfrm>
              <a:off x="3367" y="1511"/>
              <a:ext cx="45" cy="49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>
                <a:solidFill>
                  <a:srgbClr val="FF0000"/>
                </a:solidFill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46369" name="正方形/長方形 140"/>
            <p:cNvSpPr>
              <a:spLocks noChangeArrowheads="1"/>
            </p:cNvSpPr>
            <p:nvPr/>
          </p:nvSpPr>
          <p:spPr bwMode="auto">
            <a:xfrm>
              <a:off x="2782" y="1916"/>
              <a:ext cx="405" cy="675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457200"/>
              <a:endParaRPr kumimoji="1" lang="ja-JP" altLang="en-US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6370" name="テキスト ボックス 25"/>
            <p:cNvSpPr txBox="1">
              <a:spLocks noChangeArrowheads="1"/>
            </p:cNvSpPr>
            <p:nvPr/>
          </p:nvSpPr>
          <p:spPr bwMode="auto">
            <a:xfrm>
              <a:off x="1394" y="657"/>
              <a:ext cx="496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kumimoji="1" lang="en-US" altLang="ja-JP">
                  <a:latin typeface="Calibri" pitchFamily="34" charset="0"/>
                  <a:ea typeface="ＭＳ Ｐゴシック" pitchFamily="34" charset="-128"/>
                </a:rPr>
                <a:t>Shield</a:t>
              </a:r>
              <a:endParaRPr kumimoji="1" lang="ja-JP" altLang="en-US">
                <a:latin typeface="Calibri" pitchFamily="34" charset="0"/>
                <a:ea typeface="ＭＳ Ｐゴシック" pitchFamily="34" charset="-128"/>
              </a:endParaRPr>
            </a:p>
          </p:txBody>
        </p:sp>
        <p:grpSp>
          <p:nvGrpSpPr>
            <p:cNvPr id="46371" name="グループ化 174"/>
            <p:cNvGrpSpPr>
              <a:grpSpLocks noChangeAspect="1"/>
            </p:cNvGrpSpPr>
            <p:nvPr/>
          </p:nvGrpSpPr>
          <p:grpSpPr bwMode="auto">
            <a:xfrm>
              <a:off x="2710" y="1241"/>
              <a:ext cx="90" cy="158"/>
              <a:chOff x="1214414" y="1571612"/>
              <a:chExt cx="285752" cy="500066"/>
            </a:xfrm>
          </p:grpSpPr>
          <p:sp>
            <p:nvSpPr>
              <p:cNvPr id="144" name="上矢印 143"/>
              <p:cNvSpPr/>
              <p:nvPr/>
            </p:nvSpPr>
            <p:spPr bwMode="auto">
              <a:xfrm>
                <a:off x="1285853" y="1571612"/>
                <a:ext cx="142876" cy="500066"/>
              </a:xfrm>
              <a:prstGeom prst="upArrow">
                <a:avLst>
                  <a:gd name="adj1" fmla="val 50000"/>
                  <a:gd name="adj2" fmla="val 57166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145" name="フローチャート : 結合子 286"/>
              <p:cNvSpPr/>
              <p:nvPr/>
            </p:nvSpPr>
            <p:spPr bwMode="auto">
              <a:xfrm>
                <a:off x="1214414" y="1714488"/>
                <a:ext cx="285752" cy="285752"/>
              </a:xfrm>
              <a:prstGeom prst="flowChartConnector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solidFill>
                    <a:srgbClr val="FF0000"/>
                  </a:solidFill>
                  <a:latin typeface="+mn-lt"/>
                  <a:ea typeface="ＭＳ Ｐゴシック" pitchFamily="50" charset="-128"/>
                </a:endParaRPr>
              </a:p>
            </p:txBody>
          </p:sp>
        </p:grpSp>
        <p:sp>
          <p:nvSpPr>
            <p:cNvPr id="146" name="正方形/長方形 145"/>
            <p:cNvSpPr/>
            <p:nvPr/>
          </p:nvSpPr>
          <p:spPr bwMode="auto">
            <a:xfrm>
              <a:off x="2782" y="1151"/>
              <a:ext cx="45" cy="360"/>
            </a:xfrm>
            <a:prstGeom prst="rect">
              <a:avLst/>
            </a:prstGeom>
            <a:solidFill>
              <a:schemeClr val="bg2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>
                <a:solidFill>
                  <a:srgbClr val="FF0000"/>
                </a:solidFill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46379" name="テキスト ボックス 25"/>
            <p:cNvSpPr txBox="1">
              <a:spLocks noChangeArrowheads="1"/>
            </p:cNvSpPr>
            <p:nvPr/>
          </p:nvSpPr>
          <p:spPr bwMode="auto">
            <a:xfrm>
              <a:off x="5167" y="2051"/>
              <a:ext cx="49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kumimoji="1" lang="en-US" altLang="ja-JP" sz="1400">
                  <a:latin typeface="Calibri" pitchFamily="34" charset="0"/>
                  <a:ea typeface="ＭＳ Ｐゴシック" pitchFamily="34" charset="-128"/>
                </a:rPr>
                <a:t>Beam </a:t>
              </a:r>
            </a:p>
            <a:p>
              <a:r>
                <a:rPr kumimoji="1" lang="en-US" altLang="ja-JP" sz="1400">
                  <a:latin typeface="Calibri" pitchFamily="34" charset="0"/>
                  <a:ea typeface="ＭＳ Ｐゴシック" pitchFamily="34" charset="-128"/>
                </a:rPr>
                <a:t>Catcher</a:t>
              </a:r>
              <a:endParaRPr kumimoji="1" lang="ja-JP" altLang="en-US" sz="1400"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6380" name="正方形/長方形 11"/>
            <p:cNvSpPr>
              <a:spLocks noChangeArrowheads="1"/>
            </p:cNvSpPr>
            <p:nvPr/>
          </p:nvSpPr>
          <p:spPr bwMode="auto">
            <a:xfrm rot="1200000">
              <a:off x="2126" y="1795"/>
              <a:ext cx="619" cy="64"/>
            </a:xfrm>
            <a:prstGeom prst="rect">
              <a:avLst/>
            </a:prstGeom>
            <a:solidFill>
              <a:srgbClr val="FF0000">
                <a:alpha val="70195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457200"/>
              <a:endParaRPr kumimoji="1" lang="ja-JP" altLang="en-US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cxnSp>
          <p:nvCxnSpPr>
            <p:cNvPr id="149" name="直線矢印コネクタ 148"/>
            <p:cNvCxnSpPr/>
            <p:nvPr/>
          </p:nvCxnSpPr>
          <p:spPr bwMode="auto">
            <a:xfrm rot="5400000" flipH="1" flipV="1">
              <a:off x="4051" y="1579"/>
              <a:ext cx="238" cy="10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 w="sm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150" name="Oval 33"/>
            <p:cNvSpPr>
              <a:spLocks noChangeAspect="1" noChangeArrowheads="1"/>
            </p:cNvSpPr>
            <p:nvPr/>
          </p:nvSpPr>
          <p:spPr bwMode="auto">
            <a:xfrm>
              <a:off x="4193" y="1449"/>
              <a:ext cx="74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4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51" name="Text Box 46"/>
            <p:cNvSpPr txBox="1">
              <a:spLocks noChangeArrowheads="1"/>
            </p:cNvSpPr>
            <p:nvPr/>
          </p:nvSpPr>
          <p:spPr bwMode="auto">
            <a:xfrm>
              <a:off x="4177" y="1306"/>
              <a:ext cx="215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400" dirty="0">
                  <a:solidFill>
                    <a:srgbClr val="FF0000"/>
                  </a:solidFill>
                  <a:latin typeface="+mn-lt"/>
                </a:rPr>
                <a:t>e</a:t>
              </a:r>
              <a:r>
                <a:rPr kumimoji="1" lang="en-US" altLang="ja-JP" sz="1400" baseline="30000" dirty="0">
                  <a:solidFill>
                    <a:srgbClr val="FF0000"/>
                  </a:solidFill>
                  <a:latin typeface="+mn-lt"/>
                </a:rPr>
                <a:t>-</a:t>
              </a:r>
            </a:p>
          </p:txBody>
        </p:sp>
        <p:cxnSp>
          <p:nvCxnSpPr>
            <p:cNvPr id="152" name="直線矢印コネクタ 151"/>
            <p:cNvCxnSpPr/>
            <p:nvPr/>
          </p:nvCxnSpPr>
          <p:spPr bwMode="auto">
            <a:xfrm rot="16200000" flipH="1">
              <a:off x="4074" y="1858"/>
              <a:ext cx="148" cy="5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 w="sm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153" name="Oval 43"/>
            <p:cNvSpPr>
              <a:spLocks noChangeAspect="1" noChangeArrowheads="1"/>
            </p:cNvSpPr>
            <p:nvPr/>
          </p:nvSpPr>
          <p:spPr bwMode="auto">
            <a:xfrm>
              <a:off x="4132" y="1961"/>
              <a:ext cx="98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4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54" name="Text Box 46"/>
            <p:cNvSpPr txBox="1">
              <a:spLocks noChangeArrowheads="1"/>
            </p:cNvSpPr>
            <p:nvPr/>
          </p:nvSpPr>
          <p:spPr bwMode="auto">
            <a:xfrm>
              <a:off x="4199" y="1913"/>
              <a:ext cx="215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400" dirty="0">
                  <a:solidFill>
                    <a:srgbClr val="FF0000"/>
                  </a:solidFill>
                  <a:latin typeface="+mn-lt"/>
                </a:rPr>
                <a:t>p</a:t>
              </a:r>
            </a:p>
          </p:txBody>
        </p:sp>
        <p:sp>
          <p:nvSpPr>
            <p:cNvPr id="155" name="Text Box 46"/>
            <p:cNvSpPr txBox="1">
              <a:spLocks noChangeArrowheads="1"/>
            </p:cNvSpPr>
            <p:nvPr/>
          </p:nvSpPr>
          <p:spPr bwMode="auto">
            <a:xfrm>
              <a:off x="4516" y="1331"/>
              <a:ext cx="21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400" dirty="0">
                  <a:solidFill>
                    <a:srgbClr val="FF0000"/>
                  </a:solidFill>
                  <a:latin typeface="+mn-lt"/>
                </a:rPr>
                <a:t>E</a:t>
              </a:r>
              <a:endParaRPr kumimoji="1" lang="en-US" altLang="ja-JP" sz="1400" baseline="30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6398" name="下矢印 155"/>
            <p:cNvSpPr>
              <a:spLocks noChangeArrowheads="1"/>
            </p:cNvSpPr>
            <p:nvPr/>
          </p:nvSpPr>
          <p:spPr bwMode="auto">
            <a:xfrm>
              <a:off x="4492" y="1331"/>
              <a:ext cx="90" cy="27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cxnSp>
          <p:nvCxnSpPr>
            <p:cNvPr id="46399" name="直線コネクタ 156"/>
            <p:cNvCxnSpPr>
              <a:cxnSpLocks noChangeShapeType="1"/>
            </p:cNvCxnSpPr>
            <p:nvPr/>
          </p:nvCxnSpPr>
          <p:spPr bwMode="auto">
            <a:xfrm>
              <a:off x="3907" y="2230"/>
              <a:ext cx="720" cy="1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</p:spPr>
        </p:cxnSp>
        <p:sp>
          <p:nvSpPr>
            <p:cNvPr id="46400" name="円/楕円 157"/>
            <p:cNvSpPr>
              <a:spLocks noChangeArrowheads="1"/>
            </p:cNvSpPr>
            <p:nvPr/>
          </p:nvSpPr>
          <p:spPr bwMode="auto">
            <a:xfrm>
              <a:off x="3913" y="21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01" name="円/楕円 158"/>
            <p:cNvSpPr>
              <a:spLocks noChangeArrowheads="1"/>
            </p:cNvSpPr>
            <p:nvPr/>
          </p:nvSpPr>
          <p:spPr bwMode="auto">
            <a:xfrm>
              <a:off x="4003" y="21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02" name="円/楕円 159"/>
            <p:cNvSpPr>
              <a:spLocks noChangeArrowheads="1"/>
            </p:cNvSpPr>
            <p:nvPr/>
          </p:nvSpPr>
          <p:spPr bwMode="auto">
            <a:xfrm>
              <a:off x="4093" y="21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03" name="円/楕円 160"/>
            <p:cNvSpPr>
              <a:spLocks noChangeArrowheads="1"/>
            </p:cNvSpPr>
            <p:nvPr/>
          </p:nvSpPr>
          <p:spPr bwMode="auto">
            <a:xfrm>
              <a:off x="4183" y="21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04" name="円/楕円 161"/>
            <p:cNvSpPr>
              <a:spLocks noChangeArrowheads="1"/>
            </p:cNvSpPr>
            <p:nvPr/>
          </p:nvSpPr>
          <p:spPr bwMode="auto">
            <a:xfrm>
              <a:off x="4273" y="21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05" name="円/楕円 162"/>
            <p:cNvSpPr>
              <a:spLocks noChangeArrowheads="1"/>
            </p:cNvSpPr>
            <p:nvPr/>
          </p:nvSpPr>
          <p:spPr bwMode="auto">
            <a:xfrm>
              <a:off x="4267" y="21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06" name="円/楕円 163"/>
            <p:cNvSpPr>
              <a:spLocks noChangeArrowheads="1"/>
            </p:cNvSpPr>
            <p:nvPr/>
          </p:nvSpPr>
          <p:spPr bwMode="auto">
            <a:xfrm>
              <a:off x="4357" y="21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07" name="円/楕円 164"/>
            <p:cNvSpPr>
              <a:spLocks noChangeArrowheads="1"/>
            </p:cNvSpPr>
            <p:nvPr/>
          </p:nvSpPr>
          <p:spPr bwMode="auto">
            <a:xfrm>
              <a:off x="4447" y="21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08" name="円/楕円 165"/>
            <p:cNvSpPr>
              <a:spLocks noChangeArrowheads="1"/>
            </p:cNvSpPr>
            <p:nvPr/>
          </p:nvSpPr>
          <p:spPr bwMode="auto">
            <a:xfrm>
              <a:off x="4537" y="21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09" name="テキスト ボックス 26"/>
            <p:cNvSpPr txBox="1">
              <a:spLocks noChangeArrowheads="1"/>
            </p:cNvSpPr>
            <p:nvPr/>
          </p:nvSpPr>
          <p:spPr bwMode="auto">
            <a:xfrm>
              <a:off x="3215" y="2051"/>
              <a:ext cx="722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ts val="1900"/>
                </a:lnSpc>
              </a:pPr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Zr Window</a:t>
              </a:r>
              <a:endParaRPr kumimoji="1" lang="ja-JP" altLang="en-US" sz="1600"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6410" name="円/楕円 167"/>
            <p:cNvSpPr>
              <a:spLocks noChangeArrowheads="1"/>
            </p:cNvSpPr>
            <p:nvPr/>
          </p:nvSpPr>
          <p:spPr bwMode="auto">
            <a:xfrm>
              <a:off x="3907" y="2276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11" name="円/楕円 168"/>
            <p:cNvSpPr>
              <a:spLocks noChangeArrowheads="1"/>
            </p:cNvSpPr>
            <p:nvPr/>
          </p:nvSpPr>
          <p:spPr bwMode="auto">
            <a:xfrm>
              <a:off x="3997" y="2276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12" name="円/楕円 169"/>
            <p:cNvSpPr>
              <a:spLocks noChangeArrowheads="1"/>
            </p:cNvSpPr>
            <p:nvPr/>
          </p:nvSpPr>
          <p:spPr bwMode="auto">
            <a:xfrm>
              <a:off x="4087" y="2276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13" name="円/楕円 170"/>
            <p:cNvSpPr>
              <a:spLocks noChangeArrowheads="1"/>
            </p:cNvSpPr>
            <p:nvPr/>
          </p:nvSpPr>
          <p:spPr bwMode="auto">
            <a:xfrm>
              <a:off x="4177" y="2276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14" name="円/楕円 171"/>
            <p:cNvSpPr>
              <a:spLocks noChangeArrowheads="1"/>
            </p:cNvSpPr>
            <p:nvPr/>
          </p:nvSpPr>
          <p:spPr bwMode="auto">
            <a:xfrm>
              <a:off x="4261" y="2276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15" name="円/楕円 172"/>
            <p:cNvSpPr>
              <a:spLocks noChangeArrowheads="1"/>
            </p:cNvSpPr>
            <p:nvPr/>
          </p:nvSpPr>
          <p:spPr bwMode="auto">
            <a:xfrm>
              <a:off x="4351" y="2276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16" name="円/楕円 173"/>
            <p:cNvSpPr>
              <a:spLocks noChangeArrowheads="1"/>
            </p:cNvSpPr>
            <p:nvPr/>
          </p:nvSpPr>
          <p:spPr bwMode="auto">
            <a:xfrm>
              <a:off x="4441" y="2276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17" name="円/楕円 174"/>
            <p:cNvSpPr>
              <a:spLocks noChangeArrowheads="1"/>
            </p:cNvSpPr>
            <p:nvPr/>
          </p:nvSpPr>
          <p:spPr bwMode="auto">
            <a:xfrm>
              <a:off x="4531" y="2276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18" name="テキスト ボックス 26"/>
            <p:cNvSpPr txBox="1">
              <a:spLocks noChangeArrowheads="1"/>
            </p:cNvSpPr>
            <p:nvPr/>
          </p:nvSpPr>
          <p:spPr bwMode="auto">
            <a:xfrm>
              <a:off x="3456" y="511"/>
              <a:ext cx="151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ts val="1900"/>
                </a:lnSpc>
              </a:pPr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Time Projection Chamber</a:t>
              </a:r>
            </a:p>
            <a:p>
              <a:pPr>
                <a:lnSpc>
                  <a:spcPts val="1900"/>
                </a:lnSpc>
              </a:pPr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 with </a:t>
              </a:r>
              <a:r>
                <a:rPr kumimoji="1" lang="en-US" altLang="ja-JP" sz="1600" baseline="30000">
                  <a:latin typeface="Calibri" pitchFamily="34" charset="0"/>
                  <a:ea typeface="ＭＳ Ｐゴシック" pitchFamily="34" charset="-128"/>
                </a:rPr>
                <a:t>3</a:t>
              </a:r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He-</a:t>
              </a:r>
              <a:r>
                <a:rPr kumimoji="1" lang="en-US" altLang="ja-JP" sz="1600" baseline="30000">
                  <a:latin typeface="Calibri" pitchFamily="34" charset="0"/>
                  <a:ea typeface="ＭＳ Ｐゴシック" pitchFamily="34" charset="-128"/>
                </a:rPr>
                <a:t>4</a:t>
              </a:r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He-CO</a:t>
              </a:r>
              <a:r>
                <a:rPr kumimoji="1" lang="en-US" altLang="ja-JP" sz="1600" baseline="-25000">
                  <a:latin typeface="Calibri" pitchFamily="34" charset="0"/>
                  <a:ea typeface="ＭＳ Ｐゴシック" pitchFamily="34" charset="-128"/>
                </a:rPr>
                <a:t>2</a:t>
              </a:r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 gas </a:t>
              </a:r>
              <a:endParaRPr kumimoji="1" lang="ja-JP" altLang="en-US" sz="1600">
                <a:latin typeface="Calibri" pitchFamily="34" charset="0"/>
                <a:ea typeface="ＭＳ Ｐゴシック" pitchFamily="34" charset="-128"/>
              </a:endParaRPr>
            </a:p>
          </p:txBody>
        </p:sp>
        <p:cxnSp>
          <p:nvCxnSpPr>
            <p:cNvPr id="177" name="直線コネクタ 176"/>
            <p:cNvCxnSpPr/>
            <p:nvPr/>
          </p:nvCxnSpPr>
          <p:spPr bwMode="auto">
            <a:xfrm>
              <a:off x="3412" y="1601"/>
              <a:ext cx="359" cy="1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直線コネクタ 177"/>
            <p:cNvCxnSpPr/>
            <p:nvPr/>
          </p:nvCxnSpPr>
          <p:spPr bwMode="auto">
            <a:xfrm rot="5400000">
              <a:off x="3524" y="1354"/>
              <a:ext cx="496" cy="0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直線コネクタ 178"/>
            <p:cNvCxnSpPr/>
            <p:nvPr/>
          </p:nvCxnSpPr>
          <p:spPr bwMode="auto">
            <a:xfrm rot="10800000">
              <a:off x="3772" y="1106"/>
              <a:ext cx="990" cy="1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直線コネクタ 179"/>
            <p:cNvCxnSpPr/>
            <p:nvPr/>
          </p:nvCxnSpPr>
          <p:spPr bwMode="auto">
            <a:xfrm rot="5400000">
              <a:off x="4514" y="1354"/>
              <a:ext cx="495" cy="1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直線コネクタ 180"/>
            <p:cNvCxnSpPr/>
            <p:nvPr/>
          </p:nvCxnSpPr>
          <p:spPr bwMode="auto">
            <a:xfrm rot="5400000">
              <a:off x="3548" y="2185"/>
              <a:ext cx="450" cy="1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直線コネクタ 181"/>
            <p:cNvCxnSpPr/>
            <p:nvPr/>
          </p:nvCxnSpPr>
          <p:spPr bwMode="auto">
            <a:xfrm rot="5400000">
              <a:off x="4538" y="2185"/>
              <a:ext cx="450" cy="1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425" name="円/楕円 182"/>
            <p:cNvSpPr>
              <a:spLocks noChangeArrowheads="1"/>
            </p:cNvSpPr>
            <p:nvPr/>
          </p:nvSpPr>
          <p:spPr bwMode="auto">
            <a:xfrm>
              <a:off x="3907" y="12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26" name="円/楕円 183"/>
            <p:cNvSpPr>
              <a:spLocks noChangeArrowheads="1"/>
            </p:cNvSpPr>
            <p:nvPr/>
          </p:nvSpPr>
          <p:spPr bwMode="auto">
            <a:xfrm>
              <a:off x="3997" y="12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27" name="円/楕円 184"/>
            <p:cNvSpPr>
              <a:spLocks noChangeArrowheads="1"/>
            </p:cNvSpPr>
            <p:nvPr/>
          </p:nvSpPr>
          <p:spPr bwMode="auto">
            <a:xfrm>
              <a:off x="4087" y="12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28" name="円/楕円 185"/>
            <p:cNvSpPr>
              <a:spLocks noChangeArrowheads="1"/>
            </p:cNvSpPr>
            <p:nvPr/>
          </p:nvSpPr>
          <p:spPr bwMode="auto">
            <a:xfrm>
              <a:off x="4177" y="12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29" name="円/楕円 186"/>
            <p:cNvSpPr>
              <a:spLocks noChangeArrowheads="1"/>
            </p:cNvSpPr>
            <p:nvPr/>
          </p:nvSpPr>
          <p:spPr bwMode="auto">
            <a:xfrm>
              <a:off x="4261" y="12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30" name="円/楕円 187"/>
            <p:cNvSpPr>
              <a:spLocks noChangeArrowheads="1"/>
            </p:cNvSpPr>
            <p:nvPr/>
          </p:nvSpPr>
          <p:spPr bwMode="auto">
            <a:xfrm>
              <a:off x="4351" y="12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31" name="円/楕円 188"/>
            <p:cNvSpPr>
              <a:spLocks noChangeArrowheads="1"/>
            </p:cNvSpPr>
            <p:nvPr/>
          </p:nvSpPr>
          <p:spPr bwMode="auto">
            <a:xfrm>
              <a:off x="4441" y="12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46432" name="円/楕円 189"/>
            <p:cNvSpPr>
              <a:spLocks noChangeArrowheads="1"/>
            </p:cNvSpPr>
            <p:nvPr/>
          </p:nvSpPr>
          <p:spPr bwMode="auto">
            <a:xfrm>
              <a:off x="4537" y="1241"/>
              <a:ext cx="45" cy="45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kumimoji="1" lang="ja-JP" alt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cxnSp>
          <p:nvCxnSpPr>
            <p:cNvPr id="191" name="直線コネクタ 190"/>
            <p:cNvCxnSpPr/>
            <p:nvPr/>
          </p:nvCxnSpPr>
          <p:spPr bwMode="auto">
            <a:xfrm>
              <a:off x="3412" y="1961"/>
              <a:ext cx="359" cy="1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直線コネクタ 191"/>
            <p:cNvCxnSpPr/>
            <p:nvPr/>
          </p:nvCxnSpPr>
          <p:spPr bwMode="auto">
            <a:xfrm>
              <a:off x="4762" y="1601"/>
              <a:ext cx="495" cy="1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3" name="直線コネクタ 192"/>
            <p:cNvCxnSpPr/>
            <p:nvPr/>
          </p:nvCxnSpPr>
          <p:spPr bwMode="auto">
            <a:xfrm>
              <a:off x="4762" y="1961"/>
              <a:ext cx="495" cy="1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直線コネクタ 193"/>
            <p:cNvCxnSpPr/>
            <p:nvPr/>
          </p:nvCxnSpPr>
          <p:spPr bwMode="auto">
            <a:xfrm rot="10800000">
              <a:off x="3772" y="2411"/>
              <a:ext cx="990" cy="1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5" name="直線コネクタ 194"/>
            <p:cNvCxnSpPr>
              <a:stCxn id="46400" idx="0"/>
              <a:endCxn id="46425" idx="4"/>
            </p:cNvCxnSpPr>
            <p:nvPr/>
          </p:nvCxnSpPr>
          <p:spPr bwMode="auto">
            <a:xfrm rot="16200000" flipV="1">
              <a:off x="3504" y="1710"/>
              <a:ext cx="856" cy="6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6" name="直線コネクタ 195"/>
            <p:cNvCxnSpPr>
              <a:stCxn id="46401" idx="0"/>
              <a:endCxn id="46426" idx="4"/>
            </p:cNvCxnSpPr>
            <p:nvPr/>
          </p:nvCxnSpPr>
          <p:spPr bwMode="auto">
            <a:xfrm rot="16200000" flipV="1">
              <a:off x="3594" y="1710"/>
              <a:ext cx="856" cy="6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7" name="直線コネクタ 196"/>
            <p:cNvCxnSpPr>
              <a:stCxn id="46402" idx="0"/>
              <a:endCxn id="46427" idx="4"/>
            </p:cNvCxnSpPr>
            <p:nvPr/>
          </p:nvCxnSpPr>
          <p:spPr bwMode="auto">
            <a:xfrm rot="16200000" flipV="1">
              <a:off x="3684" y="1711"/>
              <a:ext cx="856" cy="5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8" name="直線コネクタ 197"/>
            <p:cNvCxnSpPr>
              <a:stCxn id="46403" idx="0"/>
              <a:endCxn id="46428" idx="4"/>
            </p:cNvCxnSpPr>
            <p:nvPr/>
          </p:nvCxnSpPr>
          <p:spPr bwMode="auto">
            <a:xfrm rot="16200000" flipV="1">
              <a:off x="3774" y="1710"/>
              <a:ext cx="856" cy="6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9" name="直線コネクタ 198"/>
            <p:cNvCxnSpPr>
              <a:stCxn id="46405" idx="0"/>
              <a:endCxn id="46429" idx="4"/>
            </p:cNvCxnSpPr>
            <p:nvPr/>
          </p:nvCxnSpPr>
          <p:spPr bwMode="auto">
            <a:xfrm rot="16200000" flipV="1">
              <a:off x="3858" y="1710"/>
              <a:ext cx="856" cy="6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0" name="直線コネクタ 199"/>
            <p:cNvCxnSpPr>
              <a:stCxn id="46406" idx="0"/>
              <a:endCxn id="46430" idx="4"/>
            </p:cNvCxnSpPr>
            <p:nvPr/>
          </p:nvCxnSpPr>
          <p:spPr bwMode="auto">
            <a:xfrm rot="16200000" flipV="1">
              <a:off x="3948" y="1710"/>
              <a:ext cx="856" cy="6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1" name="直線コネクタ 200"/>
            <p:cNvCxnSpPr>
              <a:stCxn id="46407" idx="0"/>
              <a:endCxn id="46431" idx="4"/>
            </p:cNvCxnSpPr>
            <p:nvPr/>
          </p:nvCxnSpPr>
          <p:spPr bwMode="auto">
            <a:xfrm rot="16200000" flipV="1">
              <a:off x="4038" y="1710"/>
              <a:ext cx="856" cy="6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2" name="直線コネクタ 201"/>
            <p:cNvCxnSpPr>
              <a:stCxn id="46408" idx="0"/>
              <a:endCxn id="46432" idx="4"/>
            </p:cNvCxnSpPr>
            <p:nvPr/>
          </p:nvCxnSpPr>
          <p:spPr bwMode="auto">
            <a:xfrm rot="5400000" flipH="1" flipV="1">
              <a:off x="4132" y="1714"/>
              <a:ext cx="856" cy="1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3" name="直線矢印コネクタ 202"/>
            <p:cNvCxnSpPr/>
            <p:nvPr/>
          </p:nvCxnSpPr>
          <p:spPr bwMode="auto">
            <a:xfrm>
              <a:off x="3817" y="2635"/>
              <a:ext cx="945" cy="1"/>
            </a:xfrm>
            <a:prstGeom prst="straightConnector1">
              <a:avLst/>
            </a:prstGeom>
            <a:ln w="1905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446" name="テキスト ボックス 26"/>
            <p:cNvSpPr txBox="1">
              <a:spLocks noChangeArrowheads="1"/>
            </p:cNvSpPr>
            <p:nvPr/>
          </p:nvSpPr>
          <p:spPr bwMode="auto">
            <a:xfrm>
              <a:off x="4125" y="2471"/>
              <a:ext cx="425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ts val="1900"/>
                </a:lnSpc>
              </a:pPr>
              <a:r>
                <a:rPr kumimoji="1" lang="en-US" altLang="ja-JP" sz="2000">
                  <a:latin typeface="Calibri" pitchFamily="34" charset="0"/>
                  <a:ea typeface="ＭＳ Ｐゴシック" pitchFamily="34" charset="-128"/>
                </a:rPr>
                <a:t>1m</a:t>
              </a:r>
              <a:endParaRPr kumimoji="1" lang="ja-JP" altLang="en-US" sz="2000"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6447" name="テキスト ボックス 25"/>
            <p:cNvSpPr txBox="1">
              <a:spLocks noChangeArrowheads="1"/>
            </p:cNvSpPr>
            <p:nvPr/>
          </p:nvSpPr>
          <p:spPr bwMode="auto">
            <a:xfrm>
              <a:off x="11" y="982"/>
              <a:ext cx="1298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kumimoji="1" lang="en-US" altLang="ja-JP" sz="1600">
                  <a:latin typeface="Calibri" pitchFamily="34" charset="0"/>
                  <a:ea typeface="ＭＳ Ｐゴシック" pitchFamily="34" charset="-128"/>
                </a:rPr>
                <a:t>Polarized pulse-beam</a:t>
              </a:r>
              <a:endParaRPr kumimoji="1" lang="ja-JP" altLang="en-US" sz="1600"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6448" name="テキスト ボックス 205"/>
            <p:cNvSpPr txBox="1">
              <a:spLocks noChangeArrowheads="1"/>
            </p:cNvSpPr>
            <p:nvPr/>
          </p:nvSpPr>
          <p:spPr bwMode="auto">
            <a:xfrm>
              <a:off x="4142" y="874"/>
              <a:ext cx="1471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kumimoji="1" lang="en-US" altLang="ja-JP">
                  <a:solidFill>
                    <a:srgbClr val="000099"/>
                  </a:solidFill>
                  <a:latin typeface="Calibri" pitchFamily="34" charset="0"/>
                  <a:ea typeface="ＭＳ Ｐゴシック" pitchFamily="34" charset="-128"/>
                </a:rPr>
                <a:t>Electrons are counted</a:t>
              </a:r>
              <a:endParaRPr kumimoji="1" lang="ja-JP" altLang="en-US">
                <a:solidFill>
                  <a:srgbClr val="000099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207" name="円/楕円 206"/>
            <p:cNvSpPr/>
            <p:nvPr/>
          </p:nvSpPr>
          <p:spPr>
            <a:xfrm>
              <a:off x="4142" y="1328"/>
              <a:ext cx="227" cy="255"/>
            </a:xfrm>
            <a:prstGeom prst="ellipse">
              <a:avLst/>
            </a:prstGeom>
            <a:noFill/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/>
            </a:p>
          </p:txBody>
        </p:sp>
        <p:cxnSp>
          <p:nvCxnSpPr>
            <p:cNvPr id="208" name="直線矢印コネクタ 207"/>
            <p:cNvCxnSpPr>
              <a:stCxn id="46448" idx="2"/>
              <a:endCxn id="0" idx="3"/>
            </p:cNvCxnSpPr>
            <p:nvPr/>
          </p:nvCxnSpPr>
          <p:spPr>
            <a:xfrm rot="5400000">
              <a:off x="4516" y="983"/>
              <a:ext cx="267" cy="515"/>
            </a:xfrm>
            <a:prstGeom prst="straightConnector1">
              <a:avLst/>
            </a:prstGeom>
            <a:ln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454" name="Text Box 374"/>
          <p:cNvSpPr txBox="1">
            <a:spLocks noChangeArrowheads="1"/>
          </p:cNvSpPr>
          <p:nvPr/>
        </p:nvSpPr>
        <p:spPr bwMode="auto">
          <a:xfrm>
            <a:off x="3054350" y="6172200"/>
            <a:ext cx="365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Takahito Yamada, U. Tokyo,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BCF0-0219-474A-989B-9ACE181758A8}" type="slidenum">
              <a:rPr lang="en-US"/>
              <a:pPr/>
              <a:t>27</a:t>
            </a:fld>
            <a:endParaRPr lang="en-US"/>
          </a:p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Precision neutron beta decay measurements can search for physics beyond the standard model with a reach competitive with HEP</a:t>
            </a:r>
          </a:p>
          <a:p>
            <a:pPr>
              <a:lnSpc>
                <a:spcPct val="90000"/>
              </a:lnSpc>
            </a:pPr>
            <a:r>
              <a:rPr lang="en-US" sz="2000"/>
              <a:t>And also underlie wide areas of nuclear and particle physics</a:t>
            </a:r>
          </a:p>
          <a:p>
            <a:pPr>
              <a:lnSpc>
                <a:spcPct val="90000"/>
              </a:lnSpc>
            </a:pPr>
            <a:r>
              <a:rPr lang="en-US" sz="2000"/>
              <a:t>Beta decay correlation experiments in progress and next generation in development: overconstrained SM parameters allow search for BSM effects</a:t>
            </a:r>
          </a:p>
          <a:p>
            <a:pPr>
              <a:lnSpc>
                <a:spcPct val="90000"/>
              </a:lnSpc>
            </a:pPr>
            <a:r>
              <a:rPr lang="en-US" sz="2000"/>
              <a:t>Neutron lifetime problem needs experimental resolution: it is coming, with new experiments worldwide approaching production data</a:t>
            </a:r>
          </a:p>
          <a:p>
            <a:pPr>
              <a:lnSpc>
                <a:spcPct val="90000"/>
              </a:lnSpc>
            </a:pPr>
            <a:r>
              <a:rPr lang="en-US" sz="2000"/>
              <a:t>Review papers: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Dubbers and Schmidt, Rev. Mod. Phys. </a:t>
            </a:r>
            <a:r>
              <a:rPr lang="en-US" sz="1800" b="1"/>
              <a:t>83</a:t>
            </a:r>
            <a:r>
              <a:rPr lang="en-US" sz="1800"/>
              <a:t>, 1111 (2011)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Abele, Pro. Part. Nucl. Phys. </a:t>
            </a:r>
            <a:r>
              <a:rPr lang="en-US" sz="1800" b="1"/>
              <a:t>60</a:t>
            </a:r>
            <a:r>
              <a:rPr lang="en-US" sz="1800"/>
              <a:t>, 1 (2008)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Wietfeldt and Greene, Rev. Mod. Phys. </a:t>
            </a:r>
            <a:r>
              <a:rPr lang="en-US" sz="1800" b="1"/>
              <a:t>83</a:t>
            </a:r>
            <a:r>
              <a:rPr lang="en-US" sz="1800"/>
              <a:t>, 1173 (2011)</a:t>
            </a:r>
          </a:p>
          <a:p>
            <a:pPr>
              <a:lnSpc>
                <a:spcPct val="90000"/>
              </a:lnSpc>
            </a:pPr>
            <a:r>
              <a:rPr lang="en-US" sz="2000"/>
              <a:t>Thank you to my collaborators and especially Dirk Dubbers, Bastian Maerkisch, Hartmut Abele, Chen-Yu Liu, Albert Young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9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70D-88D7-485F-80BD-1B0D348DA605}" type="slidenum">
              <a:rPr lang="en-US"/>
              <a:pPr/>
              <a:t>3</a:t>
            </a:fld>
            <a:endParaRPr lang="en-US"/>
          </a:p>
          <a:p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Neutron beta decay can have remarkable scientific reach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410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Two choices for detecting a force carrier of mass M: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Direct detection, if enough energy available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Virtual effects, if not</a:t>
            </a:r>
          </a:p>
          <a:p>
            <a:pPr>
              <a:lnSpc>
                <a:spcPct val="80000"/>
              </a:lnSpc>
            </a:pPr>
            <a:r>
              <a:rPr lang="en-US" sz="2400"/>
              <a:t>If energy is close to mass, then signal may be large and function of energy</a:t>
            </a:r>
          </a:p>
          <a:p>
            <a:pPr>
              <a:lnSpc>
                <a:spcPct val="80000"/>
              </a:lnSpc>
            </a:pPr>
            <a:r>
              <a:rPr lang="en-US" sz="2400"/>
              <a:t>But if energy is much less than mass, then signal is </a:t>
            </a:r>
            <a:r>
              <a:rPr lang="en-US" sz="2400" i="1"/>
              <a:t>independent</a:t>
            </a:r>
            <a:r>
              <a:rPr lang="en-US" sz="2400"/>
              <a:t> of energy!</a:t>
            </a:r>
          </a:p>
          <a:p>
            <a:pPr>
              <a:lnSpc>
                <a:spcPct val="80000"/>
              </a:lnSpc>
            </a:pPr>
            <a:r>
              <a:rPr lang="en-US" sz="2400"/>
              <a:t>So the smart thing to do is choose the experiment that gives the best precision</a:t>
            </a:r>
          </a:p>
          <a:p>
            <a:pPr>
              <a:lnSpc>
                <a:spcPct val="80000"/>
              </a:lnSpc>
            </a:pPr>
            <a:endParaRPr lang="en-US" sz="2400"/>
          </a:p>
          <a:p>
            <a:pPr>
              <a:lnSpc>
                <a:spcPct val="80000"/>
              </a:lnSpc>
            </a:pPr>
            <a:endParaRPr lang="en-US" sz="2400"/>
          </a:p>
        </p:txBody>
      </p:sp>
      <p:graphicFrame>
        <p:nvGraphicFramePr>
          <p:cNvPr id="6151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019800" y="3048000"/>
          <a:ext cx="18732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3" imgW="1079280" imgH="431640" progId="Equation.3">
                  <p:embed/>
                </p:oleObj>
              </mc:Choice>
              <mc:Fallback>
                <p:oleObj name="Equation" r:id="rId3" imgW="1079280" imgH="431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048000"/>
                        <a:ext cx="187325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918325" y="6361113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Dubbers 2011</a:t>
            </a:r>
          </a:p>
        </p:txBody>
      </p:sp>
      <p:graphicFrame>
        <p:nvGraphicFramePr>
          <p:cNvPr id="6153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553200" y="4024313"/>
          <a:ext cx="1131888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5" imgW="558720" imgH="393480" progId="Equation.3">
                  <p:embed/>
                </p:oleObj>
              </mc:Choice>
              <mc:Fallback>
                <p:oleObj name="Equation" r:id="rId5" imgW="55872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024313"/>
                        <a:ext cx="1131888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10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C776B-41A2-451B-8E59-FBF58BD2E510}" type="slidenum">
              <a:rPr lang="en-US"/>
              <a:pPr/>
              <a:t>4</a:t>
            </a:fld>
            <a:endParaRPr lang="en-US"/>
          </a:p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Neutron Decay Parameters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638800" cy="4525963"/>
          </a:xfrm>
        </p:spPr>
        <p:txBody>
          <a:bodyPr/>
          <a:lstStyle/>
          <a:p>
            <a:r>
              <a:rPr lang="en-US" sz="2800"/>
              <a:t>Semi-leptonic decay</a:t>
            </a:r>
          </a:p>
          <a:p>
            <a:pPr lvl="1"/>
            <a:r>
              <a:rPr lang="en-US" sz="2400"/>
              <a:t>Lifetime 880 s</a:t>
            </a:r>
          </a:p>
          <a:p>
            <a:pPr lvl="1"/>
            <a:r>
              <a:rPr lang="en-US" sz="2400"/>
              <a:t>Endpoint energy 782 keV</a:t>
            </a:r>
          </a:p>
          <a:p>
            <a:pPr lvl="1"/>
            <a:endParaRPr lang="en-US" sz="2400"/>
          </a:p>
          <a:p>
            <a:r>
              <a:rPr lang="en-US" sz="2800"/>
              <a:t>Just two free parameters in SM</a:t>
            </a:r>
          </a:p>
          <a:p>
            <a:pPr lvl="1"/>
            <a:r>
              <a:rPr lang="en-US" sz="2400"/>
              <a:t>CKM mixing matrix element</a:t>
            </a:r>
          </a:p>
          <a:p>
            <a:pPr lvl="1"/>
            <a:r>
              <a:rPr lang="en-US" sz="2400"/>
              <a:t>Ratio of weak coupling constants</a:t>
            </a:r>
          </a:p>
          <a:p>
            <a:pPr lvl="1"/>
            <a:r>
              <a:rPr lang="en-US" sz="2400"/>
              <a:t>Uncertainty comes from radiative corrections</a:t>
            </a:r>
          </a:p>
        </p:txBody>
      </p:sp>
      <p:graphicFrame>
        <p:nvGraphicFramePr>
          <p:cNvPr id="12293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184900" y="3111500"/>
          <a:ext cx="23495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3" imgW="965160" imgH="241200" progId="Equation.3">
                  <p:embed/>
                </p:oleObj>
              </mc:Choice>
              <mc:Fallback>
                <p:oleObj name="Equation" r:id="rId3" imgW="96516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900" y="3111500"/>
                        <a:ext cx="23495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2373313" cy="16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295" name="Object 7"/>
          <p:cNvGraphicFramePr>
            <a:graphicFrameLocks noChangeAspect="1"/>
          </p:cNvGraphicFramePr>
          <p:nvPr/>
        </p:nvGraphicFramePr>
        <p:xfrm>
          <a:off x="5867400" y="3810000"/>
          <a:ext cx="3276600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6" imgW="1193760" imgH="469800" progId="Equation.3">
                  <p:embed/>
                </p:oleObj>
              </mc:Choice>
              <mc:Fallback>
                <p:oleObj name="Equation" r:id="rId6" imgW="1193760" imgH="469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10000"/>
                        <a:ext cx="3276600" cy="129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7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248400" y="5230813"/>
          <a:ext cx="205898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8" imgW="698400" imgH="228600" progId="Equation.3">
                  <p:embed/>
                </p:oleObj>
              </mc:Choice>
              <mc:Fallback>
                <p:oleObj name="Equation" r:id="rId8" imgW="69840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5230813"/>
                        <a:ext cx="2058988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23BE-631C-4391-B9F7-295E1E0F27EE}" type="slidenum">
              <a:rPr lang="en-US"/>
              <a:pPr/>
              <a:t>5</a:t>
            </a:fld>
            <a:endParaRPr lang="en-US"/>
          </a:p>
          <a:p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Neutron beta decay can inform many areas of physics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400"/>
              <a:t>Many reactions share the same Feynman diagram as neutron beta decay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133600"/>
            <a:ext cx="8853487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629400" y="6284913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Dubbers 2011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13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FC8-19C5-4C32-BB9B-AFCF79978131}" type="slidenum">
              <a:rPr lang="en-US"/>
              <a:pPr/>
              <a:t>6</a:t>
            </a:fld>
            <a:endParaRPr lang="en-US"/>
          </a:p>
          <a:p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Decay Correlations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5486400" cy="4800600"/>
          </a:xfrm>
        </p:spPr>
        <p:txBody>
          <a:bodyPr/>
          <a:lstStyle/>
          <a:p>
            <a:r>
              <a:rPr lang="en-US" sz="2800"/>
              <a:t>A: electron asymmetry</a:t>
            </a:r>
          </a:p>
          <a:p>
            <a:pPr lvl="1"/>
            <a:r>
              <a:rPr lang="en-US" sz="2400"/>
              <a:t> Perkeo II, Perkeo III, UCNA</a:t>
            </a:r>
          </a:p>
          <a:p>
            <a:r>
              <a:rPr lang="en-US" sz="2800"/>
              <a:t>B: neutrino asymmetry</a:t>
            </a:r>
          </a:p>
          <a:p>
            <a:pPr lvl="1"/>
            <a:r>
              <a:rPr lang="en-US" sz="2400"/>
              <a:t>Perkeo II</a:t>
            </a:r>
          </a:p>
          <a:p>
            <a:r>
              <a:rPr lang="en-US" sz="2800"/>
              <a:t>C: proton asymmetry</a:t>
            </a:r>
          </a:p>
          <a:p>
            <a:pPr lvl="1"/>
            <a:r>
              <a:rPr lang="en-US" sz="2400"/>
              <a:t>Perkeo II</a:t>
            </a:r>
          </a:p>
          <a:p>
            <a:r>
              <a:rPr lang="en-US" sz="2800"/>
              <a:t>D: triple correlation</a:t>
            </a:r>
          </a:p>
          <a:p>
            <a:pPr lvl="1"/>
            <a:r>
              <a:rPr lang="en-US" sz="2400"/>
              <a:t>TRINE, emiT</a:t>
            </a:r>
          </a:p>
          <a:p>
            <a:r>
              <a:rPr lang="en-US" sz="2800"/>
              <a:t>a: electron-neutrino correlation</a:t>
            </a:r>
          </a:p>
          <a:p>
            <a:pPr lvl="1"/>
            <a:r>
              <a:rPr lang="en-US" sz="2400"/>
              <a:t>aSpect, aCORN, Nab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143000"/>
            <a:ext cx="2643187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389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953000" y="1295400"/>
          <a:ext cx="114300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Equation" r:id="rId4" imgW="419040" imgH="228600" progId="Equation.3">
                  <p:embed/>
                </p:oleObj>
              </mc:Choice>
              <mc:Fallback>
                <p:oleObj name="Equation" r:id="rId4" imgW="41904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295400"/>
                        <a:ext cx="1143000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4876800" y="2209800"/>
          <a:ext cx="12954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Equation" r:id="rId6" imgW="431640" imgH="228600" progId="Equation.3">
                  <p:embed/>
                </p:oleObj>
              </mc:Choice>
              <mc:Fallback>
                <p:oleObj name="Equation" r:id="rId6" imgW="43164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209800"/>
                        <a:ext cx="12954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9"/>
          <p:cNvGraphicFramePr>
            <a:graphicFrameLocks noChangeAspect="1"/>
          </p:cNvGraphicFramePr>
          <p:nvPr/>
        </p:nvGraphicFramePr>
        <p:xfrm>
          <a:off x="4876800" y="3200400"/>
          <a:ext cx="12954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Equation" r:id="rId8" imgW="444240" imgH="241200" progId="Equation.3">
                  <p:embed/>
                </p:oleObj>
              </mc:Choice>
              <mc:Fallback>
                <p:oleObj name="Equation" r:id="rId8" imgW="444240" imgH="241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200400"/>
                        <a:ext cx="12954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11"/>
          <p:cNvGraphicFramePr>
            <a:graphicFrameLocks noChangeAspect="1"/>
          </p:cNvGraphicFramePr>
          <p:nvPr/>
        </p:nvGraphicFramePr>
        <p:xfrm>
          <a:off x="4876800" y="4114800"/>
          <a:ext cx="16764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Equation" r:id="rId10" imgW="812520" imgH="228600" progId="Equation.3">
                  <p:embed/>
                </p:oleObj>
              </mc:Choice>
              <mc:Fallback>
                <p:oleObj name="Equation" r:id="rId10" imgW="812520" imgH="228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114800"/>
                        <a:ext cx="16764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7" name="Object 13"/>
          <p:cNvGraphicFramePr>
            <a:graphicFrameLocks noChangeAspect="1"/>
          </p:cNvGraphicFramePr>
          <p:nvPr/>
        </p:nvGraphicFramePr>
        <p:xfrm>
          <a:off x="5638800" y="5105400"/>
          <a:ext cx="1143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name="Equation" r:id="rId12" imgW="419040" imgH="228600" progId="Equation.3">
                  <p:embed/>
                </p:oleObj>
              </mc:Choice>
              <mc:Fallback>
                <p:oleObj name="Equation" r:id="rId12" imgW="41904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5105400"/>
                        <a:ext cx="11430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3184525" y="6186488"/>
            <a:ext cx="522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Plus Fierz interference </a:t>
            </a:r>
            <a:r>
              <a:rPr lang="en-US" i="1"/>
              <a:t>b</a:t>
            </a:r>
            <a:r>
              <a:rPr lang="en-US"/>
              <a:t>, helicity correlations, etc.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1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AD80-48D2-496B-A447-37A7A2382060}" type="slidenum">
              <a:rPr lang="en-US"/>
              <a:pPr/>
              <a:t>7</a:t>
            </a:fld>
            <a:endParaRPr lang="en-US"/>
          </a:p>
          <a:p>
            <a:endParaRPr lang="en-US"/>
          </a:p>
        </p:txBody>
      </p:sp>
      <p:grpSp>
        <p:nvGrpSpPr>
          <p:cNvPr id="27665" name="Group 17"/>
          <p:cNvGrpSpPr>
            <a:grpSpLocks/>
          </p:cNvGrpSpPr>
          <p:nvPr/>
        </p:nvGrpSpPr>
        <p:grpSpPr bwMode="auto">
          <a:xfrm>
            <a:off x="5486400" y="3505200"/>
            <a:ext cx="3279775" cy="2779713"/>
            <a:chOff x="952" y="1026"/>
            <a:chExt cx="2354" cy="1991"/>
          </a:xfrm>
        </p:grpSpPr>
        <p:pic>
          <p:nvPicPr>
            <p:cNvPr id="27666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" y="1026"/>
              <a:ext cx="2354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7" name="Line 19"/>
            <p:cNvSpPr>
              <a:spLocks noChangeShapeType="1"/>
            </p:cNvSpPr>
            <p:nvPr/>
          </p:nvSpPr>
          <p:spPr bwMode="auto">
            <a:xfrm flipH="1">
              <a:off x="2284" y="2302"/>
              <a:ext cx="397" cy="36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68" name="Text Box 20"/>
            <p:cNvSpPr txBox="1">
              <a:spLocks noChangeArrowheads="1"/>
            </p:cNvSpPr>
            <p:nvPr/>
          </p:nvSpPr>
          <p:spPr bwMode="auto">
            <a:xfrm>
              <a:off x="2596" y="2103"/>
              <a:ext cx="454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000">
                  <a:solidFill>
                    <a:srgbClr val="FF0000"/>
                  </a:solidFill>
                  <a:latin typeface="Times New Roman" pitchFamily="18" charset="0"/>
                </a:rPr>
                <a:t>SM</a:t>
              </a:r>
            </a:p>
          </p:txBody>
        </p:sp>
        <p:sp>
          <p:nvSpPr>
            <p:cNvPr id="27669" name="Line 21"/>
            <p:cNvSpPr>
              <a:spLocks noChangeShapeType="1"/>
            </p:cNvSpPr>
            <p:nvPr/>
          </p:nvSpPr>
          <p:spPr bwMode="auto">
            <a:xfrm flipH="1">
              <a:off x="2370" y="1820"/>
              <a:ext cx="169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0" name="Line 22"/>
            <p:cNvSpPr>
              <a:spLocks noChangeShapeType="1"/>
            </p:cNvSpPr>
            <p:nvPr/>
          </p:nvSpPr>
          <p:spPr bwMode="auto">
            <a:xfrm flipH="1">
              <a:off x="2313" y="1820"/>
              <a:ext cx="226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1" name="Line 23"/>
            <p:cNvSpPr>
              <a:spLocks noChangeShapeType="1"/>
            </p:cNvSpPr>
            <p:nvPr/>
          </p:nvSpPr>
          <p:spPr bwMode="auto">
            <a:xfrm flipH="1">
              <a:off x="2256" y="1820"/>
              <a:ext cx="283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2" name="Text Box 24"/>
            <p:cNvSpPr txBox="1">
              <a:spLocks noChangeArrowheads="1"/>
            </p:cNvSpPr>
            <p:nvPr/>
          </p:nvSpPr>
          <p:spPr bwMode="auto">
            <a:xfrm>
              <a:off x="2284" y="1610"/>
              <a:ext cx="681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latin typeface="Times New Roman" pitchFamily="18" charset="0"/>
                </a:rPr>
                <a:t>1</a:t>
              </a:r>
              <a:r>
                <a:rPr lang="el-GR" i="1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de-DE">
                  <a:latin typeface="Times New Roman" pitchFamily="18" charset="0"/>
                </a:rPr>
                <a:t>,2</a:t>
              </a:r>
              <a:r>
                <a:rPr lang="el-GR" i="1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de-DE">
                  <a:latin typeface="Times New Roman" pitchFamily="18" charset="0"/>
                </a:rPr>
                <a:t>,3</a:t>
              </a:r>
              <a:r>
                <a:rPr lang="el-GR" i="1">
                  <a:latin typeface="Times New Roman" pitchFamily="18" charset="0"/>
                  <a:cs typeface="Times New Roman" pitchFamily="18" charset="0"/>
                </a:rPr>
                <a:t>σ</a:t>
              </a:r>
            </a:p>
          </p:txBody>
        </p:sp>
        <p:sp>
          <p:nvSpPr>
            <p:cNvPr id="27673" name="Text Box 25"/>
            <p:cNvSpPr txBox="1">
              <a:spLocks noChangeArrowheads="1"/>
            </p:cNvSpPr>
            <p:nvPr/>
          </p:nvSpPr>
          <p:spPr bwMode="auto">
            <a:xfrm>
              <a:off x="1349" y="1539"/>
              <a:ext cx="1077" cy="1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solidFill>
                    <a:srgbClr val="FF0000"/>
                  </a:solidFill>
                  <a:latin typeface="Times New Roman" pitchFamily="18" charset="0"/>
                </a:rPr>
                <a:t>excluded</a:t>
              </a:r>
            </a:p>
            <a:p>
              <a:pPr>
                <a:spcBef>
                  <a:spcPct val="50000"/>
                </a:spcBef>
              </a:pPr>
              <a:endParaRPr lang="de-DE" sz="1400">
                <a:solidFill>
                  <a:srgbClr val="FF0000"/>
                </a:solidFill>
                <a:latin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endParaRPr lang="de-DE" sz="1400">
                <a:solidFill>
                  <a:srgbClr val="FF0000"/>
                </a:solidFill>
                <a:latin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de-DE">
                  <a:solidFill>
                    <a:srgbClr val="FF0000"/>
                  </a:solidFill>
                  <a:latin typeface="Times New Roman" pitchFamily="18" charset="0"/>
                </a:rPr>
                <a:t>             allowed </a:t>
              </a:r>
            </a:p>
          </p:txBody>
        </p:sp>
      </p:grp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for new physics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A single parameter yields </a:t>
            </a:r>
            <a:r>
              <a:rPr lang="en-US" sz="2400" i="1">
                <a:latin typeface="Symbol" pitchFamily="18" charset="2"/>
              </a:rPr>
              <a:t>l</a:t>
            </a:r>
            <a:r>
              <a:rPr lang="en-US" sz="2400"/>
              <a:t>, multiple measurements yield </a:t>
            </a:r>
            <a:r>
              <a:rPr lang="en-US" sz="2400" i="1"/>
              <a:t>V</a:t>
            </a:r>
            <a:r>
              <a:rPr lang="en-US" sz="2400" i="1" baseline="-25000"/>
              <a:t>ud</a:t>
            </a:r>
            <a:r>
              <a:rPr lang="en-US" sz="2400"/>
              <a:t> and beyond</a:t>
            </a:r>
          </a:p>
          <a:p>
            <a:pPr>
              <a:lnSpc>
                <a:spcPct val="90000"/>
              </a:lnSpc>
            </a:pPr>
            <a:r>
              <a:rPr lang="en-US" sz="2400"/>
              <a:t>CKM unitarity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Do neutrons and superallowed beta decays agree?</a:t>
            </a:r>
          </a:p>
          <a:p>
            <a:pPr>
              <a:lnSpc>
                <a:spcPct val="90000"/>
              </a:lnSpc>
            </a:pPr>
            <a:r>
              <a:rPr lang="en-US" sz="2400"/>
              <a:t>Search for right-handed currents  (250 GeV limit from n decay)</a:t>
            </a:r>
          </a:p>
          <a:p>
            <a:pPr>
              <a:lnSpc>
                <a:spcPct val="90000"/>
              </a:lnSpc>
            </a:pPr>
            <a:r>
              <a:rPr lang="en-US" sz="2400"/>
              <a:t>Scalar and tensor couplings from </a:t>
            </a:r>
            <a:r>
              <a:rPr lang="en-US" sz="2400" i="1"/>
              <a:t>B</a:t>
            </a:r>
            <a:r>
              <a:rPr lang="en-US" sz="2400"/>
              <a:t> and </a:t>
            </a:r>
            <a:r>
              <a:rPr lang="en-US" sz="2400" i="1"/>
              <a:t>b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Cirigliano 2012</a:t>
            </a:r>
          </a:p>
          <a:p>
            <a:pPr lvl="1"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400"/>
          </a:p>
        </p:txBody>
      </p:sp>
      <p:graphicFrame>
        <p:nvGraphicFramePr>
          <p:cNvPr id="2765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352800" y="2590800"/>
          <a:ext cx="36576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5" name="Equation" r:id="rId4" imgW="1396800" imgH="279360" progId="Equation.3">
                  <p:embed/>
                </p:oleObj>
              </mc:Choice>
              <mc:Fallback>
                <p:oleObj name="Equation" r:id="rId4" imgW="1396800" imgH="2793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590800"/>
                        <a:ext cx="3657600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593850" y="6034088"/>
            <a:ext cx="415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Holeczek </a:t>
            </a:r>
            <a:r>
              <a:rPr lang="en-US" i="1"/>
              <a:t>et al</a:t>
            </a:r>
            <a:r>
              <a:rPr lang="en-US"/>
              <a:t>., arxiv 1303.5295 (2013)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8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6F16E-70C1-42A3-BE71-E7154150C5BC}" type="slidenum">
              <a:rPr lang="en-US"/>
              <a:pPr/>
              <a:t>8</a:t>
            </a:fld>
            <a:endParaRPr lang="en-US"/>
          </a:p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Principle of the </a:t>
            </a:r>
            <a:r>
              <a:rPr lang="en-US" sz="4000" i="1"/>
              <a:t>A-</a:t>
            </a:r>
            <a:r>
              <a:rPr lang="en-US" sz="4000"/>
              <a:t>coefficient Measurement (and </a:t>
            </a:r>
            <a:r>
              <a:rPr lang="en-US" sz="4000" i="1"/>
              <a:t>B</a:t>
            </a:r>
            <a:r>
              <a:rPr lang="en-US" sz="4000"/>
              <a:t> and </a:t>
            </a:r>
            <a:r>
              <a:rPr lang="en-US" sz="4000" i="1"/>
              <a:t>C</a:t>
            </a:r>
            <a:r>
              <a:rPr lang="en-US" sz="4000"/>
              <a:t> as well)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667125" y="1814513"/>
            <a:ext cx="3048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477125" y="1814513"/>
            <a:ext cx="3048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4071938" y="1957388"/>
            <a:ext cx="32527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4071938" y="2109788"/>
            <a:ext cx="32527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4071938" y="2262188"/>
            <a:ext cx="32527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071938" y="2414588"/>
            <a:ext cx="32527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4071938" y="2566988"/>
            <a:ext cx="32527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071938" y="2719388"/>
            <a:ext cx="32527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4071938" y="2871788"/>
            <a:ext cx="32527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4071938" y="3024188"/>
            <a:ext cx="32527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5495925" y="1447800"/>
            <a:ext cx="1173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ea typeface="ＭＳ Ｐゴシック" pitchFamily="34" charset="-128"/>
              </a:rPr>
              <a:t>B field</a:t>
            </a:r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5343525" y="25765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286125" y="12954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ea typeface="ＭＳ Ｐゴシック" pitchFamily="34" charset="-128"/>
              </a:rPr>
              <a:t>Detector 1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7172325" y="12954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ea typeface="ＭＳ Ｐゴシック" pitchFamily="34" charset="-128"/>
              </a:rPr>
              <a:t>Detector 2</a:t>
            </a: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4429125" y="2805113"/>
            <a:ext cx="9144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3595688" y="3490913"/>
            <a:ext cx="257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Polarized neutron</a:t>
            </a:r>
          </a:p>
        </p:txBody>
      </p:sp>
      <p:grpSp>
        <p:nvGrpSpPr>
          <p:cNvPr id="9237" name="Group 21"/>
          <p:cNvGrpSpPr>
            <a:grpSpLocks/>
          </p:cNvGrpSpPr>
          <p:nvPr/>
        </p:nvGrpSpPr>
        <p:grpSpPr bwMode="auto">
          <a:xfrm>
            <a:off x="5572125" y="2347913"/>
            <a:ext cx="1447800" cy="533400"/>
            <a:chOff x="3264" y="2400"/>
            <a:chExt cx="1104" cy="474"/>
          </a:xfrm>
        </p:grpSpPr>
        <p:grpSp>
          <p:nvGrpSpPr>
            <p:cNvPr id="9238" name="Group 22"/>
            <p:cNvGrpSpPr>
              <a:grpSpLocks/>
            </p:cNvGrpSpPr>
            <p:nvPr/>
          </p:nvGrpSpPr>
          <p:grpSpPr bwMode="auto">
            <a:xfrm>
              <a:off x="3264" y="2400"/>
              <a:ext cx="336" cy="474"/>
              <a:chOff x="3264" y="2400"/>
              <a:chExt cx="336" cy="474"/>
            </a:xfrm>
          </p:grpSpPr>
          <p:sp>
            <p:nvSpPr>
              <p:cNvPr id="9239" name="Arc 23"/>
              <p:cNvSpPr>
                <a:spLocks/>
              </p:cNvSpPr>
              <p:nvPr/>
            </p:nvSpPr>
            <p:spPr bwMode="auto">
              <a:xfrm flipH="1">
                <a:off x="3264" y="2400"/>
                <a:ext cx="192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40" name="Arc 24"/>
              <p:cNvSpPr>
                <a:spLocks/>
              </p:cNvSpPr>
              <p:nvPr/>
            </p:nvSpPr>
            <p:spPr bwMode="auto">
              <a:xfrm>
                <a:off x="3456" y="2400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41" name="Arc 25"/>
              <p:cNvSpPr>
                <a:spLocks/>
              </p:cNvSpPr>
              <p:nvPr/>
            </p:nvSpPr>
            <p:spPr bwMode="auto">
              <a:xfrm flipV="1">
                <a:off x="3456" y="2634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42" name="Arc 26"/>
              <p:cNvSpPr>
                <a:spLocks/>
              </p:cNvSpPr>
              <p:nvPr/>
            </p:nvSpPr>
            <p:spPr bwMode="auto">
              <a:xfrm flipH="1" flipV="1">
                <a:off x="3360" y="2634"/>
                <a:ext cx="96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243" name="Group 27"/>
            <p:cNvGrpSpPr>
              <a:grpSpLocks/>
            </p:cNvGrpSpPr>
            <p:nvPr/>
          </p:nvGrpSpPr>
          <p:grpSpPr bwMode="auto">
            <a:xfrm>
              <a:off x="3360" y="2400"/>
              <a:ext cx="336" cy="474"/>
              <a:chOff x="3264" y="2400"/>
              <a:chExt cx="336" cy="474"/>
            </a:xfrm>
          </p:grpSpPr>
          <p:sp>
            <p:nvSpPr>
              <p:cNvPr id="9244" name="Arc 28"/>
              <p:cNvSpPr>
                <a:spLocks/>
              </p:cNvSpPr>
              <p:nvPr/>
            </p:nvSpPr>
            <p:spPr bwMode="auto">
              <a:xfrm flipH="1">
                <a:off x="3264" y="2400"/>
                <a:ext cx="192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45" name="Arc 29"/>
              <p:cNvSpPr>
                <a:spLocks/>
              </p:cNvSpPr>
              <p:nvPr/>
            </p:nvSpPr>
            <p:spPr bwMode="auto">
              <a:xfrm>
                <a:off x="3456" y="2400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46" name="Arc 30"/>
              <p:cNvSpPr>
                <a:spLocks/>
              </p:cNvSpPr>
              <p:nvPr/>
            </p:nvSpPr>
            <p:spPr bwMode="auto">
              <a:xfrm flipV="1">
                <a:off x="3456" y="2634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47" name="Arc 31"/>
              <p:cNvSpPr>
                <a:spLocks/>
              </p:cNvSpPr>
              <p:nvPr/>
            </p:nvSpPr>
            <p:spPr bwMode="auto">
              <a:xfrm flipH="1" flipV="1">
                <a:off x="3360" y="2634"/>
                <a:ext cx="96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248" name="Group 32"/>
            <p:cNvGrpSpPr>
              <a:grpSpLocks/>
            </p:cNvGrpSpPr>
            <p:nvPr/>
          </p:nvGrpSpPr>
          <p:grpSpPr bwMode="auto">
            <a:xfrm>
              <a:off x="3456" y="2400"/>
              <a:ext cx="336" cy="474"/>
              <a:chOff x="3264" y="2400"/>
              <a:chExt cx="336" cy="474"/>
            </a:xfrm>
          </p:grpSpPr>
          <p:sp>
            <p:nvSpPr>
              <p:cNvPr id="9249" name="Arc 33"/>
              <p:cNvSpPr>
                <a:spLocks/>
              </p:cNvSpPr>
              <p:nvPr/>
            </p:nvSpPr>
            <p:spPr bwMode="auto">
              <a:xfrm flipH="1">
                <a:off x="3264" y="2400"/>
                <a:ext cx="192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50" name="Arc 34"/>
              <p:cNvSpPr>
                <a:spLocks/>
              </p:cNvSpPr>
              <p:nvPr/>
            </p:nvSpPr>
            <p:spPr bwMode="auto">
              <a:xfrm>
                <a:off x="3456" y="2400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51" name="Arc 35"/>
              <p:cNvSpPr>
                <a:spLocks/>
              </p:cNvSpPr>
              <p:nvPr/>
            </p:nvSpPr>
            <p:spPr bwMode="auto">
              <a:xfrm flipV="1">
                <a:off x="3456" y="2634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52" name="Arc 36"/>
              <p:cNvSpPr>
                <a:spLocks/>
              </p:cNvSpPr>
              <p:nvPr/>
            </p:nvSpPr>
            <p:spPr bwMode="auto">
              <a:xfrm flipH="1" flipV="1">
                <a:off x="3360" y="2634"/>
                <a:ext cx="96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253" name="Group 37"/>
            <p:cNvGrpSpPr>
              <a:grpSpLocks/>
            </p:cNvGrpSpPr>
            <p:nvPr/>
          </p:nvGrpSpPr>
          <p:grpSpPr bwMode="auto">
            <a:xfrm>
              <a:off x="3552" y="2400"/>
              <a:ext cx="336" cy="474"/>
              <a:chOff x="3264" y="2400"/>
              <a:chExt cx="336" cy="474"/>
            </a:xfrm>
          </p:grpSpPr>
          <p:sp>
            <p:nvSpPr>
              <p:cNvPr id="9254" name="Arc 38"/>
              <p:cNvSpPr>
                <a:spLocks/>
              </p:cNvSpPr>
              <p:nvPr/>
            </p:nvSpPr>
            <p:spPr bwMode="auto">
              <a:xfrm flipH="1">
                <a:off x="3264" y="2400"/>
                <a:ext cx="192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55" name="Arc 39"/>
              <p:cNvSpPr>
                <a:spLocks/>
              </p:cNvSpPr>
              <p:nvPr/>
            </p:nvSpPr>
            <p:spPr bwMode="auto">
              <a:xfrm>
                <a:off x="3456" y="2400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56" name="Arc 40"/>
              <p:cNvSpPr>
                <a:spLocks/>
              </p:cNvSpPr>
              <p:nvPr/>
            </p:nvSpPr>
            <p:spPr bwMode="auto">
              <a:xfrm flipV="1">
                <a:off x="3456" y="2634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57" name="Arc 41"/>
              <p:cNvSpPr>
                <a:spLocks/>
              </p:cNvSpPr>
              <p:nvPr/>
            </p:nvSpPr>
            <p:spPr bwMode="auto">
              <a:xfrm flipH="1" flipV="1">
                <a:off x="3360" y="2634"/>
                <a:ext cx="96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258" name="Group 42"/>
            <p:cNvGrpSpPr>
              <a:grpSpLocks/>
            </p:cNvGrpSpPr>
            <p:nvPr/>
          </p:nvGrpSpPr>
          <p:grpSpPr bwMode="auto">
            <a:xfrm>
              <a:off x="3648" y="2400"/>
              <a:ext cx="336" cy="474"/>
              <a:chOff x="3264" y="2400"/>
              <a:chExt cx="336" cy="474"/>
            </a:xfrm>
          </p:grpSpPr>
          <p:sp>
            <p:nvSpPr>
              <p:cNvPr id="9259" name="Arc 43"/>
              <p:cNvSpPr>
                <a:spLocks/>
              </p:cNvSpPr>
              <p:nvPr/>
            </p:nvSpPr>
            <p:spPr bwMode="auto">
              <a:xfrm flipH="1">
                <a:off x="3264" y="2400"/>
                <a:ext cx="192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60" name="Arc 44"/>
              <p:cNvSpPr>
                <a:spLocks/>
              </p:cNvSpPr>
              <p:nvPr/>
            </p:nvSpPr>
            <p:spPr bwMode="auto">
              <a:xfrm>
                <a:off x="3456" y="2400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61" name="Arc 45"/>
              <p:cNvSpPr>
                <a:spLocks/>
              </p:cNvSpPr>
              <p:nvPr/>
            </p:nvSpPr>
            <p:spPr bwMode="auto">
              <a:xfrm flipV="1">
                <a:off x="3456" y="2634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62" name="Arc 46"/>
              <p:cNvSpPr>
                <a:spLocks/>
              </p:cNvSpPr>
              <p:nvPr/>
            </p:nvSpPr>
            <p:spPr bwMode="auto">
              <a:xfrm flipH="1" flipV="1">
                <a:off x="3360" y="2634"/>
                <a:ext cx="96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263" name="Group 47"/>
            <p:cNvGrpSpPr>
              <a:grpSpLocks/>
            </p:cNvGrpSpPr>
            <p:nvPr/>
          </p:nvGrpSpPr>
          <p:grpSpPr bwMode="auto">
            <a:xfrm>
              <a:off x="3744" y="2400"/>
              <a:ext cx="336" cy="474"/>
              <a:chOff x="3264" y="2400"/>
              <a:chExt cx="336" cy="474"/>
            </a:xfrm>
          </p:grpSpPr>
          <p:sp>
            <p:nvSpPr>
              <p:cNvPr id="9264" name="Arc 48"/>
              <p:cNvSpPr>
                <a:spLocks/>
              </p:cNvSpPr>
              <p:nvPr/>
            </p:nvSpPr>
            <p:spPr bwMode="auto">
              <a:xfrm flipH="1">
                <a:off x="3264" y="2400"/>
                <a:ext cx="192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65" name="Arc 49"/>
              <p:cNvSpPr>
                <a:spLocks/>
              </p:cNvSpPr>
              <p:nvPr/>
            </p:nvSpPr>
            <p:spPr bwMode="auto">
              <a:xfrm>
                <a:off x="3456" y="2400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66" name="Arc 50"/>
              <p:cNvSpPr>
                <a:spLocks/>
              </p:cNvSpPr>
              <p:nvPr/>
            </p:nvSpPr>
            <p:spPr bwMode="auto">
              <a:xfrm flipV="1">
                <a:off x="3456" y="2634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67" name="Arc 51"/>
              <p:cNvSpPr>
                <a:spLocks/>
              </p:cNvSpPr>
              <p:nvPr/>
            </p:nvSpPr>
            <p:spPr bwMode="auto">
              <a:xfrm flipH="1" flipV="1">
                <a:off x="3360" y="2634"/>
                <a:ext cx="96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268" name="Group 52"/>
            <p:cNvGrpSpPr>
              <a:grpSpLocks/>
            </p:cNvGrpSpPr>
            <p:nvPr/>
          </p:nvGrpSpPr>
          <p:grpSpPr bwMode="auto">
            <a:xfrm>
              <a:off x="3840" y="2400"/>
              <a:ext cx="336" cy="474"/>
              <a:chOff x="3264" y="2400"/>
              <a:chExt cx="336" cy="474"/>
            </a:xfrm>
          </p:grpSpPr>
          <p:sp>
            <p:nvSpPr>
              <p:cNvPr id="9269" name="Arc 53"/>
              <p:cNvSpPr>
                <a:spLocks/>
              </p:cNvSpPr>
              <p:nvPr/>
            </p:nvSpPr>
            <p:spPr bwMode="auto">
              <a:xfrm flipH="1">
                <a:off x="3264" y="2400"/>
                <a:ext cx="192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70" name="Arc 54"/>
              <p:cNvSpPr>
                <a:spLocks/>
              </p:cNvSpPr>
              <p:nvPr/>
            </p:nvSpPr>
            <p:spPr bwMode="auto">
              <a:xfrm>
                <a:off x="3456" y="2400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71" name="Arc 55"/>
              <p:cNvSpPr>
                <a:spLocks/>
              </p:cNvSpPr>
              <p:nvPr/>
            </p:nvSpPr>
            <p:spPr bwMode="auto">
              <a:xfrm flipV="1">
                <a:off x="3456" y="2634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72" name="Arc 56"/>
              <p:cNvSpPr>
                <a:spLocks/>
              </p:cNvSpPr>
              <p:nvPr/>
            </p:nvSpPr>
            <p:spPr bwMode="auto">
              <a:xfrm flipH="1" flipV="1">
                <a:off x="3360" y="2634"/>
                <a:ext cx="96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273" name="Group 57"/>
            <p:cNvGrpSpPr>
              <a:grpSpLocks/>
            </p:cNvGrpSpPr>
            <p:nvPr/>
          </p:nvGrpSpPr>
          <p:grpSpPr bwMode="auto">
            <a:xfrm>
              <a:off x="3936" y="2400"/>
              <a:ext cx="336" cy="474"/>
              <a:chOff x="3264" y="2400"/>
              <a:chExt cx="336" cy="474"/>
            </a:xfrm>
          </p:grpSpPr>
          <p:sp>
            <p:nvSpPr>
              <p:cNvPr id="9274" name="Arc 58"/>
              <p:cNvSpPr>
                <a:spLocks/>
              </p:cNvSpPr>
              <p:nvPr/>
            </p:nvSpPr>
            <p:spPr bwMode="auto">
              <a:xfrm flipH="1">
                <a:off x="3264" y="2400"/>
                <a:ext cx="192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75" name="Arc 59"/>
              <p:cNvSpPr>
                <a:spLocks/>
              </p:cNvSpPr>
              <p:nvPr/>
            </p:nvSpPr>
            <p:spPr bwMode="auto">
              <a:xfrm>
                <a:off x="3456" y="2400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76" name="Arc 60"/>
              <p:cNvSpPr>
                <a:spLocks/>
              </p:cNvSpPr>
              <p:nvPr/>
            </p:nvSpPr>
            <p:spPr bwMode="auto">
              <a:xfrm flipV="1">
                <a:off x="3456" y="2634"/>
                <a:ext cx="144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77" name="Arc 61"/>
              <p:cNvSpPr>
                <a:spLocks/>
              </p:cNvSpPr>
              <p:nvPr/>
            </p:nvSpPr>
            <p:spPr bwMode="auto">
              <a:xfrm flipH="1" flipV="1">
                <a:off x="3360" y="2634"/>
                <a:ext cx="96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278" name="Arc 62"/>
            <p:cNvSpPr>
              <a:spLocks/>
            </p:cNvSpPr>
            <p:nvPr/>
          </p:nvSpPr>
          <p:spPr bwMode="auto">
            <a:xfrm flipH="1">
              <a:off x="4032" y="2400"/>
              <a:ext cx="192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79" name="Arc 63"/>
            <p:cNvSpPr>
              <a:spLocks/>
            </p:cNvSpPr>
            <p:nvPr/>
          </p:nvSpPr>
          <p:spPr bwMode="auto">
            <a:xfrm>
              <a:off x="4224" y="2400"/>
              <a:ext cx="144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80" name="Line 64"/>
          <p:cNvSpPr>
            <a:spLocks noChangeShapeType="1"/>
          </p:cNvSpPr>
          <p:nvPr/>
        </p:nvSpPr>
        <p:spPr bwMode="auto">
          <a:xfrm flipH="1" flipV="1">
            <a:off x="6486525" y="2805113"/>
            <a:ext cx="838200" cy="6858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81" name="Text Box 65"/>
          <p:cNvSpPr txBox="1">
            <a:spLocks noChangeArrowheads="1"/>
          </p:cNvSpPr>
          <p:nvPr/>
        </p:nvSpPr>
        <p:spPr bwMode="auto">
          <a:xfrm>
            <a:off x="6394450" y="3490913"/>
            <a:ext cx="2217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8000"/>
                </a:solidFill>
                <a:ea typeface="ＭＳ Ｐゴシック" pitchFamily="34" charset="-128"/>
              </a:rPr>
              <a:t>Decay electron</a:t>
            </a:r>
          </a:p>
        </p:txBody>
      </p:sp>
      <p:graphicFrame>
        <p:nvGraphicFramePr>
          <p:cNvPr id="9282" name="Object 66"/>
          <p:cNvGraphicFramePr>
            <a:graphicFrameLocks noChangeAspect="1"/>
          </p:cNvGraphicFramePr>
          <p:nvPr/>
        </p:nvGraphicFramePr>
        <p:xfrm>
          <a:off x="3657600" y="4324350"/>
          <a:ext cx="5027613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Equation" r:id="rId3" imgW="2565360" imgH="431640" progId="Equation.3">
                  <p:embed/>
                </p:oleObj>
              </mc:Choice>
              <mc:Fallback>
                <p:oleObj name="Equation" r:id="rId3" imgW="2565360" imgH="431640" progId="Equation.3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324350"/>
                        <a:ext cx="5027613" cy="846138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83" name="Text Box 67"/>
          <p:cNvSpPr txBox="1">
            <a:spLocks noChangeArrowheads="1"/>
          </p:cNvSpPr>
          <p:nvPr/>
        </p:nvSpPr>
        <p:spPr bwMode="auto">
          <a:xfrm>
            <a:off x="4495800" y="5772150"/>
            <a:ext cx="3495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>
                <a:ea typeface="ＭＳ Ｐゴシック" pitchFamily="34" charset="-128"/>
              </a:rPr>
              <a:t>(End point energy = 782 keV)</a:t>
            </a:r>
          </a:p>
        </p:txBody>
      </p:sp>
      <p:grpSp>
        <p:nvGrpSpPr>
          <p:cNvPr id="9284" name="Group 68"/>
          <p:cNvGrpSpPr>
            <a:grpSpLocks/>
          </p:cNvGrpSpPr>
          <p:nvPr/>
        </p:nvGrpSpPr>
        <p:grpSpPr bwMode="auto">
          <a:xfrm>
            <a:off x="457200" y="1676400"/>
            <a:ext cx="2209800" cy="2362200"/>
            <a:chOff x="288" y="864"/>
            <a:chExt cx="1392" cy="1488"/>
          </a:xfrm>
        </p:grpSpPr>
        <p:sp>
          <p:nvSpPr>
            <p:cNvPr id="9285" name="Line 69"/>
            <p:cNvSpPr>
              <a:spLocks noChangeAspect="1" noChangeShapeType="1"/>
            </p:cNvSpPr>
            <p:nvPr/>
          </p:nvSpPr>
          <p:spPr bwMode="auto">
            <a:xfrm flipV="1">
              <a:off x="864" y="1200"/>
              <a:ext cx="466" cy="599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86" name="Oval 70"/>
            <p:cNvSpPr>
              <a:spLocks noChangeAspect="1" noChangeArrowheads="1"/>
            </p:cNvSpPr>
            <p:nvPr/>
          </p:nvSpPr>
          <p:spPr bwMode="auto">
            <a:xfrm>
              <a:off x="699" y="1598"/>
              <a:ext cx="396" cy="408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CC00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87" name="AutoShape 71"/>
            <p:cNvSpPr>
              <a:spLocks noChangeAspect="1" noChangeArrowheads="1"/>
            </p:cNvSpPr>
            <p:nvPr/>
          </p:nvSpPr>
          <p:spPr bwMode="auto">
            <a:xfrm>
              <a:off x="850" y="1239"/>
              <a:ext cx="93" cy="407"/>
            </a:xfrm>
            <a:prstGeom prst="upArrow">
              <a:avLst>
                <a:gd name="adj1" fmla="val 50000"/>
                <a:gd name="adj2" fmla="val 109409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9288" name="Freeform 72"/>
            <p:cNvSpPr>
              <a:spLocks noChangeAspect="1"/>
            </p:cNvSpPr>
            <p:nvPr/>
          </p:nvSpPr>
          <p:spPr bwMode="auto">
            <a:xfrm>
              <a:off x="528" y="1670"/>
              <a:ext cx="171" cy="264"/>
            </a:xfrm>
            <a:custGeom>
              <a:avLst/>
              <a:gdLst>
                <a:gd name="T0" fmla="*/ 352 w 352"/>
                <a:gd name="T1" fmla="*/ 0 h 528"/>
                <a:gd name="T2" fmla="*/ 160 w 352"/>
                <a:gd name="T3" fmla="*/ 48 h 528"/>
                <a:gd name="T4" fmla="*/ 16 w 352"/>
                <a:gd name="T5" fmla="*/ 192 h 528"/>
                <a:gd name="T6" fmla="*/ 64 w 352"/>
                <a:gd name="T7" fmla="*/ 384 h 528"/>
                <a:gd name="T8" fmla="*/ 304 w 352"/>
                <a:gd name="T9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528">
                  <a:moveTo>
                    <a:pt x="352" y="0"/>
                  </a:moveTo>
                  <a:cubicBezTo>
                    <a:pt x="284" y="8"/>
                    <a:pt x="216" y="16"/>
                    <a:pt x="160" y="48"/>
                  </a:cubicBezTo>
                  <a:cubicBezTo>
                    <a:pt x="104" y="80"/>
                    <a:pt x="32" y="136"/>
                    <a:pt x="16" y="192"/>
                  </a:cubicBezTo>
                  <a:cubicBezTo>
                    <a:pt x="0" y="248"/>
                    <a:pt x="16" y="328"/>
                    <a:pt x="64" y="384"/>
                  </a:cubicBezTo>
                  <a:cubicBezTo>
                    <a:pt x="112" y="440"/>
                    <a:pt x="208" y="484"/>
                    <a:pt x="304" y="528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89" name="Line 73"/>
            <p:cNvSpPr>
              <a:spLocks noChangeAspect="1" noChangeShapeType="1"/>
            </p:cNvSpPr>
            <p:nvPr/>
          </p:nvSpPr>
          <p:spPr bwMode="auto">
            <a:xfrm flipH="1" flipV="1">
              <a:off x="629" y="1838"/>
              <a:ext cx="47" cy="96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90" name="Line 74"/>
            <p:cNvSpPr>
              <a:spLocks noChangeAspect="1" noChangeShapeType="1"/>
            </p:cNvSpPr>
            <p:nvPr/>
          </p:nvSpPr>
          <p:spPr bwMode="auto">
            <a:xfrm flipH="1">
              <a:off x="582" y="1934"/>
              <a:ext cx="94" cy="4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91" name="Text Box 75"/>
            <p:cNvSpPr txBox="1">
              <a:spLocks noChangeAspect="1" noChangeArrowheads="1"/>
            </p:cNvSpPr>
            <p:nvPr/>
          </p:nvSpPr>
          <p:spPr bwMode="auto">
            <a:xfrm>
              <a:off x="1104" y="1728"/>
              <a:ext cx="29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4400" i="1">
                  <a:solidFill>
                    <a:srgbClr val="CC00CC"/>
                  </a:solidFill>
                  <a:latin typeface="Times New Roman" pitchFamily="18" charset="0"/>
                  <a:ea typeface="ＭＳ Ｐゴシック" pitchFamily="34" charset="-128"/>
                </a:rPr>
                <a:t>n</a:t>
              </a:r>
              <a:endParaRPr kumimoji="1" lang="en-US" altLang="ja-JP" sz="2400" i="1">
                <a:solidFill>
                  <a:srgbClr val="CC00CC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9292" name="Text Box 76"/>
            <p:cNvSpPr txBox="1">
              <a:spLocks noChangeAspect="1" noChangeArrowheads="1"/>
            </p:cNvSpPr>
            <p:nvPr/>
          </p:nvSpPr>
          <p:spPr bwMode="auto">
            <a:xfrm>
              <a:off x="1296" y="864"/>
              <a:ext cx="24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3600" i="1">
                  <a:solidFill>
                    <a:srgbClr val="00CC00"/>
                  </a:solidFill>
                  <a:latin typeface="Times New Roman" pitchFamily="18" charset="0"/>
                  <a:ea typeface="ＭＳ Ｐゴシック" pitchFamily="34" charset="-128"/>
                </a:rPr>
                <a:t>e</a:t>
              </a:r>
              <a:endParaRPr kumimoji="1" lang="en-US" altLang="ja-JP" sz="3600">
                <a:solidFill>
                  <a:srgbClr val="00CC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9293" name="Arc 77"/>
            <p:cNvSpPr>
              <a:spLocks noChangeAspect="1"/>
            </p:cNvSpPr>
            <p:nvPr/>
          </p:nvSpPr>
          <p:spPr bwMode="auto">
            <a:xfrm>
              <a:off x="932" y="1454"/>
              <a:ext cx="116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94" name="Text Box 78"/>
            <p:cNvSpPr txBox="1">
              <a:spLocks noChangeAspect="1" noChangeArrowheads="1"/>
            </p:cNvSpPr>
            <p:nvPr/>
          </p:nvSpPr>
          <p:spPr bwMode="auto">
            <a:xfrm>
              <a:off x="912" y="1161"/>
              <a:ext cx="3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kumimoji="1" lang="en-US" altLang="ja-JP" sz="2800" i="1">
                  <a:solidFill>
                    <a:schemeClr val="accent2"/>
                  </a:solidFill>
                  <a:latin typeface="Symbol" pitchFamily="18" charset="2"/>
                  <a:ea typeface="ＭＳ Ｐゴシック" pitchFamily="34" charset="-128"/>
                </a:rPr>
                <a:t>q</a:t>
              </a:r>
              <a:endParaRPr kumimoji="1" lang="en-US" altLang="ja-JP" sz="2800">
                <a:solidFill>
                  <a:schemeClr val="accent2"/>
                </a:solidFill>
                <a:latin typeface="Symbol" pitchFamily="18" charset="2"/>
                <a:ea typeface="ＭＳ Ｐゴシック" pitchFamily="34" charset="-128"/>
              </a:endParaRPr>
            </a:p>
          </p:txBody>
        </p:sp>
        <p:sp>
          <p:nvSpPr>
            <p:cNvPr id="9295" name="Rectangle 79"/>
            <p:cNvSpPr>
              <a:spLocks noChangeArrowheads="1"/>
            </p:cNvSpPr>
            <p:nvPr/>
          </p:nvSpPr>
          <p:spPr bwMode="auto">
            <a:xfrm>
              <a:off x="288" y="864"/>
              <a:ext cx="1392" cy="14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96" name="Text Box 80"/>
          <p:cNvSpPr txBox="1">
            <a:spLocks noChangeArrowheads="1"/>
          </p:cNvSpPr>
          <p:nvPr/>
        </p:nvSpPr>
        <p:spPr bwMode="auto">
          <a:xfrm>
            <a:off x="0" y="4114800"/>
            <a:ext cx="311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  <a:ea typeface="ＭＳ Ｐゴシック" pitchFamily="34" charset="-128"/>
              </a:rPr>
              <a:t>dW</a:t>
            </a:r>
            <a:r>
              <a:rPr lang="en-US" sz="2400">
                <a:latin typeface="Times New Roman" pitchFamily="18" charset="0"/>
                <a:ea typeface="ＭＳ Ｐゴシック" pitchFamily="34" charset="-128"/>
              </a:rPr>
              <a:t>=[1+</a:t>
            </a:r>
            <a:r>
              <a:rPr lang="en-US" sz="2400" i="1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sz="2400" i="1">
                <a:latin typeface="Times New Roman" pitchFamily="18" charset="0"/>
                <a:ea typeface="ＭＳ Ｐゴシック" pitchFamily="34" charset="-128"/>
              </a:rPr>
              <a:t>P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</a:t>
            </a:r>
            <a:r>
              <a:rPr lang="en-US" sz="2400">
                <a:latin typeface="Times New Roman" pitchFamily="18" charset="0"/>
                <a:ea typeface="ＭＳ Ｐゴシック" pitchFamily="34" charset="-128"/>
              </a:rPr>
              <a:t>cos</a:t>
            </a:r>
            <a:r>
              <a:rPr lang="en-US" sz="2400" i="1">
                <a:latin typeface="Symbol" pitchFamily="18" charset="2"/>
                <a:ea typeface="ＭＳ Ｐゴシック" pitchFamily="34" charset="-128"/>
              </a:rPr>
              <a:t>q</a:t>
            </a:r>
            <a:r>
              <a:rPr lang="en-US" sz="2400">
                <a:latin typeface="Times New Roman" pitchFamily="18" charset="0"/>
                <a:ea typeface="ＭＳ Ｐゴシック" pitchFamily="34" charset="-128"/>
              </a:rPr>
              <a:t>]</a:t>
            </a:r>
            <a:r>
              <a:rPr lang="en-US" sz="2400" i="1">
                <a:latin typeface="Times New Roman" pitchFamily="18" charset="0"/>
                <a:ea typeface="ＭＳ Ｐゴシック" pitchFamily="34" charset="-128"/>
              </a:rPr>
              <a:t>d</a:t>
            </a:r>
            <a:r>
              <a:rPr lang="en-US" sz="2400" i="1">
                <a:latin typeface="Symbol" pitchFamily="18" charset="2"/>
                <a:ea typeface="ＭＳ Ｐゴシック" pitchFamily="34" charset="-128"/>
              </a:rPr>
              <a:t>G</a:t>
            </a:r>
            <a:r>
              <a:rPr lang="en-US" sz="2400">
                <a:latin typeface="Times New Roman" pitchFamily="18" charset="0"/>
                <a:ea typeface="ＭＳ Ｐゴシック" pitchFamily="34" charset="-128"/>
              </a:rPr>
              <a:t>(</a:t>
            </a:r>
            <a:r>
              <a:rPr lang="en-US" sz="2400" i="1">
                <a:latin typeface="Times New Roman" pitchFamily="18" charset="0"/>
                <a:ea typeface="ＭＳ Ｐゴシック" pitchFamily="34" charset="-128"/>
              </a:rPr>
              <a:t>E</a:t>
            </a:r>
            <a:r>
              <a:rPr lang="en-US" sz="2400">
                <a:latin typeface="Times New Roman" pitchFamily="18" charset="0"/>
                <a:ea typeface="ＭＳ Ｐゴシック" pitchFamily="34" charset="-128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7June 2013</a:t>
            </a:r>
          </a:p>
          <a:p>
            <a:r>
              <a:rPr lang="en-US"/>
              <a:t>INPC, Firenze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0F6-FD42-4A13-9862-0BDB95A5CE5D}" type="slidenum">
              <a:rPr lang="en-US"/>
              <a:pPr/>
              <a:t>9</a:t>
            </a:fld>
            <a:endParaRPr lang="en-US"/>
          </a:p>
          <a:p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Sources of Systematics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57200" y="1677988"/>
            <a:ext cx="8229600" cy="421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chemeClr val="accent2"/>
                </a:solidFill>
              </a:rPr>
              <a:t>Neutron polarization determination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chemeClr val="accent2"/>
                </a:solidFill>
              </a:rPr>
              <a:t>Background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solidFill>
                  <a:schemeClr val="accent2"/>
                </a:solidFill>
              </a:rPr>
              <a:t>Due to neutrons that do not decay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chemeClr val="accent2"/>
                </a:solidFill>
              </a:rPr>
              <a:t>Detector-related effects</a:t>
            </a:r>
            <a:r>
              <a:rPr lang="en-US" sz="2400">
                <a:solidFill>
                  <a:schemeClr val="accent2"/>
                </a:solidFill>
              </a:rPr>
              <a:t>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/>
              <a:t>Electron backscattering and spectroscopy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/>
              <a:t>Edge effect (fiducial volume selection)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/>
              <a:t>Detector response, calibration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</a:rPr>
              <a:t>Statistics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solidFill>
                  <a:schemeClr val="accent2"/>
                </a:solidFill>
              </a:rPr>
              <a:t>Large decay volume, high density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2617</TotalTime>
  <Words>1489</Words>
  <Application>Microsoft Office PowerPoint</Application>
  <PresentationFormat>Presentazione su schermo (4:3)</PresentationFormat>
  <Paragraphs>311</Paragraphs>
  <Slides>27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9" baseType="lpstr">
      <vt:lpstr>Default Design</vt:lpstr>
      <vt:lpstr>Equation</vt:lpstr>
      <vt:lpstr>Neutron Beta Decay as a Probe of Weak Interactions</vt:lpstr>
      <vt:lpstr>Outline</vt:lpstr>
      <vt:lpstr>Neutron beta decay can have remarkable scientific reach</vt:lpstr>
      <vt:lpstr>Neutron Decay Parameters</vt:lpstr>
      <vt:lpstr>Neutron beta decay can inform many areas of physics</vt:lpstr>
      <vt:lpstr>Decay Correlations</vt:lpstr>
      <vt:lpstr>Search for new physics</vt:lpstr>
      <vt:lpstr>Principle of the A-coefficient Measurement (and B and C as well)</vt:lpstr>
      <vt:lpstr>Potential Sources of Systematics</vt:lpstr>
      <vt:lpstr>Perkeo II Experiment Measured ABC</vt:lpstr>
      <vt:lpstr>Perkeo III is state of art of CN beta decay</vt:lpstr>
      <vt:lpstr>PERC is the next generation</vt:lpstr>
      <vt:lpstr>Interlude — What are ultracold neutrons? </vt:lpstr>
      <vt:lpstr>UCNA Experiment — General  Approach</vt:lpstr>
      <vt:lpstr>UCNA Experiment — Apparatus</vt:lpstr>
      <vt:lpstr>UCNA Status</vt:lpstr>
      <vt:lpstr>Nab experiment in design stage</vt:lpstr>
      <vt:lpstr>Neutron Lifetime affects BBN</vt:lpstr>
      <vt:lpstr>Lifetime uncertainty has grown recently </vt:lpstr>
      <vt:lpstr>Material bottle experiments involved 100 s extrapolations due to wall losses</vt:lpstr>
      <vt:lpstr>Solution: eliminate wall losses using magnetic bottle</vt:lpstr>
      <vt:lpstr>Penelope experiment under development</vt:lpstr>
      <vt:lpstr>An outstanding problem: phase space evolution</vt:lpstr>
      <vt:lpstr>UCNTau experiment designed to overcome phase space issues</vt:lpstr>
      <vt:lpstr>UCNTau Experiment now commissioning</vt:lpstr>
      <vt:lpstr>New beam-type experiment also nearing first results at J-Parc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 Beta Decay as a Probe of Weak Interactions</dc:title>
  <dc:creator>saunders911</dc:creator>
  <cp:lastModifiedBy>tecno</cp:lastModifiedBy>
  <cp:revision>55</cp:revision>
  <dcterms:created xsi:type="dcterms:W3CDTF">2013-06-03T18:58:34Z</dcterms:created>
  <dcterms:modified xsi:type="dcterms:W3CDTF">2013-06-06T09:05:11Z</dcterms:modified>
</cp:coreProperties>
</file>