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2" r:id="rId2"/>
    <p:sldId id="274" r:id="rId3"/>
    <p:sldId id="273" r:id="rId4"/>
    <p:sldId id="275" r:id="rId5"/>
    <p:sldId id="267" r:id="rId6"/>
    <p:sldId id="270" r:id="rId7"/>
    <p:sldId id="269" r:id="rId8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186" autoAdjust="0"/>
  </p:normalViewPr>
  <p:slideViewPr>
    <p:cSldViewPr snapToGrid="0" snapToObjects="1">
      <p:cViewPr varScale="1">
        <p:scale>
          <a:sx n="75" d="100"/>
          <a:sy n="75" d="100"/>
        </p:scale>
        <p:origin x="-10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82BC-2544-2041-BE1C-FD96C729129C}" type="datetimeFigureOut">
              <a:rPr lang="it-IT" smtClean="0"/>
              <a:t>2/19/13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1FA3-ADA7-7E45-A601-B058226C351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9005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82BC-2544-2041-BE1C-FD96C729129C}" type="datetimeFigureOut">
              <a:rPr lang="it-IT" smtClean="0"/>
              <a:t>2/19/13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1FA3-ADA7-7E45-A601-B058226C351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2353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82BC-2544-2041-BE1C-FD96C729129C}" type="datetimeFigureOut">
              <a:rPr lang="it-IT" smtClean="0"/>
              <a:t>2/19/13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1FA3-ADA7-7E45-A601-B058226C351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8517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82BC-2544-2041-BE1C-FD96C729129C}" type="datetimeFigureOut">
              <a:rPr lang="it-IT" smtClean="0"/>
              <a:t>2/19/13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1FA3-ADA7-7E45-A601-B058226C351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6779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82BC-2544-2041-BE1C-FD96C729129C}" type="datetimeFigureOut">
              <a:rPr lang="it-IT" smtClean="0"/>
              <a:t>2/19/13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1FA3-ADA7-7E45-A601-B058226C351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2709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82BC-2544-2041-BE1C-FD96C729129C}" type="datetimeFigureOut">
              <a:rPr lang="it-IT" smtClean="0"/>
              <a:t>2/19/13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1FA3-ADA7-7E45-A601-B058226C351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7260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82BC-2544-2041-BE1C-FD96C729129C}" type="datetimeFigureOut">
              <a:rPr lang="it-IT" smtClean="0"/>
              <a:t>2/19/13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1FA3-ADA7-7E45-A601-B058226C351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0886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82BC-2544-2041-BE1C-FD96C729129C}" type="datetimeFigureOut">
              <a:rPr lang="it-IT" smtClean="0"/>
              <a:t>2/19/13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1FA3-ADA7-7E45-A601-B058226C351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3655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82BC-2544-2041-BE1C-FD96C729129C}" type="datetimeFigureOut">
              <a:rPr lang="it-IT" smtClean="0"/>
              <a:t>2/19/13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1FA3-ADA7-7E45-A601-B058226C351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868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82BC-2544-2041-BE1C-FD96C729129C}" type="datetimeFigureOut">
              <a:rPr lang="it-IT" smtClean="0"/>
              <a:t>2/19/13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1FA3-ADA7-7E45-A601-B058226C351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9570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82BC-2544-2041-BE1C-FD96C729129C}" type="datetimeFigureOut">
              <a:rPr lang="it-IT" smtClean="0"/>
              <a:t>2/19/13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1FA3-ADA7-7E45-A601-B058226C351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8974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F82BC-2544-2041-BE1C-FD96C729129C}" type="datetimeFigureOut">
              <a:rPr lang="it-IT" smtClean="0"/>
              <a:t>2/19/13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D1FA3-ADA7-7E45-A601-B058226C3518}" type="slidenum">
              <a:rPr lang="it-IT" smtClean="0"/>
              <a:t>‹n.›</a:t>
            </a:fld>
            <a:endParaRPr lang="it-IT"/>
          </a:p>
        </p:txBody>
      </p:sp>
      <p:sp>
        <p:nvSpPr>
          <p:cNvPr id="7" name="CasellaDiTesto 6"/>
          <p:cNvSpPr txBox="1"/>
          <p:nvPr userDrawn="1"/>
        </p:nvSpPr>
        <p:spPr>
          <a:xfrm>
            <a:off x="0" y="6488668"/>
            <a:ext cx="9144000" cy="369332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b="1" dirty="0" err="1" smtClean="0">
                <a:solidFill>
                  <a:schemeClr val="bg1"/>
                </a:solidFill>
              </a:rPr>
              <a:t>Acoustics</a:t>
            </a:r>
            <a:r>
              <a:rPr lang="it-IT" b="1" baseline="0" dirty="0" smtClean="0">
                <a:solidFill>
                  <a:schemeClr val="bg1"/>
                </a:solidFill>
              </a:rPr>
              <a:t> in </a:t>
            </a:r>
            <a:r>
              <a:rPr lang="it-IT" b="1" baseline="0" dirty="0" err="1" smtClean="0">
                <a:solidFill>
                  <a:schemeClr val="bg1"/>
                </a:solidFill>
              </a:rPr>
              <a:t>Phase</a:t>
            </a:r>
            <a:r>
              <a:rPr lang="it-IT" b="1" baseline="0" dirty="0" smtClean="0">
                <a:solidFill>
                  <a:schemeClr val="bg1"/>
                </a:solidFill>
              </a:rPr>
              <a:t> II</a:t>
            </a:r>
            <a:r>
              <a:rPr lang="it-IT" b="1" dirty="0" smtClean="0">
                <a:solidFill>
                  <a:schemeClr val="bg1"/>
                </a:solidFill>
              </a:rPr>
              <a:t>									G.</a:t>
            </a:r>
            <a:r>
              <a:rPr lang="it-IT" b="1" baseline="0" dirty="0" smtClean="0">
                <a:solidFill>
                  <a:schemeClr val="bg1"/>
                </a:solidFill>
              </a:rPr>
              <a:t> Riccobene </a:t>
            </a:r>
            <a:r>
              <a:rPr lang="it-IT" b="1" baseline="0" dirty="0" err="1" smtClean="0">
                <a:solidFill>
                  <a:schemeClr val="bg1"/>
                </a:solidFill>
              </a:rPr>
              <a:t>Oct</a:t>
            </a:r>
            <a:r>
              <a:rPr lang="it-IT" b="1" dirty="0" smtClean="0">
                <a:solidFill>
                  <a:schemeClr val="bg1"/>
                </a:solidFill>
              </a:rPr>
              <a:t>.    1</a:t>
            </a:r>
            <a:r>
              <a:rPr lang="it-IT" b="1" baseline="0" dirty="0" smtClean="0">
                <a:solidFill>
                  <a:schemeClr val="bg1"/>
                </a:solidFill>
              </a:rPr>
              <a:t>7, 2012</a:t>
            </a:r>
            <a:r>
              <a:rPr lang="it-IT" b="1" dirty="0" smtClean="0">
                <a:solidFill>
                  <a:schemeClr val="bg1"/>
                </a:solidFill>
              </a:rPr>
              <a:t> </a:t>
            </a:r>
            <a:endParaRPr lang="it-IT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32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2316" y="141865"/>
            <a:ext cx="9001125" cy="6186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000090"/>
                </a:solidFill>
              </a:rPr>
              <a:t>NEMO </a:t>
            </a:r>
            <a:r>
              <a:rPr lang="it-IT" b="1" dirty="0" err="1" smtClean="0">
                <a:solidFill>
                  <a:srgbClr val="000090"/>
                </a:solidFill>
              </a:rPr>
              <a:t>Phase</a:t>
            </a:r>
            <a:r>
              <a:rPr lang="it-IT" b="1" dirty="0" smtClean="0">
                <a:solidFill>
                  <a:srgbClr val="000090"/>
                </a:solidFill>
              </a:rPr>
              <a:t> II</a:t>
            </a:r>
          </a:p>
          <a:p>
            <a:pPr algn="ctr"/>
            <a:endParaRPr lang="it-IT" b="1" dirty="0">
              <a:solidFill>
                <a:srgbClr val="000090"/>
              </a:solidFill>
              <a:sym typeface="Wingdings"/>
            </a:endParaRPr>
          </a:p>
          <a:p>
            <a:pPr algn="ctr"/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Acoustic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positioning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system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(or the “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zombie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”)</a:t>
            </a:r>
          </a:p>
          <a:p>
            <a:pPr algn="ctr"/>
            <a:endParaRPr lang="it-IT" b="1" dirty="0">
              <a:solidFill>
                <a:srgbClr val="000090"/>
              </a:solidFill>
              <a:sym typeface="Wingdings"/>
            </a:endParaRPr>
          </a:p>
          <a:p>
            <a:r>
              <a:rPr lang="it-IT" b="1" dirty="0" smtClean="0">
                <a:solidFill>
                  <a:srgbClr val="000090"/>
                </a:solidFill>
                <a:sym typeface="Wingdings"/>
              </a:rPr>
              <a:t>FACTS:</a:t>
            </a:r>
          </a:p>
          <a:p>
            <a:endParaRPr lang="it-IT" b="1" dirty="0" smtClean="0">
              <a:solidFill>
                <a:srgbClr val="000090"/>
              </a:solidFill>
              <a:sym typeface="Wingdings"/>
            </a:endParaRPr>
          </a:p>
          <a:p>
            <a:r>
              <a:rPr lang="it-IT" b="1" dirty="0" smtClean="0">
                <a:solidFill>
                  <a:srgbClr val="000090"/>
                </a:solidFill>
                <a:sym typeface="Wingdings"/>
              </a:rPr>
              <a:t>- Standard ACSA-LBL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calibration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procedure:</a:t>
            </a:r>
          </a:p>
          <a:p>
            <a:r>
              <a:rPr lang="it-IT" b="1" dirty="0" smtClean="0">
                <a:solidFill>
                  <a:srgbClr val="000090"/>
                </a:solidFill>
                <a:sym typeface="Wingdings"/>
              </a:rPr>
              <a:t>	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Measure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distance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between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LBL-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beacons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with ROV and ACSA-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calibration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tool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(1 cm)</a:t>
            </a:r>
          </a:p>
          <a:p>
            <a:r>
              <a:rPr lang="it-IT" b="1" dirty="0" smtClean="0">
                <a:solidFill>
                  <a:srgbClr val="000090"/>
                </a:solidFill>
                <a:sym typeface="Wingdings"/>
              </a:rPr>
              <a:t>	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Calibration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tool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is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is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lost</a:t>
            </a:r>
            <a:endParaRPr lang="it-IT" b="1" dirty="0" smtClean="0">
              <a:solidFill>
                <a:srgbClr val="FF0000"/>
              </a:solidFill>
              <a:sym typeface="Wingdings"/>
            </a:endParaRPr>
          </a:p>
          <a:p>
            <a:endParaRPr lang="it-IT" b="1" dirty="0" smtClean="0">
              <a:solidFill>
                <a:srgbClr val="000090"/>
              </a:solidFill>
              <a:sym typeface="Wingdings"/>
            </a:endParaRPr>
          </a:p>
          <a:p>
            <a:r>
              <a:rPr lang="it-IT" b="1" dirty="0" smtClean="0">
                <a:solidFill>
                  <a:srgbClr val="000090"/>
                </a:solidFill>
                <a:sym typeface="Wingdings"/>
              </a:rPr>
              <a:t>- Standard ACSA-LBL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calibration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monitoring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: </a:t>
            </a:r>
          </a:p>
          <a:p>
            <a:r>
              <a:rPr lang="it-IT" b="1" dirty="0">
                <a:solidFill>
                  <a:srgbClr val="000090"/>
                </a:solidFill>
                <a:sym typeface="Wingdings"/>
              </a:rPr>
              <a:t>	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Acoustically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</a:t>
            </a:r>
            <a:r>
              <a:rPr lang="it-IT" b="1" dirty="0" err="1">
                <a:solidFill>
                  <a:srgbClr val="000090"/>
                </a:solidFill>
                <a:sym typeface="Wingdings"/>
              </a:rPr>
              <a:t>m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easure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distance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between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LBL  and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tower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base (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monitoring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station):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ToE</a:t>
            </a:r>
            <a:endParaRPr lang="it-IT" b="1" dirty="0" smtClean="0">
              <a:solidFill>
                <a:srgbClr val="000090"/>
              </a:solidFill>
              <a:sym typeface="Wingdings"/>
            </a:endParaRPr>
          </a:p>
          <a:p>
            <a:r>
              <a:rPr lang="it-IT" b="1" dirty="0" smtClean="0">
                <a:solidFill>
                  <a:srgbClr val="000090"/>
                </a:solidFill>
                <a:sym typeface="Wingdings"/>
              </a:rPr>
              <a:t>	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Monitoring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station 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is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broken</a:t>
            </a:r>
            <a:endParaRPr lang="it-IT" b="1" dirty="0" smtClean="0">
              <a:solidFill>
                <a:srgbClr val="FF0000"/>
              </a:solidFill>
              <a:sym typeface="Wingdings"/>
            </a:endParaRPr>
          </a:p>
          <a:p>
            <a:endParaRPr lang="it-IT" b="1" dirty="0" smtClean="0">
              <a:solidFill>
                <a:srgbClr val="FF0000"/>
              </a:solidFill>
              <a:sym typeface="Wingdings"/>
            </a:endParaRPr>
          </a:p>
          <a:p>
            <a:r>
              <a:rPr lang="it-IT" b="1" dirty="0" smtClean="0">
                <a:solidFill>
                  <a:schemeClr val="tx2"/>
                </a:solidFill>
                <a:sym typeface="Wingdings"/>
              </a:rPr>
              <a:t>- LBL </a:t>
            </a:r>
            <a:r>
              <a:rPr lang="it-IT" b="1" dirty="0" err="1" smtClean="0">
                <a:solidFill>
                  <a:schemeClr val="tx2"/>
                </a:solidFill>
                <a:sym typeface="Wingdings"/>
              </a:rPr>
              <a:t>will</a:t>
            </a:r>
            <a:r>
              <a:rPr lang="it-IT" b="1" dirty="0" smtClean="0">
                <a:solidFill>
                  <a:schemeClr val="tx2"/>
                </a:solidFill>
                <a:sym typeface="Wingdings"/>
              </a:rPr>
              <a:t> be </a:t>
            </a:r>
            <a:r>
              <a:rPr lang="it-IT" b="1" dirty="0" err="1" smtClean="0">
                <a:solidFill>
                  <a:schemeClr val="tx2"/>
                </a:solidFill>
                <a:sym typeface="Wingdings"/>
              </a:rPr>
              <a:t>deployed</a:t>
            </a:r>
            <a:r>
              <a:rPr lang="it-IT" b="1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chemeClr val="tx2"/>
                </a:solidFill>
                <a:sym typeface="Wingdings"/>
              </a:rPr>
              <a:t>after</a:t>
            </a:r>
            <a:r>
              <a:rPr lang="it-IT" b="1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chemeClr val="tx2"/>
                </a:solidFill>
                <a:sym typeface="Wingdings"/>
              </a:rPr>
              <a:t>tower</a:t>
            </a:r>
            <a:r>
              <a:rPr lang="it-IT" b="1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chemeClr val="tx2"/>
                </a:solidFill>
                <a:sym typeface="Wingdings"/>
              </a:rPr>
              <a:t>unfurling</a:t>
            </a:r>
            <a:r>
              <a:rPr lang="it-IT" b="1" dirty="0" smtClean="0">
                <a:solidFill>
                  <a:schemeClr val="tx2"/>
                </a:solidFill>
                <a:sym typeface="Wingdings"/>
              </a:rPr>
              <a:t> </a:t>
            </a:r>
          </a:p>
          <a:p>
            <a:endParaRPr lang="it-IT" b="1" dirty="0">
              <a:solidFill>
                <a:srgbClr val="FF0000"/>
              </a:solidFill>
              <a:sym typeface="Wingdings"/>
            </a:endParaRPr>
          </a:p>
          <a:p>
            <a:pPr algn="ctr"/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We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will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not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have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target (accurate!!!) 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positioning</a:t>
            </a:r>
            <a:endParaRPr lang="it-IT" b="1" dirty="0" smtClean="0">
              <a:solidFill>
                <a:srgbClr val="FF0000"/>
              </a:solidFill>
              <a:sym typeface="Wingdings"/>
            </a:endParaRPr>
          </a:p>
          <a:p>
            <a:endParaRPr lang="it-IT" b="1" dirty="0">
              <a:solidFill>
                <a:srgbClr val="FF0000"/>
              </a:solidFill>
              <a:sym typeface="Wingdings"/>
            </a:endParaRPr>
          </a:p>
          <a:p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What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can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we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do  ?</a:t>
            </a:r>
            <a:endParaRPr lang="it-IT" b="1" dirty="0" smtClean="0">
              <a:solidFill>
                <a:schemeClr val="tx2"/>
              </a:solidFill>
              <a:sym typeface="Wingdings"/>
            </a:endParaRPr>
          </a:p>
          <a:p>
            <a:endParaRPr lang="it-IT" b="1" dirty="0" smtClean="0">
              <a:solidFill>
                <a:srgbClr val="FF0000"/>
              </a:solidFill>
              <a:sym typeface="Wingdings"/>
            </a:endParaRPr>
          </a:p>
          <a:p>
            <a:pPr marL="342900" indent="-342900">
              <a:buFontTx/>
              <a:buAutoNum type="arabicParenR"/>
            </a:pPr>
            <a:r>
              <a:rPr lang="it-IT" b="1" dirty="0" err="1">
                <a:solidFill>
                  <a:srgbClr val="FF0000"/>
                </a:solidFill>
                <a:sym typeface="Wingdings"/>
              </a:rPr>
              <a:t>Without</a:t>
            </a:r>
            <a:r>
              <a:rPr lang="it-IT" b="1" dirty="0">
                <a:solidFill>
                  <a:srgbClr val="FF0000"/>
                </a:solidFill>
                <a:sym typeface="Wingdings"/>
              </a:rPr>
              <a:t> LBL (</a:t>
            </a:r>
            <a:r>
              <a:rPr lang="it-IT" b="1" dirty="0" err="1">
                <a:solidFill>
                  <a:srgbClr val="FF0000"/>
                </a:solidFill>
                <a:sym typeface="Wingdings"/>
              </a:rPr>
              <a:t>only</a:t>
            </a:r>
            <a:r>
              <a:rPr lang="it-IT" b="1" dirty="0">
                <a:solidFill>
                  <a:srgbClr val="FF0000"/>
                </a:solidFill>
                <a:sym typeface="Wingdings"/>
              </a:rPr>
              <a:t> the beacon </a:t>
            </a:r>
            <a:r>
              <a:rPr lang="it-IT" b="1" dirty="0" err="1">
                <a:solidFill>
                  <a:srgbClr val="FF0000"/>
                </a:solidFill>
                <a:sym typeface="Wingdings"/>
              </a:rPr>
              <a:t>at</a:t>
            </a:r>
            <a:r>
              <a:rPr lang="it-IT" b="1" dirty="0">
                <a:solidFill>
                  <a:srgbClr val="FF0000"/>
                </a:solidFill>
                <a:sym typeface="Wingdings"/>
              </a:rPr>
              <a:t> the </a:t>
            </a:r>
            <a:r>
              <a:rPr lang="it-IT" b="1" dirty="0" err="1">
                <a:solidFill>
                  <a:srgbClr val="FF0000"/>
                </a:solidFill>
                <a:sym typeface="Wingdings"/>
              </a:rPr>
              <a:t>tower</a:t>
            </a:r>
            <a:r>
              <a:rPr lang="it-IT" b="1" dirty="0">
                <a:solidFill>
                  <a:srgbClr val="FF0000"/>
                </a:solidFill>
                <a:sym typeface="Wingdings"/>
              </a:rPr>
              <a:t> base and the 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“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spanish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” </a:t>
            </a:r>
            <a:r>
              <a:rPr lang="it-IT" b="1" dirty="0">
                <a:solidFill>
                  <a:srgbClr val="FF0000"/>
                </a:solidFill>
                <a:sym typeface="Wingdings"/>
              </a:rPr>
              <a:t>beacon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)</a:t>
            </a:r>
            <a:endParaRPr lang="it-IT" b="1" dirty="0">
              <a:solidFill>
                <a:srgbClr val="FF0000"/>
              </a:solidFill>
              <a:sym typeface="Wingdings"/>
            </a:endParaRPr>
          </a:p>
          <a:p>
            <a:pPr marL="342900" indent="-342900">
              <a:buAutoNum type="arabicParenR"/>
            </a:pPr>
            <a:r>
              <a:rPr lang="it-IT" b="1" dirty="0" smtClean="0">
                <a:solidFill>
                  <a:srgbClr val="FF0000"/>
                </a:solidFill>
                <a:sym typeface="Wingdings"/>
              </a:rPr>
              <a:t>With full 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uncalibrated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LBL (4 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beacons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around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the 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tower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and 1 beacon 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at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the 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tower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base)</a:t>
            </a:r>
          </a:p>
        </p:txBody>
      </p:sp>
    </p:spTree>
    <p:extLst>
      <p:ext uri="{BB962C8B-B14F-4D97-AF65-F5344CB8AC3E}">
        <p14:creationId xmlns:p14="http://schemas.microsoft.com/office/powerpoint/2010/main" val="2049655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2316" y="107999"/>
            <a:ext cx="9071684" cy="6463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000090"/>
                </a:solidFill>
              </a:rPr>
              <a:t>NEMO </a:t>
            </a:r>
            <a:r>
              <a:rPr lang="it-IT" b="1" dirty="0" err="1" smtClean="0">
                <a:solidFill>
                  <a:srgbClr val="000090"/>
                </a:solidFill>
              </a:rPr>
              <a:t>Phase</a:t>
            </a:r>
            <a:r>
              <a:rPr lang="it-IT" b="1" dirty="0" smtClean="0">
                <a:solidFill>
                  <a:srgbClr val="000090"/>
                </a:solidFill>
              </a:rPr>
              <a:t> II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: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Acoustic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positioning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system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(or the “zombie”)</a:t>
            </a:r>
          </a:p>
          <a:p>
            <a:pPr algn="ctr"/>
            <a:endParaRPr lang="it-IT" b="1" dirty="0">
              <a:solidFill>
                <a:srgbClr val="000090"/>
              </a:solidFill>
              <a:sym typeface="Wingdings"/>
            </a:endParaRPr>
          </a:p>
          <a:p>
            <a:r>
              <a:rPr lang="it-IT" b="1" dirty="0" smtClean="0">
                <a:solidFill>
                  <a:srgbClr val="000090"/>
                </a:solidFill>
                <a:sym typeface="Wingdings"/>
              </a:rPr>
              <a:t>Scenario  1)</a:t>
            </a:r>
            <a:r>
              <a:rPr lang="it-IT" b="1" dirty="0">
                <a:solidFill>
                  <a:srgbClr val="FF0000"/>
                </a:solidFill>
                <a:sym typeface="Wingdings"/>
              </a:rPr>
              <a:t> 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 the </a:t>
            </a:r>
            <a:r>
              <a:rPr lang="it-IT" b="1" dirty="0">
                <a:solidFill>
                  <a:srgbClr val="FF0000"/>
                </a:solidFill>
                <a:sym typeface="Wingdings"/>
              </a:rPr>
              <a:t>ROV </a:t>
            </a:r>
            <a:r>
              <a:rPr lang="it-IT" b="1" dirty="0" err="1">
                <a:solidFill>
                  <a:srgbClr val="FF0000"/>
                </a:solidFill>
                <a:sym typeface="Wingdings"/>
              </a:rPr>
              <a:t>is</a:t>
            </a:r>
            <a:r>
              <a:rPr lang="it-IT" b="1" dirty="0">
                <a:solidFill>
                  <a:srgbClr val="FF0000"/>
                </a:solidFill>
                <a:sym typeface="Wingdings"/>
              </a:rPr>
              <a:t> </a:t>
            </a:r>
            <a:r>
              <a:rPr lang="it-IT" b="1" dirty="0" err="1">
                <a:solidFill>
                  <a:srgbClr val="FF0000"/>
                </a:solidFill>
                <a:sym typeface="Wingdings"/>
              </a:rPr>
              <a:t>close</a:t>
            </a:r>
            <a:r>
              <a:rPr lang="it-IT" b="1" dirty="0">
                <a:solidFill>
                  <a:srgbClr val="FF0000"/>
                </a:solidFill>
                <a:sym typeface="Wingdings"/>
              </a:rPr>
              <a:t> to the </a:t>
            </a:r>
            <a:r>
              <a:rPr lang="it-IT" b="1" dirty="0" err="1">
                <a:solidFill>
                  <a:srgbClr val="FF0000"/>
                </a:solidFill>
                <a:sym typeface="Wingdings"/>
              </a:rPr>
              <a:t>tower</a:t>
            </a:r>
            <a:r>
              <a:rPr lang="it-IT" b="1" dirty="0">
                <a:solidFill>
                  <a:srgbClr val="FF0000"/>
                </a:solidFill>
                <a:sym typeface="Wingdings"/>
              </a:rPr>
              <a:t>  </a:t>
            </a:r>
            <a:r>
              <a:rPr lang="it-IT" b="1" dirty="0" err="1">
                <a:solidFill>
                  <a:srgbClr val="FF0000"/>
                </a:solidFill>
                <a:sym typeface="Wingdings"/>
              </a:rPr>
              <a:t>during</a:t>
            </a:r>
            <a:r>
              <a:rPr lang="it-IT" b="1" dirty="0">
                <a:solidFill>
                  <a:srgbClr val="FF0000"/>
                </a:solidFill>
                <a:sym typeface="Wingdings"/>
              </a:rPr>
              <a:t> </a:t>
            </a:r>
            <a:r>
              <a:rPr lang="it-IT" b="1" dirty="0" err="1">
                <a:solidFill>
                  <a:srgbClr val="FF0000"/>
                </a:solidFill>
                <a:sym typeface="Wingdings"/>
              </a:rPr>
              <a:t>unfurling</a:t>
            </a:r>
            <a:r>
              <a:rPr lang="it-IT" b="1" dirty="0">
                <a:solidFill>
                  <a:srgbClr val="FF0000"/>
                </a:solidFill>
                <a:sym typeface="Wingdings"/>
              </a:rPr>
              <a:t> ? Or far </a:t>
            </a:r>
            <a:r>
              <a:rPr lang="it-IT" b="1" dirty="0" err="1">
                <a:solidFill>
                  <a:srgbClr val="FF0000"/>
                </a:solidFill>
                <a:sym typeface="Wingdings"/>
              </a:rPr>
              <a:t>away</a:t>
            </a:r>
            <a:r>
              <a:rPr lang="it-IT" b="1" dirty="0">
                <a:solidFill>
                  <a:srgbClr val="FF0000"/>
                </a:solidFill>
                <a:sym typeface="Wingdings"/>
              </a:rPr>
              <a:t> 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?</a:t>
            </a:r>
            <a:endParaRPr lang="it-IT" b="1" dirty="0" smtClean="0">
              <a:solidFill>
                <a:srgbClr val="000090"/>
              </a:solidFill>
              <a:sym typeface="Wingdings"/>
            </a:endParaRPr>
          </a:p>
          <a:p>
            <a:r>
              <a:rPr lang="it-IT" b="1" dirty="0" err="1" smtClean="0">
                <a:solidFill>
                  <a:srgbClr val="008000"/>
                </a:solidFill>
                <a:sym typeface="Wingdings"/>
              </a:rPr>
              <a:t>Available</a:t>
            </a:r>
            <a:r>
              <a:rPr lang="it-IT" b="1" dirty="0" smtClean="0">
                <a:solidFill>
                  <a:srgbClr val="00800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008000"/>
                </a:solidFill>
                <a:sym typeface="Wingdings"/>
              </a:rPr>
              <a:t>instruments</a:t>
            </a:r>
            <a:r>
              <a:rPr lang="it-IT" b="1" dirty="0" smtClean="0">
                <a:solidFill>
                  <a:srgbClr val="008000"/>
                </a:solidFill>
                <a:sym typeface="Wingdings"/>
              </a:rPr>
              <a:t> 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(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all-switched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on 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during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unfurling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or 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not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?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)</a:t>
            </a:r>
          </a:p>
          <a:p>
            <a:r>
              <a:rPr lang="it-IT" b="1" dirty="0" smtClean="0">
                <a:solidFill>
                  <a:srgbClr val="000090"/>
                </a:solidFill>
                <a:sym typeface="Wingdings"/>
              </a:rPr>
              <a:t>	</a:t>
            </a:r>
            <a:r>
              <a:rPr lang="it-IT" b="1" dirty="0" err="1" smtClean="0">
                <a:solidFill>
                  <a:srgbClr val="008000"/>
                </a:solidFill>
                <a:sym typeface="Wingdings"/>
              </a:rPr>
              <a:t>CTDs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(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floor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1 and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floor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7) </a:t>
            </a:r>
          </a:p>
          <a:p>
            <a:r>
              <a:rPr lang="it-IT" b="1" dirty="0">
                <a:solidFill>
                  <a:srgbClr val="000090"/>
                </a:solidFill>
                <a:sym typeface="Wingdings"/>
              </a:rPr>
              <a:t>	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		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resolution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in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depth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:  1 m (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floor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1) -  0.5 m (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floor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7)</a:t>
            </a:r>
          </a:p>
          <a:p>
            <a:endParaRPr lang="it-IT" b="1" dirty="0" smtClean="0">
              <a:solidFill>
                <a:srgbClr val="000090"/>
              </a:solidFill>
              <a:sym typeface="Wingdings"/>
            </a:endParaRPr>
          </a:p>
          <a:p>
            <a:r>
              <a:rPr lang="it-IT" b="1" dirty="0">
                <a:solidFill>
                  <a:srgbClr val="000090"/>
                </a:solidFill>
                <a:sym typeface="Wingdings"/>
              </a:rPr>
              <a:t>	</a:t>
            </a:r>
            <a:r>
              <a:rPr lang="it-IT" b="1" dirty="0" err="1" smtClean="0">
                <a:solidFill>
                  <a:srgbClr val="008000"/>
                </a:solidFill>
                <a:sym typeface="Wingdings"/>
              </a:rPr>
              <a:t>Compasses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(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all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floors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)</a:t>
            </a:r>
          </a:p>
          <a:p>
            <a:r>
              <a:rPr lang="it-IT" b="1" dirty="0">
                <a:solidFill>
                  <a:srgbClr val="000090"/>
                </a:solidFill>
                <a:sym typeface="Wingdings"/>
              </a:rPr>
              <a:t>	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		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resolution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1° (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but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no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calibration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…)</a:t>
            </a:r>
          </a:p>
          <a:p>
            <a:endParaRPr lang="it-IT" b="1" dirty="0" smtClean="0">
              <a:solidFill>
                <a:srgbClr val="000090"/>
              </a:solidFill>
              <a:sym typeface="Wingdings"/>
            </a:endParaRPr>
          </a:p>
          <a:p>
            <a:r>
              <a:rPr lang="it-IT" b="1" dirty="0">
                <a:solidFill>
                  <a:srgbClr val="000090"/>
                </a:solidFill>
                <a:sym typeface="Wingdings"/>
              </a:rPr>
              <a:t>	</a:t>
            </a:r>
            <a:r>
              <a:rPr lang="it-IT" b="1" dirty="0" err="1" smtClean="0">
                <a:solidFill>
                  <a:srgbClr val="008000"/>
                </a:solidFill>
                <a:sym typeface="Wingdings"/>
              </a:rPr>
              <a:t>Tower</a:t>
            </a:r>
            <a:r>
              <a:rPr lang="it-IT" b="1" dirty="0" smtClean="0">
                <a:solidFill>
                  <a:srgbClr val="008000"/>
                </a:solidFill>
                <a:sym typeface="Wingdings"/>
              </a:rPr>
              <a:t> base ACSA beacon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(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not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time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syncronised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with the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apparatus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)  </a:t>
            </a:r>
          </a:p>
          <a:p>
            <a:r>
              <a:rPr lang="it-IT" b="1" dirty="0">
                <a:solidFill>
                  <a:srgbClr val="000090"/>
                </a:solidFill>
                <a:sym typeface="Wingdings"/>
              </a:rPr>
              <a:t>	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		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measure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distances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between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hydrophones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(Time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Difference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of </a:t>
            </a:r>
            <a:r>
              <a:rPr lang="it-IT" b="1" dirty="0" err="1">
                <a:solidFill>
                  <a:srgbClr val="000090"/>
                </a:solidFill>
                <a:sym typeface="Wingdings"/>
              </a:rPr>
              <a:t>A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rrival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)</a:t>
            </a:r>
          </a:p>
          <a:p>
            <a:r>
              <a:rPr lang="it-IT" b="1" dirty="0">
                <a:solidFill>
                  <a:srgbClr val="000090"/>
                </a:solidFill>
                <a:sym typeface="Wingdings"/>
              </a:rPr>
              <a:t>	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			200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us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on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floor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1 (100 m):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well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measurable</a:t>
            </a:r>
            <a:endParaRPr lang="it-IT" b="1" dirty="0" smtClean="0">
              <a:solidFill>
                <a:srgbClr val="000090"/>
              </a:solidFill>
              <a:sym typeface="Wingdings"/>
            </a:endParaRPr>
          </a:p>
          <a:p>
            <a:r>
              <a:rPr lang="it-IT" b="1" dirty="0" smtClean="0">
                <a:solidFill>
                  <a:srgbClr val="000090"/>
                </a:solidFill>
                <a:sym typeface="Wingdings"/>
              </a:rPr>
              <a:t>				5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us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on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floor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8 (380 m): 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our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limit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(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without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post processing)</a:t>
            </a:r>
          </a:p>
          <a:p>
            <a:r>
              <a:rPr lang="it-IT" b="1" dirty="0">
                <a:solidFill>
                  <a:srgbClr val="000090"/>
                </a:solidFill>
                <a:sym typeface="Wingdings"/>
              </a:rPr>
              <a:t>	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		</a:t>
            </a:r>
            <a:r>
              <a:rPr lang="it-IT" b="1" dirty="0" smtClean="0">
                <a:solidFill>
                  <a:srgbClr val="008000"/>
                </a:solidFill>
                <a:sym typeface="Wingdings"/>
              </a:rPr>
              <a:t>cross-</a:t>
            </a:r>
            <a:r>
              <a:rPr lang="it-IT" b="1" dirty="0" err="1" smtClean="0">
                <a:solidFill>
                  <a:srgbClr val="008000"/>
                </a:solidFill>
                <a:sym typeface="Wingdings"/>
              </a:rPr>
              <a:t>check</a:t>
            </a:r>
            <a:r>
              <a:rPr lang="it-IT" b="1" dirty="0" smtClean="0">
                <a:solidFill>
                  <a:srgbClr val="00800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008000"/>
                </a:solidFill>
                <a:sym typeface="Wingdings"/>
              </a:rPr>
              <a:t>results</a:t>
            </a:r>
            <a:r>
              <a:rPr lang="it-IT" b="1" dirty="0" smtClean="0">
                <a:solidFill>
                  <a:srgbClr val="008000"/>
                </a:solidFill>
                <a:sym typeface="Wingdings"/>
              </a:rPr>
              <a:t> with </a:t>
            </a:r>
            <a:r>
              <a:rPr lang="it-IT" b="1" dirty="0" err="1" smtClean="0">
                <a:solidFill>
                  <a:srgbClr val="008000"/>
                </a:solidFill>
                <a:sym typeface="Wingdings"/>
              </a:rPr>
              <a:t>available</a:t>
            </a:r>
            <a:r>
              <a:rPr lang="it-IT" b="1" dirty="0" smtClean="0">
                <a:solidFill>
                  <a:srgbClr val="00800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008000"/>
                </a:solidFill>
                <a:sym typeface="Wingdings"/>
              </a:rPr>
              <a:t>instrumentation</a:t>
            </a:r>
            <a:endParaRPr lang="it-IT" b="1" dirty="0" smtClean="0">
              <a:solidFill>
                <a:srgbClr val="008000"/>
              </a:solidFill>
              <a:sym typeface="Wingdings"/>
            </a:endParaRPr>
          </a:p>
          <a:p>
            <a:endParaRPr lang="it-IT" b="1" dirty="0" smtClean="0">
              <a:solidFill>
                <a:srgbClr val="008000"/>
              </a:solidFill>
              <a:sym typeface="Wingdings"/>
            </a:endParaRPr>
          </a:p>
          <a:p>
            <a:r>
              <a:rPr lang="it-IT" b="1" dirty="0">
                <a:solidFill>
                  <a:srgbClr val="000090"/>
                </a:solidFill>
                <a:sym typeface="Wingdings"/>
              </a:rPr>
              <a:t>	</a:t>
            </a:r>
            <a:r>
              <a:rPr lang="it-IT" b="1" dirty="0" err="1" smtClean="0">
                <a:solidFill>
                  <a:srgbClr val="008000"/>
                </a:solidFill>
                <a:sym typeface="Wingdings"/>
              </a:rPr>
              <a:t>Tower</a:t>
            </a:r>
            <a:r>
              <a:rPr lang="it-IT" b="1" dirty="0" smtClean="0">
                <a:solidFill>
                  <a:srgbClr val="008000"/>
                </a:solidFill>
                <a:sym typeface="Wingdings"/>
              </a:rPr>
              <a:t> base Spanish beacon 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(time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syncronised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with the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apparatus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)</a:t>
            </a:r>
          </a:p>
          <a:p>
            <a:r>
              <a:rPr lang="it-IT" b="1" dirty="0">
                <a:solidFill>
                  <a:srgbClr val="000090"/>
                </a:solidFill>
                <a:sym typeface="Wingdings"/>
              </a:rPr>
              <a:t>	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		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measure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absolute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distances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between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beacon and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hydrophone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(Time of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Arrival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)</a:t>
            </a:r>
          </a:p>
          <a:p>
            <a:r>
              <a:rPr lang="it-IT" b="1" dirty="0">
                <a:solidFill>
                  <a:srgbClr val="000090"/>
                </a:solidFill>
                <a:sym typeface="Wingdings"/>
              </a:rPr>
              <a:t>	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		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same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resolution</a:t>
            </a:r>
            <a:endParaRPr lang="it-IT" b="1" dirty="0" smtClean="0">
              <a:solidFill>
                <a:srgbClr val="000090"/>
              </a:solidFill>
              <a:sym typeface="Wingdings"/>
            </a:endParaRPr>
          </a:p>
          <a:p>
            <a:r>
              <a:rPr lang="it-IT" b="1" dirty="0">
                <a:solidFill>
                  <a:srgbClr val="008000"/>
                </a:solidFill>
                <a:sym typeface="Wingdings"/>
              </a:rPr>
              <a:t>C</a:t>
            </a:r>
            <a:r>
              <a:rPr lang="it-IT" b="1" dirty="0" smtClean="0">
                <a:solidFill>
                  <a:srgbClr val="008000"/>
                </a:solidFill>
                <a:sym typeface="Wingdings"/>
              </a:rPr>
              <a:t>ross</a:t>
            </a:r>
            <a:r>
              <a:rPr lang="it-IT" b="1" dirty="0">
                <a:solidFill>
                  <a:srgbClr val="008000"/>
                </a:solidFill>
                <a:sym typeface="Wingdings"/>
              </a:rPr>
              <a:t>-</a:t>
            </a:r>
            <a:r>
              <a:rPr lang="it-IT" b="1" dirty="0" err="1">
                <a:solidFill>
                  <a:srgbClr val="008000"/>
                </a:solidFill>
                <a:sym typeface="Wingdings"/>
              </a:rPr>
              <a:t>check</a:t>
            </a:r>
            <a:r>
              <a:rPr lang="it-IT" b="1" dirty="0">
                <a:solidFill>
                  <a:srgbClr val="008000"/>
                </a:solidFill>
                <a:sym typeface="Wingdings"/>
              </a:rPr>
              <a:t> </a:t>
            </a:r>
            <a:r>
              <a:rPr lang="it-IT" b="1" dirty="0" err="1">
                <a:solidFill>
                  <a:srgbClr val="008000"/>
                </a:solidFill>
                <a:sym typeface="Wingdings"/>
              </a:rPr>
              <a:t>results</a:t>
            </a:r>
            <a:r>
              <a:rPr lang="it-IT" b="1" dirty="0">
                <a:solidFill>
                  <a:srgbClr val="008000"/>
                </a:solidFill>
                <a:sym typeface="Wingdings"/>
              </a:rPr>
              <a:t> with </a:t>
            </a:r>
            <a:r>
              <a:rPr lang="it-IT" b="1" dirty="0" err="1">
                <a:solidFill>
                  <a:srgbClr val="008000"/>
                </a:solidFill>
                <a:sym typeface="Wingdings"/>
              </a:rPr>
              <a:t>available</a:t>
            </a:r>
            <a:r>
              <a:rPr lang="it-IT" b="1" dirty="0">
                <a:solidFill>
                  <a:srgbClr val="00800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008000"/>
                </a:solidFill>
                <a:sym typeface="Wingdings"/>
              </a:rPr>
              <a:t>instrumentation</a:t>
            </a:r>
            <a:endParaRPr lang="it-IT" b="1" dirty="0" smtClean="0">
              <a:solidFill>
                <a:srgbClr val="008000"/>
              </a:solidFill>
              <a:sym typeface="Wingdings"/>
            </a:endParaRPr>
          </a:p>
          <a:p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Expected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resolution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:  Order of  1 m per PMT 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(</a:t>
            </a:r>
            <a:r>
              <a:rPr lang="it-IT" b="1" smtClean="0">
                <a:solidFill>
                  <a:srgbClr val="FF0000"/>
                </a:solidFill>
                <a:sym typeface="Wingdings"/>
              </a:rPr>
              <a:t>z) 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..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maybe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better</a:t>
            </a:r>
            <a:r>
              <a:rPr lang="it-IT" b="1" dirty="0">
                <a:solidFill>
                  <a:srgbClr val="FF000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using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all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instruments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</a:t>
            </a:r>
            <a:endParaRPr lang="it-IT" b="1" dirty="0" smtClean="0">
              <a:solidFill>
                <a:srgbClr val="FF0000"/>
              </a:solidFill>
              <a:sym typeface="Wingdings"/>
            </a:endParaRPr>
          </a:p>
          <a:p>
            <a:r>
              <a:rPr lang="it-IT" b="1" dirty="0" smtClean="0">
                <a:solidFill>
                  <a:srgbClr val="FF0000"/>
                </a:solidFill>
                <a:sym typeface="Wingdings"/>
              </a:rPr>
              <a:t>in </a:t>
            </a:r>
            <a:r>
              <a:rPr lang="it-IT" b="1" dirty="0" err="1">
                <a:solidFill>
                  <a:srgbClr val="FF0000"/>
                </a:solidFill>
                <a:sym typeface="Wingdings"/>
              </a:rPr>
              <a:t>average</a:t>
            </a:r>
            <a:r>
              <a:rPr lang="it-IT" b="1" dirty="0">
                <a:solidFill>
                  <a:srgbClr val="FF0000"/>
                </a:solidFill>
                <a:sym typeface="Wingdings"/>
              </a:rPr>
              <a:t> </a:t>
            </a:r>
            <a:r>
              <a:rPr lang="it-IT" b="1" dirty="0" err="1">
                <a:solidFill>
                  <a:srgbClr val="FF0000"/>
                </a:solidFill>
                <a:sym typeface="Wingdings"/>
              </a:rPr>
              <a:t>as</a:t>
            </a:r>
            <a:r>
              <a:rPr lang="it-IT" b="1" dirty="0">
                <a:solidFill>
                  <a:srgbClr val="FF0000"/>
                </a:solidFill>
                <a:sym typeface="Wingdings"/>
              </a:rPr>
              <a:t> in </a:t>
            </a:r>
            <a:r>
              <a:rPr lang="it-IT" b="1" dirty="0" err="1">
                <a:solidFill>
                  <a:srgbClr val="FF0000"/>
                </a:solidFill>
                <a:sym typeface="Wingdings"/>
              </a:rPr>
              <a:t>phase</a:t>
            </a:r>
            <a:r>
              <a:rPr lang="it-IT" b="1" dirty="0">
                <a:solidFill>
                  <a:srgbClr val="FF0000"/>
                </a:solidFill>
                <a:sym typeface="Wingdings"/>
              </a:rPr>
              <a:t> 1 !!! </a:t>
            </a:r>
            <a:r>
              <a:rPr lang="it-IT" b="1" dirty="0" err="1">
                <a:solidFill>
                  <a:srgbClr val="FF0000"/>
                </a:solidFill>
                <a:sym typeface="Wingdings"/>
              </a:rPr>
              <a:t>Assuming</a:t>
            </a:r>
            <a:r>
              <a:rPr lang="it-IT" b="1" dirty="0">
                <a:solidFill>
                  <a:srgbClr val="FF0000"/>
                </a:solidFill>
                <a:sym typeface="Wingdings"/>
              </a:rPr>
              <a:t> slow </a:t>
            </a:r>
            <a:r>
              <a:rPr lang="it-IT" b="1" dirty="0" err="1">
                <a:solidFill>
                  <a:srgbClr val="FF0000"/>
                </a:solidFill>
                <a:sym typeface="Wingdings"/>
              </a:rPr>
              <a:t>movemets</a:t>
            </a:r>
            <a:r>
              <a:rPr lang="it-IT" b="1" dirty="0">
                <a:solidFill>
                  <a:srgbClr val="FF0000"/>
                </a:solidFill>
                <a:sym typeface="Wingdings"/>
              </a:rPr>
              <a:t> of the </a:t>
            </a:r>
            <a:r>
              <a:rPr lang="it-IT" b="1" dirty="0" err="1">
                <a:solidFill>
                  <a:srgbClr val="FF0000"/>
                </a:solidFill>
                <a:sym typeface="Wingdings"/>
              </a:rPr>
              <a:t>tower</a:t>
            </a:r>
            <a:r>
              <a:rPr lang="it-IT" b="1" dirty="0">
                <a:solidFill>
                  <a:srgbClr val="FF0000"/>
                </a:solidFill>
                <a:sym typeface="Wingdings"/>
              </a:rPr>
              <a:t> and </a:t>
            </a:r>
            <a:r>
              <a:rPr lang="it-IT" b="1" dirty="0" err="1">
                <a:solidFill>
                  <a:srgbClr val="FF0000"/>
                </a:solidFill>
                <a:sym typeface="Wingdings"/>
              </a:rPr>
              <a:t>almost</a:t>
            </a:r>
            <a:r>
              <a:rPr lang="it-IT" b="1" dirty="0">
                <a:solidFill>
                  <a:srgbClr val="FF0000"/>
                </a:solidFill>
                <a:sym typeface="Wingdings"/>
              </a:rPr>
              <a:t> </a:t>
            </a:r>
            <a:r>
              <a:rPr lang="it-IT" b="1" dirty="0" err="1">
                <a:solidFill>
                  <a:srgbClr val="FF0000"/>
                </a:solidFill>
                <a:sym typeface="Wingdings"/>
              </a:rPr>
              <a:t>fixed</a:t>
            </a:r>
            <a:r>
              <a:rPr lang="it-IT" b="1" dirty="0">
                <a:solidFill>
                  <a:srgbClr val="FF0000"/>
                </a:solidFill>
                <a:sym typeface="Wingdings"/>
              </a:rPr>
              <a:t> 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position</a:t>
            </a:r>
          </a:p>
          <a:p>
            <a:r>
              <a:rPr lang="it-IT" b="1" dirty="0" smtClean="0">
                <a:solidFill>
                  <a:srgbClr val="FF0000"/>
                </a:solidFill>
                <a:sym typeface="Wingdings"/>
              </a:rPr>
              <a:t> 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Important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:  compare with 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tower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mechanical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mode </a:t>
            </a:r>
          </a:p>
        </p:txBody>
      </p:sp>
    </p:spTree>
    <p:extLst>
      <p:ext uri="{BB962C8B-B14F-4D97-AF65-F5344CB8AC3E}">
        <p14:creationId xmlns:p14="http://schemas.microsoft.com/office/powerpoint/2010/main" val="3953776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72316" y="107999"/>
            <a:ext cx="9071684" cy="6463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000090"/>
                </a:solidFill>
              </a:rPr>
              <a:t>NEMO </a:t>
            </a:r>
            <a:r>
              <a:rPr lang="it-IT" b="1" dirty="0" err="1" smtClean="0">
                <a:solidFill>
                  <a:srgbClr val="000090"/>
                </a:solidFill>
              </a:rPr>
              <a:t>Phase</a:t>
            </a:r>
            <a:r>
              <a:rPr lang="it-IT" b="1" dirty="0" smtClean="0">
                <a:solidFill>
                  <a:srgbClr val="000090"/>
                </a:solidFill>
              </a:rPr>
              <a:t> II: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Acoustic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positioning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system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(or the “zombie”)</a:t>
            </a:r>
            <a:endParaRPr lang="it-IT" b="1" dirty="0">
              <a:solidFill>
                <a:srgbClr val="000090"/>
              </a:solidFill>
              <a:sym typeface="Wingdings"/>
            </a:endParaRPr>
          </a:p>
          <a:p>
            <a:r>
              <a:rPr lang="it-IT" b="1" dirty="0" smtClean="0">
                <a:solidFill>
                  <a:srgbClr val="000090"/>
                </a:solidFill>
                <a:sym typeface="Wingdings"/>
              </a:rPr>
              <a:t>Scenario  2)</a:t>
            </a:r>
          </a:p>
          <a:p>
            <a:endParaRPr lang="it-IT" b="1" dirty="0">
              <a:solidFill>
                <a:srgbClr val="000090"/>
              </a:solidFill>
              <a:sym typeface="Wingdings"/>
            </a:endParaRPr>
          </a:p>
          <a:p>
            <a:r>
              <a:rPr lang="it-IT" b="1" dirty="0" smtClean="0">
                <a:solidFill>
                  <a:srgbClr val="000090"/>
                </a:solidFill>
                <a:sym typeface="Wingdings"/>
              </a:rPr>
              <a:t>	</a:t>
            </a:r>
            <a:r>
              <a:rPr lang="it-IT" b="1" dirty="0" err="1">
                <a:solidFill>
                  <a:srgbClr val="000090"/>
                </a:solidFill>
                <a:sym typeface="Wingdings"/>
              </a:rPr>
              <a:t>W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e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have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all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the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previous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stuff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and …</a:t>
            </a:r>
          </a:p>
          <a:p>
            <a:endParaRPr lang="it-IT" b="1" dirty="0" smtClean="0">
              <a:solidFill>
                <a:srgbClr val="008000"/>
              </a:solidFill>
              <a:sym typeface="Wingdings"/>
            </a:endParaRPr>
          </a:p>
          <a:p>
            <a:r>
              <a:rPr lang="it-IT" b="1" dirty="0">
                <a:solidFill>
                  <a:srgbClr val="000090"/>
                </a:solidFill>
                <a:sym typeface="Wingdings"/>
              </a:rPr>
              <a:t>	</a:t>
            </a:r>
            <a:r>
              <a:rPr lang="it-IT" b="1" dirty="0" smtClean="0">
                <a:solidFill>
                  <a:srgbClr val="008000"/>
                </a:solidFill>
                <a:sym typeface="Wingdings"/>
              </a:rPr>
              <a:t>LBL ACSA beacon </a:t>
            </a:r>
            <a:r>
              <a:rPr lang="it-IT" b="1" dirty="0" err="1" smtClean="0">
                <a:solidFill>
                  <a:srgbClr val="008000"/>
                </a:solidFill>
                <a:sym typeface="Wingdings"/>
              </a:rPr>
              <a:t>around</a:t>
            </a:r>
            <a:r>
              <a:rPr lang="it-IT" b="1" dirty="0" smtClean="0">
                <a:solidFill>
                  <a:srgbClr val="008000"/>
                </a:solidFill>
                <a:sym typeface="Wingdings"/>
              </a:rPr>
              <a:t> the </a:t>
            </a:r>
            <a:r>
              <a:rPr lang="it-IT" b="1" dirty="0" err="1" smtClean="0">
                <a:solidFill>
                  <a:srgbClr val="008000"/>
                </a:solidFill>
                <a:sym typeface="Wingdings"/>
              </a:rPr>
              <a:t>tower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(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not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time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syncronised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with the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apparatus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)  </a:t>
            </a:r>
          </a:p>
          <a:p>
            <a:r>
              <a:rPr lang="it-IT" b="1" dirty="0">
                <a:solidFill>
                  <a:srgbClr val="000090"/>
                </a:solidFill>
                <a:sym typeface="Wingdings"/>
              </a:rPr>
              <a:t>	</a:t>
            </a:r>
            <a:endParaRPr lang="it-IT" b="1" dirty="0" smtClean="0">
              <a:solidFill>
                <a:srgbClr val="000090"/>
              </a:solidFill>
              <a:sym typeface="Wingdings"/>
            </a:endParaRPr>
          </a:p>
          <a:p>
            <a:r>
              <a:rPr lang="it-IT" b="1" dirty="0" smtClean="0">
                <a:solidFill>
                  <a:srgbClr val="000090"/>
                </a:solidFill>
                <a:sym typeface="Wingdings"/>
              </a:rPr>
              <a:t>		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measure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distances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between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hydrophones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(Time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Difference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of </a:t>
            </a:r>
            <a:r>
              <a:rPr lang="it-IT" b="1" dirty="0" err="1">
                <a:solidFill>
                  <a:srgbClr val="000090"/>
                </a:solidFill>
                <a:sym typeface="Wingdings"/>
              </a:rPr>
              <a:t>A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rrival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)</a:t>
            </a:r>
          </a:p>
          <a:p>
            <a:r>
              <a:rPr lang="it-IT" b="1" dirty="0">
                <a:solidFill>
                  <a:srgbClr val="000090"/>
                </a:solidFill>
                <a:sym typeface="Wingdings"/>
              </a:rPr>
              <a:t>	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			&lt;5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us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on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each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floor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1 (400 m): </a:t>
            </a:r>
            <a:r>
              <a:rPr lang="it-IT" b="1" dirty="0" err="1">
                <a:solidFill>
                  <a:srgbClr val="000090"/>
                </a:solidFill>
                <a:sym typeface="Wingdings"/>
              </a:rPr>
              <a:t>our</a:t>
            </a:r>
            <a:r>
              <a:rPr lang="it-IT" b="1" dirty="0">
                <a:solidFill>
                  <a:srgbClr val="000090"/>
                </a:solidFill>
                <a:sym typeface="Wingdings"/>
              </a:rPr>
              <a:t> </a:t>
            </a:r>
            <a:r>
              <a:rPr lang="it-IT" b="1" dirty="0" err="1">
                <a:solidFill>
                  <a:srgbClr val="000090"/>
                </a:solidFill>
                <a:sym typeface="Wingdings"/>
              </a:rPr>
              <a:t>limit</a:t>
            </a:r>
            <a:r>
              <a:rPr lang="it-IT" b="1" dirty="0">
                <a:solidFill>
                  <a:srgbClr val="000090"/>
                </a:solidFill>
                <a:sym typeface="Wingdings"/>
              </a:rPr>
              <a:t> (</a:t>
            </a:r>
            <a:r>
              <a:rPr lang="it-IT" b="1" dirty="0" err="1">
                <a:solidFill>
                  <a:srgbClr val="000090"/>
                </a:solidFill>
                <a:sym typeface="Wingdings"/>
              </a:rPr>
              <a:t>without</a:t>
            </a:r>
            <a:r>
              <a:rPr lang="it-IT" b="1" dirty="0">
                <a:solidFill>
                  <a:srgbClr val="000090"/>
                </a:solidFill>
                <a:sym typeface="Wingdings"/>
              </a:rPr>
              <a:t> post processing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)</a:t>
            </a:r>
          </a:p>
          <a:p>
            <a:r>
              <a:rPr lang="it-IT" b="1" dirty="0" smtClean="0">
                <a:solidFill>
                  <a:srgbClr val="000090"/>
                </a:solidFill>
                <a:sym typeface="Wingdings"/>
              </a:rPr>
              <a:t>				1.5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ms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between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floors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: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well</a:t>
            </a:r>
            <a:r>
              <a:rPr lang="it-IT" b="1" dirty="0" smtClean="0">
                <a:solidFill>
                  <a:srgbClr val="00009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  <a:sym typeface="Wingdings"/>
              </a:rPr>
              <a:t>measurable</a:t>
            </a:r>
            <a:endParaRPr lang="it-IT" b="1" dirty="0" smtClean="0">
              <a:solidFill>
                <a:srgbClr val="000090"/>
              </a:solidFill>
              <a:sym typeface="Wingdings"/>
            </a:endParaRPr>
          </a:p>
          <a:p>
            <a:endParaRPr lang="it-IT" b="1" dirty="0" smtClean="0">
              <a:solidFill>
                <a:srgbClr val="FF0000"/>
              </a:solidFill>
              <a:sym typeface="Wingdings"/>
            </a:endParaRPr>
          </a:p>
          <a:p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Expected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it-IT" b="1" dirty="0" err="1">
                <a:solidFill>
                  <a:srgbClr val="FF0000"/>
                </a:solidFill>
                <a:sym typeface="Wingdings"/>
              </a:rPr>
              <a:t>overall</a:t>
            </a:r>
            <a:r>
              <a:rPr lang="it-IT" b="1" dirty="0">
                <a:solidFill>
                  <a:srgbClr val="FF000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resolution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depends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on </a:t>
            </a:r>
            <a:r>
              <a:rPr lang="it-IT" b="1" dirty="0" err="1">
                <a:solidFill>
                  <a:srgbClr val="FF0000"/>
                </a:solidFill>
                <a:sym typeface="Wingdings"/>
              </a:rPr>
              <a:t>a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ccuracy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of USBL 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fixes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(beacon positions)</a:t>
            </a:r>
            <a:endParaRPr lang="it-IT" b="1" dirty="0" smtClean="0">
              <a:solidFill>
                <a:srgbClr val="000090"/>
              </a:solidFill>
              <a:sym typeface="Wingdings"/>
            </a:endParaRPr>
          </a:p>
          <a:p>
            <a:endParaRPr lang="it-IT" b="1" dirty="0" smtClean="0">
              <a:solidFill>
                <a:srgbClr val="FF0000"/>
              </a:solidFill>
              <a:sym typeface="Wingdings"/>
            </a:endParaRPr>
          </a:p>
          <a:p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If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we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run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long 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term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average</a:t>
            </a:r>
            <a:endParaRPr lang="it-IT" b="1" dirty="0" smtClean="0">
              <a:solidFill>
                <a:srgbClr val="FF0000"/>
              </a:solidFill>
              <a:sym typeface="Wingdings"/>
            </a:endParaRPr>
          </a:p>
          <a:p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Assuming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it-IT" b="1" dirty="0">
                <a:solidFill>
                  <a:srgbClr val="FF0000"/>
                </a:solidFill>
                <a:sym typeface="Wingdings"/>
              </a:rPr>
              <a:t>slow </a:t>
            </a:r>
            <a:r>
              <a:rPr lang="it-IT" b="1" dirty="0" err="1">
                <a:solidFill>
                  <a:srgbClr val="FF0000"/>
                </a:solidFill>
                <a:sym typeface="Wingdings"/>
              </a:rPr>
              <a:t>movemets</a:t>
            </a:r>
            <a:r>
              <a:rPr lang="it-IT" b="1" dirty="0">
                <a:solidFill>
                  <a:srgbClr val="FF0000"/>
                </a:solidFill>
                <a:sym typeface="Wingdings"/>
              </a:rPr>
              <a:t> of the </a:t>
            </a:r>
            <a:r>
              <a:rPr lang="it-IT" b="1" dirty="0" err="1">
                <a:solidFill>
                  <a:srgbClr val="FF0000"/>
                </a:solidFill>
                <a:sym typeface="Wingdings"/>
              </a:rPr>
              <a:t>tower</a:t>
            </a:r>
            <a:r>
              <a:rPr lang="it-IT" b="1" dirty="0">
                <a:solidFill>
                  <a:srgbClr val="FF0000"/>
                </a:solidFill>
                <a:sym typeface="Wingdings"/>
              </a:rPr>
              <a:t> and </a:t>
            </a:r>
            <a:r>
              <a:rPr lang="it-IT" b="1" dirty="0" err="1">
                <a:solidFill>
                  <a:srgbClr val="FF0000"/>
                </a:solidFill>
                <a:sym typeface="Wingdings"/>
              </a:rPr>
              <a:t>almost</a:t>
            </a:r>
            <a:r>
              <a:rPr lang="it-IT" b="1" dirty="0">
                <a:solidFill>
                  <a:srgbClr val="FF0000"/>
                </a:solidFill>
                <a:sym typeface="Wingdings"/>
              </a:rPr>
              <a:t> </a:t>
            </a:r>
            <a:r>
              <a:rPr lang="it-IT" b="1" dirty="0" err="1">
                <a:solidFill>
                  <a:srgbClr val="FF0000"/>
                </a:solidFill>
                <a:sym typeface="Wingdings"/>
              </a:rPr>
              <a:t>fixed</a:t>
            </a:r>
            <a:r>
              <a:rPr lang="it-IT" b="1" dirty="0">
                <a:solidFill>
                  <a:srgbClr val="FF0000"/>
                </a:solidFill>
                <a:sym typeface="Wingdings"/>
              </a:rPr>
              <a:t> position</a:t>
            </a:r>
          </a:p>
          <a:p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We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could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improve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the 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resolution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 under 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optimal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condition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order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 of 1 m </a:t>
            </a:r>
          </a:p>
          <a:p>
            <a:endParaRPr lang="it-IT" b="1" dirty="0" smtClean="0">
              <a:solidFill>
                <a:srgbClr val="FF0000"/>
              </a:solidFill>
              <a:sym typeface="Wingdings"/>
            </a:endParaRPr>
          </a:p>
          <a:p>
            <a:r>
              <a:rPr lang="it-IT" b="1" dirty="0" smtClean="0">
                <a:solidFill>
                  <a:srgbClr val="FF0000"/>
                </a:solidFill>
                <a:sym typeface="Wingdings"/>
              </a:rPr>
              <a:t>Time </a:t>
            </a: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dependent</a:t>
            </a:r>
            <a:endParaRPr lang="it-IT" b="1" dirty="0" smtClean="0">
              <a:solidFill>
                <a:srgbClr val="FF0000"/>
              </a:solidFill>
              <a:sym typeface="Wingdings"/>
            </a:endParaRPr>
          </a:p>
          <a:p>
            <a:endParaRPr lang="it-IT" b="1" dirty="0" smtClean="0">
              <a:solidFill>
                <a:srgbClr val="FF0000"/>
              </a:solidFill>
              <a:sym typeface="Wingdings"/>
            </a:endParaRPr>
          </a:p>
          <a:p>
            <a:r>
              <a:rPr lang="it-IT" b="1" dirty="0">
                <a:solidFill>
                  <a:srgbClr val="008000"/>
                </a:solidFill>
                <a:sym typeface="Wingdings"/>
              </a:rPr>
              <a:t>Cross-</a:t>
            </a:r>
            <a:r>
              <a:rPr lang="it-IT" b="1" dirty="0" err="1">
                <a:solidFill>
                  <a:srgbClr val="008000"/>
                </a:solidFill>
                <a:sym typeface="Wingdings"/>
              </a:rPr>
              <a:t>check</a:t>
            </a:r>
            <a:r>
              <a:rPr lang="it-IT" b="1" dirty="0">
                <a:solidFill>
                  <a:srgbClr val="008000"/>
                </a:solidFill>
                <a:sym typeface="Wingdings"/>
              </a:rPr>
              <a:t> </a:t>
            </a:r>
            <a:r>
              <a:rPr lang="it-IT" b="1" dirty="0" err="1">
                <a:solidFill>
                  <a:srgbClr val="008000"/>
                </a:solidFill>
                <a:sym typeface="Wingdings"/>
              </a:rPr>
              <a:t>results</a:t>
            </a:r>
            <a:r>
              <a:rPr lang="it-IT" b="1" dirty="0">
                <a:solidFill>
                  <a:srgbClr val="008000"/>
                </a:solidFill>
                <a:sym typeface="Wingdings"/>
              </a:rPr>
              <a:t> with </a:t>
            </a:r>
            <a:r>
              <a:rPr lang="it-IT" b="1" dirty="0" err="1">
                <a:solidFill>
                  <a:srgbClr val="008000"/>
                </a:solidFill>
                <a:sym typeface="Wingdings"/>
              </a:rPr>
              <a:t>available</a:t>
            </a:r>
            <a:r>
              <a:rPr lang="it-IT" b="1" dirty="0">
                <a:solidFill>
                  <a:srgbClr val="00800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008000"/>
                </a:solidFill>
                <a:sym typeface="Wingdings"/>
              </a:rPr>
              <a:t>instrumentation</a:t>
            </a:r>
            <a:r>
              <a:rPr lang="it-IT" b="1" dirty="0" smtClean="0">
                <a:solidFill>
                  <a:srgbClr val="008000"/>
                </a:solidFill>
                <a:sym typeface="Wingdings"/>
              </a:rPr>
              <a:t> … </a:t>
            </a:r>
            <a:r>
              <a:rPr lang="it-IT" b="1" dirty="0" err="1" smtClean="0">
                <a:solidFill>
                  <a:srgbClr val="008000"/>
                </a:solidFill>
                <a:sym typeface="Wingdings"/>
              </a:rPr>
              <a:t>could</a:t>
            </a:r>
            <a:r>
              <a:rPr lang="it-IT" b="1" dirty="0" smtClean="0">
                <a:solidFill>
                  <a:srgbClr val="00800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008000"/>
                </a:solidFill>
                <a:sym typeface="Wingdings"/>
              </a:rPr>
              <a:t>improve</a:t>
            </a:r>
            <a:r>
              <a:rPr lang="it-IT" b="1" dirty="0" smtClean="0">
                <a:solidFill>
                  <a:srgbClr val="008000"/>
                </a:solidFill>
                <a:sym typeface="Wingdings"/>
              </a:rPr>
              <a:t> the </a:t>
            </a:r>
            <a:r>
              <a:rPr lang="it-IT" b="1" dirty="0" err="1" smtClean="0">
                <a:solidFill>
                  <a:srgbClr val="008000"/>
                </a:solidFill>
                <a:sym typeface="Wingdings"/>
              </a:rPr>
              <a:t>result</a:t>
            </a:r>
            <a:endParaRPr lang="it-IT" b="1" dirty="0" smtClean="0">
              <a:solidFill>
                <a:srgbClr val="008000"/>
              </a:solidFill>
              <a:sym typeface="Wingdings"/>
            </a:endParaRPr>
          </a:p>
          <a:p>
            <a:r>
              <a:rPr lang="it-IT" b="1" dirty="0" smtClean="0">
                <a:solidFill>
                  <a:srgbClr val="008000"/>
                </a:solidFill>
                <a:sym typeface="Wingdings"/>
              </a:rPr>
              <a:t> </a:t>
            </a:r>
            <a:endParaRPr lang="it-IT" b="1" dirty="0" smtClean="0">
              <a:solidFill>
                <a:srgbClr val="FF0000"/>
              </a:solidFill>
              <a:sym typeface="Wingdings"/>
            </a:endParaRPr>
          </a:p>
          <a:p>
            <a:pPr marL="285750" indent="-285750">
              <a:buFont typeface="Wingdings" charset="0"/>
              <a:buChar char="à"/>
            </a:pPr>
            <a:r>
              <a:rPr lang="it-IT" b="1" dirty="0" err="1" smtClean="0">
                <a:solidFill>
                  <a:srgbClr val="FF0000"/>
                </a:solidFill>
                <a:sym typeface="Wingdings"/>
              </a:rPr>
              <a:t>Important</a:t>
            </a:r>
            <a:r>
              <a:rPr lang="it-IT" b="1" dirty="0">
                <a:solidFill>
                  <a:srgbClr val="FF0000"/>
                </a:solidFill>
                <a:sym typeface="Wingdings"/>
              </a:rPr>
              <a:t>:  compare with </a:t>
            </a:r>
            <a:r>
              <a:rPr lang="it-IT" b="1" dirty="0" err="1">
                <a:solidFill>
                  <a:srgbClr val="FF0000"/>
                </a:solidFill>
                <a:sym typeface="Wingdings"/>
              </a:rPr>
              <a:t>tower</a:t>
            </a:r>
            <a:r>
              <a:rPr lang="it-IT" b="1" dirty="0">
                <a:solidFill>
                  <a:srgbClr val="FF0000"/>
                </a:solidFill>
                <a:sym typeface="Wingdings"/>
              </a:rPr>
              <a:t> </a:t>
            </a:r>
            <a:r>
              <a:rPr lang="it-IT" b="1" dirty="0" err="1">
                <a:solidFill>
                  <a:srgbClr val="FF0000"/>
                </a:solidFill>
                <a:sym typeface="Wingdings"/>
              </a:rPr>
              <a:t>mechanical</a:t>
            </a:r>
            <a:r>
              <a:rPr lang="it-IT" b="1" dirty="0">
                <a:solidFill>
                  <a:srgbClr val="FF0000"/>
                </a:solidFill>
                <a:sym typeface="Wingdings"/>
              </a:rPr>
              <a:t> mode </a:t>
            </a:r>
          </a:p>
          <a:p>
            <a:endParaRPr lang="it-IT" b="1" dirty="0">
              <a:solidFill>
                <a:srgbClr val="000090"/>
              </a:solidFill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59208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Backup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37042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42874" y="18378"/>
            <a:ext cx="9001125" cy="6463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000090"/>
                </a:solidFill>
              </a:rPr>
              <a:t>Hardware</a:t>
            </a:r>
          </a:p>
          <a:p>
            <a:r>
              <a:rPr lang="it-IT" b="1" dirty="0" err="1" smtClean="0">
                <a:solidFill>
                  <a:srgbClr val="FF6600"/>
                </a:solidFill>
              </a:rPr>
              <a:t>Hydrophones</a:t>
            </a:r>
            <a:r>
              <a:rPr lang="it-IT" b="1" dirty="0" smtClean="0">
                <a:solidFill>
                  <a:srgbClr val="FF6600"/>
                </a:solidFill>
              </a:rPr>
              <a:t> + </a:t>
            </a:r>
            <a:r>
              <a:rPr lang="it-IT" b="1" dirty="0" err="1" smtClean="0">
                <a:solidFill>
                  <a:srgbClr val="FF6600"/>
                </a:solidFill>
              </a:rPr>
              <a:t>AcouBoards</a:t>
            </a:r>
            <a:endParaRPr lang="it-IT" b="1" dirty="0" smtClean="0">
              <a:solidFill>
                <a:srgbClr val="FF6600"/>
              </a:solidFill>
            </a:endParaRPr>
          </a:p>
          <a:p>
            <a:r>
              <a:rPr lang="it-IT" b="1" dirty="0">
                <a:solidFill>
                  <a:srgbClr val="000090"/>
                </a:solidFill>
              </a:rPr>
              <a:t>	</a:t>
            </a:r>
            <a:r>
              <a:rPr lang="it-IT" b="1" dirty="0" err="1" smtClean="0">
                <a:solidFill>
                  <a:srgbClr val="008000"/>
                </a:solidFill>
              </a:rPr>
              <a:t>Floors</a:t>
            </a:r>
            <a:r>
              <a:rPr lang="it-IT" b="1" dirty="0" smtClean="0">
                <a:solidFill>
                  <a:srgbClr val="008000"/>
                </a:solidFill>
              </a:rPr>
              <a:t> 1,2,3,6 (SMID), 7 (Valencia FFR) ,8 (</a:t>
            </a:r>
            <a:r>
              <a:rPr lang="it-IT" b="1" dirty="0" err="1" smtClean="0">
                <a:solidFill>
                  <a:srgbClr val="008000"/>
                </a:solidFill>
              </a:rPr>
              <a:t>Eralngen</a:t>
            </a:r>
            <a:r>
              <a:rPr lang="it-IT" b="1" dirty="0" smtClean="0">
                <a:solidFill>
                  <a:srgbClr val="008000"/>
                </a:solidFill>
              </a:rPr>
              <a:t> </a:t>
            </a:r>
            <a:r>
              <a:rPr lang="it-IT" b="1" dirty="0" err="1" smtClean="0">
                <a:solidFill>
                  <a:srgbClr val="008000"/>
                </a:solidFill>
              </a:rPr>
              <a:t>Piezo</a:t>
            </a:r>
            <a:r>
              <a:rPr lang="it-IT" b="1" dirty="0" smtClean="0">
                <a:solidFill>
                  <a:srgbClr val="008000"/>
                </a:solidFill>
              </a:rPr>
              <a:t>) 				OK</a:t>
            </a:r>
          </a:p>
          <a:p>
            <a:r>
              <a:rPr lang="it-IT" b="1" dirty="0" smtClean="0">
                <a:solidFill>
                  <a:srgbClr val="000090"/>
                </a:solidFill>
              </a:rPr>
              <a:t>	</a:t>
            </a:r>
            <a:r>
              <a:rPr lang="it-IT" b="1" dirty="0" err="1" smtClean="0">
                <a:solidFill>
                  <a:srgbClr val="FF0000"/>
                </a:solidFill>
              </a:rPr>
              <a:t>Problems</a:t>
            </a:r>
            <a:r>
              <a:rPr lang="it-IT" b="1" dirty="0" smtClean="0">
                <a:solidFill>
                  <a:srgbClr val="FF0000"/>
                </a:solidFill>
              </a:rPr>
              <a:t>: </a:t>
            </a:r>
            <a:r>
              <a:rPr lang="it-IT" b="1" dirty="0" err="1" smtClean="0">
                <a:solidFill>
                  <a:srgbClr val="FF0000"/>
                </a:solidFill>
              </a:rPr>
              <a:t>Floor</a:t>
            </a:r>
            <a:r>
              <a:rPr lang="it-IT" b="1" dirty="0" smtClean="0">
                <a:solidFill>
                  <a:srgbClr val="FF0000"/>
                </a:solidFill>
              </a:rPr>
              <a:t> 0 (</a:t>
            </a:r>
            <a:r>
              <a:rPr lang="it-IT" b="1" dirty="0" err="1" smtClean="0">
                <a:solidFill>
                  <a:srgbClr val="FF0000"/>
                </a:solidFill>
              </a:rPr>
              <a:t>monitoring</a:t>
            </a:r>
            <a:r>
              <a:rPr lang="it-IT" b="1" dirty="0" smtClean="0">
                <a:solidFill>
                  <a:srgbClr val="FF0000"/>
                </a:solidFill>
              </a:rPr>
              <a:t> station), </a:t>
            </a:r>
            <a:r>
              <a:rPr lang="it-IT" b="1" dirty="0" err="1" smtClean="0">
                <a:solidFill>
                  <a:srgbClr val="FF0000"/>
                </a:solidFill>
              </a:rPr>
              <a:t>Floor</a:t>
            </a:r>
            <a:r>
              <a:rPr lang="it-IT" b="1" dirty="0" smtClean="0">
                <a:solidFill>
                  <a:srgbClr val="FF0000"/>
                </a:solidFill>
              </a:rPr>
              <a:t> 5 </a:t>
            </a:r>
            <a:r>
              <a:rPr lang="it-IT" b="1" dirty="0" err="1" smtClean="0">
                <a:solidFill>
                  <a:srgbClr val="FF0000"/>
                </a:solidFill>
              </a:rPr>
              <a:t>lost</a:t>
            </a:r>
            <a:endParaRPr lang="it-IT" b="1" dirty="0">
              <a:solidFill>
                <a:srgbClr val="FF0000"/>
              </a:solidFill>
            </a:endParaRPr>
          </a:p>
          <a:p>
            <a:r>
              <a:rPr lang="it-IT" b="1" dirty="0" smtClean="0">
                <a:solidFill>
                  <a:srgbClr val="008000"/>
                </a:solidFill>
              </a:rPr>
              <a:t>DAQ																OK</a:t>
            </a:r>
          </a:p>
          <a:p>
            <a:r>
              <a:rPr lang="it-IT" b="1" dirty="0" smtClean="0">
                <a:solidFill>
                  <a:srgbClr val="000090"/>
                </a:solidFill>
              </a:rPr>
              <a:t>	</a:t>
            </a:r>
            <a:r>
              <a:rPr lang="it-IT" b="1" dirty="0" smtClean="0">
                <a:solidFill>
                  <a:srgbClr val="008000"/>
                </a:solidFill>
              </a:rPr>
              <a:t>3 </a:t>
            </a:r>
            <a:r>
              <a:rPr lang="it-IT" b="1" dirty="0" err="1" smtClean="0">
                <a:solidFill>
                  <a:srgbClr val="008000"/>
                </a:solidFill>
              </a:rPr>
              <a:t>Acoustic</a:t>
            </a:r>
            <a:r>
              <a:rPr lang="it-IT" b="1" dirty="0" smtClean="0">
                <a:solidFill>
                  <a:srgbClr val="008000"/>
                </a:solidFill>
              </a:rPr>
              <a:t> </a:t>
            </a:r>
            <a:r>
              <a:rPr lang="it-IT" b="1" dirty="0" err="1" smtClean="0">
                <a:solidFill>
                  <a:srgbClr val="008000"/>
                </a:solidFill>
              </a:rPr>
              <a:t>Servers</a:t>
            </a:r>
            <a:r>
              <a:rPr lang="it-IT" b="1" dirty="0">
                <a:solidFill>
                  <a:srgbClr val="008000"/>
                </a:solidFill>
              </a:rPr>
              <a:t> </a:t>
            </a:r>
            <a:r>
              <a:rPr lang="it-IT" b="1" dirty="0" smtClean="0">
                <a:solidFill>
                  <a:srgbClr val="008000"/>
                </a:solidFill>
              </a:rPr>
              <a:t>+ RME 									</a:t>
            </a:r>
          </a:p>
          <a:p>
            <a:r>
              <a:rPr lang="it-IT" b="1" dirty="0">
                <a:solidFill>
                  <a:srgbClr val="008000"/>
                </a:solidFill>
              </a:rPr>
              <a:t>	</a:t>
            </a:r>
            <a:r>
              <a:rPr lang="it-IT" b="1" dirty="0" smtClean="0">
                <a:solidFill>
                  <a:srgbClr val="008000"/>
                </a:solidFill>
              </a:rPr>
              <a:t>1 ACSA</a:t>
            </a:r>
          </a:p>
          <a:p>
            <a:r>
              <a:rPr lang="it-IT" b="1" dirty="0">
                <a:solidFill>
                  <a:srgbClr val="008000"/>
                </a:solidFill>
              </a:rPr>
              <a:t>	</a:t>
            </a:r>
            <a:r>
              <a:rPr lang="it-IT" b="1" dirty="0" smtClean="0">
                <a:solidFill>
                  <a:srgbClr val="008000"/>
                </a:solidFill>
              </a:rPr>
              <a:t>2 “</a:t>
            </a:r>
            <a:r>
              <a:rPr lang="it-IT" b="1" dirty="0" err="1" smtClean="0">
                <a:solidFill>
                  <a:srgbClr val="008000"/>
                </a:solidFill>
              </a:rPr>
              <a:t>Acoufilters</a:t>
            </a:r>
            <a:r>
              <a:rPr lang="it-IT" b="1" dirty="0" smtClean="0">
                <a:solidFill>
                  <a:srgbClr val="008000"/>
                </a:solidFill>
              </a:rPr>
              <a:t>”</a:t>
            </a:r>
          </a:p>
          <a:p>
            <a:r>
              <a:rPr lang="it-IT" b="1" dirty="0">
                <a:solidFill>
                  <a:srgbClr val="000090"/>
                </a:solidFill>
              </a:rPr>
              <a:t>	</a:t>
            </a:r>
            <a:r>
              <a:rPr lang="it-IT" b="1" dirty="0" smtClean="0">
                <a:solidFill>
                  <a:srgbClr val="000090"/>
                </a:solidFill>
              </a:rPr>
              <a:t>	</a:t>
            </a:r>
            <a:endParaRPr lang="it-IT" b="1" dirty="0">
              <a:solidFill>
                <a:srgbClr val="000090"/>
              </a:solidFill>
            </a:endParaRPr>
          </a:p>
          <a:p>
            <a:r>
              <a:rPr lang="it-IT" b="1" dirty="0" smtClean="0">
                <a:solidFill>
                  <a:srgbClr val="008000"/>
                </a:solidFill>
              </a:rPr>
              <a:t>Long Baseline														OK </a:t>
            </a:r>
          </a:p>
          <a:p>
            <a:r>
              <a:rPr lang="it-IT" b="1" dirty="0">
                <a:solidFill>
                  <a:srgbClr val="008000"/>
                </a:solidFill>
              </a:rPr>
              <a:t>	</a:t>
            </a:r>
            <a:r>
              <a:rPr lang="it-IT" b="1" dirty="0" smtClean="0">
                <a:solidFill>
                  <a:srgbClr val="008000"/>
                </a:solidFill>
              </a:rPr>
              <a:t>5 </a:t>
            </a:r>
            <a:r>
              <a:rPr lang="it-IT" b="1" dirty="0" err="1" smtClean="0">
                <a:solidFill>
                  <a:srgbClr val="008000"/>
                </a:solidFill>
              </a:rPr>
              <a:t>Beacons</a:t>
            </a:r>
            <a:r>
              <a:rPr lang="it-IT" b="1" dirty="0" smtClean="0">
                <a:solidFill>
                  <a:srgbClr val="008000"/>
                </a:solidFill>
              </a:rPr>
              <a:t> + </a:t>
            </a:r>
            <a:r>
              <a:rPr lang="it-IT" b="1" dirty="0" err="1" smtClean="0">
                <a:solidFill>
                  <a:srgbClr val="008000"/>
                </a:solidFill>
              </a:rPr>
              <a:t>tripods</a:t>
            </a:r>
            <a:r>
              <a:rPr lang="it-IT" b="1" dirty="0" smtClean="0">
                <a:solidFill>
                  <a:srgbClr val="008000"/>
                </a:solidFill>
              </a:rPr>
              <a:t> + </a:t>
            </a:r>
            <a:r>
              <a:rPr lang="it-IT" b="1" dirty="0" err="1" smtClean="0">
                <a:solidFill>
                  <a:srgbClr val="008000"/>
                </a:solidFill>
              </a:rPr>
              <a:t>battery</a:t>
            </a:r>
            <a:r>
              <a:rPr lang="it-IT" b="1" dirty="0" smtClean="0">
                <a:solidFill>
                  <a:srgbClr val="008000"/>
                </a:solidFill>
              </a:rPr>
              <a:t> </a:t>
            </a:r>
            <a:r>
              <a:rPr lang="it-IT" b="1" dirty="0" err="1" smtClean="0">
                <a:solidFill>
                  <a:srgbClr val="008000"/>
                </a:solidFill>
              </a:rPr>
              <a:t>packs</a:t>
            </a:r>
            <a:endParaRPr lang="it-IT" b="1" dirty="0" smtClean="0">
              <a:solidFill>
                <a:srgbClr val="008000"/>
              </a:solidFill>
            </a:endParaRPr>
          </a:p>
          <a:p>
            <a:r>
              <a:rPr lang="it-IT" b="1" dirty="0">
                <a:solidFill>
                  <a:srgbClr val="008000"/>
                </a:solidFill>
              </a:rPr>
              <a:t>	</a:t>
            </a:r>
            <a:r>
              <a:rPr lang="it-IT" b="1" dirty="0" err="1" smtClean="0">
                <a:solidFill>
                  <a:srgbClr val="008000"/>
                </a:solidFill>
              </a:rPr>
              <a:t>Calibration</a:t>
            </a:r>
            <a:r>
              <a:rPr lang="it-IT" b="1" dirty="0" smtClean="0">
                <a:solidFill>
                  <a:srgbClr val="008000"/>
                </a:solidFill>
              </a:rPr>
              <a:t> </a:t>
            </a:r>
            <a:r>
              <a:rPr lang="it-IT" b="1" dirty="0" err="1" smtClean="0">
                <a:solidFill>
                  <a:srgbClr val="008000"/>
                </a:solidFill>
              </a:rPr>
              <a:t>Tool</a:t>
            </a:r>
            <a:r>
              <a:rPr lang="it-IT" b="1" dirty="0" smtClean="0">
                <a:solidFill>
                  <a:srgbClr val="008000"/>
                </a:solidFill>
              </a:rPr>
              <a:t> + ROV </a:t>
            </a:r>
            <a:r>
              <a:rPr lang="it-IT" b="1" dirty="0" err="1" smtClean="0">
                <a:solidFill>
                  <a:srgbClr val="008000"/>
                </a:solidFill>
              </a:rPr>
              <a:t>Tested</a:t>
            </a:r>
            <a:endParaRPr lang="it-IT" b="1" dirty="0" smtClean="0">
              <a:solidFill>
                <a:srgbClr val="008000"/>
              </a:solidFill>
            </a:endParaRPr>
          </a:p>
          <a:p>
            <a:r>
              <a:rPr lang="it-IT" b="1" dirty="0" smtClean="0">
                <a:solidFill>
                  <a:srgbClr val="008000"/>
                </a:solidFill>
              </a:rPr>
              <a:t>		 						</a:t>
            </a:r>
            <a:endParaRPr lang="it-IT" b="1" dirty="0">
              <a:solidFill>
                <a:srgbClr val="008000"/>
              </a:solidFill>
            </a:endParaRPr>
          </a:p>
          <a:p>
            <a:pPr algn="ctr"/>
            <a:r>
              <a:rPr lang="it-IT" b="1" dirty="0" smtClean="0">
                <a:solidFill>
                  <a:srgbClr val="000090"/>
                </a:solidFill>
              </a:rPr>
              <a:t>Software</a:t>
            </a:r>
          </a:p>
          <a:p>
            <a:r>
              <a:rPr lang="it-IT" b="1" dirty="0" smtClean="0">
                <a:solidFill>
                  <a:srgbClr val="008000"/>
                </a:solidFill>
              </a:rPr>
              <a:t>INFN															OK</a:t>
            </a:r>
          </a:p>
          <a:p>
            <a:r>
              <a:rPr lang="it-IT" b="1" dirty="0">
                <a:solidFill>
                  <a:srgbClr val="000090"/>
                </a:solidFill>
              </a:rPr>
              <a:t>	</a:t>
            </a:r>
            <a:r>
              <a:rPr lang="it-IT" b="1" dirty="0" err="1" smtClean="0">
                <a:solidFill>
                  <a:srgbClr val="008000"/>
                </a:solidFill>
              </a:rPr>
              <a:t>AcouServer</a:t>
            </a:r>
            <a:r>
              <a:rPr lang="it-IT" b="1" dirty="0" smtClean="0">
                <a:solidFill>
                  <a:srgbClr val="008000"/>
                </a:solidFill>
              </a:rPr>
              <a:t>, </a:t>
            </a:r>
            <a:r>
              <a:rPr lang="it-IT" b="1" dirty="0" err="1" smtClean="0">
                <a:solidFill>
                  <a:srgbClr val="008000"/>
                </a:solidFill>
                <a:sym typeface="Wingdings"/>
              </a:rPr>
              <a:t>AcouRun</a:t>
            </a:r>
            <a:r>
              <a:rPr lang="it-IT" b="1" dirty="0" smtClean="0">
                <a:solidFill>
                  <a:srgbClr val="008000"/>
                </a:solidFill>
                <a:sym typeface="Wingdings"/>
              </a:rPr>
              <a:t>, </a:t>
            </a:r>
            <a:r>
              <a:rPr lang="it-IT" b="1" dirty="0" err="1" smtClean="0">
                <a:solidFill>
                  <a:srgbClr val="008000"/>
                </a:solidFill>
                <a:sym typeface="Wingdings"/>
              </a:rPr>
              <a:t>AcouFilters</a:t>
            </a:r>
            <a:r>
              <a:rPr lang="it-IT" b="1" dirty="0" smtClean="0">
                <a:solidFill>
                  <a:srgbClr val="008000"/>
                </a:solidFill>
                <a:sym typeface="Wingdings"/>
              </a:rPr>
              <a:t> (</a:t>
            </a:r>
            <a:r>
              <a:rPr lang="it-IT" b="1" dirty="0" err="1" smtClean="0">
                <a:solidFill>
                  <a:srgbClr val="008000"/>
                </a:solidFill>
                <a:sym typeface="Wingdings"/>
              </a:rPr>
              <a:t>bioacoustics</a:t>
            </a:r>
            <a:r>
              <a:rPr lang="it-IT" b="1" dirty="0" smtClean="0">
                <a:solidFill>
                  <a:srgbClr val="008000"/>
                </a:solidFill>
                <a:sym typeface="Wingdings"/>
              </a:rPr>
              <a:t>, </a:t>
            </a:r>
            <a:r>
              <a:rPr lang="it-IT" b="1" dirty="0" err="1" smtClean="0">
                <a:solidFill>
                  <a:srgbClr val="008000"/>
                </a:solidFill>
                <a:sym typeface="Wingdings"/>
              </a:rPr>
              <a:t>positioning</a:t>
            </a:r>
            <a:r>
              <a:rPr lang="it-IT" b="1" dirty="0" smtClean="0">
                <a:solidFill>
                  <a:srgbClr val="008000"/>
                </a:solidFill>
                <a:sym typeface="Wingdings"/>
              </a:rPr>
              <a:t>, </a:t>
            </a:r>
            <a:r>
              <a:rPr lang="it-IT" b="1" dirty="0" err="1" smtClean="0">
                <a:solidFill>
                  <a:srgbClr val="008000"/>
                </a:solidFill>
                <a:sym typeface="Wingdings"/>
              </a:rPr>
              <a:t>later</a:t>
            </a:r>
            <a:r>
              <a:rPr lang="it-IT" b="1" dirty="0" smtClean="0">
                <a:solidFill>
                  <a:srgbClr val="008000"/>
                </a:solidFill>
                <a:sym typeface="Wingdings"/>
              </a:rPr>
              <a:t>: nu </a:t>
            </a:r>
            <a:r>
              <a:rPr lang="it-IT" b="1" dirty="0" err="1" smtClean="0">
                <a:solidFill>
                  <a:srgbClr val="008000"/>
                </a:solidFill>
                <a:sym typeface="Wingdings"/>
              </a:rPr>
              <a:t>search</a:t>
            </a:r>
            <a:r>
              <a:rPr lang="it-IT" b="1" dirty="0" smtClean="0">
                <a:solidFill>
                  <a:srgbClr val="008000"/>
                </a:solidFill>
                <a:sym typeface="Wingdings"/>
              </a:rPr>
              <a:t>)</a:t>
            </a:r>
            <a:endParaRPr lang="it-IT" b="1" dirty="0" smtClean="0">
              <a:solidFill>
                <a:srgbClr val="008000"/>
              </a:solidFill>
            </a:endParaRPr>
          </a:p>
          <a:p>
            <a:r>
              <a:rPr lang="it-IT" b="1" dirty="0" smtClean="0">
                <a:solidFill>
                  <a:srgbClr val="008000"/>
                </a:solidFill>
              </a:rPr>
              <a:t>ACSA															OK</a:t>
            </a:r>
          </a:p>
          <a:p>
            <a:r>
              <a:rPr lang="it-IT" b="1" dirty="0">
                <a:solidFill>
                  <a:srgbClr val="000090"/>
                </a:solidFill>
              </a:rPr>
              <a:t>	</a:t>
            </a:r>
            <a:r>
              <a:rPr lang="it-IT" b="1" dirty="0" err="1" smtClean="0">
                <a:solidFill>
                  <a:srgbClr val="008000"/>
                </a:solidFill>
              </a:rPr>
              <a:t>Extract</a:t>
            </a:r>
            <a:r>
              <a:rPr lang="it-IT" b="1" dirty="0" smtClean="0">
                <a:solidFill>
                  <a:srgbClr val="008000"/>
                </a:solidFill>
              </a:rPr>
              <a:t> TOA, TOA Viewer</a:t>
            </a:r>
            <a:r>
              <a:rPr lang="it-IT" b="1" dirty="0" smtClean="0">
                <a:solidFill>
                  <a:srgbClr val="FF0000"/>
                </a:solidFill>
              </a:rPr>
              <a:t>, </a:t>
            </a:r>
            <a:r>
              <a:rPr lang="it-IT" b="1" dirty="0" err="1" smtClean="0">
                <a:solidFill>
                  <a:srgbClr val="FF0000"/>
                </a:solidFill>
              </a:rPr>
              <a:t>Poistion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reconstruction</a:t>
            </a:r>
            <a:r>
              <a:rPr lang="it-IT" b="1" dirty="0" smtClean="0">
                <a:solidFill>
                  <a:srgbClr val="FF0000"/>
                </a:solidFill>
              </a:rPr>
              <a:t> (</a:t>
            </a:r>
            <a:r>
              <a:rPr lang="it-IT" b="1" dirty="0" err="1" smtClean="0">
                <a:solidFill>
                  <a:srgbClr val="FF0000"/>
                </a:solidFill>
              </a:rPr>
              <a:t>not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usable</a:t>
            </a:r>
            <a:r>
              <a:rPr lang="it-IT" b="1" dirty="0" smtClean="0">
                <a:solidFill>
                  <a:srgbClr val="FF0000"/>
                </a:solidFill>
              </a:rPr>
              <a:t>)</a:t>
            </a:r>
            <a:endParaRPr lang="it-IT" b="1" dirty="0">
              <a:solidFill>
                <a:srgbClr val="FF0000"/>
              </a:solidFill>
              <a:sym typeface="Wingdings"/>
            </a:endParaRPr>
          </a:p>
          <a:p>
            <a:endParaRPr lang="it-IT" b="1" dirty="0" smtClean="0">
              <a:solidFill>
                <a:srgbClr val="FF0000"/>
              </a:solidFill>
              <a:sym typeface="Wingdings"/>
            </a:endParaRPr>
          </a:p>
          <a:p>
            <a:r>
              <a:rPr lang="it-IT" b="1" dirty="0" smtClean="0">
                <a:solidFill>
                  <a:srgbClr val="FF6600"/>
                </a:solidFill>
                <a:sym typeface="Wingdings"/>
              </a:rPr>
              <a:t>To be </a:t>
            </a:r>
            <a:r>
              <a:rPr lang="it-IT" b="1" dirty="0" err="1" smtClean="0">
                <a:solidFill>
                  <a:srgbClr val="FF6600"/>
                </a:solidFill>
                <a:sym typeface="Wingdings"/>
              </a:rPr>
              <a:t>finalised</a:t>
            </a:r>
            <a:r>
              <a:rPr lang="it-IT" b="1" dirty="0" smtClean="0">
                <a:solidFill>
                  <a:srgbClr val="FF6600"/>
                </a:solidFill>
                <a:sym typeface="Wingdings"/>
              </a:rPr>
              <a:t>: </a:t>
            </a:r>
          </a:p>
          <a:p>
            <a:pPr lvl="1"/>
            <a:r>
              <a:rPr lang="it-IT" b="1" dirty="0" smtClean="0">
                <a:solidFill>
                  <a:srgbClr val="FF6600"/>
                </a:solidFill>
                <a:sym typeface="Wingdings"/>
              </a:rPr>
              <a:t>	Exchange of data ACSA-INFN Database (CTD, </a:t>
            </a:r>
            <a:r>
              <a:rPr lang="it-IT" b="1" dirty="0" smtClean="0">
                <a:solidFill>
                  <a:srgbClr val="FF0000"/>
                </a:solidFill>
                <a:sym typeface="Wingdings"/>
              </a:rPr>
              <a:t>Positions</a:t>
            </a:r>
            <a:r>
              <a:rPr lang="it-IT" b="1" dirty="0" smtClean="0">
                <a:solidFill>
                  <a:srgbClr val="FF6600"/>
                </a:solidFill>
                <a:sym typeface="Wingdings"/>
              </a:rPr>
              <a:t>)</a:t>
            </a:r>
          </a:p>
          <a:p>
            <a:pPr lvl="1"/>
            <a:r>
              <a:rPr lang="it-IT" b="1" dirty="0" smtClean="0">
                <a:solidFill>
                  <a:srgbClr val="FF6600"/>
                </a:solidFill>
                <a:sym typeface="Wingdings"/>
              </a:rPr>
              <a:t>	</a:t>
            </a:r>
            <a:r>
              <a:rPr lang="it-IT" b="1" dirty="0" err="1" smtClean="0">
                <a:solidFill>
                  <a:srgbClr val="FF6600"/>
                </a:solidFill>
                <a:sym typeface="Wingdings"/>
              </a:rPr>
              <a:t>Tower</a:t>
            </a:r>
            <a:r>
              <a:rPr lang="it-IT" b="1" dirty="0" smtClean="0">
                <a:solidFill>
                  <a:srgbClr val="FF660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FF6600"/>
                </a:solidFill>
                <a:sym typeface="Wingdings"/>
              </a:rPr>
              <a:t>Visualization</a:t>
            </a:r>
            <a:r>
              <a:rPr lang="it-IT" b="1" dirty="0" smtClean="0">
                <a:solidFill>
                  <a:srgbClr val="FF6600"/>
                </a:solidFill>
                <a:sym typeface="Wingdings"/>
              </a:rPr>
              <a:t> --- offline…. </a:t>
            </a:r>
            <a:r>
              <a:rPr lang="it-IT" b="1" dirty="0" err="1" smtClean="0">
                <a:solidFill>
                  <a:srgbClr val="FF6600"/>
                </a:solidFill>
                <a:sym typeface="Wingdings"/>
              </a:rPr>
              <a:t>If</a:t>
            </a:r>
            <a:r>
              <a:rPr lang="it-IT" b="1" dirty="0" smtClean="0">
                <a:solidFill>
                  <a:srgbClr val="FF6600"/>
                </a:solidFill>
                <a:sym typeface="Wingdings"/>
              </a:rPr>
              <a:t> </a:t>
            </a:r>
            <a:r>
              <a:rPr lang="it-IT" b="1" smtClean="0">
                <a:solidFill>
                  <a:srgbClr val="FF6600"/>
                </a:solidFill>
                <a:sym typeface="Wingdings"/>
              </a:rPr>
              <a:t>possible</a:t>
            </a:r>
            <a:endParaRPr lang="it-IT" b="1" dirty="0" smtClean="0">
              <a:solidFill>
                <a:srgbClr val="FF6600"/>
              </a:solidFill>
              <a:sym typeface="Wingdings"/>
            </a:endParaRPr>
          </a:p>
          <a:p>
            <a:pPr marL="0" lvl="1"/>
            <a:r>
              <a:rPr lang="it-IT" b="1" dirty="0" smtClean="0">
                <a:solidFill>
                  <a:srgbClr val="FF6600"/>
                </a:solidFill>
                <a:sym typeface="Wingdings"/>
              </a:rPr>
              <a:t>ACSA Position </a:t>
            </a:r>
            <a:r>
              <a:rPr lang="it-IT" b="1" dirty="0" err="1" smtClean="0">
                <a:solidFill>
                  <a:srgbClr val="FF6600"/>
                </a:solidFill>
                <a:sym typeface="Wingdings"/>
              </a:rPr>
              <a:t>recontruction</a:t>
            </a:r>
            <a:r>
              <a:rPr lang="it-IT" b="1" dirty="0" smtClean="0">
                <a:solidFill>
                  <a:srgbClr val="FF660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FF6600"/>
                </a:solidFill>
                <a:sym typeface="Wingdings"/>
              </a:rPr>
              <a:t>will</a:t>
            </a:r>
            <a:r>
              <a:rPr lang="it-IT" b="1" dirty="0" smtClean="0">
                <a:solidFill>
                  <a:srgbClr val="FF660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FF6600"/>
                </a:solidFill>
                <a:sym typeface="Wingdings"/>
              </a:rPr>
              <a:t>run</a:t>
            </a:r>
            <a:r>
              <a:rPr lang="it-IT" b="1" dirty="0" smtClean="0">
                <a:solidFill>
                  <a:srgbClr val="FF660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FF6600"/>
                </a:solidFill>
                <a:sym typeface="Wingdings"/>
              </a:rPr>
              <a:t>using</a:t>
            </a:r>
            <a:r>
              <a:rPr lang="it-IT" b="1" dirty="0">
                <a:solidFill>
                  <a:srgbClr val="FF660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FF6600"/>
                </a:solidFill>
                <a:sym typeface="Wingdings"/>
              </a:rPr>
              <a:t>Floor</a:t>
            </a:r>
            <a:r>
              <a:rPr lang="it-IT" b="1" dirty="0" smtClean="0">
                <a:solidFill>
                  <a:srgbClr val="FF6600"/>
                </a:solidFill>
                <a:sym typeface="Wingdings"/>
              </a:rPr>
              <a:t> 1 </a:t>
            </a:r>
            <a:r>
              <a:rPr lang="it-IT" b="1" dirty="0" err="1" smtClean="0">
                <a:solidFill>
                  <a:srgbClr val="FF6600"/>
                </a:solidFill>
                <a:sym typeface="Wingdings"/>
              </a:rPr>
              <a:t>as</a:t>
            </a:r>
            <a:r>
              <a:rPr lang="it-IT" b="1" dirty="0" smtClean="0">
                <a:solidFill>
                  <a:srgbClr val="FF6600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rgbClr val="FF6600"/>
                </a:solidFill>
                <a:sym typeface="Wingdings"/>
              </a:rPr>
              <a:t>monitoring</a:t>
            </a:r>
            <a:r>
              <a:rPr lang="it-IT" b="1" dirty="0" smtClean="0">
                <a:solidFill>
                  <a:srgbClr val="FF6600"/>
                </a:solidFill>
                <a:sym typeface="Wingdings"/>
              </a:rPr>
              <a:t> station (&lt;1 m </a:t>
            </a:r>
            <a:r>
              <a:rPr lang="it-IT" b="1" dirty="0" err="1" smtClean="0">
                <a:solidFill>
                  <a:srgbClr val="FF6600"/>
                </a:solidFill>
                <a:sym typeface="Wingdings"/>
              </a:rPr>
              <a:t>resolution</a:t>
            </a:r>
            <a:r>
              <a:rPr lang="it-IT" b="1" dirty="0" smtClean="0">
                <a:solidFill>
                  <a:srgbClr val="FF6600"/>
                </a:solidFill>
                <a:sym typeface="Wingdings"/>
              </a:rPr>
              <a:t>)</a:t>
            </a:r>
            <a:endParaRPr lang="it-IT" b="1" dirty="0">
              <a:solidFill>
                <a:srgbClr val="FF6600"/>
              </a:solidFill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3454015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900" y="136525"/>
            <a:ext cx="8204200" cy="628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62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469063" y="-8828"/>
            <a:ext cx="39698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>
                <a:solidFill>
                  <a:schemeClr val="tx2"/>
                </a:solidFill>
              </a:rPr>
              <a:t>Long Baseline </a:t>
            </a:r>
            <a:r>
              <a:rPr lang="it-IT" sz="2800" b="1" dirty="0" err="1" smtClean="0">
                <a:solidFill>
                  <a:schemeClr val="tx2"/>
                </a:solidFill>
              </a:rPr>
              <a:t>Positioning</a:t>
            </a:r>
            <a:endParaRPr lang="it-IT" sz="2800" b="1" dirty="0">
              <a:solidFill>
                <a:schemeClr val="tx2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 rot="2819021">
            <a:off x="3672720" y="1636633"/>
            <a:ext cx="3743999" cy="372462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5334013" y="3302002"/>
            <a:ext cx="571500" cy="254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5127638" y="3694501"/>
            <a:ext cx="12726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Beacon 1</a:t>
            </a:r>
          </a:p>
          <a:p>
            <a:r>
              <a:rPr lang="it-IT" dirty="0" err="1" smtClean="0"/>
              <a:t>Tower</a:t>
            </a:r>
            <a:r>
              <a:rPr lang="it-IT" dirty="0" smtClean="0"/>
              <a:t> Base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840858" y="627442"/>
            <a:ext cx="10454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Beacon 2</a:t>
            </a:r>
          </a:p>
          <a:p>
            <a:r>
              <a:rPr lang="it-IT" dirty="0" smtClean="0"/>
              <a:t>North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5642760" y="5814991"/>
            <a:ext cx="10454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Beacon 4</a:t>
            </a:r>
          </a:p>
          <a:p>
            <a:r>
              <a:rPr lang="it-IT" dirty="0" smtClean="0"/>
              <a:t>South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7303353" y="4111509"/>
            <a:ext cx="10454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Beacon 3</a:t>
            </a:r>
          </a:p>
          <a:p>
            <a:r>
              <a:rPr lang="it-IT" dirty="0" smtClean="0"/>
              <a:t> East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1860252" y="3475417"/>
            <a:ext cx="10454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Beacon 5</a:t>
            </a:r>
          </a:p>
          <a:p>
            <a:r>
              <a:rPr lang="it-IT" dirty="0" smtClean="0"/>
              <a:t>West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 rot="2985728">
            <a:off x="6526854" y="1635125"/>
            <a:ext cx="772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400 m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4114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111</Words>
  <Application>Microsoft Macintosh PowerPoint</Application>
  <PresentationFormat>Presentazione su schermo (4:3)</PresentationFormat>
  <Paragraphs>103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Presentazione di PowerPoint</vt:lpstr>
      <vt:lpstr>Presentazione di PowerPoint</vt:lpstr>
      <vt:lpstr>Presentazione di PowerPoint</vt:lpstr>
      <vt:lpstr>Backup</vt:lpstr>
      <vt:lpstr>Presentazione di PowerPoint</vt:lpstr>
      <vt:lpstr>Presentazione di PowerPoint</vt:lpstr>
      <vt:lpstr>Presentazione di PowerPoint</vt:lpstr>
    </vt:vector>
  </TitlesOfParts>
  <Company>INFN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Giorgio Riccobene</dc:creator>
  <cp:lastModifiedBy>Giorgio Riccobene</cp:lastModifiedBy>
  <cp:revision>57</cp:revision>
  <dcterms:created xsi:type="dcterms:W3CDTF">2012-09-05T07:48:21Z</dcterms:created>
  <dcterms:modified xsi:type="dcterms:W3CDTF">2013-02-19T17:20:31Z</dcterms:modified>
</cp:coreProperties>
</file>