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56" r:id="rId3"/>
    <p:sldId id="273" r:id="rId4"/>
    <p:sldId id="260" r:id="rId5"/>
    <p:sldId id="270" r:id="rId6"/>
    <p:sldId id="271" r:id="rId7"/>
    <p:sldId id="272" r:id="rId8"/>
    <p:sldId id="257" r:id="rId9"/>
    <p:sldId id="258" r:id="rId10"/>
    <p:sldId id="274" r:id="rId11"/>
    <p:sldId id="275" r:id="rId12"/>
    <p:sldId id="276" r:id="rId13"/>
    <p:sldId id="277" r:id="rId14"/>
    <p:sldId id="278" r:id="rId15"/>
    <p:sldId id="279" r:id="rId16"/>
    <p:sldId id="280" r:id="rId17"/>
    <p:sldId id="281" r:id="rId18"/>
    <p:sldId id="285" r:id="rId19"/>
    <p:sldId id="283" r:id="rId20"/>
    <p:sldId id="284" r:id="rId21"/>
    <p:sldId id="286"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C5D2A6D-97D0-4D6E-A6ED-F18109C2CBE5}" type="datetimeFigureOut">
              <a:rPr lang="en-US"/>
              <a:pPr>
                <a:defRPr/>
              </a:pPr>
              <a:t>5/28/2013</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43B15A-0D7A-4E68-BC73-98AAAF4D15A6}" type="slidenum">
              <a:rPr lang="en-US"/>
              <a:pPr>
                <a:defRPr/>
              </a:pPr>
              <a:t>‹#›</a:t>
            </a:fld>
            <a:endParaRPr lang="en-US"/>
          </a:p>
        </p:txBody>
      </p:sp>
    </p:spTree>
    <p:extLst>
      <p:ext uri="{BB962C8B-B14F-4D97-AF65-F5344CB8AC3E}">
        <p14:creationId xmlns:p14="http://schemas.microsoft.com/office/powerpoint/2010/main" val="2575078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834A1A-CD5B-4ABA-991F-72191A545B72}" type="datetime1">
              <a:rPr lang="en-US" smtClean="0"/>
              <a:t>5/28/2013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7D11FB-00DD-4895-8402-4523920B42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D4730C-F918-46A2-814B-F9838230498B}" type="datetime1">
              <a:rPr lang="en-US" smtClean="0"/>
              <a:t>5/28/2013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A487B-EE48-42C7-8A33-A2B58029C5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6F404-E58E-4624-AEE1-541F2F2FBC82}" type="datetime1">
              <a:rPr lang="en-US" smtClean="0"/>
              <a:t>5/28/2013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CAAE1E-3CC3-4C4D-A02C-9890428E29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564742-9C21-4E59-A5C1-3AA10889283F}" type="datetime1">
              <a:rPr lang="en-US" smtClean="0"/>
              <a:t>5/28/2013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8F4124-0637-4570-98F5-EDF5449451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059BE6-C056-4BE8-8133-06CC517394C6}" type="datetime1">
              <a:rPr lang="en-US" smtClean="0"/>
              <a:t>5/28/2013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E8867-67DB-44B9-956F-A0BF178449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368D70-0A2A-41C2-B06F-A6AF92DAC474}" type="datetime1">
              <a:rPr lang="en-US" smtClean="0"/>
              <a:t>5/28/2013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7676A4-F975-4A46-9A86-AC115E6A21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89A9C3-32E7-4FFC-BA7C-33BE9BFA8F5D}" type="datetime1">
              <a:rPr lang="en-US" smtClean="0"/>
              <a:t>5/28/2013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DDDEB1-6032-42A6-972D-52AC6D67E1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1746A3-1F3F-452F-AA46-C5A210120F09}" type="datetime1">
              <a:rPr lang="en-US" smtClean="0"/>
              <a:t>5/28/2013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AD4FF5-5C80-41BF-B6E9-EF40693E6B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D023DA-A414-4CAE-B5FE-5A2D996402DA}" type="datetime1">
              <a:rPr lang="en-US" smtClean="0"/>
              <a:t>5/28/2013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36E30D-1F98-4497-B5CF-C3DD8D9F9A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9D08D0-A0C0-4439-B994-EA8A7A01FD91}" type="datetime1">
              <a:rPr lang="en-US" smtClean="0"/>
              <a:t>5/28/2013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BE404A-CD6E-42E4-A267-EF6A6A6C66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27A94A-1C55-4340-9FAF-22A7B76C91CD}" type="datetime1">
              <a:rPr lang="en-US" smtClean="0"/>
              <a:t>5/28/2013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A56137-A4A0-4F53-BD22-C434AEC7BA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CB4491B-4BBD-4F07-B0EB-3C2BB2640607}" type="datetime1">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AA0C79-C42F-48F8-9509-5F2D1D0B3B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NSAC Long Range Plan Report</a:t>
            </a:r>
            <a:endParaRPr lang="en-US" dirty="0"/>
          </a:p>
        </p:txBody>
      </p:sp>
      <p:sp>
        <p:nvSpPr>
          <p:cNvPr id="4" name="TextBox 3"/>
          <p:cNvSpPr txBox="1"/>
          <p:nvPr/>
        </p:nvSpPr>
        <p:spPr>
          <a:xfrm>
            <a:off x="1143000" y="2514600"/>
            <a:ext cx="7162800" cy="3785652"/>
          </a:xfrm>
          <a:prstGeom prst="rect">
            <a:avLst/>
          </a:prstGeom>
          <a:noFill/>
        </p:spPr>
        <p:txBody>
          <a:bodyPr wrap="square" rtlCol="0">
            <a:spAutoFit/>
          </a:bodyPr>
          <a:lstStyle/>
          <a:p>
            <a:pPr algn="ctr"/>
            <a:r>
              <a:rPr lang="en-US" sz="2400" dirty="0" smtClean="0"/>
              <a:t>Donald Geesaman</a:t>
            </a:r>
          </a:p>
          <a:p>
            <a:pPr algn="ctr"/>
            <a:r>
              <a:rPr lang="en-US" sz="2400" dirty="0" smtClean="0"/>
              <a:t>Argonne National Laboratory</a:t>
            </a:r>
          </a:p>
          <a:p>
            <a:pPr algn="ctr"/>
            <a:r>
              <a:rPr lang="en-US" sz="2400" dirty="0" smtClean="0"/>
              <a:t>Chair, US Department of Energy/National Science Foundation Nuclear Science Advisory Committee</a:t>
            </a:r>
          </a:p>
          <a:p>
            <a:pPr algn="ctr"/>
            <a:endParaRPr lang="en-US" sz="2400" dirty="0"/>
          </a:p>
          <a:p>
            <a:pPr algn="ctr"/>
            <a:r>
              <a:rPr lang="en-US" sz="2400" dirty="0" smtClean="0"/>
              <a:t>IUPAP Working Group 9 on </a:t>
            </a:r>
          </a:p>
          <a:p>
            <a:pPr algn="ctr"/>
            <a:r>
              <a:rPr lang="en-US" sz="2400" dirty="0" smtClean="0"/>
              <a:t>International Cooperation in Nuclear Physics Symposium</a:t>
            </a:r>
          </a:p>
          <a:p>
            <a:pPr algn="ctr"/>
            <a:r>
              <a:rPr lang="en-US" sz="2400" dirty="0" smtClean="0"/>
              <a:t>LNF</a:t>
            </a:r>
          </a:p>
          <a:p>
            <a:pPr algn="ctr"/>
            <a:r>
              <a:rPr lang="en-US" sz="2400" dirty="0" smtClean="0"/>
              <a:t>1 June 2013</a:t>
            </a:r>
            <a:endParaRPr lang="en-US" sz="2400" dirty="0"/>
          </a:p>
        </p:txBody>
      </p:sp>
      <p:sp>
        <p:nvSpPr>
          <p:cNvPr id="3" name="Slide Number Placeholder 2"/>
          <p:cNvSpPr>
            <a:spLocks noGrp="1"/>
          </p:cNvSpPr>
          <p:nvPr>
            <p:ph type="sldNum" sz="quarter" idx="12"/>
          </p:nvPr>
        </p:nvSpPr>
        <p:spPr/>
        <p:txBody>
          <a:bodyPr/>
          <a:lstStyle/>
          <a:p>
            <a:pPr>
              <a:defRPr/>
            </a:pPr>
            <a:fld id="{8E8F4124-0637-4570-98F5-EDF5449451E5}" type="slidenum">
              <a:rPr lang="en-US" smtClean="0"/>
              <a:pPr>
                <a:defRPr/>
              </a:pPr>
              <a:t>1</a:t>
            </a:fld>
            <a:endParaRPr lang="en-US"/>
          </a:p>
        </p:txBody>
      </p:sp>
    </p:spTree>
    <p:extLst>
      <p:ext uri="{BB962C8B-B14F-4D97-AF65-F5344CB8AC3E}">
        <p14:creationId xmlns:p14="http://schemas.microsoft.com/office/powerpoint/2010/main" val="1588916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6673622" cy="646331"/>
          </a:xfrm>
          <a:prstGeom prst="rect">
            <a:avLst/>
          </a:prstGeom>
          <a:noFill/>
        </p:spPr>
        <p:txBody>
          <a:bodyPr wrap="none" rtlCol="0">
            <a:spAutoFit/>
          </a:bodyPr>
          <a:lstStyle/>
          <a:p>
            <a:r>
              <a:rPr lang="en-US" sz="3600" dirty="0" smtClean="0"/>
              <a:t>What has happened since 2007</a:t>
            </a:r>
            <a:endParaRPr lang="en-US" sz="3600" dirty="0"/>
          </a:p>
        </p:txBody>
      </p:sp>
      <p:sp>
        <p:nvSpPr>
          <p:cNvPr id="3" name="TextBox 2"/>
          <p:cNvSpPr txBox="1"/>
          <p:nvPr/>
        </p:nvSpPr>
        <p:spPr>
          <a:xfrm>
            <a:off x="152400" y="990600"/>
            <a:ext cx="8839200" cy="6001643"/>
          </a:xfrm>
          <a:prstGeom prst="rect">
            <a:avLst/>
          </a:prstGeom>
          <a:noFill/>
        </p:spPr>
        <p:txBody>
          <a:bodyPr wrap="square" rtlCol="0">
            <a:spAutoFit/>
          </a:bodyPr>
          <a:lstStyle/>
          <a:p>
            <a:pPr marL="285750" indent="-285750">
              <a:buFont typeface="Arial" pitchFamily="34" charset="0"/>
              <a:buChar char="•"/>
            </a:pPr>
            <a:r>
              <a:rPr lang="en-US" sz="2400" dirty="0" smtClean="0"/>
              <a:t>Construction of the JLAB 12 </a:t>
            </a:r>
            <a:r>
              <a:rPr lang="en-US" sz="2400" dirty="0" err="1" smtClean="0"/>
              <a:t>GeV</a:t>
            </a:r>
            <a:r>
              <a:rPr lang="en-US" sz="2400" dirty="0" smtClean="0"/>
              <a:t> upgrade is almost complete.</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A site has been selected for FRIB and it will undergo a “base-line” review this summer.  (cost</a:t>
            </a:r>
            <a:r>
              <a:rPr lang="en-US" sz="2400" dirty="0" smtClean="0">
                <a:solidFill>
                  <a:srgbClr val="FF0000"/>
                </a:solidFill>
              </a:rPr>
              <a:t> </a:t>
            </a:r>
            <a:r>
              <a:rPr lang="en-US" sz="2400" dirty="0" smtClean="0"/>
              <a:t>and schedule)</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The RHIC Luminosity upgrade was completed at about 1/10 the initially estimated cost.  </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While the US underground science program has been negatively impacted by the cancelation of DUSEL</a:t>
            </a:r>
            <a:r>
              <a:rPr lang="en-US" sz="2400" dirty="0" smtClean="0">
                <a:solidFill>
                  <a:srgbClr val="FF0000"/>
                </a:solidFill>
              </a:rPr>
              <a:t>, </a:t>
            </a:r>
            <a:r>
              <a:rPr lang="en-US" sz="2400" dirty="0" smtClean="0"/>
              <a:t>NP </a:t>
            </a:r>
            <a:r>
              <a:rPr lang="en-US" sz="2400" dirty="0" smtClean="0"/>
              <a:t>is supporting </a:t>
            </a:r>
            <a:r>
              <a:rPr lang="en-US" sz="2400" dirty="0" smtClean="0"/>
              <a:t>a DBD </a:t>
            </a:r>
            <a:r>
              <a:rPr lang="en-US" sz="2400" dirty="0" smtClean="0"/>
              <a:t>prototype experiment at the </a:t>
            </a:r>
            <a:r>
              <a:rPr lang="en-US" sz="2400" dirty="0" err="1" smtClean="0"/>
              <a:t>Homestake</a:t>
            </a:r>
            <a:r>
              <a:rPr lang="en-US" sz="2400" dirty="0" smtClean="0"/>
              <a:t> mine. </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R&amp;D and technology confirmation stage efforts continue on EDM measurements and neutrino-less double beta decay.</a:t>
            </a:r>
            <a:endParaRPr lang="en-US" sz="2400" dirty="0"/>
          </a:p>
        </p:txBody>
      </p:sp>
      <p:sp>
        <p:nvSpPr>
          <p:cNvPr id="4" name="Slide Number Placeholder 3"/>
          <p:cNvSpPr>
            <a:spLocks noGrp="1"/>
          </p:cNvSpPr>
          <p:nvPr>
            <p:ph type="sldNum" sz="quarter" idx="12"/>
          </p:nvPr>
        </p:nvSpPr>
        <p:spPr/>
        <p:txBody>
          <a:bodyPr/>
          <a:lstStyle/>
          <a:p>
            <a:pPr>
              <a:defRPr/>
            </a:pPr>
            <a:fld id="{0E36E30D-1F98-4497-B5CF-C3DD8D9F9A48}" type="slidenum">
              <a:rPr lang="en-US" smtClean="0"/>
              <a:pPr>
                <a:defRPr/>
              </a:pPr>
              <a:t>10</a:t>
            </a:fld>
            <a:endParaRPr lang="en-US"/>
          </a:p>
        </p:txBody>
      </p:sp>
    </p:spTree>
    <p:extLst>
      <p:ext uri="{BB962C8B-B14F-4D97-AF65-F5344CB8AC3E}">
        <p14:creationId xmlns:p14="http://schemas.microsoft.com/office/powerpoint/2010/main" val="4017504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There has been substantial progress around the </a:t>
            </a:r>
            <a:r>
              <a:rPr lang="en-US" sz="3600" dirty="0" smtClean="0"/>
              <a:t>world</a:t>
            </a:r>
            <a:br>
              <a:rPr lang="en-US" sz="3600" dirty="0" smtClean="0"/>
            </a:br>
            <a:r>
              <a:rPr lang="en-US" sz="2800" dirty="0" smtClean="0"/>
              <a:t>(very incomplete list)</a:t>
            </a:r>
            <a:endParaRPr lang="en-US" sz="2800" dirty="0"/>
          </a:p>
        </p:txBody>
      </p:sp>
      <p:sp>
        <p:nvSpPr>
          <p:cNvPr id="3" name="TextBox 2"/>
          <p:cNvSpPr txBox="1"/>
          <p:nvPr/>
        </p:nvSpPr>
        <p:spPr>
          <a:xfrm>
            <a:off x="457201" y="1828800"/>
            <a:ext cx="8458200" cy="4031873"/>
          </a:xfrm>
          <a:prstGeom prst="rect">
            <a:avLst/>
          </a:prstGeom>
          <a:noFill/>
        </p:spPr>
        <p:txBody>
          <a:bodyPr wrap="square" rtlCol="0">
            <a:spAutoFit/>
          </a:bodyPr>
          <a:lstStyle/>
          <a:p>
            <a:pPr marL="285750" indent="-285750">
              <a:buFont typeface="Arial" pitchFamily="34" charset="0"/>
              <a:buChar char="•"/>
            </a:pPr>
            <a:r>
              <a:rPr lang="en-US" sz="2400" dirty="0" smtClean="0"/>
              <a:t>Collisions of </a:t>
            </a:r>
            <a:r>
              <a:rPr lang="en-US" sz="2400" dirty="0" err="1" smtClean="0"/>
              <a:t>Pb</a:t>
            </a:r>
            <a:r>
              <a:rPr lang="en-US" sz="2400" dirty="0" smtClean="0"/>
              <a:t> beams and </a:t>
            </a:r>
            <a:r>
              <a:rPr lang="en-US" sz="2400" dirty="0" err="1" smtClean="0"/>
              <a:t>p+Pb</a:t>
            </a:r>
            <a:r>
              <a:rPr lang="en-US" sz="2400" dirty="0" smtClean="0"/>
              <a:t> at LHC</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RIKEN grows in capability and construction is progressing at SPIRAL II, GSI and ISAC. New investments in Korea.</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Neutrino properties are being measured with greater precision and </a:t>
            </a:r>
            <a:r>
              <a:rPr lang="el-GR" sz="2400" dirty="0" smtClean="0"/>
              <a:t>θ</a:t>
            </a:r>
            <a:r>
              <a:rPr lang="en-US" sz="2400" baseline="-25000" dirty="0" smtClean="0"/>
              <a:t>13</a:t>
            </a:r>
            <a:r>
              <a:rPr lang="en-US" sz="2400" dirty="0" smtClean="0"/>
              <a:t> is sizable.  France, China, Korea</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New Heavy elements,  Germany, Japan, Russia </a:t>
            </a:r>
          </a:p>
          <a:p>
            <a:pPr marL="285750" indent="-285750">
              <a:buFont typeface="Arial" pitchFamily="34" charset="0"/>
              <a:buChar char="•"/>
            </a:pPr>
            <a:endParaRPr lang="en-US" sz="2400" baseline="-25000" dirty="0"/>
          </a:p>
          <a:p>
            <a:pPr marL="285750" indent="-285750">
              <a:buFont typeface="Arial" pitchFamily="34" charset="0"/>
              <a:buChar char="•"/>
            </a:pPr>
            <a:endParaRPr lang="en-US" sz="2400" dirty="0"/>
          </a:p>
        </p:txBody>
      </p:sp>
      <p:sp>
        <p:nvSpPr>
          <p:cNvPr id="4" name="Slide Number Placeholder 3"/>
          <p:cNvSpPr>
            <a:spLocks noGrp="1"/>
          </p:cNvSpPr>
          <p:nvPr>
            <p:ph type="sldNum" sz="quarter" idx="12"/>
          </p:nvPr>
        </p:nvSpPr>
        <p:spPr/>
        <p:txBody>
          <a:bodyPr/>
          <a:lstStyle/>
          <a:p>
            <a:pPr>
              <a:defRPr/>
            </a:pPr>
            <a:fld id="{7FAD4FF5-5C80-41BF-B6E9-EF40693E6B60}" type="slidenum">
              <a:rPr lang="en-US" smtClean="0"/>
              <a:pPr>
                <a:defRPr/>
              </a:pPr>
              <a:t>11</a:t>
            </a:fld>
            <a:endParaRPr lang="en-US"/>
          </a:p>
        </p:txBody>
      </p:sp>
    </p:spTree>
    <p:extLst>
      <p:ext uri="{BB962C8B-B14F-4D97-AF65-F5344CB8AC3E}">
        <p14:creationId xmlns:p14="http://schemas.microsoft.com/office/powerpoint/2010/main" val="2295441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There Has </a:t>
            </a:r>
            <a:r>
              <a:rPr lang="en-US" sz="3600" dirty="0"/>
              <a:t>B</a:t>
            </a:r>
            <a:r>
              <a:rPr lang="en-US" sz="3600" dirty="0" smtClean="0"/>
              <a:t>een a Substantial </a:t>
            </a:r>
            <a:r>
              <a:rPr lang="en-US" sz="3600" dirty="0"/>
              <a:t>J</a:t>
            </a:r>
            <a:r>
              <a:rPr lang="en-US" sz="3600" dirty="0" smtClean="0"/>
              <a:t>olt to the World </a:t>
            </a:r>
            <a:r>
              <a:rPr lang="en-US" sz="3600" dirty="0"/>
              <a:t>E</a:t>
            </a:r>
            <a:r>
              <a:rPr lang="en-US" sz="3600" dirty="0" smtClean="0"/>
              <a:t>conomy</a:t>
            </a:r>
            <a:endParaRPr lang="en-US" sz="3600" dirty="0"/>
          </a:p>
        </p:txBody>
      </p:sp>
      <p:sp>
        <p:nvSpPr>
          <p:cNvPr id="3" name="TextBox 2"/>
          <p:cNvSpPr txBox="1"/>
          <p:nvPr/>
        </p:nvSpPr>
        <p:spPr>
          <a:xfrm>
            <a:off x="381000" y="1804116"/>
            <a:ext cx="8229600" cy="4154984"/>
          </a:xfrm>
          <a:prstGeom prst="rect">
            <a:avLst/>
          </a:prstGeom>
          <a:noFill/>
        </p:spPr>
        <p:txBody>
          <a:bodyPr wrap="square" rtlCol="0">
            <a:spAutoFit/>
          </a:bodyPr>
          <a:lstStyle/>
          <a:p>
            <a:r>
              <a:rPr lang="en-US" sz="2400" dirty="0" smtClean="0"/>
              <a:t>The 2007 Long Range Plan was based on a doubling of the budget of the DOE Office of Science and National Science Foundation over 10 years.</a:t>
            </a:r>
          </a:p>
          <a:p>
            <a:endParaRPr lang="en-US" sz="2400" dirty="0"/>
          </a:p>
          <a:p>
            <a:r>
              <a:rPr lang="en-US" sz="2400" dirty="0" smtClean="0"/>
              <a:t>Last year, NSAC was charged to provide advise on implementing the priorities and recommendations of the 2007 Long Range Plan in light of projected budgetary constraints. </a:t>
            </a:r>
          </a:p>
          <a:p>
            <a:endParaRPr lang="en-US" sz="2400" dirty="0"/>
          </a:p>
          <a:p>
            <a:r>
              <a:rPr lang="en-US" sz="2400" dirty="0" smtClean="0"/>
              <a:t>An NSAC Subcommittee, chaired by Bob Tribble was asked to address this by January 2013.</a:t>
            </a:r>
            <a:endParaRPr lang="en-US" sz="2400" dirty="0"/>
          </a:p>
        </p:txBody>
      </p:sp>
      <p:sp>
        <p:nvSpPr>
          <p:cNvPr id="4" name="Slide Number Placeholder 3"/>
          <p:cNvSpPr>
            <a:spLocks noGrp="1"/>
          </p:cNvSpPr>
          <p:nvPr>
            <p:ph type="sldNum" sz="quarter" idx="12"/>
          </p:nvPr>
        </p:nvSpPr>
        <p:spPr/>
        <p:txBody>
          <a:bodyPr/>
          <a:lstStyle/>
          <a:p>
            <a:pPr>
              <a:defRPr/>
            </a:pPr>
            <a:fld id="{7FAD4FF5-5C80-41BF-B6E9-EF40693E6B60}" type="slidenum">
              <a:rPr lang="en-US" smtClean="0"/>
              <a:pPr>
                <a:defRPr/>
              </a:pPr>
              <a:t>12</a:t>
            </a:fld>
            <a:endParaRPr lang="en-US"/>
          </a:p>
        </p:txBody>
      </p:sp>
    </p:spTree>
    <p:extLst>
      <p:ext uri="{BB962C8B-B14F-4D97-AF65-F5344CB8AC3E}">
        <p14:creationId xmlns:p14="http://schemas.microsoft.com/office/powerpoint/2010/main" val="329949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600" dirty="0" smtClean="0"/>
              <a:t>The Subcommittee Examined the Science Case in Light of Recent Progress</a:t>
            </a:r>
            <a:endParaRPr lang="en-US" sz="3600" dirty="0"/>
          </a:p>
        </p:txBody>
      </p:sp>
      <p:sp>
        <p:nvSpPr>
          <p:cNvPr id="3" name="TextBox 2"/>
          <p:cNvSpPr txBox="1"/>
          <p:nvPr/>
        </p:nvSpPr>
        <p:spPr>
          <a:xfrm>
            <a:off x="533400" y="1371600"/>
            <a:ext cx="8153400" cy="5047536"/>
          </a:xfrm>
          <a:prstGeom prst="rect">
            <a:avLst/>
          </a:prstGeom>
          <a:noFill/>
        </p:spPr>
        <p:txBody>
          <a:bodyPr wrap="square" rtlCol="0">
            <a:spAutoFit/>
          </a:bodyPr>
          <a:lstStyle/>
          <a:p>
            <a:r>
              <a:rPr lang="en-US" sz="2200" dirty="0" smtClean="0"/>
              <a:t>“The subcommittee was unanimous in reaffirming the LRP vision for the field. Each of the recommendations is supported by an extremely compelling science case. If any one part is excised, it will be a significant loss to the U.S. in terms of scientific accomplishments, scientific leadership, development of important new applications, and education of a technically skilled workforce to support homeland security and economic development</a:t>
            </a:r>
            <a:r>
              <a:rPr lang="en-US" sz="2400" dirty="0" smtClean="0"/>
              <a:t>. </a:t>
            </a:r>
          </a:p>
          <a:p>
            <a:endParaRPr lang="en-US" sz="2400" dirty="0"/>
          </a:p>
          <a:p>
            <a:r>
              <a:rPr lang="en-US" sz="2400" dirty="0" smtClean="0"/>
              <a:t>The subcommittee report clearly presented what would be lost under no-growth scenarios in terms of </a:t>
            </a:r>
          </a:p>
          <a:p>
            <a:pPr marL="342900" indent="-342900">
              <a:buFont typeface="Arial" pitchFamily="34" charset="0"/>
              <a:buChar char="•"/>
            </a:pPr>
            <a:r>
              <a:rPr lang="en-US" sz="2400" dirty="0" smtClean="0"/>
              <a:t>Science</a:t>
            </a:r>
          </a:p>
          <a:p>
            <a:pPr marL="342900" indent="-342900">
              <a:buFont typeface="Arial" pitchFamily="34" charset="0"/>
              <a:buChar char="•"/>
            </a:pPr>
            <a:r>
              <a:rPr lang="en-US" sz="2400" dirty="0" smtClean="0"/>
              <a:t>Workforce</a:t>
            </a:r>
          </a:p>
          <a:p>
            <a:pPr marL="342900" indent="-342900">
              <a:buFont typeface="Arial" pitchFamily="34" charset="0"/>
              <a:buChar char="•"/>
            </a:pPr>
            <a:r>
              <a:rPr lang="en-US" sz="2400" dirty="0" smtClean="0"/>
              <a:t>Future capabilities</a:t>
            </a:r>
            <a:endParaRPr lang="en-US" sz="2400" dirty="0"/>
          </a:p>
        </p:txBody>
      </p:sp>
      <p:sp>
        <p:nvSpPr>
          <p:cNvPr id="4" name="Slide Number Placeholder 3"/>
          <p:cNvSpPr>
            <a:spLocks noGrp="1"/>
          </p:cNvSpPr>
          <p:nvPr>
            <p:ph type="sldNum" sz="quarter" idx="12"/>
          </p:nvPr>
        </p:nvSpPr>
        <p:spPr/>
        <p:txBody>
          <a:bodyPr/>
          <a:lstStyle/>
          <a:p>
            <a:pPr>
              <a:defRPr/>
            </a:pPr>
            <a:fld id="{7FAD4FF5-5C80-41BF-B6E9-EF40693E6B60}" type="slidenum">
              <a:rPr lang="en-US" smtClean="0"/>
              <a:pPr>
                <a:defRPr/>
              </a:pPr>
              <a:t>13</a:t>
            </a:fld>
            <a:endParaRPr lang="en-US"/>
          </a:p>
        </p:txBody>
      </p:sp>
    </p:spTree>
    <p:extLst>
      <p:ext uri="{BB962C8B-B14F-4D97-AF65-F5344CB8AC3E}">
        <p14:creationId xmlns:p14="http://schemas.microsoft.com/office/powerpoint/2010/main" val="187146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2-4 Lines Summary of Science</a:t>
            </a:r>
            <a:endParaRPr lang="en-US" dirty="0"/>
          </a:p>
        </p:txBody>
      </p:sp>
      <p:sp>
        <p:nvSpPr>
          <p:cNvPr id="3" name="TextBox 2"/>
          <p:cNvSpPr txBox="1"/>
          <p:nvPr/>
        </p:nvSpPr>
        <p:spPr>
          <a:xfrm>
            <a:off x="609600" y="1066800"/>
            <a:ext cx="7696200" cy="5632311"/>
          </a:xfrm>
          <a:prstGeom prst="rect">
            <a:avLst/>
          </a:prstGeom>
          <a:noFill/>
        </p:spPr>
        <p:txBody>
          <a:bodyPr wrap="square" rtlCol="0">
            <a:spAutoFit/>
          </a:bodyPr>
          <a:lstStyle/>
          <a:p>
            <a:r>
              <a:rPr lang="en-US" dirty="0" smtClean="0"/>
              <a:t>CEBAF-12 </a:t>
            </a:r>
            <a:r>
              <a:rPr lang="en-US" dirty="0" err="1" smtClean="0"/>
              <a:t>GeV</a:t>
            </a:r>
            <a:r>
              <a:rPr lang="en-US" dirty="0" smtClean="0"/>
              <a:t> Combination of beam power and energy</a:t>
            </a:r>
          </a:p>
          <a:p>
            <a:pPr marL="285750" indent="-285750">
              <a:buFont typeface="Arial" pitchFamily="34" charset="0"/>
              <a:buChar char="•"/>
            </a:pPr>
            <a:r>
              <a:rPr lang="en-US" dirty="0" smtClean="0"/>
              <a:t>Excited gluon fields in hadrons</a:t>
            </a:r>
          </a:p>
          <a:p>
            <a:pPr marL="285750" indent="-285750">
              <a:buFont typeface="Arial" pitchFamily="34" charset="0"/>
              <a:buChar char="•"/>
            </a:pPr>
            <a:r>
              <a:rPr lang="en-US" dirty="0" smtClean="0"/>
              <a:t>Orbital motion of quarks and contribution to the proton’s spin.</a:t>
            </a:r>
          </a:p>
          <a:p>
            <a:pPr marL="285750" indent="-285750">
              <a:buFont typeface="Arial" pitchFamily="34" charset="0"/>
              <a:buChar char="•"/>
            </a:pPr>
            <a:r>
              <a:rPr lang="en-US" dirty="0" smtClean="0"/>
              <a:t>Precision tests of the standard model</a:t>
            </a:r>
          </a:p>
          <a:p>
            <a:pPr marL="285750" indent="-285750">
              <a:buFont typeface="Arial" pitchFamily="34" charset="0"/>
              <a:buChar char="•"/>
            </a:pPr>
            <a:r>
              <a:rPr lang="en-US" dirty="0" smtClean="0"/>
              <a:t>Exquisite tests of nuclear models</a:t>
            </a:r>
          </a:p>
          <a:p>
            <a:endParaRPr lang="en-US" dirty="0" smtClean="0"/>
          </a:p>
          <a:p>
            <a:r>
              <a:rPr lang="en-US" dirty="0" smtClean="0"/>
              <a:t>RHIC    Broad range of energy and world’s only polarized proton collider</a:t>
            </a:r>
          </a:p>
          <a:p>
            <a:pPr marL="285750" indent="-285750">
              <a:buFont typeface="Arial" pitchFamily="34" charset="0"/>
              <a:buChar char="•"/>
            </a:pPr>
            <a:r>
              <a:rPr lang="en-US" dirty="0" smtClean="0"/>
              <a:t>Energy scan to search for QCD critical point. Initial scans suggest RHIC covers the right energy range. </a:t>
            </a:r>
          </a:p>
          <a:p>
            <a:pPr marL="285750" indent="-285750">
              <a:buFont typeface="Arial" pitchFamily="34" charset="0"/>
              <a:buChar char="•"/>
            </a:pPr>
            <a:r>
              <a:rPr lang="en-US" dirty="0" smtClean="0"/>
              <a:t>Gluon and antiquark contributions to proton spin</a:t>
            </a:r>
          </a:p>
          <a:p>
            <a:pPr marL="285750" indent="-285750">
              <a:buFont typeface="Arial" pitchFamily="34" charset="0"/>
              <a:buChar char="•"/>
            </a:pPr>
            <a:r>
              <a:rPr lang="en-US" dirty="0" smtClean="0"/>
              <a:t>Energy dependence of transport coefficients in strongly interacting quark gluon matter</a:t>
            </a:r>
          </a:p>
          <a:p>
            <a:pPr marL="285750" indent="-285750">
              <a:buFont typeface="Arial" pitchFamily="34" charset="0"/>
              <a:buChar char="•"/>
            </a:pPr>
            <a:r>
              <a:rPr lang="en-US" dirty="0" smtClean="0"/>
              <a:t>Possible evidence for local topological parity violation</a:t>
            </a:r>
          </a:p>
          <a:p>
            <a:pPr marL="285750" indent="-285750">
              <a:buFont typeface="Arial" pitchFamily="34" charset="0"/>
              <a:buChar char="•"/>
            </a:pPr>
            <a:endParaRPr lang="en-US" dirty="0"/>
          </a:p>
          <a:p>
            <a:r>
              <a:rPr lang="en-US" dirty="0" smtClean="0"/>
              <a:t>FRIB     Highest beam intensities and reaccelerated rare isotope beams</a:t>
            </a:r>
          </a:p>
          <a:p>
            <a:pPr marL="285750" indent="-285750">
              <a:buFont typeface="Arial" pitchFamily="34" charset="0"/>
              <a:buChar char="•"/>
            </a:pPr>
            <a:r>
              <a:rPr lang="en-US" dirty="0" smtClean="0"/>
              <a:t>Highest reach in nuclei far from stability and along paths of astrophysical processes.</a:t>
            </a:r>
          </a:p>
          <a:p>
            <a:pPr marL="285750" indent="-285750">
              <a:buFont typeface="Arial" pitchFamily="34" charset="0"/>
              <a:buChar char="•"/>
            </a:pPr>
            <a:r>
              <a:rPr lang="en-US" dirty="0" smtClean="0"/>
              <a:t>US access to broad range of new isotopes for applications, stockpile stewardship and national security.</a:t>
            </a:r>
          </a:p>
          <a:p>
            <a:endParaRPr lang="en-US" dirty="0"/>
          </a:p>
        </p:txBody>
      </p:sp>
      <p:sp>
        <p:nvSpPr>
          <p:cNvPr id="4" name="Slide Number Placeholder 3"/>
          <p:cNvSpPr>
            <a:spLocks noGrp="1"/>
          </p:cNvSpPr>
          <p:nvPr>
            <p:ph type="sldNum" sz="quarter" idx="12"/>
          </p:nvPr>
        </p:nvSpPr>
        <p:spPr/>
        <p:txBody>
          <a:bodyPr/>
          <a:lstStyle/>
          <a:p>
            <a:pPr>
              <a:defRPr/>
            </a:pPr>
            <a:fld id="{7FAD4FF5-5C80-41BF-B6E9-EF40693E6B60}" type="slidenum">
              <a:rPr lang="en-US" smtClean="0"/>
              <a:pPr>
                <a:defRPr/>
              </a:pPr>
              <a:t>14</a:t>
            </a:fld>
            <a:endParaRPr lang="en-US"/>
          </a:p>
        </p:txBody>
      </p:sp>
    </p:spTree>
    <p:extLst>
      <p:ext uri="{BB962C8B-B14F-4D97-AF65-F5344CB8AC3E}">
        <p14:creationId xmlns:p14="http://schemas.microsoft.com/office/powerpoint/2010/main" val="2407422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133600"/>
            <a:ext cx="6237935"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38800" y="2590800"/>
            <a:ext cx="3200400" cy="3139321"/>
          </a:xfrm>
          <a:prstGeom prst="rect">
            <a:avLst/>
          </a:prstGeom>
        </p:spPr>
        <p:txBody>
          <a:bodyPr wrap="square">
            <a:spAutoFit/>
          </a:bodyPr>
          <a:lstStyle/>
          <a:p>
            <a:r>
              <a:rPr lang="en-US" dirty="0">
                <a:solidFill>
                  <a:srgbClr val="996600"/>
                </a:solidFill>
              </a:rPr>
              <a:t>The subcommittee was unanimous in endorsing the modest growth budget scenario as the minimum level of support that is needed to maintain a viable long-term U.S. nuclear science program that encompasses the vision of the Long Range Plan.</a:t>
            </a:r>
          </a:p>
          <a:p>
            <a:pPr marL="342900" indent="-342900">
              <a:buFont typeface="Arial" pitchFamily="34" charset="0"/>
              <a:buChar char="•"/>
            </a:pPr>
            <a:endParaRPr lang="en-US" dirty="0"/>
          </a:p>
        </p:txBody>
      </p:sp>
      <p:sp>
        <p:nvSpPr>
          <p:cNvPr id="5" name="Slide Number Placeholder 4"/>
          <p:cNvSpPr>
            <a:spLocks noGrp="1"/>
          </p:cNvSpPr>
          <p:nvPr>
            <p:ph type="sldNum" sz="quarter" idx="12"/>
          </p:nvPr>
        </p:nvSpPr>
        <p:spPr/>
        <p:txBody>
          <a:bodyPr/>
          <a:lstStyle/>
          <a:p>
            <a:pPr>
              <a:defRPr/>
            </a:pPr>
            <a:fld id="{7FAD4FF5-5C80-41BF-B6E9-EF40693E6B60}" type="slidenum">
              <a:rPr lang="en-US" smtClean="0"/>
              <a:pPr>
                <a:defRPr/>
              </a:pPr>
              <a:t>15</a:t>
            </a:fld>
            <a:endParaRPr lang="en-US"/>
          </a:p>
        </p:txBody>
      </p:sp>
    </p:spTree>
    <p:extLst>
      <p:ext uri="{BB962C8B-B14F-4D97-AF65-F5344CB8AC3E}">
        <p14:creationId xmlns:p14="http://schemas.microsoft.com/office/powerpoint/2010/main" val="844785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lstStyle/>
          <a:p>
            <a:r>
              <a:rPr lang="en-US" dirty="0"/>
              <a:t/>
            </a:r>
            <a:br>
              <a:rPr lang="en-US" dirty="0"/>
            </a:br>
            <a:r>
              <a:rPr lang="en-US" sz="3200" dirty="0"/>
              <a:t>Office of Science FY 2014 Budget Request to Congress</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25880"/>
            <a:ext cx="8704872"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6248400"/>
            <a:ext cx="7609776" cy="369332"/>
          </a:xfrm>
          <a:prstGeom prst="rect">
            <a:avLst/>
          </a:prstGeom>
          <a:noFill/>
        </p:spPr>
        <p:txBody>
          <a:bodyPr wrap="none" rtlCol="0">
            <a:spAutoFit/>
          </a:bodyPr>
          <a:lstStyle/>
          <a:p>
            <a:r>
              <a:rPr lang="en-US" b="1" dirty="0" smtClean="0"/>
              <a:t>Nuclear Physics FY14 $570M  at the level of Modest Growth Budget</a:t>
            </a:r>
            <a:endParaRPr lang="en-US" b="1" dirty="0"/>
          </a:p>
        </p:txBody>
      </p:sp>
      <p:sp>
        <p:nvSpPr>
          <p:cNvPr id="4" name="Rectangle 3"/>
          <p:cNvSpPr/>
          <p:nvPr/>
        </p:nvSpPr>
        <p:spPr>
          <a:xfrm>
            <a:off x="228600" y="3520440"/>
            <a:ext cx="8704872" cy="21336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7FAD4FF5-5C80-41BF-B6E9-EF40693E6B60}" type="slidenum">
              <a:rPr lang="en-US" smtClean="0"/>
              <a:pPr>
                <a:defRPr/>
              </a:pPr>
              <a:t>16</a:t>
            </a:fld>
            <a:endParaRPr lang="en-US"/>
          </a:p>
        </p:txBody>
      </p:sp>
    </p:spTree>
    <p:extLst>
      <p:ext uri="{BB962C8B-B14F-4D97-AF65-F5344CB8AC3E}">
        <p14:creationId xmlns:p14="http://schemas.microsoft.com/office/powerpoint/2010/main" val="18520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t>Director of the DOE Office of Science  Presentation on FY14 Budget </a:t>
            </a:r>
            <a:endParaRPr lang="en-US" sz="32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8" y="1066800"/>
            <a:ext cx="76295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FAD4FF5-5C80-41BF-B6E9-EF40693E6B60}" type="slidenum">
              <a:rPr lang="en-US" smtClean="0"/>
              <a:pPr>
                <a:defRPr/>
              </a:pPr>
              <a:t>17</a:t>
            </a:fld>
            <a:endParaRPr lang="en-US"/>
          </a:p>
        </p:txBody>
      </p:sp>
    </p:spTree>
    <p:extLst>
      <p:ext uri="{BB962C8B-B14F-4D97-AF65-F5344CB8AC3E}">
        <p14:creationId xmlns:p14="http://schemas.microsoft.com/office/powerpoint/2010/main" val="3450391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669461" cy="58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FAD4FF5-5C80-41BF-B6E9-EF40693E6B60}" type="slidenum">
              <a:rPr lang="en-US" smtClean="0"/>
              <a:pPr>
                <a:defRPr/>
              </a:pPr>
              <a:t>18</a:t>
            </a:fld>
            <a:endParaRPr lang="en-US"/>
          </a:p>
        </p:txBody>
      </p:sp>
    </p:spTree>
    <p:extLst>
      <p:ext uri="{BB962C8B-B14F-4D97-AF65-F5344CB8AC3E}">
        <p14:creationId xmlns:p14="http://schemas.microsoft.com/office/powerpoint/2010/main" val="2948545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135" y="609600"/>
            <a:ext cx="8245265"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FAD4FF5-5C80-41BF-B6E9-EF40693E6B60}" type="slidenum">
              <a:rPr lang="en-US" smtClean="0"/>
              <a:pPr>
                <a:defRPr/>
              </a:pPr>
              <a:t>19</a:t>
            </a:fld>
            <a:endParaRPr lang="en-US"/>
          </a:p>
        </p:txBody>
      </p:sp>
    </p:spTree>
    <p:extLst>
      <p:ext uri="{BB962C8B-B14F-4D97-AF65-F5344CB8AC3E}">
        <p14:creationId xmlns:p14="http://schemas.microsoft.com/office/powerpoint/2010/main" val="2698245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686800" cy="685800"/>
          </a:xfrm>
        </p:spPr>
        <p:txBody>
          <a:bodyPr rtlCol="0">
            <a:normAutofit/>
          </a:bodyPr>
          <a:lstStyle/>
          <a:p>
            <a:pPr eaLnBrk="1" fontAlgn="auto" hangingPunct="1">
              <a:spcAft>
                <a:spcPts val="0"/>
              </a:spcAft>
              <a:defRPr/>
            </a:pPr>
            <a:r>
              <a:rPr lang="en-US" sz="2800" dirty="0" smtClean="0"/>
              <a:t>Nuclear Physics helps define the history of the universe</a:t>
            </a:r>
            <a:endParaRPr lang="en-US" sz="2800" dirty="0"/>
          </a:p>
        </p:txBody>
      </p:sp>
      <p:pic>
        <p:nvPicPr>
          <p:cNvPr id="16386" name="Picture 3"/>
          <p:cNvPicPr>
            <a:picLocks noChangeAspect="1"/>
          </p:cNvPicPr>
          <p:nvPr/>
        </p:nvPicPr>
        <p:blipFill>
          <a:blip r:embed="rId2" cstate="print"/>
          <a:srcRect/>
          <a:stretch>
            <a:fillRect/>
          </a:stretch>
        </p:blipFill>
        <p:spPr bwMode="auto">
          <a:xfrm>
            <a:off x="304800" y="838200"/>
            <a:ext cx="6480175" cy="5394325"/>
          </a:xfrm>
          <a:prstGeom prst="rect">
            <a:avLst/>
          </a:prstGeom>
          <a:noFill/>
          <a:ln w="9525">
            <a:noFill/>
            <a:miter lim="800000"/>
            <a:headEnd/>
            <a:tailEnd/>
          </a:ln>
        </p:spPr>
      </p:pic>
      <p:sp>
        <p:nvSpPr>
          <p:cNvPr id="16387" name="TextBox 4"/>
          <p:cNvSpPr txBox="1">
            <a:spLocks noChangeArrowheads="1"/>
          </p:cNvSpPr>
          <p:nvPr/>
        </p:nvSpPr>
        <p:spPr bwMode="auto">
          <a:xfrm>
            <a:off x="6756400" y="762000"/>
            <a:ext cx="2286000" cy="5509200"/>
          </a:xfrm>
          <a:prstGeom prst="rect">
            <a:avLst/>
          </a:prstGeom>
          <a:noFill/>
          <a:ln w="9525">
            <a:noFill/>
            <a:miter lim="800000"/>
            <a:headEnd/>
            <a:tailEnd/>
          </a:ln>
        </p:spPr>
        <p:txBody>
          <a:bodyPr>
            <a:spAutoFit/>
          </a:bodyPr>
          <a:lstStyle/>
          <a:p>
            <a:pPr marL="285750" indent="-285750">
              <a:buFont typeface="Arial" charset="0"/>
              <a:buChar char="•"/>
            </a:pPr>
            <a:r>
              <a:rPr lang="en-US" sz="1600" dirty="0" smtClean="0">
                <a:latin typeface="Calibri" pitchFamily="34" charset="0"/>
              </a:rPr>
              <a:t>Baryon asymmetry of the universe</a:t>
            </a:r>
          </a:p>
          <a:p>
            <a:r>
              <a:rPr lang="en-US" sz="1600" dirty="0" smtClean="0">
                <a:latin typeface="Calibri" pitchFamily="34" charset="0"/>
              </a:rPr>
              <a:t> </a:t>
            </a:r>
          </a:p>
          <a:p>
            <a:pPr marL="285750" indent="-285750">
              <a:buFont typeface="Arial" charset="0"/>
              <a:buChar char="•"/>
            </a:pPr>
            <a:r>
              <a:rPr lang="en-US" sz="1600" dirty="0" smtClean="0">
                <a:latin typeface="Calibri" pitchFamily="34" charset="0"/>
              </a:rPr>
              <a:t>Quark </a:t>
            </a:r>
            <a:r>
              <a:rPr lang="en-US" sz="1600" dirty="0">
                <a:latin typeface="Calibri" pitchFamily="34" charset="0"/>
              </a:rPr>
              <a:t>– Hadron Phase Transition</a:t>
            </a: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Properties of Hadrons</a:t>
            </a: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Properties of Nuclei</a:t>
            </a: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Energy production in stars</a:t>
            </a: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How are the heavy elements produced</a:t>
            </a: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Neutron stars and supernovae</a:t>
            </a: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Neutrino, properties</a:t>
            </a:r>
            <a:r>
              <a:rPr lang="en-US" sz="1600" dirty="0" smtClean="0">
                <a:latin typeface="Calibri" pitchFamily="34" charset="0"/>
              </a:rPr>
              <a:t>,</a:t>
            </a:r>
            <a:endParaRPr lang="en-US" sz="1600" dirty="0">
              <a:latin typeface="Calibri" pitchFamily="34" charset="0"/>
            </a:endParaRPr>
          </a:p>
          <a:p>
            <a:pPr marL="285750" indent="-285750">
              <a:buFont typeface="Arial" charset="0"/>
              <a:buChar char="•"/>
            </a:pPr>
            <a:endParaRPr lang="en-US" sz="1600" dirty="0">
              <a:latin typeface="Calibri" pitchFamily="34" charset="0"/>
            </a:endParaRPr>
          </a:p>
          <a:p>
            <a:pPr marL="285750" indent="-285750">
              <a:buFont typeface="Arial" charset="0"/>
              <a:buChar char="•"/>
            </a:pPr>
            <a:r>
              <a:rPr lang="en-US" sz="1600" dirty="0">
                <a:latin typeface="Calibri" pitchFamily="34" charset="0"/>
              </a:rPr>
              <a:t>Applications</a:t>
            </a:r>
          </a:p>
        </p:txBody>
      </p:sp>
      <p:sp>
        <p:nvSpPr>
          <p:cNvPr id="3" name="TextBox 2"/>
          <p:cNvSpPr txBox="1"/>
          <p:nvPr/>
        </p:nvSpPr>
        <p:spPr>
          <a:xfrm>
            <a:off x="152401" y="6248400"/>
            <a:ext cx="8890000" cy="646331"/>
          </a:xfrm>
          <a:prstGeom prst="rect">
            <a:avLst/>
          </a:prstGeom>
          <a:noFill/>
        </p:spPr>
        <p:txBody>
          <a:bodyPr wrap="square" rtlCol="0">
            <a:spAutoFit/>
          </a:bodyPr>
          <a:lstStyle/>
          <a:p>
            <a:r>
              <a:rPr lang="en-US" dirty="0" smtClean="0"/>
              <a:t>Indeed it is the time scales and the bottlenecks in the nuclear physics of stars and chemical evolution that determine why the universe looks like it does.</a:t>
            </a:r>
          </a:p>
        </p:txBody>
      </p:sp>
      <p:sp>
        <p:nvSpPr>
          <p:cNvPr id="4" name="Slide Number Placeholder 3"/>
          <p:cNvSpPr>
            <a:spLocks noGrp="1"/>
          </p:cNvSpPr>
          <p:nvPr>
            <p:ph type="sldNum" sz="quarter" idx="12"/>
          </p:nvPr>
        </p:nvSpPr>
        <p:spPr/>
        <p:txBody>
          <a:bodyPr/>
          <a:lstStyle/>
          <a:p>
            <a:pPr>
              <a:defRPr/>
            </a:pPr>
            <a:fld id="{E17D11FB-00DD-4895-8402-4523920B42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2" y="442804"/>
            <a:ext cx="8339138" cy="55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FAD4FF5-5C80-41BF-B6E9-EF40693E6B60}" type="slidenum">
              <a:rPr lang="en-US" smtClean="0"/>
              <a:pPr>
                <a:defRPr/>
              </a:pPr>
              <a:t>20</a:t>
            </a:fld>
            <a:endParaRPr lang="en-US"/>
          </a:p>
        </p:txBody>
      </p:sp>
    </p:spTree>
    <p:extLst>
      <p:ext uri="{BB962C8B-B14F-4D97-AF65-F5344CB8AC3E}">
        <p14:creationId xmlns:p14="http://schemas.microsoft.com/office/powerpoint/2010/main" val="1379142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7832" y="228600"/>
            <a:ext cx="3441968" cy="646331"/>
          </a:xfrm>
          <a:prstGeom prst="rect">
            <a:avLst/>
          </a:prstGeom>
          <a:noFill/>
        </p:spPr>
        <p:txBody>
          <a:bodyPr wrap="none" rtlCol="0">
            <a:spAutoFit/>
          </a:bodyPr>
          <a:lstStyle/>
          <a:p>
            <a:r>
              <a:rPr lang="en-US" sz="3600" dirty="0" smtClean="0"/>
              <a:t>And Much More</a:t>
            </a:r>
            <a:endParaRPr lang="en-US" sz="3600" dirty="0"/>
          </a:p>
        </p:txBody>
      </p:sp>
      <p:sp>
        <p:nvSpPr>
          <p:cNvPr id="3" name="TextBox 2"/>
          <p:cNvSpPr txBox="1"/>
          <p:nvPr/>
        </p:nvSpPr>
        <p:spPr>
          <a:xfrm>
            <a:off x="304801" y="838200"/>
            <a:ext cx="7848600" cy="5909310"/>
          </a:xfrm>
          <a:prstGeom prst="rect">
            <a:avLst/>
          </a:prstGeom>
          <a:noFill/>
        </p:spPr>
        <p:txBody>
          <a:bodyPr wrap="square" rtlCol="0">
            <a:spAutoFit/>
          </a:bodyPr>
          <a:lstStyle/>
          <a:p>
            <a:pPr marL="285750" indent="-285750">
              <a:buFont typeface="Arial" pitchFamily="34" charset="0"/>
              <a:buChar char="•"/>
            </a:pPr>
            <a:r>
              <a:rPr lang="en-US" dirty="0" smtClean="0"/>
              <a:t>Californium Rare Ion Breeder Upgrades delivers first beams at Argonne</a:t>
            </a:r>
          </a:p>
          <a:p>
            <a:pPr marL="285750" indent="-285750">
              <a:buFont typeface="Arial" pitchFamily="34" charset="0"/>
              <a:buChar char="•"/>
            </a:pPr>
            <a:endParaRPr lang="en-US" dirty="0"/>
          </a:p>
          <a:p>
            <a:pPr marL="285750" indent="-285750">
              <a:buFont typeface="Arial" pitchFamily="34" charset="0"/>
              <a:buChar char="•"/>
            </a:pPr>
            <a:r>
              <a:rPr lang="en-US" dirty="0" smtClean="0"/>
              <a:t>New high intensity accelerator for nuclear astrophysics at Notre Dame</a:t>
            </a:r>
          </a:p>
          <a:p>
            <a:pPr marL="285750" indent="-285750">
              <a:buFont typeface="Arial" pitchFamily="34" charset="0"/>
              <a:buChar char="•"/>
            </a:pPr>
            <a:endParaRPr lang="en-US" dirty="0"/>
          </a:p>
          <a:p>
            <a:pPr marL="285750" indent="-285750">
              <a:buFont typeface="Arial" pitchFamily="34" charset="0"/>
              <a:buChar char="•"/>
            </a:pPr>
            <a:r>
              <a:rPr lang="en-US" dirty="0" smtClean="0"/>
              <a:t>Texas A&amp;M Cyclotron Upgrade Project progressing.</a:t>
            </a:r>
          </a:p>
          <a:p>
            <a:pPr marL="285750" indent="-285750">
              <a:buFont typeface="Arial" pitchFamily="34" charset="0"/>
              <a:buChar char="•"/>
            </a:pPr>
            <a:endParaRPr lang="en-US" dirty="0"/>
          </a:p>
          <a:p>
            <a:pPr marL="285750" indent="-285750">
              <a:buFont typeface="Arial" pitchFamily="34" charset="0"/>
              <a:buChar char="•"/>
            </a:pPr>
            <a:r>
              <a:rPr lang="en-US" dirty="0" smtClean="0"/>
              <a:t>Involvement in 6 efforts in neutrino-less double beta decay experiments</a:t>
            </a:r>
          </a:p>
          <a:p>
            <a:pPr marL="285750" indent="-285750">
              <a:buFont typeface="Arial" pitchFamily="34" charset="0"/>
              <a:buChar char="•"/>
            </a:pPr>
            <a:endParaRPr lang="en-US" dirty="0"/>
          </a:p>
          <a:p>
            <a:pPr marL="285750" indent="-285750">
              <a:buFont typeface="Arial" pitchFamily="34" charset="0"/>
              <a:buChar char="•"/>
            </a:pPr>
            <a:r>
              <a:rPr lang="en-US" dirty="0" smtClean="0"/>
              <a:t>Neutron and Nuclear Electric Dipole Moment Experiments make major progress</a:t>
            </a:r>
          </a:p>
          <a:p>
            <a:pPr marL="285750" indent="-285750">
              <a:buFont typeface="Arial" pitchFamily="34" charset="0"/>
              <a:buChar char="•"/>
            </a:pPr>
            <a:endParaRPr lang="en-US" dirty="0"/>
          </a:p>
          <a:p>
            <a:pPr marL="285750" indent="-285750">
              <a:buFont typeface="Arial" pitchFamily="34" charset="0"/>
              <a:buChar char="•"/>
            </a:pPr>
            <a:r>
              <a:rPr lang="en-US" dirty="0" smtClean="0"/>
              <a:t>Gamma ray tracking array GRETINA has very successful first production run at NSCL. </a:t>
            </a:r>
          </a:p>
          <a:p>
            <a:pPr marL="285750" indent="-285750">
              <a:buFont typeface="Arial" pitchFamily="34" charset="0"/>
              <a:buChar char="•"/>
            </a:pPr>
            <a:endParaRPr lang="en-US" dirty="0"/>
          </a:p>
          <a:p>
            <a:pPr marL="285750" indent="-285750">
              <a:buFont typeface="Arial" pitchFamily="34" charset="0"/>
              <a:buChar char="•"/>
            </a:pPr>
            <a:r>
              <a:rPr lang="en-US" dirty="0" smtClean="0"/>
              <a:t>Measurement of neutron radius of </a:t>
            </a:r>
            <a:r>
              <a:rPr lang="en-US" dirty="0" err="1" smtClean="0"/>
              <a:t>Pb</a:t>
            </a:r>
            <a:r>
              <a:rPr lang="en-US" dirty="0" smtClean="0"/>
              <a:t> in parity violating electron scattering at </a:t>
            </a:r>
            <a:r>
              <a:rPr lang="en-US" dirty="0" err="1" smtClean="0"/>
              <a:t>JLab</a:t>
            </a:r>
            <a:r>
              <a:rPr lang="en-US" dirty="0" smtClean="0"/>
              <a:t>. </a:t>
            </a:r>
          </a:p>
          <a:p>
            <a:pPr marL="285750" indent="-285750">
              <a:buFont typeface="Arial" pitchFamily="34" charset="0"/>
              <a:buChar char="•"/>
            </a:pPr>
            <a:endParaRPr lang="en-US" dirty="0"/>
          </a:p>
          <a:p>
            <a:pPr marL="285750" indent="-285750">
              <a:buFont typeface="Arial" pitchFamily="34" charset="0"/>
              <a:buChar char="•"/>
            </a:pPr>
            <a:r>
              <a:rPr lang="en-US" dirty="0" smtClean="0"/>
              <a:t>Upgrades of RHIC detectors</a:t>
            </a:r>
          </a:p>
          <a:p>
            <a:pPr marL="285750" indent="-285750">
              <a:buFont typeface="Arial" pitchFamily="34" charset="0"/>
              <a:buChar char="•"/>
            </a:pPr>
            <a:endParaRPr lang="en-US" dirty="0"/>
          </a:p>
          <a:p>
            <a:pPr marL="285750" indent="-285750">
              <a:buFont typeface="Arial" pitchFamily="34" charset="0"/>
              <a:buChar char="•"/>
            </a:pPr>
            <a:r>
              <a:rPr lang="en-US" dirty="0" smtClean="0"/>
              <a:t>Far-reaching and efficient utilization of advanced computing in nuclear theory, Lattice, Quantum Many Body Techniques, Density Functional ...</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740" y="1371600"/>
            <a:ext cx="8524060" cy="4191000"/>
          </a:xfrm>
          <a:prstGeom prst="rect">
            <a:avLst/>
          </a:prstGeom>
        </p:spPr>
      </p:pic>
      <p:pic>
        <p:nvPicPr>
          <p:cNvPr id="15364" name="Picture 4" descr="Picture of the experimental set up to measure beta-decay half-l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11680"/>
            <a:ext cx="7361349" cy="4846320"/>
          </a:xfrm>
          <a:prstGeom prst="rect">
            <a:avLst/>
          </a:prstGeom>
          <a:solidFill>
            <a:schemeClr val="bg1"/>
          </a:solidFill>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0" y="228600"/>
            <a:ext cx="74295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E36E30D-1F98-4497-B5CF-C3DD8D9F9A48}" type="slidenum">
              <a:rPr lang="en-US" smtClean="0"/>
              <a:pPr>
                <a:defRPr/>
              </a:pPr>
              <a:t>21</a:t>
            </a:fld>
            <a:endParaRPr lang="en-US"/>
          </a:p>
        </p:txBody>
      </p:sp>
    </p:spTree>
    <p:extLst>
      <p:ext uri="{BB962C8B-B14F-4D97-AF65-F5344CB8AC3E}">
        <p14:creationId xmlns:p14="http://schemas.microsoft.com/office/powerpoint/2010/main" val="38010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additive="base">
                                        <p:cTn id="17" dur="500" fill="hold"/>
                                        <p:tgtEl>
                                          <p:spTgt spid="15364"/>
                                        </p:tgtEl>
                                        <p:attrNameLst>
                                          <p:attrName>ppt_x</p:attrName>
                                        </p:attrNameLst>
                                      </p:cBhvr>
                                      <p:tavLst>
                                        <p:tav tm="0">
                                          <p:val>
                                            <p:strVal val="#ppt_x"/>
                                          </p:val>
                                        </p:tav>
                                        <p:tav tm="100000">
                                          <p:val>
                                            <p:strVal val="#ppt_x"/>
                                          </p:val>
                                        </p:tav>
                                      </p:tavLst>
                                    </p:anim>
                                    <p:anim calcmode="lin" valueType="num">
                                      <p:cBhvr additive="base">
                                        <p:cTn id="1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5364"/>
                                        </p:tgtEl>
                                        <p:attrNameLst>
                                          <p:attrName>ppt_x</p:attrName>
                                        </p:attrNameLst>
                                      </p:cBhvr>
                                      <p:tavLst>
                                        <p:tav tm="0">
                                          <p:val>
                                            <p:strVal val="ppt_x"/>
                                          </p:val>
                                        </p:tav>
                                        <p:tav tm="100000">
                                          <p:val>
                                            <p:strVal val="ppt_x"/>
                                          </p:val>
                                        </p:tav>
                                      </p:tavLst>
                                    </p:anim>
                                    <p:anim calcmode="lin" valueType="num">
                                      <p:cBhvr additive="base">
                                        <p:cTn id="23" dur="500"/>
                                        <p:tgtEl>
                                          <p:spTgt spid="15364"/>
                                        </p:tgtEl>
                                        <p:attrNameLst>
                                          <p:attrName>ppt_y</p:attrName>
                                        </p:attrNameLst>
                                      </p:cBhvr>
                                      <p:tavLst>
                                        <p:tav tm="0">
                                          <p:val>
                                            <p:strVal val="ppt_y"/>
                                          </p:val>
                                        </p:tav>
                                        <p:tav tm="100000">
                                          <p:val>
                                            <p:strVal val="1+ppt_h/2"/>
                                          </p:val>
                                        </p:tav>
                                      </p:tavLst>
                                    </p:anim>
                                    <p:set>
                                      <p:cBhvr>
                                        <p:cTn id="24" dur="1" fill="hold">
                                          <p:stCondLst>
                                            <p:cond delay="499"/>
                                          </p:stCondLst>
                                        </p:cTn>
                                        <p:tgtEl>
                                          <p:spTgt spid="1536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365"/>
                                        </p:tgtEl>
                                        <p:attrNameLst>
                                          <p:attrName>style.visibility</p:attrName>
                                        </p:attrNameLst>
                                      </p:cBhvr>
                                      <p:to>
                                        <p:strVal val="visible"/>
                                      </p:to>
                                    </p:set>
                                    <p:anim calcmode="lin" valueType="num">
                                      <p:cBhvr additive="base">
                                        <p:cTn id="29" dur="500" fill="hold"/>
                                        <p:tgtEl>
                                          <p:spTgt spid="15365"/>
                                        </p:tgtEl>
                                        <p:attrNameLst>
                                          <p:attrName>ppt_x</p:attrName>
                                        </p:attrNameLst>
                                      </p:cBhvr>
                                      <p:tavLst>
                                        <p:tav tm="0">
                                          <p:val>
                                            <p:strVal val="#ppt_x"/>
                                          </p:val>
                                        </p:tav>
                                        <p:tav tm="100000">
                                          <p:val>
                                            <p:strVal val="#ppt_x"/>
                                          </p:val>
                                        </p:tav>
                                      </p:tavLst>
                                    </p:anim>
                                    <p:anim calcmode="lin" valueType="num">
                                      <p:cBhvr additive="base">
                                        <p:cTn id="30"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5365"/>
                                        </p:tgtEl>
                                        <p:attrNameLst>
                                          <p:attrName>ppt_x</p:attrName>
                                        </p:attrNameLst>
                                      </p:cBhvr>
                                      <p:tavLst>
                                        <p:tav tm="0">
                                          <p:val>
                                            <p:strVal val="ppt_x"/>
                                          </p:val>
                                        </p:tav>
                                        <p:tav tm="100000">
                                          <p:val>
                                            <p:strVal val="ppt_x"/>
                                          </p:val>
                                        </p:tav>
                                      </p:tavLst>
                                    </p:anim>
                                    <p:anim calcmode="lin" valueType="num">
                                      <p:cBhvr additive="base">
                                        <p:cTn id="35" dur="500"/>
                                        <p:tgtEl>
                                          <p:spTgt spid="15365"/>
                                        </p:tgtEl>
                                        <p:attrNameLst>
                                          <p:attrName>ppt_y</p:attrName>
                                        </p:attrNameLst>
                                      </p:cBhvr>
                                      <p:tavLst>
                                        <p:tav tm="0">
                                          <p:val>
                                            <p:strVal val="ppt_y"/>
                                          </p:val>
                                        </p:tav>
                                        <p:tav tm="100000">
                                          <p:val>
                                            <p:strVal val="1+ppt_h/2"/>
                                          </p:val>
                                        </p:tav>
                                      </p:tavLst>
                                    </p:anim>
                                    <p:set>
                                      <p:cBhvr>
                                        <p:cTn id="36" dur="1" fill="hold">
                                          <p:stCondLst>
                                            <p:cond delay="499"/>
                                          </p:stCondLst>
                                        </p:cTn>
                                        <p:tgtEl>
                                          <p:spTgt spid="15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Summary</a:t>
            </a:r>
            <a:endParaRPr lang="en-US" dirty="0"/>
          </a:p>
        </p:txBody>
      </p:sp>
      <p:sp>
        <p:nvSpPr>
          <p:cNvPr id="3" name="TextBox 2"/>
          <p:cNvSpPr txBox="1"/>
          <p:nvPr/>
        </p:nvSpPr>
        <p:spPr>
          <a:xfrm>
            <a:off x="457200" y="1752600"/>
            <a:ext cx="8229600" cy="4154984"/>
          </a:xfrm>
          <a:prstGeom prst="rect">
            <a:avLst/>
          </a:prstGeom>
          <a:noFill/>
        </p:spPr>
        <p:txBody>
          <a:bodyPr wrap="square" rtlCol="0">
            <a:spAutoFit/>
          </a:bodyPr>
          <a:lstStyle/>
          <a:p>
            <a:pPr marL="342900" indent="-342900">
              <a:buFont typeface="Arial" pitchFamily="34" charset="0"/>
              <a:buChar char="•"/>
            </a:pPr>
            <a:r>
              <a:rPr lang="en-US" sz="2400" dirty="0" smtClean="0"/>
              <a:t>US Nuclear </a:t>
            </a:r>
            <a:r>
              <a:rPr lang="en-US" sz="2400" dirty="0"/>
              <a:t>S</a:t>
            </a:r>
            <a:r>
              <a:rPr lang="en-US" sz="2400" dirty="0" smtClean="0"/>
              <a:t>cience program continues to follow guidance of the 2007 Long Range Plan</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There is a great deal of fiscal uncertainty in the U.S. with the unknown consequences of sequestration</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The President’s budget show a continued emphasis to invest in nuclear science</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My crystal ball indicates a bright future, but it may be a bumpy flight getting there.  </a:t>
            </a:r>
            <a:endParaRPr lang="en-US" sz="2400" dirty="0"/>
          </a:p>
        </p:txBody>
      </p:sp>
      <p:sp>
        <p:nvSpPr>
          <p:cNvPr id="4" name="Slide Number Placeholder 3"/>
          <p:cNvSpPr>
            <a:spLocks noGrp="1"/>
          </p:cNvSpPr>
          <p:nvPr>
            <p:ph type="sldNum" sz="quarter" idx="12"/>
          </p:nvPr>
        </p:nvSpPr>
        <p:spPr/>
        <p:txBody>
          <a:bodyPr/>
          <a:lstStyle/>
          <a:p>
            <a:pPr>
              <a:defRPr/>
            </a:pPr>
            <a:fld id="{7FAD4FF5-5C80-41BF-B6E9-EF40693E6B60}" type="slidenum">
              <a:rPr lang="en-US" smtClean="0"/>
              <a:pPr>
                <a:defRPr/>
              </a:pPr>
              <a:t>22</a:t>
            </a:fld>
            <a:endParaRPr lang="en-US"/>
          </a:p>
        </p:txBody>
      </p:sp>
    </p:spTree>
    <p:extLst>
      <p:ext uri="{BB962C8B-B14F-4D97-AF65-F5344CB8AC3E}">
        <p14:creationId xmlns:p14="http://schemas.microsoft.com/office/powerpoint/2010/main" val="297112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logs.smithsonianmag.com/smartnews/files/2013/05/2323305539_dde7ebe959_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5476875"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09600"/>
            <a:ext cx="8416086" cy="461665"/>
          </a:xfrm>
          <a:prstGeom prst="rect">
            <a:avLst/>
          </a:prstGeom>
          <a:noFill/>
        </p:spPr>
        <p:txBody>
          <a:bodyPr wrap="none" rtlCol="0">
            <a:spAutoFit/>
          </a:bodyPr>
          <a:lstStyle/>
          <a:p>
            <a:r>
              <a:rPr lang="en-US" sz="2400" dirty="0" smtClean="0"/>
              <a:t>Barns are painted red because of the Physics of Dying Stars</a:t>
            </a:r>
            <a:endParaRPr lang="en-US" sz="2400" dirty="0"/>
          </a:p>
        </p:txBody>
      </p:sp>
      <p:sp>
        <p:nvSpPr>
          <p:cNvPr id="3" name="Rectangle 2"/>
          <p:cNvSpPr/>
          <p:nvPr/>
        </p:nvSpPr>
        <p:spPr>
          <a:xfrm>
            <a:off x="76200" y="6106180"/>
            <a:ext cx="8915400" cy="523220"/>
          </a:xfrm>
          <a:prstGeom prst="rect">
            <a:avLst/>
          </a:prstGeom>
        </p:spPr>
        <p:txBody>
          <a:bodyPr wrap="square">
            <a:spAutoFit/>
          </a:bodyPr>
          <a:lstStyle/>
          <a:p>
            <a:r>
              <a:rPr lang="en-US" sz="1400" dirty="0"/>
              <a:t>http://blogs.smithsonianmag.com/smartnews/2013/05/barns-are-painted-red-because-of-the-physics-of-dying-stars/</a:t>
            </a:r>
          </a:p>
        </p:txBody>
      </p:sp>
      <p:sp>
        <p:nvSpPr>
          <p:cNvPr id="4" name="TextBox 3"/>
          <p:cNvSpPr txBox="1"/>
          <p:nvPr/>
        </p:nvSpPr>
        <p:spPr>
          <a:xfrm>
            <a:off x="6248400" y="1752600"/>
            <a:ext cx="2243886" cy="4093428"/>
          </a:xfrm>
          <a:prstGeom prst="rect">
            <a:avLst/>
          </a:prstGeom>
          <a:noFill/>
        </p:spPr>
        <p:txBody>
          <a:bodyPr wrap="square" rtlCol="0">
            <a:spAutoFit/>
          </a:bodyPr>
          <a:lstStyle/>
          <a:p>
            <a:r>
              <a:rPr lang="en-US" sz="2000" dirty="0" smtClean="0"/>
              <a:t>Red paint is cheap because stars make lots of iron and oxygen, and Fe</a:t>
            </a:r>
            <a:r>
              <a:rPr lang="en-US" sz="2000" baseline="-25000" dirty="0" smtClean="0"/>
              <a:t>2</a:t>
            </a:r>
            <a:r>
              <a:rPr lang="en-US" sz="2000" dirty="0" smtClean="0"/>
              <a:t>O</a:t>
            </a:r>
            <a:r>
              <a:rPr lang="en-US" sz="2000" baseline="-25000" dirty="0" smtClean="0"/>
              <a:t>3</a:t>
            </a:r>
          </a:p>
          <a:p>
            <a:r>
              <a:rPr lang="en-US" sz="2000" dirty="0" smtClean="0"/>
              <a:t>absorbs yellow, green and blue light and appears red. </a:t>
            </a:r>
          </a:p>
          <a:p>
            <a:endParaRPr lang="en-US" sz="2000" dirty="0"/>
          </a:p>
          <a:p>
            <a:r>
              <a:rPr lang="en-US" sz="2000" dirty="0" smtClean="0"/>
              <a:t>The nuclear binding curve in action.</a:t>
            </a:r>
            <a:endParaRPr lang="en-US" sz="2000" dirty="0"/>
          </a:p>
        </p:txBody>
      </p:sp>
      <p:sp>
        <p:nvSpPr>
          <p:cNvPr id="5" name="Slide Number Placeholder 4"/>
          <p:cNvSpPr>
            <a:spLocks noGrp="1"/>
          </p:cNvSpPr>
          <p:nvPr>
            <p:ph type="sldNum" sz="quarter" idx="12"/>
          </p:nvPr>
        </p:nvSpPr>
        <p:spPr/>
        <p:txBody>
          <a:bodyPr/>
          <a:lstStyle/>
          <a:p>
            <a:pPr>
              <a:defRPr/>
            </a:pPr>
            <a:fld id="{0E36E30D-1F98-4497-B5CF-C3DD8D9F9A48}" type="slidenum">
              <a:rPr lang="en-US" smtClean="0"/>
              <a:pPr>
                <a:defRPr/>
              </a:pPr>
              <a:t>3</a:t>
            </a:fld>
            <a:endParaRPr lang="en-US"/>
          </a:p>
        </p:txBody>
      </p:sp>
    </p:spTree>
    <p:extLst>
      <p:ext uri="{BB962C8B-B14F-4D97-AF65-F5344CB8AC3E}">
        <p14:creationId xmlns:p14="http://schemas.microsoft.com/office/powerpoint/2010/main" val="189332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a:xfrm>
            <a:off x="457200" y="274638"/>
            <a:ext cx="8229600" cy="563562"/>
          </a:xfrm>
        </p:spPr>
        <p:txBody>
          <a:bodyPr/>
          <a:lstStyle/>
          <a:p>
            <a:pPr eaLnBrk="1" hangingPunct="1"/>
            <a:r>
              <a:rPr lang="en-US" sz="2800" smtClean="0"/>
              <a:t>The 2007 Long Range Plan</a:t>
            </a:r>
          </a:p>
        </p:txBody>
      </p:sp>
      <p:graphicFrame>
        <p:nvGraphicFramePr>
          <p:cNvPr id="14340" name="Object 4"/>
          <p:cNvGraphicFramePr>
            <a:graphicFrameLocks noChangeAspect="1"/>
          </p:cNvGraphicFramePr>
          <p:nvPr/>
        </p:nvGraphicFramePr>
        <p:xfrm>
          <a:off x="2057400" y="838200"/>
          <a:ext cx="4737100" cy="5867400"/>
        </p:xfrm>
        <a:graphic>
          <a:graphicData uri="http://schemas.openxmlformats.org/presentationml/2006/ole">
            <mc:AlternateContent xmlns:mc="http://schemas.openxmlformats.org/markup-compatibility/2006">
              <mc:Choice xmlns:v="urn:schemas-microsoft-com:vml" Requires="v">
                <p:oleObj spid="_x0000_s14353" name="Acrobat Document" r:id="rId3" imgW="6087325" imgH="7542857" progId="AcroExch.Document.7">
                  <p:embed/>
                </p:oleObj>
              </mc:Choice>
              <mc:Fallback>
                <p:oleObj name="Acrobat Document" r:id="rId3" imgW="6087325" imgH="7542857" progId="AcroExch.Document.7">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838200"/>
                        <a:ext cx="4737100"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7315200" y="3048000"/>
            <a:ext cx="941283" cy="923330"/>
          </a:xfrm>
          <a:prstGeom prst="rect">
            <a:avLst/>
          </a:prstGeom>
          <a:noFill/>
        </p:spPr>
        <p:txBody>
          <a:bodyPr wrap="none" rtlCol="0">
            <a:spAutoFit/>
          </a:bodyPr>
          <a:lstStyle/>
          <a:p>
            <a:r>
              <a:rPr lang="en-US" dirty="0" smtClean="0"/>
              <a:t>Led by </a:t>
            </a:r>
          </a:p>
          <a:p>
            <a:r>
              <a:rPr lang="en-US" dirty="0" smtClean="0"/>
              <a:t>Robert </a:t>
            </a:r>
          </a:p>
          <a:p>
            <a:r>
              <a:rPr lang="en-US" dirty="0" smtClean="0"/>
              <a:t>Tribble</a:t>
            </a:r>
            <a:endParaRPr lang="en-US" dirty="0"/>
          </a:p>
        </p:txBody>
      </p:sp>
      <p:sp>
        <p:nvSpPr>
          <p:cNvPr id="3" name="Slide Number Placeholder 2"/>
          <p:cNvSpPr>
            <a:spLocks noGrp="1"/>
          </p:cNvSpPr>
          <p:nvPr>
            <p:ph type="sldNum" sz="quarter" idx="12"/>
          </p:nvPr>
        </p:nvSpPr>
        <p:spPr/>
        <p:txBody>
          <a:bodyPr/>
          <a:lstStyle/>
          <a:p>
            <a:pPr>
              <a:defRPr/>
            </a:pPr>
            <a:fld id="{8E8F4124-0637-4570-98F5-EDF5449451E5}"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Science Questions</a:t>
            </a:r>
            <a:endParaRPr lang="en-US" dirty="0"/>
          </a:p>
        </p:txBody>
      </p:sp>
      <p:sp>
        <p:nvSpPr>
          <p:cNvPr id="4" name="TextBox 3"/>
          <p:cNvSpPr txBox="1"/>
          <p:nvPr/>
        </p:nvSpPr>
        <p:spPr>
          <a:xfrm>
            <a:off x="533400" y="1371600"/>
            <a:ext cx="8305800" cy="4524315"/>
          </a:xfrm>
          <a:prstGeom prst="rect">
            <a:avLst/>
          </a:prstGeom>
          <a:noFill/>
        </p:spPr>
        <p:txBody>
          <a:bodyPr wrap="square" rtlCol="0">
            <a:spAutoFit/>
          </a:bodyPr>
          <a:lstStyle/>
          <a:p>
            <a:r>
              <a:rPr lang="en-US" sz="2400" dirty="0" smtClean="0"/>
              <a:t>Quantum </a:t>
            </a:r>
            <a:r>
              <a:rPr lang="en-US" sz="2400" dirty="0" err="1" smtClean="0"/>
              <a:t>Chromodynamics</a:t>
            </a:r>
            <a:endParaRPr lang="en-US" sz="2400" dirty="0" smtClean="0"/>
          </a:p>
          <a:p>
            <a:endParaRPr lang="en-US" sz="2400" dirty="0" smtClean="0"/>
          </a:p>
          <a:p>
            <a:pPr marL="285750" indent="-285750">
              <a:buFont typeface="Arial" pitchFamily="34" charset="0"/>
              <a:buChar char="•"/>
            </a:pPr>
            <a:r>
              <a:rPr lang="en-US" sz="2400" dirty="0" smtClean="0"/>
              <a:t>What are the phases of strongly interacting matter and what roles do they play in the cosmos?</a:t>
            </a:r>
          </a:p>
          <a:p>
            <a:pPr marL="285750" indent="-285750">
              <a:buFont typeface="Arial" pitchFamily="34" charset="0"/>
              <a:buChar char="•"/>
            </a:pPr>
            <a:r>
              <a:rPr lang="en-US" sz="2400" dirty="0" smtClean="0"/>
              <a:t>What is the internal landscape of the nucleon?</a:t>
            </a:r>
          </a:p>
          <a:p>
            <a:pPr marL="285750" indent="-285750">
              <a:buFont typeface="Arial" pitchFamily="34" charset="0"/>
              <a:buChar char="•"/>
            </a:pPr>
            <a:r>
              <a:rPr lang="en-US" sz="2400" dirty="0" smtClean="0"/>
              <a:t>What does QCD predict for strongly interacting matter?</a:t>
            </a:r>
          </a:p>
          <a:p>
            <a:pPr marL="285750" indent="-285750">
              <a:buFont typeface="Arial" pitchFamily="34" charset="0"/>
              <a:buChar char="•"/>
            </a:pPr>
            <a:r>
              <a:rPr lang="en-US" sz="2400" dirty="0" smtClean="0"/>
              <a:t>What governs the transitions of quarks and gluons into </a:t>
            </a:r>
            <a:r>
              <a:rPr lang="en-US" sz="2400" dirty="0" err="1" smtClean="0"/>
              <a:t>pions</a:t>
            </a:r>
            <a:r>
              <a:rPr lang="en-US" sz="2400" dirty="0" smtClean="0"/>
              <a:t> and nucleons?</a:t>
            </a:r>
          </a:p>
          <a:p>
            <a:pPr marL="285750" indent="-285750">
              <a:buFont typeface="Arial" pitchFamily="34" charset="0"/>
              <a:buChar char="•"/>
            </a:pPr>
            <a:r>
              <a:rPr lang="en-US" sz="2400" dirty="0" smtClean="0"/>
              <a:t>What is the role of gluons and gluon self-interactions in nucleons and nuclei?</a:t>
            </a:r>
          </a:p>
          <a:p>
            <a:pPr marL="285750" indent="-285750">
              <a:buFont typeface="Arial" pitchFamily="34" charset="0"/>
              <a:buChar char="•"/>
            </a:pPr>
            <a:r>
              <a:rPr lang="en-US" sz="2400" dirty="0" smtClean="0"/>
              <a:t>What determines the key features of QCD, and what is their relation to the nature of gravity and space time? </a:t>
            </a:r>
            <a:endParaRPr lang="en-US" sz="2400" dirty="0"/>
          </a:p>
        </p:txBody>
      </p:sp>
      <p:sp>
        <p:nvSpPr>
          <p:cNvPr id="3" name="Slide Number Placeholder 2"/>
          <p:cNvSpPr>
            <a:spLocks noGrp="1"/>
          </p:cNvSpPr>
          <p:nvPr>
            <p:ph type="sldNum" sz="quarter" idx="12"/>
          </p:nvPr>
        </p:nvSpPr>
        <p:spPr/>
        <p:txBody>
          <a:bodyPr/>
          <a:lstStyle/>
          <a:p>
            <a:pPr>
              <a:defRPr/>
            </a:pPr>
            <a:fld id="{8E8F4124-0637-4570-98F5-EDF5449451E5}" type="slidenum">
              <a:rPr lang="en-US" smtClean="0"/>
              <a:pPr>
                <a:defRPr/>
              </a:pPr>
              <a:t>5</a:t>
            </a:fld>
            <a:endParaRPr lang="en-US"/>
          </a:p>
        </p:txBody>
      </p:sp>
    </p:spTree>
    <p:extLst>
      <p:ext uri="{BB962C8B-B14F-4D97-AF65-F5344CB8AC3E}">
        <p14:creationId xmlns:p14="http://schemas.microsoft.com/office/powerpoint/2010/main" val="2627722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Science Questions</a:t>
            </a:r>
            <a:endParaRPr lang="en-US" dirty="0"/>
          </a:p>
        </p:txBody>
      </p:sp>
      <p:sp>
        <p:nvSpPr>
          <p:cNvPr id="4" name="TextBox 3"/>
          <p:cNvSpPr txBox="1"/>
          <p:nvPr/>
        </p:nvSpPr>
        <p:spPr>
          <a:xfrm>
            <a:off x="533400" y="1371600"/>
            <a:ext cx="8305800" cy="3785652"/>
          </a:xfrm>
          <a:prstGeom prst="rect">
            <a:avLst/>
          </a:prstGeom>
          <a:noFill/>
        </p:spPr>
        <p:txBody>
          <a:bodyPr wrap="square" rtlCol="0">
            <a:spAutoFit/>
          </a:bodyPr>
          <a:lstStyle/>
          <a:p>
            <a:r>
              <a:rPr lang="en-US" sz="2400" dirty="0" smtClean="0"/>
              <a:t>Nuclei and Nuclear Astrophysics</a:t>
            </a:r>
          </a:p>
          <a:p>
            <a:endParaRPr lang="en-US" sz="2400" dirty="0" smtClean="0"/>
          </a:p>
          <a:p>
            <a:pPr marL="285750" indent="-285750">
              <a:buFont typeface="Arial" pitchFamily="34" charset="0"/>
              <a:buChar char="•"/>
            </a:pPr>
            <a:r>
              <a:rPr lang="en-US" sz="2400" dirty="0" smtClean="0"/>
              <a:t>What is the nature of the nuclear force that binds protons and neutrons into stable nuclei and rare isotopes?</a:t>
            </a:r>
          </a:p>
          <a:p>
            <a:pPr marL="285750" indent="-285750">
              <a:buFont typeface="Arial" pitchFamily="34" charset="0"/>
              <a:buChar char="•"/>
            </a:pPr>
            <a:r>
              <a:rPr lang="en-US" sz="2400" dirty="0" smtClean="0"/>
              <a:t>What is the origin of simple patterns in complex nuclei?</a:t>
            </a:r>
          </a:p>
          <a:p>
            <a:pPr marL="285750" indent="-285750">
              <a:buFont typeface="Arial" pitchFamily="34" charset="0"/>
              <a:buChar char="•"/>
            </a:pPr>
            <a:r>
              <a:rPr lang="en-US" sz="2400" dirty="0" smtClean="0"/>
              <a:t>What is the nature of neutrons stars and dense nuclear matter?</a:t>
            </a:r>
          </a:p>
          <a:p>
            <a:pPr marL="285750" indent="-285750">
              <a:buFont typeface="Arial" pitchFamily="34" charset="0"/>
              <a:buChar char="•"/>
            </a:pPr>
            <a:r>
              <a:rPr lang="en-US" sz="2400" dirty="0" smtClean="0"/>
              <a:t>What is the origin of the elements in the cosmos</a:t>
            </a:r>
          </a:p>
          <a:p>
            <a:pPr marL="285750" indent="-285750">
              <a:buFont typeface="Arial" pitchFamily="34" charset="0"/>
              <a:buChar char="•"/>
            </a:pPr>
            <a:r>
              <a:rPr lang="en-US" sz="2400" dirty="0" smtClean="0"/>
              <a:t>What are the nuclear reactions that drive stars and stellar explosions?</a:t>
            </a:r>
          </a:p>
        </p:txBody>
      </p:sp>
      <p:sp>
        <p:nvSpPr>
          <p:cNvPr id="3" name="Slide Number Placeholder 2"/>
          <p:cNvSpPr>
            <a:spLocks noGrp="1"/>
          </p:cNvSpPr>
          <p:nvPr>
            <p:ph type="sldNum" sz="quarter" idx="12"/>
          </p:nvPr>
        </p:nvSpPr>
        <p:spPr/>
        <p:txBody>
          <a:bodyPr/>
          <a:lstStyle/>
          <a:p>
            <a:pPr>
              <a:defRPr/>
            </a:pPr>
            <a:fld id="{8E8F4124-0637-4570-98F5-EDF5449451E5}" type="slidenum">
              <a:rPr lang="en-US" smtClean="0"/>
              <a:pPr>
                <a:defRPr/>
              </a:pPr>
              <a:t>6</a:t>
            </a:fld>
            <a:endParaRPr lang="en-US"/>
          </a:p>
        </p:txBody>
      </p:sp>
    </p:spTree>
    <p:extLst>
      <p:ext uri="{BB962C8B-B14F-4D97-AF65-F5344CB8AC3E}">
        <p14:creationId xmlns:p14="http://schemas.microsoft.com/office/powerpoint/2010/main" val="428159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Science Questions</a:t>
            </a:r>
            <a:endParaRPr lang="en-US" dirty="0"/>
          </a:p>
        </p:txBody>
      </p:sp>
      <p:sp>
        <p:nvSpPr>
          <p:cNvPr id="4" name="TextBox 3"/>
          <p:cNvSpPr txBox="1"/>
          <p:nvPr/>
        </p:nvSpPr>
        <p:spPr>
          <a:xfrm>
            <a:off x="533400" y="1371600"/>
            <a:ext cx="8305800" cy="3416320"/>
          </a:xfrm>
          <a:prstGeom prst="rect">
            <a:avLst/>
          </a:prstGeom>
          <a:noFill/>
        </p:spPr>
        <p:txBody>
          <a:bodyPr wrap="square" rtlCol="0">
            <a:spAutoFit/>
          </a:bodyPr>
          <a:lstStyle/>
          <a:p>
            <a:r>
              <a:rPr lang="en-US" sz="2400" dirty="0" smtClean="0"/>
              <a:t>Fundamental Symmetries and Neutrinos</a:t>
            </a:r>
          </a:p>
          <a:p>
            <a:endParaRPr lang="en-US" sz="2400" dirty="0" smtClean="0"/>
          </a:p>
          <a:p>
            <a:pPr marL="285750" indent="-285750">
              <a:buFont typeface="Arial" pitchFamily="34" charset="0"/>
              <a:buChar char="•"/>
            </a:pPr>
            <a:r>
              <a:rPr lang="en-US" sz="2400" dirty="0" smtClean="0"/>
              <a:t>What is the nature of the neutrinos, what are their masses and how have they shaped the evolution of the universe?</a:t>
            </a:r>
          </a:p>
          <a:p>
            <a:pPr marL="285750" indent="-285750">
              <a:buFont typeface="Arial" pitchFamily="34" charset="0"/>
              <a:buChar char="•"/>
            </a:pPr>
            <a:r>
              <a:rPr lang="en-US" sz="2400" dirty="0" smtClean="0"/>
              <a:t>Why is there now more visible matter than antimatter in the universe?</a:t>
            </a:r>
          </a:p>
          <a:p>
            <a:pPr marL="285750" indent="-285750">
              <a:buFont typeface="Arial" pitchFamily="34" charset="0"/>
              <a:buChar char="•"/>
            </a:pPr>
            <a:r>
              <a:rPr lang="en-US" sz="2400" dirty="0" smtClean="0"/>
              <a:t>What are the unseen forces that were present at the dawn of the universe but disappeared from view as the universe cooled?</a:t>
            </a:r>
          </a:p>
        </p:txBody>
      </p:sp>
      <p:sp>
        <p:nvSpPr>
          <p:cNvPr id="3" name="Slide Number Placeholder 2"/>
          <p:cNvSpPr>
            <a:spLocks noGrp="1"/>
          </p:cNvSpPr>
          <p:nvPr>
            <p:ph type="sldNum" sz="quarter" idx="12"/>
          </p:nvPr>
        </p:nvSpPr>
        <p:spPr/>
        <p:txBody>
          <a:bodyPr/>
          <a:lstStyle/>
          <a:p>
            <a:pPr>
              <a:defRPr/>
            </a:pPr>
            <a:fld id="{8E8F4124-0637-4570-98F5-EDF5449451E5}" type="slidenum">
              <a:rPr lang="en-US" smtClean="0"/>
              <a:pPr>
                <a:defRPr/>
              </a:pPr>
              <a:t>7</a:t>
            </a:fld>
            <a:endParaRPr lang="en-US"/>
          </a:p>
        </p:txBody>
      </p:sp>
    </p:spTree>
    <p:extLst>
      <p:ext uri="{BB962C8B-B14F-4D97-AF65-F5344CB8AC3E}">
        <p14:creationId xmlns:p14="http://schemas.microsoft.com/office/powerpoint/2010/main" val="98258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525963"/>
          </a:xfrm>
        </p:spPr>
        <p:txBody>
          <a:bodyPr rtlCol="0">
            <a:normAutofit/>
          </a:bodyPr>
          <a:lstStyle/>
          <a:p>
            <a:pPr marL="0" indent="0" eaLnBrk="1" fontAlgn="auto" hangingPunct="1">
              <a:spcAft>
                <a:spcPts val="0"/>
              </a:spcAft>
              <a:buFont typeface="Arial" pitchFamily="34" charset="0"/>
              <a:buNone/>
              <a:defRPr/>
            </a:pPr>
            <a:r>
              <a:rPr lang="en-US" sz="2000" b="1" dirty="0" smtClean="0"/>
              <a:t>Recommendation </a:t>
            </a:r>
            <a:r>
              <a:rPr lang="en-US" sz="2000" b="1" dirty="0"/>
              <a:t>I</a:t>
            </a:r>
          </a:p>
          <a:p>
            <a:pPr eaLnBrk="1" fontAlgn="auto" hangingPunct="1">
              <a:spcAft>
                <a:spcPts val="0"/>
              </a:spcAft>
              <a:buFont typeface="Arial" pitchFamily="34" charset="0"/>
              <a:buChar char="•"/>
              <a:defRPr/>
            </a:pPr>
            <a:r>
              <a:rPr lang="en-US" sz="2000" dirty="0"/>
              <a:t>We recommend completion of the 12 </a:t>
            </a:r>
            <a:r>
              <a:rPr lang="en-US" sz="2000" dirty="0" err="1" smtClean="0"/>
              <a:t>GeV</a:t>
            </a:r>
            <a:r>
              <a:rPr lang="en-US" sz="2000" dirty="0" smtClean="0"/>
              <a:t> CEBAF </a:t>
            </a:r>
            <a:r>
              <a:rPr lang="en-US" sz="2000" dirty="0"/>
              <a:t>Upgrade at Jefferson Lab. The </a:t>
            </a:r>
            <a:r>
              <a:rPr lang="en-US" sz="2000" dirty="0" smtClean="0"/>
              <a:t>Upgrade will </a:t>
            </a:r>
            <a:r>
              <a:rPr lang="en-US" sz="2000" dirty="0"/>
              <a:t>enable new insights into the structure of </a:t>
            </a:r>
            <a:r>
              <a:rPr lang="en-US" sz="2000" dirty="0" smtClean="0"/>
              <a:t>the nucleon</a:t>
            </a:r>
            <a:r>
              <a:rPr lang="en-US" sz="2000" dirty="0"/>
              <a:t>, the transition between the </a:t>
            </a:r>
            <a:r>
              <a:rPr lang="en-US" sz="2000" dirty="0" err="1" smtClean="0"/>
              <a:t>hadronic</a:t>
            </a:r>
            <a:r>
              <a:rPr lang="en-US" sz="2000" dirty="0" smtClean="0"/>
              <a:t> and quark/gluon descriptions </a:t>
            </a:r>
            <a:r>
              <a:rPr lang="en-US" sz="2000" dirty="0"/>
              <a:t>of nuclei, </a:t>
            </a:r>
            <a:r>
              <a:rPr lang="en-US" sz="2000" dirty="0" smtClean="0"/>
              <a:t>and the nature </a:t>
            </a:r>
            <a:r>
              <a:rPr lang="en-US" sz="2000" dirty="0"/>
              <a:t>of confinement</a:t>
            </a:r>
            <a:r>
              <a:rPr lang="en-US" sz="2000" dirty="0" smtClean="0"/>
              <a:t>.</a:t>
            </a:r>
          </a:p>
          <a:p>
            <a:pPr marL="0" indent="0" eaLnBrk="1" fontAlgn="auto" hangingPunct="1">
              <a:spcAft>
                <a:spcPts val="0"/>
              </a:spcAft>
              <a:buFont typeface="Arial" pitchFamily="34" charset="0"/>
              <a:buNone/>
              <a:defRPr/>
            </a:pPr>
            <a:r>
              <a:rPr lang="en-US" sz="2000" b="1" dirty="0" smtClean="0"/>
              <a:t>Recommendation </a:t>
            </a:r>
            <a:r>
              <a:rPr lang="en-US" sz="2000" b="1" dirty="0"/>
              <a:t>II</a:t>
            </a:r>
          </a:p>
          <a:p>
            <a:pPr eaLnBrk="1" fontAlgn="auto" hangingPunct="1">
              <a:spcAft>
                <a:spcPts val="0"/>
              </a:spcAft>
              <a:buFont typeface="Arial" pitchFamily="34" charset="0"/>
              <a:buChar char="•"/>
              <a:defRPr/>
            </a:pPr>
            <a:r>
              <a:rPr lang="en-US" sz="2000" dirty="0"/>
              <a:t>We recommend construction of the Facility </a:t>
            </a:r>
            <a:r>
              <a:rPr lang="en-US" sz="2000" dirty="0" smtClean="0"/>
              <a:t>for Rare </a:t>
            </a:r>
            <a:r>
              <a:rPr lang="en-US" sz="2000" dirty="0"/>
              <a:t>Isotope Beams (FRIB), a </a:t>
            </a:r>
            <a:r>
              <a:rPr lang="en-US" sz="2000" dirty="0" smtClean="0"/>
              <a:t>world-leading facility </a:t>
            </a:r>
            <a:r>
              <a:rPr lang="en-US" sz="2000" dirty="0"/>
              <a:t>for the study of nuclear structure, </a:t>
            </a:r>
            <a:r>
              <a:rPr lang="en-US" sz="2000" dirty="0" smtClean="0"/>
              <a:t>reactions, and </a:t>
            </a:r>
            <a:r>
              <a:rPr lang="en-US" sz="2000" dirty="0"/>
              <a:t>astrophysics. Experiments with </a:t>
            </a:r>
            <a:r>
              <a:rPr lang="en-US" sz="2000" dirty="0" smtClean="0"/>
              <a:t>the new </a:t>
            </a:r>
            <a:r>
              <a:rPr lang="en-US" sz="2000" dirty="0"/>
              <a:t>isotopes produced at FRIB will lead to </a:t>
            </a:r>
            <a:r>
              <a:rPr lang="en-US" sz="2000" dirty="0" smtClean="0"/>
              <a:t>a comprehensive </a:t>
            </a:r>
            <a:r>
              <a:rPr lang="en-US" sz="2000" dirty="0"/>
              <a:t>description of nuclei, </a:t>
            </a:r>
            <a:r>
              <a:rPr lang="en-US" sz="2000" dirty="0" smtClean="0"/>
              <a:t>elucidate the </a:t>
            </a:r>
            <a:r>
              <a:rPr lang="en-US" sz="2000" dirty="0"/>
              <a:t>origin of the elements in the cosmos, </a:t>
            </a:r>
            <a:r>
              <a:rPr lang="en-US" sz="2000" dirty="0" smtClean="0"/>
              <a:t>provide an </a:t>
            </a:r>
            <a:r>
              <a:rPr lang="en-US" sz="2000" dirty="0"/>
              <a:t>understanding of matter in the crust </a:t>
            </a:r>
            <a:r>
              <a:rPr lang="en-US" sz="2000" dirty="0" smtClean="0"/>
              <a:t>of neutron </a:t>
            </a:r>
            <a:r>
              <a:rPr lang="en-US" sz="2000" dirty="0"/>
              <a:t>stars, and establish the scientific </a:t>
            </a:r>
            <a:r>
              <a:rPr lang="en-US" sz="2000" dirty="0" smtClean="0"/>
              <a:t>foundation for </a:t>
            </a:r>
            <a:r>
              <a:rPr lang="en-US" sz="2000" dirty="0"/>
              <a:t>innovative applications of </a:t>
            </a:r>
            <a:r>
              <a:rPr lang="en-US" sz="2000" dirty="0" smtClean="0"/>
              <a:t>nuclear science </a:t>
            </a:r>
            <a:r>
              <a:rPr lang="en-US" sz="2000" dirty="0"/>
              <a:t>to society.</a:t>
            </a:r>
          </a:p>
        </p:txBody>
      </p:sp>
      <p:sp>
        <p:nvSpPr>
          <p:cNvPr id="17410" name="Title 3"/>
          <p:cNvSpPr>
            <a:spLocks noGrp="1"/>
          </p:cNvSpPr>
          <p:nvPr>
            <p:ph type="title"/>
          </p:nvPr>
        </p:nvSpPr>
        <p:spPr/>
        <p:txBody>
          <a:bodyPr/>
          <a:lstStyle/>
          <a:p>
            <a:pPr eaLnBrk="1" hangingPunct="1"/>
            <a:r>
              <a:rPr lang="en-US" sz="2800" smtClean="0"/>
              <a:t>Recommendations of the 2007 NSAC Long Range Plan</a:t>
            </a:r>
          </a:p>
        </p:txBody>
      </p:sp>
      <p:sp>
        <p:nvSpPr>
          <p:cNvPr id="2" name="Slide Number Placeholder 1"/>
          <p:cNvSpPr>
            <a:spLocks noGrp="1"/>
          </p:cNvSpPr>
          <p:nvPr>
            <p:ph type="sldNum" sz="quarter" idx="12"/>
          </p:nvPr>
        </p:nvSpPr>
        <p:spPr/>
        <p:txBody>
          <a:bodyPr/>
          <a:lstStyle/>
          <a:p>
            <a:pPr>
              <a:defRPr/>
            </a:pPr>
            <a:fld id="{8E8F4124-0637-4570-98F5-EDF5449451E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52400"/>
            <a:ext cx="8839200" cy="601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b="1" dirty="0" smtClean="0"/>
              <a:t>Recommendation </a:t>
            </a:r>
            <a:r>
              <a:rPr lang="en-US" sz="2000" b="1" dirty="0"/>
              <a:t>III</a:t>
            </a:r>
          </a:p>
          <a:p>
            <a:pPr fontAlgn="auto">
              <a:spcAft>
                <a:spcPts val="0"/>
              </a:spcAft>
              <a:defRPr/>
            </a:pPr>
            <a:r>
              <a:rPr lang="en-US" sz="2000" dirty="0"/>
              <a:t>We recommend a targeted program of </a:t>
            </a:r>
            <a:r>
              <a:rPr lang="en-US" sz="2000" dirty="0" smtClean="0"/>
              <a:t>experiments to </a:t>
            </a:r>
            <a:r>
              <a:rPr lang="en-US" sz="2000" dirty="0"/>
              <a:t>investigate neutrino properties </a:t>
            </a:r>
            <a:r>
              <a:rPr lang="en-US" sz="2000" dirty="0" smtClean="0"/>
              <a:t>and fundamental </a:t>
            </a:r>
            <a:r>
              <a:rPr lang="en-US" sz="2000" dirty="0"/>
              <a:t>symmetries. These </a:t>
            </a:r>
            <a:r>
              <a:rPr lang="en-US" sz="2000" dirty="0" smtClean="0"/>
              <a:t>experiments aim </a:t>
            </a:r>
            <a:r>
              <a:rPr lang="en-US" sz="2000" dirty="0"/>
              <a:t>to discover the nature of the </a:t>
            </a:r>
            <a:r>
              <a:rPr lang="en-US" sz="2000" dirty="0" smtClean="0"/>
              <a:t>neutrino, yet-unseen </a:t>
            </a:r>
            <a:r>
              <a:rPr lang="en-US" sz="2000" dirty="0"/>
              <a:t>violations of time-reversal </a:t>
            </a:r>
            <a:r>
              <a:rPr lang="en-US" sz="2000" dirty="0" smtClean="0"/>
              <a:t>symmetry, and </a:t>
            </a:r>
            <a:r>
              <a:rPr lang="en-US" sz="2000" dirty="0"/>
              <a:t>other key ingredients of the </a:t>
            </a:r>
            <a:r>
              <a:rPr lang="en-US" sz="2000" dirty="0" smtClean="0"/>
              <a:t>New Standard </a:t>
            </a:r>
            <a:r>
              <a:rPr lang="en-US" sz="2000" dirty="0"/>
              <a:t>Model of fundamental </a:t>
            </a:r>
            <a:r>
              <a:rPr lang="en-US" sz="2000" dirty="0" smtClean="0"/>
              <a:t>interactions. Construction </a:t>
            </a:r>
            <a:r>
              <a:rPr lang="en-US" sz="2000" dirty="0"/>
              <a:t>of a Deep Underground </a:t>
            </a:r>
            <a:r>
              <a:rPr lang="en-US" sz="2000" dirty="0" smtClean="0"/>
              <a:t>Science and </a:t>
            </a:r>
            <a:r>
              <a:rPr lang="en-US" sz="2000" dirty="0"/>
              <a:t>Engineering Laboratory is vital to </a:t>
            </a:r>
            <a:r>
              <a:rPr lang="en-US" sz="2000" dirty="0" smtClean="0"/>
              <a:t>U.S. leadership </a:t>
            </a:r>
            <a:r>
              <a:rPr lang="en-US" sz="2000" dirty="0"/>
              <a:t>in core aspects of </a:t>
            </a:r>
            <a:r>
              <a:rPr lang="en-US" sz="2000" dirty="0" smtClean="0"/>
              <a:t>this initiative.</a:t>
            </a:r>
          </a:p>
          <a:p>
            <a:pPr marL="0" indent="0" fontAlgn="auto">
              <a:spcAft>
                <a:spcPts val="0"/>
              </a:spcAft>
              <a:buFont typeface="Arial" pitchFamily="34" charset="0"/>
              <a:buNone/>
              <a:defRPr/>
            </a:pPr>
            <a:r>
              <a:rPr lang="en-US" sz="2000" b="1" dirty="0" smtClean="0"/>
              <a:t>Recommendation </a:t>
            </a:r>
            <a:r>
              <a:rPr lang="en-US" sz="2000" b="1" dirty="0"/>
              <a:t>IV</a:t>
            </a:r>
          </a:p>
          <a:p>
            <a:pPr fontAlgn="auto">
              <a:spcAft>
                <a:spcPts val="0"/>
              </a:spcAft>
              <a:defRPr/>
            </a:pPr>
            <a:r>
              <a:rPr lang="en-US" sz="2000" dirty="0"/>
              <a:t>The experiments at the Relativistic Heavy </a:t>
            </a:r>
            <a:r>
              <a:rPr lang="en-US" sz="2000" dirty="0" smtClean="0"/>
              <a:t>Ion Collider </a:t>
            </a:r>
            <a:r>
              <a:rPr lang="en-US" sz="2000" dirty="0"/>
              <a:t>have discovered a new state of </a:t>
            </a:r>
            <a:r>
              <a:rPr lang="en-US" sz="2000" dirty="0" smtClean="0"/>
              <a:t>matter at </a:t>
            </a:r>
            <a:r>
              <a:rPr lang="en-US" sz="2000" dirty="0"/>
              <a:t>extreme temperature and </a:t>
            </a:r>
            <a:r>
              <a:rPr lang="en-US" sz="2000" dirty="0" smtClean="0"/>
              <a:t>density—a quark-gluon </a:t>
            </a:r>
            <a:r>
              <a:rPr lang="en-US" sz="2000" dirty="0"/>
              <a:t>plasma that exhibits </a:t>
            </a:r>
            <a:r>
              <a:rPr lang="en-US" sz="2000" dirty="0" smtClean="0"/>
              <a:t>unexpected, almost </a:t>
            </a:r>
            <a:r>
              <a:rPr lang="en-US" sz="2000" dirty="0"/>
              <a:t>perfect liquid dynamical behavior. </a:t>
            </a:r>
            <a:r>
              <a:rPr lang="en-US" sz="2000" dirty="0" smtClean="0"/>
              <a:t>We recommend </a:t>
            </a:r>
            <a:r>
              <a:rPr lang="en-US" sz="2000" dirty="0"/>
              <a:t>implementation of the RHIC </a:t>
            </a:r>
            <a:r>
              <a:rPr lang="en-US" sz="2000" dirty="0" smtClean="0"/>
              <a:t>II luminosity </a:t>
            </a:r>
            <a:r>
              <a:rPr lang="en-US" sz="2000" dirty="0"/>
              <a:t>upgrade, together with </a:t>
            </a:r>
            <a:r>
              <a:rPr lang="en-US" sz="2000" dirty="0" smtClean="0"/>
              <a:t>detector improvements</a:t>
            </a:r>
            <a:r>
              <a:rPr lang="en-US" sz="2000" dirty="0"/>
              <a:t>, to determine the properties </a:t>
            </a:r>
            <a:r>
              <a:rPr lang="en-US" sz="2000" dirty="0" smtClean="0"/>
              <a:t>of this </a:t>
            </a:r>
            <a:r>
              <a:rPr lang="en-US" sz="2000" dirty="0"/>
              <a:t>new state of matter</a:t>
            </a:r>
            <a:r>
              <a:rPr lang="en-US" sz="2000" dirty="0" smtClean="0"/>
              <a:t>.</a:t>
            </a:r>
          </a:p>
          <a:p>
            <a:pPr fontAlgn="auto">
              <a:spcAft>
                <a:spcPts val="0"/>
              </a:spcAft>
              <a:defRPr/>
            </a:pPr>
            <a:endParaRPr lang="en-US" sz="2000" dirty="0"/>
          </a:p>
          <a:p>
            <a:pPr marL="0" indent="0" fontAlgn="auto">
              <a:spcAft>
                <a:spcPts val="0"/>
              </a:spcAft>
              <a:buFont typeface="Arial" pitchFamily="34" charset="0"/>
              <a:buNone/>
              <a:defRPr/>
            </a:pPr>
            <a:r>
              <a:rPr lang="en-US" sz="2000" b="1" dirty="0" smtClean="0"/>
              <a:t>Recommendations for the further future</a:t>
            </a:r>
          </a:p>
          <a:p>
            <a:pPr marL="0" indent="0" fontAlgn="auto">
              <a:spcAft>
                <a:spcPts val="0"/>
              </a:spcAft>
              <a:buFont typeface="Arial" pitchFamily="34" charset="0"/>
              <a:buNone/>
              <a:defRPr/>
            </a:pPr>
            <a:endParaRPr lang="en-US" sz="2000" dirty="0"/>
          </a:p>
          <a:p>
            <a:pPr marL="0" indent="0" fontAlgn="auto">
              <a:spcAft>
                <a:spcPts val="0"/>
              </a:spcAft>
              <a:buFont typeface="Arial" pitchFamily="34" charset="0"/>
              <a:buNone/>
              <a:defRPr/>
            </a:pPr>
            <a:r>
              <a:rPr lang="en-US" sz="2000" b="1" dirty="0" smtClean="0"/>
              <a:t>Initiatives</a:t>
            </a:r>
          </a:p>
        </p:txBody>
      </p:sp>
      <p:sp>
        <p:nvSpPr>
          <p:cNvPr id="3" name="Slide Number Placeholder 2"/>
          <p:cNvSpPr>
            <a:spLocks noGrp="1"/>
          </p:cNvSpPr>
          <p:nvPr>
            <p:ph type="sldNum" sz="quarter" idx="12"/>
          </p:nvPr>
        </p:nvSpPr>
        <p:spPr/>
        <p:txBody>
          <a:bodyPr/>
          <a:lstStyle/>
          <a:p>
            <a:pPr>
              <a:defRPr/>
            </a:pPr>
            <a:fld id="{0E36E30D-1F98-4497-B5CF-C3DD8D9F9A4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1400</Words>
  <Application>Microsoft Office PowerPoint</Application>
  <PresentationFormat>On-screen Show (4:3)</PresentationFormat>
  <Paragraphs>174</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Acrobat Document</vt:lpstr>
      <vt:lpstr>NSAC Long Range Plan Report</vt:lpstr>
      <vt:lpstr>Nuclear Physics helps define the history of the universe</vt:lpstr>
      <vt:lpstr>PowerPoint Presentation</vt:lpstr>
      <vt:lpstr>The 2007 Long Range Plan</vt:lpstr>
      <vt:lpstr>Science Questions</vt:lpstr>
      <vt:lpstr>Science Questions</vt:lpstr>
      <vt:lpstr>Science Questions</vt:lpstr>
      <vt:lpstr>Recommendations of the 2007 NSAC Long Range Plan</vt:lpstr>
      <vt:lpstr>PowerPoint Presentation</vt:lpstr>
      <vt:lpstr>PowerPoint Presentation</vt:lpstr>
      <vt:lpstr>There has been substantial progress around the world (very incomplete list)</vt:lpstr>
      <vt:lpstr>There Has Been a Substantial Jolt to the World Economy</vt:lpstr>
      <vt:lpstr>The Subcommittee Examined the Science Case in Light of Recent Progress</vt:lpstr>
      <vt:lpstr>2-4 Lines Summary of Science</vt:lpstr>
      <vt:lpstr>Other Options</vt:lpstr>
      <vt:lpstr> Office of Science FY 2014 Budget Request to Congress</vt:lpstr>
      <vt:lpstr>Director of the DOE Office of Science  Presentation on FY14 Budget </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Physics is a large part of the history of the universe</dc:title>
  <dc:creator>don</dc:creator>
  <cp:lastModifiedBy> </cp:lastModifiedBy>
  <cp:revision>35</cp:revision>
  <dcterms:created xsi:type="dcterms:W3CDTF">2006-08-16T00:00:00Z</dcterms:created>
  <dcterms:modified xsi:type="dcterms:W3CDTF">2013-05-28T16:18:17Z</dcterms:modified>
</cp:coreProperties>
</file>