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9"/>
  </p:notesMasterIdLst>
  <p:sldIdLst>
    <p:sldId id="258" r:id="rId2"/>
    <p:sldId id="257" r:id="rId3"/>
    <p:sldId id="259" r:id="rId4"/>
    <p:sldId id="260" r:id="rId5"/>
    <p:sldId id="261" r:id="rId6"/>
    <p:sldId id="310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303" r:id="rId19"/>
    <p:sldId id="275" r:id="rId20"/>
    <p:sldId id="276" r:id="rId21"/>
    <p:sldId id="277" r:id="rId22"/>
    <p:sldId id="278" r:id="rId23"/>
    <p:sldId id="300" r:id="rId24"/>
    <p:sldId id="301" r:id="rId25"/>
    <p:sldId id="308" r:id="rId26"/>
    <p:sldId id="294" r:id="rId27"/>
    <p:sldId id="302" r:id="rId28"/>
    <p:sldId id="307" r:id="rId29"/>
    <p:sldId id="284" r:id="rId30"/>
    <p:sldId id="286" r:id="rId31"/>
    <p:sldId id="304" r:id="rId32"/>
    <p:sldId id="288" r:id="rId33"/>
    <p:sldId id="306" r:id="rId34"/>
    <p:sldId id="299" r:id="rId35"/>
    <p:sldId id="293" r:id="rId36"/>
    <p:sldId id="297" r:id="rId37"/>
    <p:sldId id="30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EFF13"/>
    <a:srgbClr val="FFFF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1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6126F-E082-0540-9601-B2EBA255CA4D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7F106-0246-734A-B09D-D9BF0C38D3F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471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8225D-2647-4136-8526-2A9B3B2D9ED3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A45769-5CA6-4308-BC36-11B4149AF0BE}" type="slidenum">
              <a:rPr lang="en-GB" sz="1200"/>
              <a:pPr algn="r"/>
              <a:t>11</a:t>
            </a:fld>
            <a:endParaRPr lang="en-GB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785F62-942A-4C82-B0DC-1B5C58C5F23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For those who don’t know what SPIRAL2 is, Let me start by a brief description of the project. Here you have the layout of this facility which will be constructed in two phases. The first phase which is presently in construction is based …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Attached to this fisrt phase, two new experimental are also under construction : one dedicated to NFS and the other which will host the new S3 spectrometer, I will describe later.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The second phase which in the detail design phase, will concern the production building …. New DESIR facility recentky funded …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 This facility will deliver in a near future, both high intensity stable beams and and intensity of radioactive beams.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Here you have the layout of the facility</a:t>
            </a: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59D6FB-24C2-DA4E-8FB8-2BDA2905D025}" type="slidenum">
              <a:rPr lang="en-GB" sz="1200"/>
              <a:pPr/>
              <a:t>14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309645" indent="-36859943" defTabSz="91501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97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9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91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88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3B18AA-3823-4F44-93A8-0DC396ECA01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48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realise external injection into the plasma bubble. This requires extensive R&amp;D work on the control and synchronization of electron beams on the few femtosecond scale.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To realize external injection into the plasma bubble requires extensive R&amp;D work into the sincronization of the electron beam on the few femtosecond scale.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042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988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69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Günther Rosner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NuPECC, FZ Jülich, 15/3/13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‹n.›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434675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4478375"/>
      </p:ext>
    </p:extLst>
  </p:cSld>
  <p:clrMapOvr>
    <a:masterClrMapping/>
  </p:clrMapOvr>
  <p:transition spd="med"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ogoinfn-piccol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380288" y="179388"/>
            <a:ext cx="15700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393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422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794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792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39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436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101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58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9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C0F7-54D3-BD4E-9E15-AF190127F0E6}" type="datetimeFigureOut">
              <a:rPr lang="en-US" smtClean="0"/>
              <a:pPr/>
              <a:t>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9A202-AF23-CE4A-BBAB-647713514C5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826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9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0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8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9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image" Target="../media/image62.jpeg"/><Relationship Id="rId9" Type="http://schemas.openxmlformats.org/officeDocument/2006/relationships/image" Target="../media/image63.jpeg"/><Relationship Id="rId10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72.png"/><Relationship Id="rId6" Type="http://schemas.openxmlformats.org/officeDocument/2006/relationships/image" Target="../media/image73.jpeg"/><Relationship Id="rId7" Type="http://schemas.openxmlformats.org/officeDocument/2006/relationships/image" Target="../media/image74.jpeg"/><Relationship Id="rId8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jpeg"/><Relationship Id="rId5" Type="http://schemas.openxmlformats.org/officeDocument/2006/relationships/image" Target="../media/image83.jpeg"/><Relationship Id="rId6" Type="http://schemas.openxmlformats.org/officeDocument/2006/relationships/image" Target="../media/image84.jpe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gif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anil-spiral2.e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943" y="-16721"/>
            <a:ext cx="8737706" cy="6874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7462" y="1744062"/>
            <a:ext cx="7032694" cy="397031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Role </a:t>
            </a:r>
            <a:r>
              <a:rPr lang="en-US" sz="3600" b="1" dirty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 </a:t>
            </a:r>
            <a:r>
              <a:rPr lang="en-US" sz="3600" b="1" dirty="0" err="1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NuPECC</a:t>
            </a:r>
            <a:r>
              <a:rPr lang="en-US" sz="3600" b="1" dirty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(in short)</a:t>
            </a:r>
          </a:p>
          <a:p>
            <a:pPr marL="457200" indent="-457200">
              <a:buFont typeface="Arial"/>
              <a:buChar char="•"/>
            </a:pPr>
            <a:endParaRPr lang="en-US" sz="3600" b="1" dirty="0">
              <a:ln w="11430"/>
              <a:solidFill>
                <a:srgbClr val="EEFF1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600" b="1" dirty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</a:t>
            </a:r>
            <a:r>
              <a:rPr lang="en-US" sz="3600" b="1" dirty="0" smtClean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.after </a:t>
            </a:r>
            <a:r>
              <a:rPr lang="en-US" sz="3600" b="1" dirty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Long Range </a:t>
            </a:r>
            <a:r>
              <a:rPr lang="en-US" sz="3600" b="1" dirty="0" smtClean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Plan 2010</a:t>
            </a:r>
            <a:endParaRPr lang="en-US" sz="3600" b="1" dirty="0">
              <a:ln w="11430"/>
              <a:solidFill>
                <a:srgbClr val="EEFF1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 typeface="Arial"/>
              <a:buChar char="•"/>
            </a:pPr>
            <a:endParaRPr lang="en-US" sz="3600" b="1" dirty="0">
              <a:ln w="11430"/>
              <a:solidFill>
                <a:srgbClr val="EEFF1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3600" b="1" dirty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3600" b="1" dirty="0" smtClean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Comic Sans MS"/>
              </a:rPr>
              <a:t>ongoing activities </a:t>
            </a:r>
            <a:endParaRPr lang="en-US" sz="3600" b="1" dirty="0">
              <a:ln w="11430"/>
              <a:solidFill>
                <a:srgbClr val="EEFF1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/>
              <a:cs typeface="Comic Sans MS"/>
            </a:endParaRPr>
          </a:p>
          <a:p>
            <a:r>
              <a:rPr lang="en-US" sz="3600" b="1" dirty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Comic Sans MS"/>
              </a:rPr>
              <a:t>         </a:t>
            </a:r>
            <a:r>
              <a:rPr lang="en-US" sz="3600" b="1" dirty="0" err="1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Comic Sans MS"/>
              </a:rPr>
              <a:t>Eu</a:t>
            </a:r>
            <a:r>
              <a:rPr lang="en-US" sz="3600" b="1" dirty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Comic Sans MS"/>
              </a:rPr>
              <a:t> projects </a:t>
            </a:r>
          </a:p>
          <a:p>
            <a:r>
              <a:rPr lang="en-US" sz="3600" b="1" dirty="0">
                <a:ln w="11430"/>
                <a:solidFill>
                  <a:srgbClr val="EEFF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/>
                <a:cs typeface="Comic Sans MS"/>
              </a:rPr>
              <a:t>         Publications</a:t>
            </a:r>
            <a:endParaRPr lang="it-IT" sz="3600" b="1" dirty="0">
              <a:ln w="11430"/>
              <a:solidFill>
                <a:srgbClr val="EEFF1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asellaDiTesto 6"/>
          <p:cNvSpPr txBox="1"/>
          <p:nvPr/>
        </p:nvSpPr>
        <p:spPr>
          <a:xfrm>
            <a:off x="0" y="6027003"/>
            <a:ext cx="9005097" cy="83099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omic Sans MS"/>
              </a:rPr>
              <a:t>   </a:t>
            </a:r>
            <a:r>
              <a:rPr lang="it-IT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omic Sans MS"/>
              </a:rPr>
              <a:t> </a:t>
            </a:r>
            <a:r>
              <a:rPr lang="it-IT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omic Sans MS"/>
              </a:rPr>
              <a:t>Angela Bracco   -  W9 meeting </a:t>
            </a:r>
            <a:r>
              <a:rPr lang="it-IT" sz="2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omic Sans MS"/>
              </a:rPr>
              <a:t>at</a:t>
            </a:r>
            <a:r>
              <a:rPr lang="it-IT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omic Sans MS"/>
              </a:rPr>
              <a:t> LNF -  </a:t>
            </a:r>
            <a:r>
              <a:rPr lang="it-IT" sz="2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omic Sans MS"/>
              </a:rPr>
              <a:t>May</a:t>
            </a:r>
            <a:r>
              <a:rPr lang="it-IT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Comic Sans MS"/>
              </a:rPr>
              <a:t> 31 2013</a:t>
            </a:r>
          </a:p>
          <a:p>
            <a:endParaRPr lang="it-IT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Arial"/>
            </a:endParaRP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62700" y="138545"/>
            <a:ext cx="2781300" cy="9525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97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585881" y="4173423"/>
            <a:ext cx="2459454" cy="2378132"/>
            <a:chOff x="8441220" y="329659"/>
            <a:chExt cx="2459454" cy="2378132"/>
          </a:xfrm>
        </p:grpSpPr>
        <p:pic>
          <p:nvPicPr>
            <p:cNvPr id="8" name="Picture 7" descr="HadesCBM_wo_2008.jpg"/>
            <p:cNvPicPr>
              <a:picLocks noChangeAspect="1"/>
            </p:cNvPicPr>
            <p:nvPr/>
          </p:nvPicPr>
          <p:blipFill rotWithShape="1">
            <a:blip r:embed="rId2" cstate="email">
              <a:lum bright="10000"/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8441220" y="329659"/>
              <a:ext cx="2459454" cy="23781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8619246" y="475456"/>
              <a:ext cx="8898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2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ＭＳ Ｐゴシック" charset="-128"/>
                </a:rPr>
                <a:t>CBM</a:t>
              </a:r>
              <a:endParaRPr lang="de-DE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charset="-128"/>
              </a:endParaRPr>
            </a:p>
          </p:txBody>
        </p:sp>
      </p:grpSp>
      <p:pic>
        <p:nvPicPr>
          <p:cNvPr id="10" name="Picture 9" descr="Untit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r="-5629"/>
          <a:stretch/>
        </p:blipFill>
        <p:spPr>
          <a:xfrm>
            <a:off x="129586" y="5042834"/>
            <a:ext cx="2675043" cy="1638300"/>
          </a:xfrm>
          <a:prstGeom prst="rect">
            <a:avLst/>
          </a:prstGeom>
        </p:spPr>
      </p:pic>
      <p:pic>
        <p:nvPicPr>
          <p:cNvPr id="11" name="Picture 10" descr="Untitled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6357874" y="1087380"/>
            <a:ext cx="2786126" cy="1744345"/>
          </a:xfrm>
          <a:prstGeom prst="rect">
            <a:avLst/>
          </a:prstGeom>
        </p:spPr>
      </p:pic>
      <p:pic>
        <p:nvPicPr>
          <p:cNvPr id="12" name="Picture 11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5628" y="220286"/>
            <a:ext cx="2025818" cy="4283600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509624" y="648621"/>
            <a:ext cx="142939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charset="-128"/>
              </a:rPr>
              <a:t>PANDA </a:t>
            </a:r>
            <a:endParaRPr lang="de-DE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301254" y="5893203"/>
            <a:ext cx="111881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-128"/>
              </a:rPr>
              <a:t>APPA</a:t>
            </a:r>
            <a:r>
              <a:rPr lang="de-D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charset="-128"/>
              </a:rPr>
              <a:t> </a:t>
            </a:r>
            <a:endParaRPr lang="de-DE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60662" y="177483"/>
            <a:ext cx="541346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charset="-128"/>
              </a:rPr>
              <a:t>FAIR : 4 </a:t>
            </a:r>
            <a:r>
              <a:rPr lang="de-DE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charset="-128"/>
              </a:rPr>
              <a:t>pillars</a:t>
            </a:r>
            <a:r>
              <a:rPr lang="de-D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charset="-128"/>
              </a:rPr>
              <a:t> </a:t>
            </a:r>
            <a:r>
              <a:rPr lang="de-DE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charset="-128"/>
              </a:rPr>
              <a:t>for</a:t>
            </a:r>
            <a:r>
              <a:rPr lang="de-D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charset="-128"/>
              </a:rPr>
              <a:t> </a:t>
            </a:r>
            <a:r>
              <a:rPr lang="de-DE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charset="-128"/>
              </a:rPr>
              <a:t>experiments</a:t>
            </a:r>
            <a:endParaRPr lang="de-DE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3999" y="1087380"/>
            <a:ext cx="3833875" cy="507831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NUSTAR</a:t>
            </a:r>
            <a:r>
              <a:rPr lang="en-US" dirty="0" smtClean="0"/>
              <a:t> - Nuclear structure and </a:t>
            </a:r>
          </a:p>
          <a:p>
            <a:r>
              <a:rPr lang="en-US" dirty="0" smtClean="0"/>
              <a:t>Astrophysics with RIB beams produced </a:t>
            </a:r>
          </a:p>
          <a:p>
            <a:r>
              <a:rPr lang="en-US" dirty="0" smtClean="0"/>
              <a:t>with In-flight method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PANDA</a:t>
            </a:r>
            <a:r>
              <a:rPr lang="en-US" dirty="0" smtClean="0"/>
              <a:t> -  Hadron dynamics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with anti-protons in a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storage ring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CBM </a:t>
            </a:r>
            <a:r>
              <a:rPr lang="en-US" dirty="0" smtClean="0"/>
              <a:t>– Compressed </a:t>
            </a:r>
            <a:r>
              <a:rPr lang="en-US" dirty="0" err="1" smtClean="0"/>
              <a:t>Barion</a:t>
            </a:r>
            <a:r>
              <a:rPr lang="en-US" dirty="0" smtClean="0"/>
              <a:t> Matter experiment with heavy ions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APPA</a:t>
            </a:r>
            <a:r>
              <a:rPr lang="en-US" dirty="0" smtClean="0"/>
              <a:t> -  Atomic</a:t>
            </a:r>
            <a:r>
              <a:rPr lang="en-US" dirty="0"/>
              <a:t>, Plasma Physics and Applications.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45628" y="4173423"/>
            <a:ext cx="159971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-128"/>
              </a:rPr>
              <a:t>NUSTAR</a:t>
            </a:r>
            <a:r>
              <a:rPr lang="de-DE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charset="-128"/>
              </a:rPr>
              <a:t> </a:t>
            </a:r>
            <a:endParaRPr lang="de-DE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70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Senza tito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612900"/>
            <a:ext cx="7797800" cy="3632200"/>
          </a:xfrm>
          <a:prstGeom prst="rect">
            <a:avLst/>
          </a:prstGeo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98625" y="1495425"/>
            <a:ext cx="1609725" cy="141922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50825" y="2789238"/>
            <a:ext cx="1066800" cy="14478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544888" y="4425950"/>
            <a:ext cx="1857375" cy="13716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172325" y="2500313"/>
            <a:ext cx="1762125" cy="153352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67197" y="4618"/>
            <a:ext cx="8229600" cy="1143000"/>
          </a:xfrm>
        </p:spPr>
        <p:txBody>
          <a:bodyPr lIns="0" tIns="0" rIns="0" bIns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HESR Prototyping and Tests at COSY</a:t>
            </a:r>
          </a:p>
        </p:txBody>
      </p:sp>
      <p:pic>
        <p:nvPicPr>
          <p:cNvPr id="16394" name="Picture 5" descr="IMG_539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>
          <a:xfrm>
            <a:off x="255588" y="3274219"/>
            <a:ext cx="852488" cy="1022350"/>
          </a:xfrm>
          <a:noFill/>
        </p:spPr>
      </p:pic>
      <p:sp>
        <p:nvSpPr>
          <p:cNvPr id="16397" name="Text Box 8"/>
          <p:cNvSpPr txBox="1">
            <a:spLocks noChangeArrowheads="1"/>
          </p:cNvSpPr>
          <p:nvPr/>
        </p:nvSpPr>
        <p:spPr bwMode="auto">
          <a:xfrm>
            <a:off x="1990725" y="3010159"/>
            <a:ext cx="1096110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GB" sz="2000" dirty="0" smtClean="0">
                <a:latin typeface="+mn-lt"/>
              </a:rPr>
              <a:t>WASA</a:t>
            </a:r>
            <a:endParaRPr lang="en-GB" sz="2000" dirty="0">
              <a:latin typeface="+mn-lt"/>
            </a:endParaRPr>
          </a:p>
        </p:txBody>
      </p:sp>
      <p:sp>
        <p:nvSpPr>
          <p:cNvPr id="16398" name="Text Box 9"/>
          <p:cNvSpPr txBox="1">
            <a:spLocks noChangeArrowheads="1"/>
          </p:cNvSpPr>
          <p:nvPr/>
        </p:nvSpPr>
        <p:spPr bwMode="auto">
          <a:xfrm>
            <a:off x="5123145" y="4349686"/>
            <a:ext cx="1966587" cy="7100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GB" sz="2000" dirty="0">
                <a:latin typeface="+mn-lt"/>
              </a:rPr>
              <a:t>2 </a:t>
            </a:r>
            <a:r>
              <a:rPr lang="en-GB" sz="2000" dirty="0" smtClean="0">
                <a:latin typeface="+mn-lt"/>
              </a:rPr>
              <a:t>MeV</a:t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e-Cooler</a:t>
            </a:r>
            <a:endParaRPr lang="en-GB" sz="2000" dirty="0">
              <a:latin typeface="+mn-lt"/>
            </a:endParaRPr>
          </a:p>
        </p:txBody>
      </p:sp>
      <p:sp>
        <p:nvSpPr>
          <p:cNvPr id="16399" name="Text Box 10"/>
          <p:cNvSpPr txBox="1">
            <a:spLocks noChangeArrowheads="1"/>
          </p:cNvSpPr>
          <p:nvPr/>
        </p:nvSpPr>
        <p:spPr bwMode="auto">
          <a:xfrm>
            <a:off x="1258888" y="3748970"/>
            <a:ext cx="3322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Barrier Bucket Cavity</a:t>
            </a:r>
          </a:p>
        </p:txBody>
      </p:sp>
      <p:sp>
        <p:nvSpPr>
          <p:cNvPr id="16400" name="Text Box 11"/>
          <p:cNvSpPr txBox="1">
            <a:spLocks noChangeArrowheads="1"/>
          </p:cNvSpPr>
          <p:nvPr/>
        </p:nvSpPr>
        <p:spPr bwMode="auto">
          <a:xfrm>
            <a:off x="3348039" y="4113213"/>
            <a:ext cx="1854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+mn-lt"/>
              </a:rPr>
              <a:t>Stochastic Cooling</a:t>
            </a:r>
          </a:p>
        </p:txBody>
      </p:sp>
      <p:sp>
        <p:nvSpPr>
          <p:cNvPr id="16402" name="Text Box 13"/>
          <p:cNvSpPr txBox="1">
            <a:spLocks noChangeArrowheads="1"/>
          </p:cNvSpPr>
          <p:nvPr/>
        </p:nvSpPr>
        <p:spPr bwMode="auto">
          <a:xfrm>
            <a:off x="4768850" y="3117850"/>
            <a:ext cx="2466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000" dirty="0">
                <a:latin typeface="+mn-lt"/>
              </a:rPr>
              <a:t>Residual Gas</a:t>
            </a:r>
          </a:p>
          <a:p>
            <a:pPr algn="r"/>
            <a:r>
              <a:rPr lang="en-GB" sz="2000" dirty="0">
                <a:latin typeface="+mn-lt"/>
              </a:rPr>
              <a:t> Profile Monitor</a:t>
            </a:r>
          </a:p>
        </p:txBody>
      </p:sp>
      <p:sp>
        <p:nvSpPr>
          <p:cNvPr id="16403" name="Textfeld 15"/>
          <p:cNvSpPr txBox="1">
            <a:spLocks noChangeArrowheads="1"/>
          </p:cNvSpPr>
          <p:nvPr/>
        </p:nvSpPr>
        <p:spPr bwMode="auto">
          <a:xfrm>
            <a:off x="1687513" y="1128713"/>
            <a:ext cx="1773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Pellet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22" name="Immagine 21" descr="Senza tito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676400"/>
            <a:ext cx="1435100" cy="1282700"/>
          </a:xfrm>
          <a:prstGeom prst="rect">
            <a:avLst/>
          </a:prstGeom>
        </p:spPr>
      </p:pic>
      <p:pic>
        <p:nvPicPr>
          <p:cNvPr id="23" name="Immagine 22" descr="Senza tito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914400"/>
            <a:ext cx="1638300" cy="2209800"/>
          </a:xfrm>
          <a:prstGeom prst="rect">
            <a:avLst/>
          </a:prstGeom>
        </p:spPr>
      </p:pic>
      <p:pic>
        <p:nvPicPr>
          <p:cNvPr id="24" name="Immagine 23" descr="Senza titol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4572000"/>
            <a:ext cx="1549400" cy="2057400"/>
          </a:xfrm>
          <a:prstGeom prst="rect">
            <a:avLst/>
          </a:prstGeom>
        </p:spPr>
      </p:pic>
      <p:pic>
        <p:nvPicPr>
          <p:cNvPr id="25" name="Immagine 24" descr="Senza titol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1295400"/>
            <a:ext cx="1689100" cy="1397000"/>
          </a:xfrm>
          <a:prstGeom prst="rect">
            <a:avLst/>
          </a:prstGeom>
        </p:spPr>
      </p:pic>
      <p:pic>
        <p:nvPicPr>
          <p:cNvPr id="26" name="Immagine 25" descr="Senza titol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4953000"/>
            <a:ext cx="1549400" cy="9779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7906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Oval 8"/>
          <p:cNvSpPr>
            <a:spLocks noChangeArrowheads="1"/>
          </p:cNvSpPr>
          <p:nvPr/>
        </p:nvSpPr>
        <p:spPr bwMode="auto">
          <a:xfrm rot="18182284">
            <a:off x="532344" y="2919559"/>
            <a:ext cx="893530" cy="28829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" name="Gruppieren 10"/>
          <p:cNvGrpSpPr/>
          <p:nvPr/>
        </p:nvGrpSpPr>
        <p:grpSpPr>
          <a:xfrm>
            <a:off x="619494" y="3859640"/>
            <a:ext cx="3077575" cy="2115235"/>
            <a:chOff x="696913" y="4326249"/>
            <a:chExt cx="3380032" cy="2296016"/>
          </a:xfrm>
        </p:grpSpPr>
        <p:sp>
          <p:nvSpPr>
            <p:cNvPr id="22539" name="Rechteck 1"/>
            <p:cNvSpPr>
              <a:spLocks noChangeArrowheads="1"/>
            </p:cNvSpPr>
            <p:nvPr/>
          </p:nvSpPr>
          <p:spPr bwMode="auto">
            <a:xfrm>
              <a:off x="1567253" y="4326249"/>
              <a:ext cx="25096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Target area</a:t>
              </a:r>
              <a:endParaRPr lang="de-DE" dirty="0">
                <a:latin typeface="+mn-lt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696913" y="5205574"/>
              <a:ext cx="3040062" cy="1416691"/>
              <a:chOff x="4500562" y="4229262"/>
              <a:chExt cx="3040063" cy="1416690"/>
            </a:xfrm>
          </p:grpSpPr>
          <p:sp>
            <p:nvSpPr>
              <p:cNvPr id="22531" name="Rectangle 33"/>
              <p:cNvSpPr>
                <a:spLocks noChangeArrowheads="1"/>
              </p:cNvSpPr>
              <p:nvPr/>
            </p:nvSpPr>
            <p:spPr bwMode="auto">
              <a:xfrm>
                <a:off x="6355587" y="4229262"/>
                <a:ext cx="1052513" cy="322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/>
              <a:lstStyle/>
              <a:p>
                <a:pPr algn="ctr"/>
                <a:r>
                  <a:rPr kumimoji="1" lang="en-US" altLang="zh-CN" sz="1600" dirty="0">
                    <a:solidFill>
                      <a:schemeClr val="bg1"/>
                    </a:solidFill>
                    <a:latin typeface="+mn-lt"/>
                    <a:ea typeface="SimSun" pitchFamily="2" charset="-122"/>
                  </a:rPr>
                  <a:t>Dipoles</a:t>
                </a:r>
              </a:p>
            </p:txBody>
          </p:sp>
          <p:sp>
            <p:nvSpPr>
              <p:cNvPr id="22532" name="Rectangle 33"/>
              <p:cNvSpPr>
                <a:spLocks noChangeArrowheads="1"/>
              </p:cNvSpPr>
              <p:nvPr/>
            </p:nvSpPr>
            <p:spPr bwMode="auto">
              <a:xfrm>
                <a:off x="4500562" y="4278113"/>
                <a:ext cx="1628775" cy="322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/>
              <a:lstStyle/>
              <a:p>
                <a:pPr algn="ctr"/>
                <a:r>
                  <a:rPr kumimoji="1" lang="en-US" altLang="zh-CN" sz="1600" dirty="0" err="1">
                    <a:solidFill>
                      <a:schemeClr val="bg1"/>
                    </a:solidFill>
                    <a:latin typeface="+mn-lt"/>
                    <a:ea typeface="SimSun" pitchFamily="2" charset="-122"/>
                  </a:rPr>
                  <a:t>Quadrupoles</a:t>
                </a:r>
                <a:endParaRPr kumimoji="1" lang="en-US" altLang="zh-CN" sz="1600" dirty="0">
                  <a:solidFill>
                    <a:schemeClr val="bg1"/>
                  </a:solidFill>
                  <a:latin typeface="+mn-lt"/>
                  <a:ea typeface="SimSun" pitchFamily="2" charset="-122"/>
                </a:endParaRPr>
              </a:p>
            </p:txBody>
          </p:sp>
          <p:sp>
            <p:nvSpPr>
              <p:cNvPr id="22533" name="Rectangle 33"/>
              <p:cNvSpPr>
                <a:spLocks noChangeArrowheads="1"/>
              </p:cNvSpPr>
              <p:nvPr/>
            </p:nvSpPr>
            <p:spPr bwMode="auto">
              <a:xfrm>
                <a:off x="5734227" y="5322102"/>
                <a:ext cx="1525589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/>
              <a:lstStyle/>
              <a:p>
                <a:pPr algn="ctr"/>
                <a:r>
                  <a:rPr kumimoji="1" lang="en-US" altLang="zh-CN" sz="1600" dirty="0" err="1">
                    <a:solidFill>
                      <a:schemeClr val="bg1"/>
                    </a:solidFill>
                    <a:latin typeface="+mn-lt"/>
                    <a:ea typeface="SimSun" pitchFamily="2" charset="-122"/>
                  </a:rPr>
                  <a:t>Sextupoles</a:t>
                </a:r>
                <a:endParaRPr kumimoji="1" lang="en-US" altLang="zh-CN" sz="1600" dirty="0">
                  <a:solidFill>
                    <a:schemeClr val="bg1"/>
                  </a:solidFill>
                  <a:latin typeface="+mn-lt"/>
                  <a:ea typeface="SimSun" pitchFamily="2" charset="-122"/>
                </a:endParaRPr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 flipV="1">
                <a:off x="5167313" y="4632325"/>
                <a:ext cx="46037" cy="3937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V="1">
                <a:off x="5345113" y="4632325"/>
                <a:ext cx="0" cy="3937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 flipV="1">
                <a:off x="5416550" y="4632325"/>
                <a:ext cx="219075" cy="328613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5853113" y="5026025"/>
                <a:ext cx="374650" cy="24765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6821488" y="5246688"/>
                <a:ext cx="719137" cy="111125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 flipV="1">
                <a:off x="6129338" y="4632325"/>
                <a:ext cx="376237" cy="239713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 flipV="1">
                <a:off x="6659563" y="4632325"/>
                <a:ext cx="161925" cy="328613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 flipH="1" flipV="1">
                <a:off x="7092950" y="4632325"/>
                <a:ext cx="87313" cy="328613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 type="triangle" w="med" len="med"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4565" y="0"/>
            <a:ext cx="8229600" cy="1143000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en-GB" sz="4000" kern="0" dirty="0" smtClean="0">
                <a:solidFill>
                  <a:schemeClr val="accent3">
                    <a:lumMod val="75000"/>
                  </a:schemeClr>
                </a:solidFill>
                <a:cs typeface="ＭＳ Ｐゴシック" pitchFamily="-110" charset="-128"/>
              </a:rPr>
              <a:t>Experiment NuSTAR</a:t>
            </a:r>
            <a:endParaRPr lang="en-GB" sz="4000" kern="0" dirty="0">
              <a:solidFill>
                <a:schemeClr val="accent3">
                  <a:lumMod val="75000"/>
                </a:schemeClr>
              </a:solidFill>
              <a:cs typeface="ＭＳ Ｐゴシック" pitchFamily="-110" charset="-128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5697125" y="953725"/>
            <a:ext cx="3420379" cy="34203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GB" sz="3400" kern="0" dirty="0">
                <a:solidFill>
                  <a:schemeClr val="accent3">
                    <a:lumMod val="75000"/>
                  </a:schemeClr>
                </a:solidFill>
                <a:cs typeface="ＭＳ Ｐゴシック" pitchFamily="-110" charset="-128"/>
              </a:rPr>
              <a:t>Radiation Resistant Magnets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600" dirty="0" smtClean="0"/>
              <a:t>Normal </a:t>
            </a:r>
            <a:r>
              <a:rPr lang="en-US" sz="2600" dirty="0"/>
              <a:t>conducting magnets using mineral </a:t>
            </a:r>
            <a:r>
              <a:rPr lang="en-US" sz="2600" dirty="0" smtClean="0"/>
              <a:t> </a:t>
            </a:r>
            <a:r>
              <a:rPr lang="en-US" sz="2600" dirty="0"/>
              <a:t>insulated cable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600" dirty="0" smtClean="0"/>
              <a:t>3 </a:t>
            </a:r>
            <a:r>
              <a:rPr lang="en-US" sz="2600" dirty="0"/>
              <a:t>dipole, 3 quadrupole, and 2 </a:t>
            </a:r>
            <a:r>
              <a:rPr lang="en-US" sz="2600" dirty="0" err="1"/>
              <a:t>sextupole</a:t>
            </a:r>
            <a:r>
              <a:rPr lang="en-US" sz="2600" dirty="0"/>
              <a:t> magnets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600" dirty="0" smtClean="0"/>
              <a:t>Prototype </a:t>
            </a:r>
            <a:r>
              <a:rPr lang="en-US" sz="2600" dirty="0"/>
              <a:t>dipole built and tested by BINP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600" dirty="0" smtClean="0"/>
              <a:t>Prototype </a:t>
            </a:r>
            <a:r>
              <a:rPr lang="en-US" sz="2600" dirty="0"/>
              <a:t>dipole delivered and assembled at GSI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5677" y="3759200"/>
            <a:ext cx="4940300" cy="3098800"/>
          </a:xfrm>
          <a:prstGeom prst="rect">
            <a:avLst/>
          </a:prstGeom>
        </p:spPr>
      </p:pic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28629" y="846777"/>
            <a:ext cx="5136283" cy="3527327"/>
          </a:xfrm>
          <a:prstGeom prst="rect">
            <a:avLst/>
          </a:prstGeom>
        </p:spPr>
      </p:pic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043518" y="4202803"/>
            <a:ext cx="2374900" cy="23495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30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MSV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016605" y="1147763"/>
            <a:ext cx="1068388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2012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26495" y="1147763"/>
            <a:ext cx="1069975" cy="682625"/>
          </a:xfrm>
          <a:prstGeom prst="chevron">
            <a:avLst>
              <a:gd name="adj" fmla="val 39186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2011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2006715" y="1147763"/>
            <a:ext cx="1068388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2013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4988778" y="1165225"/>
            <a:ext cx="1068387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2016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3986935" y="1165225"/>
            <a:ext cx="1069975" cy="682625"/>
          </a:xfrm>
          <a:prstGeom prst="chevron">
            <a:avLst>
              <a:gd name="adj" fmla="val 39186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2015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2996825" y="1165225"/>
            <a:ext cx="1068388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2014</a:t>
            </a:r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296525" y="2043541"/>
            <a:ext cx="458865" cy="443156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6</a:t>
            </a:r>
            <a:endParaRPr lang="en-US" sz="1200" dirty="0">
              <a:latin typeface="+mn-lt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511660" y="2740680"/>
            <a:ext cx="6988580" cy="3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sz="1800" dirty="0" smtClean="0">
                <a:latin typeface="+mn-lt"/>
              </a:rPr>
              <a:t>Submission building permits</a:t>
            </a:r>
            <a:endParaRPr lang="en-US" sz="1800" dirty="0">
              <a:latin typeface="+mn-lt"/>
            </a:endParaRPr>
          </a:p>
          <a:p>
            <a:pPr eaLnBrk="1" hangingPunct="1">
              <a:lnSpc>
                <a:spcPct val="170000"/>
              </a:lnSpc>
            </a:pPr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ite preparation</a:t>
            </a:r>
            <a:endParaRPr lang="en-US" sz="1800" dirty="0">
              <a:latin typeface="+mn-lt"/>
            </a:endParaRPr>
          </a:p>
          <a:p>
            <a:pPr eaLnBrk="1" hangingPunct="1">
              <a:lnSpc>
                <a:spcPct val="170000"/>
              </a:lnSpc>
            </a:pPr>
            <a:r>
              <a:rPr lang="en-US" sz="1800" dirty="0" smtClean="0">
                <a:latin typeface="+mn-lt"/>
              </a:rPr>
              <a:t>Civil construction contracts</a:t>
            </a:r>
          </a:p>
          <a:p>
            <a:pPr eaLnBrk="1" hangingPunct="1">
              <a:lnSpc>
                <a:spcPct val="170000"/>
              </a:lnSpc>
            </a:pPr>
            <a:r>
              <a:rPr lang="en-US" sz="1800" dirty="0" smtClean="0">
                <a:latin typeface="+mn-lt"/>
              </a:rPr>
              <a:t>Building of accelerator &amp; detector components</a:t>
            </a:r>
            <a:endParaRPr lang="en-US" sz="1800" dirty="0">
              <a:latin typeface="+mn-lt"/>
            </a:endParaRPr>
          </a:p>
          <a:p>
            <a:pPr eaLnBrk="1" hangingPunct="1">
              <a:lnSpc>
                <a:spcPct val="170000"/>
              </a:lnSpc>
            </a:pPr>
            <a:r>
              <a:rPr lang="en-US" sz="1800" dirty="0">
                <a:latin typeface="+mn-lt"/>
              </a:rPr>
              <a:t>Completion of </a:t>
            </a:r>
            <a:r>
              <a:rPr lang="en-US" sz="1800" dirty="0" smtClean="0">
                <a:latin typeface="+mn-lt"/>
              </a:rPr>
              <a:t>basic civil </a:t>
            </a:r>
            <a:r>
              <a:rPr lang="en-US" sz="1800" dirty="0">
                <a:latin typeface="+mn-lt"/>
              </a:rPr>
              <a:t>construction </a:t>
            </a:r>
            <a:r>
              <a:rPr lang="en-US" sz="1800" dirty="0" smtClean="0">
                <a:latin typeface="+mn-lt"/>
              </a:rPr>
              <a:t>work</a:t>
            </a:r>
            <a:endParaRPr lang="en-US" sz="1800" dirty="0">
              <a:latin typeface="+mn-lt"/>
            </a:endParaRPr>
          </a:p>
          <a:p>
            <a:pPr eaLnBrk="1" hangingPunct="1">
              <a:lnSpc>
                <a:spcPct val="170000"/>
              </a:lnSpc>
            </a:pPr>
            <a:r>
              <a:rPr lang="en-US" sz="1800" dirty="0" smtClean="0">
                <a:latin typeface="+mn-lt"/>
              </a:rPr>
              <a:t>Installation &amp; commissioning </a:t>
            </a:r>
            <a:r>
              <a:rPr lang="en-US" sz="1800" dirty="0">
                <a:latin typeface="+mn-lt"/>
              </a:rPr>
              <a:t>of accelerators and </a:t>
            </a:r>
            <a:r>
              <a:rPr lang="en-US" sz="1800" dirty="0" smtClean="0">
                <a:latin typeface="+mn-lt"/>
              </a:rPr>
              <a:t>detectors</a:t>
            </a:r>
          </a:p>
          <a:p>
            <a:pPr eaLnBrk="1" hangingPunct="1">
              <a:lnSpc>
                <a:spcPct val="170000"/>
              </a:lnSpc>
            </a:pPr>
            <a:r>
              <a:rPr lang="en-US" sz="1800" dirty="0" smtClean="0">
                <a:latin typeface="+mn-lt"/>
              </a:rPr>
              <a:t>Data taking</a:t>
            </a:r>
            <a:endParaRPr lang="en-US" sz="1800" dirty="0">
              <a:latin typeface="+mn-lt"/>
            </a:endParaRPr>
          </a:p>
        </p:txBody>
      </p:sp>
      <p:sp>
        <p:nvSpPr>
          <p:cNvPr id="46105" name="AutoShape 25"/>
          <p:cNvSpPr>
            <a:spLocks noChangeArrowheads="1"/>
          </p:cNvSpPr>
          <p:nvPr/>
        </p:nvSpPr>
        <p:spPr bwMode="auto">
          <a:xfrm>
            <a:off x="611560" y="2043541"/>
            <a:ext cx="439905" cy="443156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7</a:t>
            </a:r>
          </a:p>
        </p:txBody>
      </p:sp>
      <p:sp>
        <p:nvSpPr>
          <p:cNvPr id="46109" name="AutoShape 29"/>
          <p:cNvSpPr>
            <a:spLocks noChangeArrowheads="1"/>
          </p:cNvSpPr>
          <p:nvPr/>
        </p:nvSpPr>
        <p:spPr bwMode="auto">
          <a:xfrm>
            <a:off x="5553109" y="2043541"/>
            <a:ext cx="504056" cy="485359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10</a:t>
            </a:r>
          </a:p>
        </p:txBody>
      </p:sp>
      <p:sp>
        <p:nvSpPr>
          <p:cNvPr id="46112" name="AutoShape 32"/>
          <p:cNvSpPr>
            <a:spLocks noChangeArrowheads="1"/>
          </p:cNvSpPr>
          <p:nvPr/>
        </p:nvSpPr>
        <p:spPr bwMode="auto">
          <a:xfrm>
            <a:off x="1277820" y="2043541"/>
            <a:ext cx="458865" cy="443156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8</a:t>
            </a:r>
          </a:p>
        </p:txBody>
      </p:sp>
      <p:sp>
        <p:nvSpPr>
          <p:cNvPr id="46113" name="AutoShape 33"/>
          <p:cNvSpPr>
            <a:spLocks noChangeArrowheads="1"/>
          </p:cNvSpPr>
          <p:nvPr/>
        </p:nvSpPr>
        <p:spPr bwMode="auto">
          <a:xfrm>
            <a:off x="5967155" y="1169988"/>
            <a:ext cx="1068387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2017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AutoShape 33"/>
          <p:cNvSpPr>
            <a:spLocks noChangeArrowheads="1"/>
          </p:cNvSpPr>
          <p:nvPr/>
        </p:nvSpPr>
        <p:spPr bwMode="auto">
          <a:xfrm>
            <a:off x="6957265" y="1178750"/>
            <a:ext cx="1068387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2018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7914103" y="1178750"/>
            <a:ext cx="1068387" cy="682625"/>
          </a:xfrm>
          <a:prstGeom prst="chevron">
            <a:avLst>
              <a:gd name="adj" fmla="val 39128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2019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AutoShape 29"/>
          <p:cNvSpPr>
            <a:spLocks noChangeArrowheads="1"/>
          </p:cNvSpPr>
          <p:nvPr/>
        </p:nvSpPr>
        <p:spPr bwMode="auto">
          <a:xfrm>
            <a:off x="7362310" y="2033844"/>
            <a:ext cx="495055" cy="495055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latin typeface="+mn-lt"/>
              </a:rPr>
              <a:t>12</a:t>
            </a:r>
            <a:endParaRPr lang="en-US" sz="18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1590" y="2740679"/>
            <a:ext cx="765085" cy="3388619"/>
            <a:chOff x="942370" y="2506743"/>
            <a:chExt cx="570568" cy="2917978"/>
          </a:xfrm>
        </p:grpSpPr>
        <p:sp>
          <p:nvSpPr>
            <p:cNvPr id="46097" name="Text Box 17"/>
            <p:cNvSpPr txBox="1">
              <a:spLocks noChangeArrowheads="1"/>
            </p:cNvSpPr>
            <p:nvPr/>
          </p:nvSpPr>
          <p:spPr bwMode="auto">
            <a:xfrm>
              <a:off x="1328788" y="2665348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62507" y="2506743"/>
              <a:ext cx="350838" cy="2491682"/>
              <a:chOff x="962507" y="4261331"/>
              <a:chExt cx="350838" cy="2491682"/>
            </a:xfrm>
          </p:grpSpPr>
          <p:sp>
            <p:nvSpPr>
              <p:cNvPr id="46104" name="AutoShape 24"/>
              <p:cNvSpPr>
                <a:spLocks noChangeArrowheads="1"/>
              </p:cNvSpPr>
              <p:nvPr/>
            </p:nvSpPr>
            <p:spPr bwMode="auto">
              <a:xfrm>
                <a:off x="971600" y="4261331"/>
                <a:ext cx="341745" cy="399504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46106" name="AutoShape 26"/>
              <p:cNvSpPr>
                <a:spLocks noChangeArrowheads="1"/>
              </p:cNvSpPr>
              <p:nvPr/>
            </p:nvSpPr>
            <p:spPr bwMode="auto">
              <a:xfrm>
                <a:off x="971600" y="4699035"/>
                <a:ext cx="323850" cy="388098"/>
              </a:xfrm>
              <a:prstGeom prst="diamon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46108" name="AutoShape 28"/>
              <p:cNvSpPr>
                <a:spLocks noChangeArrowheads="1"/>
              </p:cNvSpPr>
              <p:nvPr/>
            </p:nvSpPr>
            <p:spPr bwMode="auto">
              <a:xfrm>
                <a:off x="971600" y="5125330"/>
                <a:ext cx="323850" cy="387545"/>
              </a:xfrm>
              <a:prstGeom prst="diamond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46110" name="AutoShape 30"/>
              <p:cNvSpPr>
                <a:spLocks noChangeArrowheads="1"/>
              </p:cNvSpPr>
              <p:nvPr/>
            </p:nvSpPr>
            <p:spPr bwMode="auto">
              <a:xfrm>
                <a:off x="962507" y="5520626"/>
                <a:ext cx="332943" cy="379792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46111" name="AutoShape 31"/>
              <p:cNvSpPr>
                <a:spLocks noChangeArrowheads="1"/>
              </p:cNvSpPr>
              <p:nvPr/>
            </p:nvSpPr>
            <p:spPr bwMode="auto">
              <a:xfrm>
                <a:off x="962507" y="6380972"/>
                <a:ext cx="332943" cy="372041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+mn-lt"/>
                  </a:rPr>
                  <a:t>11</a:t>
                </a:r>
                <a:endParaRPr lang="en-US" dirty="0">
                  <a:latin typeface="+mn-lt"/>
                </a:endParaRPr>
              </a:p>
            </p:txBody>
          </p:sp>
        </p:grpSp>
        <p:sp>
          <p:nvSpPr>
            <p:cNvPr id="42" name="AutoShape 31"/>
            <p:cNvSpPr>
              <a:spLocks noChangeArrowheads="1"/>
            </p:cNvSpPr>
            <p:nvPr/>
          </p:nvSpPr>
          <p:spPr bwMode="auto">
            <a:xfrm>
              <a:off x="942370" y="5037179"/>
              <a:ext cx="341745" cy="387542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latin typeface="+mn-lt"/>
                </a:rPr>
                <a:t>12</a:t>
              </a:r>
              <a:endParaRPr lang="en-US" dirty="0">
                <a:latin typeface="+mn-lt"/>
              </a:endParaRPr>
            </a:p>
          </p:txBody>
        </p:sp>
        <p:sp>
          <p:nvSpPr>
            <p:cNvPr id="43" name="AutoShape 28"/>
            <p:cNvSpPr>
              <a:spLocks noChangeArrowheads="1"/>
            </p:cNvSpPr>
            <p:nvPr/>
          </p:nvSpPr>
          <p:spPr bwMode="auto">
            <a:xfrm>
              <a:off x="962507" y="4184585"/>
              <a:ext cx="323850" cy="388099"/>
            </a:xfrm>
            <a:prstGeom prst="diamon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latin typeface="+mn-lt"/>
                </a:rPr>
                <a:t>10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44" name="AutoShape 29"/>
          <p:cNvSpPr>
            <a:spLocks noChangeArrowheads="1"/>
          </p:cNvSpPr>
          <p:nvPr/>
        </p:nvSpPr>
        <p:spPr bwMode="auto">
          <a:xfrm>
            <a:off x="6372200" y="2033845"/>
            <a:ext cx="495055" cy="495054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latin typeface="+mn-lt"/>
              </a:rPr>
              <a:t>11</a:t>
            </a:r>
            <a:endParaRPr lang="en-US" sz="1800" dirty="0">
              <a:latin typeface="+mn-lt"/>
            </a:endParaRPr>
          </a:p>
        </p:txBody>
      </p:sp>
      <p:sp>
        <p:nvSpPr>
          <p:cNvPr id="46107" name="AutoShape 27"/>
          <p:cNvSpPr>
            <a:spLocks noChangeArrowheads="1"/>
          </p:cNvSpPr>
          <p:nvPr/>
        </p:nvSpPr>
        <p:spPr bwMode="auto">
          <a:xfrm>
            <a:off x="1550799" y="2033845"/>
            <a:ext cx="455916" cy="452852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0139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288" y="1741708"/>
            <a:ext cx="9144000" cy="4610100"/>
          </a:xfrm>
          <a:prstGeom prst="rect">
            <a:avLst/>
          </a:prstGeom>
        </p:spPr>
      </p:pic>
      <p:sp>
        <p:nvSpPr>
          <p:cNvPr id="14337" name="Espace réservé du contenu 8"/>
          <p:cNvSpPr>
            <a:spLocks noGrp="1"/>
          </p:cNvSpPr>
          <p:nvPr>
            <p:ph idx="1"/>
          </p:nvPr>
        </p:nvSpPr>
        <p:spPr bwMode="auto">
          <a:xfrm>
            <a:off x="14288" y="692150"/>
            <a:ext cx="9129712" cy="1152525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en-GB" i="1">
                <a:solidFill>
                  <a:srgbClr val="CC0099"/>
                </a:solidFill>
                <a:latin typeface="Arial" charset="0"/>
                <a:ea typeface="ＭＳ Ｐゴシック" charset="0"/>
                <a:cs typeface="ＭＳ Ｐゴシック" charset="0"/>
              </a:rPr>
              <a:t>SPIRAL2 under construction</a:t>
            </a:r>
          </a:p>
          <a:p>
            <a:pPr eaLnBrk="1" hangingPunct="1">
              <a:buFontTx/>
              <a:buNone/>
            </a:pPr>
            <a:r>
              <a:rPr lang="en-GB" sz="1600">
                <a:latin typeface="Arial" charset="0"/>
                <a:ea typeface="ＭＳ Ｐゴシック" charset="0"/>
                <a:cs typeface="ＭＳ Ｐゴシック" charset="0"/>
              </a:rPr>
              <a:t>Phase 1: </a:t>
            </a:r>
            <a:r>
              <a:rPr lang="en-GB" sz="1600" b="0">
                <a:latin typeface="Arial" charset="0"/>
                <a:ea typeface="ＭＳ Ｐゴシック" charset="0"/>
                <a:cs typeface="ＭＳ Ｐゴシック" charset="0"/>
              </a:rPr>
              <a:t>High intensity stable beams + Experimental rooms (S</a:t>
            </a:r>
            <a:r>
              <a:rPr lang="en-GB" sz="1600" b="0" baseline="30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GB" sz="1600" b="0">
                <a:latin typeface="Arial" charset="0"/>
                <a:ea typeface="ＭＳ Ｐゴシック" charset="0"/>
                <a:cs typeface="ＭＳ Ｐゴシック" charset="0"/>
              </a:rPr>
              <a:t> + NFS)</a:t>
            </a:r>
          </a:p>
          <a:p>
            <a:pPr eaLnBrk="1" hangingPunct="1">
              <a:buFontTx/>
              <a:buNone/>
            </a:pPr>
            <a:r>
              <a:rPr lang="en-GB" sz="1600">
                <a:latin typeface="Arial" charset="0"/>
                <a:ea typeface="ＭＳ Ｐゴシック" charset="0"/>
                <a:cs typeface="ＭＳ Ｐゴシック" charset="0"/>
              </a:rPr>
              <a:t>Phase 2: </a:t>
            </a:r>
            <a:r>
              <a:rPr lang="en-GB" sz="1600" b="0">
                <a:latin typeface="Arial" charset="0"/>
                <a:ea typeface="ＭＳ Ｐゴシック" charset="0"/>
                <a:cs typeface="ＭＳ Ｐゴシック" charset="0"/>
              </a:rPr>
              <a:t>High-intensity low-energy (DESIR) &amp; post-accelerated Radioactive Ion Beam </a:t>
            </a:r>
            <a:r>
              <a:rPr lang="en-GB" sz="1600" b="0"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facility</a:t>
            </a:r>
          </a:p>
          <a:p>
            <a:pPr eaLnBrk="1" hangingPunct="1">
              <a:buFontTx/>
              <a:buNone/>
            </a:pPr>
            <a:endParaRPr lang="en-GB" sz="1600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Ellipse 20"/>
          <p:cNvSpPr>
            <a:spLocks noChangeArrowheads="1"/>
          </p:cNvSpPr>
          <p:nvPr/>
        </p:nvSpPr>
        <p:spPr bwMode="auto">
          <a:xfrm rot="-720334">
            <a:off x="-98425" y="2270125"/>
            <a:ext cx="4824413" cy="1530350"/>
          </a:xfrm>
          <a:prstGeom prst="ellips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>
            <a:outerShdw dist="1016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4340" name="ZoneTexte 21"/>
          <p:cNvSpPr txBox="1">
            <a:spLocks noChangeArrowheads="1"/>
          </p:cNvSpPr>
          <p:nvPr/>
        </p:nvSpPr>
        <p:spPr bwMode="auto">
          <a:xfrm>
            <a:off x="1042988" y="2606675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b="1">
                <a:solidFill>
                  <a:srgbClr val="CC0099"/>
                </a:solidFill>
              </a:rPr>
              <a:t>Phase 1</a:t>
            </a:r>
          </a:p>
        </p:txBody>
      </p:sp>
      <p:sp>
        <p:nvSpPr>
          <p:cNvPr id="14341" name="ZoneTexte 24"/>
          <p:cNvSpPr txBox="1">
            <a:spLocks noChangeArrowheads="1"/>
          </p:cNvSpPr>
          <p:nvPr/>
        </p:nvSpPr>
        <p:spPr bwMode="auto">
          <a:xfrm>
            <a:off x="3635375" y="4551363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b="1">
                <a:solidFill>
                  <a:srgbClr val="CC0099"/>
                </a:solidFill>
              </a:rPr>
              <a:t>Phase 2</a:t>
            </a: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34925" y="4173538"/>
            <a:ext cx="2484438" cy="1200150"/>
          </a:xfrm>
          <a:prstGeom prst="rect">
            <a:avLst/>
          </a:prstGeom>
          <a:gradFill rotWithShape="1">
            <a:gsLst>
              <a:gs pos="0">
                <a:srgbClr val="F9E6FF"/>
              </a:gs>
              <a:gs pos="64999">
                <a:srgbClr val="F0C4FF"/>
              </a:gs>
              <a:gs pos="100000">
                <a:srgbClr val="EBADFF"/>
              </a:gs>
            </a:gsLst>
            <a:lin ang="5400000" scaled="1"/>
          </a:gradFill>
          <a:ln w="9525">
            <a:solidFill>
              <a:srgbClr val="CF99F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LINAC: </a:t>
            </a:r>
          </a:p>
          <a:p>
            <a:pPr eaLnBrk="0" hangingPunct="0"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33 MeV p,  </a:t>
            </a:r>
          </a:p>
          <a:p>
            <a:pPr eaLnBrk="0" hangingPunct="0"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40 MeV d (5mA)</a:t>
            </a:r>
          </a:p>
          <a:p>
            <a:pPr eaLnBrk="0" hangingPunct="0"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14.5 </a:t>
            </a:r>
            <a:r>
              <a:rPr lang="en-GB" sz="1800" dirty="0" err="1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A.MeV</a:t>
            </a: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 HI  (1mA)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2771775" y="5026025"/>
            <a:ext cx="3384550" cy="923925"/>
          </a:xfrm>
          <a:prstGeom prst="rect">
            <a:avLst/>
          </a:prstGeom>
          <a:gradFill rotWithShape="1">
            <a:gsLst>
              <a:gs pos="0">
                <a:srgbClr val="F9E6FF"/>
              </a:gs>
              <a:gs pos="64999">
                <a:srgbClr val="F0C4FF"/>
              </a:gs>
              <a:gs pos="100000">
                <a:srgbClr val="EBADFF"/>
              </a:gs>
            </a:gsLst>
            <a:lin ang="5400000" scaled="1"/>
          </a:gradFill>
          <a:ln w="9525">
            <a:solidFill>
              <a:srgbClr val="CF99F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RIB Production Cave</a:t>
            </a:r>
          </a:p>
          <a:p>
            <a:pPr algn="ctr" eaLnBrk="0" hangingPunct="0"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Up to 10</a:t>
            </a:r>
            <a:r>
              <a:rPr lang="en-GB" sz="1800" baseline="300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14</a:t>
            </a: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fiss</a:t>
            </a: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./sec.</a:t>
            </a:r>
          </a:p>
          <a:p>
            <a:pPr algn="ctr" eaLnBrk="0" hangingPunct="0"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DESIR Low-energy RIB facility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1272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llipse 23"/>
          <p:cNvSpPr>
            <a:spLocks noChangeArrowheads="1"/>
          </p:cNvSpPr>
          <p:nvPr/>
        </p:nvSpPr>
        <p:spPr bwMode="auto">
          <a:xfrm rot="-1643589">
            <a:off x="2132014" y="2569917"/>
            <a:ext cx="4811712" cy="1289050"/>
          </a:xfrm>
          <a:prstGeom prst="ellips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>
            <a:outerShdw dist="1016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GB">
              <a:ea typeface="ＭＳ Ｐゴシック" charset="-128"/>
              <a:cs typeface="+mn-cs"/>
            </a:endParaRPr>
          </a:p>
        </p:txBody>
      </p:sp>
      <p:sp>
        <p:nvSpPr>
          <p:cNvPr id="14346" name="ZoneTexte 2"/>
          <p:cNvSpPr txBox="1">
            <a:spLocks noChangeArrowheads="1"/>
          </p:cNvSpPr>
          <p:nvPr/>
        </p:nvSpPr>
        <p:spPr bwMode="auto">
          <a:xfrm>
            <a:off x="42728" y="6457950"/>
            <a:ext cx="3841750" cy="400050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>
                <a:solidFill>
                  <a:srgbClr val="000000"/>
                </a:solidFill>
              </a:rPr>
              <a:t>Cost: 210 M€ + 40 M€ detectors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 rot="-1080000">
            <a:off x="5997575" y="3128963"/>
            <a:ext cx="1666875" cy="277812"/>
          </a:xfrm>
          <a:prstGeom prst="rect">
            <a:avLst/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Current GANIL facility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6804025" y="1916113"/>
            <a:ext cx="2268538" cy="923925"/>
          </a:xfrm>
          <a:prstGeom prst="rect">
            <a:avLst/>
          </a:prstGeom>
          <a:gradFill rotWithShape="1">
            <a:gsLst>
              <a:gs pos="0">
                <a:srgbClr val="F9E6FF"/>
              </a:gs>
              <a:gs pos="64999">
                <a:srgbClr val="F0C4FF"/>
              </a:gs>
              <a:gs pos="100000">
                <a:srgbClr val="EBADFF"/>
              </a:gs>
            </a:gsLst>
            <a:lin ang="5400000" scaled="1"/>
          </a:gradFill>
          <a:ln w="9525">
            <a:solidFill>
              <a:srgbClr val="CF99F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  <a:sym typeface="Arial" pitchFamily="30" charset="0"/>
              </a:rPr>
              <a:t>CIME cyclotron RIB at 1-20 AMeV (up to 9 AMeV for FF)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 rot="-914590">
            <a:off x="1468438" y="3398838"/>
            <a:ext cx="1439862" cy="277812"/>
          </a:xfrm>
          <a:prstGeom prst="rect">
            <a:avLst/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SPIRAL2 LINAC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 rot="-1020000">
            <a:off x="3149600" y="4257675"/>
            <a:ext cx="1484313" cy="277813"/>
          </a:xfrm>
          <a:prstGeom prst="rect">
            <a:avLst/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RIB production hall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 rot="-900000">
            <a:off x="3525838" y="2543175"/>
            <a:ext cx="373062" cy="277813"/>
          </a:xfrm>
          <a:prstGeom prst="rect">
            <a:avLst/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S3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 rot="-900000">
            <a:off x="4752975" y="2070100"/>
            <a:ext cx="658813" cy="276225"/>
          </a:xfrm>
          <a:prstGeom prst="rect">
            <a:avLst/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DESIR</a:t>
            </a: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 rot="-900000">
            <a:off x="2755900" y="2119313"/>
            <a:ext cx="492125" cy="277812"/>
          </a:xfrm>
          <a:prstGeom prst="rect">
            <a:avLst/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NFS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7796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129579"/>
            <a:ext cx="8813800" cy="6324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1337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AutoShape 79"/>
          <p:cNvSpPr>
            <a:spLocks noChangeArrowheads="1"/>
          </p:cNvSpPr>
          <p:nvPr/>
        </p:nvSpPr>
        <p:spPr bwMode="auto">
          <a:xfrm>
            <a:off x="495300" y="612775"/>
            <a:ext cx="8358188" cy="5832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3" y="10800"/>
                </a:moveTo>
                <a:cubicBezTo>
                  <a:pt x="373" y="16559"/>
                  <a:pt x="5041" y="21227"/>
                  <a:pt x="10800" y="21227"/>
                </a:cubicBezTo>
                <a:cubicBezTo>
                  <a:pt x="16559" y="21227"/>
                  <a:pt x="21227" y="16559"/>
                  <a:pt x="21227" y="10800"/>
                </a:cubicBezTo>
                <a:cubicBezTo>
                  <a:pt x="21227" y="5041"/>
                  <a:pt x="16559" y="373"/>
                  <a:pt x="10800" y="373"/>
                </a:cubicBezTo>
                <a:cubicBezTo>
                  <a:pt x="5041" y="373"/>
                  <a:pt x="373" y="5041"/>
                  <a:pt x="373" y="10800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1004888" y="990600"/>
            <a:ext cx="7315200" cy="5086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3" y="10800"/>
                </a:moveTo>
                <a:cubicBezTo>
                  <a:pt x="373" y="16559"/>
                  <a:pt x="5041" y="21227"/>
                  <a:pt x="10800" y="21227"/>
                </a:cubicBezTo>
                <a:cubicBezTo>
                  <a:pt x="16559" y="21227"/>
                  <a:pt x="21227" y="16559"/>
                  <a:pt x="21227" y="10800"/>
                </a:cubicBezTo>
                <a:cubicBezTo>
                  <a:pt x="21227" y="5041"/>
                  <a:pt x="16559" y="373"/>
                  <a:pt x="10800" y="373"/>
                </a:cubicBezTo>
                <a:cubicBezTo>
                  <a:pt x="5041" y="373"/>
                  <a:pt x="373" y="5041"/>
                  <a:pt x="373" y="1080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GB">
              <a:latin typeface="Arial" pitchFamily="-1" charset="0"/>
              <a:ea typeface="Arial" pitchFamily="-1" charset="0"/>
              <a:cs typeface="Arial" pitchFamily="-1" charset="0"/>
              <a:sym typeface="Arial" pitchFamily="-1" charset="0"/>
            </a:endParaRPr>
          </a:p>
        </p:txBody>
      </p:sp>
      <p:pic>
        <p:nvPicPr>
          <p:cNvPr id="40" name="Picture 39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717274" y="5257800"/>
            <a:ext cx="1374886" cy="1157799"/>
          </a:xfrm>
          <a:prstGeom prst="rect">
            <a:avLst/>
          </a:prstGeom>
        </p:spPr>
      </p:pic>
      <p:sp>
        <p:nvSpPr>
          <p:cNvPr id="16386" name="AutoShape 13"/>
          <p:cNvSpPr>
            <a:spLocks noChangeArrowheads="1"/>
          </p:cNvSpPr>
          <p:nvPr/>
        </p:nvSpPr>
        <p:spPr bwMode="auto">
          <a:xfrm>
            <a:off x="4427538" y="6108700"/>
            <a:ext cx="649287" cy="215900"/>
          </a:xfrm>
          <a:prstGeom prst="notchedRightArrow">
            <a:avLst>
              <a:gd name="adj1" fmla="val 50000"/>
              <a:gd name="adj2" fmla="val 75184"/>
            </a:avLst>
          </a:prstGeom>
          <a:solidFill>
            <a:srgbClr val="3218CC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fr-FR" sz="1800"/>
          </a:p>
        </p:txBody>
      </p:sp>
      <p:sp>
        <p:nvSpPr>
          <p:cNvPr id="16387" name="AutoShape 14"/>
          <p:cNvSpPr>
            <a:spLocks noChangeArrowheads="1"/>
          </p:cNvSpPr>
          <p:nvPr/>
        </p:nvSpPr>
        <p:spPr bwMode="auto">
          <a:xfrm rot="9447079">
            <a:off x="2551113" y="1058863"/>
            <a:ext cx="630237" cy="222250"/>
          </a:xfrm>
          <a:prstGeom prst="notchedRightArrow">
            <a:avLst>
              <a:gd name="adj1" fmla="val 50000"/>
              <a:gd name="adj2" fmla="val 70893"/>
            </a:avLst>
          </a:prstGeom>
          <a:solidFill>
            <a:srgbClr val="3218CC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fr-FR" sz="1800"/>
          </a:p>
        </p:txBody>
      </p:sp>
      <p:sp>
        <p:nvSpPr>
          <p:cNvPr id="16388" name="AutoShape 16"/>
          <p:cNvSpPr>
            <a:spLocks noChangeArrowheads="1"/>
          </p:cNvSpPr>
          <p:nvPr/>
        </p:nvSpPr>
        <p:spPr bwMode="auto">
          <a:xfrm rot="-3402447">
            <a:off x="7835900" y="4540250"/>
            <a:ext cx="703263" cy="220663"/>
          </a:xfrm>
          <a:prstGeom prst="notchedRightArrow">
            <a:avLst>
              <a:gd name="adj1" fmla="val 50000"/>
              <a:gd name="adj2" fmla="val 79676"/>
            </a:avLst>
          </a:prstGeom>
          <a:solidFill>
            <a:srgbClr val="3218CC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fr-FR" sz="1800"/>
          </a:p>
        </p:txBody>
      </p:sp>
      <p:sp>
        <p:nvSpPr>
          <p:cNvPr id="16389" name="AutoShape 17"/>
          <p:cNvSpPr>
            <a:spLocks noChangeArrowheads="1"/>
          </p:cNvSpPr>
          <p:nvPr/>
        </p:nvSpPr>
        <p:spPr bwMode="auto">
          <a:xfrm rot="3398837">
            <a:off x="918369" y="4658519"/>
            <a:ext cx="649288" cy="215900"/>
          </a:xfrm>
          <a:prstGeom prst="notchedRightArrow">
            <a:avLst>
              <a:gd name="adj1" fmla="val 50000"/>
              <a:gd name="adj2" fmla="val 75184"/>
            </a:avLst>
          </a:prstGeom>
          <a:solidFill>
            <a:srgbClr val="3218CC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fr-FR" sz="1800"/>
          </a:p>
        </p:txBody>
      </p:sp>
      <p:sp>
        <p:nvSpPr>
          <p:cNvPr id="16390" name="AutoShape 44"/>
          <p:cNvSpPr>
            <a:spLocks noChangeArrowheads="1"/>
          </p:cNvSpPr>
          <p:nvPr/>
        </p:nvSpPr>
        <p:spPr bwMode="auto">
          <a:xfrm rot="7096233">
            <a:off x="710406" y="2516982"/>
            <a:ext cx="649287" cy="215900"/>
          </a:xfrm>
          <a:prstGeom prst="notchedRightArrow">
            <a:avLst>
              <a:gd name="adj1" fmla="val 50000"/>
              <a:gd name="adj2" fmla="val 75184"/>
            </a:avLst>
          </a:prstGeom>
          <a:solidFill>
            <a:srgbClr val="FFB34C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fr-FR" sz="1800"/>
          </a:p>
        </p:txBody>
      </p:sp>
      <p:sp>
        <p:nvSpPr>
          <p:cNvPr id="24611" name="Text Box 77"/>
          <p:cNvSpPr txBox="1">
            <a:spLocks noChangeArrowheads="1"/>
          </p:cNvSpPr>
          <p:nvPr/>
        </p:nvSpPr>
        <p:spPr bwMode="auto">
          <a:xfrm>
            <a:off x="6359525" y="1905000"/>
            <a:ext cx="2339975" cy="369888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GB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Nuclear Astrophysics</a:t>
            </a:r>
          </a:p>
        </p:txBody>
      </p:sp>
      <p:sp>
        <p:nvSpPr>
          <p:cNvPr id="39007" name="Text Box 95"/>
          <p:cNvSpPr txBox="1">
            <a:spLocks noChangeArrowheads="1"/>
          </p:cNvSpPr>
          <p:nvPr/>
        </p:nvSpPr>
        <p:spPr bwMode="auto">
          <a:xfrm>
            <a:off x="5431597" y="4151313"/>
            <a:ext cx="2929007" cy="646331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GB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Multi-disciplinary research </a:t>
            </a:r>
          </a:p>
          <a:p>
            <a:pPr algn="ctr" eaLnBrk="0" hangingPunct="0">
              <a:defRPr/>
            </a:pPr>
            <a:r>
              <a:rPr lang="en-GB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&amp; Applications</a:t>
            </a:r>
          </a:p>
        </p:txBody>
      </p:sp>
      <p:sp>
        <p:nvSpPr>
          <p:cNvPr id="16396" name="Text Box 43"/>
          <p:cNvSpPr txBox="1">
            <a:spLocks noChangeArrowheads="1"/>
          </p:cNvSpPr>
          <p:nvPr/>
        </p:nvSpPr>
        <p:spPr bwMode="auto">
          <a:xfrm>
            <a:off x="607309" y="1568847"/>
            <a:ext cx="2368550" cy="1231106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sym typeface="Arial" charset="0"/>
              </a:rPr>
              <a:t>EOS</a:t>
            </a: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sym typeface="Arial" charset="0"/>
              </a:rPr>
              <a:t> </a:t>
            </a:r>
          </a:p>
          <a:p>
            <a:pPr algn="ctr"/>
            <a:r>
              <a:rPr lang="en-GB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sym typeface="Arial" charset="0"/>
              </a:rPr>
              <a:t>Liquid-gas phase </a:t>
            </a:r>
          </a:p>
          <a:p>
            <a:pPr algn="ctr"/>
            <a:r>
              <a:rPr lang="en-GB" sz="1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sym typeface="Arial" charset="0"/>
              </a:rPr>
              <a:t>Isospin</a:t>
            </a:r>
            <a:r>
              <a:rPr lang="en-GB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sym typeface="Arial" charset="0"/>
              </a:rPr>
              <a:t> dependence</a:t>
            </a:r>
          </a:p>
        </p:txBody>
      </p:sp>
      <p:sp>
        <p:nvSpPr>
          <p:cNvPr id="16398" name="AutoShape 16"/>
          <p:cNvSpPr>
            <a:spLocks noChangeArrowheads="1"/>
          </p:cNvSpPr>
          <p:nvPr/>
        </p:nvSpPr>
        <p:spPr bwMode="auto">
          <a:xfrm rot="-9277228">
            <a:off x="6584950" y="1282700"/>
            <a:ext cx="703263" cy="220663"/>
          </a:xfrm>
          <a:prstGeom prst="notchedRightArrow">
            <a:avLst>
              <a:gd name="adj1" fmla="val 50000"/>
              <a:gd name="adj2" fmla="val 79676"/>
            </a:avLst>
          </a:prstGeom>
          <a:solidFill>
            <a:srgbClr val="3218CC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fr-FR" sz="1800"/>
          </a:p>
        </p:txBody>
      </p:sp>
      <p:sp>
        <p:nvSpPr>
          <p:cNvPr id="24647" name="Text Box 6"/>
          <p:cNvSpPr txBox="1">
            <a:spLocks noChangeArrowheads="1"/>
          </p:cNvSpPr>
          <p:nvPr/>
        </p:nvSpPr>
        <p:spPr bwMode="auto">
          <a:xfrm>
            <a:off x="3567113" y="214312"/>
            <a:ext cx="1944763" cy="36933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Nuclear structure</a:t>
            </a:r>
          </a:p>
        </p:txBody>
      </p: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1538288" y="4419600"/>
            <a:ext cx="2796747" cy="36933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Fundamental </a:t>
            </a:r>
            <a:r>
              <a:rPr lang="fr-FR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Interactions</a:t>
            </a:r>
          </a:p>
        </p:txBody>
      </p:sp>
      <p:pic>
        <p:nvPicPr>
          <p:cNvPr id="16403" name="Picture 16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947067" y="5426962"/>
            <a:ext cx="9509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7" name="Grouper 129"/>
          <p:cNvGrpSpPr>
            <a:grpSpLocks/>
          </p:cNvGrpSpPr>
          <p:nvPr/>
        </p:nvGrpSpPr>
        <p:grpSpPr bwMode="auto">
          <a:xfrm>
            <a:off x="2986088" y="2362200"/>
            <a:ext cx="3048000" cy="1981200"/>
            <a:chOff x="3124200" y="2286000"/>
            <a:chExt cx="3048000" cy="1981200"/>
          </a:xfrm>
        </p:grpSpPr>
        <p:sp>
          <p:nvSpPr>
            <p:cNvPr id="16408" name="Ellipse 128"/>
            <p:cNvSpPr>
              <a:spLocks noChangeArrowheads="1"/>
            </p:cNvSpPr>
            <p:nvPr/>
          </p:nvSpPr>
          <p:spPr bwMode="auto">
            <a:xfrm>
              <a:off x="3124200" y="2286000"/>
              <a:ext cx="3048000" cy="1981200"/>
            </a:xfrm>
            <a:prstGeom prst="ellipse">
              <a:avLst/>
            </a:prstGeom>
            <a:gradFill rotWithShape="1">
              <a:gsLst>
                <a:gs pos="0">
                  <a:srgbClr val="E8E8FA"/>
                </a:gs>
                <a:gs pos="64999">
                  <a:srgbClr val="C3C3EF"/>
                </a:gs>
                <a:gs pos="100000">
                  <a:srgbClr val="A8A8EA"/>
                </a:gs>
              </a:gsLst>
              <a:lin ang="5400000" scaled="1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4592" name="Text Box 80"/>
            <p:cNvSpPr txBox="1">
              <a:spLocks/>
            </p:cNvSpPr>
            <p:nvPr/>
          </p:nvSpPr>
          <p:spPr bwMode="auto">
            <a:xfrm>
              <a:off x="3773587" y="3163779"/>
              <a:ext cx="16904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fr-FR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Arial" charset="0"/>
                  <a:cs typeface="Arial" charset="0"/>
                </a:rPr>
                <a:t>Science</a:t>
              </a:r>
            </a:p>
          </p:txBody>
        </p:sp>
        <p:sp>
          <p:nvSpPr>
            <p:cNvPr id="16410" name="Text Box 85"/>
            <p:cNvSpPr txBox="1">
              <a:spLocks/>
            </p:cNvSpPr>
            <p:nvPr/>
          </p:nvSpPr>
          <p:spPr bwMode="auto">
            <a:xfrm>
              <a:off x="3141662" y="2743200"/>
              <a:ext cx="2954338" cy="523875"/>
            </a:xfrm>
            <a:prstGeom prst="rect">
              <a:avLst/>
            </a:prstGeom>
            <a:noFill/>
            <a:ln>
              <a:noFill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Rounded MT Bold" charset="0"/>
                  <a:sym typeface="Arial" charset="0"/>
                </a:rPr>
                <a:t>GANIL/SPIRAL2</a:t>
              </a:r>
            </a:p>
          </p:txBody>
        </p:sp>
      </p:grpSp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60454" y="560682"/>
            <a:ext cx="2413000" cy="1727200"/>
          </a:xfrm>
          <a:prstGeom prst="rect">
            <a:avLst/>
          </a:prstGeom>
        </p:spPr>
      </p:pic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60335" y="631456"/>
            <a:ext cx="774700" cy="762000"/>
          </a:xfrm>
          <a:prstGeom prst="rect">
            <a:avLst/>
          </a:prstGeom>
        </p:spPr>
      </p:pic>
      <p:pic>
        <p:nvPicPr>
          <p:cNvPr id="37" name="Picture 36" descr="Untitl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76825" y="1393456"/>
            <a:ext cx="660400" cy="635000"/>
          </a:xfrm>
          <a:prstGeom prst="rect">
            <a:avLst/>
          </a:prstGeom>
        </p:spPr>
      </p:pic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25600" y="2819400"/>
            <a:ext cx="1079500" cy="1206500"/>
          </a:xfrm>
          <a:prstGeom prst="rect">
            <a:avLst/>
          </a:prstGeom>
        </p:spPr>
      </p:pic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5300" y="2787117"/>
            <a:ext cx="1231900" cy="1409700"/>
          </a:xfrm>
          <a:prstGeom prst="rect">
            <a:avLst/>
          </a:prstGeom>
        </p:spPr>
      </p:pic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286500" y="2362200"/>
            <a:ext cx="2857500" cy="15621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690269" y="4908268"/>
            <a:ext cx="2044700" cy="1638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5154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  <a:cs typeface="+mn-cs"/>
            </a:endParaRPr>
          </a:p>
        </p:txBody>
      </p:sp>
      <p:sp>
        <p:nvSpPr>
          <p:cNvPr id="52226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502185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/>
              <a:t> 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0" y="654685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fr-FR">
              <a:ea typeface="ＭＳ Ｐゴシック" charset="-128"/>
              <a:cs typeface="+mn-cs"/>
            </a:endParaRPr>
          </a:p>
        </p:txBody>
      </p:sp>
      <p:sp>
        <p:nvSpPr>
          <p:cNvPr id="52228" name="Rectangle 14"/>
          <p:cNvSpPr>
            <a:spLocks noChangeArrowheads="1"/>
          </p:cNvSpPr>
          <p:nvPr/>
        </p:nvSpPr>
        <p:spPr bwMode="auto">
          <a:xfrm>
            <a:off x="0" y="6592888"/>
            <a:ext cx="4318000" cy="36512"/>
          </a:xfrm>
          <a:prstGeom prst="rect">
            <a:avLst/>
          </a:prstGeom>
          <a:gradFill rotWithShape="1">
            <a:gsLst>
              <a:gs pos="0">
                <a:srgbClr val="502185"/>
              </a:gs>
              <a:gs pos="100000">
                <a:srgbClr val="FFFFFF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fr-FR"/>
          </a:p>
        </p:txBody>
      </p:sp>
      <p:pic>
        <p:nvPicPr>
          <p:cNvPr id="52229" name="Image 6" descr="logo couleur HD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010400" y="20638"/>
            <a:ext cx="2133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AutoShape 14"/>
          <p:cNvSpPr>
            <a:spLocks/>
          </p:cNvSpPr>
          <p:nvPr/>
        </p:nvSpPr>
        <p:spPr bwMode="auto">
          <a:xfrm>
            <a:off x="4581572" y="3305227"/>
            <a:ext cx="4335728" cy="533400"/>
          </a:xfrm>
          <a:prstGeom prst="rightArrow">
            <a:avLst>
              <a:gd name="adj1" fmla="val 62067"/>
              <a:gd name="adj2" fmla="val 43304"/>
            </a:avLst>
          </a:prstGeom>
          <a:solidFill>
            <a:srgbClr val="CCFFCC"/>
          </a:solidFill>
          <a:ln>
            <a:solidFill>
              <a:srgbClr val="384348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400" b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NFS  Experiments</a:t>
            </a:r>
            <a:endParaRPr lang="en-GB" sz="1400" b="1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59139" y="769082"/>
            <a:ext cx="9084861" cy="305509"/>
          </a:xfrm>
          <a:prstGeom prst="rect">
            <a:avLst/>
          </a:prstGeom>
          <a:solidFill>
            <a:srgbClr val="12BFFF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40639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9688" defTabSz="457200">
              <a:defRPr/>
            </a:pP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" charset="0"/>
                <a:cs typeface="Arial" charset="0"/>
              </a:rPr>
              <a:t>    </a:t>
            </a:r>
            <a:r>
              <a:rPr lang="en-US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" charset="0"/>
                <a:cs typeface="Arial" charset="0"/>
              </a:rPr>
              <a:t>I                 2012                I                2013                I                  2014               I                  2015                I               2016 </a:t>
            </a:r>
          </a:p>
        </p:txBody>
      </p:sp>
      <p:sp>
        <p:nvSpPr>
          <p:cNvPr id="36" name="AutoShape 14"/>
          <p:cNvSpPr>
            <a:spLocks/>
          </p:cNvSpPr>
          <p:nvPr/>
        </p:nvSpPr>
        <p:spPr bwMode="auto">
          <a:xfrm>
            <a:off x="3987235" y="2460904"/>
            <a:ext cx="4930063" cy="893763"/>
          </a:xfrm>
          <a:prstGeom prst="rightArrow">
            <a:avLst>
              <a:gd name="adj1" fmla="val 50000"/>
              <a:gd name="adj2" fmla="val 106528"/>
            </a:avLst>
          </a:prstGeom>
          <a:solidFill>
            <a:srgbClr val="CC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7463" algn="ctr" defTabSz="457200">
              <a:defRPr/>
            </a:pPr>
            <a:endParaRPr lang="en-GB" sz="1200" b="1" dirty="0">
              <a:solidFill>
                <a:srgbClr val="000000"/>
              </a:solidFill>
              <a:latin typeface="Times New Roman"/>
              <a:cs typeface="Times New Roman"/>
              <a:sym typeface="Times New Roman" charset="0"/>
            </a:endParaRPr>
          </a:p>
        </p:txBody>
      </p:sp>
      <p:sp>
        <p:nvSpPr>
          <p:cNvPr id="37" name="Rectangle 15"/>
          <p:cNvSpPr>
            <a:spLocks/>
          </p:cNvSpPr>
          <p:nvPr/>
        </p:nvSpPr>
        <p:spPr bwMode="auto">
          <a:xfrm>
            <a:off x="4824711" y="2745860"/>
            <a:ext cx="2614359" cy="32385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7463" algn="ctr" defTabSz="457200"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  <a:sym typeface="Times New Roman" charset="0"/>
              </a:rPr>
              <a:t>Stable ion beams from LINAC</a:t>
            </a:r>
          </a:p>
        </p:txBody>
      </p:sp>
      <p:sp>
        <p:nvSpPr>
          <p:cNvPr id="38" name="Rectangle 52"/>
          <p:cNvSpPr>
            <a:spLocks noChangeArrowheads="1"/>
          </p:cNvSpPr>
          <p:nvPr/>
        </p:nvSpPr>
        <p:spPr bwMode="auto">
          <a:xfrm rot="-5400000">
            <a:off x="8341519" y="4561682"/>
            <a:ext cx="873125" cy="731837"/>
          </a:xfrm>
          <a:prstGeom prst="rect">
            <a:avLst/>
          </a:pr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25400" algn="ctr" defTabSz="457200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  <a:sym typeface="Times New Roman" charset="0"/>
              </a:rPr>
              <a:t>Commis-sioning</a:t>
            </a:r>
          </a:p>
          <a:p>
            <a:pPr marL="25400" algn="ctr" defTabSz="457200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  <a:sym typeface="Times New Roman" charset="0"/>
              </a:rPr>
              <a:t>Phase 1 </a:t>
            </a:r>
          </a:p>
        </p:txBody>
      </p:sp>
      <p:sp>
        <p:nvSpPr>
          <p:cNvPr id="41" name="AutoShape 8"/>
          <p:cNvSpPr>
            <a:spLocks/>
          </p:cNvSpPr>
          <p:nvPr/>
        </p:nvSpPr>
        <p:spPr bwMode="auto">
          <a:xfrm>
            <a:off x="4340271" y="4468053"/>
            <a:ext cx="4168729" cy="8763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3397" y="0"/>
                </a:moveTo>
                <a:lnTo>
                  <a:pt x="3397" y="8100"/>
                </a:lnTo>
                <a:lnTo>
                  <a:pt x="2700" y="8100"/>
                </a:lnTo>
                <a:lnTo>
                  <a:pt x="2700" y="5400"/>
                </a:lnTo>
                <a:lnTo>
                  <a:pt x="0" y="10800"/>
                </a:lnTo>
                <a:lnTo>
                  <a:pt x="2700" y="16200"/>
                </a:lnTo>
                <a:lnTo>
                  <a:pt x="2700" y="13500"/>
                </a:lnTo>
                <a:lnTo>
                  <a:pt x="3397" y="13500"/>
                </a:lnTo>
                <a:lnTo>
                  <a:pt x="3397" y="21600"/>
                </a:lnTo>
                <a:lnTo>
                  <a:pt x="18203" y="21600"/>
                </a:lnTo>
                <a:lnTo>
                  <a:pt x="18203" y="13500"/>
                </a:lnTo>
                <a:lnTo>
                  <a:pt x="18900" y="13500"/>
                </a:lnTo>
                <a:lnTo>
                  <a:pt x="18900" y="16200"/>
                </a:lnTo>
                <a:lnTo>
                  <a:pt x="21600" y="10800"/>
                </a:lnTo>
                <a:lnTo>
                  <a:pt x="18900" y="5400"/>
                </a:lnTo>
                <a:lnTo>
                  <a:pt x="18900" y="8100"/>
                </a:lnTo>
                <a:lnTo>
                  <a:pt x="18203" y="8100"/>
                </a:lnTo>
                <a:lnTo>
                  <a:pt x="18203" y="0"/>
                </a:lnTo>
                <a:close/>
                <a:moveTo>
                  <a:pt x="3397" y="0"/>
                </a:moveTo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457200">
              <a:defRPr/>
            </a:pPr>
            <a:endParaRPr lang="en-GB" sz="1200" b="1" dirty="0">
              <a:solidFill>
                <a:srgbClr val="000000"/>
              </a:solidFill>
              <a:latin typeface="Times New Roman"/>
              <a:ea typeface="Times New Roman" charset="0"/>
              <a:cs typeface="Times New Roman"/>
              <a:sym typeface="Times New Roman" charset="0"/>
            </a:endParaRPr>
          </a:p>
        </p:txBody>
      </p:sp>
      <p:sp>
        <p:nvSpPr>
          <p:cNvPr id="42" name="Rectangle 9"/>
          <p:cNvSpPr>
            <a:spLocks/>
          </p:cNvSpPr>
          <p:nvPr/>
        </p:nvSpPr>
        <p:spPr bwMode="auto">
          <a:xfrm>
            <a:off x="5166906" y="4490733"/>
            <a:ext cx="2107897" cy="83099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5400" algn="ctr" defTabSz="457200">
              <a:defRPr/>
            </a:pPr>
            <a:r>
              <a:rPr lang="en-US" sz="12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Civil Construction and assembly of equipments </a:t>
            </a:r>
          </a:p>
          <a:p>
            <a:pPr marL="25400" algn="ctr" defTabSz="457200">
              <a:defRPr/>
            </a:pPr>
            <a:r>
              <a:rPr lang="en-US" sz="12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Phase 2</a:t>
            </a:r>
          </a:p>
          <a:p>
            <a:pPr marL="25400" algn="ctr" defTabSz="457200">
              <a:defRPr/>
            </a:pPr>
            <a:r>
              <a:rPr lang="en-US" sz="12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RIB, DESIR</a:t>
            </a:r>
          </a:p>
        </p:txBody>
      </p:sp>
      <p:sp>
        <p:nvSpPr>
          <p:cNvPr id="63" name="Rectangle avec flèche vers le haut 62"/>
          <p:cNvSpPr/>
          <p:nvPr/>
        </p:nvSpPr>
        <p:spPr>
          <a:xfrm>
            <a:off x="217606" y="3374987"/>
            <a:ext cx="1317388" cy="108286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7030"/>
            </a:avLst>
          </a:prstGeom>
          <a:solidFill>
            <a:srgbClr val="12B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GB" sz="1200" b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2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  <a:sym typeface="Times New Roman" charset="0"/>
              </a:rPr>
              <a:t>LoI Day 1</a:t>
            </a:r>
          </a:p>
          <a:p>
            <a:pPr algn="ctr" defTabSz="457200" eaLnBrk="1" hangingPunct="1">
              <a:defRPr/>
            </a:pPr>
            <a:r>
              <a:rPr lang="en-US" sz="12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  <a:sym typeface="Times New Roman" charset="0"/>
              </a:rPr>
              <a:t>SPIRAL2 Phase1</a:t>
            </a:r>
          </a:p>
          <a:p>
            <a:pPr algn="ctr" defTabSz="457200" eaLnBrk="1" hangingPunct="1">
              <a:defRPr/>
            </a:pPr>
            <a:r>
              <a:rPr lang="en-US" sz="1200" b="1" smtClean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  <a:sym typeface="Times New Roman" charset="0"/>
              </a:rPr>
              <a:t>Update</a:t>
            </a:r>
            <a:endParaRPr lang="en-GB" sz="1200" b="1" smtClean="0">
              <a:solidFill>
                <a:srgbClr val="000000"/>
              </a:solidFill>
              <a:latin typeface="Times New Roman" charset="0"/>
              <a:ea typeface="Arial" charset="0"/>
              <a:cs typeface="Times New Roman" charset="0"/>
              <a:sym typeface="Times New Roman" charset="0"/>
            </a:endParaRPr>
          </a:p>
        </p:txBody>
      </p:sp>
      <p:sp>
        <p:nvSpPr>
          <p:cNvPr id="71" name="Rectangle avec flèche vers le haut 70"/>
          <p:cNvSpPr/>
          <p:nvPr/>
        </p:nvSpPr>
        <p:spPr>
          <a:xfrm>
            <a:off x="3795209" y="5265882"/>
            <a:ext cx="997888" cy="115390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7852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LoI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 Day 1</a:t>
            </a:r>
          </a:p>
          <a:p>
            <a:pPr algn="ctr" defTabSz="457200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SPIRAL2 Phase 2</a:t>
            </a:r>
          </a:p>
          <a:p>
            <a:pPr algn="ctr" defTabSz="457200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Update</a:t>
            </a:r>
          </a:p>
        </p:txBody>
      </p:sp>
      <p:sp>
        <p:nvSpPr>
          <p:cNvPr id="77" name="AutoShape 14"/>
          <p:cNvSpPr>
            <a:spLocks/>
          </p:cNvSpPr>
          <p:nvPr/>
        </p:nvSpPr>
        <p:spPr bwMode="auto">
          <a:xfrm>
            <a:off x="6098466" y="3852350"/>
            <a:ext cx="2847975" cy="533400"/>
          </a:xfrm>
          <a:prstGeom prst="rightArrow">
            <a:avLst>
              <a:gd name="adj1" fmla="val 62067"/>
              <a:gd name="adj2" fmla="val 43304"/>
            </a:avLst>
          </a:prstGeom>
          <a:solidFill>
            <a:srgbClr val="12B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400" b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S3  Experiments</a:t>
            </a:r>
            <a:endParaRPr lang="en-GB" sz="1400" b="1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52258" name="Rectangle horizontal à deux flèches 81"/>
          <p:cNvSpPr>
            <a:spLocks noChangeArrowheads="1"/>
          </p:cNvSpPr>
          <p:nvPr/>
        </p:nvSpPr>
        <p:spPr bwMode="auto">
          <a:xfrm>
            <a:off x="5054600" y="1749425"/>
            <a:ext cx="1989138" cy="555625"/>
          </a:xfrm>
          <a:prstGeom prst="leftRightArrowCallout">
            <a:avLst>
              <a:gd name="adj1" fmla="val 25000"/>
              <a:gd name="adj2" fmla="val 25000"/>
              <a:gd name="adj3" fmla="val 29585"/>
              <a:gd name="adj4" fmla="val 66204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en-GB" sz="1400" b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AGATA at  GANIL</a:t>
            </a:r>
          </a:p>
        </p:txBody>
      </p:sp>
      <p:sp>
        <p:nvSpPr>
          <p:cNvPr id="52259" name="Rectangle horizontal à deux flèches 29"/>
          <p:cNvSpPr>
            <a:spLocks noChangeArrowheads="1"/>
          </p:cNvSpPr>
          <p:nvPr/>
        </p:nvSpPr>
        <p:spPr bwMode="auto">
          <a:xfrm>
            <a:off x="876300" y="1230313"/>
            <a:ext cx="1114425" cy="423862"/>
          </a:xfrm>
          <a:prstGeom prst="leftRightArrowCallout">
            <a:avLst>
              <a:gd name="adj1" fmla="val 25000"/>
              <a:gd name="adj2" fmla="val 25000"/>
              <a:gd name="adj3" fmla="val 25002"/>
              <a:gd name="adj4" fmla="val 78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en-GB" sz="1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GANIL</a:t>
            </a:r>
          </a:p>
          <a:p>
            <a:pPr algn="ctr" defTabSz="457200"/>
            <a:r>
              <a:rPr lang="en-GB" sz="12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4 months</a:t>
            </a:r>
          </a:p>
        </p:txBody>
      </p:sp>
      <p:sp>
        <p:nvSpPr>
          <p:cNvPr id="31" name="Rectangle horizontal à deux flèches 30"/>
          <p:cNvSpPr>
            <a:spLocks noChangeArrowheads="1"/>
          </p:cNvSpPr>
          <p:nvPr/>
        </p:nvSpPr>
        <p:spPr bwMode="auto">
          <a:xfrm>
            <a:off x="2659063" y="1230313"/>
            <a:ext cx="825500" cy="423862"/>
          </a:xfrm>
          <a:prstGeom prst="leftRightArrowCallout">
            <a:avLst>
              <a:gd name="adj1" fmla="val 25000"/>
              <a:gd name="adj2" fmla="val 25000"/>
              <a:gd name="adj3" fmla="val 25003"/>
              <a:gd name="adj4" fmla="val 78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GB" sz="1200" b="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6 </a:t>
            </a:r>
            <a:r>
              <a:rPr lang="en-GB" sz="1200" b="1" dirty="0" err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m</a:t>
            </a:r>
            <a:r>
              <a:rPr lang="en-GB" sz="1200" b="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.</a:t>
            </a:r>
          </a:p>
        </p:txBody>
      </p:sp>
      <p:sp>
        <p:nvSpPr>
          <p:cNvPr id="35" name="Rectangle horizontal à deux flèches 34"/>
          <p:cNvSpPr>
            <a:spLocks noChangeArrowheads="1"/>
          </p:cNvSpPr>
          <p:nvPr/>
        </p:nvSpPr>
        <p:spPr bwMode="auto">
          <a:xfrm>
            <a:off x="4581525" y="1228725"/>
            <a:ext cx="1079500" cy="423863"/>
          </a:xfrm>
          <a:prstGeom prst="leftRightArrowCallout">
            <a:avLst>
              <a:gd name="adj1" fmla="val 25000"/>
              <a:gd name="adj2" fmla="val 25000"/>
              <a:gd name="adj3" fmla="val 24997"/>
              <a:gd name="adj4" fmla="val 78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GB" sz="1200" b="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8 m.?</a:t>
            </a:r>
          </a:p>
        </p:txBody>
      </p:sp>
      <p:sp>
        <p:nvSpPr>
          <p:cNvPr id="52262" name="Rectangle avec flèche vers le haut 42"/>
          <p:cNvSpPr>
            <a:spLocks noChangeArrowheads="1"/>
          </p:cNvSpPr>
          <p:nvPr/>
        </p:nvSpPr>
        <p:spPr bwMode="auto">
          <a:xfrm>
            <a:off x="3316288" y="1395413"/>
            <a:ext cx="1676400" cy="946150"/>
          </a:xfrm>
          <a:prstGeom prst="upArrowCallout">
            <a:avLst>
              <a:gd name="adj1" fmla="val 25002"/>
              <a:gd name="adj2" fmla="val 25002"/>
              <a:gd name="adj3" fmla="val 25000"/>
              <a:gd name="adj4" fmla="val 6497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en-GB" sz="1200" b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New beams </a:t>
            </a:r>
          </a:p>
          <a:p>
            <a:pPr algn="ctr" defTabSz="457200"/>
            <a:r>
              <a:rPr lang="en-GB" sz="1200" b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SPIRAL1  (1+) </a:t>
            </a:r>
          </a:p>
          <a:p>
            <a:pPr algn="ctr" defTabSz="457200"/>
            <a:r>
              <a:rPr lang="en-GB" sz="1200" b="1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End 2014 (N+)</a:t>
            </a:r>
          </a:p>
        </p:txBody>
      </p:sp>
      <p:sp>
        <p:nvSpPr>
          <p:cNvPr id="44" name="Rectangle avec flèche vers le haut 43"/>
          <p:cNvSpPr/>
          <p:nvPr/>
        </p:nvSpPr>
        <p:spPr>
          <a:xfrm>
            <a:off x="4779125" y="3751935"/>
            <a:ext cx="871357" cy="528111"/>
          </a:xfrm>
          <a:prstGeom prst="upArrowCallout">
            <a:avLst/>
          </a:prstGeom>
          <a:solidFill>
            <a:srgbClr val="12B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GB" sz="14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PAC  S</a:t>
            </a:r>
            <a:r>
              <a:rPr lang="en-GB" sz="1400" b="1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3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 rot="-5400000">
            <a:off x="2524919" y="4404519"/>
            <a:ext cx="876300" cy="957262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25400" algn="ctr" defTabSz="457200"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  <a:sym typeface="Times New Roman" charset="0"/>
              </a:rPr>
              <a:t>End Detailed Design</a:t>
            </a:r>
          </a:p>
        </p:txBody>
      </p:sp>
      <p:sp>
        <p:nvSpPr>
          <p:cNvPr id="46" name="Rectangle avec flèche vers le haut 45"/>
          <p:cNvSpPr/>
          <p:nvPr/>
        </p:nvSpPr>
        <p:spPr>
          <a:xfrm>
            <a:off x="7527985" y="5265882"/>
            <a:ext cx="871357" cy="1153795"/>
          </a:xfrm>
          <a:prstGeom prst="upArrowCallou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GB" sz="1200" b="1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PAC</a:t>
            </a:r>
          </a:p>
          <a:p>
            <a:pPr algn="ctr" defTabSz="457200">
              <a:defRPr/>
            </a:pPr>
            <a:r>
              <a:rPr lang="en-GB" sz="1200" b="1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Phase 2 </a:t>
            </a:r>
          </a:p>
          <a:p>
            <a:pPr algn="ctr" defTabSz="457200">
              <a:defRPr/>
            </a:pPr>
            <a:r>
              <a:rPr lang="en-GB" sz="1200" b="1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  <a:sym typeface="Times New Roman" charset="0"/>
              </a:rPr>
              <a:t>RIB</a:t>
            </a:r>
          </a:p>
        </p:txBody>
      </p:sp>
      <p:sp>
        <p:nvSpPr>
          <p:cNvPr id="56" name="Rectangle avec flèche vers le haut 55"/>
          <p:cNvSpPr/>
          <p:nvPr/>
        </p:nvSpPr>
        <p:spPr>
          <a:xfrm>
            <a:off x="3314353" y="3755625"/>
            <a:ext cx="1101660" cy="528111"/>
          </a:xfrm>
          <a:prstGeom prst="upArrowCallout">
            <a:avLst/>
          </a:prstGeom>
          <a:solidFill>
            <a:srgbClr val="12B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GB" sz="1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PAC  NFS</a:t>
            </a:r>
            <a:endParaRPr lang="en-GB" sz="1400" b="1" baseline="30000" dirty="0" smtClean="0">
              <a:solidFill>
                <a:srgbClr val="000000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52274" name="Rectangle 28"/>
          <p:cNvSpPr>
            <a:spLocks noChangeArrowheads="1"/>
          </p:cNvSpPr>
          <p:nvPr/>
        </p:nvSpPr>
        <p:spPr bwMode="auto">
          <a:xfrm>
            <a:off x="305678" y="245207"/>
            <a:ext cx="8640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2E5EE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Timeline GANIL &amp; SPIRAL2</a:t>
            </a:r>
          </a:p>
        </p:txBody>
      </p:sp>
      <p:sp>
        <p:nvSpPr>
          <p:cNvPr id="40" name="Rectangle avec flèche vers la droite 39"/>
          <p:cNvSpPr/>
          <p:nvPr/>
        </p:nvSpPr>
        <p:spPr>
          <a:xfrm>
            <a:off x="272128" y="2427326"/>
            <a:ext cx="3270669" cy="9259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833"/>
            </a:avLst>
          </a:prstGeom>
          <a:solidFill>
            <a:srgbClr val="CCFFCC"/>
          </a:solidFill>
          <a:ln>
            <a:solidFill>
              <a:srgbClr val="384348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Rectangle 12"/>
          <p:cNvSpPr>
            <a:spLocks/>
          </p:cNvSpPr>
          <p:nvPr/>
        </p:nvSpPr>
        <p:spPr bwMode="auto">
          <a:xfrm>
            <a:off x="475026" y="2540888"/>
            <a:ext cx="1803002" cy="73866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7463" algn="ctr" defTabSz="457200"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ＭＳ Ｐゴシック" charset="-128"/>
                <a:cs typeface="Times New Roman"/>
                <a:sym typeface="Times New Roman" charset="0"/>
              </a:rPr>
              <a:t>Civil Construction</a:t>
            </a:r>
          </a:p>
          <a:p>
            <a:pPr marL="17463" algn="ctr" defTabSz="457200"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ＭＳ Ｐゴシック" charset="-128"/>
                <a:cs typeface="Times New Roman"/>
                <a:sym typeface="Times New Roman" charset="0"/>
              </a:rPr>
              <a:t>Phase 1</a:t>
            </a:r>
          </a:p>
          <a:p>
            <a:pPr marL="17463" algn="ctr" defTabSz="457200"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ＭＳ Ｐゴシック" charset="-128"/>
                <a:cs typeface="Times New Roman"/>
                <a:sym typeface="Times New Roman" charset="0"/>
              </a:rPr>
              <a:t>LINAC, NFS, S3</a:t>
            </a:r>
          </a:p>
        </p:txBody>
      </p:sp>
      <p:sp>
        <p:nvSpPr>
          <p:cNvPr id="50" name="Rectangle horizontal à deux flèches 49"/>
          <p:cNvSpPr>
            <a:spLocks noChangeArrowheads="1"/>
          </p:cNvSpPr>
          <p:nvPr/>
        </p:nvSpPr>
        <p:spPr bwMode="auto">
          <a:xfrm>
            <a:off x="6138863" y="1230313"/>
            <a:ext cx="1030287" cy="423862"/>
          </a:xfrm>
          <a:prstGeom prst="leftRightArrowCallout">
            <a:avLst>
              <a:gd name="adj1" fmla="val 25000"/>
              <a:gd name="adj2" fmla="val 25000"/>
              <a:gd name="adj3" fmla="val 25005"/>
              <a:gd name="adj4" fmla="val 78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GB" sz="1200" b="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8 m.?</a:t>
            </a:r>
          </a:p>
        </p:txBody>
      </p:sp>
      <p:sp>
        <p:nvSpPr>
          <p:cNvPr id="52" name="Rectangle horizontal à deux flèches 51"/>
          <p:cNvSpPr>
            <a:spLocks noChangeArrowheads="1"/>
          </p:cNvSpPr>
          <p:nvPr/>
        </p:nvSpPr>
        <p:spPr bwMode="auto">
          <a:xfrm>
            <a:off x="7823200" y="1230313"/>
            <a:ext cx="1030288" cy="423862"/>
          </a:xfrm>
          <a:prstGeom prst="leftRightArrowCallout">
            <a:avLst>
              <a:gd name="adj1" fmla="val 25000"/>
              <a:gd name="adj2" fmla="val 25000"/>
              <a:gd name="adj3" fmla="val 25005"/>
              <a:gd name="adj4" fmla="val 78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GB" sz="1200" b="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8 m.?</a:t>
            </a:r>
          </a:p>
        </p:txBody>
      </p:sp>
      <p:sp>
        <p:nvSpPr>
          <p:cNvPr id="49" name="Hexagone 48"/>
          <p:cNvSpPr/>
          <p:nvPr/>
        </p:nvSpPr>
        <p:spPr>
          <a:xfrm>
            <a:off x="3511473" y="2554999"/>
            <a:ext cx="1070052" cy="675805"/>
          </a:xfrm>
          <a:prstGeom prst="hexagon">
            <a:avLst/>
          </a:prstGeom>
          <a:solidFill>
            <a:srgbClr val="CCFFCC"/>
          </a:solidFill>
          <a:ln>
            <a:solidFill>
              <a:srgbClr val="384348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5400" algn="ctr" defTabSz="457200">
              <a:defRPr/>
            </a:pPr>
            <a:endParaRPr lang="en-US" sz="1200" b="1" dirty="0">
              <a:solidFill>
                <a:srgbClr val="000000"/>
              </a:solidFill>
              <a:latin typeface="Times New Roman"/>
              <a:cs typeface="Times New Roman"/>
              <a:sym typeface="Times New Roman" charset="0"/>
            </a:endParaRPr>
          </a:p>
        </p:txBody>
      </p:sp>
      <p:sp>
        <p:nvSpPr>
          <p:cNvPr id="51" name="Hexagone 50"/>
          <p:cNvSpPr/>
          <p:nvPr/>
        </p:nvSpPr>
        <p:spPr>
          <a:xfrm>
            <a:off x="4198899" y="3316654"/>
            <a:ext cx="625812" cy="493364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5400" algn="ctr" defTabSz="457200">
              <a:defRPr/>
            </a:pPr>
            <a:endParaRPr lang="en-US" sz="1200" b="1" dirty="0">
              <a:solidFill>
                <a:srgbClr val="000000"/>
              </a:solidFill>
              <a:latin typeface="Times New Roman"/>
              <a:cs typeface="Times New Roman"/>
              <a:sym typeface="Times New Roman" charset="0"/>
            </a:endParaRPr>
          </a:p>
        </p:txBody>
      </p:sp>
      <p:sp>
        <p:nvSpPr>
          <p:cNvPr id="55" name="Hexagone 54"/>
          <p:cNvSpPr/>
          <p:nvPr/>
        </p:nvSpPr>
        <p:spPr>
          <a:xfrm>
            <a:off x="5788023" y="3852350"/>
            <a:ext cx="844197" cy="493364"/>
          </a:xfrm>
          <a:prstGeom prst="hexagon">
            <a:avLst/>
          </a:prstGeom>
          <a:solidFill>
            <a:srgbClr val="12B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5400" algn="ctr" defTabSz="457200">
              <a:defRPr/>
            </a:pPr>
            <a:endParaRPr lang="en-US" sz="1200" b="1" dirty="0">
              <a:solidFill>
                <a:srgbClr val="000000"/>
              </a:solidFill>
              <a:latin typeface="Times New Roman"/>
              <a:cs typeface="Times New Roman"/>
              <a:sym typeface="Times New Roman" charset="0"/>
            </a:endParaRPr>
          </a:p>
        </p:txBody>
      </p:sp>
      <p:sp>
        <p:nvSpPr>
          <p:cNvPr id="52292" name="ZoneTexte 56"/>
          <p:cNvSpPr txBox="1">
            <a:spLocks noChangeArrowheads="1"/>
          </p:cNvSpPr>
          <p:nvPr/>
        </p:nvSpPr>
        <p:spPr bwMode="auto">
          <a:xfrm>
            <a:off x="4222750" y="3402013"/>
            <a:ext cx="612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Com.</a:t>
            </a:r>
          </a:p>
        </p:txBody>
      </p:sp>
      <p:sp>
        <p:nvSpPr>
          <p:cNvPr id="52293" name="ZoneTexte 57"/>
          <p:cNvSpPr txBox="1">
            <a:spLocks noChangeArrowheads="1"/>
          </p:cNvSpPr>
          <p:nvPr/>
        </p:nvSpPr>
        <p:spPr bwMode="auto">
          <a:xfrm>
            <a:off x="3614738" y="265112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Commis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-sioning</a:t>
            </a:r>
          </a:p>
        </p:txBody>
      </p:sp>
      <p:sp>
        <p:nvSpPr>
          <p:cNvPr id="52294" name="ZoneTexte 58"/>
          <p:cNvSpPr txBox="1">
            <a:spLocks noChangeArrowheads="1"/>
          </p:cNvSpPr>
          <p:nvPr/>
        </p:nvSpPr>
        <p:spPr bwMode="auto">
          <a:xfrm>
            <a:off x="5903913" y="3919538"/>
            <a:ext cx="614362" cy="307975"/>
          </a:xfrm>
          <a:prstGeom prst="rect">
            <a:avLst/>
          </a:prstGeom>
          <a:solidFill>
            <a:srgbClr val="12BFFF"/>
          </a:solidFill>
          <a:ln>
            <a:noFill/>
          </a:ln>
          <a:extLst/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Com.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10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408289"/>
            <a:ext cx="5137827" cy="3621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245" y="178210"/>
            <a:ext cx="5660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ALTO Facility at IPNO ORSAY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689" y="5277569"/>
            <a:ext cx="7845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Electron </a:t>
            </a:r>
            <a:r>
              <a:rPr lang="en-US" dirty="0" err="1"/>
              <a:t>Linac</a:t>
            </a:r>
            <a:r>
              <a:rPr lang="en-US" dirty="0"/>
              <a:t> 50 MeV</a:t>
            </a:r>
            <a:r>
              <a:rPr lang="en-US" dirty="0" smtClean="0"/>
              <a:t>;  </a:t>
            </a:r>
          </a:p>
          <a:p>
            <a:pPr marL="342900" indent="-342900">
              <a:buAutoNum type="arabicPeriod"/>
            </a:pPr>
            <a:r>
              <a:rPr lang="en-US" dirty="0" smtClean="0"/>
              <a:t> Target </a:t>
            </a:r>
            <a:r>
              <a:rPr lang="en-US" dirty="0"/>
              <a:t>ion </a:t>
            </a:r>
            <a:r>
              <a:rPr lang="en-US" dirty="0" smtClean="0"/>
              <a:t>ISOL source </a:t>
            </a:r>
            <a:r>
              <a:rPr lang="en-US" dirty="0"/>
              <a:t>vault, 3. Mass separator, 4. Kicker- Bender,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9696" y="849065"/>
            <a:ext cx="459130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inauguration  in May 13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7827" y="1659762"/>
            <a:ext cx="3983460" cy="3416320"/>
          </a:xfrm>
          <a:prstGeom prst="rect">
            <a:avLst/>
          </a:prstGeom>
          <a:solidFill>
            <a:srgbClr val="F2F2F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First facility </a:t>
            </a:r>
            <a:r>
              <a:rPr lang="en-US" dirty="0"/>
              <a:t>employing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Photofisssion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en-US" dirty="0"/>
              <a:t>to produced </a:t>
            </a:r>
          </a:p>
          <a:p>
            <a:r>
              <a:rPr lang="en-US" dirty="0"/>
              <a:t> radioactive beams (low energy)  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Niche for scientific program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rgbClr val="0000FF"/>
                </a:solidFill>
              </a:rPr>
              <a:t>Beta decay spectroscopy </a:t>
            </a:r>
          </a:p>
          <a:p>
            <a:r>
              <a:rPr lang="en-US" dirty="0">
                <a:solidFill>
                  <a:srgbClr val="0000FF"/>
                </a:solidFill>
              </a:rPr>
              <a:t> nuclear orientation experiment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Strong connections  </a:t>
            </a:r>
            <a:endParaRPr lang="en-US" b="1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smtClean="0"/>
              <a:t>needed </a:t>
            </a:r>
            <a:r>
              <a:rPr lang="en-US" dirty="0"/>
              <a:t>for </a:t>
            </a:r>
            <a:r>
              <a:rPr lang="en-US" dirty="0" smtClean="0"/>
              <a:t>the 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evelopments  of phase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-2 of  SPIRAL2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95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1338661"/>
            <a:ext cx="5442664" cy="508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2006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 on ESFRI Roadmap</a:t>
            </a:r>
          </a:p>
          <a:p>
            <a:pPr>
              <a:buFont typeface="Wingdings" pitchFamily="2" charset="2"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2007-2010  ELI-PP (FP7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Font typeface="Wingdings" pitchFamily="2" charset="2"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ELI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-DC (Delivery Consortium):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April 2010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Font typeface="Wingdings" pitchFamily="2" charset="2"/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ELI-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Beamlines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(Czech Republic) –  </a:t>
            </a:r>
          </a:p>
          <a:p>
            <a:pPr>
              <a:buFont typeface="Wingdings" pitchFamily="2" charset="2"/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ELI-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Attoseconds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(Hungary)</a:t>
            </a:r>
          </a:p>
          <a:p>
            <a:pPr lvl="1">
              <a:spcAft>
                <a:spcPts val="300"/>
              </a:spcAft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ELI-Nuclear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 (Romania)</a:t>
            </a:r>
          </a:p>
          <a:p>
            <a:pPr>
              <a:spcAft>
                <a:spcPts val="300"/>
              </a:spcAft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ELI-NP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 ‘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Nuclear Physics Long Range Plan in Europe’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as a major facility</a:t>
            </a:r>
            <a:endParaRPr lang="ro-RO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1DAC654-6490-47FC-94A2-BDB69E6DFB05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>
                <a:defRPr/>
              </a:pPr>
              <a:t>19</a:t>
            </a:fld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itlu 1"/>
          <p:cNvSpPr>
            <a:spLocks noGrp="1"/>
          </p:cNvSpPr>
          <p:nvPr>
            <p:ph type="title" idx="4294967295"/>
          </p:nvPr>
        </p:nvSpPr>
        <p:spPr>
          <a:xfrm>
            <a:off x="1476375" y="228600"/>
            <a:ext cx="7416800" cy="925513"/>
          </a:xfrm>
        </p:spPr>
        <p:txBody>
          <a:bodyPr anchorCtr="1"/>
          <a:lstStyle/>
          <a:p>
            <a:pPr eaLnBrk="1" hangingPunct="1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    Extreme Light Infrastructure </a:t>
            </a:r>
            <a:endParaRPr lang="ro-RO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rain_ba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268413"/>
            <a:ext cx="83058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629275" y="4529138"/>
            <a:ext cx="3263900" cy="21717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5880100" y="4585692"/>
            <a:ext cx="1600200" cy="381000"/>
          </a:xfrm>
          <a:prstGeom prst="wedgeEllipseCallout">
            <a:avLst>
              <a:gd name="adj1" fmla="val 54436"/>
              <a:gd name="adj2" fmla="val 1666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ELI-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NP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36947" y="1338661"/>
            <a:ext cx="3556228" cy="2667171"/>
          </a:xfrm>
          <a:prstGeom prst="rect">
            <a:avLst/>
          </a:prstGeom>
        </p:spPr>
      </p:pic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6809" y="112713"/>
            <a:ext cx="1981200" cy="11557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31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73182" y="138545"/>
            <a:ext cx="5493627" cy="5595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4202" y="5006779"/>
            <a:ext cx="569979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29 (+5)  Members    20 Countries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ECT* and FAIR  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6000 Physicists and engineer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6809" y="2112642"/>
            <a:ext cx="1766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exchanges </a:t>
            </a:r>
          </a:p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with</a:t>
            </a:r>
          </a:p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AnPHA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</a:p>
          <a:p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NSAC</a:t>
            </a:r>
            <a:endParaRPr 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endParaRPr 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/>
              <a:cs typeface="Comic Sans MS"/>
            </a:endParaRPr>
          </a:p>
          <a:p>
            <a:r>
              <a:rPr lang="en-US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+ ALAFNA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9672" y="628356"/>
            <a:ext cx="363432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Promote Nuclear science</a:t>
            </a:r>
          </a:p>
          <a:p>
            <a:r>
              <a:rPr lang="en-US" sz="2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and collaborations </a:t>
            </a:r>
          </a:p>
          <a:p>
            <a:pPr marL="342900" indent="-342900">
              <a:buFont typeface="Arial"/>
              <a:buChar char="•"/>
            </a:pPr>
            <a:endParaRPr lang="en-US" sz="20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Strategic planning </a:t>
            </a:r>
            <a:endParaRPr lang="en-US" sz="20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51160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Large equipments: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Ultra-short pulse high power laser system,  2 x 10PW maximum power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0.5% band width 10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photons/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eVs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Gamma beam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high intensity, tunable energy up to 20MeV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produced by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Compton scattering of a laser beam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on a 700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electron  beam  produced by a  warm LINAC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Buildings: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33000sqm total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Experiments: 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8 experimental areas,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Interaction chambers, Beam transportation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8 auxiliary laboratories</a:t>
            </a: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Nuclear Structure- Nuclear Astrophysics and Applications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2AED125-C53B-4A8F-BC07-E5336375F104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r">
                <a:defRPr/>
              </a:pPr>
              <a:t>20</a:t>
            </a:fld>
            <a:endParaRPr lang="en-US" sz="10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i="1" dirty="0" smtClean="0">
                <a:latin typeface="Times New Roman" pitchFamily="18" charset="0"/>
              </a:rPr>
              <a:t>ELI-Nuclear Physics</a:t>
            </a:r>
            <a:endParaRPr lang="en-GB" sz="2800" i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rain_ba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214438"/>
            <a:ext cx="83058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6809" y="58738"/>
            <a:ext cx="1981200" cy="1155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24875" y="3537284"/>
            <a:ext cx="3587608" cy="1887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4225" y="4481003"/>
            <a:ext cx="144825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8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LINAC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35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529129" y="1363032"/>
            <a:ext cx="6362734" cy="3785652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STATUS  OF </a:t>
            </a:r>
          </a:p>
          <a:p>
            <a:pPr algn="ctr"/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EU PROJECTS </a:t>
            </a:r>
          </a:p>
          <a:p>
            <a:pPr algn="ctr"/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Major </a:t>
            </a:r>
            <a:r>
              <a:rPr lang="it-IT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upgrades</a:t>
            </a:r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</a:t>
            </a:r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existing</a:t>
            </a:r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facilities</a:t>
            </a:r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953053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2932" y="3343295"/>
            <a:ext cx="2836340" cy="2169551"/>
          </a:xfrm>
          <a:prstGeom prst="rect">
            <a:avLst/>
          </a:prstGeom>
        </p:spPr>
      </p:pic>
      <p:pic>
        <p:nvPicPr>
          <p:cNvPr id="23" name="Picture 22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69272" y="3372493"/>
            <a:ext cx="2353426" cy="2119506"/>
          </a:xfrm>
          <a:prstGeom prst="rect">
            <a:avLst/>
          </a:prstGeom>
        </p:spPr>
      </p:pic>
      <p:pic>
        <p:nvPicPr>
          <p:cNvPr id="9" name="Picture 8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212994" y="195648"/>
            <a:ext cx="2676327" cy="1890512"/>
          </a:xfrm>
          <a:prstGeom prst="rect">
            <a:avLst/>
          </a:prstGeom>
        </p:spPr>
      </p:pic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3107" y="364356"/>
            <a:ext cx="2733211" cy="1838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5783" y="868880"/>
            <a:ext cx="2351725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FACILITIES in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2235" y="4707068"/>
            <a:ext cx="84041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GSI 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3375" y="4825997"/>
            <a:ext cx="113121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ECT*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6418" y="384693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COSY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7261" y="364356"/>
            <a:ext cx="132547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MAMI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69272" y="1453656"/>
            <a:ext cx="3185257" cy="1057919"/>
          </a:xfrm>
          <a:prstGeom prst="rect">
            <a:avLst/>
          </a:prstGeom>
        </p:spPr>
      </p:pic>
      <p:pic>
        <p:nvPicPr>
          <p:cNvPr id="25" name="Picture 24" descr="Untitled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6222" t="-5386" r="21232" b="5386"/>
          <a:stretch/>
        </p:blipFill>
        <p:spPr>
          <a:xfrm>
            <a:off x="5187331" y="3358398"/>
            <a:ext cx="3335241" cy="2133600"/>
          </a:xfrm>
          <a:prstGeom prst="rect">
            <a:avLst/>
          </a:prstGeom>
        </p:spPr>
      </p:pic>
      <p:pic>
        <p:nvPicPr>
          <p:cNvPr id="20" name="Picture 19" descr="Untitled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35515" t="47488" r="41897" b="19102"/>
          <a:stretch/>
        </p:blipFill>
        <p:spPr>
          <a:xfrm>
            <a:off x="3939790" y="5710466"/>
            <a:ext cx="955691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87582" y="2482226"/>
            <a:ext cx="3773346" cy="914400"/>
          </a:xfrm>
          <a:prstGeom prst="rect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TRANSNATIONAL ACCESS (5)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370" y="5698663"/>
            <a:ext cx="3279420" cy="914400"/>
          </a:xfrm>
          <a:prstGeom prst="rect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JOiNT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RESEACH ACTIVITIES (14)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21218" y="5698663"/>
            <a:ext cx="3279420" cy="914400"/>
          </a:xfrm>
          <a:prstGeom prst="rect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NETWORKING (9)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26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0851" y="1154149"/>
            <a:ext cx="8784412" cy="5703851"/>
          </a:xfrm>
          <a:prstGeom prst="rect">
            <a:avLst/>
          </a:prstGeom>
        </p:spPr>
      </p:pic>
      <p:cxnSp>
        <p:nvCxnSpPr>
          <p:cNvPr id="103428" name="Straight Arrow Connector 5"/>
          <p:cNvCxnSpPr>
            <a:cxnSpLocks noChangeShapeType="1"/>
          </p:cNvCxnSpPr>
          <p:nvPr/>
        </p:nvCxnSpPr>
        <p:spPr bwMode="auto">
          <a:xfrm>
            <a:off x="2339975" y="2509838"/>
            <a:ext cx="3511550" cy="231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03429" name="Rectangle 4"/>
          <p:cNvSpPr txBox="1">
            <a:spLocks noChangeArrowheads="1"/>
          </p:cNvSpPr>
          <p:nvPr/>
        </p:nvSpPr>
        <p:spPr bwMode="auto">
          <a:xfrm>
            <a:off x="0" y="112043"/>
            <a:ext cx="9144000" cy="133492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SPARC_LAB</a:t>
            </a:r>
          </a:p>
          <a:p>
            <a:pPr algn="just"/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S</a:t>
            </a:r>
            <a:r>
              <a:rPr lang="en-US" sz="2600" b="1" dirty="0">
                <a:solidFill>
                  <a:srgbClr val="FFFFF8"/>
                </a:solidFill>
                <a:latin typeface="Comic Sans MS" charset="0"/>
              </a:rPr>
              <a:t>ources</a:t>
            </a:r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en-US" sz="2600" b="1" dirty="0">
                <a:solidFill>
                  <a:srgbClr val="FFFFF8"/>
                </a:solidFill>
                <a:latin typeface="Comic Sans MS" charset="0"/>
              </a:rPr>
              <a:t>for </a:t>
            </a:r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P</a:t>
            </a:r>
            <a:r>
              <a:rPr lang="en-US" sz="2600" b="1" dirty="0">
                <a:solidFill>
                  <a:srgbClr val="FFFFF8"/>
                </a:solidFill>
                <a:latin typeface="Comic Sans MS" charset="0"/>
              </a:rPr>
              <a:t>lasma</a:t>
            </a:r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 A</a:t>
            </a:r>
            <a:r>
              <a:rPr lang="en-US" sz="2600" b="1" dirty="0">
                <a:solidFill>
                  <a:srgbClr val="FFFFF8"/>
                </a:solidFill>
                <a:latin typeface="Comic Sans MS" charset="0"/>
              </a:rPr>
              <a:t>ccelerators</a:t>
            </a:r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en-US" sz="2600" b="1" dirty="0">
                <a:solidFill>
                  <a:srgbClr val="FFFFF8"/>
                </a:solidFill>
                <a:latin typeface="Comic Sans MS" charset="0"/>
              </a:rPr>
              <a:t>and</a:t>
            </a:r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 R</a:t>
            </a:r>
            <a:r>
              <a:rPr lang="en-US" sz="2600" b="1" dirty="0">
                <a:solidFill>
                  <a:srgbClr val="FFFFF8"/>
                </a:solidFill>
                <a:latin typeface="Comic Sans MS" charset="0"/>
              </a:rPr>
              <a:t>adiation</a:t>
            </a:r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 C</a:t>
            </a:r>
            <a:r>
              <a:rPr lang="en-US" sz="2600" b="1" dirty="0">
                <a:solidFill>
                  <a:srgbClr val="FFFFF8"/>
                </a:solidFill>
                <a:latin typeface="Comic Sans MS" charset="0"/>
              </a:rPr>
              <a:t>ompton</a:t>
            </a:r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en-US" sz="2600" b="1" dirty="0">
                <a:solidFill>
                  <a:srgbClr val="FFFFF8"/>
                </a:solidFill>
                <a:latin typeface="Comic Sans MS" charset="0"/>
              </a:rPr>
              <a:t>with</a:t>
            </a:r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 L</a:t>
            </a:r>
            <a:r>
              <a:rPr lang="en-US" sz="2600" b="1" dirty="0">
                <a:solidFill>
                  <a:srgbClr val="FFFFF8"/>
                </a:solidFill>
                <a:latin typeface="Comic Sans MS" charset="0"/>
              </a:rPr>
              <a:t>asers</a:t>
            </a:r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 A</a:t>
            </a:r>
            <a:r>
              <a:rPr lang="en-US" sz="2600" b="1" dirty="0">
                <a:solidFill>
                  <a:srgbClr val="FFFFF8"/>
                </a:solidFill>
                <a:latin typeface="Comic Sans MS" charset="0"/>
              </a:rPr>
              <a:t>nd</a:t>
            </a:r>
            <a:r>
              <a:rPr lang="en-US" sz="2600" b="1" dirty="0">
                <a:solidFill>
                  <a:srgbClr val="FFFF00"/>
                </a:solidFill>
                <a:latin typeface="Comic Sans MS" charset="0"/>
              </a:rPr>
              <a:t> B</a:t>
            </a:r>
            <a:r>
              <a:rPr lang="en-US" sz="2600" b="1" dirty="0">
                <a:solidFill>
                  <a:srgbClr val="FFFFF8"/>
                </a:solidFill>
                <a:latin typeface="Comic Sans MS" charset="0"/>
              </a:rPr>
              <a:t>eams</a:t>
            </a:r>
          </a:p>
        </p:txBody>
      </p:sp>
      <p:sp>
        <p:nvSpPr>
          <p:cNvPr id="103430" name="Rettangolo 7"/>
          <p:cNvSpPr>
            <a:spLocks noChangeArrowheads="1"/>
          </p:cNvSpPr>
          <p:nvPr/>
        </p:nvSpPr>
        <p:spPr bwMode="auto">
          <a:xfrm>
            <a:off x="2916238" y="4724400"/>
            <a:ext cx="6169025" cy="15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b="1" dirty="0">
                <a:solidFill>
                  <a:srgbClr val="FFFFF8"/>
                </a:solidFill>
                <a:latin typeface="Comic Sans MS" charset="0"/>
              </a:rPr>
              <a:t>A facility based on </a:t>
            </a:r>
          </a:p>
          <a:p>
            <a:pPr algn="r">
              <a:lnSpc>
                <a:spcPct val="130000"/>
              </a:lnSpc>
            </a:pPr>
            <a:r>
              <a:rPr lang="en-US" b="1" dirty="0">
                <a:solidFill>
                  <a:srgbClr val="FFFFF8"/>
                </a:solidFill>
                <a:latin typeface="Comic Sans MS" charset="0"/>
              </a:rPr>
              <a:t>the unique combination of</a:t>
            </a:r>
          </a:p>
          <a:p>
            <a:pPr algn="r">
              <a:lnSpc>
                <a:spcPct val="130000"/>
              </a:lnSpc>
            </a:pPr>
            <a:r>
              <a:rPr lang="en-US" b="1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Comic Sans MS" charset="0"/>
              </a:rPr>
              <a:t>high brightness electron beams </a:t>
            </a:r>
            <a:r>
              <a:rPr lang="en-US" b="1" dirty="0" smtClean="0">
                <a:solidFill>
                  <a:srgbClr val="FFC000"/>
                </a:solidFill>
                <a:latin typeface="Comic Sans MS" charset="0"/>
              </a:rPr>
              <a:t>(150 MeV) with</a:t>
            </a:r>
            <a:endParaRPr lang="en-US" b="1" dirty="0">
              <a:solidFill>
                <a:srgbClr val="FFC000"/>
              </a:solidFill>
              <a:latin typeface="Comic Sans MS" charset="0"/>
            </a:endParaRPr>
          </a:p>
          <a:p>
            <a:pPr algn="r">
              <a:lnSpc>
                <a:spcPct val="130000"/>
              </a:lnSpc>
            </a:pPr>
            <a:r>
              <a:rPr lang="en-US" b="1" dirty="0">
                <a:solidFill>
                  <a:srgbClr val="FFC000"/>
                </a:solidFill>
                <a:latin typeface="Comic Sans MS" charset="0"/>
              </a:rPr>
              <a:t> high intensity ultra-short laser pulses</a:t>
            </a:r>
            <a:r>
              <a:rPr lang="en-US" dirty="0">
                <a:solidFill>
                  <a:srgbClr val="FFC000"/>
                </a:solidFill>
                <a:latin typeface="Comic Sans MS" charset="0"/>
              </a:rPr>
              <a:t> </a:t>
            </a:r>
          </a:p>
        </p:txBody>
      </p:sp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17840" y="1446965"/>
            <a:ext cx="3390900" cy="238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7266" y="6319181"/>
            <a:ext cx="373544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500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eV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10</a:t>
            </a:r>
            <a:r>
              <a:rPr lang="en-US" b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 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fotoni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/s bandwidth 5% 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0792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Untit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7088" t="31751"/>
          <a:stretch/>
        </p:blipFill>
        <p:spPr>
          <a:xfrm>
            <a:off x="88889" y="205748"/>
            <a:ext cx="3212935" cy="1499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1823" y="104546"/>
            <a:ext cx="2587177" cy="156966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uclear 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FACILITIES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3484" y="338833"/>
            <a:ext cx="12783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ISOLDE</a:t>
            </a:r>
            <a:endParaRPr lang="en-US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8254" y="2377235"/>
            <a:ext cx="3773346" cy="914400"/>
          </a:xfrm>
          <a:prstGeom prst="rect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TRANSNATIONAL ACCESS (7)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370" y="5698663"/>
            <a:ext cx="3279420" cy="914400"/>
          </a:xfrm>
          <a:prstGeom prst="rect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JOiNT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RESEACH ACTIVITIES (7)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21218" y="5698663"/>
            <a:ext cx="3279420" cy="914400"/>
          </a:xfrm>
          <a:prstGeom prst="rect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NETWORKING (6)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" name="Picture 16" descr="Untit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18953" t="-3036" r="-8040" b="3036"/>
          <a:stretch/>
        </p:blipFill>
        <p:spPr>
          <a:xfrm>
            <a:off x="3301824" y="1542529"/>
            <a:ext cx="2711343" cy="815659"/>
          </a:xfrm>
          <a:prstGeom prst="rect">
            <a:avLst/>
          </a:prstGeom>
        </p:spPr>
      </p:pic>
      <p:pic>
        <p:nvPicPr>
          <p:cNvPr id="19" name="Picture 18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39790" y="5734437"/>
            <a:ext cx="913771" cy="878626"/>
          </a:xfrm>
          <a:prstGeom prst="rect">
            <a:avLst/>
          </a:prstGeom>
        </p:spPr>
      </p:pic>
      <p:pic>
        <p:nvPicPr>
          <p:cNvPr id="28" name="Picture 27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889001" y="0"/>
            <a:ext cx="3353031" cy="170572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37735" y="285746"/>
            <a:ext cx="157186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Jyvaskyla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0" name="Picture 29" descr="Untitl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2932" y="1715159"/>
            <a:ext cx="2044045" cy="165733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4140" y="1715159"/>
            <a:ext cx="70191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KVI</a:t>
            </a:r>
            <a:endParaRPr lang="en-US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" name="Picture 31" descr="Untitled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1" r="13858" b="55425"/>
          <a:stretch/>
        </p:blipFill>
        <p:spPr>
          <a:xfrm>
            <a:off x="6579664" y="1837984"/>
            <a:ext cx="2450572" cy="1369983"/>
          </a:xfrm>
          <a:prstGeom prst="rect">
            <a:avLst/>
          </a:prstGeom>
        </p:spPr>
      </p:pic>
      <p:pic>
        <p:nvPicPr>
          <p:cNvPr id="33" name="Picture 32" descr="Untitled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4501" t="70328" r="19792" b="-14372"/>
          <a:stretch/>
        </p:blipFill>
        <p:spPr>
          <a:xfrm>
            <a:off x="6451600" y="3143299"/>
            <a:ext cx="2578636" cy="135365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823726" y="1976769"/>
            <a:ext cx="207202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LNL and LNS</a:t>
            </a:r>
            <a:endParaRPr lang="en-US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" name="Picture 34" descr="Untitle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3291634"/>
            <a:ext cx="2176977" cy="219732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4499" y="3469939"/>
            <a:ext cx="69174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GSI </a:t>
            </a:r>
            <a:endParaRPr lang="en-US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" name="Picture 36" descr="Untitle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39806" y="3412943"/>
            <a:ext cx="2617458" cy="196040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601409" y="346993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GANIL </a:t>
            </a:r>
            <a:endParaRPr lang="en-US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" name="Picture 38" descr="Untitled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30933"/>
          <a:stretch/>
        </p:blipFill>
        <p:spPr>
          <a:xfrm>
            <a:off x="5599550" y="4140877"/>
            <a:ext cx="2844800" cy="120170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786500" y="4142303"/>
            <a:ext cx="99393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ALTO </a:t>
            </a:r>
            <a:endParaRPr lang="en-US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82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7676" y="1105041"/>
            <a:ext cx="169800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AGATA </a:t>
            </a:r>
          </a:p>
          <a:p>
            <a:r>
              <a:rPr lang="en-US" sz="40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 LNL</a:t>
            </a:r>
            <a:endParaRPr lang="en-US" sz="4000" b="1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428480"/>
            <a:ext cx="9144000" cy="0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4855831"/>
            <a:ext cx="9144000" cy="0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819" y="312798"/>
            <a:ext cx="32495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Stable beams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– 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Moderately n rich nuclei 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( Lifetimes measurements) </a:t>
            </a: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To bridge the RIB results 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on the N/Z evolution of</a:t>
            </a:r>
          </a:p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shell and collective modes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7370" y="2856121"/>
            <a:ext cx="1698001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AGATA </a:t>
            </a:r>
          </a:p>
          <a:p>
            <a:r>
              <a:rPr lang="en-US" sz="40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  GSI</a:t>
            </a:r>
          </a:p>
          <a:p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7370" y="4881625"/>
            <a:ext cx="204919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AGATA </a:t>
            </a:r>
          </a:p>
          <a:p>
            <a:r>
              <a:rPr lang="en-US" sz="40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  GANIL</a:t>
            </a:r>
            <a:endParaRPr lang="en-US" sz="4000" b="1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075" y="4894462"/>
            <a:ext cx="35369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Heavy Stable beams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–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(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incl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238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U) </a:t>
            </a:r>
            <a:endParaRPr lang="en-US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Exotic unstable nuclei 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Moderately neutron and proton 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rich nuclei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819" y="2622136"/>
            <a:ext cx="40447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RIB from fragmentation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 flight emission up to 400 MeV/u</a:t>
            </a: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New shells 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Pygmy resonance and M1 transitions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Shape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coexistance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7679" y="626762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From 2014</a:t>
            </a:r>
            <a:endParaRPr lang="en-US" b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7370" y="4344504"/>
            <a:ext cx="124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2012-2014</a:t>
            </a:r>
            <a:endParaRPr lang="en-US" b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0844" y="2057700"/>
            <a:ext cx="124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2010-2011</a:t>
            </a:r>
            <a:endParaRPr lang="en-US" b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6" name="Picture 25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15100" y="2583361"/>
            <a:ext cx="2628900" cy="2070100"/>
          </a:xfrm>
          <a:prstGeom prst="rect">
            <a:avLst/>
          </a:prstGeom>
        </p:spPr>
      </p:pic>
      <p:pic>
        <p:nvPicPr>
          <p:cNvPr id="27" name="Picture 26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50100" y="4749800"/>
            <a:ext cx="1993900" cy="2108200"/>
          </a:xfrm>
          <a:prstGeom prst="rect">
            <a:avLst/>
          </a:prstGeom>
        </p:spPr>
      </p:pic>
      <p:pic>
        <p:nvPicPr>
          <p:cNvPr id="28" name="Picture 27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69225" y="38241"/>
            <a:ext cx="800100" cy="1066800"/>
          </a:xfrm>
          <a:prstGeom prst="rect">
            <a:avLst/>
          </a:prstGeom>
        </p:spPr>
      </p:pic>
      <p:pic>
        <p:nvPicPr>
          <p:cNvPr id="30" name="Picture 29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60125" y="38241"/>
            <a:ext cx="2170357" cy="224459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0131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uPNET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41891" y="186760"/>
            <a:ext cx="7269989" cy="15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1024" y="1768235"/>
            <a:ext cx="9144000" cy="5185799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rPr>
              <a:t>Towards transnational funding of Nuclear Physics Research Infrastructures and associated </a:t>
            </a:r>
            <a:r>
              <a:rPr lang="en-GB" sz="20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rPr>
              <a:t>equipments</a:t>
            </a:r>
            <a:endParaRPr lang="en-GB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1891" y="2478967"/>
            <a:ext cx="8501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defTabSz="3619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619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619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619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619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defTabSz="361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defTabSz="361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defTabSz="361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defTabSz="361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endParaRPr lang="en-GB" sz="800" dirty="0">
              <a:solidFill>
                <a:schemeClr val="accent2"/>
              </a:solidFill>
              <a:latin typeface="Tahoma" charset="0"/>
            </a:endParaRPr>
          </a:p>
          <a:p>
            <a:pPr algn="l"/>
            <a:r>
              <a:rPr lang="en-GB" dirty="0">
                <a:solidFill>
                  <a:schemeClr val="accent2"/>
                </a:solidFill>
                <a:latin typeface="Tahoma" charset="0"/>
                <a:sym typeface="Wingdings" charset="0"/>
              </a:rPr>
              <a:t>	</a:t>
            </a:r>
            <a:r>
              <a:rPr lang="en-GB" sz="2000" i="1" dirty="0">
                <a:solidFill>
                  <a:srgbClr val="0070C0"/>
                </a:solidFill>
                <a:latin typeface="Tahoma" charset="0"/>
              </a:rPr>
              <a:t>To help developing EU Programmes and  Policy for research infrastructures</a:t>
            </a:r>
            <a:r>
              <a:rPr lang="en-GB" sz="2000" i="1" dirty="0">
                <a:solidFill>
                  <a:srgbClr val="0070C0"/>
                </a:solidFill>
                <a:latin typeface="Tahoma" charset="0"/>
                <a:sym typeface="Monotype Sorts" charset="0"/>
              </a:rPr>
              <a:t>  </a:t>
            </a:r>
            <a:r>
              <a:rPr lang="en-GB" sz="2000" b="1" i="1" dirty="0">
                <a:solidFill>
                  <a:srgbClr val="0453A2"/>
                </a:solidFill>
                <a:latin typeface="Tahoma" charset="0"/>
                <a:sym typeface="Monotype Sorts" charset="0"/>
              </a:rPr>
              <a:t>(Very important in relation with future calls in Particular for </a:t>
            </a:r>
            <a:r>
              <a:rPr lang="en-GB" sz="2000" b="1" i="1" dirty="0" smtClean="0">
                <a:solidFill>
                  <a:srgbClr val="0453A2"/>
                </a:solidFill>
                <a:latin typeface="Tahoma" charset="0"/>
                <a:sym typeface="Monotype Sorts" charset="0"/>
              </a:rPr>
              <a:t>HORIZON20 </a:t>
            </a:r>
            <a:r>
              <a:rPr lang="en-GB" sz="2000" b="1" i="1" dirty="0">
                <a:solidFill>
                  <a:srgbClr val="0453A2"/>
                </a:solidFill>
                <a:latin typeface="Tahoma" charset="0"/>
                <a:sym typeface="Monotype Sorts" charset="0"/>
              </a:rPr>
              <a:t>aligned with our needs!!!)</a:t>
            </a:r>
            <a:endParaRPr lang="en-GB" sz="2000" b="1" i="1" dirty="0">
              <a:solidFill>
                <a:srgbClr val="0453A2"/>
              </a:solidFill>
              <a:latin typeface="Tahom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1891" y="3730398"/>
            <a:ext cx="8713022" cy="2765327"/>
            <a:chOff x="297472" y="4070261"/>
            <a:chExt cx="8846528" cy="2787739"/>
          </a:xfrm>
        </p:grpSpPr>
        <p:pic>
          <p:nvPicPr>
            <p:cNvPr id="6" name="Image 17" descr="SPIRAL2 22-12-08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924" y="4623787"/>
              <a:ext cx="2409076" cy="223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6"/>
            <p:cNvGrpSpPr>
              <a:grpSpLocks/>
            </p:cNvGrpSpPr>
            <p:nvPr/>
          </p:nvGrpSpPr>
          <p:grpSpPr bwMode="auto">
            <a:xfrm rot="653132">
              <a:off x="2206449" y="4396052"/>
              <a:ext cx="2133754" cy="1631038"/>
              <a:chOff x="1155" y="1248"/>
              <a:chExt cx="3188" cy="2399"/>
            </a:xfrm>
          </p:grpSpPr>
          <p:pic>
            <p:nvPicPr>
              <p:cNvPr id="16" name="Picture 17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5" y="1248"/>
                <a:ext cx="3168" cy="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1155" y="1806"/>
                <a:ext cx="288" cy="192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  <p:pic>
          <p:nvPicPr>
            <p:cNvPr id="8" name="Picture 6" descr="ECT-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72" y="4070261"/>
              <a:ext cx="144145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 rot="20170068">
              <a:off x="364331" y="4522296"/>
              <a:ext cx="2655887" cy="214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fr-FR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charset="0"/>
                </a:rPr>
                <a:t> </a:t>
              </a:r>
              <a:r>
                <a:rPr lang="fr-FR" sz="1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charset="0"/>
                </a:rPr>
                <a:t>ISOLDE-</a:t>
              </a:r>
            </a:p>
            <a:p>
              <a:pPr algn="l" eaLnBrk="1" hangingPunct="1"/>
              <a:r>
                <a:rPr lang="fr-FR" sz="1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charset="0"/>
                </a:rPr>
                <a:t> SPES LNL-LNS-</a:t>
              </a:r>
            </a:p>
            <a:p>
              <a:pPr algn="l" eaLnBrk="1" hangingPunct="1"/>
              <a:r>
                <a:rPr lang="fr-FR" sz="1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charset="0"/>
                </a:rPr>
                <a:t>JVYL </a:t>
              </a:r>
              <a:r>
                <a:rPr lang="fr-FR" sz="1800" b="1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charset="0"/>
                </a:rPr>
                <a:t> - ALTO</a:t>
              </a:r>
              <a:endParaRPr lang="fr-FR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endParaRPr>
            </a:p>
            <a:p>
              <a:pPr algn="l" eaLnBrk="1" hangingPunct="1"/>
              <a:r>
                <a:rPr lang="fr-FR" sz="1800" b="1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charset="0"/>
                </a:rPr>
                <a:t>GANIL—GSI</a:t>
              </a:r>
            </a:p>
            <a:p>
              <a:pPr algn="l" eaLnBrk="1" hangingPunct="1"/>
              <a:r>
                <a:rPr lang="fr-FR" sz="1800" b="1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charset="0"/>
                </a:rPr>
                <a:t>MAMI - COSY</a:t>
              </a:r>
            </a:p>
            <a:p>
              <a:pPr algn="l" eaLnBrk="1" hangingPunct="1"/>
              <a:r>
                <a:rPr lang="fr-FR" sz="1800" b="1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charset="0"/>
                </a:rPr>
                <a:t>LNF</a:t>
              </a:r>
              <a:endParaRPr lang="fr-FR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endParaRPr>
            </a:p>
            <a:p>
              <a:pPr algn="l" eaLnBrk="1" hangingPunct="1"/>
              <a:r>
                <a:rPr lang="fr-FR" sz="1800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charset="0"/>
                </a:rPr>
                <a:t>EasternNetwork</a:t>
              </a:r>
              <a:endParaRPr lang="fr-FR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endParaRPr>
            </a:p>
          </p:txBody>
        </p:sp>
        <p:pic>
          <p:nvPicPr>
            <p:cNvPr id="10" name="Picture 12" descr="EURISOL_logo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 rot="20436845">
              <a:off x="6033922" y="4385326"/>
              <a:ext cx="1965561" cy="31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5"/>
            <p:cNvSpPr>
              <a:spLocks noChangeArrowheads="1"/>
            </p:cNvSpPr>
            <p:nvPr/>
          </p:nvSpPr>
          <p:spPr bwMode="auto">
            <a:xfrm rot="-1135997">
              <a:off x="4793143" y="5090340"/>
              <a:ext cx="1293812" cy="4365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600" b="1" dirty="0"/>
                <a:t>FAIR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 rot="1238740">
              <a:off x="2634206" y="6074128"/>
              <a:ext cx="1604125" cy="37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b="1" dirty="0">
                  <a:solidFill>
                    <a:srgbClr val="FF0000"/>
                  </a:solidFill>
                </a:rPr>
                <a:t>ALICE-LHC</a:t>
              </a:r>
            </a:p>
          </p:txBody>
        </p:sp>
        <p:pic>
          <p:nvPicPr>
            <p:cNvPr id="13" name="Picture 3" descr="c1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297" y="4749536"/>
              <a:ext cx="1759369" cy="196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 rot="19135134">
              <a:off x="6338095" y="5368979"/>
              <a:ext cx="2713476" cy="46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fr-FR" b="1" dirty="0">
                  <a:solidFill>
                    <a:srgbClr val="FF0000"/>
                  </a:solidFill>
                  <a:latin typeface="Tahoma" charset="0"/>
                </a:rPr>
                <a:t>GANIL-SPIRAL2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 rot="19135134">
              <a:off x="4566443" y="5242252"/>
              <a:ext cx="20056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fr-FR" sz="2800" b="1" dirty="0" smtClean="0">
                  <a:solidFill>
                    <a:srgbClr val="FF0000"/>
                  </a:solidFill>
                  <a:latin typeface="Tahoma" charset="0"/>
                </a:rPr>
                <a:t>GSI- FAIR</a:t>
              </a:r>
              <a:endParaRPr lang="fr-FR" sz="2800" b="1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pic>
        <p:nvPicPr>
          <p:cNvPr id="18" name="Picture 9" descr="AGAT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17119" y="3334460"/>
            <a:ext cx="1125835" cy="10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973976" y="3917118"/>
            <a:ext cx="965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fr-FR" sz="1800" b="1" dirty="0">
                <a:latin typeface="Tahoma" charset="0"/>
              </a:rPr>
              <a:t>AGATA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18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/>
          <p:nvPr/>
        </p:nvSpPr>
        <p:spPr>
          <a:xfrm>
            <a:off x="1529129" y="1363032"/>
            <a:ext cx="6362734" cy="3785652"/>
          </a:xfrm>
          <a:prstGeom prst="rect">
            <a:avLst/>
          </a:prstGeom>
          <a:solidFill>
            <a:srgbClr val="3366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Major </a:t>
            </a:r>
            <a:r>
              <a:rPr lang="it-IT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upgrades</a:t>
            </a:r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</a:t>
            </a:r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existing</a:t>
            </a:r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facilities</a:t>
            </a:r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it-IT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…..</a:t>
            </a:r>
            <a:r>
              <a:rPr lang="it-IT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radioactive</a:t>
            </a:r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ion</a:t>
            </a:r>
            <a:r>
              <a:rPr lang="it-I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beams</a:t>
            </a:r>
            <a:endParaRPr lang="it-IT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7536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0711" y="558430"/>
            <a:ext cx="9030792" cy="2006373"/>
            <a:chOff x="90711" y="558430"/>
            <a:chExt cx="9030792" cy="2006373"/>
          </a:xfrm>
        </p:grpSpPr>
        <p:pic>
          <p:nvPicPr>
            <p:cNvPr id="5" name="Picture 4" descr="Untitle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90711" y="558430"/>
              <a:ext cx="8058998" cy="2006373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7960623" y="1186324"/>
              <a:ext cx="189086" cy="6280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8173092" y="1186324"/>
              <a:ext cx="324107" cy="6140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467906" y="1353805"/>
              <a:ext cx="324107" cy="4466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996203" y="1800421"/>
              <a:ext cx="500996" cy="139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728123" y="830949"/>
              <a:ext cx="1393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3 beam lines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1 Título"/>
          <p:cNvSpPr txBox="1">
            <a:spLocks/>
          </p:cNvSpPr>
          <p:nvPr/>
        </p:nvSpPr>
        <p:spPr>
          <a:xfrm>
            <a:off x="1403648" y="205904"/>
            <a:ext cx="5378979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dirty="0" smtClean="0">
                <a:ln w="11430"/>
                <a:solidFill>
                  <a:srgbClr val="2E5EE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HIE-ISOLDE Project</a:t>
            </a:r>
            <a:endParaRPr lang="es-ES" dirty="0">
              <a:ln w="11430"/>
              <a:solidFill>
                <a:srgbClr val="2E5EE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5 Marcador de contenido"/>
          <p:cNvSpPr txBox="1">
            <a:spLocks/>
          </p:cNvSpPr>
          <p:nvPr/>
        </p:nvSpPr>
        <p:spPr>
          <a:xfrm>
            <a:off x="90710" y="2564803"/>
            <a:ext cx="8229600" cy="5572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Font typeface="Wingdings" pitchFamily="1" charset="2"/>
              <a:buChar char="ü"/>
            </a:pPr>
            <a:r>
              <a:rPr lang="en-US" sz="1600" b="1" dirty="0" smtClean="0">
                <a:solidFill>
                  <a:srgbClr val="61612A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ENERGY:</a:t>
            </a:r>
          </a:p>
          <a:p>
            <a:pPr marL="361950" lvl="1">
              <a:spcBef>
                <a:spcPct val="0"/>
              </a:spcBef>
              <a:buClr>
                <a:schemeClr val="tx1"/>
              </a:buClr>
              <a:buFont typeface="Wingdings" pitchFamily="1" charset="2"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1" charset="0"/>
                <a:ea typeface="Arial" pitchFamily="1" charset="0"/>
                <a:cs typeface="Arial" pitchFamily="1" charset="0"/>
              </a:rPr>
              <a:t>Energy upgrade and lower energy capacity</a:t>
            </a:r>
          </a:p>
          <a:p>
            <a:pPr marL="1219200" lvl="3">
              <a:spcBef>
                <a:spcPct val="0"/>
              </a:spcBef>
              <a:buClr>
                <a:schemeClr val="tx1"/>
              </a:buClr>
              <a:buFont typeface="Wingdings" pitchFamily="1" charset="2"/>
              <a:buChar char="v"/>
            </a:pPr>
            <a:r>
              <a:rPr lang="en-US" sz="1600" dirty="0" smtClean="0">
                <a:solidFill>
                  <a:srgbClr val="00009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Wider range of radioactive beams </a:t>
            </a:r>
          </a:p>
          <a:p>
            <a:pPr marL="1219200" lvl="3">
              <a:spcBef>
                <a:spcPct val="0"/>
              </a:spcBef>
              <a:buClr>
                <a:schemeClr val="tx1"/>
              </a:buClr>
              <a:buFont typeface="Wingdings" pitchFamily="1" charset="2"/>
              <a:buChar char="v"/>
            </a:pPr>
            <a:r>
              <a:rPr lang="en-US" sz="1600" dirty="0" smtClean="0">
                <a:solidFill>
                  <a:srgbClr val="00009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Variable energy range from 1.2 up to 10 MeV/u</a:t>
            </a:r>
          </a:p>
          <a:p>
            <a:pPr marL="1219200" lvl="3">
              <a:spcBef>
                <a:spcPct val="0"/>
              </a:spcBef>
              <a:buClr>
                <a:schemeClr val="tx1"/>
              </a:buClr>
              <a:buFont typeface="Wingdings" pitchFamily="1" charset="2"/>
              <a:buChar char="v"/>
            </a:pPr>
            <a:r>
              <a:rPr lang="en-US" sz="1600" dirty="0" smtClean="0">
                <a:solidFill>
                  <a:srgbClr val="00009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Availability of all  ISOLDE radioactive beams</a:t>
            </a:r>
            <a:endParaRPr lang="en-US" dirty="0" smtClean="0">
              <a:solidFill>
                <a:schemeClr val="tx1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  <a:p>
            <a:pPr marL="0" indent="0">
              <a:spcBef>
                <a:spcPct val="0"/>
              </a:spcBef>
              <a:buClr>
                <a:srgbClr val="FF0000"/>
              </a:buClr>
              <a:buFont typeface="Wingdings" pitchFamily="1" charset="2"/>
              <a:buChar char="ü"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1" charset="0"/>
                <a:ea typeface="Arial" pitchFamily="1" charset="0"/>
                <a:cs typeface="Arial" pitchFamily="1" charset="0"/>
              </a:rPr>
              <a:t>INTENSITY: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	</a:t>
            </a:r>
            <a:r>
              <a:rPr lang="en-US" sz="1600" dirty="0" smtClean="0">
                <a:solidFill>
                  <a:srgbClr val="00009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ISOLDE proton driver beam intensity upgrade (LINAC4 +PSB)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sz="1600" dirty="0" smtClean="0">
                <a:solidFill>
                  <a:srgbClr val="00009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Increase in Intensity expected of a factor of 3</a:t>
            </a:r>
          </a:p>
          <a:p>
            <a:pPr marL="355600" lvl="2" indent="-342900">
              <a:spcBef>
                <a:spcPct val="0"/>
              </a:spcBef>
              <a:buClr>
                <a:srgbClr val="FF0000"/>
              </a:buClr>
              <a:buFont typeface="Wingdings" pitchFamily="1" charset="2"/>
              <a:buChar char="v"/>
            </a:pPr>
            <a:r>
              <a:rPr lang="en-US" sz="1600" dirty="0" smtClean="0">
                <a:solidFill>
                  <a:srgbClr val="00009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Target and frontend upgrade</a:t>
            </a:r>
          </a:p>
          <a:p>
            <a:pPr marL="361950" lvl="1">
              <a:spcBef>
                <a:spcPct val="0"/>
              </a:spcBef>
              <a:buClrTx/>
              <a:buFont typeface="Wingdings" pitchFamily="1" charset="2"/>
              <a:buNone/>
            </a:pPr>
            <a:endParaRPr lang="en-US" dirty="0" smtClean="0">
              <a:solidFill>
                <a:schemeClr val="tx1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  <a:p>
            <a:pPr marL="0" indent="0">
              <a:spcBef>
                <a:spcPct val="0"/>
              </a:spcBef>
              <a:buClr>
                <a:srgbClr val="FF0000"/>
              </a:buClr>
              <a:buFont typeface="Wingdings" pitchFamily="1" charset="2"/>
              <a:buChar char="ü"/>
            </a:pPr>
            <a:r>
              <a:rPr lang="en-US" sz="1600" b="1" dirty="0" smtClean="0">
                <a:solidFill>
                  <a:srgbClr val="61612A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 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1" charset="0"/>
                <a:ea typeface="Arial" pitchFamily="1" charset="0"/>
                <a:cs typeface="Arial" pitchFamily="1" charset="0"/>
              </a:rPr>
              <a:t>QUALITY: 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Font typeface="Wingdings" pitchFamily="1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     </a:t>
            </a:r>
            <a:r>
              <a:rPr lang="en-US" sz="1600" dirty="0" smtClean="0">
                <a:solidFill>
                  <a:srgbClr val="00009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ISOLDE radioactive ion beam quality: </a:t>
            </a:r>
          </a:p>
          <a:p>
            <a:pPr marL="355600" lvl="2" indent="-342900">
              <a:spcBef>
                <a:spcPct val="0"/>
              </a:spcBef>
              <a:buClr>
                <a:srgbClr val="FF0000"/>
              </a:buClr>
              <a:buFont typeface="Wingdings" pitchFamily="1" charset="2"/>
              <a:buChar char="v"/>
            </a:pPr>
            <a:r>
              <a:rPr lang="en-US" sz="1600" dirty="0" smtClean="0">
                <a:solidFill>
                  <a:srgbClr val="00009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Purity, </a:t>
            </a:r>
            <a:r>
              <a:rPr lang="en-US" sz="1600" dirty="0" err="1" smtClean="0">
                <a:solidFill>
                  <a:srgbClr val="00009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emittance</a:t>
            </a:r>
            <a:r>
              <a:rPr lang="en-US" sz="1600" dirty="0" smtClean="0">
                <a:solidFill>
                  <a:srgbClr val="00009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: Selectivity</a:t>
            </a:r>
          </a:p>
          <a:p>
            <a:pPr marL="355600" lvl="2" indent="-342900">
              <a:spcBef>
                <a:spcPct val="0"/>
              </a:spcBef>
              <a:buClr>
                <a:srgbClr val="FF0000"/>
              </a:buClr>
              <a:buFont typeface="Wingdings" pitchFamily="1" charset="2"/>
              <a:buChar char="v"/>
            </a:pPr>
            <a:r>
              <a:rPr lang="en-US" sz="1600" dirty="0" smtClean="0">
                <a:solidFill>
                  <a:srgbClr val="00009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Time structure: bunching</a:t>
            </a:r>
            <a:endParaRPr lang="en-US" sz="1600" dirty="0">
              <a:solidFill>
                <a:srgbClr val="000090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93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1450954"/>
            <a:ext cx="9118600" cy="4521200"/>
          </a:xfrm>
          <a:prstGeom prst="rect">
            <a:avLst/>
          </a:prstGeom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880264" y="0"/>
            <a:ext cx="57966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SPES 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layout (LNL –INFN)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763713" y="2708275"/>
            <a:ext cx="2520950" cy="1441450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outerShdw blurRad="177800" dir="10320000" sx="102000" sy="102000" algn="tl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06828" y="2671132"/>
            <a:ext cx="1954381" cy="369332"/>
          </a:xfrm>
          <a:prstGeom prst="rect">
            <a:avLst/>
          </a:prstGeom>
          <a:solidFill>
            <a:srgbClr val="FAFAF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ISOL FACILITY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78452" y="875769"/>
            <a:ext cx="462206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0000FF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Driver</a:t>
            </a:r>
            <a:r>
              <a:rPr lang="en-US" sz="1600" b="1" dirty="0" smtClean="0">
                <a:solidFill>
                  <a:srgbClr val="0000FF"/>
                </a:solidFill>
              </a:rPr>
              <a:t> : cyclotron high intensity proton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0000FF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ISOL</a:t>
            </a:r>
            <a:r>
              <a:rPr lang="en-US" sz="1600" b="1" dirty="0" smtClean="0">
                <a:solidFill>
                  <a:srgbClr val="0000FF"/>
                </a:solidFill>
              </a:rPr>
              <a:t> target Fission Products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00FF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Post acceleration </a:t>
            </a:r>
            <a:r>
              <a:rPr lang="en-US" sz="1600" b="1" dirty="0" smtClean="0">
                <a:solidFill>
                  <a:srgbClr val="0000FF"/>
                </a:solidFill>
              </a:rPr>
              <a:t>: ALPI linear accelerator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Upgraded (e.g. lower-β cryostats </a:t>
            </a:r>
            <a:r>
              <a:rPr lang="en-US" sz="1600" b="1" dirty="0">
                <a:solidFill>
                  <a:srgbClr val="0000FF"/>
                </a:solidFill>
              </a:rPr>
              <a:t>(from 3 to 5,5 MV/m) </a:t>
            </a:r>
          </a:p>
        </p:txBody>
      </p:sp>
      <p:sp>
        <p:nvSpPr>
          <p:cNvPr id="14" name="Oval 13"/>
          <p:cNvSpPr/>
          <p:nvPr/>
        </p:nvSpPr>
        <p:spPr>
          <a:xfrm rot="2506944">
            <a:off x="1046140" y="2541548"/>
            <a:ext cx="925209" cy="1441450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outerShdw blurRad="177800" dir="10320000" sx="102000" sy="102000" algn="tl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8532364">
            <a:off x="303438" y="2759008"/>
            <a:ext cx="987208" cy="584776"/>
          </a:xfrm>
          <a:prstGeom prst="rect">
            <a:avLst/>
          </a:prstGeom>
          <a:solidFill>
            <a:srgbClr val="FAFAF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Applied physics </a:t>
            </a:r>
          </a:p>
        </p:txBody>
      </p:sp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63713" y="875769"/>
            <a:ext cx="2565400" cy="1765300"/>
          </a:xfrm>
          <a:prstGeom prst="rect">
            <a:avLst/>
          </a:prstGeom>
        </p:spPr>
      </p:pic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4467926"/>
            <a:ext cx="2941630" cy="2390074"/>
          </a:xfrm>
          <a:prstGeom prst="rect">
            <a:avLst/>
          </a:prstGeom>
        </p:spPr>
      </p:pic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390412" y="3229606"/>
            <a:ext cx="4610100" cy="3492500"/>
          </a:xfrm>
          <a:prstGeom prst="rect">
            <a:avLst/>
          </a:prstGeom>
        </p:spPr>
      </p:pic>
      <p:sp>
        <p:nvSpPr>
          <p:cNvPr id="16" name="Striped Right Arrow 15"/>
          <p:cNvSpPr/>
          <p:nvPr/>
        </p:nvSpPr>
        <p:spPr>
          <a:xfrm rot="4686370">
            <a:off x="5275105" y="2947360"/>
            <a:ext cx="745079" cy="316052"/>
          </a:xfrm>
          <a:prstGeom prst="striped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28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423" y="1371581"/>
            <a:ext cx="6527974" cy="532453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Review</a:t>
            </a:r>
            <a:r>
              <a:rPr lang="en-US" sz="20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status of the </a:t>
            </a:r>
            <a:r>
              <a:rPr lang="en-US" sz="20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field</a:t>
            </a:r>
          </a:p>
          <a:p>
            <a:r>
              <a:rPr lang="en-US" sz="20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• </a:t>
            </a:r>
            <a:r>
              <a:rPr lang="en-US" sz="20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Issue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recommendations</a:t>
            </a:r>
            <a:r>
              <a:rPr lang="en-US" sz="20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2000" dirty="0" smtClean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to </a:t>
            </a:r>
            <a:r>
              <a:rPr lang="en-US" sz="2000" dirty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advance </a:t>
            </a:r>
            <a:r>
              <a:rPr lang="en-US" sz="20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he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science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and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its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applications in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Europe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•    </a:t>
            </a:r>
            <a:r>
              <a:rPr lang="en-US" sz="20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Develop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action plan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(roadmap) for: 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   </a:t>
            </a:r>
            <a:r>
              <a:rPr lang="en-US" sz="2000" dirty="0" smtClean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Building </a:t>
            </a:r>
            <a:r>
              <a:rPr lang="en-US" sz="2000" dirty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new large-scale Research Infrastructures </a:t>
            </a:r>
            <a:endParaRPr lang="en-US" sz="2000" b="1" dirty="0">
              <a:solidFill>
                <a:srgbClr val="3366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Arial"/>
                <a:cs typeface="Arial"/>
              </a:rPr>
              <a:t>    </a:t>
            </a:r>
            <a:r>
              <a:rPr lang="en-US" sz="2000" dirty="0" smtClean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Upgrading </a:t>
            </a:r>
            <a:r>
              <a:rPr lang="en-US" sz="2000" dirty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existing Nuclear Physics </a:t>
            </a:r>
            <a:r>
              <a:rPr lang="en-US" sz="2000" dirty="0" smtClean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facilities</a:t>
            </a:r>
          </a:p>
          <a:p>
            <a:r>
              <a:rPr lang="en-US" sz="2000" dirty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   Collaborate </a:t>
            </a:r>
            <a:r>
              <a:rPr lang="en-US" sz="2000" dirty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closely with </a:t>
            </a:r>
            <a:r>
              <a:rPr lang="en-US" sz="2000" dirty="0" smtClean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smaller scale facilities</a:t>
            </a:r>
          </a:p>
          <a:p>
            <a:endParaRPr lang="en-US" sz="2000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support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EU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FP7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( FP8)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projects ( IAs, ERA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-net 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  <a:p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• </a:t>
            </a:r>
            <a:r>
              <a:rPr lang="en-US" sz="20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Put </a:t>
            </a:r>
            <a:r>
              <a:rPr lang="en-US" sz="2000" dirty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European Nuclear Physics into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global context </a:t>
            </a:r>
            <a:endParaRPr lang="en-US" sz="2000" b="1" dirty="0" smtClean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2000" b="1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−</a:t>
            </a:r>
            <a:r>
              <a:rPr lang="en-US" sz="2000" dirty="0">
                <a:solidFill>
                  <a:srgbClr val="3366FF"/>
                </a:solidFill>
                <a:latin typeface="Arial"/>
                <a:cs typeface="Arial"/>
              </a:rPr>
              <a:t>NSAC (DoE &amp; NSF) in USA, </a:t>
            </a:r>
            <a:r>
              <a:rPr lang="en-US" sz="2000" dirty="0" err="1">
                <a:solidFill>
                  <a:srgbClr val="3366FF"/>
                </a:solidFill>
                <a:latin typeface="Arial"/>
                <a:cs typeface="Arial"/>
              </a:rPr>
              <a:t>ANPhA</a:t>
            </a:r>
            <a:r>
              <a:rPr lang="en-US" sz="2000" dirty="0">
                <a:solidFill>
                  <a:srgbClr val="3366FF"/>
                </a:solidFill>
                <a:latin typeface="Arial"/>
                <a:cs typeface="Arial"/>
              </a:rPr>
              <a:t> in Asia, </a:t>
            </a:r>
            <a:endParaRPr lang="en-US" sz="2000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Arial"/>
                <a:cs typeface="Arial"/>
              </a:rPr>
              <a:t>  ALAFNA </a:t>
            </a:r>
            <a:r>
              <a:rPr lang="en-US" sz="2000" dirty="0">
                <a:solidFill>
                  <a:srgbClr val="3366FF"/>
                </a:solidFill>
                <a:latin typeface="Arial"/>
                <a:cs typeface="Arial"/>
              </a:rPr>
              <a:t>in Latin America </a:t>
            </a:r>
          </a:p>
          <a:p>
            <a:r>
              <a:rPr lang="en-US" sz="2000" dirty="0">
                <a:solidFill>
                  <a:srgbClr val="3366FF"/>
                </a:solidFill>
                <a:latin typeface="Arial"/>
                <a:cs typeface="Arial"/>
              </a:rPr>
              <a:t>−IUPAP </a:t>
            </a:r>
            <a:r>
              <a:rPr lang="en-US" sz="2000" dirty="0" smtClean="0">
                <a:solidFill>
                  <a:srgbClr val="3366FF"/>
                </a:solidFill>
                <a:latin typeface="Arial"/>
                <a:cs typeface="Arial"/>
              </a:rPr>
              <a:t>and OECD </a:t>
            </a:r>
            <a:r>
              <a:rPr lang="en-US" sz="2000" dirty="0">
                <a:solidFill>
                  <a:srgbClr val="3366FF"/>
                </a:solidFill>
                <a:latin typeface="Arial"/>
                <a:cs typeface="Arial"/>
              </a:rPr>
              <a:t>Global Science Forum</a:t>
            </a:r>
            <a:r>
              <a:rPr lang="en-US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5752" y="69505"/>
            <a:ext cx="4203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Long range Plan</a:t>
            </a: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956272"/>
            <a:ext cx="2362039" cy="3247804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53861"/>
            <a:ext cx="2635039" cy="902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3820" y="942473"/>
            <a:ext cx="1741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214077"/>
            <a:ext cx="172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  2010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29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ISOL Roadmap in EUROPE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http://www.ganil-spiral2.eu/logo.pn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hie-isolde.web.cern.ch/HIE-ISOLDE/HIE-ISOLDE_site/Homepage/img13.jpg"/>
          <p:cNvPicPr/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1828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lnl.infn.it/~spes/images/logoSPES2008_medium.jpg"/>
          <p:cNvPicPr/>
          <p:nvPr/>
        </p:nvPicPr>
        <p:blipFill>
          <a:blip r:embed="rId5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7384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2971800"/>
            <a:ext cx="3657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2015-2025</a:t>
            </a:r>
            <a:endParaRPr lang="en-US" sz="4000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52600" y="4495800"/>
            <a:ext cx="2743200" cy="4572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267200" y="4648200"/>
            <a:ext cx="61039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572000" y="4419600"/>
            <a:ext cx="24384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EURISOL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5105400"/>
            <a:ext cx="3962400" cy="75509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200400" y="5867400"/>
            <a:ext cx="26274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FROM 2025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6" name="Picture 42" descr="tr_gani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4766" y="2282340"/>
            <a:ext cx="1371600" cy="31212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0" y="2133600"/>
            <a:ext cx="1579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SPIRAL - </a:t>
            </a:r>
          </a:p>
          <a:p>
            <a:r>
              <a:rPr lang="en-US" sz="2400" dirty="0" smtClean="0"/>
              <a:t>ALTO-IPNO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" name="Picture 61" descr="INFN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286000"/>
            <a:ext cx="952500" cy="93345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162800" y="2438400"/>
            <a:ext cx="1654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LNS - EXCYT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1295400"/>
            <a:ext cx="143750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TODAY</a:t>
            </a:r>
            <a:endParaRPr lang="en-US" sz="36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19200" y="2900065"/>
            <a:ext cx="0" cy="9099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71351" y="2480965"/>
            <a:ext cx="100648" cy="6030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353697" y="3238103"/>
            <a:ext cx="838200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isolde.web.cern.ch/ISOLDE/index/islogo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2464676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25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66" y="160635"/>
            <a:ext cx="9016561" cy="830997"/>
          </a:xfrm>
          <a:prstGeom prst="rect">
            <a:avLst/>
          </a:prstGeom>
          <a:solidFill>
            <a:srgbClr val="F2F2F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Facilities with other main scientific objectives :  </a:t>
            </a:r>
          </a:p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sharing of nuclear techniques and accelerator developments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669839" y="1562614"/>
            <a:ext cx="2651454" cy="1578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66" y="1284021"/>
            <a:ext cx="3670159" cy="5447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very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large 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very small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facilities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Accelerator developments for </a:t>
            </a:r>
          </a:p>
          <a:p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igh intensity- in common with other fields  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5989" y="991633"/>
            <a:ext cx="37220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ESFRI infrastructures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77220" y="3064431"/>
            <a:ext cx="38929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ESS (</a:t>
            </a:r>
            <a:r>
              <a:rPr lang="en-US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spallaton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source) at LUND  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62747" y="1446654"/>
            <a:ext cx="4581253" cy="1694570"/>
            <a:chOff x="2627313" y="2286000"/>
            <a:chExt cx="6048375" cy="2651060"/>
          </a:xfrm>
        </p:grpSpPr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 rot="7831212">
              <a:off x="6020594" y="2901157"/>
              <a:ext cx="1054100" cy="944562"/>
            </a:xfrm>
            <a:custGeom>
              <a:avLst/>
              <a:gdLst>
                <a:gd name="T0" fmla="*/ 25720531 w 21600"/>
                <a:gd name="T1" fmla="*/ 0 h 21600"/>
                <a:gd name="T2" fmla="*/ 15372780 w 21600"/>
                <a:gd name="T3" fmla="*/ 9395068 h 21600"/>
                <a:gd name="T4" fmla="*/ 25720531 w 21600"/>
                <a:gd name="T5" fmla="*/ 13324841 h 21600"/>
                <a:gd name="T6" fmla="*/ 36068275 w 21600"/>
                <a:gd name="T7" fmla="*/ 93950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62 w 21600"/>
                <a:gd name="T13" fmla="*/ 0 h 21600"/>
                <a:gd name="T14" fmla="*/ 18838 w 21600"/>
                <a:gd name="T15" fmla="*/ 82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24" y="7716"/>
                  </a:moveTo>
                  <a:cubicBezTo>
                    <a:pt x="9183" y="7230"/>
                    <a:pt x="9980" y="6967"/>
                    <a:pt x="10800" y="6968"/>
                  </a:cubicBezTo>
                  <a:cubicBezTo>
                    <a:pt x="11619" y="6968"/>
                    <a:pt x="12416" y="7230"/>
                    <a:pt x="13075" y="7716"/>
                  </a:cubicBezTo>
                  <a:lnTo>
                    <a:pt x="17213" y="2110"/>
                  </a:lnTo>
                  <a:cubicBezTo>
                    <a:pt x="15355" y="739"/>
                    <a:pt x="13108" y="-1"/>
                    <a:pt x="10799" y="0"/>
                  </a:cubicBezTo>
                  <a:cubicBezTo>
                    <a:pt x="8491" y="0"/>
                    <a:pt x="6244" y="739"/>
                    <a:pt x="4386" y="211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7019925" y="3352800"/>
              <a:ext cx="16557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/>
                <a:t>Low-resolution mass separator</a:t>
              </a: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6877050" y="31623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 flipH="1">
              <a:off x="5867400" y="3665538"/>
              <a:ext cx="731838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H="1">
              <a:off x="5795963" y="3665538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787900" y="3522663"/>
              <a:ext cx="1008063" cy="2873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716463" y="3089275"/>
              <a:ext cx="1079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RFQ cooler and </a:t>
              </a:r>
              <a:r>
                <a:rPr lang="en-US" sz="1200" dirty="0" err="1"/>
                <a:t>buncher</a:t>
              </a:r>
              <a:endParaRPr lang="en-US" sz="1200" dirty="0"/>
            </a:p>
          </p:txBody>
        </p:sp>
        <p:sp>
          <p:nvSpPr>
            <p:cNvPr id="16" name="AutoShape 24"/>
            <p:cNvSpPr>
              <a:spLocks noChangeArrowheads="1"/>
            </p:cNvSpPr>
            <p:nvPr/>
          </p:nvSpPr>
          <p:spPr bwMode="auto">
            <a:xfrm rot="-2402654">
              <a:off x="3760788" y="3513138"/>
              <a:ext cx="1054100" cy="944562"/>
            </a:xfrm>
            <a:custGeom>
              <a:avLst/>
              <a:gdLst>
                <a:gd name="T0" fmla="*/ 25720531 w 21600"/>
                <a:gd name="T1" fmla="*/ 0 h 21600"/>
                <a:gd name="T2" fmla="*/ 15372780 w 21600"/>
                <a:gd name="T3" fmla="*/ 9395068 h 21600"/>
                <a:gd name="T4" fmla="*/ 25720531 w 21600"/>
                <a:gd name="T5" fmla="*/ 13324841 h 21600"/>
                <a:gd name="T6" fmla="*/ 36068275 w 21600"/>
                <a:gd name="T7" fmla="*/ 93950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62 w 21600"/>
                <a:gd name="T13" fmla="*/ 0 h 21600"/>
                <a:gd name="T14" fmla="*/ 18838 w 21600"/>
                <a:gd name="T15" fmla="*/ 82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24" y="7716"/>
                  </a:moveTo>
                  <a:cubicBezTo>
                    <a:pt x="9183" y="7230"/>
                    <a:pt x="9980" y="6967"/>
                    <a:pt x="10800" y="6968"/>
                  </a:cubicBezTo>
                  <a:cubicBezTo>
                    <a:pt x="11619" y="6968"/>
                    <a:pt x="12416" y="7230"/>
                    <a:pt x="13075" y="7716"/>
                  </a:cubicBezTo>
                  <a:lnTo>
                    <a:pt x="17213" y="2110"/>
                  </a:lnTo>
                  <a:cubicBezTo>
                    <a:pt x="15355" y="739"/>
                    <a:pt x="13108" y="-1"/>
                    <a:pt x="10799" y="0"/>
                  </a:cubicBezTo>
                  <a:cubicBezTo>
                    <a:pt x="8491" y="0"/>
                    <a:pt x="6244" y="739"/>
                    <a:pt x="4386" y="211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3802608" y="4214811"/>
              <a:ext cx="1970581" cy="722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 dirty="0"/>
                <a:t>High-resolution mass separator</a:t>
              </a:r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 flipV="1">
              <a:off x="3203575" y="4386263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3059113" y="4097338"/>
              <a:ext cx="288925" cy="5762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 flipH="1">
              <a:off x="2627313" y="4386263"/>
              <a:ext cx="576262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V="1">
              <a:off x="2627313" y="4386263"/>
              <a:ext cx="576262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2627313" y="4170363"/>
              <a:ext cx="5762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2627313" y="3881438"/>
              <a:ext cx="576262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732588" y="2297113"/>
              <a:ext cx="287337" cy="358775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79"/>
            <p:cNvSpPr>
              <a:spLocks noChangeArrowheads="1"/>
            </p:cNvSpPr>
            <p:nvPr/>
          </p:nvSpPr>
          <p:spPr bwMode="auto">
            <a:xfrm>
              <a:off x="6732588" y="2803525"/>
              <a:ext cx="287337" cy="35877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80"/>
            <p:cNvSpPr>
              <a:spLocks noChangeShapeType="1"/>
            </p:cNvSpPr>
            <p:nvPr/>
          </p:nvSpPr>
          <p:spPr bwMode="auto">
            <a:xfrm>
              <a:off x="6877050" y="2657475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82"/>
            <p:cNvSpPr>
              <a:spLocks noChangeShapeType="1"/>
            </p:cNvSpPr>
            <p:nvPr/>
          </p:nvSpPr>
          <p:spPr bwMode="auto">
            <a:xfrm flipH="1">
              <a:off x="4284663" y="3665538"/>
              <a:ext cx="503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84"/>
            <p:cNvSpPr>
              <a:spLocks noChangeArrowheads="1"/>
            </p:cNvSpPr>
            <p:nvPr/>
          </p:nvSpPr>
          <p:spPr bwMode="auto">
            <a:xfrm rot="8460000">
              <a:off x="3059113" y="3584575"/>
              <a:ext cx="1054100" cy="944563"/>
            </a:xfrm>
            <a:custGeom>
              <a:avLst/>
              <a:gdLst>
                <a:gd name="T0" fmla="*/ 25720531 w 21600"/>
                <a:gd name="T1" fmla="*/ 0 h 21600"/>
                <a:gd name="T2" fmla="*/ 15372780 w 21600"/>
                <a:gd name="T3" fmla="*/ 9395078 h 21600"/>
                <a:gd name="T4" fmla="*/ 25720531 w 21600"/>
                <a:gd name="T5" fmla="*/ 13324855 h 21600"/>
                <a:gd name="T6" fmla="*/ 36068275 w 21600"/>
                <a:gd name="T7" fmla="*/ 939507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62 w 21600"/>
                <a:gd name="T13" fmla="*/ 0 h 21600"/>
                <a:gd name="T14" fmla="*/ 18838 w 21600"/>
                <a:gd name="T15" fmla="*/ 82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24" y="7716"/>
                  </a:moveTo>
                  <a:cubicBezTo>
                    <a:pt x="9183" y="7230"/>
                    <a:pt x="9980" y="6967"/>
                    <a:pt x="10800" y="6968"/>
                  </a:cubicBezTo>
                  <a:cubicBezTo>
                    <a:pt x="11619" y="6968"/>
                    <a:pt x="12416" y="7230"/>
                    <a:pt x="13075" y="7716"/>
                  </a:cubicBezTo>
                  <a:lnTo>
                    <a:pt x="17213" y="2110"/>
                  </a:lnTo>
                  <a:cubicBezTo>
                    <a:pt x="15355" y="739"/>
                    <a:pt x="13108" y="-1"/>
                    <a:pt x="10799" y="0"/>
                  </a:cubicBezTo>
                  <a:cubicBezTo>
                    <a:pt x="8491" y="0"/>
                    <a:pt x="6244" y="739"/>
                    <a:pt x="4386" y="211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85"/>
            <p:cNvSpPr>
              <a:spLocks noChangeShapeType="1"/>
            </p:cNvSpPr>
            <p:nvPr/>
          </p:nvSpPr>
          <p:spPr bwMode="auto">
            <a:xfrm rot="900000">
              <a:off x="3924300" y="3916363"/>
              <a:ext cx="0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87"/>
            <p:cNvSpPr txBox="1">
              <a:spLocks noChangeArrowheads="1"/>
            </p:cNvSpPr>
            <p:nvPr/>
          </p:nvSpPr>
          <p:spPr bwMode="auto">
            <a:xfrm>
              <a:off x="3357562" y="2286000"/>
              <a:ext cx="2881769" cy="608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u="sng" dirty="0">
                  <a:solidFill>
                    <a:srgbClr val="0000FF"/>
                  </a:solidFill>
                </a:rPr>
                <a:t>ISOL@</a:t>
              </a:r>
              <a:r>
                <a:rPr lang="en-US" sz="2000" u="sng" dirty="0" smtClean="0">
                  <a:solidFill>
                    <a:srgbClr val="0000FF"/>
                  </a:solidFill>
                </a:rPr>
                <a:t>MYRRHA</a:t>
              </a:r>
              <a:endParaRPr lang="en-US" sz="2000" u="sng" dirty="0">
                <a:solidFill>
                  <a:srgbClr val="0000FF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344706" y="3057873"/>
            <a:ext cx="478914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MYRRHA-Accelerator driven reactor</a:t>
            </a:r>
          </a:p>
          <a:p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Moulden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60523" y="3867009"/>
            <a:ext cx="8310504" cy="1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own Arrow 36"/>
          <p:cNvSpPr/>
          <p:nvPr/>
        </p:nvSpPr>
        <p:spPr>
          <a:xfrm>
            <a:off x="223279" y="2590544"/>
            <a:ext cx="293055" cy="1974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088809" y="1562614"/>
            <a:ext cx="0" cy="2304396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82128" y="4138922"/>
            <a:ext cx="3306662" cy="1233661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104694" y="5539929"/>
            <a:ext cx="9029154" cy="1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89808" y="4298680"/>
            <a:ext cx="3741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3E89"/>
                </a:solidFill>
              </a:rPr>
              <a:t>Ion </a:t>
            </a:r>
            <a:r>
              <a:rPr lang="de-DE" b="1" dirty="0" smtClean="0">
                <a:solidFill>
                  <a:srgbClr val="003E89"/>
                </a:solidFill>
              </a:rPr>
              <a:t>Technologies </a:t>
            </a:r>
            <a:r>
              <a:rPr lang="de-DE" b="1" dirty="0" err="1" smtClean="0">
                <a:solidFill>
                  <a:srgbClr val="003E89"/>
                </a:solidFill>
              </a:rPr>
              <a:t>for</a:t>
            </a:r>
            <a:r>
              <a:rPr lang="de-DE" b="1" dirty="0" smtClean="0">
                <a:solidFill>
                  <a:srgbClr val="003E89"/>
                </a:solidFill>
              </a:rPr>
              <a:t> material </a:t>
            </a:r>
            <a:r>
              <a:rPr lang="de-DE" b="1" dirty="0" err="1" smtClean="0">
                <a:solidFill>
                  <a:srgbClr val="003E89"/>
                </a:solidFill>
              </a:rPr>
              <a:t>science</a:t>
            </a:r>
            <a:r>
              <a:rPr lang="de-DE" b="1" dirty="0" smtClean="0">
                <a:solidFill>
                  <a:srgbClr val="003E89"/>
                </a:solidFill>
              </a:rPr>
              <a:t> </a:t>
            </a:r>
          </a:p>
          <a:p>
            <a:r>
              <a:rPr lang="de-DE" b="1" dirty="0" err="1" smtClean="0">
                <a:solidFill>
                  <a:srgbClr val="003E89"/>
                </a:solidFill>
              </a:rPr>
              <a:t>and</a:t>
            </a:r>
            <a:r>
              <a:rPr lang="de-DE" b="1" dirty="0" smtClean="0">
                <a:solidFill>
                  <a:srgbClr val="003E89"/>
                </a:solidFill>
              </a:rPr>
              <a:t> </a:t>
            </a:r>
            <a:r>
              <a:rPr lang="de-DE" b="1" dirty="0" err="1" smtClean="0">
                <a:solidFill>
                  <a:srgbClr val="003E89"/>
                </a:solidFill>
              </a:rPr>
              <a:t>other</a:t>
            </a:r>
            <a:r>
              <a:rPr lang="de-DE" b="1" dirty="0" smtClean="0">
                <a:solidFill>
                  <a:srgbClr val="003E89"/>
                </a:solidFill>
              </a:rPr>
              <a:t> </a:t>
            </a:r>
            <a:r>
              <a:rPr lang="de-DE" b="1" dirty="0" err="1" smtClean="0">
                <a:solidFill>
                  <a:srgbClr val="003E89"/>
                </a:solidFill>
              </a:rPr>
              <a:t>applications</a:t>
            </a:r>
            <a:r>
              <a:rPr lang="de-DE" b="1" dirty="0" smtClean="0">
                <a:solidFill>
                  <a:srgbClr val="003E89"/>
                </a:solidFill>
              </a:rPr>
              <a:t> 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760523" y="1541478"/>
            <a:ext cx="0" cy="2304396"/>
          </a:xfrm>
          <a:prstGeom prst="line">
            <a:avLst/>
          </a:prstGeom>
          <a:ln w="5715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"/>
          <p:cNvGrpSpPr/>
          <p:nvPr/>
        </p:nvGrpSpPr>
        <p:grpSpPr>
          <a:xfrm>
            <a:off x="3471370" y="5663272"/>
            <a:ext cx="2182754" cy="1037618"/>
            <a:chOff x="1253391" y="2352675"/>
            <a:chExt cx="7210425" cy="398145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3391" y="2352675"/>
              <a:ext cx="7210425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89941" y="2383170"/>
              <a:ext cx="1323975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4376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723663" y="682309"/>
            <a:ext cx="7620000" cy="2308324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Nuclear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Physics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ithin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it-IT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 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European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strategy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Particle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Physics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2013</a:t>
            </a:r>
            <a:endParaRPr lang="it-I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Undertitel 2"/>
          <p:cNvSpPr txBox="1">
            <a:spLocks/>
          </p:cNvSpPr>
          <p:nvPr/>
        </p:nvSpPr>
        <p:spPr>
          <a:xfrm>
            <a:off x="723663" y="3482140"/>
            <a:ext cx="6400800" cy="2558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Preparatory group-&gt;Strategy group</a:t>
            </a:r>
          </a:p>
          <a:p>
            <a:r>
              <a:rPr lang="en-US" sz="2000" dirty="0" smtClean="0"/>
              <a:t>Individual town meetings</a:t>
            </a:r>
          </a:p>
          <a:p>
            <a:r>
              <a:rPr lang="en-US" sz="2000" dirty="0" smtClean="0"/>
              <a:t>Town meeting in Krakow: 10-12 </a:t>
            </a:r>
            <a:r>
              <a:rPr lang="en-US" sz="2000" dirty="0" err="1" smtClean="0"/>
              <a:t>september</a:t>
            </a:r>
            <a:r>
              <a:rPr lang="en-US" sz="2000" dirty="0" smtClean="0"/>
              <a:t> 2012</a:t>
            </a:r>
          </a:p>
          <a:p>
            <a:r>
              <a:rPr lang="en-US" sz="2000" dirty="0" smtClean="0"/>
              <a:t>Drafting meeting in </a:t>
            </a:r>
            <a:r>
              <a:rPr lang="en-US" sz="2000" dirty="0" err="1" smtClean="0"/>
              <a:t>Erice</a:t>
            </a:r>
            <a:r>
              <a:rPr lang="en-US" sz="2000" dirty="0" smtClean="0"/>
              <a:t>: 21-25 January 2013</a:t>
            </a:r>
          </a:p>
          <a:p>
            <a:r>
              <a:rPr lang="en-US" sz="2000" dirty="0" smtClean="0"/>
              <a:t>Approval by CERN Council: 21 March 2013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Presentation to EU in Brussels: 29-30 May 2013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359687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590" r="4101"/>
          <a:stretch/>
        </p:blipFill>
        <p:spPr>
          <a:xfrm>
            <a:off x="139550" y="630843"/>
            <a:ext cx="4772603" cy="3766331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362829" y="31827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b="1" dirty="0" err="1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NuclearPhysics</a:t>
            </a:r>
            <a:r>
              <a:rPr lang="da-DK" sz="32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@ CERN</a:t>
            </a:r>
            <a:endParaRPr lang="da-DK" sz="3200" b="1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5051877" y="909979"/>
            <a:ext cx="409212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k) A variety of research lines at the boundary between particle and nuclear physics require dedicated experiments. The CERN Laboratory should maintain its capability to perform unique experiments.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CERN should continue to work with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NuPECC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on topics of mutual interest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794" y="4710190"/>
            <a:ext cx="8456717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100" dirty="0">
                <a:ea typeface="Arial" charset="0"/>
                <a:cs typeface="Arial" charset="0"/>
              </a:rPr>
              <a:t>“</a:t>
            </a:r>
            <a:r>
              <a:rPr lang="en-US" sz="2100" b="1" i="1" dirty="0">
                <a:solidFill>
                  <a:srgbClr val="FF0000"/>
                </a:solidFill>
                <a:ea typeface="Arial" charset="0"/>
                <a:cs typeface="Arial" charset="0"/>
              </a:rPr>
              <a:t>Europe’s top priority </a:t>
            </a:r>
            <a:r>
              <a:rPr lang="en-US" sz="2100" i="1" dirty="0">
                <a:ea typeface="Arial" charset="0"/>
                <a:cs typeface="Arial" charset="0"/>
              </a:rPr>
              <a:t>should be the exploitation of the full potential of the LHC, including the high-luminosity upgrade of the machine and detectors with a view to collecting ten times more data than in the initial design, by around 2030. This upgrade </a:t>
            </a:r>
            <a:r>
              <a:rPr lang="en-US" sz="2100" i="1" dirty="0" err="1">
                <a:ea typeface="Arial" charset="0"/>
                <a:cs typeface="Arial" charset="0"/>
              </a:rPr>
              <a:t>programme</a:t>
            </a:r>
            <a:r>
              <a:rPr lang="en-US" sz="2100" i="1" dirty="0">
                <a:ea typeface="Arial" charset="0"/>
                <a:cs typeface="Arial" charset="0"/>
              </a:rPr>
              <a:t> will also provide further exciting opportunities for the study of </a:t>
            </a:r>
            <a:r>
              <a:rPr lang="en-US" sz="2100" i="1" dirty="0" err="1">
                <a:ea typeface="Arial" charset="0"/>
                <a:cs typeface="Arial" charset="0"/>
              </a:rPr>
              <a:t>flavour</a:t>
            </a:r>
            <a:r>
              <a:rPr lang="en-US" sz="2100" i="1" dirty="0">
                <a:ea typeface="Arial" charset="0"/>
                <a:cs typeface="Arial" charset="0"/>
              </a:rPr>
              <a:t> physics </a:t>
            </a:r>
            <a:r>
              <a:rPr lang="en-US" sz="2100" b="1" i="1" dirty="0">
                <a:solidFill>
                  <a:srgbClr val="FF0000"/>
                </a:solidFill>
                <a:ea typeface="Arial" charset="0"/>
                <a:cs typeface="Arial" charset="0"/>
              </a:rPr>
              <a:t>and the quark-gluon plasma</a:t>
            </a:r>
            <a:r>
              <a:rPr lang="en-US" sz="2100" b="1" i="1" dirty="0">
                <a:ea typeface="Arial" charset="0"/>
                <a:cs typeface="Arial" charset="0"/>
              </a:rPr>
              <a:t>.”</a:t>
            </a:r>
          </a:p>
        </p:txBody>
      </p:sp>
      <p:sp>
        <p:nvSpPr>
          <p:cNvPr id="8" name="Up Arrow 7"/>
          <p:cNvSpPr/>
          <p:nvPr/>
        </p:nvSpPr>
        <p:spPr>
          <a:xfrm rot="20060246">
            <a:off x="442921" y="3727356"/>
            <a:ext cx="484632" cy="10024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550" y="4589885"/>
            <a:ext cx="143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ALICE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EXPERIMENT</a:t>
            </a:r>
            <a:endParaRPr lang="en-US" b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8711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600200" y="2133600"/>
            <a:ext cx="5638800" cy="1754327"/>
          </a:xfrm>
          <a:prstGeom prst="rect">
            <a:avLst/>
          </a:prstGeom>
          <a:solidFill>
            <a:srgbClr val="3366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NuPECC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publication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endParaRPr lang="it-IT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it-IT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..in 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preparation</a:t>
            </a:r>
            <a:endParaRPr lang="it-I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6210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52400" y="1782663"/>
            <a:ext cx="8876471" cy="47089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 </a:t>
            </a:r>
            <a:r>
              <a:rPr lang="it-IT" sz="2000" b="1" dirty="0" err="1" smtClean="0">
                <a:solidFill>
                  <a:srgbClr val="0000FF"/>
                </a:solidFill>
              </a:rPr>
              <a:t>to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give</a:t>
            </a:r>
            <a:r>
              <a:rPr lang="it-IT" sz="2000" b="1" dirty="0" smtClean="0">
                <a:solidFill>
                  <a:srgbClr val="0000FF"/>
                </a:solidFill>
              </a:rPr>
              <a:t> a </a:t>
            </a:r>
            <a:r>
              <a:rPr lang="it-IT" sz="2000" b="1" dirty="0" err="1" smtClean="0">
                <a:solidFill>
                  <a:srgbClr val="0000FF"/>
                </a:solidFill>
              </a:rPr>
              <a:t>comprehensive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overview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of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how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fundamental</a:t>
            </a:r>
            <a:endParaRPr lang="it-IT" sz="2000" b="1" dirty="0" smtClean="0">
              <a:solidFill>
                <a:srgbClr val="0000FF"/>
              </a:solidFill>
            </a:endParaRPr>
          </a:p>
          <a:p>
            <a:r>
              <a:rPr lang="it-IT" sz="2000" b="1" dirty="0" err="1" smtClean="0">
                <a:solidFill>
                  <a:srgbClr val="0000FF"/>
                </a:solidFill>
              </a:rPr>
              <a:t>nuclear-physics</a:t>
            </a:r>
            <a:r>
              <a:rPr lang="it-IT" sz="2000" b="1" dirty="0" smtClean="0">
                <a:solidFill>
                  <a:srgbClr val="0000FF"/>
                </a:solidFill>
              </a:rPr>
              <a:t>  </a:t>
            </a:r>
            <a:r>
              <a:rPr lang="it-IT" sz="2000" b="1" dirty="0" err="1" smtClean="0">
                <a:solidFill>
                  <a:srgbClr val="0000FF"/>
                </a:solidFill>
              </a:rPr>
              <a:t>research</a:t>
            </a:r>
            <a:r>
              <a:rPr lang="it-IT" sz="2000" b="1" dirty="0" smtClean="0">
                <a:solidFill>
                  <a:srgbClr val="0000FF"/>
                </a:solidFill>
              </a:rPr>
              <a:t> (in </a:t>
            </a:r>
            <a:r>
              <a:rPr lang="it-IT" sz="2000" b="1" dirty="0" err="1" smtClean="0">
                <a:solidFill>
                  <a:srgbClr val="0000FF"/>
                </a:solidFill>
              </a:rPr>
              <a:t>its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broadest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sense</a:t>
            </a:r>
            <a:r>
              <a:rPr lang="it-IT" sz="2000" b="1" dirty="0" smtClean="0">
                <a:solidFill>
                  <a:srgbClr val="0000FF"/>
                </a:solidFill>
              </a:rPr>
              <a:t>) </a:t>
            </a:r>
            <a:r>
              <a:rPr lang="it-IT" sz="2000" b="1" dirty="0" err="1" smtClean="0">
                <a:solidFill>
                  <a:srgbClr val="0000FF"/>
                </a:solidFill>
              </a:rPr>
              <a:t>had</a:t>
            </a:r>
            <a:r>
              <a:rPr lang="it-IT" sz="2000" b="1" dirty="0" smtClean="0">
                <a:solidFill>
                  <a:srgbClr val="0000FF"/>
                </a:solidFill>
              </a:rPr>
              <a:t> and </a:t>
            </a:r>
            <a:r>
              <a:rPr lang="it-IT" sz="2000" b="1" dirty="0" err="1" smtClean="0">
                <a:solidFill>
                  <a:srgbClr val="0000FF"/>
                </a:solidFill>
              </a:rPr>
              <a:t>will</a:t>
            </a:r>
            <a:r>
              <a:rPr lang="it-IT" sz="2000" b="1" dirty="0" smtClean="0">
                <a:solidFill>
                  <a:srgbClr val="0000FF"/>
                </a:solidFill>
              </a:rPr>
              <a:t> continue to </a:t>
            </a:r>
            <a:r>
              <a:rPr lang="it-IT" sz="2000" b="1" dirty="0" err="1" smtClean="0">
                <a:solidFill>
                  <a:srgbClr val="0000FF"/>
                </a:solidFill>
              </a:rPr>
              <a:t>have</a:t>
            </a:r>
            <a:r>
              <a:rPr lang="it-IT" sz="2000" b="1" dirty="0" smtClean="0">
                <a:solidFill>
                  <a:srgbClr val="0000FF"/>
                </a:solidFill>
              </a:rPr>
              <a:t> an impact on </a:t>
            </a:r>
            <a:r>
              <a:rPr lang="it-IT" sz="2000" b="1" dirty="0" err="1" smtClean="0">
                <a:solidFill>
                  <a:srgbClr val="0000FF"/>
                </a:solidFill>
              </a:rPr>
              <a:t>developments</a:t>
            </a:r>
            <a:r>
              <a:rPr lang="it-IT" sz="2000" b="1" dirty="0" smtClean="0">
                <a:solidFill>
                  <a:srgbClr val="0000FF"/>
                </a:solidFill>
              </a:rPr>
              <a:t> in medicine. </a:t>
            </a:r>
          </a:p>
          <a:p>
            <a:endParaRPr lang="it-IT" sz="2000" dirty="0" smtClean="0"/>
          </a:p>
          <a:p>
            <a:pPr marL="457200" indent="-457200">
              <a:buFont typeface="Arial"/>
              <a:buChar char="•"/>
            </a:pPr>
            <a:r>
              <a:rPr lang="it-IT" sz="2000" dirty="0" err="1" smtClean="0">
                <a:solidFill>
                  <a:srgbClr val="000090"/>
                </a:solidFill>
              </a:rPr>
              <a:t>It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will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reflect</a:t>
            </a:r>
            <a:r>
              <a:rPr lang="it-IT" sz="2000" dirty="0" smtClean="0">
                <a:solidFill>
                  <a:srgbClr val="000090"/>
                </a:solidFill>
              </a:rPr>
              <a:t> the state-of-the-art </a:t>
            </a:r>
            <a:r>
              <a:rPr lang="it-IT" sz="2000" dirty="0" err="1" smtClean="0">
                <a:solidFill>
                  <a:srgbClr val="000090"/>
                </a:solidFill>
              </a:rPr>
              <a:t>as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well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as</a:t>
            </a:r>
            <a:r>
              <a:rPr lang="it-IT" sz="2000" dirty="0" smtClean="0">
                <a:solidFill>
                  <a:srgbClr val="000090"/>
                </a:solidFill>
              </a:rPr>
              <a:t> future </a:t>
            </a:r>
            <a:r>
              <a:rPr lang="it-IT" sz="2000" dirty="0" err="1" smtClean="0">
                <a:solidFill>
                  <a:srgbClr val="000090"/>
                </a:solidFill>
              </a:rPr>
              <a:t>prospects</a:t>
            </a:r>
            <a:r>
              <a:rPr lang="it-IT" sz="2000" dirty="0" smtClean="0">
                <a:solidFill>
                  <a:srgbClr val="000090"/>
                </a:solidFill>
              </a:rPr>
              <a:t>. The </a:t>
            </a:r>
            <a:r>
              <a:rPr lang="it-IT" sz="2000" dirty="0" err="1" smtClean="0">
                <a:solidFill>
                  <a:srgbClr val="000090"/>
                </a:solidFill>
              </a:rPr>
              <a:t>document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will</a:t>
            </a:r>
            <a:r>
              <a:rPr lang="it-IT" sz="2000" dirty="0" smtClean="0">
                <a:solidFill>
                  <a:srgbClr val="000090"/>
                </a:solidFill>
              </a:rPr>
              <a:t> serve to </a:t>
            </a:r>
            <a:r>
              <a:rPr lang="it-IT" sz="2000" dirty="0" err="1" smtClean="0">
                <a:solidFill>
                  <a:srgbClr val="000090"/>
                </a:solidFill>
              </a:rPr>
              <a:t>inform</a:t>
            </a:r>
            <a:r>
              <a:rPr lang="it-IT" sz="2000" dirty="0" smtClean="0">
                <a:solidFill>
                  <a:srgbClr val="000090"/>
                </a:solidFill>
              </a:rPr>
              <a:t> the </a:t>
            </a:r>
            <a:r>
              <a:rPr lang="it-IT" sz="2000" dirty="0" err="1" smtClean="0">
                <a:solidFill>
                  <a:srgbClr val="000090"/>
                </a:solidFill>
              </a:rPr>
              <a:t>scientific</a:t>
            </a:r>
            <a:r>
              <a:rPr lang="it-IT" sz="2000" dirty="0" smtClean="0">
                <a:solidFill>
                  <a:srgbClr val="000090"/>
                </a:solidFill>
              </a:rPr>
              <a:t> community (</a:t>
            </a:r>
            <a:r>
              <a:rPr lang="it-IT" sz="2000" dirty="0" err="1" smtClean="0">
                <a:solidFill>
                  <a:srgbClr val="000090"/>
                </a:solidFill>
              </a:rPr>
              <a:t>beyond</a:t>
            </a:r>
            <a:r>
              <a:rPr lang="it-IT" sz="2000" dirty="0" smtClean="0">
                <a:solidFill>
                  <a:srgbClr val="000090"/>
                </a:solidFill>
              </a:rPr>
              <a:t> the </a:t>
            </a:r>
            <a:r>
              <a:rPr lang="it-IT" sz="2000" dirty="0" err="1" smtClean="0">
                <a:solidFill>
                  <a:srgbClr val="000090"/>
                </a:solidFill>
              </a:rPr>
              <a:t>nuclear-physics</a:t>
            </a:r>
            <a:r>
              <a:rPr lang="it-IT" sz="2000" dirty="0" smtClean="0">
                <a:solidFill>
                  <a:srgbClr val="000090"/>
                </a:solidFill>
              </a:rPr>
              <a:t> community)</a:t>
            </a:r>
          </a:p>
          <a:p>
            <a:pPr marL="457200" indent="-457200">
              <a:buFont typeface="Arial"/>
              <a:buChar char="•"/>
            </a:pPr>
            <a:endParaRPr lang="it-IT" sz="2000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it-IT" sz="2000" dirty="0" smtClean="0">
                <a:solidFill>
                  <a:srgbClr val="000090"/>
                </a:solidFill>
              </a:rPr>
              <a:t> Three </a:t>
            </a:r>
            <a:r>
              <a:rPr lang="it-IT" sz="2000" dirty="0" err="1" smtClean="0">
                <a:solidFill>
                  <a:srgbClr val="000090"/>
                </a:solidFill>
              </a:rPr>
              <a:t>different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chapters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have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been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identified</a:t>
            </a:r>
            <a:r>
              <a:rPr lang="it-IT" sz="2000" dirty="0" smtClean="0">
                <a:solidFill>
                  <a:srgbClr val="00009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b="1" dirty="0" err="1" smtClean="0">
                <a:solidFill>
                  <a:srgbClr val="0000FF"/>
                </a:solidFill>
              </a:rPr>
              <a:t>hadron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therapy</a:t>
            </a:r>
            <a:r>
              <a:rPr lang="it-IT" sz="2000" b="1" dirty="0" smtClean="0">
                <a:solidFill>
                  <a:srgbClr val="0000FF"/>
                </a:solidFill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err="1" smtClean="0">
                <a:solidFill>
                  <a:srgbClr val="0000FF"/>
                </a:solidFill>
              </a:rPr>
              <a:t>Imaging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err="1" smtClean="0">
                <a:solidFill>
                  <a:srgbClr val="0000FF"/>
                </a:solidFill>
              </a:rPr>
              <a:t>medical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radioisotopes</a:t>
            </a:r>
            <a:endParaRPr lang="it-IT" sz="2000" b="1" dirty="0" smtClean="0">
              <a:solidFill>
                <a:srgbClr val="0000FF"/>
              </a:solidFill>
            </a:endParaRPr>
          </a:p>
          <a:p>
            <a:pPr marL="457200" indent="-457200"/>
            <a:endParaRPr lang="it-IT" sz="2000" dirty="0" smtClean="0"/>
          </a:p>
          <a:p>
            <a:pPr marL="457200" indent="-457200"/>
            <a:r>
              <a:rPr lang="it-IT" sz="2000" b="1" dirty="0" smtClean="0">
                <a:solidFill>
                  <a:srgbClr val="FF0000"/>
                </a:solidFill>
              </a:rPr>
              <a:t>Town meeting on </a:t>
            </a:r>
            <a:r>
              <a:rPr lang="it-IT" sz="2000" b="1" dirty="0" err="1" smtClean="0">
                <a:solidFill>
                  <a:srgbClr val="FF0000"/>
                </a:solidFill>
              </a:rPr>
              <a:t>November</a:t>
            </a:r>
            <a:r>
              <a:rPr lang="it-IT" sz="2000" b="1" dirty="0" smtClean="0">
                <a:solidFill>
                  <a:srgbClr val="FF0000"/>
                </a:solidFill>
              </a:rPr>
              <a:t> 18 2013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8600" y="152400"/>
            <a:ext cx="7772400" cy="1470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Brochure</a:t>
            </a:r>
            <a:r>
              <a:rPr lang="da-DK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da-DK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Nuclear</a:t>
            </a:r>
            <a:r>
              <a:rPr lang="da-DK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a-DK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Physics</a:t>
            </a:r>
            <a:r>
              <a:rPr lang="da-DK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for </a:t>
            </a:r>
            <a:r>
              <a:rPr lang="da-DK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Medicine</a:t>
            </a:r>
            <a:endParaRPr kumimoji="0" lang="da-DK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81624" y="5113927"/>
            <a:ext cx="3247247" cy="160754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509983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690" y="125900"/>
            <a:ext cx="2406228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Conclusions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004" y="710676"/>
            <a:ext cx="8730995" cy="5909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90"/>
                </a:solidFill>
              </a:rPr>
              <a:t>  Efforts in the  realization of the Nuclear Physics  ESFRI facilities  </a:t>
            </a:r>
            <a:r>
              <a:rPr lang="en-US" b="1" dirty="0" smtClean="0">
                <a:solidFill>
                  <a:srgbClr val="FF0000"/>
                </a:solidFill>
              </a:rPr>
              <a:t>FAIR and SPIRAL2 </a:t>
            </a:r>
            <a:r>
              <a:rPr lang="en-US" dirty="0" smtClean="0">
                <a:solidFill>
                  <a:srgbClr val="000090"/>
                </a:solidFill>
              </a:rPr>
              <a:t>– strong international </a:t>
            </a:r>
            <a:r>
              <a:rPr lang="en-US" dirty="0" err="1" smtClean="0">
                <a:solidFill>
                  <a:srgbClr val="000090"/>
                </a:solidFill>
              </a:rPr>
              <a:t>involvments</a:t>
            </a:r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90"/>
                </a:solidFill>
              </a:rPr>
              <a:t>Smaller size projects  </a:t>
            </a:r>
            <a:r>
              <a:rPr lang="en-US" dirty="0" smtClean="0">
                <a:solidFill>
                  <a:srgbClr val="FF0000"/>
                </a:solidFill>
              </a:rPr>
              <a:t>SPES</a:t>
            </a:r>
            <a:r>
              <a:rPr lang="en-US" dirty="0" smtClean="0">
                <a:solidFill>
                  <a:srgbClr val="000090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HE-ISOLDE </a:t>
            </a:r>
            <a:r>
              <a:rPr lang="en-US" dirty="0" smtClean="0">
                <a:solidFill>
                  <a:srgbClr val="000090"/>
                </a:solidFill>
              </a:rPr>
              <a:t>progressing. Good coordination with other projects producing RIB worldwide.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90"/>
                </a:solidFill>
              </a:rPr>
              <a:t>European Laboratories (including small scale facilities  for applications and astrophysics) are operating with scientific and technical ties with FAIR and SPIRAL2 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ALICE</a:t>
            </a:r>
            <a:r>
              <a:rPr lang="en-US" dirty="0" smtClean="0">
                <a:solidFill>
                  <a:srgbClr val="000090"/>
                </a:solidFill>
              </a:rPr>
              <a:t> – a program is well plan up to 2025 (strategic planning of CERN)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90"/>
                </a:solidFill>
              </a:rPr>
              <a:t>The construction of </a:t>
            </a:r>
            <a:r>
              <a:rPr lang="en-US" dirty="0" smtClean="0">
                <a:solidFill>
                  <a:srgbClr val="FF0000"/>
                </a:solidFill>
              </a:rPr>
              <a:t>ELI-NP </a:t>
            </a:r>
            <a:r>
              <a:rPr lang="en-US" dirty="0" smtClean="0">
                <a:solidFill>
                  <a:srgbClr val="000090"/>
                </a:solidFill>
              </a:rPr>
              <a:t>in </a:t>
            </a:r>
            <a:r>
              <a:rPr lang="en-US" dirty="0" err="1" smtClean="0">
                <a:solidFill>
                  <a:srgbClr val="000090"/>
                </a:solidFill>
              </a:rPr>
              <a:t>Bucarest</a:t>
            </a:r>
            <a:r>
              <a:rPr lang="en-US" dirty="0" smtClean="0">
                <a:solidFill>
                  <a:srgbClr val="000090"/>
                </a:solidFill>
              </a:rPr>
              <a:t> (as part of the </a:t>
            </a:r>
            <a:r>
              <a:rPr lang="en-US" dirty="0" err="1" smtClean="0">
                <a:solidFill>
                  <a:srgbClr val="000090"/>
                </a:solidFill>
              </a:rPr>
              <a:t>rumanian</a:t>
            </a:r>
            <a:r>
              <a:rPr lang="en-US" dirty="0" smtClean="0">
                <a:solidFill>
                  <a:srgbClr val="000090"/>
                </a:solidFill>
              </a:rPr>
              <a:t> pillars of ELI) is about to start. Experiments complementing the RIB program.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90"/>
                </a:solidFill>
              </a:rPr>
              <a:t>Instrumentation developments: the  traveling </a:t>
            </a:r>
            <a:r>
              <a:rPr lang="en-US" dirty="0" smtClean="0">
                <a:solidFill>
                  <a:srgbClr val="FF0000"/>
                </a:solidFill>
              </a:rPr>
              <a:t>AGATA</a:t>
            </a:r>
            <a:r>
              <a:rPr lang="en-US" dirty="0" smtClean="0">
                <a:solidFill>
                  <a:srgbClr val="000090"/>
                </a:solidFill>
              </a:rPr>
              <a:t> detector is enhancing  the connections in the scientific programs at different facilities.</a:t>
            </a:r>
          </a:p>
          <a:p>
            <a:pPr marL="285750" indent="-285750">
              <a:buFont typeface="Wingdings" charset="2"/>
              <a:buChar char="q"/>
            </a:pPr>
            <a:endParaRPr lang="en-US" dirty="0">
              <a:solidFill>
                <a:srgbClr val="000090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90"/>
                </a:solidFill>
              </a:rPr>
              <a:t>Full support to theory and ECT*  </a:t>
            </a:r>
          </a:p>
          <a:p>
            <a:pPr marL="285750" indent="-285750">
              <a:buFont typeface="Wingdings" charset="2"/>
              <a:buChar char="q"/>
            </a:pPr>
            <a:endParaRPr lang="en-US" dirty="0">
              <a:solidFill>
                <a:srgbClr val="000090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90"/>
                </a:solidFill>
              </a:rPr>
              <a:t> Application programs at all facilities – good coordination with EU funding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433588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it-IT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NuPECC</a:t>
            </a:r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LRP (2010)</a:t>
            </a:r>
          </a:p>
          <a:p>
            <a:endParaRPr lang="it-IT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FAIR and SPIRAL2 (ESFRI)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HIE-ISOLDE  </a:t>
            </a:r>
            <a:r>
              <a:rPr lang="it-IT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ans</a:t>
            </a: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SPES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Existing</a:t>
            </a: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Laboratories</a:t>
            </a:r>
            <a:endParaRPr lang="it-IT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ALICE </a:t>
            </a:r>
            <a:r>
              <a:rPr lang="it-IT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</a:t>
            </a: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CERN 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ELI_NP  (ESFRI)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Instrumentation</a:t>
            </a:r>
            <a:r>
              <a:rPr lang="it-IT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(AGATA)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Theory</a:t>
            </a: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Applications </a:t>
            </a: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Freccia destra 6"/>
          <p:cNvSpPr/>
          <p:nvPr/>
        </p:nvSpPr>
        <p:spPr>
          <a:xfrm>
            <a:off x="4626793" y="838200"/>
            <a:ext cx="3535489" cy="990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destra 7"/>
          <p:cNvSpPr/>
          <p:nvPr/>
        </p:nvSpPr>
        <p:spPr>
          <a:xfrm>
            <a:off x="4609847" y="2003751"/>
            <a:ext cx="2977507" cy="9906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/>
          <p:cNvSpPr/>
          <p:nvPr/>
        </p:nvSpPr>
        <p:spPr>
          <a:xfrm>
            <a:off x="4686299" y="5334000"/>
            <a:ext cx="2376789" cy="6477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9"/>
          <p:cNvSpPr/>
          <p:nvPr/>
        </p:nvSpPr>
        <p:spPr>
          <a:xfrm>
            <a:off x="4686301" y="3356992"/>
            <a:ext cx="1996106" cy="609943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10"/>
          <p:cNvSpPr/>
          <p:nvPr/>
        </p:nvSpPr>
        <p:spPr>
          <a:xfrm>
            <a:off x="4609847" y="4419600"/>
            <a:ext cx="2225310" cy="5334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686880" y="1731795"/>
            <a:ext cx="1509450" cy="340347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 smtClean="0"/>
          </a:p>
          <a:p>
            <a:r>
              <a:rPr lang="it-IT" b="1" dirty="0" err="1" smtClean="0">
                <a:solidFill>
                  <a:srgbClr val="FF0066"/>
                </a:solidFill>
              </a:rPr>
              <a:t>Existing</a:t>
            </a:r>
            <a:r>
              <a:rPr lang="it-IT" b="1" dirty="0" smtClean="0">
                <a:solidFill>
                  <a:srgbClr val="FF0066"/>
                </a:solidFill>
              </a:rPr>
              <a:t> </a:t>
            </a:r>
          </a:p>
          <a:p>
            <a:pPr algn="ctr"/>
            <a:r>
              <a:rPr lang="it-IT" b="1" dirty="0" err="1" smtClean="0">
                <a:solidFill>
                  <a:srgbClr val="FF0066"/>
                </a:solidFill>
              </a:rPr>
              <a:t>Facilities</a:t>
            </a:r>
            <a:endParaRPr lang="it-IT" b="1" dirty="0" smtClean="0">
              <a:solidFill>
                <a:srgbClr val="FF0066"/>
              </a:solidFill>
            </a:endParaRP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ALTO 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COSY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MAMI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LNF</a:t>
            </a:r>
          </a:p>
          <a:p>
            <a:pPr algn="ctr"/>
            <a:r>
              <a:rPr lang="it-IT" b="1" dirty="0" err="1" smtClean="0">
                <a:solidFill>
                  <a:srgbClr val="0000FF"/>
                </a:solidFill>
              </a:rPr>
              <a:t>Jyvaskyla</a:t>
            </a:r>
            <a:endParaRPr lang="it-IT" b="1" dirty="0" smtClean="0">
              <a:solidFill>
                <a:srgbClr val="0000FF"/>
              </a:solidFill>
            </a:endParaRP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LNS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KVI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….</a:t>
            </a:r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667000" y="116632"/>
            <a:ext cx="6249026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Facilities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and Major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upgrades</a:t>
            </a:r>
            <a:endParaRPr lang="it-IT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697045" y="6237312"/>
            <a:ext cx="609600" cy="228600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306299" y="6248400"/>
            <a:ext cx="609600" cy="228600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884368" y="2348880"/>
            <a:ext cx="1119672" cy="2362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it-IT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it-IT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it-IT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it-IT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it-IT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it-IT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it-IT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ttangolo 16"/>
          <p:cNvSpPr/>
          <p:nvPr/>
        </p:nvSpPr>
        <p:spPr>
          <a:xfrm>
            <a:off x="5915899" y="6248400"/>
            <a:ext cx="609600" cy="228600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6"/>
          <p:cNvSpPr/>
          <p:nvPr/>
        </p:nvSpPr>
        <p:spPr>
          <a:xfrm>
            <a:off x="6525499" y="6248400"/>
            <a:ext cx="609600" cy="228600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6"/>
          <p:cNvSpPr/>
          <p:nvPr/>
        </p:nvSpPr>
        <p:spPr>
          <a:xfrm>
            <a:off x="7141394" y="6248400"/>
            <a:ext cx="609600" cy="228600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16"/>
          <p:cNvSpPr/>
          <p:nvPr/>
        </p:nvSpPr>
        <p:spPr>
          <a:xfrm>
            <a:off x="7750994" y="6237312"/>
            <a:ext cx="609600" cy="228600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16"/>
          <p:cNvSpPr/>
          <p:nvPr/>
        </p:nvSpPr>
        <p:spPr>
          <a:xfrm>
            <a:off x="8360594" y="6237312"/>
            <a:ext cx="609600" cy="228600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8162282" y="4780002"/>
            <a:ext cx="83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&gt;2025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34959" y="982469"/>
            <a:ext cx="114967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FAIR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7045" y="2204864"/>
            <a:ext cx="1701399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SPIRAL2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5160" y="3356992"/>
            <a:ext cx="20117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HIE-ISOLDE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2977" y="4419600"/>
            <a:ext cx="96632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SPES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26793" y="5334000"/>
            <a:ext cx="131740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ELI_NP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977" y="616530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2014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9973" y="61560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15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1027" y="616530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16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6916" y="61560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0099" y="61560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18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46082" y="61560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19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97372" y="61560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20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86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0719" y="138817"/>
            <a:ext cx="398190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cientific themes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6392" y="923912"/>
            <a:ext cx="516038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Hadron Physics</a:t>
            </a:r>
          </a:p>
          <a:p>
            <a:endParaRPr lang="en-US" sz="2000" b="1" dirty="0" smtClean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2000" b="1" dirty="0" smtClean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marL="457200" indent="-457200">
              <a:buAutoNum type="arabicParenR" startAt="2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Phases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of Strongly Interacting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Matter</a:t>
            </a:r>
          </a:p>
          <a:p>
            <a:pPr marL="457200" indent="-457200">
              <a:buAutoNum type="arabicParenR" startAt="2"/>
            </a:pPr>
            <a:endParaRPr lang="en-US" sz="2000" b="1" dirty="0" smtClean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2000" b="1" dirty="0" smtClean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marL="457200" indent="-457200">
              <a:buAutoNum type="arabicParenR" startAt="3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Nuclear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Structure &amp;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Dynamics</a:t>
            </a:r>
          </a:p>
          <a:p>
            <a:pPr marL="457200" indent="-457200">
              <a:buAutoNum type="arabicParenR" startAt="3"/>
            </a:pPr>
            <a:endParaRPr lang="en-US" sz="2000" b="1" dirty="0" smtClean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2000" b="1" dirty="0" smtClean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marL="457200" indent="-457200">
              <a:buAutoNum type="arabicParenR" startAt="4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Nuclear Astrophysics</a:t>
            </a:r>
          </a:p>
          <a:p>
            <a:pPr marL="457200" indent="-457200">
              <a:buAutoNum type="arabicParenR" startAt="4"/>
            </a:pPr>
            <a:endParaRPr lang="en-US" sz="2000" b="1" dirty="0" smtClean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2000" b="1" dirty="0" smtClean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marL="457200" indent="-457200">
              <a:buAutoNum type="arabicParenR" startAt="5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Fundamental Interactions</a:t>
            </a:r>
          </a:p>
          <a:p>
            <a:endParaRPr lang="en-US" sz="2000" b="1" dirty="0" smtClean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endParaRPr lang="en-US" sz="2000" b="1" dirty="0" smtClean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6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)  Nuclear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Physics Tools &amp;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Applications</a:t>
            </a:r>
            <a:endParaRPr lang="en-US" sz="2000" b="1" dirty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000663" y="768986"/>
            <a:ext cx="965200" cy="812800"/>
          </a:xfrm>
          <a:prstGeom prst="rect">
            <a:avLst/>
          </a:prstGeom>
        </p:spPr>
      </p:pic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102259" y="1894217"/>
            <a:ext cx="850900" cy="647700"/>
          </a:xfrm>
          <a:prstGeom prst="rect">
            <a:avLst/>
          </a:prstGeom>
        </p:spPr>
      </p:pic>
      <p:pic>
        <p:nvPicPr>
          <p:cNvPr id="12" name="Picture 11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635663" y="2797291"/>
            <a:ext cx="660400" cy="635000"/>
          </a:xfrm>
          <a:prstGeom prst="rect">
            <a:avLst/>
          </a:prstGeom>
        </p:spPr>
      </p:pic>
      <p:pic>
        <p:nvPicPr>
          <p:cNvPr id="13" name="Picture 12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68863" y="3580268"/>
            <a:ext cx="1727200" cy="1143000"/>
          </a:xfrm>
          <a:prstGeom prst="rect">
            <a:avLst/>
          </a:prstGeom>
        </p:spPr>
      </p:pic>
      <p:pic>
        <p:nvPicPr>
          <p:cNvPr id="14" name="Picture 13" descr="Untitl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39286" y="5176363"/>
            <a:ext cx="1282700" cy="63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26" y="6067960"/>
            <a:ext cx="907697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aspects of Nucleon, Nuclei and hot dense nuclear matter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28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7233" y="742883"/>
            <a:ext cx="8542361" cy="5977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604" y="0"/>
            <a:ext cx="691387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Facilities  for Nuclear Physics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6396" y="742883"/>
            <a:ext cx="332319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facilitiesf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56397" y="1657283"/>
            <a:ext cx="332319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8037" y="1057118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Facilities for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Nuclear 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Hadronic</a:t>
            </a:r>
            <a:r>
              <a:rPr lang="en-US" b="1" dirty="0" smtClean="0">
                <a:solidFill>
                  <a:srgbClr val="FF0000"/>
                </a:solidFill>
              </a:rPr>
              <a:t>  Physics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 Europe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28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it-IT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t-IT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NuPECC</a:t>
            </a:r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LRP (2010)</a:t>
            </a:r>
          </a:p>
          <a:p>
            <a:endParaRPr lang="it-IT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FAIR and SPIRAL2 (ESFRI)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HIE-ISOLDE  and SPES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Existing</a:t>
            </a: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Laboratories</a:t>
            </a:r>
            <a:endParaRPr lang="it-IT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ALICE </a:t>
            </a:r>
            <a:r>
              <a:rPr lang="it-IT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</a:t>
            </a: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CERN 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ELI_NP  (ESFRI)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Instrumentation</a:t>
            </a:r>
            <a:r>
              <a:rPr lang="it-IT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(AGATA)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Theory</a:t>
            </a: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it-IT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it-IT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Applications </a:t>
            </a: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Freccia destra 6"/>
          <p:cNvSpPr/>
          <p:nvPr/>
        </p:nvSpPr>
        <p:spPr>
          <a:xfrm>
            <a:off x="4626793" y="838200"/>
            <a:ext cx="3535489" cy="990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destra 7"/>
          <p:cNvSpPr/>
          <p:nvPr/>
        </p:nvSpPr>
        <p:spPr>
          <a:xfrm>
            <a:off x="4609847" y="2003751"/>
            <a:ext cx="2977507" cy="9906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/>
          <p:cNvSpPr/>
          <p:nvPr/>
        </p:nvSpPr>
        <p:spPr>
          <a:xfrm>
            <a:off x="4686299" y="5334000"/>
            <a:ext cx="2376789" cy="6477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9"/>
          <p:cNvSpPr/>
          <p:nvPr/>
        </p:nvSpPr>
        <p:spPr>
          <a:xfrm>
            <a:off x="4686301" y="3356992"/>
            <a:ext cx="1996106" cy="609943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10"/>
          <p:cNvSpPr/>
          <p:nvPr/>
        </p:nvSpPr>
        <p:spPr>
          <a:xfrm>
            <a:off x="4609847" y="4419600"/>
            <a:ext cx="2225310" cy="5334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686880" y="1731795"/>
            <a:ext cx="1509450" cy="340347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 smtClean="0"/>
          </a:p>
          <a:p>
            <a:r>
              <a:rPr lang="it-IT" b="1" dirty="0" err="1" smtClean="0">
                <a:solidFill>
                  <a:srgbClr val="FF0066"/>
                </a:solidFill>
              </a:rPr>
              <a:t>Existing</a:t>
            </a:r>
            <a:r>
              <a:rPr lang="it-IT" b="1" dirty="0" smtClean="0">
                <a:solidFill>
                  <a:srgbClr val="FF0066"/>
                </a:solidFill>
              </a:rPr>
              <a:t> </a:t>
            </a:r>
          </a:p>
          <a:p>
            <a:pPr algn="ctr"/>
            <a:r>
              <a:rPr lang="it-IT" b="1" dirty="0" err="1" smtClean="0">
                <a:solidFill>
                  <a:srgbClr val="FF0066"/>
                </a:solidFill>
              </a:rPr>
              <a:t>Facilities</a:t>
            </a:r>
            <a:endParaRPr lang="it-IT" b="1" dirty="0" smtClean="0">
              <a:solidFill>
                <a:srgbClr val="FF0066"/>
              </a:solidFill>
            </a:endParaRP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ALTO 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COSY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MAMI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LNF</a:t>
            </a:r>
          </a:p>
          <a:p>
            <a:pPr algn="ctr"/>
            <a:r>
              <a:rPr lang="it-IT" b="1" dirty="0" err="1" smtClean="0">
                <a:solidFill>
                  <a:srgbClr val="0000FF"/>
                </a:solidFill>
              </a:rPr>
              <a:t>Jyvaskyla</a:t>
            </a:r>
            <a:endParaRPr lang="it-IT" b="1" dirty="0" smtClean="0">
              <a:solidFill>
                <a:srgbClr val="0000FF"/>
              </a:solidFill>
            </a:endParaRP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LNS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KVI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</a:rPr>
              <a:t>….</a:t>
            </a:r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667000" y="116632"/>
            <a:ext cx="6249026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Facilities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and Major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upgrades</a:t>
            </a:r>
            <a:endParaRPr lang="it-IT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697045" y="6237312"/>
            <a:ext cx="609600" cy="228600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306299" y="6248400"/>
            <a:ext cx="609600" cy="228600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884368" y="2348880"/>
            <a:ext cx="1119672" cy="2362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it-IT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it-IT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it-IT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it-IT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it-IT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it-IT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it-IT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ttangolo 16"/>
          <p:cNvSpPr/>
          <p:nvPr/>
        </p:nvSpPr>
        <p:spPr>
          <a:xfrm>
            <a:off x="5915899" y="6248400"/>
            <a:ext cx="609600" cy="228600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6"/>
          <p:cNvSpPr/>
          <p:nvPr/>
        </p:nvSpPr>
        <p:spPr>
          <a:xfrm>
            <a:off x="6525499" y="6248400"/>
            <a:ext cx="609600" cy="228600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6"/>
          <p:cNvSpPr/>
          <p:nvPr/>
        </p:nvSpPr>
        <p:spPr>
          <a:xfrm>
            <a:off x="7141394" y="6248400"/>
            <a:ext cx="609600" cy="228600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16"/>
          <p:cNvSpPr/>
          <p:nvPr/>
        </p:nvSpPr>
        <p:spPr>
          <a:xfrm>
            <a:off x="7750994" y="6237312"/>
            <a:ext cx="609600" cy="228600"/>
          </a:xfrm>
          <a:prstGeom prst="rect">
            <a:avLst/>
          </a:prstGeom>
          <a:solidFill>
            <a:srgbClr val="FAC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16"/>
          <p:cNvSpPr/>
          <p:nvPr/>
        </p:nvSpPr>
        <p:spPr>
          <a:xfrm>
            <a:off x="8360594" y="6237312"/>
            <a:ext cx="609600" cy="228600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8162282" y="4780002"/>
            <a:ext cx="83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&gt;2025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34959" y="982469"/>
            <a:ext cx="114967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FAIR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7045" y="2204864"/>
            <a:ext cx="1701399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SPIRAL2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5160" y="3356992"/>
            <a:ext cx="20117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HIE-ISOLDE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2977" y="4419600"/>
            <a:ext cx="96632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SPES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26793" y="5334000"/>
            <a:ext cx="131740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ELI_NP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977" y="616530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2014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9973" y="61560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15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1027" y="616530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16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6916" y="61560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0099" y="61560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18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46082" y="61560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19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97372" y="615601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20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506333" y="1772918"/>
            <a:ext cx="170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e</a:t>
            </a:r>
            <a:r>
              <a:rPr lang="it-IT" sz="2400" b="1" dirty="0" smtClean="0">
                <a:solidFill>
                  <a:srgbClr val="FF0000"/>
                </a:solidFill>
              </a:rPr>
              <a:t>-A  collider</a:t>
            </a:r>
          </a:p>
          <a:p>
            <a:endParaRPr lang="it-IT" sz="2400" dirty="0"/>
          </a:p>
        </p:txBody>
      </p:sp>
      <p:sp>
        <p:nvSpPr>
          <p:cNvPr id="34" name="TextBox 2"/>
          <p:cNvSpPr txBox="1"/>
          <p:nvPr/>
        </p:nvSpPr>
        <p:spPr>
          <a:xfrm>
            <a:off x="8310905" y="1455962"/>
            <a:ext cx="83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&gt;2025</a:t>
            </a:r>
            <a:endParaRPr lang="en-US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6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813944" y="2264503"/>
            <a:ext cx="5288627" cy="175432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STATUS  OF ESFRI FACILITY </a:t>
            </a:r>
          </a:p>
          <a:p>
            <a:endParaRPr lang="it-IT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UNDER CONSTRUCTION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it-I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6934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 descr="Senza tit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787400"/>
            <a:ext cx="8280400" cy="5283200"/>
          </a:xfrm>
          <a:prstGeom prst="rect">
            <a:avLst/>
          </a:prstGeom>
        </p:spPr>
      </p:pic>
      <p:sp>
        <p:nvSpPr>
          <p:cNvPr id="400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618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FAIR-  Facility for Antiproton &amp; Ion Research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95" y="4689140"/>
            <a:ext cx="4163898" cy="1594476"/>
            <a:chOff x="125106" y="4759849"/>
            <a:chExt cx="4163898" cy="1594476"/>
          </a:xfrm>
        </p:grpSpPr>
        <p:sp>
          <p:nvSpPr>
            <p:cNvPr id="400397" name="Text Box 13"/>
            <p:cNvSpPr txBox="1">
              <a:spLocks noChangeArrowheads="1"/>
            </p:cNvSpPr>
            <p:nvPr/>
          </p:nvSpPr>
          <p:spPr bwMode="auto">
            <a:xfrm>
              <a:off x="125106" y="4759849"/>
              <a:ext cx="3417039" cy="919401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>
              <a:spAutoFit/>
            </a:bodyPr>
            <a:lstStyle/>
            <a:p>
              <a:pPr marL="342900" indent="-342900"/>
              <a:r>
                <a:rPr lang="de-DE" sz="1600" dirty="0" smtClean="0">
                  <a:solidFill>
                    <a:schemeClr val="accent2"/>
                  </a:solidFill>
                  <a:latin typeface="+mn-lt"/>
                </a:rPr>
                <a:t>Dense </a:t>
              </a:r>
              <a:r>
                <a:rPr lang="de-DE" sz="1600" dirty="0">
                  <a:solidFill>
                    <a:schemeClr val="accent2"/>
                  </a:solidFill>
                  <a:latin typeface="+mn-lt"/>
                </a:rPr>
                <a:t>Bulk Plasmas </a:t>
              </a:r>
              <a:endParaRPr lang="de-DE" sz="16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/>
              <a:r>
                <a:rPr lang="de-DE" sz="1600" dirty="0">
                  <a:solidFill>
                    <a:schemeClr val="accent5"/>
                  </a:solidFill>
                  <a:latin typeface="+mn-lt"/>
                </a:rPr>
                <a:t>(Ion-beam </a:t>
              </a:r>
              <a:r>
                <a:rPr lang="en-GB" sz="1600" dirty="0" smtClean="0">
                  <a:solidFill>
                    <a:schemeClr val="accent5"/>
                  </a:solidFill>
                  <a:latin typeface="+mn-lt"/>
                </a:rPr>
                <a:t>bunch</a:t>
              </a:r>
              <a:r>
                <a:rPr lang="de-DE" sz="1600" dirty="0" smtClean="0">
                  <a:solidFill>
                    <a:schemeClr val="accent5"/>
                  </a:solidFill>
                  <a:latin typeface="+mn-lt"/>
                </a:rPr>
                <a:t> </a:t>
              </a:r>
              <a:r>
                <a:rPr lang="de-DE" sz="1600" dirty="0" err="1" smtClean="0">
                  <a:solidFill>
                    <a:schemeClr val="accent5"/>
                  </a:solidFill>
                  <a:latin typeface="+mn-lt"/>
                </a:rPr>
                <a:t>compression</a:t>
              </a:r>
              <a:endParaRPr lang="de-DE" sz="1600" dirty="0">
                <a:solidFill>
                  <a:schemeClr val="accent5"/>
                </a:solidFill>
                <a:latin typeface="+mn-lt"/>
              </a:endParaRPr>
            </a:p>
            <a:p>
              <a:pPr marL="342900" indent="-342900"/>
              <a:r>
                <a:rPr lang="de-DE" sz="1600" dirty="0" smtClean="0">
                  <a:solidFill>
                    <a:schemeClr val="accent5"/>
                  </a:solidFill>
                  <a:latin typeface="+mn-lt"/>
                </a:rPr>
                <a:t>&amp; petawatt-laser</a:t>
              </a:r>
              <a:r>
                <a:rPr lang="de-DE" sz="1600" dirty="0">
                  <a:solidFill>
                    <a:schemeClr val="accent5"/>
                  </a:solidFill>
                  <a:latin typeface="+mn-lt"/>
                </a:rPr>
                <a:t>)</a:t>
              </a:r>
              <a:endParaRPr lang="en-GB" sz="1600" dirty="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400398" name="Text Box 14"/>
            <p:cNvSpPr txBox="1">
              <a:spLocks noChangeArrowheads="1"/>
            </p:cNvSpPr>
            <p:nvPr/>
          </p:nvSpPr>
          <p:spPr bwMode="auto">
            <a:xfrm>
              <a:off x="125106" y="5707339"/>
              <a:ext cx="4163898" cy="64698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>
              <a:spAutoFit/>
            </a:bodyPr>
            <a:lstStyle/>
            <a:p>
              <a:pPr marL="342900" indent="-342900"/>
              <a:r>
                <a:rPr lang="de-DE" sz="1600" dirty="0">
                  <a:solidFill>
                    <a:schemeClr val="accent2"/>
                  </a:solidFill>
                  <a:latin typeface="+mn-lt"/>
                </a:rPr>
                <a:t>Materials Science </a:t>
              </a:r>
              <a:r>
                <a:rPr lang="de-DE" sz="1600" dirty="0" smtClean="0">
                  <a:solidFill>
                    <a:schemeClr val="accent2"/>
                  </a:solidFill>
                  <a:latin typeface="+mn-lt"/>
                </a:rPr>
                <a:t>&amp; </a:t>
              </a:r>
              <a:r>
                <a:rPr lang="de-DE" sz="1600" dirty="0">
                  <a:solidFill>
                    <a:schemeClr val="accent2"/>
                  </a:solidFill>
                  <a:latin typeface="+mn-lt"/>
                </a:rPr>
                <a:t>Radiation Biology</a:t>
              </a:r>
              <a:r>
                <a:rPr lang="de-DE" sz="1600" dirty="0">
                  <a:solidFill>
                    <a:srgbClr val="669900"/>
                  </a:solidFill>
                  <a:latin typeface="+mn-lt"/>
                </a:rPr>
                <a:t> </a:t>
              </a:r>
              <a:endParaRPr lang="de-DE" sz="1600" dirty="0">
                <a:solidFill>
                  <a:schemeClr val="tx1"/>
                </a:solidFill>
                <a:latin typeface="+mn-lt"/>
              </a:endParaRPr>
            </a:p>
            <a:p>
              <a:pPr marL="342900" indent="-342900"/>
              <a:r>
                <a:rPr lang="de-DE" sz="1600" dirty="0">
                  <a:solidFill>
                    <a:schemeClr val="accent5"/>
                  </a:solidFill>
                  <a:latin typeface="+mn-lt"/>
                </a:rPr>
                <a:t>(Ion </a:t>
              </a:r>
              <a:r>
                <a:rPr lang="de-DE" sz="1600" dirty="0" smtClean="0">
                  <a:solidFill>
                    <a:schemeClr val="accent5"/>
                  </a:solidFill>
                  <a:latin typeface="+mn-lt"/>
                </a:rPr>
                <a:t>&amp; antiproton </a:t>
              </a:r>
              <a:r>
                <a:rPr lang="de-DE" sz="1600" dirty="0">
                  <a:solidFill>
                    <a:schemeClr val="accent5"/>
                  </a:solidFill>
                  <a:latin typeface="+mn-lt"/>
                </a:rPr>
                <a:t>beams)</a:t>
              </a:r>
              <a:endParaRPr lang="en-GB" sz="1600" dirty="0">
                <a:solidFill>
                  <a:schemeClr val="accent5"/>
                </a:solidFill>
                <a:latin typeface="+mn-lt"/>
              </a:endParaRPr>
            </a:p>
          </p:txBody>
        </p:sp>
      </p:grpSp>
      <p:sp>
        <p:nvSpPr>
          <p:cNvPr id="400399" name="Text Box 15"/>
          <p:cNvSpPr txBox="1">
            <a:spLocks noChangeArrowheads="1"/>
          </p:cNvSpPr>
          <p:nvPr/>
        </p:nvSpPr>
        <p:spPr bwMode="auto">
          <a:xfrm>
            <a:off x="6931357" y="5889744"/>
            <a:ext cx="2186148" cy="37457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spAutoFit/>
          </a:bodyPr>
          <a:lstStyle/>
          <a:p>
            <a:pPr marL="342900" indent="-342900" algn="r"/>
            <a:r>
              <a:rPr lang="de-DE" sz="1600" dirty="0">
                <a:solidFill>
                  <a:schemeClr val="accent2"/>
                </a:solidFill>
                <a:latin typeface="+mn-lt"/>
              </a:rPr>
              <a:t>Accelerator Physics</a:t>
            </a:r>
            <a:endParaRPr lang="en-GB" sz="1600" dirty="0">
              <a:latin typeface="+mn-lt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914883" y="1846856"/>
            <a:ext cx="6804372" cy="4282444"/>
            <a:chOff x="1914883" y="1846856"/>
            <a:chExt cx="6804372" cy="4282444"/>
          </a:xfrm>
        </p:grpSpPr>
        <p:grpSp>
          <p:nvGrpSpPr>
            <p:cNvPr id="8" name="Group 7"/>
            <p:cNvGrpSpPr/>
            <p:nvPr/>
          </p:nvGrpSpPr>
          <p:grpSpPr>
            <a:xfrm>
              <a:off x="1914883" y="1846856"/>
              <a:ext cx="6804372" cy="4097053"/>
              <a:chOff x="1914883" y="1846856"/>
              <a:chExt cx="6804372" cy="409705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914883" y="1846856"/>
                <a:ext cx="6804372" cy="4097053"/>
                <a:chOff x="1914883" y="1846856"/>
                <a:chExt cx="6804372" cy="4097053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 rot="654431">
                  <a:off x="1914883" y="2357780"/>
                  <a:ext cx="8515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 smtClean="0">
                      <a:solidFill>
                        <a:schemeClr val="accent3"/>
                      </a:solidFill>
                      <a:latin typeface="+mj-lt"/>
                    </a:rPr>
                    <a:t>UNILAC</a:t>
                  </a:r>
                  <a:endParaRPr lang="en-GB" sz="1200" b="1" dirty="0">
                    <a:solidFill>
                      <a:schemeClr val="accent3"/>
                    </a:solidFill>
                    <a:latin typeface="+mj-lt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40840" y="1846856"/>
                  <a:ext cx="7040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 smtClean="0">
                      <a:solidFill>
                        <a:schemeClr val="accent3"/>
                      </a:solidFill>
                      <a:latin typeface="+mj-lt"/>
                    </a:rPr>
                    <a:t>SIS18</a:t>
                  </a:r>
                  <a:endParaRPr lang="en-GB" sz="1200" b="1" dirty="0">
                    <a:solidFill>
                      <a:schemeClr val="accent3"/>
                    </a:solidFill>
                    <a:latin typeface="+mj-lt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542330" y="1853825"/>
                  <a:ext cx="11769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 smtClean="0">
                      <a:solidFill>
                        <a:schemeClr val="accent2"/>
                      </a:solidFill>
                      <a:latin typeface="+mj-lt"/>
                    </a:rPr>
                    <a:t>SIS100</a:t>
                  </a:r>
                  <a:r>
                    <a:rPr lang="en-GB" sz="1200" dirty="0" smtClean="0">
                      <a:solidFill>
                        <a:schemeClr val="accent2"/>
                      </a:solidFill>
                      <a:latin typeface="+mj-lt"/>
                    </a:rPr>
                    <a:t>/300</a:t>
                  </a:r>
                  <a:endParaRPr lang="en-GB" sz="1200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079610" y="1853825"/>
                  <a:ext cx="8173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 smtClean="0">
                      <a:solidFill>
                        <a:schemeClr val="accent2"/>
                      </a:solidFill>
                      <a:latin typeface="+mj-lt"/>
                    </a:rPr>
                    <a:t>p-Linac</a:t>
                  </a:r>
                  <a:endParaRPr lang="en-GB" sz="1200" b="1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481990" y="3161719"/>
                  <a:ext cx="6479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 smtClean="0">
                      <a:solidFill>
                        <a:schemeClr val="accent2"/>
                      </a:solidFill>
                      <a:latin typeface="+mj-lt"/>
                    </a:rPr>
                    <a:t>HESR</a:t>
                  </a:r>
                  <a:endParaRPr lang="en-GB" sz="1200" b="1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534437" y="4947555"/>
                  <a:ext cx="6226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 smtClean="0">
                      <a:solidFill>
                        <a:schemeClr val="accent2"/>
                      </a:solidFill>
                      <a:latin typeface="+mj-lt"/>
                    </a:rPr>
                    <a:t>CR</a:t>
                  </a:r>
                  <a:r>
                    <a:rPr lang="en-GB" sz="1200" dirty="0" smtClean="0">
                      <a:solidFill>
                        <a:schemeClr val="accent2"/>
                      </a:solidFill>
                      <a:latin typeface="+mj-lt"/>
                    </a:rPr>
                    <a:t> &amp;</a:t>
                  </a:r>
                  <a:br>
                    <a:rPr lang="en-GB" sz="1200" dirty="0" smtClean="0">
                      <a:solidFill>
                        <a:schemeClr val="accent2"/>
                      </a:solidFill>
                      <a:latin typeface="+mj-lt"/>
                    </a:rPr>
                  </a:br>
                  <a:r>
                    <a:rPr lang="en-GB" sz="1200" i="1" dirty="0" smtClean="0">
                      <a:solidFill>
                        <a:schemeClr val="accent2"/>
                      </a:solidFill>
                      <a:latin typeface="+mj-lt"/>
                    </a:rPr>
                    <a:t>RESR</a:t>
                  </a:r>
                  <a:endParaRPr lang="en-GB" sz="1200" i="1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517105" y="5666910"/>
                  <a:ext cx="62262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i="1" dirty="0">
                      <a:solidFill>
                        <a:schemeClr val="accent2"/>
                      </a:solidFill>
                      <a:latin typeface="+mj-lt"/>
                    </a:rPr>
                    <a:t>N</a:t>
                  </a:r>
                  <a:r>
                    <a:rPr lang="en-GB" sz="1200" i="1" dirty="0" smtClean="0">
                      <a:solidFill>
                        <a:schemeClr val="accent2"/>
                      </a:solidFill>
                      <a:latin typeface="+mj-lt"/>
                    </a:rPr>
                    <a:t>ESR</a:t>
                  </a:r>
                  <a:endParaRPr lang="en-GB" sz="1200" i="1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957265" y="5222231"/>
                  <a:ext cx="81009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i="1" dirty="0" err="1" smtClean="0">
                      <a:solidFill>
                        <a:schemeClr val="accent2"/>
                      </a:solidFill>
                      <a:latin typeface="+mj-lt"/>
                    </a:rPr>
                    <a:t>Cryring</a:t>
                  </a:r>
                  <a:endParaRPr lang="en-GB" sz="1200" i="1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6822250" y="3203975"/>
                <a:ext cx="175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 smtClean="0">
                    <a:solidFill>
                      <a:schemeClr val="accent1"/>
                    </a:solidFill>
                    <a:latin typeface="+mj-lt"/>
                  </a:rPr>
                  <a:t>Rare-Isotope</a:t>
                </a:r>
              </a:p>
              <a:p>
                <a:r>
                  <a:rPr lang="en-GB" sz="1200" b="1" dirty="0" smtClean="0">
                    <a:solidFill>
                      <a:schemeClr val="accent1"/>
                    </a:solidFill>
                    <a:latin typeface="+mj-lt"/>
                  </a:rPr>
                  <a:t>Production Target</a:t>
                </a:r>
                <a:endParaRPr lang="en-GB" sz="12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282190" y="4002450"/>
                <a:ext cx="175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 smtClean="0">
                    <a:solidFill>
                      <a:schemeClr val="accent1"/>
                    </a:solidFill>
                    <a:latin typeface="+mj-lt"/>
                  </a:rPr>
                  <a:t>Anti-Proton</a:t>
                </a:r>
              </a:p>
              <a:p>
                <a:r>
                  <a:rPr lang="en-GB" sz="1200" b="1" dirty="0" smtClean="0">
                    <a:solidFill>
                      <a:schemeClr val="accent1"/>
                    </a:solidFill>
                    <a:latin typeface="+mj-lt"/>
                  </a:rPr>
                  <a:t>Production Target</a:t>
                </a:r>
                <a:endParaRPr lang="en-GB" sz="12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4427984" y="5805264"/>
              <a:ext cx="792088" cy="324036"/>
              <a:chOff x="4427984" y="5805264"/>
              <a:chExt cx="792088" cy="324036"/>
            </a:xfrm>
          </p:grpSpPr>
          <p:cxnSp>
            <p:nvCxnSpPr>
              <p:cNvPr id="9" name="Gerade Verbindung mit Pfeil 8"/>
              <p:cNvCxnSpPr/>
              <p:nvPr/>
            </p:nvCxnSpPr>
            <p:spPr>
              <a:xfrm>
                <a:off x="4427984" y="5805264"/>
                <a:ext cx="729081" cy="14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feld 10"/>
              <p:cNvSpPr txBox="1"/>
              <p:nvPr/>
            </p:nvSpPr>
            <p:spPr>
              <a:xfrm>
                <a:off x="4490991" y="5852301"/>
                <a:ext cx="7290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latin typeface="+mn-lt"/>
                  </a:rPr>
                  <a:t>100 m</a:t>
                </a:r>
                <a:endParaRPr lang="en-GB" sz="1200" dirty="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5340" y="998730"/>
            <a:ext cx="3961595" cy="3240360"/>
            <a:chOff x="161510" y="1031782"/>
            <a:chExt cx="3961595" cy="3240360"/>
          </a:xfrm>
        </p:grpSpPr>
        <p:grpSp>
          <p:nvGrpSpPr>
            <p:cNvPr id="24" name="Group 23"/>
            <p:cNvGrpSpPr/>
            <p:nvPr/>
          </p:nvGrpSpPr>
          <p:grpSpPr>
            <a:xfrm>
              <a:off x="161510" y="1031782"/>
              <a:ext cx="3630244" cy="2295255"/>
              <a:chOff x="0" y="982426"/>
              <a:chExt cx="3630244" cy="22952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155" y="1657501"/>
                <a:ext cx="2948079" cy="1620180"/>
                <a:chOff x="1155" y="1657501"/>
                <a:chExt cx="2948079" cy="1620180"/>
              </a:xfrm>
            </p:grpSpPr>
            <p:sp>
              <p:nvSpPr>
                <p:cNvPr id="40039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55" y="2630695"/>
                  <a:ext cx="2948079" cy="646986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marL="342900" indent="-342900"/>
                  <a:r>
                    <a:rPr lang="de-DE" sz="1600" dirty="0">
                      <a:solidFill>
                        <a:schemeClr val="accent2"/>
                      </a:solidFill>
                      <a:latin typeface="+mn-lt"/>
                    </a:rPr>
                    <a:t>QCD-Phase </a:t>
                  </a:r>
                  <a:r>
                    <a:rPr lang="de-DE" sz="1600" dirty="0" smtClean="0">
                      <a:solidFill>
                        <a:schemeClr val="accent2"/>
                      </a:solidFill>
                      <a:latin typeface="+mn-lt"/>
                    </a:rPr>
                    <a:t>Diagram</a:t>
                  </a:r>
                  <a:endParaRPr lang="de-DE" sz="1600" dirty="0" smtClean="0">
                    <a:solidFill>
                      <a:srgbClr val="FF0000"/>
                    </a:solidFill>
                    <a:latin typeface="+mn-lt"/>
                  </a:endParaRPr>
                </a:p>
                <a:p>
                  <a:pPr marL="342900" indent="-342900"/>
                  <a:r>
                    <a:rPr lang="de-DE" sz="1600" dirty="0" smtClean="0">
                      <a:solidFill>
                        <a:schemeClr val="accent5"/>
                      </a:solidFill>
                      <a:latin typeface="+mn-lt"/>
                    </a:rPr>
                    <a:t>(HI beams 2 to 45 GeV/u)</a:t>
                  </a:r>
                  <a:endParaRPr lang="en-GB" sz="1600" dirty="0">
                    <a:solidFill>
                      <a:schemeClr val="accent5"/>
                    </a:solidFill>
                    <a:latin typeface="+mn-lt"/>
                  </a:endParaRPr>
                </a:p>
              </p:txBody>
            </p:sp>
            <p:sp>
              <p:nvSpPr>
                <p:cNvPr id="4003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155" y="1657501"/>
                  <a:ext cx="2644497" cy="91940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 anchorCtr="0">
                  <a:spAutoFit/>
                </a:bodyPr>
                <a:lstStyle/>
                <a:p>
                  <a:pPr marL="342900" indent="-342900"/>
                  <a:r>
                    <a:rPr lang="de-DE" sz="1600" dirty="0">
                      <a:solidFill>
                        <a:schemeClr val="accent2"/>
                      </a:solidFill>
                      <a:latin typeface="+mn-lt"/>
                    </a:rPr>
                    <a:t>Hadron </a:t>
                  </a:r>
                  <a:r>
                    <a:rPr lang="de-DE" sz="1600" dirty="0" smtClean="0">
                      <a:solidFill>
                        <a:schemeClr val="accent2"/>
                      </a:solidFill>
                      <a:latin typeface="+mn-lt"/>
                    </a:rPr>
                    <a:t>Physics </a:t>
                  </a:r>
                  <a:endParaRPr lang="de-DE" sz="1600" dirty="0">
                    <a:solidFill>
                      <a:schemeClr val="accent2"/>
                    </a:solidFill>
                    <a:latin typeface="+mn-lt"/>
                  </a:endParaRPr>
                </a:p>
                <a:p>
                  <a:pPr marL="342900" indent="-342900"/>
                  <a:r>
                    <a:rPr lang="de-DE" sz="1600" dirty="0">
                      <a:solidFill>
                        <a:schemeClr val="accent5"/>
                      </a:solidFill>
                      <a:latin typeface="+mn-lt"/>
                    </a:rPr>
                    <a:t>(Stored </a:t>
                  </a:r>
                  <a:r>
                    <a:rPr lang="en-GB" sz="1600" dirty="0" smtClean="0">
                      <a:solidFill>
                        <a:schemeClr val="accent5"/>
                      </a:solidFill>
                      <a:latin typeface="+mn-lt"/>
                    </a:rPr>
                    <a:t>and</a:t>
                  </a:r>
                  <a:r>
                    <a:rPr lang="de-DE" sz="1600" dirty="0" smtClean="0">
                      <a:solidFill>
                        <a:schemeClr val="accent5"/>
                      </a:solidFill>
                      <a:latin typeface="+mn-lt"/>
                    </a:rPr>
                    <a:t> </a:t>
                  </a:r>
                  <a:r>
                    <a:rPr lang="en-GB" sz="1600" dirty="0" smtClean="0">
                      <a:solidFill>
                        <a:schemeClr val="accent5"/>
                      </a:solidFill>
                      <a:latin typeface="+mn-lt"/>
                    </a:rPr>
                    <a:t>cooled</a:t>
                  </a:r>
                </a:p>
                <a:p>
                  <a:pPr marL="342900" indent="-342900"/>
                  <a:r>
                    <a:rPr lang="de-DE" sz="1600" dirty="0" smtClean="0">
                      <a:solidFill>
                        <a:schemeClr val="accent5"/>
                      </a:solidFill>
                      <a:latin typeface="+mn-lt"/>
                    </a:rPr>
                    <a:t>14 GeV/c anti-protons)</a:t>
                  </a:r>
                  <a:endParaRPr lang="en-GB" sz="1600" dirty="0">
                    <a:solidFill>
                      <a:schemeClr val="accent5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00393" name="Text Box 9"/>
              <p:cNvSpPr txBox="1">
                <a:spLocks noChangeArrowheads="1"/>
              </p:cNvSpPr>
              <p:nvPr/>
            </p:nvSpPr>
            <p:spPr bwMode="auto">
              <a:xfrm>
                <a:off x="0" y="982426"/>
                <a:ext cx="3630244" cy="646986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 anchorCtr="0">
                <a:spAutoFit/>
              </a:bodyPr>
              <a:lstStyle/>
              <a:p>
                <a:pPr marL="342900" indent="-342900"/>
                <a:r>
                  <a:rPr lang="de-DE" sz="1600" dirty="0">
                    <a:solidFill>
                      <a:schemeClr val="accent2"/>
                    </a:solidFill>
                    <a:latin typeface="+mn-lt"/>
                  </a:rPr>
                  <a:t>Nuclear Structure &amp; </a:t>
                </a:r>
                <a:r>
                  <a:rPr lang="de-DE" sz="1600" dirty="0" smtClean="0">
                    <a:solidFill>
                      <a:schemeClr val="accent2"/>
                    </a:solidFill>
                    <a:latin typeface="+mn-lt"/>
                  </a:rPr>
                  <a:t>Astrophysics</a:t>
                </a:r>
                <a:endParaRPr lang="de-DE" sz="1600" dirty="0">
                  <a:solidFill>
                    <a:schemeClr val="accent2"/>
                  </a:solidFill>
                  <a:latin typeface="+mn-lt"/>
                </a:endParaRPr>
              </a:p>
              <a:p>
                <a:pPr marL="342900" indent="-342900"/>
                <a:r>
                  <a:rPr lang="de-DE" sz="1600" dirty="0">
                    <a:solidFill>
                      <a:schemeClr val="accent5"/>
                    </a:solidFill>
                    <a:latin typeface="+mn-lt"/>
                  </a:rPr>
                  <a:t>(Rare-isotope </a:t>
                </a:r>
                <a:r>
                  <a:rPr lang="de-DE" sz="1600" dirty="0" smtClean="0">
                    <a:solidFill>
                      <a:schemeClr val="accent5"/>
                    </a:solidFill>
                    <a:latin typeface="+mn-lt"/>
                  </a:rPr>
                  <a:t>beams)</a:t>
                </a:r>
                <a:endParaRPr lang="en-GB" sz="1600" dirty="0">
                  <a:solidFill>
                    <a:schemeClr val="accent5"/>
                  </a:solidFill>
                  <a:latin typeface="+mn-lt"/>
                </a:endParaRPr>
              </a:p>
            </p:txBody>
          </p:sp>
        </p:grpSp>
        <p:sp>
          <p:nvSpPr>
            <p:cNvPr id="400396" name="Text Box 12"/>
            <p:cNvSpPr txBox="1">
              <a:spLocks noChangeArrowheads="1"/>
            </p:cNvSpPr>
            <p:nvPr/>
          </p:nvSpPr>
          <p:spPr bwMode="auto">
            <a:xfrm>
              <a:off x="170111" y="3352741"/>
              <a:ext cx="3952994" cy="919401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>
              <a:spAutoFit/>
            </a:bodyPr>
            <a:lstStyle/>
            <a:p>
              <a:pPr marL="342900" indent="-342900"/>
              <a:r>
                <a:rPr lang="de-DE" sz="1600" dirty="0">
                  <a:solidFill>
                    <a:schemeClr val="accent2"/>
                  </a:solidFill>
                  <a:latin typeface="+mn-lt"/>
                </a:rPr>
                <a:t>Fundamental </a:t>
              </a:r>
              <a:r>
                <a:rPr lang="de-DE" sz="1600" dirty="0" smtClean="0">
                  <a:solidFill>
                    <a:schemeClr val="accent2"/>
                  </a:solidFill>
                  <a:latin typeface="+mn-lt"/>
                </a:rPr>
                <a:t>Symmetries</a:t>
              </a:r>
            </a:p>
            <a:p>
              <a:pPr marL="342900" indent="-342900"/>
              <a:r>
                <a:rPr lang="de-DE" sz="1600" dirty="0" smtClean="0">
                  <a:solidFill>
                    <a:schemeClr val="accent2"/>
                  </a:solidFill>
                  <a:latin typeface="+mn-lt"/>
                </a:rPr>
                <a:t>&amp; Ultra-High </a:t>
              </a:r>
              <a:r>
                <a:rPr lang="de-DE" sz="1600" dirty="0">
                  <a:solidFill>
                    <a:schemeClr val="accent2"/>
                  </a:solidFill>
                  <a:latin typeface="+mn-lt"/>
                </a:rPr>
                <a:t>EM Fields</a:t>
              </a:r>
            </a:p>
            <a:p>
              <a:pPr marL="342900" indent="-342900"/>
              <a:r>
                <a:rPr lang="de-DE" sz="1600" dirty="0">
                  <a:solidFill>
                    <a:schemeClr val="accent5"/>
                  </a:solidFill>
                  <a:latin typeface="+mn-lt"/>
                </a:rPr>
                <a:t>(Antiprotons </a:t>
              </a:r>
              <a:r>
                <a:rPr lang="de-DE" sz="1600" dirty="0" smtClean="0">
                  <a:solidFill>
                    <a:schemeClr val="accent5"/>
                  </a:solidFill>
                  <a:latin typeface="+mn-lt"/>
                </a:rPr>
                <a:t>&amp; </a:t>
              </a:r>
              <a:r>
                <a:rPr lang="de-DE" sz="1600" dirty="0">
                  <a:solidFill>
                    <a:schemeClr val="accent5"/>
                  </a:solidFill>
                  <a:latin typeface="+mn-lt"/>
                </a:rPr>
                <a:t>highly stripped ions)</a:t>
              </a:r>
              <a:endParaRPr lang="en-GB" sz="1600" dirty="0">
                <a:solidFill>
                  <a:schemeClr val="accent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4535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6451" y="1601106"/>
            <a:ext cx="5376924" cy="3039130"/>
          </a:xfrm>
          <a:prstGeom prst="rect">
            <a:avLst/>
          </a:prstGeom>
        </p:spPr>
      </p:pic>
      <p:sp>
        <p:nvSpPr>
          <p:cNvPr id="8203" name="Rectangle 14"/>
          <p:cNvSpPr>
            <a:spLocks/>
          </p:cNvSpPr>
          <p:nvPr/>
        </p:nvSpPr>
        <p:spPr bwMode="auto">
          <a:xfrm>
            <a:off x="156451" y="953480"/>
            <a:ext cx="3544900" cy="8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Synchrotrons: </a:t>
            </a:r>
            <a:r>
              <a:rPr lang="en-US" sz="2000" dirty="0">
                <a:solidFill>
                  <a:schemeClr val="accent4"/>
                </a:solidFill>
                <a:latin typeface="+mn-lt"/>
                <a:cs typeface="Arial" pitchFamily="34" charset="0"/>
              </a:rPr>
              <a:t>1.1 km</a:t>
            </a:r>
          </a:p>
          <a:p>
            <a:pPr marL="39688"/>
            <a:r>
              <a:rPr lang="en-US" sz="20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With </a:t>
            </a:r>
            <a:r>
              <a:rPr lang="en-US" sz="2000" dirty="0" err="1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beamlines</a:t>
            </a:r>
            <a:r>
              <a:rPr lang="en-US" sz="2000" dirty="0" smtClean="0">
                <a:solidFill>
                  <a:schemeClr val="accent4"/>
                </a:solidFill>
                <a:latin typeface="+mn-lt"/>
                <a:cs typeface="Arial" pitchFamily="34" charset="0"/>
              </a:rPr>
              <a:t>: 3.2 km</a:t>
            </a:r>
            <a:endParaRPr lang="en-US" sz="2000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8205" name="Rectangle 16"/>
          <p:cNvSpPr>
            <a:spLocks/>
          </p:cNvSpPr>
          <p:nvPr/>
        </p:nvSpPr>
        <p:spPr bwMode="auto">
          <a:xfrm>
            <a:off x="225025" y="2580742"/>
            <a:ext cx="1106615" cy="6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Existing</a:t>
            </a:r>
          </a:p>
          <a:p>
            <a:pPr marL="39688"/>
            <a:r>
              <a:rPr lang="en-US" sz="1800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 SIS 18</a:t>
            </a:r>
            <a:endParaRPr lang="en-US" sz="180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82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620"/>
            <a:ext cx="9144000" cy="928688"/>
          </a:xfrm>
        </p:spPr>
        <p:txBody>
          <a:bodyPr lIns="91440" tIns="45720" rIns="91440" bIns="4572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pitchFamily="34" charset="-128"/>
                <a:cs typeface="Arial" pitchFamily="34" charset="0"/>
              </a:rPr>
              <a:t>FAIR - Civil Construction </a:t>
            </a:r>
            <a:endParaRPr lang="de-DE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Rectangle 14"/>
          <p:cNvSpPr>
            <a:spLocks/>
          </p:cNvSpPr>
          <p:nvPr/>
        </p:nvSpPr>
        <p:spPr bwMode="auto">
          <a:xfrm>
            <a:off x="153455" y="4824155"/>
            <a:ext cx="6533780" cy="152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dirty="0" smtClean="0">
                <a:solidFill>
                  <a:schemeClr val="accent2"/>
                </a:solidFill>
                <a:latin typeface="+mn-lt"/>
                <a:cs typeface="Arial" charset="0"/>
              </a:rPr>
              <a:t>Total area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&gt;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cs typeface="Arial" charset="0"/>
              </a:rPr>
              <a:t>200 000 m2</a:t>
            </a:r>
            <a:endParaRPr lang="en-US" sz="2000" dirty="0">
              <a:solidFill>
                <a:schemeClr val="accent2"/>
              </a:solidFill>
              <a:latin typeface="+mn-lt"/>
              <a:cs typeface="Arial" charset="0"/>
            </a:endParaRPr>
          </a:p>
          <a:p>
            <a:pPr marL="39688"/>
            <a:r>
              <a:rPr lang="en-US" sz="2000" dirty="0" smtClean="0">
                <a:solidFill>
                  <a:schemeClr val="accent2"/>
                </a:solidFill>
                <a:latin typeface="+mn-lt"/>
                <a:cs typeface="Arial" charset="0"/>
              </a:rPr>
              <a:t>Area buildings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~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cs typeface="Arial" charset="0"/>
              </a:rPr>
              <a:t>98 000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m2</a:t>
            </a:r>
          </a:p>
          <a:p>
            <a:pPr marL="39688"/>
            <a:r>
              <a:rPr lang="en-US" sz="2000" dirty="0" smtClean="0">
                <a:solidFill>
                  <a:schemeClr val="accent2"/>
                </a:solidFill>
                <a:latin typeface="+mn-lt"/>
                <a:cs typeface="Arial" charset="0"/>
              </a:rPr>
              <a:t>Usable area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~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cs typeface="Arial" charset="0"/>
              </a:rPr>
              <a:t>135 000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m2</a:t>
            </a:r>
          </a:p>
          <a:p>
            <a:pPr marL="39688"/>
            <a:r>
              <a:rPr lang="en-US" sz="2000" dirty="0" smtClean="0">
                <a:solidFill>
                  <a:schemeClr val="accent2"/>
                </a:solidFill>
                <a:latin typeface="+mn-lt"/>
                <a:cs typeface="Arial" charset="0"/>
              </a:rPr>
              <a:t>Volume of buildings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~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cs typeface="Arial" charset="0"/>
              </a:rPr>
              <a:t>1 049 000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m3</a:t>
            </a:r>
          </a:p>
          <a:p>
            <a:pPr marL="39688"/>
            <a:r>
              <a:rPr lang="en-US" sz="2000" dirty="0" smtClean="0">
                <a:solidFill>
                  <a:schemeClr val="accent2"/>
                </a:solidFill>
                <a:latin typeface="+mn-lt"/>
                <a:cs typeface="Arial" charset="0"/>
              </a:rPr>
              <a:t>Substructure:~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1500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cs typeface="Arial" charset="0"/>
              </a:rPr>
              <a:t>pillars, up to 65 m deep</a:t>
            </a:r>
            <a:endParaRPr lang="en-US" sz="2000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742892" y="792771"/>
            <a:ext cx="4401107" cy="2418041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197600" y="3210812"/>
            <a:ext cx="2946400" cy="22225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2348</Words>
  <Application>Microsoft Macintosh PowerPoint</Application>
  <PresentationFormat>Presentazione su schermo (4:3)</PresentationFormat>
  <Paragraphs>618</Paragraphs>
  <Slides>37</Slides>
  <Notes>4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FAIR-  Facility for Antiproton &amp; Ion Research</vt:lpstr>
      <vt:lpstr>FAIR - Civil Construction </vt:lpstr>
      <vt:lpstr>Diapositiva 10</vt:lpstr>
      <vt:lpstr>HESR Prototyping and Tests at COSY</vt:lpstr>
      <vt:lpstr>Experiment NuSTAR</vt:lpstr>
      <vt:lpstr>Timeline MSV</vt:lpstr>
      <vt:lpstr>Diapositiva 14</vt:lpstr>
      <vt:lpstr>Diapositiva 15</vt:lpstr>
      <vt:lpstr>Diapositiva 16</vt:lpstr>
      <vt:lpstr>Diapositiva 17</vt:lpstr>
      <vt:lpstr>Diapositiva 18</vt:lpstr>
      <vt:lpstr>      Extreme Light Infrastructure </vt:lpstr>
      <vt:lpstr>ELI-Nuclear Physics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ISOL Roadmap in EUROPE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 Bracco </dc:creator>
  <cp:lastModifiedBy>Angela Bracco</cp:lastModifiedBy>
  <cp:revision>160</cp:revision>
  <cp:lastPrinted>2013-05-28T15:18:34Z</cp:lastPrinted>
  <dcterms:created xsi:type="dcterms:W3CDTF">2013-06-01T09:57:50Z</dcterms:created>
  <dcterms:modified xsi:type="dcterms:W3CDTF">2013-06-01T10:03:22Z</dcterms:modified>
</cp:coreProperties>
</file>