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8.jpg" ContentType="image/jpeg"/>
  <Override PartName="/ppt/media/image79.jpg" ContentType="image/jpeg"/>
  <Override PartName="/ppt/media/image80.jpg" ContentType="image/jpeg"/>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media/image96.jpg" ContentType="image/jpeg"/>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302" r:id="rId5"/>
    <p:sldId id="259" r:id="rId6"/>
    <p:sldId id="260" r:id="rId7"/>
    <p:sldId id="295" r:id="rId8"/>
    <p:sldId id="305" r:id="rId9"/>
    <p:sldId id="261" r:id="rId10"/>
    <p:sldId id="263" r:id="rId11"/>
    <p:sldId id="264" r:id="rId12"/>
    <p:sldId id="265" r:id="rId13"/>
    <p:sldId id="266" r:id="rId14"/>
    <p:sldId id="267" r:id="rId15"/>
    <p:sldId id="268" r:id="rId16"/>
    <p:sldId id="270" r:id="rId17"/>
    <p:sldId id="269" r:id="rId18"/>
    <p:sldId id="271" r:id="rId19"/>
    <p:sldId id="272" r:id="rId20"/>
    <p:sldId id="312" r:id="rId21"/>
    <p:sldId id="274" r:id="rId22"/>
    <p:sldId id="297" r:id="rId23"/>
    <p:sldId id="298" r:id="rId24"/>
    <p:sldId id="299" r:id="rId25"/>
    <p:sldId id="300" r:id="rId26"/>
    <p:sldId id="319" r:id="rId27"/>
    <p:sldId id="294" r:id="rId28"/>
    <p:sldId id="279" r:id="rId29"/>
    <p:sldId id="280" r:id="rId30"/>
    <p:sldId id="281" r:id="rId31"/>
    <p:sldId id="282" r:id="rId32"/>
    <p:sldId id="283" r:id="rId33"/>
    <p:sldId id="284" r:id="rId34"/>
    <p:sldId id="285" r:id="rId35"/>
    <p:sldId id="286" r:id="rId36"/>
    <p:sldId id="287" r:id="rId37"/>
    <p:sldId id="289" r:id="rId38"/>
    <p:sldId id="290" r:id="rId39"/>
    <p:sldId id="291" r:id="rId40"/>
    <p:sldId id="275" r:id="rId41"/>
    <p:sldId id="318" r:id="rId42"/>
    <p:sldId id="296" r:id="rId43"/>
    <p:sldId id="311" r:id="rId44"/>
    <p:sldId id="303" r:id="rId45"/>
    <p:sldId id="313" r:id="rId46"/>
    <p:sldId id="315" r:id="rId47"/>
    <p:sldId id="316" r:id="rId48"/>
    <p:sldId id="317" r:id="rId49"/>
    <p:sldId id="293" r:id="rId50"/>
    <p:sldId id="292" r:id="rId51"/>
    <p:sldId id="308" r:id="rId52"/>
    <p:sldId id="310" r:id="rId53"/>
    <p:sldId id="309" r:id="rId54"/>
    <p:sldId id="306" r:id="rId55"/>
    <p:sldId id="30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8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C80F5-455D-4411-B5F1-36E516CCFE4B}" type="datetimeFigureOut">
              <a:rPr lang="en-US" smtClean="0"/>
              <a:t>5/26/2013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E5301-9722-41E7-9682-0BF1C0B8626A}" type="slidenum">
              <a:rPr lang="en-US" smtClean="0"/>
              <a:t>‹#›</a:t>
            </a:fld>
            <a:endParaRPr lang="en-US"/>
          </a:p>
        </p:txBody>
      </p:sp>
    </p:spTree>
    <p:extLst>
      <p:ext uri="{BB962C8B-B14F-4D97-AF65-F5344CB8AC3E}">
        <p14:creationId xmlns:p14="http://schemas.microsoft.com/office/powerpoint/2010/main" val="220646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nesco.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857B5-98C7-43B8-8D77-C90F68307594}" type="slidenum">
              <a:rPr lang="en-US"/>
              <a:pPr/>
              <a:t>20</a:t>
            </a:fld>
            <a:endParaRPr lang="en-US"/>
          </a:p>
        </p:txBody>
      </p:sp>
      <p:sp>
        <p:nvSpPr>
          <p:cNvPr id="5122" name="Rectangle 2"/>
          <p:cNvSpPr>
            <a:spLocks noGrp="1" noRot="1" noChangeAspect="1" noTextEdit="1"/>
          </p:cNvSpPr>
          <p:nvPr>
            <p:ph type="sldImg"/>
          </p:nvPr>
        </p:nvSpPr>
        <p:spPr>
          <a:xfrm>
            <a:off x="1168400" y="679450"/>
            <a:ext cx="4532313" cy="3400425"/>
          </a:xfrm>
          <a:ln/>
          <a:extLst>
            <a:ext uri="{909E8E84-426E-40DD-AFC4-6F175D3DCCD1}">
              <a14:hiddenFill xmlns:a14="http://schemas.microsoft.com/office/drawing/2010/main">
                <a:noFill/>
              </a14:hiddenFill>
            </a:ext>
          </a:extLst>
        </p:spPr>
      </p:sp>
      <p:sp>
        <p:nvSpPr>
          <p:cNvPr id="5123" name="Rectangle 3"/>
          <p:cNvSpPr>
            <a:spLocks noGrp="1"/>
          </p:cNvSpPr>
          <p:nvPr>
            <p:ph type="body" idx="1"/>
          </p:nvPr>
        </p:nvSpPr>
        <p:spPr>
          <a:xfrm>
            <a:off x="895350" y="4381502"/>
            <a:ext cx="5073650" cy="4079875"/>
          </a:xfrm>
        </p:spPr>
        <p:txBody>
          <a:bodyPr lIns="91416" tIns="45709" rIns="91416" bIns="45709"/>
          <a:lstStyle/>
          <a:p>
            <a:r>
              <a:rPr lang="en-US" altLang="zh-CN" b="1"/>
              <a:t>W</a:t>
            </a:r>
            <a:r>
              <a:rPr lang="en-US" altLang="zh-CN"/>
              <a:t>orldwide </a:t>
            </a:r>
            <a:r>
              <a:rPr lang="en-US" altLang="zh-CN" b="1"/>
              <a:t>Hy</a:t>
            </a:r>
            <a:r>
              <a:rPr lang="en-US" altLang="zh-CN"/>
              <a:t>drogeological </a:t>
            </a:r>
            <a:r>
              <a:rPr lang="en-US" altLang="zh-CN" b="1"/>
              <a:t>M</a:t>
            </a:r>
            <a:r>
              <a:rPr lang="en-US" altLang="zh-CN"/>
              <a:t>apping and </a:t>
            </a:r>
            <a:r>
              <a:rPr lang="en-US" altLang="zh-CN" b="1"/>
              <a:t>A</a:t>
            </a:r>
            <a:r>
              <a:rPr lang="en-US" altLang="zh-CN"/>
              <a:t>ssessment </a:t>
            </a:r>
            <a:r>
              <a:rPr lang="en-US" altLang="zh-CN" b="1"/>
              <a:t>P</a:t>
            </a:r>
            <a:r>
              <a:rPr lang="en-US" altLang="zh-CN"/>
              <a:t>rogramme (WHYMAP) </a:t>
            </a:r>
          </a:p>
          <a:p>
            <a:r>
              <a:rPr lang="en-US" altLang="zh-CN">
                <a:hlinkClick r:id="rId3" tooltip="External link: UNESCO - United Nations Educational, Scientific and Cultural Organization (Opens new window)"/>
              </a:rPr>
              <a:t>UNESCO - United Nations Educational, Scientific and Cultural Organization</a:t>
            </a:r>
            <a:r>
              <a:rPr lang="en-US" altLang="zh-CN"/>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tx1"/>
                </a:solidFill>
                <a:latin typeface="Arial" charset="0"/>
                <a:ea typeface="ＭＳ Ｐゴシック" charset="0"/>
                <a:cs typeface="ＭＳ Ｐゴシック" charset="0"/>
              </a:defRPr>
            </a:lvl1pPr>
            <a:lvl2pPr marL="37931725" indent="-37474525" defTabSz="9286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27F4F1-6E7A-074F-AE01-CBBEC5323698}" type="slidenum">
              <a:rPr lang="en-US" sz="1200"/>
              <a:pPr eaLnBrk="1" hangingPunct="1"/>
              <a:t>38</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Contrast improvement achieved with MR-based motion </a:t>
            </a:r>
            <a:r>
              <a:rPr lang="en-US" dirty="0" smtClean="0"/>
              <a:t>correction.</a:t>
            </a:r>
          </a:p>
          <a:p>
            <a:pPr eaLnBrk="1" hangingPunct="1"/>
            <a:endParaRPr lang="en-US" dirty="0" smtClean="0"/>
          </a:p>
          <a:p>
            <a:pPr eaLnBrk="1" hangingPunct="1"/>
            <a:r>
              <a:rPr lang="en-US" dirty="0" smtClean="0"/>
              <a:t>Applying tagged MR acquisition on liver during in vivo human PET acquisition is a challenging task mainly due to the fact that the MR tags only last about 1 second in liver tissue whereas normal respiratory cycle is about 5 seconds. The motion estimation based on real-time </a:t>
            </a:r>
            <a:r>
              <a:rPr lang="en-US" dirty="0" err="1" smtClean="0"/>
              <a:t>trueFISP</a:t>
            </a:r>
            <a:r>
              <a:rPr lang="en-US" dirty="0" smtClean="0"/>
              <a:t> MR images is immune from this complication because it utilizes liver</a:t>
            </a:r>
            <a:r>
              <a:rPr lang="ja-JP" altLang="en-US" dirty="0" smtClean="0"/>
              <a:t>’</a:t>
            </a:r>
            <a:r>
              <a:rPr lang="en-US" altLang="ja-JP" dirty="0" smtClean="0"/>
              <a:t>s intrinsic texture under </a:t>
            </a:r>
            <a:r>
              <a:rPr lang="en-US" altLang="ja-JP" dirty="0" err="1" smtClean="0"/>
              <a:t>trueFISP</a:t>
            </a:r>
            <a:r>
              <a:rPr lang="en-US" altLang="ja-JP" dirty="0" smtClean="0"/>
              <a:t> technique which does not vary in time. </a:t>
            </a:r>
          </a:p>
          <a:p>
            <a:pPr eaLnBrk="1" hangingPunct="1"/>
            <a:r>
              <a:rPr lang="en-US" dirty="0" smtClean="0"/>
              <a:t>Movie TRUE-FISP / Gated PET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E5301-9722-41E7-9682-0BF1C0B8626A}" type="slidenum">
              <a:rPr lang="en-US" smtClean="0"/>
              <a:t>50</a:t>
            </a:fld>
            <a:endParaRPr lang="en-US"/>
          </a:p>
        </p:txBody>
      </p:sp>
    </p:spTree>
    <p:extLst>
      <p:ext uri="{BB962C8B-B14F-4D97-AF65-F5344CB8AC3E}">
        <p14:creationId xmlns:p14="http://schemas.microsoft.com/office/powerpoint/2010/main" val="103611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4C5E47-2EC4-8B42-A42D-D48FD14FF71E}" type="slidenum">
              <a:rPr lang="en-US"/>
              <a:pPr/>
              <a:t>28</a:t>
            </a:fld>
            <a:endParaRPr lang="en-US"/>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59289-276E-2648-A514-63FBE840E9AF}" type="slidenum">
              <a:rPr lang="en-US"/>
              <a:pPr/>
              <a:t>29</a:t>
            </a:fld>
            <a:endParaRPr lang="en-US"/>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1FF44-4066-AC4A-9359-1A42FBD8C950}" type="slidenum">
              <a:rPr lang="en-US"/>
              <a:pPr/>
              <a:t>30</a:t>
            </a:fld>
            <a:endParaRPr lang="en-US"/>
          </a:p>
        </p:txBody>
      </p:sp>
      <p:sp>
        <p:nvSpPr>
          <p:cNvPr id="614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55D47-2108-934E-BE1E-4DB2C14909EC}" type="slidenum">
              <a:rPr lang="en-US"/>
              <a:pPr/>
              <a:t>31</a:t>
            </a:fld>
            <a:endParaRPr lang="en-US"/>
          </a:p>
        </p:txBody>
      </p:sp>
      <p:sp>
        <p:nvSpPr>
          <p:cNvPr id="12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55D47-2108-934E-BE1E-4DB2C14909EC}" type="slidenum">
              <a:rPr lang="en-US"/>
              <a:pPr/>
              <a:t>32</a:t>
            </a:fld>
            <a:endParaRPr lang="en-US"/>
          </a:p>
        </p:txBody>
      </p:sp>
      <p:sp>
        <p:nvSpPr>
          <p:cNvPr id="12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569090E-27B7-CA47-941C-1427D6D7CB1A}" type="slidenum">
              <a:rPr lang="en-US"/>
              <a:pPr/>
              <a:t>34</a:t>
            </a:fld>
            <a:endParaRPr lang="en-US"/>
          </a:p>
        </p:txBody>
      </p:sp>
      <p:sp>
        <p:nvSpPr>
          <p:cNvPr id="7" name="Rectangle 7"/>
          <p:cNvSpPr txBox="1">
            <a:spLocks noGrp="1" noChangeArrowheads="1"/>
          </p:cNvSpPr>
          <p:nvPr/>
        </p:nvSpPr>
        <p:spPr bwMode="auto">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algn="r">
              <a:defRPr/>
            </a:pPr>
            <a:fld id="{6969D6EA-0F8A-DB4E-B9BD-516041539F7B}" type="slidenum">
              <a:rPr lang="en-US" sz="1200">
                <a:latin typeface="Times" charset="0"/>
                <a:cs typeface="+mn-cs"/>
              </a:rPr>
              <a:pPr algn="r">
                <a:defRPr/>
              </a:pPr>
              <a:t>34</a:t>
            </a:fld>
            <a:endParaRPr lang="en-US" sz="1200">
              <a:latin typeface="Times" charset="0"/>
              <a:cs typeface="+mn-cs"/>
            </a:endParaRPr>
          </a:p>
        </p:txBody>
      </p:sp>
      <p:sp>
        <p:nvSpPr>
          <p:cNvPr id="270338" name="Rectangle 2"/>
          <p:cNvSpPr>
            <a:spLocks noGrp="1" noRot="1" noChangeAspect="1" noChangeArrowheads="1"/>
          </p:cNvSpPr>
          <p:nvPr>
            <p:ph type="sldImg"/>
          </p:nvPr>
        </p:nvSpPr>
        <p:spPr>
          <a:xfrm>
            <a:off x="0" y="0"/>
            <a:ext cx="0" cy="0"/>
          </a:xfrm>
          <a:solidFill>
            <a:srgbClr val="FFFFFF"/>
          </a:solidFill>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569090E-27B7-CA47-941C-1427D6D7CB1A}" type="slidenum">
              <a:rPr lang="en-US"/>
              <a:pPr/>
              <a:t>35</a:t>
            </a:fld>
            <a:endParaRPr lang="en-US"/>
          </a:p>
        </p:txBody>
      </p:sp>
      <p:sp>
        <p:nvSpPr>
          <p:cNvPr id="7" name="Rectangle 7"/>
          <p:cNvSpPr txBox="1">
            <a:spLocks noGrp="1" noChangeArrowheads="1"/>
          </p:cNvSpPr>
          <p:nvPr/>
        </p:nvSpPr>
        <p:spPr bwMode="auto">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algn="r">
              <a:defRPr/>
            </a:pPr>
            <a:fld id="{6969D6EA-0F8A-DB4E-B9BD-516041539F7B}" type="slidenum">
              <a:rPr lang="en-US" sz="1200">
                <a:latin typeface="Times" charset="0"/>
                <a:cs typeface="+mn-cs"/>
              </a:rPr>
              <a:pPr algn="r">
                <a:defRPr/>
              </a:pPr>
              <a:t>35</a:t>
            </a:fld>
            <a:endParaRPr lang="en-US" sz="1200">
              <a:latin typeface="Times" charset="0"/>
              <a:cs typeface="+mn-cs"/>
            </a:endParaRPr>
          </a:p>
        </p:txBody>
      </p:sp>
      <p:sp>
        <p:nvSpPr>
          <p:cNvPr id="270338" name="Rectangle 2"/>
          <p:cNvSpPr>
            <a:spLocks noGrp="1" noRot="1" noChangeAspect="1" noChangeArrowheads="1"/>
          </p:cNvSpPr>
          <p:nvPr>
            <p:ph type="sldImg"/>
          </p:nvPr>
        </p:nvSpPr>
        <p:spPr>
          <a:xfrm>
            <a:off x="0" y="0"/>
            <a:ext cx="0" cy="0"/>
          </a:xfrm>
          <a:solidFill>
            <a:srgbClr val="FFFFFF"/>
          </a:solidFill>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ln/>
        </p:spPr>
      </p:sp>
      <p:sp>
        <p:nvSpPr>
          <p:cNvPr id="5939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5939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13E6A"/>
                </a:solidFill>
                <a:latin typeface="Arial" pitchFamily="34" charset="0"/>
                <a:ea typeface="MS PGothic" pitchFamily="34" charset="-128"/>
              </a:defRPr>
            </a:lvl1pPr>
            <a:lvl2pPr marL="742883" indent="-285724">
              <a:defRPr sz="2000">
                <a:solidFill>
                  <a:srgbClr val="013E6A"/>
                </a:solidFill>
                <a:latin typeface="Arial" pitchFamily="34" charset="0"/>
                <a:ea typeface="MS PGothic" pitchFamily="34" charset="-128"/>
              </a:defRPr>
            </a:lvl2pPr>
            <a:lvl3pPr marL="1142898" indent="-228580">
              <a:defRPr sz="2000">
                <a:solidFill>
                  <a:srgbClr val="013E6A"/>
                </a:solidFill>
                <a:latin typeface="Arial" pitchFamily="34" charset="0"/>
                <a:ea typeface="MS PGothic" pitchFamily="34" charset="-128"/>
              </a:defRPr>
            </a:lvl3pPr>
            <a:lvl4pPr marL="1600057" indent="-228580">
              <a:defRPr sz="2000">
                <a:solidFill>
                  <a:srgbClr val="013E6A"/>
                </a:solidFill>
                <a:latin typeface="Arial" pitchFamily="34" charset="0"/>
                <a:ea typeface="MS PGothic" pitchFamily="34" charset="-128"/>
              </a:defRPr>
            </a:lvl4pPr>
            <a:lvl5pPr marL="2057217" indent="-228580">
              <a:defRPr sz="2000">
                <a:solidFill>
                  <a:srgbClr val="013E6A"/>
                </a:solidFill>
                <a:latin typeface="Arial" pitchFamily="34" charset="0"/>
                <a:ea typeface="MS PGothic" pitchFamily="34" charset="-128"/>
              </a:defRPr>
            </a:lvl5pPr>
            <a:lvl6pPr marL="2514376" indent="-22858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6pPr>
            <a:lvl7pPr marL="2971535" indent="-22858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7pPr>
            <a:lvl8pPr marL="3428695" indent="-22858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8pPr>
            <a:lvl9pPr marL="3885854" indent="-22858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9pPr>
          </a:lstStyle>
          <a:p>
            <a:fld id="{1EFCBCB0-809C-4494-A976-7454CF049105}" type="slidenum">
              <a:rPr lang="en-US" sz="1200">
                <a:solidFill>
                  <a:schemeClr val="tx1"/>
                </a:solidFill>
                <a:latin typeface="Times" charset="0"/>
              </a:rPr>
              <a:pPr/>
              <a:t>37</a:t>
            </a:fld>
            <a:endParaRPr lang="en-US" sz="1200">
              <a:solidFill>
                <a:schemeClr val="tx1"/>
              </a:solidFill>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 Full Bottom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6095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56.png"/><Relationship Id="rId3" Type="http://schemas.openxmlformats.org/officeDocument/2006/relationships/notesSlide" Target="../notesSlides/notesSlide2.xml"/><Relationship Id="rId7" Type="http://schemas.openxmlformats.org/officeDocument/2006/relationships/image" Target="../media/image53.png"/><Relationship Id="rId12"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4.jpeg"/><Relationship Id="rId5" Type="http://schemas.openxmlformats.org/officeDocument/2006/relationships/image" Target="../media/image52.png"/><Relationship Id="rId10" Type="http://schemas.openxmlformats.org/officeDocument/2006/relationships/image" Target="../media/image5.jpeg"/><Relationship Id="rId4" Type="http://schemas.openxmlformats.org/officeDocument/2006/relationships/oleObject" Target="../embeddings/oleObject1.bin"/><Relationship Id="rId9"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5.xml"/><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Microsoft_Excel_97-2003_Worksheet1.xls"/><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notesSlide" Target="../notesSlides/notesSlide9.xml"/><Relationship Id="rId7" Type="http://schemas.openxmlformats.org/officeDocument/2006/relationships/image" Target="../media/image84.jpeg"/><Relationship Id="rId12" Type="http://schemas.openxmlformats.org/officeDocument/2006/relationships/image" Target="../media/image8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 Id="rId1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notesSlide" Target="../notesSlides/notesSlide10.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2.e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afrdtest.lbl.gov/ionbeamtherapyworkshop/" TargetMode="External"/><Relationship Id="rId2" Type="http://schemas.openxmlformats.org/officeDocument/2006/relationships/hyperlink" Target="http://science.energy.gov/~/media/hep/pdf/accelerator-rd-stewardship/Report.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1470025"/>
          </a:xfrm>
        </p:spPr>
        <p:txBody>
          <a:bodyPr/>
          <a:lstStyle/>
          <a:p>
            <a:r>
              <a:rPr lang="en-US" dirty="0" smtClean="0"/>
              <a:t>Nuclear Physics Serving Society</a:t>
            </a:r>
            <a:endParaRPr lang="en-US" dirty="0"/>
          </a:p>
        </p:txBody>
      </p:sp>
      <p:sp>
        <p:nvSpPr>
          <p:cNvPr id="3" name="Subtitle 2"/>
          <p:cNvSpPr>
            <a:spLocks noGrp="1"/>
          </p:cNvSpPr>
          <p:nvPr>
            <p:ph type="subTitle" idx="1"/>
          </p:nvPr>
        </p:nvSpPr>
        <p:spPr>
          <a:xfrm>
            <a:off x="838200" y="3886200"/>
            <a:ext cx="7696200" cy="1752600"/>
          </a:xfrm>
        </p:spPr>
        <p:txBody>
          <a:bodyPr>
            <a:normAutofit fontScale="85000" lnSpcReduction="20000"/>
          </a:bodyPr>
          <a:lstStyle/>
          <a:p>
            <a:r>
              <a:rPr lang="en-US" dirty="0" smtClean="0"/>
              <a:t>Donald Geesaman</a:t>
            </a:r>
          </a:p>
          <a:p>
            <a:r>
              <a:rPr lang="en-US" dirty="0" smtClean="0"/>
              <a:t>Argonne National Laboratory</a:t>
            </a:r>
          </a:p>
          <a:p>
            <a:r>
              <a:rPr lang="en-US" dirty="0" smtClean="0"/>
              <a:t>IUPAP Working Group 9 Nuclear Science Symposium</a:t>
            </a:r>
          </a:p>
          <a:p>
            <a:r>
              <a:rPr lang="en-US" dirty="0" smtClean="0"/>
              <a:t>May 31, 2013</a:t>
            </a:r>
            <a:endParaRPr lang="en-US" dirty="0"/>
          </a:p>
        </p:txBody>
      </p:sp>
    </p:spTree>
    <p:extLst>
      <p:ext uri="{BB962C8B-B14F-4D97-AF65-F5344CB8AC3E}">
        <p14:creationId xmlns:p14="http://schemas.microsoft.com/office/powerpoint/2010/main" val="3109997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19852" t="36586" r="42351" b="21207"/>
          <a:stretch>
            <a:fillRect/>
          </a:stretch>
        </p:blipFill>
        <p:spPr bwMode="auto">
          <a:xfrm>
            <a:off x="1371600" y="1684338"/>
            <a:ext cx="7040563"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l="19852" t="15714" r="42351" b="78525"/>
          <a:stretch>
            <a:fillRect/>
          </a:stretch>
        </p:blipFill>
        <p:spPr bwMode="auto">
          <a:xfrm>
            <a:off x="1819275" y="1117600"/>
            <a:ext cx="6048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98425"/>
            <a:ext cx="9144000" cy="762000"/>
          </a:xfrm>
        </p:spPr>
        <p:txBody>
          <a:bodyPr>
            <a:normAutofit fontScale="90000"/>
          </a:bodyPr>
          <a:lstStyle/>
          <a:p>
            <a:pPr eaLnBrk="1" hangingPunct="1"/>
            <a:r>
              <a:rPr lang="en-GB" sz="2800" b="0" smtClean="0"/>
              <a:t>Continued recognition of the need for water resources data and comprehensive assessments</a:t>
            </a:r>
          </a:p>
        </p:txBody>
      </p:sp>
      <p:sp>
        <p:nvSpPr>
          <p:cNvPr id="10243" name="Rectangle 8"/>
          <p:cNvSpPr>
            <a:spLocks noChangeArrowheads="1"/>
          </p:cNvSpPr>
          <p:nvPr/>
        </p:nvSpPr>
        <p:spPr bwMode="auto">
          <a:xfrm>
            <a:off x="201613" y="1296988"/>
            <a:ext cx="3613150" cy="846137"/>
          </a:xfrm>
          <a:prstGeom prst="rect">
            <a:avLst/>
          </a:prstGeom>
          <a:solidFill>
            <a:srgbClr val="FFFFFF"/>
          </a:solidFill>
          <a:ln w="19050">
            <a:solidFill>
              <a:schemeClr val="tx1"/>
            </a:solidFill>
            <a:miter lim="800000"/>
            <a:headEnd/>
            <a:tailEnd/>
          </a:ln>
        </p:spPr>
        <p:txBody>
          <a:bodyPr/>
          <a:lstStyle/>
          <a:p>
            <a:pPr algn="ctr"/>
            <a:r>
              <a:rPr lang="en-GB" sz="2000">
                <a:latin typeface="Arial" charset="0"/>
                <a:cs typeface="Arial" charset="0"/>
              </a:rPr>
              <a:t>1977 UN Water Conference</a:t>
            </a:r>
          </a:p>
          <a:p>
            <a:pPr algn="ctr"/>
            <a:r>
              <a:rPr lang="en-GB" sz="2000">
                <a:latin typeface="Arial" charset="0"/>
                <a:cs typeface="Arial" charset="0"/>
              </a:rPr>
              <a:t>Mar del Plata, Argentina</a:t>
            </a:r>
          </a:p>
        </p:txBody>
      </p:sp>
      <p:grpSp>
        <p:nvGrpSpPr>
          <p:cNvPr id="10244" name="Group 17"/>
          <p:cNvGrpSpPr>
            <a:grpSpLocks/>
          </p:cNvGrpSpPr>
          <p:nvPr/>
        </p:nvGrpSpPr>
        <p:grpSpPr bwMode="auto">
          <a:xfrm>
            <a:off x="1193800" y="3532188"/>
            <a:ext cx="3362325" cy="1970087"/>
            <a:chOff x="1217" y="2727"/>
            <a:chExt cx="2118" cy="1241"/>
          </a:xfrm>
        </p:grpSpPr>
        <p:grpSp>
          <p:nvGrpSpPr>
            <p:cNvPr id="10252" name="Group 16"/>
            <p:cNvGrpSpPr>
              <a:grpSpLocks/>
            </p:cNvGrpSpPr>
            <p:nvPr/>
          </p:nvGrpSpPr>
          <p:grpSpPr bwMode="auto">
            <a:xfrm>
              <a:off x="1217" y="2727"/>
              <a:ext cx="2118" cy="1241"/>
              <a:chOff x="1217" y="2727"/>
              <a:chExt cx="2118" cy="1241"/>
            </a:xfrm>
          </p:grpSpPr>
          <p:pic>
            <p:nvPicPr>
              <p:cNvPr id="10254" name="Picture 3"/>
              <p:cNvPicPr>
                <a:picLocks noChangeAspect="1" noChangeArrowheads="1"/>
              </p:cNvPicPr>
              <p:nvPr/>
            </p:nvPicPr>
            <p:blipFill>
              <a:blip r:embed="rId2">
                <a:extLst>
                  <a:ext uri="{28A0092B-C50C-407E-A947-70E740481C1C}">
                    <a14:useLocalDpi xmlns:a14="http://schemas.microsoft.com/office/drawing/2010/main" val="0"/>
                  </a:ext>
                </a:extLst>
              </a:blip>
              <a:srcRect b="70012"/>
              <a:stretch>
                <a:fillRect/>
              </a:stretch>
            </p:blipFill>
            <p:spPr bwMode="auto">
              <a:xfrm>
                <a:off x="1217" y="2727"/>
                <a:ext cx="2118"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
              <p:cNvPicPr>
                <a:picLocks noChangeAspect="1" noChangeArrowheads="1"/>
              </p:cNvPicPr>
              <p:nvPr/>
            </p:nvPicPr>
            <p:blipFill>
              <a:blip r:embed="rId3">
                <a:extLst>
                  <a:ext uri="{28A0092B-C50C-407E-A947-70E740481C1C}">
                    <a14:useLocalDpi xmlns:a14="http://schemas.microsoft.com/office/drawing/2010/main" val="0"/>
                  </a:ext>
                </a:extLst>
              </a:blip>
              <a:srcRect l="22533" t="12006" b="67986"/>
              <a:stretch>
                <a:fillRect/>
              </a:stretch>
            </p:blipFill>
            <p:spPr bwMode="auto">
              <a:xfrm>
                <a:off x="1268" y="3568"/>
                <a:ext cx="204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53" name="Text Box 9"/>
            <p:cNvSpPr txBox="1">
              <a:spLocks noChangeArrowheads="1"/>
            </p:cNvSpPr>
            <p:nvPr/>
          </p:nvSpPr>
          <p:spPr bwMode="auto">
            <a:xfrm>
              <a:off x="2605" y="2767"/>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t>2009</a:t>
              </a:r>
            </a:p>
          </p:txBody>
        </p:sp>
      </p:grpSp>
      <p:pic>
        <p:nvPicPr>
          <p:cNvPr id="10245" name="Picture 10"/>
          <p:cNvPicPr>
            <a:picLocks noChangeAspect="1" noChangeArrowheads="1"/>
          </p:cNvPicPr>
          <p:nvPr/>
        </p:nvPicPr>
        <p:blipFill>
          <a:blip r:embed="rId4">
            <a:extLst>
              <a:ext uri="{28A0092B-C50C-407E-A947-70E740481C1C}">
                <a14:useLocalDpi xmlns:a14="http://schemas.microsoft.com/office/drawing/2010/main" val="0"/>
              </a:ext>
            </a:extLst>
          </a:blip>
          <a:srcRect l="13634" t="27499" r="12303" b="12500"/>
          <a:stretch>
            <a:fillRect/>
          </a:stretch>
        </p:blipFill>
        <p:spPr bwMode="gray">
          <a:xfrm>
            <a:off x="941388" y="2143125"/>
            <a:ext cx="2873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22"/>
          <p:cNvGrpSpPr>
            <a:grpSpLocks/>
          </p:cNvGrpSpPr>
          <p:nvPr/>
        </p:nvGrpSpPr>
        <p:grpSpPr bwMode="auto">
          <a:xfrm>
            <a:off x="4276725" y="4891088"/>
            <a:ext cx="3660775" cy="1493837"/>
            <a:chOff x="3264" y="645"/>
            <a:chExt cx="2306" cy="941"/>
          </a:xfrm>
        </p:grpSpPr>
        <p:pic>
          <p:nvPicPr>
            <p:cNvPr id="10249" name="Picture 19"/>
            <p:cNvPicPr>
              <a:picLocks noChangeAspect="1" noChangeArrowheads="1"/>
            </p:cNvPicPr>
            <p:nvPr/>
          </p:nvPicPr>
          <p:blipFill>
            <a:blip r:embed="rId5">
              <a:extLst>
                <a:ext uri="{28A0092B-C50C-407E-A947-70E740481C1C}">
                  <a14:useLocalDpi xmlns:a14="http://schemas.microsoft.com/office/drawing/2010/main" val="0"/>
                </a:ext>
              </a:extLst>
            </a:blip>
            <a:srcRect l="19852" t="38280" r="42798" b="51013"/>
            <a:stretch>
              <a:fillRect/>
            </a:stretch>
          </p:blipFill>
          <p:spPr bwMode="auto">
            <a:xfrm>
              <a:off x="3264" y="1054"/>
              <a:ext cx="2306"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 y="645"/>
              <a:ext cx="814"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7" name="Text Box 21"/>
            <p:cNvSpPr txBox="1">
              <a:spLocks noChangeArrowheads="1"/>
            </p:cNvSpPr>
            <p:nvPr/>
          </p:nvSpPr>
          <p:spPr bwMode="auto">
            <a:xfrm>
              <a:off x="4096" y="783"/>
              <a:ext cx="1031" cy="250"/>
            </a:xfrm>
            <a:prstGeom prst="rect">
              <a:avLst/>
            </a:prstGeom>
            <a:solidFill>
              <a:schemeClr val="accent3"/>
            </a:solidFill>
            <a:ln>
              <a:noFill/>
            </a:ln>
            <a:effectLst/>
            <a:extLst/>
          </p:spPr>
          <p:txBody>
            <a:bodyPr wrap="none">
              <a:spAutoFit/>
            </a:bodyPr>
            <a:lstStyle/>
            <a:p>
              <a:pPr>
                <a:defRPr/>
              </a:pPr>
              <a:r>
                <a:rPr lang="en-US" sz="2000" dirty="0"/>
                <a:t>October, 2010</a:t>
              </a:r>
            </a:p>
          </p:txBody>
        </p:sp>
      </p:grpSp>
      <p:sp>
        <p:nvSpPr>
          <p:cNvPr id="96261" name="Rectangle 5"/>
          <p:cNvSpPr>
            <a:spLocks noChangeArrowheads="1"/>
          </p:cNvSpPr>
          <p:nvPr/>
        </p:nvSpPr>
        <p:spPr bwMode="auto">
          <a:xfrm>
            <a:off x="4191000" y="1720850"/>
            <a:ext cx="4808538" cy="2620963"/>
          </a:xfrm>
          <a:prstGeom prst="rect">
            <a:avLst/>
          </a:prstGeom>
          <a:solidFill>
            <a:schemeClr val="accent3">
              <a:lumMod val="75000"/>
            </a:schemeClr>
          </a:solidFill>
          <a:ln w="31750">
            <a:solidFill>
              <a:schemeClr val="tx1"/>
            </a:solidFill>
            <a:miter lim="800000"/>
            <a:headEnd/>
            <a:tailEnd/>
          </a:ln>
          <a:effectLst/>
        </p:spPr>
        <p:txBody>
          <a:bodyPr/>
          <a:lstStyle/>
          <a:p>
            <a:pPr>
              <a:defRPr/>
            </a:pPr>
            <a:endParaRPr lang="en-GB" b="1" i="1" dirty="0">
              <a:latin typeface="Arial" charset="0"/>
              <a:cs typeface="Arial" charset="0"/>
            </a:endParaRPr>
          </a:p>
          <a:p>
            <a:pPr>
              <a:defRPr/>
            </a:pPr>
            <a:r>
              <a:rPr lang="en-GB" b="1" i="1" dirty="0">
                <a:latin typeface="Arial" charset="0"/>
                <a:cs typeface="Arial" charset="0"/>
              </a:rPr>
              <a:t>...incomplete and incompatible data for managing water</a:t>
            </a:r>
          </a:p>
          <a:p>
            <a:pPr>
              <a:defRPr/>
            </a:pPr>
            <a:endParaRPr lang="en-GB" b="1" i="1" dirty="0">
              <a:latin typeface="Arial" charset="0"/>
              <a:cs typeface="Arial" charset="0"/>
            </a:endParaRPr>
          </a:p>
          <a:p>
            <a:pPr>
              <a:defRPr/>
            </a:pPr>
            <a:r>
              <a:rPr lang="en-GB" b="1" i="1" dirty="0">
                <a:latin typeface="Arial" charset="0"/>
                <a:cs typeface="Arial" charset="0"/>
              </a:rPr>
              <a:t>…need scientific understanding and monitoring of aquifers…</a:t>
            </a:r>
          </a:p>
        </p:txBody>
      </p:sp>
      <p:sp>
        <p:nvSpPr>
          <p:cNvPr id="2" name="TextBox 1"/>
          <p:cNvSpPr txBox="1"/>
          <p:nvPr/>
        </p:nvSpPr>
        <p:spPr>
          <a:xfrm>
            <a:off x="3013075" y="2838450"/>
            <a:ext cx="801688" cy="460375"/>
          </a:xfrm>
          <a:prstGeom prst="rect">
            <a:avLst/>
          </a:prstGeom>
          <a:noFill/>
        </p:spPr>
        <p:txBody>
          <a:bodyPr wrap="none">
            <a:spAutoFit/>
          </a:bodyPr>
          <a:lstStyle/>
          <a:p>
            <a:pPr>
              <a:defRPr/>
            </a:pPr>
            <a:r>
              <a:rPr lang="en-US" dirty="0">
                <a:solidFill>
                  <a:schemeClr val="accent3"/>
                </a:solidFill>
              </a:rPr>
              <a:t>2007</a:t>
            </a:r>
            <a:endParaRPr lang="en-GB" dirty="0">
              <a:solidFill>
                <a:schemeClr val="accent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82575" y="98425"/>
            <a:ext cx="8534400" cy="938213"/>
          </a:xfrm>
        </p:spPr>
        <p:txBody>
          <a:bodyPr>
            <a:normAutofit fontScale="90000"/>
          </a:bodyPr>
          <a:lstStyle/>
          <a:p>
            <a:pPr eaLnBrk="1" hangingPunct="1"/>
            <a:r>
              <a:rPr lang="en-GB" sz="2800" smtClean="0"/>
              <a:t>IAEA projects in &gt;60 countries are/will be using isotope age dating with multiple tracers </a:t>
            </a:r>
          </a:p>
        </p:txBody>
      </p:sp>
      <p:grpSp>
        <p:nvGrpSpPr>
          <p:cNvPr id="21507" name="Group 241"/>
          <p:cNvGrpSpPr>
            <a:grpSpLocks noChangeAspect="1"/>
          </p:cNvGrpSpPr>
          <p:nvPr/>
        </p:nvGrpSpPr>
        <p:grpSpPr bwMode="auto">
          <a:xfrm>
            <a:off x="493713" y="1725613"/>
            <a:ext cx="7705725" cy="4075112"/>
            <a:chOff x="336" y="1096"/>
            <a:chExt cx="5120" cy="2736"/>
          </a:xfrm>
        </p:grpSpPr>
        <p:sp>
          <p:nvSpPr>
            <p:cNvPr id="21508" name="Rectangle 240"/>
            <p:cNvSpPr>
              <a:spLocks noChangeArrowheads="1"/>
            </p:cNvSpPr>
            <p:nvPr/>
          </p:nvSpPr>
          <p:spPr bwMode="auto">
            <a:xfrm>
              <a:off x="336" y="1096"/>
              <a:ext cx="5120" cy="2736"/>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21509" name="Group 4"/>
            <p:cNvGrpSpPr>
              <a:grpSpLocks/>
            </p:cNvGrpSpPr>
            <p:nvPr/>
          </p:nvGrpSpPr>
          <p:grpSpPr bwMode="auto">
            <a:xfrm>
              <a:off x="389" y="1200"/>
              <a:ext cx="4982" cy="2592"/>
              <a:chOff x="384" y="1104"/>
              <a:chExt cx="4982" cy="2592"/>
            </a:xfrm>
          </p:grpSpPr>
          <p:sp>
            <p:nvSpPr>
              <p:cNvPr id="21510" name="Freeform 5"/>
              <p:cNvSpPr>
                <a:spLocks/>
              </p:cNvSpPr>
              <p:nvPr/>
            </p:nvSpPr>
            <p:spPr bwMode="auto">
              <a:xfrm>
                <a:off x="2796" y="1873"/>
                <a:ext cx="122" cy="143"/>
              </a:xfrm>
              <a:custGeom>
                <a:avLst/>
                <a:gdLst>
                  <a:gd name="T0" fmla="*/ 73 w 132"/>
                  <a:gd name="T1" fmla="*/ 65 h 167"/>
                  <a:gd name="T2" fmla="*/ 73 w 132"/>
                  <a:gd name="T3" fmla="*/ 64 h 167"/>
                  <a:gd name="T4" fmla="*/ 98 w 132"/>
                  <a:gd name="T5" fmla="*/ 54 h 167"/>
                  <a:gd name="T6" fmla="*/ 104 w 132"/>
                  <a:gd name="T7" fmla="*/ 59 h 167"/>
                  <a:gd name="T8" fmla="*/ 98 w 132"/>
                  <a:gd name="T9" fmla="*/ 16 h 167"/>
                  <a:gd name="T10" fmla="*/ 79 w 132"/>
                  <a:gd name="T11" fmla="*/ 4 h 167"/>
                  <a:gd name="T12" fmla="*/ 57 w 132"/>
                  <a:gd name="T13" fmla="*/ 14 h 167"/>
                  <a:gd name="T14" fmla="*/ 60 w 132"/>
                  <a:gd name="T15" fmla="*/ 8 h 167"/>
                  <a:gd name="T16" fmla="*/ 41 w 132"/>
                  <a:gd name="T17" fmla="*/ 0 h 167"/>
                  <a:gd name="T18" fmla="*/ 38 w 132"/>
                  <a:gd name="T19" fmla="*/ 0 h 167"/>
                  <a:gd name="T20" fmla="*/ 33 w 132"/>
                  <a:gd name="T21" fmla="*/ 0 h 167"/>
                  <a:gd name="T22" fmla="*/ 31 w 132"/>
                  <a:gd name="T23" fmla="*/ 23 h 167"/>
                  <a:gd name="T24" fmla="*/ 21 w 132"/>
                  <a:gd name="T25" fmla="*/ 17 h 167"/>
                  <a:gd name="T26" fmla="*/ 15 w 132"/>
                  <a:gd name="T27" fmla="*/ 24 h 167"/>
                  <a:gd name="T28" fmla="*/ 15 w 132"/>
                  <a:gd name="T29" fmla="*/ 38 h 167"/>
                  <a:gd name="T30" fmla="*/ 0 w 132"/>
                  <a:gd name="T31" fmla="*/ 44 h 167"/>
                  <a:gd name="T32" fmla="*/ 0 w 132"/>
                  <a:gd name="T33" fmla="*/ 60 h 167"/>
                  <a:gd name="T34" fmla="*/ 3 w 132"/>
                  <a:gd name="T35" fmla="*/ 69 h 167"/>
                  <a:gd name="T36" fmla="*/ 6 w 132"/>
                  <a:gd name="T37" fmla="*/ 76 h 167"/>
                  <a:gd name="T38" fmla="*/ 27 w 132"/>
                  <a:gd name="T39" fmla="*/ 85 h 167"/>
                  <a:gd name="T40" fmla="*/ 18 w 132"/>
                  <a:gd name="T41" fmla="*/ 103 h 167"/>
                  <a:gd name="T42" fmla="*/ 42 w 132"/>
                  <a:gd name="T43" fmla="*/ 104 h 167"/>
                  <a:gd name="T44" fmla="*/ 82 w 132"/>
                  <a:gd name="T45" fmla="*/ 103 h 167"/>
                  <a:gd name="T46" fmla="*/ 93 w 132"/>
                  <a:gd name="T47" fmla="*/ 88 h 167"/>
                  <a:gd name="T48" fmla="*/ 73 w 132"/>
                  <a:gd name="T49" fmla="*/ 65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167"/>
                  <a:gd name="T77" fmla="*/ 132 w 132"/>
                  <a:gd name="T78" fmla="*/ 167 h 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167">
                    <a:moveTo>
                      <a:pt x="92" y="104"/>
                    </a:moveTo>
                    <a:lnTo>
                      <a:pt x="93" y="103"/>
                    </a:lnTo>
                    <a:lnTo>
                      <a:pt x="124" y="87"/>
                    </a:lnTo>
                    <a:lnTo>
                      <a:pt x="132" y="93"/>
                    </a:lnTo>
                    <a:lnTo>
                      <a:pt x="124" y="26"/>
                    </a:lnTo>
                    <a:lnTo>
                      <a:pt x="100" y="7"/>
                    </a:lnTo>
                    <a:lnTo>
                      <a:pt x="72" y="22"/>
                    </a:lnTo>
                    <a:lnTo>
                      <a:pt x="76" y="13"/>
                    </a:lnTo>
                    <a:lnTo>
                      <a:pt x="52" y="0"/>
                    </a:lnTo>
                    <a:lnTo>
                      <a:pt x="48" y="0"/>
                    </a:lnTo>
                    <a:lnTo>
                      <a:pt x="42" y="0"/>
                    </a:lnTo>
                    <a:lnTo>
                      <a:pt x="40" y="37"/>
                    </a:lnTo>
                    <a:lnTo>
                      <a:pt x="27" y="27"/>
                    </a:lnTo>
                    <a:lnTo>
                      <a:pt x="18" y="38"/>
                    </a:lnTo>
                    <a:lnTo>
                      <a:pt x="18" y="60"/>
                    </a:lnTo>
                    <a:lnTo>
                      <a:pt x="0" y="69"/>
                    </a:lnTo>
                    <a:lnTo>
                      <a:pt x="0" y="96"/>
                    </a:lnTo>
                    <a:lnTo>
                      <a:pt x="3" y="109"/>
                    </a:lnTo>
                    <a:lnTo>
                      <a:pt x="6" y="122"/>
                    </a:lnTo>
                    <a:lnTo>
                      <a:pt x="33" y="135"/>
                    </a:lnTo>
                    <a:lnTo>
                      <a:pt x="23" y="163"/>
                    </a:lnTo>
                    <a:lnTo>
                      <a:pt x="53" y="167"/>
                    </a:lnTo>
                    <a:lnTo>
                      <a:pt x="104" y="164"/>
                    </a:lnTo>
                    <a:lnTo>
                      <a:pt x="118" y="140"/>
                    </a:lnTo>
                    <a:lnTo>
                      <a:pt x="92" y="104"/>
                    </a:lnTo>
                    <a:close/>
                  </a:path>
                </a:pathLst>
              </a:custGeom>
              <a:solidFill>
                <a:srgbClr val="FFFFFF"/>
              </a:solidFill>
              <a:ln w="14351">
                <a:solidFill>
                  <a:schemeClr val="bg2"/>
                </a:solidFill>
                <a:round/>
                <a:headEnd/>
                <a:tailEnd/>
              </a:ln>
            </p:spPr>
            <p:txBody>
              <a:bodyPr/>
              <a:lstStyle/>
              <a:p>
                <a:endParaRPr lang="en-US"/>
              </a:p>
            </p:txBody>
          </p:sp>
          <p:sp>
            <p:nvSpPr>
              <p:cNvPr id="21511" name="Freeform 6"/>
              <p:cNvSpPr>
                <a:spLocks/>
              </p:cNvSpPr>
              <p:nvPr/>
            </p:nvSpPr>
            <p:spPr bwMode="auto">
              <a:xfrm>
                <a:off x="1785" y="2498"/>
                <a:ext cx="25" cy="39"/>
              </a:xfrm>
              <a:custGeom>
                <a:avLst/>
                <a:gdLst>
                  <a:gd name="T0" fmla="*/ 0 w 27"/>
                  <a:gd name="T1" fmla="*/ 0 h 46"/>
                  <a:gd name="T2" fmla="*/ 2 w 27"/>
                  <a:gd name="T3" fmla="*/ 28 h 46"/>
                  <a:gd name="T4" fmla="*/ 21 w 27"/>
                  <a:gd name="T5" fmla="*/ 12 h 46"/>
                  <a:gd name="T6" fmla="*/ 0 w 27"/>
                  <a:gd name="T7" fmla="*/ 0 h 46"/>
                  <a:gd name="T8" fmla="*/ 0 60000 65536"/>
                  <a:gd name="T9" fmla="*/ 0 60000 65536"/>
                  <a:gd name="T10" fmla="*/ 0 60000 65536"/>
                  <a:gd name="T11" fmla="*/ 0 60000 65536"/>
                  <a:gd name="T12" fmla="*/ 0 w 27"/>
                  <a:gd name="T13" fmla="*/ 0 h 46"/>
                  <a:gd name="T14" fmla="*/ 27 w 27"/>
                  <a:gd name="T15" fmla="*/ 46 h 46"/>
                </a:gdLst>
                <a:ahLst/>
                <a:cxnLst>
                  <a:cxn ang="T8">
                    <a:pos x="T0" y="T1"/>
                  </a:cxn>
                  <a:cxn ang="T9">
                    <a:pos x="T2" y="T3"/>
                  </a:cxn>
                  <a:cxn ang="T10">
                    <a:pos x="T4" y="T5"/>
                  </a:cxn>
                  <a:cxn ang="T11">
                    <a:pos x="T6" y="T7"/>
                  </a:cxn>
                </a:cxnLst>
                <a:rect l="T12" t="T13" r="T14" b="T15"/>
                <a:pathLst>
                  <a:path w="27" h="46">
                    <a:moveTo>
                      <a:pt x="0" y="0"/>
                    </a:moveTo>
                    <a:lnTo>
                      <a:pt x="2" y="46"/>
                    </a:lnTo>
                    <a:lnTo>
                      <a:pt x="27" y="19"/>
                    </a:lnTo>
                    <a:lnTo>
                      <a:pt x="0" y="0"/>
                    </a:lnTo>
                    <a:close/>
                  </a:path>
                </a:pathLst>
              </a:custGeom>
              <a:solidFill>
                <a:srgbClr val="FFFFFF"/>
              </a:solidFill>
              <a:ln w="14351">
                <a:solidFill>
                  <a:schemeClr val="bg2"/>
                </a:solidFill>
                <a:round/>
                <a:headEnd/>
                <a:tailEnd/>
              </a:ln>
            </p:spPr>
            <p:txBody>
              <a:bodyPr/>
              <a:lstStyle/>
              <a:p>
                <a:endParaRPr lang="en-US"/>
              </a:p>
            </p:txBody>
          </p:sp>
          <p:sp>
            <p:nvSpPr>
              <p:cNvPr id="21512" name="Freeform 7"/>
              <p:cNvSpPr>
                <a:spLocks/>
              </p:cNvSpPr>
              <p:nvPr/>
            </p:nvSpPr>
            <p:spPr bwMode="auto">
              <a:xfrm>
                <a:off x="3555" y="2178"/>
                <a:ext cx="197" cy="146"/>
              </a:xfrm>
              <a:custGeom>
                <a:avLst/>
                <a:gdLst>
                  <a:gd name="T0" fmla="*/ 0 w 213"/>
                  <a:gd name="T1" fmla="*/ 51 h 171"/>
                  <a:gd name="T2" fmla="*/ 2 w 213"/>
                  <a:gd name="T3" fmla="*/ 79 h 171"/>
                  <a:gd name="T4" fmla="*/ 14 w 213"/>
                  <a:gd name="T5" fmla="*/ 87 h 171"/>
                  <a:gd name="T6" fmla="*/ 4 w 213"/>
                  <a:gd name="T7" fmla="*/ 102 h 171"/>
                  <a:gd name="T8" fmla="*/ 23 w 213"/>
                  <a:gd name="T9" fmla="*/ 107 h 171"/>
                  <a:gd name="T10" fmla="*/ 66 w 213"/>
                  <a:gd name="T11" fmla="*/ 102 h 171"/>
                  <a:gd name="T12" fmla="*/ 74 w 213"/>
                  <a:gd name="T13" fmla="*/ 85 h 171"/>
                  <a:gd name="T14" fmla="*/ 104 w 213"/>
                  <a:gd name="T15" fmla="*/ 79 h 171"/>
                  <a:gd name="T16" fmla="*/ 107 w 213"/>
                  <a:gd name="T17" fmla="*/ 64 h 171"/>
                  <a:gd name="T18" fmla="*/ 117 w 213"/>
                  <a:gd name="T19" fmla="*/ 60 h 171"/>
                  <a:gd name="T20" fmla="*/ 110 w 213"/>
                  <a:gd name="T21" fmla="*/ 52 h 171"/>
                  <a:gd name="T22" fmla="*/ 122 w 213"/>
                  <a:gd name="T23" fmla="*/ 52 h 171"/>
                  <a:gd name="T24" fmla="*/ 131 w 213"/>
                  <a:gd name="T25" fmla="*/ 38 h 171"/>
                  <a:gd name="T26" fmla="*/ 128 w 213"/>
                  <a:gd name="T27" fmla="*/ 27 h 171"/>
                  <a:gd name="T28" fmla="*/ 166 w 213"/>
                  <a:gd name="T29" fmla="*/ 17 h 171"/>
                  <a:gd name="T30" fmla="*/ 168 w 213"/>
                  <a:gd name="T31" fmla="*/ 13 h 171"/>
                  <a:gd name="T32" fmla="*/ 153 w 213"/>
                  <a:gd name="T33" fmla="*/ 11 h 171"/>
                  <a:gd name="T34" fmla="*/ 131 w 213"/>
                  <a:gd name="T35" fmla="*/ 20 h 171"/>
                  <a:gd name="T36" fmla="*/ 122 w 213"/>
                  <a:gd name="T37" fmla="*/ 0 h 171"/>
                  <a:gd name="T38" fmla="*/ 105 w 213"/>
                  <a:gd name="T39" fmla="*/ 15 h 171"/>
                  <a:gd name="T40" fmla="*/ 52 w 213"/>
                  <a:gd name="T41" fmla="*/ 13 h 171"/>
                  <a:gd name="T42" fmla="*/ 26 w 213"/>
                  <a:gd name="T43" fmla="*/ 38 h 171"/>
                  <a:gd name="T44" fmla="*/ 8 w 213"/>
                  <a:gd name="T45" fmla="*/ 31 h 171"/>
                  <a:gd name="T46" fmla="*/ 0 w 213"/>
                  <a:gd name="T47" fmla="*/ 51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171"/>
                  <a:gd name="T74" fmla="*/ 213 w 213"/>
                  <a:gd name="T75" fmla="*/ 171 h 1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171">
                    <a:moveTo>
                      <a:pt x="0" y="82"/>
                    </a:moveTo>
                    <a:lnTo>
                      <a:pt x="2" y="128"/>
                    </a:lnTo>
                    <a:lnTo>
                      <a:pt x="17" y="139"/>
                    </a:lnTo>
                    <a:lnTo>
                      <a:pt x="4" y="164"/>
                    </a:lnTo>
                    <a:lnTo>
                      <a:pt x="29" y="171"/>
                    </a:lnTo>
                    <a:lnTo>
                      <a:pt x="83" y="164"/>
                    </a:lnTo>
                    <a:lnTo>
                      <a:pt x="94" y="137"/>
                    </a:lnTo>
                    <a:lnTo>
                      <a:pt x="131" y="126"/>
                    </a:lnTo>
                    <a:lnTo>
                      <a:pt x="135" y="103"/>
                    </a:lnTo>
                    <a:lnTo>
                      <a:pt x="147" y="96"/>
                    </a:lnTo>
                    <a:lnTo>
                      <a:pt x="139" y="84"/>
                    </a:lnTo>
                    <a:lnTo>
                      <a:pt x="155" y="84"/>
                    </a:lnTo>
                    <a:lnTo>
                      <a:pt x="165" y="62"/>
                    </a:lnTo>
                    <a:lnTo>
                      <a:pt x="161" y="43"/>
                    </a:lnTo>
                    <a:lnTo>
                      <a:pt x="211" y="28"/>
                    </a:lnTo>
                    <a:lnTo>
                      <a:pt x="213" y="20"/>
                    </a:lnTo>
                    <a:lnTo>
                      <a:pt x="192" y="18"/>
                    </a:lnTo>
                    <a:lnTo>
                      <a:pt x="166" y="32"/>
                    </a:lnTo>
                    <a:lnTo>
                      <a:pt x="155" y="0"/>
                    </a:lnTo>
                    <a:lnTo>
                      <a:pt x="132" y="24"/>
                    </a:lnTo>
                    <a:lnTo>
                      <a:pt x="66" y="20"/>
                    </a:lnTo>
                    <a:lnTo>
                      <a:pt x="32" y="61"/>
                    </a:lnTo>
                    <a:lnTo>
                      <a:pt x="11" y="49"/>
                    </a:lnTo>
                    <a:lnTo>
                      <a:pt x="0" y="82"/>
                    </a:lnTo>
                    <a:close/>
                  </a:path>
                </a:pathLst>
              </a:custGeom>
              <a:solidFill>
                <a:srgbClr val="FFFFFF"/>
              </a:solidFill>
              <a:ln w="14351">
                <a:solidFill>
                  <a:schemeClr val="bg2"/>
                </a:solidFill>
                <a:round/>
                <a:headEnd/>
                <a:tailEnd/>
              </a:ln>
            </p:spPr>
            <p:txBody>
              <a:bodyPr/>
              <a:lstStyle/>
              <a:p>
                <a:endParaRPr lang="en-US"/>
              </a:p>
            </p:txBody>
          </p:sp>
          <p:sp>
            <p:nvSpPr>
              <p:cNvPr id="21513" name="Freeform 8"/>
              <p:cNvSpPr>
                <a:spLocks/>
              </p:cNvSpPr>
              <p:nvPr/>
            </p:nvSpPr>
            <p:spPr bwMode="auto">
              <a:xfrm>
                <a:off x="2984" y="2102"/>
                <a:ext cx="25" cy="53"/>
              </a:xfrm>
              <a:custGeom>
                <a:avLst/>
                <a:gdLst>
                  <a:gd name="T0" fmla="*/ 0 w 28"/>
                  <a:gd name="T1" fmla="*/ 28 h 63"/>
                  <a:gd name="T2" fmla="*/ 0 w 28"/>
                  <a:gd name="T3" fmla="*/ 9 h 63"/>
                  <a:gd name="T4" fmla="*/ 10 w 28"/>
                  <a:gd name="T5" fmla="*/ 0 h 63"/>
                  <a:gd name="T6" fmla="*/ 20 w 28"/>
                  <a:gd name="T7" fmla="*/ 22 h 63"/>
                  <a:gd name="T8" fmla="*/ 11 w 28"/>
                  <a:gd name="T9" fmla="*/ 38 h 63"/>
                  <a:gd name="T10" fmla="*/ 0 w 28"/>
                  <a:gd name="T11" fmla="*/ 28 h 63"/>
                  <a:gd name="T12" fmla="*/ 0 60000 65536"/>
                  <a:gd name="T13" fmla="*/ 0 60000 65536"/>
                  <a:gd name="T14" fmla="*/ 0 60000 65536"/>
                  <a:gd name="T15" fmla="*/ 0 60000 65536"/>
                  <a:gd name="T16" fmla="*/ 0 60000 65536"/>
                  <a:gd name="T17" fmla="*/ 0 60000 65536"/>
                  <a:gd name="T18" fmla="*/ 0 w 28"/>
                  <a:gd name="T19" fmla="*/ 0 h 63"/>
                  <a:gd name="T20" fmla="*/ 28 w 28"/>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28" h="63">
                    <a:moveTo>
                      <a:pt x="0" y="46"/>
                    </a:moveTo>
                    <a:lnTo>
                      <a:pt x="0" y="15"/>
                    </a:lnTo>
                    <a:lnTo>
                      <a:pt x="13" y="0"/>
                    </a:lnTo>
                    <a:lnTo>
                      <a:pt x="28" y="37"/>
                    </a:lnTo>
                    <a:lnTo>
                      <a:pt x="14" y="63"/>
                    </a:lnTo>
                    <a:lnTo>
                      <a:pt x="0" y="46"/>
                    </a:lnTo>
                    <a:close/>
                  </a:path>
                </a:pathLst>
              </a:custGeom>
              <a:solidFill>
                <a:srgbClr val="FFFFFF"/>
              </a:solidFill>
              <a:ln w="14351">
                <a:solidFill>
                  <a:schemeClr val="bg2"/>
                </a:solidFill>
                <a:round/>
                <a:headEnd/>
                <a:tailEnd/>
              </a:ln>
            </p:spPr>
            <p:txBody>
              <a:bodyPr/>
              <a:lstStyle/>
              <a:p>
                <a:endParaRPr lang="en-US"/>
              </a:p>
            </p:txBody>
          </p:sp>
          <p:sp>
            <p:nvSpPr>
              <p:cNvPr id="21514" name="Freeform 9"/>
              <p:cNvSpPr>
                <a:spLocks/>
              </p:cNvSpPr>
              <p:nvPr/>
            </p:nvSpPr>
            <p:spPr bwMode="auto">
              <a:xfrm>
                <a:off x="2597" y="2203"/>
                <a:ext cx="280" cy="285"/>
              </a:xfrm>
              <a:custGeom>
                <a:avLst/>
                <a:gdLst>
                  <a:gd name="T0" fmla="*/ 0 w 304"/>
                  <a:gd name="T1" fmla="*/ 109 h 334"/>
                  <a:gd name="T2" fmla="*/ 0 w 304"/>
                  <a:gd name="T3" fmla="*/ 114 h 334"/>
                  <a:gd name="T4" fmla="*/ 43 w 304"/>
                  <a:gd name="T5" fmla="*/ 141 h 334"/>
                  <a:gd name="T6" fmla="*/ 137 w 304"/>
                  <a:gd name="T7" fmla="*/ 197 h 334"/>
                  <a:gd name="T8" fmla="*/ 140 w 304"/>
                  <a:gd name="T9" fmla="*/ 207 h 334"/>
                  <a:gd name="T10" fmla="*/ 148 w 304"/>
                  <a:gd name="T11" fmla="*/ 206 h 334"/>
                  <a:gd name="T12" fmla="*/ 167 w 304"/>
                  <a:gd name="T13" fmla="*/ 201 h 334"/>
                  <a:gd name="T14" fmla="*/ 238 w 304"/>
                  <a:gd name="T15" fmla="*/ 156 h 334"/>
                  <a:gd name="T16" fmla="*/ 210 w 304"/>
                  <a:gd name="T17" fmla="*/ 127 h 334"/>
                  <a:gd name="T18" fmla="*/ 210 w 304"/>
                  <a:gd name="T19" fmla="*/ 80 h 334"/>
                  <a:gd name="T20" fmla="*/ 207 w 304"/>
                  <a:gd name="T21" fmla="*/ 57 h 334"/>
                  <a:gd name="T22" fmla="*/ 188 w 304"/>
                  <a:gd name="T23" fmla="*/ 36 h 334"/>
                  <a:gd name="T24" fmla="*/ 197 w 304"/>
                  <a:gd name="T25" fmla="*/ 28 h 334"/>
                  <a:gd name="T26" fmla="*/ 203 w 304"/>
                  <a:gd name="T27" fmla="*/ 0 h 334"/>
                  <a:gd name="T28" fmla="*/ 118 w 304"/>
                  <a:gd name="T29" fmla="*/ 3 h 334"/>
                  <a:gd name="T30" fmla="*/ 75 w 304"/>
                  <a:gd name="T31" fmla="*/ 22 h 334"/>
                  <a:gd name="T32" fmla="*/ 88 w 304"/>
                  <a:gd name="T33" fmla="*/ 57 h 334"/>
                  <a:gd name="T34" fmla="*/ 68 w 304"/>
                  <a:gd name="T35" fmla="*/ 57 h 334"/>
                  <a:gd name="T36" fmla="*/ 58 w 304"/>
                  <a:gd name="T37" fmla="*/ 62 h 334"/>
                  <a:gd name="T38" fmla="*/ 60 w 304"/>
                  <a:gd name="T39" fmla="*/ 71 h 334"/>
                  <a:gd name="T40" fmla="*/ 6 w 304"/>
                  <a:gd name="T41" fmla="*/ 91 h 334"/>
                  <a:gd name="T42" fmla="*/ 0 w 304"/>
                  <a:gd name="T43" fmla="*/ 109 h 3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334"/>
                  <a:gd name="T68" fmla="*/ 304 w 304"/>
                  <a:gd name="T69" fmla="*/ 334 h 3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334">
                    <a:moveTo>
                      <a:pt x="0" y="176"/>
                    </a:moveTo>
                    <a:lnTo>
                      <a:pt x="0" y="184"/>
                    </a:lnTo>
                    <a:lnTo>
                      <a:pt x="55" y="226"/>
                    </a:lnTo>
                    <a:lnTo>
                      <a:pt x="176" y="318"/>
                    </a:lnTo>
                    <a:lnTo>
                      <a:pt x="179" y="334"/>
                    </a:lnTo>
                    <a:lnTo>
                      <a:pt x="190" y="330"/>
                    </a:lnTo>
                    <a:lnTo>
                      <a:pt x="213" y="324"/>
                    </a:lnTo>
                    <a:lnTo>
                      <a:pt x="304" y="252"/>
                    </a:lnTo>
                    <a:lnTo>
                      <a:pt x="269" y="205"/>
                    </a:lnTo>
                    <a:lnTo>
                      <a:pt x="269" y="129"/>
                    </a:lnTo>
                    <a:lnTo>
                      <a:pt x="265" y="93"/>
                    </a:lnTo>
                    <a:lnTo>
                      <a:pt x="240" y="58"/>
                    </a:lnTo>
                    <a:lnTo>
                      <a:pt x="252" y="46"/>
                    </a:lnTo>
                    <a:lnTo>
                      <a:pt x="260" y="0"/>
                    </a:lnTo>
                    <a:lnTo>
                      <a:pt x="151" y="6"/>
                    </a:lnTo>
                    <a:lnTo>
                      <a:pt x="96" y="35"/>
                    </a:lnTo>
                    <a:lnTo>
                      <a:pt x="113" y="92"/>
                    </a:lnTo>
                    <a:lnTo>
                      <a:pt x="87" y="92"/>
                    </a:lnTo>
                    <a:lnTo>
                      <a:pt x="74" y="101"/>
                    </a:lnTo>
                    <a:lnTo>
                      <a:pt x="77" y="114"/>
                    </a:lnTo>
                    <a:lnTo>
                      <a:pt x="8" y="147"/>
                    </a:lnTo>
                    <a:lnTo>
                      <a:pt x="0" y="176"/>
                    </a:lnTo>
                    <a:close/>
                  </a:path>
                </a:pathLst>
              </a:custGeom>
              <a:solidFill>
                <a:srgbClr val="FF6600"/>
              </a:solidFill>
              <a:ln w="14351">
                <a:solidFill>
                  <a:schemeClr val="bg2"/>
                </a:solidFill>
                <a:round/>
                <a:headEnd/>
                <a:tailEnd/>
              </a:ln>
            </p:spPr>
            <p:txBody>
              <a:bodyPr/>
              <a:lstStyle/>
              <a:p>
                <a:endParaRPr lang="en-US"/>
              </a:p>
            </p:txBody>
          </p:sp>
          <p:sp>
            <p:nvSpPr>
              <p:cNvPr id="21515" name="Freeform 10"/>
              <p:cNvSpPr>
                <a:spLocks/>
              </p:cNvSpPr>
              <p:nvPr/>
            </p:nvSpPr>
            <p:spPr bwMode="auto">
              <a:xfrm>
                <a:off x="2876" y="2854"/>
                <a:ext cx="175" cy="186"/>
              </a:xfrm>
              <a:custGeom>
                <a:avLst/>
                <a:gdLst>
                  <a:gd name="T0" fmla="*/ 0 w 189"/>
                  <a:gd name="T1" fmla="*/ 128 h 217"/>
                  <a:gd name="T2" fmla="*/ 18 w 189"/>
                  <a:gd name="T3" fmla="*/ 123 h 217"/>
                  <a:gd name="T4" fmla="*/ 118 w 189"/>
                  <a:gd name="T5" fmla="*/ 136 h 217"/>
                  <a:gd name="T6" fmla="*/ 138 w 189"/>
                  <a:gd name="T7" fmla="*/ 131 h 217"/>
                  <a:gd name="T8" fmla="*/ 124 w 189"/>
                  <a:gd name="T9" fmla="*/ 121 h 217"/>
                  <a:gd name="T10" fmla="*/ 124 w 189"/>
                  <a:gd name="T11" fmla="*/ 80 h 217"/>
                  <a:gd name="T12" fmla="*/ 150 w 189"/>
                  <a:gd name="T13" fmla="*/ 80 h 217"/>
                  <a:gd name="T14" fmla="*/ 148 w 189"/>
                  <a:gd name="T15" fmla="*/ 55 h 217"/>
                  <a:gd name="T16" fmla="*/ 123 w 189"/>
                  <a:gd name="T17" fmla="*/ 59 h 217"/>
                  <a:gd name="T18" fmla="*/ 121 w 189"/>
                  <a:gd name="T19" fmla="*/ 19 h 217"/>
                  <a:gd name="T20" fmla="*/ 109 w 189"/>
                  <a:gd name="T21" fmla="*/ 12 h 217"/>
                  <a:gd name="T22" fmla="*/ 94 w 189"/>
                  <a:gd name="T23" fmla="*/ 13 h 217"/>
                  <a:gd name="T24" fmla="*/ 92 w 189"/>
                  <a:gd name="T25" fmla="*/ 24 h 217"/>
                  <a:gd name="T26" fmla="*/ 74 w 189"/>
                  <a:gd name="T27" fmla="*/ 25 h 217"/>
                  <a:gd name="T28" fmla="*/ 55 w 189"/>
                  <a:gd name="T29" fmla="*/ 0 h 217"/>
                  <a:gd name="T30" fmla="*/ 7 w 189"/>
                  <a:gd name="T31" fmla="*/ 4 h 217"/>
                  <a:gd name="T32" fmla="*/ 25 w 189"/>
                  <a:gd name="T33" fmla="*/ 56 h 217"/>
                  <a:gd name="T34" fmla="*/ 0 w 189"/>
                  <a:gd name="T35" fmla="*/ 128 h 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
                  <a:gd name="T55" fmla="*/ 0 h 217"/>
                  <a:gd name="T56" fmla="*/ 189 w 189"/>
                  <a:gd name="T57" fmla="*/ 217 h 2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 h="217">
                    <a:moveTo>
                      <a:pt x="0" y="203"/>
                    </a:moveTo>
                    <a:lnTo>
                      <a:pt x="23" y="195"/>
                    </a:lnTo>
                    <a:lnTo>
                      <a:pt x="148" y="217"/>
                    </a:lnTo>
                    <a:lnTo>
                      <a:pt x="174" y="209"/>
                    </a:lnTo>
                    <a:lnTo>
                      <a:pt x="157" y="191"/>
                    </a:lnTo>
                    <a:lnTo>
                      <a:pt x="157" y="126"/>
                    </a:lnTo>
                    <a:lnTo>
                      <a:pt x="189" y="126"/>
                    </a:lnTo>
                    <a:lnTo>
                      <a:pt x="187" y="88"/>
                    </a:lnTo>
                    <a:lnTo>
                      <a:pt x="156" y="94"/>
                    </a:lnTo>
                    <a:lnTo>
                      <a:pt x="153" y="30"/>
                    </a:lnTo>
                    <a:lnTo>
                      <a:pt x="137" y="19"/>
                    </a:lnTo>
                    <a:lnTo>
                      <a:pt x="119" y="21"/>
                    </a:lnTo>
                    <a:lnTo>
                      <a:pt x="116" y="38"/>
                    </a:lnTo>
                    <a:lnTo>
                      <a:pt x="93" y="40"/>
                    </a:lnTo>
                    <a:lnTo>
                      <a:pt x="69" y="0"/>
                    </a:lnTo>
                    <a:lnTo>
                      <a:pt x="10" y="7"/>
                    </a:lnTo>
                    <a:lnTo>
                      <a:pt x="31" y="89"/>
                    </a:lnTo>
                    <a:lnTo>
                      <a:pt x="0" y="203"/>
                    </a:lnTo>
                    <a:close/>
                  </a:path>
                </a:pathLst>
              </a:custGeom>
              <a:solidFill>
                <a:srgbClr val="FFFFFF"/>
              </a:solidFill>
              <a:ln w="14351">
                <a:solidFill>
                  <a:schemeClr val="bg2"/>
                </a:solidFill>
                <a:round/>
                <a:headEnd/>
                <a:tailEnd/>
              </a:ln>
            </p:spPr>
            <p:txBody>
              <a:bodyPr/>
              <a:lstStyle/>
              <a:p>
                <a:endParaRPr lang="en-US"/>
              </a:p>
            </p:txBody>
          </p:sp>
          <p:sp>
            <p:nvSpPr>
              <p:cNvPr id="21516" name="Freeform 11"/>
              <p:cNvSpPr>
                <a:spLocks/>
              </p:cNvSpPr>
              <p:nvPr/>
            </p:nvSpPr>
            <p:spPr bwMode="auto">
              <a:xfrm>
                <a:off x="2884" y="2837"/>
                <a:ext cx="26" cy="42"/>
              </a:xfrm>
              <a:custGeom>
                <a:avLst/>
                <a:gdLst>
                  <a:gd name="T0" fmla="*/ 0 w 28"/>
                  <a:gd name="T1" fmla="*/ 9 h 49"/>
                  <a:gd name="T2" fmla="*/ 4 w 28"/>
                  <a:gd name="T3" fmla="*/ 31 h 49"/>
                  <a:gd name="T4" fmla="*/ 22 w 28"/>
                  <a:gd name="T5" fmla="*/ 0 h 49"/>
                  <a:gd name="T6" fmla="*/ 0 w 28"/>
                  <a:gd name="T7" fmla="*/ 9 h 49"/>
                  <a:gd name="T8" fmla="*/ 0 60000 65536"/>
                  <a:gd name="T9" fmla="*/ 0 60000 65536"/>
                  <a:gd name="T10" fmla="*/ 0 60000 65536"/>
                  <a:gd name="T11" fmla="*/ 0 60000 65536"/>
                  <a:gd name="T12" fmla="*/ 0 w 28"/>
                  <a:gd name="T13" fmla="*/ 0 h 49"/>
                  <a:gd name="T14" fmla="*/ 28 w 28"/>
                  <a:gd name="T15" fmla="*/ 49 h 49"/>
                </a:gdLst>
                <a:ahLst/>
                <a:cxnLst>
                  <a:cxn ang="T8">
                    <a:pos x="T0" y="T1"/>
                  </a:cxn>
                  <a:cxn ang="T9">
                    <a:pos x="T2" y="T3"/>
                  </a:cxn>
                  <a:cxn ang="T10">
                    <a:pos x="T4" y="T5"/>
                  </a:cxn>
                  <a:cxn ang="T11">
                    <a:pos x="T6" y="T7"/>
                  </a:cxn>
                </a:cxnLst>
                <a:rect l="T12" t="T13" r="T14" b="T15"/>
                <a:pathLst>
                  <a:path w="28" h="49">
                    <a:moveTo>
                      <a:pt x="0" y="14"/>
                    </a:moveTo>
                    <a:lnTo>
                      <a:pt x="4" y="49"/>
                    </a:lnTo>
                    <a:lnTo>
                      <a:pt x="28" y="0"/>
                    </a:lnTo>
                    <a:lnTo>
                      <a:pt x="0" y="14"/>
                    </a:lnTo>
                    <a:close/>
                  </a:path>
                </a:pathLst>
              </a:custGeom>
              <a:solidFill>
                <a:srgbClr val="FFFFFF"/>
              </a:solidFill>
              <a:ln w="14351">
                <a:solidFill>
                  <a:schemeClr val="bg2"/>
                </a:solidFill>
                <a:round/>
                <a:headEnd/>
                <a:tailEnd/>
              </a:ln>
            </p:spPr>
            <p:txBody>
              <a:bodyPr/>
              <a:lstStyle/>
              <a:p>
                <a:endParaRPr lang="en-US"/>
              </a:p>
            </p:txBody>
          </p:sp>
          <p:sp>
            <p:nvSpPr>
              <p:cNvPr id="21517" name="Freeform 12"/>
              <p:cNvSpPr>
                <a:spLocks/>
              </p:cNvSpPr>
              <p:nvPr/>
            </p:nvSpPr>
            <p:spPr bwMode="auto">
              <a:xfrm>
                <a:off x="1699" y="3095"/>
                <a:ext cx="271" cy="520"/>
              </a:xfrm>
              <a:custGeom>
                <a:avLst/>
                <a:gdLst>
                  <a:gd name="T0" fmla="*/ 0 w 294"/>
                  <a:gd name="T1" fmla="*/ 349 h 609"/>
                  <a:gd name="T2" fmla="*/ 1 w 294"/>
                  <a:gd name="T3" fmla="*/ 358 h 609"/>
                  <a:gd name="T4" fmla="*/ 12 w 294"/>
                  <a:gd name="T5" fmla="*/ 357 h 609"/>
                  <a:gd name="T6" fmla="*/ 16 w 294"/>
                  <a:gd name="T7" fmla="*/ 376 h 609"/>
                  <a:gd name="T8" fmla="*/ 59 w 294"/>
                  <a:gd name="T9" fmla="*/ 379 h 609"/>
                  <a:gd name="T10" fmla="*/ 48 w 294"/>
                  <a:gd name="T11" fmla="*/ 369 h 609"/>
                  <a:gd name="T12" fmla="*/ 55 w 294"/>
                  <a:gd name="T13" fmla="*/ 342 h 609"/>
                  <a:gd name="T14" fmla="*/ 63 w 294"/>
                  <a:gd name="T15" fmla="*/ 348 h 609"/>
                  <a:gd name="T16" fmla="*/ 91 w 294"/>
                  <a:gd name="T17" fmla="*/ 313 h 609"/>
                  <a:gd name="T18" fmla="*/ 69 w 294"/>
                  <a:gd name="T19" fmla="*/ 293 h 609"/>
                  <a:gd name="T20" fmla="*/ 92 w 294"/>
                  <a:gd name="T21" fmla="*/ 281 h 609"/>
                  <a:gd name="T22" fmla="*/ 95 w 294"/>
                  <a:gd name="T23" fmla="*/ 262 h 609"/>
                  <a:gd name="T24" fmla="*/ 106 w 294"/>
                  <a:gd name="T25" fmla="*/ 254 h 609"/>
                  <a:gd name="T26" fmla="*/ 98 w 294"/>
                  <a:gd name="T27" fmla="*/ 249 h 609"/>
                  <a:gd name="T28" fmla="*/ 114 w 294"/>
                  <a:gd name="T29" fmla="*/ 249 h 609"/>
                  <a:gd name="T30" fmla="*/ 113 w 294"/>
                  <a:gd name="T31" fmla="*/ 242 h 609"/>
                  <a:gd name="T32" fmla="*/ 104 w 294"/>
                  <a:gd name="T33" fmla="*/ 247 h 609"/>
                  <a:gd name="T34" fmla="*/ 98 w 294"/>
                  <a:gd name="T35" fmla="*/ 241 h 609"/>
                  <a:gd name="T36" fmla="*/ 96 w 294"/>
                  <a:gd name="T37" fmla="*/ 227 h 609"/>
                  <a:gd name="T38" fmla="*/ 127 w 294"/>
                  <a:gd name="T39" fmla="*/ 227 h 609"/>
                  <a:gd name="T40" fmla="*/ 130 w 294"/>
                  <a:gd name="T41" fmla="*/ 200 h 609"/>
                  <a:gd name="T42" fmla="*/ 181 w 294"/>
                  <a:gd name="T43" fmla="*/ 196 h 609"/>
                  <a:gd name="T44" fmla="*/ 195 w 294"/>
                  <a:gd name="T45" fmla="*/ 176 h 609"/>
                  <a:gd name="T46" fmla="*/ 175 w 294"/>
                  <a:gd name="T47" fmla="*/ 140 h 609"/>
                  <a:gd name="T48" fmla="*/ 185 w 294"/>
                  <a:gd name="T49" fmla="*/ 96 h 609"/>
                  <a:gd name="T50" fmla="*/ 230 w 294"/>
                  <a:gd name="T51" fmla="*/ 61 h 609"/>
                  <a:gd name="T52" fmla="*/ 228 w 294"/>
                  <a:gd name="T53" fmla="*/ 44 h 609"/>
                  <a:gd name="T54" fmla="*/ 223 w 294"/>
                  <a:gd name="T55" fmla="*/ 43 h 609"/>
                  <a:gd name="T56" fmla="*/ 208 w 294"/>
                  <a:gd name="T57" fmla="*/ 62 h 609"/>
                  <a:gd name="T58" fmla="*/ 176 w 294"/>
                  <a:gd name="T59" fmla="*/ 61 h 609"/>
                  <a:gd name="T60" fmla="*/ 183 w 294"/>
                  <a:gd name="T61" fmla="*/ 38 h 609"/>
                  <a:gd name="T62" fmla="*/ 125 w 294"/>
                  <a:gd name="T63" fmla="*/ 4 h 609"/>
                  <a:gd name="T64" fmla="*/ 109 w 294"/>
                  <a:gd name="T65" fmla="*/ 3 h 609"/>
                  <a:gd name="T66" fmla="*/ 105 w 294"/>
                  <a:gd name="T67" fmla="*/ 10 h 609"/>
                  <a:gd name="T68" fmla="*/ 83 w 294"/>
                  <a:gd name="T69" fmla="*/ 0 h 609"/>
                  <a:gd name="T70" fmla="*/ 72 w 294"/>
                  <a:gd name="T71" fmla="*/ 12 h 609"/>
                  <a:gd name="T72" fmla="*/ 71 w 294"/>
                  <a:gd name="T73" fmla="*/ 25 h 609"/>
                  <a:gd name="T74" fmla="*/ 59 w 294"/>
                  <a:gd name="T75" fmla="*/ 31 h 609"/>
                  <a:gd name="T76" fmla="*/ 59 w 294"/>
                  <a:gd name="T77" fmla="*/ 57 h 609"/>
                  <a:gd name="T78" fmla="*/ 45 w 294"/>
                  <a:gd name="T79" fmla="*/ 72 h 609"/>
                  <a:gd name="T80" fmla="*/ 34 w 294"/>
                  <a:gd name="T81" fmla="*/ 108 h 609"/>
                  <a:gd name="T82" fmla="*/ 41 w 294"/>
                  <a:gd name="T83" fmla="*/ 143 h 609"/>
                  <a:gd name="T84" fmla="*/ 26 w 294"/>
                  <a:gd name="T85" fmla="*/ 173 h 609"/>
                  <a:gd name="T86" fmla="*/ 16 w 294"/>
                  <a:gd name="T87" fmla="*/ 247 h 609"/>
                  <a:gd name="T88" fmla="*/ 25 w 294"/>
                  <a:gd name="T89" fmla="*/ 275 h 609"/>
                  <a:gd name="T90" fmla="*/ 17 w 294"/>
                  <a:gd name="T91" fmla="*/ 277 h 609"/>
                  <a:gd name="T92" fmla="*/ 19 w 294"/>
                  <a:gd name="T93" fmla="*/ 301 h 609"/>
                  <a:gd name="T94" fmla="*/ 0 w 294"/>
                  <a:gd name="T95" fmla="*/ 349 h 6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609"/>
                  <a:gd name="T146" fmla="*/ 294 w 294"/>
                  <a:gd name="T147" fmla="*/ 609 h 6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609">
                    <a:moveTo>
                      <a:pt x="0" y="561"/>
                    </a:moveTo>
                    <a:lnTo>
                      <a:pt x="1" y="575"/>
                    </a:lnTo>
                    <a:lnTo>
                      <a:pt x="15" y="574"/>
                    </a:lnTo>
                    <a:lnTo>
                      <a:pt x="20" y="603"/>
                    </a:lnTo>
                    <a:lnTo>
                      <a:pt x="75" y="609"/>
                    </a:lnTo>
                    <a:lnTo>
                      <a:pt x="61" y="593"/>
                    </a:lnTo>
                    <a:lnTo>
                      <a:pt x="70" y="551"/>
                    </a:lnTo>
                    <a:lnTo>
                      <a:pt x="80" y="559"/>
                    </a:lnTo>
                    <a:lnTo>
                      <a:pt x="116" y="504"/>
                    </a:lnTo>
                    <a:lnTo>
                      <a:pt x="88" y="471"/>
                    </a:lnTo>
                    <a:lnTo>
                      <a:pt x="118" y="451"/>
                    </a:lnTo>
                    <a:lnTo>
                      <a:pt x="122" y="420"/>
                    </a:lnTo>
                    <a:lnTo>
                      <a:pt x="136" y="407"/>
                    </a:lnTo>
                    <a:lnTo>
                      <a:pt x="125" y="401"/>
                    </a:lnTo>
                    <a:lnTo>
                      <a:pt x="146" y="401"/>
                    </a:lnTo>
                    <a:lnTo>
                      <a:pt x="144" y="388"/>
                    </a:lnTo>
                    <a:lnTo>
                      <a:pt x="133" y="396"/>
                    </a:lnTo>
                    <a:lnTo>
                      <a:pt x="125" y="387"/>
                    </a:lnTo>
                    <a:lnTo>
                      <a:pt x="123" y="364"/>
                    </a:lnTo>
                    <a:lnTo>
                      <a:pt x="163" y="364"/>
                    </a:lnTo>
                    <a:lnTo>
                      <a:pt x="166" y="321"/>
                    </a:lnTo>
                    <a:lnTo>
                      <a:pt x="231" y="314"/>
                    </a:lnTo>
                    <a:lnTo>
                      <a:pt x="250" y="282"/>
                    </a:lnTo>
                    <a:lnTo>
                      <a:pt x="224" y="225"/>
                    </a:lnTo>
                    <a:lnTo>
                      <a:pt x="236" y="154"/>
                    </a:lnTo>
                    <a:lnTo>
                      <a:pt x="294" y="97"/>
                    </a:lnTo>
                    <a:lnTo>
                      <a:pt x="291" y="71"/>
                    </a:lnTo>
                    <a:lnTo>
                      <a:pt x="284" y="68"/>
                    </a:lnTo>
                    <a:lnTo>
                      <a:pt x="266" y="100"/>
                    </a:lnTo>
                    <a:lnTo>
                      <a:pt x="225" y="98"/>
                    </a:lnTo>
                    <a:lnTo>
                      <a:pt x="233" y="62"/>
                    </a:lnTo>
                    <a:lnTo>
                      <a:pt x="160" y="7"/>
                    </a:lnTo>
                    <a:lnTo>
                      <a:pt x="139" y="5"/>
                    </a:lnTo>
                    <a:lnTo>
                      <a:pt x="135" y="16"/>
                    </a:lnTo>
                    <a:lnTo>
                      <a:pt x="106" y="0"/>
                    </a:lnTo>
                    <a:lnTo>
                      <a:pt x="92" y="19"/>
                    </a:lnTo>
                    <a:lnTo>
                      <a:pt x="91" y="40"/>
                    </a:lnTo>
                    <a:lnTo>
                      <a:pt x="75" y="49"/>
                    </a:lnTo>
                    <a:lnTo>
                      <a:pt x="75" y="93"/>
                    </a:lnTo>
                    <a:lnTo>
                      <a:pt x="57" y="115"/>
                    </a:lnTo>
                    <a:lnTo>
                      <a:pt x="43" y="175"/>
                    </a:lnTo>
                    <a:lnTo>
                      <a:pt x="52" y="229"/>
                    </a:lnTo>
                    <a:lnTo>
                      <a:pt x="33" y="279"/>
                    </a:lnTo>
                    <a:lnTo>
                      <a:pt x="20" y="397"/>
                    </a:lnTo>
                    <a:lnTo>
                      <a:pt x="31" y="441"/>
                    </a:lnTo>
                    <a:lnTo>
                      <a:pt x="21" y="444"/>
                    </a:lnTo>
                    <a:lnTo>
                      <a:pt x="25" y="484"/>
                    </a:lnTo>
                    <a:lnTo>
                      <a:pt x="0" y="561"/>
                    </a:lnTo>
                    <a:close/>
                  </a:path>
                </a:pathLst>
              </a:custGeom>
              <a:solidFill>
                <a:srgbClr val="FF0000"/>
              </a:solidFill>
              <a:ln w="14351">
                <a:solidFill>
                  <a:schemeClr val="bg2"/>
                </a:solidFill>
                <a:round/>
                <a:headEnd/>
                <a:tailEnd/>
              </a:ln>
            </p:spPr>
            <p:txBody>
              <a:bodyPr/>
              <a:lstStyle/>
              <a:p>
                <a:endParaRPr lang="en-US"/>
              </a:p>
            </p:txBody>
          </p:sp>
          <p:sp>
            <p:nvSpPr>
              <p:cNvPr id="21518" name="Freeform 13"/>
              <p:cNvSpPr>
                <a:spLocks/>
              </p:cNvSpPr>
              <p:nvPr/>
            </p:nvSpPr>
            <p:spPr bwMode="auto">
              <a:xfrm>
                <a:off x="1763" y="3625"/>
                <a:ext cx="50" cy="44"/>
              </a:xfrm>
              <a:custGeom>
                <a:avLst/>
                <a:gdLst>
                  <a:gd name="T0" fmla="*/ 0 w 54"/>
                  <a:gd name="T1" fmla="*/ 0 h 51"/>
                  <a:gd name="T2" fmla="*/ 3 w 54"/>
                  <a:gd name="T3" fmla="*/ 33 h 51"/>
                  <a:gd name="T4" fmla="*/ 43 w 54"/>
                  <a:gd name="T5" fmla="*/ 30 h 51"/>
                  <a:gd name="T6" fmla="*/ 10 w 54"/>
                  <a:gd name="T7" fmla="*/ 16 h 51"/>
                  <a:gd name="T8" fmla="*/ 0 w 54"/>
                  <a:gd name="T9" fmla="*/ 0 h 51"/>
                  <a:gd name="T10" fmla="*/ 0 60000 65536"/>
                  <a:gd name="T11" fmla="*/ 0 60000 65536"/>
                  <a:gd name="T12" fmla="*/ 0 60000 65536"/>
                  <a:gd name="T13" fmla="*/ 0 60000 65536"/>
                  <a:gd name="T14" fmla="*/ 0 60000 65536"/>
                  <a:gd name="T15" fmla="*/ 0 w 54"/>
                  <a:gd name="T16" fmla="*/ 0 h 51"/>
                  <a:gd name="T17" fmla="*/ 54 w 54"/>
                  <a:gd name="T18" fmla="*/ 51 h 51"/>
                </a:gdLst>
                <a:ahLst/>
                <a:cxnLst>
                  <a:cxn ang="T10">
                    <a:pos x="T0" y="T1"/>
                  </a:cxn>
                  <a:cxn ang="T11">
                    <a:pos x="T2" y="T3"/>
                  </a:cxn>
                  <a:cxn ang="T12">
                    <a:pos x="T4" y="T5"/>
                  </a:cxn>
                  <a:cxn ang="T13">
                    <a:pos x="T6" y="T7"/>
                  </a:cxn>
                  <a:cxn ang="T14">
                    <a:pos x="T8" y="T9"/>
                  </a:cxn>
                </a:cxnLst>
                <a:rect l="T15" t="T16" r="T17" b="T18"/>
                <a:pathLst>
                  <a:path w="54" h="51">
                    <a:moveTo>
                      <a:pt x="0" y="0"/>
                    </a:moveTo>
                    <a:lnTo>
                      <a:pt x="3" y="51"/>
                    </a:lnTo>
                    <a:lnTo>
                      <a:pt x="54" y="48"/>
                    </a:lnTo>
                    <a:lnTo>
                      <a:pt x="13" y="24"/>
                    </a:lnTo>
                    <a:lnTo>
                      <a:pt x="0" y="0"/>
                    </a:lnTo>
                    <a:close/>
                  </a:path>
                </a:pathLst>
              </a:custGeom>
              <a:solidFill>
                <a:srgbClr val="FFFFFF"/>
              </a:solidFill>
              <a:ln w="14351">
                <a:solidFill>
                  <a:schemeClr val="bg2"/>
                </a:solidFill>
                <a:round/>
                <a:headEnd/>
                <a:tailEnd/>
              </a:ln>
            </p:spPr>
            <p:txBody>
              <a:bodyPr/>
              <a:lstStyle/>
              <a:p>
                <a:endParaRPr lang="en-US"/>
              </a:p>
            </p:txBody>
          </p:sp>
          <p:sp>
            <p:nvSpPr>
              <p:cNvPr id="21519" name="Freeform 14"/>
              <p:cNvSpPr>
                <a:spLocks/>
              </p:cNvSpPr>
              <p:nvPr/>
            </p:nvSpPr>
            <p:spPr bwMode="auto">
              <a:xfrm>
                <a:off x="4285" y="2929"/>
                <a:ext cx="560" cy="449"/>
              </a:xfrm>
              <a:custGeom>
                <a:avLst/>
                <a:gdLst>
                  <a:gd name="T0" fmla="*/ 7 w 607"/>
                  <a:gd name="T1" fmla="*/ 176 h 526"/>
                  <a:gd name="T2" fmla="*/ 12 w 607"/>
                  <a:gd name="T3" fmla="*/ 170 h 526"/>
                  <a:gd name="T4" fmla="*/ 8 w 607"/>
                  <a:gd name="T5" fmla="*/ 122 h 526"/>
                  <a:gd name="T6" fmla="*/ 42 w 607"/>
                  <a:gd name="T7" fmla="*/ 108 h 526"/>
                  <a:gd name="T8" fmla="*/ 106 w 607"/>
                  <a:gd name="T9" fmla="*/ 79 h 526"/>
                  <a:gd name="T10" fmla="*/ 114 w 607"/>
                  <a:gd name="T11" fmla="*/ 62 h 526"/>
                  <a:gd name="T12" fmla="*/ 121 w 607"/>
                  <a:gd name="T13" fmla="*/ 60 h 526"/>
                  <a:gd name="T14" fmla="*/ 134 w 607"/>
                  <a:gd name="T15" fmla="*/ 52 h 526"/>
                  <a:gd name="T16" fmla="*/ 170 w 607"/>
                  <a:gd name="T17" fmla="*/ 37 h 526"/>
                  <a:gd name="T18" fmla="*/ 181 w 607"/>
                  <a:gd name="T19" fmla="*/ 44 h 526"/>
                  <a:gd name="T20" fmla="*/ 190 w 607"/>
                  <a:gd name="T21" fmla="*/ 40 h 526"/>
                  <a:gd name="T22" fmla="*/ 228 w 607"/>
                  <a:gd name="T23" fmla="*/ 14 h 526"/>
                  <a:gd name="T24" fmla="*/ 276 w 607"/>
                  <a:gd name="T25" fmla="*/ 17 h 526"/>
                  <a:gd name="T26" fmla="*/ 317 w 607"/>
                  <a:gd name="T27" fmla="*/ 77 h 526"/>
                  <a:gd name="T28" fmla="*/ 336 w 607"/>
                  <a:gd name="T29" fmla="*/ 14 h 526"/>
                  <a:gd name="T30" fmla="*/ 360 w 607"/>
                  <a:gd name="T31" fmla="*/ 38 h 526"/>
                  <a:gd name="T32" fmla="*/ 392 w 607"/>
                  <a:gd name="T33" fmla="*/ 91 h 526"/>
                  <a:gd name="T34" fmla="*/ 431 w 607"/>
                  <a:gd name="T35" fmla="*/ 130 h 526"/>
                  <a:gd name="T36" fmla="*/ 446 w 607"/>
                  <a:gd name="T37" fmla="*/ 142 h 526"/>
                  <a:gd name="T38" fmla="*/ 477 w 607"/>
                  <a:gd name="T39" fmla="*/ 196 h 526"/>
                  <a:gd name="T40" fmla="*/ 449 w 607"/>
                  <a:gd name="T41" fmla="*/ 257 h 526"/>
                  <a:gd name="T42" fmla="*/ 407 w 607"/>
                  <a:gd name="T43" fmla="*/ 312 h 526"/>
                  <a:gd name="T44" fmla="*/ 393 w 607"/>
                  <a:gd name="T45" fmla="*/ 327 h 526"/>
                  <a:gd name="T46" fmla="*/ 357 w 607"/>
                  <a:gd name="T47" fmla="*/ 321 h 526"/>
                  <a:gd name="T48" fmla="*/ 316 w 607"/>
                  <a:gd name="T49" fmla="*/ 305 h 526"/>
                  <a:gd name="T50" fmla="*/ 296 w 607"/>
                  <a:gd name="T51" fmla="*/ 283 h 526"/>
                  <a:gd name="T52" fmla="*/ 290 w 607"/>
                  <a:gd name="T53" fmla="*/ 277 h 526"/>
                  <a:gd name="T54" fmla="*/ 291 w 607"/>
                  <a:gd name="T55" fmla="*/ 244 h 526"/>
                  <a:gd name="T56" fmla="*/ 258 w 607"/>
                  <a:gd name="T57" fmla="*/ 270 h 526"/>
                  <a:gd name="T58" fmla="*/ 214 w 607"/>
                  <a:gd name="T59" fmla="*/ 233 h 526"/>
                  <a:gd name="T60" fmla="*/ 125 w 607"/>
                  <a:gd name="T61" fmla="*/ 260 h 526"/>
                  <a:gd name="T62" fmla="*/ 56 w 607"/>
                  <a:gd name="T63" fmla="*/ 277 h 526"/>
                  <a:gd name="T64" fmla="*/ 30 w 607"/>
                  <a:gd name="T65" fmla="*/ 235 h 5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7"/>
                  <a:gd name="T100" fmla="*/ 0 h 526"/>
                  <a:gd name="T101" fmla="*/ 607 w 607"/>
                  <a:gd name="T102" fmla="*/ 526 h 5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7" h="526">
                    <a:moveTo>
                      <a:pt x="0" y="276"/>
                    </a:moveTo>
                    <a:lnTo>
                      <a:pt x="10" y="282"/>
                    </a:lnTo>
                    <a:lnTo>
                      <a:pt x="3" y="263"/>
                    </a:lnTo>
                    <a:lnTo>
                      <a:pt x="15" y="273"/>
                    </a:lnTo>
                    <a:lnTo>
                      <a:pt x="3" y="243"/>
                    </a:lnTo>
                    <a:lnTo>
                      <a:pt x="11" y="197"/>
                    </a:lnTo>
                    <a:lnTo>
                      <a:pt x="13" y="208"/>
                    </a:lnTo>
                    <a:lnTo>
                      <a:pt x="53" y="173"/>
                    </a:lnTo>
                    <a:lnTo>
                      <a:pt x="117" y="157"/>
                    </a:lnTo>
                    <a:lnTo>
                      <a:pt x="136" y="127"/>
                    </a:lnTo>
                    <a:lnTo>
                      <a:pt x="136" y="110"/>
                    </a:lnTo>
                    <a:lnTo>
                      <a:pt x="145" y="99"/>
                    </a:lnTo>
                    <a:lnTo>
                      <a:pt x="154" y="120"/>
                    </a:lnTo>
                    <a:lnTo>
                      <a:pt x="154" y="96"/>
                    </a:lnTo>
                    <a:lnTo>
                      <a:pt x="168" y="99"/>
                    </a:lnTo>
                    <a:lnTo>
                      <a:pt x="170" y="83"/>
                    </a:lnTo>
                    <a:lnTo>
                      <a:pt x="193" y="56"/>
                    </a:lnTo>
                    <a:lnTo>
                      <a:pt x="216" y="59"/>
                    </a:lnTo>
                    <a:lnTo>
                      <a:pt x="221" y="86"/>
                    </a:lnTo>
                    <a:lnTo>
                      <a:pt x="230" y="72"/>
                    </a:lnTo>
                    <a:lnTo>
                      <a:pt x="247" y="77"/>
                    </a:lnTo>
                    <a:lnTo>
                      <a:pt x="242" y="64"/>
                    </a:lnTo>
                    <a:lnTo>
                      <a:pt x="256" y="35"/>
                    </a:lnTo>
                    <a:lnTo>
                      <a:pt x="290" y="22"/>
                    </a:lnTo>
                    <a:lnTo>
                      <a:pt x="283" y="6"/>
                    </a:lnTo>
                    <a:lnTo>
                      <a:pt x="351" y="27"/>
                    </a:lnTo>
                    <a:lnTo>
                      <a:pt x="336" y="75"/>
                    </a:lnTo>
                    <a:lnTo>
                      <a:pt x="404" y="124"/>
                    </a:lnTo>
                    <a:lnTo>
                      <a:pt x="420" y="104"/>
                    </a:lnTo>
                    <a:lnTo>
                      <a:pt x="428" y="22"/>
                    </a:lnTo>
                    <a:lnTo>
                      <a:pt x="445" y="0"/>
                    </a:lnTo>
                    <a:lnTo>
                      <a:pt x="459" y="60"/>
                    </a:lnTo>
                    <a:lnTo>
                      <a:pt x="483" y="75"/>
                    </a:lnTo>
                    <a:lnTo>
                      <a:pt x="500" y="146"/>
                    </a:lnTo>
                    <a:lnTo>
                      <a:pt x="537" y="169"/>
                    </a:lnTo>
                    <a:lnTo>
                      <a:pt x="549" y="208"/>
                    </a:lnTo>
                    <a:lnTo>
                      <a:pt x="565" y="205"/>
                    </a:lnTo>
                    <a:lnTo>
                      <a:pt x="567" y="228"/>
                    </a:lnTo>
                    <a:lnTo>
                      <a:pt x="596" y="259"/>
                    </a:lnTo>
                    <a:lnTo>
                      <a:pt x="607" y="315"/>
                    </a:lnTo>
                    <a:lnTo>
                      <a:pt x="599" y="366"/>
                    </a:lnTo>
                    <a:lnTo>
                      <a:pt x="572" y="414"/>
                    </a:lnTo>
                    <a:lnTo>
                      <a:pt x="553" y="493"/>
                    </a:lnTo>
                    <a:lnTo>
                      <a:pt x="518" y="501"/>
                    </a:lnTo>
                    <a:lnTo>
                      <a:pt x="499" y="514"/>
                    </a:lnTo>
                    <a:lnTo>
                      <a:pt x="501" y="526"/>
                    </a:lnTo>
                    <a:lnTo>
                      <a:pt x="476" y="498"/>
                    </a:lnTo>
                    <a:lnTo>
                      <a:pt x="454" y="517"/>
                    </a:lnTo>
                    <a:lnTo>
                      <a:pt x="426" y="509"/>
                    </a:lnTo>
                    <a:lnTo>
                      <a:pt x="402" y="490"/>
                    </a:lnTo>
                    <a:lnTo>
                      <a:pt x="393" y="450"/>
                    </a:lnTo>
                    <a:lnTo>
                      <a:pt x="377" y="455"/>
                    </a:lnTo>
                    <a:lnTo>
                      <a:pt x="374" y="428"/>
                    </a:lnTo>
                    <a:lnTo>
                      <a:pt x="369" y="445"/>
                    </a:lnTo>
                    <a:lnTo>
                      <a:pt x="356" y="446"/>
                    </a:lnTo>
                    <a:lnTo>
                      <a:pt x="370" y="393"/>
                    </a:lnTo>
                    <a:lnTo>
                      <a:pt x="343" y="441"/>
                    </a:lnTo>
                    <a:lnTo>
                      <a:pt x="330" y="434"/>
                    </a:lnTo>
                    <a:lnTo>
                      <a:pt x="316" y="395"/>
                    </a:lnTo>
                    <a:lnTo>
                      <a:pt x="273" y="375"/>
                    </a:lnTo>
                    <a:lnTo>
                      <a:pt x="190" y="389"/>
                    </a:lnTo>
                    <a:lnTo>
                      <a:pt x="158" y="418"/>
                    </a:lnTo>
                    <a:lnTo>
                      <a:pt x="103" y="420"/>
                    </a:lnTo>
                    <a:lnTo>
                      <a:pt x="71" y="445"/>
                    </a:lnTo>
                    <a:lnTo>
                      <a:pt x="29" y="427"/>
                    </a:lnTo>
                    <a:lnTo>
                      <a:pt x="39" y="377"/>
                    </a:lnTo>
                    <a:lnTo>
                      <a:pt x="0" y="276"/>
                    </a:lnTo>
                    <a:close/>
                  </a:path>
                </a:pathLst>
              </a:custGeom>
              <a:solidFill>
                <a:srgbClr val="FFFFFF"/>
              </a:solidFill>
              <a:ln w="14351">
                <a:solidFill>
                  <a:schemeClr val="bg2"/>
                </a:solidFill>
                <a:round/>
                <a:headEnd/>
                <a:tailEnd/>
              </a:ln>
            </p:spPr>
            <p:txBody>
              <a:bodyPr/>
              <a:lstStyle/>
              <a:p>
                <a:endParaRPr lang="en-US"/>
              </a:p>
            </p:txBody>
          </p:sp>
          <p:sp>
            <p:nvSpPr>
              <p:cNvPr id="21520" name="Freeform 15"/>
              <p:cNvSpPr>
                <a:spLocks/>
              </p:cNvSpPr>
              <p:nvPr/>
            </p:nvSpPr>
            <p:spPr bwMode="auto">
              <a:xfrm>
                <a:off x="4723" y="3402"/>
                <a:ext cx="52" cy="53"/>
              </a:xfrm>
              <a:custGeom>
                <a:avLst/>
                <a:gdLst>
                  <a:gd name="T0" fmla="*/ 0 w 56"/>
                  <a:gd name="T1" fmla="*/ 7 h 63"/>
                  <a:gd name="T2" fmla="*/ 1 w 56"/>
                  <a:gd name="T3" fmla="*/ 0 h 63"/>
                  <a:gd name="T4" fmla="*/ 23 w 56"/>
                  <a:gd name="T5" fmla="*/ 6 h 63"/>
                  <a:gd name="T6" fmla="*/ 40 w 56"/>
                  <a:gd name="T7" fmla="*/ 1 h 63"/>
                  <a:gd name="T8" fmla="*/ 45 w 56"/>
                  <a:gd name="T9" fmla="*/ 9 h 63"/>
                  <a:gd name="T10" fmla="*/ 45 w 56"/>
                  <a:gd name="T11" fmla="*/ 21 h 63"/>
                  <a:gd name="T12" fmla="*/ 25 w 56"/>
                  <a:gd name="T13" fmla="*/ 38 h 63"/>
                  <a:gd name="T14" fmla="*/ 19 w 56"/>
                  <a:gd name="T15" fmla="*/ 36 h 63"/>
                  <a:gd name="T16" fmla="*/ 0 w 56"/>
                  <a:gd name="T17" fmla="*/ 7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63"/>
                  <a:gd name="T29" fmla="*/ 56 w 5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63">
                    <a:moveTo>
                      <a:pt x="0" y="12"/>
                    </a:moveTo>
                    <a:lnTo>
                      <a:pt x="1" y="0"/>
                    </a:lnTo>
                    <a:lnTo>
                      <a:pt x="29" y="10"/>
                    </a:lnTo>
                    <a:lnTo>
                      <a:pt x="50" y="1"/>
                    </a:lnTo>
                    <a:lnTo>
                      <a:pt x="56" y="15"/>
                    </a:lnTo>
                    <a:lnTo>
                      <a:pt x="56" y="36"/>
                    </a:lnTo>
                    <a:lnTo>
                      <a:pt x="31" y="63"/>
                    </a:lnTo>
                    <a:lnTo>
                      <a:pt x="23" y="61"/>
                    </a:lnTo>
                    <a:lnTo>
                      <a:pt x="0" y="12"/>
                    </a:lnTo>
                    <a:close/>
                  </a:path>
                </a:pathLst>
              </a:custGeom>
              <a:solidFill>
                <a:srgbClr val="FFFFFF"/>
              </a:solidFill>
              <a:ln w="14351">
                <a:solidFill>
                  <a:schemeClr val="bg2"/>
                </a:solidFill>
                <a:round/>
                <a:headEnd/>
                <a:tailEnd/>
              </a:ln>
            </p:spPr>
            <p:txBody>
              <a:bodyPr/>
              <a:lstStyle/>
              <a:p>
                <a:endParaRPr lang="en-US"/>
              </a:p>
            </p:txBody>
          </p:sp>
          <p:sp>
            <p:nvSpPr>
              <p:cNvPr id="21521" name="Freeform 16"/>
              <p:cNvSpPr>
                <a:spLocks/>
              </p:cNvSpPr>
              <p:nvPr/>
            </p:nvSpPr>
            <p:spPr bwMode="auto">
              <a:xfrm>
                <a:off x="2848" y="1988"/>
                <a:ext cx="104" cy="45"/>
              </a:xfrm>
              <a:custGeom>
                <a:avLst/>
                <a:gdLst>
                  <a:gd name="T0" fmla="*/ 0 w 113"/>
                  <a:gd name="T1" fmla="*/ 19 h 52"/>
                  <a:gd name="T2" fmla="*/ 1 w 113"/>
                  <a:gd name="T3" fmla="*/ 22 h 52"/>
                  <a:gd name="T4" fmla="*/ 3 w 113"/>
                  <a:gd name="T5" fmla="*/ 26 h 52"/>
                  <a:gd name="T6" fmla="*/ 10 w 113"/>
                  <a:gd name="T7" fmla="*/ 29 h 52"/>
                  <a:gd name="T8" fmla="*/ 29 w 113"/>
                  <a:gd name="T9" fmla="*/ 25 h 52"/>
                  <a:gd name="T10" fmla="*/ 47 w 113"/>
                  <a:gd name="T11" fmla="*/ 34 h 52"/>
                  <a:gd name="T12" fmla="*/ 75 w 113"/>
                  <a:gd name="T13" fmla="*/ 29 h 52"/>
                  <a:gd name="T14" fmla="*/ 88 w 113"/>
                  <a:gd name="T15" fmla="*/ 11 h 52"/>
                  <a:gd name="T16" fmla="*/ 83 w 113"/>
                  <a:gd name="T17" fmla="*/ 0 h 52"/>
                  <a:gd name="T18" fmla="*/ 48 w 113"/>
                  <a:gd name="T19" fmla="*/ 3 h 52"/>
                  <a:gd name="T20" fmla="*/ 38 w 113"/>
                  <a:gd name="T21" fmla="*/ 18 h 52"/>
                  <a:gd name="T22" fmla="*/ 0 w 113"/>
                  <a:gd name="T23" fmla="*/ 19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52"/>
                  <a:gd name="T38" fmla="*/ 113 w 113"/>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52">
                    <a:moveTo>
                      <a:pt x="0" y="29"/>
                    </a:moveTo>
                    <a:lnTo>
                      <a:pt x="1" y="33"/>
                    </a:lnTo>
                    <a:lnTo>
                      <a:pt x="3" y="40"/>
                    </a:lnTo>
                    <a:lnTo>
                      <a:pt x="13" y="44"/>
                    </a:lnTo>
                    <a:lnTo>
                      <a:pt x="37" y="39"/>
                    </a:lnTo>
                    <a:lnTo>
                      <a:pt x="60" y="52"/>
                    </a:lnTo>
                    <a:lnTo>
                      <a:pt x="97" y="44"/>
                    </a:lnTo>
                    <a:lnTo>
                      <a:pt x="113" y="17"/>
                    </a:lnTo>
                    <a:lnTo>
                      <a:pt x="107" y="0"/>
                    </a:lnTo>
                    <a:lnTo>
                      <a:pt x="62" y="3"/>
                    </a:lnTo>
                    <a:lnTo>
                      <a:pt x="49" y="28"/>
                    </a:lnTo>
                    <a:lnTo>
                      <a:pt x="0" y="29"/>
                    </a:lnTo>
                    <a:close/>
                  </a:path>
                </a:pathLst>
              </a:custGeom>
              <a:solidFill>
                <a:srgbClr val="FFFFFF"/>
              </a:solidFill>
              <a:ln w="14351">
                <a:solidFill>
                  <a:schemeClr val="bg2"/>
                </a:solidFill>
                <a:round/>
                <a:headEnd/>
                <a:tailEnd/>
              </a:ln>
            </p:spPr>
            <p:txBody>
              <a:bodyPr/>
              <a:lstStyle/>
              <a:p>
                <a:endParaRPr lang="en-US"/>
              </a:p>
            </p:txBody>
          </p:sp>
          <p:sp>
            <p:nvSpPr>
              <p:cNvPr id="21522" name="Freeform 17"/>
              <p:cNvSpPr>
                <a:spLocks/>
              </p:cNvSpPr>
              <p:nvPr/>
            </p:nvSpPr>
            <p:spPr bwMode="auto">
              <a:xfrm>
                <a:off x="3935" y="2370"/>
                <a:ext cx="65" cy="88"/>
              </a:xfrm>
              <a:custGeom>
                <a:avLst/>
                <a:gdLst>
                  <a:gd name="T0" fmla="*/ 0 w 71"/>
                  <a:gd name="T1" fmla="*/ 19 h 104"/>
                  <a:gd name="T2" fmla="*/ 7 w 71"/>
                  <a:gd name="T3" fmla="*/ 25 h 104"/>
                  <a:gd name="T4" fmla="*/ 12 w 71"/>
                  <a:gd name="T5" fmla="*/ 54 h 104"/>
                  <a:gd name="T6" fmla="*/ 27 w 71"/>
                  <a:gd name="T7" fmla="*/ 53 h 104"/>
                  <a:gd name="T8" fmla="*/ 32 w 71"/>
                  <a:gd name="T9" fmla="*/ 40 h 104"/>
                  <a:gd name="T10" fmla="*/ 41 w 71"/>
                  <a:gd name="T11" fmla="*/ 42 h 104"/>
                  <a:gd name="T12" fmla="*/ 50 w 71"/>
                  <a:gd name="T13" fmla="*/ 63 h 104"/>
                  <a:gd name="T14" fmla="*/ 55 w 71"/>
                  <a:gd name="T15" fmla="*/ 52 h 104"/>
                  <a:gd name="T16" fmla="*/ 49 w 71"/>
                  <a:gd name="T17" fmla="*/ 31 h 104"/>
                  <a:gd name="T18" fmla="*/ 42 w 71"/>
                  <a:gd name="T19" fmla="*/ 39 h 104"/>
                  <a:gd name="T20" fmla="*/ 38 w 71"/>
                  <a:gd name="T21" fmla="*/ 30 h 104"/>
                  <a:gd name="T22" fmla="*/ 50 w 71"/>
                  <a:gd name="T23" fmla="*/ 16 h 104"/>
                  <a:gd name="T24" fmla="*/ 25 w 71"/>
                  <a:gd name="T25" fmla="*/ 14 h 104"/>
                  <a:gd name="T26" fmla="*/ 5 w 71"/>
                  <a:gd name="T27" fmla="*/ 0 h 104"/>
                  <a:gd name="T28" fmla="*/ 2 w 71"/>
                  <a:gd name="T29" fmla="*/ 7 h 104"/>
                  <a:gd name="T30" fmla="*/ 8 w 71"/>
                  <a:gd name="T31" fmla="*/ 14 h 104"/>
                  <a:gd name="T32" fmla="*/ 0 w 71"/>
                  <a:gd name="T33" fmla="*/ 19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104"/>
                  <a:gd name="T53" fmla="*/ 71 w 71"/>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104">
                    <a:moveTo>
                      <a:pt x="0" y="32"/>
                    </a:moveTo>
                    <a:lnTo>
                      <a:pt x="10" y="41"/>
                    </a:lnTo>
                    <a:lnTo>
                      <a:pt x="15" y="90"/>
                    </a:lnTo>
                    <a:lnTo>
                      <a:pt x="35" y="87"/>
                    </a:lnTo>
                    <a:lnTo>
                      <a:pt x="42" y="65"/>
                    </a:lnTo>
                    <a:lnTo>
                      <a:pt x="54" y="70"/>
                    </a:lnTo>
                    <a:lnTo>
                      <a:pt x="65" y="104"/>
                    </a:lnTo>
                    <a:lnTo>
                      <a:pt x="71" y="86"/>
                    </a:lnTo>
                    <a:lnTo>
                      <a:pt x="64" y="52"/>
                    </a:lnTo>
                    <a:lnTo>
                      <a:pt x="55" y="64"/>
                    </a:lnTo>
                    <a:lnTo>
                      <a:pt x="49" y="49"/>
                    </a:lnTo>
                    <a:lnTo>
                      <a:pt x="65" y="26"/>
                    </a:lnTo>
                    <a:lnTo>
                      <a:pt x="33" y="24"/>
                    </a:lnTo>
                    <a:lnTo>
                      <a:pt x="8" y="0"/>
                    </a:lnTo>
                    <a:lnTo>
                      <a:pt x="2" y="12"/>
                    </a:lnTo>
                    <a:lnTo>
                      <a:pt x="11" y="24"/>
                    </a:lnTo>
                    <a:lnTo>
                      <a:pt x="0" y="32"/>
                    </a:lnTo>
                    <a:close/>
                  </a:path>
                </a:pathLst>
              </a:custGeom>
              <a:solidFill>
                <a:srgbClr val="FF6600"/>
              </a:solidFill>
              <a:ln w="14351">
                <a:solidFill>
                  <a:schemeClr val="bg2"/>
                </a:solidFill>
                <a:round/>
                <a:headEnd/>
                <a:tailEnd/>
              </a:ln>
            </p:spPr>
            <p:txBody>
              <a:bodyPr/>
              <a:lstStyle/>
              <a:p>
                <a:endParaRPr lang="en-US"/>
              </a:p>
            </p:txBody>
          </p:sp>
          <p:sp>
            <p:nvSpPr>
              <p:cNvPr id="21523" name="Freeform 18"/>
              <p:cNvSpPr>
                <a:spLocks/>
              </p:cNvSpPr>
              <p:nvPr/>
            </p:nvSpPr>
            <p:spPr bwMode="auto">
              <a:xfrm>
                <a:off x="2756" y="1940"/>
                <a:ext cx="45" cy="41"/>
              </a:xfrm>
              <a:custGeom>
                <a:avLst/>
                <a:gdLst>
                  <a:gd name="T0" fmla="*/ 0 w 48"/>
                  <a:gd name="T1" fmla="*/ 6 h 48"/>
                  <a:gd name="T2" fmla="*/ 8 w 48"/>
                  <a:gd name="T3" fmla="*/ 3 h 48"/>
                  <a:gd name="T4" fmla="*/ 27 w 48"/>
                  <a:gd name="T5" fmla="*/ 0 h 48"/>
                  <a:gd name="T6" fmla="*/ 38 w 48"/>
                  <a:gd name="T7" fmla="*/ 12 h 48"/>
                  <a:gd name="T8" fmla="*/ 39 w 48"/>
                  <a:gd name="T9" fmla="*/ 22 h 48"/>
                  <a:gd name="T10" fmla="*/ 35 w 48"/>
                  <a:gd name="T11" fmla="*/ 30 h 48"/>
                  <a:gd name="T12" fmla="*/ 0 w 48"/>
                  <a:gd name="T13" fmla="*/ 6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9"/>
                    </a:moveTo>
                    <a:lnTo>
                      <a:pt x="10" y="3"/>
                    </a:lnTo>
                    <a:lnTo>
                      <a:pt x="33" y="0"/>
                    </a:lnTo>
                    <a:lnTo>
                      <a:pt x="46" y="19"/>
                    </a:lnTo>
                    <a:lnTo>
                      <a:pt x="48" y="35"/>
                    </a:lnTo>
                    <a:lnTo>
                      <a:pt x="42" y="48"/>
                    </a:lnTo>
                    <a:lnTo>
                      <a:pt x="0" y="9"/>
                    </a:lnTo>
                    <a:close/>
                  </a:path>
                </a:pathLst>
              </a:custGeom>
              <a:solidFill>
                <a:srgbClr val="FFFFFF"/>
              </a:solidFill>
              <a:ln w="14351">
                <a:solidFill>
                  <a:schemeClr val="bg2"/>
                </a:solidFill>
                <a:round/>
                <a:headEnd/>
                <a:tailEnd/>
              </a:ln>
            </p:spPr>
            <p:txBody>
              <a:bodyPr/>
              <a:lstStyle/>
              <a:p>
                <a:endParaRPr lang="en-US"/>
              </a:p>
            </p:txBody>
          </p:sp>
          <p:sp>
            <p:nvSpPr>
              <p:cNvPr id="21524" name="Freeform 19"/>
              <p:cNvSpPr>
                <a:spLocks/>
              </p:cNvSpPr>
              <p:nvPr/>
            </p:nvSpPr>
            <p:spPr bwMode="auto">
              <a:xfrm>
                <a:off x="3950" y="2342"/>
                <a:ext cx="43" cy="41"/>
              </a:xfrm>
              <a:custGeom>
                <a:avLst/>
                <a:gdLst>
                  <a:gd name="T0" fmla="*/ 0 w 46"/>
                  <a:gd name="T1" fmla="*/ 18 h 48"/>
                  <a:gd name="T2" fmla="*/ 5 w 46"/>
                  <a:gd name="T3" fmla="*/ 30 h 48"/>
                  <a:gd name="T4" fmla="*/ 37 w 46"/>
                  <a:gd name="T5" fmla="*/ 26 h 48"/>
                  <a:gd name="T6" fmla="*/ 34 w 46"/>
                  <a:gd name="T7" fmla="*/ 9 h 48"/>
                  <a:gd name="T8" fmla="*/ 13 w 46"/>
                  <a:gd name="T9" fmla="*/ 0 h 48"/>
                  <a:gd name="T10" fmla="*/ 0 w 46"/>
                  <a:gd name="T11" fmla="*/ 18 h 48"/>
                  <a:gd name="T12" fmla="*/ 0 60000 65536"/>
                  <a:gd name="T13" fmla="*/ 0 60000 65536"/>
                  <a:gd name="T14" fmla="*/ 0 60000 65536"/>
                  <a:gd name="T15" fmla="*/ 0 60000 65536"/>
                  <a:gd name="T16" fmla="*/ 0 60000 65536"/>
                  <a:gd name="T17" fmla="*/ 0 60000 65536"/>
                  <a:gd name="T18" fmla="*/ 0 w 46"/>
                  <a:gd name="T19" fmla="*/ 0 h 48"/>
                  <a:gd name="T20" fmla="*/ 46 w 4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6" h="48">
                    <a:moveTo>
                      <a:pt x="0" y="28"/>
                    </a:moveTo>
                    <a:lnTo>
                      <a:pt x="5" y="48"/>
                    </a:lnTo>
                    <a:lnTo>
                      <a:pt x="46" y="41"/>
                    </a:lnTo>
                    <a:lnTo>
                      <a:pt x="41" y="15"/>
                    </a:lnTo>
                    <a:lnTo>
                      <a:pt x="16" y="0"/>
                    </a:lnTo>
                    <a:lnTo>
                      <a:pt x="0" y="28"/>
                    </a:lnTo>
                    <a:close/>
                  </a:path>
                </a:pathLst>
              </a:custGeom>
              <a:solidFill>
                <a:srgbClr val="FFFFFF"/>
              </a:solidFill>
              <a:ln w="14351">
                <a:solidFill>
                  <a:schemeClr val="bg2"/>
                </a:solidFill>
                <a:round/>
                <a:headEnd/>
                <a:tailEnd/>
              </a:ln>
            </p:spPr>
            <p:txBody>
              <a:bodyPr/>
              <a:lstStyle/>
              <a:p>
                <a:endParaRPr lang="en-US"/>
              </a:p>
            </p:txBody>
          </p:sp>
          <p:sp>
            <p:nvSpPr>
              <p:cNvPr id="21525" name="Freeform 20"/>
              <p:cNvSpPr>
                <a:spLocks/>
              </p:cNvSpPr>
              <p:nvPr/>
            </p:nvSpPr>
            <p:spPr bwMode="auto">
              <a:xfrm>
                <a:off x="1749" y="2914"/>
                <a:ext cx="166" cy="199"/>
              </a:xfrm>
              <a:custGeom>
                <a:avLst/>
                <a:gdLst>
                  <a:gd name="T0" fmla="*/ 0 w 181"/>
                  <a:gd name="T1" fmla="*/ 13 h 233"/>
                  <a:gd name="T2" fmla="*/ 12 w 181"/>
                  <a:gd name="T3" fmla="*/ 28 h 233"/>
                  <a:gd name="T4" fmla="*/ 6 w 181"/>
                  <a:gd name="T5" fmla="*/ 62 h 233"/>
                  <a:gd name="T6" fmla="*/ 12 w 181"/>
                  <a:gd name="T7" fmla="*/ 66 h 233"/>
                  <a:gd name="T8" fmla="*/ 6 w 181"/>
                  <a:gd name="T9" fmla="*/ 71 h 233"/>
                  <a:gd name="T10" fmla="*/ 3 w 181"/>
                  <a:gd name="T11" fmla="*/ 85 h 233"/>
                  <a:gd name="T12" fmla="*/ 15 w 181"/>
                  <a:gd name="T13" fmla="*/ 104 h 233"/>
                  <a:gd name="T14" fmla="*/ 20 w 181"/>
                  <a:gd name="T15" fmla="*/ 143 h 233"/>
                  <a:gd name="T16" fmla="*/ 29 w 181"/>
                  <a:gd name="T17" fmla="*/ 145 h 233"/>
                  <a:gd name="T18" fmla="*/ 40 w 181"/>
                  <a:gd name="T19" fmla="*/ 132 h 233"/>
                  <a:gd name="T20" fmla="*/ 62 w 181"/>
                  <a:gd name="T21" fmla="*/ 143 h 233"/>
                  <a:gd name="T22" fmla="*/ 66 w 181"/>
                  <a:gd name="T23" fmla="*/ 136 h 233"/>
                  <a:gd name="T24" fmla="*/ 82 w 181"/>
                  <a:gd name="T25" fmla="*/ 138 h 233"/>
                  <a:gd name="T26" fmla="*/ 91 w 181"/>
                  <a:gd name="T27" fmla="*/ 109 h 233"/>
                  <a:gd name="T28" fmla="*/ 124 w 181"/>
                  <a:gd name="T29" fmla="*/ 104 h 233"/>
                  <a:gd name="T30" fmla="*/ 135 w 181"/>
                  <a:gd name="T31" fmla="*/ 113 h 233"/>
                  <a:gd name="T32" fmla="*/ 139 w 181"/>
                  <a:gd name="T33" fmla="*/ 92 h 233"/>
                  <a:gd name="T34" fmla="*/ 132 w 181"/>
                  <a:gd name="T35" fmla="*/ 73 h 233"/>
                  <a:gd name="T36" fmla="*/ 112 w 181"/>
                  <a:gd name="T37" fmla="*/ 71 h 233"/>
                  <a:gd name="T38" fmla="*/ 105 w 181"/>
                  <a:gd name="T39" fmla="*/ 42 h 233"/>
                  <a:gd name="T40" fmla="*/ 52 w 181"/>
                  <a:gd name="T41" fmla="*/ 23 h 233"/>
                  <a:gd name="T42" fmla="*/ 50 w 181"/>
                  <a:gd name="T43" fmla="*/ 0 h 233"/>
                  <a:gd name="T44" fmla="*/ 16 w 181"/>
                  <a:gd name="T45" fmla="*/ 15 h 233"/>
                  <a:gd name="T46" fmla="*/ 0 w 181"/>
                  <a:gd name="T47" fmla="*/ 13 h 2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1"/>
                  <a:gd name="T73" fmla="*/ 0 h 233"/>
                  <a:gd name="T74" fmla="*/ 181 w 181"/>
                  <a:gd name="T75" fmla="*/ 233 h 2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1" h="233">
                    <a:moveTo>
                      <a:pt x="0" y="21"/>
                    </a:moveTo>
                    <a:lnTo>
                      <a:pt x="15" y="46"/>
                    </a:lnTo>
                    <a:lnTo>
                      <a:pt x="7" y="101"/>
                    </a:lnTo>
                    <a:lnTo>
                      <a:pt x="15" y="105"/>
                    </a:lnTo>
                    <a:lnTo>
                      <a:pt x="9" y="113"/>
                    </a:lnTo>
                    <a:lnTo>
                      <a:pt x="3" y="137"/>
                    </a:lnTo>
                    <a:lnTo>
                      <a:pt x="19" y="168"/>
                    </a:lnTo>
                    <a:lnTo>
                      <a:pt x="26" y="231"/>
                    </a:lnTo>
                    <a:lnTo>
                      <a:pt x="38" y="233"/>
                    </a:lnTo>
                    <a:lnTo>
                      <a:pt x="52" y="212"/>
                    </a:lnTo>
                    <a:lnTo>
                      <a:pt x="81" y="229"/>
                    </a:lnTo>
                    <a:lnTo>
                      <a:pt x="86" y="218"/>
                    </a:lnTo>
                    <a:lnTo>
                      <a:pt x="106" y="220"/>
                    </a:lnTo>
                    <a:lnTo>
                      <a:pt x="118" y="176"/>
                    </a:lnTo>
                    <a:lnTo>
                      <a:pt x="160" y="168"/>
                    </a:lnTo>
                    <a:lnTo>
                      <a:pt x="174" y="182"/>
                    </a:lnTo>
                    <a:lnTo>
                      <a:pt x="181" y="147"/>
                    </a:lnTo>
                    <a:lnTo>
                      <a:pt x="171" y="116"/>
                    </a:lnTo>
                    <a:lnTo>
                      <a:pt x="145" y="114"/>
                    </a:lnTo>
                    <a:lnTo>
                      <a:pt x="135" y="67"/>
                    </a:lnTo>
                    <a:lnTo>
                      <a:pt x="68" y="38"/>
                    </a:lnTo>
                    <a:lnTo>
                      <a:pt x="64" y="0"/>
                    </a:lnTo>
                    <a:lnTo>
                      <a:pt x="21" y="23"/>
                    </a:lnTo>
                    <a:lnTo>
                      <a:pt x="0" y="21"/>
                    </a:lnTo>
                    <a:close/>
                  </a:path>
                </a:pathLst>
              </a:custGeom>
              <a:solidFill>
                <a:srgbClr val="FF0000"/>
              </a:solidFill>
              <a:ln w="14351">
                <a:solidFill>
                  <a:schemeClr val="bg2"/>
                </a:solidFill>
                <a:round/>
                <a:headEnd/>
                <a:tailEnd/>
              </a:ln>
            </p:spPr>
            <p:txBody>
              <a:bodyPr/>
              <a:lstStyle/>
              <a:p>
                <a:endParaRPr lang="en-US"/>
              </a:p>
            </p:txBody>
          </p:sp>
          <p:sp>
            <p:nvSpPr>
              <p:cNvPr id="21526" name="Freeform 21"/>
              <p:cNvSpPr>
                <a:spLocks/>
              </p:cNvSpPr>
              <p:nvPr/>
            </p:nvSpPr>
            <p:spPr bwMode="auto">
              <a:xfrm>
                <a:off x="2990" y="3032"/>
                <a:ext cx="132" cy="138"/>
              </a:xfrm>
              <a:custGeom>
                <a:avLst/>
                <a:gdLst>
                  <a:gd name="T0" fmla="*/ 0 w 143"/>
                  <a:gd name="T1" fmla="*/ 77 h 162"/>
                  <a:gd name="T2" fmla="*/ 0 w 143"/>
                  <a:gd name="T3" fmla="*/ 48 h 162"/>
                  <a:gd name="T4" fmla="*/ 13 w 143"/>
                  <a:gd name="T5" fmla="*/ 47 h 162"/>
                  <a:gd name="T6" fmla="*/ 13 w 143"/>
                  <a:gd name="T7" fmla="*/ 8 h 162"/>
                  <a:gd name="T8" fmla="*/ 36 w 143"/>
                  <a:gd name="T9" fmla="*/ 3 h 162"/>
                  <a:gd name="T10" fmla="*/ 45 w 143"/>
                  <a:gd name="T11" fmla="*/ 10 h 162"/>
                  <a:gd name="T12" fmla="*/ 63 w 143"/>
                  <a:gd name="T13" fmla="*/ 0 h 162"/>
                  <a:gd name="T14" fmla="*/ 96 w 143"/>
                  <a:gd name="T15" fmla="*/ 42 h 162"/>
                  <a:gd name="T16" fmla="*/ 113 w 143"/>
                  <a:gd name="T17" fmla="*/ 49 h 162"/>
                  <a:gd name="T18" fmla="*/ 66 w 143"/>
                  <a:gd name="T19" fmla="*/ 86 h 162"/>
                  <a:gd name="T20" fmla="*/ 42 w 143"/>
                  <a:gd name="T21" fmla="*/ 86 h 162"/>
                  <a:gd name="T22" fmla="*/ 27 w 143"/>
                  <a:gd name="T23" fmla="*/ 100 h 162"/>
                  <a:gd name="T24" fmla="*/ 10 w 143"/>
                  <a:gd name="T25" fmla="*/ 101 h 162"/>
                  <a:gd name="T26" fmla="*/ 10 w 143"/>
                  <a:gd name="T27" fmla="*/ 88 h 162"/>
                  <a:gd name="T28" fmla="*/ 0 w 143"/>
                  <a:gd name="T29" fmla="*/ 77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
                  <a:gd name="T46" fmla="*/ 0 h 162"/>
                  <a:gd name="T47" fmla="*/ 143 w 143"/>
                  <a:gd name="T48" fmla="*/ 162 h 1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 h="162">
                    <a:moveTo>
                      <a:pt x="0" y="125"/>
                    </a:moveTo>
                    <a:lnTo>
                      <a:pt x="0" y="77"/>
                    </a:lnTo>
                    <a:lnTo>
                      <a:pt x="16" y="75"/>
                    </a:lnTo>
                    <a:lnTo>
                      <a:pt x="16" y="13"/>
                    </a:lnTo>
                    <a:lnTo>
                      <a:pt x="45" y="4"/>
                    </a:lnTo>
                    <a:lnTo>
                      <a:pt x="57" y="16"/>
                    </a:lnTo>
                    <a:lnTo>
                      <a:pt x="80" y="0"/>
                    </a:lnTo>
                    <a:lnTo>
                      <a:pt x="122" y="68"/>
                    </a:lnTo>
                    <a:lnTo>
                      <a:pt x="143" y="79"/>
                    </a:lnTo>
                    <a:lnTo>
                      <a:pt x="85" y="140"/>
                    </a:lnTo>
                    <a:lnTo>
                      <a:pt x="53" y="139"/>
                    </a:lnTo>
                    <a:lnTo>
                      <a:pt x="34" y="161"/>
                    </a:lnTo>
                    <a:lnTo>
                      <a:pt x="13" y="162"/>
                    </a:lnTo>
                    <a:lnTo>
                      <a:pt x="13" y="142"/>
                    </a:lnTo>
                    <a:lnTo>
                      <a:pt x="0" y="125"/>
                    </a:lnTo>
                    <a:close/>
                  </a:path>
                </a:pathLst>
              </a:custGeom>
              <a:solidFill>
                <a:srgbClr val="FFFFFF"/>
              </a:solidFill>
              <a:ln w="14351">
                <a:solidFill>
                  <a:schemeClr val="bg2"/>
                </a:solidFill>
                <a:round/>
                <a:headEnd/>
                <a:tailEnd/>
              </a:ln>
            </p:spPr>
            <p:txBody>
              <a:bodyPr/>
              <a:lstStyle/>
              <a:p>
                <a:endParaRPr lang="en-US"/>
              </a:p>
            </p:txBody>
          </p:sp>
          <p:sp>
            <p:nvSpPr>
              <p:cNvPr id="21527" name="Freeform 22"/>
              <p:cNvSpPr>
                <a:spLocks/>
              </p:cNvSpPr>
              <p:nvPr/>
            </p:nvSpPr>
            <p:spPr bwMode="auto">
              <a:xfrm>
                <a:off x="1693" y="2693"/>
                <a:ext cx="537" cy="592"/>
              </a:xfrm>
              <a:custGeom>
                <a:avLst/>
                <a:gdLst>
                  <a:gd name="T0" fmla="*/ 8 w 583"/>
                  <a:gd name="T1" fmla="*/ 156 h 694"/>
                  <a:gd name="T2" fmla="*/ 38 w 583"/>
                  <a:gd name="T3" fmla="*/ 155 h 694"/>
                  <a:gd name="T4" fmla="*/ 48 w 583"/>
                  <a:gd name="T5" fmla="*/ 171 h 694"/>
                  <a:gd name="T6" fmla="*/ 97 w 583"/>
                  <a:gd name="T7" fmla="*/ 159 h 694"/>
                  <a:gd name="T8" fmla="*/ 153 w 583"/>
                  <a:gd name="T9" fmla="*/ 201 h 694"/>
                  <a:gd name="T10" fmla="*/ 181 w 583"/>
                  <a:gd name="T11" fmla="*/ 232 h 694"/>
                  <a:gd name="T12" fmla="*/ 183 w 583"/>
                  <a:gd name="T13" fmla="*/ 273 h 694"/>
                  <a:gd name="T14" fmla="*/ 210 w 583"/>
                  <a:gd name="T15" fmla="*/ 298 h 694"/>
                  <a:gd name="T16" fmla="*/ 228 w 583"/>
                  <a:gd name="T17" fmla="*/ 316 h 694"/>
                  <a:gd name="T18" fmla="*/ 232 w 583"/>
                  <a:gd name="T19" fmla="*/ 336 h 694"/>
                  <a:gd name="T20" fmla="*/ 190 w 583"/>
                  <a:gd name="T21" fmla="*/ 388 h 694"/>
                  <a:gd name="T22" fmla="*/ 232 w 583"/>
                  <a:gd name="T23" fmla="*/ 409 h 694"/>
                  <a:gd name="T24" fmla="*/ 239 w 583"/>
                  <a:gd name="T25" fmla="*/ 431 h 694"/>
                  <a:gd name="T26" fmla="*/ 297 w 583"/>
                  <a:gd name="T27" fmla="*/ 333 h 694"/>
                  <a:gd name="T28" fmla="*/ 371 w 583"/>
                  <a:gd name="T29" fmla="*/ 305 h 694"/>
                  <a:gd name="T30" fmla="*/ 404 w 583"/>
                  <a:gd name="T31" fmla="*/ 246 h 694"/>
                  <a:gd name="T32" fmla="*/ 451 w 583"/>
                  <a:gd name="T33" fmla="*/ 151 h 694"/>
                  <a:gd name="T34" fmla="*/ 449 w 583"/>
                  <a:gd name="T35" fmla="*/ 112 h 694"/>
                  <a:gd name="T36" fmla="*/ 403 w 583"/>
                  <a:gd name="T37" fmla="*/ 88 h 694"/>
                  <a:gd name="T38" fmla="*/ 340 w 583"/>
                  <a:gd name="T39" fmla="*/ 72 h 694"/>
                  <a:gd name="T40" fmla="*/ 302 w 583"/>
                  <a:gd name="T41" fmla="*/ 64 h 694"/>
                  <a:gd name="T42" fmla="*/ 286 w 583"/>
                  <a:gd name="T43" fmla="*/ 74 h 694"/>
                  <a:gd name="T44" fmla="*/ 273 w 583"/>
                  <a:gd name="T45" fmla="*/ 74 h 694"/>
                  <a:gd name="T46" fmla="*/ 281 w 583"/>
                  <a:gd name="T47" fmla="*/ 38 h 694"/>
                  <a:gd name="T48" fmla="*/ 242 w 583"/>
                  <a:gd name="T49" fmla="*/ 33 h 694"/>
                  <a:gd name="T50" fmla="*/ 203 w 583"/>
                  <a:gd name="T51" fmla="*/ 34 h 694"/>
                  <a:gd name="T52" fmla="*/ 163 w 583"/>
                  <a:gd name="T53" fmla="*/ 27 h 694"/>
                  <a:gd name="T54" fmla="*/ 156 w 583"/>
                  <a:gd name="T55" fmla="*/ 0 h 694"/>
                  <a:gd name="T56" fmla="*/ 105 w 583"/>
                  <a:gd name="T57" fmla="*/ 9 h 694"/>
                  <a:gd name="T58" fmla="*/ 122 w 583"/>
                  <a:gd name="T59" fmla="*/ 32 h 694"/>
                  <a:gd name="T60" fmla="*/ 81 w 583"/>
                  <a:gd name="T61" fmla="*/ 41 h 694"/>
                  <a:gd name="T62" fmla="*/ 46 w 583"/>
                  <a:gd name="T63" fmla="*/ 38 h 694"/>
                  <a:gd name="T64" fmla="*/ 44 w 583"/>
                  <a:gd name="T65" fmla="*/ 49 h 694"/>
                  <a:gd name="T66" fmla="*/ 44 w 583"/>
                  <a:gd name="T67" fmla="*/ 100 h 694"/>
                  <a:gd name="T68" fmla="*/ 0 w 583"/>
                  <a:gd name="T69" fmla="*/ 137 h 6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3"/>
                  <a:gd name="T106" fmla="*/ 0 h 694"/>
                  <a:gd name="T107" fmla="*/ 583 w 583"/>
                  <a:gd name="T108" fmla="*/ 694 h 6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3" h="694">
                    <a:moveTo>
                      <a:pt x="0" y="221"/>
                    </a:moveTo>
                    <a:lnTo>
                      <a:pt x="11" y="251"/>
                    </a:lnTo>
                    <a:lnTo>
                      <a:pt x="32" y="262"/>
                    </a:lnTo>
                    <a:lnTo>
                      <a:pt x="49" y="250"/>
                    </a:lnTo>
                    <a:lnTo>
                      <a:pt x="49" y="277"/>
                    </a:lnTo>
                    <a:lnTo>
                      <a:pt x="61" y="277"/>
                    </a:lnTo>
                    <a:lnTo>
                      <a:pt x="81" y="281"/>
                    </a:lnTo>
                    <a:lnTo>
                      <a:pt x="124" y="256"/>
                    </a:lnTo>
                    <a:lnTo>
                      <a:pt x="129" y="294"/>
                    </a:lnTo>
                    <a:lnTo>
                      <a:pt x="195" y="325"/>
                    </a:lnTo>
                    <a:lnTo>
                      <a:pt x="205" y="370"/>
                    </a:lnTo>
                    <a:lnTo>
                      <a:pt x="231" y="374"/>
                    </a:lnTo>
                    <a:lnTo>
                      <a:pt x="241" y="405"/>
                    </a:lnTo>
                    <a:lnTo>
                      <a:pt x="234" y="440"/>
                    </a:lnTo>
                    <a:lnTo>
                      <a:pt x="239" y="474"/>
                    </a:lnTo>
                    <a:lnTo>
                      <a:pt x="269" y="479"/>
                    </a:lnTo>
                    <a:lnTo>
                      <a:pt x="274" y="508"/>
                    </a:lnTo>
                    <a:lnTo>
                      <a:pt x="291" y="510"/>
                    </a:lnTo>
                    <a:lnTo>
                      <a:pt x="290" y="539"/>
                    </a:lnTo>
                    <a:lnTo>
                      <a:pt x="297" y="542"/>
                    </a:lnTo>
                    <a:lnTo>
                      <a:pt x="300" y="566"/>
                    </a:lnTo>
                    <a:lnTo>
                      <a:pt x="243" y="625"/>
                    </a:lnTo>
                    <a:lnTo>
                      <a:pt x="254" y="624"/>
                    </a:lnTo>
                    <a:lnTo>
                      <a:pt x="298" y="658"/>
                    </a:lnTo>
                    <a:lnTo>
                      <a:pt x="309" y="674"/>
                    </a:lnTo>
                    <a:lnTo>
                      <a:pt x="306" y="694"/>
                    </a:lnTo>
                    <a:lnTo>
                      <a:pt x="377" y="591"/>
                    </a:lnTo>
                    <a:lnTo>
                      <a:pt x="380" y="536"/>
                    </a:lnTo>
                    <a:lnTo>
                      <a:pt x="439" y="490"/>
                    </a:lnTo>
                    <a:lnTo>
                      <a:pt x="474" y="490"/>
                    </a:lnTo>
                    <a:lnTo>
                      <a:pt x="488" y="474"/>
                    </a:lnTo>
                    <a:lnTo>
                      <a:pt x="518" y="396"/>
                    </a:lnTo>
                    <a:lnTo>
                      <a:pt x="522" y="318"/>
                    </a:lnTo>
                    <a:lnTo>
                      <a:pt x="578" y="244"/>
                    </a:lnTo>
                    <a:lnTo>
                      <a:pt x="583" y="212"/>
                    </a:lnTo>
                    <a:lnTo>
                      <a:pt x="574" y="180"/>
                    </a:lnTo>
                    <a:lnTo>
                      <a:pt x="550" y="174"/>
                    </a:lnTo>
                    <a:lnTo>
                      <a:pt x="516" y="142"/>
                    </a:lnTo>
                    <a:lnTo>
                      <a:pt x="442" y="136"/>
                    </a:lnTo>
                    <a:lnTo>
                      <a:pt x="435" y="115"/>
                    </a:lnTo>
                    <a:lnTo>
                      <a:pt x="401" y="103"/>
                    </a:lnTo>
                    <a:lnTo>
                      <a:pt x="387" y="103"/>
                    </a:lnTo>
                    <a:lnTo>
                      <a:pt x="366" y="132"/>
                    </a:lnTo>
                    <a:lnTo>
                      <a:pt x="366" y="120"/>
                    </a:lnTo>
                    <a:lnTo>
                      <a:pt x="335" y="125"/>
                    </a:lnTo>
                    <a:lnTo>
                      <a:pt x="348" y="119"/>
                    </a:lnTo>
                    <a:lnTo>
                      <a:pt x="336" y="97"/>
                    </a:lnTo>
                    <a:lnTo>
                      <a:pt x="359" y="60"/>
                    </a:lnTo>
                    <a:lnTo>
                      <a:pt x="334" y="18"/>
                    </a:lnTo>
                    <a:lnTo>
                      <a:pt x="311" y="54"/>
                    </a:lnTo>
                    <a:lnTo>
                      <a:pt x="292" y="49"/>
                    </a:lnTo>
                    <a:lnTo>
                      <a:pt x="260" y="55"/>
                    </a:lnTo>
                    <a:lnTo>
                      <a:pt x="217" y="64"/>
                    </a:lnTo>
                    <a:lnTo>
                      <a:pt x="208" y="45"/>
                    </a:lnTo>
                    <a:lnTo>
                      <a:pt x="213" y="12"/>
                    </a:lnTo>
                    <a:lnTo>
                      <a:pt x="199" y="0"/>
                    </a:lnTo>
                    <a:lnTo>
                      <a:pt x="162" y="22"/>
                    </a:lnTo>
                    <a:lnTo>
                      <a:pt x="135" y="15"/>
                    </a:lnTo>
                    <a:lnTo>
                      <a:pt x="145" y="47"/>
                    </a:lnTo>
                    <a:lnTo>
                      <a:pt x="155" y="52"/>
                    </a:lnTo>
                    <a:lnTo>
                      <a:pt x="122" y="76"/>
                    </a:lnTo>
                    <a:lnTo>
                      <a:pt x="103" y="66"/>
                    </a:lnTo>
                    <a:lnTo>
                      <a:pt x="95" y="55"/>
                    </a:lnTo>
                    <a:lnTo>
                      <a:pt x="59" y="60"/>
                    </a:lnTo>
                    <a:lnTo>
                      <a:pt x="69" y="79"/>
                    </a:lnTo>
                    <a:lnTo>
                      <a:pt x="56" y="80"/>
                    </a:lnTo>
                    <a:lnTo>
                      <a:pt x="64" y="110"/>
                    </a:lnTo>
                    <a:lnTo>
                      <a:pt x="56" y="161"/>
                    </a:lnTo>
                    <a:lnTo>
                      <a:pt x="20" y="178"/>
                    </a:lnTo>
                    <a:lnTo>
                      <a:pt x="0" y="221"/>
                    </a:lnTo>
                    <a:close/>
                  </a:path>
                </a:pathLst>
              </a:custGeom>
              <a:solidFill>
                <a:srgbClr val="FF0000"/>
              </a:solidFill>
              <a:ln w="14351">
                <a:solidFill>
                  <a:schemeClr val="bg2"/>
                </a:solidFill>
                <a:round/>
                <a:headEnd/>
                <a:tailEnd/>
              </a:ln>
            </p:spPr>
            <p:txBody>
              <a:bodyPr/>
              <a:lstStyle/>
              <a:p>
                <a:endParaRPr lang="en-US"/>
              </a:p>
            </p:txBody>
          </p:sp>
          <p:sp>
            <p:nvSpPr>
              <p:cNvPr id="21528" name="Freeform 23"/>
              <p:cNvSpPr>
                <a:spLocks/>
              </p:cNvSpPr>
              <p:nvPr/>
            </p:nvSpPr>
            <p:spPr bwMode="auto">
              <a:xfrm>
                <a:off x="1480" y="2494"/>
                <a:ext cx="26" cy="40"/>
              </a:xfrm>
              <a:custGeom>
                <a:avLst/>
                <a:gdLst>
                  <a:gd name="T0" fmla="*/ 0 w 28"/>
                  <a:gd name="T1" fmla="*/ 8 h 47"/>
                  <a:gd name="T2" fmla="*/ 7 w 28"/>
                  <a:gd name="T3" fmla="*/ 29 h 47"/>
                  <a:gd name="T4" fmla="*/ 22 w 28"/>
                  <a:gd name="T5" fmla="*/ 0 h 47"/>
                  <a:gd name="T6" fmla="*/ 0 w 28"/>
                  <a:gd name="T7" fmla="*/ 8 h 47"/>
                  <a:gd name="T8" fmla="*/ 0 60000 65536"/>
                  <a:gd name="T9" fmla="*/ 0 60000 65536"/>
                  <a:gd name="T10" fmla="*/ 0 60000 65536"/>
                  <a:gd name="T11" fmla="*/ 0 60000 65536"/>
                  <a:gd name="T12" fmla="*/ 0 w 28"/>
                  <a:gd name="T13" fmla="*/ 0 h 47"/>
                  <a:gd name="T14" fmla="*/ 28 w 28"/>
                  <a:gd name="T15" fmla="*/ 47 h 47"/>
                </a:gdLst>
                <a:ahLst/>
                <a:cxnLst>
                  <a:cxn ang="T8">
                    <a:pos x="T0" y="T1"/>
                  </a:cxn>
                  <a:cxn ang="T9">
                    <a:pos x="T2" y="T3"/>
                  </a:cxn>
                  <a:cxn ang="T10">
                    <a:pos x="T4" y="T5"/>
                  </a:cxn>
                  <a:cxn ang="T11">
                    <a:pos x="T6" y="T7"/>
                  </a:cxn>
                </a:cxnLst>
                <a:rect l="T12" t="T13" r="T14" b="T15"/>
                <a:pathLst>
                  <a:path w="28" h="47">
                    <a:moveTo>
                      <a:pt x="0" y="12"/>
                    </a:moveTo>
                    <a:lnTo>
                      <a:pt x="9" y="47"/>
                    </a:lnTo>
                    <a:lnTo>
                      <a:pt x="28" y="0"/>
                    </a:lnTo>
                    <a:lnTo>
                      <a:pt x="0" y="12"/>
                    </a:lnTo>
                    <a:close/>
                  </a:path>
                </a:pathLst>
              </a:custGeom>
              <a:solidFill>
                <a:srgbClr val="FFFFFF"/>
              </a:solidFill>
              <a:ln w="14351">
                <a:solidFill>
                  <a:schemeClr val="bg2"/>
                </a:solidFill>
                <a:round/>
                <a:headEnd/>
                <a:tailEnd/>
              </a:ln>
            </p:spPr>
            <p:txBody>
              <a:bodyPr/>
              <a:lstStyle/>
              <a:p>
                <a:endParaRPr lang="en-US"/>
              </a:p>
            </p:txBody>
          </p:sp>
          <p:sp>
            <p:nvSpPr>
              <p:cNvPr id="21529" name="Freeform 24"/>
              <p:cNvSpPr>
                <a:spLocks/>
              </p:cNvSpPr>
              <p:nvPr/>
            </p:nvSpPr>
            <p:spPr bwMode="auto">
              <a:xfrm>
                <a:off x="4297" y="2699"/>
                <a:ext cx="26" cy="42"/>
              </a:xfrm>
              <a:custGeom>
                <a:avLst/>
                <a:gdLst>
                  <a:gd name="T0" fmla="*/ 0 w 28"/>
                  <a:gd name="T1" fmla="*/ 14 h 49"/>
                  <a:gd name="T2" fmla="*/ 13 w 28"/>
                  <a:gd name="T3" fmla="*/ 31 h 49"/>
                  <a:gd name="T4" fmla="*/ 22 w 28"/>
                  <a:gd name="T5" fmla="*/ 0 h 49"/>
                  <a:gd name="T6" fmla="*/ 0 w 28"/>
                  <a:gd name="T7" fmla="*/ 14 h 49"/>
                  <a:gd name="T8" fmla="*/ 0 60000 65536"/>
                  <a:gd name="T9" fmla="*/ 0 60000 65536"/>
                  <a:gd name="T10" fmla="*/ 0 60000 65536"/>
                  <a:gd name="T11" fmla="*/ 0 60000 65536"/>
                  <a:gd name="T12" fmla="*/ 0 w 28"/>
                  <a:gd name="T13" fmla="*/ 0 h 49"/>
                  <a:gd name="T14" fmla="*/ 28 w 28"/>
                  <a:gd name="T15" fmla="*/ 49 h 49"/>
                </a:gdLst>
                <a:ahLst/>
                <a:cxnLst>
                  <a:cxn ang="T8">
                    <a:pos x="T0" y="T1"/>
                  </a:cxn>
                  <a:cxn ang="T9">
                    <a:pos x="T2" y="T3"/>
                  </a:cxn>
                  <a:cxn ang="T10">
                    <a:pos x="T4" y="T5"/>
                  </a:cxn>
                  <a:cxn ang="T11">
                    <a:pos x="T6" y="T7"/>
                  </a:cxn>
                </a:cxnLst>
                <a:rect l="T12" t="T13" r="T14" b="T15"/>
                <a:pathLst>
                  <a:path w="28" h="49">
                    <a:moveTo>
                      <a:pt x="0" y="22"/>
                    </a:moveTo>
                    <a:lnTo>
                      <a:pt x="16" y="49"/>
                    </a:lnTo>
                    <a:lnTo>
                      <a:pt x="28" y="0"/>
                    </a:lnTo>
                    <a:lnTo>
                      <a:pt x="0" y="22"/>
                    </a:lnTo>
                    <a:close/>
                  </a:path>
                </a:pathLst>
              </a:custGeom>
              <a:solidFill>
                <a:srgbClr val="FF0000"/>
              </a:solidFill>
              <a:ln w="14351">
                <a:solidFill>
                  <a:schemeClr val="bg2"/>
                </a:solidFill>
                <a:round/>
                <a:headEnd/>
                <a:tailEnd/>
              </a:ln>
            </p:spPr>
            <p:txBody>
              <a:bodyPr/>
              <a:lstStyle/>
              <a:p>
                <a:endParaRPr lang="en-US"/>
              </a:p>
            </p:txBody>
          </p:sp>
          <p:sp>
            <p:nvSpPr>
              <p:cNvPr id="21530" name="Freeform 25"/>
              <p:cNvSpPr>
                <a:spLocks/>
              </p:cNvSpPr>
              <p:nvPr/>
            </p:nvSpPr>
            <p:spPr bwMode="auto">
              <a:xfrm>
                <a:off x="3027" y="2074"/>
                <a:ext cx="85" cy="51"/>
              </a:xfrm>
              <a:custGeom>
                <a:avLst/>
                <a:gdLst>
                  <a:gd name="T0" fmla="*/ 0 w 92"/>
                  <a:gd name="T1" fmla="*/ 26 h 60"/>
                  <a:gd name="T2" fmla="*/ 6 w 92"/>
                  <a:gd name="T3" fmla="*/ 0 h 60"/>
                  <a:gd name="T4" fmla="*/ 73 w 92"/>
                  <a:gd name="T5" fmla="*/ 7 h 60"/>
                  <a:gd name="T6" fmla="*/ 60 w 92"/>
                  <a:gd name="T7" fmla="*/ 22 h 60"/>
                  <a:gd name="T8" fmla="*/ 65 w 92"/>
                  <a:gd name="T9" fmla="*/ 30 h 60"/>
                  <a:gd name="T10" fmla="*/ 46 w 92"/>
                  <a:gd name="T11" fmla="*/ 31 h 60"/>
                  <a:gd name="T12" fmla="*/ 36 w 92"/>
                  <a:gd name="T13" fmla="*/ 37 h 60"/>
                  <a:gd name="T14" fmla="*/ 6 w 92"/>
                  <a:gd name="T15" fmla="*/ 37 h 60"/>
                  <a:gd name="T16" fmla="*/ 0 w 92"/>
                  <a:gd name="T17" fmla="*/ 2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60"/>
                  <a:gd name="T29" fmla="*/ 92 w 9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60">
                    <a:moveTo>
                      <a:pt x="0" y="42"/>
                    </a:moveTo>
                    <a:lnTo>
                      <a:pt x="6" y="0"/>
                    </a:lnTo>
                    <a:lnTo>
                      <a:pt x="92" y="10"/>
                    </a:lnTo>
                    <a:lnTo>
                      <a:pt x="76" y="36"/>
                    </a:lnTo>
                    <a:lnTo>
                      <a:pt x="82" y="48"/>
                    </a:lnTo>
                    <a:lnTo>
                      <a:pt x="58" y="51"/>
                    </a:lnTo>
                    <a:lnTo>
                      <a:pt x="45" y="60"/>
                    </a:lnTo>
                    <a:lnTo>
                      <a:pt x="8" y="59"/>
                    </a:lnTo>
                    <a:lnTo>
                      <a:pt x="0" y="42"/>
                    </a:lnTo>
                    <a:close/>
                  </a:path>
                </a:pathLst>
              </a:custGeom>
              <a:solidFill>
                <a:srgbClr val="FFFFFF"/>
              </a:solidFill>
              <a:ln w="14351">
                <a:solidFill>
                  <a:schemeClr val="bg2"/>
                </a:solidFill>
                <a:round/>
                <a:headEnd/>
                <a:tailEnd/>
              </a:ln>
            </p:spPr>
            <p:txBody>
              <a:bodyPr/>
              <a:lstStyle/>
              <a:p>
                <a:endParaRPr lang="en-US"/>
              </a:p>
            </p:txBody>
          </p:sp>
          <p:sp>
            <p:nvSpPr>
              <p:cNvPr id="21531" name="Freeform 26"/>
              <p:cNvSpPr>
                <a:spLocks/>
              </p:cNvSpPr>
              <p:nvPr/>
            </p:nvSpPr>
            <p:spPr bwMode="auto">
              <a:xfrm>
                <a:off x="3996" y="2348"/>
                <a:ext cx="123" cy="271"/>
              </a:xfrm>
              <a:custGeom>
                <a:avLst/>
                <a:gdLst>
                  <a:gd name="T0" fmla="*/ 0 w 134"/>
                  <a:gd name="T1" fmla="*/ 81 h 318"/>
                  <a:gd name="T2" fmla="*/ 6 w 134"/>
                  <a:gd name="T3" fmla="*/ 70 h 318"/>
                  <a:gd name="T4" fmla="*/ 36 w 134"/>
                  <a:gd name="T5" fmla="*/ 19 h 318"/>
                  <a:gd name="T6" fmla="*/ 54 w 134"/>
                  <a:gd name="T7" fmla="*/ 11 h 318"/>
                  <a:gd name="T8" fmla="*/ 60 w 134"/>
                  <a:gd name="T9" fmla="*/ 0 h 318"/>
                  <a:gd name="T10" fmla="*/ 73 w 134"/>
                  <a:gd name="T11" fmla="*/ 7 h 318"/>
                  <a:gd name="T12" fmla="*/ 74 w 134"/>
                  <a:gd name="T13" fmla="*/ 16 h 318"/>
                  <a:gd name="T14" fmla="*/ 62 w 134"/>
                  <a:gd name="T15" fmla="*/ 49 h 318"/>
                  <a:gd name="T16" fmla="*/ 77 w 134"/>
                  <a:gd name="T17" fmla="*/ 47 h 318"/>
                  <a:gd name="T18" fmla="*/ 82 w 134"/>
                  <a:gd name="T19" fmla="*/ 66 h 318"/>
                  <a:gd name="T20" fmla="*/ 104 w 134"/>
                  <a:gd name="T21" fmla="*/ 72 h 318"/>
                  <a:gd name="T22" fmla="*/ 92 w 134"/>
                  <a:gd name="T23" fmla="*/ 83 h 318"/>
                  <a:gd name="T24" fmla="*/ 68 w 134"/>
                  <a:gd name="T25" fmla="*/ 95 h 318"/>
                  <a:gd name="T26" fmla="*/ 62 w 134"/>
                  <a:gd name="T27" fmla="*/ 108 h 318"/>
                  <a:gd name="T28" fmla="*/ 77 w 134"/>
                  <a:gd name="T29" fmla="*/ 133 h 318"/>
                  <a:gd name="T30" fmla="*/ 71 w 134"/>
                  <a:gd name="T31" fmla="*/ 147 h 318"/>
                  <a:gd name="T32" fmla="*/ 87 w 134"/>
                  <a:gd name="T33" fmla="*/ 178 h 318"/>
                  <a:gd name="T34" fmla="*/ 74 w 134"/>
                  <a:gd name="T35" fmla="*/ 197 h 318"/>
                  <a:gd name="T36" fmla="*/ 62 w 134"/>
                  <a:gd name="T37" fmla="*/ 129 h 318"/>
                  <a:gd name="T38" fmla="*/ 51 w 134"/>
                  <a:gd name="T39" fmla="*/ 119 h 318"/>
                  <a:gd name="T40" fmla="*/ 37 w 134"/>
                  <a:gd name="T41" fmla="*/ 137 h 318"/>
                  <a:gd name="T42" fmla="*/ 24 w 134"/>
                  <a:gd name="T43" fmla="*/ 133 h 318"/>
                  <a:gd name="T44" fmla="*/ 26 w 134"/>
                  <a:gd name="T45" fmla="*/ 110 h 318"/>
                  <a:gd name="T46" fmla="*/ 0 w 134"/>
                  <a:gd name="T47" fmla="*/ 81 h 3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318"/>
                  <a:gd name="T74" fmla="*/ 134 w 134"/>
                  <a:gd name="T75" fmla="*/ 318 h 3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318">
                    <a:moveTo>
                      <a:pt x="0" y="132"/>
                    </a:moveTo>
                    <a:lnTo>
                      <a:pt x="7" y="113"/>
                    </a:lnTo>
                    <a:lnTo>
                      <a:pt x="47" y="31"/>
                    </a:lnTo>
                    <a:lnTo>
                      <a:pt x="70" y="18"/>
                    </a:lnTo>
                    <a:lnTo>
                      <a:pt x="77" y="0"/>
                    </a:lnTo>
                    <a:lnTo>
                      <a:pt x="94" y="10"/>
                    </a:lnTo>
                    <a:lnTo>
                      <a:pt x="96" y="26"/>
                    </a:lnTo>
                    <a:lnTo>
                      <a:pt x="80" y="79"/>
                    </a:lnTo>
                    <a:lnTo>
                      <a:pt x="100" y="75"/>
                    </a:lnTo>
                    <a:lnTo>
                      <a:pt x="106" y="108"/>
                    </a:lnTo>
                    <a:lnTo>
                      <a:pt x="134" y="116"/>
                    </a:lnTo>
                    <a:lnTo>
                      <a:pt x="119" y="134"/>
                    </a:lnTo>
                    <a:lnTo>
                      <a:pt x="88" y="155"/>
                    </a:lnTo>
                    <a:lnTo>
                      <a:pt x="80" y="175"/>
                    </a:lnTo>
                    <a:lnTo>
                      <a:pt x="100" y="215"/>
                    </a:lnTo>
                    <a:lnTo>
                      <a:pt x="91" y="237"/>
                    </a:lnTo>
                    <a:lnTo>
                      <a:pt x="112" y="287"/>
                    </a:lnTo>
                    <a:lnTo>
                      <a:pt x="96" y="318"/>
                    </a:lnTo>
                    <a:lnTo>
                      <a:pt x="81" y="208"/>
                    </a:lnTo>
                    <a:lnTo>
                      <a:pt x="67" y="192"/>
                    </a:lnTo>
                    <a:lnTo>
                      <a:pt x="48" y="222"/>
                    </a:lnTo>
                    <a:lnTo>
                      <a:pt x="30" y="215"/>
                    </a:lnTo>
                    <a:lnTo>
                      <a:pt x="34" y="177"/>
                    </a:lnTo>
                    <a:lnTo>
                      <a:pt x="0" y="132"/>
                    </a:lnTo>
                    <a:close/>
                  </a:path>
                </a:pathLst>
              </a:custGeom>
              <a:solidFill>
                <a:srgbClr val="FFFFFF"/>
              </a:solidFill>
              <a:ln w="14351">
                <a:solidFill>
                  <a:schemeClr val="bg2"/>
                </a:solidFill>
                <a:round/>
                <a:headEnd/>
                <a:tailEnd/>
              </a:ln>
            </p:spPr>
            <p:txBody>
              <a:bodyPr/>
              <a:lstStyle/>
              <a:p>
                <a:endParaRPr lang="en-US"/>
              </a:p>
            </p:txBody>
          </p:sp>
          <p:sp>
            <p:nvSpPr>
              <p:cNvPr id="21532" name="Freeform 27"/>
              <p:cNvSpPr>
                <a:spLocks/>
              </p:cNvSpPr>
              <p:nvPr/>
            </p:nvSpPr>
            <p:spPr bwMode="auto">
              <a:xfrm>
                <a:off x="3121" y="2805"/>
                <a:ext cx="26" cy="42"/>
              </a:xfrm>
              <a:custGeom>
                <a:avLst/>
                <a:gdLst>
                  <a:gd name="T0" fmla="*/ 0 w 28"/>
                  <a:gd name="T1" fmla="*/ 5 h 49"/>
                  <a:gd name="T2" fmla="*/ 2 w 28"/>
                  <a:gd name="T3" fmla="*/ 15 h 49"/>
                  <a:gd name="T4" fmla="*/ 7 w 28"/>
                  <a:gd name="T5" fmla="*/ 31 h 49"/>
                  <a:gd name="T6" fmla="*/ 22 w 28"/>
                  <a:gd name="T7" fmla="*/ 11 h 49"/>
                  <a:gd name="T8" fmla="*/ 19 w 28"/>
                  <a:gd name="T9" fmla="*/ 0 h 49"/>
                  <a:gd name="T10" fmla="*/ 0 w 28"/>
                  <a:gd name="T11" fmla="*/ 5 h 49"/>
                  <a:gd name="T12" fmla="*/ 0 60000 65536"/>
                  <a:gd name="T13" fmla="*/ 0 60000 65536"/>
                  <a:gd name="T14" fmla="*/ 0 60000 65536"/>
                  <a:gd name="T15" fmla="*/ 0 60000 65536"/>
                  <a:gd name="T16" fmla="*/ 0 60000 65536"/>
                  <a:gd name="T17" fmla="*/ 0 60000 65536"/>
                  <a:gd name="T18" fmla="*/ 0 w 28"/>
                  <a:gd name="T19" fmla="*/ 0 h 49"/>
                  <a:gd name="T20" fmla="*/ 28 w 28"/>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8" h="49">
                    <a:moveTo>
                      <a:pt x="0" y="8"/>
                    </a:moveTo>
                    <a:lnTo>
                      <a:pt x="2" y="24"/>
                    </a:lnTo>
                    <a:lnTo>
                      <a:pt x="8" y="49"/>
                    </a:lnTo>
                    <a:lnTo>
                      <a:pt x="28" y="17"/>
                    </a:lnTo>
                    <a:lnTo>
                      <a:pt x="24" y="0"/>
                    </a:lnTo>
                    <a:lnTo>
                      <a:pt x="0" y="8"/>
                    </a:lnTo>
                    <a:close/>
                  </a:path>
                </a:pathLst>
              </a:custGeom>
              <a:solidFill>
                <a:srgbClr val="FFFFFF"/>
              </a:solidFill>
              <a:ln w="14351">
                <a:solidFill>
                  <a:schemeClr val="bg2"/>
                </a:solidFill>
                <a:round/>
                <a:headEnd/>
                <a:tailEnd/>
              </a:ln>
            </p:spPr>
            <p:txBody>
              <a:bodyPr/>
              <a:lstStyle/>
              <a:p>
                <a:endParaRPr lang="en-US"/>
              </a:p>
            </p:txBody>
          </p:sp>
          <p:sp>
            <p:nvSpPr>
              <p:cNvPr id="21533" name="Freeform 28"/>
              <p:cNvSpPr>
                <a:spLocks/>
              </p:cNvSpPr>
              <p:nvPr/>
            </p:nvSpPr>
            <p:spPr bwMode="auto">
              <a:xfrm>
                <a:off x="4141" y="2553"/>
                <a:ext cx="67" cy="64"/>
              </a:xfrm>
              <a:custGeom>
                <a:avLst/>
                <a:gdLst>
                  <a:gd name="T0" fmla="*/ 0 w 74"/>
                  <a:gd name="T1" fmla="*/ 10 h 75"/>
                  <a:gd name="T2" fmla="*/ 5 w 74"/>
                  <a:gd name="T3" fmla="*/ 34 h 75"/>
                  <a:gd name="T4" fmla="*/ 12 w 74"/>
                  <a:gd name="T5" fmla="*/ 45 h 75"/>
                  <a:gd name="T6" fmla="*/ 22 w 74"/>
                  <a:gd name="T7" fmla="*/ 47 h 75"/>
                  <a:gd name="T8" fmla="*/ 55 w 74"/>
                  <a:gd name="T9" fmla="*/ 24 h 75"/>
                  <a:gd name="T10" fmla="*/ 55 w 74"/>
                  <a:gd name="T11" fmla="*/ 0 h 75"/>
                  <a:gd name="T12" fmla="*/ 29 w 74"/>
                  <a:gd name="T13" fmla="*/ 4 h 75"/>
                  <a:gd name="T14" fmla="*/ 6 w 74"/>
                  <a:gd name="T15" fmla="*/ 4 h 75"/>
                  <a:gd name="T16" fmla="*/ 0 w 74"/>
                  <a:gd name="T17" fmla="*/ 1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5"/>
                  <a:gd name="T29" fmla="*/ 74 w 74"/>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5">
                    <a:moveTo>
                      <a:pt x="0" y="16"/>
                    </a:moveTo>
                    <a:lnTo>
                      <a:pt x="5" y="55"/>
                    </a:lnTo>
                    <a:lnTo>
                      <a:pt x="15" y="73"/>
                    </a:lnTo>
                    <a:lnTo>
                      <a:pt x="29" y="75"/>
                    </a:lnTo>
                    <a:lnTo>
                      <a:pt x="74" y="39"/>
                    </a:lnTo>
                    <a:lnTo>
                      <a:pt x="74" y="0"/>
                    </a:lnTo>
                    <a:lnTo>
                      <a:pt x="39" y="7"/>
                    </a:lnTo>
                    <a:lnTo>
                      <a:pt x="9" y="7"/>
                    </a:lnTo>
                    <a:lnTo>
                      <a:pt x="0" y="16"/>
                    </a:lnTo>
                    <a:close/>
                  </a:path>
                </a:pathLst>
              </a:custGeom>
              <a:solidFill>
                <a:srgbClr val="FFFFFF"/>
              </a:solidFill>
              <a:ln w="14351">
                <a:solidFill>
                  <a:schemeClr val="bg2"/>
                </a:solidFill>
                <a:round/>
                <a:headEnd/>
                <a:tailEnd/>
              </a:ln>
            </p:spPr>
            <p:txBody>
              <a:bodyPr/>
              <a:lstStyle/>
              <a:p>
                <a:endParaRPr lang="en-US"/>
              </a:p>
            </p:txBody>
          </p:sp>
          <p:sp>
            <p:nvSpPr>
              <p:cNvPr id="21534" name="Freeform 29"/>
              <p:cNvSpPr>
                <a:spLocks/>
              </p:cNvSpPr>
              <p:nvPr/>
            </p:nvSpPr>
            <p:spPr bwMode="auto">
              <a:xfrm>
                <a:off x="2832" y="2581"/>
                <a:ext cx="108" cy="164"/>
              </a:xfrm>
              <a:custGeom>
                <a:avLst/>
                <a:gdLst>
                  <a:gd name="T0" fmla="*/ 0 w 117"/>
                  <a:gd name="T1" fmla="*/ 87 h 192"/>
                  <a:gd name="T2" fmla="*/ 15 w 117"/>
                  <a:gd name="T3" fmla="*/ 64 h 192"/>
                  <a:gd name="T4" fmla="*/ 36 w 117"/>
                  <a:gd name="T5" fmla="*/ 67 h 192"/>
                  <a:gd name="T6" fmla="*/ 60 w 117"/>
                  <a:gd name="T7" fmla="*/ 20 h 192"/>
                  <a:gd name="T8" fmla="*/ 72 w 117"/>
                  <a:gd name="T9" fmla="*/ 13 h 192"/>
                  <a:gd name="T10" fmla="*/ 67 w 117"/>
                  <a:gd name="T11" fmla="*/ 3 h 192"/>
                  <a:gd name="T12" fmla="*/ 73 w 117"/>
                  <a:gd name="T13" fmla="*/ 0 h 192"/>
                  <a:gd name="T14" fmla="*/ 83 w 117"/>
                  <a:gd name="T15" fmla="*/ 31 h 192"/>
                  <a:gd name="T16" fmla="*/ 67 w 117"/>
                  <a:gd name="T17" fmla="*/ 35 h 192"/>
                  <a:gd name="T18" fmla="*/ 83 w 117"/>
                  <a:gd name="T19" fmla="*/ 57 h 192"/>
                  <a:gd name="T20" fmla="*/ 73 w 117"/>
                  <a:gd name="T21" fmla="*/ 85 h 192"/>
                  <a:gd name="T22" fmla="*/ 92 w 117"/>
                  <a:gd name="T23" fmla="*/ 108 h 192"/>
                  <a:gd name="T24" fmla="*/ 90 w 117"/>
                  <a:gd name="T25" fmla="*/ 120 h 192"/>
                  <a:gd name="T26" fmla="*/ 58 w 117"/>
                  <a:gd name="T27" fmla="*/ 114 h 192"/>
                  <a:gd name="T28" fmla="*/ 35 w 117"/>
                  <a:gd name="T29" fmla="*/ 113 h 192"/>
                  <a:gd name="T30" fmla="*/ 16 w 117"/>
                  <a:gd name="T31" fmla="*/ 114 h 192"/>
                  <a:gd name="T32" fmla="*/ 16 w 117"/>
                  <a:gd name="T33" fmla="*/ 95 h 192"/>
                  <a:gd name="T34" fmla="*/ 0 w 117"/>
                  <a:gd name="T35" fmla="*/ 87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192"/>
                  <a:gd name="T56" fmla="*/ 117 w 117"/>
                  <a:gd name="T57" fmla="*/ 192 h 1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192">
                    <a:moveTo>
                      <a:pt x="0" y="140"/>
                    </a:moveTo>
                    <a:lnTo>
                      <a:pt x="18" y="103"/>
                    </a:lnTo>
                    <a:lnTo>
                      <a:pt x="46" y="109"/>
                    </a:lnTo>
                    <a:lnTo>
                      <a:pt x="76" y="32"/>
                    </a:lnTo>
                    <a:lnTo>
                      <a:pt x="92" y="21"/>
                    </a:lnTo>
                    <a:lnTo>
                      <a:pt x="86" y="6"/>
                    </a:lnTo>
                    <a:lnTo>
                      <a:pt x="93" y="0"/>
                    </a:lnTo>
                    <a:lnTo>
                      <a:pt x="105" y="49"/>
                    </a:lnTo>
                    <a:lnTo>
                      <a:pt x="86" y="56"/>
                    </a:lnTo>
                    <a:lnTo>
                      <a:pt x="106" y="93"/>
                    </a:lnTo>
                    <a:lnTo>
                      <a:pt x="93" y="137"/>
                    </a:lnTo>
                    <a:lnTo>
                      <a:pt x="117" y="172"/>
                    </a:lnTo>
                    <a:lnTo>
                      <a:pt x="114" y="192"/>
                    </a:lnTo>
                    <a:lnTo>
                      <a:pt x="74" y="183"/>
                    </a:lnTo>
                    <a:lnTo>
                      <a:pt x="44" y="181"/>
                    </a:lnTo>
                    <a:lnTo>
                      <a:pt x="20" y="183"/>
                    </a:lnTo>
                    <a:lnTo>
                      <a:pt x="20" y="152"/>
                    </a:lnTo>
                    <a:lnTo>
                      <a:pt x="0" y="140"/>
                    </a:lnTo>
                    <a:close/>
                  </a:path>
                </a:pathLst>
              </a:custGeom>
              <a:solidFill>
                <a:srgbClr val="FF9900"/>
              </a:solidFill>
              <a:ln w="14351">
                <a:solidFill>
                  <a:schemeClr val="bg2"/>
                </a:solidFill>
                <a:round/>
                <a:headEnd/>
                <a:tailEnd/>
              </a:ln>
            </p:spPr>
            <p:txBody>
              <a:bodyPr/>
              <a:lstStyle/>
              <a:p>
                <a:endParaRPr lang="en-US"/>
              </a:p>
            </p:txBody>
          </p:sp>
          <p:sp>
            <p:nvSpPr>
              <p:cNvPr id="21535" name="Freeform 30"/>
              <p:cNvSpPr>
                <a:spLocks/>
              </p:cNvSpPr>
              <p:nvPr/>
            </p:nvSpPr>
            <p:spPr bwMode="auto">
              <a:xfrm>
                <a:off x="759" y="1471"/>
                <a:ext cx="1183" cy="647"/>
              </a:xfrm>
              <a:custGeom>
                <a:avLst/>
                <a:gdLst>
                  <a:gd name="T0" fmla="*/ 76 w 1282"/>
                  <a:gd name="T1" fmla="*/ 57 h 758"/>
                  <a:gd name="T2" fmla="*/ 116 w 1282"/>
                  <a:gd name="T3" fmla="*/ 48 h 758"/>
                  <a:gd name="T4" fmla="*/ 179 w 1282"/>
                  <a:gd name="T5" fmla="*/ 50 h 758"/>
                  <a:gd name="T6" fmla="*/ 276 w 1282"/>
                  <a:gd name="T7" fmla="*/ 57 h 758"/>
                  <a:gd name="T8" fmla="*/ 310 w 1282"/>
                  <a:gd name="T9" fmla="*/ 79 h 758"/>
                  <a:gd name="T10" fmla="*/ 398 w 1282"/>
                  <a:gd name="T11" fmla="*/ 91 h 758"/>
                  <a:gd name="T12" fmla="*/ 380 w 1282"/>
                  <a:gd name="T13" fmla="*/ 67 h 758"/>
                  <a:gd name="T14" fmla="*/ 457 w 1282"/>
                  <a:gd name="T15" fmla="*/ 82 h 758"/>
                  <a:gd name="T16" fmla="*/ 518 w 1282"/>
                  <a:gd name="T17" fmla="*/ 77 h 758"/>
                  <a:gd name="T18" fmla="*/ 524 w 1282"/>
                  <a:gd name="T19" fmla="*/ 75 h 758"/>
                  <a:gd name="T20" fmla="*/ 536 w 1282"/>
                  <a:gd name="T21" fmla="*/ 73 h 758"/>
                  <a:gd name="T22" fmla="*/ 558 w 1282"/>
                  <a:gd name="T23" fmla="*/ 47 h 758"/>
                  <a:gd name="T24" fmla="*/ 542 w 1282"/>
                  <a:gd name="T25" fmla="*/ 0 h 758"/>
                  <a:gd name="T26" fmla="*/ 573 w 1282"/>
                  <a:gd name="T27" fmla="*/ 36 h 758"/>
                  <a:gd name="T28" fmla="*/ 585 w 1282"/>
                  <a:gd name="T29" fmla="*/ 50 h 758"/>
                  <a:gd name="T30" fmla="*/ 627 w 1282"/>
                  <a:gd name="T31" fmla="*/ 71 h 758"/>
                  <a:gd name="T32" fmla="*/ 652 w 1282"/>
                  <a:gd name="T33" fmla="*/ 64 h 758"/>
                  <a:gd name="T34" fmla="*/ 704 w 1282"/>
                  <a:gd name="T35" fmla="*/ 55 h 758"/>
                  <a:gd name="T36" fmla="*/ 704 w 1282"/>
                  <a:gd name="T37" fmla="*/ 92 h 758"/>
                  <a:gd name="T38" fmla="*/ 644 w 1282"/>
                  <a:gd name="T39" fmla="*/ 102 h 758"/>
                  <a:gd name="T40" fmla="*/ 614 w 1282"/>
                  <a:gd name="T41" fmla="*/ 124 h 758"/>
                  <a:gd name="T42" fmla="*/ 594 w 1282"/>
                  <a:gd name="T43" fmla="*/ 155 h 758"/>
                  <a:gd name="T44" fmla="*/ 573 w 1282"/>
                  <a:gd name="T45" fmla="*/ 167 h 758"/>
                  <a:gd name="T46" fmla="*/ 548 w 1282"/>
                  <a:gd name="T47" fmla="*/ 191 h 758"/>
                  <a:gd name="T48" fmla="*/ 569 w 1282"/>
                  <a:gd name="T49" fmla="*/ 261 h 758"/>
                  <a:gd name="T50" fmla="*/ 652 w 1282"/>
                  <a:gd name="T51" fmla="*/ 293 h 758"/>
                  <a:gd name="T52" fmla="*/ 703 w 1282"/>
                  <a:gd name="T53" fmla="*/ 330 h 758"/>
                  <a:gd name="T54" fmla="*/ 723 w 1282"/>
                  <a:gd name="T55" fmla="*/ 348 h 758"/>
                  <a:gd name="T56" fmla="*/ 766 w 1282"/>
                  <a:gd name="T57" fmla="*/ 271 h 758"/>
                  <a:gd name="T58" fmla="*/ 756 w 1282"/>
                  <a:gd name="T59" fmla="*/ 220 h 758"/>
                  <a:gd name="T60" fmla="*/ 749 w 1282"/>
                  <a:gd name="T61" fmla="*/ 189 h 758"/>
                  <a:gd name="T62" fmla="*/ 792 w 1282"/>
                  <a:gd name="T63" fmla="*/ 172 h 758"/>
                  <a:gd name="T64" fmla="*/ 846 w 1282"/>
                  <a:gd name="T65" fmla="*/ 212 h 758"/>
                  <a:gd name="T66" fmla="*/ 830 w 1282"/>
                  <a:gd name="T67" fmla="*/ 236 h 758"/>
                  <a:gd name="T68" fmla="*/ 863 w 1282"/>
                  <a:gd name="T69" fmla="*/ 236 h 758"/>
                  <a:gd name="T70" fmla="*/ 895 w 1282"/>
                  <a:gd name="T71" fmla="*/ 221 h 758"/>
                  <a:gd name="T72" fmla="*/ 907 w 1282"/>
                  <a:gd name="T73" fmla="*/ 230 h 758"/>
                  <a:gd name="T74" fmla="*/ 926 w 1282"/>
                  <a:gd name="T75" fmla="*/ 240 h 758"/>
                  <a:gd name="T76" fmla="*/ 928 w 1282"/>
                  <a:gd name="T77" fmla="*/ 254 h 758"/>
                  <a:gd name="T78" fmla="*/ 934 w 1282"/>
                  <a:gd name="T79" fmla="*/ 273 h 758"/>
                  <a:gd name="T80" fmla="*/ 987 w 1282"/>
                  <a:gd name="T81" fmla="*/ 297 h 758"/>
                  <a:gd name="T82" fmla="*/ 989 w 1282"/>
                  <a:gd name="T83" fmla="*/ 315 h 758"/>
                  <a:gd name="T84" fmla="*/ 1008 w 1282"/>
                  <a:gd name="T85" fmla="*/ 331 h 758"/>
                  <a:gd name="T86" fmla="*/ 826 w 1282"/>
                  <a:gd name="T87" fmla="*/ 406 h 758"/>
                  <a:gd name="T88" fmla="*/ 880 w 1282"/>
                  <a:gd name="T89" fmla="*/ 391 h 758"/>
                  <a:gd name="T90" fmla="*/ 942 w 1282"/>
                  <a:gd name="T91" fmla="*/ 424 h 758"/>
                  <a:gd name="T92" fmla="*/ 944 w 1282"/>
                  <a:gd name="T93" fmla="*/ 428 h 758"/>
                  <a:gd name="T94" fmla="*/ 917 w 1282"/>
                  <a:gd name="T95" fmla="*/ 425 h 758"/>
                  <a:gd name="T96" fmla="*/ 866 w 1282"/>
                  <a:gd name="T97" fmla="*/ 423 h 758"/>
                  <a:gd name="T98" fmla="*/ 770 w 1282"/>
                  <a:gd name="T99" fmla="*/ 438 h 758"/>
                  <a:gd name="T100" fmla="*/ 735 w 1282"/>
                  <a:gd name="T101" fmla="*/ 460 h 758"/>
                  <a:gd name="T102" fmla="*/ 691 w 1282"/>
                  <a:gd name="T103" fmla="*/ 457 h 758"/>
                  <a:gd name="T104" fmla="*/ 724 w 1282"/>
                  <a:gd name="T105" fmla="*/ 434 h 758"/>
                  <a:gd name="T106" fmla="*/ 663 w 1282"/>
                  <a:gd name="T107" fmla="*/ 391 h 758"/>
                  <a:gd name="T108" fmla="*/ 636 w 1282"/>
                  <a:gd name="T109" fmla="*/ 387 h 758"/>
                  <a:gd name="T110" fmla="*/ 543 w 1282"/>
                  <a:gd name="T111" fmla="*/ 371 h 758"/>
                  <a:gd name="T112" fmla="*/ 193 w 1282"/>
                  <a:gd name="T113" fmla="*/ 363 h 758"/>
                  <a:gd name="T114" fmla="*/ 154 w 1282"/>
                  <a:gd name="T115" fmla="*/ 328 h 758"/>
                  <a:gd name="T116" fmla="*/ 129 w 1282"/>
                  <a:gd name="T117" fmla="*/ 276 h 758"/>
                  <a:gd name="T118" fmla="*/ 35 w 1282"/>
                  <a:gd name="T119" fmla="*/ 223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2"/>
                  <a:gd name="T181" fmla="*/ 0 h 758"/>
                  <a:gd name="T182" fmla="*/ 1282 w 1282"/>
                  <a:gd name="T183" fmla="*/ 758 h 7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2" h="758">
                    <a:moveTo>
                      <a:pt x="0" y="336"/>
                    </a:moveTo>
                    <a:lnTo>
                      <a:pt x="0" y="71"/>
                    </a:lnTo>
                    <a:lnTo>
                      <a:pt x="103" y="106"/>
                    </a:lnTo>
                    <a:lnTo>
                      <a:pt x="96" y="91"/>
                    </a:lnTo>
                    <a:lnTo>
                      <a:pt x="107" y="82"/>
                    </a:lnTo>
                    <a:lnTo>
                      <a:pt x="169" y="54"/>
                    </a:lnTo>
                    <a:lnTo>
                      <a:pt x="122" y="88"/>
                    </a:lnTo>
                    <a:lnTo>
                      <a:pt x="149" y="77"/>
                    </a:lnTo>
                    <a:lnTo>
                      <a:pt x="149" y="86"/>
                    </a:lnTo>
                    <a:lnTo>
                      <a:pt x="201" y="54"/>
                    </a:lnTo>
                    <a:lnTo>
                      <a:pt x="195" y="44"/>
                    </a:lnTo>
                    <a:lnTo>
                      <a:pt x="228" y="81"/>
                    </a:lnTo>
                    <a:lnTo>
                      <a:pt x="249" y="58"/>
                    </a:lnTo>
                    <a:lnTo>
                      <a:pt x="248" y="81"/>
                    </a:lnTo>
                    <a:lnTo>
                      <a:pt x="275" y="66"/>
                    </a:lnTo>
                    <a:lnTo>
                      <a:pt x="351" y="93"/>
                    </a:lnTo>
                    <a:lnTo>
                      <a:pt x="388" y="93"/>
                    </a:lnTo>
                    <a:lnTo>
                      <a:pt x="406" y="107"/>
                    </a:lnTo>
                    <a:lnTo>
                      <a:pt x="383" y="121"/>
                    </a:lnTo>
                    <a:lnTo>
                      <a:pt x="394" y="126"/>
                    </a:lnTo>
                    <a:lnTo>
                      <a:pt x="464" y="121"/>
                    </a:lnTo>
                    <a:lnTo>
                      <a:pt x="495" y="142"/>
                    </a:lnTo>
                    <a:lnTo>
                      <a:pt x="499" y="157"/>
                    </a:lnTo>
                    <a:lnTo>
                      <a:pt x="506" y="147"/>
                    </a:lnTo>
                    <a:lnTo>
                      <a:pt x="495" y="126"/>
                    </a:lnTo>
                    <a:lnTo>
                      <a:pt x="528" y="102"/>
                    </a:lnTo>
                    <a:lnTo>
                      <a:pt x="496" y="118"/>
                    </a:lnTo>
                    <a:lnTo>
                      <a:pt x="483" y="109"/>
                    </a:lnTo>
                    <a:lnTo>
                      <a:pt x="524" y="93"/>
                    </a:lnTo>
                    <a:lnTo>
                      <a:pt x="544" y="118"/>
                    </a:lnTo>
                    <a:lnTo>
                      <a:pt x="567" y="118"/>
                    </a:lnTo>
                    <a:lnTo>
                      <a:pt x="581" y="131"/>
                    </a:lnTo>
                    <a:lnTo>
                      <a:pt x="640" y="126"/>
                    </a:lnTo>
                    <a:lnTo>
                      <a:pt x="638" y="118"/>
                    </a:lnTo>
                    <a:lnTo>
                      <a:pt x="657" y="134"/>
                    </a:lnTo>
                    <a:lnTo>
                      <a:pt x="659" y="124"/>
                    </a:lnTo>
                    <a:lnTo>
                      <a:pt x="645" y="126"/>
                    </a:lnTo>
                    <a:lnTo>
                      <a:pt x="636" y="109"/>
                    </a:lnTo>
                    <a:lnTo>
                      <a:pt x="658" y="107"/>
                    </a:lnTo>
                    <a:lnTo>
                      <a:pt x="666" y="121"/>
                    </a:lnTo>
                    <a:lnTo>
                      <a:pt x="675" y="115"/>
                    </a:lnTo>
                    <a:lnTo>
                      <a:pt x="671" y="134"/>
                    </a:lnTo>
                    <a:lnTo>
                      <a:pt x="686" y="145"/>
                    </a:lnTo>
                    <a:lnTo>
                      <a:pt x="683" y="118"/>
                    </a:lnTo>
                    <a:lnTo>
                      <a:pt x="713" y="104"/>
                    </a:lnTo>
                    <a:lnTo>
                      <a:pt x="706" y="91"/>
                    </a:lnTo>
                    <a:lnTo>
                      <a:pt x="697" y="101"/>
                    </a:lnTo>
                    <a:lnTo>
                      <a:pt x="711" y="76"/>
                    </a:lnTo>
                    <a:lnTo>
                      <a:pt x="667" y="60"/>
                    </a:lnTo>
                    <a:lnTo>
                      <a:pt x="672" y="22"/>
                    </a:lnTo>
                    <a:lnTo>
                      <a:pt x="683" y="23"/>
                    </a:lnTo>
                    <a:lnTo>
                      <a:pt x="689" y="0"/>
                    </a:lnTo>
                    <a:lnTo>
                      <a:pt x="722" y="22"/>
                    </a:lnTo>
                    <a:lnTo>
                      <a:pt x="723" y="37"/>
                    </a:lnTo>
                    <a:lnTo>
                      <a:pt x="743" y="57"/>
                    </a:lnTo>
                    <a:lnTo>
                      <a:pt x="729" y="57"/>
                    </a:lnTo>
                    <a:lnTo>
                      <a:pt x="737" y="63"/>
                    </a:lnTo>
                    <a:lnTo>
                      <a:pt x="726" y="72"/>
                    </a:lnTo>
                    <a:lnTo>
                      <a:pt x="754" y="76"/>
                    </a:lnTo>
                    <a:lnTo>
                      <a:pt x="745" y="81"/>
                    </a:lnTo>
                    <a:lnTo>
                      <a:pt x="761" y="113"/>
                    </a:lnTo>
                    <a:lnTo>
                      <a:pt x="774" y="85"/>
                    </a:lnTo>
                    <a:lnTo>
                      <a:pt x="793" y="96"/>
                    </a:lnTo>
                    <a:lnTo>
                      <a:pt x="798" y="114"/>
                    </a:lnTo>
                    <a:lnTo>
                      <a:pt x="791" y="124"/>
                    </a:lnTo>
                    <a:lnTo>
                      <a:pt x="807" y="145"/>
                    </a:lnTo>
                    <a:lnTo>
                      <a:pt x="819" y="141"/>
                    </a:lnTo>
                    <a:lnTo>
                      <a:pt x="830" y="103"/>
                    </a:lnTo>
                    <a:lnTo>
                      <a:pt x="847" y="101"/>
                    </a:lnTo>
                    <a:lnTo>
                      <a:pt x="836" y="69"/>
                    </a:lnTo>
                    <a:lnTo>
                      <a:pt x="877" y="71"/>
                    </a:lnTo>
                    <a:lnTo>
                      <a:pt x="896" y="88"/>
                    </a:lnTo>
                    <a:lnTo>
                      <a:pt x="889" y="96"/>
                    </a:lnTo>
                    <a:lnTo>
                      <a:pt x="898" y="103"/>
                    </a:lnTo>
                    <a:lnTo>
                      <a:pt x="878" y="108"/>
                    </a:lnTo>
                    <a:lnTo>
                      <a:pt x="896" y="148"/>
                    </a:lnTo>
                    <a:lnTo>
                      <a:pt x="868" y="168"/>
                    </a:lnTo>
                    <a:lnTo>
                      <a:pt x="856" y="159"/>
                    </a:lnTo>
                    <a:lnTo>
                      <a:pt x="861" y="174"/>
                    </a:lnTo>
                    <a:lnTo>
                      <a:pt x="819" y="164"/>
                    </a:lnTo>
                    <a:lnTo>
                      <a:pt x="827" y="178"/>
                    </a:lnTo>
                    <a:lnTo>
                      <a:pt x="810" y="198"/>
                    </a:lnTo>
                    <a:lnTo>
                      <a:pt x="766" y="183"/>
                    </a:lnTo>
                    <a:lnTo>
                      <a:pt x="781" y="199"/>
                    </a:lnTo>
                    <a:lnTo>
                      <a:pt x="814" y="202"/>
                    </a:lnTo>
                    <a:lnTo>
                      <a:pt x="792" y="234"/>
                    </a:lnTo>
                    <a:lnTo>
                      <a:pt x="768" y="233"/>
                    </a:lnTo>
                    <a:lnTo>
                      <a:pt x="756" y="249"/>
                    </a:lnTo>
                    <a:lnTo>
                      <a:pt x="715" y="236"/>
                    </a:lnTo>
                    <a:lnTo>
                      <a:pt x="754" y="249"/>
                    </a:lnTo>
                    <a:lnTo>
                      <a:pt x="757" y="264"/>
                    </a:lnTo>
                    <a:lnTo>
                      <a:pt x="729" y="269"/>
                    </a:lnTo>
                    <a:lnTo>
                      <a:pt x="737" y="275"/>
                    </a:lnTo>
                    <a:lnTo>
                      <a:pt x="728" y="276"/>
                    </a:lnTo>
                    <a:lnTo>
                      <a:pt x="728" y="289"/>
                    </a:lnTo>
                    <a:lnTo>
                      <a:pt x="698" y="307"/>
                    </a:lnTo>
                    <a:lnTo>
                      <a:pt x="692" y="368"/>
                    </a:lnTo>
                    <a:lnTo>
                      <a:pt x="701" y="381"/>
                    </a:lnTo>
                    <a:lnTo>
                      <a:pt x="718" y="375"/>
                    </a:lnTo>
                    <a:lnTo>
                      <a:pt x="725" y="421"/>
                    </a:lnTo>
                    <a:lnTo>
                      <a:pt x="750" y="412"/>
                    </a:lnTo>
                    <a:lnTo>
                      <a:pt x="779" y="424"/>
                    </a:lnTo>
                    <a:lnTo>
                      <a:pt x="836" y="459"/>
                    </a:lnTo>
                    <a:lnTo>
                      <a:pt x="830" y="471"/>
                    </a:lnTo>
                    <a:lnTo>
                      <a:pt x="837" y="460"/>
                    </a:lnTo>
                    <a:lnTo>
                      <a:pt x="882" y="465"/>
                    </a:lnTo>
                    <a:lnTo>
                      <a:pt x="882" y="515"/>
                    </a:lnTo>
                    <a:lnTo>
                      <a:pt x="895" y="531"/>
                    </a:lnTo>
                    <a:lnTo>
                      <a:pt x="885" y="537"/>
                    </a:lnTo>
                    <a:lnTo>
                      <a:pt x="908" y="543"/>
                    </a:lnTo>
                    <a:lnTo>
                      <a:pt x="900" y="560"/>
                    </a:lnTo>
                    <a:lnTo>
                      <a:pt x="921" y="560"/>
                    </a:lnTo>
                    <a:lnTo>
                      <a:pt x="949" y="533"/>
                    </a:lnTo>
                    <a:lnTo>
                      <a:pt x="936" y="526"/>
                    </a:lnTo>
                    <a:lnTo>
                      <a:pt x="922" y="478"/>
                    </a:lnTo>
                    <a:lnTo>
                      <a:pt x="974" y="437"/>
                    </a:lnTo>
                    <a:lnTo>
                      <a:pt x="966" y="437"/>
                    </a:lnTo>
                    <a:lnTo>
                      <a:pt x="954" y="388"/>
                    </a:lnTo>
                    <a:lnTo>
                      <a:pt x="936" y="375"/>
                    </a:lnTo>
                    <a:lnTo>
                      <a:pt x="962" y="354"/>
                    </a:lnTo>
                    <a:lnTo>
                      <a:pt x="951" y="343"/>
                    </a:lnTo>
                    <a:lnTo>
                      <a:pt x="954" y="324"/>
                    </a:lnTo>
                    <a:lnTo>
                      <a:pt x="943" y="321"/>
                    </a:lnTo>
                    <a:lnTo>
                      <a:pt x="954" y="303"/>
                    </a:lnTo>
                    <a:lnTo>
                      <a:pt x="942" y="291"/>
                    </a:lnTo>
                    <a:lnTo>
                      <a:pt x="950" y="277"/>
                    </a:lnTo>
                    <a:lnTo>
                      <a:pt x="991" y="286"/>
                    </a:lnTo>
                    <a:lnTo>
                      <a:pt x="1008" y="277"/>
                    </a:lnTo>
                    <a:lnTo>
                      <a:pt x="1044" y="303"/>
                    </a:lnTo>
                    <a:lnTo>
                      <a:pt x="1044" y="314"/>
                    </a:lnTo>
                    <a:lnTo>
                      <a:pt x="1073" y="315"/>
                    </a:lnTo>
                    <a:lnTo>
                      <a:pt x="1077" y="340"/>
                    </a:lnTo>
                    <a:lnTo>
                      <a:pt x="1049" y="341"/>
                    </a:lnTo>
                    <a:lnTo>
                      <a:pt x="1072" y="347"/>
                    </a:lnTo>
                    <a:lnTo>
                      <a:pt x="1079" y="361"/>
                    </a:lnTo>
                    <a:lnTo>
                      <a:pt x="1055" y="381"/>
                    </a:lnTo>
                    <a:lnTo>
                      <a:pt x="1092" y="372"/>
                    </a:lnTo>
                    <a:lnTo>
                      <a:pt x="1093" y="389"/>
                    </a:lnTo>
                    <a:lnTo>
                      <a:pt x="1079" y="397"/>
                    </a:lnTo>
                    <a:lnTo>
                      <a:pt x="1098" y="379"/>
                    </a:lnTo>
                    <a:lnTo>
                      <a:pt x="1101" y="390"/>
                    </a:lnTo>
                    <a:lnTo>
                      <a:pt x="1121" y="372"/>
                    </a:lnTo>
                    <a:lnTo>
                      <a:pt x="1126" y="381"/>
                    </a:lnTo>
                    <a:lnTo>
                      <a:pt x="1139" y="356"/>
                    </a:lnTo>
                    <a:lnTo>
                      <a:pt x="1134" y="350"/>
                    </a:lnTo>
                    <a:lnTo>
                      <a:pt x="1149" y="336"/>
                    </a:lnTo>
                    <a:lnTo>
                      <a:pt x="1167" y="364"/>
                    </a:lnTo>
                    <a:lnTo>
                      <a:pt x="1154" y="369"/>
                    </a:lnTo>
                    <a:lnTo>
                      <a:pt x="1171" y="367"/>
                    </a:lnTo>
                    <a:lnTo>
                      <a:pt x="1175" y="378"/>
                    </a:lnTo>
                    <a:lnTo>
                      <a:pt x="1164" y="381"/>
                    </a:lnTo>
                    <a:lnTo>
                      <a:pt x="1179" y="385"/>
                    </a:lnTo>
                    <a:lnTo>
                      <a:pt x="1171" y="394"/>
                    </a:lnTo>
                    <a:lnTo>
                      <a:pt x="1179" y="389"/>
                    </a:lnTo>
                    <a:lnTo>
                      <a:pt x="1190" y="402"/>
                    </a:lnTo>
                    <a:lnTo>
                      <a:pt x="1181" y="408"/>
                    </a:lnTo>
                    <a:lnTo>
                      <a:pt x="1199" y="418"/>
                    </a:lnTo>
                    <a:lnTo>
                      <a:pt x="1175" y="428"/>
                    </a:lnTo>
                    <a:lnTo>
                      <a:pt x="1192" y="428"/>
                    </a:lnTo>
                    <a:lnTo>
                      <a:pt x="1189" y="439"/>
                    </a:lnTo>
                    <a:lnTo>
                      <a:pt x="1213" y="449"/>
                    </a:lnTo>
                    <a:lnTo>
                      <a:pt x="1222" y="470"/>
                    </a:lnTo>
                    <a:lnTo>
                      <a:pt x="1230" y="461"/>
                    </a:lnTo>
                    <a:lnTo>
                      <a:pt x="1257" y="478"/>
                    </a:lnTo>
                    <a:lnTo>
                      <a:pt x="1202" y="498"/>
                    </a:lnTo>
                    <a:lnTo>
                      <a:pt x="1213" y="509"/>
                    </a:lnTo>
                    <a:lnTo>
                      <a:pt x="1259" y="487"/>
                    </a:lnTo>
                    <a:lnTo>
                      <a:pt x="1259" y="506"/>
                    </a:lnTo>
                    <a:lnTo>
                      <a:pt x="1279" y="503"/>
                    </a:lnTo>
                    <a:lnTo>
                      <a:pt x="1282" y="510"/>
                    </a:lnTo>
                    <a:lnTo>
                      <a:pt x="1273" y="510"/>
                    </a:lnTo>
                    <a:lnTo>
                      <a:pt x="1282" y="533"/>
                    </a:lnTo>
                    <a:lnTo>
                      <a:pt x="1218" y="578"/>
                    </a:lnTo>
                    <a:lnTo>
                      <a:pt x="1123" y="578"/>
                    </a:lnTo>
                    <a:lnTo>
                      <a:pt x="1084" y="609"/>
                    </a:lnTo>
                    <a:lnTo>
                      <a:pt x="1051" y="654"/>
                    </a:lnTo>
                    <a:lnTo>
                      <a:pt x="1084" y="619"/>
                    </a:lnTo>
                    <a:lnTo>
                      <a:pt x="1135" y="600"/>
                    </a:lnTo>
                    <a:lnTo>
                      <a:pt x="1154" y="617"/>
                    </a:lnTo>
                    <a:lnTo>
                      <a:pt x="1121" y="628"/>
                    </a:lnTo>
                    <a:lnTo>
                      <a:pt x="1147" y="633"/>
                    </a:lnTo>
                    <a:lnTo>
                      <a:pt x="1139" y="649"/>
                    </a:lnTo>
                    <a:lnTo>
                      <a:pt x="1159" y="673"/>
                    </a:lnTo>
                    <a:lnTo>
                      <a:pt x="1199" y="682"/>
                    </a:lnTo>
                    <a:lnTo>
                      <a:pt x="1210" y="650"/>
                    </a:lnTo>
                    <a:lnTo>
                      <a:pt x="1210" y="669"/>
                    </a:lnTo>
                    <a:lnTo>
                      <a:pt x="1219" y="667"/>
                    </a:lnTo>
                    <a:lnTo>
                      <a:pt x="1202" y="688"/>
                    </a:lnTo>
                    <a:lnTo>
                      <a:pt x="1157" y="701"/>
                    </a:lnTo>
                    <a:lnTo>
                      <a:pt x="1137" y="725"/>
                    </a:lnTo>
                    <a:lnTo>
                      <a:pt x="1126" y="704"/>
                    </a:lnTo>
                    <a:lnTo>
                      <a:pt x="1167" y="684"/>
                    </a:lnTo>
                    <a:lnTo>
                      <a:pt x="1147" y="687"/>
                    </a:lnTo>
                    <a:lnTo>
                      <a:pt x="1149" y="673"/>
                    </a:lnTo>
                    <a:lnTo>
                      <a:pt x="1112" y="690"/>
                    </a:lnTo>
                    <a:lnTo>
                      <a:pt x="1101" y="679"/>
                    </a:lnTo>
                    <a:lnTo>
                      <a:pt x="1101" y="650"/>
                    </a:lnTo>
                    <a:lnTo>
                      <a:pt x="1078" y="641"/>
                    </a:lnTo>
                    <a:lnTo>
                      <a:pt x="1058" y="688"/>
                    </a:lnTo>
                    <a:lnTo>
                      <a:pt x="980" y="704"/>
                    </a:lnTo>
                    <a:lnTo>
                      <a:pt x="928" y="721"/>
                    </a:lnTo>
                    <a:lnTo>
                      <a:pt x="920" y="731"/>
                    </a:lnTo>
                    <a:lnTo>
                      <a:pt x="932" y="731"/>
                    </a:lnTo>
                    <a:lnTo>
                      <a:pt x="935" y="739"/>
                    </a:lnTo>
                    <a:lnTo>
                      <a:pt x="871" y="758"/>
                    </a:lnTo>
                    <a:lnTo>
                      <a:pt x="873" y="748"/>
                    </a:lnTo>
                    <a:lnTo>
                      <a:pt x="878" y="743"/>
                    </a:lnTo>
                    <a:lnTo>
                      <a:pt x="880" y="734"/>
                    </a:lnTo>
                    <a:lnTo>
                      <a:pt x="890" y="728"/>
                    </a:lnTo>
                    <a:lnTo>
                      <a:pt x="893" y="688"/>
                    </a:lnTo>
                    <a:lnTo>
                      <a:pt x="903" y="701"/>
                    </a:lnTo>
                    <a:lnTo>
                      <a:pt x="922" y="698"/>
                    </a:lnTo>
                    <a:lnTo>
                      <a:pt x="906" y="673"/>
                    </a:lnTo>
                    <a:lnTo>
                      <a:pt x="850" y="662"/>
                    </a:lnTo>
                    <a:lnTo>
                      <a:pt x="849" y="662"/>
                    </a:lnTo>
                    <a:lnTo>
                      <a:pt x="843" y="629"/>
                    </a:lnTo>
                    <a:lnTo>
                      <a:pt x="830" y="631"/>
                    </a:lnTo>
                    <a:lnTo>
                      <a:pt x="821" y="612"/>
                    </a:lnTo>
                    <a:lnTo>
                      <a:pt x="810" y="612"/>
                    </a:lnTo>
                    <a:lnTo>
                      <a:pt x="810" y="622"/>
                    </a:lnTo>
                    <a:lnTo>
                      <a:pt x="795" y="607"/>
                    </a:lnTo>
                    <a:lnTo>
                      <a:pt x="771" y="629"/>
                    </a:lnTo>
                    <a:lnTo>
                      <a:pt x="698" y="612"/>
                    </a:lnTo>
                    <a:lnTo>
                      <a:pt x="690" y="597"/>
                    </a:lnTo>
                    <a:lnTo>
                      <a:pt x="689" y="607"/>
                    </a:lnTo>
                    <a:lnTo>
                      <a:pt x="274" y="607"/>
                    </a:lnTo>
                    <a:lnTo>
                      <a:pt x="269" y="591"/>
                    </a:lnTo>
                    <a:lnTo>
                      <a:pt x="245" y="584"/>
                    </a:lnTo>
                    <a:lnTo>
                      <a:pt x="246" y="573"/>
                    </a:lnTo>
                    <a:lnTo>
                      <a:pt x="201" y="558"/>
                    </a:lnTo>
                    <a:lnTo>
                      <a:pt x="206" y="551"/>
                    </a:lnTo>
                    <a:lnTo>
                      <a:pt x="196" y="527"/>
                    </a:lnTo>
                    <a:lnTo>
                      <a:pt x="183" y="526"/>
                    </a:lnTo>
                    <a:lnTo>
                      <a:pt x="160" y="481"/>
                    </a:lnTo>
                    <a:lnTo>
                      <a:pt x="164" y="467"/>
                    </a:lnTo>
                    <a:lnTo>
                      <a:pt x="165" y="443"/>
                    </a:lnTo>
                    <a:lnTo>
                      <a:pt x="136" y="428"/>
                    </a:lnTo>
                    <a:lnTo>
                      <a:pt x="83" y="348"/>
                    </a:lnTo>
                    <a:lnTo>
                      <a:pt x="52" y="372"/>
                    </a:lnTo>
                    <a:lnTo>
                      <a:pt x="44" y="358"/>
                    </a:lnTo>
                    <a:lnTo>
                      <a:pt x="41" y="357"/>
                    </a:lnTo>
                    <a:lnTo>
                      <a:pt x="28" y="336"/>
                    </a:lnTo>
                    <a:lnTo>
                      <a:pt x="0" y="336"/>
                    </a:lnTo>
                    <a:close/>
                  </a:path>
                </a:pathLst>
              </a:custGeom>
              <a:solidFill>
                <a:srgbClr val="FFFFFF"/>
              </a:solidFill>
              <a:ln w="14351">
                <a:solidFill>
                  <a:schemeClr val="bg2"/>
                </a:solidFill>
                <a:round/>
                <a:headEnd/>
                <a:tailEnd/>
              </a:ln>
            </p:spPr>
            <p:txBody>
              <a:bodyPr/>
              <a:lstStyle/>
              <a:p>
                <a:endParaRPr lang="en-US"/>
              </a:p>
            </p:txBody>
          </p:sp>
          <p:sp>
            <p:nvSpPr>
              <p:cNvPr id="21536" name="Freeform 31"/>
              <p:cNvSpPr>
                <a:spLocks/>
              </p:cNvSpPr>
              <p:nvPr/>
            </p:nvSpPr>
            <p:spPr bwMode="auto">
              <a:xfrm>
                <a:off x="936" y="1955"/>
                <a:ext cx="70" cy="42"/>
              </a:xfrm>
              <a:custGeom>
                <a:avLst/>
                <a:gdLst>
                  <a:gd name="T0" fmla="*/ 0 w 76"/>
                  <a:gd name="T1" fmla="*/ 0 h 49"/>
                  <a:gd name="T2" fmla="*/ 31 w 76"/>
                  <a:gd name="T3" fmla="*/ 4 h 49"/>
                  <a:gd name="T4" fmla="*/ 59 w 76"/>
                  <a:gd name="T5" fmla="*/ 31 h 49"/>
                  <a:gd name="T6" fmla="*/ 42 w 76"/>
                  <a:gd name="T7" fmla="*/ 26 h 49"/>
                  <a:gd name="T8" fmla="*/ 0 w 76"/>
                  <a:gd name="T9" fmla="*/ 0 h 49"/>
                  <a:gd name="T10" fmla="*/ 0 60000 65536"/>
                  <a:gd name="T11" fmla="*/ 0 60000 65536"/>
                  <a:gd name="T12" fmla="*/ 0 60000 65536"/>
                  <a:gd name="T13" fmla="*/ 0 60000 65536"/>
                  <a:gd name="T14" fmla="*/ 0 60000 65536"/>
                  <a:gd name="T15" fmla="*/ 0 w 76"/>
                  <a:gd name="T16" fmla="*/ 0 h 49"/>
                  <a:gd name="T17" fmla="*/ 76 w 76"/>
                  <a:gd name="T18" fmla="*/ 49 h 49"/>
                </a:gdLst>
                <a:ahLst/>
                <a:cxnLst>
                  <a:cxn ang="T10">
                    <a:pos x="T0" y="T1"/>
                  </a:cxn>
                  <a:cxn ang="T11">
                    <a:pos x="T2" y="T3"/>
                  </a:cxn>
                  <a:cxn ang="T12">
                    <a:pos x="T4" y="T5"/>
                  </a:cxn>
                  <a:cxn ang="T13">
                    <a:pos x="T6" y="T7"/>
                  </a:cxn>
                  <a:cxn ang="T14">
                    <a:pos x="T8" y="T9"/>
                  </a:cxn>
                </a:cxnLst>
                <a:rect l="T15" t="T16" r="T17" b="T18"/>
                <a:pathLst>
                  <a:path w="76" h="49">
                    <a:moveTo>
                      <a:pt x="0" y="0"/>
                    </a:moveTo>
                    <a:lnTo>
                      <a:pt x="40" y="7"/>
                    </a:lnTo>
                    <a:lnTo>
                      <a:pt x="76" y="49"/>
                    </a:lnTo>
                    <a:lnTo>
                      <a:pt x="54" y="41"/>
                    </a:lnTo>
                    <a:lnTo>
                      <a:pt x="0" y="0"/>
                    </a:lnTo>
                    <a:close/>
                  </a:path>
                </a:pathLst>
              </a:custGeom>
              <a:solidFill>
                <a:srgbClr val="FFFFFF"/>
              </a:solidFill>
              <a:ln w="14351">
                <a:solidFill>
                  <a:schemeClr val="bg2"/>
                </a:solidFill>
                <a:round/>
                <a:headEnd/>
                <a:tailEnd/>
              </a:ln>
            </p:spPr>
            <p:txBody>
              <a:bodyPr/>
              <a:lstStyle/>
              <a:p>
                <a:endParaRPr lang="en-US"/>
              </a:p>
            </p:txBody>
          </p:sp>
          <p:sp>
            <p:nvSpPr>
              <p:cNvPr id="21537" name="Freeform 32"/>
              <p:cNvSpPr>
                <a:spLocks/>
              </p:cNvSpPr>
              <p:nvPr/>
            </p:nvSpPr>
            <p:spPr bwMode="auto">
              <a:xfrm>
                <a:off x="970" y="1397"/>
                <a:ext cx="146" cy="95"/>
              </a:xfrm>
              <a:custGeom>
                <a:avLst/>
                <a:gdLst>
                  <a:gd name="T0" fmla="*/ 0 w 158"/>
                  <a:gd name="T1" fmla="*/ 53 h 112"/>
                  <a:gd name="T2" fmla="*/ 6 w 158"/>
                  <a:gd name="T3" fmla="*/ 42 h 112"/>
                  <a:gd name="T4" fmla="*/ 24 w 158"/>
                  <a:gd name="T5" fmla="*/ 14 h 112"/>
                  <a:gd name="T6" fmla="*/ 16 w 158"/>
                  <a:gd name="T7" fmla="*/ 3 h 112"/>
                  <a:gd name="T8" fmla="*/ 52 w 158"/>
                  <a:gd name="T9" fmla="*/ 0 h 112"/>
                  <a:gd name="T10" fmla="*/ 79 w 158"/>
                  <a:gd name="T11" fmla="*/ 11 h 112"/>
                  <a:gd name="T12" fmla="*/ 96 w 158"/>
                  <a:gd name="T13" fmla="*/ 6 h 112"/>
                  <a:gd name="T14" fmla="*/ 125 w 158"/>
                  <a:gd name="T15" fmla="*/ 20 h 112"/>
                  <a:gd name="T16" fmla="*/ 67 w 158"/>
                  <a:gd name="T17" fmla="*/ 46 h 112"/>
                  <a:gd name="T18" fmla="*/ 62 w 158"/>
                  <a:gd name="T19" fmla="*/ 59 h 112"/>
                  <a:gd name="T20" fmla="*/ 36 w 158"/>
                  <a:gd name="T21" fmla="*/ 69 h 112"/>
                  <a:gd name="T22" fmla="*/ 20 w 158"/>
                  <a:gd name="T23" fmla="*/ 57 h 112"/>
                  <a:gd name="T24" fmla="*/ 0 w 158"/>
                  <a:gd name="T25" fmla="*/ 53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112"/>
                  <a:gd name="T41" fmla="*/ 158 w 158"/>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112">
                    <a:moveTo>
                      <a:pt x="0" y="86"/>
                    </a:moveTo>
                    <a:lnTo>
                      <a:pt x="7" y="70"/>
                    </a:lnTo>
                    <a:lnTo>
                      <a:pt x="30" y="23"/>
                    </a:lnTo>
                    <a:lnTo>
                      <a:pt x="19" y="5"/>
                    </a:lnTo>
                    <a:lnTo>
                      <a:pt x="66" y="0"/>
                    </a:lnTo>
                    <a:lnTo>
                      <a:pt x="101" y="18"/>
                    </a:lnTo>
                    <a:lnTo>
                      <a:pt x="122" y="9"/>
                    </a:lnTo>
                    <a:lnTo>
                      <a:pt x="158" y="32"/>
                    </a:lnTo>
                    <a:lnTo>
                      <a:pt x="85" y="76"/>
                    </a:lnTo>
                    <a:lnTo>
                      <a:pt x="78" y="98"/>
                    </a:lnTo>
                    <a:lnTo>
                      <a:pt x="45" y="112"/>
                    </a:lnTo>
                    <a:lnTo>
                      <a:pt x="26" y="93"/>
                    </a:lnTo>
                    <a:lnTo>
                      <a:pt x="0" y="86"/>
                    </a:lnTo>
                    <a:close/>
                  </a:path>
                </a:pathLst>
              </a:custGeom>
              <a:solidFill>
                <a:srgbClr val="FFFFFF"/>
              </a:solidFill>
              <a:ln w="14351">
                <a:solidFill>
                  <a:schemeClr val="bg2"/>
                </a:solidFill>
                <a:round/>
                <a:headEnd/>
                <a:tailEnd/>
              </a:ln>
            </p:spPr>
            <p:txBody>
              <a:bodyPr/>
              <a:lstStyle/>
              <a:p>
                <a:endParaRPr lang="en-US"/>
              </a:p>
            </p:txBody>
          </p:sp>
          <p:sp>
            <p:nvSpPr>
              <p:cNvPr id="21538" name="Freeform 33"/>
              <p:cNvSpPr>
                <a:spLocks/>
              </p:cNvSpPr>
              <p:nvPr/>
            </p:nvSpPr>
            <p:spPr bwMode="auto">
              <a:xfrm>
                <a:off x="1012" y="1307"/>
                <a:ext cx="101" cy="53"/>
              </a:xfrm>
              <a:custGeom>
                <a:avLst/>
                <a:gdLst>
                  <a:gd name="T0" fmla="*/ 0 w 109"/>
                  <a:gd name="T1" fmla="*/ 31 h 62"/>
                  <a:gd name="T2" fmla="*/ 19 w 109"/>
                  <a:gd name="T3" fmla="*/ 36 h 62"/>
                  <a:gd name="T4" fmla="*/ 24 w 109"/>
                  <a:gd name="T5" fmla="*/ 31 h 62"/>
                  <a:gd name="T6" fmla="*/ 30 w 109"/>
                  <a:gd name="T7" fmla="*/ 38 h 62"/>
                  <a:gd name="T8" fmla="*/ 39 w 109"/>
                  <a:gd name="T9" fmla="*/ 36 h 62"/>
                  <a:gd name="T10" fmla="*/ 37 w 109"/>
                  <a:gd name="T11" fmla="*/ 27 h 62"/>
                  <a:gd name="T12" fmla="*/ 45 w 109"/>
                  <a:gd name="T13" fmla="*/ 32 h 62"/>
                  <a:gd name="T14" fmla="*/ 53 w 109"/>
                  <a:gd name="T15" fmla="*/ 18 h 62"/>
                  <a:gd name="T16" fmla="*/ 60 w 109"/>
                  <a:gd name="T17" fmla="*/ 17 h 62"/>
                  <a:gd name="T18" fmla="*/ 64 w 109"/>
                  <a:gd name="T19" fmla="*/ 27 h 62"/>
                  <a:gd name="T20" fmla="*/ 82 w 109"/>
                  <a:gd name="T21" fmla="*/ 20 h 62"/>
                  <a:gd name="T22" fmla="*/ 76 w 109"/>
                  <a:gd name="T23" fmla="*/ 10 h 62"/>
                  <a:gd name="T24" fmla="*/ 87 w 109"/>
                  <a:gd name="T25" fmla="*/ 5 h 62"/>
                  <a:gd name="T26" fmla="*/ 75 w 109"/>
                  <a:gd name="T27" fmla="*/ 0 h 62"/>
                  <a:gd name="T28" fmla="*/ 43 w 109"/>
                  <a:gd name="T29" fmla="*/ 5 h 62"/>
                  <a:gd name="T30" fmla="*/ 0 w 109"/>
                  <a:gd name="T31" fmla="*/ 31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62"/>
                  <a:gd name="T50" fmla="*/ 109 w 10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62">
                    <a:moveTo>
                      <a:pt x="0" y="49"/>
                    </a:moveTo>
                    <a:lnTo>
                      <a:pt x="24" y="57"/>
                    </a:lnTo>
                    <a:lnTo>
                      <a:pt x="30" y="49"/>
                    </a:lnTo>
                    <a:lnTo>
                      <a:pt x="37" y="62"/>
                    </a:lnTo>
                    <a:lnTo>
                      <a:pt x="49" y="57"/>
                    </a:lnTo>
                    <a:lnTo>
                      <a:pt x="46" y="43"/>
                    </a:lnTo>
                    <a:lnTo>
                      <a:pt x="57" y="51"/>
                    </a:lnTo>
                    <a:lnTo>
                      <a:pt x="67" y="28"/>
                    </a:lnTo>
                    <a:lnTo>
                      <a:pt x="76" y="27"/>
                    </a:lnTo>
                    <a:lnTo>
                      <a:pt x="80" y="45"/>
                    </a:lnTo>
                    <a:lnTo>
                      <a:pt x="103" y="32"/>
                    </a:lnTo>
                    <a:lnTo>
                      <a:pt x="96" y="16"/>
                    </a:lnTo>
                    <a:lnTo>
                      <a:pt x="109" y="8"/>
                    </a:lnTo>
                    <a:lnTo>
                      <a:pt x="94" y="0"/>
                    </a:lnTo>
                    <a:lnTo>
                      <a:pt x="54" y="8"/>
                    </a:lnTo>
                    <a:lnTo>
                      <a:pt x="0" y="49"/>
                    </a:lnTo>
                    <a:close/>
                  </a:path>
                </a:pathLst>
              </a:custGeom>
              <a:solidFill>
                <a:srgbClr val="FFFFFF"/>
              </a:solidFill>
              <a:ln w="14351">
                <a:solidFill>
                  <a:schemeClr val="bg2"/>
                </a:solidFill>
                <a:round/>
                <a:headEnd/>
                <a:tailEnd/>
              </a:ln>
            </p:spPr>
            <p:txBody>
              <a:bodyPr/>
              <a:lstStyle/>
              <a:p>
                <a:endParaRPr lang="en-US"/>
              </a:p>
            </p:txBody>
          </p:sp>
          <p:sp>
            <p:nvSpPr>
              <p:cNvPr id="21539" name="Freeform 34"/>
              <p:cNvSpPr>
                <a:spLocks/>
              </p:cNvSpPr>
              <p:nvPr/>
            </p:nvSpPr>
            <p:spPr bwMode="auto">
              <a:xfrm>
                <a:off x="1066" y="1432"/>
                <a:ext cx="250" cy="129"/>
              </a:xfrm>
              <a:custGeom>
                <a:avLst/>
                <a:gdLst>
                  <a:gd name="T0" fmla="*/ 0 w 271"/>
                  <a:gd name="T1" fmla="*/ 29 h 152"/>
                  <a:gd name="T2" fmla="*/ 12 w 271"/>
                  <a:gd name="T3" fmla="*/ 22 h 152"/>
                  <a:gd name="T4" fmla="*/ 7 w 271"/>
                  <a:gd name="T5" fmla="*/ 18 h 152"/>
                  <a:gd name="T6" fmla="*/ 32 w 271"/>
                  <a:gd name="T7" fmla="*/ 5 h 152"/>
                  <a:gd name="T8" fmla="*/ 52 w 271"/>
                  <a:gd name="T9" fmla="*/ 0 h 152"/>
                  <a:gd name="T10" fmla="*/ 60 w 271"/>
                  <a:gd name="T11" fmla="*/ 10 h 152"/>
                  <a:gd name="T12" fmla="*/ 50 w 271"/>
                  <a:gd name="T13" fmla="*/ 14 h 152"/>
                  <a:gd name="T14" fmla="*/ 71 w 271"/>
                  <a:gd name="T15" fmla="*/ 7 h 152"/>
                  <a:gd name="T16" fmla="*/ 91 w 271"/>
                  <a:gd name="T17" fmla="*/ 14 h 152"/>
                  <a:gd name="T18" fmla="*/ 83 w 271"/>
                  <a:gd name="T19" fmla="*/ 20 h 152"/>
                  <a:gd name="T20" fmla="*/ 106 w 271"/>
                  <a:gd name="T21" fmla="*/ 14 h 152"/>
                  <a:gd name="T22" fmla="*/ 101 w 271"/>
                  <a:gd name="T23" fmla="*/ 8 h 152"/>
                  <a:gd name="T24" fmla="*/ 112 w 271"/>
                  <a:gd name="T25" fmla="*/ 8 h 152"/>
                  <a:gd name="T26" fmla="*/ 130 w 271"/>
                  <a:gd name="T27" fmla="*/ 35 h 152"/>
                  <a:gd name="T28" fmla="*/ 137 w 271"/>
                  <a:gd name="T29" fmla="*/ 29 h 152"/>
                  <a:gd name="T30" fmla="*/ 127 w 271"/>
                  <a:gd name="T31" fmla="*/ 1 h 152"/>
                  <a:gd name="T32" fmla="*/ 144 w 271"/>
                  <a:gd name="T33" fmla="*/ 2 h 152"/>
                  <a:gd name="T34" fmla="*/ 161 w 271"/>
                  <a:gd name="T35" fmla="*/ 11 h 152"/>
                  <a:gd name="T36" fmla="*/ 170 w 271"/>
                  <a:gd name="T37" fmla="*/ 45 h 152"/>
                  <a:gd name="T38" fmla="*/ 213 w 271"/>
                  <a:gd name="T39" fmla="*/ 62 h 152"/>
                  <a:gd name="T40" fmla="*/ 211 w 271"/>
                  <a:gd name="T41" fmla="*/ 70 h 152"/>
                  <a:gd name="T42" fmla="*/ 200 w 271"/>
                  <a:gd name="T43" fmla="*/ 65 h 152"/>
                  <a:gd name="T44" fmla="*/ 187 w 271"/>
                  <a:gd name="T45" fmla="*/ 74 h 152"/>
                  <a:gd name="T46" fmla="*/ 206 w 271"/>
                  <a:gd name="T47" fmla="*/ 81 h 152"/>
                  <a:gd name="T48" fmla="*/ 189 w 271"/>
                  <a:gd name="T49" fmla="*/ 88 h 152"/>
                  <a:gd name="T50" fmla="*/ 162 w 271"/>
                  <a:gd name="T51" fmla="*/ 84 h 152"/>
                  <a:gd name="T52" fmla="*/ 146 w 271"/>
                  <a:gd name="T53" fmla="*/ 74 h 152"/>
                  <a:gd name="T54" fmla="*/ 112 w 271"/>
                  <a:gd name="T55" fmla="*/ 91 h 152"/>
                  <a:gd name="T56" fmla="*/ 69 w 271"/>
                  <a:gd name="T57" fmla="*/ 93 h 152"/>
                  <a:gd name="T58" fmla="*/ 60 w 271"/>
                  <a:gd name="T59" fmla="*/ 79 h 152"/>
                  <a:gd name="T60" fmla="*/ 36 w 271"/>
                  <a:gd name="T61" fmla="*/ 78 h 152"/>
                  <a:gd name="T62" fmla="*/ 19 w 271"/>
                  <a:gd name="T63" fmla="*/ 65 h 152"/>
                  <a:gd name="T64" fmla="*/ 82 w 271"/>
                  <a:gd name="T65" fmla="*/ 58 h 152"/>
                  <a:gd name="T66" fmla="*/ 17 w 271"/>
                  <a:gd name="T67" fmla="*/ 53 h 152"/>
                  <a:gd name="T68" fmla="*/ 9 w 271"/>
                  <a:gd name="T69" fmla="*/ 45 h 152"/>
                  <a:gd name="T70" fmla="*/ 41 w 271"/>
                  <a:gd name="T71" fmla="*/ 35 h 152"/>
                  <a:gd name="T72" fmla="*/ 12 w 271"/>
                  <a:gd name="T73" fmla="*/ 38 h 152"/>
                  <a:gd name="T74" fmla="*/ 15 w 271"/>
                  <a:gd name="T75" fmla="*/ 35 h 152"/>
                  <a:gd name="T76" fmla="*/ 0 w 271"/>
                  <a:gd name="T77" fmla="*/ 29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1"/>
                  <a:gd name="T118" fmla="*/ 0 h 152"/>
                  <a:gd name="T119" fmla="*/ 271 w 271"/>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1" h="152">
                    <a:moveTo>
                      <a:pt x="0" y="47"/>
                    </a:moveTo>
                    <a:lnTo>
                      <a:pt x="15" y="36"/>
                    </a:lnTo>
                    <a:lnTo>
                      <a:pt x="10" y="29"/>
                    </a:lnTo>
                    <a:lnTo>
                      <a:pt x="41" y="8"/>
                    </a:lnTo>
                    <a:lnTo>
                      <a:pt x="66" y="0"/>
                    </a:lnTo>
                    <a:lnTo>
                      <a:pt x="76" y="17"/>
                    </a:lnTo>
                    <a:lnTo>
                      <a:pt x="64" y="24"/>
                    </a:lnTo>
                    <a:lnTo>
                      <a:pt x="90" y="11"/>
                    </a:lnTo>
                    <a:lnTo>
                      <a:pt x="116" y="23"/>
                    </a:lnTo>
                    <a:lnTo>
                      <a:pt x="106" y="33"/>
                    </a:lnTo>
                    <a:lnTo>
                      <a:pt x="136" y="24"/>
                    </a:lnTo>
                    <a:lnTo>
                      <a:pt x="129" y="13"/>
                    </a:lnTo>
                    <a:lnTo>
                      <a:pt x="142" y="14"/>
                    </a:lnTo>
                    <a:lnTo>
                      <a:pt x="166" y="56"/>
                    </a:lnTo>
                    <a:lnTo>
                      <a:pt x="174" y="47"/>
                    </a:lnTo>
                    <a:lnTo>
                      <a:pt x="163" y="1"/>
                    </a:lnTo>
                    <a:lnTo>
                      <a:pt x="183" y="2"/>
                    </a:lnTo>
                    <a:lnTo>
                      <a:pt x="206" y="18"/>
                    </a:lnTo>
                    <a:lnTo>
                      <a:pt x="216" y="74"/>
                    </a:lnTo>
                    <a:lnTo>
                      <a:pt x="271" y="101"/>
                    </a:lnTo>
                    <a:lnTo>
                      <a:pt x="269" y="116"/>
                    </a:lnTo>
                    <a:lnTo>
                      <a:pt x="255" y="107"/>
                    </a:lnTo>
                    <a:lnTo>
                      <a:pt x="239" y="120"/>
                    </a:lnTo>
                    <a:lnTo>
                      <a:pt x="262" y="132"/>
                    </a:lnTo>
                    <a:lnTo>
                      <a:pt x="241" y="144"/>
                    </a:lnTo>
                    <a:lnTo>
                      <a:pt x="207" y="138"/>
                    </a:lnTo>
                    <a:lnTo>
                      <a:pt x="185" y="121"/>
                    </a:lnTo>
                    <a:lnTo>
                      <a:pt x="142" y="148"/>
                    </a:lnTo>
                    <a:lnTo>
                      <a:pt x="88" y="152"/>
                    </a:lnTo>
                    <a:lnTo>
                      <a:pt x="76" y="129"/>
                    </a:lnTo>
                    <a:lnTo>
                      <a:pt x="45" y="127"/>
                    </a:lnTo>
                    <a:lnTo>
                      <a:pt x="25" y="105"/>
                    </a:lnTo>
                    <a:lnTo>
                      <a:pt x="104" y="94"/>
                    </a:lnTo>
                    <a:lnTo>
                      <a:pt x="22" y="87"/>
                    </a:lnTo>
                    <a:lnTo>
                      <a:pt x="12" y="74"/>
                    </a:lnTo>
                    <a:lnTo>
                      <a:pt x="52" y="57"/>
                    </a:lnTo>
                    <a:lnTo>
                      <a:pt x="15" y="63"/>
                    </a:lnTo>
                    <a:lnTo>
                      <a:pt x="18" y="56"/>
                    </a:lnTo>
                    <a:lnTo>
                      <a:pt x="0" y="47"/>
                    </a:lnTo>
                    <a:close/>
                  </a:path>
                </a:pathLst>
              </a:custGeom>
              <a:solidFill>
                <a:srgbClr val="FFFFFF"/>
              </a:solidFill>
              <a:ln w="14351">
                <a:solidFill>
                  <a:schemeClr val="bg2"/>
                </a:solidFill>
                <a:round/>
                <a:headEnd/>
                <a:tailEnd/>
              </a:ln>
            </p:spPr>
            <p:txBody>
              <a:bodyPr/>
              <a:lstStyle/>
              <a:p>
                <a:endParaRPr lang="en-US"/>
              </a:p>
            </p:txBody>
          </p:sp>
          <p:sp>
            <p:nvSpPr>
              <p:cNvPr id="21540" name="Freeform 35"/>
              <p:cNvSpPr>
                <a:spLocks/>
              </p:cNvSpPr>
              <p:nvPr/>
            </p:nvSpPr>
            <p:spPr bwMode="auto">
              <a:xfrm>
                <a:off x="1085" y="1327"/>
                <a:ext cx="170" cy="74"/>
              </a:xfrm>
              <a:custGeom>
                <a:avLst/>
                <a:gdLst>
                  <a:gd name="T0" fmla="*/ 0 w 184"/>
                  <a:gd name="T1" fmla="*/ 36 h 87"/>
                  <a:gd name="T2" fmla="*/ 4 w 184"/>
                  <a:gd name="T3" fmla="*/ 31 h 87"/>
                  <a:gd name="T4" fmla="*/ 28 w 184"/>
                  <a:gd name="T5" fmla="*/ 26 h 87"/>
                  <a:gd name="T6" fmla="*/ 4 w 184"/>
                  <a:gd name="T7" fmla="*/ 26 h 87"/>
                  <a:gd name="T8" fmla="*/ 33 w 184"/>
                  <a:gd name="T9" fmla="*/ 21 h 87"/>
                  <a:gd name="T10" fmla="*/ 8 w 184"/>
                  <a:gd name="T11" fmla="*/ 22 h 87"/>
                  <a:gd name="T12" fmla="*/ 12 w 184"/>
                  <a:gd name="T13" fmla="*/ 14 h 87"/>
                  <a:gd name="T14" fmla="*/ 33 w 184"/>
                  <a:gd name="T15" fmla="*/ 14 h 87"/>
                  <a:gd name="T16" fmla="*/ 18 w 184"/>
                  <a:gd name="T17" fmla="*/ 14 h 87"/>
                  <a:gd name="T18" fmla="*/ 30 w 184"/>
                  <a:gd name="T19" fmla="*/ 8 h 87"/>
                  <a:gd name="T20" fmla="*/ 59 w 184"/>
                  <a:gd name="T21" fmla="*/ 14 h 87"/>
                  <a:gd name="T22" fmla="*/ 74 w 184"/>
                  <a:gd name="T23" fmla="*/ 29 h 87"/>
                  <a:gd name="T24" fmla="*/ 102 w 184"/>
                  <a:gd name="T25" fmla="*/ 31 h 87"/>
                  <a:gd name="T26" fmla="*/ 91 w 184"/>
                  <a:gd name="T27" fmla="*/ 21 h 87"/>
                  <a:gd name="T28" fmla="*/ 97 w 184"/>
                  <a:gd name="T29" fmla="*/ 16 h 87"/>
                  <a:gd name="T30" fmla="*/ 84 w 184"/>
                  <a:gd name="T31" fmla="*/ 10 h 87"/>
                  <a:gd name="T32" fmla="*/ 105 w 184"/>
                  <a:gd name="T33" fmla="*/ 0 h 87"/>
                  <a:gd name="T34" fmla="*/ 113 w 184"/>
                  <a:gd name="T35" fmla="*/ 14 h 87"/>
                  <a:gd name="T36" fmla="*/ 107 w 184"/>
                  <a:gd name="T37" fmla="*/ 17 h 87"/>
                  <a:gd name="T38" fmla="*/ 118 w 184"/>
                  <a:gd name="T39" fmla="*/ 20 h 87"/>
                  <a:gd name="T40" fmla="*/ 115 w 184"/>
                  <a:gd name="T41" fmla="*/ 24 h 87"/>
                  <a:gd name="T42" fmla="*/ 128 w 184"/>
                  <a:gd name="T43" fmla="*/ 26 h 87"/>
                  <a:gd name="T44" fmla="*/ 136 w 184"/>
                  <a:gd name="T45" fmla="*/ 20 h 87"/>
                  <a:gd name="T46" fmla="*/ 145 w 184"/>
                  <a:gd name="T47" fmla="*/ 26 h 87"/>
                  <a:gd name="T48" fmla="*/ 137 w 184"/>
                  <a:gd name="T49" fmla="*/ 41 h 87"/>
                  <a:gd name="T50" fmla="*/ 106 w 184"/>
                  <a:gd name="T51" fmla="*/ 38 h 87"/>
                  <a:gd name="T52" fmla="*/ 58 w 184"/>
                  <a:gd name="T53" fmla="*/ 54 h 87"/>
                  <a:gd name="T54" fmla="*/ 38 w 184"/>
                  <a:gd name="T55" fmla="*/ 46 h 87"/>
                  <a:gd name="T56" fmla="*/ 78 w 184"/>
                  <a:gd name="T57" fmla="*/ 36 h 87"/>
                  <a:gd name="T58" fmla="*/ 43 w 184"/>
                  <a:gd name="T59" fmla="*/ 41 h 87"/>
                  <a:gd name="T60" fmla="*/ 50 w 184"/>
                  <a:gd name="T61" fmla="*/ 31 h 87"/>
                  <a:gd name="T62" fmla="*/ 33 w 184"/>
                  <a:gd name="T63" fmla="*/ 41 h 87"/>
                  <a:gd name="T64" fmla="*/ 11 w 184"/>
                  <a:gd name="T65" fmla="*/ 38 h 87"/>
                  <a:gd name="T66" fmla="*/ 0 w 184"/>
                  <a:gd name="T67" fmla="*/ 36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4"/>
                  <a:gd name="T103" fmla="*/ 0 h 87"/>
                  <a:gd name="T104" fmla="*/ 184 w 184"/>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4" h="87">
                    <a:moveTo>
                      <a:pt x="0" y="58"/>
                    </a:moveTo>
                    <a:lnTo>
                      <a:pt x="4" y="50"/>
                    </a:lnTo>
                    <a:lnTo>
                      <a:pt x="36" y="42"/>
                    </a:lnTo>
                    <a:lnTo>
                      <a:pt x="4" y="43"/>
                    </a:lnTo>
                    <a:lnTo>
                      <a:pt x="42" y="34"/>
                    </a:lnTo>
                    <a:lnTo>
                      <a:pt x="11" y="35"/>
                    </a:lnTo>
                    <a:lnTo>
                      <a:pt x="15" y="24"/>
                    </a:lnTo>
                    <a:lnTo>
                      <a:pt x="42" y="24"/>
                    </a:lnTo>
                    <a:lnTo>
                      <a:pt x="23" y="22"/>
                    </a:lnTo>
                    <a:lnTo>
                      <a:pt x="38" y="13"/>
                    </a:lnTo>
                    <a:lnTo>
                      <a:pt x="75" y="24"/>
                    </a:lnTo>
                    <a:lnTo>
                      <a:pt x="94" y="47"/>
                    </a:lnTo>
                    <a:lnTo>
                      <a:pt x="129" y="49"/>
                    </a:lnTo>
                    <a:lnTo>
                      <a:pt x="115" y="34"/>
                    </a:lnTo>
                    <a:lnTo>
                      <a:pt x="123" y="26"/>
                    </a:lnTo>
                    <a:lnTo>
                      <a:pt x="107" y="16"/>
                    </a:lnTo>
                    <a:lnTo>
                      <a:pt x="133" y="0"/>
                    </a:lnTo>
                    <a:lnTo>
                      <a:pt x="143" y="22"/>
                    </a:lnTo>
                    <a:lnTo>
                      <a:pt x="136" y="28"/>
                    </a:lnTo>
                    <a:lnTo>
                      <a:pt x="150" y="32"/>
                    </a:lnTo>
                    <a:lnTo>
                      <a:pt x="145" y="39"/>
                    </a:lnTo>
                    <a:lnTo>
                      <a:pt x="162" y="42"/>
                    </a:lnTo>
                    <a:lnTo>
                      <a:pt x="172" y="32"/>
                    </a:lnTo>
                    <a:lnTo>
                      <a:pt x="184" y="44"/>
                    </a:lnTo>
                    <a:lnTo>
                      <a:pt x="173" y="66"/>
                    </a:lnTo>
                    <a:lnTo>
                      <a:pt x="134" y="62"/>
                    </a:lnTo>
                    <a:lnTo>
                      <a:pt x="74" y="87"/>
                    </a:lnTo>
                    <a:lnTo>
                      <a:pt x="48" y="75"/>
                    </a:lnTo>
                    <a:lnTo>
                      <a:pt x="99" y="58"/>
                    </a:lnTo>
                    <a:lnTo>
                      <a:pt x="55" y="66"/>
                    </a:lnTo>
                    <a:lnTo>
                      <a:pt x="63" y="50"/>
                    </a:lnTo>
                    <a:lnTo>
                      <a:pt x="42" y="67"/>
                    </a:lnTo>
                    <a:lnTo>
                      <a:pt x="14" y="62"/>
                    </a:lnTo>
                    <a:lnTo>
                      <a:pt x="0" y="58"/>
                    </a:lnTo>
                    <a:close/>
                  </a:path>
                </a:pathLst>
              </a:custGeom>
              <a:solidFill>
                <a:srgbClr val="FFFFFF"/>
              </a:solidFill>
              <a:ln w="14351">
                <a:solidFill>
                  <a:schemeClr val="bg2"/>
                </a:solidFill>
                <a:round/>
                <a:headEnd/>
                <a:tailEnd/>
              </a:ln>
            </p:spPr>
            <p:txBody>
              <a:bodyPr/>
              <a:lstStyle/>
              <a:p>
                <a:endParaRPr lang="en-US"/>
              </a:p>
            </p:txBody>
          </p:sp>
          <p:sp>
            <p:nvSpPr>
              <p:cNvPr id="21541" name="Freeform 36"/>
              <p:cNvSpPr>
                <a:spLocks/>
              </p:cNvSpPr>
              <p:nvPr/>
            </p:nvSpPr>
            <p:spPr bwMode="auto">
              <a:xfrm>
                <a:off x="1252" y="1253"/>
                <a:ext cx="87" cy="46"/>
              </a:xfrm>
              <a:custGeom>
                <a:avLst/>
                <a:gdLst>
                  <a:gd name="T0" fmla="*/ 0 w 94"/>
                  <a:gd name="T1" fmla="*/ 0 h 54"/>
                  <a:gd name="T2" fmla="*/ 6 w 94"/>
                  <a:gd name="T3" fmla="*/ 11 h 54"/>
                  <a:gd name="T4" fmla="*/ 26 w 94"/>
                  <a:gd name="T5" fmla="*/ 11 h 54"/>
                  <a:gd name="T6" fmla="*/ 18 w 94"/>
                  <a:gd name="T7" fmla="*/ 14 h 54"/>
                  <a:gd name="T8" fmla="*/ 24 w 94"/>
                  <a:gd name="T9" fmla="*/ 18 h 54"/>
                  <a:gd name="T10" fmla="*/ 6 w 94"/>
                  <a:gd name="T11" fmla="*/ 20 h 54"/>
                  <a:gd name="T12" fmla="*/ 35 w 94"/>
                  <a:gd name="T13" fmla="*/ 23 h 54"/>
                  <a:gd name="T14" fmla="*/ 75 w 94"/>
                  <a:gd name="T15" fmla="*/ 33 h 54"/>
                  <a:gd name="T16" fmla="*/ 69 w 94"/>
                  <a:gd name="T17" fmla="*/ 14 h 54"/>
                  <a:gd name="T18" fmla="*/ 40 w 94"/>
                  <a:gd name="T19" fmla="*/ 3 h 54"/>
                  <a:gd name="T20" fmla="*/ 29 w 94"/>
                  <a:gd name="T21" fmla="*/ 8 h 54"/>
                  <a:gd name="T22" fmla="*/ 26 w 94"/>
                  <a:gd name="T23" fmla="*/ 0 h 54"/>
                  <a:gd name="T24" fmla="*/ 0 w 9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54"/>
                  <a:gd name="T41" fmla="*/ 94 w 9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54">
                    <a:moveTo>
                      <a:pt x="0" y="0"/>
                    </a:moveTo>
                    <a:lnTo>
                      <a:pt x="7" y="18"/>
                    </a:lnTo>
                    <a:lnTo>
                      <a:pt x="32" y="18"/>
                    </a:lnTo>
                    <a:lnTo>
                      <a:pt x="22" y="24"/>
                    </a:lnTo>
                    <a:lnTo>
                      <a:pt x="30" y="29"/>
                    </a:lnTo>
                    <a:lnTo>
                      <a:pt x="9" y="33"/>
                    </a:lnTo>
                    <a:lnTo>
                      <a:pt x="44" y="38"/>
                    </a:lnTo>
                    <a:lnTo>
                      <a:pt x="94" y="54"/>
                    </a:lnTo>
                    <a:lnTo>
                      <a:pt x="88" y="23"/>
                    </a:lnTo>
                    <a:lnTo>
                      <a:pt x="50" y="5"/>
                    </a:lnTo>
                    <a:lnTo>
                      <a:pt x="36" y="12"/>
                    </a:lnTo>
                    <a:lnTo>
                      <a:pt x="32" y="0"/>
                    </a:lnTo>
                    <a:lnTo>
                      <a:pt x="0" y="0"/>
                    </a:lnTo>
                    <a:close/>
                  </a:path>
                </a:pathLst>
              </a:custGeom>
              <a:solidFill>
                <a:srgbClr val="FFFFFF"/>
              </a:solidFill>
              <a:ln w="14351">
                <a:solidFill>
                  <a:schemeClr val="bg2"/>
                </a:solidFill>
                <a:round/>
                <a:headEnd/>
                <a:tailEnd/>
              </a:ln>
            </p:spPr>
            <p:txBody>
              <a:bodyPr/>
              <a:lstStyle/>
              <a:p>
                <a:endParaRPr lang="en-US"/>
              </a:p>
            </p:txBody>
          </p:sp>
          <p:sp>
            <p:nvSpPr>
              <p:cNvPr id="21542" name="Freeform 37"/>
              <p:cNvSpPr>
                <a:spLocks/>
              </p:cNvSpPr>
              <p:nvPr/>
            </p:nvSpPr>
            <p:spPr bwMode="auto">
              <a:xfrm>
                <a:off x="1295" y="1337"/>
                <a:ext cx="70" cy="46"/>
              </a:xfrm>
              <a:custGeom>
                <a:avLst/>
                <a:gdLst>
                  <a:gd name="T0" fmla="*/ 0 w 76"/>
                  <a:gd name="T1" fmla="*/ 23 h 54"/>
                  <a:gd name="T2" fmla="*/ 5 w 76"/>
                  <a:gd name="T3" fmla="*/ 15 h 54"/>
                  <a:gd name="T4" fmla="*/ 17 w 76"/>
                  <a:gd name="T5" fmla="*/ 17 h 54"/>
                  <a:gd name="T6" fmla="*/ 4 w 76"/>
                  <a:gd name="T7" fmla="*/ 8 h 54"/>
                  <a:gd name="T8" fmla="*/ 6 w 76"/>
                  <a:gd name="T9" fmla="*/ 3 h 54"/>
                  <a:gd name="T10" fmla="*/ 31 w 76"/>
                  <a:gd name="T11" fmla="*/ 13 h 54"/>
                  <a:gd name="T12" fmla="*/ 17 w 76"/>
                  <a:gd name="T13" fmla="*/ 3 h 54"/>
                  <a:gd name="T14" fmla="*/ 53 w 76"/>
                  <a:gd name="T15" fmla="*/ 0 h 54"/>
                  <a:gd name="T16" fmla="*/ 59 w 76"/>
                  <a:gd name="T17" fmla="*/ 26 h 54"/>
                  <a:gd name="T18" fmla="*/ 52 w 76"/>
                  <a:gd name="T19" fmla="*/ 22 h 54"/>
                  <a:gd name="T20" fmla="*/ 52 w 76"/>
                  <a:gd name="T21" fmla="*/ 33 h 54"/>
                  <a:gd name="T22" fmla="*/ 22 w 76"/>
                  <a:gd name="T23" fmla="*/ 33 h 54"/>
                  <a:gd name="T24" fmla="*/ 28 w 76"/>
                  <a:gd name="T25" fmla="*/ 29 h 54"/>
                  <a:gd name="T26" fmla="*/ 20 w 76"/>
                  <a:gd name="T27" fmla="*/ 23 h 54"/>
                  <a:gd name="T28" fmla="*/ 41 w 76"/>
                  <a:gd name="T29" fmla="*/ 17 h 54"/>
                  <a:gd name="T30" fmla="*/ 0 w 76"/>
                  <a:gd name="T31" fmla="*/ 23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54"/>
                  <a:gd name="T50" fmla="*/ 76 w 76"/>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54">
                    <a:moveTo>
                      <a:pt x="0" y="37"/>
                    </a:moveTo>
                    <a:lnTo>
                      <a:pt x="5" y="25"/>
                    </a:lnTo>
                    <a:lnTo>
                      <a:pt x="21" y="27"/>
                    </a:lnTo>
                    <a:lnTo>
                      <a:pt x="4" y="12"/>
                    </a:lnTo>
                    <a:lnTo>
                      <a:pt x="8" y="4"/>
                    </a:lnTo>
                    <a:lnTo>
                      <a:pt x="40" y="21"/>
                    </a:lnTo>
                    <a:lnTo>
                      <a:pt x="21" y="3"/>
                    </a:lnTo>
                    <a:lnTo>
                      <a:pt x="67" y="0"/>
                    </a:lnTo>
                    <a:lnTo>
                      <a:pt x="76" y="42"/>
                    </a:lnTo>
                    <a:lnTo>
                      <a:pt x="66" y="36"/>
                    </a:lnTo>
                    <a:lnTo>
                      <a:pt x="66" y="54"/>
                    </a:lnTo>
                    <a:lnTo>
                      <a:pt x="28" y="54"/>
                    </a:lnTo>
                    <a:lnTo>
                      <a:pt x="36" y="47"/>
                    </a:lnTo>
                    <a:lnTo>
                      <a:pt x="26" y="38"/>
                    </a:lnTo>
                    <a:lnTo>
                      <a:pt x="52" y="27"/>
                    </a:lnTo>
                    <a:lnTo>
                      <a:pt x="0" y="37"/>
                    </a:lnTo>
                    <a:close/>
                  </a:path>
                </a:pathLst>
              </a:custGeom>
              <a:solidFill>
                <a:srgbClr val="FFFFFF"/>
              </a:solidFill>
              <a:ln w="14351">
                <a:solidFill>
                  <a:schemeClr val="bg2"/>
                </a:solidFill>
                <a:round/>
                <a:headEnd/>
                <a:tailEnd/>
              </a:ln>
            </p:spPr>
            <p:txBody>
              <a:bodyPr/>
              <a:lstStyle/>
              <a:p>
                <a:endParaRPr lang="en-US"/>
              </a:p>
            </p:txBody>
          </p:sp>
          <p:sp>
            <p:nvSpPr>
              <p:cNvPr id="21543" name="Freeform 38"/>
              <p:cNvSpPr>
                <a:spLocks/>
              </p:cNvSpPr>
              <p:nvPr/>
            </p:nvSpPr>
            <p:spPr bwMode="auto">
              <a:xfrm>
                <a:off x="1294" y="1416"/>
                <a:ext cx="83" cy="71"/>
              </a:xfrm>
              <a:custGeom>
                <a:avLst/>
                <a:gdLst>
                  <a:gd name="T0" fmla="*/ 0 w 90"/>
                  <a:gd name="T1" fmla="*/ 25 h 84"/>
                  <a:gd name="T2" fmla="*/ 5 w 90"/>
                  <a:gd name="T3" fmla="*/ 19 h 84"/>
                  <a:gd name="T4" fmla="*/ 27 w 90"/>
                  <a:gd name="T5" fmla="*/ 23 h 84"/>
                  <a:gd name="T6" fmla="*/ 25 w 90"/>
                  <a:gd name="T7" fmla="*/ 15 h 84"/>
                  <a:gd name="T8" fmla="*/ 32 w 90"/>
                  <a:gd name="T9" fmla="*/ 15 h 84"/>
                  <a:gd name="T10" fmla="*/ 15 w 90"/>
                  <a:gd name="T11" fmla="*/ 10 h 84"/>
                  <a:gd name="T12" fmla="*/ 23 w 90"/>
                  <a:gd name="T13" fmla="*/ 8 h 84"/>
                  <a:gd name="T14" fmla="*/ 16 w 90"/>
                  <a:gd name="T15" fmla="*/ 5 h 84"/>
                  <a:gd name="T16" fmla="*/ 60 w 90"/>
                  <a:gd name="T17" fmla="*/ 0 h 84"/>
                  <a:gd name="T18" fmla="*/ 63 w 90"/>
                  <a:gd name="T19" fmla="*/ 12 h 84"/>
                  <a:gd name="T20" fmla="*/ 47 w 90"/>
                  <a:gd name="T21" fmla="*/ 20 h 84"/>
                  <a:gd name="T22" fmla="*/ 68 w 90"/>
                  <a:gd name="T23" fmla="*/ 23 h 84"/>
                  <a:gd name="T24" fmla="*/ 71 w 90"/>
                  <a:gd name="T25" fmla="*/ 40 h 84"/>
                  <a:gd name="T26" fmla="*/ 42 w 90"/>
                  <a:gd name="T27" fmla="*/ 51 h 84"/>
                  <a:gd name="T28" fmla="*/ 27 w 90"/>
                  <a:gd name="T29" fmla="*/ 36 h 84"/>
                  <a:gd name="T30" fmla="*/ 0 w 90"/>
                  <a:gd name="T31" fmla="*/ 25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84"/>
                  <a:gd name="T50" fmla="*/ 90 w 90"/>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84">
                    <a:moveTo>
                      <a:pt x="0" y="42"/>
                    </a:moveTo>
                    <a:lnTo>
                      <a:pt x="5" y="31"/>
                    </a:lnTo>
                    <a:lnTo>
                      <a:pt x="34" y="38"/>
                    </a:lnTo>
                    <a:lnTo>
                      <a:pt x="31" y="25"/>
                    </a:lnTo>
                    <a:lnTo>
                      <a:pt x="41" y="25"/>
                    </a:lnTo>
                    <a:lnTo>
                      <a:pt x="18" y="17"/>
                    </a:lnTo>
                    <a:lnTo>
                      <a:pt x="29" y="14"/>
                    </a:lnTo>
                    <a:lnTo>
                      <a:pt x="19" y="8"/>
                    </a:lnTo>
                    <a:lnTo>
                      <a:pt x="77" y="0"/>
                    </a:lnTo>
                    <a:lnTo>
                      <a:pt x="80" y="19"/>
                    </a:lnTo>
                    <a:lnTo>
                      <a:pt x="60" y="33"/>
                    </a:lnTo>
                    <a:lnTo>
                      <a:pt x="87" y="38"/>
                    </a:lnTo>
                    <a:lnTo>
                      <a:pt x="90" y="66"/>
                    </a:lnTo>
                    <a:lnTo>
                      <a:pt x="53" y="84"/>
                    </a:lnTo>
                    <a:lnTo>
                      <a:pt x="34" y="60"/>
                    </a:lnTo>
                    <a:lnTo>
                      <a:pt x="0" y="42"/>
                    </a:lnTo>
                    <a:close/>
                  </a:path>
                </a:pathLst>
              </a:custGeom>
              <a:solidFill>
                <a:srgbClr val="FFFFFF"/>
              </a:solidFill>
              <a:ln w="14351">
                <a:solidFill>
                  <a:schemeClr val="bg2"/>
                </a:solidFill>
                <a:round/>
                <a:headEnd/>
                <a:tailEnd/>
              </a:ln>
            </p:spPr>
            <p:txBody>
              <a:bodyPr/>
              <a:lstStyle/>
              <a:p>
                <a:endParaRPr lang="en-US"/>
              </a:p>
            </p:txBody>
          </p:sp>
          <p:sp>
            <p:nvSpPr>
              <p:cNvPr id="21544" name="Freeform 39"/>
              <p:cNvSpPr>
                <a:spLocks/>
              </p:cNvSpPr>
              <p:nvPr/>
            </p:nvSpPr>
            <p:spPr bwMode="auto">
              <a:xfrm>
                <a:off x="1351" y="1266"/>
                <a:ext cx="50" cy="41"/>
              </a:xfrm>
              <a:custGeom>
                <a:avLst/>
                <a:gdLst>
                  <a:gd name="T0" fmla="*/ 0 w 54"/>
                  <a:gd name="T1" fmla="*/ 0 h 48"/>
                  <a:gd name="T2" fmla="*/ 6 w 54"/>
                  <a:gd name="T3" fmla="*/ 17 h 48"/>
                  <a:gd name="T4" fmla="*/ 19 w 54"/>
                  <a:gd name="T5" fmla="*/ 20 h 48"/>
                  <a:gd name="T6" fmla="*/ 6 w 54"/>
                  <a:gd name="T7" fmla="*/ 23 h 48"/>
                  <a:gd name="T8" fmla="*/ 15 w 54"/>
                  <a:gd name="T9" fmla="*/ 30 h 48"/>
                  <a:gd name="T10" fmla="*/ 41 w 54"/>
                  <a:gd name="T11" fmla="*/ 26 h 48"/>
                  <a:gd name="T12" fmla="*/ 43 w 54"/>
                  <a:gd name="T13" fmla="*/ 15 h 48"/>
                  <a:gd name="T14" fmla="*/ 0 w 54"/>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48"/>
                  <a:gd name="T26" fmla="*/ 54 w 54"/>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48">
                    <a:moveTo>
                      <a:pt x="0" y="0"/>
                    </a:moveTo>
                    <a:lnTo>
                      <a:pt x="7" y="27"/>
                    </a:lnTo>
                    <a:lnTo>
                      <a:pt x="24" y="32"/>
                    </a:lnTo>
                    <a:lnTo>
                      <a:pt x="9" y="37"/>
                    </a:lnTo>
                    <a:lnTo>
                      <a:pt x="18" y="48"/>
                    </a:lnTo>
                    <a:lnTo>
                      <a:pt x="52" y="42"/>
                    </a:lnTo>
                    <a:lnTo>
                      <a:pt x="54" y="23"/>
                    </a:lnTo>
                    <a:lnTo>
                      <a:pt x="0" y="0"/>
                    </a:lnTo>
                    <a:close/>
                  </a:path>
                </a:pathLst>
              </a:custGeom>
              <a:solidFill>
                <a:srgbClr val="FFFFFF"/>
              </a:solidFill>
              <a:ln w="14351">
                <a:solidFill>
                  <a:schemeClr val="bg2"/>
                </a:solidFill>
                <a:round/>
                <a:headEnd/>
                <a:tailEnd/>
              </a:ln>
            </p:spPr>
            <p:txBody>
              <a:bodyPr/>
              <a:lstStyle/>
              <a:p>
                <a:endParaRPr lang="en-US"/>
              </a:p>
            </p:txBody>
          </p:sp>
          <p:sp>
            <p:nvSpPr>
              <p:cNvPr id="21545" name="Freeform 40"/>
              <p:cNvSpPr>
                <a:spLocks/>
              </p:cNvSpPr>
              <p:nvPr/>
            </p:nvSpPr>
            <p:spPr bwMode="auto">
              <a:xfrm>
                <a:off x="1369" y="1321"/>
                <a:ext cx="241" cy="81"/>
              </a:xfrm>
              <a:custGeom>
                <a:avLst/>
                <a:gdLst>
                  <a:gd name="T0" fmla="*/ 0 w 261"/>
                  <a:gd name="T1" fmla="*/ 8 h 95"/>
                  <a:gd name="T2" fmla="*/ 14 w 261"/>
                  <a:gd name="T3" fmla="*/ 0 h 95"/>
                  <a:gd name="T4" fmla="*/ 31 w 261"/>
                  <a:gd name="T5" fmla="*/ 3 h 95"/>
                  <a:gd name="T6" fmla="*/ 42 w 261"/>
                  <a:gd name="T7" fmla="*/ 8 h 95"/>
                  <a:gd name="T8" fmla="*/ 39 w 261"/>
                  <a:gd name="T9" fmla="*/ 14 h 95"/>
                  <a:gd name="T10" fmla="*/ 63 w 261"/>
                  <a:gd name="T11" fmla="*/ 9 h 95"/>
                  <a:gd name="T12" fmla="*/ 77 w 261"/>
                  <a:gd name="T13" fmla="*/ 14 h 95"/>
                  <a:gd name="T14" fmla="*/ 65 w 261"/>
                  <a:gd name="T15" fmla="*/ 14 h 95"/>
                  <a:gd name="T16" fmla="*/ 92 w 261"/>
                  <a:gd name="T17" fmla="*/ 19 h 95"/>
                  <a:gd name="T18" fmla="*/ 63 w 261"/>
                  <a:gd name="T19" fmla="*/ 22 h 95"/>
                  <a:gd name="T20" fmla="*/ 77 w 261"/>
                  <a:gd name="T21" fmla="*/ 25 h 95"/>
                  <a:gd name="T22" fmla="*/ 66 w 261"/>
                  <a:gd name="T23" fmla="*/ 31 h 95"/>
                  <a:gd name="T24" fmla="*/ 82 w 261"/>
                  <a:gd name="T25" fmla="*/ 26 h 95"/>
                  <a:gd name="T26" fmla="*/ 94 w 261"/>
                  <a:gd name="T27" fmla="*/ 39 h 95"/>
                  <a:gd name="T28" fmla="*/ 96 w 261"/>
                  <a:gd name="T29" fmla="*/ 32 h 95"/>
                  <a:gd name="T30" fmla="*/ 134 w 261"/>
                  <a:gd name="T31" fmla="*/ 39 h 95"/>
                  <a:gd name="T32" fmla="*/ 173 w 261"/>
                  <a:gd name="T33" fmla="*/ 27 h 95"/>
                  <a:gd name="T34" fmla="*/ 206 w 261"/>
                  <a:gd name="T35" fmla="*/ 40 h 95"/>
                  <a:gd name="T36" fmla="*/ 195 w 261"/>
                  <a:gd name="T37" fmla="*/ 45 h 95"/>
                  <a:gd name="T38" fmla="*/ 199 w 261"/>
                  <a:gd name="T39" fmla="*/ 57 h 95"/>
                  <a:gd name="T40" fmla="*/ 179 w 261"/>
                  <a:gd name="T41" fmla="*/ 59 h 95"/>
                  <a:gd name="T42" fmla="*/ 159 w 261"/>
                  <a:gd name="T43" fmla="*/ 49 h 95"/>
                  <a:gd name="T44" fmla="*/ 159 w 261"/>
                  <a:gd name="T45" fmla="*/ 57 h 95"/>
                  <a:gd name="T46" fmla="*/ 149 w 261"/>
                  <a:gd name="T47" fmla="*/ 57 h 95"/>
                  <a:gd name="T48" fmla="*/ 102 w 261"/>
                  <a:gd name="T49" fmla="*/ 59 h 95"/>
                  <a:gd name="T50" fmla="*/ 96 w 261"/>
                  <a:gd name="T51" fmla="*/ 51 h 95"/>
                  <a:gd name="T52" fmla="*/ 87 w 261"/>
                  <a:gd name="T53" fmla="*/ 57 h 95"/>
                  <a:gd name="T54" fmla="*/ 72 w 261"/>
                  <a:gd name="T55" fmla="*/ 51 h 95"/>
                  <a:gd name="T56" fmla="*/ 63 w 261"/>
                  <a:gd name="T57" fmla="*/ 56 h 95"/>
                  <a:gd name="T58" fmla="*/ 45 w 261"/>
                  <a:gd name="T59" fmla="*/ 18 h 95"/>
                  <a:gd name="T60" fmla="*/ 25 w 261"/>
                  <a:gd name="T61" fmla="*/ 19 h 95"/>
                  <a:gd name="T62" fmla="*/ 0 w 261"/>
                  <a:gd name="T63" fmla="*/ 8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1"/>
                  <a:gd name="T97" fmla="*/ 0 h 95"/>
                  <a:gd name="T98" fmla="*/ 261 w 261"/>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1" h="95">
                    <a:moveTo>
                      <a:pt x="0" y="12"/>
                    </a:moveTo>
                    <a:lnTo>
                      <a:pt x="17" y="0"/>
                    </a:lnTo>
                    <a:lnTo>
                      <a:pt x="40" y="6"/>
                    </a:lnTo>
                    <a:lnTo>
                      <a:pt x="54" y="12"/>
                    </a:lnTo>
                    <a:lnTo>
                      <a:pt x="50" y="23"/>
                    </a:lnTo>
                    <a:lnTo>
                      <a:pt x="80" y="14"/>
                    </a:lnTo>
                    <a:lnTo>
                      <a:pt x="97" y="23"/>
                    </a:lnTo>
                    <a:lnTo>
                      <a:pt x="82" y="23"/>
                    </a:lnTo>
                    <a:lnTo>
                      <a:pt x="117" y="31"/>
                    </a:lnTo>
                    <a:lnTo>
                      <a:pt x="80" y="35"/>
                    </a:lnTo>
                    <a:lnTo>
                      <a:pt x="97" y="40"/>
                    </a:lnTo>
                    <a:lnTo>
                      <a:pt x="85" y="49"/>
                    </a:lnTo>
                    <a:lnTo>
                      <a:pt x="104" y="42"/>
                    </a:lnTo>
                    <a:lnTo>
                      <a:pt x="119" y="63"/>
                    </a:lnTo>
                    <a:lnTo>
                      <a:pt x="122" y="52"/>
                    </a:lnTo>
                    <a:lnTo>
                      <a:pt x="170" y="63"/>
                    </a:lnTo>
                    <a:lnTo>
                      <a:pt x="219" y="45"/>
                    </a:lnTo>
                    <a:lnTo>
                      <a:pt x="261" y="65"/>
                    </a:lnTo>
                    <a:lnTo>
                      <a:pt x="247" y="73"/>
                    </a:lnTo>
                    <a:lnTo>
                      <a:pt x="252" y="92"/>
                    </a:lnTo>
                    <a:lnTo>
                      <a:pt x="227" y="95"/>
                    </a:lnTo>
                    <a:lnTo>
                      <a:pt x="201" y="79"/>
                    </a:lnTo>
                    <a:lnTo>
                      <a:pt x="201" y="92"/>
                    </a:lnTo>
                    <a:lnTo>
                      <a:pt x="188" y="92"/>
                    </a:lnTo>
                    <a:lnTo>
                      <a:pt x="129" y="95"/>
                    </a:lnTo>
                    <a:lnTo>
                      <a:pt x="122" y="82"/>
                    </a:lnTo>
                    <a:lnTo>
                      <a:pt x="111" y="92"/>
                    </a:lnTo>
                    <a:lnTo>
                      <a:pt x="91" y="82"/>
                    </a:lnTo>
                    <a:lnTo>
                      <a:pt x="80" y="90"/>
                    </a:lnTo>
                    <a:lnTo>
                      <a:pt x="57" y="29"/>
                    </a:lnTo>
                    <a:lnTo>
                      <a:pt x="31" y="31"/>
                    </a:lnTo>
                    <a:lnTo>
                      <a:pt x="0" y="12"/>
                    </a:lnTo>
                    <a:close/>
                  </a:path>
                </a:pathLst>
              </a:custGeom>
              <a:solidFill>
                <a:srgbClr val="FFFFFF"/>
              </a:solidFill>
              <a:ln w="14351">
                <a:solidFill>
                  <a:schemeClr val="bg2"/>
                </a:solidFill>
                <a:round/>
                <a:headEnd/>
                <a:tailEnd/>
              </a:ln>
            </p:spPr>
            <p:txBody>
              <a:bodyPr/>
              <a:lstStyle/>
              <a:p>
                <a:endParaRPr lang="en-US"/>
              </a:p>
            </p:txBody>
          </p:sp>
          <p:sp>
            <p:nvSpPr>
              <p:cNvPr id="21546" name="Freeform 41"/>
              <p:cNvSpPr>
                <a:spLocks/>
              </p:cNvSpPr>
              <p:nvPr/>
            </p:nvSpPr>
            <p:spPr bwMode="auto">
              <a:xfrm>
                <a:off x="1379" y="1183"/>
                <a:ext cx="157" cy="106"/>
              </a:xfrm>
              <a:custGeom>
                <a:avLst/>
                <a:gdLst>
                  <a:gd name="T0" fmla="*/ 0 w 170"/>
                  <a:gd name="T1" fmla="*/ 24 h 125"/>
                  <a:gd name="T2" fmla="*/ 33 w 170"/>
                  <a:gd name="T3" fmla="*/ 18 h 125"/>
                  <a:gd name="T4" fmla="*/ 17 w 170"/>
                  <a:gd name="T5" fmla="*/ 8 h 125"/>
                  <a:gd name="T6" fmla="*/ 44 w 170"/>
                  <a:gd name="T7" fmla="*/ 3 h 125"/>
                  <a:gd name="T8" fmla="*/ 22 w 170"/>
                  <a:gd name="T9" fmla="*/ 0 h 125"/>
                  <a:gd name="T10" fmla="*/ 56 w 170"/>
                  <a:gd name="T11" fmla="*/ 5 h 125"/>
                  <a:gd name="T12" fmla="*/ 67 w 170"/>
                  <a:gd name="T13" fmla="*/ 20 h 125"/>
                  <a:gd name="T14" fmla="*/ 87 w 170"/>
                  <a:gd name="T15" fmla="*/ 20 h 125"/>
                  <a:gd name="T16" fmla="*/ 92 w 170"/>
                  <a:gd name="T17" fmla="*/ 31 h 125"/>
                  <a:gd name="T18" fmla="*/ 95 w 170"/>
                  <a:gd name="T19" fmla="*/ 23 h 125"/>
                  <a:gd name="T20" fmla="*/ 105 w 170"/>
                  <a:gd name="T21" fmla="*/ 24 h 125"/>
                  <a:gd name="T22" fmla="*/ 99 w 170"/>
                  <a:gd name="T23" fmla="*/ 31 h 125"/>
                  <a:gd name="T24" fmla="*/ 110 w 170"/>
                  <a:gd name="T25" fmla="*/ 34 h 125"/>
                  <a:gd name="T26" fmla="*/ 104 w 170"/>
                  <a:gd name="T27" fmla="*/ 42 h 125"/>
                  <a:gd name="T28" fmla="*/ 126 w 170"/>
                  <a:gd name="T29" fmla="*/ 42 h 125"/>
                  <a:gd name="T30" fmla="*/ 134 w 170"/>
                  <a:gd name="T31" fmla="*/ 50 h 125"/>
                  <a:gd name="T32" fmla="*/ 108 w 170"/>
                  <a:gd name="T33" fmla="*/ 54 h 125"/>
                  <a:gd name="T34" fmla="*/ 103 w 170"/>
                  <a:gd name="T35" fmla="*/ 64 h 125"/>
                  <a:gd name="T36" fmla="*/ 96 w 170"/>
                  <a:gd name="T37" fmla="*/ 53 h 125"/>
                  <a:gd name="T38" fmla="*/ 90 w 170"/>
                  <a:gd name="T39" fmla="*/ 74 h 125"/>
                  <a:gd name="T40" fmla="*/ 75 w 170"/>
                  <a:gd name="T41" fmla="*/ 64 h 125"/>
                  <a:gd name="T42" fmla="*/ 82 w 170"/>
                  <a:gd name="T43" fmla="*/ 76 h 125"/>
                  <a:gd name="T44" fmla="*/ 51 w 170"/>
                  <a:gd name="T45" fmla="*/ 74 h 125"/>
                  <a:gd name="T46" fmla="*/ 41 w 170"/>
                  <a:gd name="T47" fmla="*/ 68 h 125"/>
                  <a:gd name="T48" fmla="*/ 56 w 170"/>
                  <a:gd name="T49" fmla="*/ 66 h 125"/>
                  <a:gd name="T50" fmla="*/ 40 w 170"/>
                  <a:gd name="T51" fmla="*/ 64 h 125"/>
                  <a:gd name="T52" fmla="*/ 36 w 170"/>
                  <a:gd name="T53" fmla="*/ 62 h 125"/>
                  <a:gd name="T54" fmla="*/ 43 w 170"/>
                  <a:gd name="T55" fmla="*/ 60 h 125"/>
                  <a:gd name="T56" fmla="*/ 30 w 170"/>
                  <a:gd name="T57" fmla="*/ 56 h 125"/>
                  <a:gd name="T58" fmla="*/ 74 w 170"/>
                  <a:gd name="T59" fmla="*/ 48 h 125"/>
                  <a:gd name="T60" fmla="*/ 22 w 170"/>
                  <a:gd name="T61" fmla="*/ 50 h 125"/>
                  <a:gd name="T62" fmla="*/ 12 w 170"/>
                  <a:gd name="T63" fmla="*/ 43 h 125"/>
                  <a:gd name="T64" fmla="*/ 30 w 170"/>
                  <a:gd name="T65" fmla="*/ 40 h 125"/>
                  <a:gd name="T66" fmla="*/ 4 w 170"/>
                  <a:gd name="T67" fmla="*/ 34 h 125"/>
                  <a:gd name="T68" fmla="*/ 8 w 170"/>
                  <a:gd name="T69" fmla="*/ 34 h 125"/>
                  <a:gd name="T70" fmla="*/ 2 w 170"/>
                  <a:gd name="T71" fmla="*/ 28 h 125"/>
                  <a:gd name="T72" fmla="*/ 33 w 170"/>
                  <a:gd name="T73" fmla="*/ 28 h 125"/>
                  <a:gd name="T74" fmla="*/ 0 w 170"/>
                  <a:gd name="T75" fmla="*/ 24 h 1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0"/>
                  <a:gd name="T115" fmla="*/ 0 h 125"/>
                  <a:gd name="T116" fmla="*/ 170 w 170"/>
                  <a:gd name="T117" fmla="*/ 125 h 1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0" h="125">
                    <a:moveTo>
                      <a:pt x="0" y="39"/>
                    </a:moveTo>
                    <a:lnTo>
                      <a:pt x="42" y="30"/>
                    </a:lnTo>
                    <a:lnTo>
                      <a:pt x="21" y="14"/>
                    </a:lnTo>
                    <a:lnTo>
                      <a:pt x="56" y="6"/>
                    </a:lnTo>
                    <a:lnTo>
                      <a:pt x="28" y="0"/>
                    </a:lnTo>
                    <a:lnTo>
                      <a:pt x="72" y="8"/>
                    </a:lnTo>
                    <a:lnTo>
                      <a:pt x="85" y="32"/>
                    </a:lnTo>
                    <a:lnTo>
                      <a:pt x="110" y="32"/>
                    </a:lnTo>
                    <a:lnTo>
                      <a:pt x="117" y="49"/>
                    </a:lnTo>
                    <a:lnTo>
                      <a:pt x="121" y="38"/>
                    </a:lnTo>
                    <a:lnTo>
                      <a:pt x="133" y="39"/>
                    </a:lnTo>
                    <a:lnTo>
                      <a:pt x="126" y="49"/>
                    </a:lnTo>
                    <a:lnTo>
                      <a:pt x="140" y="56"/>
                    </a:lnTo>
                    <a:lnTo>
                      <a:pt x="132" y="68"/>
                    </a:lnTo>
                    <a:lnTo>
                      <a:pt x="159" y="68"/>
                    </a:lnTo>
                    <a:lnTo>
                      <a:pt x="170" y="82"/>
                    </a:lnTo>
                    <a:lnTo>
                      <a:pt x="138" y="88"/>
                    </a:lnTo>
                    <a:lnTo>
                      <a:pt x="130" y="104"/>
                    </a:lnTo>
                    <a:lnTo>
                      <a:pt x="122" y="87"/>
                    </a:lnTo>
                    <a:lnTo>
                      <a:pt x="114" y="122"/>
                    </a:lnTo>
                    <a:lnTo>
                      <a:pt x="95" y="105"/>
                    </a:lnTo>
                    <a:lnTo>
                      <a:pt x="104" y="125"/>
                    </a:lnTo>
                    <a:lnTo>
                      <a:pt x="65" y="121"/>
                    </a:lnTo>
                    <a:lnTo>
                      <a:pt x="52" y="111"/>
                    </a:lnTo>
                    <a:lnTo>
                      <a:pt x="71" y="109"/>
                    </a:lnTo>
                    <a:lnTo>
                      <a:pt x="51" y="106"/>
                    </a:lnTo>
                    <a:lnTo>
                      <a:pt x="45" y="102"/>
                    </a:lnTo>
                    <a:lnTo>
                      <a:pt x="55" y="99"/>
                    </a:lnTo>
                    <a:lnTo>
                      <a:pt x="38" y="92"/>
                    </a:lnTo>
                    <a:lnTo>
                      <a:pt x="94" y="79"/>
                    </a:lnTo>
                    <a:lnTo>
                      <a:pt x="28" y="82"/>
                    </a:lnTo>
                    <a:lnTo>
                      <a:pt x="15" y="71"/>
                    </a:lnTo>
                    <a:lnTo>
                      <a:pt x="38" y="65"/>
                    </a:lnTo>
                    <a:lnTo>
                      <a:pt x="4" y="56"/>
                    </a:lnTo>
                    <a:lnTo>
                      <a:pt x="11" y="56"/>
                    </a:lnTo>
                    <a:lnTo>
                      <a:pt x="2" y="46"/>
                    </a:lnTo>
                    <a:lnTo>
                      <a:pt x="42" y="46"/>
                    </a:lnTo>
                    <a:lnTo>
                      <a:pt x="0" y="39"/>
                    </a:lnTo>
                    <a:close/>
                  </a:path>
                </a:pathLst>
              </a:custGeom>
              <a:solidFill>
                <a:srgbClr val="FFFFFF"/>
              </a:solidFill>
              <a:ln w="14351">
                <a:solidFill>
                  <a:schemeClr val="bg2"/>
                </a:solidFill>
                <a:round/>
                <a:headEnd/>
                <a:tailEnd/>
              </a:ln>
            </p:spPr>
            <p:txBody>
              <a:bodyPr/>
              <a:lstStyle/>
              <a:p>
                <a:endParaRPr lang="en-US"/>
              </a:p>
            </p:txBody>
          </p:sp>
          <p:sp>
            <p:nvSpPr>
              <p:cNvPr id="21547" name="Freeform 42"/>
              <p:cNvSpPr>
                <a:spLocks/>
              </p:cNvSpPr>
              <p:nvPr/>
            </p:nvSpPr>
            <p:spPr bwMode="auto">
              <a:xfrm>
                <a:off x="1380" y="1369"/>
                <a:ext cx="39" cy="41"/>
              </a:xfrm>
              <a:custGeom>
                <a:avLst/>
                <a:gdLst>
                  <a:gd name="T0" fmla="*/ 0 w 42"/>
                  <a:gd name="T1" fmla="*/ 23 h 48"/>
                  <a:gd name="T2" fmla="*/ 7 w 42"/>
                  <a:gd name="T3" fmla="*/ 0 h 48"/>
                  <a:gd name="T4" fmla="*/ 29 w 42"/>
                  <a:gd name="T5" fmla="*/ 7 h 48"/>
                  <a:gd name="T6" fmla="*/ 33 w 42"/>
                  <a:gd name="T7" fmla="*/ 30 h 48"/>
                  <a:gd name="T8" fmla="*/ 0 w 42"/>
                  <a:gd name="T9" fmla="*/ 23 h 48"/>
                  <a:gd name="T10" fmla="*/ 0 60000 65536"/>
                  <a:gd name="T11" fmla="*/ 0 60000 65536"/>
                  <a:gd name="T12" fmla="*/ 0 60000 65536"/>
                  <a:gd name="T13" fmla="*/ 0 60000 65536"/>
                  <a:gd name="T14" fmla="*/ 0 60000 65536"/>
                  <a:gd name="T15" fmla="*/ 0 w 42"/>
                  <a:gd name="T16" fmla="*/ 0 h 48"/>
                  <a:gd name="T17" fmla="*/ 42 w 42"/>
                  <a:gd name="T18" fmla="*/ 48 h 48"/>
                </a:gdLst>
                <a:ahLst/>
                <a:cxnLst>
                  <a:cxn ang="T10">
                    <a:pos x="T0" y="T1"/>
                  </a:cxn>
                  <a:cxn ang="T11">
                    <a:pos x="T2" y="T3"/>
                  </a:cxn>
                  <a:cxn ang="T12">
                    <a:pos x="T4" y="T5"/>
                  </a:cxn>
                  <a:cxn ang="T13">
                    <a:pos x="T6" y="T7"/>
                  </a:cxn>
                  <a:cxn ang="T14">
                    <a:pos x="T8" y="T9"/>
                  </a:cxn>
                </a:cxnLst>
                <a:rect l="T15" t="T16" r="T17" b="T18"/>
                <a:pathLst>
                  <a:path w="42" h="48">
                    <a:moveTo>
                      <a:pt x="0" y="37"/>
                    </a:moveTo>
                    <a:lnTo>
                      <a:pt x="9" y="0"/>
                    </a:lnTo>
                    <a:lnTo>
                      <a:pt x="36" y="10"/>
                    </a:lnTo>
                    <a:lnTo>
                      <a:pt x="42" y="48"/>
                    </a:lnTo>
                    <a:lnTo>
                      <a:pt x="0" y="37"/>
                    </a:lnTo>
                    <a:close/>
                  </a:path>
                </a:pathLst>
              </a:custGeom>
              <a:solidFill>
                <a:srgbClr val="FFFFFF"/>
              </a:solidFill>
              <a:ln w="14351">
                <a:solidFill>
                  <a:schemeClr val="bg2"/>
                </a:solidFill>
                <a:round/>
                <a:headEnd/>
                <a:tailEnd/>
              </a:ln>
            </p:spPr>
            <p:txBody>
              <a:bodyPr/>
              <a:lstStyle/>
              <a:p>
                <a:endParaRPr lang="en-US"/>
              </a:p>
            </p:txBody>
          </p:sp>
          <p:sp>
            <p:nvSpPr>
              <p:cNvPr id="21548" name="Freeform 43"/>
              <p:cNvSpPr>
                <a:spLocks/>
              </p:cNvSpPr>
              <p:nvPr/>
            </p:nvSpPr>
            <p:spPr bwMode="auto">
              <a:xfrm>
                <a:off x="1382" y="1302"/>
                <a:ext cx="42" cy="39"/>
              </a:xfrm>
              <a:custGeom>
                <a:avLst/>
                <a:gdLst>
                  <a:gd name="T0" fmla="*/ 0 w 45"/>
                  <a:gd name="T1" fmla="*/ 12 h 46"/>
                  <a:gd name="T2" fmla="*/ 7 w 45"/>
                  <a:gd name="T3" fmla="*/ 28 h 46"/>
                  <a:gd name="T4" fmla="*/ 36 w 45"/>
                  <a:gd name="T5" fmla="*/ 12 h 46"/>
                  <a:gd name="T6" fmla="*/ 9 w 45"/>
                  <a:gd name="T7" fmla="*/ 0 h 46"/>
                  <a:gd name="T8" fmla="*/ 0 w 45"/>
                  <a:gd name="T9" fmla="*/ 12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0" y="20"/>
                    </a:moveTo>
                    <a:lnTo>
                      <a:pt x="10" y="46"/>
                    </a:lnTo>
                    <a:lnTo>
                      <a:pt x="45" y="20"/>
                    </a:lnTo>
                    <a:lnTo>
                      <a:pt x="12" y="0"/>
                    </a:lnTo>
                    <a:lnTo>
                      <a:pt x="0" y="20"/>
                    </a:lnTo>
                    <a:close/>
                  </a:path>
                </a:pathLst>
              </a:custGeom>
              <a:solidFill>
                <a:srgbClr val="FFFFFF"/>
              </a:solidFill>
              <a:ln w="14351">
                <a:solidFill>
                  <a:schemeClr val="bg2"/>
                </a:solidFill>
                <a:round/>
                <a:headEnd/>
                <a:tailEnd/>
              </a:ln>
            </p:spPr>
            <p:txBody>
              <a:bodyPr/>
              <a:lstStyle/>
              <a:p>
                <a:endParaRPr lang="en-US"/>
              </a:p>
            </p:txBody>
          </p:sp>
          <p:sp>
            <p:nvSpPr>
              <p:cNvPr id="21549" name="Freeform 44"/>
              <p:cNvSpPr>
                <a:spLocks/>
              </p:cNvSpPr>
              <p:nvPr/>
            </p:nvSpPr>
            <p:spPr bwMode="auto">
              <a:xfrm>
                <a:off x="1390" y="1411"/>
                <a:ext cx="74" cy="59"/>
              </a:xfrm>
              <a:custGeom>
                <a:avLst/>
                <a:gdLst>
                  <a:gd name="T0" fmla="*/ 0 w 80"/>
                  <a:gd name="T1" fmla="*/ 8 h 69"/>
                  <a:gd name="T2" fmla="*/ 2 w 80"/>
                  <a:gd name="T3" fmla="*/ 27 h 69"/>
                  <a:gd name="T4" fmla="*/ 9 w 80"/>
                  <a:gd name="T5" fmla="*/ 31 h 69"/>
                  <a:gd name="T6" fmla="*/ 6 w 80"/>
                  <a:gd name="T7" fmla="*/ 43 h 69"/>
                  <a:gd name="T8" fmla="*/ 17 w 80"/>
                  <a:gd name="T9" fmla="*/ 43 h 69"/>
                  <a:gd name="T10" fmla="*/ 27 w 80"/>
                  <a:gd name="T11" fmla="*/ 32 h 69"/>
                  <a:gd name="T12" fmla="*/ 17 w 80"/>
                  <a:gd name="T13" fmla="*/ 27 h 69"/>
                  <a:gd name="T14" fmla="*/ 42 w 80"/>
                  <a:gd name="T15" fmla="*/ 27 h 69"/>
                  <a:gd name="T16" fmla="*/ 63 w 80"/>
                  <a:gd name="T17" fmla="*/ 3 h 69"/>
                  <a:gd name="T18" fmla="*/ 5 w 80"/>
                  <a:gd name="T19" fmla="*/ 0 h 69"/>
                  <a:gd name="T20" fmla="*/ 14 w 80"/>
                  <a:gd name="T21" fmla="*/ 9 h 69"/>
                  <a:gd name="T22" fmla="*/ 0 w 80"/>
                  <a:gd name="T23" fmla="*/ 8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69"/>
                  <a:gd name="T38" fmla="*/ 80 w 80"/>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69">
                    <a:moveTo>
                      <a:pt x="0" y="13"/>
                    </a:moveTo>
                    <a:lnTo>
                      <a:pt x="2" y="44"/>
                    </a:lnTo>
                    <a:lnTo>
                      <a:pt x="12" y="49"/>
                    </a:lnTo>
                    <a:lnTo>
                      <a:pt x="8" y="69"/>
                    </a:lnTo>
                    <a:lnTo>
                      <a:pt x="20" y="69"/>
                    </a:lnTo>
                    <a:lnTo>
                      <a:pt x="33" y="53"/>
                    </a:lnTo>
                    <a:lnTo>
                      <a:pt x="20" y="44"/>
                    </a:lnTo>
                    <a:lnTo>
                      <a:pt x="53" y="44"/>
                    </a:lnTo>
                    <a:lnTo>
                      <a:pt x="80" y="6"/>
                    </a:lnTo>
                    <a:lnTo>
                      <a:pt x="5" y="0"/>
                    </a:lnTo>
                    <a:lnTo>
                      <a:pt x="17" y="15"/>
                    </a:lnTo>
                    <a:lnTo>
                      <a:pt x="0" y="13"/>
                    </a:lnTo>
                    <a:close/>
                  </a:path>
                </a:pathLst>
              </a:custGeom>
              <a:solidFill>
                <a:srgbClr val="FFFFFF"/>
              </a:solidFill>
              <a:ln w="14351">
                <a:solidFill>
                  <a:schemeClr val="bg2"/>
                </a:solidFill>
                <a:round/>
                <a:headEnd/>
                <a:tailEnd/>
              </a:ln>
            </p:spPr>
            <p:txBody>
              <a:bodyPr/>
              <a:lstStyle/>
              <a:p>
                <a:endParaRPr lang="en-US"/>
              </a:p>
            </p:txBody>
          </p:sp>
          <p:sp>
            <p:nvSpPr>
              <p:cNvPr id="21550" name="Freeform 45"/>
              <p:cNvSpPr>
                <a:spLocks/>
              </p:cNvSpPr>
              <p:nvPr/>
            </p:nvSpPr>
            <p:spPr bwMode="auto">
              <a:xfrm>
                <a:off x="1440" y="1119"/>
                <a:ext cx="426" cy="232"/>
              </a:xfrm>
              <a:custGeom>
                <a:avLst/>
                <a:gdLst>
                  <a:gd name="T0" fmla="*/ 20 w 461"/>
                  <a:gd name="T1" fmla="*/ 46 h 272"/>
                  <a:gd name="T2" fmla="*/ 38 w 461"/>
                  <a:gd name="T3" fmla="*/ 48 h 272"/>
                  <a:gd name="T4" fmla="*/ 89 w 461"/>
                  <a:gd name="T5" fmla="*/ 48 h 272"/>
                  <a:gd name="T6" fmla="*/ 78 w 461"/>
                  <a:gd name="T7" fmla="*/ 54 h 272"/>
                  <a:gd name="T8" fmla="*/ 67 w 461"/>
                  <a:gd name="T9" fmla="*/ 67 h 272"/>
                  <a:gd name="T10" fmla="*/ 99 w 461"/>
                  <a:gd name="T11" fmla="*/ 67 h 272"/>
                  <a:gd name="T12" fmla="*/ 140 w 461"/>
                  <a:gd name="T13" fmla="*/ 51 h 272"/>
                  <a:gd name="T14" fmla="*/ 193 w 461"/>
                  <a:gd name="T15" fmla="*/ 57 h 272"/>
                  <a:gd name="T16" fmla="*/ 140 w 461"/>
                  <a:gd name="T17" fmla="*/ 88 h 272"/>
                  <a:gd name="T18" fmla="*/ 65 w 461"/>
                  <a:gd name="T19" fmla="*/ 72 h 272"/>
                  <a:gd name="T20" fmla="*/ 65 w 461"/>
                  <a:gd name="T21" fmla="*/ 84 h 272"/>
                  <a:gd name="T22" fmla="*/ 124 w 461"/>
                  <a:gd name="T23" fmla="*/ 104 h 272"/>
                  <a:gd name="T24" fmla="*/ 80 w 461"/>
                  <a:gd name="T25" fmla="*/ 107 h 272"/>
                  <a:gd name="T26" fmla="*/ 72 w 461"/>
                  <a:gd name="T27" fmla="*/ 119 h 272"/>
                  <a:gd name="T28" fmla="*/ 87 w 461"/>
                  <a:gd name="T29" fmla="*/ 114 h 272"/>
                  <a:gd name="T30" fmla="*/ 73 w 461"/>
                  <a:gd name="T31" fmla="*/ 129 h 272"/>
                  <a:gd name="T32" fmla="*/ 84 w 461"/>
                  <a:gd name="T33" fmla="*/ 137 h 272"/>
                  <a:gd name="T34" fmla="*/ 89 w 461"/>
                  <a:gd name="T35" fmla="*/ 142 h 272"/>
                  <a:gd name="T36" fmla="*/ 62 w 461"/>
                  <a:gd name="T37" fmla="*/ 147 h 272"/>
                  <a:gd name="T38" fmla="*/ 38 w 461"/>
                  <a:gd name="T39" fmla="*/ 154 h 272"/>
                  <a:gd name="T40" fmla="*/ 78 w 461"/>
                  <a:gd name="T41" fmla="*/ 167 h 272"/>
                  <a:gd name="T42" fmla="*/ 102 w 461"/>
                  <a:gd name="T43" fmla="*/ 162 h 272"/>
                  <a:gd name="T44" fmla="*/ 115 w 461"/>
                  <a:gd name="T45" fmla="*/ 162 h 272"/>
                  <a:gd name="T46" fmla="*/ 129 w 461"/>
                  <a:gd name="T47" fmla="*/ 169 h 272"/>
                  <a:gd name="T48" fmla="*/ 151 w 461"/>
                  <a:gd name="T49" fmla="*/ 154 h 272"/>
                  <a:gd name="T50" fmla="*/ 162 w 461"/>
                  <a:gd name="T51" fmla="*/ 142 h 272"/>
                  <a:gd name="T52" fmla="*/ 189 w 461"/>
                  <a:gd name="T53" fmla="*/ 129 h 272"/>
                  <a:gd name="T54" fmla="*/ 200 w 461"/>
                  <a:gd name="T55" fmla="*/ 121 h 272"/>
                  <a:gd name="T56" fmla="*/ 202 w 461"/>
                  <a:gd name="T57" fmla="*/ 108 h 272"/>
                  <a:gd name="T58" fmla="*/ 166 w 461"/>
                  <a:gd name="T59" fmla="*/ 100 h 272"/>
                  <a:gd name="T60" fmla="*/ 166 w 461"/>
                  <a:gd name="T61" fmla="*/ 96 h 272"/>
                  <a:gd name="T62" fmla="*/ 239 w 461"/>
                  <a:gd name="T63" fmla="*/ 86 h 272"/>
                  <a:gd name="T64" fmla="*/ 254 w 461"/>
                  <a:gd name="T65" fmla="*/ 77 h 272"/>
                  <a:gd name="T66" fmla="*/ 325 w 461"/>
                  <a:gd name="T67" fmla="*/ 44 h 272"/>
                  <a:gd name="T68" fmla="*/ 272 w 461"/>
                  <a:gd name="T69" fmla="*/ 42 h 272"/>
                  <a:gd name="T70" fmla="*/ 364 w 461"/>
                  <a:gd name="T71" fmla="*/ 25 h 272"/>
                  <a:gd name="T72" fmla="*/ 334 w 461"/>
                  <a:gd name="T73" fmla="*/ 7 h 272"/>
                  <a:gd name="T74" fmla="*/ 217 w 461"/>
                  <a:gd name="T75" fmla="*/ 0 h 272"/>
                  <a:gd name="T76" fmla="*/ 200 w 461"/>
                  <a:gd name="T77" fmla="*/ 3 h 272"/>
                  <a:gd name="T78" fmla="*/ 181 w 461"/>
                  <a:gd name="T79" fmla="*/ 18 h 272"/>
                  <a:gd name="T80" fmla="*/ 140 w 461"/>
                  <a:gd name="T81" fmla="*/ 11 h 272"/>
                  <a:gd name="T82" fmla="*/ 107 w 461"/>
                  <a:gd name="T83" fmla="*/ 14 h 272"/>
                  <a:gd name="T84" fmla="*/ 128 w 461"/>
                  <a:gd name="T85" fmla="*/ 32 h 272"/>
                  <a:gd name="T86" fmla="*/ 78 w 461"/>
                  <a:gd name="T87" fmla="*/ 32 h 2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1"/>
                  <a:gd name="T133" fmla="*/ 0 h 272"/>
                  <a:gd name="T134" fmla="*/ 461 w 461"/>
                  <a:gd name="T135" fmla="*/ 272 h 2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1" h="272">
                    <a:moveTo>
                      <a:pt x="0" y="64"/>
                    </a:moveTo>
                    <a:lnTo>
                      <a:pt x="41" y="64"/>
                    </a:lnTo>
                    <a:lnTo>
                      <a:pt x="26" y="74"/>
                    </a:lnTo>
                    <a:lnTo>
                      <a:pt x="84" y="67"/>
                    </a:lnTo>
                    <a:lnTo>
                      <a:pt x="34" y="75"/>
                    </a:lnTo>
                    <a:lnTo>
                      <a:pt x="48" y="77"/>
                    </a:lnTo>
                    <a:lnTo>
                      <a:pt x="31" y="82"/>
                    </a:lnTo>
                    <a:lnTo>
                      <a:pt x="38" y="88"/>
                    </a:lnTo>
                    <a:lnTo>
                      <a:pt x="113" y="77"/>
                    </a:lnTo>
                    <a:lnTo>
                      <a:pt x="41" y="94"/>
                    </a:lnTo>
                    <a:lnTo>
                      <a:pt x="71" y="107"/>
                    </a:lnTo>
                    <a:lnTo>
                      <a:pt x="99" y="87"/>
                    </a:lnTo>
                    <a:lnTo>
                      <a:pt x="148" y="85"/>
                    </a:lnTo>
                    <a:lnTo>
                      <a:pt x="98" y="92"/>
                    </a:lnTo>
                    <a:lnTo>
                      <a:pt x="84" y="107"/>
                    </a:lnTo>
                    <a:lnTo>
                      <a:pt x="115" y="108"/>
                    </a:lnTo>
                    <a:lnTo>
                      <a:pt x="147" y="92"/>
                    </a:lnTo>
                    <a:lnTo>
                      <a:pt x="126" y="107"/>
                    </a:lnTo>
                    <a:lnTo>
                      <a:pt x="148" y="107"/>
                    </a:lnTo>
                    <a:lnTo>
                      <a:pt x="182" y="94"/>
                    </a:lnTo>
                    <a:lnTo>
                      <a:pt x="177" y="82"/>
                    </a:lnTo>
                    <a:lnTo>
                      <a:pt x="215" y="70"/>
                    </a:lnTo>
                    <a:lnTo>
                      <a:pt x="188" y="94"/>
                    </a:lnTo>
                    <a:lnTo>
                      <a:pt x="245" y="91"/>
                    </a:lnTo>
                    <a:lnTo>
                      <a:pt x="129" y="115"/>
                    </a:lnTo>
                    <a:lnTo>
                      <a:pt x="156" y="142"/>
                    </a:lnTo>
                    <a:lnTo>
                      <a:pt x="177" y="142"/>
                    </a:lnTo>
                    <a:lnTo>
                      <a:pt x="166" y="147"/>
                    </a:lnTo>
                    <a:lnTo>
                      <a:pt x="119" y="119"/>
                    </a:lnTo>
                    <a:lnTo>
                      <a:pt x="82" y="115"/>
                    </a:lnTo>
                    <a:lnTo>
                      <a:pt x="81" y="127"/>
                    </a:lnTo>
                    <a:lnTo>
                      <a:pt x="99" y="132"/>
                    </a:lnTo>
                    <a:lnTo>
                      <a:pt x="82" y="135"/>
                    </a:lnTo>
                    <a:lnTo>
                      <a:pt x="129" y="167"/>
                    </a:lnTo>
                    <a:lnTo>
                      <a:pt x="107" y="167"/>
                    </a:lnTo>
                    <a:lnTo>
                      <a:pt x="157" y="168"/>
                    </a:lnTo>
                    <a:lnTo>
                      <a:pt x="131" y="175"/>
                    </a:lnTo>
                    <a:lnTo>
                      <a:pt x="144" y="185"/>
                    </a:lnTo>
                    <a:lnTo>
                      <a:pt x="102" y="172"/>
                    </a:lnTo>
                    <a:lnTo>
                      <a:pt x="77" y="177"/>
                    </a:lnTo>
                    <a:lnTo>
                      <a:pt x="68" y="201"/>
                    </a:lnTo>
                    <a:lnTo>
                      <a:pt x="91" y="191"/>
                    </a:lnTo>
                    <a:lnTo>
                      <a:pt x="86" y="202"/>
                    </a:lnTo>
                    <a:lnTo>
                      <a:pt x="97" y="202"/>
                    </a:lnTo>
                    <a:lnTo>
                      <a:pt x="110" y="184"/>
                    </a:lnTo>
                    <a:lnTo>
                      <a:pt x="106" y="199"/>
                    </a:lnTo>
                    <a:lnTo>
                      <a:pt x="118" y="200"/>
                    </a:lnTo>
                    <a:lnTo>
                      <a:pt x="92" y="208"/>
                    </a:lnTo>
                    <a:lnTo>
                      <a:pt x="107" y="208"/>
                    </a:lnTo>
                    <a:lnTo>
                      <a:pt x="97" y="211"/>
                    </a:lnTo>
                    <a:lnTo>
                      <a:pt x="107" y="222"/>
                    </a:lnTo>
                    <a:lnTo>
                      <a:pt x="126" y="222"/>
                    </a:lnTo>
                    <a:lnTo>
                      <a:pt x="143" y="203"/>
                    </a:lnTo>
                    <a:lnTo>
                      <a:pt x="113" y="230"/>
                    </a:lnTo>
                    <a:lnTo>
                      <a:pt x="82" y="210"/>
                    </a:lnTo>
                    <a:lnTo>
                      <a:pt x="55" y="212"/>
                    </a:lnTo>
                    <a:lnTo>
                      <a:pt x="78" y="237"/>
                    </a:lnTo>
                    <a:lnTo>
                      <a:pt x="38" y="248"/>
                    </a:lnTo>
                    <a:lnTo>
                      <a:pt x="43" y="264"/>
                    </a:lnTo>
                    <a:lnTo>
                      <a:pt x="48" y="249"/>
                    </a:lnTo>
                    <a:lnTo>
                      <a:pt x="50" y="264"/>
                    </a:lnTo>
                    <a:lnTo>
                      <a:pt x="78" y="255"/>
                    </a:lnTo>
                    <a:lnTo>
                      <a:pt x="98" y="270"/>
                    </a:lnTo>
                    <a:lnTo>
                      <a:pt x="110" y="268"/>
                    </a:lnTo>
                    <a:lnTo>
                      <a:pt x="100" y="259"/>
                    </a:lnTo>
                    <a:lnTo>
                      <a:pt x="129" y="261"/>
                    </a:lnTo>
                    <a:lnTo>
                      <a:pt x="126" y="251"/>
                    </a:lnTo>
                    <a:lnTo>
                      <a:pt x="137" y="264"/>
                    </a:lnTo>
                    <a:lnTo>
                      <a:pt x="145" y="261"/>
                    </a:lnTo>
                    <a:lnTo>
                      <a:pt x="140" y="253"/>
                    </a:lnTo>
                    <a:lnTo>
                      <a:pt x="162" y="261"/>
                    </a:lnTo>
                    <a:lnTo>
                      <a:pt x="163" y="272"/>
                    </a:lnTo>
                    <a:lnTo>
                      <a:pt x="201" y="261"/>
                    </a:lnTo>
                    <a:lnTo>
                      <a:pt x="208" y="245"/>
                    </a:lnTo>
                    <a:lnTo>
                      <a:pt x="191" y="249"/>
                    </a:lnTo>
                    <a:lnTo>
                      <a:pt x="191" y="237"/>
                    </a:lnTo>
                    <a:lnTo>
                      <a:pt x="148" y="233"/>
                    </a:lnTo>
                    <a:lnTo>
                      <a:pt x="205" y="229"/>
                    </a:lnTo>
                    <a:lnTo>
                      <a:pt x="214" y="221"/>
                    </a:lnTo>
                    <a:lnTo>
                      <a:pt x="205" y="207"/>
                    </a:lnTo>
                    <a:lnTo>
                      <a:pt x="239" y="208"/>
                    </a:lnTo>
                    <a:lnTo>
                      <a:pt x="245" y="202"/>
                    </a:lnTo>
                    <a:lnTo>
                      <a:pt x="225" y="199"/>
                    </a:lnTo>
                    <a:lnTo>
                      <a:pt x="253" y="195"/>
                    </a:lnTo>
                    <a:lnTo>
                      <a:pt x="234" y="188"/>
                    </a:lnTo>
                    <a:lnTo>
                      <a:pt x="260" y="181"/>
                    </a:lnTo>
                    <a:lnTo>
                      <a:pt x="257" y="175"/>
                    </a:lnTo>
                    <a:lnTo>
                      <a:pt x="212" y="172"/>
                    </a:lnTo>
                    <a:lnTo>
                      <a:pt x="236" y="164"/>
                    </a:lnTo>
                    <a:lnTo>
                      <a:pt x="211" y="161"/>
                    </a:lnTo>
                    <a:lnTo>
                      <a:pt x="260" y="167"/>
                    </a:lnTo>
                    <a:lnTo>
                      <a:pt x="261" y="158"/>
                    </a:lnTo>
                    <a:lnTo>
                      <a:pt x="211" y="156"/>
                    </a:lnTo>
                    <a:lnTo>
                      <a:pt x="275" y="147"/>
                    </a:lnTo>
                    <a:lnTo>
                      <a:pt x="258" y="137"/>
                    </a:lnTo>
                    <a:lnTo>
                      <a:pt x="303" y="140"/>
                    </a:lnTo>
                    <a:lnTo>
                      <a:pt x="317" y="127"/>
                    </a:lnTo>
                    <a:lnTo>
                      <a:pt x="294" y="125"/>
                    </a:lnTo>
                    <a:lnTo>
                      <a:pt x="323" y="123"/>
                    </a:lnTo>
                    <a:lnTo>
                      <a:pt x="320" y="113"/>
                    </a:lnTo>
                    <a:lnTo>
                      <a:pt x="333" y="115"/>
                    </a:lnTo>
                    <a:lnTo>
                      <a:pt x="412" y="71"/>
                    </a:lnTo>
                    <a:lnTo>
                      <a:pt x="326" y="86"/>
                    </a:lnTo>
                    <a:lnTo>
                      <a:pt x="374" y="67"/>
                    </a:lnTo>
                    <a:lnTo>
                      <a:pt x="344" y="67"/>
                    </a:lnTo>
                    <a:lnTo>
                      <a:pt x="337" y="59"/>
                    </a:lnTo>
                    <a:lnTo>
                      <a:pt x="392" y="64"/>
                    </a:lnTo>
                    <a:lnTo>
                      <a:pt x="461" y="40"/>
                    </a:lnTo>
                    <a:lnTo>
                      <a:pt x="459" y="29"/>
                    </a:lnTo>
                    <a:lnTo>
                      <a:pt x="429" y="29"/>
                    </a:lnTo>
                    <a:lnTo>
                      <a:pt x="423" y="11"/>
                    </a:lnTo>
                    <a:lnTo>
                      <a:pt x="344" y="22"/>
                    </a:lnTo>
                    <a:lnTo>
                      <a:pt x="379" y="7"/>
                    </a:lnTo>
                    <a:lnTo>
                      <a:pt x="275" y="0"/>
                    </a:lnTo>
                    <a:lnTo>
                      <a:pt x="264" y="10"/>
                    </a:lnTo>
                    <a:lnTo>
                      <a:pt x="274" y="17"/>
                    </a:lnTo>
                    <a:lnTo>
                      <a:pt x="253" y="4"/>
                    </a:lnTo>
                    <a:lnTo>
                      <a:pt x="205" y="6"/>
                    </a:lnTo>
                    <a:lnTo>
                      <a:pt x="240" y="24"/>
                    </a:lnTo>
                    <a:lnTo>
                      <a:pt x="229" y="29"/>
                    </a:lnTo>
                    <a:lnTo>
                      <a:pt x="211" y="10"/>
                    </a:lnTo>
                    <a:lnTo>
                      <a:pt x="169" y="9"/>
                    </a:lnTo>
                    <a:lnTo>
                      <a:pt x="177" y="18"/>
                    </a:lnTo>
                    <a:lnTo>
                      <a:pt x="145" y="15"/>
                    </a:lnTo>
                    <a:lnTo>
                      <a:pt x="161" y="28"/>
                    </a:lnTo>
                    <a:lnTo>
                      <a:pt x="135" y="22"/>
                    </a:lnTo>
                    <a:lnTo>
                      <a:pt x="143" y="28"/>
                    </a:lnTo>
                    <a:lnTo>
                      <a:pt x="127" y="31"/>
                    </a:lnTo>
                    <a:lnTo>
                      <a:pt x="162" y="50"/>
                    </a:lnTo>
                    <a:lnTo>
                      <a:pt x="87" y="28"/>
                    </a:lnTo>
                    <a:lnTo>
                      <a:pt x="70" y="42"/>
                    </a:lnTo>
                    <a:lnTo>
                      <a:pt x="99" y="50"/>
                    </a:lnTo>
                    <a:lnTo>
                      <a:pt x="50" y="43"/>
                    </a:lnTo>
                    <a:lnTo>
                      <a:pt x="0" y="64"/>
                    </a:lnTo>
                    <a:close/>
                  </a:path>
                </a:pathLst>
              </a:custGeom>
              <a:solidFill>
                <a:srgbClr val="FFFFFF"/>
              </a:solidFill>
              <a:ln w="14351">
                <a:solidFill>
                  <a:schemeClr val="bg2"/>
                </a:solidFill>
                <a:round/>
                <a:headEnd/>
                <a:tailEnd/>
              </a:ln>
            </p:spPr>
            <p:txBody>
              <a:bodyPr/>
              <a:lstStyle/>
              <a:p>
                <a:endParaRPr lang="en-US"/>
              </a:p>
            </p:txBody>
          </p:sp>
          <p:sp>
            <p:nvSpPr>
              <p:cNvPr id="21551" name="Freeform 46"/>
              <p:cNvSpPr>
                <a:spLocks/>
              </p:cNvSpPr>
              <p:nvPr/>
            </p:nvSpPr>
            <p:spPr bwMode="auto">
              <a:xfrm>
                <a:off x="1468" y="1421"/>
                <a:ext cx="398" cy="301"/>
              </a:xfrm>
              <a:custGeom>
                <a:avLst/>
                <a:gdLst>
                  <a:gd name="T0" fmla="*/ 2 w 431"/>
                  <a:gd name="T1" fmla="*/ 25 h 353"/>
                  <a:gd name="T2" fmla="*/ 39 w 431"/>
                  <a:gd name="T3" fmla="*/ 0 h 353"/>
                  <a:gd name="T4" fmla="*/ 39 w 431"/>
                  <a:gd name="T5" fmla="*/ 25 h 353"/>
                  <a:gd name="T6" fmla="*/ 59 w 431"/>
                  <a:gd name="T7" fmla="*/ 51 h 353"/>
                  <a:gd name="T8" fmla="*/ 61 w 431"/>
                  <a:gd name="T9" fmla="*/ 56 h 353"/>
                  <a:gd name="T10" fmla="*/ 47 w 431"/>
                  <a:gd name="T11" fmla="*/ 37 h 353"/>
                  <a:gd name="T12" fmla="*/ 50 w 431"/>
                  <a:gd name="T13" fmla="*/ 20 h 353"/>
                  <a:gd name="T14" fmla="*/ 52 w 431"/>
                  <a:gd name="T15" fmla="*/ 16 h 353"/>
                  <a:gd name="T16" fmla="*/ 59 w 431"/>
                  <a:gd name="T17" fmla="*/ 10 h 353"/>
                  <a:gd name="T18" fmla="*/ 85 w 431"/>
                  <a:gd name="T19" fmla="*/ 3 h 353"/>
                  <a:gd name="T20" fmla="*/ 101 w 431"/>
                  <a:gd name="T21" fmla="*/ 12 h 353"/>
                  <a:gd name="T22" fmla="*/ 106 w 431"/>
                  <a:gd name="T23" fmla="*/ 40 h 353"/>
                  <a:gd name="T24" fmla="*/ 128 w 431"/>
                  <a:gd name="T25" fmla="*/ 32 h 353"/>
                  <a:gd name="T26" fmla="*/ 173 w 431"/>
                  <a:gd name="T27" fmla="*/ 27 h 353"/>
                  <a:gd name="T28" fmla="*/ 178 w 431"/>
                  <a:gd name="T29" fmla="*/ 44 h 353"/>
                  <a:gd name="T30" fmla="*/ 189 w 431"/>
                  <a:gd name="T31" fmla="*/ 49 h 353"/>
                  <a:gd name="T32" fmla="*/ 208 w 431"/>
                  <a:gd name="T33" fmla="*/ 43 h 353"/>
                  <a:gd name="T34" fmla="*/ 223 w 431"/>
                  <a:gd name="T35" fmla="*/ 54 h 353"/>
                  <a:gd name="T36" fmla="*/ 230 w 431"/>
                  <a:gd name="T37" fmla="*/ 56 h 353"/>
                  <a:gd name="T38" fmla="*/ 238 w 431"/>
                  <a:gd name="T39" fmla="*/ 61 h 353"/>
                  <a:gd name="T40" fmla="*/ 256 w 431"/>
                  <a:gd name="T41" fmla="*/ 65 h 353"/>
                  <a:gd name="T42" fmla="*/ 253 w 431"/>
                  <a:gd name="T43" fmla="*/ 73 h 353"/>
                  <a:gd name="T44" fmla="*/ 259 w 431"/>
                  <a:gd name="T45" fmla="*/ 70 h 353"/>
                  <a:gd name="T46" fmla="*/ 251 w 431"/>
                  <a:gd name="T47" fmla="*/ 84 h 353"/>
                  <a:gd name="T48" fmla="*/ 255 w 431"/>
                  <a:gd name="T49" fmla="*/ 91 h 353"/>
                  <a:gd name="T50" fmla="*/ 257 w 431"/>
                  <a:gd name="T51" fmla="*/ 102 h 353"/>
                  <a:gd name="T52" fmla="*/ 297 w 431"/>
                  <a:gd name="T53" fmla="*/ 113 h 353"/>
                  <a:gd name="T54" fmla="*/ 320 w 431"/>
                  <a:gd name="T55" fmla="*/ 126 h 353"/>
                  <a:gd name="T56" fmla="*/ 340 w 431"/>
                  <a:gd name="T57" fmla="*/ 136 h 353"/>
                  <a:gd name="T58" fmla="*/ 325 w 431"/>
                  <a:gd name="T59" fmla="*/ 143 h 353"/>
                  <a:gd name="T60" fmla="*/ 324 w 431"/>
                  <a:gd name="T61" fmla="*/ 157 h 353"/>
                  <a:gd name="T62" fmla="*/ 313 w 431"/>
                  <a:gd name="T63" fmla="*/ 168 h 353"/>
                  <a:gd name="T64" fmla="*/ 259 w 431"/>
                  <a:gd name="T65" fmla="*/ 141 h 353"/>
                  <a:gd name="T66" fmla="*/ 262 w 431"/>
                  <a:gd name="T67" fmla="*/ 157 h 353"/>
                  <a:gd name="T68" fmla="*/ 277 w 431"/>
                  <a:gd name="T69" fmla="*/ 171 h 353"/>
                  <a:gd name="T70" fmla="*/ 294 w 431"/>
                  <a:gd name="T71" fmla="*/ 181 h 353"/>
                  <a:gd name="T72" fmla="*/ 298 w 431"/>
                  <a:gd name="T73" fmla="*/ 208 h 353"/>
                  <a:gd name="T74" fmla="*/ 285 w 431"/>
                  <a:gd name="T75" fmla="*/ 219 h 353"/>
                  <a:gd name="T76" fmla="*/ 213 w 431"/>
                  <a:gd name="T77" fmla="*/ 190 h 353"/>
                  <a:gd name="T78" fmla="*/ 202 w 431"/>
                  <a:gd name="T79" fmla="*/ 184 h 353"/>
                  <a:gd name="T80" fmla="*/ 182 w 431"/>
                  <a:gd name="T81" fmla="*/ 168 h 353"/>
                  <a:gd name="T82" fmla="*/ 171 w 431"/>
                  <a:gd name="T83" fmla="*/ 173 h 353"/>
                  <a:gd name="T84" fmla="*/ 139 w 431"/>
                  <a:gd name="T85" fmla="*/ 173 h 353"/>
                  <a:gd name="T86" fmla="*/ 195 w 431"/>
                  <a:gd name="T87" fmla="*/ 159 h 353"/>
                  <a:gd name="T88" fmla="*/ 210 w 431"/>
                  <a:gd name="T89" fmla="*/ 126 h 353"/>
                  <a:gd name="T90" fmla="*/ 179 w 431"/>
                  <a:gd name="T91" fmla="*/ 97 h 353"/>
                  <a:gd name="T92" fmla="*/ 159 w 431"/>
                  <a:gd name="T93" fmla="*/ 101 h 353"/>
                  <a:gd name="T94" fmla="*/ 168 w 431"/>
                  <a:gd name="T95" fmla="*/ 90 h 353"/>
                  <a:gd name="T96" fmla="*/ 147 w 431"/>
                  <a:gd name="T97" fmla="*/ 72 h 353"/>
                  <a:gd name="T98" fmla="*/ 132 w 431"/>
                  <a:gd name="T99" fmla="*/ 78 h 353"/>
                  <a:gd name="T100" fmla="*/ 107 w 431"/>
                  <a:gd name="T101" fmla="*/ 81 h 353"/>
                  <a:gd name="T102" fmla="*/ 6 w 431"/>
                  <a:gd name="T103" fmla="*/ 56 h 353"/>
                  <a:gd name="T104" fmla="*/ 0 w 431"/>
                  <a:gd name="T105" fmla="*/ 49 h 3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1"/>
                  <a:gd name="T160" fmla="*/ 0 h 353"/>
                  <a:gd name="T161" fmla="*/ 431 w 431"/>
                  <a:gd name="T162" fmla="*/ 353 h 3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1" h="353">
                    <a:moveTo>
                      <a:pt x="0" y="79"/>
                    </a:moveTo>
                    <a:lnTo>
                      <a:pt x="2" y="40"/>
                    </a:lnTo>
                    <a:lnTo>
                      <a:pt x="20" y="13"/>
                    </a:lnTo>
                    <a:lnTo>
                      <a:pt x="49" y="0"/>
                    </a:lnTo>
                    <a:lnTo>
                      <a:pt x="76" y="5"/>
                    </a:lnTo>
                    <a:lnTo>
                      <a:pt x="49" y="40"/>
                    </a:lnTo>
                    <a:lnTo>
                      <a:pt x="55" y="64"/>
                    </a:lnTo>
                    <a:lnTo>
                      <a:pt x="75" y="82"/>
                    </a:lnTo>
                    <a:lnTo>
                      <a:pt x="49" y="90"/>
                    </a:lnTo>
                    <a:lnTo>
                      <a:pt x="77" y="90"/>
                    </a:lnTo>
                    <a:lnTo>
                      <a:pt x="78" y="71"/>
                    </a:lnTo>
                    <a:lnTo>
                      <a:pt x="60" y="60"/>
                    </a:lnTo>
                    <a:lnTo>
                      <a:pt x="77" y="48"/>
                    </a:lnTo>
                    <a:lnTo>
                      <a:pt x="63" y="32"/>
                    </a:lnTo>
                    <a:lnTo>
                      <a:pt x="89" y="36"/>
                    </a:lnTo>
                    <a:lnTo>
                      <a:pt x="66" y="26"/>
                    </a:lnTo>
                    <a:lnTo>
                      <a:pt x="92" y="28"/>
                    </a:lnTo>
                    <a:lnTo>
                      <a:pt x="75" y="16"/>
                    </a:lnTo>
                    <a:lnTo>
                      <a:pt x="94" y="17"/>
                    </a:lnTo>
                    <a:lnTo>
                      <a:pt x="108" y="5"/>
                    </a:lnTo>
                    <a:lnTo>
                      <a:pt x="128" y="3"/>
                    </a:lnTo>
                    <a:lnTo>
                      <a:pt x="128" y="19"/>
                    </a:lnTo>
                    <a:lnTo>
                      <a:pt x="142" y="26"/>
                    </a:lnTo>
                    <a:lnTo>
                      <a:pt x="135" y="64"/>
                    </a:lnTo>
                    <a:lnTo>
                      <a:pt x="153" y="43"/>
                    </a:lnTo>
                    <a:lnTo>
                      <a:pt x="164" y="52"/>
                    </a:lnTo>
                    <a:lnTo>
                      <a:pt x="186" y="36"/>
                    </a:lnTo>
                    <a:lnTo>
                      <a:pt x="220" y="43"/>
                    </a:lnTo>
                    <a:lnTo>
                      <a:pt x="237" y="64"/>
                    </a:lnTo>
                    <a:lnTo>
                      <a:pt x="226" y="71"/>
                    </a:lnTo>
                    <a:lnTo>
                      <a:pt x="247" y="68"/>
                    </a:lnTo>
                    <a:lnTo>
                      <a:pt x="240" y="78"/>
                    </a:lnTo>
                    <a:lnTo>
                      <a:pt x="252" y="82"/>
                    </a:lnTo>
                    <a:lnTo>
                      <a:pt x="264" y="70"/>
                    </a:lnTo>
                    <a:lnTo>
                      <a:pt x="280" y="76"/>
                    </a:lnTo>
                    <a:lnTo>
                      <a:pt x="284" y="87"/>
                    </a:lnTo>
                    <a:lnTo>
                      <a:pt x="270" y="90"/>
                    </a:lnTo>
                    <a:lnTo>
                      <a:pt x="292" y="90"/>
                    </a:lnTo>
                    <a:lnTo>
                      <a:pt x="288" y="103"/>
                    </a:lnTo>
                    <a:lnTo>
                      <a:pt x="302" y="97"/>
                    </a:lnTo>
                    <a:lnTo>
                      <a:pt x="296" y="107"/>
                    </a:lnTo>
                    <a:lnTo>
                      <a:pt x="325" y="104"/>
                    </a:lnTo>
                    <a:lnTo>
                      <a:pt x="307" y="118"/>
                    </a:lnTo>
                    <a:lnTo>
                      <a:pt x="322" y="118"/>
                    </a:lnTo>
                    <a:lnTo>
                      <a:pt x="316" y="123"/>
                    </a:lnTo>
                    <a:lnTo>
                      <a:pt x="328" y="113"/>
                    </a:lnTo>
                    <a:lnTo>
                      <a:pt x="343" y="124"/>
                    </a:lnTo>
                    <a:lnTo>
                      <a:pt x="319" y="136"/>
                    </a:lnTo>
                    <a:lnTo>
                      <a:pt x="355" y="145"/>
                    </a:lnTo>
                    <a:lnTo>
                      <a:pt x="324" y="147"/>
                    </a:lnTo>
                    <a:lnTo>
                      <a:pt x="336" y="154"/>
                    </a:lnTo>
                    <a:lnTo>
                      <a:pt x="326" y="165"/>
                    </a:lnTo>
                    <a:lnTo>
                      <a:pt x="363" y="187"/>
                    </a:lnTo>
                    <a:lnTo>
                      <a:pt x="378" y="182"/>
                    </a:lnTo>
                    <a:lnTo>
                      <a:pt x="390" y="206"/>
                    </a:lnTo>
                    <a:lnTo>
                      <a:pt x="406" y="204"/>
                    </a:lnTo>
                    <a:lnTo>
                      <a:pt x="403" y="215"/>
                    </a:lnTo>
                    <a:lnTo>
                      <a:pt x="431" y="220"/>
                    </a:lnTo>
                    <a:lnTo>
                      <a:pt x="426" y="233"/>
                    </a:lnTo>
                    <a:lnTo>
                      <a:pt x="413" y="231"/>
                    </a:lnTo>
                    <a:lnTo>
                      <a:pt x="421" y="241"/>
                    </a:lnTo>
                    <a:lnTo>
                      <a:pt x="411" y="253"/>
                    </a:lnTo>
                    <a:lnTo>
                      <a:pt x="401" y="248"/>
                    </a:lnTo>
                    <a:lnTo>
                      <a:pt x="397" y="271"/>
                    </a:lnTo>
                    <a:lnTo>
                      <a:pt x="349" y="226"/>
                    </a:lnTo>
                    <a:lnTo>
                      <a:pt x="329" y="228"/>
                    </a:lnTo>
                    <a:lnTo>
                      <a:pt x="344" y="242"/>
                    </a:lnTo>
                    <a:lnTo>
                      <a:pt x="334" y="253"/>
                    </a:lnTo>
                    <a:lnTo>
                      <a:pt x="342" y="252"/>
                    </a:lnTo>
                    <a:lnTo>
                      <a:pt x="352" y="274"/>
                    </a:lnTo>
                    <a:lnTo>
                      <a:pt x="377" y="280"/>
                    </a:lnTo>
                    <a:lnTo>
                      <a:pt x="373" y="292"/>
                    </a:lnTo>
                    <a:lnTo>
                      <a:pt x="385" y="304"/>
                    </a:lnTo>
                    <a:lnTo>
                      <a:pt x="379" y="335"/>
                    </a:lnTo>
                    <a:lnTo>
                      <a:pt x="319" y="303"/>
                    </a:lnTo>
                    <a:lnTo>
                      <a:pt x="363" y="353"/>
                    </a:lnTo>
                    <a:lnTo>
                      <a:pt x="283" y="323"/>
                    </a:lnTo>
                    <a:lnTo>
                      <a:pt x="271" y="307"/>
                    </a:lnTo>
                    <a:lnTo>
                      <a:pt x="283" y="306"/>
                    </a:lnTo>
                    <a:lnTo>
                      <a:pt x="257" y="297"/>
                    </a:lnTo>
                    <a:lnTo>
                      <a:pt x="248" y="279"/>
                    </a:lnTo>
                    <a:lnTo>
                      <a:pt x="231" y="271"/>
                    </a:lnTo>
                    <a:lnTo>
                      <a:pt x="231" y="285"/>
                    </a:lnTo>
                    <a:lnTo>
                      <a:pt x="217" y="279"/>
                    </a:lnTo>
                    <a:lnTo>
                      <a:pt x="200" y="291"/>
                    </a:lnTo>
                    <a:lnTo>
                      <a:pt x="178" y="279"/>
                    </a:lnTo>
                    <a:lnTo>
                      <a:pt x="191" y="257"/>
                    </a:lnTo>
                    <a:lnTo>
                      <a:pt x="247" y="257"/>
                    </a:lnTo>
                    <a:lnTo>
                      <a:pt x="233" y="236"/>
                    </a:lnTo>
                    <a:lnTo>
                      <a:pt x="266" y="204"/>
                    </a:lnTo>
                    <a:lnTo>
                      <a:pt x="243" y="162"/>
                    </a:lnTo>
                    <a:lnTo>
                      <a:pt x="227" y="157"/>
                    </a:lnTo>
                    <a:lnTo>
                      <a:pt x="236" y="154"/>
                    </a:lnTo>
                    <a:lnTo>
                      <a:pt x="201" y="163"/>
                    </a:lnTo>
                    <a:lnTo>
                      <a:pt x="200" y="151"/>
                    </a:lnTo>
                    <a:lnTo>
                      <a:pt x="213" y="145"/>
                    </a:lnTo>
                    <a:lnTo>
                      <a:pt x="187" y="130"/>
                    </a:lnTo>
                    <a:lnTo>
                      <a:pt x="186" y="116"/>
                    </a:lnTo>
                    <a:lnTo>
                      <a:pt x="162" y="109"/>
                    </a:lnTo>
                    <a:lnTo>
                      <a:pt x="168" y="125"/>
                    </a:lnTo>
                    <a:lnTo>
                      <a:pt x="126" y="119"/>
                    </a:lnTo>
                    <a:lnTo>
                      <a:pt x="136" y="130"/>
                    </a:lnTo>
                    <a:lnTo>
                      <a:pt x="26" y="113"/>
                    </a:lnTo>
                    <a:lnTo>
                      <a:pt x="7" y="90"/>
                    </a:lnTo>
                    <a:lnTo>
                      <a:pt x="42" y="92"/>
                    </a:lnTo>
                    <a:lnTo>
                      <a:pt x="0" y="79"/>
                    </a:lnTo>
                    <a:close/>
                  </a:path>
                </a:pathLst>
              </a:custGeom>
              <a:solidFill>
                <a:srgbClr val="FFFFFF"/>
              </a:solidFill>
              <a:ln w="14351">
                <a:solidFill>
                  <a:schemeClr val="bg2"/>
                </a:solidFill>
                <a:round/>
                <a:headEnd/>
                <a:tailEnd/>
              </a:ln>
            </p:spPr>
            <p:txBody>
              <a:bodyPr/>
              <a:lstStyle/>
              <a:p>
                <a:endParaRPr lang="en-US"/>
              </a:p>
            </p:txBody>
          </p:sp>
          <p:sp>
            <p:nvSpPr>
              <p:cNvPr id="21552" name="Freeform 47"/>
              <p:cNvSpPr>
                <a:spLocks/>
              </p:cNvSpPr>
              <p:nvPr/>
            </p:nvSpPr>
            <p:spPr bwMode="auto">
              <a:xfrm>
                <a:off x="1507" y="1625"/>
                <a:ext cx="92" cy="69"/>
              </a:xfrm>
              <a:custGeom>
                <a:avLst/>
                <a:gdLst>
                  <a:gd name="T0" fmla="*/ 0 w 100"/>
                  <a:gd name="T1" fmla="*/ 40 h 81"/>
                  <a:gd name="T2" fmla="*/ 12 w 100"/>
                  <a:gd name="T3" fmla="*/ 32 h 81"/>
                  <a:gd name="T4" fmla="*/ 19 w 100"/>
                  <a:gd name="T5" fmla="*/ 0 h 81"/>
                  <a:gd name="T6" fmla="*/ 26 w 100"/>
                  <a:gd name="T7" fmla="*/ 11 h 81"/>
                  <a:gd name="T8" fmla="*/ 43 w 100"/>
                  <a:gd name="T9" fmla="*/ 14 h 81"/>
                  <a:gd name="T10" fmla="*/ 78 w 100"/>
                  <a:gd name="T11" fmla="*/ 37 h 81"/>
                  <a:gd name="T12" fmla="*/ 73 w 100"/>
                  <a:gd name="T13" fmla="*/ 43 h 81"/>
                  <a:gd name="T14" fmla="*/ 41 w 100"/>
                  <a:gd name="T15" fmla="*/ 32 h 81"/>
                  <a:gd name="T16" fmla="*/ 24 w 100"/>
                  <a:gd name="T17" fmla="*/ 50 h 81"/>
                  <a:gd name="T18" fmla="*/ 17 w 100"/>
                  <a:gd name="T19" fmla="*/ 37 h 81"/>
                  <a:gd name="T20" fmla="*/ 0 w 100"/>
                  <a:gd name="T21" fmla="*/ 4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81"/>
                  <a:gd name="T35" fmla="*/ 100 w 100"/>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81">
                    <a:moveTo>
                      <a:pt x="0" y="65"/>
                    </a:moveTo>
                    <a:lnTo>
                      <a:pt x="15" y="51"/>
                    </a:lnTo>
                    <a:lnTo>
                      <a:pt x="25" y="0"/>
                    </a:lnTo>
                    <a:lnTo>
                      <a:pt x="33" y="18"/>
                    </a:lnTo>
                    <a:lnTo>
                      <a:pt x="55" y="24"/>
                    </a:lnTo>
                    <a:lnTo>
                      <a:pt x="100" y="59"/>
                    </a:lnTo>
                    <a:lnTo>
                      <a:pt x="94" y="70"/>
                    </a:lnTo>
                    <a:lnTo>
                      <a:pt x="53" y="52"/>
                    </a:lnTo>
                    <a:lnTo>
                      <a:pt x="30" y="81"/>
                    </a:lnTo>
                    <a:lnTo>
                      <a:pt x="22" y="59"/>
                    </a:lnTo>
                    <a:lnTo>
                      <a:pt x="0" y="65"/>
                    </a:lnTo>
                    <a:close/>
                  </a:path>
                </a:pathLst>
              </a:custGeom>
              <a:solidFill>
                <a:srgbClr val="FFFFFF"/>
              </a:solidFill>
              <a:ln w="14351">
                <a:solidFill>
                  <a:schemeClr val="bg2"/>
                </a:solidFill>
                <a:round/>
                <a:headEnd/>
                <a:tailEnd/>
              </a:ln>
            </p:spPr>
            <p:txBody>
              <a:bodyPr/>
              <a:lstStyle/>
              <a:p>
                <a:endParaRPr lang="en-US"/>
              </a:p>
            </p:txBody>
          </p:sp>
          <p:sp>
            <p:nvSpPr>
              <p:cNvPr id="21553" name="Freeform 48"/>
              <p:cNvSpPr>
                <a:spLocks/>
              </p:cNvSpPr>
              <p:nvPr/>
            </p:nvSpPr>
            <p:spPr bwMode="auto">
              <a:xfrm>
                <a:off x="1895" y="1935"/>
                <a:ext cx="91" cy="97"/>
              </a:xfrm>
              <a:custGeom>
                <a:avLst/>
                <a:gdLst>
                  <a:gd name="T0" fmla="*/ 0 w 100"/>
                  <a:gd name="T1" fmla="*/ 56 h 113"/>
                  <a:gd name="T2" fmla="*/ 30 w 100"/>
                  <a:gd name="T3" fmla="*/ 5 h 113"/>
                  <a:gd name="T4" fmla="*/ 42 w 100"/>
                  <a:gd name="T5" fmla="*/ 0 h 113"/>
                  <a:gd name="T6" fmla="*/ 29 w 100"/>
                  <a:gd name="T7" fmla="*/ 28 h 113"/>
                  <a:gd name="T8" fmla="*/ 37 w 100"/>
                  <a:gd name="T9" fmla="*/ 23 h 113"/>
                  <a:gd name="T10" fmla="*/ 46 w 100"/>
                  <a:gd name="T11" fmla="*/ 33 h 113"/>
                  <a:gd name="T12" fmla="*/ 66 w 100"/>
                  <a:gd name="T13" fmla="*/ 33 h 113"/>
                  <a:gd name="T14" fmla="*/ 60 w 100"/>
                  <a:gd name="T15" fmla="*/ 45 h 113"/>
                  <a:gd name="T16" fmla="*/ 70 w 100"/>
                  <a:gd name="T17" fmla="*/ 45 h 113"/>
                  <a:gd name="T18" fmla="*/ 62 w 100"/>
                  <a:gd name="T19" fmla="*/ 55 h 113"/>
                  <a:gd name="T20" fmla="*/ 73 w 100"/>
                  <a:gd name="T21" fmla="*/ 50 h 113"/>
                  <a:gd name="T22" fmla="*/ 76 w 100"/>
                  <a:gd name="T23" fmla="*/ 60 h 113"/>
                  <a:gd name="T24" fmla="*/ 66 w 100"/>
                  <a:gd name="T25" fmla="*/ 71 h 113"/>
                  <a:gd name="T26" fmla="*/ 65 w 100"/>
                  <a:gd name="T27" fmla="*/ 64 h 113"/>
                  <a:gd name="T28" fmla="*/ 60 w 100"/>
                  <a:gd name="T29" fmla="*/ 68 h 113"/>
                  <a:gd name="T30" fmla="*/ 60 w 100"/>
                  <a:gd name="T31" fmla="*/ 55 h 113"/>
                  <a:gd name="T32" fmla="*/ 41 w 100"/>
                  <a:gd name="T33" fmla="*/ 68 h 113"/>
                  <a:gd name="T34" fmla="*/ 51 w 100"/>
                  <a:gd name="T35" fmla="*/ 58 h 113"/>
                  <a:gd name="T36" fmla="*/ 37 w 100"/>
                  <a:gd name="T37" fmla="*/ 60 h 113"/>
                  <a:gd name="T38" fmla="*/ 40 w 100"/>
                  <a:gd name="T39" fmla="*/ 55 h 113"/>
                  <a:gd name="T40" fmla="*/ 0 w 100"/>
                  <a:gd name="T41" fmla="*/ 56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113"/>
                  <a:gd name="T65" fmla="*/ 100 w 100"/>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113">
                    <a:moveTo>
                      <a:pt x="0" y="89"/>
                    </a:moveTo>
                    <a:lnTo>
                      <a:pt x="40" y="8"/>
                    </a:lnTo>
                    <a:lnTo>
                      <a:pt x="55" y="0"/>
                    </a:lnTo>
                    <a:lnTo>
                      <a:pt x="38" y="46"/>
                    </a:lnTo>
                    <a:lnTo>
                      <a:pt x="49" y="36"/>
                    </a:lnTo>
                    <a:lnTo>
                      <a:pt x="61" y="54"/>
                    </a:lnTo>
                    <a:lnTo>
                      <a:pt x="88" y="54"/>
                    </a:lnTo>
                    <a:lnTo>
                      <a:pt x="79" y="70"/>
                    </a:lnTo>
                    <a:lnTo>
                      <a:pt x="93" y="70"/>
                    </a:lnTo>
                    <a:lnTo>
                      <a:pt x="82" y="87"/>
                    </a:lnTo>
                    <a:lnTo>
                      <a:pt x="97" y="79"/>
                    </a:lnTo>
                    <a:lnTo>
                      <a:pt x="100" y="96"/>
                    </a:lnTo>
                    <a:lnTo>
                      <a:pt x="88" y="113"/>
                    </a:lnTo>
                    <a:lnTo>
                      <a:pt x="86" y="101"/>
                    </a:lnTo>
                    <a:lnTo>
                      <a:pt x="79" y="107"/>
                    </a:lnTo>
                    <a:lnTo>
                      <a:pt x="79" y="86"/>
                    </a:lnTo>
                    <a:lnTo>
                      <a:pt x="54" y="107"/>
                    </a:lnTo>
                    <a:lnTo>
                      <a:pt x="68" y="92"/>
                    </a:lnTo>
                    <a:lnTo>
                      <a:pt x="49" y="95"/>
                    </a:lnTo>
                    <a:lnTo>
                      <a:pt x="53" y="86"/>
                    </a:lnTo>
                    <a:lnTo>
                      <a:pt x="0" y="89"/>
                    </a:lnTo>
                    <a:close/>
                  </a:path>
                </a:pathLst>
              </a:custGeom>
              <a:solidFill>
                <a:srgbClr val="FFFFFF"/>
              </a:solidFill>
              <a:ln w="14351">
                <a:solidFill>
                  <a:schemeClr val="bg2"/>
                </a:solidFill>
                <a:round/>
                <a:headEnd/>
                <a:tailEnd/>
              </a:ln>
            </p:spPr>
            <p:txBody>
              <a:bodyPr/>
              <a:lstStyle/>
              <a:p>
                <a:endParaRPr lang="en-US"/>
              </a:p>
            </p:txBody>
          </p:sp>
          <p:sp>
            <p:nvSpPr>
              <p:cNvPr id="21554" name="Freeform 49"/>
              <p:cNvSpPr>
                <a:spLocks/>
              </p:cNvSpPr>
              <p:nvPr/>
            </p:nvSpPr>
            <p:spPr bwMode="auto">
              <a:xfrm>
                <a:off x="2917" y="2608"/>
                <a:ext cx="182" cy="121"/>
              </a:xfrm>
              <a:custGeom>
                <a:avLst/>
                <a:gdLst>
                  <a:gd name="T0" fmla="*/ 0 w 197"/>
                  <a:gd name="T1" fmla="*/ 66 h 142"/>
                  <a:gd name="T2" fmla="*/ 10 w 197"/>
                  <a:gd name="T3" fmla="*/ 38 h 142"/>
                  <a:gd name="T4" fmla="*/ 51 w 197"/>
                  <a:gd name="T5" fmla="*/ 32 h 142"/>
                  <a:gd name="T6" fmla="*/ 53 w 197"/>
                  <a:gd name="T7" fmla="*/ 22 h 142"/>
                  <a:gd name="T8" fmla="*/ 70 w 197"/>
                  <a:gd name="T9" fmla="*/ 20 h 142"/>
                  <a:gd name="T10" fmla="*/ 98 w 197"/>
                  <a:gd name="T11" fmla="*/ 0 h 142"/>
                  <a:gd name="T12" fmla="*/ 108 w 197"/>
                  <a:gd name="T13" fmla="*/ 23 h 142"/>
                  <a:gd name="T14" fmla="*/ 127 w 197"/>
                  <a:gd name="T15" fmla="*/ 32 h 142"/>
                  <a:gd name="T16" fmla="*/ 155 w 197"/>
                  <a:gd name="T17" fmla="*/ 62 h 142"/>
                  <a:gd name="T18" fmla="*/ 85 w 197"/>
                  <a:gd name="T19" fmla="*/ 72 h 142"/>
                  <a:gd name="T20" fmla="*/ 59 w 197"/>
                  <a:gd name="T21" fmla="*/ 62 h 142"/>
                  <a:gd name="T22" fmla="*/ 51 w 197"/>
                  <a:gd name="T23" fmla="*/ 78 h 142"/>
                  <a:gd name="T24" fmla="*/ 29 w 197"/>
                  <a:gd name="T25" fmla="*/ 79 h 142"/>
                  <a:gd name="T26" fmla="*/ 18 w 197"/>
                  <a:gd name="T27" fmla="*/ 88 h 142"/>
                  <a:gd name="T28" fmla="*/ 0 w 197"/>
                  <a:gd name="T29" fmla="*/ 66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
                  <a:gd name="T46" fmla="*/ 0 h 142"/>
                  <a:gd name="T47" fmla="*/ 197 w 197"/>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 h="142">
                    <a:moveTo>
                      <a:pt x="0" y="106"/>
                    </a:moveTo>
                    <a:lnTo>
                      <a:pt x="13" y="62"/>
                    </a:lnTo>
                    <a:lnTo>
                      <a:pt x="64" y="51"/>
                    </a:lnTo>
                    <a:lnTo>
                      <a:pt x="67" y="36"/>
                    </a:lnTo>
                    <a:lnTo>
                      <a:pt x="89" y="33"/>
                    </a:lnTo>
                    <a:lnTo>
                      <a:pt x="124" y="0"/>
                    </a:lnTo>
                    <a:lnTo>
                      <a:pt x="137" y="38"/>
                    </a:lnTo>
                    <a:lnTo>
                      <a:pt x="161" y="51"/>
                    </a:lnTo>
                    <a:lnTo>
                      <a:pt x="197" y="101"/>
                    </a:lnTo>
                    <a:lnTo>
                      <a:pt x="108" y="116"/>
                    </a:lnTo>
                    <a:lnTo>
                      <a:pt x="75" y="101"/>
                    </a:lnTo>
                    <a:lnTo>
                      <a:pt x="64" y="126"/>
                    </a:lnTo>
                    <a:lnTo>
                      <a:pt x="37" y="128"/>
                    </a:lnTo>
                    <a:lnTo>
                      <a:pt x="24" y="142"/>
                    </a:lnTo>
                    <a:lnTo>
                      <a:pt x="0" y="106"/>
                    </a:lnTo>
                    <a:close/>
                  </a:path>
                </a:pathLst>
              </a:custGeom>
              <a:solidFill>
                <a:srgbClr val="FFFFFF"/>
              </a:solidFill>
              <a:ln w="14351">
                <a:solidFill>
                  <a:schemeClr val="bg2"/>
                </a:solidFill>
                <a:round/>
                <a:headEnd/>
                <a:tailEnd/>
              </a:ln>
            </p:spPr>
            <p:txBody>
              <a:bodyPr/>
              <a:lstStyle/>
              <a:p>
                <a:endParaRPr lang="en-US"/>
              </a:p>
            </p:txBody>
          </p:sp>
          <p:sp>
            <p:nvSpPr>
              <p:cNvPr id="21555" name="Freeform 50"/>
              <p:cNvSpPr>
                <a:spLocks/>
              </p:cNvSpPr>
              <p:nvPr/>
            </p:nvSpPr>
            <p:spPr bwMode="auto">
              <a:xfrm>
                <a:off x="3826" y="2627"/>
                <a:ext cx="26" cy="53"/>
              </a:xfrm>
              <a:custGeom>
                <a:avLst/>
                <a:gdLst>
                  <a:gd name="T0" fmla="*/ 0 w 28"/>
                  <a:gd name="T1" fmla="*/ 0 h 62"/>
                  <a:gd name="T2" fmla="*/ 6 w 28"/>
                  <a:gd name="T3" fmla="*/ 38 h 62"/>
                  <a:gd name="T4" fmla="*/ 22 w 28"/>
                  <a:gd name="T5" fmla="*/ 32 h 62"/>
                  <a:gd name="T6" fmla="*/ 12 w 28"/>
                  <a:gd name="T7" fmla="*/ 8 h 62"/>
                  <a:gd name="T8" fmla="*/ 0 w 28"/>
                  <a:gd name="T9" fmla="*/ 0 h 62"/>
                  <a:gd name="T10" fmla="*/ 0 60000 65536"/>
                  <a:gd name="T11" fmla="*/ 0 60000 65536"/>
                  <a:gd name="T12" fmla="*/ 0 60000 65536"/>
                  <a:gd name="T13" fmla="*/ 0 60000 65536"/>
                  <a:gd name="T14" fmla="*/ 0 60000 65536"/>
                  <a:gd name="T15" fmla="*/ 0 w 28"/>
                  <a:gd name="T16" fmla="*/ 0 h 62"/>
                  <a:gd name="T17" fmla="*/ 28 w 28"/>
                  <a:gd name="T18" fmla="*/ 62 h 62"/>
                </a:gdLst>
                <a:ahLst/>
                <a:cxnLst>
                  <a:cxn ang="T10">
                    <a:pos x="T0" y="T1"/>
                  </a:cxn>
                  <a:cxn ang="T11">
                    <a:pos x="T2" y="T3"/>
                  </a:cxn>
                  <a:cxn ang="T12">
                    <a:pos x="T4" y="T5"/>
                  </a:cxn>
                  <a:cxn ang="T13">
                    <a:pos x="T6" y="T7"/>
                  </a:cxn>
                  <a:cxn ang="T14">
                    <a:pos x="T8" y="T9"/>
                  </a:cxn>
                </a:cxnLst>
                <a:rect l="T15" t="T16" r="T17" b="T18"/>
                <a:pathLst>
                  <a:path w="28" h="62">
                    <a:moveTo>
                      <a:pt x="0" y="0"/>
                    </a:moveTo>
                    <a:lnTo>
                      <a:pt x="6" y="62"/>
                    </a:lnTo>
                    <a:lnTo>
                      <a:pt x="28" y="51"/>
                    </a:lnTo>
                    <a:lnTo>
                      <a:pt x="15" y="13"/>
                    </a:lnTo>
                    <a:lnTo>
                      <a:pt x="0" y="0"/>
                    </a:lnTo>
                    <a:close/>
                  </a:path>
                </a:pathLst>
              </a:custGeom>
              <a:solidFill>
                <a:srgbClr val="FF6600"/>
              </a:solidFill>
              <a:ln w="14351">
                <a:solidFill>
                  <a:schemeClr val="bg2"/>
                </a:solidFill>
                <a:round/>
                <a:headEnd/>
                <a:tailEnd/>
              </a:ln>
            </p:spPr>
            <p:txBody>
              <a:bodyPr/>
              <a:lstStyle/>
              <a:p>
                <a:endParaRPr lang="en-US"/>
              </a:p>
            </p:txBody>
          </p:sp>
          <p:sp>
            <p:nvSpPr>
              <p:cNvPr id="21556" name="Freeform 51"/>
              <p:cNvSpPr>
                <a:spLocks/>
              </p:cNvSpPr>
              <p:nvPr/>
            </p:nvSpPr>
            <p:spPr bwMode="auto">
              <a:xfrm>
                <a:off x="2902" y="2420"/>
                <a:ext cx="147" cy="240"/>
              </a:xfrm>
              <a:custGeom>
                <a:avLst/>
                <a:gdLst>
                  <a:gd name="T0" fmla="*/ 0 w 159"/>
                  <a:gd name="T1" fmla="*/ 101 h 281"/>
                  <a:gd name="T2" fmla="*/ 18 w 159"/>
                  <a:gd name="T3" fmla="*/ 108 h 281"/>
                  <a:gd name="T4" fmla="*/ 13 w 159"/>
                  <a:gd name="T5" fmla="*/ 118 h 281"/>
                  <a:gd name="T6" fmla="*/ 21 w 159"/>
                  <a:gd name="T7" fmla="*/ 148 h 281"/>
                  <a:gd name="T8" fmla="*/ 6 w 159"/>
                  <a:gd name="T9" fmla="*/ 153 h 281"/>
                  <a:gd name="T10" fmla="*/ 23 w 159"/>
                  <a:gd name="T11" fmla="*/ 175 h 281"/>
                  <a:gd name="T12" fmla="*/ 62 w 159"/>
                  <a:gd name="T13" fmla="*/ 168 h 281"/>
                  <a:gd name="T14" fmla="*/ 65 w 159"/>
                  <a:gd name="T15" fmla="*/ 159 h 281"/>
                  <a:gd name="T16" fmla="*/ 83 w 159"/>
                  <a:gd name="T17" fmla="*/ 156 h 281"/>
                  <a:gd name="T18" fmla="*/ 110 w 159"/>
                  <a:gd name="T19" fmla="*/ 135 h 281"/>
                  <a:gd name="T20" fmla="*/ 99 w 159"/>
                  <a:gd name="T21" fmla="*/ 115 h 281"/>
                  <a:gd name="T22" fmla="*/ 115 w 159"/>
                  <a:gd name="T23" fmla="*/ 87 h 281"/>
                  <a:gd name="T24" fmla="*/ 126 w 159"/>
                  <a:gd name="T25" fmla="*/ 85 h 281"/>
                  <a:gd name="T26" fmla="*/ 126 w 159"/>
                  <a:gd name="T27" fmla="*/ 44 h 281"/>
                  <a:gd name="T28" fmla="*/ 30 w 159"/>
                  <a:gd name="T29" fmla="*/ 0 h 281"/>
                  <a:gd name="T30" fmla="*/ 18 w 159"/>
                  <a:gd name="T31" fmla="*/ 4 h 281"/>
                  <a:gd name="T32" fmla="*/ 18 w 159"/>
                  <a:gd name="T33" fmla="*/ 21 h 281"/>
                  <a:gd name="T34" fmla="*/ 30 w 159"/>
                  <a:gd name="T35" fmla="*/ 33 h 281"/>
                  <a:gd name="T36" fmla="*/ 23 w 159"/>
                  <a:gd name="T37" fmla="*/ 72 h 281"/>
                  <a:gd name="T38" fmla="*/ 0 w 159"/>
                  <a:gd name="T39" fmla="*/ 101 h 2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9"/>
                  <a:gd name="T61" fmla="*/ 0 h 281"/>
                  <a:gd name="T62" fmla="*/ 159 w 159"/>
                  <a:gd name="T63" fmla="*/ 281 h 2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9" h="281">
                    <a:moveTo>
                      <a:pt x="0" y="162"/>
                    </a:moveTo>
                    <a:lnTo>
                      <a:pt x="23" y="175"/>
                    </a:lnTo>
                    <a:lnTo>
                      <a:pt x="16" y="188"/>
                    </a:lnTo>
                    <a:lnTo>
                      <a:pt x="27" y="237"/>
                    </a:lnTo>
                    <a:lnTo>
                      <a:pt x="9" y="245"/>
                    </a:lnTo>
                    <a:lnTo>
                      <a:pt x="29" y="281"/>
                    </a:lnTo>
                    <a:lnTo>
                      <a:pt x="79" y="270"/>
                    </a:lnTo>
                    <a:lnTo>
                      <a:pt x="82" y="255"/>
                    </a:lnTo>
                    <a:lnTo>
                      <a:pt x="105" y="250"/>
                    </a:lnTo>
                    <a:lnTo>
                      <a:pt x="139" y="217"/>
                    </a:lnTo>
                    <a:lnTo>
                      <a:pt x="126" y="185"/>
                    </a:lnTo>
                    <a:lnTo>
                      <a:pt x="145" y="139"/>
                    </a:lnTo>
                    <a:lnTo>
                      <a:pt x="159" y="136"/>
                    </a:lnTo>
                    <a:lnTo>
                      <a:pt x="159" y="71"/>
                    </a:lnTo>
                    <a:lnTo>
                      <a:pt x="38" y="0"/>
                    </a:lnTo>
                    <a:lnTo>
                      <a:pt x="23" y="7"/>
                    </a:lnTo>
                    <a:lnTo>
                      <a:pt x="23" y="34"/>
                    </a:lnTo>
                    <a:lnTo>
                      <a:pt x="38" y="54"/>
                    </a:lnTo>
                    <a:lnTo>
                      <a:pt x="29" y="115"/>
                    </a:lnTo>
                    <a:lnTo>
                      <a:pt x="0" y="162"/>
                    </a:lnTo>
                    <a:close/>
                  </a:path>
                </a:pathLst>
              </a:custGeom>
              <a:solidFill>
                <a:srgbClr val="FF0000"/>
              </a:solidFill>
              <a:ln w="14351">
                <a:solidFill>
                  <a:schemeClr val="bg2"/>
                </a:solidFill>
                <a:round/>
                <a:headEnd/>
                <a:tailEnd/>
              </a:ln>
            </p:spPr>
            <p:txBody>
              <a:bodyPr/>
              <a:lstStyle/>
              <a:p>
                <a:endParaRPr lang="en-US"/>
              </a:p>
            </p:txBody>
          </p:sp>
          <p:sp>
            <p:nvSpPr>
              <p:cNvPr id="21557" name="Freeform 52"/>
              <p:cNvSpPr>
                <a:spLocks/>
              </p:cNvSpPr>
              <p:nvPr/>
            </p:nvSpPr>
            <p:spPr bwMode="auto">
              <a:xfrm>
                <a:off x="1669" y="3030"/>
                <a:ext cx="114" cy="618"/>
              </a:xfrm>
              <a:custGeom>
                <a:avLst/>
                <a:gdLst>
                  <a:gd name="T0" fmla="*/ 0 w 124"/>
                  <a:gd name="T1" fmla="*/ 351 h 724"/>
                  <a:gd name="T2" fmla="*/ 6 w 124"/>
                  <a:gd name="T3" fmla="*/ 339 h 724"/>
                  <a:gd name="T4" fmla="*/ 20 w 124"/>
                  <a:gd name="T5" fmla="*/ 347 h 724"/>
                  <a:gd name="T6" fmla="*/ 34 w 124"/>
                  <a:gd name="T7" fmla="*/ 324 h 724"/>
                  <a:gd name="T8" fmla="*/ 27 w 124"/>
                  <a:gd name="T9" fmla="*/ 316 h 724"/>
                  <a:gd name="T10" fmla="*/ 37 w 124"/>
                  <a:gd name="T11" fmla="*/ 283 h 724"/>
                  <a:gd name="T12" fmla="*/ 20 w 124"/>
                  <a:gd name="T13" fmla="*/ 281 h 724"/>
                  <a:gd name="T14" fmla="*/ 23 w 124"/>
                  <a:gd name="T15" fmla="*/ 230 h 724"/>
                  <a:gd name="T16" fmla="*/ 46 w 124"/>
                  <a:gd name="T17" fmla="*/ 176 h 724"/>
                  <a:gd name="T18" fmla="*/ 46 w 124"/>
                  <a:gd name="T19" fmla="*/ 130 h 724"/>
                  <a:gd name="T20" fmla="*/ 62 w 124"/>
                  <a:gd name="T21" fmla="*/ 44 h 724"/>
                  <a:gd name="T22" fmla="*/ 58 w 124"/>
                  <a:gd name="T23" fmla="*/ 7 h 724"/>
                  <a:gd name="T24" fmla="*/ 69 w 124"/>
                  <a:gd name="T25" fmla="*/ 0 h 724"/>
                  <a:gd name="T26" fmla="*/ 82 w 124"/>
                  <a:gd name="T27" fmla="*/ 19 h 724"/>
                  <a:gd name="T28" fmla="*/ 88 w 124"/>
                  <a:gd name="T29" fmla="*/ 58 h 724"/>
                  <a:gd name="T30" fmla="*/ 97 w 124"/>
                  <a:gd name="T31" fmla="*/ 59 h 724"/>
                  <a:gd name="T32" fmla="*/ 96 w 124"/>
                  <a:gd name="T33" fmla="*/ 73 h 724"/>
                  <a:gd name="T34" fmla="*/ 83 w 124"/>
                  <a:gd name="T35" fmla="*/ 78 h 724"/>
                  <a:gd name="T36" fmla="*/ 83 w 124"/>
                  <a:gd name="T37" fmla="*/ 105 h 724"/>
                  <a:gd name="T38" fmla="*/ 69 w 124"/>
                  <a:gd name="T39" fmla="*/ 120 h 724"/>
                  <a:gd name="T40" fmla="*/ 58 w 124"/>
                  <a:gd name="T41" fmla="*/ 156 h 724"/>
                  <a:gd name="T42" fmla="*/ 66 w 124"/>
                  <a:gd name="T43" fmla="*/ 190 h 724"/>
                  <a:gd name="T44" fmla="*/ 50 w 124"/>
                  <a:gd name="T45" fmla="*/ 221 h 724"/>
                  <a:gd name="T46" fmla="*/ 40 w 124"/>
                  <a:gd name="T47" fmla="*/ 295 h 724"/>
                  <a:gd name="T48" fmla="*/ 49 w 124"/>
                  <a:gd name="T49" fmla="*/ 322 h 724"/>
                  <a:gd name="T50" fmla="*/ 41 w 124"/>
                  <a:gd name="T51" fmla="*/ 324 h 724"/>
                  <a:gd name="T52" fmla="*/ 45 w 124"/>
                  <a:gd name="T53" fmla="*/ 349 h 724"/>
                  <a:gd name="T54" fmla="*/ 25 w 124"/>
                  <a:gd name="T55" fmla="*/ 398 h 724"/>
                  <a:gd name="T56" fmla="*/ 26 w 124"/>
                  <a:gd name="T57" fmla="*/ 405 h 724"/>
                  <a:gd name="T58" fmla="*/ 37 w 124"/>
                  <a:gd name="T59" fmla="*/ 405 h 724"/>
                  <a:gd name="T60" fmla="*/ 40 w 124"/>
                  <a:gd name="T61" fmla="*/ 423 h 724"/>
                  <a:gd name="T62" fmla="*/ 83 w 124"/>
                  <a:gd name="T63" fmla="*/ 427 h 724"/>
                  <a:gd name="T64" fmla="*/ 55 w 124"/>
                  <a:gd name="T65" fmla="*/ 435 h 724"/>
                  <a:gd name="T66" fmla="*/ 50 w 124"/>
                  <a:gd name="T67" fmla="*/ 451 h 724"/>
                  <a:gd name="T68" fmla="*/ 38 w 124"/>
                  <a:gd name="T69" fmla="*/ 446 h 724"/>
                  <a:gd name="T70" fmla="*/ 51 w 124"/>
                  <a:gd name="T71" fmla="*/ 435 h 724"/>
                  <a:gd name="T72" fmla="*/ 32 w 124"/>
                  <a:gd name="T73" fmla="*/ 431 h 724"/>
                  <a:gd name="T74" fmla="*/ 29 w 124"/>
                  <a:gd name="T75" fmla="*/ 417 h 724"/>
                  <a:gd name="T76" fmla="*/ 24 w 124"/>
                  <a:gd name="T77" fmla="*/ 425 h 724"/>
                  <a:gd name="T78" fmla="*/ 16 w 124"/>
                  <a:gd name="T79" fmla="*/ 408 h 724"/>
                  <a:gd name="T80" fmla="*/ 21 w 124"/>
                  <a:gd name="T81" fmla="*/ 405 h 724"/>
                  <a:gd name="T82" fmla="*/ 12 w 124"/>
                  <a:gd name="T83" fmla="*/ 398 h 724"/>
                  <a:gd name="T84" fmla="*/ 20 w 124"/>
                  <a:gd name="T85" fmla="*/ 389 h 724"/>
                  <a:gd name="T86" fmla="*/ 12 w 124"/>
                  <a:gd name="T87" fmla="*/ 367 h 724"/>
                  <a:gd name="T88" fmla="*/ 25 w 124"/>
                  <a:gd name="T89" fmla="*/ 370 h 724"/>
                  <a:gd name="T90" fmla="*/ 12 w 124"/>
                  <a:gd name="T91" fmla="*/ 359 h 724"/>
                  <a:gd name="T92" fmla="*/ 15 w 124"/>
                  <a:gd name="T93" fmla="*/ 351 h 724"/>
                  <a:gd name="T94" fmla="*/ 0 w 124"/>
                  <a:gd name="T95" fmla="*/ 351 h 7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
                  <a:gd name="T145" fmla="*/ 0 h 724"/>
                  <a:gd name="T146" fmla="*/ 124 w 124"/>
                  <a:gd name="T147" fmla="*/ 724 h 7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 h="724">
                    <a:moveTo>
                      <a:pt x="0" y="565"/>
                    </a:moveTo>
                    <a:lnTo>
                      <a:pt x="9" y="545"/>
                    </a:lnTo>
                    <a:lnTo>
                      <a:pt x="26" y="559"/>
                    </a:lnTo>
                    <a:lnTo>
                      <a:pt x="43" y="521"/>
                    </a:lnTo>
                    <a:lnTo>
                      <a:pt x="35" y="509"/>
                    </a:lnTo>
                    <a:lnTo>
                      <a:pt x="47" y="456"/>
                    </a:lnTo>
                    <a:lnTo>
                      <a:pt x="26" y="451"/>
                    </a:lnTo>
                    <a:lnTo>
                      <a:pt x="29" y="369"/>
                    </a:lnTo>
                    <a:lnTo>
                      <a:pt x="59" y="282"/>
                    </a:lnTo>
                    <a:lnTo>
                      <a:pt x="59" y="209"/>
                    </a:lnTo>
                    <a:lnTo>
                      <a:pt x="79" y="72"/>
                    </a:lnTo>
                    <a:lnTo>
                      <a:pt x="74" y="11"/>
                    </a:lnTo>
                    <a:lnTo>
                      <a:pt x="89" y="0"/>
                    </a:lnTo>
                    <a:lnTo>
                      <a:pt x="105" y="30"/>
                    </a:lnTo>
                    <a:lnTo>
                      <a:pt x="113" y="94"/>
                    </a:lnTo>
                    <a:lnTo>
                      <a:pt x="124" y="95"/>
                    </a:lnTo>
                    <a:lnTo>
                      <a:pt x="123" y="116"/>
                    </a:lnTo>
                    <a:lnTo>
                      <a:pt x="107" y="125"/>
                    </a:lnTo>
                    <a:lnTo>
                      <a:pt x="107" y="169"/>
                    </a:lnTo>
                    <a:lnTo>
                      <a:pt x="89" y="192"/>
                    </a:lnTo>
                    <a:lnTo>
                      <a:pt x="75" y="251"/>
                    </a:lnTo>
                    <a:lnTo>
                      <a:pt x="85" y="306"/>
                    </a:lnTo>
                    <a:lnTo>
                      <a:pt x="64" y="355"/>
                    </a:lnTo>
                    <a:lnTo>
                      <a:pt x="51" y="474"/>
                    </a:lnTo>
                    <a:lnTo>
                      <a:pt x="63" y="518"/>
                    </a:lnTo>
                    <a:lnTo>
                      <a:pt x="53" y="521"/>
                    </a:lnTo>
                    <a:lnTo>
                      <a:pt x="58" y="561"/>
                    </a:lnTo>
                    <a:lnTo>
                      <a:pt x="32" y="640"/>
                    </a:lnTo>
                    <a:lnTo>
                      <a:pt x="33" y="653"/>
                    </a:lnTo>
                    <a:lnTo>
                      <a:pt x="47" y="652"/>
                    </a:lnTo>
                    <a:lnTo>
                      <a:pt x="51" y="681"/>
                    </a:lnTo>
                    <a:lnTo>
                      <a:pt x="107" y="686"/>
                    </a:lnTo>
                    <a:lnTo>
                      <a:pt x="71" y="700"/>
                    </a:lnTo>
                    <a:lnTo>
                      <a:pt x="64" y="724"/>
                    </a:lnTo>
                    <a:lnTo>
                      <a:pt x="49" y="717"/>
                    </a:lnTo>
                    <a:lnTo>
                      <a:pt x="66" y="701"/>
                    </a:lnTo>
                    <a:lnTo>
                      <a:pt x="41" y="694"/>
                    </a:lnTo>
                    <a:lnTo>
                      <a:pt x="37" y="670"/>
                    </a:lnTo>
                    <a:lnTo>
                      <a:pt x="30" y="683"/>
                    </a:lnTo>
                    <a:lnTo>
                      <a:pt x="21" y="656"/>
                    </a:lnTo>
                    <a:lnTo>
                      <a:pt x="27" y="652"/>
                    </a:lnTo>
                    <a:lnTo>
                      <a:pt x="15" y="640"/>
                    </a:lnTo>
                    <a:lnTo>
                      <a:pt x="26" y="626"/>
                    </a:lnTo>
                    <a:lnTo>
                      <a:pt x="15" y="591"/>
                    </a:lnTo>
                    <a:lnTo>
                      <a:pt x="32" y="596"/>
                    </a:lnTo>
                    <a:lnTo>
                      <a:pt x="15" y="578"/>
                    </a:lnTo>
                    <a:lnTo>
                      <a:pt x="18" y="565"/>
                    </a:lnTo>
                    <a:lnTo>
                      <a:pt x="0" y="565"/>
                    </a:lnTo>
                    <a:close/>
                  </a:path>
                </a:pathLst>
              </a:custGeom>
              <a:solidFill>
                <a:srgbClr val="FF0000"/>
              </a:solidFill>
              <a:ln w="14351">
                <a:solidFill>
                  <a:schemeClr val="bg2"/>
                </a:solidFill>
                <a:round/>
                <a:headEnd/>
                <a:tailEnd/>
              </a:ln>
            </p:spPr>
            <p:txBody>
              <a:bodyPr/>
              <a:lstStyle/>
              <a:p>
                <a:endParaRPr lang="en-US"/>
              </a:p>
            </p:txBody>
          </p:sp>
          <p:sp>
            <p:nvSpPr>
              <p:cNvPr id="21558" name="Freeform 53"/>
              <p:cNvSpPr>
                <a:spLocks/>
              </p:cNvSpPr>
              <p:nvPr/>
            </p:nvSpPr>
            <p:spPr bwMode="auto">
              <a:xfrm>
                <a:off x="1672" y="3547"/>
                <a:ext cx="26" cy="41"/>
              </a:xfrm>
              <a:custGeom>
                <a:avLst/>
                <a:gdLst>
                  <a:gd name="T0" fmla="*/ 0 w 28"/>
                  <a:gd name="T1" fmla="*/ 15 h 48"/>
                  <a:gd name="T2" fmla="*/ 14 w 28"/>
                  <a:gd name="T3" fmla="*/ 0 h 48"/>
                  <a:gd name="T4" fmla="*/ 22 w 28"/>
                  <a:gd name="T5" fmla="*/ 30 h 48"/>
                  <a:gd name="T6" fmla="*/ 0 w 28"/>
                  <a:gd name="T7" fmla="*/ 15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24"/>
                    </a:moveTo>
                    <a:lnTo>
                      <a:pt x="17" y="0"/>
                    </a:lnTo>
                    <a:lnTo>
                      <a:pt x="28" y="48"/>
                    </a:lnTo>
                    <a:lnTo>
                      <a:pt x="0" y="24"/>
                    </a:lnTo>
                    <a:close/>
                  </a:path>
                </a:pathLst>
              </a:custGeom>
              <a:solidFill>
                <a:srgbClr val="FFFFFF"/>
              </a:solidFill>
              <a:ln w="14351">
                <a:solidFill>
                  <a:schemeClr val="bg2"/>
                </a:solidFill>
                <a:round/>
                <a:headEnd/>
                <a:tailEnd/>
              </a:ln>
            </p:spPr>
            <p:txBody>
              <a:bodyPr/>
              <a:lstStyle/>
              <a:p>
                <a:endParaRPr lang="en-US"/>
              </a:p>
            </p:txBody>
          </p:sp>
          <p:sp>
            <p:nvSpPr>
              <p:cNvPr id="21559" name="Freeform 54"/>
              <p:cNvSpPr>
                <a:spLocks/>
              </p:cNvSpPr>
              <p:nvPr/>
            </p:nvSpPr>
            <p:spPr bwMode="auto">
              <a:xfrm>
                <a:off x="1685" y="3424"/>
                <a:ext cx="26" cy="39"/>
              </a:xfrm>
              <a:custGeom>
                <a:avLst/>
                <a:gdLst>
                  <a:gd name="T0" fmla="*/ 0 w 28"/>
                  <a:gd name="T1" fmla="*/ 22 h 46"/>
                  <a:gd name="T2" fmla="*/ 22 w 28"/>
                  <a:gd name="T3" fmla="*/ 0 h 46"/>
                  <a:gd name="T4" fmla="*/ 22 w 28"/>
                  <a:gd name="T5" fmla="*/ 28 h 46"/>
                  <a:gd name="T6" fmla="*/ 0 w 28"/>
                  <a:gd name="T7" fmla="*/ 22 h 46"/>
                  <a:gd name="T8" fmla="*/ 0 60000 65536"/>
                  <a:gd name="T9" fmla="*/ 0 60000 65536"/>
                  <a:gd name="T10" fmla="*/ 0 60000 65536"/>
                  <a:gd name="T11" fmla="*/ 0 60000 65536"/>
                  <a:gd name="T12" fmla="*/ 0 w 28"/>
                  <a:gd name="T13" fmla="*/ 0 h 46"/>
                  <a:gd name="T14" fmla="*/ 28 w 28"/>
                  <a:gd name="T15" fmla="*/ 46 h 46"/>
                </a:gdLst>
                <a:ahLst/>
                <a:cxnLst>
                  <a:cxn ang="T8">
                    <a:pos x="T0" y="T1"/>
                  </a:cxn>
                  <a:cxn ang="T9">
                    <a:pos x="T2" y="T3"/>
                  </a:cxn>
                  <a:cxn ang="T10">
                    <a:pos x="T4" y="T5"/>
                  </a:cxn>
                  <a:cxn ang="T11">
                    <a:pos x="T6" y="T7"/>
                  </a:cxn>
                </a:cxnLst>
                <a:rect l="T12" t="T13" r="T14" b="T15"/>
                <a:pathLst>
                  <a:path w="28" h="46">
                    <a:moveTo>
                      <a:pt x="0" y="37"/>
                    </a:moveTo>
                    <a:lnTo>
                      <a:pt x="28" y="0"/>
                    </a:lnTo>
                    <a:lnTo>
                      <a:pt x="28" y="46"/>
                    </a:lnTo>
                    <a:lnTo>
                      <a:pt x="0" y="37"/>
                    </a:lnTo>
                    <a:close/>
                  </a:path>
                </a:pathLst>
              </a:custGeom>
              <a:solidFill>
                <a:srgbClr val="FFFFFF"/>
              </a:solidFill>
              <a:ln w="14351">
                <a:solidFill>
                  <a:schemeClr val="bg2"/>
                </a:solidFill>
                <a:round/>
                <a:headEnd/>
                <a:tailEnd/>
              </a:ln>
            </p:spPr>
            <p:txBody>
              <a:bodyPr/>
              <a:lstStyle/>
              <a:p>
                <a:endParaRPr lang="en-US"/>
              </a:p>
            </p:txBody>
          </p:sp>
          <p:sp>
            <p:nvSpPr>
              <p:cNvPr id="21560" name="Freeform 55"/>
              <p:cNvSpPr>
                <a:spLocks/>
              </p:cNvSpPr>
              <p:nvPr/>
            </p:nvSpPr>
            <p:spPr bwMode="auto">
              <a:xfrm>
                <a:off x="1694" y="3642"/>
                <a:ext cx="26" cy="41"/>
              </a:xfrm>
              <a:custGeom>
                <a:avLst/>
                <a:gdLst>
                  <a:gd name="T0" fmla="*/ 0 w 28"/>
                  <a:gd name="T1" fmla="*/ 0 h 48"/>
                  <a:gd name="T2" fmla="*/ 20 w 28"/>
                  <a:gd name="T3" fmla="*/ 6 h 48"/>
                  <a:gd name="T4" fmla="*/ 22 w 28"/>
                  <a:gd name="T5" fmla="*/ 30 h 48"/>
                  <a:gd name="T6" fmla="*/ 0 w 28"/>
                  <a:gd name="T7" fmla="*/ 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0"/>
                    </a:moveTo>
                    <a:lnTo>
                      <a:pt x="26" y="9"/>
                    </a:lnTo>
                    <a:lnTo>
                      <a:pt x="28" y="48"/>
                    </a:lnTo>
                    <a:lnTo>
                      <a:pt x="0" y="0"/>
                    </a:lnTo>
                    <a:close/>
                  </a:path>
                </a:pathLst>
              </a:custGeom>
              <a:solidFill>
                <a:srgbClr val="FFFFFF"/>
              </a:solidFill>
              <a:ln w="14351">
                <a:solidFill>
                  <a:schemeClr val="bg2"/>
                </a:solidFill>
                <a:round/>
                <a:headEnd/>
                <a:tailEnd/>
              </a:ln>
            </p:spPr>
            <p:txBody>
              <a:bodyPr/>
              <a:lstStyle/>
              <a:p>
                <a:endParaRPr lang="en-US"/>
              </a:p>
            </p:txBody>
          </p:sp>
          <p:sp>
            <p:nvSpPr>
              <p:cNvPr id="21561" name="Freeform 56"/>
              <p:cNvSpPr>
                <a:spLocks/>
              </p:cNvSpPr>
              <p:nvPr/>
            </p:nvSpPr>
            <p:spPr bwMode="auto">
              <a:xfrm>
                <a:off x="1697" y="3613"/>
                <a:ext cx="29" cy="40"/>
              </a:xfrm>
              <a:custGeom>
                <a:avLst/>
                <a:gdLst>
                  <a:gd name="T0" fmla="*/ 0 w 31"/>
                  <a:gd name="T1" fmla="*/ 3 h 47"/>
                  <a:gd name="T2" fmla="*/ 7 w 31"/>
                  <a:gd name="T3" fmla="*/ 0 h 47"/>
                  <a:gd name="T4" fmla="*/ 7 w 31"/>
                  <a:gd name="T5" fmla="*/ 13 h 47"/>
                  <a:gd name="T6" fmla="*/ 25 w 31"/>
                  <a:gd name="T7" fmla="*/ 18 h 47"/>
                  <a:gd name="T8" fmla="*/ 13 w 31"/>
                  <a:gd name="T9" fmla="*/ 29 h 47"/>
                  <a:gd name="T10" fmla="*/ 0 w 31"/>
                  <a:gd name="T11" fmla="*/ 3 h 47"/>
                  <a:gd name="T12" fmla="*/ 0 60000 65536"/>
                  <a:gd name="T13" fmla="*/ 0 60000 65536"/>
                  <a:gd name="T14" fmla="*/ 0 60000 65536"/>
                  <a:gd name="T15" fmla="*/ 0 60000 65536"/>
                  <a:gd name="T16" fmla="*/ 0 60000 65536"/>
                  <a:gd name="T17" fmla="*/ 0 60000 65536"/>
                  <a:gd name="T18" fmla="*/ 0 w 31"/>
                  <a:gd name="T19" fmla="*/ 0 h 47"/>
                  <a:gd name="T20" fmla="*/ 31 w 3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1" h="47">
                    <a:moveTo>
                      <a:pt x="0" y="6"/>
                    </a:moveTo>
                    <a:lnTo>
                      <a:pt x="10" y="0"/>
                    </a:lnTo>
                    <a:lnTo>
                      <a:pt x="9" y="21"/>
                    </a:lnTo>
                    <a:lnTo>
                      <a:pt x="31" y="29"/>
                    </a:lnTo>
                    <a:lnTo>
                      <a:pt x="16" y="47"/>
                    </a:lnTo>
                    <a:lnTo>
                      <a:pt x="0" y="6"/>
                    </a:lnTo>
                    <a:close/>
                  </a:path>
                </a:pathLst>
              </a:custGeom>
              <a:solidFill>
                <a:srgbClr val="FFFFFF"/>
              </a:solidFill>
              <a:ln w="14351">
                <a:solidFill>
                  <a:schemeClr val="bg2"/>
                </a:solidFill>
                <a:round/>
                <a:headEnd/>
                <a:tailEnd/>
              </a:ln>
            </p:spPr>
            <p:txBody>
              <a:bodyPr/>
              <a:lstStyle/>
              <a:p>
                <a:endParaRPr lang="en-US"/>
              </a:p>
            </p:txBody>
          </p:sp>
          <p:sp>
            <p:nvSpPr>
              <p:cNvPr id="21562" name="Freeform 57"/>
              <p:cNvSpPr>
                <a:spLocks/>
              </p:cNvSpPr>
              <p:nvPr/>
            </p:nvSpPr>
            <p:spPr bwMode="auto">
              <a:xfrm>
                <a:off x="1717" y="3655"/>
                <a:ext cx="26" cy="41"/>
              </a:xfrm>
              <a:custGeom>
                <a:avLst/>
                <a:gdLst>
                  <a:gd name="T0" fmla="*/ 0 w 28"/>
                  <a:gd name="T1" fmla="*/ 18 h 48"/>
                  <a:gd name="T2" fmla="*/ 7 w 28"/>
                  <a:gd name="T3" fmla="*/ 0 h 48"/>
                  <a:gd name="T4" fmla="*/ 22 w 28"/>
                  <a:gd name="T5" fmla="*/ 30 h 48"/>
                  <a:gd name="T6" fmla="*/ 0 w 28"/>
                  <a:gd name="T7" fmla="*/ 18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29"/>
                    </a:moveTo>
                    <a:lnTo>
                      <a:pt x="8" y="0"/>
                    </a:lnTo>
                    <a:lnTo>
                      <a:pt x="28" y="48"/>
                    </a:lnTo>
                    <a:lnTo>
                      <a:pt x="0" y="29"/>
                    </a:lnTo>
                    <a:close/>
                  </a:path>
                </a:pathLst>
              </a:custGeom>
              <a:solidFill>
                <a:srgbClr val="FFFFFF"/>
              </a:solidFill>
              <a:ln w="14351">
                <a:solidFill>
                  <a:schemeClr val="bg2"/>
                </a:solidFill>
                <a:round/>
                <a:headEnd/>
                <a:tailEnd/>
              </a:ln>
            </p:spPr>
            <p:txBody>
              <a:bodyPr/>
              <a:lstStyle/>
              <a:p>
                <a:endParaRPr lang="en-US"/>
              </a:p>
            </p:txBody>
          </p:sp>
          <p:sp>
            <p:nvSpPr>
              <p:cNvPr id="21563" name="Freeform 58"/>
              <p:cNvSpPr>
                <a:spLocks/>
              </p:cNvSpPr>
              <p:nvPr/>
            </p:nvSpPr>
            <p:spPr bwMode="auto">
              <a:xfrm>
                <a:off x="1727" y="3625"/>
                <a:ext cx="39" cy="44"/>
              </a:xfrm>
              <a:custGeom>
                <a:avLst/>
                <a:gdLst>
                  <a:gd name="T0" fmla="*/ 0 w 43"/>
                  <a:gd name="T1" fmla="*/ 27 h 51"/>
                  <a:gd name="T2" fmla="*/ 5 w 43"/>
                  <a:gd name="T3" fmla="*/ 22 h 51"/>
                  <a:gd name="T4" fmla="*/ 23 w 43"/>
                  <a:gd name="T5" fmla="*/ 26 h 51"/>
                  <a:gd name="T6" fmla="*/ 14 w 43"/>
                  <a:gd name="T7" fmla="*/ 16 h 51"/>
                  <a:gd name="T8" fmla="*/ 24 w 43"/>
                  <a:gd name="T9" fmla="*/ 12 h 51"/>
                  <a:gd name="T10" fmla="*/ 10 w 43"/>
                  <a:gd name="T11" fmla="*/ 9 h 51"/>
                  <a:gd name="T12" fmla="*/ 10 w 43"/>
                  <a:gd name="T13" fmla="*/ 3 h 51"/>
                  <a:gd name="T14" fmla="*/ 30 w 43"/>
                  <a:gd name="T15" fmla="*/ 0 h 51"/>
                  <a:gd name="T16" fmla="*/ 32 w 43"/>
                  <a:gd name="T17" fmla="*/ 33 h 51"/>
                  <a:gd name="T18" fmla="*/ 0 w 43"/>
                  <a:gd name="T19" fmla="*/ 27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51"/>
                  <a:gd name="T32" fmla="*/ 43 w 4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51">
                    <a:moveTo>
                      <a:pt x="0" y="42"/>
                    </a:moveTo>
                    <a:lnTo>
                      <a:pt x="7" y="35"/>
                    </a:lnTo>
                    <a:lnTo>
                      <a:pt x="31" y="40"/>
                    </a:lnTo>
                    <a:lnTo>
                      <a:pt x="18" y="26"/>
                    </a:lnTo>
                    <a:lnTo>
                      <a:pt x="32" y="18"/>
                    </a:lnTo>
                    <a:lnTo>
                      <a:pt x="13" y="15"/>
                    </a:lnTo>
                    <a:lnTo>
                      <a:pt x="13" y="3"/>
                    </a:lnTo>
                    <a:lnTo>
                      <a:pt x="40" y="0"/>
                    </a:lnTo>
                    <a:lnTo>
                      <a:pt x="43" y="51"/>
                    </a:lnTo>
                    <a:lnTo>
                      <a:pt x="0" y="42"/>
                    </a:lnTo>
                    <a:close/>
                  </a:path>
                </a:pathLst>
              </a:custGeom>
              <a:solidFill>
                <a:srgbClr val="FFFFFF"/>
              </a:solidFill>
              <a:ln w="14351">
                <a:solidFill>
                  <a:schemeClr val="bg2"/>
                </a:solidFill>
                <a:round/>
                <a:headEnd/>
                <a:tailEnd/>
              </a:ln>
            </p:spPr>
            <p:txBody>
              <a:bodyPr/>
              <a:lstStyle/>
              <a:p>
                <a:endParaRPr lang="en-US"/>
              </a:p>
            </p:txBody>
          </p:sp>
          <p:sp>
            <p:nvSpPr>
              <p:cNvPr id="21564" name="Freeform 59"/>
              <p:cNvSpPr>
                <a:spLocks/>
              </p:cNvSpPr>
              <p:nvPr/>
            </p:nvSpPr>
            <p:spPr bwMode="auto">
              <a:xfrm>
                <a:off x="3738" y="1900"/>
                <a:ext cx="848" cy="570"/>
              </a:xfrm>
              <a:custGeom>
                <a:avLst/>
                <a:gdLst>
                  <a:gd name="T0" fmla="*/ 5 w 919"/>
                  <a:gd name="T1" fmla="*/ 183 h 667"/>
                  <a:gd name="T2" fmla="*/ 77 w 919"/>
                  <a:gd name="T3" fmla="*/ 156 h 667"/>
                  <a:gd name="T4" fmla="*/ 73 w 919"/>
                  <a:gd name="T5" fmla="*/ 120 h 667"/>
                  <a:gd name="T6" fmla="*/ 109 w 919"/>
                  <a:gd name="T7" fmla="*/ 88 h 667"/>
                  <a:gd name="T8" fmla="*/ 145 w 919"/>
                  <a:gd name="T9" fmla="*/ 72 h 667"/>
                  <a:gd name="T10" fmla="*/ 179 w 919"/>
                  <a:gd name="T11" fmla="*/ 79 h 667"/>
                  <a:gd name="T12" fmla="*/ 204 w 919"/>
                  <a:gd name="T13" fmla="*/ 115 h 667"/>
                  <a:gd name="T14" fmla="*/ 275 w 919"/>
                  <a:gd name="T15" fmla="*/ 148 h 667"/>
                  <a:gd name="T16" fmla="*/ 368 w 919"/>
                  <a:gd name="T17" fmla="*/ 163 h 667"/>
                  <a:gd name="T18" fmla="*/ 452 w 919"/>
                  <a:gd name="T19" fmla="*/ 135 h 667"/>
                  <a:gd name="T20" fmla="*/ 470 w 919"/>
                  <a:gd name="T21" fmla="*/ 120 h 667"/>
                  <a:gd name="T22" fmla="*/ 541 w 919"/>
                  <a:gd name="T23" fmla="*/ 96 h 667"/>
                  <a:gd name="T24" fmla="*/ 496 w 919"/>
                  <a:gd name="T25" fmla="*/ 82 h 667"/>
                  <a:gd name="T26" fmla="*/ 503 w 919"/>
                  <a:gd name="T27" fmla="*/ 50 h 667"/>
                  <a:gd name="T28" fmla="*/ 537 w 919"/>
                  <a:gd name="T29" fmla="*/ 50 h 667"/>
                  <a:gd name="T30" fmla="*/ 547 w 919"/>
                  <a:gd name="T31" fmla="*/ 13 h 667"/>
                  <a:gd name="T32" fmla="*/ 615 w 919"/>
                  <a:gd name="T33" fmla="*/ 8 h 667"/>
                  <a:gd name="T34" fmla="*/ 671 w 919"/>
                  <a:gd name="T35" fmla="*/ 65 h 667"/>
                  <a:gd name="T36" fmla="*/ 722 w 919"/>
                  <a:gd name="T37" fmla="*/ 71 h 667"/>
                  <a:gd name="T38" fmla="*/ 677 w 919"/>
                  <a:gd name="T39" fmla="*/ 122 h 667"/>
                  <a:gd name="T40" fmla="*/ 672 w 919"/>
                  <a:gd name="T41" fmla="*/ 150 h 667"/>
                  <a:gd name="T42" fmla="*/ 645 w 919"/>
                  <a:gd name="T43" fmla="*/ 158 h 667"/>
                  <a:gd name="T44" fmla="*/ 628 w 919"/>
                  <a:gd name="T45" fmla="*/ 163 h 667"/>
                  <a:gd name="T46" fmla="*/ 562 w 919"/>
                  <a:gd name="T47" fmla="*/ 199 h 667"/>
                  <a:gd name="T48" fmla="*/ 568 w 919"/>
                  <a:gd name="T49" fmla="*/ 170 h 667"/>
                  <a:gd name="T50" fmla="*/ 520 w 919"/>
                  <a:gd name="T51" fmla="*/ 203 h 667"/>
                  <a:gd name="T52" fmla="*/ 557 w 919"/>
                  <a:gd name="T53" fmla="*/ 212 h 667"/>
                  <a:gd name="T54" fmla="*/ 550 w 919"/>
                  <a:gd name="T55" fmla="*/ 230 h 667"/>
                  <a:gd name="T56" fmla="*/ 569 w 919"/>
                  <a:gd name="T57" fmla="*/ 285 h 667"/>
                  <a:gd name="T58" fmla="*/ 569 w 919"/>
                  <a:gd name="T59" fmla="*/ 294 h 667"/>
                  <a:gd name="T60" fmla="*/ 570 w 919"/>
                  <a:gd name="T61" fmla="*/ 307 h 667"/>
                  <a:gd name="T62" fmla="*/ 504 w 919"/>
                  <a:gd name="T63" fmla="*/ 385 h 667"/>
                  <a:gd name="T64" fmla="*/ 474 w 919"/>
                  <a:gd name="T65" fmla="*/ 390 h 667"/>
                  <a:gd name="T66" fmla="*/ 462 w 919"/>
                  <a:gd name="T67" fmla="*/ 397 h 667"/>
                  <a:gd name="T68" fmla="*/ 430 w 919"/>
                  <a:gd name="T69" fmla="*/ 416 h 667"/>
                  <a:gd name="T70" fmla="*/ 403 w 919"/>
                  <a:gd name="T71" fmla="*/ 403 h 667"/>
                  <a:gd name="T72" fmla="*/ 336 w 919"/>
                  <a:gd name="T73" fmla="*/ 391 h 667"/>
                  <a:gd name="T74" fmla="*/ 330 w 919"/>
                  <a:gd name="T75" fmla="*/ 404 h 667"/>
                  <a:gd name="T76" fmla="*/ 303 w 919"/>
                  <a:gd name="T77" fmla="*/ 394 h 667"/>
                  <a:gd name="T78" fmla="*/ 281 w 919"/>
                  <a:gd name="T79" fmla="*/ 376 h 667"/>
                  <a:gd name="T80" fmla="*/ 293 w 919"/>
                  <a:gd name="T81" fmla="*/ 332 h 667"/>
                  <a:gd name="T82" fmla="*/ 269 w 919"/>
                  <a:gd name="T83" fmla="*/ 323 h 667"/>
                  <a:gd name="T84" fmla="*/ 213 w 919"/>
                  <a:gd name="T85" fmla="*/ 330 h 667"/>
                  <a:gd name="T86" fmla="*/ 180 w 919"/>
                  <a:gd name="T87" fmla="*/ 336 h 667"/>
                  <a:gd name="T88" fmla="*/ 171 w 919"/>
                  <a:gd name="T89" fmla="*/ 329 h 667"/>
                  <a:gd name="T90" fmla="*/ 125 w 919"/>
                  <a:gd name="T91" fmla="*/ 313 h 667"/>
                  <a:gd name="T92" fmla="*/ 62 w 919"/>
                  <a:gd name="T93" fmla="*/ 293 h 667"/>
                  <a:gd name="T94" fmla="*/ 70 w 919"/>
                  <a:gd name="T95" fmla="*/ 273 h 667"/>
                  <a:gd name="T96" fmla="*/ 79 w 919"/>
                  <a:gd name="T97" fmla="*/ 238 h 667"/>
                  <a:gd name="T98" fmla="*/ 47 w 919"/>
                  <a:gd name="T99" fmla="*/ 238 h 667"/>
                  <a:gd name="T100" fmla="*/ 13 w 919"/>
                  <a:gd name="T101" fmla="*/ 217 h 667"/>
                  <a:gd name="T102" fmla="*/ 0 w 919"/>
                  <a:gd name="T103" fmla="*/ 197 h 6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9"/>
                  <a:gd name="T157" fmla="*/ 0 h 667"/>
                  <a:gd name="T158" fmla="*/ 919 w 919"/>
                  <a:gd name="T159" fmla="*/ 667 h 6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9" h="667">
                    <a:moveTo>
                      <a:pt x="0" y="316"/>
                    </a:moveTo>
                    <a:lnTo>
                      <a:pt x="5" y="293"/>
                    </a:lnTo>
                    <a:lnTo>
                      <a:pt x="39" y="285"/>
                    </a:lnTo>
                    <a:lnTo>
                      <a:pt x="97" y="251"/>
                    </a:lnTo>
                    <a:lnTo>
                      <a:pt x="105" y="223"/>
                    </a:lnTo>
                    <a:lnTo>
                      <a:pt x="93" y="193"/>
                    </a:lnTo>
                    <a:lnTo>
                      <a:pt x="131" y="184"/>
                    </a:lnTo>
                    <a:lnTo>
                      <a:pt x="139" y="142"/>
                    </a:lnTo>
                    <a:lnTo>
                      <a:pt x="177" y="144"/>
                    </a:lnTo>
                    <a:lnTo>
                      <a:pt x="184" y="115"/>
                    </a:lnTo>
                    <a:lnTo>
                      <a:pt x="213" y="103"/>
                    </a:lnTo>
                    <a:lnTo>
                      <a:pt x="228" y="126"/>
                    </a:lnTo>
                    <a:lnTo>
                      <a:pt x="249" y="133"/>
                    </a:lnTo>
                    <a:lnTo>
                      <a:pt x="259" y="185"/>
                    </a:lnTo>
                    <a:lnTo>
                      <a:pt x="326" y="202"/>
                    </a:lnTo>
                    <a:lnTo>
                      <a:pt x="350" y="238"/>
                    </a:lnTo>
                    <a:lnTo>
                      <a:pt x="407" y="235"/>
                    </a:lnTo>
                    <a:lnTo>
                      <a:pt x="468" y="261"/>
                    </a:lnTo>
                    <a:lnTo>
                      <a:pt x="550" y="238"/>
                    </a:lnTo>
                    <a:lnTo>
                      <a:pt x="575" y="217"/>
                    </a:lnTo>
                    <a:lnTo>
                      <a:pt x="575" y="189"/>
                    </a:lnTo>
                    <a:lnTo>
                      <a:pt x="598" y="193"/>
                    </a:lnTo>
                    <a:lnTo>
                      <a:pt x="647" y="155"/>
                    </a:lnTo>
                    <a:lnTo>
                      <a:pt x="688" y="153"/>
                    </a:lnTo>
                    <a:lnTo>
                      <a:pt x="669" y="124"/>
                    </a:lnTo>
                    <a:lnTo>
                      <a:pt x="632" y="131"/>
                    </a:lnTo>
                    <a:lnTo>
                      <a:pt x="630" y="97"/>
                    </a:lnTo>
                    <a:lnTo>
                      <a:pt x="641" y="81"/>
                    </a:lnTo>
                    <a:lnTo>
                      <a:pt x="662" y="90"/>
                    </a:lnTo>
                    <a:lnTo>
                      <a:pt x="684" y="79"/>
                    </a:lnTo>
                    <a:lnTo>
                      <a:pt x="705" y="35"/>
                    </a:lnTo>
                    <a:lnTo>
                      <a:pt x="697" y="21"/>
                    </a:lnTo>
                    <a:lnTo>
                      <a:pt x="751" y="0"/>
                    </a:lnTo>
                    <a:lnTo>
                      <a:pt x="782" y="13"/>
                    </a:lnTo>
                    <a:lnTo>
                      <a:pt x="809" y="87"/>
                    </a:lnTo>
                    <a:lnTo>
                      <a:pt x="854" y="104"/>
                    </a:lnTo>
                    <a:lnTo>
                      <a:pt x="863" y="131"/>
                    </a:lnTo>
                    <a:lnTo>
                      <a:pt x="919" y="114"/>
                    </a:lnTo>
                    <a:lnTo>
                      <a:pt x="893" y="186"/>
                    </a:lnTo>
                    <a:lnTo>
                      <a:pt x="862" y="196"/>
                    </a:lnTo>
                    <a:lnTo>
                      <a:pt x="866" y="223"/>
                    </a:lnTo>
                    <a:lnTo>
                      <a:pt x="855" y="240"/>
                    </a:lnTo>
                    <a:lnTo>
                      <a:pt x="849" y="233"/>
                    </a:lnTo>
                    <a:lnTo>
                      <a:pt x="821" y="254"/>
                    </a:lnTo>
                    <a:lnTo>
                      <a:pt x="821" y="265"/>
                    </a:lnTo>
                    <a:lnTo>
                      <a:pt x="800" y="262"/>
                    </a:lnTo>
                    <a:lnTo>
                      <a:pt x="761" y="294"/>
                    </a:lnTo>
                    <a:lnTo>
                      <a:pt x="715" y="320"/>
                    </a:lnTo>
                    <a:lnTo>
                      <a:pt x="730" y="284"/>
                    </a:lnTo>
                    <a:lnTo>
                      <a:pt x="724" y="273"/>
                    </a:lnTo>
                    <a:lnTo>
                      <a:pt x="662" y="314"/>
                    </a:lnTo>
                    <a:lnTo>
                      <a:pt x="661" y="325"/>
                    </a:lnTo>
                    <a:lnTo>
                      <a:pt x="682" y="348"/>
                    </a:lnTo>
                    <a:lnTo>
                      <a:pt x="710" y="339"/>
                    </a:lnTo>
                    <a:lnTo>
                      <a:pt x="736" y="347"/>
                    </a:lnTo>
                    <a:lnTo>
                      <a:pt x="700" y="369"/>
                    </a:lnTo>
                    <a:lnTo>
                      <a:pt x="684" y="396"/>
                    </a:lnTo>
                    <a:lnTo>
                      <a:pt x="725" y="456"/>
                    </a:lnTo>
                    <a:lnTo>
                      <a:pt x="698" y="452"/>
                    </a:lnTo>
                    <a:lnTo>
                      <a:pt x="725" y="471"/>
                    </a:lnTo>
                    <a:lnTo>
                      <a:pt x="699" y="486"/>
                    </a:lnTo>
                    <a:lnTo>
                      <a:pt x="726" y="491"/>
                    </a:lnTo>
                    <a:lnTo>
                      <a:pt x="675" y="586"/>
                    </a:lnTo>
                    <a:lnTo>
                      <a:pt x="642" y="616"/>
                    </a:lnTo>
                    <a:lnTo>
                      <a:pt x="609" y="625"/>
                    </a:lnTo>
                    <a:lnTo>
                      <a:pt x="604" y="625"/>
                    </a:lnTo>
                    <a:lnTo>
                      <a:pt x="598" y="621"/>
                    </a:lnTo>
                    <a:lnTo>
                      <a:pt x="589" y="637"/>
                    </a:lnTo>
                    <a:lnTo>
                      <a:pt x="552" y="647"/>
                    </a:lnTo>
                    <a:lnTo>
                      <a:pt x="547" y="667"/>
                    </a:lnTo>
                    <a:lnTo>
                      <a:pt x="541" y="642"/>
                    </a:lnTo>
                    <a:lnTo>
                      <a:pt x="514" y="645"/>
                    </a:lnTo>
                    <a:lnTo>
                      <a:pt x="474" y="614"/>
                    </a:lnTo>
                    <a:lnTo>
                      <a:pt x="427" y="626"/>
                    </a:lnTo>
                    <a:lnTo>
                      <a:pt x="420" y="627"/>
                    </a:lnTo>
                    <a:lnTo>
                      <a:pt x="421" y="647"/>
                    </a:lnTo>
                    <a:lnTo>
                      <a:pt x="413" y="640"/>
                    </a:lnTo>
                    <a:lnTo>
                      <a:pt x="385" y="632"/>
                    </a:lnTo>
                    <a:lnTo>
                      <a:pt x="379" y="598"/>
                    </a:lnTo>
                    <a:lnTo>
                      <a:pt x="359" y="603"/>
                    </a:lnTo>
                    <a:lnTo>
                      <a:pt x="375" y="550"/>
                    </a:lnTo>
                    <a:lnTo>
                      <a:pt x="373" y="533"/>
                    </a:lnTo>
                    <a:lnTo>
                      <a:pt x="356" y="523"/>
                    </a:lnTo>
                    <a:lnTo>
                      <a:pt x="342" y="517"/>
                    </a:lnTo>
                    <a:lnTo>
                      <a:pt x="334" y="498"/>
                    </a:lnTo>
                    <a:lnTo>
                      <a:pt x="271" y="529"/>
                    </a:lnTo>
                    <a:lnTo>
                      <a:pt x="244" y="520"/>
                    </a:lnTo>
                    <a:lnTo>
                      <a:pt x="229" y="538"/>
                    </a:lnTo>
                    <a:lnTo>
                      <a:pt x="227" y="527"/>
                    </a:lnTo>
                    <a:lnTo>
                      <a:pt x="217" y="528"/>
                    </a:lnTo>
                    <a:lnTo>
                      <a:pt x="184" y="528"/>
                    </a:lnTo>
                    <a:lnTo>
                      <a:pt x="158" y="501"/>
                    </a:lnTo>
                    <a:lnTo>
                      <a:pt x="110" y="483"/>
                    </a:lnTo>
                    <a:lnTo>
                      <a:pt x="79" y="469"/>
                    </a:lnTo>
                    <a:lnTo>
                      <a:pt x="72" y="439"/>
                    </a:lnTo>
                    <a:lnTo>
                      <a:pt x="89" y="436"/>
                    </a:lnTo>
                    <a:lnTo>
                      <a:pt x="79" y="413"/>
                    </a:lnTo>
                    <a:lnTo>
                      <a:pt x="101" y="382"/>
                    </a:lnTo>
                    <a:lnTo>
                      <a:pt x="83" y="372"/>
                    </a:lnTo>
                    <a:lnTo>
                      <a:pt x="60" y="383"/>
                    </a:lnTo>
                    <a:lnTo>
                      <a:pt x="15" y="354"/>
                    </a:lnTo>
                    <a:lnTo>
                      <a:pt x="16" y="347"/>
                    </a:lnTo>
                    <a:lnTo>
                      <a:pt x="17" y="325"/>
                    </a:lnTo>
                    <a:lnTo>
                      <a:pt x="0" y="316"/>
                    </a:lnTo>
                    <a:close/>
                  </a:path>
                </a:pathLst>
              </a:custGeom>
              <a:solidFill>
                <a:srgbClr val="FF9900"/>
              </a:solidFill>
              <a:ln w="14351">
                <a:solidFill>
                  <a:schemeClr val="bg2"/>
                </a:solidFill>
                <a:round/>
                <a:headEnd/>
                <a:tailEnd/>
              </a:ln>
            </p:spPr>
            <p:txBody>
              <a:bodyPr/>
              <a:lstStyle/>
              <a:p>
                <a:endParaRPr lang="en-US"/>
              </a:p>
            </p:txBody>
          </p:sp>
          <p:sp>
            <p:nvSpPr>
              <p:cNvPr id="21565" name="Freeform 60"/>
              <p:cNvSpPr>
                <a:spLocks/>
              </p:cNvSpPr>
              <p:nvPr/>
            </p:nvSpPr>
            <p:spPr bwMode="auto">
              <a:xfrm>
                <a:off x="4223" y="2474"/>
                <a:ext cx="33" cy="40"/>
              </a:xfrm>
              <a:custGeom>
                <a:avLst/>
                <a:gdLst>
                  <a:gd name="T0" fmla="*/ 0 w 36"/>
                  <a:gd name="T1" fmla="*/ 22 h 47"/>
                  <a:gd name="T2" fmla="*/ 9 w 36"/>
                  <a:gd name="T3" fmla="*/ 0 h 47"/>
                  <a:gd name="T4" fmla="*/ 28 w 36"/>
                  <a:gd name="T5" fmla="*/ 3 h 47"/>
                  <a:gd name="T6" fmla="*/ 12 w 36"/>
                  <a:gd name="T7" fmla="*/ 29 h 47"/>
                  <a:gd name="T8" fmla="*/ 0 w 36"/>
                  <a:gd name="T9" fmla="*/ 22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0" y="36"/>
                    </a:moveTo>
                    <a:lnTo>
                      <a:pt x="12" y="0"/>
                    </a:lnTo>
                    <a:lnTo>
                      <a:pt x="36" y="6"/>
                    </a:lnTo>
                    <a:lnTo>
                      <a:pt x="15" y="47"/>
                    </a:lnTo>
                    <a:lnTo>
                      <a:pt x="0" y="36"/>
                    </a:lnTo>
                    <a:close/>
                  </a:path>
                </a:pathLst>
              </a:custGeom>
              <a:solidFill>
                <a:srgbClr val="FFFFFF"/>
              </a:solidFill>
              <a:ln w="14351">
                <a:solidFill>
                  <a:schemeClr val="bg2"/>
                </a:solidFill>
                <a:round/>
                <a:headEnd/>
                <a:tailEnd/>
              </a:ln>
            </p:spPr>
            <p:txBody>
              <a:bodyPr/>
              <a:lstStyle/>
              <a:p>
                <a:endParaRPr lang="en-US"/>
              </a:p>
            </p:txBody>
          </p:sp>
          <p:sp>
            <p:nvSpPr>
              <p:cNvPr id="21566" name="Freeform 61"/>
              <p:cNvSpPr>
                <a:spLocks/>
              </p:cNvSpPr>
              <p:nvPr/>
            </p:nvSpPr>
            <p:spPr bwMode="auto">
              <a:xfrm>
                <a:off x="4382" y="2395"/>
                <a:ext cx="25" cy="49"/>
              </a:xfrm>
              <a:custGeom>
                <a:avLst/>
                <a:gdLst>
                  <a:gd name="T0" fmla="*/ 0 w 28"/>
                  <a:gd name="T1" fmla="*/ 15 h 57"/>
                  <a:gd name="T2" fmla="*/ 7 w 28"/>
                  <a:gd name="T3" fmla="*/ 36 h 57"/>
                  <a:gd name="T4" fmla="*/ 20 w 28"/>
                  <a:gd name="T5" fmla="*/ 0 h 57"/>
                  <a:gd name="T6" fmla="*/ 10 w 28"/>
                  <a:gd name="T7" fmla="*/ 0 h 57"/>
                  <a:gd name="T8" fmla="*/ 0 w 28"/>
                  <a:gd name="T9" fmla="*/ 15 h 57"/>
                  <a:gd name="T10" fmla="*/ 0 60000 65536"/>
                  <a:gd name="T11" fmla="*/ 0 60000 65536"/>
                  <a:gd name="T12" fmla="*/ 0 60000 65536"/>
                  <a:gd name="T13" fmla="*/ 0 60000 65536"/>
                  <a:gd name="T14" fmla="*/ 0 60000 65536"/>
                  <a:gd name="T15" fmla="*/ 0 w 28"/>
                  <a:gd name="T16" fmla="*/ 0 h 57"/>
                  <a:gd name="T17" fmla="*/ 28 w 28"/>
                  <a:gd name="T18" fmla="*/ 57 h 57"/>
                </a:gdLst>
                <a:ahLst/>
                <a:cxnLst>
                  <a:cxn ang="T10">
                    <a:pos x="T0" y="T1"/>
                  </a:cxn>
                  <a:cxn ang="T11">
                    <a:pos x="T2" y="T3"/>
                  </a:cxn>
                  <a:cxn ang="T12">
                    <a:pos x="T4" y="T5"/>
                  </a:cxn>
                  <a:cxn ang="T13">
                    <a:pos x="T6" y="T7"/>
                  </a:cxn>
                  <a:cxn ang="T14">
                    <a:pos x="T8" y="T9"/>
                  </a:cxn>
                </a:cxnLst>
                <a:rect l="T15" t="T16" r="T17" b="T18"/>
                <a:pathLst>
                  <a:path w="28" h="57">
                    <a:moveTo>
                      <a:pt x="0" y="24"/>
                    </a:moveTo>
                    <a:lnTo>
                      <a:pt x="10" y="57"/>
                    </a:lnTo>
                    <a:lnTo>
                      <a:pt x="28" y="0"/>
                    </a:lnTo>
                    <a:lnTo>
                      <a:pt x="13" y="0"/>
                    </a:lnTo>
                    <a:lnTo>
                      <a:pt x="0" y="24"/>
                    </a:lnTo>
                    <a:close/>
                  </a:path>
                </a:pathLst>
              </a:custGeom>
              <a:solidFill>
                <a:srgbClr val="FFFFFF"/>
              </a:solidFill>
              <a:ln w="14351">
                <a:solidFill>
                  <a:schemeClr val="bg2"/>
                </a:solidFill>
                <a:round/>
                <a:headEnd/>
                <a:tailEnd/>
              </a:ln>
            </p:spPr>
            <p:txBody>
              <a:bodyPr/>
              <a:lstStyle/>
              <a:p>
                <a:endParaRPr lang="en-US"/>
              </a:p>
            </p:txBody>
          </p:sp>
          <p:sp>
            <p:nvSpPr>
              <p:cNvPr id="21567" name="Freeform 62"/>
              <p:cNvSpPr>
                <a:spLocks/>
              </p:cNvSpPr>
              <p:nvPr/>
            </p:nvSpPr>
            <p:spPr bwMode="auto">
              <a:xfrm>
                <a:off x="1622" y="2586"/>
                <a:ext cx="167" cy="246"/>
              </a:xfrm>
              <a:custGeom>
                <a:avLst/>
                <a:gdLst>
                  <a:gd name="T0" fmla="*/ 0 w 180"/>
                  <a:gd name="T1" fmla="*/ 119 h 289"/>
                  <a:gd name="T2" fmla="*/ 18 w 180"/>
                  <a:gd name="T3" fmla="*/ 131 h 289"/>
                  <a:gd name="T4" fmla="*/ 42 w 180"/>
                  <a:gd name="T5" fmla="*/ 134 h 289"/>
                  <a:gd name="T6" fmla="*/ 71 w 180"/>
                  <a:gd name="T7" fmla="*/ 160 h 289"/>
                  <a:gd name="T8" fmla="*/ 104 w 180"/>
                  <a:gd name="T9" fmla="*/ 163 h 289"/>
                  <a:gd name="T10" fmla="*/ 99 w 180"/>
                  <a:gd name="T11" fmla="*/ 174 h 289"/>
                  <a:gd name="T12" fmla="*/ 106 w 180"/>
                  <a:gd name="T13" fmla="*/ 178 h 289"/>
                  <a:gd name="T14" fmla="*/ 113 w 180"/>
                  <a:gd name="T15" fmla="*/ 147 h 289"/>
                  <a:gd name="T16" fmla="*/ 106 w 180"/>
                  <a:gd name="T17" fmla="*/ 129 h 289"/>
                  <a:gd name="T18" fmla="*/ 116 w 180"/>
                  <a:gd name="T19" fmla="*/ 127 h 289"/>
                  <a:gd name="T20" fmla="*/ 109 w 180"/>
                  <a:gd name="T21" fmla="*/ 117 h 289"/>
                  <a:gd name="T22" fmla="*/ 137 w 180"/>
                  <a:gd name="T23" fmla="*/ 112 h 289"/>
                  <a:gd name="T24" fmla="*/ 144 w 180"/>
                  <a:gd name="T25" fmla="*/ 119 h 289"/>
                  <a:gd name="T26" fmla="*/ 134 w 180"/>
                  <a:gd name="T27" fmla="*/ 104 h 289"/>
                  <a:gd name="T28" fmla="*/ 137 w 180"/>
                  <a:gd name="T29" fmla="*/ 67 h 289"/>
                  <a:gd name="T30" fmla="*/ 115 w 180"/>
                  <a:gd name="T31" fmla="*/ 68 h 289"/>
                  <a:gd name="T32" fmla="*/ 106 w 180"/>
                  <a:gd name="T33" fmla="*/ 59 h 289"/>
                  <a:gd name="T34" fmla="*/ 83 w 180"/>
                  <a:gd name="T35" fmla="*/ 57 h 289"/>
                  <a:gd name="T36" fmla="*/ 66 w 180"/>
                  <a:gd name="T37" fmla="*/ 36 h 289"/>
                  <a:gd name="T38" fmla="*/ 91 w 180"/>
                  <a:gd name="T39" fmla="*/ 7 h 289"/>
                  <a:gd name="T40" fmla="*/ 88 w 180"/>
                  <a:gd name="T41" fmla="*/ 0 h 289"/>
                  <a:gd name="T42" fmla="*/ 46 w 180"/>
                  <a:gd name="T43" fmla="*/ 16 h 289"/>
                  <a:gd name="T44" fmla="*/ 24 w 180"/>
                  <a:gd name="T45" fmla="*/ 48 h 289"/>
                  <a:gd name="T46" fmla="*/ 18 w 180"/>
                  <a:gd name="T47" fmla="*/ 41 h 289"/>
                  <a:gd name="T48" fmla="*/ 11 w 180"/>
                  <a:gd name="T49" fmla="*/ 55 h 289"/>
                  <a:gd name="T50" fmla="*/ 17 w 180"/>
                  <a:gd name="T51" fmla="*/ 90 h 289"/>
                  <a:gd name="T52" fmla="*/ 22 w 180"/>
                  <a:gd name="T53" fmla="*/ 91 h 289"/>
                  <a:gd name="T54" fmla="*/ 0 w 180"/>
                  <a:gd name="T55" fmla="*/ 119 h 2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89"/>
                  <a:gd name="T86" fmla="*/ 180 w 180"/>
                  <a:gd name="T87" fmla="*/ 289 h 2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89">
                    <a:moveTo>
                      <a:pt x="0" y="193"/>
                    </a:moveTo>
                    <a:lnTo>
                      <a:pt x="22" y="213"/>
                    </a:lnTo>
                    <a:lnTo>
                      <a:pt x="53" y="219"/>
                    </a:lnTo>
                    <a:lnTo>
                      <a:pt x="88" y="260"/>
                    </a:lnTo>
                    <a:lnTo>
                      <a:pt x="130" y="263"/>
                    </a:lnTo>
                    <a:lnTo>
                      <a:pt x="124" y="282"/>
                    </a:lnTo>
                    <a:lnTo>
                      <a:pt x="133" y="289"/>
                    </a:lnTo>
                    <a:lnTo>
                      <a:pt x="142" y="239"/>
                    </a:lnTo>
                    <a:lnTo>
                      <a:pt x="133" y="208"/>
                    </a:lnTo>
                    <a:lnTo>
                      <a:pt x="146" y="206"/>
                    </a:lnTo>
                    <a:lnTo>
                      <a:pt x="136" y="189"/>
                    </a:lnTo>
                    <a:lnTo>
                      <a:pt x="172" y="182"/>
                    </a:lnTo>
                    <a:lnTo>
                      <a:pt x="180" y="193"/>
                    </a:lnTo>
                    <a:lnTo>
                      <a:pt x="167" y="168"/>
                    </a:lnTo>
                    <a:lnTo>
                      <a:pt x="171" y="109"/>
                    </a:lnTo>
                    <a:lnTo>
                      <a:pt x="144" y="111"/>
                    </a:lnTo>
                    <a:lnTo>
                      <a:pt x="133" y="95"/>
                    </a:lnTo>
                    <a:lnTo>
                      <a:pt x="104" y="93"/>
                    </a:lnTo>
                    <a:lnTo>
                      <a:pt x="82" y="57"/>
                    </a:lnTo>
                    <a:lnTo>
                      <a:pt x="114" y="11"/>
                    </a:lnTo>
                    <a:lnTo>
                      <a:pt x="110" y="0"/>
                    </a:lnTo>
                    <a:lnTo>
                      <a:pt x="58" y="26"/>
                    </a:lnTo>
                    <a:lnTo>
                      <a:pt x="30" y="77"/>
                    </a:lnTo>
                    <a:lnTo>
                      <a:pt x="22" y="66"/>
                    </a:lnTo>
                    <a:lnTo>
                      <a:pt x="14" y="89"/>
                    </a:lnTo>
                    <a:lnTo>
                      <a:pt x="21" y="147"/>
                    </a:lnTo>
                    <a:lnTo>
                      <a:pt x="28" y="148"/>
                    </a:lnTo>
                    <a:lnTo>
                      <a:pt x="0" y="193"/>
                    </a:lnTo>
                    <a:close/>
                  </a:path>
                </a:pathLst>
              </a:custGeom>
              <a:solidFill>
                <a:srgbClr val="FF0000"/>
              </a:solidFill>
              <a:ln w="14351">
                <a:solidFill>
                  <a:schemeClr val="bg2"/>
                </a:solidFill>
                <a:round/>
                <a:headEnd/>
                <a:tailEnd/>
              </a:ln>
            </p:spPr>
            <p:txBody>
              <a:bodyPr/>
              <a:lstStyle/>
              <a:p>
                <a:endParaRPr lang="en-US"/>
              </a:p>
            </p:txBody>
          </p:sp>
          <p:sp>
            <p:nvSpPr>
              <p:cNvPr id="21568" name="Freeform 63"/>
              <p:cNvSpPr>
                <a:spLocks/>
              </p:cNvSpPr>
              <p:nvPr/>
            </p:nvSpPr>
            <p:spPr bwMode="auto">
              <a:xfrm>
                <a:off x="2871" y="2715"/>
                <a:ext cx="104" cy="128"/>
              </a:xfrm>
              <a:custGeom>
                <a:avLst/>
                <a:gdLst>
                  <a:gd name="T0" fmla="*/ 0 w 113"/>
                  <a:gd name="T1" fmla="*/ 83 h 149"/>
                  <a:gd name="T2" fmla="*/ 9 w 113"/>
                  <a:gd name="T3" fmla="*/ 94 h 149"/>
                  <a:gd name="T4" fmla="*/ 21 w 113"/>
                  <a:gd name="T5" fmla="*/ 91 h 149"/>
                  <a:gd name="T6" fmla="*/ 39 w 113"/>
                  <a:gd name="T7" fmla="*/ 93 h 149"/>
                  <a:gd name="T8" fmla="*/ 54 w 113"/>
                  <a:gd name="T9" fmla="*/ 82 h 149"/>
                  <a:gd name="T10" fmla="*/ 60 w 113"/>
                  <a:gd name="T11" fmla="*/ 63 h 149"/>
                  <a:gd name="T12" fmla="*/ 76 w 113"/>
                  <a:gd name="T13" fmla="*/ 49 h 149"/>
                  <a:gd name="T14" fmla="*/ 88 w 113"/>
                  <a:gd name="T15" fmla="*/ 0 h 149"/>
                  <a:gd name="T16" fmla="*/ 67 w 113"/>
                  <a:gd name="T17" fmla="*/ 2 h 149"/>
                  <a:gd name="T18" fmla="*/ 57 w 113"/>
                  <a:gd name="T19" fmla="*/ 9 h 149"/>
                  <a:gd name="T20" fmla="*/ 55 w 113"/>
                  <a:gd name="T21" fmla="*/ 22 h 149"/>
                  <a:gd name="T22" fmla="*/ 25 w 113"/>
                  <a:gd name="T23" fmla="*/ 16 h 149"/>
                  <a:gd name="T24" fmla="*/ 23 w 113"/>
                  <a:gd name="T25" fmla="*/ 27 h 149"/>
                  <a:gd name="T26" fmla="*/ 36 w 113"/>
                  <a:gd name="T27" fmla="*/ 28 h 149"/>
                  <a:gd name="T28" fmla="*/ 34 w 113"/>
                  <a:gd name="T29" fmla="*/ 65 h 149"/>
                  <a:gd name="T30" fmla="*/ 17 w 113"/>
                  <a:gd name="T31" fmla="*/ 61 h 149"/>
                  <a:gd name="T32" fmla="*/ 0 w 113"/>
                  <a:gd name="T33" fmla="*/ 83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49"/>
                  <a:gd name="T53" fmla="*/ 113 w 113"/>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49">
                    <a:moveTo>
                      <a:pt x="0" y="132"/>
                    </a:moveTo>
                    <a:lnTo>
                      <a:pt x="12" y="149"/>
                    </a:lnTo>
                    <a:lnTo>
                      <a:pt x="27" y="143"/>
                    </a:lnTo>
                    <a:lnTo>
                      <a:pt x="50" y="147"/>
                    </a:lnTo>
                    <a:lnTo>
                      <a:pt x="70" y="130"/>
                    </a:lnTo>
                    <a:lnTo>
                      <a:pt x="77" y="99"/>
                    </a:lnTo>
                    <a:lnTo>
                      <a:pt x="98" y="77"/>
                    </a:lnTo>
                    <a:lnTo>
                      <a:pt x="113" y="0"/>
                    </a:lnTo>
                    <a:lnTo>
                      <a:pt x="86" y="2"/>
                    </a:lnTo>
                    <a:lnTo>
                      <a:pt x="73" y="15"/>
                    </a:lnTo>
                    <a:lnTo>
                      <a:pt x="71" y="35"/>
                    </a:lnTo>
                    <a:lnTo>
                      <a:pt x="32" y="26"/>
                    </a:lnTo>
                    <a:lnTo>
                      <a:pt x="29" y="43"/>
                    </a:lnTo>
                    <a:lnTo>
                      <a:pt x="46" y="44"/>
                    </a:lnTo>
                    <a:lnTo>
                      <a:pt x="43" y="103"/>
                    </a:lnTo>
                    <a:lnTo>
                      <a:pt x="22" y="97"/>
                    </a:lnTo>
                    <a:lnTo>
                      <a:pt x="0" y="132"/>
                    </a:lnTo>
                    <a:close/>
                  </a:path>
                </a:pathLst>
              </a:custGeom>
              <a:solidFill>
                <a:srgbClr val="FFFFFF"/>
              </a:solidFill>
              <a:ln w="14351">
                <a:solidFill>
                  <a:schemeClr val="bg2"/>
                </a:solidFill>
                <a:round/>
                <a:headEnd/>
                <a:tailEnd/>
              </a:ln>
            </p:spPr>
            <p:txBody>
              <a:bodyPr/>
              <a:lstStyle/>
              <a:p>
                <a:endParaRPr lang="en-US"/>
              </a:p>
            </p:txBody>
          </p:sp>
          <p:sp>
            <p:nvSpPr>
              <p:cNvPr id="21569" name="Freeform 64"/>
              <p:cNvSpPr>
                <a:spLocks/>
              </p:cNvSpPr>
              <p:nvPr/>
            </p:nvSpPr>
            <p:spPr bwMode="auto">
              <a:xfrm>
                <a:off x="2884" y="2692"/>
                <a:ext cx="268" cy="275"/>
              </a:xfrm>
              <a:custGeom>
                <a:avLst/>
                <a:gdLst>
                  <a:gd name="T0" fmla="*/ 0 w 290"/>
                  <a:gd name="T1" fmla="*/ 118 h 322"/>
                  <a:gd name="T2" fmla="*/ 2 w 290"/>
                  <a:gd name="T3" fmla="*/ 123 h 322"/>
                  <a:gd name="T4" fmla="*/ 48 w 290"/>
                  <a:gd name="T5" fmla="*/ 118 h 322"/>
                  <a:gd name="T6" fmla="*/ 67 w 290"/>
                  <a:gd name="T7" fmla="*/ 143 h 322"/>
                  <a:gd name="T8" fmla="*/ 84 w 290"/>
                  <a:gd name="T9" fmla="*/ 143 h 322"/>
                  <a:gd name="T10" fmla="*/ 88 w 290"/>
                  <a:gd name="T11" fmla="*/ 132 h 322"/>
                  <a:gd name="T12" fmla="*/ 102 w 290"/>
                  <a:gd name="T13" fmla="*/ 130 h 322"/>
                  <a:gd name="T14" fmla="*/ 115 w 290"/>
                  <a:gd name="T15" fmla="*/ 138 h 322"/>
                  <a:gd name="T16" fmla="*/ 116 w 290"/>
                  <a:gd name="T17" fmla="*/ 178 h 322"/>
                  <a:gd name="T18" fmla="*/ 140 w 290"/>
                  <a:gd name="T19" fmla="*/ 173 h 322"/>
                  <a:gd name="T20" fmla="*/ 209 w 290"/>
                  <a:gd name="T21" fmla="*/ 201 h 322"/>
                  <a:gd name="T22" fmla="*/ 208 w 290"/>
                  <a:gd name="T23" fmla="*/ 187 h 322"/>
                  <a:gd name="T24" fmla="*/ 196 w 290"/>
                  <a:gd name="T25" fmla="*/ 183 h 322"/>
                  <a:gd name="T26" fmla="*/ 197 w 290"/>
                  <a:gd name="T27" fmla="*/ 155 h 322"/>
                  <a:gd name="T28" fmla="*/ 220 w 290"/>
                  <a:gd name="T29" fmla="*/ 144 h 322"/>
                  <a:gd name="T30" fmla="*/ 204 w 290"/>
                  <a:gd name="T31" fmla="*/ 126 h 322"/>
                  <a:gd name="T32" fmla="*/ 203 w 290"/>
                  <a:gd name="T33" fmla="*/ 92 h 322"/>
                  <a:gd name="T34" fmla="*/ 202 w 290"/>
                  <a:gd name="T35" fmla="*/ 85 h 322"/>
                  <a:gd name="T36" fmla="*/ 209 w 290"/>
                  <a:gd name="T37" fmla="*/ 69 h 322"/>
                  <a:gd name="T38" fmla="*/ 220 w 290"/>
                  <a:gd name="T39" fmla="*/ 43 h 322"/>
                  <a:gd name="T40" fmla="*/ 229 w 290"/>
                  <a:gd name="T41" fmla="*/ 32 h 322"/>
                  <a:gd name="T42" fmla="*/ 224 w 290"/>
                  <a:gd name="T43" fmla="*/ 17 h 322"/>
                  <a:gd name="T44" fmla="*/ 183 w 290"/>
                  <a:gd name="T45" fmla="*/ 0 h 322"/>
                  <a:gd name="T46" fmla="*/ 112 w 290"/>
                  <a:gd name="T47" fmla="*/ 9 h 322"/>
                  <a:gd name="T48" fmla="*/ 88 w 290"/>
                  <a:gd name="T49" fmla="*/ 0 h 322"/>
                  <a:gd name="T50" fmla="*/ 78 w 290"/>
                  <a:gd name="T51" fmla="*/ 15 h 322"/>
                  <a:gd name="T52" fmla="*/ 67 w 290"/>
                  <a:gd name="T53" fmla="*/ 64 h 322"/>
                  <a:gd name="T54" fmla="*/ 50 w 290"/>
                  <a:gd name="T55" fmla="*/ 78 h 322"/>
                  <a:gd name="T56" fmla="*/ 44 w 290"/>
                  <a:gd name="T57" fmla="*/ 97 h 322"/>
                  <a:gd name="T58" fmla="*/ 28 w 290"/>
                  <a:gd name="T59" fmla="*/ 108 h 322"/>
                  <a:gd name="T60" fmla="*/ 8 w 290"/>
                  <a:gd name="T61" fmla="*/ 106 h 322"/>
                  <a:gd name="T62" fmla="*/ 0 w 290"/>
                  <a:gd name="T63" fmla="*/ 118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0"/>
                  <a:gd name="T97" fmla="*/ 0 h 322"/>
                  <a:gd name="T98" fmla="*/ 290 w 290"/>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0" h="322">
                    <a:moveTo>
                      <a:pt x="0" y="190"/>
                    </a:moveTo>
                    <a:lnTo>
                      <a:pt x="2" y="198"/>
                    </a:lnTo>
                    <a:lnTo>
                      <a:pt x="61" y="190"/>
                    </a:lnTo>
                    <a:lnTo>
                      <a:pt x="85" y="230"/>
                    </a:lnTo>
                    <a:lnTo>
                      <a:pt x="107" y="228"/>
                    </a:lnTo>
                    <a:lnTo>
                      <a:pt x="111" y="211"/>
                    </a:lnTo>
                    <a:lnTo>
                      <a:pt x="129" y="209"/>
                    </a:lnTo>
                    <a:lnTo>
                      <a:pt x="145" y="220"/>
                    </a:lnTo>
                    <a:lnTo>
                      <a:pt x="147" y="284"/>
                    </a:lnTo>
                    <a:lnTo>
                      <a:pt x="178" y="278"/>
                    </a:lnTo>
                    <a:lnTo>
                      <a:pt x="265" y="322"/>
                    </a:lnTo>
                    <a:lnTo>
                      <a:pt x="264" y="301"/>
                    </a:lnTo>
                    <a:lnTo>
                      <a:pt x="248" y="294"/>
                    </a:lnTo>
                    <a:lnTo>
                      <a:pt x="250" y="249"/>
                    </a:lnTo>
                    <a:lnTo>
                      <a:pt x="278" y="232"/>
                    </a:lnTo>
                    <a:lnTo>
                      <a:pt x="259" y="201"/>
                    </a:lnTo>
                    <a:lnTo>
                      <a:pt x="258" y="148"/>
                    </a:lnTo>
                    <a:lnTo>
                      <a:pt x="256" y="137"/>
                    </a:lnTo>
                    <a:lnTo>
                      <a:pt x="265" y="111"/>
                    </a:lnTo>
                    <a:lnTo>
                      <a:pt x="278" y="68"/>
                    </a:lnTo>
                    <a:lnTo>
                      <a:pt x="290" y="50"/>
                    </a:lnTo>
                    <a:lnTo>
                      <a:pt x="283" y="27"/>
                    </a:lnTo>
                    <a:lnTo>
                      <a:pt x="232" y="0"/>
                    </a:lnTo>
                    <a:lnTo>
                      <a:pt x="142" y="15"/>
                    </a:lnTo>
                    <a:lnTo>
                      <a:pt x="111" y="0"/>
                    </a:lnTo>
                    <a:lnTo>
                      <a:pt x="99" y="24"/>
                    </a:lnTo>
                    <a:lnTo>
                      <a:pt x="84" y="103"/>
                    </a:lnTo>
                    <a:lnTo>
                      <a:pt x="63" y="125"/>
                    </a:lnTo>
                    <a:lnTo>
                      <a:pt x="56" y="157"/>
                    </a:lnTo>
                    <a:lnTo>
                      <a:pt x="35" y="173"/>
                    </a:lnTo>
                    <a:lnTo>
                      <a:pt x="11" y="170"/>
                    </a:lnTo>
                    <a:lnTo>
                      <a:pt x="0" y="190"/>
                    </a:lnTo>
                    <a:close/>
                  </a:path>
                </a:pathLst>
              </a:custGeom>
              <a:solidFill>
                <a:srgbClr val="FF0000"/>
              </a:solidFill>
              <a:ln w="14351">
                <a:solidFill>
                  <a:schemeClr val="bg2"/>
                </a:solidFill>
                <a:round/>
                <a:headEnd/>
                <a:tailEnd/>
              </a:ln>
            </p:spPr>
            <p:txBody>
              <a:bodyPr/>
              <a:lstStyle/>
              <a:p>
                <a:endParaRPr lang="en-US"/>
              </a:p>
            </p:txBody>
          </p:sp>
          <p:sp>
            <p:nvSpPr>
              <p:cNvPr id="21570" name="Freeform 65"/>
              <p:cNvSpPr>
                <a:spLocks/>
              </p:cNvSpPr>
              <p:nvPr/>
            </p:nvSpPr>
            <p:spPr bwMode="auto">
              <a:xfrm>
                <a:off x="1528" y="2606"/>
                <a:ext cx="44" cy="44"/>
              </a:xfrm>
              <a:custGeom>
                <a:avLst/>
                <a:gdLst>
                  <a:gd name="T0" fmla="*/ 0 w 48"/>
                  <a:gd name="T1" fmla="*/ 0 h 51"/>
                  <a:gd name="T2" fmla="*/ 2 w 48"/>
                  <a:gd name="T3" fmla="*/ 12 h 51"/>
                  <a:gd name="T4" fmla="*/ 9 w 48"/>
                  <a:gd name="T5" fmla="*/ 11 h 51"/>
                  <a:gd name="T6" fmla="*/ 32 w 48"/>
                  <a:gd name="T7" fmla="*/ 33 h 51"/>
                  <a:gd name="T8" fmla="*/ 37 w 48"/>
                  <a:gd name="T9" fmla="*/ 16 h 51"/>
                  <a:gd name="T10" fmla="*/ 24 w 48"/>
                  <a:gd name="T11" fmla="*/ 3 h 51"/>
                  <a:gd name="T12" fmla="*/ 0 w 48"/>
                  <a:gd name="T13" fmla="*/ 0 h 51"/>
                  <a:gd name="T14" fmla="*/ 0 60000 65536"/>
                  <a:gd name="T15" fmla="*/ 0 60000 65536"/>
                  <a:gd name="T16" fmla="*/ 0 60000 65536"/>
                  <a:gd name="T17" fmla="*/ 0 60000 65536"/>
                  <a:gd name="T18" fmla="*/ 0 60000 65536"/>
                  <a:gd name="T19" fmla="*/ 0 60000 65536"/>
                  <a:gd name="T20" fmla="*/ 0 60000 65536"/>
                  <a:gd name="T21" fmla="*/ 0 w 48"/>
                  <a:gd name="T22" fmla="*/ 0 h 51"/>
                  <a:gd name="T23" fmla="*/ 48 w 4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1">
                    <a:moveTo>
                      <a:pt x="0" y="0"/>
                    </a:moveTo>
                    <a:lnTo>
                      <a:pt x="2" y="19"/>
                    </a:lnTo>
                    <a:lnTo>
                      <a:pt x="12" y="17"/>
                    </a:lnTo>
                    <a:lnTo>
                      <a:pt x="41" y="51"/>
                    </a:lnTo>
                    <a:lnTo>
                      <a:pt x="48" y="26"/>
                    </a:lnTo>
                    <a:lnTo>
                      <a:pt x="31" y="3"/>
                    </a:lnTo>
                    <a:lnTo>
                      <a:pt x="0" y="0"/>
                    </a:lnTo>
                    <a:close/>
                  </a:path>
                </a:pathLst>
              </a:custGeom>
              <a:solidFill>
                <a:srgbClr val="FF0000"/>
              </a:solidFill>
              <a:ln w="14351">
                <a:solidFill>
                  <a:schemeClr val="bg2"/>
                </a:solidFill>
                <a:round/>
                <a:headEnd/>
                <a:tailEnd/>
              </a:ln>
            </p:spPr>
            <p:txBody>
              <a:bodyPr/>
              <a:lstStyle/>
              <a:p>
                <a:endParaRPr lang="en-US"/>
              </a:p>
            </p:txBody>
          </p:sp>
          <p:sp>
            <p:nvSpPr>
              <p:cNvPr id="21571" name="Freeform 66"/>
              <p:cNvSpPr>
                <a:spLocks/>
              </p:cNvSpPr>
              <p:nvPr/>
            </p:nvSpPr>
            <p:spPr bwMode="auto">
              <a:xfrm>
                <a:off x="1537" y="2423"/>
                <a:ext cx="147" cy="53"/>
              </a:xfrm>
              <a:custGeom>
                <a:avLst/>
                <a:gdLst>
                  <a:gd name="T0" fmla="*/ 0 w 159"/>
                  <a:gd name="T1" fmla="*/ 15 h 62"/>
                  <a:gd name="T2" fmla="*/ 17 w 159"/>
                  <a:gd name="T3" fmla="*/ 2 h 62"/>
                  <a:gd name="T4" fmla="*/ 50 w 159"/>
                  <a:gd name="T5" fmla="*/ 0 h 62"/>
                  <a:gd name="T6" fmla="*/ 126 w 159"/>
                  <a:gd name="T7" fmla="*/ 33 h 62"/>
                  <a:gd name="T8" fmla="*/ 85 w 159"/>
                  <a:gd name="T9" fmla="*/ 38 h 62"/>
                  <a:gd name="T10" fmla="*/ 93 w 159"/>
                  <a:gd name="T11" fmla="*/ 31 h 62"/>
                  <a:gd name="T12" fmla="*/ 74 w 159"/>
                  <a:gd name="T13" fmla="*/ 19 h 62"/>
                  <a:gd name="T14" fmla="*/ 33 w 159"/>
                  <a:gd name="T15" fmla="*/ 12 h 62"/>
                  <a:gd name="T16" fmla="*/ 36 w 159"/>
                  <a:gd name="T17" fmla="*/ 7 h 62"/>
                  <a:gd name="T18" fmla="*/ 0 w 159"/>
                  <a:gd name="T19" fmla="*/ 15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62"/>
                  <a:gd name="T32" fmla="*/ 159 w 159"/>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62">
                    <a:moveTo>
                      <a:pt x="0" y="24"/>
                    </a:moveTo>
                    <a:lnTo>
                      <a:pt x="21" y="2"/>
                    </a:lnTo>
                    <a:lnTo>
                      <a:pt x="63" y="0"/>
                    </a:lnTo>
                    <a:lnTo>
                      <a:pt x="159" y="54"/>
                    </a:lnTo>
                    <a:lnTo>
                      <a:pt x="108" y="62"/>
                    </a:lnTo>
                    <a:lnTo>
                      <a:pt x="118" y="49"/>
                    </a:lnTo>
                    <a:lnTo>
                      <a:pt x="93" y="30"/>
                    </a:lnTo>
                    <a:lnTo>
                      <a:pt x="42" y="19"/>
                    </a:lnTo>
                    <a:lnTo>
                      <a:pt x="45" y="10"/>
                    </a:lnTo>
                    <a:lnTo>
                      <a:pt x="0" y="24"/>
                    </a:lnTo>
                    <a:close/>
                  </a:path>
                </a:pathLst>
              </a:custGeom>
              <a:solidFill>
                <a:srgbClr val="FFFFFF"/>
              </a:solidFill>
              <a:ln w="14351">
                <a:solidFill>
                  <a:schemeClr val="bg2"/>
                </a:solidFill>
                <a:round/>
                <a:headEnd/>
                <a:tailEnd/>
              </a:ln>
            </p:spPr>
            <p:txBody>
              <a:bodyPr/>
              <a:lstStyle/>
              <a:p>
                <a:endParaRPr lang="en-US"/>
              </a:p>
            </p:txBody>
          </p:sp>
          <p:sp>
            <p:nvSpPr>
              <p:cNvPr id="21572" name="Freeform 67"/>
              <p:cNvSpPr>
                <a:spLocks/>
              </p:cNvSpPr>
              <p:nvPr/>
            </p:nvSpPr>
            <p:spPr bwMode="auto">
              <a:xfrm>
                <a:off x="3166" y="2225"/>
                <a:ext cx="32" cy="39"/>
              </a:xfrm>
              <a:custGeom>
                <a:avLst/>
                <a:gdLst>
                  <a:gd name="T0" fmla="*/ 0 w 34"/>
                  <a:gd name="T1" fmla="*/ 17 h 46"/>
                  <a:gd name="T2" fmla="*/ 9 w 34"/>
                  <a:gd name="T3" fmla="*/ 28 h 46"/>
                  <a:gd name="T4" fmla="*/ 28 w 34"/>
                  <a:gd name="T5" fmla="*/ 0 h 46"/>
                  <a:gd name="T6" fmla="*/ 0 w 34"/>
                  <a:gd name="T7" fmla="*/ 17 h 46"/>
                  <a:gd name="T8" fmla="*/ 0 60000 65536"/>
                  <a:gd name="T9" fmla="*/ 0 60000 65536"/>
                  <a:gd name="T10" fmla="*/ 0 60000 65536"/>
                  <a:gd name="T11" fmla="*/ 0 60000 65536"/>
                  <a:gd name="T12" fmla="*/ 0 w 34"/>
                  <a:gd name="T13" fmla="*/ 0 h 46"/>
                  <a:gd name="T14" fmla="*/ 34 w 34"/>
                  <a:gd name="T15" fmla="*/ 46 h 46"/>
                </a:gdLst>
                <a:ahLst/>
                <a:cxnLst>
                  <a:cxn ang="T8">
                    <a:pos x="T0" y="T1"/>
                  </a:cxn>
                  <a:cxn ang="T9">
                    <a:pos x="T2" y="T3"/>
                  </a:cxn>
                  <a:cxn ang="T10">
                    <a:pos x="T4" y="T5"/>
                  </a:cxn>
                  <a:cxn ang="T11">
                    <a:pos x="T6" y="T7"/>
                  </a:cxn>
                </a:cxnLst>
                <a:rect l="T12" t="T13" r="T14" b="T15"/>
                <a:pathLst>
                  <a:path w="34" h="46">
                    <a:moveTo>
                      <a:pt x="0" y="27"/>
                    </a:moveTo>
                    <a:lnTo>
                      <a:pt x="12" y="46"/>
                    </a:lnTo>
                    <a:lnTo>
                      <a:pt x="34" y="0"/>
                    </a:lnTo>
                    <a:lnTo>
                      <a:pt x="0" y="27"/>
                    </a:lnTo>
                    <a:close/>
                  </a:path>
                </a:pathLst>
              </a:custGeom>
              <a:solidFill>
                <a:srgbClr val="FFFFFF"/>
              </a:solidFill>
              <a:ln w="14351">
                <a:solidFill>
                  <a:schemeClr val="bg2"/>
                </a:solidFill>
                <a:round/>
                <a:headEnd/>
                <a:tailEnd/>
              </a:ln>
            </p:spPr>
            <p:txBody>
              <a:bodyPr/>
              <a:lstStyle/>
              <a:p>
                <a:endParaRPr lang="en-US"/>
              </a:p>
            </p:txBody>
          </p:sp>
          <p:sp>
            <p:nvSpPr>
              <p:cNvPr id="21573" name="Freeform 68"/>
              <p:cNvSpPr>
                <a:spLocks/>
              </p:cNvSpPr>
              <p:nvPr/>
            </p:nvSpPr>
            <p:spPr bwMode="auto">
              <a:xfrm>
                <a:off x="2881" y="1943"/>
                <a:ext cx="146" cy="66"/>
              </a:xfrm>
              <a:custGeom>
                <a:avLst/>
                <a:gdLst>
                  <a:gd name="T0" fmla="*/ 0 w 158"/>
                  <a:gd name="T1" fmla="*/ 13 h 77"/>
                  <a:gd name="T2" fmla="*/ 21 w 158"/>
                  <a:gd name="T3" fmla="*/ 35 h 77"/>
                  <a:gd name="T4" fmla="*/ 57 w 158"/>
                  <a:gd name="T5" fmla="*/ 33 h 77"/>
                  <a:gd name="T6" fmla="*/ 62 w 158"/>
                  <a:gd name="T7" fmla="*/ 45 h 77"/>
                  <a:gd name="T8" fmla="*/ 79 w 158"/>
                  <a:gd name="T9" fmla="*/ 49 h 77"/>
                  <a:gd name="T10" fmla="*/ 104 w 158"/>
                  <a:gd name="T11" fmla="*/ 38 h 77"/>
                  <a:gd name="T12" fmla="*/ 120 w 158"/>
                  <a:gd name="T13" fmla="*/ 40 h 77"/>
                  <a:gd name="T14" fmla="*/ 125 w 158"/>
                  <a:gd name="T15" fmla="*/ 30 h 77"/>
                  <a:gd name="T16" fmla="*/ 94 w 158"/>
                  <a:gd name="T17" fmla="*/ 27 h 77"/>
                  <a:gd name="T18" fmla="*/ 33 w 158"/>
                  <a:gd name="T19" fmla="*/ 4 h 77"/>
                  <a:gd name="T20" fmla="*/ 27 w 158"/>
                  <a:gd name="T21" fmla="*/ 0 h 77"/>
                  <a:gd name="T22" fmla="*/ 0 w 158"/>
                  <a:gd name="T23" fmla="*/ 13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
                  <a:gd name="T37" fmla="*/ 0 h 77"/>
                  <a:gd name="T38" fmla="*/ 158 w 158"/>
                  <a:gd name="T39" fmla="*/ 77 h 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 h="77">
                    <a:moveTo>
                      <a:pt x="0" y="20"/>
                    </a:moveTo>
                    <a:lnTo>
                      <a:pt x="27" y="56"/>
                    </a:lnTo>
                    <a:lnTo>
                      <a:pt x="72" y="54"/>
                    </a:lnTo>
                    <a:lnTo>
                      <a:pt x="78" y="71"/>
                    </a:lnTo>
                    <a:lnTo>
                      <a:pt x="100" y="77"/>
                    </a:lnTo>
                    <a:lnTo>
                      <a:pt x="132" y="60"/>
                    </a:lnTo>
                    <a:lnTo>
                      <a:pt x="153" y="64"/>
                    </a:lnTo>
                    <a:lnTo>
                      <a:pt x="158" y="48"/>
                    </a:lnTo>
                    <a:lnTo>
                      <a:pt x="119" y="43"/>
                    </a:lnTo>
                    <a:lnTo>
                      <a:pt x="42" y="7"/>
                    </a:lnTo>
                    <a:lnTo>
                      <a:pt x="34" y="0"/>
                    </a:lnTo>
                    <a:lnTo>
                      <a:pt x="0" y="20"/>
                    </a:lnTo>
                    <a:close/>
                  </a:path>
                </a:pathLst>
              </a:custGeom>
              <a:solidFill>
                <a:srgbClr val="FFFFFF"/>
              </a:solidFill>
              <a:ln w="14351">
                <a:solidFill>
                  <a:schemeClr val="bg2"/>
                </a:solidFill>
                <a:round/>
                <a:headEnd/>
                <a:tailEnd/>
              </a:ln>
            </p:spPr>
            <p:txBody>
              <a:bodyPr/>
              <a:lstStyle/>
              <a:p>
                <a:endParaRPr lang="en-US"/>
              </a:p>
            </p:txBody>
          </p:sp>
          <p:sp>
            <p:nvSpPr>
              <p:cNvPr id="21574" name="Freeform 69"/>
              <p:cNvSpPr>
                <a:spLocks/>
              </p:cNvSpPr>
              <p:nvPr/>
            </p:nvSpPr>
            <p:spPr bwMode="auto">
              <a:xfrm>
                <a:off x="2730" y="2586"/>
                <a:ext cx="36" cy="93"/>
              </a:xfrm>
              <a:custGeom>
                <a:avLst/>
                <a:gdLst>
                  <a:gd name="T0" fmla="*/ 0 w 39"/>
                  <a:gd name="T1" fmla="*/ 16 h 108"/>
                  <a:gd name="T2" fmla="*/ 12 w 39"/>
                  <a:gd name="T3" fmla="*/ 69 h 108"/>
                  <a:gd name="T4" fmla="*/ 21 w 39"/>
                  <a:gd name="T5" fmla="*/ 69 h 108"/>
                  <a:gd name="T6" fmla="*/ 30 w 39"/>
                  <a:gd name="T7" fmla="*/ 8 h 108"/>
                  <a:gd name="T8" fmla="*/ 21 w 39"/>
                  <a:gd name="T9" fmla="*/ 0 h 108"/>
                  <a:gd name="T10" fmla="*/ 16 w 39"/>
                  <a:gd name="T11" fmla="*/ 4 h 108"/>
                  <a:gd name="T12" fmla="*/ 0 w 39"/>
                  <a:gd name="T13" fmla="*/ 16 h 108"/>
                  <a:gd name="T14" fmla="*/ 0 60000 65536"/>
                  <a:gd name="T15" fmla="*/ 0 60000 65536"/>
                  <a:gd name="T16" fmla="*/ 0 60000 65536"/>
                  <a:gd name="T17" fmla="*/ 0 60000 65536"/>
                  <a:gd name="T18" fmla="*/ 0 60000 65536"/>
                  <a:gd name="T19" fmla="*/ 0 60000 65536"/>
                  <a:gd name="T20" fmla="*/ 0 60000 65536"/>
                  <a:gd name="T21" fmla="*/ 0 w 39"/>
                  <a:gd name="T22" fmla="*/ 0 h 108"/>
                  <a:gd name="T23" fmla="*/ 39 w 39"/>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108">
                    <a:moveTo>
                      <a:pt x="0" y="26"/>
                    </a:moveTo>
                    <a:lnTo>
                      <a:pt x="15" y="108"/>
                    </a:lnTo>
                    <a:lnTo>
                      <a:pt x="27" y="108"/>
                    </a:lnTo>
                    <a:lnTo>
                      <a:pt x="39" y="12"/>
                    </a:lnTo>
                    <a:lnTo>
                      <a:pt x="27" y="0"/>
                    </a:lnTo>
                    <a:lnTo>
                      <a:pt x="20" y="7"/>
                    </a:lnTo>
                    <a:lnTo>
                      <a:pt x="0" y="26"/>
                    </a:lnTo>
                    <a:close/>
                  </a:path>
                </a:pathLst>
              </a:custGeom>
              <a:solidFill>
                <a:srgbClr val="FFFFFF"/>
              </a:solidFill>
              <a:ln w="14351">
                <a:solidFill>
                  <a:schemeClr val="bg2"/>
                </a:solidFill>
                <a:round/>
                <a:headEnd/>
                <a:tailEnd/>
              </a:ln>
            </p:spPr>
            <p:txBody>
              <a:bodyPr/>
              <a:lstStyle/>
              <a:p>
                <a:endParaRPr lang="en-US"/>
              </a:p>
            </p:txBody>
          </p:sp>
          <p:sp>
            <p:nvSpPr>
              <p:cNvPr id="21575" name="Freeform 70"/>
              <p:cNvSpPr>
                <a:spLocks/>
              </p:cNvSpPr>
              <p:nvPr/>
            </p:nvSpPr>
            <p:spPr bwMode="auto">
              <a:xfrm>
                <a:off x="2827" y="1814"/>
                <a:ext cx="37" cy="59"/>
              </a:xfrm>
              <a:custGeom>
                <a:avLst/>
                <a:gdLst>
                  <a:gd name="T0" fmla="*/ 0 w 40"/>
                  <a:gd name="T1" fmla="*/ 32 h 69"/>
                  <a:gd name="T2" fmla="*/ 3 w 40"/>
                  <a:gd name="T3" fmla="*/ 13 h 69"/>
                  <a:gd name="T4" fmla="*/ 28 w 40"/>
                  <a:gd name="T5" fmla="*/ 0 h 69"/>
                  <a:gd name="T6" fmla="*/ 22 w 40"/>
                  <a:gd name="T7" fmla="*/ 16 h 69"/>
                  <a:gd name="T8" fmla="*/ 31 w 40"/>
                  <a:gd name="T9" fmla="*/ 22 h 69"/>
                  <a:gd name="T10" fmla="*/ 18 w 40"/>
                  <a:gd name="T11" fmla="*/ 31 h 69"/>
                  <a:gd name="T12" fmla="*/ 16 w 40"/>
                  <a:gd name="T13" fmla="*/ 43 h 69"/>
                  <a:gd name="T14" fmla="*/ 6 w 40"/>
                  <a:gd name="T15" fmla="*/ 43 h 69"/>
                  <a:gd name="T16" fmla="*/ 0 w 40"/>
                  <a:gd name="T17" fmla="*/ 32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9"/>
                  <a:gd name="T29" fmla="*/ 40 w 40"/>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9">
                    <a:moveTo>
                      <a:pt x="0" y="52"/>
                    </a:moveTo>
                    <a:lnTo>
                      <a:pt x="3" y="20"/>
                    </a:lnTo>
                    <a:lnTo>
                      <a:pt x="35" y="0"/>
                    </a:lnTo>
                    <a:lnTo>
                      <a:pt x="28" y="26"/>
                    </a:lnTo>
                    <a:lnTo>
                      <a:pt x="40" y="35"/>
                    </a:lnTo>
                    <a:lnTo>
                      <a:pt x="22" y="49"/>
                    </a:lnTo>
                    <a:lnTo>
                      <a:pt x="19" y="69"/>
                    </a:lnTo>
                    <a:lnTo>
                      <a:pt x="9" y="69"/>
                    </a:lnTo>
                    <a:lnTo>
                      <a:pt x="0" y="52"/>
                    </a:lnTo>
                    <a:close/>
                  </a:path>
                </a:pathLst>
              </a:custGeom>
              <a:solidFill>
                <a:srgbClr val="FFFFFF"/>
              </a:solidFill>
              <a:ln w="14351">
                <a:solidFill>
                  <a:schemeClr val="bg2"/>
                </a:solidFill>
                <a:round/>
                <a:headEnd/>
                <a:tailEnd/>
              </a:ln>
            </p:spPr>
            <p:txBody>
              <a:bodyPr/>
              <a:lstStyle/>
              <a:p>
                <a:endParaRPr lang="en-US"/>
              </a:p>
            </p:txBody>
          </p:sp>
          <p:sp>
            <p:nvSpPr>
              <p:cNvPr id="21576" name="Freeform 71"/>
              <p:cNvSpPr>
                <a:spLocks/>
              </p:cNvSpPr>
              <p:nvPr/>
            </p:nvSpPr>
            <p:spPr bwMode="auto">
              <a:xfrm>
                <a:off x="2854" y="1856"/>
                <a:ext cx="26" cy="41"/>
              </a:xfrm>
              <a:custGeom>
                <a:avLst/>
                <a:gdLst>
                  <a:gd name="T0" fmla="*/ 0 w 28"/>
                  <a:gd name="T1" fmla="*/ 30 h 48"/>
                  <a:gd name="T2" fmla="*/ 18 w 28"/>
                  <a:gd name="T3" fmla="*/ 0 h 48"/>
                  <a:gd name="T4" fmla="*/ 22 w 28"/>
                  <a:gd name="T5" fmla="*/ 26 h 48"/>
                  <a:gd name="T6" fmla="*/ 0 w 28"/>
                  <a:gd name="T7" fmla="*/ 3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48"/>
                    </a:moveTo>
                    <a:lnTo>
                      <a:pt x="22" y="0"/>
                    </a:lnTo>
                    <a:lnTo>
                      <a:pt x="28" y="42"/>
                    </a:lnTo>
                    <a:lnTo>
                      <a:pt x="0" y="48"/>
                    </a:lnTo>
                    <a:close/>
                  </a:path>
                </a:pathLst>
              </a:custGeom>
              <a:solidFill>
                <a:srgbClr val="FFFFFF"/>
              </a:solidFill>
              <a:ln w="14351">
                <a:solidFill>
                  <a:schemeClr val="bg2"/>
                </a:solidFill>
                <a:round/>
                <a:headEnd/>
                <a:tailEnd/>
              </a:ln>
            </p:spPr>
            <p:txBody>
              <a:bodyPr/>
              <a:lstStyle/>
              <a:p>
                <a:endParaRPr lang="en-US"/>
              </a:p>
            </p:txBody>
          </p:sp>
          <p:sp>
            <p:nvSpPr>
              <p:cNvPr id="21577" name="Freeform 72"/>
              <p:cNvSpPr>
                <a:spLocks/>
              </p:cNvSpPr>
              <p:nvPr/>
            </p:nvSpPr>
            <p:spPr bwMode="auto">
              <a:xfrm>
                <a:off x="2871" y="1844"/>
                <a:ext cx="26" cy="40"/>
              </a:xfrm>
              <a:custGeom>
                <a:avLst/>
                <a:gdLst>
                  <a:gd name="T0" fmla="*/ 0 w 28"/>
                  <a:gd name="T1" fmla="*/ 12 h 47"/>
                  <a:gd name="T2" fmla="*/ 16 w 28"/>
                  <a:gd name="T3" fmla="*/ 29 h 47"/>
                  <a:gd name="T4" fmla="*/ 22 w 28"/>
                  <a:gd name="T5" fmla="*/ 12 h 47"/>
                  <a:gd name="T6" fmla="*/ 19 w 28"/>
                  <a:gd name="T7" fmla="*/ 0 h 47"/>
                  <a:gd name="T8" fmla="*/ 0 w 28"/>
                  <a:gd name="T9" fmla="*/ 12 h 47"/>
                  <a:gd name="T10" fmla="*/ 0 60000 65536"/>
                  <a:gd name="T11" fmla="*/ 0 60000 65536"/>
                  <a:gd name="T12" fmla="*/ 0 60000 65536"/>
                  <a:gd name="T13" fmla="*/ 0 60000 65536"/>
                  <a:gd name="T14" fmla="*/ 0 60000 65536"/>
                  <a:gd name="T15" fmla="*/ 0 w 28"/>
                  <a:gd name="T16" fmla="*/ 0 h 47"/>
                  <a:gd name="T17" fmla="*/ 28 w 28"/>
                  <a:gd name="T18" fmla="*/ 47 h 47"/>
                </a:gdLst>
                <a:ahLst/>
                <a:cxnLst>
                  <a:cxn ang="T10">
                    <a:pos x="T0" y="T1"/>
                  </a:cxn>
                  <a:cxn ang="T11">
                    <a:pos x="T2" y="T3"/>
                  </a:cxn>
                  <a:cxn ang="T12">
                    <a:pos x="T4" y="T5"/>
                  </a:cxn>
                  <a:cxn ang="T13">
                    <a:pos x="T6" y="T7"/>
                  </a:cxn>
                  <a:cxn ang="T14">
                    <a:pos x="T8" y="T9"/>
                  </a:cxn>
                </a:cxnLst>
                <a:rect l="T15" t="T16" r="T17" b="T18"/>
                <a:pathLst>
                  <a:path w="28" h="47">
                    <a:moveTo>
                      <a:pt x="0" y="20"/>
                    </a:moveTo>
                    <a:lnTo>
                      <a:pt x="19" y="47"/>
                    </a:lnTo>
                    <a:lnTo>
                      <a:pt x="28" y="20"/>
                    </a:lnTo>
                    <a:lnTo>
                      <a:pt x="23" y="0"/>
                    </a:lnTo>
                    <a:lnTo>
                      <a:pt x="0" y="20"/>
                    </a:lnTo>
                    <a:close/>
                  </a:path>
                </a:pathLst>
              </a:custGeom>
              <a:solidFill>
                <a:srgbClr val="FFFFFF"/>
              </a:solidFill>
              <a:ln w="14351">
                <a:solidFill>
                  <a:schemeClr val="bg2"/>
                </a:solidFill>
                <a:round/>
                <a:headEnd/>
                <a:tailEnd/>
              </a:ln>
            </p:spPr>
            <p:txBody>
              <a:bodyPr/>
              <a:lstStyle/>
              <a:p>
                <a:endParaRPr lang="en-US"/>
              </a:p>
            </p:txBody>
          </p:sp>
          <p:sp>
            <p:nvSpPr>
              <p:cNvPr id="21578" name="Freeform 73"/>
              <p:cNvSpPr>
                <a:spLocks/>
              </p:cNvSpPr>
              <p:nvPr/>
            </p:nvSpPr>
            <p:spPr bwMode="auto">
              <a:xfrm>
                <a:off x="1720" y="2476"/>
                <a:ext cx="47" cy="41"/>
              </a:xfrm>
              <a:custGeom>
                <a:avLst/>
                <a:gdLst>
                  <a:gd name="T0" fmla="*/ 0 w 51"/>
                  <a:gd name="T1" fmla="*/ 0 h 48"/>
                  <a:gd name="T2" fmla="*/ 0 w 51"/>
                  <a:gd name="T3" fmla="*/ 30 h 48"/>
                  <a:gd name="T4" fmla="*/ 40 w 51"/>
                  <a:gd name="T5" fmla="*/ 19 h 48"/>
                  <a:gd name="T6" fmla="*/ 21 w 51"/>
                  <a:gd name="T7" fmla="*/ 3 h 48"/>
                  <a:gd name="T8" fmla="*/ 0 w 51"/>
                  <a:gd name="T9" fmla="*/ 0 h 48"/>
                  <a:gd name="T10" fmla="*/ 0 60000 65536"/>
                  <a:gd name="T11" fmla="*/ 0 60000 65536"/>
                  <a:gd name="T12" fmla="*/ 0 60000 65536"/>
                  <a:gd name="T13" fmla="*/ 0 60000 65536"/>
                  <a:gd name="T14" fmla="*/ 0 60000 65536"/>
                  <a:gd name="T15" fmla="*/ 0 w 51"/>
                  <a:gd name="T16" fmla="*/ 0 h 48"/>
                  <a:gd name="T17" fmla="*/ 51 w 51"/>
                  <a:gd name="T18" fmla="*/ 48 h 48"/>
                </a:gdLst>
                <a:ahLst/>
                <a:cxnLst>
                  <a:cxn ang="T10">
                    <a:pos x="T0" y="T1"/>
                  </a:cxn>
                  <a:cxn ang="T11">
                    <a:pos x="T2" y="T3"/>
                  </a:cxn>
                  <a:cxn ang="T12">
                    <a:pos x="T4" y="T5"/>
                  </a:cxn>
                  <a:cxn ang="T13">
                    <a:pos x="T6" y="T7"/>
                  </a:cxn>
                  <a:cxn ang="T14">
                    <a:pos x="T8" y="T9"/>
                  </a:cxn>
                </a:cxnLst>
                <a:rect l="T15" t="T16" r="T17" b="T18"/>
                <a:pathLst>
                  <a:path w="51" h="48">
                    <a:moveTo>
                      <a:pt x="0" y="0"/>
                    </a:moveTo>
                    <a:lnTo>
                      <a:pt x="0" y="48"/>
                    </a:lnTo>
                    <a:lnTo>
                      <a:pt x="51" y="30"/>
                    </a:lnTo>
                    <a:lnTo>
                      <a:pt x="27" y="4"/>
                    </a:lnTo>
                    <a:lnTo>
                      <a:pt x="0" y="0"/>
                    </a:lnTo>
                    <a:close/>
                  </a:path>
                </a:pathLst>
              </a:custGeom>
              <a:solidFill>
                <a:srgbClr val="FFFFFF"/>
              </a:solidFill>
              <a:ln w="14351">
                <a:solidFill>
                  <a:schemeClr val="bg2"/>
                </a:solidFill>
                <a:round/>
                <a:headEnd/>
                <a:tailEnd/>
              </a:ln>
            </p:spPr>
            <p:txBody>
              <a:bodyPr/>
              <a:lstStyle/>
              <a:p>
                <a:endParaRPr lang="en-US"/>
              </a:p>
            </p:txBody>
          </p:sp>
          <p:sp>
            <p:nvSpPr>
              <p:cNvPr id="21579" name="Freeform 74"/>
              <p:cNvSpPr>
                <a:spLocks/>
              </p:cNvSpPr>
              <p:nvPr/>
            </p:nvSpPr>
            <p:spPr bwMode="auto">
              <a:xfrm>
                <a:off x="1596" y="2752"/>
                <a:ext cx="75" cy="92"/>
              </a:xfrm>
              <a:custGeom>
                <a:avLst/>
                <a:gdLst>
                  <a:gd name="T0" fmla="*/ 0 w 82"/>
                  <a:gd name="T1" fmla="*/ 26 h 108"/>
                  <a:gd name="T2" fmla="*/ 0 w 82"/>
                  <a:gd name="T3" fmla="*/ 38 h 108"/>
                  <a:gd name="T4" fmla="*/ 12 w 82"/>
                  <a:gd name="T5" fmla="*/ 43 h 108"/>
                  <a:gd name="T6" fmla="*/ 5 w 82"/>
                  <a:gd name="T7" fmla="*/ 51 h 108"/>
                  <a:gd name="T8" fmla="*/ 3 w 82"/>
                  <a:gd name="T9" fmla="*/ 61 h 108"/>
                  <a:gd name="T10" fmla="*/ 20 w 82"/>
                  <a:gd name="T11" fmla="*/ 66 h 108"/>
                  <a:gd name="T12" fmla="*/ 32 w 82"/>
                  <a:gd name="T13" fmla="*/ 47 h 108"/>
                  <a:gd name="T14" fmla="*/ 57 w 82"/>
                  <a:gd name="T15" fmla="*/ 32 h 108"/>
                  <a:gd name="T16" fmla="*/ 63 w 82"/>
                  <a:gd name="T17" fmla="*/ 14 h 108"/>
                  <a:gd name="T18" fmla="*/ 39 w 82"/>
                  <a:gd name="T19" fmla="*/ 12 h 108"/>
                  <a:gd name="T20" fmla="*/ 23 w 82"/>
                  <a:gd name="T21" fmla="*/ 0 h 108"/>
                  <a:gd name="T22" fmla="*/ 6 w 82"/>
                  <a:gd name="T23" fmla="*/ 7 h 108"/>
                  <a:gd name="T24" fmla="*/ 0 w 82"/>
                  <a:gd name="T25" fmla="*/ 2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08"/>
                  <a:gd name="T41" fmla="*/ 82 w 82"/>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08">
                    <a:moveTo>
                      <a:pt x="0" y="41"/>
                    </a:moveTo>
                    <a:lnTo>
                      <a:pt x="0" y="62"/>
                    </a:lnTo>
                    <a:lnTo>
                      <a:pt x="15" y="70"/>
                    </a:lnTo>
                    <a:lnTo>
                      <a:pt x="7" y="83"/>
                    </a:lnTo>
                    <a:lnTo>
                      <a:pt x="3" y="100"/>
                    </a:lnTo>
                    <a:lnTo>
                      <a:pt x="26" y="108"/>
                    </a:lnTo>
                    <a:lnTo>
                      <a:pt x="41" y="76"/>
                    </a:lnTo>
                    <a:lnTo>
                      <a:pt x="74" y="52"/>
                    </a:lnTo>
                    <a:lnTo>
                      <a:pt x="82" y="24"/>
                    </a:lnTo>
                    <a:lnTo>
                      <a:pt x="51" y="19"/>
                    </a:lnTo>
                    <a:lnTo>
                      <a:pt x="29" y="0"/>
                    </a:lnTo>
                    <a:lnTo>
                      <a:pt x="9" y="11"/>
                    </a:lnTo>
                    <a:lnTo>
                      <a:pt x="0" y="41"/>
                    </a:lnTo>
                    <a:close/>
                  </a:path>
                </a:pathLst>
              </a:custGeom>
              <a:solidFill>
                <a:srgbClr val="FF6600"/>
              </a:solidFill>
              <a:ln w="14351">
                <a:solidFill>
                  <a:schemeClr val="bg2"/>
                </a:solidFill>
                <a:round/>
                <a:headEnd/>
                <a:tailEnd/>
              </a:ln>
            </p:spPr>
            <p:txBody>
              <a:bodyPr/>
              <a:lstStyle/>
              <a:p>
                <a:endParaRPr lang="en-US"/>
              </a:p>
            </p:txBody>
          </p:sp>
          <p:sp>
            <p:nvSpPr>
              <p:cNvPr id="21580" name="Freeform 75"/>
              <p:cNvSpPr>
                <a:spLocks/>
              </p:cNvSpPr>
              <p:nvPr/>
            </p:nvSpPr>
            <p:spPr bwMode="auto">
              <a:xfrm>
                <a:off x="1467" y="2555"/>
                <a:ext cx="33" cy="41"/>
              </a:xfrm>
              <a:custGeom>
                <a:avLst/>
                <a:gdLst>
                  <a:gd name="T0" fmla="*/ 0 w 35"/>
                  <a:gd name="T1" fmla="*/ 19 h 48"/>
                  <a:gd name="T2" fmla="*/ 8 w 35"/>
                  <a:gd name="T3" fmla="*/ 0 h 48"/>
                  <a:gd name="T4" fmla="*/ 29 w 35"/>
                  <a:gd name="T5" fmla="*/ 30 h 48"/>
                  <a:gd name="T6" fmla="*/ 0 w 35"/>
                  <a:gd name="T7" fmla="*/ 19 h 48"/>
                  <a:gd name="T8" fmla="*/ 0 60000 65536"/>
                  <a:gd name="T9" fmla="*/ 0 60000 65536"/>
                  <a:gd name="T10" fmla="*/ 0 60000 65536"/>
                  <a:gd name="T11" fmla="*/ 0 60000 65536"/>
                  <a:gd name="T12" fmla="*/ 0 w 35"/>
                  <a:gd name="T13" fmla="*/ 0 h 48"/>
                  <a:gd name="T14" fmla="*/ 35 w 35"/>
                  <a:gd name="T15" fmla="*/ 48 h 48"/>
                </a:gdLst>
                <a:ahLst/>
                <a:cxnLst>
                  <a:cxn ang="T8">
                    <a:pos x="T0" y="T1"/>
                  </a:cxn>
                  <a:cxn ang="T9">
                    <a:pos x="T2" y="T3"/>
                  </a:cxn>
                  <a:cxn ang="T10">
                    <a:pos x="T4" y="T5"/>
                  </a:cxn>
                  <a:cxn ang="T11">
                    <a:pos x="T6" y="T7"/>
                  </a:cxn>
                </a:cxnLst>
                <a:rect l="T12" t="T13" r="T14" b="T15"/>
                <a:pathLst>
                  <a:path w="35" h="48">
                    <a:moveTo>
                      <a:pt x="0" y="31"/>
                    </a:moveTo>
                    <a:lnTo>
                      <a:pt x="8" y="0"/>
                    </a:lnTo>
                    <a:lnTo>
                      <a:pt x="35" y="48"/>
                    </a:lnTo>
                    <a:lnTo>
                      <a:pt x="0" y="31"/>
                    </a:lnTo>
                    <a:close/>
                  </a:path>
                </a:pathLst>
              </a:custGeom>
              <a:solidFill>
                <a:srgbClr val="FF6600"/>
              </a:solidFill>
              <a:ln w="14351">
                <a:solidFill>
                  <a:schemeClr val="bg2"/>
                </a:solidFill>
                <a:round/>
                <a:headEnd/>
                <a:tailEnd/>
              </a:ln>
            </p:spPr>
            <p:txBody>
              <a:bodyPr/>
              <a:lstStyle/>
              <a:p>
                <a:endParaRPr lang="en-US"/>
              </a:p>
            </p:txBody>
          </p:sp>
          <p:sp>
            <p:nvSpPr>
              <p:cNvPr id="21581" name="Freeform 76"/>
              <p:cNvSpPr>
                <a:spLocks/>
              </p:cNvSpPr>
              <p:nvPr/>
            </p:nvSpPr>
            <p:spPr bwMode="auto">
              <a:xfrm>
                <a:off x="2848" y="2736"/>
                <a:ext cx="26" cy="41"/>
              </a:xfrm>
              <a:custGeom>
                <a:avLst/>
                <a:gdLst>
                  <a:gd name="T0" fmla="*/ 0 w 28"/>
                  <a:gd name="T1" fmla="*/ 30 h 48"/>
                  <a:gd name="T2" fmla="*/ 2 w 28"/>
                  <a:gd name="T3" fmla="*/ 3 h 48"/>
                  <a:gd name="T4" fmla="*/ 22 w 28"/>
                  <a:gd name="T5" fmla="*/ 0 h 48"/>
                  <a:gd name="T6" fmla="*/ 22 w 28"/>
                  <a:gd name="T7" fmla="*/ 27 h 48"/>
                  <a:gd name="T8" fmla="*/ 0 w 28"/>
                  <a:gd name="T9" fmla="*/ 30 h 48"/>
                  <a:gd name="T10" fmla="*/ 0 60000 65536"/>
                  <a:gd name="T11" fmla="*/ 0 60000 65536"/>
                  <a:gd name="T12" fmla="*/ 0 60000 65536"/>
                  <a:gd name="T13" fmla="*/ 0 60000 65536"/>
                  <a:gd name="T14" fmla="*/ 0 60000 65536"/>
                  <a:gd name="T15" fmla="*/ 0 w 28"/>
                  <a:gd name="T16" fmla="*/ 0 h 48"/>
                  <a:gd name="T17" fmla="*/ 28 w 28"/>
                  <a:gd name="T18" fmla="*/ 48 h 48"/>
                </a:gdLst>
                <a:ahLst/>
                <a:cxnLst>
                  <a:cxn ang="T10">
                    <a:pos x="T0" y="T1"/>
                  </a:cxn>
                  <a:cxn ang="T11">
                    <a:pos x="T2" y="T3"/>
                  </a:cxn>
                  <a:cxn ang="T12">
                    <a:pos x="T4" y="T5"/>
                  </a:cxn>
                  <a:cxn ang="T13">
                    <a:pos x="T6" y="T7"/>
                  </a:cxn>
                  <a:cxn ang="T14">
                    <a:pos x="T8" y="T9"/>
                  </a:cxn>
                </a:cxnLst>
                <a:rect l="T15" t="T16" r="T17" b="T18"/>
                <a:pathLst>
                  <a:path w="28" h="48">
                    <a:moveTo>
                      <a:pt x="0" y="48"/>
                    </a:moveTo>
                    <a:lnTo>
                      <a:pt x="2" y="3"/>
                    </a:lnTo>
                    <a:lnTo>
                      <a:pt x="28" y="0"/>
                    </a:lnTo>
                    <a:lnTo>
                      <a:pt x="28" y="44"/>
                    </a:lnTo>
                    <a:lnTo>
                      <a:pt x="0" y="48"/>
                    </a:lnTo>
                    <a:close/>
                  </a:path>
                </a:pathLst>
              </a:custGeom>
              <a:solidFill>
                <a:srgbClr val="FFFFFF"/>
              </a:solidFill>
              <a:ln w="14351">
                <a:solidFill>
                  <a:schemeClr val="bg2"/>
                </a:solidFill>
                <a:round/>
                <a:headEnd/>
                <a:tailEnd/>
              </a:ln>
            </p:spPr>
            <p:txBody>
              <a:bodyPr/>
              <a:lstStyle/>
              <a:p>
                <a:endParaRPr lang="en-US"/>
              </a:p>
            </p:txBody>
          </p:sp>
          <p:sp>
            <p:nvSpPr>
              <p:cNvPr id="21582" name="Freeform 77"/>
              <p:cNvSpPr>
                <a:spLocks/>
              </p:cNvSpPr>
              <p:nvPr/>
            </p:nvSpPr>
            <p:spPr bwMode="auto">
              <a:xfrm>
                <a:off x="3172" y="2508"/>
                <a:ext cx="210" cy="212"/>
              </a:xfrm>
              <a:custGeom>
                <a:avLst/>
                <a:gdLst>
                  <a:gd name="T0" fmla="*/ 0 w 210"/>
                  <a:gd name="T1" fmla="*/ 147 h 212"/>
                  <a:gd name="T2" fmla="*/ 17 w 210"/>
                  <a:gd name="T3" fmla="*/ 135 h 212"/>
                  <a:gd name="T4" fmla="*/ 18 w 210"/>
                  <a:gd name="T5" fmla="*/ 107 h 212"/>
                  <a:gd name="T6" fmla="*/ 45 w 210"/>
                  <a:gd name="T7" fmla="*/ 71 h 212"/>
                  <a:gd name="T8" fmla="*/ 56 w 210"/>
                  <a:gd name="T9" fmla="*/ 9 h 212"/>
                  <a:gd name="T10" fmla="*/ 82 w 210"/>
                  <a:gd name="T11" fmla="*/ 0 h 212"/>
                  <a:gd name="T12" fmla="*/ 93 w 210"/>
                  <a:gd name="T13" fmla="*/ 37 h 212"/>
                  <a:gd name="T14" fmla="*/ 141 w 210"/>
                  <a:gd name="T15" fmla="*/ 75 h 212"/>
                  <a:gd name="T16" fmla="*/ 124 w 210"/>
                  <a:gd name="T17" fmla="*/ 96 h 212"/>
                  <a:gd name="T18" fmla="*/ 139 w 210"/>
                  <a:gd name="T19" fmla="*/ 102 h 212"/>
                  <a:gd name="T20" fmla="*/ 155 w 210"/>
                  <a:gd name="T21" fmla="*/ 129 h 212"/>
                  <a:gd name="T22" fmla="*/ 210 w 210"/>
                  <a:gd name="T23" fmla="*/ 144 h 212"/>
                  <a:gd name="T24" fmla="*/ 168 w 210"/>
                  <a:gd name="T25" fmla="*/ 190 h 212"/>
                  <a:gd name="T26" fmla="*/ 126 w 210"/>
                  <a:gd name="T27" fmla="*/ 204 h 212"/>
                  <a:gd name="T28" fmla="*/ 83 w 210"/>
                  <a:gd name="T29" fmla="*/ 212 h 212"/>
                  <a:gd name="T30" fmla="*/ 41 w 210"/>
                  <a:gd name="T31" fmla="*/ 197 h 212"/>
                  <a:gd name="T32" fmla="*/ 26 w 210"/>
                  <a:gd name="T33" fmla="*/ 164 h 212"/>
                  <a:gd name="T34" fmla="*/ 0 w 210"/>
                  <a:gd name="T35" fmla="*/ 147 h 2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0"/>
                  <a:gd name="T55" fmla="*/ 0 h 212"/>
                  <a:gd name="T56" fmla="*/ 210 w 210"/>
                  <a:gd name="T57" fmla="*/ 212 h 2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0" h="212">
                    <a:moveTo>
                      <a:pt x="0" y="147"/>
                    </a:moveTo>
                    <a:lnTo>
                      <a:pt x="17" y="135"/>
                    </a:lnTo>
                    <a:lnTo>
                      <a:pt x="18" y="107"/>
                    </a:lnTo>
                    <a:lnTo>
                      <a:pt x="45" y="71"/>
                    </a:lnTo>
                    <a:lnTo>
                      <a:pt x="56" y="9"/>
                    </a:lnTo>
                    <a:lnTo>
                      <a:pt x="82" y="0"/>
                    </a:lnTo>
                    <a:lnTo>
                      <a:pt x="93" y="37"/>
                    </a:lnTo>
                    <a:lnTo>
                      <a:pt x="141" y="75"/>
                    </a:lnTo>
                    <a:lnTo>
                      <a:pt x="124" y="96"/>
                    </a:lnTo>
                    <a:lnTo>
                      <a:pt x="139" y="102"/>
                    </a:lnTo>
                    <a:lnTo>
                      <a:pt x="155" y="129"/>
                    </a:lnTo>
                    <a:lnTo>
                      <a:pt x="210" y="144"/>
                    </a:lnTo>
                    <a:lnTo>
                      <a:pt x="168" y="190"/>
                    </a:lnTo>
                    <a:lnTo>
                      <a:pt x="126" y="204"/>
                    </a:lnTo>
                    <a:lnTo>
                      <a:pt x="83" y="212"/>
                    </a:lnTo>
                    <a:lnTo>
                      <a:pt x="41" y="197"/>
                    </a:lnTo>
                    <a:lnTo>
                      <a:pt x="26" y="164"/>
                    </a:lnTo>
                    <a:lnTo>
                      <a:pt x="0" y="147"/>
                    </a:lnTo>
                    <a:close/>
                  </a:path>
                </a:pathLst>
              </a:custGeom>
              <a:solidFill>
                <a:srgbClr val="FF6600"/>
              </a:solidFill>
              <a:ln w="14351">
                <a:solidFill>
                  <a:schemeClr val="bg2"/>
                </a:solidFill>
                <a:round/>
                <a:headEnd/>
                <a:tailEnd/>
              </a:ln>
            </p:spPr>
            <p:txBody>
              <a:bodyPr/>
              <a:lstStyle/>
              <a:p>
                <a:endParaRPr lang="en-US"/>
              </a:p>
            </p:txBody>
          </p:sp>
          <p:sp>
            <p:nvSpPr>
              <p:cNvPr id="21583" name="Freeform 78"/>
              <p:cNvSpPr>
                <a:spLocks/>
              </p:cNvSpPr>
              <p:nvPr/>
            </p:nvSpPr>
            <p:spPr bwMode="auto">
              <a:xfrm>
                <a:off x="1871" y="3601"/>
                <a:ext cx="26" cy="41"/>
              </a:xfrm>
              <a:custGeom>
                <a:avLst/>
                <a:gdLst>
                  <a:gd name="T0" fmla="*/ 0 w 28"/>
                  <a:gd name="T1" fmla="*/ 30 h 48"/>
                  <a:gd name="T2" fmla="*/ 15 w 28"/>
                  <a:gd name="T3" fmla="*/ 14 h 48"/>
                  <a:gd name="T4" fmla="*/ 7 w 28"/>
                  <a:gd name="T5" fmla="*/ 0 h 48"/>
                  <a:gd name="T6" fmla="*/ 22 w 28"/>
                  <a:gd name="T7" fmla="*/ 3 h 48"/>
                  <a:gd name="T8" fmla="*/ 0 w 28"/>
                  <a:gd name="T9" fmla="*/ 30 h 48"/>
                  <a:gd name="T10" fmla="*/ 0 60000 65536"/>
                  <a:gd name="T11" fmla="*/ 0 60000 65536"/>
                  <a:gd name="T12" fmla="*/ 0 60000 65536"/>
                  <a:gd name="T13" fmla="*/ 0 60000 65536"/>
                  <a:gd name="T14" fmla="*/ 0 60000 65536"/>
                  <a:gd name="T15" fmla="*/ 0 w 28"/>
                  <a:gd name="T16" fmla="*/ 0 h 48"/>
                  <a:gd name="T17" fmla="*/ 28 w 28"/>
                  <a:gd name="T18" fmla="*/ 48 h 48"/>
                </a:gdLst>
                <a:ahLst/>
                <a:cxnLst>
                  <a:cxn ang="T10">
                    <a:pos x="T0" y="T1"/>
                  </a:cxn>
                  <a:cxn ang="T11">
                    <a:pos x="T2" y="T3"/>
                  </a:cxn>
                  <a:cxn ang="T12">
                    <a:pos x="T4" y="T5"/>
                  </a:cxn>
                  <a:cxn ang="T13">
                    <a:pos x="T6" y="T7"/>
                  </a:cxn>
                  <a:cxn ang="T14">
                    <a:pos x="T8" y="T9"/>
                  </a:cxn>
                </a:cxnLst>
                <a:rect l="T15" t="T16" r="T17" b="T18"/>
                <a:pathLst>
                  <a:path w="28" h="48">
                    <a:moveTo>
                      <a:pt x="0" y="48"/>
                    </a:moveTo>
                    <a:lnTo>
                      <a:pt x="18" y="22"/>
                    </a:lnTo>
                    <a:lnTo>
                      <a:pt x="7" y="0"/>
                    </a:lnTo>
                    <a:lnTo>
                      <a:pt x="28" y="5"/>
                    </a:lnTo>
                    <a:lnTo>
                      <a:pt x="0" y="48"/>
                    </a:lnTo>
                    <a:close/>
                  </a:path>
                </a:pathLst>
              </a:custGeom>
              <a:solidFill>
                <a:srgbClr val="FFFFFF"/>
              </a:solidFill>
              <a:ln w="14351">
                <a:solidFill>
                  <a:schemeClr val="bg2"/>
                </a:solidFill>
                <a:round/>
                <a:headEnd/>
                <a:tailEnd/>
              </a:ln>
            </p:spPr>
            <p:txBody>
              <a:bodyPr/>
              <a:lstStyle/>
              <a:p>
                <a:endParaRPr lang="en-US"/>
              </a:p>
            </p:txBody>
          </p:sp>
          <p:sp>
            <p:nvSpPr>
              <p:cNvPr id="21584" name="Freeform 79"/>
              <p:cNvSpPr>
                <a:spLocks/>
              </p:cNvSpPr>
              <p:nvPr/>
            </p:nvSpPr>
            <p:spPr bwMode="auto">
              <a:xfrm>
                <a:off x="1891" y="3600"/>
                <a:ext cx="25" cy="39"/>
              </a:xfrm>
              <a:custGeom>
                <a:avLst/>
                <a:gdLst>
                  <a:gd name="T0" fmla="*/ 0 w 28"/>
                  <a:gd name="T1" fmla="*/ 28 h 46"/>
                  <a:gd name="T2" fmla="*/ 10 w 28"/>
                  <a:gd name="T3" fmla="*/ 0 h 46"/>
                  <a:gd name="T4" fmla="*/ 20 w 28"/>
                  <a:gd name="T5" fmla="*/ 8 h 46"/>
                  <a:gd name="T6" fmla="*/ 0 w 28"/>
                  <a:gd name="T7" fmla="*/ 28 h 46"/>
                  <a:gd name="T8" fmla="*/ 0 60000 65536"/>
                  <a:gd name="T9" fmla="*/ 0 60000 65536"/>
                  <a:gd name="T10" fmla="*/ 0 60000 65536"/>
                  <a:gd name="T11" fmla="*/ 0 60000 65536"/>
                  <a:gd name="T12" fmla="*/ 0 w 28"/>
                  <a:gd name="T13" fmla="*/ 0 h 46"/>
                  <a:gd name="T14" fmla="*/ 28 w 28"/>
                  <a:gd name="T15" fmla="*/ 46 h 46"/>
                </a:gdLst>
                <a:ahLst/>
                <a:cxnLst>
                  <a:cxn ang="T8">
                    <a:pos x="T0" y="T1"/>
                  </a:cxn>
                  <a:cxn ang="T9">
                    <a:pos x="T2" y="T3"/>
                  </a:cxn>
                  <a:cxn ang="T10">
                    <a:pos x="T4" y="T5"/>
                  </a:cxn>
                  <a:cxn ang="T11">
                    <a:pos x="T6" y="T7"/>
                  </a:cxn>
                </a:cxnLst>
                <a:rect l="T12" t="T13" r="T14" b="T15"/>
                <a:pathLst>
                  <a:path w="28" h="46">
                    <a:moveTo>
                      <a:pt x="0" y="46"/>
                    </a:moveTo>
                    <a:lnTo>
                      <a:pt x="13" y="0"/>
                    </a:lnTo>
                    <a:lnTo>
                      <a:pt x="28" y="14"/>
                    </a:lnTo>
                    <a:lnTo>
                      <a:pt x="0" y="46"/>
                    </a:lnTo>
                    <a:close/>
                  </a:path>
                </a:pathLst>
              </a:custGeom>
              <a:solidFill>
                <a:srgbClr val="FFFFFF"/>
              </a:solidFill>
              <a:ln w="14351">
                <a:solidFill>
                  <a:schemeClr val="bg2"/>
                </a:solidFill>
                <a:round/>
                <a:headEnd/>
                <a:tailEnd/>
              </a:ln>
            </p:spPr>
            <p:txBody>
              <a:bodyPr/>
              <a:lstStyle/>
              <a:p>
                <a:endParaRPr lang="en-US"/>
              </a:p>
            </p:txBody>
          </p:sp>
          <p:sp>
            <p:nvSpPr>
              <p:cNvPr id="21585" name="Freeform 80"/>
              <p:cNvSpPr>
                <a:spLocks/>
              </p:cNvSpPr>
              <p:nvPr/>
            </p:nvSpPr>
            <p:spPr bwMode="auto">
              <a:xfrm>
                <a:off x="5175" y="3027"/>
                <a:ext cx="25" cy="41"/>
              </a:xfrm>
              <a:custGeom>
                <a:avLst/>
                <a:gdLst>
                  <a:gd name="T0" fmla="*/ 0 w 27"/>
                  <a:gd name="T1" fmla="*/ 30 h 48"/>
                  <a:gd name="T2" fmla="*/ 12 w 27"/>
                  <a:gd name="T3" fmla="*/ 0 h 48"/>
                  <a:gd name="T4" fmla="*/ 21 w 27"/>
                  <a:gd name="T5" fmla="*/ 30 h 48"/>
                  <a:gd name="T6" fmla="*/ 0 w 27"/>
                  <a:gd name="T7" fmla="*/ 30 h 48"/>
                  <a:gd name="T8" fmla="*/ 0 60000 65536"/>
                  <a:gd name="T9" fmla="*/ 0 60000 65536"/>
                  <a:gd name="T10" fmla="*/ 0 60000 65536"/>
                  <a:gd name="T11" fmla="*/ 0 60000 65536"/>
                  <a:gd name="T12" fmla="*/ 0 w 27"/>
                  <a:gd name="T13" fmla="*/ 0 h 48"/>
                  <a:gd name="T14" fmla="*/ 27 w 27"/>
                  <a:gd name="T15" fmla="*/ 48 h 48"/>
                </a:gdLst>
                <a:ahLst/>
                <a:cxnLst>
                  <a:cxn ang="T8">
                    <a:pos x="T0" y="T1"/>
                  </a:cxn>
                  <a:cxn ang="T9">
                    <a:pos x="T2" y="T3"/>
                  </a:cxn>
                  <a:cxn ang="T10">
                    <a:pos x="T4" y="T5"/>
                  </a:cxn>
                  <a:cxn ang="T11">
                    <a:pos x="T6" y="T7"/>
                  </a:cxn>
                </a:cxnLst>
                <a:rect l="T12" t="T13" r="T14" b="T15"/>
                <a:pathLst>
                  <a:path w="27" h="48">
                    <a:moveTo>
                      <a:pt x="0" y="48"/>
                    </a:moveTo>
                    <a:lnTo>
                      <a:pt x="15" y="0"/>
                    </a:lnTo>
                    <a:lnTo>
                      <a:pt x="27" y="48"/>
                    </a:lnTo>
                    <a:lnTo>
                      <a:pt x="0" y="48"/>
                    </a:lnTo>
                    <a:close/>
                  </a:path>
                </a:pathLst>
              </a:custGeom>
              <a:solidFill>
                <a:srgbClr val="FFFFFF"/>
              </a:solidFill>
              <a:ln w="14351">
                <a:solidFill>
                  <a:schemeClr val="bg2"/>
                </a:solidFill>
                <a:round/>
                <a:headEnd/>
                <a:tailEnd/>
              </a:ln>
            </p:spPr>
            <p:txBody>
              <a:bodyPr/>
              <a:lstStyle/>
              <a:p>
                <a:endParaRPr lang="en-US"/>
              </a:p>
            </p:txBody>
          </p:sp>
          <p:sp>
            <p:nvSpPr>
              <p:cNvPr id="21586" name="Freeform 81"/>
              <p:cNvSpPr>
                <a:spLocks/>
              </p:cNvSpPr>
              <p:nvPr/>
            </p:nvSpPr>
            <p:spPr bwMode="auto">
              <a:xfrm>
                <a:off x="3001" y="1520"/>
                <a:ext cx="151" cy="243"/>
              </a:xfrm>
              <a:custGeom>
                <a:avLst/>
                <a:gdLst>
                  <a:gd name="T0" fmla="*/ 0 w 163"/>
                  <a:gd name="T1" fmla="*/ 19 h 285"/>
                  <a:gd name="T2" fmla="*/ 7 w 163"/>
                  <a:gd name="T3" fmla="*/ 14 h 285"/>
                  <a:gd name="T4" fmla="*/ 22 w 163"/>
                  <a:gd name="T5" fmla="*/ 25 h 285"/>
                  <a:gd name="T6" fmla="*/ 47 w 163"/>
                  <a:gd name="T7" fmla="*/ 26 h 285"/>
                  <a:gd name="T8" fmla="*/ 62 w 163"/>
                  <a:gd name="T9" fmla="*/ 21 h 285"/>
                  <a:gd name="T10" fmla="*/ 64 w 163"/>
                  <a:gd name="T11" fmla="*/ 6 h 285"/>
                  <a:gd name="T12" fmla="*/ 90 w 163"/>
                  <a:gd name="T13" fmla="*/ 0 h 285"/>
                  <a:gd name="T14" fmla="*/ 103 w 163"/>
                  <a:gd name="T15" fmla="*/ 8 h 285"/>
                  <a:gd name="T16" fmla="*/ 101 w 163"/>
                  <a:gd name="T17" fmla="*/ 19 h 285"/>
                  <a:gd name="T18" fmla="*/ 95 w 163"/>
                  <a:gd name="T19" fmla="*/ 32 h 285"/>
                  <a:gd name="T20" fmla="*/ 112 w 163"/>
                  <a:gd name="T21" fmla="*/ 45 h 285"/>
                  <a:gd name="T22" fmla="*/ 103 w 163"/>
                  <a:gd name="T23" fmla="*/ 57 h 285"/>
                  <a:gd name="T24" fmla="*/ 113 w 163"/>
                  <a:gd name="T25" fmla="*/ 78 h 285"/>
                  <a:gd name="T26" fmla="*/ 110 w 163"/>
                  <a:gd name="T27" fmla="*/ 95 h 285"/>
                  <a:gd name="T28" fmla="*/ 130 w 163"/>
                  <a:gd name="T29" fmla="*/ 130 h 285"/>
                  <a:gd name="T30" fmla="*/ 84 w 163"/>
                  <a:gd name="T31" fmla="*/ 165 h 285"/>
                  <a:gd name="T32" fmla="*/ 29 w 163"/>
                  <a:gd name="T33" fmla="*/ 176 h 285"/>
                  <a:gd name="T34" fmla="*/ 27 w 163"/>
                  <a:gd name="T35" fmla="*/ 169 h 285"/>
                  <a:gd name="T36" fmla="*/ 7 w 163"/>
                  <a:gd name="T37" fmla="*/ 165 h 285"/>
                  <a:gd name="T38" fmla="*/ 6 w 163"/>
                  <a:gd name="T39" fmla="*/ 129 h 285"/>
                  <a:gd name="T40" fmla="*/ 58 w 163"/>
                  <a:gd name="T41" fmla="*/ 92 h 285"/>
                  <a:gd name="T42" fmla="*/ 41 w 163"/>
                  <a:gd name="T43" fmla="*/ 76 h 285"/>
                  <a:gd name="T44" fmla="*/ 36 w 163"/>
                  <a:gd name="T45" fmla="*/ 40 h 285"/>
                  <a:gd name="T46" fmla="*/ 0 w 163"/>
                  <a:gd name="T47" fmla="*/ 19 h 2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
                  <a:gd name="T73" fmla="*/ 0 h 285"/>
                  <a:gd name="T74" fmla="*/ 163 w 163"/>
                  <a:gd name="T75" fmla="*/ 285 h 2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 h="285">
                    <a:moveTo>
                      <a:pt x="0" y="30"/>
                    </a:moveTo>
                    <a:lnTo>
                      <a:pt x="10" y="23"/>
                    </a:lnTo>
                    <a:lnTo>
                      <a:pt x="28" y="40"/>
                    </a:lnTo>
                    <a:lnTo>
                      <a:pt x="59" y="41"/>
                    </a:lnTo>
                    <a:lnTo>
                      <a:pt x="78" y="34"/>
                    </a:lnTo>
                    <a:lnTo>
                      <a:pt x="81" y="9"/>
                    </a:lnTo>
                    <a:lnTo>
                      <a:pt x="113" y="0"/>
                    </a:lnTo>
                    <a:lnTo>
                      <a:pt x="130" y="12"/>
                    </a:lnTo>
                    <a:lnTo>
                      <a:pt x="127" y="30"/>
                    </a:lnTo>
                    <a:lnTo>
                      <a:pt x="120" y="50"/>
                    </a:lnTo>
                    <a:lnTo>
                      <a:pt x="141" y="73"/>
                    </a:lnTo>
                    <a:lnTo>
                      <a:pt x="130" y="93"/>
                    </a:lnTo>
                    <a:lnTo>
                      <a:pt x="143" y="125"/>
                    </a:lnTo>
                    <a:lnTo>
                      <a:pt x="138" y="153"/>
                    </a:lnTo>
                    <a:lnTo>
                      <a:pt x="163" y="210"/>
                    </a:lnTo>
                    <a:lnTo>
                      <a:pt x="106" y="267"/>
                    </a:lnTo>
                    <a:lnTo>
                      <a:pt x="36" y="285"/>
                    </a:lnTo>
                    <a:lnTo>
                      <a:pt x="33" y="272"/>
                    </a:lnTo>
                    <a:lnTo>
                      <a:pt x="10" y="266"/>
                    </a:lnTo>
                    <a:lnTo>
                      <a:pt x="6" y="208"/>
                    </a:lnTo>
                    <a:lnTo>
                      <a:pt x="73" y="149"/>
                    </a:lnTo>
                    <a:lnTo>
                      <a:pt x="52" y="122"/>
                    </a:lnTo>
                    <a:lnTo>
                      <a:pt x="45" y="64"/>
                    </a:lnTo>
                    <a:lnTo>
                      <a:pt x="0" y="30"/>
                    </a:lnTo>
                    <a:close/>
                  </a:path>
                </a:pathLst>
              </a:custGeom>
              <a:solidFill>
                <a:srgbClr val="FFFFFF"/>
              </a:solidFill>
              <a:ln w="14351">
                <a:solidFill>
                  <a:schemeClr val="bg2"/>
                </a:solidFill>
                <a:round/>
                <a:headEnd/>
                <a:tailEnd/>
              </a:ln>
            </p:spPr>
            <p:txBody>
              <a:bodyPr/>
              <a:lstStyle/>
              <a:p>
                <a:endParaRPr lang="en-US"/>
              </a:p>
            </p:txBody>
          </p:sp>
          <p:sp>
            <p:nvSpPr>
              <p:cNvPr id="21587" name="Freeform 82"/>
              <p:cNvSpPr>
                <a:spLocks/>
              </p:cNvSpPr>
              <p:nvPr/>
            </p:nvSpPr>
            <p:spPr bwMode="auto">
              <a:xfrm>
                <a:off x="2654" y="1945"/>
                <a:ext cx="174" cy="161"/>
              </a:xfrm>
              <a:custGeom>
                <a:avLst/>
                <a:gdLst>
                  <a:gd name="T0" fmla="*/ 0 w 189"/>
                  <a:gd name="T1" fmla="*/ 36 h 189"/>
                  <a:gd name="T2" fmla="*/ 4 w 189"/>
                  <a:gd name="T3" fmla="*/ 46 h 189"/>
                  <a:gd name="T4" fmla="*/ 35 w 189"/>
                  <a:gd name="T5" fmla="*/ 53 h 189"/>
                  <a:gd name="T6" fmla="*/ 29 w 189"/>
                  <a:gd name="T7" fmla="*/ 59 h 189"/>
                  <a:gd name="T8" fmla="*/ 41 w 189"/>
                  <a:gd name="T9" fmla="*/ 66 h 189"/>
                  <a:gd name="T10" fmla="*/ 45 w 189"/>
                  <a:gd name="T11" fmla="*/ 81 h 189"/>
                  <a:gd name="T12" fmla="*/ 33 w 189"/>
                  <a:gd name="T13" fmla="*/ 106 h 189"/>
                  <a:gd name="T14" fmla="*/ 69 w 189"/>
                  <a:gd name="T15" fmla="*/ 114 h 189"/>
                  <a:gd name="T16" fmla="*/ 74 w 189"/>
                  <a:gd name="T17" fmla="*/ 115 h 189"/>
                  <a:gd name="T18" fmla="*/ 91 w 189"/>
                  <a:gd name="T19" fmla="*/ 117 h 189"/>
                  <a:gd name="T20" fmla="*/ 91 w 189"/>
                  <a:gd name="T21" fmla="*/ 106 h 189"/>
                  <a:gd name="T22" fmla="*/ 101 w 189"/>
                  <a:gd name="T23" fmla="*/ 102 h 189"/>
                  <a:gd name="T24" fmla="*/ 126 w 189"/>
                  <a:gd name="T25" fmla="*/ 109 h 189"/>
                  <a:gd name="T26" fmla="*/ 141 w 189"/>
                  <a:gd name="T27" fmla="*/ 99 h 189"/>
                  <a:gd name="T28" fmla="*/ 133 w 189"/>
                  <a:gd name="T29" fmla="*/ 85 h 189"/>
                  <a:gd name="T30" fmla="*/ 135 w 189"/>
                  <a:gd name="T31" fmla="*/ 71 h 189"/>
                  <a:gd name="T32" fmla="*/ 122 w 189"/>
                  <a:gd name="T33" fmla="*/ 64 h 189"/>
                  <a:gd name="T34" fmla="*/ 140 w 189"/>
                  <a:gd name="T35" fmla="*/ 47 h 189"/>
                  <a:gd name="T36" fmla="*/ 147 w 189"/>
                  <a:gd name="T37" fmla="*/ 29 h 189"/>
                  <a:gd name="T38" fmla="*/ 126 w 189"/>
                  <a:gd name="T39" fmla="*/ 22 h 189"/>
                  <a:gd name="T40" fmla="*/ 120 w 189"/>
                  <a:gd name="T41" fmla="*/ 21 h 189"/>
                  <a:gd name="T42" fmla="*/ 86 w 189"/>
                  <a:gd name="T43" fmla="*/ 0 h 189"/>
                  <a:gd name="T44" fmla="*/ 75 w 189"/>
                  <a:gd name="T45" fmla="*/ 3 h 189"/>
                  <a:gd name="T46" fmla="*/ 61 w 189"/>
                  <a:gd name="T47" fmla="*/ 23 h 189"/>
                  <a:gd name="T48" fmla="*/ 33 w 189"/>
                  <a:gd name="T49" fmla="*/ 20 h 189"/>
                  <a:gd name="T50" fmla="*/ 37 w 189"/>
                  <a:gd name="T51" fmla="*/ 36 h 189"/>
                  <a:gd name="T52" fmla="*/ 0 w 189"/>
                  <a:gd name="T53" fmla="*/ 3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9"/>
                  <a:gd name="T82" fmla="*/ 0 h 189"/>
                  <a:gd name="T83" fmla="*/ 189 w 189"/>
                  <a:gd name="T84" fmla="*/ 189 h 1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9" h="189">
                    <a:moveTo>
                      <a:pt x="0" y="57"/>
                    </a:moveTo>
                    <a:lnTo>
                      <a:pt x="4" y="74"/>
                    </a:lnTo>
                    <a:lnTo>
                      <a:pt x="44" y="86"/>
                    </a:lnTo>
                    <a:lnTo>
                      <a:pt x="38" y="95"/>
                    </a:lnTo>
                    <a:lnTo>
                      <a:pt x="53" y="106"/>
                    </a:lnTo>
                    <a:lnTo>
                      <a:pt x="58" y="130"/>
                    </a:lnTo>
                    <a:lnTo>
                      <a:pt x="42" y="170"/>
                    </a:lnTo>
                    <a:lnTo>
                      <a:pt x="89" y="184"/>
                    </a:lnTo>
                    <a:lnTo>
                      <a:pt x="94" y="187"/>
                    </a:lnTo>
                    <a:lnTo>
                      <a:pt x="117" y="189"/>
                    </a:lnTo>
                    <a:lnTo>
                      <a:pt x="117" y="172"/>
                    </a:lnTo>
                    <a:lnTo>
                      <a:pt x="130" y="165"/>
                    </a:lnTo>
                    <a:lnTo>
                      <a:pt x="162" y="176"/>
                    </a:lnTo>
                    <a:lnTo>
                      <a:pt x="180" y="160"/>
                    </a:lnTo>
                    <a:lnTo>
                      <a:pt x="170" y="137"/>
                    </a:lnTo>
                    <a:lnTo>
                      <a:pt x="174" y="114"/>
                    </a:lnTo>
                    <a:lnTo>
                      <a:pt x="158" y="103"/>
                    </a:lnTo>
                    <a:lnTo>
                      <a:pt x="179" y="76"/>
                    </a:lnTo>
                    <a:lnTo>
                      <a:pt x="189" y="47"/>
                    </a:lnTo>
                    <a:lnTo>
                      <a:pt x="162" y="35"/>
                    </a:lnTo>
                    <a:lnTo>
                      <a:pt x="153" y="34"/>
                    </a:lnTo>
                    <a:lnTo>
                      <a:pt x="110" y="0"/>
                    </a:lnTo>
                    <a:lnTo>
                      <a:pt x="96" y="4"/>
                    </a:lnTo>
                    <a:lnTo>
                      <a:pt x="78" y="37"/>
                    </a:lnTo>
                    <a:lnTo>
                      <a:pt x="42" y="32"/>
                    </a:lnTo>
                    <a:lnTo>
                      <a:pt x="47" y="57"/>
                    </a:lnTo>
                    <a:lnTo>
                      <a:pt x="0" y="57"/>
                    </a:lnTo>
                    <a:close/>
                  </a:path>
                </a:pathLst>
              </a:custGeom>
              <a:solidFill>
                <a:srgbClr val="FFFFFF"/>
              </a:solidFill>
              <a:ln w="14351">
                <a:solidFill>
                  <a:schemeClr val="bg2"/>
                </a:solidFill>
                <a:round/>
                <a:headEnd/>
                <a:tailEnd/>
              </a:ln>
            </p:spPr>
            <p:txBody>
              <a:bodyPr/>
              <a:lstStyle/>
              <a:p>
                <a:endParaRPr lang="en-US"/>
              </a:p>
            </p:txBody>
          </p:sp>
          <p:sp>
            <p:nvSpPr>
              <p:cNvPr id="21588" name="Freeform 83"/>
              <p:cNvSpPr>
                <a:spLocks/>
              </p:cNvSpPr>
              <p:nvPr/>
            </p:nvSpPr>
            <p:spPr bwMode="auto">
              <a:xfrm>
                <a:off x="2835" y="2096"/>
                <a:ext cx="26" cy="41"/>
              </a:xfrm>
              <a:custGeom>
                <a:avLst/>
                <a:gdLst>
                  <a:gd name="T0" fmla="*/ 0 w 28"/>
                  <a:gd name="T1" fmla="*/ 15 h 48"/>
                  <a:gd name="T2" fmla="*/ 19 w 28"/>
                  <a:gd name="T3" fmla="*/ 30 h 48"/>
                  <a:gd name="T4" fmla="*/ 22 w 28"/>
                  <a:gd name="T5" fmla="*/ 0 h 48"/>
                  <a:gd name="T6" fmla="*/ 0 w 28"/>
                  <a:gd name="T7" fmla="*/ 15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23"/>
                    </a:moveTo>
                    <a:lnTo>
                      <a:pt x="24" y="48"/>
                    </a:lnTo>
                    <a:lnTo>
                      <a:pt x="28" y="0"/>
                    </a:lnTo>
                    <a:lnTo>
                      <a:pt x="0" y="23"/>
                    </a:lnTo>
                    <a:close/>
                  </a:path>
                </a:pathLst>
              </a:custGeom>
              <a:solidFill>
                <a:srgbClr val="FFFFFF"/>
              </a:solidFill>
              <a:ln w="14351">
                <a:solidFill>
                  <a:schemeClr val="bg2"/>
                </a:solidFill>
                <a:round/>
                <a:headEnd/>
                <a:tailEnd/>
              </a:ln>
            </p:spPr>
            <p:txBody>
              <a:bodyPr/>
              <a:lstStyle/>
              <a:p>
                <a:endParaRPr lang="en-US"/>
              </a:p>
            </p:txBody>
          </p:sp>
          <p:sp>
            <p:nvSpPr>
              <p:cNvPr id="21589" name="Freeform 84"/>
              <p:cNvSpPr>
                <a:spLocks/>
              </p:cNvSpPr>
              <p:nvPr/>
            </p:nvSpPr>
            <p:spPr bwMode="auto">
              <a:xfrm>
                <a:off x="1961" y="2690"/>
                <a:ext cx="39" cy="51"/>
              </a:xfrm>
              <a:custGeom>
                <a:avLst/>
                <a:gdLst>
                  <a:gd name="T0" fmla="*/ 0 w 42"/>
                  <a:gd name="T1" fmla="*/ 35 h 60"/>
                  <a:gd name="T2" fmla="*/ 5 w 42"/>
                  <a:gd name="T3" fmla="*/ 0 h 60"/>
                  <a:gd name="T4" fmla="*/ 33 w 42"/>
                  <a:gd name="T5" fmla="*/ 16 h 60"/>
                  <a:gd name="T6" fmla="*/ 17 w 42"/>
                  <a:gd name="T7" fmla="*/ 37 h 60"/>
                  <a:gd name="T8" fmla="*/ 0 w 42"/>
                  <a:gd name="T9" fmla="*/ 35 h 60"/>
                  <a:gd name="T10" fmla="*/ 0 60000 65536"/>
                  <a:gd name="T11" fmla="*/ 0 60000 65536"/>
                  <a:gd name="T12" fmla="*/ 0 60000 65536"/>
                  <a:gd name="T13" fmla="*/ 0 60000 65536"/>
                  <a:gd name="T14" fmla="*/ 0 60000 65536"/>
                  <a:gd name="T15" fmla="*/ 0 w 42"/>
                  <a:gd name="T16" fmla="*/ 0 h 60"/>
                  <a:gd name="T17" fmla="*/ 42 w 42"/>
                  <a:gd name="T18" fmla="*/ 60 h 60"/>
                </a:gdLst>
                <a:ahLst/>
                <a:cxnLst>
                  <a:cxn ang="T10">
                    <a:pos x="T0" y="T1"/>
                  </a:cxn>
                  <a:cxn ang="T11">
                    <a:pos x="T2" y="T3"/>
                  </a:cxn>
                  <a:cxn ang="T12">
                    <a:pos x="T4" y="T5"/>
                  </a:cxn>
                  <a:cxn ang="T13">
                    <a:pos x="T6" y="T7"/>
                  </a:cxn>
                  <a:cxn ang="T14">
                    <a:pos x="T8" y="T9"/>
                  </a:cxn>
                </a:cxnLst>
                <a:rect l="T15" t="T16" r="T17" b="T18"/>
                <a:pathLst>
                  <a:path w="42" h="60">
                    <a:moveTo>
                      <a:pt x="0" y="57"/>
                    </a:moveTo>
                    <a:lnTo>
                      <a:pt x="5" y="0"/>
                    </a:lnTo>
                    <a:lnTo>
                      <a:pt x="42" y="26"/>
                    </a:lnTo>
                    <a:lnTo>
                      <a:pt x="20" y="60"/>
                    </a:lnTo>
                    <a:lnTo>
                      <a:pt x="0" y="57"/>
                    </a:lnTo>
                    <a:close/>
                  </a:path>
                </a:pathLst>
              </a:custGeom>
              <a:solidFill>
                <a:srgbClr val="FFFFFF"/>
              </a:solidFill>
              <a:ln w="14351">
                <a:solidFill>
                  <a:schemeClr val="bg2"/>
                </a:solidFill>
                <a:round/>
                <a:headEnd/>
                <a:tailEnd/>
              </a:ln>
            </p:spPr>
            <p:txBody>
              <a:bodyPr/>
              <a:lstStyle/>
              <a:p>
                <a:endParaRPr lang="en-US"/>
              </a:p>
            </p:txBody>
          </p:sp>
          <p:sp>
            <p:nvSpPr>
              <p:cNvPr id="21590" name="Freeform 85"/>
              <p:cNvSpPr>
                <a:spLocks/>
              </p:cNvSpPr>
              <p:nvPr/>
            </p:nvSpPr>
            <p:spPr bwMode="auto">
              <a:xfrm>
                <a:off x="3297" y="2583"/>
                <a:ext cx="25" cy="41"/>
              </a:xfrm>
              <a:custGeom>
                <a:avLst/>
                <a:gdLst>
                  <a:gd name="T0" fmla="*/ 0 w 27"/>
                  <a:gd name="T1" fmla="*/ 23 h 48"/>
                  <a:gd name="T2" fmla="*/ 15 w 27"/>
                  <a:gd name="T3" fmla="*/ 30 h 48"/>
                  <a:gd name="T4" fmla="*/ 19 w 27"/>
                  <a:gd name="T5" fmla="*/ 21 h 48"/>
                  <a:gd name="T6" fmla="*/ 9 w 27"/>
                  <a:gd name="T7" fmla="*/ 21 h 48"/>
                  <a:gd name="T8" fmla="*/ 21 w 27"/>
                  <a:gd name="T9" fmla="*/ 13 h 48"/>
                  <a:gd name="T10" fmla="*/ 17 w 27"/>
                  <a:gd name="T11" fmla="*/ 0 h 48"/>
                  <a:gd name="T12" fmla="*/ 0 w 27"/>
                  <a:gd name="T13" fmla="*/ 23 h 48"/>
                  <a:gd name="T14" fmla="*/ 0 60000 65536"/>
                  <a:gd name="T15" fmla="*/ 0 60000 65536"/>
                  <a:gd name="T16" fmla="*/ 0 60000 65536"/>
                  <a:gd name="T17" fmla="*/ 0 60000 65536"/>
                  <a:gd name="T18" fmla="*/ 0 60000 65536"/>
                  <a:gd name="T19" fmla="*/ 0 60000 65536"/>
                  <a:gd name="T20" fmla="*/ 0 60000 65536"/>
                  <a:gd name="T21" fmla="*/ 0 w 27"/>
                  <a:gd name="T22" fmla="*/ 0 h 48"/>
                  <a:gd name="T23" fmla="*/ 27 w 27"/>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8">
                    <a:moveTo>
                      <a:pt x="0" y="38"/>
                    </a:moveTo>
                    <a:lnTo>
                      <a:pt x="18" y="48"/>
                    </a:lnTo>
                    <a:lnTo>
                      <a:pt x="24" y="33"/>
                    </a:lnTo>
                    <a:lnTo>
                      <a:pt x="12" y="33"/>
                    </a:lnTo>
                    <a:lnTo>
                      <a:pt x="27" y="20"/>
                    </a:lnTo>
                    <a:lnTo>
                      <a:pt x="21" y="0"/>
                    </a:lnTo>
                    <a:lnTo>
                      <a:pt x="0" y="38"/>
                    </a:lnTo>
                    <a:close/>
                  </a:path>
                </a:pathLst>
              </a:custGeom>
              <a:solidFill>
                <a:srgbClr val="FFFFFF"/>
              </a:solidFill>
              <a:ln w="14351">
                <a:solidFill>
                  <a:schemeClr val="bg2"/>
                </a:solidFill>
                <a:round/>
                <a:headEnd/>
                <a:tailEnd/>
              </a:ln>
            </p:spPr>
            <p:txBody>
              <a:bodyPr/>
              <a:lstStyle/>
              <a:p>
                <a:endParaRPr lang="en-US"/>
              </a:p>
            </p:txBody>
          </p:sp>
          <p:sp>
            <p:nvSpPr>
              <p:cNvPr id="21591" name="Freeform 86"/>
              <p:cNvSpPr>
                <a:spLocks/>
              </p:cNvSpPr>
              <p:nvPr/>
            </p:nvSpPr>
            <p:spPr bwMode="auto">
              <a:xfrm>
                <a:off x="2839" y="2736"/>
                <a:ext cx="74" cy="95"/>
              </a:xfrm>
              <a:custGeom>
                <a:avLst/>
                <a:gdLst>
                  <a:gd name="T0" fmla="*/ 0 w 81"/>
                  <a:gd name="T1" fmla="*/ 33 h 111"/>
                  <a:gd name="T2" fmla="*/ 5 w 81"/>
                  <a:gd name="T3" fmla="*/ 23 h 111"/>
                  <a:gd name="T4" fmla="*/ 11 w 81"/>
                  <a:gd name="T5" fmla="*/ 23 h 111"/>
                  <a:gd name="T6" fmla="*/ 7 w 81"/>
                  <a:gd name="T7" fmla="*/ 14 h 111"/>
                  <a:gd name="T8" fmla="*/ 27 w 81"/>
                  <a:gd name="T9" fmla="*/ 13 h 111"/>
                  <a:gd name="T10" fmla="*/ 27 w 81"/>
                  <a:gd name="T11" fmla="*/ 0 h 111"/>
                  <a:gd name="T12" fmla="*/ 50 w 81"/>
                  <a:gd name="T13" fmla="*/ 2 h 111"/>
                  <a:gd name="T14" fmla="*/ 48 w 81"/>
                  <a:gd name="T15" fmla="*/ 12 h 111"/>
                  <a:gd name="T16" fmla="*/ 62 w 81"/>
                  <a:gd name="T17" fmla="*/ 13 h 111"/>
                  <a:gd name="T18" fmla="*/ 58 w 81"/>
                  <a:gd name="T19" fmla="*/ 50 h 111"/>
                  <a:gd name="T20" fmla="*/ 43 w 81"/>
                  <a:gd name="T21" fmla="*/ 46 h 111"/>
                  <a:gd name="T22" fmla="*/ 25 w 81"/>
                  <a:gd name="T23" fmla="*/ 69 h 111"/>
                  <a:gd name="T24" fmla="*/ 0 w 81"/>
                  <a:gd name="T25" fmla="*/ 33 h 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11"/>
                  <a:gd name="T41" fmla="*/ 81 w 81"/>
                  <a:gd name="T42" fmla="*/ 111 h 1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11">
                    <a:moveTo>
                      <a:pt x="0" y="54"/>
                    </a:moveTo>
                    <a:lnTo>
                      <a:pt x="7" y="36"/>
                    </a:lnTo>
                    <a:lnTo>
                      <a:pt x="14" y="37"/>
                    </a:lnTo>
                    <a:lnTo>
                      <a:pt x="10" y="22"/>
                    </a:lnTo>
                    <a:lnTo>
                      <a:pt x="36" y="21"/>
                    </a:lnTo>
                    <a:lnTo>
                      <a:pt x="36" y="0"/>
                    </a:lnTo>
                    <a:lnTo>
                      <a:pt x="66" y="2"/>
                    </a:lnTo>
                    <a:lnTo>
                      <a:pt x="63" y="19"/>
                    </a:lnTo>
                    <a:lnTo>
                      <a:pt x="81" y="20"/>
                    </a:lnTo>
                    <a:lnTo>
                      <a:pt x="77" y="80"/>
                    </a:lnTo>
                    <a:lnTo>
                      <a:pt x="56" y="74"/>
                    </a:lnTo>
                    <a:lnTo>
                      <a:pt x="33" y="111"/>
                    </a:lnTo>
                    <a:lnTo>
                      <a:pt x="0" y="54"/>
                    </a:lnTo>
                    <a:close/>
                  </a:path>
                </a:pathLst>
              </a:custGeom>
              <a:solidFill>
                <a:srgbClr val="FF9900"/>
              </a:solidFill>
              <a:ln w="14351">
                <a:solidFill>
                  <a:schemeClr val="bg2"/>
                </a:solidFill>
                <a:round/>
                <a:headEnd/>
                <a:tailEnd/>
              </a:ln>
            </p:spPr>
            <p:txBody>
              <a:bodyPr/>
              <a:lstStyle/>
              <a:p>
                <a:endParaRPr lang="en-US"/>
              </a:p>
            </p:txBody>
          </p:sp>
          <p:sp>
            <p:nvSpPr>
              <p:cNvPr id="21592" name="Freeform 87"/>
              <p:cNvSpPr>
                <a:spLocks/>
              </p:cNvSpPr>
              <p:nvPr/>
            </p:nvSpPr>
            <p:spPr bwMode="auto">
              <a:xfrm>
                <a:off x="2486" y="2569"/>
                <a:ext cx="41" cy="41"/>
              </a:xfrm>
              <a:custGeom>
                <a:avLst/>
                <a:gdLst>
                  <a:gd name="T0" fmla="*/ 0 w 45"/>
                  <a:gd name="T1" fmla="*/ 30 h 48"/>
                  <a:gd name="T2" fmla="*/ 3 w 45"/>
                  <a:gd name="T3" fmla="*/ 0 h 48"/>
                  <a:gd name="T4" fmla="*/ 34 w 45"/>
                  <a:gd name="T5" fmla="*/ 18 h 48"/>
                  <a:gd name="T6" fmla="*/ 0 w 45"/>
                  <a:gd name="T7" fmla="*/ 30 h 48"/>
                  <a:gd name="T8" fmla="*/ 0 60000 65536"/>
                  <a:gd name="T9" fmla="*/ 0 60000 65536"/>
                  <a:gd name="T10" fmla="*/ 0 60000 65536"/>
                  <a:gd name="T11" fmla="*/ 0 60000 65536"/>
                  <a:gd name="T12" fmla="*/ 0 w 45"/>
                  <a:gd name="T13" fmla="*/ 0 h 48"/>
                  <a:gd name="T14" fmla="*/ 45 w 45"/>
                  <a:gd name="T15" fmla="*/ 48 h 48"/>
                </a:gdLst>
                <a:ahLst/>
                <a:cxnLst>
                  <a:cxn ang="T8">
                    <a:pos x="T0" y="T1"/>
                  </a:cxn>
                  <a:cxn ang="T9">
                    <a:pos x="T2" y="T3"/>
                  </a:cxn>
                  <a:cxn ang="T10">
                    <a:pos x="T4" y="T5"/>
                  </a:cxn>
                  <a:cxn ang="T11">
                    <a:pos x="T6" y="T7"/>
                  </a:cxn>
                </a:cxnLst>
                <a:rect l="T12" t="T13" r="T14" b="T15"/>
                <a:pathLst>
                  <a:path w="45" h="48">
                    <a:moveTo>
                      <a:pt x="0" y="48"/>
                    </a:moveTo>
                    <a:lnTo>
                      <a:pt x="3" y="0"/>
                    </a:lnTo>
                    <a:lnTo>
                      <a:pt x="45" y="29"/>
                    </a:lnTo>
                    <a:lnTo>
                      <a:pt x="0" y="48"/>
                    </a:lnTo>
                    <a:close/>
                  </a:path>
                </a:pathLst>
              </a:custGeom>
              <a:solidFill>
                <a:srgbClr val="FFFFFF"/>
              </a:solidFill>
              <a:ln w="14351">
                <a:solidFill>
                  <a:schemeClr val="bg2"/>
                </a:solidFill>
                <a:round/>
                <a:headEnd/>
                <a:tailEnd/>
              </a:ln>
            </p:spPr>
            <p:txBody>
              <a:bodyPr/>
              <a:lstStyle/>
              <a:p>
                <a:endParaRPr lang="en-US"/>
              </a:p>
            </p:txBody>
          </p:sp>
          <p:sp>
            <p:nvSpPr>
              <p:cNvPr id="21593" name="Freeform 88"/>
              <p:cNvSpPr>
                <a:spLocks/>
              </p:cNvSpPr>
              <p:nvPr/>
            </p:nvSpPr>
            <p:spPr bwMode="auto">
              <a:xfrm>
                <a:off x="2673" y="2605"/>
                <a:ext cx="59" cy="97"/>
              </a:xfrm>
              <a:custGeom>
                <a:avLst/>
                <a:gdLst>
                  <a:gd name="T0" fmla="*/ 0 w 64"/>
                  <a:gd name="T1" fmla="*/ 66 h 113"/>
                  <a:gd name="T2" fmla="*/ 6 w 64"/>
                  <a:gd name="T3" fmla="*/ 18 h 113"/>
                  <a:gd name="T4" fmla="*/ 4 w 64"/>
                  <a:gd name="T5" fmla="*/ 3 h 113"/>
                  <a:gd name="T6" fmla="*/ 34 w 64"/>
                  <a:gd name="T7" fmla="*/ 0 h 113"/>
                  <a:gd name="T8" fmla="*/ 50 w 64"/>
                  <a:gd name="T9" fmla="*/ 56 h 113"/>
                  <a:gd name="T10" fmla="*/ 12 w 64"/>
                  <a:gd name="T11" fmla="*/ 71 h 113"/>
                  <a:gd name="T12" fmla="*/ 0 w 64"/>
                  <a:gd name="T13" fmla="*/ 66 h 113"/>
                  <a:gd name="T14" fmla="*/ 0 60000 65536"/>
                  <a:gd name="T15" fmla="*/ 0 60000 65536"/>
                  <a:gd name="T16" fmla="*/ 0 60000 65536"/>
                  <a:gd name="T17" fmla="*/ 0 60000 65536"/>
                  <a:gd name="T18" fmla="*/ 0 60000 65536"/>
                  <a:gd name="T19" fmla="*/ 0 60000 65536"/>
                  <a:gd name="T20" fmla="*/ 0 60000 65536"/>
                  <a:gd name="T21" fmla="*/ 0 w 64"/>
                  <a:gd name="T22" fmla="*/ 0 h 113"/>
                  <a:gd name="T23" fmla="*/ 64 w 64"/>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3">
                    <a:moveTo>
                      <a:pt x="0" y="105"/>
                    </a:moveTo>
                    <a:lnTo>
                      <a:pt x="6" y="28"/>
                    </a:lnTo>
                    <a:lnTo>
                      <a:pt x="4" y="4"/>
                    </a:lnTo>
                    <a:lnTo>
                      <a:pt x="43" y="0"/>
                    </a:lnTo>
                    <a:lnTo>
                      <a:pt x="64" y="88"/>
                    </a:lnTo>
                    <a:lnTo>
                      <a:pt x="15" y="113"/>
                    </a:lnTo>
                    <a:lnTo>
                      <a:pt x="0" y="105"/>
                    </a:lnTo>
                    <a:close/>
                  </a:path>
                </a:pathLst>
              </a:custGeom>
              <a:solidFill>
                <a:srgbClr val="FF0000"/>
              </a:solidFill>
              <a:ln w="14351">
                <a:solidFill>
                  <a:schemeClr val="bg2"/>
                </a:solidFill>
                <a:round/>
                <a:headEnd/>
                <a:tailEnd/>
              </a:ln>
            </p:spPr>
            <p:txBody>
              <a:bodyPr/>
              <a:lstStyle/>
              <a:p>
                <a:endParaRPr lang="en-US"/>
              </a:p>
            </p:txBody>
          </p:sp>
          <p:sp>
            <p:nvSpPr>
              <p:cNvPr id="21594" name="Freeform 89"/>
              <p:cNvSpPr>
                <a:spLocks/>
              </p:cNvSpPr>
              <p:nvPr/>
            </p:nvSpPr>
            <p:spPr bwMode="auto">
              <a:xfrm>
                <a:off x="2996" y="2119"/>
                <a:ext cx="85" cy="89"/>
              </a:xfrm>
              <a:custGeom>
                <a:avLst/>
                <a:gdLst>
                  <a:gd name="T0" fmla="*/ 0 w 93"/>
                  <a:gd name="T1" fmla="*/ 26 h 105"/>
                  <a:gd name="T2" fmla="*/ 10 w 93"/>
                  <a:gd name="T3" fmla="*/ 11 h 105"/>
                  <a:gd name="T4" fmla="*/ 32 w 93"/>
                  <a:gd name="T5" fmla="*/ 6 h 105"/>
                  <a:gd name="T6" fmla="*/ 61 w 93"/>
                  <a:gd name="T7" fmla="*/ 7 h 105"/>
                  <a:gd name="T8" fmla="*/ 71 w 93"/>
                  <a:gd name="T9" fmla="*/ 0 h 105"/>
                  <a:gd name="T10" fmla="*/ 68 w 93"/>
                  <a:gd name="T11" fmla="*/ 14 h 105"/>
                  <a:gd name="T12" fmla="*/ 48 w 93"/>
                  <a:gd name="T13" fmla="*/ 10 h 105"/>
                  <a:gd name="T14" fmla="*/ 39 w 93"/>
                  <a:gd name="T15" fmla="*/ 23 h 105"/>
                  <a:gd name="T16" fmla="*/ 28 w 93"/>
                  <a:gd name="T17" fmla="*/ 16 h 105"/>
                  <a:gd name="T18" fmla="*/ 36 w 93"/>
                  <a:gd name="T19" fmla="*/ 33 h 105"/>
                  <a:gd name="T20" fmla="*/ 27 w 93"/>
                  <a:gd name="T21" fmla="*/ 36 h 105"/>
                  <a:gd name="T22" fmla="*/ 44 w 93"/>
                  <a:gd name="T23" fmla="*/ 42 h 105"/>
                  <a:gd name="T24" fmla="*/ 44 w 93"/>
                  <a:gd name="T25" fmla="*/ 50 h 105"/>
                  <a:gd name="T26" fmla="*/ 31 w 93"/>
                  <a:gd name="T27" fmla="*/ 53 h 105"/>
                  <a:gd name="T28" fmla="*/ 34 w 93"/>
                  <a:gd name="T29" fmla="*/ 64 h 105"/>
                  <a:gd name="T30" fmla="*/ 17 w 93"/>
                  <a:gd name="T31" fmla="*/ 59 h 105"/>
                  <a:gd name="T32" fmla="*/ 12 w 93"/>
                  <a:gd name="T33" fmla="*/ 49 h 105"/>
                  <a:gd name="T34" fmla="*/ 34 w 93"/>
                  <a:gd name="T35" fmla="*/ 45 h 105"/>
                  <a:gd name="T36" fmla="*/ 12 w 93"/>
                  <a:gd name="T37" fmla="*/ 42 h 105"/>
                  <a:gd name="T38" fmla="*/ 0 w 93"/>
                  <a:gd name="T39" fmla="*/ 26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3"/>
                  <a:gd name="T61" fmla="*/ 0 h 105"/>
                  <a:gd name="T62" fmla="*/ 93 w 93"/>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3" h="105">
                    <a:moveTo>
                      <a:pt x="0" y="43"/>
                    </a:moveTo>
                    <a:lnTo>
                      <a:pt x="13" y="18"/>
                    </a:lnTo>
                    <a:lnTo>
                      <a:pt x="42" y="10"/>
                    </a:lnTo>
                    <a:lnTo>
                      <a:pt x="80" y="11"/>
                    </a:lnTo>
                    <a:lnTo>
                      <a:pt x="93" y="0"/>
                    </a:lnTo>
                    <a:lnTo>
                      <a:pt x="89" y="22"/>
                    </a:lnTo>
                    <a:lnTo>
                      <a:pt x="64" y="17"/>
                    </a:lnTo>
                    <a:lnTo>
                      <a:pt x="51" y="38"/>
                    </a:lnTo>
                    <a:lnTo>
                      <a:pt x="37" y="26"/>
                    </a:lnTo>
                    <a:lnTo>
                      <a:pt x="47" y="54"/>
                    </a:lnTo>
                    <a:lnTo>
                      <a:pt x="35" y="58"/>
                    </a:lnTo>
                    <a:lnTo>
                      <a:pt x="58" y="70"/>
                    </a:lnTo>
                    <a:lnTo>
                      <a:pt x="58" y="82"/>
                    </a:lnTo>
                    <a:lnTo>
                      <a:pt x="40" y="87"/>
                    </a:lnTo>
                    <a:lnTo>
                      <a:pt x="44" y="105"/>
                    </a:lnTo>
                    <a:lnTo>
                      <a:pt x="23" y="98"/>
                    </a:lnTo>
                    <a:lnTo>
                      <a:pt x="15" y="80"/>
                    </a:lnTo>
                    <a:lnTo>
                      <a:pt x="45" y="74"/>
                    </a:lnTo>
                    <a:lnTo>
                      <a:pt x="15" y="69"/>
                    </a:lnTo>
                    <a:lnTo>
                      <a:pt x="0" y="43"/>
                    </a:lnTo>
                    <a:close/>
                  </a:path>
                </a:pathLst>
              </a:custGeom>
              <a:solidFill>
                <a:srgbClr val="FFFFFF"/>
              </a:solidFill>
              <a:ln w="14351">
                <a:solidFill>
                  <a:schemeClr val="bg2"/>
                </a:solidFill>
                <a:round/>
                <a:headEnd/>
                <a:tailEnd/>
              </a:ln>
            </p:spPr>
            <p:txBody>
              <a:bodyPr/>
              <a:lstStyle/>
              <a:p>
                <a:endParaRPr lang="en-US"/>
              </a:p>
            </p:txBody>
          </p:sp>
          <p:sp>
            <p:nvSpPr>
              <p:cNvPr id="21595" name="Freeform 90"/>
              <p:cNvSpPr>
                <a:spLocks/>
              </p:cNvSpPr>
              <p:nvPr/>
            </p:nvSpPr>
            <p:spPr bwMode="auto">
              <a:xfrm>
                <a:off x="3044" y="2225"/>
                <a:ext cx="36" cy="41"/>
              </a:xfrm>
              <a:custGeom>
                <a:avLst/>
                <a:gdLst>
                  <a:gd name="T0" fmla="*/ 0 w 40"/>
                  <a:gd name="T1" fmla="*/ 31 h 47"/>
                  <a:gd name="T2" fmla="*/ 2 w 40"/>
                  <a:gd name="T3" fmla="*/ 0 h 47"/>
                  <a:gd name="T4" fmla="*/ 29 w 40"/>
                  <a:gd name="T5" fmla="*/ 31 h 47"/>
                  <a:gd name="T6" fmla="*/ 10 w 40"/>
                  <a:gd name="T7" fmla="*/ 31 h 47"/>
                  <a:gd name="T8" fmla="*/ 0 w 40"/>
                  <a:gd name="T9" fmla="*/ 31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7"/>
                    </a:moveTo>
                    <a:lnTo>
                      <a:pt x="2" y="0"/>
                    </a:lnTo>
                    <a:lnTo>
                      <a:pt x="40" y="47"/>
                    </a:lnTo>
                    <a:lnTo>
                      <a:pt x="13" y="47"/>
                    </a:lnTo>
                    <a:lnTo>
                      <a:pt x="0" y="47"/>
                    </a:lnTo>
                    <a:close/>
                  </a:path>
                </a:pathLst>
              </a:custGeom>
              <a:solidFill>
                <a:srgbClr val="FFFFFF"/>
              </a:solidFill>
              <a:ln w="14351">
                <a:solidFill>
                  <a:schemeClr val="bg2"/>
                </a:solidFill>
                <a:round/>
                <a:headEnd/>
                <a:tailEnd/>
              </a:ln>
            </p:spPr>
            <p:txBody>
              <a:bodyPr/>
              <a:lstStyle/>
              <a:p>
                <a:endParaRPr lang="en-US"/>
              </a:p>
            </p:txBody>
          </p:sp>
          <p:sp>
            <p:nvSpPr>
              <p:cNvPr id="21596" name="Freeform 91"/>
              <p:cNvSpPr>
                <a:spLocks/>
              </p:cNvSpPr>
              <p:nvPr/>
            </p:nvSpPr>
            <p:spPr bwMode="auto">
              <a:xfrm>
                <a:off x="1703" y="1104"/>
                <a:ext cx="843" cy="655"/>
              </a:xfrm>
              <a:custGeom>
                <a:avLst/>
                <a:gdLst>
                  <a:gd name="T0" fmla="*/ 79 w 914"/>
                  <a:gd name="T1" fmla="*/ 112 h 768"/>
                  <a:gd name="T2" fmla="*/ 95 w 914"/>
                  <a:gd name="T3" fmla="*/ 91 h 768"/>
                  <a:gd name="T4" fmla="*/ 63 w 914"/>
                  <a:gd name="T5" fmla="*/ 82 h 768"/>
                  <a:gd name="T6" fmla="*/ 134 w 914"/>
                  <a:gd name="T7" fmla="*/ 44 h 768"/>
                  <a:gd name="T8" fmla="*/ 208 w 914"/>
                  <a:gd name="T9" fmla="*/ 31 h 768"/>
                  <a:gd name="T10" fmla="*/ 264 w 914"/>
                  <a:gd name="T11" fmla="*/ 47 h 768"/>
                  <a:gd name="T12" fmla="*/ 250 w 914"/>
                  <a:gd name="T13" fmla="*/ 27 h 768"/>
                  <a:gd name="T14" fmla="*/ 337 w 914"/>
                  <a:gd name="T15" fmla="*/ 38 h 768"/>
                  <a:gd name="T16" fmla="*/ 379 w 914"/>
                  <a:gd name="T17" fmla="*/ 27 h 768"/>
                  <a:gd name="T18" fmla="*/ 315 w 914"/>
                  <a:gd name="T19" fmla="*/ 10 h 768"/>
                  <a:gd name="T20" fmla="*/ 393 w 914"/>
                  <a:gd name="T21" fmla="*/ 20 h 768"/>
                  <a:gd name="T22" fmla="*/ 390 w 914"/>
                  <a:gd name="T23" fmla="*/ 2 h 768"/>
                  <a:gd name="T24" fmla="*/ 541 w 914"/>
                  <a:gd name="T25" fmla="*/ 8 h 768"/>
                  <a:gd name="T26" fmla="*/ 553 w 914"/>
                  <a:gd name="T27" fmla="*/ 10 h 768"/>
                  <a:gd name="T28" fmla="*/ 602 w 914"/>
                  <a:gd name="T29" fmla="*/ 24 h 768"/>
                  <a:gd name="T30" fmla="*/ 459 w 914"/>
                  <a:gd name="T31" fmla="*/ 44 h 768"/>
                  <a:gd name="T32" fmla="*/ 535 w 914"/>
                  <a:gd name="T33" fmla="*/ 54 h 768"/>
                  <a:gd name="T34" fmla="*/ 621 w 914"/>
                  <a:gd name="T35" fmla="*/ 49 h 768"/>
                  <a:gd name="T36" fmla="*/ 683 w 914"/>
                  <a:gd name="T37" fmla="*/ 42 h 768"/>
                  <a:gd name="T38" fmla="*/ 609 w 914"/>
                  <a:gd name="T39" fmla="*/ 77 h 768"/>
                  <a:gd name="T40" fmla="*/ 656 w 914"/>
                  <a:gd name="T41" fmla="*/ 88 h 768"/>
                  <a:gd name="T42" fmla="*/ 612 w 914"/>
                  <a:gd name="T43" fmla="*/ 119 h 768"/>
                  <a:gd name="T44" fmla="*/ 619 w 914"/>
                  <a:gd name="T45" fmla="*/ 142 h 768"/>
                  <a:gd name="T46" fmla="*/ 606 w 914"/>
                  <a:gd name="T47" fmla="*/ 161 h 768"/>
                  <a:gd name="T48" fmla="*/ 627 w 914"/>
                  <a:gd name="T49" fmla="*/ 178 h 768"/>
                  <a:gd name="T50" fmla="*/ 600 w 914"/>
                  <a:gd name="T51" fmla="*/ 193 h 768"/>
                  <a:gd name="T52" fmla="*/ 613 w 914"/>
                  <a:gd name="T53" fmla="*/ 212 h 768"/>
                  <a:gd name="T54" fmla="*/ 621 w 914"/>
                  <a:gd name="T55" fmla="*/ 227 h 768"/>
                  <a:gd name="T56" fmla="*/ 543 w 914"/>
                  <a:gd name="T57" fmla="*/ 240 h 768"/>
                  <a:gd name="T58" fmla="*/ 561 w 914"/>
                  <a:gd name="T59" fmla="*/ 264 h 768"/>
                  <a:gd name="T60" fmla="*/ 600 w 914"/>
                  <a:gd name="T61" fmla="*/ 271 h 768"/>
                  <a:gd name="T62" fmla="*/ 596 w 914"/>
                  <a:gd name="T63" fmla="*/ 289 h 768"/>
                  <a:gd name="T64" fmla="*/ 535 w 914"/>
                  <a:gd name="T65" fmla="*/ 270 h 768"/>
                  <a:gd name="T66" fmla="*/ 548 w 914"/>
                  <a:gd name="T67" fmla="*/ 298 h 768"/>
                  <a:gd name="T68" fmla="*/ 552 w 914"/>
                  <a:gd name="T69" fmla="*/ 329 h 768"/>
                  <a:gd name="T70" fmla="*/ 484 w 914"/>
                  <a:gd name="T71" fmla="*/ 341 h 768"/>
                  <a:gd name="T72" fmla="*/ 436 w 914"/>
                  <a:gd name="T73" fmla="*/ 380 h 768"/>
                  <a:gd name="T74" fmla="*/ 415 w 914"/>
                  <a:gd name="T75" fmla="*/ 371 h 768"/>
                  <a:gd name="T76" fmla="*/ 374 w 914"/>
                  <a:gd name="T77" fmla="*/ 398 h 768"/>
                  <a:gd name="T78" fmla="*/ 373 w 914"/>
                  <a:gd name="T79" fmla="*/ 417 h 768"/>
                  <a:gd name="T80" fmla="*/ 372 w 914"/>
                  <a:gd name="T81" fmla="*/ 432 h 768"/>
                  <a:gd name="T82" fmla="*/ 347 w 914"/>
                  <a:gd name="T83" fmla="*/ 471 h 768"/>
                  <a:gd name="T84" fmla="*/ 294 w 914"/>
                  <a:gd name="T85" fmla="*/ 466 h 768"/>
                  <a:gd name="T86" fmla="*/ 279 w 914"/>
                  <a:gd name="T87" fmla="*/ 453 h 768"/>
                  <a:gd name="T88" fmla="*/ 255 w 914"/>
                  <a:gd name="T89" fmla="*/ 411 h 768"/>
                  <a:gd name="T90" fmla="*/ 246 w 914"/>
                  <a:gd name="T91" fmla="*/ 388 h 768"/>
                  <a:gd name="T92" fmla="*/ 240 w 914"/>
                  <a:gd name="T93" fmla="*/ 341 h 768"/>
                  <a:gd name="T94" fmla="*/ 237 w 914"/>
                  <a:gd name="T95" fmla="*/ 334 h 768"/>
                  <a:gd name="T96" fmla="*/ 243 w 914"/>
                  <a:gd name="T97" fmla="*/ 304 h 768"/>
                  <a:gd name="T98" fmla="*/ 264 w 914"/>
                  <a:gd name="T99" fmla="*/ 291 h 768"/>
                  <a:gd name="T100" fmla="*/ 248 w 914"/>
                  <a:gd name="T101" fmla="*/ 276 h 768"/>
                  <a:gd name="T102" fmla="*/ 224 w 914"/>
                  <a:gd name="T103" fmla="*/ 276 h 768"/>
                  <a:gd name="T104" fmla="*/ 206 w 914"/>
                  <a:gd name="T105" fmla="*/ 265 h 768"/>
                  <a:gd name="T106" fmla="*/ 192 w 914"/>
                  <a:gd name="T107" fmla="*/ 216 h 768"/>
                  <a:gd name="T108" fmla="*/ 143 w 914"/>
                  <a:gd name="T109" fmla="*/ 179 h 768"/>
                  <a:gd name="T110" fmla="*/ 79 w 914"/>
                  <a:gd name="T111" fmla="*/ 185 h 768"/>
                  <a:gd name="T112" fmla="*/ 18 w 914"/>
                  <a:gd name="T113" fmla="*/ 161 h 768"/>
                  <a:gd name="T114" fmla="*/ 77 w 914"/>
                  <a:gd name="T115" fmla="*/ 150 h 7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14"/>
                  <a:gd name="T175" fmla="*/ 0 h 768"/>
                  <a:gd name="T176" fmla="*/ 914 w 914"/>
                  <a:gd name="T177" fmla="*/ 768 h 7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14" h="768">
                    <a:moveTo>
                      <a:pt x="0" y="216"/>
                    </a:moveTo>
                    <a:lnTo>
                      <a:pt x="6" y="203"/>
                    </a:lnTo>
                    <a:lnTo>
                      <a:pt x="65" y="180"/>
                    </a:lnTo>
                    <a:lnTo>
                      <a:pt x="101" y="180"/>
                    </a:lnTo>
                    <a:lnTo>
                      <a:pt x="123" y="164"/>
                    </a:lnTo>
                    <a:lnTo>
                      <a:pt x="117" y="157"/>
                    </a:lnTo>
                    <a:lnTo>
                      <a:pt x="130" y="152"/>
                    </a:lnTo>
                    <a:lnTo>
                      <a:pt x="121" y="147"/>
                    </a:lnTo>
                    <a:lnTo>
                      <a:pt x="139" y="141"/>
                    </a:lnTo>
                    <a:lnTo>
                      <a:pt x="135" y="135"/>
                    </a:lnTo>
                    <a:lnTo>
                      <a:pt x="106" y="147"/>
                    </a:lnTo>
                    <a:lnTo>
                      <a:pt x="80" y="132"/>
                    </a:lnTo>
                    <a:lnTo>
                      <a:pt x="113" y="122"/>
                    </a:lnTo>
                    <a:lnTo>
                      <a:pt x="134" y="99"/>
                    </a:lnTo>
                    <a:lnTo>
                      <a:pt x="171" y="99"/>
                    </a:lnTo>
                    <a:lnTo>
                      <a:pt x="170" y="72"/>
                    </a:lnTo>
                    <a:lnTo>
                      <a:pt x="203" y="72"/>
                    </a:lnTo>
                    <a:lnTo>
                      <a:pt x="232" y="91"/>
                    </a:lnTo>
                    <a:lnTo>
                      <a:pt x="194" y="66"/>
                    </a:lnTo>
                    <a:lnTo>
                      <a:pt x="266" y="49"/>
                    </a:lnTo>
                    <a:lnTo>
                      <a:pt x="282" y="59"/>
                    </a:lnTo>
                    <a:lnTo>
                      <a:pt x="285" y="83"/>
                    </a:lnTo>
                    <a:lnTo>
                      <a:pt x="294" y="64"/>
                    </a:lnTo>
                    <a:lnTo>
                      <a:pt x="336" y="76"/>
                    </a:lnTo>
                    <a:lnTo>
                      <a:pt x="321" y="66"/>
                    </a:lnTo>
                    <a:lnTo>
                      <a:pt x="343" y="68"/>
                    </a:lnTo>
                    <a:lnTo>
                      <a:pt x="324" y="55"/>
                    </a:lnTo>
                    <a:lnTo>
                      <a:pt x="319" y="44"/>
                    </a:lnTo>
                    <a:lnTo>
                      <a:pt x="329" y="41"/>
                    </a:lnTo>
                    <a:lnTo>
                      <a:pt x="416" y="75"/>
                    </a:lnTo>
                    <a:lnTo>
                      <a:pt x="411" y="64"/>
                    </a:lnTo>
                    <a:lnTo>
                      <a:pt x="429" y="61"/>
                    </a:lnTo>
                    <a:lnTo>
                      <a:pt x="416" y="53"/>
                    </a:lnTo>
                    <a:lnTo>
                      <a:pt x="446" y="55"/>
                    </a:lnTo>
                    <a:lnTo>
                      <a:pt x="400" y="32"/>
                    </a:lnTo>
                    <a:lnTo>
                      <a:pt x="484" y="44"/>
                    </a:lnTo>
                    <a:lnTo>
                      <a:pt x="466" y="30"/>
                    </a:lnTo>
                    <a:lnTo>
                      <a:pt x="415" y="29"/>
                    </a:lnTo>
                    <a:lnTo>
                      <a:pt x="432" y="27"/>
                    </a:lnTo>
                    <a:lnTo>
                      <a:pt x="402" y="17"/>
                    </a:lnTo>
                    <a:lnTo>
                      <a:pt x="438" y="18"/>
                    </a:lnTo>
                    <a:lnTo>
                      <a:pt x="424" y="13"/>
                    </a:lnTo>
                    <a:lnTo>
                      <a:pt x="440" y="10"/>
                    </a:lnTo>
                    <a:lnTo>
                      <a:pt x="501" y="33"/>
                    </a:lnTo>
                    <a:lnTo>
                      <a:pt x="495" y="23"/>
                    </a:lnTo>
                    <a:lnTo>
                      <a:pt x="523" y="17"/>
                    </a:lnTo>
                    <a:lnTo>
                      <a:pt x="498" y="13"/>
                    </a:lnTo>
                    <a:lnTo>
                      <a:pt x="498" y="2"/>
                    </a:lnTo>
                    <a:lnTo>
                      <a:pt x="513" y="0"/>
                    </a:lnTo>
                    <a:lnTo>
                      <a:pt x="682" y="2"/>
                    </a:lnTo>
                    <a:lnTo>
                      <a:pt x="696" y="8"/>
                    </a:lnTo>
                    <a:lnTo>
                      <a:pt x="690" y="13"/>
                    </a:lnTo>
                    <a:lnTo>
                      <a:pt x="576" y="16"/>
                    </a:lnTo>
                    <a:lnTo>
                      <a:pt x="590" y="21"/>
                    </a:lnTo>
                    <a:lnTo>
                      <a:pt x="546" y="27"/>
                    </a:lnTo>
                    <a:lnTo>
                      <a:pt x="705" y="17"/>
                    </a:lnTo>
                    <a:lnTo>
                      <a:pt x="711" y="24"/>
                    </a:lnTo>
                    <a:lnTo>
                      <a:pt x="690" y="33"/>
                    </a:lnTo>
                    <a:lnTo>
                      <a:pt x="725" y="27"/>
                    </a:lnTo>
                    <a:lnTo>
                      <a:pt x="768" y="39"/>
                    </a:lnTo>
                    <a:lnTo>
                      <a:pt x="705" y="59"/>
                    </a:lnTo>
                    <a:lnTo>
                      <a:pt x="604" y="57"/>
                    </a:lnTo>
                    <a:lnTo>
                      <a:pt x="627" y="61"/>
                    </a:lnTo>
                    <a:lnTo>
                      <a:pt x="586" y="72"/>
                    </a:lnTo>
                    <a:lnTo>
                      <a:pt x="586" y="79"/>
                    </a:lnTo>
                    <a:lnTo>
                      <a:pt x="697" y="66"/>
                    </a:lnTo>
                    <a:lnTo>
                      <a:pt x="705" y="72"/>
                    </a:lnTo>
                    <a:lnTo>
                      <a:pt x="682" y="87"/>
                    </a:lnTo>
                    <a:lnTo>
                      <a:pt x="754" y="61"/>
                    </a:lnTo>
                    <a:lnTo>
                      <a:pt x="759" y="84"/>
                    </a:lnTo>
                    <a:lnTo>
                      <a:pt x="723" y="127"/>
                    </a:lnTo>
                    <a:lnTo>
                      <a:pt x="792" y="78"/>
                    </a:lnTo>
                    <a:lnTo>
                      <a:pt x="792" y="87"/>
                    </a:lnTo>
                    <a:lnTo>
                      <a:pt x="825" y="87"/>
                    </a:lnTo>
                    <a:lnTo>
                      <a:pt x="834" y="72"/>
                    </a:lnTo>
                    <a:lnTo>
                      <a:pt x="871" y="68"/>
                    </a:lnTo>
                    <a:lnTo>
                      <a:pt x="914" y="82"/>
                    </a:lnTo>
                    <a:lnTo>
                      <a:pt x="872" y="102"/>
                    </a:lnTo>
                    <a:lnTo>
                      <a:pt x="874" y="111"/>
                    </a:lnTo>
                    <a:lnTo>
                      <a:pt x="776" y="124"/>
                    </a:lnTo>
                    <a:lnTo>
                      <a:pt x="854" y="125"/>
                    </a:lnTo>
                    <a:lnTo>
                      <a:pt x="789" y="142"/>
                    </a:lnTo>
                    <a:lnTo>
                      <a:pt x="794" y="154"/>
                    </a:lnTo>
                    <a:lnTo>
                      <a:pt x="836" y="142"/>
                    </a:lnTo>
                    <a:lnTo>
                      <a:pt x="804" y="158"/>
                    </a:lnTo>
                    <a:lnTo>
                      <a:pt x="800" y="178"/>
                    </a:lnTo>
                    <a:lnTo>
                      <a:pt x="811" y="173"/>
                    </a:lnTo>
                    <a:lnTo>
                      <a:pt x="781" y="192"/>
                    </a:lnTo>
                    <a:lnTo>
                      <a:pt x="768" y="229"/>
                    </a:lnTo>
                    <a:lnTo>
                      <a:pt x="786" y="222"/>
                    </a:lnTo>
                    <a:lnTo>
                      <a:pt x="809" y="229"/>
                    </a:lnTo>
                    <a:lnTo>
                      <a:pt x="789" y="230"/>
                    </a:lnTo>
                    <a:lnTo>
                      <a:pt x="789" y="245"/>
                    </a:lnTo>
                    <a:lnTo>
                      <a:pt x="823" y="247"/>
                    </a:lnTo>
                    <a:lnTo>
                      <a:pt x="825" y="262"/>
                    </a:lnTo>
                    <a:lnTo>
                      <a:pt x="772" y="260"/>
                    </a:lnTo>
                    <a:lnTo>
                      <a:pt x="786" y="266"/>
                    </a:lnTo>
                    <a:lnTo>
                      <a:pt x="757" y="270"/>
                    </a:lnTo>
                    <a:lnTo>
                      <a:pt x="772" y="287"/>
                    </a:lnTo>
                    <a:lnTo>
                      <a:pt x="799" y="287"/>
                    </a:lnTo>
                    <a:lnTo>
                      <a:pt x="782" y="294"/>
                    </a:lnTo>
                    <a:lnTo>
                      <a:pt x="804" y="303"/>
                    </a:lnTo>
                    <a:lnTo>
                      <a:pt x="803" y="323"/>
                    </a:lnTo>
                    <a:lnTo>
                      <a:pt x="766" y="311"/>
                    </a:lnTo>
                    <a:lnTo>
                      <a:pt x="788" y="322"/>
                    </a:lnTo>
                    <a:lnTo>
                      <a:pt x="774" y="331"/>
                    </a:lnTo>
                    <a:lnTo>
                      <a:pt x="786" y="328"/>
                    </a:lnTo>
                    <a:lnTo>
                      <a:pt x="782" y="341"/>
                    </a:lnTo>
                    <a:lnTo>
                      <a:pt x="811" y="349"/>
                    </a:lnTo>
                    <a:lnTo>
                      <a:pt x="766" y="344"/>
                    </a:lnTo>
                    <a:lnTo>
                      <a:pt x="759" y="353"/>
                    </a:lnTo>
                    <a:lnTo>
                      <a:pt x="792" y="366"/>
                    </a:lnTo>
                    <a:lnTo>
                      <a:pt x="788" y="381"/>
                    </a:lnTo>
                    <a:lnTo>
                      <a:pt x="762" y="387"/>
                    </a:lnTo>
                    <a:lnTo>
                      <a:pt x="734" y="370"/>
                    </a:lnTo>
                    <a:lnTo>
                      <a:pt x="693" y="386"/>
                    </a:lnTo>
                    <a:lnTo>
                      <a:pt x="722" y="395"/>
                    </a:lnTo>
                    <a:lnTo>
                      <a:pt x="695" y="406"/>
                    </a:lnTo>
                    <a:lnTo>
                      <a:pt x="724" y="407"/>
                    </a:lnTo>
                    <a:lnTo>
                      <a:pt x="715" y="425"/>
                    </a:lnTo>
                    <a:lnTo>
                      <a:pt x="725" y="414"/>
                    </a:lnTo>
                    <a:lnTo>
                      <a:pt x="759" y="433"/>
                    </a:lnTo>
                    <a:lnTo>
                      <a:pt x="749" y="442"/>
                    </a:lnTo>
                    <a:lnTo>
                      <a:pt x="766" y="437"/>
                    </a:lnTo>
                    <a:lnTo>
                      <a:pt x="759" y="452"/>
                    </a:lnTo>
                    <a:lnTo>
                      <a:pt x="771" y="445"/>
                    </a:lnTo>
                    <a:lnTo>
                      <a:pt x="773" y="477"/>
                    </a:lnTo>
                    <a:lnTo>
                      <a:pt x="759" y="467"/>
                    </a:lnTo>
                    <a:lnTo>
                      <a:pt x="758" y="477"/>
                    </a:lnTo>
                    <a:lnTo>
                      <a:pt x="745" y="477"/>
                    </a:lnTo>
                    <a:lnTo>
                      <a:pt x="725" y="449"/>
                    </a:lnTo>
                    <a:lnTo>
                      <a:pt x="682" y="435"/>
                    </a:lnTo>
                    <a:lnTo>
                      <a:pt x="715" y="453"/>
                    </a:lnTo>
                    <a:lnTo>
                      <a:pt x="675" y="463"/>
                    </a:lnTo>
                    <a:lnTo>
                      <a:pt x="663" y="477"/>
                    </a:lnTo>
                    <a:lnTo>
                      <a:pt x="698" y="480"/>
                    </a:lnTo>
                    <a:lnTo>
                      <a:pt x="668" y="489"/>
                    </a:lnTo>
                    <a:lnTo>
                      <a:pt x="716" y="479"/>
                    </a:lnTo>
                    <a:lnTo>
                      <a:pt x="762" y="491"/>
                    </a:lnTo>
                    <a:lnTo>
                      <a:pt x="703" y="531"/>
                    </a:lnTo>
                    <a:lnTo>
                      <a:pt x="643" y="548"/>
                    </a:lnTo>
                    <a:lnTo>
                      <a:pt x="622" y="550"/>
                    </a:lnTo>
                    <a:lnTo>
                      <a:pt x="609" y="532"/>
                    </a:lnTo>
                    <a:lnTo>
                      <a:pt x="617" y="550"/>
                    </a:lnTo>
                    <a:lnTo>
                      <a:pt x="598" y="560"/>
                    </a:lnTo>
                    <a:lnTo>
                      <a:pt x="576" y="599"/>
                    </a:lnTo>
                    <a:lnTo>
                      <a:pt x="559" y="598"/>
                    </a:lnTo>
                    <a:lnTo>
                      <a:pt x="556" y="612"/>
                    </a:lnTo>
                    <a:lnTo>
                      <a:pt x="538" y="614"/>
                    </a:lnTo>
                    <a:lnTo>
                      <a:pt x="530" y="610"/>
                    </a:lnTo>
                    <a:lnTo>
                      <a:pt x="540" y="601"/>
                    </a:lnTo>
                    <a:lnTo>
                      <a:pt x="529" y="598"/>
                    </a:lnTo>
                    <a:lnTo>
                      <a:pt x="522" y="621"/>
                    </a:lnTo>
                    <a:lnTo>
                      <a:pt x="494" y="623"/>
                    </a:lnTo>
                    <a:lnTo>
                      <a:pt x="495" y="636"/>
                    </a:lnTo>
                    <a:lnTo>
                      <a:pt x="477" y="641"/>
                    </a:lnTo>
                    <a:lnTo>
                      <a:pt x="491" y="654"/>
                    </a:lnTo>
                    <a:lnTo>
                      <a:pt x="474" y="657"/>
                    </a:lnTo>
                    <a:lnTo>
                      <a:pt x="488" y="672"/>
                    </a:lnTo>
                    <a:lnTo>
                      <a:pt x="475" y="672"/>
                    </a:lnTo>
                    <a:lnTo>
                      <a:pt x="485" y="675"/>
                    </a:lnTo>
                    <a:lnTo>
                      <a:pt x="475" y="692"/>
                    </a:lnTo>
                    <a:lnTo>
                      <a:pt x="466" y="689"/>
                    </a:lnTo>
                    <a:lnTo>
                      <a:pt x="474" y="695"/>
                    </a:lnTo>
                    <a:lnTo>
                      <a:pt x="455" y="702"/>
                    </a:lnTo>
                    <a:lnTo>
                      <a:pt x="466" y="726"/>
                    </a:lnTo>
                    <a:lnTo>
                      <a:pt x="455" y="756"/>
                    </a:lnTo>
                    <a:lnTo>
                      <a:pt x="442" y="759"/>
                    </a:lnTo>
                    <a:lnTo>
                      <a:pt x="452" y="768"/>
                    </a:lnTo>
                    <a:lnTo>
                      <a:pt x="419" y="768"/>
                    </a:lnTo>
                    <a:lnTo>
                      <a:pt x="416" y="746"/>
                    </a:lnTo>
                    <a:lnTo>
                      <a:pt x="375" y="750"/>
                    </a:lnTo>
                    <a:lnTo>
                      <a:pt x="384" y="744"/>
                    </a:lnTo>
                    <a:lnTo>
                      <a:pt x="362" y="735"/>
                    </a:lnTo>
                    <a:lnTo>
                      <a:pt x="374" y="733"/>
                    </a:lnTo>
                    <a:lnTo>
                      <a:pt x="356" y="730"/>
                    </a:lnTo>
                    <a:lnTo>
                      <a:pt x="362" y="717"/>
                    </a:lnTo>
                    <a:lnTo>
                      <a:pt x="352" y="718"/>
                    </a:lnTo>
                    <a:lnTo>
                      <a:pt x="324" y="675"/>
                    </a:lnTo>
                    <a:lnTo>
                      <a:pt x="324" y="662"/>
                    </a:lnTo>
                    <a:lnTo>
                      <a:pt x="347" y="647"/>
                    </a:lnTo>
                    <a:lnTo>
                      <a:pt x="336" y="642"/>
                    </a:lnTo>
                    <a:lnTo>
                      <a:pt x="315" y="658"/>
                    </a:lnTo>
                    <a:lnTo>
                      <a:pt x="314" y="625"/>
                    </a:lnTo>
                    <a:lnTo>
                      <a:pt x="296" y="610"/>
                    </a:lnTo>
                    <a:lnTo>
                      <a:pt x="301" y="583"/>
                    </a:lnTo>
                    <a:lnTo>
                      <a:pt x="288" y="572"/>
                    </a:lnTo>
                    <a:lnTo>
                      <a:pt x="306" y="550"/>
                    </a:lnTo>
                    <a:lnTo>
                      <a:pt x="296" y="548"/>
                    </a:lnTo>
                    <a:lnTo>
                      <a:pt x="333" y="548"/>
                    </a:lnTo>
                    <a:lnTo>
                      <a:pt x="328" y="539"/>
                    </a:lnTo>
                    <a:lnTo>
                      <a:pt x="303" y="539"/>
                    </a:lnTo>
                    <a:lnTo>
                      <a:pt x="341" y="520"/>
                    </a:lnTo>
                    <a:lnTo>
                      <a:pt x="333" y="515"/>
                    </a:lnTo>
                    <a:lnTo>
                      <a:pt x="341" y="489"/>
                    </a:lnTo>
                    <a:lnTo>
                      <a:pt x="310" y="489"/>
                    </a:lnTo>
                    <a:lnTo>
                      <a:pt x="279" y="471"/>
                    </a:lnTo>
                    <a:lnTo>
                      <a:pt x="336" y="480"/>
                    </a:lnTo>
                    <a:lnTo>
                      <a:pt x="327" y="474"/>
                    </a:lnTo>
                    <a:lnTo>
                      <a:pt x="336" y="469"/>
                    </a:lnTo>
                    <a:lnTo>
                      <a:pt x="313" y="456"/>
                    </a:lnTo>
                    <a:lnTo>
                      <a:pt x="321" y="449"/>
                    </a:lnTo>
                    <a:lnTo>
                      <a:pt x="309" y="456"/>
                    </a:lnTo>
                    <a:lnTo>
                      <a:pt x="317" y="446"/>
                    </a:lnTo>
                    <a:lnTo>
                      <a:pt x="301" y="447"/>
                    </a:lnTo>
                    <a:lnTo>
                      <a:pt x="319" y="439"/>
                    </a:lnTo>
                    <a:lnTo>
                      <a:pt x="293" y="428"/>
                    </a:lnTo>
                    <a:lnTo>
                      <a:pt x="286" y="445"/>
                    </a:lnTo>
                    <a:lnTo>
                      <a:pt x="266" y="447"/>
                    </a:lnTo>
                    <a:lnTo>
                      <a:pt x="260" y="439"/>
                    </a:lnTo>
                    <a:lnTo>
                      <a:pt x="274" y="429"/>
                    </a:lnTo>
                    <a:lnTo>
                      <a:pt x="262" y="428"/>
                    </a:lnTo>
                    <a:lnTo>
                      <a:pt x="279" y="401"/>
                    </a:lnTo>
                    <a:lnTo>
                      <a:pt x="261" y="395"/>
                    </a:lnTo>
                    <a:lnTo>
                      <a:pt x="269" y="382"/>
                    </a:lnTo>
                    <a:lnTo>
                      <a:pt x="244" y="348"/>
                    </a:lnTo>
                    <a:lnTo>
                      <a:pt x="253" y="348"/>
                    </a:lnTo>
                    <a:lnTo>
                      <a:pt x="218" y="317"/>
                    </a:lnTo>
                    <a:lnTo>
                      <a:pt x="218" y="303"/>
                    </a:lnTo>
                    <a:lnTo>
                      <a:pt x="182" y="289"/>
                    </a:lnTo>
                    <a:lnTo>
                      <a:pt x="149" y="283"/>
                    </a:lnTo>
                    <a:lnTo>
                      <a:pt x="115" y="294"/>
                    </a:lnTo>
                    <a:lnTo>
                      <a:pt x="92" y="287"/>
                    </a:lnTo>
                    <a:lnTo>
                      <a:pt x="101" y="299"/>
                    </a:lnTo>
                    <a:lnTo>
                      <a:pt x="73" y="293"/>
                    </a:lnTo>
                    <a:lnTo>
                      <a:pt x="52" y="281"/>
                    </a:lnTo>
                    <a:lnTo>
                      <a:pt x="73" y="270"/>
                    </a:lnTo>
                    <a:lnTo>
                      <a:pt x="24" y="260"/>
                    </a:lnTo>
                    <a:lnTo>
                      <a:pt x="42" y="250"/>
                    </a:lnTo>
                    <a:lnTo>
                      <a:pt x="101" y="252"/>
                    </a:lnTo>
                    <a:lnTo>
                      <a:pt x="111" y="249"/>
                    </a:lnTo>
                    <a:lnTo>
                      <a:pt x="99" y="241"/>
                    </a:lnTo>
                    <a:lnTo>
                      <a:pt x="110" y="238"/>
                    </a:lnTo>
                    <a:lnTo>
                      <a:pt x="57" y="240"/>
                    </a:lnTo>
                    <a:lnTo>
                      <a:pt x="0" y="216"/>
                    </a:lnTo>
                    <a:close/>
                  </a:path>
                </a:pathLst>
              </a:custGeom>
              <a:solidFill>
                <a:srgbClr val="FFFFFF"/>
              </a:solidFill>
              <a:ln w="14351">
                <a:solidFill>
                  <a:schemeClr val="bg2"/>
                </a:solidFill>
                <a:round/>
                <a:headEnd/>
                <a:tailEnd/>
              </a:ln>
            </p:spPr>
            <p:txBody>
              <a:bodyPr/>
              <a:lstStyle/>
              <a:p>
                <a:endParaRPr lang="en-US"/>
              </a:p>
            </p:txBody>
          </p:sp>
          <p:sp>
            <p:nvSpPr>
              <p:cNvPr id="21597" name="Freeform 92"/>
              <p:cNvSpPr>
                <a:spLocks/>
              </p:cNvSpPr>
              <p:nvPr/>
            </p:nvSpPr>
            <p:spPr bwMode="auto">
              <a:xfrm>
                <a:off x="1436" y="2505"/>
                <a:ext cx="54" cy="60"/>
              </a:xfrm>
              <a:custGeom>
                <a:avLst/>
                <a:gdLst>
                  <a:gd name="T0" fmla="*/ 0 w 59"/>
                  <a:gd name="T1" fmla="*/ 35 h 71"/>
                  <a:gd name="T2" fmla="*/ 8 w 59"/>
                  <a:gd name="T3" fmla="*/ 19 h 71"/>
                  <a:gd name="T4" fmla="*/ 22 w 59"/>
                  <a:gd name="T5" fmla="*/ 19 h 71"/>
                  <a:gd name="T6" fmla="*/ 8 w 59"/>
                  <a:gd name="T7" fmla="*/ 5 h 71"/>
                  <a:gd name="T8" fmla="*/ 36 w 59"/>
                  <a:gd name="T9" fmla="*/ 0 h 71"/>
                  <a:gd name="T10" fmla="*/ 38 w 59"/>
                  <a:gd name="T11" fmla="*/ 20 h 71"/>
                  <a:gd name="T12" fmla="*/ 45 w 59"/>
                  <a:gd name="T13" fmla="*/ 22 h 71"/>
                  <a:gd name="T14" fmla="*/ 32 w 59"/>
                  <a:gd name="T15" fmla="*/ 35 h 71"/>
                  <a:gd name="T16" fmla="*/ 25 w 59"/>
                  <a:gd name="T17" fmla="*/ 43 h 71"/>
                  <a:gd name="T18" fmla="*/ 0 w 59"/>
                  <a:gd name="T19" fmla="*/ 35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71"/>
                  <a:gd name="T32" fmla="*/ 59 w 59"/>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71">
                    <a:moveTo>
                      <a:pt x="0" y="57"/>
                    </a:moveTo>
                    <a:lnTo>
                      <a:pt x="11" y="31"/>
                    </a:lnTo>
                    <a:lnTo>
                      <a:pt x="28" y="31"/>
                    </a:lnTo>
                    <a:lnTo>
                      <a:pt x="11" y="8"/>
                    </a:lnTo>
                    <a:lnTo>
                      <a:pt x="47" y="0"/>
                    </a:lnTo>
                    <a:lnTo>
                      <a:pt x="50" y="33"/>
                    </a:lnTo>
                    <a:lnTo>
                      <a:pt x="59" y="37"/>
                    </a:lnTo>
                    <a:lnTo>
                      <a:pt x="42" y="59"/>
                    </a:lnTo>
                    <a:lnTo>
                      <a:pt x="33" y="71"/>
                    </a:lnTo>
                    <a:lnTo>
                      <a:pt x="0" y="57"/>
                    </a:lnTo>
                    <a:close/>
                  </a:path>
                </a:pathLst>
              </a:custGeom>
              <a:solidFill>
                <a:srgbClr val="FF0000"/>
              </a:solidFill>
              <a:ln w="14351">
                <a:solidFill>
                  <a:schemeClr val="bg2"/>
                </a:solidFill>
                <a:round/>
                <a:headEnd/>
                <a:tailEnd/>
              </a:ln>
            </p:spPr>
            <p:txBody>
              <a:bodyPr/>
              <a:lstStyle/>
              <a:p>
                <a:endParaRPr lang="en-US"/>
              </a:p>
            </p:txBody>
          </p:sp>
          <p:sp>
            <p:nvSpPr>
              <p:cNvPr id="21598" name="Freeform 93"/>
              <p:cNvSpPr>
                <a:spLocks/>
              </p:cNvSpPr>
              <p:nvPr/>
            </p:nvSpPr>
            <p:spPr bwMode="auto">
              <a:xfrm>
                <a:off x="2507" y="2583"/>
                <a:ext cx="102" cy="79"/>
              </a:xfrm>
              <a:custGeom>
                <a:avLst/>
                <a:gdLst>
                  <a:gd name="T0" fmla="*/ 0 w 110"/>
                  <a:gd name="T1" fmla="*/ 19 h 92"/>
                  <a:gd name="T2" fmla="*/ 16 w 110"/>
                  <a:gd name="T3" fmla="*/ 11 h 92"/>
                  <a:gd name="T4" fmla="*/ 17 w 110"/>
                  <a:gd name="T5" fmla="*/ 0 h 92"/>
                  <a:gd name="T6" fmla="*/ 45 w 110"/>
                  <a:gd name="T7" fmla="*/ 3 h 92"/>
                  <a:gd name="T8" fmla="*/ 53 w 110"/>
                  <a:gd name="T9" fmla="*/ 7 h 92"/>
                  <a:gd name="T10" fmla="*/ 71 w 110"/>
                  <a:gd name="T11" fmla="*/ 3 h 92"/>
                  <a:gd name="T12" fmla="*/ 85 w 110"/>
                  <a:gd name="T13" fmla="*/ 27 h 92"/>
                  <a:gd name="T14" fmla="*/ 88 w 110"/>
                  <a:gd name="T15" fmla="*/ 47 h 92"/>
                  <a:gd name="T16" fmla="*/ 82 w 110"/>
                  <a:gd name="T17" fmla="*/ 45 h 92"/>
                  <a:gd name="T18" fmla="*/ 78 w 110"/>
                  <a:gd name="T19" fmla="*/ 55 h 92"/>
                  <a:gd name="T20" fmla="*/ 66 w 110"/>
                  <a:gd name="T21" fmla="*/ 58 h 92"/>
                  <a:gd name="T22" fmla="*/ 66 w 110"/>
                  <a:gd name="T23" fmla="*/ 47 h 92"/>
                  <a:gd name="T24" fmla="*/ 57 w 110"/>
                  <a:gd name="T25" fmla="*/ 46 h 92"/>
                  <a:gd name="T26" fmla="*/ 46 w 110"/>
                  <a:gd name="T27" fmla="*/ 29 h 92"/>
                  <a:gd name="T28" fmla="*/ 21 w 110"/>
                  <a:gd name="T29" fmla="*/ 39 h 92"/>
                  <a:gd name="T30" fmla="*/ 0 w 110"/>
                  <a:gd name="T31" fmla="*/ 19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92"/>
                  <a:gd name="T50" fmla="*/ 110 w 110"/>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92">
                    <a:moveTo>
                      <a:pt x="0" y="30"/>
                    </a:moveTo>
                    <a:lnTo>
                      <a:pt x="19" y="17"/>
                    </a:lnTo>
                    <a:lnTo>
                      <a:pt x="21" y="0"/>
                    </a:lnTo>
                    <a:lnTo>
                      <a:pt x="56" y="4"/>
                    </a:lnTo>
                    <a:lnTo>
                      <a:pt x="67" y="11"/>
                    </a:lnTo>
                    <a:lnTo>
                      <a:pt x="90" y="4"/>
                    </a:lnTo>
                    <a:lnTo>
                      <a:pt x="107" y="42"/>
                    </a:lnTo>
                    <a:lnTo>
                      <a:pt x="110" y="74"/>
                    </a:lnTo>
                    <a:lnTo>
                      <a:pt x="102" y="71"/>
                    </a:lnTo>
                    <a:lnTo>
                      <a:pt x="98" y="87"/>
                    </a:lnTo>
                    <a:lnTo>
                      <a:pt x="83" y="92"/>
                    </a:lnTo>
                    <a:lnTo>
                      <a:pt x="83" y="74"/>
                    </a:lnTo>
                    <a:lnTo>
                      <a:pt x="71" y="73"/>
                    </a:lnTo>
                    <a:lnTo>
                      <a:pt x="58" y="46"/>
                    </a:lnTo>
                    <a:lnTo>
                      <a:pt x="27" y="60"/>
                    </a:lnTo>
                    <a:lnTo>
                      <a:pt x="0" y="30"/>
                    </a:lnTo>
                    <a:close/>
                  </a:path>
                </a:pathLst>
              </a:custGeom>
              <a:solidFill>
                <a:srgbClr val="FFFFFF"/>
              </a:solidFill>
              <a:ln w="14351">
                <a:solidFill>
                  <a:schemeClr val="bg2"/>
                </a:solidFill>
                <a:round/>
                <a:headEnd/>
                <a:tailEnd/>
              </a:ln>
            </p:spPr>
            <p:txBody>
              <a:bodyPr/>
              <a:lstStyle/>
              <a:p>
                <a:endParaRPr lang="en-US"/>
              </a:p>
            </p:txBody>
          </p:sp>
          <p:sp>
            <p:nvSpPr>
              <p:cNvPr id="21599" name="Freeform 94"/>
              <p:cNvSpPr>
                <a:spLocks/>
              </p:cNvSpPr>
              <p:nvPr/>
            </p:nvSpPr>
            <p:spPr bwMode="auto">
              <a:xfrm>
                <a:off x="1865" y="2650"/>
                <a:ext cx="66" cy="98"/>
              </a:xfrm>
              <a:custGeom>
                <a:avLst/>
                <a:gdLst>
                  <a:gd name="T0" fmla="*/ 0 w 72"/>
                  <a:gd name="T1" fmla="*/ 22 h 115"/>
                  <a:gd name="T2" fmla="*/ 9 w 72"/>
                  <a:gd name="T3" fmla="*/ 32 h 115"/>
                  <a:gd name="T4" fmla="*/ 20 w 72"/>
                  <a:gd name="T5" fmla="*/ 40 h 115"/>
                  <a:gd name="T6" fmla="*/ 16 w 72"/>
                  <a:gd name="T7" fmla="*/ 60 h 115"/>
                  <a:gd name="T8" fmla="*/ 23 w 72"/>
                  <a:gd name="T9" fmla="*/ 72 h 115"/>
                  <a:gd name="T10" fmla="*/ 56 w 72"/>
                  <a:gd name="T11" fmla="*/ 66 h 115"/>
                  <a:gd name="T12" fmla="*/ 36 w 72"/>
                  <a:gd name="T13" fmla="*/ 44 h 115"/>
                  <a:gd name="T14" fmla="*/ 50 w 72"/>
                  <a:gd name="T15" fmla="*/ 26 h 115"/>
                  <a:gd name="T16" fmla="*/ 16 w 72"/>
                  <a:gd name="T17" fmla="*/ 0 h 115"/>
                  <a:gd name="T18" fmla="*/ 6 w 72"/>
                  <a:gd name="T19" fmla="*/ 6 h 115"/>
                  <a:gd name="T20" fmla="*/ 10 w 72"/>
                  <a:gd name="T21" fmla="*/ 12 h 115"/>
                  <a:gd name="T22" fmla="*/ 0 w 72"/>
                  <a:gd name="T23" fmla="*/ 22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15"/>
                  <a:gd name="T38" fmla="*/ 72 w 72"/>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15">
                    <a:moveTo>
                      <a:pt x="0" y="36"/>
                    </a:moveTo>
                    <a:lnTo>
                      <a:pt x="12" y="52"/>
                    </a:lnTo>
                    <a:lnTo>
                      <a:pt x="26" y="65"/>
                    </a:lnTo>
                    <a:lnTo>
                      <a:pt x="21" y="96"/>
                    </a:lnTo>
                    <a:lnTo>
                      <a:pt x="30" y="115"/>
                    </a:lnTo>
                    <a:lnTo>
                      <a:pt x="72" y="106"/>
                    </a:lnTo>
                    <a:lnTo>
                      <a:pt x="47" y="71"/>
                    </a:lnTo>
                    <a:lnTo>
                      <a:pt x="65" y="41"/>
                    </a:lnTo>
                    <a:lnTo>
                      <a:pt x="21" y="0"/>
                    </a:lnTo>
                    <a:lnTo>
                      <a:pt x="8" y="9"/>
                    </a:lnTo>
                    <a:lnTo>
                      <a:pt x="13" y="20"/>
                    </a:lnTo>
                    <a:lnTo>
                      <a:pt x="0" y="36"/>
                    </a:lnTo>
                    <a:close/>
                  </a:path>
                </a:pathLst>
              </a:custGeom>
              <a:solidFill>
                <a:srgbClr val="FFFFFF"/>
              </a:solidFill>
              <a:ln w="14351">
                <a:solidFill>
                  <a:schemeClr val="bg2"/>
                </a:solidFill>
                <a:round/>
                <a:headEnd/>
                <a:tailEnd/>
              </a:ln>
            </p:spPr>
            <p:txBody>
              <a:bodyPr/>
              <a:lstStyle/>
              <a:p>
                <a:endParaRPr lang="en-US"/>
              </a:p>
            </p:txBody>
          </p:sp>
          <p:sp>
            <p:nvSpPr>
              <p:cNvPr id="21600" name="Freeform 95"/>
              <p:cNvSpPr>
                <a:spLocks/>
              </p:cNvSpPr>
              <p:nvPr/>
            </p:nvSpPr>
            <p:spPr bwMode="auto">
              <a:xfrm>
                <a:off x="1683" y="2476"/>
                <a:ext cx="37" cy="41"/>
              </a:xfrm>
              <a:custGeom>
                <a:avLst/>
                <a:gdLst>
                  <a:gd name="T0" fmla="*/ 0 w 40"/>
                  <a:gd name="T1" fmla="*/ 21 h 48"/>
                  <a:gd name="T2" fmla="*/ 25 w 40"/>
                  <a:gd name="T3" fmla="*/ 20 h 48"/>
                  <a:gd name="T4" fmla="*/ 13 w 40"/>
                  <a:gd name="T5" fmla="*/ 1 h 48"/>
                  <a:gd name="T6" fmla="*/ 31 w 40"/>
                  <a:gd name="T7" fmla="*/ 0 h 48"/>
                  <a:gd name="T8" fmla="*/ 31 w 40"/>
                  <a:gd name="T9" fmla="*/ 30 h 48"/>
                  <a:gd name="T10" fmla="*/ 0 w 40"/>
                  <a:gd name="T11" fmla="*/ 21 h 48"/>
                  <a:gd name="T12" fmla="*/ 0 60000 65536"/>
                  <a:gd name="T13" fmla="*/ 0 60000 65536"/>
                  <a:gd name="T14" fmla="*/ 0 60000 65536"/>
                  <a:gd name="T15" fmla="*/ 0 60000 65536"/>
                  <a:gd name="T16" fmla="*/ 0 60000 65536"/>
                  <a:gd name="T17" fmla="*/ 0 60000 65536"/>
                  <a:gd name="T18" fmla="*/ 0 w 40"/>
                  <a:gd name="T19" fmla="*/ 0 h 48"/>
                  <a:gd name="T20" fmla="*/ 40 w 4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0" h="48">
                    <a:moveTo>
                      <a:pt x="0" y="33"/>
                    </a:moveTo>
                    <a:lnTo>
                      <a:pt x="31" y="32"/>
                    </a:lnTo>
                    <a:lnTo>
                      <a:pt x="16" y="1"/>
                    </a:lnTo>
                    <a:lnTo>
                      <a:pt x="40" y="0"/>
                    </a:lnTo>
                    <a:lnTo>
                      <a:pt x="40" y="48"/>
                    </a:lnTo>
                    <a:lnTo>
                      <a:pt x="0" y="33"/>
                    </a:lnTo>
                    <a:close/>
                  </a:path>
                </a:pathLst>
              </a:custGeom>
              <a:solidFill>
                <a:srgbClr val="FF9900"/>
              </a:solidFill>
              <a:ln w="14351">
                <a:solidFill>
                  <a:schemeClr val="bg2"/>
                </a:solidFill>
                <a:round/>
                <a:headEnd/>
                <a:tailEnd/>
              </a:ln>
            </p:spPr>
            <p:txBody>
              <a:bodyPr/>
              <a:lstStyle/>
              <a:p>
                <a:endParaRPr lang="en-US"/>
              </a:p>
            </p:txBody>
          </p:sp>
          <p:sp>
            <p:nvSpPr>
              <p:cNvPr id="21601" name="Freeform 96"/>
              <p:cNvSpPr>
                <a:spLocks/>
              </p:cNvSpPr>
              <p:nvPr/>
            </p:nvSpPr>
            <p:spPr bwMode="auto">
              <a:xfrm>
                <a:off x="1474" y="2532"/>
                <a:ext cx="86" cy="46"/>
              </a:xfrm>
              <a:custGeom>
                <a:avLst/>
                <a:gdLst>
                  <a:gd name="T0" fmla="*/ 0 w 94"/>
                  <a:gd name="T1" fmla="*/ 17 h 54"/>
                  <a:gd name="T2" fmla="*/ 14 w 94"/>
                  <a:gd name="T3" fmla="*/ 3 h 54"/>
                  <a:gd name="T4" fmla="*/ 51 w 94"/>
                  <a:gd name="T5" fmla="*/ 0 h 54"/>
                  <a:gd name="T6" fmla="*/ 72 w 94"/>
                  <a:gd name="T7" fmla="*/ 10 h 54"/>
                  <a:gd name="T8" fmla="*/ 54 w 94"/>
                  <a:gd name="T9" fmla="*/ 13 h 54"/>
                  <a:gd name="T10" fmla="*/ 25 w 94"/>
                  <a:gd name="T11" fmla="*/ 33 h 54"/>
                  <a:gd name="T12" fmla="*/ 22 w 94"/>
                  <a:gd name="T13" fmla="*/ 29 h 54"/>
                  <a:gd name="T14" fmla="*/ 0 w 94"/>
                  <a:gd name="T15" fmla="*/ 17 h 54"/>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54"/>
                  <a:gd name="T26" fmla="*/ 94 w 94"/>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54">
                    <a:moveTo>
                      <a:pt x="0" y="27"/>
                    </a:moveTo>
                    <a:lnTo>
                      <a:pt x="18" y="4"/>
                    </a:lnTo>
                    <a:lnTo>
                      <a:pt x="67" y="0"/>
                    </a:lnTo>
                    <a:lnTo>
                      <a:pt x="94" y="17"/>
                    </a:lnTo>
                    <a:lnTo>
                      <a:pt x="71" y="21"/>
                    </a:lnTo>
                    <a:lnTo>
                      <a:pt x="33" y="54"/>
                    </a:lnTo>
                    <a:lnTo>
                      <a:pt x="28" y="47"/>
                    </a:lnTo>
                    <a:lnTo>
                      <a:pt x="0" y="27"/>
                    </a:lnTo>
                    <a:close/>
                  </a:path>
                </a:pathLst>
              </a:custGeom>
              <a:solidFill>
                <a:srgbClr val="FF0000"/>
              </a:solidFill>
              <a:ln w="14351">
                <a:solidFill>
                  <a:schemeClr val="bg2"/>
                </a:solidFill>
                <a:round/>
                <a:headEnd/>
                <a:tailEnd/>
              </a:ln>
            </p:spPr>
            <p:txBody>
              <a:bodyPr/>
              <a:lstStyle/>
              <a:p>
                <a:endParaRPr lang="en-US"/>
              </a:p>
            </p:txBody>
          </p:sp>
          <p:sp>
            <p:nvSpPr>
              <p:cNvPr id="21602" name="Freeform 97"/>
              <p:cNvSpPr>
                <a:spLocks/>
              </p:cNvSpPr>
              <p:nvPr/>
            </p:nvSpPr>
            <p:spPr bwMode="auto">
              <a:xfrm>
                <a:off x="2938" y="1995"/>
                <a:ext cx="94" cy="51"/>
              </a:xfrm>
              <a:custGeom>
                <a:avLst/>
                <a:gdLst>
                  <a:gd name="T0" fmla="*/ 0 w 101"/>
                  <a:gd name="T1" fmla="*/ 22 h 60"/>
                  <a:gd name="T2" fmla="*/ 13 w 101"/>
                  <a:gd name="T3" fmla="*/ 7 h 60"/>
                  <a:gd name="T4" fmla="*/ 30 w 101"/>
                  <a:gd name="T5" fmla="*/ 10 h 60"/>
                  <a:gd name="T6" fmla="*/ 56 w 101"/>
                  <a:gd name="T7" fmla="*/ 0 h 60"/>
                  <a:gd name="T8" fmla="*/ 72 w 101"/>
                  <a:gd name="T9" fmla="*/ 3 h 60"/>
                  <a:gd name="T10" fmla="*/ 81 w 101"/>
                  <a:gd name="T11" fmla="*/ 8 h 60"/>
                  <a:gd name="T12" fmla="*/ 50 w 101"/>
                  <a:gd name="T13" fmla="*/ 32 h 60"/>
                  <a:gd name="T14" fmla="*/ 23 w 101"/>
                  <a:gd name="T15" fmla="*/ 37 h 60"/>
                  <a:gd name="T16" fmla="*/ 0 w 101"/>
                  <a:gd name="T17" fmla="*/ 2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60"/>
                  <a:gd name="T29" fmla="*/ 101 w 101"/>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60">
                    <a:moveTo>
                      <a:pt x="0" y="37"/>
                    </a:moveTo>
                    <a:lnTo>
                      <a:pt x="16" y="10"/>
                    </a:lnTo>
                    <a:lnTo>
                      <a:pt x="37" y="17"/>
                    </a:lnTo>
                    <a:lnTo>
                      <a:pt x="69" y="0"/>
                    </a:lnTo>
                    <a:lnTo>
                      <a:pt x="89" y="3"/>
                    </a:lnTo>
                    <a:lnTo>
                      <a:pt x="101" y="13"/>
                    </a:lnTo>
                    <a:lnTo>
                      <a:pt x="62" y="53"/>
                    </a:lnTo>
                    <a:lnTo>
                      <a:pt x="29" y="60"/>
                    </a:lnTo>
                    <a:lnTo>
                      <a:pt x="0" y="37"/>
                    </a:lnTo>
                    <a:close/>
                  </a:path>
                </a:pathLst>
              </a:custGeom>
              <a:solidFill>
                <a:srgbClr val="FFFFFF"/>
              </a:solidFill>
              <a:ln w="14351">
                <a:solidFill>
                  <a:schemeClr val="bg2"/>
                </a:solidFill>
                <a:round/>
                <a:headEnd/>
                <a:tailEnd/>
              </a:ln>
            </p:spPr>
            <p:txBody>
              <a:bodyPr/>
              <a:lstStyle/>
              <a:p>
                <a:endParaRPr lang="en-US"/>
              </a:p>
            </p:txBody>
          </p:sp>
          <p:sp>
            <p:nvSpPr>
              <p:cNvPr id="21603" name="Freeform 98"/>
              <p:cNvSpPr>
                <a:spLocks/>
              </p:cNvSpPr>
              <p:nvPr/>
            </p:nvSpPr>
            <p:spPr bwMode="auto">
              <a:xfrm>
                <a:off x="2377" y="1613"/>
                <a:ext cx="154" cy="75"/>
              </a:xfrm>
              <a:custGeom>
                <a:avLst/>
                <a:gdLst>
                  <a:gd name="T0" fmla="*/ 0 w 167"/>
                  <a:gd name="T1" fmla="*/ 19 h 88"/>
                  <a:gd name="T2" fmla="*/ 7 w 167"/>
                  <a:gd name="T3" fmla="*/ 17 h 88"/>
                  <a:gd name="T4" fmla="*/ 4 w 167"/>
                  <a:gd name="T5" fmla="*/ 12 h 88"/>
                  <a:gd name="T6" fmla="*/ 14 w 167"/>
                  <a:gd name="T7" fmla="*/ 14 h 88"/>
                  <a:gd name="T8" fmla="*/ 8 w 167"/>
                  <a:gd name="T9" fmla="*/ 6 h 88"/>
                  <a:gd name="T10" fmla="*/ 21 w 167"/>
                  <a:gd name="T11" fmla="*/ 10 h 88"/>
                  <a:gd name="T12" fmla="*/ 16 w 167"/>
                  <a:gd name="T13" fmla="*/ 0 h 88"/>
                  <a:gd name="T14" fmla="*/ 36 w 167"/>
                  <a:gd name="T15" fmla="*/ 9 h 88"/>
                  <a:gd name="T16" fmla="*/ 38 w 167"/>
                  <a:gd name="T17" fmla="*/ 22 h 88"/>
                  <a:gd name="T18" fmla="*/ 48 w 167"/>
                  <a:gd name="T19" fmla="*/ 8 h 88"/>
                  <a:gd name="T20" fmla="*/ 59 w 167"/>
                  <a:gd name="T21" fmla="*/ 14 h 88"/>
                  <a:gd name="T22" fmla="*/ 67 w 167"/>
                  <a:gd name="T23" fmla="*/ 4 h 88"/>
                  <a:gd name="T24" fmla="*/ 75 w 167"/>
                  <a:gd name="T25" fmla="*/ 14 h 88"/>
                  <a:gd name="T26" fmla="*/ 73 w 167"/>
                  <a:gd name="T27" fmla="*/ 6 h 88"/>
                  <a:gd name="T28" fmla="*/ 94 w 167"/>
                  <a:gd name="T29" fmla="*/ 6 h 88"/>
                  <a:gd name="T30" fmla="*/ 96 w 167"/>
                  <a:gd name="T31" fmla="*/ 0 h 88"/>
                  <a:gd name="T32" fmla="*/ 105 w 167"/>
                  <a:gd name="T33" fmla="*/ 4 h 88"/>
                  <a:gd name="T34" fmla="*/ 116 w 167"/>
                  <a:gd name="T35" fmla="*/ 3 h 88"/>
                  <a:gd name="T36" fmla="*/ 111 w 167"/>
                  <a:gd name="T37" fmla="*/ 8 h 88"/>
                  <a:gd name="T38" fmla="*/ 131 w 167"/>
                  <a:gd name="T39" fmla="*/ 24 h 88"/>
                  <a:gd name="T40" fmla="*/ 113 w 167"/>
                  <a:gd name="T41" fmla="*/ 39 h 88"/>
                  <a:gd name="T42" fmla="*/ 65 w 167"/>
                  <a:gd name="T43" fmla="*/ 55 h 88"/>
                  <a:gd name="T44" fmla="*/ 20 w 167"/>
                  <a:gd name="T45" fmla="*/ 47 h 88"/>
                  <a:gd name="T46" fmla="*/ 31 w 167"/>
                  <a:gd name="T47" fmla="*/ 33 h 88"/>
                  <a:gd name="T48" fmla="*/ 6 w 167"/>
                  <a:gd name="T49" fmla="*/ 27 h 88"/>
                  <a:gd name="T50" fmla="*/ 29 w 167"/>
                  <a:gd name="T51" fmla="*/ 26 h 88"/>
                  <a:gd name="T52" fmla="*/ 23 w 167"/>
                  <a:gd name="T53" fmla="*/ 22 h 88"/>
                  <a:gd name="T54" fmla="*/ 30 w 167"/>
                  <a:gd name="T55" fmla="*/ 19 h 88"/>
                  <a:gd name="T56" fmla="*/ 0 w 167"/>
                  <a:gd name="T57" fmla="*/ 19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88"/>
                  <a:gd name="T89" fmla="*/ 167 w 167"/>
                  <a:gd name="T90" fmla="*/ 88 h 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88">
                    <a:moveTo>
                      <a:pt x="0" y="30"/>
                    </a:moveTo>
                    <a:lnTo>
                      <a:pt x="10" y="27"/>
                    </a:lnTo>
                    <a:lnTo>
                      <a:pt x="4" y="19"/>
                    </a:lnTo>
                    <a:lnTo>
                      <a:pt x="17" y="23"/>
                    </a:lnTo>
                    <a:lnTo>
                      <a:pt x="11" y="9"/>
                    </a:lnTo>
                    <a:lnTo>
                      <a:pt x="27" y="17"/>
                    </a:lnTo>
                    <a:lnTo>
                      <a:pt x="19" y="0"/>
                    </a:lnTo>
                    <a:lnTo>
                      <a:pt x="46" y="14"/>
                    </a:lnTo>
                    <a:lnTo>
                      <a:pt x="49" y="35"/>
                    </a:lnTo>
                    <a:lnTo>
                      <a:pt x="61" y="12"/>
                    </a:lnTo>
                    <a:lnTo>
                      <a:pt x="75" y="22"/>
                    </a:lnTo>
                    <a:lnTo>
                      <a:pt x="86" y="7"/>
                    </a:lnTo>
                    <a:lnTo>
                      <a:pt x="95" y="24"/>
                    </a:lnTo>
                    <a:lnTo>
                      <a:pt x="93" y="9"/>
                    </a:lnTo>
                    <a:lnTo>
                      <a:pt x="120" y="9"/>
                    </a:lnTo>
                    <a:lnTo>
                      <a:pt x="123" y="0"/>
                    </a:lnTo>
                    <a:lnTo>
                      <a:pt x="135" y="7"/>
                    </a:lnTo>
                    <a:lnTo>
                      <a:pt x="149" y="3"/>
                    </a:lnTo>
                    <a:lnTo>
                      <a:pt x="141" y="12"/>
                    </a:lnTo>
                    <a:lnTo>
                      <a:pt x="167" y="39"/>
                    </a:lnTo>
                    <a:lnTo>
                      <a:pt x="144" y="63"/>
                    </a:lnTo>
                    <a:lnTo>
                      <a:pt x="82" y="88"/>
                    </a:lnTo>
                    <a:lnTo>
                      <a:pt x="26" y="76"/>
                    </a:lnTo>
                    <a:lnTo>
                      <a:pt x="40" y="54"/>
                    </a:lnTo>
                    <a:lnTo>
                      <a:pt x="7" y="45"/>
                    </a:lnTo>
                    <a:lnTo>
                      <a:pt x="37" y="41"/>
                    </a:lnTo>
                    <a:lnTo>
                      <a:pt x="29" y="36"/>
                    </a:lnTo>
                    <a:lnTo>
                      <a:pt x="39" y="30"/>
                    </a:lnTo>
                    <a:lnTo>
                      <a:pt x="0" y="30"/>
                    </a:lnTo>
                    <a:close/>
                  </a:path>
                </a:pathLst>
              </a:custGeom>
              <a:solidFill>
                <a:srgbClr val="FFFFFF"/>
              </a:solidFill>
              <a:ln w="14351">
                <a:solidFill>
                  <a:schemeClr val="bg2"/>
                </a:solidFill>
                <a:round/>
                <a:headEnd/>
                <a:tailEnd/>
              </a:ln>
            </p:spPr>
            <p:txBody>
              <a:bodyPr/>
              <a:lstStyle/>
              <a:p>
                <a:endParaRPr lang="en-US"/>
              </a:p>
            </p:txBody>
          </p:sp>
          <p:sp>
            <p:nvSpPr>
              <p:cNvPr id="21604" name="Freeform 99"/>
              <p:cNvSpPr>
                <a:spLocks/>
              </p:cNvSpPr>
              <p:nvPr/>
            </p:nvSpPr>
            <p:spPr bwMode="auto">
              <a:xfrm>
                <a:off x="3659" y="2216"/>
                <a:ext cx="409" cy="435"/>
              </a:xfrm>
              <a:custGeom>
                <a:avLst/>
                <a:gdLst>
                  <a:gd name="T0" fmla="*/ 0 w 442"/>
                  <a:gd name="T1" fmla="*/ 145 h 510"/>
                  <a:gd name="T2" fmla="*/ 9 w 442"/>
                  <a:gd name="T3" fmla="*/ 137 h 510"/>
                  <a:gd name="T4" fmla="*/ 37 w 442"/>
                  <a:gd name="T5" fmla="*/ 137 h 510"/>
                  <a:gd name="T6" fmla="*/ 19 w 442"/>
                  <a:gd name="T7" fmla="*/ 105 h 510"/>
                  <a:gd name="T8" fmla="*/ 29 w 442"/>
                  <a:gd name="T9" fmla="*/ 96 h 510"/>
                  <a:gd name="T10" fmla="*/ 45 w 442"/>
                  <a:gd name="T11" fmla="*/ 96 h 510"/>
                  <a:gd name="T12" fmla="*/ 81 w 442"/>
                  <a:gd name="T13" fmla="*/ 61 h 510"/>
                  <a:gd name="T14" fmla="*/ 79 w 442"/>
                  <a:gd name="T15" fmla="*/ 52 h 510"/>
                  <a:gd name="T16" fmla="*/ 88 w 442"/>
                  <a:gd name="T17" fmla="*/ 44 h 510"/>
                  <a:gd name="T18" fmla="*/ 70 w 442"/>
                  <a:gd name="T19" fmla="*/ 32 h 510"/>
                  <a:gd name="T20" fmla="*/ 70 w 442"/>
                  <a:gd name="T21" fmla="*/ 17 h 510"/>
                  <a:gd name="T22" fmla="*/ 106 w 442"/>
                  <a:gd name="T23" fmla="*/ 17 h 510"/>
                  <a:gd name="T24" fmla="*/ 117 w 442"/>
                  <a:gd name="T25" fmla="*/ 7 h 510"/>
                  <a:gd name="T26" fmla="*/ 133 w 442"/>
                  <a:gd name="T27" fmla="*/ 0 h 510"/>
                  <a:gd name="T28" fmla="*/ 147 w 442"/>
                  <a:gd name="T29" fmla="*/ 7 h 510"/>
                  <a:gd name="T30" fmla="*/ 131 w 442"/>
                  <a:gd name="T31" fmla="*/ 25 h 510"/>
                  <a:gd name="T32" fmla="*/ 139 w 442"/>
                  <a:gd name="T33" fmla="*/ 40 h 510"/>
                  <a:gd name="T34" fmla="*/ 124 w 442"/>
                  <a:gd name="T35" fmla="*/ 42 h 510"/>
                  <a:gd name="T36" fmla="*/ 131 w 442"/>
                  <a:gd name="T37" fmla="*/ 61 h 510"/>
                  <a:gd name="T38" fmla="*/ 155 w 442"/>
                  <a:gd name="T39" fmla="*/ 70 h 510"/>
                  <a:gd name="T40" fmla="*/ 143 w 442"/>
                  <a:gd name="T41" fmla="*/ 87 h 510"/>
                  <a:gd name="T42" fmla="*/ 176 w 442"/>
                  <a:gd name="T43" fmla="*/ 103 h 510"/>
                  <a:gd name="T44" fmla="*/ 239 w 442"/>
                  <a:gd name="T45" fmla="*/ 114 h 510"/>
                  <a:gd name="T46" fmla="*/ 240 w 442"/>
                  <a:gd name="T47" fmla="*/ 96 h 510"/>
                  <a:gd name="T48" fmla="*/ 248 w 442"/>
                  <a:gd name="T49" fmla="*/ 96 h 510"/>
                  <a:gd name="T50" fmla="*/ 249 w 442"/>
                  <a:gd name="T51" fmla="*/ 103 h 510"/>
                  <a:gd name="T52" fmla="*/ 254 w 442"/>
                  <a:gd name="T53" fmla="*/ 111 h 510"/>
                  <a:gd name="T54" fmla="*/ 286 w 442"/>
                  <a:gd name="T55" fmla="*/ 107 h 510"/>
                  <a:gd name="T56" fmla="*/ 283 w 442"/>
                  <a:gd name="T57" fmla="*/ 97 h 510"/>
                  <a:gd name="T58" fmla="*/ 333 w 442"/>
                  <a:gd name="T59" fmla="*/ 78 h 510"/>
                  <a:gd name="T60" fmla="*/ 339 w 442"/>
                  <a:gd name="T61" fmla="*/ 90 h 510"/>
                  <a:gd name="T62" fmla="*/ 350 w 442"/>
                  <a:gd name="T63" fmla="*/ 95 h 510"/>
                  <a:gd name="T64" fmla="*/ 346 w 442"/>
                  <a:gd name="T65" fmla="*/ 105 h 510"/>
                  <a:gd name="T66" fmla="*/ 327 w 442"/>
                  <a:gd name="T67" fmla="*/ 113 h 510"/>
                  <a:gd name="T68" fmla="*/ 294 w 442"/>
                  <a:gd name="T69" fmla="*/ 165 h 510"/>
                  <a:gd name="T70" fmla="*/ 288 w 442"/>
                  <a:gd name="T71" fmla="*/ 145 h 510"/>
                  <a:gd name="T72" fmla="*/ 281 w 442"/>
                  <a:gd name="T73" fmla="*/ 152 h 510"/>
                  <a:gd name="T74" fmla="*/ 276 w 442"/>
                  <a:gd name="T75" fmla="*/ 142 h 510"/>
                  <a:gd name="T76" fmla="*/ 289 w 442"/>
                  <a:gd name="T77" fmla="*/ 129 h 510"/>
                  <a:gd name="T78" fmla="*/ 263 w 442"/>
                  <a:gd name="T79" fmla="*/ 127 h 510"/>
                  <a:gd name="T80" fmla="*/ 243 w 442"/>
                  <a:gd name="T81" fmla="*/ 112 h 510"/>
                  <a:gd name="T82" fmla="*/ 239 w 442"/>
                  <a:gd name="T83" fmla="*/ 120 h 510"/>
                  <a:gd name="T84" fmla="*/ 245 w 442"/>
                  <a:gd name="T85" fmla="*/ 127 h 510"/>
                  <a:gd name="T86" fmla="*/ 237 w 442"/>
                  <a:gd name="T87" fmla="*/ 132 h 510"/>
                  <a:gd name="T88" fmla="*/ 244 w 442"/>
                  <a:gd name="T89" fmla="*/ 137 h 510"/>
                  <a:gd name="T90" fmla="*/ 249 w 442"/>
                  <a:gd name="T91" fmla="*/ 168 h 510"/>
                  <a:gd name="T92" fmla="*/ 239 w 442"/>
                  <a:gd name="T93" fmla="*/ 164 h 510"/>
                  <a:gd name="T94" fmla="*/ 217 w 442"/>
                  <a:gd name="T95" fmla="*/ 188 h 510"/>
                  <a:gd name="T96" fmla="*/ 147 w 442"/>
                  <a:gd name="T97" fmla="*/ 235 h 510"/>
                  <a:gd name="T98" fmla="*/ 142 w 442"/>
                  <a:gd name="T99" fmla="*/ 293 h 510"/>
                  <a:gd name="T100" fmla="*/ 111 w 442"/>
                  <a:gd name="T101" fmla="*/ 316 h 510"/>
                  <a:gd name="T102" fmla="*/ 85 w 442"/>
                  <a:gd name="T103" fmla="*/ 270 h 510"/>
                  <a:gd name="T104" fmla="*/ 75 w 442"/>
                  <a:gd name="T105" fmla="*/ 235 h 510"/>
                  <a:gd name="T106" fmla="*/ 63 w 442"/>
                  <a:gd name="T107" fmla="*/ 226 h 510"/>
                  <a:gd name="T108" fmla="*/ 57 w 442"/>
                  <a:gd name="T109" fmla="*/ 161 h 510"/>
                  <a:gd name="T110" fmla="*/ 51 w 442"/>
                  <a:gd name="T111" fmla="*/ 159 h 510"/>
                  <a:gd name="T112" fmla="*/ 45 w 442"/>
                  <a:gd name="T113" fmla="*/ 172 h 510"/>
                  <a:gd name="T114" fmla="*/ 29 w 442"/>
                  <a:gd name="T115" fmla="*/ 177 h 510"/>
                  <a:gd name="T116" fmla="*/ 12 w 442"/>
                  <a:gd name="T117" fmla="*/ 160 h 510"/>
                  <a:gd name="T118" fmla="*/ 29 w 442"/>
                  <a:gd name="T119" fmla="*/ 151 h 510"/>
                  <a:gd name="T120" fmla="*/ 12 w 442"/>
                  <a:gd name="T121" fmla="*/ 154 h 510"/>
                  <a:gd name="T122" fmla="*/ 0 w 442"/>
                  <a:gd name="T123" fmla="*/ 145 h 5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2"/>
                  <a:gd name="T187" fmla="*/ 0 h 510"/>
                  <a:gd name="T188" fmla="*/ 442 w 442"/>
                  <a:gd name="T189" fmla="*/ 510 h 5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2" h="510">
                    <a:moveTo>
                      <a:pt x="0" y="233"/>
                    </a:moveTo>
                    <a:lnTo>
                      <a:pt x="12" y="222"/>
                    </a:lnTo>
                    <a:lnTo>
                      <a:pt x="46" y="222"/>
                    </a:lnTo>
                    <a:lnTo>
                      <a:pt x="24" y="169"/>
                    </a:lnTo>
                    <a:lnTo>
                      <a:pt x="37" y="154"/>
                    </a:lnTo>
                    <a:lnTo>
                      <a:pt x="57" y="156"/>
                    </a:lnTo>
                    <a:lnTo>
                      <a:pt x="102" y="98"/>
                    </a:lnTo>
                    <a:lnTo>
                      <a:pt x="99" y="83"/>
                    </a:lnTo>
                    <a:lnTo>
                      <a:pt x="111" y="72"/>
                    </a:lnTo>
                    <a:lnTo>
                      <a:pt x="89" y="53"/>
                    </a:lnTo>
                    <a:lnTo>
                      <a:pt x="89" y="27"/>
                    </a:lnTo>
                    <a:lnTo>
                      <a:pt x="134" y="27"/>
                    </a:lnTo>
                    <a:lnTo>
                      <a:pt x="147" y="11"/>
                    </a:lnTo>
                    <a:lnTo>
                      <a:pt x="169" y="0"/>
                    </a:lnTo>
                    <a:lnTo>
                      <a:pt x="186" y="10"/>
                    </a:lnTo>
                    <a:lnTo>
                      <a:pt x="165" y="40"/>
                    </a:lnTo>
                    <a:lnTo>
                      <a:pt x="175" y="64"/>
                    </a:lnTo>
                    <a:lnTo>
                      <a:pt x="157" y="67"/>
                    </a:lnTo>
                    <a:lnTo>
                      <a:pt x="165" y="98"/>
                    </a:lnTo>
                    <a:lnTo>
                      <a:pt x="196" y="112"/>
                    </a:lnTo>
                    <a:lnTo>
                      <a:pt x="181" y="140"/>
                    </a:lnTo>
                    <a:lnTo>
                      <a:pt x="222" y="166"/>
                    </a:lnTo>
                    <a:lnTo>
                      <a:pt x="301" y="184"/>
                    </a:lnTo>
                    <a:lnTo>
                      <a:pt x="303" y="156"/>
                    </a:lnTo>
                    <a:lnTo>
                      <a:pt x="313" y="154"/>
                    </a:lnTo>
                    <a:lnTo>
                      <a:pt x="315" y="166"/>
                    </a:lnTo>
                    <a:lnTo>
                      <a:pt x="320" y="178"/>
                    </a:lnTo>
                    <a:lnTo>
                      <a:pt x="361" y="174"/>
                    </a:lnTo>
                    <a:lnTo>
                      <a:pt x="358" y="157"/>
                    </a:lnTo>
                    <a:lnTo>
                      <a:pt x="420" y="125"/>
                    </a:lnTo>
                    <a:lnTo>
                      <a:pt x="428" y="145"/>
                    </a:lnTo>
                    <a:lnTo>
                      <a:pt x="442" y="152"/>
                    </a:lnTo>
                    <a:lnTo>
                      <a:pt x="437" y="169"/>
                    </a:lnTo>
                    <a:lnTo>
                      <a:pt x="412" y="183"/>
                    </a:lnTo>
                    <a:lnTo>
                      <a:pt x="372" y="266"/>
                    </a:lnTo>
                    <a:lnTo>
                      <a:pt x="363" y="233"/>
                    </a:lnTo>
                    <a:lnTo>
                      <a:pt x="355" y="245"/>
                    </a:lnTo>
                    <a:lnTo>
                      <a:pt x="348" y="230"/>
                    </a:lnTo>
                    <a:lnTo>
                      <a:pt x="364" y="207"/>
                    </a:lnTo>
                    <a:lnTo>
                      <a:pt x="332" y="205"/>
                    </a:lnTo>
                    <a:lnTo>
                      <a:pt x="307" y="181"/>
                    </a:lnTo>
                    <a:lnTo>
                      <a:pt x="301" y="194"/>
                    </a:lnTo>
                    <a:lnTo>
                      <a:pt x="309" y="205"/>
                    </a:lnTo>
                    <a:lnTo>
                      <a:pt x="299" y="213"/>
                    </a:lnTo>
                    <a:lnTo>
                      <a:pt x="308" y="222"/>
                    </a:lnTo>
                    <a:lnTo>
                      <a:pt x="314" y="271"/>
                    </a:lnTo>
                    <a:lnTo>
                      <a:pt x="301" y="264"/>
                    </a:lnTo>
                    <a:lnTo>
                      <a:pt x="275" y="302"/>
                    </a:lnTo>
                    <a:lnTo>
                      <a:pt x="186" y="378"/>
                    </a:lnTo>
                    <a:lnTo>
                      <a:pt x="178" y="472"/>
                    </a:lnTo>
                    <a:lnTo>
                      <a:pt x="140" y="510"/>
                    </a:lnTo>
                    <a:lnTo>
                      <a:pt x="107" y="436"/>
                    </a:lnTo>
                    <a:lnTo>
                      <a:pt x="94" y="378"/>
                    </a:lnTo>
                    <a:lnTo>
                      <a:pt x="79" y="365"/>
                    </a:lnTo>
                    <a:lnTo>
                      <a:pt x="72" y="259"/>
                    </a:lnTo>
                    <a:lnTo>
                      <a:pt x="64" y="256"/>
                    </a:lnTo>
                    <a:lnTo>
                      <a:pt x="57" y="278"/>
                    </a:lnTo>
                    <a:lnTo>
                      <a:pt x="36" y="286"/>
                    </a:lnTo>
                    <a:lnTo>
                      <a:pt x="15" y="257"/>
                    </a:lnTo>
                    <a:lnTo>
                      <a:pt x="36" y="243"/>
                    </a:lnTo>
                    <a:lnTo>
                      <a:pt x="15" y="248"/>
                    </a:lnTo>
                    <a:lnTo>
                      <a:pt x="0" y="233"/>
                    </a:lnTo>
                    <a:close/>
                  </a:path>
                </a:pathLst>
              </a:custGeom>
              <a:solidFill>
                <a:srgbClr val="FF0000"/>
              </a:solidFill>
              <a:ln w="14351">
                <a:solidFill>
                  <a:schemeClr val="bg2"/>
                </a:solidFill>
                <a:round/>
                <a:headEnd/>
                <a:tailEnd/>
              </a:ln>
            </p:spPr>
            <p:txBody>
              <a:bodyPr/>
              <a:lstStyle/>
              <a:p>
                <a:endParaRPr lang="en-US"/>
              </a:p>
            </p:txBody>
          </p:sp>
          <p:sp>
            <p:nvSpPr>
              <p:cNvPr id="21605" name="Freeform 100"/>
              <p:cNvSpPr>
                <a:spLocks/>
              </p:cNvSpPr>
              <p:nvPr/>
            </p:nvSpPr>
            <p:spPr bwMode="auto">
              <a:xfrm>
                <a:off x="4040" y="2690"/>
                <a:ext cx="150" cy="164"/>
              </a:xfrm>
              <a:custGeom>
                <a:avLst/>
                <a:gdLst>
                  <a:gd name="T0" fmla="*/ 0 w 162"/>
                  <a:gd name="T1" fmla="*/ 0 h 193"/>
                  <a:gd name="T2" fmla="*/ 27 w 162"/>
                  <a:gd name="T3" fmla="*/ 3 h 193"/>
                  <a:gd name="T4" fmla="*/ 64 w 162"/>
                  <a:gd name="T5" fmla="*/ 35 h 193"/>
                  <a:gd name="T6" fmla="*/ 91 w 162"/>
                  <a:gd name="T7" fmla="*/ 47 h 193"/>
                  <a:gd name="T8" fmla="*/ 89 w 162"/>
                  <a:gd name="T9" fmla="*/ 55 h 193"/>
                  <a:gd name="T10" fmla="*/ 99 w 162"/>
                  <a:gd name="T11" fmla="*/ 55 h 193"/>
                  <a:gd name="T12" fmla="*/ 98 w 162"/>
                  <a:gd name="T13" fmla="*/ 65 h 193"/>
                  <a:gd name="T14" fmla="*/ 129 w 162"/>
                  <a:gd name="T15" fmla="*/ 88 h 193"/>
                  <a:gd name="T16" fmla="*/ 123 w 162"/>
                  <a:gd name="T17" fmla="*/ 118 h 193"/>
                  <a:gd name="T18" fmla="*/ 111 w 162"/>
                  <a:gd name="T19" fmla="*/ 118 h 193"/>
                  <a:gd name="T20" fmla="*/ 86 w 162"/>
                  <a:gd name="T21" fmla="*/ 100 h 193"/>
                  <a:gd name="T22" fmla="*/ 42 w 162"/>
                  <a:gd name="T23" fmla="*/ 41 h 193"/>
                  <a:gd name="T24" fmla="*/ 0 w 162"/>
                  <a:gd name="T25" fmla="*/ 0 h 1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193"/>
                  <a:gd name="T41" fmla="*/ 162 w 162"/>
                  <a:gd name="T42" fmla="*/ 193 h 1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193">
                    <a:moveTo>
                      <a:pt x="0" y="0"/>
                    </a:moveTo>
                    <a:lnTo>
                      <a:pt x="34" y="6"/>
                    </a:lnTo>
                    <a:lnTo>
                      <a:pt x="81" y="57"/>
                    </a:lnTo>
                    <a:lnTo>
                      <a:pt x="115" y="76"/>
                    </a:lnTo>
                    <a:lnTo>
                      <a:pt x="112" y="89"/>
                    </a:lnTo>
                    <a:lnTo>
                      <a:pt x="125" y="89"/>
                    </a:lnTo>
                    <a:lnTo>
                      <a:pt x="124" y="107"/>
                    </a:lnTo>
                    <a:lnTo>
                      <a:pt x="162" y="144"/>
                    </a:lnTo>
                    <a:lnTo>
                      <a:pt x="156" y="192"/>
                    </a:lnTo>
                    <a:lnTo>
                      <a:pt x="140" y="193"/>
                    </a:lnTo>
                    <a:lnTo>
                      <a:pt x="108" y="163"/>
                    </a:lnTo>
                    <a:lnTo>
                      <a:pt x="53" y="67"/>
                    </a:lnTo>
                    <a:lnTo>
                      <a:pt x="0" y="0"/>
                    </a:lnTo>
                    <a:close/>
                  </a:path>
                </a:pathLst>
              </a:custGeom>
              <a:solidFill>
                <a:srgbClr val="FF6600"/>
              </a:solidFill>
              <a:ln w="14351">
                <a:solidFill>
                  <a:schemeClr val="bg2"/>
                </a:solidFill>
                <a:round/>
                <a:headEnd/>
                <a:tailEnd/>
              </a:ln>
            </p:spPr>
            <p:txBody>
              <a:bodyPr/>
              <a:lstStyle/>
              <a:p>
                <a:endParaRPr lang="en-US"/>
              </a:p>
            </p:txBody>
          </p:sp>
          <p:sp>
            <p:nvSpPr>
              <p:cNvPr id="21606" name="Freeform 101"/>
              <p:cNvSpPr>
                <a:spLocks/>
              </p:cNvSpPr>
              <p:nvPr/>
            </p:nvSpPr>
            <p:spPr bwMode="auto">
              <a:xfrm>
                <a:off x="4178" y="2859"/>
                <a:ext cx="125" cy="43"/>
              </a:xfrm>
              <a:custGeom>
                <a:avLst/>
                <a:gdLst>
                  <a:gd name="T0" fmla="*/ 0 w 136"/>
                  <a:gd name="T1" fmla="*/ 7 h 51"/>
                  <a:gd name="T2" fmla="*/ 7 w 136"/>
                  <a:gd name="T3" fmla="*/ 0 h 51"/>
                  <a:gd name="T4" fmla="*/ 82 w 136"/>
                  <a:gd name="T5" fmla="*/ 9 h 51"/>
                  <a:gd name="T6" fmla="*/ 89 w 136"/>
                  <a:gd name="T7" fmla="*/ 17 h 51"/>
                  <a:gd name="T8" fmla="*/ 104 w 136"/>
                  <a:gd name="T9" fmla="*/ 19 h 51"/>
                  <a:gd name="T10" fmla="*/ 106 w 136"/>
                  <a:gd name="T11" fmla="*/ 30 h 51"/>
                  <a:gd name="T12" fmla="*/ 18 w 136"/>
                  <a:gd name="T13" fmla="*/ 15 h 51"/>
                  <a:gd name="T14" fmla="*/ 0 w 136"/>
                  <a:gd name="T15" fmla="*/ 7 h 51"/>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51"/>
                  <a:gd name="T26" fmla="*/ 136 w 136"/>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51">
                    <a:moveTo>
                      <a:pt x="0" y="12"/>
                    </a:moveTo>
                    <a:lnTo>
                      <a:pt x="10" y="0"/>
                    </a:lnTo>
                    <a:lnTo>
                      <a:pt x="106" y="16"/>
                    </a:lnTo>
                    <a:lnTo>
                      <a:pt x="115" y="29"/>
                    </a:lnTo>
                    <a:lnTo>
                      <a:pt x="134" y="32"/>
                    </a:lnTo>
                    <a:lnTo>
                      <a:pt x="136" y="51"/>
                    </a:lnTo>
                    <a:lnTo>
                      <a:pt x="24" y="25"/>
                    </a:lnTo>
                    <a:lnTo>
                      <a:pt x="0" y="12"/>
                    </a:lnTo>
                    <a:close/>
                  </a:path>
                </a:pathLst>
              </a:custGeom>
              <a:solidFill>
                <a:srgbClr val="FF6600"/>
              </a:solidFill>
              <a:ln w="14351">
                <a:solidFill>
                  <a:schemeClr val="bg2"/>
                </a:solidFill>
                <a:round/>
                <a:headEnd/>
                <a:tailEnd/>
              </a:ln>
            </p:spPr>
            <p:txBody>
              <a:bodyPr/>
              <a:lstStyle/>
              <a:p>
                <a:endParaRPr lang="en-US"/>
              </a:p>
            </p:txBody>
          </p:sp>
          <p:sp>
            <p:nvSpPr>
              <p:cNvPr id="21607" name="Freeform 102"/>
              <p:cNvSpPr>
                <a:spLocks/>
              </p:cNvSpPr>
              <p:nvPr/>
            </p:nvSpPr>
            <p:spPr bwMode="auto">
              <a:xfrm>
                <a:off x="4228" y="2706"/>
                <a:ext cx="139" cy="125"/>
              </a:xfrm>
              <a:custGeom>
                <a:avLst/>
                <a:gdLst>
                  <a:gd name="T0" fmla="*/ 0 w 150"/>
                  <a:gd name="T1" fmla="*/ 41 h 147"/>
                  <a:gd name="T2" fmla="*/ 6 w 150"/>
                  <a:gd name="T3" fmla="*/ 28 h 147"/>
                  <a:gd name="T4" fmla="*/ 18 w 150"/>
                  <a:gd name="T5" fmla="*/ 37 h 147"/>
                  <a:gd name="T6" fmla="*/ 54 w 150"/>
                  <a:gd name="T7" fmla="*/ 34 h 147"/>
                  <a:gd name="T8" fmla="*/ 66 w 150"/>
                  <a:gd name="T9" fmla="*/ 28 h 147"/>
                  <a:gd name="T10" fmla="*/ 82 w 150"/>
                  <a:gd name="T11" fmla="*/ 0 h 147"/>
                  <a:gd name="T12" fmla="*/ 103 w 150"/>
                  <a:gd name="T13" fmla="*/ 2 h 147"/>
                  <a:gd name="T14" fmla="*/ 99 w 150"/>
                  <a:gd name="T15" fmla="*/ 9 h 147"/>
                  <a:gd name="T16" fmla="*/ 120 w 150"/>
                  <a:gd name="T17" fmla="*/ 37 h 147"/>
                  <a:gd name="T18" fmla="*/ 109 w 150"/>
                  <a:gd name="T19" fmla="*/ 35 h 147"/>
                  <a:gd name="T20" fmla="*/ 87 w 150"/>
                  <a:gd name="T21" fmla="*/ 65 h 147"/>
                  <a:gd name="T22" fmla="*/ 82 w 150"/>
                  <a:gd name="T23" fmla="*/ 84 h 147"/>
                  <a:gd name="T24" fmla="*/ 70 w 150"/>
                  <a:gd name="T25" fmla="*/ 90 h 147"/>
                  <a:gd name="T26" fmla="*/ 49 w 150"/>
                  <a:gd name="T27" fmla="*/ 79 h 147"/>
                  <a:gd name="T28" fmla="*/ 35 w 150"/>
                  <a:gd name="T29" fmla="*/ 84 h 147"/>
                  <a:gd name="T30" fmla="*/ 31 w 150"/>
                  <a:gd name="T31" fmla="*/ 75 h 147"/>
                  <a:gd name="T32" fmla="*/ 16 w 150"/>
                  <a:gd name="T33" fmla="*/ 77 h 147"/>
                  <a:gd name="T34" fmla="*/ 0 w 150"/>
                  <a:gd name="T35" fmla="*/ 41 h 1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0"/>
                  <a:gd name="T55" fmla="*/ 0 h 147"/>
                  <a:gd name="T56" fmla="*/ 150 w 150"/>
                  <a:gd name="T57" fmla="*/ 147 h 1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0" h="147">
                    <a:moveTo>
                      <a:pt x="0" y="66"/>
                    </a:moveTo>
                    <a:lnTo>
                      <a:pt x="9" y="46"/>
                    </a:lnTo>
                    <a:lnTo>
                      <a:pt x="23" y="61"/>
                    </a:lnTo>
                    <a:lnTo>
                      <a:pt x="68" y="55"/>
                    </a:lnTo>
                    <a:lnTo>
                      <a:pt x="83" y="46"/>
                    </a:lnTo>
                    <a:lnTo>
                      <a:pt x="102" y="0"/>
                    </a:lnTo>
                    <a:lnTo>
                      <a:pt x="129" y="2"/>
                    </a:lnTo>
                    <a:lnTo>
                      <a:pt x="124" y="14"/>
                    </a:lnTo>
                    <a:lnTo>
                      <a:pt x="150" y="61"/>
                    </a:lnTo>
                    <a:lnTo>
                      <a:pt x="137" y="56"/>
                    </a:lnTo>
                    <a:lnTo>
                      <a:pt x="109" y="105"/>
                    </a:lnTo>
                    <a:lnTo>
                      <a:pt x="104" y="137"/>
                    </a:lnTo>
                    <a:lnTo>
                      <a:pt x="88" y="147"/>
                    </a:lnTo>
                    <a:lnTo>
                      <a:pt x="61" y="128"/>
                    </a:lnTo>
                    <a:lnTo>
                      <a:pt x="44" y="137"/>
                    </a:lnTo>
                    <a:lnTo>
                      <a:pt x="39" y="122"/>
                    </a:lnTo>
                    <a:lnTo>
                      <a:pt x="19" y="125"/>
                    </a:lnTo>
                    <a:lnTo>
                      <a:pt x="0" y="66"/>
                    </a:lnTo>
                    <a:close/>
                  </a:path>
                </a:pathLst>
              </a:custGeom>
              <a:solidFill>
                <a:srgbClr val="FF6600"/>
              </a:solidFill>
              <a:ln w="14351">
                <a:solidFill>
                  <a:schemeClr val="bg2"/>
                </a:solidFill>
                <a:round/>
                <a:headEnd/>
                <a:tailEnd/>
              </a:ln>
            </p:spPr>
            <p:txBody>
              <a:bodyPr/>
              <a:lstStyle/>
              <a:p>
                <a:endParaRPr lang="en-US"/>
              </a:p>
            </p:txBody>
          </p:sp>
          <p:sp>
            <p:nvSpPr>
              <p:cNvPr id="21608" name="Freeform 103"/>
              <p:cNvSpPr>
                <a:spLocks/>
              </p:cNvSpPr>
              <p:nvPr/>
            </p:nvSpPr>
            <p:spPr bwMode="auto">
              <a:xfrm>
                <a:off x="4335" y="2893"/>
                <a:ext cx="35" cy="42"/>
              </a:xfrm>
              <a:custGeom>
                <a:avLst/>
                <a:gdLst>
                  <a:gd name="T0" fmla="*/ 0 w 37"/>
                  <a:gd name="T1" fmla="*/ 9 h 49"/>
                  <a:gd name="T2" fmla="*/ 4 w 37"/>
                  <a:gd name="T3" fmla="*/ 31 h 49"/>
                  <a:gd name="T4" fmla="*/ 31 w 37"/>
                  <a:gd name="T5" fmla="*/ 15 h 49"/>
                  <a:gd name="T6" fmla="*/ 10 w 37"/>
                  <a:gd name="T7" fmla="*/ 0 h 49"/>
                  <a:gd name="T8" fmla="*/ 0 w 37"/>
                  <a:gd name="T9" fmla="*/ 9 h 49"/>
                  <a:gd name="T10" fmla="*/ 0 60000 65536"/>
                  <a:gd name="T11" fmla="*/ 0 60000 65536"/>
                  <a:gd name="T12" fmla="*/ 0 60000 65536"/>
                  <a:gd name="T13" fmla="*/ 0 60000 65536"/>
                  <a:gd name="T14" fmla="*/ 0 60000 65536"/>
                  <a:gd name="T15" fmla="*/ 0 w 37"/>
                  <a:gd name="T16" fmla="*/ 0 h 49"/>
                  <a:gd name="T17" fmla="*/ 37 w 37"/>
                  <a:gd name="T18" fmla="*/ 49 h 49"/>
                </a:gdLst>
                <a:ahLst/>
                <a:cxnLst>
                  <a:cxn ang="T10">
                    <a:pos x="T0" y="T1"/>
                  </a:cxn>
                  <a:cxn ang="T11">
                    <a:pos x="T2" y="T3"/>
                  </a:cxn>
                  <a:cxn ang="T12">
                    <a:pos x="T4" y="T5"/>
                  </a:cxn>
                  <a:cxn ang="T13">
                    <a:pos x="T6" y="T7"/>
                  </a:cxn>
                  <a:cxn ang="T14">
                    <a:pos x="T8" y="T9"/>
                  </a:cxn>
                </a:cxnLst>
                <a:rect l="T15" t="T16" r="T17" b="T18"/>
                <a:pathLst>
                  <a:path w="37" h="49">
                    <a:moveTo>
                      <a:pt x="0" y="15"/>
                    </a:moveTo>
                    <a:lnTo>
                      <a:pt x="4" y="49"/>
                    </a:lnTo>
                    <a:lnTo>
                      <a:pt x="37" y="25"/>
                    </a:lnTo>
                    <a:lnTo>
                      <a:pt x="13" y="0"/>
                    </a:lnTo>
                    <a:lnTo>
                      <a:pt x="0" y="15"/>
                    </a:lnTo>
                    <a:close/>
                  </a:path>
                </a:pathLst>
              </a:custGeom>
              <a:solidFill>
                <a:srgbClr val="FF6600"/>
              </a:solidFill>
              <a:ln w="14351">
                <a:solidFill>
                  <a:schemeClr val="bg2"/>
                </a:solidFill>
                <a:round/>
                <a:headEnd/>
                <a:tailEnd/>
              </a:ln>
            </p:spPr>
            <p:txBody>
              <a:bodyPr/>
              <a:lstStyle/>
              <a:p>
                <a:endParaRPr lang="en-US"/>
              </a:p>
            </p:txBody>
          </p:sp>
          <p:sp>
            <p:nvSpPr>
              <p:cNvPr id="21609" name="Freeform 104"/>
              <p:cNvSpPr>
                <a:spLocks/>
              </p:cNvSpPr>
              <p:nvPr/>
            </p:nvSpPr>
            <p:spPr bwMode="auto">
              <a:xfrm>
                <a:off x="4366" y="2747"/>
                <a:ext cx="85" cy="104"/>
              </a:xfrm>
              <a:custGeom>
                <a:avLst/>
                <a:gdLst>
                  <a:gd name="T0" fmla="*/ 0 w 92"/>
                  <a:gd name="T1" fmla="*/ 45 h 122"/>
                  <a:gd name="T2" fmla="*/ 7 w 92"/>
                  <a:gd name="T3" fmla="*/ 59 h 122"/>
                  <a:gd name="T4" fmla="*/ 6 w 92"/>
                  <a:gd name="T5" fmla="*/ 72 h 122"/>
                  <a:gd name="T6" fmla="*/ 18 w 92"/>
                  <a:gd name="T7" fmla="*/ 76 h 122"/>
                  <a:gd name="T8" fmla="*/ 17 w 92"/>
                  <a:gd name="T9" fmla="*/ 47 h 122"/>
                  <a:gd name="T10" fmla="*/ 24 w 92"/>
                  <a:gd name="T11" fmla="*/ 45 h 122"/>
                  <a:gd name="T12" fmla="*/ 25 w 92"/>
                  <a:gd name="T13" fmla="*/ 55 h 122"/>
                  <a:gd name="T14" fmla="*/ 31 w 92"/>
                  <a:gd name="T15" fmla="*/ 67 h 122"/>
                  <a:gd name="T16" fmla="*/ 46 w 92"/>
                  <a:gd name="T17" fmla="*/ 64 h 122"/>
                  <a:gd name="T18" fmla="*/ 28 w 92"/>
                  <a:gd name="T19" fmla="*/ 36 h 122"/>
                  <a:gd name="T20" fmla="*/ 52 w 92"/>
                  <a:gd name="T21" fmla="*/ 25 h 122"/>
                  <a:gd name="T22" fmla="*/ 20 w 92"/>
                  <a:gd name="T23" fmla="*/ 32 h 122"/>
                  <a:gd name="T24" fmla="*/ 17 w 92"/>
                  <a:gd name="T25" fmla="*/ 14 h 122"/>
                  <a:gd name="T26" fmla="*/ 63 w 92"/>
                  <a:gd name="T27" fmla="*/ 12 h 122"/>
                  <a:gd name="T28" fmla="*/ 73 w 92"/>
                  <a:gd name="T29" fmla="*/ 0 h 122"/>
                  <a:gd name="T30" fmla="*/ 57 w 92"/>
                  <a:gd name="T31" fmla="*/ 8 h 122"/>
                  <a:gd name="T32" fmla="*/ 24 w 92"/>
                  <a:gd name="T33" fmla="*/ 3 h 122"/>
                  <a:gd name="T34" fmla="*/ 13 w 92"/>
                  <a:gd name="T35" fmla="*/ 10 h 122"/>
                  <a:gd name="T36" fmla="*/ 0 w 92"/>
                  <a:gd name="T37" fmla="*/ 45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122"/>
                  <a:gd name="T59" fmla="*/ 92 w 92"/>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122">
                    <a:moveTo>
                      <a:pt x="0" y="73"/>
                    </a:moveTo>
                    <a:lnTo>
                      <a:pt x="10" y="95"/>
                    </a:lnTo>
                    <a:lnTo>
                      <a:pt x="7" y="117"/>
                    </a:lnTo>
                    <a:lnTo>
                      <a:pt x="23" y="122"/>
                    </a:lnTo>
                    <a:lnTo>
                      <a:pt x="21" y="76"/>
                    </a:lnTo>
                    <a:lnTo>
                      <a:pt x="30" y="73"/>
                    </a:lnTo>
                    <a:lnTo>
                      <a:pt x="31" y="89"/>
                    </a:lnTo>
                    <a:lnTo>
                      <a:pt x="40" y="109"/>
                    </a:lnTo>
                    <a:lnTo>
                      <a:pt x="58" y="103"/>
                    </a:lnTo>
                    <a:lnTo>
                      <a:pt x="36" y="57"/>
                    </a:lnTo>
                    <a:lnTo>
                      <a:pt x="66" y="40"/>
                    </a:lnTo>
                    <a:lnTo>
                      <a:pt x="26" y="50"/>
                    </a:lnTo>
                    <a:lnTo>
                      <a:pt x="21" y="23"/>
                    </a:lnTo>
                    <a:lnTo>
                      <a:pt x="80" y="19"/>
                    </a:lnTo>
                    <a:lnTo>
                      <a:pt x="92" y="0"/>
                    </a:lnTo>
                    <a:lnTo>
                      <a:pt x="73" y="13"/>
                    </a:lnTo>
                    <a:lnTo>
                      <a:pt x="30" y="4"/>
                    </a:lnTo>
                    <a:lnTo>
                      <a:pt x="16" y="16"/>
                    </a:lnTo>
                    <a:lnTo>
                      <a:pt x="0" y="73"/>
                    </a:lnTo>
                    <a:close/>
                  </a:path>
                </a:pathLst>
              </a:custGeom>
              <a:solidFill>
                <a:srgbClr val="FF6600"/>
              </a:solidFill>
              <a:ln w="14351">
                <a:solidFill>
                  <a:schemeClr val="bg2"/>
                </a:solidFill>
                <a:round/>
                <a:headEnd/>
                <a:tailEnd/>
              </a:ln>
            </p:spPr>
            <p:txBody>
              <a:bodyPr/>
              <a:lstStyle/>
              <a:p>
                <a:endParaRPr lang="en-US"/>
              </a:p>
            </p:txBody>
          </p:sp>
          <p:sp>
            <p:nvSpPr>
              <p:cNvPr id="21610" name="Freeform 105"/>
              <p:cNvSpPr>
                <a:spLocks/>
              </p:cNvSpPr>
              <p:nvPr/>
            </p:nvSpPr>
            <p:spPr bwMode="auto">
              <a:xfrm>
                <a:off x="4432" y="2896"/>
                <a:ext cx="48" cy="41"/>
              </a:xfrm>
              <a:custGeom>
                <a:avLst/>
                <a:gdLst>
                  <a:gd name="T0" fmla="*/ 0 w 52"/>
                  <a:gd name="T1" fmla="*/ 20 h 48"/>
                  <a:gd name="T2" fmla="*/ 3 w 52"/>
                  <a:gd name="T3" fmla="*/ 30 h 48"/>
                  <a:gd name="T4" fmla="*/ 41 w 52"/>
                  <a:gd name="T5" fmla="*/ 0 h 48"/>
                  <a:gd name="T6" fmla="*/ 12 w 52"/>
                  <a:gd name="T7" fmla="*/ 11 h 48"/>
                  <a:gd name="T8" fmla="*/ 0 w 52"/>
                  <a:gd name="T9" fmla="*/ 2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32"/>
                    </a:moveTo>
                    <a:lnTo>
                      <a:pt x="3" y="48"/>
                    </a:lnTo>
                    <a:lnTo>
                      <a:pt x="52" y="0"/>
                    </a:lnTo>
                    <a:lnTo>
                      <a:pt x="15" y="17"/>
                    </a:lnTo>
                    <a:lnTo>
                      <a:pt x="0" y="32"/>
                    </a:lnTo>
                    <a:close/>
                  </a:path>
                </a:pathLst>
              </a:custGeom>
              <a:solidFill>
                <a:srgbClr val="FF6600"/>
              </a:solidFill>
              <a:ln w="14351">
                <a:solidFill>
                  <a:schemeClr val="bg2"/>
                </a:solidFill>
                <a:round/>
                <a:headEnd/>
                <a:tailEnd/>
              </a:ln>
            </p:spPr>
            <p:txBody>
              <a:bodyPr/>
              <a:lstStyle/>
              <a:p>
                <a:endParaRPr lang="en-US"/>
              </a:p>
            </p:txBody>
          </p:sp>
          <p:sp>
            <p:nvSpPr>
              <p:cNvPr id="21611" name="Freeform 106"/>
              <p:cNvSpPr>
                <a:spLocks/>
              </p:cNvSpPr>
              <p:nvPr/>
            </p:nvSpPr>
            <p:spPr bwMode="auto">
              <a:xfrm>
                <a:off x="4483" y="2739"/>
                <a:ext cx="26" cy="45"/>
              </a:xfrm>
              <a:custGeom>
                <a:avLst/>
                <a:gdLst>
                  <a:gd name="T0" fmla="*/ 0 w 28"/>
                  <a:gd name="T1" fmla="*/ 11 h 53"/>
                  <a:gd name="T2" fmla="*/ 7 w 28"/>
                  <a:gd name="T3" fmla="*/ 26 h 53"/>
                  <a:gd name="T4" fmla="*/ 19 w 28"/>
                  <a:gd name="T5" fmla="*/ 32 h 53"/>
                  <a:gd name="T6" fmla="*/ 9 w 28"/>
                  <a:gd name="T7" fmla="*/ 18 h 53"/>
                  <a:gd name="T8" fmla="*/ 22 w 28"/>
                  <a:gd name="T9" fmla="*/ 17 h 53"/>
                  <a:gd name="T10" fmla="*/ 22 w 28"/>
                  <a:gd name="T11" fmla="*/ 7 h 53"/>
                  <a:gd name="T12" fmla="*/ 7 w 28"/>
                  <a:gd name="T13" fmla="*/ 14 h 53"/>
                  <a:gd name="T14" fmla="*/ 13 w 28"/>
                  <a:gd name="T15" fmla="*/ 0 h 53"/>
                  <a:gd name="T16" fmla="*/ 0 w 28"/>
                  <a:gd name="T17" fmla="*/ 1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53"/>
                  <a:gd name="T29" fmla="*/ 28 w 2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53">
                    <a:moveTo>
                      <a:pt x="0" y="18"/>
                    </a:moveTo>
                    <a:lnTo>
                      <a:pt x="7" y="42"/>
                    </a:lnTo>
                    <a:lnTo>
                      <a:pt x="24" y="53"/>
                    </a:lnTo>
                    <a:lnTo>
                      <a:pt x="12" y="29"/>
                    </a:lnTo>
                    <a:lnTo>
                      <a:pt x="28" y="27"/>
                    </a:lnTo>
                    <a:lnTo>
                      <a:pt x="28" y="11"/>
                    </a:lnTo>
                    <a:lnTo>
                      <a:pt x="7" y="23"/>
                    </a:lnTo>
                    <a:lnTo>
                      <a:pt x="16" y="0"/>
                    </a:lnTo>
                    <a:lnTo>
                      <a:pt x="0" y="18"/>
                    </a:lnTo>
                    <a:close/>
                  </a:path>
                </a:pathLst>
              </a:custGeom>
              <a:solidFill>
                <a:srgbClr val="FF6600"/>
              </a:solidFill>
              <a:ln w="14351">
                <a:solidFill>
                  <a:schemeClr val="bg2"/>
                </a:solidFill>
                <a:round/>
                <a:headEnd/>
                <a:tailEnd/>
              </a:ln>
            </p:spPr>
            <p:txBody>
              <a:bodyPr/>
              <a:lstStyle/>
              <a:p>
                <a:endParaRPr lang="en-US"/>
              </a:p>
            </p:txBody>
          </p:sp>
          <p:sp>
            <p:nvSpPr>
              <p:cNvPr id="21612" name="Freeform 107"/>
              <p:cNvSpPr>
                <a:spLocks/>
              </p:cNvSpPr>
              <p:nvPr/>
            </p:nvSpPr>
            <p:spPr bwMode="auto">
              <a:xfrm>
                <a:off x="4490" y="2812"/>
                <a:ext cx="40" cy="40"/>
              </a:xfrm>
              <a:custGeom>
                <a:avLst/>
                <a:gdLst>
                  <a:gd name="T0" fmla="*/ 0 w 44"/>
                  <a:gd name="T1" fmla="*/ 8 h 47"/>
                  <a:gd name="T2" fmla="*/ 19 w 44"/>
                  <a:gd name="T3" fmla="*/ 0 h 47"/>
                  <a:gd name="T4" fmla="*/ 33 w 44"/>
                  <a:gd name="T5" fmla="*/ 29 h 47"/>
                  <a:gd name="T6" fmla="*/ 0 w 44"/>
                  <a:gd name="T7" fmla="*/ 8 h 47"/>
                  <a:gd name="T8" fmla="*/ 0 60000 65536"/>
                  <a:gd name="T9" fmla="*/ 0 60000 65536"/>
                  <a:gd name="T10" fmla="*/ 0 60000 65536"/>
                  <a:gd name="T11" fmla="*/ 0 60000 65536"/>
                  <a:gd name="T12" fmla="*/ 0 w 44"/>
                  <a:gd name="T13" fmla="*/ 0 h 47"/>
                  <a:gd name="T14" fmla="*/ 44 w 44"/>
                  <a:gd name="T15" fmla="*/ 47 h 47"/>
                </a:gdLst>
                <a:ahLst/>
                <a:cxnLst>
                  <a:cxn ang="T8">
                    <a:pos x="T0" y="T1"/>
                  </a:cxn>
                  <a:cxn ang="T9">
                    <a:pos x="T2" y="T3"/>
                  </a:cxn>
                  <a:cxn ang="T10">
                    <a:pos x="T4" y="T5"/>
                  </a:cxn>
                  <a:cxn ang="T11">
                    <a:pos x="T6" y="T7"/>
                  </a:cxn>
                </a:cxnLst>
                <a:rect l="T12" t="T13" r="T14" b="T15"/>
                <a:pathLst>
                  <a:path w="44" h="47">
                    <a:moveTo>
                      <a:pt x="0" y="13"/>
                    </a:moveTo>
                    <a:lnTo>
                      <a:pt x="25" y="0"/>
                    </a:lnTo>
                    <a:lnTo>
                      <a:pt x="44" y="47"/>
                    </a:lnTo>
                    <a:lnTo>
                      <a:pt x="0" y="13"/>
                    </a:lnTo>
                    <a:close/>
                  </a:path>
                </a:pathLst>
              </a:custGeom>
              <a:solidFill>
                <a:srgbClr val="FF6600"/>
              </a:solidFill>
              <a:ln w="14351">
                <a:solidFill>
                  <a:schemeClr val="bg2"/>
                </a:solidFill>
                <a:round/>
                <a:headEnd/>
                <a:tailEnd/>
              </a:ln>
            </p:spPr>
            <p:txBody>
              <a:bodyPr/>
              <a:lstStyle/>
              <a:p>
                <a:endParaRPr lang="en-US"/>
              </a:p>
            </p:txBody>
          </p:sp>
          <p:sp>
            <p:nvSpPr>
              <p:cNvPr id="21613" name="Freeform 108"/>
              <p:cNvSpPr>
                <a:spLocks/>
              </p:cNvSpPr>
              <p:nvPr/>
            </p:nvSpPr>
            <p:spPr bwMode="auto">
              <a:xfrm>
                <a:off x="4532" y="2775"/>
                <a:ext cx="146" cy="128"/>
              </a:xfrm>
              <a:custGeom>
                <a:avLst/>
                <a:gdLst>
                  <a:gd name="T0" fmla="*/ 0 w 158"/>
                  <a:gd name="T1" fmla="*/ 11 h 150"/>
                  <a:gd name="T2" fmla="*/ 17 w 158"/>
                  <a:gd name="T3" fmla="*/ 20 h 150"/>
                  <a:gd name="T4" fmla="*/ 36 w 158"/>
                  <a:gd name="T5" fmla="*/ 18 h 150"/>
                  <a:gd name="T6" fmla="*/ 12 w 158"/>
                  <a:gd name="T7" fmla="*/ 25 h 150"/>
                  <a:gd name="T8" fmla="*/ 24 w 158"/>
                  <a:gd name="T9" fmla="*/ 38 h 150"/>
                  <a:gd name="T10" fmla="*/ 35 w 158"/>
                  <a:gd name="T11" fmla="*/ 27 h 150"/>
                  <a:gd name="T12" fmla="*/ 41 w 158"/>
                  <a:gd name="T13" fmla="*/ 38 h 150"/>
                  <a:gd name="T14" fmla="*/ 88 w 158"/>
                  <a:gd name="T15" fmla="*/ 54 h 150"/>
                  <a:gd name="T16" fmla="*/ 97 w 158"/>
                  <a:gd name="T17" fmla="*/ 76 h 150"/>
                  <a:gd name="T18" fmla="*/ 89 w 158"/>
                  <a:gd name="T19" fmla="*/ 75 h 150"/>
                  <a:gd name="T20" fmla="*/ 82 w 158"/>
                  <a:gd name="T21" fmla="*/ 84 h 150"/>
                  <a:gd name="T22" fmla="*/ 109 w 158"/>
                  <a:gd name="T23" fmla="*/ 82 h 150"/>
                  <a:gd name="T24" fmla="*/ 125 w 158"/>
                  <a:gd name="T25" fmla="*/ 93 h 150"/>
                  <a:gd name="T26" fmla="*/ 121 w 158"/>
                  <a:gd name="T27" fmla="*/ 24 h 150"/>
                  <a:gd name="T28" fmla="*/ 83 w 158"/>
                  <a:gd name="T29" fmla="*/ 11 h 150"/>
                  <a:gd name="T30" fmla="*/ 51 w 158"/>
                  <a:gd name="T31" fmla="*/ 32 h 150"/>
                  <a:gd name="T32" fmla="*/ 40 w 158"/>
                  <a:gd name="T33" fmla="*/ 22 h 150"/>
                  <a:gd name="T34" fmla="*/ 37 w 158"/>
                  <a:gd name="T35" fmla="*/ 4 h 150"/>
                  <a:gd name="T36" fmla="*/ 17 w 158"/>
                  <a:gd name="T37" fmla="*/ 0 h 150"/>
                  <a:gd name="T38" fmla="*/ 0 w 158"/>
                  <a:gd name="T39" fmla="*/ 11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8"/>
                  <a:gd name="T61" fmla="*/ 0 h 150"/>
                  <a:gd name="T62" fmla="*/ 158 w 158"/>
                  <a:gd name="T63" fmla="*/ 150 h 1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8" h="150">
                    <a:moveTo>
                      <a:pt x="0" y="17"/>
                    </a:moveTo>
                    <a:lnTo>
                      <a:pt x="21" y="33"/>
                    </a:lnTo>
                    <a:lnTo>
                      <a:pt x="45" y="29"/>
                    </a:lnTo>
                    <a:lnTo>
                      <a:pt x="15" y="40"/>
                    </a:lnTo>
                    <a:lnTo>
                      <a:pt x="30" y="62"/>
                    </a:lnTo>
                    <a:lnTo>
                      <a:pt x="44" y="44"/>
                    </a:lnTo>
                    <a:lnTo>
                      <a:pt x="52" y="62"/>
                    </a:lnTo>
                    <a:lnTo>
                      <a:pt x="111" y="87"/>
                    </a:lnTo>
                    <a:lnTo>
                      <a:pt x="123" y="122"/>
                    </a:lnTo>
                    <a:lnTo>
                      <a:pt x="113" y="121"/>
                    </a:lnTo>
                    <a:lnTo>
                      <a:pt x="104" y="136"/>
                    </a:lnTo>
                    <a:lnTo>
                      <a:pt x="138" y="131"/>
                    </a:lnTo>
                    <a:lnTo>
                      <a:pt x="158" y="150"/>
                    </a:lnTo>
                    <a:lnTo>
                      <a:pt x="154" y="39"/>
                    </a:lnTo>
                    <a:lnTo>
                      <a:pt x="105" y="17"/>
                    </a:lnTo>
                    <a:lnTo>
                      <a:pt x="64" y="51"/>
                    </a:lnTo>
                    <a:lnTo>
                      <a:pt x="50" y="36"/>
                    </a:lnTo>
                    <a:lnTo>
                      <a:pt x="46" y="7"/>
                    </a:lnTo>
                    <a:lnTo>
                      <a:pt x="21" y="0"/>
                    </a:lnTo>
                    <a:lnTo>
                      <a:pt x="0" y="17"/>
                    </a:lnTo>
                    <a:close/>
                  </a:path>
                </a:pathLst>
              </a:custGeom>
              <a:solidFill>
                <a:srgbClr val="FF6600"/>
              </a:solidFill>
              <a:ln w="14351">
                <a:solidFill>
                  <a:schemeClr val="bg2"/>
                </a:solidFill>
                <a:round/>
                <a:headEnd/>
                <a:tailEnd/>
              </a:ln>
            </p:spPr>
            <p:txBody>
              <a:bodyPr/>
              <a:lstStyle/>
              <a:p>
                <a:endParaRPr lang="en-US"/>
              </a:p>
            </p:txBody>
          </p:sp>
          <p:sp>
            <p:nvSpPr>
              <p:cNvPr id="21614" name="Freeform 109"/>
              <p:cNvSpPr>
                <a:spLocks/>
              </p:cNvSpPr>
              <p:nvPr/>
            </p:nvSpPr>
            <p:spPr bwMode="auto">
              <a:xfrm>
                <a:off x="4534" y="2875"/>
                <a:ext cx="27" cy="41"/>
              </a:xfrm>
              <a:custGeom>
                <a:avLst/>
                <a:gdLst>
                  <a:gd name="T0" fmla="*/ 0 w 29"/>
                  <a:gd name="T1" fmla="*/ 30 h 48"/>
                  <a:gd name="T2" fmla="*/ 16 w 29"/>
                  <a:gd name="T3" fmla="*/ 0 h 48"/>
                  <a:gd name="T4" fmla="*/ 23 w 29"/>
                  <a:gd name="T5" fmla="*/ 22 h 48"/>
                  <a:gd name="T6" fmla="*/ 0 w 29"/>
                  <a:gd name="T7" fmla="*/ 30 h 48"/>
                  <a:gd name="T8" fmla="*/ 0 60000 65536"/>
                  <a:gd name="T9" fmla="*/ 0 60000 65536"/>
                  <a:gd name="T10" fmla="*/ 0 60000 65536"/>
                  <a:gd name="T11" fmla="*/ 0 60000 65536"/>
                  <a:gd name="T12" fmla="*/ 0 w 29"/>
                  <a:gd name="T13" fmla="*/ 0 h 48"/>
                  <a:gd name="T14" fmla="*/ 29 w 29"/>
                  <a:gd name="T15" fmla="*/ 48 h 48"/>
                </a:gdLst>
                <a:ahLst/>
                <a:cxnLst>
                  <a:cxn ang="T8">
                    <a:pos x="T0" y="T1"/>
                  </a:cxn>
                  <a:cxn ang="T9">
                    <a:pos x="T2" y="T3"/>
                  </a:cxn>
                  <a:cxn ang="T10">
                    <a:pos x="T4" y="T5"/>
                  </a:cxn>
                  <a:cxn ang="T11">
                    <a:pos x="T6" y="T7"/>
                  </a:cxn>
                </a:cxnLst>
                <a:rect l="T12" t="T13" r="T14" b="T15"/>
                <a:pathLst>
                  <a:path w="29" h="48">
                    <a:moveTo>
                      <a:pt x="0" y="48"/>
                    </a:moveTo>
                    <a:lnTo>
                      <a:pt x="19" y="0"/>
                    </a:lnTo>
                    <a:lnTo>
                      <a:pt x="29" y="36"/>
                    </a:lnTo>
                    <a:lnTo>
                      <a:pt x="0" y="48"/>
                    </a:lnTo>
                    <a:close/>
                  </a:path>
                </a:pathLst>
              </a:custGeom>
              <a:solidFill>
                <a:srgbClr val="FF6600"/>
              </a:solidFill>
              <a:ln w="14351">
                <a:solidFill>
                  <a:schemeClr val="bg2"/>
                </a:solidFill>
                <a:round/>
                <a:headEnd/>
                <a:tailEnd/>
              </a:ln>
            </p:spPr>
            <p:txBody>
              <a:bodyPr/>
              <a:lstStyle/>
              <a:p>
                <a:endParaRPr lang="en-US"/>
              </a:p>
            </p:txBody>
          </p:sp>
          <p:sp>
            <p:nvSpPr>
              <p:cNvPr id="21615" name="Freeform 110"/>
              <p:cNvSpPr>
                <a:spLocks/>
              </p:cNvSpPr>
              <p:nvPr/>
            </p:nvSpPr>
            <p:spPr bwMode="auto">
              <a:xfrm>
                <a:off x="3329" y="2151"/>
                <a:ext cx="265" cy="242"/>
              </a:xfrm>
              <a:custGeom>
                <a:avLst/>
                <a:gdLst>
                  <a:gd name="T0" fmla="*/ 0 w 287"/>
                  <a:gd name="T1" fmla="*/ 6 h 283"/>
                  <a:gd name="T2" fmla="*/ 6 w 287"/>
                  <a:gd name="T3" fmla="*/ 0 h 283"/>
                  <a:gd name="T4" fmla="*/ 23 w 287"/>
                  <a:gd name="T5" fmla="*/ 13 h 283"/>
                  <a:gd name="T6" fmla="*/ 45 w 287"/>
                  <a:gd name="T7" fmla="*/ 3 h 283"/>
                  <a:gd name="T8" fmla="*/ 46 w 287"/>
                  <a:gd name="T9" fmla="*/ 13 h 283"/>
                  <a:gd name="T10" fmla="*/ 56 w 287"/>
                  <a:gd name="T11" fmla="*/ 17 h 283"/>
                  <a:gd name="T12" fmla="*/ 58 w 287"/>
                  <a:gd name="T13" fmla="*/ 29 h 283"/>
                  <a:gd name="T14" fmla="*/ 90 w 287"/>
                  <a:gd name="T15" fmla="*/ 40 h 283"/>
                  <a:gd name="T16" fmla="*/ 116 w 287"/>
                  <a:gd name="T17" fmla="*/ 38 h 283"/>
                  <a:gd name="T18" fmla="*/ 115 w 287"/>
                  <a:gd name="T19" fmla="*/ 31 h 283"/>
                  <a:gd name="T20" fmla="*/ 153 w 287"/>
                  <a:gd name="T21" fmla="*/ 18 h 283"/>
                  <a:gd name="T22" fmla="*/ 201 w 287"/>
                  <a:gd name="T23" fmla="*/ 40 h 283"/>
                  <a:gd name="T24" fmla="*/ 203 w 287"/>
                  <a:gd name="T25" fmla="*/ 50 h 283"/>
                  <a:gd name="T26" fmla="*/ 194 w 287"/>
                  <a:gd name="T27" fmla="*/ 71 h 283"/>
                  <a:gd name="T28" fmla="*/ 195 w 287"/>
                  <a:gd name="T29" fmla="*/ 101 h 283"/>
                  <a:gd name="T30" fmla="*/ 207 w 287"/>
                  <a:gd name="T31" fmla="*/ 108 h 283"/>
                  <a:gd name="T32" fmla="*/ 198 w 287"/>
                  <a:gd name="T33" fmla="*/ 123 h 283"/>
                  <a:gd name="T34" fmla="*/ 226 w 287"/>
                  <a:gd name="T35" fmla="*/ 154 h 283"/>
                  <a:gd name="T36" fmla="*/ 206 w 287"/>
                  <a:gd name="T37" fmla="*/ 177 h 283"/>
                  <a:gd name="T38" fmla="*/ 157 w 287"/>
                  <a:gd name="T39" fmla="*/ 170 h 283"/>
                  <a:gd name="T40" fmla="*/ 146 w 287"/>
                  <a:gd name="T41" fmla="*/ 154 h 283"/>
                  <a:gd name="T42" fmla="*/ 112 w 287"/>
                  <a:gd name="T43" fmla="*/ 159 h 283"/>
                  <a:gd name="T44" fmla="*/ 87 w 287"/>
                  <a:gd name="T45" fmla="*/ 145 h 283"/>
                  <a:gd name="T46" fmla="*/ 69 w 287"/>
                  <a:gd name="T47" fmla="*/ 119 h 283"/>
                  <a:gd name="T48" fmla="*/ 56 w 287"/>
                  <a:gd name="T49" fmla="*/ 114 h 283"/>
                  <a:gd name="T50" fmla="*/ 52 w 287"/>
                  <a:gd name="T51" fmla="*/ 119 h 283"/>
                  <a:gd name="T52" fmla="*/ 37 w 287"/>
                  <a:gd name="T53" fmla="*/ 92 h 283"/>
                  <a:gd name="T54" fmla="*/ 16 w 287"/>
                  <a:gd name="T55" fmla="*/ 75 h 283"/>
                  <a:gd name="T56" fmla="*/ 26 w 287"/>
                  <a:gd name="T57" fmla="*/ 50 h 283"/>
                  <a:gd name="T58" fmla="*/ 16 w 287"/>
                  <a:gd name="T59" fmla="*/ 48 h 283"/>
                  <a:gd name="T60" fmla="*/ 7 w 287"/>
                  <a:gd name="T61" fmla="*/ 32 h 283"/>
                  <a:gd name="T62" fmla="*/ 0 w 287"/>
                  <a:gd name="T63" fmla="*/ 6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7"/>
                  <a:gd name="T97" fmla="*/ 0 h 283"/>
                  <a:gd name="T98" fmla="*/ 287 w 28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7" h="283">
                    <a:moveTo>
                      <a:pt x="0" y="9"/>
                    </a:moveTo>
                    <a:lnTo>
                      <a:pt x="8" y="0"/>
                    </a:lnTo>
                    <a:lnTo>
                      <a:pt x="29" y="20"/>
                    </a:lnTo>
                    <a:lnTo>
                      <a:pt x="57" y="4"/>
                    </a:lnTo>
                    <a:lnTo>
                      <a:pt x="59" y="21"/>
                    </a:lnTo>
                    <a:lnTo>
                      <a:pt x="72" y="27"/>
                    </a:lnTo>
                    <a:lnTo>
                      <a:pt x="74" y="47"/>
                    </a:lnTo>
                    <a:lnTo>
                      <a:pt x="114" y="64"/>
                    </a:lnTo>
                    <a:lnTo>
                      <a:pt x="148" y="60"/>
                    </a:lnTo>
                    <a:lnTo>
                      <a:pt x="146" y="49"/>
                    </a:lnTo>
                    <a:lnTo>
                      <a:pt x="195" y="29"/>
                    </a:lnTo>
                    <a:lnTo>
                      <a:pt x="256" y="64"/>
                    </a:lnTo>
                    <a:lnTo>
                      <a:pt x="258" y="80"/>
                    </a:lnTo>
                    <a:lnTo>
                      <a:pt x="246" y="113"/>
                    </a:lnTo>
                    <a:lnTo>
                      <a:pt x="248" y="161"/>
                    </a:lnTo>
                    <a:lnTo>
                      <a:pt x="263" y="172"/>
                    </a:lnTo>
                    <a:lnTo>
                      <a:pt x="251" y="197"/>
                    </a:lnTo>
                    <a:lnTo>
                      <a:pt x="287" y="245"/>
                    </a:lnTo>
                    <a:lnTo>
                      <a:pt x="262" y="283"/>
                    </a:lnTo>
                    <a:lnTo>
                      <a:pt x="199" y="273"/>
                    </a:lnTo>
                    <a:lnTo>
                      <a:pt x="185" y="246"/>
                    </a:lnTo>
                    <a:lnTo>
                      <a:pt x="142" y="255"/>
                    </a:lnTo>
                    <a:lnTo>
                      <a:pt x="110" y="233"/>
                    </a:lnTo>
                    <a:lnTo>
                      <a:pt x="88" y="191"/>
                    </a:lnTo>
                    <a:lnTo>
                      <a:pt x="71" y="183"/>
                    </a:lnTo>
                    <a:lnTo>
                      <a:pt x="66" y="191"/>
                    </a:lnTo>
                    <a:lnTo>
                      <a:pt x="47" y="147"/>
                    </a:lnTo>
                    <a:lnTo>
                      <a:pt x="19" y="121"/>
                    </a:lnTo>
                    <a:lnTo>
                      <a:pt x="33" y="80"/>
                    </a:lnTo>
                    <a:lnTo>
                      <a:pt x="19" y="76"/>
                    </a:lnTo>
                    <a:lnTo>
                      <a:pt x="10" y="51"/>
                    </a:lnTo>
                    <a:lnTo>
                      <a:pt x="0" y="9"/>
                    </a:lnTo>
                    <a:close/>
                  </a:path>
                </a:pathLst>
              </a:custGeom>
              <a:solidFill>
                <a:srgbClr val="FF9900"/>
              </a:solidFill>
              <a:ln w="14351">
                <a:solidFill>
                  <a:schemeClr val="bg2"/>
                </a:solidFill>
                <a:round/>
                <a:headEnd/>
                <a:tailEnd/>
              </a:ln>
            </p:spPr>
            <p:txBody>
              <a:bodyPr/>
              <a:lstStyle/>
              <a:p>
                <a:endParaRPr lang="en-US"/>
              </a:p>
            </p:txBody>
          </p:sp>
          <p:sp>
            <p:nvSpPr>
              <p:cNvPr id="21616" name="Freeform 111"/>
              <p:cNvSpPr>
                <a:spLocks/>
              </p:cNvSpPr>
              <p:nvPr/>
            </p:nvSpPr>
            <p:spPr bwMode="auto">
              <a:xfrm>
                <a:off x="3252" y="2195"/>
                <a:ext cx="138" cy="136"/>
              </a:xfrm>
              <a:custGeom>
                <a:avLst/>
                <a:gdLst>
                  <a:gd name="T0" fmla="*/ 0 w 149"/>
                  <a:gd name="T1" fmla="*/ 48 h 160"/>
                  <a:gd name="T2" fmla="*/ 6 w 149"/>
                  <a:gd name="T3" fmla="*/ 62 h 160"/>
                  <a:gd name="T4" fmla="*/ 58 w 149"/>
                  <a:gd name="T5" fmla="*/ 83 h 160"/>
                  <a:gd name="T6" fmla="*/ 60 w 149"/>
                  <a:gd name="T7" fmla="*/ 93 h 160"/>
                  <a:gd name="T8" fmla="*/ 73 w 149"/>
                  <a:gd name="T9" fmla="*/ 96 h 160"/>
                  <a:gd name="T10" fmla="*/ 94 w 149"/>
                  <a:gd name="T11" fmla="*/ 99 h 160"/>
                  <a:gd name="T12" fmla="*/ 113 w 149"/>
                  <a:gd name="T13" fmla="*/ 88 h 160"/>
                  <a:gd name="T14" fmla="*/ 119 w 149"/>
                  <a:gd name="T15" fmla="*/ 87 h 160"/>
                  <a:gd name="T16" fmla="*/ 103 w 149"/>
                  <a:gd name="T17" fmla="*/ 60 h 160"/>
                  <a:gd name="T18" fmla="*/ 81 w 149"/>
                  <a:gd name="T19" fmla="*/ 43 h 160"/>
                  <a:gd name="T20" fmla="*/ 92 w 149"/>
                  <a:gd name="T21" fmla="*/ 18 h 160"/>
                  <a:gd name="T22" fmla="*/ 81 w 149"/>
                  <a:gd name="T23" fmla="*/ 14 h 160"/>
                  <a:gd name="T24" fmla="*/ 73 w 149"/>
                  <a:gd name="T25" fmla="*/ 0 h 160"/>
                  <a:gd name="T26" fmla="*/ 46 w 149"/>
                  <a:gd name="T27" fmla="*/ 2 h 160"/>
                  <a:gd name="T28" fmla="*/ 32 w 149"/>
                  <a:gd name="T29" fmla="*/ 10 h 160"/>
                  <a:gd name="T30" fmla="*/ 29 w 149"/>
                  <a:gd name="T31" fmla="*/ 33 h 160"/>
                  <a:gd name="T32" fmla="*/ 0 w 149"/>
                  <a:gd name="T33" fmla="*/ 48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60"/>
                  <a:gd name="T53" fmla="*/ 149 w 149"/>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60">
                    <a:moveTo>
                      <a:pt x="0" y="79"/>
                    </a:moveTo>
                    <a:lnTo>
                      <a:pt x="7" y="101"/>
                    </a:lnTo>
                    <a:lnTo>
                      <a:pt x="73" y="135"/>
                    </a:lnTo>
                    <a:lnTo>
                      <a:pt x="76" y="150"/>
                    </a:lnTo>
                    <a:lnTo>
                      <a:pt x="92" y="157"/>
                    </a:lnTo>
                    <a:lnTo>
                      <a:pt x="119" y="160"/>
                    </a:lnTo>
                    <a:lnTo>
                      <a:pt x="142" y="144"/>
                    </a:lnTo>
                    <a:lnTo>
                      <a:pt x="149" y="141"/>
                    </a:lnTo>
                    <a:lnTo>
                      <a:pt x="130" y="96"/>
                    </a:lnTo>
                    <a:lnTo>
                      <a:pt x="102" y="70"/>
                    </a:lnTo>
                    <a:lnTo>
                      <a:pt x="116" y="29"/>
                    </a:lnTo>
                    <a:lnTo>
                      <a:pt x="102" y="24"/>
                    </a:lnTo>
                    <a:lnTo>
                      <a:pt x="92" y="0"/>
                    </a:lnTo>
                    <a:lnTo>
                      <a:pt x="58" y="2"/>
                    </a:lnTo>
                    <a:lnTo>
                      <a:pt x="41" y="16"/>
                    </a:lnTo>
                    <a:lnTo>
                      <a:pt x="36" y="54"/>
                    </a:lnTo>
                    <a:lnTo>
                      <a:pt x="0" y="79"/>
                    </a:lnTo>
                    <a:close/>
                  </a:path>
                </a:pathLst>
              </a:custGeom>
              <a:solidFill>
                <a:srgbClr val="FFFFFF"/>
              </a:solidFill>
              <a:ln w="14351">
                <a:solidFill>
                  <a:schemeClr val="bg2"/>
                </a:solidFill>
                <a:round/>
                <a:headEnd/>
                <a:tailEnd/>
              </a:ln>
            </p:spPr>
            <p:txBody>
              <a:bodyPr/>
              <a:lstStyle/>
              <a:p>
                <a:endParaRPr lang="en-US"/>
              </a:p>
            </p:txBody>
          </p:sp>
          <p:sp>
            <p:nvSpPr>
              <p:cNvPr id="21617" name="Freeform 112"/>
              <p:cNvSpPr>
                <a:spLocks/>
              </p:cNvSpPr>
              <p:nvPr/>
            </p:nvSpPr>
            <p:spPr bwMode="auto">
              <a:xfrm>
                <a:off x="3338" y="2330"/>
                <a:ext cx="26" cy="40"/>
              </a:xfrm>
              <a:custGeom>
                <a:avLst/>
                <a:gdLst>
                  <a:gd name="T0" fmla="*/ 0 w 28"/>
                  <a:gd name="T1" fmla="*/ 0 h 46"/>
                  <a:gd name="T2" fmla="*/ 10 w 28"/>
                  <a:gd name="T3" fmla="*/ 30 h 46"/>
                  <a:gd name="T4" fmla="*/ 22 w 28"/>
                  <a:gd name="T5" fmla="*/ 4 h 46"/>
                  <a:gd name="T6" fmla="*/ 0 w 28"/>
                  <a:gd name="T7" fmla="*/ 0 h 46"/>
                  <a:gd name="T8" fmla="*/ 0 60000 65536"/>
                  <a:gd name="T9" fmla="*/ 0 60000 65536"/>
                  <a:gd name="T10" fmla="*/ 0 60000 65536"/>
                  <a:gd name="T11" fmla="*/ 0 60000 65536"/>
                  <a:gd name="T12" fmla="*/ 0 w 28"/>
                  <a:gd name="T13" fmla="*/ 0 h 46"/>
                  <a:gd name="T14" fmla="*/ 28 w 28"/>
                  <a:gd name="T15" fmla="*/ 46 h 46"/>
                </a:gdLst>
                <a:ahLst/>
                <a:cxnLst>
                  <a:cxn ang="T8">
                    <a:pos x="T0" y="T1"/>
                  </a:cxn>
                  <a:cxn ang="T9">
                    <a:pos x="T2" y="T3"/>
                  </a:cxn>
                  <a:cxn ang="T10">
                    <a:pos x="T4" y="T5"/>
                  </a:cxn>
                  <a:cxn ang="T11">
                    <a:pos x="T6" y="T7"/>
                  </a:cxn>
                </a:cxnLst>
                <a:rect l="T12" t="T13" r="T14" b="T15"/>
                <a:pathLst>
                  <a:path w="28" h="46">
                    <a:moveTo>
                      <a:pt x="0" y="0"/>
                    </a:moveTo>
                    <a:lnTo>
                      <a:pt x="13" y="46"/>
                    </a:lnTo>
                    <a:lnTo>
                      <a:pt x="28" y="7"/>
                    </a:lnTo>
                    <a:lnTo>
                      <a:pt x="0" y="0"/>
                    </a:lnTo>
                    <a:close/>
                  </a:path>
                </a:pathLst>
              </a:custGeom>
              <a:solidFill>
                <a:srgbClr val="FFFFFF"/>
              </a:solidFill>
              <a:ln w="14351">
                <a:solidFill>
                  <a:schemeClr val="bg2"/>
                </a:solidFill>
                <a:round/>
                <a:headEnd/>
                <a:tailEnd/>
              </a:ln>
            </p:spPr>
            <p:txBody>
              <a:bodyPr/>
              <a:lstStyle/>
              <a:p>
                <a:endParaRPr lang="en-US"/>
              </a:p>
            </p:txBody>
          </p:sp>
          <p:sp>
            <p:nvSpPr>
              <p:cNvPr id="21618" name="Freeform 113"/>
              <p:cNvSpPr>
                <a:spLocks/>
              </p:cNvSpPr>
              <p:nvPr/>
            </p:nvSpPr>
            <p:spPr bwMode="auto">
              <a:xfrm>
                <a:off x="2572" y="1867"/>
                <a:ext cx="59" cy="71"/>
              </a:xfrm>
              <a:custGeom>
                <a:avLst/>
                <a:gdLst>
                  <a:gd name="T0" fmla="*/ 0 w 64"/>
                  <a:gd name="T1" fmla="*/ 43 h 83"/>
                  <a:gd name="T2" fmla="*/ 9 w 64"/>
                  <a:gd name="T3" fmla="*/ 48 h 83"/>
                  <a:gd name="T4" fmla="*/ 6 w 64"/>
                  <a:gd name="T5" fmla="*/ 52 h 83"/>
                  <a:gd name="T6" fmla="*/ 46 w 64"/>
                  <a:gd name="T7" fmla="*/ 43 h 83"/>
                  <a:gd name="T8" fmla="*/ 50 w 64"/>
                  <a:gd name="T9" fmla="*/ 18 h 83"/>
                  <a:gd name="T10" fmla="*/ 45 w 64"/>
                  <a:gd name="T11" fmla="*/ 11 h 83"/>
                  <a:gd name="T12" fmla="*/ 33 w 64"/>
                  <a:gd name="T13" fmla="*/ 14 h 83"/>
                  <a:gd name="T14" fmla="*/ 28 w 64"/>
                  <a:gd name="T15" fmla="*/ 9 h 83"/>
                  <a:gd name="T16" fmla="*/ 34 w 64"/>
                  <a:gd name="T17" fmla="*/ 3 h 83"/>
                  <a:gd name="T18" fmla="*/ 28 w 64"/>
                  <a:gd name="T19" fmla="*/ 0 h 83"/>
                  <a:gd name="T20" fmla="*/ 22 w 64"/>
                  <a:gd name="T21" fmla="*/ 14 h 83"/>
                  <a:gd name="T22" fmla="*/ 4 w 64"/>
                  <a:gd name="T23" fmla="*/ 18 h 83"/>
                  <a:gd name="T24" fmla="*/ 9 w 64"/>
                  <a:gd name="T25" fmla="*/ 20 h 83"/>
                  <a:gd name="T26" fmla="*/ 6 w 64"/>
                  <a:gd name="T27" fmla="*/ 27 h 83"/>
                  <a:gd name="T28" fmla="*/ 17 w 64"/>
                  <a:gd name="T29" fmla="*/ 28 h 83"/>
                  <a:gd name="T30" fmla="*/ 7 w 64"/>
                  <a:gd name="T31" fmla="*/ 38 h 83"/>
                  <a:gd name="T32" fmla="*/ 18 w 64"/>
                  <a:gd name="T33" fmla="*/ 38 h 83"/>
                  <a:gd name="T34" fmla="*/ 0 w 64"/>
                  <a:gd name="T35" fmla="*/ 43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83"/>
                  <a:gd name="T56" fmla="*/ 64 w 64"/>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83">
                    <a:moveTo>
                      <a:pt x="0" y="69"/>
                    </a:moveTo>
                    <a:lnTo>
                      <a:pt x="12" y="77"/>
                    </a:lnTo>
                    <a:lnTo>
                      <a:pt x="6" y="83"/>
                    </a:lnTo>
                    <a:lnTo>
                      <a:pt x="59" y="69"/>
                    </a:lnTo>
                    <a:lnTo>
                      <a:pt x="64" y="28"/>
                    </a:lnTo>
                    <a:lnTo>
                      <a:pt x="58" y="17"/>
                    </a:lnTo>
                    <a:lnTo>
                      <a:pt x="42" y="22"/>
                    </a:lnTo>
                    <a:lnTo>
                      <a:pt x="36" y="14"/>
                    </a:lnTo>
                    <a:lnTo>
                      <a:pt x="43" y="6"/>
                    </a:lnTo>
                    <a:lnTo>
                      <a:pt x="36" y="0"/>
                    </a:lnTo>
                    <a:lnTo>
                      <a:pt x="28" y="22"/>
                    </a:lnTo>
                    <a:lnTo>
                      <a:pt x="4" y="28"/>
                    </a:lnTo>
                    <a:lnTo>
                      <a:pt x="12" y="31"/>
                    </a:lnTo>
                    <a:lnTo>
                      <a:pt x="9" y="42"/>
                    </a:lnTo>
                    <a:lnTo>
                      <a:pt x="22" y="45"/>
                    </a:lnTo>
                    <a:lnTo>
                      <a:pt x="10" y="61"/>
                    </a:lnTo>
                    <a:lnTo>
                      <a:pt x="24" y="60"/>
                    </a:lnTo>
                    <a:lnTo>
                      <a:pt x="0" y="69"/>
                    </a:lnTo>
                    <a:close/>
                  </a:path>
                </a:pathLst>
              </a:custGeom>
              <a:solidFill>
                <a:srgbClr val="FFFFFF"/>
              </a:solidFill>
              <a:ln w="14351">
                <a:solidFill>
                  <a:schemeClr val="bg2"/>
                </a:solidFill>
                <a:round/>
                <a:headEnd/>
                <a:tailEnd/>
              </a:ln>
            </p:spPr>
            <p:txBody>
              <a:bodyPr/>
              <a:lstStyle/>
              <a:p>
                <a:endParaRPr lang="en-US"/>
              </a:p>
            </p:txBody>
          </p:sp>
          <p:sp>
            <p:nvSpPr>
              <p:cNvPr id="21619" name="Freeform 114"/>
              <p:cNvSpPr>
                <a:spLocks/>
              </p:cNvSpPr>
              <p:nvPr/>
            </p:nvSpPr>
            <p:spPr bwMode="auto">
              <a:xfrm>
                <a:off x="3189" y="2263"/>
                <a:ext cx="25" cy="64"/>
              </a:xfrm>
              <a:custGeom>
                <a:avLst/>
                <a:gdLst>
                  <a:gd name="T0" fmla="*/ 0 w 28"/>
                  <a:gd name="T1" fmla="*/ 23 h 75"/>
                  <a:gd name="T2" fmla="*/ 11 w 28"/>
                  <a:gd name="T3" fmla="*/ 47 h 75"/>
                  <a:gd name="T4" fmla="*/ 11 w 28"/>
                  <a:gd name="T5" fmla="*/ 46 h 75"/>
                  <a:gd name="T6" fmla="*/ 17 w 28"/>
                  <a:gd name="T7" fmla="*/ 22 h 75"/>
                  <a:gd name="T8" fmla="*/ 11 w 28"/>
                  <a:gd name="T9" fmla="*/ 23 h 75"/>
                  <a:gd name="T10" fmla="*/ 11 w 28"/>
                  <a:gd name="T11" fmla="*/ 13 h 75"/>
                  <a:gd name="T12" fmla="*/ 18 w 28"/>
                  <a:gd name="T13" fmla="*/ 7 h 75"/>
                  <a:gd name="T14" fmla="*/ 20 w 28"/>
                  <a:gd name="T15" fmla="*/ 0 h 75"/>
                  <a:gd name="T16" fmla="*/ 12 w 28"/>
                  <a:gd name="T17" fmla="*/ 1 h 75"/>
                  <a:gd name="T18" fmla="*/ 0 w 28"/>
                  <a:gd name="T19" fmla="*/ 2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75"/>
                  <a:gd name="T32" fmla="*/ 28 w 2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75">
                    <a:moveTo>
                      <a:pt x="0" y="37"/>
                    </a:moveTo>
                    <a:lnTo>
                      <a:pt x="15" y="75"/>
                    </a:lnTo>
                    <a:lnTo>
                      <a:pt x="15" y="74"/>
                    </a:lnTo>
                    <a:lnTo>
                      <a:pt x="23" y="35"/>
                    </a:lnTo>
                    <a:lnTo>
                      <a:pt x="14" y="37"/>
                    </a:lnTo>
                    <a:lnTo>
                      <a:pt x="15" y="21"/>
                    </a:lnTo>
                    <a:lnTo>
                      <a:pt x="25" y="10"/>
                    </a:lnTo>
                    <a:lnTo>
                      <a:pt x="28" y="0"/>
                    </a:lnTo>
                    <a:lnTo>
                      <a:pt x="17" y="1"/>
                    </a:lnTo>
                    <a:lnTo>
                      <a:pt x="0" y="37"/>
                    </a:lnTo>
                    <a:close/>
                  </a:path>
                </a:pathLst>
              </a:custGeom>
              <a:solidFill>
                <a:srgbClr val="FFFF00"/>
              </a:solidFill>
              <a:ln w="14351">
                <a:solidFill>
                  <a:schemeClr val="bg2"/>
                </a:solidFill>
                <a:round/>
                <a:headEnd/>
                <a:tailEnd/>
              </a:ln>
            </p:spPr>
            <p:txBody>
              <a:bodyPr/>
              <a:lstStyle/>
              <a:p>
                <a:endParaRPr lang="en-US"/>
              </a:p>
            </p:txBody>
          </p:sp>
          <p:sp>
            <p:nvSpPr>
              <p:cNvPr id="21620" name="Freeform 115"/>
              <p:cNvSpPr>
                <a:spLocks/>
              </p:cNvSpPr>
              <p:nvPr/>
            </p:nvSpPr>
            <p:spPr bwMode="auto">
              <a:xfrm>
                <a:off x="2809" y="2021"/>
                <a:ext cx="164" cy="163"/>
              </a:xfrm>
              <a:custGeom>
                <a:avLst/>
                <a:gdLst>
                  <a:gd name="T0" fmla="*/ 0 w 178"/>
                  <a:gd name="T1" fmla="*/ 30 h 191"/>
                  <a:gd name="T2" fmla="*/ 5 w 178"/>
                  <a:gd name="T3" fmla="*/ 16 h 191"/>
                  <a:gd name="T4" fmla="*/ 18 w 178"/>
                  <a:gd name="T5" fmla="*/ 8 h 191"/>
                  <a:gd name="T6" fmla="*/ 27 w 178"/>
                  <a:gd name="T7" fmla="*/ 16 h 191"/>
                  <a:gd name="T8" fmla="*/ 44 w 178"/>
                  <a:gd name="T9" fmla="*/ 3 h 191"/>
                  <a:gd name="T10" fmla="*/ 62 w 178"/>
                  <a:gd name="T11" fmla="*/ 0 h 191"/>
                  <a:gd name="T12" fmla="*/ 81 w 178"/>
                  <a:gd name="T13" fmla="*/ 8 h 191"/>
                  <a:gd name="T14" fmla="*/ 81 w 178"/>
                  <a:gd name="T15" fmla="*/ 21 h 191"/>
                  <a:gd name="T16" fmla="*/ 64 w 178"/>
                  <a:gd name="T17" fmla="*/ 23 h 191"/>
                  <a:gd name="T18" fmla="*/ 68 w 178"/>
                  <a:gd name="T19" fmla="*/ 40 h 191"/>
                  <a:gd name="T20" fmla="*/ 94 w 178"/>
                  <a:gd name="T21" fmla="*/ 67 h 191"/>
                  <a:gd name="T22" fmla="*/ 110 w 178"/>
                  <a:gd name="T23" fmla="*/ 67 h 191"/>
                  <a:gd name="T24" fmla="*/ 109 w 178"/>
                  <a:gd name="T25" fmla="*/ 74 h 191"/>
                  <a:gd name="T26" fmla="*/ 139 w 178"/>
                  <a:gd name="T27" fmla="*/ 91 h 191"/>
                  <a:gd name="T28" fmla="*/ 119 w 178"/>
                  <a:gd name="T29" fmla="*/ 89 h 191"/>
                  <a:gd name="T30" fmla="*/ 123 w 178"/>
                  <a:gd name="T31" fmla="*/ 106 h 191"/>
                  <a:gd name="T32" fmla="*/ 110 w 178"/>
                  <a:gd name="T33" fmla="*/ 119 h 191"/>
                  <a:gd name="T34" fmla="*/ 104 w 178"/>
                  <a:gd name="T35" fmla="*/ 93 h 191"/>
                  <a:gd name="T36" fmla="*/ 53 w 178"/>
                  <a:gd name="T37" fmla="*/ 61 h 191"/>
                  <a:gd name="T38" fmla="*/ 40 w 178"/>
                  <a:gd name="T39" fmla="*/ 41 h 191"/>
                  <a:gd name="T40" fmla="*/ 25 w 178"/>
                  <a:gd name="T41" fmla="*/ 37 h 191"/>
                  <a:gd name="T42" fmla="*/ 8 w 178"/>
                  <a:gd name="T43" fmla="*/ 44 h 191"/>
                  <a:gd name="T44" fmla="*/ 0 w 178"/>
                  <a:gd name="T45" fmla="*/ 30 h 1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191"/>
                  <a:gd name="T71" fmla="*/ 178 w 178"/>
                  <a:gd name="T72" fmla="*/ 191 h 1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191">
                    <a:moveTo>
                      <a:pt x="0" y="48"/>
                    </a:moveTo>
                    <a:lnTo>
                      <a:pt x="5" y="26"/>
                    </a:lnTo>
                    <a:lnTo>
                      <a:pt x="24" y="13"/>
                    </a:lnTo>
                    <a:lnTo>
                      <a:pt x="34" y="26"/>
                    </a:lnTo>
                    <a:lnTo>
                      <a:pt x="56" y="4"/>
                    </a:lnTo>
                    <a:lnTo>
                      <a:pt x="79" y="0"/>
                    </a:lnTo>
                    <a:lnTo>
                      <a:pt x="103" y="13"/>
                    </a:lnTo>
                    <a:lnTo>
                      <a:pt x="103" y="34"/>
                    </a:lnTo>
                    <a:lnTo>
                      <a:pt x="83" y="37"/>
                    </a:lnTo>
                    <a:lnTo>
                      <a:pt x="87" y="64"/>
                    </a:lnTo>
                    <a:lnTo>
                      <a:pt x="120" y="107"/>
                    </a:lnTo>
                    <a:lnTo>
                      <a:pt x="140" y="109"/>
                    </a:lnTo>
                    <a:lnTo>
                      <a:pt x="139" y="120"/>
                    </a:lnTo>
                    <a:lnTo>
                      <a:pt x="178" y="147"/>
                    </a:lnTo>
                    <a:lnTo>
                      <a:pt x="152" y="143"/>
                    </a:lnTo>
                    <a:lnTo>
                      <a:pt x="156" y="170"/>
                    </a:lnTo>
                    <a:lnTo>
                      <a:pt x="140" y="191"/>
                    </a:lnTo>
                    <a:lnTo>
                      <a:pt x="134" y="150"/>
                    </a:lnTo>
                    <a:lnTo>
                      <a:pt x="67" y="98"/>
                    </a:lnTo>
                    <a:lnTo>
                      <a:pt x="51" y="66"/>
                    </a:lnTo>
                    <a:lnTo>
                      <a:pt x="32" y="59"/>
                    </a:lnTo>
                    <a:lnTo>
                      <a:pt x="11" y="70"/>
                    </a:lnTo>
                    <a:lnTo>
                      <a:pt x="0" y="48"/>
                    </a:lnTo>
                    <a:close/>
                  </a:path>
                </a:pathLst>
              </a:custGeom>
              <a:solidFill>
                <a:srgbClr val="FFFFFF"/>
              </a:solidFill>
              <a:ln w="14351">
                <a:solidFill>
                  <a:schemeClr val="bg2"/>
                </a:solidFill>
                <a:round/>
                <a:headEnd/>
                <a:tailEnd/>
              </a:ln>
            </p:spPr>
            <p:txBody>
              <a:bodyPr/>
              <a:lstStyle/>
              <a:p>
                <a:endParaRPr lang="en-US"/>
              </a:p>
            </p:txBody>
          </p:sp>
          <p:sp>
            <p:nvSpPr>
              <p:cNvPr id="21621" name="Freeform 116"/>
              <p:cNvSpPr>
                <a:spLocks/>
              </p:cNvSpPr>
              <p:nvPr/>
            </p:nvSpPr>
            <p:spPr bwMode="auto">
              <a:xfrm>
                <a:off x="2829" y="2126"/>
                <a:ext cx="26" cy="41"/>
              </a:xfrm>
              <a:custGeom>
                <a:avLst/>
                <a:gdLst>
                  <a:gd name="T0" fmla="*/ 0 w 28"/>
                  <a:gd name="T1" fmla="*/ 4 h 47"/>
                  <a:gd name="T2" fmla="*/ 4 w 28"/>
                  <a:gd name="T3" fmla="*/ 29 h 47"/>
                  <a:gd name="T4" fmla="*/ 12 w 28"/>
                  <a:gd name="T5" fmla="*/ 31 h 47"/>
                  <a:gd name="T6" fmla="*/ 22 w 28"/>
                  <a:gd name="T7" fmla="*/ 11 h 47"/>
                  <a:gd name="T8" fmla="*/ 14 w 28"/>
                  <a:gd name="T9" fmla="*/ 0 h 47"/>
                  <a:gd name="T10" fmla="*/ 0 w 28"/>
                  <a:gd name="T11" fmla="*/ 4 h 47"/>
                  <a:gd name="T12" fmla="*/ 0 60000 65536"/>
                  <a:gd name="T13" fmla="*/ 0 60000 65536"/>
                  <a:gd name="T14" fmla="*/ 0 60000 65536"/>
                  <a:gd name="T15" fmla="*/ 0 60000 65536"/>
                  <a:gd name="T16" fmla="*/ 0 60000 65536"/>
                  <a:gd name="T17" fmla="*/ 0 60000 65536"/>
                  <a:gd name="T18" fmla="*/ 0 w 28"/>
                  <a:gd name="T19" fmla="*/ 0 h 47"/>
                  <a:gd name="T20" fmla="*/ 28 w 28"/>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8" h="47">
                    <a:moveTo>
                      <a:pt x="0" y="7"/>
                    </a:moveTo>
                    <a:lnTo>
                      <a:pt x="4" y="44"/>
                    </a:lnTo>
                    <a:lnTo>
                      <a:pt x="15" y="47"/>
                    </a:lnTo>
                    <a:lnTo>
                      <a:pt x="28" y="17"/>
                    </a:lnTo>
                    <a:lnTo>
                      <a:pt x="17" y="0"/>
                    </a:lnTo>
                    <a:lnTo>
                      <a:pt x="0" y="7"/>
                    </a:lnTo>
                    <a:close/>
                  </a:path>
                </a:pathLst>
              </a:custGeom>
              <a:solidFill>
                <a:srgbClr val="FFFFFF"/>
              </a:solidFill>
              <a:ln w="14351">
                <a:solidFill>
                  <a:schemeClr val="bg2"/>
                </a:solidFill>
                <a:round/>
                <a:headEnd/>
                <a:tailEnd/>
              </a:ln>
            </p:spPr>
            <p:txBody>
              <a:bodyPr/>
              <a:lstStyle/>
              <a:p>
                <a:endParaRPr lang="en-US"/>
              </a:p>
            </p:txBody>
          </p:sp>
          <p:sp>
            <p:nvSpPr>
              <p:cNvPr id="21622" name="Freeform 117"/>
              <p:cNvSpPr>
                <a:spLocks/>
              </p:cNvSpPr>
              <p:nvPr/>
            </p:nvSpPr>
            <p:spPr bwMode="auto">
              <a:xfrm>
                <a:off x="2889" y="2179"/>
                <a:ext cx="45" cy="42"/>
              </a:xfrm>
              <a:custGeom>
                <a:avLst/>
                <a:gdLst>
                  <a:gd name="T0" fmla="*/ 0 w 48"/>
                  <a:gd name="T1" fmla="*/ 7 h 49"/>
                  <a:gd name="T2" fmla="*/ 34 w 48"/>
                  <a:gd name="T3" fmla="*/ 31 h 49"/>
                  <a:gd name="T4" fmla="*/ 39 w 48"/>
                  <a:gd name="T5" fmla="*/ 0 h 49"/>
                  <a:gd name="T6" fmla="*/ 0 w 48"/>
                  <a:gd name="T7" fmla="*/ 7 h 49"/>
                  <a:gd name="T8" fmla="*/ 0 60000 65536"/>
                  <a:gd name="T9" fmla="*/ 0 60000 65536"/>
                  <a:gd name="T10" fmla="*/ 0 60000 65536"/>
                  <a:gd name="T11" fmla="*/ 0 60000 65536"/>
                  <a:gd name="T12" fmla="*/ 0 w 48"/>
                  <a:gd name="T13" fmla="*/ 0 h 49"/>
                  <a:gd name="T14" fmla="*/ 48 w 48"/>
                  <a:gd name="T15" fmla="*/ 49 h 49"/>
                </a:gdLst>
                <a:ahLst/>
                <a:cxnLst>
                  <a:cxn ang="T8">
                    <a:pos x="T0" y="T1"/>
                  </a:cxn>
                  <a:cxn ang="T9">
                    <a:pos x="T2" y="T3"/>
                  </a:cxn>
                  <a:cxn ang="T10">
                    <a:pos x="T4" y="T5"/>
                  </a:cxn>
                  <a:cxn ang="T11">
                    <a:pos x="T6" y="T7"/>
                  </a:cxn>
                </a:cxnLst>
                <a:rect l="T12" t="T13" r="T14" b="T15"/>
                <a:pathLst>
                  <a:path w="48" h="49">
                    <a:moveTo>
                      <a:pt x="0" y="11"/>
                    </a:moveTo>
                    <a:lnTo>
                      <a:pt x="40" y="49"/>
                    </a:lnTo>
                    <a:lnTo>
                      <a:pt x="48" y="0"/>
                    </a:lnTo>
                    <a:lnTo>
                      <a:pt x="0" y="11"/>
                    </a:lnTo>
                    <a:close/>
                  </a:path>
                </a:pathLst>
              </a:custGeom>
              <a:solidFill>
                <a:srgbClr val="FFFFFF"/>
              </a:solidFill>
              <a:ln w="14351">
                <a:solidFill>
                  <a:schemeClr val="bg2"/>
                </a:solidFill>
                <a:round/>
                <a:headEnd/>
                <a:tailEnd/>
              </a:ln>
            </p:spPr>
            <p:txBody>
              <a:bodyPr/>
              <a:lstStyle/>
              <a:p>
                <a:endParaRPr lang="en-US"/>
              </a:p>
            </p:txBody>
          </p:sp>
          <p:sp>
            <p:nvSpPr>
              <p:cNvPr id="21623" name="Freeform 118"/>
              <p:cNvSpPr>
                <a:spLocks/>
              </p:cNvSpPr>
              <p:nvPr/>
            </p:nvSpPr>
            <p:spPr bwMode="auto">
              <a:xfrm>
                <a:off x="2598" y="2613"/>
                <a:ext cx="82" cy="92"/>
              </a:xfrm>
              <a:custGeom>
                <a:avLst/>
                <a:gdLst>
                  <a:gd name="T0" fmla="*/ 0 w 89"/>
                  <a:gd name="T1" fmla="*/ 45 h 108"/>
                  <a:gd name="T2" fmla="*/ 1 w 89"/>
                  <a:gd name="T3" fmla="*/ 34 h 108"/>
                  <a:gd name="T4" fmla="*/ 5 w 89"/>
                  <a:gd name="T5" fmla="*/ 24 h 108"/>
                  <a:gd name="T6" fmla="*/ 10 w 89"/>
                  <a:gd name="T7" fmla="*/ 26 h 108"/>
                  <a:gd name="T8" fmla="*/ 7 w 89"/>
                  <a:gd name="T9" fmla="*/ 5 h 108"/>
                  <a:gd name="T10" fmla="*/ 27 w 89"/>
                  <a:gd name="T11" fmla="*/ 0 h 108"/>
                  <a:gd name="T12" fmla="*/ 39 w 89"/>
                  <a:gd name="T13" fmla="*/ 3 h 108"/>
                  <a:gd name="T14" fmla="*/ 46 w 89"/>
                  <a:gd name="T15" fmla="*/ 10 h 108"/>
                  <a:gd name="T16" fmla="*/ 70 w 89"/>
                  <a:gd name="T17" fmla="*/ 12 h 108"/>
                  <a:gd name="T18" fmla="*/ 64 w 89"/>
                  <a:gd name="T19" fmla="*/ 60 h 108"/>
                  <a:gd name="T20" fmla="*/ 12 w 89"/>
                  <a:gd name="T21" fmla="*/ 66 h 108"/>
                  <a:gd name="T22" fmla="*/ 14 w 89"/>
                  <a:gd name="T23" fmla="*/ 51 h 108"/>
                  <a:gd name="T24" fmla="*/ 0 w 89"/>
                  <a:gd name="T25" fmla="*/ 45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08"/>
                  <a:gd name="T41" fmla="*/ 89 w 89"/>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08">
                    <a:moveTo>
                      <a:pt x="0" y="73"/>
                    </a:moveTo>
                    <a:lnTo>
                      <a:pt x="1" y="55"/>
                    </a:lnTo>
                    <a:lnTo>
                      <a:pt x="5" y="39"/>
                    </a:lnTo>
                    <a:lnTo>
                      <a:pt x="13" y="41"/>
                    </a:lnTo>
                    <a:lnTo>
                      <a:pt x="10" y="8"/>
                    </a:lnTo>
                    <a:lnTo>
                      <a:pt x="35" y="0"/>
                    </a:lnTo>
                    <a:lnTo>
                      <a:pt x="50" y="6"/>
                    </a:lnTo>
                    <a:lnTo>
                      <a:pt x="59" y="17"/>
                    </a:lnTo>
                    <a:lnTo>
                      <a:pt x="89" y="20"/>
                    </a:lnTo>
                    <a:lnTo>
                      <a:pt x="83" y="96"/>
                    </a:lnTo>
                    <a:lnTo>
                      <a:pt x="15" y="108"/>
                    </a:lnTo>
                    <a:lnTo>
                      <a:pt x="17" y="83"/>
                    </a:lnTo>
                    <a:lnTo>
                      <a:pt x="0" y="73"/>
                    </a:lnTo>
                    <a:close/>
                  </a:path>
                </a:pathLst>
              </a:custGeom>
              <a:solidFill>
                <a:srgbClr val="FF9900"/>
              </a:solidFill>
              <a:ln w="14351">
                <a:solidFill>
                  <a:schemeClr val="bg2"/>
                </a:solidFill>
                <a:round/>
                <a:headEnd/>
                <a:tailEnd/>
              </a:ln>
            </p:spPr>
            <p:txBody>
              <a:bodyPr/>
              <a:lstStyle/>
              <a:p>
                <a:endParaRPr lang="en-US"/>
              </a:p>
            </p:txBody>
          </p:sp>
          <p:sp>
            <p:nvSpPr>
              <p:cNvPr id="21624" name="Freeform 119"/>
              <p:cNvSpPr>
                <a:spLocks/>
              </p:cNvSpPr>
              <p:nvPr/>
            </p:nvSpPr>
            <p:spPr bwMode="auto">
              <a:xfrm>
                <a:off x="4515" y="2253"/>
                <a:ext cx="34" cy="41"/>
              </a:xfrm>
              <a:custGeom>
                <a:avLst/>
                <a:gdLst>
                  <a:gd name="T0" fmla="*/ 0 w 37"/>
                  <a:gd name="T1" fmla="*/ 8 h 48"/>
                  <a:gd name="T2" fmla="*/ 2 w 37"/>
                  <a:gd name="T3" fmla="*/ 15 h 48"/>
                  <a:gd name="T4" fmla="*/ 7 w 37"/>
                  <a:gd name="T5" fmla="*/ 8 h 48"/>
                  <a:gd name="T6" fmla="*/ 11 w 37"/>
                  <a:gd name="T7" fmla="*/ 13 h 48"/>
                  <a:gd name="T8" fmla="*/ 7 w 37"/>
                  <a:gd name="T9" fmla="*/ 30 h 48"/>
                  <a:gd name="T10" fmla="*/ 20 w 37"/>
                  <a:gd name="T11" fmla="*/ 30 h 48"/>
                  <a:gd name="T12" fmla="*/ 28 w 37"/>
                  <a:gd name="T13" fmla="*/ 13 h 48"/>
                  <a:gd name="T14" fmla="*/ 24 w 37"/>
                  <a:gd name="T15" fmla="*/ 3 h 48"/>
                  <a:gd name="T16" fmla="*/ 11 w 37"/>
                  <a:gd name="T17" fmla="*/ 0 h 48"/>
                  <a:gd name="T18" fmla="*/ 0 w 37"/>
                  <a:gd name="T19" fmla="*/ 8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8"/>
                  <a:gd name="T32" fmla="*/ 37 w 37"/>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8">
                    <a:moveTo>
                      <a:pt x="0" y="12"/>
                    </a:moveTo>
                    <a:lnTo>
                      <a:pt x="2" y="23"/>
                    </a:lnTo>
                    <a:lnTo>
                      <a:pt x="10" y="12"/>
                    </a:lnTo>
                    <a:lnTo>
                      <a:pt x="14" y="21"/>
                    </a:lnTo>
                    <a:lnTo>
                      <a:pt x="10" y="48"/>
                    </a:lnTo>
                    <a:lnTo>
                      <a:pt x="26" y="48"/>
                    </a:lnTo>
                    <a:lnTo>
                      <a:pt x="37" y="20"/>
                    </a:lnTo>
                    <a:lnTo>
                      <a:pt x="30" y="4"/>
                    </a:lnTo>
                    <a:lnTo>
                      <a:pt x="14" y="0"/>
                    </a:lnTo>
                    <a:lnTo>
                      <a:pt x="0" y="12"/>
                    </a:lnTo>
                    <a:close/>
                  </a:path>
                </a:pathLst>
              </a:custGeom>
              <a:solidFill>
                <a:schemeClr val="bg1"/>
              </a:solidFill>
              <a:ln w="14351">
                <a:solidFill>
                  <a:schemeClr val="bg2"/>
                </a:solidFill>
                <a:round/>
                <a:headEnd/>
                <a:tailEnd/>
              </a:ln>
            </p:spPr>
            <p:txBody>
              <a:bodyPr/>
              <a:lstStyle/>
              <a:p>
                <a:endParaRPr lang="en-US"/>
              </a:p>
            </p:txBody>
          </p:sp>
          <p:sp>
            <p:nvSpPr>
              <p:cNvPr id="21625" name="Freeform 120"/>
              <p:cNvSpPr>
                <a:spLocks/>
              </p:cNvSpPr>
              <p:nvPr/>
            </p:nvSpPr>
            <p:spPr bwMode="auto">
              <a:xfrm>
                <a:off x="4531" y="2122"/>
                <a:ext cx="157" cy="138"/>
              </a:xfrm>
              <a:custGeom>
                <a:avLst/>
                <a:gdLst>
                  <a:gd name="T0" fmla="*/ 0 w 170"/>
                  <a:gd name="T1" fmla="*/ 95 h 161"/>
                  <a:gd name="T2" fmla="*/ 23 w 170"/>
                  <a:gd name="T3" fmla="*/ 75 h 161"/>
                  <a:gd name="T4" fmla="*/ 56 w 170"/>
                  <a:gd name="T5" fmla="*/ 75 h 161"/>
                  <a:gd name="T6" fmla="*/ 70 w 170"/>
                  <a:gd name="T7" fmla="*/ 53 h 161"/>
                  <a:gd name="T8" fmla="*/ 78 w 170"/>
                  <a:gd name="T9" fmla="*/ 51 h 161"/>
                  <a:gd name="T10" fmla="*/ 78 w 170"/>
                  <a:gd name="T11" fmla="*/ 61 h 161"/>
                  <a:gd name="T12" fmla="*/ 91 w 170"/>
                  <a:gd name="T13" fmla="*/ 51 h 161"/>
                  <a:gd name="T14" fmla="*/ 106 w 170"/>
                  <a:gd name="T15" fmla="*/ 33 h 161"/>
                  <a:gd name="T16" fmla="*/ 111 w 170"/>
                  <a:gd name="T17" fmla="*/ 5 h 161"/>
                  <a:gd name="T18" fmla="*/ 120 w 170"/>
                  <a:gd name="T19" fmla="*/ 8 h 161"/>
                  <a:gd name="T20" fmla="*/ 118 w 170"/>
                  <a:gd name="T21" fmla="*/ 0 h 161"/>
                  <a:gd name="T22" fmla="*/ 126 w 170"/>
                  <a:gd name="T23" fmla="*/ 2 h 161"/>
                  <a:gd name="T24" fmla="*/ 134 w 170"/>
                  <a:gd name="T25" fmla="*/ 26 h 161"/>
                  <a:gd name="T26" fmla="*/ 120 w 170"/>
                  <a:gd name="T27" fmla="*/ 42 h 161"/>
                  <a:gd name="T28" fmla="*/ 120 w 170"/>
                  <a:gd name="T29" fmla="*/ 58 h 161"/>
                  <a:gd name="T30" fmla="*/ 114 w 170"/>
                  <a:gd name="T31" fmla="*/ 80 h 161"/>
                  <a:gd name="T32" fmla="*/ 106 w 170"/>
                  <a:gd name="T33" fmla="*/ 84 h 161"/>
                  <a:gd name="T34" fmla="*/ 106 w 170"/>
                  <a:gd name="T35" fmla="*/ 75 h 161"/>
                  <a:gd name="T36" fmla="*/ 88 w 170"/>
                  <a:gd name="T37" fmla="*/ 87 h 161"/>
                  <a:gd name="T38" fmla="*/ 70 w 170"/>
                  <a:gd name="T39" fmla="*/ 81 h 161"/>
                  <a:gd name="T40" fmla="*/ 70 w 170"/>
                  <a:gd name="T41" fmla="*/ 93 h 161"/>
                  <a:gd name="T42" fmla="*/ 57 w 170"/>
                  <a:gd name="T43" fmla="*/ 101 h 161"/>
                  <a:gd name="T44" fmla="*/ 54 w 170"/>
                  <a:gd name="T45" fmla="*/ 86 h 161"/>
                  <a:gd name="T46" fmla="*/ 0 w 170"/>
                  <a:gd name="T47" fmla="*/ 95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0"/>
                  <a:gd name="T73" fmla="*/ 0 h 161"/>
                  <a:gd name="T74" fmla="*/ 170 w 170"/>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0" h="161">
                    <a:moveTo>
                      <a:pt x="0" y="150"/>
                    </a:moveTo>
                    <a:lnTo>
                      <a:pt x="29" y="120"/>
                    </a:lnTo>
                    <a:lnTo>
                      <a:pt x="72" y="120"/>
                    </a:lnTo>
                    <a:lnTo>
                      <a:pt x="89" y="84"/>
                    </a:lnTo>
                    <a:lnTo>
                      <a:pt x="98" y="82"/>
                    </a:lnTo>
                    <a:lnTo>
                      <a:pt x="98" y="97"/>
                    </a:lnTo>
                    <a:lnTo>
                      <a:pt x="115" y="82"/>
                    </a:lnTo>
                    <a:lnTo>
                      <a:pt x="135" y="54"/>
                    </a:lnTo>
                    <a:lnTo>
                      <a:pt x="141" y="8"/>
                    </a:lnTo>
                    <a:lnTo>
                      <a:pt x="153" y="12"/>
                    </a:lnTo>
                    <a:lnTo>
                      <a:pt x="150" y="0"/>
                    </a:lnTo>
                    <a:lnTo>
                      <a:pt x="159" y="2"/>
                    </a:lnTo>
                    <a:lnTo>
                      <a:pt x="170" y="41"/>
                    </a:lnTo>
                    <a:lnTo>
                      <a:pt x="153" y="67"/>
                    </a:lnTo>
                    <a:lnTo>
                      <a:pt x="153" y="92"/>
                    </a:lnTo>
                    <a:lnTo>
                      <a:pt x="144" y="127"/>
                    </a:lnTo>
                    <a:lnTo>
                      <a:pt x="135" y="133"/>
                    </a:lnTo>
                    <a:lnTo>
                      <a:pt x="135" y="119"/>
                    </a:lnTo>
                    <a:lnTo>
                      <a:pt x="111" y="139"/>
                    </a:lnTo>
                    <a:lnTo>
                      <a:pt x="89" y="130"/>
                    </a:lnTo>
                    <a:lnTo>
                      <a:pt x="89" y="147"/>
                    </a:lnTo>
                    <a:lnTo>
                      <a:pt x="73" y="161"/>
                    </a:lnTo>
                    <a:lnTo>
                      <a:pt x="68" y="137"/>
                    </a:lnTo>
                    <a:lnTo>
                      <a:pt x="0" y="150"/>
                    </a:lnTo>
                    <a:close/>
                  </a:path>
                </a:pathLst>
              </a:custGeom>
              <a:solidFill>
                <a:srgbClr val="FFFFFF"/>
              </a:solidFill>
              <a:ln w="14351">
                <a:solidFill>
                  <a:schemeClr val="bg2"/>
                </a:solidFill>
                <a:round/>
                <a:headEnd/>
                <a:tailEnd/>
              </a:ln>
            </p:spPr>
            <p:txBody>
              <a:bodyPr/>
              <a:lstStyle/>
              <a:p>
                <a:endParaRPr lang="en-US"/>
              </a:p>
            </p:txBody>
          </p:sp>
          <p:sp>
            <p:nvSpPr>
              <p:cNvPr id="21626" name="Freeform 121"/>
              <p:cNvSpPr>
                <a:spLocks/>
              </p:cNvSpPr>
              <p:nvPr/>
            </p:nvSpPr>
            <p:spPr bwMode="auto">
              <a:xfrm>
                <a:off x="4551" y="2248"/>
                <a:ext cx="34" cy="41"/>
              </a:xfrm>
              <a:custGeom>
                <a:avLst/>
                <a:gdLst>
                  <a:gd name="T0" fmla="*/ 0 w 37"/>
                  <a:gd name="T1" fmla="*/ 16 h 48"/>
                  <a:gd name="T2" fmla="*/ 10 w 37"/>
                  <a:gd name="T3" fmla="*/ 30 h 48"/>
                  <a:gd name="T4" fmla="*/ 24 w 37"/>
                  <a:gd name="T5" fmla="*/ 18 h 48"/>
                  <a:gd name="T6" fmla="*/ 28 w 37"/>
                  <a:gd name="T7" fmla="*/ 0 h 48"/>
                  <a:gd name="T8" fmla="*/ 0 w 37"/>
                  <a:gd name="T9" fmla="*/ 16 h 48"/>
                  <a:gd name="T10" fmla="*/ 0 60000 65536"/>
                  <a:gd name="T11" fmla="*/ 0 60000 65536"/>
                  <a:gd name="T12" fmla="*/ 0 60000 65536"/>
                  <a:gd name="T13" fmla="*/ 0 60000 65536"/>
                  <a:gd name="T14" fmla="*/ 0 60000 65536"/>
                  <a:gd name="T15" fmla="*/ 0 w 37"/>
                  <a:gd name="T16" fmla="*/ 0 h 48"/>
                  <a:gd name="T17" fmla="*/ 37 w 37"/>
                  <a:gd name="T18" fmla="*/ 48 h 48"/>
                </a:gdLst>
                <a:ahLst/>
                <a:cxnLst>
                  <a:cxn ang="T10">
                    <a:pos x="T0" y="T1"/>
                  </a:cxn>
                  <a:cxn ang="T11">
                    <a:pos x="T2" y="T3"/>
                  </a:cxn>
                  <a:cxn ang="T12">
                    <a:pos x="T4" y="T5"/>
                  </a:cxn>
                  <a:cxn ang="T13">
                    <a:pos x="T6" y="T7"/>
                  </a:cxn>
                  <a:cxn ang="T14">
                    <a:pos x="T8" y="T9"/>
                  </a:cxn>
                </a:cxnLst>
                <a:rect l="T15" t="T16" r="T17" b="T18"/>
                <a:pathLst>
                  <a:path w="37" h="48">
                    <a:moveTo>
                      <a:pt x="0" y="26"/>
                    </a:moveTo>
                    <a:lnTo>
                      <a:pt x="13" y="48"/>
                    </a:lnTo>
                    <a:lnTo>
                      <a:pt x="31" y="28"/>
                    </a:lnTo>
                    <a:lnTo>
                      <a:pt x="37" y="0"/>
                    </a:lnTo>
                    <a:lnTo>
                      <a:pt x="0" y="26"/>
                    </a:lnTo>
                    <a:close/>
                  </a:path>
                </a:pathLst>
              </a:custGeom>
              <a:solidFill>
                <a:srgbClr val="FFFFFF"/>
              </a:solidFill>
              <a:ln w="14351">
                <a:solidFill>
                  <a:schemeClr val="bg2"/>
                </a:solidFill>
                <a:round/>
                <a:headEnd/>
                <a:tailEnd/>
              </a:ln>
            </p:spPr>
            <p:txBody>
              <a:bodyPr/>
              <a:lstStyle/>
              <a:p>
                <a:endParaRPr lang="en-US"/>
              </a:p>
            </p:txBody>
          </p:sp>
          <p:sp>
            <p:nvSpPr>
              <p:cNvPr id="21627" name="Freeform 122"/>
              <p:cNvSpPr>
                <a:spLocks/>
              </p:cNvSpPr>
              <p:nvPr/>
            </p:nvSpPr>
            <p:spPr bwMode="auto">
              <a:xfrm>
                <a:off x="4658" y="2053"/>
                <a:ext cx="81" cy="71"/>
              </a:xfrm>
              <a:custGeom>
                <a:avLst/>
                <a:gdLst>
                  <a:gd name="T0" fmla="*/ 0 w 88"/>
                  <a:gd name="T1" fmla="*/ 38 h 83"/>
                  <a:gd name="T2" fmla="*/ 3 w 88"/>
                  <a:gd name="T3" fmla="*/ 52 h 83"/>
                  <a:gd name="T4" fmla="*/ 15 w 88"/>
                  <a:gd name="T5" fmla="*/ 47 h 83"/>
                  <a:gd name="T6" fmla="*/ 6 w 88"/>
                  <a:gd name="T7" fmla="*/ 38 h 83"/>
                  <a:gd name="T8" fmla="*/ 39 w 88"/>
                  <a:gd name="T9" fmla="*/ 45 h 83"/>
                  <a:gd name="T10" fmla="*/ 47 w 88"/>
                  <a:gd name="T11" fmla="*/ 33 h 83"/>
                  <a:gd name="T12" fmla="*/ 69 w 88"/>
                  <a:gd name="T13" fmla="*/ 28 h 83"/>
                  <a:gd name="T14" fmla="*/ 60 w 88"/>
                  <a:gd name="T15" fmla="*/ 22 h 83"/>
                  <a:gd name="T16" fmla="*/ 64 w 88"/>
                  <a:gd name="T17" fmla="*/ 16 h 83"/>
                  <a:gd name="T18" fmla="*/ 44 w 88"/>
                  <a:gd name="T19" fmla="*/ 16 h 83"/>
                  <a:gd name="T20" fmla="*/ 24 w 88"/>
                  <a:gd name="T21" fmla="*/ 0 h 83"/>
                  <a:gd name="T22" fmla="*/ 16 w 88"/>
                  <a:gd name="T23" fmla="*/ 28 h 83"/>
                  <a:gd name="T24" fmla="*/ 6 w 88"/>
                  <a:gd name="T25" fmla="*/ 28 h 83"/>
                  <a:gd name="T26" fmla="*/ 0 w 88"/>
                  <a:gd name="T27" fmla="*/ 38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83"/>
                  <a:gd name="T44" fmla="*/ 88 w 88"/>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83">
                    <a:moveTo>
                      <a:pt x="0" y="61"/>
                    </a:moveTo>
                    <a:lnTo>
                      <a:pt x="3" y="83"/>
                    </a:lnTo>
                    <a:lnTo>
                      <a:pt x="19" y="75"/>
                    </a:lnTo>
                    <a:lnTo>
                      <a:pt x="7" y="61"/>
                    </a:lnTo>
                    <a:lnTo>
                      <a:pt x="50" y="73"/>
                    </a:lnTo>
                    <a:lnTo>
                      <a:pt x="60" y="54"/>
                    </a:lnTo>
                    <a:lnTo>
                      <a:pt x="88" y="45"/>
                    </a:lnTo>
                    <a:lnTo>
                      <a:pt x="77" y="35"/>
                    </a:lnTo>
                    <a:lnTo>
                      <a:pt x="82" y="26"/>
                    </a:lnTo>
                    <a:lnTo>
                      <a:pt x="57" y="26"/>
                    </a:lnTo>
                    <a:lnTo>
                      <a:pt x="30" y="0"/>
                    </a:lnTo>
                    <a:lnTo>
                      <a:pt x="20" y="45"/>
                    </a:lnTo>
                    <a:lnTo>
                      <a:pt x="7" y="45"/>
                    </a:lnTo>
                    <a:lnTo>
                      <a:pt x="0" y="61"/>
                    </a:lnTo>
                    <a:close/>
                  </a:path>
                </a:pathLst>
              </a:custGeom>
              <a:solidFill>
                <a:srgbClr val="FFFFFF"/>
              </a:solidFill>
              <a:ln w="14351">
                <a:solidFill>
                  <a:schemeClr val="bg2"/>
                </a:solidFill>
                <a:round/>
                <a:headEnd/>
                <a:tailEnd/>
              </a:ln>
            </p:spPr>
            <p:txBody>
              <a:bodyPr/>
              <a:lstStyle/>
              <a:p>
                <a:endParaRPr lang="en-US"/>
              </a:p>
            </p:txBody>
          </p:sp>
          <p:sp>
            <p:nvSpPr>
              <p:cNvPr id="21628" name="Freeform 123"/>
              <p:cNvSpPr>
                <a:spLocks/>
              </p:cNvSpPr>
              <p:nvPr/>
            </p:nvSpPr>
            <p:spPr bwMode="auto">
              <a:xfrm>
                <a:off x="3198" y="2263"/>
                <a:ext cx="61" cy="67"/>
              </a:xfrm>
              <a:custGeom>
                <a:avLst/>
                <a:gdLst>
                  <a:gd name="T0" fmla="*/ 0 w 66"/>
                  <a:gd name="T1" fmla="*/ 23 h 79"/>
                  <a:gd name="T2" fmla="*/ 2 w 66"/>
                  <a:gd name="T3" fmla="*/ 14 h 79"/>
                  <a:gd name="T4" fmla="*/ 6 w 66"/>
                  <a:gd name="T5" fmla="*/ 7 h 79"/>
                  <a:gd name="T6" fmla="*/ 19 w 66"/>
                  <a:gd name="T7" fmla="*/ 12 h 79"/>
                  <a:gd name="T8" fmla="*/ 46 w 66"/>
                  <a:gd name="T9" fmla="*/ 0 h 79"/>
                  <a:gd name="T10" fmla="*/ 52 w 66"/>
                  <a:gd name="T11" fmla="*/ 14 h 79"/>
                  <a:gd name="T12" fmla="*/ 25 w 66"/>
                  <a:gd name="T13" fmla="*/ 20 h 79"/>
                  <a:gd name="T14" fmla="*/ 38 w 66"/>
                  <a:gd name="T15" fmla="*/ 32 h 79"/>
                  <a:gd name="T16" fmla="*/ 30 w 66"/>
                  <a:gd name="T17" fmla="*/ 40 h 79"/>
                  <a:gd name="T18" fmla="*/ 16 w 66"/>
                  <a:gd name="T19" fmla="*/ 48 h 79"/>
                  <a:gd name="T20" fmla="*/ 2 w 66"/>
                  <a:gd name="T21" fmla="*/ 46 h 79"/>
                  <a:gd name="T22" fmla="*/ 6 w 66"/>
                  <a:gd name="T23" fmla="*/ 22 h 79"/>
                  <a:gd name="T24" fmla="*/ 0 w 66"/>
                  <a:gd name="T25" fmla="*/ 23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79"/>
                  <a:gd name="T41" fmla="*/ 66 w 66"/>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79">
                    <a:moveTo>
                      <a:pt x="0" y="38"/>
                    </a:moveTo>
                    <a:lnTo>
                      <a:pt x="2" y="22"/>
                    </a:lnTo>
                    <a:lnTo>
                      <a:pt x="9" y="11"/>
                    </a:lnTo>
                    <a:lnTo>
                      <a:pt x="25" y="20"/>
                    </a:lnTo>
                    <a:lnTo>
                      <a:pt x="58" y="0"/>
                    </a:lnTo>
                    <a:lnTo>
                      <a:pt x="66" y="22"/>
                    </a:lnTo>
                    <a:lnTo>
                      <a:pt x="31" y="33"/>
                    </a:lnTo>
                    <a:lnTo>
                      <a:pt x="48" y="53"/>
                    </a:lnTo>
                    <a:lnTo>
                      <a:pt x="38" y="65"/>
                    </a:lnTo>
                    <a:lnTo>
                      <a:pt x="19" y="79"/>
                    </a:lnTo>
                    <a:lnTo>
                      <a:pt x="2" y="75"/>
                    </a:lnTo>
                    <a:lnTo>
                      <a:pt x="8" y="36"/>
                    </a:lnTo>
                    <a:lnTo>
                      <a:pt x="0" y="38"/>
                    </a:lnTo>
                    <a:close/>
                  </a:path>
                </a:pathLst>
              </a:custGeom>
              <a:solidFill>
                <a:srgbClr val="FF9900"/>
              </a:solidFill>
              <a:ln w="14351">
                <a:solidFill>
                  <a:schemeClr val="bg2"/>
                </a:solidFill>
                <a:round/>
                <a:headEnd/>
                <a:tailEnd/>
              </a:ln>
            </p:spPr>
            <p:txBody>
              <a:bodyPr/>
              <a:lstStyle/>
              <a:p>
                <a:endParaRPr lang="en-US"/>
              </a:p>
            </p:txBody>
          </p:sp>
          <p:sp>
            <p:nvSpPr>
              <p:cNvPr id="21629" name="Freeform 124"/>
              <p:cNvSpPr>
                <a:spLocks/>
              </p:cNvSpPr>
              <p:nvPr/>
            </p:nvSpPr>
            <p:spPr bwMode="auto">
              <a:xfrm>
                <a:off x="3189" y="2703"/>
                <a:ext cx="109" cy="134"/>
              </a:xfrm>
              <a:custGeom>
                <a:avLst/>
                <a:gdLst>
                  <a:gd name="T0" fmla="*/ 0 w 119"/>
                  <a:gd name="T1" fmla="*/ 4 h 158"/>
                  <a:gd name="T2" fmla="*/ 12 w 119"/>
                  <a:gd name="T3" fmla="*/ 26 h 158"/>
                  <a:gd name="T4" fmla="*/ 0 w 119"/>
                  <a:gd name="T5" fmla="*/ 44 h 158"/>
                  <a:gd name="T6" fmla="*/ 10 w 119"/>
                  <a:gd name="T7" fmla="*/ 50 h 158"/>
                  <a:gd name="T8" fmla="*/ 3 w 119"/>
                  <a:gd name="T9" fmla="*/ 57 h 158"/>
                  <a:gd name="T10" fmla="*/ 61 w 119"/>
                  <a:gd name="T11" fmla="*/ 97 h 158"/>
                  <a:gd name="T12" fmla="*/ 86 w 119"/>
                  <a:gd name="T13" fmla="*/ 65 h 158"/>
                  <a:gd name="T14" fmla="*/ 81 w 119"/>
                  <a:gd name="T15" fmla="*/ 57 h 158"/>
                  <a:gd name="T16" fmla="*/ 81 w 119"/>
                  <a:gd name="T17" fmla="*/ 18 h 158"/>
                  <a:gd name="T18" fmla="*/ 92 w 119"/>
                  <a:gd name="T19" fmla="*/ 6 h 158"/>
                  <a:gd name="T20" fmla="*/ 56 w 119"/>
                  <a:gd name="T21" fmla="*/ 10 h 158"/>
                  <a:gd name="T22" fmla="*/ 21 w 119"/>
                  <a:gd name="T23" fmla="*/ 0 h 158"/>
                  <a:gd name="T24" fmla="*/ 0 w 119"/>
                  <a:gd name="T25" fmla="*/ 4 h 1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158"/>
                  <a:gd name="T41" fmla="*/ 119 w 119"/>
                  <a:gd name="T42" fmla="*/ 158 h 1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158">
                    <a:moveTo>
                      <a:pt x="0" y="7"/>
                    </a:moveTo>
                    <a:lnTo>
                      <a:pt x="15" y="43"/>
                    </a:lnTo>
                    <a:lnTo>
                      <a:pt x="0" y="72"/>
                    </a:lnTo>
                    <a:lnTo>
                      <a:pt x="13" y="82"/>
                    </a:lnTo>
                    <a:lnTo>
                      <a:pt x="3" y="93"/>
                    </a:lnTo>
                    <a:lnTo>
                      <a:pt x="80" y="158"/>
                    </a:lnTo>
                    <a:lnTo>
                      <a:pt x="112" y="107"/>
                    </a:lnTo>
                    <a:lnTo>
                      <a:pt x="105" y="93"/>
                    </a:lnTo>
                    <a:lnTo>
                      <a:pt x="105" y="30"/>
                    </a:lnTo>
                    <a:lnTo>
                      <a:pt x="119" y="9"/>
                    </a:lnTo>
                    <a:lnTo>
                      <a:pt x="73" y="17"/>
                    </a:lnTo>
                    <a:lnTo>
                      <a:pt x="27" y="0"/>
                    </a:lnTo>
                    <a:lnTo>
                      <a:pt x="0" y="7"/>
                    </a:lnTo>
                    <a:close/>
                  </a:path>
                </a:pathLst>
              </a:custGeom>
              <a:solidFill>
                <a:srgbClr val="FF0000"/>
              </a:solidFill>
              <a:ln w="14351">
                <a:solidFill>
                  <a:schemeClr val="bg2"/>
                </a:solidFill>
                <a:round/>
                <a:headEnd/>
                <a:tailEnd/>
              </a:ln>
            </p:spPr>
            <p:txBody>
              <a:bodyPr/>
              <a:lstStyle/>
              <a:p>
                <a:endParaRPr lang="en-US"/>
              </a:p>
            </p:txBody>
          </p:sp>
          <p:sp>
            <p:nvSpPr>
              <p:cNvPr id="21630" name="Freeform 125"/>
              <p:cNvSpPr>
                <a:spLocks/>
              </p:cNvSpPr>
              <p:nvPr/>
            </p:nvSpPr>
            <p:spPr bwMode="auto">
              <a:xfrm>
                <a:off x="4440" y="2099"/>
                <a:ext cx="88" cy="92"/>
              </a:xfrm>
              <a:custGeom>
                <a:avLst/>
                <a:gdLst>
                  <a:gd name="T0" fmla="*/ 0 w 96"/>
                  <a:gd name="T1" fmla="*/ 37 h 108"/>
                  <a:gd name="T2" fmla="*/ 15 w 96"/>
                  <a:gd name="T3" fmla="*/ 43 h 108"/>
                  <a:gd name="T4" fmla="*/ 6 w 96"/>
                  <a:gd name="T5" fmla="*/ 61 h 108"/>
                  <a:gd name="T6" fmla="*/ 26 w 96"/>
                  <a:gd name="T7" fmla="*/ 66 h 108"/>
                  <a:gd name="T8" fmla="*/ 47 w 96"/>
                  <a:gd name="T9" fmla="*/ 56 h 108"/>
                  <a:gd name="T10" fmla="*/ 37 w 96"/>
                  <a:gd name="T11" fmla="*/ 39 h 108"/>
                  <a:gd name="T12" fmla="*/ 63 w 96"/>
                  <a:gd name="T13" fmla="*/ 26 h 108"/>
                  <a:gd name="T14" fmla="*/ 74 w 96"/>
                  <a:gd name="T15" fmla="*/ 7 h 108"/>
                  <a:gd name="T16" fmla="*/ 73 w 96"/>
                  <a:gd name="T17" fmla="*/ 3 h 108"/>
                  <a:gd name="T18" fmla="*/ 68 w 96"/>
                  <a:gd name="T19" fmla="*/ 0 h 108"/>
                  <a:gd name="T20" fmla="*/ 46 w 96"/>
                  <a:gd name="T21" fmla="*/ 13 h 108"/>
                  <a:gd name="T22" fmla="*/ 46 w 96"/>
                  <a:gd name="T23" fmla="*/ 20 h 108"/>
                  <a:gd name="T24" fmla="*/ 30 w 96"/>
                  <a:gd name="T25" fmla="*/ 18 h 108"/>
                  <a:gd name="T26" fmla="*/ 0 w 96"/>
                  <a:gd name="T27" fmla="*/ 37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08"/>
                  <a:gd name="T44" fmla="*/ 96 w 96"/>
                  <a:gd name="T45" fmla="*/ 108 h 1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108">
                    <a:moveTo>
                      <a:pt x="0" y="61"/>
                    </a:moveTo>
                    <a:lnTo>
                      <a:pt x="18" y="70"/>
                    </a:lnTo>
                    <a:lnTo>
                      <a:pt x="7" y="100"/>
                    </a:lnTo>
                    <a:lnTo>
                      <a:pt x="34" y="108"/>
                    </a:lnTo>
                    <a:lnTo>
                      <a:pt x="61" y="90"/>
                    </a:lnTo>
                    <a:lnTo>
                      <a:pt x="48" y="63"/>
                    </a:lnTo>
                    <a:lnTo>
                      <a:pt x="82" y="41"/>
                    </a:lnTo>
                    <a:lnTo>
                      <a:pt x="96" y="10"/>
                    </a:lnTo>
                    <a:lnTo>
                      <a:pt x="95" y="6"/>
                    </a:lnTo>
                    <a:lnTo>
                      <a:pt x="88" y="0"/>
                    </a:lnTo>
                    <a:lnTo>
                      <a:pt x="60" y="21"/>
                    </a:lnTo>
                    <a:lnTo>
                      <a:pt x="60" y="32"/>
                    </a:lnTo>
                    <a:lnTo>
                      <a:pt x="39" y="29"/>
                    </a:lnTo>
                    <a:lnTo>
                      <a:pt x="0" y="61"/>
                    </a:lnTo>
                    <a:close/>
                  </a:path>
                </a:pathLst>
              </a:custGeom>
              <a:solidFill>
                <a:srgbClr val="FFFFFF"/>
              </a:solidFill>
              <a:ln w="14351">
                <a:solidFill>
                  <a:schemeClr val="bg2"/>
                </a:solidFill>
                <a:round/>
                <a:headEnd/>
                <a:tailEnd/>
              </a:ln>
            </p:spPr>
            <p:txBody>
              <a:bodyPr/>
              <a:lstStyle/>
              <a:p>
                <a:endParaRPr lang="en-US"/>
              </a:p>
            </p:txBody>
          </p:sp>
          <p:sp>
            <p:nvSpPr>
              <p:cNvPr id="21631" name="Freeform 126"/>
              <p:cNvSpPr>
                <a:spLocks/>
              </p:cNvSpPr>
              <p:nvPr/>
            </p:nvSpPr>
            <p:spPr bwMode="auto">
              <a:xfrm>
                <a:off x="4467" y="2175"/>
                <a:ext cx="47" cy="72"/>
              </a:xfrm>
              <a:custGeom>
                <a:avLst/>
                <a:gdLst>
                  <a:gd name="T0" fmla="*/ 0 w 50"/>
                  <a:gd name="T1" fmla="*/ 53 h 84"/>
                  <a:gd name="T2" fmla="*/ 5 w 50"/>
                  <a:gd name="T3" fmla="*/ 10 h 84"/>
                  <a:gd name="T4" fmla="*/ 25 w 50"/>
                  <a:gd name="T5" fmla="*/ 0 h 84"/>
                  <a:gd name="T6" fmla="*/ 41 w 50"/>
                  <a:gd name="T7" fmla="*/ 31 h 84"/>
                  <a:gd name="T8" fmla="*/ 25 w 50"/>
                  <a:gd name="T9" fmla="*/ 47 h 84"/>
                  <a:gd name="T10" fmla="*/ 0 w 50"/>
                  <a:gd name="T11" fmla="*/ 53 h 84"/>
                  <a:gd name="T12" fmla="*/ 0 60000 65536"/>
                  <a:gd name="T13" fmla="*/ 0 60000 65536"/>
                  <a:gd name="T14" fmla="*/ 0 60000 65536"/>
                  <a:gd name="T15" fmla="*/ 0 60000 65536"/>
                  <a:gd name="T16" fmla="*/ 0 60000 65536"/>
                  <a:gd name="T17" fmla="*/ 0 60000 65536"/>
                  <a:gd name="T18" fmla="*/ 0 w 50"/>
                  <a:gd name="T19" fmla="*/ 0 h 84"/>
                  <a:gd name="T20" fmla="*/ 50 w 50"/>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50" h="84">
                    <a:moveTo>
                      <a:pt x="0" y="84"/>
                    </a:moveTo>
                    <a:lnTo>
                      <a:pt x="5" y="16"/>
                    </a:lnTo>
                    <a:lnTo>
                      <a:pt x="31" y="0"/>
                    </a:lnTo>
                    <a:lnTo>
                      <a:pt x="50" y="49"/>
                    </a:lnTo>
                    <a:lnTo>
                      <a:pt x="31" y="75"/>
                    </a:lnTo>
                    <a:lnTo>
                      <a:pt x="0" y="84"/>
                    </a:lnTo>
                    <a:close/>
                  </a:path>
                </a:pathLst>
              </a:custGeom>
              <a:solidFill>
                <a:srgbClr val="FF0000"/>
              </a:solidFill>
              <a:ln w="14351">
                <a:solidFill>
                  <a:schemeClr val="bg2"/>
                </a:solidFill>
                <a:round/>
                <a:headEnd/>
                <a:tailEnd/>
              </a:ln>
            </p:spPr>
            <p:txBody>
              <a:bodyPr/>
              <a:lstStyle/>
              <a:p>
                <a:endParaRPr lang="en-US"/>
              </a:p>
            </p:txBody>
          </p:sp>
          <p:sp>
            <p:nvSpPr>
              <p:cNvPr id="21632" name="Freeform 127"/>
              <p:cNvSpPr>
                <a:spLocks/>
              </p:cNvSpPr>
              <p:nvPr/>
            </p:nvSpPr>
            <p:spPr bwMode="auto">
              <a:xfrm>
                <a:off x="3364" y="2318"/>
                <a:ext cx="26" cy="40"/>
              </a:xfrm>
              <a:custGeom>
                <a:avLst/>
                <a:gdLst>
                  <a:gd name="T0" fmla="*/ 0 w 28"/>
                  <a:gd name="T1" fmla="*/ 17 h 47"/>
                  <a:gd name="T2" fmla="*/ 19 w 28"/>
                  <a:gd name="T3" fmla="*/ 0 h 47"/>
                  <a:gd name="T4" fmla="*/ 22 w 28"/>
                  <a:gd name="T5" fmla="*/ 29 h 47"/>
                  <a:gd name="T6" fmla="*/ 0 w 28"/>
                  <a:gd name="T7" fmla="*/ 17 h 47"/>
                  <a:gd name="T8" fmla="*/ 0 60000 65536"/>
                  <a:gd name="T9" fmla="*/ 0 60000 65536"/>
                  <a:gd name="T10" fmla="*/ 0 60000 65536"/>
                  <a:gd name="T11" fmla="*/ 0 60000 65536"/>
                  <a:gd name="T12" fmla="*/ 0 w 28"/>
                  <a:gd name="T13" fmla="*/ 0 h 47"/>
                  <a:gd name="T14" fmla="*/ 28 w 28"/>
                  <a:gd name="T15" fmla="*/ 47 h 47"/>
                </a:gdLst>
                <a:ahLst/>
                <a:cxnLst>
                  <a:cxn ang="T8">
                    <a:pos x="T0" y="T1"/>
                  </a:cxn>
                  <a:cxn ang="T9">
                    <a:pos x="T2" y="T3"/>
                  </a:cxn>
                  <a:cxn ang="T10">
                    <a:pos x="T4" y="T5"/>
                  </a:cxn>
                  <a:cxn ang="T11">
                    <a:pos x="T6" y="T7"/>
                  </a:cxn>
                </a:cxnLst>
                <a:rect l="T12" t="T13" r="T14" b="T15"/>
                <a:pathLst>
                  <a:path w="28" h="47">
                    <a:moveTo>
                      <a:pt x="0" y="27"/>
                    </a:moveTo>
                    <a:lnTo>
                      <a:pt x="23" y="0"/>
                    </a:lnTo>
                    <a:lnTo>
                      <a:pt x="28" y="47"/>
                    </a:lnTo>
                    <a:lnTo>
                      <a:pt x="0" y="27"/>
                    </a:lnTo>
                    <a:close/>
                  </a:path>
                </a:pathLst>
              </a:custGeom>
              <a:solidFill>
                <a:srgbClr val="FF9900"/>
              </a:solidFill>
              <a:ln w="14351">
                <a:solidFill>
                  <a:schemeClr val="bg2"/>
                </a:solidFill>
                <a:round/>
                <a:headEnd/>
                <a:tailEnd/>
              </a:ln>
            </p:spPr>
            <p:txBody>
              <a:bodyPr/>
              <a:lstStyle/>
              <a:p>
                <a:endParaRPr lang="en-US"/>
              </a:p>
            </p:txBody>
          </p:sp>
          <p:sp>
            <p:nvSpPr>
              <p:cNvPr id="21633" name="Freeform 128"/>
              <p:cNvSpPr>
                <a:spLocks/>
              </p:cNvSpPr>
              <p:nvPr/>
            </p:nvSpPr>
            <p:spPr bwMode="auto">
              <a:xfrm>
                <a:off x="4105" y="2434"/>
                <a:ext cx="102" cy="124"/>
              </a:xfrm>
              <a:custGeom>
                <a:avLst/>
                <a:gdLst>
                  <a:gd name="T0" fmla="*/ 0 w 110"/>
                  <a:gd name="T1" fmla="*/ 20 h 146"/>
                  <a:gd name="T2" fmla="*/ 12 w 110"/>
                  <a:gd name="T3" fmla="*/ 31 h 146"/>
                  <a:gd name="T4" fmla="*/ 10 w 110"/>
                  <a:gd name="T5" fmla="*/ 54 h 146"/>
                  <a:gd name="T6" fmla="*/ 41 w 110"/>
                  <a:gd name="T7" fmla="*/ 44 h 146"/>
                  <a:gd name="T8" fmla="*/ 53 w 110"/>
                  <a:gd name="T9" fmla="*/ 54 h 146"/>
                  <a:gd name="T10" fmla="*/ 64 w 110"/>
                  <a:gd name="T11" fmla="*/ 75 h 146"/>
                  <a:gd name="T12" fmla="*/ 61 w 110"/>
                  <a:gd name="T13" fmla="*/ 89 h 146"/>
                  <a:gd name="T14" fmla="*/ 88 w 110"/>
                  <a:gd name="T15" fmla="*/ 85 h 146"/>
                  <a:gd name="T16" fmla="*/ 74 w 110"/>
                  <a:gd name="T17" fmla="*/ 57 h 146"/>
                  <a:gd name="T18" fmla="*/ 45 w 110"/>
                  <a:gd name="T19" fmla="*/ 36 h 146"/>
                  <a:gd name="T20" fmla="*/ 53 w 110"/>
                  <a:gd name="T21" fmla="*/ 24 h 146"/>
                  <a:gd name="T22" fmla="*/ 37 w 110"/>
                  <a:gd name="T23" fmla="*/ 18 h 146"/>
                  <a:gd name="T24" fmla="*/ 23 w 110"/>
                  <a:gd name="T25" fmla="*/ 0 h 146"/>
                  <a:gd name="T26" fmla="*/ 18 w 110"/>
                  <a:gd name="T27" fmla="*/ 1 h 146"/>
                  <a:gd name="T28" fmla="*/ 19 w 110"/>
                  <a:gd name="T29" fmla="*/ 13 h 146"/>
                  <a:gd name="T30" fmla="*/ 12 w 110"/>
                  <a:gd name="T31" fmla="*/ 8 h 146"/>
                  <a:gd name="T32" fmla="*/ 0 w 110"/>
                  <a:gd name="T33" fmla="*/ 2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146"/>
                  <a:gd name="T53" fmla="*/ 110 w 11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146">
                    <a:moveTo>
                      <a:pt x="0" y="32"/>
                    </a:moveTo>
                    <a:lnTo>
                      <a:pt x="15" y="51"/>
                    </a:lnTo>
                    <a:lnTo>
                      <a:pt x="13" y="87"/>
                    </a:lnTo>
                    <a:lnTo>
                      <a:pt x="51" y="72"/>
                    </a:lnTo>
                    <a:lnTo>
                      <a:pt x="66" y="87"/>
                    </a:lnTo>
                    <a:lnTo>
                      <a:pt x="80" y="123"/>
                    </a:lnTo>
                    <a:lnTo>
                      <a:pt x="77" y="146"/>
                    </a:lnTo>
                    <a:lnTo>
                      <a:pt x="110" y="139"/>
                    </a:lnTo>
                    <a:lnTo>
                      <a:pt x="93" y="93"/>
                    </a:lnTo>
                    <a:lnTo>
                      <a:pt x="56" y="58"/>
                    </a:lnTo>
                    <a:lnTo>
                      <a:pt x="67" y="39"/>
                    </a:lnTo>
                    <a:lnTo>
                      <a:pt x="46" y="29"/>
                    </a:lnTo>
                    <a:lnTo>
                      <a:pt x="29" y="0"/>
                    </a:lnTo>
                    <a:lnTo>
                      <a:pt x="23" y="1"/>
                    </a:lnTo>
                    <a:lnTo>
                      <a:pt x="24" y="21"/>
                    </a:lnTo>
                    <a:lnTo>
                      <a:pt x="15" y="13"/>
                    </a:lnTo>
                    <a:lnTo>
                      <a:pt x="0" y="32"/>
                    </a:lnTo>
                    <a:close/>
                  </a:path>
                </a:pathLst>
              </a:custGeom>
              <a:solidFill>
                <a:srgbClr val="FFFFFF"/>
              </a:solidFill>
              <a:ln w="14351">
                <a:solidFill>
                  <a:schemeClr val="bg2"/>
                </a:solidFill>
                <a:round/>
                <a:headEnd/>
                <a:tailEnd/>
              </a:ln>
            </p:spPr>
            <p:txBody>
              <a:bodyPr/>
              <a:lstStyle/>
              <a:p>
                <a:endParaRPr lang="en-US"/>
              </a:p>
            </p:txBody>
          </p:sp>
          <p:sp>
            <p:nvSpPr>
              <p:cNvPr id="21634" name="Freeform 129"/>
              <p:cNvSpPr>
                <a:spLocks/>
              </p:cNvSpPr>
              <p:nvPr/>
            </p:nvSpPr>
            <p:spPr bwMode="auto">
              <a:xfrm>
                <a:off x="3201" y="2240"/>
                <a:ext cx="26" cy="41"/>
              </a:xfrm>
              <a:custGeom>
                <a:avLst/>
                <a:gdLst>
                  <a:gd name="T0" fmla="*/ 0 w 28"/>
                  <a:gd name="T1" fmla="*/ 30 h 48"/>
                  <a:gd name="T2" fmla="*/ 7 w 28"/>
                  <a:gd name="T3" fmla="*/ 29 h 48"/>
                  <a:gd name="T4" fmla="*/ 22 w 28"/>
                  <a:gd name="T5" fmla="*/ 8 h 48"/>
                  <a:gd name="T6" fmla="*/ 13 w 28"/>
                  <a:gd name="T7" fmla="*/ 0 h 48"/>
                  <a:gd name="T8" fmla="*/ 0 w 28"/>
                  <a:gd name="T9" fmla="*/ 30 h 48"/>
                  <a:gd name="T10" fmla="*/ 0 60000 65536"/>
                  <a:gd name="T11" fmla="*/ 0 60000 65536"/>
                  <a:gd name="T12" fmla="*/ 0 60000 65536"/>
                  <a:gd name="T13" fmla="*/ 0 60000 65536"/>
                  <a:gd name="T14" fmla="*/ 0 60000 65536"/>
                  <a:gd name="T15" fmla="*/ 0 w 28"/>
                  <a:gd name="T16" fmla="*/ 0 h 48"/>
                  <a:gd name="T17" fmla="*/ 28 w 28"/>
                  <a:gd name="T18" fmla="*/ 48 h 48"/>
                </a:gdLst>
                <a:ahLst/>
                <a:cxnLst>
                  <a:cxn ang="T10">
                    <a:pos x="T0" y="T1"/>
                  </a:cxn>
                  <a:cxn ang="T11">
                    <a:pos x="T2" y="T3"/>
                  </a:cxn>
                  <a:cxn ang="T12">
                    <a:pos x="T4" y="T5"/>
                  </a:cxn>
                  <a:cxn ang="T13">
                    <a:pos x="T6" y="T7"/>
                  </a:cxn>
                  <a:cxn ang="T14">
                    <a:pos x="T8" y="T9"/>
                  </a:cxn>
                </a:cxnLst>
                <a:rect l="T15" t="T16" r="T17" b="T18"/>
                <a:pathLst>
                  <a:path w="28" h="48">
                    <a:moveTo>
                      <a:pt x="0" y="48"/>
                    </a:moveTo>
                    <a:lnTo>
                      <a:pt x="9" y="47"/>
                    </a:lnTo>
                    <a:lnTo>
                      <a:pt x="28" y="12"/>
                    </a:lnTo>
                    <a:lnTo>
                      <a:pt x="16" y="0"/>
                    </a:lnTo>
                    <a:lnTo>
                      <a:pt x="0" y="48"/>
                    </a:lnTo>
                    <a:close/>
                  </a:path>
                </a:pathLst>
              </a:custGeom>
              <a:solidFill>
                <a:srgbClr val="FFFF00"/>
              </a:solidFill>
              <a:ln w="14351">
                <a:solidFill>
                  <a:schemeClr val="bg2"/>
                </a:solidFill>
                <a:round/>
                <a:headEnd/>
                <a:tailEnd/>
              </a:ln>
            </p:spPr>
            <p:txBody>
              <a:bodyPr/>
              <a:lstStyle/>
              <a:p>
                <a:endParaRPr lang="en-US"/>
              </a:p>
            </p:txBody>
          </p:sp>
          <p:sp>
            <p:nvSpPr>
              <p:cNvPr id="21635" name="Freeform 130"/>
              <p:cNvSpPr>
                <a:spLocks/>
              </p:cNvSpPr>
              <p:nvPr/>
            </p:nvSpPr>
            <p:spPr bwMode="auto">
              <a:xfrm>
                <a:off x="2556" y="2647"/>
                <a:ext cx="56" cy="58"/>
              </a:xfrm>
              <a:custGeom>
                <a:avLst/>
                <a:gdLst>
                  <a:gd name="T0" fmla="*/ 0 w 61"/>
                  <a:gd name="T1" fmla="*/ 15 h 68"/>
                  <a:gd name="T2" fmla="*/ 15 w 61"/>
                  <a:gd name="T3" fmla="*/ 0 h 68"/>
                  <a:gd name="T4" fmla="*/ 24 w 61"/>
                  <a:gd name="T5" fmla="*/ 1 h 68"/>
                  <a:gd name="T6" fmla="*/ 24 w 61"/>
                  <a:gd name="T7" fmla="*/ 13 h 68"/>
                  <a:gd name="T8" fmla="*/ 35 w 61"/>
                  <a:gd name="T9" fmla="*/ 9 h 68"/>
                  <a:gd name="T10" fmla="*/ 34 w 61"/>
                  <a:gd name="T11" fmla="*/ 20 h 68"/>
                  <a:gd name="T12" fmla="*/ 47 w 61"/>
                  <a:gd name="T13" fmla="*/ 27 h 68"/>
                  <a:gd name="T14" fmla="*/ 46 w 61"/>
                  <a:gd name="T15" fmla="*/ 42 h 68"/>
                  <a:gd name="T16" fmla="*/ 0 w 61"/>
                  <a:gd name="T17" fmla="*/ 15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8"/>
                  <a:gd name="T29" fmla="*/ 61 w 6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8">
                    <a:moveTo>
                      <a:pt x="0" y="25"/>
                    </a:moveTo>
                    <a:lnTo>
                      <a:pt x="18" y="0"/>
                    </a:lnTo>
                    <a:lnTo>
                      <a:pt x="30" y="1"/>
                    </a:lnTo>
                    <a:lnTo>
                      <a:pt x="30" y="20"/>
                    </a:lnTo>
                    <a:lnTo>
                      <a:pt x="45" y="15"/>
                    </a:lnTo>
                    <a:lnTo>
                      <a:pt x="44" y="33"/>
                    </a:lnTo>
                    <a:lnTo>
                      <a:pt x="61" y="43"/>
                    </a:lnTo>
                    <a:lnTo>
                      <a:pt x="59" y="68"/>
                    </a:lnTo>
                    <a:lnTo>
                      <a:pt x="0" y="25"/>
                    </a:lnTo>
                    <a:close/>
                  </a:path>
                </a:pathLst>
              </a:custGeom>
              <a:solidFill>
                <a:srgbClr val="FFFFFF"/>
              </a:solidFill>
              <a:ln w="14351">
                <a:solidFill>
                  <a:schemeClr val="bg2"/>
                </a:solidFill>
                <a:round/>
                <a:headEnd/>
                <a:tailEnd/>
              </a:ln>
            </p:spPr>
            <p:txBody>
              <a:bodyPr/>
              <a:lstStyle/>
              <a:p>
                <a:endParaRPr lang="en-US"/>
              </a:p>
            </p:txBody>
          </p:sp>
          <p:sp>
            <p:nvSpPr>
              <p:cNvPr id="21636" name="Freeform 131"/>
              <p:cNvSpPr>
                <a:spLocks/>
              </p:cNvSpPr>
              <p:nvPr/>
            </p:nvSpPr>
            <p:spPr bwMode="auto">
              <a:xfrm>
                <a:off x="2847" y="2263"/>
                <a:ext cx="215" cy="216"/>
              </a:xfrm>
              <a:custGeom>
                <a:avLst/>
                <a:gdLst>
                  <a:gd name="T0" fmla="*/ 0 w 233"/>
                  <a:gd name="T1" fmla="*/ 83 h 253"/>
                  <a:gd name="T2" fmla="*/ 0 w 233"/>
                  <a:gd name="T3" fmla="*/ 34 h 253"/>
                  <a:gd name="T4" fmla="*/ 23 w 233"/>
                  <a:gd name="T5" fmla="*/ 0 h 253"/>
                  <a:gd name="T6" fmla="*/ 66 w 233"/>
                  <a:gd name="T7" fmla="*/ 9 h 253"/>
                  <a:gd name="T8" fmla="*/ 73 w 233"/>
                  <a:gd name="T9" fmla="*/ 22 h 253"/>
                  <a:gd name="T10" fmla="*/ 110 w 233"/>
                  <a:gd name="T11" fmla="*/ 34 h 253"/>
                  <a:gd name="T12" fmla="*/ 122 w 233"/>
                  <a:gd name="T13" fmla="*/ 29 h 253"/>
                  <a:gd name="T14" fmla="*/ 123 w 233"/>
                  <a:gd name="T15" fmla="*/ 14 h 253"/>
                  <a:gd name="T16" fmla="*/ 136 w 233"/>
                  <a:gd name="T17" fmla="*/ 6 h 253"/>
                  <a:gd name="T18" fmla="*/ 183 w 233"/>
                  <a:gd name="T19" fmla="*/ 19 h 253"/>
                  <a:gd name="T20" fmla="*/ 178 w 233"/>
                  <a:gd name="T21" fmla="*/ 37 h 253"/>
                  <a:gd name="T22" fmla="*/ 183 w 233"/>
                  <a:gd name="T23" fmla="*/ 129 h 253"/>
                  <a:gd name="T24" fmla="*/ 183 w 233"/>
                  <a:gd name="T25" fmla="*/ 151 h 253"/>
                  <a:gd name="T26" fmla="*/ 172 w 233"/>
                  <a:gd name="T27" fmla="*/ 151 h 253"/>
                  <a:gd name="T28" fmla="*/ 172 w 233"/>
                  <a:gd name="T29" fmla="*/ 157 h 253"/>
                  <a:gd name="T30" fmla="*/ 78 w 233"/>
                  <a:gd name="T31" fmla="*/ 113 h 253"/>
                  <a:gd name="T32" fmla="*/ 66 w 233"/>
                  <a:gd name="T33" fmla="*/ 117 h 253"/>
                  <a:gd name="T34" fmla="*/ 27 w 233"/>
                  <a:gd name="T35" fmla="*/ 112 h 253"/>
                  <a:gd name="T36" fmla="*/ 0 w 233"/>
                  <a:gd name="T37" fmla="*/ 83 h 2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3"/>
                  <a:gd name="T58" fmla="*/ 0 h 253"/>
                  <a:gd name="T59" fmla="*/ 233 w 233"/>
                  <a:gd name="T60" fmla="*/ 253 h 2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3" h="253">
                    <a:moveTo>
                      <a:pt x="0" y="133"/>
                    </a:moveTo>
                    <a:lnTo>
                      <a:pt x="0" y="55"/>
                    </a:lnTo>
                    <a:lnTo>
                      <a:pt x="29" y="0"/>
                    </a:lnTo>
                    <a:lnTo>
                      <a:pt x="85" y="15"/>
                    </a:lnTo>
                    <a:lnTo>
                      <a:pt x="93" y="35"/>
                    </a:lnTo>
                    <a:lnTo>
                      <a:pt x="140" y="55"/>
                    </a:lnTo>
                    <a:lnTo>
                      <a:pt x="155" y="47"/>
                    </a:lnTo>
                    <a:lnTo>
                      <a:pt x="156" y="22"/>
                    </a:lnTo>
                    <a:lnTo>
                      <a:pt x="172" y="9"/>
                    </a:lnTo>
                    <a:lnTo>
                      <a:pt x="233" y="31"/>
                    </a:lnTo>
                    <a:lnTo>
                      <a:pt x="227" y="59"/>
                    </a:lnTo>
                    <a:lnTo>
                      <a:pt x="233" y="207"/>
                    </a:lnTo>
                    <a:lnTo>
                      <a:pt x="233" y="242"/>
                    </a:lnTo>
                    <a:lnTo>
                      <a:pt x="219" y="243"/>
                    </a:lnTo>
                    <a:lnTo>
                      <a:pt x="219" y="253"/>
                    </a:lnTo>
                    <a:lnTo>
                      <a:pt x="99" y="182"/>
                    </a:lnTo>
                    <a:lnTo>
                      <a:pt x="84" y="189"/>
                    </a:lnTo>
                    <a:lnTo>
                      <a:pt x="34" y="179"/>
                    </a:lnTo>
                    <a:lnTo>
                      <a:pt x="0" y="133"/>
                    </a:lnTo>
                    <a:close/>
                  </a:path>
                </a:pathLst>
              </a:custGeom>
              <a:solidFill>
                <a:srgbClr val="FF6600"/>
              </a:solidFill>
              <a:ln w="14351">
                <a:solidFill>
                  <a:schemeClr val="bg2"/>
                </a:solidFill>
                <a:round/>
                <a:headEnd/>
                <a:tailEnd/>
              </a:ln>
            </p:spPr>
            <p:txBody>
              <a:bodyPr/>
              <a:lstStyle/>
              <a:p>
                <a:endParaRPr lang="en-US"/>
              </a:p>
            </p:txBody>
          </p:sp>
          <p:sp>
            <p:nvSpPr>
              <p:cNvPr id="21637" name="Freeform 132"/>
              <p:cNvSpPr>
                <a:spLocks/>
              </p:cNvSpPr>
              <p:nvPr/>
            </p:nvSpPr>
            <p:spPr bwMode="auto">
              <a:xfrm>
                <a:off x="2796" y="1967"/>
                <a:ext cx="27" cy="42"/>
              </a:xfrm>
              <a:custGeom>
                <a:avLst/>
                <a:gdLst>
                  <a:gd name="T0" fmla="*/ 0 w 29"/>
                  <a:gd name="T1" fmla="*/ 28 h 49"/>
                  <a:gd name="T2" fmla="*/ 14 w 29"/>
                  <a:gd name="T3" fmla="*/ 0 h 49"/>
                  <a:gd name="T4" fmla="*/ 23 w 29"/>
                  <a:gd name="T5" fmla="*/ 31 h 49"/>
                  <a:gd name="T6" fmla="*/ 0 w 29"/>
                  <a:gd name="T7" fmla="*/ 28 h 49"/>
                  <a:gd name="T8" fmla="*/ 0 60000 65536"/>
                  <a:gd name="T9" fmla="*/ 0 60000 65536"/>
                  <a:gd name="T10" fmla="*/ 0 60000 65536"/>
                  <a:gd name="T11" fmla="*/ 0 60000 65536"/>
                  <a:gd name="T12" fmla="*/ 0 w 29"/>
                  <a:gd name="T13" fmla="*/ 0 h 49"/>
                  <a:gd name="T14" fmla="*/ 29 w 29"/>
                  <a:gd name="T15" fmla="*/ 49 h 49"/>
                </a:gdLst>
                <a:ahLst/>
                <a:cxnLst>
                  <a:cxn ang="T8">
                    <a:pos x="T0" y="T1"/>
                  </a:cxn>
                  <a:cxn ang="T9">
                    <a:pos x="T2" y="T3"/>
                  </a:cxn>
                  <a:cxn ang="T10">
                    <a:pos x="T4" y="T5"/>
                  </a:cxn>
                  <a:cxn ang="T11">
                    <a:pos x="T6" y="T7"/>
                  </a:cxn>
                </a:cxnLst>
                <a:rect l="T12" t="T13" r="T14" b="T15"/>
                <a:pathLst>
                  <a:path w="29" h="49">
                    <a:moveTo>
                      <a:pt x="0" y="44"/>
                    </a:moveTo>
                    <a:lnTo>
                      <a:pt x="17" y="0"/>
                    </a:lnTo>
                    <a:lnTo>
                      <a:pt x="29" y="49"/>
                    </a:lnTo>
                    <a:lnTo>
                      <a:pt x="0" y="44"/>
                    </a:lnTo>
                    <a:close/>
                  </a:path>
                </a:pathLst>
              </a:custGeom>
              <a:solidFill>
                <a:srgbClr val="FFFFFF"/>
              </a:solidFill>
              <a:ln w="14351">
                <a:solidFill>
                  <a:schemeClr val="bg2"/>
                </a:solidFill>
                <a:round/>
                <a:headEnd/>
                <a:tailEnd/>
              </a:ln>
            </p:spPr>
            <p:txBody>
              <a:bodyPr/>
              <a:lstStyle/>
              <a:p>
                <a:endParaRPr lang="en-US"/>
              </a:p>
            </p:txBody>
          </p:sp>
          <p:sp>
            <p:nvSpPr>
              <p:cNvPr id="21638" name="Freeform 133"/>
              <p:cNvSpPr>
                <a:spLocks/>
              </p:cNvSpPr>
              <p:nvPr/>
            </p:nvSpPr>
            <p:spPr bwMode="auto">
              <a:xfrm>
                <a:off x="3313" y="2949"/>
                <a:ext cx="100" cy="207"/>
              </a:xfrm>
              <a:custGeom>
                <a:avLst/>
                <a:gdLst>
                  <a:gd name="T0" fmla="*/ 0 w 108"/>
                  <a:gd name="T1" fmla="*/ 108 h 242"/>
                  <a:gd name="T2" fmla="*/ 7 w 108"/>
                  <a:gd name="T3" fmla="*/ 139 h 242"/>
                  <a:gd name="T4" fmla="*/ 23 w 108"/>
                  <a:gd name="T5" fmla="*/ 151 h 242"/>
                  <a:gd name="T6" fmla="*/ 49 w 108"/>
                  <a:gd name="T7" fmla="*/ 139 h 242"/>
                  <a:gd name="T8" fmla="*/ 78 w 108"/>
                  <a:gd name="T9" fmla="*/ 37 h 242"/>
                  <a:gd name="T10" fmla="*/ 86 w 108"/>
                  <a:gd name="T11" fmla="*/ 39 h 242"/>
                  <a:gd name="T12" fmla="*/ 72 w 108"/>
                  <a:gd name="T13" fmla="*/ 0 h 242"/>
                  <a:gd name="T14" fmla="*/ 55 w 108"/>
                  <a:gd name="T15" fmla="*/ 16 h 242"/>
                  <a:gd name="T16" fmla="*/ 56 w 108"/>
                  <a:gd name="T17" fmla="*/ 28 h 242"/>
                  <a:gd name="T18" fmla="*/ 40 w 108"/>
                  <a:gd name="T19" fmla="*/ 39 h 242"/>
                  <a:gd name="T20" fmla="*/ 15 w 108"/>
                  <a:gd name="T21" fmla="*/ 45 h 242"/>
                  <a:gd name="T22" fmla="*/ 9 w 108"/>
                  <a:gd name="T23" fmla="*/ 60 h 242"/>
                  <a:gd name="T24" fmla="*/ 15 w 108"/>
                  <a:gd name="T25" fmla="*/ 85 h 242"/>
                  <a:gd name="T26" fmla="*/ 0 w 108"/>
                  <a:gd name="T27" fmla="*/ 108 h 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242"/>
                  <a:gd name="T44" fmla="*/ 108 w 108"/>
                  <a:gd name="T45" fmla="*/ 242 h 2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242">
                    <a:moveTo>
                      <a:pt x="0" y="172"/>
                    </a:moveTo>
                    <a:lnTo>
                      <a:pt x="10" y="222"/>
                    </a:lnTo>
                    <a:lnTo>
                      <a:pt x="29" y="242"/>
                    </a:lnTo>
                    <a:lnTo>
                      <a:pt x="62" y="222"/>
                    </a:lnTo>
                    <a:lnTo>
                      <a:pt x="98" y="58"/>
                    </a:lnTo>
                    <a:lnTo>
                      <a:pt x="108" y="63"/>
                    </a:lnTo>
                    <a:lnTo>
                      <a:pt x="91" y="0"/>
                    </a:lnTo>
                    <a:lnTo>
                      <a:pt x="69" y="26"/>
                    </a:lnTo>
                    <a:lnTo>
                      <a:pt x="71" y="46"/>
                    </a:lnTo>
                    <a:lnTo>
                      <a:pt x="50" y="63"/>
                    </a:lnTo>
                    <a:lnTo>
                      <a:pt x="18" y="72"/>
                    </a:lnTo>
                    <a:lnTo>
                      <a:pt x="12" y="96"/>
                    </a:lnTo>
                    <a:lnTo>
                      <a:pt x="18" y="136"/>
                    </a:lnTo>
                    <a:lnTo>
                      <a:pt x="0" y="172"/>
                    </a:lnTo>
                    <a:close/>
                  </a:path>
                </a:pathLst>
              </a:custGeom>
              <a:solidFill>
                <a:srgbClr val="FF9900"/>
              </a:solidFill>
              <a:ln w="14351">
                <a:solidFill>
                  <a:schemeClr val="bg2"/>
                </a:solidFill>
                <a:round/>
                <a:headEnd/>
                <a:tailEnd/>
              </a:ln>
            </p:spPr>
            <p:txBody>
              <a:bodyPr/>
              <a:lstStyle/>
              <a:p>
                <a:endParaRPr lang="en-US"/>
              </a:p>
            </p:txBody>
          </p:sp>
          <p:sp>
            <p:nvSpPr>
              <p:cNvPr id="21639" name="Freeform 134"/>
              <p:cNvSpPr>
                <a:spLocks/>
              </p:cNvSpPr>
              <p:nvPr/>
            </p:nvSpPr>
            <p:spPr bwMode="auto">
              <a:xfrm>
                <a:off x="3169" y="2909"/>
                <a:ext cx="45" cy="114"/>
              </a:xfrm>
              <a:custGeom>
                <a:avLst/>
                <a:gdLst>
                  <a:gd name="T0" fmla="*/ 0 w 49"/>
                  <a:gd name="T1" fmla="*/ 46 h 133"/>
                  <a:gd name="T2" fmla="*/ 6 w 49"/>
                  <a:gd name="T3" fmla="*/ 50 h 133"/>
                  <a:gd name="T4" fmla="*/ 20 w 49"/>
                  <a:gd name="T5" fmla="*/ 56 h 133"/>
                  <a:gd name="T6" fmla="*/ 17 w 49"/>
                  <a:gd name="T7" fmla="*/ 70 h 133"/>
                  <a:gd name="T8" fmla="*/ 30 w 49"/>
                  <a:gd name="T9" fmla="*/ 84 h 133"/>
                  <a:gd name="T10" fmla="*/ 38 w 49"/>
                  <a:gd name="T11" fmla="*/ 60 h 133"/>
                  <a:gd name="T12" fmla="*/ 26 w 49"/>
                  <a:gd name="T13" fmla="*/ 44 h 133"/>
                  <a:gd name="T14" fmla="*/ 29 w 49"/>
                  <a:gd name="T15" fmla="*/ 55 h 133"/>
                  <a:gd name="T16" fmla="*/ 22 w 49"/>
                  <a:gd name="T17" fmla="*/ 53 h 133"/>
                  <a:gd name="T18" fmla="*/ 16 w 49"/>
                  <a:gd name="T19" fmla="*/ 33 h 133"/>
                  <a:gd name="T20" fmla="*/ 15 w 49"/>
                  <a:gd name="T21" fmla="*/ 3 h 133"/>
                  <a:gd name="T22" fmla="*/ 3 w 49"/>
                  <a:gd name="T23" fmla="*/ 0 h 133"/>
                  <a:gd name="T24" fmla="*/ 11 w 49"/>
                  <a:gd name="T25" fmla="*/ 14 h 133"/>
                  <a:gd name="T26" fmla="*/ 0 w 49"/>
                  <a:gd name="T27" fmla="*/ 46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133"/>
                  <a:gd name="T44" fmla="*/ 49 w 49"/>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133">
                    <a:moveTo>
                      <a:pt x="0" y="73"/>
                    </a:moveTo>
                    <a:lnTo>
                      <a:pt x="7" y="79"/>
                    </a:lnTo>
                    <a:lnTo>
                      <a:pt x="26" y="89"/>
                    </a:lnTo>
                    <a:lnTo>
                      <a:pt x="23" y="112"/>
                    </a:lnTo>
                    <a:lnTo>
                      <a:pt x="39" y="133"/>
                    </a:lnTo>
                    <a:lnTo>
                      <a:pt x="49" y="96"/>
                    </a:lnTo>
                    <a:lnTo>
                      <a:pt x="33" y="69"/>
                    </a:lnTo>
                    <a:lnTo>
                      <a:pt x="38" y="87"/>
                    </a:lnTo>
                    <a:lnTo>
                      <a:pt x="28" y="84"/>
                    </a:lnTo>
                    <a:lnTo>
                      <a:pt x="20" y="51"/>
                    </a:lnTo>
                    <a:lnTo>
                      <a:pt x="18" y="6"/>
                    </a:lnTo>
                    <a:lnTo>
                      <a:pt x="3" y="0"/>
                    </a:lnTo>
                    <a:lnTo>
                      <a:pt x="14" y="22"/>
                    </a:lnTo>
                    <a:lnTo>
                      <a:pt x="0" y="73"/>
                    </a:lnTo>
                    <a:close/>
                  </a:path>
                </a:pathLst>
              </a:custGeom>
              <a:solidFill>
                <a:srgbClr val="FFFFFF"/>
              </a:solidFill>
              <a:ln w="14351">
                <a:solidFill>
                  <a:schemeClr val="bg2"/>
                </a:solidFill>
                <a:round/>
                <a:headEnd/>
                <a:tailEnd/>
              </a:ln>
            </p:spPr>
            <p:txBody>
              <a:bodyPr/>
              <a:lstStyle/>
              <a:p>
                <a:endParaRPr lang="en-US"/>
              </a:p>
            </p:txBody>
          </p:sp>
          <p:sp>
            <p:nvSpPr>
              <p:cNvPr id="21640" name="Freeform 135"/>
              <p:cNvSpPr>
                <a:spLocks/>
              </p:cNvSpPr>
              <p:nvPr/>
            </p:nvSpPr>
            <p:spPr bwMode="auto">
              <a:xfrm>
                <a:off x="4105" y="2675"/>
                <a:ext cx="55" cy="72"/>
              </a:xfrm>
              <a:custGeom>
                <a:avLst/>
                <a:gdLst>
                  <a:gd name="T0" fmla="*/ 0 w 59"/>
                  <a:gd name="T1" fmla="*/ 0 h 84"/>
                  <a:gd name="T2" fmla="*/ 9 w 59"/>
                  <a:gd name="T3" fmla="*/ 0 h 84"/>
                  <a:gd name="T4" fmla="*/ 13 w 59"/>
                  <a:gd name="T5" fmla="*/ 9 h 84"/>
                  <a:gd name="T6" fmla="*/ 24 w 59"/>
                  <a:gd name="T7" fmla="*/ 3 h 84"/>
                  <a:gd name="T8" fmla="*/ 42 w 59"/>
                  <a:gd name="T9" fmla="*/ 16 h 84"/>
                  <a:gd name="T10" fmla="*/ 48 w 59"/>
                  <a:gd name="T11" fmla="*/ 53 h 84"/>
                  <a:gd name="T12" fmla="*/ 46 w 59"/>
                  <a:gd name="T13" fmla="*/ 51 h 84"/>
                  <a:gd name="T14" fmla="*/ 16 w 59"/>
                  <a:gd name="T15" fmla="*/ 38 h 84"/>
                  <a:gd name="T16" fmla="*/ 0 w 59"/>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4"/>
                  <a:gd name="T29" fmla="*/ 59 w 5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4">
                    <a:moveTo>
                      <a:pt x="0" y="0"/>
                    </a:moveTo>
                    <a:lnTo>
                      <a:pt x="12" y="0"/>
                    </a:lnTo>
                    <a:lnTo>
                      <a:pt x="16" y="14"/>
                    </a:lnTo>
                    <a:lnTo>
                      <a:pt x="30" y="5"/>
                    </a:lnTo>
                    <a:lnTo>
                      <a:pt x="51" y="26"/>
                    </a:lnTo>
                    <a:lnTo>
                      <a:pt x="59" y="84"/>
                    </a:lnTo>
                    <a:lnTo>
                      <a:pt x="57" y="81"/>
                    </a:lnTo>
                    <a:lnTo>
                      <a:pt x="19" y="60"/>
                    </a:lnTo>
                    <a:lnTo>
                      <a:pt x="0" y="0"/>
                    </a:lnTo>
                    <a:close/>
                  </a:path>
                </a:pathLst>
              </a:custGeom>
              <a:solidFill>
                <a:srgbClr val="FF6600"/>
              </a:solidFill>
              <a:ln w="14351">
                <a:solidFill>
                  <a:schemeClr val="bg2"/>
                </a:solidFill>
                <a:round/>
                <a:headEnd/>
                <a:tailEnd/>
              </a:ln>
            </p:spPr>
            <p:txBody>
              <a:bodyPr/>
              <a:lstStyle/>
              <a:p>
                <a:endParaRPr lang="en-US"/>
              </a:p>
            </p:txBody>
          </p:sp>
          <p:sp>
            <p:nvSpPr>
              <p:cNvPr id="21641" name="Freeform 136"/>
              <p:cNvSpPr>
                <a:spLocks/>
              </p:cNvSpPr>
              <p:nvPr/>
            </p:nvSpPr>
            <p:spPr bwMode="auto">
              <a:xfrm>
                <a:off x="4238" y="2668"/>
                <a:ext cx="131" cy="90"/>
              </a:xfrm>
              <a:custGeom>
                <a:avLst/>
                <a:gdLst>
                  <a:gd name="T0" fmla="*/ 0 w 142"/>
                  <a:gd name="T1" fmla="*/ 58 h 105"/>
                  <a:gd name="T2" fmla="*/ 10 w 142"/>
                  <a:gd name="T3" fmla="*/ 66 h 105"/>
                  <a:gd name="T4" fmla="*/ 45 w 142"/>
                  <a:gd name="T5" fmla="*/ 63 h 105"/>
                  <a:gd name="T6" fmla="*/ 56 w 142"/>
                  <a:gd name="T7" fmla="*/ 58 h 105"/>
                  <a:gd name="T8" fmla="*/ 71 w 142"/>
                  <a:gd name="T9" fmla="*/ 28 h 105"/>
                  <a:gd name="T10" fmla="*/ 93 w 142"/>
                  <a:gd name="T11" fmla="*/ 28 h 105"/>
                  <a:gd name="T12" fmla="*/ 112 w 142"/>
                  <a:gd name="T13" fmla="*/ 19 h 105"/>
                  <a:gd name="T14" fmla="*/ 93 w 142"/>
                  <a:gd name="T15" fmla="*/ 11 h 105"/>
                  <a:gd name="T16" fmla="*/ 88 w 142"/>
                  <a:gd name="T17" fmla="*/ 0 h 105"/>
                  <a:gd name="T18" fmla="*/ 65 w 142"/>
                  <a:gd name="T19" fmla="*/ 21 h 105"/>
                  <a:gd name="T20" fmla="*/ 58 w 142"/>
                  <a:gd name="T21" fmla="*/ 32 h 105"/>
                  <a:gd name="T22" fmla="*/ 49 w 142"/>
                  <a:gd name="T23" fmla="*/ 26 h 105"/>
                  <a:gd name="T24" fmla="*/ 38 w 142"/>
                  <a:gd name="T25" fmla="*/ 42 h 105"/>
                  <a:gd name="T26" fmla="*/ 22 w 142"/>
                  <a:gd name="T27" fmla="*/ 45 h 105"/>
                  <a:gd name="T28" fmla="*/ 17 w 142"/>
                  <a:gd name="T29" fmla="*/ 58 h 105"/>
                  <a:gd name="T30" fmla="*/ 0 w 142"/>
                  <a:gd name="T31" fmla="*/ 58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05"/>
                  <a:gd name="T50" fmla="*/ 142 w 142"/>
                  <a:gd name="T51" fmla="*/ 105 h 1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05">
                    <a:moveTo>
                      <a:pt x="0" y="92"/>
                    </a:moveTo>
                    <a:lnTo>
                      <a:pt x="13" y="105"/>
                    </a:lnTo>
                    <a:lnTo>
                      <a:pt x="57" y="99"/>
                    </a:lnTo>
                    <a:lnTo>
                      <a:pt x="71" y="92"/>
                    </a:lnTo>
                    <a:lnTo>
                      <a:pt x="91" y="44"/>
                    </a:lnTo>
                    <a:lnTo>
                      <a:pt x="118" y="46"/>
                    </a:lnTo>
                    <a:lnTo>
                      <a:pt x="142" y="30"/>
                    </a:lnTo>
                    <a:lnTo>
                      <a:pt x="119" y="18"/>
                    </a:lnTo>
                    <a:lnTo>
                      <a:pt x="112" y="0"/>
                    </a:lnTo>
                    <a:lnTo>
                      <a:pt x="82" y="34"/>
                    </a:lnTo>
                    <a:lnTo>
                      <a:pt x="74" y="50"/>
                    </a:lnTo>
                    <a:lnTo>
                      <a:pt x="62" y="41"/>
                    </a:lnTo>
                    <a:lnTo>
                      <a:pt x="48" y="66"/>
                    </a:lnTo>
                    <a:lnTo>
                      <a:pt x="28" y="71"/>
                    </a:lnTo>
                    <a:lnTo>
                      <a:pt x="21" y="92"/>
                    </a:lnTo>
                    <a:lnTo>
                      <a:pt x="0" y="92"/>
                    </a:lnTo>
                    <a:close/>
                  </a:path>
                </a:pathLst>
              </a:custGeom>
              <a:solidFill>
                <a:srgbClr val="FF6600"/>
              </a:solidFill>
              <a:ln w="14351">
                <a:solidFill>
                  <a:schemeClr val="bg2"/>
                </a:solidFill>
                <a:round/>
                <a:headEnd/>
                <a:tailEnd/>
              </a:ln>
            </p:spPr>
            <p:txBody>
              <a:bodyPr/>
              <a:lstStyle/>
              <a:p>
                <a:endParaRPr lang="en-US"/>
              </a:p>
            </p:txBody>
          </p:sp>
          <p:sp>
            <p:nvSpPr>
              <p:cNvPr id="21642" name="Freeform 137"/>
              <p:cNvSpPr>
                <a:spLocks/>
              </p:cNvSpPr>
              <p:nvPr/>
            </p:nvSpPr>
            <p:spPr bwMode="auto">
              <a:xfrm>
                <a:off x="2549" y="2396"/>
                <a:ext cx="226" cy="224"/>
              </a:xfrm>
              <a:custGeom>
                <a:avLst/>
                <a:gdLst>
                  <a:gd name="T0" fmla="*/ 0 w 245"/>
                  <a:gd name="T1" fmla="*/ 114 h 262"/>
                  <a:gd name="T2" fmla="*/ 8 w 245"/>
                  <a:gd name="T3" fmla="*/ 102 h 262"/>
                  <a:gd name="T4" fmla="*/ 18 w 245"/>
                  <a:gd name="T5" fmla="*/ 109 h 262"/>
                  <a:gd name="T6" fmla="*/ 79 w 245"/>
                  <a:gd name="T7" fmla="*/ 106 h 262"/>
                  <a:gd name="T8" fmla="*/ 64 w 245"/>
                  <a:gd name="T9" fmla="*/ 0 h 262"/>
                  <a:gd name="T10" fmla="*/ 85 w 245"/>
                  <a:gd name="T11" fmla="*/ 0 h 262"/>
                  <a:gd name="T12" fmla="*/ 179 w 245"/>
                  <a:gd name="T13" fmla="*/ 58 h 262"/>
                  <a:gd name="T14" fmla="*/ 182 w 245"/>
                  <a:gd name="T15" fmla="*/ 68 h 262"/>
                  <a:gd name="T16" fmla="*/ 190 w 245"/>
                  <a:gd name="T17" fmla="*/ 66 h 262"/>
                  <a:gd name="T18" fmla="*/ 192 w 245"/>
                  <a:gd name="T19" fmla="*/ 99 h 262"/>
                  <a:gd name="T20" fmla="*/ 184 w 245"/>
                  <a:gd name="T21" fmla="*/ 108 h 262"/>
                  <a:gd name="T22" fmla="*/ 145 w 245"/>
                  <a:gd name="T23" fmla="*/ 112 h 262"/>
                  <a:gd name="T24" fmla="*/ 96 w 245"/>
                  <a:gd name="T25" fmla="*/ 132 h 262"/>
                  <a:gd name="T26" fmla="*/ 82 w 245"/>
                  <a:gd name="T27" fmla="*/ 162 h 262"/>
                  <a:gd name="T28" fmla="*/ 70 w 245"/>
                  <a:gd name="T29" fmla="*/ 159 h 262"/>
                  <a:gd name="T30" fmla="*/ 50 w 245"/>
                  <a:gd name="T31" fmla="*/ 164 h 262"/>
                  <a:gd name="T32" fmla="*/ 37 w 245"/>
                  <a:gd name="T33" fmla="*/ 139 h 262"/>
                  <a:gd name="T34" fmla="*/ 18 w 245"/>
                  <a:gd name="T35" fmla="*/ 144 h 262"/>
                  <a:gd name="T36" fmla="*/ 9 w 245"/>
                  <a:gd name="T37" fmla="*/ 139 h 262"/>
                  <a:gd name="T38" fmla="*/ 0 w 245"/>
                  <a:gd name="T39" fmla="*/ 114 h 2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262"/>
                  <a:gd name="T62" fmla="*/ 245 w 245"/>
                  <a:gd name="T63" fmla="*/ 262 h 2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262">
                    <a:moveTo>
                      <a:pt x="0" y="183"/>
                    </a:moveTo>
                    <a:lnTo>
                      <a:pt x="11" y="163"/>
                    </a:lnTo>
                    <a:lnTo>
                      <a:pt x="23" y="174"/>
                    </a:lnTo>
                    <a:lnTo>
                      <a:pt x="101" y="170"/>
                    </a:lnTo>
                    <a:lnTo>
                      <a:pt x="81" y="0"/>
                    </a:lnTo>
                    <a:lnTo>
                      <a:pt x="108" y="0"/>
                    </a:lnTo>
                    <a:lnTo>
                      <a:pt x="228" y="92"/>
                    </a:lnTo>
                    <a:lnTo>
                      <a:pt x="232" y="108"/>
                    </a:lnTo>
                    <a:lnTo>
                      <a:pt x="242" y="105"/>
                    </a:lnTo>
                    <a:lnTo>
                      <a:pt x="245" y="159"/>
                    </a:lnTo>
                    <a:lnTo>
                      <a:pt x="234" y="172"/>
                    </a:lnTo>
                    <a:lnTo>
                      <a:pt x="184" y="179"/>
                    </a:lnTo>
                    <a:lnTo>
                      <a:pt x="123" y="211"/>
                    </a:lnTo>
                    <a:lnTo>
                      <a:pt x="104" y="259"/>
                    </a:lnTo>
                    <a:lnTo>
                      <a:pt x="89" y="254"/>
                    </a:lnTo>
                    <a:lnTo>
                      <a:pt x="63" y="262"/>
                    </a:lnTo>
                    <a:lnTo>
                      <a:pt x="47" y="223"/>
                    </a:lnTo>
                    <a:lnTo>
                      <a:pt x="23" y="232"/>
                    </a:lnTo>
                    <a:lnTo>
                      <a:pt x="12" y="223"/>
                    </a:lnTo>
                    <a:lnTo>
                      <a:pt x="0" y="183"/>
                    </a:lnTo>
                    <a:close/>
                  </a:path>
                </a:pathLst>
              </a:custGeom>
              <a:solidFill>
                <a:srgbClr val="FF0000"/>
              </a:solidFill>
              <a:ln w="14351">
                <a:solidFill>
                  <a:schemeClr val="bg2"/>
                </a:solidFill>
                <a:round/>
                <a:headEnd/>
                <a:tailEnd/>
              </a:ln>
            </p:spPr>
            <p:txBody>
              <a:bodyPr/>
              <a:lstStyle/>
              <a:p>
                <a:endParaRPr lang="en-US"/>
              </a:p>
            </p:txBody>
          </p:sp>
          <p:sp>
            <p:nvSpPr>
              <p:cNvPr id="21643" name="Freeform 138"/>
              <p:cNvSpPr>
                <a:spLocks/>
              </p:cNvSpPr>
              <p:nvPr/>
            </p:nvSpPr>
            <p:spPr bwMode="auto">
              <a:xfrm>
                <a:off x="2479" y="2359"/>
                <a:ext cx="167" cy="192"/>
              </a:xfrm>
              <a:custGeom>
                <a:avLst/>
                <a:gdLst>
                  <a:gd name="T0" fmla="*/ 0 w 181"/>
                  <a:gd name="T1" fmla="*/ 71 h 224"/>
                  <a:gd name="T2" fmla="*/ 8 w 181"/>
                  <a:gd name="T3" fmla="*/ 79 h 224"/>
                  <a:gd name="T4" fmla="*/ 13 w 181"/>
                  <a:gd name="T5" fmla="*/ 99 h 224"/>
                  <a:gd name="T6" fmla="*/ 6 w 181"/>
                  <a:gd name="T7" fmla="*/ 126 h 224"/>
                  <a:gd name="T8" fmla="*/ 30 w 181"/>
                  <a:gd name="T9" fmla="*/ 120 h 224"/>
                  <a:gd name="T10" fmla="*/ 57 w 181"/>
                  <a:gd name="T11" fmla="*/ 141 h 224"/>
                  <a:gd name="T12" fmla="*/ 66 w 181"/>
                  <a:gd name="T13" fmla="*/ 129 h 224"/>
                  <a:gd name="T14" fmla="*/ 76 w 181"/>
                  <a:gd name="T15" fmla="*/ 136 h 224"/>
                  <a:gd name="T16" fmla="*/ 137 w 181"/>
                  <a:gd name="T17" fmla="*/ 133 h 224"/>
                  <a:gd name="T18" fmla="*/ 122 w 181"/>
                  <a:gd name="T19" fmla="*/ 25 h 224"/>
                  <a:gd name="T20" fmla="*/ 142 w 181"/>
                  <a:gd name="T21" fmla="*/ 25 h 224"/>
                  <a:gd name="T22" fmla="*/ 100 w 181"/>
                  <a:gd name="T23" fmla="*/ 0 h 224"/>
                  <a:gd name="T24" fmla="*/ 100 w 181"/>
                  <a:gd name="T25" fmla="*/ 14 h 224"/>
                  <a:gd name="T26" fmla="*/ 61 w 181"/>
                  <a:gd name="T27" fmla="*/ 14 h 224"/>
                  <a:gd name="T28" fmla="*/ 61 w 181"/>
                  <a:gd name="T29" fmla="*/ 42 h 224"/>
                  <a:gd name="T30" fmla="*/ 47 w 181"/>
                  <a:gd name="T31" fmla="*/ 49 h 224"/>
                  <a:gd name="T32" fmla="*/ 48 w 181"/>
                  <a:gd name="T33" fmla="*/ 65 h 224"/>
                  <a:gd name="T34" fmla="*/ 0 w 181"/>
                  <a:gd name="T35" fmla="*/ 71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224"/>
                  <a:gd name="T56" fmla="*/ 181 w 181"/>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224">
                    <a:moveTo>
                      <a:pt x="0" y="113"/>
                    </a:moveTo>
                    <a:lnTo>
                      <a:pt x="11" y="125"/>
                    </a:lnTo>
                    <a:lnTo>
                      <a:pt x="16" y="158"/>
                    </a:lnTo>
                    <a:lnTo>
                      <a:pt x="7" y="200"/>
                    </a:lnTo>
                    <a:lnTo>
                      <a:pt x="38" y="190"/>
                    </a:lnTo>
                    <a:lnTo>
                      <a:pt x="73" y="224"/>
                    </a:lnTo>
                    <a:lnTo>
                      <a:pt x="84" y="205"/>
                    </a:lnTo>
                    <a:lnTo>
                      <a:pt x="96" y="216"/>
                    </a:lnTo>
                    <a:lnTo>
                      <a:pt x="174" y="211"/>
                    </a:lnTo>
                    <a:lnTo>
                      <a:pt x="155" y="40"/>
                    </a:lnTo>
                    <a:lnTo>
                      <a:pt x="181" y="40"/>
                    </a:lnTo>
                    <a:lnTo>
                      <a:pt x="127" y="0"/>
                    </a:lnTo>
                    <a:lnTo>
                      <a:pt x="127" y="22"/>
                    </a:lnTo>
                    <a:lnTo>
                      <a:pt x="77" y="22"/>
                    </a:lnTo>
                    <a:lnTo>
                      <a:pt x="77" y="67"/>
                    </a:lnTo>
                    <a:lnTo>
                      <a:pt x="60" y="77"/>
                    </a:lnTo>
                    <a:lnTo>
                      <a:pt x="61" y="104"/>
                    </a:lnTo>
                    <a:lnTo>
                      <a:pt x="0" y="113"/>
                    </a:lnTo>
                    <a:close/>
                  </a:path>
                </a:pathLst>
              </a:custGeom>
              <a:solidFill>
                <a:srgbClr val="FFFFFF"/>
              </a:solidFill>
              <a:ln w="14351">
                <a:solidFill>
                  <a:schemeClr val="bg2"/>
                </a:solidFill>
                <a:round/>
                <a:headEnd/>
                <a:tailEnd/>
              </a:ln>
            </p:spPr>
            <p:txBody>
              <a:bodyPr/>
              <a:lstStyle/>
              <a:p>
                <a:endParaRPr lang="en-US"/>
              </a:p>
            </p:txBody>
          </p:sp>
          <p:sp>
            <p:nvSpPr>
              <p:cNvPr id="21644" name="Freeform 139"/>
              <p:cNvSpPr>
                <a:spLocks/>
              </p:cNvSpPr>
              <p:nvPr/>
            </p:nvSpPr>
            <p:spPr bwMode="auto">
              <a:xfrm>
                <a:off x="1091" y="2273"/>
                <a:ext cx="422" cy="280"/>
              </a:xfrm>
              <a:custGeom>
                <a:avLst/>
                <a:gdLst>
                  <a:gd name="T0" fmla="*/ 0 w 457"/>
                  <a:gd name="T1" fmla="*/ 3 h 328"/>
                  <a:gd name="T2" fmla="*/ 18 w 457"/>
                  <a:gd name="T3" fmla="*/ 36 h 328"/>
                  <a:gd name="T4" fmla="*/ 38 w 457"/>
                  <a:gd name="T5" fmla="*/ 49 h 328"/>
                  <a:gd name="T6" fmla="*/ 37 w 457"/>
                  <a:gd name="T7" fmla="*/ 58 h 328"/>
                  <a:gd name="T8" fmla="*/ 26 w 457"/>
                  <a:gd name="T9" fmla="*/ 59 h 328"/>
                  <a:gd name="T10" fmla="*/ 49 w 457"/>
                  <a:gd name="T11" fmla="*/ 67 h 328"/>
                  <a:gd name="T12" fmla="*/ 61 w 457"/>
                  <a:gd name="T13" fmla="*/ 82 h 328"/>
                  <a:gd name="T14" fmla="*/ 60 w 457"/>
                  <a:gd name="T15" fmla="*/ 92 h 328"/>
                  <a:gd name="T16" fmla="*/ 87 w 457"/>
                  <a:gd name="T17" fmla="*/ 113 h 328"/>
                  <a:gd name="T18" fmla="*/ 91 w 457"/>
                  <a:gd name="T19" fmla="*/ 107 h 328"/>
                  <a:gd name="T20" fmla="*/ 30 w 457"/>
                  <a:gd name="T21" fmla="*/ 30 h 328"/>
                  <a:gd name="T22" fmla="*/ 28 w 457"/>
                  <a:gd name="T23" fmla="*/ 9 h 328"/>
                  <a:gd name="T24" fmla="*/ 39 w 457"/>
                  <a:gd name="T25" fmla="*/ 15 h 328"/>
                  <a:gd name="T26" fmla="*/ 62 w 457"/>
                  <a:gd name="T27" fmla="*/ 47 h 328"/>
                  <a:gd name="T28" fmla="*/ 94 w 457"/>
                  <a:gd name="T29" fmla="*/ 73 h 328"/>
                  <a:gd name="T30" fmla="*/ 94 w 457"/>
                  <a:gd name="T31" fmla="*/ 83 h 328"/>
                  <a:gd name="T32" fmla="*/ 137 w 457"/>
                  <a:gd name="T33" fmla="*/ 117 h 328"/>
                  <a:gd name="T34" fmla="*/ 143 w 457"/>
                  <a:gd name="T35" fmla="*/ 131 h 328"/>
                  <a:gd name="T36" fmla="*/ 138 w 457"/>
                  <a:gd name="T37" fmla="*/ 142 h 328"/>
                  <a:gd name="T38" fmla="*/ 148 w 457"/>
                  <a:gd name="T39" fmla="*/ 155 h 328"/>
                  <a:gd name="T40" fmla="*/ 233 w 457"/>
                  <a:gd name="T41" fmla="*/ 190 h 328"/>
                  <a:gd name="T42" fmla="*/ 270 w 457"/>
                  <a:gd name="T43" fmla="*/ 188 h 328"/>
                  <a:gd name="T44" fmla="*/ 295 w 457"/>
                  <a:gd name="T45" fmla="*/ 204 h 328"/>
                  <a:gd name="T46" fmla="*/ 303 w 457"/>
                  <a:gd name="T47" fmla="*/ 188 h 328"/>
                  <a:gd name="T48" fmla="*/ 317 w 457"/>
                  <a:gd name="T49" fmla="*/ 188 h 328"/>
                  <a:gd name="T50" fmla="*/ 303 w 457"/>
                  <a:gd name="T51" fmla="*/ 173 h 328"/>
                  <a:gd name="T52" fmla="*/ 332 w 457"/>
                  <a:gd name="T53" fmla="*/ 168 h 328"/>
                  <a:gd name="T54" fmla="*/ 341 w 457"/>
                  <a:gd name="T55" fmla="*/ 162 h 328"/>
                  <a:gd name="T56" fmla="*/ 344 w 457"/>
                  <a:gd name="T57" fmla="*/ 157 h 328"/>
                  <a:gd name="T58" fmla="*/ 345 w 457"/>
                  <a:gd name="T59" fmla="*/ 166 h 328"/>
                  <a:gd name="T60" fmla="*/ 360 w 457"/>
                  <a:gd name="T61" fmla="*/ 131 h 328"/>
                  <a:gd name="T62" fmla="*/ 344 w 457"/>
                  <a:gd name="T63" fmla="*/ 126 h 328"/>
                  <a:gd name="T64" fmla="*/ 317 w 457"/>
                  <a:gd name="T65" fmla="*/ 131 h 328"/>
                  <a:gd name="T66" fmla="*/ 303 w 457"/>
                  <a:gd name="T67" fmla="*/ 162 h 328"/>
                  <a:gd name="T68" fmla="*/ 268 w 457"/>
                  <a:gd name="T69" fmla="*/ 164 h 328"/>
                  <a:gd name="T70" fmla="*/ 253 w 457"/>
                  <a:gd name="T71" fmla="*/ 157 h 328"/>
                  <a:gd name="T72" fmla="*/ 230 w 457"/>
                  <a:gd name="T73" fmla="*/ 121 h 328"/>
                  <a:gd name="T74" fmla="*/ 229 w 457"/>
                  <a:gd name="T75" fmla="*/ 92 h 328"/>
                  <a:gd name="T76" fmla="*/ 237 w 457"/>
                  <a:gd name="T77" fmla="*/ 79 h 328"/>
                  <a:gd name="T78" fmla="*/ 214 w 457"/>
                  <a:gd name="T79" fmla="*/ 73 h 328"/>
                  <a:gd name="T80" fmla="*/ 185 w 457"/>
                  <a:gd name="T81" fmla="*/ 35 h 328"/>
                  <a:gd name="T82" fmla="*/ 159 w 457"/>
                  <a:gd name="T83" fmla="*/ 43 h 328"/>
                  <a:gd name="T84" fmla="*/ 127 w 457"/>
                  <a:gd name="T85" fmla="*/ 12 h 328"/>
                  <a:gd name="T86" fmla="*/ 72 w 457"/>
                  <a:gd name="T87" fmla="*/ 16 h 328"/>
                  <a:gd name="T88" fmla="*/ 28 w 457"/>
                  <a:gd name="T89" fmla="*/ 0 h 328"/>
                  <a:gd name="T90" fmla="*/ 0 w 457"/>
                  <a:gd name="T91" fmla="*/ 3 h 3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7"/>
                  <a:gd name="T139" fmla="*/ 0 h 328"/>
                  <a:gd name="T140" fmla="*/ 457 w 457"/>
                  <a:gd name="T141" fmla="*/ 328 h 3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7" h="328">
                    <a:moveTo>
                      <a:pt x="0" y="4"/>
                    </a:moveTo>
                    <a:lnTo>
                      <a:pt x="23" y="57"/>
                    </a:lnTo>
                    <a:lnTo>
                      <a:pt x="48" y="79"/>
                    </a:lnTo>
                    <a:lnTo>
                      <a:pt x="47" y="94"/>
                    </a:lnTo>
                    <a:lnTo>
                      <a:pt x="33" y="95"/>
                    </a:lnTo>
                    <a:lnTo>
                      <a:pt x="62" y="108"/>
                    </a:lnTo>
                    <a:lnTo>
                      <a:pt x="77" y="132"/>
                    </a:lnTo>
                    <a:lnTo>
                      <a:pt x="76" y="149"/>
                    </a:lnTo>
                    <a:lnTo>
                      <a:pt x="110" y="182"/>
                    </a:lnTo>
                    <a:lnTo>
                      <a:pt x="116" y="172"/>
                    </a:lnTo>
                    <a:lnTo>
                      <a:pt x="39" y="48"/>
                    </a:lnTo>
                    <a:lnTo>
                      <a:pt x="35" y="15"/>
                    </a:lnTo>
                    <a:lnTo>
                      <a:pt x="50" y="23"/>
                    </a:lnTo>
                    <a:lnTo>
                      <a:pt x="79" y="76"/>
                    </a:lnTo>
                    <a:lnTo>
                      <a:pt x="120" y="118"/>
                    </a:lnTo>
                    <a:lnTo>
                      <a:pt x="119" y="133"/>
                    </a:lnTo>
                    <a:lnTo>
                      <a:pt x="173" y="187"/>
                    </a:lnTo>
                    <a:lnTo>
                      <a:pt x="182" y="211"/>
                    </a:lnTo>
                    <a:lnTo>
                      <a:pt x="174" y="228"/>
                    </a:lnTo>
                    <a:lnTo>
                      <a:pt x="187" y="248"/>
                    </a:lnTo>
                    <a:lnTo>
                      <a:pt x="296" y="306"/>
                    </a:lnTo>
                    <a:lnTo>
                      <a:pt x="342" y="302"/>
                    </a:lnTo>
                    <a:lnTo>
                      <a:pt x="375" y="328"/>
                    </a:lnTo>
                    <a:lnTo>
                      <a:pt x="384" y="302"/>
                    </a:lnTo>
                    <a:lnTo>
                      <a:pt x="402" y="302"/>
                    </a:lnTo>
                    <a:lnTo>
                      <a:pt x="384" y="279"/>
                    </a:lnTo>
                    <a:lnTo>
                      <a:pt x="421" y="271"/>
                    </a:lnTo>
                    <a:lnTo>
                      <a:pt x="433" y="260"/>
                    </a:lnTo>
                    <a:lnTo>
                      <a:pt x="436" y="253"/>
                    </a:lnTo>
                    <a:lnTo>
                      <a:pt x="439" y="266"/>
                    </a:lnTo>
                    <a:lnTo>
                      <a:pt x="457" y="211"/>
                    </a:lnTo>
                    <a:lnTo>
                      <a:pt x="436" y="203"/>
                    </a:lnTo>
                    <a:lnTo>
                      <a:pt x="402" y="211"/>
                    </a:lnTo>
                    <a:lnTo>
                      <a:pt x="384" y="260"/>
                    </a:lnTo>
                    <a:lnTo>
                      <a:pt x="340" y="264"/>
                    </a:lnTo>
                    <a:lnTo>
                      <a:pt x="322" y="253"/>
                    </a:lnTo>
                    <a:lnTo>
                      <a:pt x="292" y="194"/>
                    </a:lnTo>
                    <a:lnTo>
                      <a:pt x="291" y="149"/>
                    </a:lnTo>
                    <a:lnTo>
                      <a:pt x="301" y="128"/>
                    </a:lnTo>
                    <a:lnTo>
                      <a:pt x="272" y="118"/>
                    </a:lnTo>
                    <a:lnTo>
                      <a:pt x="235" y="56"/>
                    </a:lnTo>
                    <a:lnTo>
                      <a:pt x="201" y="68"/>
                    </a:lnTo>
                    <a:lnTo>
                      <a:pt x="160" y="19"/>
                    </a:lnTo>
                    <a:lnTo>
                      <a:pt x="92" y="26"/>
                    </a:lnTo>
                    <a:lnTo>
                      <a:pt x="35" y="0"/>
                    </a:lnTo>
                    <a:lnTo>
                      <a:pt x="0" y="4"/>
                    </a:lnTo>
                    <a:close/>
                  </a:path>
                </a:pathLst>
              </a:custGeom>
              <a:solidFill>
                <a:srgbClr val="FF0000"/>
              </a:solidFill>
              <a:ln w="14351">
                <a:solidFill>
                  <a:schemeClr val="bg2"/>
                </a:solidFill>
                <a:round/>
                <a:headEnd/>
                <a:tailEnd/>
              </a:ln>
            </p:spPr>
            <p:txBody>
              <a:bodyPr/>
              <a:lstStyle/>
              <a:p>
                <a:endParaRPr lang="en-US"/>
              </a:p>
            </p:txBody>
          </p:sp>
          <p:sp>
            <p:nvSpPr>
              <p:cNvPr id="21645" name="Freeform 140"/>
              <p:cNvSpPr>
                <a:spLocks/>
              </p:cNvSpPr>
              <p:nvPr/>
            </p:nvSpPr>
            <p:spPr bwMode="auto">
              <a:xfrm>
                <a:off x="3935" y="1924"/>
                <a:ext cx="438" cy="196"/>
              </a:xfrm>
              <a:custGeom>
                <a:avLst/>
                <a:gdLst>
                  <a:gd name="T0" fmla="*/ 0 w 476"/>
                  <a:gd name="T1" fmla="*/ 45 h 229"/>
                  <a:gd name="T2" fmla="*/ 12 w 476"/>
                  <a:gd name="T3" fmla="*/ 60 h 229"/>
                  <a:gd name="T4" fmla="*/ 29 w 476"/>
                  <a:gd name="T5" fmla="*/ 64 h 229"/>
                  <a:gd name="T6" fmla="*/ 36 w 476"/>
                  <a:gd name="T7" fmla="*/ 97 h 229"/>
                  <a:gd name="T8" fmla="*/ 88 w 476"/>
                  <a:gd name="T9" fmla="*/ 108 h 229"/>
                  <a:gd name="T10" fmla="*/ 109 w 476"/>
                  <a:gd name="T11" fmla="*/ 129 h 229"/>
                  <a:gd name="T12" fmla="*/ 152 w 476"/>
                  <a:gd name="T13" fmla="*/ 128 h 229"/>
                  <a:gd name="T14" fmla="*/ 199 w 476"/>
                  <a:gd name="T15" fmla="*/ 144 h 229"/>
                  <a:gd name="T16" fmla="*/ 263 w 476"/>
                  <a:gd name="T17" fmla="*/ 129 h 229"/>
                  <a:gd name="T18" fmla="*/ 282 w 476"/>
                  <a:gd name="T19" fmla="*/ 116 h 229"/>
                  <a:gd name="T20" fmla="*/ 282 w 476"/>
                  <a:gd name="T21" fmla="*/ 99 h 229"/>
                  <a:gd name="T22" fmla="*/ 301 w 476"/>
                  <a:gd name="T23" fmla="*/ 102 h 229"/>
                  <a:gd name="T24" fmla="*/ 339 w 476"/>
                  <a:gd name="T25" fmla="*/ 79 h 229"/>
                  <a:gd name="T26" fmla="*/ 371 w 476"/>
                  <a:gd name="T27" fmla="*/ 77 h 229"/>
                  <a:gd name="T28" fmla="*/ 356 w 476"/>
                  <a:gd name="T29" fmla="*/ 58 h 229"/>
                  <a:gd name="T30" fmla="*/ 327 w 476"/>
                  <a:gd name="T31" fmla="*/ 63 h 229"/>
                  <a:gd name="T32" fmla="*/ 326 w 476"/>
                  <a:gd name="T33" fmla="*/ 42 h 229"/>
                  <a:gd name="T34" fmla="*/ 334 w 476"/>
                  <a:gd name="T35" fmla="*/ 32 h 229"/>
                  <a:gd name="T36" fmla="*/ 312 w 476"/>
                  <a:gd name="T37" fmla="*/ 28 h 229"/>
                  <a:gd name="T38" fmla="*/ 256 w 476"/>
                  <a:gd name="T39" fmla="*/ 41 h 229"/>
                  <a:gd name="T40" fmla="*/ 208 w 476"/>
                  <a:gd name="T41" fmla="*/ 23 h 229"/>
                  <a:gd name="T42" fmla="*/ 177 w 476"/>
                  <a:gd name="T43" fmla="*/ 27 h 229"/>
                  <a:gd name="T44" fmla="*/ 165 w 476"/>
                  <a:gd name="T45" fmla="*/ 11 h 229"/>
                  <a:gd name="T46" fmla="*/ 133 w 476"/>
                  <a:gd name="T47" fmla="*/ 0 h 229"/>
                  <a:gd name="T48" fmla="*/ 117 w 476"/>
                  <a:gd name="T49" fmla="*/ 11 h 229"/>
                  <a:gd name="T50" fmla="*/ 116 w 476"/>
                  <a:gd name="T51" fmla="*/ 32 h 229"/>
                  <a:gd name="T52" fmla="*/ 47 w 476"/>
                  <a:gd name="T53" fmla="*/ 23 h 229"/>
                  <a:gd name="T54" fmla="*/ 0 w 476"/>
                  <a:gd name="T55" fmla="*/ 45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229"/>
                  <a:gd name="T86" fmla="*/ 476 w 476"/>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229">
                    <a:moveTo>
                      <a:pt x="0" y="72"/>
                    </a:moveTo>
                    <a:lnTo>
                      <a:pt x="15" y="96"/>
                    </a:lnTo>
                    <a:lnTo>
                      <a:pt x="37" y="103"/>
                    </a:lnTo>
                    <a:lnTo>
                      <a:pt x="46" y="154"/>
                    </a:lnTo>
                    <a:lnTo>
                      <a:pt x="113" y="172"/>
                    </a:lnTo>
                    <a:lnTo>
                      <a:pt x="139" y="206"/>
                    </a:lnTo>
                    <a:lnTo>
                      <a:pt x="195" y="203"/>
                    </a:lnTo>
                    <a:lnTo>
                      <a:pt x="255" y="229"/>
                    </a:lnTo>
                    <a:lnTo>
                      <a:pt x="338" y="206"/>
                    </a:lnTo>
                    <a:lnTo>
                      <a:pt x="363" y="185"/>
                    </a:lnTo>
                    <a:lnTo>
                      <a:pt x="363" y="158"/>
                    </a:lnTo>
                    <a:lnTo>
                      <a:pt x="386" y="162"/>
                    </a:lnTo>
                    <a:lnTo>
                      <a:pt x="435" y="125"/>
                    </a:lnTo>
                    <a:lnTo>
                      <a:pt x="476" y="123"/>
                    </a:lnTo>
                    <a:lnTo>
                      <a:pt x="457" y="93"/>
                    </a:lnTo>
                    <a:lnTo>
                      <a:pt x="420" y="100"/>
                    </a:lnTo>
                    <a:lnTo>
                      <a:pt x="418" y="67"/>
                    </a:lnTo>
                    <a:lnTo>
                      <a:pt x="429" y="50"/>
                    </a:lnTo>
                    <a:lnTo>
                      <a:pt x="400" y="45"/>
                    </a:lnTo>
                    <a:lnTo>
                      <a:pt x="328" y="65"/>
                    </a:lnTo>
                    <a:lnTo>
                      <a:pt x="267" y="37"/>
                    </a:lnTo>
                    <a:lnTo>
                      <a:pt x="227" y="42"/>
                    </a:lnTo>
                    <a:lnTo>
                      <a:pt x="211" y="17"/>
                    </a:lnTo>
                    <a:lnTo>
                      <a:pt x="172" y="0"/>
                    </a:lnTo>
                    <a:lnTo>
                      <a:pt x="150" y="18"/>
                    </a:lnTo>
                    <a:lnTo>
                      <a:pt x="149" y="50"/>
                    </a:lnTo>
                    <a:lnTo>
                      <a:pt x="60" y="36"/>
                    </a:lnTo>
                    <a:lnTo>
                      <a:pt x="0" y="72"/>
                    </a:lnTo>
                    <a:close/>
                  </a:path>
                </a:pathLst>
              </a:custGeom>
              <a:solidFill>
                <a:srgbClr val="FFFFFF"/>
              </a:solidFill>
              <a:ln w="14351">
                <a:solidFill>
                  <a:schemeClr val="bg2"/>
                </a:solidFill>
                <a:round/>
                <a:headEnd/>
                <a:tailEnd/>
              </a:ln>
            </p:spPr>
            <p:txBody>
              <a:bodyPr/>
              <a:lstStyle/>
              <a:p>
                <a:endParaRPr lang="en-US"/>
              </a:p>
            </p:txBody>
          </p:sp>
          <p:sp>
            <p:nvSpPr>
              <p:cNvPr id="21646" name="Freeform 141"/>
              <p:cNvSpPr>
                <a:spLocks/>
              </p:cNvSpPr>
              <p:nvPr/>
            </p:nvSpPr>
            <p:spPr bwMode="auto">
              <a:xfrm>
                <a:off x="2536" y="2222"/>
                <a:ext cx="165" cy="130"/>
              </a:xfrm>
              <a:custGeom>
                <a:avLst/>
                <a:gdLst>
                  <a:gd name="T0" fmla="*/ 0 w 179"/>
                  <a:gd name="T1" fmla="*/ 95 h 152"/>
                  <a:gd name="T2" fmla="*/ 34 w 179"/>
                  <a:gd name="T3" fmla="*/ 77 h 152"/>
                  <a:gd name="T4" fmla="*/ 46 w 179"/>
                  <a:gd name="T5" fmla="*/ 38 h 152"/>
                  <a:gd name="T6" fmla="*/ 74 w 179"/>
                  <a:gd name="T7" fmla="*/ 20 h 152"/>
                  <a:gd name="T8" fmla="*/ 84 w 179"/>
                  <a:gd name="T9" fmla="*/ 0 h 152"/>
                  <a:gd name="T10" fmla="*/ 126 w 179"/>
                  <a:gd name="T11" fmla="*/ 7 h 152"/>
                  <a:gd name="T12" fmla="*/ 140 w 179"/>
                  <a:gd name="T13" fmla="*/ 43 h 152"/>
                  <a:gd name="T14" fmla="*/ 120 w 179"/>
                  <a:gd name="T15" fmla="*/ 43 h 152"/>
                  <a:gd name="T16" fmla="*/ 108 w 179"/>
                  <a:gd name="T17" fmla="*/ 49 h 152"/>
                  <a:gd name="T18" fmla="*/ 112 w 179"/>
                  <a:gd name="T19" fmla="*/ 57 h 152"/>
                  <a:gd name="T20" fmla="*/ 58 w 179"/>
                  <a:gd name="T21" fmla="*/ 78 h 152"/>
                  <a:gd name="T22" fmla="*/ 53 w 179"/>
                  <a:gd name="T23" fmla="*/ 95 h 152"/>
                  <a:gd name="T24" fmla="*/ 0 w 179"/>
                  <a:gd name="T25" fmla="*/ 95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9"/>
                  <a:gd name="T40" fmla="*/ 0 h 152"/>
                  <a:gd name="T41" fmla="*/ 179 w 179"/>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9" h="152">
                    <a:moveTo>
                      <a:pt x="0" y="152"/>
                    </a:moveTo>
                    <a:lnTo>
                      <a:pt x="43" y="123"/>
                    </a:lnTo>
                    <a:lnTo>
                      <a:pt x="59" y="62"/>
                    </a:lnTo>
                    <a:lnTo>
                      <a:pt x="94" y="31"/>
                    </a:lnTo>
                    <a:lnTo>
                      <a:pt x="107" y="0"/>
                    </a:lnTo>
                    <a:lnTo>
                      <a:pt x="162" y="11"/>
                    </a:lnTo>
                    <a:lnTo>
                      <a:pt x="179" y="69"/>
                    </a:lnTo>
                    <a:lnTo>
                      <a:pt x="153" y="69"/>
                    </a:lnTo>
                    <a:lnTo>
                      <a:pt x="138" y="78"/>
                    </a:lnTo>
                    <a:lnTo>
                      <a:pt x="143" y="91"/>
                    </a:lnTo>
                    <a:lnTo>
                      <a:pt x="74" y="124"/>
                    </a:lnTo>
                    <a:lnTo>
                      <a:pt x="67" y="152"/>
                    </a:lnTo>
                    <a:lnTo>
                      <a:pt x="0" y="152"/>
                    </a:lnTo>
                    <a:close/>
                  </a:path>
                </a:pathLst>
              </a:custGeom>
              <a:solidFill>
                <a:srgbClr val="FF9900"/>
              </a:solidFill>
              <a:ln w="14351">
                <a:solidFill>
                  <a:schemeClr val="bg2"/>
                </a:solidFill>
                <a:round/>
                <a:headEnd/>
                <a:tailEnd/>
              </a:ln>
            </p:spPr>
            <p:txBody>
              <a:bodyPr/>
              <a:lstStyle/>
              <a:p>
                <a:endParaRPr lang="en-US"/>
              </a:p>
            </p:txBody>
          </p:sp>
          <p:sp>
            <p:nvSpPr>
              <p:cNvPr id="21647" name="Freeform 142"/>
              <p:cNvSpPr>
                <a:spLocks/>
              </p:cNvSpPr>
              <p:nvPr/>
            </p:nvSpPr>
            <p:spPr bwMode="auto">
              <a:xfrm>
                <a:off x="3132" y="2924"/>
                <a:ext cx="145" cy="246"/>
              </a:xfrm>
              <a:custGeom>
                <a:avLst/>
                <a:gdLst>
                  <a:gd name="T0" fmla="*/ 0 w 157"/>
                  <a:gd name="T1" fmla="*/ 50 h 289"/>
                  <a:gd name="T2" fmla="*/ 4 w 157"/>
                  <a:gd name="T3" fmla="*/ 55 h 289"/>
                  <a:gd name="T4" fmla="*/ 31 w 157"/>
                  <a:gd name="T5" fmla="*/ 65 h 289"/>
                  <a:gd name="T6" fmla="*/ 35 w 157"/>
                  <a:gd name="T7" fmla="*/ 76 h 289"/>
                  <a:gd name="T8" fmla="*/ 35 w 157"/>
                  <a:gd name="T9" fmla="*/ 101 h 289"/>
                  <a:gd name="T10" fmla="*/ 18 w 157"/>
                  <a:gd name="T11" fmla="*/ 134 h 289"/>
                  <a:gd name="T12" fmla="*/ 24 w 157"/>
                  <a:gd name="T13" fmla="*/ 168 h 289"/>
                  <a:gd name="T14" fmla="*/ 24 w 157"/>
                  <a:gd name="T15" fmla="*/ 178 h 289"/>
                  <a:gd name="T16" fmla="*/ 33 w 157"/>
                  <a:gd name="T17" fmla="*/ 178 h 289"/>
                  <a:gd name="T18" fmla="*/ 33 w 157"/>
                  <a:gd name="T19" fmla="*/ 166 h 289"/>
                  <a:gd name="T20" fmla="*/ 63 w 157"/>
                  <a:gd name="T21" fmla="*/ 148 h 289"/>
                  <a:gd name="T22" fmla="*/ 54 w 157"/>
                  <a:gd name="T23" fmla="*/ 101 h 289"/>
                  <a:gd name="T24" fmla="*/ 123 w 157"/>
                  <a:gd name="T25" fmla="*/ 54 h 289"/>
                  <a:gd name="T26" fmla="*/ 124 w 157"/>
                  <a:gd name="T27" fmla="*/ 0 h 289"/>
                  <a:gd name="T28" fmla="*/ 106 w 157"/>
                  <a:gd name="T29" fmla="*/ 9 h 289"/>
                  <a:gd name="T30" fmla="*/ 59 w 157"/>
                  <a:gd name="T31" fmla="*/ 11 h 289"/>
                  <a:gd name="T32" fmla="*/ 58 w 157"/>
                  <a:gd name="T33" fmla="*/ 31 h 289"/>
                  <a:gd name="T34" fmla="*/ 71 w 157"/>
                  <a:gd name="T35" fmla="*/ 48 h 289"/>
                  <a:gd name="T36" fmla="*/ 63 w 157"/>
                  <a:gd name="T37" fmla="*/ 71 h 289"/>
                  <a:gd name="T38" fmla="*/ 50 w 157"/>
                  <a:gd name="T39" fmla="*/ 58 h 289"/>
                  <a:gd name="T40" fmla="*/ 53 w 157"/>
                  <a:gd name="T41" fmla="*/ 43 h 289"/>
                  <a:gd name="T42" fmla="*/ 38 w 157"/>
                  <a:gd name="T43" fmla="*/ 37 h 289"/>
                  <a:gd name="T44" fmla="*/ 0 w 157"/>
                  <a:gd name="T45" fmla="*/ 50 h 2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
                  <a:gd name="T70" fmla="*/ 0 h 289"/>
                  <a:gd name="T71" fmla="*/ 157 w 157"/>
                  <a:gd name="T72" fmla="*/ 289 h 2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 h="289">
                    <a:moveTo>
                      <a:pt x="0" y="81"/>
                    </a:moveTo>
                    <a:lnTo>
                      <a:pt x="4" y="89"/>
                    </a:lnTo>
                    <a:lnTo>
                      <a:pt x="40" y="104"/>
                    </a:lnTo>
                    <a:lnTo>
                      <a:pt x="44" y="122"/>
                    </a:lnTo>
                    <a:lnTo>
                      <a:pt x="44" y="165"/>
                    </a:lnTo>
                    <a:lnTo>
                      <a:pt x="24" y="216"/>
                    </a:lnTo>
                    <a:lnTo>
                      <a:pt x="30" y="271"/>
                    </a:lnTo>
                    <a:lnTo>
                      <a:pt x="30" y="289"/>
                    </a:lnTo>
                    <a:lnTo>
                      <a:pt x="42" y="289"/>
                    </a:lnTo>
                    <a:lnTo>
                      <a:pt x="42" y="269"/>
                    </a:lnTo>
                    <a:lnTo>
                      <a:pt x="80" y="241"/>
                    </a:lnTo>
                    <a:lnTo>
                      <a:pt x="69" y="165"/>
                    </a:lnTo>
                    <a:lnTo>
                      <a:pt x="156" y="87"/>
                    </a:lnTo>
                    <a:lnTo>
                      <a:pt x="157" y="0"/>
                    </a:lnTo>
                    <a:lnTo>
                      <a:pt x="134" y="14"/>
                    </a:lnTo>
                    <a:lnTo>
                      <a:pt x="75" y="18"/>
                    </a:lnTo>
                    <a:lnTo>
                      <a:pt x="74" y="51"/>
                    </a:lnTo>
                    <a:lnTo>
                      <a:pt x="90" y="78"/>
                    </a:lnTo>
                    <a:lnTo>
                      <a:pt x="80" y="115"/>
                    </a:lnTo>
                    <a:lnTo>
                      <a:pt x="64" y="94"/>
                    </a:lnTo>
                    <a:lnTo>
                      <a:pt x="67" y="71"/>
                    </a:lnTo>
                    <a:lnTo>
                      <a:pt x="48" y="61"/>
                    </a:lnTo>
                    <a:lnTo>
                      <a:pt x="0" y="81"/>
                    </a:lnTo>
                    <a:close/>
                  </a:path>
                </a:pathLst>
              </a:custGeom>
              <a:solidFill>
                <a:srgbClr val="FFFFFF"/>
              </a:solidFill>
              <a:ln w="14351">
                <a:solidFill>
                  <a:schemeClr val="bg2"/>
                </a:solidFill>
                <a:round/>
                <a:headEnd/>
                <a:tailEnd/>
              </a:ln>
            </p:spPr>
            <p:txBody>
              <a:bodyPr/>
              <a:lstStyle/>
              <a:p>
                <a:endParaRPr lang="en-US"/>
              </a:p>
            </p:txBody>
          </p:sp>
          <p:sp>
            <p:nvSpPr>
              <p:cNvPr id="21648" name="Freeform 143"/>
              <p:cNvSpPr>
                <a:spLocks/>
              </p:cNvSpPr>
              <p:nvPr/>
            </p:nvSpPr>
            <p:spPr bwMode="auto">
              <a:xfrm>
                <a:off x="3437" y="2398"/>
                <a:ext cx="109" cy="127"/>
              </a:xfrm>
              <a:custGeom>
                <a:avLst/>
                <a:gdLst>
                  <a:gd name="T0" fmla="*/ 0 w 118"/>
                  <a:gd name="T1" fmla="*/ 66 h 149"/>
                  <a:gd name="T2" fmla="*/ 12 w 118"/>
                  <a:gd name="T3" fmla="*/ 92 h 149"/>
                  <a:gd name="T4" fmla="*/ 35 w 118"/>
                  <a:gd name="T5" fmla="*/ 87 h 149"/>
                  <a:gd name="T6" fmla="*/ 68 w 118"/>
                  <a:gd name="T7" fmla="*/ 66 h 149"/>
                  <a:gd name="T8" fmla="*/ 67 w 118"/>
                  <a:gd name="T9" fmla="*/ 54 h 149"/>
                  <a:gd name="T10" fmla="*/ 90 w 118"/>
                  <a:gd name="T11" fmla="*/ 33 h 149"/>
                  <a:gd name="T12" fmla="*/ 93 w 118"/>
                  <a:gd name="T13" fmla="*/ 27 h 149"/>
                  <a:gd name="T14" fmla="*/ 79 w 118"/>
                  <a:gd name="T15" fmla="*/ 14 h 149"/>
                  <a:gd name="T16" fmla="*/ 51 w 118"/>
                  <a:gd name="T17" fmla="*/ 0 h 149"/>
                  <a:gd name="T18" fmla="*/ 44 w 118"/>
                  <a:gd name="T19" fmla="*/ 0 h 149"/>
                  <a:gd name="T20" fmla="*/ 48 w 118"/>
                  <a:gd name="T21" fmla="*/ 9 h 149"/>
                  <a:gd name="T22" fmla="*/ 39 w 118"/>
                  <a:gd name="T23" fmla="*/ 25 h 149"/>
                  <a:gd name="T24" fmla="*/ 44 w 118"/>
                  <a:gd name="T25" fmla="*/ 32 h 149"/>
                  <a:gd name="T26" fmla="*/ 35 w 118"/>
                  <a:gd name="T27" fmla="*/ 55 h 149"/>
                  <a:gd name="T28" fmla="*/ 0 w 118"/>
                  <a:gd name="T29" fmla="*/ 66 h 1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49"/>
                  <a:gd name="T47" fmla="*/ 118 w 118"/>
                  <a:gd name="T48" fmla="*/ 149 h 1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49">
                    <a:moveTo>
                      <a:pt x="0" y="106"/>
                    </a:moveTo>
                    <a:lnTo>
                      <a:pt x="15" y="149"/>
                    </a:lnTo>
                    <a:lnTo>
                      <a:pt x="44" y="141"/>
                    </a:lnTo>
                    <a:lnTo>
                      <a:pt x="87" y="106"/>
                    </a:lnTo>
                    <a:lnTo>
                      <a:pt x="86" y="87"/>
                    </a:lnTo>
                    <a:lnTo>
                      <a:pt x="114" y="54"/>
                    </a:lnTo>
                    <a:lnTo>
                      <a:pt x="118" y="43"/>
                    </a:lnTo>
                    <a:lnTo>
                      <a:pt x="101" y="24"/>
                    </a:lnTo>
                    <a:lnTo>
                      <a:pt x="64" y="0"/>
                    </a:lnTo>
                    <a:lnTo>
                      <a:pt x="56" y="0"/>
                    </a:lnTo>
                    <a:lnTo>
                      <a:pt x="61" y="14"/>
                    </a:lnTo>
                    <a:lnTo>
                      <a:pt x="49" y="40"/>
                    </a:lnTo>
                    <a:lnTo>
                      <a:pt x="56" y="53"/>
                    </a:lnTo>
                    <a:lnTo>
                      <a:pt x="44" y="89"/>
                    </a:lnTo>
                    <a:lnTo>
                      <a:pt x="0" y="106"/>
                    </a:lnTo>
                    <a:close/>
                  </a:path>
                </a:pathLst>
              </a:custGeom>
              <a:solidFill>
                <a:srgbClr val="FFFFFF"/>
              </a:solidFill>
              <a:ln w="14351">
                <a:solidFill>
                  <a:schemeClr val="bg2"/>
                </a:solidFill>
                <a:round/>
                <a:headEnd/>
                <a:tailEnd/>
              </a:ln>
            </p:spPr>
            <p:txBody>
              <a:bodyPr/>
              <a:lstStyle/>
              <a:p>
                <a:endParaRPr lang="en-US"/>
              </a:p>
            </p:txBody>
          </p:sp>
          <p:sp>
            <p:nvSpPr>
              <p:cNvPr id="21649" name="Freeform 144"/>
              <p:cNvSpPr>
                <a:spLocks/>
              </p:cNvSpPr>
              <p:nvPr/>
            </p:nvSpPr>
            <p:spPr bwMode="auto">
              <a:xfrm>
                <a:off x="3827" y="2312"/>
                <a:ext cx="112" cy="60"/>
              </a:xfrm>
              <a:custGeom>
                <a:avLst/>
                <a:gdLst>
                  <a:gd name="T0" fmla="*/ 0 w 122"/>
                  <a:gd name="T1" fmla="*/ 16 h 71"/>
                  <a:gd name="T2" fmla="*/ 12 w 122"/>
                  <a:gd name="T3" fmla="*/ 0 h 71"/>
                  <a:gd name="T4" fmla="*/ 48 w 122"/>
                  <a:gd name="T5" fmla="*/ 11 h 71"/>
                  <a:gd name="T6" fmla="*/ 68 w 122"/>
                  <a:gd name="T7" fmla="*/ 26 h 71"/>
                  <a:gd name="T8" fmla="*/ 95 w 122"/>
                  <a:gd name="T9" fmla="*/ 26 h 71"/>
                  <a:gd name="T10" fmla="*/ 92 w 122"/>
                  <a:gd name="T11" fmla="*/ 43 h 71"/>
                  <a:gd name="T12" fmla="*/ 32 w 122"/>
                  <a:gd name="T13" fmla="*/ 33 h 71"/>
                  <a:gd name="T14" fmla="*/ 0 w 122"/>
                  <a:gd name="T15" fmla="*/ 16 h 71"/>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71"/>
                  <a:gd name="T26" fmla="*/ 122 w 122"/>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71">
                    <a:moveTo>
                      <a:pt x="0" y="27"/>
                    </a:moveTo>
                    <a:lnTo>
                      <a:pt x="15" y="0"/>
                    </a:lnTo>
                    <a:lnTo>
                      <a:pt x="62" y="18"/>
                    </a:lnTo>
                    <a:lnTo>
                      <a:pt x="88" y="44"/>
                    </a:lnTo>
                    <a:lnTo>
                      <a:pt x="122" y="44"/>
                    </a:lnTo>
                    <a:lnTo>
                      <a:pt x="119" y="71"/>
                    </a:lnTo>
                    <a:lnTo>
                      <a:pt x="41" y="54"/>
                    </a:lnTo>
                    <a:lnTo>
                      <a:pt x="0" y="27"/>
                    </a:lnTo>
                    <a:close/>
                  </a:path>
                </a:pathLst>
              </a:custGeom>
              <a:solidFill>
                <a:srgbClr val="FFFFFF"/>
              </a:solidFill>
              <a:ln w="14351">
                <a:solidFill>
                  <a:schemeClr val="bg2"/>
                </a:solidFill>
                <a:round/>
                <a:headEnd/>
                <a:tailEnd/>
              </a:ln>
            </p:spPr>
            <p:txBody>
              <a:bodyPr/>
              <a:lstStyle/>
              <a:p>
                <a:endParaRPr lang="en-US"/>
              </a:p>
            </p:txBody>
          </p:sp>
          <p:sp>
            <p:nvSpPr>
              <p:cNvPr id="21650" name="Freeform 145"/>
              <p:cNvSpPr>
                <a:spLocks/>
              </p:cNvSpPr>
              <p:nvPr/>
            </p:nvSpPr>
            <p:spPr bwMode="auto">
              <a:xfrm>
                <a:off x="2766" y="1905"/>
                <a:ext cx="49" cy="48"/>
              </a:xfrm>
              <a:custGeom>
                <a:avLst/>
                <a:gdLst>
                  <a:gd name="T0" fmla="*/ 0 w 52"/>
                  <a:gd name="T1" fmla="*/ 27 h 56"/>
                  <a:gd name="T2" fmla="*/ 18 w 52"/>
                  <a:gd name="T3" fmla="*/ 21 h 56"/>
                  <a:gd name="T4" fmla="*/ 8 w 52"/>
                  <a:gd name="T5" fmla="*/ 18 h 56"/>
                  <a:gd name="T6" fmla="*/ 18 w 52"/>
                  <a:gd name="T7" fmla="*/ 7 h 56"/>
                  <a:gd name="T8" fmla="*/ 24 w 52"/>
                  <a:gd name="T9" fmla="*/ 14 h 56"/>
                  <a:gd name="T10" fmla="*/ 24 w 52"/>
                  <a:gd name="T11" fmla="*/ 0 h 56"/>
                  <a:gd name="T12" fmla="*/ 43 w 52"/>
                  <a:gd name="T13" fmla="*/ 0 h 56"/>
                  <a:gd name="T14" fmla="*/ 43 w 52"/>
                  <a:gd name="T15" fmla="*/ 14 h 56"/>
                  <a:gd name="T16" fmla="*/ 30 w 52"/>
                  <a:gd name="T17" fmla="*/ 18 h 56"/>
                  <a:gd name="T18" fmla="*/ 30 w 52"/>
                  <a:gd name="T19" fmla="*/ 35 h 56"/>
                  <a:gd name="T20" fmla="*/ 19 w 52"/>
                  <a:gd name="T21" fmla="*/ 27 h 56"/>
                  <a:gd name="T22" fmla="*/ 0 w 52"/>
                  <a:gd name="T23" fmla="*/ 2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56"/>
                  <a:gd name="T38" fmla="*/ 52 w 5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56">
                    <a:moveTo>
                      <a:pt x="0" y="43"/>
                    </a:moveTo>
                    <a:lnTo>
                      <a:pt x="21" y="34"/>
                    </a:lnTo>
                    <a:lnTo>
                      <a:pt x="10" y="29"/>
                    </a:lnTo>
                    <a:lnTo>
                      <a:pt x="21" y="10"/>
                    </a:lnTo>
                    <a:lnTo>
                      <a:pt x="28" y="22"/>
                    </a:lnTo>
                    <a:lnTo>
                      <a:pt x="28" y="0"/>
                    </a:lnTo>
                    <a:lnTo>
                      <a:pt x="52" y="0"/>
                    </a:lnTo>
                    <a:lnTo>
                      <a:pt x="52" y="22"/>
                    </a:lnTo>
                    <a:lnTo>
                      <a:pt x="36" y="29"/>
                    </a:lnTo>
                    <a:lnTo>
                      <a:pt x="36" y="56"/>
                    </a:lnTo>
                    <a:lnTo>
                      <a:pt x="22" y="42"/>
                    </a:lnTo>
                    <a:lnTo>
                      <a:pt x="0" y="43"/>
                    </a:lnTo>
                    <a:close/>
                  </a:path>
                </a:pathLst>
              </a:custGeom>
              <a:solidFill>
                <a:srgbClr val="FFFFFF"/>
              </a:solidFill>
              <a:ln w="14351">
                <a:solidFill>
                  <a:schemeClr val="bg2"/>
                </a:solidFill>
                <a:round/>
                <a:headEnd/>
                <a:tailEnd/>
              </a:ln>
            </p:spPr>
            <p:txBody>
              <a:bodyPr/>
              <a:lstStyle/>
              <a:p>
                <a:endParaRPr lang="en-US"/>
              </a:p>
            </p:txBody>
          </p:sp>
          <p:sp>
            <p:nvSpPr>
              <p:cNvPr id="21651" name="Freeform 146"/>
              <p:cNvSpPr>
                <a:spLocks/>
              </p:cNvSpPr>
              <p:nvPr/>
            </p:nvSpPr>
            <p:spPr bwMode="auto">
              <a:xfrm>
                <a:off x="5024" y="3402"/>
                <a:ext cx="107" cy="106"/>
              </a:xfrm>
              <a:custGeom>
                <a:avLst/>
                <a:gdLst>
                  <a:gd name="T0" fmla="*/ 0 w 116"/>
                  <a:gd name="T1" fmla="*/ 69 h 125"/>
                  <a:gd name="T2" fmla="*/ 18 w 116"/>
                  <a:gd name="T3" fmla="*/ 42 h 125"/>
                  <a:gd name="T4" fmla="*/ 53 w 116"/>
                  <a:gd name="T5" fmla="*/ 26 h 125"/>
                  <a:gd name="T6" fmla="*/ 69 w 116"/>
                  <a:gd name="T7" fmla="*/ 0 h 125"/>
                  <a:gd name="T8" fmla="*/ 78 w 116"/>
                  <a:gd name="T9" fmla="*/ 7 h 125"/>
                  <a:gd name="T10" fmla="*/ 89 w 116"/>
                  <a:gd name="T11" fmla="*/ 4 h 125"/>
                  <a:gd name="T12" fmla="*/ 91 w 116"/>
                  <a:gd name="T13" fmla="*/ 13 h 125"/>
                  <a:gd name="T14" fmla="*/ 74 w 116"/>
                  <a:gd name="T15" fmla="*/ 31 h 125"/>
                  <a:gd name="T16" fmla="*/ 77 w 116"/>
                  <a:gd name="T17" fmla="*/ 40 h 125"/>
                  <a:gd name="T18" fmla="*/ 59 w 116"/>
                  <a:gd name="T19" fmla="*/ 42 h 125"/>
                  <a:gd name="T20" fmla="*/ 50 w 116"/>
                  <a:gd name="T21" fmla="*/ 69 h 125"/>
                  <a:gd name="T22" fmla="*/ 29 w 116"/>
                  <a:gd name="T23" fmla="*/ 76 h 125"/>
                  <a:gd name="T24" fmla="*/ 0 w 116"/>
                  <a:gd name="T25" fmla="*/ 69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125"/>
                  <a:gd name="T41" fmla="*/ 116 w 116"/>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125">
                    <a:moveTo>
                      <a:pt x="0" y="112"/>
                    </a:moveTo>
                    <a:lnTo>
                      <a:pt x="24" y="70"/>
                    </a:lnTo>
                    <a:lnTo>
                      <a:pt x="67" y="43"/>
                    </a:lnTo>
                    <a:lnTo>
                      <a:pt x="88" y="0"/>
                    </a:lnTo>
                    <a:lnTo>
                      <a:pt x="100" y="12"/>
                    </a:lnTo>
                    <a:lnTo>
                      <a:pt x="113" y="7"/>
                    </a:lnTo>
                    <a:lnTo>
                      <a:pt x="116" y="21"/>
                    </a:lnTo>
                    <a:lnTo>
                      <a:pt x="94" y="50"/>
                    </a:lnTo>
                    <a:lnTo>
                      <a:pt x="99" y="66"/>
                    </a:lnTo>
                    <a:lnTo>
                      <a:pt x="75" y="70"/>
                    </a:lnTo>
                    <a:lnTo>
                      <a:pt x="63" y="112"/>
                    </a:lnTo>
                    <a:lnTo>
                      <a:pt x="37" y="125"/>
                    </a:lnTo>
                    <a:lnTo>
                      <a:pt x="0" y="112"/>
                    </a:lnTo>
                    <a:close/>
                  </a:path>
                </a:pathLst>
              </a:custGeom>
              <a:solidFill>
                <a:srgbClr val="FFFFFF"/>
              </a:solidFill>
              <a:ln w="14351">
                <a:solidFill>
                  <a:schemeClr val="bg2"/>
                </a:solidFill>
                <a:round/>
                <a:headEnd/>
                <a:tailEnd/>
              </a:ln>
            </p:spPr>
            <p:txBody>
              <a:bodyPr/>
              <a:lstStyle/>
              <a:p>
                <a:endParaRPr lang="en-US"/>
              </a:p>
            </p:txBody>
          </p:sp>
          <p:sp>
            <p:nvSpPr>
              <p:cNvPr id="21652" name="Freeform 147"/>
              <p:cNvSpPr>
                <a:spLocks/>
              </p:cNvSpPr>
              <p:nvPr/>
            </p:nvSpPr>
            <p:spPr bwMode="auto">
              <a:xfrm>
                <a:off x="5110" y="3298"/>
                <a:ext cx="79" cy="117"/>
              </a:xfrm>
              <a:custGeom>
                <a:avLst/>
                <a:gdLst>
                  <a:gd name="T0" fmla="*/ 0 w 85"/>
                  <a:gd name="T1" fmla="*/ 0 h 137"/>
                  <a:gd name="T2" fmla="*/ 19 w 85"/>
                  <a:gd name="T3" fmla="*/ 9 h 137"/>
                  <a:gd name="T4" fmla="*/ 24 w 85"/>
                  <a:gd name="T5" fmla="*/ 27 h 137"/>
                  <a:gd name="T6" fmla="*/ 33 w 85"/>
                  <a:gd name="T7" fmla="*/ 34 h 137"/>
                  <a:gd name="T8" fmla="*/ 36 w 85"/>
                  <a:gd name="T9" fmla="*/ 27 h 137"/>
                  <a:gd name="T10" fmla="*/ 41 w 85"/>
                  <a:gd name="T11" fmla="*/ 38 h 137"/>
                  <a:gd name="T12" fmla="*/ 68 w 85"/>
                  <a:gd name="T13" fmla="*/ 38 h 137"/>
                  <a:gd name="T14" fmla="*/ 63 w 85"/>
                  <a:gd name="T15" fmla="*/ 57 h 137"/>
                  <a:gd name="T16" fmla="*/ 49 w 85"/>
                  <a:gd name="T17" fmla="*/ 61 h 137"/>
                  <a:gd name="T18" fmla="*/ 38 w 85"/>
                  <a:gd name="T19" fmla="*/ 84 h 137"/>
                  <a:gd name="T20" fmla="*/ 25 w 85"/>
                  <a:gd name="T21" fmla="*/ 85 h 137"/>
                  <a:gd name="T22" fmla="*/ 30 w 85"/>
                  <a:gd name="T23" fmla="*/ 76 h 137"/>
                  <a:gd name="T24" fmla="*/ 13 w 85"/>
                  <a:gd name="T25" fmla="*/ 61 h 137"/>
                  <a:gd name="T26" fmla="*/ 26 w 85"/>
                  <a:gd name="T27" fmla="*/ 44 h 137"/>
                  <a:gd name="T28" fmla="*/ 25 w 85"/>
                  <a:gd name="T29" fmla="*/ 29 h 137"/>
                  <a:gd name="T30" fmla="*/ 0 w 85"/>
                  <a:gd name="T31" fmla="*/ 0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137"/>
                  <a:gd name="T50" fmla="*/ 85 w 8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137">
                    <a:moveTo>
                      <a:pt x="0" y="0"/>
                    </a:moveTo>
                    <a:lnTo>
                      <a:pt x="23" y="14"/>
                    </a:lnTo>
                    <a:lnTo>
                      <a:pt x="30" y="45"/>
                    </a:lnTo>
                    <a:lnTo>
                      <a:pt x="41" y="55"/>
                    </a:lnTo>
                    <a:lnTo>
                      <a:pt x="45" y="43"/>
                    </a:lnTo>
                    <a:lnTo>
                      <a:pt x="51" y="61"/>
                    </a:lnTo>
                    <a:lnTo>
                      <a:pt x="85" y="61"/>
                    </a:lnTo>
                    <a:lnTo>
                      <a:pt x="79" y="92"/>
                    </a:lnTo>
                    <a:lnTo>
                      <a:pt x="61" y="98"/>
                    </a:lnTo>
                    <a:lnTo>
                      <a:pt x="47" y="135"/>
                    </a:lnTo>
                    <a:lnTo>
                      <a:pt x="31" y="137"/>
                    </a:lnTo>
                    <a:lnTo>
                      <a:pt x="37" y="122"/>
                    </a:lnTo>
                    <a:lnTo>
                      <a:pt x="16" y="97"/>
                    </a:lnTo>
                    <a:lnTo>
                      <a:pt x="32" y="71"/>
                    </a:lnTo>
                    <a:lnTo>
                      <a:pt x="31" y="47"/>
                    </a:lnTo>
                    <a:lnTo>
                      <a:pt x="0" y="0"/>
                    </a:lnTo>
                    <a:close/>
                  </a:path>
                </a:pathLst>
              </a:custGeom>
              <a:solidFill>
                <a:srgbClr val="FFFFFF"/>
              </a:solidFill>
              <a:ln w="14351">
                <a:solidFill>
                  <a:schemeClr val="bg2"/>
                </a:solidFill>
                <a:round/>
                <a:headEnd/>
                <a:tailEnd/>
              </a:ln>
            </p:spPr>
            <p:txBody>
              <a:bodyPr/>
              <a:lstStyle/>
              <a:p>
                <a:endParaRPr lang="en-US"/>
              </a:p>
            </p:txBody>
          </p:sp>
          <p:sp>
            <p:nvSpPr>
              <p:cNvPr id="21653" name="Freeform 148"/>
              <p:cNvSpPr>
                <a:spLocks/>
              </p:cNvSpPr>
              <p:nvPr/>
            </p:nvSpPr>
            <p:spPr bwMode="auto">
              <a:xfrm>
                <a:off x="1503" y="2549"/>
                <a:ext cx="57" cy="61"/>
              </a:xfrm>
              <a:custGeom>
                <a:avLst/>
                <a:gdLst>
                  <a:gd name="T0" fmla="*/ 0 w 62"/>
                  <a:gd name="T1" fmla="*/ 22 h 71"/>
                  <a:gd name="T2" fmla="*/ 18 w 62"/>
                  <a:gd name="T3" fmla="*/ 43 h 71"/>
                  <a:gd name="T4" fmla="*/ 43 w 62"/>
                  <a:gd name="T5" fmla="*/ 45 h 71"/>
                  <a:gd name="T6" fmla="*/ 48 w 62"/>
                  <a:gd name="T7" fmla="*/ 0 h 71"/>
                  <a:gd name="T8" fmla="*/ 30 w 62"/>
                  <a:gd name="T9" fmla="*/ 3 h 71"/>
                  <a:gd name="T10" fmla="*/ 0 w 62"/>
                  <a:gd name="T11" fmla="*/ 22 h 71"/>
                  <a:gd name="T12" fmla="*/ 0 60000 65536"/>
                  <a:gd name="T13" fmla="*/ 0 60000 65536"/>
                  <a:gd name="T14" fmla="*/ 0 60000 65536"/>
                  <a:gd name="T15" fmla="*/ 0 60000 65536"/>
                  <a:gd name="T16" fmla="*/ 0 60000 65536"/>
                  <a:gd name="T17" fmla="*/ 0 60000 65536"/>
                  <a:gd name="T18" fmla="*/ 0 w 62"/>
                  <a:gd name="T19" fmla="*/ 0 h 71"/>
                  <a:gd name="T20" fmla="*/ 62 w 62"/>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62" h="71">
                    <a:moveTo>
                      <a:pt x="0" y="35"/>
                    </a:moveTo>
                    <a:lnTo>
                      <a:pt x="24" y="67"/>
                    </a:lnTo>
                    <a:lnTo>
                      <a:pt x="56" y="71"/>
                    </a:lnTo>
                    <a:lnTo>
                      <a:pt x="62" y="0"/>
                    </a:lnTo>
                    <a:lnTo>
                      <a:pt x="39" y="4"/>
                    </a:lnTo>
                    <a:lnTo>
                      <a:pt x="0" y="35"/>
                    </a:lnTo>
                    <a:close/>
                  </a:path>
                </a:pathLst>
              </a:custGeom>
              <a:solidFill>
                <a:srgbClr val="FF6600"/>
              </a:solidFill>
              <a:ln w="14351">
                <a:solidFill>
                  <a:schemeClr val="bg2"/>
                </a:solidFill>
                <a:round/>
                <a:headEnd/>
                <a:tailEnd/>
              </a:ln>
            </p:spPr>
            <p:txBody>
              <a:bodyPr/>
              <a:lstStyle/>
              <a:p>
                <a:endParaRPr lang="en-US"/>
              </a:p>
            </p:txBody>
          </p:sp>
          <p:sp>
            <p:nvSpPr>
              <p:cNvPr id="21654" name="Freeform 149"/>
              <p:cNvSpPr>
                <a:spLocks/>
              </p:cNvSpPr>
              <p:nvPr/>
            </p:nvSpPr>
            <p:spPr bwMode="auto">
              <a:xfrm>
                <a:off x="2719" y="2419"/>
                <a:ext cx="220" cy="178"/>
              </a:xfrm>
              <a:custGeom>
                <a:avLst/>
                <a:gdLst>
                  <a:gd name="T0" fmla="*/ 0 w 238"/>
                  <a:gd name="T1" fmla="*/ 94 h 208"/>
                  <a:gd name="T2" fmla="*/ 2 w 238"/>
                  <a:gd name="T3" fmla="*/ 105 h 208"/>
                  <a:gd name="T4" fmla="*/ 27 w 238"/>
                  <a:gd name="T5" fmla="*/ 128 h 208"/>
                  <a:gd name="T6" fmla="*/ 31 w 238"/>
                  <a:gd name="T7" fmla="*/ 122 h 208"/>
                  <a:gd name="T8" fmla="*/ 40 w 238"/>
                  <a:gd name="T9" fmla="*/ 130 h 208"/>
                  <a:gd name="T10" fmla="*/ 54 w 238"/>
                  <a:gd name="T11" fmla="*/ 109 h 208"/>
                  <a:gd name="T12" fmla="*/ 109 w 238"/>
                  <a:gd name="T13" fmla="*/ 119 h 208"/>
                  <a:gd name="T14" fmla="*/ 153 w 238"/>
                  <a:gd name="T15" fmla="*/ 107 h 208"/>
                  <a:gd name="T16" fmla="*/ 157 w 238"/>
                  <a:gd name="T17" fmla="*/ 103 h 208"/>
                  <a:gd name="T18" fmla="*/ 180 w 238"/>
                  <a:gd name="T19" fmla="*/ 73 h 208"/>
                  <a:gd name="T20" fmla="*/ 188 w 238"/>
                  <a:gd name="T21" fmla="*/ 35 h 208"/>
                  <a:gd name="T22" fmla="*/ 175 w 238"/>
                  <a:gd name="T23" fmla="*/ 23 h 208"/>
                  <a:gd name="T24" fmla="*/ 175 w 238"/>
                  <a:gd name="T25" fmla="*/ 5 h 208"/>
                  <a:gd name="T26" fmla="*/ 137 w 238"/>
                  <a:gd name="T27" fmla="*/ 0 h 208"/>
                  <a:gd name="T28" fmla="*/ 64 w 238"/>
                  <a:gd name="T29" fmla="*/ 45 h 208"/>
                  <a:gd name="T30" fmla="*/ 47 w 238"/>
                  <a:gd name="T31" fmla="*/ 49 h 208"/>
                  <a:gd name="T32" fmla="*/ 47 w 238"/>
                  <a:gd name="T33" fmla="*/ 83 h 208"/>
                  <a:gd name="T34" fmla="*/ 39 w 238"/>
                  <a:gd name="T35" fmla="*/ 91 h 208"/>
                  <a:gd name="T36" fmla="*/ 0 w 238"/>
                  <a:gd name="T37" fmla="*/ 94 h 2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8"/>
                  <a:gd name="T58" fmla="*/ 0 h 208"/>
                  <a:gd name="T59" fmla="*/ 238 w 238"/>
                  <a:gd name="T60" fmla="*/ 208 h 2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8" h="208">
                    <a:moveTo>
                      <a:pt x="0" y="151"/>
                    </a:moveTo>
                    <a:lnTo>
                      <a:pt x="2" y="168"/>
                    </a:lnTo>
                    <a:lnTo>
                      <a:pt x="33" y="203"/>
                    </a:lnTo>
                    <a:lnTo>
                      <a:pt x="39" y="195"/>
                    </a:lnTo>
                    <a:lnTo>
                      <a:pt x="51" y="208"/>
                    </a:lnTo>
                    <a:lnTo>
                      <a:pt x="68" y="173"/>
                    </a:lnTo>
                    <a:lnTo>
                      <a:pt x="138" y="190"/>
                    </a:lnTo>
                    <a:lnTo>
                      <a:pt x="194" y="171"/>
                    </a:lnTo>
                    <a:lnTo>
                      <a:pt x="199" y="164"/>
                    </a:lnTo>
                    <a:lnTo>
                      <a:pt x="228" y="116"/>
                    </a:lnTo>
                    <a:lnTo>
                      <a:pt x="238" y="56"/>
                    </a:lnTo>
                    <a:lnTo>
                      <a:pt x="222" y="37"/>
                    </a:lnTo>
                    <a:lnTo>
                      <a:pt x="222" y="8"/>
                    </a:lnTo>
                    <a:lnTo>
                      <a:pt x="173" y="0"/>
                    </a:lnTo>
                    <a:lnTo>
                      <a:pt x="81" y="71"/>
                    </a:lnTo>
                    <a:lnTo>
                      <a:pt x="59" y="78"/>
                    </a:lnTo>
                    <a:lnTo>
                      <a:pt x="60" y="132"/>
                    </a:lnTo>
                    <a:lnTo>
                      <a:pt x="49" y="145"/>
                    </a:lnTo>
                    <a:lnTo>
                      <a:pt x="0" y="151"/>
                    </a:lnTo>
                    <a:close/>
                  </a:path>
                </a:pathLst>
              </a:custGeom>
              <a:solidFill>
                <a:srgbClr val="FF6600"/>
              </a:solidFill>
              <a:ln w="14351">
                <a:solidFill>
                  <a:schemeClr val="bg2"/>
                </a:solidFill>
                <a:round/>
                <a:headEnd/>
                <a:tailEnd/>
              </a:ln>
            </p:spPr>
            <p:txBody>
              <a:bodyPr/>
              <a:lstStyle/>
              <a:p>
                <a:endParaRPr lang="en-US"/>
              </a:p>
            </p:txBody>
          </p:sp>
          <p:sp>
            <p:nvSpPr>
              <p:cNvPr id="21655" name="Freeform 150"/>
              <p:cNvSpPr>
                <a:spLocks/>
              </p:cNvSpPr>
              <p:nvPr/>
            </p:nvSpPr>
            <p:spPr bwMode="auto">
              <a:xfrm>
                <a:off x="2756" y="2565"/>
                <a:ext cx="160" cy="143"/>
              </a:xfrm>
              <a:custGeom>
                <a:avLst/>
                <a:gdLst>
                  <a:gd name="T0" fmla="*/ 0 w 173"/>
                  <a:gd name="T1" fmla="*/ 83 h 167"/>
                  <a:gd name="T2" fmla="*/ 8 w 173"/>
                  <a:gd name="T3" fmla="*/ 23 h 167"/>
                  <a:gd name="T4" fmla="*/ 22 w 173"/>
                  <a:gd name="T5" fmla="*/ 2 h 167"/>
                  <a:gd name="T6" fmla="*/ 78 w 173"/>
                  <a:gd name="T7" fmla="*/ 12 h 167"/>
                  <a:gd name="T8" fmla="*/ 121 w 173"/>
                  <a:gd name="T9" fmla="*/ 0 h 167"/>
                  <a:gd name="T10" fmla="*/ 131 w 173"/>
                  <a:gd name="T11" fmla="*/ 15 h 167"/>
                  <a:gd name="T12" fmla="*/ 137 w 173"/>
                  <a:gd name="T13" fmla="*/ 25 h 167"/>
                  <a:gd name="T14" fmla="*/ 125 w 173"/>
                  <a:gd name="T15" fmla="*/ 33 h 167"/>
                  <a:gd name="T16" fmla="*/ 101 w 173"/>
                  <a:gd name="T17" fmla="*/ 80 h 167"/>
                  <a:gd name="T18" fmla="*/ 79 w 173"/>
                  <a:gd name="T19" fmla="*/ 76 h 167"/>
                  <a:gd name="T20" fmla="*/ 65 w 173"/>
                  <a:gd name="T21" fmla="*/ 99 h 167"/>
                  <a:gd name="T22" fmla="*/ 40 w 173"/>
                  <a:gd name="T23" fmla="*/ 104 h 167"/>
                  <a:gd name="T24" fmla="*/ 22 w 173"/>
                  <a:gd name="T25" fmla="*/ 85 h 167"/>
                  <a:gd name="T26" fmla="*/ 0 w 173"/>
                  <a:gd name="T27" fmla="*/ 83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
                  <a:gd name="T43" fmla="*/ 0 h 167"/>
                  <a:gd name="T44" fmla="*/ 173 w 173"/>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 h="167">
                    <a:moveTo>
                      <a:pt x="0" y="132"/>
                    </a:moveTo>
                    <a:lnTo>
                      <a:pt x="11" y="36"/>
                    </a:lnTo>
                    <a:lnTo>
                      <a:pt x="28" y="2"/>
                    </a:lnTo>
                    <a:lnTo>
                      <a:pt x="98" y="19"/>
                    </a:lnTo>
                    <a:lnTo>
                      <a:pt x="153" y="0"/>
                    </a:lnTo>
                    <a:lnTo>
                      <a:pt x="167" y="24"/>
                    </a:lnTo>
                    <a:lnTo>
                      <a:pt x="173" y="40"/>
                    </a:lnTo>
                    <a:lnTo>
                      <a:pt x="158" y="51"/>
                    </a:lnTo>
                    <a:lnTo>
                      <a:pt x="128" y="128"/>
                    </a:lnTo>
                    <a:lnTo>
                      <a:pt x="100" y="122"/>
                    </a:lnTo>
                    <a:lnTo>
                      <a:pt x="82" y="159"/>
                    </a:lnTo>
                    <a:lnTo>
                      <a:pt x="51" y="167"/>
                    </a:lnTo>
                    <a:lnTo>
                      <a:pt x="28" y="135"/>
                    </a:lnTo>
                    <a:lnTo>
                      <a:pt x="0" y="132"/>
                    </a:lnTo>
                    <a:close/>
                  </a:path>
                </a:pathLst>
              </a:custGeom>
              <a:solidFill>
                <a:srgbClr val="FF6600"/>
              </a:solidFill>
              <a:ln w="14351">
                <a:solidFill>
                  <a:schemeClr val="bg2"/>
                </a:solidFill>
                <a:round/>
                <a:headEnd/>
                <a:tailEnd/>
              </a:ln>
            </p:spPr>
            <p:txBody>
              <a:bodyPr/>
              <a:lstStyle/>
              <a:p>
                <a:endParaRPr lang="en-US"/>
              </a:p>
            </p:txBody>
          </p:sp>
          <p:sp>
            <p:nvSpPr>
              <p:cNvPr id="21656" name="Freeform 151"/>
              <p:cNvSpPr>
                <a:spLocks/>
              </p:cNvSpPr>
              <p:nvPr/>
            </p:nvSpPr>
            <p:spPr bwMode="auto">
              <a:xfrm>
                <a:off x="2787" y="1495"/>
                <a:ext cx="359" cy="305"/>
              </a:xfrm>
              <a:custGeom>
                <a:avLst/>
                <a:gdLst>
                  <a:gd name="T0" fmla="*/ 0 w 389"/>
                  <a:gd name="T1" fmla="*/ 176 h 358"/>
                  <a:gd name="T2" fmla="*/ 30 w 389"/>
                  <a:gd name="T3" fmla="*/ 174 h 358"/>
                  <a:gd name="T4" fmla="*/ 6 w 389"/>
                  <a:gd name="T5" fmla="*/ 183 h 358"/>
                  <a:gd name="T6" fmla="*/ 23 w 389"/>
                  <a:gd name="T7" fmla="*/ 185 h 358"/>
                  <a:gd name="T8" fmla="*/ 16 w 389"/>
                  <a:gd name="T9" fmla="*/ 201 h 358"/>
                  <a:gd name="T10" fmla="*/ 36 w 389"/>
                  <a:gd name="T11" fmla="*/ 222 h 358"/>
                  <a:gd name="T12" fmla="*/ 65 w 389"/>
                  <a:gd name="T13" fmla="*/ 196 h 358"/>
                  <a:gd name="T14" fmla="*/ 86 w 389"/>
                  <a:gd name="T15" fmla="*/ 191 h 358"/>
                  <a:gd name="T16" fmla="*/ 89 w 389"/>
                  <a:gd name="T17" fmla="*/ 171 h 358"/>
                  <a:gd name="T18" fmla="*/ 83 w 389"/>
                  <a:gd name="T19" fmla="*/ 133 h 358"/>
                  <a:gd name="T20" fmla="*/ 102 w 389"/>
                  <a:gd name="T21" fmla="*/ 116 h 358"/>
                  <a:gd name="T22" fmla="*/ 134 w 389"/>
                  <a:gd name="T23" fmla="*/ 74 h 358"/>
                  <a:gd name="T24" fmla="*/ 150 w 389"/>
                  <a:gd name="T25" fmla="*/ 59 h 358"/>
                  <a:gd name="T26" fmla="*/ 176 w 389"/>
                  <a:gd name="T27" fmla="*/ 50 h 358"/>
                  <a:gd name="T28" fmla="*/ 183 w 389"/>
                  <a:gd name="T29" fmla="*/ 38 h 358"/>
                  <a:gd name="T30" fmla="*/ 205 w 389"/>
                  <a:gd name="T31" fmla="*/ 43 h 358"/>
                  <a:gd name="T32" fmla="*/ 244 w 389"/>
                  <a:gd name="T33" fmla="*/ 40 h 358"/>
                  <a:gd name="T34" fmla="*/ 271 w 389"/>
                  <a:gd name="T35" fmla="*/ 19 h 358"/>
                  <a:gd name="T36" fmla="*/ 282 w 389"/>
                  <a:gd name="T37" fmla="*/ 38 h 358"/>
                  <a:gd name="T38" fmla="*/ 290 w 389"/>
                  <a:gd name="T39" fmla="*/ 27 h 358"/>
                  <a:gd name="T40" fmla="*/ 278 w 389"/>
                  <a:gd name="T41" fmla="*/ 19 h 358"/>
                  <a:gd name="T42" fmla="*/ 284 w 389"/>
                  <a:gd name="T43" fmla="*/ 5 h 358"/>
                  <a:gd name="T44" fmla="*/ 276 w 389"/>
                  <a:gd name="T45" fmla="*/ 3 h 358"/>
                  <a:gd name="T46" fmla="*/ 259 w 389"/>
                  <a:gd name="T47" fmla="*/ 12 h 358"/>
                  <a:gd name="T48" fmla="*/ 254 w 389"/>
                  <a:gd name="T49" fmla="*/ 3 h 358"/>
                  <a:gd name="T50" fmla="*/ 246 w 389"/>
                  <a:gd name="T51" fmla="*/ 5 h 358"/>
                  <a:gd name="T52" fmla="*/ 214 w 389"/>
                  <a:gd name="T53" fmla="*/ 20 h 358"/>
                  <a:gd name="T54" fmla="*/ 199 w 389"/>
                  <a:gd name="T55" fmla="*/ 26 h 358"/>
                  <a:gd name="T56" fmla="*/ 177 w 389"/>
                  <a:gd name="T57" fmla="*/ 33 h 358"/>
                  <a:gd name="T58" fmla="*/ 172 w 389"/>
                  <a:gd name="T59" fmla="*/ 32 h 358"/>
                  <a:gd name="T60" fmla="*/ 171 w 389"/>
                  <a:gd name="T61" fmla="*/ 34 h 358"/>
                  <a:gd name="T62" fmla="*/ 150 w 389"/>
                  <a:gd name="T63" fmla="*/ 43 h 358"/>
                  <a:gd name="T64" fmla="*/ 148 w 389"/>
                  <a:gd name="T65" fmla="*/ 50 h 358"/>
                  <a:gd name="T66" fmla="*/ 119 w 389"/>
                  <a:gd name="T67" fmla="*/ 65 h 358"/>
                  <a:gd name="T68" fmla="*/ 97 w 389"/>
                  <a:gd name="T69" fmla="*/ 81 h 358"/>
                  <a:gd name="T70" fmla="*/ 55 w 389"/>
                  <a:gd name="T71" fmla="*/ 130 h 358"/>
                  <a:gd name="T72" fmla="*/ 74 w 389"/>
                  <a:gd name="T73" fmla="*/ 130 h 358"/>
                  <a:gd name="T74" fmla="*/ 23 w 389"/>
                  <a:gd name="T75" fmla="*/ 146 h 358"/>
                  <a:gd name="T76" fmla="*/ 16 w 389"/>
                  <a:gd name="T77" fmla="*/ 153 h 358"/>
                  <a:gd name="T78" fmla="*/ 1 w 389"/>
                  <a:gd name="T79" fmla="*/ 159 h 358"/>
                  <a:gd name="T80" fmla="*/ 0 w 389"/>
                  <a:gd name="T81" fmla="*/ 164 h 3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9"/>
                  <a:gd name="T124" fmla="*/ 0 h 358"/>
                  <a:gd name="T125" fmla="*/ 389 w 389"/>
                  <a:gd name="T126" fmla="*/ 358 h 3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9" h="358">
                    <a:moveTo>
                      <a:pt x="0" y="266"/>
                    </a:moveTo>
                    <a:lnTo>
                      <a:pt x="0" y="284"/>
                    </a:lnTo>
                    <a:lnTo>
                      <a:pt x="35" y="274"/>
                    </a:lnTo>
                    <a:lnTo>
                      <a:pt x="39" y="281"/>
                    </a:lnTo>
                    <a:lnTo>
                      <a:pt x="0" y="288"/>
                    </a:lnTo>
                    <a:lnTo>
                      <a:pt x="9" y="296"/>
                    </a:lnTo>
                    <a:lnTo>
                      <a:pt x="5" y="314"/>
                    </a:lnTo>
                    <a:lnTo>
                      <a:pt x="29" y="299"/>
                    </a:lnTo>
                    <a:lnTo>
                      <a:pt x="3" y="326"/>
                    </a:lnTo>
                    <a:lnTo>
                      <a:pt x="19" y="325"/>
                    </a:lnTo>
                    <a:lnTo>
                      <a:pt x="9" y="348"/>
                    </a:lnTo>
                    <a:lnTo>
                      <a:pt x="45" y="358"/>
                    </a:lnTo>
                    <a:lnTo>
                      <a:pt x="75" y="336"/>
                    </a:lnTo>
                    <a:lnTo>
                      <a:pt x="82" y="317"/>
                    </a:lnTo>
                    <a:lnTo>
                      <a:pt x="92" y="336"/>
                    </a:lnTo>
                    <a:lnTo>
                      <a:pt x="109" y="309"/>
                    </a:lnTo>
                    <a:lnTo>
                      <a:pt x="106" y="287"/>
                    </a:lnTo>
                    <a:lnTo>
                      <a:pt x="113" y="277"/>
                    </a:lnTo>
                    <a:lnTo>
                      <a:pt x="106" y="266"/>
                    </a:lnTo>
                    <a:lnTo>
                      <a:pt x="106" y="215"/>
                    </a:lnTo>
                    <a:lnTo>
                      <a:pt x="135" y="203"/>
                    </a:lnTo>
                    <a:lnTo>
                      <a:pt x="129" y="188"/>
                    </a:lnTo>
                    <a:lnTo>
                      <a:pt x="141" y="149"/>
                    </a:lnTo>
                    <a:lnTo>
                      <a:pt x="170" y="120"/>
                    </a:lnTo>
                    <a:lnTo>
                      <a:pt x="173" y="97"/>
                    </a:lnTo>
                    <a:lnTo>
                      <a:pt x="191" y="95"/>
                    </a:lnTo>
                    <a:lnTo>
                      <a:pt x="198" y="78"/>
                    </a:lnTo>
                    <a:lnTo>
                      <a:pt x="224" y="81"/>
                    </a:lnTo>
                    <a:lnTo>
                      <a:pt x="225" y="62"/>
                    </a:lnTo>
                    <a:lnTo>
                      <a:pt x="233" y="62"/>
                    </a:lnTo>
                    <a:lnTo>
                      <a:pt x="242" y="53"/>
                    </a:lnTo>
                    <a:lnTo>
                      <a:pt x="261" y="71"/>
                    </a:lnTo>
                    <a:lnTo>
                      <a:pt x="292" y="73"/>
                    </a:lnTo>
                    <a:lnTo>
                      <a:pt x="310" y="64"/>
                    </a:lnTo>
                    <a:lnTo>
                      <a:pt x="315" y="41"/>
                    </a:lnTo>
                    <a:lnTo>
                      <a:pt x="346" y="31"/>
                    </a:lnTo>
                    <a:lnTo>
                      <a:pt x="362" y="42"/>
                    </a:lnTo>
                    <a:lnTo>
                      <a:pt x="360" y="62"/>
                    </a:lnTo>
                    <a:lnTo>
                      <a:pt x="387" y="41"/>
                    </a:lnTo>
                    <a:lnTo>
                      <a:pt x="368" y="43"/>
                    </a:lnTo>
                    <a:lnTo>
                      <a:pt x="374" y="38"/>
                    </a:lnTo>
                    <a:lnTo>
                      <a:pt x="353" y="30"/>
                    </a:lnTo>
                    <a:lnTo>
                      <a:pt x="389" y="20"/>
                    </a:lnTo>
                    <a:lnTo>
                      <a:pt x="362" y="8"/>
                    </a:lnTo>
                    <a:lnTo>
                      <a:pt x="344" y="19"/>
                    </a:lnTo>
                    <a:lnTo>
                      <a:pt x="351" y="3"/>
                    </a:lnTo>
                    <a:lnTo>
                      <a:pt x="338" y="0"/>
                    </a:lnTo>
                    <a:lnTo>
                      <a:pt x="330" y="19"/>
                    </a:lnTo>
                    <a:lnTo>
                      <a:pt x="323" y="21"/>
                    </a:lnTo>
                    <a:lnTo>
                      <a:pt x="323" y="4"/>
                    </a:lnTo>
                    <a:lnTo>
                      <a:pt x="297" y="31"/>
                    </a:lnTo>
                    <a:lnTo>
                      <a:pt x="313" y="8"/>
                    </a:lnTo>
                    <a:lnTo>
                      <a:pt x="299" y="3"/>
                    </a:lnTo>
                    <a:lnTo>
                      <a:pt x="272" y="33"/>
                    </a:lnTo>
                    <a:lnTo>
                      <a:pt x="249" y="24"/>
                    </a:lnTo>
                    <a:lnTo>
                      <a:pt x="254" y="42"/>
                    </a:lnTo>
                    <a:lnTo>
                      <a:pt x="242" y="31"/>
                    </a:lnTo>
                    <a:lnTo>
                      <a:pt x="225" y="54"/>
                    </a:lnTo>
                    <a:lnTo>
                      <a:pt x="228" y="35"/>
                    </a:lnTo>
                    <a:lnTo>
                      <a:pt x="219" y="51"/>
                    </a:lnTo>
                    <a:lnTo>
                      <a:pt x="212" y="41"/>
                    </a:lnTo>
                    <a:lnTo>
                      <a:pt x="217" y="55"/>
                    </a:lnTo>
                    <a:lnTo>
                      <a:pt x="197" y="49"/>
                    </a:lnTo>
                    <a:lnTo>
                      <a:pt x="190" y="71"/>
                    </a:lnTo>
                    <a:lnTo>
                      <a:pt x="171" y="78"/>
                    </a:lnTo>
                    <a:lnTo>
                      <a:pt x="187" y="81"/>
                    </a:lnTo>
                    <a:lnTo>
                      <a:pt x="158" y="92"/>
                    </a:lnTo>
                    <a:lnTo>
                      <a:pt x="152" y="105"/>
                    </a:lnTo>
                    <a:lnTo>
                      <a:pt x="161" y="105"/>
                    </a:lnTo>
                    <a:lnTo>
                      <a:pt x="124" y="130"/>
                    </a:lnTo>
                    <a:lnTo>
                      <a:pt x="110" y="173"/>
                    </a:lnTo>
                    <a:lnTo>
                      <a:pt x="70" y="210"/>
                    </a:lnTo>
                    <a:lnTo>
                      <a:pt x="75" y="219"/>
                    </a:lnTo>
                    <a:lnTo>
                      <a:pt x="94" y="211"/>
                    </a:lnTo>
                    <a:lnTo>
                      <a:pt x="53" y="222"/>
                    </a:lnTo>
                    <a:lnTo>
                      <a:pt x="29" y="236"/>
                    </a:lnTo>
                    <a:lnTo>
                      <a:pt x="35" y="246"/>
                    </a:lnTo>
                    <a:lnTo>
                      <a:pt x="19" y="246"/>
                    </a:lnTo>
                    <a:lnTo>
                      <a:pt x="22" y="255"/>
                    </a:lnTo>
                    <a:lnTo>
                      <a:pt x="1" y="257"/>
                    </a:lnTo>
                    <a:lnTo>
                      <a:pt x="19" y="264"/>
                    </a:lnTo>
                    <a:lnTo>
                      <a:pt x="0" y="266"/>
                    </a:lnTo>
                    <a:close/>
                  </a:path>
                </a:pathLst>
              </a:custGeom>
              <a:solidFill>
                <a:srgbClr val="FFFFFF"/>
              </a:solidFill>
              <a:ln w="14351">
                <a:solidFill>
                  <a:schemeClr val="bg2"/>
                </a:solidFill>
                <a:round/>
                <a:headEnd/>
                <a:tailEnd/>
              </a:ln>
            </p:spPr>
            <p:txBody>
              <a:bodyPr/>
              <a:lstStyle/>
              <a:p>
                <a:endParaRPr lang="en-US"/>
              </a:p>
            </p:txBody>
          </p:sp>
          <p:sp>
            <p:nvSpPr>
              <p:cNvPr id="21657" name="Freeform 152"/>
              <p:cNvSpPr>
                <a:spLocks/>
              </p:cNvSpPr>
              <p:nvPr/>
            </p:nvSpPr>
            <p:spPr bwMode="auto">
              <a:xfrm>
                <a:off x="3560" y="2202"/>
                <a:ext cx="233" cy="214"/>
              </a:xfrm>
              <a:custGeom>
                <a:avLst/>
                <a:gdLst>
                  <a:gd name="T0" fmla="*/ 0 w 253"/>
                  <a:gd name="T1" fmla="*/ 86 h 250"/>
                  <a:gd name="T2" fmla="*/ 19 w 253"/>
                  <a:gd name="T3" fmla="*/ 91 h 250"/>
                  <a:gd name="T4" fmla="*/ 63 w 253"/>
                  <a:gd name="T5" fmla="*/ 86 h 250"/>
                  <a:gd name="T6" fmla="*/ 70 w 253"/>
                  <a:gd name="T7" fmla="*/ 68 h 250"/>
                  <a:gd name="T8" fmla="*/ 99 w 253"/>
                  <a:gd name="T9" fmla="*/ 62 h 250"/>
                  <a:gd name="T10" fmla="*/ 102 w 253"/>
                  <a:gd name="T11" fmla="*/ 47 h 250"/>
                  <a:gd name="T12" fmla="*/ 112 w 253"/>
                  <a:gd name="T13" fmla="*/ 44 h 250"/>
                  <a:gd name="T14" fmla="*/ 107 w 253"/>
                  <a:gd name="T15" fmla="*/ 35 h 250"/>
                  <a:gd name="T16" fmla="*/ 119 w 253"/>
                  <a:gd name="T17" fmla="*/ 35 h 250"/>
                  <a:gd name="T18" fmla="*/ 127 w 253"/>
                  <a:gd name="T19" fmla="*/ 21 h 250"/>
                  <a:gd name="T20" fmla="*/ 123 w 253"/>
                  <a:gd name="T21" fmla="*/ 9 h 250"/>
                  <a:gd name="T22" fmla="*/ 163 w 253"/>
                  <a:gd name="T23" fmla="*/ 0 h 250"/>
                  <a:gd name="T24" fmla="*/ 198 w 253"/>
                  <a:gd name="T25" fmla="*/ 18 h 250"/>
                  <a:gd name="T26" fmla="*/ 188 w 253"/>
                  <a:gd name="T27" fmla="*/ 28 h 250"/>
                  <a:gd name="T28" fmla="*/ 154 w 253"/>
                  <a:gd name="T29" fmla="*/ 28 h 250"/>
                  <a:gd name="T30" fmla="*/ 154 w 253"/>
                  <a:gd name="T31" fmla="*/ 45 h 250"/>
                  <a:gd name="T32" fmla="*/ 171 w 253"/>
                  <a:gd name="T33" fmla="*/ 57 h 250"/>
                  <a:gd name="T34" fmla="*/ 162 w 253"/>
                  <a:gd name="T35" fmla="*/ 63 h 250"/>
                  <a:gd name="T36" fmla="*/ 164 w 253"/>
                  <a:gd name="T37" fmla="*/ 72 h 250"/>
                  <a:gd name="T38" fmla="*/ 129 w 253"/>
                  <a:gd name="T39" fmla="*/ 110 h 250"/>
                  <a:gd name="T40" fmla="*/ 112 w 253"/>
                  <a:gd name="T41" fmla="*/ 109 h 250"/>
                  <a:gd name="T42" fmla="*/ 102 w 253"/>
                  <a:gd name="T43" fmla="*/ 116 h 250"/>
                  <a:gd name="T44" fmla="*/ 121 w 253"/>
                  <a:gd name="T45" fmla="*/ 150 h 250"/>
                  <a:gd name="T46" fmla="*/ 94 w 253"/>
                  <a:gd name="T47" fmla="*/ 150 h 250"/>
                  <a:gd name="T48" fmla="*/ 84 w 253"/>
                  <a:gd name="T49" fmla="*/ 157 h 250"/>
                  <a:gd name="T50" fmla="*/ 64 w 253"/>
                  <a:gd name="T51" fmla="*/ 138 h 250"/>
                  <a:gd name="T52" fmla="*/ 9 w 253"/>
                  <a:gd name="T53" fmla="*/ 140 h 250"/>
                  <a:gd name="T54" fmla="*/ 29 w 253"/>
                  <a:gd name="T55" fmla="*/ 116 h 250"/>
                  <a:gd name="T56" fmla="*/ 0 w 253"/>
                  <a:gd name="T57" fmla="*/ 86 h 2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
                  <a:gd name="T88" fmla="*/ 0 h 250"/>
                  <a:gd name="T89" fmla="*/ 253 w 253"/>
                  <a:gd name="T90" fmla="*/ 250 h 2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 h="250">
                    <a:moveTo>
                      <a:pt x="0" y="137"/>
                    </a:moveTo>
                    <a:lnTo>
                      <a:pt x="25" y="145"/>
                    </a:lnTo>
                    <a:lnTo>
                      <a:pt x="80" y="137"/>
                    </a:lnTo>
                    <a:lnTo>
                      <a:pt x="90" y="110"/>
                    </a:lnTo>
                    <a:lnTo>
                      <a:pt x="127" y="98"/>
                    </a:lnTo>
                    <a:lnTo>
                      <a:pt x="131" y="75"/>
                    </a:lnTo>
                    <a:lnTo>
                      <a:pt x="143" y="70"/>
                    </a:lnTo>
                    <a:lnTo>
                      <a:pt x="137" y="56"/>
                    </a:lnTo>
                    <a:lnTo>
                      <a:pt x="152" y="56"/>
                    </a:lnTo>
                    <a:lnTo>
                      <a:pt x="163" y="34"/>
                    </a:lnTo>
                    <a:lnTo>
                      <a:pt x="157" y="15"/>
                    </a:lnTo>
                    <a:lnTo>
                      <a:pt x="208" y="0"/>
                    </a:lnTo>
                    <a:lnTo>
                      <a:pt x="253" y="29"/>
                    </a:lnTo>
                    <a:lnTo>
                      <a:pt x="240" y="44"/>
                    </a:lnTo>
                    <a:lnTo>
                      <a:pt x="197" y="44"/>
                    </a:lnTo>
                    <a:lnTo>
                      <a:pt x="197" y="71"/>
                    </a:lnTo>
                    <a:lnTo>
                      <a:pt x="219" y="91"/>
                    </a:lnTo>
                    <a:lnTo>
                      <a:pt x="207" y="102"/>
                    </a:lnTo>
                    <a:lnTo>
                      <a:pt x="210" y="115"/>
                    </a:lnTo>
                    <a:lnTo>
                      <a:pt x="165" y="174"/>
                    </a:lnTo>
                    <a:lnTo>
                      <a:pt x="144" y="173"/>
                    </a:lnTo>
                    <a:lnTo>
                      <a:pt x="131" y="186"/>
                    </a:lnTo>
                    <a:lnTo>
                      <a:pt x="154" y="239"/>
                    </a:lnTo>
                    <a:lnTo>
                      <a:pt x="120" y="239"/>
                    </a:lnTo>
                    <a:lnTo>
                      <a:pt x="108" y="250"/>
                    </a:lnTo>
                    <a:lnTo>
                      <a:pt x="82" y="220"/>
                    </a:lnTo>
                    <a:lnTo>
                      <a:pt x="12" y="223"/>
                    </a:lnTo>
                    <a:lnTo>
                      <a:pt x="37" y="186"/>
                    </a:lnTo>
                    <a:lnTo>
                      <a:pt x="0" y="137"/>
                    </a:lnTo>
                    <a:close/>
                  </a:path>
                </a:pathLst>
              </a:custGeom>
              <a:solidFill>
                <a:srgbClr val="FF6600"/>
              </a:solidFill>
              <a:ln w="14351">
                <a:solidFill>
                  <a:schemeClr val="bg2"/>
                </a:solidFill>
                <a:round/>
                <a:headEnd/>
                <a:tailEnd/>
              </a:ln>
            </p:spPr>
            <p:txBody>
              <a:bodyPr/>
              <a:lstStyle/>
              <a:p>
                <a:endParaRPr lang="en-US"/>
              </a:p>
            </p:txBody>
          </p:sp>
          <p:sp>
            <p:nvSpPr>
              <p:cNvPr id="21658" name="Freeform 153"/>
              <p:cNvSpPr>
                <a:spLocks/>
              </p:cNvSpPr>
              <p:nvPr/>
            </p:nvSpPr>
            <p:spPr bwMode="auto">
              <a:xfrm>
                <a:off x="1565" y="2629"/>
                <a:ext cx="77" cy="41"/>
              </a:xfrm>
              <a:custGeom>
                <a:avLst/>
                <a:gdLst>
                  <a:gd name="T0" fmla="*/ 0 w 83"/>
                  <a:gd name="T1" fmla="*/ 17 h 48"/>
                  <a:gd name="T2" fmla="*/ 6 w 83"/>
                  <a:gd name="T3" fmla="*/ 0 h 48"/>
                  <a:gd name="T4" fmla="*/ 19 w 83"/>
                  <a:gd name="T5" fmla="*/ 10 h 48"/>
                  <a:gd name="T6" fmla="*/ 45 w 83"/>
                  <a:gd name="T7" fmla="*/ 0 h 48"/>
                  <a:gd name="T8" fmla="*/ 66 w 83"/>
                  <a:gd name="T9" fmla="*/ 12 h 48"/>
                  <a:gd name="T10" fmla="*/ 61 w 83"/>
                  <a:gd name="T11" fmla="*/ 28 h 48"/>
                  <a:gd name="T12" fmla="*/ 58 w 83"/>
                  <a:gd name="T13" fmla="*/ 15 h 48"/>
                  <a:gd name="T14" fmla="*/ 45 w 83"/>
                  <a:gd name="T15" fmla="*/ 8 h 48"/>
                  <a:gd name="T16" fmla="*/ 30 w 83"/>
                  <a:gd name="T17" fmla="*/ 18 h 48"/>
                  <a:gd name="T18" fmla="*/ 33 w 83"/>
                  <a:gd name="T19" fmla="*/ 27 h 48"/>
                  <a:gd name="T20" fmla="*/ 29 w 83"/>
                  <a:gd name="T21" fmla="*/ 30 h 48"/>
                  <a:gd name="T22" fmla="*/ 0 w 83"/>
                  <a:gd name="T23" fmla="*/ 1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
                  <a:gd name="T37" fmla="*/ 0 h 48"/>
                  <a:gd name="T38" fmla="*/ 83 w 83"/>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 h="48">
                    <a:moveTo>
                      <a:pt x="0" y="27"/>
                    </a:moveTo>
                    <a:lnTo>
                      <a:pt x="7" y="0"/>
                    </a:lnTo>
                    <a:lnTo>
                      <a:pt x="25" y="16"/>
                    </a:lnTo>
                    <a:lnTo>
                      <a:pt x="56" y="0"/>
                    </a:lnTo>
                    <a:lnTo>
                      <a:pt x="83" y="19"/>
                    </a:lnTo>
                    <a:lnTo>
                      <a:pt x="76" y="46"/>
                    </a:lnTo>
                    <a:lnTo>
                      <a:pt x="73" y="24"/>
                    </a:lnTo>
                    <a:lnTo>
                      <a:pt x="56" y="13"/>
                    </a:lnTo>
                    <a:lnTo>
                      <a:pt x="38" y="28"/>
                    </a:lnTo>
                    <a:lnTo>
                      <a:pt x="42" y="43"/>
                    </a:lnTo>
                    <a:lnTo>
                      <a:pt x="36" y="48"/>
                    </a:lnTo>
                    <a:lnTo>
                      <a:pt x="0" y="27"/>
                    </a:lnTo>
                    <a:close/>
                  </a:path>
                </a:pathLst>
              </a:custGeom>
              <a:solidFill>
                <a:srgbClr val="FFFFFF"/>
              </a:solidFill>
              <a:ln w="14351">
                <a:solidFill>
                  <a:schemeClr val="bg2"/>
                </a:solidFill>
                <a:round/>
                <a:headEnd/>
                <a:tailEnd/>
              </a:ln>
            </p:spPr>
            <p:txBody>
              <a:bodyPr/>
              <a:lstStyle/>
              <a:p>
                <a:endParaRPr lang="en-US"/>
              </a:p>
            </p:txBody>
          </p:sp>
          <p:sp>
            <p:nvSpPr>
              <p:cNvPr id="21659" name="Freeform 154"/>
              <p:cNvSpPr>
                <a:spLocks/>
              </p:cNvSpPr>
              <p:nvPr/>
            </p:nvSpPr>
            <p:spPr bwMode="auto">
              <a:xfrm>
                <a:off x="4674" y="2809"/>
                <a:ext cx="138" cy="112"/>
              </a:xfrm>
              <a:custGeom>
                <a:avLst/>
                <a:gdLst>
                  <a:gd name="T0" fmla="*/ 0 w 149"/>
                  <a:gd name="T1" fmla="*/ 0 h 131"/>
                  <a:gd name="T2" fmla="*/ 3 w 149"/>
                  <a:gd name="T3" fmla="*/ 70 h 131"/>
                  <a:gd name="T4" fmla="*/ 21 w 149"/>
                  <a:gd name="T5" fmla="*/ 72 h 131"/>
                  <a:gd name="T6" fmla="*/ 41 w 149"/>
                  <a:gd name="T7" fmla="*/ 53 h 131"/>
                  <a:gd name="T8" fmla="*/ 62 w 149"/>
                  <a:gd name="T9" fmla="*/ 62 h 131"/>
                  <a:gd name="T10" fmla="*/ 82 w 149"/>
                  <a:gd name="T11" fmla="*/ 80 h 131"/>
                  <a:gd name="T12" fmla="*/ 119 w 149"/>
                  <a:gd name="T13" fmla="*/ 82 h 131"/>
                  <a:gd name="T14" fmla="*/ 76 w 149"/>
                  <a:gd name="T15" fmla="*/ 52 h 131"/>
                  <a:gd name="T16" fmla="*/ 80 w 149"/>
                  <a:gd name="T17" fmla="*/ 37 h 131"/>
                  <a:gd name="T18" fmla="*/ 59 w 149"/>
                  <a:gd name="T19" fmla="*/ 32 h 131"/>
                  <a:gd name="T20" fmla="*/ 41 w 149"/>
                  <a:gd name="T21" fmla="*/ 13 h 131"/>
                  <a:gd name="T22" fmla="*/ 0 w 149"/>
                  <a:gd name="T23" fmla="*/ 0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31"/>
                  <a:gd name="T38" fmla="*/ 149 w 149"/>
                  <a:gd name="T39" fmla="*/ 131 h 1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31">
                    <a:moveTo>
                      <a:pt x="0" y="0"/>
                    </a:moveTo>
                    <a:lnTo>
                      <a:pt x="3" y="112"/>
                    </a:lnTo>
                    <a:lnTo>
                      <a:pt x="27" y="115"/>
                    </a:lnTo>
                    <a:lnTo>
                      <a:pt x="52" y="85"/>
                    </a:lnTo>
                    <a:lnTo>
                      <a:pt x="78" y="98"/>
                    </a:lnTo>
                    <a:lnTo>
                      <a:pt x="103" y="129"/>
                    </a:lnTo>
                    <a:lnTo>
                      <a:pt x="149" y="131"/>
                    </a:lnTo>
                    <a:lnTo>
                      <a:pt x="95" y="83"/>
                    </a:lnTo>
                    <a:lnTo>
                      <a:pt x="100" y="58"/>
                    </a:lnTo>
                    <a:lnTo>
                      <a:pt x="74" y="50"/>
                    </a:lnTo>
                    <a:lnTo>
                      <a:pt x="51" y="20"/>
                    </a:lnTo>
                    <a:lnTo>
                      <a:pt x="0" y="0"/>
                    </a:lnTo>
                    <a:close/>
                  </a:path>
                </a:pathLst>
              </a:custGeom>
              <a:solidFill>
                <a:srgbClr val="FFFFFF"/>
              </a:solidFill>
              <a:ln w="14351">
                <a:solidFill>
                  <a:schemeClr val="bg2"/>
                </a:solidFill>
                <a:round/>
                <a:headEnd/>
                <a:tailEnd/>
              </a:ln>
            </p:spPr>
            <p:txBody>
              <a:bodyPr/>
              <a:lstStyle/>
              <a:p>
                <a:endParaRPr lang="en-US"/>
              </a:p>
            </p:txBody>
          </p:sp>
          <p:sp>
            <p:nvSpPr>
              <p:cNvPr id="21660" name="Freeform 155"/>
              <p:cNvSpPr>
                <a:spLocks/>
              </p:cNvSpPr>
              <p:nvPr/>
            </p:nvSpPr>
            <p:spPr bwMode="auto">
              <a:xfrm>
                <a:off x="4775" y="2833"/>
                <a:ext cx="56" cy="40"/>
              </a:xfrm>
              <a:custGeom>
                <a:avLst/>
                <a:gdLst>
                  <a:gd name="T0" fmla="*/ 0 w 61"/>
                  <a:gd name="T1" fmla="*/ 19 h 47"/>
                  <a:gd name="T2" fmla="*/ 28 w 61"/>
                  <a:gd name="T3" fmla="*/ 29 h 47"/>
                  <a:gd name="T4" fmla="*/ 47 w 61"/>
                  <a:gd name="T5" fmla="*/ 8 h 47"/>
                  <a:gd name="T6" fmla="*/ 40 w 61"/>
                  <a:gd name="T7" fmla="*/ 0 h 47"/>
                  <a:gd name="T8" fmla="*/ 33 w 61"/>
                  <a:gd name="T9" fmla="*/ 10 h 47"/>
                  <a:gd name="T10" fmla="*/ 0 w 61"/>
                  <a:gd name="T11" fmla="*/ 19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30"/>
                    </a:moveTo>
                    <a:lnTo>
                      <a:pt x="37" y="47"/>
                    </a:lnTo>
                    <a:lnTo>
                      <a:pt x="61" y="13"/>
                    </a:lnTo>
                    <a:lnTo>
                      <a:pt x="52" y="0"/>
                    </a:lnTo>
                    <a:lnTo>
                      <a:pt x="42" y="16"/>
                    </a:lnTo>
                    <a:lnTo>
                      <a:pt x="0" y="30"/>
                    </a:lnTo>
                    <a:close/>
                  </a:path>
                </a:pathLst>
              </a:custGeom>
              <a:solidFill>
                <a:srgbClr val="FFFFFF"/>
              </a:solidFill>
              <a:ln w="14351">
                <a:solidFill>
                  <a:schemeClr val="bg2"/>
                </a:solidFill>
                <a:round/>
                <a:headEnd/>
                <a:tailEnd/>
              </a:ln>
            </p:spPr>
            <p:txBody>
              <a:bodyPr/>
              <a:lstStyle/>
              <a:p>
                <a:endParaRPr lang="en-US"/>
              </a:p>
            </p:txBody>
          </p:sp>
          <p:sp>
            <p:nvSpPr>
              <p:cNvPr id="21661" name="Freeform 156"/>
              <p:cNvSpPr>
                <a:spLocks/>
              </p:cNvSpPr>
              <p:nvPr/>
            </p:nvSpPr>
            <p:spPr bwMode="auto">
              <a:xfrm>
                <a:off x="4809" y="2809"/>
                <a:ext cx="32" cy="41"/>
              </a:xfrm>
              <a:custGeom>
                <a:avLst/>
                <a:gdLst>
                  <a:gd name="T0" fmla="*/ 0 w 34"/>
                  <a:gd name="T1" fmla="*/ 0 h 48"/>
                  <a:gd name="T2" fmla="*/ 21 w 34"/>
                  <a:gd name="T3" fmla="*/ 12 h 48"/>
                  <a:gd name="T4" fmla="*/ 28 w 34"/>
                  <a:gd name="T5" fmla="*/ 30 h 48"/>
                  <a:gd name="T6" fmla="*/ 25 w 34"/>
                  <a:gd name="T7" fmla="*/ 17 h 48"/>
                  <a:gd name="T8" fmla="*/ 0 w 34"/>
                  <a:gd name="T9" fmla="*/ 0 h 48"/>
                  <a:gd name="T10" fmla="*/ 0 60000 65536"/>
                  <a:gd name="T11" fmla="*/ 0 60000 65536"/>
                  <a:gd name="T12" fmla="*/ 0 60000 65536"/>
                  <a:gd name="T13" fmla="*/ 0 60000 65536"/>
                  <a:gd name="T14" fmla="*/ 0 60000 65536"/>
                  <a:gd name="T15" fmla="*/ 0 w 34"/>
                  <a:gd name="T16" fmla="*/ 0 h 48"/>
                  <a:gd name="T17" fmla="*/ 34 w 34"/>
                  <a:gd name="T18" fmla="*/ 48 h 48"/>
                </a:gdLst>
                <a:ahLst/>
                <a:cxnLst>
                  <a:cxn ang="T10">
                    <a:pos x="T0" y="T1"/>
                  </a:cxn>
                  <a:cxn ang="T11">
                    <a:pos x="T2" y="T3"/>
                  </a:cxn>
                  <a:cxn ang="T12">
                    <a:pos x="T4" y="T5"/>
                  </a:cxn>
                  <a:cxn ang="T13">
                    <a:pos x="T6" y="T7"/>
                  </a:cxn>
                  <a:cxn ang="T14">
                    <a:pos x="T8" y="T9"/>
                  </a:cxn>
                </a:cxnLst>
                <a:rect l="T15" t="T16" r="T17" b="T18"/>
                <a:pathLst>
                  <a:path w="34" h="48">
                    <a:moveTo>
                      <a:pt x="0" y="0"/>
                    </a:moveTo>
                    <a:lnTo>
                      <a:pt x="24" y="19"/>
                    </a:lnTo>
                    <a:lnTo>
                      <a:pt x="34" y="48"/>
                    </a:lnTo>
                    <a:lnTo>
                      <a:pt x="31" y="27"/>
                    </a:lnTo>
                    <a:lnTo>
                      <a:pt x="0" y="0"/>
                    </a:lnTo>
                    <a:close/>
                  </a:path>
                </a:pathLst>
              </a:custGeom>
              <a:solidFill>
                <a:srgbClr val="FFFFFF"/>
              </a:solidFill>
              <a:ln w="14351">
                <a:solidFill>
                  <a:schemeClr val="bg2"/>
                </a:solidFill>
                <a:round/>
                <a:headEnd/>
                <a:tailEnd/>
              </a:ln>
            </p:spPr>
            <p:txBody>
              <a:bodyPr/>
              <a:lstStyle/>
              <a:p>
                <a:endParaRPr lang="en-US"/>
              </a:p>
            </p:txBody>
          </p:sp>
          <p:sp>
            <p:nvSpPr>
              <p:cNvPr id="21662" name="Freeform 157"/>
              <p:cNvSpPr>
                <a:spLocks/>
              </p:cNvSpPr>
              <p:nvPr/>
            </p:nvSpPr>
            <p:spPr bwMode="auto">
              <a:xfrm>
                <a:off x="1846" y="3058"/>
                <a:ext cx="114" cy="124"/>
              </a:xfrm>
              <a:custGeom>
                <a:avLst/>
                <a:gdLst>
                  <a:gd name="T0" fmla="*/ 0 w 125"/>
                  <a:gd name="T1" fmla="*/ 32 h 145"/>
                  <a:gd name="T2" fmla="*/ 9 w 125"/>
                  <a:gd name="T3" fmla="*/ 4 h 145"/>
                  <a:gd name="T4" fmla="*/ 41 w 125"/>
                  <a:gd name="T5" fmla="*/ 0 h 145"/>
                  <a:gd name="T6" fmla="*/ 52 w 125"/>
                  <a:gd name="T7" fmla="*/ 9 h 145"/>
                  <a:gd name="T8" fmla="*/ 56 w 125"/>
                  <a:gd name="T9" fmla="*/ 31 h 145"/>
                  <a:gd name="T10" fmla="*/ 79 w 125"/>
                  <a:gd name="T11" fmla="*/ 32 h 145"/>
                  <a:gd name="T12" fmla="*/ 81 w 125"/>
                  <a:gd name="T13" fmla="*/ 50 h 145"/>
                  <a:gd name="T14" fmla="*/ 95 w 125"/>
                  <a:gd name="T15" fmla="*/ 52 h 145"/>
                  <a:gd name="T16" fmla="*/ 94 w 125"/>
                  <a:gd name="T17" fmla="*/ 71 h 145"/>
                  <a:gd name="T18" fmla="*/ 80 w 125"/>
                  <a:gd name="T19" fmla="*/ 91 h 145"/>
                  <a:gd name="T20" fmla="*/ 49 w 125"/>
                  <a:gd name="T21" fmla="*/ 88 h 145"/>
                  <a:gd name="T22" fmla="*/ 56 w 125"/>
                  <a:gd name="T23" fmla="*/ 68 h 145"/>
                  <a:gd name="T24" fmla="*/ 0 w 125"/>
                  <a:gd name="T25" fmla="*/ 32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145"/>
                  <a:gd name="T41" fmla="*/ 125 w 125"/>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145">
                    <a:moveTo>
                      <a:pt x="0" y="51"/>
                    </a:moveTo>
                    <a:lnTo>
                      <a:pt x="12" y="7"/>
                    </a:lnTo>
                    <a:lnTo>
                      <a:pt x="54" y="0"/>
                    </a:lnTo>
                    <a:lnTo>
                      <a:pt x="68" y="15"/>
                    </a:lnTo>
                    <a:lnTo>
                      <a:pt x="74" y="49"/>
                    </a:lnTo>
                    <a:lnTo>
                      <a:pt x="104" y="53"/>
                    </a:lnTo>
                    <a:lnTo>
                      <a:pt x="108" y="81"/>
                    </a:lnTo>
                    <a:lnTo>
                      <a:pt x="125" y="83"/>
                    </a:lnTo>
                    <a:lnTo>
                      <a:pt x="124" y="113"/>
                    </a:lnTo>
                    <a:lnTo>
                      <a:pt x="106" y="145"/>
                    </a:lnTo>
                    <a:lnTo>
                      <a:pt x="65" y="141"/>
                    </a:lnTo>
                    <a:lnTo>
                      <a:pt x="74" y="107"/>
                    </a:lnTo>
                    <a:lnTo>
                      <a:pt x="0" y="51"/>
                    </a:lnTo>
                    <a:close/>
                  </a:path>
                </a:pathLst>
              </a:custGeom>
              <a:solidFill>
                <a:srgbClr val="FF0000"/>
              </a:solidFill>
              <a:ln w="14351">
                <a:solidFill>
                  <a:schemeClr val="tx1"/>
                </a:solidFill>
                <a:round/>
                <a:headEnd/>
                <a:tailEnd/>
              </a:ln>
            </p:spPr>
            <p:txBody>
              <a:bodyPr/>
              <a:lstStyle/>
              <a:p>
                <a:endParaRPr lang="en-US"/>
              </a:p>
            </p:txBody>
          </p:sp>
          <p:sp>
            <p:nvSpPr>
              <p:cNvPr id="21663" name="Freeform 158"/>
              <p:cNvSpPr>
                <a:spLocks/>
              </p:cNvSpPr>
              <p:nvPr/>
            </p:nvSpPr>
            <p:spPr bwMode="auto">
              <a:xfrm>
                <a:off x="1587" y="2773"/>
                <a:ext cx="175" cy="268"/>
              </a:xfrm>
              <a:custGeom>
                <a:avLst/>
                <a:gdLst>
                  <a:gd name="T0" fmla="*/ 0 w 189"/>
                  <a:gd name="T1" fmla="*/ 46 h 315"/>
                  <a:gd name="T2" fmla="*/ 3 w 189"/>
                  <a:gd name="T3" fmla="*/ 61 h 315"/>
                  <a:gd name="T4" fmla="*/ 29 w 189"/>
                  <a:gd name="T5" fmla="*/ 87 h 315"/>
                  <a:gd name="T6" fmla="*/ 58 w 189"/>
                  <a:gd name="T7" fmla="*/ 151 h 315"/>
                  <a:gd name="T8" fmla="*/ 129 w 189"/>
                  <a:gd name="T9" fmla="*/ 194 h 315"/>
                  <a:gd name="T10" fmla="*/ 142 w 189"/>
                  <a:gd name="T11" fmla="*/ 187 h 315"/>
                  <a:gd name="T12" fmla="*/ 145 w 189"/>
                  <a:gd name="T13" fmla="*/ 172 h 315"/>
                  <a:gd name="T14" fmla="*/ 135 w 189"/>
                  <a:gd name="T15" fmla="*/ 168 h 315"/>
                  <a:gd name="T16" fmla="*/ 144 w 189"/>
                  <a:gd name="T17" fmla="*/ 164 h 315"/>
                  <a:gd name="T18" fmla="*/ 150 w 189"/>
                  <a:gd name="T19" fmla="*/ 130 h 315"/>
                  <a:gd name="T20" fmla="*/ 139 w 189"/>
                  <a:gd name="T21" fmla="*/ 115 h 315"/>
                  <a:gd name="T22" fmla="*/ 130 w 189"/>
                  <a:gd name="T23" fmla="*/ 115 h 315"/>
                  <a:gd name="T24" fmla="*/ 130 w 189"/>
                  <a:gd name="T25" fmla="*/ 97 h 315"/>
                  <a:gd name="T26" fmla="*/ 116 w 189"/>
                  <a:gd name="T27" fmla="*/ 105 h 315"/>
                  <a:gd name="T28" fmla="*/ 99 w 189"/>
                  <a:gd name="T29" fmla="*/ 99 h 315"/>
                  <a:gd name="T30" fmla="*/ 91 w 189"/>
                  <a:gd name="T31" fmla="*/ 80 h 315"/>
                  <a:gd name="T32" fmla="*/ 106 w 189"/>
                  <a:gd name="T33" fmla="*/ 53 h 315"/>
                  <a:gd name="T34" fmla="*/ 135 w 189"/>
                  <a:gd name="T35" fmla="*/ 43 h 315"/>
                  <a:gd name="T36" fmla="*/ 128 w 189"/>
                  <a:gd name="T37" fmla="*/ 39 h 315"/>
                  <a:gd name="T38" fmla="*/ 133 w 189"/>
                  <a:gd name="T39" fmla="*/ 26 h 315"/>
                  <a:gd name="T40" fmla="*/ 99 w 189"/>
                  <a:gd name="T41" fmla="*/ 24 h 315"/>
                  <a:gd name="T42" fmla="*/ 72 w 189"/>
                  <a:gd name="T43" fmla="*/ 0 h 315"/>
                  <a:gd name="T44" fmla="*/ 66 w 189"/>
                  <a:gd name="T45" fmla="*/ 17 h 315"/>
                  <a:gd name="T46" fmla="*/ 39 w 189"/>
                  <a:gd name="T47" fmla="*/ 31 h 315"/>
                  <a:gd name="T48" fmla="*/ 27 w 189"/>
                  <a:gd name="T49" fmla="*/ 51 h 315"/>
                  <a:gd name="T50" fmla="*/ 8 w 189"/>
                  <a:gd name="T51" fmla="*/ 46 h 315"/>
                  <a:gd name="T52" fmla="*/ 12 w 189"/>
                  <a:gd name="T53" fmla="*/ 36 h 315"/>
                  <a:gd name="T54" fmla="*/ 0 w 189"/>
                  <a:gd name="T55" fmla="*/ 46 h 3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9"/>
                  <a:gd name="T85" fmla="*/ 0 h 315"/>
                  <a:gd name="T86" fmla="*/ 189 w 189"/>
                  <a:gd name="T87" fmla="*/ 315 h 3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9" h="315">
                    <a:moveTo>
                      <a:pt x="0" y="75"/>
                    </a:moveTo>
                    <a:lnTo>
                      <a:pt x="3" y="100"/>
                    </a:lnTo>
                    <a:lnTo>
                      <a:pt x="37" y="141"/>
                    </a:lnTo>
                    <a:lnTo>
                      <a:pt x="73" y="245"/>
                    </a:lnTo>
                    <a:lnTo>
                      <a:pt x="162" y="315"/>
                    </a:lnTo>
                    <a:lnTo>
                      <a:pt x="178" y="303"/>
                    </a:lnTo>
                    <a:lnTo>
                      <a:pt x="184" y="279"/>
                    </a:lnTo>
                    <a:lnTo>
                      <a:pt x="171" y="271"/>
                    </a:lnTo>
                    <a:lnTo>
                      <a:pt x="182" y="267"/>
                    </a:lnTo>
                    <a:lnTo>
                      <a:pt x="189" y="212"/>
                    </a:lnTo>
                    <a:lnTo>
                      <a:pt x="175" y="187"/>
                    </a:lnTo>
                    <a:lnTo>
                      <a:pt x="163" y="187"/>
                    </a:lnTo>
                    <a:lnTo>
                      <a:pt x="163" y="158"/>
                    </a:lnTo>
                    <a:lnTo>
                      <a:pt x="146" y="171"/>
                    </a:lnTo>
                    <a:lnTo>
                      <a:pt x="125" y="160"/>
                    </a:lnTo>
                    <a:lnTo>
                      <a:pt x="114" y="129"/>
                    </a:lnTo>
                    <a:lnTo>
                      <a:pt x="134" y="86"/>
                    </a:lnTo>
                    <a:lnTo>
                      <a:pt x="171" y="69"/>
                    </a:lnTo>
                    <a:lnTo>
                      <a:pt x="161" y="63"/>
                    </a:lnTo>
                    <a:lnTo>
                      <a:pt x="168" y="44"/>
                    </a:lnTo>
                    <a:lnTo>
                      <a:pt x="125" y="39"/>
                    </a:lnTo>
                    <a:lnTo>
                      <a:pt x="91" y="0"/>
                    </a:lnTo>
                    <a:lnTo>
                      <a:pt x="83" y="27"/>
                    </a:lnTo>
                    <a:lnTo>
                      <a:pt x="49" y="52"/>
                    </a:lnTo>
                    <a:lnTo>
                      <a:pt x="33" y="82"/>
                    </a:lnTo>
                    <a:lnTo>
                      <a:pt x="11" y="75"/>
                    </a:lnTo>
                    <a:lnTo>
                      <a:pt x="15" y="58"/>
                    </a:lnTo>
                    <a:lnTo>
                      <a:pt x="0" y="75"/>
                    </a:lnTo>
                    <a:close/>
                  </a:path>
                </a:pathLst>
              </a:custGeom>
              <a:solidFill>
                <a:srgbClr val="FF0000"/>
              </a:solidFill>
              <a:ln w="14351">
                <a:solidFill>
                  <a:schemeClr val="bg2"/>
                </a:solidFill>
                <a:round/>
                <a:headEnd/>
                <a:tailEnd/>
              </a:ln>
            </p:spPr>
            <p:txBody>
              <a:bodyPr/>
              <a:lstStyle/>
              <a:p>
                <a:endParaRPr lang="en-US"/>
              </a:p>
            </p:txBody>
          </p:sp>
          <p:sp>
            <p:nvSpPr>
              <p:cNvPr id="21664" name="Freeform 159"/>
              <p:cNvSpPr>
                <a:spLocks/>
              </p:cNvSpPr>
              <p:nvPr/>
            </p:nvSpPr>
            <p:spPr bwMode="auto">
              <a:xfrm>
                <a:off x="4343" y="2601"/>
                <a:ext cx="30" cy="44"/>
              </a:xfrm>
              <a:custGeom>
                <a:avLst/>
                <a:gdLst>
                  <a:gd name="T0" fmla="*/ 0 w 33"/>
                  <a:gd name="T1" fmla="*/ 31 h 52"/>
                  <a:gd name="T2" fmla="*/ 16 w 33"/>
                  <a:gd name="T3" fmla="*/ 16 h 52"/>
                  <a:gd name="T4" fmla="*/ 25 w 33"/>
                  <a:gd name="T5" fmla="*/ 0 h 52"/>
                  <a:gd name="T6" fmla="*/ 0 w 33"/>
                  <a:gd name="T7" fmla="*/ 31 h 52"/>
                  <a:gd name="T8" fmla="*/ 0 60000 65536"/>
                  <a:gd name="T9" fmla="*/ 0 60000 65536"/>
                  <a:gd name="T10" fmla="*/ 0 60000 65536"/>
                  <a:gd name="T11" fmla="*/ 0 60000 65536"/>
                  <a:gd name="T12" fmla="*/ 0 w 33"/>
                  <a:gd name="T13" fmla="*/ 0 h 52"/>
                  <a:gd name="T14" fmla="*/ 33 w 33"/>
                  <a:gd name="T15" fmla="*/ 52 h 52"/>
                </a:gdLst>
                <a:ahLst/>
                <a:cxnLst>
                  <a:cxn ang="T8">
                    <a:pos x="T0" y="T1"/>
                  </a:cxn>
                  <a:cxn ang="T9">
                    <a:pos x="T2" y="T3"/>
                  </a:cxn>
                  <a:cxn ang="T10">
                    <a:pos x="T4" y="T5"/>
                  </a:cxn>
                  <a:cxn ang="T11">
                    <a:pos x="T6" y="T7"/>
                  </a:cxn>
                </a:cxnLst>
                <a:rect l="T12" t="T13" r="T14" b="T15"/>
                <a:pathLst>
                  <a:path w="33" h="52">
                    <a:moveTo>
                      <a:pt x="0" y="52"/>
                    </a:moveTo>
                    <a:lnTo>
                      <a:pt x="22" y="27"/>
                    </a:lnTo>
                    <a:lnTo>
                      <a:pt x="33" y="0"/>
                    </a:lnTo>
                    <a:lnTo>
                      <a:pt x="0" y="52"/>
                    </a:lnTo>
                    <a:close/>
                  </a:path>
                </a:pathLst>
              </a:custGeom>
              <a:solidFill>
                <a:srgbClr val="FF0000"/>
              </a:solidFill>
              <a:ln w="14351">
                <a:solidFill>
                  <a:schemeClr val="bg2"/>
                </a:solidFill>
                <a:round/>
                <a:headEnd/>
                <a:tailEnd/>
              </a:ln>
            </p:spPr>
            <p:txBody>
              <a:bodyPr/>
              <a:lstStyle/>
              <a:p>
                <a:endParaRPr lang="en-US"/>
              </a:p>
            </p:txBody>
          </p:sp>
          <p:sp>
            <p:nvSpPr>
              <p:cNvPr id="21665" name="Freeform 160"/>
              <p:cNvSpPr>
                <a:spLocks/>
              </p:cNvSpPr>
              <p:nvPr/>
            </p:nvSpPr>
            <p:spPr bwMode="auto">
              <a:xfrm>
                <a:off x="4380" y="2494"/>
                <a:ext cx="56" cy="92"/>
              </a:xfrm>
              <a:custGeom>
                <a:avLst/>
                <a:gdLst>
                  <a:gd name="T0" fmla="*/ 0 w 61"/>
                  <a:gd name="T1" fmla="*/ 27 h 107"/>
                  <a:gd name="T2" fmla="*/ 6 w 61"/>
                  <a:gd name="T3" fmla="*/ 0 h 107"/>
                  <a:gd name="T4" fmla="*/ 25 w 61"/>
                  <a:gd name="T5" fmla="*/ 3 h 107"/>
                  <a:gd name="T6" fmla="*/ 29 w 61"/>
                  <a:gd name="T7" fmla="*/ 18 h 107"/>
                  <a:gd name="T8" fmla="*/ 16 w 61"/>
                  <a:gd name="T9" fmla="*/ 37 h 107"/>
                  <a:gd name="T10" fmla="*/ 19 w 61"/>
                  <a:gd name="T11" fmla="*/ 47 h 107"/>
                  <a:gd name="T12" fmla="*/ 45 w 61"/>
                  <a:gd name="T13" fmla="*/ 52 h 107"/>
                  <a:gd name="T14" fmla="*/ 47 w 61"/>
                  <a:gd name="T15" fmla="*/ 68 h 107"/>
                  <a:gd name="T16" fmla="*/ 32 w 61"/>
                  <a:gd name="T17" fmla="*/ 52 h 107"/>
                  <a:gd name="T18" fmla="*/ 32 w 61"/>
                  <a:gd name="T19" fmla="*/ 59 h 107"/>
                  <a:gd name="T20" fmla="*/ 6 w 61"/>
                  <a:gd name="T21" fmla="*/ 52 h 107"/>
                  <a:gd name="T22" fmla="*/ 0 w 61"/>
                  <a:gd name="T23" fmla="*/ 27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107"/>
                  <a:gd name="T38" fmla="*/ 61 w 61"/>
                  <a:gd name="T39" fmla="*/ 107 h 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107">
                    <a:moveTo>
                      <a:pt x="0" y="42"/>
                    </a:moveTo>
                    <a:lnTo>
                      <a:pt x="9" y="0"/>
                    </a:lnTo>
                    <a:lnTo>
                      <a:pt x="32" y="3"/>
                    </a:lnTo>
                    <a:lnTo>
                      <a:pt x="38" y="28"/>
                    </a:lnTo>
                    <a:lnTo>
                      <a:pt x="20" y="58"/>
                    </a:lnTo>
                    <a:lnTo>
                      <a:pt x="25" y="74"/>
                    </a:lnTo>
                    <a:lnTo>
                      <a:pt x="58" y="83"/>
                    </a:lnTo>
                    <a:lnTo>
                      <a:pt x="61" y="107"/>
                    </a:lnTo>
                    <a:lnTo>
                      <a:pt x="41" y="83"/>
                    </a:lnTo>
                    <a:lnTo>
                      <a:pt x="41" y="93"/>
                    </a:lnTo>
                    <a:lnTo>
                      <a:pt x="9" y="83"/>
                    </a:lnTo>
                    <a:lnTo>
                      <a:pt x="0" y="42"/>
                    </a:lnTo>
                    <a:close/>
                  </a:path>
                </a:pathLst>
              </a:custGeom>
              <a:solidFill>
                <a:srgbClr val="FF6600"/>
              </a:solidFill>
              <a:ln w="14351">
                <a:solidFill>
                  <a:schemeClr val="bg2"/>
                </a:solidFill>
                <a:round/>
                <a:headEnd/>
                <a:tailEnd/>
              </a:ln>
            </p:spPr>
            <p:txBody>
              <a:bodyPr/>
              <a:lstStyle/>
              <a:p>
                <a:endParaRPr lang="en-US"/>
              </a:p>
            </p:txBody>
          </p:sp>
          <p:sp>
            <p:nvSpPr>
              <p:cNvPr id="21666" name="Freeform 161"/>
              <p:cNvSpPr>
                <a:spLocks/>
              </p:cNvSpPr>
              <p:nvPr/>
            </p:nvSpPr>
            <p:spPr bwMode="auto">
              <a:xfrm>
                <a:off x="4437" y="2627"/>
                <a:ext cx="27" cy="42"/>
              </a:xfrm>
              <a:custGeom>
                <a:avLst/>
                <a:gdLst>
                  <a:gd name="T0" fmla="*/ 0 w 29"/>
                  <a:gd name="T1" fmla="*/ 0 h 49"/>
                  <a:gd name="T2" fmla="*/ 10 w 29"/>
                  <a:gd name="T3" fmla="*/ 0 h 49"/>
                  <a:gd name="T4" fmla="*/ 23 w 29"/>
                  <a:gd name="T5" fmla="*/ 8 h 49"/>
                  <a:gd name="T6" fmla="*/ 18 w 29"/>
                  <a:gd name="T7" fmla="*/ 31 h 49"/>
                  <a:gd name="T8" fmla="*/ 0 w 29"/>
                  <a:gd name="T9" fmla="*/ 0 h 49"/>
                  <a:gd name="T10" fmla="*/ 0 60000 65536"/>
                  <a:gd name="T11" fmla="*/ 0 60000 65536"/>
                  <a:gd name="T12" fmla="*/ 0 60000 65536"/>
                  <a:gd name="T13" fmla="*/ 0 60000 65536"/>
                  <a:gd name="T14" fmla="*/ 0 60000 65536"/>
                  <a:gd name="T15" fmla="*/ 0 w 29"/>
                  <a:gd name="T16" fmla="*/ 0 h 49"/>
                  <a:gd name="T17" fmla="*/ 29 w 29"/>
                  <a:gd name="T18" fmla="*/ 49 h 49"/>
                </a:gdLst>
                <a:ahLst/>
                <a:cxnLst>
                  <a:cxn ang="T10">
                    <a:pos x="T0" y="T1"/>
                  </a:cxn>
                  <a:cxn ang="T11">
                    <a:pos x="T2" y="T3"/>
                  </a:cxn>
                  <a:cxn ang="T12">
                    <a:pos x="T4" y="T5"/>
                  </a:cxn>
                  <a:cxn ang="T13">
                    <a:pos x="T6" y="T7"/>
                  </a:cxn>
                  <a:cxn ang="T14">
                    <a:pos x="T8" y="T9"/>
                  </a:cxn>
                </a:cxnLst>
                <a:rect l="T15" t="T16" r="T17" b="T18"/>
                <a:pathLst>
                  <a:path w="29" h="49">
                    <a:moveTo>
                      <a:pt x="0" y="0"/>
                    </a:moveTo>
                    <a:lnTo>
                      <a:pt x="13" y="0"/>
                    </a:lnTo>
                    <a:lnTo>
                      <a:pt x="29" y="12"/>
                    </a:lnTo>
                    <a:lnTo>
                      <a:pt x="21" y="49"/>
                    </a:lnTo>
                    <a:lnTo>
                      <a:pt x="0" y="0"/>
                    </a:lnTo>
                    <a:close/>
                  </a:path>
                </a:pathLst>
              </a:custGeom>
              <a:solidFill>
                <a:srgbClr val="FF0000"/>
              </a:solidFill>
              <a:ln w="14351">
                <a:solidFill>
                  <a:schemeClr val="bg2"/>
                </a:solidFill>
                <a:round/>
                <a:headEnd/>
                <a:tailEnd/>
              </a:ln>
            </p:spPr>
            <p:txBody>
              <a:bodyPr/>
              <a:lstStyle/>
              <a:p>
                <a:endParaRPr lang="en-US"/>
              </a:p>
            </p:txBody>
          </p:sp>
          <p:sp>
            <p:nvSpPr>
              <p:cNvPr id="21667" name="Freeform 162"/>
              <p:cNvSpPr>
                <a:spLocks/>
              </p:cNvSpPr>
              <p:nvPr/>
            </p:nvSpPr>
            <p:spPr bwMode="auto">
              <a:xfrm>
                <a:off x="4407" y="2595"/>
                <a:ext cx="26" cy="41"/>
              </a:xfrm>
              <a:custGeom>
                <a:avLst/>
                <a:gdLst>
                  <a:gd name="T0" fmla="*/ 0 w 28"/>
                  <a:gd name="T1" fmla="*/ 0 h 48"/>
                  <a:gd name="T2" fmla="*/ 2 w 28"/>
                  <a:gd name="T3" fmla="*/ 30 h 48"/>
                  <a:gd name="T4" fmla="*/ 22 w 28"/>
                  <a:gd name="T5" fmla="*/ 15 h 48"/>
                  <a:gd name="T6" fmla="*/ 0 w 28"/>
                  <a:gd name="T7" fmla="*/ 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0"/>
                    </a:moveTo>
                    <a:lnTo>
                      <a:pt x="2" y="48"/>
                    </a:lnTo>
                    <a:lnTo>
                      <a:pt x="28" y="24"/>
                    </a:lnTo>
                    <a:lnTo>
                      <a:pt x="0" y="0"/>
                    </a:lnTo>
                    <a:close/>
                  </a:path>
                </a:pathLst>
              </a:custGeom>
              <a:solidFill>
                <a:srgbClr val="FF6600"/>
              </a:solidFill>
              <a:ln w="14351">
                <a:solidFill>
                  <a:schemeClr val="bg2"/>
                </a:solidFill>
                <a:round/>
                <a:headEnd/>
                <a:tailEnd/>
              </a:ln>
            </p:spPr>
            <p:txBody>
              <a:bodyPr/>
              <a:lstStyle/>
              <a:p>
                <a:endParaRPr lang="en-US"/>
              </a:p>
            </p:txBody>
          </p:sp>
          <p:sp>
            <p:nvSpPr>
              <p:cNvPr id="21668" name="Freeform 163"/>
              <p:cNvSpPr>
                <a:spLocks/>
              </p:cNvSpPr>
              <p:nvPr/>
            </p:nvSpPr>
            <p:spPr bwMode="auto">
              <a:xfrm>
                <a:off x="4408" y="2627"/>
                <a:ext cx="60" cy="63"/>
              </a:xfrm>
              <a:custGeom>
                <a:avLst/>
                <a:gdLst>
                  <a:gd name="T0" fmla="*/ 0 w 65"/>
                  <a:gd name="T1" fmla="*/ 31 h 74"/>
                  <a:gd name="T2" fmla="*/ 12 w 65"/>
                  <a:gd name="T3" fmla="*/ 15 h 74"/>
                  <a:gd name="T4" fmla="*/ 25 w 65"/>
                  <a:gd name="T5" fmla="*/ 17 h 74"/>
                  <a:gd name="T6" fmla="*/ 42 w 65"/>
                  <a:gd name="T7" fmla="*/ 0 h 74"/>
                  <a:gd name="T8" fmla="*/ 51 w 65"/>
                  <a:gd name="T9" fmla="*/ 10 h 74"/>
                  <a:gd name="T10" fmla="*/ 50 w 65"/>
                  <a:gd name="T11" fmla="*/ 37 h 74"/>
                  <a:gd name="T12" fmla="*/ 45 w 65"/>
                  <a:gd name="T13" fmla="*/ 27 h 74"/>
                  <a:gd name="T14" fmla="*/ 41 w 65"/>
                  <a:gd name="T15" fmla="*/ 46 h 74"/>
                  <a:gd name="T16" fmla="*/ 28 w 65"/>
                  <a:gd name="T17" fmla="*/ 40 h 74"/>
                  <a:gd name="T18" fmla="*/ 18 w 65"/>
                  <a:gd name="T19" fmla="*/ 21 h 74"/>
                  <a:gd name="T20" fmla="*/ 0 w 65"/>
                  <a:gd name="T21" fmla="*/ 31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74"/>
                  <a:gd name="T35" fmla="*/ 65 w 65"/>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74">
                    <a:moveTo>
                      <a:pt x="0" y="49"/>
                    </a:moveTo>
                    <a:lnTo>
                      <a:pt x="15" y="25"/>
                    </a:lnTo>
                    <a:lnTo>
                      <a:pt x="31" y="28"/>
                    </a:lnTo>
                    <a:lnTo>
                      <a:pt x="54" y="0"/>
                    </a:lnTo>
                    <a:lnTo>
                      <a:pt x="65" y="17"/>
                    </a:lnTo>
                    <a:lnTo>
                      <a:pt x="63" y="61"/>
                    </a:lnTo>
                    <a:lnTo>
                      <a:pt x="57" y="44"/>
                    </a:lnTo>
                    <a:lnTo>
                      <a:pt x="52" y="74"/>
                    </a:lnTo>
                    <a:lnTo>
                      <a:pt x="35" y="65"/>
                    </a:lnTo>
                    <a:lnTo>
                      <a:pt x="24" y="34"/>
                    </a:lnTo>
                    <a:lnTo>
                      <a:pt x="0" y="49"/>
                    </a:lnTo>
                    <a:close/>
                  </a:path>
                </a:pathLst>
              </a:custGeom>
              <a:solidFill>
                <a:srgbClr val="FF6600"/>
              </a:solidFill>
              <a:ln w="14351">
                <a:solidFill>
                  <a:schemeClr val="bg2"/>
                </a:solidFill>
                <a:round/>
                <a:headEnd/>
                <a:tailEnd/>
              </a:ln>
            </p:spPr>
            <p:txBody>
              <a:bodyPr/>
              <a:lstStyle/>
              <a:p>
                <a:endParaRPr lang="en-US"/>
              </a:p>
            </p:txBody>
          </p:sp>
          <p:sp>
            <p:nvSpPr>
              <p:cNvPr id="21669" name="Freeform 164"/>
              <p:cNvSpPr>
                <a:spLocks/>
              </p:cNvSpPr>
              <p:nvPr/>
            </p:nvSpPr>
            <p:spPr bwMode="auto">
              <a:xfrm>
                <a:off x="4414" y="2613"/>
                <a:ext cx="26" cy="38"/>
              </a:xfrm>
              <a:custGeom>
                <a:avLst/>
                <a:gdLst>
                  <a:gd name="T0" fmla="*/ 0 w 28"/>
                  <a:gd name="T1" fmla="*/ 18 h 45"/>
                  <a:gd name="T2" fmla="*/ 7 w 28"/>
                  <a:gd name="T3" fmla="*/ 14 h 45"/>
                  <a:gd name="T4" fmla="*/ 22 w 28"/>
                  <a:gd name="T5" fmla="*/ 0 h 45"/>
                  <a:gd name="T6" fmla="*/ 19 w 28"/>
                  <a:gd name="T7" fmla="*/ 27 h 45"/>
                  <a:gd name="T8" fmla="*/ 0 w 28"/>
                  <a:gd name="T9" fmla="*/ 18 h 45"/>
                  <a:gd name="T10" fmla="*/ 0 60000 65536"/>
                  <a:gd name="T11" fmla="*/ 0 60000 65536"/>
                  <a:gd name="T12" fmla="*/ 0 60000 65536"/>
                  <a:gd name="T13" fmla="*/ 0 60000 65536"/>
                  <a:gd name="T14" fmla="*/ 0 60000 65536"/>
                  <a:gd name="T15" fmla="*/ 0 w 28"/>
                  <a:gd name="T16" fmla="*/ 0 h 45"/>
                  <a:gd name="T17" fmla="*/ 28 w 28"/>
                  <a:gd name="T18" fmla="*/ 45 h 45"/>
                </a:gdLst>
                <a:ahLst/>
                <a:cxnLst>
                  <a:cxn ang="T10">
                    <a:pos x="T0" y="T1"/>
                  </a:cxn>
                  <a:cxn ang="T11">
                    <a:pos x="T2" y="T3"/>
                  </a:cxn>
                  <a:cxn ang="T12">
                    <a:pos x="T4" y="T5"/>
                  </a:cxn>
                  <a:cxn ang="T13">
                    <a:pos x="T6" y="T7"/>
                  </a:cxn>
                  <a:cxn ang="T14">
                    <a:pos x="T8" y="T9"/>
                  </a:cxn>
                </a:cxnLst>
                <a:rect l="T15" t="T16" r="T17" b="T18"/>
                <a:pathLst>
                  <a:path w="28" h="45">
                    <a:moveTo>
                      <a:pt x="0" y="30"/>
                    </a:moveTo>
                    <a:lnTo>
                      <a:pt x="7" y="22"/>
                    </a:lnTo>
                    <a:lnTo>
                      <a:pt x="28" y="0"/>
                    </a:lnTo>
                    <a:lnTo>
                      <a:pt x="23" y="45"/>
                    </a:lnTo>
                    <a:lnTo>
                      <a:pt x="0" y="30"/>
                    </a:lnTo>
                    <a:close/>
                  </a:path>
                </a:pathLst>
              </a:custGeom>
              <a:solidFill>
                <a:srgbClr val="FF6600"/>
              </a:solidFill>
              <a:ln w="14351">
                <a:solidFill>
                  <a:schemeClr val="bg2"/>
                </a:solidFill>
                <a:round/>
                <a:headEnd/>
                <a:tailEnd/>
              </a:ln>
            </p:spPr>
            <p:txBody>
              <a:bodyPr/>
              <a:lstStyle/>
              <a:p>
                <a:endParaRPr lang="en-US"/>
              </a:p>
            </p:txBody>
          </p:sp>
          <p:sp>
            <p:nvSpPr>
              <p:cNvPr id="21670" name="Freeform 165"/>
              <p:cNvSpPr>
                <a:spLocks/>
              </p:cNvSpPr>
              <p:nvPr/>
            </p:nvSpPr>
            <p:spPr bwMode="auto">
              <a:xfrm>
                <a:off x="2911" y="1872"/>
                <a:ext cx="138" cy="111"/>
              </a:xfrm>
              <a:custGeom>
                <a:avLst/>
                <a:gdLst>
                  <a:gd name="T0" fmla="*/ 0 w 150"/>
                  <a:gd name="T1" fmla="*/ 15 h 130"/>
                  <a:gd name="T2" fmla="*/ 6 w 150"/>
                  <a:gd name="T3" fmla="*/ 56 h 130"/>
                  <a:gd name="T4" fmla="*/ 67 w 150"/>
                  <a:gd name="T5" fmla="*/ 79 h 130"/>
                  <a:gd name="T6" fmla="*/ 98 w 150"/>
                  <a:gd name="T7" fmla="*/ 81 h 130"/>
                  <a:gd name="T8" fmla="*/ 117 w 150"/>
                  <a:gd name="T9" fmla="*/ 59 h 130"/>
                  <a:gd name="T10" fmla="*/ 107 w 150"/>
                  <a:gd name="T11" fmla="*/ 35 h 130"/>
                  <a:gd name="T12" fmla="*/ 113 w 150"/>
                  <a:gd name="T13" fmla="*/ 29 h 130"/>
                  <a:gd name="T14" fmla="*/ 111 w 150"/>
                  <a:gd name="T15" fmla="*/ 11 h 130"/>
                  <a:gd name="T16" fmla="*/ 64 w 150"/>
                  <a:gd name="T17" fmla="*/ 4 h 130"/>
                  <a:gd name="T18" fmla="*/ 36 w 150"/>
                  <a:gd name="T19" fmla="*/ 0 h 130"/>
                  <a:gd name="T20" fmla="*/ 0 w 150"/>
                  <a:gd name="T21" fmla="*/ 15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30"/>
                  <a:gd name="T35" fmla="*/ 150 w 150"/>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30">
                    <a:moveTo>
                      <a:pt x="0" y="23"/>
                    </a:moveTo>
                    <a:lnTo>
                      <a:pt x="8" y="90"/>
                    </a:lnTo>
                    <a:lnTo>
                      <a:pt x="86" y="126"/>
                    </a:lnTo>
                    <a:lnTo>
                      <a:pt x="125" y="130"/>
                    </a:lnTo>
                    <a:lnTo>
                      <a:pt x="150" y="95"/>
                    </a:lnTo>
                    <a:lnTo>
                      <a:pt x="137" y="56"/>
                    </a:lnTo>
                    <a:lnTo>
                      <a:pt x="146" y="47"/>
                    </a:lnTo>
                    <a:lnTo>
                      <a:pt x="142" y="17"/>
                    </a:lnTo>
                    <a:lnTo>
                      <a:pt x="83" y="7"/>
                    </a:lnTo>
                    <a:lnTo>
                      <a:pt x="46" y="0"/>
                    </a:lnTo>
                    <a:lnTo>
                      <a:pt x="0" y="23"/>
                    </a:lnTo>
                    <a:close/>
                  </a:path>
                </a:pathLst>
              </a:custGeom>
              <a:solidFill>
                <a:srgbClr val="FFFFFF"/>
              </a:solidFill>
              <a:ln w="14351">
                <a:solidFill>
                  <a:schemeClr val="bg2"/>
                </a:solidFill>
                <a:round/>
                <a:headEnd/>
                <a:tailEnd/>
              </a:ln>
            </p:spPr>
            <p:txBody>
              <a:bodyPr/>
              <a:lstStyle/>
              <a:p>
                <a:endParaRPr lang="en-US"/>
              </a:p>
            </p:txBody>
          </p:sp>
          <p:sp>
            <p:nvSpPr>
              <p:cNvPr id="21671" name="Freeform 166"/>
              <p:cNvSpPr>
                <a:spLocks/>
              </p:cNvSpPr>
              <p:nvPr/>
            </p:nvSpPr>
            <p:spPr bwMode="auto">
              <a:xfrm>
                <a:off x="2588" y="2120"/>
                <a:ext cx="45" cy="79"/>
              </a:xfrm>
              <a:custGeom>
                <a:avLst/>
                <a:gdLst>
                  <a:gd name="T0" fmla="*/ 0 w 48"/>
                  <a:gd name="T1" fmla="*/ 37 h 93"/>
                  <a:gd name="T2" fmla="*/ 8 w 48"/>
                  <a:gd name="T3" fmla="*/ 0 h 93"/>
                  <a:gd name="T4" fmla="*/ 39 w 48"/>
                  <a:gd name="T5" fmla="*/ 3 h 93"/>
                  <a:gd name="T6" fmla="*/ 26 w 48"/>
                  <a:gd name="T7" fmla="*/ 26 h 93"/>
                  <a:gd name="T8" fmla="*/ 24 w 48"/>
                  <a:gd name="T9" fmla="*/ 55 h 93"/>
                  <a:gd name="T10" fmla="*/ 8 w 48"/>
                  <a:gd name="T11" fmla="*/ 57 h 93"/>
                  <a:gd name="T12" fmla="*/ 8 w 48"/>
                  <a:gd name="T13" fmla="*/ 41 h 93"/>
                  <a:gd name="T14" fmla="*/ 0 w 48"/>
                  <a:gd name="T15" fmla="*/ 37 h 93"/>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93"/>
                  <a:gd name="T26" fmla="*/ 48 w 48"/>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93">
                    <a:moveTo>
                      <a:pt x="0" y="60"/>
                    </a:moveTo>
                    <a:lnTo>
                      <a:pt x="8" y="0"/>
                    </a:lnTo>
                    <a:lnTo>
                      <a:pt x="48" y="4"/>
                    </a:lnTo>
                    <a:lnTo>
                      <a:pt x="32" y="43"/>
                    </a:lnTo>
                    <a:lnTo>
                      <a:pt x="30" y="90"/>
                    </a:lnTo>
                    <a:lnTo>
                      <a:pt x="8" y="93"/>
                    </a:lnTo>
                    <a:lnTo>
                      <a:pt x="10" y="66"/>
                    </a:lnTo>
                    <a:lnTo>
                      <a:pt x="0" y="60"/>
                    </a:lnTo>
                    <a:close/>
                  </a:path>
                </a:pathLst>
              </a:custGeom>
              <a:solidFill>
                <a:srgbClr val="FFFFFF"/>
              </a:solidFill>
              <a:ln w="14351">
                <a:solidFill>
                  <a:schemeClr val="bg2"/>
                </a:solidFill>
                <a:round/>
                <a:headEnd/>
                <a:tailEnd/>
              </a:ln>
            </p:spPr>
            <p:txBody>
              <a:bodyPr/>
              <a:lstStyle/>
              <a:p>
                <a:endParaRPr lang="en-US"/>
              </a:p>
            </p:txBody>
          </p:sp>
          <p:sp>
            <p:nvSpPr>
              <p:cNvPr id="21672" name="Freeform 167"/>
              <p:cNvSpPr>
                <a:spLocks/>
              </p:cNvSpPr>
              <p:nvPr/>
            </p:nvSpPr>
            <p:spPr bwMode="auto">
              <a:xfrm>
                <a:off x="2485" y="2583"/>
                <a:ext cx="41" cy="41"/>
              </a:xfrm>
              <a:custGeom>
                <a:avLst/>
                <a:gdLst>
                  <a:gd name="T0" fmla="*/ 0 w 45"/>
                  <a:gd name="T1" fmla="*/ 3 h 48"/>
                  <a:gd name="T2" fmla="*/ 12 w 45"/>
                  <a:gd name="T3" fmla="*/ 18 h 48"/>
                  <a:gd name="T4" fmla="*/ 21 w 45"/>
                  <a:gd name="T5" fmla="*/ 12 h 48"/>
                  <a:gd name="T6" fmla="*/ 14 w 45"/>
                  <a:gd name="T7" fmla="*/ 18 h 48"/>
                  <a:gd name="T8" fmla="*/ 19 w 45"/>
                  <a:gd name="T9" fmla="*/ 30 h 48"/>
                  <a:gd name="T10" fmla="*/ 33 w 45"/>
                  <a:gd name="T11" fmla="*/ 18 h 48"/>
                  <a:gd name="T12" fmla="*/ 34 w 45"/>
                  <a:gd name="T13" fmla="*/ 0 h 48"/>
                  <a:gd name="T14" fmla="*/ 0 w 45"/>
                  <a:gd name="T15" fmla="*/ 3 h 48"/>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48"/>
                  <a:gd name="T26" fmla="*/ 45 w 4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48">
                    <a:moveTo>
                      <a:pt x="0" y="6"/>
                    </a:moveTo>
                    <a:lnTo>
                      <a:pt x="15" y="29"/>
                    </a:lnTo>
                    <a:lnTo>
                      <a:pt x="27" y="19"/>
                    </a:lnTo>
                    <a:lnTo>
                      <a:pt x="19" y="29"/>
                    </a:lnTo>
                    <a:lnTo>
                      <a:pt x="25" y="48"/>
                    </a:lnTo>
                    <a:lnTo>
                      <a:pt x="44" y="29"/>
                    </a:lnTo>
                    <a:lnTo>
                      <a:pt x="45" y="0"/>
                    </a:lnTo>
                    <a:lnTo>
                      <a:pt x="0" y="6"/>
                    </a:lnTo>
                    <a:close/>
                  </a:path>
                </a:pathLst>
              </a:custGeom>
              <a:solidFill>
                <a:srgbClr val="FFFFFF"/>
              </a:solidFill>
              <a:ln w="14351">
                <a:solidFill>
                  <a:schemeClr val="bg2"/>
                </a:solidFill>
                <a:round/>
                <a:headEnd/>
                <a:tailEnd/>
              </a:ln>
            </p:spPr>
            <p:txBody>
              <a:bodyPr/>
              <a:lstStyle/>
              <a:p>
                <a:endParaRPr lang="en-US"/>
              </a:p>
            </p:txBody>
          </p:sp>
          <p:sp>
            <p:nvSpPr>
              <p:cNvPr id="21673" name="Freeform 168"/>
              <p:cNvSpPr>
                <a:spLocks/>
              </p:cNvSpPr>
              <p:nvPr/>
            </p:nvSpPr>
            <p:spPr bwMode="auto">
              <a:xfrm>
                <a:off x="3421" y="2377"/>
                <a:ext cx="26" cy="41"/>
              </a:xfrm>
              <a:custGeom>
                <a:avLst/>
                <a:gdLst>
                  <a:gd name="T0" fmla="*/ 0 w 28"/>
                  <a:gd name="T1" fmla="*/ 23 h 49"/>
                  <a:gd name="T2" fmla="*/ 8 w 28"/>
                  <a:gd name="T3" fmla="*/ 28 h 49"/>
                  <a:gd name="T4" fmla="*/ 22 w 28"/>
                  <a:gd name="T5" fmla="*/ 26 h 49"/>
                  <a:gd name="T6" fmla="*/ 14 w 28"/>
                  <a:gd name="T7" fmla="*/ 0 h 49"/>
                  <a:gd name="T8" fmla="*/ 0 w 28"/>
                  <a:gd name="T9" fmla="*/ 23 h 49"/>
                  <a:gd name="T10" fmla="*/ 0 60000 65536"/>
                  <a:gd name="T11" fmla="*/ 0 60000 65536"/>
                  <a:gd name="T12" fmla="*/ 0 60000 65536"/>
                  <a:gd name="T13" fmla="*/ 0 60000 65536"/>
                  <a:gd name="T14" fmla="*/ 0 60000 65536"/>
                  <a:gd name="T15" fmla="*/ 0 w 28"/>
                  <a:gd name="T16" fmla="*/ 0 h 49"/>
                  <a:gd name="T17" fmla="*/ 28 w 28"/>
                  <a:gd name="T18" fmla="*/ 49 h 49"/>
                </a:gdLst>
                <a:ahLst/>
                <a:cxnLst>
                  <a:cxn ang="T10">
                    <a:pos x="T0" y="T1"/>
                  </a:cxn>
                  <a:cxn ang="T11">
                    <a:pos x="T2" y="T3"/>
                  </a:cxn>
                  <a:cxn ang="T12">
                    <a:pos x="T4" y="T5"/>
                  </a:cxn>
                  <a:cxn ang="T13">
                    <a:pos x="T6" y="T7"/>
                  </a:cxn>
                  <a:cxn ang="T14">
                    <a:pos x="T8" y="T9"/>
                  </a:cxn>
                </a:cxnLst>
                <a:rect l="T15" t="T16" r="T17" b="T18"/>
                <a:pathLst>
                  <a:path w="28" h="49">
                    <a:moveTo>
                      <a:pt x="0" y="41"/>
                    </a:moveTo>
                    <a:lnTo>
                      <a:pt x="11" y="49"/>
                    </a:lnTo>
                    <a:lnTo>
                      <a:pt x="28" y="44"/>
                    </a:lnTo>
                    <a:lnTo>
                      <a:pt x="17" y="0"/>
                    </a:lnTo>
                    <a:lnTo>
                      <a:pt x="0" y="41"/>
                    </a:lnTo>
                    <a:close/>
                  </a:path>
                </a:pathLst>
              </a:custGeom>
              <a:solidFill>
                <a:srgbClr val="FFFFFF"/>
              </a:solidFill>
              <a:ln w="14351">
                <a:solidFill>
                  <a:schemeClr val="bg2"/>
                </a:solidFill>
                <a:round/>
                <a:headEnd/>
                <a:tailEnd/>
              </a:ln>
            </p:spPr>
            <p:txBody>
              <a:bodyPr/>
              <a:lstStyle/>
              <a:p>
                <a:endParaRPr lang="en-US"/>
              </a:p>
            </p:txBody>
          </p:sp>
          <p:sp>
            <p:nvSpPr>
              <p:cNvPr id="21674" name="Freeform 169"/>
              <p:cNvSpPr>
                <a:spLocks/>
              </p:cNvSpPr>
              <p:nvPr/>
            </p:nvSpPr>
            <p:spPr bwMode="auto">
              <a:xfrm>
                <a:off x="2995" y="1998"/>
                <a:ext cx="133" cy="84"/>
              </a:xfrm>
              <a:custGeom>
                <a:avLst/>
                <a:gdLst>
                  <a:gd name="T0" fmla="*/ 0 w 144"/>
                  <a:gd name="T1" fmla="*/ 30 h 98"/>
                  <a:gd name="T2" fmla="*/ 31 w 144"/>
                  <a:gd name="T3" fmla="*/ 55 h 98"/>
                  <a:gd name="T4" fmla="*/ 100 w 144"/>
                  <a:gd name="T5" fmla="*/ 62 h 98"/>
                  <a:gd name="T6" fmla="*/ 114 w 144"/>
                  <a:gd name="T7" fmla="*/ 39 h 98"/>
                  <a:gd name="T8" fmla="*/ 95 w 144"/>
                  <a:gd name="T9" fmla="*/ 38 h 98"/>
                  <a:gd name="T10" fmla="*/ 95 w 144"/>
                  <a:gd name="T11" fmla="*/ 20 h 98"/>
                  <a:gd name="T12" fmla="*/ 78 w 144"/>
                  <a:gd name="T13" fmla="*/ 0 h 98"/>
                  <a:gd name="T14" fmla="*/ 31 w 144"/>
                  <a:gd name="T15" fmla="*/ 4 h 98"/>
                  <a:gd name="T16" fmla="*/ 0 w 144"/>
                  <a:gd name="T17" fmla="*/ 30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98"/>
                  <a:gd name="T29" fmla="*/ 144 w 144"/>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98">
                    <a:moveTo>
                      <a:pt x="0" y="48"/>
                    </a:moveTo>
                    <a:lnTo>
                      <a:pt x="40" y="88"/>
                    </a:lnTo>
                    <a:lnTo>
                      <a:pt x="127" y="98"/>
                    </a:lnTo>
                    <a:lnTo>
                      <a:pt x="144" y="63"/>
                    </a:lnTo>
                    <a:lnTo>
                      <a:pt x="120" y="60"/>
                    </a:lnTo>
                    <a:lnTo>
                      <a:pt x="120" y="32"/>
                    </a:lnTo>
                    <a:lnTo>
                      <a:pt x="98" y="0"/>
                    </a:lnTo>
                    <a:lnTo>
                      <a:pt x="40" y="7"/>
                    </a:lnTo>
                    <a:lnTo>
                      <a:pt x="0" y="48"/>
                    </a:lnTo>
                    <a:close/>
                  </a:path>
                </a:pathLst>
              </a:custGeom>
              <a:solidFill>
                <a:srgbClr val="FFFFFF"/>
              </a:solidFill>
              <a:ln w="14351">
                <a:solidFill>
                  <a:schemeClr val="bg2"/>
                </a:solidFill>
                <a:round/>
                <a:headEnd/>
                <a:tailEnd/>
              </a:ln>
            </p:spPr>
            <p:txBody>
              <a:bodyPr/>
              <a:lstStyle/>
              <a:p>
                <a:endParaRPr lang="en-US"/>
              </a:p>
            </p:txBody>
          </p:sp>
          <p:sp>
            <p:nvSpPr>
              <p:cNvPr id="21675" name="Freeform 170"/>
              <p:cNvSpPr>
                <a:spLocks/>
              </p:cNvSpPr>
              <p:nvPr/>
            </p:nvSpPr>
            <p:spPr bwMode="auto">
              <a:xfrm>
                <a:off x="3120" y="2784"/>
                <a:ext cx="26" cy="42"/>
              </a:xfrm>
              <a:custGeom>
                <a:avLst/>
                <a:gdLst>
                  <a:gd name="T0" fmla="*/ 0 w 28"/>
                  <a:gd name="T1" fmla="*/ 31 h 49"/>
                  <a:gd name="T2" fmla="*/ 8 w 28"/>
                  <a:gd name="T3" fmla="*/ 5 h 49"/>
                  <a:gd name="T4" fmla="*/ 20 w 28"/>
                  <a:gd name="T5" fmla="*/ 0 h 49"/>
                  <a:gd name="T6" fmla="*/ 22 w 28"/>
                  <a:gd name="T7" fmla="*/ 25 h 49"/>
                  <a:gd name="T8" fmla="*/ 0 w 28"/>
                  <a:gd name="T9" fmla="*/ 31 h 49"/>
                  <a:gd name="T10" fmla="*/ 0 60000 65536"/>
                  <a:gd name="T11" fmla="*/ 0 60000 65536"/>
                  <a:gd name="T12" fmla="*/ 0 60000 65536"/>
                  <a:gd name="T13" fmla="*/ 0 60000 65536"/>
                  <a:gd name="T14" fmla="*/ 0 60000 65536"/>
                  <a:gd name="T15" fmla="*/ 0 w 28"/>
                  <a:gd name="T16" fmla="*/ 0 h 49"/>
                  <a:gd name="T17" fmla="*/ 28 w 28"/>
                  <a:gd name="T18" fmla="*/ 49 h 49"/>
                </a:gdLst>
                <a:ahLst/>
                <a:cxnLst>
                  <a:cxn ang="T10">
                    <a:pos x="T0" y="T1"/>
                  </a:cxn>
                  <a:cxn ang="T11">
                    <a:pos x="T2" y="T3"/>
                  </a:cxn>
                  <a:cxn ang="T12">
                    <a:pos x="T4" y="T5"/>
                  </a:cxn>
                  <a:cxn ang="T13">
                    <a:pos x="T6" y="T7"/>
                  </a:cxn>
                  <a:cxn ang="T14">
                    <a:pos x="T8" y="T9"/>
                  </a:cxn>
                </a:cxnLst>
                <a:rect l="T15" t="T16" r="T17" b="T18"/>
                <a:pathLst>
                  <a:path w="28" h="49">
                    <a:moveTo>
                      <a:pt x="0" y="49"/>
                    </a:moveTo>
                    <a:lnTo>
                      <a:pt x="11" y="8"/>
                    </a:lnTo>
                    <a:lnTo>
                      <a:pt x="25" y="0"/>
                    </a:lnTo>
                    <a:lnTo>
                      <a:pt x="28" y="40"/>
                    </a:lnTo>
                    <a:lnTo>
                      <a:pt x="0" y="49"/>
                    </a:lnTo>
                    <a:close/>
                  </a:path>
                </a:pathLst>
              </a:custGeom>
              <a:solidFill>
                <a:srgbClr val="FFFFFF"/>
              </a:solidFill>
              <a:ln w="14351">
                <a:solidFill>
                  <a:schemeClr val="bg2"/>
                </a:solidFill>
                <a:round/>
                <a:headEnd/>
                <a:tailEnd/>
              </a:ln>
            </p:spPr>
            <p:txBody>
              <a:bodyPr/>
              <a:lstStyle/>
              <a:p>
                <a:endParaRPr lang="en-US"/>
              </a:p>
            </p:txBody>
          </p:sp>
          <p:sp>
            <p:nvSpPr>
              <p:cNvPr id="21676" name="Freeform 171"/>
              <p:cNvSpPr>
                <a:spLocks/>
              </p:cNvSpPr>
              <p:nvPr/>
            </p:nvSpPr>
            <p:spPr bwMode="auto">
              <a:xfrm>
                <a:off x="3196" y="2282"/>
                <a:ext cx="293" cy="255"/>
              </a:xfrm>
              <a:custGeom>
                <a:avLst/>
                <a:gdLst>
                  <a:gd name="T0" fmla="*/ 0 w 317"/>
                  <a:gd name="T1" fmla="*/ 49 h 299"/>
                  <a:gd name="T2" fmla="*/ 4 w 317"/>
                  <a:gd name="T3" fmla="*/ 32 h 299"/>
                  <a:gd name="T4" fmla="*/ 17 w 317"/>
                  <a:gd name="T5" fmla="*/ 34 h 299"/>
                  <a:gd name="T6" fmla="*/ 31 w 317"/>
                  <a:gd name="T7" fmla="*/ 26 h 299"/>
                  <a:gd name="T8" fmla="*/ 40 w 317"/>
                  <a:gd name="T9" fmla="*/ 19 h 299"/>
                  <a:gd name="T10" fmla="*/ 27 w 317"/>
                  <a:gd name="T11" fmla="*/ 7 h 299"/>
                  <a:gd name="T12" fmla="*/ 53 w 317"/>
                  <a:gd name="T13" fmla="*/ 0 h 299"/>
                  <a:gd name="T14" fmla="*/ 105 w 317"/>
                  <a:gd name="T15" fmla="*/ 20 h 299"/>
                  <a:gd name="T16" fmla="*/ 107 w 317"/>
                  <a:gd name="T17" fmla="*/ 29 h 299"/>
                  <a:gd name="T18" fmla="*/ 120 w 317"/>
                  <a:gd name="T19" fmla="*/ 34 h 299"/>
                  <a:gd name="T20" fmla="*/ 130 w 317"/>
                  <a:gd name="T21" fmla="*/ 39 h 299"/>
                  <a:gd name="T22" fmla="*/ 141 w 317"/>
                  <a:gd name="T23" fmla="*/ 36 h 299"/>
                  <a:gd name="T24" fmla="*/ 163 w 317"/>
                  <a:gd name="T25" fmla="*/ 42 h 299"/>
                  <a:gd name="T26" fmla="*/ 192 w 317"/>
                  <a:gd name="T27" fmla="*/ 84 h 299"/>
                  <a:gd name="T28" fmla="*/ 194 w 317"/>
                  <a:gd name="T29" fmla="*/ 86 h 299"/>
                  <a:gd name="T30" fmla="*/ 205 w 317"/>
                  <a:gd name="T31" fmla="*/ 104 h 299"/>
                  <a:gd name="T32" fmla="*/ 245 w 317"/>
                  <a:gd name="T33" fmla="*/ 107 h 299"/>
                  <a:gd name="T34" fmla="*/ 250 w 317"/>
                  <a:gd name="T35" fmla="*/ 116 h 299"/>
                  <a:gd name="T36" fmla="*/ 241 w 317"/>
                  <a:gd name="T37" fmla="*/ 138 h 299"/>
                  <a:gd name="T38" fmla="*/ 205 w 317"/>
                  <a:gd name="T39" fmla="*/ 148 h 299"/>
                  <a:gd name="T40" fmla="*/ 167 w 317"/>
                  <a:gd name="T41" fmla="*/ 156 h 299"/>
                  <a:gd name="T42" fmla="*/ 140 w 317"/>
                  <a:gd name="T43" fmla="*/ 185 h 299"/>
                  <a:gd name="T44" fmla="*/ 140 w 317"/>
                  <a:gd name="T45" fmla="*/ 175 h 299"/>
                  <a:gd name="T46" fmla="*/ 116 w 317"/>
                  <a:gd name="T47" fmla="*/ 167 h 299"/>
                  <a:gd name="T48" fmla="*/ 95 w 317"/>
                  <a:gd name="T49" fmla="*/ 177 h 299"/>
                  <a:gd name="T50" fmla="*/ 73 w 317"/>
                  <a:gd name="T51" fmla="*/ 143 h 299"/>
                  <a:gd name="T52" fmla="*/ 56 w 317"/>
                  <a:gd name="T53" fmla="*/ 130 h 299"/>
                  <a:gd name="T54" fmla="*/ 45 w 317"/>
                  <a:gd name="T55" fmla="*/ 95 h 299"/>
                  <a:gd name="T56" fmla="*/ 0 w 317"/>
                  <a:gd name="T57" fmla="*/ 49 h 2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7"/>
                  <a:gd name="T88" fmla="*/ 0 h 299"/>
                  <a:gd name="T89" fmla="*/ 317 w 317"/>
                  <a:gd name="T90" fmla="*/ 299 h 2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7" h="299">
                    <a:moveTo>
                      <a:pt x="0" y="79"/>
                    </a:moveTo>
                    <a:lnTo>
                      <a:pt x="4" y="51"/>
                    </a:lnTo>
                    <a:lnTo>
                      <a:pt x="21" y="55"/>
                    </a:lnTo>
                    <a:lnTo>
                      <a:pt x="40" y="41"/>
                    </a:lnTo>
                    <a:lnTo>
                      <a:pt x="50" y="30"/>
                    </a:lnTo>
                    <a:lnTo>
                      <a:pt x="33" y="11"/>
                    </a:lnTo>
                    <a:lnTo>
                      <a:pt x="67" y="0"/>
                    </a:lnTo>
                    <a:lnTo>
                      <a:pt x="133" y="33"/>
                    </a:lnTo>
                    <a:lnTo>
                      <a:pt x="136" y="47"/>
                    </a:lnTo>
                    <a:lnTo>
                      <a:pt x="153" y="55"/>
                    </a:lnTo>
                    <a:lnTo>
                      <a:pt x="166" y="63"/>
                    </a:lnTo>
                    <a:lnTo>
                      <a:pt x="180" y="57"/>
                    </a:lnTo>
                    <a:lnTo>
                      <a:pt x="206" y="68"/>
                    </a:lnTo>
                    <a:lnTo>
                      <a:pt x="243" y="136"/>
                    </a:lnTo>
                    <a:lnTo>
                      <a:pt x="246" y="140"/>
                    </a:lnTo>
                    <a:lnTo>
                      <a:pt x="260" y="168"/>
                    </a:lnTo>
                    <a:lnTo>
                      <a:pt x="310" y="173"/>
                    </a:lnTo>
                    <a:lnTo>
                      <a:pt x="317" y="187"/>
                    </a:lnTo>
                    <a:lnTo>
                      <a:pt x="305" y="223"/>
                    </a:lnTo>
                    <a:lnTo>
                      <a:pt x="260" y="239"/>
                    </a:lnTo>
                    <a:lnTo>
                      <a:pt x="212" y="252"/>
                    </a:lnTo>
                    <a:lnTo>
                      <a:pt x="176" y="299"/>
                    </a:lnTo>
                    <a:lnTo>
                      <a:pt x="176" y="281"/>
                    </a:lnTo>
                    <a:lnTo>
                      <a:pt x="147" y="270"/>
                    </a:lnTo>
                    <a:lnTo>
                      <a:pt x="120" y="285"/>
                    </a:lnTo>
                    <a:lnTo>
                      <a:pt x="93" y="231"/>
                    </a:lnTo>
                    <a:lnTo>
                      <a:pt x="71" y="209"/>
                    </a:lnTo>
                    <a:lnTo>
                      <a:pt x="57" y="153"/>
                    </a:lnTo>
                    <a:lnTo>
                      <a:pt x="0" y="79"/>
                    </a:lnTo>
                    <a:close/>
                  </a:path>
                </a:pathLst>
              </a:custGeom>
              <a:solidFill>
                <a:srgbClr val="FFFFFF"/>
              </a:solidFill>
              <a:ln w="14351">
                <a:solidFill>
                  <a:schemeClr val="bg2"/>
                </a:solidFill>
                <a:round/>
                <a:headEnd/>
                <a:tailEnd/>
              </a:ln>
            </p:spPr>
            <p:txBody>
              <a:bodyPr/>
              <a:lstStyle/>
              <a:p>
                <a:endParaRPr lang="en-US"/>
              </a:p>
            </p:txBody>
          </p:sp>
          <p:sp>
            <p:nvSpPr>
              <p:cNvPr id="21677" name="Freeform 172"/>
              <p:cNvSpPr>
                <a:spLocks/>
              </p:cNvSpPr>
              <p:nvPr/>
            </p:nvSpPr>
            <p:spPr bwMode="auto">
              <a:xfrm>
                <a:off x="2480" y="2530"/>
                <a:ext cx="78" cy="56"/>
              </a:xfrm>
              <a:custGeom>
                <a:avLst/>
                <a:gdLst>
                  <a:gd name="T0" fmla="*/ 0 w 84"/>
                  <a:gd name="T1" fmla="*/ 19 h 65"/>
                  <a:gd name="T2" fmla="*/ 12 w 84"/>
                  <a:gd name="T3" fmla="*/ 29 h 65"/>
                  <a:gd name="T4" fmla="*/ 42 w 84"/>
                  <a:gd name="T5" fmla="*/ 33 h 65"/>
                  <a:gd name="T6" fmla="*/ 8 w 84"/>
                  <a:gd name="T7" fmla="*/ 34 h 65"/>
                  <a:gd name="T8" fmla="*/ 8 w 84"/>
                  <a:gd name="T9" fmla="*/ 41 h 65"/>
                  <a:gd name="T10" fmla="*/ 42 w 84"/>
                  <a:gd name="T11" fmla="*/ 40 h 65"/>
                  <a:gd name="T12" fmla="*/ 67 w 84"/>
                  <a:gd name="T13" fmla="*/ 41 h 65"/>
                  <a:gd name="T14" fmla="*/ 59 w 84"/>
                  <a:gd name="T15" fmla="*/ 19 h 65"/>
                  <a:gd name="T16" fmla="*/ 34 w 84"/>
                  <a:gd name="T17" fmla="*/ 0 h 65"/>
                  <a:gd name="T18" fmla="*/ 12 w 84"/>
                  <a:gd name="T19" fmla="*/ 5 h 65"/>
                  <a:gd name="T20" fmla="*/ 0 w 84"/>
                  <a:gd name="T21" fmla="*/ 19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65"/>
                  <a:gd name="T35" fmla="*/ 84 w 84"/>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65">
                    <a:moveTo>
                      <a:pt x="0" y="29"/>
                    </a:moveTo>
                    <a:lnTo>
                      <a:pt x="15" y="46"/>
                    </a:lnTo>
                    <a:lnTo>
                      <a:pt x="52" y="51"/>
                    </a:lnTo>
                    <a:lnTo>
                      <a:pt x="11" y="55"/>
                    </a:lnTo>
                    <a:lnTo>
                      <a:pt x="11" y="65"/>
                    </a:lnTo>
                    <a:lnTo>
                      <a:pt x="53" y="61"/>
                    </a:lnTo>
                    <a:lnTo>
                      <a:pt x="84" y="65"/>
                    </a:lnTo>
                    <a:lnTo>
                      <a:pt x="73" y="29"/>
                    </a:lnTo>
                    <a:lnTo>
                      <a:pt x="43" y="0"/>
                    </a:lnTo>
                    <a:lnTo>
                      <a:pt x="15" y="8"/>
                    </a:lnTo>
                    <a:lnTo>
                      <a:pt x="0" y="29"/>
                    </a:lnTo>
                    <a:close/>
                  </a:path>
                </a:pathLst>
              </a:custGeom>
              <a:solidFill>
                <a:srgbClr val="FF9900"/>
              </a:solidFill>
              <a:ln w="14351">
                <a:solidFill>
                  <a:schemeClr val="bg2"/>
                </a:solidFill>
                <a:round/>
                <a:headEnd/>
                <a:tailEnd/>
              </a:ln>
            </p:spPr>
            <p:txBody>
              <a:bodyPr/>
              <a:lstStyle/>
              <a:p>
                <a:endParaRPr lang="en-US"/>
              </a:p>
            </p:txBody>
          </p:sp>
          <p:sp>
            <p:nvSpPr>
              <p:cNvPr id="21678" name="Freeform 173"/>
              <p:cNvSpPr>
                <a:spLocks/>
              </p:cNvSpPr>
              <p:nvPr/>
            </p:nvSpPr>
            <p:spPr bwMode="auto">
              <a:xfrm>
                <a:off x="2533" y="2621"/>
                <a:ext cx="40" cy="47"/>
              </a:xfrm>
              <a:custGeom>
                <a:avLst/>
                <a:gdLst>
                  <a:gd name="T0" fmla="*/ 0 w 43"/>
                  <a:gd name="T1" fmla="*/ 9 h 56"/>
                  <a:gd name="T2" fmla="*/ 4 w 43"/>
                  <a:gd name="T3" fmla="*/ 23 h 56"/>
                  <a:gd name="T4" fmla="*/ 20 w 43"/>
                  <a:gd name="T5" fmla="*/ 33 h 56"/>
                  <a:gd name="T6" fmla="*/ 34 w 43"/>
                  <a:gd name="T7" fmla="*/ 17 h 56"/>
                  <a:gd name="T8" fmla="*/ 24 w 43"/>
                  <a:gd name="T9" fmla="*/ 0 h 56"/>
                  <a:gd name="T10" fmla="*/ 0 w 43"/>
                  <a:gd name="T11" fmla="*/ 9 h 56"/>
                  <a:gd name="T12" fmla="*/ 0 60000 65536"/>
                  <a:gd name="T13" fmla="*/ 0 60000 65536"/>
                  <a:gd name="T14" fmla="*/ 0 60000 65536"/>
                  <a:gd name="T15" fmla="*/ 0 60000 65536"/>
                  <a:gd name="T16" fmla="*/ 0 60000 65536"/>
                  <a:gd name="T17" fmla="*/ 0 60000 65536"/>
                  <a:gd name="T18" fmla="*/ 0 w 43"/>
                  <a:gd name="T19" fmla="*/ 0 h 56"/>
                  <a:gd name="T20" fmla="*/ 43 w 43"/>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43" h="56">
                    <a:moveTo>
                      <a:pt x="0" y="16"/>
                    </a:moveTo>
                    <a:lnTo>
                      <a:pt x="4" y="38"/>
                    </a:lnTo>
                    <a:lnTo>
                      <a:pt x="26" y="56"/>
                    </a:lnTo>
                    <a:lnTo>
                      <a:pt x="43" y="29"/>
                    </a:lnTo>
                    <a:lnTo>
                      <a:pt x="30" y="0"/>
                    </a:lnTo>
                    <a:lnTo>
                      <a:pt x="0" y="16"/>
                    </a:lnTo>
                    <a:close/>
                  </a:path>
                </a:pathLst>
              </a:custGeom>
              <a:solidFill>
                <a:srgbClr val="FFFFFF"/>
              </a:solidFill>
              <a:ln w="14351">
                <a:solidFill>
                  <a:schemeClr val="bg2"/>
                </a:solidFill>
                <a:round/>
                <a:headEnd/>
                <a:tailEnd/>
              </a:ln>
            </p:spPr>
            <p:txBody>
              <a:bodyPr/>
              <a:lstStyle/>
              <a:p>
                <a:endParaRPr lang="en-US"/>
              </a:p>
            </p:txBody>
          </p:sp>
          <p:sp>
            <p:nvSpPr>
              <p:cNvPr id="21679" name="Freeform 174"/>
              <p:cNvSpPr>
                <a:spLocks/>
              </p:cNvSpPr>
              <p:nvPr/>
            </p:nvSpPr>
            <p:spPr bwMode="auto">
              <a:xfrm>
                <a:off x="3285" y="2595"/>
                <a:ext cx="143" cy="201"/>
              </a:xfrm>
              <a:custGeom>
                <a:avLst/>
                <a:gdLst>
                  <a:gd name="T0" fmla="*/ 0 w 154"/>
                  <a:gd name="T1" fmla="*/ 139 h 235"/>
                  <a:gd name="T2" fmla="*/ 0 w 154"/>
                  <a:gd name="T3" fmla="*/ 98 h 235"/>
                  <a:gd name="T4" fmla="*/ 11 w 154"/>
                  <a:gd name="T5" fmla="*/ 86 h 235"/>
                  <a:gd name="T6" fmla="*/ 47 w 154"/>
                  <a:gd name="T7" fmla="*/ 75 h 235"/>
                  <a:gd name="T8" fmla="*/ 84 w 154"/>
                  <a:gd name="T9" fmla="*/ 41 h 235"/>
                  <a:gd name="T10" fmla="*/ 36 w 154"/>
                  <a:gd name="T11" fmla="*/ 31 h 235"/>
                  <a:gd name="T12" fmla="*/ 22 w 154"/>
                  <a:gd name="T13" fmla="*/ 11 h 235"/>
                  <a:gd name="T14" fmla="*/ 26 w 154"/>
                  <a:gd name="T15" fmla="*/ 4 h 235"/>
                  <a:gd name="T16" fmla="*/ 46 w 154"/>
                  <a:gd name="T17" fmla="*/ 16 h 235"/>
                  <a:gd name="T18" fmla="*/ 118 w 154"/>
                  <a:gd name="T19" fmla="*/ 0 h 235"/>
                  <a:gd name="T20" fmla="*/ 124 w 154"/>
                  <a:gd name="T21" fmla="*/ 17 h 235"/>
                  <a:gd name="T22" fmla="*/ 79 w 154"/>
                  <a:gd name="T23" fmla="*/ 85 h 235"/>
                  <a:gd name="T24" fmla="*/ 6 w 154"/>
                  <a:gd name="T25" fmla="*/ 147 h 235"/>
                  <a:gd name="T26" fmla="*/ 0 w 154"/>
                  <a:gd name="T27" fmla="*/ 139 h 2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235"/>
                  <a:gd name="T44" fmla="*/ 154 w 154"/>
                  <a:gd name="T45" fmla="*/ 235 h 2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235">
                    <a:moveTo>
                      <a:pt x="0" y="222"/>
                    </a:moveTo>
                    <a:lnTo>
                      <a:pt x="0" y="158"/>
                    </a:lnTo>
                    <a:lnTo>
                      <a:pt x="14" y="137"/>
                    </a:lnTo>
                    <a:lnTo>
                      <a:pt x="59" y="120"/>
                    </a:lnTo>
                    <a:lnTo>
                      <a:pt x="105" y="66"/>
                    </a:lnTo>
                    <a:lnTo>
                      <a:pt x="45" y="49"/>
                    </a:lnTo>
                    <a:lnTo>
                      <a:pt x="28" y="17"/>
                    </a:lnTo>
                    <a:lnTo>
                      <a:pt x="32" y="7"/>
                    </a:lnTo>
                    <a:lnTo>
                      <a:pt x="58" y="26"/>
                    </a:lnTo>
                    <a:lnTo>
                      <a:pt x="147" y="0"/>
                    </a:lnTo>
                    <a:lnTo>
                      <a:pt x="154" y="27"/>
                    </a:lnTo>
                    <a:lnTo>
                      <a:pt x="99" y="136"/>
                    </a:lnTo>
                    <a:lnTo>
                      <a:pt x="6" y="235"/>
                    </a:lnTo>
                    <a:lnTo>
                      <a:pt x="0" y="222"/>
                    </a:lnTo>
                    <a:close/>
                  </a:path>
                </a:pathLst>
              </a:custGeom>
              <a:solidFill>
                <a:srgbClr val="FFFFFF"/>
              </a:solidFill>
              <a:ln w="14351">
                <a:solidFill>
                  <a:schemeClr val="bg2"/>
                </a:solidFill>
                <a:round/>
                <a:headEnd/>
                <a:tailEnd/>
              </a:ln>
            </p:spPr>
            <p:txBody>
              <a:bodyPr/>
              <a:lstStyle/>
              <a:p>
                <a:endParaRPr lang="en-US"/>
              </a:p>
            </p:txBody>
          </p:sp>
          <p:sp>
            <p:nvSpPr>
              <p:cNvPr id="21680" name="Freeform 175"/>
              <p:cNvSpPr>
                <a:spLocks/>
              </p:cNvSpPr>
              <p:nvPr/>
            </p:nvSpPr>
            <p:spPr bwMode="auto">
              <a:xfrm>
                <a:off x="3064" y="3000"/>
                <a:ext cx="108" cy="111"/>
              </a:xfrm>
              <a:custGeom>
                <a:avLst/>
                <a:gdLst>
                  <a:gd name="T0" fmla="*/ 0 w 117"/>
                  <a:gd name="T1" fmla="*/ 25 h 130"/>
                  <a:gd name="T2" fmla="*/ 22 w 117"/>
                  <a:gd name="T3" fmla="*/ 26 h 130"/>
                  <a:gd name="T4" fmla="*/ 42 w 117"/>
                  <a:gd name="T5" fmla="*/ 9 h 130"/>
                  <a:gd name="T6" fmla="*/ 43 w 117"/>
                  <a:gd name="T7" fmla="*/ 3 h 130"/>
                  <a:gd name="T8" fmla="*/ 61 w 117"/>
                  <a:gd name="T9" fmla="*/ 0 h 130"/>
                  <a:gd name="T10" fmla="*/ 89 w 117"/>
                  <a:gd name="T11" fmla="*/ 9 h 130"/>
                  <a:gd name="T12" fmla="*/ 92 w 117"/>
                  <a:gd name="T13" fmla="*/ 22 h 130"/>
                  <a:gd name="T14" fmla="*/ 92 w 117"/>
                  <a:gd name="T15" fmla="*/ 49 h 130"/>
                  <a:gd name="T16" fmla="*/ 77 w 117"/>
                  <a:gd name="T17" fmla="*/ 81 h 130"/>
                  <a:gd name="T18" fmla="*/ 50 w 117"/>
                  <a:gd name="T19" fmla="*/ 74 h 130"/>
                  <a:gd name="T20" fmla="*/ 34 w 117"/>
                  <a:gd name="T21" fmla="*/ 67 h 130"/>
                  <a:gd name="T22" fmla="*/ 0 w 117"/>
                  <a:gd name="T23" fmla="*/ 25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
                  <a:gd name="T37" fmla="*/ 0 h 130"/>
                  <a:gd name="T38" fmla="*/ 117 w 117"/>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 h="130">
                    <a:moveTo>
                      <a:pt x="0" y="40"/>
                    </a:moveTo>
                    <a:lnTo>
                      <a:pt x="28" y="41"/>
                    </a:lnTo>
                    <a:lnTo>
                      <a:pt x="53" y="15"/>
                    </a:lnTo>
                    <a:lnTo>
                      <a:pt x="55" y="5"/>
                    </a:lnTo>
                    <a:lnTo>
                      <a:pt x="77" y="0"/>
                    </a:lnTo>
                    <a:lnTo>
                      <a:pt x="113" y="15"/>
                    </a:lnTo>
                    <a:lnTo>
                      <a:pt x="117" y="35"/>
                    </a:lnTo>
                    <a:lnTo>
                      <a:pt x="117" y="79"/>
                    </a:lnTo>
                    <a:lnTo>
                      <a:pt x="97" y="130"/>
                    </a:lnTo>
                    <a:lnTo>
                      <a:pt x="63" y="119"/>
                    </a:lnTo>
                    <a:lnTo>
                      <a:pt x="43" y="108"/>
                    </a:lnTo>
                    <a:lnTo>
                      <a:pt x="0" y="40"/>
                    </a:lnTo>
                    <a:close/>
                  </a:path>
                </a:pathLst>
              </a:custGeom>
              <a:solidFill>
                <a:srgbClr val="FF9900"/>
              </a:solidFill>
              <a:ln w="14351">
                <a:solidFill>
                  <a:schemeClr val="bg2"/>
                </a:solidFill>
                <a:round/>
                <a:headEnd/>
                <a:tailEnd/>
              </a:ln>
            </p:spPr>
            <p:txBody>
              <a:bodyPr/>
              <a:lstStyle/>
              <a:p>
                <a:endParaRPr lang="en-US"/>
              </a:p>
            </p:txBody>
          </p:sp>
          <p:sp>
            <p:nvSpPr>
              <p:cNvPr id="21681" name="Freeform 176"/>
              <p:cNvSpPr>
                <a:spLocks/>
              </p:cNvSpPr>
              <p:nvPr/>
            </p:nvSpPr>
            <p:spPr bwMode="auto">
              <a:xfrm>
                <a:off x="2877" y="3022"/>
                <a:ext cx="189" cy="188"/>
              </a:xfrm>
              <a:custGeom>
                <a:avLst/>
                <a:gdLst>
                  <a:gd name="T0" fmla="*/ 0 w 204"/>
                  <a:gd name="T1" fmla="*/ 4 h 221"/>
                  <a:gd name="T2" fmla="*/ 18 w 204"/>
                  <a:gd name="T3" fmla="*/ 0 h 221"/>
                  <a:gd name="T4" fmla="*/ 117 w 204"/>
                  <a:gd name="T5" fmla="*/ 13 h 221"/>
                  <a:gd name="T6" fmla="*/ 137 w 204"/>
                  <a:gd name="T7" fmla="*/ 8 h 221"/>
                  <a:gd name="T8" fmla="*/ 162 w 204"/>
                  <a:gd name="T9" fmla="*/ 10 h 221"/>
                  <a:gd name="T10" fmla="*/ 144 w 204"/>
                  <a:gd name="T11" fmla="*/ 20 h 221"/>
                  <a:gd name="T12" fmla="*/ 134 w 204"/>
                  <a:gd name="T13" fmla="*/ 13 h 221"/>
                  <a:gd name="T14" fmla="*/ 111 w 204"/>
                  <a:gd name="T15" fmla="*/ 17 h 221"/>
                  <a:gd name="T16" fmla="*/ 111 w 204"/>
                  <a:gd name="T17" fmla="*/ 56 h 221"/>
                  <a:gd name="T18" fmla="*/ 98 w 204"/>
                  <a:gd name="T19" fmla="*/ 56 h 221"/>
                  <a:gd name="T20" fmla="*/ 98 w 204"/>
                  <a:gd name="T21" fmla="*/ 87 h 221"/>
                  <a:gd name="T22" fmla="*/ 98 w 204"/>
                  <a:gd name="T23" fmla="*/ 129 h 221"/>
                  <a:gd name="T24" fmla="*/ 88 w 204"/>
                  <a:gd name="T25" fmla="*/ 136 h 221"/>
                  <a:gd name="T26" fmla="*/ 72 w 204"/>
                  <a:gd name="T27" fmla="*/ 136 h 221"/>
                  <a:gd name="T28" fmla="*/ 64 w 204"/>
                  <a:gd name="T29" fmla="*/ 127 h 221"/>
                  <a:gd name="T30" fmla="*/ 57 w 204"/>
                  <a:gd name="T31" fmla="*/ 133 h 221"/>
                  <a:gd name="T32" fmla="*/ 41 w 204"/>
                  <a:gd name="T33" fmla="*/ 117 h 221"/>
                  <a:gd name="T34" fmla="*/ 33 w 204"/>
                  <a:gd name="T35" fmla="*/ 70 h 221"/>
                  <a:gd name="T36" fmla="*/ 33 w 204"/>
                  <a:gd name="T37" fmla="*/ 64 h 221"/>
                  <a:gd name="T38" fmla="*/ 0 w 204"/>
                  <a:gd name="T39" fmla="*/ 4 h 2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221"/>
                  <a:gd name="T62" fmla="*/ 204 w 204"/>
                  <a:gd name="T63" fmla="*/ 221 h 2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221">
                    <a:moveTo>
                      <a:pt x="0" y="7"/>
                    </a:moveTo>
                    <a:lnTo>
                      <a:pt x="22" y="0"/>
                    </a:lnTo>
                    <a:lnTo>
                      <a:pt x="147" y="21"/>
                    </a:lnTo>
                    <a:lnTo>
                      <a:pt x="173" y="13"/>
                    </a:lnTo>
                    <a:lnTo>
                      <a:pt x="204" y="16"/>
                    </a:lnTo>
                    <a:lnTo>
                      <a:pt x="180" y="32"/>
                    </a:lnTo>
                    <a:lnTo>
                      <a:pt x="168" y="21"/>
                    </a:lnTo>
                    <a:lnTo>
                      <a:pt x="139" y="28"/>
                    </a:lnTo>
                    <a:lnTo>
                      <a:pt x="139" y="91"/>
                    </a:lnTo>
                    <a:lnTo>
                      <a:pt x="123" y="92"/>
                    </a:lnTo>
                    <a:lnTo>
                      <a:pt x="123" y="141"/>
                    </a:lnTo>
                    <a:lnTo>
                      <a:pt x="123" y="211"/>
                    </a:lnTo>
                    <a:lnTo>
                      <a:pt x="110" y="221"/>
                    </a:lnTo>
                    <a:lnTo>
                      <a:pt x="91" y="221"/>
                    </a:lnTo>
                    <a:lnTo>
                      <a:pt x="81" y="206"/>
                    </a:lnTo>
                    <a:lnTo>
                      <a:pt x="72" y="215"/>
                    </a:lnTo>
                    <a:lnTo>
                      <a:pt x="52" y="190"/>
                    </a:lnTo>
                    <a:lnTo>
                      <a:pt x="42" y="113"/>
                    </a:lnTo>
                    <a:lnTo>
                      <a:pt x="42" y="103"/>
                    </a:lnTo>
                    <a:lnTo>
                      <a:pt x="0" y="7"/>
                    </a:lnTo>
                    <a:close/>
                  </a:path>
                </a:pathLst>
              </a:custGeom>
              <a:solidFill>
                <a:srgbClr val="FF6600"/>
              </a:solidFill>
              <a:ln w="14351">
                <a:solidFill>
                  <a:schemeClr val="bg2"/>
                </a:solidFill>
                <a:round/>
                <a:headEnd/>
                <a:tailEnd/>
              </a:ln>
            </p:spPr>
            <p:txBody>
              <a:bodyPr/>
              <a:lstStyle/>
              <a:p>
                <a:endParaRPr lang="en-US"/>
              </a:p>
            </p:txBody>
          </p:sp>
          <p:sp>
            <p:nvSpPr>
              <p:cNvPr id="21682" name="Freeform 177"/>
              <p:cNvSpPr>
                <a:spLocks/>
              </p:cNvSpPr>
              <p:nvPr/>
            </p:nvSpPr>
            <p:spPr bwMode="auto">
              <a:xfrm>
                <a:off x="2988" y="1303"/>
                <a:ext cx="2368" cy="927"/>
              </a:xfrm>
              <a:custGeom>
                <a:avLst/>
                <a:gdLst>
                  <a:gd name="T0" fmla="*/ 25 w 2565"/>
                  <a:gd name="T1" fmla="*/ 372 h 1086"/>
                  <a:gd name="T2" fmla="*/ 126 w 2565"/>
                  <a:gd name="T3" fmla="*/ 336 h 1086"/>
                  <a:gd name="T4" fmla="*/ 124 w 2565"/>
                  <a:gd name="T5" fmla="*/ 237 h 1086"/>
                  <a:gd name="T6" fmla="*/ 146 w 2565"/>
                  <a:gd name="T7" fmla="*/ 162 h 1086"/>
                  <a:gd name="T8" fmla="*/ 256 w 2565"/>
                  <a:gd name="T9" fmla="*/ 220 h 1086"/>
                  <a:gd name="T10" fmla="*/ 220 w 2565"/>
                  <a:gd name="T11" fmla="*/ 271 h 1086"/>
                  <a:gd name="T12" fmla="*/ 239 w 2565"/>
                  <a:gd name="T13" fmla="*/ 242 h 1086"/>
                  <a:gd name="T14" fmla="*/ 320 w 2565"/>
                  <a:gd name="T15" fmla="*/ 201 h 1086"/>
                  <a:gd name="T16" fmla="*/ 405 w 2565"/>
                  <a:gd name="T17" fmla="*/ 183 h 1086"/>
                  <a:gd name="T18" fmla="*/ 487 w 2565"/>
                  <a:gd name="T19" fmla="*/ 165 h 1086"/>
                  <a:gd name="T20" fmla="*/ 566 w 2565"/>
                  <a:gd name="T21" fmla="*/ 148 h 1086"/>
                  <a:gd name="T22" fmla="*/ 628 w 2565"/>
                  <a:gd name="T23" fmla="*/ 107 h 1086"/>
                  <a:gd name="T24" fmla="*/ 611 w 2565"/>
                  <a:gd name="T25" fmla="*/ 213 h 1086"/>
                  <a:gd name="T26" fmla="*/ 658 w 2565"/>
                  <a:gd name="T27" fmla="*/ 182 h 1086"/>
                  <a:gd name="T28" fmla="*/ 692 w 2565"/>
                  <a:gd name="T29" fmla="*/ 194 h 1086"/>
                  <a:gd name="T30" fmla="*/ 652 w 2565"/>
                  <a:gd name="T31" fmla="*/ 105 h 1086"/>
                  <a:gd name="T32" fmla="*/ 690 w 2565"/>
                  <a:gd name="T33" fmla="*/ 125 h 1086"/>
                  <a:gd name="T34" fmla="*/ 752 w 2565"/>
                  <a:gd name="T35" fmla="*/ 160 h 1086"/>
                  <a:gd name="T36" fmla="*/ 794 w 2565"/>
                  <a:gd name="T37" fmla="*/ 67 h 1086"/>
                  <a:gd name="T38" fmla="*/ 899 w 2565"/>
                  <a:gd name="T39" fmla="*/ 41 h 1086"/>
                  <a:gd name="T40" fmla="*/ 965 w 2565"/>
                  <a:gd name="T41" fmla="*/ 15 h 1086"/>
                  <a:gd name="T42" fmla="*/ 1082 w 2565"/>
                  <a:gd name="T43" fmla="*/ 22 h 1086"/>
                  <a:gd name="T44" fmla="*/ 999 w 2565"/>
                  <a:gd name="T45" fmla="*/ 112 h 1086"/>
                  <a:gd name="T46" fmla="*/ 1099 w 2565"/>
                  <a:gd name="T47" fmla="*/ 88 h 1086"/>
                  <a:gd name="T48" fmla="*/ 1172 w 2565"/>
                  <a:gd name="T49" fmla="*/ 91 h 1086"/>
                  <a:gd name="T50" fmla="*/ 1300 w 2565"/>
                  <a:gd name="T51" fmla="*/ 102 h 1086"/>
                  <a:gd name="T52" fmla="*/ 1400 w 2565"/>
                  <a:gd name="T53" fmla="*/ 138 h 1086"/>
                  <a:gd name="T54" fmla="*/ 1531 w 2565"/>
                  <a:gd name="T55" fmla="*/ 129 h 1086"/>
                  <a:gd name="T56" fmla="*/ 1677 w 2565"/>
                  <a:gd name="T57" fmla="*/ 172 h 1086"/>
                  <a:gd name="T58" fmla="*/ 1790 w 2565"/>
                  <a:gd name="T59" fmla="*/ 179 h 1086"/>
                  <a:gd name="T60" fmla="*/ 1966 w 2565"/>
                  <a:gd name="T61" fmla="*/ 229 h 1086"/>
                  <a:gd name="T62" fmla="*/ 1984 w 2565"/>
                  <a:gd name="T63" fmla="*/ 248 h 1086"/>
                  <a:gd name="T64" fmla="*/ 1952 w 2565"/>
                  <a:gd name="T65" fmla="*/ 256 h 1086"/>
                  <a:gd name="T66" fmla="*/ 1897 w 2565"/>
                  <a:gd name="T67" fmla="*/ 232 h 1086"/>
                  <a:gd name="T68" fmla="*/ 1885 w 2565"/>
                  <a:gd name="T69" fmla="*/ 296 h 1086"/>
                  <a:gd name="T70" fmla="*/ 1732 w 2565"/>
                  <a:gd name="T71" fmla="*/ 338 h 1086"/>
                  <a:gd name="T72" fmla="*/ 1693 w 2565"/>
                  <a:gd name="T73" fmla="*/ 381 h 1086"/>
                  <a:gd name="T74" fmla="*/ 1661 w 2565"/>
                  <a:gd name="T75" fmla="*/ 440 h 1086"/>
                  <a:gd name="T76" fmla="*/ 1624 w 2565"/>
                  <a:gd name="T77" fmla="*/ 370 h 1086"/>
                  <a:gd name="T78" fmla="*/ 1703 w 2565"/>
                  <a:gd name="T79" fmla="*/ 294 h 1086"/>
                  <a:gd name="T80" fmla="*/ 1601 w 2565"/>
                  <a:gd name="T81" fmla="*/ 350 h 1086"/>
                  <a:gd name="T82" fmla="*/ 1456 w 2565"/>
                  <a:gd name="T83" fmla="*/ 348 h 1086"/>
                  <a:gd name="T84" fmla="*/ 1407 w 2565"/>
                  <a:gd name="T85" fmla="*/ 429 h 1086"/>
                  <a:gd name="T86" fmla="*/ 1437 w 2565"/>
                  <a:gd name="T87" fmla="*/ 444 h 1086"/>
                  <a:gd name="T88" fmla="*/ 1329 w 2565"/>
                  <a:gd name="T89" fmla="*/ 574 h 1086"/>
                  <a:gd name="T90" fmla="*/ 1363 w 2565"/>
                  <a:gd name="T91" fmla="*/ 505 h 1086"/>
                  <a:gd name="T92" fmla="*/ 1188 w 2565"/>
                  <a:gd name="T93" fmla="*/ 447 h 1086"/>
                  <a:gd name="T94" fmla="*/ 1065 w 2565"/>
                  <a:gd name="T95" fmla="*/ 494 h 1086"/>
                  <a:gd name="T96" fmla="*/ 924 w 2565"/>
                  <a:gd name="T97" fmla="*/ 485 h 1086"/>
                  <a:gd name="T98" fmla="*/ 742 w 2565"/>
                  <a:gd name="T99" fmla="*/ 548 h 1086"/>
                  <a:gd name="T100" fmla="*/ 640 w 2565"/>
                  <a:gd name="T101" fmla="*/ 631 h 1086"/>
                  <a:gd name="T102" fmla="*/ 589 w 2565"/>
                  <a:gd name="T103" fmla="*/ 652 h 1086"/>
                  <a:gd name="T104" fmla="*/ 405 w 2565"/>
                  <a:gd name="T105" fmla="*/ 649 h 1086"/>
                  <a:gd name="T106" fmla="*/ 411 w 2565"/>
                  <a:gd name="T107" fmla="*/ 609 h 1086"/>
                  <a:gd name="T108" fmla="*/ 362 w 2565"/>
                  <a:gd name="T109" fmla="*/ 558 h 1086"/>
                  <a:gd name="T110" fmla="*/ 343 w 2565"/>
                  <a:gd name="T111" fmla="*/ 530 h 1086"/>
                  <a:gd name="T112" fmla="*/ 340 w 2565"/>
                  <a:gd name="T113" fmla="*/ 592 h 1086"/>
                  <a:gd name="T114" fmla="*/ 313 w 2565"/>
                  <a:gd name="T115" fmla="*/ 631 h 1086"/>
                  <a:gd name="T116" fmla="*/ 224 w 2565"/>
                  <a:gd name="T117" fmla="*/ 538 h 1086"/>
                  <a:gd name="T118" fmla="*/ 184 w 2565"/>
                  <a:gd name="T119" fmla="*/ 547 h 1086"/>
                  <a:gd name="T120" fmla="*/ 147 w 2565"/>
                  <a:gd name="T121" fmla="*/ 528 h 1086"/>
                  <a:gd name="T122" fmla="*/ 38 w 2565"/>
                  <a:gd name="T123" fmla="*/ 512 h 1086"/>
                  <a:gd name="T124" fmla="*/ 46 w 2565"/>
                  <a:gd name="T125" fmla="*/ 426 h 10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65"/>
                  <a:gd name="T190" fmla="*/ 0 h 1086"/>
                  <a:gd name="T191" fmla="*/ 2565 w 2565"/>
                  <a:gd name="T192" fmla="*/ 1086 h 10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65" h="1086">
                    <a:moveTo>
                      <a:pt x="0" y="675"/>
                    </a:moveTo>
                    <a:lnTo>
                      <a:pt x="21" y="654"/>
                    </a:lnTo>
                    <a:lnTo>
                      <a:pt x="15" y="662"/>
                    </a:lnTo>
                    <a:lnTo>
                      <a:pt x="24" y="665"/>
                    </a:lnTo>
                    <a:lnTo>
                      <a:pt x="21" y="620"/>
                    </a:lnTo>
                    <a:lnTo>
                      <a:pt x="31" y="599"/>
                    </a:lnTo>
                    <a:lnTo>
                      <a:pt x="43" y="596"/>
                    </a:lnTo>
                    <a:lnTo>
                      <a:pt x="67" y="615"/>
                    </a:lnTo>
                    <a:lnTo>
                      <a:pt x="73" y="578"/>
                    </a:lnTo>
                    <a:lnTo>
                      <a:pt x="62" y="581"/>
                    </a:lnTo>
                    <a:lnTo>
                      <a:pt x="60" y="558"/>
                    </a:lnTo>
                    <a:lnTo>
                      <a:pt x="159" y="540"/>
                    </a:lnTo>
                    <a:lnTo>
                      <a:pt x="135" y="531"/>
                    </a:lnTo>
                    <a:lnTo>
                      <a:pt x="137" y="520"/>
                    </a:lnTo>
                    <a:lnTo>
                      <a:pt x="121" y="523"/>
                    </a:lnTo>
                    <a:lnTo>
                      <a:pt x="178" y="468"/>
                    </a:lnTo>
                    <a:lnTo>
                      <a:pt x="153" y="409"/>
                    </a:lnTo>
                    <a:lnTo>
                      <a:pt x="157" y="382"/>
                    </a:lnTo>
                    <a:lnTo>
                      <a:pt x="144" y="350"/>
                    </a:lnTo>
                    <a:lnTo>
                      <a:pt x="156" y="331"/>
                    </a:lnTo>
                    <a:lnTo>
                      <a:pt x="135" y="306"/>
                    </a:lnTo>
                    <a:lnTo>
                      <a:pt x="142" y="288"/>
                    </a:lnTo>
                    <a:lnTo>
                      <a:pt x="169" y="267"/>
                    </a:lnTo>
                    <a:lnTo>
                      <a:pt x="185" y="261"/>
                    </a:lnTo>
                    <a:lnTo>
                      <a:pt x="203" y="268"/>
                    </a:lnTo>
                    <a:lnTo>
                      <a:pt x="186" y="273"/>
                    </a:lnTo>
                    <a:lnTo>
                      <a:pt x="200" y="282"/>
                    </a:lnTo>
                    <a:lnTo>
                      <a:pt x="244" y="284"/>
                    </a:lnTo>
                    <a:lnTo>
                      <a:pt x="323" y="331"/>
                    </a:lnTo>
                    <a:lnTo>
                      <a:pt x="325" y="354"/>
                    </a:lnTo>
                    <a:lnTo>
                      <a:pt x="290" y="375"/>
                    </a:lnTo>
                    <a:lnTo>
                      <a:pt x="186" y="347"/>
                    </a:lnTo>
                    <a:lnTo>
                      <a:pt x="229" y="380"/>
                    </a:lnTo>
                    <a:lnTo>
                      <a:pt x="227" y="420"/>
                    </a:lnTo>
                    <a:lnTo>
                      <a:pt x="271" y="439"/>
                    </a:lnTo>
                    <a:lnTo>
                      <a:pt x="280" y="436"/>
                    </a:lnTo>
                    <a:lnTo>
                      <a:pt x="276" y="420"/>
                    </a:lnTo>
                    <a:lnTo>
                      <a:pt x="257" y="412"/>
                    </a:lnTo>
                    <a:lnTo>
                      <a:pt x="260" y="399"/>
                    </a:lnTo>
                    <a:lnTo>
                      <a:pt x="279" y="415"/>
                    </a:lnTo>
                    <a:lnTo>
                      <a:pt x="322" y="420"/>
                    </a:lnTo>
                    <a:lnTo>
                      <a:pt x="304" y="388"/>
                    </a:lnTo>
                    <a:lnTo>
                      <a:pt x="341" y="363"/>
                    </a:lnTo>
                    <a:lnTo>
                      <a:pt x="370" y="380"/>
                    </a:lnTo>
                    <a:lnTo>
                      <a:pt x="369" y="309"/>
                    </a:lnTo>
                    <a:lnTo>
                      <a:pt x="355" y="299"/>
                    </a:lnTo>
                    <a:lnTo>
                      <a:pt x="404" y="315"/>
                    </a:lnTo>
                    <a:lnTo>
                      <a:pt x="407" y="323"/>
                    </a:lnTo>
                    <a:lnTo>
                      <a:pt x="382" y="336"/>
                    </a:lnTo>
                    <a:lnTo>
                      <a:pt x="407" y="358"/>
                    </a:lnTo>
                    <a:lnTo>
                      <a:pt x="428" y="331"/>
                    </a:lnTo>
                    <a:lnTo>
                      <a:pt x="515" y="290"/>
                    </a:lnTo>
                    <a:lnTo>
                      <a:pt x="526" y="290"/>
                    </a:lnTo>
                    <a:lnTo>
                      <a:pt x="515" y="294"/>
                    </a:lnTo>
                    <a:lnTo>
                      <a:pt x="527" y="315"/>
                    </a:lnTo>
                    <a:lnTo>
                      <a:pt x="592" y="290"/>
                    </a:lnTo>
                    <a:lnTo>
                      <a:pt x="604" y="309"/>
                    </a:lnTo>
                    <a:lnTo>
                      <a:pt x="620" y="293"/>
                    </a:lnTo>
                    <a:lnTo>
                      <a:pt x="612" y="271"/>
                    </a:lnTo>
                    <a:lnTo>
                      <a:pt x="620" y="265"/>
                    </a:lnTo>
                    <a:lnTo>
                      <a:pt x="669" y="273"/>
                    </a:lnTo>
                    <a:lnTo>
                      <a:pt x="732" y="314"/>
                    </a:lnTo>
                    <a:lnTo>
                      <a:pt x="745" y="293"/>
                    </a:lnTo>
                    <a:lnTo>
                      <a:pt x="730" y="273"/>
                    </a:lnTo>
                    <a:lnTo>
                      <a:pt x="710" y="271"/>
                    </a:lnTo>
                    <a:lnTo>
                      <a:pt x="719" y="238"/>
                    </a:lnTo>
                    <a:lnTo>
                      <a:pt x="706" y="234"/>
                    </a:lnTo>
                    <a:lnTo>
                      <a:pt x="710" y="219"/>
                    </a:lnTo>
                    <a:lnTo>
                      <a:pt x="733" y="204"/>
                    </a:lnTo>
                    <a:lnTo>
                      <a:pt x="748" y="166"/>
                    </a:lnTo>
                    <a:lnTo>
                      <a:pt x="782" y="166"/>
                    </a:lnTo>
                    <a:lnTo>
                      <a:pt x="798" y="171"/>
                    </a:lnTo>
                    <a:lnTo>
                      <a:pt x="785" y="212"/>
                    </a:lnTo>
                    <a:lnTo>
                      <a:pt x="800" y="233"/>
                    </a:lnTo>
                    <a:lnTo>
                      <a:pt x="793" y="288"/>
                    </a:lnTo>
                    <a:lnTo>
                      <a:pt x="809" y="306"/>
                    </a:lnTo>
                    <a:lnTo>
                      <a:pt x="803" y="327"/>
                    </a:lnTo>
                    <a:lnTo>
                      <a:pt x="777" y="343"/>
                    </a:lnTo>
                    <a:lnTo>
                      <a:pt x="787" y="348"/>
                    </a:lnTo>
                    <a:lnTo>
                      <a:pt x="753" y="356"/>
                    </a:lnTo>
                    <a:lnTo>
                      <a:pt x="789" y="371"/>
                    </a:lnTo>
                    <a:lnTo>
                      <a:pt x="829" y="327"/>
                    </a:lnTo>
                    <a:lnTo>
                      <a:pt x="823" y="299"/>
                    </a:lnTo>
                    <a:lnTo>
                      <a:pt x="836" y="293"/>
                    </a:lnTo>
                    <a:lnTo>
                      <a:pt x="856" y="290"/>
                    </a:lnTo>
                    <a:lnTo>
                      <a:pt x="868" y="305"/>
                    </a:lnTo>
                    <a:lnTo>
                      <a:pt x="865" y="326"/>
                    </a:lnTo>
                    <a:lnTo>
                      <a:pt x="892" y="332"/>
                    </a:lnTo>
                    <a:lnTo>
                      <a:pt x="871" y="325"/>
                    </a:lnTo>
                    <a:lnTo>
                      <a:pt x="880" y="312"/>
                    </a:lnTo>
                    <a:lnTo>
                      <a:pt x="874" y="293"/>
                    </a:lnTo>
                    <a:lnTo>
                      <a:pt x="814" y="283"/>
                    </a:lnTo>
                    <a:lnTo>
                      <a:pt x="822" y="239"/>
                    </a:lnTo>
                    <a:lnTo>
                      <a:pt x="803" y="209"/>
                    </a:lnTo>
                    <a:lnTo>
                      <a:pt x="832" y="187"/>
                    </a:lnTo>
                    <a:lnTo>
                      <a:pt x="829" y="169"/>
                    </a:lnTo>
                    <a:lnTo>
                      <a:pt x="841" y="179"/>
                    </a:lnTo>
                    <a:lnTo>
                      <a:pt x="835" y="216"/>
                    </a:lnTo>
                    <a:lnTo>
                      <a:pt x="845" y="219"/>
                    </a:lnTo>
                    <a:lnTo>
                      <a:pt x="885" y="230"/>
                    </a:lnTo>
                    <a:lnTo>
                      <a:pt x="849" y="200"/>
                    </a:lnTo>
                    <a:lnTo>
                      <a:pt x="876" y="201"/>
                    </a:lnTo>
                    <a:lnTo>
                      <a:pt x="870" y="191"/>
                    </a:lnTo>
                    <a:lnTo>
                      <a:pt x="885" y="185"/>
                    </a:lnTo>
                    <a:lnTo>
                      <a:pt x="958" y="208"/>
                    </a:lnTo>
                    <a:lnTo>
                      <a:pt x="944" y="223"/>
                    </a:lnTo>
                    <a:lnTo>
                      <a:pt x="942" y="244"/>
                    </a:lnTo>
                    <a:lnTo>
                      <a:pt x="957" y="257"/>
                    </a:lnTo>
                    <a:lnTo>
                      <a:pt x="963" y="208"/>
                    </a:lnTo>
                    <a:lnTo>
                      <a:pt x="922" y="181"/>
                    </a:lnTo>
                    <a:lnTo>
                      <a:pt x="916" y="146"/>
                    </a:lnTo>
                    <a:lnTo>
                      <a:pt x="1009" y="135"/>
                    </a:lnTo>
                    <a:lnTo>
                      <a:pt x="997" y="103"/>
                    </a:lnTo>
                    <a:lnTo>
                      <a:pt x="1009" y="108"/>
                    </a:lnTo>
                    <a:lnTo>
                      <a:pt x="1023" y="95"/>
                    </a:lnTo>
                    <a:lnTo>
                      <a:pt x="1013" y="93"/>
                    </a:lnTo>
                    <a:lnTo>
                      <a:pt x="1108" y="68"/>
                    </a:lnTo>
                    <a:lnTo>
                      <a:pt x="1101" y="61"/>
                    </a:lnTo>
                    <a:lnTo>
                      <a:pt x="1145" y="56"/>
                    </a:lnTo>
                    <a:lnTo>
                      <a:pt x="1143" y="66"/>
                    </a:lnTo>
                    <a:lnTo>
                      <a:pt x="1155" y="66"/>
                    </a:lnTo>
                    <a:lnTo>
                      <a:pt x="1187" y="52"/>
                    </a:lnTo>
                    <a:lnTo>
                      <a:pt x="1203" y="61"/>
                    </a:lnTo>
                    <a:lnTo>
                      <a:pt x="1190" y="45"/>
                    </a:lnTo>
                    <a:lnTo>
                      <a:pt x="1226" y="43"/>
                    </a:lnTo>
                    <a:lnTo>
                      <a:pt x="1226" y="24"/>
                    </a:lnTo>
                    <a:lnTo>
                      <a:pt x="1270" y="0"/>
                    </a:lnTo>
                    <a:lnTo>
                      <a:pt x="1300" y="13"/>
                    </a:lnTo>
                    <a:lnTo>
                      <a:pt x="1273" y="28"/>
                    </a:lnTo>
                    <a:lnTo>
                      <a:pt x="1317" y="28"/>
                    </a:lnTo>
                    <a:lnTo>
                      <a:pt x="1301" y="45"/>
                    </a:lnTo>
                    <a:lnTo>
                      <a:pt x="1376" y="35"/>
                    </a:lnTo>
                    <a:lnTo>
                      <a:pt x="1416" y="66"/>
                    </a:lnTo>
                    <a:lnTo>
                      <a:pt x="1409" y="76"/>
                    </a:lnTo>
                    <a:lnTo>
                      <a:pt x="1396" y="68"/>
                    </a:lnTo>
                    <a:lnTo>
                      <a:pt x="1415" y="79"/>
                    </a:lnTo>
                    <a:lnTo>
                      <a:pt x="1406" y="94"/>
                    </a:lnTo>
                    <a:lnTo>
                      <a:pt x="1270" y="179"/>
                    </a:lnTo>
                    <a:lnTo>
                      <a:pt x="1312" y="168"/>
                    </a:lnTo>
                    <a:lnTo>
                      <a:pt x="1303" y="158"/>
                    </a:lnTo>
                    <a:lnTo>
                      <a:pt x="1370" y="142"/>
                    </a:lnTo>
                    <a:lnTo>
                      <a:pt x="1354" y="143"/>
                    </a:lnTo>
                    <a:lnTo>
                      <a:pt x="1358" y="131"/>
                    </a:lnTo>
                    <a:lnTo>
                      <a:pt x="1396" y="142"/>
                    </a:lnTo>
                    <a:lnTo>
                      <a:pt x="1401" y="131"/>
                    </a:lnTo>
                    <a:lnTo>
                      <a:pt x="1410" y="157"/>
                    </a:lnTo>
                    <a:lnTo>
                      <a:pt x="1429" y="159"/>
                    </a:lnTo>
                    <a:lnTo>
                      <a:pt x="1411" y="146"/>
                    </a:lnTo>
                    <a:lnTo>
                      <a:pt x="1447" y="142"/>
                    </a:lnTo>
                    <a:lnTo>
                      <a:pt x="1490" y="146"/>
                    </a:lnTo>
                    <a:lnTo>
                      <a:pt x="1488" y="158"/>
                    </a:lnTo>
                    <a:lnTo>
                      <a:pt x="1524" y="166"/>
                    </a:lnTo>
                    <a:lnTo>
                      <a:pt x="1559" y="163"/>
                    </a:lnTo>
                    <a:lnTo>
                      <a:pt x="1560" y="137"/>
                    </a:lnTo>
                    <a:lnTo>
                      <a:pt x="1568" y="135"/>
                    </a:lnTo>
                    <a:lnTo>
                      <a:pt x="1652" y="163"/>
                    </a:lnTo>
                    <a:lnTo>
                      <a:pt x="1641" y="208"/>
                    </a:lnTo>
                    <a:lnTo>
                      <a:pt x="1680" y="238"/>
                    </a:lnTo>
                    <a:lnTo>
                      <a:pt x="1701" y="197"/>
                    </a:lnTo>
                    <a:lnTo>
                      <a:pt x="1717" y="216"/>
                    </a:lnTo>
                    <a:lnTo>
                      <a:pt x="1744" y="208"/>
                    </a:lnTo>
                    <a:lnTo>
                      <a:pt x="1779" y="223"/>
                    </a:lnTo>
                    <a:lnTo>
                      <a:pt x="1809" y="213"/>
                    </a:lnTo>
                    <a:lnTo>
                      <a:pt x="1806" y="196"/>
                    </a:lnTo>
                    <a:lnTo>
                      <a:pt x="1827" y="169"/>
                    </a:lnTo>
                    <a:lnTo>
                      <a:pt x="1950" y="189"/>
                    </a:lnTo>
                    <a:lnTo>
                      <a:pt x="1961" y="200"/>
                    </a:lnTo>
                    <a:lnTo>
                      <a:pt x="1945" y="207"/>
                    </a:lnTo>
                    <a:lnTo>
                      <a:pt x="1985" y="213"/>
                    </a:lnTo>
                    <a:lnTo>
                      <a:pt x="2000" y="234"/>
                    </a:lnTo>
                    <a:lnTo>
                      <a:pt x="2094" y="230"/>
                    </a:lnTo>
                    <a:lnTo>
                      <a:pt x="2111" y="246"/>
                    </a:lnTo>
                    <a:lnTo>
                      <a:pt x="2105" y="267"/>
                    </a:lnTo>
                    <a:lnTo>
                      <a:pt x="2131" y="278"/>
                    </a:lnTo>
                    <a:lnTo>
                      <a:pt x="2146" y="268"/>
                    </a:lnTo>
                    <a:lnTo>
                      <a:pt x="2213" y="274"/>
                    </a:lnTo>
                    <a:lnTo>
                      <a:pt x="2227" y="267"/>
                    </a:lnTo>
                    <a:lnTo>
                      <a:pt x="2235" y="282"/>
                    </a:lnTo>
                    <a:lnTo>
                      <a:pt x="2261" y="296"/>
                    </a:lnTo>
                    <a:lnTo>
                      <a:pt x="2275" y="288"/>
                    </a:lnTo>
                    <a:lnTo>
                      <a:pt x="2261" y="271"/>
                    </a:lnTo>
                    <a:lnTo>
                      <a:pt x="2270" y="257"/>
                    </a:lnTo>
                    <a:lnTo>
                      <a:pt x="2385" y="276"/>
                    </a:lnTo>
                    <a:lnTo>
                      <a:pt x="2464" y="330"/>
                    </a:lnTo>
                    <a:lnTo>
                      <a:pt x="2480" y="330"/>
                    </a:lnTo>
                    <a:lnTo>
                      <a:pt x="2499" y="368"/>
                    </a:lnTo>
                    <a:lnTo>
                      <a:pt x="2494" y="347"/>
                    </a:lnTo>
                    <a:lnTo>
                      <a:pt x="2506" y="344"/>
                    </a:lnTo>
                    <a:lnTo>
                      <a:pt x="2511" y="354"/>
                    </a:lnTo>
                    <a:lnTo>
                      <a:pt x="2535" y="350"/>
                    </a:lnTo>
                    <a:lnTo>
                      <a:pt x="2565" y="374"/>
                    </a:lnTo>
                    <a:lnTo>
                      <a:pt x="2522" y="398"/>
                    </a:lnTo>
                    <a:lnTo>
                      <a:pt x="2530" y="404"/>
                    </a:lnTo>
                    <a:lnTo>
                      <a:pt x="2514" y="410"/>
                    </a:lnTo>
                    <a:lnTo>
                      <a:pt x="2526" y="420"/>
                    </a:lnTo>
                    <a:lnTo>
                      <a:pt x="2499" y="421"/>
                    </a:lnTo>
                    <a:lnTo>
                      <a:pt x="2493" y="406"/>
                    </a:lnTo>
                    <a:lnTo>
                      <a:pt x="2481" y="412"/>
                    </a:lnTo>
                    <a:lnTo>
                      <a:pt x="2463" y="388"/>
                    </a:lnTo>
                    <a:lnTo>
                      <a:pt x="2435" y="390"/>
                    </a:lnTo>
                    <a:lnTo>
                      <a:pt x="2427" y="375"/>
                    </a:lnTo>
                    <a:lnTo>
                      <a:pt x="2434" y="368"/>
                    </a:lnTo>
                    <a:lnTo>
                      <a:pt x="2421" y="368"/>
                    </a:lnTo>
                    <a:lnTo>
                      <a:pt x="2411" y="374"/>
                    </a:lnTo>
                    <a:lnTo>
                      <a:pt x="2421" y="390"/>
                    </a:lnTo>
                    <a:lnTo>
                      <a:pt x="2414" y="399"/>
                    </a:lnTo>
                    <a:lnTo>
                      <a:pt x="2390" y="417"/>
                    </a:lnTo>
                    <a:lnTo>
                      <a:pt x="2371" y="412"/>
                    </a:lnTo>
                    <a:lnTo>
                      <a:pt x="2402" y="459"/>
                    </a:lnTo>
                    <a:lnTo>
                      <a:pt x="2396" y="477"/>
                    </a:lnTo>
                    <a:lnTo>
                      <a:pt x="2366" y="462"/>
                    </a:lnTo>
                    <a:lnTo>
                      <a:pt x="2368" y="472"/>
                    </a:lnTo>
                    <a:lnTo>
                      <a:pt x="2313" y="493"/>
                    </a:lnTo>
                    <a:lnTo>
                      <a:pt x="2266" y="540"/>
                    </a:lnTo>
                    <a:lnTo>
                      <a:pt x="2232" y="523"/>
                    </a:lnTo>
                    <a:lnTo>
                      <a:pt x="2201" y="543"/>
                    </a:lnTo>
                    <a:lnTo>
                      <a:pt x="2201" y="526"/>
                    </a:lnTo>
                    <a:lnTo>
                      <a:pt x="2185" y="544"/>
                    </a:lnTo>
                    <a:lnTo>
                      <a:pt x="2165" y="543"/>
                    </a:lnTo>
                    <a:lnTo>
                      <a:pt x="2141" y="587"/>
                    </a:lnTo>
                    <a:lnTo>
                      <a:pt x="2158" y="596"/>
                    </a:lnTo>
                    <a:lnTo>
                      <a:pt x="2152" y="611"/>
                    </a:lnTo>
                    <a:lnTo>
                      <a:pt x="2158" y="636"/>
                    </a:lnTo>
                    <a:lnTo>
                      <a:pt x="2144" y="630"/>
                    </a:lnTo>
                    <a:lnTo>
                      <a:pt x="2134" y="651"/>
                    </a:lnTo>
                    <a:lnTo>
                      <a:pt x="2141" y="670"/>
                    </a:lnTo>
                    <a:lnTo>
                      <a:pt x="2108" y="686"/>
                    </a:lnTo>
                    <a:lnTo>
                      <a:pt x="2111" y="707"/>
                    </a:lnTo>
                    <a:lnTo>
                      <a:pt x="2090" y="712"/>
                    </a:lnTo>
                    <a:lnTo>
                      <a:pt x="2083" y="735"/>
                    </a:lnTo>
                    <a:lnTo>
                      <a:pt x="2063" y="759"/>
                    </a:lnTo>
                    <a:lnTo>
                      <a:pt x="2046" y="670"/>
                    </a:lnTo>
                    <a:lnTo>
                      <a:pt x="2049" y="623"/>
                    </a:lnTo>
                    <a:lnTo>
                      <a:pt x="2063" y="594"/>
                    </a:lnTo>
                    <a:lnTo>
                      <a:pt x="2087" y="588"/>
                    </a:lnTo>
                    <a:lnTo>
                      <a:pt x="2140" y="528"/>
                    </a:lnTo>
                    <a:lnTo>
                      <a:pt x="2166" y="516"/>
                    </a:lnTo>
                    <a:lnTo>
                      <a:pt x="2172" y="480"/>
                    </a:lnTo>
                    <a:lnTo>
                      <a:pt x="2185" y="473"/>
                    </a:lnTo>
                    <a:lnTo>
                      <a:pt x="2165" y="472"/>
                    </a:lnTo>
                    <a:lnTo>
                      <a:pt x="2157" y="500"/>
                    </a:lnTo>
                    <a:lnTo>
                      <a:pt x="2114" y="523"/>
                    </a:lnTo>
                    <a:lnTo>
                      <a:pt x="2116" y="489"/>
                    </a:lnTo>
                    <a:lnTo>
                      <a:pt x="2069" y="495"/>
                    </a:lnTo>
                    <a:lnTo>
                      <a:pt x="2024" y="543"/>
                    </a:lnTo>
                    <a:lnTo>
                      <a:pt x="2034" y="562"/>
                    </a:lnTo>
                    <a:lnTo>
                      <a:pt x="1983" y="567"/>
                    </a:lnTo>
                    <a:lnTo>
                      <a:pt x="1976" y="562"/>
                    </a:lnTo>
                    <a:lnTo>
                      <a:pt x="1993" y="560"/>
                    </a:lnTo>
                    <a:lnTo>
                      <a:pt x="1951" y="547"/>
                    </a:lnTo>
                    <a:lnTo>
                      <a:pt x="1943" y="560"/>
                    </a:lnTo>
                    <a:lnTo>
                      <a:pt x="1850" y="560"/>
                    </a:lnTo>
                    <a:lnTo>
                      <a:pt x="1737" y="669"/>
                    </a:lnTo>
                    <a:lnTo>
                      <a:pt x="1762" y="674"/>
                    </a:lnTo>
                    <a:lnTo>
                      <a:pt x="1762" y="692"/>
                    </a:lnTo>
                    <a:lnTo>
                      <a:pt x="1775" y="681"/>
                    </a:lnTo>
                    <a:lnTo>
                      <a:pt x="1770" y="699"/>
                    </a:lnTo>
                    <a:lnTo>
                      <a:pt x="1788" y="689"/>
                    </a:lnTo>
                    <a:lnTo>
                      <a:pt x="1786" y="699"/>
                    </a:lnTo>
                    <a:lnTo>
                      <a:pt x="1790" y="681"/>
                    </a:lnTo>
                    <a:lnTo>
                      <a:pt x="1806" y="681"/>
                    </a:lnTo>
                    <a:lnTo>
                      <a:pt x="1830" y="703"/>
                    </a:lnTo>
                    <a:lnTo>
                      <a:pt x="1809" y="706"/>
                    </a:lnTo>
                    <a:lnTo>
                      <a:pt x="1827" y="713"/>
                    </a:lnTo>
                    <a:lnTo>
                      <a:pt x="1832" y="729"/>
                    </a:lnTo>
                    <a:lnTo>
                      <a:pt x="1817" y="762"/>
                    </a:lnTo>
                    <a:lnTo>
                      <a:pt x="1815" y="814"/>
                    </a:lnTo>
                    <a:lnTo>
                      <a:pt x="1736" y="922"/>
                    </a:lnTo>
                    <a:lnTo>
                      <a:pt x="1709" y="938"/>
                    </a:lnTo>
                    <a:lnTo>
                      <a:pt x="1690" y="922"/>
                    </a:lnTo>
                    <a:lnTo>
                      <a:pt x="1669" y="941"/>
                    </a:lnTo>
                    <a:lnTo>
                      <a:pt x="1668" y="939"/>
                    </a:lnTo>
                    <a:lnTo>
                      <a:pt x="1679" y="922"/>
                    </a:lnTo>
                    <a:lnTo>
                      <a:pt x="1675" y="895"/>
                    </a:lnTo>
                    <a:lnTo>
                      <a:pt x="1706" y="885"/>
                    </a:lnTo>
                    <a:lnTo>
                      <a:pt x="1732" y="813"/>
                    </a:lnTo>
                    <a:lnTo>
                      <a:pt x="1677" y="828"/>
                    </a:lnTo>
                    <a:lnTo>
                      <a:pt x="1667" y="803"/>
                    </a:lnTo>
                    <a:lnTo>
                      <a:pt x="1622" y="786"/>
                    </a:lnTo>
                    <a:lnTo>
                      <a:pt x="1595" y="712"/>
                    </a:lnTo>
                    <a:lnTo>
                      <a:pt x="1564" y="699"/>
                    </a:lnTo>
                    <a:lnTo>
                      <a:pt x="1510" y="719"/>
                    </a:lnTo>
                    <a:lnTo>
                      <a:pt x="1520" y="734"/>
                    </a:lnTo>
                    <a:lnTo>
                      <a:pt x="1497" y="777"/>
                    </a:lnTo>
                    <a:lnTo>
                      <a:pt x="1476" y="789"/>
                    </a:lnTo>
                    <a:lnTo>
                      <a:pt x="1454" y="779"/>
                    </a:lnTo>
                    <a:lnTo>
                      <a:pt x="1425" y="773"/>
                    </a:lnTo>
                    <a:lnTo>
                      <a:pt x="1354" y="794"/>
                    </a:lnTo>
                    <a:lnTo>
                      <a:pt x="1293" y="765"/>
                    </a:lnTo>
                    <a:lnTo>
                      <a:pt x="1253" y="771"/>
                    </a:lnTo>
                    <a:lnTo>
                      <a:pt x="1237" y="745"/>
                    </a:lnTo>
                    <a:lnTo>
                      <a:pt x="1198" y="729"/>
                    </a:lnTo>
                    <a:lnTo>
                      <a:pt x="1175" y="748"/>
                    </a:lnTo>
                    <a:lnTo>
                      <a:pt x="1174" y="779"/>
                    </a:lnTo>
                    <a:lnTo>
                      <a:pt x="1086" y="764"/>
                    </a:lnTo>
                    <a:lnTo>
                      <a:pt x="1026" y="802"/>
                    </a:lnTo>
                    <a:lnTo>
                      <a:pt x="997" y="814"/>
                    </a:lnTo>
                    <a:lnTo>
                      <a:pt x="990" y="843"/>
                    </a:lnTo>
                    <a:lnTo>
                      <a:pt x="954" y="840"/>
                    </a:lnTo>
                    <a:lnTo>
                      <a:pt x="944" y="881"/>
                    </a:lnTo>
                    <a:lnTo>
                      <a:pt x="906" y="891"/>
                    </a:lnTo>
                    <a:lnTo>
                      <a:pt x="918" y="922"/>
                    </a:lnTo>
                    <a:lnTo>
                      <a:pt x="911" y="950"/>
                    </a:lnTo>
                    <a:lnTo>
                      <a:pt x="852" y="984"/>
                    </a:lnTo>
                    <a:lnTo>
                      <a:pt x="818" y="992"/>
                    </a:lnTo>
                    <a:lnTo>
                      <a:pt x="813" y="1015"/>
                    </a:lnTo>
                    <a:lnTo>
                      <a:pt x="830" y="1023"/>
                    </a:lnTo>
                    <a:lnTo>
                      <a:pt x="829" y="1045"/>
                    </a:lnTo>
                    <a:lnTo>
                      <a:pt x="809" y="1043"/>
                    </a:lnTo>
                    <a:lnTo>
                      <a:pt x="784" y="1057"/>
                    </a:lnTo>
                    <a:lnTo>
                      <a:pt x="772" y="1023"/>
                    </a:lnTo>
                    <a:lnTo>
                      <a:pt x="748" y="1048"/>
                    </a:lnTo>
                    <a:lnTo>
                      <a:pt x="682" y="1045"/>
                    </a:lnTo>
                    <a:lnTo>
                      <a:pt x="648" y="1086"/>
                    </a:lnTo>
                    <a:lnTo>
                      <a:pt x="628" y="1074"/>
                    </a:lnTo>
                    <a:lnTo>
                      <a:pt x="625" y="1058"/>
                    </a:lnTo>
                    <a:lnTo>
                      <a:pt x="564" y="1023"/>
                    </a:lnTo>
                    <a:lnTo>
                      <a:pt x="516" y="1043"/>
                    </a:lnTo>
                    <a:lnTo>
                      <a:pt x="517" y="1011"/>
                    </a:lnTo>
                    <a:lnTo>
                      <a:pt x="507" y="1003"/>
                    </a:lnTo>
                    <a:lnTo>
                      <a:pt x="515" y="994"/>
                    </a:lnTo>
                    <a:lnTo>
                      <a:pt x="499" y="993"/>
                    </a:lnTo>
                    <a:lnTo>
                      <a:pt x="499" y="968"/>
                    </a:lnTo>
                    <a:lnTo>
                      <a:pt x="522" y="978"/>
                    </a:lnTo>
                    <a:lnTo>
                      <a:pt x="527" y="968"/>
                    </a:lnTo>
                    <a:lnTo>
                      <a:pt x="510" y="950"/>
                    </a:lnTo>
                    <a:lnTo>
                      <a:pt x="499" y="967"/>
                    </a:lnTo>
                    <a:lnTo>
                      <a:pt x="497" y="933"/>
                    </a:lnTo>
                    <a:lnTo>
                      <a:pt x="477" y="925"/>
                    </a:lnTo>
                    <a:lnTo>
                      <a:pt x="460" y="897"/>
                    </a:lnTo>
                    <a:lnTo>
                      <a:pt x="480" y="897"/>
                    </a:lnTo>
                    <a:lnTo>
                      <a:pt x="479" y="885"/>
                    </a:lnTo>
                    <a:lnTo>
                      <a:pt x="490" y="878"/>
                    </a:lnTo>
                    <a:lnTo>
                      <a:pt x="527" y="885"/>
                    </a:lnTo>
                    <a:lnTo>
                      <a:pt x="497" y="840"/>
                    </a:lnTo>
                    <a:lnTo>
                      <a:pt x="435" y="853"/>
                    </a:lnTo>
                    <a:lnTo>
                      <a:pt x="443" y="857"/>
                    </a:lnTo>
                    <a:lnTo>
                      <a:pt x="429" y="868"/>
                    </a:lnTo>
                    <a:lnTo>
                      <a:pt x="420" y="858"/>
                    </a:lnTo>
                    <a:lnTo>
                      <a:pt x="408" y="901"/>
                    </a:lnTo>
                    <a:lnTo>
                      <a:pt x="422" y="909"/>
                    </a:lnTo>
                    <a:lnTo>
                      <a:pt x="432" y="951"/>
                    </a:lnTo>
                    <a:lnTo>
                      <a:pt x="463" y="984"/>
                    </a:lnTo>
                    <a:lnTo>
                      <a:pt x="450" y="988"/>
                    </a:lnTo>
                    <a:lnTo>
                      <a:pt x="441" y="1021"/>
                    </a:lnTo>
                    <a:lnTo>
                      <a:pt x="428" y="1015"/>
                    </a:lnTo>
                    <a:lnTo>
                      <a:pt x="426" y="999"/>
                    </a:lnTo>
                    <a:lnTo>
                      <a:pt x="398" y="1014"/>
                    </a:lnTo>
                    <a:lnTo>
                      <a:pt x="377" y="994"/>
                    </a:lnTo>
                    <a:lnTo>
                      <a:pt x="350" y="958"/>
                    </a:lnTo>
                    <a:lnTo>
                      <a:pt x="329" y="958"/>
                    </a:lnTo>
                    <a:lnTo>
                      <a:pt x="327" y="933"/>
                    </a:lnTo>
                    <a:lnTo>
                      <a:pt x="257" y="884"/>
                    </a:lnTo>
                    <a:lnTo>
                      <a:pt x="285" y="864"/>
                    </a:lnTo>
                    <a:lnTo>
                      <a:pt x="274" y="852"/>
                    </a:lnTo>
                    <a:lnTo>
                      <a:pt x="295" y="837"/>
                    </a:lnTo>
                    <a:lnTo>
                      <a:pt x="235" y="857"/>
                    </a:lnTo>
                    <a:lnTo>
                      <a:pt x="231" y="868"/>
                    </a:lnTo>
                    <a:lnTo>
                      <a:pt x="214" y="860"/>
                    </a:lnTo>
                    <a:lnTo>
                      <a:pt x="234" y="880"/>
                    </a:lnTo>
                    <a:lnTo>
                      <a:pt x="257" y="876"/>
                    </a:lnTo>
                    <a:lnTo>
                      <a:pt x="217" y="900"/>
                    </a:lnTo>
                    <a:lnTo>
                      <a:pt x="195" y="878"/>
                    </a:lnTo>
                    <a:lnTo>
                      <a:pt x="212" y="864"/>
                    </a:lnTo>
                    <a:lnTo>
                      <a:pt x="185" y="860"/>
                    </a:lnTo>
                    <a:lnTo>
                      <a:pt x="186" y="848"/>
                    </a:lnTo>
                    <a:lnTo>
                      <a:pt x="159" y="858"/>
                    </a:lnTo>
                    <a:lnTo>
                      <a:pt x="152" y="879"/>
                    </a:lnTo>
                    <a:lnTo>
                      <a:pt x="128" y="876"/>
                    </a:lnTo>
                    <a:lnTo>
                      <a:pt x="128" y="848"/>
                    </a:lnTo>
                    <a:lnTo>
                      <a:pt x="107" y="816"/>
                    </a:lnTo>
                    <a:lnTo>
                      <a:pt x="48" y="824"/>
                    </a:lnTo>
                    <a:lnTo>
                      <a:pt x="37" y="814"/>
                    </a:lnTo>
                    <a:lnTo>
                      <a:pt x="42" y="798"/>
                    </a:lnTo>
                    <a:lnTo>
                      <a:pt x="67" y="764"/>
                    </a:lnTo>
                    <a:lnTo>
                      <a:pt x="54" y="724"/>
                    </a:lnTo>
                    <a:lnTo>
                      <a:pt x="63" y="717"/>
                    </a:lnTo>
                    <a:lnTo>
                      <a:pt x="59" y="685"/>
                    </a:lnTo>
                    <a:lnTo>
                      <a:pt x="0" y="675"/>
                    </a:lnTo>
                    <a:close/>
                  </a:path>
                </a:pathLst>
              </a:custGeom>
              <a:solidFill>
                <a:srgbClr val="FFFFFF"/>
              </a:solidFill>
              <a:ln w="14351">
                <a:solidFill>
                  <a:schemeClr val="bg2"/>
                </a:solidFill>
                <a:round/>
                <a:headEnd/>
                <a:tailEnd/>
              </a:ln>
            </p:spPr>
            <p:txBody>
              <a:bodyPr/>
              <a:lstStyle/>
              <a:p>
                <a:endParaRPr lang="en-US"/>
              </a:p>
            </p:txBody>
          </p:sp>
          <p:sp>
            <p:nvSpPr>
              <p:cNvPr id="21683" name="Freeform 178"/>
              <p:cNvSpPr>
                <a:spLocks/>
              </p:cNvSpPr>
              <p:nvPr/>
            </p:nvSpPr>
            <p:spPr bwMode="auto">
              <a:xfrm>
                <a:off x="3363" y="1194"/>
                <a:ext cx="68" cy="40"/>
              </a:xfrm>
              <a:custGeom>
                <a:avLst/>
                <a:gdLst>
                  <a:gd name="T0" fmla="*/ 0 w 74"/>
                  <a:gd name="T1" fmla="*/ 23 h 46"/>
                  <a:gd name="T2" fmla="*/ 11 w 74"/>
                  <a:gd name="T3" fmla="*/ 16 h 46"/>
                  <a:gd name="T4" fmla="*/ 2 w 74"/>
                  <a:gd name="T5" fmla="*/ 9 h 46"/>
                  <a:gd name="T6" fmla="*/ 44 w 74"/>
                  <a:gd name="T7" fmla="*/ 0 h 46"/>
                  <a:gd name="T8" fmla="*/ 51 w 74"/>
                  <a:gd name="T9" fmla="*/ 3 h 46"/>
                  <a:gd name="T10" fmla="*/ 44 w 74"/>
                  <a:gd name="T11" fmla="*/ 9 h 46"/>
                  <a:gd name="T12" fmla="*/ 57 w 74"/>
                  <a:gd name="T13" fmla="*/ 9 h 46"/>
                  <a:gd name="T14" fmla="*/ 20 w 74"/>
                  <a:gd name="T15" fmla="*/ 24 h 46"/>
                  <a:gd name="T16" fmla="*/ 12 w 74"/>
                  <a:gd name="T17" fmla="*/ 30 h 46"/>
                  <a:gd name="T18" fmla="*/ 12 w 74"/>
                  <a:gd name="T19" fmla="*/ 23 h 46"/>
                  <a:gd name="T20" fmla="*/ 0 w 74"/>
                  <a:gd name="T21" fmla="*/ 23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46"/>
                  <a:gd name="T35" fmla="*/ 74 w 74"/>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46">
                    <a:moveTo>
                      <a:pt x="0" y="34"/>
                    </a:moveTo>
                    <a:lnTo>
                      <a:pt x="14" y="24"/>
                    </a:lnTo>
                    <a:lnTo>
                      <a:pt x="2" y="14"/>
                    </a:lnTo>
                    <a:lnTo>
                      <a:pt x="57" y="0"/>
                    </a:lnTo>
                    <a:lnTo>
                      <a:pt x="65" y="4"/>
                    </a:lnTo>
                    <a:lnTo>
                      <a:pt x="57" y="13"/>
                    </a:lnTo>
                    <a:lnTo>
                      <a:pt x="74" y="13"/>
                    </a:lnTo>
                    <a:lnTo>
                      <a:pt x="26" y="37"/>
                    </a:lnTo>
                    <a:lnTo>
                      <a:pt x="15" y="46"/>
                    </a:lnTo>
                    <a:lnTo>
                      <a:pt x="15" y="35"/>
                    </a:lnTo>
                    <a:lnTo>
                      <a:pt x="0" y="34"/>
                    </a:lnTo>
                    <a:close/>
                  </a:path>
                </a:pathLst>
              </a:custGeom>
              <a:solidFill>
                <a:srgbClr val="FFFFFF"/>
              </a:solidFill>
              <a:ln w="14351">
                <a:solidFill>
                  <a:schemeClr val="bg2"/>
                </a:solidFill>
                <a:round/>
                <a:headEnd/>
                <a:tailEnd/>
              </a:ln>
            </p:spPr>
            <p:txBody>
              <a:bodyPr/>
              <a:lstStyle/>
              <a:p>
                <a:endParaRPr lang="en-US"/>
              </a:p>
            </p:txBody>
          </p:sp>
          <p:sp>
            <p:nvSpPr>
              <p:cNvPr id="21684" name="Freeform 179"/>
              <p:cNvSpPr>
                <a:spLocks/>
              </p:cNvSpPr>
              <p:nvPr/>
            </p:nvSpPr>
            <p:spPr bwMode="auto">
              <a:xfrm>
                <a:off x="3384" y="1537"/>
                <a:ext cx="29" cy="41"/>
              </a:xfrm>
              <a:custGeom>
                <a:avLst/>
                <a:gdLst>
                  <a:gd name="T0" fmla="*/ 0 w 31"/>
                  <a:gd name="T1" fmla="*/ 30 h 48"/>
                  <a:gd name="T2" fmla="*/ 7 w 31"/>
                  <a:gd name="T3" fmla="*/ 0 h 48"/>
                  <a:gd name="T4" fmla="*/ 25 w 31"/>
                  <a:gd name="T5" fmla="*/ 21 h 48"/>
                  <a:gd name="T6" fmla="*/ 0 w 31"/>
                  <a:gd name="T7" fmla="*/ 30 h 48"/>
                  <a:gd name="T8" fmla="*/ 0 60000 65536"/>
                  <a:gd name="T9" fmla="*/ 0 60000 65536"/>
                  <a:gd name="T10" fmla="*/ 0 60000 65536"/>
                  <a:gd name="T11" fmla="*/ 0 60000 65536"/>
                  <a:gd name="T12" fmla="*/ 0 w 31"/>
                  <a:gd name="T13" fmla="*/ 0 h 48"/>
                  <a:gd name="T14" fmla="*/ 31 w 31"/>
                  <a:gd name="T15" fmla="*/ 48 h 48"/>
                </a:gdLst>
                <a:ahLst/>
                <a:cxnLst>
                  <a:cxn ang="T8">
                    <a:pos x="T0" y="T1"/>
                  </a:cxn>
                  <a:cxn ang="T9">
                    <a:pos x="T2" y="T3"/>
                  </a:cxn>
                  <a:cxn ang="T10">
                    <a:pos x="T4" y="T5"/>
                  </a:cxn>
                  <a:cxn ang="T11">
                    <a:pos x="T6" y="T7"/>
                  </a:cxn>
                </a:cxnLst>
                <a:rect l="T12" t="T13" r="T14" b="T15"/>
                <a:pathLst>
                  <a:path w="31" h="48">
                    <a:moveTo>
                      <a:pt x="0" y="48"/>
                    </a:moveTo>
                    <a:lnTo>
                      <a:pt x="8" y="0"/>
                    </a:lnTo>
                    <a:lnTo>
                      <a:pt x="31" y="33"/>
                    </a:lnTo>
                    <a:lnTo>
                      <a:pt x="0" y="48"/>
                    </a:lnTo>
                    <a:close/>
                  </a:path>
                </a:pathLst>
              </a:custGeom>
              <a:solidFill>
                <a:srgbClr val="FFFFFF"/>
              </a:solidFill>
              <a:ln w="14351">
                <a:solidFill>
                  <a:schemeClr val="bg2"/>
                </a:solidFill>
                <a:round/>
                <a:headEnd/>
                <a:tailEnd/>
              </a:ln>
            </p:spPr>
            <p:txBody>
              <a:bodyPr/>
              <a:lstStyle/>
              <a:p>
                <a:endParaRPr lang="en-US"/>
              </a:p>
            </p:txBody>
          </p:sp>
          <p:sp>
            <p:nvSpPr>
              <p:cNvPr id="21685" name="Freeform 180"/>
              <p:cNvSpPr>
                <a:spLocks/>
              </p:cNvSpPr>
              <p:nvPr/>
            </p:nvSpPr>
            <p:spPr bwMode="auto">
              <a:xfrm>
                <a:off x="3431" y="1438"/>
                <a:ext cx="84" cy="66"/>
              </a:xfrm>
              <a:custGeom>
                <a:avLst/>
                <a:gdLst>
                  <a:gd name="T0" fmla="*/ 0 w 91"/>
                  <a:gd name="T1" fmla="*/ 24 h 78"/>
                  <a:gd name="T2" fmla="*/ 6 w 91"/>
                  <a:gd name="T3" fmla="*/ 33 h 78"/>
                  <a:gd name="T4" fmla="*/ 14 w 91"/>
                  <a:gd name="T5" fmla="*/ 30 h 78"/>
                  <a:gd name="T6" fmla="*/ 23 w 91"/>
                  <a:gd name="T7" fmla="*/ 37 h 78"/>
                  <a:gd name="T8" fmla="*/ 28 w 91"/>
                  <a:gd name="T9" fmla="*/ 33 h 78"/>
                  <a:gd name="T10" fmla="*/ 27 w 91"/>
                  <a:gd name="T11" fmla="*/ 46 h 78"/>
                  <a:gd name="T12" fmla="*/ 72 w 91"/>
                  <a:gd name="T13" fmla="*/ 47 h 78"/>
                  <a:gd name="T14" fmla="*/ 55 w 91"/>
                  <a:gd name="T15" fmla="*/ 40 h 78"/>
                  <a:gd name="T16" fmla="*/ 46 w 91"/>
                  <a:gd name="T17" fmla="*/ 25 h 78"/>
                  <a:gd name="T18" fmla="*/ 47 w 91"/>
                  <a:gd name="T19" fmla="*/ 9 h 78"/>
                  <a:gd name="T20" fmla="*/ 56 w 91"/>
                  <a:gd name="T21" fmla="*/ 0 h 78"/>
                  <a:gd name="T22" fmla="*/ 18 w 91"/>
                  <a:gd name="T23" fmla="*/ 3 h 78"/>
                  <a:gd name="T24" fmla="*/ 10 w 91"/>
                  <a:gd name="T25" fmla="*/ 23 h 78"/>
                  <a:gd name="T26" fmla="*/ 0 w 91"/>
                  <a:gd name="T27" fmla="*/ 2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0" y="39"/>
                    </a:moveTo>
                    <a:lnTo>
                      <a:pt x="6" y="54"/>
                    </a:lnTo>
                    <a:lnTo>
                      <a:pt x="17" y="50"/>
                    </a:lnTo>
                    <a:lnTo>
                      <a:pt x="29" y="61"/>
                    </a:lnTo>
                    <a:lnTo>
                      <a:pt x="36" y="54"/>
                    </a:lnTo>
                    <a:lnTo>
                      <a:pt x="34" y="76"/>
                    </a:lnTo>
                    <a:lnTo>
                      <a:pt x="91" y="78"/>
                    </a:lnTo>
                    <a:lnTo>
                      <a:pt x="70" y="65"/>
                    </a:lnTo>
                    <a:lnTo>
                      <a:pt x="58" y="42"/>
                    </a:lnTo>
                    <a:lnTo>
                      <a:pt x="60" y="15"/>
                    </a:lnTo>
                    <a:lnTo>
                      <a:pt x="72" y="0"/>
                    </a:lnTo>
                    <a:lnTo>
                      <a:pt x="23" y="4"/>
                    </a:lnTo>
                    <a:lnTo>
                      <a:pt x="13" y="38"/>
                    </a:lnTo>
                    <a:lnTo>
                      <a:pt x="0" y="39"/>
                    </a:lnTo>
                    <a:close/>
                  </a:path>
                </a:pathLst>
              </a:custGeom>
              <a:solidFill>
                <a:srgbClr val="FFFFFF"/>
              </a:solidFill>
              <a:ln w="14351">
                <a:solidFill>
                  <a:schemeClr val="bg2"/>
                </a:solidFill>
                <a:round/>
                <a:headEnd/>
                <a:tailEnd/>
              </a:ln>
            </p:spPr>
            <p:txBody>
              <a:bodyPr/>
              <a:lstStyle/>
              <a:p>
                <a:endParaRPr lang="en-US"/>
              </a:p>
            </p:txBody>
          </p:sp>
          <p:sp>
            <p:nvSpPr>
              <p:cNvPr id="21686" name="Freeform 181"/>
              <p:cNvSpPr>
                <a:spLocks/>
              </p:cNvSpPr>
              <p:nvPr/>
            </p:nvSpPr>
            <p:spPr bwMode="auto">
              <a:xfrm>
                <a:off x="3460" y="1324"/>
                <a:ext cx="213" cy="109"/>
              </a:xfrm>
              <a:custGeom>
                <a:avLst/>
                <a:gdLst>
                  <a:gd name="T0" fmla="*/ 0 w 231"/>
                  <a:gd name="T1" fmla="*/ 68 h 128"/>
                  <a:gd name="T2" fmla="*/ 17 w 231"/>
                  <a:gd name="T3" fmla="*/ 71 h 128"/>
                  <a:gd name="T4" fmla="*/ 6 w 231"/>
                  <a:gd name="T5" fmla="*/ 77 h 128"/>
                  <a:gd name="T6" fmla="*/ 35 w 231"/>
                  <a:gd name="T7" fmla="*/ 79 h 128"/>
                  <a:gd name="T8" fmla="*/ 37 w 231"/>
                  <a:gd name="T9" fmla="*/ 71 h 128"/>
                  <a:gd name="T10" fmla="*/ 45 w 231"/>
                  <a:gd name="T11" fmla="*/ 72 h 128"/>
                  <a:gd name="T12" fmla="*/ 35 w 231"/>
                  <a:gd name="T13" fmla="*/ 66 h 128"/>
                  <a:gd name="T14" fmla="*/ 49 w 231"/>
                  <a:gd name="T15" fmla="*/ 69 h 128"/>
                  <a:gd name="T16" fmla="*/ 45 w 231"/>
                  <a:gd name="T17" fmla="*/ 59 h 128"/>
                  <a:gd name="T18" fmla="*/ 51 w 231"/>
                  <a:gd name="T19" fmla="*/ 65 h 128"/>
                  <a:gd name="T20" fmla="*/ 60 w 231"/>
                  <a:gd name="T21" fmla="*/ 60 h 128"/>
                  <a:gd name="T22" fmla="*/ 54 w 231"/>
                  <a:gd name="T23" fmla="*/ 52 h 128"/>
                  <a:gd name="T24" fmla="*/ 73 w 231"/>
                  <a:gd name="T25" fmla="*/ 52 h 128"/>
                  <a:gd name="T26" fmla="*/ 68 w 231"/>
                  <a:gd name="T27" fmla="*/ 48 h 128"/>
                  <a:gd name="T28" fmla="*/ 77 w 231"/>
                  <a:gd name="T29" fmla="*/ 49 h 128"/>
                  <a:gd name="T30" fmla="*/ 81 w 231"/>
                  <a:gd name="T31" fmla="*/ 42 h 128"/>
                  <a:gd name="T32" fmla="*/ 172 w 231"/>
                  <a:gd name="T33" fmla="*/ 16 h 128"/>
                  <a:gd name="T34" fmla="*/ 181 w 231"/>
                  <a:gd name="T35" fmla="*/ 8 h 128"/>
                  <a:gd name="T36" fmla="*/ 163 w 231"/>
                  <a:gd name="T37" fmla="*/ 0 h 128"/>
                  <a:gd name="T38" fmla="*/ 125 w 231"/>
                  <a:gd name="T39" fmla="*/ 14 h 128"/>
                  <a:gd name="T40" fmla="*/ 86 w 231"/>
                  <a:gd name="T41" fmla="*/ 14 h 128"/>
                  <a:gd name="T42" fmla="*/ 45 w 231"/>
                  <a:gd name="T43" fmla="*/ 37 h 128"/>
                  <a:gd name="T44" fmla="*/ 22 w 231"/>
                  <a:gd name="T45" fmla="*/ 40 h 128"/>
                  <a:gd name="T46" fmla="*/ 24 w 231"/>
                  <a:gd name="T47" fmla="*/ 48 h 128"/>
                  <a:gd name="T48" fmla="*/ 35 w 231"/>
                  <a:gd name="T49" fmla="*/ 49 h 128"/>
                  <a:gd name="T50" fmla="*/ 22 w 231"/>
                  <a:gd name="T51" fmla="*/ 50 h 128"/>
                  <a:gd name="T52" fmla="*/ 28 w 231"/>
                  <a:gd name="T53" fmla="*/ 55 h 128"/>
                  <a:gd name="T54" fmla="*/ 17 w 231"/>
                  <a:gd name="T55" fmla="*/ 60 h 128"/>
                  <a:gd name="T56" fmla="*/ 29 w 231"/>
                  <a:gd name="T57" fmla="*/ 64 h 128"/>
                  <a:gd name="T58" fmla="*/ 0 w 231"/>
                  <a:gd name="T59" fmla="*/ 68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1"/>
                  <a:gd name="T91" fmla="*/ 0 h 128"/>
                  <a:gd name="T92" fmla="*/ 231 w 231"/>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1" h="128">
                    <a:moveTo>
                      <a:pt x="0" y="110"/>
                    </a:moveTo>
                    <a:lnTo>
                      <a:pt x="22" y="115"/>
                    </a:lnTo>
                    <a:lnTo>
                      <a:pt x="6" y="126"/>
                    </a:lnTo>
                    <a:lnTo>
                      <a:pt x="44" y="128"/>
                    </a:lnTo>
                    <a:lnTo>
                      <a:pt x="47" y="115"/>
                    </a:lnTo>
                    <a:lnTo>
                      <a:pt x="57" y="116"/>
                    </a:lnTo>
                    <a:lnTo>
                      <a:pt x="45" y="108"/>
                    </a:lnTo>
                    <a:lnTo>
                      <a:pt x="62" y="111"/>
                    </a:lnTo>
                    <a:lnTo>
                      <a:pt x="58" y="95"/>
                    </a:lnTo>
                    <a:lnTo>
                      <a:pt x="65" y="105"/>
                    </a:lnTo>
                    <a:lnTo>
                      <a:pt x="76" y="96"/>
                    </a:lnTo>
                    <a:lnTo>
                      <a:pt x="69" y="85"/>
                    </a:lnTo>
                    <a:lnTo>
                      <a:pt x="93" y="85"/>
                    </a:lnTo>
                    <a:lnTo>
                      <a:pt x="87" y="78"/>
                    </a:lnTo>
                    <a:lnTo>
                      <a:pt x="98" y="79"/>
                    </a:lnTo>
                    <a:lnTo>
                      <a:pt x="103" y="67"/>
                    </a:lnTo>
                    <a:lnTo>
                      <a:pt x="219" y="26"/>
                    </a:lnTo>
                    <a:lnTo>
                      <a:pt x="231" y="12"/>
                    </a:lnTo>
                    <a:lnTo>
                      <a:pt x="208" y="0"/>
                    </a:lnTo>
                    <a:lnTo>
                      <a:pt x="160" y="24"/>
                    </a:lnTo>
                    <a:lnTo>
                      <a:pt x="109" y="24"/>
                    </a:lnTo>
                    <a:lnTo>
                      <a:pt x="57" y="61"/>
                    </a:lnTo>
                    <a:lnTo>
                      <a:pt x="28" y="64"/>
                    </a:lnTo>
                    <a:lnTo>
                      <a:pt x="30" y="78"/>
                    </a:lnTo>
                    <a:lnTo>
                      <a:pt x="44" y="79"/>
                    </a:lnTo>
                    <a:lnTo>
                      <a:pt x="28" y="81"/>
                    </a:lnTo>
                    <a:lnTo>
                      <a:pt x="35" y="89"/>
                    </a:lnTo>
                    <a:lnTo>
                      <a:pt x="22" y="96"/>
                    </a:lnTo>
                    <a:lnTo>
                      <a:pt x="37" y="103"/>
                    </a:lnTo>
                    <a:lnTo>
                      <a:pt x="0" y="110"/>
                    </a:lnTo>
                    <a:close/>
                  </a:path>
                </a:pathLst>
              </a:custGeom>
              <a:solidFill>
                <a:srgbClr val="FFFFFF"/>
              </a:solidFill>
              <a:ln w="14351">
                <a:solidFill>
                  <a:schemeClr val="bg2"/>
                </a:solidFill>
                <a:round/>
                <a:headEnd/>
                <a:tailEnd/>
              </a:ln>
            </p:spPr>
            <p:txBody>
              <a:bodyPr/>
              <a:lstStyle/>
              <a:p>
                <a:endParaRPr lang="en-US"/>
              </a:p>
            </p:txBody>
          </p:sp>
          <p:sp>
            <p:nvSpPr>
              <p:cNvPr id="21687" name="Freeform 182"/>
              <p:cNvSpPr>
                <a:spLocks/>
              </p:cNvSpPr>
              <p:nvPr/>
            </p:nvSpPr>
            <p:spPr bwMode="auto">
              <a:xfrm>
                <a:off x="3584" y="1179"/>
                <a:ext cx="42" cy="41"/>
              </a:xfrm>
              <a:custGeom>
                <a:avLst/>
                <a:gdLst>
                  <a:gd name="T0" fmla="*/ 0 w 46"/>
                  <a:gd name="T1" fmla="*/ 21 h 48"/>
                  <a:gd name="T2" fmla="*/ 9 w 46"/>
                  <a:gd name="T3" fmla="*/ 30 h 48"/>
                  <a:gd name="T4" fmla="*/ 35 w 46"/>
                  <a:gd name="T5" fmla="*/ 20 h 48"/>
                  <a:gd name="T6" fmla="*/ 19 w 46"/>
                  <a:gd name="T7" fmla="*/ 0 h 48"/>
                  <a:gd name="T8" fmla="*/ 0 w 46"/>
                  <a:gd name="T9" fmla="*/ 21 h 48"/>
                  <a:gd name="T10" fmla="*/ 0 60000 65536"/>
                  <a:gd name="T11" fmla="*/ 0 60000 65536"/>
                  <a:gd name="T12" fmla="*/ 0 60000 65536"/>
                  <a:gd name="T13" fmla="*/ 0 60000 65536"/>
                  <a:gd name="T14" fmla="*/ 0 60000 65536"/>
                  <a:gd name="T15" fmla="*/ 0 w 46"/>
                  <a:gd name="T16" fmla="*/ 0 h 48"/>
                  <a:gd name="T17" fmla="*/ 46 w 46"/>
                  <a:gd name="T18" fmla="*/ 48 h 48"/>
                </a:gdLst>
                <a:ahLst/>
                <a:cxnLst>
                  <a:cxn ang="T10">
                    <a:pos x="T0" y="T1"/>
                  </a:cxn>
                  <a:cxn ang="T11">
                    <a:pos x="T2" y="T3"/>
                  </a:cxn>
                  <a:cxn ang="T12">
                    <a:pos x="T4" y="T5"/>
                  </a:cxn>
                  <a:cxn ang="T13">
                    <a:pos x="T6" y="T7"/>
                  </a:cxn>
                  <a:cxn ang="T14">
                    <a:pos x="T8" y="T9"/>
                  </a:cxn>
                </a:cxnLst>
                <a:rect l="T15" t="T16" r="T17" b="T18"/>
                <a:pathLst>
                  <a:path w="46" h="48">
                    <a:moveTo>
                      <a:pt x="0" y="34"/>
                    </a:moveTo>
                    <a:lnTo>
                      <a:pt x="12" y="48"/>
                    </a:lnTo>
                    <a:lnTo>
                      <a:pt x="46" y="32"/>
                    </a:lnTo>
                    <a:lnTo>
                      <a:pt x="25" y="0"/>
                    </a:lnTo>
                    <a:lnTo>
                      <a:pt x="0" y="34"/>
                    </a:lnTo>
                    <a:close/>
                  </a:path>
                </a:pathLst>
              </a:custGeom>
              <a:solidFill>
                <a:srgbClr val="FFFFFF"/>
              </a:solidFill>
              <a:ln w="14351">
                <a:solidFill>
                  <a:schemeClr val="bg2"/>
                </a:solidFill>
                <a:round/>
                <a:headEnd/>
                <a:tailEnd/>
              </a:ln>
            </p:spPr>
            <p:txBody>
              <a:bodyPr/>
              <a:lstStyle/>
              <a:p>
                <a:endParaRPr lang="en-US"/>
              </a:p>
            </p:txBody>
          </p:sp>
          <p:sp>
            <p:nvSpPr>
              <p:cNvPr id="21688" name="Freeform 183"/>
              <p:cNvSpPr>
                <a:spLocks/>
              </p:cNvSpPr>
              <p:nvPr/>
            </p:nvSpPr>
            <p:spPr bwMode="auto">
              <a:xfrm>
                <a:off x="3981" y="1226"/>
                <a:ext cx="36" cy="40"/>
              </a:xfrm>
              <a:custGeom>
                <a:avLst/>
                <a:gdLst>
                  <a:gd name="T0" fmla="*/ 0 w 39"/>
                  <a:gd name="T1" fmla="*/ 0 h 47"/>
                  <a:gd name="T2" fmla="*/ 13 w 39"/>
                  <a:gd name="T3" fmla="*/ 24 h 47"/>
                  <a:gd name="T4" fmla="*/ 6 w 39"/>
                  <a:gd name="T5" fmla="*/ 29 h 47"/>
                  <a:gd name="T6" fmla="*/ 21 w 39"/>
                  <a:gd name="T7" fmla="*/ 26 h 47"/>
                  <a:gd name="T8" fmla="*/ 30 w 39"/>
                  <a:gd name="T9" fmla="*/ 12 h 47"/>
                  <a:gd name="T10" fmla="*/ 0 w 39"/>
                  <a:gd name="T11" fmla="*/ 0 h 47"/>
                  <a:gd name="T12" fmla="*/ 0 60000 65536"/>
                  <a:gd name="T13" fmla="*/ 0 60000 65536"/>
                  <a:gd name="T14" fmla="*/ 0 60000 65536"/>
                  <a:gd name="T15" fmla="*/ 0 60000 65536"/>
                  <a:gd name="T16" fmla="*/ 0 60000 65536"/>
                  <a:gd name="T17" fmla="*/ 0 60000 65536"/>
                  <a:gd name="T18" fmla="*/ 0 w 39"/>
                  <a:gd name="T19" fmla="*/ 0 h 47"/>
                  <a:gd name="T20" fmla="*/ 39 w 39"/>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9" h="47">
                    <a:moveTo>
                      <a:pt x="0" y="0"/>
                    </a:moveTo>
                    <a:lnTo>
                      <a:pt x="16" y="39"/>
                    </a:lnTo>
                    <a:lnTo>
                      <a:pt x="8" y="47"/>
                    </a:lnTo>
                    <a:lnTo>
                      <a:pt x="27" y="43"/>
                    </a:lnTo>
                    <a:lnTo>
                      <a:pt x="39" y="20"/>
                    </a:lnTo>
                    <a:lnTo>
                      <a:pt x="0" y="0"/>
                    </a:lnTo>
                    <a:close/>
                  </a:path>
                </a:pathLst>
              </a:custGeom>
              <a:solidFill>
                <a:srgbClr val="FFFFFF"/>
              </a:solidFill>
              <a:ln w="14351">
                <a:solidFill>
                  <a:schemeClr val="bg2"/>
                </a:solidFill>
                <a:round/>
                <a:headEnd/>
                <a:tailEnd/>
              </a:ln>
            </p:spPr>
            <p:txBody>
              <a:bodyPr/>
              <a:lstStyle/>
              <a:p>
                <a:endParaRPr lang="en-US"/>
              </a:p>
            </p:txBody>
          </p:sp>
          <p:sp>
            <p:nvSpPr>
              <p:cNvPr id="21689" name="Freeform 184"/>
              <p:cNvSpPr>
                <a:spLocks/>
              </p:cNvSpPr>
              <p:nvPr/>
            </p:nvSpPr>
            <p:spPr bwMode="auto">
              <a:xfrm>
                <a:off x="3985" y="1184"/>
                <a:ext cx="88" cy="45"/>
              </a:xfrm>
              <a:custGeom>
                <a:avLst/>
                <a:gdLst>
                  <a:gd name="T0" fmla="*/ 0 w 95"/>
                  <a:gd name="T1" fmla="*/ 27 h 52"/>
                  <a:gd name="T2" fmla="*/ 19 w 95"/>
                  <a:gd name="T3" fmla="*/ 10 h 52"/>
                  <a:gd name="T4" fmla="*/ 49 w 95"/>
                  <a:gd name="T5" fmla="*/ 0 h 52"/>
                  <a:gd name="T6" fmla="*/ 76 w 95"/>
                  <a:gd name="T7" fmla="*/ 16 h 52"/>
                  <a:gd name="T8" fmla="*/ 68 w 95"/>
                  <a:gd name="T9" fmla="*/ 20 h 52"/>
                  <a:gd name="T10" fmla="*/ 70 w 95"/>
                  <a:gd name="T11" fmla="*/ 26 h 52"/>
                  <a:gd name="T12" fmla="*/ 30 w 95"/>
                  <a:gd name="T13" fmla="*/ 34 h 52"/>
                  <a:gd name="T14" fmla="*/ 0 w 95"/>
                  <a:gd name="T15" fmla="*/ 27 h 52"/>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52"/>
                  <a:gd name="T26" fmla="*/ 95 w 95"/>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52">
                    <a:moveTo>
                      <a:pt x="0" y="42"/>
                    </a:moveTo>
                    <a:lnTo>
                      <a:pt x="25" y="15"/>
                    </a:lnTo>
                    <a:lnTo>
                      <a:pt x="62" y="0"/>
                    </a:lnTo>
                    <a:lnTo>
                      <a:pt x="95" y="25"/>
                    </a:lnTo>
                    <a:lnTo>
                      <a:pt x="85" y="30"/>
                    </a:lnTo>
                    <a:lnTo>
                      <a:pt x="89" y="41"/>
                    </a:lnTo>
                    <a:lnTo>
                      <a:pt x="38" y="52"/>
                    </a:lnTo>
                    <a:lnTo>
                      <a:pt x="0" y="42"/>
                    </a:lnTo>
                    <a:close/>
                  </a:path>
                </a:pathLst>
              </a:custGeom>
              <a:solidFill>
                <a:srgbClr val="FFFFFF"/>
              </a:solidFill>
              <a:ln w="14351">
                <a:solidFill>
                  <a:schemeClr val="bg2"/>
                </a:solidFill>
                <a:round/>
                <a:headEnd/>
                <a:tailEnd/>
              </a:ln>
            </p:spPr>
            <p:txBody>
              <a:bodyPr/>
              <a:lstStyle/>
              <a:p>
                <a:endParaRPr lang="en-US"/>
              </a:p>
            </p:txBody>
          </p:sp>
          <p:sp>
            <p:nvSpPr>
              <p:cNvPr id="21690" name="Freeform 185"/>
              <p:cNvSpPr>
                <a:spLocks/>
              </p:cNvSpPr>
              <p:nvPr/>
            </p:nvSpPr>
            <p:spPr bwMode="auto">
              <a:xfrm>
                <a:off x="4005" y="1219"/>
                <a:ext cx="98" cy="49"/>
              </a:xfrm>
              <a:custGeom>
                <a:avLst/>
                <a:gdLst>
                  <a:gd name="T0" fmla="*/ 0 w 106"/>
                  <a:gd name="T1" fmla="*/ 17 h 57"/>
                  <a:gd name="T2" fmla="*/ 15 w 106"/>
                  <a:gd name="T3" fmla="*/ 18 h 57"/>
                  <a:gd name="T4" fmla="*/ 26 w 106"/>
                  <a:gd name="T5" fmla="*/ 29 h 57"/>
                  <a:gd name="T6" fmla="*/ 32 w 106"/>
                  <a:gd name="T7" fmla="*/ 28 h 57"/>
                  <a:gd name="T8" fmla="*/ 68 w 106"/>
                  <a:gd name="T9" fmla="*/ 36 h 57"/>
                  <a:gd name="T10" fmla="*/ 80 w 106"/>
                  <a:gd name="T11" fmla="*/ 34 h 57"/>
                  <a:gd name="T12" fmla="*/ 71 w 106"/>
                  <a:gd name="T13" fmla="*/ 22 h 57"/>
                  <a:gd name="T14" fmla="*/ 79 w 106"/>
                  <a:gd name="T15" fmla="*/ 25 h 57"/>
                  <a:gd name="T16" fmla="*/ 84 w 106"/>
                  <a:gd name="T17" fmla="*/ 10 h 57"/>
                  <a:gd name="T18" fmla="*/ 66 w 106"/>
                  <a:gd name="T19" fmla="*/ 3 h 57"/>
                  <a:gd name="T20" fmla="*/ 47 w 106"/>
                  <a:gd name="T21" fmla="*/ 13 h 57"/>
                  <a:gd name="T22" fmla="*/ 62 w 106"/>
                  <a:gd name="T23" fmla="*/ 8 h 57"/>
                  <a:gd name="T24" fmla="*/ 53 w 106"/>
                  <a:gd name="T25" fmla="*/ 0 h 57"/>
                  <a:gd name="T26" fmla="*/ 25 w 106"/>
                  <a:gd name="T27" fmla="*/ 3 h 57"/>
                  <a:gd name="T28" fmla="*/ 0 w 106"/>
                  <a:gd name="T29" fmla="*/ 17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57"/>
                  <a:gd name="T47" fmla="*/ 106 w 106"/>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57">
                    <a:moveTo>
                      <a:pt x="0" y="27"/>
                    </a:moveTo>
                    <a:lnTo>
                      <a:pt x="18" y="29"/>
                    </a:lnTo>
                    <a:lnTo>
                      <a:pt x="32" y="47"/>
                    </a:lnTo>
                    <a:lnTo>
                      <a:pt x="41" y="43"/>
                    </a:lnTo>
                    <a:lnTo>
                      <a:pt x="87" y="57"/>
                    </a:lnTo>
                    <a:lnTo>
                      <a:pt x="102" y="54"/>
                    </a:lnTo>
                    <a:lnTo>
                      <a:pt x="90" y="35"/>
                    </a:lnTo>
                    <a:lnTo>
                      <a:pt x="100" y="39"/>
                    </a:lnTo>
                    <a:lnTo>
                      <a:pt x="106" y="16"/>
                    </a:lnTo>
                    <a:lnTo>
                      <a:pt x="83" y="6"/>
                    </a:lnTo>
                    <a:lnTo>
                      <a:pt x="59" y="21"/>
                    </a:lnTo>
                    <a:lnTo>
                      <a:pt x="78" y="12"/>
                    </a:lnTo>
                    <a:lnTo>
                      <a:pt x="67" y="0"/>
                    </a:lnTo>
                    <a:lnTo>
                      <a:pt x="31" y="5"/>
                    </a:lnTo>
                    <a:lnTo>
                      <a:pt x="0" y="27"/>
                    </a:lnTo>
                    <a:close/>
                  </a:path>
                </a:pathLst>
              </a:custGeom>
              <a:solidFill>
                <a:srgbClr val="FFFFFF"/>
              </a:solidFill>
              <a:ln w="14351">
                <a:solidFill>
                  <a:schemeClr val="bg2"/>
                </a:solidFill>
                <a:round/>
                <a:headEnd/>
                <a:tailEnd/>
              </a:ln>
            </p:spPr>
            <p:txBody>
              <a:bodyPr/>
              <a:lstStyle/>
              <a:p>
                <a:endParaRPr lang="en-US"/>
              </a:p>
            </p:txBody>
          </p:sp>
          <p:sp>
            <p:nvSpPr>
              <p:cNvPr id="21691" name="Freeform 186"/>
              <p:cNvSpPr>
                <a:spLocks/>
              </p:cNvSpPr>
              <p:nvPr/>
            </p:nvSpPr>
            <p:spPr bwMode="auto">
              <a:xfrm>
                <a:off x="4097" y="1247"/>
                <a:ext cx="82" cy="48"/>
              </a:xfrm>
              <a:custGeom>
                <a:avLst/>
                <a:gdLst>
                  <a:gd name="T0" fmla="*/ 0 w 89"/>
                  <a:gd name="T1" fmla="*/ 29 h 57"/>
                  <a:gd name="T2" fmla="*/ 6 w 89"/>
                  <a:gd name="T3" fmla="*/ 34 h 57"/>
                  <a:gd name="T4" fmla="*/ 64 w 89"/>
                  <a:gd name="T5" fmla="*/ 27 h 57"/>
                  <a:gd name="T6" fmla="*/ 70 w 89"/>
                  <a:gd name="T7" fmla="*/ 16 h 57"/>
                  <a:gd name="T8" fmla="*/ 52 w 89"/>
                  <a:gd name="T9" fmla="*/ 7 h 57"/>
                  <a:gd name="T10" fmla="*/ 39 w 89"/>
                  <a:gd name="T11" fmla="*/ 10 h 57"/>
                  <a:gd name="T12" fmla="*/ 43 w 89"/>
                  <a:gd name="T13" fmla="*/ 3 h 57"/>
                  <a:gd name="T14" fmla="*/ 34 w 89"/>
                  <a:gd name="T15" fmla="*/ 0 h 57"/>
                  <a:gd name="T16" fmla="*/ 6 w 89"/>
                  <a:gd name="T17" fmla="*/ 24 h 57"/>
                  <a:gd name="T18" fmla="*/ 0 w 89"/>
                  <a:gd name="T19" fmla="*/ 2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57"/>
                  <a:gd name="T32" fmla="*/ 89 w 89"/>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57">
                    <a:moveTo>
                      <a:pt x="0" y="49"/>
                    </a:moveTo>
                    <a:lnTo>
                      <a:pt x="7" y="57"/>
                    </a:lnTo>
                    <a:lnTo>
                      <a:pt x="81" y="45"/>
                    </a:lnTo>
                    <a:lnTo>
                      <a:pt x="89" y="27"/>
                    </a:lnTo>
                    <a:lnTo>
                      <a:pt x="66" y="11"/>
                    </a:lnTo>
                    <a:lnTo>
                      <a:pt x="50" y="17"/>
                    </a:lnTo>
                    <a:lnTo>
                      <a:pt x="55" y="4"/>
                    </a:lnTo>
                    <a:lnTo>
                      <a:pt x="43" y="0"/>
                    </a:lnTo>
                    <a:lnTo>
                      <a:pt x="9" y="41"/>
                    </a:lnTo>
                    <a:lnTo>
                      <a:pt x="0" y="49"/>
                    </a:lnTo>
                    <a:close/>
                  </a:path>
                </a:pathLst>
              </a:custGeom>
              <a:solidFill>
                <a:srgbClr val="FFFFFF"/>
              </a:solidFill>
              <a:ln w="14351">
                <a:solidFill>
                  <a:schemeClr val="bg2"/>
                </a:solidFill>
                <a:round/>
                <a:headEnd/>
                <a:tailEnd/>
              </a:ln>
            </p:spPr>
            <p:txBody>
              <a:bodyPr/>
              <a:lstStyle/>
              <a:p>
                <a:endParaRPr lang="en-US"/>
              </a:p>
            </p:txBody>
          </p:sp>
          <p:sp>
            <p:nvSpPr>
              <p:cNvPr id="21692" name="Freeform 187"/>
              <p:cNvSpPr>
                <a:spLocks/>
              </p:cNvSpPr>
              <p:nvPr/>
            </p:nvSpPr>
            <p:spPr bwMode="auto">
              <a:xfrm>
                <a:off x="4611" y="1347"/>
                <a:ext cx="92" cy="44"/>
              </a:xfrm>
              <a:custGeom>
                <a:avLst/>
                <a:gdLst>
                  <a:gd name="T0" fmla="*/ 0 w 100"/>
                  <a:gd name="T1" fmla="*/ 19 h 51"/>
                  <a:gd name="T2" fmla="*/ 16 w 100"/>
                  <a:gd name="T3" fmla="*/ 3 h 51"/>
                  <a:gd name="T4" fmla="*/ 27 w 100"/>
                  <a:gd name="T5" fmla="*/ 0 h 51"/>
                  <a:gd name="T6" fmla="*/ 45 w 100"/>
                  <a:gd name="T7" fmla="*/ 15 h 51"/>
                  <a:gd name="T8" fmla="*/ 48 w 100"/>
                  <a:gd name="T9" fmla="*/ 5 h 51"/>
                  <a:gd name="T10" fmla="*/ 68 w 100"/>
                  <a:gd name="T11" fmla="*/ 10 h 51"/>
                  <a:gd name="T12" fmla="*/ 66 w 100"/>
                  <a:gd name="T13" fmla="*/ 23 h 51"/>
                  <a:gd name="T14" fmla="*/ 78 w 100"/>
                  <a:gd name="T15" fmla="*/ 29 h 51"/>
                  <a:gd name="T16" fmla="*/ 38 w 100"/>
                  <a:gd name="T17" fmla="*/ 30 h 51"/>
                  <a:gd name="T18" fmla="*/ 34 w 100"/>
                  <a:gd name="T19" fmla="*/ 26 h 51"/>
                  <a:gd name="T20" fmla="*/ 27 w 100"/>
                  <a:gd name="T21" fmla="*/ 33 h 51"/>
                  <a:gd name="T22" fmla="*/ 0 w 100"/>
                  <a:gd name="T23" fmla="*/ 1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51"/>
                  <a:gd name="T38" fmla="*/ 100 w 100"/>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51">
                    <a:moveTo>
                      <a:pt x="0" y="30"/>
                    </a:moveTo>
                    <a:lnTo>
                      <a:pt x="21" y="3"/>
                    </a:lnTo>
                    <a:lnTo>
                      <a:pt x="35" y="0"/>
                    </a:lnTo>
                    <a:lnTo>
                      <a:pt x="58" y="23"/>
                    </a:lnTo>
                    <a:lnTo>
                      <a:pt x="62" y="8"/>
                    </a:lnTo>
                    <a:lnTo>
                      <a:pt x="87" y="16"/>
                    </a:lnTo>
                    <a:lnTo>
                      <a:pt x="85" y="36"/>
                    </a:lnTo>
                    <a:lnTo>
                      <a:pt x="100" y="45"/>
                    </a:lnTo>
                    <a:lnTo>
                      <a:pt x="49" y="48"/>
                    </a:lnTo>
                    <a:lnTo>
                      <a:pt x="44" y="40"/>
                    </a:lnTo>
                    <a:lnTo>
                      <a:pt x="35" y="51"/>
                    </a:lnTo>
                    <a:lnTo>
                      <a:pt x="0" y="30"/>
                    </a:lnTo>
                    <a:close/>
                  </a:path>
                </a:pathLst>
              </a:custGeom>
              <a:solidFill>
                <a:srgbClr val="FFFFFF"/>
              </a:solidFill>
              <a:ln w="14351">
                <a:solidFill>
                  <a:schemeClr val="bg2"/>
                </a:solidFill>
                <a:round/>
                <a:headEnd/>
                <a:tailEnd/>
              </a:ln>
            </p:spPr>
            <p:txBody>
              <a:bodyPr/>
              <a:lstStyle/>
              <a:p>
                <a:endParaRPr lang="en-US"/>
              </a:p>
            </p:txBody>
          </p:sp>
          <p:sp>
            <p:nvSpPr>
              <p:cNvPr id="21693" name="Freeform 188"/>
              <p:cNvSpPr>
                <a:spLocks/>
              </p:cNvSpPr>
              <p:nvPr/>
            </p:nvSpPr>
            <p:spPr bwMode="auto">
              <a:xfrm>
                <a:off x="4677" y="1352"/>
                <a:ext cx="56" cy="40"/>
              </a:xfrm>
              <a:custGeom>
                <a:avLst/>
                <a:gdLst>
                  <a:gd name="T0" fmla="*/ 0 w 60"/>
                  <a:gd name="T1" fmla="*/ 0 h 47"/>
                  <a:gd name="T2" fmla="*/ 16 w 60"/>
                  <a:gd name="T3" fmla="*/ 9 h 47"/>
                  <a:gd name="T4" fmla="*/ 11 w 60"/>
                  <a:gd name="T5" fmla="*/ 19 h 47"/>
                  <a:gd name="T6" fmla="*/ 20 w 60"/>
                  <a:gd name="T7" fmla="*/ 29 h 47"/>
                  <a:gd name="T8" fmla="*/ 35 w 60"/>
                  <a:gd name="T9" fmla="*/ 29 h 47"/>
                  <a:gd name="T10" fmla="*/ 49 w 60"/>
                  <a:gd name="T11" fmla="*/ 17 h 47"/>
                  <a:gd name="T12" fmla="*/ 0 w 60"/>
                  <a:gd name="T13" fmla="*/ 0 h 47"/>
                  <a:gd name="T14" fmla="*/ 0 60000 65536"/>
                  <a:gd name="T15" fmla="*/ 0 60000 65536"/>
                  <a:gd name="T16" fmla="*/ 0 60000 65536"/>
                  <a:gd name="T17" fmla="*/ 0 60000 65536"/>
                  <a:gd name="T18" fmla="*/ 0 60000 65536"/>
                  <a:gd name="T19" fmla="*/ 0 60000 65536"/>
                  <a:gd name="T20" fmla="*/ 0 60000 65536"/>
                  <a:gd name="T21" fmla="*/ 0 w 60"/>
                  <a:gd name="T22" fmla="*/ 0 h 47"/>
                  <a:gd name="T23" fmla="*/ 60 w 6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7">
                    <a:moveTo>
                      <a:pt x="0" y="0"/>
                    </a:moveTo>
                    <a:lnTo>
                      <a:pt x="19" y="15"/>
                    </a:lnTo>
                    <a:lnTo>
                      <a:pt x="14" y="31"/>
                    </a:lnTo>
                    <a:lnTo>
                      <a:pt x="24" y="47"/>
                    </a:lnTo>
                    <a:lnTo>
                      <a:pt x="43" y="47"/>
                    </a:lnTo>
                    <a:lnTo>
                      <a:pt x="60" y="27"/>
                    </a:lnTo>
                    <a:lnTo>
                      <a:pt x="0" y="0"/>
                    </a:lnTo>
                    <a:close/>
                  </a:path>
                </a:pathLst>
              </a:custGeom>
              <a:solidFill>
                <a:srgbClr val="FFFFFF"/>
              </a:solidFill>
              <a:ln w="14351">
                <a:solidFill>
                  <a:schemeClr val="bg2"/>
                </a:solidFill>
                <a:round/>
                <a:headEnd/>
                <a:tailEnd/>
              </a:ln>
            </p:spPr>
            <p:txBody>
              <a:bodyPr/>
              <a:lstStyle/>
              <a:p>
                <a:endParaRPr lang="en-US"/>
              </a:p>
            </p:txBody>
          </p:sp>
          <p:sp>
            <p:nvSpPr>
              <p:cNvPr id="21694" name="Freeform 189"/>
              <p:cNvSpPr>
                <a:spLocks/>
              </p:cNvSpPr>
              <p:nvPr/>
            </p:nvSpPr>
            <p:spPr bwMode="auto">
              <a:xfrm>
                <a:off x="4684" y="1882"/>
                <a:ext cx="41" cy="162"/>
              </a:xfrm>
              <a:custGeom>
                <a:avLst/>
                <a:gdLst>
                  <a:gd name="T0" fmla="*/ 0 w 45"/>
                  <a:gd name="T1" fmla="*/ 30 h 190"/>
                  <a:gd name="T2" fmla="*/ 5 w 45"/>
                  <a:gd name="T3" fmla="*/ 45 h 190"/>
                  <a:gd name="T4" fmla="*/ 5 w 45"/>
                  <a:gd name="T5" fmla="*/ 118 h 190"/>
                  <a:gd name="T6" fmla="*/ 12 w 45"/>
                  <a:gd name="T7" fmla="*/ 108 h 190"/>
                  <a:gd name="T8" fmla="*/ 22 w 45"/>
                  <a:gd name="T9" fmla="*/ 114 h 190"/>
                  <a:gd name="T10" fmla="*/ 10 w 45"/>
                  <a:gd name="T11" fmla="*/ 95 h 190"/>
                  <a:gd name="T12" fmla="*/ 15 w 45"/>
                  <a:gd name="T13" fmla="*/ 72 h 190"/>
                  <a:gd name="T14" fmla="*/ 34 w 45"/>
                  <a:gd name="T15" fmla="*/ 79 h 190"/>
                  <a:gd name="T16" fmla="*/ 15 w 45"/>
                  <a:gd name="T17" fmla="*/ 42 h 190"/>
                  <a:gd name="T18" fmla="*/ 12 w 45"/>
                  <a:gd name="T19" fmla="*/ 0 h 190"/>
                  <a:gd name="T20" fmla="*/ 0 w 45"/>
                  <a:gd name="T21" fmla="*/ 30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0"/>
                  <a:gd name="T35" fmla="*/ 45 w 45"/>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0">
                    <a:moveTo>
                      <a:pt x="0" y="48"/>
                    </a:moveTo>
                    <a:lnTo>
                      <a:pt x="7" y="73"/>
                    </a:lnTo>
                    <a:lnTo>
                      <a:pt x="7" y="190"/>
                    </a:lnTo>
                    <a:lnTo>
                      <a:pt x="15" y="175"/>
                    </a:lnTo>
                    <a:lnTo>
                      <a:pt x="28" y="184"/>
                    </a:lnTo>
                    <a:lnTo>
                      <a:pt x="13" y="153"/>
                    </a:lnTo>
                    <a:lnTo>
                      <a:pt x="20" y="117"/>
                    </a:lnTo>
                    <a:lnTo>
                      <a:pt x="45" y="128"/>
                    </a:lnTo>
                    <a:lnTo>
                      <a:pt x="21" y="67"/>
                    </a:lnTo>
                    <a:lnTo>
                      <a:pt x="15" y="0"/>
                    </a:lnTo>
                    <a:lnTo>
                      <a:pt x="0" y="48"/>
                    </a:lnTo>
                    <a:close/>
                  </a:path>
                </a:pathLst>
              </a:custGeom>
              <a:solidFill>
                <a:srgbClr val="FFFFFF"/>
              </a:solidFill>
              <a:ln w="14351">
                <a:solidFill>
                  <a:schemeClr val="bg2"/>
                </a:solidFill>
                <a:round/>
                <a:headEnd/>
                <a:tailEnd/>
              </a:ln>
            </p:spPr>
            <p:txBody>
              <a:bodyPr/>
              <a:lstStyle/>
              <a:p>
                <a:endParaRPr lang="en-US"/>
              </a:p>
            </p:txBody>
          </p:sp>
          <p:sp>
            <p:nvSpPr>
              <p:cNvPr id="21695" name="Freeform 190"/>
              <p:cNvSpPr>
                <a:spLocks/>
              </p:cNvSpPr>
              <p:nvPr/>
            </p:nvSpPr>
            <p:spPr bwMode="auto">
              <a:xfrm>
                <a:off x="4745" y="1369"/>
                <a:ext cx="63" cy="41"/>
              </a:xfrm>
              <a:custGeom>
                <a:avLst/>
                <a:gdLst>
                  <a:gd name="T0" fmla="*/ 0 w 68"/>
                  <a:gd name="T1" fmla="*/ 0 h 48"/>
                  <a:gd name="T2" fmla="*/ 9 w 68"/>
                  <a:gd name="T3" fmla="*/ 19 h 48"/>
                  <a:gd name="T4" fmla="*/ 34 w 68"/>
                  <a:gd name="T5" fmla="*/ 30 h 48"/>
                  <a:gd name="T6" fmla="*/ 54 w 68"/>
                  <a:gd name="T7" fmla="*/ 23 h 48"/>
                  <a:gd name="T8" fmla="*/ 0 w 68"/>
                  <a:gd name="T9" fmla="*/ 0 h 48"/>
                  <a:gd name="T10" fmla="*/ 0 60000 65536"/>
                  <a:gd name="T11" fmla="*/ 0 60000 65536"/>
                  <a:gd name="T12" fmla="*/ 0 60000 65536"/>
                  <a:gd name="T13" fmla="*/ 0 60000 65536"/>
                  <a:gd name="T14" fmla="*/ 0 60000 65536"/>
                  <a:gd name="T15" fmla="*/ 0 w 68"/>
                  <a:gd name="T16" fmla="*/ 0 h 48"/>
                  <a:gd name="T17" fmla="*/ 68 w 68"/>
                  <a:gd name="T18" fmla="*/ 48 h 48"/>
                </a:gdLst>
                <a:ahLst/>
                <a:cxnLst>
                  <a:cxn ang="T10">
                    <a:pos x="T0" y="T1"/>
                  </a:cxn>
                  <a:cxn ang="T11">
                    <a:pos x="T2" y="T3"/>
                  </a:cxn>
                  <a:cxn ang="T12">
                    <a:pos x="T4" y="T5"/>
                  </a:cxn>
                  <a:cxn ang="T13">
                    <a:pos x="T6" y="T7"/>
                  </a:cxn>
                  <a:cxn ang="T14">
                    <a:pos x="T8" y="T9"/>
                  </a:cxn>
                </a:cxnLst>
                <a:rect l="T15" t="T16" r="T17" b="T18"/>
                <a:pathLst>
                  <a:path w="68" h="48">
                    <a:moveTo>
                      <a:pt x="0" y="0"/>
                    </a:moveTo>
                    <a:lnTo>
                      <a:pt x="12" y="30"/>
                    </a:lnTo>
                    <a:lnTo>
                      <a:pt x="43" y="48"/>
                    </a:lnTo>
                    <a:lnTo>
                      <a:pt x="68" y="37"/>
                    </a:lnTo>
                    <a:lnTo>
                      <a:pt x="0" y="0"/>
                    </a:lnTo>
                    <a:close/>
                  </a:path>
                </a:pathLst>
              </a:custGeom>
              <a:solidFill>
                <a:srgbClr val="FFFFFF"/>
              </a:solidFill>
              <a:ln w="14351">
                <a:solidFill>
                  <a:schemeClr val="bg2"/>
                </a:solidFill>
                <a:round/>
                <a:headEnd/>
                <a:tailEnd/>
              </a:ln>
            </p:spPr>
            <p:txBody>
              <a:bodyPr/>
              <a:lstStyle/>
              <a:p>
                <a:endParaRPr lang="en-US"/>
              </a:p>
            </p:txBody>
          </p:sp>
          <p:sp>
            <p:nvSpPr>
              <p:cNvPr id="21696" name="Freeform 191"/>
              <p:cNvSpPr>
                <a:spLocks/>
              </p:cNvSpPr>
              <p:nvPr/>
            </p:nvSpPr>
            <p:spPr bwMode="auto">
              <a:xfrm>
                <a:off x="2588" y="2085"/>
                <a:ext cx="172" cy="129"/>
              </a:xfrm>
              <a:custGeom>
                <a:avLst/>
                <a:gdLst>
                  <a:gd name="T0" fmla="*/ 0 w 186"/>
                  <a:gd name="T1" fmla="*/ 8 h 152"/>
                  <a:gd name="T2" fmla="*/ 6 w 186"/>
                  <a:gd name="T3" fmla="*/ 23 h 152"/>
                  <a:gd name="T4" fmla="*/ 37 w 186"/>
                  <a:gd name="T5" fmla="*/ 25 h 152"/>
                  <a:gd name="T6" fmla="*/ 25 w 186"/>
                  <a:gd name="T7" fmla="*/ 49 h 152"/>
                  <a:gd name="T8" fmla="*/ 22 w 186"/>
                  <a:gd name="T9" fmla="*/ 79 h 152"/>
                  <a:gd name="T10" fmla="*/ 47 w 186"/>
                  <a:gd name="T11" fmla="*/ 93 h 152"/>
                  <a:gd name="T12" fmla="*/ 87 w 186"/>
                  <a:gd name="T13" fmla="*/ 83 h 152"/>
                  <a:gd name="T14" fmla="*/ 111 w 186"/>
                  <a:gd name="T15" fmla="*/ 61 h 152"/>
                  <a:gd name="T16" fmla="*/ 107 w 186"/>
                  <a:gd name="T17" fmla="*/ 54 h 152"/>
                  <a:gd name="T18" fmla="*/ 120 w 186"/>
                  <a:gd name="T19" fmla="*/ 36 h 152"/>
                  <a:gd name="T20" fmla="*/ 145 w 186"/>
                  <a:gd name="T21" fmla="*/ 24 h 152"/>
                  <a:gd name="T22" fmla="*/ 147 w 186"/>
                  <a:gd name="T23" fmla="*/ 15 h 152"/>
                  <a:gd name="T24" fmla="*/ 130 w 186"/>
                  <a:gd name="T25" fmla="*/ 14 h 152"/>
                  <a:gd name="T26" fmla="*/ 126 w 186"/>
                  <a:gd name="T27" fmla="*/ 12 h 152"/>
                  <a:gd name="T28" fmla="*/ 89 w 186"/>
                  <a:gd name="T29" fmla="*/ 3 h 152"/>
                  <a:gd name="T30" fmla="*/ 16 w 186"/>
                  <a:gd name="T31" fmla="*/ 0 h 152"/>
                  <a:gd name="T32" fmla="*/ 0 w 186"/>
                  <a:gd name="T33" fmla="*/ 8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6"/>
                  <a:gd name="T52" fmla="*/ 0 h 152"/>
                  <a:gd name="T53" fmla="*/ 186 w 186"/>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6" h="152">
                    <a:moveTo>
                      <a:pt x="0" y="14"/>
                    </a:moveTo>
                    <a:lnTo>
                      <a:pt x="7" y="38"/>
                    </a:lnTo>
                    <a:lnTo>
                      <a:pt x="47" y="41"/>
                    </a:lnTo>
                    <a:lnTo>
                      <a:pt x="31" y="80"/>
                    </a:lnTo>
                    <a:lnTo>
                      <a:pt x="28" y="129"/>
                    </a:lnTo>
                    <a:lnTo>
                      <a:pt x="59" y="152"/>
                    </a:lnTo>
                    <a:lnTo>
                      <a:pt x="110" y="137"/>
                    </a:lnTo>
                    <a:lnTo>
                      <a:pt x="141" y="100"/>
                    </a:lnTo>
                    <a:lnTo>
                      <a:pt x="135" y="88"/>
                    </a:lnTo>
                    <a:lnTo>
                      <a:pt x="152" y="60"/>
                    </a:lnTo>
                    <a:lnTo>
                      <a:pt x="184" y="39"/>
                    </a:lnTo>
                    <a:lnTo>
                      <a:pt x="186" y="25"/>
                    </a:lnTo>
                    <a:lnTo>
                      <a:pt x="164" y="24"/>
                    </a:lnTo>
                    <a:lnTo>
                      <a:pt x="159" y="20"/>
                    </a:lnTo>
                    <a:lnTo>
                      <a:pt x="112" y="6"/>
                    </a:lnTo>
                    <a:lnTo>
                      <a:pt x="19" y="0"/>
                    </a:lnTo>
                    <a:lnTo>
                      <a:pt x="0" y="14"/>
                    </a:lnTo>
                    <a:close/>
                  </a:path>
                </a:pathLst>
              </a:custGeom>
              <a:solidFill>
                <a:srgbClr val="FFFFFF"/>
              </a:solidFill>
              <a:ln w="14351">
                <a:solidFill>
                  <a:schemeClr val="bg2"/>
                </a:solidFill>
                <a:round/>
                <a:headEnd/>
                <a:tailEnd/>
              </a:ln>
            </p:spPr>
            <p:txBody>
              <a:bodyPr/>
              <a:lstStyle/>
              <a:p>
                <a:endParaRPr lang="en-US"/>
              </a:p>
            </p:txBody>
          </p:sp>
          <p:sp>
            <p:nvSpPr>
              <p:cNvPr id="21697" name="Freeform 192"/>
              <p:cNvSpPr>
                <a:spLocks/>
              </p:cNvSpPr>
              <p:nvPr/>
            </p:nvSpPr>
            <p:spPr bwMode="auto">
              <a:xfrm>
                <a:off x="2480" y="2352"/>
                <a:ext cx="118" cy="105"/>
              </a:xfrm>
              <a:custGeom>
                <a:avLst/>
                <a:gdLst>
                  <a:gd name="T0" fmla="*/ 0 w 127"/>
                  <a:gd name="T1" fmla="*/ 77 h 123"/>
                  <a:gd name="T2" fmla="*/ 48 w 127"/>
                  <a:gd name="T3" fmla="*/ 0 h 123"/>
                  <a:gd name="T4" fmla="*/ 102 w 127"/>
                  <a:gd name="T5" fmla="*/ 0 h 123"/>
                  <a:gd name="T6" fmla="*/ 102 w 127"/>
                  <a:gd name="T7" fmla="*/ 6 h 123"/>
                  <a:gd name="T8" fmla="*/ 102 w 127"/>
                  <a:gd name="T9" fmla="*/ 19 h 123"/>
                  <a:gd name="T10" fmla="*/ 62 w 127"/>
                  <a:gd name="T11" fmla="*/ 19 h 123"/>
                  <a:gd name="T12" fmla="*/ 62 w 127"/>
                  <a:gd name="T13" fmla="*/ 49 h 123"/>
                  <a:gd name="T14" fmla="*/ 48 w 127"/>
                  <a:gd name="T15" fmla="*/ 53 h 123"/>
                  <a:gd name="T16" fmla="*/ 49 w 127"/>
                  <a:gd name="T17" fmla="*/ 71 h 123"/>
                  <a:gd name="T18" fmla="*/ 0 w 127"/>
                  <a:gd name="T19" fmla="*/ 7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23"/>
                  <a:gd name="T32" fmla="*/ 127 w 127"/>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23">
                    <a:moveTo>
                      <a:pt x="0" y="123"/>
                    </a:moveTo>
                    <a:lnTo>
                      <a:pt x="60" y="0"/>
                    </a:lnTo>
                    <a:lnTo>
                      <a:pt x="127" y="0"/>
                    </a:lnTo>
                    <a:lnTo>
                      <a:pt x="127" y="9"/>
                    </a:lnTo>
                    <a:lnTo>
                      <a:pt x="127" y="31"/>
                    </a:lnTo>
                    <a:lnTo>
                      <a:pt x="77" y="31"/>
                    </a:lnTo>
                    <a:lnTo>
                      <a:pt x="77" y="78"/>
                    </a:lnTo>
                    <a:lnTo>
                      <a:pt x="60" y="86"/>
                    </a:lnTo>
                    <a:lnTo>
                      <a:pt x="61" y="114"/>
                    </a:lnTo>
                    <a:lnTo>
                      <a:pt x="0" y="123"/>
                    </a:lnTo>
                    <a:close/>
                  </a:path>
                </a:pathLst>
              </a:custGeom>
              <a:solidFill>
                <a:srgbClr val="FF9900"/>
              </a:solidFill>
              <a:ln w="14351">
                <a:solidFill>
                  <a:schemeClr val="bg2"/>
                </a:solidFill>
                <a:round/>
                <a:headEnd/>
                <a:tailEnd/>
              </a:ln>
            </p:spPr>
            <p:txBody>
              <a:bodyPr/>
              <a:lstStyle/>
              <a:p>
                <a:endParaRPr lang="en-US"/>
              </a:p>
            </p:txBody>
          </p:sp>
          <p:sp>
            <p:nvSpPr>
              <p:cNvPr id="21698" name="Freeform 193"/>
              <p:cNvSpPr>
                <a:spLocks/>
              </p:cNvSpPr>
              <p:nvPr/>
            </p:nvSpPr>
            <p:spPr bwMode="auto">
              <a:xfrm>
                <a:off x="3020" y="2425"/>
                <a:ext cx="230" cy="295"/>
              </a:xfrm>
              <a:custGeom>
                <a:avLst/>
                <a:gdLst>
                  <a:gd name="T0" fmla="*/ 0 w 250"/>
                  <a:gd name="T1" fmla="*/ 113 h 345"/>
                  <a:gd name="T2" fmla="*/ 10 w 250"/>
                  <a:gd name="T3" fmla="*/ 133 h 345"/>
                  <a:gd name="T4" fmla="*/ 20 w 250"/>
                  <a:gd name="T5" fmla="*/ 157 h 345"/>
                  <a:gd name="T6" fmla="*/ 40 w 250"/>
                  <a:gd name="T7" fmla="*/ 166 h 345"/>
                  <a:gd name="T8" fmla="*/ 67 w 250"/>
                  <a:gd name="T9" fmla="*/ 198 h 345"/>
                  <a:gd name="T10" fmla="*/ 107 w 250"/>
                  <a:gd name="T11" fmla="*/ 215 h 345"/>
                  <a:gd name="T12" fmla="*/ 143 w 250"/>
                  <a:gd name="T13" fmla="*/ 209 h 345"/>
                  <a:gd name="T14" fmla="*/ 164 w 250"/>
                  <a:gd name="T15" fmla="*/ 204 h 345"/>
                  <a:gd name="T16" fmla="*/ 152 w 250"/>
                  <a:gd name="T17" fmla="*/ 181 h 345"/>
                  <a:gd name="T18" fmla="*/ 130 w 250"/>
                  <a:gd name="T19" fmla="*/ 169 h 345"/>
                  <a:gd name="T20" fmla="*/ 143 w 250"/>
                  <a:gd name="T21" fmla="*/ 160 h 345"/>
                  <a:gd name="T22" fmla="*/ 144 w 250"/>
                  <a:gd name="T23" fmla="*/ 139 h 345"/>
                  <a:gd name="T24" fmla="*/ 168 w 250"/>
                  <a:gd name="T25" fmla="*/ 113 h 345"/>
                  <a:gd name="T26" fmla="*/ 177 w 250"/>
                  <a:gd name="T27" fmla="*/ 67 h 345"/>
                  <a:gd name="T28" fmla="*/ 195 w 250"/>
                  <a:gd name="T29" fmla="*/ 56 h 345"/>
                  <a:gd name="T30" fmla="*/ 182 w 250"/>
                  <a:gd name="T31" fmla="*/ 46 h 345"/>
                  <a:gd name="T32" fmla="*/ 175 w 250"/>
                  <a:gd name="T33" fmla="*/ 12 h 345"/>
                  <a:gd name="T34" fmla="*/ 161 w 250"/>
                  <a:gd name="T35" fmla="*/ 0 h 345"/>
                  <a:gd name="T36" fmla="*/ 143 w 250"/>
                  <a:gd name="T37" fmla="*/ 14 h 345"/>
                  <a:gd name="T38" fmla="*/ 36 w 250"/>
                  <a:gd name="T39" fmla="*/ 11 h 345"/>
                  <a:gd name="T40" fmla="*/ 36 w 250"/>
                  <a:gd name="T41" fmla="*/ 32 h 345"/>
                  <a:gd name="T42" fmla="*/ 25 w 250"/>
                  <a:gd name="T43" fmla="*/ 33 h 345"/>
                  <a:gd name="T44" fmla="*/ 25 w 250"/>
                  <a:gd name="T45" fmla="*/ 40 h 345"/>
                  <a:gd name="T46" fmla="*/ 25 w 250"/>
                  <a:gd name="T47" fmla="*/ 81 h 345"/>
                  <a:gd name="T48" fmla="*/ 15 w 250"/>
                  <a:gd name="T49" fmla="*/ 83 h 345"/>
                  <a:gd name="T50" fmla="*/ 0 w 250"/>
                  <a:gd name="T51" fmla="*/ 113 h 3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0"/>
                  <a:gd name="T79" fmla="*/ 0 h 345"/>
                  <a:gd name="T80" fmla="*/ 250 w 250"/>
                  <a:gd name="T81" fmla="*/ 345 h 3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0" h="345">
                    <a:moveTo>
                      <a:pt x="0" y="180"/>
                    </a:moveTo>
                    <a:lnTo>
                      <a:pt x="13" y="212"/>
                    </a:lnTo>
                    <a:lnTo>
                      <a:pt x="26" y="252"/>
                    </a:lnTo>
                    <a:lnTo>
                      <a:pt x="51" y="266"/>
                    </a:lnTo>
                    <a:lnTo>
                      <a:pt x="86" y="316"/>
                    </a:lnTo>
                    <a:lnTo>
                      <a:pt x="137" y="345"/>
                    </a:lnTo>
                    <a:lnTo>
                      <a:pt x="183" y="336"/>
                    </a:lnTo>
                    <a:lnTo>
                      <a:pt x="210" y="328"/>
                    </a:lnTo>
                    <a:lnTo>
                      <a:pt x="195" y="290"/>
                    </a:lnTo>
                    <a:lnTo>
                      <a:pt x="166" y="270"/>
                    </a:lnTo>
                    <a:lnTo>
                      <a:pt x="184" y="256"/>
                    </a:lnTo>
                    <a:lnTo>
                      <a:pt x="186" y="222"/>
                    </a:lnTo>
                    <a:lnTo>
                      <a:pt x="216" y="180"/>
                    </a:lnTo>
                    <a:lnTo>
                      <a:pt x="227" y="106"/>
                    </a:lnTo>
                    <a:lnTo>
                      <a:pt x="250" y="90"/>
                    </a:lnTo>
                    <a:lnTo>
                      <a:pt x="234" y="74"/>
                    </a:lnTo>
                    <a:lnTo>
                      <a:pt x="225" y="19"/>
                    </a:lnTo>
                    <a:lnTo>
                      <a:pt x="206" y="0"/>
                    </a:lnTo>
                    <a:lnTo>
                      <a:pt x="183" y="22"/>
                    </a:lnTo>
                    <a:lnTo>
                      <a:pt x="46" y="17"/>
                    </a:lnTo>
                    <a:lnTo>
                      <a:pt x="46" y="53"/>
                    </a:lnTo>
                    <a:lnTo>
                      <a:pt x="32" y="54"/>
                    </a:lnTo>
                    <a:lnTo>
                      <a:pt x="32" y="64"/>
                    </a:lnTo>
                    <a:lnTo>
                      <a:pt x="32" y="130"/>
                    </a:lnTo>
                    <a:lnTo>
                      <a:pt x="18" y="133"/>
                    </a:lnTo>
                    <a:lnTo>
                      <a:pt x="0" y="180"/>
                    </a:lnTo>
                    <a:close/>
                  </a:path>
                </a:pathLst>
              </a:custGeom>
              <a:solidFill>
                <a:srgbClr val="FF0000"/>
              </a:solidFill>
              <a:ln w="14351">
                <a:solidFill>
                  <a:schemeClr val="bg2"/>
                </a:solidFill>
                <a:round/>
                <a:headEnd/>
                <a:tailEnd/>
              </a:ln>
            </p:spPr>
            <p:txBody>
              <a:bodyPr/>
              <a:lstStyle/>
              <a:p>
                <a:endParaRPr lang="en-US"/>
              </a:p>
            </p:txBody>
          </p:sp>
          <p:sp>
            <p:nvSpPr>
              <p:cNvPr id="21699" name="Freeform 194"/>
              <p:cNvSpPr>
                <a:spLocks/>
              </p:cNvSpPr>
              <p:nvPr/>
            </p:nvSpPr>
            <p:spPr bwMode="auto">
              <a:xfrm>
                <a:off x="1909" y="2685"/>
                <a:ext cx="57" cy="56"/>
              </a:xfrm>
              <a:custGeom>
                <a:avLst/>
                <a:gdLst>
                  <a:gd name="T0" fmla="*/ 0 w 62"/>
                  <a:gd name="T1" fmla="*/ 19 h 66"/>
                  <a:gd name="T2" fmla="*/ 15 w 62"/>
                  <a:gd name="T3" fmla="*/ 0 h 66"/>
                  <a:gd name="T4" fmla="*/ 48 w 62"/>
                  <a:gd name="T5" fmla="*/ 3 h 66"/>
                  <a:gd name="T6" fmla="*/ 45 w 62"/>
                  <a:gd name="T7" fmla="*/ 38 h 66"/>
                  <a:gd name="T8" fmla="*/ 20 w 62"/>
                  <a:gd name="T9" fmla="*/ 41 h 66"/>
                  <a:gd name="T10" fmla="*/ 0 w 62"/>
                  <a:gd name="T11" fmla="*/ 19 h 66"/>
                  <a:gd name="T12" fmla="*/ 0 60000 65536"/>
                  <a:gd name="T13" fmla="*/ 0 60000 65536"/>
                  <a:gd name="T14" fmla="*/ 0 60000 65536"/>
                  <a:gd name="T15" fmla="*/ 0 60000 65536"/>
                  <a:gd name="T16" fmla="*/ 0 60000 65536"/>
                  <a:gd name="T17" fmla="*/ 0 60000 65536"/>
                  <a:gd name="T18" fmla="*/ 0 w 62"/>
                  <a:gd name="T19" fmla="*/ 0 h 66"/>
                  <a:gd name="T20" fmla="*/ 62 w 6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62" h="66">
                    <a:moveTo>
                      <a:pt x="0" y="31"/>
                    </a:moveTo>
                    <a:lnTo>
                      <a:pt x="18" y="0"/>
                    </a:lnTo>
                    <a:lnTo>
                      <a:pt x="62" y="6"/>
                    </a:lnTo>
                    <a:lnTo>
                      <a:pt x="58" y="62"/>
                    </a:lnTo>
                    <a:lnTo>
                      <a:pt x="26" y="66"/>
                    </a:lnTo>
                    <a:lnTo>
                      <a:pt x="0" y="31"/>
                    </a:lnTo>
                    <a:close/>
                  </a:path>
                </a:pathLst>
              </a:custGeom>
              <a:solidFill>
                <a:srgbClr val="FFFFFF"/>
              </a:solidFill>
              <a:ln w="14351">
                <a:solidFill>
                  <a:schemeClr val="bg2"/>
                </a:solidFill>
                <a:round/>
                <a:headEnd/>
                <a:tailEnd/>
              </a:ln>
            </p:spPr>
            <p:txBody>
              <a:bodyPr/>
              <a:lstStyle/>
              <a:p>
                <a:endParaRPr lang="en-US"/>
              </a:p>
            </p:txBody>
          </p:sp>
          <p:sp>
            <p:nvSpPr>
              <p:cNvPr id="21700" name="Freeform 195"/>
              <p:cNvSpPr>
                <a:spLocks/>
              </p:cNvSpPr>
              <p:nvPr/>
            </p:nvSpPr>
            <p:spPr bwMode="auto">
              <a:xfrm>
                <a:off x="2865" y="1226"/>
                <a:ext cx="149" cy="111"/>
              </a:xfrm>
              <a:custGeom>
                <a:avLst/>
                <a:gdLst>
                  <a:gd name="T0" fmla="*/ 0 w 161"/>
                  <a:gd name="T1" fmla="*/ 9 h 130"/>
                  <a:gd name="T2" fmla="*/ 1 w 161"/>
                  <a:gd name="T3" fmla="*/ 19 h 130"/>
                  <a:gd name="T4" fmla="*/ 15 w 161"/>
                  <a:gd name="T5" fmla="*/ 19 h 130"/>
                  <a:gd name="T6" fmla="*/ 10 w 161"/>
                  <a:gd name="T7" fmla="*/ 26 h 130"/>
                  <a:gd name="T8" fmla="*/ 19 w 161"/>
                  <a:gd name="T9" fmla="*/ 29 h 130"/>
                  <a:gd name="T10" fmla="*/ 6 w 161"/>
                  <a:gd name="T11" fmla="*/ 27 h 130"/>
                  <a:gd name="T12" fmla="*/ 29 w 161"/>
                  <a:gd name="T13" fmla="*/ 37 h 130"/>
                  <a:gd name="T14" fmla="*/ 20 w 161"/>
                  <a:gd name="T15" fmla="*/ 40 h 130"/>
                  <a:gd name="T16" fmla="*/ 28 w 161"/>
                  <a:gd name="T17" fmla="*/ 45 h 130"/>
                  <a:gd name="T18" fmla="*/ 47 w 161"/>
                  <a:gd name="T19" fmla="*/ 41 h 130"/>
                  <a:gd name="T20" fmla="*/ 45 w 161"/>
                  <a:gd name="T21" fmla="*/ 33 h 130"/>
                  <a:gd name="T22" fmla="*/ 56 w 161"/>
                  <a:gd name="T23" fmla="*/ 30 h 130"/>
                  <a:gd name="T24" fmla="*/ 58 w 161"/>
                  <a:gd name="T25" fmla="*/ 40 h 130"/>
                  <a:gd name="T26" fmla="*/ 69 w 161"/>
                  <a:gd name="T27" fmla="*/ 32 h 130"/>
                  <a:gd name="T28" fmla="*/ 68 w 161"/>
                  <a:gd name="T29" fmla="*/ 40 h 130"/>
                  <a:gd name="T30" fmla="*/ 79 w 161"/>
                  <a:gd name="T31" fmla="*/ 40 h 130"/>
                  <a:gd name="T32" fmla="*/ 34 w 161"/>
                  <a:gd name="T33" fmla="*/ 49 h 130"/>
                  <a:gd name="T34" fmla="*/ 38 w 161"/>
                  <a:gd name="T35" fmla="*/ 56 h 130"/>
                  <a:gd name="T36" fmla="*/ 73 w 161"/>
                  <a:gd name="T37" fmla="*/ 52 h 130"/>
                  <a:gd name="T38" fmla="*/ 49 w 161"/>
                  <a:gd name="T39" fmla="*/ 57 h 130"/>
                  <a:gd name="T40" fmla="*/ 63 w 161"/>
                  <a:gd name="T41" fmla="*/ 61 h 130"/>
                  <a:gd name="T42" fmla="*/ 40 w 161"/>
                  <a:gd name="T43" fmla="*/ 63 h 130"/>
                  <a:gd name="T44" fmla="*/ 75 w 161"/>
                  <a:gd name="T45" fmla="*/ 81 h 130"/>
                  <a:gd name="T46" fmla="*/ 98 w 161"/>
                  <a:gd name="T47" fmla="*/ 40 h 130"/>
                  <a:gd name="T48" fmla="*/ 128 w 161"/>
                  <a:gd name="T49" fmla="*/ 29 h 130"/>
                  <a:gd name="T50" fmla="*/ 95 w 161"/>
                  <a:gd name="T51" fmla="*/ 22 h 130"/>
                  <a:gd name="T52" fmla="*/ 92 w 161"/>
                  <a:gd name="T53" fmla="*/ 13 h 130"/>
                  <a:gd name="T54" fmla="*/ 81 w 161"/>
                  <a:gd name="T55" fmla="*/ 19 h 130"/>
                  <a:gd name="T56" fmla="*/ 86 w 161"/>
                  <a:gd name="T57" fmla="*/ 9 h 130"/>
                  <a:gd name="T58" fmla="*/ 65 w 161"/>
                  <a:gd name="T59" fmla="*/ 0 h 130"/>
                  <a:gd name="T60" fmla="*/ 58 w 161"/>
                  <a:gd name="T61" fmla="*/ 9 h 130"/>
                  <a:gd name="T62" fmla="*/ 68 w 161"/>
                  <a:gd name="T63" fmla="*/ 29 h 130"/>
                  <a:gd name="T64" fmla="*/ 44 w 161"/>
                  <a:gd name="T65" fmla="*/ 8 h 130"/>
                  <a:gd name="T66" fmla="*/ 38 w 161"/>
                  <a:gd name="T67" fmla="*/ 13 h 130"/>
                  <a:gd name="T68" fmla="*/ 42 w 161"/>
                  <a:gd name="T69" fmla="*/ 22 h 130"/>
                  <a:gd name="T70" fmla="*/ 19 w 161"/>
                  <a:gd name="T71" fmla="*/ 13 h 130"/>
                  <a:gd name="T72" fmla="*/ 35 w 161"/>
                  <a:gd name="T73" fmla="*/ 7 h 130"/>
                  <a:gd name="T74" fmla="*/ 0 w 161"/>
                  <a:gd name="T75" fmla="*/ 9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130"/>
                  <a:gd name="T116" fmla="*/ 161 w 161"/>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130">
                    <a:moveTo>
                      <a:pt x="0" y="15"/>
                    </a:moveTo>
                    <a:lnTo>
                      <a:pt x="1" y="31"/>
                    </a:lnTo>
                    <a:lnTo>
                      <a:pt x="18" y="31"/>
                    </a:lnTo>
                    <a:lnTo>
                      <a:pt x="13" y="41"/>
                    </a:lnTo>
                    <a:lnTo>
                      <a:pt x="25" y="47"/>
                    </a:lnTo>
                    <a:lnTo>
                      <a:pt x="9" y="43"/>
                    </a:lnTo>
                    <a:lnTo>
                      <a:pt x="36" y="58"/>
                    </a:lnTo>
                    <a:lnTo>
                      <a:pt x="26" y="64"/>
                    </a:lnTo>
                    <a:lnTo>
                      <a:pt x="35" y="73"/>
                    </a:lnTo>
                    <a:lnTo>
                      <a:pt x="59" y="66"/>
                    </a:lnTo>
                    <a:lnTo>
                      <a:pt x="57" y="54"/>
                    </a:lnTo>
                    <a:lnTo>
                      <a:pt x="70" y="48"/>
                    </a:lnTo>
                    <a:lnTo>
                      <a:pt x="73" y="64"/>
                    </a:lnTo>
                    <a:lnTo>
                      <a:pt x="88" y="53"/>
                    </a:lnTo>
                    <a:lnTo>
                      <a:pt x="85" y="64"/>
                    </a:lnTo>
                    <a:lnTo>
                      <a:pt x="99" y="64"/>
                    </a:lnTo>
                    <a:lnTo>
                      <a:pt x="43" y="79"/>
                    </a:lnTo>
                    <a:lnTo>
                      <a:pt x="48" y="90"/>
                    </a:lnTo>
                    <a:lnTo>
                      <a:pt x="92" y="84"/>
                    </a:lnTo>
                    <a:lnTo>
                      <a:pt x="62" y="93"/>
                    </a:lnTo>
                    <a:lnTo>
                      <a:pt x="79" y="98"/>
                    </a:lnTo>
                    <a:lnTo>
                      <a:pt x="50" y="102"/>
                    </a:lnTo>
                    <a:lnTo>
                      <a:pt x="94" y="130"/>
                    </a:lnTo>
                    <a:lnTo>
                      <a:pt x="123" y="64"/>
                    </a:lnTo>
                    <a:lnTo>
                      <a:pt x="161" y="47"/>
                    </a:lnTo>
                    <a:lnTo>
                      <a:pt x="120" y="36"/>
                    </a:lnTo>
                    <a:lnTo>
                      <a:pt x="116" y="20"/>
                    </a:lnTo>
                    <a:lnTo>
                      <a:pt x="103" y="30"/>
                    </a:lnTo>
                    <a:lnTo>
                      <a:pt x="108" y="14"/>
                    </a:lnTo>
                    <a:lnTo>
                      <a:pt x="82" y="0"/>
                    </a:lnTo>
                    <a:lnTo>
                      <a:pt x="73" y="14"/>
                    </a:lnTo>
                    <a:lnTo>
                      <a:pt x="85" y="47"/>
                    </a:lnTo>
                    <a:lnTo>
                      <a:pt x="56" y="13"/>
                    </a:lnTo>
                    <a:lnTo>
                      <a:pt x="48" y="20"/>
                    </a:lnTo>
                    <a:lnTo>
                      <a:pt x="53" y="35"/>
                    </a:lnTo>
                    <a:lnTo>
                      <a:pt x="24" y="21"/>
                    </a:lnTo>
                    <a:lnTo>
                      <a:pt x="44" y="10"/>
                    </a:lnTo>
                    <a:lnTo>
                      <a:pt x="0" y="15"/>
                    </a:lnTo>
                    <a:close/>
                  </a:path>
                </a:pathLst>
              </a:custGeom>
              <a:solidFill>
                <a:srgbClr val="FFFFFF"/>
              </a:solidFill>
              <a:ln w="14351">
                <a:solidFill>
                  <a:schemeClr val="bg2"/>
                </a:solidFill>
                <a:round/>
                <a:headEnd/>
                <a:tailEnd/>
              </a:ln>
            </p:spPr>
            <p:txBody>
              <a:bodyPr/>
              <a:lstStyle/>
              <a:p>
                <a:endParaRPr lang="en-US"/>
              </a:p>
            </p:txBody>
          </p:sp>
          <p:sp>
            <p:nvSpPr>
              <p:cNvPr id="21701" name="Freeform 196"/>
              <p:cNvSpPr>
                <a:spLocks/>
              </p:cNvSpPr>
              <p:nvPr/>
            </p:nvSpPr>
            <p:spPr bwMode="auto">
              <a:xfrm>
                <a:off x="2960" y="1211"/>
                <a:ext cx="134" cy="45"/>
              </a:xfrm>
              <a:custGeom>
                <a:avLst/>
                <a:gdLst>
                  <a:gd name="T0" fmla="*/ 0 w 145"/>
                  <a:gd name="T1" fmla="*/ 9 h 53"/>
                  <a:gd name="T2" fmla="*/ 16 w 145"/>
                  <a:gd name="T3" fmla="*/ 13 h 53"/>
                  <a:gd name="T4" fmla="*/ 6 w 145"/>
                  <a:gd name="T5" fmla="*/ 14 h 53"/>
                  <a:gd name="T6" fmla="*/ 11 w 145"/>
                  <a:gd name="T7" fmla="*/ 18 h 53"/>
                  <a:gd name="T8" fmla="*/ 52 w 145"/>
                  <a:gd name="T9" fmla="*/ 17 h 53"/>
                  <a:gd name="T10" fmla="*/ 25 w 145"/>
                  <a:gd name="T11" fmla="*/ 23 h 53"/>
                  <a:gd name="T12" fmla="*/ 67 w 145"/>
                  <a:gd name="T13" fmla="*/ 32 h 53"/>
                  <a:gd name="T14" fmla="*/ 96 w 145"/>
                  <a:gd name="T15" fmla="*/ 26 h 53"/>
                  <a:gd name="T16" fmla="*/ 115 w 145"/>
                  <a:gd name="T17" fmla="*/ 14 h 53"/>
                  <a:gd name="T18" fmla="*/ 109 w 145"/>
                  <a:gd name="T19" fmla="*/ 9 h 53"/>
                  <a:gd name="T20" fmla="*/ 83 w 145"/>
                  <a:gd name="T21" fmla="*/ 10 h 53"/>
                  <a:gd name="T22" fmla="*/ 87 w 145"/>
                  <a:gd name="T23" fmla="*/ 5 h 53"/>
                  <a:gd name="T24" fmla="*/ 66 w 145"/>
                  <a:gd name="T25" fmla="*/ 10 h 53"/>
                  <a:gd name="T26" fmla="*/ 62 w 145"/>
                  <a:gd name="T27" fmla="*/ 0 h 53"/>
                  <a:gd name="T28" fmla="*/ 56 w 145"/>
                  <a:gd name="T29" fmla="*/ 14 h 53"/>
                  <a:gd name="T30" fmla="*/ 25 w 145"/>
                  <a:gd name="T31" fmla="*/ 0 h 53"/>
                  <a:gd name="T32" fmla="*/ 26 w 145"/>
                  <a:gd name="T33" fmla="*/ 8 h 53"/>
                  <a:gd name="T34" fmla="*/ 18 w 145"/>
                  <a:gd name="T35" fmla="*/ 5 h 53"/>
                  <a:gd name="T36" fmla="*/ 22 w 145"/>
                  <a:gd name="T37" fmla="*/ 13 h 53"/>
                  <a:gd name="T38" fmla="*/ 0 w 145"/>
                  <a:gd name="T39" fmla="*/ 9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5"/>
                  <a:gd name="T61" fmla="*/ 0 h 53"/>
                  <a:gd name="T62" fmla="*/ 145 w 145"/>
                  <a:gd name="T63" fmla="*/ 53 h 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5" h="53">
                    <a:moveTo>
                      <a:pt x="0" y="15"/>
                    </a:moveTo>
                    <a:lnTo>
                      <a:pt x="19" y="21"/>
                    </a:lnTo>
                    <a:lnTo>
                      <a:pt x="9" y="24"/>
                    </a:lnTo>
                    <a:lnTo>
                      <a:pt x="14" y="29"/>
                    </a:lnTo>
                    <a:lnTo>
                      <a:pt x="66" y="28"/>
                    </a:lnTo>
                    <a:lnTo>
                      <a:pt x="31" y="38"/>
                    </a:lnTo>
                    <a:lnTo>
                      <a:pt x="86" y="53"/>
                    </a:lnTo>
                    <a:lnTo>
                      <a:pt x="122" y="43"/>
                    </a:lnTo>
                    <a:lnTo>
                      <a:pt x="145" y="24"/>
                    </a:lnTo>
                    <a:lnTo>
                      <a:pt x="138" y="15"/>
                    </a:lnTo>
                    <a:lnTo>
                      <a:pt x="105" y="16"/>
                    </a:lnTo>
                    <a:lnTo>
                      <a:pt x="110" y="8"/>
                    </a:lnTo>
                    <a:lnTo>
                      <a:pt x="83" y="17"/>
                    </a:lnTo>
                    <a:lnTo>
                      <a:pt x="79" y="0"/>
                    </a:lnTo>
                    <a:lnTo>
                      <a:pt x="71" y="22"/>
                    </a:lnTo>
                    <a:lnTo>
                      <a:pt x="31" y="0"/>
                    </a:lnTo>
                    <a:lnTo>
                      <a:pt x="33" y="13"/>
                    </a:lnTo>
                    <a:lnTo>
                      <a:pt x="23" y="8"/>
                    </a:lnTo>
                    <a:lnTo>
                      <a:pt x="28" y="21"/>
                    </a:lnTo>
                    <a:lnTo>
                      <a:pt x="0" y="15"/>
                    </a:lnTo>
                    <a:close/>
                  </a:path>
                </a:pathLst>
              </a:custGeom>
              <a:solidFill>
                <a:srgbClr val="FFFFFF"/>
              </a:solidFill>
              <a:ln w="14351">
                <a:solidFill>
                  <a:schemeClr val="bg2"/>
                </a:solidFill>
                <a:round/>
                <a:headEnd/>
                <a:tailEnd/>
              </a:ln>
            </p:spPr>
            <p:txBody>
              <a:bodyPr/>
              <a:lstStyle/>
              <a:p>
                <a:endParaRPr lang="en-US"/>
              </a:p>
            </p:txBody>
          </p:sp>
          <p:sp>
            <p:nvSpPr>
              <p:cNvPr id="21702" name="Freeform 197"/>
              <p:cNvSpPr>
                <a:spLocks/>
              </p:cNvSpPr>
              <p:nvPr/>
            </p:nvSpPr>
            <p:spPr bwMode="auto">
              <a:xfrm>
                <a:off x="3005" y="1284"/>
                <a:ext cx="56" cy="40"/>
              </a:xfrm>
              <a:custGeom>
                <a:avLst/>
                <a:gdLst>
                  <a:gd name="T0" fmla="*/ 0 w 61"/>
                  <a:gd name="T1" fmla="*/ 24 h 47"/>
                  <a:gd name="T2" fmla="*/ 4 w 61"/>
                  <a:gd name="T3" fmla="*/ 9 h 47"/>
                  <a:gd name="T4" fmla="*/ 24 w 61"/>
                  <a:gd name="T5" fmla="*/ 0 h 47"/>
                  <a:gd name="T6" fmla="*/ 26 w 61"/>
                  <a:gd name="T7" fmla="*/ 9 h 47"/>
                  <a:gd name="T8" fmla="*/ 47 w 61"/>
                  <a:gd name="T9" fmla="*/ 14 h 47"/>
                  <a:gd name="T10" fmla="*/ 19 w 61"/>
                  <a:gd name="T11" fmla="*/ 29 h 47"/>
                  <a:gd name="T12" fmla="*/ 24 w 61"/>
                  <a:gd name="T13" fmla="*/ 22 h 47"/>
                  <a:gd name="T14" fmla="*/ 0 w 61"/>
                  <a:gd name="T15" fmla="*/ 24 h 47"/>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47"/>
                  <a:gd name="T26" fmla="*/ 61 w 61"/>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47">
                    <a:moveTo>
                      <a:pt x="0" y="39"/>
                    </a:moveTo>
                    <a:lnTo>
                      <a:pt x="4" y="14"/>
                    </a:lnTo>
                    <a:lnTo>
                      <a:pt x="30" y="0"/>
                    </a:lnTo>
                    <a:lnTo>
                      <a:pt x="33" y="14"/>
                    </a:lnTo>
                    <a:lnTo>
                      <a:pt x="61" y="24"/>
                    </a:lnTo>
                    <a:lnTo>
                      <a:pt x="25" y="47"/>
                    </a:lnTo>
                    <a:lnTo>
                      <a:pt x="30" y="35"/>
                    </a:lnTo>
                    <a:lnTo>
                      <a:pt x="0" y="39"/>
                    </a:lnTo>
                    <a:close/>
                  </a:path>
                </a:pathLst>
              </a:custGeom>
              <a:solidFill>
                <a:srgbClr val="FFFFFF"/>
              </a:solidFill>
              <a:ln w="14351">
                <a:solidFill>
                  <a:schemeClr val="bg2"/>
                </a:solidFill>
                <a:round/>
                <a:headEnd/>
                <a:tailEnd/>
              </a:ln>
            </p:spPr>
            <p:txBody>
              <a:bodyPr/>
              <a:lstStyle/>
              <a:p>
                <a:endParaRPr lang="en-US"/>
              </a:p>
            </p:txBody>
          </p:sp>
          <p:sp>
            <p:nvSpPr>
              <p:cNvPr id="21703" name="Freeform 198"/>
              <p:cNvSpPr>
                <a:spLocks/>
              </p:cNvSpPr>
              <p:nvPr/>
            </p:nvSpPr>
            <p:spPr bwMode="auto">
              <a:xfrm>
                <a:off x="3144" y="3157"/>
                <a:ext cx="26" cy="40"/>
              </a:xfrm>
              <a:custGeom>
                <a:avLst/>
                <a:gdLst>
                  <a:gd name="T0" fmla="*/ 0 w 28"/>
                  <a:gd name="T1" fmla="*/ 17 h 47"/>
                  <a:gd name="T2" fmla="*/ 13 w 28"/>
                  <a:gd name="T3" fmla="*/ 29 h 47"/>
                  <a:gd name="T4" fmla="*/ 22 w 28"/>
                  <a:gd name="T5" fmla="*/ 20 h 47"/>
                  <a:gd name="T6" fmla="*/ 22 w 28"/>
                  <a:gd name="T7" fmla="*/ 0 h 47"/>
                  <a:gd name="T8" fmla="*/ 0 w 28"/>
                  <a:gd name="T9" fmla="*/ 17 h 47"/>
                  <a:gd name="T10" fmla="*/ 0 60000 65536"/>
                  <a:gd name="T11" fmla="*/ 0 60000 65536"/>
                  <a:gd name="T12" fmla="*/ 0 60000 65536"/>
                  <a:gd name="T13" fmla="*/ 0 60000 65536"/>
                  <a:gd name="T14" fmla="*/ 0 60000 65536"/>
                  <a:gd name="T15" fmla="*/ 0 w 28"/>
                  <a:gd name="T16" fmla="*/ 0 h 47"/>
                  <a:gd name="T17" fmla="*/ 28 w 28"/>
                  <a:gd name="T18" fmla="*/ 47 h 47"/>
                </a:gdLst>
                <a:ahLst/>
                <a:cxnLst>
                  <a:cxn ang="T10">
                    <a:pos x="T0" y="T1"/>
                  </a:cxn>
                  <a:cxn ang="T11">
                    <a:pos x="T2" y="T3"/>
                  </a:cxn>
                  <a:cxn ang="T12">
                    <a:pos x="T4" y="T5"/>
                  </a:cxn>
                  <a:cxn ang="T13">
                    <a:pos x="T6" y="T7"/>
                  </a:cxn>
                  <a:cxn ang="T14">
                    <a:pos x="T8" y="T9"/>
                  </a:cxn>
                </a:cxnLst>
                <a:rect l="T15" t="T16" r="T17" b="T18"/>
                <a:pathLst>
                  <a:path w="28" h="47">
                    <a:moveTo>
                      <a:pt x="0" y="27"/>
                    </a:moveTo>
                    <a:lnTo>
                      <a:pt x="16" y="47"/>
                    </a:lnTo>
                    <a:lnTo>
                      <a:pt x="28" y="32"/>
                    </a:lnTo>
                    <a:lnTo>
                      <a:pt x="28" y="0"/>
                    </a:lnTo>
                    <a:lnTo>
                      <a:pt x="0" y="27"/>
                    </a:lnTo>
                    <a:close/>
                  </a:path>
                </a:pathLst>
              </a:custGeom>
              <a:solidFill>
                <a:srgbClr val="FFFFFF"/>
              </a:solidFill>
              <a:ln w="14351">
                <a:solidFill>
                  <a:schemeClr val="bg2"/>
                </a:solidFill>
                <a:round/>
                <a:headEnd/>
                <a:tailEnd/>
              </a:ln>
            </p:spPr>
            <p:txBody>
              <a:bodyPr/>
              <a:lstStyle/>
              <a:p>
                <a:endParaRPr lang="en-US"/>
              </a:p>
            </p:txBody>
          </p:sp>
          <p:sp>
            <p:nvSpPr>
              <p:cNvPr id="21704" name="Freeform 199"/>
              <p:cNvSpPr>
                <a:spLocks/>
              </p:cNvSpPr>
              <p:nvPr/>
            </p:nvSpPr>
            <p:spPr bwMode="auto">
              <a:xfrm>
                <a:off x="2871" y="1550"/>
                <a:ext cx="178" cy="309"/>
              </a:xfrm>
              <a:custGeom>
                <a:avLst/>
                <a:gdLst>
                  <a:gd name="T0" fmla="*/ 0 w 193"/>
                  <a:gd name="T1" fmla="*/ 168 h 363"/>
                  <a:gd name="T2" fmla="*/ 6 w 193"/>
                  <a:gd name="T3" fmla="*/ 194 h 363"/>
                  <a:gd name="T4" fmla="*/ 18 w 193"/>
                  <a:gd name="T5" fmla="*/ 207 h 363"/>
                  <a:gd name="T6" fmla="*/ 18 w 193"/>
                  <a:gd name="T7" fmla="*/ 224 h 363"/>
                  <a:gd name="T8" fmla="*/ 54 w 193"/>
                  <a:gd name="T9" fmla="*/ 213 h 363"/>
                  <a:gd name="T10" fmla="*/ 65 w 193"/>
                  <a:gd name="T11" fmla="*/ 177 h 363"/>
                  <a:gd name="T12" fmla="*/ 56 w 193"/>
                  <a:gd name="T13" fmla="*/ 175 h 363"/>
                  <a:gd name="T14" fmla="*/ 86 w 193"/>
                  <a:gd name="T15" fmla="*/ 163 h 363"/>
                  <a:gd name="T16" fmla="*/ 60 w 193"/>
                  <a:gd name="T17" fmla="*/ 161 h 363"/>
                  <a:gd name="T18" fmla="*/ 77 w 193"/>
                  <a:gd name="T19" fmla="*/ 163 h 363"/>
                  <a:gd name="T20" fmla="*/ 89 w 193"/>
                  <a:gd name="T21" fmla="*/ 154 h 363"/>
                  <a:gd name="T22" fmla="*/ 74 w 193"/>
                  <a:gd name="T23" fmla="*/ 144 h 363"/>
                  <a:gd name="T24" fmla="*/ 57 w 193"/>
                  <a:gd name="T25" fmla="*/ 152 h 363"/>
                  <a:gd name="T26" fmla="*/ 71 w 193"/>
                  <a:gd name="T27" fmla="*/ 144 h 363"/>
                  <a:gd name="T28" fmla="*/ 71 w 193"/>
                  <a:gd name="T29" fmla="*/ 113 h 363"/>
                  <a:gd name="T30" fmla="*/ 123 w 193"/>
                  <a:gd name="T31" fmla="*/ 83 h 363"/>
                  <a:gd name="T32" fmla="*/ 117 w 193"/>
                  <a:gd name="T33" fmla="*/ 75 h 363"/>
                  <a:gd name="T34" fmla="*/ 125 w 193"/>
                  <a:gd name="T35" fmla="*/ 60 h 363"/>
                  <a:gd name="T36" fmla="*/ 151 w 193"/>
                  <a:gd name="T37" fmla="*/ 56 h 363"/>
                  <a:gd name="T38" fmla="*/ 147 w 193"/>
                  <a:gd name="T39" fmla="*/ 20 h 363"/>
                  <a:gd name="T40" fmla="*/ 111 w 193"/>
                  <a:gd name="T41" fmla="*/ 0 h 363"/>
                  <a:gd name="T42" fmla="*/ 105 w 193"/>
                  <a:gd name="T43" fmla="*/ 0 h 363"/>
                  <a:gd name="T44" fmla="*/ 104 w 193"/>
                  <a:gd name="T45" fmla="*/ 11 h 363"/>
                  <a:gd name="T46" fmla="*/ 84 w 193"/>
                  <a:gd name="T47" fmla="*/ 10 h 363"/>
                  <a:gd name="T48" fmla="*/ 77 w 193"/>
                  <a:gd name="T49" fmla="*/ 20 h 363"/>
                  <a:gd name="T50" fmla="*/ 65 w 193"/>
                  <a:gd name="T51" fmla="*/ 22 h 363"/>
                  <a:gd name="T52" fmla="*/ 62 w 193"/>
                  <a:gd name="T53" fmla="*/ 37 h 363"/>
                  <a:gd name="T54" fmla="*/ 39 w 193"/>
                  <a:gd name="T55" fmla="*/ 53 h 363"/>
                  <a:gd name="T56" fmla="*/ 30 w 193"/>
                  <a:gd name="T57" fmla="*/ 77 h 363"/>
                  <a:gd name="T58" fmla="*/ 34 w 193"/>
                  <a:gd name="T59" fmla="*/ 86 h 363"/>
                  <a:gd name="T60" fmla="*/ 11 w 193"/>
                  <a:gd name="T61" fmla="*/ 94 h 363"/>
                  <a:gd name="T62" fmla="*/ 11 w 193"/>
                  <a:gd name="T63" fmla="*/ 126 h 363"/>
                  <a:gd name="T64" fmla="*/ 17 w 193"/>
                  <a:gd name="T65" fmla="*/ 133 h 363"/>
                  <a:gd name="T66" fmla="*/ 11 w 193"/>
                  <a:gd name="T67" fmla="*/ 139 h 363"/>
                  <a:gd name="T68" fmla="*/ 14 w 193"/>
                  <a:gd name="T69" fmla="*/ 152 h 363"/>
                  <a:gd name="T70" fmla="*/ 0 w 193"/>
                  <a:gd name="T71" fmla="*/ 168 h 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3"/>
                  <a:gd name="T109" fmla="*/ 0 h 363"/>
                  <a:gd name="T110" fmla="*/ 193 w 193"/>
                  <a:gd name="T111" fmla="*/ 363 h 3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3" h="363">
                    <a:moveTo>
                      <a:pt x="0" y="272"/>
                    </a:moveTo>
                    <a:lnTo>
                      <a:pt x="8" y="315"/>
                    </a:lnTo>
                    <a:lnTo>
                      <a:pt x="24" y="335"/>
                    </a:lnTo>
                    <a:lnTo>
                      <a:pt x="23" y="363"/>
                    </a:lnTo>
                    <a:lnTo>
                      <a:pt x="69" y="345"/>
                    </a:lnTo>
                    <a:lnTo>
                      <a:pt x="83" y="287"/>
                    </a:lnTo>
                    <a:lnTo>
                      <a:pt x="72" y="283"/>
                    </a:lnTo>
                    <a:lnTo>
                      <a:pt x="109" y="265"/>
                    </a:lnTo>
                    <a:lnTo>
                      <a:pt x="76" y="261"/>
                    </a:lnTo>
                    <a:lnTo>
                      <a:pt x="99" y="265"/>
                    </a:lnTo>
                    <a:lnTo>
                      <a:pt x="113" y="250"/>
                    </a:lnTo>
                    <a:lnTo>
                      <a:pt x="94" y="233"/>
                    </a:lnTo>
                    <a:lnTo>
                      <a:pt x="73" y="245"/>
                    </a:lnTo>
                    <a:lnTo>
                      <a:pt x="90" y="234"/>
                    </a:lnTo>
                    <a:lnTo>
                      <a:pt x="91" y="183"/>
                    </a:lnTo>
                    <a:lnTo>
                      <a:pt x="156" y="134"/>
                    </a:lnTo>
                    <a:lnTo>
                      <a:pt x="150" y="121"/>
                    </a:lnTo>
                    <a:lnTo>
                      <a:pt x="161" y="96"/>
                    </a:lnTo>
                    <a:lnTo>
                      <a:pt x="193" y="91"/>
                    </a:lnTo>
                    <a:lnTo>
                      <a:pt x="187" y="33"/>
                    </a:lnTo>
                    <a:lnTo>
                      <a:pt x="141" y="0"/>
                    </a:lnTo>
                    <a:lnTo>
                      <a:pt x="134" y="0"/>
                    </a:lnTo>
                    <a:lnTo>
                      <a:pt x="133" y="18"/>
                    </a:lnTo>
                    <a:lnTo>
                      <a:pt x="107" y="16"/>
                    </a:lnTo>
                    <a:lnTo>
                      <a:pt x="99" y="33"/>
                    </a:lnTo>
                    <a:lnTo>
                      <a:pt x="82" y="36"/>
                    </a:lnTo>
                    <a:lnTo>
                      <a:pt x="79" y="59"/>
                    </a:lnTo>
                    <a:lnTo>
                      <a:pt x="50" y="86"/>
                    </a:lnTo>
                    <a:lnTo>
                      <a:pt x="38" y="125"/>
                    </a:lnTo>
                    <a:lnTo>
                      <a:pt x="43" y="140"/>
                    </a:lnTo>
                    <a:lnTo>
                      <a:pt x="14" y="152"/>
                    </a:lnTo>
                    <a:lnTo>
                      <a:pt x="14" y="204"/>
                    </a:lnTo>
                    <a:lnTo>
                      <a:pt x="22" y="215"/>
                    </a:lnTo>
                    <a:lnTo>
                      <a:pt x="14" y="224"/>
                    </a:lnTo>
                    <a:lnTo>
                      <a:pt x="17" y="246"/>
                    </a:lnTo>
                    <a:lnTo>
                      <a:pt x="0" y="272"/>
                    </a:lnTo>
                    <a:close/>
                  </a:path>
                </a:pathLst>
              </a:custGeom>
              <a:solidFill>
                <a:srgbClr val="FFFFFF"/>
              </a:solidFill>
              <a:ln w="14351">
                <a:solidFill>
                  <a:schemeClr val="bg2"/>
                </a:solidFill>
                <a:round/>
                <a:headEnd/>
                <a:tailEnd/>
              </a:ln>
            </p:spPr>
            <p:txBody>
              <a:bodyPr/>
              <a:lstStyle/>
              <a:p>
                <a:endParaRPr lang="en-US"/>
              </a:p>
            </p:txBody>
          </p:sp>
          <p:sp>
            <p:nvSpPr>
              <p:cNvPr id="21705" name="Freeform 200"/>
              <p:cNvSpPr>
                <a:spLocks/>
              </p:cNvSpPr>
              <p:nvPr/>
            </p:nvSpPr>
            <p:spPr bwMode="auto">
              <a:xfrm>
                <a:off x="2798" y="2013"/>
                <a:ext cx="63" cy="40"/>
              </a:xfrm>
              <a:custGeom>
                <a:avLst/>
                <a:gdLst>
                  <a:gd name="T0" fmla="*/ 0 w 68"/>
                  <a:gd name="T1" fmla="*/ 20 h 47"/>
                  <a:gd name="T2" fmla="*/ 14 w 68"/>
                  <a:gd name="T3" fmla="*/ 29 h 47"/>
                  <a:gd name="T4" fmla="*/ 29 w 68"/>
                  <a:gd name="T5" fmla="*/ 20 h 47"/>
                  <a:gd name="T6" fmla="*/ 37 w 68"/>
                  <a:gd name="T7" fmla="*/ 29 h 47"/>
                  <a:gd name="T8" fmla="*/ 54 w 68"/>
                  <a:gd name="T9" fmla="*/ 13 h 47"/>
                  <a:gd name="T10" fmla="*/ 45 w 68"/>
                  <a:gd name="T11" fmla="*/ 10 h 47"/>
                  <a:gd name="T12" fmla="*/ 44 w 68"/>
                  <a:gd name="T13" fmla="*/ 3 h 47"/>
                  <a:gd name="T14" fmla="*/ 43 w 68"/>
                  <a:gd name="T15" fmla="*/ 3 h 47"/>
                  <a:gd name="T16" fmla="*/ 18 w 68"/>
                  <a:gd name="T17" fmla="*/ 0 h 47"/>
                  <a:gd name="T18" fmla="*/ 0 w 68"/>
                  <a:gd name="T19" fmla="*/ 2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7"/>
                  <a:gd name="T32" fmla="*/ 68 w 6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7">
                    <a:moveTo>
                      <a:pt x="0" y="32"/>
                    </a:moveTo>
                    <a:lnTo>
                      <a:pt x="17" y="47"/>
                    </a:lnTo>
                    <a:lnTo>
                      <a:pt x="36" y="32"/>
                    </a:lnTo>
                    <a:lnTo>
                      <a:pt x="46" y="47"/>
                    </a:lnTo>
                    <a:lnTo>
                      <a:pt x="68" y="21"/>
                    </a:lnTo>
                    <a:lnTo>
                      <a:pt x="57" y="17"/>
                    </a:lnTo>
                    <a:lnTo>
                      <a:pt x="55" y="6"/>
                    </a:lnTo>
                    <a:lnTo>
                      <a:pt x="54" y="4"/>
                    </a:lnTo>
                    <a:lnTo>
                      <a:pt x="22" y="0"/>
                    </a:lnTo>
                    <a:lnTo>
                      <a:pt x="0" y="32"/>
                    </a:lnTo>
                    <a:close/>
                  </a:path>
                </a:pathLst>
              </a:custGeom>
              <a:solidFill>
                <a:srgbClr val="FFFFFF"/>
              </a:solidFill>
              <a:ln w="14351">
                <a:solidFill>
                  <a:schemeClr val="bg2"/>
                </a:solidFill>
                <a:round/>
                <a:headEnd/>
                <a:tailEnd/>
              </a:ln>
            </p:spPr>
            <p:txBody>
              <a:bodyPr/>
              <a:lstStyle/>
              <a:p>
                <a:endParaRPr lang="en-US"/>
              </a:p>
            </p:txBody>
          </p:sp>
          <p:sp>
            <p:nvSpPr>
              <p:cNvPr id="21706" name="Freeform 201"/>
              <p:cNvSpPr>
                <a:spLocks/>
              </p:cNvSpPr>
              <p:nvPr/>
            </p:nvSpPr>
            <p:spPr bwMode="auto">
              <a:xfrm>
                <a:off x="3209" y="2196"/>
                <a:ext cx="98" cy="83"/>
              </a:xfrm>
              <a:custGeom>
                <a:avLst/>
                <a:gdLst>
                  <a:gd name="T0" fmla="*/ 0 w 106"/>
                  <a:gd name="T1" fmla="*/ 55 h 97"/>
                  <a:gd name="T2" fmla="*/ 3 w 106"/>
                  <a:gd name="T3" fmla="*/ 49 h 97"/>
                  <a:gd name="T4" fmla="*/ 16 w 106"/>
                  <a:gd name="T5" fmla="*/ 36 h 97"/>
                  <a:gd name="T6" fmla="*/ 6 w 106"/>
                  <a:gd name="T7" fmla="*/ 32 h 97"/>
                  <a:gd name="T8" fmla="*/ 6 w 106"/>
                  <a:gd name="T9" fmla="*/ 15 h 97"/>
                  <a:gd name="T10" fmla="*/ 16 w 106"/>
                  <a:gd name="T11" fmla="*/ 4 h 97"/>
                  <a:gd name="T12" fmla="*/ 84 w 106"/>
                  <a:gd name="T13" fmla="*/ 0 h 97"/>
                  <a:gd name="T14" fmla="*/ 69 w 106"/>
                  <a:gd name="T15" fmla="*/ 10 h 97"/>
                  <a:gd name="T16" fmla="*/ 67 w 106"/>
                  <a:gd name="T17" fmla="*/ 33 h 97"/>
                  <a:gd name="T18" fmla="*/ 38 w 106"/>
                  <a:gd name="T19" fmla="*/ 48 h 97"/>
                  <a:gd name="T20" fmla="*/ 14 w 106"/>
                  <a:gd name="T21" fmla="*/ 61 h 97"/>
                  <a:gd name="T22" fmla="*/ 0 w 106"/>
                  <a:gd name="T23" fmla="*/ 55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97"/>
                  <a:gd name="T38" fmla="*/ 106 w 10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97">
                    <a:moveTo>
                      <a:pt x="0" y="88"/>
                    </a:moveTo>
                    <a:lnTo>
                      <a:pt x="3" y="78"/>
                    </a:lnTo>
                    <a:lnTo>
                      <a:pt x="19" y="57"/>
                    </a:lnTo>
                    <a:lnTo>
                      <a:pt x="8" y="50"/>
                    </a:lnTo>
                    <a:lnTo>
                      <a:pt x="8" y="24"/>
                    </a:lnTo>
                    <a:lnTo>
                      <a:pt x="19" y="7"/>
                    </a:lnTo>
                    <a:lnTo>
                      <a:pt x="106" y="0"/>
                    </a:lnTo>
                    <a:lnTo>
                      <a:pt x="88" y="16"/>
                    </a:lnTo>
                    <a:lnTo>
                      <a:pt x="84" y="54"/>
                    </a:lnTo>
                    <a:lnTo>
                      <a:pt x="48" y="77"/>
                    </a:lnTo>
                    <a:lnTo>
                      <a:pt x="17" y="97"/>
                    </a:lnTo>
                    <a:lnTo>
                      <a:pt x="0" y="88"/>
                    </a:lnTo>
                    <a:close/>
                  </a:path>
                </a:pathLst>
              </a:custGeom>
              <a:solidFill>
                <a:srgbClr val="FF9900"/>
              </a:solidFill>
              <a:ln w="14351">
                <a:solidFill>
                  <a:schemeClr val="bg2"/>
                </a:solidFill>
                <a:round/>
                <a:headEnd/>
                <a:tailEnd/>
              </a:ln>
            </p:spPr>
            <p:txBody>
              <a:bodyPr/>
              <a:lstStyle/>
              <a:p>
                <a:endParaRPr lang="en-US"/>
              </a:p>
            </p:txBody>
          </p:sp>
          <p:sp>
            <p:nvSpPr>
              <p:cNvPr id="21707" name="Freeform 202"/>
              <p:cNvSpPr>
                <a:spLocks/>
              </p:cNvSpPr>
              <p:nvPr/>
            </p:nvSpPr>
            <p:spPr bwMode="auto">
              <a:xfrm>
                <a:off x="3128" y="2784"/>
                <a:ext cx="150" cy="155"/>
              </a:xfrm>
              <a:custGeom>
                <a:avLst/>
                <a:gdLst>
                  <a:gd name="T0" fmla="*/ 0 w 162"/>
                  <a:gd name="T1" fmla="*/ 38 h 181"/>
                  <a:gd name="T2" fmla="*/ 2 w 162"/>
                  <a:gd name="T3" fmla="*/ 59 h 181"/>
                  <a:gd name="T4" fmla="*/ 17 w 162"/>
                  <a:gd name="T5" fmla="*/ 80 h 181"/>
                  <a:gd name="T6" fmla="*/ 38 w 162"/>
                  <a:gd name="T7" fmla="*/ 90 h 181"/>
                  <a:gd name="T8" fmla="*/ 51 w 162"/>
                  <a:gd name="T9" fmla="*/ 94 h 181"/>
                  <a:gd name="T10" fmla="*/ 63 w 162"/>
                  <a:gd name="T11" fmla="*/ 114 h 181"/>
                  <a:gd name="T12" fmla="*/ 110 w 162"/>
                  <a:gd name="T13" fmla="*/ 112 h 181"/>
                  <a:gd name="T14" fmla="*/ 129 w 162"/>
                  <a:gd name="T15" fmla="*/ 103 h 181"/>
                  <a:gd name="T16" fmla="*/ 109 w 162"/>
                  <a:gd name="T17" fmla="*/ 57 h 181"/>
                  <a:gd name="T18" fmla="*/ 115 w 162"/>
                  <a:gd name="T19" fmla="*/ 39 h 181"/>
                  <a:gd name="T20" fmla="*/ 54 w 162"/>
                  <a:gd name="T21" fmla="*/ 0 h 181"/>
                  <a:gd name="T22" fmla="*/ 38 w 162"/>
                  <a:gd name="T23" fmla="*/ 21 h 181"/>
                  <a:gd name="T24" fmla="*/ 31 w 162"/>
                  <a:gd name="T25" fmla="*/ 14 h 181"/>
                  <a:gd name="T26" fmla="*/ 27 w 162"/>
                  <a:gd name="T27" fmla="*/ 19 h 181"/>
                  <a:gd name="T28" fmla="*/ 27 w 162"/>
                  <a:gd name="T29" fmla="*/ 0 h 181"/>
                  <a:gd name="T30" fmla="*/ 8 w 162"/>
                  <a:gd name="T31" fmla="*/ 0 h 181"/>
                  <a:gd name="T32" fmla="*/ 10 w 162"/>
                  <a:gd name="T33" fmla="*/ 15 h 181"/>
                  <a:gd name="T34" fmla="*/ 14 w 162"/>
                  <a:gd name="T35" fmla="*/ 23 h 181"/>
                  <a:gd name="T36" fmla="*/ 0 w 162"/>
                  <a:gd name="T37" fmla="*/ 38 h 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
                  <a:gd name="T58" fmla="*/ 0 h 181"/>
                  <a:gd name="T59" fmla="*/ 162 w 162"/>
                  <a:gd name="T60" fmla="*/ 181 h 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 h="181">
                    <a:moveTo>
                      <a:pt x="0" y="59"/>
                    </a:moveTo>
                    <a:lnTo>
                      <a:pt x="2" y="93"/>
                    </a:lnTo>
                    <a:lnTo>
                      <a:pt x="21" y="128"/>
                    </a:lnTo>
                    <a:lnTo>
                      <a:pt x="48" y="144"/>
                    </a:lnTo>
                    <a:lnTo>
                      <a:pt x="64" y="149"/>
                    </a:lnTo>
                    <a:lnTo>
                      <a:pt x="79" y="181"/>
                    </a:lnTo>
                    <a:lnTo>
                      <a:pt x="138" y="179"/>
                    </a:lnTo>
                    <a:lnTo>
                      <a:pt x="162" y="163"/>
                    </a:lnTo>
                    <a:lnTo>
                      <a:pt x="137" y="90"/>
                    </a:lnTo>
                    <a:lnTo>
                      <a:pt x="145" y="63"/>
                    </a:lnTo>
                    <a:lnTo>
                      <a:pt x="68" y="0"/>
                    </a:lnTo>
                    <a:lnTo>
                      <a:pt x="48" y="33"/>
                    </a:lnTo>
                    <a:lnTo>
                      <a:pt x="39" y="22"/>
                    </a:lnTo>
                    <a:lnTo>
                      <a:pt x="34" y="30"/>
                    </a:lnTo>
                    <a:lnTo>
                      <a:pt x="33" y="0"/>
                    </a:lnTo>
                    <a:lnTo>
                      <a:pt x="11" y="0"/>
                    </a:lnTo>
                    <a:lnTo>
                      <a:pt x="13" y="24"/>
                    </a:lnTo>
                    <a:lnTo>
                      <a:pt x="17" y="36"/>
                    </a:lnTo>
                    <a:lnTo>
                      <a:pt x="0" y="59"/>
                    </a:lnTo>
                    <a:close/>
                  </a:path>
                </a:pathLst>
              </a:custGeom>
              <a:solidFill>
                <a:srgbClr val="FF6600"/>
              </a:solidFill>
              <a:ln w="14351">
                <a:solidFill>
                  <a:schemeClr val="bg2"/>
                </a:solidFill>
                <a:round/>
                <a:headEnd/>
                <a:tailEnd/>
              </a:ln>
            </p:spPr>
            <p:txBody>
              <a:bodyPr/>
              <a:lstStyle/>
              <a:p>
                <a:endParaRPr lang="en-US"/>
              </a:p>
            </p:txBody>
          </p:sp>
          <p:sp>
            <p:nvSpPr>
              <p:cNvPr id="21708" name="Freeform 203"/>
              <p:cNvSpPr>
                <a:spLocks/>
              </p:cNvSpPr>
              <p:nvPr/>
            </p:nvSpPr>
            <p:spPr bwMode="auto">
              <a:xfrm>
                <a:off x="4071" y="2461"/>
                <a:ext cx="108" cy="227"/>
              </a:xfrm>
              <a:custGeom>
                <a:avLst/>
                <a:gdLst>
                  <a:gd name="T0" fmla="*/ 0 w 117"/>
                  <a:gd name="T1" fmla="*/ 26 h 266"/>
                  <a:gd name="T2" fmla="*/ 6 w 117"/>
                  <a:gd name="T3" fmla="*/ 13 h 266"/>
                  <a:gd name="T4" fmla="*/ 30 w 117"/>
                  <a:gd name="T5" fmla="*/ 0 h 266"/>
                  <a:gd name="T6" fmla="*/ 42 w 117"/>
                  <a:gd name="T7" fmla="*/ 11 h 266"/>
                  <a:gd name="T8" fmla="*/ 40 w 117"/>
                  <a:gd name="T9" fmla="*/ 34 h 266"/>
                  <a:gd name="T10" fmla="*/ 69 w 117"/>
                  <a:gd name="T11" fmla="*/ 25 h 266"/>
                  <a:gd name="T12" fmla="*/ 81 w 117"/>
                  <a:gd name="T13" fmla="*/ 34 h 266"/>
                  <a:gd name="T14" fmla="*/ 92 w 117"/>
                  <a:gd name="T15" fmla="*/ 57 h 266"/>
                  <a:gd name="T16" fmla="*/ 89 w 117"/>
                  <a:gd name="T17" fmla="*/ 71 h 266"/>
                  <a:gd name="T18" fmla="*/ 66 w 117"/>
                  <a:gd name="T19" fmla="*/ 71 h 266"/>
                  <a:gd name="T20" fmla="*/ 58 w 117"/>
                  <a:gd name="T21" fmla="*/ 76 h 266"/>
                  <a:gd name="T22" fmla="*/ 62 w 117"/>
                  <a:gd name="T23" fmla="*/ 101 h 266"/>
                  <a:gd name="T24" fmla="*/ 30 w 117"/>
                  <a:gd name="T25" fmla="*/ 80 h 266"/>
                  <a:gd name="T26" fmla="*/ 18 w 117"/>
                  <a:gd name="T27" fmla="*/ 115 h 266"/>
                  <a:gd name="T28" fmla="*/ 36 w 117"/>
                  <a:gd name="T29" fmla="*/ 148 h 266"/>
                  <a:gd name="T30" fmla="*/ 54 w 117"/>
                  <a:gd name="T31" fmla="*/ 160 h 266"/>
                  <a:gd name="T32" fmla="*/ 42 w 117"/>
                  <a:gd name="T33" fmla="*/ 166 h 266"/>
                  <a:gd name="T34" fmla="*/ 40 w 117"/>
                  <a:gd name="T35" fmla="*/ 156 h 266"/>
                  <a:gd name="T36" fmla="*/ 30 w 117"/>
                  <a:gd name="T37" fmla="*/ 156 h 266"/>
                  <a:gd name="T38" fmla="*/ 8 w 117"/>
                  <a:gd name="T39" fmla="*/ 137 h 266"/>
                  <a:gd name="T40" fmla="*/ 14 w 117"/>
                  <a:gd name="T41" fmla="*/ 117 h 266"/>
                  <a:gd name="T42" fmla="*/ 25 w 117"/>
                  <a:gd name="T43" fmla="*/ 97 h 266"/>
                  <a:gd name="T44" fmla="*/ 7 w 117"/>
                  <a:gd name="T45" fmla="*/ 65 h 266"/>
                  <a:gd name="T46" fmla="*/ 16 w 117"/>
                  <a:gd name="T47" fmla="*/ 51 h 266"/>
                  <a:gd name="T48" fmla="*/ 0 w 117"/>
                  <a:gd name="T49" fmla="*/ 26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7"/>
                  <a:gd name="T76" fmla="*/ 0 h 266"/>
                  <a:gd name="T77" fmla="*/ 117 w 117"/>
                  <a:gd name="T78" fmla="*/ 266 h 2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7" h="266">
                    <a:moveTo>
                      <a:pt x="0" y="42"/>
                    </a:moveTo>
                    <a:lnTo>
                      <a:pt x="8" y="21"/>
                    </a:lnTo>
                    <a:lnTo>
                      <a:pt x="38" y="0"/>
                    </a:lnTo>
                    <a:lnTo>
                      <a:pt x="53" y="18"/>
                    </a:lnTo>
                    <a:lnTo>
                      <a:pt x="51" y="55"/>
                    </a:lnTo>
                    <a:lnTo>
                      <a:pt x="88" y="40"/>
                    </a:lnTo>
                    <a:lnTo>
                      <a:pt x="103" y="55"/>
                    </a:lnTo>
                    <a:lnTo>
                      <a:pt x="117" y="91"/>
                    </a:lnTo>
                    <a:lnTo>
                      <a:pt x="113" y="114"/>
                    </a:lnTo>
                    <a:lnTo>
                      <a:pt x="84" y="114"/>
                    </a:lnTo>
                    <a:lnTo>
                      <a:pt x="74" y="122"/>
                    </a:lnTo>
                    <a:lnTo>
                      <a:pt x="79" y="162"/>
                    </a:lnTo>
                    <a:lnTo>
                      <a:pt x="39" y="129"/>
                    </a:lnTo>
                    <a:lnTo>
                      <a:pt x="24" y="185"/>
                    </a:lnTo>
                    <a:lnTo>
                      <a:pt x="45" y="238"/>
                    </a:lnTo>
                    <a:lnTo>
                      <a:pt x="68" y="257"/>
                    </a:lnTo>
                    <a:lnTo>
                      <a:pt x="54" y="266"/>
                    </a:lnTo>
                    <a:lnTo>
                      <a:pt x="51" y="251"/>
                    </a:lnTo>
                    <a:lnTo>
                      <a:pt x="39" y="251"/>
                    </a:lnTo>
                    <a:lnTo>
                      <a:pt x="11" y="221"/>
                    </a:lnTo>
                    <a:lnTo>
                      <a:pt x="17" y="187"/>
                    </a:lnTo>
                    <a:lnTo>
                      <a:pt x="31" y="156"/>
                    </a:lnTo>
                    <a:lnTo>
                      <a:pt x="10" y="104"/>
                    </a:lnTo>
                    <a:lnTo>
                      <a:pt x="20" y="82"/>
                    </a:lnTo>
                    <a:lnTo>
                      <a:pt x="0" y="42"/>
                    </a:lnTo>
                    <a:close/>
                  </a:path>
                </a:pathLst>
              </a:custGeom>
              <a:solidFill>
                <a:srgbClr val="FF0000"/>
              </a:solidFill>
              <a:ln w="14351">
                <a:solidFill>
                  <a:schemeClr val="bg2"/>
                </a:solidFill>
                <a:round/>
                <a:headEnd/>
                <a:tailEnd/>
              </a:ln>
            </p:spPr>
            <p:txBody>
              <a:bodyPr/>
              <a:lstStyle/>
              <a:p>
                <a:endParaRPr lang="en-US"/>
              </a:p>
            </p:txBody>
          </p:sp>
          <p:sp>
            <p:nvSpPr>
              <p:cNvPr id="21709" name="Freeform 204"/>
              <p:cNvSpPr>
                <a:spLocks/>
              </p:cNvSpPr>
              <p:nvPr/>
            </p:nvSpPr>
            <p:spPr bwMode="auto">
              <a:xfrm>
                <a:off x="2713" y="2604"/>
                <a:ext cx="29" cy="76"/>
              </a:xfrm>
              <a:custGeom>
                <a:avLst/>
                <a:gdLst>
                  <a:gd name="T0" fmla="*/ 0 w 31"/>
                  <a:gd name="T1" fmla="*/ 0 h 88"/>
                  <a:gd name="T2" fmla="*/ 14 w 31"/>
                  <a:gd name="T3" fmla="*/ 3 h 88"/>
                  <a:gd name="T4" fmla="*/ 25 w 31"/>
                  <a:gd name="T5" fmla="*/ 54 h 88"/>
                  <a:gd name="T6" fmla="*/ 18 w 31"/>
                  <a:gd name="T7" fmla="*/ 57 h 88"/>
                  <a:gd name="T8" fmla="*/ 0 w 31"/>
                  <a:gd name="T9" fmla="*/ 0 h 88"/>
                  <a:gd name="T10" fmla="*/ 0 60000 65536"/>
                  <a:gd name="T11" fmla="*/ 0 60000 65536"/>
                  <a:gd name="T12" fmla="*/ 0 60000 65536"/>
                  <a:gd name="T13" fmla="*/ 0 60000 65536"/>
                  <a:gd name="T14" fmla="*/ 0 60000 65536"/>
                  <a:gd name="T15" fmla="*/ 0 w 31"/>
                  <a:gd name="T16" fmla="*/ 0 h 88"/>
                  <a:gd name="T17" fmla="*/ 31 w 31"/>
                  <a:gd name="T18" fmla="*/ 88 h 88"/>
                </a:gdLst>
                <a:ahLst/>
                <a:cxnLst>
                  <a:cxn ang="T10">
                    <a:pos x="T0" y="T1"/>
                  </a:cxn>
                  <a:cxn ang="T11">
                    <a:pos x="T2" y="T3"/>
                  </a:cxn>
                  <a:cxn ang="T12">
                    <a:pos x="T4" y="T5"/>
                  </a:cxn>
                  <a:cxn ang="T13">
                    <a:pos x="T6" y="T7"/>
                  </a:cxn>
                  <a:cxn ang="T14">
                    <a:pos x="T8" y="T9"/>
                  </a:cxn>
                </a:cxnLst>
                <a:rect l="T15" t="T16" r="T17" b="T18"/>
                <a:pathLst>
                  <a:path w="31" h="88">
                    <a:moveTo>
                      <a:pt x="0" y="0"/>
                    </a:moveTo>
                    <a:lnTo>
                      <a:pt x="17" y="4"/>
                    </a:lnTo>
                    <a:lnTo>
                      <a:pt x="31" y="84"/>
                    </a:lnTo>
                    <a:lnTo>
                      <a:pt x="21" y="88"/>
                    </a:lnTo>
                    <a:lnTo>
                      <a:pt x="0" y="0"/>
                    </a:lnTo>
                    <a:close/>
                  </a:path>
                </a:pathLst>
              </a:custGeom>
              <a:solidFill>
                <a:srgbClr val="FFFFFF"/>
              </a:solidFill>
              <a:ln w="14351">
                <a:solidFill>
                  <a:schemeClr val="bg2"/>
                </a:solidFill>
                <a:round/>
                <a:headEnd/>
                <a:tailEnd/>
              </a:ln>
            </p:spPr>
            <p:txBody>
              <a:bodyPr/>
              <a:lstStyle/>
              <a:p>
                <a:endParaRPr lang="en-US"/>
              </a:p>
            </p:txBody>
          </p:sp>
          <p:sp>
            <p:nvSpPr>
              <p:cNvPr id="21710" name="Freeform 205"/>
              <p:cNvSpPr>
                <a:spLocks/>
              </p:cNvSpPr>
              <p:nvPr/>
            </p:nvSpPr>
            <p:spPr bwMode="auto">
              <a:xfrm>
                <a:off x="1857" y="2613"/>
                <a:ext cx="26" cy="38"/>
              </a:xfrm>
              <a:custGeom>
                <a:avLst/>
                <a:gdLst>
                  <a:gd name="T0" fmla="*/ 0 w 28"/>
                  <a:gd name="T1" fmla="*/ 27 h 45"/>
                  <a:gd name="T2" fmla="*/ 20 w 28"/>
                  <a:gd name="T3" fmla="*/ 21 h 45"/>
                  <a:gd name="T4" fmla="*/ 22 w 28"/>
                  <a:gd name="T5" fmla="*/ 0 h 45"/>
                  <a:gd name="T6" fmla="*/ 0 w 28"/>
                  <a:gd name="T7" fmla="*/ 27 h 45"/>
                  <a:gd name="T8" fmla="*/ 0 60000 65536"/>
                  <a:gd name="T9" fmla="*/ 0 60000 65536"/>
                  <a:gd name="T10" fmla="*/ 0 60000 65536"/>
                  <a:gd name="T11" fmla="*/ 0 60000 65536"/>
                  <a:gd name="T12" fmla="*/ 0 w 28"/>
                  <a:gd name="T13" fmla="*/ 0 h 45"/>
                  <a:gd name="T14" fmla="*/ 28 w 28"/>
                  <a:gd name="T15" fmla="*/ 45 h 45"/>
                </a:gdLst>
                <a:ahLst/>
                <a:cxnLst>
                  <a:cxn ang="T8">
                    <a:pos x="T0" y="T1"/>
                  </a:cxn>
                  <a:cxn ang="T9">
                    <a:pos x="T2" y="T3"/>
                  </a:cxn>
                  <a:cxn ang="T10">
                    <a:pos x="T4" y="T5"/>
                  </a:cxn>
                  <a:cxn ang="T11">
                    <a:pos x="T6" y="T7"/>
                  </a:cxn>
                </a:cxnLst>
                <a:rect l="T12" t="T13" r="T14" b="T15"/>
                <a:pathLst>
                  <a:path w="28" h="45">
                    <a:moveTo>
                      <a:pt x="0" y="45"/>
                    </a:moveTo>
                    <a:lnTo>
                      <a:pt x="26" y="35"/>
                    </a:lnTo>
                    <a:lnTo>
                      <a:pt x="28" y="0"/>
                    </a:lnTo>
                    <a:lnTo>
                      <a:pt x="0" y="45"/>
                    </a:lnTo>
                    <a:close/>
                  </a:path>
                </a:pathLst>
              </a:custGeom>
              <a:solidFill>
                <a:srgbClr val="FFFFFF"/>
              </a:solidFill>
              <a:ln w="14288">
                <a:solidFill>
                  <a:schemeClr val="bg2"/>
                </a:solidFill>
                <a:round/>
                <a:headEnd/>
                <a:tailEnd/>
              </a:ln>
            </p:spPr>
            <p:txBody>
              <a:bodyPr/>
              <a:lstStyle/>
              <a:p>
                <a:endParaRPr lang="en-US"/>
              </a:p>
            </p:txBody>
          </p:sp>
          <p:sp>
            <p:nvSpPr>
              <p:cNvPr id="21711" name="Freeform 206"/>
              <p:cNvSpPr>
                <a:spLocks/>
              </p:cNvSpPr>
              <p:nvPr/>
            </p:nvSpPr>
            <p:spPr bwMode="auto">
              <a:xfrm>
                <a:off x="3424" y="2377"/>
                <a:ext cx="73" cy="52"/>
              </a:xfrm>
              <a:custGeom>
                <a:avLst/>
                <a:gdLst>
                  <a:gd name="T0" fmla="*/ 0 w 79"/>
                  <a:gd name="T1" fmla="*/ 16 h 62"/>
                  <a:gd name="T2" fmla="*/ 5 w 79"/>
                  <a:gd name="T3" fmla="*/ 14 h 62"/>
                  <a:gd name="T4" fmla="*/ 9 w 79"/>
                  <a:gd name="T5" fmla="*/ 23 h 62"/>
                  <a:gd name="T6" fmla="*/ 35 w 79"/>
                  <a:gd name="T7" fmla="*/ 21 h 62"/>
                  <a:gd name="T8" fmla="*/ 60 w 79"/>
                  <a:gd name="T9" fmla="*/ 0 h 62"/>
                  <a:gd name="T10" fmla="*/ 62 w 79"/>
                  <a:gd name="T11" fmla="*/ 13 h 62"/>
                  <a:gd name="T12" fmla="*/ 55 w 79"/>
                  <a:gd name="T13" fmla="*/ 13 h 62"/>
                  <a:gd name="T14" fmla="*/ 60 w 79"/>
                  <a:gd name="T15" fmla="*/ 21 h 62"/>
                  <a:gd name="T16" fmla="*/ 51 w 79"/>
                  <a:gd name="T17" fmla="*/ 37 h 62"/>
                  <a:gd name="T18" fmla="*/ 11 w 79"/>
                  <a:gd name="T19" fmla="*/ 33 h 62"/>
                  <a:gd name="T20" fmla="*/ 0 w 79"/>
                  <a:gd name="T21" fmla="*/ 16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62"/>
                  <a:gd name="T35" fmla="*/ 79 w 79"/>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62">
                    <a:moveTo>
                      <a:pt x="0" y="28"/>
                    </a:moveTo>
                    <a:lnTo>
                      <a:pt x="5" y="24"/>
                    </a:lnTo>
                    <a:lnTo>
                      <a:pt x="12" y="38"/>
                    </a:lnTo>
                    <a:lnTo>
                      <a:pt x="44" y="36"/>
                    </a:lnTo>
                    <a:lnTo>
                      <a:pt x="76" y="0"/>
                    </a:lnTo>
                    <a:lnTo>
                      <a:pt x="79" y="22"/>
                    </a:lnTo>
                    <a:lnTo>
                      <a:pt x="70" y="22"/>
                    </a:lnTo>
                    <a:lnTo>
                      <a:pt x="76" y="36"/>
                    </a:lnTo>
                    <a:lnTo>
                      <a:pt x="64" y="62"/>
                    </a:lnTo>
                    <a:lnTo>
                      <a:pt x="14" y="56"/>
                    </a:lnTo>
                    <a:lnTo>
                      <a:pt x="0" y="28"/>
                    </a:lnTo>
                    <a:close/>
                  </a:path>
                </a:pathLst>
              </a:custGeom>
              <a:solidFill>
                <a:srgbClr val="FF9900"/>
              </a:solidFill>
              <a:ln w="14351">
                <a:solidFill>
                  <a:schemeClr val="bg2"/>
                </a:solidFill>
                <a:round/>
                <a:headEnd/>
                <a:tailEnd/>
              </a:ln>
            </p:spPr>
            <p:txBody>
              <a:bodyPr/>
              <a:lstStyle/>
              <a:p>
                <a:endParaRPr lang="en-US"/>
              </a:p>
            </p:txBody>
          </p:sp>
          <p:sp>
            <p:nvSpPr>
              <p:cNvPr id="21712" name="Freeform 207"/>
              <p:cNvSpPr>
                <a:spLocks/>
              </p:cNvSpPr>
              <p:nvPr/>
            </p:nvSpPr>
            <p:spPr bwMode="auto">
              <a:xfrm>
                <a:off x="2817" y="2199"/>
                <a:ext cx="57" cy="114"/>
              </a:xfrm>
              <a:custGeom>
                <a:avLst/>
                <a:gdLst>
                  <a:gd name="T0" fmla="*/ 0 w 61"/>
                  <a:gd name="T1" fmla="*/ 39 h 133"/>
                  <a:gd name="T2" fmla="*/ 9 w 61"/>
                  <a:gd name="T3" fmla="*/ 30 h 133"/>
                  <a:gd name="T4" fmla="*/ 18 w 61"/>
                  <a:gd name="T5" fmla="*/ 3 h 133"/>
                  <a:gd name="T6" fmla="*/ 46 w 61"/>
                  <a:gd name="T7" fmla="*/ 0 h 133"/>
                  <a:gd name="T8" fmla="*/ 38 w 61"/>
                  <a:gd name="T9" fmla="*/ 11 h 133"/>
                  <a:gd name="T10" fmla="*/ 47 w 61"/>
                  <a:gd name="T11" fmla="*/ 23 h 133"/>
                  <a:gd name="T12" fmla="*/ 32 w 61"/>
                  <a:gd name="T13" fmla="*/ 39 h 133"/>
                  <a:gd name="T14" fmla="*/ 50 w 61"/>
                  <a:gd name="T15" fmla="*/ 48 h 133"/>
                  <a:gd name="T16" fmla="*/ 24 w 61"/>
                  <a:gd name="T17" fmla="*/ 84 h 133"/>
                  <a:gd name="T18" fmla="*/ 21 w 61"/>
                  <a:gd name="T19" fmla="*/ 61 h 133"/>
                  <a:gd name="T20" fmla="*/ 0 w 61"/>
                  <a:gd name="T21" fmla="*/ 39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133"/>
                  <a:gd name="T35" fmla="*/ 61 w 61"/>
                  <a:gd name="T36" fmla="*/ 133 h 1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133">
                    <a:moveTo>
                      <a:pt x="0" y="62"/>
                    </a:moveTo>
                    <a:lnTo>
                      <a:pt x="12" y="48"/>
                    </a:lnTo>
                    <a:lnTo>
                      <a:pt x="21" y="3"/>
                    </a:lnTo>
                    <a:lnTo>
                      <a:pt x="56" y="0"/>
                    </a:lnTo>
                    <a:lnTo>
                      <a:pt x="47" y="18"/>
                    </a:lnTo>
                    <a:lnTo>
                      <a:pt x="58" y="36"/>
                    </a:lnTo>
                    <a:lnTo>
                      <a:pt x="38" y="62"/>
                    </a:lnTo>
                    <a:lnTo>
                      <a:pt x="61" y="76"/>
                    </a:lnTo>
                    <a:lnTo>
                      <a:pt x="30" y="133"/>
                    </a:lnTo>
                    <a:lnTo>
                      <a:pt x="26" y="97"/>
                    </a:lnTo>
                    <a:lnTo>
                      <a:pt x="0" y="62"/>
                    </a:lnTo>
                    <a:close/>
                  </a:path>
                </a:pathLst>
              </a:custGeom>
              <a:solidFill>
                <a:srgbClr val="FF6600"/>
              </a:solidFill>
              <a:ln w="14351">
                <a:solidFill>
                  <a:schemeClr val="bg2"/>
                </a:solidFill>
                <a:round/>
                <a:headEnd/>
                <a:tailEnd/>
              </a:ln>
            </p:spPr>
            <p:txBody>
              <a:bodyPr/>
              <a:lstStyle/>
              <a:p>
                <a:endParaRPr lang="en-US"/>
              </a:p>
            </p:txBody>
          </p:sp>
          <p:sp>
            <p:nvSpPr>
              <p:cNvPr id="21713" name="Freeform 208"/>
              <p:cNvSpPr>
                <a:spLocks/>
              </p:cNvSpPr>
              <p:nvPr/>
            </p:nvSpPr>
            <p:spPr bwMode="auto">
              <a:xfrm>
                <a:off x="3079" y="2117"/>
                <a:ext cx="39" cy="38"/>
              </a:xfrm>
              <a:custGeom>
                <a:avLst/>
                <a:gdLst>
                  <a:gd name="T0" fmla="*/ 0 w 43"/>
                  <a:gd name="T1" fmla="*/ 17 h 45"/>
                  <a:gd name="T2" fmla="*/ 3 w 43"/>
                  <a:gd name="T3" fmla="*/ 2 h 45"/>
                  <a:gd name="T4" fmla="*/ 20 w 43"/>
                  <a:gd name="T5" fmla="*/ 0 h 45"/>
                  <a:gd name="T6" fmla="*/ 32 w 43"/>
                  <a:gd name="T7" fmla="*/ 12 h 45"/>
                  <a:gd name="T8" fmla="*/ 16 w 43"/>
                  <a:gd name="T9" fmla="*/ 14 h 45"/>
                  <a:gd name="T10" fmla="*/ 2 w 43"/>
                  <a:gd name="T11" fmla="*/ 27 h 45"/>
                  <a:gd name="T12" fmla="*/ 7 w 43"/>
                  <a:gd name="T13" fmla="*/ 18 h 45"/>
                  <a:gd name="T14" fmla="*/ 0 w 43"/>
                  <a:gd name="T15" fmla="*/ 17 h 45"/>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45"/>
                  <a:gd name="T26" fmla="*/ 43 w 4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45">
                    <a:moveTo>
                      <a:pt x="0" y="28"/>
                    </a:moveTo>
                    <a:lnTo>
                      <a:pt x="3" y="2"/>
                    </a:lnTo>
                    <a:lnTo>
                      <a:pt x="27" y="0"/>
                    </a:lnTo>
                    <a:lnTo>
                      <a:pt x="43" y="20"/>
                    </a:lnTo>
                    <a:lnTo>
                      <a:pt x="22" y="22"/>
                    </a:lnTo>
                    <a:lnTo>
                      <a:pt x="2" y="45"/>
                    </a:lnTo>
                    <a:lnTo>
                      <a:pt x="10" y="30"/>
                    </a:lnTo>
                    <a:lnTo>
                      <a:pt x="0" y="28"/>
                    </a:lnTo>
                    <a:close/>
                  </a:path>
                </a:pathLst>
              </a:custGeom>
              <a:solidFill>
                <a:srgbClr val="FFFFFF"/>
              </a:solidFill>
              <a:ln w="14288">
                <a:solidFill>
                  <a:schemeClr val="bg2"/>
                </a:solidFill>
                <a:round/>
                <a:headEnd/>
                <a:tailEnd/>
              </a:ln>
            </p:spPr>
            <p:txBody>
              <a:bodyPr/>
              <a:lstStyle/>
              <a:p>
                <a:endParaRPr lang="en-US"/>
              </a:p>
            </p:txBody>
          </p:sp>
          <p:sp>
            <p:nvSpPr>
              <p:cNvPr id="21714" name="Freeform 209"/>
              <p:cNvSpPr>
                <a:spLocks/>
              </p:cNvSpPr>
              <p:nvPr/>
            </p:nvSpPr>
            <p:spPr bwMode="auto">
              <a:xfrm>
                <a:off x="3080" y="2114"/>
                <a:ext cx="257" cy="102"/>
              </a:xfrm>
              <a:custGeom>
                <a:avLst/>
                <a:gdLst>
                  <a:gd name="T0" fmla="*/ 0 w 278"/>
                  <a:gd name="T1" fmla="*/ 26 h 120"/>
                  <a:gd name="T2" fmla="*/ 10 w 278"/>
                  <a:gd name="T3" fmla="*/ 45 h 120"/>
                  <a:gd name="T4" fmla="*/ 0 w 278"/>
                  <a:gd name="T5" fmla="*/ 46 h 120"/>
                  <a:gd name="T6" fmla="*/ 10 w 278"/>
                  <a:gd name="T7" fmla="*/ 50 h 120"/>
                  <a:gd name="T8" fmla="*/ 14 w 278"/>
                  <a:gd name="T9" fmla="*/ 61 h 120"/>
                  <a:gd name="T10" fmla="*/ 25 w 278"/>
                  <a:gd name="T11" fmla="*/ 60 h 120"/>
                  <a:gd name="T12" fmla="*/ 14 w 278"/>
                  <a:gd name="T13" fmla="*/ 65 h 120"/>
                  <a:gd name="T14" fmla="*/ 28 w 278"/>
                  <a:gd name="T15" fmla="*/ 65 h 120"/>
                  <a:gd name="T16" fmla="*/ 43 w 278"/>
                  <a:gd name="T17" fmla="*/ 72 h 120"/>
                  <a:gd name="T18" fmla="*/ 56 w 278"/>
                  <a:gd name="T19" fmla="*/ 64 h 120"/>
                  <a:gd name="T20" fmla="*/ 79 w 278"/>
                  <a:gd name="T21" fmla="*/ 74 h 120"/>
                  <a:gd name="T22" fmla="*/ 116 w 278"/>
                  <a:gd name="T23" fmla="*/ 64 h 120"/>
                  <a:gd name="T24" fmla="*/ 116 w 278"/>
                  <a:gd name="T25" fmla="*/ 74 h 120"/>
                  <a:gd name="T26" fmla="*/ 123 w 278"/>
                  <a:gd name="T27" fmla="*/ 64 h 120"/>
                  <a:gd name="T28" fmla="*/ 193 w 278"/>
                  <a:gd name="T29" fmla="*/ 60 h 120"/>
                  <a:gd name="T30" fmla="*/ 220 w 278"/>
                  <a:gd name="T31" fmla="*/ 59 h 120"/>
                  <a:gd name="T32" fmla="*/ 212 w 278"/>
                  <a:gd name="T33" fmla="*/ 32 h 120"/>
                  <a:gd name="T34" fmla="*/ 218 w 278"/>
                  <a:gd name="T35" fmla="*/ 27 h 120"/>
                  <a:gd name="T36" fmla="*/ 197 w 278"/>
                  <a:gd name="T37" fmla="*/ 7 h 120"/>
                  <a:gd name="T38" fmla="*/ 180 w 278"/>
                  <a:gd name="T39" fmla="*/ 7 h 120"/>
                  <a:gd name="T40" fmla="*/ 141 w 278"/>
                  <a:gd name="T41" fmla="*/ 14 h 120"/>
                  <a:gd name="T42" fmla="*/ 106 w 278"/>
                  <a:gd name="T43" fmla="*/ 0 h 120"/>
                  <a:gd name="T44" fmla="*/ 85 w 278"/>
                  <a:gd name="T45" fmla="*/ 1 h 120"/>
                  <a:gd name="T46" fmla="*/ 57 w 278"/>
                  <a:gd name="T47" fmla="*/ 13 h 120"/>
                  <a:gd name="T48" fmla="*/ 36 w 278"/>
                  <a:gd name="T49" fmla="*/ 10 h 120"/>
                  <a:gd name="T50" fmla="*/ 43 w 278"/>
                  <a:gd name="T51" fmla="*/ 17 h 120"/>
                  <a:gd name="T52" fmla="*/ 0 w 278"/>
                  <a:gd name="T53" fmla="*/ 26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8"/>
                  <a:gd name="T82" fmla="*/ 0 h 120"/>
                  <a:gd name="T83" fmla="*/ 278 w 278"/>
                  <a:gd name="T84" fmla="*/ 120 h 1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8" h="120">
                    <a:moveTo>
                      <a:pt x="0" y="43"/>
                    </a:moveTo>
                    <a:lnTo>
                      <a:pt x="13" y="73"/>
                    </a:lnTo>
                    <a:lnTo>
                      <a:pt x="0" y="75"/>
                    </a:lnTo>
                    <a:lnTo>
                      <a:pt x="13" y="81"/>
                    </a:lnTo>
                    <a:lnTo>
                      <a:pt x="17" y="100"/>
                    </a:lnTo>
                    <a:lnTo>
                      <a:pt x="31" y="98"/>
                    </a:lnTo>
                    <a:lnTo>
                      <a:pt x="17" y="107"/>
                    </a:lnTo>
                    <a:lnTo>
                      <a:pt x="35" y="105"/>
                    </a:lnTo>
                    <a:lnTo>
                      <a:pt x="55" y="118"/>
                    </a:lnTo>
                    <a:lnTo>
                      <a:pt x="71" y="104"/>
                    </a:lnTo>
                    <a:lnTo>
                      <a:pt x="99" y="120"/>
                    </a:lnTo>
                    <a:lnTo>
                      <a:pt x="147" y="104"/>
                    </a:lnTo>
                    <a:lnTo>
                      <a:pt x="146" y="120"/>
                    </a:lnTo>
                    <a:lnTo>
                      <a:pt x="156" y="104"/>
                    </a:lnTo>
                    <a:lnTo>
                      <a:pt x="244" y="97"/>
                    </a:lnTo>
                    <a:lnTo>
                      <a:pt x="278" y="95"/>
                    </a:lnTo>
                    <a:lnTo>
                      <a:pt x="268" y="53"/>
                    </a:lnTo>
                    <a:lnTo>
                      <a:pt x="276" y="45"/>
                    </a:lnTo>
                    <a:lnTo>
                      <a:pt x="249" y="10"/>
                    </a:lnTo>
                    <a:lnTo>
                      <a:pt x="228" y="10"/>
                    </a:lnTo>
                    <a:lnTo>
                      <a:pt x="178" y="23"/>
                    </a:lnTo>
                    <a:lnTo>
                      <a:pt x="134" y="0"/>
                    </a:lnTo>
                    <a:lnTo>
                      <a:pt x="108" y="1"/>
                    </a:lnTo>
                    <a:lnTo>
                      <a:pt x="72" y="21"/>
                    </a:lnTo>
                    <a:lnTo>
                      <a:pt x="45" y="16"/>
                    </a:lnTo>
                    <a:lnTo>
                      <a:pt x="54" y="27"/>
                    </a:lnTo>
                    <a:lnTo>
                      <a:pt x="0" y="43"/>
                    </a:lnTo>
                    <a:close/>
                  </a:path>
                </a:pathLst>
              </a:custGeom>
              <a:solidFill>
                <a:srgbClr val="FFFFFF"/>
              </a:solidFill>
              <a:ln w="14351">
                <a:solidFill>
                  <a:schemeClr val="bg2"/>
                </a:solidFill>
                <a:round/>
                <a:headEnd/>
                <a:tailEnd/>
              </a:ln>
            </p:spPr>
            <p:txBody>
              <a:bodyPr/>
              <a:lstStyle/>
              <a:p>
                <a:endParaRPr lang="en-US"/>
              </a:p>
            </p:txBody>
          </p:sp>
          <p:sp>
            <p:nvSpPr>
              <p:cNvPr id="21715" name="Freeform 210"/>
              <p:cNvSpPr>
                <a:spLocks/>
              </p:cNvSpPr>
              <p:nvPr/>
            </p:nvSpPr>
            <p:spPr bwMode="auto">
              <a:xfrm>
                <a:off x="3128" y="2711"/>
                <a:ext cx="73" cy="79"/>
              </a:xfrm>
              <a:custGeom>
                <a:avLst/>
                <a:gdLst>
                  <a:gd name="T0" fmla="*/ 0 w 79"/>
                  <a:gd name="T1" fmla="*/ 58 h 92"/>
                  <a:gd name="T2" fmla="*/ 6 w 79"/>
                  <a:gd name="T3" fmla="*/ 55 h 92"/>
                  <a:gd name="T4" fmla="*/ 26 w 79"/>
                  <a:gd name="T5" fmla="*/ 55 h 92"/>
                  <a:gd name="T6" fmla="*/ 26 w 79"/>
                  <a:gd name="T7" fmla="*/ 46 h 92"/>
                  <a:gd name="T8" fmla="*/ 51 w 79"/>
                  <a:gd name="T9" fmla="*/ 41 h 92"/>
                  <a:gd name="T10" fmla="*/ 62 w 79"/>
                  <a:gd name="T11" fmla="*/ 21 h 92"/>
                  <a:gd name="T12" fmla="*/ 51 w 79"/>
                  <a:gd name="T13" fmla="*/ 0 h 92"/>
                  <a:gd name="T14" fmla="*/ 15 w 79"/>
                  <a:gd name="T15" fmla="*/ 4 h 92"/>
                  <a:gd name="T16" fmla="*/ 18 w 79"/>
                  <a:gd name="T17" fmla="*/ 20 h 92"/>
                  <a:gd name="T18" fmla="*/ 9 w 79"/>
                  <a:gd name="T19" fmla="*/ 30 h 92"/>
                  <a:gd name="T20" fmla="*/ 0 w 79"/>
                  <a:gd name="T21" fmla="*/ 58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92"/>
                  <a:gd name="T35" fmla="*/ 79 w 79"/>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92">
                    <a:moveTo>
                      <a:pt x="0" y="92"/>
                    </a:moveTo>
                    <a:lnTo>
                      <a:pt x="9" y="86"/>
                    </a:lnTo>
                    <a:lnTo>
                      <a:pt x="32" y="86"/>
                    </a:lnTo>
                    <a:lnTo>
                      <a:pt x="33" y="72"/>
                    </a:lnTo>
                    <a:lnTo>
                      <a:pt x="64" y="65"/>
                    </a:lnTo>
                    <a:lnTo>
                      <a:pt x="79" y="34"/>
                    </a:lnTo>
                    <a:lnTo>
                      <a:pt x="64" y="0"/>
                    </a:lnTo>
                    <a:lnTo>
                      <a:pt x="18" y="7"/>
                    </a:lnTo>
                    <a:lnTo>
                      <a:pt x="24" y="31"/>
                    </a:lnTo>
                    <a:lnTo>
                      <a:pt x="12" y="48"/>
                    </a:lnTo>
                    <a:lnTo>
                      <a:pt x="0" y="92"/>
                    </a:lnTo>
                    <a:close/>
                  </a:path>
                </a:pathLst>
              </a:custGeom>
              <a:solidFill>
                <a:srgbClr val="FF6600"/>
              </a:solidFill>
              <a:ln w="14351">
                <a:solidFill>
                  <a:schemeClr val="bg2"/>
                </a:solidFill>
                <a:round/>
                <a:headEnd/>
                <a:tailEnd/>
              </a:ln>
            </p:spPr>
            <p:txBody>
              <a:bodyPr/>
              <a:lstStyle/>
              <a:p>
                <a:endParaRPr lang="en-US"/>
              </a:p>
            </p:txBody>
          </p:sp>
          <p:sp>
            <p:nvSpPr>
              <p:cNvPr id="21716" name="Freeform 211"/>
              <p:cNvSpPr>
                <a:spLocks/>
              </p:cNvSpPr>
              <p:nvPr/>
            </p:nvSpPr>
            <p:spPr bwMode="auto">
              <a:xfrm>
                <a:off x="3056" y="2291"/>
                <a:ext cx="157" cy="153"/>
              </a:xfrm>
              <a:custGeom>
                <a:avLst/>
                <a:gdLst>
                  <a:gd name="T0" fmla="*/ 0 w 170"/>
                  <a:gd name="T1" fmla="*/ 17 h 179"/>
                  <a:gd name="T2" fmla="*/ 6 w 170"/>
                  <a:gd name="T3" fmla="*/ 109 h 179"/>
                  <a:gd name="T4" fmla="*/ 113 w 170"/>
                  <a:gd name="T5" fmla="*/ 112 h 179"/>
                  <a:gd name="T6" fmla="*/ 130 w 170"/>
                  <a:gd name="T7" fmla="*/ 98 h 179"/>
                  <a:gd name="T8" fmla="*/ 134 w 170"/>
                  <a:gd name="T9" fmla="*/ 88 h 179"/>
                  <a:gd name="T10" fmla="*/ 93 w 170"/>
                  <a:gd name="T11" fmla="*/ 23 h 179"/>
                  <a:gd name="T12" fmla="*/ 113 w 170"/>
                  <a:gd name="T13" fmla="*/ 44 h 179"/>
                  <a:gd name="T14" fmla="*/ 123 w 170"/>
                  <a:gd name="T15" fmla="*/ 26 h 179"/>
                  <a:gd name="T16" fmla="*/ 113 w 170"/>
                  <a:gd name="T17" fmla="*/ 3 h 179"/>
                  <a:gd name="T18" fmla="*/ 88 w 170"/>
                  <a:gd name="T19" fmla="*/ 7 h 179"/>
                  <a:gd name="T20" fmla="*/ 88 w 170"/>
                  <a:gd name="T21" fmla="*/ 0 h 179"/>
                  <a:gd name="T22" fmla="*/ 72 w 170"/>
                  <a:gd name="T23" fmla="*/ 0 h 179"/>
                  <a:gd name="T24" fmla="*/ 52 w 170"/>
                  <a:gd name="T25" fmla="*/ 9 h 179"/>
                  <a:gd name="T26" fmla="*/ 6 w 170"/>
                  <a:gd name="T27" fmla="*/ 0 h 179"/>
                  <a:gd name="T28" fmla="*/ 0 w 170"/>
                  <a:gd name="T29" fmla="*/ 17 h 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179"/>
                  <a:gd name="T47" fmla="*/ 170 w 170"/>
                  <a:gd name="T48" fmla="*/ 179 h 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179">
                    <a:moveTo>
                      <a:pt x="0" y="27"/>
                    </a:moveTo>
                    <a:lnTo>
                      <a:pt x="7" y="176"/>
                    </a:lnTo>
                    <a:lnTo>
                      <a:pt x="143" y="179"/>
                    </a:lnTo>
                    <a:lnTo>
                      <a:pt x="166" y="157"/>
                    </a:lnTo>
                    <a:lnTo>
                      <a:pt x="170" y="142"/>
                    </a:lnTo>
                    <a:lnTo>
                      <a:pt x="118" y="37"/>
                    </a:lnTo>
                    <a:lnTo>
                      <a:pt x="143" y="70"/>
                    </a:lnTo>
                    <a:lnTo>
                      <a:pt x="156" y="42"/>
                    </a:lnTo>
                    <a:lnTo>
                      <a:pt x="143" y="4"/>
                    </a:lnTo>
                    <a:lnTo>
                      <a:pt x="112" y="11"/>
                    </a:lnTo>
                    <a:lnTo>
                      <a:pt x="111" y="0"/>
                    </a:lnTo>
                    <a:lnTo>
                      <a:pt x="91" y="0"/>
                    </a:lnTo>
                    <a:lnTo>
                      <a:pt x="66" y="14"/>
                    </a:lnTo>
                    <a:lnTo>
                      <a:pt x="7" y="0"/>
                    </a:lnTo>
                    <a:lnTo>
                      <a:pt x="0" y="27"/>
                    </a:lnTo>
                    <a:close/>
                  </a:path>
                </a:pathLst>
              </a:custGeom>
              <a:solidFill>
                <a:srgbClr val="FF6600"/>
              </a:solidFill>
              <a:ln w="14351">
                <a:solidFill>
                  <a:schemeClr val="bg2"/>
                </a:solidFill>
                <a:round/>
                <a:headEnd/>
                <a:tailEnd/>
              </a:ln>
            </p:spPr>
            <p:txBody>
              <a:bodyPr/>
              <a:lstStyle/>
              <a:p>
                <a:endParaRPr lang="en-US"/>
              </a:p>
            </p:txBody>
          </p:sp>
          <p:sp>
            <p:nvSpPr>
              <p:cNvPr id="21717" name="Freeform 212"/>
              <p:cNvSpPr>
                <a:spLocks/>
              </p:cNvSpPr>
              <p:nvPr/>
            </p:nvSpPr>
            <p:spPr bwMode="auto">
              <a:xfrm>
                <a:off x="2605" y="1861"/>
                <a:ext cx="35" cy="41"/>
              </a:xfrm>
              <a:custGeom>
                <a:avLst/>
                <a:gdLst>
                  <a:gd name="T0" fmla="*/ 0 w 38"/>
                  <a:gd name="T1" fmla="*/ 19 h 48"/>
                  <a:gd name="T2" fmla="*/ 6 w 38"/>
                  <a:gd name="T3" fmla="*/ 26 h 48"/>
                  <a:gd name="T4" fmla="*/ 17 w 38"/>
                  <a:gd name="T5" fmla="*/ 20 h 48"/>
                  <a:gd name="T6" fmla="*/ 23 w 38"/>
                  <a:gd name="T7" fmla="*/ 30 h 48"/>
                  <a:gd name="T8" fmla="*/ 29 w 38"/>
                  <a:gd name="T9" fmla="*/ 19 h 48"/>
                  <a:gd name="T10" fmla="*/ 24 w 38"/>
                  <a:gd name="T11" fmla="*/ 4 h 48"/>
                  <a:gd name="T12" fmla="*/ 7 w 38"/>
                  <a:gd name="T13" fmla="*/ 0 h 48"/>
                  <a:gd name="T14" fmla="*/ 6 w 38"/>
                  <a:gd name="T15" fmla="*/ 9 h 48"/>
                  <a:gd name="T16" fmla="*/ 0 w 38"/>
                  <a:gd name="T17" fmla="*/ 19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48"/>
                  <a:gd name="T29" fmla="*/ 38 w 3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48">
                    <a:moveTo>
                      <a:pt x="0" y="30"/>
                    </a:moveTo>
                    <a:lnTo>
                      <a:pt x="6" y="41"/>
                    </a:lnTo>
                    <a:lnTo>
                      <a:pt x="22" y="32"/>
                    </a:lnTo>
                    <a:lnTo>
                      <a:pt x="29" y="48"/>
                    </a:lnTo>
                    <a:lnTo>
                      <a:pt x="38" y="30"/>
                    </a:lnTo>
                    <a:lnTo>
                      <a:pt x="30" y="7"/>
                    </a:lnTo>
                    <a:lnTo>
                      <a:pt x="10" y="0"/>
                    </a:lnTo>
                    <a:lnTo>
                      <a:pt x="7" y="15"/>
                    </a:lnTo>
                    <a:lnTo>
                      <a:pt x="0" y="30"/>
                    </a:lnTo>
                    <a:close/>
                  </a:path>
                </a:pathLst>
              </a:custGeom>
              <a:solidFill>
                <a:srgbClr val="FFFFFF"/>
              </a:solidFill>
              <a:ln w="14288">
                <a:solidFill>
                  <a:schemeClr val="bg2"/>
                </a:solidFill>
                <a:round/>
                <a:headEnd/>
                <a:tailEnd/>
              </a:ln>
            </p:spPr>
            <p:txBody>
              <a:bodyPr/>
              <a:lstStyle/>
              <a:p>
                <a:endParaRPr lang="en-US"/>
              </a:p>
            </p:txBody>
          </p:sp>
          <p:sp>
            <p:nvSpPr>
              <p:cNvPr id="21718" name="Freeform 213"/>
              <p:cNvSpPr>
                <a:spLocks/>
              </p:cNvSpPr>
              <p:nvPr/>
            </p:nvSpPr>
            <p:spPr bwMode="auto">
              <a:xfrm>
                <a:off x="2622" y="1803"/>
                <a:ext cx="25" cy="41"/>
              </a:xfrm>
              <a:custGeom>
                <a:avLst/>
                <a:gdLst>
                  <a:gd name="T0" fmla="*/ 0 w 28"/>
                  <a:gd name="T1" fmla="*/ 30 h 48"/>
                  <a:gd name="T2" fmla="*/ 0 w 28"/>
                  <a:gd name="T3" fmla="*/ 3 h 48"/>
                  <a:gd name="T4" fmla="*/ 20 w 28"/>
                  <a:gd name="T5" fmla="*/ 0 h 48"/>
                  <a:gd name="T6" fmla="*/ 0 w 28"/>
                  <a:gd name="T7" fmla="*/ 3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48"/>
                    </a:moveTo>
                    <a:lnTo>
                      <a:pt x="0" y="5"/>
                    </a:lnTo>
                    <a:lnTo>
                      <a:pt x="28" y="0"/>
                    </a:lnTo>
                    <a:lnTo>
                      <a:pt x="0" y="48"/>
                    </a:lnTo>
                    <a:close/>
                  </a:path>
                </a:pathLst>
              </a:custGeom>
              <a:solidFill>
                <a:srgbClr val="FFFFFF"/>
              </a:solidFill>
              <a:ln w="14288">
                <a:solidFill>
                  <a:schemeClr val="bg2"/>
                </a:solidFill>
                <a:round/>
                <a:headEnd/>
                <a:tailEnd/>
              </a:ln>
            </p:spPr>
            <p:txBody>
              <a:bodyPr/>
              <a:lstStyle/>
              <a:p>
                <a:endParaRPr lang="en-US"/>
              </a:p>
            </p:txBody>
          </p:sp>
          <p:sp>
            <p:nvSpPr>
              <p:cNvPr id="21719" name="Freeform 214"/>
              <p:cNvSpPr>
                <a:spLocks/>
              </p:cNvSpPr>
              <p:nvPr/>
            </p:nvSpPr>
            <p:spPr bwMode="auto">
              <a:xfrm>
                <a:off x="2624" y="1815"/>
                <a:ext cx="25" cy="41"/>
              </a:xfrm>
              <a:custGeom>
                <a:avLst/>
                <a:gdLst>
                  <a:gd name="T0" fmla="*/ 0 w 27"/>
                  <a:gd name="T1" fmla="*/ 22 h 48"/>
                  <a:gd name="T2" fmla="*/ 16 w 27"/>
                  <a:gd name="T3" fmla="*/ 0 h 48"/>
                  <a:gd name="T4" fmla="*/ 21 w 27"/>
                  <a:gd name="T5" fmla="*/ 30 h 48"/>
                  <a:gd name="T6" fmla="*/ 0 w 27"/>
                  <a:gd name="T7" fmla="*/ 22 h 48"/>
                  <a:gd name="T8" fmla="*/ 0 60000 65536"/>
                  <a:gd name="T9" fmla="*/ 0 60000 65536"/>
                  <a:gd name="T10" fmla="*/ 0 60000 65536"/>
                  <a:gd name="T11" fmla="*/ 0 60000 65536"/>
                  <a:gd name="T12" fmla="*/ 0 w 27"/>
                  <a:gd name="T13" fmla="*/ 0 h 48"/>
                  <a:gd name="T14" fmla="*/ 27 w 27"/>
                  <a:gd name="T15" fmla="*/ 48 h 48"/>
                </a:gdLst>
                <a:ahLst/>
                <a:cxnLst>
                  <a:cxn ang="T8">
                    <a:pos x="T0" y="T1"/>
                  </a:cxn>
                  <a:cxn ang="T9">
                    <a:pos x="T2" y="T3"/>
                  </a:cxn>
                  <a:cxn ang="T10">
                    <a:pos x="T4" y="T5"/>
                  </a:cxn>
                  <a:cxn ang="T11">
                    <a:pos x="T6" y="T7"/>
                  </a:cxn>
                </a:cxnLst>
                <a:rect l="T12" t="T13" r="T14" b="T15"/>
                <a:pathLst>
                  <a:path w="27" h="48">
                    <a:moveTo>
                      <a:pt x="0" y="35"/>
                    </a:moveTo>
                    <a:lnTo>
                      <a:pt x="19" y="0"/>
                    </a:lnTo>
                    <a:lnTo>
                      <a:pt x="27" y="48"/>
                    </a:lnTo>
                    <a:lnTo>
                      <a:pt x="0" y="35"/>
                    </a:lnTo>
                    <a:close/>
                  </a:path>
                </a:pathLst>
              </a:custGeom>
              <a:solidFill>
                <a:srgbClr val="FFFFFF"/>
              </a:solidFill>
              <a:ln w="14288">
                <a:solidFill>
                  <a:schemeClr val="bg2"/>
                </a:solidFill>
                <a:round/>
                <a:headEnd/>
                <a:tailEnd/>
              </a:ln>
            </p:spPr>
            <p:txBody>
              <a:bodyPr/>
              <a:lstStyle/>
              <a:p>
                <a:endParaRPr lang="en-US"/>
              </a:p>
            </p:txBody>
          </p:sp>
          <p:sp>
            <p:nvSpPr>
              <p:cNvPr id="21720" name="Freeform 215"/>
              <p:cNvSpPr>
                <a:spLocks/>
              </p:cNvSpPr>
              <p:nvPr/>
            </p:nvSpPr>
            <p:spPr bwMode="auto">
              <a:xfrm>
                <a:off x="2633" y="1794"/>
                <a:ext cx="107" cy="174"/>
              </a:xfrm>
              <a:custGeom>
                <a:avLst/>
                <a:gdLst>
                  <a:gd name="T0" fmla="*/ 0 w 116"/>
                  <a:gd name="T1" fmla="*/ 31 h 204"/>
                  <a:gd name="T2" fmla="*/ 4 w 116"/>
                  <a:gd name="T3" fmla="*/ 13 h 204"/>
                  <a:gd name="T4" fmla="*/ 13 w 116"/>
                  <a:gd name="T5" fmla="*/ 0 h 204"/>
                  <a:gd name="T6" fmla="*/ 35 w 116"/>
                  <a:gd name="T7" fmla="*/ 0 h 204"/>
                  <a:gd name="T8" fmla="*/ 23 w 116"/>
                  <a:gd name="T9" fmla="*/ 17 h 204"/>
                  <a:gd name="T10" fmla="*/ 50 w 116"/>
                  <a:gd name="T11" fmla="*/ 19 h 204"/>
                  <a:gd name="T12" fmla="*/ 34 w 116"/>
                  <a:gd name="T13" fmla="*/ 40 h 204"/>
                  <a:gd name="T14" fmla="*/ 53 w 116"/>
                  <a:gd name="T15" fmla="*/ 45 h 204"/>
                  <a:gd name="T16" fmla="*/ 74 w 116"/>
                  <a:gd name="T17" fmla="*/ 72 h 204"/>
                  <a:gd name="T18" fmla="*/ 66 w 116"/>
                  <a:gd name="T19" fmla="*/ 74 h 204"/>
                  <a:gd name="T20" fmla="*/ 76 w 116"/>
                  <a:gd name="T21" fmla="*/ 81 h 204"/>
                  <a:gd name="T22" fmla="*/ 71 w 116"/>
                  <a:gd name="T23" fmla="*/ 86 h 204"/>
                  <a:gd name="T24" fmla="*/ 91 w 116"/>
                  <a:gd name="T25" fmla="*/ 89 h 204"/>
                  <a:gd name="T26" fmla="*/ 80 w 116"/>
                  <a:gd name="T27" fmla="*/ 107 h 204"/>
                  <a:gd name="T28" fmla="*/ 87 w 116"/>
                  <a:gd name="T29" fmla="*/ 110 h 204"/>
                  <a:gd name="T30" fmla="*/ 6 w 116"/>
                  <a:gd name="T31" fmla="*/ 126 h 204"/>
                  <a:gd name="T32" fmla="*/ 42 w 116"/>
                  <a:gd name="T33" fmla="*/ 102 h 204"/>
                  <a:gd name="T34" fmla="*/ 31 w 116"/>
                  <a:gd name="T35" fmla="*/ 107 h 204"/>
                  <a:gd name="T36" fmla="*/ 10 w 116"/>
                  <a:gd name="T37" fmla="*/ 102 h 204"/>
                  <a:gd name="T38" fmla="*/ 25 w 116"/>
                  <a:gd name="T39" fmla="*/ 91 h 204"/>
                  <a:gd name="T40" fmla="*/ 17 w 116"/>
                  <a:gd name="T41" fmla="*/ 86 h 204"/>
                  <a:gd name="T42" fmla="*/ 38 w 116"/>
                  <a:gd name="T43" fmla="*/ 78 h 204"/>
                  <a:gd name="T44" fmla="*/ 40 w 116"/>
                  <a:gd name="T45" fmla="*/ 67 h 204"/>
                  <a:gd name="T46" fmla="*/ 30 w 116"/>
                  <a:gd name="T47" fmla="*/ 62 h 204"/>
                  <a:gd name="T48" fmla="*/ 36 w 116"/>
                  <a:gd name="T49" fmla="*/ 56 h 204"/>
                  <a:gd name="T50" fmla="*/ 13 w 116"/>
                  <a:gd name="T51" fmla="*/ 59 h 204"/>
                  <a:gd name="T52" fmla="*/ 13 w 116"/>
                  <a:gd name="T53" fmla="*/ 40 h 204"/>
                  <a:gd name="T54" fmla="*/ 4 w 116"/>
                  <a:gd name="T55" fmla="*/ 50 h 204"/>
                  <a:gd name="T56" fmla="*/ 9 w 116"/>
                  <a:gd name="T57" fmla="*/ 32 h 204"/>
                  <a:gd name="T58" fmla="*/ 0 w 116"/>
                  <a:gd name="T59" fmla="*/ 31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204"/>
                  <a:gd name="T92" fmla="*/ 116 w 116"/>
                  <a:gd name="T93" fmla="*/ 204 h 20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204">
                    <a:moveTo>
                      <a:pt x="0" y="49"/>
                    </a:moveTo>
                    <a:lnTo>
                      <a:pt x="4" y="21"/>
                    </a:lnTo>
                    <a:lnTo>
                      <a:pt x="16" y="0"/>
                    </a:lnTo>
                    <a:lnTo>
                      <a:pt x="44" y="0"/>
                    </a:lnTo>
                    <a:lnTo>
                      <a:pt x="29" y="27"/>
                    </a:lnTo>
                    <a:lnTo>
                      <a:pt x="64" y="30"/>
                    </a:lnTo>
                    <a:lnTo>
                      <a:pt x="43" y="65"/>
                    </a:lnTo>
                    <a:lnTo>
                      <a:pt x="67" y="73"/>
                    </a:lnTo>
                    <a:lnTo>
                      <a:pt x="94" y="116"/>
                    </a:lnTo>
                    <a:lnTo>
                      <a:pt x="85" y="120"/>
                    </a:lnTo>
                    <a:lnTo>
                      <a:pt x="97" y="130"/>
                    </a:lnTo>
                    <a:lnTo>
                      <a:pt x="91" y="139"/>
                    </a:lnTo>
                    <a:lnTo>
                      <a:pt x="116" y="143"/>
                    </a:lnTo>
                    <a:lnTo>
                      <a:pt x="102" y="171"/>
                    </a:lnTo>
                    <a:lnTo>
                      <a:pt x="111" y="177"/>
                    </a:lnTo>
                    <a:lnTo>
                      <a:pt x="9" y="204"/>
                    </a:lnTo>
                    <a:lnTo>
                      <a:pt x="53" y="165"/>
                    </a:lnTo>
                    <a:lnTo>
                      <a:pt x="40" y="173"/>
                    </a:lnTo>
                    <a:lnTo>
                      <a:pt x="13" y="163"/>
                    </a:lnTo>
                    <a:lnTo>
                      <a:pt x="31" y="146"/>
                    </a:lnTo>
                    <a:lnTo>
                      <a:pt x="21" y="139"/>
                    </a:lnTo>
                    <a:lnTo>
                      <a:pt x="48" y="126"/>
                    </a:lnTo>
                    <a:lnTo>
                      <a:pt x="51" y="108"/>
                    </a:lnTo>
                    <a:lnTo>
                      <a:pt x="38" y="101"/>
                    </a:lnTo>
                    <a:lnTo>
                      <a:pt x="45" y="90"/>
                    </a:lnTo>
                    <a:lnTo>
                      <a:pt x="16" y="95"/>
                    </a:lnTo>
                    <a:lnTo>
                      <a:pt x="16" y="65"/>
                    </a:lnTo>
                    <a:lnTo>
                      <a:pt x="4" y="81"/>
                    </a:lnTo>
                    <a:lnTo>
                      <a:pt x="12" y="50"/>
                    </a:lnTo>
                    <a:lnTo>
                      <a:pt x="0" y="49"/>
                    </a:lnTo>
                    <a:close/>
                  </a:path>
                </a:pathLst>
              </a:custGeom>
              <a:solidFill>
                <a:srgbClr val="FFFFFF"/>
              </a:solidFill>
              <a:ln w="14288">
                <a:solidFill>
                  <a:schemeClr val="bg2"/>
                </a:solidFill>
                <a:round/>
                <a:headEnd/>
                <a:tailEnd/>
              </a:ln>
            </p:spPr>
            <p:txBody>
              <a:bodyPr/>
              <a:lstStyle/>
              <a:p>
                <a:endParaRPr lang="en-US"/>
              </a:p>
            </p:txBody>
          </p:sp>
          <p:sp>
            <p:nvSpPr>
              <p:cNvPr id="21721" name="Freeform 216"/>
              <p:cNvSpPr>
                <a:spLocks/>
              </p:cNvSpPr>
              <p:nvPr/>
            </p:nvSpPr>
            <p:spPr bwMode="auto">
              <a:xfrm>
                <a:off x="384" y="1488"/>
                <a:ext cx="416" cy="385"/>
              </a:xfrm>
              <a:custGeom>
                <a:avLst/>
                <a:gdLst>
                  <a:gd name="T0" fmla="*/ 23 w 450"/>
                  <a:gd name="T1" fmla="*/ 112 h 451"/>
                  <a:gd name="T2" fmla="*/ 23 w 450"/>
                  <a:gd name="T3" fmla="*/ 125 h 451"/>
                  <a:gd name="T4" fmla="*/ 65 w 450"/>
                  <a:gd name="T5" fmla="*/ 131 h 451"/>
                  <a:gd name="T6" fmla="*/ 80 w 450"/>
                  <a:gd name="T7" fmla="*/ 126 h 451"/>
                  <a:gd name="T8" fmla="*/ 35 w 450"/>
                  <a:gd name="T9" fmla="*/ 160 h 451"/>
                  <a:gd name="T10" fmla="*/ 34 w 450"/>
                  <a:gd name="T11" fmla="*/ 174 h 451"/>
                  <a:gd name="T12" fmla="*/ 34 w 450"/>
                  <a:gd name="T13" fmla="*/ 184 h 451"/>
                  <a:gd name="T14" fmla="*/ 41 w 450"/>
                  <a:gd name="T15" fmla="*/ 196 h 451"/>
                  <a:gd name="T16" fmla="*/ 60 w 450"/>
                  <a:gd name="T17" fmla="*/ 207 h 451"/>
                  <a:gd name="T18" fmla="*/ 67 w 450"/>
                  <a:gd name="T19" fmla="*/ 196 h 451"/>
                  <a:gd name="T20" fmla="*/ 71 w 450"/>
                  <a:gd name="T21" fmla="*/ 223 h 451"/>
                  <a:gd name="T22" fmla="*/ 107 w 450"/>
                  <a:gd name="T23" fmla="*/ 226 h 451"/>
                  <a:gd name="T24" fmla="*/ 118 w 450"/>
                  <a:gd name="T25" fmla="*/ 223 h 451"/>
                  <a:gd name="T26" fmla="*/ 111 w 450"/>
                  <a:gd name="T27" fmla="*/ 251 h 451"/>
                  <a:gd name="T28" fmla="*/ 92 w 450"/>
                  <a:gd name="T29" fmla="*/ 266 h 451"/>
                  <a:gd name="T30" fmla="*/ 55 w 450"/>
                  <a:gd name="T31" fmla="*/ 281 h 451"/>
                  <a:gd name="T32" fmla="*/ 100 w 450"/>
                  <a:gd name="T33" fmla="*/ 270 h 451"/>
                  <a:gd name="T34" fmla="*/ 105 w 450"/>
                  <a:gd name="T35" fmla="*/ 256 h 451"/>
                  <a:gd name="T36" fmla="*/ 165 w 450"/>
                  <a:gd name="T37" fmla="*/ 229 h 451"/>
                  <a:gd name="T38" fmla="*/ 166 w 450"/>
                  <a:gd name="T39" fmla="*/ 211 h 451"/>
                  <a:gd name="T40" fmla="*/ 211 w 450"/>
                  <a:gd name="T41" fmla="*/ 164 h 451"/>
                  <a:gd name="T42" fmla="*/ 222 w 450"/>
                  <a:gd name="T43" fmla="*/ 177 h 451"/>
                  <a:gd name="T44" fmla="*/ 226 w 450"/>
                  <a:gd name="T45" fmla="*/ 187 h 451"/>
                  <a:gd name="T46" fmla="*/ 191 w 450"/>
                  <a:gd name="T47" fmla="*/ 204 h 451"/>
                  <a:gd name="T48" fmla="*/ 195 w 450"/>
                  <a:gd name="T49" fmla="*/ 214 h 451"/>
                  <a:gd name="T50" fmla="*/ 238 w 450"/>
                  <a:gd name="T51" fmla="*/ 193 h 451"/>
                  <a:gd name="T52" fmla="*/ 241 w 450"/>
                  <a:gd name="T53" fmla="*/ 181 h 451"/>
                  <a:gd name="T54" fmla="*/ 257 w 450"/>
                  <a:gd name="T55" fmla="*/ 183 h 451"/>
                  <a:gd name="T56" fmla="*/ 286 w 450"/>
                  <a:gd name="T57" fmla="*/ 201 h 451"/>
                  <a:gd name="T58" fmla="*/ 338 w 450"/>
                  <a:gd name="T59" fmla="*/ 200 h 451"/>
                  <a:gd name="T60" fmla="*/ 336 w 450"/>
                  <a:gd name="T61" fmla="*/ 209 h 451"/>
                  <a:gd name="T62" fmla="*/ 356 w 450"/>
                  <a:gd name="T63" fmla="*/ 210 h 451"/>
                  <a:gd name="T64" fmla="*/ 323 w 450"/>
                  <a:gd name="T65" fmla="*/ 196 h 451"/>
                  <a:gd name="T66" fmla="*/ 195 w 450"/>
                  <a:gd name="T67" fmla="*/ 17 h 451"/>
                  <a:gd name="T68" fmla="*/ 155 w 450"/>
                  <a:gd name="T69" fmla="*/ 3 h 451"/>
                  <a:gd name="T70" fmla="*/ 139 w 450"/>
                  <a:gd name="T71" fmla="*/ 10 h 451"/>
                  <a:gd name="T72" fmla="*/ 135 w 450"/>
                  <a:gd name="T73" fmla="*/ 0 h 451"/>
                  <a:gd name="T74" fmla="*/ 98 w 450"/>
                  <a:gd name="T75" fmla="*/ 12 h 451"/>
                  <a:gd name="T76" fmla="*/ 94 w 450"/>
                  <a:gd name="T77" fmla="*/ 15 h 451"/>
                  <a:gd name="T78" fmla="*/ 77 w 450"/>
                  <a:gd name="T79" fmla="*/ 27 h 451"/>
                  <a:gd name="T80" fmla="*/ 55 w 450"/>
                  <a:gd name="T81" fmla="*/ 42 h 451"/>
                  <a:gd name="T82" fmla="*/ 23 w 450"/>
                  <a:gd name="T83" fmla="*/ 54 h 451"/>
                  <a:gd name="T84" fmla="*/ 52 w 450"/>
                  <a:gd name="T85" fmla="*/ 81 h 451"/>
                  <a:gd name="T86" fmla="*/ 71 w 450"/>
                  <a:gd name="T87" fmla="*/ 87 h 451"/>
                  <a:gd name="T88" fmla="*/ 85 w 450"/>
                  <a:gd name="T89" fmla="*/ 96 h 451"/>
                  <a:gd name="T90" fmla="*/ 52 w 450"/>
                  <a:gd name="T91" fmla="*/ 98 h 451"/>
                  <a:gd name="T92" fmla="*/ 41 w 450"/>
                  <a:gd name="T93" fmla="*/ 89 h 4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0"/>
                  <a:gd name="T142" fmla="*/ 0 h 451"/>
                  <a:gd name="T143" fmla="*/ 450 w 450"/>
                  <a:gd name="T144" fmla="*/ 451 h 4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0" h="451">
                    <a:moveTo>
                      <a:pt x="0" y="173"/>
                    </a:moveTo>
                    <a:lnTo>
                      <a:pt x="29" y="180"/>
                    </a:lnTo>
                    <a:lnTo>
                      <a:pt x="18" y="184"/>
                    </a:lnTo>
                    <a:lnTo>
                      <a:pt x="29" y="201"/>
                    </a:lnTo>
                    <a:lnTo>
                      <a:pt x="76" y="198"/>
                    </a:lnTo>
                    <a:lnTo>
                      <a:pt x="82" y="211"/>
                    </a:lnTo>
                    <a:lnTo>
                      <a:pt x="111" y="196"/>
                    </a:lnTo>
                    <a:lnTo>
                      <a:pt x="101" y="203"/>
                    </a:lnTo>
                    <a:lnTo>
                      <a:pt x="106" y="230"/>
                    </a:lnTo>
                    <a:lnTo>
                      <a:pt x="44" y="256"/>
                    </a:lnTo>
                    <a:lnTo>
                      <a:pt x="27" y="284"/>
                    </a:lnTo>
                    <a:lnTo>
                      <a:pt x="43" y="280"/>
                    </a:lnTo>
                    <a:lnTo>
                      <a:pt x="32" y="287"/>
                    </a:lnTo>
                    <a:lnTo>
                      <a:pt x="43" y="296"/>
                    </a:lnTo>
                    <a:lnTo>
                      <a:pt x="65" y="301"/>
                    </a:lnTo>
                    <a:lnTo>
                      <a:pt x="52" y="316"/>
                    </a:lnTo>
                    <a:lnTo>
                      <a:pt x="63" y="331"/>
                    </a:lnTo>
                    <a:lnTo>
                      <a:pt x="76" y="332"/>
                    </a:lnTo>
                    <a:lnTo>
                      <a:pt x="99" y="301"/>
                    </a:lnTo>
                    <a:lnTo>
                      <a:pt x="84" y="316"/>
                    </a:lnTo>
                    <a:lnTo>
                      <a:pt x="97" y="347"/>
                    </a:lnTo>
                    <a:lnTo>
                      <a:pt x="90" y="358"/>
                    </a:lnTo>
                    <a:lnTo>
                      <a:pt x="117" y="342"/>
                    </a:lnTo>
                    <a:lnTo>
                      <a:pt x="136" y="363"/>
                    </a:lnTo>
                    <a:lnTo>
                      <a:pt x="143" y="350"/>
                    </a:lnTo>
                    <a:lnTo>
                      <a:pt x="150" y="358"/>
                    </a:lnTo>
                    <a:lnTo>
                      <a:pt x="171" y="347"/>
                    </a:lnTo>
                    <a:lnTo>
                      <a:pt x="141" y="403"/>
                    </a:lnTo>
                    <a:lnTo>
                      <a:pt x="118" y="414"/>
                    </a:lnTo>
                    <a:lnTo>
                      <a:pt x="117" y="428"/>
                    </a:lnTo>
                    <a:lnTo>
                      <a:pt x="90" y="429"/>
                    </a:lnTo>
                    <a:lnTo>
                      <a:pt x="70" y="451"/>
                    </a:lnTo>
                    <a:lnTo>
                      <a:pt x="97" y="433"/>
                    </a:lnTo>
                    <a:lnTo>
                      <a:pt x="127" y="433"/>
                    </a:lnTo>
                    <a:lnTo>
                      <a:pt x="142" y="423"/>
                    </a:lnTo>
                    <a:lnTo>
                      <a:pt x="133" y="412"/>
                    </a:lnTo>
                    <a:lnTo>
                      <a:pt x="152" y="412"/>
                    </a:lnTo>
                    <a:lnTo>
                      <a:pt x="209" y="368"/>
                    </a:lnTo>
                    <a:lnTo>
                      <a:pt x="221" y="353"/>
                    </a:lnTo>
                    <a:lnTo>
                      <a:pt x="211" y="338"/>
                    </a:lnTo>
                    <a:lnTo>
                      <a:pt x="261" y="290"/>
                    </a:lnTo>
                    <a:lnTo>
                      <a:pt x="267" y="263"/>
                    </a:lnTo>
                    <a:lnTo>
                      <a:pt x="263" y="290"/>
                    </a:lnTo>
                    <a:lnTo>
                      <a:pt x="281" y="284"/>
                    </a:lnTo>
                    <a:lnTo>
                      <a:pt x="270" y="294"/>
                    </a:lnTo>
                    <a:lnTo>
                      <a:pt x="287" y="301"/>
                    </a:lnTo>
                    <a:lnTo>
                      <a:pt x="252" y="304"/>
                    </a:lnTo>
                    <a:lnTo>
                      <a:pt x="242" y="328"/>
                    </a:lnTo>
                    <a:lnTo>
                      <a:pt x="256" y="328"/>
                    </a:lnTo>
                    <a:lnTo>
                      <a:pt x="247" y="344"/>
                    </a:lnTo>
                    <a:lnTo>
                      <a:pt x="293" y="322"/>
                    </a:lnTo>
                    <a:lnTo>
                      <a:pt x="301" y="311"/>
                    </a:lnTo>
                    <a:lnTo>
                      <a:pt x="292" y="303"/>
                    </a:lnTo>
                    <a:lnTo>
                      <a:pt x="305" y="290"/>
                    </a:lnTo>
                    <a:lnTo>
                      <a:pt x="303" y="301"/>
                    </a:lnTo>
                    <a:lnTo>
                      <a:pt x="326" y="294"/>
                    </a:lnTo>
                    <a:lnTo>
                      <a:pt x="320" y="304"/>
                    </a:lnTo>
                    <a:lnTo>
                      <a:pt x="361" y="323"/>
                    </a:lnTo>
                    <a:lnTo>
                      <a:pt x="419" y="331"/>
                    </a:lnTo>
                    <a:lnTo>
                      <a:pt x="428" y="321"/>
                    </a:lnTo>
                    <a:lnTo>
                      <a:pt x="437" y="327"/>
                    </a:lnTo>
                    <a:lnTo>
                      <a:pt x="425" y="336"/>
                    </a:lnTo>
                    <a:lnTo>
                      <a:pt x="443" y="345"/>
                    </a:lnTo>
                    <a:lnTo>
                      <a:pt x="450" y="337"/>
                    </a:lnTo>
                    <a:lnTo>
                      <a:pt x="437" y="316"/>
                    </a:lnTo>
                    <a:lnTo>
                      <a:pt x="409" y="316"/>
                    </a:lnTo>
                    <a:lnTo>
                      <a:pt x="409" y="51"/>
                    </a:lnTo>
                    <a:lnTo>
                      <a:pt x="247" y="27"/>
                    </a:lnTo>
                    <a:lnTo>
                      <a:pt x="240" y="16"/>
                    </a:lnTo>
                    <a:lnTo>
                      <a:pt x="197" y="6"/>
                    </a:lnTo>
                    <a:lnTo>
                      <a:pt x="190" y="19"/>
                    </a:lnTo>
                    <a:lnTo>
                      <a:pt x="175" y="16"/>
                    </a:lnTo>
                    <a:lnTo>
                      <a:pt x="188" y="6"/>
                    </a:lnTo>
                    <a:lnTo>
                      <a:pt x="171" y="0"/>
                    </a:lnTo>
                    <a:lnTo>
                      <a:pt x="154" y="16"/>
                    </a:lnTo>
                    <a:lnTo>
                      <a:pt x="124" y="19"/>
                    </a:lnTo>
                    <a:lnTo>
                      <a:pt x="122" y="34"/>
                    </a:lnTo>
                    <a:lnTo>
                      <a:pt x="119" y="24"/>
                    </a:lnTo>
                    <a:lnTo>
                      <a:pt x="92" y="33"/>
                    </a:lnTo>
                    <a:lnTo>
                      <a:pt x="97" y="44"/>
                    </a:lnTo>
                    <a:lnTo>
                      <a:pt x="84" y="40"/>
                    </a:lnTo>
                    <a:lnTo>
                      <a:pt x="69" y="67"/>
                    </a:lnTo>
                    <a:lnTo>
                      <a:pt x="27" y="76"/>
                    </a:lnTo>
                    <a:lnTo>
                      <a:pt x="29" y="87"/>
                    </a:lnTo>
                    <a:lnTo>
                      <a:pt x="19" y="90"/>
                    </a:lnTo>
                    <a:lnTo>
                      <a:pt x="66" y="130"/>
                    </a:lnTo>
                    <a:lnTo>
                      <a:pt x="130" y="146"/>
                    </a:lnTo>
                    <a:lnTo>
                      <a:pt x="90" y="141"/>
                    </a:lnTo>
                    <a:lnTo>
                      <a:pt x="92" y="152"/>
                    </a:lnTo>
                    <a:lnTo>
                      <a:pt x="107" y="153"/>
                    </a:lnTo>
                    <a:lnTo>
                      <a:pt x="95" y="162"/>
                    </a:lnTo>
                    <a:lnTo>
                      <a:pt x="66" y="158"/>
                    </a:lnTo>
                    <a:lnTo>
                      <a:pt x="66" y="143"/>
                    </a:lnTo>
                    <a:lnTo>
                      <a:pt x="52" y="143"/>
                    </a:lnTo>
                    <a:lnTo>
                      <a:pt x="0" y="173"/>
                    </a:lnTo>
                    <a:close/>
                  </a:path>
                </a:pathLst>
              </a:custGeom>
              <a:solidFill>
                <a:srgbClr val="FFFFFF"/>
              </a:solidFill>
              <a:ln w="14288">
                <a:solidFill>
                  <a:schemeClr val="bg2"/>
                </a:solidFill>
                <a:round/>
                <a:headEnd/>
                <a:tailEnd/>
              </a:ln>
            </p:spPr>
            <p:txBody>
              <a:bodyPr/>
              <a:lstStyle/>
              <a:p>
                <a:endParaRPr lang="en-US"/>
              </a:p>
            </p:txBody>
          </p:sp>
          <p:sp>
            <p:nvSpPr>
              <p:cNvPr id="21722" name="Freeform 217"/>
              <p:cNvSpPr>
                <a:spLocks/>
              </p:cNvSpPr>
              <p:nvPr/>
            </p:nvSpPr>
            <p:spPr bwMode="auto">
              <a:xfrm>
                <a:off x="554" y="2471"/>
                <a:ext cx="26" cy="41"/>
              </a:xfrm>
              <a:custGeom>
                <a:avLst/>
                <a:gdLst>
                  <a:gd name="T0" fmla="*/ 0 w 28"/>
                  <a:gd name="T1" fmla="*/ 9 h 48"/>
                  <a:gd name="T2" fmla="*/ 3 w 28"/>
                  <a:gd name="T3" fmla="*/ 0 h 48"/>
                  <a:gd name="T4" fmla="*/ 22 w 28"/>
                  <a:gd name="T5" fmla="*/ 16 h 48"/>
                  <a:gd name="T6" fmla="*/ 7 w 28"/>
                  <a:gd name="T7" fmla="*/ 30 h 48"/>
                  <a:gd name="T8" fmla="*/ 0 w 28"/>
                  <a:gd name="T9" fmla="*/ 9 h 48"/>
                  <a:gd name="T10" fmla="*/ 0 60000 65536"/>
                  <a:gd name="T11" fmla="*/ 0 60000 65536"/>
                  <a:gd name="T12" fmla="*/ 0 60000 65536"/>
                  <a:gd name="T13" fmla="*/ 0 60000 65536"/>
                  <a:gd name="T14" fmla="*/ 0 60000 65536"/>
                  <a:gd name="T15" fmla="*/ 0 w 28"/>
                  <a:gd name="T16" fmla="*/ 0 h 48"/>
                  <a:gd name="T17" fmla="*/ 28 w 28"/>
                  <a:gd name="T18" fmla="*/ 48 h 48"/>
                </a:gdLst>
                <a:ahLst/>
                <a:cxnLst>
                  <a:cxn ang="T10">
                    <a:pos x="T0" y="T1"/>
                  </a:cxn>
                  <a:cxn ang="T11">
                    <a:pos x="T2" y="T3"/>
                  </a:cxn>
                  <a:cxn ang="T12">
                    <a:pos x="T4" y="T5"/>
                  </a:cxn>
                  <a:cxn ang="T13">
                    <a:pos x="T6" y="T7"/>
                  </a:cxn>
                  <a:cxn ang="T14">
                    <a:pos x="T8" y="T9"/>
                  </a:cxn>
                </a:cxnLst>
                <a:rect l="T15" t="T16" r="T17" b="T18"/>
                <a:pathLst>
                  <a:path w="28" h="48">
                    <a:moveTo>
                      <a:pt x="0" y="15"/>
                    </a:moveTo>
                    <a:lnTo>
                      <a:pt x="3" y="0"/>
                    </a:lnTo>
                    <a:lnTo>
                      <a:pt x="28" y="26"/>
                    </a:lnTo>
                    <a:lnTo>
                      <a:pt x="7" y="48"/>
                    </a:lnTo>
                    <a:lnTo>
                      <a:pt x="0" y="15"/>
                    </a:lnTo>
                    <a:close/>
                  </a:path>
                </a:pathLst>
              </a:custGeom>
              <a:solidFill>
                <a:srgbClr val="FF0000"/>
              </a:solidFill>
              <a:ln w="14288">
                <a:solidFill>
                  <a:schemeClr val="bg2"/>
                </a:solidFill>
                <a:round/>
                <a:headEnd/>
                <a:tailEnd/>
              </a:ln>
            </p:spPr>
            <p:txBody>
              <a:bodyPr/>
              <a:lstStyle/>
              <a:p>
                <a:endParaRPr lang="en-US"/>
              </a:p>
            </p:txBody>
          </p:sp>
          <p:sp>
            <p:nvSpPr>
              <p:cNvPr id="21723" name="Freeform 218"/>
              <p:cNvSpPr>
                <a:spLocks/>
              </p:cNvSpPr>
              <p:nvPr/>
            </p:nvSpPr>
            <p:spPr bwMode="auto">
              <a:xfrm>
                <a:off x="567" y="1812"/>
                <a:ext cx="37" cy="41"/>
              </a:xfrm>
              <a:custGeom>
                <a:avLst/>
                <a:gdLst>
                  <a:gd name="T0" fmla="*/ 0 w 40"/>
                  <a:gd name="T1" fmla="*/ 12 h 48"/>
                  <a:gd name="T2" fmla="*/ 9 w 40"/>
                  <a:gd name="T3" fmla="*/ 30 h 48"/>
                  <a:gd name="T4" fmla="*/ 31 w 40"/>
                  <a:gd name="T5" fmla="*/ 7 h 48"/>
                  <a:gd name="T6" fmla="*/ 12 w 40"/>
                  <a:gd name="T7" fmla="*/ 0 h 48"/>
                  <a:gd name="T8" fmla="*/ 13 w 40"/>
                  <a:gd name="T9" fmla="*/ 11 h 48"/>
                  <a:gd name="T10" fmla="*/ 0 w 40"/>
                  <a:gd name="T11" fmla="*/ 12 h 48"/>
                  <a:gd name="T12" fmla="*/ 0 60000 65536"/>
                  <a:gd name="T13" fmla="*/ 0 60000 65536"/>
                  <a:gd name="T14" fmla="*/ 0 60000 65536"/>
                  <a:gd name="T15" fmla="*/ 0 60000 65536"/>
                  <a:gd name="T16" fmla="*/ 0 60000 65536"/>
                  <a:gd name="T17" fmla="*/ 0 60000 65536"/>
                  <a:gd name="T18" fmla="*/ 0 w 40"/>
                  <a:gd name="T19" fmla="*/ 0 h 48"/>
                  <a:gd name="T20" fmla="*/ 40 w 4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0" h="48">
                    <a:moveTo>
                      <a:pt x="0" y="19"/>
                    </a:moveTo>
                    <a:lnTo>
                      <a:pt x="12" y="48"/>
                    </a:lnTo>
                    <a:lnTo>
                      <a:pt x="40" y="10"/>
                    </a:lnTo>
                    <a:lnTo>
                      <a:pt x="15" y="0"/>
                    </a:lnTo>
                    <a:lnTo>
                      <a:pt x="16" y="17"/>
                    </a:lnTo>
                    <a:lnTo>
                      <a:pt x="0" y="19"/>
                    </a:lnTo>
                    <a:close/>
                  </a:path>
                </a:pathLst>
              </a:custGeom>
              <a:solidFill>
                <a:srgbClr val="FFFFFF"/>
              </a:solidFill>
              <a:ln w="14288">
                <a:solidFill>
                  <a:schemeClr val="bg2"/>
                </a:solidFill>
                <a:round/>
                <a:headEnd/>
                <a:tailEnd/>
              </a:ln>
            </p:spPr>
            <p:txBody>
              <a:bodyPr/>
              <a:lstStyle/>
              <a:p>
                <a:endParaRPr lang="en-US"/>
              </a:p>
            </p:txBody>
          </p:sp>
          <p:sp>
            <p:nvSpPr>
              <p:cNvPr id="21724" name="Freeform 219"/>
              <p:cNvSpPr>
                <a:spLocks/>
              </p:cNvSpPr>
              <p:nvPr/>
            </p:nvSpPr>
            <p:spPr bwMode="auto">
              <a:xfrm>
                <a:off x="800" y="1768"/>
                <a:ext cx="112" cy="105"/>
              </a:xfrm>
              <a:custGeom>
                <a:avLst/>
                <a:gdLst>
                  <a:gd name="T0" fmla="*/ 0 w 122"/>
                  <a:gd name="T1" fmla="*/ 6 h 123"/>
                  <a:gd name="T2" fmla="*/ 6 w 122"/>
                  <a:gd name="T3" fmla="*/ 19 h 123"/>
                  <a:gd name="T4" fmla="*/ 17 w 122"/>
                  <a:gd name="T5" fmla="*/ 23 h 123"/>
                  <a:gd name="T6" fmla="*/ 24 w 122"/>
                  <a:gd name="T7" fmla="*/ 19 h 123"/>
                  <a:gd name="T8" fmla="*/ 13 w 122"/>
                  <a:gd name="T9" fmla="*/ 15 h 123"/>
                  <a:gd name="T10" fmla="*/ 24 w 122"/>
                  <a:gd name="T11" fmla="*/ 15 h 123"/>
                  <a:gd name="T12" fmla="*/ 33 w 122"/>
                  <a:gd name="T13" fmla="*/ 23 h 123"/>
                  <a:gd name="T14" fmla="*/ 30 w 122"/>
                  <a:gd name="T15" fmla="*/ 6 h 123"/>
                  <a:gd name="T16" fmla="*/ 38 w 122"/>
                  <a:gd name="T17" fmla="*/ 22 h 123"/>
                  <a:gd name="T18" fmla="*/ 58 w 122"/>
                  <a:gd name="T19" fmla="*/ 29 h 123"/>
                  <a:gd name="T20" fmla="*/ 54 w 122"/>
                  <a:gd name="T21" fmla="*/ 40 h 123"/>
                  <a:gd name="T22" fmla="*/ 77 w 122"/>
                  <a:gd name="T23" fmla="*/ 53 h 123"/>
                  <a:gd name="T24" fmla="*/ 70 w 122"/>
                  <a:gd name="T25" fmla="*/ 63 h 123"/>
                  <a:gd name="T26" fmla="*/ 82 w 122"/>
                  <a:gd name="T27" fmla="*/ 57 h 123"/>
                  <a:gd name="T28" fmla="*/ 85 w 122"/>
                  <a:gd name="T29" fmla="*/ 77 h 123"/>
                  <a:gd name="T30" fmla="*/ 94 w 122"/>
                  <a:gd name="T31" fmla="*/ 73 h 123"/>
                  <a:gd name="T32" fmla="*/ 95 w 122"/>
                  <a:gd name="T33" fmla="*/ 57 h 123"/>
                  <a:gd name="T34" fmla="*/ 72 w 122"/>
                  <a:gd name="T35" fmla="*/ 49 h 123"/>
                  <a:gd name="T36" fmla="*/ 31 w 122"/>
                  <a:gd name="T37" fmla="*/ 0 h 123"/>
                  <a:gd name="T38" fmla="*/ 6 w 122"/>
                  <a:gd name="T39" fmla="*/ 15 h 123"/>
                  <a:gd name="T40" fmla="*/ 0 w 122"/>
                  <a:gd name="T41" fmla="*/ 6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23"/>
                  <a:gd name="T65" fmla="*/ 122 w 12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23">
                    <a:moveTo>
                      <a:pt x="0" y="9"/>
                    </a:moveTo>
                    <a:lnTo>
                      <a:pt x="7" y="30"/>
                    </a:lnTo>
                    <a:lnTo>
                      <a:pt x="23" y="38"/>
                    </a:lnTo>
                    <a:lnTo>
                      <a:pt x="30" y="31"/>
                    </a:lnTo>
                    <a:lnTo>
                      <a:pt x="16" y="24"/>
                    </a:lnTo>
                    <a:lnTo>
                      <a:pt x="30" y="24"/>
                    </a:lnTo>
                    <a:lnTo>
                      <a:pt x="43" y="38"/>
                    </a:lnTo>
                    <a:lnTo>
                      <a:pt x="39" y="9"/>
                    </a:lnTo>
                    <a:lnTo>
                      <a:pt x="49" y="35"/>
                    </a:lnTo>
                    <a:lnTo>
                      <a:pt x="75" y="47"/>
                    </a:lnTo>
                    <a:lnTo>
                      <a:pt x="70" y="64"/>
                    </a:lnTo>
                    <a:lnTo>
                      <a:pt x="99" y="86"/>
                    </a:lnTo>
                    <a:lnTo>
                      <a:pt x="90" y="102"/>
                    </a:lnTo>
                    <a:lnTo>
                      <a:pt x="106" y="91"/>
                    </a:lnTo>
                    <a:lnTo>
                      <a:pt x="110" y="123"/>
                    </a:lnTo>
                    <a:lnTo>
                      <a:pt x="121" y="117"/>
                    </a:lnTo>
                    <a:lnTo>
                      <a:pt x="122" y="93"/>
                    </a:lnTo>
                    <a:lnTo>
                      <a:pt x="93" y="79"/>
                    </a:lnTo>
                    <a:lnTo>
                      <a:pt x="40" y="0"/>
                    </a:lnTo>
                    <a:lnTo>
                      <a:pt x="9" y="24"/>
                    </a:lnTo>
                    <a:lnTo>
                      <a:pt x="0" y="9"/>
                    </a:lnTo>
                    <a:close/>
                  </a:path>
                </a:pathLst>
              </a:custGeom>
              <a:solidFill>
                <a:srgbClr val="FFFFFF"/>
              </a:solidFill>
              <a:ln w="14288">
                <a:solidFill>
                  <a:schemeClr val="bg2"/>
                </a:solidFill>
                <a:round/>
                <a:headEnd/>
                <a:tailEnd/>
              </a:ln>
            </p:spPr>
            <p:txBody>
              <a:bodyPr/>
              <a:lstStyle/>
              <a:p>
                <a:endParaRPr lang="en-US"/>
              </a:p>
            </p:txBody>
          </p:sp>
          <p:sp>
            <p:nvSpPr>
              <p:cNvPr id="21725" name="Freeform 220"/>
              <p:cNvSpPr>
                <a:spLocks/>
              </p:cNvSpPr>
              <p:nvPr/>
            </p:nvSpPr>
            <p:spPr bwMode="auto">
              <a:xfrm>
                <a:off x="825" y="1802"/>
                <a:ext cx="26" cy="40"/>
              </a:xfrm>
              <a:custGeom>
                <a:avLst/>
                <a:gdLst>
                  <a:gd name="T0" fmla="*/ 0 w 28"/>
                  <a:gd name="T1" fmla="*/ 0 h 47"/>
                  <a:gd name="T2" fmla="*/ 7 w 28"/>
                  <a:gd name="T3" fmla="*/ 29 h 47"/>
                  <a:gd name="T4" fmla="*/ 8 w 28"/>
                  <a:gd name="T5" fmla="*/ 15 h 47"/>
                  <a:gd name="T6" fmla="*/ 22 w 28"/>
                  <a:gd name="T7" fmla="*/ 26 h 47"/>
                  <a:gd name="T8" fmla="*/ 12 w 28"/>
                  <a:gd name="T9" fmla="*/ 14 h 47"/>
                  <a:gd name="T10" fmla="*/ 22 w 28"/>
                  <a:gd name="T11" fmla="*/ 6 h 47"/>
                  <a:gd name="T12" fmla="*/ 0 w 28"/>
                  <a:gd name="T13" fmla="*/ 0 h 47"/>
                  <a:gd name="T14" fmla="*/ 0 60000 65536"/>
                  <a:gd name="T15" fmla="*/ 0 60000 65536"/>
                  <a:gd name="T16" fmla="*/ 0 60000 65536"/>
                  <a:gd name="T17" fmla="*/ 0 60000 65536"/>
                  <a:gd name="T18" fmla="*/ 0 60000 65536"/>
                  <a:gd name="T19" fmla="*/ 0 60000 65536"/>
                  <a:gd name="T20" fmla="*/ 0 60000 65536"/>
                  <a:gd name="T21" fmla="*/ 0 w 28"/>
                  <a:gd name="T22" fmla="*/ 0 h 47"/>
                  <a:gd name="T23" fmla="*/ 28 w 28"/>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7">
                    <a:moveTo>
                      <a:pt x="0" y="0"/>
                    </a:moveTo>
                    <a:lnTo>
                      <a:pt x="8" y="47"/>
                    </a:lnTo>
                    <a:lnTo>
                      <a:pt x="11" y="25"/>
                    </a:lnTo>
                    <a:lnTo>
                      <a:pt x="28" y="41"/>
                    </a:lnTo>
                    <a:lnTo>
                      <a:pt x="15" y="22"/>
                    </a:lnTo>
                    <a:lnTo>
                      <a:pt x="28" y="9"/>
                    </a:lnTo>
                    <a:lnTo>
                      <a:pt x="0" y="0"/>
                    </a:lnTo>
                    <a:close/>
                  </a:path>
                </a:pathLst>
              </a:custGeom>
              <a:solidFill>
                <a:srgbClr val="FFFFFF"/>
              </a:solidFill>
              <a:ln w="14288">
                <a:solidFill>
                  <a:schemeClr val="bg2"/>
                </a:solidFill>
                <a:round/>
                <a:headEnd/>
                <a:tailEnd/>
              </a:ln>
            </p:spPr>
            <p:txBody>
              <a:bodyPr/>
              <a:lstStyle/>
              <a:p>
                <a:endParaRPr lang="en-US"/>
              </a:p>
            </p:txBody>
          </p:sp>
          <p:sp>
            <p:nvSpPr>
              <p:cNvPr id="21726" name="Freeform 221"/>
              <p:cNvSpPr>
                <a:spLocks/>
              </p:cNvSpPr>
              <p:nvPr/>
            </p:nvSpPr>
            <p:spPr bwMode="auto">
              <a:xfrm>
                <a:off x="836" y="1815"/>
                <a:ext cx="25" cy="41"/>
              </a:xfrm>
              <a:custGeom>
                <a:avLst/>
                <a:gdLst>
                  <a:gd name="T0" fmla="*/ 0 w 28"/>
                  <a:gd name="T1" fmla="*/ 0 h 48"/>
                  <a:gd name="T2" fmla="*/ 20 w 28"/>
                  <a:gd name="T3" fmla="*/ 7 h 48"/>
                  <a:gd name="T4" fmla="*/ 20 w 28"/>
                  <a:gd name="T5" fmla="*/ 30 h 48"/>
                  <a:gd name="T6" fmla="*/ 0 w 28"/>
                  <a:gd name="T7" fmla="*/ 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0"/>
                    </a:moveTo>
                    <a:lnTo>
                      <a:pt x="28" y="11"/>
                    </a:lnTo>
                    <a:lnTo>
                      <a:pt x="28" y="48"/>
                    </a:lnTo>
                    <a:lnTo>
                      <a:pt x="0" y="0"/>
                    </a:lnTo>
                    <a:close/>
                  </a:path>
                </a:pathLst>
              </a:custGeom>
              <a:solidFill>
                <a:srgbClr val="FFFFFF"/>
              </a:solidFill>
              <a:ln w="14288">
                <a:solidFill>
                  <a:schemeClr val="bg2"/>
                </a:solidFill>
                <a:round/>
                <a:headEnd/>
                <a:tailEnd/>
              </a:ln>
            </p:spPr>
            <p:txBody>
              <a:bodyPr/>
              <a:lstStyle/>
              <a:p>
                <a:endParaRPr lang="en-US"/>
              </a:p>
            </p:txBody>
          </p:sp>
          <p:sp>
            <p:nvSpPr>
              <p:cNvPr id="21727" name="Freeform 222"/>
              <p:cNvSpPr>
                <a:spLocks/>
              </p:cNvSpPr>
              <p:nvPr/>
            </p:nvSpPr>
            <p:spPr bwMode="auto">
              <a:xfrm>
                <a:off x="847" y="1802"/>
                <a:ext cx="26" cy="40"/>
              </a:xfrm>
              <a:custGeom>
                <a:avLst/>
                <a:gdLst>
                  <a:gd name="T0" fmla="*/ 0 w 28"/>
                  <a:gd name="T1" fmla="*/ 0 h 47"/>
                  <a:gd name="T2" fmla="*/ 4 w 28"/>
                  <a:gd name="T3" fmla="*/ 29 h 47"/>
                  <a:gd name="T4" fmla="*/ 19 w 28"/>
                  <a:gd name="T5" fmla="*/ 29 h 47"/>
                  <a:gd name="T6" fmla="*/ 11 w 28"/>
                  <a:gd name="T7" fmla="*/ 6 h 47"/>
                  <a:gd name="T8" fmla="*/ 22 w 28"/>
                  <a:gd name="T9" fmla="*/ 21 h 47"/>
                  <a:gd name="T10" fmla="*/ 13 w 28"/>
                  <a:gd name="T11" fmla="*/ 0 h 47"/>
                  <a:gd name="T12" fmla="*/ 0 w 28"/>
                  <a:gd name="T13" fmla="*/ 0 h 47"/>
                  <a:gd name="T14" fmla="*/ 0 60000 65536"/>
                  <a:gd name="T15" fmla="*/ 0 60000 65536"/>
                  <a:gd name="T16" fmla="*/ 0 60000 65536"/>
                  <a:gd name="T17" fmla="*/ 0 60000 65536"/>
                  <a:gd name="T18" fmla="*/ 0 60000 65536"/>
                  <a:gd name="T19" fmla="*/ 0 60000 65536"/>
                  <a:gd name="T20" fmla="*/ 0 60000 65536"/>
                  <a:gd name="T21" fmla="*/ 0 w 28"/>
                  <a:gd name="T22" fmla="*/ 0 h 47"/>
                  <a:gd name="T23" fmla="*/ 28 w 28"/>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7">
                    <a:moveTo>
                      <a:pt x="0" y="0"/>
                    </a:moveTo>
                    <a:lnTo>
                      <a:pt x="4" y="47"/>
                    </a:lnTo>
                    <a:lnTo>
                      <a:pt x="24" y="47"/>
                    </a:lnTo>
                    <a:lnTo>
                      <a:pt x="14" y="9"/>
                    </a:lnTo>
                    <a:lnTo>
                      <a:pt x="28" y="34"/>
                    </a:lnTo>
                    <a:lnTo>
                      <a:pt x="16" y="0"/>
                    </a:lnTo>
                    <a:lnTo>
                      <a:pt x="0" y="0"/>
                    </a:lnTo>
                    <a:close/>
                  </a:path>
                </a:pathLst>
              </a:custGeom>
              <a:solidFill>
                <a:srgbClr val="FFFFFF"/>
              </a:solidFill>
              <a:ln w="14288">
                <a:solidFill>
                  <a:schemeClr val="bg2"/>
                </a:solidFill>
                <a:round/>
                <a:headEnd/>
                <a:tailEnd/>
              </a:ln>
            </p:spPr>
            <p:txBody>
              <a:bodyPr/>
              <a:lstStyle/>
              <a:p>
                <a:endParaRPr lang="en-US"/>
              </a:p>
            </p:txBody>
          </p:sp>
          <p:sp>
            <p:nvSpPr>
              <p:cNvPr id="21728" name="Freeform 223"/>
              <p:cNvSpPr>
                <a:spLocks/>
              </p:cNvSpPr>
              <p:nvPr/>
            </p:nvSpPr>
            <p:spPr bwMode="auto">
              <a:xfrm>
                <a:off x="859" y="1824"/>
                <a:ext cx="26" cy="43"/>
              </a:xfrm>
              <a:custGeom>
                <a:avLst/>
                <a:gdLst>
                  <a:gd name="T0" fmla="*/ 0 w 28"/>
                  <a:gd name="T1" fmla="*/ 0 h 50"/>
                  <a:gd name="T2" fmla="*/ 22 w 28"/>
                  <a:gd name="T3" fmla="*/ 32 h 50"/>
                  <a:gd name="T4" fmla="*/ 22 w 28"/>
                  <a:gd name="T5" fmla="*/ 3 h 50"/>
                  <a:gd name="T6" fmla="*/ 0 w 28"/>
                  <a:gd name="T7" fmla="*/ 0 h 50"/>
                  <a:gd name="T8" fmla="*/ 0 60000 65536"/>
                  <a:gd name="T9" fmla="*/ 0 60000 65536"/>
                  <a:gd name="T10" fmla="*/ 0 60000 65536"/>
                  <a:gd name="T11" fmla="*/ 0 60000 65536"/>
                  <a:gd name="T12" fmla="*/ 0 w 28"/>
                  <a:gd name="T13" fmla="*/ 0 h 50"/>
                  <a:gd name="T14" fmla="*/ 28 w 28"/>
                  <a:gd name="T15" fmla="*/ 50 h 50"/>
                </a:gdLst>
                <a:ahLst/>
                <a:cxnLst>
                  <a:cxn ang="T8">
                    <a:pos x="T0" y="T1"/>
                  </a:cxn>
                  <a:cxn ang="T9">
                    <a:pos x="T2" y="T3"/>
                  </a:cxn>
                  <a:cxn ang="T10">
                    <a:pos x="T4" y="T5"/>
                  </a:cxn>
                  <a:cxn ang="T11">
                    <a:pos x="T6" y="T7"/>
                  </a:cxn>
                </a:cxnLst>
                <a:rect l="T12" t="T13" r="T14" b="T15"/>
                <a:pathLst>
                  <a:path w="28" h="50">
                    <a:moveTo>
                      <a:pt x="0" y="0"/>
                    </a:moveTo>
                    <a:lnTo>
                      <a:pt x="28" y="50"/>
                    </a:lnTo>
                    <a:lnTo>
                      <a:pt x="28" y="5"/>
                    </a:lnTo>
                    <a:lnTo>
                      <a:pt x="0" y="0"/>
                    </a:lnTo>
                    <a:close/>
                  </a:path>
                </a:pathLst>
              </a:custGeom>
              <a:solidFill>
                <a:srgbClr val="FFFFFF"/>
              </a:solidFill>
              <a:ln w="14288">
                <a:solidFill>
                  <a:schemeClr val="bg2"/>
                </a:solidFill>
                <a:round/>
                <a:headEnd/>
                <a:tailEnd/>
              </a:ln>
            </p:spPr>
            <p:txBody>
              <a:bodyPr/>
              <a:lstStyle/>
              <a:p>
                <a:endParaRPr lang="en-US"/>
              </a:p>
            </p:txBody>
          </p:sp>
          <p:sp>
            <p:nvSpPr>
              <p:cNvPr id="21729" name="Freeform 224"/>
              <p:cNvSpPr>
                <a:spLocks/>
              </p:cNvSpPr>
              <p:nvPr/>
            </p:nvSpPr>
            <p:spPr bwMode="auto">
              <a:xfrm>
                <a:off x="861" y="1841"/>
                <a:ext cx="26" cy="41"/>
              </a:xfrm>
              <a:custGeom>
                <a:avLst/>
                <a:gdLst>
                  <a:gd name="T0" fmla="*/ 0 w 28"/>
                  <a:gd name="T1" fmla="*/ 0 h 48"/>
                  <a:gd name="T2" fmla="*/ 20 w 28"/>
                  <a:gd name="T3" fmla="*/ 11 h 48"/>
                  <a:gd name="T4" fmla="*/ 22 w 28"/>
                  <a:gd name="T5" fmla="*/ 30 h 48"/>
                  <a:gd name="T6" fmla="*/ 0 w 28"/>
                  <a:gd name="T7" fmla="*/ 0 h 48"/>
                  <a:gd name="T8" fmla="*/ 0 60000 65536"/>
                  <a:gd name="T9" fmla="*/ 0 60000 65536"/>
                  <a:gd name="T10" fmla="*/ 0 60000 65536"/>
                  <a:gd name="T11" fmla="*/ 0 60000 65536"/>
                  <a:gd name="T12" fmla="*/ 0 w 28"/>
                  <a:gd name="T13" fmla="*/ 0 h 48"/>
                  <a:gd name="T14" fmla="*/ 28 w 28"/>
                  <a:gd name="T15" fmla="*/ 48 h 48"/>
                </a:gdLst>
                <a:ahLst/>
                <a:cxnLst>
                  <a:cxn ang="T8">
                    <a:pos x="T0" y="T1"/>
                  </a:cxn>
                  <a:cxn ang="T9">
                    <a:pos x="T2" y="T3"/>
                  </a:cxn>
                  <a:cxn ang="T10">
                    <a:pos x="T4" y="T5"/>
                  </a:cxn>
                  <a:cxn ang="T11">
                    <a:pos x="T6" y="T7"/>
                  </a:cxn>
                </a:cxnLst>
                <a:rect l="T12" t="T13" r="T14" b="T15"/>
                <a:pathLst>
                  <a:path w="28" h="48">
                    <a:moveTo>
                      <a:pt x="0" y="0"/>
                    </a:moveTo>
                    <a:lnTo>
                      <a:pt x="25" y="17"/>
                    </a:lnTo>
                    <a:lnTo>
                      <a:pt x="28" y="48"/>
                    </a:lnTo>
                    <a:lnTo>
                      <a:pt x="0" y="0"/>
                    </a:lnTo>
                    <a:close/>
                  </a:path>
                </a:pathLst>
              </a:custGeom>
              <a:solidFill>
                <a:srgbClr val="FFFFFF"/>
              </a:solidFill>
              <a:ln w="14288">
                <a:solidFill>
                  <a:schemeClr val="bg2"/>
                </a:solidFill>
                <a:round/>
                <a:headEnd/>
                <a:tailEnd/>
              </a:ln>
            </p:spPr>
            <p:txBody>
              <a:bodyPr/>
              <a:lstStyle/>
              <a:p>
                <a:endParaRPr lang="en-US"/>
              </a:p>
            </p:txBody>
          </p:sp>
          <p:sp>
            <p:nvSpPr>
              <p:cNvPr id="21730" name="Freeform 225"/>
              <p:cNvSpPr>
                <a:spLocks/>
              </p:cNvSpPr>
              <p:nvPr/>
            </p:nvSpPr>
            <p:spPr bwMode="auto">
              <a:xfrm>
                <a:off x="891" y="1850"/>
                <a:ext cx="26" cy="40"/>
              </a:xfrm>
              <a:custGeom>
                <a:avLst/>
                <a:gdLst>
                  <a:gd name="T0" fmla="*/ 0 w 28"/>
                  <a:gd name="T1" fmla="*/ 18 h 47"/>
                  <a:gd name="T2" fmla="*/ 7 w 28"/>
                  <a:gd name="T3" fmla="*/ 0 h 47"/>
                  <a:gd name="T4" fmla="*/ 22 w 28"/>
                  <a:gd name="T5" fmla="*/ 29 h 47"/>
                  <a:gd name="T6" fmla="*/ 0 w 28"/>
                  <a:gd name="T7" fmla="*/ 18 h 47"/>
                  <a:gd name="T8" fmla="*/ 0 60000 65536"/>
                  <a:gd name="T9" fmla="*/ 0 60000 65536"/>
                  <a:gd name="T10" fmla="*/ 0 60000 65536"/>
                  <a:gd name="T11" fmla="*/ 0 60000 65536"/>
                  <a:gd name="T12" fmla="*/ 0 w 28"/>
                  <a:gd name="T13" fmla="*/ 0 h 47"/>
                  <a:gd name="T14" fmla="*/ 28 w 28"/>
                  <a:gd name="T15" fmla="*/ 47 h 47"/>
                </a:gdLst>
                <a:ahLst/>
                <a:cxnLst>
                  <a:cxn ang="T8">
                    <a:pos x="T0" y="T1"/>
                  </a:cxn>
                  <a:cxn ang="T9">
                    <a:pos x="T2" y="T3"/>
                  </a:cxn>
                  <a:cxn ang="T10">
                    <a:pos x="T4" y="T5"/>
                  </a:cxn>
                  <a:cxn ang="T11">
                    <a:pos x="T6" y="T7"/>
                  </a:cxn>
                </a:cxnLst>
                <a:rect l="T12" t="T13" r="T14" b="T15"/>
                <a:pathLst>
                  <a:path w="28" h="47">
                    <a:moveTo>
                      <a:pt x="0" y="29"/>
                    </a:moveTo>
                    <a:lnTo>
                      <a:pt x="10" y="0"/>
                    </a:lnTo>
                    <a:lnTo>
                      <a:pt x="28" y="47"/>
                    </a:lnTo>
                    <a:lnTo>
                      <a:pt x="0" y="29"/>
                    </a:lnTo>
                    <a:close/>
                  </a:path>
                </a:pathLst>
              </a:custGeom>
              <a:solidFill>
                <a:srgbClr val="FFFFFF"/>
              </a:solidFill>
              <a:ln w="14288">
                <a:solidFill>
                  <a:schemeClr val="bg2"/>
                </a:solidFill>
                <a:round/>
                <a:headEnd/>
                <a:tailEnd/>
              </a:ln>
            </p:spPr>
            <p:txBody>
              <a:bodyPr/>
              <a:lstStyle/>
              <a:p>
                <a:endParaRPr lang="en-US"/>
              </a:p>
            </p:txBody>
          </p:sp>
          <p:sp>
            <p:nvSpPr>
              <p:cNvPr id="21731" name="Freeform 226"/>
              <p:cNvSpPr>
                <a:spLocks/>
              </p:cNvSpPr>
              <p:nvPr/>
            </p:nvSpPr>
            <p:spPr bwMode="auto">
              <a:xfrm>
                <a:off x="985" y="1980"/>
                <a:ext cx="801" cy="414"/>
              </a:xfrm>
              <a:custGeom>
                <a:avLst/>
                <a:gdLst>
                  <a:gd name="T0" fmla="*/ 9 w 868"/>
                  <a:gd name="T1" fmla="*/ 41 h 485"/>
                  <a:gd name="T2" fmla="*/ 10 w 868"/>
                  <a:gd name="T3" fmla="*/ 44 h 485"/>
                  <a:gd name="T4" fmla="*/ 23 w 868"/>
                  <a:gd name="T5" fmla="*/ 149 h 485"/>
                  <a:gd name="T6" fmla="*/ 29 w 868"/>
                  <a:gd name="T7" fmla="*/ 160 h 485"/>
                  <a:gd name="T8" fmla="*/ 75 w 868"/>
                  <a:gd name="T9" fmla="*/ 197 h 485"/>
                  <a:gd name="T10" fmla="*/ 117 w 868"/>
                  <a:gd name="T11" fmla="*/ 214 h 485"/>
                  <a:gd name="T12" fmla="*/ 216 w 868"/>
                  <a:gd name="T13" fmla="*/ 226 h 485"/>
                  <a:gd name="T14" fmla="*/ 274 w 868"/>
                  <a:gd name="T15" fmla="*/ 248 h 485"/>
                  <a:gd name="T16" fmla="*/ 327 w 868"/>
                  <a:gd name="T17" fmla="*/ 294 h 485"/>
                  <a:gd name="T18" fmla="*/ 350 w 868"/>
                  <a:gd name="T19" fmla="*/ 259 h 485"/>
                  <a:gd name="T20" fmla="*/ 388 w 868"/>
                  <a:gd name="T21" fmla="*/ 248 h 485"/>
                  <a:gd name="T22" fmla="*/ 419 w 868"/>
                  <a:gd name="T23" fmla="*/ 244 h 485"/>
                  <a:gd name="T24" fmla="*/ 431 w 868"/>
                  <a:gd name="T25" fmla="*/ 241 h 485"/>
                  <a:gd name="T26" fmla="*/ 434 w 868"/>
                  <a:gd name="T27" fmla="*/ 242 h 485"/>
                  <a:gd name="T28" fmla="*/ 495 w 868"/>
                  <a:gd name="T29" fmla="*/ 256 h 485"/>
                  <a:gd name="T30" fmla="*/ 514 w 868"/>
                  <a:gd name="T31" fmla="*/ 301 h 485"/>
                  <a:gd name="T32" fmla="*/ 526 w 868"/>
                  <a:gd name="T33" fmla="*/ 281 h 485"/>
                  <a:gd name="T34" fmla="*/ 520 w 868"/>
                  <a:gd name="T35" fmla="*/ 215 h 485"/>
                  <a:gd name="T36" fmla="*/ 568 w 868"/>
                  <a:gd name="T37" fmla="*/ 176 h 485"/>
                  <a:gd name="T38" fmla="*/ 571 w 868"/>
                  <a:gd name="T39" fmla="*/ 162 h 485"/>
                  <a:gd name="T40" fmla="*/ 561 w 868"/>
                  <a:gd name="T41" fmla="*/ 142 h 485"/>
                  <a:gd name="T42" fmla="*/ 568 w 868"/>
                  <a:gd name="T43" fmla="*/ 133 h 485"/>
                  <a:gd name="T44" fmla="*/ 579 w 868"/>
                  <a:gd name="T45" fmla="*/ 160 h 485"/>
                  <a:gd name="T46" fmla="*/ 582 w 868"/>
                  <a:gd name="T47" fmla="*/ 129 h 485"/>
                  <a:gd name="T48" fmla="*/ 601 w 868"/>
                  <a:gd name="T49" fmla="*/ 113 h 485"/>
                  <a:gd name="T50" fmla="*/ 636 w 868"/>
                  <a:gd name="T51" fmla="*/ 95 h 485"/>
                  <a:gd name="T52" fmla="*/ 681 w 868"/>
                  <a:gd name="T53" fmla="*/ 64 h 485"/>
                  <a:gd name="T54" fmla="*/ 673 w 868"/>
                  <a:gd name="T55" fmla="*/ 51 h 485"/>
                  <a:gd name="T56" fmla="*/ 655 w 868"/>
                  <a:gd name="T57" fmla="*/ 27 h 485"/>
                  <a:gd name="T58" fmla="*/ 579 w 868"/>
                  <a:gd name="T59" fmla="*/ 67 h 485"/>
                  <a:gd name="T60" fmla="*/ 540 w 868"/>
                  <a:gd name="T61" fmla="*/ 82 h 485"/>
                  <a:gd name="T62" fmla="*/ 507 w 868"/>
                  <a:gd name="T63" fmla="*/ 105 h 485"/>
                  <a:gd name="T64" fmla="*/ 493 w 868"/>
                  <a:gd name="T65" fmla="*/ 99 h 485"/>
                  <a:gd name="T66" fmla="*/ 497 w 868"/>
                  <a:gd name="T67" fmla="*/ 91 h 485"/>
                  <a:gd name="T68" fmla="*/ 494 w 868"/>
                  <a:gd name="T69" fmla="*/ 72 h 485"/>
                  <a:gd name="T70" fmla="*/ 486 w 868"/>
                  <a:gd name="T71" fmla="*/ 57 h 485"/>
                  <a:gd name="T72" fmla="*/ 454 w 868"/>
                  <a:gd name="T73" fmla="*/ 64 h 485"/>
                  <a:gd name="T74" fmla="*/ 438 w 868"/>
                  <a:gd name="T75" fmla="*/ 101 h 485"/>
                  <a:gd name="T76" fmla="*/ 444 w 868"/>
                  <a:gd name="T77" fmla="*/ 57 h 485"/>
                  <a:gd name="T78" fmla="*/ 451 w 868"/>
                  <a:gd name="T79" fmla="*/ 47 h 485"/>
                  <a:gd name="T80" fmla="*/ 475 w 868"/>
                  <a:gd name="T81" fmla="*/ 40 h 485"/>
                  <a:gd name="T82" fmla="*/ 428 w 868"/>
                  <a:gd name="T83" fmla="*/ 37 h 485"/>
                  <a:gd name="T84" fmla="*/ 408 w 868"/>
                  <a:gd name="T85" fmla="*/ 38 h 485"/>
                  <a:gd name="T86" fmla="*/ 413 w 868"/>
                  <a:gd name="T87" fmla="*/ 20 h 485"/>
                  <a:gd name="T88" fmla="*/ 351 w 868"/>
                  <a:gd name="T89" fmla="*/ 0 h 485"/>
                  <a:gd name="T90" fmla="*/ 23 w 868"/>
                  <a:gd name="T91" fmla="*/ 7 h 485"/>
                  <a:gd name="T92" fmla="*/ 23 w 868"/>
                  <a:gd name="T93" fmla="*/ 27 h 485"/>
                  <a:gd name="T94" fmla="*/ 0 w 868"/>
                  <a:gd name="T95" fmla="*/ 17 h 4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8"/>
                  <a:gd name="T145" fmla="*/ 0 h 485"/>
                  <a:gd name="T146" fmla="*/ 868 w 868"/>
                  <a:gd name="T147" fmla="*/ 485 h 4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8" h="485">
                    <a:moveTo>
                      <a:pt x="0" y="28"/>
                    </a:moveTo>
                    <a:lnTo>
                      <a:pt x="12" y="66"/>
                    </a:lnTo>
                    <a:lnTo>
                      <a:pt x="23" y="69"/>
                    </a:lnTo>
                    <a:lnTo>
                      <a:pt x="13" y="72"/>
                    </a:lnTo>
                    <a:lnTo>
                      <a:pt x="8" y="191"/>
                    </a:lnTo>
                    <a:lnTo>
                      <a:pt x="29" y="239"/>
                    </a:lnTo>
                    <a:lnTo>
                      <a:pt x="44" y="239"/>
                    </a:lnTo>
                    <a:lnTo>
                      <a:pt x="37" y="256"/>
                    </a:lnTo>
                    <a:lnTo>
                      <a:pt x="64" y="308"/>
                    </a:lnTo>
                    <a:lnTo>
                      <a:pt x="95" y="317"/>
                    </a:lnTo>
                    <a:lnTo>
                      <a:pt x="114" y="348"/>
                    </a:lnTo>
                    <a:lnTo>
                      <a:pt x="150" y="344"/>
                    </a:lnTo>
                    <a:lnTo>
                      <a:pt x="207" y="371"/>
                    </a:lnTo>
                    <a:lnTo>
                      <a:pt x="275" y="363"/>
                    </a:lnTo>
                    <a:lnTo>
                      <a:pt x="316" y="413"/>
                    </a:lnTo>
                    <a:lnTo>
                      <a:pt x="349" y="400"/>
                    </a:lnTo>
                    <a:lnTo>
                      <a:pt x="387" y="462"/>
                    </a:lnTo>
                    <a:lnTo>
                      <a:pt x="416" y="472"/>
                    </a:lnTo>
                    <a:lnTo>
                      <a:pt x="413" y="438"/>
                    </a:lnTo>
                    <a:lnTo>
                      <a:pt x="445" y="417"/>
                    </a:lnTo>
                    <a:lnTo>
                      <a:pt x="448" y="401"/>
                    </a:lnTo>
                    <a:lnTo>
                      <a:pt x="493" y="400"/>
                    </a:lnTo>
                    <a:lnTo>
                      <a:pt x="531" y="413"/>
                    </a:lnTo>
                    <a:lnTo>
                      <a:pt x="533" y="393"/>
                    </a:lnTo>
                    <a:lnTo>
                      <a:pt x="516" y="389"/>
                    </a:lnTo>
                    <a:lnTo>
                      <a:pt x="548" y="387"/>
                    </a:lnTo>
                    <a:lnTo>
                      <a:pt x="550" y="378"/>
                    </a:lnTo>
                    <a:lnTo>
                      <a:pt x="552" y="390"/>
                    </a:lnTo>
                    <a:lnTo>
                      <a:pt x="614" y="393"/>
                    </a:lnTo>
                    <a:lnTo>
                      <a:pt x="630" y="411"/>
                    </a:lnTo>
                    <a:lnTo>
                      <a:pt x="632" y="444"/>
                    </a:lnTo>
                    <a:lnTo>
                      <a:pt x="655" y="485"/>
                    </a:lnTo>
                    <a:lnTo>
                      <a:pt x="663" y="483"/>
                    </a:lnTo>
                    <a:lnTo>
                      <a:pt x="670" y="451"/>
                    </a:lnTo>
                    <a:lnTo>
                      <a:pt x="649" y="378"/>
                    </a:lnTo>
                    <a:lnTo>
                      <a:pt x="662" y="346"/>
                    </a:lnTo>
                    <a:lnTo>
                      <a:pt x="737" y="287"/>
                    </a:lnTo>
                    <a:lnTo>
                      <a:pt x="724" y="282"/>
                    </a:lnTo>
                    <a:lnTo>
                      <a:pt x="736" y="279"/>
                    </a:lnTo>
                    <a:lnTo>
                      <a:pt x="727" y="261"/>
                    </a:lnTo>
                    <a:lnTo>
                      <a:pt x="729" y="241"/>
                    </a:lnTo>
                    <a:lnTo>
                      <a:pt x="714" y="229"/>
                    </a:lnTo>
                    <a:lnTo>
                      <a:pt x="729" y="238"/>
                    </a:lnTo>
                    <a:lnTo>
                      <a:pt x="724" y="214"/>
                    </a:lnTo>
                    <a:lnTo>
                      <a:pt x="734" y="210"/>
                    </a:lnTo>
                    <a:lnTo>
                      <a:pt x="736" y="256"/>
                    </a:lnTo>
                    <a:lnTo>
                      <a:pt x="748" y="230"/>
                    </a:lnTo>
                    <a:lnTo>
                      <a:pt x="741" y="207"/>
                    </a:lnTo>
                    <a:lnTo>
                      <a:pt x="750" y="221"/>
                    </a:lnTo>
                    <a:lnTo>
                      <a:pt x="764" y="181"/>
                    </a:lnTo>
                    <a:lnTo>
                      <a:pt x="825" y="165"/>
                    </a:lnTo>
                    <a:lnTo>
                      <a:pt x="810" y="152"/>
                    </a:lnTo>
                    <a:lnTo>
                      <a:pt x="819" y="124"/>
                    </a:lnTo>
                    <a:lnTo>
                      <a:pt x="867" y="103"/>
                    </a:lnTo>
                    <a:lnTo>
                      <a:pt x="868" y="93"/>
                    </a:lnTo>
                    <a:lnTo>
                      <a:pt x="856" y="82"/>
                    </a:lnTo>
                    <a:lnTo>
                      <a:pt x="856" y="53"/>
                    </a:lnTo>
                    <a:lnTo>
                      <a:pt x="833" y="44"/>
                    </a:lnTo>
                    <a:lnTo>
                      <a:pt x="813" y="89"/>
                    </a:lnTo>
                    <a:lnTo>
                      <a:pt x="736" y="107"/>
                    </a:lnTo>
                    <a:lnTo>
                      <a:pt x="730" y="126"/>
                    </a:lnTo>
                    <a:lnTo>
                      <a:pt x="687" y="132"/>
                    </a:lnTo>
                    <a:lnTo>
                      <a:pt x="690" y="141"/>
                    </a:lnTo>
                    <a:lnTo>
                      <a:pt x="645" y="169"/>
                    </a:lnTo>
                    <a:lnTo>
                      <a:pt x="628" y="168"/>
                    </a:lnTo>
                    <a:lnTo>
                      <a:pt x="627" y="159"/>
                    </a:lnTo>
                    <a:lnTo>
                      <a:pt x="629" y="150"/>
                    </a:lnTo>
                    <a:lnTo>
                      <a:pt x="633" y="146"/>
                    </a:lnTo>
                    <a:lnTo>
                      <a:pt x="635" y="137"/>
                    </a:lnTo>
                    <a:lnTo>
                      <a:pt x="629" y="115"/>
                    </a:lnTo>
                    <a:lnTo>
                      <a:pt x="614" y="124"/>
                    </a:lnTo>
                    <a:lnTo>
                      <a:pt x="619" y="91"/>
                    </a:lnTo>
                    <a:lnTo>
                      <a:pt x="598" y="82"/>
                    </a:lnTo>
                    <a:lnTo>
                      <a:pt x="578" y="103"/>
                    </a:lnTo>
                    <a:lnTo>
                      <a:pt x="571" y="161"/>
                    </a:lnTo>
                    <a:lnTo>
                      <a:pt x="558" y="162"/>
                    </a:lnTo>
                    <a:lnTo>
                      <a:pt x="552" y="132"/>
                    </a:lnTo>
                    <a:lnTo>
                      <a:pt x="565" y="93"/>
                    </a:lnTo>
                    <a:lnTo>
                      <a:pt x="554" y="99"/>
                    </a:lnTo>
                    <a:lnTo>
                      <a:pt x="574" y="76"/>
                    </a:lnTo>
                    <a:lnTo>
                      <a:pt x="614" y="76"/>
                    </a:lnTo>
                    <a:lnTo>
                      <a:pt x="605" y="65"/>
                    </a:lnTo>
                    <a:lnTo>
                      <a:pt x="604" y="65"/>
                    </a:lnTo>
                    <a:lnTo>
                      <a:pt x="545" y="59"/>
                    </a:lnTo>
                    <a:lnTo>
                      <a:pt x="554" y="43"/>
                    </a:lnTo>
                    <a:lnTo>
                      <a:pt x="519" y="62"/>
                    </a:lnTo>
                    <a:lnTo>
                      <a:pt x="492" y="60"/>
                    </a:lnTo>
                    <a:lnTo>
                      <a:pt x="527" y="32"/>
                    </a:lnTo>
                    <a:lnTo>
                      <a:pt x="453" y="15"/>
                    </a:lnTo>
                    <a:lnTo>
                      <a:pt x="446" y="0"/>
                    </a:lnTo>
                    <a:lnTo>
                      <a:pt x="445" y="10"/>
                    </a:lnTo>
                    <a:lnTo>
                      <a:pt x="29" y="10"/>
                    </a:lnTo>
                    <a:lnTo>
                      <a:pt x="38" y="28"/>
                    </a:lnTo>
                    <a:lnTo>
                      <a:pt x="29" y="44"/>
                    </a:lnTo>
                    <a:lnTo>
                      <a:pt x="31" y="28"/>
                    </a:lnTo>
                    <a:lnTo>
                      <a:pt x="0" y="28"/>
                    </a:lnTo>
                    <a:close/>
                  </a:path>
                </a:pathLst>
              </a:custGeom>
              <a:solidFill>
                <a:srgbClr val="FFFFFF"/>
              </a:solidFill>
              <a:ln w="14351">
                <a:solidFill>
                  <a:schemeClr val="bg2"/>
                </a:solidFill>
                <a:round/>
                <a:headEnd/>
                <a:tailEnd/>
              </a:ln>
            </p:spPr>
            <p:txBody>
              <a:bodyPr/>
              <a:lstStyle/>
              <a:p>
                <a:endParaRPr lang="en-US"/>
              </a:p>
            </p:txBody>
          </p:sp>
          <p:sp>
            <p:nvSpPr>
              <p:cNvPr id="21732" name="Freeform 227"/>
              <p:cNvSpPr>
                <a:spLocks/>
              </p:cNvSpPr>
              <p:nvPr/>
            </p:nvSpPr>
            <p:spPr bwMode="auto">
              <a:xfrm>
                <a:off x="5326" y="1679"/>
                <a:ext cx="40" cy="41"/>
              </a:xfrm>
              <a:custGeom>
                <a:avLst/>
                <a:gdLst>
                  <a:gd name="T0" fmla="*/ 0 w 43"/>
                  <a:gd name="T1" fmla="*/ 6 h 48"/>
                  <a:gd name="T2" fmla="*/ 20 w 43"/>
                  <a:gd name="T3" fmla="*/ 0 h 48"/>
                  <a:gd name="T4" fmla="*/ 34 w 43"/>
                  <a:gd name="T5" fmla="*/ 15 h 48"/>
                  <a:gd name="T6" fmla="*/ 28 w 43"/>
                  <a:gd name="T7" fmla="*/ 30 h 48"/>
                  <a:gd name="T8" fmla="*/ 0 w 43"/>
                  <a:gd name="T9" fmla="*/ 6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0" y="9"/>
                    </a:moveTo>
                    <a:lnTo>
                      <a:pt x="26" y="0"/>
                    </a:lnTo>
                    <a:lnTo>
                      <a:pt x="43" y="25"/>
                    </a:lnTo>
                    <a:lnTo>
                      <a:pt x="34" y="48"/>
                    </a:lnTo>
                    <a:lnTo>
                      <a:pt x="0" y="9"/>
                    </a:lnTo>
                    <a:close/>
                  </a:path>
                </a:pathLst>
              </a:custGeom>
              <a:solidFill>
                <a:srgbClr val="FFFFFF"/>
              </a:solidFill>
              <a:ln w="14351">
                <a:solidFill>
                  <a:schemeClr val="bg2"/>
                </a:solidFill>
                <a:round/>
                <a:headEnd/>
                <a:tailEnd/>
              </a:ln>
            </p:spPr>
            <p:txBody>
              <a:bodyPr/>
              <a:lstStyle/>
              <a:p>
                <a:endParaRPr lang="en-US"/>
              </a:p>
            </p:txBody>
          </p:sp>
          <p:sp>
            <p:nvSpPr>
              <p:cNvPr id="21733" name="Freeform 228"/>
              <p:cNvSpPr>
                <a:spLocks/>
              </p:cNvSpPr>
              <p:nvPr/>
            </p:nvSpPr>
            <p:spPr bwMode="auto">
              <a:xfrm>
                <a:off x="2645" y="2549"/>
                <a:ext cx="105" cy="81"/>
              </a:xfrm>
              <a:custGeom>
                <a:avLst/>
                <a:gdLst>
                  <a:gd name="T0" fmla="*/ 0 w 114"/>
                  <a:gd name="T1" fmla="*/ 49 h 95"/>
                  <a:gd name="T2" fmla="*/ 6 w 114"/>
                  <a:gd name="T3" fmla="*/ 57 h 95"/>
                  <a:gd name="T4" fmla="*/ 30 w 114"/>
                  <a:gd name="T5" fmla="*/ 59 h 95"/>
                  <a:gd name="T6" fmla="*/ 29 w 114"/>
                  <a:gd name="T7" fmla="*/ 43 h 95"/>
                  <a:gd name="T8" fmla="*/ 59 w 114"/>
                  <a:gd name="T9" fmla="*/ 41 h 95"/>
                  <a:gd name="T10" fmla="*/ 73 w 114"/>
                  <a:gd name="T11" fmla="*/ 43 h 95"/>
                  <a:gd name="T12" fmla="*/ 89 w 114"/>
                  <a:gd name="T13" fmla="*/ 32 h 95"/>
                  <a:gd name="T14" fmla="*/ 64 w 114"/>
                  <a:gd name="T15" fmla="*/ 10 h 95"/>
                  <a:gd name="T16" fmla="*/ 64 w 114"/>
                  <a:gd name="T17" fmla="*/ 0 h 95"/>
                  <a:gd name="T18" fmla="*/ 16 w 114"/>
                  <a:gd name="T19" fmla="*/ 20 h 95"/>
                  <a:gd name="T20" fmla="*/ 0 w 114"/>
                  <a:gd name="T21" fmla="*/ 49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95"/>
                  <a:gd name="T35" fmla="*/ 114 w 114"/>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95">
                    <a:moveTo>
                      <a:pt x="0" y="80"/>
                    </a:moveTo>
                    <a:lnTo>
                      <a:pt x="9" y="91"/>
                    </a:lnTo>
                    <a:lnTo>
                      <a:pt x="39" y="95"/>
                    </a:lnTo>
                    <a:lnTo>
                      <a:pt x="37" y="70"/>
                    </a:lnTo>
                    <a:lnTo>
                      <a:pt x="75" y="66"/>
                    </a:lnTo>
                    <a:lnTo>
                      <a:pt x="93" y="70"/>
                    </a:lnTo>
                    <a:lnTo>
                      <a:pt x="114" y="53"/>
                    </a:lnTo>
                    <a:lnTo>
                      <a:pt x="83" y="16"/>
                    </a:lnTo>
                    <a:lnTo>
                      <a:pt x="81" y="0"/>
                    </a:lnTo>
                    <a:lnTo>
                      <a:pt x="19" y="32"/>
                    </a:lnTo>
                    <a:lnTo>
                      <a:pt x="0" y="80"/>
                    </a:lnTo>
                    <a:close/>
                  </a:path>
                </a:pathLst>
              </a:custGeom>
              <a:solidFill>
                <a:srgbClr val="FF9900"/>
              </a:solidFill>
              <a:ln w="14351">
                <a:solidFill>
                  <a:schemeClr val="bg2"/>
                </a:solidFill>
                <a:round/>
                <a:headEnd/>
                <a:tailEnd/>
              </a:ln>
            </p:spPr>
            <p:txBody>
              <a:bodyPr/>
              <a:lstStyle/>
              <a:p>
                <a:endParaRPr lang="en-US"/>
              </a:p>
            </p:txBody>
          </p:sp>
          <p:sp>
            <p:nvSpPr>
              <p:cNvPr id="21734" name="Freeform 229"/>
              <p:cNvSpPr>
                <a:spLocks/>
              </p:cNvSpPr>
              <p:nvPr/>
            </p:nvSpPr>
            <p:spPr bwMode="auto">
              <a:xfrm>
                <a:off x="1903" y="3227"/>
                <a:ext cx="75" cy="78"/>
              </a:xfrm>
              <a:custGeom>
                <a:avLst/>
                <a:gdLst>
                  <a:gd name="T0" fmla="*/ 0 w 81"/>
                  <a:gd name="T1" fmla="*/ 45 h 92"/>
                  <a:gd name="T2" fmla="*/ 11 w 81"/>
                  <a:gd name="T3" fmla="*/ 2 h 92"/>
                  <a:gd name="T4" fmla="*/ 20 w 81"/>
                  <a:gd name="T5" fmla="*/ 0 h 92"/>
                  <a:gd name="T6" fmla="*/ 56 w 81"/>
                  <a:gd name="T7" fmla="*/ 21 h 92"/>
                  <a:gd name="T8" fmla="*/ 64 w 81"/>
                  <a:gd name="T9" fmla="*/ 31 h 92"/>
                  <a:gd name="T10" fmla="*/ 62 w 81"/>
                  <a:gd name="T11" fmla="*/ 42 h 92"/>
                  <a:gd name="T12" fmla="*/ 44 w 81"/>
                  <a:gd name="T13" fmla="*/ 56 h 92"/>
                  <a:gd name="T14" fmla="*/ 0 w 81"/>
                  <a:gd name="T15" fmla="*/ 45 h 9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92"/>
                  <a:gd name="T26" fmla="*/ 81 w 8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92">
                    <a:moveTo>
                      <a:pt x="0" y="73"/>
                    </a:moveTo>
                    <a:lnTo>
                      <a:pt x="14" y="2"/>
                    </a:lnTo>
                    <a:lnTo>
                      <a:pt x="26" y="0"/>
                    </a:lnTo>
                    <a:lnTo>
                      <a:pt x="71" y="35"/>
                    </a:lnTo>
                    <a:lnTo>
                      <a:pt x="81" y="49"/>
                    </a:lnTo>
                    <a:lnTo>
                      <a:pt x="78" y="69"/>
                    </a:lnTo>
                    <a:lnTo>
                      <a:pt x="55" y="92"/>
                    </a:lnTo>
                    <a:lnTo>
                      <a:pt x="0" y="73"/>
                    </a:lnTo>
                    <a:close/>
                  </a:path>
                </a:pathLst>
              </a:custGeom>
              <a:solidFill>
                <a:srgbClr val="FF0000"/>
              </a:solidFill>
              <a:ln w="14351">
                <a:solidFill>
                  <a:schemeClr val="bg2"/>
                </a:solidFill>
                <a:round/>
                <a:headEnd/>
                <a:tailEnd/>
              </a:ln>
            </p:spPr>
            <p:txBody>
              <a:bodyPr/>
              <a:lstStyle/>
              <a:p>
                <a:endParaRPr lang="en-US"/>
              </a:p>
            </p:txBody>
          </p:sp>
          <p:sp>
            <p:nvSpPr>
              <p:cNvPr id="21735" name="Freeform 230"/>
              <p:cNvSpPr>
                <a:spLocks/>
              </p:cNvSpPr>
              <p:nvPr/>
            </p:nvSpPr>
            <p:spPr bwMode="auto">
              <a:xfrm>
                <a:off x="1698" y="2590"/>
                <a:ext cx="188" cy="168"/>
              </a:xfrm>
              <a:custGeom>
                <a:avLst/>
                <a:gdLst>
                  <a:gd name="T0" fmla="*/ 0 w 204"/>
                  <a:gd name="T1" fmla="*/ 32 h 197"/>
                  <a:gd name="T2" fmla="*/ 17 w 204"/>
                  <a:gd name="T3" fmla="*/ 54 h 197"/>
                  <a:gd name="T4" fmla="*/ 39 w 204"/>
                  <a:gd name="T5" fmla="*/ 55 h 197"/>
                  <a:gd name="T6" fmla="*/ 48 w 204"/>
                  <a:gd name="T7" fmla="*/ 66 h 197"/>
                  <a:gd name="T8" fmla="*/ 69 w 204"/>
                  <a:gd name="T9" fmla="*/ 65 h 197"/>
                  <a:gd name="T10" fmla="*/ 65 w 204"/>
                  <a:gd name="T11" fmla="*/ 101 h 197"/>
                  <a:gd name="T12" fmla="*/ 76 w 204"/>
                  <a:gd name="T13" fmla="*/ 116 h 197"/>
                  <a:gd name="T14" fmla="*/ 91 w 204"/>
                  <a:gd name="T15" fmla="*/ 122 h 197"/>
                  <a:gd name="T16" fmla="*/ 118 w 204"/>
                  <a:gd name="T17" fmla="*/ 107 h 197"/>
                  <a:gd name="T18" fmla="*/ 109 w 204"/>
                  <a:gd name="T19" fmla="*/ 104 h 197"/>
                  <a:gd name="T20" fmla="*/ 101 w 204"/>
                  <a:gd name="T21" fmla="*/ 84 h 197"/>
                  <a:gd name="T22" fmla="*/ 123 w 204"/>
                  <a:gd name="T23" fmla="*/ 88 h 197"/>
                  <a:gd name="T24" fmla="*/ 152 w 204"/>
                  <a:gd name="T25" fmla="*/ 74 h 197"/>
                  <a:gd name="T26" fmla="*/ 143 w 204"/>
                  <a:gd name="T27" fmla="*/ 66 h 197"/>
                  <a:gd name="T28" fmla="*/ 153 w 204"/>
                  <a:gd name="T29" fmla="*/ 55 h 197"/>
                  <a:gd name="T30" fmla="*/ 149 w 204"/>
                  <a:gd name="T31" fmla="*/ 48 h 197"/>
                  <a:gd name="T32" fmla="*/ 159 w 204"/>
                  <a:gd name="T33" fmla="*/ 42 h 197"/>
                  <a:gd name="T34" fmla="*/ 146 w 204"/>
                  <a:gd name="T35" fmla="*/ 39 h 197"/>
                  <a:gd name="T36" fmla="*/ 146 w 204"/>
                  <a:gd name="T37" fmla="*/ 29 h 197"/>
                  <a:gd name="T38" fmla="*/ 123 w 204"/>
                  <a:gd name="T39" fmla="*/ 20 h 197"/>
                  <a:gd name="T40" fmla="*/ 134 w 204"/>
                  <a:gd name="T41" fmla="*/ 15 h 197"/>
                  <a:gd name="T42" fmla="*/ 64 w 204"/>
                  <a:gd name="T43" fmla="*/ 17 h 197"/>
                  <a:gd name="T44" fmla="*/ 40 w 204"/>
                  <a:gd name="T45" fmla="*/ 0 h 197"/>
                  <a:gd name="T46" fmla="*/ 42 w 204"/>
                  <a:gd name="T47" fmla="*/ 8 h 197"/>
                  <a:gd name="T48" fmla="*/ 23 w 204"/>
                  <a:gd name="T49" fmla="*/ 14 h 197"/>
                  <a:gd name="T50" fmla="*/ 27 w 204"/>
                  <a:gd name="T51" fmla="*/ 29 h 197"/>
                  <a:gd name="T52" fmla="*/ 21 w 204"/>
                  <a:gd name="T53" fmla="*/ 34 h 197"/>
                  <a:gd name="T54" fmla="*/ 16 w 204"/>
                  <a:gd name="T55" fmla="*/ 22 h 197"/>
                  <a:gd name="T56" fmla="*/ 25 w 204"/>
                  <a:gd name="T57" fmla="*/ 3 h 197"/>
                  <a:gd name="T58" fmla="*/ 0 w 204"/>
                  <a:gd name="T59" fmla="*/ 32 h 1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4"/>
                  <a:gd name="T91" fmla="*/ 0 h 197"/>
                  <a:gd name="T92" fmla="*/ 204 w 204"/>
                  <a:gd name="T93" fmla="*/ 197 h 1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4" h="197">
                    <a:moveTo>
                      <a:pt x="0" y="52"/>
                    </a:moveTo>
                    <a:lnTo>
                      <a:pt x="21" y="87"/>
                    </a:lnTo>
                    <a:lnTo>
                      <a:pt x="50" y="89"/>
                    </a:lnTo>
                    <a:lnTo>
                      <a:pt x="61" y="105"/>
                    </a:lnTo>
                    <a:lnTo>
                      <a:pt x="88" y="104"/>
                    </a:lnTo>
                    <a:lnTo>
                      <a:pt x="84" y="162"/>
                    </a:lnTo>
                    <a:lnTo>
                      <a:pt x="97" y="187"/>
                    </a:lnTo>
                    <a:lnTo>
                      <a:pt x="116" y="197"/>
                    </a:lnTo>
                    <a:lnTo>
                      <a:pt x="151" y="171"/>
                    </a:lnTo>
                    <a:lnTo>
                      <a:pt x="139" y="168"/>
                    </a:lnTo>
                    <a:lnTo>
                      <a:pt x="129" y="136"/>
                    </a:lnTo>
                    <a:lnTo>
                      <a:pt x="156" y="142"/>
                    </a:lnTo>
                    <a:lnTo>
                      <a:pt x="194" y="120"/>
                    </a:lnTo>
                    <a:lnTo>
                      <a:pt x="182" y="105"/>
                    </a:lnTo>
                    <a:lnTo>
                      <a:pt x="195" y="88"/>
                    </a:lnTo>
                    <a:lnTo>
                      <a:pt x="191" y="77"/>
                    </a:lnTo>
                    <a:lnTo>
                      <a:pt x="204" y="67"/>
                    </a:lnTo>
                    <a:lnTo>
                      <a:pt x="186" y="63"/>
                    </a:lnTo>
                    <a:lnTo>
                      <a:pt x="186" y="47"/>
                    </a:lnTo>
                    <a:lnTo>
                      <a:pt x="157" y="32"/>
                    </a:lnTo>
                    <a:lnTo>
                      <a:pt x="170" y="25"/>
                    </a:lnTo>
                    <a:lnTo>
                      <a:pt x="81" y="28"/>
                    </a:lnTo>
                    <a:lnTo>
                      <a:pt x="51" y="0"/>
                    </a:lnTo>
                    <a:lnTo>
                      <a:pt x="54" y="12"/>
                    </a:lnTo>
                    <a:lnTo>
                      <a:pt x="29" y="23"/>
                    </a:lnTo>
                    <a:lnTo>
                      <a:pt x="35" y="47"/>
                    </a:lnTo>
                    <a:lnTo>
                      <a:pt x="27" y="55"/>
                    </a:lnTo>
                    <a:lnTo>
                      <a:pt x="20" y="35"/>
                    </a:lnTo>
                    <a:lnTo>
                      <a:pt x="31" y="6"/>
                    </a:lnTo>
                    <a:lnTo>
                      <a:pt x="0" y="52"/>
                    </a:lnTo>
                    <a:close/>
                  </a:path>
                </a:pathLst>
              </a:custGeom>
              <a:solidFill>
                <a:srgbClr val="FF9900"/>
              </a:solidFill>
              <a:ln w="14351">
                <a:solidFill>
                  <a:schemeClr val="bg2"/>
                </a:solidFill>
                <a:round/>
                <a:headEnd/>
                <a:tailEnd/>
              </a:ln>
            </p:spPr>
            <p:txBody>
              <a:bodyPr/>
              <a:lstStyle/>
              <a:p>
                <a:endParaRPr lang="en-US"/>
              </a:p>
            </p:txBody>
          </p:sp>
          <p:sp>
            <p:nvSpPr>
              <p:cNvPr id="21736" name="Freeform 231"/>
              <p:cNvSpPr>
                <a:spLocks/>
              </p:cNvSpPr>
              <p:nvPr/>
            </p:nvSpPr>
            <p:spPr bwMode="auto">
              <a:xfrm>
                <a:off x="4133" y="2424"/>
                <a:ext cx="97" cy="218"/>
              </a:xfrm>
              <a:custGeom>
                <a:avLst/>
                <a:gdLst>
                  <a:gd name="T0" fmla="*/ 0 w 105"/>
                  <a:gd name="T1" fmla="*/ 8 h 255"/>
                  <a:gd name="T2" fmla="*/ 14 w 105"/>
                  <a:gd name="T3" fmla="*/ 25 h 255"/>
                  <a:gd name="T4" fmla="*/ 29 w 105"/>
                  <a:gd name="T5" fmla="*/ 32 h 255"/>
                  <a:gd name="T6" fmla="*/ 21 w 105"/>
                  <a:gd name="T7" fmla="*/ 43 h 255"/>
                  <a:gd name="T8" fmla="*/ 50 w 105"/>
                  <a:gd name="T9" fmla="*/ 65 h 255"/>
                  <a:gd name="T10" fmla="*/ 63 w 105"/>
                  <a:gd name="T11" fmla="*/ 93 h 255"/>
                  <a:gd name="T12" fmla="*/ 63 w 105"/>
                  <a:gd name="T13" fmla="*/ 118 h 255"/>
                  <a:gd name="T14" fmla="*/ 28 w 105"/>
                  <a:gd name="T15" fmla="*/ 139 h 255"/>
                  <a:gd name="T16" fmla="*/ 34 w 105"/>
                  <a:gd name="T17" fmla="*/ 159 h 255"/>
                  <a:gd name="T18" fmla="*/ 46 w 105"/>
                  <a:gd name="T19" fmla="*/ 145 h 255"/>
                  <a:gd name="T20" fmla="*/ 51 w 105"/>
                  <a:gd name="T21" fmla="*/ 149 h 255"/>
                  <a:gd name="T22" fmla="*/ 55 w 105"/>
                  <a:gd name="T23" fmla="*/ 139 h 255"/>
                  <a:gd name="T24" fmla="*/ 83 w 105"/>
                  <a:gd name="T25" fmla="*/ 127 h 255"/>
                  <a:gd name="T26" fmla="*/ 78 w 105"/>
                  <a:gd name="T27" fmla="*/ 88 h 255"/>
                  <a:gd name="T28" fmla="*/ 41 w 105"/>
                  <a:gd name="T29" fmla="*/ 48 h 255"/>
                  <a:gd name="T30" fmla="*/ 45 w 105"/>
                  <a:gd name="T31" fmla="*/ 37 h 255"/>
                  <a:gd name="T32" fmla="*/ 67 w 105"/>
                  <a:gd name="T33" fmla="*/ 18 h 255"/>
                  <a:gd name="T34" fmla="*/ 37 w 105"/>
                  <a:gd name="T35" fmla="*/ 0 h 255"/>
                  <a:gd name="T36" fmla="*/ 0 w 105"/>
                  <a:gd name="T37" fmla="*/ 8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5"/>
                  <a:gd name="T58" fmla="*/ 0 h 255"/>
                  <a:gd name="T59" fmla="*/ 105 w 105"/>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5" h="255">
                    <a:moveTo>
                      <a:pt x="0" y="12"/>
                    </a:moveTo>
                    <a:lnTo>
                      <a:pt x="17" y="40"/>
                    </a:lnTo>
                    <a:lnTo>
                      <a:pt x="37" y="50"/>
                    </a:lnTo>
                    <a:lnTo>
                      <a:pt x="27" y="69"/>
                    </a:lnTo>
                    <a:lnTo>
                      <a:pt x="63" y="104"/>
                    </a:lnTo>
                    <a:lnTo>
                      <a:pt x="80" y="150"/>
                    </a:lnTo>
                    <a:lnTo>
                      <a:pt x="80" y="189"/>
                    </a:lnTo>
                    <a:lnTo>
                      <a:pt x="36" y="223"/>
                    </a:lnTo>
                    <a:lnTo>
                      <a:pt x="43" y="255"/>
                    </a:lnTo>
                    <a:lnTo>
                      <a:pt x="58" y="233"/>
                    </a:lnTo>
                    <a:lnTo>
                      <a:pt x="64" y="239"/>
                    </a:lnTo>
                    <a:lnTo>
                      <a:pt x="70" y="224"/>
                    </a:lnTo>
                    <a:lnTo>
                      <a:pt x="105" y="203"/>
                    </a:lnTo>
                    <a:lnTo>
                      <a:pt x="99" y="140"/>
                    </a:lnTo>
                    <a:lnTo>
                      <a:pt x="52" y="77"/>
                    </a:lnTo>
                    <a:lnTo>
                      <a:pt x="57" y="59"/>
                    </a:lnTo>
                    <a:lnTo>
                      <a:pt x="86" y="29"/>
                    </a:lnTo>
                    <a:lnTo>
                      <a:pt x="47" y="0"/>
                    </a:lnTo>
                    <a:lnTo>
                      <a:pt x="0" y="12"/>
                    </a:lnTo>
                    <a:close/>
                  </a:path>
                </a:pathLst>
              </a:custGeom>
              <a:solidFill>
                <a:srgbClr val="FF6600"/>
              </a:solidFill>
              <a:ln w="14351">
                <a:solidFill>
                  <a:schemeClr val="bg2"/>
                </a:solidFill>
                <a:round/>
                <a:headEnd/>
                <a:tailEnd/>
              </a:ln>
            </p:spPr>
            <p:txBody>
              <a:bodyPr/>
              <a:lstStyle/>
              <a:p>
                <a:endParaRPr lang="en-US"/>
              </a:p>
            </p:txBody>
          </p:sp>
          <p:sp>
            <p:nvSpPr>
              <p:cNvPr id="21737" name="Freeform 232"/>
              <p:cNvSpPr>
                <a:spLocks/>
              </p:cNvSpPr>
              <p:nvPr/>
            </p:nvSpPr>
            <p:spPr bwMode="auto">
              <a:xfrm>
                <a:off x="2904" y="2027"/>
                <a:ext cx="131" cy="107"/>
              </a:xfrm>
              <a:custGeom>
                <a:avLst/>
                <a:gdLst>
                  <a:gd name="T0" fmla="*/ 0 w 142"/>
                  <a:gd name="T1" fmla="*/ 18 h 125"/>
                  <a:gd name="T2" fmla="*/ 0 w 142"/>
                  <a:gd name="T3" fmla="*/ 6 h 125"/>
                  <a:gd name="T4" fmla="*/ 28 w 142"/>
                  <a:gd name="T5" fmla="*/ 0 h 125"/>
                  <a:gd name="T6" fmla="*/ 52 w 142"/>
                  <a:gd name="T7" fmla="*/ 15 h 125"/>
                  <a:gd name="T8" fmla="*/ 77 w 142"/>
                  <a:gd name="T9" fmla="*/ 10 h 125"/>
                  <a:gd name="T10" fmla="*/ 109 w 142"/>
                  <a:gd name="T11" fmla="*/ 36 h 125"/>
                  <a:gd name="T12" fmla="*/ 104 w 142"/>
                  <a:gd name="T13" fmla="*/ 61 h 125"/>
                  <a:gd name="T14" fmla="*/ 112 w 142"/>
                  <a:gd name="T15" fmla="*/ 73 h 125"/>
                  <a:gd name="T16" fmla="*/ 88 w 142"/>
                  <a:gd name="T17" fmla="*/ 79 h 125"/>
                  <a:gd name="T18" fmla="*/ 77 w 142"/>
                  <a:gd name="T19" fmla="*/ 57 h 125"/>
                  <a:gd name="T20" fmla="*/ 67 w 142"/>
                  <a:gd name="T21" fmla="*/ 66 h 125"/>
                  <a:gd name="T22" fmla="*/ 28 w 142"/>
                  <a:gd name="T23" fmla="*/ 44 h 125"/>
                  <a:gd name="T24" fmla="*/ 11 w 142"/>
                  <a:gd name="T25" fmla="*/ 22 h 125"/>
                  <a:gd name="T26" fmla="*/ 2 w 142"/>
                  <a:gd name="T27" fmla="*/ 27 h 125"/>
                  <a:gd name="T28" fmla="*/ 0 w 142"/>
                  <a:gd name="T29" fmla="*/ 18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2"/>
                  <a:gd name="T46" fmla="*/ 0 h 125"/>
                  <a:gd name="T47" fmla="*/ 142 w 142"/>
                  <a:gd name="T48" fmla="*/ 125 h 1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2" h="125">
                    <a:moveTo>
                      <a:pt x="0" y="29"/>
                    </a:moveTo>
                    <a:lnTo>
                      <a:pt x="0" y="9"/>
                    </a:lnTo>
                    <a:lnTo>
                      <a:pt x="36" y="0"/>
                    </a:lnTo>
                    <a:lnTo>
                      <a:pt x="66" y="24"/>
                    </a:lnTo>
                    <a:lnTo>
                      <a:pt x="99" y="16"/>
                    </a:lnTo>
                    <a:lnTo>
                      <a:pt x="139" y="57"/>
                    </a:lnTo>
                    <a:lnTo>
                      <a:pt x="133" y="97"/>
                    </a:lnTo>
                    <a:lnTo>
                      <a:pt x="142" y="116"/>
                    </a:lnTo>
                    <a:lnTo>
                      <a:pt x="112" y="125"/>
                    </a:lnTo>
                    <a:lnTo>
                      <a:pt x="98" y="91"/>
                    </a:lnTo>
                    <a:lnTo>
                      <a:pt x="86" y="105"/>
                    </a:lnTo>
                    <a:lnTo>
                      <a:pt x="36" y="70"/>
                    </a:lnTo>
                    <a:lnTo>
                      <a:pt x="14" y="35"/>
                    </a:lnTo>
                    <a:lnTo>
                      <a:pt x="2" y="42"/>
                    </a:lnTo>
                    <a:lnTo>
                      <a:pt x="0" y="29"/>
                    </a:lnTo>
                    <a:close/>
                  </a:path>
                </a:pathLst>
              </a:custGeom>
              <a:solidFill>
                <a:srgbClr val="FFFFFF"/>
              </a:solidFill>
              <a:ln w="14288">
                <a:solidFill>
                  <a:schemeClr val="bg2"/>
                </a:solidFill>
                <a:round/>
                <a:headEnd/>
                <a:tailEnd/>
              </a:ln>
            </p:spPr>
            <p:txBody>
              <a:bodyPr/>
              <a:lstStyle/>
              <a:p>
                <a:endParaRPr lang="en-US"/>
              </a:p>
            </p:txBody>
          </p:sp>
          <p:sp>
            <p:nvSpPr>
              <p:cNvPr id="21738" name="Freeform 233"/>
              <p:cNvSpPr>
                <a:spLocks/>
              </p:cNvSpPr>
              <p:nvPr/>
            </p:nvSpPr>
            <p:spPr bwMode="auto">
              <a:xfrm>
                <a:off x="3020" y="2891"/>
                <a:ext cx="163" cy="144"/>
              </a:xfrm>
              <a:custGeom>
                <a:avLst/>
                <a:gdLst>
                  <a:gd name="T0" fmla="*/ 0 w 176"/>
                  <a:gd name="T1" fmla="*/ 51 h 169"/>
                  <a:gd name="T2" fmla="*/ 0 w 176"/>
                  <a:gd name="T3" fmla="*/ 91 h 169"/>
                  <a:gd name="T4" fmla="*/ 14 w 176"/>
                  <a:gd name="T5" fmla="*/ 102 h 169"/>
                  <a:gd name="T6" fmla="*/ 37 w 176"/>
                  <a:gd name="T7" fmla="*/ 104 h 169"/>
                  <a:gd name="T8" fmla="*/ 58 w 176"/>
                  <a:gd name="T9" fmla="*/ 105 h 169"/>
                  <a:gd name="T10" fmla="*/ 79 w 176"/>
                  <a:gd name="T11" fmla="*/ 89 h 169"/>
                  <a:gd name="T12" fmla="*/ 80 w 176"/>
                  <a:gd name="T13" fmla="*/ 84 h 169"/>
                  <a:gd name="T14" fmla="*/ 99 w 176"/>
                  <a:gd name="T15" fmla="*/ 79 h 169"/>
                  <a:gd name="T16" fmla="*/ 94 w 176"/>
                  <a:gd name="T17" fmla="*/ 74 h 169"/>
                  <a:gd name="T18" fmla="*/ 133 w 176"/>
                  <a:gd name="T19" fmla="*/ 63 h 169"/>
                  <a:gd name="T20" fmla="*/ 127 w 176"/>
                  <a:gd name="T21" fmla="*/ 58 h 169"/>
                  <a:gd name="T22" fmla="*/ 140 w 176"/>
                  <a:gd name="T23" fmla="*/ 27 h 169"/>
                  <a:gd name="T24" fmla="*/ 131 w 176"/>
                  <a:gd name="T25" fmla="*/ 13 h 169"/>
                  <a:gd name="T26" fmla="*/ 109 w 176"/>
                  <a:gd name="T27" fmla="*/ 3 h 169"/>
                  <a:gd name="T28" fmla="*/ 102 w 176"/>
                  <a:gd name="T29" fmla="*/ 0 h 169"/>
                  <a:gd name="T30" fmla="*/ 80 w 176"/>
                  <a:gd name="T31" fmla="*/ 10 h 169"/>
                  <a:gd name="T32" fmla="*/ 79 w 176"/>
                  <a:gd name="T33" fmla="*/ 37 h 169"/>
                  <a:gd name="T34" fmla="*/ 92 w 176"/>
                  <a:gd name="T35" fmla="*/ 43 h 169"/>
                  <a:gd name="T36" fmla="*/ 92 w 176"/>
                  <a:gd name="T37" fmla="*/ 55 h 169"/>
                  <a:gd name="T38" fmla="*/ 24 w 176"/>
                  <a:gd name="T39" fmla="*/ 27 h 169"/>
                  <a:gd name="T40" fmla="*/ 26 w 176"/>
                  <a:gd name="T41" fmla="*/ 51 h 169"/>
                  <a:gd name="T42" fmla="*/ 0 w 176"/>
                  <a:gd name="T43" fmla="*/ 51 h 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
                  <a:gd name="T67" fmla="*/ 0 h 169"/>
                  <a:gd name="T68" fmla="*/ 176 w 176"/>
                  <a:gd name="T69" fmla="*/ 169 h 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 h="169">
                    <a:moveTo>
                      <a:pt x="0" y="83"/>
                    </a:moveTo>
                    <a:lnTo>
                      <a:pt x="0" y="147"/>
                    </a:lnTo>
                    <a:lnTo>
                      <a:pt x="17" y="165"/>
                    </a:lnTo>
                    <a:lnTo>
                      <a:pt x="46" y="168"/>
                    </a:lnTo>
                    <a:lnTo>
                      <a:pt x="73" y="169"/>
                    </a:lnTo>
                    <a:lnTo>
                      <a:pt x="99" y="144"/>
                    </a:lnTo>
                    <a:lnTo>
                      <a:pt x="100" y="135"/>
                    </a:lnTo>
                    <a:lnTo>
                      <a:pt x="124" y="128"/>
                    </a:lnTo>
                    <a:lnTo>
                      <a:pt x="119" y="120"/>
                    </a:lnTo>
                    <a:lnTo>
                      <a:pt x="168" y="102"/>
                    </a:lnTo>
                    <a:lnTo>
                      <a:pt x="160" y="94"/>
                    </a:lnTo>
                    <a:lnTo>
                      <a:pt x="176" y="43"/>
                    </a:lnTo>
                    <a:lnTo>
                      <a:pt x="164" y="21"/>
                    </a:lnTo>
                    <a:lnTo>
                      <a:pt x="137" y="6"/>
                    </a:lnTo>
                    <a:lnTo>
                      <a:pt x="129" y="0"/>
                    </a:lnTo>
                    <a:lnTo>
                      <a:pt x="100" y="17"/>
                    </a:lnTo>
                    <a:lnTo>
                      <a:pt x="99" y="61"/>
                    </a:lnTo>
                    <a:lnTo>
                      <a:pt x="115" y="70"/>
                    </a:lnTo>
                    <a:lnTo>
                      <a:pt x="116" y="88"/>
                    </a:lnTo>
                    <a:lnTo>
                      <a:pt x="30" y="45"/>
                    </a:lnTo>
                    <a:lnTo>
                      <a:pt x="32" y="83"/>
                    </a:lnTo>
                    <a:lnTo>
                      <a:pt x="0" y="83"/>
                    </a:lnTo>
                    <a:close/>
                  </a:path>
                </a:pathLst>
              </a:custGeom>
              <a:solidFill>
                <a:srgbClr val="FFFFFF"/>
              </a:solidFill>
              <a:ln w="14288">
                <a:solidFill>
                  <a:schemeClr val="bg2"/>
                </a:solidFill>
                <a:round/>
                <a:headEnd/>
                <a:tailEnd/>
              </a:ln>
            </p:spPr>
            <p:txBody>
              <a:bodyPr/>
              <a:lstStyle/>
              <a:p>
                <a:endParaRPr lang="en-US"/>
              </a:p>
            </p:txBody>
          </p:sp>
          <p:sp>
            <p:nvSpPr>
              <p:cNvPr id="21739" name="Freeform 234"/>
              <p:cNvSpPr>
                <a:spLocks/>
              </p:cNvSpPr>
              <p:nvPr/>
            </p:nvSpPr>
            <p:spPr bwMode="auto">
              <a:xfrm>
                <a:off x="2944" y="3101"/>
                <a:ext cx="227" cy="195"/>
              </a:xfrm>
              <a:custGeom>
                <a:avLst/>
                <a:gdLst>
                  <a:gd name="T0" fmla="*/ 0 w 246"/>
                  <a:gd name="T1" fmla="*/ 75 h 228"/>
                  <a:gd name="T2" fmla="*/ 6 w 246"/>
                  <a:gd name="T3" fmla="*/ 70 h 228"/>
                  <a:gd name="T4" fmla="*/ 16 w 246"/>
                  <a:gd name="T5" fmla="*/ 79 h 228"/>
                  <a:gd name="T6" fmla="*/ 30 w 246"/>
                  <a:gd name="T7" fmla="*/ 79 h 228"/>
                  <a:gd name="T8" fmla="*/ 40 w 246"/>
                  <a:gd name="T9" fmla="*/ 72 h 228"/>
                  <a:gd name="T10" fmla="*/ 40 w 246"/>
                  <a:gd name="T11" fmla="*/ 29 h 228"/>
                  <a:gd name="T12" fmla="*/ 50 w 246"/>
                  <a:gd name="T13" fmla="*/ 39 h 228"/>
                  <a:gd name="T14" fmla="*/ 50 w 246"/>
                  <a:gd name="T15" fmla="*/ 51 h 228"/>
                  <a:gd name="T16" fmla="*/ 66 w 246"/>
                  <a:gd name="T17" fmla="*/ 50 h 228"/>
                  <a:gd name="T18" fmla="*/ 82 w 246"/>
                  <a:gd name="T19" fmla="*/ 37 h 228"/>
                  <a:gd name="T20" fmla="*/ 106 w 246"/>
                  <a:gd name="T21" fmla="*/ 38 h 228"/>
                  <a:gd name="T22" fmla="*/ 152 w 246"/>
                  <a:gd name="T23" fmla="*/ 0 h 228"/>
                  <a:gd name="T24" fmla="*/ 179 w 246"/>
                  <a:gd name="T25" fmla="*/ 6 h 228"/>
                  <a:gd name="T26" fmla="*/ 184 w 246"/>
                  <a:gd name="T27" fmla="*/ 41 h 228"/>
                  <a:gd name="T28" fmla="*/ 171 w 246"/>
                  <a:gd name="T29" fmla="*/ 50 h 228"/>
                  <a:gd name="T30" fmla="*/ 179 w 246"/>
                  <a:gd name="T31" fmla="*/ 57 h 228"/>
                  <a:gd name="T32" fmla="*/ 184 w 246"/>
                  <a:gd name="T33" fmla="*/ 51 h 228"/>
                  <a:gd name="T34" fmla="*/ 193 w 246"/>
                  <a:gd name="T35" fmla="*/ 51 h 228"/>
                  <a:gd name="T36" fmla="*/ 189 w 246"/>
                  <a:gd name="T37" fmla="*/ 72 h 228"/>
                  <a:gd name="T38" fmla="*/ 161 w 246"/>
                  <a:gd name="T39" fmla="*/ 104 h 228"/>
                  <a:gd name="T40" fmla="*/ 126 w 246"/>
                  <a:gd name="T41" fmla="*/ 132 h 228"/>
                  <a:gd name="T42" fmla="*/ 99 w 246"/>
                  <a:gd name="T43" fmla="*/ 140 h 228"/>
                  <a:gd name="T44" fmla="*/ 23 w 246"/>
                  <a:gd name="T45" fmla="*/ 143 h 228"/>
                  <a:gd name="T46" fmla="*/ 17 w 246"/>
                  <a:gd name="T47" fmla="*/ 126 h 228"/>
                  <a:gd name="T48" fmla="*/ 21 w 246"/>
                  <a:gd name="T49" fmla="*/ 113 h 228"/>
                  <a:gd name="T50" fmla="*/ 0 w 246"/>
                  <a:gd name="T51" fmla="*/ 75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228"/>
                  <a:gd name="T80" fmla="*/ 246 w 246"/>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228">
                    <a:moveTo>
                      <a:pt x="0" y="120"/>
                    </a:moveTo>
                    <a:lnTo>
                      <a:pt x="9" y="112"/>
                    </a:lnTo>
                    <a:lnTo>
                      <a:pt x="19" y="125"/>
                    </a:lnTo>
                    <a:lnTo>
                      <a:pt x="38" y="125"/>
                    </a:lnTo>
                    <a:lnTo>
                      <a:pt x="51" y="115"/>
                    </a:lnTo>
                    <a:lnTo>
                      <a:pt x="51" y="47"/>
                    </a:lnTo>
                    <a:lnTo>
                      <a:pt x="64" y="63"/>
                    </a:lnTo>
                    <a:lnTo>
                      <a:pt x="64" y="82"/>
                    </a:lnTo>
                    <a:lnTo>
                      <a:pt x="84" y="81"/>
                    </a:lnTo>
                    <a:lnTo>
                      <a:pt x="104" y="59"/>
                    </a:lnTo>
                    <a:lnTo>
                      <a:pt x="136" y="60"/>
                    </a:lnTo>
                    <a:lnTo>
                      <a:pt x="194" y="0"/>
                    </a:lnTo>
                    <a:lnTo>
                      <a:pt x="228" y="9"/>
                    </a:lnTo>
                    <a:lnTo>
                      <a:pt x="234" y="65"/>
                    </a:lnTo>
                    <a:lnTo>
                      <a:pt x="217" y="80"/>
                    </a:lnTo>
                    <a:lnTo>
                      <a:pt x="228" y="91"/>
                    </a:lnTo>
                    <a:lnTo>
                      <a:pt x="234" y="82"/>
                    </a:lnTo>
                    <a:lnTo>
                      <a:pt x="246" y="82"/>
                    </a:lnTo>
                    <a:lnTo>
                      <a:pt x="241" y="114"/>
                    </a:lnTo>
                    <a:lnTo>
                      <a:pt x="205" y="167"/>
                    </a:lnTo>
                    <a:lnTo>
                      <a:pt x="162" y="211"/>
                    </a:lnTo>
                    <a:lnTo>
                      <a:pt x="126" y="225"/>
                    </a:lnTo>
                    <a:lnTo>
                      <a:pt x="29" y="228"/>
                    </a:lnTo>
                    <a:lnTo>
                      <a:pt x="21" y="201"/>
                    </a:lnTo>
                    <a:lnTo>
                      <a:pt x="27" y="180"/>
                    </a:lnTo>
                    <a:lnTo>
                      <a:pt x="0" y="120"/>
                    </a:lnTo>
                    <a:close/>
                  </a:path>
                </a:pathLst>
              </a:custGeom>
              <a:solidFill>
                <a:srgbClr val="FF6600"/>
              </a:solidFill>
              <a:ln w="14351">
                <a:solidFill>
                  <a:schemeClr val="bg2"/>
                </a:solidFill>
                <a:round/>
                <a:headEnd/>
                <a:tailEnd/>
              </a:ln>
            </p:spPr>
            <p:txBody>
              <a:bodyPr/>
              <a:lstStyle/>
              <a:p>
                <a:endParaRPr lang="en-US"/>
              </a:p>
            </p:txBody>
          </p:sp>
          <p:sp>
            <p:nvSpPr>
              <p:cNvPr id="21740" name="Freeform 235"/>
              <p:cNvSpPr>
                <a:spLocks/>
              </p:cNvSpPr>
              <p:nvPr/>
            </p:nvSpPr>
            <p:spPr bwMode="auto">
              <a:xfrm>
                <a:off x="3092" y="3207"/>
                <a:ext cx="30" cy="38"/>
              </a:xfrm>
              <a:custGeom>
                <a:avLst/>
                <a:gdLst>
                  <a:gd name="T0" fmla="*/ 0 w 33"/>
                  <a:gd name="T1" fmla="*/ 14 h 45"/>
                  <a:gd name="T2" fmla="*/ 9 w 33"/>
                  <a:gd name="T3" fmla="*/ 27 h 45"/>
                  <a:gd name="T4" fmla="*/ 25 w 33"/>
                  <a:gd name="T5" fmla="*/ 14 h 45"/>
                  <a:gd name="T6" fmla="*/ 16 w 33"/>
                  <a:gd name="T7" fmla="*/ 0 h 45"/>
                  <a:gd name="T8" fmla="*/ 0 w 33"/>
                  <a:gd name="T9" fmla="*/ 14 h 45"/>
                  <a:gd name="T10" fmla="*/ 0 60000 65536"/>
                  <a:gd name="T11" fmla="*/ 0 60000 65536"/>
                  <a:gd name="T12" fmla="*/ 0 60000 65536"/>
                  <a:gd name="T13" fmla="*/ 0 60000 65536"/>
                  <a:gd name="T14" fmla="*/ 0 60000 65536"/>
                  <a:gd name="T15" fmla="*/ 0 w 33"/>
                  <a:gd name="T16" fmla="*/ 0 h 45"/>
                  <a:gd name="T17" fmla="*/ 33 w 33"/>
                  <a:gd name="T18" fmla="*/ 45 h 45"/>
                </a:gdLst>
                <a:ahLst/>
                <a:cxnLst>
                  <a:cxn ang="T10">
                    <a:pos x="T0" y="T1"/>
                  </a:cxn>
                  <a:cxn ang="T11">
                    <a:pos x="T2" y="T3"/>
                  </a:cxn>
                  <a:cxn ang="T12">
                    <a:pos x="T4" y="T5"/>
                  </a:cxn>
                  <a:cxn ang="T13">
                    <a:pos x="T6" y="T7"/>
                  </a:cxn>
                  <a:cxn ang="T14">
                    <a:pos x="T8" y="T9"/>
                  </a:cxn>
                </a:cxnLst>
                <a:rect l="T15" t="T16" r="T17" b="T18"/>
                <a:pathLst>
                  <a:path w="33" h="45">
                    <a:moveTo>
                      <a:pt x="0" y="22"/>
                    </a:moveTo>
                    <a:lnTo>
                      <a:pt x="12" y="45"/>
                    </a:lnTo>
                    <a:lnTo>
                      <a:pt x="33" y="22"/>
                    </a:lnTo>
                    <a:lnTo>
                      <a:pt x="22" y="0"/>
                    </a:lnTo>
                    <a:lnTo>
                      <a:pt x="0" y="22"/>
                    </a:lnTo>
                    <a:close/>
                  </a:path>
                </a:pathLst>
              </a:custGeom>
              <a:solidFill>
                <a:srgbClr val="FFFFFF"/>
              </a:solidFill>
              <a:ln w="14288">
                <a:solidFill>
                  <a:schemeClr val="bg2"/>
                </a:solidFill>
                <a:round/>
                <a:headEnd/>
                <a:tailEnd/>
              </a:ln>
            </p:spPr>
            <p:txBody>
              <a:bodyPr/>
              <a:lstStyle/>
              <a:p>
                <a:endParaRPr lang="en-US"/>
              </a:p>
            </p:txBody>
          </p:sp>
          <p:sp>
            <p:nvSpPr>
              <p:cNvPr id="21741" name="Freeform 236"/>
              <p:cNvSpPr>
                <a:spLocks/>
              </p:cNvSpPr>
              <p:nvPr/>
            </p:nvSpPr>
            <p:spPr bwMode="auto">
              <a:xfrm>
                <a:off x="3309" y="2487"/>
                <a:ext cx="141" cy="96"/>
              </a:xfrm>
              <a:custGeom>
                <a:avLst/>
                <a:gdLst>
                  <a:gd name="T0" fmla="*/ 43 w 153"/>
                  <a:gd name="T1" fmla="*/ 38 h 112"/>
                  <a:gd name="T2" fmla="*/ 43 w 153"/>
                  <a:gd name="T3" fmla="*/ 27 h 112"/>
                  <a:gd name="T4" fmla="*/ 21 w 153"/>
                  <a:gd name="T5" fmla="*/ 19 h 112"/>
                  <a:gd name="T6" fmla="*/ 0 w 153"/>
                  <a:gd name="T7" fmla="*/ 28 h 112"/>
                  <a:gd name="T8" fmla="*/ 8 w 153"/>
                  <a:gd name="T9" fmla="*/ 70 h 112"/>
                  <a:gd name="T10" fmla="*/ 69 w 153"/>
                  <a:gd name="T11" fmla="*/ 57 h 112"/>
                  <a:gd name="T12" fmla="*/ 112 w 153"/>
                  <a:gd name="T13" fmla="*/ 38 h 112"/>
                  <a:gd name="T14" fmla="*/ 120 w 153"/>
                  <a:gd name="T15" fmla="*/ 28 h 112"/>
                  <a:gd name="T16" fmla="*/ 108 w 153"/>
                  <a:gd name="T17" fmla="*/ 0 h 112"/>
                  <a:gd name="T18" fmla="*/ 70 w 153"/>
                  <a:gd name="T19" fmla="*/ 8 h 112"/>
                  <a:gd name="T20" fmla="*/ 43 w 153"/>
                  <a:gd name="T21" fmla="*/ 38 h 112"/>
                  <a:gd name="T22" fmla="*/ 43 w 153"/>
                  <a:gd name="T23" fmla="*/ 27 h 112"/>
                  <a:gd name="T24" fmla="*/ 43 w 153"/>
                  <a:gd name="T25" fmla="*/ 38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112"/>
                  <a:gd name="T41" fmla="*/ 153 w 153"/>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112">
                    <a:moveTo>
                      <a:pt x="55" y="60"/>
                    </a:moveTo>
                    <a:lnTo>
                      <a:pt x="55" y="42"/>
                    </a:lnTo>
                    <a:lnTo>
                      <a:pt x="27" y="30"/>
                    </a:lnTo>
                    <a:lnTo>
                      <a:pt x="0" y="46"/>
                    </a:lnTo>
                    <a:lnTo>
                      <a:pt x="11" y="112"/>
                    </a:lnTo>
                    <a:lnTo>
                      <a:pt x="88" y="91"/>
                    </a:lnTo>
                    <a:lnTo>
                      <a:pt x="142" y="60"/>
                    </a:lnTo>
                    <a:lnTo>
                      <a:pt x="153" y="44"/>
                    </a:lnTo>
                    <a:lnTo>
                      <a:pt x="138" y="0"/>
                    </a:lnTo>
                    <a:lnTo>
                      <a:pt x="90" y="12"/>
                    </a:lnTo>
                    <a:lnTo>
                      <a:pt x="55" y="60"/>
                    </a:lnTo>
                    <a:lnTo>
                      <a:pt x="55" y="42"/>
                    </a:lnTo>
                    <a:lnTo>
                      <a:pt x="55" y="60"/>
                    </a:lnTo>
                    <a:close/>
                  </a:path>
                </a:pathLst>
              </a:custGeom>
              <a:solidFill>
                <a:srgbClr val="FF9900"/>
              </a:solidFill>
              <a:ln w="14351">
                <a:solidFill>
                  <a:schemeClr val="bg2"/>
                </a:solidFill>
                <a:round/>
                <a:headEnd/>
                <a:tailEnd/>
              </a:ln>
            </p:spPr>
            <p:txBody>
              <a:bodyPr/>
              <a:lstStyle/>
              <a:p>
                <a:endParaRPr lang="en-US"/>
              </a:p>
            </p:txBody>
          </p:sp>
          <p:sp>
            <p:nvSpPr>
              <p:cNvPr id="21742" name="Freeform 237"/>
              <p:cNvSpPr>
                <a:spLocks/>
              </p:cNvSpPr>
              <p:nvPr/>
            </p:nvSpPr>
            <p:spPr bwMode="auto">
              <a:xfrm>
                <a:off x="3471" y="3044"/>
                <a:ext cx="31" cy="56"/>
              </a:xfrm>
              <a:custGeom>
                <a:avLst/>
                <a:gdLst>
                  <a:gd name="T0" fmla="*/ 15 w 33"/>
                  <a:gd name="T1" fmla="*/ 0 h 66"/>
                  <a:gd name="T2" fmla="*/ 21 w 33"/>
                  <a:gd name="T3" fmla="*/ 10 h 66"/>
                  <a:gd name="T4" fmla="*/ 23 w 33"/>
                  <a:gd name="T5" fmla="*/ 20 h 66"/>
                  <a:gd name="T6" fmla="*/ 27 w 33"/>
                  <a:gd name="T7" fmla="*/ 31 h 66"/>
                  <a:gd name="T8" fmla="*/ 27 w 33"/>
                  <a:gd name="T9" fmla="*/ 41 h 66"/>
                  <a:gd name="T10" fmla="*/ 15 w 33"/>
                  <a:gd name="T11" fmla="*/ 41 h 66"/>
                  <a:gd name="T12" fmla="*/ 4 w 33"/>
                  <a:gd name="T13" fmla="*/ 31 h 66"/>
                  <a:gd name="T14" fmla="*/ 0 w 33"/>
                  <a:gd name="T15" fmla="*/ 20 h 66"/>
                  <a:gd name="T16" fmla="*/ 4 w 33"/>
                  <a:gd name="T17" fmla="*/ 10 h 66"/>
                  <a:gd name="T18" fmla="*/ 15 w 33"/>
                  <a:gd name="T19" fmla="*/ 10 h 66"/>
                  <a:gd name="T20" fmla="*/ 15 w 33"/>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66"/>
                  <a:gd name="T35" fmla="*/ 33 w 33"/>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66">
                    <a:moveTo>
                      <a:pt x="18" y="0"/>
                    </a:moveTo>
                    <a:lnTo>
                      <a:pt x="24" y="17"/>
                    </a:lnTo>
                    <a:lnTo>
                      <a:pt x="28" y="33"/>
                    </a:lnTo>
                    <a:lnTo>
                      <a:pt x="33" y="50"/>
                    </a:lnTo>
                    <a:lnTo>
                      <a:pt x="33" y="66"/>
                    </a:lnTo>
                    <a:lnTo>
                      <a:pt x="18" y="66"/>
                    </a:lnTo>
                    <a:lnTo>
                      <a:pt x="4" y="50"/>
                    </a:lnTo>
                    <a:lnTo>
                      <a:pt x="0" y="33"/>
                    </a:lnTo>
                    <a:lnTo>
                      <a:pt x="4" y="17"/>
                    </a:lnTo>
                    <a:lnTo>
                      <a:pt x="18" y="17"/>
                    </a:lnTo>
                    <a:lnTo>
                      <a:pt x="18" y="0"/>
                    </a:lnTo>
                    <a:close/>
                  </a:path>
                </a:pathLst>
              </a:custGeom>
              <a:solidFill>
                <a:srgbClr val="FFFFFF"/>
              </a:solidFill>
              <a:ln w="14288">
                <a:solidFill>
                  <a:schemeClr val="bg2"/>
                </a:solidFill>
                <a:round/>
                <a:headEnd/>
                <a:tailEnd/>
              </a:ln>
            </p:spPr>
            <p:txBody>
              <a:bodyPr/>
              <a:lstStyle/>
              <a:p>
                <a:endParaRPr lang="en-US"/>
              </a:p>
            </p:txBody>
          </p:sp>
          <p:sp>
            <p:nvSpPr>
              <p:cNvPr id="21743" name="Freeform 238"/>
              <p:cNvSpPr>
                <a:spLocks/>
              </p:cNvSpPr>
              <p:nvPr/>
            </p:nvSpPr>
            <p:spPr bwMode="auto">
              <a:xfrm>
                <a:off x="3216" y="2507"/>
                <a:ext cx="80" cy="80"/>
              </a:xfrm>
              <a:custGeom>
                <a:avLst/>
                <a:gdLst>
                  <a:gd name="T0" fmla="*/ 9 w 80"/>
                  <a:gd name="T1" fmla="*/ 73 h 80"/>
                  <a:gd name="T2" fmla="*/ 57 w 80"/>
                  <a:gd name="T3" fmla="*/ 73 h 80"/>
                  <a:gd name="T4" fmla="*/ 80 w 80"/>
                  <a:gd name="T5" fmla="*/ 75 h 80"/>
                  <a:gd name="T6" fmla="*/ 56 w 80"/>
                  <a:gd name="T7" fmla="*/ 55 h 80"/>
                  <a:gd name="T8" fmla="*/ 33 w 80"/>
                  <a:gd name="T9" fmla="*/ 7 h 80"/>
                  <a:gd name="T10" fmla="*/ 18 w 80"/>
                  <a:gd name="T11" fmla="*/ 10 h 80"/>
                  <a:gd name="T12" fmla="*/ 0 w 80"/>
                  <a:gd name="T13" fmla="*/ 70 h 80"/>
                  <a:gd name="T14" fmla="*/ 9 w 80"/>
                  <a:gd name="T15" fmla="*/ 73 h 80"/>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80"/>
                  <a:gd name="T26" fmla="*/ 80 w 80"/>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80">
                    <a:moveTo>
                      <a:pt x="9" y="73"/>
                    </a:moveTo>
                    <a:cubicBezTo>
                      <a:pt x="17" y="74"/>
                      <a:pt x="49" y="80"/>
                      <a:pt x="57" y="73"/>
                    </a:cubicBezTo>
                    <a:cubicBezTo>
                      <a:pt x="67" y="72"/>
                      <a:pt x="80" y="78"/>
                      <a:pt x="80" y="75"/>
                    </a:cubicBezTo>
                    <a:cubicBezTo>
                      <a:pt x="80" y="72"/>
                      <a:pt x="64" y="66"/>
                      <a:pt x="56" y="55"/>
                    </a:cubicBezTo>
                    <a:cubicBezTo>
                      <a:pt x="44" y="45"/>
                      <a:pt x="38" y="24"/>
                      <a:pt x="33" y="7"/>
                    </a:cubicBezTo>
                    <a:cubicBezTo>
                      <a:pt x="30" y="0"/>
                      <a:pt x="18" y="10"/>
                      <a:pt x="18" y="10"/>
                    </a:cubicBezTo>
                    <a:cubicBezTo>
                      <a:pt x="2" y="26"/>
                      <a:pt x="7" y="49"/>
                      <a:pt x="0" y="70"/>
                    </a:cubicBezTo>
                    <a:cubicBezTo>
                      <a:pt x="10" y="77"/>
                      <a:pt x="9" y="80"/>
                      <a:pt x="9" y="73"/>
                    </a:cubicBezTo>
                    <a:close/>
                  </a:path>
                </a:pathLst>
              </a:custGeom>
              <a:solidFill>
                <a:srgbClr val="FFFFFF"/>
              </a:solidFill>
              <a:ln w="14351">
                <a:solidFill>
                  <a:schemeClr val="bg2"/>
                </a:solidFill>
                <a:round/>
                <a:headEnd/>
                <a:tailEnd/>
              </a:ln>
            </p:spPr>
            <p:txBody>
              <a:bodyPr/>
              <a:lstStyle/>
              <a:p>
                <a:endParaRPr lang="en-US"/>
              </a:p>
            </p:txBody>
          </p:sp>
          <p:sp>
            <p:nvSpPr>
              <p:cNvPr id="21744" name="Freeform 239"/>
              <p:cNvSpPr>
                <a:spLocks/>
              </p:cNvSpPr>
              <p:nvPr/>
            </p:nvSpPr>
            <p:spPr bwMode="auto">
              <a:xfrm>
                <a:off x="3090" y="2007"/>
                <a:ext cx="52" cy="64"/>
              </a:xfrm>
              <a:custGeom>
                <a:avLst/>
                <a:gdLst>
                  <a:gd name="T0" fmla="*/ 0 w 52"/>
                  <a:gd name="T1" fmla="*/ 0 h 64"/>
                  <a:gd name="T2" fmla="*/ 39 w 52"/>
                  <a:gd name="T3" fmla="*/ 9 h 64"/>
                  <a:gd name="T4" fmla="*/ 39 w 52"/>
                  <a:gd name="T5" fmla="*/ 33 h 64"/>
                  <a:gd name="T6" fmla="*/ 21 w 52"/>
                  <a:gd name="T7" fmla="*/ 42 h 64"/>
                  <a:gd name="T8" fmla="*/ 0 w 52"/>
                  <a:gd name="T9" fmla="*/ 0 h 64"/>
                  <a:gd name="T10" fmla="*/ 0 60000 65536"/>
                  <a:gd name="T11" fmla="*/ 0 60000 65536"/>
                  <a:gd name="T12" fmla="*/ 0 60000 65536"/>
                  <a:gd name="T13" fmla="*/ 0 60000 65536"/>
                  <a:gd name="T14" fmla="*/ 0 60000 65536"/>
                  <a:gd name="T15" fmla="*/ 0 w 52"/>
                  <a:gd name="T16" fmla="*/ 0 h 64"/>
                  <a:gd name="T17" fmla="*/ 52 w 52"/>
                  <a:gd name="T18" fmla="*/ 64 h 64"/>
                </a:gdLst>
                <a:ahLst/>
                <a:cxnLst>
                  <a:cxn ang="T10">
                    <a:pos x="T0" y="T1"/>
                  </a:cxn>
                  <a:cxn ang="T11">
                    <a:pos x="T2" y="T3"/>
                  </a:cxn>
                  <a:cxn ang="T12">
                    <a:pos x="T4" y="T5"/>
                  </a:cxn>
                  <a:cxn ang="T13">
                    <a:pos x="T6" y="T7"/>
                  </a:cxn>
                  <a:cxn ang="T14">
                    <a:pos x="T8" y="T9"/>
                  </a:cxn>
                </a:cxnLst>
                <a:rect l="T15" t="T16" r="T17" b="T18"/>
                <a:pathLst>
                  <a:path w="52" h="64">
                    <a:moveTo>
                      <a:pt x="0" y="0"/>
                    </a:moveTo>
                    <a:cubicBezTo>
                      <a:pt x="13" y="3"/>
                      <a:pt x="26" y="6"/>
                      <a:pt x="39" y="9"/>
                    </a:cubicBezTo>
                    <a:cubicBezTo>
                      <a:pt x="47" y="21"/>
                      <a:pt x="52" y="24"/>
                      <a:pt x="39" y="33"/>
                    </a:cubicBezTo>
                    <a:cubicBezTo>
                      <a:pt x="38" y="35"/>
                      <a:pt x="36" y="64"/>
                      <a:pt x="21" y="42"/>
                    </a:cubicBezTo>
                    <a:cubicBezTo>
                      <a:pt x="2" y="14"/>
                      <a:pt x="32" y="24"/>
                      <a:pt x="0" y="0"/>
                    </a:cubicBezTo>
                    <a:close/>
                  </a:path>
                </a:pathLst>
              </a:custGeom>
              <a:solidFill>
                <a:srgbClr val="FF9900"/>
              </a:solidFill>
              <a:ln w="14351">
                <a:solidFill>
                  <a:schemeClr val="bg2"/>
                </a:solidFill>
                <a:round/>
                <a:headEnd/>
                <a:tailEnd/>
              </a:ln>
            </p:spPr>
            <p:txBody>
              <a:bodyPr/>
              <a:lstStyle/>
              <a:p>
                <a:endParaRPr lang="en-US"/>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8967" y="1839557"/>
            <a:ext cx="6834446" cy="100853"/>
          </a:xfrm>
          <a:custGeom>
            <a:avLst/>
            <a:gdLst/>
            <a:ahLst/>
            <a:cxnLst/>
            <a:rect l="l" t="t" r="r" b="b"/>
            <a:pathLst>
              <a:path w="7517891" h="114300">
                <a:moveTo>
                  <a:pt x="7403591" y="0"/>
                </a:moveTo>
                <a:lnTo>
                  <a:pt x="7403591" y="114300"/>
                </a:lnTo>
                <a:lnTo>
                  <a:pt x="7480821" y="76200"/>
                </a:lnTo>
                <a:lnTo>
                  <a:pt x="7423403" y="76200"/>
                </a:lnTo>
                <a:lnTo>
                  <a:pt x="7423403" y="38100"/>
                </a:lnTo>
                <a:lnTo>
                  <a:pt x="7478789" y="38100"/>
                </a:lnTo>
                <a:lnTo>
                  <a:pt x="7403591" y="0"/>
                </a:lnTo>
                <a:close/>
              </a:path>
              <a:path w="7517891" h="114300">
                <a:moveTo>
                  <a:pt x="7403591" y="38100"/>
                </a:moveTo>
                <a:lnTo>
                  <a:pt x="0" y="38100"/>
                </a:lnTo>
                <a:lnTo>
                  <a:pt x="0" y="76200"/>
                </a:lnTo>
                <a:lnTo>
                  <a:pt x="7403591" y="76200"/>
                </a:lnTo>
                <a:lnTo>
                  <a:pt x="7403591" y="38100"/>
                </a:lnTo>
                <a:close/>
              </a:path>
              <a:path w="7517891" h="114300">
                <a:moveTo>
                  <a:pt x="7478789" y="38100"/>
                </a:moveTo>
                <a:lnTo>
                  <a:pt x="7423403" y="38100"/>
                </a:lnTo>
                <a:lnTo>
                  <a:pt x="7423403" y="76200"/>
                </a:lnTo>
                <a:lnTo>
                  <a:pt x="7480821" y="76200"/>
                </a:lnTo>
                <a:lnTo>
                  <a:pt x="7517891" y="57912"/>
                </a:lnTo>
                <a:lnTo>
                  <a:pt x="7478789" y="38100"/>
                </a:lnTo>
                <a:close/>
              </a:path>
            </a:pathLst>
          </a:custGeom>
          <a:solidFill>
            <a:srgbClr val="000000"/>
          </a:solidFill>
        </p:spPr>
        <p:txBody>
          <a:bodyPr wrap="square" lIns="0" tIns="0" rIns="0" bIns="0" rtlCol="0">
            <a:noAutofit/>
          </a:bodyPr>
          <a:lstStyle/>
          <a:p>
            <a:endParaRPr/>
          </a:p>
        </p:txBody>
      </p:sp>
      <p:sp>
        <p:nvSpPr>
          <p:cNvPr id="3" name="object 3"/>
          <p:cNvSpPr txBox="1"/>
          <p:nvPr/>
        </p:nvSpPr>
        <p:spPr>
          <a:xfrm>
            <a:off x="3515167" y="2096285"/>
            <a:ext cx="767773" cy="327772"/>
          </a:xfrm>
          <a:prstGeom prst="rect">
            <a:avLst/>
          </a:prstGeom>
        </p:spPr>
        <p:txBody>
          <a:bodyPr vert="horz" wrap="square" lIns="0" tIns="0" rIns="0" bIns="0" rtlCol="0">
            <a:noAutofit/>
          </a:bodyPr>
          <a:lstStyle/>
          <a:p>
            <a:pPr marL="11397"/>
            <a:r>
              <a:rPr dirty="0">
                <a:latin typeface="Calibri"/>
                <a:cs typeface="Calibri"/>
              </a:rPr>
              <a:t>1</a:t>
            </a:r>
            <a:r>
              <a:rPr spc="-4" dirty="0">
                <a:latin typeface="Calibri"/>
                <a:cs typeface="Calibri"/>
              </a:rPr>
              <a:t>s</a:t>
            </a:r>
            <a:r>
              <a:rPr sz="1700" spc="6" baseline="-21367" dirty="0">
                <a:latin typeface="Calibri"/>
                <a:cs typeface="Calibri"/>
              </a:rPr>
              <a:t>5</a:t>
            </a:r>
            <a:r>
              <a:rPr dirty="0">
                <a:latin typeface="Calibri"/>
                <a:cs typeface="Calibri"/>
              </a:rPr>
              <a:t>-</a:t>
            </a:r>
            <a:r>
              <a:rPr spc="-4" dirty="0">
                <a:latin typeface="Calibri"/>
                <a:cs typeface="Calibri"/>
              </a:rPr>
              <a:t>-</a:t>
            </a:r>
            <a:r>
              <a:rPr dirty="0">
                <a:latin typeface="Calibri"/>
                <a:cs typeface="Calibri"/>
              </a:rPr>
              <a:t>2</a:t>
            </a:r>
            <a:r>
              <a:rPr spc="4" dirty="0">
                <a:latin typeface="Calibri"/>
                <a:cs typeface="Calibri"/>
              </a:rPr>
              <a:t>p</a:t>
            </a:r>
            <a:r>
              <a:rPr sz="1700" spc="13" baseline="-21367" dirty="0">
                <a:latin typeface="Calibri"/>
                <a:cs typeface="Calibri"/>
              </a:rPr>
              <a:t>9</a:t>
            </a:r>
            <a:endParaRPr sz="1700" baseline="-21367">
              <a:latin typeface="Calibri"/>
              <a:cs typeface="Calibri"/>
            </a:endParaRPr>
          </a:p>
        </p:txBody>
      </p:sp>
      <p:sp>
        <p:nvSpPr>
          <p:cNvPr id="4" name="object 4"/>
          <p:cNvSpPr txBox="1"/>
          <p:nvPr/>
        </p:nvSpPr>
        <p:spPr>
          <a:xfrm>
            <a:off x="4465590" y="2096285"/>
            <a:ext cx="682336" cy="291913"/>
          </a:xfrm>
          <a:prstGeom prst="rect">
            <a:avLst/>
          </a:prstGeom>
        </p:spPr>
        <p:txBody>
          <a:bodyPr vert="horz" wrap="square" lIns="0" tIns="0" rIns="0" bIns="0" rtlCol="0">
            <a:noAutofit/>
          </a:bodyPr>
          <a:lstStyle/>
          <a:p>
            <a:pPr marL="11397"/>
            <a:r>
              <a:rPr dirty="0">
                <a:latin typeface="Calibri"/>
                <a:cs typeface="Calibri"/>
              </a:rPr>
              <a:t>811nm</a:t>
            </a:r>
            <a:endParaRPr>
              <a:latin typeface="Calibri"/>
              <a:cs typeface="Calibri"/>
            </a:endParaRPr>
          </a:p>
        </p:txBody>
      </p:sp>
      <p:sp>
        <p:nvSpPr>
          <p:cNvPr id="5" name="object 5"/>
          <p:cNvSpPr/>
          <p:nvPr/>
        </p:nvSpPr>
        <p:spPr>
          <a:xfrm>
            <a:off x="6651566" y="1637852"/>
            <a:ext cx="0" cy="251459"/>
          </a:xfrm>
          <a:custGeom>
            <a:avLst/>
            <a:gdLst/>
            <a:ahLst/>
            <a:cxnLst/>
            <a:rect l="l" t="t" r="r" b="b"/>
            <a:pathLst>
              <a:path h="284987">
                <a:moveTo>
                  <a:pt x="0" y="0"/>
                </a:moveTo>
                <a:lnTo>
                  <a:pt x="0" y="284987"/>
                </a:lnTo>
              </a:path>
            </a:pathLst>
          </a:custGeom>
          <a:ln w="19558">
            <a:solidFill>
              <a:srgbClr val="000000"/>
            </a:solidFill>
          </a:ln>
        </p:spPr>
        <p:txBody>
          <a:bodyPr wrap="square" lIns="0" tIns="0" rIns="0" bIns="0" rtlCol="0">
            <a:noAutofit/>
          </a:bodyPr>
          <a:lstStyle/>
          <a:p>
            <a:endParaRPr/>
          </a:p>
        </p:txBody>
      </p:sp>
      <p:sp>
        <p:nvSpPr>
          <p:cNvPr id="6" name="object 6"/>
          <p:cNvSpPr/>
          <p:nvPr/>
        </p:nvSpPr>
        <p:spPr>
          <a:xfrm>
            <a:off x="2669770"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7" name="object 7"/>
          <p:cNvSpPr/>
          <p:nvPr/>
        </p:nvSpPr>
        <p:spPr>
          <a:xfrm>
            <a:off x="3003665"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8" name="object 8"/>
          <p:cNvSpPr/>
          <p:nvPr/>
        </p:nvSpPr>
        <p:spPr>
          <a:xfrm>
            <a:off x="5983777" y="1637852"/>
            <a:ext cx="0" cy="251459"/>
          </a:xfrm>
          <a:custGeom>
            <a:avLst/>
            <a:gdLst/>
            <a:ahLst/>
            <a:cxnLst/>
            <a:rect l="l" t="t" r="r" b="b"/>
            <a:pathLst>
              <a:path h="284987">
                <a:moveTo>
                  <a:pt x="0" y="0"/>
                </a:moveTo>
                <a:lnTo>
                  <a:pt x="0" y="284987"/>
                </a:lnTo>
              </a:path>
            </a:pathLst>
          </a:custGeom>
          <a:ln w="19558">
            <a:solidFill>
              <a:srgbClr val="FF0000"/>
            </a:solidFill>
          </a:ln>
        </p:spPr>
        <p:txBody>
          <a:bodyPr wrap="square" lIns="0" tIns="0" rIns="0" bIns="0" rtlCol="0">
            <a:noAutofit/>
          </a:bodyPr>
          <a:lstStyle/>
          <a:p>
            <a:endParaRPr/>
          </a:p>
        </p:txBody>
      </p:sp>
      <p:sp>
        <p:nvSpPr>
          <p:cNvPr id="9" name="object 9"/>
          <p:cNvSpPr/>
          <p:nvPr/>
        </p:nvSpPr>
        <p:spPr>
          <a:xfrm>
            <a:off x="7092141" y="1637852"/>
            <a:ext cx="0" cy="251459"/>
          </a:xfrm>
          <a:custGeom>
            <a:avLst/>
            <a:gdLst/>
            <a:ahLst/>
            <a:cxnLst/>
            <a:rect l="l" t="t" r="r" b="b"/>
            <a:pathLst>
              <a:path h="284987">
                <a:moveTo>
                  <a:pt x="0" y="0"/>
                </a:moveTo>
                <a:lnTo>
                  <a:pt x="0" y="284987"/>
                </a:lnTo>
              </a:path>
            </a:pathLst>
          </a:custGeom>
          <a:ln w="19558">
            <a:solidFill>
              <a:srgbClr val="FF0000"/>
            </a:solidFill>
          </a:ln>
        </p:spPr>
        <p:txBody>
          <a:bodyPr wrap="square" lIns="0" tIns="0" rIns="0" bIns="0" rtlCol="0">
            <a:noAutofit/>
          </a:bodyPr>
          <a:lstStyle/>
          <a:p>
            <a:endParaRPr/>
          </a:p>
        </p:txBody>
      </p:sp>
      <p:sp>
        <p:nvSpPr>
          <p:cNvPr id="10" name="object 10"/>
          <p:cNvSpPr/>
          <p:nvPr/>
        </p:nvSpPr>
        <p:spPr>
          <a:xfrm>
            <a:off x="1961111" y="1637852"/>
            <a:ext cx="0" cy="251459"/>
          </a:xfrm>
          <a:custGeom>
            <a:avLst/>
            <a:gdLst/>
            <a:ahLst/>
            <a:cxnLst/>
            <a:rect l="l" t="t" r="r" b="b"/>
            <a:pathLst>
              <a:path h="284987">
                <a:moveTo>
                  <a:pt x="0" y="0"/>
                </a:moveTo>
                <a:lnTo>
                  <a:pt x="0" y="284987"/>
                </a:lnTo>
              </a:path>
            </a:pathLst>
          </a:custGeom>
          <a:ln w="18033">
            <a:solidFill>
              <a:srgbClr val="000000"/>
            </a:solidFill>
          </a:ln>
        </p:spPr>
        <p:txBody>
          <a:bodyPr wrap="square" lIns="0" tIns="0" rIns="0" bIns="0" rtlCol="0">
            <a:noAutofit/>
          </a:bodyPr>
          <a:lstStyle/>
          <a:p>
            <a:endParaRPr/>
          </a:p>
        </p:txBody>
      </p:sp>
      <p:sp>
        <p:nvSpPr>
          <p:cNvPr id="11" name="object 11"/>
          <p:cNvSpPr/>
          <p:nvPr/>
        </p:nvSpPr>
        <p:spPr>
          <a:xfrm>
            <a:off x="2339339" y="1637852"/>
            <a:ext cx="0" cy="251459"/>
          </a:xfrm>
          <a:custGeom>
            <a:avLst/>
            <a:gdLst/>
            <a:ahLst/>
            <a:cxnLst/>
            <a:rect l="l" t="t" r="r" b="b"/>
            <a:pathLst>
              <a:path h="284987">
                <a:moveTo>
                  <a:pt x="0" y="0"/>
                </a:moveTo>
                <a:lnTo>
                  <a:pt x="0" y="284987"/>
                </a:lnTo>
              </a:path>
            </a:pathLst>
          </a:custGeom>
          <a:ln w="18033">
            <a:solidFill>
              <a:srgbClr val="000000"/>
            </a:solidFill>
          </a:ln>
        </p:spPr>
        <p:txBody>
          <a:bodyPr wrap="square" lIns="0" tIns="0" rIns="0" bIns="0" rtlCol="0">
            <a:noAutofit/>
          </a:bodyPr>
          <a:lstStyle/>
          <a:p>
            <a:endParaRPr/>
          </a:p>
        </p:txBody>
      </p:sp>
      <p:sp>
        <p:nvSpPr>
          <p:cNvPr id="12" name="object 12"/>
          <p:cNvSpPr/>
          <p:nvPr/>
        </p:nvSpPr>
        <p:spPr>
          <a:xfrm>
            <a:off x="1561406"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13" name="object 13"/>
          <p:cNvSpPr txBox="1"/>
          <p:nvPr/>
        </p:nvSpPr>
        <p:spPr>
          <a:xfrm>
            <a:off x="1090622" y="616883"/>
            <a:ext cx="7005781" cy="992281"/>
          </a:xfrm>
          <a:prstGeom prst="rect">
            <a:avLst/>
          </a:prstGeom>
        </p:spPr>
        <p:txBody>
          <a:bodyPr vert="horz" wrap="square" lIns="0" tIns="0" rIns="0" bIns="0" rtlCol="0">
            <a:noAutofit/>
          </a:bodyPr>
          <a:lstStyle/>
          <a:p>
            <a:pPr marR="47297" algn="ctr"/>
            <a:r>
              <a:rPr sz="2200" b="1" spc="-13" dirty="0">
                <a:solidFill>
                  <a:srgbClr val="3333CC"/>
                </a:solidFill>
                <a:latin typeface="Trebuchet MS"/>
                <a:cs typeface="Trebuchet MS"/>
              </a:rPr>
              <a:t>Laser</a:t>
            </a:r>
            <a:r>
              <a:rPr sz="2200" b="1" spc="-9" dirty="0">
                <a:solidFill>
                  <a:srgbClr val="3333CC"/>
                </a:solidFill>
                <a:latin typeface="Trebuchet MS"/>
                <a:cs typeface="Trebuchet MS"/>
              </a:rPr>
              <a:t> </a:t>
            </a:r>
            <a:r>
              <a:rPr sz="2200" b="1" spc="-18" dirty="0">
                <a:solidFill>
                  <a:srgbClr val="3333CC"/>
                </a:solidFill>
                <a:latin typeface="Trebuchet MS"/>
                <a:cs typeface="Trebuchet MS"/>
              </a:rPr>
              <a:t>Me</a:t>
            </a:r>
            <a:r>
              <a:rPr sz="2200" b="1" spc="-13" dirty="0">
                <a:solidFill>
                  <a:srgbClr val="3333CC"/>
                </a:solidFill>
                <a:latin typeface="Trebuchet MS"/>
                <a:cs typeface="Trebuchet MS"/>
              </a:rPr>
              <a:t>thods</a:t>
            </a:r>
            <a:r>
              <a:rPr sz="2200" b="1" spc="-4" dirty="0">
                <a:solidFill>
                  <a:srgbClr val="3333CC"/>
                </a:solidFill>
                <a:latin typeface="Trebuchet MS"/>
                <a:cs typeface="Trebuchet MS"/>
              </a:rPr>
              <a:t> </a:t>
            </a:r>
            <a:r>
              <a:rPr sz="2200" b="1" spc="-13" dirty="0">
                <a:solidFill>
                  <a:srgbClr val="3333CC"/>
                </a:solidFill>
                <a:latin typeface="Trebuchet MS"/>
                <a:cs typeface="Trebuchet MS"/>
              </a:rPr>
              <a:t>Based on</a:t>
            </a:r>
            <a:r>
              <a:rPr sz="2200" b="1" spc="4" dirty="0">
                <a:solidFill>
                  <a:srgbClr val="3333CC"/>
                </a:solidFill>
                <a:latin typeface="Trebuchet MS"/>
                <a:cs typeface="Trebuchet MS"/>
              </a:rPr>
              <a:t> </a:t>
            </a:r>
            <a:r>
              <a:rPr sz="2200" b="1" dirty="0">
                <a:solidFill>
                  <a:srgbClr val="3333CC"/>
                </a:solidFill>
                <a:latin typeface="Trebuchet MS"/>
                <a:cs typeface="Trebuchet MS"/>
              </a:rPr>
              <a:t>I</a:t>
            </a:r>
            <a:r>
              <a:rPr sz="2200" b="1" spc="-13" dirty="0">
                <a:solidFill>
                  <a:srgbClr val="3333CC"/>
                </a:solidFill>
                <a:latin typeface="Trebuchet MS"/>
                <a:cs typeface="Trebuchet MS"/>
              </a:rPr>
              <a:t>sotope</a:t>
            </a:r>
            <a:r>
              <a:rPr sz="2200" b="1" spc="-4" dirty="0">
                <a:solidFill>
                  <a:srgbClr val="3333CC"/>
                </a:solidFill>
                <a:latin typeface="Trebuchet MS"/>
                <a:cs typeface="Trebuchet MS"/>
              </a:rPr>
              <a:t> S</a:t>
            </a:r>
            <a:r>
              <a:rPr sz="2200" b="1" spc="-13" dirty="0">
                <a:solidFill>
                  <a:srgbClr val="3333CC"/>
                </a:solidFill>
                <a:latin typeface="Trebuchet MS"/>
                <a:cs typeface="Trebuchet MS"/>
              </a:rPr>
              <a:t>hi</a:t>
            </a:r>
            <a:r>
              <a:rPr sz="2200" b="1" spc="-9" dirty="0">
                <a:solidFill>
                  <a:srgbClr val="3333CC"/>
                </a:solidFill>
                <a:latin typeface="Trebuchet MS"/>
                <a:cs typeface="Trebuchet MS"/>
              </a:rPr>
              <a:t>f</a:t>
            </a:r>
            <a:r>
              <a:rPr sz="2200" b="1" spc="-13" dirty="0">
                <a:solidFill>
                  <a:srgbClr val="3333CC"/>
                </a:solidFill>
                <a:latin typeface="Trebuchet MS"/>
                <a:cs typeface="Trebuchet MS"/>
              </a:rPr>
              <a:t>ts</a:t>
            </a:r>
            <a:endParaRPr sz="2200">
              <a:latin typeface="Trebuchet MS"/>
              <a:cs typeface="Trebuchet MS"/>
            </a:endParaRPr>
          </a:p>
          <a:p>
            <a:pPr>
              <a:lnSpc>
                <a:spcPts val="1256"/>
              </a:lnSpc>
              <a:spcBef>
                <a:spcPts val="42"/>
              </a:spcBef>
            </a:pPr>
            <a:endParaRPr sz="1300"/>
          </a:p>
          <a:p>
            <a:pPr algn="ctr">
              <a:lnSpc>
                <a:spcPct val="100000"/>
              </a:lnSpc>
            </a:pPr>
            <a:r>
              <a:rPr dirty="0">
                <a:latin typeface="Calibri"/>
                <a:cs typeface="Calibri"/>
              </a:rPr>
              <a:t>I</a:t>
            </a:r>
            <a:r>
              <a:rPr spc="-4" dirty="0">
                <a:latin typeface="Calibri"/>
                <a:cs typeface="Calibri"/>
              </a:rPr>
              <a:t>s</a:t>
            </a:r>
            <a:r>
              <a:rPr dirty="0">
                <a:latin typeface="Calibri"/>
                <a:cs typeface="Calibri"/>
              </a:rPr>
              <a:t>o</a:t>
            </a:r>
            <a:r>
              <a:rPr spc="-22" dirty="0">
                <a:latin typeface="Calibri"/>
                <a:cs typeface="Calibri"/>
              </a:rPr>
              <a:t>t</a:t>
            </a:r>
            <a:r>
              <a:rPr dirty="0">
                <a:latin typeface="Calibri"/>
                <a:cs typeface="Calibri"/>
              </a:rPr>
              <a:t>op</a:t>
            </a:r>
            <a:r>
              <a:rPr spc="-9" dirty="0">
                <a:latin typeface="Calibri"/>
                <a:cs typeface="Calibri"/>
              </a:rPr>
              <a:t>e </a:t>
            </a:r>
            <a:r>
              <a:rPr spc="-4" dirty="0">
                <a:latin typeface="Calibri"/>
                <a:cs typeface="Calibri"/>
              </a:rPr>
              <a:t>s</a:t>
            </a:r>
            <a:r>
              <a:rPr dirty="0">
                <a:latin typeface="Calibri"/>
                <a:cs typeface="Calibri"/>
              </a:rPr>
              <a:t>h</a:t>
            </a:r>
            <a:r>
              <a:rPr spc="-4" dirty="0">
                <a:latin typeface="Calibri"/>
                <a:cs typeface="Calibri"/>
              </a:rPr>
              <a:t>i</a:t>
            </a:r>
            <a:r>
              <a:rPr dirty="0">
                <a:latin typeface="Calibri"/>
                <a:cs typeface="Calibri"/>
              </a:rPr>
              <a:t>ft</a:t>
            </a:r>
            <a:r>
              <a:rPr spc="13" dirty="0">
                <a:latin typeface="Calibri"/>
                <a:cs typeface="Calibri"/>
              </a:rPr>
              <a:t> </a:t>
            </a:r>
            <a:r>
              <a:rPr dirty="0">
                <a:latin typeface="Calibri"/>
                <a:cs typeface="Calibri"/>
              </a:rPr>
              <a:t>du</a:t>
            </a:r>
            <a:r>
              <a:rPr spc="-9" dirty="0">
                <a:latin typeface="Calibri"/>
                <a:cs typeface="Calibri"/>
              </a:rPr>
              <a:t>e </a:t>
            </a:r>
            <a:r>
              <a:rPr spc="-31" dirty="0">
                <a:latin typeface="Calibri"/>
                <a:cs typeface="Calibri"/>
              </a:rPr>
              <a:t>t</a:t>
            </a:r>
            <a:r>
              <a:rPr dirty="0">
                <a:latin typeface="Calibri"/>
                <a:cs typeface="Calibri"/>
              </a:rPr>
              <a:t>o</a:t>
            </a:r>
            <a:r>
              <a:rPr spc="-9" dirty="0">
                <a:latin typeface="Calibri"/>
                <a:cs typeface="Calibri"/>
              </a:rPr>
              <a:t> </a:t>
            </a:r>
            <a:r>
              <a:rPr dirty="0">
                <a:latin typeface="Calibri"/>
                <a:cs typeface="Calibri"/>
              </a:rPr>
              <a:t>th</a:t>
            </a:r>
            <a:r>
              <a:rPr spc="-9" dirty="0">
                <a:latin typeface="Calibri"/>
                <a:cs typeface="Calibri"/>
              </a:rPr>
              <a:t>e chan</a:t>
            </a:r>
            <a:r>
              <a:rPr spc="-18" dirty="0">
                <a:latin typeface="Calibri"/>
                <a:cs typeface="Calibri"/>
              </a:rPr>
              <a:t>g</a:t>
            </a:r>
            <a:r>
              <a:rPr spc="-9" dirty="0">
                <a:latin typeface="Calibri"/>
                <a:cs typeface="Calibri"/>
              </a:rPr>
              <a:t>e</a:t>
            </a:r>
            <a:r>
              <a:rPr spc="-31" dirty="0">
                <a:latin typeface="Calibri"/>
                <a:cs typeface="Calibri"/>
              </a:rPr>
              <a:t> </a:t>
            </a:r>
            <a:r>
              <a:rPr spc="-4" dirty="0">
                <a:latin typeface="Calibri"/>
                <a:cs typeface="Calibri"/>
              </a:rPr>
              <a:t>i</a:t>
            </a:r>
            <a:r>
              <a:rPr dirty="0">
                <a:latin typeface="Calibri"/>
                <a:cs typeface="Calibri"/>
              </a:rPr>
              <a:t>n</a:t>
            </a:r>
            <a:r>
              <a:rPr spc="4" dirty="0">
                <a:latin typeface="Calibri"/>
                <a:cs typeface="Calibri"/>
              </a:rPr>
              <a:t> </a:t>
            </a:r>
            <a:r>
              <a:rPr dirty="0">
                <a:latin typeface="Calibri"/>
                <a:cs typeface="Calibri"/>
              </a:rPr>
              <a:t>nu</a:t>
            </a:r>
            <a:r>
              <a:rPr spc="-9" dirty="0">
                <a:latin typeface="Calibri"/>
                <a:cs typeface="Calibri"/>
              </a:rPr>
              <a:t>c</a:t>
            </a:r>
            <a:r>
              <a:rPr spc="-4" dirty="0">
                <a:latin typeface="Calibri"/>
                <a:cs typeface="Calibri"/>
              </a:rPr>
              <a:t>l</a:t>
            </a:r>
            <a:r>
              <a:rPr dirty="0">
                <a:latin typeface="Calibri"/>
                <a:cs typeface="Calibri"/>
              </a:rPr>
              <a:t>ear </a:t>
            </a:r>
            <a:r>
              <a:rPr spc="-4" dirty="0">
                <a:latin typeface="Calibri"/>
                <a:cs typeface="Calibri"/>
              </a:rPr>
              <a:t>m</a:t>
            </a:r>
            <a:r>
              <a:rPr dirty="0">
                <a:latin typeface="Calibri"/>
                <a:cs typeface="Calibri"/>
              </a:rPr>
              <a:t>a</a:t>
            </a:r>
            <a:r>
              <a:rPr spc="-4" dirty="0">
                <a:latin typeface="Calibri"/>
                <a:cs typeface="Calibri"/>
              </a:rPr>
              <a:t>ss,</a:t>
            </a:r>
            <a:r>
              <a:rPr spc="13" dirty="0">
                <a:latin typeface="Calibri"/>
                <a:cs typeface="Calibri"/>
              </a:rPr>
              <a:t> </a:t>
            </a:r>
            <a:r>
              <a:rPr spc="-9" dirty="0">
                <a:latin typeface="Calibri"/>
                <a:cs typeface="Calibri"/>
              </a:rPr>
              <a:t>cha</a:t>
            </a:r>
            <a:r>
              <a:rPr spc="-27" dirty="0">
                <a:latin typeface="Calibri"/>
                <a:cs typeface="Calibri"/>
              </a:rPr>
              <a:t>r</a:t>
            </a:r>
            <a:r>
              <a:rPr spc="-18" dirty="0">
                <a:latin typeface="Calibri"/>
                <a:cs typeface="Calibri"/>
              </a:rPr>
              <a:t>g</a:t>
            </a:r>
            <a:r>
              <a:rPr spc="-9" dirty="0">
                <a:latin typeface="Calibri"/>
                <a:cs typeface="Calibri"/>
              </a:rPr>
              <a:t>e</a:t>
            </a:r>
            <a:r>
              <a:rPr spc="-18" dirty="0">
                <a:latin typeface="Calibri"/>
                <a:cs typeface="Calibri"/>
              </a:rPr>
              <a:t> </a:t>
            </a:r>
            <a:r>
              <a:rPr spc="-45" dirty="0">
                <a:latin typeface="Calibri"/>
                <a:cs typeface="Calibri"/>
              </a:rPr>
              <a:t>r</a:t>
            </a:r>
            <a:r>
              <a:rPr dirty="0">
                <a:latin typeface="Calibri"/>
                <a:cs typeface="Calibri"/>
              </a:rPr>
              <a:t>ad</a:t>
            </a:r>
            <a:r>
              <a:rPr spc="-4" dirty="0">
                <a:latin typeface="Calibri"/>
                <a:cs typeface="Calibri"/>
              </a:rPr>
              <a:t>i</a:t>
            </a:r>
            <a:r>
              <a:rPr dirty="0">
                <a:latin typeface="Calibri"/>
                <a:cs typeface="Calibri"/>
              </a:rPr>
              <a:t>i and</a:t>
            </a:r>
            <a:r>
              <a:rPr spc="-9" dirty="0">
                <a:latin typeface="Calibri"/>
                <a:cs typeface="Calibri"/>
              </a:rPr>
              <a:t> </a:t>
            </a:r>
            <a:r>
              <a:rPr spc="-4" dirty="0">
                <a:latin typeface="Calibri"/>
                <a:cs typeface="Calibri"/>
              </a:rPr>
              <a:t>m</a:t>
            </a:r>
            <a:r>
              <a:rPr dirty="0">
                <a:latin typeface="Calibri"/>
                <a:cs typeface="Calibri"/>
              </a:rPr>
              <a:t>o</a:t>
            </a:r>
            <a:r>
              <a:rPr spc="-4" dirty="0">
                <a:latin typeface="Calibri"/>
                <a:cs typeface="Calibri"/>
              </a:rPr>
              <a:t>m</a:t>
            </a:r>
            <a:r>
              <a:rPr dirty="0">
                <a:latin typeface="Calibri"/>
                <a:cs typeface="Calibri"/>
              </a:rPr>
              <a:t>e</a:t>
            </a:r>
            <a:r>
              <a:rPr spc="-18" dirty="0">
                <a:latin typeface="Calibri"/>
                <a:cs typeface="Calibri"/>
              </a:rPr>
              <a:t>n</a:t>
            </a:r>
            <a:r>
              <a:rPr dirty="0">
                <a:latin typeface="Calibri"/>
                <a:cs typeface="Calibri"/>
              </a:rPr>
              <a:t>ts</a:t>
            </a:r>
            <a:endParaRPr>
              <a:latin typeface="Calibri"/>
              <a:cs typeface="Calibri"/>
            </a:endParaRPr>
          </a:p>
          <a:p>
            <a:pPr marL="126506">
              <a:spcBef>
                <a:spcPts val="22"/>
              </a:spcBef>
              <a:tabLst>
                <a:tab pos="763028" algn="l"/>
                <a:tab pos="1161922" algn="l"/>
                <a:tab pos="1788755" algn="l"/>
                <a:tab pos="4521182" algn="l"/>
                <a:tab pos="5407297" algn="l"/>
                <a:tab pos="5954352" algn="l"/>
              </a:tabLst>
            </a:pPr>
            <a:r>
              <a:rPr sz="1400" spc="-31" dirty="0">
                <a:solidFill>
                  <a:srgbClr val="3333CC"/>
                </a:solidFill>
                <a:latin typeface="Calibri"/>
                <a:cs typeface="Calibri"/>
              </a:rPr>
              <a:t>K</a:t>
            </a:r>
            <a:r>
              <a:rPr sz="1400" spc="-13" dirty="0">
                <a:solidFill>
                  <a:srgbClr val="3333CC"/>
                </a:solidFill>
                <a:latin typeface="Calibri"/>
                <a:cs typeface="Calibri"/>
              </a:rPr>
              <a:t>r</a:t>
            </a:r>
            <a:r>
              <a:rPr sz="1400" spc="-4" dirty="0">
                <a:solidFill>
                  <a:srgbClr val="3333CC"/>
                </a:solidFill>
                <a:latin typeface="Calibri"/>
                <a:cs typeface="Calibri"/>
              </a:rPr>
              <a:t>-</a:t>
            </a:r>
            <a:r>
              <a:rPr sz="1400" spc="-13" dirty="0">
                <a:solidFill>
                  <a:srgbClr val="3333CC"/>
                </a:solidFill>
                <a:latin typeface="Calibri"/>
                <a:cs typeface="Calibri"/>
              </a:rPr>
              <a:t>7</a:t>
            </a:r>
            <a:r>
              <a:rPr sz="1400" spc="-9" dirty="0">
                <a:solidFill>
                  <a:srgbClr val="3333CC"/>
                </a:solidFill>
                <a:latin typeface="Calibri"/>
                <a:cs typeface="Calibri"/>
              </a:rPr>
              <a:t>8	</a:t>
            </a:r>
            <a:r>
              <a:rPr sz="1400" spc="-13" dirty="0">
                <a:solidFill>
                  <a:srgbClr val="3333CC"/>
                </a:solidFill>
                <a:latin typeface="Calibri"/>
                <a:cs typeface="Calibri"/>
              </a:rPr>
              <a:t>8</a:t>
            </a:r>
            <a:r>
              <a:rPr sz="1400" spc="-9" dirty="0">
                <a:solidFill>
                  <a:srgbClr val="3333CC"/>
                </a:solidFill>
                <a:latin typeface="Calibri"/>
                <a:cs typeface="Calibri"/>
              </a:rPr>
              <a:t>0	</a:t>
            </a:r>
            <a:r>
              <a:rPr sz="1400" spc="-13" dirty="0">
                <a:solidFill>
                  <a:srgbClr val="3333CC"/>
                </a:solidFill>
                <a:latin typeface="Calibri"/>
                <a:cs typeface="Calibri"/>
              </a:rPr>
              <a:t>8</a:t>
            </a:r>
            <a:r>
              <a:rPr sz="1400" spc="-9" dirty="0">
                <a:solidFill>
                  <a:srgbClr val="3333CC"/>
                </a:solidFill>
                <a:latin typeface="Calibri"/>
                <a:cs typeface="Calibri"/>
              </a:rPr>
              <a:t>2 </a:t>
            </a:r>
            <a:r>
              <a:rPr sz="1400" spc="148" dirty="0">
                <a:solidFill>
                  <a:srgbClr val="3333CC"/>
                </a:solidFill>
                <a:latin typeface="Calibri"/>
                <a:cs typeface="Calibri"/>
              </a:rPr>
              <a:t> </a:t>
            </a:r>
            <a:r>
              <a:rPr sz="1400" spc="-13" dirty="0">
                <a:solidFill>
                  <a:srgbClr val="3333CC"/>
                </a:solidFill>
                <a:latin typeface="Calibri"/>
                <a:cs typeface="Calibri"/>
              </a:rPr>
              <a:t>8</a:t>
            </a:r>
            <a:r>
              <a:rPr sz="1400" spc="-9" dirty="0">
                <a:solidFill>
                  <a:srgbClr val="3333CC"/>
                </a:solidFill>
                <a:latin typeface="Calibri"/>
                <a:cs typeface="Calibri"/>
              </a:rPr>
              <a:t>4	</a:t>
            </a:r>
            <a:r>
              <a:rPr sz="1400" spc="-13" dirty="0">
                <a:solidFill>
                  <a:srgbClr val="3333CC"/>
                </a:solidFill>
                <a:latin typeface="Calibri"/>
                <a:cs typeface="Calibri"/>
              </a:rPr>
              <a:t>8</a:t>
            </a:r>
            <a:r>
              <a:rPr sz="1400" spc="-9" dirty="0">
                <a:solidFill>
                  <a:srgbClr val="3333CC"/>
                </a:solidFill>
                <a:latin typeface="Calibri"/>
                <a:cs typeface="Calibri"/>
              </a:rPr>
              <a:t>6	</a:t>
            </a:r>
            <a:r>
              <a:rPr sz="1400" spc="-31" dirty="0">
                <a:solidFill>
                  <a:srgbClr val="FF0000"/>
                </a:solidFill>
                <a:latin typeface="Calibri"/>
                <a:cs typeface="Calibri"/>
              </a:rPr>
              <a:t>K</a:t>
            </a:r>
            <a:r>
              <a:rPr sz="1400" spc="-13" dirty="0">
                <a:solidFill>
                  <a:srgbClr val="FF0000"/>
                </a:solidFill>
                <a:latin typeface="Calibri"/>
                <a:cs typeface="Calibri"/>
              </a:rPr>
              <a:t>r</a:t>
            </a:r>
            <a:r>
              <a:rPr sz="1400" spc="-4" dirty="0">
                <a:solidFill>
                  <a:srgbClr val="FF0000"/>
                </a:solidFill>
                <a:latin typeface="Calibri"/>
                <a:cs typeface="Calibri"/>
              </a:rPr>
              <a:t>-</a:t>
            </a:r>
            <a:r>
              <a:rPr sz="1400" spc="-13" dirty="0">
                <a:solidFill>
                  <a:srgbClr val="FF0000"/>
                </a:solidFill>
                <a:latin typeface="Calibri"/>
                <a:cs typeface="Calibri"/>
              </a:rPr>
              <a:t>8</a:t>
            </a:r>
            <a:r>
              <a:rPr sz="1400" spc="-9" dirty="0">
                <a:solidFill>
                  <a:srgbClr val="FF0000"/>
                </a:solidFill>
                <a:latin typeface="Calibri"/>
                <a:cs typeface="Calibri"/>
              </a:rPr>
              <a:t>1	</a:t>
            </a:r>
            <a:r>
              <a:rPr sz="1400" spc="-13" dirty="0">
                <a:solidFill>
                  <a:srgbClr val="3333CC"/>
                </a:solidFill>
                <a:latin typeface="Calibri"/>
                <a:cs typeface="Calibri"/>
              </a:rPr>
              <a:t>8</a:t>
            </a:r>
            <a:r>
              <a:rPr sz="1400" spc="-9" dirty="0">
                <a:solidFill>
                  <a:srgbClr val="3333CC"/>
                </a:solidFill>
                <a:latin typeface="Calibri"/>
                <a:cs typeface="Calibri"/>
              </a:rPr>
              <a:t>3	</a:t>
            </a:r>
            <a:r>
              <a:rPr sz="1400" spc="-13" dirty="0">
                <a:solidFill>
                  <a:srgbClr val="FF0000"/>
                </a:solidFill>
                <a:latin typeface="Calibri"/>
                <a:cs typeface="Calibri"/>
              </a:rPr>
              <a:t>8</a:t>
            </a:r>
            <a:r>
              <a:rPr sz="1400" spc="-9" dirty="0">
                <a:solidFill>
                  <a:srgbClr val="FF0000"/>
                </a:solidFill>
                <a:latin typeface="Calibri"/>
                <a:cs typeface="Calibri"/>
              </a:rPr>
              <a:t>5</a:t>
            </a:r>
            <a:endParaRPr sz="1400">
              <a:latin typeface="Calibri"/>
              <a:cs typeface="Calibri"/>
            </a:endParaRPr>
          </a:p>
        </p:txBody>
      </p:sp>
      <p:sp>
        <p:nvSpPr>
          <p:cNvPr id="14" name="object 14"/>
          <p:cNvSpPr txBox="1"/>
          <p:nvPr/>
        </p:nvSpPr>
        <p:spPr>
          <a:xfrm>
            <a:off x="5642111" y="1897717"/>
            <a:ext cx="2175164" cy="490257"/>
          </a:xfrm>
          <a:prstGeom prst="rect">
            <a:avLst/>
          </a:prstGeom>
        </p:spPr>
        <p:txBody>
          <a:bodyPr vert="horz" wrap="square" lIns="0" tIns="0" rIns="0" bIns="0" rtlCol="0">
            <a:noAutofit/>
          </a:bodyPr>
          <a:lstStyle/>
          <a:p>
            <a:pPr marL="54136">
              <a:tabLst>
                <a:tab pos="897512" algn="l"/>
                <a:tab pos="1323189" algn="l"/>
              </a:tabLst>
            </a:pPr>
            <a:r>
              <a:rPr sz="1400" spc="-4" dirty="0">
                <a:latin typeface="Calibri"/>
                <a:cs typeface="Calibri"/>
              </a:rPr>
              <a:t>-</a:t>
            </a:r>
            <a:r>
              <a:rPr sz="1400" spc="-13" dirty="0">
                <a:latin typeface="Calibri"/>
                <a:cs typeface="Calibri"/>
              </a:rPr>
              <a:t>13</a:t>
            </a:r>
            <a:r>
              <a:rPr sz="1400" spc="-9" dirty="0">
                <a:latin typeface="Calibri"/>
                <a:cs typeface="Calibri"/>
              </a:rPr>
              <a:t>0	0	</a:t>
            </a:r>
            <a:r>
              <a:rPr sz="1400" spc="-13" dirty="0">
                <a:latin typeface="Calibri"/>
                <a:cs typeface="Calibri"/>
              </a:rPr>
              <a:t>8</a:t>
            </a:r>
            <a:r>
              <a:rPr sz="1400" spc="-9" dirty="0">
                <a:latin typeface="Calibri"/>
                <a:cs typeface="Calibri"/>
              </a:rPr>
              <a:t>7</a:t>
            </a:r>
            <a:endParaRPr sz="1400">
              <a:latin typeface="Calibri"/>
              <a:cs typeface="Calibri"/>
            </a:endParaRPr>
          </a:p>
          <a:p>
            <a:pPr marL="11397">
              <a:lnSpc>
                <a:spcPts val="2019"/>
              </a:lnSpc>
            </a:pPr>
            <a:r>
              <a:rPr spc="-4" dirty="0">
                <a:latin typeface="Calibri"/>
                <a:cs typeface="Calibri"/>
              </a:rPr>
              <a:t>L</a:t>
            </a:r>
            <a:r>
              <a:rPr dirty="0">
                <a:latin typeface="Calibri"/>
                <a:cs typeface="Calibri"/>
              </a:rPr>
              <a:t>a</a:t>
            </a:r>
            <a:r>
              <a:rPr spc="-4" dirty="0">
                <a:latin typeface="Calibri"/>
                <a:cs typeface="Calibri"/>
              </a:rPr>
              <a:t>s</a:t>
            </a:r>
            <a:r>
              <a:rPr spc="-9" dirty="0">
                <a:latin typeface="Calibri"/>
                <a:cs typeface="Calibri"/>
              </a:rPr>
              <a:t>er F</a:t>
            </a:r>
            <a:r>
              <a:rPr spc="-36" dirty="0">
                <a:latin typeface="Calibri"/>
                <a:cs typeface="Calibri"/>
              </a:rPr>
              <a:t>r</a:t>
            </a:r>
            <a:r>
              <a:rPr dirty="0">
                <a:latin typeface="Calibri"/>
                <a:cs typeface="Calibri"/>
              </a:rPr>
              <a:t>equen</a:t>
            </a:r>
            <a:r>
              <a:rPr spc="-9" dirty="0">
                <a:latin typeface="Calibri"/>
                <a:cs typeface="Calibri"/>
              </a:rPr>
              <a:t>cy</a:t>
            </a:r>
            <a:r>
              <a:rPr spc="-18" dirty="0">
                <a:latin typeface="Calibri"/>
                <a:cs typeface="Calibri"/>
              </a:rPr>
              <a:t> </a:t>
            </a:r>
            <a:r>
              <a:rPr dirty="0">
                <a:latin typeface="Calibri"/>
                <a:cs typeface="Calibri"/>
              </a:rPr>
              <a:t>(MHz)</a:t>
            </a:r>
            <a:endParaRPr>
              <a:latin typeface="Calibri"/>
              <a:cs typeface="Calibri"/>
            </a:endParaRPr>
          </a:p>
        </p:txBody>
      </p:sp>
      <p:sp>
        <p:nvSpPr>
          <p:cNvPr id="15" name="object 15"/>
          <p:cNvSpPr txBox="1"/>
          <p:nvPr/>
        </p:nvSpPr>
        <p:spPr>
          <a:xfrm>
            <a:off x="2730076" y="1897716"/>
            <a:ext cx="359064" cy="235324"/>
          </a:xfrm>
          <a:prstGeom prst="rect">
            <a:avLst/>
          </a:prstGeom>
        </p:spPr>
        <p:txBody>
          <a:bodyPr vert="horz" wrap="square" lIns="0" tIns="0" rIns="0" bIns="0" rtlCol="0">
            <a:noAutofit/>
          </a:bodyPr>
          <a:lstStyle/>
          <a:p>
            <a:pPr marL="11397"/>
            <a:r>
              <a:rPr sz="1400" spc="-4" dirty="0">
                <a:latin typeface="Calibri"/>
                <a:cs typeface="Calibri"/>
              </a:rPr>
              <a:t>-</a:t>
            </a:r>
            <a:r>
              <a:rPr sz="1400" spc="-13" dirty="0">
                <a:latin typeface="Calibri"/>
                <a:cs typeface="Calibri"/>
              </a:rPr>
              <a:t>71</a:t>
            </a:r>
            <a:r>
              <a:rPr sz="1400" spc="-9" dirty="0">
                <a:latin typeface="Calibri"/>
                <a:cs typeface="Calibri"/>
              </a:rPr>
              <a:t>3</a:t>
            </a:r>
            <a:endParaRPr sz="1400">
              <a:latin typeface="Calibri"/>
              <a:cs typeface="Calibri"/>
            </a:endParaRPr>
          </a:p>
        </p:txBody>
      </p:sp>
      <p:sp>
        <p:nvSpPr>
          <p:cNvPr id="16" name="object 16"/>
          <p:cNvSpPr txBox="1"/>
          <p:nvPr/>
        </p:nvSpPr>
        <p:spPr>
          <a:xfrm>
            <a:off x="1223395" y="1897716"/>
            <a:ext cx="359064" cy="235324"/>
          </a:xfrm>
          <a:prstGeom prst="rect">
            <a:avLst/>
          </a:prstGeom>
        </p:spPr>
        <p:txBody>
          <a:bodyPr vert="horz" wrap="square" lIns="0" tIns="0" rIns="0" bIns="0" rtlCol="0">
            <a:noAutofit/>
          </a:bodyPr>
          <a:lstStyle/>
          <a:p>
            <a:pPr marL="11397"/>
            <a:r>
              <a:rPr sz="1400" spc="-4" dirty="0">
                <a:latin typeface="Calibri"/>
                <a:cs typeface="Calibri"/>
              </a:rPr>
              <a:t>-</a:t>
            </a:r>
            <a:r>
              <a:rPr sz="1400" spc="-13" dirty="0">
                <a:latin typeface="Calibri"/>
                <a:cs typeface="Calibri"/>
              </a:rPr>
              <a:t>99</a:t>
            </a:r>
            <a:r>
              <a:rPr sz="1400" spc="-9" dirty="0">
                <a:latin typeface="Calibri"/>
                <a:cs typeface="Calibri"/>
              </a:rPr>
              <a:t>7</a:t>
            </a:r>
            <a:endParaRPr sz="1400">
              <a:latin typeface="Calibri"/>
              <a:cs typeface="Calibri"/>
            </a:endParaRPr>
          </a:p>
        </p:txBody>
      </p:sp>
      <p:sp>
        <p:nvSpPr>
          <p:cNvPr id="17" name="object 17"/>
          <p:cNvSpPr/>
          <p:nvPr/>
        </p:nvSpPr>
        <p:spPr>
          <a:xfrm>
            <a:off x="3330632" y="2756648"/>
            <a:ext cx="4699461" cy="3427654"/>
          </a:xfrm>
          <a:prstGeom prst="rect">
            <a:avLst/>
          </a:prstGeom>
          <a:blipFill>
            <a:blip r:embed="rId2" cstate="print"/>
            <a:stretch>
              <a:fillRect/>
            </a:stretch>
          </a:blipFill>
        </p:spPr>
        <p:txBody>
          <a:bodyPr wrap="square" lIns="0" tIns="0" rIns="0" bIns="0" rtlCol="0">
            <a:noAutofit/>
          </a:bodyPr>
          <a:lstStyle/>
          <a:p>
            <a:endParaRPr/>
          </a:p>
        </p:txBody>
      </p:sp>
      <p:sp>
        <p:nvSpPr>
          <p:cNvPr id="18" name="object 18"/>
          <p:cNvSpPr txBox="1"/>
          <p:nvPr/>
        </p:nvSpPr>
        <p:spPr>
          <a:xfrm>
            <a:off x="1318490" y="4729330"/>
            <a:ext cx="1164936" cy="347382"/>
          </a:xfrm>
          <a:prstGeom prst="rect">
            <a:avLst/>
          </a:prstGeom>
        </p:spPr>
        <p:txBody>
          <a:bodyPr vert="horz" wrap="square" lIns="0" tIns="0" rIns="0" bIns="0" rtlCol="0">
            <a:noAutofit/>
          </a:bodyPr>
          <a:lstStyle/>
          <a:p>
            <a:pPr marL="11397"/>
            <a:r>
              <a:rPr sz="2200" spc="-18" dirty="0">
                <a:latin typeface="Calibri"/>
                <a:cs typeface="Calibri"/>
              </a:rPr>
              <a:t>P</a:t>
            </a:r>
            <a:r>
              <a:rPr sz="2200" spc="-40" dirty="0">
                <a:latin typeface="Calibri"/>
                <a:cs typeface="Calibri"/>
              </a:rPr>
              <a:t>r</a:t>
            </a:r>
            <a:r>
              <a:rPr sz="2200" spc="-4" dirty="0">
                <a:latin typeface="Calibri"/>
                <a:cs typeface="Calibri"/>
              </a:rPr>
              <a:t>o</a:t>
            </a:r>
            <a:r>
              <a:rPr sz="2200" dirty="0">
                <a:latin typeface="Calibri"/>
                <a:cs typeface="Calibri"/>
              </a:rPr>
              <a:t>b</a:t>
            </a:r>
            <a:r>
              <a:rPr sz="2200" spc="-4" dirty="0">
                <a:latin typeface="Calibri"/>
                <a:cs typeface="Calibri"/>
              </a:rPr>
              <a:t> </a:t>
            </a:r>
            <a:r>
              <a:rPr sz="2200" dirty="0">
                <a:latin typeface="Calibri"/>
                <a:cs typeface="Calibri"/>
              </a:rPr>
              <a:t>x</a:t>
            </a:r>
            <a:r>
              <a:rPr sz="2200" spc="-13" dirty="0">
                <a:latin typeface="Calibri"/>
                <a:cs typeface="Calibri"/>
              </a:rPr>
              <a:t> I</a:t>
            </a:r>
            <a:r>
              <a:rPr sz="2200" dirty="0">
                <a:latin typeface="Calibri"/>
                <a:cs typeface="Calibri"/>
              </a:rPr>
              <a:t>.</a:t>
            </a:r>
            <a:r>
              <a:rPr sz="2200" spc="-4" dirty="0">
                <a:latin typeface="Calibri"/>
                <a:cs typeface="Calibri"/>
              </a:rPr>
              <a:t>A</a:t>
            </a:r>
            <a:r>
              <a:rPr sz="2200" dirty="0">
                <a:latin typeface="Calibri"/>
                <a:cs typeface="Calibri"/>
              </a:rPr>
              <a:t>.</a:t>
            </a:r>
            <a:endParaRPr sz="2200">
              <a:latin typeface="Calibri"/>
              <a:cs typeface="Calibri"/>
            </a:endParaRPr>
          </a:p>
        </p:txBody>
      </p:sp>
      <p:sp>
        <p:nvSpPr>
          <p:cNvPr id="19" name="TextBox 18"/>
          <p:cNvSpPr txBox="1"/>
          <p:nvPr/>
        </p:nvSpPr>
        <p:spPr>
          <a:xfrm>
            <a:off x="76200" y="2133600"/>
            <a:ext cx="3048000" cy="2215991"/>
          </a:xfrm>
          <a:prstGeom prst="rect">
            <a:avLst/>
          </a:prstGeom>
          <a:noFill/>
        </p:spPr>
        <p:txBody>
          <a:bodyPr wrap="square" rtlCol="0">
            <a:spAutoFit/>
          </a:bodyPr>
          <a:lstStyle/>
          <a:p>
            <a:r>
              <a:rPr lang="en-US" dirty="0" smtClean="0"/>
              <a:t>Krypton-81</a:t>
            </a:r>
          </a:p>
          <a:p>
            <a:endParaRPr lang="en-US" dirty="0" smtClean="0"/>
          </a:p>
          <a:p>
            <a:r>
              <a:rPr lang="en-US" dirty="0" smtClean="0"/>
              <a:t>Half-life 229000 years</a:t>
            </a:r>
          </a:p>
          <a:p>
            <a:r>
              <a:rPr lang="en-US" dirty="0" smtClean="0"/>
              <a:t>Atmospheric Abundance</a:t>
            </a:r>
          </a:p>
          <a:p>
            <a:r>
              <a:rPr lang="en-US" dirty="0" smtClean="0"/>
              <a:t>Kr-81/Kr:   6 x 10</a:t>
            </a:r>
            <a:r>
              <a:rPr lang="en-US" baseline="30000" dirty="0" smtClean="0"/>
              <a:t>-13</a:t>
            </a:r>
          </a:p>
          <a:p>
            <a:endParaRPr lang="en-US" baseline="30000" dirty="0" smtClean="0"/>
          </a:p>
          <a:p>
            <a:r>
              <a:rPr lang="en-US" dirty="0" smtClean="0"/>
              <a:t>Produced by cosmic rays in the upper atmosphere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8967" y="1839557"/>
            <a:ext cx="6834446" cy="100853"/>
          </a:xfrm>
          <a:custGeom>
            <a:avLst/>
            <a:gdLst/>
            <a:ahLst/>
            <a:cxnLst/>
            <a:rect l="l" t="t" r="r" b="b"/>
            <a:pathLst>
              <a:path w="7517891" h="114300">
                <a:moveTo>
                  <a:pt x="7403591" y="0"/>
                </a:moveTo>
                <a:lnTo>
                  <a:pt x="7403591" y="114300"/>
                </a:lnTo>
                <a:lnTo>
                  <a:pt x="7480821" y="76200"/>
                </a:lnTo>
                <a:lnTo>
                  <a:pt x="7423403" y="76200"/>
                </a:lnTo>
                <a:lnTo>
                  <a:pt x="7423403" y="38100"/>
                </a:lnTo>
                <a:lnTo>
                  <a:pt x="7478789" y="38100"/>
                </a:lnTo>
                <a:lnTo>
                  <a:pt x="7403591" y="0"/>
                </a:lnTo>
                <a:close/>
              </a:path>
              <a:path w="7517891" h="114300">
                <a:moveTo>
                  <a:pt x="7403591" y="38100"/>
                </a:moveTo>
                <a:lnTo>
                  <a:pt x="0" y="38100"/>
                </a:lnTo>
                <a:lnTo>
                  <a:pt x="0" y="76200"/>
                </a:lnTo>
                <a:lnTo>
                  <a:pt x="7403591" y="76200"/>
                </a:lnTo>
                <a:lnTo>
                  <a:pt x="7403591" y="38100"/>
                </a:lnTo>
                <a:close/>
              </a:path>
              <a:path w="7517891" h="114300">
                <a:moveTo>
                  <a:pt x="7478789" y="38100"/>
                </a:moveTo>
                <a:lnTo>
                  <a:pt x="7423403" y="38100"/>
                </a:lnTo>
                <a:lnTo>
                  <a:pt x="7423403" y="76200"/>
                </a:lnTo>
                <a:lnTo>
                  <a:pt x="7480821" y="76200"/>
                </a:lnTo>
                <a:lnTo>
                  <a:pt x="7517891" y="57912"/>
                </a:lnTo>
                <a:lnTo>
                  <a:pt x="7478789" y="38100"/>
                </a:lnTo>
                <a:close/>
              </a:path>
            </a:pathLst>
          </a:custGeom>
          <a:solidFill>
            <a:srgbClr val="000000"/>
          </a:solidFill>
        </p:spPr>
        <p:txBody>
          <a:bodyPr wrap="square" lIns="0" tIns="0" rIns="0" bIns="0" rtlCol="0">
            <a:noAutofit/>
          </a:bodyPr>
          <a:lstStyle/>
          <a:p>
            <a:endParaRPr/>
          </a:p>
        </p:txBody>
      </p:sp>
      <p:sp>
        <p:nvSpPr>
          <p:cNvPr id="3" name="object 3"/>
          <p:cNvSpPr txBox="1"/>
          <p:nvPr/>
        </p:nvSpPr>
        <p:spPr>
          <a:xfrm>
            <a:off x="3515167" y="2096285"/>
            <a:ext cx="767773" cy="327772"/>
          </a:xfrm>
          <a:prstGeom prst="rect">
            <a:avLst/>
          </a:prstGeom>
        </p:spPr>
        <p:txBody>
          <a:bodyPr vert="horz" wrap="square" lIns="0" tIns="0" rIns="0" bIns="0" rtlCol="0">
            <a:noAutofit/>
          </a:bodyPr>
          <a:lstStyle/>
          <a:p>
            <a:pPr marL="11397"/>
            <a:r>
              <a:rPr dirty="0">
                <a:latin typeface="Calibri"/>
                <a:cs typeface="Calibri"/>
              </a:rPr>
              <a:t>1</a:t>
            </a:r>
            <a:r>
              <a:rPr spc="-4" dirty="0">
                <a:latin typeface="Calibri"/>
                <a:cs typeface="Calibri"/>
              </a:rPr>
              <a:t>s</a:t>
            </a:r>
            <a:r>
              <a:rPr sz="1700" spc="6" baseline="-21367" dirty="0">
                <a:latin typeface="Calibri"/>
                <a:cs typeface="Calibri"/>
              </a:rPr>
              <a:t>5</a:t>
            </a:r>
            <a:r>
              <a:rPr dirty="0">
                <a:latin typeface="Calibri"/>
                <a:cs typeface="Calibri"/>
              </a:rPr>
              <a:t>-</a:t>
            </a:r>
            <a:r>
              <a:rPr spc="-4" dirty="0">
                <a:latin typeface="Calibri"/>
                <a:cs typeface="Calibri"/>
              </a:rPr>
              <a:t>-</a:t>
            </a:r>
            <a:r>
              <a:rPr dirty="0">
                <a:latin typeface="Calibri"/>
                <a:cs typeface="Calibri"/>
              </a:rPr>
              <a:t>2</a:t>
            </a:r>
            <a:r>
              <a:rPr spc="4" dirty="0">
                <a:latin typeface="Calibri"/>
                <a:cs typeface="Calibri"/>
              </a:rPr>
              <a:t>p</a:t>
            </a:r>
            <a:r>
              <a:rPr sz="1700" spc="13" baseline="-21367" dirty="0">
                <a:latin typeface="Calibri"/>
                <a:cs typeface="Calibri"/>
              </a:rPr>
              <a:t>9</a:t>
            </a:r>
            <a:endParaRPr sz="1700" baseline="-21367">
              <a:latin typeface="Calibri"/>
              <a:cs typeface="Calibri"/>
            </a:endParaRPr>
          </a:p>
        </p:txBody>
      </p:sp>
      <p:sp>
        <p:nvSpPr>
          <p:cNvPr id="4" name="object 4"/>
          <p:cNvSpPr txBox="1"/>
          <p:nvPr/>
        </p:nvSpPr>
        <p:spPr>
          <a:xfrm>
            <a:off x="4465590" y="2096285"/>
            <a:ext cx="682336" cy="291913"/>
          </a:xfrm>
          <a:prstGeom prst="rect">
            <a:avLst/>
          </a:prstGeom>
        </p:spPr>
        <p:txBody>
          <a:bodyPr vert="horz" wrap="square" lIns="0" tIns="0" rIns="0" bIns="0" rtlCol="0">
            <a:noAutofit/>
          </a:bodyPr>
          <a:lstStyle/>
          <a:p>
            <a:pPr marL="11397"/>
            <a:r>
              <a:rPr dirty="0">
                <a:latin typeface="Calibri"/>
                <a:cs typeface="Calibri"/>
              </a:rPr>
              <a:t>811nm</a:t>
            </a:r>
            <a:endParaRPr>
              <a:latin typeface="Calibri"/>
              <a:cs typeface="Calibri"/>
            </a:endParaRPr>
          </a:p>
        </p:txBody>
      </p:sp>
      <p:sp>
        <p:nvSpPr>
          <p:cNvPr id="5" name="object 5"/>
          <p:cNvSpPr/>
          <p:nvPr/>
        </p:nvSpPr>
        <p:spPr>
          <a:xfrm>
            <a:off x="6651566" y="1637852"/>
            <a:ext cx="0" cy="251459"/>
          </a:xfrm>
          <a:custGeom>
            <a:avLst/>
            <a:gdLst/>
            <a:ahLst/>
            <a:cxnLst/>
            <a:rect l="l" t="t" r="r" b="b"/>
            <a:pathLst>
              <a:path h="284987">
                <a:moveTo>
                  <a:pt x="0" y="0"/>
                </a:moveTo>
                <a:lnTo>
                  <a:pt x="0" y="284987"/>
                </a:lnTo>
              </a:path>
            </a:pathLst>
          </a:custGeom>
          <a:ln w="19558">
            <a:solidFill>
              <a:srgbClr val="000000"/>
            </a:solidFill>
          </a:ln>
        </p:spPr>
        <p:txBody>
          <a:bodyPr wrap="square" lIns="0" tIns="0" rIns="0" bIns="0" rtlCol="0">
            <a:noAutofit/>
          </a:bodyPr>
          <a:lstStyle/>
          <a:p>
            <a:endParaRPr/>
          </a:p>
        </p:txBody>
      </p:sp>
      <p:sp>
        <p:nvSpPr>
          <p:cNvPr id="6" name="object 6"/>
          <p:cNvSpPr/>
          <p:nvPr/>
        </p:nvSpPr>
        <p:spPr>
          <a:xfrm>
            <a:off x="2669770"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7" name="object 7"/>
          <p:cNvSpPr/>
          <p:nvPr/>
        </p:nvSpPr>
        <p:spPr>
          <a:xfrm>
            <a:off x="3003665"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8" name="object 8"/>
          <p:cNvSpPr/>
          <p:nvPr/>
        </p:nvSpPr>
        <p:spPr>
          <a:xfrm>
            <a:off x="5983777" y="1637852"/>
            <a:ext cx="0" cy="251459"/>
          </a:xfrm>
          <a:custGeom>
            <a:avLst/>
            <a:gdLst/>
            <a:ahLst/>
            <a:cxnLst/>
            <a:rect l="l" t="t" r="r" b="b"/>
            <a:pathLst>
              <a:path h="284987">
                <a:moveTo>
                  <a:pt x="0" y="0"/>
                </a:moveTo>
                <a:lnTo>
                  <a:pt x="0" y="284987"/>
                </a:lnTo>
              </a:path>
            </a:pathLst>
          </a:custGeom>
          <a:ln w="19558">
            <a:solidFill>
              <a:srgbClr val="FF0000"/>
            </a:solidFill>
          </a:ln>
        </p:spPr>
        <p:txBody>
          <a:bodyPr wrap="square" lIns="0" tIns="0" rIns="0" bIns="0" rtlCol="0">
            <a:noAutofit/>
          </a:bodyPr>
          <a:lstStyle/>
          <a:p>
            <a:endParaRPr/>
          </a:p>
        </p:txBody>
      </p:sp>
      <p:sp>
        <p:nvSpPr>
          <p:cNvPr id="9" name="object 9"/>
          <p:cNvSpPr/>
          <p:nvPr/>
        </p:nvSpPr>
        <p:spPr>
          <a:xfrm>
            <a:off x="7092141" y="1637852"/>
            <a:ext cx="0" cy="251459"/>
          </a:xfrm>
          <a:custGeom>
            <a:avLst/>
            <a:gdLst/>
            <a:ahLst/>
            <a:cxnLst/>
            <a:rect l="l" t="t" r="r" b="b"/>
            <a:pathLst>
              <a:path h="284987">
                <a:moveTo>
                  <a:pt x="0" y="0"/>
                </a:moveTo>
                <a:lnTo>
                  <a:pt x="0" y="284987"/>
                </a:lnTo>
              </a:path>
            </a:pathLst>
          </a:custGeom>
          <a:ln w="19558">
            <a:solidFill>
              <a:srgbClr val="FF0000"/>
            </a:solidFill>
          </a:ln>
        </p:spPr>
        <p:txBody>
          <a:bodyPr wrap="square" lIns="0" tIns="0" rIns="0" bIns="0" rtlCol="0">
            <a:noAutofit/>
          </a:bodyPr>
          <a:lstStyle/>
          <a:p>
            <a:endParaRPr/>
          </a:p>
        </p:txBody>
      </p:sp>
      <p:sp>
        <p:nvSpPr>
          <p:cNvPr id="10" name="object 10"/>
          <p:cNvSpPr/>
          <p:nvPr/>
        </p:nvSpPr>
        <p:spPr>
          <a:xfrm>
            <a:off x="1961111" y="1637852"/>
            <a:ext cx="0" cy="251459"/>
          </a:xfrm>
          <a:custGeom>
            <a:avLst/>
            <a:gdLst/>
            <a:ahLst/>
            <a:cxnLst/>
            <a:rect l="l" t="t" r="r" b="b"/>
            <a:pathLst>
              <a:path h="284987">
                <a:moveTo>
                  <a:pt x="0" y="0"/>
                </a:moveTo>
                <a:lnTo>
                  <a:pt x="0" y="284987"/>
                </a:lnTo>
              </a:path>
            </a:pathLst>
          </a:custGeom>
          <a:ln w="18033">
            <a:solidFill>
              <a:srgbClr val="000000"/>
            </a:solidFill>
          </a:ln>
        </p:spPr>
        <p:txBody>
          <a:bodyPr wrap="square" lIns="0" tIns="0" rIns="0" bIns="0" rtlCol="0">
            <a:noAutofit/>
          </a:bodyPr>
          <a:lstStyle/>
          <a:p>
            <a:endParaRPr/>
          </a:p>
        </p:txBody>
      </p:sp>
      <p:sp>
        <p:nvSpPr>
          <p:cNvPr id="11" name="object 11"/>
          <p:cNvSpPr/>
          <p:nvPr/>
        </p:nvSpPr>
        <p:spPr>
          <a:xfrm>
            <a:off x="2339339" y="1637852"/>
            <a:ext cx="0" cy="251459"/>
          </a:xfrm>
          <a:custGeom>
            <a:avLst/>
            <a:gdLst/>
            <a:ahLst/>
            <a:cxnLst/>
            <a:rect l="l" t="t" r="r" b="b"/>
            <a:pathLst>
              <a:path h="284987">
                <a:moveTo>
                  <a:pt x="0" y="0"/>
                </a:moveTo>
                <a:lnTo>
                  <a:pt x="0" y="284987"/>
                </a:lnTo>
              </a:path>
            </a:pathLst>
          </a:custGeom>
          <a:ln w="18033">
            <a:solidFill>
              <a:srgbClr val="000000"/>
            </a:solidFill>
          </a:ln>
        </p:spPr>
        <p:txBody>
          <a:bodyPr wrap="square" lIns="0" tIns="0" rIns="0" bIns="0" rtlCol="0">
            <a:noAutofit/>
          </a:bodyPr>
          <a:lstStyle/>
          <a:p>
            <a:endParaRPr/>
          </a:p>
        </p:txBody>
      </p:sp>
      <p:sp>
        <p:nvSpPr>
          <p:cNvPr id="12" name="object 12"/>
          <p:cNvSpPr/>
          <p:nvPr/>
        </p:nvSpPr>
        <p:spPr>
          <a:xfrm>
            <a:off x="1561406" y="1637852"/>
            <a:ext cx="0" cy="251459"/>
          </a:xfrm>
          <a:custGeom>
            <a:avLst/>
            <a:gdLst/>
            <a:ahLst/>
            <a:cxnLst/>
            <a:rect l="l" t="t" r="r" b="b"/>
            <a:pathLst>
              <a:path h="284987">
                <a:moveTo>
                  <a:pt x="0" y="0"/>
                </a:moveTo>
                <a:lnTo>
                  <a:pt x="0" y="284987"/>
                </a:lnTo>
              </a:path>
            </a:pathLst>
          </a:custGeom>
          <a:ln w="19557">
            <a:solidFill>
              <a:srgbClr val="000000"/>
            </a:solidFill>
          </a:ln>
        </p:spPr>
        <p:txBody>
          <a:bodyPr wrap="square" lIns="0" tIns="0" rIns="0" bIns="0" rtlCol="0">
            <a:noAutofit/>
          </a:bodyPr>
          <a:lstStyle/>
          <a:p>
            <a:endParaRPr/>
          </a:p>
        </p:txBody>
      </p:sp>
      <p:sp>
        <p:nvSpPr>
          <p:cNvPr id="13" name="object 13"/>
          <p:cNvSpPr txBox="1"/>
          <p:nvPr/>
        </p:nvSpPr>
        <p:spPr>
          <a:xfrm>
            <a:off x="1090622" y="616883"/>
            <a:ext cx="7005781" cy="992281"/>
          </a:xfrm>
          <a:prstGeom prst="rect">
            <a:avLst/>
          </a:prstGeom>
        </p:spPr>
        <p:txBody>
          <a:bodyPr vert="horz" wrap="square" lIns="0" tIns="0" rIns="0" bIns="0" rtlCol="0">
            <a:noAutofit/>
          </a:bodyPr>
          <a:lstStyle/>
          <a:p>
            <a:pPr marR="47297" algn="ctr"/>
            <a:r>
              <a:rPr sz="2200" b="1" spc="-13" dirty="0">
                <a:solidFill>
                  <a:srgbClr val="3333CC"/>
                </a:solidFill>
                <a:latin typeface="Trebuchet MS"/>
                <a:cs typeface="Trebuchet MS"/>
              </a:rPr>
              <a:t>Laser</a:t>
            </a:r>
            <a:r>
              <a:rPr sz="2200" b="1" spc="-9" dirty="0">
                <a:solidFill>
                  <a:srgbClr val="3333CC"/>
                </a:solidFill>
                <a:latin typeface="Trebuchet MS"/>
                <a:cs typeface="Trebuchet MS"/>
              </a:rPr>
              <a:t> </a:t>
            </a:r>
            <a:r>
              <a:rPr sz="2200" b="1" spc="-18" dirty="0">
                <a:solidFill>
                  <a:srgbClr val="3333CC"/>
                </a:solidFill>
                <a:latin typeface="Trebuchet MS"/>
                <a:cs typeface="Trebuchet MS"/>
              </a:rPr>
              <a:t>Me</a:t>
            </a:r>
            <a:r>
              <a:rPr sz="2200" b="1" spc="-13" dirty="0">
                <a:solidFill>
                  <a:srgbClr val="3333CC"/>
                </a:solidFill>
                <a:latin typeface="Trebuchet MS"/>
                <a:cs typeface="Trebuchet MS"/>
              </a:rPr>
              <a:t>thods</a:t>
            </a:r>
            <a:r>
              <a:rPr sz="2200" b="1" spc="-4" dirty="0">
                <a:solidFill>
                  <a:srgbClr val="3333CC"/>
                </a:solidFill>
                <a:latin typeface="Trebuchet MS"/>
                <a:cs typeface="Trebuchet MS"/>
              </a:rPr>
              <a:t> </a:t>
            </a:r>
            <a:r>
              <a:rPr sz="2200" b="1" spc="-13" dirty="0">
                <a:solidFill>
                  <a:srgbClr val="3333CC"/>
                </a:solidFill>
                <a:latin typeface="Trebuchet MS"/>
                <a:cs typeface="Trebuchet MS"/>
              </a:rPr>
              <a:t>Based on</a:t>
            </a:r>
            <a:r>
              <a:rPr sz="2200" b="1" spc="4" dirty="0">
                <a:solidFill>
                  <a:srgbClr val="3333CC"/>
                </a:solidFill>
                <a:latin typeface="Trebuchet MS"/>
                <a:cs typeface="Trebuchet MS"/>
              </a:rPr>
              <a:t> </a:t>
            </a:r>
            <a:r>
              <a:rPr sz="2200" b="1" dirty="0">
                <a:solidFill>
                  <a:srgbClr val="3333CC"/>
                </a:solidFill>
                <a:latin typeface="Trebuchet MS"/>
                <a:cs typeface="Trebuchet MS"/>
              </a:rPr>
              <a:t>I</a:t>
            </a:r>
            <a:r>
              <a:rPr sz="2200" b="1" spc="-13" dirty="0">
                <a:solidFill>
                  <a:srgbClr val="3333CC"/>
                </a:solidFill>
                <a:latin typeface="Trebuchet MS"/>
                <a:cs typeface="Trebuchet MS"/>
              </a:rPr>
              <a:t>sotope</a:t>
            </a:r>
            <a:r>
              <a:rPr sz="2200" b="1" spc="-4" dirty="0">
                <a:solidFill>
                  <a:srgbClr val="3333CC"/>
                </a:solidFill>
                <a:latin typeface="Trebuchet MS"/>
                <a:cs typeface="Trebuchet MS"/>
              </a:rPr>
              <a:t> S</a:t>
            </a:r>
            <a:r>
              <a:rPr sz="2200" b="1" spc="-13" dirty="0">
                <a:solidFill>
                  <a:srgbClr val="3333CC"/>
                </a:solidFill>
                <a:latin typeface="Trebuchet MS"/>
                <a:cs typeface="Trebuchet MS"/>
              </a:rPr>
              <a:t>hi</a:t>
            </a:r>
            <a:r>
              <a:rPr sz="2200" b="1" spc="-9" dirty="0">
                <a:solidFill>
                  <a:srgbClr val="3333CC"/>
                </a:solidFill>
                <a:latin typeface="Trebuchet MS"/>
                <a:cs typeface="Trebuchet MS"/>
              </a:rPr>
              <a:t>f</a:t>
            </a:r>
            <a:r>
              <a:rPr sz="2200" b="1" spc="-13" dirty="0">
                <a:solidFill>
                  <a:srgbClr val="3333CC"/>
                </a:solidFill>
                <a:latin typeface="Trebuchet MS"/>
                <a:cs typeface="Trebuchet MS"/>
              </a:rPr>
              <a:t>ts</a:t>
            </a:r>
            <a:endParaRPr sz="2200">
              <a:latin typeface="Trebuchet MS"/>
              <a:cs typeface="Trebuchet MS"/>
            </a:endParaRPr>
          </a:p>
          <a:p>
            <a:pPr>
              <a:lnSpc>
                <a:spcPts val="1256"/>
              </a:lnSpc>
              <a:spcBef>
                <a:spcPts val="42"/>
              </a:spcBef>
            </a:pPr>
            <a:endParaRPr sz="1300"/>
          </a:p>
          <a:p>
            <a:pPr algn="ctr">
              <a:lnSpc>
                <a:spcPct val="100000"/>
              </a:lnSpc>
            </a:pPr>
            <a:r>
              <a:rPr dirty="0">
                <a:latin typeface="Calibri"/>
                <a:cs typeface="Calibri"/>
              </a:rPr>
              <a:t>I</a:t>
            </a:r>
            <a:r>
              <a:rPr spc="-4" dirty="0">
                <a:latin typeface="Calibri"/>
                <a:cs typeface="Calibri"/>
              </a:rPr>
              <a:t>s</a:t>
            </a:r>
            <a:r>
              <a:rPr dirty="0">
                <a:latin typeface="Calibri"/>
                <a:cs typeface="Calibri"/>
              </a:rPr>
              <a:t>o</a:t>
            </a:r>
            <a:r>
              <a:rPr spc="-22" dirty="0">
                <a:latin typeface="Calibri"/>
                <a:cs typeface="Calibri"/>
              </a:rPr>
              <a:t>t</a:t>
            </a:r>
            <a:r>
              <a:rPr dirty="0">
                <a:latin typeface="Calibri"/>
                <a:cs typeface="Calibri"/>
              </a:rPr>
              <a:t>op</a:t>
            </a:r>
            <a:r>
              <a:rPr spc="-9" dirty="0">
                <a:latin typeface="Calibri"/>
                <a:cs typeface="Calibri"/>
              </a:rPr>
              <a:t>e </a:t>
            </a:r>
            <a:r>
              <a:rPr spc="-4" dirty="0">
                <a:latin typeface="Calibri"/>
                <a:cs typeface="Calibri"/>
              </a:rPr>
              <a:t>s</a:t>
            </a:r>
            <a:r>
              <a:rPr dirty="0">
                <a:latin typeface="Calibri"/>
                <a:cs typeface="Calibri"/>
              </a:rPr>
              <a:t>h</a:t>
            </a:r>
            <a:r>
              <a:rPr spc="-4" dirty="0">
                <a:latin typeface="Calibri"/>
                <a:cs typeface="Calibri"/>
              </a:rPr>
              <a:t>i</a:t>
            </a:r>
            <a:r>
              <a:rPr dirty="0">
                <a:latin typeface="Calibri"/>
                <a:cs typeface="Calibri"/>
              </a:rPr>
              <a:t>ft</a:t>
            </a:r>
            <a:r>
              <a:rPr spc="13" dirty="0">
                <a:latin typeface="Calibri"/>
                <a:cs typeface="Calibri"/>
              </a:rPr>
              <a:t> </a:t>
            </a:r>
            <a:r>
              <a:rPr dirty="0">
                <a:latin typeface="Calibri"/>
                <a:cs typeface="Calibri"/>
              </a:rPr>
              <a:t>du</a:t>
            </a:r>
            <a:r>
              <a:rPr spc="-9" dirty="0">
                <a:latin typeface="Calibri"/>
                <a:cs typeface="Calibri"/>
              </a:rPr>
              <a:t>e </a:t>
            </a:r>
            <a:r>
              <a:rPr spc="-31" dirty="0">
                <a:latin typeface="Calibri"/>
                <a:cs typeface="Calibri"/>
              </a:rPr>
              <a:t>t</a:t>
            </a:r>
            <a:r>
              <a:rPr dirty="0">
                <a:latin typeface="Calibri"/>
                <a:cs typeface="Calibri"/>
              </a:rPr>
              <a:t>o</a:t>
            </a:r>
            <a:r>
              <a:rPr spc="-9" dirty="0">
                <a:latin typeface="Calibri"/>
                <a:cs typeface="Calibri"/>
              </a:rPr>
              <a:t> </a:t>
            </a:r>
            <a:r>
              <a:rPr dirty="0">
                <a:latin typeface="Calibri"/>
                <a:cs typeface="Calibri"/>
              </a:rPr>
              <a:t>th</a:t>
            </a:r>
            <a:r>
              <a:rPr spc="-9" dirty="0">
                <a:latin typeface="Calibri"/>
                <a:cs typeface="Calibri"/>
              </a:rPr>
              <a:t>e chan</a:t>
            </a:r>
            <a:r>
              <a:rPr spc="-18" dirty="0">
                <a:latin typeface="Calibri"/>
                <a:cs typeface="Calibri"/>
              </a:rPr>
              <a:t>g</a:t>
            </a:r>
            <a:r>
              <a:rPr spc="-9" dirty="0">
                <a:latin typeface="Calibri"/>
                <a:cs typeface="Calibri"/>
              </a:rPr>
              <a:t>e</a:t>
            </a:r>
            <a:r>
              <a:rPr spc="-31" dirty="0">
                <a:latin typeface="Calibri"/>
                <a:cs typeface="Calibri"/>
              </a:rPr>
              <a:t> </a:t>
            </a:r>
            <a:r>
              <a:rPr spc="-4" dirty="0">
                <a:latin typeface="Calibri"/>
                <a:cs typeface="Calibri"/>
              </a:rPr>
              <a:t>i</a:t>
            </a:r>
            <a:r>
              <a:rPr dirty="0">
                <a:latin typeface="Calibri"/>
                <a:cs typeface="Calibri"/>
              </a:rPr>
              <a:t>n</a:t>
            </a:r>
            <a:r>
              <a:rPr spc="4" dirty="0">
                <a:latin typeface="Calibri"/>
                <a:cs typeface="Calibri"/>
              </a:rPr>
              <a:t> </a:t>
            </a:r>
            <a:r>
              <a:rPr dirty="0">
                <a:latin typeface="Calibri"/>
                <a:cs typeface="Calibri"/>
              </a:rPr>
              <a:t>nu</a:t>
            </a:r>
            <a:r>
              <a:rPr spc="-9" dirty="0">
                <a:latin typeface="Calibri"/>
                <a:cs typeface="Calibri"/>
              </a:rPr>
              <a:t>c</a:t>
            </a:r>
            <a:r>
              <a:rPr spc="-4" dirty="0">
                <a:latin typeface="Calibri"/>
                <a:cs typeface="Calibri"/>
              </a:rPr>
              <a:t>l</a:t>
            </a:r>
            <a:r>
              <a:rPr dirty="0">
                <a:latin typeface="Calibri"/>
                <a:cs typeface="Calibri"/>
              </a:rPr>
              <a:t>ear </a:t>
            </a:r>
            <a:r>
              <a:rPr spc="-4" dirty="0">
                <a:latin typeface="Calibri"/>
                <a:cs typeface="Calibri"/>
              </a:rPr>
              <a:t>m</a:t>
            </a:r>
            <a:r>
              <a:rPr dirty="0">
                <a:latin typeface="Calibri"/>
                <a:cs typeface="Calibri"/>
              </a:rPr>
              <a:t>a</a:t>
            </a:r>
            <a:r>
              <a:rPr spc="-4" dirty="0">
                <a:latin typeface="Calibri"/>
                <a:cs typeface="Calibri"/>
              </a:rPr>
              <a:t>ss,</a:t>
            </a:r>
            <a:r>
              <a:rPr spc="13" dirty="0">
                <a:latin typeface="Calibri"/>
                <a:cs typeface="Calibri"/>
              </a:rPr>
              <a:t> </a:t>
            </a:r>
            <a:r>
              <a:rPr spc="-9" dirty="0">
                <a:latin typeface="Calibri"/>
                <a:cs typeface="Calibri"/>
              </a:rPr>
              <a:t>cha</a:t>
            </a:r>
            <a:r>
              <a:rPr spc="-27" dirty="0">
                <a:latin typeface="Calibri"/>
                <a:cs typeface="Calibri"/>
              </a:rPr>
              <a:t>r</a:t>
            </a:r>
            <a:r>
              <a:rPr spc="-18" dirty="0">
                <a:latin typeface="Calibri"/>
                <a:cs typeface="Calibri"/>
              </a:rPr>
              <a:t>g</a:t>
            </a:r>
            <a:r>
              <a:rPr spc="-9" dirty="0">
                <a:latin typeface="Calibri"/>
                <a:cs typeface="Calibri"/>
              </a:rPr>
              <a:t>e</a:t>
            </a:r>
            <a:r>
              <a:rPr spc="-18" dirty="0">
                <a:latin typeface="Calibri"/>
                <a:cs typeface="Calibri"/>
              </a:rPr>
              <a:t> </a:t>
            </a:r>
            <a:r>
              <a:rPr spc="-45" dirty="0">
                <a:latin typeface="Calibri"/>
                <a:cs typeface="Calibri"/>
              </a:rPr>
              <a:t>r</a:t>
            </a:r>
            <a:r>
              <a:rPr dirty="0">
                <a:latin typeface="Calibri"/>
                <a:cs typeface="Calibri"/>
              </a:rPr>
              <a:t>ad</a:t>
            </a:r>
            <a:r>
              <a:rPr spc="-4" dirty="0">
                <a:latin typeface="Calibri"/>
                <a:cs typeface="Calibri"/>
              </a:rPr>
              <a:t>i</a:t>
            </a:r>
            <a:r>
              <a:rPr dirty="0">
                <a:latin typeface="Calibri"/>
                <a:cs typeface="Calibri"/>
              </a:rPr>
              <a:t>i and</a:t>
            </a:r>
            <a:r>
              <a:rPr spc="-9" dirty="0">
                <a:latin typeface="Calibri"/>
                <a:cs typeface="Calibri"/>
              </a:rPr>
              <a:t> </a:t>
            </a:r>
            <a:r>
              <a:rPr spc="-4" dirty="0">
                <a:latin typeface="Calibri"/>
                <a:cs typeface="Calibri"/>
              </a:rPr>
              <a:t>m</a:t>
            </a:r>
            <a:r>
              <a:rPr dirty="0">
                <a:latin typeface="Calibri"/>
                <a:cs typeface="Calibri"/>
              </a:rPr>
              <a:t>o</a:t>
            </a:r>
            <a:r>
              <a:rPr spc="-4" dirty="0">
                <a:latin typeface="Calibri"/>
                <a:cs typeface="Calibri"/>
              </a:rPr>
              <a:t>m</a:t>
            </a:r>
            <a:r>
              <a:rPr dirty="0">
                <a:latin typeface="Calibri"/>
                <a:cs typeface="Calibri"/>
              </a:rPr>
              <a:t>e</a:t>
            </a:r>
            <a:r>
              <a:rPr spc="-18" dirty="0">
                <a:latin typeface="Calibri"/>
                <a:cs typeface="Calibri"/>
              </a:rPr>
              <a:t>n</a:t>
            </a:r>
            <a:r>
              <a:rPr dirty="0">
                <a:latin typeface="Calibri"/>
                <a:cs typeface="Calibri"/>
              </a:rPr>
              <a:t>ts</a:t>
            </a:r>
            <a:endParaRPr>
              <a:latin typeface="Calibri"/>
              <a:cs typeface="Calibri"/>
            </a:endParaRPr>
          </a:p>
          <a:p>
            <a:pPr marL="126506">
              <a:spcBef>
                <a:spcPts val="22"/>
              </a:spcBef>
              <a:tabLst>
                <a:tab pos="763028" algn="l"/>
                <a:tab pos="1161922" algn="l"/>
                <a:tab pos="1788755" algn="l"/>
                <a:tab pos="4521182" algn="l"/>
                <a:tab pos="5407297" algn="l"/>
                <a:tab pos="5954352" algn="l"/>
              </a:tabLst>
            </a:pPr>
            <a:r>
              <a:rPr sz="1400" spc="-31" dirty="0">
                <a:solidFill>
                  <a:srgbClr val="3333CC"/>
                </a:solidFill>
                <a:latin typeface="Calibri"/>
                <a:cs typeface="Calibri"/>
              </a:rPr>
              <a:t>K</a:t>
            </a:r>
            <a:r>
              <a:rPr sz="1400" spc="-13" dirty="0">
                <a:solidFill>
                  <a:srgbClr val="3333CC"/>
                </a:solidFill>
                <a:latin typeface="Calibri"/>
                <a:cs typeface="Calibri"/>
              </a:rPr>
              <a:t>r</a:t>
            </a:r>
            <a:r>
              <a:rPr sz="1400" spc="-4" dirty="0">
                <a:solidFill>
                  <a:srgbClr val="3333CC"/>
                </a:solidFill>
                <a:latin typeface="Calibri"/>
                <a:cs typeface="Calibri"/>
              </a:rPr>
              <a:t>-</a:t>
            </a:r>
            <a:r>
              <a:rPr sz="1400" spc="-13" dirty="0">
                <a:solidFill>
                  <a:srgbClr val="3333CC"/>
                </a:solidFill>
                <a:latin typeface="Calibri"/>
                <a:cs typeface="Calibri"/>
              </a:rPr>
              <a:t>7</a:t>
            </a:r>
            <a:r>
              <a:rPr sz="1400" spc="-9" dirty="0">
                <a:solidFill>
                  <a:srgbClr val="3333CC"/>
                </a:solidFill>
                <a:latin typeface="Calibri"/>
                <a:cs typeface="Calibri"/>
              </a:rPr>
              <a:t>8	</a:t>
            </a:r>
            <a:r>
              <a:rPr sz="1400" spc="-13" dirty="0">
                <a:solidFill>
                  <a:srgbClr val="3333CC"/>
                </a:solidFill>
                <a:latin typeface="Calibri"/>
                <a:cs typeface="Calibri"/>
              </a:rPr>
              <a:t>8</a:t>
            </a:r>
            <a:r>
              <a:rPr sz="1400" spc="-9" dirty="0">
                <a:solidFill>
                  <a:srgbClr val="3333CC"/>
                </a:solidFill>
                <a:latin typeface="Calibri"/>
                <a:cs typeface="Calibri"/>
              </a:rPr>
              <a:t>0	</a:t>
            </a:r>
            <a:r>
              <a:rPr sz="1400" spc="-13" dirty="0">
                <a:solidFill>
                  <a:srgbClr val="3333CC"/>
                </a:solidFill>
                <a:latin typeface="Calibri"/>
                <a:cs typeface="Calibri"/>
              </a:rPr>
              <a:t>8</a:t>
            </a:r>
            <a:r>
              <a:rPr sz="1400" spc="-9" dirty="0">
                <a:solidFill>
                  <a:srgbClr val="3333CC"/>
                </a:solidFill>
                <a:latin typeface="Calibri"/>
                <a:cs typeface="Calibri"/>
              </a:rPr>
              <a:t>2 </a:t>
            </a:r>
            <a:r>
              <a:rPr sz="1400" spc="148" dirty="0">
                <a:solidFill>
                  <a:srgbClr val="3333CC"/>
                </a:solidFill>
                <a:latin typeface="Calibri"/>
                <a:cs typeface="Calibri"/>
              </a:rPr>
              <a:t> </a:t>
            </a:r>
            <a:r>
              <a:rPr sz="1400" spc="-13" dirty="0">
                <a:solidFill>
                  <a:srgbClr val="3333CC"/>
                </a:solidFill>
                <a:latin typeface="Calibri"/>
                <a:cs typeface="Calibri"/>
              </a:rPr>
              <a:t>8</a:t>
            </a:r>
            <a:r>
              <a:rPr sz="1400" spc="-9" dirty="0">
                <a:solidFill>
                  <a:srgbClr val="3333CC"/>
                </a:solidFill>
                <a:latin typeface="Calibri"/>
                <a:cs typeface="Calibri"/>
              </a:rPr>
              <a:t>4	</a:t>
            </a:r>
            <a:r>
              <a:rPr sz="1400" spc="-13" dirty="0">
                <a:solidFill>
                  <a:srgbClr val="3333CC"/>
                </a:solidFill>
                <a:latin typeface="Calibri"/>
                <a:cs typeface="Calibri"/>
              </a:rPr>
              <a:t>8</a:t>
            </a:r>
            <a:r>
              <a:rPr sz="1400" spc="-9" dirty="0">
                <a:solidFill>
                  <a:srgbClr val="3333CC"/>
                </a:solidFill>
                <a:latin typeface="Calibri"/>
                <a:cs typeface="Calibri"/>
              </a:rPr>
              <a:t>6	</a:t>
            </a:r>
            <a:r>
              <a:rPr sz="1400" spc="-31" dirty="0">
                <a:solidFill>
                  <a:srgbClr val="FF0000"/>
                </a:solidFill>
                <a:latin typeface="Calibri"/>
                <a:cs typeface="Calibri"/>
              </a:rPr>
              <a:t>K</a:t>
            </a:r>
            <a:r>
              <a:rPr sz="1400" spc="-13" dirty="0">
                <a:solidFill>
                  <a:srgbClr val="FF0000"/>
                </a:solidFill>
                <a:latin typeface="Calibri"/>
                <a:cs typeface="Calibri"/>
              </a:rPr>
              <a:t>r</a:t>
            </a:r>
            <a:r>
              <a:rPr sz="1400" spc="-4" dirty="0">
                <a:solidFill>
                  <a:srgbClr val="FF0000"/>
                </a:solidFill>
                <a:latin typeface="Calibri"/>
                <a:cs typeface="Calibri"/>
              </a:rPr>
              <a:t>-</a:t>
            </a:r>
            <a:r>
              <a:rPr sz="1400" spc="-13" dirty="0">
                <a:solidFill>
                  <a:srgbClr val="FF0000"/>
                </a:solidFill>
                <a:latin typeface="Calibri"/>
                <a:cs typeface="Calibri"/>
              </a:rPr>
              <a:t>8</a:t>
            </a:r>
            <a:r>
              <a:rPr sz="1400" spc="-9" dirty="0">
                <a:solidFill>
                  <a:srgbClr val="FF0000"/>
                </a:solidFill>
                <a:latin typeface="Calibri"/>
                <a:cs typeface="Calibri"/>
              </a:rPr>
              <a:t>1	</a:t>
            </a:r>
            <a:r>
              <a:rPr sz="1400" spc="-13" dirty="0">
                <a:solidFill>
                  <a:srgbClr val="3333CC"/>
                </a:solidFill>
                <a:latin typeface="Calibri"/>
                <a:cs typeface="Calibri"/>
              </a:rPr>
              <a:t>8</a:t>
            </a:r>
            <a:r>
              <a:rPr sz="1400" spc="-9" dirty="0">
                <a:solidFill>
                  <a:srgbClr val="3333CC"/>
                </a:solidFill>
                <a:latin typeface="Calibri"/>
                <a:cs typeface="Calibri"/>
              </a:rPr>
              <a:t>3	</a:t>
            </a:r>
            <a:r>
              <a:rPr sz="1400" spc="-13" dirty="0">
                <a:solidFill>
                  <a:srgbClr val="FF0000"/>
                </a:solidFill>
                <a:latin typeface="Calibri"/>
                <a:cs typeface="Calibri"/>
              </a:rPr>
              <a:t>8</a:t>
            </a:r>
            <a:r>
              <a:rPr sz="1400" spc="-9" dirty="0">
                <a:solidFill>
                  <a:srgbClr val="FF0000"/>
                </a:solidFill>
                <a:latin typeface="Calibri"/>
                <a:cs typeface="Calibri"/>
              </a:rPr>
              <a:t>5</a:t>
            </a:r>
            <a:endParaRPr sz="1400">
              <a:latin typeface="Calibri"/>
              <a:cs typeface="Calibri"/>
            </a:endParaRPr>
          </a:p>
        </p:txBody>
      </p:sp>
      <p:sp>
        <p:nvSpPr>
          <p:cNvPr id="14" name="object 14"/>
          <p:cNvSpPr txBox="1"/>
          <p:nvPr/>
        </p:nvSpPr>
        <p:spPr>
          <a:xfrm>
            <a:off x="5642111" y="1897717"/>
            <a:ext cx="2175164" cy="490257"/>
          </a:xfrm>
          <a:prstGeom prst="rect">
            <a:avLst/>
          </a:prstGeom>
        </p:spPr>
        <p:txBody>
          <a:bodyPr vert="horz" wrap="square" lIns="0" tIns="0" rIns="0" bIns="0" rtlCol="0">
            <a:noAutofit/>
          </a:bodyPr>
          <a:lstStyle/>
          <a:p>
            <a:pPr marL="54136">
              <a:tabLst>
                <a:tab pos="897512" algn="l"/>
                <a:tab pos="1323189" algn="l"/>
              </a:tabLst>
            </a:pPr>
            <a:r>
              <a:rPr sz="1400" spc="-4" dirty="0">
                <a:latin typeface="Calibri"/>
                <a:cs typeface="Calibri"/>
              </a:rPr>
              <a:t>-</a:t>
            </a:r>
            <a:r>
              <a:rPr sz="1400" spc="-13" dirty="0">
                <a:latin typeface="Calibri"/>
                <a:cs typeface="Calibri"/>
              </a:rPr>
              <a:t>13</a:t>
            </a:r>
            <a:r>
              <a:rPr sz="1400" spc="-9" dirty="0">
                <a:latin typeface="Calibri"/>
                <a:cs typeface="Calibri"/>
              </a:rPr>
              <a:t>0	0	</a:t>
            </a:r>
            <a:r>
              <a:rPr sz="1400" spc="-13" dirty="0">
                <a:latin typeface="Calibri"/>
                <a:cs typeface="Calibri"/>
              </a:rPr>
              <a:t>8</a:t>
            </a:r>
            <a:r>
              <a:rPr sz="1400" spc="-9" dirty="0">
                <a:latin typeface="Calibri"/>
                <a:cs typeface="Calibri"/>
              </a:rPr>
              <a:t>7</a:t>
            </a:r>
            <a:endParaRPr sz="1400">
              <a:latin typeface="Calibri"/>
              <a:cs typeface="Calibri"/>
            </a:endParaRPr>
          </a:p>
          <a:p>
            <a:pPr marL="11397">
              <a:lnSpc>
                <a:spcPts val="2019"/>
              </a:lnSpc>
            </a:pPr>
            <a:r>
              <a:rPr spc="-4" dirty="0">
                <a:latin typeface="Calibri"/>
                <a:cs typeface="Calibri"/>
              </a:rPr>
              <a:t>L</a:t>
            </a:r>
            <a:r>
              <a:rPr dirty="0">
                <a:latin typeface="Calibri"/>
                <a:cs typeface="Calibri"/>
              </a:rPr>
              <a:t>a</a:t>
            </a:r>
            <a:r>
              <a:rPr spc="-4" dirty="0">
                <a:latin typeface="Calibri"/>
                <a:cs typeface="Calibri"/>
              </a:rPr>
              <a:t>s</a:t>
            </a:r>
            <a:r>
              <a:rPr spc="-9" dirty="0">
                <a:latin typeface="Calibri"/>
                <a:cs typeface="Calibri"/>
              </a:rPr>
              <a:t>er F</a:t>
            </a:r>
            <a:r>
              <a:rPr spc="-36" dirty="0">
                <a:latin typeface="Calibri"/>
                <a:cs typeface="Calibri"/>
              </a:rPr>
              <a:t>r</a:t>
            </a:r>
            <a:r>
              <a:rPr dirty="0">
                <a:latin typeface="Calibri"/>
                <a:cs typeface="Calibri"/>
              </a:rPr>
              <a:t>equen</a:t>
            </a:r>
            <a:r>
              <a:rPr spc="-9" dirty="0">
                <a:latin typeface="Calibri"/>
                <a:cs typeface="Calibri"/>
              </a:rPr>
              <a:t>cy</a:t>
            </a:r>
            <a:r>
              <a:rPr spc="-18" dirty="0">
                <a:latin typeface="Calibri"/>
                <a:cs typeface="Calibri"/>
              </a:rPr>
              <a:t> </a:t>
            </a:r>
            <a:r>
              <a:rPr dirty="0">
                <a:latin typeface="Calibri"/>
                <a:cs typeface="Calibri"/>
              </a:rPr>
              <a:t>(MHz)</a:t>
            </a:r>
            <a:endParaRPr>
              <a:latin typeface="Calibri"/>
              <a:cs typeface="Calibri"/>
            </a:endParaRPr>
          </a:p>
        </p:txBody>
      </p:sp>
      <p:sp>
        <p:nvSpPr>
          <p:cNvPr id="15" name="object 15"/>
          <p:cNvSpPr txBox="1"/>
          <p:nvPr/>
        </p:nvSpPr>
        <p:spPr>
          <a:xfrm>
            <a:off x="2730076" y="1897716"/>
            <a:ext cx="359064" cy="235324"/>
          </a:xfrm>
          <a:prstGeom prst="rect">
            <a:avLst/>
          </a:prstGeom>
        </p:spPr>
        <p:txBody>
          <a:bodyPr vert="horz" wrap="square" lIns="0" tIns="0" rIns="0" bIns="0" rtlCol="0">
            <a:noAutofit/>
          </a:bodyPr>
          <a:lstStyle/>
          <a:p>
            <a:pPr marL="11397"/>
            <a:r>
              <a:rPr sz="1400" spc="-4" dirty="0">
                <a:latin typeface="Calibri"/>
                <a:cs typeface="Calibri"/>
              </a:rPr>
              <a:t>-</a:t>
            </a:r>
            <a:r>
              <a:rPr sz="1400" spc="-13" dirty="0">
                <a:latin typeface="Calibri"/>
                <a:cs typeface="Calibri"/>
              </a:rPr>
              <a:t>71</a:t>
            </a:r>
            <a:r>
              <a:rPr sz="1400" spc="-9" dirty="0">
                <a:latin typeface="Calibri"/>
                <a:cs typeface="Calibri"/>
              </a:rPr>
              <a:t>3</a:t>
            </a:r>
            <a:endParaRPr sz="1400">
              <a:latin typeface="Calibri"/>
              <a:cs typeface="Calibri"/>
            </a:endParaRPr>
          </a:p>
        </p:txBody>
      </p:sp>
      <p:sp>
        <p:nvSpPr>
          <p:cNvPr id="16" name="object 16"/>
          <p:cNvSpPr txBox="1"/>
          <p:nvPr/>
        </p:nvSpPr>
        <p:spPr>
          <a:xfrm>
            <a:off x="1223395" y="1897716"/>
            <a:ext cx="359064" cy="235324"/>
          </a:xfrm>
          <a:prstGeom prst="rect">
            <a:avLst/>
          </a:prstGeom>
        </p:spPr>
        <p:txBody>
          <a:bodyPr vert="horz" wrap="square" lIns="0" tIns="0" rIns="0" bIns="0" rtlCol="0">
            <a:noAutofit/>
          </a:bodyPr>
          <a:lstStyle/>
          <a:p>
            <a:pPr marL="11397"/>
            <a:r>
              <a:rPr sz="1400" spc="-4" dirty="0">
                <a:latin typeface="Calibri"/>
                <a:cs typeface="Calibri"/>
              </a:rPr>
              <a:t>-</a:t>
            </a:r>
            <a:r>
              <a:rPr sz="1400" spc="-13" dirty="0">
                <a:latin typeface="Calibri"/>
                <a:cs typeface="Calibri"/>
              </a:rPr>
              <a:t>99</a:t>
            </a:r>
            <a:r>
              <a:rPr sz="1400" spc="-9" dirty="0">
                <a:latin typeface="Calibri"/>
                <a:cs typeface="Calibri"/>
              </a:rPr>
              <a:t>7</a:t>
            </a:r>
            <a:endParaRPr sz="1400">
              <a:latin typeface="Calibri"/>
              <a:cs typeface="Calibri"/>
            </a:endParaRPr>
          </a:p>
        </p:txBody>
      </p:sp>
      <p:sp>
        <p:nvSpPr>
          <p:cNvPr id="17" name="object 17"/>
          <p:cNvSpPr/>
          <p:nvPr/>
        </p:nvSpPr>
        <p:spPr>
          <a:xfrm>
            <a:off x="3330632" y="2756648"/>
            <a:ext cx="4699461" cy="3427654"/>
          </a:xfrm>
          <a:prstGeom prst="rect">
            <a:avLst/>
          </a:prstGeom>
          <a:blipFill>
            <a:blip r:embed="rId2" cstate="print"/>
            <a:stretch>
              <a:fillRect/>
            </a:stretch>
          </a:blipFill>
        </p:spPr>
        <p:txBody>
          <a:bodyPr wrap="square" lIns="0" tIns="0" rIns="0" bIns="0" rtlCol="0">
            <a:noAutofit/>
          </a:bodyPr>
          <a:lstStyle/>
          <a:p>
            <a:endParaRPr/>
          </a:p>
        </p:txBody>
      </p:sp>
      <p:sp>
        <p:nvSpPr>
          <p:cNvPr id="18" name="object 18"/>
          <p:cNvSpPr txBox="1"/>
          <p:nvPr/>
        </p:nvSpPr>
        <p:spPr>
          <a:xfrm>
            <a:off x="1249217" y="4729330"/>
            <a:ext cx="1519382" cy="347382"/>
          </a:xfrm>
          <a:prstGeom prst="rect">
            <a:avLst/>
          </a:prstGeom>
        </p:spPr>
        <p:txBody>
          <a:bodyPr vert="horz" wrap="square" lIns="0" tIns="0" rIns="0" bIns="0" rtlCol="0">
            <a:noAutofit/>
          </a:bodyPr>
          <a:lstStyle/>
          <a:p>
            <a:pPr marL="11397"/>
            <a:r>
              <a:rPr sz="2200" dirty="0">
                <a:latin typeface="Calibri"/>
                <a:cs typeface="Calibri"/>
              </a:rPr>
              <a:t>(</a:t>
            </a:r>
            <a:r>
              <a:rPr sz="2200" spc="-18" dirty="0">
                <a:latin typeface="Calibri"/>
                <a:cs typeface="Calibri"/>
              </a:rPr>
              <a:t>P</a:t>
            </a:r>
            <a:r>
              <a:rPr sz="2200" spc="-40" dirty="0">
                <a:latin typeface="Calibri"/>
                <a:cs typeface="Calibri"/>
              </a:rPr>
              <a:t>r</a:t>
            </a:r>
            <a:r>
              <a:rPr sz="2200" spc="-4" dirty="0">
                <a:latin typeface="Calibri"/>
                <a:cs typeface="Calibri"/>
              </a:rPr>
              <a:t>o</a:t>
            </a:r>
            <a:r>
              <a:rPr sz="2200" dirty="0">
                <a:latin typeface="Calibri"/>
                <a:cs typeface="Calibri"/>
              </a:rPr>
              <a:t>b)</a:t>
            </a:r>
            <a:r>
              <a:rPr sz="2200" spc="-20" baseline="24305" dirty="0">
                <a:latin typeface="Calibri"/>
                <a:cs typeface="Calibri"/>
              </a:rPr>
              <a:t>1</a:t>
            </a:r>
            <a:r>
              <a:rPr sz="2200" spc="-13" baseline="24305" dirty="0">
                <a:latin typeface="Calibri"/>
                <a:cs typeface="Calibri"/>
              </a:rPr>
              <a:t>0</a:t>
            </a:r>
            <a:r>
              <a:rPr sz="2200" spc="235" baseline="24305" dirty="0">
                <a:latin typeface="Calibri"/>
                <a:cs typeface="Calibri"/>
              </a:rPr>
              <a:t> </a:t>
            </a:r>
            <a:r>
              <a:rPr sz="2200" dirty="0">
                <a:latin typeface="Calibri"/>
                <a:cs typeface="Calibri"/>
              </a:rPr>
              <a:t>x</a:t>
            </a:r>
            <a:r>
              <a:rPr sz="2200" spc="-13" dirty="0">
                <a:latin typeface="Calibri"/>
                <a:cs typeface="Calibri"/>
              </a:rPr>
              <a:t> I</a:t>
            </a:r>
            <a:r>
              <a:rPr sz="2200" dirty="0">
                <a:latin typeface="Calibri"/>
                <a:cs typeface="Calibri"/>
              </a:rPr>
              <a:t>.</a:t>
            </a:r>
            <a:r>
              <a:rPr sz="2200" spc="-4" dirty="0">
                <a:latin typeface="Calibri"/>
                <a:cs typeface="Calibri"/>
              </a:rPr>
              <a:t>A</a:t>
            </a:r>
            <a:r>
              <a:rPr sz="2200" dirty="0">
                <a:latin typeface="Calibri"/>
                <a:cs typeface="Calibri"/>
              </a:rPr>
              <a:t>.</a:t>
            </a:r>
            <a:endParaRPr sz="2200">
              <a:latin typeface="Calibri"/>
              <a:cs typeface="Calibri"/>
            </a:endParaRPr>
          </a:p>
        </p:txBody>
      </p:sp>
      <p:sp>
        <p:nvSpPr>
          <p:cNvPr id="19" name="object 19"/>
          <p:cNvSpPr/>
          <p:nvPr/>
        </p:nvSpPr>
        <p:spPr>
          <a:xfrm>
            <a:off x="3330632" y="2756648"/>
            <a:ext cx="4634345" cy="3427654"/>
          </a:xfrm>
          <a:prstGeom prst="rect">
            <a:avLst/>
          </a:prstGeom>
          <a:blipFill>
            <a:blip r:embed="rId3" cstate="print"/>
            <a:stretch>
              <a:fillRect/>
            </a:stretch>
          </a:blipFill>
        </p:spPr>
        <p:txBody>
          <a:bodyPr wrap="square" lIns="0" tIns="0" rIns="0" bIns="0" rtlCol="0">
            <a:noAutofit/>
          </a:bodyPr>
          <a:lstStyle/>
          <a:p>
            <a:endParaRPr/>
          </a:p>
        </p:txBody>
      </p:sp>
      <p:sp>
        <p:nvSpPr>
          <p:cNvPr id="20" name="object 20"/>
          <p:cNvSpPr txBox="1"/>
          <p:nvPr/>
        </p:nvSpPr>
        <p:spPr>
          <a:xfrm>
            <a:off x="6671076" y="3250153"/>
            <a:ext cx="1291359" cy="347382"/>
          </a:xfrm>
          <a:prstGeom prst="rect">
            <a:avLst/>
          </a:prstGeom>
        </p:spPr>
        <p:txBody>
          <a:bodyPr vert="horz" wrap="square" lIns="0" tIns="0" rIns="0" bIns="0" rtlCol="0">
            <a:noAutofit/>
          </a:bodyPr>
          <a:lstStyle/>
          <a:p>
            <a:pPr marL="11397"/>
            <a:r>
              <a:rPr sz="2200" spc="-18" dirty="0">
                <a:solidFill>
                  <a:srgbClr val="FF0000"/>
                </a:solidFill>
                <a:latin typeface="Calibri"/>
                <a:cs typeface="Calibri"/>
              </a:rPr>
              <a:t>1</a:t>
            </a:r>
            <a:r>
              <a:rPr sz="2200" spc="-13" dirty="0">
                <a:solidFill>
                  <a:srgbClr val="FF0000"/>
                </a:solidFill>
                <a:latin typeface="Calibri"/>
                <a:cs typeface="Calibri"/>
              </a:rPr>
              <a:t>0</a:t>
            </a:r>
            <a:r>
              <a:rPr sz="2200" spc="-4" dirty="0">
                <a:solidFill>
                  <a:srgbClr val="FF0000"/>
                </a:solidFill>
                <a:latin typeface="Calibri"/>
                <a:cs typeface="Calibri"/>
              </a:rPr>
              <a:t> </a:t>
            </a:r>
            <a:r>
              <a:rPr sz="2200" dirty="0">
                <a:solidFill>
                  <a:srgbClr val="FF0000"/>
                </a:solidFill>
                <a:latin typeface="Calibri"/>
                <a:cs typeface="Calibri"/>
              </a:rPr>
              <a:t>ph</a:t>
            </a:r>
            <a:r>
              <a:rPr sz="2200" spc="-4" dirty="0">
                <a:solidFill>
                  <a:srgbClr val="FF0000"/>
                </a:solidFill>
                <a:latin typeface="Calibri"/>
                <a:cs typeface="Calibri"/>
              </a:rPr>
              <a:t>o</a:t>
            </a:r>
            <a:r>
              <a:rPr sz="2200" spc="-31" dirty="0">
                <a:solidFill>
                  <a:srgbClr val="FF0000"/>
                </a:solidFill>
                <a:latin typeface="Calibri"/>
                <a:cs typeface="Calibri"/>
              </a:rPr>
              <a:t>t</a:t>
            </a:r>
            <a:r>
              <a:rPr sz="2200" spc="-4" dirty="0">
                <a:solidFill>
                  <a:srgbClr val="FF0000"/>
                </a:solidFill>
                <a:latin typeface="Calibri"/>
                <a:cs typeface="Calibri"/>
              </a:rPr>
              <a:t>o</a:t>
            </a:r>
            <a:r>
              <a:rPr sz="2200" dirty="0">
                <a:solidFill>
                  <a:srgbClr val="FF0000"/>
                </a:solidFill>
                <a:latin typeface="Calibri"/>
                <a:cs typeface="Calibri"/>
              </a:rPr>
              <a:t>ns</a:t>
            </a:r>
            <a:endParaRPr sz="2200">
              <a:latin typeface="Calibri"/>
              <a:cs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4400" y="228600"/>
            <a:ext cx="7930341" cy="549526"/>
          </a:xfrm>
          <a:prstGeom prst="rect">
            <a:avLst/>
          </a:prstGeom>
        </p:spPr>
        <p:txBody>
          <a:bodyPr vert="horz" wrap="square" lIns="0" tIns="0" rIns="0" bIns="0" rtlCol="0">
            <a:noAutofit/>
          </a:bodyPr>
          <a:lstStyle/>
          <a:p>
            <a:pPr marL="11397"/>
            <a:r>
              <a:rPr sz="2800" b="1" dirty="0" smtClean="0">
                <a:solidFill>
                  <a:srgbClr val="3333CC"/>
                </a:solidFill>
                <a:latin typeface="Trebuchet MS"/>
                <a:cs typeface="Trebuchet MS"/>
              </a:rPr>
              <a:t>A</a:t>
            </a:r>
            <a:r>
              <a:rPr lang="en-US" sz="2800" b="1" dirty="0" smtClean="0">
                <a:solidFill>
                  <a:srgbClr val="3333CC"/>
                </a:solidFill>
                <a:latin typeface="Trebuchet MS"/>
                <a:cs typeface="Trebuchet MS"/>
              </a:rPr>
              <a:t>tom </a:t>
            </a:r>
            <a:r>
              <a:rPr sz="2800" b="1" spc="-18" dirty="0" smtClean="0">
                <a:solidFill>
                  <a:srgbClr val="3333CC"/>
                </a:solidFill>
                <a:latin typeface="Trebuchet MS"/>
                <a:cs typeface="Trebuchet MS"/>
              </a:rPr>
              <a:t>T</a:t>
            </a:r>
            <a:r>
              <a:rPr lang="en-US" sz="2800" b="1" spc="-18" dirty="0" smtClean="0">
                <a:solidFill>
                  <a:srgbClr val="3333CC"/>
                </a:solidFill>
                <a:latin typeface="Trebuchet MS"/>
                <a:cs typeface="Trebuchet MS"/>
              </a:rPr>
              <a:t>rap </a:t>
            </a:r>
            <a:r>
              <a:rPr sz="2800" b="1" spc="-18" dirty="0" smtClean="0">
                <a:solidFill>
                  <a:srgbClr val="3333CC"/>
                </a:solidFill>
                <a:latin typeface="Trebuchet MS"/>
                <a:cs typeface="Trebuchet MS"/>
              </a:rPr>
              <a:t>T</a:t>
            </a:r>
            <a:r>
              <a:rPr lang="en-US" sz="2800" b="1" spc="-18" dirty="0" smtClean="0">
                <a:solidFill>
                  <a:srgbClr val="3333CC"/>
                </a:solidFill>
                <a:latin typeface="Trebuchet MS"/>
                <a:cs typeface="Trebuchet MS"/>
              </a:rPr>
              <a:t>race </a:t>
            </a:r>
            <a:r>
              <a:rPr sz="2800" b="1" dirty="0" smtClean="0">
                <a:solidFill>
                  <a:srgbClr val="3333CC"/>
                </a:solidFill>
                <a:latin typeface="Trebuchet MS"/>
                <a:cs typeface="Trebuchet MS"/>
              </a:rPr>
              <a:t>A</a:t>
            </a:r>
            <a:r>
              <a:rPr lang="en-US" sz="2800" b="1" dirty="0" smtClean="0">
                <a:solidFill>
                  <a:srgbClr val="3333CC"/>
                </a:solidFill>
                <a:latin typeface="Trebuchet MS"/>
                <a:cs typeface="Trebuchet MS"/>
              </a:rPr>
              <a:t>nalysis - ATTA</a:t>
            </a:r>
            <a:r>
              <a:rPr sz="2800" b="1" dirty="0" smtClean="0">
                <a:solidFill>
                  <a:srgbClr val="3333CC"/>
                </a:solidFill>
                <a:latin typeface="Trebuchet MS"/>
                <a:cs typeface="Trebuchet MS"/>
              </a:rPr>
              <a:t> </a:t>
            </a:r>
            <a:r>
              <a:rPr sz="2800" b="1" dirty="0">
                <a:solidFill>
                  <a:srgbClr val="3333CC"/>
                </a:solidFill>
                <a:latin typeface="Trebuchet MS"/>
                <a:cs typeface="Trebuchet MS"/>
              </a:rPr>
              <a:t>–</a:t>
            </a:r>
            <a:r>
              <a:rPr sz="2800" b="1" spc="13" dirty="0">
                <a:solidFill>
                  <a:srgbClr val="3333CC"/>
                </a:solidFill>
                <a:latin typeface="Trebuchet MS"/>
                <a:cs typeface="Trebuchet MS"/>
              </a:rPr>
              <a:t> </a:t>
            </a:r>
            <a:r>
              <a:rPr sz="2800" b="1" spc="-4" dirty="0">
                <a:solidFill>
                  <a:srgbClr val="3333CC"/>
                </a:solidFill>
                <a:latin typeface="Trebuchet MS"/>
                <a:cs typeface="Trebuchet MS"/>
              </a:rPr>
              <a:t>Kr</a:t>
            </a:r>
            <a:r>
              <a:rPr sz="2800" b="1" spc="-13" dirty="0">
                <a:solidFill>
                  <a:srgbClr val="3333CC"/>
                </a:solidFill>
                <a:latin typeface="Trebuchet MS"/>
                <a:cs typeface="Trebuchet MS"/>
              </a:rPr>
              <a:t>yp</a:t>
            </a:r>
            <a:r>
              <a:rPr sz="2800" b="1" spc="-4" dirty="0">
                <a:solidFill>
                  <a:srgbClr val="3333CC"/>
                </a:solidFill>
                <a:latin typeface="Trebuchet MS"/>
                <a:cs typeface="Trebuchet MS"/>
              </a:rPr>
              <a:t>t</a:t>
            </a:r>
            <a:r>
              <a:rPr sz="2800" b="1" spc="-13" dirty="0">
                <a:solidFill>
                  <a:srgbClr val="3333CC"/>
                </a:solidFill>
                <a:latin typeface="Trebuchet MS"/>
                <a:cs typeface="Trebuchet MS"/>
              </a:rPr>
              <a:t>on</a:t>
            </a:r>
            <a:endParaRPr sz="2800" dirty="0">
              <a:latin typeface="Trebuchet MS"/>
              <a:cs typeface="Trebuchet MS"/>
            </a:endParaRPr>
          </a:p>
        </p:txBody>
      </p:sp>
      <p:sp>
        <p:nvSpPr>
          <p:cNvPr id="3" name="object 3"/>
          <p:cNvSpPr/>
          <p:nvPr/>
        </p:nvSpPr>
        <p:spPr>
          <a:xfrm>
            <a:off x="2286000" y="1277471"/>
            <a:ext cx="4641272" cy="2554940"/>
          </a:xfrm>
          <a:custGeom>
            <a:avLst/>
            <a:gdLst/>
            <a:ahLst/>
            <a:cxnLst/>
            <a:rect l="l" t="t" r="r" b="b"/>
            <a:pathLst>
              <a:path w="5105399" h="2895599">
                <a:moveTo>
                  <a:pt x="4623815" y="0"/>
                </a:moveTo>
                <a:lnTo>
                  <a:pt x="483107" y="0"/>
                </a:lnTo>
                <a:lnTo>
                  <a:pt x="443500" y="1602"/>
                </a:lnTo>
                <a:lnTo>
                  <a:pt x="404772" y="6326"/>
                </a:lnTo>
                <a:lnTo>
                  <a:pt x="367048" y="14046"/>
                </a:lnTo>
                <a:lnTo>
                  <a:pt x="295108" y="37980"/>
                </a:lnTo>
                <a:lnTo>
                  <a:pt x="228677" y="72407"/>
                </a:lnTo>
                <a:lnTo>
                  <a:pt x="168752" y="116330"/>
                </a:lnTo>
                <a:lnTo>
                  <a:pt x="116330" y="168752"/>
                </a:lnTo>
                <a:lnTo>
                  <a:pt x="72407" y="228677"/>
                </a:lnTo>
                <a:lnTo>
                  <a:pt x="37980" y="295108"/>
                </a:lnTo>
                <a:lnTo>
                  <a:pt x="14046" y="367048"/>
                </a:lnTo>
                <a:lnTo>
                  <a:pt x="6326" y="404772"/>
                </a:lnTo>
                <a:lnTo>
                  <a:pt x="1602" y="443500"/>
                </a:lnTo>
                <a:lnTo>
                  <a:pt x="0" y="483108"/>
                </a:lnTo>
                <a:lnTo>
                  <a:pt x="0" y="2414015"/>
                </a:lnTo>
                <a:lnTo>
                  <a:pt x="1602" y="2453611"/>
                </a:lnTo>
                <a:lnTo>
                  <a:pt x="6326" y="2492308"/>
                </a:lnTo>
                <a:lnTo>
                  <a:pt x="14046" y="2529983"/>
                </a:lnTo>
                <a:lnTo>
                  <a:pt x="37980" y="2601777"/>
                </a:lnTo>
                <a:lnTo>
                  <a:pt x="72407" y="2668017"/>
                </a:lnTo>
                <a:lnTo>
                  <a:pt x="116330" y="2727723"/>
                </a:lnTo>
                <a:lnTo>
                  <a:pt x="168752" y="2779917"/>
                </a:lnTo>
                <a:lnTo>
                  <a:pt x="228677" y="2823621"/>
                </a:lnTo>
                <a:lnTo>
                  <a:pt x="295108" y="2857857"/>
                </a:lnTo>
                <a:lnTo>
                  <a:pt x="367048" y="2881645"/>
                </a:lnTo>
                <a:lnTo>
                  <a:pt x="404772" y="2889316"/>
                </a:lnTo>
                <a:lnTo>
                  <a:pt x="443500" y="2894008"/>
                </a:lnTo>
                <a:lnTo>
                  <a:pt x="483107" y="2895599"/>
                </a:lnTo>
                <a:lnTo>
                  <a:pt x="4623815" y="2895599"/>
                </a:lnTo>
                <a:lnTo>
                  <a:pt x="4663411" y="2894008"/>
                </a:lnTo>
                <a:lnTo>
                  <a:pt x="4702108" y="2889316"/>
                </a:lnTo>
                <a:lnTo>
                  <a:pt x="4739782" y="2881645"/>
                </a:lnTo>
                <a:lnTo>
                  <a:pt x="4811577" y="2857857"/>
                </a:lnTo>
                <a:lnTo>
                  <a:pt x="4877816" y="2823621"/>
                </a:lnTo>
                <a:lnTo>
                  <a:pt x="4937523" y="2779917"/>
                </a:lnTo>
                <a:lnTo>
                  <a:pt x="4989717" y="2727723"/>
                </a:lnTo>
                <a:lnTo>
                  <a:pt x="5033421" y="2668017"/>
                </a:lnTo>
                <a:lnTo>
                  <a:pt x="5067657" y="2601777"/>
                </a:lnTo>
                <a:lnTo>
                  <a:pt x="5091445" y="2529983"/>
                </a:lnTo>
                <a:lnTo>
                  <a:pt x="5099116" y="2492308"/>
                </a:lnTo>
                <a:lnTo>
                  <a:pt x="5103808" y="2453611"/>
                </a:lnTo>
                <a:lnTo>
                  <a:pt x="5105399" y="2414015"/>
                </a:lnTo>
                <a:lnTo>
                  <a:pt x="5105399" y="483108"/>
                </a:lnTo>
                <a:lnTo>
                  <a:pt x="5103808" y="443500"/>
                </a:lnTo>
                <a:lnTo>
                  <a:pt x="5099116" y="404772"/>
                </a:lnTo>
                <a:lnTo>
                  <a:pt x="5091445" y="367048"/>
                </a:lnTo>
                <a:lnTo>
                  <a:pt x="5067657" y="295108"/>
                </a:lnTo>
                <a:lnTo>
                  <a:pt x="5033421" y="228677"/>
                </a:lnTo>
                <a:lnTo>
                  <a:pt x="4989717" y="168752"/>
                </a:lnTo>
                <a:lnTo>
                  <a:pt x="4937523" y="116330"/>
                </a:lnTo>
                <a:lnTo>
                  <a:pt x="4877816" y="72407"/>
                </a:lnTo>
                <a:lnTo>
                  <a:pt x="4811577" y="37980"/>
                </a:lnTo>
                <a:lnTo>
                  <a:pt x="4739782" y="14046"/>
                </a:lnTo>
                <a:lnTo>
                  <a:pt x="4702108" y="6326"/>
                </a:lnTo>
                <a:lnTo>
                  <a:pt x="4663411" y="1602"/>
                </a:lnTo>
                <a:lnTo>
                  <a:pt x="4623815" y="0"/>
                </a:lnTo>
                <a:close/>
              </a:path>
            </a:pathLst>
          </a:custGeom>
          <a:solidFill>
            <a:srgbClr val="CCFFFF"/>
          </a:solidFill>
        </p:spPr>
        <p:txBody>
          <a:bodyPr wrap="square" lIns="0" tIns="0" rIns="0" bIns="0" rtlCol="0">
            <a:noAutofit/>
          </a:bodyPr>
          <a:lstStyle/>
          <a:p>
            <a:endParaRPr/>
          </a:p>
        </p:txBody>
      </p:sp>
      <p:sp>
        <p:nvSpPr>
          <p:cNvPr id="4" name="object 4"/>
          <p:cNvSpPr/>
          <p:nvPr/>
        </p:nvSpPr>
        <p:spPr>
          <a:xfrm>
            <a:off x="2281843" y="1273436"/>
            <a:ext cx="4650970" cy="2564353"/>
          </a:xfrm>
          <a:custGeom>
            <a:avLst/>
            <a:gdLst/>
            <a:ahLst/>
            <a:cxnLst/>
            <a:rect l="l" t="t" r="r" b="b"/>
            <a:pathLst>
              <a:path w="5116067" h="2906267">
                <a:moveTo>
                  <a:pt x="4628387" y="0"/>
                </a:moveTo>
                <a:lnTo>
                  <a:pt x="487679" y="0"/>
                </a:lnTo>
                <a:lnTo>
                  <a:pt x="437387" y="3048"/>
                </a:lnTo>
                <a:lnTo>
                  <a:pt x="413003" y="6096"/>
                </a:lnTo>
                <a:lnTo>
                  <a:pt x="390143" y="10668"/>
                </a:lnTo>
                <a:lnTo>
                  <a:pt x="365759" y="15239"/>
                </a:lnTo>
                <a:lnTo>
                  <a:pt x="320039" y="30480"/>
                </a:lnTo>
                <a:lnTo>
                  <a:pt x="275843" y="48768"/>
                </a:lnTo>
                <a:lnTo>
                  <a:pt x="234695" y="71627"/>
                </a:lnTo>
                <a:lnTo>
                  <a:pt x="178307" y="111251"/>
                </a:lnTo>
                <a:lnTo>
                  <a:pt x="126491" y="160020"/>
                </a:lnTo>
                <a:lnTo>
                  <a:pt x="83819" y="214884"/>
                </a:lnTo>
                <a:lnTo>
                  <a:pt x="59435" y="256032"/>
                </a:lnTo>
                <a:lnTo>
                  <a:pt x="38100" y="298703"/>
                </a:lnTo>
                <a:lnTo>
                  <a:pt x="15240" y="365760"/>
                </a:lnTo>
                <a:lnTo>
                  <a:pt x="6095" y="414527"/>
                </a:lnTo>
                <a:lnTo>
                  <a:pt x="0" y="487680"/>
                </a:lnTo>
                <a:lnTo>
                  <a:pt x="0" y="2418587"/>
                </a:lnTo>
                <a:lnTo>
                  <a:pt x="1524" y="2442971"/>
                </a:lnTo>
                <a:lnTo>
                  <a:pt x="3048" y="2468879"/>
                </a:lnTo>
                <a:lnTo>
                  <a:pt x="6095" y="2493263"/>
                </a:lnTo>
                <a:lnTo>
                  <a:pt x="10668" y="2516123"/>
                </a:lnTo>
                <a:lnTo>
                  <a:pt x="15240" y="2540507"/>
                </a:lnTo>
                <a:lnTo>
                  <a:pt x="30480" y="2586227"/>
                </a:lnTo>
                <a:lnTo>
                  <a:pt x="48767" y="2630423"/>
                </a:lnTo>
                <a:lnTo>
                  <a:pt x="71627" y="2671571"/>
                </a:lnTo>
                <a:lnTo>
                  <a:pt x="111251" y="2727959"/>
                </a:lnTo>
                <a:lnTo>
                  <a:pt x="160019" y="2779775"/>
                </a:lnTo>
                <a:lnTo>
                  <a:pt x="214883" y="2822447"/>
                </a:lnTo>
                <a:lnTo>
                  <a:pt x="256031" y="2846831"/>
                </a:lnTo>
                <a:lnTo>
                  <a:pt x="320039" y="2875787"/>
                </a:lnTo>
                <a:lnTo>
                  <a:pt x="365759" y="2891027"/>
                </a:lnTo>
                <a:lnTo>
                  <a:pt x="414527" y="2900171"/>
                </a:lnTo>
                <a:lnTo>
                  <a:pt x="487679" y="2906267"/>
                </a:lnTo>
                <a:lnTo>
                  <a:pt x="4628387" y="2906267"/>
                </a:lnTo>
                <a:lnTo>
                  <a:pt x="4678679" y="2903219"/>
                </a:lnTo>
                <a:lnTo>
                  <a:pt x="4703063" y="2900171"/>
                </a:lnTo>
                <a:lnTo>
                  <a:pt x="4725923" y="2895599"/>
                </a:lnTo>
                <a:lnTo>
                  <a:pt x="463295" y="2895599"/>
                </a:lnTo>
                <a:lnTo>
                  <a:pt x="438911" y="2894075"/>
                </a:lnTo>
                <a:lnTo>
                  <a:pt x="391667" y="2886455"/>
                </a:lnTo>
                <a:lnTo>
                  <a:pt x="345947" y="2874263"/>
                </a:lnTo>
                <a:lnTo>
                  <a:pt x="301751" y="2859023"/>
                </a:lnTo>
                <a:lnTo>
                  <a:pt x="240791" y="2827019"/>
                </a:lnTo>
                <a:lnTo>
                  <a:pt x="184403" y="2787395"/>
                </a:lnTo>
                <a:lnTo>
                  <a:pt x="134111" y="2740151"/>
                </a:lnTo>
                <a:lnTo>
                  <a:pt x="91439" y="2685287"/>
                </a:lnTo>
                <a:lnTo>
                  <a:pt x="67055" y="2645663"/>
                </a:lnTo>
                <a:lnTo>
                  <a:pt x="57911" y="2625851"/>
                </a:lnTo>
                <a:lnTo>
                  <a:pt x="47243" y="2604515"/>
                </a:lnTo>
                <a:lnTo>
                  <a:pt x="24384" y="2537459"/>
                </a:lnTo>
                <a:lnTo>
                  <a:pt x="15240" y="2491739"/>
                </a:lnTo>
                <a:lnTo>
                  <a:pt x="10668" y="2442971"/>
                </a:lnTo>
                <a:lnTo>
                  <a:pt x="10668" y="463296"/>
                </a:lnTo>
                <a:lnTo>
                  <a:pt x="15240" y="414527"/>
                </a:lnTo>
                <a:lnTo>
                  <a:pt x="32004" y="345948"/>
                </a:lnTo>
                <a:lnTo>
                  <a:pt x="47243" y="301751"/>
                </a:lnTo>
                <a:lnTo>
                  <a:pt x="57911" y="280415"/>
                </a:lnTo>
                <a:lnTo>
                  <a:pt x="67055" y="260603"/>
                </a:lnTo>
                <a:lnTo>
                  <a:pt x="91439" y="220980"/>
                </a:lnTo>
                <a:lnTo>
                  <a:pt x="118871" y="184403"/>
                </a:lnTo>
                <a:lnTo>
                  <a:pt x="149351" y="149351"/>
                </a:lnTo>
                <a:lnTo>
                  <a:pt x="184403" y="118872"/>
                </a:lnTo>
                <a:lnTo>
                  <a:pt x="220979" y="91439"/>
                </a:lnTo>
                <a:lnTo>
                  <a:pt x="260603" y="67056"/>
                </a:lnTo>
                <a:lnTo>
                  <a:pt x="301751" y="47244"/>
                </a:lnTo>
                <a:lnTo>
                  <a:pt x="368807" y="24384"/>
                </a:lnTo>
                <a:lnTo>
                  <a:pt x="414527" y="15239"/>
                </a:lnTo>
                <a:lnTo>
                  <a:pt x="463295" y="10668"/>
                </a:lnTo>
                <a:lnTo>
                  <a:pt x="4725923" y="10668"/>
                </a:lnTo>
                <a:lnTo>
                  <a:pt x="4701539" y="6096"/>
                </a:lnTo>
                <a:lnTo>
                  <a:pt x="4677155" y="3048"/>
                </a:lnTo>
                <a:lnTo>
                  <a:pt x="4628387" y="0"/>
                </a:lnTo>
                <a:close/>
              </a:path>
              <a:path w="5116067" h="2906267">
                <a:moveTo>
                  <a:pt x="4725923" y="10668"/>
                </a:moveTo>
                <a:lnTo>
                  <a:pt x="4652771" y="10668"/>
                </a:lnTo>
                <a:lnTo>
                  <a:pt x="4677155" y="12191"/>
                </a:lnTo>
                <a:lnTo>
                  <a:pt x="4701539" y="15239"/>
                </a:lnTo>
                <a:lnTo>
                  <a:pt x="4770119" y="32003"/>
                </a:lnTo>
                <a:lnTo>
                  <a:pt x="4814315" y="47244"/>
                </a:lnTo>
                <a:lnTo>
                  <a:pt x="4875275" y="79248"/>
                </a:lnTo>
                <a:lnTo>
                  <a:pt x="4931663" y="118872"/>
                </a:lnTo>
                <a:lnTo>
                  <a:pt x="4966715" y="149351"/>
                </a:lnTo>
                <a:lnTo>
                  <a:pt x="4997195" y="184403"/>
                </a:lnTo>
                <a:lnTo>
                  <a:pt x="5024627" y="220980"/>
                </a:lnTo>
                <a:lnTo>
                  <a:pt x="5049011" y="260603"/>
                </a:lnTo>
                <a:lnTo>
                  <a:pt x="5058155" y="280415"/>
                </a:lnTo>
                <a:lnTo>
                  <a:pt x="5068823" y="301751"/>
                </a:lnTo>
                <a:lnTo>
                  <a:pt x="5084063" y="345948"/>
                </a:lnTo>
                <a:lnTo>
                  <a:pt x="5096255" y="391668"/>
                </a:lnTo>
                <a:lnTo>
                  <a:pt x="5103875" y="438912"/>
                </a:lnTo>
                <a:lnTo>
                  <a:pt x="5105399" y="463296"/>
                </a:lnTo>
                <a:lnTo>
                  <a:pt x="5105399" y="2442971"/>
                </a:lnTo>
                <a:lnTo>
                  <a:pt x="5100827" y="2491739"/>
                </a:lnTo>
                <a:lnTo>
                  <a:pt x="5084063" y="2560319"/>
                </a:lnTo>
                <a:lnTo>
                  <a:pt x="5068823" y="2604515"/>
                </a:lnTo>
                <a:lnTo>
                  <a:pt x="5036819" y="2665475"/>
                </a:lnTo>
                <a:lnTo>
                  <a:pt x="4997195" y="2721863"/>
                </a:lnTo>
                <a:lnTo>
                  <a:pt x="4949951" y="2772155"/>
                </a:lnTo>
                <a:lnTo>
                  <a:pt x="4895087" y="2814827"/>
                </a:lnTo>
                <a:lnTo>
                  <a:pt x="4855463" y="2839211"/>
                </a:lnTo>
                <a:lnTo>
                  <a:pt x="4835651" y="2848355"/>
                </a:lnTo>
                <a:lnTo>
                  <a:pt x="4814315" y="2859023"/>
                </a:lnTo>
                <a:lnTo>
                  <a:pt x="4770119" y="2874263"/>
                </a:lnTo>
                <a:lnTo>
                  <a:pt x="4724399" y="2886455"/>
                </a:lnTo>
                <a:lnTo>
                  <a:pt x="4677155" y="2894075"/>
                </a:lnTo>
                <a:lnTo>
                  <a:pt x="4652771" y="2895599"/>
                </a:lnTo>
                <a:lnTo>
                  <a:pt x="4725923" y="2895599"/>
                </a:lnTo>
                <a:lnTo>
                  <a:pt x="4750307" y="2889503"/>
                </a:lnTo>
                <a:lnTo>
                  <a:pt x="4773167" y="2883407"/>
                </a:lnTo>
                <a:lnTo>
                  <a:pt x="4796027" y="2875787"/>
                </a:lnTo>
                <a:lnTo>
                  <a:pt x="4817363" y="2866643"/>
                </a:lnTo>
                <a:lnTo>
                  <a:pt x="4840223" y="2857499"/>
                </a:lnTo>
                <a:lnTo>
                  <a:pt x="4881371" y="2834639"/>
                </a:lnTo>
                <a:lnTo>
                  <a:pt x="4937759" y="2795015"/>
                </a:lnTo>
                <a:lnTo>
                  <a:pt x="4972811" y="2763011"/>
                </a:lnTo>
                <a:lnTo>
                  <a:pt x="5004815" y="2727959"/>
                </a:lnTo>
                <a:lnTo>
                  <a:pt x="5032247" y="2691383"/>
                </a:lnTo>
                <a:lnTo>
                  <a:pt x="5056631" y="2650235"/>
                </a:lnTo>
                <a:lnTo>
                  <a:pt x="5085587" y="2586227"/>
                </a:lnTo>
                <a:lnTo>
                  <a:pt x="5100827" y="2540507"/>
                </a:lnTo>
                <a:lnTo>
                  <a:pt x="5109971" y="2491739"/>
                </a:lnTo>
                <a:lnTo>
                  <a:pt x="5116067" y="2418587"/>
                </a:lnTo>
                <a:lnTo>
                  <a:pt x="5116067" y="487680"/>
                </a:lnTo>
                <a:lnTo>
                  <a:pt x="5114543" y="463296"/>
                </a:lnTo>
                <a:lnTo>
                  <a:pt x="5113019" y="437388"/>
                </a:lnTo>
                <a:lnTo>
                  <a:pt x="5105399" y="390144"/>
                </a:lnTo>
                <a:lnTo>
                  <a:pt x="5093207" y="342900"/>
                </a:lnTo>
                <a:lnTo>
                  <a:pt x="5076443" y="298703"/>
                </a:lnTo>
                <a:lnTo>
                  <a:pt x="5067299" y="275844"/>
                </a:lnTo>
                <a:lnTo>
                  <a:pt x="5044439" y="234696"/>
                </a:lnTo>
                <a:lnTo>
                  <a:pt x="5004815" y="178308"/>
                </a:lnTo>
                <a:lnTo>
                  <a:pt x="4972811" y="143256"/>
                </a:lnTo>
                <a:lnTo>
                  <a:pt x="4937759" y="111251"/>
                </a:lnTo>
                <a:lnTo>
                  <a:pt x="4901183" y="83820"/>
                </a:lnTo>
                <a:lnTo>
                  <a:pt x="4860035" y="59436"/>
                </a:lnTo>
                <a:lnTo>
                  <a:pt x="4817363" y="38100"/>
                </a:lnTo>
                <a:lnTo>
                  <a:pt x="4750307" y="15239"/>
                </a:lnTo>
                <a:lnTo>
                  <a:pt x="4725923" y="10668"/>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156364" y="1738031"/>
            <a:ext cx="1245523" cy="0"/>
          </a:xfrm>
          <a:custGeom>
            <a:avLst/>
            <a:gdLst/>
            <a:ahLst/>
            <a:cxnLst/>
            <a:rect l="l" t="t" r="r" b="b"/>
            <a:pathLst>
              <a:path w="1370075">
                <a:moveTo>
                  <a:pt x="0" y="0"/>
                </a:moveTo>
                <a:lnTo>
                  <a:pt x="1370075" y="0"/>
                </a:lnTo>
              </a:path>
            </a:pathLst>
          </a:custGeom>
          <a:ln w="57657">
            <a:solidFill>
              <a:srgbClr val="000000"/>
            </a:solidFill>
          </a:ln>
        </p:spPr>
        <p:txBody>
          <a:bodyPr wrap="square" lIns="0" tIns="0" rIns="0" bIns="0" rtlCol="0">
            <a:noAutofit/>
          </a:bodyPr>
          <a:lstStyle/>
          <a:p>
            <a:endParaRPr/>
          </a:p>
        </p:txBody>
      </p:sp>
      <p:sp>
        <p:nvSpPr>
          <p:cNvPr id="6" name="object 6"/>
          <p:cNvSpPr txBox="1"/>
          <p:nvPr/>
        </p:nvSpPr>
        <p:spPr>
          <a:xfrm>
            <a:off x="4339072" y="1375634"/>
            <a:ext cx="929986" cy="381000"/>
          </a:xfrm>
          <a:prstGeom prst="rect">
            <a:avLst/>
          </a:prstGeom>
        </p:spPr>
        <p:txBody>
          <a:bodyPr vert="horz" wrap="square" lIns="0" tIns="0" rIns="0" bIns="0" rtlCol="0">
            <a:noAutofit/>
          </a:bodyPr>
          <a:lstStyle/>
          <a:p>
            <a:pPr marL="11397"/>
            <a:r>
              <a:rPr sz="2200" dirty="0">
                <a:latin typeface="Times New Roman"/>
                <a:cs typeface="Times New Roman"/>
              </a:rPr>
              <a:t>5p</a:t>
            </a:r>
            <a:r>
              <a:rPr sz="2200" spc="-9" dirty="0">
                <a:latin typeface="Times New Roman"/>
                <a:cs typeface="Times New Roman"/>
              </a:rPr>
              <a:t>[</a:t>
            </a:r>
            <a:r>
              <a:rPr sz="2200" dirty="0">
                <a:latin typeface="Times New Roman"/>
                <a:cs typeface="Times New Roman"/>
              </a:rPr>
              <a:t>5/2</a:t>
            </a:r>
            <a:r>
              <a:rPr sz="2200" spc="-9" dirty="0">
                <a:latin typeface="Times New Roman"/>
                <a:cs typeface="Times New Roman"/>
              </a:rPr>
              <a:t>]</a:t>
            </a:r>
            <a:r>
              <a:rPr sz="2200" spc="-13" baseline="-20833" dirty="0">
                <a:latin typeface="Times New Roman"/>
                <a:cs typeface="Times New Roman"/>
              </a:rPr>
              <a:t>3</a:t>
            </a:r>
            <a:endParaRPr sz="2200" baseline="-20833">
              <a:latin typeface="Times New Roman"/>
              <a:cs typeface="Times New Roman"/>
            </a:endParaRPr>
          </a:p>
        </p:txBody>
      </p:sp>
      <p:sp>
        <p:nvSpPr>
          <p:cNvPr id="7" name="object 7"/>
          <p:cNvSpPr/>
          <p:nvPr/>
        </p:nvSpPr>
        <p:spPr>
          <a:xfrm>
            <a:off x="3158837" y="2571750"/>
            <a:ext cx="1245523" cy="0"/>
          </a:xfrm>
          <a:custGeom>
            <a:avLst/>
            <a:gdLst/>
            <a:ahLst/>
            <a:cxnLst/>
            <a:rect l="l" t="t" r="r" b="b"/>
            <a:pathLst>
              <a:path w="1370075">
                <a:moveTo>
                  <a:pt x="0" y="0"/>
                </a:moveTo>
                <a:lnTo>
                  <a:pt x="1370075" y="0"/>
                </a:lnTo>
              </a:path>
            </a:pathLst>
          </a:custGeom>
          <a:ln w="57657">
            <a:solidFill>
              <a:srgbClr val="000000"/>
            </a:solidFill>
          </a:ln>
        </p:spPr>
        <p:txBody>
          <a:bodyPr wrap="square" lIns="0" tIns="0" rIns="0" bIns="0" rtlCol="0">
            <a:noAutofit/>
          </a:bodyPr>
          <a:lstStyle/>
          <a:p>
            <a:endParaRPr/>
          </a:p>
        </p:txBody>
      </p:sp>
      <p:sp>
        <p:nvSpPr>
          <p:cNvPr id="8" name="object 8"/>
          <p:cNvSpPr txBox="1"/>
          <p:nvPr/>
        </p:nvSpPr>
        <p:spPr>
          <a:xfrm>
            <a:off x="2496126" y="2182458"/>
            <a:ext cx="899391" cy="381000"/>
          </a:xfrm>
          <a:prstGeom prst="rect">
            <a:avLst/>
          </a:prstGeom>
        </p:spPr>
        <p:txBody>
          <a:bodyPr vert="horz" wrap="square" lIns="0" tIns="0" rIns="0" bIns="0" rtlCol="0">
            <a:noAutofit/>
          </a:bodyPr>
          <a:lstStyle/>
          <a:p>
            <a:pPr marL="11397"/>
            <a:r>
              <a:rPr sz="2200" dirty="0">
                <a:latin typeface="Times New Roman"/>
                <a:cs typeface="Times New Roman"/>
              </a:rPr>
              <a:t>5s</a:t>
            </a:r>
            <a:r>
              <a:rPr sz="2200" spc="-9" dirty="0">
                <a:latin typeface="Times New Roman"/>
                <a:cs typeface="Times New Roman"/>
              </a:rPr>
              <a:t>[</a:t>
            </a:r>
            <a:r>
              <a:rPr sz="2200" dirty="0">
                <a:latin typeface="Times New Roman"/>
                <a:cs typeface="Times New Roman"/>
              </a:rPr>
              <a:t>3/2</a:t>
            </a:r>
            <a:r>
              <a:rPr sz="2200" spc="-9" dirty="0">
                <a:latin typeface="Times New Roman"/>
                <a:cs typeface="Times New Roman"/>
              </a:rPr>
              <a:t>]</a:t>
            </a:r>
            <a:r>
              <a:rPr sz="2200" spc="-13" baseline="-20833" dirty="0">
                <a:latin typeface="Times New Roman"/>
                <a:cs typeface="Times New Roman"/>
              </a:rPr>
              <a:t>2</a:t>
            </a:r>
            <a:endParaRPr sz="2200" baseline="-20833">
              <a:latin typeface="Times New Roman"/>
              <a:cs typeface="Times New Roman"/>
            </a:endParaRPr>
          </a:p>
        </p:txBody>
      </p:sp>
      <p:sp>
        <p:nvSpPr>
          <p:cNvPr id="9" name="object 9"/>
          <p:cNvSpPr/>
          <p:nvPr/>
        </p:nvSpPr>
        <p:spPr>
          <a:xfrm>
            <a:off x="3158837" y="3470686"/>
            <a:ext cx="1245523" cy="0"/>
          </a:xfrm>
          <a:custGeom>
            <a:avLst/>
            <a:gdLst/>
            <a:ahLst/>
            <a:cxnLst/>
            <a:rect l="l" t="t" r="r" b="b"/>
            <a:pathLst>
              <a:path w="1370075">
                <a:moveTo>
                  <a:pt x="0" y="0"/>
                </a:moveTo>
                <a:lnTo>
                  <a:pt x="1370075" y="0"/>
                </a:lnTo>
              </a:path>
            </a:pathLst>
          </a:custGeom>
          <a:ln w="56133">
            <a:solidFill>
              <a:srgbClr val="000000"/>
            </a:solidFill>
          </a:ln>
        </p:spPr>
        <p:txBody>
          <a:bodyPr wrap="square" lIns="0" tIns="0" rIns="0" bIns="0" rtlCol="0">
            <a:noAutofit/>
          </a:bodyPr>
          <a:lstStyle/>
          <a:p>
            <a:endParaRPr/>
          </a:p>
        </p:txBody>
      </p:sp>
      <p:sp>
        <p:nvSpPr>
          <p:cNvPr id="10" name="object 10"/>
          <p:cNvSpPr txBox="1"/>
          <p:nvPr/>
        </p:nvSpPr>
        <p:spPr>
          <a:xfrm>
            <a:off x="2729922" y="3263825"/>
            <a:ext cx="392545" cy="332815"/>
          </a:xfrm>
          <a:prstGeom prst="rect">
            <a:avLst/>
          </a:prstGeom>
        </p:spPr>
        <p:txBody>
          <a:bodyPr vert="horz" wrap="square" lIns="0" tIns="0" rIns="0" bIns="0" rtlCol="0">
            <a:noAutofit/>
          </a:bodyPr>
          <a:lstStyle/>
          <a:p>
            <a:pPr marL="11397"/>
            <a:r>
              <a:rPr sz="2200" dirty="0">
                <a:latin typeface="Times New Roman"/>
                <a:cs typeface="Times New Roman"/>
              </a:rPr>
              <a:t>4p</a:t>
            </a:r>
            <a:r>
              <a:rPr sz="2200" spc="-13" baseline="24305" dirty="0">
                <a:latin typeface="Times New Roman"/>
                <a:cs typeface="Times New Roman"/>
              </a:rPr>
              <a:t>6</a:t>
            </a:r>
            <a:endParaRPr sz="2200" baseline="24305">
              <a:latin typeface="Times New Roman"/>
              <a:cs typeface="Times New Roman"/>
            </a:endParaRPr>
          </a:p>
        </p:txBody>
      </p:sp>
      <p:sp>
        <p:nvSpPr>
          <p:cNvPr id="11" name="object 11"/>
          <p:cNvSpPr/>
          <p:nvPr/>
        </p:nvSpPr>
        <p:spPr>
          <a:xfrm>
            <a:off x="3832167" y="1738705"/>
            <a:ext cx="947650" cy="824304"/>
          </a:xfrm>
          <a:custGeom>
            <a:avLst/>
            <a:gdLst/>
            <a:ahLst/>
            <a:cxnLst/>
            <a:rect l="l" t="t" r="r" b="b"/>
            <a:pathLst>
              <a:path w="1042415" h="934211">
                <a:moveTo>
                  <a:pt x="945355" y="61938"/>
                </a:moveTo>
                <a:lnTo>
                  <a:pt x="0" y="905255"/>
                </a:lnTo>
                <a:lnTo>
                  <a:pt x="25908" y="934211"/>
                </a:lnTo>
                <a:lnTo>
                  <a:pt x="970284" y="90428"/>
                </a:lnTo>
                <a:lnTo>
                  <a:pt x="945355" y="61938"/>
                </a:lnTo>
                <a:close/>
              </a:path>
              <a:path w="1042415" h="934211">
                <a:moveTo>
                  <a:pt x="1023033" y="48767"/>
                </a:moveTo>
                <a:lnTo>
                  <a:pt x="960119" y="48767"/>
                </a:lnTo>
                <a:lnTo>
                  <a:pt x="984503" y="77723"/>
                </a:lnTo>
                <a:lnTo>
                  <a:pt x="970284" y="90428"/>
                </a:lnTo>
                <a:lnTo>
                  <a:pt x="995171" y="118871"/>
                </a:lnTo>
                <a:lnTo>
                  <a:pt x="1023033" y="48767"/>
                </a:lnTo>
                <a:close/>
              </a:path>
              <a:path w="1042415" h="934211">
                <a:moveTo>
                  <a:pt x="960119" y="48767"/>
                </a:moveTo>
                <a:lnTo>
                  <a:pt x="945355" y="61938"/>
                </a:lnTo>
                <a:lnTo>
                  <a:pt x="970284" y="90428"/>
                </a:lnTo>
                <a:lnTo>
                  <a:pt x="984503" y="77723"/>
                </a:lnTo>
                <a:lnTo>
                  <a:pt x="960119" y="48767"/>
                </a:lnTo>
                <a:close/>
              </a:path>
              <a:path w="1042415" h="934211">
                <a:moveTo>
                  <a:pt x="1042415" y="0"/>
                </a:moveTo>
                <a:lnTo>
                  <a:pt x="920495" y="33527"/>
                </a:lnTo>
                <a:lnTo>
                  <a:pt x="945355" y="61938"/>
                </a:lnTo>
                <a:lnTo>
                  <a:pt x="960119" y="48767"/>
                </a:lnTo>
                <a:lnTo>
                  <a:pt x="1023033" y="48767"/>
                </a:lnTo>
                <a:lnTo>
                  <a:pt x="1042415" y="0"/>
                </a:lnTo>
                <a:close/>
              </a:path>
            </a:pathLst>
          </a:custGeom>
          <a:solidFill>
            <a:srgbClr val="FF0000"/>
          </a:solidFill>
        </p:spPr>
        <p:txBody>
          <a:bodyPr wrap="square" lIns="0" tIns="0" rIns="0" bIns="0" rtlCol="0">
            <a:noAutofit/>
          </a:bodyPr>
          <a:lstStyle/>
          <a:p>
            <a:endParaRPr/>
          </a:p>
        </p:txBody>
      </p:sp>
      <p:sp>
        <p:nvSpPr>
          <p:cNvPr id="12" name="object 12"/>
          <p:cNvSpPr/>
          <p:nvPr/>
        </p:nvSpPr>
        <p:spPr>
          <a:xfrm>
            <a:off x="3791989" y="2549562"/>
            <a:ext cx="69273" cy="884816"/>
          </a:xfrm>
          <a:custGeom>
            <a:avLst/>
            <a:gdLst/>
            <a:ahLst/>
            <a:cxnLst/>
            <a:rect l="l" t="t" r="r" b="b"/>
            <a:pathLst>
              <a:path w="76200" h="1002791">
                <a:moveTo>
                  <a:pt x="76200" y="964691"/>
                </a:moveTo>
                <a:lnTo>
                  <a:pt x="38100" y="964691"/>
                </a:lnTo>
                <a:lnTo>
                  <a:pt x="38100" y="1002791"/>
                </a:lnTo>
                <a:lnTo>
                  <a:pt x="76200" y="1002791"/>
                </a:lnTo>
                <a:lnTo>
                  <a:pt x="76200" y="964691"/>
                </a:lnTo>
                <a:close/>
              </a:path>
              <a:path w="76200" h="1002791">
                <a:moveTo>
                  <a:pt x="76200" y="888491"/>
                </a:moveTo>
                <a:lnTo>
                  <a:pt x="38100" y="888491"/>
                </a:lnTo>
                <a:lnTo>
                  <a:pt x="38100" y="926591"/>
                </a:lnTo>
                <a:lnTo>
                  <a:pt x="76200" y="926591"/>
                </a:lnTo>
                <a:lnTo>
                  <a:pt x="76200" y="888491"/>
                </a:lnTo>
                <a:close/>
              </a:path>
              <a:path w="76200" h="1002791">
                <a:moveTo>
                  <a:pt x="76200" y="812291"/>
                </a:moveTo>
                <a:lnTo>
                  <a:pt x="38100" y="812291"/>
                </a:lnTo>
                <a:lnTo>
                  <a:pt x="38100" y="850391"/>
                </a:lnTo>
                <a:lnTo>
                  <a:pt x="76200" y="850391"/>
                </a:lnTo>
                <a:lnTo>
                  <a:pt x="76200" y="812291"/>
                </a:lnTo>
                <a:close/>
              </a:path>
              <a:path w="76200" h="1002791">
                <a:moveTo>
                  <a:pt x="76200" y="736091"/>
                </a:moveTo>
                <a:lnTo>
                  <a:pt x="38100" y="736091"/>
                </a:lnTo>
                <a:lnTo>
                  <a:pt x="38100" y="774191"/>
                </a:lnTo>
                <a:lnTo>
                  <a:pt x="76200" y="774191"/>
                </a:lnTo>
                <a:lnTo>
                  <a:pt x="76200" y="736091"/>
                </a:lnTo>
                <a:close/>
              </a:path>
              <a:path w="76200" h="1002791">
                <a:moveTo>
                  <a:pt x="76200" y="659891"/>
                </a:moveTo>
                <a:lnTo>
                  <a:pt x="38100" y="659891"/>
                </a:lnTo>
                <a:lnTo>
                  <a:pt x="38100" y="697991"/>
                </a:lnTo>
                <a:lnTo>
                  <a:pt x="76200" y="697991"/>
                </a:lnTo>
                <a:lnTo>
                  <a:pt x="76200" y="659891"/>
                </a:lnTo>
                <a:close/>
              </a:path>
              <a:path w="76200" h="1002791">
                <a:moveTo>
                  <a:pt x="76200" y="583691"/>
                </a:moveTo>
                <a:lnTo>
                  <a:pt x="38100" y="583691"/>
                </a:lnTo>
                <a:lnTo>
                  <a:pt x="38100" y="621791"/>
                </a:lnTo>
                <a:lnTo>
                  <a:pt x="76200" y="621791"/>
                </a:lnTo>
                <a:lnTo>
                  <a:pt x="76200" y="583691"/>
                </a:lnTo>
                <a:close/>
              </a:path>
              <a:path w="76200" h="1002791">
                <a:moveTo>
                  <a:pt x="76200" y="507491"/>
                </a:moveTo>
                <a:lnTo>
                  <a:pt x="38100" y="507491"/>
                </a:lnTo>
                <a:lnTo>
                  <a:pt x="38100" y="545591"/>
                </a:lnTo>
                <a:lnTo>
                  <a:pt x="76200" y="545591"/>
                </a:lnTo>
                <a:lnTo>
                  <a:pt x="76200" y="507491"/>
                </a:lnTo>
                <a:close/>
              </a:path>
              <a:path w="76200" h="1002791">
                <a:moveTo>
                  <a:pt x="76200" y="431291"/>
                </a:moveTo>
                <a:lnTo>
                  <a:pt x="38100" y="431291"/>
                </a:lnTo>
                <a:lnTo>
                  <a:pt x="38100" y="469391"/>
                </a:lnTo>
                <a:lnTo>
                  <a:pt x="76200" y="469391"/>
                </a:lnTo>
                <a:lnTo>
                  <a:pt x="76200" y="431291"/>
                </a:lnTo>
                <a:close/>
              </a:path>
              <a:path w="76200" h="1002791">
                <a:moveTo>
                  <a:pt x="76200" y="355091"/>
                </a:moveTo>
                <a:lnTo>
                  <a:pt x="38100" y="355091"/>
                </a:lnTo>
                <a:lnTo>
                  <a:pt x="38100" y="393191"/>
                </a:lnTo>
                <a:lnTo>
                  <a:pt x="76200" y="393191"/>
                </a:lnTo>
                <a:lnTo>
                  <a:pt x="76200" y="355091"/>
                </a:lnTo>
                <a:close/>
              </a:path>
              <a:path w="76200" h="1002791">
                <a:moveTo>
                  <a:pt x="76200" y="278891"/>
                </a:moveTo>
                <a:lnTo>
                  <a:pt x="38100" y="278891"/>
                </a:lnTo>
                <a:lnTo>
                  <a:pt x="38100" y="316991"/>
                </a:lnTo>
                <a:lnTo>
                  <a:pt x="76200" y="316991"/>
                </a:lnTo>
                <a:lnTo>
                  <a:pt x="76200" y="278891"/>
                </a:lnTo>
                <a:close/>
              </a:path>
              <a:path w="76200" h="1002791">
                <a:moveTo>
                  <a:pt x="76200" y="202691"/>
                </a:moveTo>
                <a:lnTo>
                  <a:pt x="38100" y="202691"/>
                </a:lnTo>
                <a:lnTo>
                  <a:pt x="38100" y="240791"/>
                </a:lnTo>
                <a:lnTo>
                  <a:pt x="76200" y="240791"/>
                </a:lnTo>
                <a:lnTo>
                  <a:pt x="76200" y="202691"/>
                </a:lnTo>
                <a:close/>
              </a:path>
              <a:path w="76200" h="1002791">
                <a:moveTo>
                  <a:pt x="76200" y="126491"/>
                </a:moveTo>
                <a:lnTo>
                  <a:pt x="38100" y="126491"/>
                </a:lnTo>
                <a:lnTo>
                  <a:pt x="38100" y="164591"/>
                </a:lnTo>
                <a:lnTo>
                  <a:pt x="76200" y="164591"/>
                </a:lnTo>
                <a:lnTo>
                  <a:pt x="76200" y="126491"/>
                </a:lnTo>
                <a:close/>
              </a:path>
              <a:path w="76200" h="1002791">
                <a:moveTo>
                  <a:pt x="56387" y="0"/>
                </a:moveTo>
                <a:lnTo>
                  <a:pt x="0" y="114300"/>
                </a:lnTo>
                <a:lnTo>
                  <a:pt x="114299" y="114300"/>
                </a:lnTo>
                <a:lnTo>
                  <a:pt x="56387" y="0"/>
                </a:lnTo>
                <a:close/>
              </a:path>
            </a:pathLst>
          </a:custGeom>
          <a:solidFill>
            <a:srgbClr val="FF0000"/>
          </a:solidFill>
        </p:spPr>
        <p:txBody>
          <a:bodyPr wrap="square" lIns="0" tIns="0" rIns="0" bIns="0" rtlCol="0">
            <a:noAutofit/>
          </a:bodyPr>
          <a:lstStyle/>
          <a:p>
            <a:endParaRPr/>
          </a:p>
        </p:txBody>
      </p:sp>
      <p:sp>
        <p:nvSpPr>
          <p:cNvPr id="13" name="object 13"/>
          <p:cNvSpPr txBox="1"/>
          <p:nvPr/>
        </p:nvSpPr>
        <p:spPr>
          <a:xfrm>
            <a:off x="4476173" y="3360868"/>
            <a:ext cx="1331191" cy="279587"/>
          </a:xfrm>
          <a:prstGeom prst="rect">
            <a:avLst/>
          </a:prstGeom>
        </p:spPr>
        <p:txBody>
          <a:bodyPr vert="horz" wrap="square" lIns="0" tIns="0" rIns="0" bIns="0" rtlCol="0">
            <a:noAutofit/>
          </a:bodyPr>
          <a:lstStyle/>
          <a:p>
            <a:pPr marL="11397"/>
            <a:r>
              <a:rPr b="1" dirty="0">
                <a:solidFill>
                  <a:srgbClr val="3333CC"/>
                </a:solidFill>
                <a:latin typeface="Times New Roman"/>
                <a:cs typeface="Times New Roman"/>
              </a:rPr>
              <a:t>G</a:t>
            </a:r>
            <a:r>
              <a:rPr b="1" spc="-36" dirty="0">
                <a:solidFill>
                  <a:srgbClr val="3333CC"/>
                </a:solidFill>
                <a:latin typeface="Times New Roman"/>
                <a:cs typeface="Times New Roman"/>
              </a:rPr>
              <a:t>r</a:t>
            </a:r>
            <a:r>
              <a:rPr b="1" dirty="0">
                <a:solidFill>
                  <a:srgbClr val="3333CC"/>
                </a:solidFill>
                <a:latin typeface="Times New Roman"/>
                <a:cs typeface="Times New Roman"/>
              </a:rPr>
              <a:t>oun</a:t>
            </a:r>
            <a:r>
              <a:rPr b="1" spc="4" dirty="0">
                <a:solidFill>
                  <a:srgbClr val="3333CC"/>
                </a:solidFill>
                <a:latin typeface="Times New Roman"/>
                <a:cs typeface="Times New Roman"/>
              </a:rPr>
              <a:t>d</a:t>
            </a:r>
            <a:r>
              <a:rPr b="1" dirty="0">
                <a:solidFill>
                  <a:srgbClr val="3333CC"/>
                </a:solidFill>
                <a:latin typeface="Times New Roman"/>
                <a:cs typeface="Times New Roman"/>
              </a:rPr>
              <a:t>-</a:t>
            </a:r>
            <a:r>
              <a:rPr b="1" spc="-4" dirty="0">
                <a:solidFill>
                  <a:srgbClr val="3333CC"/>
                </a:solidFill>
                <a:latin typeface="Times New Roman"/>
                <a:cs typeface="Times New Roman"/>
              </a:rPr>
              <a:t>l</a:t>
            </a:r>
            <a:r>
              <a:rPr b="1" dirty="0">
                <a:solidFill>
                  <a:srgbClr val="3333CC"/>
                </a:solidFill>
                <a:latin typeface="Times New Roman"/>
                <a:cs typeface="Times New Roman"/>
              </a:rPr>
              <a:t>e</a:t>
            </a:r>
            <a:r>
              <a:rPr b="1" spc="-4" dirty="0">
                <a:solidFill>
                  <a:srgbClr val="3333CC"/>
                </a:solidFill>
                <a:latin typeface="Times New Roman"/>
                <a:cs typeface="Times New Roman"/>
              </a:rPr>
              <a:t>v</a:t>
            </a:r>
            <a:r>
              <a:rPr b="1" dirty="0">
                <a:solidFill>
                  <a:srgbClr val="3333CC"/>
                </a:solidFill>
                <a:latin typeface="Times New Roman"/>
                <a:cs typeface="Times New Roman"/>
              </a:rPr>
              <a:t>el</a:t>
            </a:r>
            <a:endParaRPr>
              <a:latin typeface="Times New Roman"/>
              <a:cs typeface="Times New Roman"/>
            </a:endParaRPr>
          </a:p>
        </p:txBody>
      </p:sp>
      <p:sp>
        <p:nvSpPr>
          <p:cNvPr id="14" name="object 14"/>
          <p:cNvSpPr txBox="1"/>
          <p:nvPr/>
        </p:nvSpPr>
        <p:spPr>
          <a:xfrm>
            <a:off x="4476173" y="2008767"/>
            <a:ext cx="2281382" cy="729502"/>
          </a:xfrm>
          <a:prstGeom prst="rect">
            <a:avLst/>
          </a:prstGeom>
        </p:spPr>
        <p:txBody>
          <a:bodyPr vert="horz" wrap="square" lIns="0" tIns="0" rIns="0" bIns="0" rtlCol="0">
            <a:noAutofit/>
          </a:bodyPr>
          <a:lstStyle/>
          <a:p>
            <a:pPr marL="11397"/>
            <a:r>
              <a:rPr sz="2200" b="1" dirty="0">
                <a:solidFill>
                  <a:srgbClr val="FF0000"/>
                </a:solidFill>
                <a:latin typeface="Times New Roman"/>
                <a:cs typeface="Times New Roman"/>
              </a:rPr>
              <a:t>8</a:t>
            </a:r>
            <a:r>
              <a:rPr sz="2200" b="1" spc="-121" dirty="0">
                <a:solidFill>
                  <a:srgbClr val="FF0000"/>
                </a:solidFill>
                <a:latin typeface="Times New Roman"/>
                <a:cs typeface="Times New Roman"/>
              </a:rPr>
              <a:t>1</a:t>
            </a:r>
            <a:r>
              <a:rPr sz="2200" b="1" dirty="0">
                <a:solidFill>
                  <a:srgbClr val="FF0000"/>
                </a:solidFill>
                <a:latin typeface="Times New Roman"/>
                <a:cs typeface="Times New Roman"/>
              </a:rPr>
              <a:t>1 </a:t>
            </a:r>
            <a:r>
              <a:rPr sz="2200" b="1" spc="-4" dirty="0">
                <a:solidFill>
                  <a:srgbClr val="FF0000"/>
                </a:solidFill>
                <a:latin typeface="Times New Roman"/>
                <a:cs typeface="Times New Roman"/>
              </a:rPr>
              <a:t>n</a:t>
            </a:r>
            <a:r>
              <a:rPr sz="2200" b="1" dirty="0">
                <a:solidFill>
                  <a:srgbClr val="FF0000"/>
                </a:solidFill>
                <a:latin typeface="Times New Roman"/>
                <a:cs typeface="Times New Roman"/>
              </a:rPr>
              <a:t>m</a:t>
            </a:r>
            <a:endParaRPr sz="2200">
              <a:latin typeface="Times New Roman"/>
              <a:cs typeface="Times New Roman"/>
            </a:endParaRPr>
          </a:p>
          <a:p>
            <a:pPr>
              <a:lnSpc>
                <a:spcPts val="583"/>
              </a:lnSpc>
              <a:spcBef>
                <a:spcPts val="5"/>
              </a:spcBef>
            </a:pPr>
            <a:endParaRPr sz="600"/>
          </a:p>
          <a:p>
            <a:pPr marL="11397"/>
            <a:r>
              <a:rPr b="1" dirty="0">
                <a:solidFill>
                  <a:srgbClr val="3333CC"/>
                </a:solidFill>
                <a:latin typeface="Times New Roman"/>
                <a:cs typeface="Times New Roman"/>
              </a:rPr>
              <a:t>Metast</a:t>
            </a:r>
            <a:r>
              <a:rPr b="1" spc="-4" dirty="0">
                <a:solidFill>
                  <a:srgbClr val="3333CC"/>
                </a:solidFill>
                <a:latin typeface="Times New Roman"/>
                <a:cs typeface="Times New Roman"/>
              </a:rPr>
              <a:t>a</a:t>
            </a:r>
            <a:r>
              <a:rPr b="1" dirty="0">
                <a:solidFill>
                  <a:srgbClr val="3333CC"/>
                </a:solidFill>
                <a:latin typeface="Times New Roman"/>
                <a:cs typeface="Times New Roman"/>
              </a:rPr>
              <a:t>b</a:t>
            </a:r>
            <a:r>
              <a:rPr b="1" spc="-18" dirty="0">
                <a:solidFill>
                  <a:srgbClr val="3333CC"/>
                </a:solidFill>
                <a:latin typeface="Times New Roman"/>
                <a:cs typeface="Times New Roman"/>
              </a:rPr>
              <a:t>l</a:t>
            </a:r>
            <a:r>
              <a:rPr b="1" dirty="0">
                <a:solidFill>
                  <a:srgbClr val="3333CC"/>
                </a:solidFill>
                <a:latin typeface="Times New Roman"/>
                <a:cs typeface="Times New Roman"/>
              </a:rPr>
              <a:t>e</a:t>
            </a:r>
            <a:r>
              <a:rPr b="1" spc="-31" dirty="0">
                <a:solidFill>
                  <a:srgbClr val="3333CC"/>
                </a:solidFill>
                <a:latin typeface="Times New Roman"/>
                <a:cs typeface="Times New Roman"/>
              </a:rPr>
              <a:t> </a:t>
            </a:r>
            <a:r>
              <a:rPr sz="2200" dirty="0">
                <a:solidFill>
                  <a:srgbClr val="FF0000"/>
                </a:solidFill>
                <a:latin typeface="Symbol"/>
                <a:cs typeface="Symbol"/>
              </a:rPr>
              <a:t></a:t>
            </a:r>
            <a:r>
              <a:rPr sz="2200" dirty="0">
                <a:solidFill>
                  <a:srgbClr val="FF0000"/>
                </a:solidFill>
                <a:latin typeface="Times New Roman"/>
                <a:cs typeface="Times New Roman"/>
              </a:rPr>
              <a:t> </a:t>
            </a:r>
            <a:r>
              <a:rPr sz="2200" spc="-13" dirty="0">
                <a:solidFill>
                  <a:srgbClr val="FF0000"/>
                </a:solidFill>
                <a:latin typeface="Symbol"/>
                <a:cs typeface="Symbol"/>
              </a:rPr>
              <a:t></a:t>
            </a:r>
            <a:r>
              <a:rPr sz="2200" spc="-9" dirty="0">
                <a:solidFill>
                  <a:srgbClr val="FF0000"/>
                </a:solidFill>
                <a:latin typeface="Times New Roman"/>
                <a:cs typeface="Times New Roman"/>
              </a:rPr>
              <a:t> </a:t>
            </a:r>
            <a:r>
              <a:rPr sz="2200" dirty="0">
                <a:solidFill>
                  <a:srgbClr val="FF0000"/>
                </a:solidFill>
                <a:latin typeface="Times New Roman"/>
                <a:cs typeface="Times New Roman"/>
              </a:rPr>
              <a:t>40 sec</a:t>
            </a:r>
            <a:endParaRPr sz="2200">
              <a:latin typeface="Times New Roman"/>
              <a:cs typeface="Times New Roman"/>
            </a:endParaRPr>
          </a:p>
        </p:txBody>
      </p:sp>
      <p:sp>
        <p:nvSpPr>
          <p:cNvPr id="15" name="object 15"/>
          <p:cNvSpPr txBox="1"/>
          <p:nvPr/>
        </p:nvSpPr>
        <p:spPr>
          <a:xfrm>
            <a:off x="3956627" y="2768357"/>
            <a:ext cx="1681018" cy="548528"/>
          </a:xfrm>
          <a:prstGeom prst="rect">
            <a:avLst/>
          </a:prstGeom>
        </p:spPr>
        <p:txBody>
          <a:bodyPr vert="horz" wrap="square" lIns="0" tIns="0" rIns="0" bIns="0" rtlCol="0">
            <a:noAutofit/>
          </a:bodyPr>
          <a:lstStyle/>
          <a:p>
            <a:pPr marL="11397"/>
            <a:r>
              <a:rPr b="1" dirty="0">
                <a:latin typeface="Times New Roman"/>
                <a:cs typeface="Times New Roman"/>
              </a:rPr>
              <a:t>10</a:t>
            </a:r>
            <a:r>
              <a:rPr b="1" spc="-13" dirty="0">
                <a:latin typeface="Times New Roman"/>
                <a:cs typeface="Times New Roman"/>
              </a:rPr>
              <a:t> </a:t>
            </a:r>
            <a:r>
              <a:rPr b="1" dirty="0">
                <a:latin typeface="Times New Roman"/>
                <a:cs typeface="Times New Roman"/>
              </a:rPr>
              <a:t>eV</a:t>
            </a:r>
            <a:endParaRPr>
              <a:latin typeface="Times New Roman"/>
              <a:cs typeface="Times New Roman"/>
            </a:endParaRPr>
          </a:p>
          <a:p>
            <a:pPr marL="11397"/>
            <a:r>
              <a:rPr b="1" dirty="0">
                <a:latin typeface="Times New Roman"/>
                <a:cs typeface="Times New Roman"/>
              </a:rPr>
              <a:t>e</a:t>
            </a:r>
            <a:r>
              <a:rPr b="1" spc="-4" dirty="0">
                <a:latin typeface="Times New Roman"/>
                <a:cs typeface="Times New Roman"/>
              </a:rPr>
              <a:t>l</a:t>
            </a:r>
            <a:r>
              <a:rPr b="1" dirty="0">
                <a:latin typeface="Times New Roman"/>
                <a:cs typeface="Times New Roman"/>
              </a:rPr>
              <a:t>ect</a:t>
            </a:r>
            <a:r>
              <a:rPr b="1" spc="-36" dirty="0">
                <a:latin typeface="Times New Roman"/>
                <a:cs typeface="Times New Roman"/>
              </a:rPr>
              <a:t>r</a:t>
            </a:r>
            <a:r>
              <a:rPr b="1" dirty="0">
                <a:latin typeface="Times New Roman"/>
                <a:cs typeface="Times New Roman"/>
              </a:rPr>
              <a:t>on</a:t>
            </a:r>
            <a:r>
              <a:rPr b="1" spc="-18" dirty="0">
                <a:latin typeface="Times New Roman"/>
                <a:cs typeface="Times New Roman"/>
              </a:rPr>
              <a:t> </a:t>
            </a:r>
            <a:r>
              <a:rPr b="1" dirty="0">
                <a:latin typeface="Times New Roman"/>
                <a:cs typeface="Times New Roman"/>
              </a:rPr>
              <a:t>co</a:t>
            </a:r>
            <a:r>
              <a:rPr b="1" spc="-4" dirty="0">
                <a:latin typeface="Times New Roman"/>
                <a:cs typeface="Times New Roman"/>
              </a:rPr>
              <a:t>lli</a:t>
            </a:r>
            <a:r>
              <a:rPr b="1" dirty="0">
                <a:latin typeface="Times New Roman"/>
                <a:cs typeface="Times New Roman"/>
              </a:rPr>
              <a:t>s</a:t>
            </a:r>
            <a:r>
              <a:rPr b="1" spc="-4" dirty="0">
                <a:latin typeface="Times New Roman"/>
                <a:cs typeface="Times New Roman"/>
              </a:rPr>
              <a:t>i</a:t>
            </a:r>
            <a:r>
              <a:rPr b="1" dirty="0">
                <a:latin typeface="Times New Roman"/>
                <a:cs typeface="Times New Roman"/>
              </a:rPr>
              <a:t>on</a:t>
            </a:r>
            <a:endParaRPr>
              <a:latin typeface="Times New Roman"/>
              <a:cs typeface="Times New Roman"/>
            </a:endParaRPr>
          </a:p>
        </p:txBody>
      </p:sp>
      <p:sp>
        <p:nvSpPr>
          <p:cNvPr id="16" name="object 16"/>
          <p:cNvSpPr/>
          <p:nvPr/>
        </p:nvSpPr>
        <p:spPr>
          <a:xfrm>
            <a:off x="1524001" y="4034118"/>
            <a:ext cx="6278879" cy="2284654"/>
          </a:xfrm>
          <a:prstGeom prst="rect">
            <a:avLst/>
          </a:prstGeom>
          <a:blipFill>
            <a:blip r:embed="rId2" cstate="print"/>
            <a:stretch>
              <a:fillRect/>
            </a:stretch>
          </a:blipFill>
        </p:spPr>
        <p:txBody>
          <a:bodyPr wrap="square" lIns="0" tIns="0" rIns="0" bIns="0" rtlCol="0">
            <a:noAutofit/>
          </a:bodyPr>
          <a:lstStyle/>
          <a:p>
            <a:endParaRPr/>
          </a:p>
        </p:txBody>
      </p:sp>
      <p:sp>
        <p:nvSpPr>
          <p:cNvPr id="17" name="object 17"/>
          <p:cNvSpPr/>
          <p:nvPr/>
        </p:nvSpPr>
        <p:spPr>
          <a:xfrm>
            <a:off x="655320" y="5849471"/>
            <a:ext cx="4012275" cy="341554"/>
          </a:xfrm>
          <a:custGeom>
            <a:avLst/>
            <a:gdLst/>
            <a:ahLst/>
            <a:cxnLst/>
            <a:rect l="l" t="t" r="r" b="b"/>
            <a:pathLst>
              <a:path w="4413503" h="387095">
                <a:moveTo>
                  <a:pt x="0" y="387095"/>
                </a:moveTo>
                <a:lnTo>
                  <a:pt x="4413503" y="387095"/>
                </a:lnTo>
                <a:lnTo>
                  <a:pt x="4413503" y="0"/>
                </a:lnTo>
                <a:lnTo>
                  <a:pt x="0" y="0"/>
                </a:lnTo>
                <a:lnTo>
                  <a:pt x="0" y="387095"/>
                </a:lnTo>
                <a:close/>
              </a:path>
            </a:pathLst>
          </a:custGeom>
          <a:solidFill>
            <a:srgbClr val="FFFF99"/>
          </a:solidFill>
        </p:spPr>
        <p:txBody>
          <a:bodyPr wrap="square" lIns="0" tIns="0" rIns="0" bIns="0" rtlCol="0">
            <a:noAutofit/>
          </a:bodyPr>
          <a:lstStyle/>
          <a:p>
            <a:endParaRPr/>
          </a:p>
        </p:txBody>
      </p:sp>
      <p:sp>
        <p:nvSpPr>
          <p:cNvPr id="18" name="object 18"/>
          <p:cNvSpPr txBox="1"/>
          <p:nvPr/>
        </p:nvSpPr>
        <p:spPr>
          <a:xfrm>
            <a:off x="726168" y="5904156"/>
            <a:ext cx="3830782" cy="224678"/>
          </a:xfrm>
          <a:prstGeom prst="rect">
            <a:avLst/>
          </a:prstGeom>
        </p:spPr>
        <p:txBody>
          <a:bodyPr vert="horz" wrap="square" lIns="0" tIns="0" rIns="0" bIns="0" rtlCol="0">
            <a:noAutofit/>
          </a:bodyPr>
          <a:lstStyle/>
          <a:p>
            <a:pPr marL="11397"/>
            <a:r>
              <a:rPr sz="1400" spc="-121" dirty="0">
                <a:solidFill>
                  <a:srgbClr val="0066CC"/>
                </a:solidFill>
                <a:latin typeface="Arial"/>
                <a:cs typeface="Arial"/>
              </a:rPr>
              <a:t>A</a:t>
            </a:r>
            <a:r>
              <a:rPr sz="1400" spc="-13" dirty="0">
                <a:solidFill>
                  <a:srgbClr val="0066CC"/>
                </a:solidFill>
                <a:latin typeface="Arial"/>
                <a:cs typeface="Arial"/>
              </a:rPr>
              <a:t>T</a:t>
            </a:r>
            <a:r>
              <a:rPr sz="1400" spc="-121" dirty="0">
                <a:solidFill>
                  <a:srgbClr val="0066CC"/>
                </a:solidFill>
                <a:latin typeface="Arial"/>
                <a:cs typeface="Arial"/>
              </a:rPr>
              <a:t>T</a:t>
            </a:r>
            <a:r>
              <a:rPr sz="1400" spc="-9" dirty="0">
                <a:solidFill>
                  <a:srgbClr val="0066CC"/>
                </a:solidFill>
                <a:latin typeface="Arial"/>
                <a:cs typeface="Arial"/>
              </a:rPr>
              <a:t>A</a:t>
            </a:r>
            <a:r>
              <a:rPr sz="1400" spc="-13" dirty="0">
                <a:solidFill>
                  <a:srgbClr val="0066CC"/>
                </a:solidFill>
                <a:latin typeface="Arial"/>
                <a:cs typeface="Arial"/>
              </a:rPr>
              <a:t>-</a:t>
            </a:r>
            <a:r>
              <a:rPr sz="1400" spc="-9" dirty="0">
                <a:solidFill>
                  <a:srgbClr val="0066CC"/>
                </a:solidFill>
                <a:latin typeface="Arial"/>
                <a:cs typeface="Arial"/>
              </a:rPr>
              <a:t>1:</a:t>
            </a:r>
            <a:r>
              <a:rPr sz="1400" spc="9" dirty="0">
                <a:solidFill>
                  <a:srgbClr val="0066CC"/>
                </a:solidFill>
                <a:latin typeface="Arial"/>
                <a:cs typeface="Arial"/>
              </a:rPr>
              <a:t> </a:t>
            </a:r>
            <a:r>
              <a:rPr sz="1400" i="1" spc="-9" dirty="0">
                <a:latin typeface="Arial"/>
                <a:cs typeface="Arial"/>
              </a:rPr>
              <a:t>Chen</a:t>
            </a:r>
            <a:r>
              <a:rPr sz="1400" i="1" spc="4" dirty="0">
                <a:latin typeface="Arial"/>
                <a:cs typeface="Arial"/>
              </a:rPr>
              <a:t> </a:t>
            </a:r>
            <a:r>
              <a:rPr sz="1400" i="1" spc="-9" dirty="0">
                <a:latin typeface="Arial"/>
                <a:cs typeface="Arial"/>
              </a:rPr>
              <a:t>et</a:t>
            </a:r>
            <a:r>
              <a:rPr sz="1400" i="1" spc="4" dirty="0">
                <a:latin typeface="Arial"/>
                <a:cs typeface="Arial"/>
              </a:rPr>
              <a:t> </a:t>
            </a:r>
            <a:r>
              <a:rPr sz="1400" i="1" spc="-9" dirty="0">
                <a:latin typeface="Arial"/>
                <a:cs typeface="Arial"/>
              </a:rPr>
              <a:t>al.,</a:t>
            </a:r>
            <a:r>
              <a:rPr sz="1400" i="1" spc="9" dirty="0">
                <a:latin typeface="Arial"/>
                <a:cs typeface="Arial"/>
              </a:rPr>
              <a:t> </a:t>
            </a:r>
            <a:r>
              <a:rPr sz="1400" i="1" spc="-9" dirty="0">
                <a:latin typeface="Arial"/>
                <a:cs typeface="Arial"/>
              </a:rPr>
              <a:t>Science</a:t>
            </a:r>
            <a:r>
              <a:rPr sz="1400" i="1" spc="-13" dirty="0">
                <a:latin typeface="Arial"/>
                <a:cs typeface="Arial"/>
              </a:rPr>
              <a:t> </a:t>
            </a:r>
            <a:r>
              <a:rPr sz="1400" i="1" spc="-9" dirty="0">
                <a:latin typeface="Arial"/>
                <a:cs typeface="Arial"/>
              </a:rPr>
              <a:t>286,</a:t>
            </a:r>
            <a:r>
              <a:rPr sz="1400" i="1" spc="4" dirty="0">
                <a:latin typeface="Arial"/>
                <a:cs typeface="Arial"/>
              </a:rPr>
              <a:t> </a:t>
            </a:r>
            <a:r>
              <a:rPr sz="1400" i="1" spc="-117" dirty="0">
                <a:latin typeface="Arial"/>
                <a:cs typeface="Arial"/>
              </a:rPr>
              <a:t>1</a:t>
            </a:r>
            <a:r>
              <a:rPr sz="1400" i="1" spc="-9" dirty="0">
                <a:latin typeface="Arial"/>
                <a:cs typeface="Arial"/>
              </a:rPr>
              <a:t>139</a:t>
            </a:r>
            <a:r>
              <a:rPr sz="1400" i="1" spc="9" dirty="0">
                <a:latin typeface="Arial"/>
                <a:cs typeface="Arial"/>
              </a:rPr>
              <a:t> </a:t>
            </a:r>
            <a:r>
              <a:rPr sz="1400" i="1" spc="-9" dirty="0">
                <a:latin typeface="Arial"/>
                <a:cs typeface="Arial"/>
              </a:rPr>
              <a:t>(199</a:t>
            </a:r>
            <a:r>
              <a:rPr sz="1400" i="1" spc="-13" dirty="0">
                <a:latin typeface="Arial"/>
                <a:cs typeface="Arial"/>
              </a:rPr>
              <a:t>9</a:t>
            </a:r>
            <a:r>
              <a:rPr sz="1400" i="1" spc="-9" dirty="0">
                <a:latin typeface="Arial"/>
                <a:cs typeface="Arial"/>
              </a:rPr>
              <a:t>)</a:t>
            </a:r>
            <a:endParaRPr sz="1400">
              <a:latin typeface="Arial"/>
              <a:cs typeface="Arial"/>
            </a:endParaRPr>
          </a:p>
        </p:txBody>
      </p:sp>
      <p:sp>
        <p:nvSpPr>
          <p:cNvPr id="19" name="TextBox 18"/>
          <p:cNvSpPr txBox="1"/>
          <p:nvPr/>
        </p:nvSpPr>
        <p:spPr>
          <a:xfrm>
            <a:off x="304800" y="6344172"/>
            <a:ext cx="7813742" cy="369332"/>
          </a:xfrm>
          <a:prstGeom prst="rect">
            <a:avLst/>
          </a:prstGeom>
          <a:noFill/>
        </p:spPr>
        <p:txBody>
          <a:bodyPr wrap="none" rtlCol="0">
            <a:spAutoFit/>
          </a:bodyPr>
          <a:lstStyle/>
          <a:p>
            <a:r>
              <a:rPr lang="en-US" dirty="0" smtClean="0"/>
              <a:t>Developed by </a:t>
            </a:r>
            <a:r>
              <a:rPr lang="en-US" dirty="0" err="1" smtClean="0"/>
              <a:t>Zheng-tian</a:t>
            </a:r>
            <a:r>
              <a:rPr lang="en-US" dirty="0" smtClean="0"/>
              <a:t> Lu and his collaborators at Argonne National Laboratory</a:t>
            </a:r>
            <a:endParaRPr lang="en-US" dirty="0"/>
          </a:p>
        </p:txBody>
      </p:sp>
      <p:sp>
        <p:nvSpPr>
          <p:cNvPr id="20" name="TextBox 19"/>
          <p:cNvSpPr txBox="1"/>
          <p:nvPr/>
        </p:nvSpPr>
        <p:spPr>
          <a:xfrm>
            <a:off x="7267287" y="3676471"/>
            <a:ext cx="1600200" cy="1200329"/>
          </a:xfrm>
          <a:prstGeom prst="rect">
            <a:avLst/>
          </a:prstGeom>
          <a:noFill/>
          <a:ln>
            <a:solidFill>
              <a:schemeClr val="accent1"/>
            </a:solidFill>
          </a:ln>
        </p:spPr>
        <p:txBody>
          <a:bodyPr wrap="square" rtlCol="0">
            <a:spAutoFit/>
          </a:bodyPr>
          <a:lstStyle/>
          <a:p>
            <a:r>
              <a:rPr lang="en-US" dirty="0" smtClean="0"/>
              <a:t>Laser Atom Traps work on millions of photons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0562" y="2145365"/>
            <a:ext cx="487218" cy="118782"/>
          </a:xfrm>
          <a:prstGeom prst="rect">
            <a:avLst/>
          </a:prstGeom>
        </p:spPr>
        <p:txBody>
          <a:bodyPr vert="horz" wrap="square" lIns="0" tIns="0" rIns="0" bIns="0" rtlCol="0">
            <a:noAutofit/>
          </a:bodyPr>
          <a:lstStyle/>
          <a:p>
            <a:pPr marL="11397"/>
            <a:r>
              <a:rPr sz="700" spc="4" dirty="0">
                <a:latin typeface="Times New Roman"/>
                <a:cs typeface="Times New Roman"/>
              </a:rPr>
              <a:t>- </a:t>
            </a:r>
            <a:r>
              <a:rPr sz="700" spc="-18" dirty="0">
                <a:latin typeface="Times New Roman"/>
                <a:cs typeface="Times New Roman"/>
              </a:rPr>
              <a:t> </a:t>
            </a:r>
            <a:r>
              <a:rPr sz="700" spc="4" dirty="0">
                <a:latin typeface="Times New Roman"/>
                <a:cs typeface="Times New Roman"/>
              </a:rPr>
              <a:t>1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3" name="object 3"/>
          <p:cNvSpPr txBox="1"/>
          <p:nvPr/>
        </p:nvSpPr>
        <p:spPr>
          <a:xfrm>
            <a:off x="3123441" y="2145365"/>
            <a:ext cx="373495" cy="118782"/>
          </a:xfrm>
          <a:prstGeom prst="rect">
            <a:avLst/>
          </a:prstGeom>
        </p:spPr>
        <p:txBody>
          <a:bodyPr vert="horz" wrap="square" lIns="0" tIns="0" rIns="0" bIns="0" rtlCol="0">
            <a:noAutofit/>
          </a:bodyPr>
          <a:lstStyle/>
          <a:p>
            <a:pPr marL="11397"/>
            <a:r>
              <a:rPr sz="700" spc="4" dirty="0">
                <a:latin typeface="Times New Roman"/>
                <a:cs typeface="Times New Roman"/>
              </a:rPr>
              <a:t>- </a:t>
            </a:r>
            <a:r>
              <a:rPr sz="700" spc="-18" dirty="0">
                <a:latin typeface="Times New Roman"/>
                <a:cs typeface="Times New Roman"/>
              </a:rPr>
              <a:t> </a:t>
            </a:r>
            <a:r>
              <a:rPr sz="700" spc="4" dirty="0">
                <a:latin typeface="Times New Roman"/>
                <a:cs typeface="Times New Roman"/>
              </a:rPr>
              <a:t>8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4" name="object 4"/>
          <p:cNvSpPr txBox="1"/>
          <p:nvPr/>
        </p:nvSpPr>
        <p:spPr>
          <a:xfrm>
            <a:off x="3971181" y="2145365"/>
            <a:ext cx="373495" cy="118782"/>
          </a:xfrm>
          <a:prstGeom prst="rect">
            <a:avLst/>
          </a:prstGeom>
        </p:spPr>
        <p:txBody>
          <a:bodyPr vert="horz" wrap="square" lIns="0" tIns="0" rIns="0" bIns="0" rtlCol="0">
            <a:noAutofit/>
          </a:bodyPr>
          <a:lstStyle/>
          <a:p>
            <a:pPr marL="11397"/>
            <a:r>
              <a:rPr sz="700" spc="4" dirty="0">
                <a:latin typeface="Times New Roman"/>
                <a:cs typeface="Times New Roman"/>
              </a:rPr>
              <a:t>- </a:t>
            </a:r>
            <a:r>
              <a:rPr sz="700" spc="-18" dirty="0">
                <a:latin typeface="Times New Roman"/>
                <a:cs typeface="Times New Roman"/>
              </a:rPr>
              <a:t> </a:t>
            </a:r>
            <a:r>
              <a:rPr sz="700" spc="4" dirty="0">
                <a:latin typeface="Times New Roman"/>
                <a:cs typeface="Times New Roman"/>
              </a:rPr>
              <a:t>6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5" name="object 5"/>
          <p:cNvSpPr txBox="1"/>
          <p:nvPr/>
        </p:nvSpPr>
        <p:spPr>
          <a:xfrm>
            <a:off x="4817773" y="2145365"/>
            <a:ext cx="373495" cy="118782"/>
          </a:xfrm>
          <a:prstGeom prst="rect">
            <a:avLst/>
          </a:prstGeom>
        </p:spPr>
        <p:txBody>
          <a:bodyPr vert="horz" wrap="square" lIns="0" tIns="0" rIns="0" bIns="0" rtlCol="0">
            <a:noAutofit/>
          </a:bodyPr>
          <a:lstStyle/>
          <a:p>
            <a:pPr marL="11397"/>
            <a:r>
              <a:rPr sz="700" spc="4" dirty="0">
                <a:latin typeface="Times New Roman"/>
                <a:cs typeface="Times New Roman"/>
              </a:rPr>
              <a:t>- </a:t>
            </a:r>
            <a:r>
              <a:rPr sz="700" spc="-18" dirty="0">
                <a:latin typeface="Times New Roman"/>
                <a:cs typeface="Times New Roman"/>
              </a:rPr>
              <a:t> </a:t>
            </a:r>
            <a:r>
              <a:rPr sz="700" spc="4" dirty="0">
                <a:latin typeface="Times New Roman"/>
                <a:cs typeface="Times New Roman"/>
              </a:rPr>
              <a:t>4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6" name="object 6"/>
          <p:cNvSpPr txBox="1"/>
          <p:nvPr/>
        </p:nvSpPr>
        <p:spPr>
          <a:xfrm>
            <a:off x="5665513" y="2145365"/>
            <a:ext cx="373495" cy="118782"/>
          </a:xfrm>
          <a:prstGeom prst="rect">
            <a:avLst/>
          </a:prstGeom>
        </p:spPr>
        <p:txBody>
          <a:bodyPr vert="horz" wrap="square" lIns="0" tIns="0" rIns="0" bIns="0" rtlCol="0">
            <a:noAutofit/>
          </a:bodyPr>
          <a:lstStyle/>
          <a:p>
            <a:pPr marL="11397"/>
            <a:r>
              <a:rPr sz="700" spc="4" dirty="0">
                <a:latin typeface="Times New Roman"/>
                <a:cs typeface="Times New Roman"/>
              </a:rPr>
              <a:t>- </a:t>
            </a:r>
            <a:r>
              <a:rPr sz="700" spc="-18" dirty="0">
                <a:latin typeface="Times New Roman"/>
                <a:cs typeface="Times New Roman"/>
              </a:rPr>
              <a:t> </a:t>
            </a:r>
            <a:r>
              <a:rPr sz="700" spc="4" dirty="0">
                <a:latin typeface="Times New Roman"/>
                <a:cs typeface="Times New Roman"/>
              </a:rPr>
              <a:t>2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7" name="object 7"/>
          <p:cNvSpPr txBox="1"/>
          <p:nvPr/>
        </p:nvSpPr>
        <p:spPr>
          <a:xfrm>
            <a:off x="6663732" y="2145365"/>
            <a:ext cx="71005" cy="118782"/>
          </a:xfrm>
          <a:prstGeom prst="rect">
            <a:avLst/>
          </a:prstGeom>
        </p:spPr>
        <p:txBody>
          <a:bodyPr vert="horz" wrap="square" lIns="0" tIns="0" rIns="0" bIns="0" rtlCol="0">
            <a:noAutofit/>
          </a:bodyPr>
          <a:lstStyle/>
          <a:p>
            <a:pPr marL="11397"/>
            <a:r>
              <a:rPr sz="700" spc="4" dirty="0">
                <a:latin typeface="Times New Roman"/>
                <a:cs typeface="Times New Roman"/>
              </a:rPr>
              <a:t>0</a:t>
            </a:r>
            <a:endParaRPr sz="700">
              <a:latin typeface="Times New Roman"/>
              <a:cs typeface="Times New Roman"/>
            </a:endParaRPr>
          </a:p>
        </p:txBody>
      </p:sp>
      <p:sp>
        <p:nvSpPr>
          <p:cNvPr id="8" name="object 8"/>
          <p:cNvSpPr txBox="1"/>
          <p:nvPr/>
        </p:nvSpPr>
        <p:spPr>
          <a:xfrm>
            <a:off x="7397751" y="2145365"/>
            <a:ext cx="297873" cy="118782"/>
          </a:xfrm>
          <a:prstGeom prst="rect">
            <a:avLst/>
          </a:prstGeom>
        </p:spPr>
        <p:txBody>
          <a:bodyPr vert="horz" wrap="square" lIns="0" tIns="0" rIns="0" bIns="0" rtlCol="0">
            <a:noAutofit/>
          </a:bodyPr>
          <a:lstStyle/>
          <a:p>
            <a:pPr marL="11397"/>
            <a:r>
              <a:rPr sz="700" spc="4" dirty="0">
                <a:latin typeface="Times New Roman"/>
                <a:cs typeface="Times New Roman"/>
              </a:rPr>
              <a:t>2  </a:t>
            </a:r>
            <a:r>
              <a:rPr sz="700" spc="-27" dirty="0">
                <a:latin typeface="Times New Roman"/>
                <a:cs typeface="Times New Roman"/>
              </a:rPr>
              <a:t> </a:t>
            </a:r>
            <a:r>
              <a:rPr sz="700" spc="4" dirty="0">
                <a:latin typeface="Times New Roman"/>
                <a:cs typeface="Times New Roman"/>
              </a:rPr>
              <a:t>0  </a:t>
            </a:r>
            <a:r>
              <a:rPr sz="700" spc="-27"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9" name="object 9"/>
          <p:cNvSpPr txBox="1"/>
          <p:nvPr/>
        </p:nvSpPr>
        <p:spPr>
          <a:xfrm>
            <a:off x="1454727" y="898828"/>
            <a:ext cx="337127" cy="1424828"/>
          </a:xfrm>
          <a:prstGeom prst="rect">
            <a:avLst/>
          </a:prstGeom>
        </p:spPr>
        <p:txBody>
          <a:bodyPr vert="horz" wrap="square" lIns="0" tIns="0" rIns="0" bIns="0" rtlCol="0">
            <a:noAutofit/>
          </a:bodyPr>
          <a:lstStyle/>
          <a:p>
            <a:pPr marR="40459" algn="r"/>
            <a:r>
              <a:rPr sz="700" spc="4" dirty="0">
                <a:latin typeface="Times New Roman"/>
                <a:cs typeface="Times New Roman"/>
              </a:rPr>
              <a:t>0</a:t>
            </a:r>
            <a:endParaRPr sz="700">
              <a:latin typeface="Times New Roman"/>
              <a:cs typeface="Times New Roman"/>
            </a:endParaRPr>
          </a:p>
          <a:p>
            <a:pPr>
              <a:lnSpc>
                <a:spcPts val="897"/>
              </a:lnSpc>
            </a:pPr>
            <a:endParaRPr sz="900"/>
          </a:p>
          <a:p>
            <a:pPr>
              <a:lnSpc>
                <a:spcPts val="1256"/>
              </a:lnSpc>
              <a:spcBef>
                <a:spcPts val="10"/>
              </a:spcBef>
            </a:pPr>
            <a:endParaRPr sz="1300"/>
          </a:p>
          <a:p>
            <a:pPr marR="40459" algn="r"/>
            <a:r>
              <a:rPr sz="700" spc="4" dirty="0">
                <a:latin typeface="Times New Roman"/>
                <a:cs typeface="Times New Roman"/>
              </a:rPr>
              <a:t>0</a:t>
            </a:r>
            <a:endParaRPr sz="700">
              <a:latin typeface="Times New Roman"/>
              <a:cs typeface="Times New Roman"/>
            </a:endParaRPr>
          </a:p>
          <a:p>
            <a:pPr>
              <a:lnSpc>
                <a:spcPts val="897"/>
              </a:lnSpc>
            </a:pPr>
            <a:endParaRPr sz="900"/>
          </a:p>
          <a:p>
            <a:pPr>
              <a:lnSpc>
                <a:spcPts val="1256"/>
              </a:lnSpc>
              <a:spcBef>
                <a:spcPts val="6"/>
              </a:spcBef>
            </a:pPr>
            <a:endParaRPr sz="1300"/>
          </a:p>
          <a:p>
            <a:pPr marR="40459" algn="r"/>
            <a:r>
              <a:rPr sz="700" spc="4" dirty="0">
                <a:latin typeface="Times New Roman"/>
                <a:cs typeface="Times New Roman"/>
              </a:rPr>
              <a:t>0</a:t>
            </a:r>
            <a:endParaRPr sz="700">
              <a:latin typeface="Times New Roman"/>
              <a:cs typeface="Times New Roman"/>
            </a:endParaRPr>
          </a:p>
          <a:p>
            <a:pPr>
              <a:lnSpc>
                <a:spcPts val="897"/>
              </a:lnSpc>
            </a:pPr>
            <a:endParaRPr sz="900"/>
          </a:p>
          <a:p>
            <a:pPr>
              <a:lnSpc>
                <a:spcPts val="1256"/>
              </a:lnSpc>
              <a:spcBef>
                <a:spcPts val="6"/>
              </a:spcBef>
            </a:pPr>
            <a:endParaRPr sz="1300"/>
          </a:p>
          <a:p>
            <a:pPr marR="40459" algn="r"/>
            <a:r>
              <a:rPr sz="700" spc="4" dirty="0">
                <a:latin typeface="Times New Roman"/>
                <a:cs typeface="Times New Roman"/>
              </a:rPr>
              <a:t>0</a:t>
            </a:r>
            <a:endParaRPr sz="700">
              <a:latin typeface="Times New Roman"/>
              <a:cs typeface="Times New Roman"/>
            </a:endParaRPr>
          </a:p>
        </p:txBody>
      </p:sp>
      <p:sp>
        <p:nvSpPr>
          <p:cNvPr id="10" name="object 10"/>
          <p:cNvSpPr txBox="1"/>
          <p:nvPr/>
        </p:nvSpPr>
        <p:spPr>
          <a:xfrm>
            <a:off x="1804642" y="2031461"/>
            <a:ext cx="128155" cy="118782"/>
          </a:xfrm>
          <a:prstGeom prst="rect">
            <a:avLst/>
          </a:prstGeom>
        </p:spPr>
        <p:txBody>
          <a:bodyPr vert="horz" wrap="square" lIns="0" tIns="0" rIns="0" bIns="0" rtlCol="0">
            <a:noAutofit/>
          </a:bodyPr>
          <a:lstStyle/>
          <a:p>
            <a:pPr marL="11397"/>
            <a:r>
              <a:rPr sz="700" dirty="0">
                <a:latin typeface="Times New Roman"/>
                <a:cs typeface="Times New Roman"/>
              </a:rPr>
              <a:t>.</a:t>
            </a:r>
            <a:r>
              <a:rPr sz="700" spc="81" dirty="0">
                <a:latin typeface="Times New Roman"/>
                <a:cs typeface="Times New Roman"/>
              </a:rPr>
              <a:t> </a:t>
            </a:r>
            <a:r>
              <a:rPr sz="700" spc="4" dirty="0">
                <a:latin typeface="Times New Roman"/>
                <a:cs typeface="Times New Roman"/>
              </a:rPr>
              <a:t>0</a:t>
            </a:r>
            <a:endParaRPr sz="700">
              <a:latin typeface="Times New Roman"/>
              <a:cs typeface="Times New Roman"/>
            </a:endParaRPr>
          </a:p>
        </p:txBody>
      </p:sp>
      <p:sp>
        <p:nvSpPr>
          <p:cNvPr id="11" name="object 11"/>
          <p:cNvSpPr txBox="1"/>
          <p:nvPr/>
        </p:nvSpPr>
        <p:spPr>
          <a:xfrm>
            <a:off x="1804642" y="1654069"/>
            <a:ext cx="128155" cy="118782"/>
          </a:xfrm>
          <a:prstGeom prst="rect">
            <a:avLst/>
          </a:prstGeom>
        </p:spPr>
        <p:txBody>
          <a:bodyPr vert="horz" wrap="square" lIns="0" tIns="0" rIns="0" bIns="0" rtlCol="0">
            <a:noAutofit/>
          </a:bodyPr>
          <a:lstStyle/>
          <a:p>
            <a:pPr marL="11397"/>
            <a:r>
              <a:rPr sz="700" dirty="0">
                <a:latin typeface="Times New Roman"/>
                <a:cs typeface="Times New Roman"/>
              </a:rPr>
              <a:t>.</a:t>
            </a:r>
            <a:r>
              <a:rPr sz="700" spc="81" dirty="0">
                <a:latin typeface="Times New Roman"/>
                <a:cs typeface="Times New Roman"/>
              </a:rPr>
              <a:t> </a:t>
            </a:r>
            <a:r>
              <a:rPr sz="700" spc="4" dirty="0">
                <a:latin typeface="Times New Roman"/>
                <a:cs typeface="Times New Roman"/>
              </a:rPr>
              <a:t>1</a:t>
            </a:r>
            <a:endParaRPr sz="700">
              <a:latin typeface="Times New Roman"/>
              <a:cs typeface="Times New Roman"/>
            </a:endParaRPr>
          </a:p>
        </p:txBody>
      </p:sp>
      <p:sp>
        <p:nvSpPr>
          <p:cNvPr id="12" name="object 12"/>
          <p:cNvSpPr txBox="1"/>
          <p:nvPr/>
        </p:nvSpPr>
        <p:spPr>
          <a:xfrm>
            <a:off x="1804642" y="1276677"/>
            <a:ext cx="128155" cy="118782"/>
          </a:xfrm>
          <a:prstGeom prst="rect">
            <a:avLst/>
          </a:prstGeom>
        </p:spPr>
        <p:txBody>
          <a:bodyPr vert="horz" wrap="square" lIns="0" tIns="0" rIns="0" bIns="0" rtlCol="0">
            <a:noAutofit/>
          </a:bodyPr>
          <a:lstStyle/>
          <a:p>
            <a:pPr marL="11397"/>
            <a:r>
              <a:rPr sz="700" dirty="0">
                <a:latin typeface="Times New Roman"/>
                <a:cs typeface="Times New Roman"/>
              </a:rPr>
              <a:t>.</a:t>
            </a:r>
            <a:r>
              <a:rPr sz="700" spc="81" dirty="0">
                <a:latin typeface="Times New Roman"/>
                <a:cs typeface="Times New Roman"/>
              </a:rPr>
              <a:t> </a:t>
            </a:r>
            <a:r>
              <a:rPr sz="700" spc="4" dirty="0">
                <a:latin typeface="Times New Roman"/>
                <a:cs typeface="Times New Roman"/>
              </a:rPr>
              <a:t>2</a:t>
            </a:r>
            <a:endParaRPr sz="700">
              <a:latin typeface="Times New Roman"/>
              <a:cs typeface="Times New Roman"/>
            </a:endParaRPr>
          </a:p>
        </p:txBody>
      </p:sp>
      <p:sp>
        <p:nvSpPr>
          <p:cNvPr id="13" name="object 13"/>
          <p:cNvSpPr txBox="1"/>
          <p:nvPr/>
        </p:nvSpPr>
        <p:spPr>
          <a:xfrm>
            <a:off x="1804642" y="898828"/>
            <a:ext cx="128155" cy="118782"/>
          </a:xfrm>
          <a:prstGeom prst="rect">
            <a:avLst/>
          </a:prstGeom>
        </p:spPr>
        <p:txBody>
          <a:bodyPr vert="horz" wrap="square" lIns="0" tIns="0" rIns="0" bIns="0" rtlCol="0">
            <a:noAutofit/>
          </a:bodyPr>
          <a:lstStyle/>
          <a:p>
            <a:pPr marL="11397"/>
            <a:r>
              <a:rPr sz="700" dirty="0">
                <a:latin typeface="Times New Roman"/>
                <a:cs typeface="Times New Roman"/>
              </a:rPr>
              <a:t>.</a:t>
            </a:r>
            <a:r>
              <a:rPr sz="700" spc="81" dirty="0">
                <a:latin typeface="Times New Roman"/>
                <a:cs typeface="Times New Roman"/>
              </a:rPr>
              <a:t> </a:t>
            </a:r>
            <a:r>
              <a:rPr sz="700" spc="4" dirty="0">
                <a:latin typeface="Times New Roman"/>
                <a:cs typeface="Times New Roman"/>
              </a:rPr>
              <a:t>3</a:t>
            </a:r>
            <a:endParaRPr sz="700">
              <a:latin typeface="Times New Roman"/>
              <a:cs typeface="Times New Roman"/>
            </a:endParaRPr>
          </a:p>
        </p:txBody>
      </p:sp>
      <p:sp>
        <p:nvSpPr>
          <p:cNvPr id="14" name="object 14"/>
          <p:cNvSpPr/>
          <p:nvPr/>
        </p:nvSpPr>
        <p:spPr>
          <a:xfrm>
            <a:off x="2066120"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15" name="object 15"/>
          <p:cNvSpPr/>
          <p:nvPr/>
        </p:nvSpPr>
        <p:spPr>
          <a:xfrm>
            <a:off x="2497456"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16" name="object 16"/>
          <p:cNvSpPr/>
          <p:nvPr/>
        </p:nvSpPr>
        <p:spPr>
          <a:xfrm>
            <a:off x="2489990"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17" name="object 17"/>
          <p:cNvSpPr/>
          <p:nvPr/>
        </p:nvSpPr>
        <p:spPr>
          <a:xfrm>
            <a:off x="2913860"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18" name="object 18"/>
          <p:cNvSpPr/>
          <p:nvPr/>
        </p:nvSpPr>
        <p:spPr>
          <a:xfrm>
            <a:off x="3344048"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19" name="object 19"/>
          <p:cNvSpPr/>
          <p:nvPr/>
        </p:nvSpPr>
        <p:spPr>
          <a:xfrm>
            <a:off x="3336582"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0" name="object 20"/>
          <p:cNvSpPr/>
          <p:nvPr/>
        </p:nvSpPr>
        <p:spPr>
          <a:xfrm>
            <a:off x="3760452"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1" name="object 21"/>
          <p:cNvSpPr/>
          <p:nvPr/>
        </p:nvSpPr>
        <p:spPr>
          <a:xfrm>
            <a:off x="4191788"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22" name="object 22"/>
          <p:cNvSpPr/>
          <p:nvPr/>
        </p:nvSpPr>
        <p:spPr>
          <a:xfrm>
            <a:off x="4184322"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3" name="object 23"/>
          <p:cNvSpPr/>
          <p:nvPr/>
        </p:nvSpPr>
        <p:spPr>
          <a:xfrm>
            <a:off x="4608192"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4" name="object 24"/>
          <p:cNvSpPr/>
          <p:nvPr/>
        </p:nvSpPr>
        <p:spPr>
          <a:xfrm>
            <a:off x="5038380"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25" name="object 25"/>
          <p:cNvSpPr/>
          <p:nvPr/>
        </p:nvSpPr>
        <p:spPr>
          <a:xfrm>
            <a:off x="5030914"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6" name="object 26"/>
          <p:cNvSpPr/>
          <p:nvPr/>
        </p:nvSpPr>
        <p:spPr>
          <a:xfrm>
            <a:off x="5454784"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7" name="object 27"/>
          <p:cNvSpPr/>
          <p:nvPr/>
        </p:nvSpPr>
        <p:spPr>
          <a:xfrm>
            <a:off x="5886121"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28" name="object 28"/>
          <p:cNvSpPr/>
          <p:nvPr/>
        </p:nvSpPr>
        <p:spPr>
          <a:xfrm>
            <a:off x="5878654"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29" name="object 29"/>
          <p:cNvSpPr/>
          <p:nvPr/>
        </p:nvSpPr>
        <p:spPr>
          <a:xfrm>
            <a:off x="6302524"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30" name="object 30"/>
          <p:cNvSpPr/>
          <p:nvPr/>
        </p:nvSpPr>
        <p:spPr>
          <a:xfrm>
            <a:off x="6732712" y="2099150"/>
            <a:ext cx="0" cy="31564"/>
          </a:xfrm>
          <a:custGeom>
            <a:avLst/>
            <a:gdLst/>
            <a:ahLst/>
            <a:cxnLst/>
            <a:rect l="l" t="t" r="r" b="b"/>
            <a:pathLst>
              <a:path h="35772">
                <a:moveTo>
                  <a:pt x="0" y="35772"/>
                </a:moveTo>
                <a:lnTo>
                  <a:pt x="0" y="0"/>
                </a:lnTo>
              </a:path>
            </a:pathLst>
          </a:custGeom>
          <a:ln w="16426">
            <a:solidFill>
              <a:srgbClr val="000000"/>
            </a:solidFill>
          </a:ln>
        </p:spPr>
        <p:txBody>
          <a:bodyPr wrap="square" lIns="0" tIns="0" rIns="0" bIns="0" rtlCol="0">
            <a:noAutofit/>
          </a:bodyPr>
          <a:lstStyle/>
          <a:p>
            <a:endParaRPr/>
          </a:p>
        </p:txBody>
      </p:sp>
      <p:sp>
        <p:nvSpPr>
          <p:cNvPr id="31" name="object 31"/>
          <p:cNvSpPr/>
          <p:nvPr/>
        </p:nvSpPr>
        <p:spPr>
          <a:xfrm>
            <a:off x="6725245"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32" name="object 32"/>
          <p:cNvSpPr/>
          <p:nvPr/>
        </p:nvSpPr>
        <p:spPr>
          <a:xfrm>
            <a:off x="7149115"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33" name="object 33"/>
          <p:cNvSpPr/>
          <p:nvPr/>
        </p:nvSpPr>
        <p:spPr>
          <a:xfrm>
            <a:off x="7580453" y="790400"/>
            <a:ext cx="0" cy="1340314"/>
          </a:xfrm>
          <a:custGeom>
            <a:avLst/>
            <a:gdLst/>
            <a:ahLst/>
            <a:cxnLst/>
            <a:rect l="l" t="t" r="r" b="b"/>
            <a:pathLst>
              <a:path h="1519022">
                <a:moveTo>
                  <a:pt x="0" y="0"/>
                </a:moveTo>
                <a:lnTo>
                  <a:pt x="0" y="1519022"/>
                </a:lnTo>
              </a:path>
            </a:pathLst>
          </a:custGeom>
          <a:ln w="16426">
            <a:solidFill>
              <a:srgbClr val="000000"/>
            </a:solidFill>
          </a:ln>
        </p:spPr>
        <p:txBody>
          <a:bodyPr wrap="square" lIns="0" tIns="0" rIns="0" bIns="0" rtlCol="0">
            <a:noAutofit/>
          </a:bodyPr>
          <a:lstStyle/>
          <a:p>
            <a:endParaRPr/>
          </a:p>
        </p:txBody>
      </p:sp>
      <p:sp>
        <p:nvSpPr>
          <p:cNvPr id="34" name="object 34"/>
          <p:cNvSpPr/>
          <p:nvPr/>
        </p:nvSpPr>
        <p:spPr>
          <a:xfrm>
            <a:off x="7572985" y="2122709"/>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35" name="object 35"/>
          <p:cNvSpPr/>
          <p:nvPr/>
        </p:nvSpPr>
        <p:spPr>
          <a:xfrm>
            <a:off x="2073587" y="2130714"/>
            <a:ext cx="5506865" cy="0"/>
          </a:xfrm>
          <a:custGeom>
            <a:avLst/>
            <a:gdLst/>
            <a:ahLst/>
            <a:cxnLst/>
            <a:rect l="l" t="t" r="r" b="b"/>
            <a:pathLst>
              <a:path w="6057552">
                <a:moveTo>
                  <a:pt x="0" y="0"/>
                </a:moveTo>
                <a:lnTo>
                  <a:pt x="6057552" y="0"/>
                </a:lnTo>
              </a:path>
            </a:pathLst>
          </a:custGeom>
          <a:ln w="16426">
            <a:solidFill>
              <a:srgbClr val="000000"/>
            </a:solidFill>
          </a:ln>
        </p:spPr>
        <p:txBody>
          <a:bodyPr wrap="square" lIns="0" tIns="0" rIns="0" bIns="0" rtlCol="0">
            <a:noAutofit/>
          </a:bodyPr>
          <a:lstStyle/>
          <a:p>
            <a:endParaRPr/>
          </a:p>
        </p:txBody>
      </p:sp>
      <p:sp>
        <p:nvSpPr>
          <p:cNvPr id="36" name="object 36"/>
          <p:cNvSpPr/>
          <p:nvPr/>
        </p:nvSpPr>
        <p:spPr>
          <a:xfrm>
            <a:off x="2073586" y="2092746"/>
            <a:ext cx="79260" cy="0"/>
          </a:xfrm>
          <a:custGeom>
            <a:avLst/>
            <a:gdLst/>
            <a:ahLst/>
            <a:cxnLst/>
            <a:rect l="l" t="t" r="r" b="b"/>
            <a:pathLst>
              <a:path w="87186">
                <a:moveTo>
                  <a:pt x="0" y="0"/>
                </a:moveTo>
                <a:lnTo>
                  <a:pt x="87186" y="0"/>
                </a:lnTo>
              </a:path>
            </a:pathLst>
          </a:custGeom>
          <a:ln w="16426">
            <a:solidFill>
              <a:srgbClr val="000000"/>
            </a:solidFill>
          </a:ln>
        </p:spPr>
        <p:txBody>
          <a:bodyPr wrap="square" lIns="0" tIns="0" rIns="0" bIns="0" rtlCol="0">
            <a:noAutofit/>
          </a:bodyPr>
          <a:lstStyle/>
          <a:p>
            <a:endParaRPr/>
          </a:p>
        </p:txBody>
      </p:sp>
      <p:sp>
        <p:nvSpPr>
          <p:cNvPr id="37" name="object 37"/>
          <p:cNvSpPr/>
          <p:nvPr/>
        </p:nvSpPr>
        <p:spPr>
          <a:xfrm>
            <a:off x="2073586" y="1904279"/>
            <a:ext cx="40204" cy="0"/>
          </a:xfrm>
          <a:custGeom>
            <a:avLst/>
            <a:gdLst/>
            <a:ahLst/>
            <a:cxnLst/>
            <a:rect l="l" t="t" r="r" b="b"/>
            <a:pathLst>
              <a:path w="44224">
                <a:moveTo>
                  <a:pt x="0" y="0"/>
                </a:moveTo>
                <a:lnTo>
                  <a:pt x="44224" y="0"/>
                </a:lnTo>
              </a:path>
            </a:pathLst>
          </a:custGeom>
          <a:ln w="16426">
            <a:solidFill>
              <a:srgbClr val="000000"/>
            </a:solidFill>
          </a:ln>
        </p:spPr>
        <p:txBody>
          <a:bodyPr wrap="square" lIns="0" tIns="0" rIns="0" bIns="0" rtlCol="0">
            <a:noAutofit/>
          </a:bodyPr>
          <a:lstStyle/>
          <a:p>
            <a:endParaRPr/>
          </a:p>
        </p:txBody>
      </p:sp>
      <p:sp>
        <p:nvSpPr>
          <p:cNvPr id="38" name="object 38"/>
          <p:cNvSpPr/>
          <p:nvPr/>
        </p:nvSpPr>
        <p:spPr>
          <a:xfrm>
            <a:off x="2073586" y="1715354"/>
            <a:ext cx="79260" cy="0"/>
          </a:xfrm>
          <a:custGeom>
            <a:avLst/>
            <a:gdLst/>
            <a:ahLst/>
            <a:cxnLst/>
            <a:rect l="l" t="t" r="r" b="b"/>
            <a:pathLst>
              <a:path w="87186">
                <a:moveTo>
                  <a:pt x="0" y="0"/>
                </a:moveTo>
                <a:lnTo>
                  <a:pt x="87186" y="0"/>
                </a:lnTo>
              </a:path>
            </a:pathLst>
          </a:custGeom>
          <a:ln w="16426">
            <a:solidFill>
              <a:srgbClr val="000000"/>
            </a:solidFill>
          </a:ln>
        </p:spPr>
        <p:txBody>
          <a:bodyPr wrap="square" lIns="0" tIns="0" rIns="0" bIns="0" rtlCol="0">
            <a:noAutofit/>
          </a:bodyPr>
          <a:lstStyle/>
          <a:p>
            <a:endParaRPr/>
          </a:p>
        </p:txBody>
      </p:sp>
      <p:sp>
        <p:nvSpPr>
          <p:cNvPr id="39" name="object 39"/>
          <p:cNvSpPr/>
          <p:nvPr/>
        </p:nvSpPr>
        <p:spPr>
          <a:xfrm>
            <a:off x="2073586" y="1526429"/>
            <a:ext cx="40204" cy="0"/>
          </a:xfrm>
          <a:custGeom>
            <a:avLst/>
            <a:gdLst/>
            <a:ahLst/>
            <a:cxnLst/>
            <a:rect l="l" t="t" r="r" b="b"/>
            <a:pathLst>
              <a:path w="44224">
                <a:moveTo>
                  <a:pt x="0" y="0"/>
                </a:moveTo>
                <a:lnTo>
                  <a:pt x="44224" y="0"/>
                </a:lnTo>
              </a:path>
            </a:pathLst>
          </a:custGeom>
          <a:ln w="16426">
            <a:solidFill>
              <a:srgbClr val="000000"/>
            </a:solidFill>
          </a:ln>
        </p:spPr>
        <p:txBody>
          <a:bodyPr wrap="square" lIns="0" tIns="0" rIns="0" bIns="0" rtlCol="0">
            <a:noAutofit/>
          </a:bodyPr>
          <a:lstStyle/>
          <a:p>
            <a:endParaRPr/>
          </a:p>
        </p:txBody>
      </p:sp>
      <p:sp>
        <p:nvSpPr>
          <p:cNvPr id="40" name="object 40"/>
          <p:cNvSpPr/>
          <p:nvPr/>
        </p:nvSpPr>
        <p:spPr>
          <a:xfrm>
            <a:off x="2073586" y="1337962"/>
            <a:ext cx="79260" cy="0"/>
          </a:xfrm>
          <a:custGeom>
            <a:avLst/>
            <a:gdLst/>
            <a:ahLst/>
            <a:cxnLst/>
            <a:rect l="l" t="t" r="r" b="b"/>
            <a:pathLst>
              <a:path w="87186">
                <a:moveTo>
                  <a:pt x="0" y="0"/>
                </a:moveTo>
                <a:lnTo>
                  <a:pt x="87186" y="0"/>
                </a:lnTo>
              </a:path>
            </a:pathLst>
          </a:custGeom>
          <a:ln w="16426">
            <a:solidFill>
              <a:srgbClr val="000000"/>
            </a:solidFill>
          </a:ln>
        </p:spPr>
        <p:txBody>
          <a:bodyPr wrap="square" lIns="0" tIns="0" rIns="0" bIns="0" rtlCol="0">
            <a:noAutofit/>
          </a:bodyPr>
          <a:lstStyle/>
          <a:p>
            <a:endParaRPr/>
          </a:p>
        </p:txBody>
      </p:sp>
      <p:sp>
        <p:nvSpPr>
          <p:cNvPr id="41" name="object 41"/>
          <p:cNvSpPr/>
          <p:nvPr/>
        </p:nvSpPr>
        <p:spPr>
          <a:xfrm>
            <a:off x="2073586" y="1149037"/>
            <a:ext cx="40204" cy="0"/>
          </a:xfrm>
          <a:custGeom>
            <a:avLst/>
            <a:gdLst/>
            <a:ahLst/>
            <a:cxnLst/>
            <a:rect l="l" t="t" r="r" b="b"/>
            <a:pathLst>
              <a:path w="44224">
                <a:moveTo>
                  <a:pt x="0" y="0"/>
                </a:moveTo>
                <a:lnTo>
                  <a:pt x="44224" y="0"/>
                </a:lnTo>
              </a:path>
            </a:pathLst>
          </a:custGeom>
          <a:ln w="16426">
            <a:solidFill>
              <a:srgbClr val="000000"/>
            </a:solidFill>
          </a:ln>
        </p:spPr>
        <p:txBody>
          <a:bodyPr wrap="square" lIns="0" tIns="0" rIns="0" bIns="0" rtlCol="0">
            <a:noAutofit/>
          </a:bodyPr>
          <a:lstStyle/>
          <a:p>
            <a:endParaRPr/>
          </a:p>
        </p:txBody>
      </p:sp>
      <p:sp>
        <p:nvSpPr>
          <p:cNvPr id="42" name="object 42"/>
          <p:cNvSpPr/>
          <p:nvPr/>
        </p:nvSpPr>
        <p:spPr>
          <a:xfrm>
            <a:off x="2073586" y="960113"/>
            <a:ext cx="79260" cy="0"/>
          </a:xfrm>
          <a:custGeom>
            <a:avLst/>
            <a:gdLst/>
            <a:ahLst/>
            <a:cxnLst/>
            <a:rect l="l" t="t" r="r" b="b"/>
            <a:pathLst>
              <a:path w="87186">
                <a:moveTo>
                  <a:pt x="0" y="0"/>
                </a:moveTo>
                <a:lnTo>
                  <a:pt x="87186" y="0"/>
                </a:lnTo>
              </a:path>
            </a:pathLst>
          </a:custGeom>
          <a:ln w="16426">
            <a:solidFill>
              <a:srgbClr val="000000"/>
            </a:solidFill>
          </a:ln>
        </p:spPr>
        <p:txBody>
          <a:bodyPr wrap="square" lIns="0" tIns="0" rIns="0" bIns="0" rtlCol="0">
            <a:noAutofit/>
          </a:bodyPr>
          <a:lstStyle/>
          <a:p>
            <a:endParaRPr/>
          </a:p>
        </p:txBody>
      </p:sp>
      <p:sp>
        <p:nvSpPr>
          <p:cNvPr id="43" name="object 43"/>
          <p:cNvSpPr/>
          <p:nvPr/>
        </p:nvSpPr>
        <p:spPr>
          <a:xfrm>
            <a:off x="2073586" y="790400"/>
            <a:ext cx="0" cy="1340314"/>
          </a:xfrm>
          <a:custGeom>
            <a:avLst/>
            <a:gdLst/>
            <a:ahLst/>
            <a:cxnLst/>
            <a:rect l="l" t="t" r="r" b="b"/>
            <a:pathLst>
              <a:path h="1519022">
                <a:moveTo>
                  <a:pt x="0" y="1519022"/>
                </a:moveTo>
                <a:lnTo>
                  <a:pt x="0" y="0"/>
                </a:lnTo>
              </a:path>
            </a:pathLst>
          </a:custGeom>
          <a:ln w="16426">
            <a:solidFill>
              <a:srgbClr val="000000"/>
            </a:solidFill>
          </a:ln>
        </p:spPr>
        <p:txBody>
          <a:bodyPr wrap="square" lIns="0" tIns="0" rIns="0" bIns="0" rtlCol="0">
            <a:noAutofit/>
          </a:bodyPr>
          <a:lstStyle/>
          <a:p>
            <a:endParaRPr/>
          </a:p>
        </p:txBody>
      </p:sp>
      <p:sp>
        <p:nvSpPr>
          <p:cNvPr id="44" name="object 44"/>
          <p:cNvSpPr/>
          <p:nvPr/>
        </p:nvSpPr>
        <p:spPr>
          <a:xfrm>
            <a:off x="2066120"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45" name="object 45"/>
          <p:cNvSpPr/>
          <p:nvPr/>
        </p:nvSpPr>
        <p:spPr>
          <a:xfrm>
            <a:off x="2497456"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46" name="object 46"/>
          <p:cNvSpPr/>
          <p:nvPr/>
        </p:nvSpPr>
        <p:spPr>
          <a:xfrm>
            <a:off x="2489990"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47" name="object 47"/>
          <p:cNvSpPr/>
          <p:nvPr/>
        </p:nvSpPr>
        <p:spPr>
          <a:xfrm>
            <a:off x="2913860"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48" name="object 48"/>
          <p:cNvSpPr/>
          <p:nvPr/>
        </p:nvSpPr>
        <p:spPr>
          <a:xfrm>
            <a:off x="3344048"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49" name="object 49"/>
          <p:cNvSpPr/>
          <p:nvPr/>
        </p:nvSpPr>
        <p:spPr>
          <a:xfrm>
            <a:off x="3336582"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0" name="object 50"/>
          <p:cNvSpPr/>
          <p:nvPr/>
        </p:nvSpPr>
        <p:spPr>
          <a:xfrm>
            <a:off x="3760452"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1" name="object 51"/>
          <p:cNvSpPr/>
          <p:nvPr/>
        </p:nvSpPr>
        <p:spPr>
          <a:xfrm>
            <a:off x="4191788"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52" name="object 52"/>
          <p:cNvSpPr/>
          <p:nvPr/>
        </p:nvSpPr>
        <p:spPr>
          <a:xfrm>
            <a:off x="4184322"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3" name="object 53"/>
          <p:cNvSpPr/>
          <p:nvPr/>
        </p:nvSpPr>
        <p:spPr>
          <a:xfrm>
            <a:off x="4608192"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4" name="object 54"/>
          <p:cNvSpPr/>
          <p:nvPr/>
        </p:nvSpPr>
        <p:spPr>
          <a:xfrm>
            <a:off x="5038380"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55" name="object 55"/>
          <p:cNvSpPr/>
          <p:nvPr/>
        </p:nvSpPr>
        <p:spPr>
          <a:xfrm>
            <a:off x="5030914"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6" name="object 56"/>
          <p:cNvSpPr/>
          <p:nvPr/>
        </p:nvSpPr>
        <p:spPr>
          <a:xfrm>
            <a:off x="5454784"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7" name="object 57"/>
          <p:cNvSpPr/>
          <p:nvPr/>
        </p:nvSpPr>
        <p:spPr>
          <a:xfrm>
            <a:off x="5886121"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58" name="object 58"/>
          <p:cNvSpPr/>
          <p:nvPr/>
        </p:nvSpPr>
        <p:spPr>
          <a:xfrm>
            <a:off x="5878654"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59" name="object 59"/>
          <p:cNvSpPr/>
          <p:nvPr/>
        </p:nvSpPr>
        <p:spPr>
          <a:xfrm>
            <a:off x="6302524"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60" name="object 60"/>
          <p:cNvSpPr/>
          <p:nvPr/>
        </p:nvSpPr>
        <p:spPr>
          <a:xfrm>
            <a:off x="6732712" y="790400"/>
            <a:ext cx="0" cy="31564"/>
          </a:xfrm>
          <a:custGeom>
            <a:avLst/>
            <a:gdLst/>
            <a:ahLst/>
            <a:cxnLst/>
            <a:rect l="l" t="t" r="r" b="b"/>
            <a:pathLst>
              <a:path h="35772">
                <a:moveTo>
                  <a:pt x="0" y="0"/>
                </a:moveTo>
                <a:lnTo>
                  <a:pt x="0" y="35772"/>
                </a:lnTo>
              </a:path>
            </a:pathLst>
          </a:custGeom>
          <a:ln w="16426">
            <a:solidFill>
              <a:srgbClr val="000000"/>
            </a:solidFill>
          </a:ln>
        </p:spPr>
        <p:txBody>
          <a:bodyPr wrap="square" lIns="0" tIns="0" rIns="0" bIns="0" rtlCol="0">
            <a:noAutofit/>
          </a:bodyPr>
          <a:lstStyle/>
          <a:p>
            <a:endParaRPr/>
          </a:p>
        </p:txBody>
      </p:sp>
      <p:sp>
        <p:nvSpPr>
          <p:cNvPr id="61" name="object 61"/>
          <p:cNvSpPr/>
          <p:nvPr/>
        </p:nvSpPr>
        <p:spPr>
          <a:xfrm>
            <a:off x="6725245"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62" name="object 62"/>
          <p:cNvSpPr/>
          <p:nvPr/>
        </p:nvSpPr>
        <p:spPr>
          <a:xfrm>
            <a:off x="7149115"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63" name="object 63"/>
          <p:cNvSpPr/>
          <p:nvPr/>
        </p:nvSpPr>
        <p:spPr>
          <a:xfrm>
            <a:off x="7572985" y="798406"/>
            <a:ext cx="14933" cy="0"/>
          </a:xfrm>
          <a:custGeom>
            <a:avLst/>
            <a:gdLst/>
            <a:ahLst/>
            <a:cxnLst/>
            <a:rect l="l" t="t" r="r" b="b"/>
            <a:pathLst>
              <a:path w="16426">
                <a:moveTo>
                  <a:pt x="0" y="0"/>
                </a:moveTo>
                <a:lnTo>
                  <a:pt x="16426" y="0"/>
                </a:lnTo>
              </a:path>
            </a:pathLst>
          </a:custGeom>
          <a:ln w="18145">
            <a:solidFill>
              <a:srgbClr val="000000"/>
            </a:solidFill>
          </a:ln>
        </p:spPr>
        <p:txBody>
          <a:bodyPr wrap="square" lIns="0" tIns="0" rIns="0" bIns="0" rtlCol="0">
            <a:noAutofit/>
          </a:bodyPr>
          <a:lstStyle/>
          <a:p>
            <a:endParaRPr/>
          </a:p>
        </p:txBody>
      </p:sp>
      <p:sp>
        <p:nvSpPr>
          <p:cNvPr id="64" name="object 64"/>
          <p:cNvSpPr/>
          <p:nvPr/>
        </p:nvSpPr>
        <p:spPr>
          <a:xfrm>
            <a:off x="2073587" y="790400"/>
            <a:ext cx="5506865" cy="0"/>
          </a:xfrm>
          <a:custGeom>
            <a:avLst/>
            <a:gdLst/>
            <a:ahLst/>
            <a:cxnLst/>
            <a:rect l="l" t="t" r="r" b="b"/>
            <a:pathLst>
              <a:path w="6057552">
                <a:moveTo>
                  <a:pt x="0" y="0"/>
                </a:moveTo>
                <a:lnTo>
                  <a:pt x="6057552" y="0"/>
                </a:lnTo>
              </a:path>
            </a:pathLst>
          </a:custGeom>
          <a:ln w="16426">
            <a:solidFill>
              <a:srgbClr val="000000"/>
            </a:solidFill>
          </a:ln>
        </p:spPr>
        <p:txBody>
          <a:bodyPr wrap="square" lIns="0" tIns="0" rIns="0" bIns="0" rtlCol="0">
            <a:noAutofit/>
          </a:bodyPr>
          <a:lstStyle/>
          <a:p>
            <a:endParaRPr/>
          </a:p>
        </p:txBody>
      </p:sp>
      <p:sp>
        <p:nvSpPr>
          <p:cNvPr id="65" name="object 65"/>
          <p:cNvSpPr/>
          <p:nvPr/>
        </p:nvSpPr>
        <p:spPr>
          <a:xfrm>
            <a:off x="7501192" y="2092746"/>
            <a:ext cx="79260" cy="0"/>
          </a:xfrm>
          <a:custGeom>
            <a:avLst/>
            <a:gdLst/>
            <a:ahLst/>
            <a:cxnLst/>
            <a:rect l="l" t="t" r="r" b="b"/>
            <a:pathLst>
              <a:path w="87186">
                <a:moveTo>
                  <a:pt x="87186" y="0"/>
                </a:moveTo>
                <a:lnTo>
                  <a:pt x="0" y="0"/>
                </a:lnTo>
              </a:path>
            </a:pathLst>
          </a:custGeom>
          <a:ln w="16426">
            <a:solidFill>
              <a:srgbClr val="000000"/>
            </a:solidFill>
          </a:ln>
        </p:spPr>
        <p:txBody>
          <a:bodyPr wrap="square" lIns="0" tIns="0" rIns="0" bIns="0" rtlCol="0">
            <a:noAutofit/>
          </a:bodyPr>
          <a:lstStyle/>
          <a:p>
            <a:endParaRPr/>
          </a:p>
        </p:txBody>
      </p:sp>
      <p:sp>
        <p:nvSpPr>
          <p:cNvPr id="66" name="object 66"/>
          <p:cNvSpPr/>
          <p:nvPr/>
        </p:nvSpPr>
        <p:spPr>
          <a:xfrm>
            <a:off x="7540247" y="1904279"/>
            <a:ext cx="40204" cy="0"/>
          </a:xfrm>
          <a:custGeom>
            <a:avLst/>
            <a:gdLst/>
            <a:ahLst/>
            <a:cxnLst/>
            <a:rect l="l" t="t" r="r" b="b"/>
            <a:pathLst>
              <a:path w="44224">
                <a:moveTo>
                  <a:pt x="44224" y="0"/>
                </a:moveTo>
                <a:lnTo>
                  <a:pt x="0" y="0"/>
                </a:lnTo>
              </a:path>
            </a:pathLst>
          </a:custGeom>
          <a:ln w="16426">
            <a:solidFill>
              <a:srgbClr val="000000"/>
            </a:solidFill>
          </a:ln>
        </p:spPr>
        <p:txBody>
          <a:bodyPr wrap="square" lIns="0" tIns="0" rIns="0" bIns="0" rtlCol="0">
            <a:noAutofit/>
          </a:bodyPr>
          <a:lstStyle/>
          <a:p>
            <a:endParaRPr/>
          </a:p>
        </p:txBody>
      </p:sp>
      <p:sp>
        <p:nvSpPr>
          <p:cNvPr id="67" name="object 67"/>
          <p:cNvSpPr/>
          <p:nvPr/>
        </p:nvSpPr>
        <p:spPr>
          <a:xfrm>
            <a:off x="7501192" y="1715354"/>
            <a:ext cx="79260" cy="0"/>
          </a:xfrm>
          <a:custGeom>
            <a:avLst/>
            <a:gdLst/>
            <a:ahLst/>
            <a:cxnLst/>
            <a:rect l="l" t="t" r="r" b="b"/>
            <a:pathLst>
              <a:path w="87186">
                <a:moveTo>
                  <a:pt x="87186" y="0"/>
                </a:moveTo>
                <a:lnTo>
                  <a:pt x="0" y="0"/>
                </a:lnTo>
              </a:path>
            </a:pathLst>
          </a:custGeom>
          <a:ln w="16426">
            <a:solidFill>
              <a:srgbClr val="000000"/>
            </a:solidFill>
          </a:ln>
        </p:spPr>
        <p:txBody>
          <a:bodyPr wrap="square" lIns="0" tIns="0" rIns="0" bIns="0" rtlCol="0">
            <a:noAutofit/>
          </a:bodyPr>
          <a:lstStyle/>
          <a:p>
            <a:endParaRPr/>
          </a:p>
        </p:txBody>
      </p:sp>
      <p:sp>
        <p:nvSpPr>
          <p:cNvPr id="68" name="object 68"/>
          <p:cNvSpPr/>
          <p:nvPr/>
        </p:nvSpPr>
        <p:spPr>
          <a:xfrm>
            <a:off x="7540247" y="1526429"/>
            <a:ext cx="40204" cy="0"/>
          </a:xfrm>
          <a:custGeom>
            <a:avLst/>
            <a:gdLst/>
            <a:ahLst/>
            <a:cxnLst/>
            <a:rect l="l" t="t" r="r" b="b"/>
            <a:pathLst>
              <a:path w="44224">
                <a:moveTo>
                  <a:pt x="44224" y="0"/>
                </a:moveTo>
                <a:lnTo>
                  <a:pt x="0" y="0"/>
                </a:lnTo>
              </a:path>
            </a:pathLst>
          </a:custGeom>
          <a:ln w="16426">
            <a:solidFill>
              <a:srgbClr val="000000"/>
            </a:solidFill>
          </a:ln>
        </p:spPr>
        <p:txBody>
          <a:bodyPr wrap="square" lIns="0" tIns="0" rIns="0" bIns="0" rtlCol="0">
            <a:noAutofit/>
          </a:bodyPr>
          <a:lstStyle/>
          <a:p>
            <a:endParaRPr/>
          </a:p>
        </p:txBody>
      </p:sp>
      <p:sp>
        <p:nvSpPr>
          <p:cNvPr id="69" name="object 69"/>
          <p:cNvSpPr/>
          <p:nvPr/>
        </p:nvSpPr>
        <p:spPr>
          <a:xfrm>
            <a:off x="7501192" y="1337962"/>
            <a:ext cx="79260" cy="0"/>
          </a:xfrm>
          <a:custGeom>
            <a:avLst/>
            <a:gdLst/>
            <a:ahLst/>
            <a:cxnLst/>
            <a:rect l="l" t="t" r="r" b="b"/>
            <a:pathLst>
              <a:path w="87186">
                <a:moveTo>
                  <a:pt x="87186" y="0"/>
                </a:moveTo>
                <a:lnTo>
                  <a:pt x="0" y="0"/>
                </a:lnTo>
              </a:path>
            </a:pathLst>
          </a:custGeom>
          <a:ln w="16426">
            <a:solidFill>
              <a:srgbClr val="000000"/>
            </a:solidFill>
          </a:ln>
        </p:spPr>
        <p:txBody>
          <a:bodyPr wrap="square" lIns="0" tIns="0" rIns="0" bIns="0" rtlCol="0">
            <a:noAutofit/>
          </a:bodyPr>
          <a:lstStyle/>
          <a:p>
            <a:endParaRPr/>
          </a:p>
        </p:txBody>
      </p:sp>
      <p:sp>
        <p:nvSpPr>
          <p:cNvPr id="70" name="object 70"/>
          <p:cNvSpPr/>
          <p:nvPr/>
        </p:nvSpPr>
        <p:spPr>
          <a:xfrm>
            <a:off x="7540247" y="1149037"/>
            <a:ext cx="40204" cy="0"/>
          </a:xfrm>
          <a:custGeom>
            <a:avLst/>
            <a:gdLst/>
            <a:ahLst/>
            <a:cxnLst/>
            <a:rect l="l" t="t" r="r" b="b"/>
            <a:pathLst>
              <a:path w="44224">
                <a:moveTo>
                  <a:pt x="44224" y="0"/>
                </a:moveTo>
                <a:lnTo>
                  <a:pt x="0" y="0"/>
                </a:lnTo>
              </a:path>
            </a:pathLst>
          </a:custGeom>
          <a:ln w="16426">
            <a:solidFill>
              <a:srgbClr val="000000"/>
            </a:solidFill>
          </a:ln>
        </p:spPr>
        <p:txBody>
          <a:bodyPr wrap="square" lIns="0" tIns="0" rIns="0" bIns="0" rtlCol="0">
            <a:noAutofit/>
          </a:bodyPr>
          <a:lstStyle/>
          <a:p>
            <a:endParaRPr/>
          </a:p>
        </p:txBody>
      </p:sp>
      <p:sp>
        <p:nvSpPr>
          <p:cNvPr id="71" name="object 71"/>
          <p:cNvSpPr/>
          <p:nvPr/>
        </p:nvSpPr>
        <p:spPr>
          <a:xfrm>
            <a:off x="7501192" y="960113"/>
            <a:ext cx="79260" cy="0"/>
          </a:xfrm>
          <a:custGeom>
            <a:avLst/>
            <a:gdLst/>
            <a:ahLst/>
            <a:cxnLst/>
            <a:rect l="l" t="t" r="r" b="b"/>
            <a:pathLst>
              <a:path w="87186">
                <a:moveTo>
                  <a:pt x="87186" y="0"/>
                </a:moveTo>
                <a:lnTo>
                  <a:pt x="0" y="0"/>
                </a:lnTo>
              </a:path>
            </a:pathLst>
          </a:custGeom>
          <a:ln w="16426">
            <a:solidFill>
              <a:srgbClr val="000000"/>
            </a:solidFill>
          </a:ln>
        </p:spPr>
        <p:txBody>
          <a:bodyPr wrap="square" lIns="0" tIns="0" rIns="0" bIns="0" rtlCol="0">
            <a:noAutofit/>
          </a:bodyPr>
          <a:lstStyle/>
          <a:p>
            <a:endParaRPr/>
          </a:p>
        </p:txBody>
      </p:sp>
      <p:sp>
        <p:nvSpPr>
          <p:cNvPr id="72" name="object 72"/>
          <p:cNvSpPr/>
          <p:nvPr/>
        </p:nvSpPr>
        <p:spPr>
          <a:xfrm>
            <a:off x="2073587" y="797214"/>
            <a:ext cx="4640746" cy="1333500"/>
          </a:xfrm>
          <a:custGeom>
            <a:avLst/>
            <a:gdLst/>
            <a:ahLst/>
            <a:cxnLst/>
            <a:rect l="l" t="t" r="r" b="b"/>
            <a:pathLst>
              <a:path w="5104821" h="1511300">
                <a:moveTo>
                  <a:pt x="0" y="1460500"/>
                </a:moveTo>
                <a:lnTo>
                  <a:pt x="0" y="1511300"/>
                </a:lnTo>
                <a:lnTo>
                  <a:pt x="5104821" y="1511300"/>
                </a:lnTo>
                <a:lnTo>
                  <a:pt x="5104821" y="1498600"/>
                </a:lnTo>
                <a:lnTo>
                  <a:pt x="2654759" y="1498600"/>
                </a:lnTo>
                <a:lnTo>
                  <a:pt x="2651390" y="1485900"/>
                </a:lnTo>
                <a:lnTo>
                  <a:pt x="214806" y="1485900"/>
                </a:lnTo>
                <a:lnTo>
                  <a:pt x="204698" y="1473200"/>
                </a:lnTo>
                <a:lnTo>
                  <a:pt x="10108" y="1473200"/>
                </a:lnTo>
                <a:lnTo>
                  <a:pt x="0" y="1460500"/>
                </a:lnTo>
                <a:close/>
              </a:path>
              <a:path w="5104821" h="1511300">
                <a:moveTo>
                  <a:pt x="2674976" y="1460500"/>
                </a:moveTo>
                <a:lnTo>
                  <a:pt x="2664868" y="1473200"/>
                </a:lnTo>
                <a:lnTo>
                  <a:pt x="2654759" y="1498600"/>
                </a:lnTo>
                <a:lnTo>
                  <a:pt x="5104821" y="1498600"/>
                </a:lnTo>
                <a:lnTo>
                  <a:pt x="5104821" y="1485900"/>
                </a:lnTo>
                <a:lnTo>
                  <a:pt x="2767217" y="1485900"/>
                </a:lnTo>
                <a:lnTo>
                  <a:pt x="2757108" y="1473200"/>
                </a:lnTo>
                <a:lnTo>
                  <a:pt x="2686348" y="1473200"/>
                </a:lnTo>
                <a:lnTo>
                  <a:pt x="2674976" y="1460500"/>
                </a:lnTo>
                <a:close/>
              </a:path>
              <a:path w="5104821" h="1511300">
                <a:moveTo>
                  <a:pt x="256504" y="1460500"/>
                </a:moveTo>
                <a:lnTo>
                  <a:pt x="236287" y="1460500"/>
                </a:lnTo>
                <a:lnTo>
                  <a:pt x="224915" y="1473200"/>
                </a:lnTo>
                <a:lnTo>
                  <a:pt x="214806" y="1485900"/>
                </a:lnTo>
                <a:lnTo>
                  <a:pt x="533226" y="1485900"/>
                </a:lnTo>
                <a:lnTo>
                  <a:pt x="523117" y="1473200"/>
                </a:lnTo>
                <a:lnTo>
                  <a:pt x="266613" y="1473200"/>
                </a:lnTo>
                <a:lnTo>
                  <a:pt x="256504" y="1460500"/>
                </a:lnTo>
                <a:close/>
              </a:path>
              <a:path w="5104821" h="1511300">
                <a:moveTo>
                  <a:pt x="1004537" y="1473200"/>
                </a:moveTo>
                <a:lnTo>
                  <a:pt x="543334" y="1473200"/>
                </a:lnTo>
                <a:lnTo>
                  <a:pt x="533226" y="1485900"/>
                </a:lnTo>
                <a:lnTo>
                  <a:pt x="1014646" y="1485900"/>
                </a:lnTo>
                <a:lnTo>
                  <a:pt x="1004537" y="1473200"/>
                </a:lnTo>
                <a:close/>
              </a:path>
              <a:path w="5104821" h="1511300">
                <a:moveTo>
                  <a:pt x="1209236" y="12700"/>
                </a:moveTo>
                <a:lnTo>
                  <a:pt x="1178910" y="12700"/>
                </a:lnTo>
                <a:lnTo>
                  <a:pt x="1168801" y="38100"/>
                </a:lnTo>
                <a:lnTo>
                  <a:pt x="1158693" y="241300"/>
                </a:lnTo>
                <a:lnTo>
                  <a:pt x="1148584" y="457200"/>
                </a:lnTo>
                <a:lnTo>
                  <a:pt x="1138476" y="635000"/>
                </a:lnTo>
                <a:lnTo>
                  <a:pt x="1127104" y="698500"/>
                </a:lnTo>
                <a:lnTo>
                  <a:pt x="1116995" y="774700"/>
                </a:lnTo>
                <a:lnTo>
                  <a:pt x="1106886" y="787400"/>
                </a:lnTo>
                <a:lnTo>
                  <a:pt x="1096778" y="952500"/>
                </a:lnTo>
                <a:lnTo>
                  <a:pt x="1086669" y="1003300"/>
                </a:lnTo>
                <a:lnTo>
                  <a:pt x="1076561" y="1066800"/>
                </a:lnTo>
                <a:lnTo>
                  <a:pt x="1066452" y="1104900"/>
                </a:lnTo>
                <a:lnTo>
                  <a:pt x="1056344" y="1206500"/>
                </a:lnTo>
                <a:lnTo>
                  <a:pt x="1046235" y="1371600"/>
                </a:lnTo>
                <a:lnTo>
                  <a:pt x="1034863" y="1447800"/>
                </a:lnTo>
                <a:lnTo>
                  <a:pt x="1024754" y="1460500"/>
                </a:lnTo>
                <a:lnTo>
                  <a:pt x="1014646" y="1485900"/>
                </a:lnTo>
                <a:lnTo>
                  <a:pt x="1916835" y="1485900"/>
                </a:lnTo>
                <a:lnTo>
                  <a:pt x="1906726" y="1473200"/>
                </a:lnTo>
                <a:lnTo>
                  <a:pt x="1240825" y="1473200"/>
                </a:lnTo>
                <a:lnTo>
                  <a:pt x="1230716" y="1460500"/>
                </a:lnTo>
                <a:lnTo>
                  <a:pt x="1219344" y="1460500"/>
                </a:lnTo>
                <a:lnTo>
                  <a:pt x="1209236" y="12700"/>
                </a:lnTo>
                <a:close/>
              </a:path>
              <a:path w="5104821" h="1511300">
                <a:moveTo>
                  <a:pt x="1926943" y="1460500"/>
                </a:moveTo>
                <a:lnTo>
                  <a:pt x="1916835" y="1485900"/>
                </a:lnTo>
                <a:lnTo>
                  <a:pt x="2039401" y="1485900"/>
                </a:lnTo>
                <a:lnTo>
                  <a:pt x="2029292" y="1473200"/>
                </a:lnTo>
                <a:lnTo>
                  <a:pt x="1937052" y="1473200"/>
                </a:lnTo>
                <a:lnTo>
                  <a:pt x="1926943" y="1460500"/>
                </a:lnTo>
                <a:close/>
              </a:path>
              <a:path w="5104821" h="1511300">
                <a:moveTo>
                  <a:pt x="2070990" y="1473200"/>
                </a:moveTo>
                <a:lnTo>
                  <a:pt x="2050773" y="1473200"/>
                </a:lnTo>
                <a:lnTo>
                  <a:pt x="2039401" y="1485900"/>
                </a:lnTo>
                <a:lnTo>
                  <a:pt x="2081099" y="1485900"/>
                </a:lnTo>
                <a:lnTo>
                  <a:pt x="2070990" y="1473200"/>
                </a:lnTo>
                <a:close/>
              </a:path>
              <a:path w="5104821" h="1511300">
                <a:moveTo>
                  <a:pt x="2091207" y="1473200"/>
                </a:moveTo>
                <a:lnTo>
                  <a:pt x="2081099" y="1485900"/>
                </a:lnTo>
                <a:lnTo>
                  <a:pt x="2101316" y="1485900"/>
                </a:lnTo>
                <a:lnTo>
                  <a:pt x="2091207" y="1473200"/>
                </a:lnTo>
                <a:close/>
              </a:path>
              <a:path w="5104821" h="1511300">
                <a:moveTo>
                  <a:pt x="2121533" y="1460500"/>
                </a:moveTo>
                <a:lnTo>
                  <a:pt x="2101316" y="1485900"/>
                </a:lnTo>
                <a:lnTo>
                  <a:pt x="2245363" y="1485900"/>
                </a:lnTo>
                <a:lnTo>
                  <a:pt x="2235254" y="1473200"/>
                </a:lnTo>
                <a:lnTo>
                  <a:pt x="2131641" y="1473200"/>
                </a:lnTo>
                <a:lnTo>
                  <a:pt x="2121533" y="1460500"/>
                </a:lnTo>
                <a:close/>
              </a:path>
              <a:path w="5104821" h="1511300">
                <a:moveTo>
                  <a:pt x="2275688" y="1460500"/>
                </a:moveTo>
                <a:lnTo>
                  <a:pt x="2265580" y="1460500"/>
                </a:lnTo>
                <a:lnTo>
                  <a:pt x="2245363" y="1485900"/>
                </a:lnTo>
                <a:lnTo>
                  <a:pt x="2470278" y="1485900"/>
                </a:lnTo>
                <a:lnTo>
                  <a:pt x="2460169" y="1473200"/>
                </a:lnTo>
                <a:lnTo>
                  <a:pt x="2285797" y="1473200"/>
                </a:lnTo>
                <a:lnTo>
                  <a:pt x="2275688" y="1460500"/>
                </a:lnTo>
                <a:close/>
              </a:path>
              <a:path w="5104821" h="1511300">
                <a:moveTo>
                  <a:pt x="2511976" y="1460500"/>
                </a:moveTo>
                <a:lnTo>
                  <a:pt x="2480387" y="1460500"/>
                </a:lnTo>
                <a:lnTo>
                  <a:pt x="2470278" y="1485900"/>
                </a:lnTo>
                <a:lnTo>
                  <a:pt x="2572627" y="1485900"/>
                </a:lnTo>
                <a:lnTo>
                  <a:pt x="2567573" y="1473200"/>
                </a:lnTo>
                <a:lnTo>
                  <a:pt x="2522084" y="1473200"/>
                </a:lnTo>
                <a:lnTo>
                  <a:pt x="2511976" y="1460500"/>
                </a:lnTo>
                <a:close/>
              </a:path>
              <a:path w="5104821" h="1511300">
                <a:moveTo>
                  <a:pt x="2624433" y="1460500"/>
                </a:moveTo>
                <a:lnTo>
                  <a:pt x="2614325" y="1473200"/>
                </a:lnTo>
                <a:lnTo>
                  <a:pt x="2582736" y="1473200"/>
                </a:lnTo>
                <a:lnTo>
                  <a:pt x="2572627" y="1485900"/>
                </a:lnTo>
                <a:lnTo>
                  <a:pt x="2634542" y="1485900"/>
                </a:lnTo>
                <a:lnTo>
                  <a:pt x="2624433" y="1460500"/>
                </a:lnTo>
                <a:close/>
              </a:path>
              <a:path w="5104821" h="1511300">
                <a:moveTo>
                  <a:pt x="2644651" y="1460500"/>
                </a:moveTo>
                <a:lnTo>
                  <a:pt x="2634542" y="1485900"/>
                </a:lnTo>
                <a:lnTo>
                  <a:pt x="2651390" y="1485900"/>
                </a:lnTo>
                <a:lnTo>
                  <a:pt x="2644651" y="1460500"/>
                </a:lnTo>
                <a:close/>
              </a:path>
              <a:path w="5104821" h="1511300">
                <a:moveTo>
                  <a:pt x="2778589" y="1460500"/>
                </a:moveTo>
                <a:lnTo>
                  <a:pt x="2767217" y="1485900"/>
                </a:lnTo>
                <a:lnTo>
                  <a:pt x="2849349" y="1485900"/>
                </a:lnTo>
                <a:lnTo>
                  <a:pt x="2839240" y="1473200"/>
                </a:lnTo>
                <a:lnTo>
                  <a:pt x="2788698" y="1473200"/>
                </a:lnTo>
                <a:lnTo>
                  <a:pt x="2778589" y="1460500"/>
                </a:lnTo>
                <a:close/>
              </a:path>
              <a:path w="5104821" h="1511300">
                <a:moveTo>
                  <a:pt x="2941589" y="1473200"/>
                </a:moveTo>
                <a:lnTo>
                  <a:pt x="2860721" y="1473200"/>
                </a:lnTo>
                <a:lnTo>
                  <a:pt x="2849349" y="1485900"/>
                </a:lnTo>
                <a:lnTo>
                  <a:pt x="2952962" y="1485900"/>
                </a:lnTo>
                <a:lnTo>
                  <a:pt x="2941589" y="1473200"/>
                </a:lnTo>
                <a:close/>
              </a:path>
              <a:path w="5104821" h="1511300">
                <a:moveTo>
                  <a:pt x="3065419" y="1473200"/>
                </a:moveTo>
                <a:lnTo>
                  <a:pt x="2973179" y="1473200"/>
                </a:lnTo>
                <a:lnTo>
                  <a:pt x="2963070" y="1485900"/>
                </a:lnTo>
                <a:lnTo>
                  <a:pt x="3075528" y="1485900"/>
                </a:lnTo>
                <a:lnTo>
                  <a:pt x="3065419" y="1473200"/>
                </a:lnTo>
                <a:close/>
              </a:path>
              <a:path w="5104821" h="1511300">
                <a:moveTo>
                  <a:pt x="3177877" y="1473200"/>
                </a:moveTo>
                <a:lnTo>
                  <a:pt x="3105853" y="1473200"/>
                </a:lnTo>
                <a:lnTo>
                  <a:pt x="3095745" y="1485900"/>
                </a:lnTo>
                <a:lnTo>
                  <a:pt x="3187985" y="1485900"/>
                </a:lnTo>
                <a:lnTo>
                  <a:pt x="3177877" y="1473200"/>
                </a:lnTo>
                <a:close/>
              </a:path>
              <a:path w="5104821" h="1511300">
                <a:moveTo>
                  <a:pt x="3352250" y="1473200"/>
                </a:moveTo>
                <a:lnTo>
                  <a:pt x="3198094" y="1473200"/>
                </a:lnTo>
                <a:lnTo>
                  <a:pt x="3187985" y="1485900"/>
                </a:lnTo>
                <a:lnTo>
                  <a:pt x="3362358" y="1485900"/>
                </a:lnTo>
                <a:lnTo>
                  <a:pt x="3352250" y="1473200"/>
                </a:lnTo>
                <a:close/>
              </a:path>
              <a:path w="5104821" h="1511300">
                <a:moveTo>
                  <a:pt x="3424273" y="1460500"/>
                </a:moveTo>
                <a:lnTo>
                  <a:pt x="3414164" y="1473200"/>
                </a:lnTo>
                <a:lnTo>
                  <a:pt x="3392684" y="1473200"/>
                </a:lnTo>
                <a:lnTo>
                  <a:pt x="3382575" y="1485900"/>
                </a:lnTo>
                <a:lnTo>
                  <a:pt x="3444490" y="1485900"/>
                </a:lnTo>
                <a:lnTo>
                  <a:pt x="3424273" y="1460500"/>
                </a:lnTo>
                <a:close/>
              </a:path>
              <a:path w="5104821" h="1511300">
                <a:moveTo>
                  <a:pt x="3690886" y="1460500"/>
                </a:moveTo>
                <a:lnTo>
                  <a:pt x="3680778" y="1473200"/>
                </a:lnTo>
                <a:lnTo>
                  <a:pt x="3454599" y="1473200"/>
                </a:lnTo>
                <a:lnTo>
                  <a:pt x="3444490" y="1485900"/>
                </a:lnTo>
                <a:lnTo>
                  <a:pt x="3711103" y="1485900"/>
                </a:lnTo>
                <a:lnTo>
                  <a:pt x="3690886" y="1460500"/>
                </a:lnTo>
                <a:close/>
              </a:path>
              <a:path w="5104821" h="1511300">
                <a:moveTo>
                  <a:pt x="3936019" y="1460500"/>
                </a:moveTo>
                <a:lnTo>
                  <a:pt x="3925910" y="1460500"/>
                </a:lnTo>
                <a:lnTo>
                  <a:pt x="3915802" y="1473200"/>
                </a:lnTo>
                <a:lnTo>
                  <a:pt x="3721212" y="1473200"/>
                </a:lnTo>
                <a:lnTo>
                  <a:pt x="3711103" y="1485900"/>
                </a:lnTo>
                <a:lnTo>
                  <a:pt x="3946127" y="1485900"/>
                </a:lnTo>
                <a:lnTo>
                  <a:pt x="3936019" y="1460500"/>
                </a:lnTo>
                <a:close/>
              </a:path>
              <a:path w="5104821" h="1511300">
                <a:moveTo>
                  <a:pt x="3957499" y="1473200"/>
                </a:moveTo>
                <a:lnTo>
                  <a:pt x="3946127" y="1485900"/>
                </a:lnTo>
                <a:lnTo>
                  <a:pt x="3967608" y="1485900"/>
                </a:lnTo>
                <a:lnTo>
                  <a:pt x="3957499" y="1473200"/>
                </a:lnTo>
                <a:close/>
              </a:path>
              <a:path w="5104821" h="1511300">
                <a:moveTo>
                  <a:pt x="3997934" y="1460500"/>
                </a:moveTo>
                <a:lnTo>
                  <a:pt x="3987825" y="1460500"/>
                </a:lnTo>
                <a:lnTo>
                  <a:pt x="3967608" y="1485900"/>
                </a:lnTo>
                <a:lnTo>
                  <a:pt x="4008042" y="1485900"/>
                </a:lnTo>
                <a:lnTo>
                  <a:pt x="3997934" y="1460500"/>
                </a:lnTo>
                <a:close/>
              </a:path>
              <a:path w="5104821" h="1511300">
                <a:moveTo>
                  <a:pt x="4018151" y="1447800"/>
                </a:moveTo>
                <a:lnTo>
                  <a:pt x="4008042" y="1485900"/>
                </a:lnTo>
                <a:lnTo>
                  <a:pt x="4080066" y="1485900"/>
                </a:lnTo>
                <a:lnTo>
                  <a:pt x="4069957" y="1473200"/>
                </a:lnTo>
                <a:lnTo>
                  <a:pt x="4038368" y="1473200"/>
                </a:lnTo>
                <a:lnTo>
                  <a:pt x="4018151" y="1447800"/>
                </a:lnTo>
                <a:close/>
              </a:path>
              <a:path w="5104821" h="1511300">
                <a:moveTo>
                  <a:pt x="4090174" y="1473200"/>
                </a:moveTo>
                <a:lnTo>
                  <a:pt x="4080066" y="1485900"/>
                </a:lnTo>
                <a:lnTo>
                  <a:pt x="4100283" y="1485900"/>
                </a:lnTo>
                <a:lnTo>
                  <a:pt x="4090174" y="1473200"/>
                </a:lnTo>
                <a:close/>
              </a:path>
              <a:path w="5104821" h="1511300">
                <a:moveTo>
                  <a:pt x="4110391" y="1460500"/>
                </a:moveTo>
                <a:lnTo>
                  <a:pt x="4100283" y="1485900"/>
                </a:lnTo>
                <a:lnTo>
                  <a:pt x="4152089" y="1485900"/>
                </a:lnTo>
                <a:lnTo>
                  <a:pt x="4141980" y="1473200"/>
                </a:lnTo>
                <a:lnTo>
                  <a:pt x="4120500" y="1473200"/>
                </a:lnTo>
                <a:lnTo>
                  <a:pt x="4110391" y="1460500"/>
                </a:lnTo>
                <a:close/>
              </a:path>
              <a:path w="5104821" h="1511300">
                <a:moveTo>
                  <a:pt x="4172306" y="1460500"/>
                </a:moveTo>
                <a:lnTo>
                  <a:pt x="4152089" y="1485900"/>
                </a:lnTo>
                <a:lnTo>
                  <a:pt x="4264547" y="1485900"/>
                </a:lnTo>
                <a:lnTo>
                  <a:pt x="4254438" y="1473200"/>
                </a:lnTo>
                <a:lnTo>
                  <a:pt x="4182415" y="1473200"/>
                </a:lnTo>
                <a:lnTo>
                  <a:pt x="4172306" y="1460500"/>
                </a:lnTo>
                <a:close/>
              </a:path>
              <a:path w="5104821" h="1511300">
                <a:moveTo>
                  <a:pt x="4274655" y="1460500"/>
                </a:moveTo>
                <a:lnTo>
                  <a:pt x="4264547" y="1485900"/>
                </a:lnTo>
                <a:lnTo>
                  <a:pt x="4304981" y="1485900"/>
                </a:lnTo>
                <a:lnTo>
                  <a:pt x="4299927" y="1473200"/>
                </a:lnTo>
                <a:lnTo>
                  <a:pt x="4284764" y="1473200"/>
                </a:lnTo>
                <a:lnTo>
                  <a:pt x="4274655" y="1460500"/>
                </a:lnTo>
                <a:close/>
              </a:path>
              <a:path w="5104821" h="1511300">
                <a:moveTo>
                  <a:pt x="4316353" y="1460500"/>
                </a:moveTo>
                <a:lnTo>
                  <a:pt x="4304981" y="1485900"/>
                </a:lnTo>
                <a:lnTo>
                  <a:pt x="4408594" y="1485900"/>
                </a:lnTo>
                <a:lnTo>
                  <a:pt x="4397222" y="1473200"/>
                </a:lnTo>
                <a:lnTo>
                  <a:pt x="4326462" y="1473200"/>
                </a:lnTo>
                <a:lnTo>
                  <a:pt x="4316353" y="1460500"/>
                </a:lnTo>
                <a:close/>
              </a:path>
              <a:path w="5104821" h="1511300">
                <a:moveTo>
                  <a:pt x="4418702" y="1460500"/>
                </a:moveTo>
                <a:lnTo>
                  <a:pt x="4408594" y="1485900"/>
                </a:lnTo>
                <a:lnTo>
                  <a:pt x="4551377" y="1485900"/>
                </a:lnTo>
                <a:lnTo>
                  <a:pt x="4541268" y="1473200"/>
                </a:lnTo>
                <a:lnTo>
                  <a:pt x="4428811" y="1473200"/>
                </a:lnTo>
                <a:lnTo>
                  <a:pt x="4418702" y="1460500"/>
                </a:lnTo>
                <a:close/>
              </a:path>
              <a:path w="5104821" h="1511300">
                <a:moveTo>
                  <a:pt x="4571594" y="1460500"/>
                </a:moveTo>
                <a:lnTo>
                  <a:pt x="4561486" y="1485900"/>
                </a:lnTo>
                <a:lnTo>
                  <a:pt x="4623401" y="1485900"/>
                </a:lnTo>
                <a:lnTo>
                  <a:pt x="4613292" y="1473200"/>
                </a:lnTo>
                <a:lnTo>
                  <a:pt x="4581703" y="1473200"/>
                </a:lnTo>
                <a:lnTo>
                  <a:pt x="4571594" y="1460500"/>
                </a:lnTo>
                <a:close/>
              </a:path>
              <a:path w="5104821" h="1511300">
                <a:moveTo>
                  <a:pt x="4643618" y="1460500"/>
                </a:moveTo>
                <a:lnTo>
                  <a:pt x="4633509" y="1460500"/>
                </a:lnTo>
                <a:lnTo>
                  <a:pt x="4623401" y="1485900"/>
                </a:lnTo>
                <a:lnTo>
                  <a:pt x="4653726" y="1485900"/>
                </a:lnTo>
                <a:lnTo>
                  <a:pt x="4643618" y="1460500"/>
                </a:lnTo>
                <a:close/>
              </a:path>
              <a:path w="5104821" h="1511300">
                <a:moveTo>
                  <a:pt x="4735858" y="1473200"/>
                </a:moveTo>
                <a:lnTo>
                  <a:pt x="4663835" y="1473200"/>
                </a:lnTo>
                <a:lnTo>
                  <a:pt x="4653726" y="1485900"/>
                </a:lnTo>
                <a:lnTo>
                  <a:pt x="4745967" y="1485900"/>
                </a:lnTo>
                <a:lnTo>
                  <a:pt x="4735858" y="1473200"/>
                </a:lnTo>
                <a:close/>
              </a:path>
              <a:path w="5104821" h="1511300">
                <a:moveTo>
                  <a:pt x="4767447" y="1460500"/>
                </a:moveTo>
                <a:lnTo>
                  <a:pt x="4756075" y="1460500"/>
                </a:lnTo>
                <a:lnTo>
                  <a:pt x="4745967" y="1485900"/>
                </a:lnTo>
                <a:lnTo>
                  <a:pt x="5104821" y="1485900"/>
                </a:lnTo>
                <a:lnTo>
                  <a:pt x="5104821" y="1473200"/>
                </a:lnTo>
                <a:lnTo>
                  <a:pt x="4777556" y="1473200"/>
                </a:lnTo>
                <a:lnTo>
                  <a:pt x="4767447" y="1460500"/>
                </a:lnTo>
                <a:close/>
              </a:path>
              <a:path w="5104821" h="1511300">
                <a:moveTo>
                  <a:pt x="30325" y="1460500"/>
                </a:moveTo>
                <a:lnTo>
                  <a:pt x="20217" y="1473200"/>
                </a:lnTo>
                <a:lnTo>
                  <a:pt x="40434" y="1473200"/>
                </a:lnTo>
                <a:lnTo>
                  <a:pt x="30325" y="1460500"/>
                </a:lnTo>
                <a:close/>
              </a:path>
              <a:path w="5104821" h="1511300">
                <a:moveTo>
                  <a:pt x="51806" y="1460500"/>
                </a:moveTo>
                <a:lnTo>
                  <a:pt x="40434" y="1473200"/>
                </a:lnTo>
                <a:lnTo>
                  <a:pt x="61914" y="1473200"/>
                </a:lnTo>
                <a:lnTo>
                  <a:pt x="51806" y="1460500"/>
                </a:lnTo>
                <a:close/>
              </a:path>
              <a:path w="5104821" h="1511300">
                <a:moveTo>
                  <a:pt x="82132" y="1460500"/>
                </a:moveTo>
                <a:lnTo>
                  <a:pt x="72023" y="1473200"/>
                </a:lnTo>
                <a:lnTo>
                  <a:pt x="92240" y="1473200"/>
                </a:lnTo>
                <a:lnTo>
                  <a:pt x="82132" y="1460500"/>
                </a:lnTo>
                <a:close/>
              </a:path>
              <a:path w="5104821" h="1511300">
                <a:moveTo>
                  <a:pt x="102349" y="1460500"/>
                </a:moveTo>
                <a:lnTo>
                  <a:pt x="92240" y="1473200"/>
                </a:lnTo>
                <a:lnTo>
                  <a:pt x="112457" y="1473200"/>
                </a:lnTo>
                <a:lnTo>
                  <a:pt x="102349" y="1460500"/>
                </a:lnTo>
                <a:close/>
              </a:path>
              <a:path w="5104821" h="1511300">
                <a:moveTo>
                  <a:pt x="144046" y="1460500"/>
                </a:moveTo>
                <a:lnTo>
                  <a:pt x="122566" y="1460500"/>
                </a:lnTo>
                <a:lnTo>
                  <a:pt x="112457" y="1473200"/>
                </a:lnTo>
                <a:lnTo>
                  <a:pt x="154155" y="1473200"/>
                </a:lnTo>
                <a:lnTo>
                  <a:pt x="144046" y="1460500"/>
                </a:lnTo>
                <a:close/>
              </a:path>
              <a:path w="5104821" h="1511300">
                <a:moveTo>
                  <a:pt x="174372" y="1447800"/>
                </a:moveTo>
                <a:lnTo>
                  <a:pt x="164264" y="1473200"/>
                </a:lnTo>
                <a:lnTo>
                  <a:pt x="184481" y="1473200"/>
                </a:lnTo>
                <a:lnTo>
                  <a:pt x="174372" y="1447800"/>
                </a:lnTo>
                <a:close/>
              </a:path>
              <a:path w="5104821" h="1511300">
                <a:moveTo>
                  <a:pt x="276721" y="1460500"/>
                </a:moveTo>
                <a:lnTo>
                  <a:pt x="266613" y="1473200"/>
                </a:lnTo>
                <a:lnTo>
                  <a:pt x="286830" y="1473200"/>
                </a:lnTo>
                <a:lnTo>
                  <a:pt x="276721" y="1460500"/>
                </a:lnTo>
                <a:close/>
              </a:path>
              <a:path w="5104821" h="1511300">
                <a:moveTo>
                  <a:pt x="296938" y="1460500"/>
                </a:moveTo>
                <a:lnTo>
                  <a:pt x="286830" y="1473200"/>
                </a:lnTo>
                <a:lnTo>
                  <a:pt x="307047" y="1473200"/>
                </a:lnTo>
                <a:lnTo>
                  <a:pt x="296938" y="1460500"/>
                </a:lnTo>
                <a:close/>
              </a:path>
              <a:path w="5104821" h="1511300">
                <a:moveTo>
                  <a:pt x="389179" y="1409700"/>
                </a:moveTo>
                <a:lnTo>
                  <a:pt x="379070" y="1435100"/>
                </a:lnTo>
                <a:lnTo>
                  <a:pt x="368962" y="1447800"/>
                </a:lnTo>
                <a:lnTo>
                  <a:pt x="358853" y="1447800"/>
                </a:lnTo>
                <a:lnTo>
                  <a:pt x="348745" y="1460500"/>
                </a:lnTo>
                <a:lnTo>
                  <a:pt x="338636" y="1460500"/>
                </a:lnTo>
                <a:lnTo>
                  <a:pt x="328528" y="1473200"/>
                </a:lnTo>
                <a:lnTo>
                  <a:pt x="523117" y="1473200"/>
                </a:lnTo>
                <a:lnTo>
                  <a:pt x="520989" y="1422400"/>
                </a:lnTo>
                <a:lnTo>
                  <a:pt x="399287" y="1422400"/>
                </a:lnTo>
                <a:lnTo>
                  <a:pt x="389179" y="1409700"/>
                </a:lnTo>
                <a:close/>
              </a:path>
              <a:path w="5104821" h="1511300">
                <a:moveTo>
                  <a:pt x="573660" y="1460500"/>
                </a:moveTo>
                <a:lnTo>
                  <a:pt x="563552" y="1473200"/>
                </a:lnTo>
                <a:lnTo>
                  <a:pt x="583769" y="1473200"/>
                </a:lnTo>
                <a:lnTo>
                  <a:pt x="573660" y="1460500"/>
                </a:lnTo>
                <a:close/>
              </a:path>
              <a:path w="5104821" h="1511300">
                <a:moveTo>
                  <a:pt x="605249" y="1460500"/>
                </a:moveTo>
                <a:lnTo>
                  <a:pt x="595141" y="1473200"/>
                </a:lnTo>
                <a:lnTo>
                  <a:pt x="615358" y="1473200"/>
                </a:lnTo>
                <a:lnTo>
                  <a:pt x="605249" y="1460500"/>
                </a:lnTo>
                <a:close/>
              </a:path>
              <a:path w="5104821" h="1511300">
                <a:moveTo>
                  <a:pt x="625466" y="1460500"/>
                </a:moveTo>
                <a:lnTo>
                  <a:pt x="615358" y="1473200"/>
                </a:lnTo>
                <a:lnTo>
                  <a:pt x="635575" y="1473200"/>
                </a:lnTo>
                <a:lnTo>
                  <a:pt x="625466" y="1460500"/>
                </a:lnTo>
                <a:close/>
              </a:path>
              <a:path w="5104821" h="1511300">
                <a:moveTo>
                  <a:pt x="655792" y="1447800"/>
                </a:moveTo>
                <a:lnTo>
                  <a:pt x="645684" y="1473200"/>
                </a:lnTo>
                <a:lnTo>
                  <a:pt x="687381" y="1473200"/>
                </a:lnTo>
                <a:lnTo>
                  <a:pt x="676009" y="1460500"/>
                </a:lnTo>
                <a:lnTo>
                  <a:pt x="665901" y="1460500"/>
                </a:lnTo>
                <a:lnTo>
                  <a:pt x="655792" y="1447800"/>
                </a:lnTo>
                <a:close/>
              </a:path>
              <a:path w="5104821" h="1511300">
                <a:moveTo>
                  <a:pt x="779622" y="1206500"/>
                </a:moveTo>
                <a:lnTo>
                  <a:pt x="768250" y="1270000"/>
                </a:lnTo>
                <a:lnTo>
                  <a:pt x="758141" y="1295400"/>
                </a:lnTo>
                <a:lnTo>
                  <a:pt x="748033" y="1308100"/>
                </a:lnTo>
                <a:lnTo>
                  <a:pt x="737924" y="1346200"/>
                </a:lnTo>
                <a:lnTo>
                  <a:pt x="707598" y="1422400"/>
                </a:lnTo>
                <a:lnTo>
                  <a:pt x="697490" y="1460500"/>
                </a:lnTo>
                <a:lnTo>
                  <a:pt x="687381" y="1473200"/>
                </a:lnTo>
                <a:lnTo>
                  <a:pt x="912297" y="1473200"/>
                </a:lnTo>
                <a:lnTo>
                  <a:pt x="902188" y="1460500"/>
                </a:lnTo>
                <a:lnTo>
                  <a:pt x="881971" y="1460500"/>
                </a:lnTo>
                <a:lnTo>
                  <a:pt x="879227" y="1219200"/>
                </a:lnTo>
                <a:lnTo>
                  <a:pt x="789730" y="1219200"/>
                </a:lnTo>
                <a:lnTo>
                  <a:pt x="779622" y="1206500"/>
                </a:lnTo>
                <a:close/>
              </a:path>
              <a:path w="5104821" h="1511300">
                <a:moveTo>
                  <a:pt x="953995" y="1460500"/>
                </a:moveTo>
                <a:lnTo>
                  <a:pt x="942622" y="1473200"/>
                </a:lnTo>
                <a:lnTo>
                  <a:pt x="964103" y="1473200"/>
                </a:lnTo>
                <a:lnTo>
                  <a:pt x="953995" y="1460500"/>
                </a:lnTo>
                <a:close/>
              </a:path>
              <a:path w="5104821" h="1511300">
                <a:moveTo>
                  <a:pt x="974212" y="1447800"/>
                </a:moveTo>
                <a:lnTo>
                  <a:pt x="964103" y="1473200"/>
                </a:lnTo>
                <a:lnTo>
                  <a:pt x="984320" y="1473200"/>
                </a:lnTo>
                <a:lnTo>
                  <a:pt x="974212" y="1447800"/>
                </a:lnTo>
                <a:close/>
              </a:path>
              <a:path w="5104821" h="1511300">
                <a:moveTo>
                  <a:pt x="1250933" y="1460500"/>
                </a:moveTo>
                <a:lnTo>
                  <a:pt x="1240825" y="1473200"/>
                </a:lnTo>
                <a:lnTo>
                  <a:pt x="1261042" y="1473200"/>
                </a:lnTo>
                <a:lnTo>
                  <a:pt x="1250933" y="1460500"/>
                </a:lnTo>
                <a:close/>
              </a:path>
              <a:path w="5104821" h="1511300">
                <a:moveTo>
                  <a:pt x="1291368" y="1460500"/>
                </a:moveTo>
                <a:lnTo>
                  <a:pt x="1281259" y="1473200"/>
                </a:lnTo>
                <a:lnTo>
                  <a:pt x="1301476" y="1473200"/>
                </a:lnTo>
                <a:lnTo>
                  <a:pt x="1291368" y="1460500"/>
                </a:lnTo>
                <a:close/>
              </a:path>
              <a:path w="5104821" h="1511300">
                <a:moveTo>
                  <a:pt x="1383608" y="0"/>
                </a:moveTo>
                <a:lnTo>
                  <a:pt x="1373500" y="38100"/>
                </a:lnTo>
                <a:lnTo>
                  <a:pt x="1363391" y="304800"/>
                </a:lnTo>
                <a:lnTo>
                  <a:pt x="1353282" y="393700"/>
                </a:lnTo>
                <a:lnTo>
                  <a:pt x="1343174" y="685800"/>
                </a:lnTo>
                <a:lnTo>
                  <a:pt x="1333065" y="1168400"/>
                </a:lnTo>
                <a:lnTo>
                  <a:pt x="1322957" y="1447800"/>
                </a:lnTo>
                <a:lnTo>
                  <a:pt x="1311585" y="1473200"/>
                </a:lnTo>
                <a:lnTo>
                  <a:pt x="1517547" y="1473200"/>
                </a:lnTo>
                <a:lnTo>
                  <a:pt x="1507438" y="12700"/>
                </a:lnTo>
                <a:lnTo>
                  <a:pt x="1393717" y="12700"/>
                </a:lnTo>
                <a:lnTo>
                  <a:pt x="1383608" y="0"/>
                </a:lnTo>
                <a:close/>
              </a:path>
              <a:path w="5104821" h="1511300">
                <a:moveTo>
                  <a:pt x="1537764" y="1460500"/>
                </a:moveTo>
                <a:lnTo>
                  <a:pt x="1527655" y="1473200"/>
                </a:lnTo>
                <a:lnTo>
                  <a:pt x="1547872" y="1473200"/>
                </a:lnTo>
                <a:lnTo>
                  <a:pt x="1537764" y="1460500"/>
                </a:lnTo>
                <a:close/>
              </a:path>
              <a:path w="5104821" h="1511300">
                <a:moveTo>
                  <a:pt x="1589570" y="1460500"/>
                </a:moveTo>
                <a:lnTo>
                  <a:pt x="1578198" y="1473200"/>
                </a:lnTo>
                <a:lnTo>
                  <a:pt x="1599679" y="1473200"/>
                </a:lnTo>
                <a:lnTo>
                  <a:pt x="1589570" y="1460500"/>
                </a:lnTo>
                <a:close/>
              </a:path>
              <a:path w="5104821" h="1511300">
                <a:moveTo>
                  <a:pt x="1804377" y="12700"/>
                </a:moveTo>
                <a:lnTo>
                  <a:pt x="1752570" y="12700"/>
                </a:lnTo>
                <a:lnTo>
                  <a:pt x="1742462" y="25400"/>
                </a:lnTo>
                <a:lnTo>
                  <a:pt x="1722245" y="444500"/>
                </a:lnTo>
                <a:lnTo>
                  <a:pt x="1712136" y="596900"/>
                </a:lnTo>
                <a:lnTo>
                  <a:pt x="1702028" y="660400"/>
                </a:lnTo>
                <a:lnTo>
                  <a:pt x="1691919" y="736600"/>
                </a:lnTo>
                <a:lnTo>
                  <a:pt x="1670438" y="952500"/>
                </a:lnTo>
                <a:lnTo>
                  <a:pt x="1660330" y="1066800"/>
                </a:lnTo>
                <a:lnTo>
                  <a:pt x="1650221" y="1193800"/>
                </a:lnTo>
                <a:lnTo>
                  <a:pt x="1640113" y="1409700"/>
                </a:lnTo>
                <a:lnTo>
                  <a:pt x="1630004" y="1473200"/>
                </a:lnTo>
                <a:lnTo>
                  <a:pt x="1834702" y="1473200"/>
                </a:lnTo>
                <a:lnTo>
                  <a:pt x="1824594" y="1460500"/>
                </a:lnTo>
                <a:lnTo>
                  <a:pt x="1814485" y="1371600"/>
                </a:lnTo>
                <a:lnTo>
                  <a:pt x="1804377" y="12700"/>
                </a:lnTo>
                <a:close/>
              </a:path>
              <a:path w="5104821" h="1511300">
                <a:moveTo>
                  <a:pt x="1947160" y="1460500"/>
                </a:moveTo>
                <a:lnTo>
                  <a:pt x="1937052" y="1473200"/>
                </a:lnTo>
                <a:lnTo>
                  <a:pt x="1958532" y="1473200"/>
                </a:lnTo>
                <a:lnTo>
                  <a:pt x="1947160" y="1460500"/>
                </a:lnTo>
                <a:close/>
              </a:path>
              <a:path w="5104821" h="1511300">
                <a:moveTo>
                  <a:pt x="1968641" y="1460500"/>
                </a:moveTo>
                <a:lnTo>
                  <a:pt x="1958532" y="1473200"/>
                </a:lnTo>
                <a:lnTo>
                  <a:pt x="1978749" y="1473200"/>
                </a:lnTo>
                <a:lnTo>
                  <a:pt x="1968641" y="1460500"/>
                </a:lnTo>
                <a:close/>
              </a:path>
              <a:path w="5104821" h="1511300">
                <a:moveTo>
                  <a:pt x="2183448" y="1460500"/>
                </a:moveTo>
                <a:lnTo>
                  <a:pt x="2173339" y="1473200"/>
                </a:lnTo>
                <a:lnTo>
                  <a:pt x="2193556" y="1473200"/>
                </a:lnTo>
                <a:lnTo>
                  <a:pt x="2183448" y="1460500"/>
                </a:lnTo>
                <a:close/>
              </a:path>
              <a:path w="5104821" h="1511300">
                <a:moveTo>
                  <a:pt x="2213773" y="1460500"/>
                </a:moveTo>
                <a:lnTo>
                  <a:pt x="2203665" y="1473200"/>
                </a:lnTo>
                <a:lnTo>
                  <a:pt x="2225145" y="1473200"/>
                </a:lnTo>
                <a:lnTo>
                  <a:pt x="2213773" y="1460500"/>
                </a:lnTo>
                <a:close/>
              </a:path>
              <a:path w="5104821" h="1511300">
                <a:moveTo>
                  <a:pt x="2317386" y="1460500"/>
                </a:moveTo>
                <a:lnTo>
                  <a:pt x="2306014" y="1473200"/>
                </a:lnTo>
                <a:lnTo>
                  <a:pt x="2327495" y="1473200"/>
                </a:lnTo>
                <a:lnTo>
                  <a:pt x="2317386" y="1460500"/>
                </a:lnTo>
                <a:close/>
              </a:path>
              <a:path w="5104821" h="1511300">
                <a:moveTo>
                  <a:pt x="2357820" y="1460500"/>
                </a:moveTo>
                <a:lnTo>
                  <a:pt x="2337603" y="1460500"/>
                </a:lnTo>
                <a:lnTo>
                  <a:pt x="2327495" y="1473200"/>
                </a:lnTo>
                <a:lnTo>
                  <a:pt x="2367929" y="1473200"/>
                </a:lnTo>
                <a:lnTo>
                  <a:pt x="2357820" y="1460500"/>
                </a:lnTo>
                <a:close/>
              </a:path>
              <a:path w="5104821" h="1511300">
                <a:moveTo>
                  <a:pt x="2409627" y="1460500"/>
                </a:moveTo>
                <a:lnTo>
                  <a:pt x="2388146" y="1460500"/>
                </a:lnTo>
                <a:lnTo>
                  <a:pt x="2378037" y="1473200"/>
                </a:lnTo>
                <a:lnTo>
                  <a:pt x="2419735" y="1473200"/>
                </a:lnTo>
                <a:lnTo>
                  <a:pt x="2409627" y="1460500"/>
                </a:lnTo>
                <a:close/>
              </a:path>
              <a:path w="5104821" h="1511300">
                <a:moveTo>
                  <a:pt x="2429844" y="1460500"/>
                </a:moveTo>
                <a:lnTo>
                  <a:pt x="2419735" y="1473200"/>
                </a:lnTo>
                <a:lnTo>
                  <a:pt x="2439952" y="1473200"/>
                </a:lnTo>
                <a:lnTo>
                  <a:pt x="2429844" y="1460500"/>
                </a:lnTo>
                <a:close/>
              </a:path>
              <a:path w="5104821" h="1511300">
                <a:moveTo>
                  <a:pt x="2450061" y="1460500"/>
                </a:moveTo>
                <a:lnTo>
                  <a:pt x="2439952" y="1473200"/>
                </a:lnTo>
                <a:lnTo>
                  <a:pt x="2460169" y="1473200"/>
                </a:lnTo>
                <a:lnTo>
                  <a:pt x="2450061" y="1460500"/>
                </a:lnTo>
                <a:close/>
              </a:path>
              <a:path w="5104821" h="1511300">
                <a:moveTo>
                  <a:pt x="2532193" y="1460500"/>
                </a:moveTo>
                <a:lnTo>
                  <a:pt x="2522084" y="1473200"/>
                </a:lnTo>
                <a:lnTo>
                  <a:pt x="2542301" y="1473200"/>
                </a:lnTo>
                <a:lnTo>
                  <a:pt x="2532193" y="1460500"/>
                </a:lnTo>
                <a:close/>
              </a:path>
              <a:path w="5104821" h="1511300">
                <a:moveTo>
                  <a:pt x="2562519" y="1460500"/>
                </a:moveTo>
                <a:lnTo>
                  <a:pt x="2552410" y="1473200"/>
                </a:lnTo>
                <a:lnTo>
                  <a:pt x="2567573" y="1473200"/>
                </a:lnTo>
                <a:lnTo>
                  <a:pt x="2562519" y="1460500"/>
                </a:lnTo>
                <a:close/>
              </a:path>
              <a:path w="5104821" h="1511300">
                <a:moveTo>
                  <a:pt x="2716674" y="1447800"/>
                </a:moveTo>
                <a:lnTo>
                  <a:pt x="2706565" y="1473200"/>
                </a:lnTo>
                <a:lnTo>
                  <a:pt x="2726783" y="1473200"/>
                </a:lnTo>
                <a:lnTo>
                  <a:pt x="2716674" y="1447800"/>
                </a:lnTo>
                <a:close/>
              </a:path>
              <a:path w="5104821" h="1511300">
                <a:moveTo>
                  <a:pt x="2798806" y="1460500"/>
                </a:moveTo>
                <a:lnTo>
                  <a:pt x="2788698" y="1473200"/>
                </a:lnTo>
                <a:lnTo>
                  <a:pt x="2808915" y="1473200"/>
                </a:lnTo>
                <a:lnTo>
                  <a:pt x="2798806" y="1460500"/>
                </a:lnTo>
                <a:close/>
              </a:path>
              <a:path w="5104821" h="1511300">
                <a:moveTo>
                  <a:pt x="3013613" y="1460500"/>
                </a:moveTo>
                <a:lnTo>
                  <a:pt x="2993396" y="1460500"/>
                </a:lnTo>
                <a:lnTo>
                  <a:pt x="2983287" y="1473200"/>
                </a:lnTo>
                <a:lnTo>
                  <a:pt x="3023721" y="1473200"/>
                </a:lnTo>
                <a:lnTo>
                  <a:pt x="3013613" y="1460500"/>
                </a:lnTo>
                <a:close/>
              </a:path>
              <a:path w="5104821" h="1511300">
                <a:moveTo>
                  <a:pt x="3157660" y="1460500"/>
                </a:moveTo>
                <a:lnTo>
                  <a:pt x="3147551" y="1460500"/>
                </a:lnTo>
                <a:lnTo>
                  <a:pt x="3137443" y="1473200"/>
                </a:lnTo>
                <a:lnTo>
                  <a:pt x="3167768" y="1473200"/>
                </a:lnTo>
                <a:lnTo>
                  <a:pt x="3157660" y="1460500"/>
                </a:lnTo>
                <a:close/>
              </a:path>
              <a:path w="5104821" h="1511300">
                <a:moveTo>
                  <a:pt x="3260009" y="1460500"/>
                </a:moveTo>
                <a:lnTo>
                  <a:pt x="3249900" y="1473200"/>
                </a:lnTo>
                <a:lnTo>
                  <a:pt x="3270118" y="1473200"/>
                </a:lnTo>
                <a:lnTo>
                  <a:pt x="3260009" y="1460500"/>
                </a:lnTo>
                <a:close/>
              </a:path>
              <a:path w="5104821" h="1511300">
                <a:moveTo>
                  <a:pt x="3290335" y="1460500"/>
                </a:moveTo>
                <a:lnTo>
                  <a:pt x="3280226" y="1473200"/>
                </a:lnTo>
                <a:lnTo>
                  <a:pt x="3300443" y="1473200"/>
                </a:lnTo>
                <a:lnTo>
                  <a:pt x="3290335" y="1460500"/>
                </a:lnTo>
                <a:close/>
              </a:path>
              <a:path w="5104821" h="1511300">
                <a:moveTo>
                  <a:pt x="3496296" y="1460500"/>
                </a:moveTo>
                <a:lnTo>
                  <a:pt x="3484924" y="1460500"/>
                </a:lnTo>
                <a:lnTo>
                  <a:pt x="3474816" y="1473200"/>
                </a:lnTo>
                <a:lnTo>
                  <a:pt x="3506405" y="1473200"/>
                </a:lnTo>
                <a:lnTo>
                  <a:pt x="3496296" y="1460500"/>
                </a:lnTo>
                <a:close/>
              </a:path>
              <a:path w="5104821" h="1511300">
                <a:moveTo>
                  <a:pt x="3516514" y="1447800"/>
                </a:moveTo>
                <a:lnTo>
                  <a:pt x="3506405" y="1473200"/>
                </a:lnTo>
                <a:lnTo>
                  <a:pt x="3536731" y="1473200"/>
                </a:lnTo>
                <a:lnTo>
                  <a:pt x="3516514" y="1447800"/>
                </a:lnTo>
                <a:close/>
              </a:path>
              <a:path w="5104821" h="1511300">
                <a:moveTo>
                  <a:pt x="3608754" y="1460500"/>
                </a:moveTo>
                <a:lnTo>
                  <a:pt x="3588537" y="1460500"/>
                </a:lnTo>
                <a:lnTo>
                  <a:pt x="3577165" y="1473200"/>
                </a:lnTo>
                <a:lnTo>
                  <a:pt x="3618863" y="1473200"/>
                </a:lnTo>
                <a:lnTo>
                  <a:pt x="3608754" y="1460500"/>
                </a:lnTo>
                <a:close/>
              </a:path>
              <a:path w="5104821" h="1511300">
                <a:moveTo>
                  <a:pt x="3639080" y="1460500"/>
                </a:moveTo>
                <a:lnTo>
                  <a:pt x="3628971" y="1473200"/>
                </a:lnTo>
                <a:lnTo>
                  <a:pt x="3649188" y="1473200"/>
                </a:lnTo>
                <a:lnTo>
                  <a:pt x="3639080" y="1460500"/>
                </a:lnTo>
                <a:close/>
              </a:path>
              <a:path w="5104821" h="1511300">
                <a:moveTo>
                  <a:pt x="3669405" y="1460500"/>
                </a:moveTo>
                <a:lnTo>
                  <a:pt x="3659297" y="1460500"/>
                </a:lnTo>
                <a:lnTo>
                  <a:pt x="3649188" y="1473200"/>
                </a:lnTo>
                <a:lnTo>
                  <a:pt x="3680778" y="1473200"/>
                </a:lnTo>
                <a:lnTo>
                  <a:pt x="3669405" y="1460500"/>
                </a:lnTo>
                <a:close/>
              </a:path>
              <a:path w="5104821" h="1511300">
                <a:moveTo>
                  <a:pt x="3783127" y="1460500"/>
                </a:moveTo>
                <a:lnTo>
                  <a:pt x="3751538" y="1460500"/>
                </a:lnTo>
                <a:lnTo>
                  <a:pt x="3741429" y="1473200"/>
                </a:lnTo>
                <a:lnTo>
                  <a:pt x="3793235" y="1473200"/>
                </a:lnTo>
                <a:lnTo>
                  <a:pt x="3783127" y="1460500"/>
                </a:lnTo>
                <a:close/>
              </a:path>
              <a:path w="5104821" h="1511300">
                <a:moveTo>
                  <a:pt x="3813452" y="1460500"/>
                </a:moveTo>
                <a:lnTo>
                  <a:pt x="3803344" y="1460500"/>
                </a:lnTo>
                <a:lnTo>
                  <a:pt x="3793235" y="1473200"/>
                </a:lnTo>
                <a:lnTo>
                  <a:pt x="3823561" y="1473200"/>
                </a:lnTo>
                <a:lnTo>
                  <a:pt x="3813452" y="1460500"/>
                </a:lnTo>
                <a:close/>
              </a:path>
              <a:path w="5104821" h="1511300">
                <a:moveTo>
                  <a:pt x="3853887" y="1460500"/>
                </a:moveTo>
                <a:lnTo>
                  <a:pt x="3843778" y="1473200"/>
                </a:lnTo>
                <a:lnTo>
                  <a:pt x="3865259" y="1473200"/>
                </a:lnTo>
                <a:lnTo>
                  <a:pt x="3853887" y="1460500"/>
                </a:lnTo>
                <a:close/>
              </a:path>
              <a:path w="5104821" h="1511300">
                <a:moveTo>
                  <a:pt x="3905693" y="1460500"/>
                </a:moveTo>
                <a:lnTo>
                  <a:pt x="3895584" y="1473200"/>
                </a:lnTo>
                <a:lnTo>
                  <a:pt x="3915802" y="1473200"/>
                </a:lnTo>
                <a:lnTo>
                  <a:pt x="3905693" y="1460500"/>
                </a:lnTo>
                <a:close/>
              </a:path>
              <a:path w="5104821" h="1511300">
                <a:moveTo>
                  <a:pt x="4059848" y="1460500"/>
                </a:moveTo>
                <a:lnTo>
                  <a:pt x="4049740" y="1473200"/>
                </a:lnTo>
                <a:lnTo>
                  <a:pt x="4069957" y="1473200"/>
                </a:lnTo>
                <a:lnTo>
                  <a:pt x="4059848" y="1460500"/>
                </a:lnTo>
                <a:close/>
              </a:path>
              <a:path w="5104821" h="1511300">
                <a:moveTo>
                  <a:pt x="4234221" y="1460500"/>
                </a:moveTo>
                <a:lnTo>
                  <a:pt x="4224113" y="1473200"/>
                </a:lnTo>
                <a:lnTo>
                  <a:pt x="4244330" y="1473200"/>
                </a:lnTo>
                <a:lnTo>
                  <a:pt x="4234221" y="1460500"/>
                </a:lnTo>
                <a:close/>
              </a:path>
              <a:path w="5104821" h="1511300">
                <a:moveTo>
                  <a:pt x="4294872" y="1460500"/>
                </a:moveTo>
                <a:lnTo>
                  <a:pt x="4284764" y="1473200"/>
                </a:lnTo>
                <a:lnTo>
                  <a:pt x="4299927" y="1473200"/>
                </a:lnTo>
                <a:lnTo>
                  <a:pt x="4294872" y="1460500"/>
                </a:lnTo>
                <a:close/>
              </a:path>
              <a:path w="5104821" h="1511300">
                <a:moveTo>
                  <a:pt x="4356787" y="1447800"/>
                </a:moveTo>
                <a:lnTo>
                  <a:pt x="4346679" y="1460500"/>
                </a:lnTo>
                <a:lnTo>
                  <a:pt x="4336570" y="1460500"/>
                </a:lnTo>
                <a:lnTo>
                  <a:pt x="4326462" y="1473200"/>
                </a:lnTo>
                <a:lnTo>
                  <a:pt x="4377004" y="1473200"/>
                </a:lnTo>
                <a:lnTo>
                  <a:pt x="4356787" y="1447800"/>
                </a:lnTo>
                <a:close/>
              </a:path>
              <a:path w="5104821" h="1511300">
                <a:moveTo>
                  <a:pt x="4449028" y="1460500"/>
                </a:moveTo>
                <a:lnTo>
                  <a:pt x="4438919" y="1460500"/>
                </a:lnTo>
                <a:lnTo>
                  <a:pt x="4428811" y="1473200"/>
                </a:lnTo>
                <a:lnTo>
                  <a:pt x="4459136" y="1473200"/>
                </a:lnTo>
                <a:lnTo>
                  <a:pt x="4449028" y="1460500"/>
                </a:lnTo>
                <a:close/>
              </a:path>
              <a:path w="5104821" h="1511300">
                <a:moveTo>
                  <a:pt x="4469245" y="1460500"/>
                </a:moveTo>
                <a:lnTo>
                  <a:pt x="4459136" y="1473200"/>
                </a:lnTo>
                <a:lnTo>
                  <a:pt x="4479354" y="1473200"/>
                </a:lnTo>
                <a:lnTo>
                  <a:pt x="4469245" y="1460500"/>
                </a:lnTo>
                <a:close/>
              </a:path>
              <a:path w="5104821" h="1511300">
                <a:moveTo>
                  <a:pt x="4489462" y="1460500"/>
                </a:moveTo>
                <a:lnTo>
                  <a:pt x="4479354" y="1473200"/>
                </a:lnTo>
                <a:lnTo>
                  <a:pt x="4500834" y="1473200"/>
                </a:lnTo>
                <a:lnTo>
                  <a:pt x="4489462" y="1460500"/>
                </a:lnTo>
                <a:close/>
              </a:path>
              <a:path w="5104821" h="1511300">
                <a:moveTo>
                  <a:pt x="4531160" y="1460500"/>
                </a:moveTo>
                <a:lnTo>
                  <a:pt x="4521051" y="1473200"/>
                </a:lnTo>
                <a:lnTo>
                  <a:pt x="4541268" y="1473200"/>
                </a:lnTo>
                <a:lnTo>
                  <a:pt x="4531160" y="1460500"/>
                </a:lnTo>
                <a:close/>
              </a:path>
              <a:path w="5104821" h="1511300">
                <a:moveTo>
                  <a:pt x="4603183" y="1460500"/>
                </a:moveTo>
                <a:lnTo>
                  <a:pt x="4593075" y="1460500"/>
                </a:lnTo>
                <a:lnTo>
                  <a:pt x="4581703" y="1473200"/>
                </a:lnTo>
                <a:lnTo>
                  <a:pt x="4613292" y="1473200"/>
                </a:lnTo>
                <a:lnTo>
                  <a:pt x="4603183" y="1460500"/>
                </a:lnTo>
                <a:close/>
              </a:path>
              <a:path w="5104821" h="1511300">
                <a:moveTo>
                  <a:pt x="4787665" y="1460500"/>
                </a:moveTo>
                <a:lnTo>
                  <a:pt x="4777556" y="1473200"/>
                </a:lnTo>
                <a:lnTo>
                  <a:pt x="4797773" y="1473200"/>
                </a:lnTo>
                <a:lnTo>
                  <a:pt x="4787665" y="1460500"/>
                </a:lnTo>
                <a:close/>
              </a:path>
              <a:path w="5104821" h="1511300">
                <a:moveTo>
                  <a:pt x="4828099" y="1460500"/>
                </a:moveTo>
                <a:lnTo>
                  <a:pt x="4817990" y="1473200"/>
                </a:lnTo>
                <a:lnTo>
                  <a:pt x="4838207" y="1473200"/>
                </a:lnTo>
                <a:lnTo>
                  <a:pt x="4828099" y="1460500"/>
                </a:lnTo>
                <a:close/>
              </a:path>
              <a:path w="5104821" h="1511300">
                <a:moveTo>
                  <a:pt x="4859688" y="1460500"/>
                </a:moveTo>
                <a:lnTo>
                  <a:pt x="4848316" y="1460500"/>
                </a:lnTo>
                <a:lnTo>
                  <a:pt x="4838207" y="1473200"/>
                </a:lnTo>
                <a:lnTo>
                  <a:pt x="4869797" y="1473200"/>
                </a:lnTo>
                <a:lnTo>
                  <a:pt x="4859688" y="1460500"/>
                </a:lnTo>
                <a:close/>
              </a:path>
              <a:path w="5104821" h="1511300">
                <a:moveTo>
                  <a:pt x="4910231" y="1460500"/>
                </a:moveTo>
                <a:lnTo>
                  <a:pt x="4900122" y="1473200"/>
                </a:lnTo>
                <a:lnTo>
                  <a:pt x="4920339" y="1473200"/>
                </a:lnTo>
                <a:lnTo>
                  <a:pt x="4910231" y="1460500"/>
                </a:lnTo>
                <a:close/>
              </a:path>
              <a:path w="5104821" h="1511300">
                <a:moveTo>
                  <a:pt x="4951929" y="1460500"/>
                </a:moveTo>
                <a:lnTo>
                  <a:pt x="4940556" y="1473200"/>
                </a:lnTo>
                <a:lnTo>
                  <a:pt x="4962037" y="1473200"/>
                </a:lnTo>
                <a:lnTo>
                  <a:pt x="4951929" y="1460500"/>
                </a:lnTo>
                <a:close/>
              </a:path>
              <a:path w="5104821" h="1511300">
                <a:moveTo>
                  <a:pt x="4972146" y="1460500"/>
                </a:moveTo>
                <a:lnTo>
                  <a:pt x="4962037" y="1473200"/>
                </a:lnTo>
                <a:lnTo>
                  <a:pt x="4982254" y="1473200"/>
                </a:lnTo>
                <a:lnTo>
                  <a:pt x="4972146" y="1460500"/>
                </a:lnTo>
                <a:close/>
              </a:path>
              <a:path w="5104821" h="1511300">
                <a:moveTo>
                  <a:pt x="5104821" y="635000"/>
                </a:moveTo>
                <a:lnTo>
                  <a:pt x="5094712" y="838200"/>
                </a:lnTo>
                <a:lnTo>
                  <a:pt x="5074495" y="914400"/>
                </a:lnTo>
                <a:lnTo>
                  <a:pt x="5064386" y="977900"/>
                </a:lnTo>
                <a:lnTo>
                  <a:pt x="5054278" y="1066800"/>
                </a:lnTo>
                <a:lnTo>
                  <a:pt x="5044169" y="1257300"/>
                </a:lnTo>
                <a:lnTo>
                  <a:pt x="5032797" y="1346200"/>
                </a:lnTo>
                <a:lnTo>
                  <a:pt x="5022688" y="1409700"/>
                </a:lnTo>
                <a:lnTo>
                  <a:pt x="5002471" y="1460500"/>
                </a:lnTo>
                <a:lnTo>
                  <a:pt x="4992363" y="1460500"/>
                </a:lnTo>
                <a:lnTo>
                  <a:pt x="4982254" y="1473200"/>
                </a:lnTo>
                <a:lnTo>
                  <a:pt x="5104821" y="1473200"/>
                </a:lnTo>
                <a:lnTo>
                  <a:pt x="5104821" y="635000"/>
                </a:lnTo>
                <a:close/>
              </a:path>
              <a:path w="5104821" h="1511300">
                <a:moveTo>
                  <a:pt x="513009" y="1231900"/>
                </a:moveTo>
                <a:lnTo>
                  <a:pt x="502900" y="1257300"/>
                </a:lnTo>
                <a:lnTo>
                  <a:pt x="491528" y="1295400"/>
                </a:lnTo>
                <a:lnTo>
                  <a:pt x="481419" y="1346200"/>
                </a:lnTo>
                <a:lnTo>
                  <a:pt x="461202" y="1371600"/>
                </a:lnTo>
                <a:lnTo>
                  <a:pt x="451094" y="1371600"/>
                </a:lnTo>
                <a:lnTo>
                  <a:pt x="440985" y="1409700"/>
                </a:lnTo>
                <a:lnTo>
                  <a:pt x="410660" y="1409700"/>
                </a:lnTo>
                <a:lnTo>
                  <a:pt x="399287" y="1422400"/>
                </a:lnTo>
                <a:lnTo>
                  <a:pt x="520989" y="1422400"/>
                </a:lnTo>
                <a:lnTo>
                  <a:pt x="513009" y="1231900"/>
                </a:lnTo>
                <a:close/>
              </a:path>
              <a:path w="5104821" h="1511300">
                <a:moveTo>
                  <a:pt x="871862" y="571500"/>
                </a:moveTo>
                <a:lnTo>
                  <a:pt x="860490" y="673100"/>
                </a:lnTo>
                <a:lnTo>
                  <a:pt x="850382" y="850900"/>
                </a:lnTo>
                <a:lnTo>
                  <a:pt x="840273" y="952500"/>
                </a:lnTo>
                <a:lnTo>
                  <a:pt x="830165" y="1028700"/>
                </a:lnTo>
                <a:lnTo>
                  <a:pt x="820056" y="1079500"/>
                </a:lnTo>
                <a:lnTo>
                  <a:pt x="809948" y="1143000"/>
                </a:lnTo>
                <a:lnTo>
                  <a:pt x="789730" y="1219200"/>
                </a:lnTo>
                <a:lnTo>
                  <a:pt x="879227" y="1219200"/>
                </a:lnTo>
                <a:lnTo>
                  <a:pt x="871862" y="571500"/>
                </a:lnTo>
                <a:close/>
              </a:path>
              <a:path w="5104821" h="1511300">
                <a:moveTo>
                  <a:pt x="1445523" y="0"/>
                </a:moveTo>
                <a:lnTo>
                  <a:pt x="1435415" y="0"/>
                </a:lnTo>
                <a:lnTo>
                  <a:pt x="1425306" y="12700"/>
                </a:lnTo>
                <a:lnTo>
                  <a:pt x="1455632" y="12700"/>
                </a:lnTo>
                <a:lnTo>
                  <a:pt x="1445523" y="0"/>
                </a:lnTo>
                <a:close/>
              </a:path>
              <a:path w="5104821" h="1511300">
                <a:moveTo>
                  <a:pt x="1465740" y="0"/>
                </a:moveTo>
                <a:lnTo>
                  <a:pt x="1455632" y="12700"/>
                </a:lnTo>
                <a:lnTo>
                  <a:pt x="1475849" y="12700"/>
                </a:lnTo>
                <a:lnTo>
                  <a:pt x="1465740" y="0"/>
                </a:lnTo>
                <a:close/>
              </a:path>
            </a:pathLst>
          </a:custGeom>
          <a:solidFill>
            <a:srgbClr val="000000"/>
          </a:solidFill>
        </p:spPr>
        <p:txBody>
          <a:bodyPr wrap="square" lIns="0" tIns="0" rIns="0" bIns="0" rtlCol="0">
            <a:noAutofit/>
          </a:bodyPr>
          <a:lstStyle/>
          <a:p>
            <a:endParaRPr/>
          </a:p>
        </p:txBody>
      </p:sp>
      <p:sp>
        <p:nvSpPr>
          <p:cNvPr id="73" name="object 73"/>
          <p:cNvSpPr/>
          <p:nvPr/>
        </p:nvSpPr>
        <p:spPr>
          <a:xfrm>
            <a:off x="2073587" y="791773"/>
            <a:ext cx="4640746" cy="1338941"/>
          </a:xfrm>
          <a:custGeom>
            <a:avLst/>
            <a:gdLst/>
            <a:ahLst/>
            <a:cxnLst/>
            <a:rect l="l" t="t" r="r" b="b"/>
            <a:pathLst>
              <a:path w="5104821" h="1517466">
                <a:moveTo>
                  <a:pt x="0" y="1517466"/>
                </a:moveTo>
                <a:lnTo>
                  <a:pt x="0" y="1461475"/>
                </a:lnTo>
                <a:lnTo>
                  <a:pt x="10108" y="1474436"/>
                </a:lnTo>
                <a:lnTo>
                  <a:pt x="20217" y="1474436"/>
                </a:lnTo>
                <a:lnTo>
                  <a:pt x="30325" y="1461475"/>
                </a:lnTo>
                <a:lnTo>
                  <a:pt x="40434" y="1474436"/>
                </a:lnTo>
                <a:lnTo>
                  <a:pt x="51806" y="1461475"/>
                </a:lnTo>
                <a:lnTo>
                  <a:pt x="61914" y="1474436"/>
                </a:lnTo>
                <a:lnTo>
                  <a:pt x="72023" y="1474436"/>
                </a:lnTo>
                <a:lnTo>
                  <a:pt x="82132" y="1461475"/>
                </a:lnTo>
                <a:lnTo>
                  <a:pt x="92240" y="1474436"/>
                </a:lnTo>
                <a:lnTo>
                  <a:pt x="102349" y="1461475"/>
                </a:lnTo>
                <a:lnTo>
                  <a:pt x="112457" y="1474436"/>
                </a:lnTo>
                <a:lnTo>
                  <a:pt x="122566" y="1461475"/>
                </a:lnTo>
                <a:lnTo>
                  <a:pt x="132674" y="1461475"/>
                </a:lnTo>
                <a:lnTo>
                  <a:pt x="144046" y="1461475"/>
                </a:lnTo>
                <a:lnTo>
                  <a:pt x="154155" y="1474436"/>
                </a:lnTo>
                <a:lnTo>
                  <a:pt x="164264" y="1474436"/>
                </a:lnTo>
                <a:lnTo>
                  <a:pt x="174372" y="1448514"/>
                </a:lnTo>
                <a:lnTo>
                  <a:pt x="184481" y="1474436"/>
                </a:lnTo>
                <a:lnTo>
                  <a:pt x="194589" y="1474436"/>
                </a:lnTo>
                <a:lnTo>
                  <a:pt x="204698" y="1474436"/>
                </a:lnTo>
                <a:lnTo>
                  <a:pt x="214806" y="1487915"/>
                </a:lnTo>
                <a:lnTo>
                  <a:pt x="224915" y="1474436"/>
                </a:lnTo>
                <a:lnTo>
                  <a:pt x="236287" y="1461475"/>
                </a:lnTo>
                <a:lnTo>
                  <a:pt x="246396" y="1461475"/>
                </a:lnTo>
                <a:lnTo>
                  <a:pt x="256504" y="1461475"/>
                </a:lnTo>
                <a:lnTo>
                  <a:pt x="266613" y="1474436"/>
                </a:lnTo>
                <a:lnTo>
                  <a:pt x="276721" y="1461475"/>
                </a:lnTo>
                <a:lnTo>
                  <a:pt x="286830" y="1474436"/>
                </a:lnTo>
                <a:lnTo>
                  <a:pt x="296938" y="1461475"/>
                </a:lnTo>
                <a:lnTo>
                  <a:pt x="307047" y="1474436"/>
                </a:lnTo>
                <a:lnTo>
                  <a:pt x="318419" y="1474436"/>
                </a:lnTo>
                <a:lnTo>
                  <a:pt x="328528" y="1474436"/>
                </a:lnTo>
                <a:lnTo>
                  <a:pt x="338636" y="1461475"/>
                </a:lnTo>
                <a:lnTo>
                  <a:pt x="348745" y="1461475"/>
                </a:lnTo>
                <a:lnTo>
                  <a:pt x="358853" y="1448514"/>
                </a:lnTo>
                <a:lnTo>
                  <a:pt x="368962" y="1448514"/>
                </a:lnTo>
                <a:lnTo>
                  <a:pt x="379070" y="1435035"/>
                </a:lnTo>
                <a:lnTo>
                  <a:pt x="389179" y="1408594"/>
                </a:lnTo>
                <a:lnTo>
                  <a:pt x="399287" y="1422074"/>
                </a:lnTo>
                <a:lnTo>
                  <a:pt x="410660" y="1408594"/>
                </a:lnTo>
                <a:lnTo>
                  <a:pt x="420768" y="1408594"/>
                </a:lnTo>
                <a:lnTo>
                  <a:pt x="430877" y="1408594"/>
                </a:lnTo>
                <a:lnTo>
                  <a:pt x="440985" y="1408594"/>
                </a:lnTo>
                <a:lnTo>
                  <a:pt x="451094" y="1369193"/>
                </a:lnTo>
                <a:lnTo>
                  <a:pt x="461202" y="1369193"/>
                </a:lnTo>
                <a:lnTo>
                  <a:pt x="471311" y="1356232"/>
                </a:lnTo>
                <a:lnTo>
                  <a:pt x="481419" y="1343271"/>
                </a:lnTo>
                <a:lnTo>
                  <a:pt x="491528" y="1290391"/>
                </a:lnTo>
                <a:lnTo>
                  <a:pt x="502900" y="1250989"/>
                </a:lnTo>
                <a:lnTo>
                  <a:pt x="513009" y="1237510"/>
                </a:lnTo>
                <a:lnTo>
                  <a:pt x="523117" y="1474436"/>
                </a:lnTo>
                <a:lnTo>
                  <a:pt x="533226" y="1487915"/>
                </a:lnTo>
                <a:lnTo>
                  <a:pt x="543334" y="1474436"/>
                </a:lnTo>
                <a:lnTo>
                  <a:pt x="553443" y="1474436"/>
                </a:lnTo>
                <a:lnTo>
                  <a:pt x="563552" y="1474436"/>
                </a:lnTo>
                <a:lnTo>
                  <a:pt x="573660" y="1461475"/>
                </a:lnTo>
                <a:lnTo>
                  <a:pt x="583769" y="1474436"/>
                </a:lnTo>
                <a:lnTo>
                  <a:pt x="595141" y="1474436"/>
                </a:lnTo>
                <a:lnTo>
                  <a:pt x="605249" y="1461475"/>
                </a:lnTo>
                <a:lnTo>
                  <a:pt x="615358" y="1474436"/>
                </a:lnTo>
                <a:lnTo>
                  <a:pt x="625466" y="1461475"/>
                </a:lnTo>
                <a:lnTo>
                  <a:pt x="635575" y="1474436"/>
                </a:lnTo>
                <a:lnTo>
                  <a:pt x="645684" y="1474436"/>
                </a:lnTo>
                <a:lnTo>
                  <a:pt x="655792" y="1448514"/>
                </a:lnTo>
                <a:lnTo>
                  <a:pt x="665901" y="1461475"/>
                </a:lnTo>
                <a:lnTo>
                  <a:pt x="676009" y="1461475"/>
                </a:lnTo>
                <a:lnTo>
                  <a:pt x="687381" y="1474436"/>
                </a:lnTo>
                <a:lnTo>
                  <a:pt x="697490" y="1461475"/>
                </a:lnTo>
                <a:lnTo>
                  <a:pt x="707598" y="1422074"/>
                </a:lnTo>
                <a:lnTo>
                  <a:pt x="717707" y="1395633"/>
                </a:lnTo>
                <a:lnTo>
                  <a:pt x="727816" y="1369193"/>
                </a:lnTo>
                <a:lnTo>
                  <a:pt x="737924" y="1343271"/>
                </a:lnTo>
                <a:lnTo>
                  <a:pt x="748033" y="1303352"/>
                </a:lnTo>
                <a:lnTo>
                  <a:pt x="758141" y="1290391"/>
                </a:lnTo>
                <a:lnTo>
                  <a:pt x="768250" y="1263950"/>
                </a:lnTo>
                <a:lnTo>
                  <a:pt x="779622" y="1211588"/>
                </a:lnTo>
                <a:lnTo>
                  <a:pt x="789730" y="1224549"/>
                </a:lnTo>
                <a:lnTo>
                  <a:pt x="799839" y="1185148"/>
                </a:lnTo>
                <a:lnTo>
                  <a:pt x="809948" y="1145746"/>
                </a:lnTo>
                <a:lnTo>
                  <a:pt x="820056" y="1079905"/>
                </a:lnTo>
                <a:lnTo>
                  <a:pt x="830165" y="1027024"/>
                </a:lnTo>
                <a:lnTo>
                  <a:pt x="840273" y="948222"/>
                </a:lnTo>
                <a:lnTo>
                  <a:pt x="850382" y="855940"/>
                </a:lnTo>
                <a:lnTo>
                  <a:pt x="860490" y="671376"/>
                </a:lnTo>
                <a:lnTo>
                  <a:pt x="871862" y="566133"/>
                </a:lnTo>
                <a:lnTo>
                  <a:pt x="881971" y="1461475"/>
                </a:lnTo>
                <a:lnTo>
                  <a:pt x="892080" y="1461475"/>
                </a:lnTo>
                <a:lnTo>
                  <a:pt x="902188" y="1461475"/>
                </a:lnTo>
                <a:lnTo>
                  <a:pt x="912297" y="1474436"/>
                </a:lnTo>
                <a:lnTo>
                  <a:pt x="922405" y="1474436"/>
                </a:lnTo>
                <a:lnTo>
                  <a:pt x="932514" y="1474436"/>
                </a:lnTo>
                <a:lnTo>
                  <a:pt x="942622" y="1474436"/>
                </a:lnTo>
                <a:lnTo>
                  <a:pt x="953995" y="1461475"/>
                </a:lnTo>
                <a:lnTo>
                  <a:pt x="964103" y="1474436"/>
                </a:lnTo>
                <a:lnTo>
                  <a:pt x="974212" y="1448514"/>
                </a:lnTo>
                <a:lnTo>
                  <a:pt x="984320" y="1474436"/>
                </a:lnTo>
                <a:lnTo>
                  <a:pt x="994429" y="1474436"/>
                </a:lnTo>
                <a:lnTo>
                  <a:pt x="1004537" y="1474436"/>
                </a:lnTo>
                <a:lnTo>
                  <a:pt x="1014646" y="1487915"/>
                </a:lnTo>
                <a:lnTo>
                  <a:pt x="1024754" y="1461475"/>
                </a:lnTo>
                <a:lnTo>
                  <a:pt x="1034863" y="1448514"/>
                </a:lnTo>
                <a:lnTo>
                  <a:pt x="1046235" y="1369193"/>
                </a:lnTo>
                <a:lnTo>
                  <a:pt x="1056344" y="1211588"/>
                </a:lnTo>
                <a:lnTo>
                  <a:pt x="1066452" y="1105827"/>
                </a:lnTo>
                <a:lnTo>
                  <a:pt x="1076561" y="1066426"/>
                </a:lnTo>
                <a:lnTo>
                  <a:pt x="1086669" y="1000584"/>
                </a:lnTo>
                <a:lnTo>
                  <a:pt x="1096778" y="948222"/>
                </a:lnTo>
                <a:lnTo>
                  <a:pt x="1106886" y="790098"/>
                </a:lnTo>
                <a:lnTo>
                  <a:pt x="1116995" y="777137"/>
                </a:lnTo>
                <a:lnTo>
                  <a:pt x="1127104" y="697816"/>
                </a:lnTo>
                <a:lnTo>
                  <a:pt x="1138476" y="631975"/>
                </a:lnTo>
                <a:lnTo>
                  <a:pt x="1148584" y="460890"/>
                </a:lnTo>
                <a:lnTo>
                  <a:pt x="1158693" y="236925"/>
                </a:lnTo>
                <a:lnTo>
                  <a:pt x="1168801" y="39401"/>
                </a:lnTo>
                <a:lnTo>
                  <a:pt x="1178910" y="13479"/>
                </a:lnTo>
                <a:lnTo>
                  <a:pt x="1189018" y="13479"/>
                </a:lnTo>
                <a:lnTo>
                  <a:pt x="1199127" y="13479"/>
                </a:lnTo>
                <a:lnTo>
                  <a:pt x="1209236" y="13479"/>
                </a:lnTo>
                <a:lnTo>
                  <a:pt x="1219344" y="1461475"/>
                </a:lnTo>
                <a:lnTo>
                  <a:pt x="1230716" y="1461475"/>
                </a:lnTo>
                <a:lnTo>
                  <a:pt x="1240825" y="1474436"/>
                </a:lnTo>
                <a:lnTo>
                  <a:pt x="1250933" y="1461475"/>
                </a:lnTo>
                <a:lnTo>
                  <a:pt x="1261042" y="1474436"/>
                </a:lnTo>
                <a:lnTo>
                  <a:pt x="1271150" y="1474436"/>
                </a:lnTo>
                <a:lnTo>
                  <a:pt x="1281259" y="1474436"/>
                </a:lnTo>
                <a:lnTo>
                  <a:pt x="1291368" y="1461475"/>
                </a:lnTo>
                <a:lnTo>
                  <a:pt x="1301476" y="1474436"/>
                </a:lnTo>
                <a:lnTo>
                  <a:pt x="1311585" y="1474436"/>
                </a:lnTo>
                <a:lnTo>
                  <a:pt x="1322957" y="1448514"/>
                </a:lnTo>
                <a:lnTo>
                  <a:pt x="1333065" y="1171668"/>
                </a:lnTo>
                <a:lnTo>
                  <a:pt x="1343174" y="684856"/>
                </a:lnTo>
                <a:lnTo>
                  <a:pt x="1353282" y="395049"/>
                </a:lnTo>
                <a:lnTo>
                  <a:pt x="1363391" y="302767"/>
                </a:lnTo>
                <a:lnTo>
                  <a:pt x="1373500" y="39401"/>
                </a:lnTo>
                <a:lnTo>
                  <a:pt x="1383608" y="0"/>
                </a:lnTo>
                <a:lnTo>
                  <a:pt x="1393717" y="13479"/>
                </a:lnTo>
                <a:lnTo>
                  <a:pt x="1403825" y="13479"/>
                </a:lnTo>
                <a:lnTo>
                  <a:pt x="1415197" y="13479"/>
                </a:lnTo>
                <a:lnTo>
                  <a:pt x="1425306" y="13479"/>
                </a:lnTo>
                <a:lnTo>
                  <a:pt x="1435415" y="0"/>
                </a:lnTo>
                <a:lnTo>
                  <a:pt x="1445523" y="0"/>
                </a:lnTo>
                <a:lnTo>
                  <a:pt x="1455632" y="13479"/>
                </a:lnTo>
                <a:lnTo>
                  <a:pt x="1465740" y="0"/>
                </a:lnTo>
                <a:lnTo>
                  <a:pt x="1475849" y="13479"/>
                </a:lnTo>
                <a:lnTo>
                  <a:pt x="1485957" y="13479"/>
                </a:lnTo>
                <a:lnTo>
                  <a:pt x="1496066" y="13479"/>
                </a:lnTo>
                <a:lnTo>
                  <a:pt x="1507438" y="13479"/>
                </a:lnTo>
                <a:lnTo>
                  <a:pt x="1517547" y="1474436"/>
                </a:lnTo>
                <a:lnTo>
                  <a:pt x="1527655" y="1474436"/>
                </a:lnTo>
                <a:lnTo>
                  <a:pt x="1537764" y="1461475"/>
                </a:lnTo>
                <a:lnTo>
                  <a:pt x="1547872" y="1474436"/>
                </a:lnTo>
                <a:lnTo>
                  <a:pt x="1557981" y="1474436"/>
                </a:lnTo>
                <a:lnTo>
                  <a:pt x="1568089" y="1474436"/>
                </a:lnTo>
                <a:lnTo>
                  <a:pt x="1578198" y="1474436"/>
                </a:lnTo>
                <a:lnTo>
                  <a:pt x="1589570" y="1461475"/>
                </a:lnTo>
                <a:lnTo>
                  <a:pt x="1599679" y="1474436"/>
                </a:lnTo>
                <a:lnTo>
                  <a:pt x="1609787" y="1474436"/>
                </a:lnTo>
                <a:lnTo>
                  <a:pt x="1619896" y="1474436"/>
                </a:lnTo>
                <a:lnTo>
                  <a:pt x="1630004" y="1474436"/>
                </a:lnTo>
                <a:lnTo>
                  <a:pt x="1640113" y="1408594"/>
                </a:lnTo>
                <a:lnTo>
                  <a:pt x="1650221" y="1198109"/>
                </a:lnTo>
                <a:lnTo>
                  <a:pt x="1660330" y="1066426"/>
                </a:lnTo>
                <a:lnTo>
                  <a:pt x="1670438" y="948222"/>
                </a:lnTo>
                <a:lnTo>
                  <a:pt x="1681811" y="842461"/>
                </a:lnTo>
                <a:lnTo>
                  <a:pt x="1691919" y="737218"/>
                </a:lnTo>
                <a:lnTo>
                  <a:pt x="1702028" y="658415"/>
                </a:lnTo>
                <a:lnTo>
                  <a:pt x="1712136" y="592574"/>
                </a:lnTo>
                <a:lnTo>
                  <a:pt x="1722245" y="447930"/>
                </a:lnTo>
                <a:lnTo>
                  <a:pt x="1732353" y="236925"/>
                </a:lnTo>
                <a:lnTo>
                  <a:pt x="1742462" y="26440"/>
                </a:lnTo>
                <a:lnTo>
                  <a:pt x="1752570" y="13479"/>
                </a:lnTo>
                <a:lnTo>
                  <a:pt x="1762679" y="13479"/>
                </a:lnTo>
                <a:lnTo>
                  <a:pt x="1774051" y="13479"/>
                </a:lnTo>
                <a:lnTo>
                  <a:pt x="1784160" y="13479"/>
                </a:lnTo>
                <a:lnTo>
                  <a:pt x="1794268" y="13479"/>
                </a:lnTo>
                <a:lnTo>
                  <a:pt x="1804377" y="13479"/>
                </a:lnTo>
                <a:lnTo>
                  <a:pt x="1814485" y="1369193"/>
                </a:lnTo>
                <a:lnTo>
                  <a:pt x="1824594" y="1461475"/>
                </a:lnTo>
                <a:lnTo>
                  <a:pt x="1834702" y="1474436"/>
                </a:lnTo>
                <a:lnTo>
                  <a:pt x="1844811" y="1474436"/>
                </a:lnTo>
                <a:lnTo>
                  <a:pt x="1854920" y="1474436"/>
                </a:lnTo>
                <a:lnTo>
                  <a:pt x="1906726" y="1474436"/>
                </a:lnTo>
                <a:lnTo>
                  <a:pt x="1916835" y="1487915"/>
                </a:lnTo>
                <a:lnTo>
                  <a:pt x="1926943" y="1461475"/>
                </a:lnTo>
                <a:lnTo>
                  <a:pt x="1937052" y="1474436"/>
                </a:lnTo>
                <a:lnTo>
                  <a:pt x="1947160" y="1461475"/>
                </a:lnTo>
                <a:lnTo>
                  <a:pt x="1958532" y="1474436"/>
                </a:lnTo>
                <a:lnTo>
                  <a:pt x="1968641" y="1461475"/>
                </a:lnTo>
                <a:lnTo>
                  <a:pt x="1978749" y="1474436"/>
                </a:lnTo>
                <a:lnTo>
                  <a:pt x="2029292" y="1474436"/>
                </a:lnTo>
                <a:lnTo>
                  <a:pt x="2039401" y="1487915"/>
                </a:lnTo>
                <a:lnTo>
                  <a:pt x="2050773" y="1474436"/>
                </a:lnTo>
                <a:lnTo>
                  <a:pt x="2060881" y="1474436"/>
                </a:lnTo>
                <a:lnTo>
                  <a:pt x="2070990" y="1474436"/>
                </a:lnTo>
                <a:lnTo>
                  <a:pt x="2081099" y="1487915"/>
                </a:lnTo>
                <a:lnTo>
                  <a:pt x="2091207" y="1474436"/>
                </a:lnTo>
                <a:lnTo>
                  <a:pt x="2101316" y="1487915"/>
                </a:lnTo>
                <a:lnTo>
                  <a:pt x="2111424" y="1474436"/>
                </a:lnTo>
                <a:lnTo>
                  <a:pt x="2121533" y="1461475"/>
                </a:lnTo>
                <a:lnTo>
                  <a:pt x="2131641" y="1474436"/>
                </a:lnTo>
                <a:lnTo>
                  <a:pt x="2143013" y="1474436"/>
                </a:lnTo>
                <a:lnTo>
                  <a:pt x="2153122" y="1474436"/>
                </a:lnTo>
                <a:lnTo>
                  <a:pt x="2163231" y="1474436"/>
                </a:lnTo>
                <a:lnTo>
                  <a:pt x="2173339" y="1474436"/>
                </a:lnTo>
                <a:lnTo>
                  <a:pt x="2183448" y="1461475"/>
                </a:lnTo>
                <a:lnTo>
                  <a:pt x="2193556" y="1474436"/>
                </a:lnTo>
                <a:lnTo>
                  <a:pt x="2203665" y="1474436"/>
                </a:lnTo>
                <a:lnTo>
                  <a:pt x="2213773" y="1461475"/>
                </a:lnTo>
                <a:lnTo>
                  <a:pt x="2225145" y="1474436"/>
                </a:lnTo>
                <a:lnTo>
                  <a:pt x="2235254" y="1474436"/>
                </a:lnTo>
                <a:lnTo>
                  <a:pt x="2245363" y="1487915"/>
                </a:lnTo>
                <a:lnTo>
                  <a:pt x="2255471" y="1474436"/>
                </a:lnTo>
                <a:lnTo>
                  <a:pt x="2265580" y="1461475"/>
                </a:lnTo>
                <a:lnTo>
                  <a:pt x="2275688" y="1461475"/>
                </a:lnTo>
                <a:lnTo>
                  <a:pt x="2285797" y="1474436"/>
                </a:lnTo>
                <a:lnTo>
                  <a:pt x="2295905" y="1474436"/>
                </a:lnTo>
                <a:lnTo>
                  <a:pt x="2306014" y="1474436"/>
                </a:lnTo>
                <a:lnTo>
                  <a:pt x="2317386" y="1461475"/>
                </a:lnTo>
                <a:lnTo>
                  <a:pt x="2327495" y="1474436"/>
                </a:lnTo>
                <a:lnTo>
                  <a:pt x="2337603" y="1461475"/>
                </a:lnTo>
                <a:lnTo>
                  <a:pt x="2347712" y="1461475"/>
                </a:lnTo>
                <a:lnTo>
                  <a:pt x="2357820" y="1461475"/>
                </a:lnTo>
                <a:lnTo>
                  <a:pt x="2367929" y="1474436"/>
                </a:lnTo>
                <a:lnTo>
                  <a:pt x="2378037" y="1474436"/>
                </a:lnTo>
                <a:lnTo>
                  <a:pt x="2388146" y="1461475"/>
                </a:lnTo>
                <a:lnTo>
                  <a:pt x="2398255" y="1461475"/>
                </a:lnTo>
                <a:lnTo>
                  <a:pt x="2409627" y="1461475"/>
                </a:lnTo>
                <a:lnTo>
                  <a:pt x="2419735" y="1474436"/>
                </a:lnTo>
                <a:lnTo>
                  <a:pt x="2429844" y="1461475"/>
                </a:lnTo>
                <a:lnTo>
                  <a:pt x="2439952" y="1474436"/>
                </a:lnTo>
                <a:lnTo>
                  <a:pt x="2450061" y="1461475"/>
                </a:lnTo>
                <a:lnTo>
                  <a:pt x="2460169" y="1474436"/>
                </a:lnTo>
                <a:lnTo>
                  <a:pt x="2470278" y="1487915"/>
                </a:lnTo>
                <a:lnTo>
                  <a:pt x="2480387" y="1461475"/>
                </a:lnTo>
                <a:lnTo>
                  <a:pt x="2490495" y="1461475"/>
                </a:lnTo>
                <a:lnTo>
                  <a:pt x="2501867" y="1461475"/>
                </a:lnTo>
                <a:lnTo>
                  <a:pt x="2511976" y="1461475"/>
                </a:lnTo>
                <a:lnTo>
                  <a:pt x="2522084" y="1474436"/>
                </a:lnTo>
                <a:lnTo>
                  <a:pt x="2532193" y="1461475"/>
                </a:lnTo>
                <a:lnTo>
                  <a:pt x="2542301" y="1474436"/>
                </a:lnTo>
                <a:lnTo>
                  <a:pt x="2552410" y="1474436"/>
                </a:lnTo>
                <a:lnTo>
                  <a:pt x="2562519" y="1461475"/>
                </a:lnTo>
                <a:lnTo>
                  <a:pt x="2572627" y="1487915"/>
                </a:lnTo>
                <a:lnTo>
                  <a:pt x="2582736" y="1474436"/>
                </a:lnTo>
                <a:lnTo>
                  <a:pt x="2594108" y="1474436"/>
                </a:lnTo>
                <a:lnTo>
                  <a:pt x="2604216" y="1474436"/>
                </a:lnTo>
                <a:lnTo>
                  <a:pt x="2614325" y="1474436"/>
                </a:lnTo>
                <a:lnTo>
                  <a:pt x="2624433" y="1461475"/>
                </a:lnTo>
                <a:lnTo>
                  <a:pt x="2634542" y="1487915"/>
                </a:lnTo>
                <a:lnTo>
                  <a:pt x="2644651" y="1461475"/>
                </a:lnTo>
                <a:lnTo>
                  <a:pt x="2654759" y="1500876"/>
                </a:lnTo>
                <a:lnTo>
                  <a:pt x="2664868" y="1474436"/>
                </a:lnTo>
                <a:lnTo>
                  <a:pt x="2674976" y="1461475"/>
                </a:lnTo>
                <a:lnTo>
                  <a:pt x="2686348" y="1474436"/>
                </a:lnTo>
                <a:lnTo>
                  <a:pt x="2696457" y="1474436"/>
                </a:lnTo>
                <a:lnTo>
                  <a:pt x="2706565" y="1474436"/>
                </a:lnTo>
                <a:lnTo>
                  <a:pt x="2716674" y="1448514"/>
                </a:lnTo>
                <a:lnTo>
                  <a:pt x="2726783" y="1474436"/>
                </a:lnTo>
                <a:lnTo>
                  <a:pt x="2736891" y="1474436"/>
                </a:lnTo>
                <a:lnTo>
                  <a:pt x="2747000" y="1474436"/>
                </a:lnTo>
                <a:lnTo>
                  <a:pt x="2757108" y="1474436"/>
                </a:lnTo>
                <a:lnTo>
                  <a:pt x="2767217" y="1487915"/>
                </a:lnTo>
                <a:lnTo>
                  <a:pt x="2778589" y="1461475"/>
                </a:lnTo>
                <a:lnTo>
                  <a:pt x="2788698" y="1474436"/>
                </a:lnTo>
                <a:lnTo>
                  <a:pt x="2798806" y="1461475"/>
                </a:lnTo>
                <a:lnTo>
                  <a:pt x="2808915" y="1474436"/>
                </a:lnTo>
                <a:lnTo>
                  <a:pt x="2819023" y="1474436"/>
                </a:lnTo>
                <a:lnTo>
                  <a:pt x="2829132" y="1474436"/>
                </a:lnTo>
                <a:lnTo>
                  <a:pt x="2839240" y="1474436"/>
                </a:lnTo>
                <a:lnTo>
                  <a:pt x="2849349" y="1487915"/>
                </a:lnTo>
                <a:lnTo>
                  <a:pt x="2860721" y="1474436"/>
                </a:lnTo>
                <a:lnTo>
                  <a:pt x="2941589" y="1474436"/>
                </a:lnTo>
                <a:lnTo>
                  <a:pt x="2952962" y="1487915"/>
                </a:lnTo>
                <a:lnTo>
                  <a:pt x="2963070" y="1487915"/>
                </a:lnTo>
                <a:lnTo>
                  <a:pt x="2973179" y="1474436"/>
                </a:lnTo>
                <a:lnTo>
                  <a:pt x="2983287" y="1474436"/>
                </a:lnTo>
                <a:lnTo>
                  <a:pt x="2993396" y="1461475"/>
                </a:lnTo>
                <a:lnTo>
                  <a:pt x="3003504" y="1461475"/>
                </a:lnTo>
                <a:lnTo>
                  <a:pt x="3013613" y="1461475"/>
                </a:lnTo>
                <a:lnTo>
                  <a:pt x="3023721" y="1474436"/>
                </a:lnTo>
                <a:lnTo>
                  <a:pt x="3033830" y="1474436"/>
                </a:lnTo>
                <a:lnTo>
                  <a:pt x="3045202" y="1474436"/>
                </a:lnTo>
                <a:lnTo>
                  <a:pt x="3055311" y="1474436"/>
                </a:lnTo>
                <a:lnTo>
                  <a:pt x="3065419" y="1474436"/>
                </a:lnTo>
                <a:lnTo>
                  <a:pt x="3075528" y="1487915"/>
                </a:lnTo>
                <a:lnTo>
                  <a:pt x="3085636" y="1487915"/>
                </a:lnTo>
                <a:lnTo>
                  <a:pt x="3095745" y="1487915"/>
                </a:lnTo>
                <a:lnTo>
                  <a:pt x="3105853" y="1474436"/>
                </a:lnTo>
                <a:lnTo>
                  <a:pt x="3115962" y="1474436"/>
                </a:lnTo>
                <a:lnTo>
                  <a:pt x="3126071" y="1474436"/>
                </a:lnTo>
                <a:lnTo>
                  <a:pt x="3137443" y="1474436"/>
                </a:lnTo>
                <a:lnTo>
                  <a:pt x="3147551" y="1461475"/>
                </a:lnTo>
                <a:lnTo>
                  <a:pt x="3157660" y="1461475"/>
                </a:lnTo>
                <a:lnTo>
                  <a:pt x="3167768" y="1474436"/>
                </a:lnTo>
                <a:lnTo>
                  <a:pt x="3177877" y="1474436"/>
                </a:lnTo>
                <a:lnTo>
                  <a:pt x="3187985" y="1487915"/>
                </a:lnTo>
                <a:lnTo>
                  <a:pt x="3198094" y="1474436"/>
                </a:lnTo>
                <a:lnTo>
                  <a:pt x="3208203" y="1474436"/>
                </a:lnTo>
                <a:lnTo>
                  <a:pt x="3218311" y="1474436"/>
                </a:lnTo>
                <a:lnTo>
                  <a:pt x="3229683" y="1474436"/>
                </a:lnTo>
                <a:lnTo>
                  <a:pt x="3239792" y="1474436"/>
                </a:lnTo>
                <a:lnTo>
                  <a:pt x="3249900" y="1474436"/>
                </a:lnTo>
                <a:lnTo>
                  <a:pt x="3260009" y="1461475"/>
                </a:lnTo>
                <a:lnTo>
                  <a:pt x="3270118" y="1474436"/>
                </a:lnTo>
                <a:lnTo>
                  <a:pt x="3280226" y="1474436"/>
                </a:lnTo>
                <a:lnTo>
                  <a:pt x="3290335" y="1461475"/>
                </a:lnTo>
                <a:lnTo>
                  <a:pt x="3300443" y="1474436"/>
                </a:lnTo>
                <a:lnTo>
                  <a:pt x="3352250" y="1474436"/>
                </a:lnTo>
                <a:lnTo>
                  <a:pt x="3362358" y="1487915"/>
                </a:lnTo>
                <a:lnTo>
                  <a:pt x="3372467" y="1487915"/>
                </a:lnTo>
                <a:lnTo>
                  <a:pt x="3382575" y="1487915"/>
                </a:lnTo>
                <a:lnTo>
                  <a:pt x="3392684" y="1474436"/>
                </a:lnTo>
                <a:lnTo>
                  <a:pt x="3402792" y="1474436"/>
                </a:lnTo>
                <a:lnTo>
                  <a:pt x="3414164" y="1474436"/>
                </a:lnTo>
                <a:lnTo>
                  <a:pt x="3424273" y="1461475"/>
                </a:lnTo>
                <a:lnTo>
                  <a:pt x="3434382" y="1474436"/>
                </a:lnTo>
                <a:lnTo>
                  <a:pt x="3444490" y="1487915"/>
                </a:lnTo>
                <a:lnTo>
                  <a:pt x="3454599" y="1474436"/>
                </a:lnTo>
                <a:lnTo>
                  <a:pt x="3464707" y="1474436"/>
                </a:lnTo>
                <a:lnTo>
                  <a:pt x="3474816" y="1474436"/>
                </a:lnTo>
                <a:lnTo>
                  <a:pt x="3484924" y="1461475"/>
                </a:lnTo>
                <a:lnTo>
                  <a:pt x="3496296" y="1461475"/>
                </a:lnTo>
                <a:lnTo>
                  <a:pt x="3506405" y="1474436"/>
                </a:lnTo>
                <a:lnTo>
                  <a:pt x="3516514" y="1448514"/>
                </a:lnTo>
                <a:lnTo>
                  <a:pt x="3526622" y="1461475"/>
                </a:lnTo>
                <a:lnTo>
                  <a:pt x="3536731" y="1474436"/>
                </a:lnTo>
                <a:lnTo>
                  <a:pt x="3546839" y="1474436"/>
                </a:lnTo>
                <a:lnTo>
                  <a:pt x="3556948" y="1474436"/>
                </a:lnTo>
                <a:lnTo>
                  <a:pt x="3567056" y="1474436"/>
                </a:lnTo>
                <a:lnTo>
                  <a:pt x="3577165" y="1474436"/>
                </a:lnTo>
                <a:lnTo>
                  <a:pt x="3588537" y="1461475"/>
                </a:lnTo>
                <a:lnTo>
                  <a:pt x="3598646" y="1461475"/>
                </a:lnTo>
                <a:lnTo>
                  <a:pt x="3608754" y="1461475"/>
                </a:lnTo>
                <a:lnTo>
                  <a:pt x="3618863" y="1474436"/>
                </a:lnTo>
                <a:lnTo>
                  <a:pt x="3628971" y="1474436"/>
                </a:lnTo>
                <a:lnTo>
                  <a:pt x="3639080" y="1461475"/>
                </a:lnTo>
                <a:lnTo>
                  <a:pt x="3649188" y="1474436"/>
                </a:lnTo>
                <a:lnTo>
                  <a:pt x="3659297" y="1461475"/>
                </a:lnTo>
                <a:lnTo>
                  <a:pt x="3669405" y="1461475"/>
                </a:lnTo>
                <a:lnTo>
                  <a:pt x="3680778" y="1474436"/>
                </a:lnTo>
                <a:lnTo>
                  <a:pt x="3690886" y="1461475"/>
                </a:lnTo>
                <a:lnTo>
                  <a:pt x="3700995" y="1474436"/>
                </a:lnTo>
                <a:lnTo>
                  <a:pt x="3711103" y="1487915"/>
                </a:lnTo>
                <a:lnTo>
                  <a:pt x="3721212" y="1474436"/>
                </a:lnTo>
                <a:lnTo>
                  <a:pt x="3731320" y="1474436"/>
                </a:lnTo>
                <a:lnTo>
                  <a:pt x="3741429" y="1474436"/>
                </a:lnTo>
                <a:lnTo>
                  <a:pt x="3751538" y="1461475"/>
                </a:lnTo>
                <a:lnTo>
                  <a:pt x="3761646" y="1461475"/>
                </a:lnTo>
                <a:lnTo>
                  <a:pt x="3773018" y="1461475"/>
                </a:lnTo>
                <a:lnTo>
                  <a:pt x="3783127" y="1461475"/>
                </a:lnTo>
                <a:lnTo>
                  <a:pt x="3793235" y="1474436"/>
                </a:lnTo>
                <a:lnTo>
                  <a:pt x="3803344" y="1461475"/>
                </a:lnTo>
                <a:lnTo>
                  <a:pt x="3813452" y="1461475"/>
                </a:lnTo>
                <a:lnTo>
                  <a:pt x="3823561" y="1474436"/>
                </a:lnTo>
                <a:lnTo>
                  <a:pt x="3833670" y="1474436"/>
                </a:lnTo>
                <a:lnTo>
                  <a:pt x="3843778" y="1474436"/>
                </a:lnTo>
                <a:lnTo>
                  <a:pt x="3853887" y="1461475"/>
                </a:lnTo>
                <a:lnTo>
                  <a:pt x="3865259" y="1474436"/>
                </a:lnTo>
                <a:lnTo>
                  <a:pt x="3875367" y="1474436"/>
                </a:lnTo>
                <a:lnTo>
                  <a:pt x="3885476" y="1474436"/>
                </a:lnTo>
                <a:lnTo>
                  <a:pt x="3895584" y="1474436"/>
                </a:lnTo>
                <a:lnTo>
                  <a:pt x="3905693" y="1461475"/>
                </a:lnTo>
                <a:lnTo>
                  <a:pt x="3915802" y="1474436"/>
                </a:lnTo>
                <a:lnTo>
                  <a:pt x="3925910" y="1461475"/>
                </a:lnTo>
                <a:lnTo>
                  <a:pt x="3936019" y="1461475"/>
                </a:lnTo>
                <a:lnTo>
                  <a:pt x="3946127" y="1487915"/>
                </a:lnTo>
                <a:lnTo>
                  <a:pt x="3957499" y="1474436"/>
                </a:lnTo>
                <a:lnTo>
                  <a:pt x="3967608" y="1487915"/>
                </a:lnTo>
                <a:lnTo>
                  <a:pt x="3977716" y="1474436"/>
                </a:lnTo>
                <a:lnTo>
                  <a:pt x="3987825" y="1461475"/>
                </a:lnTo>
                <a:lnTo>
                  <a:pt x="3997934" y="1461475"/>
                </a:lnTo>
                <a:lnTo>
                  <a:pt x="4008042" y="1487915"/>
                </a:lnTo>
                <a:lnTo>
                  <a:pt x="4018151" y="1448514"/>
                </a:lnTo>
                <a:lnTo>
                  <a:pt x="4028259" y="1461475"/>
                </a:lnTo>
                <a:lnTo>
                  <a:pt x="4038368" y="1474436"/>
                </a:lnTo>
                <a:lnTo>
                  <a:pt x="4049740" y="1474436"/>
                </a:lnTo>
                <a:lnTo>
                  <a:pt x="4059848" y="1461475"/>
                </a:lnTo>
                <a:lnTo>
                  <a:pt x="4069957" y="1474436"/>
                </a:lnTo>
                <a:lnTo>
                  <a:pt x="4080066" y="1487915"/>
                </a:lnTo>
                <a:lnTo>
                  <a:pt x="4090174" y="1474436"/>
                </a:lnTo>
                <a:lnTo>
                  <a:pt x="4100283" y="1487915"/>
                </a:lnTo>
                <a:lnTo>
                  <a:pt x="4110391" y="1461475"/>
                </a:lnTo>
                <a:lnTo>
                  <a:pt x="4120500" y="1474436"/>
                </a:lnTo>
                <a:lnTo>
                  <a:pt x="4131872" y="1474436"/>
                </a:lnTo>
                <a:lnTo>
                  <a:pt x="4141980" y="1474436"/>
                </a:lnTo>
                <a:lnTo>
                  <a:pt x="4152089" y="1487915"/>
                </a:lnTo>
                <a:lnTo>
                  <a:pt x="4162198" y="1474436"/>
                </a:lnTo>
                <a:lnTo>
                  <a:pt x="4172306" y="1461475"/>
                </a:lnTo>
                <a:lnTo>
                  <a:pt x="4182415" y="1474436"/>
                </a:lnTo>
                <a:lnTo>
                  <a:pt x="4192523" y="1474436"/>
                </a:lnTo>
                <a:lnTo>
                  <a:pt x="4202632" y="1474436"/>
                </a:lnTo>
                <a:lnTo>
                  <a:pt x="4212740" y="1474436"/>
                </a:lnTo>
                <a:lnTo>
                  <a:pt x="4224113" y="1474436"/>
                </a:lnTo>
                <a:lnTo>
                  <a:pt x="4234221" y="1461475"/>
                </a:lnTo>
                <a:lnTo>
                  <a:pt x="4244330" y="1474436"/>
                </a:lnTo>
                <a:lnTo>
                  <a:pt x="4254438" y="1474436"/>
                </a:lnTo>
                <a:lnTo>
                  <a:pt x="4264547" y="1487915"/>
                </a:lnTo>
                <a:lnTo>
                  <a:pt x="4274655" y="1461475"/>
                </a:lnTo>
                <a:lnTo>
                  <a:pt x="4284764" y="1474436"/>
                </a:lnTo>
                <a:lnTo>
                  <a:pt x="4294872" y="1461475"/>
                </a:lnTo>
                <a:lnTo>
                  <a:pt x="4304981" y="1487915"/>
                </a:lnTo>
                <a:lnTo>
                  <a:pt x="4316353" y="1461475"/>
                </a:lnTo>
                <a:lnTo>
                  <a:pt x="4326462" y="1474436"/>
                </a:lnTo>
                <a:lnTo>
                  <a:pt x="4336570" y="1461475"/>
                </a:lnTo>
                <a:lnTo>
                  <a:pt x="4346679" y="1461475"/>
                </a:lnTo>
                <a:lnTo>
                  <a:pt x="4356787" y="1448514"/>
                </a:lnTo>
                <a:lnTo>
                  <a:pt x="4366896" y="1461475"/>
                </a:lnTo>
                <a:lnTo>
                  <a:pt x="4377004" y="1474436"/>
                </a:lnTo>
                <a:lnTo>
                  <a:pt x="4387113" y="1474436"/>
                </a:lnTo>
                <a:lnTo>
                  <a:pt x="4397222" y="1474436"/>
                </a:lnTo>
                <a:lnTo>
                  <a:pt x="4408594" y="1487915"/>
                </a:lnTo>
                <a:lnTo>
                  <a:pt x="4418702" y="1461475"/>
                </a:lnTo>
                <a:lnTo>
                  <a:pt x="4428811" y="1474436"/>
                </a:lnTo>
                <a:lnTo>
                  <a:pt x="4438919" y="1461475"/>
                </a:lnTo>
                <a:lnTo>
                  <a:pt x="4449028" y="1461475"/>
                </a:lnTo>
                <a:lnTo>
                  <a:pt x="4459136" y="1474436"/>
                </a:lnTo>
                <a:lnTo>
                  <a:pt x="4469245" y="1461475"/>
                </a:lnTo>
                <a:lnTo>
                  <a:pt x="4479354" y="1474436"/>
                </a:lnTo>
                <a:lnTo>
                  <a:pt x="4489462" y="1461475"/>
                </a:lnTo>
                <a:lnTo>
                  <a:pt x="4500834" y="1474436"/>
                </a:lnTo>
                <a:lnTo>
                  <a:pt x="4510943" y="1474436"/>
                </a:lnTo>
                <a:lnTo>
                  <a:pt x="4521051" y="1474436"/>
                </a:lnTo>
                <a:lnTo>
                  <a:pt x="4531160" y="1461475"/>
                </a:lnTo>
                <a:lnTo>
                  <a:pt x="4541268" y="1474436"/>
                </a:lnTo>
                <a:lnTo>
                  <a:pt x="4551377" y="1487915"/>
                </a:lnTo>
                <a:lnTo>
                  <a:pt x="4561486" y="1487915"/>
                </a:lnTo>
                <a:lnTo>
                  <a:pt x="4571594" y="1461475"/>
                </a:lnTo>
                <a:lnTo>
                  <a:pt x="4581703" y="1474436"/>
                </a:lnTo>
                <a:lnTo>
                  <a:pt x="4593075" y="1461475"/>
                </a:lnTo>
                <a:lnTo>
                  <a:pt x="4603183" y="1461475"/>
                </a:lnTo>
                <a:lnTo>
                  <a:pt x="4613292" y="1474436"/>
                </a:lnTo>
                <a:lnTo>
                  <a:pt x="4623401" y="1487915"/>
                </a:lnTo>
                <a:lnTo>
                  <a:pt x="4633509" y="1461475"/>
                </a:lnTo>
                <a:lnTo>
                  <a:pt x="4643618" y="1461475"/>
                </a:lnTo>
                <a:lnTo>
                  <a:pt x="4653726" y="1487915"/>
                </a:lnTo>
                <a:lnTo>
                  <a:pt x="4663835" y="1474436"/>
                </a:lnTo>
                <a:lnTo>
                  <a:pt x="4735858" y="1474436"/>
                </a:lnTo>
                <a:lnTo>
                  <a:pt x="4745967" y="1487915"/>
                </a:lnTo>
                <a:lnTo>
                  <a:pt x="4756075" y="1461475"/>
                </a:lnTo>
                <a:lnTo>
                  <a:pt x="4767447" y="1461475"/>
                </a:lnTo>
                <a:lnTo>
                  <a:pt x="4777556" y="1474436"/>
                </a:lnTo>
                <a:lnTo>
                  <a:pt x="4787665" y="1461475"/>
                </a:lnTo>
                <a:lnTo>
                  <a:pt x="4797773" y="1474436"/>
                </a:lnTo>
                <a:lnTo>
                  <a:pt x="4807882" y="1474436"/>
                </a:lnTo>
                <a:lnTo>
                  <a:pt x="4817990" y="1474436"/>
                </a:lnTo>
                <a:lnTo>
                  <a:pt x="4828099" y="1461475"/>
                </a:lnTo>
                <a:lnTo>
                  <a:pt x="4838207" y="1474436"/>
                </a:lnTo>
                <a:lnTo>
                  <a:pt x="4848316" y="1461475"/>
                </a:lnTo>
                <a:lnTo>
                  <a:pt x="4859688" y="1461475"/>
                </a:lnTo>
                <a:lnTo>
                  <a:pt x="4869797" y="1474436"/>
                </a:lnTo>
                <a:lnTo>
                  <a:pt x="4879905" y="1474436"/>
                </a:lnTo>
                <a:lnTo>
                  <a:pt x="4890014" y="1474436"/>
                </a:lnTo>
                <a:lnTo>
                  <a:pt x="4900122" y="1474436"/>
                </a:lnTo>
                <a:lnTo>
                  <a:pt x="4910231" y="1461475"/>
                </a:lnTo>
                <a:lnTo>
                  <a:pt x="4920339" y="1474436"/>
                </a:lnTo>
                <a:lnTo>
                  <a:pt x="4930448" y="1474436"/>
                </a:lnTo>
                <a:lnTo>
                  <a:pt x="4940556" y="1474436"/>
                </a:lnTo>
                <a:lnTo>
                  <a:pt x="4951929" y="1461475"/>
                </a:lnTo>
                <a:lnTo>
                  <a:pt x="4962037" y="1474436"/>
                </a:lnTo>
                <a:lnTo>
                  <a:pt x="4972146" y="1461475"/>
                </a:lnTo>
                <a:lnTo>
                  <a:pt x="4982254" y="1474436"/>
                </a:lnTo>
                <a:lnTo>
                  <a:pt x="4992363" y="1461475"/>
                </a:lnTo>
                <a:lnTo>
                  <a:pt x="5002471" y="1461475"/>
                </a:lnTo>
                <a:lnTo>
                  <a:pt x="5012580" y="1435035"/>
                </a:lnTo>
                <a:lnTo>
                  <a:pt x="5022688" y="1408594"/>
                </a:lnTo>
                <a:lnTo>
                  <a:pt x="5032797" y="1343271"/>
                </a:lnTo>
                <a:lnTo>
                  <a:pt x="5044169" y="1250989"/>
                </a:lnTo>
                <a:lnTo>
                  <a:pt x="5054278" y="1066426"/>
                </a:lnTo>
                <a:lnTo>
                  <a:pt x="5064386" y="974144"/>
                </a:lnTo>
                <a:lnTo>
                  <a:pt x="5074495" y="908302"/>
                </a:lnTo>
                <a:lnTo>
                  <a:pt x="5084603" y="882380"/>
                </a:lnTo>
                <a:lnTo>
                  <a:pt x="5094712" y="842461"/>
                </a:lnTo>
                <a:lnTo>
                  <a:pt x="5104821" y="631975"/>
                </a:lnTo>
              </a:path>
            </a:pathLst>
          </a:custGeom>
          <a:ln w="3175">
            <a:solidFill>
              <a:srgbClr val="000000"/>
            </a:solidFill>
          </a:ln>
        </p:spPr>
        <p:txBody>
          <a:bodyPr wrap="square" lIns="0" tIns="0" rIns="0" bIns="0" rtlCol="0">
            <a:noAutofit/>
          </a:bodyPr>
          <a:lstStyle/>
          <a:p>
            <a:endParaRPr/>
          </a:p>
        </p:txBody>
      </p:sp>
      <p:sp>
        <p:nvSpPr>
          <p:cNvPr id="74" name="object 74"/>
          <p:cNvSpPr/>
          <p:nvPr/>
        </p:nvSpPr>
        <p:spPr>
          <a:xfrm>
            <a:off x="6714334" y="1349398"/>
            <a:ext cx="866119" cy="781316"/>
          </a:xfrm>
          <a:custGeom>
            <a:avLst/>
            <a:gdLst/>
            <a:ahLst/>
            <a:cxnLst/>
            <a:rect l="l" t="t" r="r" b="b"/>
            <a:pathLst>
              <a:path w="952731" h="885491">
                <a:moveTo>
                  <a:pt x="0" y="0"/>
                </a:moveTo>
                <a:lnTo>
                  <a:pt x="0" y="885491"/>
                </a:lnTo>
                <a:lnTo>
                  <a:pt x="952731" y="885491"/>
                </a:lnTo>
                <a:lnTo>
                  <a:pt x="952731" y="855940"/>
                </a:lnTo>
                <a:lnTo>
                  <a:pt x="82132" y="855940"/>
                </a:lnTo>
                <a:lnTo>
                  <a:pt x="78673" y="842461"/>
                </a:lnTo>
                <a:lnTo>
                  <a:pt x="31589" y="842461"/>
                </a:lnTo>
                <a:lnTo>
                  <a:pt x="20217" y="829500"/>
                </a:lnTo>
                <a:lnTo>
                  <a:pt x="10108" y="737218"/>
                </a:lnTo>
                <a:lnTo>
                  <a:pt x="0" y="0"/>
                </a:lnTo>
                <a:close/>
              </a:path>
              <a:path w="952731" h="885491">
                <a:moveTo>
                  <a:pt x="246396" y="829500"/>
                </a:moveTo>
                <a:lnTo>
                  <a:pt x="236287" y="842461"/>
                </a:lnTo>
                <a:lnTo>
                  <a:pt x="92240" y="842461"/>
                </a:lnTo>
                <a:lnTo>
                  <a:pt x="82132" y="855940"/>
                </a:lnTo>
                <a:lnTo>
                  <a:pt x="256504" y="855940"/>
                </a:lnTo>
                <a:lnTo>
                  <a:pt x="246396" y="829500"/>
                </a:lnTo>
                <a:close/>
              </a:path>
              <a:path w="952731" h="885491">
                <a:moveTo>
                  <a:pt x="308310" y="829500"/>
                </a:moveTo>
                <a:lnTo>
                  <a:pt x="298202" y="842461"/>
                </a:lnTo>
                <a:lnTo>
                  <a:pt x="266613" y="842461"/>
                </a:lnTo>
                <a:lnTo>
                  <a:pt x="256504" y="855940"/>
                </a:lnTo>
                <a:lnTo>
                  <a:pt x="318419" y="855940"/>
                </a:lnTo>
                <a:lnTo>
                  <a:pt x="308310" y="829500"/>
                </a:lnTo>
                <a:close/>
              </a:path>
              <a:path w="952731" h="885491">
                <a:moveTo>
                  <a:pt x="328528" y="829500"/>
                </a:moveTo>
                <a:lnTo>
                  <a:pt x="318419" y="855940"/>
                </a:lnTo>
                <a:lnTo>
                  <a:pt x="410660" y="855940"/>
                </a:lnTo>
                <a:lnTo>
                  <a:pt x="400551" y="842461"/>
                </a:lnTo>
                <a:lnTo>
                  <a:pt x="338636" y="842461"/>
                </a:lnTo>
                <a:lnTo>
                  <a:pt x="328528" y="829500"/>
                </a:lnTo>
                <a:close/>
              </a:path>
              <a:path w="952731" h="885491">
                <a:moveTo>
                  <a:pt x="420768" y="829500"/>
                </a:moveTo>
                <a:lnTo>
                  <a:pt x="410660" y="855940"/>
                </a:lnTo>
                <a:lnTo>
                  <a:pt x="440985" y="855940"/>
                </a:lnTo>
                <a:lnTo>
                  <a:pt x="430877" y="842461"/>
                </a:lnTo>
                <a:lnTo>
                  <a:pt x="420768" y="829500"/>
                </a:lnTo>
                <a:close/>
              </a:path>
              <a:path w="952731" h="885491">
                <a:moveTo>
                  <a:pt x="461202" y="829500"/>
                </a:moveTo>
                <a:lnTo>
                  <a:pt x="451094" y="842461"/>
                </a:lnTo>
                <a:lnTo>
                  <a:pt x="440985" y="855940"/>
                </a:lnTo>
                <a:lnTo>
                  <a:pt x="595141" y="855940"/>
                </a:lnTo>
                <a:lnTo>
                  <a:pt x="585032" y="842461"/>
                </a:lnTo>
                <a:lnTo>
                  <a:pt x="471311" y="842461"/>
                </a:lnTo>
                <a:lnTo>
                  <a:pt x="461202" y="829500"/>
                </a:lnTo>
                <a:close/>
              </a:path>
              <a:path w="952731" h="885491">
                <a:moveTo>
                  <a:pt x="605249" y="842461"/>
                </a:moveTo>
                <a:lnTo>
                  <a:pt x="595141" y="855940"/>
                </a:lnTo>
                <a:lnTo>
                  <a:pt x="615358" y="855940"/>
                </a:lnTo>
                <a:lnTo>
                  <a:pt x="605249" y="842461"/>
                </a:lnTo>
                <a:close/>
              </a:path>
              <a:path w="952731" h="885491">
                <a:moveTo>
                  <a:pt x="635575" y="816539"/>
                </a:moveTo>
                <a:lnTo>
                  <a:pt x="625466" y="829500"/>
                </a:lnTo>
                <a:lnTo>
                  <a:pt x="615358" y="855940"/>
                </a:lnTo>
                <a:lnTo>
                  <a:pt x="759405" y="855940"/>
                </a:lnTo>
                <a:lnTo>
                  <a:pt x="748033" y="842461"/>
                </a:lnTo>
                <a:lnTo>
                  <a:pt x="645684" y="842461"/>
                </a:lnTo>
                <a:lnTo>
                  <a:pt x="635575" y="816539"/>
                </a:lnTo>
                <a:close/>
              </a:path>
              <a:path w="952731" h="885491">
                <a:moveTo>
                  <a:pt x="830165" y="829500"/>
                </a:moveTo>
                <a:lnTo>
                  <a:pt x="820056" y="842461"/>
                </a:lnTo>
                <a:lnTo>
                  <a:pt x="779622" y="842461"/>
                </a:lnTo>
                <a:lnTo>
                  <a:pt x="769513" y="855940"/>
                </a:lnTo>
                <a:lnTo>
                  <a:pt x="851645" y="855940"/>
                </a:lnTo>
                <a:lnTo>
                  <a:pt x="840273" y="842461"/>
                </a:lnTo>
                <a:lnTo>
                  <a:pt x="830165" y="829500"/>
                </a:lnTo>
                <a:close/>
              </a:path>
              <a:path w="952731" h="885491">
                <a:moveTo>
                  <a:pt x="881971" y="829500"/>
                </a:moveTo>
                <a:lnTo>
                  <a:pt x="871862" y="842461"/>
                </a:lnTo>
                <a:lnTo>
                  <a:pt x="861754" y="855940"/>
                </a:lnTo>
                <a:lnTo>
                  <a:pt x="902188" y="855940"/>
                </a:lnTo>
                <a:lnTo>
                  <a:pt x="892080" y="842461"/>
                </a:lnTo>
                <a:lnTo>
                  <a:pt x="881971" y="829500"/>
                </a:lnTo>
                <a:close/>
              </a:path>
              <a:path w="952731" h="885491">
                <a:moveTo>
                  <a:pt x="952731" y="829500"/>
                </a:moveTo>
                <a:lnTo>
                  <a:pt x="943886" y="829500"/>
                </a:lnTo>
                <a:lnTo>
                  <a:pt x="933777" y="842461"/>
                </a:lnTo>
                <a:lnTo>
                  <a:pt x="912297" y="842461"/>
                </a:lnTo>
                <a:lnTo>
                  <a:pt x="902188" y="855940"/>
                </a:lnTo>
                <a:lnTo>
                  <a:pt x="952731" y="855940"/>
                </a:lnTo>
                <a:lnTo>
                  <a:pt x="952731" y="842461"/>
                </a:lnTo>
                <a:lnTo>
                  <a:pt x="933777" y="842461"/>
                </a:lnTo>
                <a:lnTo>
                  <a:pt x="922405" y="829500"/>
                </a:lnTo>
                <a:lnTo>
                  <a:pt x="952731" y="829500"/>
                </a:lnTo>
                <a:close/>
              </a:path>
              <a:path w="952731" h="885491">
                <a:moveTo>
                  <a:pt x="72023" y="816539"/>
                </a:moveTo>
                <a:lnTo>
                  <a:pt x="51806" y="842461"/>
                </a:lnTo>
                <a:lnTo>
                  <a:pt x="78673" y="842461"/>
                </a:lnTo>
                <a:lnTo>
                  <a:pt x="72023" y="816539"/>
                </a:lnTo>
                <a:close/>
              </a:path>
              <a:path w="952731" h="885491">
                <a:moveTo>
                  <a:pt x="112457" y="829500"/>
                </a:moveTo>
                <a:lnTo>
                  <a:pt x="102349" y="842461"/>
                </a:lnTo>
                <a:lnTo>
                  <a:pt x="123829" y="842461"/>
                </a:lnTo>
                <a:lnTo>
                  <a:pt x="112457" y="829500"/>
                </a:lnTo>
                <a:close/>
              </a:path>
              <a:path w="952731" h="885491">
                <a:moveTo>
                  <a:pt x="133938" y="829500"/>
                </a:moveTo>
                <a:lnTo>
                  <a:pt x="123829" y="842461"/>
                </a:lnTo>
                <a:lnTo>
                  <a:pt x="144046" y="842461"/>
                </a:lnTo>
                <a:lnTo>
                  <a:pt x="133938" y="829500"/>
                </a:lnTo>
                <a:close/>
              </a:path>
              <a:path w="952731" h="885491">
                <a:moveTo>
                  <a:pt x="154155" y="829500"/>
                </a:moveTo>
                <a:lnTo>
                  <a:pt x="144046" y="842461"/>
                </a:lnTo>
                <a:lnTo>
                  <a:pt x="164264" y="842461"/>
                </a:lnTo>
                <a:lnTo>
                  <a:pt x="154155" y="829500"/>
                </a:lnTo>
                <a:close/>
              </a:path>
              <a:path w="952731" h="885491">
                <a:moveTo>
                  <a:pt x="174372" y="829500"/>
                </a:moveTo>
                <a:lnTo>
                  <a:pt x="164264" y="842461"/>
                </a:lnTo>
                <a:lnTo>
                  <a:pt x="184481" y="842461"/>
                </a:lnTo>
                <a:lnTo>
                  <a:pt x="174372" y="829500"/>
                </a:lnTo>
                <a:close/>
              </a:path>
              <a:path w="952731" h="885491">
                <a:moveTo>
                  <a:pt x="348745" y="829500"/>
                </a:moveTo>
                <a:lnTo>
                  <a:pt x="338636" y="842461"/>
                </a:lnTo>
                <a:lnTo>
                  <a:pt x="358853" y="842461"/>
                </a:lnTo>
                <a:lnTo>
                  <a:pt x="348745" y="829500"/>
                </a:lnTo>
                <a:close/>
              </a:path>
              <a:path w="952731" h="885491">
                <a:moveTo>
                  <a:pt x="368962" y="829500"/>
                </a:moveTo>
                <a:lnTo>
                  <a:pt x="358853" y="842461"/>
                </a:lnTo>
                <a:lnTo>
                  <a:pt x="379070" y="842461"/>
                </a:lnTo>
                <a:lnTo>
                  <a:pt x="368962" y="829500"/>
                </a:lnTo>
                <a:close/>
              </a:path>
              <a:path w="952731" h="885491">
                <a:moveTo>
                  <a:pt x="390442" y="829500"/>
                </a:moveTo>
                <a:lnTo>
                  <a:pt x="379070" y="842461"/>
                </a:lnTo>
                <a:lnTo>
                  <a:pt x="400551" y="842461"/>
                </a:lnTo>
                <a:lnTo>
                  <a:pt x="390442" y="829500"/>
                </a:lnTo>
                <a:close/>
              </a:path>
              <a:path w="952731" h="885491">
                <a:moveTo>
                  <a:pt x="482683" y="829500"/>
                </a:moveTo>
                <a:lnTo>
                  <a:pt x="471311" y="842461"/>
                </a:lnTo>
                <a:lnTo>
                  <a:pt x="492792" y="842461"/>
                </a:lnTo>
                <a:lnTo>
                  <a:pt x="482683" y="829500"/>
                </a:lnTo>
                <a:close/>
              </a:path>
              <a:path w="952731" h="885491">
                <a:moveTo>
                  <a:pt x="533226" y="829500"/>
                </a:moveTo>
                <a:lnTo>
                  <a:pt x="523117" y="829500"/>
                </a:lnTo>
                <a:lnTo>
                  <a:pt x="513009" y="842461"/>
                </a:lnTo>
                <a:lnTo>
                  <a:pt x="543334" y="842461"/>
                </a:lnTo>
                <a:lnTo>
                  <a:pt x="533226" y="829500"/>
                </a:lnTo>
                <a:close/>
              </a:path>
              <a:path w="952731" h="885491">
                <a:moveTo>
                  <a:pt x="563552" y="829500"/>
                </a:moveTo>
                <a:lnTo>
                  <a:pt x="553443" y="842461"/>
                </a:lnTo>
                <a:lnTo>
                  <a:pt x="574924" y="842461"/>
                </a:lnTo>
                <a:lnTo>
                  <a:pt x="563552" y="829500"/>
                </a:lnTo>
                <a:close/>
              </a:path>
              <a:path w="952731" h="885491">
                <a:moveTo>
                  <a:pt x="655792" y="829500"/>
                </a:moveTo>
                <a:lnTo>
                  <a:pt x="645684" y="842461"/>
                </a:lnTo>
                <a:lnTo>
                  <a:pt x="667164" y="842461"/>
                </a:lnTo>
                <a:lnTo>
                  <a:pt x="655792" y="829500"/>
                </a:lnTo>
                <a:close/>
              </a:path>
              <a:path w="952731" h="885491">
                <a:moveTo>
                  <a:pt x="687381" y="829500"/>
                </a:moveTo>
                <a:lnTo>
                  <a:pt x="677273" y="842461"/>
                </a:lnTo>
                <a:lnTo>
                  <a:pt x="697490" y="842461"/>
                </a:lnTo>
                <a:lnTo>
                  <a:pt x="687381" y="829500"/>
                </a:lnTo>
                <a:close/>
              </a:path>
              <a:path w="952731" h="885491">
                <a:moveTo>
                  <a:pt x="707598" y="829500"/>
                </a:moveTo>
                <a:lnTo>
                  <a:pt x="697490" y="842461"/>
                </a:lnTo>
                <a:lnTo>
                  <a:pt x="717707" y="842461"/>
                </a:lnTo>
                <a:lnTo>
                  <a:pt x="707598" y="829500"/>
                </a:lnTo>
                <a:close/>
              </a:path>
            </a:pathLst>
          </a:custGeom>
          <a:solidFill>
            <a:srgbClr val="000000"/>
          </a:solidFill>
        </p:spPr>
        <p:txBody>
          <a:bodyPr wrap="square" lIns="0" tIns="0" rIns="0" bIns="0" rtlCol="0">
            <a:noAutofit/>
          </a:bodyPr>
          <a:lstStyle/>
          <a:p>
            <a:endParaRPr/>
          </a:p>
        </p:txBody>
      </p:sp>
      <p:sp>
        <p:nvSpPr>
          <p:cNvPr id="75" name="object 75"/>
          <p:cNvSpPr/>
          <p:nvPr/>
        </p:nvSpPr>
        <p:spPr>
          <a:xfrm>
            <a:off x="6714334" y="1349398"/>
            <a:ext cx="866119" cy="781316"/>
          </a:xfrm>
          <a:custGeom>
            <a:avLst/>
            <a:gdLst/>
            <a:ahLst/>
            <a:cxnLst/>
            <a:rect l="l" t="t" r="r" b="b"/>
            <a:pathLst>
              <a:path w="952731" h="885491">
                <a:moveTo>
                  <a:pt x="0" y="0"/>
                </a:moveTo>
                <a:lnTo>
                  <a:pt x="10108" y="737218"/>
                </a:lnTo>
                <a:lnTo>
                  <a:pt x="20217" y="829500"/>
                </a:lnTo>
                <a:lnTo>
                  <a:pt x="31589" y="842461"/>
                </a:lnTo>
                <a:lnTo>
                  <a:pt x="41697" y="842461"/>
                </a:lnTo>
                <a:lnTo>
                  <a:pt x="51806" y="842461"/>
                </a:lnTo>
                <a:lnTo>
                  <a:pt x="61914" y="829500"/>
                </a:lnTo>
                <a:lnTo>
                  <a:pt x="72023" y="816539"/>
                </a:lnTo>
                <a:lnTo>
                  <a:pt x="82132" y="855940"/>
                </a:lnTo>
                <a:lnTo>
                  <a:pt x="92240" y="842461"/>
                </a:lnTo>
                <a:lnTo>
                  <a:pt x="102349" y="842461"/>
                </a:lnTo>
                <a:lnTo>
                  <a:pt x="112457" y="829500"/>
                </a:lnTo>
                <a:lnTo>
                  <a:pt x="123829" y="842461"/>
                </a:lnTo>
                <a:lnTo>
                  <a:pt x="133938" y="829500"/>
                </a:lnTo>
                <a:lnTo>
                  <a:pt x="144046" y="842461"/>
                </a:lnTo>
                <a:lnTo>
                  <a:pt x="154155" y="829500"/>
                </a:lnTo>
                <a:lnTo>
                  <a:pt x="164264" y="842461"/>
                </a:lnTo>
                <a:lnTo>
                  <a:pt x="174372" y="829500"/>
                </a:lnTo>
                <a:lnTo>
                  <a:pt x="184481" y="842461"/>
                </a:lnTo>
                <a:lnTo>
                  <a:pt x="236287" y="842461"/>
                </a:lnTo>
                <a:lnTo>
                  <a:pt x="246396" y="829500"/>
                </a:lnTo>
                <a:lnTo>
                  <a:pt x="256504" y="855940"/>
                </a:lnTo>
                <a:lnTo>
                  <a:pt x="266613" y="842461"/>
                </a:lnTo>
                <a:lnTo>
                  <a:pt x="276721" y="842461"/>
                </a:lnTo>
                <a:lnTo>
                  <a:pt x="286830" y="842461"/>
                </a:lnTo>
                <a:lnTo>
                  <a:pt x="298202" y="842461"/>
                </a:lnTo>
                <a:lnTo>
                  <a:pt x="308310" y="829500"/>
                </a:lnTo>
                <a:lnTo>
                  <a:pt x="318419" y="855940"/>
                </a:lnTo>
                <a:lnTo>
                  <a:pt x="328528" y="829500"/>
                </a:lnTo>
                <a:lnTo>
                  <a:pt x="338636" y="842461"/>
                </a:lnTo>
                <a:lnTo>
                  <a:pt x="348745" y="829500"/>
                </a:lnTo>
                <a:lnTo>
                  <a:pt x="358853" y="842461"/>
                </a:lnTo>
                <a:lnTo>
                  <a:pt x="368962" y="829500"/>
                </a:lnTo>
                <a:lnTo>
                  <a:pt x="379070" y="842461"/>
                </a:lnTo>
                <a:lnTo>
                  <a:pt x="390442" y="829500"/>
                </a:lnTo>
                <a:lnTo>
                  <a:pt x="400551" y="842461"/>
                </a:lnTo>
                <a:lnTo>
                  <a:pt x="410660" y="855940"/>
                </a:lnTo>
                <a:lnTo>
                  <a:pt x="420768" y="829500"/>
                </a:lnTo>
                <a:lnTo>
                  <a:pt x="430877" y="842461"/>
                </a:lnTo>
                <a:lnTo>
                  <a:pt x="440985" y="855940"/>
                </a:lnTo>
                <a:lnTo>
                  <a:pt x="451094" y="842461"/>
                </a:lnTo>
                <a:lnTo>
                  <a:pt x="461202" y="829500"/>
                </a:lnTo>
                <a:lnTo>
                  <a:pt x="471311" y="842461"/>
                </a:lnTo>
                <a:lnTo>
                  <a:pt x="482683" y="829500"/>
                </a:lnTo>
                <a:lnTo>
                  <a:pt x="492792" y="842461"/>
                </a:lnTo>
                <a:lnTo>
                  <a:pt x="502900" y="842461"/>
                </a:lnTo>
                <a:lnTo>
                  <a:pt x="513009" y="842461"/>
                </a:lnTo>
                <a:lnTo>
                  <a:pt x="523117" y="829500"/>
                </a:lnTo>
                <a:lnTo>
                  <a:pt x="533226" y="829500"/>
                </a:lnTo>
                <a:lnTo>
                  <a:pt x="543334" y="842461"/>
                </a:lnTo>
                <a:lnTo>
                  <a:pt x="553443" y="842461"/>
                </a:lnTo>
                <a:lnTo>
                  <a:pt x="563552" y="829500"/>
                </a:lnTo>
                <a:lnTo>
                  <a:pt x="574924" y="842461"/>
                </a:lnTo>
                <a:lnTo>
                  <a:pt x="585032" y="842461"/>
                </a:lnTo>
                <a:lnTo>
                  <a:pt x="595141" y="855940"/>
                </a:lnTo>
                <a:lnTo>
                  <a:pt x="605249" y="842461"/>
                </a:lnTo>
                <a:lnTo>
                  <a:pt x="615358" y="855940"/>
                </a:lnTo>
                <a:lnTo>
                  <a:pt x="625466" y="829500"/>
                </a:lnTo>
                <a:lnTo>
                  <a:pt x="635575" y="816539"/>
                </a:lnTo>
                <a:lnTo>
                  <a:pt x="645684" y="842461"/>
                </a:lnTo>
                <a:lnTo>
                  <a:pt x="655792" y="829500"/>
                </a:lnTo>
                <a:lnTo>
                  <a:pt x="667164" y="842461"/>
                </a:lnTo>
                <a:lnTo>
                  <a:pt x="677273" y="842461"/>
                </a:lnTo>
                <a:lnTo>
                  <a:pt x="687381" y="829500"/>
                </a:lnTo>
                <a:lnTo>
                  <a:pt x="697490" y="842461"/>
                </a:lnTo>
                <a:lnTo>
                  <a:pt x="707598" y="829500"/>
                </a:lnTo>
                <a:lnTo>
                  <a:pt x="717707" y="842461"/>
                </a:lnTo>
                <a:lnTo>
                  <a:pt x="727816" y="842461"/>
                </a:lnTo>
                <a:lnTo>
                  <a:pt x="737924" y="842461"/>
                </a:lnTo>
                <a:lnTo>
                  <a:pt x="748033" y="842461"/>
                </a:lnTo>
                <a:lnTo>
                  <a:pt x="759405" y="855940"/>
                </a:lnTo>
                <a:lnTo>
                  <a:pt x="769513" y="855940"/>
                </a:lnTo>
                <a:lnTo>
                  <a:pt x="779622" y="842461"/>
                </a:lnTo>
                <a:lnTo>
                  <a:pt x="789730" y="842461"/>
                </a:lnTo>
                <a:lnTo>
                  <a:pt x="799839" y="842461"/>
                </a:lnTo>
                <a:lnTo>
                  <a:pt x="809948" y="842461"/>
                </a:lnTo>
                <a:lnTo>
                  <a:pt x="820056" y="842461"/>
                </a:lnTo>
                <a:lnTo>
                  <a:pt x="830165" y="829500"/>
                </a:lnTo>
                <a:lnTo>
                  <a:pt x="840273" y="842461"/>
                </a:lnTo>
                <a:lnTo>
                  <a:pt x="851645" y="855940"/>
                </a:lnTo>
                <a:lnTo>
                  <a:pt x="861754" y="855940"/>
                </a:lnTo>
                <a:lnTo>
                  <a:pt x="871862" y="842461"/>
                </a:lnTo>
                <a:lnTo>
                  <a:pt x="881971" y="829500"/>
                </a:lnTo>
                <a:lnTo>
                  <a:pt x="892080" y="842461"/>
                </a:lnTo>
                <a:lnTo>
                  <a:pt x="902188" y="855940"/>
                </a:lnTo>
                <a:lnTo>
                  <a:pt x="912297" y="842461"/>
                </a:lnTo>
                <a:lnTo>
                  <a:pt x="922405" y="829500"/>
                </a:lnTo>
                <a:lnTo>
                  <a:pt x="933777" y="842461"/>
                </a:lnTo>
                <a:lnTo>
                  <a:pt x="943886" y="829500"/>
                </a:lnTo>
                <a:lnTo>
                  <a:pt x="952731" y="829500"/>
                </a:lnTo>
                <a:lnTo>
                  <a:pt x="952731" y="885491"/>
                </a:lnTo>
              </a:path>
            </a:pathLst>
          </a:custGeom>
          <a:ln w="3175">
            <a:solidFill>
              <a:srgbClr val="000000"/>
            </a:solidFill>
          </a:ln>
        </p:spPr>
        <p:txBody>
          <a:bodyPr wrap="square" lIns="0" tIns="0" rIns="0" bIns="0" rtlCol="0">
            <a:noAutofit/>
          </a:bodyPr>
          <a:lstStyle/>
          <a:p>
            <a:endParaRPr/>
          </a:p>
        </p:txBody>
      </p:sp>
      <p:sp>
        <p:nvSpPr>
          <p:cNvPr id="76" name="object 76"/>
          <p:cNvSpPr/>
          <p:nvPr/>
        </p:nvSpPr>
        <p:spPr>
          <a:xfrm>
            <a:off x="7101445" y="1941790"/>
            <a:ext cx="0" cy="150956"/>
          </a:xfrm>
          <a:custGeom>
            <a:avLst/>
            <a:gdLst/>
            <a:ahLst/>
            <a:cxnLst/>
            <a:rect l="l" t="t" r="r" b="b"/>
            <a:pathLst>
              <a:path h="171084">
                <a:moveTo>
                  <a:pt x="0" y="171084"/>
                </a:moveTo>
                <a:lnTo>
                  <a:pt x="0" y="0"/>
                </a:lnTo>
              </a:path>
            </a:pathLst>
          </a:custGeom>
          <a:ln w="22744">
            <a:solidFill>
              <a:srgbClr val="0000FF"/>
            </a:solidFill>
          </a:ln>
        </p:spPr>
        <p:txBody>
          <a:bodyPr wrap="square" lIns="0" tIns="0" rIns="0" bIns="0" rtlCol="0">
            <a:noAutofit/>
          </a:bodyPr>
          <a:lstStyle/>
          <a:p>
            <a:endParaRPr/>
          </a:p>
        </p:txBody>
      </p:sp>
      <p:sp>
        <p:nvSpPr>
          <p:cNvPr id="77" name="object 77"/>
          <p:cNvSpPr/>
          <p:nvPr/>
        </p:nvSpPr>
        <p:spPr>
          <a:xfrm>
            <a:off x="6195120" y="1941790"/>
            <a:ext cx="0" cy="150956"/>
          </a:xfrm>
          <a:custGeom>
            <a:avLst/>
            <a:gdLst/>
            <a:ahLst/>
            <a:cxnLst/>
            <a:rect l="l" t="t" r="r" b="b"/>
            <a:pathLst>
              <a:path h="171084">
                <a:moveTo>
                  <a:pt x="0" y="171084"/>
                </a:moveTo>
                <a:lnTo>
                  <a:pt x="0" y="0"/>
                </a:lnTo>
              </a:path>
            </a:pathLst>
          </a:custGeom>
          <a:ln w="22744">
            <a:solidFill>
              <a:srgbClr val="FF0000"/>
            </a:solidFill>
          </a:ln>
        </p:spPr>
        <p:txBody>
          <a:bodyPr wrap="square" lIns="0" tIns="0" rIns="0" bIns="0" rtlCol="0">
            <a:noAutofit/>
          </a:bodyPr>
          <a:lstStyle/>
          <a:p>
            <a:endParaRPr/>
          </a:p>
        </p:txBody>
      </p:sp>
      <p:sp>
        <p:nvSpPr>
          <p:cNvPr id="78" name="object 78"/>
          <p:cNvSpPr txBox="1"/>
          <p:nvPr/>
        </p:nvSpPr>
        <p:spPr>
          <a:xfrm>
            <a:off x="4236530" y="1191478"/>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4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79" name="object 79"/>
          <p:cNvSpPr txBox="1"/>
          <p:nvPr/>
        </p:nvSpPr>
        <p:spPr>
          <a:xfrm>
            <a:off x="4560424" y="1246373"/>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80" name="object 80"/>
          <p:cNvSpPr/>
          <p:nvPr/>
        </p:nvSpPr>
        <p:spPr>
          <a:xfrm>
            <a:off x="3488785" y="1135772"/>
            <a:ext cx="105680" cy="25159"/>
          </a:xfrm>
          <a:custGeom>
            <a:avLst/>
            <a:gdLst/>
            <a:ahLst/>
            <a:cxnLst/>
            <a:rect l="l" t="t" r="r" b="b"/>
            <a:pathLst>
              <a:path w="116248" h="28514">
                <a:moveTo>
                  <a:pt x="0" y="0"/>
                </a:moveTo>
                <a:lnTo>
                  <a:pt x="94767" y="28514"/>
                </a:lnTo>
                <a:lnTo>
                  <a:pt x="116248" y="5184"/>
                </a:lnTo>
                <a:lnTo>
                  <a:pt x="0" y="0"/>
                </a:lnTo>
                <a:close/>
              </a:path>
            </a:pathLst>
          </a:custGeom>
          <a:solidFill>
            <a:srgbClr val="000000"/>
          </a:solidFill>
        </p:spPr>
        <p:txBody>
          <a:bodyPr wrap="square" lIns="0" tIns="0" rIns="0" bIns="0" rtlCol="0">
            <a:noAutofit/>
          </a:bodyPr>
          <a:lstStyle/>
          <a:p>
            <a:endParaRPr/>
          </a:p>
        </p:txBody>
      </p:sp>
      <p:sp>
        <p:nvSpPr>
          <p:cNvPr id="81" name="object 81"/>
          <p:cNvSpPr/>
          <p:nvPr/>
        </p:nvSpPr>
        <p:spPr>
          <a:xfrm>
            <a:off x="3488785" y="1135772"/>
            <a:ext cx="105680" cy="25159"/>
          </a:xfrm>
          <a:custGeom>
            <a:avLst/>
            <a:gdLst/>
            <a:ahLst/>
            <a:cxnLst/>
            <a:rect l="l" t="t" r="r" b="b"/>
            <a:pathLst>
              <a:path w="116248" h="28514">
                <a:moveTo>
                  <a:pt x="116248" y="5184"/>
                </a:moveTo>
                <a:lnTo>
                  <a:pt x="0" y="0"/>
                </a:lnTo>
                <a:lnTo>
                  <a:pt x="94767" y="28514"/>
                </a:lnTo>
                <a:lnTo>
                  <a:pt x="116248" y="5184"/>
                </a:lnTo>
                <a:close/>
              </a:path>
            </a:pathLst>
          </a:custGeom>
          <a:ln w="3175">
            <a:solidFill>
              <a:srgbClr val="000000"/>
            </a:solidFill>
          </a:ln>
        </p:spPr>
        <p:txBody>
          <a:bodyPr wrap="square" lIns="0" tIns="0" rIns="0" bIns="0" rtlCol="0">
            <a:noAutofit/>
          </a:bodyPr>
          <a:lstStyle/>
          <a:p>
            <a:endParaRPr/>
          </a:p>
        </p:txBody>
      </p:sp>
      <p:sp>
        <p:nvSpPr>
          <p:cNvPr id="82" name="object 82"/>
          <p:cNvSpPr/>
          <p:nvPr/>
        </p:nvSpPr>
        <p:spPr>
          <a:xfrm>
            <a:off x="3582978" y="1150410"/>
            <a:ext cx="569755" cy="88286"/>
          </a:xfrm>
          <a:custGeom>
            <a:avLst/>
            <a:gdLst/>
            <a:ahLst/>
            <a:cxnLst/>
            <a:rect l="l" t="t" r="r" b="b"/>
            <a:pathLst>
              <a:path w="626730" h="100058">
                <a:moveTo>
                  <a:pt x="626730" y="100058"/>
                </a:moveTo>
                <a:lnTo>
                  <a:pt x="0" y="0"/>
                </a:lnTo>
              </a:path>
            </a:pathLst>
          </a:custGeom>
          <a:ln w="22744">
            <a:solidFill>
              <a:srgbClr val="000000"/>
            </a:solidFill>
          </a:ln>
        </p:spPr>
        <p:txBody>
          <a:bodyPr wrap="square" lIns="0" tIns="0" rIns="0" bIns="0" rtlCol="0">
            <a:noAutofit/>
          </a:bodyPr>
          <a:lstStyle/>
          <a:p>
            <a:endParaRPr/>
          </a:p>
        </p:txBody>
      </p:sp>
      <p:sp>
        <p:nvSpPr>
          <p:cNvPr id="83" name="object 83"/>
          <p:cNvSpPr txBox="1"/>
          <p:nvPr/>
        </p:nvSpPr>
        <p:spPr>
          <a:xfrm>
            <a:off x="5897550" y="1710679"/>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1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84" name="object 84"/>
          <p:cNvSpPr txBox="1"/>
          <p:nvPr/>
        </p:nvSpPr>
        <p:spPr>
          <a:xfrm>
            <a:off x="6221444" y="1765572"/>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85" name="object 85"/>
          <p:cNvSpPr txBox="1"/>
          <p:nvPr/>
        </p:nvSpPr>
        <p:spPr>
          <a:xfrm>
            <a:off x="6978476" y="1703359"/>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5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86" name="object 86"/>
          <p:cNvSpPr txBox="1"/>
          <p:nvPr/>
        </p:nvSpPr>
        <p:spPr>
          <a:xfrm>
            <a:off x="7302370" y="1758253"/>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87" name="object 87"/>
          <p:cNvSpPr txBox="1"/>
          <p:nvPr/>
        </p:nvSpPr>
        <p:spPr>
          <a:xfrm>
            <a:off x="3849418" y="823235"/>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6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88" name="object 88"/>
          <p:cNvSpPr txBox="1"/>
          <p:nvPr/>
        </p:nvSpPr>
        <p:spPr>
          <a:xfrm>
            <a:off x="4173312" y="878129"/>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89" name="object 89"/>
          <p:cNvSpPr txBox="1"/>
          <p:nvPr/>
        </p:nvSpPr>
        <p:spPr>
          <a:xfrm>
            <a:off x="2631797" y="825064"/>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2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90" name="object 90"/>
          <p:cNvSpPr txBox="1"/>
          <p:nvPr/>
        </p:nvSpPr>
        <p:spPr>
          <a:xfrm>
            <a:off x="2955690" y="879959"/>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91" name="object 91"/>
          <p:cNvSpPr txBox="1"/>
          <p:nvPr/>
        </p:nvSpPr>
        <p:spPr>
          <a:xfrm>
            <a:off x="2238942" y="1614615"/>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7  </a:t>
            </a:r>
            <a:r>
              <a:rPr sz="400" spc="-4" dirty="0">
                <a:latin typeface="Times New Roman"/>
                <a:cs typeface="Times New Roman"/>
              </a:rPr>
              <a:t> </a:t>
            </a:r>
            <a:r>
              <a:rPr sz="400" spc="13" dirty="0">
                <a:latin typeface="Times New Roman"/>
                <a:cs typeface="Times New Roman"/>
              </a:rPr>
              <a:t>8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92" name="object 92"/>
          <p:cNvSpPr txBox="1"/>
          <p:nvPr/>
        </p:nvSpPr>
        <p:spPr>
          <a:xfrm>
            <a:off x="2562836" y="1669508"/>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93" name="object 93"/>
          <p:cNvSpPr txBox="1"/>
          <p:nvPr/>
        </p:nvSpPr>
        <p:spPr>
          <a:xfrm>
            <a:off x="2477871" y="1103192"/>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0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94" name="object 94"/>
          <p:cNvSpPr txBox="1"/>
          <p:nvPr/>
        </p:nvSpPr>
        <p:spPr>
          <a:xfrm>
            <a:off x="2801765" y="1158085"/>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95" name="object 95"/>
          <p:cNvSpPr txBox="1"/>
          <p:nvPr/>
        </p:nvSpPr>
        <p:spPr>
          <a:xfrm>
            <a:off x="6439736" y="1097245"/>
            <a:ext cx="244186" cy="180974"/>
          </a:xfrm>
          <a:prstGeom prst="rect">
            <a:avLst/>
          </a:prstGeom>
        </p:spPr>
        <p:txBody>
          <a:bodyPr vert="horz" wrap="square" lIns="0" tIns="0" rIns="0" bIns="0" rtlCol="0">
            <a:noAutofit/>
          </a:bodyPr>
          <a:lstStyle/>
          <a:p>
            <a:pPr marL="11397"/>
            <a:r>
              <a:rPr sz="400" spc="13" dirty="0">
                <a:latin typeface="Times New Roman"/>
                <a:cs typeface="Times New Roman"/>
              </a:rPr>
              <a:t>8  </a:t>
            </a:r>
            <a:r>
              <a:rPr sz="400" spc="-4" dirty="0">
                <a:latin typeface="Times New Roman"/>
                <a:cs typeface="Times New Roman"/>
              </a:rPr>
              <a:t> </a:t>
            </a:r>
            <a:r>
              <a:rPr sz="400" spc="13" dirty="0">
                <a:latin typeface="Times New Roman"/>
                <a:cs typeface="Times New Roman"/>
              </a:rPr>
              <a:t>3  </a:t>
            </a:r>
            <a:r>
              <a:rPr sz="400" spc="-4" dirty="0">
                <a:latin typeface="Times New Roman"/>
                <a:cs typeface="Times New Roman"/>
              </a:rPr>
              <a:t> </a:t>
            </a:r>
            <a:r>
              <a:rPr sz="1100" spc="20" baseline="-32679" dirty="0">
                <a:latin typeface="Times New Roman"/>
                <a:cs typeface="Times New Roman"/>
              </a:rPr>
              <a:t>K</a:t>
            </a:r>
            <a:endParaRPr sz="1100" baseline="-32679">
              <a:latin typeface="Times New Roman"/>
              <a:cs typeface="Times New Roman"/>
            </a:endParaRPr>
          </a:p>
        </p:txBody>
      </p:sp>
      <p:sp>
        <p:nvSpPr>
          <p:cNvPr id="96" name="object 96"/>
          <p:cNvSpPr txBox="1"/>
          <p:nvPr/>
        </p:nvSpPr>
        <p:spPr>
          <a:xfrm>
            <a:off x="6763630" y="1152139"/>
            <a:ext cx="57150" cy="126066"/>
          </a:xfrm>
          <a:prstGeom prst="rect">
            <a:avLst/>
          </a:prstGeom>
        </p:spPr>
        <p:txBody>
          <a:bodyPr vert="horz" wrap="square" lIns="0" tIns="0" rIns="0" bIns="0" rtlCol="0">
            <a:noAutofit/>
          </a:bodyPr>
          <a:lstStyle/>
          <a:p>
            <a:pPr marL="11397"/>
            <a:r>
              <a:rPr sz="800" spc="4" dirty="0">
                <a:latin typeface="Times New Roman"/>
                <a:cs typeface="Times New Roman"/>
              </a:rPr>
              <a:t>r</a:t>
            </a:r>
            <a:endParaRPr sz="800">
              <a:latin typeface="Times New Roman"/>
              <a:cs typeface="Times New Roman"/>
            </a:endParaRPr>
          </a:p>
        </p:txBody>
      </p:sp>
      <p:sp>
        <p:nvSpPr>
          <p:cNvPr id="97" name="object 97"/>
          <p:cNvSpPr txBox="1"/>
          <p:nvPr/>
        </p:nvSpPr>
        <p:spPr>
          <a:xfrm>
            <a:off x="1195049" y="927768"/>
            <a:ext cx="248227" cy="1202391"/>
          </a:xfrm>
          <a:prstGeom prst="rect">
            <a:avLst/>
          </a:prstGeom>
        </p:spPr>
        <p:txBody>
          <a:bodyPr vert="horz" wrap="square" lIns="0" tIns="0" rIns="0" bIns="0" rtlCol="0">
            <a:noAutofit/>
          </a:bodyPr>
          <a:lstStyle/>
          <a:p>
            <a:pPr>
              <a:lnSpc>
                <a:spcPts val="2042"/>
              </a:lnSpc>
            </a:pPr>
            <a:r>
              <a:rPr sz="1900" spc="-543" dirty="0">
                <a:latin typeface="Times New Roman"/>
                <a:cs typeface="Times New Roman"/>
              </a:rPr>
              <a:t>)</a:t>
            </a:r>
            <a:endParaRPr sz="1900">
              <a:latin typeface="Times New Roman"/>
              <a:cs typeface="Times New Roman"/>
            </a:endParaRPr>
          </a:p>
          <a:p>
            <a:pPr>
              <a:lnSpc>
                <a:spcPct val="9300"/>
              </a:lnSpc>
              <a:spcBef>
                <a:spcPts val="215"/>
              </a:spcBef>
            </a:pPr>
            <a:r>
              <a:rPr sz="1900" spc="-453" dirty="0">
                <a:latin typeface="Times New Roman"/>
                <a:cs typeface="Times New Roman"/>
              </a:rPr>
              <a:t>t</a:t>
            </a:r>
            <a:r>
              <a:rPr sz="1900" spc="-408" dirty="0">
                <a:latin typeface="Times New Roman"/>
                <a:cs typeface="Times New Roman"/>
              </a:rPr>
              <a:t>                      </a:t>
            </a:r>
            <a:r>
              <a:rPr sz="1900" spc="-431" dirty="0">
                <a:latin typeface="Times New Roman"/>
                <a:cs typeface="Times New Roman"/>
              </a:rPr>
              <a:t> i</a:t>
            </a:r>
            <a:endParaRPr sz="1900">
              <a:latin typeface="Times New Roman"/>
              <a:cs typeface="Times New Roman"/>
            </a:endParaRPr>
          </a:p>
          <a:p>
            <a:pPr>
              <a:lnSpc>
                <a:spcPts val="1171"/>
              </a:lnSpc>
            </a:pPr>
            <a:r>
              <a:rPr sz="1900" spc="-408" dirty="0">
                <a:latin typeface="Times New Roman"/>
                <a:cs typeface="Times New Roman"/>
              </a:rPr>
              <a:t>.</a:t>
            </a:r>
            <a:endParaRPr sz="1900">
              <a:latin typeface="Times New Roman"/>
              <a:cs typeface="Times New Roman"/>
            </a:endParaRPr>
          </a:p>
          <a:p>
            <a:pPr>
              <a:lnSpc>
                <a:spcPts val="305"/>
              </a:lnSpc>
            </a:pPr>
            <a:r>
              <a:rPr sz="1900" spc="-543" dirty="0">
                <a:latin typeface="Times New Roman"/>
                <a:cs typeface="Times New Roman"/>
              </a:rPr>
              <a:t>r</a:t>
            </a:r>
            <a:endParaRPr sz="1900">
              <a:latin typeface="Times New Roman"/>
              <a:cs typeface="Times New Roman"/>
            </a:endParaRPr>
          </a:p>
          <a:p>
            <a:pPr>
              <a:lnSpc>
                <a:spcPts val="386"/>
              </a:lnSpc>
            </a:pPr>
            <a:r>
              <a:rPr sz="1900" spc="-812" dirty="0">
                <a:latin typeface="Times New Roman"/>
                <a:cs typeface="Times New Roman"/>
              </a:rPr>
              <a:t>n</a:t>
            </a:r>
            <a:endParaRPr sz="1900">
              <a:latin typeface="Times New Roman"/>
              <a:cs typeface="Times New Roman"/>
            </a:endParaRPr>
          </a:p>
          <a:p>
            <a:pPr>
              <a:lnSpc>
                <a:spcPts val="377"/>
              </a:lnSpc>
            </a:pPr>
            <a:r>
              <a:rPr sz="2900" spc="-3708" baseline="1291" dirty="0">
                <a:latin typeface="Times New Roman"/>
                <a:cs typeface="Times New Roman"/>
              </a:rPr>
              <a:t>(</a:t>
            </a:r>
            <a:r>
              <a:rPr sz="1900" spc="-812" dirty="0">
                <a:latin typeface="Times New Roman"/>
                <a:cs typeface="Times New Roman"/>
              </a:rPr>
              <a:t>u</a:t>
            </a:r>
            <a:endParaRPr sz="1900">
              <a:latin typeface="Times New Roman"/>
              <a:cs typeface="Times New Roman"/>
            </a:endParaRPr>
          </a:p>
          <a:p>
            <a:pPr>
              <a:lnSpc>
                <a:spcPts val="377"/>
              </a:lnSpc>
            </a:pPr>
            <a:r>
              <a:rPr sz="1900" spc="-408" dirty="0">
                <a:latin typeface="Times New Roman"/>
                <a:cs typeface="Times New Roman"/>
              </a:rPr>
              <a:t>.</a:t>
            </a:r>
            <a:endParaRPr sz="1900">
              <a:latin typeface="Times New Roman"/>
              <a:cs typeface="Times New Roman"/>
            </a:endParaRPr>
          </a:p>
          <a:p>
            <a:pPr>
              <a:lnSpc>
                <a:spcPts val="498"/>
              </a:lnSpc>
            </a:pPr>
            <a:r>
              <a:rPr sz="1900" spc="-812" dirty="0">
                <a:latin typeface="Times New Roman"/>
                <a:cs typeface="Times New Roman"/>
              </a:rPr>
              <a:t>b</a:t>
            </a:r>
            <a:endParaRPr sz="1900">
              <a:latin typeface="Times New Roman"/>
              <a:cs typeface="Times New Roman"/>
            </a:endParaRPr>
          </a:p>
          <a:p>
            <a:pPr>
              <a:lnSpc>
                <a:spcPts val="606"/>
              </a:lnSpc>
            </a:pPr>
            <a:r>
              <a:rPr sz="2900" spc="-3573" baseline="1291" dirty="0">
                <a:latin typeface="Times New Roman"/>
                <a:cs typeface="Times New Roman"/>
              </a:rPr>
              <a:t>l</a:t>
            </a:r>
            <a:r>
              <a:rPr sz="1900" spc="-722" dirty="0">
                <a:latin typeface="Times New Roman"/>
                <a:cs typeface="Times New Roman"/>
              </a:rPr>
              <a:t>a</a:t>
            </a:r>
            <a:endParaRPr sz="1900">
              <a:latin typeface="Times New Roman"/>
              <a:cs typeface="Times New Roman"/>
            </a:endParaRPr>
          </a:p>
          <a:p>
            <a:pPr>
              <a:lnSpc>
                <a:spcPts val="808"/>
              </a:lnSpc>
            </a:pPr>
            <a:r>
              <a:rPr sz="1900" spc="-812" dirty="0">
                <a:latin typeface="Times New Roman"/>
                <a:cs typeface="Times New Roman"/>
              </a:rPr>
              <a:t>o</a:t>
            </a:r>
            <a:endParaRPr sz="1900">
              <a:latin typeface="Times New Roman"/>
              <a:cs typeface="Times New Roman"/>
            </a:endParaRPr>
          </a:p>
          <a:p>
            <a:pPr>
              <a:lnSpc>
                <a:spcPts val="319"/>
              </a:lnSpc>
            </a:pPr>
            <a:r>
              <a:rPr sz="1900" spc="-812" dirty="0">
                <a:latin typeface="Times New Roman"/>
                <a:cs typeface="Times New Roman"/>
              </a:rPr>
              <a:t>u</a:t>
            </a:r>
            <a:endParaRPr sz="1900">
              <a:latin typeface="Times New Roman"/>
              <a:cs typeface="Times New Roman"/>
            </a:endParaRPr>
          </a:p>
          <a:p>
            <a:pPr>
              <a:lnSpc>
                <a:spcPct val="15500"/>
              </a:lnSpc>
              <a:spcBef>
                <a:spcPts val="81"/>
              </a:spcBef>
            </a:pPr>
            <a:r>
              <a:rPr sz="1900" spc="-543" dirty="0">
                <a:latin typeface="Times New Roman"/>
                <a:cs typeface="Times New Roman"/>
              </a:rPr>
              <a:t>r</a:t>
            </a:r>
            <a:r>
              <a:rPr sz="1900" spc="-408" dirty="0">
                <a:latin typeface="Times New Roman"/>
                <a:cs typeface="Times New Roman"/>
              </a:rPr>
              <a:t>                     </a:t>
            </a:r>
            <a:r>
              <a:rPr sz="1900" spc="-655" dirty="0">
                <a:latin typeface="Times New Roman"/>
                <a:cs typeface="Times New Roman"/>
              </a:rPr>
              <a:t> F</a:t>
            </a:r>
            <a:endParaRPr sz="1900">
              <a:latin typeface="Times New Roman"/>
              <a:cs typeface="Times New Roman"/>
            </a:endParaRPr>
          </a:p>
          <a:p>
            <a:pPr>
              <a:lnSpc>
                <a:spcPct val="15000"/>
              </a:lnSpc>
              <a:spcBef>
                <a:spcPts val="238"/>
              </a:spcBef>
            </a:pPr>
            <a:r>
              <a:rPr sz="1900" spc="-812" dirty="0">
                <a:latin typeface="Times New Roman"/>
                <a:cs typeface="Times New Roman"/>
              </a:rPr>
              <a:t>p</a:t>
            </a:r>
            <a:r>
              <a:rPr sz="1900" spc="-408" dirty="0">
                <a:latin typeface="Times New Roman"/>
                <a:cs typeface="Times New Roman"/>
              </a:rPr>
              <a:t>                     </a:t>
            </a:r>
            <a:r>
              <a:rPr sz="1900" spc="-565" dirty="0">
                <a:latin typeface="Times New Roman"/>
                <a:cs typeface="Times New Roman"/>
              </a:rPr>
              <a:t> a</a:t>
            </a:r>
            <a:endParaRPr sz="1900">
              <a:latin typeface="Times New Roman"/>
              <a:cs typeface="Times New Roman"/>
            </a:endParaRPr>
          </a:p>
          <a:p>
            <a:pPr>
              <a:lnSpc>
                <a:spcPts val="350"/>
              </a:lnSpc>
            </a:pPr>
            <a:r>
              <a:rPr sz="1900" spc="-992" dirty="0">
                <a:latin typeface="Times New Roman"/>
                <a:cs typeface="Times New Roman"/>
              </a:rPr>
              <a:t>T</a:t>
            </a:r>
            <a:endParaRPr sz="1900">
              <a:latin typeface="Times New Roman"/>
              <a:cs typeface="Times New Roman"/>
            </a:endParaRPr>
          </a:p>
        </p:txBody>
      </p:sp>
      <p:sp>
        <p:nvSpPr>
          <p:cNvPr id="98" name="object 98"/>
          <p:cNvSpPr/>
          <p:nvPr/>
        </p:nvSpPr>
        <p:spPr>
          <a:xfrm>
            <a:off x="1246909" y="2286001"/>
            <a:ext cx="7064432" cy="4159174"/>
          </a:xfrm>
          <a:prstGeom prst="rect">
            <a:avLst/>
          </a:prstGeom>
          <a:blipFill>
            <a:blip r:embed="rId2" cstate="print"/>
            <a:stretch>
              <a:fillRect/>
            </a:stretch>
          </a:blipFill>
        </p:spPr>
        <p:txBody>
          <a:bodyPr wrap="square" lIns="0" tIns="0" rIns="0" bIns="0" rtlCol="0">
            <a:noAutofit/>
          </a:bodyPr>
          <a:lstStyle/>
          <a:p>
            <a:endParaRPr/>
          </a:p>
        </p:txBody>
      </p:sp>
      <p:sp>
        <p:nvSpPr>
          <p:cNvPr id="99" name="object 99"/>
          <p:cNvSpPr/>
          <p:nvPr/>
        </p:nvSpPr>
        <p:spPr>
          <a:xfrm>
            <a:off x="5676207" y="1047525"/>
            <a:ext cx="1949334" cy="1311088"/>
          </a:xfrm>
          <a:custGeom>
            <a:avLst/>
            <a:gdLst/>
            <a:ahLst/>
            <a:cxnLst/>
            <a:rect l="l" t="t" r="r" b="b"/>
            <a:pathLst>
              <a:path w="2144267" h="1485900">
                <a:moveTo>
                  <a:pt x="963167" y="1473200"/>
                </a:moveTo>
                <a:lnTo>
                  <a:pt x="856487" y="1473200"/>
                </a:lnTo>
                <a:lnTo>
                  <a:pt x="909827" y="1485900"/>
                </a:lnTo>
                <a:lnTo>
                  <a:pt x="1018031" y="1485900"/>
                </a:lnTo>
                <a:lnTo>
                  <a:pt x="963167" y="1473200"/>
                </a:lnTo>
                <a:close/>
              </a:path>
              <a:path w="2144267" h="1485900">
                <a:moveTo>
                  <a:pt x="1287779" y="1473200"/>
                </a:moveTo>
                <a:lnTo>
                  <a:pt x="1181099" y="1473200"/>
                </a:lnTo>
                <a:lnTo>
                  <a:pt x="1126235" y="1485900"/>
                </a:lnTo>
                <a:lnTo>
                  <a:pt x="1234439" y="1485900"/>
                </a:lnTo>
                <a:lnTo>
                  <a:pt x="1287779" y="1473200"/>
                </a:lnTo>
                <a:close/>
              </a:path>
              <a:path w="2144267" h="1485900">
                <a:moveTo>
                  <a:pt x="806195" y="25400"/>
                </a:moveTo>
                <a:lnTo>
                  <a:pt x="754379" y="25400"/>
                </a:lnTo>
                <a:lnTo>
                  <a:pt x="655319" y="50800"/>
                </a:lnTo>
                <a:lnTo>
                  <a:pt x="608075" y="76200"/>
                </a:lnTo>
                <a:lnTo>
                  <a:pt x="516635" y="101600"/>
                </a:lnTo>
                <a:lnTo>
                  <a:pt x="473963" y="127000"/>
                </a:lnTo>
                <a:lnTo>
                  <a:pt x="431291" y="139700"/>
                </a:lnTo>
                <a:lnTo>
                  <a:pt x="352043" y="190500"/>
                </a:lnTo>
                <a:lnTo>
                  <a:pt x="278892" y="241300"/>
                </a:lnTo>
                <a:lnTo>
                  <a:pt x="245363" y="266700"/>
                </a:lnTo>
                <a:lnTo>
                  <a:pt x="213360" y="292100"/>
                </a:lnTo>
                <a:lnTo>
                  <a:pt x="184403" y="330200"/>
                </a:lnTo>
                <a:lnTo>
                  <a:pt x="155448" y="355600"/>
                </a:lnTo>
                <a:lnTo>
                  <a:pt x="129539" y="393700"/>
                </a:lnTo>
                <a:lnTo>
                  <a:pt x="106679" y="419100"/>
                </a:lnTo>
                <a:lnTo>
                  <a:pt x="74675" y="469900"/>
                </a:lnTo>
                <a:lnTo>
                  <a:pt x="56387" y="508000"/>
                </a:lnTo>
                <a:lnTo>
                  <a:pt x="41148" y="533400"/>
                </a:lnTo>
                <a:lnTo>
                  <a:pt x="35051" y="558800"/>
                </a:lnTo>
                <a:lnTo>
                  <a:pt x="27431" y="571500"/>
                </a:lnTo>
                <a:lnTo>
                  <a:pt x="22860" y="596900"/>
                </a:lnTo>
                <a:lnTo>
                  <a:pt x="16763" y="609600"/>
                </a:lnTo>
                <a:lnTo>
                  <a:pt x="12191" y="635000"/>
                </a:lnTo>
                <a:lnTo>
                  <a:pt x="9143" y="647700"/>
                </a:lnTo>
                <a:lnTo>
                  <a:pt x="6095" y="673100"/>
                </a:lnTo>
                <a:lnTo>
                  <a:pt x="3048" y="685800"/>
                </a:lnTo>
                <a:lnTo>
                  <a:pt x="1524" y="711200"/>
                </a:lnTo>
                <a:lnTo>
                  <a:pt x="1524" y="723900"/>
                </a:lnTo>
                <a:lnTo>
                  <a:pt x="0" y="749300"/>
                </a:lnTo>
                <a:lnTo>
                  <a:pt x="1524" y="762000"/>
                </a:lnTo>
                <a:lnTo>
                  <a:pt x="1524" y="787400"/>
                </a:lnTo>
                <a:lnTo>
                  <a:pt x="6095" y="825500"/>
                </a:lnTo>
                <a:lnTo>
                  <a:pt x="9143" y="838200"/>
                </a:lnTo>
                <a:lnTo>
                  <a:pt x="12191" y="863600"/>
                </a:lnTo>
                <a:lnTo>
                  <a:pt x="16763" y="876300"/>
                </a:lnTo>
                <a:lnTo>
                  <a:pt x="22860" y="889000"/>
                </a:lnTo>
                <a:lnTo>
                  <a:pt x="27431" y="914400"/>
                </a:lnTo>
                <a:lnTo>
                  <a:pt x="35051" y="927100"/>
                </a:lnTo>
                <a:lnTo>
                  <a:pt x="41148" y="952500"/>
                </a:lnTo>
                <a:lnTo>
                  <a:pt x="48767" y="965200"/>
                </a:lnTo>
                <a:lnTo>
                  <a:pt x="56387" y="990600"/>
                </a:lnTo>
                <a:lnTo>
                  <a:pt x="74675" y="1016000"/>
                </a:lnTo>
                <a:lnTo>
                  <a:pt x="106679" y="1066800"/>
                </a:lnTo>
                <a:lnTo>
                  <a:pt x="131063" y="1104900"/>
                </a:lnTo>
                <a:lnTo>
                  <a:pt x="156972" y="1130300"/>
                </a:lnTo>
                <a:lnTo>
                  <a:pt x="184403" y="1168400"/>
                </a:lnTo>
                <a:lnTo>
                  <a:pt x="213360" y="1193800"/>
                </a:lnTo>
                <a:lnTo>
                  <a:pt x="245363" y="1219200"/>
                </a:lnTo>
                <a:lnTo>
                  <a:pt x="278892" y="1244600"/>
                </a:lnTo>
                <a:lnTo>
                  <a:pt x="352043" y="1295400"/>
                </a:lnTo>
                <a:lnTo>
                  <a:pt x="431291" y="1346200"/>
                </a:lnTo>
                <a:lnTo>
                  <a:pt x="473963" y="1358900"/>
                </a:lnTo>
                <a:lnTo>
                  <a:pt x="516635" y="1384300"/>
                </a:lnTo>
                <a:lnTo>
                  <a:pt x="562355" y="1397000"/>
                </a:lnTo>
                <a:lnTo>
                  <a:pt x="608075" y="1422400"/>
                </a:lnTo>
                <a:lnTo>
                  <a:pt x="655319" y="1435100"/>
                </a:lnTo>
                <a:lnTo>
                  <a:pt x="804671" y="1473200"/>
                </a:lnTo>
                <a:lnTo>
                  <a:pt x="909827" y="1473200"/>
                </a:lnTo>
                <a:lnTo>
                  <a:pt x="806195" y="1460500"/>
                </a:lnTo>
                <a:lnTo>
                  <a:pt x="705611" y="1435100"/>
                </a:lnTo>
                <a:lnTo>
                  <a:pt x="565403" y="1397000"/>
                </a:lnTo>
                <a:lnTo>
                  <a:pt x="521207" y="1371600"/>
                </a:lnTo>
                <a:lnTo>
                  <a:pt x="477011" y="1358900"/>
                </a:lnTo>
                <a:lnTo>
                  <a:pt x="435863" y="1333500"/>
                </a:lnTo>
                <a:lnTo>
                  <a:pt x="356615" y="1295400"/>
                </a:lnTo>
                <a:lnTo>
                  <a:pt x="320039" y="1270000"/>
                </a:lnTo>
                <a:lnTo>
                  <a:pt x="284987" y="1244600"/>
                </a:lnTo>
                <a:lnTo>
                  <a:pt x="251460" y="1219200"/>
                </a:lnTo>
                <a:lnTo>
                  <a:pt x="190500" y="1155700"/>
                </a:lnTo>
                <a:lnTo>
                  <a:pt x="163067" y="1130300"/>
                </a:lnTo>
                <a:lnTo>
                  <a:pt x="137160" y="1092200"/>
                </a:lnTo>
                <a:lnTo>
                  <a:pt x="114300" y="1066800"/>
                </a:lnTo>
                <a:lnTo>
                  <a:pt x="92963" y="1028700"/>
                </a:lnTo>
                <a:lnTo>
                  <a:pt x="65531" y="977900"/>
                </a:lnTo>
                <a:lnTo>
                  <a:pt x="57912" y="965200"/>
                </a:lnTo>
                <a:lnTo>
                  <a:pt x="50291" y="939800"/>
                </a:lnTo>
                <a:lnTo>
                  <a:pt x="42672" y="927100"/>
                </a:lnTo>
                <a:lnTo>
                  <a:pt x="36575" y="914400"/>
                </a:lnTo>
                <a:lnTo>
                  <a:pt x="32003" y="889000"/>
                </a:lnTo>
                <a:lnTo>
                  <a:pt x="25907" y="876300"/>
                </a:lnTo>
                <a:lnTo>
                  <a:pt x="22860" y="850900"/>
                </a:lnTo>
                <a:lnTo>
                  <a:pt x="18287" y="838200"/>
                </a:lnTo>
                <a:lnTo>
                  <a:pt x="13715" y="800100"/>
                </a:lnTo>
                <a:lnTo>
                  <a:pt x="10667" y="787400"/>
                </a:lnTo>
                <a:lnTo>
                  <a:pt x="10667" y="723900"/>
                </a:lnTo>
                <a:lnTo>
                  <a:pt x="15239" y="673100"/>
                </a:lnTo>
                <a:lnTo>
                  <a:pt x="18287" y="647700"/>
                </a:lnTo>
                <a:lnTo>
                  <a:pt x="22860" y="635000"/>
                </a:lnTo>
                <a:lnTo>
                  <a:pt x="25907" y="609600"/>
                </a:lnTo>
                <a:lnTo>
                  <a:pt x="32003" y="596900"/>
                </a:lnTo>
                <a:lnTo>
                  <a:pt x="36575" y="584200"/>
                </a:lnTo>
                <a:lnTo>
                  <a:pt x="42672" y="558800"/>
                </a:lnTo>
                <a:lnTo>
                  <a:pt x="50291" y="546100"/>
                </a:lnTo>
                <a:lnTo>
                  <a:pt x="57912" y="520700"/>
                </a:lnTo>
                <a:lnTo>
                  <a:pt x="65531" y="508000"/>
                </a:lnTo>
                <a:lnTo>
                  <a:pt x="92963" y="457200"/>
                </a:lnTo>
                <a:lnTo>
                  <a:pt x="114300" y="419100"/>
                </a:lnTo>
                <a:lnTo>
                  <a:pt x="137160" y="393700"/>
                </a:lnTo>
                <a:lnTo>
                  <a:pt x="163067" y="355600"/>
                </a:lnTo>
                <a:lnTo>
                  <a:pt x="251460" y="279400"/>
                </a:lnTo>
                <a:lnTo>
                  <a:pt x="284987" y="254000"/>
                </a:lnTo>
                <a:lnTo>
                  <a:pt x="320039" y="228600"/>
                </a:lnTo>
                <a:lnTo>
                  <a:pt x="396239" y="177800"/>
                </a:lnTo>
                <a:lnTo>
                  <a:pt x="435863" y="152400"/>
                </a:lnTo>
                <a:lnTo>
                  <a:pt x="477011" y="127000"/>
                </a:lnTo>
                <a:lnTo>
                  <a:pt x="521207" y="114300"/>
                </a:lnTo>
                <a:lnTo>
                  <a:pt x="565403" y="88900"/>
                </a:lnTo>
                <a:lnTo>
                  <a:pt x="658367" y="63500"/>
                </a:lnTo>
                <a:lnTo>
                  <a:pt x="806195" y="25400"/>
                </a:lnTo>
                <a:close/>
              </a:path>
              <a:path w="2144267" h="1485900">
                <a:moveTo>
                  <a:pt x="1234439" y="0"/>
                </a:moveTo>
                <a:lnTo>
                  <a:pt x="1072895" y="0"/>
                </a:lnTo>
                <a:lnTo>
                  <a:pt x="1126235" y="12700"/>
                </a:lnTo>
                <a:lnTo>
                  <a:pt x="1234439" y="12700"/>
                </a:lnTo>
                <a:lnTo>
                  <a:pt x="1338071" y="25400"/>
                </a:lnTo>
                <a:lnTo>
                  <a:pt x="1485899" y="63500"/>
                </a:lnTo>
                <a:lnTo>
                  <a:pt x="1578863" y="88900"/>
                </a:lnTo>
                <a:lnTo>
                  <a:pt x="1623059" y="114300"/>
                </a:lnTo>
                <a:lnTo>
                  <a:pt x="1667255" y="127000"/>
                </a:lnTo>
                <a:lnTo>
                  <a:pt x="1708403" y="152400"/>
                </a:lnTo>
                <a:lnTo>
                  <a:pt x="1787651" y="203200"/>
                </a:lnTo>
                <a:lnTo>
                  <a:pt x="1824227" y="228600"/>
                </a:lnTo>
                <a:lnTo>
                  <a:pt x="1859279" y="254000"/>
                </a:lnTo>
                <a:lnTo>
                  <a:pt x="1892807" y="279400"/>
                </a:lnTo>
                <a:lnTo>
                  <a:pt x="1953767" y="330200"/>
                </a:lnTo>
                <a:lnTo>
                  <a:pt x="2007107" y="393700"/>
                </a:lnTo>
                <a:lnTo>
                  <a:pt x="2029967" y="431800"/>
                </a:lnTo>
                <a:lnTo>
                  <a:pt x="2051303" y="457200"/>
                </a:lnTo>
                <a:lnTo>
                  <a:pt x="2078735" y="508000"/>
                </a:lnTo>
                <a:lnTo>
                  <a:pt x="2086355" y="520700"/>
                </a:lnTo>
                <a:lnTo>
                  <a:pt x="2093975" y="546100"/>
                </a:lnTo>
                <a:lnTo>
                  <a:pt x="2100071" y="558800"/>
                </a:lnTo>
                <a:lnTo>
                  <a:pt x="2107691" y="584200"/>
                </a:lnTo>
                <a:lnTo>
                  <a:pt x="2112263" y="596900"/>
                </a:lnTo>
                <a:lnTo>
                  <a:pt x="2118359" y="609600"/>
                </a:lnTo>
                <a:lnTo>
                  <a:pt x="2121407" y="635000"/>
                </a:lnTo>
                <a:lnTo>
                  <a:pt x="2125979" y="647700"/>
                </a:lnTo>
                <a:lnTo>
                  <a:pt x="2129027" y="673100"/>
                </a:lnTo>
                <a:lnTo>
                  <a:pt x="2132075" y="711200"/>
                </a:lnTo>
                <a:lnTo>
                  <a:pt x="2133599" y="723900"/>
                </a:lnTo>
                <a:lnTo>
                  <a:pt x="2133599" y="762000"/>
                </a:lnTo>
                <a:lnTo>
                  <a:pt x="2132075" y="787400"/>
                </a:lnTo>
                <a:lnTo>
                  <a:pt x="2125979" y="838200"/>
                </a:lnTo>
                <a:lnTo>
                  <a:pt x="2116835" y="876300"/>
                </a:lnTo>
                <a:lnTo>
                  <a:pt x="2112263" y="889000"/>
                </a:lnTo>
                <a:lnTo>
                  <a:pt x="2107691" y="914400"/>
                </a:lnTo>
                <a:lnTo>
                  <a:pt x="2100071" y="927100"/>
                </a:lnTo>
                <a:lnTo>
                  <a:pt x="2093975" y="939800"/>
                </a:lnTo>
                <a:lnTo>
                  <a:pt x="2086355" y="965200"/>
                </a:lnTo>
                <a:lnTo>
                  <a:pt x="2078735" y="977900"/>
                </a:lnTo>
                <a:lnTo>
                  <a:pt x="2051303" y="1028700"/>
                </a:lnTo>
                <a:lnTo>
                  <a:pt x="2029967" y="1066800"/>
                </a:lnTo>
                <a:lnTo>
                  <a:pt x="2005583" y="1092200"/>
                </a:lnTo>
                <a:lnTo>
                  <a:pt x="1981199" y="1130300"/>
                </a:lnTo>
                <a:lnTo>
                  <a:pt x="1953767" y="1155700"/>
                </a:lnTo>
                <a:lnTo>
                  <a:pt x="1892807" y="1219200"/>
                </a:lnTo>
                <a:lnTo>
                  <a:pt x="1859279" y="1244600"/>
                </a:lnTo>
                <a:lnTo>
                  <a:pt x="1824227" y="1270000"/>
                </a:lnTo>
                <a:lnTo>
                  <a:pt x="1786127" y="1295400"/>
                </a:lnTo>
                <a:lnTo>
                  <a:pt x="1748027" y="1308100"/>
                </a:lnTo>
                <a:lnTo>
                  <a:pt x="1708403" y="1333500"/>
                </a:lnTo>
                <a:lnTo>
                  <a:pt x="1623059" y="1371600"/>
                </a:lnTo>
                <a:lnTo>
                  <a:pt x="1578863" y="1397000"/>
                </a:lnTo>
                <a:lnTo>
                  <a:pt x="1485899" y="1422400"/>
                </a:lnTo>
                <a:lnTo>
                  <a:pt x="1338071" y="1460500"/>
                </a:lnTo>
                <a:lnTo>
                  <a:pt x="1234439" y="1473200"/>
                </a:lnTo>
                <a:lnTo>
                  <a:pt x="1339595" y="1473200"/>
                </a:lnTo>
                <a:lnTo>
                  <a:pt x="1488947" y="1435100"/>
                </a:lnTo>
                <a:lnTo>
                  <a:pt x="1536191" y="1422400"/>
                </a:lnTo>
                <a:lnTo>
                  <a:pt x="1627631" y="1384300"/>
                </a:lnTo>
                <a:lnTo>
                  <a:pt x="1670303" y="1358900"/>
                </a:lnTo>
                <a:lnTo>
                  <a:pt x="1712975" y="1346200"/>
                </a:lnTo>
                <a:lnTo>
                  <a:pt x="1792223" y="1295400"/>
                </a:lnTo>
                <a:lnTo>
                  <a:pt x="1865375" y="1244600"/>
                </a:lnTo>
                <a:lnTo>
                  <a:pt x="1898903" y="1219200"/>
                </a:lnTo>
                <a:lnTo>
                  <a:pt x="1930907" y="1193800"/>
                </a:lnTo>
                <a:lnTo>
                  <a:pt x="1959863" y="1168400"/>
                </a:lnTo>
                <a:lnTo>
                  <a:pt x="1988819" y="1130300"/>
                </a:lnTo>
                <a:lnTo>
                  <a:pt x="2037587" y="1066800"/>
                </a:lnTo>
                <a:lnTo>
                  <a:pt x="2069591" y="1016000"/>
                </a:lnTo>
                <a:lnTo>
                  <a:pt x="2087879" y="990600"/>
                </a:lnTo>
                <a:lnTo>
                  <a:pt x="2095499" y="965200"/>
                </a:lnTo>
                <a:lnTo>
                  <a:pt x="2103119" y="952500"/>
                </a:lnTo>
                <a:lnTo>
                  <a:pt x="2109215" y="927100"/>
                </a:lnTo>
                <a:lnTo>
                  <a:pt x="2116835" y="914400"/>
                </a:lnTo>
                <a:lnTo>
                  <a:pt x="2121407" y="889000"/>
                </a:lnTo>
                <a:lnTo>
                  <a:pt x="2127503" y="876300"/>
                </a:lnTo>
                <a:lnTo>
                  <a:pt x="2130551" y="863600"/>
                </a:lnTo>
                <a:lnTo>
                  <a:pt x="2135123" y="838200"/>
                </a:lnTo>
                <a:lnTo>
                  <a:pt x="2138171" y="825500"/>
                </a:lnTo>
                <a:lnTo>
                  <a:pt x="2142743" y="787400"/>
                </a:lnTo>
                <a:lnTo>
                  <a:pt x="2142743" y="762000"/>
                </a:lnTo>
                <a:lnTo>
                  <a:pt x="2144267" y="749300"/>
                </a:lnTo>
                <a:lnTo>
                  <a:pt x="2142743" y="723900"/>
                </a:lnTo>
                <a:lnTo>
                  <a:pt x="2142743" y="711200"/>
                </a:lnTo>
                <a:lnTo>
                  <a:pt x="2141219" y="685800"/>
                </a:lnTo>
                <a:lnTo>
                  <a:pt x="2138171" y="673100"/>
                </a:lnTo>
                <a:lnTo>
                  <a:pt x="2135123" y="647700"/>
                </a:lnTo>
                <a:lnTo>
                  <a:pt x="2130551" y="635000"/>
                </a:lnTo>
                <a:lnTo>
                  <a:pt x="2127503" y="609600"/>
                </a:lnTo>
                <a:lnTo>
                  <a:pt x="2103119" y="533400"/>
                </a:lnTo>
                <a:lnTo>
                  <a:pt x="2087879" y="508000"/>
                </a:lnTo>
                <a:lnTo>
                  <a:pt x="2069591" y="469900"/>
                </a:lnTo>
                <a:lnTo>
                  <a:pt x="2037587" y="419100"/>
                </a:lnTo>
                <a:lnTo>
                  <a:pt x="2013203" y="393700"/>
                </a:lnTo>
                <a:lnTo>
                  <a:pt x="1987295" y="355600"/>
                </a:lnTo>
                <a:lnTo>
                  <a:pt x="1959863" y="330200"/>
                </a:lnTo>
                <a:lnTo>
                  <a:pt x="1898903" y="266700"/>
                </a:lnTo>
                <a:lnTo>
                  <a:pt x="1828799" y="215900"/>
                </a:lnTo>
                <a:lnTo>
                  <a:pt x="1792223" y="190500"/>
                </a:lnTo>
                <a:lnTo>
                  <a:pt x="1712975" y="139700"/>
                </a:lnTo>
                <a:lnTo>
                  <a:pt x="1670303" y="127000"/>
                </a:lnTo>
                <a:lnTo>
                  <a:pt x="1627631" y="101600"/>
                </a:lnTo>
                <a:lnTo>
                  <a:pt x="1536191" y="76200"/>
                </a:lnTo>
                <a:lnTo>
                  <a:pt x="1488947" y="50800"/>
                </a:lnTo>
                <a:lnTo>
                  <a:pt x="1389887" y="25400"/>
                </a:lnTo>
                <a:lnTo>
                  <a:pt x="1339595" y="25400"/>
                </a:lnTo>
                <a:lnTo>
                  <a:pt x="1234439" y="0"/>
                </a:lnTo>
                <a:close/>
              </a:path>
              <a:path w="2144267" h="1485900">
                <a:moveTo>
                  <a:pt x="1072895" y="0"/>
                </a:moveTo>
                <a:lnTo>
                  <a:pt x="908303" y="0"/>
                </a:lnTo>
                <a:lnTo>
                  <a:pt x="804671" y="25400"/>
                </a:lnTo>
                <a:lnTo>
                  <a:pt x="858011" y="25400"/>
                </a:lnTo>
                <a:lnTo>
                  <a:pt x="909827" y="12700"/>
                </a:lnTo>
                <a:lnTo>
                  <a:pt x="1018031" y="12700"/>
                </a:lnTo>
                <a:lnTo>
                  <a:pt x="1072895" y="0"/>
                </a:lnTo>
                <a:close/>
              </a:path>
            </a:pathLst>
          </a:custGeom>
          <a:solidFill>
            <a:srgbClr val="0000FF"/>
          </a:solidFill>
        </p:spPr>
        <p:txBody>
          <a:bodyPr wrap="square" lIns="0" tIns="0" rIns="0" bIns="0" rtlCol="0">
            <a:noAutofit/>
          </a:bodyPr>
          <a:lstStyle/>
          <a:p>
            <a:endParaRPr/>
          </a:p>
        </p:txBody>
      </p:sp>
      <p:sp>
        <p:nvSpPr>
          <p:cNvPr id="100" name="object 100"/>
          <p:cNvSpPr/>
          <p:nvPr/>
        </p:nvSpPr>
        <p:spPr>
          <a:xfrm>
            <a:off x="2147455" y="1945789"/>
            <a:ext cx="3534294" cy="614530"/>
          </a:xfrm>
          <a:custGeom>
            <a:avLst/>
            <a:gdLst/>
            <a:ahLst/>
            <a:cxnLst/>
            <a:rect l="l" t="t" r="r" b="b"/>
            <a:pathLst>
              <a:path w="3887723" h="696467">
                <a:moveTo>
                  <a:pt x="3886199" y="0"/>
                </a:moveTo>
                <a:lnTo>
                  <a:pt x="0" y="685799"/>
                </a:lnTo>
                <a:lnTo>
                  <a:pt x="1523" y="696467"/>
                </a:lnTo>
                <a:lnTo>
                  <a:pt x="3887723" y="10668"/>
                </a:lnTo>
                <a:lnTo>
                  <a:pt x="3886199" y="0"/>
                </a:lnTo>
                <a:close/>
              </a:path>
            </a:pathLst>
          </a:custGeom>
          <a:solidFill>
            <a:srgbClr val="3333CC"/>
          </a:solidFill>
        </p:spPr>
        <p:txBody>
          <a:bodyPr wrap="square" lIns="0" tIns="0" rIns="0" bIns="0" rtlCol="0">
            <a:noAutofit/>
          </a:bodyPr>
          <a:lstStyle/>
          <a:p>
            <a:endParaRPr/>
          </a:p>
        </p:txBody>
      </p:sp>
      <p:sp>
        <p:nvSpPr>
          <p:cNvPr id="101" name="object 101"/>
          <p:cNvSpPr/>
          <p:nvPr/>
        </p:nvSpPr>
        <p:spPr>
          <a:xfrm>
            <a:off x="7340138" y="2217419"/>
            <a:ext cx="214745" cy="340210"/>
          </a:xfrm>
          <a:custGeom>
            <a:avLst/>
            <a:gdLst/>
            <a:ahLst/>
            <a:cxnLst/>
            <a:rect l="l" t="t" r="r" b="b"/>
            <a:pathLst>
              <a:path w="236219" h="385571">
                <a:moveTo>
                  <a:pt x="7620" y="0"/>
                </a:moveTo>
                <a:lnTo>
                  <a:pt x="0" y="4572"/>
                </a:lnTo>
                <a:lnTo>
                  <a:pt x="228599" y="385571"/>
                </a:lnTo>
                <a:lnTo>
                  <a:pt x="236219" y="380999"/>
                </a:lnTo>
                <a:lnTo>
                  <a:pt x="7620" y="0"/>
                </a:lnTo>
                <a:close/>
              </a:path>
            </a:pathLst>
          </a:custGeom>
          <a:solidFill>
            <a:srgbClr val="3333CC"/>
          </a:solidFill>
        </p:spPr>
        <p:txBody>
          <a:bodyPr wrap="square" lIns="0" tIns="0" rIns="0" bIns="0" rtlCol="0">
            <a:noAutofit/>
          </a:bodyPr>
          <a:lstStyle/>
          <a:p>
            <a:endParaRPr/>
          </a:p>
        </p:txBody>
      </p:sp>
      <p:sp>
        <p:nvSpPr>
          <p:cNvPr id="102" name="object 102"/>
          <p:cNvSpPr/>
          <p:nvPr/>
        </p:nvSpPr>
        <p:spPr>
          <a:xfrm>
            <a:off x="1454728" y="668318"/>
            <a:ext cx="336665" cy="1655332"/>
          </a:xfrm>
          <a:custGeom>
            <a:avLst/>
            <a:gdLst/>
            <a:ahLst/>
            <a:cxnLst/>
            <a:rect l="l" t="t" r="r" b="b"/>
            <a:pathLst>
              <a:path w="370332" h="1876043">
                <a:moveTo>
                  <a:pt x="0" y="1876043"/>
                </a:moveTo>
                <a:lnTo>
                  <a:pt x="0" y="0"/>
                </a:lnTo>
                <a:lnTo>
                  <a:pt x="370332" y="0"/>
                </a:lnTo>
                <a:lnTo>
                  <a:pt x="370332" y="1876043"/>
                </a:lnTo>
                <a:lnTo>
                  <a:pt x="0" y="1876043"/>
                </a:lnTo>
                <a:close/>
              </a:path>
            </a:pathLst>
          </a:custGeom>
          <a:solidFill>
            <a:srgbClr val="FFFFFF"/>
          </a:solidFill>
        </p:spPr>
        <p:txBody>
          <a:bodyPr wrap="square" lIns="0" tIns="0" rIns="0" bIns="0" rtlCol="0">
            <a:noAutofit/>
          </a:bodyPr>
          <a:lstStyle/>
          <a:p>
            <a:endParaRPr/>
          </a:p>
        </p:txBody>
      </p:sp>
      <p:sp>
        <p:nvSpPr>
          <p:cNvPr id="103" name="object 103"/>
          <p:cNvSpPr txBox="1"/>
          <p:nvPr/>
        </p:nvSpPr>
        <p:spPr>
          <a:xfrm>
            <a:off x="1482437" y="756424"/>
            <a:ext cx="271318" cy="1497106"/>
          </a:xfrm>
          <a:prstGeom prst="rect">
            <a:avLst/>
          </a:prstGeom>
        </p:spPr>
        <p:txBody>
          <a:bodyPr vert="vert270" wrap="square" lIns="0" tIns="0" rIns="0" bIns="0" rtlCol="0">
            <a:noAutofit/>
          </a:bodyPr>
          <a:lstStyle/>
          <a:p>
            <a:pPr marL="11397"/>
            <a:r>
              <a:rPr sz="1600" spc="-99" dirty="0">
                <a:latin typeface="Calibri"/>
                <a:cs typeface="Calibri"/>
              </a:rPr>
              <a:t>T</a:t>
            </a:r>
            <a:r>
              <a:rPr sz="1600" spc="-36" dirty="0">
                <a:latin typeface="Calibri"/>
                <a:cs typeface="Calibri"/>
              </a:rPr>
              <a:t>r</a:t>
            </a:r>
            <a:r>
              <a:rPr sz="1600" dirty="0">
                <a:latin typeface="Calibri"/>
                <a:cs typeface="Calibri"/>
              </a:rPr>
              <a:t>ap F</a:t>
            </a:r>
            <a:r>
              <a:rPr sz="1600" spc="-4" dirty="0">
                <a:latin typeface="Calibri"/>
                <a:cs typeface="Calibri"/>
              </a:rPr>
              <a:t>l</a:t>
            </a:r>
            <a:r>
              <a:rPr sz="1600" dirty="0">
                <a:latin typeface="Calibri"/>
                <a:cs typeface="Calibri"/>
              </a:rPr>
              <a:t>uo</a:t>
            </a:r>
            <a:r>
              <a:rPr sz="1600" spc="-27" dirty="0">
                <a:latin typeface="Calibri"/>
                <a:cs typeface="Calibri"/>
              </a:rPr>
              <a:t>r</a:t>
            </a:r>
            <a:r>
              <a:rPr sz="1600" dirty="0">
                <a:latin typeface="Calibri"/>
                <a:cs typeface="Calibri"/>
              </a:rPr>
              <a:t>es</a:t>
            </a:r>
            <a:r>
              <a:rPr sz="1600" spc="-4" dirty="0">
                <a:latin typeface="Calibri"/>
                <a:cs typeface="Calibri"/>
              </a:rPr>
              <a:t>c</a:t>
            </a:r>
            <a:r>
              <a:rPr sz="1600" dirty="0">
                <a:latin typeface="Calibri"/>
                <a:cs typeface="Calibri"/>
              </a:rPr>
              <a:t>en</a:t>
            </a:r>
            <a:r>
              <a:rPr sz="1600" spc="-4" dirty="0">
                <a:latin typeface="Calibri"/>
                <a:cs typeface="Calibri"/>
              </a:rPr>
              <a:t>c</a:t>
            </a:r>
            <a:r>
              <a:rPr sz="1600" dirty="0">
                <a:latin typeface="Calibri"/>
                <a:cs typeface="Calibri"/>
              </a:rPr>
              <a:t>e</a:t>
            </a:r>
            <a:endParaRPr sz="1600">
              <a:latin typeface="Calibri"/>
              <a:cs typeface="Calibri"/>
            </a:endParaRPr>
          </a:p>
        </p:txBody>
      </p:sp>
      <p:sp>
        <p:nvSpPr>
          <p:cNvPr id="104" name="object 104"/>
          <p:cNvSpPr/>
          <p:nvPr/>
        </p:nvSpPr>
        <p:spPr>
          <a:xfrm>
            <a:off x="1438101" y="2685377"/>
            <a:ext cx="362989" cy="1348739"/>
          </a:xfrm>
          <a:custGeom>
            <a:avLst/>
            <a:gdLst/>
            <a:ahLst/>
            <a:cxnLst/>
            <a:rect l="l" t="t" r="r" b="b"/>
            <a:pathLst>
              <a:path w="399288" h="1528571">
                <a:moveTo>
                  <a:pt x="0" y="1528571"/>
                </a:moveTo>
                <a:lnTo>
                  <a:pt x="0" y="0"/>
                </a:lnTo>
                <a:lnTo>
                  <a:pt x="399288" y="0"/>
                </a:lnTo>
                <a:lnTo>
                  <a:pt x="399288" y="1528571"/>
                </a:lnTo>
                <a:lnTo>
                  <a:pt x="0" y="1528571"/>
                </a:lnTo>
                <a:close/>
              </a:path>
            </a:pathLst>
          </a:custGeom>
          <a:solidFill>
            <a:srgbClr val="FFFFFF"/>
          </a:solidFill>
        </p:spPr>
        <p:txBody>
          <a:bodyPr wrap="square" lIns="0" tIns="0" rIns="0" bIns="0" rtlCol="0">
            <a:noAutofit/>
          </a:bodyPr>
          <a:lstStyle/>
          <a:p>
            <a:endParaRPr/>
          </a:p>
        </p:txBody>
      </p:sp>
      <p:sp>
        <p:nvSpPr>
          <p:cNvPr id="105" name="object 105"/>
          <p:cNvSpPr txBox="1"/>
          <p:nvPr/>
        </p:nvSpPr>
        <p:spPr>
          <a:xfrm>
            <a:off x="1464140" y="2769096"/>
            <a:ext cx="300759" cy="1195668"/>
          </a:xfrm>
          <a:prstGeom prst="rect">
            <a:avLst/>
          </a:prstGeom>
        </p:spPr>
        <p:txBody>
          <a:bodyPr vert="vert270" wrap="square" lIns="0" tIns="0" rIns="0" bIns="0" rtlCol="0">
            <a:noAutofit/>
          </a:bodyPr>
          <a:lstStyle/>
          <a:p>
            <a:pPr marL="11397"/>
            <a:r>
              <a:rPr spc="-4" dirty="0">
                <a:latin typeface="Calibri"/>
                <a:cs typeface="Calibri"/>
              </a:rPr>
              <a:t>L</a:t>
            </a:r>
            <a:r>
              <a:rPr dirty="0">
                <a:latin typeface="Calibri"/>
                <a:cs typeface="Calibri"/>
              </a:rPr>
              <a:t>oad</a:t>
            </a:r>
            <a:r>
              <a:rPr spc="-4" dirty="0">
                <a:latin typeface="Calibri"/>
                <a:cs typeface="Calibri"/>
              </a:rPr>
              <a:t>i</a:t>
            </a:r>
            <a:r>
              <a:rPr dirty="0">
                <a:latin typeface="Calibri"/>
                <a:cs typeface="Calibri"/>
              </a:rPr>
              <a:t>ng</a:t>
            </a:r>
            <a:r>
              <a:rPr spc="-18" dirty="0">
                <a:latin typeface="Calibri"/>
                <a:cs typeface="Calibri"/>
              </a:rPr>
              <a:t> </a:t>
            </a:r>
            <a:r>
              <a:rPr dirty="0">
                <a:latin typeface="Calibri"/>
                <a:cs typeface="Calibri"/>
              </a:rPr>
              <a:t>R</a:t>
            </a:r>
            <a:r>
              <a:rPr spc="-22" dirty="0">
                <a:latin typeface="Calibri"/>
                <a:cs typeface="Calibri"/>
              </a:rPr>
              <a:t>at</a:t>
            </a:r>
            <a:r>
              <a:rPr dirty="0">
                <a:latin typeface="Calibri"/>
                <a:cs typeface="Calibri"/>
              </a:rPr>
              <a:t>e</a:t>
            </a:r>
            <a:endParaRPr>
              <a:latin typeface="Calibri"/>
              <a:cs typeface="Calibri"/>
            </a:endParaRPr>
          </a:p>
        </p:txBody>
      </p:sp>
      <p:sp>
        <p:nvSpPr>
          <p:cNvPr id="106" name="object 106"/>
          <p:cNvSpPr/>
          <p:nvPr/>
        </p:nvSpPr>
        <p:spPr>
          <a:xfrm>
            <a:off x="1246910" y="941295"/>
            <a:ext cx="189806" cy="1141654"/>
          </a:xfrm>
          <a:custGeom>
            <a:avLst/>
            <a:gdLst/>
            <a:ahLst/>
            <a:cxnLst/>
            <a:rect l="l" t="t" r="r" b="b"/>
            <a:pathLst>
              <a:path w="208787" h="1293875">
                <a:moveTo>
                  <a:pt x="0" y="1293875"/>
                </a:moveTo>
                <a:lnTo>
                  <a:pt x="208787" y="1293875"/>
                </a:lnTo>
                <a:lnTo>
                  <a:pt x="208787" y="0"/>
                </a:lnTo>
                <a:lnTo>
                  <a:pt x="0" y="0"/>
                </a:lnTo>
                <a:lnTo>
                  <a:pt x="0" y="1293875"/>
                </a:lnTo>
                <a:close/>
              </a:path>
            </a:pathLst>
          </a:custGeom>
          <a:solidFill>
            <a:srgbClr val="FFFFFF"/>
          </a:solidFill>
        </p:spPr>
        <p:txBody>
          <a:bodyPr wrap="square" lIns="0" tIns="0" rIns="0" bIns="0" rtlCol="0">
            <a:noAutofit/>
          </a:bodyPr>
          <a:lstStyle/>
          <a:p>
            <a:endParaRPr/>
          </a:p>
        </p:txBody>
      </p:sp>
      <p:sp>
        <p:nvSpPr>
          <p:cNvPr id="107" name="object 107"/>
          <p:cNvSpPr/>
          <p:nvPr/>
        </p:nvSpPr>
        <p:spPr>
          <a:xfrm>
            <a:off x="1242752" y="937260"/>
            <a:ext cx="199505" cy="1152412"/>
          </a:xfrm>
          <a:custGeom>
            <a:avLst/>
            <a:gdLst/>
            <a:ahLst/>
            <a:cxnLst/>
            <a:rect l="l" t="t" r="r" b="b"/>
            <a:pathLst>
              <a:path w="219455" h="1306067">
                <a:moveTo>
                  <a:pt x="217931" y="0"/>
                </a:moveTo>
                <a:lnTo>
                  <a:pt x="3047" y="0"/>
                </a:lnTo>
                <a:lnTo>
                  <a:pt x="0" y="3048"/>
                </a:lnTo>
                <a:lnTo>
                  <a:pt x="0" y="1303019"/>
                </a:lnTo>
                <a:lnTo>
                  <a:pt x="3047" y="1306067"/>
                </a:lnTo>
                <a:lnTo>
                  <a:pt x="217931" y="1306067"/>
                </a:lnTo>
                <a:lnTo>
                  <a:pt x="219455" y="1303019"/>
                </a:lnTo>
                <a:lnTo>
                  <a:pt x="219455" y="1299971"/>
                </a:lnTo>
                <a:lnTo>
                  <a:pt x="10667" y="1299971"/>
                </a:lnTo>
                <a:lnTo>
                  <a:pt x="4571" y="1295399"/>
                </a:lnTo>
                <a:lnTo>
                  <a:pt x="10667" y="1295399"/>
                </a:lnTo>
                <a:lnTo>
                  <a:pt x="10667" y="10668"/>
                </a:lnTo>
                <a:lnTo>
                  <a:pt x="4571" y="10668"/>
                </a:lnTo>
                <a:lnTo>
                  <a:pt x="10667" y="4572"/>
                </a:lnTo>
                <a:lnTo>
                  <a:pt x="219455" y="4572"/>
                </a:lnTo>
                <a:lnTo>
                  <a:pt x="219455" y="3048"/>
                </a:lnTo>
                <a:lnTo>
                  <a:pt x="217931" y="0"/>
                </a:lnTo>
                <a:close/>
              </a:path>
              <a:path w="219455" h="1306067">
                <a:moveTo>
                  <a:pt x="10667" y="1295399"/>
                </a:moveTo>
                <a:lnTo>
                  <a:pt x="4571" y="1295399"/>
                </a:lnTo>
                <a:lnTo>
                  <a:pt x="10667" y="1299971"/>
                </a:lnTo>
                <a:lnTo>
                  <a:pt x="10667" y="1295399"/>
                </a:lnTo>
                <a:close/>
              </a:path>
              <a:path w="219455" h="1306067">
                <a:moveTo>
                  <a:pt x="210311" y="1295399"/>
                </a:moveTo>
                <a:lnTo>
                  <a:pt x="10667" y="1295399"/>
                </a:lnTo>
                <a:lnTo>
                  <a:pt x="10667" y="1299971"/>
                </a:lnTo>
                <a:lnTo>
                  <a:pt x="210311" y="1299971"/>
                </a:lnTo>
                <a:lnTo>
                  <a:pt x="210311" y="1295399"/>
                </a:lnTo>
                <a:close/>
              </a:path>
              <a:path w="219455" h="1306067">
                <a:moveTo>
                  <a:pt x="210311" y="4572"/>
                </a:moveTo>
                <a:lnTo>
                  <a:pt x="210311" y="1299971"/>
                </a:lnTo>
                <a:lnTo>
                  <a:pt x="214883" y="1295399"/>
                </a:lnTo>
                <a:lnTo>
                  <a:pt x="219455" y="1295399"/>
                </a:lnTo>
                <a:lnTo>
                  <a:pt x="219455" y="10668"/>
                </a:lnTo>
                <a:lnTo>
                  <a:pt x="214883" y="10668"/>
                </a:lnTo>
                <a:lnTo>
                  <a:pt x="210311" y="4572"/>
                </a:lnTo>
                <a:close/>
              </a:path>
              <a:path w="219455" h="1306067">
                <a:moveTo>
                  <a:pt x="219455" y="1295399"/>
                </a:moveTo>
                <a:lnTo>
                  <a:pt x="214883" y="1295399"/>
                </a:lnTo>
                <a:lnTo>
                  <a:pt x="210311" y="1299971"/>
                </a:lnTo>
                <a:lnTo>
                  <a:pt x="219455" y="1299971"/>
                </a:lnTo>
                <a:lnTo>
                  <a:pt x="219455" y="1295399"/>
                </a:lnTo>
                <a:close/>
              </a:path>
              <a:path w="219455" h="1306067">
                <a:moveTo>
                  <a:pt x="10667" y="4572"/>
                </a:moveTo>
                <a:lnTo>
                  <a:pt x="4571" y="10668"/>
                </a:lnTo>
                <a:lnTo>
                  <a:pt x="10667" y="10668"/>
                </a:lnTo>
                <a:lnTo>
                  <a:pt x="10667" y="4572"/>
                </a:lnTo>
                <a:close/>
              </a:path>
              <a:path w="219455" h="1306067">
                <a:moveTo>
                  <a:pt x="210311" y="4572"/>
                </a:moveTo>
                <a:lnTo>
                  <a:pt x="10667" y="4572"/>
                </a:lnTo>
                <a:lnTo>
                  <a:pt x="10667" y="10668"/>
                </a:lnTo>
                <a:lnTo>
                  <a:pt x="210311" y="10668"/>
                </a:lnTo>
                <a:lnTo>
                  <a:pt x="210311" y="4572"/>
                </a:lnTo>
                <a:close/>
              </a:path>
              <a:path w="219455" h="1306067">
                <a:moveTo>
                  <a:pt x="219455" y="4572"/>
                </a:moveTo>
                <a:lnTo>
                  <a:pt x="210311" y="4572"/>
                </a:lnTo>
                <a:lnTo>
                  <a:pt x="214883" y="10668"/>
                </a:lnTo>
                <a:lnTo>
                  <a:pt x="219455" y="10668"/>
                </a:lnTo>
                <a:lnTo>
                  <a:pt x="219455" y="4572"/>
                </a:lnTo>
                <a:close/>
              </a:path>
            </a:pathLst>
          </a:custGeom>
          <a:solidFill>
            <a:srgbClr val="FFFFFF"/>
          </a:solidFill>
        </p:spPr>
        <p:txBody>
          <a:bodyPr wrap="square" lIns="0" tIns="0" rIns="0" bIns="0" rtlCol="0">
            <a:noAutofit/>
          </a:bodyPr>
          <a:lstStyle/>
          <a:p>
            <a:endParaRPr/>
          </a:p>
        </p:txBody>
      </p:sp>
      <p:sp>
        <p:nvSpPr>
          <p:cNvPr id="108" name="object 108"/>
          <p:cNvSpPr/>
          <p:nvPr/>
        </p:nvSpPr>
        <p:spPr>
          <a:xfrm>
            <a:off x="1438101" y="4554519"/>
            <a:ext cx="362989" cy="1376978"/>
          </a:xfrm>
          <a:custGeom>
            <a:avLst/>
            <a:gdLst/>
            <a:ahLst/>
            <a:cxnLst/>
            <a:rect l="l" t="t" r="r" b="b"/>
            <a:pathLst>
              <a:path w="399288" h="1560575">
                <a:moveTo>
                  <a:pt x="0" y="1560575"/>
                </a:moveTo>
                <a:lnTo>
                  <a:pt x="0" y="0"/>
                </a:lnTo>
                <a:lnTo>
                  <a:pt x="399288" y="0"/>
                </a:lnTo>
                <a:lnTo>
                  <a:pt x="399288" y="1560575"/>
                </a:lnTo>
                <a:lnTo>
                  <a:pt x="0" y="1560575"/>
                </a:lnTo>
                <a:close/>
              </a:path>
            </a:pathLst>
          </a:custGeom>
          <a:solidFill>
            <a:srgbClr val="FFFFFF"/>
          </a:solidFill>
        </p:spPr>
        <p:txBody>
          <a:bodyPr wrap="square" lIns="0" tIns="0" rIns="0" bIns="0" rtlCol="0">
            <a:noAutofit/>
          </a:bodyPr>
          <a:lstStyle/>
          <a:p>
            <a:endParaRPr/>
          </a:p>
        </p:txBody>
      </p:sp>
      <p:sp>
        <p:nvSpPr>
          <p:cNvPr id="109" name="object 109"/>
          <p:cNvSpPr txBox="1"/>
          <p:nvPr/>
        </p:nvSpPr>
        <p:spPr>
          <a:xfrm>
            <a:off x="1464140" y="4635650"/>
            <a:ext cx="300759" cy="1225924"/>
          </a:xfrm>
          <a:prstGeom prst="rect">
            <a:avLst/>
          </a:prstGeom>
        </p:spPr>
        <p:txBody>
          <a:bodyPr vert="vert270" wrap="square" lIns="0" tIns="0" rIns="0" bIns="0" rtlCol="0">
            <a:noAutofit/>
          </a:bodyPr>
          <a:lstStyle/>
          <a:p>
            <a:pPr marL="11397"/>
            <a:r>
              <a:rPr spc="-40" dirty="0">
                <a:latin typeface="Calibri"/>
                <a:cs typeface="Calibri"/>
              </a:rPr>
              <a:t>A</a:t>
            </a:r>
            <a:r>
              <a:rPr spc="-22" dirty="0">
                <a:latin typeface="Calibri"/>
                <a:cs typeface="Calibri"/>
              </a:rPr>
              <a:t>t</a:t>
            </a:r>
            <a:r>
              <a:rPr dirty="0">
                <a:latin typeface="Calibri"/>
                <a:cs typeface="Calibri"/>
              </a:rPr>
              <a:t>o</a:t>
            </a:r>
            <a:r>
              <a:rPr spc="-4" dirty="0">
                <a:latin typeface="Calibri"/>
                <a:cs typeface="Calibri"/>
              </a:rPr>
              <a:t>m</a:t>
            </a:r>
            <a:r>
              <a:rPr dirty="0">
                <a:latin typeface="Calibri"/>
                <a:cs typeface="Calibri"/>
              </a:rPr>
              <a:t>s /</a:t>
            </a:r>
            <a:r>
              <a:rPr spc="-4" dirty="0">
                <a:latin typeface="Calibri"/>
                <a:cs typeface="Calibri"/>
              </a:rPr>
              <a:t> </a:t>
            </a:r>
            <a:r>
              <a:rPr dirty="0">
                <a:latin typeface="Calibri"/>
                <a:cs typeface="Calibri"/>
              </a:rPr>
              <a:t>hour</a:t>
            </a:r>
            <a:endParaRPr>
              <a:latin typeface="Calibri"/>
              <a:cs typeface="Calibri"/>
            </a:endParaRPr>
          </a:p>
        </p:txBody>
      </p:sp>
      <p:sp>
        <p:nvSpPr>
          <p:cNvPr id="110" name="object 110"/>
          <p:cNvSpPr/>
          <p:nvPr/>
        </p:nvSpPr>
        <p:spPr>
          <a:xfrm>
            <a:off x="8019010" y="4572000"/>
            <a:ext cx="362989" cy="1376978"/>
          </a:xfrm>
          <a:custGeom>
            <a:avLst/>
            <a:gdLst/>
            <a:ahLst/>
            <a:cxnLst/>
            <a:rect l="l" t="t" r="r" b="b"/>
            <a:pathLst>
              <a:path w="399288" h="1560575">
                <a:moveTo>
                  <a:pt x="0" y="1560575"/>
                </a:moveTo>
                <a:lnTo>
                  <a:pt x="0" y="0"/>
                </a:lnTo>
                <a:lnTo>
                  <a:pt x="399288" y="0"/>
                </a:lnTo>
                <a:lnTo>
                  <a:pt x="399288" y="1560575"/>
                </a:lnTo>
                <a:lnTo>
                  <a:pt x="0" y="1560575"/>
                </a:lnTo>
                <a:close/>
              </a:path>
            </a:pathLst>
          </a:custGeom>
          <a:solidFill>
            <a:srgbClr val="FFFFFF"/>
          </a:solidFill>
        </p:spPr>
        <p:txBody>
          <a:bodyPr wrap="square" lIns="0" tIns="0" rIns="0" bIns="0" rtlCol="0">
            <a:noAutofit/>
          </a:bodyPr>
          <a:lstStyle/>
          <a:p>
            <a:endParaRPr/>
          </a:p>
        </p:txBody>
      </p:sp>
      <p:sp>
        <p:nvSpPr>
          <p:cNvPr id="111" name="object 111"/>
          <p:cNvSpPr txBox="1"/>
          <p:nvPr/>
        </p:nvSpPr>
        <p:spPr>
          <a:xfrm>
            <a:off x="8045049" y="4654129"/>
            <a:ext cx="300759" cy="1225924"/>
          </a:xfrm>
          <a:prstGeom prst="rect">
            <a:avLst/>
          </a:prstGeom>
        </p:spPr>
        <p:txBody>
          <a:bodyPr vert="vert270" wrap="square" lIns="0" tIns="0" rIns="0" bIns="0" rtlCol="0">
            <a:noAutofit/>
          </a:bodyPr>
          <a:lstStyle/>
          <a:p>
            <a:pPr marL="11397"/>
            <a:r>
              <a:rPr spc="-40" dirty="0">
                <a:latin typeface="Calibri"/>
                <a:cs typeface="Calibri"/>
              </a:rPr>
              <a:t>A</a:t>
            </a:r>
            <a:r>
              <a:rPr spc="-22" dirty="0">
                <a:latin typeface="Calibri"/>
                <a:cs typeface="Calibri"/>
              </a:rPr>
              <a:t>t</a:t>
            </a:r>
            <a:r>
              <a:rPr dirty="0">
                <a:latin typeface="Calibri"/>
                <a:cs typeface="Calibri"/>
              </a:rPr>
              <a:t>o</a:t>
            </a:r>
            <a:r>
              <a:rPr spc="-4" dirty="0">
                <a:latin typeface="Calibri"/>
                <a:cs typeface="Calibri"/>
              </a:rPr>
              <a:t>m</a:t>
            </a:r>
            <a:r>
              <a:rPr dirty="0">
                <a:latin typeface="Calibri"/>
                <a:cs typeface="Calibri"/>
              </a:rPr>
              <a:t>s /</a:t>
            </a:r>
            <a:r>
              <a:rPr spc="-4" dirty="0">
                <a:latin typeface="Calibri"/>
                <a:cs typeface="Calibri"/>
              </a:rPr>
              <a:t> </a:t>
            </a:r>
            <a:r>
              <a:rPr dirty="0">
                <a:latin typeface="Calibri"/>
                <a:cs typeface="Calibri"/>
              </a:rPr>
              <a:t>hour</a:t>
            </a:r>
            <a:endParaRPr>
              <a:latin typeface="Calibri"/>
              <a:cs typeface="Calibri"/>
            </a:endParaRPr>
          </a:p>
        </p:txBody>
      </p:sp>
      <p:sp>
        <p:nvSpPr>
          <p:cNvPr id="112" name="object 112"/>
          <p:cNvSpPr/>
          <p:nvPr/>
        </p:nvSpPr>
        <p:spPr>
          <a:xfrm>
            <a:off x="2701637" y="5109883"/>
            <a:ext cx="372686" cy="267596"/>
          </a:xfrm>
          <a:custGeom>
            <a:avLst/>
            <a:gdLst/>
            <a:ahLst/>
            <a:cxnLst/>
            <a:rect l="l" t="t" r="r" b="b"/>
            <a:pathLst>
              <a:path w="409955" h="303275">
                <a:moveTo>
                  <a:pt x="0" y="303275"/>
                </a:moveTo>
                <a:lnTo>
                  <a:pt x="409955" y="303275"/>
                </a:lnTo>
                <a:lnTo>
                  <a:pt x="409955" y="0"/>
                </a:lnTo>
                <a:lnTo>
                  <a:pt x="0" y="0"/>
                </a:lnTo>
                <a:lnTo>
                  <a:pt x="0" y="303275"/>
                </a:lnTo>
                <a:close/>
              </a:path>
            </a:pathLst>
          </a:custGeom>
          <a:solidFill>
            <a:srgbClr val="FFFFFF"/>
          </a:solidFill>
        </p:spPr>
        <p:txBody>
          <a:bodyPr wrap="square" lIns="0" tIns="0" rIns="0" bIns="0" rtlCol="0">
            <a:noAutofit/>
          </a:bodyPr>
          <a:lstStyle/>
          <a:p>
            <a:endParaRPr/>
          </a:p>
        </p:txBody>
      </p:sp>
      <p:sp>
        <p:nvSpPr>
          <p:cNvPr id="113" name="object 113"/>
          <p:cNvSpPr/>
          <p:nvPr/>
        </p:nvSpPr>
        <p:spPr>
          <a:xfrm>
            <a:off x="2697479" y="5105848"/>
            <a:ext cx="382385" cy="278353"/>
          </a:xfrm>
          <a:custGeom>
            <a:avLst/>
            <a:gdLst/>
            <a:ahLst/>
            <a:cxnLst/>
            <a:rect l="l" t="t" r="r" b="b"/>
            <a:pathLst>
              <a:path w="420623" h="315467">
                <a:moveTo>
                  <a:pt x="419099" y="0"/>
                </a:moveTo>
                <a:lnTo>
                  <a:pt x="3048" y="0"/>
                </a:lnTo>
                <a:lnTo>
                  <a:pt x="0" y="3047"/>
                </a:lnTo>
                <a:lnTo>
                  <a:pt x="0" y="312419"/>
                </a:lnTo>
                <a:lnTo>
                  <a:pt x="3048" y="315467"/>
                </a:lnTo>
                <a:lnTo>
                  <a:pt x="419099" y="315467"/>
                </a:lnTo>
                <a:lnTo>
                  <a:pt x="420623" y="312419"/>
                </a:lnTo>
                <a:lnTo>
                  <a:pt x="420623" y="309371"/>
                </a:lnTo>
                <a:lnTo>
                  <a:pt x="10668" y="309371"/>
                </a:lnTo>
                <a:lnTo>
                  <a:pt x="4572" y="304799"/>
                </a:lnTo>
                <a:lnTo>
                  <a:pt x="10668" y="304799"/>
                </a:lnTo>
                <a:lnTo>
                  <a:pt x="10668" y="10667"/>
                </a:lnTo>
                <a:lnTo>
                  <a:pt x="4572" y="10667"/>
                </a:lnTo>
                <a:lnTo>
                  <a:pt x="10668" y="4571"/>
                </a:lnTo>
                <a:lnTo>
                  <a:pt x="420623" y="4571"/>
                </a:lnTo>
                <a:lnTo>
                  <a:pt x="420623" y="3047"/>
                </a:lnTo>
                <a:lnTo>
                  <a:pt x="419099" y="0"/>
                </a:lnTo>
                <a:close/>
              </a:path>
              <a:path w="420623" h="315467">
                <a:moveTo>
                  <a:pt x="10668" y="304799"/>
                </a:moveTo>
                <a:lnTo>
                  <a:pt x="4572" y="304799"/>
                </a:lnTo>
                <a:lnTo>
                  <a:pt x="10668" y="309371"/>
                </a:lnTo>
                <a:lnTo>
                  <a:pt x="10668" y="304799"/>
                </a:lnTo>
                <a:close/>
              </a:path>
              <a:path w="420623" h="315467">
                <a:moveTo>
                  <a:pt x="411479" y="304799"/>
                </a:moveTo>
                <a:lnTo>
                  <a:pt x="10668" y="304799"/>
                </a:lnTo>
                <a:lnTo>
                  <a:pt x="10668" y="309371"/>
                </a:lnTo>
                <a:lnTo>
                  <a:pt x="411479" y="309371"/>
                </a:lnTo>
                <a:lnTo>
                  <a:pt x="411479" y="304799"/>
                </a:lnTo>
                <a:close/>
              </a:path>
              <a:path w="420623" h="315467">
                <a:moveTo>
                  <a:pt x="411479" y="4571"/>
                </a:moveTo>
                <a:lnTo>
                  <a:pt x="411479" y="309371"/>
                </a:lnTo>
                <a:lnTo>
                  <a:pt x="416051" y="304799"/>
                </a:lnTo>
                <a:lnTo>
                  <a:pt x="420623" y="304799"/>
                </a:lnTo>
                <a:lnTo>
                  <a:pt x="420623" y="10667"/>
                </a:lnTo>
                <a:lnTo>
                  <a:pt x="416051" y="10667"/>
                </a:lnTo>
                <a:lnTo>
                  <a:pt x="411479" y="4571"/>
                </a:lnTo>
                <a:close/>
              </a:path>
              <a:path w="420623" h="315467">
                <a:moveTo>
                  <a:pt x="420623" y="304799"/>
                </a:moveTo>
                <a:lnTo>
                  <a:pt x="416051" y="304799"/>
                </a:lnTo>
                <a:lnTo>
                  <a:pt x="411479" y="309371"/>
                </a:lnTo>
                <a:lnTo>
                  <a:pt x="420623" y="309371"/>
                </a:lnTo>
                <a:lnTo>
                  <a:pt x="420623" y="304799"/>
                </a:lnTo>
                <a:close/>
              </a:path>
              <a:path w="420623" h="315467">
                <a:moveTo>
                  <a:pt x="10668" y="4571"/>
                </a:moveTo>
                <a:lnTo>
                  <a:pt x="4572" y="10667"/>
                </a:lnTo>
                <a:lnTo>
                  <a:pt x="10668" y="10667"/>
                </a:lnTo>
                <a:lnTo>
                  <a:pt x="10668" y="4571"/>
                </a:lnTo>
                <a:close/>
              </a:path>
              <a:path w="420623" h="315467">
                <a:moveTo>
                  <a:pt x="411479" y="4571"/>
                </a:moveTo>
                <a:lnTo>
                  <a:pt x="10668" y="4571"/>
                </a:lnTo>
                <a:lnTo>
                  <a:pt x="10668" y="10667"/>
                </a:lnTo>
                <a:lnTo>
                  <a:pt x="411479" y="10667"/>
                </a:lnTo>
                <a:lnTo>
                  <a:pt x="411479" y="4571"/>
                </a:lnTo>
                <a:close/>
              </a:path>
              <a:path w="420623" h="315467">
                <a:moveTo>
                  <a:pt x="420623" y="4571"/>
                </a:moveTo>
                <a:lnTo>
                  <a:pt x="411479" y="4571"/>
                </a:lnTo>
                <a:lnTo>
                  <a:pt x="416051" y="10667"/>
                </a:lnTo>
                <a:lnTo>
                  <a:pt x="420623" y="10667"/>
                </a:lnTo>
                <a:lnTo>
                  <a:pt x="420623" y="4571"/>
                </a:lnTo>
                <a:close/>
              </a:path>
            </a:pathLst>
          </a:custGeom>
          <a:solidFill>
            <a:srgbClr val="FFFFFF"/>
          </a:solidFill>
        </p:spPr>
        <p:txBody>
          <a:bodyPr wrap="square" lIns="0" tIns="0" rIns="0" bIns="0" rtlCol="0">
            <a:noAutofit/>
          </a:bodyPr>
          <a:lstStyle/>
          <a:p>
            <a:endParaRPr/>
          </a:p>
        </p:txBody>
      </p:sp>
      <p:sp>
        <p:nvSpPr>
          <p:cNvPr id="114" name="object 114"/>
          <p:cNvSpPr/>
          <p:nvPr/>
        </p:nvSpPr>
        <p:spPr>
          <a:xfrm>
            <a:off x="6762403" y="4639236"/>
            <a:ext cx="371301" cy="200360"/>
          </a:xfrm>
          <a:custGeom>
            <a:avLst/>
            <a:gdLst/>
            <a:ahLst/>
            <a:cxnLst/>
            <a:rect l="l" t="t" r="r" b="b"/>
            <a:pathLst>
              <a:path w="408431" h="227075">
                <a:moveTo>
                  <a:pt x="0" y="227075"/>
                </a:moveTo>
                <a:lnTo>
                  <a:pt x="408431" y="227075"/>
                </a:lnTo>
                <a:lnTo>
                  <a:pt x="408431" y="0"/>
                </a:lnTo>
                <a:lnTo>
                  <a:pt x="0" y="0"/>
                </a:lnTo>
                <a:lnTo>
                  <a:pt x="0" y="227075"/>
                </a:lnTo>
                <a:close/>
              </a:path>
            </a:pathLst>
          </a:custGeom>
          <a:solidFill>
            <a:srgbClr val="FFFFFF"/>
          </a:solidFill>
        </p:spPr>
        <p:txBody>
          <a:bodyPr wrap="square" lIns="0" tIns="0" rIns="0" bIns="0" rtlCol="0">
            <a:noAutofit/>
          </a:bodyPr>
          <a:lstStyle/>
          <a:p>
            <a:endParaRPr/>
          </a:p>
        </p:txBody>
      </p:sp>
      <p:sp>
        <p:nvSpPr>
          <p:cNvPr id="115" name="object 115"/>
          <p:cNvSpPr/>
          <p:nvPr/>
        </p:nvSpPr>
        <p:spPr>
          <a:xfrm>
            <a:off x="6758247" y="4635201"/>
            <a:ext cx="382385" cy="211118"/>
          </a:xfrm>
          <a:custGeom>
            <a:avLst/>
            <a:gdLst/>
            <a:ahLst/>
            <a:cxnLst/>
            <a:rect l="l" t="t" r="r" b="b"/>
            <a:pathLst>
              <a:path w="420623" h="239267">
                <a:moveTo>
                  <a:pt x="417575" y="0"/>
                </a:moveTo>
                <a:lnTo>
                  <a:pt x="1524" y="0"/>
                </a:lnTo>
                <a:lnTo>
                  <a:pt x="0" y="3047"/>
                </a:lnTo>
                <a:lnTo>
                  <a:pt x="0" y="236219"/>
                </a:lnTo>
                <a:lnTo>
                  <a:pt x="1524" y="239267"/>
                </a:lnTo>
                <a:lnTo>
                  <a:pt x="417575" y="239267"/>
                </a:lnTo>
                <a:lnTo>
                  <a:pt x="420623" y="236219"/>
                </a:lnTo>
                <a:lnTo>
                  <a:pt x="420623" y="233171"/>
                </a:lnTo>
                <a:lnTo>
                  <a:pt x="9143" y="233171"/>
                </a:lnTo>
                <a:lnTo>
                  <a:pt x="4571" y="228599"/>
                </a:lnTo>
                <a:lnTo>
                  <a:pt x="9143" y="228599"/>
                </a:lnTo>
                <a:lnTo>
                  <a:pt x="9143" y="10668"/>
                </a:lnTo>
                <a:lnTo>
                  <a:pt x="4571" y="10668"/>
                </a:lnTo>
                <a:lnTo>
                  <a:pt x="9143" y="4571"/>
                </a:lnTo>
                <a:lnTo>
                  <a:pt x="420623" y="4571"/>
                </a:lnTo>
                <a:lnTo>
                  <a:pt x="420623" y="3047"/>
                </a:lnTo>
                <a:lnTo>
                  <a:pt x="417575" y="0"/>
                </a:lnTo>
                <a:close/>
              </a:path>
              <a:path w="420623" h="239267">
                <a:moveTo>
                  <a:pt x="9143" y="228599"/>
                </a:moveTo>
                <a:lnTo>
                  <a:pt x="4571" y="228599"/>
                </a:lnTo>
                <a:lnTo>
                  <a:pt x="9143" y="233171"/>
                </a:lnTo>
                <a:lnTo>
                  <a:pt x="9143" y="228599"/>
                </a:lnTo>
                <a:close/>
              </a:path>
              <a:path w="420623" h="239267">
                <a:moveTo>
                  <a:pt x="409955" y="228599"/>
                </a:moveTo>
                <a:lnTo>
                  <a:pt x="9143" y="228599"/>
                </a:lnTo>
                <a:lnTo>
                  <a:pt x="9143" y="233171"/>
                </a:lnTo>
                <a:lnTo>
                  <a:pt x="409955" y="233171"/>
                </a:lnTo>
                <a:lnTo>
                  <a:pt x="409955" y="228599"/>
                </a:lnTo>
                <a:close/>
              </a:path>
              <a:path w="420623" h="239267">
                <a:moveTo>
                  <a:pt x="409955" y="4571"/>
                </a:moveTo>
                <a:lnTo>
                  <a:pt x="409955" y="233171"/>
                </a:lnTo>
                <a:lnTo>
                  <a:pt x="414527" y="228599"/>
                </a:lnTo>
                <a:lnTo>
                  <a:pt x="420623" y="228599"/>
                </a:lnTo>
                <a:lnTo>
                  <a:pt x="420623" y="10668"/>
                </a:lnTo>
                <a:lnTo>
                  <a:pt x="414527" y="10668"/>
                </a:lnTo>
                <a:lnTo>
                  <a:pt x="409955" y="4571"/>
                </a:lnTo>
                <a:close/>
              </a:path>
              <a:path w="420623" h="239267">
                <a:moveTo>
                  <a:pt x="420623" y="228599"/>
                </a:moveTo>
                <a:lnTo>
                  <a:pt x="414527" y="228599"/>
                </a:lnTo>
                <a:lnTo>
                  <a:pt x="409955" y="233171"/>
                </a:lnTo>
                <a:lnTo>
                  <a:pt x="420623" y="233171"/>
                </a:lnTo>
                <a:lnTo>
                  <a:pt x="420623" y="228599"/>
                </a:lnTo>
                <a:close/>
              </a:path>
              <a:path w="420623" h="239267">
                <a:moveTo>
                  <a:pt x="9143" y="4571"/>
                </a:moveTo>
                <a:lnTo>
                  <a:pt x="4571" y="10668"/>
                </a:lnTo>
                <a:lnTo>
                  <a:pt x="9143" y="10668"/>
                </a:lnTo>
                <a:lnTo>
                  <a:pt x="9143" y="4571"/>
                </a:lnTo>
                <a:close/>
              </a:path>
              <a:path w="420623" h="239267">
                <a:moveTo>
                  <a:pt x="409955" y="4571"/>
                </a:moveTo>
                <a:lnTo>
                  <a:pt x="9143" y="4571"/>
                </a:lnTo>
                <a:lnTo>
                  <a:pt x="9143" y="10668"/>
                </a:lnTo>
                <a:lnTo>
                  <a:pt x="409955" y="10668"/>
                </a:lnTo>
                <a:lnTo>
                  <a:pt x="409955" y="4571"/>
                </a:lnTo>
                <a:close/>
              </a:path>
              <a:path w="420623" h="239267">
                <a:moveTo>
                  <a:pt x="420623" y="4571"/>
                </a:moveTo>
                <a:lnTo>
                  <a:pt x="409955" y="4571"/>
                </a:lnTo>
                <a:lnTo>
                  <a:pt x="414527" y="10668"/>
                </a:lnTo>
                <a:lnTo>
                  <a:pt x="420623" y="10668"/>
                </a:lnTo>
                <a:lnTo>
                  <a:pt x="420623" y="4571"/>
                </a:lnTo>
                <a:close/>
              </a:path>
            </a:pathLst>
          </a:custGeom>
          <a:solidFill>
            <a:srgbClr val="FFFFFF"/>
          </a:solidFill>
        </p:spPr>
        <p:txBody>
          <a:bodyPr wrap="square" lIns="0" tIns="0" rIns="0" bIns="0" rtlCol="0">
            <a:noAutofit/>
          </a:bodyPr>
          <a:lstStyle/>
          <a:p>
            <a:endParaRPr/>
          </a:p>
        </p:txBody>
      </p:sp>
      <p:sp>
        <p:nvSpPr>
          <p:cNvPr id="116" name="object 116"/>
          <p:cNvSpPr txBox="1"/>
          <p:nvPr/>
        </p:nvSpPr>
        <p:spPr>
          <a:xfrm>
            <a:off x="3071205" y="4796565"/>
            <a:ext cx="3614305" cy="746872"/>
          </a:xfrm>
          <a:prstGeom prst="rect">
            <a:avLst/>
          </a:prstGeom>
        </p:spPr>
        <p:txBody>
          <a:bodyPr vert="horz" wrap="square" lIns="0" tIns="0" rIns="0" bIns="0" rtlCol="0">
            <a:noAutofit/>
          </a:bodyPr>
          <a:lstStyle/>
          <a:p>
            <a:pPr marL="2315296"/>
            <a:r>
              <a:rPr sz="2200" spc="-20" baseline="24305" dirty="0">
                <a:solidFill>
                  <a:srgbClr val="0033CC"/>
                </a:solidFill>
                <a:latin typeface="Calibri"/>
                <a:cs typeface="Calibri"/>
              </a:rPr>
              <a:t>85</a:t>
            </a:r>
            <a:r>
              <a:rPr sz="2200" spc="-45" dirty="0">
                <a:solidFill>
                  <a:srgbClr val="0033CC"/>
                </a:solidFill>
                <a:latin typeface="Calibri"/>
                <a:cs typeface="Calibri"/>
              </a:rPr>
              <a:t>K</a:t>
            </a:r>
            <a:r>
              <a:rPr sz="2200" spc="-188" dirty="0">
                <a:solidFill>
                  <a:srgbClr val="0033CC"/>
                </a:solidFill>
                <a:latin typeface="Calibri"/>
                <a:cs typeface="Calibri"/>
              </a:rPr>
              <a:t>r</a:t>
            </a:r>
            <a:r>
              <a:rPr sz="2200" spc="-9" dirty="0">
                <a:solidFill>
                  <a:srgbClr val="0033CC"/>
                </a:solidFill>
                <a:latin typeface="Calibri"/>
                <a:cs typeface="Calibri"/>
              </a:rPr>
              <a:t>,</a:t>
            </a:r>
            <a:r>
              <a:rPr sz="2200" spc="4" dirty="0">
                <a:solidFill>
                  <a:srgbClr val="0033CC"/>
                </a:solidFill>
                <a:latin typeface="Calibri"/>
                <a:cs typeface="Calibri"/>
              </a:rPr>
              <a:t> </a:t>
            </a:r>
            <a:r>
              <a:rPr sz="2200" spc="-18" dirty="0">
                <a:solidFill>
                  <a:srgbClr val="0033CC"/>
                </a:solidFill>
                <a:latin typeface="Calibri"/>
                <a:cs typeface="Calibri"/>
              </a:rPr>
              <a:t>1</a:t>
            </a:r>
            <a:r>
              <a:rPr sz="2200" spc="-13" dirty="0">
                <a:solidFill>
                  <a:srgbClr val="0033CC"/>
                </a:solidFill>
                <a:latin typeface="Calibri"/>
                <a:cs typeface="Calibri"/>
              </a:rPr>
              <a:t>0 pp</a:t>
            </a:r>
            <a:r>
              <a:rPr sz="2200" spc="-9" dirty="0">
                <a:solidFill>
                  <a:srgbClr val="0033CC"/>
                </a:solidFill>
                <a:latin typeface="Calibri"/>
                <a:cs typeface="Calibri"/>
              </a:rPr>
              <a:t>t</a:t>
            </a:r>
            <a:endParaRPr sz="2200">
              <a:latin typeface="Calibri"/>
              <a:cs typeface="Calibri"/>
            </a:endParaRPr>
          </a:p>
          <a:p>
            <a:pPr>
              <a:lnSpc>
                <a:spcPts val="583"/>
              </a:lnSpc>
              <a:spcBef>
                <a:spcPts val="31"/>
              </a:spcBef>
            </a:pPr>
            <a:endParaRPr sz="600"/>
          </a:p>
          <a:p>
            <a:pPr marL="11397"/>
            <a:r>
              <a:rPr sz="2200" spc="-20" baseline="24305" dirty="0">
                <a:solidFill>
                  <a:srgbClr val="FF0000"/>
                </a:solidFill>
                <a:latin typeface="Calibri"/>
                <a:cs typeface="Calibri"/>
              </a:rPr>
              <a:t>81</a:t>
            </a:r>
            <a:r>
              <a:rPr sz="2200" spc="-45" dirty="0">
                <a:solidFill>
                  <a:srgbClr val="FF0000"/>
                </a:solidFill>
                <a:latin typeface="Calibri"/>
                <a:cs typeface="Calibri"/>
              </a:rPr>
              <a:t>K</a:t>
            </a:r>
            <a:r>
              <a:rPr sz="2200" spc="-188" dirty="0">
                <a:solidFill>
                  <a:srgbClr val="FF0000"/>
                </a:solidFill>
                <a:latin typeface="Calibri"/>
                <a:cs typeface="Calibri"/>
              </a:rPr>
              <a:t>r</a:t>
            </a:r>
            <a:r>
              <a:rPr sz="2200" spc="-9" dirty="0">
                <a:solidFill>
                  <a:srgbClr val="FF0000"/>
                </a:solidFill>
                <a:latin typeface="Calibri"/>
                <a:cs typeface="Calibri"/>
              </a:rPr>
              <a:t>,</a:t>
            </a:r>
            <a:r>
              <a:rPr sz="2200" spc="4" dirty="0">
                <a:solidFill>
                  <a:srgbClr val="FF0000"/>
                </a:solidFill>
                <a:latin typeface="Calibri"/>
                <a:cs typeface="Calibri"/>
              </a:rPr>
              <a:t> </a:t>
            </a:r>
            <a:r>
              <a:rPr sz="2200" spc="-18" dirty="0">
                <a:solidFill>
                  <a:srgbClr val="FF0000"/>
                </a:solidFill>
                <a:latin typeface="Calibri"/>
                <a:cs typeface="Calibri"/>
              </a:rPr>
              <a:t>0</a:t>
            </a:r>
            <a:r>
              <a:rPr sz="2200" spc="-4" dirty="0">
                <a:solidFill>
                  <a:srgbClr val="FF0000"/>
                </a:solidFill>
                <a:latin typeface="Calibri"/>
                <a:cs typeface="Calibri"/>
              </a:rPr>
              <a:t>.</a:t>
            </a:r>
            <a:r>
              <a:rPr sz="2200" spc="-13" dirty="0">
                <a:solidFill>
                  <a:srgbClr val="FF0000"/>
                </a:solidFill>
                <a:latin typeface="Calibri"/>
                <a:cs typeface="Calibri"/>
              </a:rPr>
              <a:t>5 pp</a:t>
            </a:r>
            <a:r>
              <a:rPr sz="2200" spc="-9" dirty="0">
                <a:solidFill>
                  <a:srgbClr val="FF0000"/>
                </a:solidFill>
                <a:latin typeface="Calibri"/>
                <a:cs typeface="Calibri"/>
              </a:rPr>
              <a:t>t</a:t>
            </a:r>
            <a:endParaRPr sz="2200">
              <a:latin typeface="Calibri"/>
              <a:cs typeface="Calibri"/>
            </a:endParaRPr>
          </a:p>
        </p:txBody>
      </p:sp>
      <p:sp>
        <p:nvSpPr>
          <p:cNvPr id="117" name="object 117"/>
          <p:cNvSpPr txBox="1"/>
          <p:nvPr/>
        </p:nvSpPr>
        <p:spPr>
          <a:xfrm>
            <a:off x="5673096" y="2842803"/>
            <a:ext cx="1032741" cy="347382"/>
          </a:xfrm>
          <a:prstGeom prst="rect">
            <a:avLst/>
          </a:prstGeom>
        </p:spPr>
        <p:txBody>
          <a:bodyPr vert="horz" wrap="square" lIns="0" tIns="0" rIns="0" bIns="0" rtlCol="0">
            <a:noAutofit/>
          </a:bodyPr>
          <a:lstStyle/>
          <a:p>
            <a:pPr marL="11397"/>
            <a:r>
              <a:rPr sz="2200" spc="-20" baseline="24305" dirty="0">
                <a:latin typeface="Calibri"/>
                <a:cs typeface="Calibri"/>
              </a:rPr>
              <a:t>83</a:t>
            </a:r>
            <a:r>
              <a:rPr sz="2200" spc="-45" dirty="0">
                <a:latin typeface="Calibri"/>
                <a:cs typeface="Calibri"/>
              </a:rPr>
              <a:t>K</a:t>
            </a:r>
            <a:r>
              <a:rPr sz="2200" spc="-188" dirty="0">
                <a:latin typeface="Calibri"/>
                <a:cs typeface="Calibri"/>
              </a:rPr>
              <a:t>r</a:t>
            </a:r>
            <a:r>
              <a:rPr sz="2200" spc="-9" dirty="0">
                <a:latin typeface="Calibri"/>
                <a:cs typeface="Calibri"/>
              </a:rPr>
              <a:t>,</a:t>
            </a:r>
            <a:r>
              <a:rPr sz="2200" spc="4" dirty="0">
                <a:latin typeface="Calibri"/>
                <a:cs typeface="Calibri"/>
              </a:rPr>
              <a:t> </a:t>
            </a:r>
            <a:r>
              <a:rPr sz="2200" spc="-18" dirty="0">
                <a:latin typeface="Calibri"/>
                <a:cs typeface="Calibri"/>
              </a:rPr>
              <a:t>10%</a:t>
            </a:r>
            <a:endParaRPr sz="2200">
              <a:latin typeface="Calibri"/>
              <a:cs typeface="Calibri"/>
            </a:endParaRPr>
          </a:p>
        </p:txBody>
      </p:sp>
      <p:sp>
        <p:nvSpPr>
          <p:cNvPr id="118" name="object 118"/>
          <p:cNvSpPr/>
          <p:nvPr/>
        </p:nvSpPr>
        <p:spPr>
          <a:xfrm>
            <a:off x="5220393" y="2689412"/>
            <a:ext cx="372686" cy="200360"/>
          </a:xfrm>
          <a:custGeom>
            <a:avLst/>
            <a:gdLst/>
            <a:ahLst/>
            <a:cxnLst/>
            <a:rect l="l" t="t" r="r" b="b"/>
            <a:pathLst>
              <a:path w="409955" h="227075">
                <a:moveTo>
                  <a:pt x="0" y="227075"/>
                </a:moveTo>
                <a:lnTo>
                  <a:pt x="409955" y="227075"/>
                </a:lnTo>
                <a:lnTo>
                  <a:pt x="409955" y="0"/>
                </a:lnTo>
                <a:lnTo>
                  <a:pt x="0" y="0"/>
                </a:lnTo>
                <a:lnTo>
                  <a:pt x="0" y="227075"/>
                </a:lnTo>
                <a:close/>
              </a:path>
            </a:pathLst>
          </a:custGeom>
          <a:solidFill>
            <a:srgbClr val="FFFFFF"/>
          </a:solidFill>
        </p:spPr>
        <p:txBody>
          <a:bodyPr wrap="square" lIns="0" tIns="0" rIns="0" bIns="0" rtlCol="0">
            <a:noAutofit/>
          </a:bodyPr>
          <a:lstStyle/>
          <a:p>
            <a:endParaRPr/>
          </a:p>
        </p:txBody>
      </p:sp>
      <p:sp>
        <p:nvSpPr>
          <p:cNvPr id="119" name="object 119"/>
          <p:cNvSpPr/>
          <p:nvPr/>
        </p:nvSpPr>
        <p:spPr>
          <a:xfrm>
            <a:off x="5216236" y="2685377"/>
            <a:ext cx="382385" cy="211118"/>
          </a:xfrm>
          <a:custGeom>
            <a:avLst/>
            <a:gdLst/>
            <a:ahLst/>
            <a:cxnLst/>
            <a:rect l="l" t="t" r="r" b="b"/>
            <a:pathLst>
              <a:path w="420623" h="239267">
                <a:moveTo>
                  <a:pt x="417575" y="0"/>
                </a:moveTo>
                <a:lnTo>
                  <a:pt x="1524" y="0"/>
                </a:lnTo>
                <a:lnTo>
                  <a:pt x="0" y="3048"/>
                </a:lnTo>
                <a:lnTo>
                  <a:pt x="0" y="236219"/>
                </a:lnTo>
                <a:lnTo>
                  <a:pt x="1524" y="239267"/>
                </a:lnTo>
                <a:lnTo>
                  <a:pt x="417575" y="239267"/>
                </a:lnTo>
                <a:lnTo>
                  <a:pt x="420623" y="236219"/>
                </a:lnTo>
                <a:lnTo>
                  <a:pt x="420623" y="233171"/>
                </a:lnTo>
                <a:lnTo>
                  <a:pt x="9144" y="233171"/>
                </a:lnTo>
                <a:lnTo>
                  <a:pt x="4572" y="228599"/>
                </a:lnTo>
                <a:lnTo>
                  <a:pt x="9144" y="228599"/>
                </a:lnTo>
                <a:lnTo>
                  <a:pt x="9144" y="10667"/>
                </a:lnTo>
                <a:lnTo>
                  <a:pt x="4572" y="10667"/>
                </a:lnTo>
                <a:lnTo>
                  <a:pt x="9144" y="4572"/>
                </a:lnTo>
                <a:lnTo>
                  <a:pt x="420623" y="4572"/>
                </a:lnTo>
                <a:lnTo>
                  <a:pt x="420623" y="3048"/>
                </a:lnTo>
                <a:lnTo>
                  <a:pt x="417575" y="0"/>
                </a:lnTo>
                <a:close/>
              </a:path>
              <a:path w="420623" h="239267">
                <a:moveTo>
                  <a:pt x="9144" y="228599"/>
                </a:moveTo>
                <a:lnTo>
                  <a:pt x="4572" y="228599"/>
                </a:lnTo>
                <a:lnTo>
                  <a:pt x="9144" y="233171"/>
                </a:lnTo>
                <a:lnTo>
                  <a:pt x="9144" y="228599"/>
                </a:lnTo>
                <a:close/>
              </a:path>
              <a:path w="420623" h="239267">
                <a:moveTo>
                  <a:pt x="409955" y="228599"/>
                </a:moveTo>
                <a:lnTo>
                  <a:pt x="9144" y="228599"/>
                </a:lnTo>
                <a:lnTo>
                  <a:pt x="9144" y="233171"/>
                </a:lnTo>
                <a:lnTo>
                  <a:pt x="409955" y="233171"/>
                </a:lnTo>
                <a:lnTo>
                  <a:pt x="409955" y="228599"/>
                </a:lnTo>
                <a:close/>
              </a:path>
              <a:path w="420623" h="239267">
                <a:moveTo>
                  <a:pt x="409955" y="4572"/>
                </a:moveTo>
                <a:lnTo>
                  <a:pt x="409955" y="233171"/>
                </a:lnTo>
                <a:lnTo>
                  <a:pt x="416051" y="228599"/>
                </a:lnTo>
                <a:lnTo>
                  <a:pt x="420623" y="228599"/>
                </a:lnTo>
                <a:lnTo>
                  <a:pt x="420623" y="10667"/>
                </a:lnTo>
                <a:lnTo>
                  <a:pt x="416051" y="10667"/>
                </a:lnTo>
                <a:lnTo>
                  <a:pt x="409955" y="4572"/>
                </a:lnTo>
                <a:close/>
              </a:path>
              <a:path w="420623" h="239267">
                <a:moveTo>
                  <a:pt x="420623" y="228599"/>
                </a:moveTo>
                <a:lnTo>
                  <a:pt x="416051" y="228599"/>
                </a:lnTo>
                <a:lnTo>
                  <a:pt x="409955" y="233171"/>
                </a:lnTo>
                <a:lnTo>
                  <a:pt x="420623" y="233171"/>
                </a:lnTo>
                <a:lnTo>
                  <a:pt x="420623" y="228599"/>
                </a:lnTo>
                <a:close/>
              </a:path>
              <a:path w="420623" h="239267">
                <a:moveTo>
                  <a:pt x="9144" y="4572"/>
                </a:moveTo>
                <a:lnTo>
                  <a:pt x="4572" y="10667"/>
                </a:lnTo>
                <a:lnTo>
                  <a:pt x="9144" y="10667"/>
                </a:lnTo>
                <a:lnTo>
                  <a:pt x="9144" y="4572"/>
                </a:lnTo>
                <a:close/>
              </a:path>
              <a:path w="420623" h="239267">
                <a:moveTo>
                  <a:pt x="409955" y="4572"/>
                </a:moveTo>
                <a:lnTo>
                  <a:pt x="9144" y="4572"/>
                </a:lnTo>
                <a:lnTo>
                  <a:pt x="9144" y="10667"/>
                </a:lnTo>
                <a:lnTo>
                  <a:pt x="409955" y="10667"/>
                </a:lnTo>
                <a:lnTo>
                  <a:pt x="409955" y="4572"/>
                </a:lnTo>
                <a:close/>
              </a:path>
              <a:path w="420623" h="239267">
                <a:moveTo>
                  <a:pt x="420623" y="4572"/>
                </a:moveTo>
                <a:lnTo>
                  <a:pt x="409955" y="4572"/>
                </a:lnTo>
                <a:lnTo>
                  <a:pt x="416051" y="10667"/>
                </a:lnTo>
                <a:lnTo>
                  <a:pt x="420623" y="10667"/>
                </a:lnTo>
                <a:lnTo>
                  <a:pt x="420623" y="4572"/>
                </a:lnTo>
                <a:close/>
              </a:path>
            </a:pathLst>
          </a:custGeom>
          <a:solidFill>
            <a:srgbClr val="FFFFFF"/>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01343" y="4074104"/>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3" name="object 3"/>
          <p:cNvSpPr/>
          <p:nvPr/>
        </p:nvSpPr>
        <p:spPr>
          <a:xfrm>
            <a:off x="2364152" y="3060303"/>
            <a:ext cx="4425785" cy="1020614"/>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4487950" y="4074104"/>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5" name="object 5"/>
          <p:cNvSpPr/>
          <p:nvPr/>
        </p:nvSpPr>
        <p:spPr>
          <a:xfrm>
            <a:off x="5330561" y="4074104"/>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6" name="object 6"/>
          <p:cNvSpPr/>
          <p:nvPr/>
        </p:nvSpPr>
        <p:spPr>
          <a:xfrm>
            <a:off x="6174554" y="4074104"/>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7" name="object 7"/>
          <p:cNvSpPr/>
          <p:nvPr/>
        </p:nvSpPr>
        <p:spPr>
          <a:xfrm>
            <a:off x="2801343" y="2843943"/>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8" name="object 8"/>
          <p:cNvSpPr/>
          <p:nvPr/>
        </p:nvSpPr>
        <p:spPr>
          <a:xfrm>
            <a:off x="3645337" y="2843943"/>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9" name="object 9"/>
          <p:cNvSpPr/>
          <p:nvPr/>
        </p:nvSpPr>
        <p:spPr>
          <a:xfrm>
            <a:off x="4487950" y="2843943"/>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10" name="object 10"/>
          <p:cNvSpPr/>
          <p:nvPr/>
        </p:nvSpPr>
        <p:spPr>
          <a:xfrm>
            <a:off x="5330561" y="2843943"/>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11" name="object 11"/>
          <p:cNvSpPr/>
          <p:nvPr/>
        </p:nvSpPr>
        <p:spPr>
          <a:xfrm>
            <a:off x="6174554" y="2843943"/>
            <a:ext cx="11050" cy="0"/>
          </a:xfrm>
          <a:custGeom>
            <a:avLst/>
            <a:gdLst/>
            <a:ahLst/>
            <a:cxnLst/>
            <a:rect l="l" t="t" r="r" b="b"/>
            <a:pathLst>
              <a:path w="12155">
                <a:moveTo>
                  <a:pt x="0" y="0"/>
                </a:moveTo>
                <a:lnTo>
                  <a:pt x="12155" y="0"/>
                </a:lnTo>
              </a:path>
            </a:pathLst>
          </a:custGeom>
          <a:ln w="15441">
            <a:solidFill>
              <a:srgbClr val="000000"/>
            </a:solidFill>
          </a:ln>
        </p:spPr>
        <p:txBody>
          <a:bodyPr wrap="square" lIns="0" tIns="0" rIns="0" bIns="0" rtlCol="0">
            <a:noAutofit/>
          </a:bodyPr>
          <a:lstStyle/>
          <a:p>
            <a:endParaRPr/>
          </a:p>
        </p:txBody>
      </p:sp>
      <p:sp>
        <p:nvSpPr>
          <p:cNvPr id="12" name="object 12"/>
          <p:cNvSpPr/>
          <p:nvPr/>
        </p:nvSpPr>
        <p:spPr>
          <a:xfrm>
            <a:off x="2402056" y="1099957"/>
            <a:ext cx="4385123" cy="1195698"/>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4589122" y="2288517"/>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4" name="object 14"/>
          <p:cNvSpPr/>
          <p:nvPr/>
        </p:nvSpPr>
        <p:spPr>
          <a:xfrm>
            <a:off x="2844415" y="999664"/>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5" name="object 15"/>
          <p:cNvSpPr/>
          <p:nvPr/>
        </p:nvSpPr>
        <p:spPr>
          <a:xfrm>
            <a:off x="3716769" y="999664"/>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6" name="object 16"/>
          <p:cNvSpPr/>
          <p:nvPr/>
        </p:nvSpPr>
        <p:spPr>
          <a:xfrm>
            <a:off x="4589122" y="999664"/>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7" name="object 17"/>
          <p:cNvSpPr/>
          <p:nvPr/>
        </p:nvSpPr>
        <p:spPr>
          <a:xfrm>
            <a:off x="5461476" y="999664"/>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8" name="object 18"/>
          <p:cNvSpPr/>
          <p:nvPr/>
        </p:nvSpPr>
        <p:spPr>
          <a:xfrm>
            <a:off x="6333830" y="999664"/>
            <a:ext cx="10990" cy="0"/>
          </a:xfrm>
          <a:custGeom>
            <a:avLst/>
            <a:gdLst/>
            <a:ahLst/>
            <a:cxnLst/>
            <a:rect l="l" t="t" r="r" b="b"/>
            <a:pathLst>
              <a:path w="12089">
                <a:moveTo>
                  <a:pt x="0" y="0"/>
                </a:moveTo>
                <a:lnTo>
                  <a:pt x="12089" y="0"/>
                </a:lnTo>
              </a:path>
            </a:pathLst>
          </a:custGeom>
          <a:ln w="16178">
            <a:solidFill>
              <a:srgbClr val="000000"/>
            </a:solidFill>
          </a:ln>
        </p:spPr>
        <p:txBody>
          <a:bodyPr wrap="square" lIns="0" tIns="0" rIns="0" bIns="0" rtlCol="0">
            <a:noAutofit/>
          </a:bodyPr>
          <a:lstStyle/>
          <a:p>
            <a:endParaRPr/>
          </a:p>
        </p:txBody>
      </p:sp>
      <p:sp>
        <p:nvSpPr>
          <p:cNvPr id="19" name="object 19"/>
          <p:cNvSpPr txBox="1"/>
          <p:nvPr/>
        </p:nvSpPr>
        <p:spPr>
          <a:xfrm>
            <a:off x="1385455" y="1070332"/>
            <a:ext cx="6233391" cy="3433481"/>
          </a:xfrm>
          <a:prstGeom prst="rect">
            <a:avLst/>
          </a:prstGeom>
        </p:spPr>
        <p:txBody>
          <a:bodyPr vert="horz" wrap="square" lIns="0" tIns="0" rIns="0" bIns="0" rtlCol="0">
            <a:noAutofit/>
          </a:bodyPr>
          <a:lstStyle/>
          <a:p>
            <a:pPr marL="780693">
              <a:tabLst>
                <a:tab pos="4522322" algn="l"/>
              </a:tabLst>
            </a:pPr>
            <a:r>
              <a:rPr sz="700" spc="13" dirty="0">
                <a:latin typeface="Times New Roman"/>
                <a:cs typeface="Times New Roman"/>
              </a:rPr>
              <a:t>2 </a:t>
            </a:r>
            <a:r>
              <a:rPr sz="700" spc="-9" dirty="0">
                <a:latin typeface="Times New Roman"/>
                <a:cs typeface="Times New Roman"/>
              </a:rPr>
              <a:t> </a:t>
            </a:r>
            <a:r>
              <a:rPr sz="700" spc="13" dirty="0">
                <a:latin typeface="Times New Roman"/>
                <a:cs typeface="Times New Roman"/>
              </a:rPr>
              <a:t>5	</a:t>
            </a:r>
            <a:r>
              <a:rPr sz="1100" baseline="-17361" dirty="0">
                <a:latin typeface="Times New Roman"/>
                <a:cs typeface="Times New Roman"/>
              </a:rPr>
              <a:t>8 </a:t>
            </a:r>
            <a:r>
              <a:rPr sz="1100" spc="-47" baseline="-17361" dirty="0">
                <a:latin typeface="Times New Roman"/>
                <a:cs typeface="Times New Roman"/>
              </a:rPr>
              <a:t> </a:t>
            </a:r>
            <a:r>
              <a:rPr sz="1100" baseline="-17361" dirty="0">
                <a:latin typeface="Times New Roman"/>
                <a:cs typeface="Times New Roman"/>
              </a:rPr>
              <a:t>3 </a:t>
            </a:r>
            <a:r>
              <a:rPr sz="1100" spc="-47" baseline="-17361" dirty="0">
                <a:latin typeface="Times New Roman"/>
                <a:cs typeface="Times New Roman"/>
              </a:rPr>
              <a:t> </a:t>
            </a:r>
            <a:r>
              <a:rPr baseline="-41152" dirty="0">
                <a:latin typeface="Times New Roman"/>
                <a:cs typeface="Times New Roman"/>
              </a:rPr>
              <a:t>K  </a:t>
            </a:r>
            <a:r>
              <a:rPr spc="-135" baseline="-41152" dirty="0">
                <a:latin typeface="Times New Roman"/>
                <a:cs typeface="Times New Roman"/>
              </a:rPr>
              <a:t> </a:t>
            </a:r>
            <a:r>
              <a:rPr baseline="-41152" dirty="0">
                <a:latin typeface="Times New Roman"/>
                <a:cs typeface="Times New Roman"/>
              </a:rPr>
              <a:t>r</a:t>
            </a:r>
            <a:endParaRPr baseline="-41152">
              <a:latin typeface="Times New Roman"/>
              <a:cs typeface="Times New Roman"/>
            </a:endParaRPr>
          </a:p>
          <a:p>
            <a:pPr marL="349887">
              <a:lnSpc>
                <a:spcPts val="897"/>
              </a:lnSpc>
            </a:pPr>
            <a:r>
              <a:rPr sz="1700" spc="-434" dirty="0">
                <a:latin typeface="Times New Roman"/>
                <a:cs typeface="Times New Roman"/>
              </a:rPr>
              <a:t>)</a:t>
            </a:r>
            <a:endParaRPr sz="1700">
              <a:latin typeface="Times New Roman"/>
              <a:cs typeface="Times New Roman"/>
            </a:endParaRPr>
          </a:p>
          <a:p>
            <a:pPr marL="349887">
              <a:lnSpc>
                <a:spcPts val="606"/>
              </a:lnSpc>
              <a:tabLst>
                <a:tab pos="780693" algn="l"/>
              </a:tabLst>
            </a:pPr>
            <a:r>
              <a:rPr sz="2600" spc="-868" baseline="11396" dirty="0">
                <a:latin typeface="Times New Roman"/>
                <a:cs typeface="Times New Roman"/>
              </a:rPr>
              <a:t>z	</a:t>
            </a:r>
            <a:r>
              <a:rPr sz="700" spc="13" dirty="0">
                <a:latin typeface="Times New Roman"/>
                <a:cs typeface="Times New Roman"/>
              </a:rPr>
              <a:t>2 </a:t>
            </a:r>
            <a:r>
              <a:rPr sz="700" spc="-9" dirty="0">
                <a:latin typeface="Times New Roman"/>
                <a:cs typeface="Times New Roman"/>
              </a:rPr>
              <a:t> </a:t>
            </a:r>
            <a:r>
              <a:rPr sz="700" spc="13" dirty="0">
                <a:latin typeface="Times New Roman"/>
                <a:cs typeface="Times New Roman"/>
              </a:rPr>
              <a:t>0</a:t>
            </a:r>
            <a:endParaRPr sz="700">
              <a:latin typeface="Times New Roman"/>
              <a:cs typeface="Times New Roman"/>
            </a:endParaRPr>
          </a:p>
          <a:p>
            <a:pPr marL="349887">
              <a:lnSpc>
                <a:spcPts val="404"/>
              </a:lnSpc>
            </a:pPr>
            <a:r>
              <a:rPr sz="1700" spc="-938" dirty="0">
                <a:latin typeface="Times New Roman"/>
                <a:cs typeface="Times New Roman"/>
              </a:rPr>
              <a:t>H</a:t>
            </a:r>
            <a:endParaRPr sz="1700">
              <a:latin typeface="Times New Roman"/>
              <a:cs typeface="Times New Roman"/>
            </a:endParaRPr>
          </a:p>
          <a:p>
            <a:pPr marL="349887">
              <a:lnSpc>
                <a:spcPts val="99"/>
              </a:lnSpc>
              <a:tabLst>
                <a:tab pos="1301535" algn="l"/>
              </a:tabLst>
            </a:pPr>
            <a:r>
              <a:rPr sz="2600" spc="-652" baseline="2849" dirty="0">
                <a:latin typeface="Times New Roman"/>
                <a:cs typeface="Times New Roman"/>
              </a:rPr>
              <a:t>(	</a:t>
            </a:r>
            <a:r>
              <a:rPr sz="700" spc="22" dirty="0">
                <a:solidFill>
                  <a:srgbClr val="FF0000"/>
                </a:solidFill>
                <a:latin typeface="Times New Roman"/>
                <a:cs typeface="Times New Roman"/>
              </a:rPr>
              <a:t>O  </a:t>
            </a:r>
            <a:r>
              <a:rPr sz="700" spc="-36" dirty="0">
                <a:solidFill>
                  <a:srgbClr val="FF0000"/>
                </a:solidFill>
                <a:latin typeface="Times New Roman"/>
                <a:cs typeface="Times New Roman"/>
              </a:rPr>
              <a:t> </a:t>
            </a:r>
            <a:r>
              <a:rPr sz="700" spc="13" dirty="0">
                <a:solidFill>
                  <a:srgbClr val="FF0000"/>
                </a:solidFill>
                <a:latin typeface="Times New Roman"/>
                <a:cs typeface="Times New Roman"/>
              </a:rPr>
              <a:t>n </a:t>
            </a:r>
            <a:r>
              <a:rPr sz="700" spc="-9" dirty="0">
                <a:solidFill>
                  <a:srgbClr val="FF0000"/>
                </a:solidFill>
                <a:latin typeface="Times New Roman"/>
                <a:cs typeface="Times New Roman"/>
              </a:rPr>
              <a:t> </a:t>
            </a:r>
            <a:r>
              <a:rPr sz="700" spc="13" dirty="0">
                <a:solidFill>
                  <a:srgbClr val="FF0000"/>
                </a:solidFill>
                <a:latin typeface="Times New Roman"/>
                <a:cs typeface="Times New Roman"/>
              </a:rPr>
              <a:t>e   </a:t>
            </a:r>
            <a:r>
              <a:rPr sz="700" spc="-49" dirty="0">
                <a:solidFill>
                  <a:srgbClr val="FF0000"/>
                </a:solidFill>
                <a:latin typeface="Times New Roman"/>
                <a:cs typeface="Times New Roman"/>
              </a:rPr>
              <a:t> </a:t>
            </a:r>
            <a:r>
              <a:rPr sz="700" spc="22" dirty="0">
                <a:solidFill>
                  <a:srgbClr val="FF0000"/>
                </a:solidFill>
                <a:latin typeface="Times New Roman"/>
                <a:cs typeface="Times New Roman"/>
              </a:rPr>
              <a:t>A  </a:t>
            </a:r>
            <a:r>
              <a:rPr sz="700" spc="-36" dirty="0">
                <a:solidFill>
                  <a:srgbClr val="FF0000"/>
                </a:solidFill>
                <a:latin typeface="Times New Roman"/>
                <a:cs typeface="Times New Roman"/>
              </a:rPr>
              <a:t> </a:t>
            </a:r>
            <a:r>
              <a:rPr sz="700" spc="9" dirty="0">
                <a:solidFill>
                  <a:srgbClr val="FF0000"/>
                </a:solidFill>
                <a:latin typeface="Times New Roman"/>
                <a:cs typeface="Times New Roman"/>
              </a:rPr>
              <a:t>t</a:t>
            </a:r>
            <a:r>
              <a:rPr sz="700" spc="4" dirty="0">
                <a:solidFill>
                  <a:srgbClr val="FF0000"/>
                </a:solidFill>
                <a:latin typeface="Times New Roman"/>
                <a:cs typeface="Times New Roman"/>
              </a:rPr>
              <a:t> </a:t>
            </a:r>
            <a:r>
              <a:rPr sz="700" spc="13" dirty="0">
                <a:solidFill>
                  <a:srgbClr val="FF0000"/>
                </a:solidFill>
                <a:latin typeface="Times New Roman"/>
                <a:cs typeface="Times New Roman"/>
              </a:rPr>
              <a:t>o </a:t>
            </a:r>
            <a:r>
              <a:rPr sz="700" spc="-9" dirty="0">
                <a:solidFill>
                  <a:srgbClr val="FF0000"/>
                </a:solidFill>
                <a:latin typeface="Times New Roman"/>
                <a:cs typeface="Times New Roman"/>
              </a:rPr>
              <a:t> </a:t>
            </a:r>
            <a:r>
              <a:rPr sz="700" spc="22" dirty="0">
                <a:solidFill>
                  <a:srgbClr val="FF0000"/>
                </a:solidFill>
                <a:latin typeface="Times New Roman"/>
                <a:cs typeface="Times New Roman"/>
              </a:rPr>
              <a:t>m</a:t>
            </a:r>
            <a:endParaRPr sz="700">
              <a:latin typeface="Times New Roman"/>
              <a:cs typeface="Times New Roman"/>
            </a:endParaRPr>
          </a:p>
          <a:p>
            <a:pPr marL="349887">
              <a:lnSpc>
                <a:spcPts val="453"/>
              </a:lnSpc>
            </a:pPr>
            <a:r>
              <a:rPr sz="1700" spc="-651" dirty="0">
                <a:latin typeface="Times New Roman"/>
                <a:cs typeface="Times New Roman"/>
              </a:rPr>
              <a:t>k</a:t>
            </a:r>
            <a:endParaRPr sz="1700">
              <a:latin typeface="Times New Roman"/>
              <a:cs typeface="Times New Roman"/>
            </a:endParaRPr>
          </a:p>
          <a:p>
            <a:pPr marL="349887">
              <a:lnSpc>
                <a:spcPts val="731"/>
              </a:lnSpc>
              <a:tabLst>
                <a:tab pos="780693" algn="l"/>
              </a:tabLst>
            </a:pPr>
            <a:r>
              <a:rPr sz="2600" spc="-868" baseline="4273" dirty="0">
                <a:latin typeface="Times New Roman"/>
                <a:cs typeface="Times New Roman"/>
              </a:rPr>
              <a:t>e	</a:t>
            </a:r>
            <a:r>
              <a:rPr sz="700" spc="13" dirty="0">
                <a:latin typeface="Times New Roman"/>
                <a:cs typeface="Times New Roman"/>
              </a:rPr>
              <a:t>1 </a:t>
            </a:r>
            <a:r>
              <a:rPr sz="700" spc="-9" dirty="0">
                <a:latin typeface="Times New Roman"/>
                <a:cs typeface="Times New Roman"/>
              </a:rPr>
              <a:t> </a:t>
            </a:r>
            <a:r>
              <a:rPr sz="700" spc="13" dirty="0">
                <a:latin typeface="Times New Roman"/>
                <a:cs typeface="Times New Roman"/>
              </a:rPr>
              <a:t>5</a:t>
            </a:r>
            <a:endParaRPr sz="700">
              <a:latin typeface="Times New Roman"/>
              <a:cs typeface="Times New Roman"/>
            </a:endParaRPr>
          </a:p>
          <a:p>
            <a:pPr marL="349887">
              <a:lnSpc>
                <a:spcPts val="386"/>
              </a:lnSpc>
            </a:pPr>
            <a:r>
              <a:rPr sz="1700" spc="-579" dirty="0">
                <a:latin typeface="Times New Roman"/>
                <a:cs typeface="Times New Roman"/>
              </a:rPr>
              <a:t>c</a:t>
            </a:r>
            <a:endParaRPr sz="1700">
              <a:latin typeface="Times New Roman"/>
              <a:cs typeface="Times New Roman"/>
            </a:endParaRPr>
          </a:p>
          <a:p>
            <a:pPr marL="349887">
              <a:lnSpc>
                <a:spcPts val="434"/>
              </a:lnSpc>
            </a:pPr>
            <a:r>
              <a:rPr sz="1700" spc="-651" dirty="0">
                <a:latin typeface="Times New Roman"/>
                <a:cs typeface="Times New Roman"/>
              </a:rPr>
              <a:t>n</a:t>
            </a:r>
            <a:endParaRPr sz="1700">
              <a:latin typeface="Times New Roman"/>
              <a:cs typeface="Times New Roman"/>
            </a:endParaRPr>
          </a:p>
          <a:p>
            <a:pPr marL="349887">
              <a:lnSpc>
                <a:spcPts val="269"/>
              </a:lnSpc>
            </a:pPr>
            <a:r>
              <a:rPr sz="1700" spc="-579" dirty="0">
                <a:latin typeface="Times New Roman"/>
                <a:cs typeface="Times New Roman"/>
              </a:rPr>
              <a:t>e</a:t>
            </a:r>
            <a:endParaRPr sz="1700">
              <a:latin typeface="Times New Roman"/>
              <a:cs typeface="Times New Roman"/>
            </a:endParaRPr>
          </a:p>
          <a:p>
            <a:pPr marL="349887">
              <a:lnSpc>
                <a:spcPts val="503"/>
              </a:lnSpc>
              <a:tabLst>
                <a:tab pos="780693" algn="l"/>
              </a:tabLst>
            </a:pPr>
            <a:r>
              <a:rPr sz="2600" spc="-868" baseline="2849" dirty="0">
                <a:latin typeface="Times New Roman"/>
                <a:cs typeface="Times New Roman"/>
              </a:rPr>
              <a:t>c	</a:t>
            </a:r>
            <a:r>
              <a:rPr sz="700" spc="13" dirty="0">
                <a:latin typeface="Times New Roman"/>
                <a:cs typeface="Times New Roman"/>
              </a:rPr>
              <a:t>1 </a:t>
            </a:r>
            <a:r>
              <a:rPr sz="700" spc="-9" dirty="0">
                <a:latin typeface="Times New Roman"/>
                <a:cs typeface="Times New Roman"/>
              </a:rPr>
              <a:t> </a:t>
            </a:r>
            <a:r>
              <a:rPr sz="700" spc="13" dirty="0">
                <a:latin typeface="Times New Roman"/>
                <a:cs typeface="Times New Roman"/>
              </a:rPr>
              <a:t>0</a:t>
            </a:r>
            <a:endParaRPr sz="700">
              <a:latin typeface="Times New Roman"/>
              <a:cs typeface="Times New Roman"/>
            </a:endParaRPr>
          </a:p>
          <a:p>
            <a:pPr marL="349887">
              <a:lnSpc>
                <a:spcPts val="9"/>
              </a:lnSpc>
              <a:tabLst>
                <a:tab pos="4377010" algn="l"/>
              </a:tabLst>
            </a:pPr>
            <a:r>
              <a:rPr sz="2600" spc="-868" baseline="-4273" dirty="0">
                <a:latin typeface="Times New Roman"/>
                <a:cs typeface="Times New Roman"/>
              </a:rPr>
              <a:t>e	</a:t>
            </a:r>
            <a:r>
              <a:rPr sz="700" spc="22" dirty="0">
                <a:solidFill>
                  <a:srgbClr val="0000FF"/>
                </a:solidFill>
                <a:latin typeface="Times New Roman"/>
                <a:cs typeface="Times New Roman"/>
              </a:rPr>
              <a:t>B  </a:t>
            </a:r>
            <a:r>
              <a:rPr sz="700" spc="-72" dirty="0">
                <a:solidFill>
                  <a:srgbClr val="0000FF"/>
                </a:solidFill>
                <a:latin typeface="Times New Roman"/>
                <a:cs typeface="Times New Roman"/>
              </a:rPr>
              <a:t> </a:t>
            </a:r>
            <a:r>
              <a:rPr sz="700" spc="13" dirty="0">
                <a:solidFill>
                  <a:srgbClr val="0000FF"/>
                </a:solidFill>
                <a:latin typeface="Times New Roman"/>
                <a:cs typeface="Times New Roman"/>
              </a:rPr>
              <a:t>a </a:t>
            </a:r>
            <a:r>
              <a:rPr sz="700" spc="-54" dirty="0">
                <a:solidFill>
                  <a:srgbClr val="0000FF"/>
                </a:solidFill>
                <a:latin typeface="Times New Roman"/>
                <a:cs typeface="Times New Roman"/>
              </a:rPr>
              <a:t> </a:t>
            </a:r>
            <a:r>
              <a:rPr sz="700" spc="13" dirty="0">
                <a:solidFill>
                  <a:srgbClr val="0000FF"/>
                </a:solidFill>
                <a:latin typeface="Times New Roman"/>
                <a:cs typeface="Times New Roman"/>
              </a:rPr>
              <a:t>c </a:t>
            </a:r>
            <a:r>
              <a:rPr sz="700" spc="-54" dirty="0">
                <a:solidFill>
                  <a:srgbClr val="0000FF"/>
                </a:solidFill>
                <a:latin typeface="Times New Roman"/>
                <a:cs typeface="Times New Roman"/>
              </a:rPr>
              <a:t> </a:t>
            </a:r>
            <a:r>
              <a:rPr sz="700" spc="13" dirty="0">
                <a:solidFill>
                  <a:srgbClr val="0000FF"/>
                </a:solidFill>
                <a:latin typeface="Times New Roman"/>
                <a:cs typeface="Times New Roman"/>
              </a:rPr>
              <a:t>k </a:t>
            </a:r>
            <a:r>
              <a:rPr sz="700" spc="-9" dirty="0">
                <a:solidFill>
                  <a:srgbClr val="0000FF"/>
                </a:solidFill>
                <a:latin typeface="Times New Roman"/>
                <a:cs typeface="Times New Roman"/>
              </a:rPr>
              <a:t> </a:t>
            </a:r>
            <a:r>
              <a:rPr sz="700" spc="13" dirty="0">
                <a:solidFill>
                  <a:srgbClr val="0000FF"/>
                </a:solidFill>
                <a:latin typeface="Times New Roman"/>
                <a:cs typeface="Times New Roman"/>
              </a:rPr>
              <a:t>g </a:t>
            </a:r>
            <a:r>
              <a:rPr sz="700" spc="-9" dirty="0">
                <a:solidFill>
                  <a:srgbClr val="0000FF"/>
                </a:solidFill>
                <a:latin typeface="Times New Roman"/>
                <a:cs typeface="Times New Roman"/>
              </a:rPr>
              <a:t> </a:t>
            </a:r>
            <a:r>
              <a:rPr sz="700" spc="9" dirty="0">
                <a:solidFill>
                  <a:srgbClr val="0000FF"/>
                </a:solidFill>
                <a:latin typeface="Times New Roman"/>
                <a:cs typeface="Times New Roman"/>
              </a:rPr>
              <a:t>r</a:t>
            </a:r>
            <a:r>
              <a:rPr sz="700" spc="40" dirty="0">
                <a:solidFill>
                  <a:srgbClr val="0000FF"/>
                </a:solidFill>
                <a:latin typeface="Times New Roman"/>
                <a:cs typeface="Times New Roman"/>
              </a:rPr>
              <a:t> </a:t>
            </a:r>
            <a:r>
              <a:rPr sz="700" spc="13" dirty="0">
                <a:solidFill>
                  <a:srgbClr val="0000FF"/>
                </a:solidFill>
                <a:latin typeface="Times New Roman"/>
                <a:cs typeface="Times New Roman"/>
              </a:rPr>
              <a:t>o </a:t>
            </a:r>
            <a:r>
              <a:rPr sz="700" spc="-9" dirty="0">
                <a:solidFill>
                  <a:srgbClr val="0000FF"/>
                </a:solidFill>
                <a:latin typeface="Times New Roman"/>
                <a:cs typeface="Times New Roman"/>
              </a:rPr>
              <a:t> </a:t>
            </a:r>
            <a:r>
              <a:rPr sz="700" spc="13" dirty="0">
                <a:solidFill>
                  <a:srgbClr val="0000FF"/>
                </a:solidFill>
                <a:latin typeface="Times New Roman"/>
                <a:cs typeface="Times New Roman"/>
              </a:rPr>
              <a:t>u </a:t>
            </a:r>
            <a:r>
              <a:rPr sz="700" spc="-9" dirty="0">
                <a:solidFill>
                  <a:srgbClr val="0000FF"/>
                </a:solidFill>
                <a:latin typeface="Times New Roman"/>
                <a:cs typeface="Times New Roman"/>
              </a:rPr>
              <a:t> </a:t>
            </a:r>
            <a:r>
              <a:rPr sz="700" spc="13" dirty="0">
                <a:solidFill>
                  <a:srgbClr val="0000FF"/>
                </a:solidFill>
                <a:latin typeface="Times New Roman"/>
                <a:cs typeface="Times New Roman"/>
              </a:rPr>
              <a:t>n </a:t>
            </a:r>
            <a:r>
              <a:rPr sz="700" spc="-9" dirty="0">
                <a:solidFill>
                  <a:srgbClr val="0000FF"/>
                </a:solidFill>
                <a:latin typeface="Times New Roman"/>
                <a:cs typeface="Times New Roman"/>
              </a:rPr>
              <a:t> </a:t>
            </a:r>
            <a:r>
              <a:rPr sz="700" spc="13" dirty="0">
                <a:solidFill>
                  <a:srgbClr val="0000FF"/>
                </a:solidFill>
                <a:latin typeface="Times New Roman"/>
                <a:cs typeface="Times New Roman"/>
              </a:rPr>
              <a:t>d</a:t>
            </a:r>
            <a:endParaRPr sz="700">
              <a:latin typeface="Times New Roman"/>
              <a:cs typeface="Times New Roman"/>
            </a:endParaRPr>
          </a:p>
          <a:p>
            <a:pPr marL="349887">
              <a:lnSpc>
                <a:spcPts val="440"/>
              </a:lnSpc>
            </a:pPr>
            <a:r>
              <a:rPr sz="1700" spc="-507" dirty="0">
                <a:latin typeface="Times New Roman"/>
                <a:cs typeface="Times New Roman"/>
              </a:rPr>
              <a:t>s</a:t>
            </a:r>
            <a:endParaRPr sz="1700">
              <a:latin typeface="Times New Roman"/>
              <a:cs typeface="Times New Roman"/>
            </a:endParaRPr>
          </a:p>
          <a:p>
            <a:pPr marL="349887">
              <a:lnSpc>
                <a:spcPts val="583"/>
              </a:lnSpc>
            </a:pPr>
            <a:r>
              <a:rPr sz="1700" spc="-434" dirty="0">
                <a:latin typeface="Times New Roman"/>
                <a:cs typeface="Times New Roman"/>
              </a:rPr>
              <a:t>r</a:t>
            </a:r>
            <a:endParaRPr sz="1700">
              <a:latin typeface="Times New Roman"/>
              <a:cs typeface="Times New Roman"/>
            </a:endParaRPr>
          </a:p>
          <a:p>
            <a:pPr marL="349887">
              <a:lnSpc>
                <a:spcPts val="498"/>
              </a:lnSpc>
              <a:tabLst>
                <a:tab pos="867309" algn="l"/>
              </a:tabLst>
            </a:pPr>
            <a:r>
              <a:rPr sz="1700" spc="-651" dirty="0">
                <a:latin typeface="Times New Roman"/>
                <a:cs typeface="Times New Roman"/>
              </a:rPr>
              <a:t>o	</a:t>
            </a:r>
            <a:r>
              <a:rPr sz="1000" spc="20" baseline="-18518" dirty="0">
                <a:latin typeface="Times New Roman"/>
                <a:cs typeface="Times New Roman"/>
              </a:rPr>
              <a:t>5</a:t>
            </a:r>
            <a:endParaRPr sz="1000" baseline="-18518">
              <a:latin typeface="Times New Roman"/>
              <a:cs typeface="Times New Roman"/>
            </a:endParaRPr>
          </a:p>
          <a:p>
            <a:pPr marL="349887">
              <a:lnSpc>
                <a:spcPts val="350"/>
              </a:lnSpc>
            </a:pPr>
            <a:r>
              <a:rPr sz="1700" spc="-651" dirty="0">
                <a:latin typeface="Times New Roman"/>
                <a:cs typeface="Times New Roman"/>
              </a:rPr>
              <a:t>u</a:t>
            </a:r>
            <a:endParaRPr sz="1700">
              <a:latin typeface="Times New Roman"/>
              <a:cs typeface="Times New Roman"/>
            </a:endParaRPr>
          </a:p>
          <a:p>
            <a:pPr marL="349887">
              <a:lnSpc>
                <a:spcPts val="359"/>
              </a:lnSpc>
            </a:pPr>
            <a:r>
              <a:rPr sz="1700" spc="-363" dirty="0">
                <a:latin typeface="Times New Roman"/>
                <a:cs typeface="Times New Roman"/>
              </a:rPr>
              <a:t>l</a:t>
            </a:r>
            <a:endParaRPr sz="1700">
              <a:latin typeface="Times New Roman"/>
              <a:cs typeface="Times New Roman"/>
            </a:endParaRPr>
          </a:p>
          <a:p>
            <a:pPr marL="349887">
              <a:lnSpc>
                <a:spcPts val="431"/>
              </a:lnSpc>
            </a:pPr>
            <a:r>
              <a:rPr sz="1700" spc="-722" dirty="0">
                <a:latin typeface="Times New Roman"/>
                <a:cs typeface="Times New Roman"/>
              </a:rPr>
              <a:t>F</a:t>
            </a:r>
            <a:endParaRPr sz="1700">
              <a:latin typeface="Times New Roman"/>
              <a:cs typeface="Times New Roman"/>
            </a:endParaRPr>
          </a:p>
          <a:p>
            <a:pPr marL="867880">
              <a:lnSpc>
                <a:spcPts val="579"/>
              </a:lnSpc>
            </a:pPr>
            <a:r>
              <a:rPr sz="700" spc="13" dirty="0">
                <a:latin typeface="Times New Roman"/>
                <a:cs typeface="Times New Roman"/>
              </a:rPr>
              <a:t>0</a:t>
            </a:r>
            <a:endParaRPr sz="700">
              <a:latin typeface="Times New Roman"/>
              <a:cs typeface="Times New Roman"/>
            </a:endParaRPr>
          </a:p>
          <a:p>
            <a:pPr marL="184060" algn="ctr">
              <a:spcBef>
                <a:spcPts val="408"/>
              </a:spcBef>
              <a:tabLst>
                <a:tab pos="1045103" algn="l"/>
                <a:tab pos="1862835" algn="l"/>
                <a:tab pos="2722739" algn="l"/>
                <a:tab pos="3583780" algn="l"/>
                <a:tab pos="4444822" algn="l"/>
              </a:tabLst>
            </a:pPr>
            <a:r>
              <a:rPr sz="700" spc="13" dirty="0">
                <a:latin typeface="Times New Roman"/>
                <a:cs typeface="Times New Roman"/>
              </a:rPr>
              <a:t>0	5	1 </a:t>
            </a:r>
            <a:r>
              <a:rPr sz="700" spc="-9" dirty="0">
                <a:latin typeface="Times New Roman"/>
                <a:cs typeface="Times New Roman"/>
              </a:rPr>
              <a:t> </a:t>
            </a:r>
            <a:r>
              <a:rPr sz="700" spc="13" dirty="0">
                <a:latin typeface="Times New Roman"/>
                <a:cs typeface="Times New Roman"/>
              </a:rPr>
              <a:t>0	1 </a:t>
            </a:r>
            <a:r>
              <a:rPr sz="700" spc="-9" dirty="0">
                <a:latin typeface="Times New Roman"/>
                <a:cs typeface="Times New Roman"/>
              </a:rPr>
              <a:t> </a:t>
            </a:r>
            <a:r>
              <a:rPr sz="700" spc="13" dirty="0">
                <a:latin typeface="Times New Roman"/>
                <a:cs typeface="Times New Roman"/>
              </a:rPr>
              <a:t>5	2 </a:t>
            </a:r>
            <a:r>
              <a:rPr sz="700" spc="-9" dirty="0">
                <a:latin typeface="Times New Roman"/>
                <a:cs typeface="Times New Roman"/>
              </a:rPr>
              <a:t> </a:t>
            </a:r>
            <a:r>
              <a:rPr sz="700" spc="13" dirty="0">
                <a:latin typeface="Times New Roman"/>
                <a:cs typeface="Times New Roman"/>
              </a:rPr>
              <a:t>0	2 </a:t>
            </a:r>
            <a:r>
              <a:rPr sz="700" spc="-9" dirty="0">
                <a:latin typeface="Times New Roman"/>
                <a:cs typeface="Times New Roman"/>
              </a:rPr>
              <a:t> </a:t>
            </a:r>
            <a:r>
              <a:rPr sz="700" spc="13" dirty="0">
                <a:latin typeface="Times New Roman"/>
                <a:cs typeface="Times New Roman"/>
              </a:rPr>
              <a:t>5</a:t>
            </a:r>
            <a:endParaRPr sz="700">
              <a:latin typeface="Times New Roman"/>
              <a:cs typeface="Times New Roman"/>
            </a:endParaRPr>
          </a:p>
          <a:p>
            <a:pPr marL="111121" algn="ctr">
              <a:spcBef>
                <a:spcPts val="296"/>
              </a:spcBef>
            </a:pPr>
            <a:r>
              <a:rPr sz="900" spc="4" dirty="0">
                <a:latin typeface="Times New Roman"/>
                <a:cs typeface="Times New Roman"/>
              </a:rPr>
              <a:t>T </a:t>
            </a:r>
            <a:r>
              <a:rPr sz="900" spc="72" dirty="0">
                <a:latin typeface="Times New Roman"/>
                <a:cs typeface="Times New Roman"/>
              </a:rPr>
              <a:t> </a:t>
            </a:r>
            <a:r>
              <a:rPr sz="900" dirty="0">
                <a:latin typeface="Times New Roman"/>
                <a:cs typeface="Times New Roman"/>
              </a:rPr>
              <a:t>i</a:t>
            </a:r>
            <a:r>
              <a:rPr sz="900" spc="13" dirty="0">
                <a:latin typeface="Times New Roman"/>
                <a:cs typeface="Times New Roman"/>
              </a:rPr>
              <a:t> </a:t>
            </a:r>
            <a:r>
              <a:rPr sz="900" spc="4" dirty="0">
                <a:latin typeface="Times New Roman"/>
                <a:cs typeface="Times New Roman"/>
              </a:rPr>
              <a:t>m  </a:t>
            </a:r>
            <a:r>
              <a:rPr sz="900" spc="-36" dirty="0">
                <a:latin typeface="Times New Roman"/>
                <a:cs typeface="Times New Roman"/>
              </a:rPr>
              <a:t> </a:t>
            </a:r>
            <a:r>
              <a:rPr sz="900" dirty="0">
                <a:latin typeface="Times New Roman"/>
                <a:cs typeface="Times New Roman"/>
              </a:rPr>
              <a:t>e   </a:t>
            </a:r>
            <a:r>
              <a:rPr sz="900" spc="-85" dirty="0">
                <a:latin typeface="Times New Roman"/>
                <a:cs typeface="Times New Roman"/>
              </a:rPr>
              <a:t> </a:t>
            </a:r>
            <a:r>
              <a:rPr sz="900" dirty="0">
                <a:latin typeface="Times New Roman"/>
                <a:cs typeface="Times New Roman"/>
              </a:rPr>
              <a:t>(s</a:t>
            </a:r>
            <a:r>
              <a:rPr sz="900" spc="102" dirty="0">
                <a:latin typeface="Times New Roman"/>
                <a:cs typeface="Times New Roman"/>
              </a:rPr>
              <a:t> </a:t>
            </a:r>
            <a:r>
              <a:rPr sz="900" dirty="0">
                <a:latin typeface="Times New Roman"/>
                <a:cs typeface="Times New Roman"/>
              </a:rPr>
              <a:t>e </a:t>
            </a:r>
            <a:r>
              <a:rPr sz="900" spc="-76" dirty="0">
                <a:latin typeface="Times New Roman"/>
                <a:cs typeface="Times New Roman"/>
              </a:rPr>
              <a:t> </a:t>
            </a:r>
            <a:r>
              <a:rPr sz="900" dirty="0">
                <a:latin typeface="Times New Roman"/>
                <a:cs typeface="Times New Roman"/>
              </a:rPr>
              <a:t>c </a:t>
            </a:r>
            <a:r>
              <a:rPr sz="900" spc="-76" dirty="0">
                <a:latin typeface="Times New Roman"/>
                <a:cs typeface="Times New Roman"/>
              </a:rPr>
              <a:t> </a:t>
            </a:r>
            <a:r>
              <a:rPr sz="900" dirty="0">
                <a:latin typeface="Times New Roman"/>
                <a:cs typeface="Times New Roman"/>
              </a:rPr>
              <a:t>)</a:t>
            </a:r>
            <a:endParaRPr sz="900">
              <a:latin typeface="Times New Roman"/>
              <a:cs typeface="Times New Roman"/>
            </a:endParaRPr>
          </a:p>
          <a:p>
            <a:pPr marL="359575">
              <a:lnSpc>
                <a:spcPts val="1894"/>
              </a:lnSpc>
              <a:spcBef>
                <a:spcPts val="1490"/>
              </a:spcBef>
              <a:tabLst>
                <a:tab pos="751061" algn="l"/>
                <a:tab pos="2694246" algn="l"/>
                <a:tab pos="4678460" algn="r"/>
              </a:tabLst>
            </a:pPr>
            <a:r>
              <a:rPr sz="2700" spc="-693" baseline="9722" dirty="0">
                <a:latin typeface="Times New Roman"/>
                <a:cs typeface="Times New Roman"/>
              </a:rPr>
              <a:t>)	</a:t>
            </a:r>
            <a:r>
              <a:rPr sz="1000" spc="-693" baseline="29629" dirty="0">
                <a:latin typeface="Times New Roman"/>
                <a:cs typeface="Times New Roman"/>
              </a:rPr>
              <a:t>2 </a:t>
            </a:r>
            <a:r>
              <a:rPr sz="1000" spc="13" baseline="29629" dirty="0">
                <a:latin typeface="Times New Roman"/>
                <a:cs typeface="Times New Roman"/>
              </a:rPr>
              <a:t> </a:t>
            </a:r>
            <a:r>
              <a:rPr sz="1000" baseline="29629" dirty="0">
                <a:latin typeface="Times New Roman"/>
                <a:cs typeface="Times New Roman"/>
              </a:rPr>
              <a:t>5	</a:t>
            </a:r>
            <a:r>
              <a:rPr sz="700" dirty="0">
                <a:solidFill>
                  <a:srgbClr val="FF0000"/>
                </a:solidFill>
                <a:latin typeface="Times New Roman"/>
                <a:cs typeface="Times New Roman"/>
              </a:rPr>
              <a:t>O  </a:t>
            </a:r>
            <a:r>
              <a:rPr sz="700" spc="-4" dirty="0">
                <a:solidFill>
                  <a:srgbClr val="FF0000"/>
                </a:solidFill>
                <a:latin typeface="Times New Roman"/>
                <a:cs typeface="Times New Roman"/>
              </a:rPr>
              <a:t> </a:t>
            </a:r>
            <a:r>
              <a:rPr sz="700" dirty="0">
                <a:solidFill>
                  <a:srgbClr val="FF0000"/>
                </a:solidFill>
                <a:latin typeface="Times New Roman"/>
                <a:cs typeface="Times New Roman"/>
              </a:rPr>
              <a:t>n </a:t>
            </a:r>
            <a:r>
              <a:rPr sz="700" spc="9" dirty="0">
                <a:solidFill>
                  <a:srgbClr val="FF0000"/>
                </a:solidFill>
                <a:latin typeface="Times New Roman"/>
                <a:cs typeface="Times New Roman"/>
              </a:rPr>
              <a:t> </a:t>
            </a:r>
            <a:r>
              <a:rPr sz="700" dirty="0">
                <a:solidFill>
                  <a:srgbClr val="FF0000"/>
                </a:solidFill>
                <a:latin typeface="Times New Roman"/>
                <a:cs typeface="Times New Roman"/>
              </a:rPr>
              <a:t>e   </a:t>
            </a:r>
            <a:r>
              <a:rPr sz="700" spc="-31" dirty="0">
                <a:solidFill>
                  <a:srgbClr val="FF0000"/>
                </a:solidFill>
                <a:latin typeface="Times New Roman"/>
                <a:cs typeface="Times New Roman"/>
              </a:rPr>
              <a:t> </a:t>
            </a:r>
            <a:r>
              <a:rPr sz="700" dirty="0">
                <a:solidFill>
                  <a:srgbClr val="FF0000"/>
                </a:solidFill>
                <a:latin typeface="Times New Roman"/>
                <a:cs typeface="Times New Roman"/>
              </a:rPr>
              <a:t>A  </a:t>
            </a:r>
            <a:r>
              <a:rPr sz="700" spc="-4" dirty="0">
                <a:solidFill>
                  <a:srgbClr val="FF0000"/>
                </a:solidFill>
                <a:latin typeface="Times New Roman"/>
                <a:cs typeface="Times New Roman"/>
              </a:rPr>
              <a:t> </a:t>
            </a:r>
            <a:r>
              <a:rPr sz="700" dirty="0">
                <a:solidFill>
                  <a:srgbClr val="FF0000"/>
                </a:solidFill>
                <a:latin typeface="Times New Roman"/>
                <a:cs typeface="Times New Roman"/>
              </a:rPr>
              <a:t>t</a:t>
            </a:r>
            <a:r>
              <a:rPr sz="700" spc="18" dirty="0">
                <a:solidFill>
                  <a:srgbClr val="FF0000"/>
                </a:solidFill>
                <a:latin typeface="Times New Roman"/>
                <a:cs typeface="Times New Roman"/>
              </a:rPr>
              <a:t> </a:t>
            </a:r>
            <a:r>
              <a:rPr sz="700" dirty="0">
                <a:solidFill>
                  <a:srgbClr val="FF0000"/>
                </a:solidFill>
                <a:latin typeface="Times New Roman"/>
                <a:cs typeface="Times New Roman"/>
              </a:rPr>
              <a:t>o </a:t>
            </a:r>
            <a:r>
              <a:rPr sz="700" spc="9" dirty="0">
                <a:solidFill>
                  <a:srgbClr val="FF0000"/>
                </a:solidFill>
                <a:latin typeface="Times New Roman"/>
                <a:cs typeface="Times New Roman"/>
              </a:rPr>
              <a:t> </a:t>
            </a:r>
            <a:r>
              <a:rPr sz="700" dirty="0">
                <a:solidFill>
                  <a:srgbClr val="FF0000"/>
                </a:solidFill>
                <a:latin typeface="Times New Roman"/>
                <a:cs typeface="Times New Roman"/>
              </a:rPr>
              <a:t>m</a:t>
            </a:r>
            <a:r>
              <a:rPr sz="1000" spc="283" baseline="-11111" dirty="0">
                <a:latin typeface="Times New Roman"/>
                <a:cs typeface="Times New Roman"/>
              </a:rPr>
              <a:t> 	</a:t>
            </a:r>
            <a:r>
              <a:rPr sz="1000" spc="13" baseline="-11111" dirty="0">
                <a:latin typeface="Times New Roman"/>
                <a:cs typeface="Times New Roman"/>
              </a:rPr>
              <a:t>8 </a:t>
            </a:r>
            <a:r>
              <a:rPr sz="1000" spc="20" baseline="-11111" dirty="0">
                <a:latin typeface="Times New Roman"/>
                <a:cs typeface="Times New Roman"/>
              </a:rPr>
              <a:t> </a:t>
            </a:r>
            <a:r>
              <a:rPr sz="1000" spc="13" baseline="-11111" dirty="0">
                <a:latin typeface="Times New Roman"/>
                <a:cs typeface="Times New Roman"/>
              </a:rPr>
              <a:t>1</a:t>
            </a:r>
            <a:endParaRPr sz="1000" baseline="-11111">
              <a:latin typeface="Times New Roman"/>
              <a:cs typeface="Times New Roman"/>
            </a:endParaRPr>
          </a:p>
          <a:p>
            <a:pPr marL="359575">
              <a:lnSpc>
                <a:spcPts val="144"/>
              </a:lnSpc>
              <a:tabLst>
                <a:tab pos="4722909" algn="l"/>
              </a:tabLst>
            </a:pPr>
            <a:r>
              <a:rPr sz="2700" spc="-1500" baseline="2777" dirty="0">
                <a:latin typeface="Times New Roman"/>
                <a:cs typeface="Times New Roman"/>
              </a:rPr>
              <a:t>H	</a:t>
            </a:r>
            <a:r>
              <a:rPr sz="1100" spc="22" dirty="0">
                <a:latin typeface="Times New Roman"/>
                <a:cs typeface="Times New Roman"/>
              </a:rPr>
              <a:t>K  </a:t>
            </a:r>
            <a:r>
              <a:rPr sz="1100" spc="27" dirty="0">
                <a:latin typeface="Times New Roman"/>
                <a:cs typeface="Times New Roman"/>
              </a:rPr>
              <a:t> </a:t>
            </a:r>
            <a:r>
              <a:rPr sz="1100" spc="9" dirty="0">
                <a:latin typeface="Times New Roman"/>
                <a:cs typeface="Times New Roman"/>
              </a:rPr>
              <a:t>r</a:t>
            </a:r>
            <a:endParaRPr sz="1100">
              <a:latin typeface="Times New Roman"/>
              <a:cs typeface="Times New Roman"/>
            </a:endParaRPr>
          </a:p>
          <a:p>
            <a:pPr marL="359575">
              <a:lnSpc>
                <a:spcPts val="718"/>
              </a:lnSpc>
            </a:pPr>
            <a:r>
              <a:rPr spc="-615" dirty="0">
                <a:latin typeface="Times New Roman"/>
                <a:cs typeface="Times New Roman"/>
              </a:rPr>
              <a:t>z</a:t>
            </a:r>
            <a:endParaRPr>
              <a:latin typeface="Times New Roman"/>
              <a:cs typeface="Times New Roman"/>
            </a:endParaRPr>
          </a:p>
          <a:p>
            <a:pPr marL="359575">
              <a:lnSpc>
                <a:spcPts val="588"/>
              </a:lnSpc>
              <a:tabLst>
                <a:tab pos="751061" algn="l"/>
              </a:tabLst>
            </a:pPr>
            <a:r>
              <a:rPr sz="2700" spc="-693" baseline="4166" dirty="0">
                <a:latin typeface="Times New Roman"/>
                <a:cs typeface="Times New Roman"/>
              </a:rPr>
              <a:t>(	</a:t>
            </a:r>
            <a:r>
              <a:rPr sz="700" spc="-462" dirty="0">
                <a:latin typeface="Times New Roman"/>
                <a:cs typeface="Times New Roman"/>
              </a:rPr>
              <a:t>2 </a:t>
            </a:r>
            <a:r>
              <a:rPr sz="700" spc="9" dirty="0">
                <a:latin typeface="Times New Roman"/>
                <a:cs typeface="Times New Roman"/>
              </a:rPr>
              <a:t> </a:t>
            </a:r>
            <a:r>
              <a:rPr sz="700" dirty="0">
                <a:latin typeface="Times New Roman"/>
                <a:cs typeface="Times New Roman"/>
              </a:rPr>
              <a:t>0</a:t>
            </a:r>
            <a:endParaRPr sz="700">
              <a:latin typeface="Times New Roman"/>
              <a:cs typeface="Times New Roman"/>
            </a:endParaRPr>
          </a:p>
          <a:p>
            <a:pPr marL="359575">
              <a:lnSpc>
                <a:spcPts val="462"/>
              </a:lnSpc>
            </a:pPr>
            <a:r>
              <a:rPr spc="-691" dirty="0">
                <a:latin typeface="Times New Roman"/>
                <a:cs typeface="Times New Roman"/>
              </a:rPr>
              <a:t>k</a:t>
            </a:r>
            <a:endParaRPr>
              <a:latin typeface="Times New Roman"/>
              <a:cs typeface="Times New Roman"/>
            </a:endParaRPr>
          </a:p>
          <a:p>
            <a:pPr marL="359575">
              <a:lnSpc>
                <a:spcPts val="552"/>
              </a:lnSpc>
            </a:pPr>
            <a:r>
              <a:rPr spc="-615" dirty="0">
                <a:latin typeface="Times New Roman"/>
                <a:cs typeface="Times New Roman"/>
              </a:rPr>
              <a:t>e</a:t>
            </a:r>
            <a:endParaRPr>
              <a:latin typeface="Times New Roman"/>
              <a:cs typeface="Times New Roman"/>
            </a:endParaRPr>
          </a:p>
          <a:p>
            <a:pPr marL="359575">
              <a:lnSpc>
                <a:spcPts val="292"/>
              </a:lnSpc>
            </a:pPr>
            <a:r>
              <a:rPr spc="-386" dirty="0">
                <a:latin typeface="Times New Roman"/>
                <a:cs typeface="Times New Roman"/>
              </a:rPr>
              <a:t>t</a:t>
            </a:r>
            <a:endParaRPr>
              <a:latin typeface="Times New Roman"/>
              <a:cs typeface="Times New Roman"/>
            </a:endParaRPr>
          </a:p>
          <a:p>
            <a:pPr marL="359575">
              <a:lnSpc>
                <a:spcPts val="54"/>
              </a:lnSpc>
              <a:tabLst>
                <a:tab pos="751061" algn="l"/>
                <a:tab pos="3664699" algn="l"/>
              </a:tabLst>
            </a:pPr>
            <a:r>
              <a:rPr sz="2700" spc="-1386" baseline="2777" dirty="0">
                <a:latin typeface="Times New Roman"/>
                <a:cs typeface="Times New Roman"/>
              </a:rPr>
              <a:t>R	</a:t>
            </a:r>
            <a:r>
              <a:rPr sz="700" spc="-924" dirty="0">
                <a:latin typeface="Times New Roman"/>
                <a:cs typeface="Times New Roman"/>
              </a:rPr>
              <a:t>1 </a:t>
            </a:r>
            <a:r>
              <a:rPr sz="700" spc="9" dirty="0">
                <a:latin typeface="Times New Roman"/>
                <a:cs typeface="Times New Roman"/>
              </a:rPr>
              <a:t> </a:t>
            </a:r>
            <a:r>
              <a:rPr sz="700" dirty="0">
                <a:latin typeface="Times New Roman"/>
                <a:cs typeface="Times New Roman"/>
              </a:rPr>
              <a:t>5	</a:t>
            </a:r>
            <a:r>
              <a:rPr sz="1600" spc="-6" baseline="2314" dirty="0">
                <a:latin typeface="Times New Roman"/>
                <a:cs typeface="Times New Roman"/>
              </a:rPr>
              <a:t>&lt;</a:t>
            </a:r>
            <a:r>
              <a:rPr sz="1600" baseline="2314" dirty="0">
                <a:latin typeface="Times New Roman"/>
                <a:cs typeface="Times New Roman"/>
              </a:rPr>
              <a:t>Sin</a:t>
            </a:r>
            <a:r>
              <a:rPr sz="1600" spc="-20" baseline="2314" dirty="0">
                <a:latin typeface="Times New Roman"/>
                <a:cs typeface="Times New Roman"/>
              </a:rPr>
              <a:t>g</a:t>
            </a:r>
            <a:r>
              <a:rPr sz="1600" baseline="2314" dirty="0">
                <a:latin typeface="Times New Roman"/>
                <a:cs typeface="Times New Roman"/>
              </a:rPr>
              <a:t>le</a:t>
            </a:r>
            <a:r>
              <a:rPr sz="1600" spc="6" baseline="2314" dirty="0">
                <a:latin typeface="Times New Roman"/>
                <a:cs typeface="Times New Roman"/>
              </a:rPr>
              <a:t> </a:t>
            </a:r>
            <a:r>
              <a:rPr sz="1600" spc="-6" baseline="2314" dirty="0">
                <a:latin typeface="Times New Roman"/>
                <a:cs typeface="Times New Roman"/>
              </a:rPr>
              <a:t>a</a:t>
            </a:r>
            <a:r>
              <a:rPr sz="1600" baseline="2314" dirty="0">
                <a:latin typeface="Times New Roman"/>
                <a:cs typeface="Times New Roman"/>
              </a:rPr>
              <a:t>tom</a:t>
            </a:r>
            <a:r>
              <a:rPr sz="1600" spc="33" baseline="2314" dirty="0">
                <a:latin typeface="Times New Roman"/>
                <a:cs typeface="Times New Roman"/>
              </a:rPr>
              <a:t> </a:t>
            </a:r>
            <a:r>
              <a:rPr sz="1600" baseline="2314" dirty="0">
                <a:latin typeface="Times New Roman"/>
                <a:cs typeface="Times New Roman"/>
              </a:rPr>
              <a:t>si</a:t>
            </a:r>
            <a:r>
              <a:rPr sz="1600" spc="-20" baseline="2314" dirty="0">
                <a:latin typeface="Times New Roman"/>
                <a:cs typeface="Times New Roman"/>
              </a:rPr>
              <a:t>g</a:t>
            </a:r>
            <a:r>
              <a:rPr sz="1600" baseline="2314" dirty="0">
                <a:latin typeface="Times New Roman"/>
                <a:cs typeface="Times New Roman"/>
              </a:rPr>
              <a:t>n</a:t>
            </a:r>
            <a:r>
              <a:rPr sz="1600" spc="-6" baseline="2314" dirty="0">
                <a:latin typeface="Times New Roman"/>
                <a:cs typeface="Times New Roman"/>
              </a:rPr>
              <a:t>a</a:t>
            </a:r>
            <a:r>
              <a:rPr sz="1600" baseline="2314" dirty="0">
                <a:latin typeface="Times New Roman"/>
                <a:cs typeface="Times New Roman"/>
              </a:rPr>
              <a:t>l&gt;</a:t>
            </a:r>
            <a:r>
              <a:rPr sz="1600" spc="6" baseline="2314" dirty="0">
                <a:latin typeface="Times New Roman"/>
                <a:cs typeface="Times New Roman"/>
              </a:rPr>
              <a:t> </a:t>
            </a:r>
            <a:r>
              <a:rPr sz="1600" baseline="2314" dirty="0">
                <a:latin typeface="Times New Roman"/>
                <a:cs typeface="Times New Roman"/>
              </a:rPr>
              <a:t>=</a:t>
            </a:r>
            <a:r>
              <a:rPr sz="1600" spc="6" baseline="2314" dirty="0">
                <a:latin typeface="Times New Roman"/>
                <a:cs typeface="Times New Roman"/>
              </a:rPr>
              <a:t> </a:t>
            </a:r>
            <a:r>
              <a:rPr sz="1600" baseline="2314" dirty="0">
                <a:latin typeface="Times New Roman"/>
                <a:cs typeface="Times New Roman"/>
              </a:rPr>
              <a:t>1600 </a:t>
            </a:r>
            <a:r>
              <a:rPr sz="1600" spc="-6" baseline="2314" dirty="0">
                <a:latin typeface="Times New Roman"/>
                <a:cs typeface="Times New Roman"/>
              </a:rPr>
              <a:t>c</a:t>
            </a:r>
            <a:r>
              <a:rPr sz="1600" baseline="2314" dirty="0">
                <a:latin typeface="Times New Roman"/>
                <a:cs typeface="Times New Roman"/>
              </a:rPr>
              <a:t>ounts</a:t>
            </a:r>
            <a:endParaRPr sz="1600" baseline="2314">
              <a:latin typeface="Times New Roman"/>
              <a:cs typeface="Times New Roman"/>
            </a:endParaRPr>
          </a:p>
          <a:p>
            <a:pPr marL="359575">
              <a:lnSpc>
                <a:spcPts val="453"/>
              </a:lnSpc>
            </a:pPr>
            <a:r>
              <a:rPr spc="-615" dirty="0">
                <a:latin typeface="Times New Roman"/>
                <a:cs typeface="Times New Roman"/>
              </a:rPr>
              <a:t>a</a:t>
            </a:r>
            <a:endParaRPr>
              <a:latin typeface="Times New Roman"/>
              <a:cs typeface="Times New Roman"/>
            </a:endParaRPr>
          </a:p>
          <a:p>
            <a:pPr marL="359575">
              <a:lnSpc>
                <a:spcPts val="749"/>
              </a:lnSpc>
              <a:tabLst>
                <a:tab pos="3664699" algn="l"/>
              </a:tabLst>
            </a:pPr>
            <a:r>
              <a:rPr spc="-386" dirty="0">
                <a:latin typeface="Times New Roman"/>
                <a:cs typeface="Times New Roman"/>
              </a:rPr>
              <a:t>i	</a:t>
            </a:r>
            <a:r>
              <a:rPr sz="1100" spc="-4" dirty="0">
                <a:latin typeface="Times New Roman"/>
                <a:cs typeface="Times New Roman"/>
              </a:rPr>
              <a:t>&lt;</a:t>
            </a:r>
            <a:r>
              <a:rPr sz="1100" spc="-9" dirty="0">
                <a:latin typeface="Times New Roman"/>
                <a:cs typeface="Times New Roman"/>
              </a:rPr>
              <a:t>B</a:t>
            </a:r>
            <a:r>
              <a:rPr sz="1100" spc="-4" dirty="0">
                <a:latin typeface="Times New Roman"/>
                <a:cs typeface="Times New Roman"/>
              </a:rPr>
              <a:t>ac</a:t>
            </a:r>
            <a:r>
              <a:rPr sz="1100" dirty="0">
                <a:latin typeface="Times New Roman"/>
                <a:cs typeface="Times New Roman"/>
              </a:rPr>
              <a:t>k</a:t>
            </a:r>
            <a:r>
              <a:rPr sz="1100" spc="-13" dirty="0">
                <a:latin typeface="Times New Roman"/>
                <a:cs typeface="Times New Roman"/>
              </a:rPr>
              <a:t>g</a:t>
            </a:r>
            <a:r>
              <a:rPr sz="1100" spc="-4" dirty="0">
                <a:latin typeface="Times New Roman"/>
                <a:cs typeface="Times New Roman"/>
              </a:rPr>
              <a:t>r</a:t>
            </a:r>
            <a:r>
              <a:rPr sz="1100" dirty="0">
                <a:latin typeface="Times New Roman"/>
                <a:cs typeface="Times New Roman"/>
              </a:rPr>
              <a:t>ound&gt;</a:t>
            </a:r>
            <a:r>
              <a:rPr sz="1100" spc="36" dirty="0">
                <a:latin typeface="Times New Roman"/>
                <a:cs typeface="Times New Roman"/>
              </a:rPr>
              <a:t> </a:t>
            </a:r>
            <a:r>
              <a:rPr sz="1100" dirty="0">
                <a:latin typeface="Times New Roman"/>
                <a:cs typeface="Times New Roman"/>
              </a:rPr>
              <a:t>=</a:t>
            </a:r>
            <a:r>
              <a:rPr sz="1100" spc="-4" dirty="0">
                <a:latin typeface="Times New Roman"/>
                <a:cs typeface="Times New Roman"/>
              </a:rPr>
              <a:t> </a:t>
            </a:r>
            <a:r>
              <a:rPr sz="1100" dirty="0">
                <a:latin typeface="Times New Roman"/>
                <a:cs typeface="Times New Roman"/>
              </a:rPr>
              <a:t>340 </a:t>
            </a:r>
            <a:r>
              <a:rPr sz="1100" spc="-9" dirty="0">
                <a:latin typeface="Symbol"/>
                <a:cs typeface="Symbol"/>
              </a:rPr>
              <a:t></a:t>
            </a:r>
            <a:r>
              <a:rPr sz="1100" spc="9" dirty="0">
                <a:latin typeface="Times New Roman"/>
                <a:cs typeface="Times New Roman"/>
              </a:rPr>
              <a:t> </a:t>
            </a:r>
            <a:r>
              <a:rPr sz="1100" dirty="0">
                <a:latin typeface="Times New Roman"/>
                <a:cs typeface="Times New Roman"/>
              </a:rPr>
              <a:t>30 </a:t>
            </a:r>
            <a:r>
              <a:rPr sz="1100" spc="-4" dirty="0">
                <a:latin typeface="Times New Roman"/>
                <a:cs typeface="Times New Roman"/>
              </a:rPr>
              <a:t>c</a:t>
            </a:r>
            <a:r>
              <a:rPr sz="1100" dirty="0">
                <a:latin typeface="Times New Roman"/>
                <a:cs typeface="Times New Roman"/>
              </a:rPr>
              <a:t>ounts</a:t>
            </a:r>
            <a:endParaRPr sz="1100">
              <a:latin typeface="Times New Roman"/>
              <a:cs typeface="Times New Roman"/>
            </a:endParaRPr>
          </a:p>
          <a:p>
            <a:pPr marL="359575">
              <a:lnSpc>
                <a:spcPts val="395"/>
              </a:lnSpc>
            </a:pPr>
            <a:r>
              <a:rPr spc="-691" dirty="0">
                <a:latin typeface="Times New Roman"/>
                <a:cs typeface="Times New Roman"/>
              </a:rPr>
              <a:t>g</a:t>
            </a:r>
            <a:endParaRPr>
              <a:latin typeface="Times New Roman"/>
              <a:cs typeface="Times New Roman"/>
            </a:endParaRPr>
          </a:p>
          <a:p>
            <a:pPr marL="359575">
              <a:lnSpc>
                <a:spcPts val="408"/>
              </a:lnSpc>
            </a:pPr>
            <a:r>
              <a:rPr spc="-691" dirty="0">
                <a:latin typeface="Times New Roman"/>
                <a:cs typeface="Times New Roman"/>
              </a:rPr>
              <a:t>n</a:t>
            </a:r>
            <a:endParaRPr>
              <a:latin typeface="Times New Roman"/>
              <a:cs typeface="Times New Roman"/>
            </a:endParaRPr>
          </a:p>
          <a:p>
            <a:pPr marL="359575">
              <a:lnSpc>
                <a:spcPts val="543"/>
              </a:lnSpc>
              <a:tabLst>
                <a:tab pos="751061" algn="l"/>
              </a:tabLst>
            </a:pPr>
            <a:r>
              <a:rPr sz="2700" spc="-693" baseline="5555" dirty="0">
                <a:latin typeface="Times New Roman"/>
                <a:cs typeface="Times New Roman"/>
              </a:rPr>
              <a:t>r	</a:t>
            </a:r>
            <a:r>
              <a:rPr sz="700" spc="-462" dirty="0">
                <a:latin typeface="Times New Roman"/>
                <a:cs typeface="Times New Roman"/>
              </a:rPr>
              <a:t>1 </a:t>
            </a:r>
            <a:r>
              <a:rPr sz="700" spc="9" dirty="0">
                <a:latin typeface="Times New Roman"/>
                <a:cs typeface="Times New Roman"/>
              </a:rPr>
              <a:t> </a:t>
            </a:r>
            <a:r>
              <a:rPr sz="700" dirty="0">
                <a:latin typeface="Times New Roman"/>
                <a:cs typeface="Times New Roman"/>
              </a:rPr>
              <a:t>0</a:t>
            </a:r>
            <a:endParaRPr sz="700">
              <a:latin typeface="Times New Roman"/>
              <a:cs typeface="Times New Roman"/>
            </a:endParaRPr>
          </a:p>
          <a:p>
            <a:pPr marL="359575">
              <a:lnSpc>
                <a:spcPts val="274"/>
              </a:lnSpc>
            </a:pPr>
            <a:r>
              <a:rPr spc="-615" dirty="0">
                <a:latin typeface="Times New Roman"/>
                <a:cs typeface="Times New Roman"/>
              </a:rPr>
              <a:t>e</a:t>
            </a:r>
            <a:endParaRPr>
              <a:latin typeface="Times New Roman"/>
              <a:cs typeface="Times New Roman"/>
            </a:endParaRPr>
          </a:p>
          <a:p>
            <a:pPr marL="359575">
              <a:lnSpc>
                <a:spcPts val="202"/>
              </a:lnSpc>
            </a:pPr>
            <a:r>
              <a:rPr spc="-386" dirty="0">
                <a:latin typeface="Times New Roman"/>
                <a:cs typeface="Times New Roman"/>
              </a:rPr>
              <a:t>t</a:t>
            </a:r>
            <a:endParaRPr>
              <a:latin typeface="Times New Roman"/>
              <a:cs typeface="Times New Roman"/>
            </a:endParaRPr>
          </a:p>
          <a:p>
            <a:pPr marL="359575">
              <a:lnSpc>
                <a:spcPts val="381"/>
              </a:lnSpc>
              <a:tabLst>
                <a:tab pos="1698720" algn="l"/>
              </a:tabLst>
            </a:pPr>
            <a:r>
              <a:rPr sz="2700" spc="-578" baseline="6944" dirty="0">
                <a:latin typeface="Times New Roman"/>
                <a:cs typeface="Times New Roman"/>
              </a:rPr>
              <a:t>t	</a:t>
            </a:r>
            <a:r>
              <a:rPr sz="700" spc="-386" dirty="0">
                <a:solidFill>
                  <a:srgbClr val="0000FF"/>
                </a:solidFill>
                <a:latin typeface="Times New Roman"/>
                <a:cs typeface="Times New Roman"/>
              </a:rPr>
              <a:t>B  </a:t>
            </a:r>
            <a:r>
              <a:rPr sz="700" spc="-45" dirty="0">
                <a:solidFill>
                  <a:srgbClr val="0000FF"/>
                </a:solidFill>
                <a:latin typeface="Times New Roman"/>
                <a:cs typeface="Times New Roman"/>
              </a:rPr>
              <a:t> </a:t>
            </a:r>
            <a:r>
              <a:rPr sz="700" dirty="0">
                <a:solidFill>
                  <a:srgbClr val="0000FF"/>
                </a:solidFill>
                <a:latin typeface="Times New Roman"/>
                <a:cs typeface="Times New Roman"/>
              </a:rPr>
              <a:t>a </a:t>
            </a:r>
            <a:r>
              <a:rPr sz="700" spc="-36" dirty="0">
                <a:solidFill>
                  <a:srgbClr val="0000FF"/>
                </a:solidFill>
                <a:latin typeface="Times New Roman"/>
                <a:cs typeface="Times New Roman"/>
              </a:rPr>
              <a:t> </a:t>
            </a:r>
            <a:r>
              <a:rPr sz="700" dirty="0">
                <a:solidFill>
                  <a:srgbClr val="0000FF"/>
                </a:solidFill>
                <a:latin typeface="Times New Roman"/>
                <a:cs typeface="Times New Roman"/>
              </a:rPr>
              <a:t>c </a:t>
            </a:r>
            <a:r>
              <a:rPr sz="700" spc="-36" dirty="0">
                <a:solidFill>
                  <a:srgbClr val="0000FF"/>
                </a:solidFill>
                <a:latin typeface="Times New Roman"/>
                <a:cs typeface="Times New Roman"/>
              </a:rPr>
              <a:t> </a:t>
            </a:r>
            <a:r>
              <a:rPr sz="700" dirty="0">
                <a:solidFill>
                  <a:srgbClr val="0000FF"/>
                </a:solidFill>
                <a:latin typeface="Times New Roman"/>
                <a:cs typeface="Times New Roman"/>
              </a:rPr>
              <a:t>k </a:t>
            </a:r>
            <a:r>
              <a:rPr sz="700" spc="9" dirty="0">
                <a:solidFill>
                  <a:srgbClr val="0000FF"/>
                </a:solidFill>
                <a:latin typeface="Times New Roman"/>
                <a:cs typeface="Times New Roman"/>
              </a:rPr>
              <a:t> </a:t>
            </a:r>
            <a:r>
              <a:rPr sz="700" dirty="0">
                <a:solidFill>
                  <a:srgbClr val="0000FF"/>
                </a:solidFill>
                <a:latin typeface="Times New Roman"/>
                <a:cs typeface="Times New Roman"/>
              </a:rPr>
              <a:t>g </a:t>
            </a:r>
            <a:r>
              <a:rPr sz="700" spc="9" dirty="0">
                <a:solidFill>
                  <a:srgbClr val="0000FF"/>
                </a:solidFill>
                <a:latin typeface="Times New Roman"/>
                <a:cs typeface="Times New Roman"/>
              </a:rPr>
              <a:t> </a:t>
            </a:r>
            <a:r>
              <a:rPr sz="700" dirty="0">
                <a:solidFill>
                  <a:srgbClr val="0000FF"/>
                </a:solidFill>
                <a:latin typeface="Times New Roman"/>
                <a:cs typeface="Times New Roman"/>
              </a:rPr>
              <a:t>r</a:t>
            </a:r>
            <a:r>
              <a:rPr sz="700" spc="54" dirty="0">
                <a:solidFill>
                  <a:srgbClr val="0000FF"/>
                </a:solidFill>
                <a:latin typeface="Times New Roman"/>
                <a:cs typeface="Times New Roman"/>
              </a:rPr>
              <a:t> </a:t>
            </a:r>
            <a:r>
              <a:rPr sz="700" dirty="0">
                <a:solidFill>
                  <a:srgbClr val="0000FF"/>
                </a:solidFill>
                <a:latin typeface="Times New Roman"/>
                <a:cs typeface="Times New Roman"/>
              </a:rPr>
              <a:t>o </a:t>
            </a:r>
            <a:r>
              <a:rPr sz="700" spc="9" dirty="0">
                <a:solidFill>
                  <a:srgbClr val="0000FF"/>
                </a:solidFill>
                <a:latin typeface="Times New Roman"/>
                <a:cs typeface="Times New Roman"/>
              </a:rPr>
              <a:t> </a:t>
            </a:r>
            <a:r>
              <a:rPr sz="700" dirty="0">
                <a:solidFill>
                  <a:srgbClr val="0000FF"/>
                </a:solidFill>
                <a:latin typeface="Times New Roman"/>
                <a:cs typeface="Times New Roman"/>
              </a:rPr>
              <a:t>u </a:t>
            </a:r>
            <a:r>
              <a:rPr sz="700" spc="9" dirty="0">
                <a:solidFill>
                  <a:srgbClr val="0000FF"/>
                </a:solidFill>
                <a:latin typeface="Times New Roman"/>
                <a:cs typeface="Times New Roman"/>
              </a:rPr>
              <a:t> </a:t>
            </a:r>
            <a:r>
              <a:rPr sz="700" dirty="0">
                <a:solidFill>
                  <a:srgbClr val="0000FF"/>
                </a:solidFill>
                <a:latin typeface="Times New Roman"/>
                <a:cs typeface="Times New Roman"/>
              </a:rPr>
              <a:t>n </a:t>
            </a:r>
            <a:r>
              <a:rPr sz="700" spc="9" dirty="0">
                <a:solidFill>
                  <a:srgbClr val="0000FF"/>
                </a:solidFill>
                <a:latin typeface="Times New Roman"/>
                <a:cs typeface="Times New Roman"/>
              </a:rPr>
              <a:t> </a:t>
            </a:r>
            <a:r>
              <a:rPr sz="700" dirty="0">
                <a:solidFill>
                  <a:srgbClr val="0000FF"/>
                </a:solidFill>
                <a:latin typeface="Times New Roman"/>
                <a:cs typeface="Times New Roman"/>
              </a:rPr>
              <a:t>d</a:t>
            </a:r>
            <a:endParaRPr sz="700">
              <a:latin typeface="Times New Roman"/>
              <a:cs typeface="Times New Roman"/>
            </a:endParaRPr>
          </a:p>
          <a:p>
            <a:pPr marL="359575">
              <a:lnSpc>
                <a:spcPts val="337"/>
              </a:lnSpc>
            </a:pPr>
            <a:r>
              <a:rPr spc="-615" dirty="0">
                <a:latin typeface="Times New Roman"/>
                <a:cs typeface="Times New Roman"/>
              </a:rPr>
              <a:t>a</a:t>
            </a:r>
            <a:endParaRPr>
              <a:latin typeface="Times New Roman"/>
              <a:cs typeface="Times New Roman"/>
            </a:endParaRPr>
          </a:p>
          <a:p>
            <a:pPr marL="359575">
              <a:lnSpc>
                <a:spcPts val="440"/>
              </a:lnSpc>
              <a:tabLst>
                <a:tab pos="838248" algn="l"/>
              </a:tabLst>
            </a:pPr>
            <a:r>
              <a:rPr spc="-615" dirty="0">
                <a:latin typeface="Times New Roman"/>
                <a:cs typeface="Times New Roman"/>
              </a:rPr>
              <a:t>c	</a:t>
            </a:r>
            <a:r>
              <a:rPr sz="1000" spc="-922" baseline="-22222" dirty="0">
                <a:latin typeface="Times New Roman"/>
                <a:cs typeface="Times New Roman"/>
              </a:rPr>
              <a:t>5</a:t>
            </a:r>
            <a:endParaRPr sz="1000" baseline="-22222">
              <a:latin typeface="Times New Roman"/>
              <a:cs typeface="Times New Roman"/>
            </a:endParaRPr>
          </a:p>
          <a:p>
            <a:pPr marL="359575">
              <a:lnSpc>
                <a:spcPts val="534"/>
              </a:lnSpc>
            </a:pPr>
            <a:r>
              <a:rPr spc="-772" dirty="0">
                <a:latin typeface="Times New Roman"/>
                <a:cs typeface="Times New Roman"/>
              </a:rPr>
              <a:t>S</a:t>
            </a:r>
            <a:endParaRPr>
              <a:latin typeface="Times New Roman"/>
              <a:cs typeface="Times New Roman"/>
            </a:endParaRPr>
          </a:p>
          <a:p>
            <a:pPr marL="359575">
              <a:lnSpc>
                <a:spcPts val="574"/>
              </a:lnSpc>
            </a:pPr>
            <a:r>
              <a:rPr spc="-691" dirty="0">
                <a:latin typeface="Times New Roman"/>
                <a:cs typeface="Times New Roman"/>
              </a:rPr>
              <a:t>n</a:t>
            </a:r>
            <a:endParaRPr>
              <a:latin typeface="Times New Roman"/>
              <a:cs typeface="Times New Roman"/>
            </a:endParaRPr>
          </a:p>
          <a:p>
            <a:pPr marL="359575">
              <a:lnSpc>
                <a:spcPts val="278"/>
              </a:lnSpc>
            </a:pPr>
            <a:r>
              <a:rPr spc="-691" dirty="0">
                <a:latin typeface="Times New Roman"/>
                <a:cs typeface="Times New Roman"/>
              </a:rPr>
              <a:t>o</a:t>
            </a:r>
            <a:endParaRPr>
              <a:latin typeface="Times New Roman"/>
              <a:cs typeface="Times New Roman"/>
            </a:endParaRPr>
          </a:p>
          <a:p>
            <a:pPr marL="359575">
              <a:lnSpc>
                <a:spcPts val="389"/>
              </a:lnSpc>
              <a:tabLst>
                <a:tab pos="838248" algn="l"/>
              </a:tabLst>
            </a:pPr>
            <a:r>
              <a:rPr spc="-386" dirty="0">
                <a:latin typeface="Times New Roman"/>
                <a:cs typeface="Times New Roman"/>
              </a:rPr>
              <a:t>t	</a:t>
            </a:r>
            <a:r>
              <a:rPr sz="1000" spc="-578" baseline="-18518" dirty="0">
                <a:latin typeface="Times New Roman"/>
                <a:cs typeface="Times New Roman"/>
              </a:rPr>
              <a:t>0</a:t>
            </a:r>
            <a:endParaRPr sz="1000" baseline="-18518">
              <a:latin typeface="Times New Roman"/>
              <a:cs typeface="Times New Roman"/>
            </a:endParaRPr>
          </a:p>
          <a:p>
            <a:pPr marL="359575">
              <a:lnSpc>
                <a:spcPts val="431"/>
              </a:lnSpc>
            </a:pPr>
            <a:r>
              <a:rPr spc="-691" dirty="0">
                <a:latin typeface="Times New Roman"/>
                <a:cs typeface="Times New Roman"/>
              </a:rPr>
              <a:t>o</a:t>
            </a:r>
            <a:endParaRPr>
              <a:latin typeface="Times New Roman"/>
              <a:cs typeface="Times New Roman"/>
            </a:endParaRPr>
          </a:p>
          <a:p>
            <a:pPr marL="359575">
              <a:lnSpc>
                <a:spcPts val="341"/>
              </a:lnSpc>
            </a:pPr>
            <a:r>
              <a:rPr spc="-691" dirty="0">
                <a:latin typeface="Times New Roman"/>
                <a:cs typeface="Times New Roman"/>
              </a:rPr>
              <a:t>h</a:t>
            </a:r>
            <a:endParaRPr>
              <a:latin typeface="Times New Roman"/>
              <a:cs typeface="Times New Roman"/>
            </a:endParaRPr>
          </a:p>
          <a:p>
            <a:pPr marL="359575">
              <a:lnSpc>
                <a:spcPts val="740"/>
              </a:lnSpc>
              <a:tabLst>
                <a:tab pos="877567" algn="l"/>
                <a:tab pos="1709547" algn="l"/>
                <a:tab pos="2542666" algn="l"/>
                <a:tab pos="3374646" algn="l"/>
                <a:tab pos="4207765" algn="l"/>
                <a:tab pos="5039175" algn="l"/>
              </a:tabLst>
            </a:pPr>
            <a:r>
              <a:rPr sz="2700" spc="-1157" baseline="2777" dirty="0">
                <a:latin typeface="Times New Roman"/>
                <a:cs typeface="Times New Roman"/>
              </a:rPr>
              <a:t>P	</a:t>
            </a:r>
            <a:r>
              <a:rPr sz="700" spc="-772" dirty="0">
                <a:latin typeface="Times New Roman"/>
                <a:cs typeface="Times New Roman"/>
              </a:rPr>
              <a:t>0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0	0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5	1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0	1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5	2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0</a:t>
            </a:r>
            <a:r>
              <a:rPr sz="700" spc="175" dirty="0">
                <a:latin typeface="Times New Roman"/>
                <a:cs typeface="Times New Roman"/>
              </a:rPr>
              <a:t> 	2 </a:t>
            </a:r>
            <a:r>
              <a:rPr sz="700" spc="9" dirty="0">
                <a:latin typeface="Times New Roman"/>
                <a:cs typeface="Times New Roman"/>
              </a:rPr>
              <a:t> </a:t>
            </a:r>
            <a:r>
              <a:rPr sz="700" dirty="0">
                <a:latin typeface="Times New Roman"/>
                <a:cs typeface="Times New Roman"/>
              </a:rPr>
              <a:t>.</a:t>
            </a:r>
            <a:r>
              <a:rPr sz="700" spc="4" dirty="0">
                <a:latin typeface="Times New Roman"/>
                <a:cs typeface="Times New Roman"/>
              </a:rPr>
              <a:t> </a:t>
            </a:r>
            <a:r>
              <a:rPr sz="700" dirty="0">
                <a:latin typeface="Times New Roman"/>
                <a:cs typeface="Times New Roman"/>
              </a:rPr>
              <a:t>5</a:t>
            </a:r>
            <a:endParaRPr sz="700">
              <a:latin typeface="Times New Roman"/>
              <a:cs typeface="Times New Roman"/>
            </a:endParaRPr>
          </a:p>
          <a:p>
            <a:pPr marL="73511" algn="ctr">
              <a:spcBef>
                <a:spcPts val="112"/>
              </a:spcBef>
            </a:pPr>
            <a:r>
              <a:rPr sz="900" spc="4" dirty="0">
                <a:latin typeface="Times New Roman"/>
                <a:cs typeface="Times New Roman"/>
              </a:rPr>
              <a:t>T  </a:t>
            </a:r>
            <a:r>
              <a:rPr sz="900" spc="-85" dirty="0">
                <a:latin typeface="Times New Roman"/>
                <a:cs typeface="Times New Roman"/>
              </a:rPr>
              <a:t> </a:t>
            </a:r>
            <a:r>
              <a:rPr sz="900" dirty="0">
                <a:latin typeface="Times New Roman"/>
                <a:cs typeface="Times New Roman"/>
              </a:rPr>
              <a:t>i</a:t>
            </a:r>
            <a:r>
              <a:rPr sz="900" spc="36" dirty="0">
                <a:latin typeface="Times New Roman"/>
                <a:cs typeface="Times New Roman"/>
              </a:rPr>
              <a:t> </a:t>
            </a:r>
            <a:r>
              <a:rPr sz="900" spc="4" dirty="0">
                <a:latin typeface="Times New Roman"/>
                <a:cs typeface="Times New Roman"/>
              </a:rPr>
              <a:t>m  </a:t>
            </a:r>
            <a:r>
              <a:rPr sz="900" spc="36" dirty="0">
                <a:latin typeface="Times New Roman"/>
                <a:cs typeface="Times New Roman"/>
              </a:rPr>
              <a:t> </a:t>
            </a:r>
            <a:r>
              <a:rPr sz="900" dirty="0">
                <a:latin typeface="Times New Roman"/>
                <a:cs typeface="Times New Roman"/>
              </a:rPr>
              <a:t>e   </a:t>
            </a:r>
            <a:r>
              <a:rPr sz="900" spc="-18" dirty="0">
                <a:latin typeface="Times New Roman"/>
                <a:cs typeface="Times New Roman"/>
              </a:rPr>
              <a:t> </a:t>
            </a:r>
            <a:r>
              <a:rPr sz="900" dirty="0">
                <a:latin typeface="Times New Roman"/>
                <a:cs typeface="Times New Roman"/>
              </a:rPr>
              <a:t>(s </a:t>
            </a:r>
            <a:r>
              <a:rPr sz="900" spc="-81" dirty="0">
                <a:latin typeface="Times New Roman"/>
                <a:cs typeface="Times New Roman"/>
              </a:rPr>
              <a:t> </a:t>
            </a:r>
            <a:r>
              <a:rPr sz="900" dirty="0">
                <a:latin typeface="Times New Roman"/>
                <a:cs typeface="Times New Roman"/>
              </a:rPr>
              <a:t>e </a:t>
            </a:r>
            <a:r>
              <a:rPr sz="900" spc="-31" dirty="0">
                <a:latin typeface="Times New Roman"/>
                <a:cs typeface="Times New Roman"/>
              </a:rPr>
              <a:t> </a:t>
            </a:r>
            <a:r>
              <a:rPr sz="900" dirty="0">
                <a:latin typeface="Times New Roman"/>
                <a:cs typeface="Times New Roman"/>
              </a:rPr>
              <a:t>c </a:t>
            </a:r>
            <a:r>
              <a:rPr sz="900" spc="-31" dirty="0">
                <a:latin typeface="Times New Roman"/>
                <a:cs typeface="Times New Roman"/>
              </a:rPr>
              <a:t> </a:t>
            </a:r>
            <a:r>
              <a:rPr sz="900" dirty="0">
                <a:latin typeface="Times New Roman"/>
                <a:cs typeface="Times New Roman"/>
              </a:rPr>
              <a:t>)</a:t>
            </a:r>
            <a:endParaRPr sz="900">
              <a:latin typeface="Times New Roman"/>
              <a:cs typeface="Times New Roman"/>
            </a:endParaRPr>
          </a:p>
        </p:txBody>
      </p:sp>
      <p:sp>
        <p:nvSpPr>
          <p:cNvPr id="20" name="object 20"/>
          <p:cNvSpPr/>
          <p:nvPr/>
        </p:nvSpPr>
        <p:spPr>
          <a:xfrm>
            <a:off x="1385455" y="945329"/>
            <a:ext cx="6233159" cy="2954318"/>
          </a:xfrm>
          <a:custGeom>
            <a:avLst/>
            <a:gdLst/>
            <a:ahLst/>
            <a:cxnLst/>
            <a:rect l="l" t="t" r="r" b="b"/>
            <a:pathLst>
              <a:path w="6856475" h="3348227">
                <a:moveTo>
                  <a:pt x="0" y="3348227"/>
                </a:moveTo>
                <a:lnTo>
                  <a:pt x="6856475" y="3348227"/>
                </a:lnTo>
                <a:lnTo>
                  <a:pt x="6856475" y="0"/>
                </a:lnTo>
                <a:lnTo>
                  <a:pt x="0" y="0"/>
                </a:lnTo>
                <a:lnTo>
                  <a:pt x="0" y="3348227"/>
                </a:lnTo>
                <a:close/>
              </a:path>
            </a:pathLst>
          </a:custGeom>
          <a:solidFill>
            <a:srgbClr val="FFFFFF"/>
          </a:solidFill>
        </p:spPr>
        <p:txBody>
          <a:bodyPr wrap="square" lIns="0" tIns="0" rIns="0" bIns="0" rtlCol="0">
            <a:noAutofit/>
          </a:bodyPr>
          <a:lstStyle/>
          <a:p>
            <a:endParaRPr/>
          </a:p>
        </p:txBody>
      </p:sp>
      <p:sp>
        <p:nvSpPr>
          <p:cNvPr id="21" name="object 21"/>
          <p:cNvSpPr/>
          <p:nvPr/>
        </p:nvSpPr>
        <p:spPr>
          <a:xfrm>
            <a:off x="3883428" y="1546411"/>
            <a:ext cx="2973185" cy="2324996"/>
          </a:xfrm>
          <a:prstGeom prst="rect">
            <a:avLst/>
          </a:prstGeom>
          <a:blipFill>
            <a:blip r:embed="rId4" cstate="print"/>
            <a:stretch>
              <a:fillRect/>
            </a:stretch>
          </a:blipFill>
        </p:spPr>
        <p:txBody>
          <a:bodyPr wrap="square" lIns="0" tIns="0" rIns="0" bIns="0" rtlCol="0">
            <a:noAutofit/>
          </a:bodyPr>
          <a:lstStyle/>
          <a:p>
            <a:endParaRPr/>
          </a:p>
        </p:txBody>
      </p:sp>
      <p:sp>
        <p:nvSpPr>
          <p:cNvPr id="22" name="object 22"/>
          <p:cNvSpPr txBox="1"/>
          <p:nvPr/>
        </p:nvSpPr>
        <p:spPr>
          <a:xfrm>
            <a:off x="1943202" y="2380095"/>
            <a:ext cx="1734126" cy="505385"/>
          </a:xfrm>
          <a:prstGeom prst="rect">
            <a:avLst/>
          </a:prstGeom>
        </p:spPr>
        <p:txBody>
          <a:bodyPr vert="horz" wrap="square" lIns="0" tIns="0" rIns="0" bIns="0" rtlCol="0">
            <a:noAutofit/>
          </a:bodyPr>
          <a:lstStyle/>
          <a:p>
            <a:pPr marL="11397"/>
            <a:r>
              <a:rPr sz="1600" dirty="0">
                <a:latin typeface="Calibri"/>
                <a:cs typeface="Calibri"/>
              </a:rPr>
              <a:t>CCD</a:t>
            </a:r>
            <a:r>
              <a:rPr sz="1600" spc="9" dirty="0">
                <a:latin typeface="Calibri"/>
                <a:cs typeface="Calibri"/>
              </a:rPr>
              <a:t> </a:t>
            </a:r>
            <a:r>
              <a:rPr sz="1600" spc="-4" dirty="0">
                <a:latin typeface="Calibri"/>
                <a:cs typeface="Calibri"/>
              </a:rPr>
              <a:t>i</a:t>
            </a:r>
            <a:r>
              <a:rPr sz="1600" spc="-13" dirty="0">
                <a:latin typeface="Calibri"/>
                <a:cs typeface="Calibri"/>
              </a:rPr>
              <a:t>ma</a:t>
            </a:r>
            <a:r>
              <a:rPr sz="1600" spc="-18" dirty="0">
                <a:latin typeface="Calibri"/>
                <a:cs typeface="Calibri"/>
              </a:rPr>
              <a:t>g</a:t>
            </a:r>
            <a:r>
              <a:rPr sz="1600" spc="-9" dirty="0">
                <a:latin typeface="Calibri"/>
                <a:cs typeface="Calibri"/>
              </a:rPr>
              <a:t>e p</a:t>
            </a:r>
            <a:r>
              <a:rPr sz="1600" spc="-36" dirty="0">
                <a:latin typeface="Calibri"/>
                <a:cs typeface="Calibri"/>
              </a:rPr>
              <a:t>r</a:t>
            </a:r>
            <a:r>
              <a:rPr sz="1600" dirty="0">
                <a:latin typeface="Calibri"/>
                <a:cs typeface="Calibri"/>
              </a:rPr>
              <a:t>of</a:t>
            </a:r>
            <a:r>
              <a:rPr sz="1600" spc="-4" dirty="0">
                <a:latin typeface="Calibri"/>
                <a:cs typeface="Calibri"/>
              </a:rPr>
              <a:t>il</a:t>
            </a:r>
            <a:r>
              <a:rPr sz="1600" spc="-9" dirty="0">
                <a:latin typeface="Calibri"/>
                <a:cs typeface="Calibri"/>
              </a:rPr>
              <a:t>e</a:t>
            </a:r>
            <a:endParaRPr sz="1600">
              <a:latin typeface="Calibri"/>
              <a:cs typeface="Calibri"/>
            </a:endParaRPr>
          </a:p>
          <a:p>
            <a:pPr marL="11397"/>
            <a:r>
              <a:rPr sz="1600" dirty="0">
                <a:latin typeface="Calibri"/>
                <a:cs typeface="Calibri"/>
              </a:rPr>
              <a:t>of a</a:t>
            </a:r>
            <a:r>
              <a:rPr sz="1600" spc="9" dirty="0">
                <a:latin typeface="Calibri"/>
                <a:cs typeface="Calibri"/>
              </a:rPr>
              <a:t> </a:t>
            </a:r>
            <a:r>
              <a:rPr sz="1600" dirty="0">
                <a:latin typeface="Calibri"/>
                <a:cs typeface="Calibri"/>
              </a:rPr>
              <a:t>s</a:t>
            </a:r>
            <a:r>
              <a:rPr sz="1600" spc="-4" dirty="0">
                <a:latin typeface="Calibri"/>
                <a:cs typeface="Calibri"/>
              </a:rPr>
              <a:t>i</a:t>
            </a:r>
            <a:r>
              <a:rPr sz="1600" dirty="0">
                <a:latin typeface="Calibri"/>
                <a:cs typeface="Calibri"/>
              </a:rPr>
              <a:t>n</a:t>
            </a:r>
            <a:r>
              <a:rPr sz="1600" spc="-9" dirty="0">
                <a:latin typeface="Calibri"/>
                <a:cs typeface="Calibri"/>
              </a:rPr>
              <a:t>g</a:t>
            </a:r>
            <a:r>
              <a:rPr sz="1600" spc="-4" dirty="0">
                <a:latin typeface="Calibri"/>
                <a:cs typeface="Calibri"/>
              </a:rPr>
              <a:t>l</a:t>
            </a:r>
            <a:r>
              <a:rPr sz="1600" spc="-9" dirty="0">
                <a:latin typeface="Calibri"/>
                <a:cs typeface="Calibri"/>
              </a:rPr>
              <a:t>e</a:t>
            </a:r>
            <a:r>
              <a:rPr sz="1600" spc="9" dirty="0">
                <a:latin typeface="Calibri"/>
                <a:cs typeface="Calibri"/>
              </a:rPr>
              <a:t> </a:t>
            </a:r>
            <a:r>
              <a:rPr sz="1600" spc="-13" baseline="25462" dirty="0">
                <a:latin typeface="Calibri"/>
                <a:cs typeface="Calibri"/>
              </a:rPr>
              <a:t>8</a:t>
            </a:r>
            <a:r>
              <a:rPr sz="1600" spc="-6" baseline="25462" dirty="0">
                <a:latin typeface="Calibri"/>
                <a:cs typeface="Calibri"/>
              </a:rPr>
              <a:t>1</a:t>
            </a:r>
            <a:r>
              <a:rPr sz="1600" spc="-31" dirty="0">
                <a:latin typeface="Calibri"/>
                <a:cs typeface="Calibri"/>
              </a:rPr>
              <a:t>K</a:t>
            </a:r>
            <a:r>
              <a:rPr sz="1600" spc="-9" dirty="0">
                <a:latin typeface="Calibri"/>
                <a:cs typeface="Calibri"/>
              </a:rPr>
              <a:t>r</a:t>
            </a:r>
            <a:r>
              <a:rPr sz="1600" spc="-4" dirty="0">
                <a:latin typeface="Calibri"/>
                <a:cs typeface="Calibri"/>
              </a:rPr>
              <a:t> </a:t>
            </a:r>
            <a:r>
              <a:rPr sz="1600" spc="-9" dirty="0">
                <a:latin typeface="Calibri"/>
                <a:cs typeface="Calibri"/>
              </a:rPr>
              <a:t>a</a:t>
            </a:r>
            <a:r>
              <a:rPr sz="1600" spc="-22" dirty="0">
                <a:latin typeface="Calibri"/>
                <a:cs typeface="Calibri"/>
              </a:rPr>
              <a:t>t</a:t>
            </a:r>
            <a:r>
              <a:rPr sz="1600" spc="-13" dirty="0">
                <a:latin typeface="Calibri"/>
                <a:cs typeface="Calibri"/>
              </a:rPr>
              <a:t>om</a:t>
            </a:r>
            <a:endParaRPr sz="1600">
              <a:latin typeface="Calibri"/>
              <a:cs typeface="Calibri"/>
            </a:endParaRPr>
          </a:p>
        </p:txBody>
      </p:sp>
      <p:sp>
        <p:nvSpPr>
          <p:cNvPr id="23" name="object 23"/>
          <p:cNvSpPr txBox="1"/>
          <p:nvPr/>
        </p:nvSpPr>
        <p:spPr>
          <a:xfrm>
            <a:off x="3122830" y="805444"/>
            <a:ext cx="2898486" cy="331694"/>
          </a:xfrm>
          <a:prstGeom prst="rect">
            <a:avLst/>
          </a:prstGeom>
        </p:spPr>
        <p:txBody>
          <a:bodyPr vert="horz" wrap="square" lIns="0" tIns="0" rIns="0" bIns="0" rtlCol="0">
            <a:noAutofit/>
          </a:bodyPr>
          <a:lstStyle/>
          <a:p>
            <a:pPr marL="11397"/>
            <a:r>
              <a:rPr sz="2200" b="1" spc="-4" dirty="0">
                <a:solidFill>
                  <a:srgbClr val="3333CC"/>
                </a:solidFill>
                <a:latin typeface="Trebuchet MS"/>
                <a:cs typeface="Trebuchet MS"/>
              </a:rPr>
              <a:t>S</a:t>
            </a:r>
            <a:r>
              <a:rPr sz="2200" b="1" dirty="0">
                <a:solidFill>
                  <a:srgbClr val="3333CC"/>
                </a:solidFill>
                <a:latin typeface="Trebuchet MS"/>
                <a:cs typeface="Trebuchet MS"/>
              </a:rPr>
              <a:t>i</a:t>
            </a:r>
            <a:r>
              <a:rPr sz="2200" b="1" spc="-13" dirty="0">
                <a:solidFill>
                  <a:srgbClr val="3333CC"/>
                </a:solidFill>
                <a:latin typeface="Trebuchet MS"/>
                <a:cs typeface="Trebuchet MS"/>
              </a:rPr>
              <a:t>n</a:t>
            </a:r>
            <a:r>
              <a:rPr sz="2200" b="1" spc="-18" dirty="0">
                <a:solidFill>
                  <a:srgbClr val="3333CC"/>
                </a:solidFill>
                <a:latin typeface="Trebuchet MS"/>
                <a:cs typeface="Trebuchet MS"/>
              </a:rPr>
              <a:t>g</a:t>
            </a:r>
            <a:r>
              <a:rPr sz="2200" b="1" spc="-13" dirty="0">
                <a:solidFill>
                  <a:srgbClr val="3333CC"/>
                </a:solidFill>
                <a:latin typeface="Trebuchet MS"/>
                <a:cs typeface="Trebuchet MS"/>
              </a:rPr>
              <a:t>le</a:t>
            </a:r>
            <a:r>
              <a:rPr sz="2200" b="1" spc="-4" dirty="0">
                <a:solidFill>
                  <a:srgbClr val="3333CC"/>
                </a:solidFill>
                <a:latin typeface="Trebuchet MS"/>
                <a:cs typeface="Trebuchet MS"/>
              </a:rPr>
              <a:t> </a:t>
            </a:r>
            <a:r>
              <a:rPr sz="2200" b="1" dirty="0">
                <a:solidFill>
                  <a:srgbClr val="3333CC"/>
                </a:solidFill>
                <a:latin typeface="Trebuchet MS"/>
                <a:cs typeface="Trebuchet MS"/>
              </a:rPr>
              <a:t>A</a:t>
            </a:r>
            <a:r>
              <a:rPr sz="2200" b="1" spc="-4" dirty="0">
                <a:solidFill>
                  <a:srgbClr val="3333CC"/>
                </a:solidFill>
                <a:latin typeface="Trebuchet MS"/>
                <a:cs typeface="Trebuchet MS"/>
              </a:rPr>
              <a:t>t</a:t>
            </a:r>
            <a:r>
              <a:rPr sz="2200" b="1" spc="-18" dirty="0">
                <a:solidFill>
                  <a:srgbClr val="3333CC"/>
                </a:solidFill>
                <a:latin typeface="Trebuchet MS"/>
                <a:cs typeface="Trebuchet MS"/>
              </a:rPr>
              <a:t>om</a:t>
            </a:r>
            <a:r>
              <a:rPr sz="2200" b="1" spc="18" dirty="0">
                <a:solidFill>
                  <a:srgbClr val="3333CC"/>
                </a:solidFill>
                <a:latin typeface="Trebuchet MS"/>
                <a:cs typeface="Trebuchet MS"/>
              </a:rPr>
              <a:t> </a:t>
            </a:r>
            <a:r>
              <a:rPr sz="2200" b="1" spc="-13" dirty="0">
                <a:solidFill>
                  <a:srgbClr val="3333CC"/>
                </a:solidFill>
                <a:latin typeface="Trebuchet MS"/>
                <a:cs typeface="Trebuchet MS"/>
              </a:rPr>
              <a:t>Dete</a:t>
            </a:r>
            <a:r>
              <a:rPr sz="2200" b="1" spc="-18" dirty="0">
                <a:solidFill>
                  <a:srgbClr val="3333CC"/>
                </a:solidFill>
                <a:latin typeface="Trebuchet MS"/>
                <a:cs typeface="Trebuchet MS"/>
              </a:rPr>
              <a:t>c</a:t>
            </a:r>
            <a:r>
              <a:rPr sz="2200" b="1" spc="-4" dirty="0">
                <a:solidFill>
                  <a:srgbClr val="3333CC"/>
                </a:solidFill>
                <a:latin typeface="Trebuchet MS"/>
                <a:cs typeface="Trebuchet MS"/>
              </a:rPr>
              <a:t>t</a:t>
            </a:r>
            <a:r>
              <a:rPr sz="2200" b="1" dirty="0">
                <a:solidFill>
                  <a:srgbClr val="3333CC"/>
                </a:solidFill>
                <a:latin typeface="Trebuchet MS"/>
                <a:cs typeface="Trebuchet MS"/>
              </a:rPr>
              <a:t>i</a:t>
            </a:r>
            <a:r>
              <a:rPr sz="2200" b="1" spc="-13" dirty="0">
                <a:solidFill>
                  <a:srgbClr val="3333CC"/>
                </a:solidFill>
                <a:latin typeface="Trebuchet MS"/>
                <a:cs typeface="Trebuchet MS"/>
              </a:rPr>
              <a:t>on</a:t>
            </a:r>
            <a:endParaRPr sz="2200">
              <a:latin typeface="Trebuchet MS"/>
              <a:cs typeface="Trebuchet MS"/>
            </a:endParaRPr>
          </a:p>
        </p:txBody>
      </p:sp>
      <p:sp>
        <p:nvSpPr>
          <p:cNvPr id="24" name="object 24"/>
          <p:cNvSpPr/>
          <p:nvPr/>
        </p:nvSpPr>
        <p:spPr>
          <a:xfrm>
            <a:off x="2830826" y="5713063"/>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25" name="object 25"/>
          <p:cNvSpPr/>
          <p:nvPr/>
        </p:nvSpPr>
        <p:spPr>
          <a:xfrm>
            <a:off x="3725467" y="5713063"/>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26" name="object 26"/>
          <p:cNvSpPr/>
          <p:nvPr/>
        </p:nvSpPr>
        <p:spPr>
          <a:xfrm>
            <a:off x="4620107" y="5713063"/>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27" name="object 27"/>
          <p:cNvSpPr/>
          <p:nvPr/>
        </p:nvSpPr>
        <p:spPr>
          <a:xfrm>
            <a:off x="5514747" y="5713063"/>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28" name="object 28"/>
          <p:cNvSpPr/>
          <p:nvPr/>
        </p:nvSpPr>
        <p:spPr>
          <a:xfrm>
            <a:off x="6409388" y="5713063"/>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29" name="object 29"/>
          <p:cNvSpPr/>
          <p:nvPr/>
        </p:nvSpPr>
        <p:spPr>
          <a:xfrm>
            <a:off x="2830826" y="4408557"/>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30" name="object 30"/>
          <p:cNvSpPr/>
          <p:nvPr/>
        </p:nvSpPr>
        <p:spPr>
          <a:xfrm>
            <a:off x="3725467" y="4408557"/>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31" name="object 31"/>
          <p:cNvSpPr/>
          <p:nvPr/>
        </p:nvSpPr>
        <p:spPr>
          <a:xfrm>
            <a:off x="4620107" y="4408557"/>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32" name="object 32"/>
          <p:cNvSpPr/>
          <p:nvPr/>
        </p:nvSpPr>
        <p:spPr>
          <a:xfrm>
            <a:off x="5514747" y="4408557"/>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33" name="object 33"/>
          <p:cNvSpPr/>
          <p:nvPr/>
        </p:nvSpPr>
        <p:spPr>
          <a:xfrm>
            <a:off x="6409388" y="4408557"/>
            <a:ext cx="11271" cy="0"/>
          </a:xfrm>
          <a:custGeom>
            <a:avLst/>
            <a:gdLst/>
            <a:ahLst/>
            <a:cxnLst/>
            <a:rect l="l" t="t" r="r" b="b"/>
            <a:pathLst>
              <a:path w="12398">
                <a:moveTo>
                  <a:pt x="0" y="0"/>
                </a:moveTo>
                <a:lnTo>
                  <a:pt x="12398" y="0"/>
                </a:lnTo>
              </a:path>
            </a:pathLst>
          </a:custGeom>
          <a:ln w="16375">
            <a:solidFill>
              <a:srgbClr val="000000"/>
            </a:solidFill>
          </a:ln>
        </p:spPr>
        <p:txBody>
          <a:bodyPr wrap="square" lIns="0" tIns="0" rIns="0" bIns="0" rtlCol="0">
            <a:noAutofit/>
          </a:bodyPr>
          <a:lstStyle/>
          <a:p>
            <a:endParaRPr/>
          </a:p>
        </p:txBody>
      </p:sp>
      <p:sp>
        <p:nvSpPr>
          <p:cNvPr id="34" name="object 34"/>
          <p:cNvSpPr/>
          <p:nvPr/>
        </p:nvSpPr>
        <p:spPr>
          <a:xfrm>
            <a:off x="2387734" y="4652477"/>
            <a:ext cx="4476019" cy="1021699"/>
          </a:xfrm>
          <a:prstGeom prst="rect">
            <a:avLst/>
          </a:prstGeom>
          <a:blipFill>
            <a:blip r:embed="rId5" cstate="print"/>
            <a:stretch>
              <a:fillRect/>
            </a:stretch>
          </a:blipFill>
        </p:spPr>
        <p:txBody>
          <a:bodyPr wrap="square" lIns="0" tIns="0" rIns="0" bIns="0" rtlCol="0">
            <a:noAutofit/>
          </a:bodyPr>
          <a:lstStyle/>
          <a:p>
            <a:endParaRPr/>
          </a:p>
        </p:txBody>
      </p:sp>
      <p:sp>
        <p:nvSpPr>
          <p:cNvPr id="35" name="object 35"/>
          <p:cNvSpPr txBox="1"/>
          <p:nvPr/>
        </p:nvSpPr>
        <p:spPr>
          <a:xfrm>
            <a:off x="1090352" y="4397412"/>
            <a:ext cx="7082559" cy="1989044"/>
          </a:xfrm>
          <a:prstGeom prst="rect">
            <a:avLst/>
          </a:prstGeom>
        </p:spPr>
        <p:txBody>
          <a:bodyPr vert="horz" wrap="square" lIns="0" tIns="0" rIns="0" bIns="0" rtlCol="0">
            <a:noAutofit/>
          </a:bodyPr>
          <a:lstStyle/>
          <a:p>
            <a:pPr marL="658176">
              <a:lnSpc>
                <a:spcPts val="1844"/>
              </a:lnSpc>
              <a:tabLst>
                <a:tab pos="4856823" algn="l"/>
              </a:tabLst>
            </a:pPr>
            <a:r>
              <a:rPr spc="-449" dirty="0">
                <a:latin typeface="Times New Roman"/>
                <a:cs typeface="Times New Roman"/>
              </a:rPr>
              <a:t>)	</a:t>
            </a:r>
            <a:r>
              <a:rPr sz="1100" spc="6" baseline="6944" dirty="0">
                <a:latin typeface="Times New Roman"/>
                <a:cs typeface="Times New Roman"/>
              </a:rPr>
              <a:t>8 </a:t>
            </a:r>
            <a:r>
              <a:rPr sz="1100" spc="-27" baseline="6944" dirty="0">
                <a:latin typeface="Times New Roman"/>
                <a:cs typeface="Times New Roman"/>
              </a:rPr>
              <a:t> </a:t>
            </a:r>
            <a:r>
              <a:rPr sz="1100" spc="6" baseline="6944" dirty="0">
                <a:latin typeface="Times New Roman"/>
                <a:cs typeface="Times New Roman"/>
              </a:rPr>
              <a:t>1 </a:t>
            </a:r>
            <a:r>
              <a:rPr sz="1100" spc="-27" baseline="6944" dirty="0">
                <a:latin typeface="Times New Roman"/>
                <a:cs typeface="Times New Roman"/>
              </a:rPr>
              <a:t> </a:t>
            </a:r>
            <a:r>
              <a:rPr spc="6" baseline="-28806" dirty="0">
                <a:latin typeface="Times New Roman"/>
                <a:cs typeface="Times New Roman"/>
              </a:rPr>
              <a:t>K  </a:t>
            </a:r>
            <a:r>
              <a:rPr spc="-87" baseline="-28806" dirty="0">
                <a:latin typeface="Times New Roman"/>
                <a:cs typeface="Times New Roman"/>
              </a:rPr>
              <a:t> </a:t>
            </a:r>
            <a:r>
              <a:rPr baseline="-28806" dirty="0">
                <a:latin typeface="Times New Roman"/>
                <a:cs typeface="Times New Roman"/>
              </a:rPr>
              <a:t>r</a:t>
            </a:r>
            <a:endParaRPr baseline="-28806">
              <a:latin typeface="Times New Roman"/>
              <a:cs typeface="Times New Roman"/>
            </a:endParaRPr>
          </a:p>
          <a:p>
            <a:pPr marL="1673647">
              <a:lnSpc>
                <a:spcPts val="130"/>
              </a:lnSpc>
            </a:pPr>
            <a:r>
              <a:rPr sz="2200" spc="-166" dirty="0">
                <a:latin typeface="Arial"/>
                <a:cs typeface="Arial"/>
              </a:rPr>
              <a:t>A</a:t>
            </a:r>
            <a:r>
              <a:rPr sz="2200" dirty="0">
                <a:latin typeface="Arial"/>
                <a:cs typeface="Arial"/>
              </a:rPr>
              <a:t>T</a:t>
            </a:r>
            <a:r>
              <a:rPr sz="2200" spc="-166" dirty="0">
                <a:latin typeface="Arial"/>
                <a:cs typeface="Arial"/>
              </a:rPr>
              <a:t>T</a:t>
            </a:r>
            <a:r>
              <a:rPr sz="2200" spc="-4" dirty="0">
                <a:latin typeface="Arial"/>
                <a:cs typeface="Arial"/>
              </a:rPr>
              <a:t>A</a:t>
            </a:r>
            <a:r>
              <a:rPr sz="2200" dirty="0">
                <a:latin typeface="Arial"/>
                <a:cs typeface="Arial"/>
              </a:rPr>
              <a:t>-2</a:t>
            </a:r>
            <a:endParaRPr sz="2200">
              <a:latin typeface="Arial"/>
              <a:cs typeface="Arial"/>
            </a:endParaRPr>
          </a:p>
          <a:p>
            <a:pPr marL="658176">
              <a:lnSpc>
                <a:spcPts val="565"/>
              </a:lnSpc>
              <a:tabLst>
                <a:tab pos="1041684" algn="l"/>
              </a:tabLst>
            </a:pPr>
            <a:r>
              <a:rPr spc="-601" dirty="0">
                <a:latin typeface="Times New Roman"/>
                <a:cs typeface="Times New Roman"/>
              </a:rPr>
              <a:t>z	</a:t>
            </a:r>
            <a:r>
              <a:rPr sz="700" spc="-4" dirty="0">
                <a:latin typeface="Times New Roman"/>
                <a:cs typeface="Times New Roman"/>
              </a:rPr>
              <a:t>2 </a:t>
            </a:r>
            <a:r>
              <a:rPr sz="700" spc="-18" dirty="0">
                <a:latin typeface="Times New Roman"/>
                <a:cs typeface="Times New Roman"/>
              </a:rPr>
              <a:t> </a:t>
            </a:r>
            <a:r>
              <a:rPr sz="700" spc="-4" dirty="0">
                <a:latin typeface="Times New Roman"/>
                <a:cs typeface="Times New Roman"/>
              </a:rPr>
              <a:t>0</a:t>
            </a:r>
            <a:endParaRPr sz="700">
              <a:latin typeface="Times New Roman"/>
              <a:cs typeface="Times New Roman"/>
            </a:endParaRPr>
          </a:p>
          <a:p>
            <a:pPr marL="658176">
              <a:lnSpc>
                <a:spcPts val="606"/>
              </a:lnSpc>
            </a:pPr>
            <a:r>
              <a:rPr spc="-974" dirty="0">
                <a:latin typeface="Times New Roman"/>
                <a:cs typeface="Times New Roman"/>
              </a:rPr>
              <a:t>H</a:t>
            </a:r>
            <a:endParaRPr>
              <a:latin typeface="Times New Roman"/>
              <a:cs typeface="Times New Roman"/>
            </a:endParaRPr>
          </a:p>
          <a:p>
            <a:pPr marL="658176">
              <a:lnSpc>
                <a:spcPts val="242"/>
              </a:lnSpc>
            </a:pPr>
            <a:r>
              <a:rPr spc="-673" dirty="0">
                <a:latin typeface="Times New Roman"/>
                <a:cs typeface="Times New Roman"/>
              </a:rPr>
              <a:t>k</a:t>
            </a:r>
            <a:endParaRPr>
              <a:latin typeface="Times New Roman"/>
              <a:cs typeface="Times New Roman"/>
            </a:endParaRPr>
          </a:p>
          <a:p>
            <a:pPr marL="658176">
              <a:lnSpc>
                <a:spcPts val="310"/>
              </a:lnSpc>
            </a:pPr>
            <a:r>
              <a:rPr spc="-449" dirty="0">
                <a:latin typeface="Times New Roman"/>
                <a:cs typeface="Times New Roman"/>
              </a:rPr>
              <a:t>(</a:t>
            </a:r>
            <a:endParaRPr>
              <a:latin typeface="Times New Roman"/>
              <a:cs typeface="Times New Roman"/>
            </a:endParaRPr>
          </a:p>
          <a:p>
            <a:pPr marL="658176">
              <a:lnSpc>
                <a:spcPts val="583"/>
              </a:lnSpc>
              <a:tabLst>
                <a:tab pos="1041684" algn="l"/>
              </a:tabLst>
            </a:pPr>
            <a:r>
              <a:rPr sz="2700" spc="-902" baseline="1388" dirty="0">
                <a:latin typeface="Times New Roman"/>
                <a:cs typeface="Times New Roman"/>
              </a:rPr>
              <a:t>e	</a:t>
            </a:r>
            <a:r>
              <a:rPr sz="700" spc="-4" dirty="0">
                <a:latin typeface="Times New Roman"/>
                <a:cs typeface="Times New Roman"/>
              </a:rPr>
              <a:t>1 </a:t>
            </a:r>
            <a:r>
              <a:rPr sz="700" spc="-18" dirty="0">
                <a:latin typeface="Times New Roman"/>
                <a:cs typeface="Times New Roman"/>
              </a:rPr>
              <a:t> </a:t>
            </a:r>
            <a:r>
              <a:rPr sz="700" spc="-4" dirty="0">
                <a:latin typeface="Times New Roman"/>
                <a:cs typeface="Times New Roman"/>
              </a:rPr>
              <a:t>5</a:t>
            </a:r>
            <a:endParaRPr sz="700">
              <a:latin typeface="Times New Roman"/>
              <a:cs typeface="Times New Roman"/>
            </a:endParaRPr>
          </a:p>
          <a:p>
            <a:pPr marL="658176" marR="6101373">
              <a:lnSpc>
                <a:spcPct val="18700"/>
              </a:lnSpc>
              <a:spcBef>
                <a:spcPts val="18"/>
              </a:spcBef>
            </a:pPr>
            <a:r>
              <a:rPr spc="-377" dirty="0">
                <a:latin typeface="Times New Roman"/>
                <a:cs typeface="Times New Roman"/>
              </a:rPr>
              <a:t>t</a:t>
            </a:r>
            <a:r>
              <a:rPr spc="-337" dirty="0">
                <a:latin typeface="Times New Roman"/>
                <a:cs typeface="Times New Roman"/>
              </a:rPr>
              <a:t>             </a:t>
            </a:r>
            <a:r>
              <a:rPr spc="-471" dirty="0">
                <a:latin typeface="Times New Roman"/>
                <a:cs typeface="Times New Roman"/>
              </a:rPr>
              <a:t> a</a:t>
            </a:r>
            <a:endParaRPr>
              <a:latin typeface="Times New Roman"/>
              <a:cs typeface="Times New Roman"/>
            </a:endParaRPr>
          </a:p>
          <a:p>
            <a:pPr marL="658176">
              <a:lnSpc>
                <a:spcPts val="516"/>
              </a:lnSpc>
            </a:pPr>
            <a:r>
              <a:rPr spc="-902" dirty="0">
                <a:latin typeface="Times New Roman"/>
                <a:cs typeface="Times New Roman"/>
              </a:rPr>
              <a:t>R</a:t>
            </a:r>
            <a:endParaRPr>
              <a:latin typeface="Times New Roman"/>
              <a:cs typeface="Times New Roman"/>
            </a:endParaRPr>
          </a:p>
          <a:p>
            <a:pPr marL="658176">
              <a:lnSpc>
                <a:spcPts val="126"/>
              </a:lnSpc>
              <a:tabLst>
                <a:tab pos="1041684" algn="l"/>
              </a:tabLst>
            </a:pPr>
            <a:r>
              <a:rPr sz="2700" spc="-565" baseline="1388" dirty="0">
                <a:latin typeface="Times New Roman"/>
                <a:cs typeface="Times New Roman"/>
              </a:rPr>
              <a:t>t	</a:t>
            </a:r>
            <a:r>
              <a:rPr sz="700" spc="-4" dirty="0">
                <a:latin typeface="Times New Roman"/>
                <a:cs typeface="Times New Roman"/>
              </a:rPr>
              <a:t>1 </a:t>
            </a:r>
            <a:r>
              <a:rPr sz="700" spc="-18" dirty="0">
                <a:latin typeface="Times New Roman"/>
                <a:cs typeface="Times New Roman"/>
              </a:rPr>
              <a:t> </a:t>
            </a:r>
            <a:r>
              <a:rPr sz="700" spc="-4" dirty="0">
                <a:latin typeface="Times New Roman"/>
                <a:cs typeface="Times New Roman"/>
              </a:rPr>
              <a:t>0</a:t>
            </a:r>
            <a:endParaRPr sz="700">
              <a:latin typeface="Times New Roman"/>
              <a:cs typeface="Times New Roman"/>
            </a:endParaRPr>
          </a:p>
          <a:p>
            <a:pPr marL="658176">
              <a:lnSpc>
                <a:spcPts val="417"/>
              </a:lnSpc>
            </a:pPr>
            <a:r>
              <a:rPr spc="-337" dirty="0">
                <a:latin typeface="Times New Roman"/>
                <a:cs typeface="Times New Roman"/>
              </a:rPr>
              <a:t>.</a:t>
            </a:r>
            <a:endParaRPr>
              <a:latin typeface="Times New Roman"/>
              <a:cs typeface="Times New Roman"/>
            </a:endParaRPr>
          </a:p>
          <a:p>
            <a:pPr marL="658176">
              <a:lnSpc>
                <a:spcPts val="426"/>
              </a:lnSpc>
            </a:pPr>
            <a:r>
              <a:rPr spc="-377" dirty="0">
                <a:latin typeface="Times New Roman"/>
                <a:cs typeface="Times New Roman"/>
              </a:rPr>
              <a:t>t</a:t>
            </a:r>
            <a:endParaRPr>
              <a:latin typeface="Times New Roman"/>
              <a:cs typeface="Times New Roman"/>
            </a:endParaRPr>
          </a:p>
          <a:p>
            <a:pPr marL="658176">
              <a:lnSpc>
                <a:spcPts val="404"/>
              </a:lnSpc>
            </a:pPr>
            <a:r>
              <a:rPr spc="-601" dirty="0">
                <a:latin typeface="Times New Roman"/>
                <a:cs typeface="Times New Roman"/>
              </a:rPr>
              <a:t>a</a:t>
            </a:r>
            <a:endParaRPr>
              <a:latin typeface="Times New Roman"/>
              <a:cs typeface="Times New Roman"/>
            </a:endParaRPr>
          </a:p>
          <a:p>
            <a:pPr marL="658176">
              <a:lnSpc>
                <a:spcPts val="426"/>
              </a:lnSpc>
            </a:pPr>
            <a:r>
              <a:rPr spc="-601" dirty="0">
                <a:latin typeface="Times New Roman"/>
                <a:cs typeface="Times New Roman"/>
              </a:rPr>
              <a:t>c</a:t>
            </a:r>
            <a:endParaRPr>
              <a:latin typeface="Times New Roman"/>
              <a:cs typeface="Times New Roman"/>
            </a:endParaRPr>
          </a:p>
          <a:p>
            <a:pPr marL="658176">
              <a:lnSpc>
                <a:spcPts val="314"/>
              </a:lnSpc>
            </a:pPr>
            <a:r>
              <a:rPr spc="-749" dirty="0">
                <a:latin typeface="Times New Roman"/>
                <a:cs typeface="Times New Roman"/>
              </a:rPr>
              <a:t>S</a:t>
            </a:r>
            <a:endParaRPr>
              <a:latin typeface="Times New Roman"/>
              <a:cs typeface="Times New Roman"/>
            </a:endParaRPr>
          </a:p>
          <a:p>
            <a:pPr marL="1131150">
              <a:lnSpc>
                <a:spcPts val="404"/>
              </a:lnSpc>
            </a:pPr>
            <a:r>
              <a:rPr sz="700" spc="-4" dirty="0">
                <a:latin typeface="Times New Roman"/>
                <a:cs typeface="Times New Roman"/>
              </a:rPr>
              <a:t>5</a:t>
            </a:r>
            <a:endParaRPr sz="700">
              <a:latin typeface="Times New Roman"/>
              <a:cs typeface="Times New Roman"/>
            </a:endParaRPr>
          </a:p>
          <a:p>
            <a:pPr marL="658176">
              <a:lnSpc>
                <a:spcPts val="457"/>
              </a:lnSpc>
            </a:pPr>
            <a:r>
              <a:rPr spc="-673" dirty="0">
                <a:latin typeface="Times New Roman"/>
                <a:cs typeface="Times New Roman"/>
              </a:rPr>
              <a:t>n</a:t>
            </a:r>
            <a:endParaRPr>
              <a:latin typeface="Times New Roman"/>
              <a:cs typeface="Times New Roman"/>
            </a:endParaRPr>
          </a:p>
          <a:p>
            <a:pPr marL="658176">
              <a:lnSpc>
                <a:spcPts val="354"/>
              </a:lnSpc>
            </a:pPr>
            <a:r>
              <a:rPr spc="-673" dirty="0">
                <a:latin typeface="Times New Roman"/>
                <a:cs typeface="Times New Roman"/>
              </a:rPr>
              <a:t>o</a:t>
            </a:r>
            <a:endParaRPr>
              <a:latin typeface="Times New Roman"/>
              <a:cs typeface="Times New Roman"/>
            </a:endParaRPr>
          </a:p>
          <a:p>
            <a:pPr marL="658176">
              <a:lnSpc>
                <a:spcPts val="354"/>
              </a:lnSpc>
            </a:pPr>
            <a:r>
              <a:rPr spc="-377" dirty="0">
                <a:latin typeface="Times New Roman"/>
                <a:cs typeface="Times New Roman"/>
              </a:rPr>
              <a:t>t</a:t>
            </a:r>
            <a:endParaRPr>
              <a:latin typeface="Times New Roman"/>
              <a:cs typeface="Times New Roman"/>
            </a:endParaRPr>
          </a:p>
          <a:p>
            <a:pPr marL="658176">
              <a:lnSpc>
                <a:spcPts val="328"/>
              </a:lnSpc>
            </a:pPr>
            <a:r>
              <a:rPr spc="-673" dirty="0">
                <a:latin typeface="Times New Roman"/>
                <a:cs typeface="Times New Roman"/>
              </a:rPr>
              <a:t>o</a:t>
            </a:r>
            <a:endParaRPr>
              <a:latin typeface="Times New Roman"/>
              <a:cs typeface="Times New Roman"/>
            </a:endParaRPr>
          </a:p>
          <a:p>
            <a:pPr marL="658176">
              <a:lnSpc>
                <a:spcPts val="642"/>
              </a:lnSpc>
              <a:tabLst>
                <a:tab pos="1130580" algn="l"/>
              </a:tabLst>
            </a:pPr>
            <a:r>
              <a:rPr sz="2700" spc="-1010" baseline="2777" dirty="0">
                <a:latin typeface="Times New Roman"/>
                <a:cs typeface="Times New Roman"/>
              </a:rPr>
              <a:t>h	</a:t>
            </a:r>
            <a:r>
              <a:rPr sz="700" spc="-4" dirty="0">
                <a:latin typeface="Times New Roman"/>
                <a:cs typeface="Times New Roman"/>
              </a:rPr>
              <a:t>0</a:t>
            </a:r>
            <a:endParaRPr sz="700">
              <a:latin typeface="Times New Roman"/>
              <a:cs typeface="Times New Roman"/>
            </a:endParaRPr>
          </a:p>
          <a:p>
            <a:pPr marL="658176">
              <a:lnSpc>
                <a:spcPts val="516"/>
              </a:lnSpc>
            </a:pPr>
            <a:r>
              <a:rPr spc="-749" dirty="0">
                <a:latin typeface="Times New Roman"/>
                <a:cs typeface="Times New Roman"/>
              </a:rPr>
              <a:t>P</a:t>
            </a:r>
            <a:endParaRPr>
              <a:latin typeface="Times New Roman"/>
              <a:cs typeface="Times New Roman"/>
            </a:endParaRPr>
          </a:p>
          <a:p>
            <a:pPr marR="54706" algn="ctr">
              <a:lnSpc>
                <a:spcPts val="722"/>
              </a:lnSpc>
              <a:tabLst>
                <a:tab pos="882696" algn="l"/>
                <a:tab pos="1765961" algn="l"/>
                <a:tab pos="2647518" algn="l"/>
                <a:tab pos="3530784" algn="l"/>
                <a:tab pos="4414050" algn="l"/>
              </a:tabLst>
            </a:pPr>
            <a:r>
              <a:rPr sz="700" spc="-4" dirty="0">
                <a:latin typeface="Times New Roman"/>
                <a:cs typeface="Times New Roman"/>
              </a:rPr>
              <a:t>0	1	2	3	4	5</a:t>
            </a:r>
            <a:endParaRPr sz="700">
              <a:latin typeface="Times New Roman"/>
              <a:cs typeface="Times New Roman"/>
            </a:endParaRPr>
          </a:p>
          <a:p>
            <a:pPr marR="85477" algn="ctr">
              <a:spcBef>
                <a:spcPts val="301"/>
              </a:spcBef>
            </a:pPr>
            <a:r>
              <a:rPr sz="900" spc="9" dirty="0">
                <a:latin typeface="Times New Roman"/>
                <a:cs typeface="Times New Roman"/>
              </a:rPr>
              <a:t>T </a:t>
            </a:r>
            <a:r>
              <a:rPr sz="900" spc="94" dirty="0">
                <a:latin typeface="Times New Roman"/>
                <a:cs typeface="Times New Roman"/>
              </a:rPr>
              <a:t> </a:t>
            </a:r>
            <a:r>
              <a:rPr sz="900" spc="4" dirty="0">
                <a:latin typeface="Times New Roman"/>
                <a:cs typeface="Times New Roman"/>
              </a:rPr>
              <a:t>i</a:t>
            </a:r>
            <a:r>
              <a:rPr sz="900" spc="22" dirty="0">
                <a:latin typeface="Times New Roman"/>
                <a:cs typeface="Times New Roman"/>
              </a:rPr>
              <a:t> </a:t>
            </a:r>
            <a:r>
              <a:rPr sz="900" spc="13" dirty="0">
                <a:latin typeface="Times New Roman"/>
                <a:cs typeface="Times New Roman"/>
              </a:rPr>
              <a:t>m  </a:t>
            </a:r>
            <a:r>
              <a:rPr sz="900" spc="-9" dirty="0">
                <a:latin typeface="Times New Roman"/>
                <a:cs typeface="Times New Roman"/>
              </a:rPr>
              <a:t> </a:t>
            </a:r>
            <a:r>
              <a:rPr sz="900" spc="4" dirty="0">
                <a:latin typeface="Times New Roman"/>
                <a:cs typeface="Times New Roman"/>
              </a:rPr>
              <a:t>e   </a:t>
            </a:r>
            <a:r>
              <a:rPr sz="900" spc="-58" dirty="0">
                <a:latin typeface="Times New Roman"/>
                <a:cs typeface="Times New Roman"/>
              </a:rPr>
              <a:t> </a:t>
            </a:r>
            <a:r>
              <a:rPr sz="900" spc="9" dirty="0">
                <a:latin typeface="Times New Roman"/>
                <a:cs typeface="Times New Roman"/>
              </a:rPr>
              <a:t>(m  </a:t>
            </a:r>
            <a:r>
              <a:rPr sz="900" spc="-9" dirty="0">
                <a:latin typeface="Times New Roman"/>
                <a:cs typeface="Times New Roman"/>
              </a:rPr>
              <a:t> </a:t>
            </a:r>
            <a:r>
              <a:rPr sz="900" spc="4" dirty="0">
                <a:latin typeface="Times New Roman"/>
                <a:cs typeface="Times New Roman"/>
              </a:rPr>
              <a:t>i</a:t>
            </a:r>
            <a:r>
              <a:rPr sz="900" spc="22" dirty="0">
                <a:latin typeface="Times New Roman"/>
                <a:cs typeface="Times New Roman"/>
              </a:rPr>
              <a:t> </a:t>
            </a:r>
            <a:r>
              <a:rPr sz="900" spc="9" dirty="0">
                <a:latin typeface="Times New Roman"/>
                <a:cs typeface="Times New Roman"/>
              </a:rPr>
              <a:t>n </a:t>
            </a:r>
            <a:r>
              <a:rPr sz="900" spc="-4" dirty="0">
                <a:latin typeface="Times New Roman"/>
                <a:cs typeface="Times New Roman"/>
              </a:rPr>
              <a:t> </a:t>
            </a:r>
            <a:r>
              <a:rPr sz="900" spc="4" dirty="0">
                <a:latin typeface="Times New Roman"/>
                <a:cs typeface="Times New Roman"/>
              </a:rPr>
              <a:t>.</a:t>
            </a:r>
            <a:r>
              <a:rPr sz="900" spc="-9" dirty="0">
                <a:latin typeface="Times New Roman"/>
                <a:cs typeface="Times New Roman"/>
              </a:rPr>
              <a:t> </a:t>
            </a:r>
            <a:r>
              <a:rPr sz="900" spc="4" dirty="0">
                <a:latin typeface="Times New Roman"/>
                <a:cs typeface="Times New Roman"/>
              </a:rPr>
              <a:t>)</a:t>
            </a:r>
            <a:endParaRPr sz="900">
              <a:latin typeface="Times New Roman"/>
              <a:cs typeface="Times New Roman"/>
            </a:endParaRPr>
          </a:p>
        </p:txBody>
      </p:sp>
      <p:sp>
        <p:nvSpPr>
          <p:cNvPr id="36" name="object 36"/>
          <p:cNvSpPr/>
          <p:nvPr/>
        </p:nvSpPr>
        <p:spPr>
          <a:xfrm>
            <a:off x="1090352" y="3899648"/>
            <a:ext cx="7082443" cy="2486360"/>
          </a:xfrm>
          <a:custGeom>
            <a:avLst/>
            <a:gdLst/>
            <a:ahLst/>
            <a:cxnLst/>
            <a:rect l="l" t="t" r="r" b="b"/>
            <a:pathLst>
              <a:path w="7790687" h="2817875">
                <a:moveTo>
                  <a:pt x="0" y="2817875"/>
                </a:moveTo>
                <a:lnTo>
                  <a:pt x="7790687" y="2817875"/>
                </a:lnTo>
                <a:lnTo>
                  <a:pt x="7790687" y="0"/>
                </a:lnTo>
                <a:lnTo>
                  <a:pt x="0" y="0"/>
                </a:lnTo>
                <a:lnTo>
                  <a:pt x="0" y="2817875"/>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1083425" y="3894269"/>
            <a:ext cx="7092141" cy="2497118"/>
          </a:xfrm>
          <a:prstGeom prst="rect">
            <a:avLst/>
          </a:prstGeom>
          <a:blipFill>
            <a:blip r:embed="rId6" cstate="print"/>
            <a:stretch>
              <a:fillRect/>
            </a:stretch>
          </a:blipFill>
        </p:spPr>
        <p:txBody>
          <a:bodyPr wrap="square" lIns="0" tIns="0" rIns="0" bIns="0" rtlCol="0">
            <a:noAutofit/>
          </a:bodyPr>
          <a:lstStyle/>
          <a:p>
            <a:endParaRPr/>
          </a:p>
        </p:txBody>
      </p:sp>
      <p:sp>
        <p:nvSpPr>
          <p:cNvPr id="38" name="object 38"/>
          <p:cNvSpPr/>
          <p:nvPr/>
        </p:nvSpPr>
        <p:spPr>
          <a:xfrm>
            <a:off x="193963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39" name="object 39"/>
          <p:cNvSpPr/>
          <p:nvPr/>
        </p:nvSpPr>
        <p:spPr>
          <a:xfrm>
            <a:off x="200059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0" name="object 40"/>
          <p:cNvSpPr/>
          <p:nvPr/>
        </p:nvSpPr>
        <p:spPr>
          <a:xfrm>
            <a:off x="206155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1" name="object 41"/>
          <p:cNvSpPr/>
          <p:nvPr/>
        </p:nvSpPr>
        <p:spPr>
          <a:xfrm>
            <a:off x="212251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2" name="object 42"/>
          <p:cNvSpPr/>
          <p:nvPr/>
        </p:nvSpPr>
        <p:spPr>
          <a:xfrm>
            <a:off x="218209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3" name="object 43"/>
          <p:cNvSpPr/>
          <p:nvPr/>
        </p:nvSpPr>
        <p:spPr>
          <a:xfrm>
            <a:off x="224305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4" name="object 44"/>
          <p:cNvSpPr/>
          <p:nvPr/>
        </p:nvSpPr>
        <p:spPr>
          <a:xfrm>
            <a:off x="2304011"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45" name="object 45"/>
          <p:cNvSpPr/>
          <p:nvPr/>
        </p:nvSpPr>
        <p:spPr>
          <a:xfrm>
            <a:off x="236497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6" name="object 46"/>
          <p:cNvSpPr/>
          <p:nvPr/>
        </p:nvSpPr>
        <p:spPr>
          <a:xfrm>
            <a:off x="242454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7" name="object 47"/>
          <p:cNvSpPr/>
          <p:nvPr/>
        </p:nvSpPr>
        <p:spPr>
          <a:xfrm>
            <a:off x="248550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8" name="object 48"/>
          <p:cNvSpPr/>
          <p:nvPr/>
        </p:nvSpPr>
        <p:spPr>
          <a:xfrm>
            <a:off x="254646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49" name="object 49"/>
          <p:cNvSpPr/>
          <p:nvPr/>
        </p:nvSpPr>
        <p:spPr>
          <a:xfrm>
            <a:off x="260742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0" name="object 50"/>
          <p:cNvSpPr/>
          <p:nvPr/>
        </p:nvSpPr>
        <p:spPr>
          <a:xfrm>
            <a:off x="266700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1" name="object 51"/>
          <p:cNvSpPr/>
          <p:nvPr/>
        </p:nvSpPr>
        <p:spPr>
          <a:xfrm>
            <a:off x="272795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2" name="object 52"/>
          <p:cNvSpPr/>
          <p:nvPr/>
        </p:nvSpPr>
        <p:spPr>
          <a:xfrm>
            <a:off x="278891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3" name="object 53"/>
          <p:cNvSpPr/>
          <p:nvPr/>
        </p:nvSpPr>
        <p:spPr>
          <a:xfrm>
            <a:off x="284987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4" name="object 54"/>
          <p:cNvSpPr/>
          <p:nvPr/>
        </p:nvSpPr>
        <p:spPr>
          <a:xfrm>
            <a:off x="290945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5" name="object 55"/>
          <p:cNvSpPr/>
          <p:nvPr/>
        </p:nvSpPr>
        <p:spPr>
          <a:xfrm>
            <a:off x="297041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6" name="object 56"/>
          <p:cNvSpPr/>
          <p:nvPr/>
        </p:nvSpPr>
        <p:spPr>
          <a:xfrm>
            <a:off x="303137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7" name="object 57"/>
          <p:cNvSpPr/>
          <p:nvPr/>
        </p:nvSpPr>
        <p:spPr>
          <a:xfrm>
            <a:off x="309233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8" name="object 58"/>
          <p:cNvSpPr/>
          <p:nvPr/>
        </p:nvSpPr>
        <p:spPr>
          <a:xfrm>
            <a:off x="315190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59" name="object 59"/>
          <p:cNvSpPr/>
          <p:nvPr/>
        </p:nvSpPr>
        <p:spPr>
          <a:xfrm>
            <a:off x="321286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0" name="object 60"/>
          <p:cNvSpPr/>
          <p:nvPr/>
        </p:nvSpPr>
        <p:spPr>
          <a:xfrm>
            <a:off x="327382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1" name="object 61"/>
          <p:cNvSpPr/>
          <p:nvPr/>
        </p:nvSpPr>
        <p:spPr>
          <a:xfrm>
            <a:off x="3334789"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62" name="object 62"/>
          <p:cNvSpPr/>
          <p:nvPr/>
        </p:nvSpPr>
        <p:spPr>
          <a:xfrm>
            <a:off x="339436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3" name="object 63"/>
          <p:cNvSpPr/>
          <p:nvPr/>
        </p:nvSpPr>
        <p:spPr>
          <a:xfrm>
            <a:off x="345532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4" name="object 64"/>
          <p:cNvSpPr/>
          <p:nvPr/>
        </p:nvSpPr>
        <p:spPr>
          <a:xfrm>
            <a:off x="351628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5" name="object 65"/>
          <p:cNvSpPr/>
          <p:nvPr/>
        </p:nvSpPr>
        <p:spPr>
          <a:xfrm>
            <a:off x="357724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6" name="object 66"/>
          <p:cNvSpPr/>
          <p:nvPr/>
        </p:nvSpPr>
        <p:spPr>
          <a:xfrm>
            <a:off x="363681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7" name="object 67"/>
          <p:cNvSpPr/>
          <p:nvPr/>
        </p:nvSpPr>
        <p:spPr>
          <a:xfrm>
            <a:off x="369777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8" name="object 68"/>
          <p:cNvSpPr/>
          <p:nvPr/>
        </p:nvSpPr>
        <p:spPr>
          <a:xfrm>
            <a:off x="375873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69" name="object 69"/>
          <p:cNvSpPr/>
          <p:nvPr/>
        </p:nvSpPr>
        <p:spPr>
          <a:xfrm>
            <a:off x="381969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0" name="object 70"/>
          <p:cNvSpPr/>
          <p:nvPr/>
        </p:nvSpPr>
        <p:spPr>
          <a:xfrm>
            <a:off x="387927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1" name="object 71"/>
          <p:cNvSpPr/>
          <p:nvPr/>
        </p:nvSpPr>
        <p:spPr>
          <a:xfrm>
            <a:off x="394023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2" name="object 72"/>
          <p:cNvSpPr/>
          <p:nvPr/>
        </p:nvSpPr>
        <p:spPr>
          <a:xfrm>
            <a:off x="400119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3" name="object 73"/>
          <p:cNvSpPr/>
          <p:nvPr/>
        </p:nvSpPr>
        <p:spPr>
          <a:xfrm>
            <a:off x="406215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4" name="object 74"/>
          <p:cNvSpPr/>
          <p:nvPr/>
        </p:nvSpPr>
        <p:spPr>
          <a:xfrm>
            <a:off x="412172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5" name="object 75"/>
          <p:cNvSpPr/>
          <p:nvPr/>
        </p:nvSpPr>
        <p:spPr>
          <a:xfrm>
            <a:off x="418268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6" name="object 76"/>
          <p:cNvSpPr/>
          <p:nvPr/>
        </p:nvSpPr>
        <p:spPr>
          <a:xfrm>
            <a:off x="424364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7" name="object 77"/>
          <p:cNvSpPr/>
          <p:nvPr/>
        </p:nvSpPr>
        <p:spPr>
          <a:xfrm>
            <a:off x="430460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78" name="object 78"/>
          <p:cNvSpPr/>
          <p:nvPr/>
        </p:nvSpPr>
        <p:spPr>
          <a:xfrm>
            <a:off x="4364183"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79" name="object 79"/>
          <p:cNvSpPr/>
          <p:nvPr/>
        </p:nvSpPr>
        <p:spPr>
          <a:xfrm>
            <a:off x="442514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0" name="object 80"/>
          <p:cNvSpPr/>
          <p:nvPr/>
        </p:nvSpPr>
        <p:spPr>
          <a:xfrm>
            <a:off x="448610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1" name="object 81"/>
          <p:cNvSpPr/>
          <p:nvPr/>
        </p:nvSpPr>
        <p:spPr>
          <a:xfrm>
            <a:off x="454706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2" name="object 82"/>
          <p:cNvSpPr/>
          <p:nvPr/>
        </p:nvSpPr>
        <p:spPr>
          <a:xfrm>
            <a:off x="460663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3" name="object 83"/>
          <p:cNvSpPr/>
          <p:nvPr/>
        </p:nvSpPr>
        <p:spPr>
          <a:xfrm>
            <a:off x="466759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4" name="object 84"/>
          <p:cNvSpPr/>
          <p:nvPr/>
        </p:nvSpPr>
        <p:spPr>
          <a:xfrm>
            <a:off x="472855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5" name="object 85"/>
          <p:cNvSpPr/>
          <p:nvPr/>
        </p:nvSpPr>
        <p:spPr>
          <a:xfrm>
            <a:off x="478951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6" name="object 86"/>
          <p:cNvSpPr/>
          <p:nvPr/>
        </p:nvSpPr>
        <p:spPr>
          <a:xfrm>
            <a:off x="484909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7" name="object 87"/>
          <p:cNvSpPr/>
          <p:nvPr/>
        </p:nvSpPr>
        <p:spPr>
          <a:xfrm>
            <a:off x="491005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8" name="object 88"/>
          <p:cNvSpPr/>
          <p:nvPr/>
        </p:nvSpPr>
        <p:spPr>
          <a:xfrm>
            <a:off x="497101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89" name="object 89"/>
          <p:cNvSpPr/>
          <p:nvPr/>
        </p:nvSpPr>
        <p:spPr>
          <a:xfrm>
            <a:off x="503197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0" name="object 90"/>
          <p:cNvSpPr/>
          <p:nvPr/>
        </p:nvSpPr>
        <p:spPr>
          <a:xfrm>
            <a:off x="509154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1" name="object 91"/>
          <p:cNvSpPr/>
          <p:nvPr/>
        </p:nvSpPr>
        <p:spPr>
          <a:xfrm>
            <a:off x="515250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2" name="object 92"/>
          <p:cNvSpPr/>
          <p:nvPr/>
        </p:nvSpPr>
        <p:spPr>
          <a:xfrm>
            <a:off x="521346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3" name="object 93"/>
          <p:cNvSpPr/>
          <p:nvPr/>
        </p:nvSpPr>
        <p:spPr>
          <a:xfrm>
            <a:off x="527442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4" name="object 94"/>
          <p:cNvSpPr/>
          <p:nvPr/>
        </p:nvSpPr>
        <p:spPr>
          <a:xfrm>
            <a:off x="533400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5" name="object 95"/>
          <p:cNvSpPr/>
          <p:nvPr/>
        </p:nvSpPr>
        <p:spPr>
          <a:xfrm>
            <a:off x="5394960"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96" name="object 96"/>
          <p:cNvSpPr/>
          <p:nvPr/>
        </p:nvSpPr>
        <p:spPr>
          <a:xfrm>
            <a:off x="545591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7" name="object 97"/>
          <p:cNvSpPr/>
          <p:nvPr/>
        </p:nvSpPr>
        <p:spPr>
          <a:xfrm>
            <a:off x="551687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8" name="object 98"/>
          <p:cNvSpPr/>
          <p:nvPr/>
        </p:nvSpPr>
        <p:spPr>
          <a:xfrm>
            <a:off x="557645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99" name="object 99"/>
          <p:cNvSpPr/>
          <p:nvPr/>
        </p:nvSpPr>
        <p:spPr>
          <a:xfrm>
            <a:off x="563741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0" name="object 100"/>
          <p:cNvSpPr/>
          <p:nvPr/>
        </p:nvSpPr>
        <p:spPr>
          <a:xfrm>
            <a:off x="569837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1" name="object 101"/>
          <p:cNvSpPr/>
          <p:nvPr/>
        </p:nvSpPr>
        <p:spPr>
          <a:xfrm>
            <a:off x="575933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2" name="object 102"/>
          <p:cNvSpPr/>
          <p:nvPr/>
        </p:nvSpPr>
        <p:spPr>
          <a:xfrm>
            <a:off x="5818909"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3" name="object 103"/>
          <p:cNvSpPr/>
          <p:nvPr/>
        </p:nvSpPr>
        <p:spPr>
          <a:xfrm>
            <a:off x="587986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4" name="object 104"/>
          <p:cNvSpPr/>
          <p:nvPr/>
        </p:nvSpPr>
        <p:spPr>
          <a:xfrm>
            <a:off x="594082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5" name="object 105"/>
          <p:cNvSpPr/>
          <p:nvPr/>
        </p:nvSpPr>
        <p:spPr>
          <a:xfrm>
            <a:off x="600178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6" name="object 106"/>
          <p:cNvSpPr/>
          <p:nvPr/>
        </p:nvSpPr>
        <p:spPr>
          <a:xfrm>
            <a:off x="6061364"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7" name="object 107"/>
          <p:cNvSpPr/>
          <p:nvPr/>
        </p:nvSpPr>
        <p:spPr>
          <a:xfrm>
            <a:off x="612232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8" name="object 108"/>
          <p:cNvSpPr/>
          <p:nvPr/>
        </p:nvSpPr>
        <p:spPr>
          <a:xfrm>
            <a:off x="618328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09" name="object 109"/>
          <p:cNvSpPr/>
          <p:nvPr/>
        </p:nvSpPr>
        <p:spPr>
          <a:xfrm>
            <a:off x="624424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0" name="object 110"/>
          <p:cNvSpPr/>
          <p:nvPr/>
        </p:nvSpPr>
        <p:spPr>
          <a:xfrm>
            <a:off x="6303818"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1" name="object 111"/>
          <p:cNvSpPr/>
          <p:nvPr/>
        </p:nvSpPr>
        <p:spPr>
          <a:xfrm>
            <a:off x="636477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2" name="object 112"/>
          <p:cNvSpPr/>
          <p:nvPr/>
        </p:nvSpPr>
        <p:spPr>
          <a:xfrm>
            <a:off x="6425738"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113" name="object 113"/>
          <p:cNvSpPr/>
          <p:nvPr/>
        </p:nvSpPr>
        <p:spPr>
          <a:xfrm>
            <a:off x="648669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4" name="object 114"/>
          <p:cNvSpPr/>
          <p:nvPr/>
        </p:nvSpPr>
        <p:spPr>
          <a:xfrm>
            <a:off x="6546273"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5" name="object 115"/>
          <p:cNvSpPr/>
          <p:nvPr/>
        </p:nvSpPr>
        <p:spPr>
          <a:xfrm>
            <a:off x="660723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6" name="object 116"/>
          <p:cNvSpPr/>
          <p:nvPr/>
        </p:nvSpPr>
        <p:spPr>
          <a:xfrm>
            <a:off x="666819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7" name="object 117"/>
          <p:cNvSpPr/>
          <p:nvPr/>
        </p:nvSpPr>
        <p:spPr>
          <a:xfrm>
            <a:off x="672915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8" name="object 118"/>
          <p:cNvSpPr/>
          <p:nvPr/>
        </p:nvSpPr>
        <p:spPr>
          <a:xfrm>
            <a:off x="678872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19" name="object 119"/>
          <p:cNvSpPr/>
          <p:nvPr/>
        </p:nvSpPr>
        <p:spPr>
          <a:xfrm>
            <a:off x="684968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0" name="object 120"/>
          <p:cNvSpPr/>
          <p:nvPr/>
        </p:nvSpPr>
        <p:spPr>
          <a:xfrm>
            <a:off x="691064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1" name="object 121"/>
          <p:cNvSpPr/>
          <p:nvPr/>
        </p:nvSpPr>
        <p:spPr>
          <a:xfrm>
            <a:off x="6971607"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122" name="object 122"/>
          <p:cNvSpPr/>
          <p:nvPr/>
        </p:nvSpPr>
        <p:spPr>
          <a:xfrm>
            <a:off x="7031182"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3" name="object 123"/>
          <p:cNvSpPr/>
          <p:nvPr/>
        </p:nvSpPr>
        <p:spPr>
          <a:xfrm>
            <a:off x="709214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4" name="object 124"/>
          <p:cNvSpPr/>
          <p:nvPr/>
        </p:nvSpPr>
        <p:spPr>
          <a:xfrm>
            <a:off x="715310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5" name="object 125"/>
          <p:cNvSpPr/>
          <p:nvPr/>
        </p:nvSpPr>
        <p:spPr>
          <a:xfrm>
            <a:off x="721406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6" name="object 126"/>
          <p:cNvSpPr/>
          <p:nvPr/>
        </p:nvSpPr>
        <p:spPr>
          <a:xfrm>
            <a:off x="7273637"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7" name="object 127"/>
          <p:cNvSpPr/>
          <p:nvPr/>
        </p:nvSpPr>
        <p:spPr>
          <a:xfrm>
            <a:off x="733459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8" name="object 128"/>
          <p:cNvSpPr/>
          <p:nvPr/>
        </p:nvSpPr>
        <p:spPr>
          <a:xfrm>
            <a:off x="739555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29" name="object 129"/>
          <p:cNvSpPr/>
          <p:nvPr/>
        </p:nvSpPr>
        <p:spPr>
          <a:xfrm>
            <a:off x="7456516" y="5173083"/>
            <a:ext cx="34635" cy="9412"/>
          </a:xfrm>
          <a:custGeom>
            <a:avLst/>
            <a:gdLst/>
            <a:ahLst/>
            <a:cxnLst/>
            <a:rect l="l" t="t" r="r" b="b"/>
            <a:pathLst>
              <a:path w="38099" h="10667">
                <a:moveTo>
                  <a:pt x="0" y="5333"/>
                </a:moveTo>
                <a:lnTo>
                  <a:pt x="38099" y="5333"/>
                </a:lnTo>
              </a:path>
            </a:pathLst>
          </a:custGeom>
          <a:ln w="11937">
            <a:solidFill>
              <a:srgbClr val="000000"/>
            </a:solidFill>
          </a:ln>
        </p:spPr>
        <p:txBody>
          <a:bodyPr wrap="square" lIns="0" tIns="0" rIns="0" bIns="0" rtlCol="0">
            <a:noAutofit/>
          </a:bodyPr>
          <a:lstStyle/>
          <a:p>
            <a:endParaRPr/>
          </a:p>
        </p:txBody>
      </p:sp>
      <p:sp>
        <p:nvSpPr>
          <p:cNvPr id="130" name="object 130"/>
          <p:cNvSpPr/>
          <p:nvPr/>
        </p:nvSpPr>
        <p:spPr>
          <a:xfrm>
            <a:off x="7516091"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1" name="object 131"/>
          <p:cNvSpPr/>
          <p:nvPr/>
        </p:nvSpPr>
        <p:spPr>
          <a:xfrm>
            <a:off x="757705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2" name="object 132"/>
          <p:cNvSpPr/>
          <p:nvPr/>
        </p:nvSpPr>
        <p:spPr>
          <a:xfrm>
            <a:off x="763801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3" name="object 133"/>
          <p:cNvSpPr/>
          <p:nvPr/>
        </p:nvSpPr>
        <p:spPr>
          <a:xfrm>
            <a:off x="7698970"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4" name="object 134"/>
          <p:cNvSpPr/>
          <p:nvPr/>
        </p:nvSpPr>
        <p:spPr>
          <a:xfrm>
            <a:off x="7758546"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5" name="object 135"/>
          <p:cNvSpPr/>
          <p:nvPr/>
        </p:nvSpPr>
        <p:spPr>
          <a:xfrm>
            <a:off x="7819505" y="5173083"/>
            <a:ext cx="34636" cy="9412"/>
          </a:xfrm>
          <a:custGeom>
            <a:avLst/>
            <a:gdLst/>
            <a:ahLst/>
            <a:cxnLst/>
            <a:rect l="l" t="t" r="r" b="b"/>
            <a:pathLst>
              <a:path w="38100" h="10667">
                <a:moveTo>
                  <a:pt x="0" y="5333"/>
                </a:moveTo>
                <a:lnTo>
                  <a:pt x="38100" y="5333"/>
                </a:lnTo>
              </a:path>
            </a:pathLst>
          </a:custGeom>
          <a:ln w="11937">
            <a:solidFill>
              <a:srgbClr val="000000"/>
            </a:solidFill>
          </a:ln>
        </p:spPr>
        <p:txBody>
          <a:bodyPr wrap="square" lIns="0" tIns="0" rIns="0" bIns="0" rtlCol="0">
            <a:noAutofit/>
          </a:bodyPr>
          <a:lstStyle/>
          <a:p>
            <a:endParaRPr/>
          </a:p>
        </p:txBody>
      </p:sp>
      <p:sp>
        <p:nvSpPr>
          <p:cNvPr id="136" name="object 136"/>
          <p:cNvSpPr/>
          <p:nvPr/>
        </p:nvSpPr>
        <p:spPr>
          <a:xfrm>
            <a:off x="7880465" y="5173083"/>
            <a:ext cx="16625" cy="9412"/>
          </a:xfrm>
          <a:custGeom>
            <a:avLst/>
            <a:gdLst/>
            <a:ahLst/>
            <a:cxnLst/>
            <a:rect l="l" t="t" r="r" b="b"/>
            <a:pathLst>
              <a:path w="18288" h="10667">
                <a:moveTo>
                  <a:pt x="0" y="5333"/>
                </a:moveTo>
                <a:lnTo>
                  <a:pt x="18288" y="5333"/>
                </a:lnTo>
              </a:path>
            </a:pathLst>
          </a:custGeom>
          <a:ln w="11937">
            <a:solidFill>
              <a:srgbClr val="000000"/>
            </a:solidFill>
          </a:ln>
        </p:spPr>
        <p:txBody>
          <a:bodyPr wrap="square" lIns="0" tIns="0" rIns="0" bIns="0" rtlCol="0">
            <a:noAutofit/>
          </a:bodyPr>
          <a:lstStyle/>
          <a:p>
            <a:endParaRPr/>
          </a:p>
        </p:txBody>
      </p:sp>
      <p:sp>
        <p:nvSpPr>
          <p:cNvPr id="137" name="object 137"/>
          <p:cNvSpPr/>
          <p:nvPr/>
        </p:nvSpPr>
        <p:spPr>
          <a:xfrm>
            <a:off x="193963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38" name="object 138"/>
          <p:cNvSpPr/>
          <p:nvPr/>
        </p:nvSpPr>
        <p:spPr>
          <a:xfrm>
            <a:off x="200059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39" name="object 139"/>
          <p:cNvSpPr/>
          <p:nvPr/>
        </p:nvSpPr>
        <p:spPr>
          <a:xfrm>
            <a:off x="206155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0" name="object 140"/>
          <p:cNvSpPr/>
          <p:nvPr/>
        </p:nvSpPr>
        <p:spPr>
          <a:xfrm>
            <a:off x="212251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1" name="object 141"/>
          <p:cNvSpPr/>
          <p:nvPr/>
        </p:nvSpPr>
        <p:spPr>
          <a:xfrm>
            <a:off x="218209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2" name="object 142"/>
          <p:cNvSpPr/>
          <p:nvPr/>
        </p:nvSpPr>
        <p:spPr>
          <a:xfrm>
            <a:off x="224305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3" name="object 143"/>
          <p:cNvSpPr/>
          <p:nvPr/>
        </p:nvSpPr>
        <p:spPr>
          <a:xfrm>
            <a:off x="2304011"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144" name="object 144"/>
          <p:cNvSpPr/>
          <p:nvPr/>
        </p:nvSpPr>
        <p:spPr>
          <a:xfrm>
            <a:off x="236497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5" name="object 145"/>
          <p:cNvSpPr/>
          <p:nvPr/>
        </p:nvSpPr>
        <p:spPr>
          <a:xfrm>
            <a:off x="242454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6" name="object 146"/>
          <p:cNvSpPr/>
          <p:nvPr/>
        </p:nvSpPr>
        <p:spPr>
          <a:xfrm>
            <a:off x="248550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7" name="object 147"/>
          <p:cNvSpPr/>
          <p:nvPr/>
        </p:nvSpPr>
        <p:spPr>
          <a:xfrm>
            <a:off x="254646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8" name="object 148"/>
          <p:cNvSpPr/>
          <p:nvPr/>
        </p:nvSpPr>
        <p:spPr>
          <a:xfrm>
            <a:off x="260742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49" name="object 149"/>
          <p:cNvSpPr/>
          <p:nvPr/>
        </p:nvSpPr>
        <p:spPr>
          <a:xfrm>
            <a:off x="266700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0" name="object 150"/>
          <p:cNvSpPr/>
          <p:nvPr/>
        </p:nvSpPr>
        <p:spPr>
          <a:xfrm>
            <a:off x="272795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1" name="object 151"/>
          <p:cNvSpPr/>
          <p:nvPr/>
        </p:nvSpPr>
        <p:spPr>
          <a:xfrm>
            <a:off x="278891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2" name="object 152"/>
          <p:cNvSpPr/>
          <p:nvPr/>
        </p:nvSpPr>
        <p:spPr>
          <a:xfrm>
            <a:off x="284987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3" name="object 153"/>
          <p:cNvSpPr/>
          <p:nvPr/>
        </p:nvSpPr>
        <p:spPr>
          <a:xfrm>
            <a:off x="290945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4" name="object 154"/>
          <p:cNvSpPr/>
          <p:nvPr/>
        </p:nvSpPr>
        <p:spPr>
          <a:xfrm>
            <a:off x="297041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5" name="object 155"/>
          <p:cNvSpPr/>
          <p:nvPr/>
        </p:nvSpPr>
        <p:spPr>
          <a:xfrm>
            <a:off x="303137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6" name="object 156"/>
          <p:cNvSpPr/>
          <p:nvPr/>
        </p:nvSpPr>
        <p:spPr>
          <a:xfrm>
            <a:off x="309233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7" name="object 157"/>
          <p:cNvSpPr/>
          <p:nvPr/>
        </p:nvSpPr>
        <p:spPr>
          <a:xfrm>
            <a:off x="315190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8" name="object 158"/>
          <p:cNvSpPr/>
          <p:nvPr/>
        </p:nvSpPr>
        <p:spPr>
          <a:xfrm>
            <a:off x="321286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59" name="object 159"/>
          <p:cNvSpPr/>
          <p:nvPr/>
        </p:nvSpPr>
        <p:spPr>
          <a:xfrm>
            <a:off x="327382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0" name="object 160"/>
          <p:cNvSpPr/>
          <p:nvPr/>
        </p:nvSpPr>
        <p:spPr>
          <a:xfrm>
            <a:off x="3334789"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161" name="object 161"/>
          <p:cNvSpPr/>
          <p:nvPr/>
        </p:nvSpPr>
        <p:spPr>
          <a:xfrm>
            <a:off x="339436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2" name="object 162"/>
          <p:cNvSpPr/>
          <p:nvPr/>
        </p:nvSpPr>
        <p:spPr>
          <a:xfrm>
            <a:off x="345532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3" name="object 163"/>
          <p:cNvSpPr/>
          <p:nvPr/>
        </p:nvSpPr>
        <p:spPr>
          <a:xfrm>
            <a:off x="351628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4" name="object 164"/>
          <p:cNvSpPr/>
          <p:nvPr/>
        </p:nvSpPr>
        <p:spPr>
          <a:xfrm>
            <a:off x="357724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5" name="object 165"/>
          <p:cNvSpPr/>
          <p:nvPr/>
        </p:nvSpPr>
        <p:spPr>
          <a:xfrm>
            <a:off x="363681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6" name="object 166"/>
          <p:cNvSpPr/>
          <p:nvPr/>
        </p:nvSpPr>
        <p:spPr>
          <a:xfrm>
            <a:off x="369777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7" name="object 167"/>
          <p:cNvSpPr/>
          <p:nvPr/>
        </p:nvSpPr>
        <p:spPr>
          <a:xfrm>
            <a:off x="375873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8" name="object 168"/>
          <p:cNvSpPr/>
          <p:nvPr/>
        </p:nvSpPr>
        <p:spPr>
          <a:xfrm>
            <a:off x="381969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69" name="object 169"/>
          <p:cNvSpPr/>
          <p:nvPr/>
        </p:nvSpPr>
        <p:spPr>
          <a:xfrm>
            <a:off x="387927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0" name="object 170"/>
          <p:cNvSpPr/>
          <p:nvPr/>
        </p:nvSpPr>
        <p:spPr>
          <a:xfrm>
            <a:off x="394023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1" name="object 171"/>
          <p:cNvSpPr/>
          <p:nvPr/>
        </p:nvSpPr>
        <p:spPr>
          <a:xfrm>
            <a:off x="400119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2" name="object 172"/>
          <p:cNvSpPr/>
          <p:nvPr/>
        </p:nvSpPr>
        <p:spPr>
          <a:xfrm>
            <a:off x="406215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3" name="object 173"/>
          <p:cNvSpPr/>
          <p:nvPr/>
        </p:nvSpPr>
        <p:spPr>
          <a:xfrm>
            <a:off x="412172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4" name="object 174"/>
          <p:cNvSpPr/>
          <p:nvPr/>
        </p:nvSpPr>
        <p:spPr>
          <a:xfrm>
            <a:off x="418268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5" name="object 175"/>
          <p:cNvSpPr/>
          <p:nvPr/>
        </p:nvSpPr>
        <p:spPr>
          <a:xfrm>
            <a:off x="424364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6" name="object 176"/>
          <p:cNvSpPr/>
          <p:nvPr/>
        </p:nvSpPr>
        <p:spPr>
          <a:xfrm>
            <a:off x="430460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7" name="object 177"/>
          <p:cNvSpPr/>
          <p:nvPr/>
        </p:nvSpPr>
        <p:spPr>
          <a:xfrm>
            <a:off x="4364183"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178" name="object 178"/>
          <p:cNvSpPr/>
          <p:nvPr/>
        </p:nvSpPr>
        <p:spPr>
          <a:xfrm>
            <a:off x="442514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79" name="object 179"/>
          <p:cNvSpPr/>
          <p:nvPr/>
        </p:nvSpPr>
        <p:spPr>
          <a:xfrm>
            <a:off x="448610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0" name="object 180"/>
          <p:cNvSpPr/>
          <p:nvPr/>
        </p:nvSpPr>
        <p:spPr>
          <a:xfrm>
            <a:off x="454706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1" name="object 181"/>
          <p:cNvSpPr/>
          <p:nvPr/>
        </p:nvSpPr>
        <p:spPr>
          <a:xfrm>
            <a:off x="460663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2" name="object 182"/>
          <p:cNvSpPr/>
          <p:nvPr/>
        </p:nvSpPr>
        <p:spPr>
          <a:xfrm>
            <a:off x="466759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3" name="object 183"/>
          <p:cNvSpPr/>
          <p:nvPr/>
        </p:nvSpPr>
        <p:spPr>
          <a:xfrm>
            <a:off x="472855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4" name="object 184"/>
          <p:cNvSpPr/>
          <p:nvPr/>
        </p:nvSpPr>
        <p:spPr>
          <a:xfrm>
            <a:off x="478951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5" name="object 185"/>
          <p:cNvSpPr/>
          <p:nvPr/>
        </p:nvSpPr>
        <p:spPr>
          <a:xfrm>
            <a:off x="484909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6" name="object 186"/>
          <p:cNvSpPr/>
          <p:nvPr/>
        </p:nvSpPr>
        <p:spPr>
          <a:xfrm>
            <a:off x="491005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7" name="object 187"/>
          <p:cNvSpPr/>
          <p:nvPr/>
        </p:nvSpPr>
        <p:spPr>
          <a:xfrm>
            <a:off x="497101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8" name="object 188"/>
          <p:cNvSpPr/>
          <p:nvPr/>
        </p:nvSpPr>
        <p:spPr>
          <a:xfrm>
            <a:off x="503197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89" name="object 189"/>
          <p:cNvSpPr/>
          <p:nvPr/>
        </p:nvSpPr>
        <p:spPr>
          <a:xfrm>
            <a:off x="509154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0" name="object 190"/>
          <p:cNvSpPr/>
          <p:nvPr/>
        </p:nvSpPr>
        <p:spPr>
          <a:xfrm>
            <a:off x="515250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1" name="object 191"/>
          <p:cNvSpPr/>
          <p:nvPr/>
        </p:nvSpPr>
        <p:spPr>
          <a:xfrm>
            <a:off x="521346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2" name="object 192"/>
          <p:cNvSpPr/>
          <p:nvPr/>
        </p:nvSpPr>
        <p:spPr>
          <a:xfrm>
            <a:off x="527442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3" name="object 193"/>
          <p:cNvSpPr/>
          <p:nvPr/>
        </p:nvSpPr>
        <p:spPr>
          <a:xfrm>
            <a:off x="533400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4" name="object 194"/>
          <p:cNvSpPr/>
          <p:nvPr/>
        </p:nvSpPr>
        <p:spPr>
          <a:xfrm>
            <a:off x="5394960"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195" name="object 195"/>
          <p:cNvSpPr/>
          <p:nvPr/>
        </p:nvSpPr>
        <p:spPr>
          <a:xfrm>
            <a:off x="545591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6" name="object 196"/>
          <p:cNvSpPr/>
          <p:nvPr/>
        </p:nvSpPr>
        <p:spPr>
          <a:xfrm>
            <a:off x="551687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7" name="object 197"/>
          <p:cNvSpPr/>
          <p:nvPr/>
        </p:nvSpPr>
        <p:spPr>
          <a:xfrm>
            <a:off x="557645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8" name="object 198"/>
          <p:cNvSpPr/>
          <p:nvPr/>
        </p:nvSpPr>
        <p:spPr>
          <a:xfrm>
            <a:off x="563741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199" name="object 199"/>
          <p:cNvSpPr/>
          <p:nvPr/>
        </p:nvSpPr>
        <p:spPr>
          <a:xfrm>
            <a:off x="569837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0" name="object 200"/>
          <p:cNvSpPr/>
          <p:nvPr/>
        </p:nvSpPr>
        <p:spPr>
          <a:xfrm>
            <a:off x="575933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1" name="object 201"/>
          <p:cNvSpPr/>
          <p:nvPr/>
        </p:nvSpPr>
        <p:spPr>
          <a:xfrm>
            <a:off x="5818909"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2" name="object 202"/>
          <p:cNvSpPr/>
          <p:nvPr/>
        </p:nvSpPr>
        <p:spPr>
          <a:xfrm>
            <a:off x="587986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3" name="object 203"/>
          <p:cNvSpPr/>
          <p:nvPr/>
        </p:nvSpPr>
        <p:spPr>
          <a:xfrm>
            <a:off x="594082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4" name="object 204"/>
          <p:cNvSpPr/>
          <p:nvPr/>
        </p:nvSpPr>
        <p:spPr>
          <a:xfrm>
            <a:off x="600178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5" name="object 205"/>
          <p:cNvSpPr/>
          <p:nvPr/>
        </p:nvSpPr>
        <p:spPr>
          <a:xfrm>
            <a:off x="6061364"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6" name="object 206"/>
          <p:cNvSpPr/>
          <p:nvPr/>
        </p:nvSpPr>
        <p:spPr>
          <a:xfrm>
            <a:off x="612232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7" name="object 207"/>
          <p:cNvSpPr/>
          <p:nvPr/>
        </p:nvSpPr>
        <p:spPr>
          <a:xfrm>
            <a:off x="618328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8" name="object 208"/>
          <p:cNvSpPr/>
          <p:nvPr/>
        </p:nvSpPr>
        <p:spPr>
          <a:xfrm>
            <a:off x="624424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09" name="object 209"/>
          <p:cNvSpPr/>
          <p:nvPr/>
        </p:nvSpPr>
        <p:spPr>
          <a:xfrm>
            <a:off x="6303818"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0" name="object 210"/>
          <p:cNvSpPr/>
          <p:nvPr/>
        </p:nvSpPr>
        <p:spPr>
          <a:xfrm>
            <a:off x="636477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1" name="object 211"/>
          <p:cNvSpPr/>
          <p:nvPr/>
        </p:nvSpPr>
        <p:spPr>
          <a:xfrm>
            <a:off x="6425738"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212" name="object 212"/>
          <p:cNvSpPr/>
          <p:nvPr/>
        </p:nvSpPr>
        <p:spPr>
          <a:xfrm>
            <a:off x="648669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3" name="object 213"/>
          <p:cNvSpPr/>
          <p:nvPr/>
        </p:nvSpPr>
        <p:spPr>
          <a:xfrm>
            <a:off x="6546273"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4" name="object 214"/>
          <p:cNvSpPr/>
          <p:nvPr/>
        </p:nvSpPr>
        <p:spPr>
          <a:xfrm>
            <a:off x="660723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5" name="object 215"/>
          <p:cNvSpPr/>
          <p:nvPr/>
        </p:nvSpPr>
        <p:spPr>
          <a:xfrm>
            <a:off x="666819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6" name="object 216"/>
          <p:cNvSpPr/>
          <p:nvPr/>
        </p:nvSpPr>
        <p:spPr>
          <a:xfrm>
            <a:off x="672915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7" name="object 217"/>
          <p:cNvSpPr/>
          <p:nvPr/>
        </p:nvSpPr>
        <p:spPr>
          <a:xfrm>
            <a:off x="678872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8" name="object 218"/>
          <p:cNvSpPr/>
          <p:nvPr/>
        </p:nvSpPr>
        <p:spPr>
          <a:xfrm>
            <a:off x="684968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19" name="object 219"/>
          <p:cNvSpPr/>
          <p:nvPr/>
        </p:nvSpPr>
        <p:spPr>
          <a:xfrm>
            <a:off x="691064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0" name="object 220"/>
          <p:cNvSpPr/>
          <p:nvPr/>
        </p:nvSpPr>
        <p:spPr>
          <a:xfrm>
            <a:off x="6971607"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221" name="object 221"/>
          <p:cNvSpPr/>
          <p:nvPr/>
        </p:nvSpPr>
        <p:spPr>
          <a:xfrm>
            <a:off x="7031182"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2" name="object 222"/>
          <p:cNvSpPr/>
          <p:nvPr/>
        </p:nvSpPr>
        <p:spPr>
          <a:xfrm>
            <a:off x="709214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3" name="object 223"/>
          <p:cNvSpPr/>
          <p:nvPr/>
        </p:nvSpPr>
        <p:spPr>
          <a:xfrm>
            <a:off x="715310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4" name="object 224"/>
          <p:cNvSpPr/>
          <p:nvPr/>
        </p:nvSpPr>
        <p:spPr>
          <a:xfrm>
            <a:off x="721406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5" name="object 225"/>
          <p:cNvSpPr/>
          <p:nvPr/>
        </p:nvSpPr>
        <p:spPr>
          <a:xfrm>
            <a:off x="7273637"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6" name="object 226"/>
          <p:cNvSpPr/>
          <p:nvPr/>
        </p:nvSpPr>
        <p:spPr>
          <a:xfrm>
            <a:off x="733459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7" name="object 227"/>
          <p:cNvSpPr/>
          <p:nvPr/>
        </p:nvSpPr>
        <p:spPr>
          <a:xfrm>
            <a:off x="739555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28" name="object 228"/>
          <p:cNvSpPr/>
          <p:nvPr/>
        </p:nvSpPr>
        <p:spPr>
          <a:xfrm>
            <a:off x="7456516" y="4500730"/>
            <a:ext cx="34635" cy="9413"/>
          </a:xfrm>
          <a:custGeom>
            <a:avLst/>
            <a:gdLst/>
            <a:ahLst/>
            <a:cxnLst/>
            <a:rect l="l" t="t" r="r" b="b"/>
            <a:pathLst>
              <a:path w="38099" h="10668">
                <a:moveTo>
                  <a:pt x="0" y="5334"/>
                </a:moveTo>
                <a:lnTo>
                  <a:pt x="38099" y="5334"/>
                </a:lnTo>
              </a:path>
            </a:pathLst>
          </a:custGeom>
          <a:ln w="11938">
            <a:solidFill>
              <a:srgbClr val="000000"/>
            </a:solidFill>
          </a:ln>
        </p:spPr>
        <p:txBody>
          <a:bodyPr wrap="square" lIns="0" tIns="0" rIns="0" bIns="0" rtlCol="0">
            <a:noAutofit/>
          </a:bodyPr>
          <a:lstStyle/>
          <a:p>
            <a:endParaRPr/>
          </a:p>
        </p:txBody>
      </p:sp>
      <p:sp>
        <p:nvSpPr>
          <p:cNvPr id="229" name="object 229"/>
          <p:cNvSpPr/>
          <p:nvPr/>
        </p:nvSpPr>
        <p:spPr>
          <a:xfrm>
            <a:off x="7516091"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0" name="object 230"/>
          <p:cNvSpPr/>
          <p:nvPr/>
        </p:nvSpPr>
        <p:spPr>
          <a:xfrm>
            <a:off x="757705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1" name="object 231"/>
          <p:cNvSpPr/>
          <p:nvPr/>
        </p:nvSpPr>
        <p:spPr>
          <a:xfrm>
            <a:off x="763801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2" name="object 232"/>
          <p:cNvSpPr/>
          <p:nvPr/>
        </p:nvSpPr>
        <p:spPr>
          <a:xfrm>
            <a:off x="7698970"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3" name="object 233"/>
          <p:cNvSpPr/>
          <p:nvPr/>
        </p:nvSpPr>
        <p:spPr>
          <a:xfrm>
            <a:off x="7758546"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4" name="object 234"/>
          <p:cNvSpPr/>
          <p:nvPr/>
        </p:nvSpPr>
        <p:spPr>
          <a:xfrm>
            <a:off x="7819505" y="4500730"/>
            <a:ext cx="34636" cy="9413"/>
          </a:xfrm>
          <a:custGeom>
            <a:avLst/>
            <a:gdLst/>
            <a:ahLst/>
            <a:cxnLst/>
            <a:rect l="l" t="t" r="r" b="b"/>
            <a:pathLst>
              <a:path w="38100" h="10668">
                <a:moveTo>
                  <a:pt x="0" y="5334"/>
                </a:moveTo>
                <a:lnTo>
                  <a:pt x="38100" y="5334"/>
                </a:lnTo>
              </a:path>
            </a:pathLst>
          </a:custGeom>
          <a:ln w="11938">
            <a:solidFill>
              <a:srgbClr val="000000"/>
            </a:solidFill>
          </a:ln>
        </p:spPr>
        <p:txBody>
          <a:bodyPr wrap="square" lIns="0" tIns="0" rIns="0" bIns="0" rtlCol="0">
            <a:noAutofit/>
          </a:bodyPr>
          <a:lstStyle/>
          <a:p>
            <a:endParaRPr/>
          </a:p>
        </p:txBody>
      </p:sp>
      <p:sp>
        <p:nvSpPr>
          <p:cNvPr id="235" name="object 235"/>
          <p:cNvSpPr/>
          <p:nvPr/>
        </p:nvSpPr>
        <p:spPr>
          <a:xfrm>
            <a:off x="7880465" y="4500730"/>
            <a:ext cx="16625" cy="9413"/>
          </a:xfrm>
          <a:custGeom>
            <a:avLst/>
            <a:gdLst/>
            <a:ahLst/>
            <a:cxnLst/>
            <a:rect l="l" t="t" r="r" b="b"/>
            <a:pathLst>
              <a:path w="18288" h="10668">
                <a:moveTo>
                  <a:pt x="0" y="5334"/>
                </a:moveTo>
                <a:lnTo>
                  <a:pt x="18288" y="5334"/>
                </a:lnTo>
              </a:path>
            </a:pathLst>
          </a:custGeom>
          <a:ln w="11938">
            <a:solidFill>
              <a:srgbClr val="000000"/>
            </a:solidFill>
          </a:ln>
        </p:spPr>
        <p:txBody>
          <a:bodyPr wrap="square" lIns="0" tIns="0" rIns="0" bIns="0" rtlCol="0">
            <a:noAutofit/>
          </a:bodyPr>
          <a:lstStyle/>
          <a:p>
            <a:endParaRPr/>
          </a:p>
        </p:txBody>
      </p:sp>
      <p:sp>
        <p:nvSpPr>
          <p:cNvPr id="236" name="object 236"/>
          <p:cNvSpPr txBox="1"/>
          <p:nvPr/>
        </p:nvSpPr>
        <p:spPr>
          <a:xfrm>
            <a:off x="1895656" y="3799208"/>
            <a:ext cx="2923309" cy="1066800"/>
          </a:xfrm>
          <a:prstGeom prst="rect">
            <a:avLst/>
          </a:prstGeom>
        </p:spPr>
        <p:txBody>
          <a:bodyPr vert="horz" wrap="square" lIns="0" tIns="0" rIns="0" bIns="0" rtlCol="0">
            <a:noAutofit/>
          </a:bodyPr>
          <a:lstStyle/>
          <a:p>
            <a:pPr marL="11397"/>
            <a:r>
              <a:rPr sz="1700" spc="13" baseline="25641" dirty="0">
                <a:solidFill>
                  <a:srgbClr val="0033CC"/>
                </a:solidFill>
                <a:latin typeface="Arial"/>
                <a:cs typeface="Arial"/>
              </a:rPr>
              <a:t>81</a:t>
            </a:r>
            <a:r>
              <a:rPr spc="-9" dirty="0">
                <a:solidFill>
                  <a:srgbClr val="0033CC"/>
                </a:solidFill>
                <a:latin typeface="Arial"/>
                <a:cs typeface="Arial"/>
              </a:rPr>
              <a:t>K</a:t>
            </a:r>
            <a:r>
              <a:rPr dirty="0">
                <a:solidFill>
                  <a:srgbClr val="0033CC"/>
                </a:solidFill>
                <a:latin typeface="Arial"/>
                <a:cs typeface="Arial"/>
              </a:rPr>
              <a:t>r</a:t>
            </a:r>
            <a:r>
              <a:rPr spc="-22" dirty="0">
                <a:solidFill>
                  <a:srgbClr val="0033CC"/>
                </a:solidFill>
                <a:latin typeface="Arial"/>
                <a:cs typeface="Arial"/>
              </a:rPr>
              <a:t> </a:t>
            </a:r>
            <a:r>
              <a:rPr dirty="0">
                <a:solidFill>
                  <a:srgbClr val="0033CC"/>
                </a:solidFill>
                <a:latin typeface="Arial"/>
                <a:cs typeface="Arial"/>
              </a:rPr>
              <a:t>/</a:t>
            </a:r>
            <a:r>
              <a:rPr spc="-13" dirty="0">
                <a:solidFill>
                  <a:srgbClr val="0033CC"/>
                </a:solidFill>
                <a:latin typeface="Arial"/>
                <a:cs typeface="Arial"/>
              </a:rPr>
              <a:t> </a:t>
            </a:r>
            <a:r>
              <a:rPr spc="-9" dirty="0">
                <a:solidFill>
                  <a:srgbClr val="0033CC"/>
                </a:solidFill>
                <a:latin typeface="Arial"/>
                <a:cs typeface="Arial"/>
              </a:rPr>
              <a:t>K</a:t>
            </a:r>
            <a:r>
              <a:rPr dirty="0">
                <a:solidFill>
                  <a:srgbClr val="0033CC"/>
                </a:solidFill>
                <a:latin typeface="Arial"/>
                <a:cs typeface="Arial"/>
              </a:rPr>
              <a:t>r</a:t>
            </a:r>
            <a:r>
              <a:rPr spc="-4" dirty="0">
                <a:solidFill>
                  <a:srgbClr val="0033CC"/>
                </a:solidFill>
                <a:latin typeface="Arial"/>
                <a:cs typeface="Arial"/>
              </a:rPr>
              <a:t> </a:t>
            </a:r>
            <a:r>
              <a:rPr dirty="0">
                <a:solidFill>
                  <a:srgbClr val="0033CC"/>
                </a:solidFill>
                <a:latin typeface="Arial"/>
                <a:cs typeface="Arial"/>
              </a:rPr>
              <a:t>=</a:t>
            </a:r>
            <a:r>
              <a:rPr spc="-13" dirty="0">
                <a:solidFill>
                  <a:srgbClr val="0033CC"/>
                </a:solidFill>
                <a:latin typeface="Arial"/>
                <a:cs typeface="Arial"/>
              </a:rPr>
              <a:t> </a:t>
            </a:r>
            <a:r>
              <a:rPr dirty="0">
                <a:solidFill>
                  <a:srgbClr val="0033CC"/>
                </a:solidFill>
                <a:latin typeface="Arial"/>
                <a:cs typeface="Arial"/>
              </a:rPr>
              <a:t>5</a:t>
            </a:r>
            <a:r>
              <a:rPr spc="-4" dirty="0">
                <a:solidFill>
                  <a:srgbClr val="0033CC"/>
                </a:solidFill>
                <a:latin typeface="Arial"/>
                <a:cs typeface="Arial"/>
              </a:rPr>
              <a:t> </a:t>
            </a:r>
            <a:r>
              <a:rPr dirty="0">
                <a:solidFill>
                  <a:srgbClr val="0033CC"/>
                </a:solidFill>
                <a:latin typeface="Arial"/>
                <a:cs typeface="Arial"/>
              </a:rPr>
              <a:t>x</a:t>
            </a:r>
            <a:r>
              <a:rPr spc="-9" dirty="0">
                <a:solidFill>
                  <a:srgbClr val="0033CC"/>
                </a:solidFill>
                <a:latin typeface="Arial"/>
                <a:cs typeface="Arial"/>
              </a:rPr>
              <a:t> </a:t>
            </a:r>
            <a:r>
              <a:rPr dirty="0">
                <a:solidFill>
                  <a:srgbClr val="0033CC"/>
                </a:solidFill>
                <a:latin typeface="Arial"/>
                <a:cs typeface="Arial"/>
              </a:rPr>
              <a:t>10</a:t>
            </a:r>
            <a:r>
              <a:rPr sz="1700" spc="13" baseline="25641" dirty="0">
                <a:solidFill>
                  <a:srgbClr val="0033CC"/>
                </a:solidFill>
                <a:latin typeface="Arial"/>
                <a:cs typeface="Arial"/>
              </a:rPr>
              <a:t>-13 </a:t>
            </a:r>
            <a:r>
              <a:rPr sz="1700" spc="-242" baseline="25641" dirty="0">
                <a:solidFill>
                  <a:srgbClr val="0033CC"/>
                </a:solidFill>
                <a:latin typeface="Arial"/>
                <a:cs typeface="Arial"/>
              </a:rPr>
              <a:t> </a:t>
            </a:r>
            <a:r>
              <a:rPr dirty="0">
                <a:solidFill>
                  <a:srgbClr val="0033CC"/>
                </a:solidFill>
                <a:latin typeface="Arial"/>
                <a:cs typeface="Arial"/>
              </a:rPr>
              <a:t>=</a:t>
            </a:r>
            <a:r>
              <a:rPr spc="-27" dirty="0">
                <a:solidFill>
                  <a:srgbClr val="0033CC"/>
                </a:solidFill>
                <a:latin typeface="Arial"/>
                <a:cs typeface="Arial"/>
              </a:rPr>
              <a:t> </a:t>
            </a:r>
            <a:r>
              <a:rPr dirty="0">
                <a:solidFill>
                  <a:srgbClr val="0033CC"/>
                </a:solidFill>
                <a:latin typeface="Arial"/>
                <a:cs typeface="Arial"/>
              </a:rPr>
              <a:t>0</a:t>
            </a:r>
            <a:r>
              <a:rPr spc="-9" dirty="0">
                <a:solidFill>
                  <a:srgbClr val="0033CC"/>
                </a:solidFill>
                <a:latin typeface="Arial"/>
                <a:cs typeface="Arial"/>
              </a:rPr>
              <a:t>.</a:t>
            </a:r>
            <a:r>
              <a:rPr dirty="0">
                <a:solidFill>
                  <a:srgbClr val="0033CC"/>
                </a:solidFill>
                <a:latin typeface="Arial"/>
                <a:cs typeface="Arial"/>
              </a:rPr>
              <a:t>5</a:t>
            </a:r>
            <a:r>
              <a:rPr spc="-9" dirty="0">
                <a:solidFill>
                  <a:srgbClr val="0033CC"/>
                </a:solidFill>
                <a:latin typeface="Arial"/>
                <a:cs typeface="Arial"/>
              </a:rPr>
              <a:t> </a:t>
            </a:r>
            <a:r>
              <a:rPr dirty="0">
                <a:solidFill>
                  <a:srgbClr val="0033CC"/>
                </a:solidFill>
                <a:latin typeface="Arial"/>
                <a:cs typeface="Arial"/>
              </a:rPr>
              <a:t>ppt</a:t>
            </a:r>
            <a:endParaRPr>
              <a:latin typeface="Arial"/>
              <a:cs typeface="Arial"/>
            </a:endParaRPr>
          </a:p>
          <a:p>
            <a:pPr>
              <a:lnSpc>
                <a:spcPts val="897"/>
              </a:lnSpc>
            </a:pPr>
            <a:endParaRPr sz="900"/>
          </a:p>
          <a:p>
            <a:pPr>
              <a:lnSpc>
                <a:spcPts val="897"/>
              </a:lnSpc>
            </a:pPr>
            <a:endParaRPr sz="900"/>
          </a:p>
          <a:p>
            <a:pPr>
              <a:lnSpc>
                <a:spcPts val="897"/>
              </a:lnSpc>
            </a:pPr>
            <a:endParaRPr sz="900"/>
          </a:p>
          <a:p>
            <a:pPr>
              <a:lnSpc>
                <a:spcPts val="987"/>
              </a:lnSpc>
              <a:spcBef>
                <a:spcPts val="54"/>
              </a:spcBef>
            </a:pPr>
            <a:endParaRPr sz="1000"/>
          </a:p>
          <a:p>
            <a:pPr marL="892952"/>
            <a:r>
              <a:rPr sz="2200" spc="-166" dirty="0">
                <a:latin typeface="Arial"/>
                <a:cs typeface="Arial"/>
              </a:rPr>
              <a:t>A</a:t>
            </a:r>
            <a:r>
              <a:rPr sz="2200" spc="-4" dirty="0">
                <a:latin typeface="Arial"/>
                <a:cs typeface="Arial"/>
              </a:rPr>
              <a:t>T</a:t>
            </a:r>
            <a:r>
              <a:rPr sz="2200" spc="-166" dirty="0">
                <a:latin typeface="Arial"/>
                <a:cs typeface="Arial"/>
              </a:rPr>
              <a:t>T</a:t>
            </a:r>
            <a:r>
              <a:rPr sz="2200" spc="-4" dirty="0">
                <a:latin typeface="Arial"/>
                <a:cs typeface="Arial"/>
              </a:rPr>
              <a:t>A</a:t>
            </a:r>
            <a:r>
              <a:rPr sz="2200" dirty="0">
                <a:latin typeface="Arial"/>
                <a:cs typeface="Arial"/>
              </a:rPr>
              <a:t>-3</a:t>
            </a:r>
            <a:endParaRPr sz="2200">
              <a:latin typeface="Arial"/>
              <a:cs typeface="Arial"/>
            </a:endParaRPr>
          </a:p>
        </p:txBody>
      </p:sp>
      <p:sp>
        <p:nvSpPr>
          <p:cNvPr id="237" name="object 237"/>
          <p:cNvSpPr/>
          <p:nvPr/>
        </p:nvSpPr>
        <p:spPr>
          <a:xfrm>
            <a:off x="5126182" y="1855694"/>
            <a:ext cx="1662545" cy="521745"/>
          </a:xfrm>
          <a:custGeom>
            <a:avLst/>
            <a:gdLst/>
            <a:ahLst/>
            <a:cxnLst/>
            <a:rect l="l" t="t" r="r" b="b"/>
            <a:pathLst>
              <a:path w="1828799" h="591311">
                <a:moveTo>
                  <a:pt x="1775383" y="558565"/>
                </a:moveTo>
                <a:lnTo>
                  <a:pt x="1723643" y="571499"/>
                </a:lnTo>
                <a:lnTo>
                  <a:pt x="1719071" y="573023"/>
                </a:lnTo>
                <a:lnTo>
                  <a:pt x="1716023" y="577595"/>
                </a:lnTo>
                <a:lnTo>
                  <a:pt x="1716023" y="582167"/>
                </a:lnTo>
                <a:lnTo>
                  <a:pt x="1717547" y="588263"/>
                </a:lnTo>
                <a:lnTo>
                  <a:pt x="1723643" y="591311"/>
                </a:lnTo>
                <a:lnTo>
                  <a:pt x="1728215" y="589787"/>
                </a:lnTo>
                <a:lnTo>
                  <a:pt x="1811049" y="568451"/>
                </a:lnTo>
                <a:lnTo>
                  <a:pt x="1808987" y="568451"/>
                </a:lnTo>
                <a:lnTo>
                  <a:pt x="1775383" y="558565"/>
                </a:lnTo>
                <a:close/>
              </a:path>
              <a:path w="1828799" h="591311">
                <a:moveTo>
                  <a:pt x="1793572" y="554017"/>
                </a:moveTo>
                <a:lnTo>
                  <a:pt x="1775383" y="558565"/>
                </a:lnTo>
                <a:lnTo>
                  <a:pt x="1808987" y="568451"/>
                </a:lnTo>
                <a:lnTo>
                  <a:pt x="1809749" y="565403"/>
                </a:lnTo>
                <a:lnTo>
                  <a:pt x="1804415" y="565403"/>
                </a:lnTo>
                <a:lnTo>
                  <a:pt x="1793572" y="554017"/>
                </a:lnTo>
                <a:close/>
              </a:path>
              <a:path w="1828799" h="591311">
                <a:moveTo>
                  <a:pt x="1754123" y="484631"/>
                </a:moveTo>
                <a:lnTo>
                  <a:pt x="1748027" y="484631"/>
                </a:lnTo>
                <a:lnTo>
                  <a:pt x="1740407" y="492251"/>
                </a:lnTo>
                <a:lnTo>
                  <a:pt x="1740407" y="498347"/>
                </a:lnTo>
                <a:lnTo>
                  <a:pt x="1743455" y="501395"/>
                </a:lnTo>
                <a:lnTo>
                  <a:pt x="1780691" y="540493"/>
                </a:lnTo>
                <a:lnTo>
                  <a:pt x="1813559" y="550163"/>
                </a:lnTo>
                <a:lnTo>
                  <a:pt x="1808987" y="568451"/>
                </a:lnTo>
                <a:lnTo>
                  <a:pt x="1811049" y="568451"/>
                </a:lnTo>
                <a:lnTo>
                  <a:pt x="1828799" y="563879"/>
                </a:lnTo>
                <a:lnTo>
                  <a:pt x="1757171" y="489203"/>
                </a:lnTo>
                <a:lnTo>
                  <a:pt x="1754123" y="484631"/>
                </a:lnTo>
                <a:close/>
              </a:path>
              <a:path w="1828799" h="591311">
                <a:moveTo>
                  <a:pt x="1808987" y="550163"/>
                </a:moveTo>
                <a:lnTo>
                  <a:pt x="1793572" y="554017"/>
                </a:lnTo>
                <a:lnTo>
                  <a:pt x="1804415" y="565403"/>
                </a:lnTo>
                <a:lnTo>
                  <a:pt x="1808987" y="550163"/>
                </a:lnTo>
                <a:close/>
              </a:path>
              <a:path w="1828799" h="591311">
                <a:moveTo>
                  <a:pt x="1813559" y="550163"/>
                </a:moveTo>
                <a:lnTo>
                  <a:pt x="1808987" y="550163"/>
                </a:lnTo>
                <a:lnTo>
                  <a:pt x="1804415" y="565403"/>
                </a:lnTo>
                <a:lnTo>
                  <a:pt x="1809749" y="565403"/>
                </a:lnTo>
                <a:lnTo>
                  <a:pt x="1813559" y="550163"/>
                </a:lnTo>
                <a:close/>
              </a:path>
              <a:path w="1828799" h="591311">
                <a:moveTo>
                  <a:pt x="54940" y="32746"/>
                </a:moveTo>
                <a:lnTo>
                  <a:pt x="36751" y="37294"/>
                </a:lnTo>
                <a:lnTo>
                  <a:pt x="49632" y="50818"/>
                </a:lnTo>
                <a:lnTo>
                  <a:pt x="1775383" y="558565"/>
                </a:lnTo>
                <a:lnTo>
                  <a:pt x="1793572" y="554017"/>
                </a:lnTo>
                <a:lnTo>
                  <a:pt x="1780691" y="540493"/>
                </a:lnTo>
                <a:lnTo>
                  <a:pt x="54940" y="32746"/>
                </a:lnTo>
                <a:close/>
              </a:path>
              <a:path w="1828799" h="591311">
                <a:moveTo>
                  <a:pt x="1780691" y="540493"/>
                </a:moveTo>
                <a:lnTo>
                  <a:pt x="1793572" y="554017"/>
                </a:lnTo>
                <a:lnTo>
                  <a:pt x="1808987" y="550163"/>
                </a:lnTo>
                <a:lnTo>
                  <a:pt x="1813559" y="550163"/>
                </a:lnTo>
                <a:lnTo>
                  <a:pt x="1780691" y="540493"/>
                </a:lnTo>
                <a:close/>
              </a:path>
              <a:path w="1828799" h="591311">
                <a:moveTo>
                  <a:pt x="106679" y="0"/>
                </a:moveTo>
                <a:lnTo>
                  <a:pt x="102107" y="1524"/>
                </a:lnTo>
                <a:lnTo>
                  <a:pt x="0" y="25908"/>
                </a:lnTo>
                <a:lnTo>
                  <a:pt x="73151" y="102108"/>
                </a:lnTo>
                <a:lnTo>
                  <a:pt x="76200" y="106680"/>
                </a:lnTo>
                <a:lnTo>
                  <a:pt x="82295" y="106680"/>
                </a:lnTo>
                <a:lnTo>
                  <a:pt x="85343" y="102108"/>
                </a:lnTo>
                <a:lnTo>
                  <a:pt x="89915" y="99060"/>
                </a:lnTo>
                <a:lnTo>
                  <a:pt x="89915" y="92964"/>
                </a:lnTo>
                <a:lnTo>
                  <a:pt x="86867" y="89916"/>
                </a:lnTo>
                <a:lnTo>
                  <a:pt x="49632" y="50818"/>
                </a:lnTo>
                <a:lnTo>
                  <a:pt x="16763" y="41148"/>
                </a:lnTo>
                <a:lnTo>
                  <a:pt x="21335" y="22860"/>
                </a:lnTo>
                <a:lnTo>
                  <a:pt x="94487" y="22860"/>
                </a:lnTo>
                <a:lnTo>
                  <a:pt x="106679" y="19812"/>
                </a:lnTo>
                <a:lnTo>
                  <a:pt x="111251" y="18287"/>
                </a:lnTo>
                <a:lnTo>
                  <a:pt x="114300" y="13716"/>
                </a:lnTo>
                <a:lnTo>
                  <a:pt x="114300" y="7620"/>
                </a:lnTo>
                <a:lnTo>
                  <a:pt x="112775" y="3048"/>
                </a:lnTo>
                <a:lnTo>
                  <a:pt x="106679" y="0"/>
                </a:lnTo>
                <a:close/>
              </a:path>
              <a:path w="1828799" h="591311">
                <a:moveTo>
                  <a:pt x="21335" y="22860"/>
                </a:moveTo>
                <a:lnTo>
                  <a:pt x="16763" y="41148"/>
                </a:lnTo>
                <a:lnTo>
                  <a:pt x="49632" y="50818"/>
                </a:lnTo>
                <a:lnTo>
                  <a:pt x="40422" y="41148"/>
                </a:lnTo>
                <a:lnTo>
                  <a:pt x="21335" y="41148"/>
                </a:lnTo>
                <a:lnTo>
                  <a:pt x="25907" y="25908"/>
                </a:lnTo>
                <a:lnTo>
                  <a:pt x="31695" y="25908"/>
                </a:lnTo>
                <a:lnTo>
                  <a:pt x="21335" y="22860"/>
                </a:lnTo>
                <a:close/>
              </a:path>
              <a:path w="1828799" h="591311">
                <a:moveTo>
                  <a:pt x="25907" y="25908"/>
                </a:moveTo>
                <a:lnTo>
                  <a:pt x="21335" y="41148"/>
                </a:lnTo>
                <a:lnTo>
                  <a:pt x="36751" y="37294"/>
                </a:lnTo>
                <a:lnTo>
                  <a:pt x="25907" y="25908"/>
                </a:lnTo>
                <a:close/>
              </a:path>
              <a:path w="1828799" h="591311">
                <a:moveTo>
                  <a:pt x="36751" y="37294"/>
                </a:moveTo>
                <a:lnTo>
                  <a:pt x="21335" y="41148"/>
                </a:lnTo>
                <a:lnTo>
                  <a:pt x="40422" y="41148"/>
                </a:lnTo>
                <a:lnTo>
                  <a:pt x="36751" y="37294"/>
                </a:lnTo>
                <a:close/>
              </a:path>
              <a:path w="1828799" h="591311">
                <a:moveTo>
                  <a:pt x="31695" y="25908"/>
                </a:moveTo>
                <a:lnTo>
                  <a:pt x="25907" y="25908"/>
                </a:lnTo>
                <a:lnTo>
                  <a:pt x="36751" y="37294"/>
                </a:lnTo>
                <a:lnTo>
                  <a:pt x="54940" y="32746"/>
                </a:lnTo>
                <a:lnTo>
                  <a:pt x="31695" y="25908"/>
                </a:lnTo>
                <a:close/>
              </a:path>
              <a:path w="1828799" h="591311">
                <a:moveTo>
                  <a:pt x="94487" y="22860"/>
                </a:moveTo>
                <a:lnTo>
                  <a:pt x="21335" y="22860"/>
                </a:lnTo>
                <a:lnTo>
                  <a:pt x="54940" y="32746"/>
                </a:lnTo>
                <a:lnTo>
                  <a:pt x="94487" y="22860"/>
                </a:lnTo>
                <a:close/>
              </a:path>
            </a:pathLst>
          </a:custGeom>
          <a:solidFill>
            <a:srgbClr val="000000"/>
          </a:solidFill>
        </p:spPr>
        <p:txBody>
          <a:bodyPr wrap="square" lIns="0" tIns="0" rIns="0" bIns="0" rtlCol="0">
            <a:noAutofit/>
          </a:bodyPr>
          <a:lstStyle/>
          <a:p>
            <a:endParaRPr/>
          </a:p>
        </p:txBody>
      </p:sp>
      <p:sp>
        <p:nvSpPr>
          <p:cNvPr id="238" name="object 238"/>
          <p:cNvSpPr/>
          <p:nvPr/>
        </p:nvSpPr>
        <p:spPr>
          <a:xfrm>
            <a:off x="5534890" y="1624405"/>
            <a:ext cx="770313" cy="590326"/>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9435" y="603773"/>
            <a:ext cx="4710545" cy="331694"/>
          </a:xfrm>
          <a:prstGeom prst="rect">
            <a:avLst/>
          </a:prstGeom>
        </p:spPr>
        <p:txBody>
          <a:bodyPr vert="horz" wrap="square" lIns="0" tIns="0" rIns="0" bIns="0" rtlCol="0">
            <a:noAutofit/>
          </a:bodyPr>
          <a:lstStyle/>
          <a:p>
            <a:pPr marL="11397"/>
            <a:r>
              <a:rPr sz="2200" b="1" spc="-13" baseline="24305" dirty="0">
                <a:solidFill>
                  <a:srgbClr val="3333CC"/>
                </a:solidFill>
                <a:latin typeface="Trebuchet MS"/>
                <a:cs typeface="Trebuchet MS"/>
              </a:rPr>
              <a:t>81</a:t>
            </a:r>
            <a:r>
              <a:rPr sz="2200" b="1" spc="-4" dirty="0">
                <a:solidFill>
                  <a:srgbClr val="3333CC"/>
                </a:solidFill>
                <a:latin typeface="Trebuchet MS"/>
                <a:cs typeface="Trebuchet MS"/>
              </a:rPr>
              <a:t>K</a:t>
            </a:r>
            <a:r>
              <a:rPr sz="2200" b="1" dirty="0">
                <a:solidFill>
                  <a:srgbClr val="3333CC"/>
                </a:solidFill>
                <a:latin typeface="Trebuchet MS"/>
                <a:cs typeface="Trebuchet MS"/>
              </a:rPr>
              <a:t>r</a:t>
            </a:r>
            <a:r>
              <a:rPr sz="2200" b="1" spc="9" dirty="0">
                <a:solidFill>
                  <a:srgbClr val="3333CC"/>
                </a:solidFill>
                <a:latin typeface="Trebuchet MS"/>
                <a:cs typeface="Trebuchet MS"/>
              </a:rPr>
              <a:t> </a:t>
            </a:r>
            <a:r>
              <a:rPr sz="2200" b="1" spc="-13" dirty="0">
                <a:solidFill>
                  <a:srgbClr val="3333CC"/>
                </a:solidFill>
                <a:latin typeface="Trebuchet MS"/>
                <a:cs typeface="Trebuchet MS"/>
              </a:rPr>
              <a:t>Da</a:t>
            </a:r>
            <a:r>
              <a:rPr sz="2200" b="1" spc="-4" dirty="0">
                <a:solidFill>
                  <a:srgbClr val="3333CC"/>
                </a:solidFill>
                <a:latin typeface="Trebuchet MS"/>
                <a:cs typeface="Trebuchet MS"/>
              </a:rPr>
              <a:t>t</a:t>
            </a:r>
            <a:r>
              <a:rPr sz="2200" b="1" dirty="0">
                <a:solidFill>
                  <a:srgbClr val="3333CC"/>
                </a:solidFill>
                <a:latin typeface="Trebuchet MS"/>
                <a:cs typeface="Trebuchet MS"/>
              </a:rPr>
              <a:t>i</a:t>
            </a:r>
            <a:r>
              <a:rPr sz="2200" b="1" spc="-13" dirty="0">
                <a:solidFill>
                  <a:srgbClr val="3333CC"/>
                </a:solidFill>
                <a:latin typeface="Trebuchet MS"/>
                <a:cs typeface="Trebuchet MS"/>
              </a:rPr>
              <a:t>n</a:t>
            </a:r>
            <a:r>
              <a:rPr sz="2200" b="1" spc="-18" dirty="0">
                <a:solidFill>
                  <a:srgbClr val="3333CC"/>
                </a:solidFill>
                <a:latin typeface="Trebuchet MS"/>
                <a:cs typeface="Trebuchet MS"/>
              </a:rPr>
              <a:t>g</a:t>
            </a:r>
            <a:r>
              <a:rPr sz="2200" b="1" dirty="0">
                <a:solidFill>
                  <a:srgbClr val="3333CC"/>
                </a:solidFill>
                <a:latin typeface="Trebuchet MS"/>
                <a:cs typeface="Trebuchet MS"/>
              </a:rPr>
              <a:t>:</a:t>
            </a:r>
            <a:r>
              <a:rPr sz="2200" b="1" spc="-18" dirty="0">
                <a:solidFill>
                  <a:srgbClr val="3333CC"/>
                </a:solidFill>
                <a:latin typeface="Trebuchet MS"/>
                <a:cs typeface="Trebuchet MS"/>
              </a:rPr>
              <a:t> </a:t>
            </a:r>
            <a:r>
              <a:rPr sz="2200" b="1" dirty="0">
                <a:solidFill>
                  <a:srgbClr val="3333CC"/>
                </a:solidFill>
                <a:latin typeface="Trebuchet MS"/>
                <a:cs typeface="Trebuchet MS"/>
              </a:rPr>
              <a:t>F</a:t>
            </a:r>
            <a:r>
              <a:rPr sz="2200" b="1" spc="-4" dirty="0">
                <a:solidFill>
                  <a:srgbClr val="3333CC"/>
                </a:solidFill>
                <a:latin typeface="Trebuchet MS"/>
                <a:cs typeface="Trebuchet MS"/>
              </a:rPr>
              <a:t>r</a:t>
            </a:r>
            <a:r>
              <a:rPr sz="2200" b="1" spc="-18" dirty="0">
                <a:solidFill>
                  <a:srgbClr val="3333CC"/>
                </a:solidFill>
                <a:latin typeface="Trebuchet MS"/>
                <a:cs typeface="Trebuchet MS"/>
              </a:rPr>
              <a:t>om</a:t>
            </a:r>
            <a:r>
              <a:rPr sz="2200" b="1" spc="4" dirty="0">
                <a:solidFill>
                  <a:srgbClr val="3333CC"/>
                </a:solidFill>
                <a:latin typeface="Trebuchet MS"/>
                <a:cs typeface="Trebuchet MS"/>
              </a:rPr>
              <a:t> </a:t>
            </a:r>
            <a:r>
              <a:rPr sz="2200" b="1" spc="-18" dirty="0">
                <a:solidFill>
                  <a:srgbClr val="3333CC"/>
                </a:solidFill>
                <a:latin typeface="Trebuchet MS"/>
                <a:cs typeface="Trebuchet MS"/>
              </a:rPr>
              <a:t>D</a:t>
            </a:r>
            <a:r>
              <a:rPr sz="2200" b="1" spc="-4" dirty="0">
                <a:solidFill>
                  <a:srgbClr val="3333CC"/>
                </a:solidFill>
                <a:latin typeface="Trebuchet MS"/>
                <a:cs typeface="Trebuchet MS"/>
              </a:rPr>
              <a:t>r</a:t>
            </a:r>
            <a:r>
              <a:rPr sz="2200" b="1" spc="-13" dirty="0">
                <a:solidFill>
                  <a:srgbClr val="3333CC"/>
                </a:solidFill>
                <a:latin typeface="Trebuchet MS"/>
                <a:cs typeface="Trebuchet MS"/>
              </a:rPr>
              <a:t>eam </a:t>
            </a:r>
            <a:r>
              <a:rPr sz="2200" b="1" spc="-4" dirty="0">
                <a:solidFill>
                  <a:srgbClr val="3333CC"/>
                </a:solidFill>
                <a:latin typeface="Trebuchet MS"/>
                <a:cs typeface="Trebuchet MS"/>
              </a:rPr>
              <a:t>t</a:t>
            </a:r>
            <a:r>
              <a:rPr sz="2200" b="1" spc="-13" dirty="0">
                <a:solidFill>
                  <a:srgbClr val="3333CC"/>
                </a:solidFill>
                <a:latin typeface="Trebuchet MS"/>
                <a:cs typeface="Trebuchet MS"/>
              </a:rPr>
              <a:t>o</a:t>
            </a:r>
            <a:r>
              <a:rPr sz="2200" b="1" spc="4" dirty="0">
                <a:solidFill>
                  <a:srgbClr val="3333CC"/>
                </a:solidFill>
                <a:latin typeface="Trebuchet MS"/>
                <a:cs typeface="Trebuchet MS"/>
              </a:rPr>
              <a:t> </a:t>
            </a:r>
            <a:r>
              <a:rPr sz="2200" b="1" spc="-18" dirty="0">
                <a:solidFill>
                  <a:srgbClr val="3333CC"/>
                </a:solidFill>
                <a:latin typeface="Trebuchet MS"/>
                <a:cs typeface="Trebuchet MS"/>
              </a:rPr>
              <a:t>P</a:t>
            </a:r>
            <a:r>
              <a:rPr sz="2200" b="1" spc="-4" dirty="0">
                <a:solidFill>
                  <a:srgbClr val="3333CC"/>
                </a:solidFill>
                <a:latin typeface="Trebuchet MS"/>
                <a:cs typeface="Trebuchet MS"/>
              </a:rPr>
              <a:t>r</a:t>
            </a:r>
            <a:r>
              <a:rPr sz="2200" b="1" spc="-13" dirty="0">
                <a:solidFill>
                  <a:srgbClr val="3333CC"/>
                </a:solidFill>
                <a:latin typeface="Trebuchet MS"/>
                <a:cs typeface="Trebuchet MS"/>
              </a:rPr>
              <a:t>a</a:t>
            </a:r>
            <a:r>
              <a:rPr sz="2200" b="1" spc="-18" dirty="0">
                <a:solidFill>
                  <a:srgbClr val="3333CC"/>
                </a:solidFill>
                <a:latin typeface="Trebuchet MS"/>
                <a:cs typeface="Trebuchet MS"/>
              </a:rPr>
              <a:t>c</a:t>
            </a:r>
            <a:r>
              <a:rPr sz="2200" b="1" spc="-4" dirty="0">
                <a:solidFill>
                  <a:srgbClr val="3333CC"/>
                </a:solidFill>
                <a:latin typeface="Trebuchet MS"/>
                <a:cs typeface="Trebuchet MS"/>
              </a:rPr>
              <a:t>t</a:t>
            </a:r>
            <a:r>
              <a:rPr sz="2200" b="1" dirty="0">
                <a:solidFill>
                  <a:srgbClr val="3333CC"/>
                </a:solidFill>
                <a:latin typeface="Trebuchet MS"/>
                <a:cs typeface="Trebuchet MS"/>
              </a:rPr>
              <a:t>i</a:t>
            </a:r>
            <a:r>
              <a:rPr sz="2200" b="1" spc="-18" dirty="0">
                <a:solidFill>
                  <a:srgbClr val="3333CC"/>
                </a:solidFill>
                <a:latin typeface="Trebuchet MS"/>
                <a:cs typeface="Trebuchet MS"/>
              </a:rPr>
              <a:t>c</a:t>
            </a:r>
            <a:r>
              <a:rPr sz="2200" b="1" spc="-13" dirty="0">
                <a:solidFill>
                  <a:srgbClr val="3333CC"/>
                </a:solidFill>
                <a:latin typeface="Trebuchet MS"/>
                <a:cs typeface="Trebuchet MS"/>
              </a:rPr>
              <a:t>e</a:t>
            </a:r>
            <a:endParaRPr sz="2200">
              <a:latin typeface="Trebuchet MS"/>
              <a:cs typeface="Trebuchet MS"/>
            </a:endParaRPr>
          </a:p>
        </p:txBody>
      </p:sp>
      <p:sp>
        <p:nvSpPr>
          <p:cNvPr id="3" name="object 3"/>
          <p:cNvSpPr/>
          <p:nvPr/>
        </p:nvSpPr>
        <p:spPr>
          <a:xfrm>
            <a:off x="1651461" y="2634279"/>
            <a:ext cx="6995159" cy="0"/>
          </a:xfrm>
          <a:custGeom>
            <a:avLst/>
            <a:gdLst/>
            <a:ahLst/>
            <a:cxnLst/>
            <a:rect l="l" t="t" r="r" b="b"/>
            <a:pathLst>
              <a:path w="7694675">
                <a:moveTo>
                  <a:pt x="0" y="0"/>
                </a:moveTo>
                <a:lnTo>
                  <a:pt x="7694675" y="0"/>
                </a:lnTo>
              </a:path>
            </a:pathLst>
          </a:custGeom>
          <a:ln w="37845">
            <a:solidFill>
              <a:srgbClr val="000000"/>
            </a:solidFill>
          </a:ln>
        </p:spPr>
        <p:txBody>
          <a:bodyPr wrap="square" lIns="0" tIns="0" rIns="0" bIns="0" rtlCol="0">
            <a:noAutofit/>
          </a:bodyPr>
          <a:lstStyle/>
          <a:p>
            <a:endParaRPr/>
          </a:p>
        </p:txBody>
      </p:sp>
      <p:sp>
        <p:nvSpPr>
          <p:cNvPr id="4" name="object 4"/>
          <p:cNvSpPr/>
          <p:nvPr/>
        </p:nvSpPr>
        <p:spPr>
          <a:xfrm>
            <a:off x="8648006"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5" name="object 5"/>
          <p:cNvSpPr/>
          <p:nvPr/>
        </p:nvSpPr>
        <p:spPr>
          <a:xfrm>
            <a:off x="7816734"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6" name="object 6"/>
          <p:cNvSpPr/>
          <p:nvPr/>
        </p:nvSpPr>
        <p:spPr>
          <a:xfrm>
            <a:off x="6985461"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7" name="object 7"/>
          <p:cNvSpPr/>
          <p:nvPr/>
        </p:nvSpPr>
        <p:spPr>
          <a:xfrm>
            <a:off x="6154188"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8" name="object 8"/>
          <p:cNvSpPr/>
          <p:nvPr/>
        </p:nvSpPr>
        <p:spPr>
          <a:xfrm>
            <a:off x="5322915" y="2501153"/>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9" name="object 9"/>
          <p:cNvSpPr/>
          <p:nvPr/>
        </p:nvSpPr>
        <p:spPr>
          <a:xfrm>
            <a:off x="4491643" y="2501153"/>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10" name="object 10"/>
          <p:cNvSpPr/>
          <p:nvPr/>
        </p:nvSpPr>
        <p:spPr>
          <a:xfrm>
            <a:off x="3660370" y="2501153"/>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11" name="object 11"/>
          <p:cNvSpPr/>
          <p:nvPr/>
        </p:nvSpPr>
        <p:spPr>
          <a:xfrm>
            <a:off x="2829097"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12" name="object 12"/>
          <p:cNvSpPr/>
          <p:nvPr/>
        </p:nvSpPr>
        <p:spPr>
          <a:xfrm>
            <a:off x="1997825" y="2501153"/>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13" name="object 13"/>
          <p:cNvSpPr txBox="1"/>
          <p:nvPr/>
        </p:nvSpPr>
        <p:spPr>
          <a:xfrm>
            <a:off x="1855354" y="2601165"/>
            <a:ext cx="346941" cy="323850"/>
          </a:xfrm>
          <a:prstGeom prst="rect">
            <a:avLst/>
          </a:prstGeom>
        </p:spPr>
        <p:txBody>
          <a:bodyPr vert="horz" wrap="square" lIns="0" tIns="0" rIns="0" bIns="0" rtlCol="0">
            <a:noAutofit/>
          </a:bodyPr>
          <a:lstStyle/>
          <a:p>
            <a:pPr marL="11397"/>
            <a:r>
              <a:rPr sz="2400" spc="-13" baseline="-16975" dirty="0">
                <a:latin typeface="Calibri"/>
                <a:cs typeface="Calibri"/>
              </a:rPr>
              <a:t>10</a:t>
            </a:r>
            <a:r>
              <a:rPr sz="1100" spc="-9" dirty="0">
                <a:latin typeface="Calibri"/>
                <a:cs typeface="Calibri"/>
              </a:rPr>
              <a:t>-8</a:t>
            </a:r>
            <a:endParaRPr sz="1100">
              <a:latin typeface="Calibri"/>
              <a:cs typeface="Calibri"/>
            </a:endParaRPr>
          </a:p>
        </p:txBody>
      </p:sp>
      <p:sp>
        <p:nvSpPr>
          <p:cNvPr id="14" name="object 14"/>
          <p:cNvSpPr txBox="1"/>
          <p:nvPr/>
        </p:nvSpPr>
        <p:spPr>
          <a:xfrm>
            <a:off x="2686627" y="2601165"/>
            <a:ext cx="346941" cy="323850"/>
          </a:xfrm>
          <a:prstGeom prst="rect">
            <a:avLst/>
          </a:prstGeom>
        </p:spPr>
        <p:txBody>
          <a:bodyPr vert="horz" wrap="square" lIns="0" tIns="0" rIns="0" bIns="0" rtlCol="0">
            <a:noAutofit/>
          </a:bodyPr>
          <a:lstStyle/>
          <a:p>
            <a:pPr marL="11397"/>
            <a:r>
              <a:rPr sz="2400" spc="-13" baseline="-16975" dirty="0">
                <a:latin typeface="Calibri"/>
                <a:cs typeface="Calibri"/>
              </a:rPr>
              <a:t>10</a:t>
            </a:r>
            <a:r>
              <a:rPr sz="1100" spc="-9" dirty="0">
                <a:latin typeface="Calibri"/>
                <a:cs typeface="Calibri"/>
              </a:rPr>
              <a:t>-7</a:t>
            </a:r>
            <a:endParaRPr sz="1100">
              <a:latin typeface="Calibri"/>
              <a:cs typeface="Calibri"/>
            </a:endParaRPr>
          </a:p>
        </p:txBody>
      </p:sp>
      <p:sp>
        <p:nvSpPr>
          <p:cNvPr id="15" name="object 15"/>
          <p:cNvSpPr txBox="1"/>
          <p:nvPr/>
        </p:nvSpPr>
        <p:spPr>
          <a:xfrm>
            <a:off x="3517900" y="2601165"/>
            <a:ext cx="346941" cy="323850"/>
          </a:xfrm>
          <a:prstGeom prst="rect">
            <a:avLst/>
          </a:prstGeom>
        </p:spPr>
        <p:txBody>
          <a:bodyPr vert="horz" wrap="square" lIns="0" tIns="0" rIns="0" bIns="0" rtlCol="0">
            <a:noAutofit/>
          </a:bodyPr>
          <a:lstStyle/>
          <a:p>
            <a:pPr marL="11397"/>
            <a:r>
              <a:rPr sz="2400" spc="-13" baseline="-16975" dirty="0">
                <a:latin typeface="Calibri"/>
                <a:cs typeface="Calibri"/>
              </a:rPr>
              <a:t>10</a:t>
            </a:r>
            <a:r>
              <a:rPr sz="1100" spc="-9" dirty="0">
                <a:latin typeface="Calibri"/>
                <a:cs typeface="Calibri"/>
              </a:rPr>
              <a:t>-6</a:t>
            </a:r>
            <a:endParaRPr sz="1100">
              <a:latin typeface="Calibri"/>
              <a:cs typeface="Calibri"/>
            </a:endParaRPr>
          </a:p>
        </p:txBody>
      </p:sp>
      <p:sp>
        <p:nvSpPr>
          <p:cNvPr id="16" name="object 16"/>
          <p:cNvSpPr txBox="1"/>
          <p:nvPr/>
        </p:nvSpPr>
        <p:spPr>
          <a:xfrm>
            <a:off x="4349172" y="2601165"/>
            <a:ext cx="346941" cy="323850"/>
          </a:xfrm>
          <a:prstGeom prst="rect">
            <a:avLst/>
          </a:prstGeom>
        </p:spPr>
        <p:txBody>
          <a:bodyPr vert="horz" wrap="square" lIns="0" tIns="0" rIns="0" bIns="0" rtlCol="0">
            <a:noAutofit/>
          </a:bodyPr>
          <a:lstStyle/>
          <a:p>
            <a:pPr marL="11397"/>
            <a:r>
              <a:rPr sz="2400" spc="-13" baseline="-16975" dirty="0">
                <a:latin typeface="Calibri"/>
                <a:cs typeface="Calibri"/>
              </a:rPr>
              <a:t>10</a:t>
            </a:r>
            <a:r>
              <a:rPr sz="1100" spc="-9" dirty="0">
                <a:latin typeface="Calibri"/>
                <a:cs typeface="Calibri"/>
              </a:rPr>
              <a:t>-5</a:t>
            </a:r>
            <a:endParaRPr sz="1100">
              <a:latin typeface="Calibri"/>
              <a:cs typeface="Calibri"/>
            </a:endParaRPr>
          </a:p>
        </p:txBody>
      </p:sp>
      <p:sp>
        <p:nvSpPr>
          <p:cNvPr id="17" name="object 17"/>
          <p:cNvSpPr txBox="1"/>
          <p:nvPr/>
        </p:nvSpPr>
        <p:spPr>
          <a:xfrm>
            <a:off x="5180445" y="2601165"/>
            <a:ext cx="346941" cy="323850"/>
          </a:xfrm>
          <a:prstGeom prst="rect">
            <a:avLst/>
          </a:prstGeom>
        </p:spPr>
        <p:txBody>
          <a:bodyPr vert="horz" wrap="square" lIns="0" tIns="0" rIns="0" bIns="0" rtlCol="0">
            <a:noAutofit/>
          </a:bodyPr>
          <a:lstStyle/>
          <a:p>
            <a:pPr marL="11397"/>
            <a:r>
              <a:rPr sz="2400" spc="-13" baseline="-16975" dirty="0">
                <a:latin typeface="Calibri"/>
                <a:cs typeface="Calibri"/>
              </a:rPr>
              <a:t>10</a:t>
            </a:r>
            <a:r>
              <a:rPr sz="1100" spc="-9" dirty="0">
                <a:latin typeface="Calibri"/>
                <a:cs typeface="Calibri"/>
              </a:rPr>
              <a:t>-4</a:t>
            </a:r>
            <a:endParaRPr sz="1100">
              <a:latin typeface="Calibri"/>
              <a:cs typeface="Calibri"/>
            </a:endParaRPr>
          </a:p>
        </p:txBody>
      </p:sp>
      <p:sp>
        <p:nvSpPr>
          <p:cNvPr id="18" name="object 18"/>
          <p:cNvSpPr txBox="1"/>
          <p:nvPr/>
        </p:nvSpPr>
        <p:spPr>
          <a:xfrm>
            <a:off x="8586355" y="2661677"/>
            <a:ext cx="128732" cy="263338"/>
          </a:xfrm>
          <a:prstGeom prst="rect">
            <a:avLst/>
          </a:prstGeom>
        </p:spPr>
        <p:txBody>
          <a:bodyPr vert="horz" wrap="square" lIns="0" tIns="0" rIns="0" bIns="0" rtlCol="0">
            <a:noAutofit/>
          </a:bodyPr>
          <a:lstStyle/>
          <a:p>
            <a:pPr marL="11397"/>
            <a:r>
              <a:rPr sz="1600" spc="-9" dirty="0">
                <a:latin typeface="Calibri"/>
                <a:cs typeface="Calibri"/>
              </a:rPr>
              <a:t>1</a:t>
            </a:r>
            <a:endParaRPr sz="1600">
              <a:latin typeface="Calibri"/>
              <a:cs typeface="Calibri"/>
            </a:endParaRPr>
          </a:p>
        </p:txBody>
      </p:sp>
      <p:sp>
        <p:nvSpPr>
          <p:cNvPr id="19" name="object 19"/>
          <p:cNvSpPr txBox="1"/>
          <p:nvPr/>
        </p:nvSpPr>
        <p:spPr>
          <a:xfrm>
            <a:off x="544945" y="2514599"/>
            <a:ext cx="819727" cy="263338"/>
          </a:xfrm>
          <a:prstGeom prst="rect">
            <a:avLst/>
          </a:prstGeom>
        </p:spPr>
        <p:txBody>
          <a:bodyPr vert="horz" wrap="square" lIns="0" tIns="0" rIns="0" bIns="0" rtlCol="0">
            <a:noAutofit/>
          </a:bodyPr>
          <a:lstStyle/>
          <a:p>
            <a:pPr marL="11397"/>
            <a:r>
              <a:rPr sz="1600" spc="-58" dirty="0">
                <a:latin typeface="Calibri"/>
                <a:cs typeface="Calibri"/>
              </a:rPr>
              <a:t>E</a:t>
            </a:r>
            <a:r>
              <a:rPr sz="1600" spc="-9" dirty="0">
                <a:latin typeface="Calibri"/>
                <a:cs typeface="Calibri"/>
              </a:rPr>
              <a:t>f</a:t>
            </a:r>
            <a:r>
              <a:rPr sz="1600" dirty="0">
                <a:latin typeface="Calibri"/>
                <a:cs typeface="Calibri"/>
              </a:rPr>
              <a:t>f</a:t>
            </a:r>
            <a:r>
              <a:rPr sz="1600" spc="-4" dirty="0">
                <a:latin typeface="Calibri"/>
                <a:cs typeface="Calibri"/>
              </a:rPr>
              <a:t>i</a:t>
            </a:r>
            <a:r>
              <a:rPr sz="1600" spc="-13" dirty="0">
                <a:latin typeface="Calibri"/>
                <a:cs typeface="Calibri"/>
              </a:rPr>
              <a:t>c</a:t>
            </a:r>
            <a:r>
              <a:rPr sz="1600" spc="-4" dirty="0">
                <a:latin typeface="Calibri"/>
                <a:cs typeface="Calibri"/>
              </a:rPr>
              <a:t>i</a:t>
            </a:r>
            <a:r>
              <a:rPr sz="1600" spc="-9" dirty="0">
                <a:latin typeface="Calibri"/>
                <a:cs typeface="Calibri"/>
              </a:rPr>
              <a:t>en</a:t>
            </a:r>
            <a:r>
              <a:rPr sz="1600" spc="-13" dirty="0">
                <a:latin typeface="Calibri"/>
                <a:cs typeface="Calibri"/>
              </a:rPr>
              <a:t>c</a:t>
            </a:r>
            <a:r>
              <a:rPr sz="1600" spc="-9" dirty="0">
                <a:latin typeface="Calibri"/>
                <a:cs typeface="Calibri"/>
              </a:rPr>
              <a:t>y</a:t>
            </a:r>
            <a:endParaRPr sz="1600">
              <a:latin typeface="Calibri"/>
              <a:cs typeface="Calibri"/>
            </a:endParaRPr>
          </a:p>
        </p:txBody>
      </p:sp>
      <p:sp>
        <p:nvSpPr>
          <p:cNvPr id="20" name="object 20"/>
          <p:cNvSpPr/>
          <p:nvPr/>
        </p:nvSpPr>
        <p:spPr>
          <a:xfrm>
            <a:off x="1645920" y="2084294"/>
            <a:ext cx="6995159" cy="0"/>
          </a:xfrm>
          <a:custGeom>
            <a:avLst/>
            <a:gdLst/>
            <a:ahLst/>
            <a:cxnLst/>
            <a:rect l="l" t="t" r="r" b="b"/>
            <a:pathLst>
              <a:path w="7694675">
                <a:moveTo>
                  <a:pt x="0" y="0"/>
                </a:moveTo>
                <a:lnTo>
                  <a:pt x="7694675" y="0"/>
                </a:lnTo>
              </a:path>
            </a:pathLst>
          </a:custGeom>
          <a:ln w="37845">
            <a:solidFill>
              <a:srgbClr val="000000"/>
            </a:solidFill>
          </a:ln>
        </p:spPr>
        <p:txBody>
          <a:bodyPr wrap="square" lIns="0" tIns="0" rIns="0" bIns="0" rtlCol="0">
            <a:noAutofit/>
          </a:bodyPr>
          <a:lstStyle/>
          <a:p>
            <a:endParaRPr/>
          </a:p>
        </p:txBody>
      </p:sp>
      <p:sp>
        <p:nvSpPr>
          <p:cNvPr id="21" name="object 21"/>
          <p:cNvSpPr/>
          <p:nvPr/>
        </p:nvSpPr>
        <p:spPr>
          <a:xfrm>
            <a:off x="8641773" y="1949824"/>
            <a:ext cx="0" cy="133125"/>
          </a:xfrm>
          <a:custGeom>
            <a:avLst/>
            <a:gdLst/>
            <a:ahLst/>
            <a:cxnLst/>
            <a:rect l="l" t="t" r="r" b="b"/>
            <a:pathLst>
              <a:path h="150875">
                <a:moveTo>
                  <a:pt x="0" y="0"/>
                </a:moveTo>
                <a:lnTo>
                  <a:pt x="0" y="150875"/>
                </a:lnTo>
              </a:path>
            </a:pathLst>
          </a:custGeom>
          <a:ln w="27177">
            <a:solidFill>
              <a:srgbClr val="000000"/>
            </a:solidFill>
          </a:ln>
        </p:spPr>
        <p:txBody>
          <a:bodyPr wrap="square" lIns="0" tIns="0" rIns="0" bIns="0" rtlCol="0">
            <a:noAutofit/>
          </a:bodyPr>
          <a:lstStyle/>
          <a:p>
            <a:endParaRPr/>
          </a:p>
        </p:txBody>
      </p:sp>
      <p:sp>
        <p:nvSpPr>
          <p:cNvPr id="22" name="object 22"/>
          <p:cNvSpPr/>
          <p:nvPr/>
        </p:nvSpPr>
        <p:spPr>
          <a:xfrm>
            <a:off x="7960821" y="1949824"/>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23" name="object 23"/>
          <p:cNvSpPr/>
          <p:nvPr/>
        </p:nvSpPr>
        <p:spPr>
          <a:xfrm>
            <a:off x="7129548" y="1949824"/>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24" name="object 24"/>
          <p:cNvSpPr/>
          <p:nvPr/>
        </p:nvSpPr>
        <p:spPr>
          <a:xfrm>
            <a:off x="6298275" y="1949824"/>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25" name="object 25"/>
          <p:cNvSpPr/>
          <p:nvPr/>
        </p:nvSpPr>
        <p:spPr>
          <a:xfrm>
            <a:off x="5467003" y="1949824"/>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26" name="object 26"/>
          <p:cNvSpPr/>
          <p:nvPr/>
        </p:nvSpPr>
        <p:spPr>
          <a:xfrm>
            <a:off x="4635730" y="1949824"/>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27" name="object 27"/>
          <p:cNvSpPr/>
          <p:nvPr/>
        </p:nvSpPr>
        <p:spPr>
          <a:xfrm>
            <a:off x="3804457" y="1949824"/>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28" name="object 28"/>
          <p:cNvSpPr/>
          <p:nvPr/>
        </p:nvSpPr>
        <p:spPr>
          <a:xfrm>
            <a:off x="2973185" y="1949824"/>
            <a:ext cx="0" cy="133125"/>
          </a:xfrm>
          <a:custGeom>
            <a:avLst/>
            <a:gdLst/>
            <a:ahLst/>
            <a:cxnLst/>
            <a:rect l="l" t="t" r="r" b="b"/>
            <a:pathLst>
              <a:path h="150875">
                <a:moveTo>
                  <a:pt x="0" y="0"/>
                </a:moveTo>
                <a:lnTo>
                  <a:pt x="0" y="150875"/>
                </a:lnTo>
              </a:path>
            </a:pathLst>
          </a:custGeom>
          <a:ln w="28702">
            <a:solidFill>
              <a:srgbClr val="000000"/>
            </a:solidFill>
          </a:ln>
        </p:spPr>
        <p:txBody>
          <a:bodyPr wrap="square" lIns="0" tIns="0" rIns="0" bIns="0" rtlCol="0">
            <a:noAutofit/>
          </a:bodyPr>
          <a:lstStyle/>
          <a:p>
            <a:endParaRPr/>
          </a:p>
        </p:txBody>
      </p:sp>
      <p:sp>
        <p:nvSpPr>
          <p:cNvPr id="29" name="object 29"/>
          <p:cNvSpPr/>
          <p:nvPr/>
        </p:nvSpPr>
        <p:spPr>
          <a:xfrm>
            <a:off x="2141912" y="1949824"/>
            <a:ext cx="0" cy="133125"/>
          </a:xfrm>
          <a:custGeom>
            <a:avLst/>
            <a:gdLst/>
            <a:ahLst/>
            <a:cxnLst/>
            <a:rect l="l" t="t" r="r" b="b"/>
            <a:pathLst>
              <a:path h="150875">
                <a:moveTo>
                  <a:pt x="0" y="0"/>
                </a:moveTo>
                <a:lnTo>
                  <a:pt x="0" y="150875"/>
                </a:lnTo>
              </a:path>
            </a:pathLst>
          </a:custGeom>
          <a:ln w="28701">
            <a:solidFill>
              <a:srgbClr val="000000"/>
            </a:solidFill>
          </a:ln>
        </p:spPr>
        <p:txBody>
          <a:bodyPr wrap="square" lIns="0" tIns="0" rIns="0" bIns="0" rtlCol="0">
            <a:noAutofit/>
          </a:bodyPr>
          <a:lstStyle/>
          <a:p>
            <a:endParaRPr/>
          </a:p>
        </p:txBody>
      </p:sp>
      <p:sp>
        <p:nvSpPr>
          <p:cNvPr id="30" name="object 30"/>
          <p:cNvSpPr txBox="1"/>
          <p:nvPr/>
        </p:nvSpPr>
        <p:spPr>
          <a:xfrm>
            <a:off x="1999672" y="2111187"/>
            <a:ext cx="304223" cy="263338"/>
          </a:xfrm>
          <a:prstGeom prst="rect">
            <a:avLst/>
          </a:prstGeom>
        </p:spPr>
        <p:txBody>
          <a:bodyPr vert="horz" wrap="square" lIns="0" tIns="0" rIns="0" bIns="0" rtlCol="0">
            <a:noAutofit/>
          </a:bodyPr>
          <a:lstStyle/>
          <a:p>
            <a:pPr marL="11397"/>
            <a:r>
              <a:rPr sz="1600" spc="-9" dirty="0">
                <a:latin typeface="Calibri"/>
                <a:cs typeface="Calibri"/>
              </a:rPr>
              <a:t>10</a:t>
            </a:r>
            <a:r>
              <a:rPr sz="1600" spc="-13" baseline="25462" dirty="0">
                <a:latin typeface="Calibri"/>
                <a:cs typeface="Calibri"/>
              </a:rPr>
              <a:t>7</a:t>
            </a:r>
            <a:endParaRPr sz="1600" baseline="25462">
              <a:latin typeface="Calibri"/>
              <a:cs typeface="Calibri"/>
            </a:endParaRPr>
          </a:p>
        </p:txBody>
      </p:sp>
      <p:sp>
        <p:nvSpPr>
          <p:cNvPr id="31" name="object 31"/>
          <p:cNvSpPr txBox="1"/>
          <p:nvPr/>
        </p:nvSpPr>
        <p:spPr>
          <a:xfrm>
            <a:off x="2830945" y="2111187"/>
            <a:ext cx="304223" cy="263338"/>
          </a:xfrm>
          <a:prstGeom prst="rect">
            <a:avLst/>
          </a:prstGeom>
        </p:spPr>
        <p:txBody>
          <a:bodyPr vert="horz" wrap="square" lIns="0" tIns="0" rIns="0" bIns="0" rtlCol="0">
            <a:noAutofit/>
          </a:bodyPr>
          <a:lstStyle/>
          <a:p>
            <a:pPr marL="11397"/>
            <a:r>
              <a:rPr sz="1600" spc="-9" dirty="0">
                <a:latin typeface="Calibri"/>
                <a:cs typeface="Calibri"/>
              </a:rPr>
              <a:t>10</a:t>
            </a:r>
            <a:r>
              <a:rPr sz="1600" spc="-13" baseline="25462" dirty="0">
                <a:latin typeface="Calibri"/>
                <a:cs typeface="Calibri"/>
              </a:rPr>
              <a:t>6</a:t>
            </a:r>
            <a:endParaRPr sz="1600" baseline="25462">
              <a:latin typeface="Calibri"/>
              <a:cs typeface="Calibri"/>
            </a:endParaRPr>
          </a:p>
        </p:txBody>
      </p:sp>
      <p:sp>
        <p:nvSpPr>
          <p:cNvPr id="32" name="object 32"/>
          <p:cNvSpPr txBox="1"/>
          <p:nvPr/>
        </p:nvSpPr>
        <p:spPr>
          <a:xfrm>
            <a:off x="3662219" y="2111187"/>
            <a:ext cx="304223" cy="263338"/>
          </a:xfrm>
          <a:prstGeom prst="rect">
            <a:avLst/>
          </a:prstGeom>
        </p:spPr>
        <p:txBody>
          <a:bodyPr vert="horz" wrap="square" lIns="0" tIns="0" rIns="0" bIns="0" rtlCol="0">
            <a:noAutofit/>
          </a:bodyPr>
          <a:lstStyle/>
          <a:p>
            <a:pPr marL="11397"/>
            <a:r>
              <a:rPr sz="1600" spc="-9" dirty="0">
                <a:latin typeface="Calibri"/>
                <a:cs typeface="Calibri"/>
              </a:rPr>
              <a:t>10</a:t>
            </a:r>
            <a:r>
              <a:rPr sz="1600" spc="-13" baseline="25462" dirty="0">
                <a:latin typeface="Calibri"/>
                <a:cs typeface="Calibri"/>
              </a:rPr>
              <a:t>5</a:t>
            </a:r>
            <a:endParaRPr sz="1600" baseline="25462">
              <a:latin typeface="Calibri"/>
              <a:cs typeface="Calibri"/>
            </a:endParaRPr>
          </a:p>
        </p:txBody>
      </p:sp>
      <p:sp>
        <p:nvSpPr>
          <p:cNvPr id="33" name="object 33"/>
          <p:cNvSpPr txBox="1"/>
          <p:nvPr/>
        </p:nvSpPr>
        <p:spPr>
          <a:xfrm>
            <a:off x="4493491" y="2111187"/>
            <a:ext cx="304223" cy="263338"/>
          </a:xfrm>
          <a:prstGeom prst="rect">
            <a:avLst/>
          </a:prstGeom>
        </p:spPr>
        <p:txBody>
          <a:bodyPr vert="horz" wrap="square" lIns="0" tIns="0" rIns="0" bIns="0" rtlCol="0">
            <a:noAutofit/>
          </a:bodyPr>
          <a:lstStyle/>
          <a:p>
            <a:pPr marL="11397"/>
            <a:r>
              <a:rPr sz="1600" spc="-9" dirty="0">
                <a:latin typeface="Calibri"/>
                <a:cs typeface="Calibri"/>
              </a:rPr>
              <a:t>10</a:t>
            </a:r>
            <a:r>
              <a:rPr sz="1600" spc="-13" baseline="25462" dirty="0">
                <a:latin typeface="Calibri"/>
                <a:cs typeface="Calibri"/>
              </a:rPr>
              <a:t>4</a:t>
            </a:r>
            <a:endParaRPr sz="1600" baseline="25462">
              <a:latin typeface="Calibri"/>
              <a:cs typeface="Calibri"/>
            </a:endParaRPr>
          </a:p>
        </p:txBody>
      </p:sp>
      <p:sp>
        <p:nvSpPr>
          <p:cNvPr id="34" name="object 34"/>
          <p:cNvSpPr txBox="1"/>
          <p:nvPr/>
        </p:nvSpPr>
        <p:spPr>
          <a:xfrm>
            <a:off x="5324764" y="2111187"/>
            <a:ext cx="304223" cy="263338"/>
          </a:xfrm>
          <a:prstGeom prst="rect">
            <a:avLst/>
          </a:prstGeom>
        </p:spPr>
        <p:txBody>
          <a:bodyPr vert="horz" wrap="square" lIns="0" tIns="0" rIns="0" bIns="0" rtlCol="0">
            <a:noAutofit/>
          </a:bodyPr>
          <a:lstStyle/>
          <a:p>
            <a:pPr marL="11397"/>
            <a:r>
              <a:rPr sz="1600" spc="-9" dirty="0">
                <a:latin typeface="Calibri"/>
                <a:cs typeface="Calibri"/>
              </a:rPr>
              <a:t>10</a:t>
            </a:r>
            <a:r>
              <a:rPr sz="1600" spc="-13" baseline="25462" dirty="0">
                <a:latin typeface="Calibri"/>
                <a:cs typeface="Calibri"/>
              </a:rPr>
              <a:t>3</a:t>
            </a:r>
            <a:endParaRPr sz="1600" baseline="25462">
              <a:latin typeface="Calibri"/>
              <a:cs typeface="Calibri"/>
            </a:endParaRPr>
          </a:p>
        </p:txBody>
      </p:sp>
      <p:sp>
        <p:nvSpPr>
          <p:cNvPr id="35" name="object 35"/>
          <p:cNvSpPr txBox="1"/>
          <p:nvPr/>
        </p:nvSpPr>
        <p:spPr>
          <a:xfrm>
            <a:off x="447184" y="2059640"/>
            <a:ext cx="1229014" cy="235324"/>
          </a:xfrm>
          <a:prstGeom prst="rect">
            <a:avLst/>
          </a:prstGeom>
        </p:spPr>
        <p:txBody>
          <a:bodyPr vert="horz" wrap="square" lIns="0" tIns="0" rIns="0" bIns="0" rtlCol="0">
            <a:noAutofit/>
          </a:bodyPr>
          <a:lstStyle/>
          <a:p>
            <a:pPr marL="11397"/>
            <a:r>
              <a:rPr sz="1400" spc="-9" dirty="0">
                <a:latin typeface="Calibri"/>
                <a:cs typeface="Calibri"/>
              </a:rPr>
              <a:t>Sa</a:t>
            </a:r>
            <a:r>
              <a:rPr sz="1400" spc="-18" dirty="0">
                <a:latin typeface="Calibri"/>
                <a:cs typeface="Calibri"/>
              </a:rPr>
              <a:t>m</a:t>
            </a:r>
            <a:r>
              <a:rPr sz="1400" spc="-9" dirty="0">
                <a:latin typeface="Calibri"/>
                <a:cs typeface="Calibri"/>
              </a:rPr>
              <a:t>ple</a:t>
            </a:r>
            <a:r>
              <a:rPr sz="1400" spc="-4" dirty="0">
                <a:latin typeface="Calibri"/>
                <a:cs typeface="Calibri"/>
              </a:rPr>
              <a:t> </a:t>
            </a:r>
            <a:r>
              <a:rPr sz="1400" spc="-9" dirty="0">
                <a:latin typeface="Calibri"/>
                <a:cs typeface="Calibri"/>
              </a:rPr>
              <a:t>Si</a:t>
            </a:r>
            <a:r>
              <a:rPr sz="1400" spc="-40" dirty="0">
                <a:latin typeface="Calibri"/>
                <a:cs typeface="Calibri"/>
              </a:rPr>
              <a:t>z</a:t>
            </a:r>
            <a:r>
              <a:rPr sz="1400" spc="-9" dirty="0">
                <a:latin typeface="Calibri"/>
                <a:cs typeface="Calibri"/>
              </a:rPr>
              <a:t>e</a:t>
            </a:r>
            <a:r>
              <a:rPr sz="1400" spc="9" dirty="0">
                <a:latin typeface="Calibri"/>
                <a:cs typeface="Calibri"/>
              </a:rPr>
              <a:t> </a:t>
            </a:r>
            <a:r>
              <a:rPr sz="1400" spc="-4" dirty="0">
                <a:latin typeface="Calibri"/>
                <a:cs typeface="Calibri"/>
              </a:rPr>
              <a:t>(</a:t>
            </a:r>
            <a:r>
              <a:rPr sz="1400" spc="-13" dirty="0">
                <a:latin typeface="Calibri"/>
                <a:cs typeface="Calibri"/>
              </a:rPr>
              <a:t>k</a:t>
            </a:r>
            <a:r>
              <a:rPr sz="1400" spc="-9" dirty="0">
                <a:latin typeface="Calibri"/>
                <a:cs typeface="Calibri"/>
              </a:rPr>
              <a:t>g)</a:t>
            </a:r>
            <a:endParaRPr sz="1400">
              <a:latin typeface="Calibri"/>
              <a:cs typeface="Calibri"/>
            </a:endParaRPr>
          </a:p>
        </p:txBody>
      </p:sp>
      <p:sp>
        <p:nvSpPr>
          <p:cNvPr id="36" name="object 36"/>
          <p:cNvSpPr/>
          <p:nvPr/>
        </p:nvSpPr>
        <p:spPr>
          <a:xfrm>
            <a:off x="4641273" y="1479177"/>
            <a:ext cx="4008119" cy="337520"/>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txBox="1"/>
          <p:nvPr/>
        </p:nvSpPr>
        <p:spPr>
          <a:xfrm>
            <a:off x="5882755" y="1468419"/>
            <a:ext cx="2150918" cy="1445559"/>
          </a:xfrm>
          <a:prstGeom prst="rect">
            <a:avLst/>
          </a:prstGeom>
        </p:spPr>
        <p:txBody>
          <a:bodyPr vert="horz" wrap="square" lIns="0" tIns="0" rIns="0" bIns="0" rtlCol="0">
            <a:noAutofit/>
          </a:bodyPr>
          <a:lstStyle/>
          <a:p>
            <a:pPr marL="11397"/>
            <a:r>
              <a:rPr sz="2200" spc="-18" dirty="0">
                <a:solidFill>
                  <a:srgbClr val="FF0000"/>
                </a:solidFill>
                <a:latin typeface="Calibri"/>
                <a:cs typeface="Calibri"/>
              </a:rPr>
              <a:t>G</a:t>
            </a:r>
            <a:r>
              <a:rPr sz="2200" spc="-40" dirty="0">
                <a:solidFill>
                  <a:srgbClr val="FF0000"/>
                </a:solidFill>
                <a:latin typeface="Calibri"/>
                <a:cs typeface="Calibri"/>
              </a:rPr>
              <a:t>r</a:t>
            </a:r>
            <a:r>
              <a:rPr sz="2200" spc="-4" dirty="0">
                <a:solidFill>
                  <a:srgbClr val="FF0000"/>
                </a:solidFill>
                <a:latin typeface="Calibri"/>
                <a:cs typeface="Calibri"/>
              </a:rPr>
              <a:t>o</a:t>
            </a:r>
            <a:r>
              <a:rPr sz="2200" spc="-13" dirty="0">
                <a:solidFill>
                  <a:srgbClr val="FF0000"/>
                </a:solidFill>
                <a:latin typeface="Calibri"/>
                <a:cs typeface="Calibri"/>
              </a:rPr>
              <a:t>und</a:t>
            </a:r>
            <a:r>
              <a:rPr sz="2200" spc="-40" dirty="0">
                <a:solidFill>
                  <a:srgbClr val="FF0000"/>
                </a:solidFill>
                <a:latin typeface="Calibri"/>
                <a:cs typeface="Calibri"/>
              </a:rPr>
              <a:t>w</a:t>
            </a:r>
            <a:r>
              <a:rPr sz="2200" spc="-22" dirty="0">
                <a:solidFill>
                  <a:srgbClr val="FF0000"/>
                </a:solidFill>
                <a:latin typeface="Calibri"/>
                <a:cs typeface="Calibri"/>
              </a:rPr>
              <a:t>a</a:t>
            </a:r>
            <a:r>
              <a:rPr sz="2200" spc="-31" dirty="0">
                <a:solidFill>
                  <a:srgbClr val="FF0000"/>
                </a:solidFill>
                <a:latin typeface="Calibri"/>
                <a:cs typeface="Calibri"/>
              </a:rPr>
              <a:t>t</a:t>
            </a:r>
            <a:r>
              <a:rPr sz="2200" spc="-13" dirty="0">
                <a:solidFill>
                  <a:srgbClr val="FF0000"/>
                </a:solidFill>
                <a:latin typeface="Calibri"/>
                <a:cs typeface="Calibri"/>
              </a:rPr>
              <a:t>er</a:t>
            </a:r>
            <a:endParaRPr sz="2200">
              <a:latin typeface="Calibri"/>
              <a:cs typeface="Calibri"/>
            </a:endParaRPr>
          </a:p>
          <a:p>
            <a:pPr>
              <a:lnSpc>
                <a:spcPts val="763"/>
              </a:lnSpc>
              <a:spcBef>
                <a:spcPts val="4"/>
              </a:spcBef>
            </a:pPr>
            <a:endParaRPr sz="800"/>
          </a:p>
          <a:p>
            <a:pPr>
              <a:lnSpc>
                <a:spcPts val="897"/>
              </a:lnSpc>
            </a:pPr>
            <a:endParaRPr sz="900"/>
          </a:p>
          <a:p>
            <a:pPr>
              <a:lnSpc>
                <a:spcPts val="897"/>
              </a:lnSpc>
            </a:pPr>
            <a:endParaRPr sz="900"/>
          </a:p>
          <a:p>
            <a:pPr marL="280936">
              <a:tabLst>
                <a:tab pos="1112915" algn="l"/>
                <a:tab pos="2007578" algn="l"/>
              </a:tabLst>
            </a:pPr>
            <a:r>
              <a:rPr sz="1600" spc="-9" dirty="0">
                <a:latin typeface="Calibri"/>
                <a:cs typeface="Calibri"/>
              </a:rPr>
              <a:t>10</a:t>
            </a:r>
            <a:r>
              <a:rPr sz="1600" spc="-13" baseline="25462" dirty="0">
                <a:latin typeface="Calibri"/>
                <a:cs typeface="Calibri"/>
              </a:rPr>
              <a:t>2	</a:t>
            </a:r>
            <a:r>
              <a:rPr sz="1600" spc="-9" dirty="0">
                <a:latin typeface="Calibri"/>
                <a:cs typeface="Calibri"/>
              </a:rPr>
              <a:t>10	1</a:t>
            </a:r>
            <a:endParaRPr sz="1600">
              <a:latin typeface="Calibri"/>
              <a:cs typeface="Calibri"/>
            </a:endParaRPr>
          </a:p>
          <a:p>
            <a:pPr>
              <a:lnSpc>
                <a:spcPts val="897"/>
              </a:lnSpc>
            </a:pPr>
            <a:endParaRPr sz="900"/>
          </a:p>
          <a:p>
            <a:pPr>
              <a:lnSpc>
                <a:spcPts val="1077"/>
              </a:lnSpc>
              <a:spcBef>
                <a:spcPts val="11"/>
              </a:spcBef>
            </a:pPr>
            <a:endParaRPr sz="1100"/>
          </a:p>
          <a:p>
            <a:pPr marL="138473">
              <a:tabLst>
                <a:tab pos="959056" algn="l"/>
                <a:tab pos="1779638" algn="l"/>
              </a:tabLst>
            </a:pPr>
            <a:r>
              <a:rPr sz="2400" spc="-13" baseline="-16975" dirty="0">
                <a:latin typeface="Calibri"/>
                <a:cs typeface="Calibri"/>
              </a:rPr>
              <a:t>10</a:t>
            </a:r>
            <a:r>
              <a:rPr sz="1100" spc="-9" dirty="0">
                <a:latin typeface="Calibri"/>
                <a:cs typeface="Calibri"/>
              </a:rPr>
              <a:t>-3	</a:t>
            </a:r>
            <a:r>
              <a:rPr sz="2400" spc="-13" baseline="-16975" dirty="0">
                <a:latin typeface="Calibri"/>
                <a:cs typeface="Calibri"/>
              </a:rPr>
              <a:t>10</a:t>
            </a:r>
            <a:r>
              <a:rPr sz="1100" spc="-9" dirty="0">
                <a:latin typeface="Calibri"/>
                <a:cs typeface="Calibri"/>
              </a:rPr>
              <a:t>-2	</a:t>
            </a:r>
            <a:r>
              <a:rPr sz="2400" spc="-13" baseline="-16975" dirty="0">
                <a:latin typeface="Calibri"/>
                <a:cs typeface="Calibri"/>
              </a:rPr>
              <a:t>10</a:t>
            </a:r>
            <a:r>
              <a:rPr sz="1100" spc="-9" dirty="0">
                <a:latin typeface="Calibri"/>
                <a:cs typeface="Calibri"/>
              </a:rPr>
              <a:t>-1</a:t>
            </a:r>
            <a:endParaRPr sz="1100">
              <a:latin typeface="Calibri"/>
              <a:cs typeface="Calibri"/>
            </a:endParaRPr>
          </a:p>
        </p:txBody>
      </p:sp>
      <p:sp>
        <p:nvSpPr>
          <p:cNvPr id="38" name="object 38"/>
          <p:cNvSpPr txBox="1"/>
          <p:nvPr/>
        </p:nvSpPr>
        <p:spPr>
          <a:xfrm>
            <a:off x="588500" y="1844488"/>
            <a:ext cx="946727" cy="235324"/>
          </a:xfrm>
          <a:prstGeom prst="rect">
            <a:avLst/>
          </a:prstGeom>
        </p:spPr>
        <p:txBody>
          <a:bodyPr vert="horz" wrap="square" lIns="0" tIns="0" rIns="0" bIns="0" rtlCol="0">
            <a:noAutofit/>
          </a:bodyPr>
          <a:lstStyle/>
          <a:p>
            <a:pPr marL="11397"/>
            <a:r>
              <a:rPr sz="1400" spc="-72" dirty="0">
                <a:latin typeface="Calibri"/>
                <a:cs typeface="Calibri"/>
              </a:rPr>
              <a:t>W</a:t>
            </a:r>
            <a:r>
              <a:rPr sz="1400" spc="-18" dirty="0">
                <a:latin typeface="Calibri"/>
                <a:cs typeface="Calibri"/>
              </a:rPr>
              <a:t>at</a:t>
            </a:r>
            <a:r>
              <a:rPr sz="1400" spc="-13" dirty="0">
                <a:latin typeface="Calibri"/>
                <a:cs typeface="Calibri"/>
              </a:rPr>
              <a:t>e</a:t>
            </a:r>
            <a:r>
              <a:rPr sz="1400" spc="-9" dirty="0">
                <a:latin typeface="Calibri"/>
                <a:cs typeface="Calibri"/>
              </a:rPr>
              <a:t>r</a:t>
            </a:r>
            <a:r>
              <a:rPr sz="1400" spc="13" dirty="0">
                <a:latin typeface="Calibri"/>
                <a:cs typeface="Calibri"/>
              </a:rPr>
              <a:t> </a:t>
            </a:r>
            <a:r>
              <a:rPr sz="1400" spc="-13" dirty="0">
                <a:latin typeface="Calibri"/>
                <a:cs typeface="Calibri"/>
              </a:rPr>
              <a:t>o</a:t>
            </a:r>
            <a:r>
              <a:rPr sz="1400" spc="-9" dirty="0">
                <a:latin typeface="Calibri"/>
                <a:cs typeface="Calibri"/>
              </a:rPr>
              <a:t>r</a:t>
            </a:r>
            <a:r>
              <a:rPr sz="1400" spc="4" dirty="0">
                <a:latin typeface="Calibri"/>
                <a:cs typeface="Calibri"/>
              </a:rPr>
              <a:t> </a:t>
            </a:r>
            <a:r>
              <a:rPr sz="1400" spc="-4" dirty="0">
                <a:latin typeface="Calibri"/>
                <a:cs typeface="Calibri"/>
              </a:rPr>
              <a:t>I</a:t>
            </a:r>
            <a:r>
              <a:rPr sz="1400" spc="-13" dirty="0">
                <a:latin typeface="Calibri"/>
                <a:cs typeface="Calibri"/>
              </a:rPr>
              <a:t>c</a:t>
            </a:r>
            <a:r>
              <a:rPr sz="1400" spc="-9" dirty="0">
                <a:latin typeface="Calibri"/>
                <a:cs typeface="Calibri"/>
              </a:rPr>
              <a:t>e</a:t>
            </a:r>
            <a:endParaRPr sz="1400">
              <a:latin typeface="Calibri"/>
              <a:cs typeface="Calibri"/>
            </a:endParaRPr>
          </a:p>
        </p:txBody>
      </p:sp>
      <p:sp>
        <p:nvSpPr>
          <p:cNvPr id="39" name="object 39"/>
          <p:cNvSpPr/>
          <p:nvPr/>
        </p:nvSpPr>
        <p:spPr>
          <a:xfrm>
            <a:off x="6298276" y="1075765"/>
            <a:ext cx="2351115" cy="337520"/>
          </a:xfrm>
          <a:prstGeom prst="rect">
            <a:avLst/>
          </a:prstGeom>
          <a:blipFill>
            <a:blip r:embed="rId3" cstate="print"/>
            <a:stretch>
              <a:fillRect/>
            </a:stretch>
          </a:blipFill>
        </p:spPr>
        <p:txBody>
          <a:bodyPr wrap="square" lIns="0" tIns="0" rIns="0" bIns="0" rtlCol="0">
            <a:noAutofit/>
          </a:bodyPr>
          <a:lstStyle/>
          <a:p>
            <a:endParaRPr/>
          </a:p>
        </p:txBody>
      </p:sp>
      <p:sp>
        <p:nvSpPr>
          <p:cNvPr id="40" name="object 40"/>
          <p:cNvSpPr txBox="1"/>
          <p:nvPr/>
        </p:nvSpPr>
        <p:spPr>
          <a:xfrm>
            <a:off x="6978446" y="1065007"/>
            <a:ext cx="985982" cy="336176"/>
          </a:xfrm>
          <a:prstGeom prst="rect">
            <a:avLst/>
          </a:prstGeom>
        </p:spPr>
        <p:txBody>
          <a:bodyPr vert="horz" wrap="square" lIns="0" tIns="0" rIns="0" bIns="0" rtlCol="0">
            <a:noAutofit/>
          </a:bodyPr>
          <a:lstStyle/>
          <a:p>
            <a:pPr marL="11397"/>
            <a:r>
              <a:rPr sz="2200" spc="-63" dirty="0">
                <a:solidFill>
                  <a:srgbClr val="FF0000"/>
                </a:solidFill>
                <a:latin typeface="Calibri"/>
                <a:cs typeface="Calibri"/>
              </a:rPr>
              <a:t>P</a:t>
            </a:r>
            <a:r>
              <a:rPr sz="2200" spc="-4" dirty="0">
                <a:solidFill>
                  <a:srgbClr val="FF0000"/>
                </a:solidFill>
                <a:latin typeface="Calibri"/>
                <a:cs typeface="Calibri"/>
              </a:rPr>
              <a:t>o</a:t>
            </a:r>
            <a:r>
              <a:rPr sz="2200" spc="-9" dirty="0">
                <a:solidFill>
                  <a:srgbClr val="FF0000"/>
                </a:solidFill>
                <a:latin typeface="Calibri"/>
                <a:cs typeface="Calibri"/>
              </a:rPr>
              <a:t>lar </a:t>
            </a:r>
            <a:r>
              <a:rPr sz="2200" spc="-13" dirty="0">
                <a:solidFill>
                  <a:srgbClr val="FF0000"/>
                </a:solidFill>
                <a:latin typeface="Calibri"/>
                <a:cs typeface="Calibri"/>
              </a:rPr>
              <a:t>Ice</a:t>
            </a:r>
            <a:endParaRPr sz="2200">
              <a:latin typeface="Calibri"/>
              <a:cs typeface="Calibri"/>
            </a:endParaRPr>
          </a:p>
        </p:txBody>
      </p:sp>
      <p:sp>
        <p:nvSpPr>
          <p:cNvPr id="41" name="object 41"/>
          <p:cNvSpPr/>
          <p:nvPr/>
        </p:nvSpPr>
        <p:spPr>
          <a:xfrm>
            <a:off x="2234738" y="2958353"/>
            <a:ext cx="103908" cy="403411"/>
          </a:xfrm>
          <a:custGeom>
            <a:avLst/>
            <a:gdLst/>
            <a:ahLst/>
            <a:cxnLst/>
            <a:rect l="l" t="t" r="r" b="b"/>
            <a:pathLst>
              <a:path w="114299" h="457199">
                <a:moveTo>
                  <a:pt x="76200" y="96012"/>
                </a:moveTo>
                <a:lnTo>
                  <a:pt x="38100" y="96012"/>
                </a:lnTo>
                <a:lnTo>
                  <a:pt x="38100" y="457199"/>
                </a:lnTo>
                <a:lnTo>
                  <a:pt x="76200" y="457199"/>
                </a:lnTo>
                <a:lnTo>
                  <a:pt x="76200" y="96012"/>
                </a:lnTo>
                <a:close/>
              </a:path>
              <a:path w="114299" h="457199">
                <a:moveTo>
                  <a:pt x="56387" y="0"/>
                </a:moveTo>
                <a:lnTo>
                  <a:pt x="0" y="114300"/>
                </a:lnTo>
                <a:lnTo>
                  <a:pt x="38100" y="114300"/>
                </a:lnTo>
                <a:lnTo>
                  <a:pt x="38100" y="96012"/>
                </a:lnTo>
                <a:lnTo>
                  <a:pt x="105034" y="96012"/>
                </a:lnTo>
                <a:lnTo>
                  <a:pt x="56387" y="0"/>
                </a:lnTo>
                <a:close/>
              </a:path>
              <a:path w="114299" h="457199">
                <a:moveTo>
                  <a:pt x="105034" y="96012"/>
                </a:moveTo>
                <a:lnTo>
                  <a:pt x="76200" y="96012"/>
                </a:lnTo>
                <a:lnTo>
                  <a:pt x="76200" y="114300"/>
                </a:lnTo>
                <a:lnTo>
                  <a:pt x="114299" y="114300"/>
                </a:lnTo>
                <a:lnTo>
                  <a:pt x="105034" y="96012"/>
                </a:lnTo>
                <a:close/>
              </a:path>
            </a:pathLst>
          </a:custGeom>
          <a:solidFill>
            <a:srgbClr val="3333CC"/>
          </a:solidFill>
        </p:spPr>
        <p:txBody>
          <a:bodyPr wrap="square" lIns="0" tIns="0" rIns="0" bIns="0" rtlCol="0">
            <a:noAutofit/>
          </a:bodyPr>
          <a:lstStyle/>
          <a:p>
            <a:endParaRPr/>
          </a:p>
        </p:txBody>
      </p:sp>
      <p:sp>
        <p:nvSpPr>
          <p:cNvPr id="42" name="object 42"/>
          <p:cNvSpPr/>
          <p:nvPr/>
        </p:nvSpPr>
        <p:spPr>
          <a:xfrm>
            <a:off x="4606636" y="2958353"/>
            <a:ext cx="103909" cy="403411"/>
          </a:xfrm>
          <a:custGeom>
            <a:avLst/>
            <a:gdLst/>
            <a:ahLst/>
            <a:cxnLst/>
            <a:rect l="l" t="t" r="r" b="b"/>
            <a:pathLst>
              <a:path w="114300" h="457199">
                <a:moveTo>
                  <a:pt x="76200" y="96012"/>
                </a:moveTo>
                <a:lnTo>
                  <a:pt x="38100" y="96012"/>
                </a:lnTo>
                <a:lnTo>
                  <a:pt x="38100" y="457199"/>
                </a:lnTo>
                <a:lnTo>
                  <a:pt x="76200" y="457199"/>
                </a:lnTo>
                <a:lnTo>
                  <a:pt x="76200" y="96012"/>
                </a:lnTo>
                <a:close/>
              </a:path>
              <a:path w="114300" h="457199">
                <a:moveTo>
                  <a:pt x="57912" y="0"/>
                </a:moveTo>
                <a:lnTo>
                  <a:pt x="0" y="114300"/>
                </a:lnTo>
                <a:lnTo>
                  <a:pt x="38100" y="114300"/>
                </a:lnTo>
                <a:lnTo>
                  <a:pt x="38100" y="96012"/>
                </a:lnTo>
                <a:lnTo>
                  <a:pt x="105277" y="96012"/>
                </a:lnTo>
                <a:lnTo>
                  <a:pt x="57912" y="0"/>
                </a:lnTo>
                <a:close/>
              </a:path>
              <a:path w="114300" h="457199">
                <a:moveTo>
                  <a:pt x="105277" y="96012"/>
                </a:moveTo>
                <a:lnTo>
                  <a:pt x="76200" y="96012"/>
                </a:lnTo>
                <a:lnTo>
                  <a:pt x="76200" y="114300"/>
                </a:lnTo>
                <a:lnTo>
                  <a:pt x="114300" y="114300"/>
                </a:lnTo>
                <a:lnTo>
                  <a:pt x="105277" y="96012"/>
                </a:lnTo>
                <a:close/>
              </a:path>
            </a:pathLst>
          </a:custGeom>
          <a:solidFill>
            <a:srgbClr val="3333CC"/>
          </a:solidFill>
        </p:spPr>
        <p:txBody>
          <a:bodyPr wrap="square" lIns="0" tIns="0" rIns="0" bIns="0" rtlCol="0">
            <a:noAutofit/>
          </a:bodyPr>
          <a:lstStyle/>
          <a:p>
            <a:endParaRPr/>
          </a:p>
        </p:txBody>
      </p:sp>
      <p:sp>
        <p:nvSpPr>
          <p:cNvPr id="43" name="object 43"/>
          <p:cNvSpPr/>
          <p:nvPr/>
        </p:nvSpPr>
        <p:spPr>
          <a:xfrm>
            <a:off x="2944091" y="2958353"/>
            <a:ext cx="103909" cy="403411"/>
          </a:xfrm>
          <a:custGeom>
            <a:avLst/>
            <a:gdLst/>
            <a:ahLst/>
            <a:cxnLst/>
            <a:rect l="l" t="t" r="r" b="b"/>
            <a:pathLst>
              <a:path w="114300" h="457199">
                <a:moveTo>
                  <a:pt x="76200" y="96012"/>
                </a:moveTo>
                <a:lnTo>
                  <a:pt x="38100" y="96012"/>
                </a:lnTo>
                <a:lnTo>
                  <a:pt x="38100" y="457199"/>
                </a:lnTo>
                <a:lnTo>
                  <a:pt x="76200" y="457199"/>
                </a:lnTo>
                <a:lnTo>
                  <a:pt x="76200" y="96012"/>
                </a:lnTo>
                <a:close/>
              </a:path>
              <a:path w="114300" h="457199">
                <a:moveTo>
                  <a:pt x="57912" y="0"/>
                </a:moveTo>
                <a:lnTo>
                  <a:pt x="0" y="114300"/>
                </a:lnTo>
                <a:lnTo>
                  <a:pt x="38100" y="114300"/>
                </a:lnTo>
                <a:lnTo>
                  <a:pt x="38100" y="96012"/>
                </a:lnTo>
                <a:lnTo>
                  <a:pt x="105277" y="96012"/>
                </a:lnTo>
                <a:lnTo>
                  <a:pt x="57912" y="0"/>
                </a:lnTo>
                <a:close/>
              </a:path>
              <a:path w="114300" h="457199">
                <a:moveTo>
                  <a:pt x="105277" y="96012"/>
                </a:moveTo>
                <a:lnTo>
                  <a:pt x="76200" y="96012"/>
                </a:lnTo>
                <a:lnTo>
                  <a:pt x="76200" y="114300"/>
                </a:lnTo>
                <a:lnTo>
                  <a:pt x="114300" y="114300"/>
                </a:lnTo>
                <a:lnTo>
                  <a:pt x="105277" y="96012"/>
                </a:lnTo>
                <a:close/>
              </a:path>
            </a:pathLst>
          </a:custGeom>
          <a:solidFill>
            <a:srgbClr val="3333CC"/>
          </a:solidFill>
        </p:spPr>
        <p:txBody>
          <a:bodyPr wrap="square" lIns="0" tIns="0" rIns="0" bIns="0" rtlCol="0">
            <a:noAutofit/>
          </a:bodyPr>
          <a:lstStyle/>
          <a:p>
            <a:endParaRPr/>
          </a:p>
        </p:txBody>
      </p:sp>
      <p:sp>
        <p:nvSpPr>
          <p:cNvPr id="44" name="object 44"/>
          <p:cNvSpPr txBox="1"/>
          <p:nvPr/>
        </p:nvSpPr>
        <p:spPr>
          <a:xfrm>
            <a:off x="2080752" y="3348878"/>
            <a:ext cx="1179945" cy="450476"/>
          </a:xfrm>
          <a:prstGeom prst="rect">
            <a:avLst/>
          </a:prstGeom>
        </p:spPr>
        <p:txBody>
          <a:bodyPr vert="horz" wrap="square" lIns="0" tIns="0" rIns="0" bIns="0" rtlCol="0">
            <a:noAutofit/>
          </a:bodyPr>
          <a:lstStyle/>
          <a:p>
            <a:pPr marL="70091">
              <a:tabLst>
                <a:tab pos="641080" algn="l"/>
              </a:tabLst>
            </a:pPr>
            <a:r>
              <a:rPr sz="1400" spc="-9" dirty="0">
                <a:solidFill>
                  <a:srgbClr val="3333CC"/>
                </a:solidFill>
                <a:latin typeface="Calibri"/>
                <a:cs typeface="Calibri"/>
              </a:rPr>
              <a:t>L</a:t>
            </a:r>
            <a:r>
              <a:rPr sz="1400" spc="-18" dirty="0">
                <a:solidFill>
                  <a:srgbClr val="3333CC"/>
                </a:solidFill>
                <a:latin typeface="Calibri"/>
                <a:cs typeface="Calibri"/>
              </a:rPr>
              <a:t>L</a:t>
            </a:r>
            <a:r>
              <a:rPr sz="1400" spc="-9" dirty="0">
                <a:solidFill>
                  <a:srgbClr val="3333CC"/>
                </a:solidFill>
                <a:latin typeface="Calibri"/>
                <a:cs typeface="Calibri"/>
              </a:rPr>
              <a:t>C	</a:t>
            </a:r>
            <a:r>
              <a:rPr sz="1400" spc="-117" dirty="0">
                <a:solidFill>
                  <a:srgbClr val="3333CC"/>
                </a:solidFill>
                <a:latin typeface="Calibri"/>
                <a:cs typeface="Calibri"/>
              </a:rPr>
              <a:t>A</a:t>
            </a:r>
            <a:r>
              <a:rPr sz="1400" spc="13" dirty="0">
                <a:solidFill>
                  <a:srgbClr val="3333CC"/>
                </a:solidFill>
                <a:latin typeface="Calibri"/>
                <a:cs typeface="Calibri"/>
              </a:rPr>
              <a:t>T</a:t>
            </a:r>
            <a:r>
              <a:rPr sz="1400" spc="-117" dirty="0">
                <a:solidFill>
                  <a:srgbClr val="3333CC"/>
                </a:solidFill>
                <a:latin typeface="Calibri"/>
                <a:cs typeface="Calibri"/>
              </a:rPr>
              <a:t>T</a:t>
            </a:r>
            <a:r>
              <a:rPr sz="1400" spc="-9" dirty="0">
                <a:solidFill>
                  <a:srgbClr val="3333CC"/>
                </a:solidFill>
                <a:latin typeface="Calibri"/>
                <a:cs typeface="Calibri"/>
              </a:rPr>
              <a:t>A-1</a:t>
            </a:r>
            <a:endParaRPr sz="1400">
              <a:latin typeface="Calibri"/>
              <a:cs typeface="Calibri"/>
            </a:endParaRPr>
          </a:p>
          <a:p>
            <a:pPr marL="11397">
              <a:tabLst>
                <a:tab pos="713451" algn="l"/>
              </a:tabLst>
            </a:pPr>
            <a:r>
              <a:rPr sz="1400" spc="-13" dirty="0">
                <a:solidFill>
                  <a:srgbClr val="3333CC"/>
                </a:solidFill>
                <a:latin typeface="Calibri"/>
                <a:cs typeface="Calibri"/>
              </a:rPr>
              <a:t>196</a:t>
            </a:r>
            <a:r>
              <a:rPr sz="1400" spc="-9" dirty="0">
                <a:solidFill>
                  <a:srgbClr val="3333CC"/>
                </a:solidFill>
                <a:latin typeface="Calibri"/>
                <a:cs typeface="Calibri"/>
              </a:rPr>
              <a:t>9	</a:t>
            </a:r>
            <a:r>
              <a:rPr sz="1400" spc="-13" dirty="0">
                <a:solidFill>
                  <a:srgbClr val="3333CC"/>
                </a:solidFill>
                <a:latin typeface="Calibri"/>
                <a:cs typeface="Calibri"/>
              </a:rPr>
              <a:t>199</a:t>
            </a:r>
            <a:r>
              <a:rPr sz="1400" spc="-9" dirty="0">
                <a:solidFill>
                  <a:srgbClr val="3333CC"/>
                </a:solidFill>
                <a:latin typeface="Calibri"/>
                <a:cs typeface="Calibri"/>
              </a:rPr>
              <a:t>9</a:t>
            </a:r>
            <a:endParaRPr sz="1400">
              <a:latin typeface="Calibri"/>
              <a:cs typeface="Calibri"/>
            </a:endParaRPr>
          </a:p>
        </p:txBody>
      </p:sp>
      <p:sp>
        <p:nvSpPr>
          <p:cNvPr id="45" name="object 45"/>
          <p:cNvSpPr/>
          <p:nvPr/>
        </p:nvSpPr>
        <p:spPr>
          <a:xfrm>
            <a:off x="5364480" y="2958353"/>
            <a:ext cx="103908" cy="403411"/>
          </a:xfrm>
          <a:custGeom>
            <a:avLst/>
            <a:gdLst/>
            <a:ahLst/>
            <a:cxnLst/>
            <a:rect l="l" t="t" r="r" b="b"/>
            <a:pathLst>
              <a:path w="114299" h="457199">
                <a:moveTo>
                  <a:pt x="76199" y="96012"/>
                </a:moveTo>
                <a:lnTo>
                  <a:pt x="38100" y="96012"/>
                </a:lnTo>
                <a:lnTo>
                  <a:pt x="38100" y="457199"/>
                </a:lnTo>
                <a:lnTo>
                  <a:pt x="76199" y="457199"/>
                </a:lnTo>
                <a:lnTo>
                  <a:pt x="76199" y="96012"/>
                </a:lnTo>
                <a:close/>
              </a:path>
              <a:path w="114299" h="457199">
                <a:moveTo>
                  <a:pt x="57912" y="0"/>
                </a:moveTo>
                <a:lnTo>
                  <a:pt x="0" y="114300"/>
                </a:lnTo>
                <a:lnTo>
                  <a:pt x="38100" y="114300"/>
                </a:lnTo>
                <a:lnTo>
                  <a:pt x="38100" y="96012"/>
                </a:lnTo>
                <a:lnTo>
                  <a:pt x="105277" y="96012"/>
                </a:lnTo>
                <a:lnTo>
                  <a:pt x="57912" y="0"/>
                </a:lnTo>
                <a:close/>
              </a:path>
              <a:path w="114299" h="457199">
                <a:moveTo>
                  <a:pt x="105277" y="96012"/>
                </a:moveTo>
                <a:lnTo>
                  <a:pt x="76199" y="96012"/>
                </a:lnTo>
                <a:lnTo>
                  <a:pt x="76199" y="114300"/>
                </a:lnTo>
                <a:lnTo>
                  <a:pt x="114299" y="114300"/>
                </a:lnTo>
                <a:lnTo>
                  <a:pt x="105277" y="96012"/>
                </a:lnTo>
                <a:close/>
              </a:path>
            </a:pathLst>
          </a:custGeom>
          <a:solidFill>
            <a:srgbClr val="3333CC"/>
          </a:solidFill>
        </p:spPr>
        <p:txBody>
          <a:bodyPr wrap="square" lIns="0" tIns="0" rIns="0" bIns="0" rtlCol="0">
            <a:noAutofit/>
          </a:bodyPr>
          <a:lstStyle/>
          <a:p>
            <a:endParaRPr/>
          </a:p>
        </p:txBody>
      </p:sp>
      <p:sp>
        <p:nvSpPr>
          <p:cNvPr id="46" name="object 46"/>
          <p:cNvSpPr txBox="1"/>
          <p:nvPr/>
        </p:nvSpPr>
        <p:spPr>
          <a:xfrm>
            <a:off x="4452937" y="3348878"/>
            <a:ext cx="1227859" cy="450476"/>
          </a:xfrm>
          <a:prstGeom prst="rect">
            <a:avLst/>
          </a:prstGeom>
        </p:spPr>
        <p:txBody>
          <a:bodyPr vert="horz" wrap="square" lIns="0" tIns="0" rIns="0" bIns="0" rtlCol="0">
            <a:noAutofit/>
          </a:bodyPr>
          <a:lstStyle/>
          <a:p>
            <a:pPr marL="22224">
              <a:tabLst>
                <a:tab pos="688378" algn="l"/>
              </a:tabLst>
            </a:pPr>
            <a:r>
              <a:rPr sz="1400" spc="-9" dirty="0">
                <a:solidFill>
                  <a:srgbClr val="3333CC"/>
                </a:solidFill>
                <a:latin typeface="Calibri"/>
                <a:cs typeface="Calibri"/>
              </a:rPr>
              <a:t>AMS	</a:t>
            </a:r>
            <a:r>
              <a:rPr sz="1400" spc="-117" dirty="0">
                <a:solidFill>
                  <a:srgbClr val="3333CC"/>
                </a:solidFill>
                <a:latin typeface="Calibri"/>
                <a:cs typeface="Calibri"/>
              </a:rPr>
              <a:t>A</a:t>
            </a:r>
            <a:r>
              <a:rPr sz="1400" spc="13" dirty="0">
                <a:solidFill>
                  <a:srgbClr val="3333CC"/>
                </a:solidFill>
                <a:latin typeface="Calibri"/>
                <a:cs typeface="Calibri"/>
              </a:rPr>
              <a:t>T</a:t>
            </a:r>
            <a:r>
              <a:rPr sz="1400" spc="-117" dirty="0">
                <a:solidFill>
                  <a:srgbClr val="3333CC"/>
                </a:solidFill>
                <a:latin typeface="Calibri"/>
                <a:cs typeface="Calibri"/>
              </a:rPr>
              <a:t>T</a:t>
            </a:r>
            <a:r>
              <a:rPr sz="1400" spc="-9" dirty="0">
                <a:solidFill>
                  <a:srgbClr val="3333CC"/>
                </a:solidFill>
                <a:latin typeface="Calibri"/>
                <a:cs typeface="Calibri"/>
              </a:rPr>
              <a:t>A-2</a:t>
            </a:r>
            <a:endParaRPr sz="1400">
              <a:latin typeface="Calibri"/>
              <a:cs typeface="Calibri"/>
            </a:endParaRPr>
          </a:p>
          <a:p>
            <a:pPr marL="11397">
              <a:tabLst>
                <a:tab pos="760748" algn="l"/>
              </a:tabLst>
            </a:pPr>
            <a:r>
              <a:rPr sz="1400" spc="-13" dirty="0">
                <a:solidFill>
                  <a:srgbClr val="3333CC"/>
                </a:solidFill>
                <a:latin typeface="Calibri"/>
                <a:cs typeface="Calibri"/>
              </a:rPr>
              <a:t>199</a:t>
            </a:r>
            <a:r>
              <a:rPr sz="1400" spc="-9" dirty="0">
                <a:solidFill>
                  <a:srgbClr val="3333CC"/>
                </a:solidFill>
                <a:latin typeface="Calibri"/>
                <a:cs typeface="Calibri"/>
              </a:rPr>
              <a:t>7	</a:t>
            </a:r>
            <a:r>
              <a:rPr sz="1400" spc="-13" dirty="0">
                <a:solidFill>
                  <a:srgbClr val="3333CC"/>
                </a:solidFill>
                <a:latin typeface="Calibri"/>
                <a:cs typeface="Calibri"/>
              </a:rPr>
              <a:t>200</a:t>
            </a:r>
            <a:r>
              <a:rPr sz="1400" spc="-9" dirty="0">
                <a:solidFill>
                  <a:srgbClr val="3333CC"/>
                </a:solidFill>
                <a:latin typeface="Calibri"/>
                <a:cs typeface="Calibri"/>
              </a:rPr>
              <a:t>3</a:t>
            </a:r>
            <a:endParaRPr sz="1400">
              <a:latin typeface="Calibri"/>
              <a:cs typeface="Calibri"/>
            </a:endParaRPr>
          </a:p>
        </p:txBody>
      </p:sp>
      <p:sp>
        <p:nvSpPr>
          <p:cNvPr id="47" name="object 47"/>
          <p:cNvSpPr/>
          <p:nvPr/>
        </p:nvSpPr>
        <p:spPr>
          <a:xfrm>
            <a:off x="3879273" y="5513295"/>
            <a:ext cx="4789515" cy="863300"/>
          </a:xfrm>
          <a:custGeom>
            <a:avLst/>
            <a:gdLst/>
            <a:ahLst/>
            <a:cxnLst/>
            <a:rect l="l" t="t" r="r" b="b"/>
            <a:pathLst>
              <a:path w="5268467" h="978407">
                <a:moveTo>
                  <a:pt x="0" y="978407"/>
                </a:moveTo>
                <a:lnTo>
                  <a:pt x="5268467" y="978407"/>
                </a:lnTo>
                <a:lnTo>
                  <a:pt x="5268467" y="0"/>
                </a:lnTo>
                <a:lnTo>
                  <a:pt x="0" y="0"/>
                </a:lnTo>
                <a:lnTo>
                  <a:pt x="0" y="978407"/>
                </a:lnTo>
                <a:close/>
              </a:path>
            </a:pathLst>
          </a:custGeom>
          <a:solidFill>
            <a:srgbClr val="FFFF99"/>
          </a:solidFill>
        </p:spPr>
        <p:txBody>
          <a:bodyPr wrap="square" lIns="0" tIns="0" rIns="0" bIns="0" rtlCol="0">
            <a:noAutofit/>
          </a:bodyPr>
          <a:lstStyle/>
          <a:p>
            <a:endParaRPr/>
          </a:p>
        </p:txBody>
      </p:sp>
      <p:sp>
        <p:nvSpPr>
          <p:cNvPr id="48" name="object 48"/>
          <p:cNvSpPr txBox="1"/>
          <p:nvPr/>
        </p:nvSpPr>
        <p:spPr>
          <a:xfrm>
            <a:off x="1457036" y="4193521"/>
            <a:ext cx="7094105" cy="2115671"/>
          </a:xfrm>
          <a:prstGeom prst="rect">
            <a:avLst/>
          </a:prstGeom>
        </p:spPr>
        <p:txBody>
          <a:bodyPr vert="horz" wrap="square" lIns="0" tIns="0" rIns="0" bIns="0" rtlCol="0">
            <a:noAutofit/>
          </a:bodyPr>
          <a:lstStyle/>
          <a:p>
            <a:pPr marL="11397"/>
            <a:r>
              <a:rPr spc="-4" dirty="0">
                <a:latin typeface="Calibri"/>
                <a:cs typeface="Calibri"/>
              </a:rPr>
              <a:t>P</a:t>
            </a:r>
            <a:r>
              <a:rPr spc="-36" dirty="0">
                <a:latin typeface="Calibri"/>
                <a:cs typeface="Calibri"/>
              </a:rPr>
              <a:t>r</a:t>
            </a:r>
            <a:r>
              <a:rPr dirty="0">
                <a:latin typeface="Calibri"/>
                <a:cs typeface="Calibri"/>
              </a:rPr>
              <a:t>e</a:t>
            </a:r>
            <a:r>
              <a:rPr spc="-4" dirty="0">
                <a:latin typeface="Calibri"/>
                <a:cs typeface="Calibri"/>
              </a:rPr>
              <a:t>s</a:t>
            </a:r>
            <a:r>
              <a:rPr dirty="0">
                <a:latin typeface="Calibri"/>
                <a:cs typeface="Calibri"/>
              </a:rPr>
              <a:t>e</a:t>
            </a:r>
            <a:r>
              <a:rPr spc="-18" dirty="0">
                <a:latin typeface="Calibri"/>
                <a:cs typeface="Calibri"/>
              </a:rPr>
              <a:t>n</a:t>
            </a:r>
            <a:r>
              <a:rPr spc="-9" dirty="0">
                <a:latin typeface="Calibri"/>
                <a:cs typeface="Calibri"/>
              </a:rPr>
              <a:t>t</a:t>
            </a:r>
            <a:r>
              <a:rPr spc="22" dirty="0">
                <a:latin typeface="Calibri"/>
                <a:cs typeface="Calibri"/>
              </a:rPr>
              <a:t> </a:t>
            </a:r>
            <a:r>
              <a:rPr dirty="0">
                <a:latin typeface="Calibri"/>
                <a:cs typeface="Calibri"/>
              </a:rPr>
              <a:t>S</a:t>
            </a:r>
            <a:r>
              <a:rPr spc="-31" dirty="0">
                <a:latin typeface="Calibri"/>
                <a:cs typeface="Calibri"/>
              </a:rPr>
              <a:t>t</a:t>
            </a:r>
            <a:r>
              <a:rPr spc="-22" dirty="0">
                <a:latin typeface="Calibri"/>
                <a:cs typeface="Calibri"/>
              </a:rPr>
              <a:t>a</a:t>
            </a:r>
            <a:r>
              <a:rPr dirty="0">
                <a:latin typeface="Calibri"/>
                <a:cs typeface="Calibri"/>
              </a:rPr>
              <a:t>tus of</a:t>
            </a:r>
            <a:r>
              <a:rPr spc="-9" dirty="0">
                <a:latin typeface="Calibri"/>
                <a:cs typeface="Calibri"/>
              </a:rPr>
              <a:t> </a:t>
            </a:r>
            <a:r>
              <a:rPr spc="-139" dirty="0">
                <a:latin typeface="Calibri"/>
                <a:cs typeface="Calibri"/>
              </a:rPr>
              <a:t>A</a:t>
            </a:r>
            <a:r>
              <a:rPr spc="13" dirty="0">
                <a:latin typeface="Calibri"/>
                <a:cs typeface="Calibri"/>
              </a:rPr>
              <a:t>T</a:t>
            </a:r>
            <a:r>
              <a:rPr spc="-148" dirty="0">
                <a:latin typeface="Calibri"/>
                <a:cs typeface="Calibri"/>
              </a:rPr>
              <a:t>T</a:t>
            </a:r>
            <a:r>
              <a:rPr spc="13" dirty="0">
                <a:latin typeface="Calibri"/>
                <a:cs typeface="Calibri"/>
              </a:rPr>
              <a:t>A</a:t>
            </a:r>
            <a:r>
              <a:rPr spc="-4" dirty="0">
                <a:latin typeface="Calibri"/>
                <a:cs typeface="Calibri"/>
              </a:rPr>
              <a:t>-</a:t>
            </a:r>
            <a:r>
              <a:rPr dirty="0">
                <a:latin typeface="Calibri"/>
                <a:cs typeface="Calibri"/>
              </a:rPr>
              <a:t>3</a:t>
            </a:r>
            <a:r>
              <a:rPr spc="-9" dirty="0">
                <a:latin typeface="Calibri"/>
                <a:cs typeface="Calibri"/>
              </a:rPr>
              <a:t>:</a:t>
            </a:r>
            <a:endParaRPr>
              <a:latin typeface="Calibri"/>
              <a:cs typeface="Calibri"/>
            </a:endParaRPr>
          </a:p>
          <a:p>
            <a:pPr>
              <a:lnSpc>
                <a:spcPts val="1077"/>
              </a:lnSpc>
            </a:pPr>
            <a:endParaRPr sz="1100"/>
          </a:p>
          <a:p>
            <a:pPr marL="175513" indent="-164117">
              <a:buFont typeface="Calibri"/>
              <a:buChar char="•"/>
              <a:tabLst>
                <a:tab pos="175513" algn="l"/>
              </a:tabLst>
            </a:pPr>
            <a:r>
              <a:rPr dirty="0">
                <a:latin typeface="Calibri"/>
                <a:cs typeface="Calibri"/>
              </a:rPr>
              <a:t>Se</a:t>
            </a:r>
            <a:r>
              <a:rPr spc="-4" dirty="0">
                <a:latin typeface="Calibri"/>
                <a:cs typeface="Calibri"/>
              </a:rPr>
              <a:t>l</a:t>
            </a:r>
            <a:r>
              <a:rPr spc="-9" dirty="0">
                <a:latin typeface="Calibri"/>
                <a:cs typeface="Calibri"/>
              </a:rPr>
              <a:t>ect</a:t>
            </a:r>
            <a:r>
              <a:rPr spc="-4" dirty="0">
                <a:latin typeface="Calibri"/>
                <a:cs typeface="Calibri"/>
              </a:rPr>
              <a:t>i</a:t>
            </a:r>
            <a:r>
              <a:rPr spc="-13" dirty="0">
                <a:latin typeface="Calibri"/>
                <a:cs typeface="Calibri"/>
              </a:rPr>
              <a:t>v</a:t>
            </a:r>
            <a:r>
              <a:rPr spc="-4" dirty="0">
                <a:latin typeface="Calibri"/>
                <a:cs typeface="Calibri"/>
              </a:rPr>
              <a:t>i</a:t>
            </a:r>
            <a:r>
              <a:rPr spc="-9" dirty="0">
                <a:latin typeface="Calibri"/>
                <a:cs typeface="Calibri"/>
              </a:rPr>
              <a:t>ty</a:t>
            </a:r>
            <a:r>
              <a:rPr spc="27" dirty="0">
                <a:latin typeface="Calibri"/>
                <a:cs typeface="Calibri"/>
              </a:rPr>
              <a:t> </a:t>
            </a:r>
            <a:r>
              <a:rPr spc="-36" dirty="0">
                <a:latin typeface="Calibri"/>
                <a:cs typeface="Calibri"/>
              </a:rPr>
              <a:t>r</a:t>
            </a:r>
            <a:r>
              <a:rPr dirty="0">
                <a:latin typeface="Calibri"/>
                <a:cs typeface="Calibri"/>
              </a:rPr>
              <a:t>equ</a:t>
            </a:r>
            <a:r>
              <a:rPr spc="-4" dirty="0">
                <a:latin typeface="Calibri"/>
                <a:cs typeface="Calibri"/>
              </a:rPr>
              <a:t>i</a:t>
            </a:r>
            <a:r>
              <a:rPr spc="-36" dirty="0">
                <a:latin typeface="Calibri"/>
                <a:cs typeface="Calibri"/>
              </a:rPr>
              <a:t>r</a:t>
            </a:r>
            <a:r>
              <a:rPr dirty="0">
                <a:latin typeface="Calibri"/>
                <a:cs typeface="Calibri"/>
              </a:rPr>
              <a:t>e</a:t>
            </a:r>
            <a:r>
              <a:rPr spc="-4" dirty="0">
                <a:latin typeface="Calibri"/>
                <a:cs typeface="Calibri"/>
              </a:rPr>
              <a:t>m</a:t>
            </a:r>
            <a:r>
              <a:rPr dirty="0">
                <a:latin typeface="Calibri"/>
                <a:cs typeface="Calibri"/>
              </a:rPr>
              <a:t>e</a:t>
            </a:r>
            <a:r>
              <a:rPr spc="-18" dirty="0">
                <a:latin typeface="Calibri"/>
                <a:cs typeface="Calibri"/>
              </a:rPr>
              <a:t>n</a:t>
            </a:r>
            <a:r>
              <a:rPr spc="-9" dirty="0">
                <a:latin typeface="Calibri"/>
                <a:cs typeface="Calibri"/>
              </a:rPr>
              <a:t>t:</a:t>
            </a:r>
            <a:r>
              <a:rPr spc="4" dirty="0">
                <a:latin typeface="Calibri"/>
                <a:cs typeface="Calibri"/>
              </a:rPr>
              <a:t> </a:t>
            </a:r>
            <a:r>
              <a:rPr dirty="0">
                <a:latin typeface="Calibri"/>
                <a:cs typeface="Calibri"/>
              </a:rPr>
              <a:t>Don</a:t>
            </a:r>
            <a:r>
              <a:rPr spc="-9" dirty="0">
                <a:latin typeface="Calibri"/>
                <a:cs typeface="Calibri"/>
              </a:rPr>
              <a:t>e;</a:t>
            </a:r>
            <a:endParaRPr>
              <a:latin typeface="Calibri"/>
              <a:cs typeface="Calibri"/>
            </a:endParaRPr>
          </a:p>
          <a:p>
            <a:pPr>
              <a:lnSpc>
                <a:spcPts val="1077"/>
              </a:lnSpc>
              <a:buFont typeface="Calibri"/>
              <a:buChar char="•"/>
            </a:pPr>
            <a:endParaRPr sz="1100"/>
          </a:p>
          <a:p>
            <a:pPr marL="175513" indent="-164117">
              <a:buFont typeface="Calibri"/>
              <a:buChar char="•"/>
              <a:tabLst>
                <a:tab pos="175513" algn="l"/>
              </a:tabLst>
            </a:pPr>
            <a:r>
              <a:rPr spc="-49" dirty="0">
                <a:latin typeface="Calibri"/>
                <a:cs typeface="Calibri"/>
              </a:rPr>
              <a:t>E</a:t>
            </a:r>
            <a:r>
              <a:rPr spc="-22" dirty="0">
                <a:latin typeface="Calibri"/>
                <a:cs typeface="Calibri"/>
              </a:rPr>
              <a:t>f</a:t>
            </a:r>
            <a:r>
              <a:rPr dirty="0">
                <a:latin typeface="Calibri"/>
                <a:cs typeface="Calibri"/>
              </a:rPr>
              <a:t>f</a:t>
            </a:r>
            <a:r>
              <a:rPr spc="-4" dirty="0">
                <a:latin typeface="Calibri"/>
                <a:cs typeface="Calibri"/>
              </a:rPr>
              <a:t>i</a:t>
            </a:r>
            <a:r>
              <a:rPr spc="-9" dirty="0">
                <a:latin typeface="Calibri"/>
                <a:cs typeface="Calibri"/>
              </a:rPr>
              <a:t>c</a:t>
            </a:r>
            <a:r>
              <a:rPr spc="-4" dirty="0">
                <a:latin typeface="Calibri"/>
                <a:cs typeface="Calibri"/>
              </a:rPr>
              <a:t>i</a:t>
            </a:r>
            <a:r>
              <a:rPr dirty="0">
                <a:latin typeface="Calibri"/>
                <a:cs typeface="Calibri"/>
              </a:rPr>
              <a:t>en</a:t>
            </a:r>
            <a:r>
              <a:rPr spc="-9" dirty="0">
                <a:latin typeface="Calibri"/>
                <a:cs typeface="Calibri"/>
              </a:rPr>
              <a:t>cy</a:t>
            </a:r>
            <a:r>
              <a:rPr spc="-4" dirty="0">
                <a:latin typeface="Calibri"/>
                <a:cs typeface="Calibri"/>
              </a:rPr>
              <a:t> </a:t>
            </a:r>
            <a:r>
              <a:rPr spc="-36" dirty="0">
                <a:latin typeface="Calibri"/>
                <a:cs typeface="Calibri"/>
              </a:rPr>
              <a:t>r</a:t>
            </a:r>
            <a:r>
              <a:rPr dirty="0">
                <a:latin typeface="Calibri"/>
                <a:cs typeface="Calibri"/>
              </a:rPr>
              <a:t>equ</a:t>
            </a:r>
            <a:r>
              <a:rPr spc="-4" dirty="0">
                <a:latin typeface="Calibri"/>
                <a:cs typeface="Calibri"/>
              </a:rPr>
              <a:t>i</a:t>
            </a:r>
            <a:r>
              <a:rPr spc="-36" dirty="0">
                <a:latin typeface="Calibri"/>
                <a:cs typeface="Calibri"/>
              </a:rPr>
              <a:t>r</a:t>
            </a:r>
            <a:r>
              <a:rPr dirty="0">
                <a:latin typeface="Calibri"/>
                <a:cs typeface="Calibri"/>
              </a:rPr>
              <a:t>e</a:t>
            </a:r>
            <a:r>
              <a:rPr spc="-4" dirty="0">
                <a:latin typeface="Calibri"/>
                <a:cs typeface="Calibri"/>
              </a:rPr>
              <a:t>m</a:t>
            </a:r>
            <a:r>
              <a:rPr dirty="0">
                <a:latin typeface="Calibri"/>
                <a:cs typeface="Calibri"/>
              </a:rPr>
              <a:t>e</a:t>
            </a:r>
            <a:r>
              <a:rPr spc="-18" dirty="0">
                <a:latin typeface="Calibri"/>
                <a:cs typeface="Calibri"/>
              </a:rPr>
              <a:t>n</a:t>
            </a:r>
            <a:r>
              <a:rPr dirty="0">
                <a:latin typeface="Calibri"/>
                <a:cs typeface="Calibri"/>
              </a:rPr>
              <a:t>t</a:t>
            </a:r>
            <a:r>
              <a:rPr spc="-4" dirty="0">
                <a:latin typeface="Calibri"/>
                <a:cs typeface="Calibri"/>
              </a:rPr>
              <a:t>s</a:t>
            </a:r>
            <a:r>
              <a:rPr spc="-9" dirty="0">
                <a:latin typeface="Calibri"/>
                <a:cs typeface="Calibri"/>
              </a:rPr>
              <a:t>:</a:t>
            </a:r>
            <a:r>
              <a:rPr spc="13" dirty="0">
                <a:latin typeface="Calibri"/>
                <a:cs typeface="Calibri"/>
              </a:rPr>
              <a:t> </a:t>
            </a:r>
            <a:r>
              <a:rPr spc="-4" dirty="0">
                <a:latin typeface="Calibri"/>
                <a:cs typeface="Calibri"/>
              </a:rPr>
              <a:t>P</a:t>
            </a:r>
            <a:r>
              <a:rPr spc="-45" dirty="0">
                <a:latin typeface="Calibri"/>
                <a:cs typeface="Calibri"/>
              </a:rPr>
              <a:t>r</a:t>
            </a:r>
            <a:r>
              <a:rPr dirty="0">
                <a:latin typeface="Calibri"/>
                <a:cs typeface="Calibri"/>
              </a:rPr>
              <a:t>act</a:t>
            </a:r>
            <a:r>
              <a:rPr spc="-4" dirty="0">
                <a:latin typeface="Calibri"/>
                <a:cs typeface="Calibri"/>
              </a:rPr>
              <a:t>i</a:t>
            </a:r>
            <a:r>
              <a:rPr spc="-18" dirty="0">
                <a:latin typeface="Calibri"/>
                <a:cs typeface="Calibri"/>
              </a:rPr>
              <a:t>c</a:t>
            </a:r>
            <a:r>
              <a:rPr dirty="0">
                <a:latin typeface="Calibri"/>
                <a:cs typeface="Calibri"/>
              </a:rPr>
              <a:t>a</a:t>
            </a:r>
            <a:r>
              <a:rPr spc="-4" dirty="0">
                <a:latin typeface="Calibri"/>
                <a:cs typeface="Calibri"/>
              </a:rPr>
              <a:t>l,</a:t>
            </a:r>
            <a:r>
              <a:rPr spc="13" dirty="0">
                <a:latin typeface="Calibri"/>
                <a:cs typeface="Calibri"/>
              </a:rPr>
              <a:t> </a:t>
            </a:r>
            <a:r>
              <a:rPr dirty="0">
                <a:latin typeface="Calibri"/>
                <a:cs typeface="Calibri"/>
              </a:rPr>
              <a:t>bu</a:t>
            </a:r>
            <a:r>
              <a:rPr spc="-9" dirty="0">
                <a:latin typeface="Calibri"/>
                <a:cs typeface="Calibri"/>
              </a:rPr>
              <a:t>t </a:t>
            </a:r>
            <a:r>
              <a:rPr spc="-31" dirty="0">
                <a:latin typeface="Calibri"/>
                <a:cs typeface="Calibri"/>
              </a:rPr>
              <a:t>f</a:t>
            </a:r>
            <a:r>
              <a:rPr dirty="0">
                <a:latin typeface="Calibri"/>
                <a:cs typeface="Calibri"/>
              </a:rPr>
              <a:t>ar f</a:t>
            </a:r>
            <a:r>
              <a:rPr spc="-36" dirty="0">
                <a:latin typeface="Calibri"/>
                <a:cs typeface="Calibri"/>
              </a:rPr>
              <a:t>r</a:t>
            </a:r>
            <a:r>
              <a:rPr dirty="0">
                <a:latin typeface="Calibri"/>
                <a:cs typeface="Calibri"/>
              </a:rPr>
              <a:t>om</a:t>
            </a:r>
            <a:r>
              <a:rPr spc="-4" dirty="0">
                <a:latin typeface="Calibri"/>
                <a:cs typeface="Calibri"/>
              </a:rPr>
              <a:t> </a:t>
            </a:r>
            <a:r>
              <a:rPr dirty="0">
                <a:latin typeface="Calibri"/>
                <a:cs typeface="Calibri"/>
              </a:rPr>
              <a:t>p</a:t>
            </a:r>
            <a:r>
              <a:rPr spc="-9" dirty="0">
                <a:latin typeface="Calibri"/>
                <a:cs typeface="Calibri"/>
              </a:rPr>
              <a:t>e</a:t>
            </a:r>
            <a:r>
              <a:rPr spc="-13" dirty="0">
                <a:latin typeface="Calibri"/>
                <a:cs typeface="Calibri"/>
              </a:rPr>
              <a:t>r</a:t>
            </a:r>
            <a:r>
              <a:rPr spc="-45" dirty="0">
                <a:latin typeface="Calibri"/>
                <a:cs typeface="Calibri"/>
              </a:rPr>
              <a:t>f</a:t>
            </a:r>
            <a:r>
              <a:rPr spc="-9" dirty="0">
                <a:latin typeface="Calibri"/>
                <a:cs typeface="Calibri"/>
              </a:rPr>
              <a:t>ect</a:t>
            </a:r>
            <a:r>
              <a:rPr spc="-4" dirty="0">
                <a:latin typeface="Calibri"/>
                <a:cs typeface="Calibri"/>
              </a:rPr>
              <a:t>i</a:t>
            </a:r>
            <a:r>
              <a:rPr dirty="0">
                <a:latin typeface="Calibri"/>
                <a:cs typeface="Calibri"/>
              </a:rPr>
              <a:t>on</a:t>
            </a:r>
            <a:endParaRPr>
              <a:latin typeface="Calibri"/>
              <a:cs typeface="Calibri"/>
            </a:endParaRPr>
          </a:p>
          <a:p>
            <a:pPr>
              <a:lnSpc>
                <a:spcPts val="583"/>
              </a:lnSpc>
              <a:spcBef>
                <a:spcPts val="13"/>
              </a:spcBef>
            </a:pPr>
            <a:endParaRPr sz="600"/>
          </a:p>
          <a:p>
            <a:pPr>
              <a:lnSpc>
                <a:spcPts val="897"/>
              </a:lnSpc>
            </a:pPr>
            <a:endParaRPr sz="900"/>
          </a:p>
          <a:p>
            <a:pPr>
              <a:lnSpc>
                <a:spcPts val="897"/>
              </a:lnSpc>
            </a:pPr>
            <a:endParaRPr sz="900"/>
          </a:p>
          <a:p>
            <a:pPr marL="2473145"/>
            <a:r>
              <a:rPr sz="1400" spc="-121" dirty="0">
                <a:solidFill>
                  <a:srgbClr val="0066CC"/>
                </a:solidFill>
                <a:latin typeface="Arial"/>
                <a:cs typeface="Arial"/>
              </a:rPr>
              <a:t>A</a:t>
            </a:r>
            <a:r>
              <a:rPr sz="1400" spc="-13" dirty="0">
                <a:solidFill>
                  <a:srgbClr val="0066CC"/>
                </a:solidFill>
                <a:latin typeface="Arial"/>
                <a:cs typeface="Arial"/>
              </a:rPr>
              <a:t>T</a:t>
            </a:r>
            <a:r>
              <a:rPr sz="1400" spc="-121" dirty="0">
                <a:solidFill>
                  <a:srgbClr val="0066CC"/>
                </a:solidFill>
                <a:latin typeface="Arial"/>
                <a:cs typeface="Arial"/>
              </a:rPr>
              <a:t>T</a:t>
            </a:r>
            <a:r>
              <a:rPr sz="1400" spc="-9" dirty="0">
                <a:solidFill>
                  <a:srgbClr val="0066CC"/>
                </a:solidFill>
                <a:latin typeface="Arial"/>
                <a:cs typeface="Arial"/>
              </a:rPr>
              <a:t>A</a:t>
            </a:r>
            <a:r>
              <a:rPr sz="1400" spc="-13" dirty="0">
                <a:solidFill>
                  <a:srgbClr val="0066CC"/>
                </a:solidFill>
                <a:latin typeface="Arial"/>
                <a:cs typeface="Arial"/>
              </a:rPr>
              <a:t>-</a:t>
            </a:r>
            <a:r>
              <a:rPr sz="1400" spc="-9" dirty="0">
                <a:solidFill>
                  <a:srgbClr val="0066CC"/>
                </a:solidFill>
                <a:latin typeface="Arial"/>
                <a:cs typeface="Arial"/>
              </a:rPr>
              <a:t>1:</a:t>
            </a:r>
            <a:r>
              <a:rPr sz="1400" spc="9" dirty="0">
                <a:solidFill>
                  <a:srgbClr val="0066CC"/>
                </a:solidFill>
                <a:latin typeface="Arial"/>
                <a:cs typeface="Arial"/>
              </a:rPr>
              <a:t> </a:t>
            </a:r>
            <a:r>
              <a:rPr sz="1400" i="1" spc="-9" dirty="0">
                <a:latin typeface="Arial"/>
                <a:cs typeface="Arial"/>
              </a:rPr>
              <a:t>Chen</a:t>
            </a:r>
            <a:r>
              <a:rPr sz="1400" i="1" spc="4" dirty="0">
                <a:latin typeface="Arial"/>
                <a:cs typeface="Arial"/>
              </a:rPr>
              <a:t> </a:t>
            </a:r>
            <a:r>
              <a:rPr sz="1400" i="1" spc="-9" dirty="0">
                <a:latin typeface="Arial"/>
                <a:cs typeface="Arial"/>
              </a:rPr>
              <a:t>et</a:t>
            </a:r>
            <a:r>
              <a:rPr sz="1400" i="1" spc="4" dirty="0">
                <a:latin typeface="Arial"/>
                <a:cs typeface="Arial"/>
              </a:rPr>
              <a:t> </a:t>
            </a:r>
            <a:r>
              <a:rPr sz="1400" i="1" spc="-9" dirty="0">
                <a:latin typeface="Arial"/>
                <a:cs typeface="Arial"/>
              </a:rPr>
              <a:t>al.,</a:t>
            </a:r>
            <a:r>
              <a:rPr sz="1400" i="1" spc="-4" dirty="0">
                <a:latin typeface="Arial"/>
                <a:cs typeface="Arial"/>
              </a:rPr>
              <a:t> </a:t>
            </a:r>
            <a:r>
              <a:rPr sz="1400" i="1" spc="-9" dirty="0">
                <a:latin typeface="Arial"/>
                <a:cs typeface="Arial"/>
              </a:rPr>
              <a:t>Science</a:t>
            </a:r>
            <a:r>
              <a:rPr sz="1400" i="1" spc="-13" dirty="0">
                <a:latin typeface="Arial"/>
                <a:cs typeface="Arial"/>
              </a:rPr>
              <a:t> </a:t>
            </a:r>
            <a:r>
              <a:rPr sz="1400" i="1" spc="-9" dirty="0">
                <a:latin typeface="Arial"/>
                <a:cs typeface="Arial"/>
              </a:rPr>
              <a:t>(1999)</a:t>
            </a:r>
            <a:endParaRPr sz="1400">
              <a:latin typeface="Arial"/>
              <a:cs typeface="Arial"/>
            </a:endParaRPr>
          </a:p>
          <a:p>
            <a:pPr marL="2473145">
              <a:spcBef>
                <a:spcPts val="345"/>
              </a:spcBef>
            </a:pPr>
            <a:r>
              <a:rPr sz="1400" spc="-121" dirty="0">
                <a:solidFill>
                  <a:srgbClr val="0066CC"/>
                </a:solidFill>
                <a:latin typeface="Arial"/>
                <a:cs typeface="Arial"/>
              </a:rPr>
              <a:t>A</a:t>
            </a:r>
            <a:r>
              <a:rPr sz="1400" spc="-13" dirty="0">
                <a:solidFill>
                  <a:srgbClr val="0066CC"/>
                </a:solidFill>
                <a:latin typeface="Arial"/>
                <a:cs typeface="Arial"/>
              </a:rPr>
              <a:t>T</a:t>
            </a:r>
            <a:r>
              <a:rPr sz="1400" spc="-121" dirty="0">
                <a:solidFill>
                  <a:srgbClr val="0066CC"/>
                </a:solidFill>
                <a:latin typeface="Arial"/>
                <a:cs typeface="Arial"/>
              </a:rPr>
              <a:t>T</a:t>
            </a:r>
            <a:r>
              <a:rPr sz="1400" spc="-9" dirty="0">
                <a:solidFill>
                  <a:srgbClr val="0066CC"/>
                </a:solidFill>
                <a:latin typeface="Arial"/>
                <a:cs typeface="Arial"/>
              </a:rPr>
              <a:t>A</a:t>
            </a:r>
            <a:r>
              <a:rPr sz="1400" spc="-13" dirty="0">
                <a:solidFill>
                  <a:srgbClr val="0066CC"/>
                </a:solidFill>
                <a:latin typeface="Arial"/>
                <a:cs typeface="Arial"/>
              </a:rPr>
              <a:t>-</a:t>
            </a:r>
            <a:r>
              <a:rPr sz="1400" spc="-9" dirty="0">
                <a:solidFill>
                  <a:srgbClr val="0066CC"/>
                </a:solidFill>
                <a:latin typeface="Arial"/>
                <a:cs typeface="Arial"/>
              </a:rPr>
              <a:t>2:</a:t>
            </a:r>
            <a:r>
              <a:rPr sz="1400" spc="9" dirty="0">
                <a:solidFill>
                  <a:srgbClr val="0066CC"/>
                </a:solidFill>
                <a:latin typeface="Arial"/>
                <a:cs typeface="Arial"/>
              </a:rPr>
              <a:t> </a:t>
            </a:r>
            <a:r>
              <a:rPr sz="1400" i="1" spc="-13" dirty="0">
                <a:latin typeface="Arial"/>
                <a:cs typeface="Arial"/>
              </a:rPr>
              <a:t>Du</a:t>
            </a:r>
            <a:r>
              <a:rPr sz="1400" i="1" spc="4" dirty="0">
                <a:latin typeface="Arial"/>
                <a:cs typeface="Arial"/>
              </a:rPr>
              <a:t> </a:t>
            </a:r>
            <a:r>
              <a:rPr sz="1400" i="1" spc="-9" dirty="0">
                <a:latin typeface="Arial"/>
                <a:cs typeface="Arial"/>
              </a:rPr>
              <a:t>et</a:t>
            </a:r>
            <a:r>
              <a:rPr sz="1400" i="1" spc="4" dirty="0">
                <a:latin typeface="Arial"/>
                <a:cs typeface="Arial"/>
              </a:rPr>
              <a:t> </a:t>
            </a:r>
            <a:r>
              <a:rPr sz="1400" i="1" spc="-9" dirty="0">
                <a:latin typeface="Arial"/>
                <a:cs typeface="Arial"/>
              </a:rPr>
              <a:t>al.,</a:t>
            </a:r>
            <a:r>
              <a:rPr sz="1400" i="1" spc="9" dirty="0">
                <a:latin typeface="Arial"/>
                <a:cs typeface="Arial"/>
              </a:rPr>
              <a:t> </a:t>
            </a:r>
            <a:r>
              <a:rPr sz="1400" i="1" spc="-18" dirty="0">
                <a:latin typeface="Arial"/>
                <a:cs typeface="Arial"/>
              </a:rPr>
              <a:t>G</a:t>
            </a:r>
            <a:r>
              <a:rPr sz="1400" i="1" spc="-9" dirty="0">
                <a:latin typeface="Arial"/>
                <a:cs typeface="Arial"/>
              </a:rPr>
              <a:t>eophy</a:t>
            </a:r>
            <a:r>
              <a:rPr sz="1400" i="1" dirty="0">
                <a:latin typeface="Arial"/>
                <a:cs typeface="Arial"/>
              </a:rPr>
              <a:t>s</a:t>
            </a:r>
            <a:r>
              <a:rPr sz="1400" i="1" spc="-4" dirty="0">
                <a:latin typeface="Arial"/>
                <a:cs typeface="Arial"/>
              </a:rPr>
              <a:t>.</a:t>
            </a:r>
            <a:r>
              <a:rPr sz="1400" i="1" spc="18" dirty="0">
                <a:latin typeface="Arial"/>
                <a:cs typeface="Arial"/>
              </a:rPr>
              <a:t> </a:t>
            </a:r>
            <a:r>
              <a:rPr sz="1400" i="1" spc="-9" dirty="0">
                <a:latin typeface="Arial"/>
                <a:cs typeface="Arial"/>
              </a:rPr>
              <a:t>Res.</a:t>
            </a:r>
            <a:r>
              <a:rPr sz="1400" i="1" spc="4" dirty="0">
                <a:latin typeface="Arial"/>
                <a:cs typeface="Arial"/>
              </a:rPr>
              <a:t> </a:t>
            </a:r>
            <a:r>
              <a:rPr sz="1400" i="1" spc="-9" dirty="0">
                <a:latin typeface="Arial"/>
                <a:cs typeface="Arial"/>
              </a:rPr>
              <a:t>Let</a:t>
            </a:r>
            <a:r>
              <a:rPr sz="1400" i="1" dirty="0">
                <a:latin typeface="Arial"/>
                <a:cs typeface="Arial"/>
              </a:rPr>
              <a:t>t</a:t>
            </a:r>
            <a:r>
              <a:rPr sz="1400" i="1" spc="-4" dirty="0">
                <a:latin typeface="Arial"/>
                <a:cs typeface="Arial"/>
              </a:rPr>
              <a:t>.</a:t>
            </a:r>
            <a:r>
              <a:rPr sz="1400" i="1" spc="18" dirty="0">
                <a:latin typeface="Arial"/>
                <a:cs typeface="Arial"/>
              </a:rPr>
              <a:t> </a:t>
            </a:r>
            <a:r>
              <a:rPr sz="1400" i="1" spc="-9" dirty="0">
                <a:latin typeface="Arial"/>
                <a:cs typeface="Arial"/>
              </a:rPr>
              <a:t>(2003)</a:t>
            </a:r>
            <a:endParaRPr sz="1400">
              <a:latin typeface="Arial"/>
              <a:cs typeface="Arial"/>
            </a:endParaRPr>
          </a:p>
          <a:p>
            <a:pPr marL="2473145">
              <a:spcBef>
                <a:spcPts val="341"/>
              </a:spcBef>
            </a:pPr>
            <a:r>
              <a:rPr sz="1400" spc="-121" dirty="0">
                <a:solidFill>
                  <a:srgbClr val="0066CC"/>
                </a:solidFill>
                <a:latin typeface="Arial"/>
                <a:cs typeface="Arial"/>
              </a:rPr>
              <a:t>A</a:t>
            </a:r>
            <a:r>
              <a:rPr sz="1400" spc="-13" dirty="0">
                <a:solidFill>
                  <a:srgbClr val="0066CC"/>
                </a:solidFill>
                <a:latin typeface="Arial"/>
                <a:cs typeface="Arial"/>
              </a:rPr>
              <a:t>T</a:t>
            </a:r>
            <a:r>
              <a:rPr sz="1400" spc="-121" dirty="0">
                <a:solidFill>
                  <a:srgbClr val="0066CC"/>
                </a:solidFill>
                <a:latin typeface="Arial"/>
                <a:cs typeface="Arial"/>
              </a:rPr>
              <a:t>T</a:t>
            </a:r>
            <a:r>
              <a:rPr sz="1400" spc="-9" dirty="0">
                <a:solidFill>
                  <a:srgbClr val="0066CC"/>
                </a:solidFill>
                <a:latin typeface="Arial"/>
                <a:cs typeface="Arial"/>
              </a:rPr>
              <a:t>A</a:t>
            </a:r>
            <a:r>
              <a:rPr sz="1400" spc="-13" dirty="0">
                <a:solidFill>
                  <a:srgbClr val="0066CC"/>
                </a:solidFill>
                <a:latin typeface="Arial"/>
                <a:cs typeface="Arial"/>
              </a:rPr>
              <a:t>-</a:t>
            </a:r>
            <a:r>
              <a:rPr sz="1400" spc="-9" dirty="0">
                <a:solidFill>
                  <a:srgbClr val="0066CC"/>
                </a:solidFill>
                <a:latin typeface="Arial"/>
                <a:cs typeface="Arial"/>
              </a:rPr>
              <a:t>3:</a:t>
            </a:r>
            <a:r>
              <a:rPr sz="1400" spc="9" dirty="0">
                <a:solidFill>
                  <a:srgbClr val="0066CC"/>
                </a:solidFill>
                <a:latin typeface="Arial"/>
                <a:cs typeface="Arial"/>
              </a:rPr>
              <a:t> </a:t>
            </a:r>
            <a:r>
              <a:rPr sz="1400" i="1" spc="-9" dirty="0">
                <a:latin typeface="Arial"/>
                <a:cs typeface="Arial"/>
              </a:rPr>
              <a:t>Jiang</a:t>
            </a:r>
            <a:r>
              <a:rPr sz="1400" i="1" spc="-4" dirty="0">
                <a:latin typeface="Arial"/>
                <a:cs typeface="Arial"/>
              </a:rPr>
              <a:t> </a:t>
            </a:r>
            <a:r>
              <a:rPr sz="1400" i="1" spc="-9" dirty="0">
                <a:latin typeface="Arial"/>
                <a:cs typeface="Arial"/>
              </a:rPr>
              <a:t>et</a:t>
            </a:r>
            <a:r>
              <a:rPr sz="1400" i="1" spc="4" dirty="0">
                <a:latin typeface="Arial"/>
                <a:cs typeface="Arial"/>
              </a:rPr>
              <a:t> </a:t>
            </a:r>
            <a:r>
              <a:rPr sz="1400" i="1" spc="-9" dirty="0">
                <a:latin typeface="Arial"/>
                <a:cs typeface="Arial"/>
              </a:rPr>
              <a:t>al.,</a:t>
            </a:r>
            <a:r>
              <a:rPr sz="1400" i="1" spc="13" dirty="0">
                <a:latin typeface="Arial"/>
                <a:cs typeface="Arial"/>
              </a:rPr>
              <a:t> </a:t>
            </a:r>
            <a:r>
              <a:rPr sz="1400" i="1" spc="-18" dirty="0">
                <a:latin typeface="Arial"/>
                <a:cs typeface="Arial"/>
              </a:rPr>
              <a:t>G</a:t>
            </a:r>
            <a:r>
              <a:rPr sz="1400" i="1" spc="-9" dirty="0">
                <a:latin typeface="Arial"/>
                <a:cs typeface="Arial"/>
              </a:rPr>
              <a:t>eochi</a:t>
            </a:r>
            <a:r>
              <a:rPr sz="1400" i="1" spc="-18" dirty="0">
                <a:latin typeface="Arial"/>
                <a:cs typeface="Arial"/>
              </a:rPr>
              <a:t>m</a:t>
            </a:r>
            <a:r>
              <a:rPr sz="1400" i="1" spc="-4" dirty="0">
                <a:latin typeface="Arial"/>
                <a:cs typeface="Arial"/>
              </a:rPr>
              <a:t>.</a:t>
            </a:r>
            <a:r>
              <a:rPr sz="1400" i="1" spc="31" dirty="0">
                <a:latin typeface="Arial"/>
                <a:cs typeface="Arial"/>
              </a:rPr>
              <a:t> </a:t>
            </a:r>
            <a:r>
              <a:rPr sz="1400" i="1" spc="-9" dirty="0">
                <a:latin typeface="Arial"/>
                <a:cs typeface="Arial"/>
              </a:rPr>
              <a:t>Cos</a:t>
            </a:r>
            <a:r>
              <a:rPr sz="1400" i="1" spc="-22" dirty="0">
                <a:latin typeface="Arial"/>
                <a:cs typeface="Arial"/>
              </a:rPr>
              <a:t>m</a:t>
            </a:r>
            <a:r>
              <a:rPr sz="1400" i="1" spc="-9" dirty="0">
                <a:latin typeface="Arial"/>
                <a:cs typeface="Arial"/>
              </a:rPr>
              <a:t>ochi</a:t>
            </a:r>
            <a:r>
              <a:rPr sz="1400" i="1" spc="-22" dirty="0">
                <a:latin typeface="Arial"/>
                <a:cs typeface="Arial"/>
              </a:rPr>
              <a:t>m</a:t>
            </a:r>
            <a:r>
              <a:rPr sz="1400" i="1" spc="-4" dirty="0">
                <a:latin typeface="Arial"/>
                <a:cs typeface="Arial"/>
              </a:rPr>
              <a:t>.</a:t>
            </a:r>
            <a:r>
              <a:rPr sz="1400" i="1" spc="-31" dirty="0">
                <a:latin typeface="Arial"/>
                <a:cs typeface="Arial"/>
              </a:rPr>
              <a:t> </a:t>
            </a:r>
            <a:r>
              <a:rPr sz="1400" i="1" spc="-9" dirty="0">
                <a:latin typeface="Arial"/>
                <a:cs typeface="Arial"/>
              </a:rPr>
              <a:t>Acta (2012)</a:t>
            </a:r>
            <a:endParaRPr sz="1400">
              <a:latin typeface="Arial"/>
              <a:cs typeface="Arial"/>
            </a:endParaRPr>
          </a:p>
        </p:txBody>
      </p:sp>
      <p:sp>
        <p:nvSpPr>
          <p:cNvPr id="49" name="object 49"/>
          <p:cNvSpPr txBox="1"/>
          <p:nvPr/>
        </p:nvSpPr>
        <p:spPr>
          <a:xfrm>
            <a:off x="6030999" y="3348878"/>
            <a:ext cx="542059" cy="450476"/>
          </a:xfrm>
          <a:prstGeom prst="rect">
            <a:avLst/>
          </a:prstGeom>
        </p:spPr>
        <p:txBody>
          <a:bodyPr vert="horz" wrap="square" lIns="0" tIns="0" rIns="0" bIns="0" rtlCol="0">
            <a:noAutofit/>
          </a:bodyPr>
          <a:lstStyle/>
          <a:p>
            <a:pPr marL="83768" marR="11397" indent="-72941"/>
            <a:r>
              <a:rPr sz="1400" spc="-117" dirty="0">
                <a:solidFill>
                  <a:srgbClr val="3333CC"/>
                </a:solidFill>
                <a:latin typeface="Calibri"/>
                <a:cs typeface="Calibri"/>
              </a:rPr>
              <a:t>A</a:t>
            </a:r>
            <a:r>
              <a:rPr sz="1400" spc="13" dirty="0">
                <a:solidFill>
                  <a:srgbClr val="3333CC"/>
                </a:solidFill>
                <a:latin typeface="Calibri"/>
                <a:cs typeface="Calibri"/>
              </a:rPr>
              <a:t>T</a:t>
            </a:r>
            <a:r>
              <a:rPr sz="1400" spc="-117" dirty="0">
                <a:solidFill>
                  <a:srgbClr val="3333CC"/>
                </a:solidFill>
                <a:latin typeface="Calibri"/>
                <a:cs typeface="Calibri"/>
              </a:rPr>
              <a:t>T</a:t>
            </a:r>
            <a:r>
              <a:rPr sz="1400" spc="-9" dirty="0">
                <a:solidFill>
                  <a:srgbClr val="3333CC"/>
                </a:solidFill>
                <a:latin typeface="Calibri"/>
                <a:cs typeface="Calibri"/>
              </a:rPr>
              <a:t>A-3</a:t>
            </a:r>
            <a:r>
              <a:rPr sz="1400" spc="-4" dirty="0">
                <a:solidFill>
                  <a:srgbClr val="3333CC"/>
                </a:solidFill>
                <a:latin typeface="Calibri"/>
                <a:cs typeface="Calibri"/>
              </a:rPr>
              <a:t> </a:t>
            </a:r>
            <a:r>
              <a:rPr sz="1400" spc="-13" dirty="0">
                <a:solidFill>
                  <a:srgbClr val="3333CC"/>
                </a:solidFill>
                <a:latin typeface="Calibri"/>
                <a:cs typeface="Calibri"/>
              </a:rPr>
              <a:t>201</a:t>
            </a:r>
            <a:r>
              <a:rPr sz="1400" spc="-9" dirty="0">
                <a:solidFill>
                  <a:srgbClr val="3333CC"/>
                </a:solidFill>
                <a:latin typeface="Calibri"/>
                <a:cs typeface="Calibri"/>
              </a:rPr>
              <a:t>1</a:t>
            </a:r>
            <a:endParaRPr sz="1400">
              <a:latin typeface="Calibri"/>
              <a:cs typeface="Calibri"/>
            </a:endParaRPr>
          </a:p>
        </p:txBody>
      </p:sp>
      <p:sp>
        <p:nvSpPr>
          <p:cNvPr id="50" name="object 50"/>
          <p:cNvSpPr/>
          <p:nvPr/>
        </p:nvSpPr>
        <p:spPr>
          <a:xfrm>
            <a:off x="6165273" y="2958353"/>
            <a:ext cx="202275" cy="403411"/>
          </a:xfrm>
          <a:custGeom>
            <a:avLst/>
            <a:gdLst/>
            <a:ahLst/>
            <a:cxnLst/>
            <a:rect l="l" t="t" r="r" b="b"/>
            <a:pathLst>
              <a:path w="222503" h="457199">
                <a:moveTo>
                  <a:pt x="222503" y="74675"/>
                </a:moveTo>
                <a:lnTo>
                  <a:pt x="74675" y="74675"/>
                </a:lnTo>
                <a:lnTo>
                  <a:pt x="74675" y="457199"/>
                </a:lnTo>
                <a:lnTo>
                  <a:pt x="222503" y="457199"/>
                </a:lnTo>
                <a:lnTo>
                  <a:pt x="222503" y="74675"/>
                </a:lnTo>
                <a:close/>
              </a:path>
              <a:path w="222503" h="457199">
                <a:moveTo>
                  <a:pt x="147827" y="0"/>
                </a:moveTo>
                <a:lnTo>
                  <a:pt x="0" y="74675"/>
                </a:lnTo>
                <a:lnTo>
                  <a:pt x="295655" y="74675"/>
                </a:lnTo>
                <a:lnTo>
                  <a:pt x="147827" y="0"/>
                </a:lnTo>
                <a:close/>
              </a:path>
            </a:pathLst>
          </a:custGeom>
          <a:solidFill>
            <a:srgbClr val="0033CC"/>
          </a:solidFill>
        </p:spPr>
        <p:txBody>
          <a:bodyPr wrap="square" lIns="0" tIns="0" rIns="0" bIns="0" rtlCol="0">
            <a:noAutofit/>
          </a:bodyPr>
          <a:lstStyle/>
          <a:p>
            <a:endParaRPr/>
          </a:p>
        </p:txBody>
      </p:sp>
      <p:sp>
        <p:nvSpPr>
          <p:cNvPr id="51" name="object 51"/>
          <p:cNvSpPr/>
          <p:nvPr/>
        </p:nvSpPr>
        <p:spPr>
          <a:xfrm>
            <a:off x="6147262" y="2954318"/>
            <a:ext cx="304799" cy="412824"/>
          </a:xfrm>
          <a:custGeom>
            <a:avLst/>
            <a:gdLst/>
            <a:ahLst/>
            <a:cxnLst/>
            <a:rect l="l" t="t" r="r" b="b"/>
            <a:pathLst>
              <a:path w="335279" h="467867">
                <a:moveTo>
                  <a:pt x="89916" y="79248"/>
                </a:moveTo>
                <a:lnTo>
                  <a:pt x="89916" y="467867"/>
                </a:lnTo>
                <a:lnTo>
                  <a:pt x="246888" y="467867"/>
                </a:lnTo>
                <a:lnTo>
                  <a:pt x="246888" y="461771"/>
                </a:lnTo>
                <a:lnTo>
                  <a:pt x="99060" y="461771"/>
                </a:lnTo>
                <a:lnTo>
                  <a:pt x="94488" y="457199"/>
                </a:lnTo>
                <a:lnTo>
                  <a:pt x="99060" y="457199"/>
                </a:lnTo>
                <a:lnTo>
                  <a:pt x="99060" y="83820"/>
                </a:lnTo>
                <a:lnTo>
                  <a:pt x="94488" y="83820"/>
                </a:lnTo>
                <a:lnTo>
                  <a:pt x="89916" y="79248"/>
                </a:lnTo>
                <a:close/>
              </a:path>
              <a:path w="335279" h="467867">
                <a:moveTo>
                  <a:pt x="99060" y="457199"/>
                </a:moveTo>
                <a:lnTo>
                  <a:pt x="94488" y="457199"/>
                </a:lnTo>
                <a:lnTo>
                  <a:pt x="99060" y="461771"/>
                </a:lnTo>
                <a:lnTo>
                  <a:pt x="99060" y="457199"/>
                </a:lnTo>
                <a:close/>
              </a:path>
              <a:path w="335279" h="467867">
                <a:moveTo>
                  <a:pt x="237744" y="457199"/>
                </a:moveTo>
                <a:lnTo>
                  <a:pt x="99060" y="457199"/>
                </a:lnTo>
                <a:lnTo>
                  <a:pt x="99060" y="461771"/>
                </a:lnTo>
                <a:lnTo>
                  <a:pt x="237744" y="461771"/>
                </a:lnTo>
                <a:lnTo>
                  <a:pt x="237744" y="457199"/>
                </a:lnTo>
                <a:close/>
              </a:path>
              <a:path w="335279" h="467867">
                <a:moveTo>
                  <a:pt x="295842" y="74675"/>
                </a:moveTo>
                <a:lnTo>
                  <a:pt x="237744" y="74675"/>
                </a:lnTo>
                <a:lnTo>
                  <a:pt x="237744" y="461771"/>
                </a:lnTo>
                <a:lnTo>
                  <a:pt x="242316" y="457199"/>
                </a:lnTo>
                <a:lnTo>
                  <a:pt x="246888" y="457199"/>
                </a:lnTo>
                <a:lnTo>
                  <a:pt x="246888" y="83820"/>
                </a:lnTo>
                <a:lnTo>
                  <a:pt x="242316" y="83820"/>
                </a:lnTo>
                <a:lnTo>
                  <a:pt x="246888" y="79248"/>
                </a:lnTo>
                <a:lnTo>
                  <a:pt x="304893" y="79248"/>
                </a:lnTo>
                <a:lnTo>
                  <a:pt x="295842" y="74675"/>
                </a:lnTo>
                <a:close/>
              </a:path>
              <a:path w="335279" h="467867">
                <a:moveTo>
                  <a:pt x="246888" y="457199"/>
                </a:moveTo>
                <a:lnTo>
                  <a:pt x="242316" y="457199"/>
                </a:lnTo>
                <a:lnTo>
                  <a:pt x="237744" y="461771"/>
                </a:lnTo>
                <a:lnTo>
                  <a:pt x="246888" y="461771"/>
                </a:lnTo>
                <a:lnTo>
                  <a:pt x="246888" y="457199"/>
                </a:lnTo>
                <a:close/>
              </a:path>
              <a:path w="335279" h="467867">
                <a:moveTo>
                  <a:pt x="167640" y="0"/>
                </a:moveTo>
                <a:lnTo>
                  <a:pt x="0" y="83820"/>
                </a:lnTo>
                <a:lnTo>
                  <a:pt x="22860" y="83820"/>
                </a:lnTo>
                <a:lnTo>
                  <a:pt x="19812" y="74675"/>
                </a:lnTo>
                <a:lnTo>
                  <a:pt x="40961" y="74675"/>
                </a:lnTo>
                <a:lnTo>
                  <a:pt x="168402" y="10298"/>
                </a:lnTo>
                <a:lnTo>
                  <a:pt x="166116" y="9143"/>
                </a:lnTo>
                <a:lnTo>
                  <a:pt x="185927" y="9143"/>
                </a:lnTo>
                <a:lnTo>
                  <a:pt x="167640" y="0"/>
                </a:lnTo>
                <a:close/>
              </a:path>
              <a:path w="335279" h="467867">
                <a:moveTo>
                  <a:pt x="40961" y="74675"/>
                </a:moveTo>
                <a:lnTo>
                  <a:pt x="19812" y="74675"/>
                </a:lnTo>
                <a:lnTo>
                  <a:pt x="22860" y="83820"/>
                </a:lnTo>
                <a:lnTo>
                  <a:pt x="40961" y="74675"/>
                </a:lnTo>
                <a:close/>
              </a:path>
              <a:path w="335279" h="467867">
                <a:moveTo>
                  <a:pt x="99060" y="74675"/>
                </a:moveTo>
                <a:lnTo>
                  <a:pt x="40961" y="74675"/>
                </a:lnTo>
                <a:lnTo>
                  <a:pt x="22860" y="83820"/>
                </a:lnTo>
                <a:lnTo>
                  <a:pt x="89916" y="83820"/>
                </a:lnTo>
                <a:lnTo>
                  <a:pt x="89916" y="79248"/>
                </a:lnTo>
                <a:lnTo>
                  <a:pt x="99060" y="79248"/>
                </a:lnTo>
                <a:lnTo>
                  <a:pt x="99060" y="74675"/>
                </a:lnTo>
                <a:close/>
              </a:path>
              <a:path w="335279" h="467867">
                <a:moveTo>
                  <a:pt x="99060" y="79248"/>
                </a:moveTo>
                <a:lnTo>
                  <a:pt x="89916" y="79248"/>
                </a:lnTo>
                <a:lnTo>
                  <a:pt x="94488" y="83820"/>
                </a:lnTo>
                <a:lnTo>
                  <a:pt x="99060" y="83820"/>
                </a:lnTo>
                <a:lnTo>
                  <a:pt x="99060" y="79248"/>
                </a:lnTo>
                <a:close/>
              </a:path>
              <a:path w="335279" h="467867">
                <a:moveTo>
                  <a:pt x="246888" y="79248"/>
                </a:moveTo>
                <a:lnTo>
                  <a:pt x="242316" y="83820"/>
                </a:lnTo>
                <a:lnTo>
                  <a:pt x="246888" y="83820"/>
                </a:lnTo>
                <a:lnTo>
                  <a:pt x="246888" y="79248"/>
                </a:lnTo>
                <a:close/>
              </a:path>
              <a:path w="335279" h="467867">
                <a:moveTo>
                  <a:pt x="304893" y="79248"/>
                </a:moveTo>
                <a:lnTo>
                  <a:pt x="246888" y="79248"/>
                </a:lnTo>
                <a:lnTo>
                  <a:pt x="246888" y="83820"/>
                </a:lnTo>
                <a:lnTo>
                  <a:pt x="313944" y="83820"/>
                </a:lnTo>
                <a:lnTo>
                  <a:pt x="304893" y="79248"/>
                </a:lnTo>
                <a:close/>
              </a:path>
              <a:path w="335279" h="467867">
                <a:moveTo>
                  <a:pt x="185927" y="9143"/>
                </a:moveTo>
                <a:lnTo>
                  <a:pt x="170688" y="9143"/>
                </a:lnTo>
                <a:lnTo>
                  <a:pt x="168402" y="10298"/>
                </a:lnTo>
                <a:lnTo>
                  <a:pt x="313944" y="83820"/>
                </a:lnTo>
                <a:lnTo>
                  <a:pt x="315468" y="74675"/>
                </a:lnTo>
                <a:lnTo>
                  <a:pt x="316991" y="74675"/>
                </a:lnTo>
                <a:lnTo>
                  <a:pt x="185927" y="9143"/>
                </a:lnTo>
                <a:close/>
              </a:path>
              <a:path w="335279" h="467867">
                <a:moveTo>
                  <a:pt x="316991" y="74675"/>
                </a:moveTo>
                <a:lnTo>
                  <a:pt x="315468" y="74675"/>
                </a:lnTo>
                <a:lnTo>
                  <a:pt x="313944" y="83820"/>
                </a:lnTo>
                <a:lnTo>
                  <a:pt x="335279" y="83820"/>
                </a:lnTo>
                <a:lnTo>
                  <a:pt x="316991" y="74675"/>
                </a:lnTo>
                <a:close/>
              </a:path>
              <a:path w="335279" h="467867">
                <a:moveTo>
                  <a:pt x="170688" y="9143"/>
                </a:moveTo>
                <a:lnTo>
                  <a:pt x="166116" y="9143"/>
                </a:lnTo>
                <a:lnTo>
                  <a:pt x="168402" y="10298"/>
                </a:lnTo>
                <a:lnTo>
                  <a:pt x="170688" y="9143"/>
                </a:lnTo>
                <a:close/>
              </a:path>
            </a:pathLst>
          </a:custGeom>
          <a:solidFill>
            <a:srgbClr val="000000"/>
          </a:solid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7254" y="2416436"/>
            <a:ext cx="3696393" cy="355943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3474835" y="470199"/>
            <a:ext cx="4267200" cy="294154"/>
          </a:xfrm>
          <a:prstGeom prst="rect">
            <a:avLst/>
          </a:prstGeom>
        </p:spPr>
        <p:txBody>
          <a:bodyPr vert="horz" wrap="square" lIns="0" tIns="0" rIns="0" bIns="0" rtlCol="0">
            <a:noAutofit/>
          </a:bodyPr>
          <a:lstStyle/>
          <a:p>
            <a:pPr marL="11397">
              <a:lnSpc>
                <a:spcPts val="2351"/>
              </a:lnSpc>
            </a:pPr>
            <a:r>
              <a:rPr sz="2000" b="1" spc="-13" dirty="0">
                <a:solidFill>
                  <a:srgbClr val="0033CC"/>
                </a:solidFill>
                <a:latin typeface="Trebuchet MS"/>
                <a:cs typeface="Trebuchet MS"/>
              </a:rPr>
              <a:t>One</a:t>
            </a:r>
            <a:r>
              <a:rPr sz="2000" b="1" spc="4" dirty="0">
                <a:solidFill>
                  <a:srgbClr val="0033CC"/>
                </a:solidFill>
                <a:latin typeface="Trebuchet MS"/>
                <a:cs typeface="Trebuchet MS"/>
              </a:rPr>
              <a:t> </a:t>
            </a:r>
            <a:r>
              <a:rPr sz="2000" b="1" spc="-22" dirty="0">
                <a:solidFill>
                  <a:srgbClr val="0033CC"/>
                </a:solidFill>
                <a:latin typeface="Trebuchet MS"/>
                <a:cs typeface="Trebuchet MS"/>
              </a:rPr>
              <a:t>M</a:t>
            </a:r>
            <a:r>
              <a:rPr sz="2000" b="1" spc="-9" dirty="0">
                <a:solidFill>
                  <a:srgbClr val="0033CC"/>
                </a:solidFill>
                <a:latin typeface="Trebuchet MS"/>
                <a:cs typeface="Trebuchet MS"/>
              </a:rPr>
              <a:t>illion</a:t>
            </a:r>
            <a:r>
              <a:rPr sz="2000" b="1" spc="18" dirty="0">
                <a:solidFill>
                  <a:srgbClr val="0033CC"/>
                </a:solidFill>
                <a:latin typeface="Trebuchet MS"/>
                <a:cs typeface="Trebuchet MS"/>
              </a:rPr>
              <a:t> </a:t>
            </a:r>
            <a:r>
              <a:rPr sz="2000" b="1" spc="-18" dirty="0">
                <a:solidFill>
                  <a:srgbClr val="0033CC"/>
                </a:solidFill>
                <a:latin typeface="Trebuchet MS"/>
                <a:cs typeface="Trebuchet MS"/>
              </a:rPr>
              <a:t>Y</a:t>
            </a:r>
            <a:r>
              <a:rPr sz="2000" b="1" spc="-13" dirty="0">
                <a:solidFill>
                  <a:srgbClr val="0033CC"/>
                </a:solidFill>
                <a:latin typeface="Trebuchet MS"/>
                <a:cs typeface="Trebuchet MS"/>
              </a:rPr>
              <a:t>e</a:t>
            </a:r>
            <a:r>
              <a:rPr sz="2000" b="1" spc="-18" dirty="0">
                <a:solidFill>
                  <a:srgbClr val="0033CC"/>
                </a:solidFill>
                <a:latin typeface="Trebuchet MS"/>
                <a:cs typeface="Trebuchet MS"/>
              </a:rPr>
              <a:t>a</a:t>
            </a:r>
            <a:r>
              <a:rPr sz="2000" b="1" spc="-13" dirty="0">
                <a:solidFill>
                  <a:srgbClr val="0033CC"/>
                </a:solidFill>
                <a:latin typeface="Trebuchet MS"/>
                <a:cs typeface="Trebuchet MS"/>
              </a:rPr>
              <a:t>r</a:t>
            </a:r>
            <a:r>
              <a:rPr sz="2000" b="1" spc="-9" dirty="0">
                <a:solidFill>
                  <a:srgbClr val="0033CC"/>
                </a:solidFill>
                <a:latin typeface="Trebuchet MS"/>
                <a:cs typeface="Trebuchet MS"/>
              </a:rPr>
              <a:t>s</a:t>
            </a:r>
            <a:r>
              <a:rPr sz="2000" b="1" spc="18" dirty="0">
                <a:solidFill>
                  <a:srgbClr val="0033CC"/>
                </a:solidFill>
                <a:latin typeface="Trebuchet MS"/>
                <a:cs typeface="Trebuchet MS"/>
              </a:rPr>
              <a:t> </a:t>
            </a:r>
            <a:r>
              <a:rPr sz="2000" b="1" spc="-13" dirty="0">
                <a:solidFill>
                  <a:srgbClr val="0033CC"/>
                </a:solidFill>
                <a:latin typeface="Trebuchet MS"/>
                <a:cs typeface="Trebuchet MS"/>
              </a:rPr>
              <a:t>of Nu</a:t>
            </a:r>
            <a:r>
              <a:rPr sz="2000" b="1" spc="-18" dirty="0">
                <a:solidFill>
                  <a:srgbClr val="0033CC"/>
                </a:solidFill>
                <a:latin typeface="Trebuchet MS"/>
                <a:cs typeface="Trebuchet MS"/>
              </a:rPr>
              <a:t>b</a:t>
            </a:r>
            <a:r>
              <a:rPr sz="2000" b="1" spc="-9" dirty="0">
                <a:solidFill>
                  <a:srgbClr val="0033CC"/>
                </a:solidFill>
                <a:latin typeface="Trebuchet MS"/>
                <a:cs typeface="Trebuchet MS"/>
              </a:rPr>
              <a:t>i</a:t>
            </a:r>
            <a:r>
              <a:rPr sz="2000" b="1" spc="-18" dirty="0">
                <a:solidFill>
                  <a:srgbClr val="0033CC"/>
                </a:solidFill>
                <a:latin typeface="Trebuchet MS"/>
                <a:cs typeface="Trebuchet MS"/>
              </a:rPr>
              <a:t>a</a:t>
            </a:r>
            <a:r>
              <a:rPr sz="2000" b="1" spc="-13" dirty="0">
                <a:solidFill>
                  <a:srgbClr val="0033CC"/>
                </a:solidFill>
                <a:latin typeface="Trebuchet MS"/>
                <a:cs typeface="Trebuchet MS"/>
              </a:rPr>
              <a:t>n</a:t>
            </a:r>
            <a:r>
              <a:rPr sz="2000" b="1" spc="18" dirty="0">
                <a:solidFill>
                  <a:srgbClr val="0033CC"/>
                </a:solidFill>
                <a:latin typeface="Trebuchet MS"/>
                <a:cs typeface="Trebuchet MS"/>
              </a:rPr>
              <a:t> </a:t>
            </a:r>
            <a:r>
              <a:rPr sz="2000" b="1" spc="-13" dirty="0">
                <a:solidFill>
                  <a:srgbClr val="0033CC"/>
                </a:solidFill>
                <a:latin typeface="Trebuchet MS"/>
                <a:cs typeface="Trebuchet MS"/>
              </a:rPr>
              <a:t>Aquifer</a:t>
            </a:r>
            <a:endParaRPr sz="2000">
              <a:latin typeface="Trebuchet MS"/>
              <a:cs typeface="Trebuchet MS"/>
            </a:endParaRPr>
          </a:p>
        </p:txBody>
      </p:sp>
      <p:sp>
        <p:nvSpPr>
          <p:cNvPr id="4" name="object 4"/>
          <p:cNvSpPr txBox="1"/>
          <p:nvPr/>
        </p:nvSpPr>
        <p:spPr>
          <a:xfrm>
            <a:off x="3673763" y="766034"/>
            <a:ext cx="3844636" cy="1570504"/>
          </a:xfrm>
          <a:prstGeom prst="rect">
            <a:avLst/>
          </a:prstGeom>
        </p:spPr>
        <p:txBody>
          <a:bodyPr vert="horz" wrap="square" lIns="0" tIns="0" rIns="0" bIns="0" rtlCol="0">
            <a:noAutofit/>
          </a:bodyPr>
          <a:lstStyle/>
          <a:p>
            <a:pPr marL="26783" algn="ctr"/>
            <a:r>
              <a:rPr sz="2000" b="1" spc="-13" dirty="0">
                <a:solidFill>
                  <a:srgbClr val="0033CC"/>
                </a:solidFill>
                <a:latin typeface="Trebuchet MS"/>
                <a:cs typeface="Trebuchet MS"/>
              </a:rPr>
              <a:t>Groun</a:t>
            </a:r>
            <a:r>
              <a:rPr sz="2000" b="1" spc="-18" dirty="0">
                <a:solidFill>
                  <a:srgbClr val="0033CC"/>
                </a:solidFill>
                <a:latin typeface="Trebuchet MS"/>
                <a:cs typeface="Trebuchet MS"/>
              </a:rPr>
              <a:t>d</a:t>
            </a:r>
            <a:r>
              <a:rPr sz="2000" b="1" spc="-22" dirty="0">
                <a:solidFill>
                  <a:srgbClr val="0033CC"/>
                </a:solidFill>
                <a:latin typeface="Trebuchet MS"/>
                <a:cs typeface="Trebuchet MS"/>
              </a:rPr>
              <a:t>w</a:t>
            </a:r>
            <a:r>
              <a:rPr sz="2000" b="1" spc="-18" dirty="0">
                <a:solidFill>
                  <a:srgbClr val="0033CC"/>
                </a:solidFill>
                <a:latin typeface="Trebuchet MS"/>
                <a:cs typeface="Trebuchet MS"/>
              </a:rPr>
              <a:t>a</a:t>
            </a:r>
            <a:r>
              <a:rPr sz="2000" b="1" spc="-13" dirty="0">
                <a:solidFill>
                  <a:srgbClr val="0033CC"/>
                </a:solidFill>
                <a:latin typeface="Trebuchet MS"/>
                <a:cs typeface="Trebuchet MS"/>
              </a:rPr>
              <a:t>ter</a:t>
            </a:r>
            <a:r>
              <a:rPr sz="2000" b="1" spc="22" dirty="0">
                <a:solidFill>
                  <a:srgbClr val="0033CC"/>
                </a:solidFill>
                <a:latin typeface="Trebuchet MS"/>
                <a:cs typeface="Trebuchet MS"/>
              </a:rPr>
              <a:t> </a:t>
            </a:r>
            <a:r>
              <a:rPr sz="2000" b="1" spc="-13" dirty="0">
                <a:solidFill>
                  <a:srgbClr val="0033CC"/>
                </a:solidFill>
                <a:latin typeface="Trebuchet MS"/>
                <a:cs typeface="Trebuchet MS"/>
              </a:rPr>
              <a:t>History</a:t>
            </a:r>
            <a:endParaRPr sz="2000" dirty="0">
              <a:latin typeface="Trebuchet MS"/>
              <a:cs typeface="Trebuchet MS"/>
            </a:endParaRPr>
          </a:p>
          <a:p>
            <a:pPr>
              <a:lnSpc>
                <a:spcPts val="897"/>
              </a:lnSpc>
              <a:spcBef>
                <a:spcPts val="39"/>
              </a:spcBef>
            </a:pPr>
            <a:endParaRPr sz="900" dirty="0"/>
          </a:p>
          <a:p>
            <a:pPr marL="11397"/>
            <a:r>
              <a:rPr sz="1400" spc="-9" dirty="0">
                <a:latin typeface="Arial"/>
                <a:cs typeface="Arial"/>
              </a:rPr>
              <a:t>Neil Stu</a:t>
            </a:r>
            <a:r>
              <a:rPr sz="1400" spc="-13" dirty="0">
                <a:latin typeface="Arial"/>
                <a:cs typeface="Arial"/>
              </a:rPr>
              <a:t>r</a:t>
            </a:r>
            <a:r>
              <a:rPr sz="1400" spc="-9" dirty="0">
                <a:latin typeface="Arial"/>
                <a:cs typeface="Arial"/>
              </a:rPr>
              <a:t>chio</a:t>
            </a:r>
            <a:r>
              <a:rPr sz="1400" spc="4" dirty="0">
                <a:latin typeface="Arial"/>
                <a:cs typeface="Arial"/>
              </a:rPr>
              <a:t> </a:t>
            </a:r>
            <a:r>
              <a:rPr sz="1400" i="1" spc="-9" dirty="0">
                <a:latin typeface="Arial"/>
                <a:cs typeface="Arial"/>
              </a:rPr>
              <a:t>et</a:t>
            </a:r>
            <a:r>
              <a:rPr sz="1400" i="1" spc="4" dirty="0">
                <a:latin typeface="Arial"/>
                <a:cs typeface="Arial"/>
              </a:rPr>
              <a:t> </a:t>
            </a:r>
            <a:r>
              <a:rPr sz="1400" i="1" spc="-9" dirty="0">
                <a:latin typeface="Arial"/>
                <a:cs typeface="Arial"/>
              </a:rPr>
              <a:t>a</a:t>
            </a:r>
            <a:r>
              <a:rPr sz="1400" i="1" spc="4" dirty="0">
                <a:latin typeface="Arial"/>
                <a:cs typeface="Arial"/>
              </a:rPr>
              <a:t>l</a:t>
            </a:r>
            <a:r>
              <a:rPr sz="1400" spc="-4" dirty="0">
                <a:latin typeface="Arial"/>
                <a:cs typeface="Arial"/>
              </a:rPr>
              <a:t>., </a:t>
            </a:r>
            <a:r>
              <a:rPr sz="1400" spc="-22" dirty="0">
                <a:latin typeface="Arial"/>
                <a:cs typeface="Arial"/>
              </a:rPr>
              <a:t>G</a:t>
            </a:r>
            <a:r>
              <a:rPr sz="1400" spc="-9" dirty="0">
                <a:latin typeface="Arial"/>
                <a:cs typeface="Arial"/>
              </a:rPr>
              <a:t>eoph</a:t>
            </a:r>
            <a:r>
              <a:rPr sz="1400" spc="-27" dirty="0">
                <a:latin typeface="Arial"/>
                <a:cs typeface="Arial"/>
              </a:rPr>
              <a:t>y</a:t>
            </a:r>
            <a:r>
              <a:rPr sz="1400" spc="-4" dirty="0">
                <a:latin typeface="Arial"/>
                <a:cs typeface="Arial"/>
              </a:rPr>
              <a:t>s.</a:t>
            </a:r>
            <a:r>
              <a:rPr sz="1400" spc="36" dirty="0">
                <a:latin typeface="Arial"/>
                <a:cs typeface="Arial"/>
              </a:rPr>
              <a:t> </a:t>
            </a:r>
            <a:r>
              <a:rPr sz="1400" spc="-9" dirty="0">
                <a:latin typeface="Arial"/>
                <a:cs typeface="Arial"/>
              </a:rPr>
              <a:t>Res.</a:t>
            </a:r>
            <a:r>
              <a:rPr sz="1400" spc="4" dirty="0">
                <a:latin typeface="Arial"/>
                <a:cs typeface="Arial"/>
              </a:rPr>
              <a:t> </a:t>
            </a:r>
            <a:r>
              <a:rPr sz="1400" spc="-9" dirty="0">
                <a:latin typeface="Arial"/>
                <a:cs typeface="Arial"/>
              </a:rPr>
              <a:t>Lett.</a:t>
            </a:r>
            <a:r>
              <a:rPr sz="1400" spc="13" dirty="0">
                <a:latin typeface="Arial"/>
                <a:cs typeface="Arial"/>
              </a:rPr>
              <a:t> </a:t>
            </a:r>
            <a:r>
              <a:rPr sz="1400" spc="-9" dirty="0">
                <a:latin typeface="Arial"/>
                <a:cs typeface="Arial"/>
              </a:rPr>
              <a:t>(2004)</a:t>
            </a:r>
            <a:endParaRPr sz="1400" dirty="0">
              <a:latin typeface="Arial"/>
              <a:cs typeface="Arial"/>
            </a:endParaRPr>
          </a:p>
          <a:p>
            <a:pPr>
              <a:lnSpc>
                <a:spcPts val="897"/>
              </a:lnSpc>
              <a:spcBef>
                <a:spcPts val="76"/>
              </a:spcBef>
            </a:pPr>
            <a:endParaRPr sz="900" dirty="0"/>
          </a:p>
          <a:p>
            <a:pPr marL="127646" indent="-116248">
              <a:buFont typeface="Arial"/>
              <a:buChar char="•"/>
              <a:tabLst>
                <a:tab pos="127646" algn="l"/>
              </a:tabLst>
            </a:pPr>
            <a:r>
              <a:rPr sz="1600" dirty="0">
                <a:latin typeface="Arial"/>
                <a:cs typeface="Arial"/>
              </a:rPr>
              <a:t>A</a:t>
            </a:r>
            <a:r>
              <a:rPr sz="1600" spc="-9" dirty="0">
                <a:latin typeface="Arial"/>
                <a:cs typeface="Arial"/>
              </a:rPr>
              <a:t>n</a:t>
            </a:r>
            <a:r>
              <a:rPr sz="1600" spc="-4" dirty="0">
                <a:latin typeface="Arial"/>
                <a:cs typeface="Arial"/>
              </a:rPr>
              <a:t>al</a:t>
            </a:r>
            <a:r>
              <a:rPr sz="1600" spc="-22" dirty="0">
                <a:latin typeface="Arial"/>
                <a:cs typeface="Arial"/>
              </a:rPr>
              <a:t>y</a:t>
            </a:r>
            <a:r>
              <a:rPr sz="1600" dirty="0">
                <a:latin typeface="Arial"/>
                <a:cs typeface="Arial"/>
              </a:rPr>
              <a:t>s</a:t>
            </a:r>
            <a:r>
              <a:rPr sz="1600" spc="-4" dirty="0">
                <a:latin typeface="Arial"/>
                <a:cs typeface="Arial"/>
              </a:rPr>
              <a:t>e</a:t>
            </a:r>
            <a:r>
              <a:rPr sz="1600" dirty="0">
                <a:latin typeface="Arial"/>
                <a:cs typeface="Arial"/>
              </a:rPr>
              <a:t>s</a:t>
            </a:r>
            <a:r>
              <a:rPr sz="1600" spc="31" dirty="0">
                <a:latin typeface="Arial"/>
                <a:cs typeface="Arial"/>
              </a:rPr>
              <a:t> </a:t>
            </a:r>
            <a:r>
              <a:rPr sz="1600" spc="-4" dirty="0">
                <a:latin typeface="Arial"/>
                <a:cs typeface="Arial"/>
              </a:rPr>
              <a:t>pe</a:t>
            </a:r>
            <a:r>
              <a:rPr sz="1600" dirty="0">
                <a:latin typeface="Arial"/>
                <a:cs typeface="Arial"/>
              </a:rPr>
              <a:t>rf</a:t>
            </a:r>
            <a:r>
              <a:rPr sz="1600" spc="-4" dirty="0">
                <a:latin typeface="Arial"/>
                <a:cs typeface="Arial"/>
              </a:rPr>
              <a:t>o</a:t>
            </a:r>
            <a:r>
              <a:rPr sz="1600" dirty="0">
                <a:latin typeface="Arial"/>
                <a:cs typeface="Arial"/>
              </a:rPr>
              <a:t>rm</a:t>
            </a:r>
            <a:r>
              <a:rPr sz="1600" spc="-4" dirty="0">
                <a:latin typeface="Arial"/>
                <a:cs typeface="Arial"/>
              </a:rPr>
              <a:t>e</a:t>
            </a:r>
            <a:r>
              <a:rPr sz="1600" dirty="0">
                <a:latin typeface="Arial"/>
                <a:cs typeface="Arial"/>
              </a:rPr>
              <a:t>d</a:t>
            </a:r>
            <a:r>
              <a:rPr sz="1600" spc="4" dirty="0">
                <a:latin typeface="Arial"/>
                <a:cs typeface="Arial"/>
              </a:rPr>
              <a:t> </a:t>
            </a:r>
            <a:r>
              <a:rPr sz="1600" spc="-36" dirty="0">
                <a:latin typeface="Arial"/>
                <a:cs typeface="Arial"/>
              </a:rPr>
              <a:t>w</a:t>
            </a:r>
            <a:r>
              <a:rPr sz="1600" spc="-4" dirty="0">
                <a:latin typeface="Arial"/>
                <a:cs typeface="Arial"/>
              </a:rPr>
              <a:t>i</a:t>
            </a:r>
            <a:r>
              <a:rPr sz="1600" dirty="0">
                <a:latin typeface="Arial"/>
                <a:cs typeface="Arial"/>
              </a:rPr>
              <a:t>th</a:t>
            </a:r>
            <a:r>
              <a:rPr sz="1600" spc="-58" dirty="0">
                <a:latin typeface="Arial"/>
                <a:cs typeface="Arial"/>
              </a:rPr>
              <a:t> </a:t>
            </a:r>
            <a:r>
              <a:rPr sz="1600" spc="-121" dirty="0">
                <a:latin typeface="Arial"/>
                <a:cs typeface="Arial"/>
              </a:rPr>
              <a:t>A</a:t>
            </a:r>
            <a:r>
              <a:rPr sz="1600" spc="9" dirty="0">
                <a:latin typeface="Arial"/>
                <a:cs typeface="Arial"/>
              </a:rPr>
              <a:t>T</a:t>
            </a:r>
            <a:r>
              <a:rPr sz="1600" spc="-108" dirty="0">
                <a:latin typeface="Arial"/>
                <a:cs typeface="Arial"/>
              </a:rPr>
              <a:t>T</a:t>
            </a:r>
            <a:r>
              <a:rPr sz="1600" dirty="0">
                <a:latin typeface="Arial"/>
                <a:cs typeface="Arial"/>
              </a:rPr>
              <a:t>A-2</a:t>
            </a:r>
          </a:p>
          <a:p>
            <a:pPr marL="139613" indent="-128786">
              <a:spcBef>
                <a:spcPts val="386"/>
              </a:spcBef>
              <a:buFont typeface="Arial"/>
              <a:buChar char="•"/>
              <a:tabLst>
                <a:tab pos="139613" algn="l"/>
              </a:tabLst>
            </a:pPr>
            <a:r>
              <a:rPr sz="1600" dirty="0">
                <a:latin typeface="Arial"/>
                <a:cs typeface="Arial"/>
              </a:rPr>
              <a:t>Gr</a:t>
            </a:r>
            <a:r>
              <a:rPr sz="1600" spc="-4" dirty="0">
                <a:latin typeface="Arial"/>
                <a:cs typeface="Arial"/>
              </a:rPr>
              <a:t>ound</a:t>
            </a:r>
            <a:r>
              <a:rPr sz="1600" spc="-36" dirty="0">
                <a:latin typeface="Arial"/>
                <a:cs typeface="Arial"/>
              </a:rPr>
              <a:t>w</a:t>
            </a:r>
            <a:r>
              <a:rPr sz="1600" spc="-4" dirty="0">
                <a:latin typeface="Arial"/>
                <a:cs typeface="Arial"/>
              </a:rPr>
              <a:t>a</a:t>
            </a:r>
            <a:r>
              <a:rPr sz="1600" dirty="0">
                <a:latin typeface="Arial"/>
                <a:cs typeface="Arial"/>
              </a:rPr>
              <a:t>t</a:t>
            </a:r>
            <a:r>
              <a:rPr sz="1600" spc="-4" dirty="0">
                <a:latin typeface="Arial"/>
                <a:cs typeface="Arial"/>
              </a:rPr>
              <a:t>e</a:t>
            </a:r>
            <a:r>
              <a:rPr sz="1600" dirty="0">
                <a:latin typeface="Arial"/>
                <a:cs typeface="Arial"/>
              </a:rPr>
              <a:t>r</a:t>
            </a:r>
            <a:r>
              <a:rPr sz="1600" spc="40" dirty="0">
                <a:latin typeface="Arial"/>
                <a:cs typeface="Arial"/>
              </a:rPr>
              <a:t> </a:t>
            </a:r>
            <a:r>
              <a:rPr sz="1600" spc="-4" dirty="0">
                <a:latin typeface="Arial"/>
                <a:cs typeface="Arial"/>
              </a:rPr>
              <a:t>a</a:t>
            </a:r>
            <a:r>
              <a:rPr sz="1600" dirty="0">
                <a:latin typeface="Arial"/>
                <a:cs typeface="Arial"/>
              </a:rPr>
              <a:t>t s</a:t>
            </a:r>
            <a:r>
              <a:rPr sz="1600" spc="-4" dirty="0">
                <a:latin typeface="Arial"/>
                <a:cs typeface="Arial"/>
              </a:rPr>
              <a:t>i</a:t>
            </a:r>
            <a:r>
              <a:rPr sz="1600" dirty="0">
                <a:latin typeface="Arial"/>
                <a:cs typeface="Arial"/>
              </a:rPr>
              <a:t>x s</a:t>
            </a:r>
            <a:r>
              <a:rPr sz="1600" spc="-4" dirty="0">
                <a:latin typeface="Arial"/>
                <a:cs typeface="Arial"/>
              </a:rPr>
              <a:t>i</a:t>
            </a:r>
            <a:r>
              <a:rPr sz="1600" dirty="0">
                <a:latin typeface="Arial"/>
                <a:cs typeface="Arial"/>
              </a:rPr>
              <a:t>t</a:t>
            </a:r>
            <a:r>
              <a:rPr sz="1600" spc="-4" dirty="0">
                <a:latin typeface="Arial"/>
                <a:cs typeface="Arial"/>
              </a:rPr>
              <a:t>e</a:t>
            </a:r>
            <a:r>
              <a:rPr sz="1600" dirty="0">
                <a:latin typeface="Arial"/>
                <a:cs typeface="Arial"/>
              </a:rPr>
              <a:t>s </a:t>
            </a:r>
            <a:r>
              <a:rPr sz="1600" spc="-4" dirty="0">
                <a:latin typeface="Arial"/>
                <a:cs typeface="Arial"/>
              </a:rPr>
              <a:t>da</a:t>
            </a:r>
            <a:r>
              <a:rPr sz="1600" dirty="0">
                <a:latin typeface="Arial"/>
                <a:cs typeface="Arial"/>
              </a:rPr>
              <a:t>t</a:t>
            </a:r>
            <a:r>
              <a:rPr sz="1600" spc="-4" dirty="0">
                <a:latin typeface="Arial"/>
                <a:cs typeface="Arial"/>
              </a:rPr>
              <a:t>ed</a:t>
            </a:r>
            <a:r>
              <a:rPr sz="1600" dirty="0">
                <a:latin typeface="Arial"/>
                <a:cs typeface="Arial"/>
              </a:rPr>
              <a:t>;</a:t>
            </a:r>
          </a:p>
          <a:p>
            <a:pPr marL="139613" indent="-128786">
              <a:lnSpc>
                <a:spcPts val="1920"/>
              </a:lnSpc>
              <a:spcBef>
                <a:spcPts val="386"/>
              </a:spcBef>
              <a:buFont typeface="Arial"/>
              <a:buChar char="•"/>
              <a:tabLst>
                <a:tab pos="139613" algn="l"/>
              </a:tabLst>
            </a:pPr>
            <a:r>
              <a:rPr sz="1600" dirty="0">
                <a:latin typeface="Arial"/>
                <a:cs typeface="Arial"/>
              </a:rPr>
              <a:t>F</a:t>
            </a:r>
            <a:r>
              <a:rPr sz="1600" spc="-4" dirty="0">
                <a:latin typeface="Arial"/>
                <a:cs typeface="Arial"/>
              </a:rPr>
              <a:t>lo</a:t>
            </a:r>
            <a:r>
              <a:rPr sz="1600" dirty="0">
                <a:latin typeface="Arial"/>
                <a:cs typeface="Arial"/>
              </a:rPr>
              <a:t>w</a:t>
            </a:r>
            <a:r>
              <a:rPr sz="1600" spc="-4" dirty="0">
                <a:latin typeface="Arial"/>
                <a:cs typeface="Arial"/>
              </a:rPr>
              <a:t> di</a:t>
            </a:r>
            <a:r>
              <a:rPr sz="1600" dirty="0">
                <a:latin typeface="Arial"/>
                <a:cs typeface="Arial"/>
              </a:rPr>
              <a:t>r</a:t>
            </a:r>
            <a:r>
              <a:rPr sz="1600" spc="-4" dirty="0">
                <a:latin typeface="Arial"/>
                <a:cs typeface="Arial"/>
              </a:rPr>
              <a:t>e</a:t>
            </a:r>
            <a:r>
              <a:rPr sz="1600" dirty="0">
                <a:latin typeface="Arial"/>
                <a:cs typeface="Arial"/>
              </a:rPr>
              <a:t>ct</a:t>
            </a:r>
            <a:r>
              <a:rPr sz="1600" spc="-4" dirty="0">
                <a:latin typeface="Arial"/>
                <a:cs typeface="Arial"/>
              </a:rPr>
              <a:t>io</a:t>
            </a:r>
            <a:r>
              <a:rPr sz="1600" dirty="0">
                <a:latin typeface="Arial"/>
                <a:cs typeface="Arial"/>
              </a:rPr>
              <a:t>n</a:t>
            </a:r>
            <a:r>
              <a:rPr sz="1600" spc="4" dirty="0">
                <a:latin typeface="Arial"/>
                <a:cs typeface="Arial"/>
              </a:rPr>
              <a:t> </a:t>
            </a:r>
            <a:r>
              <a:rPr sz="1600" spc="-4" dirty="0">
                <a:latin typeface="Arial"/>
                <a:cs typeface="Arial"/>
              </a:rPr>
              <a:t>an</a:t>
            </a:r>
            <a:r>
              <a:rPr sz="1600" dirty="0">
                <a:latin typeface="Arial"/>
                <a:cs typeface="Arial"/>
              </a:rPr>
              <a:t>d</a:t>
            </a:r>
            <a:r>
              <a:rPr sz="1600" spc="4" dirty="0">
                <a:latin typeface="Arial"/>
                <a:cs typeface="Arial"/>
              </a:rPr>
              <a:t> </a:t>
            </a:r>
            <a:r>
              <a:rPr sz="1600" dirty="0">
                <a:latin typeface="Arial"/>
                <a:cs typeface="Arial"/>
              </a:rPr>
              <a:t>s</a:t>
            </a:r>
            <a:r>
              <a:rPr sz="1600" spc="-4" dirty="0">
                <a:latin typeface="Arial"/>
                <a:cs typeface="Arial"/>
              </a:rPr>
              <a:t>pee</a:t>
            </a:r>
            <a:r>
              <a:rPr sz="1600" dirty="0">
                <a:latin typeface="Arial"/>
                <a:cs typeface="Arial"/>
              </a:rPr>
              <a:t>d</a:t>
            </a:r>
            <a:r>
              <a:rPr sz="1600" spc="9" dirty="0">
                <a:latin typeface="Arial"/>
                <a:cs typeface="Arial"/>
              </a:rPr>
              <a:t> </a:t>
            </a:r>
            <a:r>
              <a:rPr lang="en-US" sz="1600" dirty="0" smtClean="0">
                <a:latin typeface="Arial"/>
                <a:cs typeface="Arial"/>
              </a:rPr>
              <a:t>deduced</a:t>
            </a:r>
            <a:r>
              <a:rPr sz="1600" dirty="0" smtClean="0">
                <a:latin typeface="Arial"/>
                <a:cs typeface="Arial"/>
              </a:rPr>
              <a:t>.</a:t>
            </a:r>
            <a:endParaRPr sz="1600" dirty="0">
              <a:latin typeface="Arial"/>
              <a:cs typeface="Arial"/>
            </a:endParaRPr>
          </a:p>
        </p:txBody>
      </p:sp>
      <p:sp>
        <p:nvSpPr>
          <p:cNvPr id="5" name="object 5"/>
          <p:cNvSpPr/>
          <p:nvPr/>
        </p:nvSpPr>
        <p:spPr>
          <a:xfrm>
            <a:off x="425335" y="2464846"/>
            <a:ext cx="4103716" cy="3988397"/>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p:nvPr/>
        </p:nvSpPr>
        <p:spPr>
          <a:xfrm>
            <a:off x="1318952" y="5247042"/>
            <a:ext cx="517236" cy="333375"/>
          </a:xfrm>
          <a:prstGeom prst="rect">
            <a:avLst/>
          </a:prstGeom>
        </p:spPr>
        <p:txBody>
          <a:bodyPr vert="horz" wrap="square" lIns="0" tIns="0" rIns="0" bIns="0" rtlCol="0">
            <a:noAutofit/>
          </a:bodyPr>
          <a:lstStyle/>
          <a:p>
            <a:pPr marL="98584" marR="11397" indent="-87757"/>
            <a:r>
              <a:rPr sz="1100" b="1" spc="-4" dirty="0">
                <a:latin typeface="Times New Roman"/>
                <a:cs typeface="Times New Roman"/>
              </a:rPr>
              <a:t>U</a:t>
            </a:r>
            <a:r>
              <a:rPr sz="1100" b="1" spc="4" dirty="0">
                <a:latin typeface="Times New Roman"/>
                <a:cs typeface="Times New Roman"/>
              </a:rPr>
              <a:t>w</a:t>
            </a:r>
            <a:r>
              <a:rPr sz="1100" b="1" spc="-4" dirty="0">
                <a:latin typeface="Times New Roman"/>
                <a:cs typeface="Times New Roman"/>
              </a:rPr>
              <a:t>e</a:t>
            </a:r>
            <a:r>
              <a:rPr sz="1100" b="1" dirty="0">
                <a:latin typeface="Times New Roman"/>
                <a:cs typeface="Times New Roman"/>
              </a:rPr>
              <a:t>inat </a:t>
            </a:r>
            <a:r>
              <a:rPr sz="1100" b="1" spc="-4" dirty="0">
                <a:latin typeface="Times New Roman"/>
                <a:cs typeface="Times New Roman"/>
              </a:rPr>
              <a:t>U</a:t>
            </a:r>
            <a:r>
              <a:rPr sz="1100" b="1" dirty="0">
                <a:latin typeface="Times New Roman"/>
                <a:cs typeface="Times New Roman"/>
              </a:rPr>
              <a:t>pli</a:t>
            </a:r>
            <a:r>
              <a:rPr sz="1100" b="1" spc="4" dirty="0">
                <a:latin typeface="Times New Roman"/>
                <a:cs typeface="Times New Roman"/>
              </a:rPr>
              <a:t>f</a:t>
            </a:r>
            <a:r>
              <a:rPr sz="1100" b="1" dirty="0">
                <a:latin typeface="Times New Roman"/>
                <a:cs typeface="Times New Roman"/>
              </a:rPr>
              <a:t>t</a:t>
            </a:r>
            <a:endParaRPr sz="1100">
              <a:latin typeface="Times New Roman"/>
              <a:cs typeface="Times New Roman"/>
            </a:endParaRPr>
          </a:p>
        </p:txBody>
      </p:sp>
      <p:sp>
        <p:nvSpPr>
          <p:cNvPr id="7" name="object 7"/>
          <p:cNvSpPr/>
          <p:nvPr/>
        </p:nvSpPr>
        <p:spPr>
          <a:xfrm>
            <a:off x="4717473" y="2593938"/>
            <a:ext cx="3739342" cy="3574227"/>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600007" y="3836445"/>
            <a:ext cx="1235825" cy="348278"/>
          </a:xfrm>
          <a:custGeom>
            <a:avLst/>
            <a:gdLst/>
            <a:ahLst/>
            <a:cxnLst/>
            <a:rect l="l" t="t" r="r" b="b"/>
            <a:pathLst>
              <a:path w="1359407" h="394715">
                <a:moveTo>
                  <a:pt x="0" y="394715"/>
                </a:moveTo>
                <a:lnTo>
                  <a:pt x="1359407" y="394715"/>
                </a:lnTo>
                <a:lnTo>
                  <a:pt x="1359407" y="0"/>
                </a:lnTo>
                <a:lnTo>
                  <a:pt x="0" y="0"/>
                </a:lnTo>
                <a:lnTo>
                  <a:pt x="0" y="394715"/>
                </a:lnTo>
                <a:close/>
              </a:path>
            </a:pathLst>
          </a:custGeom>
          <a:solidFill>
            <a:srgbClr val="FFFF00"/>
          </a:solidFill>
        </p:spPr>
        <p:txBody>
          <a:bodyPr wrap="square" lIns="0" tIns="0" rIns="0" bIns="0" rtlCol="0">
            <a:noAutofit/>
          </a:bodyPr>
          <a:lstStyle/>
          <a:p>
            <a:endParaRPr/>
          </a:p>
        </p:txBody>
      </p:sp>
      <p:sp>
        <p:nvSpPr>
          <p:cNvPr id="9" name="object 9"/>
          <p:cNvSpPr txBox="1"/>
          <p:nvPr/>
        </p:nvSpPr>
        <p:spPr>
          <a:xfrm>
            <a:off x="5671128" y="3866590"/>
            <a:ext cx="1100859" cy="281268"/>
          </a:xfrm>
          <a:prstGeom prst="rect">
            <a:avLst/>
          </a:prstGeom>
        </p:spPr>
        <p:txBody>
          <a:bodyPr vert="horz" wrap="square" lIns="0" tIns="0" rIns="0" bIns="0" rtlCol="0">
            <a:noAutofit/>
          </a:bodyPr>
          <a:lstStyle/>
          <a:p>
            <a:pPr marL="11397"/>
            <a:r>
              <a:rPr dirty="0">
                <a:latin typeface="Times New Roman"/>
                <a:cs typeface="Times New Roman"/>
              </a:rPr>
              <a:t>33</a:t>
            </a:r>
            <a:r>
              <a:rPr spc="9" dirty="0">
                <a:latin typeface="Times New Roman"/>
                <a:cs typeface="Times New Roman"/>
              </a:rPr>
              <a:t>3</a:t>
            </a:r>
            <a:r>
              <a:rPr spc="4" dirty="0">
                <a:latin typeface="Arial Unicode MS"/>
                <a:cs typeface="Arial Unicode MS"/>
              </a:rPr>
              <a:t>±</a:t>
            </a:r>
            <a:r>
              <a:rPr spc="-4" dirty="0">
                <a:latin typeface="Times New Roman"/>
                <a:cs typeface="Times New Roman"/>
              </a:rPr>
              <a:t>4</a:t>
            </a:r>
            <a:r>
              <a:rPr dirty="0">
                <a:latin typeface="Times New Roman"/>
                <a:cs typeface="Times New Roman"/>
              </a:rPr>
              <a:t>4</a:t>
            </a:r>
            <a:r>
              <a:rPr spc="-36" dirty="0">
                <a:latin typeface="Times New Roman"/>
                <a:cs typeface="Times New Roman"/>
              </a:rPr>
              <a:t> </a:t>
            </a:r>
            <a:r>
              <a:rPr dirty="0">
                <a:latin typeface="Times New Roman"/>
                <a:cs typeface="Times New Roman"/>
              </a:rPr>
              <a:t>k</a:t>
            </a:r>
            <a:r>
              <a:rPr spc="-4" dirty="0">
                <a:latin typeface="Times New Roman"/>
                <a:cs typeface="Times New Roman"/>
              </a:rPr>
              <a:t>y</a:t>
            </a:r>
            <a:r>
              <a:rPr dirty="0">
                <a:latin typeface="Times New Roman"/>
                <a:cs typeface="Times New Roman"/>
              </a:rPr>
              <a:t>r</a:t>
            </a:r>
            <a:endParaRPr>
              <a:latin typeface="Times New Roman"/>
              <a:cs typeface="Times New Roman"/>
            </a:endParaRPr>
          </a:p>
        </p:txBody>
      </p:sp>
      <p:sp>
        <p:nvSpPr>
          <p:cNvPr id="10" name="object 10"/>
          <p:cNvSpPr/>
          <p:nvPr/>
        </p:nvSpPr>
        <p:spPr>
          <a:xfrm>
            <a:off x="5332615" y="5277971"/>
            <a:ext cx="1235825" cy="349623"/>
          </a:xfrm>
          <a:custGeom>
            <a:avLst/>
            <a:gdLst/>
            <a:ahLst/>
            <a:cxnLst/>
            <a:rect l="l" t="t" r="r" b="b"/>
            <a:pathLst>
              <a:path w="1359407" h="396239">
                <a:moveTo>
                  <a:pt x="0" y="396239"/>
                </a:moveTo>
                <a:lnTo>
                  <a:pt x="1359407" y="396239"/>
                </a:lnTo>
                <a:lnTo>
                  <a:pt x="1359407" y="0"/>
                </a:lnTo>
                <a:lnTo>
                  <a:pt x="0" y="0"/>
                </a:lnTo>
                <a:lnTo>
                  <a:pt x="0" y="396239"/>
                </a:lnTo>
                <a:close/>
              </a:path>
            </a:pathLst>
          </a:custGeom>
          <a:solidFill>
            <a:srgbClr val="FFFF00"/>
          </a:solidFill>
        </p:spPr>
        <p:txBody>
          <a:bodyPr wrap="square" lIns="0" tIns="0" rIns="0" bIns="0" rtlCol="0">
            <a:noAutofit/>
          </a:bodyPr>
          <a:lstStyle/>
          <a:p>
            <a:endParaRPr/>
          </a:p>
        </p:txBody>
      </p:sp>
      <p:sp>
        <p:nvSpPr>
          <p:cNvPr id="11" name="object 11"/>
          <p:cNvSpPr txBox="1"/>
          <p:nvPr/>
        </p:nvSpPr>
        <p:spPr>
          <a:xfrm>
            <a:off x="5404140" y="5309348"/>
            <a:ext cx="1100859" cy="281268"/>
          </a:xfrm>
          <a:prstGeom prst="rect">
            <a:avLst/>
          </a:prstGeom>
        </p:spPr>
        <p:txBody>
          <a:bodyPr vert="horz" wrap="square" lIns="0" tIns="0" rIns="0" bIns="0" rtlCol="0">
            <a:noAutofit/>
          </a:bodyPr>
          <a:lstStyle/>
          <a:p>
            <a:pPr marL="11397"/>
            <a:r>
              <a:rPr dirty="0">
                <a:latin typeface="Times New Roman"/>
                <a:cs typeface="Times New Roman"/>
              </a:rPr>
              <a:t>21</a:t>
            </a:r>
            <a:r>
              <a:rPr spc="9" dirty="0">
                <a:latin typeface="Times New Roman"/>
                <a:cs typeface="Times New Roman"/>
              </a:rPr>
              <a:t>2</a:t>
            </a:r>
            <a:r>
              <a:rPr spc="4" dirty="0">
                <a:latin typeface="Arial Unicode MS"/>
                <a:cs typeface="Arial Unicode MS"/>
              </a:rPr>
              <a:t>±</a:t>
            </a:r>
            <a:r>
              <a:rPr spc="-4" dirty="0">
                <a:latin typeface="Times New Roman"/>
                <a:cs typeface="Times New Roman"/>
              </a:rPr>
              <a:t>4</a:t>
            </a:r>
            <a:r>
              <a:rPr dirty="0">
                <a:latin typeface="Times New Roman"/>
                <a:cs typeface="Times New Roman"/>
              </a:rPr>
              <a:t>2</a:t>
            </a:r>
            <a:r>
              <a:rPr spc="-36" dirty="0">
                <a:latin typeface="Times New Roman"/>
                <a:cs typeface="Times New Roman"/>
              </a:rPr>
              <a:t> </a:t>
            </a:r>
            <a:r>
              <a:rPr dirty="0">
                <a:latin typeface="Times New Roman"/>
                <a:cs typeface="Times New Roman"/>
              </a:rPr>
              <a:t>k</a:t>
            </a:r>
            <a:r>
              <a:rPr spc="-4" dirty="0">
                <a:latin typeface="Times New Roman"/>
                <a:cs typeface="Times New Roman"/>
              </a:rPr>
              <a:t>y</a:t>
            </a:r>
            <a:r>
              <a:rPr dirty="0">
                <a:latin typeface="Times New Roman"/>
                <a:cs typeface="Times New Roman"/>
              </a:rPr>
              <a:t>r</a:t>
            </a:r>
            <a:endParaRPr>
              <a:latin typeface="Times New Roman"/>
              <a:cs typeface="Times New Roman"/>
            </a:endParaRPr>
          </a:p>
        </p:txBody>
      </p:sp>
      <p:sp>
        <p:nvSpPr>
          <p:cNvPr id="12" name="object 12"/>
          <p:cNvSpPr/>
          <p:nvPr/>
        </p:nvSpPr>
        <p:spPr>
          <a:xfrm>
            <a:off x="6373091" y="5950324"/>
            <a:ext cx="1235825" cy="349623"/>
          </a:xfrm>
          <a:custGeom>
            <a:avLst/>
            <a:gdLst/>
            <a:ahLst/>
            <a:cxnLst/>
            <a:rect l="l" t="t" r="r" b="b"/>
            <a:pathLst>
              <a:path w="1359407" h="396239">
                <a:moveTo>
                  <a:pt x="0" y="396239"/>
                </a:moveTo>
                <a:lnTo>
                  <a:pt x="1359407" y="396239"/>
                </a:lnTo>
                <a:lnTo>
                  <a:pt x="1359407" y="0"/>
                </a:lnTo>
                <a:lnTo>
                  <a:pt x="0" y="0"/>
                </a:lnTo>
                <a:lnTo>
                  <a:pt x="0" y="396239"/>
                </a:lnTo>
                <a:close/>
              </a:path>
            </a:pathLst>
          </a:custGeom>
          <a:solidFill>
            <a:srgbClr val="FFFF00"/>
          </a:solidFill>
        </p:spPr>
        <p:txBody>
          <a:bodyPr wrap="square" lIns="0" tIns="0" rIns="0" bIns="0" rtlCol="0">
            <a:noAutofit/>
          </a:bodyPr>
          <a:lstStyle/>
          <a:p>
            <a:endParaRPr/>
          </a:p>
        </p:txBody>
      </p:sp>
      <p:sp>
        <p:nvSpPr>
          <p:cNvPr id="13" name="object 13"/>
          <p:cNvSpPr/>
          <p:nvPr/>
        </p:nvSpPr>
        <p:spPr>
          <a:xfrm>
            <a:off x="7412182" y="5546912"/>
            <a:ext cx="1235825" cy="349623"/>
          </a:xfrm>
          <a:custGeom>
            <a:avLst/>
            <a:gdLst/>
            <a:ahLst/>
            <a:cxnLst/>
            <a:rect l="l" t="t" r="r" b="b"/>
            <a:pathLst>
              <a:path w="1359407" h="396239">
                <a:moveTo>
                  <a:pt x="0" y="396239"/>
                </a:moveTo>
                <a:lnTo>
                  <a:pt x="1359407" y="396239"/>
                </a:lnTo>
                <a:lnTo>
                  <a:pt x="1359407" y="0"/>
                </a:lnTo>
                <a:lnTo>
                  <a:pt x="0" y="0"/>
                </a:lnTo>
                <a:lnTo>
                  <a:pt x="0" y="396239"/>
                </a:lnTo>
                <a:close/>
              </a:path>
            </a:pathLst>
          </a:custGeom>
          <a:solidFill>
            <a:srgbClr val="FFFF00"/>
          </a:solidFill>
        </p:spPr>
        <p:txBody>
          <a:bodyPr wrap="square" lIns="0" tIns="0" rIns="0" bIns="0" rtlCol="0">
            <a:noAutofit/>
          </a:bodyPr>
          <a:lstStyle/>
          <a:p>
            <a:endParaRPr/>
          </a:p>
        </p:txBody>
      </p:sp>
      <p:sp>
        <p:nvSpPr>
          <p:cNvPr id="14" name="object 14"/>
          <p:cNvSpPr txBox="1"/>
          <p:nvPr/>
        </p:nvSpPr>
        <p:spPr>
          <a:xfrm>
            <a:off x="6444673" y="5578288"/>
            <a:ext cx="2139950" cy="684679"/>
          </a:xfrm>
          <a:prstGeom prst="rect">
            <a:avLst/>
          </a:prstGeom>
        </p:spPr>
        <p:txBody>
          <a:bodyPr vert="horz" wrap="square" lIns="0" tIns="0" rIns="0" bIns="0" rtlCol="0">
            <a:noAutofit/>
          </a:bodyPr>
          <a:lstStyle/>
          <a:p>
            <a:pPr marL="1037125"/>
            <a:r>
              <a:rPr dirty="0">
                <a:latin typeface="Times New Roman"/>
                <a:cs typeface="Times New Roman"/>
              </a:rPr>
              <a:t>48</a:t>
            </a:r>
            <a:r>
              <a:rPr spc="9" dirty="0">
                <a:latin typeface="Times New Roman"/>
                <a:cs typeface="Times New Roman"/>
              </a:rPr>
              <a:t>8</a:t>
            </a:r>
            <a:r>
              <a:rPr spc="4" dirty="0">
                <a:latin typeface="Arial Unicode MS"/>
                <a:cs typeface="Arial Unicode MS"/>
              </a:rPr>
              <a:t>±</a:t>
            </a:r>
            <a:r>
              <a:rPr spc="-4" dirty="0">
                <a:latin typeface="Times New Roman"/>
                <a:cs typeface="Times New Roman"/>
              </a:rPr>
              <a:t>4</a:t>
            </a:r>
            <a:r>
              <a:rPr dirty="0">
                <a:latin typeface="Times New Roman"/>
                <a:cs typeface="Times New Roman"/>
              </a:rPr>
              <a:t>5</a:t>
            </a:r>
            <a:r>
              <a:rPr spc="-36" dirty="0">
                <a:latin typeface="Times New Roman"/>
                <a:cs typeface="Times New Roman"/>
              </a:rPr>
              <a:t> </a:t>
            </a:r>
            <a:r>
              <a:rPr dirty="0">
                <a:latin typeface="Times New Roman"/>
                <a:cs typeface="Times New Roman"/>
              </a:rPr>
              <a:t>k</a:t>
            </a:r>
            <a:r>
              <a:rPr spc="-4" dirty="0">
                <a:latin typeface="Times New Roman"/>
                <a:cs typeface="Times New Roman"/>
              </a:rPr>
              <a:t>y</a:t>
            </a:r>
            <a:r>
              <a:rPr dirty="0">
                <a:latin typeface="Times New Roman"/>
                <a:cs typeface="Times New Roman"/>
              </a:rPr>
              <a:t>r</a:t>
            </a:r>
            <a:endParaRPr>
              <a:latin typeface="Times New Roman"/>
              <a:cs typeface="Times New Roman"/>
            </a:endParaRPr>
          </a:p>
          <a:p>
            <a:pPr>
              <a:lnSpc>
                <a:spcPts val="987"/>
              </a:lnSpc>
              <a:spcBef>
                <a:spcPts val="89"/>
              </a:spcBef>
            </a:pPr>
            <a:endParaRPr sz="1000"/>
          </a:p>
          <a:p>
            <a:pPr marL="11397"/>
            <a:r>
              <a:rPr dirty="0">
                <a:latin typeface="Times New Roman"/>
                <a:cs typeface="Times New Roman"/>
              </a:rPr>
              <a:t>39</a:t>
            </a:r>
            <a:r>
              <a:rPr spc="9" dirty="0">
                <a:latin typeface="Times New Roman"/>
                <a:cs typeface="Times New Roman"/>
              </a:rPr>
              <a:t>1</a:t>
            </a:r>
            <a:r>
              <a:rPr spc="4" dirty="0">
                <a:latin typeface="Arial Unicode MS"/>
                <a:cs typeface="Arial Unicode MS"/>
              </a:rPr>
              <a:t>±</a:t>
            </a:r>
            <a:r>
              <a:rPr spc="-4" dirty="0">
                <a:latin typeface="Times New Roman"/>
                <a:cs typeface="Times New Roman"/>
              </a:rPr>
              <a:t>4</a:t>
            </a:r>
            <a:r>
              <a:rPr dirty="0">
                <a:latin typeface="Times New Roman"/>
                <a:cs typeface="Times New Roman"/>
              </a:rPr>
              <a:t>6</a:t>
            </a:r>
            <a:r>
              <a:rPr spc="-36" dirty="0">
                <a:latin typeface="Times New Roman"/>
                <a:cs typeface="Times New Roman"/>
              </a:rPr>
              <a:t> </a:t>
            </a:r>
            <a:r>
              <a:rPr dirty="0">
                <a:latin typeface="Times New Roman"/>
                <a:cs typeface="Times New Roman"/>
              </a:rPr>
              <a:t>k</a:t>
            </a:r>
            <a:r>
              <a:rPr spc="-4" dirty="0">
                <a:latin typeface="Times New Roman"/>
                <a:cs typeface="Times New Roman"/>
              </a:rPr>
              <a:t>y</a:t>
            </a:r>
            <a:r>
              <a:rPr dirty="0">
                <a:latin typeface="Times New Roman"/>
                <a:cs typeface="Times New Roman"/>
              </a:rPr>
              <a:t>r</a:t>
            </a:r>
            <a:endParaRPr>
              <a:latin typeface="Times New Roman"/>
              <a:cs typeface="Times New Roman"/>
            </a:endParaRPr>
          </a:p>
        </p:txBody>
      </p:sp>
      <p:sp>
        <p:nvSpPr>
          <p:cNvPr id="15" name="object 15"/>
          <p:cNvSpPr/>
          <p:nvPr/>
        </p:nvSpPr>
        <p:spPr>
          <a:xfrm>
            <a:off x="7412182" y="4874559"/>
            <a:ext cx="1235825" cy="349623"/>
          </a:xfrm>
          <a:custGeom>
            <a:avLst/>
            <a:gdLst/>
            <a:ahLst/>
            <a:cxnLst/>
            <a:rect l="l" t="t" r="r" b="b"/>
            <a:pathLst>
              <a:path w="1359407" h="396239">
                <a:moveTo>
                  <a:pt x="0" y="396239"/>
                </a:moveTo>
                <a:lnTo>
                  <a:pt x="1359407" y="396239"/>
                </a:lnTo>
                <a:lnTo>
                  <a:pt x="1359407" y="0"/>
                </a:lnTo>
                <a:lnTo>
                  <a:pt x="0" y="0"/>
                </a:lnTo>
                <a:lnTo>
                  <a:pt x="0" y="396239"/>
                </a:lnTo>
                <a:close/>
              </a:path>
            </a:pathLst>
          </a:custGeom>
          <a:solidFill>
            <a:srgbClr val="FFFF00"/>
          </a:solidFill>
        </p:spPr>
        <p:txBody>
          <a:bodyPr wrap="square" lIns="0" tIns="0" rIns="0" bIns="0" rtlCol="0">
            <a:noAutofit/>
          </a:bodyPr>
          <a:lstStyle/>
          <a:p>
            <a:endParaRPr/>
          </a:p>
        </p:txBody>
      </p:sp>
      <p:sp>
        <p:nvSpPr>
          <p:cNvPr id="16" name="object 16"/>
          <p:cNvSpPr txBox="1"/>
          <p:nvPr/>
        </p:nvSpPr>
        <p:spPr>
          <a:xfrm>
            <a:off x="7483764" y="4905936"/>
            <a:ext cx="1100859" cy="281268"/>
          </a:xfrm>
          <a:prstGeom prst="rect">
            <a:avLst/>
          </a:prstGeom>
        </p:spPr>
        <p:txBody>
          <a:bodyPr vert="horz" wrap="square" lIns="0" tIns="0" rIns="0" bIns="0" rtlCol="0">
            <a:noAutofit/>
          </a:bodyPr>
          <a:lstStyle/>
          <a:p>
            <a:pPr marL="11397"/>
            <a:r>
              <a:rPr dirty="0">
                <a:latin typeface="Times New Roman"/>
                <a:cs typeface="Times New Roman"/>
              </a:rPr>
              <a:t>67</a:t>
            </a:r>
            <a:r>
              <a:rPr spc="9" dirty="0">
                <a:latin typeface="Times New Roman"/>
                <a:cs typeface="Times New Roman"/>
              </a:rPr>
              <a:t>8</a:t>
            </a:r>
            <a:r>
              <a:rPr spc="4" dirty="0">
                <a:latin typeface="Arial Unicode MS"/>
                <a:cs typeface="Arial Unicode MS"/>
              </a:rPr>
              <a:t>±</a:t>
            </a:r>
            <a:r>
              <a:rPr spc="-4" dirty="0">
                <a:latin typeface="Times New Roman"/>
                <a:cs typeface="Times New Roman"/>
              </a:rPr>
              <a:t>7</a:t>
            </a:r>
            <a:r>
              <a:rPr dirty="0">
                <a:latin typeface="Times New Roman"/>
                <a:cs typeface="Times New Roman"/>
              </a:rPr>
              <a:t>5</a:t>
            </a:r>
            <a:r>
              <a:rPr spc="-36" dirty="0">
                <a:latin typeface="Times New Roman"/>
                <a:cs typeface="Times New Roman"/>
              </a:rPr>
              <a:t> </a:t>
            </a:r>
            <a:r>
              <a:rPr dirty="0">
                <a:latin typeface="Times New Roman"/>
                <a:cs typeface="Times New Roman"/>
              </a:rPr>
              <a:t>k</a:t>
            </a:r>
            <a:r>
              <a:rPr spc="-4" dirty="0">
                <a:latin typeface="Times New Roman"/>
                <a:cs typeface="Times New Roman"/>
              </a:rPr>
              <a:t>y</a:t>
            </a:r>
            <a:r>
              <a:rPr dirty="0">
                <a:latin typeface="Times New Roman"/>
                <a:cs typeface="Times New Roman"/>
              </a:rPr>
              <a:t>r</a:t>
            </a:r>
            <a:endParaRPr>
              <a:latin typeface="Times New Roman"/>
              <a:cs typeface="Times New Roman"/>
            </a:endParaRPr>
          </a:p>
        </p:txBody>
      </p:sp>
      <p:sp>
        <p:nvSpPr>
          <p:cNvPr id="17" name="object 17"/>
          <p:cNvSpPr/>
          <p:nvPr/>
        </p:nvSpPr>
        <p:spPr>
          <a:xfrm>
            <a:off x="6580910" y="2924736"/>
            <a:ext cx="1314795" cy="469301"/>
          </a:xfrm>
          <a:custGeom>
            <a:avLst/>
            <a:gdLst/>
            <a:ahLst/>
            <a:cxnLst/>
            <a:rect l="l" t="t" r="r" b="b"/>
            <a:pathLst>
              <a:path w="1446275" h="531875">
                <a:moveTo>
                  <a:pt x="0" y="531875"/>
                </a:moveTo>
                <a:lnTo>
                  <a:pt x="1446275" y="531875"/>
                </a:lnTo>
                <a:lnTo>
                  <a:pt x="1446275" y="0"/>
                </a:lnTo>
                <a:lnTo>
                  <a:pt x="0" y="0"/>
                </a:lnTo>
                <a:lnTo>
                  <a:pt x="0" y="531875"/>
                </a:lnTo>
                <a:close/>
              </a:path>
            </a:pathLst>
          </a:custGeom>
          <a:solidFill>
            <a:srgbClr val="FFFF00"/>
          </a:solidFill>
        </p:spPr>
        <p:txBody>
          <a:bodyPr wrap="square" lIns="0" tIns="0" rIns="0" bIns="0" rtlCol="0">
            <a:noAutofit/>
          </a:bodyPr>
          <a:lstStyle/>
          <a:p>
            <a:endParaRPr/>
          </a:p>
        </p:txBody>
      </p:sp>
      <p:sp>
        <p:nvSpPr>
          <p:cNvPr id="18" name="object 18"/>
          <p:cNvSpPr txBox="1"/>
          <p:nvPr/>
        </p:nvSpPr>
        <p:spPr>
          <a:xfrm>
            <a:off x="6969069" y="2967597"/>
            <a:ext cx="316923" cy="192741"/>
          </a:xfrm>
          <a:prstGeom prst="rect">
            <a:avLst/>
          </a:prstGeom>
        </p:spPr>
        <p:txBody>
          <a:bodyPr vert="horz" wrap="square" lIns="0" tIns="0" rIns="0" bIns="0" rtlCol="0">
            <a:noAutofit/>
          </a:bodyPr>
          <a:lstStyle/>
          <a:p>
            <a:pPr marL="11397"/>
            <a:r>
              <a:rPr sz="1200" spc="31" dirty="0">
                <a:latin typeface="Symbol"/>
                <a:cs typeface="Symbol"/>
              </a:rPr>
              <a:t></a:t>
            </a:r>
            <a:r>
              <a:rPr sz="1200" spc="22" dirty="0">
                <a:latin typeface="Times New Roman"/>
                <a:cs typeface="Times New Roman"/>
              </a:rPr>
              <a:t>0</a:t>
            </a:r>
            <a:r>
              <a:rPr sz="1200" spc="9" dirty="0">
                <a:latin typeface="Times New Roman"/>
                <a:cs typeface="Times New Roman"/>
              </a:rPr>
              <a:t>.</a:t>
            </a:r>
            <a:r>
              <a:rPr sz="1200" spc="4" dirty="0">
                <a:latin typeface="Times New Roman"/>
                <a:cs typeface="Times New Roman"/>
              </a:rPr>
              <a:t>6</a:t>
            </a:r>
            <a:endParaRPr sz="1200">
              <a:latin typeface="Times New Roman"/>
              <a:cs typeface="Times New Roman"/>
            </a:endParaRPr>
          </a:p>
        </p:txBody>
      </p:sp>
      <p:sp>
        <p:nvSpPr>
          <p:cNvPr id="19" name="object 19"/>
          <p:cNvSpPr txBox="1"/>
          <p:nvPr/>
        </p:nvSpPr>
        <p:spPr>
          <a:xfrm>
            <a:off x="6605221" y="2975162"/>
            <a:ext cx="1209964" cy="373716"/>
          </a:xfrm>
          <a:prstGeom prst="rect">
            <a:avLst/>
          </a:prstGeom>
        </p:spPr>
        <p:txBody>
          <a:bodyPr vert="horz" wrap="square" lIns="0" tIns="0" rIns="0" bIns="0" rtlCol="0">
            <a:noAutofit/>
          </a:bodyPr>
          <a:lstStyle/>
          <a:p>
            <a:pPr marL="11397"/>
            <a:r>
              <a:rPr sz="2100" spc="49" dirty="0">
                <a:latin typeface="Times New Roman"/>
                <a:cs typeface="Times New Roman"/>
              </a:rPr>
              <a:t>1</a:t>
            </a:r>
            <a:r>
              <a:rPr sz="2100" spc="22" dirty="0">
                <a:latin typeface="Times New Roman"/>
                <a:cs typeface="Times New Roman"/>
              </a:rPr>
              <a:t>.</a:t>
            </a:r>
            <a:r>
              <a:rPr sz="2100" spc="94" dirty="0">
                <a:latin typeface="Times New Roman"/>
                <a:cs typeface="Times New Roman"/>
              </a:rPr>
              <a:t>0</a:t>
            </a:r>
            <a:r>
              <a:rPr spc="47" baseline="-24691" dirty="0">
                <a:latin typeface="Symbol"/>
                <a:cs typeface="Symbol"/>
              </a:rPr>
              <a:t></a:t>
            </a:r>
            <a:r>
              <a:rPr spc="33" baseline="-24691" dirty="0">
                <a:latin typeface="Times New Roman"/>
                <a:cs typeface="Times New Roman"/>
              </a:rPr>
              <a:t>0</a:t>
            </a:r>
            <a:r>
              <a:rPr spc="13" baseline="-24691" dirty="0">
                <a:latin typeface="Times New Roman"/>
                <a:cs typeface="Times New Roman"/>
              </a:rPr>
              <a:t>.</a:t>
            </a:r>
            <a:r>
              <a:rPr spc="6" baseline="-24691" dirty="0">
                <a:latin typeface="Times New Roman"/>
                <a:cs typeface="Times New Roman"/>
              </a:rPr>
              <a:t>2</a:t>
            </a:r>
            <a:r>
              <a:rPr spc="168" baseline="-24691" dirty="0">
                <a:latin typeface="Times New Roman"/>
                <a:cs typeface="Times New Roman"/>
              </a:rPr>
              <a:t> </a:t>
            </a:r>
            <a:r>
              <a:rPr sz="2100" i="1" spc="99" dirty="0">
                <a:latin typeface="Times New Roman"/>
                <a:cs typeface="Times New Roman"/>
              </a:rPr>
              <a:t>M</a:t>
            </a:r>
            <a:r>
              <a:rPr sz="2100" i="1" spc="54" dirty="0">
                <a:latin typeface="Times New Roman"/>
                <a:cs typeface="Times New Roman"/>
              </a:rPr>
              <a:t>y</a:t>
            </a:r>
            <a:r>
              <a:rPr sz="2100" i="1" spc="4" dirty="0">
                <a:latin typeface="Times New Roman"/>
                <a:cs typeface="Times New Roman"/>
              </a:rPr>
              <a:t>r</a:t>
            </a:r>
            <a:endParaRPr sz="2100">
              <a:latin typeface="Times New Roman"/>
              <a:cs typeface="Times New Roman"/>
            </a:endParaRPr>
          </a:p>
        </p:txBody>
      </p:sp>
      <p:sp>
        <p:nvSpPr>
          <p:cNvPr id="20" name="object 20"/>
          <p:cNvSpPr/>
          <p:nvPr/>
        </p:nvSpPr>
        <p:spPr>
          <a:xfrm>
            <a:off x="1566950" y="3849893"/>
            <a:ext cx="1116675" cy="1042146"/>
          </a:xfrm>
          <a:custGeom>
            <a:avLst/>
            <a:gdLst/>
            <a:ahLst/>
            <a:cxnLst/>
            <a:rect l="l" t="t" r="r" b="b"/>
            <a:pathLst>
              <a:path w="1228343" h="1181099">
                <a:moveTo>
                  <a:pt x="38100" y="1142999"/>
                </a:moveTo>
                <a:lnTo>
                  <a:pt x="18287" y="1142999"/>
                </a:lnTo>
                <a:lnTo>
                  <a:pt x="18287" y="1181099"/>
                </a:lnTo>
                <a:lnTo>
                  <a:pt x="38100" y="1181099"/>
                </a:lnTo>
                <a:lnTo>
                  <a:pt x="38100" y="1142999"/>
                </a:lnTo>
                <a:close/>
              </a:path>
              <a:path w="1228343" h="1181099">
                <a:moveTo>
                  <a:pt x="38100" y="1123187"/>
                </a:moveTo>
                <a:lnTo>
                  <a:pt x="0" y="1123187"/>
                </a:lnTo>
                <a:lnTo>
                  <a:pt x="0" y="1161287"/>
                </a:lnTo>
                <a:lnTo>
                  <a:pt x="18287" y="1161287"/>
                </a:lnTo>
                <a:lnTo>
                  <a:pt x="18287" y="1142999"/>
                </a:lnTo>
                <a:lnTo>
                  <a:pt x="38100" y="1142999"/>
                </a:lnTo>
                <a:lnTo>
                  <a:pt x="38100" y="1123187"/>
                </a:lnTo>
                <a:close/>
              </a:path>
              <a:path w="1228343" h="1181099">
                <a:moveTo>
                  <a:pt x="38100" y="1046987"/>
                </a:moveTo>
                <a:lnTo>
                  <a:pt x="0" y="1046987"/>
                </a:lnTo>
                <a:lnTo>
                  <a:pt x="0" y="1085087"/>
                </a:lnTo>
                <a:lnTo>
                  <a:pt x="38100" y="1085087"/>
                </a:lnTo>
                <a:lnTo>
                  <a:pt x="38100" y="1046987"/>
                </a:lnTo>
                <a:close/>
              </a:path>
              <a:path w="1228343" h="1181099">
                <a:moveTo>
                  <a:pt x="38100" y="970787"/>
                </a:moveTo>
                <a:lnTo>
                  <a:pt x="0" y="970787"/>
                </a:lnTo>
                <a:lnTo>
                  <a:pt x="0" y="1008887"/>
                </a:lnTo>
                <a:lnTo>
                  <a:pt x="38100" y="1008887"/>
                </a:lnTo>
                <a:lnTo>
                  <a:pt x="38100" y="970787"/>
                </a:lnTo>
                <a:close/>
              </a:path>
              <a:path w="1228343" h="1181099">
                <a:moveTo>
                  <a:pt x="38100" y="894587"/>
                </a:moveTo>
                <a:lnTo>
                  <a:pt x="0" y="894587"/>
                </a:lnTo>
                <a:lnTo>
                  <a:pt x="0" y="932687"/>
                </a:lnTo>
                <a:lnTo>
                  <a:pt x="38100" y="932687"/>
                </a:lnTo>
                <a:lnTo>
                  <a:pt x="38100" y="894587"/>
                </a:lnTo>
                <a:close/>
              </a:path>
              <a:path w="1228343" h="1181099">
                <a:moveTo>
                  <a:pt x="38100" y="818387"/>
                </a:moveTo>
                <a:lnTo>
                  <a:pt x="0" y="818387"/>
                </a:lnTo>
                <a:lnTo>
                  <a:pt x="0" y="856487"/>
                </a:lnTo>
                <a:lnTo>
                  <a:pt x="38100" y="856487"/>
                </a:lnTo>
                <a:lnTo>
                  <a:pt x="38100" y="818387"/>
                </a:lnTo>
                <a:close/>
              </a:path>
              <a:path w="1228343" h="1181099">
                <a:moveTo>
                  <a:pt x="38100" y="742187"/>
                </a:moveTo>
                <a:lnTo>
                  <a:pt x="0" y="742187"/>
                </a:lnTo>
                <a:lnTo>
                  <a:pt x="0" y="780287"/>
                </a:lnTo>
                <a:lnTo>
                  <a:pt x="38100" y="780287"/>
                </a:lnTo>
                <a:lnTo>
                  <a:pt x="38100" y="742187"/>
                </a:lnTo>
                <a:close/>
              </a:path>
              <a:path w="1228343" h="1181099">
                <a:moveTo>
                  <a:pt x="38100" y="665987"/>
                </a:moveTo>
                <a:lnTo>
                  <a:pt x="0" y="665987"/>
                </a:lnTo>
                <a:lnTo>
                  <a:pt x="0" y="704087"/>
                </a:lnTo>
                <a:lnTo>
                  <a:pt x="38100" y="704087"/>
                </a:lnTo>
                <a:lnTo>
                  <a:pt x="38100" y="665987"/>
                </a:lnTo>
                <a:close/>
              </a:path>
              <a:path w="1228343" h="1181099">
                <a:moveTo>
                  <a:pt x="38100" y="589787"/>
                </a:moveTo>
                <a:lnTo>
                  <a:pt x="0" y="589787"/>
                </a:lnTo>
                <a:lnTo>
                  <a:pt x="0" y="627887"/>
                </a:lnTo>
                <a:lnTo>
                  <a:pt x="38100" y="627887"/>
                </a:lnTo>
                <a:lnTo>
                  <a:pt x="38100" y="589787"/>
                </a:lnTo>
                <a:close/>
              </a:path>
              <a:path w="1228343" h="1181099">
                <a:moveTo>
                  <a:pt x="38100" y="513587"/>
                </a:moveTo>
                <a:lnTo>
                  <a:pt x="0" y="513587"/>
                </a:lnTo>
                <a:lnTo>
                  <a:pt x="0" y="551687"/>
                </a:lnTo>
                <a:lnTo>
                  <a:pt x="38100" y="551687"/>
                </a:lnTo>
                <a:lnTo>
                  <a:pt x="38100" y="513587"/>
                </a:lnTo>
                <a:close/>
              </a:path>
              <a:path w="1228343" h="1181099">
                <a:moveTo>
                  <a:pt x="38100" y="437387"/>
                </a:moveTo>
                <a:lnTo>
                  <a:pt x="0" y="437387"/>
                </a:lnTo>
                <a:lnTo>
                  <a:pt x="0" y="475487"/>
                </a:lnTo>
                <a:lnTo>
                  <a:pt x="38100" y="475487"/>
                </a:lnTo>
                <a:lnTo>
                  <a:pt x="38100" y="437387"/>
                </a:lnTo>
                <a:close/>
              </a:path>
              <a:path w="1228343" h="1181099">
                <a:moveTo>
                  <a:pt x="38100" y="361187"/>
                </a:moveTo>
                <a:lnTo>
                  <a:pt x="0" y="361187"/>
                </a:lnTo>
                <a:lnTo>
                  <a:pt x="0" y="399287"/>
                </a:lnTo>
                <a:lnTo>
                  <a:pt x="38100" y="399287"/>
                </a:lnTo>
                <a:lnTo>
                  <a:pt x="38100" y="361187"/>
                </a:lnTo>
                <a:close/>
              </a:path>
              <a:path w="1228343" h="1181099">
                <a:moveTo>
                  <a:pt x="38100" y="284987"/>
                </a:moveTo>
                <a:lnTo>
                  <a:pt x="0" y="284987"/>
                </a:lnTo>
                <a:lnTo>
                  <a:pt x="0" y="323087"/>
                </a:lnTo>
                <a:lnTo>
                  <a:pt x="38100" y="323087"/>
                </a:lnTo>
                <a:lnTo>
                  <a:pt x="38100" y="284987"/>
                </a:lnTo>
                <a:close/>
              </a:path>
              <a:path w="1228343" h="1181099">
                <a:moveTo>
                  <a:pt x="38100" y="208787"/>
                </a:moveTo>
                <a:lnTo>
                  <a:pt x="0" y="208787"/>
                </a:lnTo>
                <a:lnTo>
                  <a:pt x="0" y="246887"/>
                </a:lnTo>
                <a:lnTo>
                  <a:pt x="38100" y="246887"/>
                </a:lnTo>
                <a:lnTo>
                  <a:pt x="38100" y="208787"/>
                </a:lnTo>
                <a:close/>
              </a:path>
              <a:path w="1228343" h="1181099">
                <a:moveTo>
                  <a:pt x="38100" y="132587"/>
                </a:moveTo>
                <a:lnTo>
                  <a:pt x="0" y="132587"/>
                </a:lnTo>
                <a:lnTo>
                  <a:pt x="0" y="170687"/>
                </a:lnTo>
                <a:lnTo>
                  <a:pt x="38100" y="170687"/>
                </a:lnTo>
                <a:lnTo>
                  <a:pt x="38100" y="132587"/>
                </a:lnTo>
                <a:close/>
              </a:path>
              <a:path w="1228343" h="1181099">
                <a:moveTo>
                  <a:pt x="38100" y="56387"/>
                </a:moveTo>
                <a:lnTo>
                  <a:pt x="0" y="56387"/>
                </a:lnTo>
                <a:lnTo>
                  <a:pt x="0" y="94487"/>
                </a:lnTo>
                <a:lnTo>
                  <a:pt x="38100" y="94487"/>
                </a:lnTo>
                <a:lnTo>
                  <a:pt x="38100" y="56387"/>
                </a:lnTo>
                <a:close/>
              </a:path>
              <a:path w="1228343" h="1181099">
                <a:moveTo>
                  <a:pt x="56387" y="0"/>
                </a:moveTo>
                <a:lnTo>
                  <a:pt x="18287" y="0"/>
                </a:lnTo>
                <a:lnTo>
                  <a:pt x="18287" y="38100"/>
                </a:lnTo>
                <a:lnTo>
                  <a:pt x="56387" y="38100"/>
                </a:lnTo>
                <a:lnTo>
                  <a:pt x="56387" y="0"/>
                </a:lnTo>
                <a:close/>
              </a:path>
              <a:path w="1228343" h="1181099">
                <a:moveTo>
                  <a:pt x="132587" y="0"/>
                </a:moveTo>
                <a:lnTo>
                  <a:pt x="94487" y="0"/>
                </a:lnTo>
                <a:lnTo>
                  <a:pt x="94487" y="38100"/>
                </a:lnTo>
                <a:lnTo>
                  <a:pt x="132587" y="38100"/>
                </a:lnTo>
                <a:lnTo>
                  <a:pt x="132587" y="0"/>
                </a:lnTo>
                <a:close/>
              </a:path>
              <a:path w="1228343" h="1181099">
                <a:moveTo>
                  <a:pt x="208787" y="0"/>
                </a:moveTo>
                <a:lnTo>
                  <a:pt x="170687" y="0"/>
                </a:lnTo>
                <a:lnTo>
                  <a:pt x="170687" y="38100"/>
                </a:lnTo>
                <a:lnTo>
                  <a:pt x="208787" y="38100"/>
                </a:lnTo>
                <a:lnTo>
                  <a:pt x="208787" y="0"/>
                </a:lnTo>
                <a:close/>
              </a:path>
              <a:path w="1228343" h="1181099">
                <a:moveTo>
                  <a:pt x="284987" y="0"/>
                </a:moveTo>
                <a:lnTo>
                  <a:pt x="246887" y="0"/>
                </a:lnTo>
                <a:lnTo>
                  <a:pt x="246887" y="38100"/>
                </a:lnTo>
                <a:lnTo>
                  <a:pt x="284987" y="38100"/>
                </a:lnTo>
                <a:lnTo>
                  <a:pt x="284987" y="0"/>
                </a:lnTo>
                <a:close/>
              </a:path>
              <a:path w="1228343" h="1181099">
                <a:moveTo>
                  <a:pt x="361187" y="0"/>
                </a:moveTo>
                <a:lnTo>
                  <a:pt x="323087" y="0"/>
                </a:lnTo>
                <a:lnTo>
                  <a:pt x="323087" y="38100"/>
                </a:lnTo>
                <a:lnTo>
                  <a:pt x="361187" y="38100"/>
                </a:lnTo>
                <a:lnTo>
                  <a:pt x="361187" y="0"/>
                </a:lnTo>
                <a:close/>
              </a:path>
              <a:path w="1228343" h="1181099">
                <a:moveTo>
                  <a:pt x="437387" y="0"/>
                </a:moveTo>
                <a:lnTo>
                  <a:pt x="399287" y="0"/>
                </a:lnTo>
                <a:lnTo>
                  <a:pt x="399287" y="38100"/>
                </a:lnTo>
                <a:lnTo>
                  <a:pt x="437387" y="38100"/>
                </a:lnTo>
                <a:lnTo>
                  <a:pt x="437387" y="0"/>
                </a:lnTo>
                <a:close/>
              </a:path>
              <a:path w="1228343" h="1181099">
                <a:moveTo>
                  <a:pt x="513587" y="0"/>
                </a:moveTo>
                <a:lnTo>
                  <a:pt x="475487" y="0"/>
                </a:lnTo>
                <a:lnTo>
                  <a:pt x="475487" y="38100"/>
                </a:lnTo>
                <a:lnTo>
                  <a:pt x="513587" y="38100"/>
                </a:lnTo>
                <a:lnTo>
                  <a:pt x="513587" y="0"/>
                </a:lnTo>
                <a:close/>
              </a:path>
              <a:path w="1228343" h="1181099">
                <a:moveTo>
                  <a:pt x="589787" y="0"/>
                </a:moveTo>
                <a:lnTo>
                  <a:pt x="551687" y="0"/>
                </a:lnTo>
                <a:lnTo>
                  <a:pt x="551687" y="38100"/>
                </a:lnTo>
                <a:lnTo>
                  <a:pt x="589787" y="38100"/>
                </a:lnTo>
                <a:lnTo>
                  <a:pt x="589787" y="0"/>
                </a:lnTo>
                <a:close/>
              </a:path>
              <a:path w="1228343" h="1181099">
                <a:moveTo>
                  <a:pt x="665987" y="0"/>
                </a:moveTo>
                <a:lnTo>
                  <a:pt x="627887" y="0"/>
                </a:lnTo>
                <a:lnTo>
                  <a:pt x="627887" y="38100"/>
                </a:lnTo>
                <a:lnTo>
                  <a:pt x="665987" y="38100"/>
                </a:lnTo>
                <a:lnTo>
                  <a:pt x="665987" y="0"/>
                </a:lnTo>
                <a:close/>
              </a:path>
              <a:path w="1228343" h="1181099">
                <a:moveTo>
                  <a:pt x="742187" y="0"/>
                </a:moveTo>
                <a:lnTo>
                  <a:pt x="704087" y="0"/>
                </a:lnTo>
                <a:lnTo>
                  <a:pt x="704087" y="38100"/>
                </a:lnTo>
                <a:lnTo>
                  <a:pt x="742187" y="38100"/>
                </a:lnTo>
                <a:lnTo>
                  <a:pt x="742187" y="0"/>
                </a:lnTo>
                <a:close/>
              </a:path>
              <a:path w="1228343" h="1181099">
                <a:moveTo>
                  <a:pt x="818387" y="0"/>
                </a:moveTo>
                <a:lnTo>
                  <a:pt x="780287" y="0"/>
                </a:lnTo>
                <a:lnTo>
                  <a:pt x="780287" y="38100"/>
                </a:lnTo>
                <a:lnTo>
                  <a:pt x="818387" y="38100"/>
                </a:lnTo>
                <a:lnTo>
                  <a:pt x="818387" y="0"/>
                </a:lnTo>
                <a:close/>
              </a:path>
              <a:path w="1228343" h="1181099">
                <a:moveTo>
                  <a:pt x="894587" y="0"/>
                </a:moveTo>
                <a:lnTo>
                  <a:pt x="856487" y="0"/>
                </a:lnTo>
                <a:lnTo>
                  <a:pt x="856487" y="38100"/>
                </a:lnTo>
                <a:lnTo>
                  <a:pt x="894587" y="38100"/>
                </a:lnTo>
                <a:lnTo>
                  <a:pt x="894587" y="0"/>
                </a:lnTo>
                <a:close/>
              </a:path>
              <a:path w="1228343" h="1181099">
                <a:moveTo>
                  <a:pt x="970787" y="0"/>
                </a:moveTo>
                <a:lnTo>
                  <a:pt x="932687" y="0"/>
                </a:lnTo>
                <a:lnTo>
                  <a:pt x="932687" y="38100"/>
                </a:lnTo>
                <a:lnTo>
                  <a:pt x="970787" y="38100"/>
                </a:lnTo>
                <a:lnTo>
                  <a:pt x="970787" y="0"/>
                </a:lnTo>
                <a:close/>
              </a:path>
              <a:path w="1228343" h="1181099">
                <a:moveTo>
                  <a:pt x="1046987" y="0"/>
                </a:moveTo>
                <a:lnTo>
                  <a:pt x="1008887" y="0"/>
                </a:lnTo>
                <a:lnTo>
                  <a:pt x="1008887" y="38100"/>
                </a:lnTo>
                <a:lnTo>
                  <a:pt x="1046987" y="38100"/>
                </a:lnTo>
                <a:lnTo>
                  <a:pt x="1046987" y="0"/>
                </a:lnTo>
                <a:close/>
              </a:path>
              <a:path w="1228343" h="1181099">
                <a:moveTo>
                  <a:pt x="1123187" y="0"/>
                </a:moveTo>
                <a:lnTo>
                  <a:pt x="1085087" y="0"/>
                </a:lnTo>
                <a:lnTo>
                  <a:pt x="1085087" y="38100"/>
                </a:lnTo>
                <a:lnTo>
                  <a:pt x="1123187" y="38100"/>
                </a:lnTo>
                <a:lnTo>
                  <a:pt x="1123187" y="0"/>
                </a:lnTo>
                <a:close/>
              </a:path>
              <a:path w="1228343" h="1181099">
                <a:moveTo>
                  <a:pt x="1199387" y="0"/>
                </a:moveTo>
                <a:lnTo>
                  <a:pt x="1161287" y="0"/>
                </a:lnTo>
                <a:lnTo>
                  <a:pt x="1161287" y="38100"/>
                </a:lnTo>
                <a:lnTo>
                  <a:pt x="1199387" y="38100"/>
                </a:lnTo>
                <a:lnTo>
                  <a:pt x="1199387" y="0"/>
                </a:lnTo>
                <a:close/>
              </a:path>
              <a:path w="1228343" h="1181099">
                <a:moveTo>
                  <a:pt x="1228343" y="47243"/>
                </a:moveTo>
                <a:lnTo>
                  <a:pt x="1190243" y="47243"/>
                </a:lnTo>
                <a:lnTo>
                  <a:pt x="1190243" y="85343"/>
                </a:lnTo>
                <a:lnTo>
                  <a:pt x="1228343" y="85343"/>
                </a:lnTo>
                <a:lnTo>
                  <a:pt x="1228343" y="47243"/>
                </a:lnTo>
                <a:close/>
              </a:path>
              <a:path w="1228343" h="1181099">
                <a:moveTo>
                  <a:pt x="1228343" y="123443"/>
                </a:moveTo>
                <a:lnTo>
                  <a:pt x="1190243" y="123443"/>
                </a:lnTo>
                <a:lnTo>
                  <a:pt x="1190243" y="161543"/>
                </a:lnTo>
                <a:lnTo>
                  <a:pt x="1228343" y="161543"/>
                </a:lnTo>
                <a:lnTo>
                  <a:pt x="1228343" y="123443"/>
                </a:lnTo>
                <a:close/>
              </a:path>
              <a:path w="1228343" h="1181099">
                <a:moveTo>
                  <a:pt x="1228343" y="199643"/>
                </a:moveTo>
                <a:lnTo>
                  <a:pt x="1190243" y="199643"/>
                </a:lnTo>
                <a:lnTo>
                  <a:pt x="1190243" y="237743"/>
                </a:lnTo>
                <a:lnTo>
                  <a:pt x="1228343" y="237743"/>
                </a:lnTo>
                <a:lnTo>
                  <a:pt x="1228343" y="199643"/>
                </a:lnTo>
                <a:close/>
              </a:path>
              <a:path w="1228343" h="1181099">
                <a:moveTo>
                  <a:pt x="1228343" y="275843"/>
                </a:moveTo>
                <a:lnTo>
                  <a:pt x="1190243" y="275843"/>
                </a:lnTo>
                <a:lnTo>
                  <a:pt x="1190243" y="313943"/>
                </a:lnTo>
                <a:lnTo>
                  <a:pt x="1228343" y="313943"/>
                </a:lnTo>
                <a:lnTo>
                  <a:pt x="1228343" y="275843"/>
                </a:lnTo>
                <a:close/>
              </a:path>
              <a:path w="1228343" h="1181099">
                <a:moveTo>
                  <a:pt x="1228343" y="352043"/>
                </a:moveTo>
                <a:lnTo>
                  <a:pt x="1190243" y="352043"/>
                </a:lnTo>
                <a:lnTo>
                  <a:pt x="1190243" y="390143"/>
                </a:lnTo>
                <a:lnTo>
                  <a:pt x="1228343" y="390143"/>
                </a:lnTo>
                <a:lnTo>
                  <a:pt x="1228343" y="352043"/>
                </a:lnTo>
                <a:close/>
              </a:path>
              <a:path w="1228343" h="1181099">
                <a:moveTo>
                  <a:pt x="1228343" y="428243"/>
                </a:moveTo>
                <a:lnTo>
                  <a:pt x="1190243" y="428243"/>
                </a:lnTo>
                <a:lnTo>
                  <a:pt x="1190243" y="466343"/>
                </a:lnTo>
                <a:lnTo>
                  <a:pt x="1228343" y="466343"/>
                </a:lnTo>
                <a:lnTo>
                  <a:pt x="1228343" y="428243"/>
                </a:lnTo>
                <a:close/>
              </a:path>
              <a:path w="1228343" h="1181099">
                <a:moveTo>
                  <a:pt x="1228343" y="504443"/>
                </a:moveTo>
                <a:lnTo>
                  <a:pt x="1190243" y="504443"/>
                </a:lnTo>
                <a:lnTo>
                  <a:pt x="1190243" y="542543"/>
                </a:lnTo>
                <a:lnTo>
                  <a:pt x="1228343" y="542543"/>
                </a:lnTo>
                <a:lnTo>
                  <a:pt x="1228343" y="504443"/>
                </a:lnTo>
                <a:close/>
              </a:path>
              <a:path w="1228343" h="1181099">
                <a:moveTo>
                  <a:pt x="1228343" y="580643"/>
                </a:moveTo>
                <a:lnTo>
                  <a:pt x="1190243" y="580643"/>
                </a:lnTo>
                <a:lnTo>
                  <a:pt x="1190243" y="618743"/>
                </a:lnTo>
                <a:lnTo>
                  <a:pt x="1228343" y="618743"/>
                </a:lnTo>
                <a:lnTo>
                  <a:pt x="1228343" y="580643"/>
                </a:lnTo>
                <a:close/>
              </a:path>
              <a:path w="1228343" h="1181099">
                <a:moveTo>
                  <a:pt x="1228343" y="656843"/>
                </a:moveTo>
                <a:lnTo>
                  <a:pt x="1190243" y="656843"/>
                </a:lnTo>
                <a:lnTo>
                  <a:pt x="1190243" y="694943"/>
                </a:lnTo>
                <a:lnTo>
                  <a:pt x="1228343" y="694943"/>
                </a:lnTo>
                <a:lnTo>
                  <a:pt x="1228343" y="656843"/>
                </a:lnTo>
                <a:close/>
              </a:path>
              <a:path w="1228343" h="1181099">
                <a:moveTo>
                  <a:pt x="1228343" y="733043"/>
                </a:moveTo>
                <a:lnTo>
                  <a:pt x="1190243" y="733043"/>
                </a:lnTo>
                <a:lnTo>
                  <a:pt x="1190243" y="771143"/>
                </a:lnTo>
                <a:lnTo>
                  <a:pt x="1228343" y="771143"/>
                </a:lnTo>
                <a:lnTo>
                  <a:pt x="1228343" y="733043"/>
                </a:lnTo>
                <a:close/>
              </a:path>
              <a:path w="1228343" h="1181099">
                <a:moveTo>
                  <a:pt x="1228343" y="809243"/>
                </a:moveTo>
                <a:lnTo>
                  <a:pt x="1190243" y="809243"/>
                </a:lnTo>
                <a:lnTo>
                  <a:pt x="1190243" y="847343"/>
                </a:lnTo>
                <a:lnTo>
                  <a:pt x="1228343" y="847343"/>
                </a:lnTo>
                <a:lnTo>
                  <a:pt x="1228343" y="809243"/>
                </a:lnTo>
                <a:close/>
              </a:path>
              <a:path w="1228343" h="1181099">
                <a:moveTo>
                  <a:pt x="1228343" y="885443"/>
                </a:moveTo>
                <a:lnTo>
                  <a:pt x="1190243" y="885443"/>
                </a:lnTo>
                <a:lnTo>
                  <a:pt x="1190243" y="923543"/>
                </a:lnTo>
                <a:lnTo>
                  <a:pt x="1228343" y="923543"/>
                </a:lnTo>
                <a:lnTo>
                  <a:pt x="1228343" y="885443"/>
                </a:lnTo>
                <a:close/>
              </a:path>
              <a:path w="1228343" h="1181099">
                <a:moveTo>
                  <a:pt x="1228343" y="961643"/>
                </a:moveTo>
                <a:lnTo>
                  <a:pt x="1190243" y="961643"/>
                </a:lnTo>
                <a:lnTo>
                  <a:pt x="1190243" y="999743"/>
                </a:lnTo>
                <a:lnTo>
                  <a:pt x="1228343" y="999743"/>
                </a:lnTo>
                <a:lnTo>
                  <a:pt x="1228343" y="961643"/>
                </a:lnTo>
                <a:close/>
              </a:path>
              <a:path w="1228343" h="1181099">
                <a:moveTo>
                  <a:pt x="1228343" y="1037843"/>
                </a:moveTo>
                <a:lnTo>
                  <a:pt x="1190243" y="1037843"/>
                </a:lnTo>
                <a:lnTo>
                  <a:pt x="1190243" y="1075943"/>
                </a:lnTo>
                <a:lnTo>
                  <a:pt x="1228343" y="1075943"/>
                </a:lnTo>
                <a:lnTo>
                  <a:pt x="1228343" y="1037843"/>
                </a:lnTo>
                <a:close/>
              </a:path>
              <a:path w="1228343" h="1181099">
                <a:moveTo>
                  <a:pt x="1228343" y="1114043"/>
                </a:moveTo>
                <a:lnTo>
                  <a:pt x="1190243" y="1114043"/>
                </a:lnTo>
                <a:lnTo>
                  <a:pt x="1190243" y="1152143"/>
                </a:lnTo>
                <a:lnTo>
                  <a:pt x="1228343" y="1152143"/>
                </a:lnTo>
                <a:lnTo>
                  <a:pt x="1228343" y="1114043"/>
                </a:lnTo>
                <a:close/>
              </a:path>
              <a:path w="1228343" h="1181099">
                <a:moveTo>
                  <a:pt x="1181099" y="1142999"/>
                </a:moveTo>
                <a:lnTo>
                  <a:pt x="1142999" y="1142999"/>
                </a:lnTo>
                <a:lnTo>
                  <a:pt x="1142999" y="1181099"/>
                </a:lnTo>
                <a:lnTo>
                  <a:pt x="1181099" y="1181099"/>
                </a:lnTo>
                <a:lnTo>
                  <a:pt x="1181099" y="1142999"/>
                </a:lnTo>
                <a:close/>
              </a:path>
              <a:path w="1228343" h="1181099">
                <a:moveTo>
                  <a:pt x="1104899" y="1142999"/>
                </a:moveTo>
                <a:lnTo>
                  <a:pt x="1066799" y="1142999"/>
                </a:lnTo>
                <a:lnTo>
                  <a:pt x="1066799" y="1181099"/>
                </a:lnTo>
                <a:lnTo>
                  <a:pt x="1104899" y="1181099"/>
                </a:lnTo>
                <a:lnTo>
                  <a:pt x="1104899" y="1142999"/>
                </a:lnTo>
                <a:close/>
              </a:path>
              <a:path w="1228343" h="1181099">
                <a:moveTo>
                  <a:pt x="1028699" y="1142999"/>
                </a:moveTo>
                <a:lnTo>
                  <a:pt x="990599" y="1142999"/>
                </a:lnTo>
                <a:lnTo>
                  <a:pt x="990599" y="1181099"/>
                </a:lnTo>
                <a:lnTo>
                  <a:pt x="1028699" y="1181099"/>
                </a:lnTo>
                <a:lnTo>
                  <a:pt x="1028699" y="1142999"/>
                </a:lnTo>
                <a:close/>
              </a:path>
              <a:path w="1228343" h="1181099">
                <a:moveTo>
                  <a:pt x="952499" y="1142999"/>
                </a:moveTo>
                <a:lnTo>
                  <a:pt x="914399" y="1142999"/>
                </a:lnTo>
                <a:lnTo>
                  <a:pt x="914399" y="1181099"/>
                </a:lnTo>
                <a:lnTo>
                  <a:pt x="952499" y="1181099"/>
                </a:lnTo>
                <a:lnTo>
                  <a:pt x="952499" y="1142999"/>
                </a:lnTo>
                <a:close/>
              </a:path>
              <a:path w="1228343" h="1181099">
                <a:moveTo>
                  <a:pt x="876299" y="1142999"/>
                </a:moveTo>
                <a:lnTo>
                  <a:pt x="838199" y="1142999"/>
                </a:lnTo>
                <a:lnTo>
                  <a:pt x="838199" y="1181099"/>
                </a:lnTo>
                <a:lnTo>
                  <a:pt x="876299" y="1181099"/>
                </a:lnTo>
                <a:lnTo>
                  <a:pt x="876299" y="1142999"/>
                </a:lnTo>
                <a:close/>
              </a:path>
              <a:path w="1228343" h="1181099">
                <a:moveTo>
                  <a:pt x="800099" y="1142999"/>
                </a:moveTo>
                <a:lnTo>
                  <a:pt x="761999" y="1142999"/>
                </a:lnTo>
                <a:lnTo>
                  <a:pt x="761999" y="1181099"/>
                </a:lnTo>
                <a:lnTo>
                  <a:pt x="800099" y="1181099"/>
                </a:lnTo>
                <a:lnTo>
                  <a:pt x="800099" y="1142999"/>
                </a:lnTo>
                <a:close/>
              </a:path>
              <a:path w="1228343" h="1181099">
                <a:moveTo>
                  <a:pt x="723899" y="1142999"/>
                </a:moveTo>
                <a:lnTo>
                  <a:pt x="685799" y="1142999"/>
                </a:lnTo>
                <a:lnTo>
                  <a:pt x="685799" y="1181099"/>
                </a:lnTo>
                <a:lnTo>
                  <a:pt x="723899" y="1181099"/>
                </a:lnTo>
                <a:lnTo>
                  <a:pt x="723899" y="1142999"/>
                </a:lnTo>
                <a:close/>
              </a:path>
              <a:path w="1228343" h="1181099">
                <a:moveTo>
                  <a:pt x="647699" y="1142999"/>
                </a:moveTo>
                <a:lnTo>
                  <a:pt x="609599" y="1142999"/>
                </a:lnTo>
                <a:lnTo>
                  <a:pt x="609599" y="1181099"/>
                </a:lnTo>
                <a:lnTo>
                  <a:pt x="647699" y="1181099"/>
                </a:lnTo>
                <a:lnTo>
                  <a:pt x="647699" y="1142999"/>
                </a:lnTo>
                <a:close/>
              </a:path>
              <a:path w="1228343" h="1181099">
                <a:moveTo>
                  <a:pt x="571499" y="1142999"/>
                </a:moveTo>
                <a:lnTo>
                  <a:pt x="533399" y="1142999"/>
                </a:lnTo>
                <a:lnTo>
                  <a:pt x="533399" y="1181099"/>
                </a:lnTo>
                <a:lnTo>
                  <a:pt x="571499" y="1181099"/>
                </a:lnTo>
                <a:lnTo>
                  <a:pt x="571499" y="1142999"/>
                </a:lnTo>
                <a:close/>
              </a:path>
              <a:path w="1228343" h="1181099">
                <a:moveTo>
                  <a:pt x="495299" y="1142999"/>
                </a:moveTo>
                <a:lnTo>
                  <a:pt x="457199" y="1142999"/>
                </a:lnTo>
                <a:lnTo>
                  <a:pt x="457199" y="1181099"/>
                </a:lnTo>
                <a:lnTo>
                  <a:pt x="495299" y="1181099"/>
                </a:lnTo>
                <a:lnTo>
                  <a:pt x="495299" y="1142999"/>
                </a:lnTo>
                <a:close/>
              </a:path>
              <a:path w="1228343" h="1181099">
                <a:moveTo>
                  <a:pt x="419099" y="1142999"/>
                </a:moveTo>
                <a:lnTo>
                  <a:pt x="380999" y="1142999"/>
                </a:lnTo>
                <a:lnTo>
                  <a:pt x="380999" y="1181099"/>
                </a:lnTo>
                <a:lnTo>
                  <a:pt x="419099" y="1181099"/>
                </a:lnTo>
                <a:lnTo>
                  <a:pt x="419099" y="1142999"/>
                </a:lnTo>
                <a:close/>
              </a:path>
              <a:path w="1228343" h="1181099">
                <a:moveTo>
                  <a:pt x="342899" y="1142999"/>
                </a:moveTo>
                <a:lnTo>
                  <a:pt x="304799" y="1142999"/>
                </a:lnTo>
                <a:lnTo>
                  <a:pt x="304799" y="1181099"/>
                </a:lnTo>
                <a:lnTo>
                  <a:pt x="342899" y="1181099"/>
                </a:lnTo>
                <a:lnTo>
                  <a:pt x="342899" y="1142999"/>
                </a:lnTo>
                <a:close/>
              </a:path>
              <a:path w="1228343" h="1181099">
                <a:moveTo>
                  <a:pt x="266699" y="1142999"/>
                </a:moveTo>
                <a:lnTo>
                  <a:pt x="228600" y="1142999"/>
                </a:lnTo>
                <a:lnTo>
                  <a:pt x="228600" y="1181099"/>
                </a:lnTo>
                <a:lnTo>
                  <a:pt x="266699" y="1181099"/>
                </a:lnTo>
                <a:lnTo>
                  <a:pt x="266699" y="1142999"/>
                </a:lnTo>
                <a:close/>
              </a:path>
              <a:path w="1228343" h="1181099">
                <a:moveTo>
                  <a:pt x="190500" y="1142999"/>
                </a:moveTo>
                <a:lnTo>
                  <a:pt x="152400" y="1142999"/>
                </a:lnTo>
                <a:lnTo>
                  <a:pt x="152400" y="1181099"/>
                </a:lnTo>
                <a:lnTo>
                  <a:pt x="190500" y="1181099"/>
                </a:lnTo>
                <a:lnTo>
                  <a:pt x="190500" y="1142999"/>
                </a:lnTo>
                <a:close/>
              </a:path>
              <a:path w="1228343" h="1181099">
                <a:moveTo>
                  <a:pt x="114300" y="1142999"/>
                </a:moveTo>
                <a:lnTo>
                  <a:pt x="76200" y="1142999"/>
                </a:lnTo>
                <a:lnTo>
                  <a:pt x="76200" y="1181099"/>
                </a:lnTo>
                <a:lnTo>
                  <a:pt x="114300" y="1181099"/>
                </a:lnTo>
                <a:lnTo>
                  <a:pt x="114300" y="1142999"/>
                </a:lnTo>
                <a:close/>
              </a:path>
            </a:pathLst>
          </a:custGeom>
          <a:solidFill>
            <a:srgbClr val="FF0000"/>
          </a:solidFill>
        </p:spPr>
        <p:txBody>
          <a:bodyPr wrap="square" lIns="0" tIns="0" rIns="0" bIns="0" rtlCol="0">
            <a:noAutofit/>
          </a:bodyPr>
          <a:lstStyle/>
          <a:p>
            <a:endParaRPr/>
          </a:p>
        </p:txBody>
      </p:sp>
      <p:sp>
        <p:nvSpPr>
          <p:cNvPr id="21" name="object 21"/>
          <p:cNvSpPr/>
          <p:nvPr/>
        </p:nvSpPr>
        <p:spPr>
          <a:xfrm>
            <a:off x="4599709" y="2577801"/>
            <a:ext cx="256308" cy="166743"/>
          </a:xfrm>
          <a:custGeom>
            <a:avLst/>
            <a:gdLst/>
            <a:ahLst/>
            <a:cxnLst/>
            <a:rect l="l" t="t" r="r" b="b"/>
            <a:pathLst>
              <a:path w="281939" h="188975">
                <a:moveTo>
                  <a:pt x="268224" y="0"/>
                </a:moveTo>
                <a:lnTo>
                  <a:pt x="243839" y="15240"/>
                </a:lnTo>
                <a:lnTo>
                  <a:pt x="257555" y="39624"/>
                </a:lnTo>
                <a:lnTo>
                  <a:pt x="281939" y="24384"/>
                </a:lnTo>
                <a:lnTo>
                  <a:pt x="268224" y="0"/>
                </a:lnTo>
                <a:close/>
              </a:path>
              <a:path w="281939" h="188975">
                <a:moveTo>
                  <a:pt x="219455" y="30480"/>
                </a:moveTo>
                <a:lnTo>
                  <a:pt x="195072" y="45720"/>
                </a:lnTo>
                <a:lnTo>
                  <a:pt x="208787" y="70104"/>
                </a:lnTo>
                <a:lnTo>
                  <a:pt x="233172" y="54864"/>
                </a:lnTo>
                <a:lnTo>
                  <a:pt x="219455" y="30480"/>
                </a:lnTo>
                <a:close/>
              </a:path>
              <a:path w="281939" h="188975">
                <a:moveTo>
                  <a:pt x="170687" y="60960"/>
                </a:moveTo>
                <a:lnTo>
                  <a:pt x="146303" y="74675"/>
                </a:lnTo>
                <a:lnTo>
                  <a:pt x="160020" y="99060"/>
                </a:lnTo>
                <a:lnTo>
                  <a:pt x="184403" y="85344"/>
                </a:lnTo>
                <a:lnTo>
                  <a:pt x="170687" y="60960"/>
                </a:lnTo>
                <a:close/>
              </a:path>
              <a:path w="281939" h="188975">
                <a:moveTo>
                  <a:pt x="121920" y="89916"/>
                </a:moveTo>
                <a:lnTo>
                  <a:pt x="97536" y="105156"/>
                </a:lnTo>
                <a:lnTo>
                  <a:pt x="111251" y="129540"/>
                </a:lnTo>
                <a:lnTo>
                  <a:pt x="135636" y="114300"/>
                </a:lnTo>
                <a:lnTo>
                  <a:pt x="121920" y="89916"/>
                </a:lnTo>
                <a:close/>
              </a:path>
              <a:path w="281939" h="188975">
                <a:moveTo>
                  <a:pt x="73151" y="120396"/>
                </a:moveTo>
                <a:lnTo>
                  <a:pt x="48767" y="135636"/>
                </a:lnTo>
                <a:lnTo>
                  <a:pt x="62484" y="160020"/>
                </a:lnTo>
                <a:lnTo>
                  <a:pt x="86867" y="144780"/>
                </a:lnTo>
                <a:lnTo>
                  <a:pt x="73151" y="120396"/>
                </a:lnTo>
                <a:close/>
              </a:path>
              <a:path w="281939" h="188975">
                <a:moveTo>
                  <a:pt x="24384" y="149352"/>
                </a:moveTo>
                <a:lnTo>
                  <a:pt x="0" y="164592"/>
                </a:lnTo>
                <a:lnTo>
                  <a:pt x="15239" y="188975"/>
                </a:lnTo>
                <a:lnTo>
                  <a:pt x="39624" y="173736"/>
                </a:lnTo>
                <a:lnTo>
                  <a:pt x="24384" y="149352"/>
                </a:lnTo>
                <a:close/>
              </a:path>
            </a:pathLst>
          </a:custGeom>
          <a:solidFill>
            <a:srgbClr val="FF0000"/>
          </a:solidFill>
        </p:spPr>
        <p:txBody>
          <a:bodyPr wrap="square" lIns="0" tIns="0" rIns="0" bIns="0" rtlCol="0">
            <a:noAutofit/>
          </a:bodyPr>
          <a:lstStyle/>
          <a:p>
            <a:endParaRPr/>
          </a:p>
        </p:txBody>
      </p:sp>
      <p:sp>
        <p:nvSpPr>
          <p:cNvPr id="22" name="object 22"/>
          <p:cNvSpPr/>
          <p:nvPr/>
        </p:nvSpPr>
        <p:spPr>
          <a:xfrm>
            <a:off x="4333701" y="2736476"/>
            <a:ext cx="257694" cy="166743"/>
          </a:xfrm>
          <a:custGeom>
            <a:avLst/>
            <a:gdLst/>
            <a:ahLst/>
            <a:cxnLst/>
            <a:rect l="l" t="t" r="r" b="b"/>
            <a:pathLst>
              <a:path w="283463" h="188975">
                <a:moveTo>
                  <a:pt x="268223" y="0"/>
                </a:moveTo>
                <a:lnTo>
                  <a:pt x="243839" y="15239"/>
                </a:lnTo>
                <a:lnTo>
                  <a:pt x="259079" y="39623"/>
                </a:lnTo>
                <a:lnTo>
                  <a:pt x="283463" y="24383"/>
                </a:lnTo>
                <a:lnTo>
                  <a:pt x="268223" y="0"/>
                </a:lnTo>
                <a:close/>
              </a:path>
              <a:path w="283463" h="188975">
                <a:moveTo>
                  <a:pt x="219455" y="30479"/>
                </a:moveTo>
                <a:lnTo>
                  <a:pt x="195071" y="44195"/>
                </a:lnTo>
                <a:lnTo>
                  <a:pt x="210311" y="68579"/>
                </a:lnTo>
                <a:lnTo>
                  <a:pt x="234695" y="54863"/>
                </a:lnTo>
                <a:lnTo>
                  <a:pt x="219455" y="30479"/>
                </a:lnTo>
                <a:close/>
              </a:path>
              <a:path w="283463" h="188975">
                <a:moveTo>
                  <a:pt x="170687" y="59435"/>
                </a:moveTo>
                <a:lnTo>
                  <a:pt x="146303" y="74675"/>
                </a:lnTo>
                <a:lnTo>
                  <a:pt x="161543" y="99059"/>
                </a:lnTo>
                <a:lnTo>
                  <a:pt x="185927" y="83819"/>
                </a:lnTo>
                <a:lnTo>
                  <a:pt x="170687" y="59435"/>
                </a:lnTo>
                <a:close/>
              </a:path>
              <a:path w="283463" h="188975">
                <a:moveTo>
                  <a:pt x="121919" y="89915"/>
                </a:moveTo>
                <a:lnTo>
                  <a:pt x="97535" y="105155"/>
                </a:lnTo>
                <a:lnTo>
                  <a:pt x="112775" y="129539"/>
                </a:lnTo>
                <a:lnTo>
                  <a:pt x="137159" y="114299"/>
                </a:lnTo>
                <a:lnTo>
                  <a:pt x="121919" y="89915"/>
                </a:lnTo>
                <a:close/>
              </a:path>
              <a:path w="283463" h="188975">
                <a:moveTo>
                  <a:pt x="73151" y="118871"/>
                </a:moveTo>
                <a:lnTo>
                  <a:pt x="48768" y="134111"/>
                </a:lnTo>
                <a:lnTo>
                  <a:pt x="64007" y="158495"/>
                </a:lnTo>
                <a:lnTo>
                  <a:pt x="88391" y="143255"/>
                </a:lnTo>
                <a:lnTo>
                  <a:pt x="73151" y="118871"/>
                </a:lnTo>
                <a:close/>
              </a:path>
              <a:path w="283463" h="188975">
                <a:moveTo>
                  <a:pt x="24384" y="149351"/>
                </a:moveTo>
                <a:lnTo>
                  <a:pt x="0" y="164591"/>
                </a:lnTo>
                <a:lnTo>
                  <a:pt x="15240" y="188975"/>
                </a:lnTo>
                <a:lnTo>
                  <a:pt x="39624" y="173735"/>
                </a:lnTo>
                <a:lnTo>
                  <a:pt x="24384" y="149351"/>
                </a:lnTo>
                <a:close/>
              </a:path>
            </a:pathLst>
          </a:custGeom>
          <a:solidFill>
            <a:srgbClr val="FF0000"/>
          </a:solidFill>
        </p:spPr>
        <p:txBody>
          <a:bodyPr wrap="square" lIns="0" tIns="0" rIns="0" bIns="0" rtlCol="0">
            <a:noAutofit/>
          </a:bodyPr>
          <a:lstStyle/>
          <a:p>
            <a:endParaRPr/>
          </a:p>
        </p:txBody>
      </p:sp>
      <p:sp>
        <p:nvSpPr>
          <p:cNvPr id="23" name="object 23"/>
          <p:cNvSpPr/>
          <p:nvPr/>
        </p:nvSpPr>
        <p:spPr>
          <a:xfrm>
            <a:off x="4067694" y="2895151"/>
            <a:ext cx="257694" cy="165399"/>
          </a:xfrm>
          <a:custGeom>
            <a:avLst/>
            <a:gdLst/>
            <a:ahLst/>
            <a:cxnLst/>
            <a:rect l="l" t="t" r="r" b="b"/>
            <a:pathLst>
              <a:path w="283463" h="187452">
                <a:moveTo>
                  <a:pt x="268224" y="0"/>
                </a:moveTo>
                <a:lnTo>
                  <a:pt x="243839" y="13716"/>
                </a:lnTo>
                <a:lnTo>
                  <a:pt x="259079" y="38100"/>
                </a:lnTo>
                <a:lnTo>
                  <a:pt x="283463" y="24384"/>
                </a:lnTo>
                <a:lnTo>
                  <a:pt x="268224" y="0"/>
                </a:lnTo>
                <a:close/>
              </a:path>
              <a:path w="283463" h="187452">
                <a:moveTo>
                  <a:pt x="219455" y="28956"/>
                </a:moveTo>
                <a:lnTo>
                  <a:pt x="195072" y="44196"/>
                </a:lnTo>
                <a:lnTo>
                  <a:pt x="210312" y="68580"/>
                </a:lnTo>
                <a:lnTo>
                  <a:pt x="234695" y="53340"/>
                </a:lnTo>
                <a:lnTo>
                  <a:pt x="219455" y="28956"/>
                </a:lnTo>
                <a:close/>
              </a:path>
              <a:path w="283463" h="187452">
                <a:moveTo>
                  <a:pt x="170687" y="59436"/>
                </a:moveTo>
                <a:lnTo>
                  <a:pt x="146303" y="74676"/>
                </a:lnTo>
                <a:lnTo>
                  <a:pt x="161543" y="99060"/>
                </a:lnTo>
                <a:lnTo>
                  <a:pt x="185927" y="83820"/>
                </a:lnTo>
                <a:lnTo>
                  <a:pt x="170687" y="59436"/>
                </a:lnTo>
                <a:close/>
              </a:path>
              <a:path w="283463" h="187452">
                <a:moveTo>
                  <a:pt x="121919" y="88392"/>
                </a:moveTo>
                <a:lnTo>
                  <a:pt x="97536" y="103632"/>
                </a:lnTo>
                <a:lnTo>
                  <a:pt x="112775" y="128016"/>
                </a:lnTo>
                <a:lnTo>
                  <a:pt x="137160" y="112776"/>
                </a:lnTo>
                <a:lnTo>
                  <a:pt x="121919" y="88392"/>
                </a:lnTo>
                <a:close/>
              </a:path>
              <a:path w="283463" h="187452">
                <a:moveTo>
                  <a:pt x="73151" y="118872"/>
                </a:moveTo>
                <a:lnTo>
                  <a:pt x="48767" y="134112"/>
                </a:lnTo>
                <a:lnTo>
                  <a:pt x="64007" y="158496"/>
                </a:lnTo>
                <a:lnTo>
                  <a:pt x="88391" y="143256"/>
                </a:lnTo>
                <a:lnTo>
                  <a:pt x="73151" y="118872"/>
                </a:lnTo>
                <a:close/>
              </a:path>
              <a:path w="283463" h="187452">
                <a:moveTo>
                  <a:pt x="24383" y="149352"/>
                </a:moveTo>
                <a:lnTo>
                  <a:pt x="0" y="163068"/>
                </a:lnTo>
                <a:lnTo>
                  <a:pt x="15239" y="187452"/>
                </a:lnTo>
                <a:lnTo>
                  <a:pt x="39624" y="173736"/>
                </a:lnTo>
                <a:lnTo>
                  <a:pt x="24383" y="149352"/>
                </a:lnTo>
                <a:close/>
              </a:path>
            </a:pathLst>
          </a:custGeom>
          <a:solidFill>
            <a:srgbClr val="FF0000"/>
          </a:solidFill>
        </p:spPr>
        <p:txBody>
          <a:bodyPr wrap="square" lIns="0" tIns="0" rIns="0" bIns="0" rtlCol="0">
            <a:noAutofit/>
          </a:bodyPr>
          <a:lstStyle/>
          <a:p>
            <a:endParaRPr/>
          </a:p>
        </p:txBody>
      </p:sp>
      <p:sp>
        <p:nvSpPr>
          <p:cNvPr id="24" name="object 24"/>
          <p:cNvSpPr/>
          <p:nvPr/>
        </p:nvSpPr>
        <p:spPr>
          <a:xfrm>
            <a:off x="3801687" y="3052482"/>
            <a:ext cx="257694" cy="166743"/>
          </a:xfrm>
          <a:custGeom>
            <a:avLst/>
            <a:gdLst/>
            <a:ahLst/>
            <a:cxnLst/>
            <a:rect l="l" t="t" r="r" b="b"/>
            <a:pathLst>
              <a:path w="283463" h="188975">
                <a:moveTo>
                  <a:pt x="268223" y="0"/>
                </a:moveTo>
                <a:lnTo>
                  <a:pt x="243839" y="15239"/>
                </a:lnTo>
                <a:lnTo>
                  <a:pt x="259079" y="39624"/>
                </a:lnTo>
                <a:lnTo>
                  <a:pt x="283463" y="24384"/>
                </a:lnTo>
                <a:lnTo>
                  <a:pt x="268223" y="0"/>
                </a:lnTo>
                <a:close/>
              </a:path>
              <a:path w="283463" h="188975">
                <a:moveTo>
                  <a:pt x="219455" y="30480"/>
                </a:moveTo>
                <a:lnTo>
                  <a:pt x="195071" y="45720"/>
                </a:lnTo>
                <a:lnTo>
                  <a:pt x="210311" y="70103"/>
                </a:lnTo>
                <a:lnTo>
                  <a:pt x="234695" y="54863"/>
                </a:lnTo>
                <a:lnTo>
                  <a:pt x="219455" y="30480"/>
                </a:lnTo>
                <a:close/>
              </a:path>
              <a:path w="283463" h="188975">
                <a:moveTo>
                  <a:pt x="170687" y="59436"/>
                </a:moveTo>
                <a:lnTo>
                  <a:pt x="146303" y="74675"/>
                </a:lnTo>
                <a:lnTo>
                  <a:pt x="161543" y="99060"/>
                </a:lnTo>
                <a:lnTo>
                  <a:pt x="185927" y="83820"/>
                </a:lnTo>
                <a:lnTo>
                  <a:pt x="170687" y="59436"/>
                </a:lnTo>
                <a:close/>
              </a:path>
              <a:path w="283463" h="188975">
                <a:moveTo>
                  <a:pt x="121919" y="89915"/>
                </a:moveTo>
                <a:lnTo>
                  <a:pt x="97535" y="105156"/>
                </a:lnTo>
                <a:lnTo>
                  <a:pt x="112775" y="129539"/>
                </a:lnTo>
                <a:lnTo>
                  <a:pt x="137159" y="114300"/>
                </a:lnTo>
                <a:lnTo>
                  <a:pt x="121919" y="89915"/>
                </a:lnTo>
                <a:close/>
              </a:path>
              <a:path w="283463" h="188975">
                <a:moveTo>
                  <a:pt x="73151" y="120396"/>
                </a:moveTo>
                <a:lnTo>
                  <a:pt x="48768" y="134112"/>
                </a:lnTo>
                <a:lnTo>
                  <a:pt x="64008" y="158496"/>
                </a:lnTo>
                <a:lnTo>
                  <a:pt x="88391" y="144780"/>
                </a:lnTo>
                <a:lnTo>
                  <a:pt x="73151" y="120396"/>
                </a:lnTo>
                <a:close/>
              </a:path>
              <a:path w="283463" h="188975">
                <a:moveTo>
                  <a:pt x="24384" y="149351"/>
                </a:moveTo>
                <a:lnTo>
                  <a:pt x="0" y="164591"/>
                </a:lnTo>
                <a:lnTo>
                  <a:pt x="15239" y="188975"/>
                </a:lnTo>
                <a:lnTo>
                  <a:pt x="39624" y="173736"/>
                </a:lnTo>
                <a:lnTo>
                  <a:pt x="24384" y="149351"/>
                </a:lnTo>
                <a:close/>
              </a:path>
            </a:pathLst>
          </a:custGeom>
          <a:solidFill>
            <a:srgbClr val="FF0000"/>
          </a:solidFill>
        </p:spPr>
        <p:txBody>
          <a:bodyPr wrap="square" lIns="0" tIns="0" rIns="0" bIns="0" rtlCol="0">
            <a:noAutofit/>
          </a:bodyPr>
          <a:lstStyle/>
          <a:p>
            <a:endParaRPr/>
          </a:p>
        </p:txBody>
      </p:sp>
      <p:sp>
        <p:nvSpPr>
          <p:cNvPr id="25" name="object 25"/>
          <p:cNvSpPr/>
          <p:nvPr/>
        </p:nvSpPr>
        <p:spPr>
          <a:xfrm>
            <a:off x="3535679" y="3211157"/>
            <a:ext cx="257694" cy="166743"/>
          </a:xfrm>
          <a:custGeom>
            <a:avLst/>
            <a:gdLst/>
            <a:ahLst/>
            <a:cxnLst/>
            <a:rect l="l" t="t" r="r" b="b"/>
            <a:pathLst>
              <a:path w="283463" h="188975">
                <a:moveTo>
                  <a:pt x="268223" y="0"/>
                </a:moveTo>
                <a:lnTo>
                  <a:pt x="243839" y="15239"/>
                </a:lnTo>
                <a:lnTo>
                  <a:pt x="259079" y="39624"/>
                </a:lnTo>
                <a:lnTo>
                  <a:pt x="283463" y="24383"/>
                </a:lnTo>
                <a:lnTo>
                  <a:pt x="268223" y="0"/>
                </a:lnTo>
                <a:close/>
              </a:path>
              <a:path w="283463" h="188975">
                <a:moveTo>
                  <a:pt x="219455" y="28955"/>
                </a:moveTo>
                <a:lnTo>
                  <a:pt x="195071" y="44195"/>
                </a:lnTo>
                <a:lnTo>
                  <a:pt x="210311" y="68579"/>
                </a:lnTo>
                <a:lnTo>
                  <a:pt x="234695" y="53339"/>
                </a:lnTo>
                <a:lnTo>
                  <a:pt x="219455" y="28955"/>
                </a:lnTo>
                <a:close/>
              </a:path>
              <a:path w="283463" h="188975">
                <a:moveTo>
                  <a:pt x="170687" y="59435"/>
                </a:moveTo>
                <a:lnTo>
                  <a:pt x="146303" y="74675"/>
                </a:lnTo>
                <a:lnTo>
                  <a:pt x="161543" y="99059"/>
                </a:lnTo>
                <a:lnTo>
                  <a:pt x="185927" y="83819"/>
                </a:lnTo>
                <a:lnTo>
                  <a:pt x="170687" y="59435"/>
                </a:lnTo>
                <a:close/>
              </a:path>
              <a:path w="283463" h="188975">
                <a:moveTo>
                  <a:pt x="121919" y="89915"/>
                </a:moveTo>
                <a:lnTo>
                  <a:pt x="97535" y="103631"/>
                </a:lnTo>
                <a:lnTo>
                  <a:pt x="112775" y="128015"/>
                </a:lnTo>
                <a:lnTo>
                  <a:pt x="137159" y="114299"/>
                </a:lnTo>
                <a:lnTo>
                  <a:pt x="121919" y="89915"/>
                </a:lnTo>
                <a:close/>
              </a:path>
              <a:path w="283463" h="188975">
                <a:moveTo>
                  <a:pt x="73151" y="118871"/>
                </a:moveTo>
                <a:lnTo>
                  <a:pt x="48767" y="134111"/>
                </a:lnTo>
                <a:lnTo>
                  <a:pt x="64007" y="158495"/>
                </a:lnTo>
                <a:lnTo>
                  <a:pt x="88391" y="143255"/>
                </a:lnTo>
                <a:lnTo>
                  <a:pt x="73151" y="118871"/>
                </a:lnTo>
                <a:close/>
              </a:path>
              <a:path w="283463" h="188975">
                <a:moveTo>
                  <a:pt x="24383" y="149351"/>
                </a:moveTo>
                <a:lnTo>
                  <a:pt x="0" y="164591"/>
                </a:lnTo>
                <a:lnTo>
                  <a:pt x="15239" y="188975"/>
                </a:lnTo>
                <a:lnTo>
                  <a:pt x="39623" y="173735"/>
                </a:lnTo>
                <a:lnTo>
                  <a:pt x="24383" y="149351"/>
                </a:lnTo>
                <a:close/>
              </a:path>
            </a:pathLst>
          </a:custGeom>
          <a:solidFill>
            <a:srgbClr val="FF0000"/>
          </a:solidFill>
        </p:spPr>
        <p:txBody>
          <a:bodyPr wrap="square" lIns="0" tIns="0" rIns="0" bIns="0" rtlCol="0">
            <a:noAutofit/>
          </a:bodyPr>
          <a:lstStyle/>
          <a:p>
            <a:endParaRPr/>
          </a:p>
        </p:txBody>
      </p:sp>
      <p:sp>
        <p:nvSpPr>
          <p:cNvPr id="26" name="object 26"/>
          <p:cNvSpPr/>
          <p:nvPr/>
        </p:nvSpPr>
        <p:spPr>
          <a:xfrm>
            <a:off x="3271059" y="3368488"/>
            <a:ext cx="256308" cy="166743"/>
          </a:xfrm>
          <a:custGeom>
            <a:avLst/>
            <a:gdLst/>
            <a:ahLst/>
            <a:cxnLst/>
            <a:rect l="l" t="t" r="r" b="b"/>
            <a:pathLst>
              <a:path w="281939" h="188975">
                <a:moveTo>
                  <a:pt x="266699" y="0"/>
                </a:moveTo>
                <a:lnTo>
                  <a:pt x="242315" y="15239"/>
                </a:lnTo>
                <a:lnTo>
                  <a:pt x="257555" y="39624"/>
                </a:lnTo>
                <a:lnTo>
                  <a:pt x="281939" y="24384"/>
                </a:lnTo>
                <a:lnTo>
                  <a:pt x="266699" y="0"/>
                </a:lnTo>
                <a:close/>
              </a:path>
              <a:path w="281939" h="188975">
                <a:moveTo>
                  <a:pt x="217931" y="30480"/>
                </a:moveTo>
                <a:lnTo>
                  <a:pt x="193547" y="45720"/>
                </a:lnTo>
                <a:lnTo>
                  <a:pt x="208787" y="70104"/>
                </a:lnTo>
                <a:lnTo>
                  <a:pt x="233171" y="54863"/>
                </a:lnTo>
                <a:lnTo>
                  <a:pt x="217931" y="30480"/>
                </a:lnTo>
                <a:close/>
              </a:path>
              <a:path w="281939" h="188975">
                <a:moveTo>
                  <a:pt x="169163" y="60960"/>
                </a:moveTo>
                <a:lnTo>
                  <a:pt x="144779" y="74675"/>
                </a:lnTo>
                <a:lnTo>
                  <a:pt x="160019" y="99060"/>
                </a:lnTo>
                <a:lnTo>
                  <a:pt x="184403" y="85344"/>
                </a:lnTo>
                <a:lnTo>
                  <a:pt x="169163" y="60960"/>
                </a:lnTo>
                <a:close/>
              </a:path>
              <a:path w="281939" h="188975">
                <a:moveTo>
                  <a:pt x="120395" y="89916"/>
                </a:moveTo>
                <a:lnTo>
                  <a:pt x="96011" y="105156"/>
                </a:lnTo>
                <a:lnTo>
                  <a:pt x="111251" y="129539"/>
                </a:lnTo>
                <a:lnTo>
                  <a:pt x="135635" y="114300"/>
                </a:lnTo>
                <a:lnTo>
                  <a:pt x="120395" y="89916"/>
                </a:lnTo>
                <a:close/>
              </a:path>
              <a:path w="281939" h="188975">
                <a:moveTo>
                  <a:pt x="73151" y="120396"/>
                </a:moveTo>
                <a:lnTo>
                  <a:pt x="48767" y="135636"/>
                </a:lnTo>
                <a:lnTo>
                  <a:pt x="62484" y="160020"/>
                </a:lnTo>
                <a:lnTo>
                  <a:pt x="86867" y="144780"/>
                </a:lnTo>
                <a:lnTo>
                  <a:pt x="73151" y="120396"/>
                </a:lnTo>
                <a:close/>
              </a:path>
              <a:path w="281939" h="188975">
                <a:moveTo>
                  <a:pt x="24384" y="149351"/>
                </a:moveTo>
                <a:lnTo>
                  <a:pt x="0" y="164592"/>
                </a:lnTo>
                <a:lnTo>
                  <a:pt x="13715" y="188975"/>
                </a:lnTo>
                <a:lnTo>
                  <a:pt x="38100" y="173736"/>
                </a:lnTo>
                <a:lnTo>
                  <a:pt x="24384" y="149351"/>
                </a:lnTo>
                <a:close/>
              </a:path>
            </a:pathLst>
          </a:custGeom>
          <a:solidFill>
            <a:srgbClr val="FF0000"/>
          </a:solidFill>
        </p:spPr>
        <p:txBody>
          <a:bodyPr wrap="square" lIns="0" tIns="0" rIns="0" bIns="0" rtlCol="0">
            <a:noAutofit/>
          </a:bodyPr>
          <a:lstStyle/>
          <a:p>
            <a:endParaRPr/>
          </a:p>
        </p:txBody>
      </p:sp>
      <p:sp>
        <p:nvSpPr>
          <p:cNvPr id="27" name="object 27"/>
          <p:cNvSpPr/>
          <p:nvPr/>
        </p:nvSpPr>
        <p:spPr>
          <a:xfrm>
            <a:off x="3005051" y="3527163"/>
            <a:ext cx="256308" cy="166743"/>
          </a:xfrm>
          <a:custGeom>
            <a:avLst/>
            <a:gdLst/>
            <a:ahLst/>
            <a:cxnLst/>
            <a:rect l="l" t="t" r="r" b="b"/>
            <a:pathLst>
              <a:path w="281939" h="188975">
                <a:moveTo>
                  <a:pt x="268224" y="0"/>
                </a:moveTo>
                <a:lnTo>
                  <a:pt x="243839" y="15239"/>
                </a:lnTo>
                <a:lnTo>
                  <a:pt x="257556" y="39624"/>
                </a:lnTo>
                <a:lnTo>
                  <a:pt x="281939" y="24384"/>
                </a:lnTo>
                <a:lnTo>
                  <a:pt x="268224" y="0"/>
                </a:lnTo>
                <a:close/>
              </a:path>
              <a:path w="281939" h="188975">
                <a:moveTo>
                  <a:pt x="219456" y="30479"/>
                </a:moveTo>
                <a:lnTo>
                  <a:pt x="195072" y="44196"/>
                </a:lnTo>
                <a:lnTo>
                  <a:pt x="208787" y="68579"/>
                </a:lnTo>
                <a:lnTo>
                  <a:pt x="233172" y="54863"/>
                </a:lnTo>
                <a:lnTo>
                  <a:pt x="219456" y="30479"/>
                </a:lnTo>
                <a:close/>
              </a:path>
              <a:path w="281939" h="188975">
                <a:moveTo>
                  <a:pt x="170687" y="59436"/>
                </a:moveTo>
                <a:lnTo>
                  <a:pt x="146304" y="74675"/>
                </a:lnTo>
                <a:lnTo>
                  <a:pt x="160020" y="99060"/>
                </a:lnTo>
                <a:lnTo>
                  <a:pt x="184404" y="83819"/>
                </a:lnTo>
                <a:lnTo>
                  <a:pt x="170687" y="59436"/>
                </a:lnTo>
                <a:close/>
              </a:path>
              <a:path w="281939" h="188975">
                <a:moveTo>
                  <a:pt x="121920" y="89915"/>
                </a:moveTo>
                <a:lnTo>
                  <a:pt x="97536" y="105155"/>
                </a:lnTo>
                <a:lnTo>
                  <a:pt x="111251" y="129539"/>
                </a:lnTo>
                <a:lnTo>
                  <a:pt x="135636" y="114300"/>
                </a:lnTo>
                <a:lnTo>
                  <a:pt x="121920" y="89915"/>
                </a:lnTo>
                <a:close/>
              </a:path>
              <a:path w="281939" h="188975">
                <a:moveTo>
                  <a:pt x="73151" y="118872"/>
                </a:moveTo>
                <a:lnTo>
                  <a:pt x="48768" y="134112"/>
                </a:lnTo>
                <a:lnTo>
                  <a:pt x="62484" y="158496"/>
                </a:lnTo>
                <a:lnTo>
                  <a:pt x="86868" y="143255"/>
                </a:lnTo>
                <a:lnTo>
                  <a:pt x="73151" y="118872"/>
                </a:lnTo>
                <a:close/>
              </a:path>
              <a:path w="281939" h="188975">
                <a:moveTo>
                  <a:pt x="24384" y="149351"/>
                </a:moveTo>
                <a:lnTo>
                  <a:pt x="0" y="164591"/>
                </a:lnTo>
                <a:lnTo>
                  <a:pt x="15239" y="188975"/>
                </a:lnTo>
                <a:lnTo>
                  <a:pt x="38100" y="173736"/>
                </a:lnTo>
                <a:lnTo>
                  <a:pt x="24384" y="149351"/>
                </a:lnTo>
                <a:close/>
              </a:path>
            </a:pathLst>
          </a:custGeom>
          <a:solidFill>
            <a:srgbClr val="FF0000"/>
          </a:solidFill>
        </p:spPr>
        <p:txBody>
          <a:bodyPr wrap="square" lIns="0" tIns="0" rIns="0" bIns="0" rtlCol="0">
            <a:noAutofit/>
          </a:bodyPr>
          <a:lstStyle/>
          <a:p>
            <a:endParaRPr/>
          </a:p>
        </p:txBody>
      </p:sp>
      <p:sp>
        <p:nvSpPr>
          <p:cNvPr id="28" name="object 28"/>
          <p:cNvSpPr/>
          <p:nvPr/>
        </p:nvSpPr>
        <p:spPr>
          <a:xfrm>
            <a:off x="2696094" y="3685839"/>
            <a:ext cx="300643" cy="190947"/>
          </a:xfrm>
          <a:custGeom>
            <a:avLst/>
            <a:gdLst/>
            <a:ahLst/>
            <a:cxnLst/>
            <a:rect l="l" t="t" r="r" b="b"/>
            <a:pathLst>
              <a:path w="330707" h="216407">
                <a:moveTo>
                  <a:pt x="315467" y="0"/>
                </a:moveTo>
                <a:lnTo>
                  <a:pt x="291083" y="13716"/>
                </a:lnTo>
                <a:lnTo>
                  <a:pt x="306323" y="38100"/>
                </a:lnTo>
                <a:lnTo>
                  <a:pt x="330707" y="22860"/>
                </a:lnTo>
                <a:lnTo>
                  <a:pt x="315467" y="0"/>
                </a:lnTo>
                <a:close/>
              </a:path>
              <a:path w="330707" h="216407">
                <a:moveTo>
                  <a:pt x="266699" y="28956"/>
                </a:moveTo>
                <a:lnTo>
                  <a:pt x="242315" y="44196"/>
                </a:lnTo>
                <a:lnTo>
                  <a:pt x="257555" y="68580"/>
                </a:lnTo>
                <a:lnTo>
                  <a:pt x="281939" y="53340"/>
                </a:lnTo>
                <a:lnTo>
                  <a:pt x="266699" y="28956"/>
                </a:lnTo>
                <a:close/>
              </a:path>
              <a:path w="330707" h="216407">
                <a:moveTo>
                  <a:pt x="217931" y="59436"/>
                </a:moveTo>
                <a:lnTo>
                  <a:pt x="193547" y="73152"/>
                </a:lnTo>
                <a:lnTo>
                  <a:pt x="208787" y="97535"/>
                </a:lnTo>
                <a:lnTo>
                  <a:pt x="233171" y="83820"/>
                </a:lnTo>
                <a:lnTo>
                  <a:pt x="217931" y="59436"/>
                </a:lnTo>
                <a:close/>
              </a:path>
              <a:path w="330707" h="216407">
                <a:moveTo>
                  <a:pt x="169163" y="88391"/>
                </a:moveTo>
                <a:lnTo>
                  <a:pt x="144780" y="103631"/>
                </a:lnTo>
                <a:lnTo>
                  <a:pt x="160019" y="128015"/>
                </a:lnTo>
                <a:lnTo>
                  <a:pt x="184403" y="112775"/>
                </a:lnTo>
                <a:lnTo>
                  <a:pt x="169163" y="88391"/>
                </a:lnTo>
                <a:close/>
              </a:path>
              <a:path w="330707" h="216407">
                <a:moveTo>
                  <a:pt x="120396" y="118871"/>
                </a:moveTo>
                <a:lnTo>
                  <a:pt x="96012" y="134111"/>
                </a:lnTo>
                <a:lnTo>
                  <a:pt x="111252" y="158495"/>
                </a:lnTo>
                <a:lnTo>
                  <a:pt x="135636" y="143255"/>
                </a:lnTo>
                <a:lnTo>
                  <a:pt x="120396" y="118871"/>
                </a:lnTo>
                <a:close/>
              </a:path>
              <a:path w="330707" h="216407">
                <a:moveTo>
                  <a:pt x="71628" y="147827"/>
                </a:moveTo>
                <a:lnTo>
                  <a:pt x="47243" y="163067"/>
                </a:lnTo>
                <a:lnTo>
                  <a:pt x="62484" y="187451"/>
                </a:lnTo>
                <a:lnTo>
                  <a:pt x="86868" y="172211"/>
                </a:lnTo>
                <a:lnTo>
                  <a:pt x="71628" y="147827"/>
                </a:lnTo>
                <a:close/>
              </a:path>
              <a:path w="330707" h="216407">
                <a:moveTo>
                  <a:pt x="22860" y="178307"/>
                </a:moveTo>
                <a:lnTo>
                  <a:pt x="0" y="192023"/>
                </a:lnTo>
                <a:lnTo>
                  <a:pt x="13716" y="216407"/>
                </a:lnTo>
                <a:lnTo>
                  <a:pt x="38100" y="202691"/>
                </a:lnTo>
                <a:lnTo>
                  <a:pt x="22860" y="178307"/>
                </a:lnTo>
                <a:close/>
              </a:path>
            </a:pathLst>
          </a:custGeom>
          <a:solidFill>
            <a:srgbClr val="FF0000"/>
          </a:solidFill>
        </p:spPr>
        <p:txBody>
          <a:bodyPr wrap="square" lIns="0" tIns="0" rIns="0" bIns="0" rtlCol="0">
            <a:noAutofit/>
          </a:bodyPr>
          <a:lstStyle/>
          <a:p>
            <a:endParaRPr/>
          </a:p>
        </p:txBody>
      </p:sp>
      <p:sp>
        <p:nvSpPr>
          <p:cNvPr id="29" name="object 29"/>
          <p:cNvSpPr/>
          <p:nvPr/>
        </p:nvSpPr>
        <p:spPr>
          <a:xfrm>
            <a:off x="4592781" y="5873674"/>
            <a:ext cx="263236" cy="155986"/>
          </a:xfrm>
          <a:custGeom>
            <a:avLst/>
            <a:gdLst/>
            <a:ahLst/>
            <a:cxnLst/>
            <a:rect l="l" t="t" r="r" b="b"/>
            <a:pathLst>
              <a:path w="289560" h="176783">
                <a:moveTo>
                  <a:pt x="265175" y="137159"/>
                </a:moveTo>
                <a:lnTo>
                  <a:pt x="251460" y="163068"/>
                </a:lnTo>
                <a:lnTo>
                  <a:pt x="275844" y="176784"/>
                </a:lnTo>
                <a:lnTo>
                  <a:pt x="289560" y="150875"/>
                </a:lnTo>
                <a:lnTo>
                  <a:pt x="265175" y="137159"/>
                </a:lnTo>
                <a:close/>
              </a:path>
              <a:path w="289560" h="176783">
                <a:moveTo>
                  <a:pt x="214884" y="109728"/>
                </a:moveTo>
                <a:lnTo>
                  <a:pt x="201168" y="135636"/>
                </a:lnTo>
                <a:lnTo>
                  <a:pt x="225552" y="149352"/>
                </a:lnTo>
                <a:lnTo>
                  <a:pt x="239268" y="123443"/>
                </a:lnTo>
                <a:lnTo>
                  <a:pt x="214884" y="109728"/>
                </a:lnTo>
                <a:close/>
              </a:path>
              <a:path w="289560" h="176783">
                <a:moveTo>
                  <a:pt x="164592" y="82296"/>
                </a:moveTo>
                <a:lnTo>
                  <a:pt x="150875" y="108203"/>
                </a:lnTo>
                <a:lnTo>
                  <a:pt x="175260" y="121920"/>
                </a:lnTo>
                <a:lnTo>
                  <a:pt x="188975" y="96012"/>
                </a:lnTo>
                <a:lnTo>
                  <a:pt x="164592" y="82296"/>
                </a:lnTo>
                <a:close/>
              </a:path>
              <a:path w="289560" h="176783">
                <a:moveTo>
                  <a:pt x="114300" y="54864"/>
                </a:moveTo>
                <a:lnTo>
                  <a:pt x="100584" y="80772"/>
                </a:lnTo>
                <a:lnTo>
                  <a:pt x="124968" y="94487"/>
                </a:lnTo>
                <a:lnTo>
                  <a:pt x="138684" y="68580"/>
                </a:lnTo>
                <a:lnTo>
                  <a:pt x="114300" y="54864"/>
                </a:lnTo>
                <a:close/>
              </a:path>
              <a:path w="289560" h="176783">
                <a:moveTo>
                  <a:pt x="64008" y="27431"/>
                </a:moveTo>
                <a:lnTo>
                  <a:pt x="50292" y="53340"/>
                </a:lnTo>
                <a:lnTo>
                  <a:pt x="74675" y="67056"/>
                </a:lnTo>
                <a:lnTo>
                  <a:pt x="88392" y="41147"/>
                </a:lnTo>
                <a:lnTo>
                  <a:pt x="64008" y="27431"/>
                </a:lnTo>
                <a:close/>
              </a:path>
              <a:path w="289560" h="176783">
                <a:moveTo>
                  <a:pt x="13716" y="0"/>
                </a:moveTo>
                <a:lnTo>
                  <a:pt x="0" y="25908"/>
                </a:lnTo>
                <a:lnTo>
                  <a:pt x="25908" y="39624"/>
                </a:lnTo>
                <a:lnTo>
                  <a:pt x="39624" y="13715"/>
                </a:lnTo>
                <a:lnTo>
                  <a:pt x="13716" y="0"/>
                </a:lnTo>
                <a:close/>
              </a:path>
            </a:pathLst>
          </a:custGeom>
          <a:solidFill>
            <a:srgbClr val="FF0000"/>
          </a:solidFill>
        </p:spPr>
        <p:txBody>
          <a:bodyPr wrap="square" lIns="0" tIns="0" rIns="0" bIns="0" rtlCol="0">
            <a:noAutofit/>
          </a:bodyPr>
          <a:lstStyle/>
          <a:p>
            <a:endParaRPr/>
          </a:p>
        </p:txBody>
      </p:sp>
      <p:sp>
        <p:nvSpPr>
          <p:cNvPr id="30" name="object 30"/>
          <p:cNvSpPr/>
          <p:nvPr/>
        </p:nvSpPr>
        <p:spPr>
          <a:xfrm>
            <a:off x="4319848" y="5728447"/>
            <a:ext cx="263235" cy="155985"/>
          </a:xfrm>
          <a:custGeom>
            <a:avLst/>
            <a:gdLst/>
            <a:ahLst/>
            <a:cxnLst/>
            <a:rect l="l" t="t" r="r" b="b"/>
            <a:pathLst>
              <a:path w="289559" h="176783">
                <a:moveTo>
                  <a:pt x="263651" y="137159"/>
                </a:moveTo>
                <a:lnTo>
                  <a:pt x="249935" y="161543"/>
                </a:lnTo>
                <a:lnTo>
                  <a:pt x="275843" y="176783"/>
                </a:lnTo>
                <a:lnTo>
                  <a:pt x="289559" y="150875"/>
                </a:lnTo>
                <a:lnTo>
                  <a:pt x="263651" y="137159"/>
                </a:lnTo>
                <a:close/>
              </a:path>
              <a:path w="289559" h="176783">
                <a:moveTo>
                  <a:pt x="213359" y="109727"/>
                </a:moveTo>
                <a:lnTo>
                  <a:pt x="199643" y="134111"/>
                </a:lnTo>
                <a:lnTo>
                  <a:pt x="225551" y="147827"/>
                </a:lnTo>
                <a:lnTo>
                  <a:pt x="239267" y="123443"/>
                </a:lnTo>
                <a:lnTo>
                  <a:pt x="213359" y="109727"/>
                </a:lnTo>
                <a:close/>
              </a:path>
              <a:path w="289559" h="176783">
                <a:moveTo>
                  <a:pt x="163067" y="82295"/>
                </a:moveTo>
                <a:lnTo>
                  <a:pt x="149351" y="106679"/>
                </a:lnTo>
                <a:lnTo>
                  <a:pt x="175259" y="120395"/>
                </a:lnTo>
                <a:lnTo>
                  <a:pt x="188975" y="96011"/>
                </a:lnTo>
                <a:lnTo>
                  <a:pt x="163067" y="82295"/>
                </a:lnTo>
                <a:close/>
              </a:path>
              <a:path w="289559" h="176783">
                <a:moveTo>
                  <a:pt x="114299" y="54863"/>
                </a:moveTo>
                <a:lnTo>
                  <a:pt x="100583" y="79247"/>
                </a:lnTo>
                <a:lnTo>
                  <a:pt x="124967" y="92963"/>
                </a:lnTo>
                <a:lnTo>
                  <a:pt x="138683" y="68579"/>
                </a:lnTo>
                <a:lnTo>
                  <a:pt x="114299" y="54863"/>
                </a:lnTo>
                <a:close/>
              </a:path>
              <a:path w="289559" h="176783">
                <a:moveTo>
                  <a:pt x="64008" y="27431"/>
                </a:moveTo>
                <a:lnTo>
                  <a:pt x="50292" y="51815"/>
                </a:lnTo>
                <a:lnTo>
                  <a:pt x="74675" y="65531"/>
                </a:lnTo>
                <a:lnTo>
                  <a:pt x="88391" y="41147"/>
                </a:lnTo>
                <a:lnTo>
                  <a:pt x="64008" y="27431"/>
                </a:lnTo>
                <a:close/>
              </a:path>
              <a:path w="289559" h="176783">
                <a:moveTo>
                  <a:pt x="13715" y="0"/>
                </a:moveTo>
                <a:lnTo>
                  <a:pt x="0" y="24383"/>
                </a:lnTo>
                <a:lnTo>
                  <a:pt x="24384" y="38099"/>
                </a:lnTo>
                <a:lnTo>
                  <a:pt x="38100" y="13715"/>
                </a:lnTo>
                <a:lnTo>
                  <a:pt x="13715" y="0"/>
                </a:lnTo>
                <a:close/>
              </a:path>
            </a:pathLst>
          </a:custGeom>
          <a:solidFill>
            <a:srgbClr val="FF0000"/>
          </a:solidFill>
        </p:spPr>
        <p:txBody>
          <a:bodyPr wrap="square" lIns="0" tIns="0" rIns="0" bIns="0" rtlCol="0">
            <a:noAutofit/>
          </a:bodyPr>
          <a:lstStyle/>
          <a:p>
            <a:endParaRPr/>
          </a:p>
        </p:txBody>
      </p:sp>
      <p:sp>
        <p:nvSpPr>
          <p:cNvPr id="31" name="object 31"/>
          <p:cNvSpPr/>
          <p:nvPr/>
        </p:nvSpPr>
        <p:spPr>
          <a:xfrm>
            <a:off x="4046912" y="5583218"/>
            <a:ext cx="261851" cy="154641"/>
          </a:xfrm>
          <a:custGeom>
            <a:avLst/>
            <a:gdLst/>
            <a:ahLst/>
            <a:cxnLst/>
            <a:rect l="l" t="t" r="r" b="b"/>
            <a:pathLst>
              <a:path w="288036" h="175259">
                <a:moveTo>
                  <a:pt x="263651" y="137160"/>
                </a:moveTo>
                <a:lnTo>
                  <a:pt x="249936" y="161544"/>
                </a:lnTo>
                <a:lnTo>
                  <a:pt x="274320" y="175260"/>
                </a:lnTo>
                <a:lnTo>
                  <a:pt x="288036" y="150876"/>
                </a:lnTo>
                <a:lnTo>
                  <a:pt x="263651" y="137160"/>
                </a:lnTo>
                <a:close/>
              </a:path>
              <a:path w="288036" h="175259">
                <a:moveTo>
                  <a:pt x="213360" y="109728"/>
                </a:moveTo>
                <a:lnTo>
                  <a:pt x="199643" y="134112"/>
                </a:lnTo>
                <a:lnTo>
                  <a:pt x="225551" y="147828"/>
                </a:lnTo>
                <a:lnTo>
                  <a:pt x="239267" y="123444"/>
                </a:lnTo>
                <a:lnTo>
                  <a:pt x="213360" y="109728"/>
                </a:lnTo>
                <a:close/>
              </a:path>
              <a:path w="288036" h="175259">
                <a:moveTo>
                  <a:pt x="163067" y="82296"/>
                </a:moveTo>
                <a:lnTo>
                  <a:pt x="149351" y="106680"/>
                </a:lnTo>
                <a:lnTo>
                  <a:pt x="175260" y="120396"/>
                </a:lnTo>
                <a:lnTo>
                  <a:pt x="188975" y="96012"/>
                </a:lnTo>
                <a:lnTo>
                  <a:pt x="163067" y="82296"/>
                </a:lnTo>
                <a:close/>
              </a:path>
              <a:path w="288036" h="175259">
                <a:moveTo>
                  <a:pt x="112775" y="54864"/>
                </a:moveTo>
                <a:lnTo>
                  <a:pt x="99060" y="79248"/>
                </a:lnTo>
                <a:lnTo>
                  <a:pt x="124967" y="92964"/>
                </a:lnTo>
                <a:lnTo>
                  <a:pt x="138684" y="68580"/>
                </a:lnTo>
                <a:lnTo>
                  <a:pt x="112775" y="54864"/>
                </a:lnTo>
                <a:close/>
              </a:path>
              <a:path w="288036" h="175259">
                <a:moveTo>
                  <a:pt x="62484" y="27432"/>
                </a:moveTo>
                <a:lnTo>
                  <a:pt x="48767" y="51816"/>
                </a:lnTo>
                <a:lnTo>
                  <a:pt x="74675" y="65532"/>
                </a:lnTo>
                <a:lnTo>
                  <a:pt x="88391" y="41148"/>
                </a:lnTo>
                <a:lnTo>
                  <a:pt x="62484" y="27432"/>
                </a:lnTo>
                <a:close/>
              </a:path>
              <a:path w="288036" h="175259">
                <a:moveTo>
                  <a:pt x="13715" y="0"/>
                </a:moveTo>
                <a:lnTo>
                  <a:pt x="0" y="24384"/>
                </a:lnTo>
                <a:lnTo>
                  <a:pt x="24384" y="38100"/>
                </a:lnTo>
                <a:lnTo>
                  <a:pt x="38100" y="13716"/>
                </a:lnTo>
                <a:lnTo>
                  <a:pt x="13715" y="0"/>
                </a:lnTo>
                <a:close/>
              </a:path>
            </a:pathLst>
          </a:custGeom>
          <a:solidFill>
            <a:srgbClr val="FF0000"/>
          </a:solidFill>
        </p:spPr>
        <p:txBody>
          <a:bodyPr wrap="square" lIns="0" tIns="0" rIns="0" bIns="0" rtlCol="0">
            <a:noAutofit/>
          </a:bodyPr>
          <a:lstStyle/>
          <a:p>
            <a:endParaRPr/>
          </a:p>
        </p:txBody>
      </p:sp>
      <p:sp>
        <p:nvSpPr>
          <p:cNvPr id="32" name="object 32"/>
          <p:cNvSpPr/>
          <p:nvPr/>
        </p:nvSpPr>
        <p:spPr>
          <a:xfrm>
            <a:off x="3772593" y="5437990"/>
            <a:ext cx="263235" cy="154640"/>
          </a:xfrm>
          <a:custGeom>
            <a:avLst/>
            <a:gdLst/>
            <a:ahLst/>
            <a:cxnLst/>
            <a:rect l="l" t="t" r="r" b="b"/>
            <a:pathLst>
              <a:path w="289559" h="175260">
                <a:moveTo>
                  <a:pt x="265175" y="137159"/>
                </a:moveTo>
                <a:lnTo>
                  <a:pt x="251459" y="161544"/>
                </a:lnTo>
                <a:lnTo>
                  <a:pt x="275843" y="175259"/>
                </a:lnTo>
                <a:lnTo>
                  <a:pt x="289559" y="150875"/>
                </a:lnTo>
                <a:lnTo>
                  <a:pt x="265175" y="137159"/>
                </a:lnTo>
                <a:close/>
              </a:path>
              <a:path w="289559" h="175260">
                <a:moveTo>
                  <a:pt x="214883" y="109728"/>
                </a:moveTo>
                <a:lnTo>
                  <a:pt x="201167" y="134112"/>
                </a:lnTo>
                <a:lnTo>
                  <a:pt x="225551" y="147828"/>
                </a:lnTo>
                <a:lnTo>
                  <a:pt x="239267" y="123443"/>
                </a:lnTo>
                <a:lnTo>
                  <a:pt x="214883" y="109728"/>
                </a:lnTo>
                <a:close/>
              </a:path>
              <a:path w="289559" h="175260">
                <a:moveTo>
                  <a:pt x="164591" y="82296"/>
                </a:moveTo>
                <a:lnTo>
                  <a:pt x="150875" y="106680"/>
                </a:lnTo>
                <a:lnTo>
                  <a:pt x="175259" y="120396"/>
                </a:lnTo>
                <a:lnTo>
                  <a:pt x="188975" y="96012"/>
                </a:lnTo>
                <a:lnTo>
                  <a:pt x="164591" y="82296"/>
                </a:lnTo>
                <a:close/>
              </a:path>
              <a:path w="289559" h="175260">
                <a:moveTo>
                  <a:pt x="114299" y="54863"/>
                </a:moveTo>
                <a:lnTo>
                  <a:pt x="100584" y="79247"/>
                </a:lnTo>
                <a:lnTo>
                  <a:pt x="124967" y="92963"/>
                </a:lnTo>
                <a:lnTo>
                  <a:pt x="138683" y="68580"/>
                </a:lnTo>
                <a:lnTo>
                  <a:pt x="114299" y="54863"/>
                </a:lnTo>
                <a:close/>
              </a:path>
              <a:path w="289559" h="175260">
                <a:moveTo>
                  <a:pt x="64007" y="27431"/>
                </a:moveTo>
                <a:lnTo>
                  <a:pt x="50291" y="51815"/>
                </a:lnTo>
                <a:lnTo>
                  <a:pt x="76200" y="65531"/>
                </a:lnTo>
                <a:lnTo>
                  <a:pt x="89915" y="41147"/>
                </a:lnTo>
                <a:lnTo>
                  <a:pt x="64007" y="27431"/>
                </a:lnTo>
                <a:close/>
              </a:path>
              <a:path w="289559" h="175260">
                <a:moveTo>
                  <a:pt x="13715" y="0"/>
                </a:moveTo>
                <a:lnTo>
                  <a:pt x="0" y="24384"/>
                </a:lnTo>
                <a:lnTo>
                  <a:pt x="25907" y="38100"/>
                </a:lnTo>
                <a:lnTo>
                  <a:pt x="39624" y="13715"/>
                </a:lnTo>
                <a:lnTo>
                  <a:pt x="13715" y="0"/>
                </a:lnTo>
                <a:close/>
              </a:path>
            </a:pathLst>
          </a:custGeom>
          <a:solidFill>
            <a:srgbClr val="FF0000"/>
          </a:solidFill>
        </p:spPr>
        <p:txBody>
          <a:bodyPr wrap="square" lIns="0" tIns="0" rIns="0" bIns="0" rtlCol="0">
            <a:noAutofit/>
          </a:bodyPr>
          <a:lstStyle/>
          <a:p>
            <a:endParaRPr/>
          </a:p>
        </p:txBody>
      </p:sp>
      <p:sp>
        <p:nvSpPr>
          <p:cNvPr id="33" name="object 33"/>
          <p:cNvSpPr/>
          <p:nvPr/>
        </p:nvSpPr>
        <p:spPr>
          <a:xfrm>
            <a:off x="3499658" y="5291417"/>
            <a:ext cx="263235" cy="155986"/>
          </a:xfrm>
          <a:custGeom>
            <a:avLst/>
            <a:gdLst/>
            <a:ahLst/>
            <a:cxnLst/>
            <a:rect l="l" t="t" r="r" b="b"/>
            <a:pathLst>
              <a:path w="289559" h="176784">
                <a:moveTo>
                  <a:pt x="263651" y="137160"/>
                </a:moveTo>
                <a:lnTo>
                  <a:pt x="249935" y="163068"/>
                </a:lnTo>
                <a:lnTo>
                  <a:pt x="275843" y="176784"/>
                </a:lnTo>
                <a:lnTo>
                  <a:pt x="289559" y="152400"/>
                </a:lnTo>
                <a:lnTo>
                  <a:pt x="263651" y="137160"/>
                </a:lnTo>
                <a:close/>
              </a:path>
              <a:path w="289559" h="176784">
                <a:moveTo>
                  <a:pt x="214883" y="109728"/>
                </a:moveTo>
                <a:lnTo>
                  <a:pt x="201167" y="135636"/>
                </a:lnTo>
                <a:lnTo>
                  <a:pt x="225551" y="149352"/>
                </a:lnTo>
                <a:lnTo>
                  <a:pt x="239267" y="123444"/>
                </a:lnTo>
                <a:lnTo>
                  <a:pt x="214883" y="109728"/>
                </a:lnTo>
                <a:close/>
              </a:path>
              <a:path w="289559" h="176784">
                <a:moveTo>
                  <a:pt x="164591" y="82296"/>
                </a:moveTo>
                <a:lnTo>
                  <a:pt x="150875" y="108204"/>
                </a:lnTo>
                <a:lnTo>
                  <a:pt x="175259" y="121920"/>
                </a:lnTo>
                <a:lnTo>
                  <a:pt x="188975" y="96012"/>
                </a:lnTo>
                <a:lnTo>
                  <a:pt x="164591" y="82296"/>
                </a:lnTo>
                <a:close/>
              </a:path>
              <a:path w="289559" h="176784">
                <a:moveTo>
                  <a:pt x="114300" y="54864"/>
                </a:moveTo>
                <a:lnTo>
                  <a:pt x="100583" y="80772"/>
                </a:lnTo>
                <a:lnTo>
                  <a:pt x="124967" y="94488"/>
                </a:lnTo>
                <a:lnTo>
                  <a:pt x="138683" y="68580"/>
                </a:lnTo>
                <a:lnTo>
                  <a:pt x="114300" y="54864"/>
                </a:lnTo>
                <a:close/>
              </a:path>
              <a:path w="289559" h="176784">
                <a:moveTo>
                  <a:pt x="64007" y="27432"/>
                </a:moveTo>
                <a:lnTo>
                  <a:pt x="50291" y="53340"/>
                </a:lnTo>
                <a:lnTo>
                  <a:pt x="74675" y="67056"/>
                </a:lnTo>
                <a:lnTo>
                  <a:pt x="88391" y="41148"/>
                </a:lnTo>
                <a:lnTo>
                  <a:pt x="64007" y="27432"/>
                </a:lnTo>
                <a:close/>
              </a:path>
              <a:path w="289559" h="176784">
                <a:moveTo>
                  <a:pt x="13715" y="0"/>
                </a:moveTo>
                <a:lnTo>
                  <a:pt x="0" y="25908"/>
                </a:lnTo>
                <a:lnTo>
                  <a:pt x="24383" y="39624"/>
                </a:lnTo>
                <a:lnTo>
                  <a:pt x="38100" y="13716"/>
                </a:lnTo>
                <a:lnTo>
                  <a:pt x="13715" y="0"/>
                </a:lnTo>
                <a:close/>
              </a:path>
            </a:pathLst>
          </a:custGeom>
          <a:solidFill>
            <a:srgbClr val="FF0000"/>
          </a:solidFill>
        </p:spPr>
        <p:txBody>
          <a:bodyPr wrap="square" lIns="0" tIns="0" rIns="0" bIns="0" rtlCol="0">
            <a:noAutofit/>
          </a:bodyPr>
          <a:lstStyle/>
          <a:p>
            <a:endParaRPr/>
          </a:p>
        </p:txBody>
      </p:sp>
      <p:sp>
        <p:nvSpPr>
          <p:cNvPr id="34" name="object 34"/>
          <p:cNvSpPr/>
          <p:nvPr/>
        </p:nvSpPr>
        <p:spPr>
          <a:xfrm>
            <a:off x="3226723" y="5146189"/>
            <a:ext cx="263235" cy="155985"/>
          </a:xfrm>
          <a:custGeom>
            <a:avLst/>
            <a:gdLst/>
            <a:ahLst/>
            <a:cxnLst/>
            <a:rect l="l" t="t" r="r" b="b"/>
            <a:pathLst>
              <a:path w="289559" h="176783">
                <a:moveTo>
                  <a:pt x="263651" y="137159"/>
                </a:moveTo>
                <a:lnTo>
                  <a:pt x="249935" y="163067"/>
                </a:lnTo>
                <a:lnTo>
                  <a:pt x="275843" y="176783"/>
                </a:lnTo>
                <a:lnTo>
                  <a:pt x="289559" y="150875"/>
                </a:lnTo>
                <a:lnTo>
                  <a:pt x="263651" y="137159"/>
                </a:lnTo>
                <a:close/>
              </a:path>
              <a:path w="289559" h="176783">
                <a:moveTo>
                  <a:pt x="213359" y="109727"/>
                </a:moveTo>
                <a:lnTo>
                  <a:pt x="199643" y="135635"/>
                </a:lnTo>
                <a:lnTo>
                  <a:pt x="225551" y="149351"/>
                </a:lnTo>
                <a:lnTo>
                  <a:pt x="239267" y="123443"/>
                </a:lnTo>
                <a:lnTo>
                  <a:pt x="213359" y="109727"/>
                </a:lnTo>
                <a:close/>
              </a:path>
              <a:path w="289559" h="176783">
                <a:moveTo>
                  <a:pt x="163067" y="82295"/>
                </a:moveTo>
                <a:lnTo>
                  <a:pt x="149351" y="108203"/>
                </a:lnTo>
                <a:lnTo>
                  <a:pt x="175259" y="121919"/>
                </a:lnTo>
                <a:lnTo>
                  <a:pt x="188975" y="96011"/>
                </a:lnTo>
                <a:lnTo>
                  <a:pt x="163067" y="82295"/>
                </a:lnTo>
                <a:close/>
              </a:path>
              <a:path w="289559" h="176783">
                <a:moveTo>
                  <a:pt x="112775" y="54863"/>
                </a:moveTo>
                <a:lnTo>
                  <a:pt x="99060" y="80771"/>
                </a:lnTo>
                <a:lnTo>
                  <a:pt x="124968" y="94487"/>
                </a:lnTo>
                <a:lnTo>
                  <a:pt x="138684" y="68579"/>
                </a:lnTo>
                <a:lnTo>
                  <a:pt x="112775" y="54863"/>
                </a:lnTo>
                <a:close/>
              </a:path>
              <a:path w="289559" h="176783">
                <a:moveTo>
                  <a:pt x="64008" y="27431"/>
                </a:moveTo>
                <a:lnTo>
                  <a:pt x="50292" y="53339"/>
                </a:lnTo>
                <a:lnTo>
                  <a:pt x="74675" y="67055"/>
                </a:lnTo>
                <a:lnTo>
                  <a:pt x="88392" y="41147"/>
                </a:lnTo>
                <a:lnTo>
                  <a:pt x="64008" y="27431"/>
                </a:lnTo>
                <a:close/>
              </a:path>
              <a:path w="289559" h="176783">
                <a:moveTo>
                  <a:pt x="13716" y="0"/>
                </a:moveTo>
                <a:lnTo>
                  <a:pt x="0" y="25907"/>
                </a:lnTo>
                <a:lnTo>
                  <a:pt x="24384" y="39623"/>
                </a:lnTo>
                <a:lnTo>
                  <a:pt x="38100" y="13715"/>
                </a:lnTo>
                <a:lnTo>
                  <a:pt x="13716" y="0"/>
                </a:lnTo>
                <a:close/>
              </a:path>
            </a:pathLst>
          </a:custGeom>
          <a:solidFill>
            <a:srgbClr val="FF0000"/>
          </a:solidFill>
        </p:spPr>
        <p:txBody>
          <a:bodyPr wrap="square" lIns="0" tIns="0" rIns="0" bIns="0" rtlCol="0">
            <a:noAutofit/>
          </a:bodyPr>
          <a:lstStyle/>
          <a:p>
            <a:endParaRPr/>
          </a:p>
        </p:txBody>
      </p:sp>
      <p:sp>
        <p:nvSpPr>
          <p:cNvPr id="35" name="object 35"/>
          <p:cNvSpPr/>
          <p:nvPr/>
        </p:nvSpPr>
        <p:spPr>
          <a:xfrm>
            <a:off x="2952404" y="5000960"/>
            <a:ext cx="263235" cy="155986"/>
          </a:xfrm>
          <a:custGeom>
            <a:avLst/>
            <a:gdLst/>
            <a:ahLst/>
            <a:cxnLst/>
            <a:rect l="l" t="t" r="r" b="b"/>
            <a:pathLst>
              <a:path w="289559" h="176784">
                <a:moveTo>
                  <a:pt x="265175" y="137160"/>
                </a:moveTo>
                <a:lnTo>
                  <a:pt x="251459" y="163068"/>
                </a:lnTo>
                <a:lnTo>
                  <a:pt x="275844" y="176784"/>
                </a:lnTo>
                <a:lnTo>
                  <a:pt x="289559" y="150875"/>
                </a:lnTo>
                <a:lnTo>
                  <a:pt x="265175" y="137160"/>
                </a:lnTo>
                <a:close/>
              </a:path>
              <a:path w="289559" h="176784">
                <a:moveTo>
                  <a:pt x="214883" y="109728"/>
                </a:moveTo>
                <a:lnTo>
                  <a:pt x="201168" y="135636"/>
                </a:lnTo>
                <a:lnTo>
                  <a:pt x="225551" y="149351"/>
                </a:lnTo>
                <a:lnTo>
                  <a:pt x="239268" y="123443"/>
                </a:lnTo>
                <a:lnTo>
                  <a:pt x="214883" y="109728"/>
                </a:lnTo>
                <a:close/>
              </a:path>
              <a:path w="289559" h="176784">
                <a:moveTo>
                  <a:pt x="164592" y="82295"/>
                </a:moveTo>
                <a:lnTo>
                  <a:pt x="150875" y="106680"/>
                </a:lnTo>
                <a:lnTo>
                  <a:pt x="176783" y="121919"/>
                </a:lnTo>
                <a:lnTo>
                  <a:pt x="190499" y="96012"/>
                </a:lnTo>
                <a:lnTo>
                  <a:pt x="164592" y="82295"/>
                </a:lnTo>
                <a:close/>
              </a:path>
              <a:path w="289559" h="176784">
                <a:moveTo>
                  <a:pt x="114299" y="54863"/>
                </a:moveTo>
                <a:lnTo>
                  <a:pt x="100583" y="79248"/>
                </a:lnTo>
                <a:lnTo>
                  <a:pt x="126492" y="92963"/>
                </a:lnTo>
                <a:lnTo>
                  <a:pt x="140207" y="68580"/>
                </a:lnTo>
                <a:lnTo>
                  <a:pt x="114299" y="54863"/>
                </a:lnTo>
                <a:close/>
              </a:path>
              <a:path w="289559" h="176784">
                <a:moveTo>
                  <a:pt x="64007" y="27431"/>
                </a:moveTo>
                <a:lnTo>
                  <a:pt x="50292" y="51816"/>
                </a:lnTo>
                <a:lnTo>
                  <a:pt x="76199" y="65531"/>
                </a:lnTo>
                <a:lnTo>
                  <a:pt x="89916" y="41148"/>
                </a:lnTo>
                <a:lnTo>
                  <a:pt x="64007" y="27431"/>
                </a:lnTo>
                <a:close/>
              </a:path>
              <a:path w="289559" h="176784">
                <a:moveTo>
                  <a:pt x="13716" y="0"/>
                </a:moveTo>
                <a:lnTo>
                  <a:pt x="0" y="24384"/>
                </a:lnTo>
                <a:lnTo>
                  <a:pt x="25907" y="38100"/>
                </a:lnTo>
                <a:lnTo>
                  <a:pt x="39623" y="13716"/>
                </a:lnTo>
                <a:lnTo>
                  <a:pt x="13716" y="0"/>
                </a:lnTo>
                <a:close/>
              </a:path>
            </a:pathLst>
          </a:custGeom>
          <a:solidFill>
            <a:srgbClr val="FF0000"/>
          </a:solidFill>
        </p:spPr>
        <p:txBody>
          <a:bodyPr wrap="square" lIns="0" tIns="0" rIns="0" bIns="0" rtlCol="0">
            <a:noAutofit/>
          </a:bodyPr>
          <a:lstStyle/>
          <a:p>
            <a:endParaRPr/>
          </a:p>
        </p:txBody>
      </p:sp>
      <p:sp>
        <p:nvSpPr>
          <p:cNvPr id="36" name="object 36"/>
          <p:cNvSpPr/>
          <p:nvPr/>
        </p:nvSpPr>
        <p:spPr>
          <a:xfrm>
            <a:off x="2696094" y="4863800"/>
            <a:ext cx="246610" cy="146573"/>
          </a:xfrm>
          <a:custGeom>
            <a:avLst/>
            <a:gdLst/>
            <a:ahLst/>
            <a:cxnLst/>
            <a:rect l="l" t="t" r="r" b="b"/>
            <a:pathLst>
              <a:path w="271271" h="166116">
                <a:moveTo>
                  <a:pt x="246887" y="128016"/>
                </a:moveTo>
                <a:lnTo>
                  <a:pt x="233171" y="152400"/>
                </a:lnTo>
                <a:lnTo>
                  <a:pt x="257555" y="166116"/>
                </a:lnTo>
                <a:lnTo>
                  <a:pt x="271271" y="141732"/>
                </a:lnTo>
                <a:lnTo>
                  <a:pt x="246887" y="128016"/>
                </a:lnTo>
                <a:close/>
              </a:path>
              <a:path w="271271" h="166116">
                <a:moveTo>
                  <a:pt x="196595" y="100584"/>
                </a:moveTo>
                <a:lnTo>
                  <a:pt x="182879" y="124968"/>
                </a:lnTo>
                <a:lnTo>
                  <a:pt x="207263" y="138684"/>
                </a:lnTo>
                <a:lnTo>
                  <a:pt x="220979" y="114300"/>
                </a:lnTo>
                <a:lnTo>
                  <a:pt x="196595" y="100584"/>
                </a:lnTo>
                <a:close/>
              </a:path>
              <a:path w="271271" h="166116">
                <a:moveTo>
                  <a:pt x="146304" y="73152"/>
                </a:moveTo>
                <a:lnTo>
                  <a:pt x="132587" y="97536"/>
                </a:lnTo>
                <a:lnTo>
                  <a:pt x="156972" y="111252"/>
                </a:lnTo>
                <a:lnTo>
                  <a:pt x="170687" y="86868"/>
                </a:lnTo>
                <a:lnTo>
                  <a:pt x="146304" y="73152"/>
                </a:lnTo>
                <a:close/>
              </a:path>
              <a:path w="271271" h="166116">
                <a:moveTo>
                  <a:pt x="96012" y="45720"/>
                </a:moveTo>
                <a:lnTo>
                  <a:pt x="82296" y="70104"/>
                </a:lnTo>
                <a:lnTo>
                  <a:pt x="106680" y="83820"/>
                </a:lnTo>
                <a:lnTo>
                  <a:pt x="120396" y="59436"/>
                </a:lnTo>
                <a:lnTo>
                  <a:pt x="96012" y="45720"/>
                </a:lnTo>
                <a:close/>
              </a:path>
              <a:path w="271271" h="166116">
                <a:moveTo>
                  <a:pt x="45719" y="18287"/>
                </a:moveTo>
                <a:lnTo>
                  <a:pt x="32004" y="42672"/>
                </a:lnTo>
                <a:lnTo>
                  <a:pt x="56387" y="56387"/>
                </a:lnTo>
                <a:lnTo>
                  <a:pt x="70104" y="32004"/>
                </a:lnTo>
                <a:lnTo>
                  <a:pt x="45719" y="18287"/>
                </a:lnTo>
                <a:close/>
              </a:path>
              <a:path w="271271" h="166116">
                <a:moveTo>
                  <a:pt x="13716" y="0"/>
                </a:moveTo>
                <a:lnTo>
                  <a:pt x="0" y="25908"/>
                </a:lnTo>
                <a:lnTo>
                  <a:pt x="7619" y="28956"/>
                </a:lnTo>
                <a:lnTo>
                  <a:pt x="21336" y="4572"/>
                </a:lnTo>
                <a:lnTo>
                  <a:pt x="13716" y="0"/>
                </a:lnTo>
                <a:close/>
              </a:path>
            </a:pathLst>
          </a:custGeom>
          <a:solidFill>
            <a:srgbClr val="FF0000"/>
          </a:solidFill>
        </p:spPr>
        <p:txBody>
          <a:bodyPr wrap="square" lIns="0" tIns="0" rIns="0" bIns="0" rtlCol="0">
            <a:noAutofit/>
          </a:bodyPr>
          <a:lstStyle/>
          <a:p>
            <a:endParaRPr/>
          </a:p>
        </p:txBody>
      </p:sp>
      <p:sp>
        <p:nvSpPr>
          <p:cNvPr id="37" name="object 37"/>
          <p:cNvSpPr/>
          <p:nvPr/>
        </p:nvSpPr>
        <p:spPr>
          <a:xfrm>
            <a:off x="831273" y="605118"/>
            <a:ext cx="1730432" cy="1679537"/>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nasa.gov/images/content/727080main_pia16085b-43_428-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820" y="3500473"/>
            <a:ext cx="40767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ired.com/images_blogs/dangerroom/2011/01/felscreengrab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43" y="3429000"/>
            <a:ext cx="3810000" cy="263842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23"/>
          <p:cNvGrpSpPr>
            <a:grpSpLocks/>
          </p:cNvGrpSpPr>
          <p:nvPr/>
        </p:nvGrpSpPr>
        <p:grpSpPr bwMode="auto">
          <a:xfrm>
            <a:off x="5181600" y="694265"/>
            <a:ext cx="3581400" cy="2582333"/>
            <a:chOff x="384" y="144"/>
            <a:chExt cx="1879" cy="1344"/>
          </a:xfrm>
        </p:grpSpPr>
        <p:pic>
          <p:nvPicPr>
            <p:cNvPr id="10" name="Picture 5" descr="Scrn_Silverman 27nov07CT,PT_000"/>
            <p:cNvPicPr>
              <a:picLocks noChangeAspect="1" noChangeArrowheads="1"/>
            </p:cNvPicPr>
            <p:nvPr/>
          </p:nvPicPr>
          <p:blipFill>
            <a:blip r:embed="rId4">
              <a:extLst>
                <a:ext uri="{28A0092B-C50C-407E-A947-70E740481C1C}">
                  <a14:useLocalDpi xmlns:a14="http://schemas.microsoft.com/office/drawing/2010/main" val="0"/>
                </a:ext>
              </a:extLst>
            </a:blip>
            <a:srcRect l="66734" r="22171" b="66699"/>
            <a:stretch>
              <a:fillRect/>
            </a:stretch>
          </p:blipFill>
          <p:spPr bwMode="auto">
            <a:xfrm>
              <a:off x="1633" y="144"/>
              <a:ext cx="630"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crn_Silverman 27nov07CT,PT_003"/>
            <p:cNvPicPr>
              <a:picLocks noChangeAspect="1" noChangeArrowheads="1"/>
            </p:cNvPicPr>
            <p:nvPr/>
          </p:nvPicPr>
          <p:blipFill>
            <a:blip r:embed="rId5">
              <a:extLst>
                <a:ext uri="{28A0092B-C50C-407E-A947-70E740481C1C}">
                  <a14:useLocalDpi xmlns:a14="http://schemas.microsoft.com/office/drawing/2010/main" val="0"/>
                </a:ext>
              </a:extLst>
            </a:blip>
            <a:srcRect l="66934" r="21469" b="66733"/>
            <a:stretch>
              <a:fillRect/>
            </a:stretch>
          </p:blipFill>
          <p:spPr bwMode="auto">
            <a:xfrm>
              <a:off x="1049" y="148"/>
              <a:ext cx="584"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Scrn_Silverman 27nov07CT,PT_001"/>
            <p:cNvPicPr>
              <a:picLocks noChangeAspect="1" noChangeArrowheads="1"/>
            </p:cNvPicPr>
            <p:nvPr/>
          </p:nvPicPr>
          <p:blipFill>
            <a:blip r:embed="rId6">
              <a:extLst>
                <a:ext uri="{28A0092B-C50C-407E-A947-70E740481C1C}">
                  <a14:useLocalDpi xmlns:a14="http://schemas.microsoft.com/office/drawing/2010/main" val="0"/>
                </a:ext>
              </a:extLst>
            </a:blip>
            <a:srcRect l="65752" r="21242" b="66783"/>
            <a:stretch>
              <a:fillRect/>
            </a:stretch>
          </p:blipFill>
          <p:spPr bwMode="auto">
            <a:xfrm>
              <a:off x="384" y="149"/>
              <a:ext cx="656" cy="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https://encrypted-tbn3.gstatic.com/images?q=tbn:ANd9GcRlICNtfT6CRCgntuCkWO1oebMpw-Un4RQY912EdRFvJABBIk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532" y="694266"/>
            <a:ext cx="3416623" cy="25823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80000">
            <a:off x="2196625" y="2212779"/>
            <a:ext cx="1963743" cy="646331"/>
          </a:xfrm>
          <a:prstGeom prst="rect">
            <a:avLst/>
          </a:prstGeom>
          <a:noFill/>
        </p:spPr>
        <p:txBody>
          <a:bodyPr wrap="none" rtlCol="0">
            <a:spAutoFit/>
          </a:bodyPr>
          <a:lstStyle/>
          <a:p>
            <a:r>
              <a:rPr lang="en-US" sz="3600" dirty="0" smtClean="0"/>
              <a:t>WEALTH  </a:t>
            </a:r>
            <a:endParaRPr lang="en-US" sz="3600" dirty="0"/>
          </a:p>
        </p:txBody>
      </p:sp>
      <p:sp>
        <p:nvSpPr>
          <p:cNvPr id="5" name="TextBox 4"/>
          <p:cNvSpPr txBox="1"/>
          <p:nvPr/>
        </p:nvSpPr>
        <p:spPr>
          <a:xfrm rot="-1680000">
            <a:off x="7206811" y="2183805"/>
            <a:ext cx="1840312" cy="646331"/>
          </a:xfrm>
          <a:prstGeom prst="rect">
            <a:avLst/>
          </a:prstGeom>
          <a:noFill/>
        </p:spPr>
        <p:txBody>
          <a:bodyPr wrap="none" rtlCol="0">
            <a:spAutoFit/>
          </a:bodyPr>
          <a:lstStyle/>
          <a:p>
            <a:r>
              <a:rPr lang="en-US" sz="3600" dirty="0"/>
              <a:t>H</a:t>
            </a:r>
            <a:r>
              <a:rPr lang="en-US" sz="3600" dirty="0" smtClean="0"/>
              <a:t>EALTH  </a:t>
            </a:r>
            <a:endParaRPr lang="en-US" sz="3600" dirty="0"/>
          </a:p>
        </p:txBody>
      </p:sp>
      <p:sp>
        <p:nvSpPr>
          <p:cNvPr id="6" name="TextBox 5"/>
          <p:cNvSpPr txBox="1"/>
          <p:nvPr/>
        </p:nvSpPr>
        <p:spPr>
          <a:xfrm rot="-1680000">
            <a:off x="2195308" y="4706071"/>
            <a:ext cx="1986249" cy="646331"/>
          </a:xfrm>
          <a:prstGeom prst="rect">
            <a:avLst/>
          </a:prstGeom>
          <a:noFill/>
        </p:spPr>
        <p:txBody>
          <a:bodyPr wrap="none" rtlCol="0">
            <a:spAutoFit/>
          </a:bodyPr>
          <a:lstStyle/>
          <a:p>
            <a:r>
              <a:rPr lang="en-US" sz="3600" dirty="0" smtClean="0"/>
              <a:t>STEALTH  </a:t>
            </a:r>
            <a:endParaRPr lang="en-US" sz="3600" dirty="0"/>
          </a:p>
        </p:txBody>
      </p:sp>
      <p:sp>
        <p:nvSpPr>
          <p:cNvPr id="7" name="TextBox 6"/>
          <p:cNvSpPr txBox="1"/>
          <p:nvPr/>
        </p:nvSpPr>
        <p:spPr>
          <a:xfrm rot="-1680000">
            <a:off x="4998158" y="3974246"/>
            <a:ext cx="1510093" cy="646331"/>
          </a:xfrm>
          <a:prstGeom prst="rect">
            <a:avLst/>
          </a:prstGeom>
          <a:noFill/>
        </p:spPr>
        <p:txBody>
          <a:bodyPr wrap="none" rtlCol="0">
            <a:spAutoFit/>
          </a:bodyPr>
          <a:lstStyle/>
          <a:p>
            <a:r>
              <a:rPr lang="en-US" sz="3600" dirty="0" smtClean="0"/>
              <a:t>WOW  </a:t>
            </a:r>
            <a:endParaRPr lang="en-US" sz="3600" dirty="0"/>
          </a:p>
        </p:txBody>
      </p:sp>
    </p:spTree>
    <p:extLst>
      <p:ext uri="{BB962C8B-B14F-4D97-AF65-F5344CB8AC3E}">
        <p14:creationId xmlns:p14="http://schemas.microsoft.com/office/powerpoint/2010/main" val="181420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9144000" cy="64563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5" name="Rectangle 6"/>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12E81238-1ACD-435C-BD7E-B16E35A690E0}" type="slidenum">
              <a:rPr lang="zh-CN" altLang="en-US" sz="1400">
                <a:ea typeface="宋体" pitchFamily="2" charset="-122"/>
                <a:cs typeface="Arial" charset="0"/>
              </a:rPr>
              <a:pPr algn="r"/>
              <a:t>20</a:t>
            </a:fld>
            <a:endParaRPr lang="en-US" altLang="zh-CN" sz="1400">
              <a:ea typeface="宋体" pitchFamily="2" charset="-122"/>
              <a:cs typeface="Arial" charset="0"/>
            </a:endParaRPr>
          </a:p>
        </p:txBody>
      </p:sp>
      <p:pic>
        <p:nvPicPr>
          <p:cNvPr id="3076" name="Picture 5" descr="banner-main2"/>
          <p:cNvPicPr>
            <a:picLocks noChangeAspect="1" noChangeArrowheads="1"/>
          </p:cNvPicPr>
          <p:nvPr/>
        </p:nvPicPr>
        <p:blipFill>
          <a:blip r:embed="rId4" cstate="print">
            <a:extLst>
              <a:ext uri="{28A0092B-C50C-407E-A947-70E740481C1C}">
                <a14:useLocalDpi xmlns:a14="http://schemas.microsoft.com/office/drawing/2010/main" val="0"/>
              </a:ext>
            </a:extLst>
          </a:blip>
          <a:srcRect t="16580" b="17097"/>
          <a:stretch>
            <a:fillRect/>
          </a:stretch>
        </p:blipFill>
        <p:spPr bwMode="auto">
          <a:xfrm>
            <a:off x="0" y="0"/>
            <a:ext cx="3505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3"/>
          <p:cNvSpPr txBox="1">
            <a:spLocks noChangeArrowheads="1"/>
          </p:cNvSpPr>
          <p:nvPr/>
        </p:nvSpPr>
        <p:spPr bwMode="auto">
          <a:xfrm>
            <a:off x="1066800" y="5029200"/>
            <a:ext cx="7319590" cy="338554"/>
          </a:xfrm>
          <a:prstGeom prst="rect">
            <a:avLst/>
          </a:prstGeom>
          <a:ln/>
          <a:extLst/>
        </p:spPr>
        <p:style>
          <a:lnRef idx="2">
            <a:schemeClr val="accent3"/>
          </a:lnRef>
          <a:fillRef idx="1">
            <a:schemeClr val="lt1"/>
          </a:fillRef>
          <a:effectRef idx="0">
            <a:schemeClr val="accent3"/>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600" dirty="0" smtClean="0">
                <a:solidFill>
                  <a:srgbClr val="0000FF"/>
                </a:solidFill>
                <a:latin typeface="Calibri" pitchFamily="34" charset="0"/>
              </a:rPr>
              <a:t>In collaboration </a:t>
            </a:r>
            <a:r>
              <a:rPr lang="en-US" sz="1600" dirty="0">
                <a:solidFill>
                  <a:srgbClr val="0000FF"/>
                </a:solidFill>
                <a:latin typeface="Calibri" pitchFamily="34" charset="0"/>
              </a:rPr>
              <a:t>with </a:t>
            </a:r>
            <a:r>
              <a:rPr lang="en-US" sz="1600" dirty="0" smtClean="0">
                <a:solidFill>
                  <a:srgbClr val="0000FF"/>
                </a:solidFill>
                <a:latin typeface="Calibri" pitchFamily="34" charset="0"/>
              </a:rPr>
              <a:t>the Hydrology Sector, International Atomic Energy Agency (IAEA)</a:t>
            </a:r>
            <a:endParaRPr lang="en-US" sz="1600" dirty="0">
              <a:solidFill>
                <a:srgbClr val="0000FF"/>
              </a:solidFill>
              <a:latin typeface="Calibri" pitchFamily="34" charset="0"/>
            </a:endParaRPr>
          </a:p>
        </p:txBody>
      </p:sp>
      <p:grpSp>
        <p:nvGrpSpPr>
          <p:cNvPr id="2" name="Group 1"/>
          <p:cNvGrpSpPr/>
          <p:nvPr/>
        </p:nvGrpSpPr>
        <p:grpSpPr>
          <a:xfrm>
            <a:off x="2082800" y="1828800"/>
            <a:ext cx="5232400" cy="2971800"/>
            <a:chOff x="2082800" y="1828800"/>
            <a:chExt cx="5232400" cy="2971800"/>
          </a:xfrm>
        </p:grpSpPr>
        <p:sp>
          <p:nvSpPr>
            <p:cNvPr id="3080" name="Oval 4"/>
            <p:cNvSpPr>
              <a:spLocks noChangeArrowheads="1"/>
            </p:cNvSpPr>
            <p:nvPr/>
          </p:nvSpPr>
          <p:spPr bwMode="auto">
            <a:xfrm>
              <a:off x="4876944" y="22860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1" name="Oval 5"/>
            <p:cNvSpPr>
              <a:spLocks noChangeArrowheads="1"/>
            </p:cNvSpPr>
            <p:nvPr/>
          </p:nvSpPr>
          <p:spPr bwMode="auto">
            <a:xfrm>
              <a:off x="3149537" y="35814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2" name="Oval 6"/>
            <p:cNvSpPr>
              <a:spLocks noChangeArrowheads="1"/>
            </p:cNvSpPr>
            <p:nvPr/>
          </p:nvSpPr>
          <p:spPr bwMode="auto">
            <a:xfrm>
              <a:off x="2082800" y="20574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3" name="Oval 7"/>
            <p:cNvSpPr>
              <a:spLocks noChangeArrowheads="1"/>
            </p:cNvSpPr>
            <p:nvPr/>
          </p:nvSpPr>
          <p:spPr bwMode="auto">
            <a:xfrm>
              <a:off x="2082800" y="19050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4" name="Oval 8"/>
            <p:cNvSpPr>
              <a:spLocks noChangeArrowheads="1"/>
            </p:cNvSpPr>
            <p:nvPr/>
          </p:nvSpPr>
          <p:spPr bwMode="auto">
            <a:xfrm>
              <a:off x="7239005" y="35814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5" name="Oval 12"/>
            <p:cNvSpPr>
              <a:spLocks noChangeArrowheads="1"/>
            </p:cNvSpPr>
            <p:nvPr/>
          </p:nvSpPr>
          <p:spPr bwMode="auto">
            <a:xfrm>
              <a:off x="2697754" y="2039112"/>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3086" name="Oval 13"/>
            <p:cNvSpPr>
              <a:spLocks noChangeArrowheads="1"/>
            </p:cNvSpPr>
            <p:nvPr/>
          </p:nvSpPr>
          <p:spPr bwMode="auto">
            <a:xfrm>
              <a:off x="6629441" y="47244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15" name="Oval 8"/>
            <p:cNvSpPr>
              <a:spLocks noChangeArrowheads="1"/>
            </p:cNvSpPr>
            <p:nvPr/>
          </p:nvSpPr>
          <p:spPr bwMode="auto">
            <a:xfrm>
              <a:off x="4343405" y="18288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16" name="Oval 8"/>
            <p:cNvSpPr>
              <a:spLocks noChangeArrowheads="1"/>
            </p:cNvSpPr>
            <p:nvPr/>
          </p:nvSpPr>
          <p:spPr bwMode="auto">
            <a:xfrm>
              <a:off x="2286005" y="19812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sp>
          <p:nvSpPr>
            <p:cNvPr id="17" name="Oval 8"/>
            <p:cNvSpPr>
              <a:spLocks noChangeArrowheads="1"/>
            </p:cNvSpPr>
            <p:nvPr/>
          </p:nvSpPr>
          <p:spPr bwMode="auto">
            <a:xfrm>
              <a:off x="4800600" y="3733800"/>
              <a:ext cx="76195" cy="76200"/>
            </a:xfrm>
            <a:prstGeom prst="ellipse">
              <a:avLst/>
            </a:prstGeom>
            <a:solidFill>
              <a:srgbClr val="FFFF00"/>
            </a:solidFill>
            <a:ln w="25400" algn="ctr">
              <a:solidFill>
                <a:srgbClr val="FF0000"/>
              </a:solidFill>
              <a:round/>
              <a:headEnd/>
              <a:tailEnd/>
            </a:ln>
          </p:spPr>
          <p:txBody>
            <a:bodyPr wrap="none"/>
            <a:lstStyle/>
            <a:p>
              <a:pPr eaLnBrk="0" hangingPunct="0"/>
              <a:endParaRPr lang="en-US" sz="2400">
                <a:latin typeface="Times New Roman" pitchFamily="18" charset="0"/>
              </a:endParaRPr>
            </a:p>
          </p:txBody>
        </p:sp>
      </p:grpSp>
      <p:sp>
        <p:nvSpPr>
          <p:cNvPr id="18" name="Rectangle 3"/>
          <p:cNvSpPr>
            <a:spLocks noChangeArrowheads="1"/>
          </p:cNvSpPr>
          <p:nvPr/>
        </p:nvSpPr>
        <p:spPr bwMode="auto">
          <a:xfrm>
            <a:off x="4495800" y="5562600"/>
            <a:ext cx="4569584" cy="11264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pPr>
            <a:r>
              <a:rPr lang="en-US" altLang="en-US" sz="1400" dirty="0" smtClean="0">
                <a:solidFill>
                  <a:srgbClr val="0066CC"/>
                </a:solidFill>
                <a:latin typeface="Arial" pitchFamily="34" charset="0"/>
                <a:ea typeface="Arial Unicode MS" pitchFamily="34" charset="-128"/>
                <a:cs typeface="Arial Unicode MS" pitchFamily="34" charset="-128"/>
              </a:rPr>
              <a:t>Yellowstone:</a:t>
            </a:r>
            <a:r>
              <a:rPr lang="en-US" altLang="en-US" sz="1400" i="1" dirty="0" smtClean="0">
                <a:latin typeface="Arial" pitchFamily="34" charset="0"/>
                <a:ea typeface="Arial Unicode MS" pitchFamily="34" charset="-128"/>
                <a:cs typeface="Arial Unicode MS" pitchFamily="34" charset="-128"/>
              </a:rPr>
              <a:t> </a:t>
            </a:r>
            <a:r>
              <a:rPr lang="en-US" altLang="en-US" sz="1400" dirty="0" smtClean="0">
                <a:latin typeface="Arial" pitchFamily="34" charset="0"/>
                <a:ea typeface="Arial Unicode MS" pitchFamily="34" charset="-128"/>
                <a:cs typeface="Arial Unicode MS" pitchFamily="34" charset="-128"/>
              </a:rPr>
              <a:t>Yokochi </a:t>
            </a:r>
            <a:r>
              <a:rPr lang="en-US" altLang="en-US" sz="1400" i="1" dirty="0">
                <a:latin typeface="Arial" pitchFamily="34" charset="0"/>
                <a:ea typeface="Arial Unicode MS" pitchFamily="34" charset="-128"/>
                <a:cs typeface="Arial Unicode MS" pitchFamily="34" charset="-128"/>
              </a:rPr>
              <a:t>et al</a:t>
            </a:r>
            <a:r>
              <a:rPr lang="en-US" altLang="en-US" sz="1400" dirty="0">
                <a:latin typeface="Arial" pitchFamily="34" charset="0"/>
                <a:ea typeface="Arial Unicode MS" pitchFamily="34" charset="-128"/>
                <a:cs typeface="Arial Unicode MS" pitchFamily="34" charset="-128"/>
              </a:rPr>
              <a:t>., </a:t>
            </a:r>
            <a:r>
              <a:rPr lang="en-US" altLang="en-US" sz="1400" dirty="0" smtClean="0">
                <a:latin typeface="Arial" pitchFamily="34" charset="0"/>
                <a:ea typeface="Arial Unicode MS" pitchFamily="34" charset="-128"/>
                <a:cs typeface="Arial Unicode MS" pitchFamily="34" charset="-128"/>
              </a:rPr>
              <a:t>Chem. Geo. </a:t>
            </a:r>
            <a:r>
              <a:rPr lang="en-US" altLang="en-US" sz="1400" b="1" dirty="0" smtClean="0">
                <a:latin typeface="Arial" pitchFamily="34" charset="0"/>
                <a:ea typeface="Arial Unicode MS" pitchFamily="34" charset="-128"/>
                <a:cs typeface="Arial Unicode MS" pitchFamily="34" charset="-128"/>
              </a:rPr>
              <a:t>339</a:t>
            </a:r>
            <a:r>
              <a:rPr lang="en-US" altLang="en-US" sz="1400" dirty="0" smtClean="0">
                <a:latin typeface="Arial" pitchFamily="34" charset="0"/>
                <a:ea typeface="Arial Unicode MS" pitchFamily="34" charset="-128"/>
                <a:cs typeface="Arial Unicode MS" pitchFamily="34" charset="-128"/>
              </a:rPr>
              <a:t>, 43 (2013)</a:t>
            </a:r>
            <a:endParaRPr lang="en-US" altLang="en-US" sz="1400" dirty="0">
              <a:latin typeface="Arial" pitchFamily="34" charset="0"/>
              <a:ea typeface="Arial Unicode MS" pitchFamily="34" charset="-128"/>
              <a:cs typeface="Arial Unicode MS" pitchFamily="34" charset="-128"/>
            </a:endParaRPr>
          </a:p>
          <a:p>
            <a:pPr>
              <a:lnSpc>
                <a:spcPct val="120000"/>
              </a:lnSpc>
            </a:pPr>
            <a:r>
              <a:rPr lang="en-US" sz="1400" dirty="0" smtClean="0">
                <a:solidFill>
                  <a:srgbClr val="0066CC"/>
                </a:solidFill>
                <a:latin typeface="Arial" pitchFamily="34" charset="0"/>
                <a:ea typeface="Arial Unicode MS" pitchFamily="34" charset="-128"/>
                <a:cs typeface="Arial Unicode MS" pitchFamily="34" charset="-128"/>
              </a:rPr>
              <a:t>WIPP:</a:t>
            </a:r>
            <a:r>
              <a:rPr lang="en-US" sz="1400" i="1" dirty="0" smtClean="0">
                <a:latin typeface="Arial" pitchFamily="34" charset="0"/>
                <a:ea typeface="Arial Unicode MS" pitchFamily="34" charset="-128"/>
                <a:cs typeface="Arial Unicode MS" pitchFamily="34" charset="-128"/>
              </a:rPr>
              <a:t> </a:t>
            </a:r>
            <a:r>
              <a:rPr lang="en-US" sz="1400" dirty="0" smtClean="0">
                <a:latin typeface="Arial" pitchFamily="34" charset="0"/>
                <a:ea typeface="Arial Unicode MS" pitchFamily="34" charset="-128"/>
                <a:cs typeface="Arial Unicode MS" pitchFamily="34" charset="-128"/>
              </a:rPr>
              <a:t>Sturchio </a:t>
            </a:r>
            <a:r>
              <a:rPr lang="en-US" sz="1400" i="1" dirty="0">
                <a:latin typeface="Arial" pitchFamily="34" charset="0"/>
                <a:ea typeface="Arial Unicode MS" pitchFamily="34" charset="-128"/>
                <a:cs typeface="Arial Unicode MS" pitchFamily="34" charset="-128"/>
              </a:rPr>
              <a:t>et al., </a:t>
            </a:r>
            <a:r>
              <a:rPr lang="en-US" sz="1400" dirty="0" smtClean="0">
                <a:latin typeface="Arial" pitchFamily="34" charset="0"/>
                <a:ea typeface="Arial Unicode MS" pitchFamily="34" charset="-128"/>
                <a:cs typeface="Arial Unicode MS" pitchFamily="34" charset="-128"/>
              </a:rPr>
              <a:t>in prep. (2013)</a:t>
            </a:r>
          </a:p>
          <a:p>
            <a:pPr>
              <a:lnSpc>
                <a:spcPct val="120000"/>
              </a:lnSpc>
            </a:pPr>
            <a:r>
              <a:rPr lang="en-US" altLang="en-US" sz="1400" dirty="0" smtClean="0">
                <a:solidFill>
                  <a:srgbClr val="0066CC"/>
                </a:solidFill>
                <a:latin typeface="Arial" pitchFamily="34" charset="0"/>
                <a:ea typeface="Arial Unicode MS" pitchFamily="34" charset="-128"/>
                <a:cs typeface="Arial Unicode MS" pitchFamily="34" charset="-128"/>
              </a:rPr>
              <a:t>Great Artesian Basin:</a:t>
            </a:r>
            <a:r>
              <a:rPr lang="en-US" altLang="en-US" sz="1400" i="1" dirty="0" smtClean="0">
                <a:latin typeface="Arial" pitchFamily="34" charset="0"/>
                <a:ea typeface="Arial Unicode MS" pitchFamily="34" charset="-128"/>
                <a:cs typeface="Arial Unicode MS" pitchFamily="34" charset="-128"/>
              </a:rPr>
              <a:t> </a:t>
            </a:r>
            <a:r>
              <a:rPr lang="en-US" altLang="en-US" sz="1400" dirty="0" smtClean="0">
                <a:latin typeface="Arial" pitchFamily="34" charset="0"/>
                <a:ea typeface="Arial Unicode MS" pitchFamily="34" charset="-128"/>
                <a:cs typeface="Arial Unicode MS" pitchFamily="34" charset="-128"/>
              </a:rPr>
              <a:t>Purtschert </a:t>
            </a:r>
            <a:r>
              <a:rPr lang="en-US" altLang="en-US" sz="1400" i="1" dirty="0">
                <a:latin typeface="Arial" pitchFamily="34" charset="0"/>
                <a:ea typeface="Arial Unicode MS" pitchFamily="34" charset="-128"/>
                <a:cs typeface="Arial Unicode MS" pitchFamily="34" charset="-128"/>
              </a:rPr>
              <a:t>et al</a:t>
            </a:r>
            <a:r>
              <a:rPr lang="en-US" altLang="en-US" sz="1400" dirty="0">
                <a:latin typeface="Arial" pitchFamily="34" charset="0"/>
                <a:ea typeface="Arial Unicode MS" pitchFamily="34" charset="-128"/>
                <a:cs typeface="Arial Unicode MS" pitchFamily="34" charset="-128"/>
              </a:rPr>
              <a:t>., </a:t>
            </a:r>
            <a:r>
              <a:rPr lang="en-US" altLang="en-US" sz="1400" dirty="0" smtClean="0">
                <a:latin typeface="Arial" pitchFamily="34" charset="0"/>
                <a:ea typeface="Arial Unicode MS" pitchFamily="34" charset="-128"/>
                <a:cs typeface="Arial Unicode MS" pitchFamily="34" charset="-128"/>
              </a:rPr>
              <a:t>in prep. </a:t>
            </a:r>
            <a:r>
              <a:rPr lang="en-US" altLang="en-US" sz="1400" dirty="0">
                <a:latin typeface="Arial" pitchFamily="34" charset="0"/>
                <a:ea typeface="Arial Unicode MS" pitchFamily="34" charset="-128"/>
                <a:cs typeface="Arial Unicode MS" pitchFamily="34" charset="-128"/>
              </a:rPr>
              <a:t>(2013)</a:t>
            </a:r>
          </a:p>
          <a:p>
            <a:pPr>
              <a:lnSpc>
                <a:spcPct val="120000"/>
              </a:lnSpc>
            </a:pPr>
            <a:r>
              <a:rPr lang="en-US" sz="1400" dirty="0" err="1" smtClean="0">
                <a:solidFill>
                  <a:srgbClr val="0066CC"/>
                </a:solidFill>
                <a:latin typeface="Arial" pitchFamily="34" charset="0"/>
                <a:ea typeface="Arial Unicode MS" pitchFamily="34" charset="-128"/>
                <a:cs typeface="Arial Unicode MS" pitchFamily="34" charset="-128"/>
              </a:rPr>
              <a:t>Gurani</a:t>
            </a:r>
            <a:r>
              <a:rPr lang="en-US" sz="1400" dirty="0" smtClean="0">
                <a:solidFill>
                  <a:srgbClr val="0066CC"/>
                </a:solidFill>
                <a:latin typeface="Arial" pitchFamily="34" charset="0"/>
                <a:ea typeface="Arial Unicode MS" pitchFamily="34" charset="-128"/>
                <a:cs typeface="Arial Unicode MS" pitchFamily="34" charset="-128"/>
              </a:rPr>
              <a:t> Aquifer:</a:t>
            </a:r>
            <a:r>
              <a:rPr lang="en-US" sz="1400" i="1" dirty="0" smtClean="0">
                <a:latin typeface="Arial" pitchFamily="34" charset="0"/>
                <a:ea typeface="Arial Unicode MS" pitchFamily="34" charset="-128"/>
                <a:cs typeface="Arial Unicode MS" pitchFamily="34" charset="-128"/>
              </a:rPr>
              <a:t> </a:t>
            </a:r>
            <a:r>
              <a:rPr lang="en-US" sz="1400" dirty="0" err="1" smtClean="0">
                <a:latin typeface="Arial" pitchFamily="34" charset="0"/>
                <a:ea typeface="Arial Unicode MS" pitchFamily="34" charset="-128"/>
                <a:cs typeface="Arial Unicode MS" pitchFamily="34" charset="-128"/>
              </a:rPr>
              <a:t>Aggarwal</a:t>
            </a:r>
            <a:r>
              <a:rPr lang="en-US" sz="1400" dirty="0" smtClean="0">
                <a:latin typeface="Arial" pitchFamily="34" charset="0"/>
                <a:ea typeface="Arial Unicode MS" pitchFamily="34" charset="-128"/>
                <a:cs typeface="Arial Unicode MS" pitchFamily="34" charset="-128"/>
              </a:rPr>
              <a:t> </a:t>
            </a:r>
            <a:r>
              <a:rPr lang="en-US" sz="1400" i="1" dirty="0">
                <a:latin typeface="Arial" pitchFamily="34" charset="0"/>
                <a:ea typeface="Arial Unicode MS" pitchFamily="34" charset="-128"/>
                <a:cs typeface="Arial Unicode MS" pitchFamily="34" charset="-128"/>
              </a:rPr>
              <a:t>et al., </a:t>
            </a:r>
            <a:r>
              <a:rPr lang="en-US" sz="1400" dirty="0">
                <a:latin typeface="Arial" pitchFamily="34" charset="0"/>
                <a:ea typeface="Arial Unicode MS" pitchFamily="34" charset="-128"/>
                <a:cs typeface="Arial Unicode MS" pitchFamily="34" charset="-128"/>
              </a:rPr>
              <a:t>in </a:t>
            </a:r>
            <a:r>
              <a:rPr lang="en-US" sz="1400" dirty="0" smtClean="0">
                <a:latin typeface="Arial" pitchFamily="34" charset="0"/>
                <a:ea typeface="Arial Unicode MS" pitchFamily="34" charset="-128"/>
                <a:cs typeface="Arial Unicode MS" pitchFamily="34" charset="-128"/>
              </a:rPr>
              <a:t>prep. </a:t>
            </a:r>
            <a:r>
              <a:rPr lang="en-US" sz="1400" dirty="0">
                <a:latin typeface="Arial" pitchFamily="34" charset="0"/>
                <a:ea typeface="Arial Unicode MS" pitchFamily="34" charset="-128"/>
                <a:cs typeface="Arial Unicode MS" pitchFamily="34" charset="-128"/>
              </a:rPr>
              <a:t>(2013</a:t>
            </a:r>
            <a:r>
              <a:rPr lang="en-US" sz="1400" dirty="0" smtClean="0">
                <a:latin typeface="Arial" pitchFamily="34" charset="0"/>
                <a:ea typeface="Arial Unicode MS" pitchFamily="34" charset="-128"/>
                <a:cs typeface="Arial Unicode MS" pitchFamily="34" charset="-128"/>
              </a:rPr>
              <a:t>)</a:t>
            </a:r>
            <a:endParaRPr lang="en-US" sz="1400" dirty="0">
              <a:latin typeface="Arial" pitchFamily="34" charset="0"/>
              <a:ea typeface="Arial Unicode MS" pitchFamily="34" charset="-128"/>
              <a:cs typeface="Arial Unicode MS" pitchFamily="34" charset="-128"/>
            </a:endParaRPr>
          </a:p>
        </p:txBody>
      </p:sp>
      <p:sp>
        <p:nvSpPr>
          <p:cNvPr id="3" name="TextBox 2"/>
          <p:cNvSpPr txBox="1"/>
          <p:nvPr/>
        </p:nvSpPr>
        <p:spPr>
          <a:xfrm>
            <a:off x="1608926" y="528935"/>
            <a:ext cx="1362874" cy="461665"/>
          </a:xfrm>
          <a:prstGeom prst="rect">
            <a:avLst/>
          </a:prstGeom>
          <a:noFill/>
        </p:spPr>
        <p:txBody>
          <a:bodyPr wrap="none" rtlCol="0">
            <a:spAutoFit/>
          </a:bodyPr>
          <a:lstStyle/>
          <a:p>
            <a:r>
              <a:rPr lang="en-US" sz="2400" b="1" dirty="0" smtClean="0">
                <a:solidFill>
                  <a:srgbClr val="0000FF"/>
                </a:solidFill>
                <a:effectLst>
                  <a:outerShdw blurRad="38100" dist="38100" dir="2700000" algn="tl">
                    <a:srgbClr val="000000">
                      <a:alpha val="43137"/>
                    </a:srgbClr>
                  </a:outerShdw>
                </a:effectLst>
                <a:latin typeface="Trebuchet MS" pitchFamily="34" charset="0"/>
              </a:rPr>
              <a:t>Mapping</a:t>
            </a:r>
            <a:endParaRPr lang="en-US" sz="2400" b="1" dirty="0">
              <a:solidFill>
                <a:srgbClr val="0000FF"/>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447770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noChangeAspect="1"/>
          </p:cNvGrpSpPr>
          <p:nvPr/>
        </p:nvGrpSpPr>
        <p:grpSpPr bwMode="auto">
          <a:xfrm>
            <a:off x="5715000" y="2438400"/>
            <a:ext cx="3450429" cy="2103120"/>
            <a:chOff x="4305879" y="4343400"/>
            <a:chExt cx="5212322" cy="2662081"/>
          </a:xfrm>
        </p:grpSpPr>
        <p:pic>
          <p:nvPicPr>
            <p:cNvPr id="11"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5879" y="4343400"/>
              <a:ext cx="483812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7696200" y="6743229"/>
              <a:ext cx="1822001" cy="2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charset="0"/>
                  <a:cs typeface="Arial" charset="0"/>
                </a:rPr>
                <a:t>Graph from noaa.gov</a:t>
              </a:r>
              <a:endParaRPr lang="en-US" sz="1400" dirty="0">
                <a:latin typeface="Arial" charset="0"/>
                <a:cs typeface="Arial" charset="0"/>
              </a:endParaRPr>
            </a:p>
          </p:txBody>
        </p:sp>
      </p:grpSp>
      <p:pic>
        <p:nvPicPr>
          <p:cNvPr id="4098" name="Picture 2" descr="Dating Ranges of Radioactive Isoto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2413"/>
            <a:ext cx="4572000"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76200"/>
            <a:ext cx="8229600" cy="639762"/>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Range of isotopes with simple chemistry </a:t>
            </a:r>
            <a:endParaRPr lang="en-US" dirty="0"/>
          </a:p>
        </p:txBody>
      </p:sp>
      <p:sp>
        <p:nvSpPr>
          <p:cNvPr id="4" name="TextBox 3"/>
          <p:cNvSpPr txBox="1"/>
          <p:nvPr/>
        </p:nvSpPr>
        <p:spPr>
          <a:xfrm>
            <a:off x="228600" y="4572000"/>
            <a:ext cx="6096000" cy="646331"/>
          </a:xfrm>
          <a:prstGeom prst="rect">
            <a:avLst/>
          </a:prstGeom>
          <a:noFill/>
        </p:spPr>
        <p:txBody>
          <a:bodyPr wrap="square" rtlCol="0">
            <a:spAutoFit/>
          </a:bodyPr>
          <a:lstStyle/>
          <a:p>
            <a:r>
              <a:rPr lang="en-US" dirty="0" smtClean="0"/>
              <a:t>Also used for analysis of noble gas impurities in dark matter/ double beta decay experiment</a:t>
            </a:r>
            <a:endParaRPr lang="en-US" dirty="0"/>
          </a:p>
        </p:txBody>
      </p:sp>
      <p:sp>
        <p:nvSpPr>
          <p:cNvPr id="6" name="TextBox 5"/>
          <p:cNvSpPr txBox="1"/>
          <p:nvPr/>
        </p:nvSpPr>
        <p:spPr>
          <a:xfrm>
            <a:off x="274791" y="5410200"/>
            <a:ext cx="5821209" cy="923330"/>
          </a:xfrm>
          <a:prstGeom prst="rect">
            <a:avLst/>
          </a:prstGeom>
          <a:noFill/>
        </p:spPr>
        <p:txBody>
          <a:bodyPr wrap="none" rtlCol="0">
            <a:spAutoFit/>
          </a:bodyPr>
          <a:lstStyle/>
          <a:p>
            <a:r>
              <a:rPr lang="en-US" b="1" dirty="0" smtClean="0"/>
              <a:t>Current challenges</a:t>
            </a:r>
          </a:p>
          <a:p>
            <a:pPr marL="285750" indent="-285750">
              <a:buFont typeface="Arial" pitchFamily="34" charset="0"/>
              <a:buChar char="•"/>
            </a:pPr>
            <a:r>
              <a:rPr lang="en-US" b="1" dirty="0" smtClean="0"/>
              <a:t>Continue to improve efficiency for creating meta-stables</a:t>
            </a:r>
          </a:p>
          <a:p>
            <a:pPr marL="285750" indent="-285750">
              <a:buFont typeface="Arial" pitchFamily="34" charset="0"/>
              <a:buChar char="•"/>
            </a:pPr>
            <a:r>
              <a:rPr lang="en-US" b="1" dirty="0" smtClean="0"/>
              <a:t>Reduce memory effects</a:t>
            </a:r>
            <a:endParaRPr lang="en-US" b="1" dirty="0"/>
          </a:p>
        </p:txBody>
      </p:sp>
      <p:sp>
        <p:nvSpPr>
          <p:cNvPr id="2" name="TextBox 1"/>
          <p:cNvSpPr txBox="1"/>
          <p:nvPr/>
        </p:nvSpPr>
        <p:spPr>
          <a:xfrm>
            <a:off x="5943601" y="762000"/>
            <a:ext cx="3048000" cy="1754326"/>
          </a:xfrm>
          <a:prstGeom prst="rect">
            <a:avLst/>
          </a:prstGeom>
          <a:noFill/>
        </p:spPr>
        <p:txBody>
          <a:bodyPr wrap="square" rtlCol="0">
            <a:spAutoFit/>
          </a:bodyPr>
          <a:lstStyle/>
          <a:p>
            <a:r>
              <a:rPr lang="en-US" b="1" dirty="0" smtClean="0"/>
              <a:t>International Workshop on</a:t>
            </a:r>
          </a:p>
          <a:p>
            <a:r>
              <a:rPr lang="en-US" b="1" dirty="0" smtClean="0"/>
              <a:t>Tracer Applications of Noble Gas Isotopes</a:t>
            </a:r>
          </a:p>
          <a:p>
            <a:r>
              <a:rPr lang="en-US" b="1" dirty="0" smtClean="0"/>
              <a:t>June 2012</a:t>
            </a:r>
          </a:p>
          <a:p>
            <a:r>
              <a:rPr lang="en-US" dirty="0"/>
              <a:t>http://www.phy.anl.gov/events/tangr2012/index.html</a:t>
            </a:r>
          </a:p>
        </p:txBody>
      </p:sp>
      <p:sp>
        <p:nvSpPr>
          <p:cNvPr id="13" name="Text Box 5"/>
          <p:cNvSpPr txBox="1">
            <a:spLocks noChangeArrowheads="1"/>
          </p:cNvSpPr>
          <p:nvPr/>
        </p:nvSpPr>
        <p:spPr bwMode="auto">
          <a:xfrm>
            <a:off x="6705599" y="4840474"/>
            <a:ext cx="2362201"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sz="1600" b="1" dirty="0">
                <a:solidFill>
                  <a:srgbClr val="0000FF"/>
                </a:solidFill>
                <a:latin typeface="Calibri" pitchFamily="34" charset="0"/>
                <a:cs typeface="Calibri" pitchFamily="34" charset="0"/>
              </a:rPr>
              <a:t>The Great Conveyor</a:t>
            </a:r>
          </a:p>
          <a:p>
            <a:pPr marL="287338" indent="-287338">
              <a:lnSpc>
                <a:spcPct val="120000"/>
              </a:lnSpc>
              <a:buFontTx/>
              <a:buChar char="•"/>
            </a:pPr>
            <a:r>
              <a:rPr lang="en-US" sz="1600" dirty="0" smtClean="0">
                <a:latin typeface="Calibri" pitchFamily="34" charset="0"/>
                <a:cs typeface="Calibri" pitchFamily="34" charset="0"/>
              </a:rPr>
              <a:t>Responsible </a:t>
            </a:r>
            <a:r>
              <a:rPr lang="en-US" sz="1600" dirty="0">
                <a:latin typeface="Calibri" pitchFamily="34" charset="0"/>
                <a:cs typeface="Calibri" pitchFamily="34" charset="0"/>
              </a:rPr>
              <a:t>for the past abrupt climate changes;</a:t>
            </a:r>
          </a:p>
          <a:p>
            <a:pPr marL="287338" indent="-287338">
              <a:lnSpc>
                <a:spcPct val="120000"/>
              </a:lnSpc>
              <a:buFontTx/>
              <a:buChar char="•"/>
            </a:pPr>
            <a:r>
              <a:rPr lang="en-US" sz="1600" dirty="0" smtClean="0">
                <a:latin typeface="Calibri" pitchFamily="34" charset="0"/>
                <a:cs typeface="Calibri" pitchFamily="34" charset="0"/>
              </a:rPr>
              <a:t>A </a:t>
            </a:r>
            <a:r>
              <a:rPr lang="en-US" sz="1600" dirty="0">
                <a:latin typeface="Calibri" pitchFamily="34" charset="0"/>
                <a:cs typeface="Calibri" pitchFamily="34" charset="0"/>
              </a:rPr>
              <a:t>whole cycle takes about 2,000 </a:t>
            </a:r>
            <a:r>
              <a:rPr lang="en-US" sz="1600" dirty="0" smtClean="0">
                <a:latin typeface="Calibri" pitchFamily="34" charset="0"/>
                <a:cs typeface="Calibri" pitchFamily="34" charset="0"/>
              </a:rPr>
              <a:t>years.</a:t>
            </a: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2810768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968276"/>
            <a:ext cx="4267200" cy="4801314"/>
          </a:xfrm>
          <a:prstGeom prst="rect">
            <a:avLst/>
          </a:prstGeom>
          <a:noFill/>
        </p:spPr>
        <p:txBody>
          <a:bodyPr wrap="square" rtlCol="0">
            <a:spAutoFit/>
          </a:bodyPr>
          <a:lstStyle/>
          <a:p>
            <a:r>
              <a:rPr lang="en-US" dirty="0" smtClean="0"/>
              <a:t>Within a few years of the invention of the cyclotron Ernest Lawrence’s brother John started treating a leukemia patient with a radioactive isotope of phosphorus. </a:t>
            </a:r>
          </a:p>
          <a:p>
            <a:endParaRPr lang="en-US" dirty="0"/>
          </a:p>
          <a:p>
            <a:r>
              <a:rPr lang="en-US" dirty="0" smtClean="0"/>
              <a:t>John Lawrence became </a:t>
            </a:r>
          </a:p>
          <a:p>
            <a:r>
              <a:rPr lang="en-US" dirty="0" smtClean="0"/>
              <a:t>known </a:t>
            </a:r>
            <a:r>
              <a:rPr lang="en-US" dirty="0"/>
              <a:t> </a:t>
            </a:r>
            <a:r>
              <a:rPr lang="en-US" dirty="0" smtClean="0"/>
              <a:t>as the father of </a:t>
            </a:r>
          </a:p>
          <a:p>
            <a:r>
              <a:rPr lang="en-US" dirty="0"/>
              <a:t>n</a:t>
            </a:r>
            <a:r>
              <a:rPr lang="en-US" dirty="0" smtClean="0"/>
              <a:t>uclear medicine</a:t>
            </a:r>
          </a:p>
          <a:p>
            <a:endParaRPr lang="en-US" dirty="0"/>
          </a:p>
          <a:p>
            <a:endParaRPr lang="en-US" dirty="0" smtClean="0"/>
          </a:p>
          <a:p>
            <a:r>
              <a:rPr lang="en-US" dirty="0" smtClean="0"/>
              <a:t>Cornelius Tobias at</a:t>
            </a:r>
          </a:p>
          <a:p>
            <a:r>
              <a:rPr lang="en-US" dirty="0" smtClean="0"/>
              <a:t>UC-Berkeley </a:t>
            </a:r>
            <a:r>
              <a:rPr lang="en-US" dirty="0"/>
              <a:t>performed </a:t>
            </a:r>
            <a:endParaRPr lang="en-US" dirty="0" smtClean="0"/>
          </a:p>
          <a:p>
            <a:r>
              <a:rPr lang="en-US" dirty="0" smtClean="0"/>
              <a:t>initial </a:t>
            </a:r>
            <a:r>
              <a:rPr lang="en-US" dirty="0"/>
              <a:t>proton and helium </a:t>
            </a:r>
            <a:endParaRPr lang="en-US" dirty="0" smtClean="0"/>
          </a:p>
          <a:p>
            <a:r>
              <a:rPr lang="en-US" dirty="0" smtClean="0"/>
              <a:t>ion </a:t>
            </a:r>
            <a:r>
              <a:rPr lang="en-US" dirty="0"/>
              <a:t>radiobiology </a:t>
            </a:r>
            <a:endParaRPr lang="en-US" dirty="0" smtClean="0"/>
          </a:p>
          <a:p>
            <a:r>
              <a:rPr lang="en-US" dirty="0" smtClean="0"/>
              <a:t>experiments</a:t>
            </a:r>
            <a:r>
              <a:rPr lang="en-US" dirty="0"/>
              <a:t>, followed almost immediately by a clinical Phase I/II trial involving 30 patients led by John Lawrence. </a:t>
            </a:r>
            <a:endParaRPr lang="en-US" dirty="0" smtClean="0"/>
          </a:p>
        </p:txBody>
      </p:sp>
      <p:sp>
        <p:nvSpPr>
          <p:cNvPr id="2" name="Title 1"/>
          <p:cNvSpPr>
            <a:spLocks noGrp="1"/>
          </p:cNvSpPr>
          <p:nvPr>
            <p:ph type="title"/>
          </p:nvPr>
        </p:nvSpPr>
        <p:spPr>
          <a:xfrm>
            <a:off x="457200" y="76200"/>
            <a:ext cx="8229600" cy="639762"/>
          </a:xfrm>
        </p:spPr>
        <p:txBody>
          <a:bodyPr>
            <a:normAutofit fontScale="90000"/>
          </a:bodyPr>
          <a:lstStyle/>
          <a:p>
            <a:r>
              <a:rPr lang="en-US" dirty="0" smtClean="0"/>
              <a:t>Health </a:t>
            </a:r>
            <a:endParaRPr lang="en-US" dirty="0"/>
          </a:p>
        </p:txBody>
      </p:sp>
      <p:sp>
        <p:nvSpPr>
          <p:cNvPr id="3" name="Content Placeholder 2"/>
          <p:cNvSpPr>
            <a:spLocks noGrp="1"/>
          </p:cNvSpPr>
          <p:nvPr>
            <p:ph idx="1"/>
          </p:nvPr>
        </p:nvSpPr>
        <p:spPr>
          <a:xfrm>
            <a:off x="381000" y="1219200"/>
            <a:ext cx="3429000" cy="5105400"/>
          </a:xfrm>
        </p:spPr>
        <p:txBody>
          <a:bodyPr>
            <a:normAutofit fontScale="77500" lnSpcReduction="20000"/>
          </a:bodyPr>
          <a:lstStyle/>
          <a:p>
            <a:pPr marL="0" indent="0">
              <a:buNone/>
            </a:pPr>
            <a:r>
              <a:rPr lang="en-US" dirty="0" smtClean="0"/>
              <a:t>Particle Beam Therapy</a:t>
            </a:r>
          </a:p>
          <a:p>
            <a:r>
              <a:rPr lang="en-US" dirty="0" smtClean="0"/>
              <a:t>Gamma</a:t>
            </a:r>
          </a:p>
          <a:p>
            <a:r>
              <a:rPr lang="en-US" dirty="0" smtClean="0"/>
              <a:t>Neutron</a:t>
            </a:r>
          </a:p>
          <a:p>
            <a:r>
              <a:rPr lang="en-US" dirty="0" smtClean="0"/>
              <a:t>Proton</a:t>
            </a:r>
          </a:p>
          <a:p>
            <a:r>
              <a:rPr lang="en-US" dirty="0" smtClean="0"/>
              <a:t>Heavy ion</a:t>
            </a:r>
          </a:p>
          <a:p>
            <a:endParaRPr lang="en-US" dirty="0"/>
          </a:p>
          <a:p>
            <a:pPr marL="0" indent="0">
              <a:buNone/>
            </a:pPr>
            <a:r>
              <a:rPr lang="en-US" dirty="0" smtClean="0"/>
              <a:t>Isotopes for diagnostics </a:t>
            </a:r>
            <a:r>
              <a:rPr lang="en-US" dirty="0"/>
              <a:t>and </a:t>
            </a:r>
            <a:r>
              <a:rPr lang="en-US" dirty="0" smtClean="0"/>
              <a:t>therapy</a:t>
            </a:r>
          </a:p>
          <a:p>
            <a:pPr marL="0" indent="0">
              <a:buNone/>
            </a:pPr>
            <a:endParaRPr lang="en-US" dirty="0"/>
          </a:p>
          <a:p>
            <a:pPr marL="0" indent="0">
              <a:buNone/>
            </a:pPr>
            <a:r>
              <a:rPr lang="en-US" dirty="0" smtClean="0"/>
              <a:t>Ion </a:t>
            </a:r>
            <a:r>
              <a:rPr lang="en-US" dirty="0"/>
              <a:t>implantation of artificial </a:t>
            </a:r>
            <a:r>
              <a:rPr lang="en-US" dirty="0" smtClean="0"/>
              <a:t>joints</a:t>
            </a:r>
          </a:p>
          <a:p>
            <a:pPr marL="0" indent="0">
              <a:buNone/>
            </a:pPr>
            <a:endParaRPr lang="en-US" dirty="0"/>
          </a:p>
          <a:p>
            <a:pPr marL="0" indent="0">
              <a:buNone/>
            </a:pPr>
            <a:r>
              <a:rPr lang="en-US" dirty="0" smtClean="0"/>
              <a:t>Blood sterilization</a:t>
            </a: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a:p>
            <a:endParaRPr lang="en-US" dirty="0" smtClean="0"/>
          </a:p>
          <a:p>
            <a:endParaRPr lang="en-US" dirty="0" smtClean="0"/>
          </a:p>
          <a:p>
            <a:pPr lvl="1"/>
            <a:endParaRPr lang="en-US" dirty="0"/>
          </a:p>
        </p:txBody>
      </p:sp>
      <p:pic>
        <p:nvPicPr>
          <p:cNvPr id="11266" name="Picture 2" descr="http://ffden-2.phys.uaf.edu/104_spring2004.web.dir/Crow_Maggard/father%20of%20nuclear%20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50" y="2286000"/>
            <a:ext cx="154305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 ion-implanted hip j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977640"/>
            <a:ext cx="1506681"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95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Proton and Ion Therapy</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371600"/>
            <a:ext cx="4581525" cy="346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1524000"/>
            <a:ext cx="3733800" cy="4708981"/>
          </a:xfrm>
          <a:prstGeom prst="rect">
            <a:avLst/>
          </a:prstGeom>
          <a:noFill/>
        </p:spPr>
        <p:txBody>
          <a:bodyPr wrap="square" rtlCol="0">
            <a:spAutoFit/>
          </a:bodyPr>
          <a:lstStyle/>
          <a:p>
            <a:r>
              <a:rPr lang="en-US" sz="2000" smtClean="0"/>
              <a:t>More than </a:t>
            </a:r>
            <a:r>
              <a:rPr lang="en-US" sz="2000" dirty="0" smtClean="0"/>
              <a:t>30 proton therapy centers</a:t>
            </a:r>
          </a:p>
          <a:p>
            <a:endParaRPr lang="en-US" sz="2000" dirty="0" smtClean="0"/>
          </a:p>
          <a:p>
            <a:r>
              <a:rPr lang="en-US" sz="2000" dirty="0" smtClean="0"/>
              <a:t>5 Carbon ion therapy centers</a:t>
            </a:r>
            <a:endParaRPr lang="en-US" sz="2000" dirty="0"/>
          </a:p>
          <a:p>
            <a:endParaRPr lang="en-US" sz="2000" dirty="0" smtClean="0"/>
          </a:p>
          <a:p>
            <a:r>
              <a:rPr lang="en-US" sz="2000" dirty="0" smtClean="0"/>
              <a:t>Several more under construction or planned</a:t>
            </a:r>
          </a:p>
          <a:p>
            <a:endParaRPr lang="en-US" sz="2000" dirty="0" smtClean="0"/>
          </a:p>
          <a:p>
            <a:endParaRPr lang="en-US" sz="2000" dirty="0"/>
          </a:p>
          <a:p>
            <a:r>
              <a:rPr lang="en-US" sz="2000" dirty="0" smtClean="0"/>
              <a:t>Pioneering work</a:t>
            </a:r>
            <a:r>
              <a:rPr lang="en-US" sz="2000" dirty="0"/>
              <a:t> </a:t>
            </a:r>
            <a:r>
              <a:rPr lang="en-US" sz="2000" dirty="0" smtClean="0"/>
              <a:t>at LBNL</a:t>
            </a:r>
          </a:p>
          <a:p>
            <a:endParaRPr lang="en-US" sz="2000" dirty="0"/>
          </a:p>
          <a:p>
            <a:r>
              <a:rPr lang="en-US" sz="2000" dirty="0" smtClean="0"/>
              <a:t>Then</a:t>
            </a:r>
          </a:p>
          <a:p>
            <a:r>
              <a:rPr lang="en-US" sz="2000" dirty="0" smtClean="0"/>
              <a:t>HIMAC/NIRS  Chiba, Japan</a:t>
            </a:r>
          </a:p>
          <a:p>
            <a:r>
              <a:rPr lang="en-US" sz="2000" dirty="0" smtClean="0"/>
              <a:t>GSI  Darmstadt, Germany</a:t>
            </a:r>
          </a:p>
          <a:p>
            <a:r>
              <a:rPr lang="en-US" sz="2000" dirty="0" smtClean="0"/>
              <a:t>…</a:t>
            </a:r>
            <a:endParaRPr lang="en-US" sz="2000" dirty="0"/>
          </a:p>
        </p:txBody>
      </p:sp>
    </p:spTree>
    <p:extLst>
      <p:ext uri="{BB962C8B-B14F-4D97-AF65-F5344CB8AC3E}">
        <p14:creationId xmlns:p14="http://schemas.microsoft.com/office/powerpoint/2010/main" val="668652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 y="868680"/>
            <a:ext cx="910017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078468"/>
            <a:ext cx="5141216" cy="369332"/>
          </a:xfrm>
          <a:prstGeom prst="rect">
            <a:avLst/>
          </a:prstGeom>
          <a:noFill/>
        </p:spPr>
        <p:txBody>
          <a:bodyPr wrap="none" rtlCol="0">
            <a:spAutoFit/>
          </a:bodyPr>
          <a:lstStyle/>
          <a:p>
            <a:r>
              <a:rPr lang="en-US" dirty="0" smtClean="0"/>
              <a:t>From </a:t>
            </a:r>
            <a:r>
              <a:rPr lang="en-US" dirty="0" err="1" smtClean="0"/>
              <a:t>Tsujii</a:t>
            </a:r>
            <a:r>
              <a:rPr lang="en-US" dirty="0" smtClean="0"/>
              <a:t> and </a:t>
            </a:r>
            <a:r>
              <a:rPr lang="en-US" dirty="0" err="1" smtClean="0"/>
              <a:t>Kamada</a:t>
            </a:r>
            <a:r>
              <a:rPr lang="en-US" dirty="0" smtClean="0"/>
              <a:t>, </a:t>
            </a:r>
            <a:r>
              <a:rPr lang="en-US" dirty="0" err="1" smtClean="0"/>
              <a:t>Jpn</a:t>
            </a:r>
            <a:r>
              <a:rPr lang="en-US" dirty="0" smtClean="0"/>
              <a:t>. J. </a:t>
            </a:r>
            <a:r>
              <a:rPr lang="en-US" dirty="0" err="1" smtClean="0"/>
              <a:t>Clin</a:t>
            </a:r>
            <a:r>
              <a:rPr lang="en-US" dirty="0" smtClean="0"/>
              <a:t>. </a:t>
            </a:r>
            <a:r>
              <a:rPr lang="en-US" dirty="0" err="1" smtClean="0"/>
              <a:t>Oncol</a:t>
            </a:r>
            <a:r>
              <a:rPr lang="en-US" dirty="0" smtClean="0"/>
              <a:t>. 42 (2012)</a:t>
            </a:r>
            <a:endParaRPr lang="en-US" dirty="0"/>
          </a:p>
        </p:txBody>
      </p:sp>
      <p:sp>
        <p:nvSpPr>
          <p:cNvPr id="3" name="TextBox 2"/>
          <p:cNvSpPr txBox="1"/>
          <p:nvPr/>
        </p:nvSpPr>
        <p:spPr>
          <a:xfrm>
            <a:off x="533400" y="533400"/>
            <a:ext cx="4369530" cy="369332"/>
          </a:xfrm>
          <a:prstGeom prst="rect">
            <a:avLst/>
          </a:prstGeom>
          <a:noFill/>
        </p:spPr>
        <p:txBody>
          <a:bodyPr wrap="none" rtlCol="0">
            <a:spAutoFit/>
          </a:bodyPr>
          <a:lstStyle/>
          <a:p>
            <a:r>
              <a:rPr lang="en-US" dirty="0" smtClean="0"/>
              <a:t>C-12 ion Treatment of Adenoid Cystic Cancer</a:t>
            </a:r>
            <a:endParaRPr lang="en-US" dirty="0"/>
          </a:p>
        </p:txBody>
      </p:sp>
    </p:spTree>
    <p:extLst>
      <p:ext uri="{BB962C8B-B14F-4D97-AF65-F5344CB8AC3E}">
        <p14:creationId xmlns:p14="http://schemas.microsoft.com/office/powerpoint/2010/main" val="1956886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0"/>
            <a:ext cx="9168662"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914400"/>
            <a:ext cx="5141216" cy="369332"/>
          </a:xfrm>
          <a:prstGeom prst="rect">
            <a:avLst/>
          </a:prstGeom>
          <a:noFill/>
        </p:spPr>
        <p:txBody>
          <a:bodyPr wrap="none" rtlCol="0">
            <a:spAutoFit/>
          </a:bodyPr>
          <a:lstStyle/>
          <a:p>
            <a:r>
              <a:rPr lang="en-US" dirty="0" smtClean="0"/>
              <a:t>From </a:t>
            </a:r>
            <a:r>
              <a:rPr lang="en-US" dirty="0" err="1" smtClean="0"/>
              <a:t>Tsujii</a:t>
            </a:r>
            <a:r>
              <a:rPr lang="en-US" dirty="0" smtClean="0"/>
              <a:t> and </a:t>
            </a:r>
            <a:r>
              <a:rPr lang="en-US" dirty="0" err="1" smtClean="0"/>
              <a:t>Kamada</a:t>
            </a:r>
            <a:r>
              <a:rPr lang="en-US" dirty="0" smtClean="0"/>
              <a:t>, </a:t>
            </a:r>
            <a:r>
              <a:rPr lang="en-US" dirty="0" err="1" smtClean="0"/>
              <a:t>Jpn</a:t>
            </a:r>
            <a:r>
              <a:rPr lang="en-US" dirty="0" smtClean="0"/>
              <a:t>. J. </a:t>
            </a:r>
            <a:r>
              <a:rPr lang="en-US" dirty="0" err="1" smtClean="0"/>
              <a:t>Clin</a:t>
            </a:r>
            <a:r>
              <a:rPr lang="en-US" dirty="0" smtClean="0"/>
              <a:t>. </a:t>
            </a:r>
            <a:r>
              <a:rPr lang="en-US" dirty="0" err="1" smtClean="0"/>
              <a:t>Oncol</a:t>
            </a:r>
            <a:r>
              <a:rPr lang="en-US" dirty="0" smtClean="0"/>
              <a:t>. 42 (2012)</a:t>
            </a:r>
            <a:endParaRPr lang="en-US" dirty="0"/>
          </a:p>
        </p:txBody>
      </p:sp>
      <p:sp>
        <p:nvSpPr>
          <p:cNvPr id="2" name="TextBox 1"/>
          <p:cNvSpPr txBox="1"/>
          <p:nvPr/>
        </p:nvSpPr>
        <p:spPr>
          <a:xfrm>
            <a:off x="152400" y="0"/>
            <a:ext cx="7620000" cy="954107"/>
          </a:xfrm>
          <a:prstGeom prst="rect">
            <a:avLst/>
          </a:prstGeom>
          <a:noFill/>
        </p:spPr>
        <p:txBody>
          <a:bodyPr wrap="square" rtlCol="0">
            <a:spAutoFit/>
          </a:bodyPr>
          <a:lstStyle/>
          <a:p>
            <a:r>
              <a:rPr lang="en-US" sz="2800" dirty="0" smtClean="0"/>
              <a:t>Comparison of treatment options for Adenoid Cystic Carcinomas</a:t>
            </a:r>
            <a:endParaRPr lang="en-US" sz="2800" dirty="0"/>
          </a:p>
        </p:txBody>
      </p:sp>
    </p:spTree>
    <p:extLst>
      <p:ext uri="{BB962C8B-B14F-4D97-AF65-F5344CB8AC3E}">
        <p14:creationId xmlns:p14="http://schemas.microsoft.com/office/powerpoint/2010/main" val="620628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42286"/>
            <a:ext cx="4572000" cy="4801314"/>
          </a:xfrm>
          <a:prstGeom prst="rect">
            <a:avLst/>
          </a:prstGeom>
        </p:spPr>
        <p:txBody>
          <a:bodyPr>
            <a:spAutoFit/>
          </a:bodyPr>
          <a:lstStyle/>
          <a:p>
            <a:r>
              <a:rPr lang="en-US" b="1" dirty="0"/>
              <a:t>Medical innovations:</a:t>
            </a:r>
            <a:endParaRPr lang="en-US" dirty="0"/>
          </a:p>
          <a:p>
            <a:pPr marL="285750" indent="-285750">
              <a:buFont typeface="Arial" pitchFamily="34" charset="0"/>
              <a:buChar char="•"/>
            </a:pPr>
            <a:r>
              <a:rPr lang="en-US" dirty="0"/>
              <a:t>HIT is the world’s first ion therapy facility with intensity-modulated raster scanning, the world’s most precise radiotherapy method</a:t>
            </a:r>
            <a:r>
              <a:rPr lang="en-US" dirty="0" smtClean="0"/>
              <a:t>.</a:t>
            </a:r>
            <a:r>
              <a:rPr lang="en-US" dirty="0"/>
              <a:t/>
            </a:r>
            <a:br>
              <a:rPr lang="en-US" dirty="0"/>
            </a:br>
            <a:endParaRPr lang="en-US" dirty="0"/>
          </a:p>
          <a:p>
            <a:pPr marL="285750" indent="-285750">
              <a:buFont typeface="Arial" pitchFamily="34" charset="0"/>
              <a:buChar char="•"/>
            </a:pPr>
            <a:r>
              <a:rPr lang="en-US" dirty="0"/>
              <a:t>HIT is the world’s first heavy ion treatment facility with a 360° rotating beam delivery system (gantry</a:t>
            </a:r>
            <a:r>
              <a:rPr lang="en-US" dirty="0" smtClean="0"/>
              <a:t>).</a:t>
            </a:r>
            <a:r>
              <a:rPr lang="en-US" dirty="0"/>
              <a:t/>
            </a:r>
            <a:br>
              <a:rPr lang="en-US" dirty="0"/>
            </a:br>
            <a:endParaRPr lang="en-US" dirty="0"/>
          </a:p>
          <a:p>
            <a:pPr marL="285750" indent="-285750">
              <a:buFont typeface="Arial" pitchFamily="34" charset="0"/>
              <a:buChar char="•"/>
            </a:pPr>
            <a:r>
              <a:rPr lang="en-US" dirty="0"/>
              <a:t>HIT is Europe’s first combined treatment facility using protons and heavy ions for radiation therapy</a:t>
            </a:r>
            <a:r>
              <a:rPr lang="en-US" dirty="0" smtClean="0"/>
              <a:t>.</a:t>
            </a:r>
            <a:r>
              <a:rPr lang="en-US" dirty="0"/>
              <a:t/>
            </a:r>
            <a:br>
              <a:rPr lang="en-US" dirty="0"/>
            </a:br>
            <a:endParaRPr lang="en-US" dirty="0"/>
          </a:p>
          <a:p>
            <a:pPr marL="285750" indent="-285750">
              <a:buFont typeface="Arial" pitchFamily="34" charset="0"/>
              <a:buChar char="•"/>
            </a:pPr>
            <a:r>
              <a:rPr lang="en-US" dirty="0"/>
              <a:t>HIT is the first facility to use cooperating robots for automated imaging and ultrahigh-precision patient positioning. </a:t>
            </a:r>
          </a:p>
        </p:txBody>
      </p:sp>
      <p:sp>
        <p:nvSpPr>
          <p:cNvPr id="3" name="TextBox 2"/>
          <p:cNvSpPr txBox="1"/>
          <p:nvPr/>
        </p:nvSpPr>
        <p:spPr>
          <a:xfrm>
            <a:off x="152400" y="0"/>
            <a:ext cx="7620000" cy="954107"/>
          </a:xfrm>
          <a:prstGeom prst="rect">
            <a:avLst/>
          </a:prstGeom>
          <a:noFill/>
        </p:spPr>
        <p:txBody>
          <a:bodyPr wrap="square" rtlCol="0">
            <a:spAutoFit/>
          </a:bodyPr>
          <a:lstStyle/>
          <a:p>
            <a:r>
              <a:rPr lang="en-US" sz="2800" dirty="0" smtClean="0"/>
              <a:t>Heidelberg Ion-Beam </a:t>
            </a:r>
          </a:p>
          <a:p>
            <a:r>
              <a:rPr lang="en-US" sz="2800" dirty="0" smtClean="0"/>
              <a:t>Therapy Center</a:t>
            </a:r>
            <a:endParaRPr lang="en-US" sz="2800" dirty="0"/>
          </a:p>
        </p:txBody>
      </p:sp>
      <p:sp>
        <p:nvSpPr>
          <p:cNvPr id="4" name="Rectangle 3"/>
          <p:cNvSpPr/>
          <p:nvPr/>
        </p:nvSpPr>
        <p:spPr>
          <a:xfrm>
            <a:off x="4600433" y="3964900"/>
            <a:ext cx="4572000" cy="2893100"/>
          </a:xfrm>
          <a:prstGeom prst="rect">
            <a:avLst/>
          </a:prstGeom>
        </p:spPr>
        <p:txBody>
          <a:bodyPr>
            <a:spAutoFit/>
          </a:bodyPr>
          <a:lstStyle/>
          <a:p>
            <a:r>
              <a:rPr lang="en-US" sz="1400" b="1" dirty="0"/>
              <a:t>At present the following types of tumors are irradiated at HIT:</a:t>
            </a:r>
            <a:endParaRPr lang="en-US" sz="1400" dirty="0"/>
          </a:p>
          <a:p>
            <a:pPr marL="285750" indent="-285750">
              <a:buFont typeface="Arial" pitchFamily="34" charset="0"/>
              <a:buChar char="•"/>
            </a:pPr>
            <a:r>
              <a:rPr lang="en-US" sz="1400" dirty="0" err="1"/>
              <a:t>chordomas</a:t>
            </a:r>
            <a:r>
              <a:rPr lang="en-US" sz="1400" dirty="0"/>
              <a:t> and </a:t>
            </a:r>
            <a:r>
              <a:rPr lang="en-US" sz="1400" dirty="0" err="1"/>
              <a:t>chondrosarcomas</a:t>
            </a:r>
            <a:r>
              <a:rPr lang="en-US" sz="1400" dirty="0"/>
              <a:t> at the base of the skull</a:t>
            </a:r>
          </a:p>
          <a:p>
            <a:pPr marL="285750" indent="-285750">
              <a:buFont typeface="Arial" pitchFamily="34" charset="0"/>
              <a:buChar char="•"/>
            </a:pPr>
            <a:r>
              <a:rPr lang="en-US" sz="1400" dirty="0"/>
              <a:t>salivary gland carcinomas (including adenoid cystic carcinomas)</a:t>
            </a:r>
          </a:p>
          <a:p>
            <a:pPr marL="285750" indent="-285750">
              <a:buFont typeface="Arial" pitchFamily="34" charset="0"/>
              <a:buChar char="•"/>
            </a:pPr>
            <a:r>
              <a:rPr lang="en-US" sz="1400" dirty="0" err="1"/>
              <a:t>chordomas</a:t>
            </a:r>
            <a:r>
              <a:rPr lang="en-US" sz="1400" dirty="0"/>
              <a:t> and </a:t>
            </a:r>
            <a:r>
              <a:rPr lang="en-US" sz="1400" dirty="0" err="1"/>
              <a:t>chondrosarcomas</a:t>
            </a:r>
            <a:r>
              <a:rPr lang="en-US" sz="1400" dirty="0"/>
              <a:t> in the pelvic region</a:t>
            </a:r>
          </a:p>
          <a:p>
            <a:pPr marL="285750" indent="-285750">
              <a:buFont typeface="Arial" pitchFamily="34" charset="0"/>
              <a:buChar char="•"/>
            </a:pPr>
            <a:r>
              <a:rPr lang="en-US" sz="1400" dirty="0"/>
              <a:t>pediatric tumors</a:t>
            </a:r>
          </a:p>
          <a:p>
            <a:pPr marL="285750" indent="-285750">
              <a:buFont typeface="Arial" pitchFamily="34" charset="0"/>
              <a:buChar char="•"/>
            </a:pPr>
            <a:r>
              <a:rPr lang="en-US" sz="1400" dirty="0" err="1"/>
              <a:t>neuro</a:t>
            </a:r>
            <a:r>
              <a:rPr lang="en-US" sz="1400" dirty="0"/>
              <a:t>-oncological tumors</a:t>
            </a:r>
          </a:p>
          <a:p>
            <a:pPr marL="285750" indent="-285750">
              <a:buFont typeface="Arial" pitchFamily="34" charset="0"/>
              <a:buChar char="•"/>
            </a:pPr>
            <a:r>
              <a:rPr lang="en-US" sz="1400" dirty="0"/>
              <a:t>liver cell carcinomas</a:t>
            </a:r>
          </a:p>
          <a:p>
            <a:pPr marL="285750" indent="-285750">
              <a:buFont typeface="Arial" pitchFamily="34" charset="0"/>
              <a:buChar char="•"/>
            </a:pPr>
            <a:r>
              <a:rPr lang="en-US" sz="1400" dirty="0"/>
              <a:t>inoperable recurrent rectal cancer</a:t>
            </a:r>
          </a:p>
          <a:p>
            <a:pPr marL="285750" indent="-285750">
              <a:buFont typeface="Arial" pitchFamily="34" charset="0"/>
              <a:buChar char="•"/>
            </a:pPr>
            <a:r>
              <a:rPr lang="en-US" sz="1400" dirty="0"/>
              <a:t>inoperable bone sarcomas</a:t>
            </a:r>
          </a:p>
          <a:p>
            <a:pPr marL="285750" indent="-285750">
              <a:buFont typeface="Arial" pitchFamily="34" charset="0"/>
              <a:buChar char="•"/>
            </a:pPr>
            <a:r>
              <a:rPr lang="en-US" sz="1400" dirty="0"/>
              <a:t>prostate cancer</a:t>
            </a:r>
          </a:p>
        </p:txBody>
      </p:sp>
      <p:pic>
        <p:nvPicPr>
          <p:cNvPr id="16386" name="Picture 2" descr="http://www.klinikum.uni-heidelberg.de/uploads/RTEmagicC_Bildschirmfoto_2012-10-22_um_09.54.07_01.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
            <a:ext cx="4250275" cy="363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808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dirty="0" smtClean="0"/>
              <a:t>Health </a:t>
            </a:r>
            <a:endParaRPr lang="en-US" dirty="0"/>
          </a:p>
        </p:txBody>
      </p:sp>
      <p:sp>
        <p:nvSpPr>
          <p:cNvPr id="3" name="Content Placeholder 2"/>
          <p:cNvSpPr>
            <a:spLocks noGrp="1"/>
          </p:cNvSpPr>
          <p:nvPr>
            <p:ph idx="1"/>
          </p:nvPr>
        </p:nvSpPr>
        <p:spPr>
          <a:xfrm>
            <a:off x="381000" y="1219200"/>
            <a:ext cx="3429000" cy="4525963"/>
          </a:xfrm>
        </p:spPr>
        <p:txBody>
          <a:bodyPr>
            <a:normAutofit fontScale="70000" lnSpcReduction="20000"/>
          </a:bodyPr>
          <a:lstStyle/>
          <a:p>
            <a:pPr marL="0" indent="0">
              <a:buNone/>
            </a:pPr>
            <a:r>
              <a:rPr lang="en-US" dirty="0" smtClean="0"/>
              <a:t>Medical Isotopes</a:t>
            </a:r>
          </a:p>
          <a:p>
            <a:pPr marL="0" indent="0">
              <a:buNone/>
            </a:pPr>
            <a:endParaRPr lang="en-US" dirty="0" smtClean="0"/>
          </a:p>
          <a:p>
            <a:r>
              <a:rPr lang="en-US" dirty="0" smtClean="0"/>
              <a:t>Diagnostics</a:t>
            </a:r>
          </a:p>
          <a:p>
            <a:pPr lvl="1"/>
            <a:r>
              <a:rPr lang="en-US" dirty="0" smtClean="0"/>
              <a:t>Gamma emitters</a:t>
            </a:r>
          </a:p>
          <a:p>
            <a:pPr lvl="2"/>
            <a:r>
              <a:rPr lang="en-US" dirty="0" smtClean="0"/>
              <a:t>Single photo emission tomography</a:t>
            </a:r>
          </a:p>
          <a:p>
            <a:pPr lvl="1"/>
            <a:r>
              <a:rPr lang="en-US" dirty="0" smtClean="0"/>
              <a:t>Beta+ emitters</a:t>
            </a:r>
          </a:p>
          <a:p>
            <a:pPr lvl="2"/>
            <a:r>
              <a:rPr lang="en-US" dirty="0" smtClean="0"/>
              <a:t>Positron emission tomography</a:t>
            </a:r>
          </a:p>
          <a:p>
            <a:pPr marL="0" indent="0">
              <a:buNone/>
            </a:pPr>
            <a:endParaRPr lang="en-US" dirty="0"/>
          </a:p>
          <a:p>
            <a:endParaRPr lang="en-US" dirty="0" smtClean="0"/>
          </a:p>
          <a:p>
            <a:r>
              <a:rPr lang="en-US" dirty="0" smtClean="0"/>
              <a:t>Therapy</a:t>
            </a:r>
          </a:p>
          <a:p>
            <a:pPr lvl="1"/>
            <a:r>
              <a:rPr lang="en-US" dirty="0" smtClean="0"/>
              <a:t>Auger, Beta and alpha emitters</a:t>
            </a:r>
            <a:endParaRPr lang="en-US" dirty="0"/>
          </a:p>
          <a:p>
            <a:endParaRPr lang="en-US" dirty="0" smtClean="0"/>
          </a:p>
          <a:p>
            <a:endParaRPr lang="en-US" dirty="0" smtClean="0"/>
          </a:p>
          <a:p>
            <a:pPr lvl="1"/>
            <a:endParaRPr lang="en-US" dirty="0"/>
          </a:p>
        </p:txBody>
      </p:sp>
      <p:sp>
        <p:nvSpPr>
          <p:cNvPr id="5" name="TextBox 4"/>
          <p:cNvSpPr txBox="1"/>
          <p:nvPr/>
        </p:nvSpPr>
        <p:spPr>
          <a:xfrm>
            <a:off x="3739310" y="2612172"/>
            <a:ext cx="5328490" cy="4093428"/>
          </a:xfrm>
          <a:prstGeom prst="rect">
            <a:avLst/>
          </a:prstGeom>
          <a:noFill/>
        </p:spPr>
        <p:txBody>
          <a:bodyPr wrap="square" rtlCol="0">
            <a:spAutoFit/>
          </a:bodyPr>
          <a:lstStyle/>
          <a:p>
            <a:r>
              <a:rPr lang="en-US" sz="2000" dirty="0" smtClean="0"/>
              <a:t>World-wide about 30 Million procedures per year.    Tc-99m Single Photon Emission Computed Tomography  (SPECT) is the most common.</a:t>
            </a:r>
          </a:p>
          <a:p>
            <a:endParaRPr lang="en-US" sz="2000" dirty="0"/>
          </a:p>
          <a:p>
            <a:r>
              <a:rPr lang="en-US" sz="2000" dirty="0" smtClean="0"/>
              <a:t>Recent shortages with fleet of aging reactors.</a:t>
            </a:r>
          </a:p>
          <a:p>
            <a:endParaRPr lang="en-US" sz="2000" dirty="0" smtClean="0"/>
          </a:p>
          <a:p>
            <a:r>
              <a:rPr lang="en-US" sz="2000" dirty="0" smtClean="0"/>
              <a:t>In many cases the economic model for production is severely skewed. </a:t>
            </a:r>
          </a:p>
          <a:p>
            <a:r>
              <a:rPr lang="en-US" sz="2000" dirty="0" smtClean="0"/>
              <a:t>“Historical foundations created an economic unsustainable industry.”</a:t>
            </a:r>
            <a:endParaRPr lang="en-US" sz="2000" dirty="0"/>
          </a:p>
          <a:p>
            <a:r>
              <a:rPr lang="en-US" sz="2000" dirty="0" smtClean="0"/>
              <a:t>See the OECD analysis of for Mo/</a:t>
            </a:r>
            <a:r>
              <a:rPr lang="en-US" sz="2000" dirty="0" err="1" smtClean="0"/>
              <a:t>Tc</a:t>
            </a:r>
            <a:r>
              <a:rPr lang="en-US" sz="2000" dirty="0" smtClean="0"/>
              <a:t>.</a:t>
            </a:r>
          </a:p>
          <a:p>
            <a:r>
              <a:rPr lang="en-US" sz="2000" dirty="0"/>
              <a:t>http://</a:t>
            </a:r>
            <a:r>
              <a:rPr lang="en-US" sz="2000" dirty="0" smtClean="0"/>
              <a:t>www.oecd-nea.org/med-radio/reports/MO-99.pdf</a:t>
            </a:r>
            <a:endParaRPr lang="en-US"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3093535"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256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 name="Rectangle 20"/>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3074" name="Rectangle 2"/>
          <p:cNvSpPr>
            <a:spLocks noGrp="1" noChangeArrowheads="1"/>
          </p:cNvSpPr>
          <p:nvPr>
            <p:ph type="title"/>
          </p:nvPr>
        </p:nvSpPr>
        <p:spPr>
          <a:xfrm>
            <a:off x="688975" y="68262"/>
            <a:ext cx="7772400" cy="769937"/>
          </a:xfrm>
        </p:spPr>
        <p:txBody>
          <a:bodyPr>
            <a:noAutofit/>
          </a:bodyPr>
          <a:lstStyle/>
          <a:p>
            <a:r>
              <a:rPr lang="en-US" sz="3200" dirty="0" smtClean="0">
                <a:latin typeface="Arial"/>
                <a:cs typeface="Arial"/>
              </a:rPr>
              <a:t>PET  6 decades </a:t>
            </a:r>
            <a:r>
              <a:rPr lang="en-US" sz="3200" dirty="0">
                <a:latin typeface="Arial"/>
                <a:cs typeface="Arial"/>
              </a:rPr>
              <a:t>of </a:t>
            </a:r>
            <a:r>
              <a:rPr lang="en-US" sz="3200" dirty="0" smtClean="0">
                <a:latin typeface="Arial"/>
                <a:cs typeface="Arial"/>
              </a:rPr>
              <a:t>development</a:t>
            </a:r>
            <a:endParaRPr lang="en-US" sz="3200" dirty="0">
              <a:latin typeface="Arial"/>
              <a:cs typeface="Arial"/>
            </a:endParaRPr>
          </a:p>
        </p:txBody>
      </p:sp>
      <p:sp>
        <p:nvSpPr>
          <p:cNvPr id="3076" name="Rectangle 4"/>
          <p:cNvSpPr>
            <a:spLocks noChangeArrowheads="1"/>
          </p:cNvSpPr>
          <p:nvPr/>
        </p:nvSpPr>
        <p:spPr bwMode="auto">
          <a:xfrm>
            <a:off x="2447925" y="5394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atin typeface="Helvetica" charset="0"/>
            </a:endParaRPr>
          </a:p>
        </p:txBody>
      </p:sp>
      <p:sp>
        <p:nvSpPr>
          <p:cNvPr id="3077" name="Rectangle 5"/>
          <p:cNvSpPr>
            <a:spLocks noChangeArrowheads="1"/>
          </p:cNvSpPr>
          <p:nvPr/>
        </p:nvSpPr>
        <p:spPr bwMode="auto">
          <a:xfrm>
            <a:off x="7267575" y="5180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atin typeface="Helvetica" charset="0"/>
            </a:endParaRPr>
          </a:p>
        </p:txBody>
      </p:sp>
      <p:grpSp>
        <p:nvGrpSpPr>
          <p:cNvPr id="3098" name="Group 26"/>
          <p:cNvGrpSpPr>
            <a:grpSpLocks/>
          </p:cNvGrpSpPr>
          <p:nvPr/>
        </p:nvGrpSpPr>
        <p:grpSpPr bwMode="auto">
          <a:xfrm>
            <a:off x="4648200" y="990600"/>
            <a:ext cx="4343400" cy="2514600"/>
            <a:chOff x="2928" y="624"/>
            <a:chExt cx="2736" cy="1584"/>
          </a:xfrm>
        </p:grpSpPr>
        <p:grpSp>
          <p:nvGrpSpPr>
            <p:cNvPr id="3096" name="Group 24"/>
            <p:cNvGrpSpPr>
              <a:grpSpLocks/>
            </p:cNvGrpSpPr>
            <p:nvPr/>
          </p:nvGrpSpPr>
          <p:grpSpPr bwMode="auto">
            <a:xfrm>
              <a:off x="2928" y="624"/>
              <a:ext cx="2736" cy="1584"/>
              <a:chOff x="2928" y="624"/>
              <a:chExt cx="2736" cy="1584"/>
            </a:xfrm>
          </p:grpSpPr>
          <p:graphicFrame>
            <p:nvGraphicFramePr>
              <p:cNvPr id="3093" name="Object 2"/>
              <p:cNvGraphicFramePr>
                <a:graphicFrameLocks noChangeAspect="1"/>
              </p:cNvGraphicFramePr>
              <p:nvPr/>
            </p:nvGraphicFramePr>
            <p:xfrm>
              <a:off x="4224" y="1152"/>
              <a:ext cx="1440" cy="802"/>
            </p:xfrm>
            <a:graphic>
              <a:graphicData uri="http://schemas.openxmlformats.org/presentationml/2006/ole">
                <mc:AlternateContent xmlns:mc="http://schemas.openxmlformats.org/markup-compatibility/2006">
                  <mc:Choice xmlns:v="urn:schemas-microsoft-com:vml" Requires="v">
                    <p:oleObj spid="_x0000_s12400" name="Image" r:id="rId4" imgW="10064243" imgH="4587363" progId="Photoshop.Image.4">
                      <p:embed/>
                    </p:oleObj>
                  </mc:Choice>
                  <mc:Fallback>
                    <p:oleObj name="Image" r:id="rId4" imgW="10064243" imgH="4587363" progId="Photoshop.Image.4">
                      <p:embed/>
                      <p:pic>
                        <p:nvPicPr>
                          <p:cNvPr id="0" name=""/>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4224" y="1152"/>
                            <a:ext cx="1440" cy="80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94" name="Text Box 22"/>
              <p:cNvSpPr txBox="1">
                <a:spLocks noChangeArrowheads="1"/>
              </p:cNvSpPr>
              <p:nvPr/>
            </p:nvSpPr>
            <p:spPr bwMode="auto">
              <a:xfrm>
                <a:off x="4416" y="672"/>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atin typeface="Helvetica" charset="0"/>
                  </a:rPr>
                  <a:t>1976</a:t>
                </a:r>
              </a:p>
            </p:txBody>
          </p:sp>
          <p:graphicFrame>
            <p:nvGraphicFramePr>
              <p:cNvPr id="3095" name="Object 2"/>
              <p:cNvGraphicFramePr>
                <a:graphicFrameLocks noChangeAspect="1"/>
              </p:cNvGraphicFramePr>
              <p:nvPr/>
            </p:nvGraphicFramePr>
            <p:xfrm>
              <a:off x="2928" y="624"/>
              <a:ext cx="1207" cy="1584"/>
            </p:xfrm>
            <a:graphic>
              <a:graphicData uri="http://schemas.openxmlformats.org/presentationml/2006/ole">
                <mc:AlternateContent xmlns:mc="http://schemas.openxmlformats.org/markup-compatibility/2006">
                  <mc:Choice xmlns:v="urn:schemas-microsoft-com:vml" Requires="v">
                    <p:oleObj spid="_x0000_s12401" name="Image" r:id="rId6" imgW="6417226" imgH="9149312" progId="Photoshop.Image.4">
                      <p:embed/>
                    </p:oleObj>
                  </mc:Choice>
                  <mc:Fallback>
                    <p:oleObj name="Image" r:id="rId6" imgW="6417226" imgH="9149312" progId="Photoshop.Image.4">
                      <p:embed/>
                      <p:pic>
                        <p:nvPicPr>
                          <p:cNvPr id="0" name=""/>
                          <p:cNvPicPr>
                            <a:picLocks noChangeAspect="1" noChangeArrowheads="1"/>
                          </p:cNvPicPr>
                          <p:nvPr/>
                        </p:nvPicPr>
                        <p:blipFill>
                          <a:blip r:embed="rId7">
                            <a:lum bright="30000" contrast="12000"/>
                            <a:extLst>
                              <a:ext uri="{28A0092B-C50C-407E-A947-70E740481C1C}">
                                <a14:useLocalDpi xmlns:a14="http://schemas.microsoft.com/office/drawing/2010/main" val="0"/>
                              </a:ext>
                            </a:extLst>
                          </a:blip>
                          <a:srcRect/>
                          <a:stretch>
                            <a:fillRect/>
                          </a:stretch>
                        </p:blipFill>
                        <p:spPr bwMode="auto">
                          <a:xfrm>
                            <a:off x="2928" y="624"/>
                            <a:ext cx="1207" cy="1584"/>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097" name="Text Box 25"/>
            <p:cNvSpPr txBox="1">
              <a:spLocks noChangeArrowheads="1"/>
            </p:cNvSpPr>
            <p:nvPr/>
          </p:nvSpPr>
          <p:spPr bwMode="auto">
            <a:xfrm>
              <a:off x="4656" y="1968"/>
              <a:ext cx="617"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smtClean="0"/>
                <a:t>FDG PET</a:t>
              </a:r>
              <a:endParaRPr lang="en-US" dirty="0"/>
            </a:p>
          </p:txBody>
        </p:sp>
      </p:grpSp>
      <p:grpSp>
        <p:nvGrpSpPr>
          <p:cNvPr id="3" name="Group 2"/>
          <p:cNvGrpSpPr/>
          <p:nvPr/>
        </p:nvGrpSpPr>
        <p:grpSpPr>
          <a:xfrm>
            <a:off x="3429000" y="4278398"/>
            <a:ext cx="5311249" cy="2354113"/>
            <a:chOff x="3429000" y="4278398"/>
            <a:chExt cx="5311249" cy="2354113"/>
          </a:xfrm>
        </p:grpSpPr>
        <p:sp>
          <p:nvSpPr>
            <p:cNvPr id="3090" name="Text Box 18"/>
            <p:cNvSpPr txBox="1">
              <a:spLocks noChangeArrowheads="1"/>
            </p:cNvSpPr>
            <p:nvPr/>
          </p:nvSpPr>
          <p:spPr bwMode="auto">
            <a:xfrm>
              <a:off x="3429000" y="5708607"/>
              <a:ext cx="2438400"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dirty="0" smtClean="0">
                  <a:latin typeface="Helvetica" charset="0"/>
                </a:rPr>
                <a:t>2001 - present</a:t>
              </a:r>
              <a:endParaRPr lang="en-US" dirty="0">
                <a:latin typeface="Helvetica" charset="0"/>
              </a:endParaRPr>
            </a:p>
            <a:p>
              <a:pPr algn="ctr">
                <a:spcBef>
                  <a:spcPct val="50000"/>
                </a:spcBef>
              </a:pPr>
              <a:r>
                <a:rPr lang="en-US" sz="2000" dirty="0">
                  <a:latin typeface="Helvetica" charset="0"/>
                </a:rPr>
                <a:t>3D PET/CT</a:t>
              </a:r>
              <a:endParaRPr lang="en-US" dirty="0">
                <a:latin typeface="Helvetica" charset="0"/>
              </a:endParaRPr>
            </a:p>
          </p:txBody>
        </p:sp>
        <p:grpSp>
          <p:nvGrpSpPr>
            <p:cNvPr id="2" name="Group 1"/>
            <p:cNvGrpSpPr/>
            <p:nvPr/>
          </p:nvGrpSpPr>
          <p:grpSpPr>
            <a:xfrm>
              <a:off x="5458167" y="4278398"/>
              <a:ext cx="3282082" cy="2354113"/>
              <a:chOff x="3501369" y="3986904"/>
              <a:chExt cx="3282082" cy="2354113"/>
            </a:xfrm>
          </p:grpSpPr>
          <p:pic>
            <p:nvPicPr>
              <p:cNvPr id="26" name="Picture 3" descr="Scrn_Silverman 27nov07CT,PT_000"/>
              <p:cNvPicPr>
                <a:picLocks noChangeAspect="1" noChangeArrowheads="1"/>
              </p:cNvPicPr>
              <p:nvPr/>
            </p:nvPicPr>
            <p:blipFill>
              <a:blip r:embed="rId8">
                <a:extLst>
                  <a:ext uri="{28A0092B-C50C-407E-A947-70E740481C1C}">
                    <a14:useLocalDpi xmlns:a14="http://schemas.microsoft.com/office/drawing/2010/main" val="0"/>
                  </a:ext>
                </a:extLst>
              </a:blip>
              <a:srcRect l="66734" r="22171" b="66600"/>
              <a:stretch>
                <a:fillRect/>
              </a:stretch>
            </p:blipFill>
            <p:spPr bwMode="auto">
              <a:xfrm>
                <a:off x="5683019" y="3986904"/>
                <a:ext cx="1100432" cy="23541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crn_Silverman 27nov07CT,PT_003"/>
              <p:cNvPicPr>
                <a:picLocks noChangeAspect="1" noChangeArrowheads="1"/>
              </p:cNvPicPr>
              <p:nvPr/>
            </p:nvPicPr>
            <p:blipFill>
              <a:blip r:embed="rId9">
                <a:extLst>
                  <a:ext uri="{28A0092B-C50C-407E-A947-70E740481C1C}">
                    <a14:useLocalDpi xmlns:a14="http://schemas.microsoft.com/office/drawing/2010/main" val="0"/>
                  </a:ext>
                </a:extLst>
              </a:blip>
              <a:srcRect l="66934" r="21469" b="66634"/>
              <a:stretch>
                <a:fillRect/>
              </a:stretch>
            </p:blipFill>
            <p:spPr bwMode="auto">
              <a:xfrm>
                <a:off x="4662936" y="3993889"/>
                <a:ext cx="1020083" cy="23471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Scrn_Silverman 27nov07CT,PT_001"/>
              <p:cNvPicPr>
                <a:picLocks noChangeAspect="1" noChangeArrowheads="1"/>
              </p:cNvPicPr>
              <p:nvPr/>
            </p:nvPicPr>
            <p:blipFill>
              <a:blip r:embed="rId10">
                <a:extLst>
                  <a:ext uri="{28A0092B-C50C-407E-A947-70E740481C1C}">
                    <a14:useLocalDpi xmlns:a14="http://schemas.microsoft.com/office/drawing/2010/main" val="0"/>
                  </a:ext>
                </a:extLst>
              </a:blip>
              <a:srcRect l="65752" r="21242" b="66684"/>
              <a:stretch>
                <a:fillRect/>
              </a:stretch>
            </p:blipFill>
            <p:spPr bwMode="auto">
              <a:xfrm>
                <a:off x="3501369" y="3995636"/>
                <a:ext cx="1145847" cy="234538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a:off x="5949071" y="4456878"/>
                <a:ext cx="156044" cy="243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89222" y="5603362"/>
                <a:ext cx="118104" cy="2160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848720" y="4456878"/>
                <a:ext cx="156044" cy="243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388871" y="5603362"/>
                <a:ext cx="118104" cy="2160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pic>
        <p:nvPicPr>
          <p:cNvPr id="35" name="Picture 5" descr="Brownell_fig2"/>
          <p:cNvPicPr>
            <a:picLocks noChangeAspect="1" noChangeArrowheads="1"/>
          </p:cNvPicPr>
          <p:nvPr/>
        </p:nvPicPr>
        <p:blipFill rotWithShape="1">
          <a:blip r:embed="rId11">
            <a:extLst>
              <a:ext uri="{28A0092B-C50C-407E-A947-70E740481C1C}">
                <a14:useLocalDpi xmlns:a14="http://schemas.microsoft.com/office/drawing/2010/main" val="0"/>
              </a:ext>
            </a:extLst>
          </a:blip>
          <a:srcRect l="50337"/>
          <a:stretch/>
        </p:blipFill>
        <p:spPr bwMode="auto">
          <a:xfrm>
            <a:off x="304800" y="1399242"/>
            <a:ext cx="1665111"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
          <p:cNvSpPr txBox="1">
            <a:spLocks noChangeArrowheads="1"/>
          </p:cNvSpPr>
          <p:nvPr/>
        </p:nvSpPr>
        <p:spPr bwMode="auto">
          <a:xfrm>
            <a:off x="304800" y="838200"/>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dirty="0" smtClean="0">
                <a:latin typeface="Helvetica" charset="0"/>
              </a:rPr>
              <a:t>1953</a:t>
            </a:r>
            <a:endParaRPr lang="en-US" dirty="0">
              <a:latin typeface="Helvetica" charset="0"/>
            </a:endParaRPr>
          </a:p>
        </p:txBody>
      </p:sp>
      <p:sp>
        <p:nvSpPr>
          <p:cNvPr id="5" name="TextBox 4"/>
          <p:cNvSpPr txBox="1"/>
          <p:nvPr/>
        </p:nvSpPr>
        <p:spPr>
          <a:xfrm>
            <a:off x="71437" y="3006389"/>
            <a:ext cx="2143125" cy="738664"/>
          </a:xfrm>
          <a:prstGeom prst="rect">
            <a:avLst/>
          </a:prstGeom>
          <a:noFill/>
        </p:spPr>
        <p:txBody>
          <a:bodyPr wrap="square" rtlCol="0">
            <a:spAutoFit/>
          </a:bodyPr>
          <a:lstStyle/>
          <a:p>
            <a:pPr algn="ctr"/>
            <a:r>
              <a:rPr lang="en-US" sz="1400" dirty="0" smtClean="0"/>
              <a:t>Count difference of positron emitter between 2 detectors</a:t>
            </a:r>
            <a:endParaRPr lang="en-US" sz="1400" dirty="0"/>
          </a:p>
        </p:txBody>
      </p:sp>
      <p:grpSp>
        <p:nvGrpSpPr>
          <p:cNvPr id="8" name="Group 7"/>
          <p:cNvGrpSpPr/>
          <p:nvPr/>
        </p:nvGrpSpPr>
        <p:grpSpPr>
          <a:xfrm>
            <a:off x="2303305" y="829234"/>
            <a:ext cx="1794531" cy="3025468"/>
            <a:chOff x="2303305" y="829234"/>
            <a:chExt cx="1794531" cy="3025468"/>
          </a:xfrm>
        </p:grpSpPr>
        <p:grpSp>
          <p:nvGrpSpPr>
            <p:cNvPr id="4" name="Group 3"/>
            <p:cNvGrpSpPr/>
            <p:nvPr/>
          </p:nvGrpSpPr>
          <p:grpSpPr>
            <a:xfrm>
              <a:off x="2393108" y="829234"/>
              <a:ext cx="1619991" cy="2720863"/>
              <a:chOff x="2393108" y="829234"/>
              <a:chExt cx="1619991" cy="2720863"/>
            </a:xfrm>
          </p:grpSpPr>
          <p:sp>
            <p:nvSpPr>
              <p:cNvPr id="3075" name="Text Box 3"/>
              <p:cNvSpPr txBox="1">
                <a:spLocks noChangeArrowheads="1"/>
              </p:cNvSpPr>
              <p:nvPr/>
            </p:nvSpPr>
            <p:spPr bwMode="auto">
              <a:xfrm>
                <a:off x="2447925" y="829234"/>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dirty="0">
                    <a:latin typeface="Helvetica" charset="0"/>
                  </a:rPr>
                  <a:t>1965</a:t>
                </a:r>
              </a:p>
            </p:txBody>
          </p:sp>
          <p:pic>
            <p:nvPicPr>
              <p:cNvPr id="3078"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1291"/>
              <a:stretch/>
            </p:blipFill>
            <p:spPr bwMode="auto">
              <a:xfrm>
                <a:off x="2393108" y="1284941"/>
                <a:ext cx="1619991" cy="226515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2303305" y="3546925"/>
              <a:ext cx="1794531" cy="307777"/>
            </a:xfrm>
            <a:prstGeom prst="rect">
              <a:avLst/>
            </a:prstGeom>
            <a:noFill/>
          </p:spPr>
          <p:txBody>
            <a:bodyPr wrap="none" rtlCol="0">
              <a:spAutoFit/>
            </a:bodyPr>
            <a:lstStyle/>
            <a:p>
              <a:r>
                <a:rPr lang="en-US" sz="1400" baseline="30000" dirty="0" smtClean="0"/>
                <a:t>18</a:t>
              </a:r>
              <a:r>
                <a:rPr lang="en-US" sz="1400" dirty="0" smtClean="0"/>
                <a:t>F w/ gamma camera</a:t>
              </a:r>
              <a:endParaRPr lang="en-US" sz="1400" dirty="0"/>
            </a:p>
          </p:txBody>
        </p:sp>
      </p:grpSp>
      <p:grpSp>
        <p:nvGrpSpPr>
          <p:cNvPr id="9" name="Group 8"/>
          <p:cNvGrpSpPr/>
          <p:nvPr/>
        </p:nvGrpSpPr>
        <p:grpSpPr>
          <a:xfrm>
            <a:off x="266313" y="4191000"/>
            <a:ext cx="3543687" cy="2476500"/>
            <a:chOff x="266313" y="4191000"/>
            <a:chExt cx="3543687" cy="2476500"/>
          </a:xfrm>
        </p:grpSpPr>
        <p:grpSp>
          <p:nvGrpSpPr>
            <p:cNvPr id="3102" name="Group 30"/>
            <p:cNvGrpSpPr>
              <a:grpSpLocks/>
            </p:cNvGrpSpPr>
            <p:nvPr/>
          </p:nvGrpSpPr>
          <p:grpSpPr bwMode="auto">
            <a:xfrm>
              <a:off x="304800" y="4191000"/>
              <a:ext cx="3505200" cy="2476500"/>
              <a:chOff x="192" y="2640"/>
              <a:chExt cx="2208" cy="1560"/>
            </a:xfrm>
          </p:grpSpPr>
          <p:sp>
            <p:nvSpPr>
              <p:cNvPr id="3081" name="Text Box 9"/>
              <p:cNvSpPr txBox="1">
                <a:spLocks noChangeArrowheads="1"/>
              </p:cNvSpPr>
              <p:nvPr/>
            </p:nvSpPr>
            <p:spPr bwMode="auto">
              <a:xfrm>
                <a:off x="720" y="2640"/>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dirty="0">
                    <a:latin typeface="Helvetica" charset="0"/>
                  </a:rPr>
                  <a:t>1980-</a:t>
                </a:r>
                <a:r>
                  <a:rPr lang="en-US" dirty="0" smtClean="0">
                    <a:latin typeface="Helvetica" charset="0"/>
                  </a:rPr>
                  <a:t>90</a:t>
                </a:r>
                <a:r>
                  <a:rPr lang="en-US" dirty="0" smtClean="0">
                    <a:latin typeface="Arial"/>
                  </a:rPr>
                  <a:t>’</a:t>
                </a:r>
                <a:r>
                  <a:rPr lang="en-US" altLang="ja-JP" dirty="0" smtClean="0">
                    <a:latin typeface="Arial"/>
                  </a:rPr>
                  <a:t>s</a:t>
                </a:r>
                <a:endParaRPr lang="en-US" dirty="0">
                  <a:latin typeface="Helvetica" charset="0"/>
                </a:endParaRPr>
              </a:p>
            </p:txBody>
          </p:sp>
          <p:grpSp>
            <p:nvGrpSpPr>
              <p:cNvPr id="3099" name="Group 27"/>
              <p:cNvGrpSpPr>
                <a:grpSpLocks noChangeAspect="1"/>
              </p:cNvGrpSpPr>
              <p:nvPr/>
            </p:nvGrpSpPr>
            <p:grpSpPr bwMode="auto">
              <a:xfrm>
                <a:off x="192" y="2953"/>
                <a:ext cx="2208" cy="1247"/>
                <a:chOff x="1544" y="2784"/>
                <a:chExt cx="2592" cy="1464"/>
              </a:xfrm>
            </p:grpSpPr>
            <p:pic>
              <p:nvPicPr>
                <p:cNvPr id="3100" name="Picture 1027"/>
                <p:cNvPicPr>
                  <a:picLocks noChangeAspect="1" noChangeArrowheads="1"/>
                </p:cNvPicPr>
                <p:nvPr/>
              </p:nvPicPr>
              <p:blipFill>
                <a:blip r:embed="rId13">
                  <a:lum bright="-24000"/>
                  <a:extLst>
                    <a:ext uri="{28A0092B-C50C-407E-A947-70E740481C1C}">
                      <a14:useLocalDpi xmlns:a14="http://schemas.microsoft.com/office/drawing/2010/main" val="0"/>
                    </a:ext>
                  </a:extLst>
                </a:blip>
                <a:srcRect t="64882" r="50000"/>
                <a:stretch>
                  <a:fillRect/>
                </a:stretch>
              </p:blipFill>
              <p:spPr bwMode="auto">
                <a:xfrm>
                  <a:off x="1544" y="2784"/>
                  <a:ext cx="1248"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30"/>
                <p:cNvPicPr>
                  <a:picLocks noChangeAspect="1" noChangeArrowheads="1"/>
                </p:cNvPicPr>
                <p:nvPr/>
              </p:nvPicPr>
              <p:blipFill>
                <a:blip r:embed="rId13">
                  <a:lum bright="-24000"/>
                  <a:extLst>
                    <a:ext uri="{28A0092B-C50C-407E-A947-70E740481C1C}">
                      <a14:useLocalDpi xmlns:a14="http://schemas.microsoft.com/office/drawing/2010/main" val="0"/>
                    </a:ext>
                  </a:extLst>
                </a:blip>
                <a:srcRect l="49680" t="64688"/>
                <a:stretch>
                  <a:fillRect/>
                </a:stretch>
              </p:blipFill>
              <p:spPr bwMode="auto">
                <a:xfrm>
                  <a:off x="2880" y="2784"/>
                  <a:ext cx="1256"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 name="TextBox 6"/>
            <p:cNvSpPr txBox="1"/>
            <p:nvPr/>
          </p:nvSpPr>
          <p:spPr>
            <a:xfrm>
              <a:off x="266313" y="4378812"/>
              <a:ext cx="496550" cy="338554"/>
            </a:xfrm>
            <a:prstGeom prst="rect">
              <a:avLst/>
            </a:prstGeom>
            <a:noFill/>
          </p:spPr>
          <p:txBody>
            <a:bodyPr wrap="none" rtlCol="0">
              <a:spAutoFit/>
            </a:bodyPr>
            <a:lstStyle/>
            <a:p>
              <a:r>
                <a:rPr lang="en-US" sz="1600" dirty="0" smtClean="0"/>
                <a:t>FBP</a:t>
              </a:r>
              <a:endParaRPr lang="en-US" dirty="0"/>
            </a:p>
          </p:txBody>
        </p:sp>
        <p:sp>
          <p:nvSpPr>
            <p:cNvPr id="41" name="TextBox 40"/>
            <p:cNvSpPr txBox="1"/>
            <p:nvPr/>
          </p:nvSpPr>
          <p:spPr>
            <a:xfrm>
              <a:off x="2841428" y="4319569"/>
              <a:ext cx="881471" cy="338554"/>
            </a:xfrm>
            <a:prstGeom prst="rect">
              <a:avLst/>
            </a:prstGeom>
            <a:noFill/>
          </p:spPr>
          <p:txBody>
            <a:bodyPr wrap="none" rtlCol="0">
              <a:spAutoFit/>
            </a:bodyPr>
            <a:lstStyle/>
            <a:p>
              <a:r>
                <a:rPr lang="en-US" sz="1600" dirty="0" smtClean="0"/>
                <a:t>iterative</a:t>
              </a:r>
              <a:endParaRPr lang="en-US" sz="1600" dirty="0"/>
            </a:p>
          </p:txBody>
        </p:sp>
      </p:grpSp>
      <p:sp>
        <p:nvSpPr>
          <p:cNvPr id="10" name="TextBox 9"/>
          <p:cNvSpPr txBox="1"/>
          <p:nvPr/>
        </p:nvSpPr>
        <p:spPr>
          <a:xfrm>
            <a:off x="6150208" y="3745468"/>
            <a:ext cx="2771080" cy="369332"/>
          </a:xfrm>
          <a:prstGeom prst="rect">
            <a:avLst/>
          </a:prstGeom>
          <a:noFill/>
        </p:spPr>
        <p:txBody>
          <a:bodyPr wrap="none" rtlCol="0">
            <a:spAutoFit/>
          </a:bodyPr>
          <a:lstStyle/>
          <a:p>
            <a:r>
              <a:rPr lang="en-US" dirty="0" smtClean="0"/>
              <a:t>Thanks to Joel Karp  </a:t>
            </a:r>
            <a:r>
              <a:rPr lang="en-US" dirty="0" err="1" smtClean="0"/>
              <a:t>U.Penn</a:t>
            </a:r>
            <a:endParaRPr lang="en-US" dirty="0"/>
          </a:p>
        </p:txBody>
      </p:sp>
    </p:spTree>
    <p:extLst>
      <p:ext uri="{BB962C8B-B14F-4D97-AF65-F5344CB8AC3E}">
        <p14:creationId xmlns:p14="http://schemas.microsoft.com/office/powerpoint/2010/main" val="18791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8" name="Rectangle 34"/>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l="14706" r="6863"/>
          <a:stretch>
            <a:fillRect/>
          </a:stretch>
        </p:blipFill>
        <p:spPr bwMode="auto">
          <a:xfrm>
            <a:off x="1676400" y="1250950"/>
            <a:ext cx="5867400" cy="5121275"/>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1752600" y="6415088"/>
            <a:ext cx="37163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a:t>National Geographic January 1987</a:t>
            </a:r>
          </a:p>
        </p:txBody>
      </p:sp>
      <p:sp>
        <p:nvSpPr>
          <p:cNvPr id="6149" name="Text Box 5"/>
          <p:cNvSpPr txBox="1">
            <a:spLocks noChangeArrowheads="1"/>
          </p:cNvSpPr>
          <p:nvPr/>
        </p:nvSpPr>
        <p:spPr bwMode="auto">
          <a:xfrm>
            <a:off x="1636713" y="76200"/>
            <a:ext cx="5830887"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a:latin typeface="Arial"/>
                <a:cs typeface="Arial"/>
              </a:rPr>
              <a:t>Positron Emission Tomography</a:t>
            </a:r>
          </a:p>
        </p:txBody>
      </p:sp>
      <p:grpSp>
        <p:nvGrpSpPr>
          <p:cNvPr id="6173" name="Group 29"/>
          <p:cNvGrpSpPr>
            <a:grpSpLocks noChangeAspect="1"/>
          </p:cNvGrpSpPr>
          <p:nvPr/>
        </p:nvGrpSpPr>
        <p:grpSpPr bwMode="auto">
          <a:xfrm>
            <a:off x="76200" y="610130"/>
            <a:ext cx="3048000" cy="481396"/>
            <a:chOff x="0" y="377"/>
            <a:chExt cx="1920" cy="350"/>
          </a:xfrm>
        </p:grpSpPr>
        <p:pic>
          <p:nvPicPr>
            <p:cNvPr id="6170" name="Picture 2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432"/>
              <a:ext cx="1920"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72" name="Rectangle 28"/>
            <p:cNvSpPr>
              <a:spLocks noChangeAspect="1" noChangeArrowheads="1"/>
            </p:cNvSpPr>
            <p:nvPr/>
          </p:nvSpPr>
          <p:spPr bwMode="auto">
            <a:xfrm>
              <a:off x="0" y="432"/>
              <a:ext cx="1920" cy="19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71" name="Text Box 27"/>
            <p:cNvSpPr txBox="1">
              <a:spLocks noChangeAspect="1" noChangeArrowheads="1"/>
            </p:cNvSpPr>
            <p:nvPr/>
          </p:nvSpPr>
          <p:spPr bwMode="auto">
            <a:xfrm>
              <a:off x="0" y="377"/>
              <a:ext cx="190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solidFill>
                    <a:schemeClr val="bg1"/>
                  </a:solidFill>
                  <a:latin typeface="Helvetica" charset="0"/>
                </a:rPr>
                <a:t>p (22 MeV) + </a:t>
              </a:r>
              <a:r>
                <a:rPr lang="en-US" sz="1800" baseline="30000" dirty="0">
                  <a:solidFill>
                    <a:schemeClr val="bg1"/>
                  </a:solidFill>
                  <a:latin typeface="Helvetica" charset="0"/>
                </a:rPr>
                <a:t>18</a:t>
              </a:r>
              <a:r>
                <a:rPr lang="en-US" sz="1800" dirty="0">
                  <a:solidFill>
                    <a:schemeClr val="bg1"/>
                  </a:solidFill>
                  <a:latin typeface="Helvetica" charset="0"/>
                </a:rPr>
                <a:t>O -&gt;  n + </a:t>
              </a:r>
              <a:r>
                <a:rPr lang="en-US" sz="1800" baseline="30000" dirty="0">
                  <a:solidFill>
                    <a:schemeClr val="bg1"/>
                  </a:solidFill>
                  <a:latin typeface="Helvetica" charset="0"/>
                </a:rPr>
                <a:t>18</a:t>
              </a:r>
              <a:r>
                <a:rPr lang="en-US" sz="1800" dirty="0">
                  <a:solidFill>
                    <a:schemeClr val="bg1"/>
                  </a:solidFill>
                  <a:latin typeface="Helvetica" charset="0"/>
                </a:rPr>
                <a:t>F</a:t>
              </a:r>
            </a:p>
          </p:txBody>
        </p:sp>
      </p:grpSp>
      <p:grpSp>
        <p:nvGrpSpPr>
          <p:cNvPr id="7" name="Group 6"/>
          <p:cNvGrpSpPr/>
          <p:nvPr/>
        </p:nvGrpSpPr>
        <p:grpSpPr>
          <a:xfrm>
            <a:off x="4392704" y="685799"/>
            <a:ext cx="4656476" cy="6127697"/>
            <a:chOff x="4392704" y="685799"/>
            <a:chExt cx="4656476" cy="6127697"/>
          </a:xfrm>
        </p:grpSpPr>
        <p:pic>
          <p:nvPicPr>
            <p:cNvPr id="6251" name="Picture 107" descr="PETTrac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235" y="685799"/>
              <a:ext cx="3266945" cy="6127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2704" y="922248"/>
              <a:ext cx="1415772" cy="338554"/>
            </a:xfrm>
            <a:prstGeom prst="rect">
              <a:avLst/>
            </a:prstGeom>
            <a:noFill/>
            <a:ln>
              <a:noFill/>
            </a:ln>
          </p:spPr>
          <p:txBody>
            <a:bodyPr wrap="none" rtlCol="0">
              <a:spAutoFit/>
            </a:bodyPr>
            <a:lstStyle/>
            <a:p>
              <a:r>
                <a:rPr lang="en-US" sz="1600" dirty="0" smtClean="0"/>
                <a:t>Clinical studies</a:t>
              </a:r>
              <a:endParaRPr lang="en-US" sz="1600" dirty="0"/>
            </a:p>
          </p:txBody>
        </p:sp>
        <p:sp>
          <p:nvSpPr>
            <p:cNvPr id="12" name="TextBox 11"/>
            <p:cNvSpPr txBox="1"/>
            <p:nvPr/>
          </p:nvSpPr>
          <p:spPr>
            <a:xfrm>
              <a:off x="4560045" y="1209117"/>
              <a:ext cx="1236236" cy="338554"/>
            </a:xfrm>
            <a:prstGeom prst="rect">
              <a:avLst/>
            </a:prstGeom>
            <a:solidFill>
              <a:srgbClr val="FFFFFF"/>
            </a:solidFill>
            <a:ln>
              <a:noFill/>
            </a:ln>
          </p:spPr>
          <p:txBody>
            <a:bodyPr wrap="none" rtlCol="0">
              <a:spAutoFit/>
            </a:bodyPr>
            <a:lstStyle/>
            <a:p>
              <a:r>
                <a:rPr lang="en-US" sz="1600" dirty="0" smtClean="0"/>
                <a:t>Clinical trials</a:t>
              </a:r>
              <a:endParaRPr lang="en-US" sz="1600" dirty="0"/>
            </a:p>
          </p:txBody>
        </p:sp>
      </p:grpSp>
      <p:sp>
        <p:nvSpPr>
          <p:cNvPr id="3" name="Rectangle 2"/>
          <p:cNvSpPr/>
          <p:nvPr/>
        </p:nvSpPr>
        <p:spPr>
          <a:xfrm>
            <a:off x="2312904" y="906859"/>
            <a:ext cx="2079800" cy="369332"/>
          </a:xfrm>
          <a:prstGeom prst="rect">
            <a:avLst/>
          </a:prstGeom>
        </p:spPr>
        <p:txBody>
          <a:bodyPr wrap="none">
            <a:spAutoFit/>
          </a:bodyPr>
          <a:lstStyle/>
          <a:p>
            <a:r>
              <a:rPr lang="en-US" b="1" dirty="0" err="1"/>
              <a:t>Fluorodeoxyglucose</a:t>
            </a:r>
            <a:endParaRPr lang="en-US" dirty="0"/>
          </a:p>
        </p:txBody>
      </p:sp>
    </p:spTree>
    <p:extLst>
      <p:ext uri="{BB962C8B-B14F-4D97-AF65-F5344CB8AC3E}">
        <p14:creationId xmlns:p14="http://schemas.microsoft.com/office/powerpoint/2010/main" val="1696317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dirty="0" smtClean="0"/>
              <a:t>Outline</a:t>
            </a:r>
            <a:endParaRPr lang="en-US" dirty="0"/>
          </a:p>
        </p:txBody>
      </p:sp>
      <p:sp>
        <p:nvSpPr>
          <p:cNvPr id="3" name="Content Placeholder 2"/>
          <p:cNvSpPr>
            <a:spLocks noGrp="1"/>
          </p:cNvSpPr>
          <p:nvPr>
            <p:ph idx="1"/>
          </p:nvPr>
        </p:nvSpPr>
        <p:spPr>
          <a:xfrm>
            <a:off x="304800" y="1219200"/>
            <a:ext cx="8610600" cy="4800600"/>
          </a:xfrm>
        </p:spPr>
        <p:txBody>
          <a:bodyPr>
            <a:normAutofit fontScale="55000" lnSpcReduction="20000"/>
          </a:bodyPr>
          <a:lstStyle/>
          <a:p>
            <a:r>
              <a:rPr lang="en-US" dirty="0" smtClean="0"/>
              <a:t>Wealth</a:t>
            </a:r>
          </a:p>
          <a:p>
            <a:pPr lvl="1"/>
            <a:r>
              <a:rPr lang="en-US" dirty="0" smtClean="0"/>
              <a:t>Accelerators in Industry</a:t>
            </a:r>
          </a:p>
          <a:p>
            <a:pPr lvl="1"/>
            <a:r>
              <a:rPr lang="en-US" dirty="0" smtClean="0"/>
              <a:t>Bore-hole logging</a:t>
            </a:r>
          </a:p>
          <a:p>
            <a:pPr lvl="1"/>
            <a:r>
              <a:rPr lang="en-US" dirty="0"/>
              <a:t>Atom Trap Trace Analysis and </a:t>
            </a:r>
            <a:r>
              <a:rPr lang="en-US" dirty="0" smtClean="0"/>
              <a:t>groundwater</a:t>
            </a:r>
          </a:p>
          <a:p>
            <a:r>
              <a:rPr lang="en-US" dirty="0" smtClean="0"/>
              <a:t>Health</a:t>
            </a:r>
          </a:p>
          <a:p>
            <a:pPr lvl="1"/>
            <a:r>
              <a:rPr lang="en-US" dirty="0" smtClean="0"/>
              <a:t>Ion beam therapy</a:t>
            </a:r>
          </a:p>
          <a:p>
            <a:pPr lvl="1"/>
            <a:r>
              <a:rPr lang="en-US" dirty="0" smtClean="0"/>
              <a:t>Positron </a:t>
            </a:r>
            <a:r>
              <a:rPr lang="en-US" dirty="0"/>
              <a:t>e</a:t>
            </a:r>
            <a:r>
              <a:rPr lang="en-US" dirty="0" smtClean="0"/>
              <a:t>mission tomography</a:t>
            </a:r>
          </a:p>
          <a:p>
            <a:pPr lvl="1"/>
            <a:r>
              <a:rPr lang="en-US" dirty="0" smtClean="0"/>
              <a:t>New isotopes for diagnostics and therapeutics</a:t>
            </a:r>
          </a:p>
          <a:p>
            <a:r>
              <a:rPr lang="en-US" dirty="0" smtClean="0"/>
              <a:t>Stealth</a:t>
            </a:r>
          </a:p>
          <a:p>
            <a:pPr lvl="1"/>
            <a:r>
              <a:rPr lang="en-US" dirty="0" smtClean="0"/>
              <a:t>Nuclear Submarines</a:t>
            </a:r>
          </a:p>
          <a:p>
            <a:pPr lvl="1"/>
            <a:r>
              <a:rPr lang="en-US" dirty="0" smtClean="0"/>
              <a:t>Nuclear Forensics</a:t>
            </a:r>
          </a:p>
          <a:p>
            <a:pPr lvl="1"/>
            <a:r>
              <a:rPr lang="en-US" dirty="0" smtClean="0"/>
              <a:t>Non-proliferation</a:t>
            </a:r>
          </a:p>
          <a:p>
            <a:pPr lvl="1"/>
            <a:r>
              <a:rPr lang="en-US" dirty="0" smtClean="0"/>
              <a:t>Zero field NMR for detecting Nitrogen</a:t>
            </a:r>
          </a:p>
          <a:p>
            <a:pPr lvl="1"/>
            <a:endParaRPr lang="en-US" dirty="0" smtClean="0"/>
          </a:p>
          <a:p>
            <a:r>
              <a:rPr lang="en-US" dirty="0" smtClean="0"/>
              <a:t>WOW</a:t>
            </a:r>
          </a:p>
          <a:p>
            <a:pPr lvl="1"/>
            <a:r>
              <a:rPr lang="en-US" dirty="0" smtClean="0"/>
              <a:t>Power supplies for space-craft</a:t>
            </a:r>
          </a:p>
          <a:p>
            <a:pPr lvl="1"/>
            <a:r>
              <a:rPr lang="en-US" dirty="0" smtClean="0"/>
              <a:t>Probing the earth’s mantle</a:t>
            </a:r>
          </a:p>
          <a:p>
            <a:pPr marL="57150" indent="0">
              <a:buNone/>
            </a:pPr>
            <a:endParaRPr lang="en-US" dirty="0" smtClean="0"/>
          </a:p>
          <a:p>
            <a:pPr marL="57150" indent="0">
              <a:buNone/>
            </a:pPr>
            <a:r>
              <a:rPr lang="en-US" dirty="0" smtClean="0"/>
              <a:t>Nuclear Power applications will be covered by Bernard </a:t>
            </a:r>
            <a:r>
              <a:rPr lang="en-US" dirty="0" err="1" smtClean="0"/>
              <a:t>Frois</a:t>
            </a:r>
            <a:endParaRPr lang="en-US" dirty="0" smtClean="0"/>
          </a:p>
        </p:txBody>
      </p:sp>
    </p:spTree>
    <p:extLst>
      <p:ext uri="{BB962C8B-B14F-4D97-AF65-F5344CB8AC3E}">
        <p14:creationId xmlns:p14="http://schemas.microsoft.com/office/powerpoint/2010/main" val="483254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5" name="Rectangle 9"/>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60420" name="Text Box 4"/>
          <p:cNvSpPr txBox="1">
            <a:spLocks noChangeArrowheads="1"/>
          </p:cNvSpPr>
          <p:nvPr/>
        </p:nvSpPr>
        <p:spPr bwMode="auto">
          <a:xfrm>
            <a:off x="119063" y="106363"/>
            <a:ext cx="8864241"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3200" dirty="0" smtClean="0">
                <a:latin typeface="Arial"/>
                <a:cs typeface="Arial"/>
              </a:rPr>
              <a:t>What are the needs and challenges?</a:t>
            </a:r>
            <a:endParaRPr lang="en-US" sz="3200" dirty="0">
              <a:latin typeface="Arial"/>
              <a:cs typeface="Arial"/>
            </a:endParaRPr>
          </a:p>
        </p:txBody>
      </p:sp>
      <p:sp>
        <p:nvSpPr>
          <p:cNvPr id="2" name="TextBox 1"/>
          <p:cNvSpPr txBox="1"/>
          <p:nvPr/>
        </p:nvSpPr>
        <p:spPr>
          <a:xfrm>
            <a:off x="119064" y="2195186"/>
            <a:ext cx="8864240" cy="4524315"/>
          </a:xfrm>
          <a:prstGeom prst="rect">
            <a:avLst/>
          </a:prstGeom>
          <a:noFill/>
        </p:spPr>
        <p:txBody>
          <a:bodyPr wrap="square" rtlCol="0">
            <a:spAutoFit/>
          </a:bodyPr>
          <a:lstStyle/>
          <a:p>
            <a:pPr marL="285750" indent="-285750">
              <a:buFont typeface="Arial"/>
              <a:buChar char="•"/>
            </a:pPr>
            <a:r>
              <a:rPr lang="en-US" sz="2400" dirty="0" smtClean="0"/>
              <a:t>Scan statistics</a:t>
            </a:r>
          </a:p>
          <a:p>
            <a:pPr marL="742950" lvl="1" indent="-285750">
              <a:buFont typeface="Arial"/>
              <a:buChar char="•"/>
            </a:pPr>
            <a:r>
              <a:rPr lang="en-US" sz="2400" dirty="0" smtClean="0">
                <a:solidFill>
                  <a:srgbClr val="676767"/>
                </a:solidFill>
              </a:rPr>
              <a:t>Detectors with high stopping power</a:t>
            </a:r>
          </a:p>
          <a:p>
            <a:pPr marL="742950" lvl="1" indent="-285750">
              <a:buFont typeface="Arial"/>
              <a:buChar char="•"/>
            </a:pPr>
            <a:r>
              <a:rPr lang="en-US" sz="2400" dirty="0" smtClean="0">
                <a:solidFill>
                  <a:srgbClr val="676767"/>
                </a:solidFill>
              </a:rPr>
              <a:t>3D geometry (no collimation)</a:t>
            </a:r>
          </a:p>
          <a:p>
            <a:pPr marL="742950" lvl="1" indent="-285750">
              <a:buFont typeface="Arial"/>
              <a:buChar char="•"/>
            </a:pPr>
            <a:r>
              <a:rPr lang="en-US" sz="2400" dirty="0" smtClean="0">
                <a:solidFill>
                  <a:srgbClr val="676767"/>
                </a:solidFill>
              </a:rPr>
              <a:t>Large axial field-of-view</a:t>
            </a:r>
          </a:p>
          <a:p>
            <a:pPr marL="285750" indent="-285750">
              <a:buFont typeface="Arial"/>
              <a:buChar char="•"/>
            </a:pPr>
            <a:endParaRPr lang="en-US" sz="2400" dirty="0"/>
          </a:p>
          <a:p>
            <a:pPr marL="285750" indent="-285750">
              <a:buFont typeface="Arial"/>
              <a:buChar char="•"/>
            </a:pPr>
            <a:r>
              <a:rPr lang="en-US" sz="2400" dirty="0" smtClean="0"/>
              <a:t>Spatial resolution</a:t>
            </a:r>
          </a:p>
          <a:p>
            <a:pPr marL="742950" lvl="1" indent="-285750">
              <a:buFont typeface="Arial"/>
              <a:buChar char="•"/>
            </a:pPr>
            <a:r>
              <a:rPr lang="en-US" sz="2400" dirty="0" smtClean="0">
                <a:solidFill>
                  <a:srgbClr val="676767"/>
                </a:solidFill>
              </a:rPr>
              <a:t>Detectors with high intrinsic resolution (small crystals)</a:t>
            </a:r>
          </a:p>
          <a:p>
            <a:pPr marL="742950" lvl="1" indent="-285750">
              <a:buFont typeface="Arial"/>
              <a:buChar char="•"/>
            </a:pPr>
            <a:r>
              <a:rPr lang="en-US" sz="2400" dirty="0" smtClean="0">
                <a:solidFill>
                  <a:srgbClr val="676767"/>
                </a:solidFill>
              </a:rPr>
              <a:t>Image reconstruction with optimized parameters, modeled PSF</a:t>
            </a:r>
          </a:p>
          <a:p>
            <a:pPr marL="285750" indent="-285750">
              <a:buFont typeface="Arial"/>
              <a:buChar char="•"/>
            </a:pPr>
            <a:endParaRPr lang="en-US" sz="2400" dirty="0"/>
          </a:p>
          <a:p>
            <a:pPr marL="285750" indent="-285750">
              <a:buFont typeface="Arial"/>
              <a:buChar char="•"/>
            </a:pPr>
            <a:r>
              <a:rPr lang="en-US" sz="2400" dirty="0" smtClean="0"/>
              <a:t> Accurate quantitation</a:t>
            </a:r>
          </a:p>
          <a:p>
            <a:pPr marL="742950" lvl="1" indent="-285750">
              <a:buFont typeface="Arial"/>
              <a:buChar char="•"/>
            </a:pPr>
            <a:r>
              <a:rPr lang="en-US" sz="2400" dirty="0" smtClean="0">
                <a:solidFill>
                  <a:srgbClr val="676767"/>
                </a:solidFill>
              </a:rPr>
              <a:t>Corrections for scatter, </a:t>
            </a:r>
            <a:r>
              <a:rPr lang="en-US" sz="2400" dirty="0" err="1" smtClean="0">
                <a:solidFill>
                  <a:srgbClr val="676767"/>
                </a:solidFill>
              </a:rPr>
              <a:t>randoms</a:t>
            </a:r>
            <a:r>
              <a:rPr lang="en-US" sz="2400" dirty="0" smtClean="0">
                <a:solidFill>
                  <a:srgbClr val="676767"/>
                </a:solidFill>
              </a:rPr>
              <a:t>, attenuation</a:t>
            </a:r>
          </a:p>
          <a:p>
            <a:pPr marL="742950" lvl="1" indent="-285750">
              <a:buFont typeface="Arial"/>
              <a:buChar char="•"/>
            </a:pPr>
            <a:r>
              <a:rPr lang="en-US" sz="2400" dirty="0" smtClean="0">
                <a:solidFill>
                  <a:srgbClr val="676767"/>
                </a:solidFill>
              </a:rPr>
              <a:t>Corrections for dead-time; both detector and electronic</a:t>
            </a:r>
          </a:p>
        </p:txBody>
      </p:sp>
      <p:sp>
        <p:nvSpPr>
          <p:cNvPr id="3" name="TextBox 2"/>
          <p:cNvSpPr txBox="1"/>
          <p:nvPr/>
        </p:nvSpPr>
        <p:spPr>
          <a:xfrm>
            <a:off x="266517" y="917622"/>
            <a:ext cx="8065429" cy="1261884"/>
          </a:xfrm>
          <a:prstGeom prst="rect">
            <a:avLst/>
          </a:prstGeom>
          <a:noFill/>
        </p:spPr>
        <p:txBody>
          <a:bodyPr wrap="none" rtlCol="0">
            <a:spAutoFit/>
          </a:bodyPr>
          <a:lstStyle/>
          <a:p>
            <a:r>
              <a:rPr lang="en-US" sz="2800" dirty="0" smtClean="0"/>
              <a:t>Goals: image quality </a:t>
            </a:r>
            <a:r>
              <a:rPr lang="en-US" sz="2800" i="1" dirty="0" smtClean="0"/>
              <a:t>and</a:t>
            </a:r>
            <a:r>
              <a:rPr lang="en-US" sz="2800" dirty="0" smtClean="0"/>
              <a:t> image quantitation	</a:t>
            </a:r>
          </a:p>
          <a:p>
            <a:r>
              <a:rPr lang="en-US" sz="2400" dirty="0" smtClean="0">
                <a:solidFill>
                  <a:srgbClr val="800000"/>
                </a:solidFill>
              </a:rPr>
              <a:t>	Clinical studies – whole-body scans in 10-20 minutes</a:t>
            </a:r>
          </a:p>
          <a:p>
            <a:r>
              <a:rPr lang="en-US" sz="2400" dirty="0" smtClean="0">
                <a:solidFill>
                  <a:srgbClr val="800000"/>
                </a:solidFill>
              </a:rPr>
              <a:t>	Research studies – dynamic acquisition (depends on tracer)</a:t>
            </a:r>
          </a:p>
        </p:txBody>
      </p:sp>
    </p:spTree>
    <p:extLst>
      <p:ext uri="{BB962C8B-B14F-4D97-AF65-F5344CB8AC3E}">
        <p14:creationId xmlns:p14="http://schemas.microsoft.com/office/powerpoint/2010/main" val="25116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7" name="Rectangle 53"/>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11267" name="Rectangle 3"/>
          <p:cNvSpPr>
            <a:spLocks noChangeArrowheads="1"/>
          </p:cNvSpPr>
          <p:nvPr/>
        </p:nvSpPr>
        <p:spPr bwMode="auto">
          <a:xfrm>
            <a:off x="469900" y="96838"/>
            <a:ext cx="835660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200" dirty="0"/>
              <a:t>What is </a:t>
            </a:r>
            <a:r>
              <a:rPr lang="en-US" sz="3200" dirty="0" smtClean="0"/>
              <a:t>measured </a:t>
            </a:r>
            <a:r>
              <a:rPr lang="en-US" sz="3200" dirty="0"/>
              <a:t>with </a:t>
            </a:r>
            <a:r>
              <a:rPr lang="en-US" sz="3200" dirty="0" smtClean="0"/>
              <a:t>PET?</a:t>
            </a:r>
            <a:endParaRPr lang="en-US" sz="4400" dirty="0">
              <a:solidFill>
                <a:srgbClr val="FFFF00"/>
              </a:solidFill>
            </a:endParaRPr>
          </a:p>
        </p:txBody>
      </p:sp>
      <p:grpSp>
        <p:nvGrpSpPr>
          <p:cNvPr id="11314" name="Group 50"/>
          <p:cNvGrpSpPr>
            <a:grpSpLocks/>
          </p:cNvGrpSpPr>
          <p:nvPr/>
        </p:nvGrpSpPr>
        <p:grpSpPr bwMode="auto">
          <a:xfrm>
            <a:off x="419100" y="1885950"/>
            <a:ext cx="8628063" cy="4210050"/>
            <a:chOff x="229" y="872"/>
            <a:chExt cx="5435" cy="2652"/>
          </a:xfrm>
        </p:grpSpPr>
        <p:sp>
          <p:nvSpPr>
            <p:cNvPr id="11268" name="Freeform 4"/>
            <p:cNvSpPr>
              <a:spLocks/>
            </p:cNvSpPr>
            <p:nvPr/>
          </p:nvSpPr>
          <p:spPr bwMode="auto">
            <a:xfrm>
              <a:off x="2408" y="1382"/>
              <a:ext cx="1056" cy="1108"/>
            </a:xfrm>
            <a:custGeom>
              <a:avLst/>
              <a:gdLst>
                <a:gd name="T0" fmla="*/ 504 w 1056"/>
                <a:gd name="T1" fmla="*/ 2 h 1108"/>
                <a:gd name="T2" fmla="*/ 144 w 1056"/>
                <a:gd name="T3" fmla="*/ 98 h 1108"/>
                <a:gd name="T4" fmla="*/ 80 w 1056"/>
                <a:gd name="T5" fmla="*/ 154 h 1108"/>
                <a:gd name="T6" fmla="*/ 32 w 1056"/>
                <a:gd name="T7" fmla="*/ 218 h 1108"/>
                <a:gd name="T8" fmla="*/ 8 w 1056"/>
                <a:gd name="T9" fmla="*/ 274 h 1108"/>
                <a:gd name="T10" fmla="*/ 32 w 1056"/>
                <a:gd name="T11" fmla="*/ 498 h 1108"/>
                <a:gd name="T12" fmla="*/ 24 w 1056"/>
                <a:gd name="T13" fmla="*/ 714 h 1108"/>
                <a:gd name="T14" fmla="*/ 8 w 1056"/>
                <a:gd name="T15" fmla="*/ 762 h 1108"/>
                <a:gd name="T16" fmla="*/ 0 w 1056"/>
                <a:gd name="T17" fmla="*/ 786 h 1108"/>
                <a:gd name="T18" fmla="*/ 56 w 1056"/>
                <a:gd name="T19" fmla="*/ 866 h 1108"/>
                <a:gd name="T20" fmla="*/ 88 w 1056"/>
                <a:gd name="T21" fmla="*/ 914 h 1108"/>
                <a:gd name="T22" fmla="*/ 96 w 1056"/>
                <a:gd name="T23" fmla="*/ 938 h 1108"/>
                <a:gd name="T24" fmla="*/ 144 w 1056"/>
                <a:gd name="T25" fmla="*/ 1002 h 1108"/>
                <a:gd name="T26" fmla="*/ 168 w 1056"/>
                <a:gd name="T27" fmla="*/ 1026 h 1108"/>
                <a:gd name="T28" fmla="*/ 208 w 1056"/>
                <a:gd name="T29" fmla="*/ 1074 h 1108"/>
                <a:gd name="T30" fmla="*/ 280 w 1056"/>
                <a:gd name="T31" fmla="*/ 1082 h 1108"/>
                <a:gd name="T32" fmla="*/ 520 w 1056"/>
                <a:gd name="T33" fmla="*/ 1074 h 1108"/>
                <a:gd name="T34" fmla="*/ 672 w 1056"/>
                <a:gd name="T35" fmla="*/ 962 h 1108"/>
                <a:gd name="T36" fmla="*/ 816 w 1056"/>
                <a:gd name="T37" fmla="*/ 874 h 1108"/>
                <a:gd name="T38" fmla="*/ 952 w 1056"/>
                <a:gd name="T39" fmla="*/ 810 h 1108"/>
                <a:gd name="T40" fmla="*/ 1016 w 1056"/>
                <a:gd name="T41" fmla="*/ 754 h 1108"/>
                <a:gd name="T42" fmla="*/ 1048 w 1056"/>
                <a:gd name="T43" fmla="*/ 674 h 1108"/>
                <a:gd name="T44" fmla="*/ 1056 w 1056"/>
                <a:gd name="T45" fmla="*/ 650 h 1108"/>
                <a:gd name="T46" fmla="*/ 968 w 1056"/>
                <a:gd name="T47" fmla="*/ 194 h 1108"/>
                <a:gd name="T48" fmla="*/ 872 w 1056"/>
                <a:gd name="T49" fmla="*/ 58 h 1108"/>
                <a:gd name="T50" fmla="*/ 640 w 1056"/>
                <a:gd name="T51" fmla="*/ 10 h 1108"/>
                <a:gd name="T52" fmla="*/ 504 w 1056"/>
                <a:gd name="T53" fmla="*/ 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6" h="1108">
                  <a:moveTo>
                    <a:pt x="504" y="2"/>
                  </a:moveTo>
                  <a:cubicBezTo>
                    <a:pt x="376" y="11"/>
                    <a:pt x="252" y="22"/>
                    <a:pt x="144" y="98"/>
                  </a:cubicBezTo>
                  <a:cubicBezTo>
                    <a:pt x="120" y="114"/>
                    <a:pt x="99" y="133"/>
                    <a:pt x="80" y="154"/>
                  </a:cubicBezTo>
                  <a:cubicBezTo>
                    <a:pt x="61" y="173"/>
                    <a:pt x="32" y="218"/>
                    <a:pt x="32" y="218"/>
                  </a:cubicBezTo>
                  <a:cubicBezTo>
                    <a:pt x="25" y="237"/>
                    <a:pt x="8" y="253"/>
                    <a:pt x="8" y="274"/>
                  </a:cubicBezTo>
                  <a:cubicBezTo>
                    <a:pt x="4" y="350"/>
                    <a:pt x="7" y="425"/>
                    <a:pt x="32" y="498"/>
                  </a:cubicBezTo>
                  <a:cubicBezTo>
                    <a:pt x="29" y="570"/>
                    <a:pt x="30" y="642"/>
                    <a:pt x="24" y="714"/>
                  </a:cubicBezTo>
                  <a:cubicBezTo>
                    <a:pt x="22" y="730"/>
                    <a:pt x="13" y="746"/>
                    <a:pt x="8" y="762"/>
                  </a:cubicBezTo>
                  <a:cubicBezTo>
                    <a:pt x="5" y="770"/>
                    <a:pt x="0" y="786"/>
                    <a:pt x="0" y="786"/>
                  </a:cubicBezTo>
                  <a:cubicBezTo>
                    <a:pt x="12" y="834"/>
                    <a:pt x="24" y="830"/>
                    <a:pt x="56" y="866"/>
                  </a:cubicBezTo>
                  <a:cubicBezTo>
                    <a:pt x="68" y="880"/>
                    <a:pt x="81" y="895"/>
                    <a:pt x="88" y="914"/>
                  </a:cubicBezTo>
                  <a:cubicBezTo>
                    <a:pt x="90" y="922"/>
                    <a:pt x="91" y="930"/>
                    <a:pt x="96" y="938"/>
                  </a:cubicBezTo>
                  <a:cubicBezTo>
                    <a:pt x="110" y="960"/>
                    <a:pt x="125" y="983"/>
                    <a:pt x="144" y="1002"/>
                  </a:cubicBezTo>
                  <a:cubicBezTo>
                    <a:pt x="152" y="1010"/>
                    <a:pt x="161" y="1016"/>
                    <a:pt x="168" y="1026"/>
                  </a:cubicBezTo>
                  <a:cubicBezTo>
                    <a:pt x="183" y="1047"/>
                    <a:pt x="177" y="1066"/>
                    <a:pt x="208" y="1074"/>
                  </a:cubicBezTo>
                  <a:cubicBezTo>
                    <a:pt x="231" y="1079"/>
                    <a:pt x="256" y="1079"/>
                    <a:pt x="280" y="1082"/>
                  </a:cubicBezTo>
                  <a:cubicBezTo>
                    <a:pt x="359" y="1108"/>
                    <a:pt x="439" y="1094"/>
                    <a:pt x="520" y="1074"/>
                  </a:cubicBezTo>
                  <a:cubicBezTo>
                    <a:pt x="565" y="1039"/>
                    <a:pt x="622" y="978"/>
                    <a:pt x="672" y="962"/>
                  </a:cubicBezTo>
                  <a:cubicBezTo>
                    <a:pt x="703" y="938"/>
                    <a:pt x="783" y="884"/>
                    <a:pt x="816" y="874"/>
                  </a:cubicBezTo>
                  <a:cubicBezTo>
                    <a:pt x="849" y="862"/>
                    <a:pt x="928" y="833"/>
                    <a:pt x="952" y="810"/>
                  </a:cubicBezTo>
                  <a:cubicBezTo>
                    <a:pt x="988" y="773"/>
                    <a:pt x="967" y="793"/>
                    <a:pt x="1016" y="754"/>
                  </a:cubicBezTo>
                  <a:cubicBezTo>
                    <a:pt x="1039" y="706"/>
                    <a:pt x="1028" y="733"/>
                    <a:pt x="1048" y="674"/>
                  </a:cubicBezTo>
                  <a:cubicBezTo>
                    <a:pt x="1050" y="666"/>
                    <a:pt x="1056" y="650"/>
                    <a:pt x="1056" y="650"/>
                  </a:cubicBezTo>
                  <a:cubicBezTo>
                    <a:pt x="1049" y="463"/>
                    <a:pt x="1053" y="350"/>
                    <a:pt x="968" y="194"/>
                  </a:cubicBezTo>
                  <a:cubicBezTo>
                    <a:pt x="943" y="149"/>
                    <a:pt x="917" y="88"/>
                    <a:pt x="872" y="58"/>
                  </a:cubicBezTo>
                  <a:cubicBezTo>
                    <a:pt x="807" y="15"/>
                    <a:pt x="710" y="14"/>
                    <a:pt x="640" y="10"/>
                  </a:cubicBezTo>
                  <a:cubicBezTo>
                    <a:pt x="591" y="0"/>
                    <a:pt x="543" y="21"/>
                    <a:pt x="504" y="2"/>
                  </a:cubicBezTo>
                  <a:close/>
                </a:path>
              </a:pathLst>
            </a:custGeom>
            <a:solidFill>
              <a:schemeClr val="accent1">
                <a:lumMod val="60000"/>
                <a:lumOff val="40000"/>
              </a:schemeClr>
            </a:solidFill>
            <a:ln w="9525" cmpd="sng">
              <a:solidFill>
                <a:srgbClr val="9999FF"/>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1269" name="Line 5"/>
            <p:cNvSpPr>
              <a:spLocks noChangeShapeType="1"/>
            </p:cNvSpPr>
            <p:nvPr/>
          </p:nvSpPr>
          <p:spPr bwMode="auto">
            <a:xfrm flipV="1">
              <a:off x="2208" y="1480"/>
              <a:ext cx="1584" cy="1096"/>
            </a:xfrm>
            <a:prstGeom prst="line">
              <a:avLst/>
            </a:prstGeom>
            <a:noFill/>
            <a:ln w="1905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0" name="Oval 6"/>
            <p:cNvSpPr>
              <a:spLocks noChangeArrowheads="1"/>
            </p:cNvSpPr>
            <p:nvPr/>
          </p:nvSpPr>
          <p:spPr bwMode="auto">
            <a:xfrm>
              <a:off x="1896" y="872"/>
              <a:ext cx="1968" cy="196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1" name="Rectangle 7"/>
            <p:cNvSpPr>
              <a:spLocks noChangeArrowheads="1"/>
            </p:cNvSpPr>
            <p:nvPr/>
          </p:nvSpPr>
          <p:spPr bwMode="auto">
            <a:xfrm rot="-1393754">
              <a:off x="3784" y="1368"/>
              <a:ext cx="248" cy="96"/>
            </a:xfrm>
            <a:prstGeom prst="rect">
              <a:avLst/>
            </a:prstGeom>
            <a:solidFill>
              <a:srgbClr val="969696"/>
            </a:solidFill>
            <a:ln w="12700">
              <a:solidFill>
                <a:srgbClr val="96969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b="1">
                <a:solidFill>
                  <a:schemeClr val="folHlink"/>
                </a:solidFill>
              </a:endParaRPr>
            </a:p>
          </p:txBody>
        </p:sp>
        <p:sp>
          <p:nvSpPr>
            <p:cNvPr id="11272" name="Rectangle 8"/>
            <p:cNvSpPr>
              <a:spLocks noChangeArrowheads="1"/>
            </p:cNvSpPr>
            <p:nvPr/>
          </p:nvSpPr>
          <p:spPr bwMode="auto">
            <a:xfrm rot="-2412812">
              <a:off x="1984" y="2616"/>
              <a:ext cx="248" cy="96"/>
            </a:xfrm>
            <a:prstGeom prst="rect">
              <a:avLst/>
            </a:prstGeom>
            <a:solidFill>
              <a:srgbClr val="969696"/>
            </a:solidFill>
            <a:ln w="12700">
              <a:solidFill>
                <a:srgbClr val="96969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3" name="Oval 9"/>
            <p:cNvSpPr>
              <a:spLocks noChangeArrowheads="1"/>
            </p:cNvSpPr>
            <p:nvPr/>
          </p:nvSpPr>
          <p:spPr bwMode="auto">
            <a:xfrm>
              <a:off x="3128" y="1848"/>
              <a:ext cx="104" cy="104"/>
            </a:xfrm>
            <a:prstGeom prst="ellipse">
              <a:avLst/>
            </a:prstGeom>
            <a:solidFill>
              <a:srgbClr val="FFFF00"/>
            </a:solid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4" name="Line 10"/>
            <p:cNvSpPr>
              <a:spLocks noChangeShapeType="1"/>
            </p:cNvSpPr>
            <p:nvPr/>
          </p:nvSpPr>
          <p:spPr bwMode="auto">
            <a:xfrm flipV="1">
              <a:off x="2208" y="1704"/>
              <a:ext cx="808" cy="880"/>
            </a:xfrm>
            <a:prstGeom prst="line">
              <a:avLst/>
            </a:prstGeom>
            <a:noFill/>
            <a:ln w="19050">
              <a:solidFill>
                <a:srgbClr val="FF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5" name="Line 11"/>
            <p:cNvSpPr>
              <a:spLocks noChangeShapeType="1"/>
            </p:cNvSpPr>
            <p:nvPr/>
          </p:nvSpPr>
          <p:spPr bwMode="auto">
            <a:xfrm flipV="1">
              <a:off x="3016" y="1488"/>
              <a:ext cx="768" cy="216"/>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6" name="Oval 12"/>
            <p:cNvSpPr>
              <a:spLocks noChangeArrowheads="1"/>
            </p:cNvSpPr>
            <p:nvPr/>
          </p:nvSpPr>
          <p:spPr bwMode="auto">
            <a:xfrm>
              <a:off x="2880" y="2256"/>
              <a:ext cx="104" cy="104"/>
            </a:xfrm>
            <a:prstGeom prst="ellipse">
              <a:avLst/>
            </a:prstGeom>
            <a:solidFill>
              <a:srgbClr val="FFFF00"/>
            </a:solid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Oval 13"/>
            <p:cNvSpPr>
              <a:spLocks noChangeArrowheads="1"/>
            </p:cNvSpPr>
            <p:nvPr/>
          </p:nvSpPr>
          <p:spPr bwMode="auto">
            <a:xfrm>
              <a:off x="2880" y="1512"/>
              <a:ext cx="104" cy="104"/>
            </a:xfrm>
            <a:prstGeom prst="ellipse">
              <a:avLst/>
            </a:prstGeom>
            <a:solidFill>
              <a:srgbClr val="FFFF00"/>
            </a:solid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8" name="Line 14"/>
            <p:cNvSpPr>
              <a:spLocks noChangeShapeType="1"/>
            </p:cNvSpPr>
            <p:nvPr/>
          </p:nvSpPr>
          <p:spPr bwMode="auto">
            <a:xfrm flipV="1">
              <a:off x="2208" y="2312"/>
              <a:ext cx="672" cy="264"/>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9" name="Line 15"/>
            <p:cNvSpPr>
              <a:spLocks noChangeShapeType="1"/>
            </p:cNvSpPr>
            <p:nvPr/>
          </p:nvSpPr>
          <p:spPr bwMode="auto">
            <a:xfrm flipV="1">
              <a:off x="2944" y="1480"/>
              <a:ext cx="840" cy="8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0" name="Oval 16"/>
            <p:cNvSpPr>
              <a:spLocks noChangeArrowheads="1"/>
            </p:cNvSpPr>
            <p:nvPr/>
          </p:nvSpPr>
          <p:spPr bwMode="auto">
            <a:xfrm>
              <a:off x="2776" y="1848"/>
              <a:ext cx="104" cy="104"/>
            </a:xfrm>
            <a:prstGeom prst="ellipse">
              <a:avLst/>
            </a:prstGeom>
            <a:solidFill>
              <a:srgbClr val="FFFF00"/>
            </a:solid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1" name="Text Box 17"/>
            <p:cNvSpPr txBox="1">
              <a:spLocks noChangeArrowheads="1"/>
            </p:cNvSpPr>
            <p:nvPr/>
          </p:nvSpPr>
          <p:spPr bwMode="auto">
            <a:xfrm>
              <a:off x="1680" y="254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800" b="1">
                  <a:solidFill>
                    <a:schemeClr val="bg1"/>
                  </a:solidFill>
                </a:rPr>
                <a:t>a</a:t>
              </a:r>
              <a:endParaRPr lang="en-US" sz="1800" b="1"/>
            </a:p>
          </p:txBody>
        </p:sp>
        <p:sp>
          <p:nvSpPr>
            <p:cNvPr id="11282" name="Text Box 18"/>
            <p:cNvSpPr txBox="1">
              <a:spLocks noChangeArrowheads="1"/>
            </p:cNvSpPr>
            <p:nvPr/>
          </p:nvSpPr>
          <p:spPr bwMode="auto">
            <a:xfrm>
              <a:off x="3792" y="1104"/>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800" b="1">
                  <a:solidFill>
                    <a:schemeClr val="bg1"/>
                  </a:solidFill>
                </a:rPr>
                <a:t>b</a:t>
              </a:r>
            </a:p>
          </p:txBody>
        </p:sp>
        <p:sp>
          <p:nvSpPr>
            <p:cNvPr id="11287" name="Text Box 23"/>
            <p:cNvSpPr txBox="1">
              <a:spLocks noChangeArrowheads="1"/>
            </p:cNvSpPr>
            <p:nvPr/>
          </p:nvSpPr>
          <p:spPr bwMode="auto">
            <a:xfrm>
              <a:off x="3956" y="1959"/>
              <a:ext cx="11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800" dirty="0">
                  <a:solidFill>
                    <a:schemeClr val="tx2"/>
                  </a:solidFill>
                </a:rPr>
                <a:t>True coincidence</a:t>
              </a:r>
              <a:endParaRPr lang="en-US" sz="1800" b="1" dirty="0">
                <a:solidFill>
                  <a:schemeClr val="tx2"/>
                </a:solidFill>
              </a:endParaRPr>
            </a:p>
          </p:txBody>
        </p:sp>
        <p:sp>
          <p:nvSpPr>
            <p:cNvPr id="11288" name="Text Box 24"/>
            <p:cNvSpPr txBox="1">
              <a:spLocks noChangeArrowheads="1"/>
            </p:cNvSpPr>
            <p:nvPr/>
          </p:nvSpPr>
          <p:spPr bwMode="auto">
            <a:xfrm>
              <a:off x="3566" y="2651"/>
              <a:ext cx="141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800" dirty="0">
                  <a:solidFill>
                    <a:srgbClr val="FF00FF"/>
                  </a:solidFill>
                </a:rPr>
                <a:t>Scattered coincidence</a:t>
              </a:r>
            </a:p>
          </p:txBody>
        </p:sp>
        <p:grpSp>
          <p:nvGrpSpPr>
            <p:cNvPr id="11308" name="Group 44"/>
            <p:cNvGrpSpPr>
              <a:grpSpLocks/>
            </p:cNvGrpSpPr>
            <p:nvPr/>
          </p:nvGrpSpPr>
          <p:grpSpPr bwMode="auto">
            <a:xfrm>
              <a:off x="229" y="1560"/>
              <a:ext cx="2891" cy="1332"/>
              <a:chOff x="229" y="1416"/>
              <a:chExt cx="2891" cy="1332"/>
            </a:xfrm>
          </p:grpSpPr>
          <p:sp>
            <p:nvSpPr>
              <p:cNvPr id="11289" name="Text Box 25"/>
              <p:cNvSpPr txBox="1">
                <a:spLocks noChangeArrowheads="1"/>
              </p:cNvSpPr>
              <p:nvPr/>
            </p:nvSpPr>
            <p:spPr bwMode="auto">
              <a:xfrm>
                <a:off x="229" y="2254"/>
                <a:ext cx="1345"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800" dirty="0">
                    <a:solidFill>
                      <a:srgbClr val="FF0000"/>
                    </a:solidFill>
                  </a:rPr>
                  <a:t>Random coincidence</a:t>
                </a:r>
              </a:p>
              <a:p>
                <a:pPr algn="ctr">
                  <a:spcBef>
                    <a:spcPct val="50000"/>
                  </a:spcBef>
                </a:pPr>
                <a:r>
                  <a:rPr lang="en-US" sz="1800" dirty="0">
                    <a:solidFill>
                      <a:srgbClr val="FF0000"/>
                    </a:solidFill>
                  </a:rPr>
                  <a:t>(~2</a:t>
                </a:r>
                <a:r>
                  <a:rPr lang="en-US" sz="1800" dirty="0">
                    <a:solidFill>
                      <a:srgbClr val="FF0000"/>
                    </a:solidFill>
                    <a:latin typeface="Symbol" charset="0"/>
                  </a:rPr>
                  <a:t>t</a:t>
                </a:r>
                <a:r>
                  <a:rPr lang="en-US" sz="1800" dirty="0">
                    <a:solidFill>
                      <a:srgbClr val="FF0000"/>
                    </a:solidFill>
                  </a:rPr>
                  <a:t> </a:t>
                </a:r>
                <a:r>
                  <a:rPr lang="en-US" sz="1800" b="1" baseline="30000" dirty="0">
                    <a:solidFill>
                      <a:srgbClr val="FF0000"/>
                    </a:solidFill>
                  </a:rPr>
                  <a:t>.</a:t>
                </a:r>
                <a:r>
                  <a:rPr lang="en-US" sz="1800" dirty="0">
                    <a:solidFill>
                      <a:srgbClr val="FF0000"/>
                    </a:solidFill>
                  </a:rPr>
                  <a:t> singles</a:t>
                </a:r>
                <a:r>
                  <a:rPr lang="en-US" sz="1800" baseline="30000" dirty="0">
                    <a:solidFill>
                      <a:srgbClr val="FF0000"/>
                    </a:solidFill>
                  </a:rPr>
                  <a:t>2</a:t>
                </a:r>
                <a:r>
                  <a:rPr lang="en-US" sz="1800" dirty="0">
                    <a:solidFill>
                      <a:srgbClr val="FF0000"/>
                    </a:solidFill>
                  </a:rPr>
                  <a:t>)</a:t>
                </a:r>
              </a:p>
            </p:txBody>
          </p:sp>
          <p:sp>
            <p:nvSpPr>
              <p:cNvPr id="11290" name="Line 26"/>
              <p:cNvSpPr>
                <a:spLocks noChangeShapeType="1"/>
              </p:cNvSpPr>
              <p:nvPr/>
            </p:nvSpPr>
            <p:spPr bwMode="auto">
              <a:xfrm flipV="1">
                <a:off x="1584" y="1416"/>
                <a:ext cx="1536" cy="1032"/>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1" name="Line 27"/>
              <p:cNvSpPr>
                <a:spLocks noChangeShapeType="1"/>
              </p:cNvSpPr>
              <p:nvPr/>
            </p:nvSpPr>
            <p:spPr bwMode="auto">
              <a:xfrm flipV="1">
                <a:off x="1632" y="2264"/>
                <a:ext cx="984" cy="184"/>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292" name="Line 28"/>
            <p:cNvSpPr>
              <a:spLocks noChangeShapeType="1"/>
            </p:cNvSpPr>
            <p:nvPr/>
          </p:nvSpPr>
          <p:spPr bwMode="auto">
            <a:xfrm>
              <a:off x="3512" y="1696"/>
              <a:ext cx="440" cy="304"/>
            </a:xfrm>
            <a:prstGeom prst="line">
              <a:avLst/>
            </a:prstGeom>
            <a:noFill/>
            <a:ln w="28575">
              <a:solidFill>
                <a:srgbClr val="1F497D"/>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3" name="Line 29"/>
            <p:cNvSpPr>
              <a:spLocks noChangeShapeType="1"/>
            </p:cNvSpPr>
            <p:nvPr/>
          </p:nvSpPr>
          <p:spPr bwMode="auto">
            <a:xfrm>
              <a:off x="2944" y="1760"/>
              <a:ext cx="680" cy="928"/>
            </a:xfrm>
            <a:prstGeom prst="line">
              <a:avLst/>
            </a:prstGeom>
            <a:noFill/>
            <a:ln w="28575">
              <a:solidFill>
                <a:srgbClr val="FF00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4" name="Freeform 30"/>
            <p:cNvSpPr>
              <a:spLocks/>
            </p:cNvSpPr>
            <p:nvPr/>
          </p:nvSpPr>
          <p:spPr bwMode="auto">
            <a:xfrm>
              <a:off x="2016" y="2768"/>
              <a:ext cx="3504" cy="400"/>
            </a:xfrm>
            <a:custGeom>
              <a:avLst/>
              <a:gdLst>
                <a:gd name="T0" fmla="*/ 0 w 3504"/>
                <a:gd name="T1" fmla="*/ 0 h 400"/>
                <a:gd name="T2" fmla="*/ 528 w 3504"/>
                <a:gd name="T3" fmla="*/ 336 h 400"/>
                <a:gd name="T4" fmla="*/ 3072 w 3504"/>
                <a:gd name="T5" fmla="*/ 384 h 400"/>
                <a:gd name="T6" fmla="*/ 3120 w 3504"/>
                <a:gd name="T7" fmla="*/ 384 h 400"/>
              </a:gdLst>
              <a:ahLst/>
              <a:cxnLst>
                <a:cxn ang="0">
                  <a:pos x="T0" y="T1"/>
                </a:cxn>
                <a:cxn ang="0">
                  <a:pos x="T2" y="T3"/>
                </a:cxn>
                <a:cxn ang="0">
                  <a:pos x="T4" y="T5"/>
                </a:cxn>
                <a:cxn ang="0">
                  <a:pos x="T6" y="T7"/>
                </a:cxn>
              </a:cxnLst>
              <a:rect l="0" t="0" r="r" b="b"/>
              <a:pathLst>
                <a:path w="3504" h="400">
                  <a:moveTo>
                    <a:pt x="0" y="0"/>
                  </a:moveTo>
                  <a:cubicBezTo>
                    <a:pt x="8" y="136"/>
                    <a:pt x="16" y="272"/>
                    <a:pt x="528" y="336"/>
                  </a:cubicBezTo>
                  <a:cubicBezTo>
                    <a:pt x="1040" y="400"/>
                    <a:pt x="2640" y="376"/>
                    <a:pt x="3072" y="384"/>
                  </a:cubicBezTo>
                  <a:cubicBezTo>
                    <a:pt x="3504" y="392"/>
                    <a:pt x="3312" y="388"/>
                    <a:pt x="3120"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5" name="Freeform 31"/>
            <p:cNvSpPr>
              <a:spLocks/>
            </p:cNvSpPr>
            <p:nvPr/>
          </p:nvSpPr>
          <p:spPr bwMode="auto">
            <a:xfrm>
              <a:off x="4032" y="1104"/>
              <a:ext cx="1552" cy="1848"/>
            </a:xfrm>
            <a:custGeom>
              <a:avLst/>
              <a:gdLst>
                <a:gd name="T0" fmla="*/ 0 w 1552"/>
                <a:gd name="T1" fmla="*/ 264 h 1848"/>
                <a:gd name="T2" fmla="*/ 1296 w 1552"/>
                <a:gd name="T3" fmla="*/ 264 h 1848"/>
                <a:gd name="T4" fmla="*/ 1536 w 1552"/>
                <a:gd name="T5" fmla="*/ 1848 h 1848"/>
              </a:gdLst>
              <a:ahLst/>
              <a:cxnLst>
                <a:cxn ang="0">
                  <a:pos x="T0" y="T1"/>
                </a:cxn>
                <a:cxn ang="0">
                  <a:pos x="T2" y="T3"/>
                </a:cxn>
                <a:cxn ang="0">
                  <a:pos x="T4" y="T5"/>
                </a:cxn>
              </a:cxnLst>
              <a:rect l="0" t="0" r="r" b="b"/>
              <a:pathLst>
                <a:path w="1552" h="1848">
                  <a:moveTo>
                    <a:pt x="0" y="264"/>
                  </a:moveTo>
                  <a:cubicBezTo>
                    <a:pt x="520" y="132"/>
                    <a:pt x="1040" y="0"/>
                    <a:pt x="1296" y="264"/>
                  </a:cubicBezTo>
                  <a:cubicBezTo>
                    <a:pt x="1552" y="528"/>
                    <a:pt x="1544" y="1188"/>
                    <a:pt x="1536" y="18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6" name="Rectangle 32"/>
            <p:cNvSpPr>
              <a:spLocks noChangeArrowheads="1"/>
            </p:cNvSpPr>
            <p:nvPr/>
          </p:nvSpPr>
          <p:spPr bwMode="auto">
            <a:xfrm>
              <a:off x="4752" y="2976"/>
              <a:ext cx="912" cy="336"/>
            </a:xfrm>
            <a:prstGeom prst="rect">
              <a:avLst/>
            </a:prstGeom>
            <a:solidFill>
              <a:srgbClr val="95B3D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a:latin typeface="New York" charset="0"/>
                </a:rPr>
                <a:t>Coincidence?</a:t>
              </a:r>
            </a:p>
          </p:txBody>
        </p:sp>
        <p:sp>
          <p:nvSpPr>
            <p:cNvPr id="11297" name="Line 33"/>
            <p:cNvSpPr>
              <a:spLocks noChangeShapeType="1"/>
            </p:cNvSpPr>
            <p:nvPr/>
          </p:nvSpPr>
          <p:spPr bwMode="auto">
            <a:xfrm>
              <a:off x="5232" y="3312"/>
              <a:ext cx="0" cy="14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98" name="Text Box 34"/>
            <p:cNvSpPr txBox="1">
              <a:spLocks noChangeArrowheads="1"/>
            </p:cNvSpPr>
            <p:nvPr/>
          </p:nvSpPr>
          <p:spPr bwMode="auto">
            <a:xfrm>
              <a:off x="4704" y="3312"/>
              <a:ext cx="8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solidFill>
                    <a:schemeClr val="bg1"/>
                  </a:solidFill>
                  <a:latin typeface="New York" charset="0"/>
                </a:rPr>
                <a:t>Record event</a:t>
              </a:r>
            </a:p>
          </p:txBody>
        </p:sp>
      </p:grpSp>
      <p:grpSp>
        <p:nvGrpSpPr>
          <p:cNvPr id="39" name="Group 35"/>
          <p:cNvGrpSpPr>
            <a:grpSpLocks/>
          </p:cNvGrpSpPr>
          <p:nvPr/>
        </p:nvGrpSpPr>
        <p:grpSpPr bwMode="auto">
          <a:xfrm>
            <a:off x="6189663" y="707482"/>
            <a:ext cx="2743200" cy="3822700"/>
            <a:chOff x="3984" y="404"/>
            <a:chExt cx="1728" cy="2408"/>
          </a:xfrm>
        </p:grpSpPr>
        <p:grpSp>
          <p:nvGrpSpPr>
            <p:cNvPr id="40" name="Group 7"/>
            <p:cNvGrpSpPr>
              <a:grpSpLocks noChangeAspect="1"/>
            </p:cNvGrpSpPr>
            <p:nvPr/>
          </p:nvGrpSpPr>
          <p:grpSpPr bwMode="auto">
            <a:xfrm>
              <a:off x="3984" y="404"/>
              <a:ext cx="1727" cy="1180"/>
              <a:chOff x="3327" y="751"/>
              <a:chExt cx="1727" cy="1180"/>
            </a:xfrm>
          </p:grpSpPr>
          <p:sp>
            <p:nvSpPr>
              <p:cNvPr id="48" name="Rectangle 8"/>
              <p:cNvSpPr>
                <a:spLocks noChangeAspect="1" noChangeArrowheads="1"/>
              </p:cNvSpPr>
              <p:nvPr/>
            </p:nvSpPr>
            <p:spPr bwMode="auto">
              <a:xfrm>
                <a:off x="3327" y="751"/>
                <a:ext cx="1727" cy="11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9" name="Picture 9" descr="temp"/>
              <p:cNvPicPr>
                <a:picLocks noChangeAspect="1" noChangeArrowheads="1"/>
              </p:cNvPicPr>
              <p:nvPr/>
            </p:nvPicPr>
            <p:blipFill>
              <a:blip r:embed="rId4" cstate="print">
                <a:extLst>
                  <a:ext uri="{28A0092B-C50C-407E-A947-70E740481C1C}">
                    <a14:useLocalDpi xmlns:a14="http://schemas.microsoft.com/office/drawing/2010/main" val="0"/>
                  </a:ext>
                </a:extLst>
              </a:blip>
              <a:srcRect l="30757" t="33286" r="26422" b="9210"/>
              <a:stretch>
                <a:fillRect/>
              </a:stretch>
            </p:blipFill>
            <p:spPr bwMode="auto">
              <a:xfrm>
                <a:off x="3341" y="765"/>
                <a:ext cx="1599" cy="1163"/>
              </a:xfrm>
              <a:prstGeom prst="rect">
                <a:avLst/>
              </a:prstGeom>
              <a:noFill/>
              <a:extLst>
                <a:ext uri="{909E8E84-426E-40DD-AFC4-6F175D3DCCD1}">
                  <a14:hiddenFill xmlns:a14="http://schemas.microsoft.com/office/drawing/2010/main">
                    <a:solidFill>
                      <a:srgbClr val="FFFFFF"/>
                    </a:solidFill>
                  </a14:hiddenFill>
                </a:ext>
              </a:extLst>
            </p:spPr>
          </p:pic>
          <p:sp>
            <p:nvSpPr>
              <p:cNvPr id="50" name="Line 10"/>
              <p:cNvSpPr>
                <a:spLocks noChangeAspect="1" noChangeShapeType="1"/>
              </p:cNvSpPr>
              <p:nvPr/>
            </p:nvSpPr>
            <p:spPr bwMode="auto">
              <a:xfrm flipV="1">
                <a:off x="3886" y="1042"/>
                <a:ext cx="1090" cy="672"/>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Line 11"/>
              <p:cNvSpPr>
                <a:spLocks noChangeAspect="1" noChangeShapeType="1"/>
              </p:cNvSpPr>
              <p:nvPr/>
            </p:nvSpPr>
            <p:spPr bwMode="auto">
              <a:xfrm>
                <a:off x="4895" y="937"/>
                <a:ext cx="146" cy="203"/>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Line 12"/>
              <p:cNvSpPr>
                <a:spLocks noChangeAspect="1" noChangeShapeType="1"/>
              </p:cNvSpPr>
              <p:nvPr/>
            </p:nvSpPr>
            <p:spPr bwMode="auto">
              <a:xfrm>
                <a:off x="3818" y="1622"/>
                <a:ext cx="146" cy="203"/>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Text Box 13"/>
              <p:cNvSpPr txBox="1">
                <a:spLocks noChangeAspect="1" noChangeArrowheads="1"/>
              </p:cNvSpPr>
              <p:nvPr/>
            </p:nvSpPr>
            <p:spPr bwMode="auto">
              <a:xfrm>
                <a:off x="4378" y="135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Times" charset="0"/>
                  </a:rPr>
                  <a:t>R</a:t>
                </a:r>
                <a:endParaRPr lang="en-US" sz="1800" b="1">
                  <a:latin typeface="New York" charset="0"/>
                </a:endParaRPr>
              </a:p>
            </p:txBody>
          </p:sp>
        </p:grpSp>
        <p:grpSp>
          <p:nvGrpSpPr>
            <p:cNvPr id="41" name="Group 14"/>
            <p:cNvGrpSpPr>
              <a:grpSpLocks noChangeAspect="1"/>
            </p:cNvGrpSpPr>
            <p:nvPr/>
          </p:nvGrpSpPr>
          <p:grpSpPr bwMode="auto">
            <a:xfrm>
              <a:off x="3985" y="1632"/>
              <a:ext cx="1727" cy="1180"/>
              <a:chOff x="209" y="2571"/>
              <a:chExt cx="1727" cy="1180"/>
            </a:xfrm>
          </p:grpSpPr>
          <p:grpSp>
            <p:nvGrpSpPr>
              <p:cNvPr id="42" name="Group 15"/>
              <p:cNvGrpSpPr>
                <a:grpSpLocks noChangeAspect="1"/>
              </p:cNvGrpSpPr>
              <p:nvPr/>
            </p:nvGrpSpPr>
            <p:grpSpPr bwMode="auto">
              <a:xfrm>
                <a:off x="209" y="2571"/>
                <a:ext cx="1727" cy="1180"/>
                <a:chOff x="209" y="2571"/>
                <a:chExt cx="2400" cy="1640"/>
              </a:xfrm>
            </p:grpSpPr>
            <p:sp>
              <p:nvSpPr>
                <p:cNvPr id="44" name="Rectangle 16"/>
                <p:cNvSpPr>
                  <a:spLocks noChangeAspect="1" noChangeArrowheads="1"/>
                </p:cNvSpPr>
                <p:nvPr/>
              </p:nvSpPr>
              <p:spPr bwMode="auto">
                <a:xfrm>
                  <a:off x="209" y="2571"/>
                  <a:ext cx="2400" cy="164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5" name="Picture 17" descr="temp"/>
                <p:cNvPicPr>
                  <a:picLocks noChangeAspect="1" noChangeArrowheads="1"/>
                </p:cNvPicPr>
                <p:nvPr/>
              </p:nvPicPr>
              <p:blipFill>
                <a:blip r:embed="rId4" cstate="print">
                  <a:extLst>
                    <a:ext uri="{28A0092B-C50C-407E-A947-70E740481C1C}">
                      <a14:useLocalDpi xmlns:a14="http://schemas.microsoft.com/office/drawing/2010/main" val="0"/>
                    </a:ext>
                  </a:extLst>
                </a:blip>
                <a:srcRect l="46675" t="11415" r="7574" b="32539"/>
                <a:stretch>
                  <a:fillRect/>
                </a:stretch>
              </p:blipFill>
              <p:spPr bwMode="auto">
                <a:xfrm>
                  <a:off x="223" y="2596"/>
                  <a:ext cx="2374" cy="157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18"/>
                <p:cNvSpPr>
                  <a:spLocks noChangeAspect="1" noChangeArrowheads="1"/>
                </p:cNvSpPr>
                <p:nvPr/>
              </p:nvSpPr>
              <p:spPr bwMode="auto">
                <a:xfrm>
                  <a:off x="220" y="3354"/>
                  <a:ext cx="1037"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Rectangle 19"/>
                <p:cNvSpPr>
                  <a:spLocks noChangeAspect="1" noChangeArrowheads="1"/>
                </p:cNvSpPr>
                <p:nvPr/>
              </p:nvSpPr>
              <p:spPr bwMode="auto">
                <a:xfrm>
                  <a:off x="1218" y="3530"/>
                  <a:ext cx="109" cy="1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 name="Rectangle 20"/>
              <p:cNvSpPr>
                <a:spLocks noChangeAspect="1" noChangeArrowheads="1"/>
              </p:cNvSpPr>
              <p:nvPr/>
            </p:nvSpPr>
            <p:spPr bwMode="auto">
              <a:xfrm>
                <a:off x="1190" y="2776"/>
                <a:ext cx="5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Times" charset="0"/>
                  </a:rPr>
                  <a:t>~180˚</a:t>
                </a:r>
              </a:p>
            </p:txBody>
          </p:sp>
        </p:grpSp>
      </p:grpSp>
      <p:pic>
        <p:nvPicPr>
          <p:cNvPr id="54" name="Picture 30" descr="Coincid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46" y="3982024"/>
            <a:ext cx="4165600" cy="2349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0163" y="757237"/>
            <a:ext cx="5086350" cy="2900363"/>
            <a:chOff x="30163" y="663574"/>
            <a:chExt cx="5086350" cy="2900363"/>
          </a:xfrm>
        </p:grpSpPr>
        <p:grpSp>
          <p:nvGrpSpPr>
            <p:cNvPr id="56" name="Group 109"/>
            <p:cNvGrpSpPr>
              <a:grpSpLocks/>
            </p:cNvGrpSpPr>
            <p:nvPr/>
          </p:nvGrpSpPr>
          <p:grpSpPr bwMode="auto">
            <a:xfrm>
              <a:off x="30163" y="663574"/>
              <a:ext cx="5086350" cy="2900363"/>
              <a:chOff x="19" y="418"/>
              <a:chExt cx="3204" cy="1827"/>
            </a:xfrm>
          </p:grpSpPr>
          <p:graphicFrame>
            <p:nvGraphicFramePr>
              <p:cNvPr id="57" name="Object 2"/>
              <p:cNvGraphicFramePr>
                <a:graphicFrameLocks noChangeAspect="1"/>
              </p:cNvGraphicFramePr>
              <p:nvPr>
                <p:extLst>
                  <p:ext uri="{D42A27DB-BD31-4B8C-83A1-F6EECF244321}">
                    <p14:modId xmlns:p14="http://schemas.microsoft.com/office/powerpoint/2010/main" val="1500641578"/>
                  </p:ext>
                </p:extLst>
              </p:nvPr>
            </p:nvGraphicFramePr>
            <p:xfrm>
              <a:off x="19" y="418"/>
              <a:ext cx="3204" cy="1827"/>
            </p:xfrm>
            <a:graphic>
              <a:graphicData uri="http://schemas.openxmlformats.org/presentationml/2006/ole">
                <mc:AlternateContent xmlns:mc="http://schemas.openxmlformats.org/markup-compatibility/2006">
                  <mc:Choice xmlns:v="urn:schemas-microsoft-com:vml" Requires="v">
                    <p:oleObj spid="_x0000_s13368" name="Worksheet" r:id="rId6" imgW="4546600" imgH="2540000" progId="Excel.Sheet.8">
                      <p:embed/>
                    </p:oleObj>
                  </mc:Choice>
                  <mc:Fallback>
                    <p:oleObj name="Worksheet" r:id="rId6" imgW="4546600" imgH="254000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 y="418"/>
                            <a:ext cx="3204" cy="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8" name="Text Box 4"/>
              <p:cNvSpPr txBox="1">
                <a:spLocks noChangeAspect="1" noChangeArrowheads="1"/>
              </p:cNvSpPr>
              <p:nvPr/>
            </p:nvSpPr>
            <p:spPr bwMode="auto">
              <a:xfrm>
                <a:off x="1660" y="895"/>
                <a:ext cx="87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rgbClr val="000080"/>
                    </a:solidFill>
                  </a:rPr>
                  <a:t>True events</a:t>
                </a:r>
                <a:endParaRPr lang="en-US" sz="1600" dirty="0">
                  <a:solidFill>
                    <a:srgbClr val="000080"/>
                  </a:solidFill>
                </a:endParaRPr>
              </a:p>
            </p:txBody>
          </p:sp>
          <p:sp>
            <p:nvSpPr>
              <p:cNvPr id="59" name="Text Box 5"/>
              <p:cNvSpPr txBox="1">
                <a:spLocks noChangeAspect="1" noChangeArrowheads="1"/>
              </p:cNvSpPr>
              <p:nvPr/>
            </p:nvSpPr>
            <p:spPr bwMode="auto">
              <a:xfrm>
                <a:off x="758" y="1294"/>
                <a:ext cx="91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rgbClr val="FF00FF"/>
                    </a:solidFill>
                  </a:rPr>
                  <a:t>Scatter events</a:t>
                </a:r>
                <a:endParaRPr lang="en-US" sz="1600" dirty="0">
                  <a:solidFill>
                    <a:srgbClr val="FF00FF"/>
                  </a:solidFill>
                </a:endParaRPr>
              </a:p>
            </p:txBody>
          </p:sp>
        </p:grpSp>
        <p:cxnSp>
          <p:nvCxnSpPr>
            <p:cNvPr id="4" name="Straight Connector 3"/>
            <p:cNvCxnSpPr/>
            <p:nvPr/>
          </p:nvCxnSpPr>
          <p:spPr>
            <a:xfrm>
              <a:off x="3878263" y="1848602"/>
              <a:ext cx="0" cy="1016000"/>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5032285" y="4454617"/>
            <a:ext cx="4036307" cy="2422525"/>
            <a:chOff x="5032285" y="4454617"/>
            <a:chExt cx="4036307" cy="2422525"/>
          </a:xfrm>
        </p:grpSpPr>
        <p:grpSp>
          <p:nvGrpSpPr>
            <p:cNvPr id="6" name="Group 5"/>
            <p:cNvGrpSpPr/>
            <p:nvPr/>
          </p:nvGrpSpPr>
          <p:grpSpPr>
            <a:xfrm>
              <a:off x="5032285" y="4454617"/>
              <a:ext cx="4036307" cy="2422525"/>
              <a:chOff x="5032285" y="4454617"/>
              <a:chExt cx="4036307" cy="2422525"/>
            </a:xfrm>
          </p:grpSpPr>
          <p:pic>
            <p:nvPicPr>
              <p:cNvPr id="64" name="Picture 12" descr="figure2"/>
              <p:cNvPicPr>
                <a:picLocks noChangeAspect="1" noChangeArrowheads="1"/>
              </p:cNvPicPr>
              <p:nvPr/>
            </p:nvPicPr>
            <p:blipFill>
              <a:blip r:embed="rId8" cstate="print">
                <a:extLst>
                  <a:ext uri="{28A0092B-C50C-407E-A947-70E740481C1C}">
                    <a14:useLocalDpi xmlns:a14="http://schemas.microsoft.com/office/drawing/2010/main" val="0"/>
                  </a:ext>
                </a:extLst>
              </a:blip>
              <a:srcRect t="5919" r="64391"/>
              <a:stretch>
                <a:fillRect/>
              </a:stretch>
            </p:blipFill>
            <p:spPr bwMode="auto">
              <a:xfrm>
                <a:off x="5032285" y="4454617"/>
                <a:ext cx="2093913" cy="24225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figure2"/>
              <p:cNvPicPr>
                <a:picLocks noChangeAspect="1" noChangeArrowheads="1"/>
              </p:cNvPicPr>
              <p:nvPr/>
            </p:nvPicPr>
            <p:blipFill>
              <a:blip r:embed="rId9" cstate="print">
                <a:extLst>
                  <a:ext uri="{28A0092B-C50C-407E-A947-70E740481C1C}">
                    <a14:useLocalDpi xmlns:a14="http://schemas.microsoft.com/office/drawing/2010/main" val="0"/>
                  </a:ext>
                </a:extLst>
              </a:blip>
              <a:srcRect l="66782" t="7588" r="1190"/>
              <a:stretch>
                <a:fillRect/>
              </a:stretch>
            </p:blipFill>
            <p:spPr bwMode="auto">
              <a:xfrm>
                <a:off x="7200104" y="4495800"/>
                <a:ext cx="1868488" cy="23622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303845" y="6367808"/>
              <a:ext cx="1261433" cy="400110"/>
            </a:xfrm>
            <a:prstGeom prst="rect">
              <a:avLst/>
            </a:prstGeom>
            <a:noFill/>
          </p:spPr>
          <p:txBody>
            <a:bodyPr wrap="none" rtlCol="0">
              <a:spAutoFit/>
            </a:bodyPr>
            <a:lstStyle/>
            <a:p>
              <a:r>
                <a:rPr lang="en-US" sz="2000" b="1" dirty="0" smtClean="0">
                  <a:solidFill>
                    <a:srgbClr val="800000"/>
                  </a:solidFill>
                </a:rPr>
                <a:t>Small BMI</a:t>
              </a:r>
              <a:endParaRPr lang="en-US" sz="2000" b="1" dirty="0">
                <a:solidFill>
                  <a:srgbClr val="800000"/>
                </a:solidFill>
              </a:endParaRPr>
            </a:p>
          </p:txBody>
        </p:sp>
        <p:sp>
          <p:nvSpPr>
            <p:cNvPr id="69" name="TextBox 68"/>
            <p:cNvSpPr txBox="1"/>
            <p:nvPr/>
          </p:nvSpPr>
          <p:spPr>
            <a:xfrm>
              <a:off x="7239014" y="6367808"/>
              <a:ext cx="1255923" cy="400110"/>
            </a:xfrm>
            <a:prstGeom prst="rect">
              <a:avLst/>
            </a:prstGeom>
            <a:noFill/>
          </p:spPr>
          <p:txBody>
            <a:bodyPr wrap="none" rtlCol="0">
              <a:spAutoFit/>
            </a:bodyPr>
            <a:lstStyle/>
            <a:p>
              <a:r>
                <a:rPr lang="en-US" sz="2000" b="1" dirty="0" smtClean="0">
                  <a:solidFill>
                    <a:srgbClr val="800000"/>
                  </a:solidFill>
                </a:rPr>
                <a:t>Large BMI</a:t>
              </a:r>
              <a:endParaRPr lang="en-US" sz="2000" b="1" dirty="0">
                <a:solidFill>
                  <a:srgbClr val="800000"/>
                </a:solidFill>
              </a:endParaRPr>
            </a:p>
          </p:txBody>
        </p:sp>
      </p:grpSp>
    </p:spTree>
    <p:extLst>
      <p:ext uri="{BB962C8B-B14F-4D97-AF65-F5344CB8AC3E}">
        <p14:creationId xmlns:p14="http://schemas.microsoft.com/office/powerpoint/2010/main" val="38259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7" name="Rectangle 53"/>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11267" name="Rectangle 3"/>
          <p:cNvSpPr>
            <a:spLocks noChangeArrowheads="1"/>
          </p:cNvSpPr>
          <p:nvPr/>
        </p:nvSpPr>
        <p:spPr bwMode="auto">
          <a:xfrm>
            <a:off x="469900" y="96838"/>
            <a:ext cx="835660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200" dirty="0" smtClean="0"/>
              <a:t>Detector development in Nuclear Medicine</a:t>
            </a:r>
            <a:endParaRPr lang="en-US" sz="4400" dirty="0">
              <a:solidFill>
                <a:srgbClr val="FFFF00"/>
              </a:solidFill>
            </a:endParaRPr>
          </a:p>
        </p:txBody>
      </p:sp>
      <p:sp>
        <p:nvSpPr>
          <p:cNvPr id="3" name="TextBox 2"/>
          <p:cNvSpPr txBox="1"/>
          <p:nvPr/>
        </p:nvSpPr>
        <p:spPr>
          <a:xfrm>
            <a:off x="306295" y="881532"/>
            <a:ext cx="2014306" cy="369332"/>
          </a:xfrm>
          <a:prstGeom prst="rect">
            <a:avLst/>
          </a:prstGeom>
          <a:noFill/>
        </p:spPr>
        <p:txBody>
          <a:bodyPr wrap="none" rtlCol="0">
            <a:spAutoFit/>
          </a:bodyPr>
          <a:lstStyle/>
          <a:p>
            <a:r>
              <a:rPr lang="en-US" dirty="0" smtClean="0"/>
              <a:t>1957 Anger camera</a:t>
            </a:r>
            <a:endParaRPr lang="en-US" dirty="0"/>
          </a:p>
        </p:txBody>
      </p:sp>
      <p:pic>
        <p:nvPicPr>
          <p:cNvPr id="58" name="Picture 3" descr="Anger -patent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44" y="1327525"/>
            <a:ext cx="1632821" cy="2407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25353" y="1877216"/>
            <a:ext cx="796713" cy="338554"/>
          </a:xfrm>
          <a:prstGeom prst="rect">
            <a:avLst/>
          </a:prstGeom>
          <a:noFill/>
        </p:spPr>
        <p:txBody>
          <a:bodyPr wrap="none" rtlCol="0">
            <a:spAutoFit/>
          </a:bodyPr>
          <a:lstStyle/>
          <a:p>
            <a:r>
              <a:rPr lang="en-US" sz="1600" dirty="0" smtClean="0"/>
              <a:t>7 </a:t>
            </a:r>
            <a:r>
              <a:rPr lang="en-US" sz="1600" dirty="0"/>
              <a:t>P</a:t>
            </a:r>
            <a:r>
              <a:rPr lang="en-US" sz="1600" dirty="0" smtClean="0"/>
              <a:t>MTs</a:t>
            </a:r>
            <a:endParaRPr lang="en-US" sz="1600" dirty="0"/>
          </a:p>
        </p:txBody>
      </p:sp>
      <p:grpSp>
        <p:nvGrpSpPr>
          <p:cNvPr id="5" name="Group 4"/>
          <p:cNvGrpSpPr/>
          <p:nvPr/>
        </p:nvGrpSpPr>
        <p:grpSpPr>
          <a:xfrm>
            <a:off x="2698981" y="880325"/>
            <a:ext cx="2219666" cy="3059663"/>
            <a:chOff x="2698981" y="880325"/>
            <a:chExt cx="2219666" cy="3059663"/>
          </a:xfrm>
        </p:grpSpPr>
        <p:pic>
          <p:nvPicPr>
            <p:cNvPr id="59" name="Picture 8" descr="Anger camera- first commerci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853" y="1280746"/>
              <a:ext cx="1737434" cy="265924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2698981" y="880325"/>
              <a:ext cx="2219666" cy="369332"/>
            </a:xfrm>
            <a:prstGeom prst="rect">
              <a:avLst/>
            </a:prstGeom>
            <a:noFill/>
          </p:spPr>
          <p:txBody>
            <a:bodyPr wrap="none" rtlCol="0">
              <a:spAutoFit/>
            </a:bodyPr>
            <a:lstStyle/>
            <a:p>
              <a:r>
                <a:rPr lang="en-US" dirty="0" smtClean="0"/>
                <a:t>1962 Nuclear Chicago</a:t>
              </a:r>
              <a:endParaRPr lang="en-US" dirty="0"/>
            </a:p>
          </p:txBody>
        </p:sp>
      </p:grpSp>
      <p:grpSp>
        <p:nvGrpSpPr>
          <p:cNvPr id="6" name="Group 5"/>
          <p:cNvGrpSpPr/>
          <p:nvPr/>
        </p:nvGrpSpPr>
        <p:grpSpPr>
          <a:xfrm>
            <a:off x="5707655" y="883315"/>
            <a:ext cx="3297392" cy="2851981"/>
            <a:chOff x="5707655" y="883315"/>
            <a:chExt cx="3297392" cy="2851981"/>
          </a:xfrm>
        </p:grpSpPr>
        <p:pic>
          <p:nvPicPr>
            <p:cNvPr id="6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7655" y="1280747"/>
              <a:ext cx="3297392" cy="245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 name="TextBox 62"/>
            <p:cNvSpPr txBox="1"/>
            <p:nvPr/>
          </p:nvSpPr>
          <p:spPr>
            <a:xfrm>
              <a:off x="5854557" y="883315"/>
              <a:ext cx="3108543" cy="369332"/>
            </a:xfrm>
            <a:prstGeom prst="rect">
              <a:avLst/>
            </a:prstGeom>
            <a:noFill/>
          </p:spPr>
          <p:txBody>
            <a:bodyPr wrap="none" rtlCol="0">
              <a:spAutoFit/>
            </a:bodyPr>
            <a:lstStyle/>
            <a:p>
              <a:r>
                <a:rPr lang="en-US" dirty="0" smtClean="0"/>
                <a:t>1974 Searle: single-head SPECT</a:t>
              </a:r>
              <a:endParaRPr lang="en-US" dirty="0"/>
            </a:p>
          </p:txBody>
        </p:sp>
      </p:grpSp>
      <p:grpSp>
        <p:nvGrpSpPr>
          <p:cNvPr id="7" name="Group 6"/>
          <p:cNvGrpSpPr/>
          <p:nvPr/>
        </p:nvGrpSpPr>
        <p:grpSpPr>
          <a:xfrm>
            <a:off x="164225" y="4098079"/>
            <a:ext cx="3905336" cy="2558028"/>
            <a:chOff x="164225" y="4098079"/>
            <a:chExt cx="3905336" cy="2558028"/>
          </a:xfrm>
        </p:grpSpPr>
        <p:pic>
          <p:nvPicPr>
            <p:cNvPr id="64" name="Picture 13"/>
            <p:cNvPicPr>
              <a:picLocks noChangeAspect="1" noChangeArrowheads="1"/>
            </p:cNvPicPr>
            <p:nvPr/>
          </p:nvPicPr>
          <p:blipFill>
            <a:blip r:embed="rId6">
              <a:extLst>
                <a:ext uri="{28A0092B-C50C-407E-A947-70E740481C1C}">
                  <a14:useLocalDpi xmlns:a14="http://schemas.microsoft.com/office/drawing/2010/main" val="0"/>
                </a:ext>
              </a:extLst>
            </a:blip>
            <a:srcRect b="2641"/>
            <a:stretch>
              <a:fillRect/>
            </a:stretch>
          </p:blipFill>
          <p:spPr bwMode="auto">
            <a:xfrm>
              <a:off x="164225" y="4467411"/>
              <a:ext cx="3412718" cy="2188696"/>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250637" y="4098079"/>
              <a:ext cx="3818924" cy="369332"/>
            </a:xfrm>
            <a:prstGeom prst="rect">
              <a:avLst/>
            </a:prstGeom>
            <a:noFill/>
          </p:spPr>
          <p:txBody>
            <a:bodyPr wrap="none" rtlCol="0">
              <a:spAutoFit/>
            </a:bodyPr>
            <a:lstStyle/>
            <a:p>
              <a:r>
                <a:rPr lang="en-US" dirty="0" smtClean="0"/>
                <a:t>1976 University of Chicago: PET w/ </a:t>
              </a:r>
              <a:r>
                <a:rPr lang="en-US" dirty="0" err="1" smtClean="0"/>
                <a:t>NaI</a:t>
              </a:r>
              <a:endParaRPr lang="en-US" dirty="0"/>
            </a:p>
          </p:txBody>
        </p:sp>
      </p:grpSp>
      <p:grpSp>
        <p:nvGrpSpPr>
          <p:cNvPr id="2" name="Group 1"/>
          <p:cNvGrpSpPr/>
          <p:nvPr/>
        </p:nvGrpSpPr>
        <p:grpSpPr>
          <a:xfrm>
            <a:off x="4383563" y="4101069"/>
            <a:ext cx="4760436" cy="2579132"/>
            <a:chOff x="4383563" y="4101069"/>
            <a:chExt cx="4760436" cy="2579132"/>
          </a:xfrm>
        </p:grpSpPr>
        <p:sp>
          <p:nvSpPr>
            <p:cNvPr id="67" name="TextBox 66"/>
            <p:cNvSpPr txBox="1"/>
            <p:nvPr/>
          </p:nvSpPr>
          <p:spPr>
            <a:xfrm>
              <a:off x="5322869" y="4101069"/>
              <a:ext cx="2885450" cy="369332"/>
            </a:xfrm>
            <a:prstGeom prst="rect">
              <a:avLst/>
            </a:prstGeom>
            <a:noFill/>
          </p:spPr>
          <p:txBody>
            <a:bodyPr wrap="none" rtlCol="0">
              <a:spAutoFit/>
            </a:bodyPr>
            <a:lstStyle/>
            <a:p>
              <a:r>
                <a:rPr lang="en-US" dirty="0" smtClean="0"/>
                <a:t>1986 CTI: PET w/ BGO -&gt; LSO </a:t>
              </a:r>
              <a:endParaRPr lang="en-US" dirty="0"/>
            </a:p>
          </p:txBody>
        </p:sp>
        <p:pic>
          <p:nvPicPr>
            <p:cNvPr id="68" name="Picture 67" descr="BlockDetector"/>
            <p:cNvPicPr>
              <a:picLocks noChangeAspect="1" noChangeArrowheads="1"/>
            </p:cNvPicPr>
            <p:nvPr/>
          </p:nvPicPr>
          <p:blipFill>
            <a:blip r:embed="rId7"/>
            <a:srcRect/>
            <a:stretch>
              <a:fillRect/>
            </a:stretch>
          </p:blipFill>
          <p:spPr bwMode="auto">
            <a:xfrm>
              <a:off x="5877136" y="4706471"/>
              <a:ext cx="3266863" cy="1973730"/>
            </a:xfrm>
            <a:prstGeom prst="rect">
              <a:avLst/>
            </a:prstGeom>
            <a:noFill/>
          </p:spPr>
        </p:pic>
        <p:pic>
          <p:nvPicPr>
            <p:cNvPr id="66" name="Picture 66" descr="CTI Block"/>
            <p:cNvPicPr>
              <a:picLocks noChangeAspect="1" noChangeArrowheads="1"/>
            </p:cNvPicPr>
            <p:nvPr/>
          </p:nvPicPr>
          <p:blipFill>
            <a:blip r:embed="rId8"/>
            <a:srcRect l="29897" t="6529" r="23712" b="8247"/>
            <a:stretch>
              <a:fillRect/>
            </a:stretch>
          </p:blipFill>
          <p:spPr bwMode="auto">
            <a:xfrm>
              <a:off x="4383563" y="4470401"/>
              <a:ext cx="1603375" cy="2209800"/>
            </a:xfrm>
            <a:prstGeom prst="rect">
              <a:avLst/>
            </a:prstGeom>
            <a:noFill/>
          </p:spPr>
        </p:pic>
      </p:grpSp>
      <p:grpSp>
        <p:nvGrpSpPr>
          <p:cNvPr id="10" name="Group 9"/>
          <p:cNvGrpSpPr/>
          <p:nvPr/>
        </p:nvGrpSpPr>
        <p:grpSpPr>
          <a:xfrm>
            <a:off x="2390731" y="4832963"/>
            <a:ext cx="1858990" cy="1337300"/>
            <a:chOff x="2390731" y="4832963"/>
            <a:chExt cx="1858990" cy="1337300"/>
          </a:xfrm>
        </p:grpSpPr>
        <p:pic>
          <p:nvPicPr>
            <p:cNvPr id="20" name="Picture 44"/>
            <p:cNvPicPr>
              <a:picLocks noChangeAspect="1" noChangeArrowheads="1"/>
            </p:cNvPicPr>
            <p:nvPr/>
          </p:nvPicPr>
          <p:blipFill>
            <a:blip r:embed="rId9" cstate="print">
              <a:extLst>
                <a:ext uri="{28A0092B-C50C-407E-A947-70E740481C1C}">
                  <a14:useLocalDpi xmlns:a14="http://schemas.microsoft.com/office/drawing/2010/main" val="0"/>
                </a:ext>
              </a:extLst>
            </a:blip>
            <a:srcRect t="14635" r="1144" b="4878"/>
            <a:stretch>
              <a:fillRect/>
            </a:stretch>
          </p:blipFill>
          <p:spPr bwMode="auto">
            <a:xfrm>
              <a:off x="2422066" y="5146325"/>
              <a:ext cx="1676400" cy="1023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90731" y="4832963"/>
              <a:ext cx="1858990" cy="369332"/>
            </a:xfrm>
            <a:prstGeom prst="rect">
              <a:avLst/>
            </a:prstGeom>
            <a:solidFill>
              <a:srgbClr val="FFFFFF"/>
            </a:solidFill>
          </p:spPr>
          <p:txBody>
            <a:bodyPr wrap="none" rtlCol="0">
              <a:spAutoFit/>
            </a:bodyPr>
            <a:lstStyle/>
            <a:p>
              <a:r>
                <a:rPr lang="en-US" dirty="0" smtClean="0"/>
                <a:t>1990’s </a:t>
              </a:r>
              <a:r>
                <a:rPr lang="en-US" dirty="0" err="1" smtClean="0"/>
                <a:t>Adac</a:t>
              </a:r>
              <a:r>
                <a:rPr lang="en-US" dirty="0" smtClean="0"/>
                <a:t> UGM</a:t>
              </a:r>
              <a:endParaRPr lang="en-US" dirty="0"/>
            </a:p>
          </p:txBody>
        </p:sp>
      </p:grpSp>
    </p:spTree>
    <p:extLst>
      <p:ext uri="{BB962C8B-B14F-4D97-AF65-F5344CB8AC3E}">
        <p14:creationId xmlns:p14="http://schemas.microsoft.com/office/powerpoint/2010/main" val="9329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14"/>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2" name="Title 1"/>
          <p:cNvSpPr>
            <a:spLocks noGrp="1"/>
          </p:cNvSpPr>
          <p:nvPr>
            <p:ph type="title"/>
          </p:nvPr>
        </p:nvSpPr>
        <p:spPr>
          <a:xfrm>
            <a:off x="839540" y="2333"/>
            <a:ext cx="8229600" cy="858690"/>
          </a:xfrm>
        </p:spPr>
        <p:txBody>
          <a:bodyPr>
            <a:normAutofit/>
          </a:bodyPr>
          <a:lstStyle/>
          <a:p>
            <a:r>
              <a:rPr lang="en-US" sz="3200" dirty="0" smtClean="0">
                <a:latin typeface="Arial"/>
                <a:cs typeface="Arial"/>
              </a:rPr>
              <a:t>Time-of-flight assisted reconstruction</a:t>
            </a:r>
            <a:endParaRPr lang="en-US" sz="3200" dirty="0">
              <a:latin typeface="Arial"/>
              <a:cs typeface="Arial"/>
            </a:endParaRPr>
          </a:p>
        </p:txBody>
      </p:sp>
      <p:grpSp>
        <p:nvGrpSpPr>
          <p:cNvPr id="25" name="Group 24"/>
          <p:cNvGrpSpPr/>
          <p:nvPr/>
        </p:nvGrpSpPr>
        <p:grpSpPr>
          <a:xfrm>
            <a:off x="153579" y="736743"/>
            <a:ext cx="3770187" cy="3039597"/>
            <a:chOff x="754399" y="1241978"/>
            <a:chExt cx="3770187" cy="3039597"/>
          </a:xfrm>
        </p:grpSpPr>
        <p:grpSp>
          <p:nvGrpSpPr>
            <p:cNvPr id="4" name="Group 5"/>
            <p:cNvGrpSpPr>
              <a:grpSpLocks noChangeAspect="1"/>
            </p:cNvGrpSpPr>
            <p:nvPr/>
          </p:nvGrpSpPr>
          <p:grpSpPr bwMode="auto">
            <a:xfrm>
              <a:off x="1108970" y="1241978"/>
              <a:ext cx="2999564" cy="3039597"/>
              <a:chOff x="2219" y="1138"/>
              <a:chExt cx="2581" cy="2616"/>
            </a:xfrm>
          </p:grpSpPr>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 y="1138"/>
                <a:ext cx="2581" cy="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Oval 7"/>
              <p:cNvSpPr>
                <a:spLocks noChangeAspect="1" noChangeArrowheads="1"/>
              </p:cNvSpPr>
              <p:nvPr/>
            </p:nvSpPr>
            <p:spPr bwMode="auto">
              <a:xfrm>
                <a:off x="2932" y="1859"/>
                <a:ext cx="1183" cy="1165"/>
              </a:xfrm>
              <a:prstGeom prst="ellipse">
                <a:avLst/>
              </a:prstGeom>
              <a:solidFill>
                <a:schemeClr val="accent1">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 name="Group 8"/>
              <p:cNvGrpSpPr>
                <a:grpSpLocks noChangeAspect="1"/>
              </p:cNvGrpSpPr>
              <p:nvPr/>
            </p:nvGrpSpPr>
            <p:grpSpPr bwMode="auto">
              <a:xfrm>
                <a:off x="2551" y="1999"/>
                <a:ext cx="1935" cy="960"/>
                <a:chOff x="2551" y="1999"/>
                <a:chExt cx="1935" cy="960"/>
              </a:xfrm>
            </p:grpSpPr>
            <p:grpSp>
              <p:nvGrpSpPr>
                <p:cNvPr id="18" name="Group 9"/>
                <p:cNvGrpSpPr>
                  <a:grpSpLocks noChangeAspect="1"/>
                </p:cNvGrpSpPr>
                <p:nvPr/>
              </p:nvGrpSpPr>
              <p:grpSpPr bwMode="auto">
                <a:xfrm>
                  <a:off x="3286" y="2239"/>
                  <a:ext cx="587" cy="419"/>
                  <a:chOff x="2714" y="1917"/>
                  <a:chExt cx="587" cy="419"/>
                </a:xfrm>
              </p:grpSpPr>
              <p:pic>
                <p:nvPicPr>
                  <p:cNvPr id="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 y="1917"/>
                    <a:ext cx="22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 y="2120"/>
                    <a:ext cx="22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9" name="Group 12"/>
                <p:cNvGrpSpPr>
                  <a:grpSpLocks noChangeAspect="1"/>
                </p:cNvGrpSpPr>
                <p:nvPr/>
              </p:nvGrpSpPr>
              <p:grpSpPr bwMode="auto">
                <a:xfrm>
                  <a:off x="2551" y="1999"/>
                  <a:ext cx="1935" cy="960"/>
                  <a:chOff x="1979" y="1999"/>
                  <a:chExt cx="1935" cy="960"/>
                </a:xfrm>
              </p:grpSpPr>
              <p:sp>
                <p:nvSpPr>
                  <p:cNvPr id="20" name="Line 13"/>
                  <p:cNvSpPr>
                    <a:spLocks noChangeAspect="1" noChangeShapeType="1"/>
                  </p:cNvSpPr>
                  <p:nvPr/>
                </p:nvSpPr>
                <p:spPr bwMode="auto">
                  <a:xfrm flipV="1">
                    <a:off x="1979" y="2343"/>
                    <a:ext cx="1935" cy="3"/>
                  </a:xfrm>
                  <a:prstGeom prst="line">
                    <a:avLst/>
                  </a:prstGeom>
                  <a:noFill/>
                  <a:ln w="19050">
                    <a:solidFill>
                      <a:srgbClr val="00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Line 14"/>
                  <p:cNvSpPr>
                    <a:spLocks noChangeAspect="1" noChangeShapeType="1"/>
                  </p:cNvSpPr>
                  <p:nvPr/>
                </p:nvSpPr>
                <p:spPr bwMode="auto">
                  <a:xfrm flipH="1">
                    <a:off x="2090" y="1999"/>
                    <a:ext cx="1728" cy="960"/>
                  </a:xfrm>
                  <a:prstGeom prst="line">
                    <a:avLst/>
                  </a:prstGeom>
                  <a:noFill/>
                  <a:ln w="19050">
                    <a:solidFill>
                      <a:srgbClr val="00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5" name="Group 34"/>
            <p:cNvGrpSpPr>
              <a:grpSpLocks/>
            </p:cNvGrpSpPr>
            <p:nvPr/>
          </p:nvGrpSpPr>
          <p:grpSpPr bwMode="auto">
            <a:xfrm>
              <a:off x="754399" y="2360023"/>
              <a:ext cx="3770187" cy="537577"/>
              <a:chOff x="1971" y="1598"/>
              <a:chExt cx="2637" cy="376"/>
            </a:xfrm>
          </p:grpSpPr>
          <p:sp>
            <p:nvSpPr>
              <p:cNvPr id="7" name="Text Box 37"/>
              <p:cNvSpPr txBox="1">
                <a:spLocks noChangeArrowheads="1"/>
              </p:cNvSpPr>
              <p:nvPr/>
            </p:nvSpPr>
            <p:spPr bwMode="auto">
              <a:xfrm>
                <a:off x="1971" y="1624"/>
                <a:ext cx="2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latin typeface="Helvetica" charset="0"/>
                  </a:rPr>
                  <a:t>t</a:t>
                </a:r>
                <a:r>
                  <a:rPr lang="en-US" baseline="-25000">
                    <a:solidFill>
                      <a:srgbClr val="FF0000"/>
                    </a:solidFill>
                    <a:latin typeface="Helvetica" charset="0"/>
                  </a:rPr>
                  <a:t>1</a:t>
                </a:r>
                <a:endParaRPr lang="en-US">
                  <a:solidFill>
                    <a:srgbClr val="000080"/>
                  </a:solidFill>
                </a:endParaRPr>
              </a:p>
            </p:txBody>
          </p:sp>
          <p:sp>
            <p:nvSpPr>
              <p:cNvPr id="8" name="Text Box 38"/>
              <p:cNvSpPr txBox="1">
                <a:spLocks noChangeArrowheads="1"/>
              </p:cNvSpPr>
              <p:nvPr/>
            </p:nvSpPr>
            <p:spPr bwMode="auto">
              <a:xfrm>
                <a:off x="4367" y="1624"/>
                <a:ext cx="2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0000"/>
                    </a:solidFill>
                    <a:latin typeface="Helvetica" charset="0"/>
                  </a:rPr>
                  <a:t>t</a:t>
                </a:r>
                <a:r>
                  <a:rPr lang="en-US" baseline="-25000" dirty="0">
                    <a:solidFill>
                      <a:srgbClr val="FF0000"/>
                    </a:solidFill>
                    <a:latin typeface="Helvetica" charset="0"/>
                  </a:rPr>
                  <a:t>2</a:t>
                </a:r>
                <a:endParaRPr lang="en-US" dirty="0">
                  <a:solidFill>
                    <a:srgbClr val="000080"/>
                  </a:solidFill>
                </a:endParaRPr>
              </a:p>
            </p:txBody>
          </p:sp>
          <p:grpSp>
            <p:nvGrpSpPr>
              <p:cNvPr id="9" name="Group 39"/>
              <p:cNvGrpSpPr>
                <a:grpSpLocks/>
              </p:cNvGrpSpPr>
              <p:nvPr/>
            </p:nvGrpSpPr>
            <p:grpSpPr bwMode="auto">
              <a:xfrm>
                <a:off x="3288" y="1598"/>
                <a:ext cx="384" cy="192"/>
                <a:chOff x="240" y="1056"/>
                <a:chExt cx="384" cy="240"/>
              </a:xfrm>
            </p:grpSpPr>
            <p:sp>
              <p:nvSpPr>
                <p:cNvPr id="13" name="Freeform 40"/>
                <p:cNvSpPr>
                  <a:spLocks/>
                </p:cNvSpPr>
                <p:nvPr/>
              </p:nvSpPr>
              <p:spPr bwMode="auto">
                <a:xfrm>
                  <a:off x="240" y="1056"/>
                  <a:ext cx="192" cy="240"/>
                </a:xfrm>
                <a:custGeom>
                  <a:avLst/>
                  <a:gdLst>
                    <a:gd name="T0" fmla="*/ 0 w 192"/>
                    <a:gd name="T1" fmla="*/ 288 h 288"/>
                    <a:gd name="T2" fmla="*/ 96 w 192"/>
                    <a:gd name="T3" fmla="*/ 192 h 288"/>
                    <a:gd name="T4" fmla="*/ 144 w 192"/>
                    <a:gd name="T5" fmla="*/ 48 h 288"/>
                    <a:gd name="T6" fmla="*/ 192 w 192"/>
                    <a:gd name="T7" fmla="*/ 0 h 288"/>
                  </a:gdLst>
                  <a:ahLst/>
                  <a:cxnLst>
                    <a:cxn ang="0">
                      <a:pos x="T0" y="T1"/>
                    </a:cxn>
                    <a:cxn ang="0">
                      <a:pos x="T2" y="T3"/>
                    </a:cxn>
                    <a:cxn ang="0">
                      <a:pos x="T4" y="T5"/>
                    </a:cxn>
                    <a:cxn ang="0">
                      <a:pos x="T6" y="T7"/>
                    </a:cxn>
                  </a:cxnLst>
                  <a:rect l="0" t="0" r="r" b="b"/>
                  <a:pathLst>
                    <a:path w="192" h="288">
                      <a:moveTo>
                        <a:pt x="0" y="288"/>
                      </a:moveTo>
                      <a:cubicBezTo>
                        <a:pt x="36" y="260"/>
                        <a:pt x="72" y="232"/>
                        <a:pt x="96" y="192"/>
                      </a:cubicBezTo>
                      <a:cubicBezTo>
                        <a:pt x="120" y="152"/>
                        <a:pt x="128" y="80"/>
                        <a:pt x="144" y="48"/>
                      </a:cubicBezTo>
                      <a:cubicBezTo>
                        <a:pt x="160" y="16"/>
                        <a:pt x="176" y="8"/>
                        <a:pt x="19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Freeform 41"/>
                <p:cNvSpPr>
                  <a:spLocks/>
                </p:cNvSpPr>
                <p:nvPr/>
              </p:nvSpPr>
              <p:spPr bwMode="auto">
                <a:xfrm flipH="1">
                  <a:off x="432" y="1056"/>
                  <a:ext cx="192" cy="240"/>
                </a:xfrm>
                <a:custGeom>
                  <a:avLst/>
                  <a:gdLst>
                    <a:gd name="T0" fmla="*/ 0 w 192"/>
                    <a:gd name="T1" fmla="*/ 288 h 288"/>
                    <a:gd name="T2" fmla="*/ 96 w 192"/>
                    <a:gd name="T3" fmla="*/ 192 h 288"/>
                    <a:gd name="T4" fmla="*/ 144 w 192"/>
                    <a:gd name="T5" fmla="*/ 48 h 288"/>
                    <a:gd name="T6" fmla="*/ 192 w 192"/>
                    <a:gd name="T7" fmla="*/ 0 h 288"/>
                  </a:gdLst>
                  <a:ahLst/>
                  <a:cxnLst>
                    <a:cxn ang="0">
                      <a:pos x="T0" y="T1"/>
                    </a:cxn>
                    <a:cxn ang="0">
                      <a:pos x="T2" y="T3"/>
                    </a:cxn>
                    <a:cxn ang="0">
                      <a:pos x="T4" y="T5"/>
                    </a:cxn>
                    <a:cxn ang="0">
                      <a:pos x="T6" y="T7"/>
                    </a:cxn>
                  </a:cxnLst>
                  <a:rect l="0" t="0" r="r" b="b"/>
                  <a:pathLst>
                    <a:path w="192" h="288">
                      <a:moveTo>
                        <a:pt x="0" y="288"/>
                      </a:moveTo>
                      <a:cubicBezTo>
                        <a:pt x="36" y="260"/>
                        <a:pt x="72" y="232"/>
                        <a:pt x="96" y="192"/>
                      </a:cubicBezTo>
                      <a:cubicBezTo>
                        <a:pt x="120" y="152"/>
                        <a:pt x="128" y="80"/>
                        <a:pt x="144" y="48"/>
                      </a:cubicBezTo>
                      <a:cubicBezTo>
                        <a:pt x="160" y="16"/>
                        <a:pt x="176" y="8"/>
                        <a:pt x="19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 name="Group 42"/>
              <p:cNvGrpSpPr>
                <a:grpSpLocks/>
              </p:cNvGrpSpPr>
              <p:nvPr/>
            </p:nvGrpSpPr>
            <p:grpSpPr bwMode="auto">
              <a:xfrm rot="-1724865">
                <a:off x="2936" y="1797"/>
                <a:ext cx="384" cy="177"/>
                <a:chOff x="240" y="1056"/>
                <a:chExt cx="384" cy="240"/>
              </a:xfrm>
            </p:grpSpPr>
            <p:sp>
              <p:nvSpPr>
                <p:cNvPr id="11" name="Freeform 43"/>
                <p:cNvSpPr>
                  <a:spLocks/>
                </p:cNvSpPr>
                <p:nvPr/>
              </p:nvSpPr>
              <p:spPr bwMode="auto">
                <a:xfrm>
                  <a:off x="240" y="1056"/>
                  <a:ext cx="192" cy="240"/>
                </a:xfrm>
                <a:custGeom>
                  <a:avLst/>
                  <a:gdLst>
                    <a:gd name="T0" fmla="*/ 0 w 192"/>
                    <a:gd name="T1" fmla="*/ 288 h 288"/>
                    <a:gd name="T2" fmla="*/ 96 w 192"/>
                    <a:gd name="T3" fmla="*/ 192 h 288"/>
                    <a:gd name="T4" fmla="*/ 144 w 192"/>
                    <a:gd name="T5" fmla="*/ 48 h 288"/>
                    <a:gd name="T6" fmla="*/ 192 w 192"/>
                    <a:gd name="T7" fmla="*/ 0 h 288"/>
                  </a:gdLst>
                  <a:ahLst/>
                  <a:cxnLst>
                    <a:cxn ang="0">
                      <a:pos x="T0" y="T1"/>
                    </a:cxn>
                    <a:cxn ang="0">
                      <a:pos x="T2" y="T3"/>
                    </a:cxn>
                    <a:cxn ang="0">
                      <a:pos x="T4" y="T5"/>
                    </a:cxn>
                    <a:cxn ang="0">
                      <a:pos x="T6" y="T7"/>
                    </a:cxn>
                  </a:cxnLst>
                  <a:rect l="0" t="0" r="r" b="b"/>
                  <a:pathLst>
                    <a:path w="192" h="288">
                      <a:moveTo>
                        <a:pt x="0" y="288"/>
                      </a:moveTo>
                      <a:cubicBezTo>
                        <a:pt x="36" y="260"/>
                        <a:pt x="72" y="232"/>
                        <a:pt x="96" y="192"/>
                      </a:cubicBezTo>
                      <a:cubicBezTo>
                        <a:pt x="120" y="152"/>
                        <a:pt x="128" y="80"/>
                        <a:pt x="144" y="48"/>
                      </a:cubicBezTo>
                      <a:cubicBezTo>
                        <a:pt x="160" y="16"/>
                        <a:pt x="176" y="8"/>
                        <a:pt x="19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Freeform 44"/>
                <p:cNvSpPr>
                  <a:spLocks/>
                </p:cNvSpPr>
                <p:nvPr/>
              </p:nvSpPr>
              <p:spPr bwMode="auto">
                <a:xfrm flipH="1">
                  <a:off x="432" y="1056"/>
                  <a:ext cx="192" cy="240"/>
                </a:xfrm>
                <a:custGeom>
                  <a:avLst/>
                  <a:gdLst>
                    <a:gd name="T0" fmla="*/ 0 w 192"/>
                    <a:gd name="T1" fmla="*/ 288 h 288"/>
                    <a:gd name="T2" fmla="*/ 96 w 192"/>
                    <a:gd name="T3" fmla="*/ 192 h 288"/>
                    <a:gd name="T4" fmla="*/ 144 w 192"/>
                    <a:gd name="T5" fmla="*/ 48 h 288"/>
                    <a:gd name="T6" fmla="*/ 192 w 192"/>
                    <a:gd name="T7" fmla="*/ 0 h 288"/>
                  </a:gdLst>
                  <a:ahLst/>
                  <a:cxnLst>
                    <a:cxn ang="0">
                      <a:pos x="T0" y="T1"/>
                    </a:cxn>
                    <a:cxn ang="0">
                      <a:pos x="T2" y="T3"/>
                    </a:cxn>
                    <a:cxn ang="0">
                      <a:pos x="T4" y="T5"/>
                    </a:cxn>
                    <a:cxn ang="0">
                      <a:pos x="T6" y="T7"/>
                    </a:cxn>
                  </a:cxnLst>
                  <a:rect l="0" t="0" r="r" b="b"/>
                  <a:pathLst>
                    <a:path w="192" h="288">
                      <a:moveTo>
                        <a:pt x="0" y="288"/>
                      </a:moveTo>
                      <a:cubicBezTo>
                        <a:pt x="36" y="260"/>
                        <a:pt x="72" y="232"/>
                        <a:pt x="96" y="192"/>
                      </a:cubicBezTo>
                      <a:cubicBezTo>
                        <a:pt x="120" y="152"/>
                        <a:pt x="128" y="80"/>
                        <a:pt x="144" y="48"/>
                      </a:cubicBezTo>
                      <a:cubicBezTo>
                        <a:pt x="160" y="16"/>
                        <a:pt x="176" y="8"/>
                        <a:pt x="19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4" name="TextBox 23"/>
          <p:cNvSpPr txBox="1"/>
          <p:nvPr/>
        </p:nvSpPr>
        <p:spPr>
          <a:xfrm>
            <a:off x="3951006" y="1037342"/>
            <a:ext cx="4137587" cy="830997"/>
          </a:xfrm>
          <a:prstGeom prst="rect">
            <a:avLst/>
          </a:prstGeom>
          <a:noFill/>
        </p:spPr>
        <p:txBody>
          <a:bodyPr wrap="square" rtlCol="0">
            <a:spAutoFit/>
          </a:bodyPr>
          <a:lstStyle/>
          <a:p>
            <a:r>
              <a:rPr lang="en-US" sz="2400" dirty="0" smtClean="0"/>
              <a:t>Time-of-flight (TOF) assisted reconstruction improves SNR</a:t>
            </a:r>
            <a:endParaRPr lang="en-US" sz="2400" dirty="0"/>
          </a:p>
        </p:txBody>
      </p:sp>
      <p:sp>
        <p:nvSpPr>
          <p:cNvPr id="46" name="TextBox 45"/>
          <p:cNvSpPr txBox="1"/>
          <p:nvPr/>
        </p:nvSpPr>
        <p:spPr>
          <a:xfrm>
            <a:off x="3953201" y="1911572"/>
            <a:ext cx="5115939" cy="1569660"/>
          </a:xfrm>
          <a:prstGeom prst="rect">
            <a:avLst/>
          </a:prstGeom>
          <a:noFill/>
        </p:spPr>
        <p:txBody>
          <a:bodyPr wrap="square" rtlCol="0">
            <a:spAutoFit/>
          </a:bodyPr>
          <a:lstStyle/>
          <a:p>
            <a:r>
              <a:rPr lang="en-US" sz="2400" dirty="0" smtClean="0">
                <a:solidFill>
                  <a:srgbClr val="800000"/>
                </a:solidFill>
              </a:rPr>
              <a:t>Fast detector and electronics enable TOF, but do not require compromise of other aspects of system performance: e.g. spatial resolution or sensitivity</a:t>
            </a:r>
            <a:endParaRPr lang="en-US" sz="2400" dirty="0">
              <a:solidFill>
                <a:srgbClr val="800000"/>
              </a:solidFill>
            </a:endParaRPr>
          </a:p>
        </p:txBody>
      </p:sp>
      <p:sp>
        <p:nvSpPr>
          <p:cNvPr id="36" name="Rectangle 89"/>
          <p:cNvSpPr>
            <a:spLocks noChangeAspect="1" noChangeArrowheads="1"/>
          </p:cNvSpPr>
          <p:nvPr/>
        </p:nvSpPr>
        <p:spPr bwMode="auto">
          <a:xfrm>
            <a:off x="685800" y="3862388"/>
            <a:ext cx="1878013" cy="2895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chemeClr val="bg1"/>
              </a:solidFill>
              <a:latin typeface="Arial" charset="0"/>
            </a:endParaRPr>
          </a:p>
        </p:txBody>
      </p:sp>
      <p:grpSp>
        <p:nvGrpSpPr>
          <p:cNvPr id="26" name="Group 25"/>
          <p:cNvGrpSpPr/>
          <p:nvPr/>
        </p:nvGrpSpPr>
        <p:grpSpPr>
          <a:xfrm>
            <a:off x="153579" y="4114505"/>
            <a:ext cx="4223697" cy="2645530"/>
            <a:chOff x="153579" y="4114505"/>
            <a:chExt cx="4223697" cy="2645530"/>
          </a:xfrm>
        </p:grpSpPr>
        <p:grpSp>
          <p:nvGrpSpPr>
            <p:cNvPr id="3" name="Group 2"/>
            <p:cNvGrpSpPr>
              <a:grpSpLocks noChangeAspect="1"/>
            </p:cNvGrpSpPr>
            <p:nvPr/>
          </p:nvGrpSpPr>
          <p:grpSpPr>
            <a:xfrm>
              <a:off x="153579" y="4321486"/>
              <a:ext cx="4223697" cy="2438549"/>
              <a:chOff x="3240088" y="3849270"/>
              <a:chExt cx="5093861" cy="2940936"/>
            </a:xfrm>
          </p:grpSpPr>
          <p:sp>
            <p:nvSpPr>
              <p:cNvPr id="27" name="Text Box 72"/>
              <p:cNvSpPr txBox="1">
                <a:spLocks noChangeArrowheads="1"/>
              </p:cNvSpPr>
              <p:nvPr/>
            </p:nvSpPr>
            <p:spPr bwMode="auto">
              <a:xfrm>
                <a:off x="4495800" y="4419601"/>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latin typeface="Arial" charset="0"/>
                  </a:rPr>
                  <a:t>nonTOF</a:t>
                </a:r>
              </a:p>
            </p:txBody>
          </p:sp>
          <p:sp>
            <p:nvSpPr>
              <p:cNvPr id="28" name="Text Box 74"/>
              <p:cNvSpPr txBox="1">
                <a:spLocks noChangeArrowheads="1"/>
              </p:cNvSpPr>
              <p:nvPr/>
            </p:nvSpPr>
            <p:spPr bwMode="auto">
              <a:xfrm>
                <a:off x="6629400" y="4445001"/>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latin typeface="Arial" charset="0"/>
                  </a:rPr>
                  <a:t>TOF</a:t>
                </a:r>
              </a:p>
            </p:txBody>
          </p:sp>
          <p:sp>
            <p:nvSpPr>
              <p:cNvPr id="29" name="Text Box 79"/>
              <p:cNvSpPr txBox="1">
                <a:spLocks noChangeArrowheads="1"/>
              </p:cNvSpPr>
              <p:nvPr/>
            </p:nvSpPr>
            <p:spPr bwMode="auto">
              <a:xfrm>
                <a:off x="5562600" y="4572001"/>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Arial" charset="0"/>
                  </a:rPr>
                  <a:t>?</a:t>
                </a:r>
                <a:endParaRPr lang="en-US">
                  <a:latin typeface="Arial" charset="0"/>
                </a:endParaRPr>
              </a:p>
            </p:txBody>
          </p:sp>
          <p:pic>
            <p:nvPicPr>
              <p:cNvPr id="30" name="Picture 81" descr="p83-slc1093"/>
              <p:cNvPicPr>
                <a:picLocks noChangeAspect="1" noChangeArrowheads="1"/>
              </p:cNvPicPr>
              <p:nvPr/>
            </p:nvPicPr>
            <p:blipFill>
              <a:blip r:embed="rId6">
                <a:extLst>
                  <a:ext uri="{28A0092B-C50C-407E-A947-70E740481C1C}">
                    <a14:useLocalDpi xmlns:a14="http://schemas.microsoft.com/office/drawing/2010/main" val="0"/>
                  </a:ext>
                </a:extLst>
              </a:blip>
              <a:srcRect r="51378"/>
              <a:stretch>
                <a:fillRect/>
              </a:stretch>
            </p:blipFill>
            <p:spPr bwMode="auto">
              <a:xfrm>
                <a:off x="3352800" y="4114801"/>
                <a:ext cx="2228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p83-slc1093"/>
              <p:cNvPicPr>
                <a:picLocks noChangeAspect="1" noChangeArrowheads="1"/>
              </p:cNvPicPr>
              <p:nvPr/>
            </p:nvPicPr>
            <p:blipFill>
              <a:blip r:embed="rId6">
                <a:extLst>
                  <a:ext uri="{28A0092B-C50C-407E-A947-70E740481C1C}">
                    <a14:useLocalDpi xmlns:a14="http://schemas.microsoft.com/office/drawing/2010/main" val="0"/>
                  </a:ext>
                </a:extLst>
              </a:blip>
              <a:srcRect l="50568"/>
              <a:stretch>
                <a:fillRect/>
              </a:stretch>
            </p:blipFill>
            <p:spPr bwMode="auto">
              <a:xfrm>
                <a:off x="6019800" y="4114801"/>
                <a:ext cx="2265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85"/>
              <p:cNvSpPr txBox="1">
                <a:spLocks noChangeArrowheads="1"/>
              </p:cNvSpPr>
              <p:nvPr>
                <p:custDataLst>
                  <p:tags r:id="rId1"/>
                </p:custDataLst>
              </p:nvPr>
            </p:nvSpPr>
            <p:spPr bwMode="auto">
              <a:xfrm>
                <a:off x="5975350" y="4114801"/>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a:solidFill>
                      <a:schemeClr val="bg1"/>
                    </a:solidFill>
                    <a:latin typeface="Arial" charset="0"/>
                  </a:rPr>
                  <a:t>TOF</a:t>
                </a:r>
              </a:p>
            </p:txBody>
          </p:sp>
          <p:sp>
            <p:nvSpPr>
              <p:cNvPr id="35" name="Text Box 87"/>
              <p:cNvSpPr txBox="1">
                <a:spLocks noChangeArrowheads="1"/>
              </p:cNvSpPr>
              <p:nvPr>
                <p:custDataLst>
                  <p:tags r:id="rId2"/>
                </p:custDataLst>
              </p:nvPr>
            </p:nvSpPr>
            <p:spPr bwMode="auto">
              <a:xfrm>
                <a:off x="3384550" y="4114801"/>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a:solidFill>
                      <a:schemeClr val="bg1"/>
                    </a:solidFill>
                    <a:latin typeface="Arial" charset="0"/>
                  </a:rPr>
                  <a:t>nonTOF</a:t>
                </a:r>
              </a:p>
            </p:txBody>
          </p:sp>
          <p:sp>
            <p:nvSpPr>
              <p:cNvPr id="37" name="Text Box 95"/>
              <p:cNvSpPr txBox="1">
                <a:spLocks noChangeArrowheads="1"/>
              </p:cNvSpPr>
              <p:nvPr/>
            </p:nvSpPr>
            <p:spPr bwMode="auto">
              <a:xfrm>
                <a:off x="3240088" y="6400802"/>
                <a:ext cx="5033395" cy="38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rPr>
                  <a:t>Colon Cancer; abdominal lesion  </a:t>
                </a:r>
                <a:r>
                  <a:rPr lang="en-US" sz="1600" dirty="0" smtClean="0">
                    <a:latin typeface="Arial" charset="0"/>
                  </a:rPr>
                  <a:t>   BMI </a:t>
                </a:r>
                <a:r>
                  <a:rPr lang="en-US" sz="1600" dirty="0">
                    <a:latin typeface="Arial" charset="0"/>
                  </a:rPr>
                  <a:t>= 46.5</a:t>
                </a:r>
              </a:p>
            </p:txBody>
          </p:sp>
          <p:sp>
            <p:nvSpPr>
              <p:cNvPr id="38" name="Text Box 97"/>
              <p:cNvSpPr txBox="1">
                <a:spLocks noChangeArrowheads="1"/>
              </p:cNvSpPr>
              <p:nvPr/>
            </p:nvSpPr>
            <p:spPr bwMode="auto">
              <a:xfrm>
                <a:off x="7689850" y="3849270"/>
                <a:ext cx="644099" cy="2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a:solidFill>
                      <a:schemeClr val="hlink"/>
                    </a:solidFill>
                    <a:latin typeface="Arial" charset="0"/>
                  </a:rPr>
                  <a:t>p83s0</a:t>
                </a:r>
              </a:p>
            </p:txBody>
          </p:sp>
          <p:cxnSp>
            <p:nvCxnSpPr>
              <p:cNvPr id="45" name="Straight Arrow Connector 44"/>
              <p:cNvCxnSpPr/>
              <p:nvPr/>
            </p:nvCxnSpPr>
            <p:spPr>
              <a:xfrm flipH="1">
                <a:off x="7210053" y="4445001"/>
                <a:ext cx="232142" cy="396875"/>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032" name="TextBox 1031"/>
            <p:cNvSpPr txBox="1"/>
            <p:nvPr/>
          </p:nvSpPr>
          <p:spPr>
            <a:xfrm>
              <a:off x="1022992" y="4114505"/>
              <a:ext cx="2305551" cy="369332"/>
            </a:xfrm>
            <a:prstGeom prst="rect">
              <a:avLst/>
            </a:prstGeom>
            <a:noFill/>
          </p:spPr>
          <p:txBody>
            <a:bodyPr wrap="none" rtlCol="0">
              <a:spAutoFit/>
            </a:bodyPr>
            <a:lstStyle/>
            <a:p>
              <a:r>
                <a:rPr lang="en-US" dirty="0" smtClean="0"/>
                <a:t>Improved detectability</a:t>
              </a:r>
              <a:endParaRPr lang="en-US" dirty="0"/>
            </a:p>
          </p:txBody>
        </p:sp>
      </p:grpSp>
      <p:grpSp>
        <p:nvGrpSpPr>
          <p:cNvPr id="6" name="Group 5"/>
          <p:cNvGrpSpPr>
            <a:grpSpLocks noChangeAspect="1"/>
          </p:cNvGrpSpPr>
          <p:nvPr/>
        </p:nvGrpSpPr>
        <p:grpSpPr>
          <a:xfrm>
            <a:off x="1255703" y="1201449"/>
            <a:ext cx="1708206" cy="1096121"/>
            <a:chOff x="1140945" y="1201449"/>
            <a:chExt cx="1862899" cy="1096121"/>
          </a:xfrm>
        </p:grpSpPr>
        <p:sp>
          <p:nvSpPr>
            <p:cNvPr id="66" name="AutoShape 48"/>
            <p:cNvSpPr>
              <a:spLocks/>
            </p:cNvSpPr>
            <p:nvPr/>
          </p:nvSpPr>
          <p:spPr bwMode="auto">
            <a:xfrm rot="5400000">
              <a:off x="1940863" y="1367295"/>
              <a:ext cx="76200" cy="1447800"/>
            </a:xfrm>
            <a:prstGeom prst="leftBracket">
              <a:avLst>
                <a:gd name="adj" fmla="val 15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AutoShape 49"/>
            <p:cNvSpPr>
              <a:spLocks/>
            </p:cNvSpPr>
            <p:nvPr/>
          </p:nvSpPr>
          <p:spPr bwMode="auto">
            <a:xfrm rot="3713905">
              <a:off x="1934513" y="1535570"/>
              <a:ext cx="76200" cy="1447800"/>
            </a:xfrm>
            <a:prstGeom prst="leftBracket">
              <a:avLst>
                <a:gd name="adj" fmla="val 15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rgbClr val="008000"/>
                  </a:solidFill>
                </a:ln>
              </a:endParaRPr>
            </a:p>
          </p:txBody>
        </p:sp>
        <p:sp>
          <p:nvSpPr>
            <p:cNvPr id="68" name="Text Box 50"/>
            <p:cNvSpPr txBox="1">
              <a:spLocks noChangeArrowheads="1"/>
            </p:cNvSpPr>
            <p:nvPr/>
          </p:nvSpPr>
          <p:spPr bwMode="auto">
            <a:xfrm>
              <a:off x="1140945" y="1201449"/>
              <a:ext cx="18628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a:t>back-</a:t>
              </a:r>
              <a:r>
                <a:rPr lang="en-US" sz="1400" dirty="0" smtClean="0"/>
                <a:t>projection         	            </a:t>
              </a:r>
              <a:r>
                <a:rPr lang="en-US" sz="1400" dirty="0"/>
                <a:t> </a:t>
              </a:r>
              <a:r>
                <a:rPr lang="en-US" sz="1400" dirty="0" smtClean="0"/>
                <a:t>    </a:t>
              </a:r>
              <a:r>
                <a:rPr lang="en-US" sz="1400" dirty="0" smtClean="0">
                  <a:solidFill>
                    <a:srgbClr val="FF0000"/>
                  </a:solidFill>
                </a:rPr>
                <a:t>TOF</a:t>
              </a:r>
              <a:endParaRPr lang="en-US" sz="1400" dirty="0">
                <a:solidFill>
                  <a:srgbClr val="FF0000"/>
                </a:solidFill>
              </a:endParaRPr>
            </a:p>
          </p:txBody>
        </p:sp>
        <p:sp>
          <p:nvSpPr>
            <p:cNvPr id="69" name="Line 51"/>
            <p:cNvSpPr>
              <a:spLocks noChangeShapeType="1"/>
            </p:cNvSpPr>
            <p:nvPr/>
          </p:nvSpPr>
          <p:spPr bwMode="auto">
            <a:xfrm flipH="1" flipV="1">
              <a:off x="1414171" y="1468888"/>
              <a:ext cx="329841" cy="58420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Line 51"/>
            <p:cNvSpPr>
              <a:spLocks noChangeShapeType="1"/>
            </p:cNvSpPr>
            <p:nvPr/>
          </p:nvSpPr>
          <p:spPr bwMode="auto">
            <a:xfrm flipV="1">
              <a:off x="2382741" y="1672901"/>
              <a:ext cx="248006" cy="17401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 name="Group 40"/>
          <p:cNvGrpSpPr/>
          <p:nvPr/>
        </p:nvGrpSpPr>
        <p:grpSpPr>
          <a:xfrm>
            <a:off x="615138" y="3717069"/>
            <a:ext cx="2839239" cy="369332"/>
            <a:chOff x="122085" y="3657305"/>
            <a:chExt cx="2839239" cy="369332"/>
          </a:xfrm>
        </p:grpSpPr>
        <p:sp>
          <p:nvSpPr>
            <p:cNvPr id="74" name="Text Box 1059"/>
            <p:cNvSpPr txBox="1">
              <a:spLocks noChangeArrowheads="1"/>
            </p:cNvSpPr>
            <p:nvPr/>
          </p:nvSpPr>
          <p:spPr bwMode="auto">
            <a:xfrm>
              <a:off x="122085" y="3657305"/>
              <a:ext cx="2839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CB2643"/>
                  </a:solidFill>
                  <a:latin typeface="Helvetica" charset="0"/>
                  <a:sym typeface="Symbol" charset="0"/>
                </a:rPr>
                <a:t>t</a:t>
              </a:r>
              <a:r>
                <a:rPr lang="en-US" dirty="0">
                  <a:solidFill>
                    <a:srgbClr val="CB2643"/>
                  </a:solidFill>
                  <a:latin typeface="Helvetica" charset="0"/>
                  <a:sym typeface="Symbol" charset="0"/>
                </a:rPr>
                <a:t> </a:t>
              </a:r>
              <a:r>
                <a:rPr lang="en-US" dirty="0" smtClean="0">
                  <a:solidFill>
                    <a:srgbClr val="CB2643"/>
                  </a:solidFill>
                  <a:latin typeface="Helvetica" charset="0"/>
                  <a:sym typeface="Symbol" charset="0"/>
                </a:rPr>
                <a:t>= 600 </a:t>
              </a:r>
              <a:r>
                <a:rPr lang="en-US" dirty="0" err="1" smtClean="0">
                  <a:solidFill>
                    <a:srgbClr val="CB2643"/>
                  </a:solidFill>
                  <a:latin typeface="Helvetica" charset="0"/>
                  <a:sym typeface="Symbol" charset="0"/>
                </a:rPr>
                <a:t>ps</a:t>
              </a:r>
              <a:r>
                <a:rPr lang="en-US" dirty="0" smtClean="0">
                  <a:solidFill>
                    <a:srgbClr val="CB2643"/>
                  </a:solidFill>
                  <a:latin typeface="Helvetica" charset="0"/>
                  <a:sym typeface="Symbol" charset="0"/>
                </a:rPr>
                <a:t>       </a:t>
              </a:r>
              <a:r>
                <a:rPr lang="en-US" dirty="0" smtClean="0">
                  <a:solidFill>
                    <a:srgbClr val="CB2643"/>
                  </a:solidFill>
                  <a:latin typeface="Helvetica" charset="0"/>
                </a:rPr>
                <a:t>x</a:t>
              </a:r>
              <a:r>
                <a:rPr lang="en-US" baseline="-25000" dirty="0" smtClean="0">
                  <a:solidFill>
                    <a:srgbClr val="CB2643"/>
                  </a:solidFill>
                  <a:latin typeface="Helvetica" charset="0"/>
                </a:rPr>
                <a:t>  </a:t>
              </a:r>
              <a:r>
                <a:rPr lang="en-US" dirty="0" smtClean="0">
                  <a:solidFill>
                    <a:srgbClr val="CB2643"/>
                  </a:solidFill>
                  <a:latin typeface="Helvetica" charset="0"/>
                </a:rPr>
                <a:t>= 9 cm</a:t>
              </a:r>
              <a:r>
                <a:rPr lang="en-US" dirty="0" smtClean="0">
                  <a:solidFill>
                    <a:srgbClr val="CB2643"/>
                  </a:solidFill>
                  <a:latin typeface="Helvetica" charset="0"/>
                  <a:sym typeface="Symbol" charset="0"/>
                </a:rPr>
                <a:t> </a:t>
              </a:r>
              <a:endParaRPr lang="en-US" dirty="0">
                <a:solidFill>
                  <a:srgbClr val="CB2643"/>
                </a:solidFill>
                <a:latin typeface="Helvetica" charset="0"/>
                <a:sym typeface="Symbol" charset="0"/>
              </a:endParaRPr>
            </a:p>
          </p:txBody>
        </p:sp>
        <p:cxnSp>
          <p:nvCxnSpPr>
            <p:cNvPr id="40" name="Straight Arrow Connector 39"/>
            <p:cNvCxnSpPr/>
            <p:nvPr/>
          </p:nvCxnSpPr>
          <p:spPr>
            <a:xfrm>
              <a:off x="1414826" y="3877329"/>
              <a:ext cx="33208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49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51" name="Rectangle 15"/>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269314" name="Rectangle 2"/>
          <p:cNvSpPr>
            <a:spLocks noGrp="1" noChangeArrowheads="1"/>
          </p:cNvSpPr>
          <p:nvPr>
            <p:ph type="title" idx="4294967295"/>
          </p:nvPr>
        </p:nvSpPr>
        <p:spPr>
          <a:xfrm>
            <a:off x="228600" y="990600"/>
            <a:ext cx="3810000" cy="381000"/>
          </a:xfrm>
        </p:spPr>
        <p:txBody>
          <a:bodyPr>
            <a:normAutofit fontScale="90000"/>
          </a:bodyPr>
          <a:lstStyle/>
          <a:p>
            <a:r>
              <a:rPr lang="en-US" sz="2400"/>
              <a:t>Philips </a:t>
            </a:r>
            <a:r>
              <a:rPr lang="en-US" sz="2400" i="1"/>
              <a:t>Gemini TF</a:t>
            </a:r>
            <a:r>
              <a:rPr lang="en-US" sz="2400"/>
              <a:t> (2006)</a:t>
            </a:r>
            <a:endParaRPr lang="en-US" sz="3600">
              <a:latin typeface="Helvetica" charset="0"/>
            </a:endParaRPr>
          </a:p>
        </p:txBody>
      </p:sp>
      <p:pic>
        <p:nvPicPr>
          <p:cNvPr id="655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00175"/>
            <a:ext cx="381793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Text Box 4"/>
          <p:cNvSpPr txBox="1">
            <a:spLocks noChangeArrowheads="1"/>
          </p:cNvSpPr>
          <p:nvPr/>
        </p:nvSpPr>
        <p:spPr bwMode="auto">
          <a:xfrm>
            <a:off x="4495800" y="990600"/>
            <a:ext cx="4185024" cy="31700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solidFill>
                  <a:schemeClr val="accent2"/>
                </a:solidFill>
              </a:rPr>
              <a:t>Axial FOV: </a:t>
            </a:r>
            <a:r>
              <a:rPr lang="en-US" sz="2000" dirty="0" smtClean="0"/>
              <a:t>18 cm</a:t>
            </a:r>
          </a:p>
          <a:p>
            <a:endParaRPr lang="en-US" sz="2000" dirty="0">
              <a:solidFill>
                <a:schemeClr val="accent2"/>
              </a:solidFill>
            </a:endParaRPr>
          </a:p>
          <a:p>
            <a:r>
              <a:rPr lang="en-US" sz="2000" dirty="0" smtClean="0">
                <a:solidFill>
                  <a:schemeClr val="accent2"/>
                </a:solidFill>
              </a:rPr>
              <a:t>Sensitivity: </a:t>
            </a:r>
            <a:r>
              <a:rPr lang="en-US" sz="2000" dirty="0" smtClean="0">
                <a:solidFill>
                  <a:srgbClr val="000000"/>
                </a:solidFill>
              </a:rPr>
              <a:t>7%</a:t>
            </a:r>
          </a:p>
          <a:p>
            <a:endParaRPr lang="en-US" sz="2000" dirty="0">
              <a:solidFill>
                <a:schemeClr val="accent2"/>
              </a:solidFill>
            </a:endParaRPr>
          </a:p>
          <a:p>
            <a:r>
              <a:rPr lang="en-US" sz="2000" dirty="0" smtClean="0">
                <a:solidFill>
                  <a:schemeClr val="accent2"/>
                </a:solidFill>
              </a:rPr>
              <a:t>Spatial Resolution: </a:t>
            </a:r>
            <a:r>
              <a:rPr lang="en-US" sz="2000" dirty="0" smtClean="0">
                <a:solidFill>
                  <a:srgbClr val="000000"/>
                </a:solidFill>
              </a:rPr>
              <a:t>4.7 mm</a:t>
            </a:r>
          </a:p>
          <a:p>
            <a:endParaRPr lang="en-US" sz="2000" dirty="0">
              <a:solidFill>
                <a:schemeClr val="accent2"/>
              </a:solidFill>
            </a:endParaRPr>
          </a:p>
          <a:p>
            <a:r>
              <a:rPr lang="en-US" sz="2000" dirty="0" smtClean="0">
                <a:solidFill>
                  <a:schemeClr val="accent2"/>
                </a:solidFill>
              </a:rPr>
              <a:t>Energy </a:t>
            </a:r>
            <a:r>
              <a:rPr lang="en-US" sz="2000" dirty="0">
                <a:solidFill>
                  <a:schemeClr val="accent2"/>
                </a:solidFill>
              </a:rPr>
              <a:t>Resolution: </a:t>
            </a:r>
            <a:r>
              <a:rPr lang="en-US" sz="2000" dirty="0"/>
              <a:t>11%</a:t>
            </a:r>
          </a:p>
          <a:p>
            <a:endParaRPr lang="en-US" sz="2000" dirty="0">
              <a:solidFill>
                <a:schemeClr val="accent2"/>
              </a:solidFill>
            </a:endParaRPr>
          </a:p>
          <a:p>
            <a:r>
              <a:rPr lang="en-US" sz="2000" dirty="0">
                <a:solidFill>
                  <a:schemeClr val="accent2"/>
                </a:solidFill>
              </a:rPr>
              <a:t>Timing resolution</a:t>
            </a:r>
            <a:r>
              <a:rPr lang="en-US" sz="2000" dirty="0" smtClean="0">
                <a:solidFill>
                  <a:schemeClr val="accent2"/>
                </a:solidFill>
              </a:rPr>
              <a:t>: </a:t>
            </a:r>
            <a:r>
              <a:rPr lang="en-US" sz="2000" dirty="0" smtClean="0"/>
              <a:t>600 </a:t>
            </a:r>
            <a:r>
              <a:rPr lang="en-US" sz="2000" dirty="0" err="1" smtClean="0"/>
              <a:t>ps</a:t>
            </a:r>
            <a:r>
              <a:rPr lang="en-US" sz="2000" dirty="0" smtClean="0"/>
              <a:t> 						  (</a:t>
            </a:r>
            <a:r>
              <a:rPr lang="en-US" sz="2000" dirty="0"/>
              <a:t>500 </a:t>
            </a:r>
            <a:r>
              <a:rPr lang="en-US" sz="2000" dirty="0" err="1"/>
              <a:t>ps</a:t>
            </a:r>
            <a:r>
              <a:rPr lang="en-US" sz="2000" dirty="0"/>
              <a:t> in 2010)</a:t>
            </a:r>
            <a:endParaRPr lang="en-US" sz="2000" dirty="0">
              <a:solidFill>
                <a:schemeClr val="accent2"/>
              </a:solidFill>
            </a:endParaRPr>
          </a:p>
        </p:txBody>
      </p:sp>
      <p:sp>
        <p:nvSpPr>
          <p:cNvPr id="65552" name="Text Box 16"/>
          <p:cNvSpPr txBox="1">
            <a:spLocks noChangeArrowheads="1"/>
          </p:cNvSpPr>
          <p:nvPr/>
        </p:nvSpPr>
        <p:spPr bwMode="auto">
          <a:xfrm>
            <a:off x="2098675" y="104775"/>
            <a:ext cx="48355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a:latin typeface="Arial"/>
                <a:cs typeface="Arial"/>
              </a:rPr>
              <a:t>Commercial TOF PET/CT</a:t>
            </a:r>
          </a:p>
        </p:txBody>
      </p:sp>
      <p:pic>
        <p:nvPicPr>
          <p:cNvPr id="6555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050" y="4343400"/>
            <a:ext cx="1758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66" name="Group 30"/>
          <p:cNvGrpSpPr>
            <a:grpSpLocks/>
          </p:cNvGrpSpPr>
          <p:nvPr/>
        </p:nvGrpSpPr>
        <p:grpSpPr bwMode="auto">
          <a:xfrm>
            <a:off x="4791299" y="4660151"/>
            <a:ext cx="4038600" cy="2057400"/>
            <a:chOff x="96" y="2928"/>
            <a:chExt cx="2544" cy="1296"/>
          </a:xfrm>
        </p:grpSpPr>
        <p:sp>
          <p:nvSpPr>
            <p:cNvPr id="65557" name="Text Box 30"/>
            <p:cNvSpPr txBox="1">
              <a:spLocks noChangeArrowheads="1"/>
            </p:cNvSpPr>
            <p:nvPr/>
          </p:nvSpPr>
          <p:spPr bwMode="auto">
            <a:xfrm>
              <a:off x="672" y="4032"/>
              <a:ext cx="13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Timing offset crystal map</a:t>
              </a:r>
            </a:p>
          </p:txBody>
        </p:sp>
        <p:grpSp>
          <p:nvGrpSpPr>
            <p:cNvPr id="65558" name="Group 35"/>
            <p:cNvGrpSpPr>
              <a:grpSpLocks/>
            </p:cNvGrpSpPr>
            <p:nvPr/>
          </p:nvGrpSpPr>
          <p:grpSpPr bwMode="auto">
            <a:xfrm>
              <a:off x="96" y="3120"/>
              <a:ext cx="2544" cy="936"/>
              <a:chOff x="3536" y="1896"/>
              <a:chExt cx="2085" cy="936"/>
            </a:xfrm>
          </p:grpSpPr>
          <p:sp>
            <p:nvSpPr>
              <p:cNvPr id="65559" name="Text Box 29"/>
              <p:cNvSpPr txBox="1">
                <a:spLocks noChangeArrowheads="1"/>
              </p:cNvSpPr>
              <p:nvPr/>
            </p:nvSpPr>
            <p:spPr bwMode="auto">
              <a:xfrm>
                <a:off x="3696" y="2640"/>
                <a:ext cx="1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Energy resolution crystal map</a:t>
                </a:r>
              </a:p>
            </p:txBody>
          </p:sp>
          <p:pic>
            <p:nvPicPr>
              <p:cNvPr id="65560" name="Picture 32" descr="Fig4c_GeminiTimingOffset"/>
              <p:cNvPicPr>
                <a:picLocks noChangeAspect="1" noChangeArrowheads="1"/>
              </p:cNvPicPr>
              <p:nvPr/>
            </p:nvPicPr>
            <p:blipFill>
              <a:blip r:embed="rId5">
                <a:extLst>
                  <a:ext uri="{28A0092B-C50C-407E-A947-70E740481C1C}">
                    <a14:useLocalDpi xmlns:a14="http://schemas.microsoft.com/office/drawing/2010/main" val="0"/>
                  </a:ext>
                </a:extLst>
              </a:blip>
              <a:srcRect t="24040" r="50061"/>
              <a:stretch>
                <a:fillRect/>
              </a:stretch>
            </p:blipFill>
            <p:spPr bwMode="auto">
              <a:xfrm>
                <a:off x="3536" y="1896"/>
                <a:ext cx="2064"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1" name="Picture 34" descr="Fig4c_GeminiTimingOffset"/>
              <p:cNvPicPr>
                <a:picLocks noChangeAspect="1" noChangeArrowheads="1"/>
              </p:cNvPicPr>
              <p:nvPr/>
            </p:nvPicPr>
            <p:blipFill>
              <a:blip r:embed="rId5">
                <a:extLst>
                  <a:ext uri="{28A0092B-C50C-407E-A947-70E740481C1C}">
                    <a14:useLocalDpi xmlns:a14="http://schemas.microsoft.com/office/drawing/2010/main" val="0"/>
                  </a:ext>
                </a:extLst>
              </a:blip>
              <a:srcRect l="49939" t="24040"/>
              <a:stretch>
                <a:fillRect/>
              </a:stretch>
            </p:blipFill>
            <p:spPr bwMode="auto">
              <a:xfrm>
                <a:off x="3552" y="2352"/>
                <a:ext cx="206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62" name="Text Box 36"/>
            <p:cNvSpPr txBox="1">
              <a:spLocks noChangeArrowheads="1"/>
            </p:cNvSpPr>
            <p:nvPr/>
          </p:nvSpPr>
          <p:spPr bwMode="auto">
            <a:xfrm>
              <a:off x="741" y="2928"/>
              <a:ext cx="11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28 detector modules</a:t>
              </a:r>
            </a:p>
          </p:txBody>
        </p:sp>
      </p:grpSp>
      <p:sp>
        <p:nvSpPr>
          <p:cNvPr id="65563" name="Text Box 37"/>
          <p:cNvSpPr txBox="1">
            <a:spLocks noChangeArrowheads="1"/>
          </p:cNvSpPr>
          <p:nvPr/>
        </p:nvSpPr>
        <p:spPr bwMode="auto">
          <a:xfrm>
            <a:off x="306295" y="6188636"/>
            <a:ext cx="18811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t>28 modules</a:t>
            </a:r>
          </a:p>
          <a:p>
            <a:pPr algn="ctr"/>
            <a:r>
              <a:rPr lang="en-US" sz="1400" dirty="0" smtClean="0"/>
              <a:t>1012 </a:t>
            </a:r>
            <a:r>
              <a:rPr lang="en-US" sz="1400" dirty="0"/>
              <a:t>crystals/</a:t>
            </a:r>
            <a:r>
              <a:rPr lang="en-US" sz="1400" dirty="0" smtClean="0"/>
              <a:t>module</a:t>
            </a:r>
          </a:p>
        </p:txBody>
      </p:sp>
      <p:pic>
        <p:nvPicPr>
          <p:cNvPr id="6556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29125"/>
            <a:ext cx="2209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91000" y="4298577"/>
            <a:ext cx="4844257" cy="369332"/>
          </a:xfrm>
          <a:prstGeom prst="rect">
            <a:avLst/>
          </a:prstGeom>
          <a:noFill/>
        </p:spPr>
        <p:txBody>
          <a:bodyPr wrap="none" rtlCol="0">
            <a:spAutoFit/>
          </a:bodyPr>
          <a:lstStyle/>
          <a:p>
            <a:r>
              <a:rPr lang="en-US" dirty="0" smtClean="0">
                <a:solidFill>
                  <a:schemeClr val="tx2"/>
                </a:solidFill>
              </a:rPr>
              <a:t>Crystal-based energy and timing offset calibration</a:t>
            </a:r>
            <a:endParaRPr lang="en-US" dirty="0">
              <a:solidFill>
                <a:schemeClr val="tx2"/>
              </a:solidFill>
            </a:endParaRPr>
          </a:p>
        </p:txBody>
      </p:sp>
    </p:spTree>
    <p:extLst>
      <p:ext uri="{BB962C8B-B14F-4D97-AF65-F5344CB8AC3E}">
        <p14:creationId xmlns:p14="http://schemas.microsoft.com/office/powerpoint/2010/main" val="4081217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51" name="Rectangle 15"/>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65552" name="Text Box 16"/>
          <p:cNvSpPr txBox="1">
            <a:spLocks noChangeArrowheads="1"/>
          </p:cNvSpPr>
          <p:nvPr/>
        </p:nvSpPr>
        <p:spPr bwMode="auto">
          <a:xfrm>
            <a:off x="1161595" y="104775"/>
            <a:ext cx="7004241"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smtClean="0">
                <a:latin typeface="Arial"/>
                <a:cs typeface="Arial"/>
              </a:rPr>
              <a:t>How to improve imaging performance</a:t>
            </a:r>
            <a:endParaRPr lang="en-US" sz="3200" dirty="0">
              <a:latin typeface="Arial"/>
              <a:cs typeface="Arial"/>
            </a:endParaRPr>
          </a:p>
        </p:txBody>
      </p:sp>
      <p:pic>
        <p:nvPicPr>
          <p:cNvPr id="5" name="Picture 4" descr="Hendrik_fig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360039"/>
            <a:ext cx="4977627" cy="1862134"/>
          </a:xfrm>
          <a:prstGeom prst="rect">
            <a:avLst/>
          </a:prstGeom>
        </p:spPr>
      </p:pic>
      <p:sp>
        <p:nvSpPr>
          <p:cNvPr id="6" name="TextBox 5"/>
          <p:cNvSpPr txBox="1"/>
          <p:nvPr/>
        </p:nvSpPr>
        <p:spPr>
          <a:xfrm>
            <a:off x="1442573" y="6472988"/>
            <a:ext cx="2492990" cy="369332"/>
          </a:xfrm>
          <a:prstGeom prst="rect">
            <a:avLst/>
          </a:prstGeom>
          <a:noFill/>
        </p:spPr>
        <p:txBody>
          <a:bodyPr wrap="none" rtlCol="0">
            <a:spAutoFit/>
          </a:bodyPr>
          <a:lstStyle/>
          <a:p>
            <a:r>
              <a:rPr lang="en-US" dirty="0" smtClean="0"/>
              <a:t>Timing resolution 600 </a:t>
            </a:r>
            <a:r>
              <a:rPr lang="en-US" dirty="0" err="1" smtClean="0"/>
              <a:t>ps</a:t>
            </a:r>
            <a:endParaRPr lang="en-US" dirty="0"/>
          </a:p>
        </p:txBody>
      </p:sp>
      <p:sp>
        <p:nvSpPr>
          <p:cNvPr id="7" name="TextBox 6"/>
          <p:cNvSpPr txBox="1"/>
          <p:nvPr/>
        </p:nvSpPr>
        <p:spPr>
          <a:xfrm>
            <a:off x="1293907" y="3981726"/>
            <a:ext cx="2641656" cy="369332"/>
          </a:xfrm>
          <a:prstGeom prst="rect">
            <a:avLst/>
          </a:prstGeom>
          <a:noFill/>
        </p:spPr>
        <p:txBody>
          <a:bodyPr wrap="none" rtlCol="0">
            <a:spAutoFit/>
          </a:bodyPr>
          <a:lstStyle/>
          <a:p>
            <a:r>
              <a:rPr lang="en-US" dirty="0" smtClean="0"/>
              <a:t>Improve spatial resolution</a:t>
            </a:r>
            <a:endParaRPr lang="en-US" dirty="0"/>
          </a:p>
        </p:txBody>
      </p:sp>
      <p:grpSp>
        <p:nvGrpSpPr>
          <p:cNvPr id="13" name="Group 12"/>
          <p:cNvGrpSpPr/>
          <p:nvPr/>
        </p:nvGrpSpPr>
        <p:grpSpPr>
          <a:xfrm>
            <a:off x="5486708" y="1947981"/>
            <a:ext cx="3461940" cy="4894339"/>
            <a:chOff x="5486708" y="1947981"/>
            <a:chExt cx="3461940" cy="4894339"/>
          </a:xfrm>
        </p:grpSpPr>
        <p:pic>
          <p:nvPicPr>
            <p:cNvPr id="3" name="Picture 2" descr="Hendrik_fig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708" y="2477321"/>
              <a:ext cx="3461940" cy="3744852"/>
            </a:xfrm>
            <a:prstGeom prst="rect">
              <a:avLst/>
            </a:prstGeom>
          </p:spPr>
        </p:pic>
        <p:sp>
          <p:nvSpPr>
            <p:cNvPr id="4" name="TextBox 3"/>
            <p:cNvSpPr txBox="1"/>
            <p:nvPr/>
          </p:nvSpPr>
          <p:spPr>
            <a:xfrm>
              <a:off x="6355763" y="6472988"/>
              <a:ext cx="1810073" cy="369332"/>
            </a:xfrm>
            <a:prstGeom prst="rect">
              <a:avLst/>
            </a:prstGeom>
            <a:noFill/>
          </p:spPr>
          <p:txBody>
            <a:bodyPr wrap="none" rtlCol="0">
              <a:spAutoFit/>
            </a:bodyPr>
            <a:lstStyle/>
            <a:p>
              <a:r>
                <a:rPr lang="en-US" dirty="0" smtClean="0"/>
                <a:t>Pixel size 2.6-mm</a:t>
              </a:r>
              <a:endParaRPr lang="en-US" dirty="0"/>
            </a:p>
          </p:txBody>
        </p:sp>
        <p:sp>
          <p:nvSpPr>
            <p:cNvPr id="8" name="TextBox 7"/>
            <p:cNvSpPr txBox="1"/>
            <p:nvPr/>
          </p:nvSpPr>
          <p:spPr>
            <a:xfrm>
              <a:off x="5887235" y="1947981"/>
              <a:ext cx="2623284" cy="369332"/>
            </a:xfrm>
            <a:prstGeom prst="rect">
              <a:avLst/>
            </a:prstGeom>
            <a:noFill/>
          </p:spPr>
          <p:txBody>
            <a:bodyPr wrap="none" rtlCol="0">
              <a:spAutoFit/>
            </a:bodyPr>
            <a:lstStyle/>
            <a:p>
              <a:r>
                <a:rPr lang="en-US" dirty="0" smtClean="0"/>
                <a:t>Improve timing resolution</a:t>
              </a:r>
              <a:endParaRPr lang="en-US" dirty="0"/>
            </a:p>
          </p:txBody>
        </p:sp>
      </p:grpSp>
      <p:sp>
        <p:nvSpPr>
          <p:cNvPr id="9" name="TextBox 8"/>
          <p:cNvSpPr txBox="1"/>
          <p:nvPr/>
        </p:nvSpPr>
        <p:spPr>
          <a:xfrm>
            <a:off x="739782" y="990006"/>
            <a:ext cx="3654065" cy="461665"/>
          </a:xfrm>
          <a:prstGeom prst="rect">
            <a:avLst/>
          </a:prstGeom>
          <a:noFill/>
        </p:spPr>
        <p:txBody>
          <a:bodyPr wrap="none" rtlCol="0">
            <a:spAutoFit/>
          </a:bodyPr>
          <a:lstStyle/>
          <a:p>
            <a:r>
              <a:rPr lang="en-US" sz="2400" dirty="0" smtClean="0"/>
              <a:t>GATE computer simulations</a:t>
            </a:r>
            <a:endParaRPr lang="en-US" sz="2400" dirty="0"/>
          </a:p>
        </p:txBody>
      </p:sp>
      <p:sp>
        <p:nvSpPr>
          <p:cNvPr id="10" name="TextBox 9"/>
          <p:cNvSpPr txBox="1"/>
          <p:nvPr/>
        </p:nvSpPr>
        <p:spPr>
          <a:xfrm>
            <a:off x="152400" y="2743693"/>
            <a:ext cx="2475846" cy="338554"/>
          </a:xfrm>
          <a:prstGeom prst="rect">
            <a:avLst/>
          </a:prstGeom>
          <a:noFill/>
        </p:spPr>
        <p:txBody>
          <a:bodyPr wrap="none" rtlCol="0">
            <a:spAutoFit/>
          </a:bodyPr>
          <a:lstStyle/>
          <a:p>
            <a:r>
              <a:rPr lang="en-US" sz="1600" i="1" dirty="0" smtClean="0"/>
              <a:t>Courtesy H. </a:t>
            </a:r>
            <a:r>
              <a:rPr lang="en-US" sz="1600" i="1" dirty="0" err="1" smtClean="0"/>
              <a:t>Thoen</a:t>
            </a:r>
            <a:r>
              <a:rPr lang="en-US" sz="1600" i="1" dirty="0" smtClean="0"/>
              <a:t>, U. Gent </a:t>
            </a:r>
            <a:endParaRPr lang="en-US" sz="1600" i="1" dirty="0"/>
          </a:p>
        </p:txBody>
      </p:sp>
      <p:pic>
        <p:nvPicPr>
          <p:cNvPr id="11" name="Picture 10" descr="Hendrik_fig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246" y="1451671"/>
            <a:ext cx="2160762" cy="2256265"/>
          </a:xfrm>
          <a:prstGeom prst="rect">
            <a:avLst/>
          </a:prstGeom>
        </p:spPr>
      </p:pic>
    </p:spTree>
    <p:extLst>
      <p:ext uri="{BB962C8B-B14F-4D97-AF65-F5344CB8AC3E}">
        <p14:creationId xmlns:p14="http://schemas.microsoft.com/office/powerpoint/2010/main" val="421373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77826" name="Title 1"/>
          <p:cNvSpPr>
            <a:spLocks noGrp="1"/>
          </p:cNvSpPr>
          <p:nvPr>
            <p:ph type="title"/>
          </p:nvPr>
        </p:nvSpPr>
        <p:spPr>
          <a:xfrm>
            <a:off x="457200" y="20641"/>
            <a:ext cx="8229600" cy="831009"/>
          </a:xfrm>
        </p:spPr>
        <p:txBody>
          <a:bodyPr>
            <a:normAutofit/>
          </a:bodyPr>
          <a:lstStyle/>
          <a:p>
            <a:r>
              <a:rPr lang="en-US" sz="3200" dirty="0" smtClean="0">
                <a:solidFill>
                  <a:srgbClr val="000000"/>
                </a:solidFill>
                <a:latin typeface="Arial"/>
                <a:cs typeface="Arial"/>
              </a:rPr>
              <a:t>Photo-detectors for PET</a:t>
            </a:r>
          </a:p>
        </p:txBody>
      </p:sp>
      <p:graphicFrame>
        <p:nvGraphicFramePr>
          <p:cNvPr id="301" name="Table 300"/>
          <p:cNvGraphicFramePr>
            <a:graphicFrameLocks noGrp="1"/>
          </p:cNvGraphicFramePr>
          <p:nvPr/>
        </p:nvGraphicFramePr>
        <p:xfrm>
          <a:off x="473695" y="1533927"/>
          <a:ext cx="8128000" cy="4191000"/>
        </p:xfrm>
        <a:graphic>
          <a:graphicData uri="http://schemas.openxmlformats.org/drawingml/2006/table">
            <a:tbl>
              <a:tblPr firstRow="1" bandRow="1">
                <a:tableStyleId>{5C22544A-7EE6-4342-B048-85BDC9FD1C3A}</a:tableStyleId>
              </a:tblPr>
              <a:tblGrid>
                <a:gridCol w="2280845"/>
                <a:gridCol w="1929827"/>
                <a:gridCol w="1885328"/>
                <a:gridCol w="2032000"/>
              </a:tblGrid>
              <a:tr h="838200">
                <a:tc>
                  <a:txBody>
                    <a:bodyPr/>
                    <a:lstStyle/>
                    <a:p>
                      <a:endParaRPr lang="en-US" sz="2400" dirty="0">
                        <a:solidFill>
                          <a:schemeClr val="bg2"/>
                        </a:solidFill>
                      </a:endParaRPr>
                    </a:p>
                  </a:txBody>
                  <a:tcPr/>
                </a:tc>
                <a:tc>
                  <a:txBody>
                    <a:bodyPr/>
                    <a:lstStyle/>
                    <a:p>
                      <a:pPr algn="ctr"/>
                      <a:r>
                        <a:rPr lang="en-US" sz="2400" dirty="0" err="1" smtClean="0">
                          <a:solidFill>
                            <a:schemeClr val="accent5">
                              <a:lumMod val="10000"/>
                            </a:schemeClr>
                          </a:solidFill>
                        </a:rPr>
                        <a:t>PMTs</a:t>
                      </a:r>
                      <a:endParaRPr lang="en-US" sz="2400" dirty="0">
                        <a:solidFill>
                          <a:schemeClr val="accent5">
                            <a:lumMod val="10000"/>
                          </a:schemeClr>
                        </a:solidFill>
                      </a:endParaRPr>
                    </a:p>
                  </a:txBody>
                  <a:tcPr anchor="ctr"/>
                </a:tc>
                <a:tc>
                  <a:txBody>
                    <a:bodyPr/>
                    <a:lstStyle/>
                    <a:p>
                      <a:pPr algn="ctr"/>
                      <a:r>
                        <a:rPr lang="en-US" sz="2400" dirty="0" err="1" smtClean="0">
                          <a:solidFill>
                            <a:schemeClr val="accent5">
                              <a:lumMod val="10000"/>
                            </a:schemeClr>
                          </a:solidFill>
                        </a:rPr>
                        <a:t>APDs</a:t>
                      </a:r>
                      <a:endParaRPr lang="en-US" sz="2400" dirty="0">
                        <a:solidFill>
                          <a:schemeClr val="accent5">
                            <a:lumMod val="10000"/>
                          </a:schemeClr>
                        </a:solidFill>
                      </a:endParaRPr>
                    </a:p>
                  </a:txBody>
                  <a:tcPr anchor="ctr"/>
                </a:tc>
                <a:tc>
                  <a:txBody>
                    <a:bodyPr/>
                    <a:lstStyle/>
                    <a:p>
                      <a:pPr algn="ctr"/>
                      <a:r>
                        <a:rPr lang="en-US" sz="2400" dirty="0" err="1" smtClean="0">
                          <a:solidFill>
                            <a:schemeClr val="accent5">
                              <a:lumMod val="10000"/>
                            </a:schemeClr>
                          </a:solidFill>
                        </a:rPr>
                        <a:t>SiPMs</a:t>
                      </a:r>
                      <a:endParaRPr lang="en-US" sz="2400" dirty="0">
                        <a:solidFill>
                          <a:schemeClr val="accent5">
                            <a:lumMod val="10000"/>
                          </a:schemeClr>
                        </a:solidFill>
                      </a:endParaRPr>
                    </a:p>
                  </a:txBody>
                  <a:tcPr anchor="ctr"/>
                </a:tc>
              </a:tr>
              <a:tr h="838200">
                <a:tc>
                  <a:txBody>
                    <a:bodyPr/>
                    <a:lstStyle/>
                    <a:p>
                      <a:r>
                        <a:rPr lang="en-US" sz="2400" dirty="0" smtClean="0">
                          <a:solidFill>
                            <a:schemeClr val="accent5">
                              <a:lumMod val="10000"/>
                            </a:schemeClr>
                          </a:solidFill>
                        </a:rPr>
                        <a:t>PET/CT</a:t>
                      </a:r>
                      <a:endParaRPr lang="en-US" sz="2400" dirty="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r>
              <a:tr h="838200">
                <a:tc>
                  <a:txBody>
                    <a:bodyPr/>
                    <a:lstStyle/>
                    <a:p>
                      <a:r>
                        <a:rPr lang="en-US" sz="2400" dirty="0" smtClean="0">
                          <a:solidFill>
                            <a:schemeClr val="accent5">
                              <a:lumMod val="10000"/>
                            </a:schemeClr>
                          </a:solidFill>
                        </a:rPr>
                        <a:t>TOF</a:t>
                      </a:r>
                      <a:r>
                        <a:rPr lang="en-US" sz="2400" baseline="0" dirty="0" smtClean="0">
                          <a:solidFill>
                            <a:schemeClr val="accent5">
                              <a:lumMod val="10000"/>
                            </a:schemeClr>
                          </a:solidFill>
                        </a:rPr>
                        <a:t> PET/CT</a:t>
                      </a:r>
                      <a:endParaRPr lang="en-US" sz="2400" dirty="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c>
                  <a:txBody>
                    <a:bodyPr/>
                    <a:lstStyle/>
                    <a:p>
                      <a:pPr algn="ctr"/>
                      <a:r>
                        <a:rPr lang="en-US" sz="2400" dirty="0" smtClean="0">
                          <a:solidFill>
                            <a:schemeClr val="accent5">
                              <a:lumMod val="10000"/>
                            </a:schemeClr>
                          </a:solidFill>
                        </a:rPr>
                        <a:t>x</a:t>
                      </a:r>
                      <a:endParaRPr lang="en-US" sz="2400" dirty="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r>
              <a:tr h="838200">
                <a:tc>
                  <a:txBody>
                    <a:bodyPr/>
                    <a:lstStyle/>
                    <a:p>
                      <a:r>
                        <a:rPr lang="en-US" sz="2400" dirty="0" smtClean="0">
                          <a:solidFill>
                            <a:schemeClr val="accent5">
                              <a:lumMod val="10000"/>
                            </a:schemeClr>
                          </a:solidFill>
                        </a:rPr>
                        <a:t>PET/MRI</a:t>
                      </a:r>
                      <a:endParaRPr lang="en-US" sz="2400" dirty="0">
                        <a:solidFill>
                          <a:schemeClr val="accent5">
                            <a:lumMod val="10000"/>
                          </a:schemeClr>
                        </a:solidFill>
                      </a:endParaRPr>
                    </a:p>
                  </a:txBody>
                  <a:tcPr anchor="ctr"/>
                </a:tc>
                <a:tc>
                  <a:txBody>
                    <a:bodyPr/>
                    <a:lstStyle/>
                    <a:p>
                      <a:pPr algn="ctr"/>
                      <a:r>
                        <a:rPr lang="en-US" sz="2400" dirty="0" err="1" smtClean="0">
                          <a:solidFill>
                            <a:schemeClr val="accent5">
                              <a:lumMod val="10000"/>
                            </a:schemeClr>
                          </a:solidFill>
                        </a:rPr>
                        <a:t>x</a:t>
                      </a:r>
                      <a:endParaRPr lang="en-US" sz="2400" dirty="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r>
              <a:tr h="838200">
                <a:tc>
                  <a:txBody>
                    <a:bodyPr/>
                    <a:lstStyle/>
                    <a:p>
                      <a:r>
                        <a:rPr lang="en-US" sz="2400" dirty="0" smtClean="0">
                          <a:solidFill>
                            <a:schemeClr val="accent5">
                              <a:lumMod val="10000"/>
                            </a:schemeClr>
                          </a:solidFill>
                        </a:rPr>
                        <a:t>TOF PET/MRI</a:t>
                      </a:r>
                      <a:endParaRPr lang="en-US" sz="2400" dirty="0">
                        <a:solidFill>
                          <a:schemeClr val="accent5">
                            <a:lumMod val="10000"/>
                          </a:schemeClr>
                        </a:solidFill>
                      </a:endParaRPr>
                    </a:p>
                  </a:txBody>
                  <a:tcPr anchor="ctr"/>
                </a:tc>
                <a:tc>
                  <a:txBody>
                    <a:bodyPr/>
                    <a:lstStyle/>
                    <a:p>
                      <a:pPr algn="ctr"/>
                      <a:r>
                        <a:rPr lang="en-US" sz="2400" dirty="0" err="1" smtClean="0">
                          <a:solidFill>
                            <a:schemeClr val="accent5">
                              <a:lumMod val="10000"/>
                            </a:schemeClr>
                          </a:solidFill>
                        </a:rPr>
                        <a:t>x</a:t>
                      </a:r>
                      <a:endParaRPr lang="en-US" sz="2400" dirty="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err="1" smtClean="0">
                          <a:solidFill>
                            <a:schemeClr val="accent5">
                              <a:lumMod val="10000"/>
                            </a:schemeClr>
                          </a:solidFill>
                        </a:rPr>
                        <a:t>x</a:t>
                      </a:r>
                      <a:endParaRPr lang="en-US" sz="2400" dirty="0" smtClean="0">
                        <a:solidFill>
                          <a:schemeClr val="accent5">
                            <a:lumMod val="10000"/>
                          </a:schemeClr>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accent5">
                              <a:lumMod val="10000"/>
                            </a:schemeClr>
                          </a:solidFill>
                          <a:latin typeface="Zapf Dingbats"/>
                          <a:ea typeface="Zapf Dingbats"/>
                          <a:cs typeface="Zapf Dingbats"/>
                        </a:rPr>
                        <a:t>✓</a:t>
                      </a:r>
                      <a:endParaRPr lang="en-US" sz="2400" dirty="0" smtClean="0">
                        <a:solidFill>
                          <a:schemeClr val="accent5">
                            <a:lumMod val="10000"/>
                          </a:schemeClr>
                        </a:solidFill>
                      </a:endParaRPr>
                    </a:p>
                  </a:txBody>
                  <a:tcPr anchor="ctr"/>
                </a:tc>
              </a:tr>
            </a:tbl>
          </a:graphicData>
        </a:graphic>
      </p:graphicFrame>
    </p:spTree>
    <p:extLst>
      <p:ext uri="{BB962C8B-B14F-4D97-AF65-F5344CB8AC3E}">
        <p14:creationId xmlns:p14="http://schemas.microsoft.com/office/powerpoint/2010/main" val="476165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3" name="Picture 25" descr="Screen shot 2010-11-09 at 00.22.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3395" y="2079417"/>
            <a:ext cx="1581318" cy="10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26" descr="Screen shot 2010-11-09 at 00.21.46.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395" y="900690"/>
            <a:ext cx="1574170" cy="10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8" descr="Screen shot 2010-11-09 at 00.21.1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9105" y="3227487"/>
            <a:ext cx="1585608" cy="125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11" descr="PETMR.0001.t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6676" y="2695931"/>
            <a:ext cx="212566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2"/>
          <p:cNvSpPr txBox="1">
            <a:spLocks noChangeArrowheads="1"/>
          </p:cNvSpPr>
          <p:nvPr/>
        </p:nvSpPr>
        <p:spPr bwMode="auto">
          <a:xfrm>
            <a:off x="94039" y="4682406"/>
            <a:ext cx="8450262"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13E6A"/>
                </a:solidFill>
                <a:latin typeface="Arial" pitchFamily="34" charset="0"/>
                <a:ea typeface="MS PGothic" pitchFamily="34" charset="-128"/>
              </a:defRPr>
            </a:lvl1pPr>
            <a:lvl2pPr marL="742950" indent="-285750">
              <a:defRPr sz="2000">
                <a:solidFill>
                  <a:srgbClr val="013E6A"/>
                </a:solidFill>
                <a:latin typeface="Arial" pitchFamily="34" charset="0"/>
                <a:ea typeface="MS PGothic" pitchFamily="34" charset="-128"/>
              </a:defRPr>
            </a:lvl2pPr>
            <a:lvl3pPr marL="1143000" indent="-228600">
              <a:defRPr sz="2000">
                <a:solidFill>
                  <a:srgbClr val="013E6A"/>
                </a:solidFill>
                <a:latin typeface="Arial" pitchFamily="34" charset="0"/>
                <a:ea typeface="MS PGothic" pitchFamily="34" charset="-128"/>
              </a:defRPr>
            </a:lvl3pPr>
            <a:lvl4pPr marL="1600200" indent="-228600">
              <a:defRPr sz="2000">
                <a:solidFill>
                  <a:srgbClr val="013E6A"/>
                </a:solidFill>
                <a:latin typeface="Arial" pitchFamily="34" charset="0"/>
                <a:ea typeface="MS PGothic" pitchFamily="34" charset="-128"/>
              </a:defRPr>
            </a:lvl4pPr>
            <a:lvl5pPr marL="2057400" indent="-228600">
              <a:defRPr sz="2000">
                <a:solidFill>
                  <a:srgbClr val="013E6A"/>
                </a:solidFill>
                <a:latin typeface="Arial" pitchFamily="34" charset="0"/>
                <a:ea typeface="MS PGothic" pitchFamily="34" charset="-128"/>
              </a:defRPr>
            </a:lvl5pPr>
            <a:lvl6pPr marL="2514600" indent="-22860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6pPr>
            <a:lvl7pPr marL="2971800" indent="-22860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7pPr>
            <a:lvl8pPr marL="3429000" indent="-22860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8pPr>
            <a:lvl9pPr marL="3886200" indent="-228600" algn="ctr" eaLnBrk="0" fontAlgn="base" hangingPunct="0">
              <a:lnSpc>
                <a:spcPct val="110000"/>
              </a:lnSpc>
              <a:spcBef>
                <a:spcPct val="0"/>
              </a:spcBef>
              <a:spcAft>
                <a:spcPct val="0"/>
              </a:spcAft>
              <a:buFont typeface="Wingdings" pitchFamily="2" charset="2"/>
              <a:defRPr sz="2000">
                <a:solidFill>
                  <a:srgbClr val="013E6A"/>
                </a:solidFill>
                <a:latin typeface="Arial" pitchFamily="34" charset="0"/>
                <a:ea typeface="MS PGothic" pitchFamily="34" charset="-128"/>
              </a:defRPr>
            </a:lvl9pPr>
          </a:lstStyle>
          <a:p>
            <a:pPr>
              <a:spcBef>
                <a:spcPts val="0"/>
              </a:spcBef>
              <a:spcAft>
                <a:spcPts val="600"/>
              </a:spcAft>
            </a:pPr>
            <a:r>
              <a:rPr lang="en-US" sz="1600" b="1" dirty="0">
                <a:solidFill>
                  <a:schemeClr val="tx1"/>
                </a:solidFill>
              </a:rPr>
              <a:t>Prostate CA</a:t>
            </a:r>
          </a:p>
          <a:p>
            <a:pPr>
              <a:spcBef>
                <a:spcPts val="0"/>
              </a:spcBef>
              <a:spcAft>
                <a:spcPts val="600"/>
              </a:spcAft>
            </a:pPr>
            <a:r>
              <a:rPr lang="en-US" sz="1400" dirty="0">
                <a:solidFill>
                  <a:schemeClr val="tx1"/>
                </a:solidFill>
              </a:rPr>
              <a:t>68 y/o </a:t>
            </a:r>
            <a:r>
              <a:rPr lang="en-US" sz="1400" dirty="0" smtClean="0">
                <a:solidFill>
                  <a:schemeClr val="tx1"/>
                </a:solidFill>
              </a:rPr>
              <a:t>Male </a:t>
            </a:r>
            <a:r>
              <a:rPr lang="en-US" sz="1400" dirty="0">
                <a:solidFill>
                  <a:schemeClr val="tx1"/>
                </a:solidFill>
              </a:rPr>
              <a:t>w/ prostate CA (Gleason 10, PSA 6) for staging.</a:t>
            </a:r>
          </a:p>
          <a:p>
            <a:pPr>
              <a:spcBef>
                <a:spcPts val="0"/>
              </a:spcBef>
              <a:spcAft>
                <a:spcPts val="600"/>
              </a:spcAft>
            </a:pPr>
            <a:r>
              <a:rPr lang="en-US" sz="1400" dirty="0" smtClean="0">
                <a:solidFill>
                  <a:schemeClr val="tx1"/>
                </a:solidFill>
              </a:rPr>
              <a:t>Whole-body </a:t>
            </a:r>
            <a:r>
              <a:rPr lang="en-US" sz="1400" dirty="0">
                <a:solidFill>
                  <a:schemeClr val="tx1"/>
                </a:solidFill>
              </a:rPr>
              <a:t>PET shows disseminated disease in abdomen &amp;</a:t>
            </a:r>
            <a:r>
              <a:rPr lang="en-US" sz="1400" dirty="0" smtClean="0">
                <a:solidFill>
                  <a:schemeClr val="tx1"/>
                </a:solidFill>
              </a:rPr>
              <a:t> </a:t>
            </a:r>
            <a:r>
              <a:rPr lang="en-US" sz="1400" dirty="0">
                <a:solidFill>
                  <a:schemeClr val="tx1"/>
                </a:solidFill>
              </a:rPr>
              <a:t>pelvis (A). </a:t>
            </a:r>
            <a:endParaRPr lang="en-US" sz="1400" dirty="0" smtClean="0">
              <a:solidFill>
                <a:schemeClr val="tx1"/>
              </a:solidFill>
            </a:endParaRPr>
          </a:p>
          <a:p>
            <a:pPr>
              <a:spcBef>
                <a:spcPts val="0"/>
              </a:spcBef>
              <a:spcAft>
                <a:spcPts val="600"/>
              </a:spcAft>
            </a:pPr>
            <a:r>
              <a:rPr lang="en-US" sz="1400" dirty="0" smtClean="0">
                <a:solidFill>
                  <a:schemeClr val="tx1"/>
                </a:solidFill>
              </a:rPr>
              <a:t>PET</a:t>
            </a:r>
            <a:r>
              <a:rPr lang="en-US" sz="1400" dirty="0">
                <a:solidFill>
                  <a:schemeClr val="tx1"/>
                </a:solidFill>
              </a:rPr>
              <a:t>/MR confirms prostate cancer (arrow head) encompassing left gland </a:t>
            </a:r>
            <a:r>
              <a:rPr lang="en-US" sz="1400" dirty="0" smtClean="0">
                <a:solidFill>
                  <a:schemeClr val="tx1"/>
                </a:solidFill>
              </a:rPr>
              <a:t>&amp; </a:t>
            </a:r>
            <a:r>
              <a:rPr lang="en-US" sz="1400" dirty="0">
                <a:solidFill>
                  <a:schemeClr val="tx1"/>
                </a:solidFill>
              </a:rPr>
              <a:t>most of the right gland (C). Additional </a:t>
            </a:r>
            <a:r>
              <a:rPr lang="en-US" sz="1400" dirty="0" err="1">
                <a:solidFill>
                  <a:schemeClr val="tx1"/>
                </a:solidFill>
              </a:rPr>
              <a:t>hypermetabolic</a:t>
            </a:r>
            <a:r>
              <a:rPr lang="en-US" sz="1400" dirty="0">
                <a:solidFill>
                  <a:schemeClr val="tx1"/>
                </a:solidFill>
              </a:rPr>
              <a:t> metastatic spread (arrows) into pelvic bone (B-F) positive on FDG-PET </a:t>
            </a:r>
            <a:r>
              <a:rPr lang="en-US" sz="1400" dirty="0" smtClean="0">
                <a:solidFill>
                  <a:schemeClr val="tx1"/>
                </a:solidFill>
              </a:rPr>
              <a:t>&amp; </a:t>
            </a:r>
            <a:r>
              <a:rPr lang="en-US" sz="1400" dirty="0">
                <a:solidFill>
                  <a:schemeClr val="tx1"/>
                </a:solidFill>
              </a:rPr>
              <a:t>MR</a:t>
            </a:r>
            <a:r>
              <a:rPr lang="en-US" sz="1400" dirty="0" smtClean="0">
                <a:solidFill>
                  <a:schemeClr val="tx1"/>
                </a:solidFill>
              </a:rPr>
              <a:t>.</a:t>
            </a:r>
          </a:p>
          <a:p>
            <a:pPr>
              <a:spcBef>
                <a:spcPts val="0"/>
              </a:spcBef>
              <a:spcAft>
                <a:spcPts val="600"/>
              </a:spcAft>
            </a:pPr>
            <a:endParaRPr lang="en-US" sz="1400" dirty="0">
              <a:solidFill>
                <a:schemeClr val="tx1"/>
              </a:solidFill>
            </a:endParaRPr>
          </a:p>
          <a:p>
            <a:pPr>
              <a:spcBef>
                <a:spcPts val="0"/>
              </a:spcBef>
              <a:spcAft>
                <a:spcPts val="0"/>
              </a:spcAft>
            </a:pPr>
            <a:r>
              <a:rPr lang="en-US" sz="1100" dirty="0">
                <a:solidFill>
                  <a:schemeClr val="tx1"/>
                </a:solidFill>
              </a:rPr>
              <a:t>(A,C-F) 301 </a:t>
            </a:r>
            <a:r>
              <a:rPr lang="en-US" sz="1100" dirty="0" err="1">
                <a:solidFill>
                  <a:schemeClr val="tx1"/>
                </a:solidFill>
              </a:rPr>
              <a:t>MBq</a:t>
            </a:r>
            <a:r>
              <a:rPr lang="en-US" sz="1100" dirty="0">
                <a:solidFill>
                  <a:schemeClr val="tx1"/>
                </a:solidFill>
              </a:rPr>
              <a:t> 18F-choline, 67 kg / 193 cm patient, 60 min uptake time, 9 beds x 1.3 min</a:t>
            </a:r>
            <a:r>
              <a:rPr lang="en-US" sz="1100" i="1" dirty="0">
                <a:solidFill>
                  <a:schemeClr val="tx1"/>
                </a:solidFill>
              </a:rPr>
              <a:t>  </a:t>
            </a:r>
          </a:p>
          <a:p>
            <a:pPr>
              <a:spcBef>
                <a:spcPts val="0"/>
              </a:spcBef>
              <a:spcAft>
                <a:spcPts val="0"/>
              </a:spcAft>
            </a:pPr>
            <a:r>
              <a:rPr lang="en-US" sz="1100" dirty="0">
                <a:solidFill>
                  <a:schemeClr val="tx1"/>
                </a:solidFill>
              </a:rPr>
              <a:t>(B-F) T2w VISTA (TE: 150, TR 2227, 0.7,0.7,0.8) post 25 mL DOTAREM, Cardiac-32 coil</a:t>
            </a:r>
          </a:p>
        </p:txBody>
      </p:sp>
      <p:pic>
        <p:nvPicPr>
          <p:cNvPr id="37893" name="Picture 18"/>
          <p:cNvPicPr>
            <a:picLocks noChangeAspect="1" noChangeArrowheads="1"/>
          </p:cNvPicPr>
          <p:nvPr/>
        </p:nvPicPr>
        <p:blipFill>
          <a:blip r:embed="rId8" cstate="print">
            <a:lum bright="22000" contrast="14000"/>
            <a:grayscl/>
            <a:extLst>
              <a:ext uri="{28A0092B-C50C-407E-A947-70E740481C1C}">
                <a14:useLocalDpi xmlns:a14="http://schemas.microsoft.com/office/drawing/2010/main" val="0"/>
              </a:ext>
            </a:extLst>
          </a:blip>
          <a:srcRect/>
          <a:stretch>
            <a:fillRect/>
          </a:stretch>
        </p:blipFill>
        <p:spPr bwMode="auto">
          <a:xfrm>
            <a:off x="7646988" y="76200"/>
            <a:ext cx="1392237" cy="314325"/>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894" name="Picture 6" descr="Screen shot 2010-11-04 at 10.20.28.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250" y="1736236"/>
            <a:ext cx="1500188" cy="29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9" descr="MR.0001.t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2622" y="798074"/>
            <a:ext cx="212566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18"/>
          <p:cNvSpPr>
            <a:spLocks noChangeArrowheads="1"/>
          </p:cNvSpPr>
          <p:nvPr/>
        </p:nvSpPr>
        <p:spPr bwMode="auto">
          <a:xfrm>
            <a:off x="2632614" y="2269687"/>
            <a:ext cx="312906" cy="369332"/>
          </a:xfrm>
          <a:prstGeom prst="rect">
            <a:avLst/>
          </a:prstGeom>
          <a:solidFill>
            <a:srgbClr val="FFFFFF"/>
          </a:solidFill>
          <a:ln>
            <a:noFill/>
          </a:ln>
          <a:extLst/>
        </p:spPr>
        <p:txBody>
          <a:bodyPr wrap="none">
            <a:spAutoFit/>
          </a:bodyPr>
          <a:lstStyle/>
          <a:p>
            <a:pPr algn="r"/>
            <a:r>
              <a:rPr lang="en-US" sz="1800" dirty="0"/>
              <a:t>B</a:t>
            </a:r>
          </a:p>
        </p:txBody>
      </p:sp>
      <p:sp>
        <p:nvSpPr>
          <p:cNvPr id="37898" name="Rectangle 18"/>
          <p:cNvSpPr>
            <a:spLocks noChangeArrowheads="1"/>
          </p:cNvSpPr>
          <p:nvPr/>
        </p:nvSpPr>
        <p:spPr bwMode="auto">
          <a:xfrm>
            <a:off x="412021" y="4166749"/>
            <a:ext cx="318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dirty="0"/>
              <a:t>A</a:t>
            </a:r>
          </a:p>
        </p:txBody>
      </p:sp>
      <p:sp>
        <p:nvSpPr>
          <p:cNvPr id="37899" name="Rectangle 18"/>
          <p:cNvSpPr>
            <a:spLocks noChangeArrowheads="1"/>
          </p:cNvSpPr>
          <p:nvPr/>
        </p:nvSpPr>
        <p:spPr bwMode="auto">
          <a:xfrm>
            <a:off x="2706519" y="4165162"/>
            <a:ext cx="312906" cy="369332"/>
          </a:xfrm>
          <a:prstGeom prst="rect">
            <a:avLst/>
          </a:prstGeom>
          <a:solidFill>
            <a:srgbClr val="FFFFFF"/>
          </a:solidFill>
          <a:ln>
            <a:noFill/>
          </a:ln>
          <a:extLst/>
        </p:spPr>
        <p:txBody>
          <a:bodyPr wrap="none">
            <a:spAutoFit/>
          </a:bodyPr>
          <a:lstStyle/>
          <a:p>
            <a:pPr algn="r"/>
            <a:r>
              <a:rPr lang="en-US" sz="1800" dirty="0"/>
              <a:t>C</a:t>
            </a:r>
          </a:p>
        </p:txBody>
      </p:sp>
      <p:cxnSp>
        <p:nvCxnSpPr>
          <p:cNvPr id="37900" name="Straight Arrow Connector 17"/>
          <p:cNvCxnSpPr>
            <a:cxnSpLocks noChangeShapeType="1"/>
          </p:cNvCxnSpPr>
          <p:nvPr/>
        </p:nvCxnSpPr>
        <p:spPr bwMode="auto">
          <a:xfrm>
            <a:off x="3103562" y="4077849"/>
            <a:ext cx="303213" cy="1588"/>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7901" name="Straight Arrow Connector 17"/>
          <p:cNvCxnSpPr>
            <a:cxnSpLocks noChangeShapeType="1"/>
          </p:cNvCxnSpPr>
          <p:nvPr/>
        </p:nvCxnSpPr>
        <p:spPr bwMode="auto">
          <a:xfrm rot="10800000" flipV="1">
            <a:off x="3846513" y="3822262"/>
            <a:ext cx="138112" cy="1587"/>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37902" name="Picture 24" descr="Screen shot 2010-11-09 at 00.22.16.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86375" y="2079417"/>
            <a:ext cx="1568450" cy="100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7" descr="Screen shot 2010-11-09 at 00.21.35.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6375" y="901321"/>
            <a:ext cx="1568450" cy="103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9" descr="Screen shot 2010-11-09 at 00.20.51.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6375" y="3227487"/>
            <a:ext cx="1568450" cy="125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8" name="Rectangle 18"/>
          <p:cNvSpPr>
            <a:spLocks noChangeArrowheads="1"/>
          </p:cNvSpPr>
          <p:nvPr/>
        </p:nvSpPr>
        <p:spPr bwMode="auto">
          <a:xfrm>
            <a:off x="5282188" y="1607939"/>
            <a:ext cx="307400" cy="369332"/>
          </a:xfrm>
          <a:prstGeom prst="rect">
            <a:avLst/>
          </a:prstGeom>
          <a:solidFill>
            <a:srgbClr val="FFFFFF"/>
          </a:solidFill>
          <a:ln>
            <a:noFill/>
          </a:ln>
          <a:extLst/>
        </p:spPr>
        <p:txBody>
          <a:bodyPr wrap="square">
            <a:spAutoFit/>
          </a:bodyPr>
          <a:lstStyle/>
          <a:p>
            <a:pPr algn="r"/>
            <a:r>
              <a:rPr lang="en-US" sz="1800" dirty="0"/>
              <a:t>D</a:t>
            </a:r>
          </a:p>
        </p:txBody>
      </p:sp>
      <p:sp>
        <p:nvSpPr>
          <p:cNvPr id="37909" name="Rectangle 18"/>
          <p:cNvSpPr>
            <a:spLocks noChangeArrowheads="1"/>
          </p:cNvSpPr>
          <p:nvPr/>
        </p:nvSpPr>
        <p:spPr bwMode="auto">
          <a:xfrm>
            <a:off x="5280600" y="2730143"/>
            <a:ext cx="307399" cy="369332"/>
          </a:xfrm>
          <a:prstGeom prst="rect">
            <a:avLst/>
          </a:prstGeom>
          <a:solidFill>
            <a:srgbClr val="FFFFFF"/>
          </a:solidFill>
          <a:ln>
            <a:noFill/>
          </a:ln>
          <a:extLst/>
        </p:spPr>
        <p:txBody>
          <a:bodyPr wrap="square">
            <a:spAutoFit/>
          </a:bodyPr>
          <a:lstStyle/>
          <a:p>
            <a:pPr algn="r"/>
            <a:r>
              <a:rPr lang="en-US" sz="1800"/>
              <a:t>E</a:t>
            </a:r>
          </a:p>
        </p:txBody>
      </p:sp>
      <p:sp>
        <p:nvSpPr>
          <p:cNvPr id="37910" name="Rectangle 18"/>
          <p:cNvSpPr>
            <a:spLocks noChangeArrowheads="1"/>
          </p:cNvSpPr>
          <p:nvPr/>
        </p:nvSpPr>
        <p:spPr bwMode="auto">
          <a:xfrm>
            <a:off x="5275838" y="4165717"/>
            <a:ext cx="307400" cy="369332"/>
          </a:xfrm>
          <a:prstGeom prst="rect">
            <a:avLst/>
          </a:prstGeom>
          <a:solidFill>
            <a:srgbClr val="FFFFFF"/>
          </a:solidFill>
          <a:ln>
            <a:noFill/>
          </a:ln>
          <a:extLst/>
        </p:spPr>
        <p:txBody>
          <a:bodyPr wrap="square">
            <a:spAutoFit/>
          </a:bodyPr>
          <a:lstStyle/>
          <a:p>
            <a:pPr algn="r"/>
            <a:r>
              <a:rPr lang="en-US" sz="1800" dirty="0"/>
              <a:t>F</a:t>
            </a:r>
          </a:p>
        </p:txBody>
      </p:sp>
      <p:cxnSp>
        <p:nvCxnSpPr>
          <p:cNvPr id="37911" name="Straight Arrow Connector 17"/>
          <p:cNvCxnSpPr>
            <a:cxnSpLocks noChangeShapeType="1"/>
          </p:cNvCxnSpPr>
          <p:nvPr/>
        </p:nvCxnSpPr>
        <p:spPr bwMode="auto">
          <a:xfrm>
            <a:off x="6119813" y="1388624"/>
            <a:ext cx="303212" cy="1588"/>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7912" name="Straight Arrow Connector 17"/>
          <p:cNvCxnSpPr>
            <a:cxnSpLocks noChangeShapeType="1"/>
          </p:cNvCxnSpPr>
          <p:nvPr/>
        </p:nvCxnSpPr>
        <p:spPr bwMode="auto">
          <a:xfrm>
            <a:off x="5284753" y="2479395"/>
            <a:ext cx="273085" cy="1429"/>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7913" name="Straight Arrow Connector 17"/>
          <p:cNvCxnSpPr>
            <a:cxnSpLocks noChangeShapeType="1"/>
          </p:cNvCxnSpPr>
          <p:nvPr/>
        </p:nvCxnSpPr>
        <p:spPr bwMode="auto">
          <a:xfrm>
            <a:off x="6234078" y="3960532"/>
            <a:ext cx="273085" cy="1430"/>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7914" name="Straight Arrow Connector 17"/>
          <p:cNvCxnSpPr>
            <a:cxnSpLocks noChangeShapeType="1"/>
          </p:cNvCxnSpPr>
          <p:nvPr/>
        </p:nvCxnSpPr>
        <p:spPr bwMode="auto">
          <a:xfrm>
            <a:off x="3089984" y="2161737"/>
            <a:ext cx="303212" cy="1587"/>
          </a:xfrm>
          <a:prstGeom prst="straightConnector1">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29" name="Rectangle 4"/>
          <p:cNvSpPr>
            <a:spLocks noGrp="1" noChangeArrowheads="1"/>
          </p:cNvSpPr>
          <p:nvPr>
            <p:ph type="title"/>
            <p:custDataLst>
              <p:tags r:id="rId1"/>
            </p:custDataLst>
          </p:nvPr>
        </p:nvSpPr>
        <p:spPr>
          <a:xfrm>
            <a:off x="2049114" y="204083"/>
            <a:ext cx="5980281" cy="702728"/>
          </a:xfrm>
        </p:spPr>
        <p:txBody>
          <a:bodyPr>
            <a:noAutofit/>
            <a:scene3d>
              <a:camera prst="orthographicFront"/>
              <a:lightRig rig="soft" dir="tl">
                <a:rot lat="0" lon="0" rev="0"/>
              </a:lightRig>
            </a:scene3d>
            <a:sp3d contourW="25400" prstMaterial="matte">
              <a:contourClr>
                <a:schemeClr val="accent2">
                  <a:tint val="20000"/>
                </a:schemeClr>
              </a:contourClr>
            </a:sp3d>
          </a:bodyPr>
          <a:lstStyle/>
          <a:p>
            <a:pPr>
              <a:spcBef>
                <a:spcPts val="0"/>
              </a:spcBef>
              <a:spcAft>
                <a:spcPts val="0"/>
              </a:spcAft>
              <a:defRPr/>
            </a:pPr>
            <a:r>
              <a:rPr lang="en-GB" sz="3200" dirty="0" smtClean="0">
                <a:latin typeface="Arial"/>
                <a:cs typeface="Arial"/>
              </a:rPr>
              <a:t>Clinical PET/MR (sequential)</a:t>
            </a:r>
            <a:br>
              <a:rPr lang="en-GB" sz="3200" dirty="0" smtClean="0">
                <a:latin typeface="Arial"/>
                <a:cs typeface="Arial"/>
              </a:rPr>
            </a:br>
            <a:endParaRPr lang="en-GB" sz="1400" dirty="0" smtClean="0">
              <a:latin typeface="Arial"/>
              <a:cs typeface="Arial"/>
            </a:endParaRPr>
          </a:p>
        </p:txBody>
      </p:sp>
      <p:sp>
        <p:nvSpPr>
          <p:cNvPr id="26" name="TextBox 25"/>
          <p:cNvSpPr txBox="1"/>
          <p:nvPr/>
        </p:nvSpPr>
        <p:spPr>
          <a:xfrm>
            <a:off x="5785779" y="6534777"/>
            <a:ext cx="3394621" cy="307777"/>
          </a:xfrm>
          <a:prstGeom prst="rect">
            <a:avLst/>
          </a:prstGeom>
          <a:noFill/>
        </p:spPr>
        <p:txBody>
          <a:bodyPr wrap="none" rtlCol="0">
            <a:spAutoFit/>
          </a:bodyPr>
          <a:lstStyle/>
          <a:p>
            <a:r>
              <a:rPr lang="en-US" sz="1400" i="1" dirty="0" smtClean="0">
                <a:solidFill>
                  <a:srgbClr val="800000"/>
                </a:solidFill>
                <a:latin typeface="Arial"/>
                <a:cs typeface="Arial"/>
              </a:rPr>
              <a:t>Courtesy A. </a:t>
            </a:r>
            <a:r>
              <a:rPr lang="en-US" sz="1400" i="1" dirty="0" err="1" smtClean="0">
                <a:solidFill>
                  <a:srgbClr val="800000"/>
                </a:solidFill>
                <a:latin typeface="Arial"/>
                <a:cs typeface="Arial"/>
              </a:rPr>
              <a:t>Kalemis</a:t>
            </a:r>
            <a:r>
              <a:rPr lang="en-US" sz="1400" i="1" dirty="0" smtClean="0">
                <a:solidFill>
                  <a:srgbClr val="800000"/>
                </a:solidFill>
                <a:latin typeface="Arial"/>
                <a:cs typeface="Arial"/>
              </a:rPr>
              <a:t>, Philips Healthcare </a:t>
            </a:r>
            <a:endParaRPr lang="en-US" sz="1400" i="1" dirty="0">
              <a:solidFill>
                <a:srgbClr val="800000"/>
              </a:solidFill>
              <a:latin typeface="Arial"/>
              <a:cs typeface="Arial"/>
            </a:endParaRPr>
          </a:p>
        </p:txBody>
      </p:sp>
      <p:pic>
        <p:nvPicPr>
          <p:cNvPr id="27" name="Picture 26"/>
          <p:cNvPicPr>
            <a:picLocks noChangeAspect="1"/>
          </p:cNvPicPr>
          <p:nvPr/>
        </p:nvPicPr>
        <p:blipFill>
          <a:blip r:embed="rId14"/>
          <a:stretch>
            <a:fillRect/>
          </a:stretch>
        </p:blipFill>
        <p:spPr>
          <a:xfrm>
            <a:off x="45707" y="38551"/>
            <a:ext cx="2314999" cy="1536737"/>
          </a:xfrm>
          <a:prstGeom prst="rect">
            <a:avLst/>
          </a:prstGeom>
        </p:spPr>
      </p:pic>
    </p:spTree>
    <p:extLst>
      <p:ext uri="{BB962C8B-B14F-4D97-AF65-F5344CB8AC3E}">
        <p14:creationId xmlns:p14="http://schemas.microsoft.com/office/powerpoint/2010/main" val="3649854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4" name="Text Box 18"/>
          <p:cNvSpPr txBox="1">
            <a:spLocks noChangeArrowheads="1"/>
          </p:cNvSpPr>
          <p:nvPr/>
        </p:nvSpPr>
        <p:spPr bwMode="auto">
          <a:xfrm>
            <a:off x="6516688" y="6461125"/>
            <a:ext cx="2339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rgbClr val="000000"/>
                </a:solidFill>
              </a:rPr>
              <a:t>Motion corrected</a:t>
            </a:r>
          </a:p>
        </p:txBody>
      </p:sp>
      <p:sp>
        <p:nvSpPr>
          <p:cNvPr id="80905" name="Text Box 19"/>
          <p:cNvSpPr txBox="1">
            <a:spLocks noChangeArrowheads="1"/>
          </p:cNvSpPr>
          <p:nvPr/>
        </p:nvSpPr>
        <p:spPr bwMode="auto">
          <a:xfrm>
            <a:off x="3527425" y="6461125"/>
            <a:ext cx="2339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rgbClr val="000000"/>
                </a:solidFill>
              </a:rPr>
              <a:t>Gated</a:t>
            </a:r>
            <a:endParaRPr lang="en-US" sz="1600" dirty="0">
              <a:solidFill>
                <a:srgbClr val="000000"/>
              </a:solidFill>
            </a:endParaRPr>
          </a:p>
        </p:txBody>
      </p:sp>
      <p:sp>
        <p:nvSpPr>
          <p:cNvPr id="80906" name="Text Box 20"/>
          <p:cNvSpPr txBox="1">
            <a:spLocks noChangeArrowheads="1"/>
          </p:cNvSpPr>
          <p:nvPr/>
        </p:nvSpPr>
        <p:spPr bwMode="auto">
          <a:xfrm>
            <a:off x="287338" y="6451600"/>
            <a:ext cx="2339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a:solidFill>
                  <a:srgbClr val="000000"/>
                </a:solidFill>
              </a:rPr>
              <a:t>No motion correction</a:t>
            </a:r>
          </a:p>
        </p:txBody>
      </p:sp>
      <p:sp>
        <p:nvSpPr>
          <p:cNvPr id="35" name="Text Box 15"/>
          <p:cNvSpPr txBox="1">
            <a:spLocks noChangeArrowheads="1"/>
          </p:cNvSpPr>
          <p:nvPr/>
        </p:nvSpPr>
        <p:spPr bwMode="auto">
          <a:xfrm>
            <a:off x="2311401" y="4114196"/>
            <a:ext cx="3429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dirty="0" smtClean="0">
                <a:solidFill>
                  <a:srgbClr val="000000"/>
                </a:solidFill>
              </a:rPr>
              <a:t>End</a:t>
            </a:r>
            <a:r>
              <a:rPr lang="en-US" sz="1500" dirty="0">
                <a:solidFill>
                  <a:srgbClr val="000000"/>
                </a:solidFill>
              </a:rPr>
              <a:t>-inspiration (</a:t>
            </a:r>
            <a:r>
              <a:rPr lang="en-US" sz="1500" i="1" dirty="0" err="1">
                <a:solidFill>
                  <a:srgbClr val="000000"/>
                </a:solidFill>
              </a:rPr>
              <a:t>I</a:t>
            </a:r>
            <a:r>
              <a:rPr lang="en-US" sz="1100" i="1" dirty="0" err="1">
                <a:solidFill>
                  <a:srgbClr val="000000"/>
                </a:solidFill>
              </a:rPr>
              <a:t>src</a:t>
            </a:r>
            <a:r>
              <a:rPr lang="en-US" sz="1500" dirty="0">
                <a:solidFill>
                  <a:srgbClr val="000000"/>
                </a:solidFill>
              </a:rPr>
              <a:t>)</a:t>
            </a:r>
          </a:p>
        </p:txBody>
      </p:sp>
      <p:sp>
        <p:nvSpPr>
          <p:cNvPr id="36" name="Text Box 16"/>
          <p:cNvSpPr txBox="1">
            <a:spLocks noChangeArrowheads="1"/>
          </p:cNvSpPr>
          <p:nvPr/>
        </p:nvSpPr>
        <p:spPr bwMode="auto">
          <a:xfrm>
            <a:off x="5883276" y="4114196"/>
            <a:ext cx="2286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dirty="0">
                <a:solidFill>
                  <a:srgbClr val="000000"/>
                </a:solidFill>
              </a:rPr>
              <a:t>End-exhalation (</a:t>
            </a:r>
            <a:r>
              <a:rPr lang="en-US" sz="1500" i="1" dirty="0" err="1">
                <a:solidFill>
                  <a:srgbClr val="000000"/>
                </a:solidFill>
              </a:rPr>
              <a:t>I</a:t>
            </a:r>
            <a:r>
              <a:rPr lang="en-US" sz="1000" i="1" dirty="0" err="1">
                <a:solidFill>
                  <a:srgbClr val="000000"/>
                </a:solidFill>
              </a:rPr>
              <a:t>tar</a:t>
            </a:r>
            <a:r>
              <a:rPr lang="en-US" sz="1500" dirty="0">
                <a:solidFill>
                  <a:srgbClr val="000000"/>
                </a:solidFill>
              </a:rPr>
              <a:t>)</a:t>
            </a:r>
          </a:p>
        </p:txBody>
      </p:sp>
      <p:pic>
        <p:nvPicPr>
          <p:cNvPr id="33" name="Picture 12" descr="slice25ref"/>
          <p:cNvPicPr>
            <a:picLocks noChangeAspect="1" noChangeArrowheads="1"/>
          </p:cNvPicPr>
          <p:nvPr/>
        </p:nvPicPr>
        <p:blipFill rotWithShape="1">
          <a:blip r:embed="rId4">
            <a:extLst>
              <a:ext uri="{28A0092B-C50C-407E-A947-70E740481C1C}">
                <a14:useLocalDpi xmlns:a14="http://schemas.microsoft.com/office/drawing/2010/main" val="0"/>
              </a:ext>
            </a:extLst>
          </a:blip>
          <a:srcRect l="40952" t="19598" r="37619" b="12608"/>
          <a:stretch/>
        </p:blipFill>
        <p:spPr bwMode="auto">
          <a:xfrm>
            <a:off x="3048000" y="926353"/>
            <a:ext cx="1849147" cy="320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4" descr="slice25quiver"/>
          <p:cNvPicPr>
            <a:picLocks noChangeAspect="1" noChangeArrowheads="1"/>
          </p:cNvPicPr>
          <p:nvPr/>
        </p:nvPicPr>
        <p:blipFill rotWithShape="1">
          <a:blip r:embed="rId5">
            <a:extLst>
              <a:ext uri="{28A0092B-C50C-407E-A947-70E740481C1C}">
                <a14:useLocalDpi xmlns:a14="http://schemas.microsoft.com/office/drawing/2010/main" val="0"/>
              </a:ext>
            </a:extLst>
          </a:blip>
          <a:srcRect l="43593" t="19820" r="40120" b="11642"/>
          <a:stretch/>
        </p:blipFill>
        <p:spPr bwMode="auto">
          <a:xfrm>
            <a:off x="7129670" y="926353"/>
            <a:ext cx="1895267" cy="320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slice25phase4"/>
          <p:cNvPicPr>
            <a:picLocks noChangeAspect="1" noChangeArrowheads="1"/>
          </p:cNvPicPr>
          <p:nvPr/>
        </p:nvPicPr>
        <p:blipFill rotWithShape="1">
          <a:blip r:embed="rId6">
            <a:extLst>
              <a:ext uri="{28A0092B-C50C-407E-A947-70E740481C1C}">
                <a14:useLocalDpi xmlns:a14="http://schemas.microsoft.com/office/drawing/2010/main" val="0"/>
              </a:ext>
            </a:extLst>
          </a:blip>
          <a:srcRect l="40953" t="19598" r="37143" b="12608"/>
          <a:stretch/>
        </p:blipFill>
        <p:spPr bwMode="auto">
          <a:xfrm>
            <a:off x="5123425" y="926353"/>
            <a:ext cx="1888060" cy="320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1" y="701676"/>
            <a:ext cx="2952750" cy="1822449"/>
          </a:xfrm>
        </p:spPr>
        <p:txBody>
          <a:bodyPr>
            <a:noAutofit/>
          </a:bodyPr>
          <a:lstStyle/>
          <a:p>
            <a:r>
              <a:rPr lang="en-US" sz="2800" dirty="0">
                <a:solidFill>
                  <a:srgbClr val="000000"/>
                </a:solidFill>
                <a:cs typeface="Arial" charset="0"/>
              </a:rPr>
              <a:t>Motion </a:t>
            </a:r>
            <a:r>
              <a:rPr lang="en-US" sz="2800" dirty="0" smtClean="0">
                <a:solidFill>
                  <a:srgbClr val="000000"/>
                </a:solidFill>
                <a:cs typeface="Arial" charset="0"/>
              </a:rPr>
              <a:t>correction: </a:t>
            </a:r>
            <a:br>
              <a:rPr lang="en-US" sz="2800" dirty="0" smtClean="0">
                <a:solidFill>
                  <a:srgbClr val="000000"/>
                </a:solidFill>
                <a:cs typeface="Arial" charset="0"/>
              </a:rPr>
            </a:br>
            <a:r>
              <a:rPr lang="en-US" sz="2800" dirty="0" smtClean="0">
                <a:solidFill>
                  <a:srgbClr val="000000"/>
                </a:solidFill>
              </a:rPr>
              <a:t>B</a:t>
            </a:r>
            <a:r>
              <a:rPr lang="en-US" sz="2800" dirty="0">
                <a:solidFill>
                  <a:srgbClr val="000000"/>
                </a:solidFill>
              </a:rPr>
              <a:t>-spline non-rigid image registration</a:t>
            </a:r>
            <a:r>
              <a:rPr lang="en-US" sz="2800" dirty="0">
                <a:solidFill>
                  <a:srgbClr val="000000"/>
                </a:solidFill>
                <a:cs typeface="Arial" charset="0"/>
              </a:rPr>
              <a:t/>
            </a:r>
            <a:br>
              <a:rPr lang="en-US" sz="2800" dirty="0">
                <a:solidFill>
                  <a:srgbClr val="000000"/>
                </a:solidFill>
                <a:cs typeface="Arial" charset="0"/>
              </a:rPr>
            </a:br>
            <a:endParaRPr lang="en-US" sz="2800" dirty="0"/>
          </a:p>
        </p:txBody>
      </p:sp>
      <p:grpSp>
        <p:nvGrpSpPr>
          <p:cNvPr id="6" name="Group 5"/>
          <p:cNvGrpSpPr/>
          <p:nvPr/>
        </p:nvGrpSpPr>
        <p:grpSpPr>
          <a:xfrm>
            <a:off x="87313" y="4594225"/>
            <a:ext cx="8858250" cy="1936750"/>
            <a:chOff x="87313" y="4594225"/>
            <a:chExt cx="8858250" cy="1936750"/>
          </a:xfrm>
        </p:grpSpPr>
        <p:pic>
          <p:nvPicPr>
            <p:cNvPr id="80900" name="Picture 11"/>
            <p:cNvPicPr>
              <a:picLocks noChangeAspect="1" noChangeArrowheads="1"/>
            </p:cNvPicPr>
            <p:nvPr/>
          </p:nvPicPr>
          <p:blipFill>
            <a:blip r:embed="rId7">
              <a:extLst>
                <a:ext uri="{28A0092B-C50C-407E-A947-70E740481C1C}">
                  <a14:useLocalDpi xmlns:a14="http://schemas.microsoft.com/office/drawing/2010/main" val="0"/>
                </a:ext>
              </a:extLst>
            </a:blip>
            <a:srcRect l="7701" t="15715" r="57422" b="48555"/>
            <a:stretch>
              <a:fillRect/>
            </a:stretch>
          </p:blipFill>
          <p:spPr bwMode="auto">
            <a:xfrm>
              <a:off x="5921376" y="4594225"/>
              <a:ext cx="302418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2"/>
            <p:cNvPicPr>
              <a:picLocks noChangeAspect="1" noChangeArrowheads="1"/>
            </p:cNvPicPr>
            <p:nvPr/>
          </p:nvPicPr>
          <p:blipFill>
            <a:blip r:embed="rId7">
              <a:extLst>
                <a:ext uri="{28A0092B-C50C-407E-A947-70E740481C1C}">
                  <a14:useLocalDpi xmlns:a14="http://schemas.microsoft.com/office/drawing/2010/main" val="0"/>
                </a:ext>
              </a:extLst>
            </a:blip>
            <a:srcRect l="58063" t="16319" r="7227" b="48207"/>
            <a:stretch>
              <a:fillRect/>
            </a:stretch>
          </p:blipFill>
          <p:spPr bwMode="auto">
            <a:xfrm>
              <a:off x="87313" y="4594225"/>
              <a:ext cx="29606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3"/>
            <p:cNvPicPr>
              <a:picLocks noChangeAspect="1" noChangeArrowheads="1"/>
            </p:cNvPicPr>
            <p:nvPr/>
          </p:nvPicPr>
          <p:blipFill>
            <a:blip r:embed="rId7">
              <a:extLst>
                <a:ext uri="{28A0092B-C50C-407E-A947-70E740481C1C}">
                  <a14:useLocalDpi xmlns:a14="http://schemas.microsoft.com/office/drawing/2010/main" val="0"/>
                </a:ext>
              </a:extLst>
            </a:blip>
            <a:srcRect l="9467" t="56841" r="55495" b="7159"/>
            <a:stretch>
              <a:fillRect/>
            </a:stretch>
          </p:blipFill>
          <p:spPr bwMode="auto">
            <a:xfrm>
              <a:off x="2968626" y="4594225"/>
              <a:ext cx="305593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Line 21"/>
            <p:cNvSpPr>
              <a:spLocks noChangeShapeType="1"/>
            </p:cNvSpPr>
            <p:nvPr/>
          </p:nvSpPr>
          <p:spPr bwMode="auto">
            <a:xfrm flipH="1">
              <a:off x="6964363" y="4918075"/>
              <a:ext cx="144463" cy="1444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8" name="Line 22"/>
            <p:cNvSpPr>
              <a:spLocks noChangeShapeType="1"/>
            </p:cNvSpPr>
            <p:nvPr/>
          </p:nvSpPr>
          <p:spPr bwMode="auto">
            <a:xfrm flipH="1">
              <a:off x="7000876" y="5207000"/>
              <a:ext cx="144462" cy="1444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9" name="Text Box 23"/>
            <p:cNvSpPr txBox="1">
              <a:spLocks noChangeArrowheads="1"/>
            </p:cNvSpPr>
            <p:nvPr/>
          </p:nvSpPr>
          <p:spPr bwMode="auto">
            <a:xfrm>
              <a:off x="7108826" y="4670425"/>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C=2.8</a:t>
              </a:r>
            </a:p>
          </p:txBody>
        </p:sp>
        <p:sp>
          <p:nvSpPr>
            <p:cNvPr id="80910" name="Text Box 24"/>
            <p:cNvSpPr txBox="1">
              <a:spLocks noChangeArrowheads="1"/>
            </p:cNvSpPr>
            <p:nvPr/>
          </p:nvSpPr>
          <p:spPr bwMode="auto">
            <a:xfrm>
              <a:off x="7108826" y="4922838"/>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C=2.5</a:t>
              </a:r>
            </a:p>
          </p:txBody>
        </p:sp>
        <p:sp>
          <p:nvSpPr>
            <p:cNvPr id="80911" name="Line 25"/>
            <p:cNvSpPr>
              <a:spLocks noChangeShapeType="1"/>
            </p:cNvSpPr>
            <p:nvPr/>
          </p:nvSpPr>
          <p:spPr bwMode="auto">
            <a:xfrm flipH="1">
              <a:off x="4084638" y="4881563"/>
              <a:ext cx="144463" cy="1444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12" name="Line 26"/>
            <p:cNvSpPr>
              <a:spLocks noChangeShapeType="1"/>
            </p:cNvSpPr>
            <p:nvPr/>
          </p:nvSpPr>
          <p:spPr bwMode="auto">
            <a:xfrm flipH="1">
              <a:off x="4121151" y="5170488"/>
              <a:ext cx="144462" cy="1444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13" name="Text Box 27"/>
            <p:cNvSpPr txBox="1">
              <a:spLocks noChangeArrowheads="1"/>
            </p:cNvSpPr>
            <p:nvPr/>
          </p:nvSpPr>
          <p:spPr bwMode="auto">
            <a:xfrm>
              <a:off x="4229101" y="4633913"/>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C=3.2</a:t>
              </a:r>
            </a:p>
          </p:txBody>
        </p:sp>
        <p:sp>
          <p:nvSpPr>
            <p:cNvPr id="80914" name="Text Box 28"/>
            <p:cNvSpPr txBox="1">
              <a:spLocks noChangeArrowheads="1"/>
            </p:cNvSpPr>
            <p:nvPr/>
          </p:nvSpPr>
          <p:spPr bwMode="auto">
            <a:xfrm>
              <a:off x="4229101" y="4886325"/>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C=2.7</a:t>
              </a:r>
            </a:p>
          </p:txBody>
        </p:sp>
        <p:sp>
          <p:nvSpPr>
            <p:cNvPr id="80915" name="Line 29"/>
            <p:cNvSpPr>
              <a:spLocks noChangeShapeType="1"/>
            </p:cNvSpPr>
            <p:nvPr/>
          </p:nvSpPr>
          <p:spPr bwMode="auto">
            <a:xfrm flipH="1">
              <a:off x="1095376" y="4845050"/>
              <a:ext cx="144462" cy="1444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16" name="Line 30"/>
            <p:cNvSpPr>
              <a:spLocks noChangeShapeType="1"/>
            </p:cNvSpPr>
            <p:nvPr/>
          </p:nvSpPr>
          <p:spPr bwMode="auto">
            <a:xfrm flipH="1">
              <a:off x="1131888" y="5133975"/>
              <a:ext cx="144463" cy="1444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17" name="Text Box 31"/>
            <p:cNvSpPr txBox="1">
              <a:spLocks noChangeArrowheads="1"/>
            </p:cNvSpPr>
            <p:nvPr/>
          </p:nvSpPr>
          <p:spPr bwMode="auto">
            <a:xfrm>
              <a:off x="1239838" y="4633913"/>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solidFill>
                    <a:schemeClr val="bg1"/>
                  </a:solidFill>
                </a:rPr>
                <a:t>C=2.2</a:t>
              </a:r>
            </a:p>
          </p:txBody>
        </p:sp>
        <p:sp>
          <p:nvSpPr>
            <p:cNvPr id="80918" name="Text Box 32"/>
            <p:cNvSpPr txBox="1">
              <a:spLocks noChangeArrowheads="1"/>
            </p:cNvSpPr>
            <p:nvPr/>
          </p:nvSpPr>
          <p:spPr bwMode="auto">
            <a:xfrm>
              <a:off x="1239838" y="4849813"/>
              <a:ext cx="82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C=2.0</a:t>
              </a:r>
            </a:p>
          </p:txBody>
        </p:sp>
        <p:cxnSp>
          <p:nvCxnSpPr>
            <p:cNvPr id="5" name="Straight Connector 4"/>
            <p:cNvCxnSpPr/>
            <p:nvPr/>
          </p:nvCxnSpPr>
          <p:spPr>
            <a:xfrm>
              <a:off x="87313" y="6502400"/>
              <a:ext cx="8858250" cy="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pic>
        <p:nvPicPr>
          <p:cNvPr id="7" name="Picture 6" descr="MGHlogo.jpg"/>
          <p:cNvPicPr>
            <a:picLocks noChangeAspect="1"/>
          </p:cNvPicPr>
          <p:nvPr/>
        </p:nvPicPr>
        <p:blipFill rotWithShape="1">
          <a:blip r:embed="rId8">
            <a:extLst>
              <a:ext uri="{28A0092B-C50C-407E-A947-70E740481C1C}">
                <a14:useLocalDpi xmlns:a14="http://schemas.microsoft.com/office/drawing/2010/main" val="0"/>
              </a:ext>
            </a:extLst>
          </a:blip>
          <a:srcRect r="87635"/>
          <a:stretch/>
        </p:blipFill>
        <p:spPr>
          <a:xfrm>
            <a:off x="1600200" y="0"/>
            <a:ext cx="1019175" cy="660400"/>
          </a:xfrm>
          <a:prstGeom prst="rect">
            <a:avLst/>
          </a:prstGeom>
        </p:spPr>
      </p:pic>
      <p:pic>
        <p:nvPicPr>
          <p:cNvPr id="45" name="Picture 44" descr="MGHlogo.jpg"/>
          <p:cNvPicPr>
            <a:picLocks noChangeAspect="1"/>
          </p:cNvPicPr>
          <p:nvPr/>
        </p:nvPicPr>
        <p:blipFill rotWithShape="1">
          <a:blip r:embed="rId8">
            <a:extLst>
              <a:ext uri="{28A0092B-C50C-407E-A947-70E740481C1C}">
                <a14:useLocalDpi xmlns:a14="http://schemas.microsoft.com/office/drawing/2010/main" val="0"/>
              </a:ext>
            </a:extLst>
          </a:blip>
          <a:srcRect l="83513"/>
          <a:stretch/>
        </p:blipFill>
        <p:spPr>
          <a:xfrm>
            <a:off x="0" y="0"/>
            <a:ext cx="1358899" cy="660400"/>
          </a:xfrm>
          <a:prstGeom prst="rect">
            <a:avLst/>
          </a:prstGeom>
        </p:spPr>
      </p:pic>
      <p:sp>
        <p:nvSpPr>
          <p:cNvPr id="8" name="TextBox 7"/>
          <p:cNvSpPr txBox="1"/>
          <p:nvPr/>
        </p:nvSpPr>
        <p:spPr>
          <a:xfrm>
            <a:off x="144463" y="3721134"/>
            <a:ext cx="2604713" cy="523220"/>
          </a:xfrm>
          <a:prstGeom prst="rect">
            <a:avLst/>
          </a:prstGeom>
          <a:noFill/>
        </p:spPr>
        <p:txBody>
          <a:bodyPr wrap="square" rtlCol="0">
            <a:spAutoFit/>
          </a:bodyPr>
          <a:lstStyle/>
          <a:p>
            <a:r>
              <a:rPr lang="en-US" sz="1400" i="1" dirty="0" smtClean="0">
                <a:solidFill>
                  <a:schemeClr val="tx2"/>
                </a:solidFill>
              </a:rPr>
              <a:t>Courtesy Georges El-</a:t>
            </a:r>
            <a:r>
              <a:rPr lang="en-US" sz="1400" i="1" dirty="0" err="1" smtClean="0">
                <a:solidFill>
                  <a:schemeClr val="tx2"/>
                </a:solidFill>
              </a:rPr>
              <a:t>Fakhri</a:t>
            </a:r>
            <a:r>
              <a:rPr lang="en-US" sz="1400" i="1" dirty="0" smtClean="0">
                <a:solidFill>
                  <a:schemeClr val="tx2"/>
                </a:solidFill>
              </a:rPr>
              <a:t>, Harvard, MGH</a:t>
            </a:r>
            <a:endParaRPr lang="en-US" sz="1400" i="1" dirty="0">
              <a:solidFill>
                <a:schemeClr val="tx2"/>
              </a:solidFill>
            </a:endParaRPr>
          </a:p>
        </p:txBody>
      </p:sp>
      <p:sp>
        <p:nvSpPr>
          <p:cNvPr id="9" name="TextBox 8"/>
          <p:cNvSpPr txBox="1"/>
          <p:nvPr/>
        </p:nvSpPr>
        <p:spPr>
          <a:xfrm>
            <a:off x="128588" y="2143125"/>
            <a:ext cx="2840038" cy="1477328"/>
          </a:xfrm>
          <a:prstGeom prst="rect">
            <a:avLst/>
          </a:prstGeom>
          <a:noFill/>
        </p:spPr>
        <p:txBody>
          <a:bodyPr wrap="square" rtlCol="0">
            <a:spAutoFit/>
          </a:bodyPr>
          <a:lstStyle/>
          <a:p>
            <a:r>
              <a:rPr lang="en-US" dirty="0"/>
              <a:t>motion estimation based on real-time </a:t>
            </a:r>
            <a:r>
              <a:rPr lang="en-US" dirty="0" err="1"/>
              <a:t>trueFISP</a:t>
            </a:r>
            <a:r>
              <a:rPr lang="en-US" dirty="0"/>
              <a:t> MR </a:t>
            </a:r>
            <a:r>
              <a:rPr lang="en-US" dirty="0" smtClean="0"/>
              <a:t>images, and </a:t>
            </a:r>
            <a:r>
              <a:rPr lang="en-US" dirty="0"/>
              <a:t>utilizes liver</a:t>
            </a:r>
            <a:r>
              <a:rPr lang="ja-JP" altLang="en-US" dirty="0"/>
              <a:t>’</a:t>
            </a:r>
            <a:r>
              <a:rPr lang="en-US" altLang="ja-JP" dirty="0"/>
              <a:t>s intrinsic texture </a:t>
            </a:r>
            <a:r>
              <a:rPr lang="en-US" altLang="ja-JP" dirty="0" smtClean="0"/>
              <a:t>which </a:t>
            </a:r>
            <a:r>
              <a:rPr lang="en-US" altLang="ja-JP" dirty="0"/>
              <a:t>does not vary in time.</a:t>
            </a:r>
            <a:r>
              <a:rPr lang="en-US" dirty="0" smtClean="0"/>
              <a:t> </a:t>
            </a:r>
            <a:endParaRPr lang="en-US" dirty="0"/>
          </a:p>
        </p:txBody>
      </p:sp>
      <p:sp>
        <p:nvSpPr>
          <p:cNvPr id="37" name="Rectangle 4"/>
          <p:cNvSpPr txBox="1">
            <a:spLocks noChangeArrowheads="1"/>
          </p:cNvSpPr>
          <p:nvPr>
            <p:custDataLst>
              <p:tags r:id="rId1"/>
            </p:custDataLst>
          </p:nvPr>
        </p:nvSpPr>
        <p:spPr>
          <a:xfrm>
            <a:off x="3527424" y="204083"/>
            <a:ext cx="5159375" cy="70272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contourClr>
                <a:schemeClr val="accent2">
                  <a:tint val="20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GB" sz="3200" dirty="0" smtClean="0">
                <a:latin typeface="Arial"/>
                <a:cs typeface="Arial"/>
              </a:rPr>
              <a:t>PET/MR (simultaneous)</a:t>
            </a:r>
            <a:br>
              <a:rPr lang="en-GB" sz="3200" dirty="0" smtClean="0">
                <a:latin typeface="Arial"/>
                <a:cs typeface="Arial"/>
              </a:rPr>
            </a:br>
            <a:endParaRPr lang="en-GB" sz="1400" dirty="0">
              <a:latin typeface="Arial"/>
              <a:cs typeface="Arial"/>
            </a:endParaRPr>
          </a:p>
        </p:txBody>
      </p:sp>
    </p:spTree>
    <p:extLst>
      <p:ext uri="{BB962C8B-B14F-4D97-AF65-F5344CB8AC3E}">
        <p14:creationId xmlns:p14="http://schemas.microsoft.com/office/powerpoint/2010/main" val="667353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838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solidFill>
                <a:srgbClr val="B3B3B3"/>
              </a:solidFill>
            </a:endParaRPr>
          </a:p>
        </p:txBody>
      </p:sp>
      <p:sp>
        <p:nvSpPr>
          <p:cNvPr id="2" name="Title 1"/>
          <p:cNvSpPr>
            <a:spLocks noGrp="1"/>
          </p:cNvSpPr>
          <p:nvPr>
            <p:ph type="title"/>
          </p:nvPr>
        </p:nvSpPr>
        <p:spPr>
          <a:xfrm>
            <a:off x="457200" y="6529"/>
            <a:ext cx="8229600" cy="854251"/>
          </a:xfrm>
        </p:spPr>
        <p:txBody>
          <a:bodyPr/>
          <a:lstStyle/>
          <a:p>
            <a:r>
              <a:rPr lang="en-US" sz="3600" dirty="0" smtClean="0"/>
              <a:t>PET Summary</a:t>
            </a:r>
            <a:endParaRPr lang="en-US" dirty="0"/>
          </a:p>
        </p:txBody>
      </p:sp>
      <p:sp>
        <p:nvSpPr>
          <p:cNvPr id="4" name="Text Box 8"/>
          <p:cNvSpPr txBox="1">
            <a:spLocks noChangeArrowheads="1"/>
          </p:cNvSpPr>
          <p:nvPr/>
        </p:nvSpPr>
        <p:spPr bwMode="auto">
          <a:xfrm>
            <a:off x="152400" y="982663"/>
            <a:ext cx="8763000" cy="550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 typeface="Times" charset="0"/>
              <a:buChar char="•"/>
            </a:pPr>
            <a:r>
              <a:rPr lang="en-US" sz="2000" dirty="0">
                <a:latin typeface="Arial"/>
                <a:cs typeface="Arial"/>
              </a:rPr>
              <a:t> </a:t>
            </a:r>
            <a:r>
              <a:rPr lang="en-US" sz="2400" dirty="0">
                <a:latin typeface="Calibri"/>
                <a:cs typeface="Calibri"/>
              </a:rPr>
              <a:t>Significant improvement </a:t>
            </a:r>
            <a:r>
              <a:rPr lang="en-US" sz="2400" dirty="0" smtClean="0">
                <a:latin typeface="Calibri"/>
                <a:cs typeface="Calibri"/>
              </a:rPr>
              <a:t>in position</a:t>
            </a:r>
            <a:r>
              <a:rPr lang="en-US" sz="2400" dirty="0">
                <a:latin typeface="Calibri"/>
                <a:cs typeface="Calibri"/>
              </a:rPr>
              <a:t>-sensitive scintillation detectors </a:t>
            </a:r>
            <a:endParaRPr lang="en-US" sz="2400" dirty="0" smtClean="0">
              <a:latin typeface="Calibri"/>
              <a:cs typeface="Calibri"/>
            </a:endParaRPr>
          </a:p>
          <a:p>
            <a:pPr lvl="1">
              <a:buFont typeface="Times" charset="0"/>
              <a:buChar char="•"/>
            </a:pPr>
            <a:r>
              <a:rPr lang="en-US" sz="2400" dirty="0" smtClean="0">
                <a:solidFill>
                  <a:srgbClr val="7F7F7F"/>
                </a:solidFill>
                <a:latin typeface="Calibri"/>
                <a:cs typeface="Calibri"/>
              </a:rPr>
              <a:t> </a:t>
            </a:r>
            <a:r>
              <a:rPr lang="en-US" sz="2400" dirty="0" smtClean="0">
                <a:solidFill>
                  <a:srgbClr val="676767"/>
                </a:solidFill>
                <a:latin typeface="Calibri"/>
                <a:cs typeface="Calibri"/>
              </a:rPr>
              <a:t>Application to single-photon and PET systems: animal to human</a:t>
            </a:r>
          </a:p>
          <a:p>
            <a:pPr lvl="1">
              <a:buFont typeface="Times" charset="0"/>
              <a:buChar char="•"/>
            </a:pPr>
            <a:r>
              <a:rPr lang="en-US" sz="2400" dirty="0" smtClean="0">
                <a:solidFill>
                  <a:srgbClr val="676767"/>
                </a:solidFill>
                <a:latin typeface="Calibri"/>
                <a:cs typeface="Calibri"/>
              </a:rPr>
              <a:t> PMT and Anger-logic still </a:t>
            </a:r>
            <a:r>
              <a:rPr lang="en-US" sz="2400" dirty="0">
                <a:solidFill>
                  <a:srgbClr val="676767"/>
                </a:solidFill>
                <a:latin typeface="Calibri"/>
                <a:cs typeface="Calibri"/>
              </a:rPr>
              <a:t>primary choice for light read-out</a:t>
            </a:r>
          </a:p>
          <a:p>
            <a:pPr>
              <a:buFont typeface="Times" charset="0"/>
              <a:buChar char="•"/>
            </a:pPr>
            <a:endParaRPr lang="en-US" sz="2000" dirty="0">
              <a:latin typeface="Arial"/>
              <a:cs typeface="Arial"/>
            </a:endParaRPr>
          </a:p>
          <a:p>
            <a:pPr>
              <a:buFont typeface="Times" charset="0"/>
              <a:buChar char="•"/>
            </a:pPr>
            <a:r>
              <a:rPr lang="en-US" sz="2400" dirty="0">
                <a:latin typeface="Calibri"/>
                <a:cs typeface="Calibri"/>
              </a:rPr>
              <a:t> Solid-state readout offers many advantages</a:t>
            </a:r>
            <a:endParaRPr lang="en-US" sz="2400" dirty="0">
              <a:solidFill>
                <a:schemeClr val="bg2"/>
              </a:solidFill>
              <a:latin typeface="Calibri"/>
              <a:cs typeface="Calibri"/>
            </a:endParaRPr>
          </a:p>
          <a:p>
            <a:pPr lvl="1">
              <a:buFont typeface="Times" charset="0"/>
              <a:buChar char="•"/>
            </a:pPr>
            <a:r>
              <a:rPr lang="en-US" sz="2000" dirty="0">
                <a:solidFill>
                  <a:srgbClr val="676767"/>
                </a:solidFill>
                <a:latin typeface="Calibri"/>
                <a:cs typeface="Calibri"/>
              </a:rPr>
              <a:t> </a:t>
            </a:r>
            <a:r>
              <a:rPr lang="en-US" sz="2400" dirty="0">
                <a:solidFill>
                  <a:srgbClr val="676767"/>
                </a:solidFill>
                <a:latin typeface="Calibri"/>
                <a:cs typeface="Calibri"/>
              </a:rPr>
              <a:t>Small devices allows for compact detector design</a:t>
            </a:r>
          </a:p>
          <a:p>
            <a:pPr lvl="1">
              <a:buFont typeface="Times" charset="0"/>
              <a:buChar char="•"/>
            </a:pPr>
            <a:r>
              <a:rPr lang="en-US" sz="2400" dirty="0">
                <a:solidFill>
                  <a:srgbClr val="676767"/>
                </a:solidFill>
                <a:latin typeface="Calibri"/>
                <a:cs typeface="Calibri"/>
              </a:rPr>
              <a:t> MR-compatibility leads to integration of PET/MR</a:t>
            </a:r>
          </a:p>
          <a:p>
            <a:pPr lvl="1">
              <a:buFont typeface="Times" charset="0"/>
              <a:buChar char="•"/>
            </a:pPr>
            <a:r>
              <a:rPr lang="en-US" sz="2400" dirty="0">
                <a:solidFill>
                  <a:srgbClr val="676767"/>
                </a:solidFill>
                <a:latin typeface="Calibri"/>
                <a:cs typeface="Calibri"/>
              </a:rPr>
              <a:t> Arrays </a:t>
            </a:r>
            <a:r>
              <a:rPr lang="en-US" sz="2400" dirty="0" smtClean="0">
                <a:solidFill>
                  <a:srgbClr val="676767"/>
                </a:solidFill>
                <a:latin typeface="Calibri"/>
                <a:cs typeface="Calibri"/>
              </a:rPr>
              <a:t>allow 1</a:t>
            </a:r>
            <a:r>
              <a:rPr lang="en-US" sz="2400" dirty="0">
                <a:solidFill>
                  <a:srgbClr val="676767"/>
                </a:solidFill>
                <a:latin typeface="Calibri"/>
                <a:cs typeface="Calibri"/>
              </a:rPr>
              <a:t>:1 </a:t>
            </a:r>
            <a:r>
              <a:rPr lang="en-US" sz="2400" dirty="0" smtClean="0">
                <a:solidFill>
                  <a:srgbClr val="676767"/>
                </a:solidFill>
                <a:latin typeface="Calibri"/>
                <a:cs typeface="Calibri"/>
              </a:rPr>
              <a:t>coupling</a:t>
            </a:r>
            <a:r>
              <a:rPr lang="en-US" sz="2400" dirty="0">
                <a:solidFill>
                  <a:srgbClr val="676767"/>
                </a:solidFill>
                <a:latin typeface="Calibri"/>
                <a:cs typeface="Calibri"/>
              </a:rPr>
              <a:t> </a:t>
            </a:r>
            <a:r>
              <a:rPr lang="en-US" sz="2400" dirty="0" smtClean="0">
                <a:solidFill>
                  <a:srgbClr val="676767"/>
                </a:solidFill>
                <a:latin typeface="Calibri"/>
                <a:cs typeface="Calibri"/>
              </a:rPr>
              <a:t>or light</a:t>
            </a:r>
            <a:r>
              <a:rPr lang="en-US" sz="2400" dirty="0">
                <a:solidFill>
                  <a:srgbClr val="676767"/>
                </a:solidFill>
                <a:latin typeface="Calibri"/>
                <a:cs typeface="Calibri"/>
              </a:rPr>
              <a:t>-sharing (Anger-logic)</a:t>
            </a:r>
          </a:p>
          <a:p>
            <a:pPr lvl="1">
              <a:buFont typeface="Times" charset="0"/>
              <a:buChar char="•"/>
            </a:pPr>
            <a:r>
              <a:rPr lang="en-US" sz="2400" dirty="0" smtClean="0">
                <a:solidFill>
                  <a:srgbClr val="676767"/>
                </a:solidFill>
                <a:latin typeface="Calibri"/>
                <a:cs typeface="Calibri"/>
              </a:rPr>
              <a:t> </a:t>
            </a:r>
            <a:r>
              <a:rPr lang="en-US" sz="2400" dirty="0" err="1" smtClean="0">
                <a:solidFill>
                  <a:srgbClr val="676767"/>
                </a:solidFill>
                <a:latin typeface="Calibri"/>
                <a:cs typeface="Calibri"/>
              </a:rPr>
              <a:t>SiPMs</a:t>
            </a:r>
            <a:r>
              <a:rPr lang="en-US" sz="2400" dirty="0" smtClean="0">
                <a:solidFill>
                  <a:srgbClr val="676767"/>
                </a:solidFill>
                <a:latin typeface="Calibri"/>
                <a:cs typeface="Calibri"/>
              </a:rPr>
              <a:t> </a:t>
            </a:r>
            <a:r>
              <a:rPr lang="en-US" sz="2400" dirty="0">
                <a:solidFill>
                  <a:srgbClr val="676767"/>
                </a:solidFill>
                <a:latin typeface="Calibri"/>
                <a:cs typeface="Calibri"/>
              </a:rPr>
              <a:t>offer better timing (TOF PET) compared to </a:t>
            </a:r>
            <a:r>
              <a:rPr lang="en-US" sz="2400" dirty="0" smtClean="0">
                <a:solidFill>
                  <a:srgbClr val="676767"/>
                </a:solidFill>
                <a:latin typeface="Calibri"/>
                <a:cs typeface="Calibri"/>
              </a:rPr>
              <a:t>APDs</a:t>
            </a:r>
          </a:p>
          <a:p>
            <a:pPr lvl="1">
              <a:buFont typeface="Times" charset="0"/>
              <a:buNone/>
            </a:pPr>
            <a:endParaRPr lang="en-US" sz="2000" dirty="0">
              <a:solidFill>
                <a:schemeClr val="bg2"/>
              </a:solidFill>
              <a:latin typeface="Arial"/>
              <a:cs typeface="Arial"/>
            </a:endParaRPr>
          </a:p>
          <a:p>
            <a:pPr>
              <a:buFont typeface="Times" charset="0"/>
              <a:buChar char="•"/>
            </a:pPr>
            <a:r>
              <a:rPr lang="en-US" sz="2400" dirty="0">
                <a:latin typeface="Calibri"/>
                <a:cs typeface="Calibri"/>
              </a:rPr>
              <a:t> Challenges </a:t>
            </a:r>
            <a:r>
              <a:rPr lang="en-US" sz="2400" dirty="0" smtClean="0">
                <a:latin typeface="Calibri"/>
                <a:cs typeface="Calibri"/>
              </a:rPr>
              <a:t>and future directions for human (clinical) instruments</a:t>
            </a:r>
            <a:endParaRPr lang="en-US" sz="2400" dirty="0">
              <a:latin typeface="Calibri"/>
              <a:cs typeface="Calibri"/>
            </a:endParaRPr>
          </a:p>
          <a:p>
            <a:pPr lvl="1">
              <a:buFont typeface="Times" charset="0"/>
              <a:buChar char="•"/>
            </a:pPr>
            <a:r>
              <a:rPr lang="en-US" sz="2400" dirty="0">
                <a:solidFill>
                  <a:srgbClr val="676767"/>
                </a:solidFill>
                <a:latin typeface="Calibri"/>
                <a:cs typeface="Calibri"/>
              </a:rPr>
              <a:t> </a:t>
            </a:r>
            <a:r>
              <a:rPr lang="en-US" sz="2400" dirty="0" smtClean="0">
                <a:solidFill>
                  <a:srgbClr val="676767"/>
                </a:solidFill>
                <a:cs typeface="Calibri"/>
              </a:rPr>
              <a:t>Continued </a:t>
            </a:r>
            <a:r>
              <a:rPr lang="en-US" sz="2400" dirty="0">
                <a:solidFill>
                  <a:srgbClr val="676767"/>
                </a:solidFill>
                <a:cs typeface="Calibri"/>
              </a:rPr>
              <a:t>improvement of </a:t>
            </a:r>
            <a:r>
              <a:rPr lang="en-US" sz="2400" dirty="0" err="1">
                <a:solidFill>
                  <a:srgbClr val="676767"/>
                </a:solidFill>
                <a:cs typeface="Calibri"/>
              </a:rPr>
              <a:t>SiPMs</a:t>
            </a:r>
            <a:r>
              <a:rPr lang="en-US" sz="2400" dirty="0">
                <a:solidFill>
                  <a:srgbClr val="676767"/>
                </a:solidFill>
                <a:cs typeface="Calibri"/>
              </a:rPr>
              <a:t> – PDE, packing, stability, </a:t>
            </a:r>
            <a:r>
              <a:rPr lang="en-US" sz="2400" dirty="0" smtClean="0">
                <a:solidFill>
                  <a:srgbClr val="676767"/>
                </a:solidFill>
                <a:cs typeface="Calibri"/>
              </a:rPr>
              <a:t>cost</a:t>
            </a:r>
            <a:endParaRPr lang="en-US" sz="2400" dirty="0" smtClean="0">
              <a:solidFill>
                <a:srgbClr val="676767"/>
              </a:solidFill>
              <a:latin typeface="Calibri"/>
              <a:cs typeface="Calibri"/>
            </a:endParaRPr>
          </a:p>
          <a:p>
            <a:pPr lvl="1">
              <a:buFont typeface="Times" charset="0"/>
              <a:buChar char="•"/>
            </a:pPr>
            <a:r>
              <a:rPr lang="en-US" sz="2400" dirty="0">
                <a:solidFill>
                  <a:srgbClr val="676767"/>
                </a:solidFill>
                <a:latin typeface="Calibri"/>
                <a:cs typeface="Calibri"/>
              </a:rPr>
              <a:t> </a:t>
            </a:r>
            <a:r>
              <a:rPr lang="en-US" sz="2400" dirty="0" smtClean="0">
                <a:solidFill>
                  <a:srgbClr val="676767"/>
                </a:solidFill>
                <a:latin typeface="Calibri"/>
                <a:cs typeface="Calibri"/>
              </a:rPr>
              <a:t>Integration of modalities, specifically PET/MR</a:t>
            </a:r>
            <a:endParaRPr lang="en-US" sz="2400" dirty="0">
              <a:solidFill>
                <a:srgbClr val="676767"/>
              </a:solidFill>
              <a:latin typeface="Calibri"/>
              <a:cs typeface="Calibri"/>
            </a:endParaRPr>
          </a:p>
          <a:p>
            <a:pPr lvl="1">
              <a:buFont typeface="Times" charset="0"/>
              <a:buChar char="•"/>
            </a:pPr>
            <a:r>
              <a:rPr lang="en-US" sz="2400" dirty="0">
                <a:solidFill>
                  <a:srgbClr val="676767"/>
                </a:solidFill>
                <a:latin typeface="Calibri"/>
                <a:cs typeface="Calibri"/>
              </a:rPr>
              <a:t> </a:t>
            </a:r>
            <a:r>
              <a:rPr lang="en-US" sz="2400" dirty="0" smtClean="0">
                <a:solidFill>
                  <a:srgbClr val="676767"/>
                </a:solidFill>
                <a:latin typeface="Calibri"/>
                <a:cs typeface="Calibri"/>
              </a:rPr>
              <a:t>Improved quantitative accuracy – harmonized reconstruction</a:t>
            </a:r>
          </a:p>
          <a:p>
            <a:pPr lvl="1">
              <a:buFont typeface="Times" charset="0"/>
              <a:buChar char="•"/>
            </a:pPr>
            <a:r>
              <a:rPr lang="en-US" sz="2400" dirty="0" smtClean="0">
                <a:solidFill>
                  <a:srgbClr val="676767"/>
                </a:solidFill>
                <a:latin typeface="Calibri"/>
                <a:cs typeface="Calibri"/>
              </a:rPr>
              <a:t> Incorporation of new scintillation materials, e.g. ceramics</a:t>
            </a:r>
            <a:endParaRPr lang="en-US" sz="2800" dirty="0">
              <a:solidFill>
                <a:srgbClr val="676767"/>
              </a:solidFill>
              <a:latin typeface="Calibri"/>
              <a:cs typeface="Calibri"/>
            </a:endParaRPr>
          </a:p>
        </p:txBody>
      </p:sp>
    </p:spTree>
    <p:extLst>
      <p:ext uri="{BB962C8B-B14F-4D97-AF65-F5344CB8AC3E}">
        <p14:creationId xmlns:p14="http://schemas.microsoft.com/office/powerpoint/2010/main" val="31291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Wealth</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Accelerators in </a:t>
            </a:r>
            <a:r>
              <a:rPr lang="en-US" dirty="0" smtClean="0"/>
              <a:t>Industry</a:t>
            </a:r>
          </a:p>
          <a:p>
            <a:pPr marL="0" indent="0">
              <a:buNone/>
            </a:pPr>
            <a:endParaRPr lang="en-US" dirty="0" smtClean="0"/>
          </a:p>
          <a:p>
            <a:pPr marL="0" indent="0">
              <a:buNone/>
            </a:pPr>
            <a:r>
              <a:rPr lang="en-US" dirty="0" smtClean="0"/>
              <a:t>In focusing on industry, </a:t>
            </a:r>
            <a:r>
              <a:rPr lang="en-US" dirty="0"/>
              <a:t>I will not talk about the pioneering work in nuclear physics in future accelerators, such as the demonstration of energy-recovery </a:t>
            </a:r>
            <a:r>
              <a:rPr lang="en-US" dirty="0" err="1"/>
              <a:t>linacs</a:t>
            </a:r>
            <a:r>
              <a:rPr lang="en-US" dirty="0"/>
              <a:t> or new classes of high power superconducting cavities .</a:t>
            </a:r>
          </a:p>
          <a:p>
            <a:pPr marL="0" indent="0">
              <a:buNone/>
            </a:pPr>
            <a:endParaRPr lang="en-US" dirty="0"/>
          </a:p>
          <a:p>
            <a:pPr marL="0" indent="0">
              <a:buNone/>
            </a:pPr>
            <a:endParaRPr lang="en-US" dirty="0" smtClean="0"/>
          </a:p>
          <a:p>
            <a:r>
              <a:rPr lang="en-US" dirty="0" smtClean="0"/>
              <a:t>Bore-hole logging</a:t>
            </a:r>
          </a:p>
          <a:p>
            <a:endParaRPr lang="en-US" dirty="0"/>
          </a:p>
          <a:p>
            <a:endParaRPr lang="en-US" dirty="0" smtClean="0"/>
          </a:p>
          <a:p>
            <a:r>
              <a:rPr lang="en-US" dirty="0" smtClean="0"/>
              <a:t>Groundwater Resources</a:t>
            </a:r>
          </a:p>
          <a:p>
            <a:endParaRPr lang="en-US" dirty="0" smtClean="0"/>
          </a:p>
          <a:p>
            <a:endParaRPr lang="en-US" dirty="0" smtClean="0"/>
          </a:p>
          <a:p>
            <a:endParaRPr lang="en-US" dirty="0"/>
          </a:p>
        </p:txBody>
      </p:sp>
    </p:spTree>
    <p:extLst>
      <p:ext uri="{BB962C8B-B14F-4D97-AF65-F5344CB8AC3E}">
        <p14:creationId xmlns:p14="http://schemas.microsoft.com/office/powerpoint/2010/main" val="602741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pec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5703455"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361289"/>
            <a:ext cx="3577133" cy="369332"/>
          </a:xfrm>
          <a:prstGeom prst="rect">
            <a:avLst/>
          </a:prstGeom>
          <a:noFill/>
        </p:spPr>
        <p:txBody>
          <a:bodyPr wrap="none" rtlCol="0">
            <a:spAutoFit/>
          </a:bodyPr>
          <a:lstStyle/>
          <a:p>
            <a:r>
              <a:rPr lang="en-US" dirty="0" err="1" smtClean="0"/>
              <a:t>JLab</a:t>
            </a:r>
            <a:r>
              <a:rPr lang="en-US" dirty="0" smtClean="0"/>
              <a:t>, ORNL, John Hopkins University</a:t>
            </a:r>
            <a:endParaRPr lang="en-US" dirty="0"/>
          </a:p>
        </p:txBody>
      </p:sp>
      <p:sp>
        <p:nvSpPr>
          <p:cNvPr id="4" name="Title 1"/>
          <p:cNvSpPr txBox="1">
            <a:spLocks/>
          </p:cNvSpPr>
          <p:nvPr/>
        </p:nvSpPr>
        <p:spPr>
          <a:xfrm>
            <a:off x="304800" y="304800"/>
            <a:ext cx="8229600" cy="639762"/>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Motion Tracking Enabled Radioisotope Imaging </a:t>
            </a:r>
            <a:endParaRPr lang="en-US" dirty="0"/>
          </a:p>
        </p:txBody>
      </p:sp>
      <p:pic>
        <p:nvPicPr>
          <p:cNvPr id="14340" name="Picture 4" descr="spect2.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17" r="23186"/>
          <a:stretch/>
        </p:blipFill>
        <p:spPr bwMode="auto">
          <a:xfrm>
            <a:off x="6001503" y="2895600"/>
            <a:ext cx="2743200" cy="3017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0800" y="1819870"/>
            <a:ext cx="2743200" cy="923330"/>
          </a:xfrm>
          <a:prstGeom prst="rect">
            <a:avLst/>
          </a:prstGeom>
          <a:noFill/>
        </p:spPr>
        <p:txBody>
          <a:bodyPr wrap="square" rtlCol="0">
            <a:spAutoFit/>
          </a:bodyPr>
          <a:lstStyle/>
          <a:p>
            <a:r>
              <a:rPr lang="en-US" dirty="0" smtClean="0"/>
              <a:t>Decrease in uptake of </a:t>
            </a:r>
            <a:r>
              <a:rPr lang="en-US" dirty="0" err="1" smtClean="0"/>
              <a:t>DaTSCAN</a:t>
            </a:r>
            <a:r>
              <a:rPr lang="en-US" dirty="0" smtClean="0"/>
              <a:t> in awake </a:t>
            </a:r>
            <a:r>
              <a:rPr lang="en-US" dirty="0" err="1" smtClean="0"/>
              <a:t>vs</a:t>
            </a:r>
            <a:r>
              <a:rPr lang="en-US" dirty="0" smtClean="0"/>
              <a:t> anesthetized mice</a:t>
            </a:r>
            <a:endParaRPr lang="en-US" dirty="0"/>
          </a:p>
        </p:txBody>
      </p:sp>
      <p:sp>
        <p:nvSpPr>
          <p:cNvPr id="5" name="TextBox 4"/>
          <p:cNvSpPr txBox="1"/>
          <p:nvPr/>
        </p:nvSpPr>
        <p:spPr>
          <a:xfrm>
            <a:off x="152400" y="1143000"/>
            <a:ext cx="7803547" cy="369332"/>
          </a:xfrm>
          <a:prstGeom prst="rect">
            <a:avLst/>
          </a:prstGeom>
          <a:noFill/>
        </p:spPr>
        <p:txBody>
          <a:bodyPr wrap="none" rtlCol="0">
            <a:spAutoFit/>
          </a:bodyPr>
          <a:lstStyle/>
          <a:p>
            <a:r>
              <a:rPr lang="en-US" dirty="0" smtClean="0"/>
              <a:t>It is one thing to correct for breathing,  </a:t>
            </a:r>
            <a:r>
              <a:rPr lang="en-US" dirty="0"/>
              <a:t>i</a:t>
            </a:r>
            <a:r>
              <a:rPr lang="en-US" dirty="0" smtClean="0"/>
              <a:t>t is another to follow a mouse in motion.</a:t>
            </a:r>
            <a:endParaRPr lang="en-US" dirty="0"/>
          </a:p>
        </p:txBody>
      </p:sp>
    </p:spTree>
    <p:extLst>
      <p:ext uri="{BB962C8B-B14F-4D97-AF65-F5344CB8AC3E}">
        <p14:creationId xmlns:p14="http://schemas.microsoft.com/office/powerpoint/2010/main" val="671027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9906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200" dirty="0" smtClean="0"/>
              <a:t>PET in  Biochemical Research</a:t>
            </a:r>
          </a:p>
          <a:p>
            <a:pPr algn="r"/>
            <a:r>
              <a:rPr lang="en-US" sz="3200" dirty="0" smtClean="0"/>
              <a:t>Drug Addiction </a:t>
            </a:r>
            <a:endParaRPr lang="en-US" sz="3200" dirty="0"/>
          </a:p>
        </p:txBody>
      </p:sp>
      <p:sp>
        <p:nvSpPr>
          <p:cNvPr id="3" name="TextBox 2"/>
          <p:cNvSpPr txBox="1"/>
          <p:nvPr/>
        </p:nvSpPr>
        <p:spPr>
          <a:xfrm>
            <a:off x="76200" y="2971800"/>
            <a:ext cx="3962399" cy="3139321"/>
          </a:xfrm>
          <a:prstGeom prst="rect">
            <a:avLst/>
          </a:prstGeom>
          <a:noFill/>
        </p:spPr>
        <p:txBody>
          <a:bodyPr wrap="square" rtlCol="0">
            <a:spAutoFit/>
          </a:bodyPr>
          <a:lstStyle/>
          <a:p>
            <a:r>
              <a:rPr lang="en-US" dirty="0" smtClean="0"/>
              <a:t>Joanna Fowler of BNL</a:t>
            </a:r>
          </a:p>
          <a:p>
            <a:r>
              <a:rPr lang="en-US" dirty="0" smtClean="0"/>
              <a:t>National Medal of </a:t>
            </a:r>
            <a:r>
              <a:rPr lang="en-US" dirty="0" smtClean="0"/>
              <a:t>Science</a:t>
            </a:r>
          </a:p>
          <a:p>
            <a:r>
              <a:rPr lang="en-US" dirty="0"/>
              <a:t>"For her pioneering work in chemistry involving the synthesis of medical imaging compounds and her innovative applications of these compounds to human neuroscience, which have significantly advanced our understanding of the human brain and brain diseases including drug addiction."</a:t>
            </a:r>
            <a:endParaRPr lang="en-US" dirty="0" smtClean="0"/>
          </a:p>
          <a:p>
            <a:endParaRPr lang="en-US" dirty="0" smtClean="0"/>
          </a:p>
        </p:txBody>
      </p:sp>
      <p:pic>
        <p:nvPicPr>
          <p:cNvPr id="16388" name="Picture 4" descr="An external file that holds a picture, illustration, etc.&#10;Object name is nihms-79237-f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19400"/>
            <a:ext cx="4513604"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n external file that holds a picture, illustration, etc.&#10;Object name is nihms-79237-f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38200"/>
            <a:ext cx="5441183" cy="2011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2600" y="1295400"/>
            <a:ext cx="3962400" cy="1477328"/>
          </a:xfrm>
          <a:prstGeom prst="rect">
            <a:avLst/>
          </a:prstGeom>
          <a:noFill/>
        </p:spPr>
        <p:txBody>
          <a:bodyPr wrap="square" rtlCol="0">
            <a:spAutoFit/>
          </a:bodyPr>
          <a:lstStyle/>
          <a:p>
            <a:r>
              <a:rPr lang="en-US" dirty="0" smtClean="0"/>
              <a:t>Methamphetamine clears from the brain more slowly than cocaine.</a:t>
            </a:r>
          </a:p>
          <a:p>
            <a:endParaRPr lang="en-US" dirty="0"/>
          </a:p>
          <a:p>
            <a:r>
              <a:rPr lang="en-US" dirty="0" smtClean="0"/>
              <a:t>Searching for </a:t>
            </a:r>
            <a:r>
              <a:rPr lang="en-US" dirty="0" err="1" smtClean="0"/>
              <a:t>pharmokinetic</a:t>
            </a:r>
            <a:r>
              <a:rPr lang="en-US" dirty="0" smtClean="0"/>
              <a:t> links in abuse patterns</a:t>
            </a:r>
          </a:p>
        </p:txBody>
      </p:sp>
      <p:sp>
        <p:nvSpPr>
          <p:cNvPr id="6" name="Rectangle 5"/>
          <p:cNvSpPr/>
          <p:nvPr/>
        </p:nvSpPr>
        <p:spPr>
          <a:xfrm>
            <a:off x="2" y="430768"/>
            <a:ext cx="2750240" cy="369332"/>
          </a:xfrm>
          <a:prstGeom prst="rect">
            <a:avLst/>
          </a:prstGeom>
        </p:spPr>
        <p:txBody>
          <a:bodyPr wrap="none">
            <a:spAutoFit/>
          </a:bodyPr>
          <a:lstStyle/>
          <a:p>
            <a:r>
              <a:rPr lang="en-US" dirty="0" err="1"/>
              <a:t>Neuroimage</a:t>
            </a:r>
            <a:r>
              <a:rPr lang="en-US" dirty="0"/>
              <a:t> </a:t>
            </a:r>
            <a:r>
              <a:rPr lang="en-US" b="1" dirty="0"/>
              <a:t>43</a:t>
            </a:r>
            <a:r>
              <a:rPr lang="en-US" dirty="0"/>
              <a:t>, 756 (2008)</a:t>
            </a:r>
            <a:endParaRPr lang="en-US" dirty="0"/>
          </a:p>
        </p:txBody>
      </p:sp>
      <p:sp>
        <p:nvSpPr>
          <p:cNvPr id="7" name="Rectangle 6"/>
          <p:cNvSpPr/>
          <p:nvPr/>
        </p:nvSpPr>
        <p:spPr>
          <a:xfrm>
            <a:off x="0" y="6135469"/>
            <a:ext cx="4572000" cy="646331"/>
          </a:xfrm>
          <a:prstGeom prst="rect">
            <a:avLst/>
          </a:prstGeom>
        </p:spPr>
        <p:txBody>
          <a:bodyPr>
            <a:spAutoFit/>
          </a:bodyPr>
          <a:lstStyle/>
          <a:p>
            <a:r>
              <a:rPr lang="en-US" b="1" dirty="0"/>
              <a:t>In 1976, Fowler and her colleagues </a:t>
            </a:r>
            <a:r>
              <a:rPr lang="en-US" b="1" dirty="0" smtClean="0"/>
              <a:t> first synthesized </a:t>
            </a:r>
            <a:r>
              <a:rPr lang="en-US" b="1" dirty="0"/>
              <a:t>18F-flouorodeoxyglucose (FDG</a:t>
            </a:r>
            <a:r>
              <a:rPr lang="en-US" b="1" dirty="0" smtClean="0"/>
              <a:t>).</a:t>
            </a:r>
            <a:endParaRPr lang="en-US" b="1" dirty="0"/>
          </a:p>
        </p:txBody>
      </p:sp>
    </p:spTree>
    <p:extLst>
      <p:ext uri="{BB962C8B-B14F-4D97-AF65-F5344CB8AC3E}">
        <p14:creationId xmlns:p14="http://schemas.microsoft.com/office/powerpoint/2010/main" val="1888062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New Production </a:t>
            </a:r>
            <a:r>
              <a:rPr lang="en-US" dirty="0"/>
              <a:t>T</a:t>
            </a:r>
            <a:r>
              <a:rPr lang="en-US" dirty="0" smtClean="0"/>
              <a:t>echniques for Isotopes Wanted !</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81000" y="1219200"/>
                <a:ext cx="8686800" cy="5410200"/>
              </a:xfrm>
            </p:spPr>
            <p:txBody>
              <a:bodyPr>
                <a:normAutofit fontScale="70000" lnSpcReduction="20000"/>
              </a:bodyPr>
              <a:lstStyle/>
              <a:p>
                <a:r>
                  <a:rPr lang="en-US" dirty="0" smtClean="0"/>
                  <a:t>Isotope pairs that combine imaging and therapy</a:t>
                </a:r>
              </a:p>
              <a:p>
                <a:pPr lvl="1"/>
                <a:r>
                  <a:rPr lang="en-US" dirty="0" smtClean="0"/>
                  <a:t>Cu-64 (PET) and Cu-67 (</a:t>
                </a:r>
                <a:r>
                  <a:rPr lang="el-GR" dirty="0" smtClean="0"/>
                  <a:t>β</a:t>
                </a:r>
                <a:r>
                  <a:rPr lang="en-US" dirty="0" smtClean="0"/>
                  <a:t>)</a:t>
                </a:r>
              </a:p>
              <a:p>
                <a:pPr lvl="1"/>
                <a:r>
                  <a:rPr lang="en-US" dirty="0" smtClean="0"/>
                  <a:t>Y-86 (PET) </a:t>
                </a:r>
                <a:r>
                  <a:rPr lang="en-US" dirty="0"/>
                  <a:t>and Y-90 (</a:t>
                </a:r>
                <a:r>
                  <a:rPr lang="el-GR" dirty="0"/>
                  <a:t>β</a:t>
                </a:r>
                <a:r>
                  <a:rPr lang="en-US" dirty="0"/>
                  <a:t>)</a:t>
                </a:r>
                <a:endParaRPr lang="en-US" dirty="0" smtClean="0"/>
              </a:p>
              <a:p>
                <a:pPr lvl="1"/>
                <a:r>
                  <a:rPr lang="en-US" dirty="0" smtClean="0"/>
                  <a:t>I-124 (PET) and I-131 </a:t>
                </a:r>
                <a:r>
                  <a:rPr lang="en-US" dirty="0"/>
                  <a:t>(</a:t>
                </a:r>
                <a:r>
                  <a:rPr lang="el-GR" dirty="0"/>
                  <a:t>β</a:t>
                </a:r>
                <a:r>
                  <a:rPr lang="en-US" dirty="0"/>
                  <a:t>)</a:t>
                </a:r>
                <a:endParaRPr lang="en-US" dirty="0" smtClean="0"/>
              </a:p>
              <a:p>
                <a:pPr lvl="1"/>
                <a:r>
                  <a:rPr lang="en-US" dirty="0" smtClean="0"/>
                  <a:t>Pb-203(SPECT) </a:t>
                </a:r>
                <a:r>
                  <a:rPr lang="en-US" dirty="0"/>
                  <a:t>and Pb-212 </a:t>
                </a:r>
                <a:r>
                  <a:rPr lang="en-US" dirty="0" smtClean="0"/>
                  <a:t> (</a:t>
                </a:r>
                <a14:m>
                  <m:oMath xmlns:m="http://schemas.openxmlformats.org/officeDocument/2006/math">
                    <m:r>
                      <m:rPr>
                        <m:sty m:val="p"/>
                      </m:rPr>
                      <a:rPr lang="el-GR" i="1" smtClean="0">
                        <a:latin typeface="Cambria Math"/>
                      </a:rPr>
                      <m:t>α</m:t>
                    </m:r>
                    <m:r>
                      <a:rPr lang="en-US" b="0" i="1" smtClean="0">
                        <a:latin typeface="Cambria Math"/>
                      </a:rPr>
                      <m:t>)</m:t>
                    </m:r>
                  </m:oMath>
                </a14:m>
                <a:endParaRPr lang="en-US" dirty="0" smtClean="0"/>
              </a:p>
              <a:p>
                <a:r>
                  <a:rPr lang="en-US" dirty="0" smtClean="0"/>
                  <a:t>Alpha emitters </a:t>
                </a:r>
              </a:p>
              <a:p>
                <a:pPr lvl="1"/>
                <a:r>
                  <a:rPr lang="en-US" dirty="0" smtClean="0"/>
                  <a:t>Ac-225 (10 days) , At-211( 7.2 </a:t>
                </a:r>
                <a:r>
                  <a:rPr lang="en-US" dirty="0" err="1" smtClean="0"/>
                  <a:t>hr</a:t>
                </a:r>
                <a:r>
                  <a:rPr lang="en-US" dirty="0" smtClean="0"/>
                  <a:t>) , Pb-212 (10.6 </a:t>
                </a:r>
                <a:r>
                  <a:rPr lang="en-US" dirty="0" err="1" smtClean="0"/>
                  <a:t>hr</a:t>
                </a:r>
                <a:r>
                  <a:rPr lang="en-US" dirty="0" smtClean="0"/>
                  <a:t>)</a:t>
                </a:r>
              </a:p>
              <a:p>
                <a:pPr lvl="1"/>
                <a:r>
                  <a:rPr lang="en-US" dirty="0" smtClean="0"/>
                  <a:t>Recent R&amp;D in U.S. isotopes program to test new production and generator mechanisms</a:t>
                </a:r>
              </a:p>
              <a:p>
                <a:pPr lvl="1"/>
                <a:r>
                  <a:rPr lang="en-US" dirty="0" smtClean="0"/>
                  <a:t>ISOLDE work on lower energy </a:t>
                </a:r>
                <a14:m>
                  <m:oMath xmlns:m="http://schemas.openxmlformats.org/officeDocument/2006/math">
                    <m:r>
                      <m:rPr>
                        <m:sty m:val="p"/>
                      </m:rPr>
                      <a:rPr lang="el-GR" i="1">
                        <a:latin typeface="Cambria Math"/>
                      </a:rPr>
                      <m:t>α</m:t>
                    </m:r>
                  </m:oMath>
                </a14:m>
                <a:r>
                  <a:rPr lang="en-US" dirty="0" smtClean="0"/>
                  <a:t> emitters – Tb-149  (4.1 h) [Beyer et al.]</a:t>
                </a:r>
              </a:p>
              <a:p>
                <a:r>
                  <a:rPr lang="en-US" dirty="0" smtClean="0"/>
                  <a:t>Recent work at PSI looked at a quartet of terbium isotopes (J. </a:t>
                </a:r>
                <a:r>
                  <a:rPr lang="en-US" dirty="0" err="1" smtClean="0"/>
                  <a:t>Nucl</a:t>
                </a:r>
                <a:r>
                  <a:rPr lang="en-US" dirty="0" smtClean="0"/>
                  <a:t>. Med. 53, 1951 (2012).</a:t>
                </a:r>
              </a:p>
              <a:p>
                <a:pPr lvl="1"/>
                <a:r>
                  <a:rPr lang="en-US" dirty="0" smtClean="0"/>
                  <a:t>Tb-152 (PET)	proton spallation on </a:t>
                </a:r>
                <a:r>
                  <a:rPr lang="en-US" dirty="0" err="1" smtClean="0"/>
                  <a:t>tantulum</a:t>
                </a:r>
                <a:r>
                  <a:rPr lang="en-US" dirty="0" smtClean="0"/>
                  <a:t> </a:t>
                </a:r>
                <a:r>
                  <a:rPr lang="en-US" dirty="0" smtClean="0"/>
                  <a:t>       (17.5 h)</a:t>
                </a:r>
                <a:endParaRPr lang="en-US" dirty="0" smtClean="0"/>
              </a:p>
              <a:p>
                <a:pPr lvl="1"/>
                <a:r>
                  <a:rPr lang="en-US" dirty="0" smtClean="0"/>
                  <a:t>Tb-155 (SPECT)</a:t>
                </a:r>
                <a:r>
                  <a:rPr lang="en-US" dirty="0"/>
                  <a:t> </a:t>
                </a:r>
                <a:r>
                  <a:rPr lang="en-US" dirty="0" smtClean="0"/>
                  <a:t>	proton </a:t>
                </a:r>
                <a:r>
                  <a:rPr lang="en-US" dirty="0"/>
                  <a:t>spallation on </a:t>
                </a:r>
                <a:r>
                  <a:rPr lang="en-US" dirty="0" err="1" smtClean="0"/>
                  <a:t>tantulum</a:t>
                </a:r>
                <a:r>
                  <a:rPr lang="en-US" dirty="0" smtClean="0"/>
                  <a:t>        (5.3 d)</a:t>
                </a:r>
                <a:endParaRPr lang="en-US" dirty="0" smtClean="0"/>
              </a:p>
              <a:p>
                <a:pPr lvl="1"/>
                <a:r>
                  <a:rPr lang="en-US" dirty="0" smtClean="0"/>
                  <a:t>Tb-161 (</a:t>
                </a:r>
                <a:r>
                  <a:rPr lang="el-GR" dirty="0"/>
                  <a:t>β</a:t>
                </a:r>
                <a:r>
                  <a:rPr lang="en-US" dirty="0" smtClean="0"/>
                  <a:t>)               	n capture on </a:t>
                </a:r>
                <a:r>
                  <a:rPr lang="en-US" dirty="0" smtClean="0"/>
                  <a:t>Gd-161                         (6.9 d)</a:t>
                </a:r>
                <a:endParaRPr lang="en-US" dirty="0" smtClean="0"/>
              </a:p>
              <a:p>
                <a:pPr lvl="1"/>
                <a:r>
                  <a:rPr lang="en-US" dirty="0" smtClean="0"/>
                  <a:t>Tb-149 </a:t>
                </a:r>
                <a:r>
                  <a:rPr lang="en-US" dirty="0"/>
                  <a:t>(</a:t>
                </a:r>
                <a14:m>
                  <m:oMath xmlns:m="http://schemas.openxmlformats.org/officeDocument/2006/math">
                    <m:r>
                      <m:rPr>
                        <m:sty m:val="p"/>
                      </m:rPr>
                      <a:rPr lang="el-GR" i="1">
                        <a:latin typeface="Cambria Math"/>
                      </a:rPr>
                      <m:t>α</m:t>
                    </m:r>
                    <m:r>
                      <a:rPr lang="en-US" i="1">
                        <a:latin typeface="Cambria Math"/>
                      </a:rPr>
                      <m:t>)</m:t>
                    </m:r>
                  </m:oMath>
                </a14:m>
                <a:r>
                  <a:rPr lang="en-US" dirty="0" smtClean="0"/>
                  <a:t> 	proton </a:t>
                </a:r>
                <a:r>
                  <a:rPr lang="en-US" dirty="0"/>
                  <a:t>spallation on </a:t>
                </a:r>
                <a:r>
                  <a:rPr lang="en-US" dirty="0" err="1" smtClean="0"/>
                  <a:t>tantulum</a:t>
                </a:r>
                <a:r>
                  <a:rPr lang="en-US" dirty="0" smtClean="0"/>
                  <a:t>        (4.1 h)</a:t>
                </a:r>
                <a:endParaRPr lang="en-US" dirty="0"/>
              </a:p>
              <a:p>
                <a:pPr marL="457200" lvl="1" indent="0">
                  <a:buNone/>
                </a:pPr>
                <a:r>
                  <a:rPr lang="en-US" dirty="0" smtClean="0"/>
                  <a:t>Demonstrated excellent visualization and therapeutic efficacy</a:t>
                </a:r>
              </a:p>
              <a:p>
                <a:pPr marL="457200" lvl="1" indent="0">
                  <a:buNone/>
                </a:pPr>
                <a:endParaRPr lang="en-US" dirty="0" smtClean="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81000" y="1219200"/>
                <a:ext cx="8686800" cy="5410200"/>
              </a:xfrm>
              <a:blipFill rotWithShape="1">
                <a:blip r:embed="rId2"/>
                <a:stretch>
                  <a:fillRect l="-842" t="-1802" r="-1123"/>
                </a:stretch>
              </a:blipFill>
            </p:spPr>
            <p:txBody>
              <a:bodyPr/>
              <a:lstStyle/>
              <a:p>
                <a:r>
                  <a:rPr lang="en-US">
                    <a:noFill/>
                  </a:rPr>
                  <a:t> </a:t>
                </a:r>
              </a:p>
            </p:txBody>
          </p:sp>
        </mc:Fallback>
      </mc:AlternateContent>
      <p:sp>
        <p:nvSpPr>
          <p:cNvPr id="6" name="TextBox 5"/>
          <p:cNvSpPr txBox="1"/>
          <p:nvPr/>
        </p:nvSpPr>
        <p:spPr>
          <a:xfrm>
            <a:off x="6553200" y="1828800"/>
            <a:ext cx="2286000" cy="923330"/>
          </a:xfrm>
          <a:prstGeom prst="rect">
            <a:avLst/>
          </a:prstGeom>
          <a:noFill/>
          <a:ln>
            <a:solidFill>
              <a:schemeClr val="accent1"/>
            </a:solidFill>
          </a:ln>
        </p:spPr>
        <p:txBody>
          <a:bodyPr wrap="square" rtlCol="0">
            <a:spAutoFit/>
          </a:bodyPr>
          <a:lstStyle/>
          <a:p>
            <a:r>
              <a:rPr lang="en-US" dirty="0" smtClean="0"/>
              <a:t>Similar to the appeal of carbon ion therapy</a:t>
            </a:r>
          </a:p>
          <a:p>
            <a:r>
              <a:rPr lang="en-US" dirty="0"/>
              <a:t>i</a:t>
            </a:r>
            <a:r>
              <a:rPr lang="en-US" dirty="0" smtClean="0"/>
              <a:t>maged with C-11</a:t>
            </a:r>
            <a:endParaRPr lang="en-US" dirty="0"/>
          </a:p>
        </p:txBody>
      </p:sp>
    </p:spTree>
    <p:extLst>
      <p:ext uri="{BB962C8B-B14F-4D97-AF65-F5344CB8AC3E}">
        <p14:creationId xmlns:p14="http://schemas.microsoft.com/office/powerpoint/2010/main" val="24021255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U.S. DOE Office of Nuclear Physics Assumed Responsibility for Isotope Program in 2009</a:t>
            </a:r>
            <a:endParaRPr lang="en-US" dirty="0"/>
          </a:p>
        </p:txBody>
      </p:sp>
      <p:pic>
        <p:nvPicPr>
          <p:cNvPr id="4" name="Picture 4" descr="RCDesign-ND-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13" y="1905000"/>
            <a:ext cx="3180531" cy="411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1886935779"/>
              </p:ext>
            </p:extLst>
          </p:nvPr>
        </p:nvGraphicFramePr>
        <p:xfrm>
          <a:off x="4876800" y="1905000"/>
          <a:ext cx="3227388" cy="4176713"/>
        </p:xfrm>
        <a:graphic>
          <a:graphicData uri="http://schemas.openxmlformats.org/presentationml/2006/ole">
            <mc:AlternateContent xmlns:mc="http://schemas.openxmlformats.org/markup-compatibility/2006">
              <mc:Choice xmlns:v="urn:schemas-microsoft-com:vml" Requires="v">
                <p:oleObj spid="_x0000_s15393" name="Acrobat Document" r:id="rId4" imgW="5829300" imgH="7543800" progId="AcroExch.Document.7">
                  <p:embed/>
                </p:oleObj>
              </mc:Choice>
              <mc:Fallback>
                <p:oleObj name="Acrobat Document" r:id="rId4" imgW="5829300" imgH="7543800" progId="AcroExch.Document.7">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05000"/>
                        <a:ext cx="322738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5"/>
          <p:cNvSpPr txBox="1">
            <a:spLocks noChangeArrowheads="1"/>
          </p:cNvSpPr>
          <p:nvPr/>
        </p:nvSpPr>
        <p:spPr bwMode="auto">
          <a:xfrm>
            <a:off x="2409825" y="6345238"/>
            <a:ext cx="46428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See  http</a:t>
            </a:r>
            <a:r>
              <a:rPr lang="en-US" dirty="0"/>
              <a:t>://www.sc.doe.gov/np/nsac/nsac.html</a:t>
            </a:r>
          </a:p>
        </p:txBody>
      </p:sp>
    </p:spTree>
    <p:extLst>
      <p:ext uri="{BB962C8B-B14F-4D97-AF65-F5344CB8AC3E}">
        <p14:creationId xmlns:p14="http://schemas.microsoft.com/office/powerpoint/2010/main" val="717205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Stealth</a:t>
            </a:r>
            <a:endParaRPr lang="en-US" dirty="0"/>
          </a:p>
        </p:txBody>
      </p:sp>
      <p:sp>
        <p:nvSpPr>
          <p:cNvPr id="3" name="Content Placeholder 2"/>
          <p:cNvSpPr>
            <a:spLocks noGrp="1"/>
          </p:cNvSpPr>
          <p:nvPr>
            <p:ph idx="1"/>
          </p:nvPr>
        </p:nvSpPr>
        <p:spPr/>
        <p:txBody>
          <a:bodyPr/>
          <a:lstStyle/>
          <a:p>
            <a:r>
              <a:rPr lang="en-US" dirty="0" smtClean="0"/>
              <a:t>Nuclear Submarines</a:t>
            </a:r>
          </a:p>
          <a:p>
            <a:r>
              <a:rPr lang="en-US" dirty="0" smtClean="0"/>
              <a:t>Non-Proliferation</a:t>
            </a:r>
          </a:p>
          <a:p>
            <a:r>
              <a:rPr lang="en-US" dirty="0" smtClean="0"/>
              <a:t>Nuclear Forensics</a:t>
            </a:r>
          </a:p>
          <a:p>
            <a:r>
              <a:rPr lang="en-US" dirty="0" smtClean="0"/>
              <a:t>Portal Monitoring</a:t>
            </a:r>
            <a:endParaRPr lang="en-US" dirty="0"/>
          </a:p>
        </p:txBody>
      </p:sp>
    </p:spTree>
    <p:extLst>
      <p:ext uri="{BB962C8B-B14F-4D97-AF65-F5344CB8AC3E}">
        <p14:creationId xmlns:p14="http://schemas.microsoft.com/office/powerpoint/2010/main" val="3798331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noAutofit/>
          </a:bodyPr>
          <a:lstStyle/>
          <a:p>
            <a:r>
              <a:rPr lang="en-US" sz="3200" dirty="0" smtClean="0"/>
              <a:t>Nuclear powered submarines with nuclear warheads </a:t>
            </a:r>
            <a:r>
              <a:rPr lang="en-US" sz="3200" dirty="0" smtClean="0"/>
              <a:t>were/are </a:t>
            </a:r>
            <a:r>
              <a:rPr lang="en-US" sz="3200" dirty="0" smtClean="0"/>
              <a:t>an essential element of the philosophy of Mutually Assured Destruction</a:t>
            </a:r>
            <a:endParaRPr lang="en-US" sz="32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676400"/>
            <a:ext cx="5543550" cy="334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6734" y="2362200"/>
            <a:ext cx="2755065" cy="3046988"/>
          </a:xfrm>
          <a:prstGeom prst="rect">
            <a:avLst/>
          </a:prstGeom>
          <a:noFill/>
        </p:spPr>
        <p:txBody>
          <a:bodyPr wrap="square" rtlCol="0">
            <a:spAutoFit/>
          </a:bodyPr>
          <a:lstStyle/>
          <a:p>
            <a:r>
              <a:rPr lang="en-US" sz="2400" dirty="0" smtClean="0"/>
              <a:t>Nuclear Submarines are currently deployed by United </a:t>
            </a:r>
            <a:r>
              <a:rPr lang="en-US" sz="2400" dirty="0"/>
              <a:t>States, Russia, France, the United Kingdom, People's Republic of China, and India</a:t>
            </a:r>
          </a:p>
        </p:txBody>
      </p:sp>
    </p:spTree>
    <p:extLst>
      <p:ext uri="{BB962C8B-B14F-4D97-AF65-F5344CB8AC3E}">
        <p14:creationId xmlns:p14="http://schemas.microsoft.com/office/powerpoint/2010/main" val="1388805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600" dirty="0" smtClean="0"/>
              <a:t>Nuclear Forensics</a:t>
            </a:r>
            <a:endParaRPr lang="en-US" sz="3600" dirty="0"/>
          </a:p>
        </p:txBody>
      </p:sp>
      <p:sp>
        <p:nvSpPr>
          <p:cNvPr id="3" name="Rectangle 2"/>
          <p:cNvSpPr/>
          <p:nvPr/>
        </p:nvSpPr>
        <p:spPr>
          <a:xfrm>
            <a:off x="762000" y="547092"/>
            <a:ext cx="7848600" cy="6186309"/>
          </a:xfrm>
          <a:prstGeom prst="rect">
            <a:avLst/>
          </a:prstGeom>
        </p:spPr>
        <p:txBody>
          <a:bodyPr wrap="square">
            <a:spAutoFit/>
          </a:bodyPr>
          <a:lstStyle/>
          <a:p>
            <a:r>
              <a:rPr lang="en-US" dirty="0"/>
              <a:t>Nuclear forensics – the ability to identify the source of nuclear material from radioactive debris – is critical to </a:t>
            </a:r>
            <a:r>
              <a:rPr lang="en-US" dirty="0" smtClean="0"/>
              <a:t>national </a:t>
            </a:r>
            <a:r>
              <a:rPr lang="en-US" dirty="0"/>
              <a:t>defense and security. Swift and accurate forensic and attribution (identification) capabilities are vital to developing an appropriate national response to a nuclear event and preventing future attacks in a timely manner</a:t>
            </a:r>
            <a:r>
              <a:rPr lang="en-US" dirty="0" smtClean="0"/>
              <a:t>.</a:t>
            </a:r>
          </a:p>
          <a:p>
            <a:endParaRPr lang="en-US" dirty="0"/>
          </a:p>
          <a:p>
            <a:r>
              <a:rPr lang="en-US" dirty="0" smtClean="0"/>
              <a:t>Nuclear </a:t>
            </a:r>
            <a:r>
              <a:rPr lang="en-US" dirty="0"/>
              <a:t>forensics may support attribution efforts that serve to bolster </a:t>
            </a:r>
            <a:r>
              <a:rPr lang="en-US" dirty="0" smtClean="0"/>
              <a:t>national defenses </a:t>
            </a:r>
            <a:r>
              <a:rPr lang="en-US" dirty="0"/>
              <a:t>against nuclear threats, across a wide spectrum, by</a:t>
            </a:r>
            <a:r>
              <a:rPr lang="en-US" dirty="0" smtClean="0"/>
              <a:t>:</a:t>
            </a:r>
          </a:p>
          <a:p>
            <a:pPr marL="285750" indent="-285750">
              <a:buFont typeface="Arial" pitchFamily="34" charset="0"/>
              <a:buChar char="•"/>
            </a:pPr>
            <a:r>
              <a:rPr lang="en-US" dirty="0" smtClean="0"/>
              <a:t>encouraging </a:t>
            </a:r>
            <a:r>
              <a:rPr lang="en-US" dirty="0"/>
              <a:t>nations to ensure the security of their nuclear and radiological materials or weapons to help prevent unwitting transfers to third parties through loss of </a:t>
            </a:r>
            <a:r>
              <a:rPr lang="en-US" dirty="0" smtClean="0"/>
              <a:t>control.</a:t>
            </a:r>
            <a:endParaRPr lang="en-US" dirty="0"/>
          </a:p>
          <a:p>
            <a:pPr marL="285750" indent="-285750">
              <a:buFont typeface="Arial" pitchFamily="34" charset="0"/>
              <a:buChar char="•"/>
            </a:pPr>
            <a:r>
              <a:rPr lang="en-US" dirty="0"/>
              <a:t>helping to trace the source of illicit materials and identify smuggling </a:t>
            </a:r>
            <a:r>
              <a:rPr lang="en-US" dirty="0" smtClean="0"/>
              <a:t>networks deterring </a:t>
            </a:r>
            <a:r>
              <a:rPr lang="en-US" dirty="0"/>
              <a:t>nations from providing nuclear weapons or materials to </a:t>
            </a:r>
            <a:r>
              <a:rPr lang="en-US" dirty="0" smtClean="0"/>
              <a:t>terrorists disrupting </a:t>
            </a:r>
            <a:r>
              <a:rPr lang="en-US" dirty="0"/>
              <a:t>terrorist plans in the incipient </a:t>
            </a:r>
            <a:r>
              <a:rPr lang="en-US" dirty="0" smtClean="0"/>
              <a:t>stages.</a:t>
            </a:r>
            <a:endParaRPr lang="en-US" dirty="0"/>
          </a:p>
          <a:p>
            <a:pPr marL="285750" indent="-285750">
              <a:buFont typeface="Arial" pitchFamily="34" charset="0"/>
              <a:buChar char="•"/>
            </a:pPr>
            <a:r>
              <a:rPr lang="en-US" dirty="0"/>
              <a:t>informing appropriate national and international decisions should a plot be uncovered or an attack </a:t>
            </a:r>
            <a:r>
              <a:rPr lang="en-US" dirty="0" smtClean="0"/>
              <a:t>occur.</a:t>
            </a:r>
            <a:endParaRPr lang="en-US" dirty="0"/>
          </a:p>
          <a:p>
            <a:pPr marL="285750" indent="-285750">
              <a:buFont typeface="Arial" pitchFamily="34" charset="0"/>
              <a:buChar char="•"/>
            </a:pPr>
            <a:r>
              <a:rPr lang="en-US" dirty="0"/>
              <a:t>assisting efforts to disrupt subsequent </a:t>
            </a:r>
            <a:r>
              <a:rPr lang="en-US" dirty="0" smtClean="0"/>
              <a:t>attacks.</a:t>
            </a:r>
            <a:endParaRPr lang="en-US" dirty="0"/>
          </a:p>
          <a:p>
            <a:pPr marL="285750" indent="-285750">
              <a:buFont typeface="Arial" pitchFamily="34" charset="0"/>
              <a:buChar char="•"/>
            </a:pPr>
            <a:r>
              <a:rPr lang="en-US" dirty="0"/>
              <a:t>helping to bring perpetrators and their accomplices to </a:t>
            </a:r>
            <a:r>
              <a:rPr lang="en-US" dirty="0" smtClean="0"/>
              <a:t>justice.</a:t>
            </a:r>
          </a:p>
          <a:p>
            <a:endParaRPr lang="en-US" dirty="0" smtClean="0"/>
          </a:p>
          <a:p>
            <a:r>
              <a:rPr lang="en-US" dirty="0" smtClean="0"/>
              <a:t>The required data on the effects on materials in a high neutron flux environment has many similarities with the data needed for astrophysical processes, especially in neutron reactions on unstable nuclei and excited states. </a:t>
            </a:r>
          </a:p>
        </p:txBody>
      </p:sp>
    </p:spTree>
    <p:extLst>
      <p:ext uri="{BB962C8B-B14F-4D97-AF65-F5344CB8AC3E}">
        <p14:creationId xmlns:p14="http://schemas.microsoft.com/office/powerpoint/2010/main" val="1560550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fontScale="90000"/>
          </a:bodyPr>
          <a:lstStyle/>
          <a:p>
            <a:r>
              <a:rPr lang="en-US" dirty="0" smtClean="0"/>
              <a:t>Non-proliferation</a:t>
            </a:r>
            <a:endParaRPr lang="en-US" dirty="0"/>
          </a:p>
        </p:txBody>
      </p:sp>
      <p:sp>
        <p:nvSpPr>
          <p:cNvPr id="3" name="TextBox 2"/>
          <p:cNvSpPr txBox="1"/>
          <p:nvPr/>
        </p:nvSpPr>
        <p:spPr>
          <a:xfrm>
            <a:off x="762001" y="1066800"/>
            <a:ext cx="7924800" cy="5632311"/>
          </a:xfrm>
          <a:prstGeom prst="rect">
            <a:avLst/>
          </a:prstGeom>
          <a:noFill/>
        </p:spPr>
        <p:txBody>
          <a:bodyPr wrap="square" rtlCol="0">
            <a:spAutoFit/>
          </a:bodyPr>
          <a:lstStyle/>
          <a:p>
            <a:r>
              <a:rPr lang="en-US" sz="2400" dirty="0" smtClean="0"/>
              <a:t>How can we reduce the use of highly enriched </a:t>
            </a:r>
            <a:r>
              <a:rPr lang="en-US" sz="2400" dirty="0"/>
              <a:t>u</a:t>
            </a:r>
            <a:r>
              <a:rPr lang="en-US" sz="2400" dirty="0" smtClean="0"/>
              <a:t>ranium</a:t>
            </a:r>
            <a:r>
              <a:rPr lang="en-US" sz="2400" dirty="0" smtClean="0"/>
              <a:t>?</a:t>
            </a:r>
          </a:p>
          <a:p>
            <a:endParaRPr lang="en-US" sz="2400" dirty="0" smtClean="0"/>
          </a:p>
          <a:p>
            <a:pPr marL="285750" indent="-285750">
              <a:buFont typeface="Arial" pitchFamily="34" charset="0"/>
              <a:buChar char="•"/>
            </a:pPr>
            <a:r>
              <a:rPr lang="en-US" sz="2400" dirty="0" smtClean="0"/>
              <a:t>Research reactor fuel based on lower enriched uranium</a:t>
            </a:r>
          </a:p>
          <a:p>
            <a:endParaRPr lang="en-US" sz="2400" dirty="0" smtClean="0"/>
          </a:p>
          <a:p>
            <a:pPr marL="285750" indent="-285750">
              <a:buFont typeface="Arial" pitchFamily="34" charset="0"/>
              <a:buChar char="•"/>
            </a:pPr>
            <a:r>
              <a:rPr lang="en-US" sz="2400" dirty="0" smtClean="0"/>
              <a:t>Isotope production of fission isotopes based on LEU</a:t>
            </a:r>
          </a:p>
          <a:p>
            <a:endParaRPr lang="en-US" sz="2400" dirty="0" smtClean="0"/>
          </a:p>
          <a:p>
            <a:endParaRPr lang="en-US" sz="2400" dirty="0"/>
          </a:p>
          <a:p>
            <a:r>
              <a:rPr lang="en-US" sz="2400" dirty="0" smtClean="0"/>
              <a:t>How can we identify covert activities</a:t>
            </a:r>
            <a:r>
              <a:rPr lang="en-US" sz="2400" dirty="0" smtClean="0"/>
              <a:t>?</a:t>
            </a:r>
          </a:p>
          <a:p>
            <a:endParaRPr lang="en-US" sz="2400" dirty="0" smtClean="0"/>
          </a:p>
          <a:p>
            <a:pPr marL="285750" indent="-285750">
              <a:buFont typeface="Arial" pitchFamily="34" charset="0"/>
              <a:buChar char="•"/>
            </a:pPr>
            <a:r>
              <a:rPr lang="en-US" sz="2400" dirty="0" smtClean="0"/>
              <a:t>Detection of reprocessing </a:t>
            </a:r>
          </a:p>
          <a:p>
            <a:endParaRPr lang="en-US" sz="2400" dirty="0" smtClean="0"/>
          </a:p>
          <a:p>
            <a:pPr marL="285750" indent="-285750">
              <a:buFont typeface="Arial" pitchFamily="34" charset="0"/>
              <a:buChar char="•"/>
            </a:pPr>
            <a:r>
              <a:rPr lang="en-US" sz="2400" dirty="0" smtClean="0"/>
              <a:t>Portal Monitoring to detect shipping of fissionable materials</a:t>
            </a:r>
          </a:p>
          <a:p>
            <a:pPr marL="800100" lvl="1" indent="-342900">
              <a:buFont typeface="Wingdings" pitchFamily="2" charset="2"/>
              <a:buChar char="Ø"/>
            </a:pPr>
            <a:r>
              <a:rPr lang="en-US" sz="2400" dirty="0" smtClean="0"/>
              <a:t>New requirements on simplicity and reliability of neutron detection in the face of shrinking supplies of He-3</a:t>
            </a:r>
          </a:p>
        </p:txBody>
      </p:sp>
    </p:spTree>
    <p:extLst>
      <p:ext uri="{BB962C8B-B14F-4D97-AF65-F5344CB8AC3E}">
        <p14:creationId xmlns:p14="http://schemas.microsoft.com/office/powerpoint/2010/main" val="2324664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3" y="-30707"/>
            <a:ext cx="8905875" cy="1143000"/>
          </a:xfrm>
        </p:spPr>
        <p:txBody>
          <a:bodyPr>
            <a:normAutofit fontScale="90000"/>
          </a:bodyPr>
          <a:lstStyle/>
          <a:p>
            <a:r>
              <a:rPr lang="en-US" sz="4000" dirty="0" smtClean="0"/>
              <a:t>Perhaps in the Future</a:t>
            </a:r>
            <a:r>
              <a:rPr lang="en-US" dirty="0" smtClean="0"/>
              <a:t> </a:t>
            </a:r>
            <a:br>
              <a:rPr lang="en-US" dirty="0" smtClean="0"/>
            </a:br>
            <a:r>
              <a:rPr lang="en-US" sz="3100" dirty="0" smtClean="0"/>
              <a:t>Nuclear </a:t>
            </a:r>
            <a:r>
              <a:rPr lang="en-US" sz="3100" dirty="0" err="1" smtClean="0"/>
              <a:t>Quadrupole</a:t>
            </a:r>
            <a:r>
              <a:rPr lang="en-US" sz="3100" dirty="0" smtClean="0"/>
              <a:t> Resonance in </a:t>
            </a:r>
            <a:r>
              <a:rPr lang="en-US" sz="3100" dirty="0"/>
              <a:t>L</a:t>
            </a:r>
            <a:r>
              <a:rPr lang="en-US" sz="3100" dirty="0" smtClean="0"/>
              <a:t>ow Field environments</a:t>
            </a:r>
            <a:endParaRPr lang="en-US" sz="31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219200"/>
            <a:ext cx="89058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0" y="3124200"/>
            <a:ext cx="1342034" cy="646331"/>
          </a:xfrm>
          <a:prstGeom prst="rect">
            <a:avLst/>
          </a:prstGeom>
          <a:noFill/>
          <a:ln>
            <a:solidFill>
              <a:schemeClr val="accent1"/>
            </a:solidFill>
          </a:ln>
        </p:spPr>
        <p:txBody>
          <a:bodyPr wrap="none" rtlCol="0">
            <a:spAutoFit/>
          </a:bodyPr>
          <a:lstStyle/>
          <a:p>
            <a:pPr algn="ctr"/>
            <a:r>
              <a:rPr lang="en-US" dirty="0" smtClean="0"/>
              <a:t>Ammonium </a:t>
            </a:r>
          </a:p>
          <a:p>
            <a:pPr algn="ctr"/>
            <a:r>
              <a:rPr lang="en-US" dirty="0" smtClean="0"/>
              <a:t>Nitrate</a:t>
            </a:r>
            <a:endParaRPr lang="en-US" dirty="0"/>
          </a:p>
        </p:txBody>
      </p:sp>
    </p:spTree>
    <p:extLst>
      <p:ext uri="{BB962C8B-B14F-4D97-AF65-F5344CB8AC3E}">
        <p14:creationId xmlns:p14="http://schemas.microsoft.com/office/powerpoint/2010/main" val="2038402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dirty="0" smtClean="0"/>
              <a:t>Wow</a:t>
            </a:r>
            <a:endParaRPr lang="en-US" dirty="0"/>
          </a:p>
        </p:txBody>
      </p:sp>
      <p:pic>
        <p:nvPicPr>
          <p:cNvPr id="15362" name="Picture 2" descr="Curiosity rover self-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705600" cy="5200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43600" y="1600200"/>
            <a:ext cx="1704634" cy="369332"/>
          </a:xfrm>
          <a:prstGeom prst="rect">
            <a:avLst/>
          </a:prstGeom>
          <a:solidFill>
            <a:schemeClr val="bg1"/>
          </a:solidFill>
        </p:spPr>
        <p:txBody>
          <a:bodyPr wrap="none" rtlCol="0">
            <a:spAutoFit/>
          </a:bodyPr>
          <a:lstStyle/>
          <a:p>
            <a:r>
              <a:rPr lang="en-US" dirty="0" smtClean="0"/>
              <a:t>Hello from Mars</a:t>
            </a:r>
            <a:endParaRPr lang="en-US" dirty="0"/>
          </a:p>
        </p:txBody>
      </p:sp>
    </p:spTree>
    <p:extLst>
      <p:ext uri="{BB962C8B-B14F-4D97-AF65-F5344CB8AC3E}">
        <p14:creationId xmlns:p14="http://schemas.microsoft.com/office/powerpoint/2010/main" val="2928775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Accelerators in Industry</a:t>
            </a:r>
            <a:endParaRPr lang="en-US" dirty="0"/>
          </a:p>
        </p:txBody>
      </p:sp>
      <p:sp>
        <p:nvSpPr>
          <p:cNvPr id="3" name="Content Placeholder 2"/>
          <p:cNvSpPr>
            <a:spLocks noGrp="1"/>
          </p:cNvSpPr>
          <p:nvPr>
            <p:ph idx="1"/>
          </p:nvPr>
        </p:nvSpPr>
        <p:spPr>
          <a:xfrm>
            <a:off x="381000" y="1066800"/>
            <a:ext cx="5181600" cy="1981199"/>
          </a:xfrm>
        </p:spPr>
        <p:txBody>
          <a:bodyPr>
            <a:normAutofit fontScale="85000" lnSpcReduction="10000"/>
          </a:bodyPr>
          <a:lstStyle/>
          <a:p>
            <a:r>
              <a:rPr lang="en-US" dirty="0" smtClean="0"/>
              <a:t>Approximately 1700 high current electron accelerators producing 10’s of billions of dollars of value-added products, cross linking polymers.</a:t>
            </a:r>
            <a:endParaRPr lang="en-US" dirty="0"/>
          </a:p>
        </p:txBody>
      </p:sp>
      <p:pic>
        <p:nvPicPr>
          <p:cNvPr id="2050" name="Picture 2"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33800"/>
            <a:ext cx="257175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753" y="3169534"/>
            <a:ext cx="2926080" cy="2194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1332" y="5413286"/>
            <a:ext cx="2438400" cy="369332"/>
          </a:xfrm>
          <a:prstGeom prst="rect">
            <a:avLst/>
          </a:prstGeom>
          <a:noFill/>
        </p:spPr>
        <p:txBody>
          <a:bodyPr wrap="square" rtlCol="0">
            <a:spAutoFit/>
          </a:bodyPr>
          <a:lstStyle/>
          <a:p>
            <a:r>
              <a:rPr lang="en-US" dirty="0" smtClean="0"/>
              <a:t>Shrink wrap for food</a:t>
            </a:r>
            <a:endParaRPr lang="en-US" dirty="0"/>
          </a:p>
        </p:txBody>
      </p:sp>
      <p:sp>
        <p:nvSpPr>
          <p:cNvPr id="5" name="TextBox 4"/>
          <p:cNvSpPr txBox="1"/>
          <p:nvPr/>
        </p:nvSpPr>
        <p:spPr>
          <a:xfrm>
            <a:off x="762000" y="6400800"/>
            <a:ext cx="684996" cy="369332"/>
          </a:xfrm>
          <a:prstGeom prst="rect">
            <a:avLst/>
          </a:prstGeom>
          <a:noFill/>
        </p:spPr>
        <p:txBody>
          <a:bodyPr wrap="none" rtlCol="0">
            <a:spAutoFit/>
          </a:bodyPr>
          <a:lstStyle/>
          <a:p>
            <a:r>
              <a:rPr lang="en-US" dirty="0" smtClean="0"/>
              <a:t>Tires </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932" y="1066800"/>
            <a:ext cx="3361868"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0" y="6585466"/>
            <a:ext cx="1726755" cy="246221"/>
          </a:xfrm>
          <a:prstGeom prst="rect">
            <a:avLst/>
          </a:prstGeom>
          <a:noFill/>
        </p:spPr>
        <p:txBody>
          <a:bodyPr wrap="none" rtlCol="0">
            <a:spAutoFit/>
          </a:bodyPr>
          <a:lstStyle/>
          <a:p>
            <a:r>
              <a:rPr lang="en-US" sz="1000" dirty="0" smtClean="0"/>
              <a:t>From </a:t>
            </a:r>
            <a:r>
              <a:rPr lang="en-US" sz="1000" i="1" dirty="0" smtClean="0"/>
              <a:t>Accelerator for America</a:t>
            </a:r>
            <a:endParaRPr lang="en-US" sz="1000" i="1" dirty="0"/>
          </a:p>
        </p:txBody>
      </p:sp>
    </p:spTree>
    <p:extLst>
      <p:ext uri="{BB962C8B-B14F-4D97-AF65-F5344CB8AC3E}">
        <p14:creationId xmlns:p14="http://schemas.microsoft.com/office/powerpoint/2010/main" val="1567634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40800" cy="639762"/>
          </a:xfrm>
        </p:spPr>
        <p:txBody>
          <a:bodyPr>
            <a:normAutofit fontScale="90000"/>
          </a:bodyPr>
          <a:lstStyle/>
          <a:p>
            <a:pPr algn="l"/>
            <a:r>
              <a:rPr lang="en-US" dirty="0" smtClean="0"/>
              <a:t>So you want to explore the solar system </a:t>
            </a:r>
            <a:endParaRPr lang="en-US" dirty="0"/>
          </a:p>
        </p:txBody>
      </p:sp>
      <p:pic>
        <p:nvPicPr>
          <p:cNvPr id="14338" name="Picture 2" descr="For more than 50 years, NASA's robotic deep space probes have carried nuclear batteries provided by the U.S. Department of Energy. Even the crewed Apollo moon landings carried nuclear powered equipment."/>
          <p:cNvPicPr>
            <a:picLocks noChangeAspect="1" noChangeArrowheads="1"/>
          </p:cNvPicPr>
          <p:nvPr/>
        </p:nvPicPr>
        <p:blipFill rotWithShape="1">
          <a:blip r:embed="rId3">
            <a:extLst>
              <a:ext uri="{28A0092B-C50C-407E-A947-70E740481C1C}">
                <a14:useLocalDpi xmlns:a14="http://schemas.microsoft.com/office/drawing/2010/main" val="0"/>
              </a:ext>
            </a:extLst>
          </a:blip>
          <a:srcRect t="47850" b="-30076"/>
          <a:stretch/>
        </p:blipFill>
        <p:spPr bwMode="auto">
          <a:xfrm>
            <a:off x="4018008" y="685800"/>
            <a:ext cx="4973592" cy="960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3116" y="1224677"/>
            <a:ext cx="3304484" cy="2585323"/>
          </a:xfrm>
          <a:prstGeom prst="rect">
            <a:avLst/>
          </a:prstGeom>
          <a:noFill/>
        </p:spPr>
        <p:txBody>
          <a:bodyPr wrap="square" rtlCol="0">
            <a:spAutoFit/>
          </a:bodyPr>
          <a:lstStyle/>
          <a:p>
            <a:r>
              <a:rPr lang="en-US" dirty="0" smtClean="0"/>
              <a:t>You had better have 5 kg of</a:t>
            </a:r>
          </a:p>
          <a:p>
            <a:r>
              <a:rPr lang="en-US" dirty="0" smtClean="0"/>
              <a:t>Pu-238 dioxide if you need 100 watts for 1 Martian Year.</a:t>
            </a:r>
          </a:p>
          <a:p>
            <a:endParaRPr lang="en-US" dirty="0"/>
          </a:p>
          <a:p>
            <a:r>
              <a:rPr lang="en-US" dirty="0" smtClean="0"/>
              <a:t>The U.S. is running out of Pu-238 and is trying to restart a production line. </a:t>
            </a:r>
          </a:p>
          <a:p>
            <a:endParaRPr lang="en-US" dirty="0"/>
          </a:p>
          <a:p>
            <a:endParaRPr lang="en-US" dirty="0"/>
          </a:p>
        </p:txBody>
      </p:sp>
      <p:pic>
        <p:nvPicPr>
          <p:cNvPr id="14340" name="Picture 4" descr="http://solarsystem.nasa.gov/images/GPHSandCla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9" y="3962400"/>
            <a:ext cx="3865783"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00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How do we see into the center of the earth?</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41320"/>
            <a:ext cx="3840480"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21" y="1066800"/>
            <a:ext cx="342911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804" y="1066800"/>
            <a:ext cx="3391396"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3328987"/>
            <a:ext cx="4267200" cy="2462213"/>
          </a:xfrm>
          <a:prstGeom prst="rect">
            <a:avLst/>
          </a:prstGeom>
          <a:noFill/>
        </p:spPr>
        <p:txBody>
          <a:bodyPr wrap="square" rtlCol="0">
            <a:spAutoFit/>
          </a:bodyPr>
          <a:lstStyle/>
          <a:p>
            <a:r>
              <a:rPr lang="en-US" sz="2000" b="1" dirty="0" smtClean="0"/>
              <a:t>Total Heat Flow at surface 47+/-2 TW</a:t>
            </a:r>
          </a:p>
          <a:p>
            <a:endParaRPr lang="en-US" sz="2000" b="1" dirty="0"/>
          </a:p>
          <a:p>
            <a:r>
              <a:rPr lang="en-US" sz="2000" b="1" dirty="0" smtClean="0"/>
              <a:t>Geology predicts 16-42 TW of radioactive power</a:t>
            </a:r>
          </a:p>
          <a:p>
            <a:r>
              <a:rPr lang="en-US" dirty="0" smtClean="0"/>
              <a:t>~20 % escapes to space as </a:t>
            </a:r>
            <a:r>
              <a:rPr lang="en-US" dirty="0" err="1" smtClean="0"/>
              <a:t>geoneutrinos</a:t>
            </a:r>
            <a:endParaRPr lang="en-US" dirty="0" smtClean="0"/>
          </a:p>
          <a:p>
            <a:r>
              <a:rPr lang="en-US" dirty="0" smtClean="0"/>
              <a:t>~80 % heats planet</a:t>
            </a:r>
          </a:p>
          <a:p>
            <a:endParaRPr lang="en-US" dirty="0"/>
          </a:p>
          <a:p>
            <a:r>
              <a:rPr lang="en-US" sz="2000" b="1" dirty="0" smtClean="0"/>
              <a:t>Internal heating ~ 11-31 TW</a:t>
            </a:r>
            <a:endParaRPr lang="en-US" sz="2000" b="1" dirty="0"/>
          </a:p>
        </p:txBody>
      </p:sp>
    </p:spTree>
    <p:extLst>
      <p:ext uri="{BB962C8B-B14F-4D97-AF65-F5344CB8AC3E}">
        <p14:creationId xmlns:p14="http://schemas.microsoft.com/office/powerpoint/2010/main" val="1412398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6305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243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rmAutofit/>
          </a:bodyPr>
          <a:lstStyle/>
          <a:p>
            <a:r>
              <a:rPr lang="en-US" sz="2400" dirty="0" smtClean="0"/>
              <a:t>Measuring the radioactive heating with </a:t>
            </a:r>
            <a:r>
              <a:rPr lang="en-US" sz="2400" dirty="0" err="1" smtClean="0"/>
              <a:t>geoneutrinos</a:t>
            </a:r>
            <a:endParaRPr lang="en-US" sz="2400"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25"/>
          <a:stretch/>
        </p:blipFill>
        <p:spPr bwMode="auto">
          <a:xfrm>
            <a:off x="2362200" y="1323975"/>
            <a:ext cx="624840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0" y="1131195"/>
            <a:ext cx="4779963" cy="369332"/>
          </a:xfrm>
          <a:prstGeom prst="rect">
            <a:avLst/>
          </a:prstGeom>
          <a:noFill/>
        </p:spPr>
        <p:txBody>
          <a:bodyPr wrap="none" rtlCol="0">
            <a:spAutoFit/>
          </a:bodyPr>
          <a:lstStyle/>
          <a:p>
            <a:r>
              <a:rPr lang="en-US" dirty="0" smtClean="0"/>
              <a:t>S. Dye, Reviews of Geophysics 50, RG3007 (2012)</a:t>
            </a:r>
            <a:endParaRPr lang="en-US" dirty="0"/>
          </a:p>
        </p:txBody>
      </p:sp>
      <p:sp>
        <p:nvSpPr>
          <p:cNvPr id="5" name="TextBox 4"/>
          <p:cNvSpPr txBox="1"/>
          <p:nvPr/>
        </p:nvSpPr>
        <p:spPr>
          <a:xfrm>
            <a:off x="381000" y="2819400"/>
            <a:ext cx="1752600" cy="2585323"/>
          </a:xfrm>
          <a:prstGeom prst="rect">
            <a:avLst/>
          </a:prstGeom>
          <a:noFill/>
          <a:ln>
            <a:solidFill>
              <a:schemeClr val="accent1"/>
            </a:solidFill>
          </a:ln>
        </p:spPr>
        <p:txBody>
          <a:bodyPr wrap="square" rtlCol="0">
            <a:spAutoFit/>
          </a:bodyPr>
          <a:lstStyle/>
          <a:p>
            <a:r>
              <a:rPr lang="en-US" dirty="0" smtClean="0"/>
              <a:t>KL   KAMLAND</a:t>
            </a:r>
          </a:p>
          <a:p>
            <a:r>
              <a:rPr lang="en-US" dirty="0" smtClean="0"/>
              <a:t>BX   BOREXINO</a:t>
            </a:r>
          </a:p>
          <a:p>
            <a:endParaRPr lang="en-US" dirty="0"/>
          </a:p>
          <a:p>
            <a:r>
              <a:rPr lang="en-US" dirty="0" smtClean="0"/>
              <a:t>Min and Max</a:t>
            </a:r>
          </a:p>
          <a:p>
            <a:r>
              <a:rPr lang="en-US" dirty="0" smtClean="0"/>
              <a:t>depend on assumptions on enrichment at core-mantle boundary</a:t>
            </a:r>
          </a:p>
        </p:txBody>
      </p:sp>
      <p:sp>
        <p:nvSpPr>
          <p:cNvPr id="6" name="TextBox 5"/>
          <p:cNvSpPr txBox="1"/>
          <p:nvPr/>
        </p:nvSpPr>
        <p:spPr>
          <a:xfrm>
            <a:off x="304801" y="5943600"/>
            <a:ext cx="2590800" cy="646331"/>
          </a:xfrm>
          <a:prstGeom prst="rect">
            <a:avLst/>
          </a:prstGeom>
          <a:noFill/>
          <a:ln>
            <a:solidFill>
              <a:schemeClr val="accent1"/>
            </a:solidFill>
          </a:ln>
        </p:spPr>
        <p:txBody>
          <a:bodyPr wrap="square" rtlCol="0">
            <a:spAutoFit/>
          </a:bodyPr>
          <a:lstStyle/>
          <a:p>
            <a:r>
              <a:rPr lang="en-US" dirty="0" smtClean="0"/>
              <a:t>Future measurements can approach 15% errors</a:t>
            </a:r>
          </a:p>
        </p:txBody>
      </p:sp>
    </p:spTree>
    <p:extLst>
      <p:ext uri="{BB962C8B-B14F-4D97-AF65-F5344CB8AC3E}">
        <p14:creationId xmlns:p14="http://schemas.microsoft.com/office/powerpoint/2010/main" val="665828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Useful Background Material</a:t>
            </a:r>
            <a:endParaRPr lang="en-US" dirty="0"/>
          </a:p>
        </p:txBody>
      </p:sp>
      <p:sp>
        <p:nvSpPr>
          <p:cNvPr id="3" name="Content Placeholder 2"/>
          <p:cNvSpPr>
            <a:spLocks noGrp="1"/>
          </p:cNvSpPr>
          <p:nvPr>
            <p:ph idx="1"/>
          </p:nvPr>
        </p:nvSpPr>
        <p:spPr>
          <a:xfrm>
            <a:off x="457200" y="1219200"/>
            <a:ext cx="8686800" cy="5486400"/>
          </a:xfrm>
        </p:spPr>
        <p:txBody>
          <a:bodyPr>
            <a:normAutofit fontScale="92500"/>
          </a:bodyPr>
          <a:lstStyle/>
          <a:p>
            <a:r>
              <a:rPr lang="en-US" sz="2400" b="1" dirty="0">
                <a:solidFill>
                  <a:srgbClr val="3312FA"/>
                </a:solidFill>
                <a:hlinkClick r:id="rId2"/>
              </a:rPr>
              <a:t>Accelerators for America's </a:t>
            </a:r>
            <a:r>
              <a:rPr lang="en-US" sz="2400" b="1" dirty="0" smtClean="0">
                <a:solidFill>
                  <a:srgbClr val="3312FA"/>
                </a:solidFill>
                <a:hlinkClick r:id="rId2"/>
              </a:rPr>
              <a:t>Future</a:t>
            </a:r>
            <a:endParaRPr lang="en-US" sz="2400" b="1" dirty="0" smtClean="0"/>
          </a:p>
          <a:p>
            <a:pPr marL="0" indent="0">
              <a:buNone/>
            </a:pPr>
            <a:endParaRPr lang="en-US" sz="2400" b="1" dirty="0" smtClean="0">
              <a:solidFill>
                <a:srgbClr val="3312FA"/>
              </a:solidFill>
              <a:hlinkClick r:id="rId3"/>
            </a:endParaRPr>
          </a:p>
          <a:p>
            <a:r>
              <a:rPr lang="en-US" sz="2400" b="1" dirty="0" smtClean="0">
                <a:solidFill>
                  <a:srgbClr val="3312FA"/>
                </a:solidFill>
                <a:hlinkClick r:id="rId3"/>
              </a:rPr>
              <a:t>Workshop </a:t>
            </a:r>
            <a:r>
              <a:rPr lang="en-US" sz="2400" b="1" dirty="0">
                <a:solidFill>
                  <a:srgbClr val="3312FA"/>
                </a:solidFill>
                <a:hlinkClick r:id="rId3"/>
              </a:rPr>
              <a:t>on Ion Beam </a:t>
            </a:r>
            <a:r>
              <a:rPr lang="en-US" sz="2400" b="1" dirty="0" smtClean="0">
                <a:solidFill>
                  <a:srgbClr val="3312FA"/>
                </a:solidFill>
                <a:hlinkClick r:id="rId3"/>
              </a:rPr>
              <a:t>Therapy</a:t>
            </a:r>
            <a:endParaRPr lang="en-US" sz="2400" b="1" dirty="0">
              <a:solidFill>
                <a:srgbClr val="3312FA"/>
              </a:solidFill>
            </a:endParaRPr>
          </a:p>
          <a:p>
            <a:pPr marL="0" indent="0">
              <a:buNone/>
            </a:pPr>
            <a:r>
              <a:rPr lang="en-US" sz="1600" b="1" dirty="0" smtClean="0"/>
              <a:t>      </a:t>
            </a:r>
            <a:r>
              <a:rPr lang="en-US" sz="1800" b="1" dirty="0" smtClean="0"/>
              <a:t> </a:t>
            </a:r>
            <a:r>
              <a:rPr lang="en-US" sz="1800" dirty="0" smtClean="0"/>
              <a:t>http</a:t>
            </a:r>
            <a:r>
              <a:rPr lang="en-US" sz="1800" dirty="0"/>
              <a:t>://science.energy.gov/~/media/hep/pdf/accelerator-rd-stewardship/Workshop_on_Ion_Beam_Therapy_Report_Final_R1.pdf</a:t>
            </a:r>
            <a:endParaRPr lang="en-US" sz="1800" dirty="0" smtClean="0"/>
          </a:p>
          <a:p>
            <a:r>
              <a:rPr lang="en-US" sz="2400" b="1" u="sng" dirty="0" smtClean="0">
                <a:solidFill>
                  <a:srgbClr val="3312FA"/>
                </a:solidFill>
              </a:rPr>
              <a:t>Accelerating Innovation: How Nuclear Physics benefits us all</a:t>
            </a:r>
            <a:r>
              <a:rPr lang="en-US" sz="2400" b="1" u="sng" dirty="0" smtClean="0">
                <a:solidFill>
                  <a:schemeClr val="accent1"/>
                </a:solidFill>
              </a:rPr>
              <a:t>.</a:t>
            </a:r>
          </a:p>
          <a:p>
            <a:pPr marL="0" indent="0">
              <a:buNone/>
            </a:pPr>
            <a:r>
              <a:rPr lang="en-US" sz="1800" dirty="0" smtClean="0"/>
              <a:t>     http</a:t>
            </a:r>
            <a:r>
              <a:rPr lang="en-US" sz="1800" dirty="0"/>
              <a:t>://science.energy.gov/~/media/np/pdf/Accelerating_Innovation_9_01142011.pdf</a:t>
            </a:r>
          </a:p>
          <a:p>
            <a:r>
              <a:rPr lang="en-US" sz="2400" b="1" u="sng" dirty="0" smtClean="0">
                <a:solidFill>
                  <a:srgbClr val="3312FA"/>
                </a:solidFill>
              </a:rPr>
              <a:t>Nuclear Physics, Exploring the Heart of Matter</a:t>
            </a:r>
          </a:p>
          <a:p>
            <a:pPr marL="0" indent="0">
              <a:buNone/>
            </a:pPr>
            <a:r>
              <a:rPr lang="en-US" sz="1800" dirty="0"/>
              <a:t>      NAS NP2010 </a:t>
            </a:r>
            <a:r>
              <a:rPr lang="en-US" sz="1800" dirty="0" smtClean="0"/>
              <a:t>report                 http</a:t>
            </a:r>
            <a:r>
              <a:rPr lang="en-US" sz="1800" dirty="0"/>
              <a:t>://www.nap.edu/catalog.php?record_id=13438</a:t>
            </a:r>
            <a:endParaRPr lang="en-US" sz="1800" dirty="0" smtClean="0"/>
          </a:p>
          <a:p>
            <a:r>
              <a:rPr lang="en-US" sz="2400" b="1" u="sng" dirty="0" smtClean="0">
                <a:solidFill>
                  <a:srgbClr val="3312FA"/>
                </a:solidFill>
              </a:rPr>
              <a:t>Tracer </a:t>
            </a:r>
            <a:r>
              <a:rPr lang="en-US" sz="2400" b="1" u="sng" dirty="0">
                <a:solidFill>
                  <a:srgbClr val="3312FA"/>
                </a:solidFill>
              </a:rPr>
              <a:t>Applications of Noble Gas </a:t>
            </a:r>
            <a:r>
              <a:rPr lang="en-US" sz="2400" b="1" u="sng" dirty="0" smtClean="0">
                <a:solidFill>
                  <a:srgbClr val="3312FA"/>
                </a:solidFill>
              </a:rPr>
              <a:t>Radionuclides in </a:t>
            </a:r>
            <a:r>
              <a:rPr lang="en-US" sz="2400" b="1" u="sng" dirty="0">
                <a:solidFill>
                  <a:srgbClr val="3312FA"/>
                </a:solidFill>
              </a:rPr>
              <a:t>the Geosciences</a:t>
            </a:r>
            <a:endParaRPr lang="en-US" sz="2400" b="1" u="sng" dirty="0" smtClean="0">
              <a:solidFill>
                <a:srgbClr val="3312FA"/>
              </a:solidFill>
            </a:endParaRPr>
          </a:p>
          <a:p>
            <a:pPr marL="0" indent="0">
              <a:buNone/>
            </a:pPr>
            <a:r>
              <a:rPr lang="en-US" sz="1700" dirty="0" smtClean="0"/>
              <a:t>      </a:t>
            </a:r>
            <a:r>
              <a:rPr lang="en-US" sz="1800" dirty="0" smtClean="0"/>
              <a:t>http</a:t>
            </a:r>
            <a:r>
              <a:rPr lang="en-US" sz="1800" dirty="0"/>
              <a:t>://</a:t>
            </a:r>
            <a:r>
              <a:rPr lang="en-US" sz="1800" dirty="0" smtClean="0"/>
              <a:t>www.phy.anl.gov/events/tangr2012/TANGR2012%20Whitepaper%2010-09-2012.pdf</a:t>
            </a:r>
            <a:endParaRPr lang="en-US" sz="2400" b="1" u="sng" dirty="0">
              <a:solidFill>
                <a:srgbClr val="3312FA"/>
              </a:solidFill>
            </a:endParaRPr>
          </a:p>
          <a:p>
            <a:r>
              <a:rPr lang="en-US" sz="2400" b="1" u="sng" dirty="0" smtClean="0">
                <a:solidFill>
                  <a:srgbClr val="3312FA"/>
                </a:solidFill>
              </a:rPr>
              <a:t>In </a:t>
            </a:r>
            <a:r>
              <a:rPr lang="en-US" sz="2400" b="1" u="sng" dirty="0">
                <a:solidFill>
                  <a:srgbClr val="3312FA"/>
                </a:solidFill>
              </a:rPr>
              <a:t>preparation: </a:t>
            </a:r>
            <a:r>
              <a:rPr lang="en-US" sz="2400" b="1" u="sng" dirty="0" err="1">
                <a:solidFill>
                  <a:srgbClr val="3312FA"/>
                </a:solidFill>
              </a:rPr>
              <a:t>NuPECC</a:t>
            </a:r>
            <a:r>
              <a:rPr lang="en-US" sz="2400" b="1" u="sng" dirty="0">
                <a:solidFill>
                  <a:srgbClr val="3312FA"/>
                </a:solidFill>
              </a:rPr>
              <a:t> Report "Nuclear Physics for Medicine"</a:t>
            </a:r>
          </a:p>
          <a:p>
            <a:pPr lvl="1"/>
            <a:r>
              <a:rPr lang="en-US" sz="2000" b="1" dirty="0" smtClean="0"/>
              <a:t>Hadron Therapy</a:t>
            </a:r>
          </a:p>
          <a:p>
            <a:pPr lvl="1"/>
            <a:r>
              <a:rPr lang="en-US" sz="2000" b="1" dirty="0" smtClean="0"/>
              <a:t>Imaging</a:t>
            </a:r>
          </a:p>
          <a:p>
            <a:pPr lvl="1"/>
            <a:r>
              <a:rPr lang="en-US" sz="2000" b="1" dirty="0" smtClean="0"/>
              <a:t>Radioisotope production</a:t>
            </a:r>
          </a:p>
          <a:p>
            <a:pPr marL="457200" lvl="1" indent="0">
              <a:buNone/>
            </a:pPr>
            <a:endParaRPr lang="en-US" sz="2000" b="1" dirty="0" smtClean="0"/>
          </a:p>
          <a:p>
            <a:endParaRPr lang="en-US" sz="2400" b="1" dirty="0" smtClean="0"/>
          </a:p>
          <a:p>
            <a:pPr marL="0" indent="0">
              <a:buNone/>
            </a:pPr>
            <a:endParaRPr lang="en-US" sz="2400" b="1" dirty="0"/>
          </a:p>
          <a:p>
            <a:endParaRPr lang="en-US" dirty="0"/>
          </a:p>
        </p:txBody>
      </p:sp>
      <p:sp>
        <p:nvSpPr>
          <p:cNvPr id="4" name="Rectangle 3"/>
          <p:cNvSpPr/>
          <p:nvPr/>
        </p:nvSpPr>
        <p:spPr>
          <a:xfrm>
            <a:off x="838200" y="1676400"/>
            <a:ext cx="8001000" cy="369332"/>
          </a:xfrm>
          <a:prstGeom prst="rect">
            <a:avLst/>
          </a:prstGeom>
        </p:spPr>
        <p:txBody>
          <a:bodyPr wrap="square">
            <a:spAutoFit/>
          </a:bodyPr>
          <a:lstStyle/>
          <a:p>
            <a:r>
              <a:rPr lang="en-US" dirty="0"/>
              <a:t>http://science.energy.gov/~/media/hep/pdf/accelerator-rd-stewardship/Report.pdf</a:t>
            </a:r>
          </a:p>
        </p:txBody>
      </p:sp>
    </p:spTree>
    <p:extLst>
      <p:ext uri="{BB962C8B-B14F-4D97-AF65-F5344CB8AC3E}">
        <p14:creationId xmlns:p14="http://schemas.microsoft.com/office/powerpoint/2010/main" val="5356328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Summary</a:t>
            </a:r>
            <a:endParaRPr lang="en-US" dirty="0"/>
          </a:p>
        </p:txBody>
      </p:sp>
      <p:sp>
        <p:nvSpPr>
          <p:cNvPr id="3" name="TextBox 2"/>
          <p:cNvSpPr txBox="1"/>
          <p:nvPr/>
        </p:nvSpPr>
        <p:spPr>
          <a:xfrm>
            <a:off x="609600" y="1828800"/>
            <a:ext cx="184731" cy="369332"/>
          </a:xfrm>
          <a:prstGeom prst="rect">
            <a:avLst/>
          </a:prstGeom>
          <a:noFill/>
        </p:spPr>
        <p:txBody>
          <a:bodyPr wrap="none" rtlCol="0">
            <a:spAutoFit/>
          </a:bodyPr>
          <a:lstStyle/>
          <a:p>
            <a:endParaRPr lang="en-US" dirty="0"/>
          </a:p>
        </p:txBody>
      </p:sp>
      <p:sp>
        <p:nvSpPr>
          <p:cNvPr id="4" name="Rectangle 3"/>
          <p:cNvSpPr/>
          <p:nvPr/>
        </p:nvSpPr>
        <p:spPr>
          <a:xfrm>
            <a:off x="228600" y="685800"/>
            <a:ext cx="8382000" cy="6186309"/>
          </a:xfrm>
          <a:prstGeom prst="rect">
            <a:avLst/>
          </a:prstGeom>
        </p:spPr>
        <p:txBody>
          <a:bodyPr wrap="square">
            <a:spAutoFit/>
          </a:bodyPr>
          <a:lstStyle/>
          <a:p>
            <a:pPr marL="285750" indent="-285750">
              <a:buFont typeface="Arial" pitchFamily="34" charset="0"/>
              <a:buChar char="•"/>
            </a:pPr>
            <a:r>
              <a:rPr lang="en-US" sz="2800" dirty="0" smtClean="0"/>
              <a:t>I have explored a small selection of illustrations where nuclear technology, processes or data are essential for modern society.</a:t>
            </a:r>
          </a:p>
          <a:p>
            <a:pPr marL="285750" indent="-285750">
              <a:buFont typeface="Arial" pitchFamily="34" charset="0"/>
              <a:buChar char="•"/>
            </a:pPr>
            <a:endParaRPr lang="en-US" sz="2800" dirty="0" smtClean="0"/>
          </a:p>
          <a:p>
            <a:pPr marL="285750" indent="-285750">
              <a:buFont typeface="Arial" pitchFamily="34" charset="0"/>
              <a:buChar char="•"/>
            </a:pPr>
            <a:r>
              <a:rPr lang="en-US" sz="2800" dirty="0" smtClean="0"/>
              <a:t>If you walk down modern bio-chemical </a:t>
            </a:r>
            <a:r>
              <a:rPr lang="en-US" sz="2800" dirty="0"/>
              <a:t> </a:t>
            </a:r>
            <a:r>
              <a:rPr lang="en-US" sz="2800" dirty="0" smtClean="0"/>
              <a:t>        laboratories, you will see a vast majority are labeled with trefoils, indicating nuclear techniques are in use. </a:t>
            </a:r>
          </a:p>
          <a:p>
            <a:pPr marL="800100" lvl="1" indent="-342900">
              <a:buFont typeface="Wingdings" pitchFamily="2" charset="2"/>
              <a:buChar char="v"/>
            </a:pPr>
            <a:r>
              <a:rPr lang="en-US" sz="2000" dirty="0" smtClean="0"/>
              <a:t>Consider the impact of radioactive tracers (C-14) in understanding the Calvin cycle of photosynthesis, or the impact </a:t>
            </a:r>
            <a:r>
              <a:rPr lang="en-US" sz="2000" smtClean="0"/>
              <a:t>of </a:t>
            </a:r>
            <a:r>
              <a:rPr lang="en-US" sz="2000" smtClean="0"/>
              <a:t>the stable </a:t>
            </a:r>
            <a:r>
              <a:rPr lang="en-US" sz="2000" dirty="0" smtClean="0"/>
              <a:t>isotope tracers essential for nutrition studies.</a:t>
            </a:r>
          </a:p>
          <a:p>
            <a:pPr marL="285750" indent="-285750">
              <a:buFont typeface="Arial" pitchFamily="34" charset="0"/>
              <a:buChar char="•"/>
            </a:pPr>
            <a:endParaRPr lang="en-US" sz="2800" dirty="0"/>
          </a:p>
          <a:p>
            <a:pPr marL="285750" indent="-285750">
              <a:buFont typeface="Arial" pitchFamily="34" charset="0"/>
              <a:buChar char="•"/>
            </a:pPr>
            <a:r>
              <a:rPr lang="en-US" sz="2800" dirty="0" smtClean="0"/>
              <a:t>What this says is that society needs a highly trained workforce in nuclear </a:t>
            </a:r>
            <a:r>
              <a:rPr lang="en-US" sz="2800" dirty="0" smtClean="0"/>
              <a:t>techniques and knowledge</a:t>
            </a:r>
            <a:r>
              <a:rPr lang="en-US" sz="2800" dirty="0" smtClean="0"/>
              <a:t>. </a:t>
            </a:r>
            <a:endParaRPr lang="en-US" sz="2800" dirty="0" smtClean="0"/>
          </a:p>
          <a:p>
            <a:pPr marL="285750" indent="-285750">
              <a:buFont typeface="Arial" pitchFamily="34" charset="0"/>
              <a:buChar char="•"/>
            </a:pPr>
            <a:endParaRPr lang="en-US" sz="2800" dirty="0"/>
          </a:p>
          <a:p>
            <a:pPr marL="285750" indent="-285750">
              <a:buFont typeface="Arial" pitchFamily="34" charset="0"/>
              <a:buChar char="•"/>
            </a:pPr>
            <a:r>
              <a:rPr lang="en-US" sz="2800" dirty="0" smtClean="0"/>
              <a:t>What is exciting and fun for us is important to society!</a:t>
            </a:r>
          </a:p>
        </p:txBody>
      </p:sp>
      <p:pic>
        <p:nvPicPr>
          <p:cNvPr id="16386" name="Picture 2" descr="http://upload.wikimedia.org/wikipedia/commons/thumb/0/0b/Radiation_warning_symbol.svg/120px-Radiation_warning_symbo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75382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1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Semiconductor industry</a:t>
            </a:r>
            <a:endParaRPr lang="en-US" dirty="0"/>
          </a:p>
        </p:txBody>
      </p:sp>
      <p:sp>
        <p:nvSpPr>
          <p:cNvPr id="3" name="Content Placeholder 2"/>
          <p:cNvSpPr>
            <a:spLocks noGrp="1"/>
          </p:cNvSpPr>
          <p:nvPr>
            <p:ph idx="1"/>
          </p:nvPr>
        </p:nvSpPr>
        <p:spPr>
          <a:xfrm>
            <a:off x="457200" y="1219200"/>
            <a:ext cx="4876800" cy="2209800"/>
          </a:xfrm>
        </p:spPr>
        <p:txBody>
          <a:bodyPr/>
          <a:lstStyle/>
          <a:p>
            <a:r>
              <a:rPr lang="en-US" dirty="0" smtClean="0"/>
              <a:t>About 10000 accelerators are in use worldwide to dope semiconductors for computer chips</a:t>
            </a:r>
            <a:endParaRPr lang="en-US" dirty="0"/>
          </a:p>
        </p:txBody>
      </p:sp>
      <p:pic>
        <p:nvPicPr>
          <p:cNvPr id="3074" name="Picture 2"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447800"/>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0" y="6585466"/>
            <a:ext cx="1726755" cy="246221"/>
          </a:xfrm>
          <a:prstGeom prst="rect">
            <a:avLst/>
          </a:prstGeom>
          <a:noFill/>
        </p:spPr>
        <p:txBody>
          <a:bodyPr wrap="none" rtlCol="0">
            <a:spAutoFit/>
          </a:bodyPr>
          <a:lstStyle/>
          <a:p>
            <a:r>
              <a:rPr lang="en-US" sz="1000" dirty="0" smtClean="0"/>
              <a:t>From </a:t>
            </a:r>
            <a:r>
              <a:rPr lang="en-US" sz="1000" i="1" dirty="0" smtClean="0"/>
              <a:t>Accelerator for America</a:t>
            </a:r>
            <a:endParaRPr lang="en-US" sz="1000" i="1" dirty="0"/>
          </a:p>
        </p:txBody>
      </p:sp>
      <p:sp>
        <p:nvSpPr>
          <p:cNvPr id="4" name="TextBox 3"/>
          <p:cNvSpPr txBox="1"/>
          <p:nvPr/>
        </p:nvSpPr>
        <p:spPr>
          <a:xfrm>
            <a:off x="228600" y="5200471"/>
            <a:ext cx="4114800" cy="1200329"/>
          </a:xfrm>
          <a:prstGeom prst="rect">
            <a:avLst/>
          </a:prstGeom>
          <a:noFill/>
        </p:spPr>
        <p:txBody>
          <a:bodyPr wrap="square" rtlCol="0">
            <a:spAutoFit/>
          </a:bodyPr>
          <a:lstStyle/>
          <a:p>
            <a:r>
              <a:rPr lang="en-US" dirty="0" smtClean="0"/>
              <a:t>Advantages of ion implantation</a:t>
            </a:r>
          </a:p>
          <a:p>
            <a:pPr marL="285750" indent="-285750">
              <a:buFont typeface="Arial" pitchFamily="34" charset="0"/>
              <a:buChar char="•"/>
            </a:pPr>
            <a:r>
              <a:rPr lang="en-US" dirty="0" smtClean="0"/>
              <a:t>Excellent control of dopant concentrations</a:t>
            </a:r>
          </a:p>
          <a:p>
            <a:pPr marL="285750" indent="-285750">
              <a:buFont typeface="Arial" pitchFamily="34" charset="0"/>
              <a:buChar char="•"/>
            </a:pPr>
            <a:r>
              <a:rPr lang="en-US" dirty="0" smtClean="0"/>
              <a:t>Independent of solubility limits</a:t>
            </a:r>
            <a:endParaRPr lang="en-US" dirty="0"/>
          </a:p>
        </p:txBody>
      </p:sp>
      <p:sp>
        <p:nvSpPr>
          <p:cNvPr id="7" name="TextBox 6"/>
          <p:cNvSpPr txBox="1"/>
          <p:nvPr/>
        </p:nvSpPr>
        <p:spPr>
          <a:xfrm>
            <a:off x="4689254" y="5200471"/>
            <a:ext cx="3997546" cy="1200329"/>
          </a:xfrm>
          <a:prstGeom prst="rect">
            <a:avLst/>
          </a:prstGeom>
          <a:noFill/>
        </p:spPr>
        <p:txBody>
          <a:bodyPr wrap="square" rtlCol="0">
            <a:spAutoFit/>
          </a:bodyPr>
          <a:lstStyle/>
          <a:p>
            <a:r>
              <a:rPr lang="en-US" dirty="0" smtClean="0"/>
              <a:t>Disadvantages</a:t>
            </a:r>
          </a:p>
          <a:p>
            <a:pPr marL="285750" indent="-285750">
              <a:buFont typeface="Arial" pitchFamily="34" charset="0"/>
              <a:buChar char="•"/>
            </a:pPr>
            <a:r>
              <a:rPr lang="en-US" dirty="0" smtClean="0"/>
              <a:t>Always induces damage to irradiated material.  Usually must be annealed.</a:t>
            </a:r>
          </a:p>
          <a:p>
            <a:pPr marL="285750" indent="-285750">
              <a:buFont typeface="Arial" pitchFamily="34" charset="0"/>
              <a:buChar char="•"/>
            </a:pPr>
            <a:endParaRPr lang="en-US" dirty="0"/>
          </a:p>
        </p:txBody>
      </p:sp>
      <p:sp>
        <p:nvSpPr>
          <p:cNvPr id="8" name="TextBox 7"/>
          <p:cNvSpPr txBox="1"/>
          <p:nvPr/>
        </p:nvSpPr>
        <p:spPr>
          <a:xfrm>
            <a:off x="152400" y="3657600"/>
            <a:ext cx="5810052" cy="1200329"/>
          </a:xfrm>
          <a:prstGeom prst="rect">
            <a:avLst/>
          </a:prstGeom>
          <a:noFill/>
        </p:spPr>
        <p:txBody>
          <a:bodyPr wrap="none" rtlCol="0">
            <a:spAutoFit/>
          </a:bodyPr>
          <a:lstStyle/>
          <a:p>
            <a:r>
              <a:rPr lang="en-US" dirty="0"/>
              <a:t>T</a:t>
            </a:r>
            <a:r>
              <a:rPr lang="en-US" dirty="0" smtClean="0"/>
              <a:t>here are three methods of doping</a:t>
            </a:r>
          </a:p>
          <a:p>
            <a:pPr marL="285750" indent="-285750">
              <a:buFont typeface="Arial" pitchFamily="34" charset="0"/>
              <a:buChar char="•"/>
            </a:pPr>
            <a:r>
              <a:rPr lang="en-US" dirty="0" smtClean="0"/>
              <a:t>Doping during growth</a:t>
            </a:r>
          </a:p>
          <a:p>
            <a:pPr marL="285750" indent="-285750">
              <a:buFont typeface="Arial" pitchFamily="34" charset="0"/>
              <a:buChar char="•"/>
            </a:pPr>
            <a:r>
              <a:rPr lang="en-US" dirty="0" smtClean="0"/>
              <a:t>Ion implantation</a:t>
            </a:r>
          </a:p>
          <a:p>
            <a:pPr marL="285750" indent="-285750">
              <a:buFont typeface="Arial" pitchFamily="34" charset="0"/>
              <a:buChar char="•"/>
            </a:pPr>
            <a:r>
              <a:rPr lang="en-US" dirty="0" smtClean="0"/>
              <a:t>Diffusion - quite limited effectiveness for nanostructures </a:t>
            </a:r>
            <a:endParaRPr lang="en-US" dirty="0"/>
          </a:p>
        </p:txBody>
      </p:sp>
    </p:spTree>
    <p:extLst>
      <p:ext uri="{BB962C8B-B14F-4D97-AF65-F5344CB8AC3E}">
        <p14:creationId xmlns:p14="http://schemas.microsoft.com/office/powerpoint/2010/main" val="53242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91600" cy="639762"/>
          </a:xfrm>
        </p:spPr>
        <p:txBody>
          <a:bodyPr>
            <a:noAutofit/>
          </a:bodyPr>
          <a:lstStyle/>
          <a:p>
            <a:pPr algn="l"/>
            <a:r>
              <a:rPr lang="en-US" sz="2800" dirty="0" smtClean="0"/>
              <a:t>Nuclear Techniques such as </a:t>
            </a:r>
            <a:r>
              <a:rPr lang="el-GR" sz="2800" dirty="0" smtClean="0"/>
              <a:t>β</a:t>
            </a:r>
            <a:r>
              <a:rPr lang="en-US" sz="2800" dirty="0" smtClean="0"/>
              <a:t>-NMR are well suited for probing magnetic properties of nanostructures and thin films </a:t>
            </a:r>
            <a:endParaRPr lang="en-US" sz="2800"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57300"/>
            <a:ext cx="39338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6336089"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2667000"/>
            <a:ext cx="2780313" cy="646331"/>
          </a:xfrm>
          <a:prstGeom prst="rect">
            <a:avLst/>
          </a:prstGeom>
          <a:noFill/>
        </p:spPr>
        <p:txBody>
          <a:bodyPr wrap="none" rtlCol="0">
            <a:spAutoFit/>
          </a:bodyPr>
          <a:lstStyle/>
          <a:p>
            <a:r>
              <a:rPr lang="en-US" dirty="0" smtClean="0"/>
              <a:t>TRIUMF  H. </a:t>
            </a:r>
            <a:r>
              <a:rPr lang="en-US" dirty="0" err="1" smtClean="0"/>
              <a:t>Saadaoui</a:t>
            </a:r>
            <a:r>
              <a:rPr lang="en-US" dirty="0" smtClean="0"/>
              <a:t> et el., </a:t>
            </a:r>
          </a:p>
          <a:p>
            <a:r>
              <a:rPr lang="en-US" dirty="0" err="1" smtClean="0"/>
              <a:t>Physica</a:t>
            </a:r>
            <a:r>
              <a:rPr lang="en-US" dirty="0" smtClean="0"/>
              <a:t> B 404, 727 (2009)</a:t>
            </a:r>
            <a:endParaRPr lang="en-US" dirty="0"/>
          </a:p>
        </p:txBody>
      </p:sp>
      <p:sp>
        <p:nvSpPr>
          <p:cNvPr id="6" name="TextBox 5"/>
          <p:cNvSpPr txBox="1"/>
          <p:nvPr/>
        </p:nvSpPr>
        <p:spPr>
          <a:xfrm>
            <a:off x="304800" y="3962400"/>
            <a:ext cx="4495800" cy="2585323"/>
          </a:xfrm>
          <a:prstGeom prst="rect">
            <a:avLst/>
          </a:prstGeom>
          <a:noFill/>
        </p:spPr>
        <p:txBody>
          <a:bodyPr wrap="square" rtlCol="0">
            <a:spAutoFit/>
          </a:bodyPr>
          <a:lstStyle/>
          <a:p>
            <a:r>
              <a:rPr lang="en-US" dirty="0" smtClean="0"/>
              <a:t>Li-8 implanted in a 40 nm thick Ag layer</a:t>
            </a:r>
          </a:p>
          <a:p>
            <a:endParaRPr lang="en-US" dirty="0"/>
          </a:p>
          <a:p>
            <a:r>
              <a:rPr lang="en-US" dirty="0" smtClean="0"/>
              <a:t>The resonance in Ag broadens below </a:t>
            </a:r>
            <a:r>
              <a:rPr lang="en-US" dirty="0" err="1" smtClean="0"/>
              <a:t>Tc</a:t>
            </a:r>
            <a:r>
              <a:rPr lang="en-US" dirty="0" smtClean="0"/>
              <a:t> as expected from the  vortex lattice in the underlying superconductor. However the </a:t>
            </a:r>
            <a:r>
              <a:rPr lang="en-US" dirty="0" err="1" smtClean="0"/>
              <a:t>lineshape</a:t>
            </a:r>
            <a:r>
              <a:rPr lang="en-US" dirty="0" smtClean="0"/>
              <a:t> is nearly symmetric with the absence of a high field tail and exhibits a slight positive shift of the average field below </a:t>
            </a:r>
            <a:r>
              <a:rPr lang="en-US" dirty="0" err="1" smtClean="0"/>
              <a:t>Tc</a:t>
            </a:r>
            <a:r>
              <a:rPr lang="en-US" dirty="0" smtClean="0"/>
              <a:t>.</a:t>
            </a:r>
          </a:p>
        </p:txBody>
      </p:sp>
    </p:spTree>
    <p:extLst>
      <p:ext uri="{BB962C8B-B14F-4D97-AF65-F5344CB8AC3E}">
        <p14:creationId xmlns:p14="http://schemas.microsoft.com/office/powerpoint/2010/main" val="2284372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Finding Oil</a:t>
            </a:r>
            <a:br>
              <a:rPr lang="en-US" dirty="0" smtClean="0"/>
            </a:br>
            <a:r>
              <a:rPr lang="en-US" dirty="0" smtClean="0"/>
              <a:t>Bore Hole Logging</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1114425"/>
            <a:ext cx="7077075"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600200"/>
            <a:ext cx="2667000" cy="2585323"/>
          </a:xfrm>
          <a:prstGeom prst="rect">
            <a:avLst/>
          </a:prstGeom>
          <a:noFill/>
        </p:spPr>
        <p:txBody>
          <a:bodyPr wrap="square" rtlCol="0">
            <a:spAutoFit/>
          </a:bodyPr>
          <a:lstStyle/>
          <a:p>
            <a:r>
              <a:rPr lang="en-US" dirty="0" smtClean="0"/>
              <a:t>Typically Cs-137 for mono-energetic gamma’s and </a:t>
            </a:r>
          </a:p>
          <a:p>
            <a:r>
              <a:rPr lang="en-US" dirty="0" smtClean="0"/>
              <a:t>Am-Be, d-t generators or Cf-252 for neutrons.</a:t>
            </a:r>
          </a:p>
          <a:p>
            <a:endParaRPr lang="en-US" dirty="0"/>
          </a:p>
          <a:p>
            <a:endParaRPr lang="en-US" dirty="0" smtClean="0"/>
          </a:p>
          <a:p>
            <a:r>
              <a:rPr lang="en-US" dirty="0" smtClean="0"/>
              <a:t>These analyses can determine porosity, water content and density. </a:t>
            </a:r>
            <a:endParaRPr lang="en-US" dirty="0"/>
          </a:p>
        </p:txBody>
      </p:sp>
    </p:spTree>
    <p:extLst>
      <p:ext uri="{BB962C8B-B14F-4D97-AF65-F5344CB8AC3E}">
        <p14:creationId xmlns:p14="http://schemas.microsoft.com/office/powerpoint/2010/main" val="92601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1497" t="48369" r="41243" b="10277"/>
          <a:stretch>
            <a:fillRect/>
          </a:stretch>
        </p:blipFill>
        <p:spPr>
          <a:xfrm>
            <a:off x="319088" y="1073150"/>
            <a:ext cx="4521200" cy="3076575"/>
          </a:xfr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l="1003" t="3822" r="63118" b="56401"/>
          <a:stretch>
            <a:fillRect/>
          </a:stretch>
        </p:blipFill>
        <p:spPr bwMode="auto">
          <a:xfrm>
            <a:off x="5229225" y="1096963"/>
            <a:ext cx="234791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p:cNvPicPr>
            <a:picLocks noChangeAspect="1" noChangeArrowheads="1"/>
          </p:cNvPicPr>
          <p:nvPr/>
        </p:nvPicPr>
        <p:blipFill>
          <a:blip r:embed="rId4">
            <a:extLst>
              <a:ext uri="{28A0092B-C50C-407E-A947-70E740481C1C}">
                <a14:useLocalDpi xmlns:a14="http://schemas.microsoft.com/office/drawing/2010/main" val="0"/>
              </a:ext>
            </a:extLst>
          </a:blip>
          <a:srcRect l="6250" t="6979" r="40375" b="43750"/>
          <a:stretch>
            <a:fillRect/>
          </a:stretch>
        </p:blipFill>
        <p:spPr bwMode="gray">
          <a:xfrm>
            <a:off x="5318125" y="4373563"/>
            <a:ext cx="35036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6"/>
          <p:cNvSpPr>
            <a:spLocks noChangeArrowheads="1"/>
          </p:cNvSpPr>
          <p:nvPr/>
        </p:nvSpPr>
        <p:spPr bwMode="auto">
          <a:xfrm>
            <a:off x="5330825" y="3581400"/>
            <a:ext cx="36179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r>
              <a:rPr lang="en-GB" sz="1800">
                <a:latin typeface="Arial" charset="0"/>
                <a:cs typeface="Arial" charset="0"/>
              </a:rPr>
              <a:t>THIRSTY GIANT</a:t>
            </a:r>
            <a:endParaRPr lang="en-GB" sz="1800" b="1">
              <a:latin typeface="Arial" charset="0"/>
              <a:cs typeface="Arial" charset="0"/>
            </a:endParaRPr>
          </a:p>
          <a:p>
            <a:pPr algn="ctr"/>
            <a:r>
              <a:rPr lang="en-GB" sz="1800" b="1">
                <a:latin typeface="Arial" charset="0"/>
                <a:cs typeface="Arial" charset="0"/>
              </a:rPr>
              <a:t>India Digs Deeper, but Wells Are Drying Up </a:t>
            </a:r>
          </a:p>
          <a:p>
            <a:pPr algn="ctr" eaLnBrk="0" hangingPunct="0"/>
            <a:endParaRPr lang="en-GB" sz="1800">
              <a:latin typeface="Arial" charset="0"/>
              <a:cs typeface="Arial" charset="0"/>
            </a:endParaRPr>
          </a:p>
        </p:txBody>
      </p:sp>
      <p:pic>
        <p:nvPicPr>
          <p:cNvPr id="6150" name="Picture 8"/>
          <p:cNvPicPr>
            <a:picLocks noChangeAspect="1" noChangeArrowheads="1"/>
          </p:cNvPicPr>
          <p:nvPr/>
        </p:nvPicPr>
        <p:blipFill>
          <a:blip r:embed="rId5">
            <a:extLst>
              <a:ext uri="{28A0092B-C50C-407E-A947-70E740481C1C}">
                <a14:useLocalDpi xmlns:a14="http://schemas.microsoft.com/office/drawing/2010/main" val="0"/>
              </a:ext>
            </a:extLst>
          </a:blip>
          <a:srcRect l="5997" t="6255" r="41997" b="43732"/>
          <a:stretch>
            <a:fillRect/>
          </a:stretch>
        </p:blipFill>
        <p:spPr bwMode="auto">
          <a:xfrm>
            <a:off x="1635125" y="3889375"/>
            <a:ext cx="26622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l="11497" t="14941" r="41243" b="62785"/>
          <a:stretch>
            <a:fillRect/>
          </a:stretch>
        </p:blipFill>
        <p:spPr bwMode="auto">
          <a:xfrm>
            <a:off x="989013" y="5522913"/>
            <a:ext cx="400367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7" name="Text Box 9"/>
          <p:cNvSpPr txBox="1">
            <a:spLocks noChangeArrowheads="1"/>
          </p:cNvSpPr>
          <p:nvPr/>
        </p:nvSpPr>
        <p:spPr bwMode="auto">
          <a:xfrm>
            <a:off x="0" y="-76200"/>
            <a:ext cx="9144000" cy="1508105"/>
          </a:xfrm>
          <a:prstGeom prst="rect">
            <a:avLst/>
          </a:prstGeom>
          <a:noFill/>
          <a:ln>
            <a:noFill/>
          </a:ln>
          <a:effectLst/>
          <a:extLst/>
        </p:spPr>
        <p:txBody>
          <a:bodyPr>
            <a:spAutoFit/>
          </a:bodyPr>
          <a:lstStyle/>
          <a:p>
            <a:pPr algn="ctr">
              <a:defRPr/>
            </a:pPr>
            <a:r>
              <a:rPr lang="en-US" sz="2800" dirty="0">
                <a:latin typeface="+mj-lt"/>
              </a:rPr>
              <a:t>Decreasing Freshwater Availability and </a:t>
            </a:r>
            <a:r>
              <a:rPr lang="en-US" sz="2800" dirty="0" smtClean="0">
                <a:latin typeface="+mj-lt"/>
              </a:rPr>
              <a:t>Scarcity</a:t>
            </a:r>
          </a:p>
          <a:p>
            <a:pPr algn="ctr">
              <a:defRPr/>
            </a:pPr>
            <a:endParaRPr lang="en-GB" dirty="0" smtClean="0"/>
          </a:p>
          <a:p>
            <a:pPr algn="ctr">
              <a:defRPr/>
            </a:pPr>
            <a:r>
              <a:rPr lang="en-GB" dirty="0" err="1" smtClean="0"/>
              <a:t>Pradeep</a:t>
            </a:r>
            <a:r>
              <a:rPr lang="en-GB" dirty="0" smtClean="0"/>
              <a:t> </a:t>
            </a:r>
            <a:r>
              <a:rPr lang="en-GB" dirty="0" err="1" smtClean="0"/>
              <a:t>Aggarwal</a:t>
            </a:r>
            <a:r>
              <a:rPr lang="en-GB" dirty="0" smtClean="0"/>
              <a:t>, IAEA, International Workshop on Tracer Applications of Noble Gas Isotopes</a:t>
            </a:r>
            <a:endParaRPr lang="en-GB" dirty="0"/>
          </a:p>
          <a:p>
            <a:pPr algn="ctr">
              <a:defRPr/>
            </a:pPr>
            <a:endParaRPr lang="en-US" sz="2800" dirty="0">
              <a:latin typeface="+mj-lt"/>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3075</Words>
  <Application>Microsoft Office PowerPoint</Application>
  <PresentationFormat>On-screen Show (4:3)</PresentationFormat>
  <Paragraphs>734</Paragraphs>
  <Slides>55</Slides>
  <Notes>11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55</vt:i4>
      </vt:variant>
    </vt:vector>
  </HeadingPairs>
  <TitlesOfParts>
    <vt:vector size="59" baseType="lpstr">
      <vt:lpstr>Office Theme</vt:lpstr>
      <vt:lpstr>Image</vt:lpstr>
      <vt:lpstr>Worksheet</vt:lpstr>
      <vt:lpstr>Acrobat Document</vt:lpstr>
      <vt:lpstr>Nuclear Physics Serving Society</vt:lpstr>
      <vt:lpstr>PowerPoint Presentation</vt:lpstr>
      <vt:lpstr>Outline</vt:lpstr>
      <vt:lpstr>Wealth</vt:lpstr>
      <vt:lpstr>Accelerators in Industry</vt:lpstr>
      <vt:lpstr>Semiconductor industry</vt:lpstr>
      <vt:lpstr>Nuclear Techniques such as β-NMR are well suited for probing magnetic properties of nanostructures and thin films </vt:lpstr>
      <vt:lpstr>Finding Oil Bore Hole Logging</vt:lpstr>
      <vt:lpstr>PowerPoint Presentation</vt:lpstr>
      <vt:lpstr>PowerPoint Presentation</vt:lpstr>
      <vt:lpstr>Continued recognition of the need for water resources data and comprehensive assessments</vt:lpstr>
      <vt:lpstr>IAEA projects in &gt;60 countries are/will be using isotope age dating with multiple tracers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vt:lpstr>
      <vt:lpstr>Proton and Ion Therapy</vt:lpstr>
      <vt:lpstr>PowerPoint Presentation</vt:lpstr>
      <vt:lpstr>PowerPoint Presentation</vt:lpstr>
      <vt:lpstr>PowerPoint Presentation</vt:lpstr>
      <vt:lpstr>Health </vt:lpstr>
      <vt:lpstr>PET  6 decades of development</vt:lpstr>
      <vt:lpstr>PowerPoint Presentation</vt:lpstr>
      <vt:lpstr>PowerPoint Presentation</vt:lpstr>
      <vt:lpstr>PowerPoint Presentation</vt:lpstr>
      <vt:lpstr>PowerPoint Presentation</vt:lpstr>
      <vt:lpstr>Time-of-flight assisted reconstruction</vt:lpstr>
      <vt:lpstr>Philips Gemini TF (2006)</vt:lpstr>
      <vt:lpstr>PowerPoint Presentation</vt:lpstr>
      <vt:lpstr>Photo-detectors for PET</vt:lpstr>
      <vt:lpstr>Clinical PET/MR (sequential) </vt:lpstr>
      <vt:lpstr>Motion correction:  B-spline non-rigid image registration </vt:lpstr>
      <vt:lpstr>PET Summary</vt:lpstr>
      <vt:lpstr>PowerPoint Presentation</vt:lpstr>
      <vt:lpstr>PowerPoint Presentation</vt:lpstr>
      <vt:lpstr>New Production Techniques for Isotopes Wanted !</vt:lpstr>
      <vt:lpstr>In U.S. DOE Office of Nuclear Physics Assumed Responsibility for Isotope Program in 2009</vt:lpstr>
      <vt:lpstr>Stealth</vt:lpstr>
      <vt:lpstr>Nuclear powered submarines with nuclear warheads were/are an essential element of the philosophy of Mutually Assured Destruction</vt:lpstr>
      <vt:lpstr>Nuclear Forensics</vt:lpstr>
      <vt:lpstr>Non-proliferation</vt:lpstr>
      <vt:lpstr>Perhaps in the Future  Nuclear Quadrupole Resonance in Low Field environments</vt:lpstr>
      <vt:lpstr>Wow</vt:lpstr>
      <vt:lpstr>So you want to explore the solar system </vt:lpstr>
      <vt:lpstr>How do we see into the center of the earth?</vt:lpstr>
      <vt:lpstr>PowerPoint Presentation</vt:lpstr>
      <vt:lpstr>Measuring the radioactive heating with geoneutrinos</vt:lpstr>
      <vt:lpstr>Useful Background Material</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Physics Serving Society</dc:title>
  <dc:creator>don</dc:creator>
  <cp:lastModifiedBy> </cp:lastModifiedBy>
  <cp:revision>80</cp:revision>
  <dcterms:created xsi:type="dcterms:W3CDTF">2006-08-16T00:00:00Z</dcterms:created>
  <dcterms:modified xsi:type="dcterms:W3CDTF">2013-05-26T15:58:14Z</dcterms:modified>
</cp:coreProperties>
</file>