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.xml" ContentType="application/vnd.openxmlformats-officedocument.drawingml.chart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1" r:id="rId1"/>
  </p:sldMasterIdLst>
  <p:notesMasterIdLst>
    <p:notesMasterId r:id="rId56"/>
  </p:notesMasterIdLst>
  <p:handoutMasterIdLst>
    <p:handoutMasterId r:id="rId57"/>
  </p:handoutMasterIdLst>
  <p:sldIdLst>
    <p:sldId id="256" r:id="rId2"/>
    <p:sldId id="320" r:id="rId3"/>
    <p:sldId id="313" r:id="rId4"/>
    <p:sldId id="338" r:id="rId5"/>
    <p:sldId id="321" r:id="rId6"/>
    <p:sldId id="323" r:id="rId7"/>
    <p:sldId id="339" r:id="rId8"/>
    <p:sldId id="311" r:id="rId9"/>
    <p:sldId id="350" r:id="rId10"/>
    <p:sldId id="349" r:id="rId11"/>
    <p:sldId id="351" r:id="rId12"/>
    <p:sldId id="312" r:id="rId13"/>
    <p:sldId id="363" r:id="rId14"/>
    <p:sldId id="356" r:id="rId15"/>
    <p:sldId id="373" r:id="rId16"/>
    <p:sldId id="358" r:id="rId17"/>
    <p:sldId id="355" r:id="rId18"/>
    <p:sldId id="368" r:id="rId19"/>
    <p:sldId id="357" r:id="rId20"/>
    <p:sldId id="369" r:id="rId21"/>
    <p:sldId id="353" r:id="rId22"/>
    <p:sldId id="325" r:id="rId23"/>
    <p:sldId id="326" r:id="rId24"/>
    <p:sldId id="360" r:id="rId25"/>
    <p:sldId id="327" r:id="rId26"/>
    <p:sldId id="328" r:id="rId27"/>
    <p:sldId id="331" r:id="rId28"/>
    <p:sldId id="329" r:id="rId29"/>
    <p:sldId id="332" r:id="rId30"/>
    <p:sldId id="333" r:id="rId31"/>
    <p:sldId id="335" r:id="rId32"/>
    <p:sldId id="334" r:id="rId33"/>
    <p:sldId id="337" r:id="rId34"/>
    <p:sldId id="336" r:id="rId35"/>
    <p:sldId id="362" r:id="rId36"/>
    <p:sldId id="345" r:id="rId37"/>
    <p:sldId id="344" r:id="rId38"/>
    <p:sldId id="270" r:id="rId39"/>
    <p:sldId id="264" r:id="rId40"/>
    <p:sldId id="308" r:id="rId41"/>
    <p:sldId id="309" r:id="rId42"/>
    <p:sldId id="346" r:id="rId43"/>
    <p:sldId id="375" r:id="rId44"/>
    <p:sldId id="366" r:id="rId45"/>
    <p:sldId id="348" r:id="rId46"/>
    <p:sldId id="340" r:id="rId47"/>
    <p:sldId id="341" r:id="rId48"/>
    <p:sldId id="268" r:id="rId49"/>
    <p:sldId id="319" r:id="rId50"/>
    <p:sldId id="342" r:id="rId51"/>
    <p:sldId id="379" r:id="rId52"/>
    <p:sldId id="380" r:id="rId53"/>
    <p:sldId id="343" r:id="rId54"/>
    <p:sldId id="377" r:id="rId55"/>
  </p:sldIdLst>
  <p:sldSz cx="9144000" cy="6858000" type="screen4x3"/>
  <p:notesSz cx="6858000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延與秀人" initials="延與秀人" lastIdx="1" clrIdx="0">
    <p:extLst>
      <p:ext uri="{19B8F6BF-5375-455C-9EA6-DF929625EA0E}">
        <p15:presenceInfo xmlns:p15="http://schemas.microsoft.com/office/powerpoint/2012/main" userId="98419a8667ecc4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70828" autoAdjust="0"/>
  </p:normalViewPr>
  <p:slideViewPr>
    <p:cSldViewPr snapToGrid="0">
      <p:cViewPr varScale="1">
        <p:scale>
          <a:sx n="48" d="100"/>
          <a:sy n="48" d="100"/>
        </p:scale>
        <p:origin x="1652" y="-8"/>
      </p:cViewPr>
      <p:guideLst/>
    </p:cSldViewPr>
  </p:slideViewPr>
  <p:outlineViewPr>
    <p:cViewPr>
      <p:scale>
        <a:sx n="33" d="100"/>
        <a:sy n="33" d="100"/>
      </p:scale>
      <p:origin x="0" y="-4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Hideto%20En'yo\Desktop\20121024%20DNP%20&#36039;&#26009;\Kcomputer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262076681469697E-2"/>
          <c:y val="4.1493696055929494E-2"/>
          <c:w val="0.81528126853829663"/>
          <c:h val="0.85477179625890864"/>
        </c:manualLayout>
      </c:layout>
      <c:scatterChart>
        <c:scatterStyle val="lineMarker"/>
        <c:varyColors val="0"/>
        <c:ser>
          <c:idx val="0"/>
          <c:order val="0"/>
          <c:tx>
            <c:strRef>
              <c:f>'National Flagship top5th'!$O$1</c:f>
              <c:strCache>
                <c:ptCount val="1"/>
                <c:pt idx="0">
                  <c:v>Canada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top5th'!$O$2:$O$221</c:f>
              <c:numCache>
                <c:formatCode>General</c:formatCode>
                <c:ptCount val="220"/>
              </c:numCache>
            </c:numRef>
          </c:yVal>
          <c:smooth val="0"/>
        </c:ser>
        <c:ser>
          <c:idx val="1"/>
          <c:order val="1"/>
          <c:tx>
            <c:strRef>
              <c:f>'National Flagship top5th'!$P$1</c:f>
              <c:strCache>
                <c:ptCount val="1"/>
                <c:pt idx="0">
                  <c:v>China</c:v>
                </c:pt>
              </c:strCache>
            </c:strRef>
          </c:tx>
          <c:spPr>
            <a:ln w="25400">
              <a:solidFill>
                <a:srgbClr val="993366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993366"/>
              </a:solidFill>
              <a:ln>
                <a:solidFill>
                  <a:srgbClr val="993366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top5th'!$P$2:$P$221</c:f>
              <c:numCache>
                <c:formatCode>General</c:formatCode>
                <c:ptCount val="220"/>
                <c:pt idx="0">
                  <c:v>1046</c:v>
                </c:pt>
                <c:pt idx="1">
                  <c:v>4183</c:v>
                </c:pt>
                <c:pt idx="2">
                  <c:v>8061</c:v>
                </c:pt>
                <c:pt idx="3">
                  <c:v>8061</c:v>
                </c:pt>
                <c:pt idx="4">
                  <c:v>10310</c:v>
                </c:pt>
                <c:pt idx="5">
                  <c:v>10310</c:v>
                </c:pt>
                <c:pt idx="6">
                  <c:v>18600</c:v>
                </c:pt>
                <c:pt idx="7">
                  <c:v>180600</c:v>
                </c:pt>
                <c:pt idx="8">
                  <c:v>180600</c:v>
                </c:pt>
                <c:pt idx="9">
                  <c:v>563100</c:v>
                </c:pt>
                <c:pt idx="10">
                  <c:v>1271000</c:v>
                </c:pt>
                <c:pt idx="11">
                  <c:v>2566000</c:v>
                </c:pt>
                <c:pt idx="12">
                  <c:v>2566000</c:v>
                </c:pt>
                <c:pt idx="13">
                  <c:v>2566000</c:v>
                </c:pt>
                <c:pt idx="14">
                  <c:v>2566000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'National Flagship top5th'!$Q$1</c:f>
              <c:strCache>
                <c:ptCount val="1"/>
                <c:pt idx="0">
                  <c:v>France</c:v>
                </c:pt>
              </c:strCache>
            </c:strRef>
          </c:tx>
          <c:spPr>
            <a:ln w="25400">
              <a:solidFill>
                <a:srgbClr val="808000"/>
              </a:solidFill>
              <a:prstDash val="solid"/>
            </a:ln>
          </c:spPr>
          <c:marker>
            <c:symbol val="triangle"/>
            <c:size val="5"/>
            <c:spPr>
              <a:solidFill>
                <a:srgbClr val="808080"/>
              </a:solidFill>
              <a:ln>
                <a:solidFill>
                  <a:srgbClr val="808000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top5th'!$Q$2:$Q$221</c:f>
              <c:numCache>
                <c:formatCode>General</c:formatCode>
                <c:ptCount val="220"/>
                <c:pt idx="15">
                  <c:v>93.2</c:v>
                </c:pt>
                <c:pt idx="16">
                  <c:v>115.5</c:v>
                </c:pt>
                <c:pt idx="17">
                  <c:v>125</c:v>
                </c:pt>
                <c:pt idx="18">
                  <c:v>68.45</c:v>
                </c:pt>
                <c:pt idx="19">
                  <c:v>146</c:v>
                </c:pt>
                <c:pt idx="20">
                  <c:v>157</c:v>
                </c:pt>
                <c:pt idx="21">
                  <c:v>157</c:v>
                </c:pt>
                <c:pt idx="22">
                  <c:v>286</c:v>
                </c:pt>
                <c:pt idx="23">
                  <c:v>286</c:v>
                </c:pt>
                <c:pt idx="24">
                  <c:v>494</c:v>
                </c:pt>
                <c:pt idx="25">
                  <c:v>3980</c:v>
                </c:pt>
                <c:pt idx="26">
                  <c:v>3980</c:v>
                </c:pt>
                <c:pt idx="27">
                  <c:v>3980</c:v>
                </c:pt>
                <c:pt idx="28">
                  <c:v>3980</c:v>
                </c:pt>
                <c:pt idx="29">
                  <c:v>3980</c:v>
                </c:pt>
                <c:pt idx="30">
                  <c:v>3980</c:v>
                </c:pt>
                <c:pt idx="31">
                  <c:v>42900</c:v>
                </c:pt>
                <c:pt idx="32">
                  <c:v>52840</c:v>
                </c:pt>
                <c:pt idx="33">
                  <c:v>52840</c:v>
                </c:pt>
                <c:pt idx="34">
                  <c:v>52840</c:v>
                </c:pt>
                <c:pt idx="35">
                  <c:v>112500</c:v>
                </c:pt>
                <c:pt idx="36">
                  <c:v>128400</c:v>
                </c:pt>
                <c:pt idx="37">
                  <c:v>128400</c:v>
                </c:pt>
                <c:pt idx="38">
                  <c:v>128400</c:v>
                </c:pt>
                <c:pt idx="39">
                  <c:v>237800</c:v>
                </c:pt>
                <c:pt idx="40">
                  <c:v>1050000</c:v>
                </c:pt>
                <c:pt idx="41">
                  <c:v>1050000</c:v>
                </c:pt>
                <c:pt idx="42">
                  <c:v>1050000</c:v>
                </c:pt>
                <c:pt idx="43">
                  <c:v>1359000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'National Flagship top5th'!$R$1</c:f>
              <c:strCache>
                <c:ptCount val="1"/>
                <c:pt idx="0">
                  <c:v>Germany</c:v>
                </c:pt>
              </c:strCache>
            </c:strRef>
          </c:tx>
          <c:spPr>
            <a:ln w="25400">
              <a:solidFill>
                <a:srgbClr val="666699"/>
              </a:solidFill>
              <a:prstDash val="solid"/>
            </a:ln>
          </c:spPr>
          <c:marker>
            <c:symbol val="x"/>
            <c:size val="5"/>
            <c:spPr>
              <a:solidFill>
                <a:srgbClr val="666699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top5th'!$R$2:$R$221</c:f>
              <c:numCache>
                <c:formatCode>General</c:formatCode>
                <c:ptCount val="220"/>
                <c:pt idx="44">
                  <c:v>19.05</c:v>
                </c:pt>
                <c:pt idx="45">
                  <c:v>25.3</c:v>
                </c:pt>
                <c:pt idx="46">
                  <c:v>66.53</c:v>
                </c:pt>
                <c:pt idx="47">
                  <c:v>60.6</c:v>
                </c:pt>
                <c:pt idx="48">
                  <c:v>176</c:v>
                </c:pt>
                <c:pt idx="49">
                  <c:v>196</c:v>
                </c:pt>
                <c:pt idx="50">
                  <c:v>342</c:v>
                </c:pt>
                <c:pt idx="51">
                  <c:v>401</c:v>
                </c:pt>
                <c:pt idx="52">
                  <c:v>447</c:v>
                </c:pt>
                <c:pt idx="53">
                  <c:v>671</c:v>
                </c:pt>
                <c:pt idx="54">
                  <c:v>1035</c:v>
                </c:pt>
                <c:pt idx="55">
                  <c:v>1035</c:v>
                </c:pt>
                <c:pt idx="56">
                  <c:v>1035</c:v>
                </c:pt>
                <c:pt idx="57">
                  <c:v>1293</c:v>
                </c:pt>
                <c:pt idx="58">
                  <c:v>1653</c:v>
                </c:pt>
                <c:pt idx="59">
                  <c:v>2010</c:v>
                </c:pt>
                <c:pt idx="60">
                  <c:v>2050</c:v>
                </c:pt>
                <c:pt idx="61">
                  <c:v>2198.44</c:v>
                </c:pt>
                <c:pt idx="62">
                  <c:v>5568</c:v>
                </c:pt>
                <c:pt idx="63">
                  <c:v>5568</c:v>
                </c:pt>
                <c:pt idx="64">
                  <c:v>8923</c:v>
                </c:pt>
                <c:pt idx="65">
                  <c:v>37330</c:v>
                </c:pt>
                <c:pt idx="66">
                  <c:v>37330</c:v>
                </c:pt>
                <c:pt idx="67">
                  <c:v>56520</c:v>
                </c:pt>
                <c:pt idx="68">
                  <c:v>167300</c:v>
                </c:pt>
                <c:pt idx="69">
                  <c:v>180000</c:v>
                </c:pt>
                <c:pt idx="70">
                  <c:v>180000</c:v>
                </c:pt>
                <c:pt idx="71">
                  <c:v>825500</c:v>
                </c:pt>
                <c:pt idx="72">
                  <c:v>825500</c:v>
                </c:pt>
                <c:pt idx="73">
                  <c:v>825500</c:v>
                </c:pt>
                <c:pt idx="74">
                  <c:v>825500</c:v>
                </c:pt>
                <c:pt idx="75">
                  <c:v>825500</c:v>
                </c:pt>
                <c:pt idx="76">
                  <c:v>831400</c:v>
                </c:pt>
                <c:pt idx="77">
                  <c:v>2897000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'National Flagship top5th'!$S$1</c:f>
              <c:strCache>
                <c:ptCount val="1"/>
                <c:pt idx="0">
                  <c:v>India</c:v>
                </c:pt>
              </c:strCache>
            </c:strRef>
          </c:tx>
          <c:spPr>
            <a:ln w="25400">
              <a:solidFill>
                <a:srgbClr val="33CCCC"/>
              </a:solidFill>
              <a:prstDash val="solid"/>
            </a:ln>
          </c:spPr>
          <c:marker>
            <c:symbol val="star"/>
            <c:size val="5"/>
            <c:spPr>
              <a:solidFill>
                <a:srgbClr val="339966"/>
              </a:solidFill>
              <a:ln>
                <a:solidFill>
                  <a:srgbClr val="33CCCC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top5th'!$S$2:$S$221</c:f>
              <c:numCache>
                <c:formatCode>General</c:formatCode>
                <c:ptCount val="220"/>
                <c:pt idx="78">
                  <c:v>117900</c:v>
                </c:pt>
                <c:pt idx="79">
                  <c:v>132800</c:v>
                </c:pt>
                <c:pt idx="80">
                  <c:v>132800</c:v>
                </c:pt>
                <c:pt idx="81">
                  <c:v>132800</c:v>
                </c:pt>
                <c:pt idx="82">
                  <c:v>132800</c:v>
                </c:pt>
                <c:pt idx="83">
                  <c:v>132800</c:v>
                </c:pt>
                <c:pt idx="84">
                  <c:v>132800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'National Flagship top5th'!$T$1</c:f>
              <c:strCache>
                <c:ptCount val="1"/>
                <c:pt idx="0">
                  <c:v>Japan</c:v>
                </c:pt>
              </c:strCache>
            </c:strRef>
          </c:tx>
          <c:spPr>
            <a:ln w="25400">
              <a:solidFill>
                <a:srgbClr val="FF9900"/>
              </a:solidFill>
              <a:prstDash val="solid"/>
            </a:ln>
          </c:spPr>
          <c:marker>
            <c:symbol val="circle"/>
            <c:size val="5"/>
            <c:spPr>
              <a:solidFill>
                <a:srgbClr val="FF8080"/>
              </a:solidFill>
              <a:ln>
                <a:solidFill>
                  <a:srgbClr val="FF9900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top5th'!$T$2:$T$221</c:f>
              <c:numCache>
                <c:formatCode>General</c:formatCode>
                <c:ptCount val="220"/>
                <c:pt idx="85">
                  <c:v>23.2</c:v>
                </c:pt>
                <c:pt idx="86">
                  <c:v>124</c:v>
                </c:pt>
                <c:pt idx="87">
                  <c:v>124</c:v>
                </c:pt>
                <c:pt idx="88">
                  <c:v>170</c:v>
                </c:pt>
                <c:pt idx="89">
                  <c:v>170</c:v>
                </c:pt>
                <c:pt idx="90">
                  <c:v>170</c:v>
                </c:pt>
                <c:pt idx="91">
                  <c:v>220.4</c:v>
                </c:pt>
                <c:pt idx="92">
                  <c:v>368.2</c:v>
                </c:pt>
                <c:pt idx="93">
                  <c:v>368.2</c:v>
                </c:pt>
                <c:pt idx="94">
                  <c:v>368.2</c:v>
                </c:pt>
                <c:pt idx="95">
                  <c:v>368.2</c:v>
                </c:pt>
                <c:pt idx="96">
                  <c:v>368.2</c:v>
                </c:pt>
                <c:pt idx="97">
                  <c:v>873</c:v>
                </c:pt>
                <c:pt idx="98">
                  <c:v>873</c:v>
                </c:pt>
                <c:pt idx="99">
                  <c:v>917</c:v>
                </c:pt>
                <c:pt idx="100">
                  <c:v>917</c:v>
                </c:pt>
                <c:pt idx="101">
                  <c:v>1709.1</c:v>
                </c:pt>
                <c:pt idx="102">
                  <c:v>1709.1</c:v>
                </c:pt>
                <c:pt idx="103">
                  <c:v>35860</c:v>
                </c:pt>
                <c:pt idx="104">
                  <c:v>35860</c:v>
                </c:pt>
                <c:pt idx="105">
                  <c:v>35860</c:v>
                </c:pt>
                <c:pt idx="106">
                  <c:v>35860</c:v>
                </c:pt>
                <c:pt idx="107">
                  <c:v>35860</c:v>
                </c:pt>
                <c:pt idx="108">
                  <c:v>35860</c:v>
                </c:pt>
                <c:pt idx="109">
                  <c:v>35860</c:v>
                </c:pt>
                <c:pt idx="110">
                  <c:v>38180</c:v>
                </c:pt>
                <c:pt idx="111">
                  <c:v>35860</c:v>
                </c:pt>
                <c:pt idx="112">
                  <c:v>47380</c:v>
                </c:pt>
                <c:pt idx="113">
                  <c:v>35860</c:v>
                </c:pt>
                <c:pt idx="114">
                  <c:v>48880</c:v>
                </c:pt>
                <c:pt idx="115">
                  <c:v>56430</c:v>
                </c:pt>
                <c:pt idx="116">
                  <c:v>82984</c:v>
                </c:pt>
                <c:pt idx="117">
                  <c:v>82984</c:v>
                </c:pt>
                <c:pt idx="118">
                  <c:v>122400</c:v>
                </c:pt>
                <c:pt idx="119">
                  <c:v>122400</c:v>
                </c:pt>
                <c:pt idx="120">
                  <c:v>191400</c:v>
                </c:pt>
                <c:pt idx="121">
                  <c:v>1192000</c:v>
                </c:pt>
                <c:pt idx="122">
                  <c:v>8162000</c:v>
                </c:pt>
                <c:pt idx="123">
                  <c:v>10510000</c:v>
                </c:pt>
                <c:pt idx="124">
                  <c:v>10510000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'National Flagship top5th'!$U$1</c:f>
              <c:strCache>
                <c:ptCount val="1"/>
                <c:pt idx="0">
                  <c:v>Spain</c:v>
                </c:pt>
              </c:strCache>
            </c:strRef>
          </c:tx>
          <c:spPr>
            <a:ln w="25400">
              <a:solidFill>
                <a:srgbClr val="9999FF"/>
              </a:solidFill>
              <a:prstDash val="solid"/>
            </a:ln>
          </c:spPr>
          <c:marker>
            <c:symbol val="plus"/>
            <c:size val="5"/>
            <c:spPr>
              <a:solidFill>
                <a:srgbClr val="9999FF"/>
              </a:solidFill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top5th'!$U$2:$U$221</c:f>
              <c:numCache>
                <c:formatCode>General</c:formatCode>
                <c:ptCount val="220"/>
                <c:pt idx="125">
                  <c:v>20530</c:v>
                </c:pt>
                <c:pt idx="126">
                  <c:v>27910</c:v>
                </c:pt>
                <c:pt idx="127">
                  <c:v>27910</c:v>
                </c:pt>
                <c:pt idx="128">
                  <c:v>62630</c:v>
                </c:pt>
                <c:pt idx="129">
                  <c:v>62630</c:v>
                </c:pt>
                <c:pt idx="130">
                  <c:v>63830</c:v>
                </c:pt>
                <c:pt idx="131">
                  <c:v>63830</c:v>
                </c:pt>
                <c:pt idx="132">
                  <c:v>63830</c:v>
                </c:pt>
              </c:numCache>
            </c:numRef>
          </c:yVal>
          <c:smooth val="0"/>
        </c:ser>
        <c:ser>
          <c:idx val="7"/>
          <c:order val="7"/>
          <c:tx>
            <c:strRef>
              <c:f>'National Flagship top5th'!$V$1</c:f>
              <c:strCache>
                <c:ptCount val="1"/>
                <c:pt idx="0">
                  <c:v>Sweden</c:v>
                </c:pt>
              </c:strCache>
            </c:strRef>
          </c:tx>
          <c:spPr>
            <a:ln w="25400">
              <a:solidFill>
                <a:srgbClr val="FF8080"/>
              </a:solidFill>
              <a:prstDash val="solid"/>
            </a:ln>
          </c:spPr>
          <c:marker>
            <c:symbol val="dot"/>
            <c:size val="5"/>
            <c:spPr>
              <a:solidFill>
                <a:srgbClr val="FF8080"/>
              </a:solidFill>
              <a:ln>
                <a:solidFill>
                  <a:srgbClr val="FF8080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top5th'!$V$2:$V$221</c:f>
              <c:numCache>
                <c:formatCode>General</c:formatCode>
                <c:ptCount val="220"/>
                <c:pt idx="133">
                  <c:v>55.7</c:v>
                </c:pt>
                <c:pt idx="134">
                  <c:v>83.47</c:v>
                </c:pt>
                <c:pt idx="135">
                  <c:v>94.2</c:v>
                </c:pt>
                <c:pt idx="136">
                  <c:v>420.44</c:v>
                </c:pt>
                <c:pt idx="137">
                  <c:v>102800</c:v>
                </c:pt>
                <c:pt idx="138">
                  <c:v>102800</c:v>
                </c:pt>
                <c:pt idx="139">
                  <c:v>102800</c:v>
                </c:pt>
                <c:pt idx="140">
                  <c:v>102800</c:v>
                </c:pt>
                <c:pt idx="141">
                  <c:v>102800</c:v>
                </c:pt>
                <c:pt idx="142">
                  <c:v>102800</c:v>
                </c:pt>
                <c:pt idx="143">
                  <c:v>237200</c:v>
                </c:pt>
                <c:pt idx="144">
                  <c:v>237200</c:v>
                </c:pt>
              </c:numCache>
            </c:numRef>
          </c:yVal>
          <c:smooth val="0"/>
        </c:ser>
        <c:ser>
          <c:idx val="8"/>
          <c:order val="8"/>
          <c:tx>
            <c:strRef>
              <c:f>'National Flagship top5th'!$W$1</c:f>
              <c:strCache>
                <c:ptCount val="1"/>
                <c:pt idx="0">
                  <c:v>UK</c:v>
                </c:pt>
              </c:strCache>
            </c:strRef>
          </c:tx>
          <c:spPr>
            <a:ln w="25400">
              <a:solidFill>
                <a:srgbClr val="CCFFCC"/>
              </a:solidFill>
              <a:prstDash val="solid"/>
            </a:ln>
          </c:spPr>
          <c:marker>
            <c:symbol val="dash"/>
            <c:size val="5"/>
            <c:spPr>
              <a:solidFill>
                <a:srgbClr val="CCFFCC"/>
              </a:solidFill>
              <a:ln>
                <a:solidFill>
                  <a:srgbClr val="CCFFCC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top5th'!$W$2:$W$221</c:f>
              <c:numCache>
                <c:formatCode>General</c:formatCode>
                <c:ptCount val="220"/>
                <c:pt idx="145">
                  <c:v>21.4</c:v>
                </c:pt>
                <c:pt idx="146">
                  <c:v>25.3</c:v>
                </c:pt>
                <c:pt idx="147">
                  <c:v>31.7</c:v>
                </c:pt>
                <c:pt idx="148">
                  <c:v>31.7</c:v>
                </c:pt>
                <c:pt idx="149">
                  <c:v>50.8</c:v>
                </c:pt>
                <c:pt idx="150">
                  <c:v>94.3</c:v>
                </c:pt>
                <c:pt idx="151">
                  <c:v>94.3</c:v>
                </c:pt>
                <c:pt idx="152">
                  <c:v>430.3</c:v>
                </c:pt>
                <c:pt idx="153">
                  <c:v>450</c:v>
                </c:pt>
                <c:pt idx="154">
                  <c:v>552</c:v>
                </c:pt>
                <c:pt idx="155">
                  <c:v>552</c:v>
                </c:pt>
                <c:pt idx="156">
                  <c:v>552</c:v>
                </c:pt>
                <c:pt idx="157">
                  <c:v>671</c:v>
                </c:pt>
                <c:pt idx="158">
                  <c:v>886</c:v>
                </c:pt>
                <c:pt idx="159">
                  <c:v>886</c:v>
                </c:pt>
                <c:pt idx="160">
                  <c:v>886</c:v>
                </c:pt>
                <c:pt idx="161">
                  <c:v>1910</c:v>
                </c:pt>
                <c:pt idx="162">
                  <c:v>3241</c:v>
                </c:pt>
                <c:pt idx="163">
                  <c:v>3241</c:v>
                </c:pt>
                <c:pt idx="164">
                  <c:v>3406</c:v>
                </c:pt>
                <c:pt idx="165">
                  <c:v>8955</c:v>
                </c:pt>
                <c:pt idx="166">
                  <c:v>9241</c:v>
                </c:pt>
                <c:pt idx="167">
                  <c:v>9241</c:v>
                </c:pt>
                <c:pt idx="168">
                  <c:v>11810</c:v>
                </c:pt>
                <c:pt idx="169">
                  <c:v>32500</c:v>
                </c:pt>
                <c:pt idx="170">
                  <c:v>32498</c:v>
                </c:pt>
                <c:pt idx="171">
                  <c:v>54648</c:v>
                </c:pt>
                <c:pt idx="172">
                  <c:v>80320</c:v>
                </c:pt>
                <c:pt idx="173">
                  <c:v>92980</c:v>
                </c:pt>
                <c:pt idx="174">
                  <c:v>115900</c:v>
                </c:pt>
                <c:pt idx="175">
                  <c:v>174083</c:v>
                </c:pt>
                <c:pt idx="176">
                  <c:v>274700</c:v>
                </c:pt>
                <c:pt idx="177">
                  <c:v>274700</c:v>
                </c:pt>
                <c:pt idx="178">
                  <c:v>279636</c:v>
                </c:pt>
                <c:pt idx="179">
                  <c:v>660243</c:v>
                </c:pt>
                <c:pt idx="180">
                  <c:v>1207844</c:v>
                </c:pt>
              </c:numCache>
            </c:numRef>
          </c:yVal>
          <c:smooth val="0"/>
        </c:ser>
        <c:ser>
          <c:idx val="9"/>
          <c:order val="9"/>
          <c:tx>
            <c:strRef>
              <c:f>'National Flagship top5th'!$X$1</c:f>
              <c:strCache>
                <c:ptCount val="1"/>
                <c:pt idx="0">
                  <c:v>USA</c:v>
                </c:pt>
              </c:strCache>
            </c:strRef>
          </c:tx>
          <c:spPr>
            <a:ln w="25400">
              <a:solidFill>
                <a:srgbClr val="9999FF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C0C0C0"/>
              </a:solidFill>
              <a:ln>
                <a:solidFill>
                  <a:srgbClr val="9999FF"/>
                </a:solidFill>
                <a:prstDash val="solid"/>
              </a:ln>
            </c:spPr>
          </c:marker>
          <c:xVal>
            <c:numRef>
              <c:f>'National Flagship top5th'!$H$2:$H$221</c:f>
              <c:numCache>
                <c:formatCode>General</c:formatCode>
                <c:ptCount val="220"/>
                <c:pt idx="0">
                  <c:v>2002.9</c:v>
                </c:pt>
                <c:pt idx="1">
                  <c:v>2003.9</c:v>
                </c:pt>
                <c:pt idx="2">
                  <c:v>2004.4</c:v>
                </c:pt>
                <c:pt idx="3">
                  <c:v>2004.9</c:v>
                </c:pt>
                <c:pt idx="4">
                  <c:v>2005.4</c:v>
                </c:pt>
                <c:pt idx="5">
                  <c:v>2006.4</c:v>
                </c:pt>
                <c:pt idx="6">
                  <c:v>2007.4</c:v>
                </c:pt>
                <c:pt idx="7">
                  <c:v>2008.9</c:v>
                </c:pt>
                <c:pt idx="8">
                  <c:v>2009.4</c:v>
                </c:pt>
                <c:pt idx="9">
                  <c:v>2009.9</c:v>
                </c:pt>
                <c:pt idx="10">
                  <c:v>2010.4</c:v>
                </c:pt>
                <c:pt idx="11">
                  <c:v>2010.9</c:v>
                </c:pt>
                <c:pt idx="12">
                  <c:v>2011.4</c:v>
                </c:pt>
                <c:pt idx="13">
                  <c:v>2011.9</c:v>
                </c:pt>
                <c:pt idx="14">
                  <c:v>2012.4</c:v>
                </c:pt>
                <c:pt idx="15">
                  <c:v>1996.9</c:v>
                </c:pt>
                <c:pt idx="16">
                  <c:v>1997.4</c:v>
                </c:pt>
                <c:pt idx="17">
                  <c:v>1997.9</c:v>
                </c:pt>
                <c:pt idx="18">
                  <c:v>1997.9</c:v>
                </c:pt>
                <c:pt idx="19">
                  <c:v>1998.4</c:v>
                </c:pt>
                <c:pt idx="20">
                  <c:v>1998.9</c:v>
                </c:pt>
                <c:pt idx="21">
                  <c:v>1999.4</c:v>
                </c:pt>
                <c:pt idx="22">
                  <c:v>1999.9</c:v>
                </c:pt>
                <c:pt idx="23">
                  <c:v>2000.4</c:v>
                </c:pt>
                <c:pt idx="24">
                  <c:v>2001.4</c:v>
                </c:pt>
                <c:pt idx="25">
                  <c:v>2002.4</c:v>
                </c:pt>
                <c:pt idx="26">
                  <c:v>2002.9</c:v>
                </c:pt>
                <c:pt idx="27">
                  <c:v>2003.4</c:v>
                </c:pt>
                <c:pt idx="28">
                  <c:v>2003.9</c:v>
                </c:pt>
                <c:pt idx="29">
                  <c:v>2004.4</c:v>
                </c:pt>
                <c:pt idx="30">
                  <c:v>2004.9</c:v>
                </c:pt>
                <c:pt idx="31">
                  <c:v>2006.4</c:v>
                </c:pt>
                <c:pt idx="32">
                  <c:v>2006.9</c:v>
                </c:pt>
                <c:pt idx="33">
                  <c:v>2007.4</c:v>
                </c:pt>
                <c:pt idx="34">
                  <c:v>2007.9</c:v>
                </c:pt>
                <c:pt idx="35">
                  <c:v>2008.4</c:v>
                </c:pt>
                <c:pt idx="36">
                  <c:v>2008.9</c:v>
                </c:pt>
                <c:pt idx="37">
                  <c:v>2009.4</c:v>
                </c:pt>
                <c:pt idx="38">
                  <c:v>2009.9</c:v>
                </c:pt>
                <c:pt idx="39">
                  <c:v>2010.4</c:v>
                </c:pt>
                <c:pt idx="40">
                  <c:v>2010.9</c:v>
                </c:pt>
                <c:pt idx="41">
                  <c:v>2011.4</c:v>
                </c:pt>
                <c:pt idx="42">
                  <c:v>2011.9</c:v>
                </c:pt>
                <c:pt idx="43">
                  <c:v>2012.4</c:v>
                </c:pt>
                <c:pt idx="44">
                  <c:v>1995.4</c:v>
                </c:pt>
                <c:pt idx="45">
                  <c:v>1995.9</c:v>
                </c:pt>
                <c:pt idx="46">
                  <c:v>1996.4</c:v>
                </c:pt>
                <c:pt idx="47">
                  <c:v>1996.9</c:v>
                </c:pt>
                <c:pt idx="48">
                  <c:v>1997.4</c:v>
                </c:pt>
                <c:pt idx="49">
                  <c:v>1997.9</c:v>
                </c:pt>
                <c:pt idx="50">
                  <c:v>1998.4</c:v>
                </c:pt>
                <c:pt idx="51">
                  <c:v>1998.9</c:v>
                </c:pt>
                <c:pt idx="52">
                  <c:v>1999.4</c:v>
                </c:pt>
                <c:pt idx="53">
                  <c:v>1999.9</c:v>
                </c:pt>
                <c:pt idx="54">
                  <c:v>2000.4</c:v>
                </c:pt>
                <c:pt idx="55">
                  <c:v>2000.9</c:v>
                </c:pt>
                <c:pt idx="56">
                  <c:v>2001.4</c:v>
                </c:pt>
                <c:pt idx="57">
                  <c:v>2001.9</c:v>
                </c:pt>
                <c:pt idx="58">
                  <c:v>2002.4</c:v>
                </c:pt>
                <c:pt idx="59">
                  <c:v>2002.9</c:v>
                </c:pt>
                <c:pt idx="60">
                  <c:v>2003.4</c:v>
                </c:pt>
                <c:pt idx="61">
                  <c:v>2003.9</c:v>
                </c:pt>
                <c:pt idx="62">
                  <c:v>2004.4</c:v>
                </c:pt>
                <c:pt idx="63">
                  <c:v>2004.9</c:v>
                </c:pt>
                <c:pt idx="64">
                  <c:v>2005.4</c:v>
                </c:pt>
                <c:pt idx="65">
                  <c:v>2006.4</c:v>
                </c:pt>
                <c:pt idx="66">
                  <c:v>2006.9</c:v>
                </c:pt>
                <c:pt idx="67">
                  <c:v>2007.4</c:v>
                </c:pt>
                <c:pt idx="68">
                  <c:v>2007.9</c:v>
                </c:pt>
                <c:pt idx="69">
                  <c:v>2008.4</c:v>
                </c:pt>
                <c:pt idx="70">
                  <c:v>2008.9</c:v>
                </c:pt>
                <c:pt idx="71">
                  <c:v>2009.4</c:v>
                </c:pt>
                <c:pt idx="72">
                  <c:v>2009.9</c:v>
                </c:pt>
                <c:pt idx="73">
                  <c:v>2010.4</c:v>
                </c:pt>
                <c:pt idx="74">
                  <c:v>2010.9</c:v>
                </c:pt>
                <c:pt idx="75">
                  <c:v>2011.4</c:v>
                </c:pt>
                <c:pt idx="76">
                  <c:v>2011.9</c:v>
                </c:pt>
                <c:pt idx="77">
                  <c:v>2012.4</c:v>
                </c:pt>
                <c:pt idx="78">
                  <c:v>2007.9</c:v>
                </c:pt>
                <c:pt idx="79">
                  <c:v>2008.4</c:v>
                </c:pt>
                <c:pt idx="80">
                  <c:v>2008.9</c:v>
                </c:pt>
                <c:pt idx="81">
                  <c:v>2009.4</c:v>
                </c:pt>
                <c:pt idx="82">
                  <c:v>2009.9</c:v>
                </c:pt>
                <c:pt idx="83">
                  <c:v>2010.4</c:v>
                </c:pt>
                <c:pt idx="84">
                  <c:v>2010.9</c:v>
                </c:pt>
                <c:pt idx="85">
                  <c:v>1993.4</c:v>
                </c:pt>
                <c:pt idx="86">
                  <c:v>1993.9</c:v>
                </c:pt>
                <c:pt idx="87">
                  <c:v>1994.5</c:v>
                </c:pt>
                <c:pt idx="88">
                  <c:v>1994.9</c:v>
                </c:pt>
                <c:pt idx="89">
                  <c:v>1995.4</c:v>
                </c:pt>
                <c:pt idx="90">
                  <c:v>1995.9</c:v>
                </c:pt>
                <c:pt idx="91">
                  <c:v>1996.4</c:v>
                </c:pt>
                <c:pt idx="92">
                  <c:v>1996.9</c:v>
                </c:pt>
                <c:pt idx="93">
                  <c:v>1997.4</c:v>
                </c:pt>
                <c:pt idx="94">
                  <c:v>1997.9</c:v>
                </c:pt>
                <c:pt idx="95">
                  <c:v>1998.4</c:v>
                </c:pt>
                <c:pt idx="96">
                  <c:v>1998.9</c:v>
                </c:pt>
                <c:pt idx="97">
                  <c:v>1999.4</c:v>
                </c:pt>
                <c:pt idx="98">
                  <c:v>1999.9</c:v>
                </c:pt>
                <c:pt idx="99">
                  <c:v>2000.4</c:v>
                </c:pt>
                <c:pt idx="100">
                  <c:v>2000.9</c:v>
                </c:pt>
                <c:pt idx="101">
                  <c:v>2001.4</c:v>
                </c:pt>
                <c:pt idx="102">
                  <c:v>2001.9</c:v>
                </c:pt>
                <c:pt idx="103">
                  <c:v>2002.4</c:v>
                </c:pt>
                <c:pt idx="104">
                  <c:v>2002.9</c:v>
                </c:pt>
                <c:pt idx="105">
                  <c:v>2003.4</c:v>
                </c:pt>
                <c:pt idx="106">
                  <c:v>2003.9</c:v>
                </c:pt>
                <c:pt idx="107">
                  <c:v>2004.4</c:v>
                </c:pt>
                <c:pt idx="108">
                  <c:v>2004.9</c:v>
                </c:pt>
                <c:pt idx="109">
                  <c:v>2005.4</c:v>
                </c:pt>
                <c:pt idx="110">
                  <c:v>2006.4</c:v>
                </c:pt>
                <c:pt idx="111">
                  <c:v>2006.4</c:v>
                </c:pt>
                <c:pt idx="112">
                  <c:v>2006.9</c:v>
                </c:pt>
                <c:pt idx="113">
                  <c:v>2006.9</c:v>
                </c:pt>
                <c:pt idx="114">
                  <c:v>2007.4</c:v>
                </c:pt>
                <c:pt idx="115">
                  <c:v>2007.9</c:v>
                </c:pt>
                <c:pt idx="116">
                  <c:v>2008.4</c:v>
                </c:pt>
                <c:pt idx="117">
                  <c:v>2008.9</c:v>
                </c:pt>
                <c:pt idx="118">
                  <c:v>2009.4</c:v>
                </c:pt>
                <c:pt idx="119">
                  <c:v>2009.9</c:v>
                </c:pt>
                <c:pt idx="120">
                  <c:v>2010.4</c:v>
                </c:pt>
                <c:pt idx="121">
                  <c:v>2010.9</c:v>
                </c:pt>
                <c:pt idx="122">
                  <c:v>2011.4</c:v>
                </c:pt>
                <c:pt idx="123">
                  <c:v>2011.9</c:v>
                </c:pt>
                <c:pt idx="124">
                  <c:v>2012.4</c:v>
                </c:pt>
                <c:pt idx="125">
                  <c:v>2004.9</c:v>
                </c:pt>
                <c:pt idx="126">
                  <c:v>2005.4</c:v>
                </c:pt>
                <c:pt idx="127">
                  <c:v>2006.4</c:v>
                </c:pt>
                <c:pt idx="128">
                  <c:v>2006.9</c:v>
                </c:pt>
                <c:pt idx="129">
                  <c:v>2007.4</c:v>
                </c:pt>
                <c:pt idx="130">
                  <c:v>2007.9</c:v>
                </c:pt>
                <c:pt idx="131">
                  <c:v>2008.4</c:v>
                </c:pt>
                <c:pt idx="132">
                  <c:v>2008.9</c:v>
                </c:pt>
                <c:pt idx="133">
                  <c:v>1997.4</c:v>
                </c:pt>
                <c:pt idx="134">
                  <c:v>1997.9</c:v>
                </c:pt>
                <c:pt idx="135">
                  <c:v>1998.4</c:v>
                </c:pt>
                <c:pt idx="136">
                  <c:v>2000.9</c:v>
                </c:pt>
                <c:pt idx="137">
                  <c:v>2007.9</c:v>
                </c:pt>
                <c:pt idx="138">
                  <c:v>2008.4</c:v>
                </c:pt>
                <c:pt idx="139">
                  <c:v>2008.9</c:v>
                </c:pt>
                <c:pt idx="140">
                  <c:v>2009.4</c:v>
                </c:pt>
                <c:pt idx="141">
                  <c:v>2009.9</c:v>
                </c:pt>
                <c:pt idx="142">
                  <c:v>2010.4</c:v>
                </c:pt>
                <c:pt idx="143">
                  <c:v>2011.4</c:v>
                </c:pt>
                <c:pt idx="144">
                  <c:v>2011.9</c:v>
                </c:pt>
                <c:pt idx="145">
                  <c:v>1994.5</c:v>
                </c:pt>
                <c:pt idx="146">
                  <c:v>1994.9</c:v>
                </c:pt>
                <c:pt idx="147">
                  <c:v>1995.4</c:v>
                </c:pt>
                <c:pt idx="148">
                  <c:v>1995.9</c:v>
                </c:pt>
                <c:pt idx="149">
                  <c:v>1996.4</c:v>
                </c:pt>
                <c:pt idx="150">
                  <c:v>1996.9</c:v>
                </c:pt>
                <c:pt idx="151">
                  <c:v>1997.4</c:v>
                </c:pt>
                <c:pt idx="152">
                  <c:v>1997.9</c:v>
                </c:pt>
                <c:pt idx="153">
                  <c:v>1998.4</c:v>
                </c:pt>
                <c:pt idx="154">
                  <c:v>1998.9</c:v>
                </c:pt>
                <c:pt idx="155">
                  <c:v>1999.4</c:v>
                </c:pt>
                <c:pt idx="156">
                  <c:v>1999.9</c:v>
                </c:pt>
                <c:pt idx="157">
                  <c:v>2000.4</c:v>
                </c:pt>
                <c:pt idx="158">
                  <c:v>2000.9</c:v>
                </c:pt>
                <c:pt idx="159">
                  <c:v>2001.4</c:v>
                </c:pt>
                <c:pt idx="160">
                  <c:v>2001.9</c:v>
                </c:pt>
                <c:pt idx="161">
                  <c:v>2002.4</c:v>
                </c:pt>
                <c:pt idx="162">
                  <c:v>2002.9</c:v>
                </c:pt>
                <c:pt idx="163">
                  <c:v>2003.4</c:v>
                </c:pt>
                <c:pt idx="164">
                  <c:v>2003.9</c:v>
                </c:pt>
                <c:pt idx="165">
                  <c:v>2004.4</c:v>
                </c:pt>
                <c:pt idx="166">
                  <c:v>2004.9</c:v>
                </c:pt>
                <c:pt idx="167">
                  <c:v>2005.4</c:v>
                </c:pt>
                <c:pt idx="168">
                  <c:v>2006.4</c:v>
                </c:pt>
                <c:pt idx="169">
                  <c:v>2006.9</c:v>
                </c:pt>
                <c:pt idx="170">
                  <c:v>2007.4</c:v>
                </c:pt>
                <c:pt idx="171">
                  <c:v>2007.9</c:v>
                </c:pt>
                <c:pt idx="172">
                  <c:v>2008.4</c:v>
                </c:pt>
                <c:pt idx="173">
                  <c:v>2008.9</c:v>
                </c:pt>
                <c:pt idx="174">
                  <c:v>2009.4</c:v>
                </c:pt>
                <c:pt idx="175">
                  <c:v>2009.9</c:v>
                </c:pt>
                <c:pt idx="176">
                  <c:v>2010.4</c:v>
                </c:pt>
                <c:pt idx="177">
                  <c:v>2010.9</c:v>
                </c:pt>
                <c:pt idx="178">
                  <c:v>2011.4</c:v>
                </c:pt>
                <c:pt idx="179">
                  <c:v>2011.9</c:v>
                </c:pt>
                <c:pt idx="180">
                  <c:v>2012.4</c:v>
                </c:pt>
                <c:pt idx="181">
                  <c:v>1993.4</c:v>
                </c:pt>
                <c:pt idx="182">
                  <c:v>1993.9</c:v>
                </c:pt>
                <c:pt idx="183">
                  <c:v>1994.5</c:v>
                </c:pt>
                <c:pt idx="184">
                  <c:v>1994.9</c:v>
                </c:pt>
                <c:pt idx="185">
                  <c:v>1995.4</c:v>
                </c:pt>
                <c:pt idx="186">
                  <c:v>1995.9</c:v>
                </c:pt>
                <c:pt idx="187">
                  <c:v>1996.4</c:v>
                </c:pt>
                <c:pt idx="188">
                  <c:v>1996.9</c:v>
                </c:pt>
                <c:pt idx="189">
                  <c:v>1997.4</c:v>
                </c:pt>
                <c:pt idx="190">
                  <c:v>1997.9</c:v>
                </c:pt>
                <c:pt idx="191">
                  <c:v>1998.4</c:v>
                </c:pt>
                <c:pt idx="192">
                  <c:v>1998.9</c:v>
                </c:pt>
                <c:pt idx="193">
                  <c:v>1999.4</c:v>
                </c:pt>
                <c:pt idx="194">
                  <c:v>1999.9</c:v>
                </c:pt>
                <c:pt idx="195">
                  <c:v>2000.4</c:v>
                </c:pt>
                <c:pt idx="196">
                  <c:v>2000.9</c:v>
                </c:pt>
                <c:pt idx="197">
                  <c:v>2001.4</c:v>
                </c:pt>
                <c:pt idx="198">
                  <c:v>2001.9</c:v>
                </c:pt>
                <c:pt idx="199">
                  <c:v>2002.4</c:v>
                </c:pt>
                <c:pt idx="200">
                  <c:v>2002.9</c:v>
                </c:pt>
                <c:pt idx="201">
                  <c:v>2003.4</c:v>
                </c:pt>
                <c:pt idx="202">
                  <c:v>2003.9</c:v>
                </c:pt>
                <c:pt idx="203">
                  <c:v>2004.4</c:v>
                </c:pt>
                <c:pt idx="204">
                  <c:v>2004.9</c:v>
                </c:pt>
                <c:pt idx="205">
                  <c:v>2005.4</c:v>
                </c:pt>
                <c:pt idx="206">
                  <c:v>2006.4</c:v>
                </c:pt>
                <c:pt idx="207">
                  <c:v>2006.9</c:v>
                </c:pt>
                <c:pt idx="208">
                  <c:v>2007.4</c:v>
                </c:pt>
                <c:pt idx="209">
                  <c:v>2007.9</c:v>
                </c:pt>
                <c:pt idx="210">
                  <c:v>2008.4</c:v>
                </c:pt>
                <c:pt idx="211">
                  <c:v>2008.9</c:v>
                </c:pt>
                <c:pt idx="212">
                  <c:v>2009.4</c:v>
                </c:pt>
                <c:pt idx="213">
                  <c:v>2009.9</c:v>
                </c:pt>
                <c:pt idx="214">
                  <c:v>2010.4</c:v>
                </c:pt>
                <c:pt idx="215">
                  <c:v>2010.9</c:v>
                </c:pt>
                <c:pt idx="216">
                  <c:v>2010.9</c:v>
                </c:pt>
                <c:pt idx="217">
                  <c:v>2011.4</c:v>
                </c:pt>
                <c:pt idx="218">
                  <c:v>2011.9</c:v>
                </c:pt>
                <c:pt idx="219">
                  <c:v>2012.4</c:v>
                </c:pt>
              </c:numCache>
            </c:numRef>
          </c:xVal>
          <c:yVal>
            <c:numRef>
              <c:f>'National Flagship top5th'!$X$2:$X$221</c:f>
              <c:numCache>
                <c:formatCode>General</c:formatCode>
                <c:ptCount val="220"/>
                <c:pt idx="181">
                  <c:v>59.7</c:v>
                </c:pt>
                <c:pt idx="182">
                  <c:v>59.7</c:v>
                </c:pt>
                <c:pt idx="183">
                  <c:v>143.4</c:v>
                </c:pt>
                <c:pt idx="184">
                  <c:v>143.4</c:v>
                </c:pt>
                <c:pt idx="185">
                  <c:v>143.4</c:v>
                </c:pt>
                <c:pt idx="186">
                  <c:v>143.4</c:v>
                </c:pt>
                <c:pt idx="187">
                  <c:v>143.4</c:v>
                </c:pt>
                <c:pt idx="188">
                  <c:v>143.4</c:v>
                </c:pt>
                <c:pt idx="189">
                  <c:v>1068</c:v>
                </c:pt>
                <c:pt idx="190">
                  <c:v>1338</c:v>
                </c:pt>
                <c:pt idx="191">
                  <c:v>1338</c:v>
                </c:pt>
                <c:pt idx="192">
                  <c:v>1338</c:v>
                </c:pt>
                <c:pt idx="193">
                  <c:v>2121</c:v>
                </c:pt>
                <c:pt idx="194">
                  <c:v>2379</c:v>
                </c:pt>
                <c:pt idx="195">
                  <c:v>2379</c:v>
                </c:pt>
                <c:pt idx="196">
                  <c:v>4938</c:v>
                </c:pt>
                <c:pt idx="197">
                  <c:v>7226</c:v>
                </c:pt>
                <c:pt idx="198">
                  <c:v>7226</c:v>
                </c:pt>
                <c:pt idx="199">
                  <c:v>7226</c:v>
                </c:pt>
                <c:pt idx="200">
                  <c:v>7727</c:v>
                </c:pt>
                <c:pt idx="201">
                  <c:v>13880</c:v>
                </c:pt>
                <c:pt idx="202">
                  <c:v>13880</c:v>
                </c:pt>
                <c:pt idx="203">
                  <c:v>19940</c:v>
                </c:pt>
                <c:pt idx="204">
                  <c:v>70720</c:v>
                </c:pt>
                <c:pt idx="205">
                  <c:v>136800</c:v>
                </c:pt>
                <c:pt idx="206">
                  <c:v>280600</c:v>
                </c:pt>
                <c:pt idx="207">
                  <c:v>280600</c:v>
                </c:pt>
                <c:pt idx="208">
                  <c:v>280600</c:v>
                </c:pt>
                <c:pt idx="209">
                  <c:v>478200</c:v>
                </c:pt>
                <c:pt idx="210">
                  <c:v>1026000</c:v>
                </c:pt>
                <c:pt idx="211">
                  <c:v>1105000</c:v>
                </c:pt>
                <c:pt idx="212">
                  <c:v>1105000</c:v>
                </c:pt>
                <c:pt idx="213">
                  <c:v>1759000</c:v>
                </c:pt>
                <c:pt idx="214">
                  <c:v>1759000</c:v>
                </c:pt>
                <c:pt idx="215">
                  <c:v>1759000</c:v>
                </c:pt>
                <c:pt idx="216">
                  <c:v>1054000</c:v>
                </c:pt>
                <c:pt idx="217">
                  <c:v>1759000</c:v>
                </c:pt>
                <c:pt idx="218">
                  <c:v>1759000</c:v>
                </c:pt>
                <c:pt idx="219">
                  <c:v>16324751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038968"/>
        <c:axId val="251040928"/>
      </c:scatterChart>
      <c:valAx>
        <c:axId val="251038968"/>
        <c:scaling>
          <c:orientation val="minMax"/>
          <c:min val="1995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251040928"/>
        <c:crosses val="autoZero"/>
        <c:crossBetween val="midCat"/>
      </c:valAx>
      <c:valAx>
        <c:axId val="251040928"/>
        <c:scaling>
          <c:logBase val="10"/>
          <c:orientation val="minMax"/>
        </c:scaling>
        <c:delete val="1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none"/>
        <c:minorTickMark val="in"/>
        <c:tickLblPos val="none"/>
        <c:crossAx val="251038968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legend>
      <c:legendPos val="r"/>
      <c:layout>
        <c:manualLayout>
          <c:xMode val="edge"/>
          <c:yMode val="edge"/>
          <c:x val="0.67492291212926236"/>
          <c:y val="0.41120113234928335"/>
          <c:w val="0.28382538208542962"/>
          <c:h val="0.44260176406962531"/>
        </c:manualLayout>
      </c:layout>
      <c:overlay val="0"/>
      <c:spPr>
        <a:solidFill>
          <a:schemeClr val="accent1">
            <a:lumMod val="20000"/>
            <a:lumOff val="80000"/>
          </a:schemeClr>
        </a:solidFill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ＭＳ Ｐゴシック"/>
              <a:ea typeface="ＭＳ Ｐゴシック"/>
              <a:cs typeface="ＭＳ Ｐゴシック"/>
            </a:defRPr>
          </a:pPr>
          <a:endParaRPr lang="ja-JP"/>
        </a:p>
      </c:txPr>
    </c:legend>
    <c:plotVisOnly val="1"/>
    <c:dispBlanksAs val="gap"/>
    <c:showDLblsOverMax val="0"/>
  </c:chart>
  <c:spPr>
    <a:solidFill>
      <a:srgbClr val="FFFFFF"/>
    </a:solidFill>
    <a:ln w="12700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3-05-16T02:45:49.053" idx="1">
    <p:pos x="10" y="10"/>
    <p:text/>
    <p:extLst>
      <p:ext uri="{C676402C-5697-4E1C-873F-D02D1690AC5C}">
        <p15:threadingInfo xmlns:p15="http://schemas.microsoft.com/office/powerpoint/2012/main" timeZoneBias="-5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2067" cy="495369"/>
          </a:xfrm>
          <a:prstGeom prst="rect">
            <a:avLst/>
          </a:prstGeom>
        </p:spPr>
        <p:txBody>
          <a:bodyPr vert="horz" lIns="91797" tIns="45898" rIns="91797" bIns="45898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334" y="0"/>
            <a:ext cx="2972066" cy="495369"/>
          </a:xfrm>
          <a:prstGeom prst="rect">
            <a:avLst/>
          </a:prstGeom>
        </p:spPr>
        <p:txBody>
          <a:bodyPr vert="horz" lIns="91797" tIns="45898" rIns="91797" bIns="45898" rtlCol="0"/>
          <a:lstStyle>
            <a:lvl1pPr algn="r">
              <a:defRPr sz="1200"/>
            </a:lvl1pPr>
          </a:lstStyle>
          <a:p>
            <a:fld id="{4228898D-C33F-4BFC-8C5B-F22FFBD8D72D}" type="datetimeFigureOut">
              <a:rPr kumimoji="1" lang="ja-JP" altLang="en-US" smtClean="0"/>
              <a:t>2013/6/1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1" y="9377296"/>
            <a:ext cx="2972067" cy="495369"/>
          </a:xfrm>
          <a:prstGeom prst="rect">
            <a:avLst/>
          </a:prstGeom>
        </p:spPr>
        <p:txBody>
          <a:bodyPr vert="horz" lIns="91797" tIns="45898" rIns="91797" bIns="45898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334" y="9377296"/>
            <a:ext cx="2972066" cy="495369"/>
          </a:xfrm>
          <a:prstGeom prst="rect">
            <a:avLst/>
          </a:prstGeom>
        </p:spPr>
        <p:txBody>
          <a:bodyPr vert="horz" lIns="91797" tIns="45898" rIns="91797" bIns="45898" rtlCol="0" anchor="b"/>
          <a:lstStyle>
            <a:lvl1pPr algn="r">
              <a:defRPr sz="1200"/>
            </a:lvl1pPr>
          </a:lstStyle>
          <a:p>
            <a:fld id="{2E885C08-DDE3-4FA5-83F7-621A3E419AE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7316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534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534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746B7F7A-2E64-42F0-89BF-6DB1B1DE6883}" type="datetimeFigureOut">
              <a:rPr kumimoji="1" lang="ja-JP" altLang="en-US" smtClean="0"/>
              <a:t>2013/6/1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0" y="1233488"/>
            <a:ext cx="444500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51220"/>
            <a:ext cx="5486400" cy="3887361"/>
          </a:xfrm>
          <a:prstGeom prst="rect">
            <a:avLst/>
          </a:prstGeom>
        </p:spPr>
        <p:txBody>
          <a:bodyPr vert="horz" lIns="91429" tIns="45715" rIns="91429" bIns="45715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71800" cy="49534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4" y="9377318"/>
            <a:ext cx="2971800" cy="495347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66ECBC58-2DA3-4BCE-AFCA-43F8D88EC6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39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Good</a:t>
            </a:r>
            <a:r>
              <a:rPr kumimoji="1" lang="en-US" altLang="ja-JP" baseline="0" dirty="0" smtClean="0"/>
              <a:t> afternoon</a:t>
            </a:r>
          </a:p>
          <a:p>
            <a:r>
              <a:rPr kumimoji="1" lang="en-US" altLang="ja-JP" baseline="0" dirty="0" smtClean="0"/>
              <a:t>I am talking about future nuclear physics facilities around the world.</a:t>
            </a:r>
          </a:p>
          <a:p>
            <a:r>
              <a:rPr kumimoji="1" lang="en-US" altLang="ja-JP" baseline="0" dirty="0" smtClean="0"/>
              <a:t>I was asked by organizers to do this, and I accept.</a:t>
            </a:r>
          </a:p>
          <a:p>
            <a:r>
              <a:rPr kumimoji="1" lang="en-US" altLang="ja-JP" baseline="0" dirty="0" smtClean="0"/>
              <a:t>However, by all means, this talk is beyond my ability.  </a:t>
            </a:r>
          </a:p>
          <a:p>
            <a:r>
              <a:rPr kumimoji="1" lang="en-US" altLang="ja-JP" baseline="0" dirty="0" smtClean="0"/>
              <a:t>Anyway I tried to present materials for our discussions.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 </a:t>
            </a:r>
            <a:r>
              <a:rPr kumimoji="1" lang="en-US" altLang="ja-JP" baseline="0" dirty="0" err="1" smtClean="0"/>
              <a:t>apporogize</a:t>
            </a:r>
            <a:r>
              <a:rPr kumimoji="1" lang="en-US" altLang="ja-JP" baseline="0" dirty="0" smtClean="0"/>
              <a:t> that our friend from </a:t>
            </a:r>
            <a:r>
              <a:rPr kumimoji="1" lang="en-US" altLang="ja-JP" baseline="0" dirty="0" err="1" smtClean="0"/>
              <a:t>Mext</a:t>
            </a:r>
            <a:r>
              <a:rPr kumimoji="1" lang="en-US" altLang="ja-JP" baseline="0" dirty="0" smtClean="0"/>
              <a:t> and KEK could not come to this meeting due to the radiation accident happened at JPARC last week. I hope they recover as soon as possible, but I think at least a half year JARC ceases its operation.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0209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baseline="0" dirty="0" smtClean="0"/>
              <a:t>This shows HOT QCD history. </a:t>
            </a:r>
          </a:p>
          <a:p>
            <a:r>
              <a:rPr kumimoji="1" lang="en-US" altLang="ja-JP" baseline="0" dirty="0" smtClean="0"/>
              <a:t>It started in 1980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at LBL.</a:t>
            </a:r>
          </a:p>
          <a:p>
            <a:r>
              <a:rPr kumimoji="1" lang="en-US" altLang="ja-JP" baseline="0" dirty="0" smtClean="0"/>
              <a:t>In 1990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 we got SPS-HI and AGS-HI.  I should say SPS project are helped a lot by researchers from  ISR.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Until the very end of SPS, we are not sure whether we reached QGP or not.</a:t>
            </a:r>
          </a:p>
          <a:p>
            <a:r>
              <a:rPr kumimoji="1" lang="en-US" altLang="ja-JP" baseline="0" dirty="0" smtClean="0"/>
              <a:t>In the year 2000 we got RHCI started, and we finally declared the discovery of new state of matter, after 25 years of search.</a:t>
            </a:r>
          </a:p>
          <a:p>
            <a:r>
              <a:rPr kumimoji="1" lang="en-US" altLang="ja-JP" baseline="0" dirty="0" smtClean="0"/>
              <a:t>LHC and ALICE started 2010 and re-discovered new state of matter.</a:t>
            </a:r>
          </a:p>
          <a:p>
            <a:r>
              <a:rPr kumimoji="1" lang="en-US" altLang="ja-JP" baseline="0" dirty="0" smtClean="0"/>
              <a:t>At KEK we have regular management committee, where ATLAS people reported their first physics result which was Jet Quenching.</a:t>
            </a:r>
          </a:p>
          <a:p>
            <a:r>
              <a:rPr kumimoji="1" lang="en-US" altLang="ja-JP" baseline="0" dirty="0" smtClean="0"/>
              <a:t>I personally was very much proud of  it.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ALICE has another 10-15 years of research period, I believe.</a:t>
            </a:r>
          </a:p>
          <a:p>
            <a:r>
              <a:rPr kumimoji="1" lang="en-US" altLang="ja-JP" baseline="0" dirty="0" smtClean="0"/>
              <a:t>Around 2020 RHIC will quit from Hot QCD by having eRHIC, I presume.</a:t>
            </a:r>
          </a:p>
          <a:p>
            <a:r>
              <a:rPr kumimoji="1" lang="en-US" altLang="ja-JP" baseline="0" dirty="0" smtClean="0"/>
              <a:t>And new comers are FAIR and hopefully NICA, moving into High density QCD field.   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5286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Let</a:t>
            </a:r>
            <a:r>
              <a:rPr kumimoji="1" lang="en-US" altLang="ja-JP" baseline="0" dirty="0" smtClean="0"/>
              <a:t> me get into COLD QCD.</a:t>
            </a:r>
          </a:p>
          <a:p>
            <a:r>
              <a:rPr kumimoji="1" lang="en-US" altLang="ja-JP" baseline="0" dirty="0" smtClean="0"/>
              <a:t>These are reading laboratories. White </a:t>
            </a:r>
            <a:r>
              <a:rPr kumimoji="1" lang="en-US" altLang="ja-JP" baseline="0" dirty="0" err="1" smtClean="0"/>
              <a:t>collors</a:t>
            </a:r>
            <a:r>
              <a:rPr kumimoji="1" lang="en-US" altLang="ja-JP" baseline="0" dirty="0" smtClean="0"/>
              <a:t> indicates to be funded or minor.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255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Let</a:t>
            </a:r>
            <a:r>
              <a:rPr kumimoji="1" lang="en-US" altLang="ja-JP" baseline="0" dirty="0" smtClean="0"/>
              <a:t> me just mention the accelerators in Japan. 6 are usable by nuclear physics</a:t>
            </a:r>
            <a:endParaRPr kumimoji="1" lang="en-US" altLang="ja-JP" dirty="0" smtClean="0"/>
          </a:p>
          <a:p>
            <a:r>
              <a:rPr kumimoji="1" lang="en-US" altLang="ja-JP" dirty="0" smtClean="0"/>
              <a:t>We have 4 user</a:t>
            </a:r>
            <a:r>
              <a:rPr kumimoji="1" lang="en-US" altLang="ja-JP" baseline="0" dirty="0" smtClean="0"/>
              <a:t> facilities owned by nuclear physics community.  READ.</a:t>
            </a:r>
          </a:p>
          <a:p>
            <a:r>
              <a:rPr kumimoji="1" lang="en-US" altLang="ja-JP" baseline="0" dirty="0" smtClean="0"/>
              <a:t>Besides, in Chiba, NIRS has 800 </a:t>
            </a:r>
            <a:r>
              <a:rPr kumimoji="1" lang="en-US" altLang="ja-JP" baseline="0" dirty="0" err="1" smtClean="0"/>
              <a:t>MeV</a:t>
            </a:r>
            <a:r>
              <a:rPr kumimoji="1" lang="en-US" altLang="ja-JP" baseline="0" dirty="0" smtClean="0"/>
              <a:t>/A synchrotron, night and weekends are open for nuclear </a:t>
            </a:r>
            <a:r>
              <a:rPr kumimoji="1" lang="en-US" altLang="ja-JP" baseline="0" dirty="0" err="1" smtClean="0"/>
              <a:t>physicis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RIKEN Harima institute, Spring 8 (8GeV ring for photons) has 2 beam lines for nuclear physics.</a:t>
            </a:r>
          </a:p>
          <a:p>
            <a:r>
              <a:rPr kumimoji="1" lang="en-US" altLang="ja-JP" baseline="0" dirty="0" smtClean="0"/>
              <a:t> </a:t>
            </a:r>
          </a:p>
          <a:p>
            <a:r>
              <a:rPr kumimoji="1" lang="en-US" altLang="ja-JP" baseline="0" dirty="0" smtClean="0"/>
              <a:t>JPARC, Tohoku-ELPH and Sprig-8 LEPS are working for cold QCD.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59052-84A7-4C35-921E-106737DC437A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37575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J-PARC is now a world leading facility using hadron beam.</a:t>
            </a:r>
          </a:p>
          <a:p>
            <a:r>
              <a:rPr kumimoji="1" lang="en-US" altLang="ja-JP" dirty="0" smtClean="0"/>
              <a:t>For the moment beam lines</a:t>
            </a:r>
            <a:r>
              <a:rPr kumimoji="1" lang="en-US" altLang="ja-JP" baseline="0" dirty="0" smtClean="0"/>
              <a:t> are limited for ……</a:t>
            </a:r>
          </a:p>
          <a:p>
            <a:r>
              <a:rPr kumimoji="1" lang="en-US" altLang="ja-JP" baseline="0" dirty="0" smtClean="0"/>
              <a:t>Last year they got a supplemental fund for two new beam line where hadron mass modification studies and mu-e </a:t>
            </a:r>
            <a:r>
              <a:rPr kumimoji="1" lang="en-US" altLang="ja-JP" baseline="0" dirty="0" err="1" smtClean="0"/>
              <a:t>converson</a:t>
            </a:r>
            <a:r>
              <a:rPr kumimoji="1" lang="en-US" altLang="ja-JP" baseline="0" dirty="0" smtClean="0"/>
              <a:t> experiment will be carried out.</a:t>
            </a:r>
          </a:p>
          <a:p>
            <a:r>
              <a:rPr kumimoji="1" lang="en-US" altLang="ja-JP" baseline="0" dirty="0" smtClean="0"/>
              <a:t>Presently their intensity of proton is 10-20 kW, they are sure to reach 100kW soon.</a:t>
            </a:r>
          </a:p>
          <a:p>
            <a:r>
              <a:rPr kumimoji="1" lang="en-US" altLang="ja-JP" baseline="0" dirty="0" smtClean="0"/>
              <a:t>And the extension of this hall by 2.5 is proposed.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6110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FAIR will take of  in</a:t>
            </a:r>
            <a:r>
              <a:rPr kumimoji="1" lang="en-US" altLang="ja-JP" baseline="0" dirty="0" smtClean="0"/>
              <a:t> a few years. This will be a </a:t>
            </a:r>
            <a:r>
              <a:rPr kumimoji="1" lang="en-US" altLang="ja-JP" baseline="0" dirty="0" err="1" smtClean="0"/>
              <a:t>europian</a:t>
            </a:r>
            <a:r>
              <a:rPr kumimoji="1" lang="en-US" altLang="ja-JP" baseline="0" dirty="0" smtClean="0"/>
              <a:t> leading facility </a:t>
            </a:r>
          </a:p>
          <a:p>
            <a:r>
              <a:rPr kumimoji="1" lang="en-US" altLang="ja-JP" baseline="0" dirty="0" smtClean="0"/>
              <a:t>Covering Hot QCD, Cold QCD and </a:t>
            </a:r>
            <a:r>
              <a:rPr kumimoji="1" lang="en-US" altLang="ja-JP" baseline="0" dirty="0" err="1" smtClean="0"/>
              <a:t>RIbeam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 think their accelerator is very cleaver with a lot of versatility.</a:t>
            </a:r>
          </a:p>
          <a:p>
            <a:r>
              <a:rPr kumimoji="1" lang="en-US" altLang="ja-JP" baseline="0" dirty="0" smtClean="0"/>
              <a:t>SIS 300 for hot QCD, SIS 100 for cold QCD, and with </a:t>
            </a:r>
            <a:r>
              <a:rPr kumimoji="1" lang="en-US" altLang="ja-JP" baseline="0" dirty="0" err="1" smtClean="0"/>
              <a:t>RIBeam</a:t>
            </a:r>
            <a:r>
              <a:rPr kumimoji="1" lang="en-US" altLang="ja-JP" baseline="0" dirty="0" smtClean="0"/>
              <a:t> with projectile fragmentation.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Physics program is well sorted up, greedy and </a:t>
            </a:r>
            <a:r>
              <a:rPr kumimoji="1" lang="en-US" altLang="ja-JP" baseline="0" dirty="0" err="1" smtClean="0"/>
              <a:t>nich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I mean by </a:t>
            </a:r>
            <a:r>
              <a:rPr kumimoji="1" lang="en-US" altLang="ja-JP" baseline="0" dirty="0" err="1" smtClean="0"/>
              <a:t>nich</a:t>
            </a:r>
            <a:r>
              <a:rPr kumimoji="1" lang="en-US" altLang="ja-JP" baseline="0" dirty="0" smtClean="0"/>
              <a:t> that they seem to have a policy, do something other facility </a:t>
            </a:r>
            <a:r>
              <a:rPr kumimoji="1" lang="en-US" altLang="ja-JP" baseline="0" dirty="0" err="1" smtClean="0"/>
              <a:t>cann’t</a:t>
            </a:r>
            <a:r>
              <a:rPr kumimoji="1" lang="en-US" altLang="ja-JP" baseline="0" dirty="0" smtClean="0"/>
              <a:t> do. </a:t>
            </a:r>
          </a:p>
          <a:p>
            <a:r>
              <a:rPr kumimoji="1" lang="en-US" altLang="ja-JP" baseline="0" dirty="0" smtClean="0"/>
              <a:t>No neutrino, no hyper nucleus.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versatility is not coming for free.  Many rings to be built, it is a burden. </a:t>
            </a:r>
          </a:p>
          <a:p>
            <a:r>
              <a:rPr kumimoji="1" lang="en-US" altLang="ja-JP" baseline="0" dirty="0" smtClean="0"/>
              <a:t>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653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Their flag ships</a:t>
            </a:r>
            <a:r>
              <a:rPr kumimoji="1" lang="en-US" altLang="ja-JP" baseline="0" dirty="0" smtClean="0"/>
              <a:t> are CMB… for Dense QCD</a:t>
            </a:r>
          </a:p>
          <a:p>
            <a:r>
              <a:rPr kumimoji="1" lang="en-US" altLang="ja-JP" baseline="0" dirty="0" smtClean="0"/>
              <a:t>PANDA…  for cold QCD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 will  come back NUSTAR later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03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NICA stands for</a:t>
            </a:r>
            <a:r>
              <a:rPr kumimoji="1" lang="en-US" altLang="ja-JP" baseline="0" dirty="0" smtClean="0"/>
              <a:t> ….  JINR.  </a:t>
            </a:r>
          </a:p>
          <a:p>
            <a:r>
              <a:rPr kumimoji="1" lang="en-US" altLang="ja-JP" baseline="0" dirty="0" smtClean="0"/>
              <a:t>As far as I understand they are not funded yet.</a:t>
            </a:r>
          </a:p>
          <a:p>
            <a:r>
              <a:rPr kumimoji="1" lang="en-US" altLang="ja-JP" baseline="0" dirty="0" smtClean="0"/>
              <a:t>This is say small RHIC,  A+A </a:t>
            </a:r>
            <a:r>
              <a:rPr kumimoji="1" lang="en-US" altLang="ja-JP" baseline="0" dirty="0" err="1" smtClean="0"/>
              <a:t>pol-p+pol-p</a:t>
            </a:r>
            <a:r>
              <a:rPr kumimoji="1" lang="en-US" altLang="ja-JP" baseline="0" dirty="0" smtClean="0"/>
              <a:t> collider at lower energy which RHIC could reach but with miserable luminosity.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As same as FAIR, they are going to dig a new area high dense QCD. Where, however, once search by SPS HI project.</a:t>
            </a:r>
          </a:p>
          <a:p>
            <a:r>
              <a:rPr kumimoji="1" lang="en-US" altLang="ja-JP" baseline="0" dirty="0" smtClean="0"/>
              <a:t>Is new success will come or nor, like RHIC and LHC is the real key for our future research.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4225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JLAB</a:t>
            </a:r>
            <a:r>
              <a:rPr kumimoji="1" lang="en-US" altLang="ja-JP" baseline="0" dirty="0" smtClean="0"/>
              <a:t> in USA is about complete its 12 GeV </a:t>
            </a:r>
            <a:r>
              <a:rPr kumimoji="1" lang="en-US" altLang="ja-JP" baseline="0" dirty="0" err="1" smtClean="0"/>
              <a:t>ugrade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READ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395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Also, they are upgrading existing detectors…..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00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Finally I should mention eRHIC</a:t>
            </a:r>
            <a:r>
              <a:rPr kumimoji="1" lang="en-US" altLang="ja-JP" baseline="0" dirty="0" smtClean="0"/>
              <a:t> or </a:t>
            </a:r>
            <a:r>
              <a:rPr kumimoji="1" lang="en-US" altLang="ja-JP" baseline="0" dirty="0" err="1" smtClean="0"/>
              <a:t>eIC</a:t>
            </a:r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To be the world first electron-nucleus collider.</a:t>
            </a:r>
          </a:p>
          <a:p>
            <a:r>
              <a:rPr kumimoji="1" lang="en-US" altLang="ja-JP" baseline="0" dirty="0" smtClean="0"/>
              <a:t>They </a:t>
            </a:r>
            <a:r>
              <a:rPr kumimoji="1" lang="en-US" altLang="ja-JP" baseline="0" dirty="0" err="1" smtClean="0"/>
              <a:t>havn’t</a:t>
            </a:r>
            <a:r>
              <a:rPr kumimoji="1" lang="en-US" altLang="ja-JP" baseline="0" dirty="0" smtClean="0"/>
              <a:t> decided whether BNL or Jefferson should host it</a:t>
            </a:r>
          </a:p>
          <a:p>
            <a:r>
              <a:rPr kumimoji="1" lang="en-US" altLang="ja-JP" baseline="0" dirty="0" smtClean="0"/>
              <a:t>Though, here I just assume eRHIC to represent this project.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Read the slide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8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Today</a:t>
            </a:r>
            <a:r>
              <a:rPr kumimoji="1" lang="en-US" altLang="ja-JP" baseline="0" dirty="0" smtClean="0"/>
              <a:t> I cover these facilities.</a:t>
            </a:r>
          </a:p>
          <a:p>
            <a:r>
              <a:rPr kumimoji="1" lang="en-US" altLang="ja-JP" baseline="0" dirty="0" smtClean="0"/>
              <a:t>I hope your favorite is in the list.</a:t>
            </a:r>
          </a:p>
          <a:p>
            <a:r>
              <a:rPr kumimoji="1" lang="en-US" altLang="ja-JP" baseline="0" dirty="0" smtClean="0"/>
              <a:t>If I have any omissions,  please blame me.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 subdivided the world into to three region, America, Europe, and Asia.</a:t>
            </a:r>
          </a:p>
          <a:p>
            <a:r>
              <a:rPr kumimoji="1" lang="en-US" altLang="ja-JP" baseline="0" dirty="0" smtClean="0"/>
              <a:t>Sorry for our friends from Africa and Oceania. This categorization is just symbolic.</a:t>
            </a:r>
          </a:p>
          <a:p>
            <a:r>
              <a:rPr kumimoji="1" lang="en-US" altLang="ja-JP" baseline="0" dirty="0" smtClean="0"/>
              <a:t>But at least regional issues are somewhat important for our future.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9595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With this slide I summarize cold QCD laboratories.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READ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Eventually none in America,</a:t>
            </a:r>
            <a:r>
              <a:rPr kumimoji="1" lang="en-US" altLang="ja-JP" baseline="0" dirty="0" smtClean="0"/>
              <a:t> although BNL-AGS FNAL main injector can be used for cold QCD purpose.</a:t>
            </a:r>
          </a:p>
          <a:p>
            <a:r>
              <a:rPr kumimoji="1" lang="en-US" altLang="ja-JP" dirty="0" smtClean="0"/>
              <a:t>With Electro Magnetic Probe, apparently JLAB</a:t>
            </a:r>
            <a:r>
              <a:rPr kumimoji="1" lang="en-US" altLang="ja-JP" baseline="0" dirty="0" smtClean="0"/>
              <a:t> 12 GeV is taking a leading role, with CERNs muon Spring-8’s gamma </a:t>
            </a:r>
            <a:r>
              <a:rPr kumimoji="1" lang="en-US" altLang="ja-JP" baseline="0" dirty="0" err="1" smtClean="0"/>
              <a:t>eam</a:t>
            </a:r>
            <a:r>
              <a:rPr kumimoji="1" lang="en-US" altLang="ja-JP" baseline="0" dirty="0" smtClean="0"/>
              <a:t> and many other laboratories around the world.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103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 I change my subject to RI beams </a:t>
            </a:r>
          </a:p>
          <a:p>
            <a:r>
              <a:rPr kumimoji="1" lang="en-US" altLang="ja-JP" dirty="0" smtClean="0"/>
              <a:t>Rising field of nuclear </a:t>
            </a:r>
            <a:r>
              <a:rPr kumimoji="1" lang="en-US" altLang="ja-JP" dirty="0" err="1" smtClean="0"/>
              <a:t>physcs</a:t>
            </a:r>
            <a:r>
              <a:rPr kumimoji="1" lang="en-US" altLang="ja-JP" dirty="0" smtClean="0"/>
              <a:t>, at least</a:t>
            </a:r>
            <a:r>
              <a:rPr kumimoji="1" lang="en-US" altLang="ja-JP" baseline="0" dirty="0" smtClean="0"/>
              <a:t> with the number of facility proposal</a:t>
            </a:r>
            <a:r>
              <a:rPr kumimoji="1" lang="en-US" altLang="ja-JP" dirty="0" smtClean="0"/>
              <a:t>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To</a:t>
            </a:r>
            <a:r>
              <a:rPr kumimoji="1" lang="en-US" altLang="ja-JP" baseline="0" dirty="0" smtClean="0"/>
              <a:t> begin with, I start with ISOL facility.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84862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EURISOL is the EU based 1500M$ project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READ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0013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</a:t>
            </a:r>
            <a:r>
              <a:rPr kumimoji="1" lang="en-US" altLang="ja-JP" baseline="0" dirty="0" smtClean="0"/>
              <a:t> think having EURISOL is very clever idea for European strategy.</a:t>
            </a:r>
          </a:p>
          <a:p>
            <a:r>
              <a:rPr kumimoji="1" lang="en-US" altLang="ja-JP" baseline="0" dirty="0" smtClean="0"/>
              <a:t>In their design study they write  as follows.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First, they determined their future is two compliments. FAIR and EURISOL.</a:t>
            </a:r>
          </a:p>
          <a:p>
            <a:r>
              <a:rPr kumimoji="1" lang="en-US" altLang="ja-JP" baseline="0" dirty="0" smtClean="0"/>
              <a:t>They also say  READ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sounds to me,  All </a:t>
            </a:r>
            <a:r>
              <a:rPr kumimoji="1" lang="en-US" altLang="ja-JP" baseline="0" dirty="0" err="1" smtClean="0"/>
              <a:t>eurpean</a:t>
            </a:r>
            <a:r>
              <a:rPr kumimoji="1" lang="en-US" altLang="ja-JP" baseline="0" dirty="0" smtClean="0"/>
              <a:t> agree for the future, so that today please give us these.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64636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These intermediate facilities are not minor. They are great.</a:t>
            </a:r>
          </a:p>
          <a:p>
            <a:r>
              <a:rPr kumimoji="1" lang="en-US" altLang="ja-JP" dirty="0" smtClean="0"/>
              <a:t>HIE Isolde</a:t>
            </a:r>
            <a:r>
              <a:rPr kumimoji="1" lang="en-US" altLang="ja-JP" baseline="0" dirty="0" smtClean="0"/>
              <a:t> is a sort of natural extension of the present facility with a strong post </a:t>
            </a:r>
            <a:r>
              <a:rPr kumimoji="1" lang="en-US" altLang="ja-JP" baseline="0" dirty="0" err="1" smtClean="0"/>
              <a:t>accclerator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SPES in ITAY is simple but powerful ISOL project in LENEALO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They are the project a few hundred million $ but SPIRAL2 in GANIL is different.</a:t>
            </a:r>
          </a:p>
          <a:p>
            <a:r>
              <a:rPr kumimoji="1" lang="en-US" altLang="ja-JP" baseline="0" dirty="0" smtClean="0"/>
              <a:t>It double the present GANIL facility.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READ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6691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With</a:t>
            </a:r>
            <a:r>
              <a:rPr kumimoji="1" lang="en-US" altLang="ja-JP" baseline="0" dirty="0" smtClean="0"/>
              <a:t> this slide I tried to summarize ISOLS; post, present and future.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Blues are present facility 10^11 fissions /s  providing 132Sn 10^**/s typically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Oranges are European “intermediate” facilities 10^12-13 fissions/s. with 132Sn of 10^***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At the bottom European’s dream EURIAL is listed. With 10^******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addition CANADIAN has ARIEL which provides 10^*** fissions /s which I come to momentarily.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37107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ARIEL stands</a:t>
            </a:r>
            <a:r>
              <a:rPr kumimoji="1" lang="en-US" altLang="ja-JP" baseline="0" dirty="0" smtClean="0"/>
              <a:t> for ////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READ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As far as I understand electron </a:t>
            </a:r>
            <a:r>
              <a:rPr kumimoji="1" lang="en-US" altLang="ja-JP" baseline="0" dirty="0" err="1" smtClean="0"/>
              <a:t>linac</a:t>
            </a:r>
            <a:r>
              <a:rPr kumimoji="1" lang="en-US" altLang="ja-JP" baseline="0" dirty="0" smtClean="0"/>
              <a:t> development is collaborated with their activity for ILC.</a:t>
            </a:r>
          </a:p>
          <a:p>
            <a:r>
              <a:rPr kumimoji="1" lang="en-US" altLang="ja-JP" baseline="0" dirty="0" smtClean="0"/>
              <a:t>I see in TRIUMF very good collaboration among nuclear and particle physicists, may be the best in the world.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4476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Another good example</a:t>
            </a:r>
            <a:r>
              <a:rPr kumimoji="1" lang="en-US" altLang="ja-JP" baseline="0" dirty="0" smtClean="0"/>
              <a:t> is Ultra cold </a:t>
            </a:r>
            <a:r>
              <a:rPr kumimoji="1" lang="en-US" altLang="ja-JP" baseline="0" dirty="0" err="1" smtClean="0"/>
              <a:t>neuton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KEK’s UCN source is now operating in RCNP in JAPAN, will be moved to TRIUMF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0501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They</a:t>
            </a:r>
            <a:r>
              <a:rPr kumimoji="1" lang="en-US" altLang="ja-JP" baseline="0" dirty="0" smtClean="0"/>
              <a:t> are foreseeing to win over the other facility ( not only the spallation facilities but also reactor facility) on the number of trapped neutron.</a:t>
            </a:r>
          </a:p>
          <a:p>
            <a:r>
              <a:rPr kumimoji="1" lang="en-US" altLang="ja-JP" baseline="0" dirty="0" smtClean="0"/>
              <a:t>This is a very good example of nuclear physicist doing fundamental </a:t>
            </a:r>
            <a:r>
              <a:rPr kumimoji="1" lang="en-US" altLang="ja-JP" baseline="0" dirty="0" err="1" smtClean="0"/>
              <a:t>physiccs</a:t>
            </a:r>
            <a:r>
              <a:rPr kumimoji="1" lang="en-US" altLang="ja-JP" baseline="0" dirty="0" smtClean="0"/>
              <a:t>,.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67872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Let</a:t>
            </a:r>
            <a:r>
              <a:rPr kumimoji="1" lang="en-US" altLang="ja-JP" baseline="0" dirty="0" smtClean="0"/>
              <a:t> me introduce </a:t>
            </a:r>
            <a:r>
              <a:rPr kumimoji="1" lang="en-US" altLang="ja-JP" baseline="0" dirty="0" err="1" smtClean="0"/>
              <a:t>Ribeam</a:t>
            </a:r>
            <a:r>
              <a:rPr kumimoji="1" lang="en-US" altLang="ja-JP" baseline="0" dirty="0" smtClean="0"/>
              <a:t> in ASIA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47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Before</a:t>
            </a:r>
            <a:r>
              <a:rPr kumimoji="1" lang="en-US" altLang="ja-JP" baseline="0" dirty="0" smtClean="0"/>
              <a:t> moving into my main subject, I just want to tell you the history around  KEK and RIKEN in Japan.</a:t>
            </a:r>
          </a:p>
          <a:p>
            <a:r>
              <a:rPr kumimoji="1" lang="en-US" altLang="ja-JP" baseline="0" dirty="0" smtClean="0"/>
              <a:t>In 1980, we have only these, 12GeV PS at KEK, </a:t>
            </a:r>
          </a:p>
          <a:p>
            <a:r>
              <a:rPr kumimoji="1" lang="en-US" altLang="ja-JP" baseline="0" dirty="0" smtClean="0"/>
              <a:t>Small cyclotrons in INS and RIKEN.  None of them are world number one,</a:t>
            </a:r>
          </a:p>
          <a:p>
            <a:endParaRPr kumimoji="1" lang="en-US" altLang="ja-JP" baseline="0" dirty="0" smtClean="0"/>
          </a:p>
          <a:p>
            <a:pPr defTabSz="914294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kumimoji="1" lang="en-US" altLang="ja-JP" baseline="0" dirty="0" smtClean="0"/>
              <a:t>High energy people proposed TRISTAN e+e- collider. ( aiming at the top of the world)</a:t>
            </a:r>
          </a:p>
          <a:p>
            <a:r>
              <a:rPr kumimoji="1" lang="en-US" altLang="ja-JP" baseline="0" dirty="0" smtClean="0"/>
              <a:t>Nuclear physicists proposed </a:t>
            </a:r>
            <a:r>
              <a:rPr kumimoji="1" lang="en-US" altLang="ja-JP" baseline="0" dirty="0" err="1" smtClean="0"/>
              <a:t>Numatoron</a:t>
            </a:r>
            <a:r>
              <a:rPr kumimoji="1" lang="en-US" altLang="ja-JP" baseline="0" dirty="0" smtClean="0"/>
              <a:t>, GeV/n machine, quite advanced.</a:t>
            </a:r>
          </a:p>
          <a:p>
            <a:r>
              <a:rPr kumimoji="1" lang="en-US" altLang="ja-JP" baseline="0" dirty="0" smtClean="0"/>
              <a:t>Huge competition and trophy went to TRISTAN. </a:t>
            </a:r>
            <a:r>
              <a:rPr kumimoji="1" lang="en-US" altLang="ja-JP" baseline="0" dirty="0" err="1" smtClean="0"/>
              <a:t>Numatoron</a:t>
            </a:r>
            <a:r>
              <a:rPr kumimoji="1" lang="en-US" altLang="ja-JP" baseline="0" dirty="0" smtClean="0"/>
              <a:t> was dead.</a:t>
            </a:r>
          </a:p>
          <a:p>
            <a:r>
              <a:rPr kumimoji="1" lang="en-US" altLang="ja-JP" baseline="0" dirty="0" smtClean="0"/>
              <a:t>This trend continued to BELL and </a:t>
            </a:r>
            <a:r>
              <a:rPr kumimoji="1" lang="en-US" altLang="ja-JP" baseline="0" dirty="0" err="1" smtClean="0"/>
              <a:t>sBELL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upto</a:t>
            </a:r>
            <a:r>
              <a:rPr kumimoji="1" lang="en-US" altLang="ja-JP" baseline="0" dirty="0" smtClean="0"/>
              <a:t> now.</a:t>
            </a:r>
          </a:p>
          <a:p>
            <a:r>
              <a:rPr kumimoji="1" lang="en-US" altLang="ja-JP" baseline="0" dirty="0" smtClean="0"/>
              <a:t>People likes QGP physics move out to LBL and AGS/SPS and RHIC/LHC,  international cooperation., QGP physics.</a:t>
            </a:r>
          </a:p>
          <a:p>
            <a:r>
              <a:rPr kumimoji="1" lang="en-US" altLang="ja-JP" baseline="0" dirty="0" smtClean="0"/>
              <a:t>RIKEN got powerful heavy ion </a:t>
            </a:r>
            <a:r>
              <a:rPr kumimoji="1" lang="en-US" altLang="ja-JP" baseline="0" dirty="0" err="1" smtClean="0"/>
              <a:t>acclerator</a:t>
            </a:r>
            <a:r>
              <a:rPr kumimoji="1" lang="en-US" altLang="ja-JP" baseline="0" dirty="0" smtClean="0"/>
              <a:t> , RING Cyclotron.</a:t>
            </a:r>
          </a:p>
          <a:p>
            <a:r>
              <a:rPr kumimoji="1" lang="en-US" altLang="ja-JP" baseline="0" dirty="0" smtClean="0"/>
              <a:t>Gift was given from </a:t>
            </a:r>
            <a:r>
              <a:rPr kumimoji="1" lang="en-US" altLang="ja-JP" baseline="0" dirty="0" err="1" smtClean="0"/>
              <a:t>Bevalac</a:t>
            </a:r>
            <a:r>
              <a:rPr kumimoji="1" lang="en-US" altLang="ja-JP" baseline="0" dirty="0" smtClean="0"/>
              <a:t>, Forward </a:t>
            </a:r>
            <a:r>
              <a:rPr kumimoji="1" lang="en-US" altLang="ja-JP" baseline="0" dirty="0" err="1" smtClean="0"/>
              <a:t>fragmenation</a:t>
            </a:r>
            <a:r>
              <a:rPr kumimoji="1" lang="en-US" altLang="ja-JP" baseline="0" dirty="0" smtClean="0"/>
              <a:t> to create RI and discovery of neutron Halo.</a:t>
            </a:r>
          </a:p>
          <a:p>
            <a:r>
              <a:rPr kumimoji="1" lang="en-US" altLang="ja-JP" baseline="0" dirty="0" smtClean="0"/>
              <a:t>Success in this machine was expanded to RIKEN RI beam factory.</a:t>
            </a:r>
          </a:p>
          <a:p>
            <a:r>
              <a:rPr kumimoji="1" lang="en-US" altLang="ja-JP" baseline="0" dirty="0" smtClean="0"/>
              <a:t>Low energy nuclear </a:t>
            </a:r>
            <a:r>
              <a:rPr kumimoji="1" lang="en-US" altLang="ja-JP" baseline="0" dirty="0" err="1" smtClean="0"/>
              <a:t>physiciste</a:t>
            </a:r>
            <a:r>
              <a:rPr kumimoji="1" lang="en-US" altLang="ja-JP" baseline="0" dirty="0" smtClean="0"/>
              <a:t> joined to RIBF</a:t>
            </a:r>
          </a:p>
          <a:p>
            <a:r>
              <a:rPr kumimoji="1" lang="en-US" altLang="ja-JP" baseline="0" dirty="0" smtClean="0"/>
              <a:t>And also RIKEN, joined RHIC and started high energy spin physics there.</a:t>
            </a:r>
          </a:p>
          <a:p>
            <a:r>
              <a:rPr kumimoji="1" lang="en-US" altLang="ja-JP" baseline="0" dirty="0" smtClean="0"/>
              <a:t>People in </a:t>
            </a:r>
            <a:r>
              <a:rPr kumimoji="1" lang="en-US" altLang="ja-JP" baseline="0" dirty="0" err="1" smtClean="0"/>
              <a:t>HyperN</a:t>
            </a:r>
            <a:r>
              <a:rPr kumimoji="1" lang="en-US" altLang="ja-JP" baseline="0" dirty="0" smtClean="0"/>
              <a:t> and hadron has to stick to 12 GeV PS long time and finally got J-PARC.</a:t>
            </a:r>
          </a:p>
          <a:p>
            <a:r>
              <a:rPr kumimoji="1" lang="en-US" altLang="ja-JP" baseline="0" dirty="0" smtClean="0"/>
              <a:t>We have now 3 world-level machine,  B-factory, JPARC and </a:t>
            </a:r>
          </a:p>
          <a:p>
            <a:r>
              <a:rPr kumimoji="1" lang="en-US" altLang="ja-JP" baseline="0" dirty="0" smtClean="0"/>
              <a:t>We could come here by moving this field to international cooperation, and</a:t>
            </a:r>
          </a:p>
          <a:p>
            <a:r>
              <a:rPr kumimoji="1" lang="en-US" altLang="ja-JP" baseline="0" dirty="0" smtClean="0"/>
              <a:t>I should say japan has been very successful in the field of accelerator driven science.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59052-84A7-4C35-921E-106737DC437A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1118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CARIF</a:t>
            </a:r>
            <a:r>
              <a:rPr kumimoji="1" lang="en-US" altLang="ja-JP" baseline="0" dirty="0" smtClean="0"/>
              <a:t> stands for ……</a:t>
            </a:r>
          </a:p>
          <a:p>
            <a:r>
              <a:rPr kumimoji="1" lang="en-US" altLang="ja-JP" baseline="0" dirty="0" smtClean="0"/>
              <a:t>This is Chinese EURISAL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605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 I just compares EURISOL</a:t>
            </a:r>
            <a:r>
              <a:rPr kumimoji="1" lang="en-US" altLang="ja-JP" baseline="0" dirty="0" smtClean="0"/>
              <a:t> and CARIF despite the difference in Driver expecting  performance is indeed comparable.</a:t>
            </a:r>
          </a:p>
          <a:p>
            <a:r>
              <a:rPr kumimoji="1" lang="en-US" altLang="ja-JP" baseline="0" dirty="0" smtClean="0"/>
              <a:t>100 time stronger the soon-to-be-ready facilities.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742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Before CARIF</a:t>
            </a:r>
            <a:r>
              <a:rPr kumimoji="1" lang="en-US" altLang="ja-JP" baseline="0" dirty="0" smtClean="0"/>
              <a:t> come, Chinese has two facilities.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0554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Once I have surprised a lot with the budget profile</a:t>
            </a:r>
            <a:r>
              <a:rPr kumimoji="1" lang="en-US" altLang="ja-JP" baseline="0" dirty="0" smtClean="0"/>
              <a:t> of IMP Lanzhou.</a:t>
            </a:r>
          </a:p>
          <a:p>
            <a:r>
              <a:rPr kumimoji="1" lang="en-US" altLang="ja-JP" baseline="0" dirty="0" smtClean="0"/>
              <a:t>This looks like a exponential </a:t>
            </a:r>
            <a:r>
              <a:rPr kumimoji="1" lang="en-US" altLang="ja-JP" baseline="0" dirty="0" err="1" smtClean="0"/>
              <a:t>groth</a:t>
            </a:r>
            <a:r>
              <a:rPr kumimoji="1" lang="en-US" altLang="ja-JP" baseline="0" dirty="0" smtClean="0"/>
              <a:t>. We excepting </a:t>
            </a:r>
            <a:r>
              <a:rPr kumimoji="1" lang="en-US" altLang="ja-JP" baseline="0" dirty="0" err="1" smtClean="0"/>
              <a:t>chineese</a:t>
            </a:r>
            <a:r>
              <a:rPr kumimoji="1" lang="en-US" altLang="ja-JP" baseline="0" dirty="0" smtClean="0"/>
              <a:t>, all of us feels wish we are similar.</a:t>
            </a:r>
          </a:p>
          <a:p>
            <a:r>
              <a:rPr kumimoji="1" lang="en-US" altLang="ja-JP" baseline="0" dirty="0" smtClean="0"/>
              <a:t>So no financial problem seemingly in china. They got ADS approved I heard.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2048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summarized competition I far east,</a:t>
            </a:r>
          </a:p>
          <a:p>
            <a:r>
              <a:rPr kumimoji="1" lang="en-US" altLang="ja-JP" dirty="0" smtClean="0"/>
              <a:t>For</a:t>
            </a:r>
            <a:r>
              <a:rPr kumimoji="1" lang="en-US" altLang="ja-JP" baseline="0" dirty="0" smtClean="0"/>
              <a:t> </a:t>
            </a:r>
            <a:endParaRPr kumimoji="1" lang="en-US" altLang="ja-JP" dirty="0" smtClean="0"/>
          </a:p>
          <a:p>
            <a:r>
              <a:rPr kumimoji="1" lang="en-US" altLang="ja-JP" dirty="0" smtClean="0"/>
              <a:t>RIBF in RIKEN is delivering the most powerful beam in the world.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BUT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Presently Korean has RISP project to get</a:t>
            </a:r>
            <a:r>
              <a:rPr kumimoji="1" lang="en-US" altLang="ja-JP" baseline="0" dirty="0" smtClean="0"/>
              <a:t> online in 5 years.</a:t>
            </a:r>
          </a:p>
          <a:p>
            <a:r>
              <a:rPr kumimoji="1" lang="en-US" altLang="ja-JP" baseline="0" dirty="0" smtClean="0"/>
              <a:t>China has variety:</a:t>
            </a:r>
          </a:p>
          <a:p>
            <a:r>
              <a:rPr kumimoji="1" lang="en-US" altLang="ja-JP" baseline="0" dirty="0" smtClean="0"/>
              <a:t>IMP Lanzhou has HIRFL operating, and to be upgraded in a few years, and foreseeing HIAF in 10 years.</a:t>
            </a:r>
          </a:p>
          <a:p>
            <a:r>
              <a:rPr kumimoji="1" lang="en-US" altLang="ja-JP" baseline="0" dirty="0" smtClean="0"/>
              <a:t>CIEA’s  BRIEF2 will take off soon, and CARIF in 10 year scale.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READ.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1832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So it’s a time to come</a:t>
            </a:r>
            <a:r>
              <a:rPr kumimoji="1" lang="en-US" altLang="ja-JP" baseline="0" dirty="0" smtClean="0"/>
              <a:t> into the PF facilities.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5171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With this slide I compare PF facilities  with 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Read the table.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330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As I have just mentioned /////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They have SC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for proton to Uranium as similar as FRIB plans</a:t>
            </a:r>
          </a:p>
          <a:p>
            <a:r>
              <a:rPr kumimoji="1" lang="en-US" altLang="ja-JP" dirty="0" smtClean="0"/>
              <a:t>it</a:t>
            </a:r>
            <a:r>
              <a:rPr kumimoji="1" lang="en-US" altLang="ja-JP" baseline="0" dirty="0" smtClean="0"/>
              <a:t> can feed either ISOL or Fragmentation separator. </a:t>
            </a:r>
          </a:p>
          <a:p>
            <a:r>
              <a:rPr kumimoji="1" lang="en-US" altLang="ja-JP" baseline="0" dirty="0" smtClean="0"/>
              <a:t>Even they have a  plan to have a high power cyclotron to feed the ISOL.</a:t>
            </a:r>
          </a:p>
          <a:p>
            <a:r>
              <a:rPr kumimoji="1" lang="en-US" altLang="ja-JP" baseline="0" dirty="0" smtClean="0"/>
              <a:t> This will be ready, hopefully in 5 years.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55724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 txBox="1">
            <a:spLocks noGrp="1" noChangeArrowheads="1"/>
          </p:cNvSpPr>
          <p:nvPr/>
        </p:nvSpPr>
        <p:spPr bwMode="auto">
          <a:xfrm>
            <a:off x="3848159" y="10185044"/>
            <a:ext cx="2944759" cy="53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4" tIns="45656" rIns="91314" bIns="45656" anchor="b"/>
          <a:lstStyle/>
          <a:p>
            <a:pPr algn="r"/>
            <a:fld id="{295F0370-2F67-4531-B4F1-CA46BF62C3C4}" type="slidenum">
              <a:rPr lang="ru-RU" altLang="ja-JP" sz="1200"/>
              <a:pPr algn="r"/>
              <a:t>38</a:t>
            </a:fld>
            <a:endParaRPr lang="ru-RU" altLang="ja-JP" sz="12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5963" y="801688"/>
            <a:ext cx="5365750" cy="4024312"/>
          </a:xfrm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513" y="5093378"/>
            <a:ext cx="5431479" cy="4827919"/>
          </a:xfrm>
          <a:noFill/>
          <a:ln/>
        </p:spPr>
        <p:txBody>
          <a:bodyPr lIns="91314" tIns="45656" rIns="91314" bIns="45656"/>
          <a:lstStyle/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RIKEN Nishina Center is operating RIBF since 2007.</a:t>
            </a: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Highest 345 MeV </a:t>
            </a:r>
            <a:r>
              <a:rPr lang="en-US" altLang="ja-JP" baseline="0" dirty="0" err="1" smtClean="0">
                <a:latin typeface="Arial" charset="0"/>
                <a:ea typeface="ＭＳ Ｐゴシック" charset="-128"/>
              </a:rPr>
              <a:t>Ulanium</a:t>
            </a:r>
            <a:r>
              <a:rPr lang="en-US" altLang="ja-JP" baseline="0" dirty="0" smtClean="0">
                <a:latin typeface="Arial" charset="0"/>
                <a:ea typeface="ＭＳ Ｐゴシック" charset="-128"/>
              </a:rPr>
              <a:t> intensity presently</a:t>
            </a:r>
          </a:p>
          <a:p>
            <a:endParaRPr lang="en-US" altLang="ja-JP" baseline="0" dirty="0" smtClean="0">
              <a:latin typeface="Arial" charset="0"/>
              <a:ea typeface="ＭＳ Ｐゴシック" charset="-128"/>
            </a:endParaRP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  </a:t>
            </a:r>
            <a:endParaRPr lang="en-US" altLang="ja-JP" dirty="0" smtClean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9949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864" indent="-285717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2868" indent="-228574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015" indent="-228574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162" indent="-228574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310" indent="-228574" defTabSz="4571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457" indent="-228574" defTabSz="4571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8604" indent="-228574" defTabSz="4571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5751" indent="-228574" defTabSz="45714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40F32C11-4298-4EE8-B1DE-362D127F713D}" type="slidenum">
              <a:rPr lang="en-US" altLang="ja-JP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ja-JP">
              <a:latin typeface="Calibri" panose="020F0502020204030204" pitchFamily="34" charset="0"/>
            </a:endParaRPr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886201" y="9379030"/>
            <a:ext cx="2971800" cy="4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39E35085-4E6A-41A3-91A9-97002D55AB49}" type="slidenum">
              <a:rPr lang="en-US" altLang="ja-JP" sz="1200">
                <a:latin typeface="Calibri" panose="020F0502020204030204" pitchFamily="34" charset="0"/>
              </a:rPr>
              <a:pPr algn="r" eaLnBrk="1" hangingPunct="1"/>
              <a:t>39</a:t>
            </a:fld>
            <a:endParaRPr lang="en-US" altLang="ja-JP" sz="1200">
              <a:latin typeface="Calibri" panose="020F0502020204030204" pitchFamily="34" charset="0"/>
            </a:endParaRPr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6500" y="1233488"/>
            <a:ext cx="4445000" cy="3333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ja-JP" dirty="0" smtClean="0"/>
              <a:t>Typical</a:t>
            </a:r>
            <a:r>
              <a:rPr lang="en-US" altLang="ja-JP" baseline="0" dirty="0" smtClean="0"/>
              <a:t> operation is 4 cyclotron cascading after the LINAC,</a:t>
            </a:r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ja-JP" baseline="0" dirty="0" smtClean="0"/>
              <a:t>We needed relatively long time to crank up the intensity. But it becomes on track.</a:t>
            </a:r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ja-JP" baseline="0" dirty="0" smtClean="0"/>
              <a:t>To come here we needed many developments we hadn’t expect we planned.</a:t>
            </a:r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ja-JP" baseline="0" dirty="0" smtClean="0"/>
              <a:t>Especially, development of gas filled charge stripper was important invention.</a:t>
            </a:r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endParaRPr lang="en-US" altLang="ja-JP" baseline="0" dirty="0" smtClean="0"/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ja-JP" baseline="0" dirty="0" smtClean="0"/>
              <a:t>We are foreseeing to  reach 100pnA with 345MeV Uranium beam.</a:t>
            </a:r>
          </a:p>
          <a:p>
            <a:pPr marL="0" indent="0">
              <a:spcBef>
                <a:spcPct val="0"/>
              </a:spcBef>
              <a:buFont typeface="Calibri" panose="020F0502020204030204" pitchFamily="34" charset="0"/>
              <a:buNone/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8368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What</a:t>
            </a:r>
            <a:r>
              <a:rPr kumimoji="1" lang="en-US" altLang="ja-JP" baseline="0" dirty="0" smtClean="0"/>
              <a:t> we learned is as follows.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64060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However we know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that world competitors coming up, so that we need to</a:t>
            </a:r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 upgrade our facility, say beyond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5 years from now.</a:t>
            </a:r>
            <a:endParaRPr lang="en-US" altLang="ja-JP" dirty="0" smtClean="0">
              <a:latin typeface="Arial" pitchFamily="34" charset="0"/>
              <a:ea typeface="ＭＳ Ｐゴシック" pitchFamily="50" charset="-128"/>
            </a:endParaRPr>
          </a:p>
          <a:p>
            <a:endParaRPr lang="en-US" altLang="ja-JP" dirty="0" smtClean="0">
              <a:latin typeface="Arial" pitchFamily="34" charset="0"/>
              <a:ea typeface="ＭＳ Ｐゴシック" pitchFamily="50" charset="-128"/>
            </a:endParaRPr>
          </a:p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The first choice is so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called option 0:</a:t>
            </a: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We are seriously discussing which is better either to have ISOL or  sticking to PF.</a:t>
            </a: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Post acceleration</a:t>
            </a:r>
            <a:r>
              <a:rPr lang="ja-JP" altLang="en-US" baseline="0" dirty="0" smtClean="0">
                <a:latin typeface="Arial" pitchFamily="34" charset="0"/>
                <a:ea typeface="ＭＳ Ｐゴシック" pitchFamily="50" charset="-128"/>
              </a:rPr>
              <a:t>　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is  to get more exotic beams.</a:t>
            </a: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Presently we are inclined to stick to PF concept only.</a:t>
            </a: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Nevertheless we need to increase uranium intensity.</a:t>
            </a:r>
          </a:p>
          <a:p>
            <a:endParaRPr lang="en-US" altLang="ja-JP" dirty="0" smtClean="0">
              <a:latin typeface="Arial" pitchFamily="34" charset="0"/>
              <a:ea typeface="ＭＳ Ｐゴシック" pitchFamily="50" charset="-128"/>
            </a:endParaRPr>
          </a:p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Beyond Uranium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of 100pnA we need a new idea.</a:t>
            </a:r>
          </a:p>
          <a:p>
            <a:r>
              <a:rPr lang="en-US" altLang="ja-JP" dirty="0" smtClean="0">
                <a:latin typeface="Arial" pitchFamily="34" charset="0"/>
                <a:ea typeface="ＭＳ Ｐゴシック" pitchFamily="50" charset="-128"/>
              </a:rPr>
              <a:t>The  option one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is to change the </a:t>
            </a:r>
            <a:r>
              <a:rPr lang="en-US" altLang="ja-JP" baseline="0" dirty="0" err="1" smtClean="0">
                <a:latin typeface="Arial" pitchFamily="34" charset="0"/>
                <a:ea typeface="ＭＳ Ｐゴシック" pitchFamily="50" charset="-128"/>
              </a:rPr>
              <a:t>fRC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to super conducting magnet.</a:t>
            </a: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By doing so we can reduce the charges tripper to one.</a:t>
            </a: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This will be a major kick for intensity upgrade. Of about factor 5., 500pnA.</a:t>
            </a:r>
          </a:p>
          <a:p>
            <a:endParaRPr lang="en-US" altLang="ja-JP" baseline="0" dirty="0" smtClean="0">
              <a:latin typeface="Arial" pitchFamily="34" charset="0"/>
              <a:ea typeface="ＭＳ Ｐゴシック" pitchFamily="50" charset="-128"/>
            </a:endParaRPr>
          </a:p>
          <a:p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Option2 is to have SC linac (1set section to SHE search and second section (11MeV/n) to </a:t>
            </a:r>
            <a:r>
              <a:rPr lang="en-US" altLang="ja-JP" baseline="0" dirty="0" err="1" smtClean="0">
                <a:latin typeface="Arial" pitchFamily="34" charset="0"/>
                <a:ea typeface="ＭＳ Ｐゴシック" pitchFamily="50" charset="-128"/>
              </a:rPr>
              <a:t>fRC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.</a:t>
            </a:r>
          </a:p>
          <a:p>
            <a:r>
              <a:rPr lang="en-US" altLang="ja-JP" baseline="0" dirty="0" err="1" smtClean="0">
                <a:latin typeface="Arial" pitchFamily="34" charset="0"/>
                <a:ea typeface="ＭＳ Ｐゴシック" pitchFamily="50" charset="-128"/>
              </a:rPr>
              <a:t>Guestimate</a:t>
            </a:r>
            <a:r>
              <a:rPr lang="en-US" altLang="ja-JP" baseline="0" dirty="0" smtClean="0">
                <a:latin typeface="Arial" pitchFamily="34" charset="0"/>
                <a:ea typeface="ＭＳ Ｐゴシック" pitchFamily="50" charset="-128"/>
              </a:rPr>
              <a:t> is 10thousands particle nano amps.</a:t>
            </a:r>
          </a:p>
          <a:p>
            <a:endParaRPr lang="en-US" altLang="ja-JP" baseline="0" dirty="0" smtClean="0">
              <a:latin typeface="Arial" pitchFamily="34" charset="0"/>
              <a:ea typeface="ＭＳ Ｐゴシック" pitchFamily="50" charset="-128"/>
            </a:endParaRPr>
          </a:p>
          <a:p>
            <a:endParaRPr lang="en-US" altLang="ja-JP" baseline="0" dirty="0" smtClean="0">
              <a:latin typeface="Arial" pitchFamily="34" charset="0"/>
              <a:ea typeface="ＭＳ Ｐゴシック" pitchFamily="50" charset="-128"/>
            </a:endParaRPr>
          </a:p>
          <a:p>
            <a:endParaRPr lang="en-US" altLang="ja-JP" dirty="0" smtClean="0">
              <a:latin typeface="Arial" pitchFamily="34" charset="0"/>
              <a:ea typeface="ＭＳ Ｐゴシック" pitchFamily="50" charset="-128"/>
            </a:endParaRPr>
          </a:p>
          <a:p>
            <a:endParaRPr lang="ja-JP" altLang="en-US" dirty="0" smtClean="0">
              <a:latin typeface="Arial" pitchFamily="34" charset="0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97536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With this table,</a:t>
            </a:r>
            <a:r>
              <a:rPr kumimoji="1" lang="en-US" altLang="ja-JP" baseline="0" dirty="0" smtClean="0"/>
              <a:t> you can compare present status of RIBF with our option1 and 2,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And also with FRIB/RISP.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59052-84A7-4C35-921E-106737DC437A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45542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FRIB at MSU is really a next generation PF</a:t>
            </a:r>
            <a:r>
              <a:rPr kumimoji="1" lang="en-US" altLang="ja-JP" baseline="0" dirty="0" smtClean="0"/>
              <a:t> facility.</a:t>
            </a:r>
          </a:p>
          <a:p>
            <a:r>
              <a:rPr kumimoji="1" lang="en-US" altLang="ja-JP" baseline="0" dirty="0" smtClean="0"/>
              <a:t>400kW LINAC followed by a fragmentation separator, and experimental hall.</a:t>
            </a:r>
          </a:p>
          <a:p>
            <a:r>
              <a:rPr kumimoji="1" lang="en-US" altLang="ja-JP" baseline="0" dirty="0" smtClean="0"/>
              <a:t>This is partially funded by Michigan state and </a:t>
            </a:r>
            <a:r>
              <a:rPr kumimoji="1" lang="en-US" altLang="ja-JP" baseline="0" dirty="0" err="1" smtClean="0"/>
              <a:t>waiing</a:t>
            </a:r>
            <a:r>
              <a:rPr kumimoji="1" lang="en-US" altLang="ja-JP" baseline="0" dirty="0" smtClean="0"/>
              <a:t> for DOE approval for construction.</a:t>
            </a:r>
          </a:p>
          <a:p>
            <a:r>
              <a:rPr kumimoji="1" lang="en-US" altLang="ja-JP" baseline="0" dirty="0" smtClean="0"/>
              <a:t>They have future option to be equipped with  energy </a:t>
            </a:r>
            <a:r>
              <a:rPr kumimoji="1" lang="en-US" altLang="ja-JP" baseline="0" dirty="0" err="1" smtClean="0"/>
              <a:t>dubling</a:t>
            </a:r>
            <a:r>
              <a:rPr kumimoji="1" lang="en-US" altLang="ja-JP" baseline="0" dirty="0" smtClean="0"/>
              <a:t>, and ISOL.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92097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FAIR at GSI is another giant. As I told you before</a:t>
            </a:r>
          </a:p>
          <a:p>
            <a:r>
              <a:rPr kumimoji="1" lang="en-US" altLang="ja-JP" dirty="0" smtClean="0"/>
              <a:t>Using SIS100 with U28+ beam,</a:t>
            </a:r>
            <a:r>
              <a:rPr kumimoji="1" lang="en-US" altLang="ja-JP" baseline="0" dirty="0" smtClean="0"/>
              <a:t> they  say they can improve the RI intensity by factor 100 to 1000.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7409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Variety of nuclear</a:t>
            </a:r>
            <a:r>
              <a:rPr kumimoji="1" lang="en-US" altLang="ja-JP" baseline="0" dirty="0" smtClean="0"/>
              <a:t> structure experiments are planned, some new and some inherited from old SIS age.</a:t>
            </a:r>
          </a:p>
          <a:p>
            <a:r>
              <a:rPr kumimoji="1" lang="en-US" altLang="ja-JP" baseline="0" dirty="0" smtClean="0"/>
              <a:t>Some need a ring.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At top of that they will have new fragment separator called FRS.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87073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With</a:t>
            </a:r>
            <a:r>
              <a:rPr kumimoji="1" lang="en-US" altLang="ja-JP" baseline="0" dirty="0" smtClean="0"/>
              <a:t> this slide I compare all the future RI beam facilities compared to the present Japanese RIBF at the reference at the bottom.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There are many details to be compared but to give you a very brief feeling;</a:t>
            </a:r>
          </a:p>
          <a:p>
            <a:r>
              <a:rPr kumimoji="1" lang="en-US" altLang="ja-JP" baseline="0" dirty="0" smtClean="0"/>
              <a:t>In 5 years RIBF is defeated by say factor 10-100 by new PF facilities.</a:t>
            </a:r>
          </a:p>
          <a:p>
            <a:r>
              <a:rPr kumimoji="1" lang="en-US" altLang="ja-JP" baseline="0" dirty="0" smtClean="0"/>
              <a:t>Also in 5 years of scale RIKEN RIBF is defeated by 100-1000 by new ISOL Facilities, also their energy is are bit lower.</a:t>
            </a:r>
          </a:p>
          <a:p>
            <a:r>
              <a:rPr kumimoji="1" lang="en-US" altLang="ja-JP" baseline="0" dirty="0" smtClean="0"/>
              <a:t>And 10-15 years once super ISOL project come to life then RIBF is defeated by a factor of 10K. With comparable post acceleration.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 should say this is the glory way in order to  proceed RI beam science.</a:t>
            </a:r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2270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Last subject is super-heavy elements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8895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Ultimate goal is island of</a:t>
            </a:r>
            <a:r>
              <a:rPr kumimoji="1" lang="en-US" altLang="ja-JP" baseline="0" dirty="0" smtClean="0"/>
              <a:t> stability where the universe could not reach neither by </a:t>
            </a:r>
            <a:r>
              <a:rPr kumimoji="1" lang="en-US" altLang="ja-JP" baseline="0" dirty="0" err="1" smtClean="0"/>
              <a:t>Bigbang</a:t>
            </a:r>
            <a:r>
              <a:rPr kumimoji="1" lang="en-US" altLang="ja-JP" baseline="0" dirty="0" smtClean="0"/>
              <a:t> nor super nova explosion.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If we could reach, it will be a victory of humankind.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3829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baseline="0" dirty="0" smtClean="0"/>
              <a:t>I desperately want to show you this picture.</a:t>
            </a:r>
          </a:p>
          <a:p>
            <a:r>
              <a:rPr kumimoji="1" lang="en-US" altLang="ja-JP" baseline="0" dirty="0" smtClean="0"/>
              <a:t>Last summer RIKEN created </a:t>
            </a:r>
          </a:p>
          <a:p>
            <a:r>
              <a:rPr kumimoji="1" lang="en-US" altLang="ja-JP" baseline="0" dirty="0" smtClean="0"/>
              <a:t>the new 113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event which has 6 +1 consequent alpha decays deep into the known nuclei.  </a:t>
            </a:r>
          </a:p>
          <a:p>
            <a:r>
              <a:rPr kumimoji="1" lang="en-US" altLang="ja-JP" baseline="0" dirty="0" smtClean="0"/>
              <a:t>We wish to have Japanese name for it by winning over the battle with four nation collaboration at Dubna.</a:t>
            </a:r>
          </a:p>
          <a:p>
            <a:r>
              <a:rPr kumimoji="1" lang="en-US" altLang="ja-JP" baseline="0" dirty="0" smtClean="0"/>
              <a:t>But what will be happening afterword?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59052-84A7-4C35-921E-106737DC437A}" type="slidenum">
              <a:rPr lang="en-US" altLang="ja-JP" smtClean="0"/>
              <a:pPr>
                <a:defRPr/>
              </a:pPr>
              <a:t>48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61441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 txBox="1">
            <a:spLocks noGrp="1" noChangeArrowheads="1"/>
          </p:cNvSpPr>
          <p:nvPr/>
        </p:nvSpPr>
        <p:spPr bwMode="auto">
          <a:xfrm>
            <a:off x="3884614" y="9377317"/>
            <a:ext cx="2971800" cy="49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43645B-6471-4489-98C9-6F405F30D63E}" type="slidenum">
              <a:rPr lang="ru-RU" altLang="ja-JP" b="0"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49</a:t>
            </a:fld>
            <a:endParaRPr lang="ru-RU" altLang="ja-JP" b="0">
              <a:cs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ja-JP" dirty="0" smtClean="0">
                <a:latin typeface="Arial" panose="020B0604020202020204" pitchFamily="34" charset="0"/>
              </a:rPr>
              <a:t>We believe the island f stability is nearing but not</a:t>
            </a:r>
            <a:r>
              <a:rPr lang="en-US" altLang="ja-JP" baseline="0" dirty="0" smtClean="0">
                <a:latin typeface="Arial" panose="020B0604020202020204" pitchFamily="34" charset="0"/>
              </a:rPr>
              <a:t> reachable by the present technology.</a:t>
            </a:r>
            <a:endParaRPr lang="ja-JP" altLang="ja-JP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68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From the history happened for SSC/LHC or</a:t>
            </a:r>
            <a:r>
              <a:rPr kumimoji="1" lang="en-US" altLang="ja-JP" baseline="0" dirty="0" smtClean="0"/>
              <a:t> happening in ILC </a:t>
            </a:r>
            <a:r>
              <a:rPr kumimoji="1" lang="en-US" altLang="ja-JP" dirty="0" smtClean="0"/>
              <a:t>in the</a:t>
            </a:r>
            <a:r>
              <a:rPr kumimoji="1" lang="en-US" altLang="ja-JP" baseline="0" dirty="0" smtClean="0"/>
              <a:t> particle physics field. </a:t>
            </a:r>
          </a:p>
          <a:p>
            <a:r>
              <a:rPr kumimoji="1" lang="en-US" altLang="ja-JP" baseline="0" dirty="0" smtClean="0"/>
              <a:t>We know 5B$ of  the project cost is a sort of limit.</a:t>
            </a:r>
          </a:p>
          <a:p>
            <a:r>
              <a:rPr kumimoji="1" lang="en-US" altLang="ja-JP" baseline="0" dirty="0" smtClean="0"/>
              <a:t>Above that we have to have only one in the world.</a:t>
            </a:r>
          </a:p>
          <a:p>
            <a:r>
              <a:rPr kumimoji="1" lang="en-US" altLang="ja-JP" baseline="0" dirty="0" smtClean="0"/>
              <a:t>Because, we have manpower or money power limitation.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This limitation is not there by nature. Do it by myself is scientist’s nature. Otherwise we do it in our own nation or, in our own region.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However, we have so many facility with the price </a:t>
            </a:r>
            <a:r>
              <a:rPr kumimoji="1" lang="en-US" altLang="ja-JP" baseline="0" dirty="0" err="1" smtClean="0"/>
              <a:t>taged</a:t>
            </a:r>
            <a:r>
              <a:rPr kumimoji="1" lang="en-US" altLang="ja-JP" baseline="0" dirty="0" smtClean="0"/>
              <a:t> 500M$ to 2000M$ range. </a:t>
            </a:r>
          </a:p>
          <a:p>
            <a:r>
              <a:rPr kumimoji="1" lang="en-US" altLang="ja-JP" baseline="0" dirty="0" smtClean="0"/>
              <a:t>If you compare the number to the high energy physic facilities,  which are decreasing to have bigger machine, Nuclear physics is in a good shape.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However, if we count a total cost we are reaching the cost of ILC.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BTW, these are price tag I put each of project some time from the literature, sometime from the air.</a:t>
            </a:r>
          </a:p>
          <a:p>
            <a:r>
              <a:rPr kumimoji="1" lang="en-US" altLang="ja-JP" baseline="0" dirty="0" smtClean="0"/>
              <a:t>So they can be wrong.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dirty="0" smtClean="0"/>
              <a:t>At lease we are tracing</a:t>
            </a:r>
            <a:r>
              <a:rPr kumimoji="1" lang="en-US" altLang="ja-JP" baseline="0" dirty="0" smtClean="0"/>
              <a:t> the same road where high energy people were once there.</a:t>
            </a:r>
          </a:p>
          <a:p>
            <a:r>
              <a:rPr kumimoji="1" lang="en-US" altLang="ja-JP" baseline="0" dirty="0" smtClean="0"/>
              <a:t>We have to ask ourselves  whether we have enough </a:t>
            </a:r>
            <a:r>
              <a:rPr kumimoji="1" lang="en-US" altLang="ja-JP" baseline="0" dirty="0" err="1" smtClean="0"/>
              <a:t>reseachers</a:t>
            </a:r>
            <a:r>
              <a:rPr kumimoji="1" lang="en-US" altLang="ja-JP" baseline="0" dirty="0" smtClean="0"/>
              <a:t> in the world to get full use of these facilities. </a:t>
            </a:r>
          </a:p>
          <a:p>
            <a:r>
              <a:rPr kumimoji="1" lang="en-US" altLang="ja-JP" baseline="0" dirty="0" smtClean="0"/>
              <a:t>If not we have to segregate ourselves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And we know ---- read ----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83154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is a sort f road map for super heavy</a:t>
            </a:r>
            <a:r>
              <a:rPr kumimoji="1" lang="en-US" altLang="ja-JP" baseline="0" dirty="0" smtClean="0"/>
              <a:t> element.</a:t>
            </a:r>
          </a:p>
          <a:p>
            <a:r>
              <a:rPr kumimoji="1" lang="en-US" altLang="ja-JP" baseline="0" dirty="0" smtClean="0"/>
              <a:t>In few years FLNR will have new </a:t>
            </a:r>
            <a:r>
              <a:rPr kumimoji="1" lang="en-US" altLang="ja-JP" baseline="0" dirty="0" err="1" smtClean="0"/>
              <a:t>accllerator</a:t>
            </a:r>
            <a:r>
              <a:rPr kumimoji="1" lang="en-US" altLang="ja-JP" baseline="0" dirty="0" smtClean="0"/>
              <a:t> to provide 20microamps  of </a:t>
            </a:r>
            <a:r>
              <a:rPr kumimoji="1" lang="en-US" altLang="ja-JP" baseline="0" dirty="0" err="1" smtClean="0"/>
              <a:t>Ca</a:t>
            </a:r>
            <a:r>
              <a:rPr kumimoji="1" lang="en-US" altLang="ja-JP" baseline="0" dirty="0" smtClean="0"/>
              <a:t> 48.</a:t>
            </a:r>
          </a:p>
          <a:p>
            <a:r>
              <a:rPr kumimoji="1" lang="en-US" altLang="ja-JP" baseline="0" dirty="0" smtClean="0"/>
              <a:t>RIKEN has completed its </a:t>
            </a:r>
            <a:r>
              <a:rPr kumimoji="1" lang="en-US" altLang="ja-JP" baseline="0" dirty="0" err="1" smtClean="0"/>
              <a:t>misson</a:t>
            </a:r>
            <a:r>
              <a:rPr kumimoji="1" lang="en-US" altLang="ja-JP" baseline="0" dirty="0" smtClean="0"/>
              <a:t> for 113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element, and will join the hot fusion race after a few years of preparation. Meantime we do super heavy chemical experiments.</a:t>
            </a:r>
          </a:p>
          <a:p>
            <a:r>
              <a:rPr kumimoji="1" lang="en-US" altLang="ja-JP" baseline="0" dirty="0" smtClean="0"/>
              <a:t>GSI will be back again in 5 years I hope.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So  READ.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1004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Before</a:t>
            </a:r>
            <a:r>
              <a:rPr kumimoji="1" lang="en-US" altLang="ja-JP" baseline="0" dirty="0" smtClean="0"/>
              <a:t> closing my talk</a:t>
            </a:r>
          </a:p>
          <a:p>
            <a:r>
              <a:rPr kumimoji="1" lang="en-US" altLang="ja-JP" dirty="0" smtClean="0"/>
              <a:t>Let</a:t>
            </a:r>
            <a:r>
              <a:rPr kumimoji="1" lang="en-US" altLang="ja-JP" baseline="0" dirty="0" smtClean="0"/>
              <a:t> me mention some for the K-computer.</a:t>
            </a:r>
          </a:p>
          <a:p>
            <a:r>
              <a:rPr kumimoji="1" lang="en-US" altLang="ja-JP" baseline="0" dirty="0" smtClean="0"/>
              <a:t>About 10 years ago Japan got the first place in the LINPACK contest, but has been bad since then</a:t>
            </a:r>
          </a:p>
          <a:p>
            <a:r>
              <a:rPr kumimoji="1" lang="en-US" altLang="ja-JP" baseline="0" dirty="0" smtClean="0"/>
              <a:t>Last year we completed K computer at got the first place again, event though the CECOIA took over back the top again, a year after.</a:t>
            </a:r>
          </a:p>
          <a:p>
            <a:r>
              <a:rPr kumimoji="1" lang="en-US" altLang="ja-JP" baseline="0" dirty="0" smtClean="0"/>
              <a:t>This usually is a stupid competition, and doesn’t means much.   </a:t>
            </a:r>
          </a:p>
          <a:p>
            <a:r>
              <a:rPr kumimoji="1" lang="en-US" altLang="ja-JP" baseline="0" dirty="0" smtClean="0"/>
              <a:t> But this time is a bit different.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Since K-computer is THE NATIONAL PROJECT of JAPAN, the government set the strategic Program for innovation Research.</a:t>
            </a:r>
          </a:p>
          <a:p>
            <a:r>
              <a:rPr kumimoji="1" lang="en-US" altLang="ja-JP" baseline="0" dirty="0" smtClean="0"/>
              <a:t>The government  set 5 field of science, and funded the budget frame of  5M$/year/field. Totally soft money.</a:t>
            </a:r>
          </a:p>
          <a:p>
            <a:r>
              <a:rPr kumimoji="1" lang="en-US" altLang="ja-JP" baseline="0" dirty="0" smtClean="0"/>
              <a:t>The list start from </a:t>
            </a:r>
            <a:r>
              <a:rPr kumimoji="1" lang="en-US" altLang="ja-JP" baseline="0" dirty="0" err="1" smtClean="0"/>
              <a:t>healthcarem</a:t>
            </a:r>
            <a:r>
              <a:rPr kumimoji="1" lang="en-US" altLang="ja-JP" baseline="0" dirty="0" smtClean="0"/>
              <a:t>, New Material, Mitigating Natural Disaster, Manufacturing,</a:t>
            </a:r>
          </a:p>
          <a:p>
            <a:r>
              <a:rPr kumimoji="1" lang="en-US" altLang="ja-JP" baseline="0" dirty="0" smtClean="0"/>
              <a:t>And the 5</a:t>
            </a:r>
            <a:r>
              <a:rPr kumimoji="1" lang="en-US" altLang="ja-JP" baseline="30000" dirty="0" smtClean="0"/>
              <a:t>th</a:t>
            </a:r>
            <a:r>
              <a:rPr kumimoji="1" lang="en-US" altLang="ja-JP" baseline="0" dirty="0" smtClean="0"/>
              <a:t> is surprisingly  the basic science, Origin of Matter and Universe.</a:t>
            </a:r>
          </a:p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59052-84A7-4C35-921E-106737DC437A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1505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The Field 5</a:t>
            </a:r>
            <a:r>
              <a:rPr kumimoji="1" lang="en-US" altLang="ja-JP" baseline="0" dirty="0" smtClean="0"/>
              <a:t> incudes 4 pillars. Within that Lattice Nuclear force and </a:t>
            </a:r>
            <a:r>
              <a:rPr kumimoji="1" lang="en-US" altLang="ja-JP" baseline="0" dirty="0" err="1" smtClean="0"/>
              <a:t>ab</a:t>
            </a:r>
            <a:r>
              <a:rPr kumimoji="1" lang="en-US" altLang="ja-JP" baseline="0" dirty="0" smtClean="0"/>
              <a:t>-initio </a:t>
            </a:r>
            <a:r>
              <a:rPr kumimoji="1" lang="en-US" altLang="ja-JP" baseline="0" dirty="0" err="1" smtClean="0"/>
              <a:t>shellmodel</a:t>
            </a:r>
            <a:r>
              <a:rPr kumimoji="1" lang="en-US" altLang="ja-JP" baseline="0" dirty="0" smtClean="0"/>
              <a:t> calculation is included.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To apply this fund, theorists had to determined 5-year deliverable,</a:t>
            </a:r>
          </a:p>
          <a:p>
            <a:r>
              <a:rPr kumimoji="1" lang="en-US" altLang="ja-JP" baseline="0" dirty="0" smtClean="0"/>
              <a:t>I guess the first time in their life.</a:t>
            </a:r>
          </a:p>
          <a:p>
            <a:r>
              <a:rPr kumimoji="1" lang="en-US" altLang="ja-JP" baseline="0" dirty="0" smtClean="0"/>
              <a:t>The some of the deliverables are;</a:t>
            </a:r>
          </a:p>
          <a:p>
            <a:r>
              <a:rPr kumimoji="1" lang="en-US" altLang="ja-JP" baseline="0" dirty="0" smtClean="0"/>
              <a:t>From Lattice QCD, they going to determined NN,YN, and 3 body forces,</a:t>
            </a:r>
          </a:p>
          <a:p>
            <a:r>
              <a:rPr kumimoji="1" lang="en-US" altLang="ja-JP" baseline="0" dirty="0" smtClean="0"/>
              <a:t>Once it is done, unification of hyper nuclear physics and unstable nuclear physics will be made.</a:t>
            </a:r>
          </a:p>
          <a:p>
            <a:r>
              <a:rPr kumimoji="1" lang="en-US" altLang="ja-JP" baseline="0" dirty="0" smtClean="0"/>
              <a:t>In other word, put JPARC and RIKEN-RIBF on the same ground.</a:t>
            </a:r>
          </a:p>
          <a:p>
            <a:r>
              <a:rPr kumimoji="1" lang="en-US" altLang="ja-JP" baseline="0" dirty="0" smtClean="0"/>
              <a:t>From nuclear structure, they declare to reproduce//////</a:t>
            </a:r>
          </a:p>
          <a:p>
            <a:r>
              <a:rPr kumimoji="1" lang="en-US" altLang="ja-JP" baseline="0" dirty="0" smtClean="0"/>
              <a:t>Once it done, it bridges over cm and sm.</a:t>
            </a:r>
          </a:p>
          <a:p>
            <a:r>
              <a:rPr kumimoji="1" lang="en-US" altLang="ja-JP" baseline="0" dirty="0" smtClean="0"/>
              <a:t>In other word, RCNP and RIKEN-RIBF on the same ground.</a:t>
            </a:r>
          </a:p>
          <a:p>
            <a:r>
              <a:rPr kumimoji="1" lang="en-US" altLang="ja-JP" baseline="0" dirty="0" smtClean="0"/>
              <a:t>Very innovative, I hope.</a:t>
            </a:r>
          </a:p>
          <a:p>
            <a:endParaRPr kumimoji="1" lang="en-US" altLang="ja-JP" baseline="0" dirty="0" smtClean="0"/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A59052-84A7-4C35-921E-106737DC437A}" type="slidenum">
              <a:rPr lang="en-US" altLang="ja-JP" smtClean="0"/>
              <a:pPr>
                <a:defRPr/>
              </a:pPr>
              <a:t>52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795253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This table summarizes what I talked</a:t>
            </a:r>
            <a:r>
              <a:rPr kumimoji="1" lang="en-US" altLang="ja-JP" baseline="0" dirty="0" smtClean="0"/>
              <a:t> about.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7363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 close</a:t>
            </a:r>
            <a:r>
              <a:rPr kumimoji="1" lang="en-US" altLang="ja-JP" baseline="0" dirty="0" smtClean="0"/>
              <a:t> my talk by citing the words by T.D. Lee.</a:t>
            </a:r>
          </a:p>
          <a:p>
            <a:r>
              <a:rPr kumimoji="1" lang="en-US" altLang="ja-JP" baseline="0" dirty="0" smtClean="0"/>
              <a:t>This century is the era of Holism, physics of many body system.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Let me</a:t>
            </a:r>
            <a:r>
              <a:rPr kumimoji="1" lang="en-US" altLang="ja-JP" baseline="0" dirty="0" smtClean="0"/>
              <a:t> talk about physics, very roughly categorized.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Hot QCD, physics of quark many body system which was for quark gluon plasma. Property of early universe.</a:t>
            </a:r>
          </a:p>
          <a:p>
            <a:r>
              <a:rPr kumimoji="1" lang="en-US" altLang="ja-JP" baseline="0" dirty="0" smtClean="0"/>
              <a:t>Many thing as common as hot QCD, cold QCD’s  goal is chiral symmetry in QCD.  </a:t>
            </a:r>
          </a:p>
          <a:p>
            <a:r>
              <a:rPr kumimoji="1" lang="en-US" altLang="ja-JP" baseline="0" dirty="0" smtClean="0"/>
              <a:t>Nuclear physics as nucleon many body system has longest history.</a:t>
            </a:r>
          </a:p>
          <a:p>
            <a:r>
              <a:rPr kumimoji="1" lang="en-US" altLang="ja-JP" baseline="0" dirty="0" smtClean="0"/>
              <a:t>The ultimate goal is to get ultimate picture of </a:t>
            </a:r>
            <a:r>
              <a:rPr kumimoji="1" lang="en-US" altLang="ja-JP" baseline="0" dirty="0" err="1" smtClean="0"/>
              <a:t>nuleus</a:t>
            </a:r>
            <a:r>
              <a:rPr kumimoji="1" lang="en-US" altLang="ja-JP" baseline="0" dirty="0" smtClean="0"/>
              <a:t>. For that we are doing millions of experiments for …..</a:t>
            </a:r>
          </a:p>
          <a:p>
            <a:r>
              <a:rPr kumimoji="1" lang="en-US" altLang="ja-JP" baseline="0" dirty="0" smtClean="0"/>
              <a:t>This will leads us to the solution of element Genesis,</a:t>
            </a:r>
          </a:p>
          <a:p>
            <a:r>
              <a:rPr kumimoji="1" lang="en-US" altLang="ja-JP" baseline="0" dirty="0" smtClean="0"/>
              <a:t>And some day we will reach Island of stability.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Nuclear physics also covers fundamental physics, physics of </a:t>
            </a:r>
            <a:r>
              <a:rPr kumimoji="1" lang="en-US" altLang="ja-JP" baseline="0" dirty="0" err="1" smtClean="0"/>
              <a:t>Lagrangean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Especially for the cases employing rare RI or forbidden decay of nucleus.</a:t>
            </a:r>
          </a:p>
          <a:p>
            <a:r>
              <a:rPr kumimoji="1" lang="en-US" altLang="ja-JP" baseline="0" dirty="0" smtClean="0"/>
              <a:t>To me neutron is one of rare RI.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should realized computation come up to the front end.</a:t>
            </a:r>
          </a:p>
          <a:p>
            <a:r>
              <a:rPr kumimoji="1" lang="en-US" altLang="ja-JP" baseline="0" dirty="0" err="1" smtClean="0"/>
              <a:t>Peta</a:t>
            </a:r>
            <a:r>
              <a:rPr kumimoji="1" lang="en-US" altLang="ja-JP" baseline="0" dirty="0" smtClean="0"/>
              <a:t> computing allows us to do the </a:t>
            </a:r>
            <a:r>
              <a:rPr kumimoji="1" lang="en-US" altLang="ja-JP" baseline="0" dirty="0" err="1" smtClean="0"/>
              <a:t>ab</a:t>
            </a:r>
            <a:r>
              <a:rPr kumimoji="1" lang="en-US" altLang="ja-JP" baseline="0" dirty="0" smtClean="0"/>
              <a:t>-initio calculation. Nuclear force in lattice QCD is very typical example.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As nuclear application I note muon catalyzed fusion or nuclear transmutation, as examples.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All these are big picture, needing many years of research but apparently worth to go.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To day I cover he first three categories, namely…………..</a:t>
            </a:r>
          </a:p>
          <a:p>
            <a:r>
              <a:rPr kumimoji="1" lang="en-US" altLang="ja-JP" baseline="0" dirty="0" smtClean="0"/>
              <a:t> 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464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 I show you what proposing or constructing facilities will cover</a:t>
            </a:r>
            <a:r>
              <a:rPr kumimoji="1" lang="en-US" altLang="ja-JP" baseline="0" dirty="0" smtClean="0"/>
              <a:t> </a:t>
            </a:r>
            <a:r>
              <a:rPr kumimoji="1" lang="en-US" altLang="ja-JP" dirty="0" smtClean="0"/>
              <a:t>in each geographical region.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I would</a:t>
            </a:r>
            <a:r>
              <a:rPr kumimoji="1" lang="en-US" altLang="ja-JP" baseline="0" dirty="0" smtClean="0"/>
              <a:t> say, American continent is now well role-shared probably by the governments.</a:t>
            </a:r>
          </a:p>
          <a:p>
            <a:r>
              <a:rPr kumimoji="1" lang="en-US" altLang="ja-JP" baseline="0" dirty="0" smtClean="0"/>
              <a:t>This means they are not comparing orange and orange any longer although they compare orange and apple frequently.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Europeans are seemingly trying sort of role-sharing by proposing EURISOL.</a:t>
            </a:r>
          </a:p>
          <a:p>
            <a:r>
              <a:rPr kumimoji="1" lang="en-US" altLang="ja-JP" baseline="0" dirty="0" smtClean="0"/>
              <a:t>Asia is rally under no control. Every nations are chasing their own interest.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Mechanism working in America is two body interaction, even with significant mass difference.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In Europe, they can apply mean field theory, so many leading nations and EU exist.</a:t>
            </a:r>
          </a:p>
          <a:p>
            <a:r>
              <a:rPr kumimoji="1" lang="en-US" altLang="ja-JP" baseline="0" dirty="0" smtClean="0"/>
              <a:t>In Asia the mechanism is three body weekly coupled. </a:t>
            </a:r>
            <a:r>
              <a:rPr kumimoji="1" lang="en-US" altLang="ja-JP" baseline="0" dirty="0" err="1" smtClean="0"/>
              <a:t>Anpha</a:t>
            </a:r>
            <a:r>
              <a:rPr kumimoji="1" lang="en-US" altLang="ja-JP" baseline="0" dirty="0" smtClean="0"/>
              <a:t> might be a key for </a:t>
            </a:r>
            <a:r>
              <a:rPr kumimoji="1" lang="en-US" altLang="ja-JP" baseline="0" dirty="0" err="1" smtClean="0"/>
              <a:t>ourslves</a:t>
            </a:r>
            <a:r>
              <a:rPr kumimoji="1" lang="en-US" altLang="ja-JP" baseline="0" dirty="0" smtClean="0"/>
              <a:t>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And I believe we are together to construct  a mean field theory applicable in the whole world.</a:t>
            </a:r>
          </a:p>
          <a:p>
            <a:endParaRPr kumimoji="1" lang="en-US" altLang="ja-JP" baseline="0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7882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ja-JP" dirty="0" smtClean="0">
                <a:latin typeface="Arial" charset="0"/>
                <a:ea typeface="ＭＳ Ｐゴシック" charset="-128"/>
              </a:rPr>
              <a:t>Now I lined up all the project</a:t>
            </a:r>
            <a:r>
              <a:rPr lang="en-US" altLang="ja-JP" baseline="0" dirty="0" smtClean="0">
                <a:latin typeface="Arial" charset="0"/>
                <a:ea typeface="ＭＳ Ｐゴシック" charset="-128"/>
              </a:rPr>
              <a:t> in time line.</a:t>
            </a: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We are here now.</a:t>
            </a:r>
          </a:p>
          <a:p>
            <a:endParaRPr lang="en-US" altLang="ja-JP" baseline="0" dirty="0" smtClean="0">
              <a:latin typeface="Arial" charset="0"/>
              <a:ea typeface="ＭＳ Ｐゴシック" charset="-128"/>
            </a:endParaRP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In the hot/cold QCD field, there aren’t so many projects, FAIR and JLAB upgrade are coming in few years.</a:t>
            </a: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And 10 yeas of scale, eRHIC HL-LHC are supposed to be on the table.</a:t>
            </a:r>
          </a:p>
          <a:p>
            <a:endParaRPr lang="en-US" altLang="ja-JP" baseline="0" dirty="0" smtClean="0">
              <a:latin typeface="Arial" charset="0"/>
              <a:ea typeface="ＭＳ Ｐゴシック" charset="-128"/>
            </a:endParaRP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In Nucleon many body, there come so many new facilities in five year scale</a:t>
            </a: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There comes a lot of healthy competitions, and in 10 yeas scale we expect to have EURISOL, CARIF or RIBF2</a:t>
            </a: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Who will be a winner… that I do not know.</a:t>
            </a:r>
          </a:p>
          <a:p>
            <a:endParaRPr lang="en-US" altLang="ja-JP" baseline="0" dirty="0" smtClean="0">
              <a:latin typeface="Arial" charset="0"/>
              <a:ea typeface="ＭＳ Ｐゴシック" charset="-128"/>
            </a:endParaRP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At least WG-9 is a meting to discuss our future in 10-20 years scale.</a:t>
            </a:r>
          </a:p>
          <a:p>
            <a:r>
              <a:rPr lang="en-US" altLang="ja-JP" baseline="0" dirty="0" smtClean="0">
                <a:latin typeface="Arial" charset="0"/>
                <a:ea typeface="ＭＳ Ｐゴシック" charset="-128"/>
              </a:rPr>
              <a:t>So these are the key project we should be aware of.</a:t>
            </a:r>
          </a:p>
          <a:p>
            <a:endParaRPr lang="en-US" altLang="ja-JP" baseline="0" dirty="0" smtClean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355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Now I come</a:t>
            </a:r>
            <a:r>
              <a:rPr kumimoji="1" lang="en-US" altLang="ja-JP" baseline="0" dirty="0" smtClean="0"/>
              <a:t> to each subfield. Let me start from Hot QCD.</a:t>
            </a:r>
          </a:p>
          <a:p>
            <a:r>
              <a:rPr kumimoji="1" lang="en-US" altLang="ja-JP" baseline="0" dirty="0" smtClean="0"/>
              <a:t>There are only few facilities in the world.  Selected historically.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CBC58-2DA3-4BCE-AFCA-43F8D88EC6F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9660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8139" y="202003"/>
            <a:ext cx="6620968" cy="86142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pic>
        <p:nvPicPr>
          <p:cNvPr id="7" name="Picture 9" descr="ろご"/>
          <p:cNvPicPr preferRelativeResize="0"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8"/>
                    </a14:imgEffect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353"/>
          <a:stretch/>
        </p:blipFill>
        <p:spPr bwMode="auto">
          <a:xfrm>
            <a:off x="7759236" y="40821"/>
            <a:ext cx="640394" cy="5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64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pic>
        <p:nvPicPr>
          <p:cNvPr id="8" name="Picture 9" descr="ろご"/>
          <p:cNvPicPr preferRelativeResize="0"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8"/>
                    </a14:imgEffect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353"/>
          <a:stretch/>
        </p:blipFill>
        <p:spPr bwMode="auto">
          <a:xfrm>
            <a:off x="7759236" y="40821"/>
            <a:ext cx="640394" cy="5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875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9" descr="ろご"/>
          <p:cNvPicPr preferRelativeResize="0"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388"/>
                    </a14:imgEffect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353"/>
          <a:stretch/>
        </p:blipFill>
        <p:spPr bwMode="auto">
          <a:xfrm>
            <a:off x="7759236" y="40821"/>
            <a:ext cx="640394" cy="5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03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F6B04-25AC-4801-8CB4-89140FAC69CD}" type="slidenum">
              <a:rPr lang="ru-RU" altLang="ja-JP"/>
              <a:pPr>
                <a:defRPr/>
              </a:pPr>
              <a:t>‹#›</a:t>
            </a:fld>
            <a:endParaRPr lang="ru-RU" altLang="ja-JP" dirty="0"/>
          </a:p>
        </p:txBody>
      </p:sp>
    </p:spTree>
    <p:extLst>
      <p:ext uri="{BB962C8B-B14F-4D97-AF65-F5344CB8AC3E}">
        <p14:creationId xmlns:p14="http://schemas.microsoft.com/office/powerpoint/2010/main" val="4119463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ja-JP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8D558-490A-4860-9F9C-6227E52AEB3F}" type="slidenum">
              <a:rPr lang="ru-RU" altLang="ja-JP"/>
              <a:pPr>
                <a:defRPr/>
              </a:pPr>
              <a:t>‹#›</a:t>
            </a:fld>
            <a:endParaRPr lang="ru-RU" altLang="ja-JP"/>
          </a:p>
        </p:txBody>
      </p:sp>
    </p:spTree>
    <p:extLst>
      <p:ext uri="{BB962C8B-B14F-4D97-AF65-F5344CB8AC3E}">
        <p14:creationId xmlns:p14="http://schemas.microsoft.com/office/powerpoint/2010/main" val="23164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0E23A4-1372-4459-99E5-F34C81DB9B3C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5274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6902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9" descr="ろご"/>
          <p:cNvPicPr preferRelativeResize="0">
            <a:picLocks noChangeAspect="1" noChangeArrowheads="1"/>
          </p:cNvPicPr>
          <p:nvPr userDrawn="1"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388"/>
                    </a14:imgEffect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353"/>
          <a:stretch/>
        </p:blipFill>
        <p:spPr bwMode="auto">
          <a:xfrm>
            <a:off x="7759236" y="40821"/>
            <a:ext cx="640394" cy="55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25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8" r:id="rId3"/>
    <p:sldLayoutId id="2147483679" r:id="rId4"/>
    <p:sldLayoutId id="2147483681" r:id="rId5"/>
    <p:sldLayoutId id="214748368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7" rtl="0" eaLnBrk="1" latinLnBrk="0" hangingPunct="1">
        <a:spcBef>
          <a:spcPct val="0"/>
        </a:spcBef>
        <a:buNone/>
        <a:defRPr kumimoji="1"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kumimoji="1"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hyperlink" Target="http://hallaweb.jlab.org/12GeV/" TargetMode="External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hyperlink" Target="http://www.jlab.org/Hall-C/upgrade/index.html" TargetMode="External"/><Relationship Id="rId4" Type="http://schemas.openxmlformats.org/officeDocument/2006/relationships/hyperlink" Target="http://www.jlab.org/Hall-B/clas12/Detecto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jpg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emf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5" Type="http://schemas.openxmlformats.org/officeDocument/2006/relationships/image" Target="../media/image15.gif"/><Relationship Id="rId10" Type="http://schemas.openxmlformats.org/officeDocument/2006/relationships/image" Target="../media/image10.jpeg"/><Relationship Id="rId19" Type="http://schemas.openxmlformats.org/officeDocument/2006/relationships/image" Target="../media/image19.gif"/><Relationship Id="rId4" Type="http://schemas.microsoft.com/office/2007/relationships/hdphoto" Target="../media/hdphoto2.wdp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12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emf"/><Relationship Id="rId5" Type="http://schemas.openxmlformats.org/officeDocument/2006/relationships/image" Target="../media/image52.jpeg"/><Relationship Id="rId10" Type="http://schemas.openxmlformats.org/officeDocument/2006/relationships/image" Target="../media/image57.emf"/><Relationship Id="rId4" Type="http://schemas.openxmlformats.org/officeDocument/2006/relationships/hyperlink" Target="http://www.eurisol.org/site02/contributors.php" TargetMode="External"/><Relationship Id="rId9" Type="http://schemas.openxmlformats.org/officeDocument/2006/relationships/image" Target="../media/image5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1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jpeg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ir-center.eu/public/experiment-program/nustar-physics/mats.html" TargetMode="External"/><Relationship Id="rId13" Type="http://schemas.openxmlformats.org/officeDocument/2006/relationships/image" Target="../media/image43.jpeg"/><Relationship Id="rId3" Type="http://schemas.openxmlformats.org/officeDocument/2006/relationships/hyperlink" Target="http://www.fair-center.eu/public/experiment-program/nustar-physics/despechispec.html" TargetMode="External"/><Relationship Id="rId7" Type="http://schemas.openxmlformats.org/officeDocument/2006/relationships/hyperlink" Target="http://www.fair-center.eu/public/experiment-program/nustar-physics/laspec.html" TargetMode="External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air-center.eu/public/experiment-program/nustar-physics/ilima.html" TargetMode="External"/><Relationship Id="rId11" Type="http://schemas.openxmlformats.org/officeDocument/2006/relationships/image" Target="../media/image41.jpeg"/><Relationship Id="rId5" Type="http://schemas.openxmlformats.org/officeDocument/2006/relationships/hyperlink" Target="http://www.fair-center.eu/public/experiment-program/nustar-physics/exl.html" TargetMode="External"/><Relationship Id="rId10" Type="http://schemas.openxmlformats.org/officeDocument/2006/relationships/hyperlink" Target="http://www.fair-center.eu/public/experiment-program/nustar-physics/superfrs.html" TargetMode="External"/><Relationship Id="rId4" Type="http://schemas.openxmlformats.org/officeDocument/2006/relationships/hyperlink" Target="http://www.fair-center.eu/public/experiment-program/nustar-physics/elise.html" TargetMode="External"/><Relationship Id="rId9" Type="http://schemas.openxmlformats.org/officeDocument/2006/relationships/hyperlink" Target="http://www.fair-center.eu/public/experiment-program/nustar-physics/r3b.html" TargetMode="External"/><Relationship Id="rId1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obe.riken.jp/stpr1-life/" TargetMode="External"/><Relationship Id="rId13" Type="http://schemas.openxmlformats.org/officeDocument/2006/relationships/chart" Target="../charts/chart1.xml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12" Type="http://schemas.openxmlformats.org/officeDocument/2006/relationships/hyperlink" Target="http://www.jicfus.jp/field5/en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11" Type="http://schemas.openxmlformats.org/officeDocument/2006/relationships/hyperlink" Target="http://www.ciss.iis.u-tokyo.ac.jp/supercomputer/" TargetMode="External"/><Relationship Id="rId5" Type="http://schemas.openxmlformats.org/officeDocument/2006/relationships/image" Target="../media/image87.jpeg"/><Relationship Id="rId15" Type="http://schemas.openxmlformats.org/officeDocument/2006/relationships/image" Target="../media/image91.gif"/><Relationship Id="rId10" Type="http://schemas.openxmlformats.org/officeDocument/2006/relationships/hyperlink" Target="http://www.jamstec.go.jp/hpci-sp/index.en.html" TargetMode="External"/><Relationship Id="rId4" Type="http://schemas.openxmlformats.org/officeDocument/2006/relationships/image" Target="../media/image86.png"/><Relationship Id="rId9" Type="http://schemas.openxmlformats.org/officeDocument/2006/relationships/hyperlink" Target="http://cms-initiative.jp/en?set_language=en" TargetMode="External"/><Relationship Id="rId1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hyperlink" Target="http://www.jicfus.jp/field5/en/" TargetMode="External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11" Type="http://schemas.openxmlformats.org/officeDocument/2006/relationships/image" Target="../media/image99.pn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1" descr="記念写真"/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527" y="3533580"/>
            <a:ext cx="4016145" cy="2677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 idx="4294967295"/>
          </p:nvPr>
        </p:nvSpPr>
        <p:spPr>
          <a:xfrm>
            <a:off x="153402" y="393647"/>
            <a:ext cx="9685869" cy="3329581"/>
          </a:xfrm>
        </p:spPr>
        <p:txBody>
          <a:bodyPr/>
          <a:lstStyle/>
          <a:p>
            <a:r>
              <a:rPr lang="en-US" altLang="ja-JP" sz="3200" dirty="0" smtClean="0"/>
              <a:t>Future Nuclear Physics Facilities </a:t>
            </a:r>
            <a:br>
              <a:rPr lang="en-US" altLang="ja-JP" sz="3200" dirty="0" smtClean="0"/>
            </a:br>
            <a:r>
              <a:rPr lang="en-US" altLang="ja-JP" sz="3200" dirty="0" smtClean="0"/>
              <a:t>around the world</a:t>
            </a:r>
            <a:br>
              <a:rPr lang="en-US" altLang="ja-JP" sz="3200" dirty="0" smtClean="0"/>
            </a:br>
            <a:r>
              <a:rPr lang="en-US" altLang="ja-JP" sz="3200" dirty="0" smtClean="0"/>
              <a:t> </a:t>
            </a:r>
            <a:br>
              <a:rPr lang="en-US" altLang="ja-JP" sz="3200" dirty="0" smtClean="0"/>
            </a:br>
            <a:r>
              <a:rPr lang="en-US" altLang="ja-JP" sz="3200" dirty="0"/>
              <a:t>	</a:t>
            </a:r>
            <a:r>
              <a:rPr lang="en-US" altLang="ja-JP" sz="2400" dirty="0" smtClean="0"/>
              <a:t>National - Regional – International</a:t>
            </a:r>
            <a:br>
              <a:rPr lang="en-US" altLang="ja-JP" sz="2400" dirty="0" smtClean="0"/>
            </a:br>
            <a:r>
              <a:rPr lang="en-US" altLang="ja-JP" sz="2400" dirty="0" smtClean="0"/>
              <a:t>	How we compete and how we collaborate</a:t>
            </a:r>
            <a:endParaRPr lang="ja-JP" altLang="en-US" sz="32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936152" y="4233408"/>
            <a:ext cx="2994020" cy="861420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Hideto </a:t>
            </a:r>
            <a:r>
              <a:rPr lang="en-US" altLang="ja-JP" sz="1800" dirty="0" err="1" smtClean="0"/>
              <a:t>En’yo</a:t>
            </a:r>
            <a:endParaRPr lang="en-US" altLang="ja-JP" sz="1800" dirty="0"/>
          </a:p>
          <a:p>
            <a:r>
              <a:rPr lang="en-US" altLang="ja-JP" sz="1800" dirty="0" smtClean="0"/>
              <a:t>Director</a:t>
            </a:r>
          </a:p>
          <a:p>
            <a:r>
              <a:rPr lang="en-US" altLang="ja-JP" sz="1800" dirty="0" smtClean="0"/>
              <a:t>RIKEN Nishina Center for Accelerator-Based Science</a:t>
            </a:r>
          </a:p>
          <a:p>
            <a:r>
              <a:rPr lang="en-US" altLang="ja-JP" sz="1800" dirty="0" err="1" smtClean="0"/>
              <a:t>JuNe</a:t>
            </a:r>
            <a:r>
              <a:rPr lang="en-US" altLang="ja-JP" sz="1800" dirty="0" smtClean="0"/>
              <a:t> 1</a:t>
            </a:r>
            <a:r>
              <a:rPr lang="en-US" altLang="ja-JP" sz="1800" baseline="30000" dirty="0" smtClean="0"/>
              <a:t>st</a:t>
            </a:r>
            <a:r>
              <a:rPr lang="en-US" altLang="ja-JP" sz="1800" dirty="0" smtClean="0"/>
              <a:t> 2013</a:t>
            </a:r>
            <a:endParaRPr lang="en-US" altLang="ja-JP" sz="1800" dirty="0"/>
          </a:p>
        </p:txBody>
      </p:sp>
      <p:sp>
        <p:nvSpPr>
          <p:cNvPr id="7" name="正方形/長方形 6"/>
          <p:cNvSpPr/>
          <p:nvPr/>
        </p:nvSpPr>
        <p:spPr>
          <a:xfrm>
            <a:off x="7656722" y="638978"/>
            <a:ext cx="826265" cy="4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RIKEN</a:t>
            </a:r>
          </a:p>
          <a:p>
            <a:pPr algn="ctr"/>
            <a:r>
              <a:rPr kumimoji="1" lang="en-US" altLang="ja-JP" sz="1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Nishina</a:t>
            </a:r>
            <a:endParaRPr kumimoji="1" lang="ja-JP" altLang="en-US" sz="1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3922" y="192232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Hot QCD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08621" y="1450855"/>
            <a:ext cx="8049262" cy="466958"/>
          </a:xfrm>
        </p:spPr>
        <p:txBody>
          <a:bodyPr/>
          <a:lstStyle/>
          <a:p>
            <a:pPr marL="0" indent="0">
              <a:buNone/>
            </a:pPr>
            <a:r>
              <a:rPr lang="en-US" altLang="ja-JP" dirty="0" smtClean="0"/>
              <a:t>1980                1990                  2000            2010           2020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フローチャート: 代替処理 4"/>
          <p:cNvSpPr/>
          <p:nvPr/>
        </p:nvSpPr>
        <p:spPr>
          <a:xfrm>
            <a:off x="1039249" y="2470188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LBL </a:t>
            </a:r>
          </a:p>
          <a:p>
            <a:pPr algn="ctr"/>
            <a:r>
              <a:rPr kumimoji="1" lang="en-US" altLang="ja-JP" dirty="0" smtClean="0"/>
              <a:t>1GeV</a:t>
            </a:r>
            <a:endParaRPr kumimoji="1" lang="ja-JP" altLang="en-US" dirty="0"/>
          </a:p>
        </p:txBody>
      </p:sp>
      <p:sp>
        <p:nvSpPr>
          <p:cNvPr id="6" name="フローチャート: 代替処理 5"/>
          <p:cNvSpPr/>
          <p:nvPr/>
        </p:nvSpPr>
        <p:spPr>
          <a:xfrm>
            <a:off x="2728460" y="2066360"/>
            <a:ext cx="1892092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SPS </a:t>
            </a:r>
          </a:p>
          <a:p>
            <a:pPr algn="ctr"/>
            <a:r>
              <a:rPr kumimoji="1" lang="en-US" altLang="ja-JP" dirty="0" smtClean="0"/>
              <a:t>200GeV</a:t>
            </a:r>
            <a:endParaRPr kumimoji="1" lang="ja-JP" altLang="en-US" dirty="0"/>
          </a:p>
        </p:txBody>
      </p:sp>
      <p:sp>
        <p:nvSpPr>
          <p:cNvPr id="7" name="フローチャート: 代替処理 6"/>
          <p:cNvSpPr/>
          <p:nvPr/>
        </p:nvSpPr>
        <p:spPr>
          <a:xfrm>
            <a:off x="2719490" y="2998189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AGS </a:t>
            </a:r>
          </a:p>
          <a:p>
            <a:pPr algn="ctr"/>
            <a:r>
              <a:rPr kumimoji="1" lang="en-US" altLang="ja-JP" dirty="0" smtClean="0"/>
              <a:t>10GeV</a:t>
            </a:r>
            <a:endParaRPr kumimoji="1" lang="ja-JP" altLang="en-US" dirty="0"/>
          </a:p>
        </p:txBody>
      </p:sp>
      <p:sp>
        <p:nvSpPr>
          <p:cNvPr id="8" name="フローチャート: 代替処理 7"/>
          <p:cNvSpPr/>
          <p:nvPr/>
        </p:nvSpPr>
        <p:spPr>
          <a:xfrm>
            <a:off x="4620180" y="2998188"/>
            <a:ext cx="22985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RHIC </a:t>
            </a:r>
          </a:p>
          <a:p>
            <a:pPr algn="ctr"/>
            <a:r>
              <a:rPr kumimoji="1" lang="en-US" altLang="ja-JP" sz="1400" dirty="0" smtClean="0"/>
              <a:t>200+200GeV</a:t>
            </a:r>
            <a:endParaRPr kumimoji="1" lang="ja-JP" altLang="en-US" sz="1400" dirty="0"/>
          </a:p>
        </p:txBody>
      </p:sp>
      <p:sp>
        <p:nvSpPr>
          <p:cNvPr id="9" name="フローチャート: 代替処理 8"/>
          <p:cNvSpPr/>
          <p:nvPr/>
        </p:nvSpPr>
        <p:spPr>
          <a:xfrm>
            <a:off x="5947352" y="2062705"/>
            <a:ext cx="2447892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LHC/ALICE </a:t>
            </a:r>
          </a:p>
          <a:p>
            <a:pPr algn="ctr"/>
            <a:r>
              <a:rPr kumimoji="1" lang="en-US" altLang="ja-JP" sz="1600" dirty="0" smtClean="0"/>
              <a:t>1.4+1.4 </a:t>
            </a:r>
            <a:r>
              <a:rPr kumimoji="1" lang="en-US" altLang="ja-JP" sz="1600" dirty="0" err="1" smtClean="0"/>
              <a:t>TeV</a:t>
            </a:r>
            <a:endParaRPr kumimoji="1" lang="ja-JP" altLang="en-US" sz="1600" dirty="0"/>
          </a:p>
        </p:txBody>
      </p:sp>
      <p:cxnSp>
        <p:nvCxnSpPr>
          <p:cNvPr id="10" name="カギ線コネクタ 9"/>
          <p:cNvCxnSpPr>
            <a:stCxn id="5" idx="3"/>
            <a:endCxn id="7" idx="1"/>
          </p:cNvCxnSpPr>
          <p:nvPr/>
        </p:nvCxnSpPr>
        <p:spPr>
          <a:xfrm>
            <a:off x="2430059" y="2823654"/>
            <a:ext cx="289431" cy="528001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カギ線コネクタ 10"/>
          <p:cNvCxnSpPr>
            <a:stCxn id="6" idx="3"/>
            <a:endCxn id="9" idx="1"/>
          </p:cNvCxnSpPr>
          <p:nvPr/>
        </p:nvCxnSpPr>
        <p:spPr>
          <a:xfrm flipV="1">
            <a:off x="4620552" y="2416171"/>
            <a:ext cx="1326800" cy="3655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カギ線コネクタ 11"/>
          <p:cNvCxnSpPr>
            <a:stCxn id="8" idx="3"/>
            <a:endCxn id="9" idx="2"/>
          </p:cNvCxnSpPr>
          <p:nvPr/>
        </p:nvCxnSpPr>
        <p:spPr>
          <a:xfrm flipV="1">
            <a:off x="6918690" y="2769636"/>
            <a:ext cx="252608" cy="582018"/>
          </a:xfrm>
          <a:prstGeom prst="bentConnector2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>
            <a:stCxn id="7" idx="3"/>
            <a:endCxn id="8" idx="1"/>
          </p:cNvCxnSpPr>
          <p:nvPr/>
        </p:nvCxnSpPr>
        <p:spPr>
          <a:xfrm flipV="1">
            <a:off x="4110300" y="3351654"/>
            <a:ext cx="509880" cy="1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カギ線コネクタ 13"/>
          <p:cNvCxnSpPr>
            <a:stCxn id="5" idx="3"/>
            <a:endCxn id="6" idx="1"/>
          </p:cNvCxnSpPr>
          <p:nvPr/>
        </p:nvCxnSpPr>
        <p:spPr>
          <a:xfrm flipV="1">
            <a:off x="2430059" y="2419826"/>
            <a:ext cx="298401" cy="403828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カギ線コネクタ 14"/>
          <p:cNvCxnSpPr>
            <a:stCxn id="6" idx="3"/>
            <a:endCxn id="8" idx="0"/>
          </p:cNvCxnSpPr>
          <p:nvPr/>
        </p:nvCxnSpPr>
        <p:spPr>
          <a:xfrm>
            <a:off x="4620552" y="2419826"/>
            <a:ext cx="1148883" cy="578362"/>
          </a:xfrm>
          <a:prstGeom prst="bentConnector2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フローチャート: 代替処理 37"/>
          <p:cNvSpPr/>
          <p:nvPr/>
        </p:nvSpPr>
        <p:spPr>
          <a:xfrm>
            <a:off x="7250464" y="4035434"/>
            <a:ext cx="1893536" cy="461317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eRHIC </a:t>
            </a:r>
          </a:p>
        </p:txBody>
      </p:sp>
      <p:sp>
        <p:nvSpPr>
          <p:cNvPr id="39" name="下矢印 38"/>
          <p:cNvSpPr/>
          <p:nvPr/>
        </p:nvSpPr>
        <p:spPr>
          <a:xfrm rot="18752968">
            <a:off x="6865018" y="3410217"/>
            <a:ext cx="396510" cy="84692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218" name="Picture 2" descr="https://encrypted-tbn3.gstatic.com/images?q=tbn:ANd9GcQUBh9o4zspdvl1JxNLgwZfmCRTECvkwQfQN7TswgHEww3b3t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17" y="4966826"/>
            <a:ext cx="1827810" cy="12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4" descr="data:image/jpeg;base64,/9j/4AAQSkZJRgABAQAAAQABAAD/2wCEAAkGBhMSERQUExQWFRUWGCAZGBgYGBseIBodHBoiHBwaHSAbHCYeIBojHh8aHy8gIycpLCwsHSAxNTAqNScrLCkBCQoKDgwOGg8PGi0kHyQsKi00MCwpLCwqKSwsLzIsLCwsLCwsLCwsLCwsLCwsLCwsLCwsLCwsLCwsLCwsLCwsLP/AABEIAMMBAwMBIgACEQEDEQH/xAAcAAACAgMBAQAAAAAAAAAAAAAFBgMEAAIHAQj/xABJEAACAQIEAwUDCQUGAwgDAAABAhEDIQAEEjEFIkEGE1FhcTKBkQcUI0JSobHB0WJygpLwFTNTorLhQ9LxJCU0c4OTs8IWROL/xAAaAQADAQEBAQAAAAAAAAAAAAACAwQBBQAG/8QAMREAAgIBAwIEBQQCAgMAAAAAAQIAEQMSITEEQRMiUfBhcYGhsTKRweEj0RTxQlJi/9oADAMBAAIRAxEAPwAHRySEIe7SCAfZX7K+XW5xbpZOnI+jTr9RfsN5YXMtxp6aImkNyjreD/UY3XiLuxOp1tEK1p2/6zijcyQMBGh+HUTSANKnJc/UXos7geRxYq8HostHTTSTTWYVZ262i4OAmTasFANQmCTdVIuCOgB2J3waHHWFGiJKFdaAi0hWF/vj3YsxqNrichNMR3H8iHuG9mstThq4pHroFNCfedNsGcnWyj1Aq5TLBJj+6SfwwmGo7ojtVABkAteSGMjlBNrX8xhh7IUZrSz02CgsYYjb94DDmGJ1JbtclHi4zzzHUcCyUT82y/8A7VP/AJcKvHuH5cDUmXpFeumikj4Lti8K9aHgKwMxoqKx+AM/dhdzudqo3MriehXfx9cB0/TBWskGbmzZHqxVQVmXy3WjSH/pBfxXFTuss2yUv5UxdzFYEEqSPEQcU2zAO5U+sfng8g3mK/znq8Po/wCHTP8AAv6Yw5OiP+FT/kX9MV2FPoie4Cfux4tIE21eEBn+EA74k2jFb4yc5Kl/hU/5F/TFLOcNRlcpTQmwUaVGxv09cSV6ZXd6inYao/8Ass+PXHtNW+rUB8JUH8GGMEZZ9ZRynAk79D3cKAZDKhkmwAj4/DBxsnRk/RU/5F/TFdWcE+wbeLD8mxH86fqnwZT+OnDA49Is3e8tPk6P+FT/APbX9MRHh1H/AAqfuUfpiI53xV/5Sf8ATOPBn16sB6yP9QGPGjA3qTpw2l/hp/In6YsUOEU5/u6RH/lr+mK9GsG2IPpf8MEskxnFGFQTuIDMQIV4X2Up1YihS/kX7uXG/GOytJIUZenAEz3SXJ3vp6YcuzAHdzafLG/aeBRJ64X/AMj/AD6a2jFxnwfFucgzvA6AmKSDzCgfhgTV4Ug2AHqqH8Vn78H+I5m+A9etinOq3FB27mDK2TjZaR/9OPwn8MVKtIA/3SR5aT+IGCFWpihmszp3ux9lR1/6eOIGAjAxMo5msi3amfIaBc+Ai2KVUgczAajYKBt5bXPicS1GJYWL1DYKBt5L4DxPXFlOEMhBcguwmxBAuQQPMEEHCStx90LlOhkr6nAk7L0H6nHtWsqkjQCQY6D8r4ZclladKl39Zgq9D4x0UblvLywnDMiffgcq+GB8ZqEub7faF+GujtemsiJB8z7sEU4erEQgJI2AE7eHxJOwxR4Lw9wDXqHuqJBGtgSWC8x0KBLQBPQefXGtfidXMnuMoj06T8vjUqjwbSPZ66F5R11EasJU7WY8KZX4mtFarAPMQOUCJAAaIEETN+u+Mx7x7JA5iowIOohrK5uwBNwsG5NxbwxmBlQWWMq6jLFyoJUgD4DEuYzoXu1heYTJAMek9MVf/wBMXiWv7gf0xvx6koGX5gpNMnrfmtsMaH9InTXHpCtPuyFOkCRNiwv12I9MXamaijR0NYF5Xm3LTqnrNx1wuZcagvMp6b7+V9jbDJ2eNEBkzBpgWKam821AEHfa2BGSjZhBQ4oCNHZ6mXWgaul0IqkKdlPILDSN/fG9puz5Xg+XklV0zY6XYT5ROA3CsvofLkACkErQ3mzUioF5IK9cMtCoviDi/Hm8o3gPhrYiVf8A8SpsoP0tMmD4/wCpZ+/A3ifCxlkqguWBoM11AiKiAHre+Gbh96dM3uim+/s9fPC/2o4iCtXQSVGVqTAnV9IoIHW1tsGczE1dzF6dV3iWeIgbMJHmP1xrUzWrw9MCK2dS8sf4kb8xisKtKfbp/cPywDZZEMRviGDpO6j4DBvs/lSjd4GWlqpVCjlwNJAI1G8qJG/hbCxQpq8BXWTaznr6HDRkKrELo1SMvXWkQZIGlzqA+1MCb9bYlyZew7ynp8XnBMA57jtakD3deqbwAKrwSTvEzf0wX7O5t62VzNWqimrRKhTUVWgVI1SCsN1I1TBJjFPMZ3NbPVZv/Npo/wDrXBngGaYZXOytAwFaO6VQxOqdQSJstvDphRYStEOrk/WU6ObdmgUcu0mP7pl32vTdQNsRVqoUw+X0/uVnHwFQOPvwYqFaVPL6qFPU2YpA6GqiC5IG1W8DoZG9sT8U7pVlqbQGWwqDfUImUNvfg2zAELvXz/uAuEuhYEfsIuGrS+zXX30n9+yGMYKtL/GZf36LAe8o7292DtGnTaksmp1HOtNjZiLwV8Og2xepZKi1JQNEBdPNTM2ME21XLEnfrjFzgg0T+f4gP0h+Hv5GBK3B0AQPoVtMkEdQ7qTJQg7RjynkQl0gyR7NQD7gw8umDnaRkV0MrdD435yZuIg6vHAOoqssrpZgZADUybGdgxOG4epNgkw8vTqEoD/cbOzmbq02ghyIjYkDx6Y37VcaZlABiBJBB+O+AWXDJT1aKis9SZCkwBtMebN/KMVuL55lZl1MIYj2j5z7t8dLxcerxdiffznMGE3oF1AOezLMdgZ8Cd/SPzxcyHZo1EFRqgVTNgASIMETOn4TgxwngS2qu0PExpUqLTMbTA9PXGvDBPf0y9qVV5DKkNBDdRsb/lgjk17zFx71E3tXlUy1RETUxZNQ1H9ogkkAACwwsgkvpF3YwzHZb7mNgPDDj2+owaJpaUDawxULFtJBgWJud8A+F5YO+iJlWawAmATMgAC6kSd77ROJHBZoygNhJMnlRSVlSS61F1vsz+1a2yBlEL8fAFqfClLorEBe8amCdhNSRMGdmB0+dyBvHRrUw9ampY1CFJdYiWhoQ3mzTMX6RE4K18iylWeVFSKlLfoC1um2o3sdMnBiuBNo94Lr5Rc0qhw2iKZCgwFhGVoAhQSSZgD8MUjwHL5ZRqRHJCvDcxhnZZPkCpEWB3MjexX4uDC0yAsFWqs2kqb6dKnfmIMxpgQBF8VMrlYpKlYPqK1AR7VRirCt56bk8pBJkG+2F5q55/1GoCTUioUnzGYWpJdQKgIiYVjpCi4BkVBAsLeGNM4gpU3pIe7VgFZVH0jSJioxhdJ/w15RadRGrE+SztZq9NKdIg95rFNQekXcjd4G5m0jlFsE63ZOrmK9RRCiQGc7jQSsRt7MXPjadsRO6qbOx9+9pQqkjy7xYzGZpggRYIgGogmAgAmPLGYudoez2Xo5h6atrCheaJklATefEnw9BtjMK8p3jgCBRg4f+DSQb6jPx/LEvapAXog/Vpfi7D8sb16cZWlBkaNR9/6GRhrTs4td6TsJgAdTMOxjeALm+MLjmEMTMSo5oTn6OUtFt7E7+/bbBBK4CyQTIMXO5jUDynY/iMP/ABX5OUqtqXkBmywY8CJ6eI+GEvjPA8zk2AqTBPK49lvK+zD7J90i+MDhuDvMyYcmK7FiN/AuKstOSDpLEhiJBJC8oJIgAA2wfy3HBBJgx+yfyY4S8vxRhkqE6pNRrIRJEHoffb34IcKzgqqwXvQQLllpaRaxJiY9L4pTHqsTDlIAvvHXL8cnTyqSRJ59MT0JYYp9seNgZdgNKnu2vrDC7oIlRI9++BFfi1GnQoM1RBrD85SdWhgpgAj49cR06S1xXV1LA0YQ6HAYgioN5+qjGZiw8cYqAvYMc2QqCD6RSHFG+3TP8Y/OMbDM1TH0at6FT+DnDTkOxdApQdqcNFNiZYXsxJEx7secI4IhpJYEkajO9zM+mK3wAcTi+JFzh1NjP0CyosYAuSFt6AkmLwMNXZ2uKbU8yqaBQRwggywLtTWmBaC5Kwf2jvGJMjwjTTgU7sVUySI9oj/riivElWraoyIjKUAp6h9HOgnmBN2LydpGOX1KsCdPaWdM66t512vxtEX6QXAGoXgE7gEi8YqVOOZfvO7KJDLzk6Y/dIIvYmxxyrivygPJHe6xuT3ZWSP+kb9MQcP7XlNTlCzOJswsZEAzBiBsPK+INXVHe/pX9TqKMR2ozsBy2TqwO7QwQ9gLFTKm3hiNuCZPM050kq3UM4nS24vtIxzbNduaj0inc92CQCyAkx1vJgnx3xdy/blIA7krA0gJMADYAaeg6YzxOpqyoPv5w/DXgEiOz9k8qqhdbLcxzDdnLfWHixxGnZBVXStYkSTcA7naxGEhe29MvqdjpBimAfZOxJlgS3TyE+OLNTt4qgFHLkzAJAmOnU7+GMbLn07L+3swdKf+0ZOL9nncoKTUnZFhg5YC8fZDRcdRha4t2OzbxNKjADA6a07rAs1Nf6OBw4kKigvmHJ3IZ2UTv9WOWekkYlo9q2mEd1UblqjS5E7BmkL5dbemGJlzpsB9jUU3hnkytX7MZqmpApNZFEowPMIkDSx6SZ64kp0M1VeCHps14bXpkuRExAtf0xdTtk+7MxEQqCCXaQLkiVQG0nzx7leK5h2MmmZ6aLD36gSB4nDj1+av8iiotenxHdGMk4enKjM78ygTyDpFgwIETc9b3wu5XN6c7Wpk2czNrzSMSCIALAC0WwY4nxHVpVI1LIDAfWJFwGmdtiMBONVympu8AKr9KBe5tE7SdiOnjivB1gcaaoxTdKVe7sfftNOMutZF7oBSGvsLaTvG+23U4D5epV+c00CnQz6DCyW1vEFhYKNQ2/zTiL+2Y2P4YsJxdkU1FgkEQIiSObcMNgCcV+ISN5MUBPMkrZ6nRQPUP0hTTHUEcpCg+ytgC25jyjE/Z7iterULuCKbEd2TMAoCpSnJkju2YELtaYkYS6tZWcvzMWJYXN7n7sWMlxl6demxOpqbC0nTTXVceF5Nuk+ONOXezx75nu9DtCdXOuPol1amlA0AAN0IBEzI9sn0A3JWlR7xog01qVAzyBBWtSAbQLQxkGD1A8cRr2cHf1Khc6dRMF4pgeJOx9B442q8YQH6P2abA94yzJW8U6amd/GB4nC2Y0d48Y99+I3ZTJUcrQkzRpkXBJarVjbW2/8AAIUbeeA9ftjDAUkRaYvpcTqv1Gq8jx+/AjhuvOZgSXJqMQNUzyiY5oAGmYAgeZwI7R5SpQzFWnpnumIZD7UbgwNxpi4JGOQmF3Y72ff7y/JlRFFDYy52k7WNWzL1CtME6fZLxZAtpE9MZhTrZ8uxa1/T9MZixcdACpLqBjBk6JCqikyaWsCT1iQPff3nHU+zdH2IAMKTB9TF4tvjmNPiyq9NSTT00luesx4TIhT5XvjpPYvPU64KhyHWwVZhxuHVhcQZBBJHQ2Ikcl8VLenrm9/+o00ssFAgADwtaen/AExpneFpVpslVQ6MIIIt+sjcEXBwRyxkXBHiDYgxsfDFoU5EYXo7x5ydjOTdoOwRo06YZicujE6oloJOlGi03s2x8JtihmAho6Ubu6agFU0VOYyPaaLnzOOx9yTKMAVIgg3HofEeWEXtt2cqZZBUoUhUoBpqKtmS8mTEmmdpF1m87i/BlUgh5yupwFTacRR4lwhSlKn3mpEDhXIIBvOxuJ8MM3BqRHeNpLhn0j6enTK6aQUwKhvZ+mxAOKnEcyRQy2mlAeg7aQTC94xMeekRc9BgDxtswapAaiydFqdwYDAWiqJ8Ad9hvgkYWDzz+YtgRYP/AM/idLo1qqoAuXrMFUcyvl2mBEn6dST7r4rUs06JDUsydKqIamCTc8x0ViCR19RYzhX4O9PLZc1vm9GpnCPoyFyiIhiJBRpY9dr7CLnEHF+06qhlFDgU+9Bp6YqFX1iASNIKmIxXzJmXahff132jRnMwGVlVaiM8IC1J10zJZpIuQmrY7x44Unq02rVVW4pnTPQkWt6RHuwJzHazWU0qFZQQNCgAkgAaoXmPgfXDBwLs9NBSGgmZ8yDBOJM4VbJ7n+IrApLgD0idxCmO9RbxrA93eN/tgtRyoKgyeu/qcScf4YE831iCPEVGIt6H7hgqeHFUUuyoNiajAc0kxPj78TLkFTp58FUfgILp0PDfyxZGSYHmLKf2laLR1BJi46HceOLeW4cTJR6bQZ5XB/DF1+/5lMHVqJv9oqbehQQOgxmtDzFIXTgkQJVy5U6u8BbaRqPnGorHwxBUqkiCdRmeaDHp64PjvlWO76sfH2lCkEdQQBb1xBmqzMrL3UTexPLzs1pEwZ0m99K+F/Eoe0MZ8qg0x+8X9AH1F9wj8MDc/mChEHSJ6FukHaSPuwbegwOx+GA/H6BKEgXB/I/ocMWruoo9RlIon7T3JZ0gzAPhM2+HXBI9oWEgMYPS0n1jz6YFpTgmbBmnzAm+CFfhDIEKAl6hOgyhXTpkQQY1G+9ojC/+OMxEDJlbFkN/T8yrxHtVUVWp0+U7FysEeIXw9d/DA6jxV1ynKQ30kGRtaf69ce50kMxckEC4MHpHQRitk8sTlqy25XVvy/DDvCXFsohLkL1vMNdKgKrCP9kkgN+6enwxK1VpooQVADFpM7rp9DY+l8VKeWBUu/KgJ5pu3gB5fecb5ioSOcaUAEITcjoah3A8F3PlvjdU9pomVTUleVoGxqdSfs0x19dh5YlyObpBhTPIJ3Hj4MTIJ84xRzWcvuQsRMCSPBRsqf1fEmb0kUW0KAyRMndXYdDcxB2xlmaFAG0P553qEAtBPsoNj0EHYn1/2wKziugAEAnrYn7oiMS0OKBEphlmkwIM3IIbe/WCPuwWNKxada/aAkqP2onUPO3v2wYAO88bPEn+Teu611IIUrVRwzezEkNNxaN/KcWvldzH/eJYqBrpU3tIIOmDBsQZUj4TihleHkAnWEEAhrnlBkBVF2HXaxAkjfDV8oGSTMNTqPTVmNFirGoUjQRUg80GVZiRHjcROI2zeHk0jv7/AIlIVnxi/e9zldfMyxO/mVE+/wDXGYnzU6jz0ensBYFthbp1ubzc74zFNmKCgQh2c4eK9Vu854pKRPSTA+AtizmuIHJ5xRTJCrDQCbWuy3sw3keEYs9iaf0lbyp0h8QTiLtFxdEzJU09ZBvJgiIAKmLAiB6jCSbao1bClhzGrsb8oNWjmO4ztRe53LOSdM3R6ZPOFNiVJYQZEQcdipVVZQykMrCVYEEEeRFiPTHzVl62UzBXSlcFJaIkRuQSNR0A+AET0wT4JxXO5Fe8yxbuj7VGoJW1jKzab8wg+eNIuM8Qj5T6FMkY8FYgR0wkdlPlYymY0pWPzaqbRUPIT5OdvRo9Th5qUrYWwoRisrbRR7T8EhWKIdIQhFpgCBuQV8AuojT6R48t452kpGu6tRDaOQMHZTYQfGLg47fUdg4k2mxvIJVxFvdffHP/AJQPk8Ndnr5YBau7JELUtuJsKn3NsYNyIzUKg5MFksImLxvLMhBy7CVj++Mxt9ZDglRGWrJWqtQzBWo6qSKyWqEOVKg0gIALkgz0wtNwPMLP0TQLbL03nz8sEMjTqVKRpQ/c94hYqBGtTpQyRYkkiOoxXhLB/MZGzjSAFEP8J4DlU9oV4Z2SmT3LHUm99KwANLec264YuEundDuyxWTBYAE3M2BNpnFHiOeRG7r5oQDmCxdazjUzQC4HNAYCw6AxbGnD+MUUF0ZKQqlGOvUVJGoNGgclmsL267YzPbKAO0zGFBJ2lTjWRrVGLU0doYyCupbE9IMeMzcRtgaK76DTrDqKmkgiDLoYB6Hfy9+H6p2epsdUK03BsZBG4MeF7YpZ/sorgaeUqZUjzMkehI/MYi8RaqXgZDs24qJ+XzSrOkRPgMWE4pGBnGuyumpqHfDUTqWmoIVhGqJYQCCGHS5jbA6rkAu75pR5oD+FTDl6UuNQkBzBGKnkRtHF/PGHih3nC7TyxamG1VVVdXPBlgNyygE8vj4HBHLikKXdmoWq1HpmlUZKiiC2h1YuiLpIIYGTdSJwQ6Fpn/KBhBM+WO+KXaVpAQBdpYsYB5SANt+bE3C6BLgE9fwN8XqHBlzVLvRZm1LBMqQtQxtEExMg7nEo8jUeJbjUMusj6cRfyTBze9rk3vacXuK1ai5WiyQWRuW15EqBHW1vhiShwR6Z9nqZifAD8sSZ8/QgH2lflnrHNv0EwJ+E7Yu6bIqkgnsZD1aPlYMF7j8VEfKKzM71JJJvquSb8vj5RgjVUZSkVqiWqD+7U3mZAMXECL+uHTgHZpabK9ee9fmFNQS5m2pgPYXrvfq31cVu1nY/u37xRIY2ciSDvpY7weh/o4+QFtuJRh6cqCSN4t8N4UzjvXKagsoW/u6Z3UBbehfodgYJwM4nwBy6lAwTWBUQ3NNmtLGTqU7h/wDYm3lapoksQpgzUTfRM3gdDvHSxwxZVkqGmXdRW3GkHlEXR4mUv7R2kxacZqqEEDCjzOZUciSDqHqxn8bYY6vBFSinevlwA5iWNRuZVYACkGg+0dLEdMW+0/Zsqe8poFCACpSDSacH+8g3NNpHMNiOovjellnqK2mh3kii94VQe6KsdTwojrJw5SpPEUyFSQYFqNQFMaKb1NLEc7CkvMokkKS0cv2xi/l8zyI6EJFKodKA6ZpNqiGliSjDc9MZU4VTqg0xoR5U6KOqs5glbCmNF9X28G+G9lilLnWpTClj9KqzzqqsdKtpQcos7N7pwXBozAp+k94XVFagArBagqHUpMltdP6u51Sk+/zAwfr5fXl8sHWXX6ODNjUQ0mDadgQbztbwwNyOaytClWCVjVKqrNoBgAOEiQFQXcSAT90YLcB4VXNC47oK8qziBpDAzG5G98cfqaVwfjL8a+QdzOZ8V4cEqsoAUCIApggco6mSfUmTvjMWu03DyubrDXI12ipNjcQT0iPTbGY6KsCAZKykGoQ7B0YFZuhZFH8K3/HAnidUjiLEK1QA3RTBIBMrPScMXYsj5vboxm3jf8DhTz2o52s6xysSbgH3T/V8K/8AKFwn1EMdm+LU1zUjvCgRv+GNQY6ZMIdIQAaZHla8A7xtw+YVgeT+zq1URKkwaxXV5zHwwN7GcbppUJqOQgRiQAXKuXU/VltAQRIEeOCvaJg2YrMhmn/ZrAPPLzs2n46seMPGbH1/kRS4fXXMuKYQglW3+rpUsSDuQANjhk7Pcf4hlqNUUKwqUEpNU0s2yAQWpNurCZAFrbHAPsrRelVAdbrTzBsVaZy7CeUmVAIvOGbLdj9XBlzdPvA60GJYNysQxJDAggrFo8ME5qKRTzHHsV27p56jSWtUQZlXuLLrsYPQarwQPCQL4bno+0DY+/8AE7+uPmahlkq0HcT3qg2WywGA91r+HljtnYTidR8vFR2cKEA1GSvICYJvHribMBvKMGQsagztt2FGYV61JjTqqC0TyPAvI6NAswtPS5OEXsxwavVcq2tKXL3hKkFtLhlQSPanr0E+Ix3eiqt+eOYcVdsiYQBl7wh1NuYFVLAkNa6g+njjekYahqM91uMlC+PYiG63B6mYoK1JVZlYaoKyAjmNyD7IXAGj2Zzh1oMvVHezBKmNS0kdCTsAXQpM/XOLXE+K5YU6axXDGpURiO6MFXUmJjlJFhvG+BFfMLT7juyx7/M0iS6qCFUqo9kkQzKTf7Hhi5nujI0RVB/eMfycdow8ZZ+t6U9Du1P8SPMEdRjodLLhWkqD6j4Y4Xku0lJax05SijB5UrUzIhlaRH05ANugx2PgvaIZqgtUBQTZ1E8rDcb7bEeRGIcy0dQMowvq8lylxLh1LvvpH7pHWdRKgalO0ta6t/lGAHFCKTMmsMIlWFwynYgi3+4OGTimdVWouVQstXk1sQoLIy8xg8sGdugPTC/8ouVTu6NWipYB2ptpqBBNSatiRBE69vtYPps7IwBOx2iOr6ZcgJreCM1mbBrGL3MWmG3H2T90Yx6qqp5VaSRBAi5vIOxgDYdMCMvQdkMJWUrcDvkcMDZohLRI8d8GOzuT76ugOmE9oyCpIJCte45QGIOx8ox0c3UeGnO/ac7D0pdhtt3hLK9hnr5XvKdUpqMAaQBHrJInYEjbpeRW4Zk2yZCNOidJEbGT8D57EY6X3oQ0yhDUiApIINjZXHiJgE+/ocA+1HDpvEzKt7tj8PwGOCzte/B/M7YUAUIH4hloM9D+OBWcpAowtsSPUCR6X69MF0DNlWnenv8Awf8A84D16vK3kD+Bw3F+IDtRjD2Sq03plQIf2ifrP46j1dZAPkVYWYYLZrJhlKsJDWI8RhJ7L59fmdOqrRUptpgXZlAlHH7SAlSDAZZXcLDVQzBzKFqjCmoOlqSG5MAnU+5UgyAlo3Jw7SKlKvtc5x2p7LmjU1oC0AhDMax/huY6dD94kwDyWcehLJKU2jUNIOgnyIJCSTvOkgb47FxChTai6BQRpMDYAgcsdd/THJ6/EiiO5RSxZFWDAURDSDuDOx8N8EnxnsgUjWNo1ZDhvzlab0y/IDpzBAMeNMiRrBn2QIE+BIOvGOy2RoEfOGqCmwGjLgEAlW1EgJzASdiygAxPhB8n1FMzRdTWq00o6ToVxTVjJ5iRcklfHC5x5tK5gBqmqnm4ZtRJIdGjmnVp5BabGcUKpC3cWcisDtuIdzXag0qZGWoJl0iA1S5aBsFXlkx9ZqmADZ410Y5qoasFX0sSQoVtMAKAonUBCj1NsKSZ7WyrLXIEkkm/r+WDHDatR1ZWurUm5mUapHOFViNZ9kWk48Wk4yajR+3EP9luIUkzS90wpl9Sh2UQsjUSSzsYEWFhMYcM32syoJVXfNVFF7EL67QfW+OS5lQOVQrGTJAIYepPLG4+OGzsDlh39MnS8qyFZtNzBgdBBEdYxBnxh2smU4shRSAOATA/aXjj1MzUbSizpsBYAIAOvgMZin2lyIp5qqhnlaPuGMxUmKlG8lOUneoZ7Bf+HJ8ajfcFGFunVIzdZlbqQdQBBkQwIIIi/rthl7GrGUX95j9/+2FKhW+mrlrKzaSfDmFx5+s+mPH9Rnr8n1nR/ku7X5WlXqvXNOmr0gqwsCdZLLAFhABE2/AV+3mdDV88yQEOTBAEQQ1RCpEdIYx78VexFbLBqodaKoUQDWEAeZJjV4WB6z4Y07YNBz/T/s1FQLQL0Zjw3Fug9cF8Jq7XFPsIfpqx2jL1v/iYYeqnZ8twqjXTMVaTpll1U19iqoctpYyD16yMJXYKjNTMT1y9UWE7pHT1w38Wo5ocPpmnWikcrSD0zcEQNUWsxt12J2x7JtvPJx7+EUuG5mctmmpygCwBIvzLJI3m+48/LHWfk+/uG/g/0Rjl3C9DZbMj6NVFMwQCH094o9IJAk7g+Rx1LsAPoG/g/wBOJs3Ed0/Il/tRxF6OUq1KbaXXTB8JdQfuJwqdo87UzOWpCA9Q6mkaVJY1IAlunJJE+BjDL22JGSqxH1N9h9Iu/wDXXCHxKppFG0BUJFzI5qgO5NhH3+/AYb2r1lGU836fzCvGez1NnpKuaWalWpUE0qttcMVJUEDSB7RgRfxwG4uyd7Tem6snziloAWouhVUaQdai9uk7E9cM1fiJSkpNPhrGaiBnqBS0BQ0nWs1CDDj08cCznQ66/mmTYU6iEilULC8wxZMxa8aQTB5+UwcXLdgVIXQaSQYi55ytapHR2/1nDt2H4zU16EYAVRNxIDKCfEdJHuGE/jmUb5xXhYAq1CI6DW33Rg32Apk1qUfaYfFDgSl9pACVb6x84hmKwC6mpldaTCsD7Y/aw61aWXrZVfnQRqQALazABUwCTP8AU4S+L0NKEHyPvBBH4YZMpnQMjULoSqK5ZWG6hiT9xPwxzupRl0n0InQxMHNSvkMhwuoqquT0irpYcyibkKZFTURckRY+sYDcfyeWqycoGAYvSdjqZWdI0nVq3sIJsd774IZThdGlmH75ZAqagXaw0GA4AFyQQYMwdojGv9oU6FTMU1FSao76m0GWanZ6dwSTpAIB8TcRZzMzip0FoHa/3/eXuwVGoKdSjWRkIuAwjlaen6YL9okPdOeukN7xv+eLfBarVKYrGIqgMAOgiwn3494xSmnHirD7sQPdE+lH7/3JwbyRJ4JmCalWmTZln/6n7jhZztUrQed1QgnzHL+OC3B6sZlf2lI+6fywO4vS/wDEr5vA+Jx0sa+cyHK3lB+MD8EqGkGCSA0MCD1iZ8Dsd8dFpMqCLKPEkXPmSZJ88c14eoJXcSBNz4PbHQ8hwqjoUimlwDtO4B64cV33jcbEqJcyedR30KysY6MDbYzG2/XHH+K09PfgiYUW81cjpBnHY0yoV6ZUAXIsI+qTHxH4Y5t2g4WWzOaRRJ01TGkm2oMdtoBN+kYILvKLvGw+UqfJ1wTK5l2XOEyiFlJqBEbmWSbiTDbT44k7WUlV88KZkRl6ixcaVIUkMN7NvO2KnybZDK1KqJnQDTklWdiijkJW8iRYiJwf7XZbLCpXFAqaT5UrTKHUv0WpoF7kaT13AGHDdOPdybGLJU+k5TlyVqQoBYH942PrA2wXyNUjOqre0amgk+DzTt0iGxqoyilpFepMNYUkIkTuVqEDznG2YztJaqvTpBdOhuZ2cyACTA0qLg+XlhR+MyqAIMgzORYqhapTHJsXXdSVIAWRJi3Q+OGjsTmO7rJzq4Woo5dX1yB9ZRt6ePkcB+JLSR2U0501XX2yDchgYgi9zBt4eV7h9FNKlnNMKRUVXALAKYMCmoif2tM7+qMq7RqLvtLfbjKTnqxvfR/8a48xv2ur6s3UPiEPxprjMDjY6B8hFEG55wAacon7rH7zhKyuZQNXFSYJJEbyDIi4+/B/g1WmVGpXFQU9KEGEUkyQwbxBN5gEg7YEcHrVKFSuwqd2yEg8qsSdcaeYFR1ubWw4fqNzTQUUY79iuCZesjsaCtyoNckhiQSdOxEbHxicUu2Qj58LQKVMgDpLZdAD7qe2GP5L/k7y+bpZhqhqctQU+Woy3AmoOUgEaj4YEcRyYq1s8KpVNdNFXUSASGPdid5JUeNwRfDOJ5NxQg/5HOJU6WbNSodCJSqamv1HkPTDX8oOdzEvVo6KmUenThwBOnuwSwhpMkfZtOEH5P0UNVWowEoQQTEnvKQAnzuPfh34x2jZeH08p80OoU6SGqKlkMKGBGm0ToHMb+GByGxtNxjymJmWSMlmigIpmksWMMe8RWOojx6eeOp9gD9C99N0AP8AB+uOX5DMNTy9cNoMJyJrgXdF5VaCTpOoETsfPHS+xOap0suwqOo1aTHiNA6YnzCOwcxkz+UWtTam8GYmxPWQehiRvjlHF6ZOXVlBqaaYEe1cglSZUMZuNhvfecdGq8cp/U1VIvsQR77kj1W+OccVopSyjk1jamyKg3YxCk9AATqkHoB1wrGKMqY2DK/G69fQCKNvnNUCUmFPdNqFo5jqMxeJxtwbNuMtnKZQfSIoW25Sm9cG+5+iKz54nz/CDUp1CupnXPsoQaiSr0tQtsINORjXhtOvl+8fQyRWo69RkFB3gcNymLTIAJ/DHURtDCckqxINGAeP2zlYWH01YdB9Z4239+CPYWm1nFgjST4kgCB/XQ4v9usuEzNFqcDvO81kKOZ1rVUZribgLfeIxc4Pw7uMvTp7NpDP+8RJHu2wttjFvjomEM9niVOGyjxH/uzMFrxTrT7lNvTCJnQY94/HDHUtwzMedOr18ZXEHWnyAfER/RD/ACX8Ifel3lPvdVUMxErfQtpBHKZ03M+J92F/jNVEzNPu2ck067K1QSQxpyALTO94tfpiWj8pwpU0o6OXQukg7xuBBuQbRvhb4tx5q+apVTThRl37pi2kNOpSwneOYRbb0wd7DaXKaN3OsdkuJAZPLg7CmB/Ly/li3xSuCqHxLbe7HM+xvahRRpUWkMpK36lpYeZFiJ8bYc8zmvoUPk5/zf7Yg6lmCEHjt+9zMajUDEjh1b/tFP8Are2NeKH6WsPEn8MVuGn6dPUfiMbZ55q1D+2cdZBT/ScnKfJ9YJ4epDJbmtIF7hxG/jrj346PwQVmoUytEkaQAzMFDQNxYn3Y50lQBqoMiwYEECJMza/QfDD52VrZQ0l70OSCbkahvPmbbYoQpq3jBrCAr3hQNUD0xUFJeb2RUlidrAgePwwkdqqEcRdYk1BA/ipA2jrK46VSOUEd2aYM+Gn8QMc9+UDSudpvNtKm0G4LKPvi/TBuBViUYS2lgfQxG7Evlzmaa5tA1Jqg1940KIJUEkm0FpP5DHQO0eXynf0BlNDUoemRTMhWeAZ9zSfLCd2eyo+ck6aT0u+IqBqiqdPeapuQNJWJP7J2w8dtMxkitE5J6J0VAzikR5QTHUgEX8Mao/UB8flPIKozkjcFrPoOlACog1KlJIIAB9txv5+7GZvg5QUy1WjJUCFcPcMfsggxbrGD2Z7GVHc6VQKHeJqIOUuYtIMwRv4DFfiXZyvlwgChySTpptqtbbSOUyCYPTCHVhe0NVW/7/ie52hVIZqesArTqarrIKDWSfDUepttiZMqwp0C7c6mpSIMknUe8WdUfbMb+WPGBNJGIKtpKc2kxDloFvMfd0jE+SWslJyHYEMjAgkHTzKyzFhOkwMTZboRwEpcdY98ZBnRTnf/AA18YOMwJ4rn5qtedrkk7AdSZxmCVfKJMauG8vQAyyEnUhpmR66dQ8Zjp4R44GUX4cWCLls3WepdVDQXmfBmMn0xrR44UpL3bQ2mCrCVa8HVI0kRPng92O4wipWREpKxAgU+8llYkEatZYKNI5EI9rfDC29zyBeDtIslV5qlHLrmck6FSStepUJ3BXSulZ9mTzbDzxLneHWjugpKMVmBDCIYCTeTPrgglEU50qlHppRQpPqq3/mviotdVcamWeYyYFrQCJ6dMebJfE8RXevfpLB0mmxVMv8ASLrhUfWeXUupg4uLGBb0xaKU61IioA6uZhntvqFk9xxBwrM1jTpin3rKCUBWywrkadR5VlYudpxPQybhN6aaSVPe1KYckGPZ1iZsZmD0OBKk3U8h1BSBe1e/vN8sEpiKahf3VA+8y2I8xngoLMQAOrX/ANVvuxJT4bUedIap5LUy6j/5ScUMzwnPT9FkQPP6NyfeHt7jgPCMeNfwEkrZxqimCSkSZJsPGOg8/hOFDjmeESjAylyGBKsrm1tjZbXgDczgnnOzfEnIFShVChgYVDBi8MFkHyMk4q0eyGb7uopytc6iBPc1LTUEkWiIn44NUo1Acn5zq/Au2aUqWYZ6bhaLZei4kHSCujVAvAPTe4wq0+0xValU1u9ChNC1TVfTqepLAMkBiAotA6GNzdSgFo5/XlmUEIed6imo1ICpr0mCgsTYwSCOhwuZcU6lCpFDTKobM7atNQgJewBJkkdJ8Bhi4VQ6h6f3AZmr/vtHriCrmKFIMoBWpVdYAkRU1qJieZdXrgO1Ob4v0lanl+8YFW1U6otaGasIttMgR0tipxGoiOQDysA6futcfC492MybPPFQVFwZnk9keLAffgvxbidCnw8o9VAzBZQMuvSawLwpO4E+nXAXP5gBkM7Et8AT+OFrjdaTTDeBmR4iT18THuxLkQZKs8G5mNvDJI9IVPaLJICEV1VmDGCg0tK8ywsg8q21GdrAmaPGO0idyFWmQrFoPLzBYAJjYW2WB4zhbekDTYKdTAjYEyPdbfB/gnZ2tn2p0EpqntGW1IANINmKkTY8p38t8U6riVdqozzgbkZjURDarfiI994x07M9oKRyqgPz9zdYaZYt5eM9emOYZnhVbKMq1LEXV7gMuwYTsR1G4MeIJIHiY7tm21nl/dUQv5H3nEmTCMun5xi5Di1aoZ4LVmuPUfdJx49SWY+JJ+JwP4FXgM/kxHwgfjjWiQoMbEzHQTvHgJv6k4sX9RMjbdAJrm/7xj9qmR8JODHBcx9HHmfvjxwvZ17rHnPoYwS7P1LGfGQfGQB+RwBu7lWF6Wo3UsyPD4MR+oxpmMrSqCKihh+2it+N8UUzWkhvAz8DOGXjHDUnXSsGGrT4TfBfOOBEWz2by06lRFI8NS/dJGN2ycE6XIPX2T+QP34kerG9sQit998FqInvLIxl3AMMPXmX3ypOIKneaWVgzKwggvrHuDkCbDFxK2JVIOCLsed5oKg+XaLxSpTUsjFTMXWLEC0CfDp8ca8NzLVKxVhTrakI0PpYEiGBIsTEThlMY3dkAl9I8zGAcB1qCMpQxF7UZYrmnBp01ICWUAD+7XYRbxxmBvaHL0vnFTu5K2ix+yJ36TOMwtUIAFzTkDbwJmc2S30YlAq6g3VgtzuY9fIYZ+z2UfQCKlGm1VbBqhpnTJ+sd5K7T7sI/flbDx+6Iw1PRfuaehS2pACw+qSxYDyPdqb+uCK12hYgGaiaHMIZ/idKjyO3ePJ/u2Oix2HKJPidWKuU40z1G7pAhCEyoEk2AXUwJA67+/EtHh1NQrsq6tpZlM2BsdpvtuMWczXCAdIMRbqD+gwDsanhoVyV4g1stVrLD1Kav3h1942+sAi8Ek2MjHud4IVpqpZXKSSENiGgx5ElXA33xHS7tlqK7CmARU1lWYghhaFvMNE+eD1JENSmoqAhofUUKghWvBLX9qIiZww9qHMQrEg78H8n+5QyORoJ7KISepUE/fi4KSgGFEkjpjzKFKdNAQCQgLcokk3uYn2SIE7euI+MZbUBQVwGqLIJaB5am6bH7pwpcbZH0rvHMDiXUT7MF8S4qolaejUDDEqTpveBEE+pxR4dmCgI/iXpOj6Qk+sffi2/ZSvJd6uXYyJPfqSemwUk+cCcXU7L8wnM5dQquv8AxjOtIBGmj0O8x1x0k6TMOFP7GQtmtudvmJ0H5MXLHNMl6iUQyCeXXpOkwbbNpvO7eON17XcXcMB3CDSDPe5WQC6g/wDGtClrxuBfEPyYZZlzNWmro4anTUsA0QqtrgOqkklQNjZpwKyXybVMuHFTMZJOTRPfGZFQNcaBG2FNjZTpI3lqPq3G/wB4dzFJjkM2XYM6lTq71anLopVLlXaPZcwd7HwOFA8RL0kMyaR0HyV5dT8dY/lw0cE4XpXNZZKyVO8y1LUEVutDuRDMNNy4MidhMYSeG5ArUNOpqU1B3bA6eUmCpsb6WCNboDhbpZ2isr1RPfb95Hmc8JdmuqobecSB6EgDznFLg7pma6mrTZ1CEQKxpywAZndnsiqA0xHS/jbocEzDo1JUY1YapWWPZVNk82m5AmIXrMVKjhcrmYuWNKn13cB+tzK0+lr4HEATFkGt4+9luzJyhqvSzQDVMuagRHBOn2qXMFYBS0c08wnC/wBp+2WcpZl6SZmrpQAfSVFmSoJ9kARMweoAm+G3hlLTmOIKAQlNstlaZjcKEV79f7s4O8JdRRQsBqiJgTYkXMSfjixU7KYrKwVQanJ8hnq3EKqUcw/eASQNbbC7SQ25WQG9Bti9nOB0jTzi2Q5Z6ZUrrdlptKlHUsLy1NtYBBhr7jHT3zoG332H3YSszlweKukymcy5pkXtUIkET6KZG048cWn9UWmXWCK2i5n6goUlpyCTfUJuLEEbGDY3AOBVTig8cEs7lxUNHqzsaN6Y9sEFQeewhwvuwLpZMuOVGaIkJTM77WUwfXE4SoL3e3EzKZku5MjlHiPjg1wttMkkAT59bjb1xWq9jcxZqdNoYAxGk3HnBG+xxdy3DWp6UrqVDgKQ/jAEb+U+OMqHhN2JNnOJAcoYamOkEGQC1gSdoG/uw9cPJ7lACTpXRffksJ9wGE+nwRQQAhgK4Ck2EiPqjrJE9Jwy9mc8rirTB5kIJHhIjrfphT87ToIhUWZU7QT3RYfVIn0mD+IOA1LNzhpzuU1o6H6wK/G2OdpngvtWIsfIgxhib7SfOxUgxiStjZs8q7n3foN8KtbtIBZQW9LD+Y/kDih88q1CQoJncLYfxE8x95HpjzUvM8hJjVnu0qrYEA+HtN/KLD1YjAHM8dd2gBieh9t/dbSvuBPnjbI8ABvVaP2EUAe9iQT7gMNHD+DaKeqlRITq2528f6OAAY8RqkEbf7nOuIpWNRi4Ia0hnk7Dc+MYzBXj7TmH/h/0jGYOou4ogAox6i3+a34nDMigCh7Kzlx7RABYlgDfywqIbkeLD8cO79nKtaSSKKlVWXDCwFoEA7jYSBO+FvtUpwct8jNstW1reAJa87SYwP4wzamgEhWkkbC9pwTyPYrSk/OpMgsFpiNyIlnExzbDfFnjfABSyr1NaEMyiTSCsbiDIFpjcH1wIUtkF8bQ3AOIgijuYAzHFcstCmKervmkVg0kcwAYibbqPj5YlyPFGZVAczpcLYkjUF0RA21A2GF7NUvZiBM/164JcFq0qZJcywQaAJEOGBBMdInp+o6zLuQANvhOYW2sS9nKlQvyOzK/sxKi+wEx6Y0oKwqgN7V58bg74bsr2o4aqkClUht4Wx93eflha4jmqT5stQBFM3XUIM6bjc2mY8owzo8uTxKdaEV1ONNGpWsy4z2x6CdsV2q2/rxxgAvf7z/UY+k1bzkVHH5PswU4hQvZnC+uqjXj7wMUu0XCsrl83mVOYrAsKj8uVUgA1WJhjXXUVbUvsj2cUezmbNKvSdRJXMUSB4yKix6Xwf7Z0soMzmadYZlqqoap0NSUNqpp3qqSjGOXXBH1Wjz+Y603nb32ne6NT4IHvmF+xXDaaOlZKlUrWy6qoekqDkAqAyKjSfojIExOAWa7IOKrKuYKKrmFSnAAViNNnFsGuzefp91lRQFZQSiJ3lVWC6yackLTUEjWT0/W3xW1VvOD/Mob88QMLMc/6KE5t2yytWg4ZMw8soLKDpk+yzCD1IUkeLE4i7N5M1hQVyza84oJJBtTVAPM2d7+Qxd+UZBry5P2XHrdf1xtwDjlVatKHOhMtUquswCqLU0AhbGISJB6Y3GfNBALLZM6BmuMZV0DZZQi1c25qNpMu6gamgmfacCdvAY0+cwoXwZh/nbCwnFXVOHLUqPVK0zXJcySGrkC5n6lMDfBniJiq4HR2A/nOHA+aZkVdG0uOZiIwtcdquK6spE5d6WYUswUBWUI12tp1UlJvuYgzg2zEAW/3ws8fra87RpEwK2WanNrsHd0memtVHvwxztFY1o7yv2toNTqZp17vSWTMUxqUtDGGIUNqEd5uQI0DEvZbO1IrpqIAZYAZogg3ufIYr5quK1DIVTI1pUytUnpqkLPoGJ/hGJuz7GWmxKIT6iQcTnkTMmwoQrWvuSfU4C8TpEsAN/aX95eYfeI9+DNfAjO5gJWpOYhTqPuM77eWNY7ReL9W88zfEalRoptylZEQN01AExIgkA+BBxf7HcaLZmiGJJem9MzfVpIZWJ8YOn4YsdocmVUVUETBBK7gweouIuDgRwqiqVFqwAVII0ggAQJAE7WxOTYJE6W4NEzoWcN8ck7XcNYZyoALNFRZ2Gq5j36sdYzdWbi8joJ6YR+3VKBSqjoSh8L8yz4fWuMYIOUeQ1FzJcKA9olj8B8OvvODOWAAAAA8sC6GcFpxbSt52w7SJzxkN0ZfatgNxTj+YovCyUN1Phbb44kzfEAgJJ9BhZzPaCpq1K5BnobfA2wxBwbqMBJ4hqvxKoxBYgHStv4RHvjHmAVXjNRzqbTJ/Z8LYzAlRfMepYACVqFGADO7/h/Q+OOl9ioYVWHslwonyEH3Y55ToDTUc/VKx6kMfXpjofYyqopbglirQLmSinYCfHEjm7lGC7uWuDgimq+AUH3PVJ/HHnygZn/ALFp2JqJ6GL4j4dTaSQGA1Ak6d5MzcjFTtwrnKgkAKHAsdzBPleB0xqUXHzhuSFNek57n6Z004+z09cHuyGVy7VAcyU0mm3tswhuhOkgg9cQcN7KZrMhGo0tQA3Y6QRO4nBij8m+aUg1F0gzqKujGekAsv4/pjsPuWAPP22/MgUNQNe7l/h+V4X3FM1SFqlZdUeqbzsNxPvwsqgarUen9GqyVViWgHYEiJPnixW7M1gxCwYNpgSPOCYPxxSrUGorVBs0X/LyweHGFfUST8zJ8uTUNIAhN8lWUU3qFVR40lVJnrIk7R+WIuG1WcMxizEWHhgPRq1ddHU5IZdQEmAASNjtt8Iw3cNpMVU/MaLdQ3d1ObzPPB8Z2xSnUts3O5iWxKCQSB9JHlM8lFWaouuHpkBSoIPOQTqVhAg2idoIx0jtolH+0lbuDUqikGB+crTBlnUDR3TMwtciwDCYwWyvZzhIo0y1OjBUE02IJFpjSD0k9MC+2dbJu9PNKrvVyzKykEqpVHDFTeZiYMfcTjmdRqyuX01OpgC40C3f2miPQo5fLvSoQuhXH01RwCh1aZgSRE3+GLfaalprnwI/B2UfcBipX4tSSpVpDLpCM6CalZlKl22BcKAfagWE2x5xTioqmmzmnTLU1cAtaGF+Ym1wdx48xxJdcxrgGwIgfKaTpoEeL+72DjMpFPK5p7E0qK0bwQe8FJWUxzC6ufeb74tdutJFFSQG5ivNEgwDBFjPkca8JqU6lGNFRXrZhKTGmwLWE6wjRyFmAYSZ1SCIAwSbxK7bTOKNGcFIW7nK0aUDppph2jrGpzvhtz9672+sT8b/AJ4ROLcSU8SzbgkqargHT0sAbT9mPdjolXiWXYIxqU701md5C3kRON1G7m6RpIMhquIAkW8x19+Ent2SlXKVFklAXFpBKOCBsfHDoeK5cfXn91GP5YSflG4ujGgFmwqTqUjcrEe8HBFrEWaA25llckO6ztGCtM1fnFEsNICQpa5ty06inyBwQqqi5ur3bBqbSyn9liHU+hBn0jC/wTird5w+s7GCGyrkeAOg6pkToqIf4RipSrVvnDrVB70MweoSSWZbEmRB2xhgt+kxtrVPMfHALjxDIbiNLfhiI5Ws4LByACASSFAnxaAI8t9rHFXiVT5u3I3fMCGSq0aVtICpfnBgS9vBeuAdxwNzAxJwTt/MYaPHmo5SmlVNLlVKhpuNOklpi5IJjoCMQ8DzwqPo0x4X/wB8KSpVzNQ6btpBCzsBAOnVf62q5J3N8N3ZvsvVpvraGtEDVbzBjf8AI4Zg6Z3QlRGZOoGpR2jpwd+8ooNz7PrBjAftVkNVKqjCCt9tit9vjghwklC6kEX1CRG8YtceoDUT4ifX/fbE5JUgVLSAbnLez1BdRYxUpoJKXILdAYgjr6xijnONvqPKEk2C7DyuTbDv2uYJQy7rSClFNBigI5FMAN1OkrM78xwjcVqKWIcEODFj+BBuOvXB4mGQfGQuDj8t7QfxvOFtOwt5eO2BP9dMEOKZYlQwFgIMdPAkdMDZw662M3EBp2k9PbGY8pG2Mwu46XsvUKlyN4IwycP49XKgmoTIE2F7DyxmMwqhvGKSOJBleL1VmCLERKKY9JGJs3xiq7LqKmDqA7tIkAwY0x1OMxmPAC5lmoVXtfmkELUA/wDTp/8ALilmu22cO9b/ACJ/y4zGYsVj6xDGDv7fr/b/AMq/pihxTOvUHOZ5Y2A6+QxmMx4u3rFBFviDqDkFT4CB5YaOH8erhAoeyoABpUxA8xjMZgVdq5jCo1cQtnO1OYMcyiGMRSpDp5IMVK3aXMFSC4gj7Cf8uMxmNLtXM9jUDiEqGfeoQz6XOhV5kQ2CgDdYnz3OA3FO0FcvTBYQlMKvIlgrNA9npJxmMwgRzE1AtPi9VXI1yrvzIwDIZN5RgVnzi3TBelxKpQzFAUiFFKuzINKnSSFBNwfAWOMxmA7zy8Rfq5x9ROoydz8cXv8A8izAECpAA6Kv6YzGYKA4B5kI41XYGar/ABwPzFZnMsxY+ZJxmMwIJngoHaW8lnnFPQDyh9YEAw0RqEjeIGGP+3K1Ss2tg0jUQUSCY3I0xjMZjxhKBcE5njdapBd58BAAHoAIA9MVWzbEiT18BjMZgomgTZjHwPi9TLqWolUZiZbu0LWNhLKSB5A4IN2vzZuav+RP+XGYzFeN2CijNYCZU7Y5siDVBH7lP/lxFm+1uabTNSYj6ieAH2cZjMIzmyCY1NhF/ivH69Qw1QkLsIAAnewEYFVMyx3OMxmAXYbQcm53nlOu20+WwxRNMYzGYIk1MUASelSEY8xmMwEO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616" y="4970215"/>
            <a:ext cx="1609257" cy="1211603"/>
          </a:xfrm>
          <a:prstGeom prst="rect">
            <a:avLst/>
          </a:prstGeom>
        </p:spPr>
      </p:pic>
      <p:pic>
        <p:nvPicPr>
          <p:cNvPr id="9222" name="Picture 6" descr="https://encrypted-tbn3.gstatic.com/images?q=tbn:ANd9GcQFX0MsyIPp8_RwWbIDansIQGMBY-641f6L3BzxK8szIgyouds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013" y="4956501"/>
            <a:ext cx="1636477" cy="12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delphiwww.cern.ch/%7Ehedberg/home/helios/helios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20" y="4962922"/>
            <a:ext cx="1291884" cy="121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円/楕円 41"/>
          <p:cNvSpPr/>
          <p:nvPr/>
        </p:nvSpPr>
        <p:spPr>
          <a:xfrm>
            <a:off x="1202828" y="3868063"/>
            <a:ext cx="1497593" cy="46668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accent2"/>
                </a:solidFill>
              </a:rPr>
              <a:t>ISR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sp>
        <p:nvSpPr>
          <p:cNvPr id="47" name="円/楕円 46"/>
          <p:cNvSpPr/>
          <p:nvPr/>
        </p:nvSpPr>
        <p:spPr>
          <a:xfrm>
            <a:off x="3013080" y="4221528"/>
            <a:ext cx="1497593" cy="46668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accent2"/>
                </a:solidFill>
              </a:rPr>
              <a:t>SSC</a:t>
            </a:r>
            <a:endParaRPr kumimoji="1" lang="ja-JP" altLang="en-US" dirty="0">
              <a:solidFill>
                <a:schemeClr val="accent2"/>
              </a:solidFill>
            </a:endParaRPr>
          </a:p>
        </p:txBody>
      </p:sp>
      <p:cxnSp>
        <p:nvCxnSpPr>
          <p:cNvPr id="48" name="カギ線コネクタ 47"/>
          <p:cNvCxnSpPr>
            <a:stCxn id="47" idx="6"/>
            <a:endCxn id="8" idx="2"/>
          </p:cNvCxnSpPr>
          <p:nvPr/>
        </p:nvCxnSpPr>
        <p:spPr>
          <a:xfrm flipV="1">
            <a:off x="4510673" y="3705119"/>
            <a:ext cx="1258762" cy="749752"/>
          </a:xfrm>
          <a:prstGeom prst="bentConnector2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カギ線コネクタ 50"/>
          <p:cNvCxnSpPr>
            <a:stCxn id="42" idx="6"/>
            <a:endCxn id="6" idx="2"/>
          </p:cNvCxnSpPr>
          <p:nvPr/>
        </p:nvCxnSpPr>
        <p:spPr>
          <a:xfrm flipV="1">
            <a:off x="2700421" y="2773291"/>
            <a:ext cx="974085" cy="1328115"/>
          </a:xfrm>
          <a:prstGeom prst="bentConnector2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フローチャート: 代替処理 26"/>
          <p:cNvSpPr/>
          <p:nvPr/>
        </p:nvSpPr>
        <p:spPr>
          <a:xfrm>
            <a:off x="7661527" y="2902479"/>
            <a:ext cx="1399461" cy="844916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FAIR(SIS300)</a:t>
            </a:r>
          </a:p>
          <a:p>
            <a:pPr algn="ctr"/>
            <a:r>
              <a:rPr kumimoji="1" lang="en-US" altLang="ja-JP" sz="1400" dirty="0" smtClean="0"/>
              <a:t>NICA </a:t>
            </a:r>
          </a:p>
          <a:p>
            <a:pPr algn="ctr"/>
            <a:r>
              <a:rPr kumimoji="1" lang="en-US" altLang="ja-JP" sz="1200" dirty="0" smtClean="0"/>
              <a:t>High density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6106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765" y="243175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COLD QCD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1538985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463804"/>
              </p:ext>
            </p:extLst>
          </p:nvPr>
        </p:nvGraphicFramePr>
        <p:xfrm>
          <a:off x="836019" y="1538985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7" name="星 5 6"/>
          <p:cNvSpPr/>
          <p:nvPr/>
        </p:nvSpPr>
        <p:spPr>
          <a:xfrm>
            <a:off x="2497600" y="2508474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4238490" y="2162830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6082174" y="2469292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4183527" y="2248566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6786132" y="2410434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星 5 12"/>
          <p:cNvSpPr/>
          <p:nvPr/>
        </p:nvSpPr>
        <p:spPr>
          <a:xfrm>
            <a:off x="2711280" y="2386098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星 5 13"/>
          <p:cNvSpPr/>
          <p:nvPr/>
        </p:nvSpPr>
        <p:spPr>
          <a:xfrm>
            <a:off x="5360634" y="1922901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星 5 14"/>
          <p:cNvSpPr/>
          <p:nvPr/>
        </p:nvSpPr>
        <p:spPr>
          <a:xfrm>
            <a:off x="6720659" y="2496164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385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76" name="Text Box 88"/>
          <p:cNvSpPr txBox="1">
            <a:spLocks noChangeArrowheads="1"/>
          </p:cNvSpPr>
          <p:nvPr/>
        </p:nvSpPr>
        <p:spPr bwMode="auto">
          <a:xfrm>
            <a:off x="6934200" y="4078288"/>
            <a:ext cx="2159000" cy="22066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 dirty="0">
                <a:solidFill>
                  <a:schemeClr val="accent2"/>
                </a:solidFill>
              </a:rPr>
              <a:t>J-PARC, KEK/JAEA)</a:t>
            </a: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200" b="1" dirty="0">
                <a:solidFill>
                  <a:schemeClr val="accent2"/>
                </a:solidFill>
              </a:rPr>
              <a:t>30GeV Proton Synchrotron</a:t>
            </a:r>
            <a:endParaRPr lang="ru-RU" sz="1200" b="1" dirty="0">
              <a:solidFill>
                <a:schemeClr val="accent2"/>
              </a:solidFill>
            </a:endParaRP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692150"/>
            <a:ext cx="4652921" cy="3303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65893" name="Rectangle 5"/>
          <p:cNvSpPr>
            <a:spLocks noGrp="1" noChangeArrowheads="1"/>
          </p:cNvSpPr>
          <p:nvPr/>
        </p:nvSpPr>
        <p:spPr bwMode="auto">
          <a:xfrm>
            <a:off x="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kumimoji="0" lang="ru-RU" sz="280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65894" name="Line 6"/>
          <p:cNvSpPr>
            <a:spLocks noChangeShapeType="1"/>
          </p:cNvSpPr>
          <p:nvPr/>
        </p:nvSpPr>
        <p:spPr bwMode="auto">
          <a:xfrm flipH="1" flipV="1">
            <a:off x="5003800" y="3213100"/>
            <a:ext cx="2520950" cy="8636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0" y="1"/>
            <a:ext cx="914400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chemeClr val="tx1"/>
                </a:solidFill>
                <a:latin typeface="Times New Roman" pitchFamily="18" charset="0"/>
                <a:ea typeface="ヒラギノ丸ゴ Pro W4" pitchFamily="34" charset="-128"/>
              </a:rPr>
              <a:t>Japanese Accelerators  for </a:t>
            </a:r>
            <a:r>
              <a:rPr lang="en-US" altLang="ja-JP" sz="2400" b="1" dirty="0">
                <a:solidFill>
                  <a:schemeClr val="tx1"/>
                </a:solidFill>
                <a:latin typeface="Times New Roman" pitchFamily="18" charset="0"/>
                <a:ea typeface="ヒラギノ丸ゴ Pro W4" pitchFamily="34" charset="-128"/>
              </a:rPr>
              <a:t>Nuclear Physics Community</a:t>
            </a:r>
          </a:p>
        </p:txBody>
      </p:sp>
      <p:sp>
        <p:nvSpPr>
          <p:cNvPr id="165902" name="Line 14"/>
          <p:cNvSpPr>
            <a:spLocks noChangeShapeType="1"/>
          </p:cNvSpPr>
          <p:nvPr/>
        </p:nvSpPr>
        <p:spPr bwMode="auto">
          <a:xfrm flipV="1">
            <a:off x="5203825" y="2708275"/>
            <a:ext cx="1455738" cy="3175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03" name="AutoShape 15"/>
          <p:cNvSpPr>
            <a:spLocks noChangeArrowheads="1"/>
          </p:cNvSpPr>
          <p:nvPr/>
        </p:nvSpPr>
        <p:spPr bwMode="auto">
          <a:xfrm>
            <a:off x="5148263" y="2709863"/>
            <a:ext cx="71437" cy="71437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08" name="Line 20"/>
          <p:cNvSpPr>
            <a:spLocks noChangeShapeType="1"/>
          </p:cNvSpPr>
          <p:nvPr/>
        </p:nvSpPr>
        <p:spPr bwMode="auto">
          <a:xfrm flipH="1">
            <a:off x="1979613" y="3213100"/>
            <a:ext cx="1584325" cy="86360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09" name="AutoShape 21"/>
          <p:cNvSpPr>
            <a:spLocks noChangeArrowheads="1"/>
          </p:cNvSpPr>
          <p:nvPr/>
        </p:nvSpPr>
        <p:spPr bwMode="auto">
          <a:xfrm>
            <a:off x="3532188" y="3173413"/>
            <a:ext cx="76200" cy="76200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10" name="Line 22"/>
          <p:cNvSpPr>
            <a:spLocks noChangeShapeType="1"/>
          </p:cNvSpPr>
          <p:nvPr/>
        </p:nvSpPr>
        <p:spPr bwMode="auto">
          <a:xfrm flipH="1" flipV="1">
            <a:off x="2519313" y="1690487"/>
            <a:ext cx="2124125" cy="1522612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11" name="AutoShape 23"/>
          <p:cNvSpPr>
            <a:spLocks noChangeArrowheads="1"/>
          </p:cNvSpPr>
          <p:nvPr/>
        </p:nvSpPr>
        <p:spPr bwMode="auto">
          <a:xfrm>
            <a:off x="4659313" y="3262313"/>
            <a:ext cx="71437" cy="71437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12" name="AutoShape 24"/>
          <p:cNvSpPr>
            <a:spLocks noChangeArrowheads="1"/>
          </p:cNvSpPr>
          <p:nvPr/>
        </p:nvSpPr>
        <p:spPr bwMode="auto">
          <a:xfrm>
            <a:off x="3643313" y="3249613"/>
            <a:ext cx="76200" cy="76200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69" name="Text Box 81"/>
          <p:cNvSpPr txBox="1">
            <a:spLocks noChangeArrowheads="1"/>
          </p:cNvSpPr>
          <p:nvPr/>
        </p:nvSpPr>
        <p:spPr bwMode="auto">
          <a:xfrm>
            <a:off x="6661150" y="620713"/>
            <a:ext cx="2432050" cy="22971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 dirty="0">
                <a:solidFill>
                  <a:schemeClr val="accent2"/>
                </a:solidFill>
              </a:rPr>
              <a:t>Research Center for Electron Photon Science, Tohoku </a:t>
            </a:r>
            <a:r>
              <a:rPr lang="en-US" altLang="ja-JP" sz="1200" b="1" dirty="0" smtClean="0">
                <a:solidFill>
                  <a:schemeClr val="accent2"/>
                </a:solidFill>
              </a:rPr>
              <a:t>University (ELPH)</a:t>
            </a: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200" b="1" dirty="0">
                <a:solidFill>
                  <a:schemeClr val="accent2"/>
                </a:solidFill>
              </a:rPr>
              <a:t>1.2GeV electron Stretcher</a:t>
            </a:r>
            <a:endParaRPr lang="ru-RU" sz="1200" b="1" dirty="0">
              <a:solidFill>
                <a:schemeClr val="accent2"/>
              </a:solidFill>
            </a:endParaRPr>
          </a:p>
        </p:txBody>
      </p:sp>
      <p:pic>
        <p:nvPicPr>
          <p:cNvPr id="165971" name="Picture 8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901636" y="1268413"/>
            <a:ext cx="1922462" cy="1417637"/>
          </a:xfrm>
          <a:noFill/>
          <a:ln/>
        </p:spPr>
      </p:pic>
      <p:pic>
        <p:nvPicPr>
          <p:cNvPr id="165973" name="Picture 8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14263" y="882717"/>
            <a:ext cx="2149475" cy="1619250"/>
          </a:xfrm>
          <a:noFill/>
          <a:ln/>
        </p:spPr>
      </p:pic>
      <p:pic>
        <p:nvPicPr>
          <p:cNvPr id="165978" name="Picture 9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 l="40727" t="16708"/>
          <a:stretch>
            <a:fillRect/>
          </a:stretch>
        </p:blipFill>
        <p:spPr>
          <a:xfrm>
            <a:off x="7019925" y="4437063"/>
            <a:ext cx="1898650" cy="1390650"/>
          </a:xfrm>
          <a:noFill/>
          <a:ln/>
        </p:spPr>
      </p:pic>
      <p:sp>
        <p:nvSpPr>
          <p:cNvPr id="165972" name="Text Box 84"/>
          <p:cNvSpPr txBox="1">
            <a:spLocks noChangeArrowheads="1"/>
          </p:cNvSpPr>
          <p:nvPr/>
        </p:nvSpPr>
        <p:spPr bwMode="auto">
          <a:xfrm>
            <a:off x="58688" y="629285"/>
            <a:ext cx="2520950" cy="22066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1200" b="1" dirty="0">
                <a:solidFill>
                  <a:schemeClr val="accent2"/>
                </a:solidFill>
              </a:rPr>
              <a:t>Nishina Center, RIKEN</a:t>
            </a:r>
          </a:p>
          <a:p>
            <a:pPr algn="ctr"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en-US" altLang="ja-JP" sz="1200" b="1" dirty="0">
                <a:solidFill>
                  <a:schemeClr val="accent2"/>
                </a:solidFill>
              </a:rPr>
              <a:t>K2600 RIBF</a:t>
            </a:r>
            <a:endParaRPr lang="ru-RU" sz="1200" b="1" dirty="0">
              <a:solidFill>
                <a:schemeClr val="accent2"/>
              </a:solidFill>
            </a:endParaRPr>
          </a:p>
        </p:txBody>
      </p:sp>
      <p:sp>
        <p:nvSpPr>
          <p:cNvPr id="165981" name="Text Box 93"/>
          <p:cNvSpPr txBox="1">
            <a:spLocks noChangeArrowheads="1"/>
          </p:cNvSpPr>
          <p:nvPr/>
        </p:nvSpPr>
        <p:spPr bwMode="auto">
          <a:xfrm>
            <a:off x="250825" y="4076700"/>
            <a:ext cx="1944688" cy="13827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solidFill>
                  <a:schemeClr val="accent2"/>
                </a:solidFill>
              </a:rPr>
              <a:t>Spring-8 (RIKEN/JASRI)</a:t>
            </a:r>
          </a:p>
          <a:p>
            <a:pPr>
              <a:spcBef>
                <a:spcPct val="50000"/>
              </a:spcBef>
            </a:pP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200" b="1">
                <a:solidFill>
                  <a:schemeClr val="accent2"/>
                </a:solidFill>
              </a:rPr>
              <a:t>8GeV e - Synchrotron</a:t>
            </a:r>
            <a:endParaRPr lang="ru-RU" sz="1200" b="1">
              <a:solidFill>
                <a:schemeClr val="accent2"/>
              </a:solidFill>
            </a:endParaRPr>
          </a:p>
        </p:txBody>
      </p:sp>
      <p:sp>
        <p:nvSpPr>
          <p:cNvPr id="165982" name="AutoShape 94"/>
          <p:cNvSpPr>
            <a:spLocks noChangeArrowheads="1"/>
          </p:cNvSpPr>
          <p:nvPr/>
        </p:nvSpPr>
        <p:spPr bwMode="auto">
          <a:xfrm>
            <a:off x="4811713" y="3333750"/>
            <a:ext cx="71437" cy="71438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83" name="Text Box 95"/>
          <p:cNvSpPr txBox="1">
            <a:spLocks noChangeArrowheads="1"/>
          </p:cNvSpPr>
          <p:nvPr/>
        </p:nvSpPr>
        <p:spPr bwMode="auto">
          <a:xfrm>
            <a:off x="2339975" y="4068763"/>
            <a:ext cx="2159000" cy="22050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 dirty="0" smtClean="0">
                <a:solidFill>
                  <a:schemeClr val="accent2"/>
                </a:solidFill>
              </a:rPr>
              <a:t>RCNP, Research </a:t>
            </a:r>
            <a:r>
              <a:rPr lang="en-US" altLang="ja-JP" sz="1200" b="1" dirty="0">
                <a:solidFill>
                  <a:schemeClr val="accent2"/>
                </a:solidFill>
              </a:rPr>
              <a:t>Center for Nuclear Physics, Osaka University</a:t>
            </a: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 dirty="0">
              <a:solidFill>
                <a:schemeClr val="accent2"/>
              </a:solidFill>
            </a:endParaRPr>
          </a:p>
          <a:p>
            <a:r>
              <a:rPr lang="en-US" altLang="ja-JP" sz="1200" b="1" dirty="0">
                <a:solidFill>
                  <a:schemeClr val="accent2"/>
                </a:solidFill>
              </a:rPr>
              <a:t>K400 Cyclotron</a:t>
            </a:r>
            <a:endParaRPr lang="ru-RU" dirty="0"/>
          </a:p>
        </p:txBody>
      </p:sp>
      <p:pic>
        <p:nvPicPr>
          <p:cNvPr id="165988" name="Picture 10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859338" y="4724400"/>
            <a:ext cx="1685925" cy="1044575"/>
          </a:xfrm>
          <a:noFill/>
          <a:ln/>
        </p:spPr>
      </p:pic>
      <p:sp>
        <p:nvSpPr>
          <p:cNvPr id="165991" name="Text Box 103"/>
          <p:cNvSpPr txBox="1">
            <a:spLocks noChangeArrowheads="1"/>
          </p:cNvSpPr>
          <p:nvPr/>
        </p:nvSpPr>
        <p:spPr bwMode="auto">
          <a:xfrm>
            <a:off x="4645025" y="4076700"/>
            <a:ext cx="2159000" cy="2038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ja-JP" sz="1400" b="1">
                <a:solidFill>
                  <a:schemeClr val="accent2"/>
                </a:solidFill>
              </a:rPr>
              <a:t>National Institute of Radiological Sciences</a:t>
            </a:r>
            <a:endParaRPr lang="en-US" altLang="ja-JP" sz="14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ru-RU" altLang="ja-JP"/>
              <a:t> </a:t>
            </a: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endParaRPr lang="en-US" altLang="ja-JP" sz="1200" b="1">
              <a:solidFill>
                <a:schemeClr val="accent2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sz="1200" b="1">
                <a:solidFill>
                  <a:schemeClr val="accent2"/>
                </a:solidFill>
              </a:rPr>
              <a:t>800MeV/A Synchrotron</a:t>
            </a:r>
            <a:endParaRPr lang="ru-RU" sz="1200" b="1">
              <a:solidFill>
                <a:schemeClr val="accent2"/>
              </a:solidFill>
            </a:endParaRPr>
          </a:p>
        </p:txBody>
      </p:sp>
      <p:pic>
        <p:nvPicPr>
          <p:cNvPr id="165992" name="Picture 104"/>
          <p:cNvPicPr>
            <a:picLocks noChangeAspect="1" noChangeArrowheads="1"/>
          </p:cNvPicPr>
          <p:nvPr/>
        </p:nvPicPr>
        <p:blipFill>
          <a:blip r:embed="rId8" cstate="print"/>
          <a:srcRect l="40738" t="44012" r="14597" b="26875"/>
          <a:stretch>
            <a:fillRect/>
          </a:stretch>
        </p:blipFill>
        <p:spPr bwMode="auto">
          <a:xfrm>
            <a:off x="395288" y="4365625"/>
            <a:ext cx="1728787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5993" name="Picture 1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7313" y="4743450"/>
            <a:ext cx="1512887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5994" name="AutoShape 106"/>
          <p:cNvSpPr>
            <a:spLocks noChangeArrowheads="1"/>
          </p:cNvSpPr>
          <p:nvPr/>
        </p:nvSpPr>
        <p:spPr bwMode="auto">
          <a:xfrm>
            <a:off x="4940300" y="3189288"/>
            <a:ext cx="71438" cy="71437"/>
          </a:xfrm>
          <a:prstGeom prst="flowChartConnector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95" name="Line 107"/>
          <p:cNvSpPr>
            <a:spLocks noChangeShapeType="1"/>
          </p:cNvSpPr>
          <p:nvPr/>
        </p:nvSpPr>
        <p:spPr bwMode="auto">
          <a:xfrm flipH="1">
            <a:off x="3419474" y="3333750"/>
            <a:ext cx="300038" cy="742950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5996" name="Line 108"/>
          <p:cNvSpPr>
            <a:spLocks noChangeShapeType="1"/>
          </p:cNvSpPr>
          <p:nvPr/>
        </p:nvSpPr>
        <p:spPr bwMode="auto">
          <a:xfrm flipH="1" flipV="1">
            <a:off x="4859338" y="3357563"/>
            <a:ext cx="576262" cy="719137"/>
          </a:xfrm>
          <a:prstGeom prst="line">
            <a:avLst/>
          </a:prstGeom>
          <a:noFill/>
          <a:ln w="12700">
            <a:solidFill>
              <a:srgbClr val="C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861145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hadron_hall_now_A_1209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712" y="1975703"/>
            <a:ext cx="6201363" cy="477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520156" y="4437112"/>
            <a:ext cx="1295400" cy="457200"/>
          </a:xfrm>
          <a:prstGeom prst="rect">
            <a:avLst/>
          </a:prstGeom>
          <a:ln>
            <a:noFill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K1.1BR</a:t>
            </a:r>
          </a:p>
        </p:txBody>
      </p:sp>
      <p:sp>
        <p:nvSpPr>
          <p:cNvPr id="14348" name="Text Box 17"/>
          <p:cNvSpPr txBox="1">
            <a:spLocks noChangeArrowheads="1"/>
          </p:cNvSpPr>
          <p:nvPr/>
        </p:nvSpPr>
        <p:spPr bwMode="auto">
          <a:xfrm>
            <a:off x="2600325" y="5013325"/>
            <a:ext cx="2251075" cy="6413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Test Exp. &amp; </a:t>
            </a:r>
          </a:p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Lepton Universality</a:t>
            </a:r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82D3C1-96ED-44E4-88EA-96A5DD886423}" type="slidenum">
              <a:rPr lang="en-US" altLang="ja-JP" smtClean="0"/>
              <a:pPr>
                <a:defRPr/>
              </a:pPr>
              <a:t>13</a:t>
            </a:fld>
            <a:endParaRPr lang="en-US" altLang="ja-JP"/>
          </a:p>
        </p:txBody>
      </p:sp>
      <p:pic>
        <p:nvPicPr>
          <p:cNvPr id="17" name="Picture 4" descr="hadron_hall_old_COMET_A_1207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712" y="1960231"/>
            <a:ext cx="6225667" cy="478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タイトル 1"/>
          <p:cNvSpPr txBox="1">
            <a:spLocks/>
          </p:cNvSpPr>
          <p:nvPr/>
        </p:nvSpPr>
        <p:spPr>
          <a:xfrm>
            <a:off x="225765" y="243175"/>
            <a:ext cx="7055380" cy="690282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kumimoji="1"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mtClean="0"/>
              <a:t>J-PARC/Japan</a:t>
            </a:r>
            <a:endParaRPr lang="ja-JP" altLang="en-US" dirty="0"/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79388" y="549275"/>
            <a:ext cx="20161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1580007" y="1566389"/>
            <a:ext cx="1295400" cy="457200"/>
          </a:xfrm>
          <a:prstGeom prst="rect">
            <a:avLst/>
          </a:prstGeom>
          <a:ln>
            <a:noFill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K1.8BR</a:t>
            </a:r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3661980" y="1570042"/>
            <a:ext cx="936625" cy="457200"/>
          </a:xfrm>
          <a:prstGeom prst="rect">
            <a:avLst/>
          </a:prstGeom>
          <a:ln>
            <a:noFill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K1.8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5651500" y="2565400"/>
            <a:ext cx="576263" cy="457200"/>
          </a:xfrm>
          <a:prstGeom prst="rect">
            <a:avLst/>
          </a:prstGeom>
          <a:ln>
            <a:noFill/>
            <a:headEnd/>
            <a:tailEnd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KL</a:t>
            </a: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6531759" y="1327888"/>
            <a:ext cx="2743744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 smtClean="0">
                <a:solidFill>
                  <a:srgbClr val="FF8600"/>
                </a:solidFill>
              </a:rPr>
              <a:t>30GeV Proton </a:t>
            </a:r>
            <a:r>
              <a:rPr lang="en-US" altLang="ja-JP" b="1" dirty="0">
                <a:solidFill>
                  <a:srgbClr val="FF8600"/>
                </a:solidFill>
              </a:rPr>
              <a:t>Beam </a:t>
            </a:r>
          </a:p>
          <a:p>
            <a:pPr>
              <a:spcBef>
                <a:spcPct val="50000"/>
              </a:spcBef>
            </a:pPr>
            <a:r>
              <a:rPr lang="en-US" altLang="ja-JP" b="1" dirty="0" smtClean="0">
                <a:solidFill>
                  <a:srgbClr val="FF8600"/>
                </a:solidFill>
              </a:rPr>
              <a:t>Intensity </a:t>
            </a:r>
            <a:r>
              <a:rPr lang="en-US" altLang="ja-JP" b="1" dirty="0">
                <a:solidFill>
                  <a:srgbClr val="FF8600"/>
                </a:solidFill>
              </a:rPr>
              <a:t>&gt; 10~20kW</a:t>
            </a:r>
            <a:br>
              <a:rPr lang="en-US" altLang="ja-JP" b="1" dirty="0">
                <a:solidFill>
                  <a:srgbClr val="FF8600"/>
                </a:solidFill>
              </a:rPr>
            </a:br>
            <a:r>
              <a:rPr lang="en-US" altLang="ja-JP" b="1" dirty="0" smtClean="0">
                <a:solidFill>
                  <a:srgbClr val="FF8600"/>
                </a:solidFill>
              </a:rPr>
              <a:t>→</a:t>
            </a:r>
            <a:r>
              <a:rPr lang="ja-JP" altLang="en-US" b="1" dirty="0">
                <a:solidFill>
                  <a:srgbClr val="FF8600"/>
                </a:solidFill>
              </a:rPr>
              <a:t>　</a:t>
            </a:r>
            <a:r>
              <a:rPr lang="en-US" altLang="ja-JP" b="1" dirty="0">
                <a:solidFill>
                  <a:srgbClr val="FF8600"/>
                </a:solidFill>
              </a:rPr>
              <a:t>Experiments with K beam</a:t>
            </a:r>
            <a:r>
              <a:rPr lang="ja-JP" altLang="en-US" b="1" dirty="0">
                <a:solidFill>
                  <a:srgbClr val="FF8600"/>
                </a:solidFill>
              </a:rPr>
              <a:t> </a:t>
            </a:r>
            <a:r>
              <a:rPr lang="en-US" altLang="ja-JP" b="1" dirty="0" smtClean="0">
                <a:solidFill>
                  <a:srgbClr val="FF8600"/>
                </a:solidFill>
              </a:rPr>
              <a:t>starts soon</a:t>
            </a:r>
            <a:endParaRPr lang="en-US" altLang="ja-JP" b="1" dirty="0">
              <a:solidFill>
                <a:srgbClr val="FF8600"/>
              </a:solidFill>
            </a:endParaRP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41268" y="902498"/>
            <a:ext cx="2178050" cy="6127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mtClean="0">
                <a:solidFill>
                  <a:srgbClr val="FFFFFF"/>
                </a:solidFill>
              </a:rPr>
              <a:t>Strangeness</a:t>
            </a:r>
            <a:r>
              <a:rPr lang="ja-JP" altLang="en-US" smtClean="0">
                <a:solidFill>
                  <a:srgbClr val="FFFFFF"/>
                </a:solidFill>
              </a:rPr>
              <a:t>　</a:t>
            </a:r>
            <a:r>
              <a:rPr lang="en-US" altLang="ja-JP" smtClean="0">
                <a:solidFill>
                  <a:srgbClr val="FFFFFF"/>
                </a:solidFill>
              </a:rPr>
              <a:t>Nuclear Physics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993775" y="1144532"/>
            <a:ext cx="1873250" cy="36671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dirty="0" smtClean="0">
                <a:solidFill>
                  <a:srgbClr val="FFFFFF"/>
                </a:solidFill>
              </a:rPr>
              <a:t>Hadron Physics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5433219" y="1864526"/>
            <a:ext cx="1062038" cy="6508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ja-JP" smtClean="0">
                <a:solidFill>
                  <a:srgbClr val="FFFFFF"/>
                </a:solidFill>
              </a:rPr>
              <a:t>K</a:t>
            </a:r>
            <a:r>
              <a:rPr lang="en-US" altLang="ja-JP" baseline="30000" smtClean="0">
                <a:solidFill>
                  <a:srgbClr val="FFFFFF"/>
                </a:solidFill>
              </a:rPr>
              <a:t>0</a:t>
            </a:r>
            <a:r>
              <a:rPr lang="en-US" altLang="ja-JP" smtClean="0">
                <a:solidFill>
                  <a:srgbClr val="FFFFFF"/>
                </a:solidFill>
              </a:rPr>
              <a:t> Rare Decay</a:t>
            </a:r>
          </a:p>
        </p:txBody>
      </p:sp>
      <p:cxnSp>
        <p:nvCxnSpPr>
          <p:cNvPr id="7" name="直線矢印コネクタ 6"/>
          <p:cNvCxnSpPr>
            <a:stCxn id="14344" idx="2"/>
          </p:cNvCxnSpPr>
          <p:nvPr/>
        </p:nvCxnSpPr>
        <p:spPr>
          <a:xfrm flipH="1">
            <a:off x="2195513" y="2023589"/>
            <a:ext cx="32194" cy="1389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>
            <a:stCxn id="2" idx="2"/>
          </p:cNvCxnSpPr>
          <p:nvPr/>
        </p:nvCxnSpPr>
        <p:spPr>
          <a:xfrm flipH="1">
            <a:off x="3336545" y="2027242"/>
            <a:ext cx="793748" cy="10442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直線矢印コネクタ 25"/>
          <p:cNvCxnSpPr>
            <a:stCxn id="14346" idx="1"/>
          </p:cNvCxnSpPr>
          <p:nvPr/>
        </p:nvCxnSpPr>
        <p:spPr>
          <a:xfrm flipH="1">
            <a:off x="3815556" y="2794000"/>
            <a:ext cx="1835944" cy="12921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9" name="グループ化 28"/>
          <p:cNvGrpSpPr/>
          <p:nvPr/>
        </p:nvGrpSpPr>
        <p:grpSpPr>
          <a:xfrm>
            <a:off x="4736592" y="3386240"/>
            <a:ext cx="3188233" cy="2022644"/>
            <a:chOff x="4736592" y="3386240"/>
            <a:chExt cx="3188233" cy="2022644"/>
          </a:xfrm>
        </p:grpSpPr>
        <p:sp>
          <p:nvSpPr>
            <p:cNvPr id="18" name="Text Box 9"/>
            <p:cNvSpPr txBox="1">
              <a:spLocks noChangeArrowheads="1"/>
            </p:cNvSpPr>
            <p:nvPr/>
          </p:nvSpPr>
          <p:spPr bwMode="auto">
            <a:xfrm>
              <a:off x="5499603" y="4968184"/>
              <a:ext cx="1295400" cy="400110"/>
            </a:xfrm>
            <a:prstGeom prst="rect">
              <a:avLst/>
            </a:prstGeom>
            <a:ln>
              <a:noFill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defPPr>
                <a:defRPr lang="ja-JP"/>
              </a:defPPr>
              <a:lvl1pPr>
                <a:spcBef>
                  <a:spcPct val="50000"/>
                </a:spcBef>
                <a:defRPr sz="2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ea typeface="+mn-ea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9pPr>
            </a:lstStyle>
            <a:p>
              <a:pPr algn="ctr">
                <a:defRPr/>
              </a:pPr>
              <a:r>
                <a:rPr lang="en-US" altLang="ja-JP" sz="2000" dirty="0"/>
                <a:t>COMET</a:t>
              </a:r>
            </a:p>
          </p:txBody>
        </p:sp>
        <p:sp>
          <p:nvSpPr>
            <p:cNvPr id="19" name="Text Box 10"/>
            <p:cNvSpPr txBox="1">
              <a:spLocks noChangeArrowheads="1"/>
            </p:cNvSpPr>
            <p:nvPr/>
          </p:nvSpPr>
          <p:spPr bwMode="auto">
            <a:xfrm>
              <a:off x="5476900" y="3838162"/>
              <a:ext cx="2447925" cy="400110"/>
            </a:xfrm>
            <a:prstGeom prst="rect">
              <a:avLst/>
            </a:prstGeom>
            <a:ln>
              <a:noFill/>
              <a:headEnd/>
              <a:tailEnd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defPPr>
                <a:defRPr lang="ja-JP"/>
              </a:defPPr>
              <a:lvl1pPr>
                <a:spcBef>
                  <a:spcPct val="50000"/>
                </a:spcBef>
                <a:defRPr sz="2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+mj-lt"/>
                  <a:ea typeface="+mn-ea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</a:defRPr>
              </a:lvl9pPr>
            </a:lstStyle>
            <a:p>
              <a:pPr>
                <a:defRPr/>
              </a:pPr>
              <a:r>
                <a:rPr lang="en-US" altLang="ja-JP" sz="2000" dirty="0"/>
                <a:t>High Momentum</a:t>
              </a: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5460446" y="3386240"/>
              <a:ext cx="1728788" cy="366712"/>
            </a:xfrm>
            <a:prstGeom prst="rect">
              <a:avLst/>
            </a:prstGeom>
            <a:solidFill>
              <a:srgbClr val="EA64D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ja-JP" dirty="0">
                  <a:solidFill>
                    <a:prstClr val="white"/>
                  </a:solidFill>
                </a:rPr>
                <a:t>Hadron mass</a:t>
              </a:r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1" name="Text Box 12"/>
            <p:cNvSpPr txBox="1">
              <a:spLocks noChangeArrowheads="1"/>
            </p:cNvSpPr>
            <p:nvPr/>
          </p:nvSpPr>
          <p:spPr bwMode="auto">
            <a:xfrm>
              <a:off x="5481854" y="4503088"/>
              <a:ext cx="1508125" cy="369888"/>
            </a:xfrm>
            <a:prstGeom prst="rect">
              <a:avLst/>
            </a:prstGeom>
            <a:solidFill>
              <a:srgbClr val="EA64D0"/>
            </a:solidFill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ja-JP" dirty="0" smtClean="0">
                  <a:solidFill>
                    <a:srgbClr val="FFFFFF"/>
                  </a:solidFill>
                </a:rPr>
                <a:t>μ→ e Conv.</a:t>
              </a:r>
              <a:endParaRPr lang="ja-JP" altLang="en-US" dirty="0" smtClean="0">
                <a:solidFill>
                  <a:srgbClr val="FFFFFF"/>
                </a:solidFill>
              </a:endParaRPr>
            </a:p>
          </p:txBody>
        </p:sp>
        <p:cxnSp>
          <p:nvCxnSpPr>
            <p:cNvPr id="27" name="直線矢印コネクタ 26"/>
            <p:cNvCxnSpPr>
              <a:stCxn id="19" idx="1"/>
            </p:cNvCxnSpPr>
            <p:nvPr/>
          </p:nvCxnSpPr>
          <p:spPr>
            <a:xfrm flipH="1">
              <a:off x="4736592" y="4038217"/>
              <a:ext cx="740308" cy="31603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>
              <a:stCxn id="18" idx="1"/>
            </p:cNvCxnSpPr>
            <p:nvPr/>
          </p:nvCxnSpPr>
          <p:spPr>
            <a:xfrm flipH="1">
              <a:off x="5072025" y="5168239"/>
              <a:ext cx="427578" cy="24064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8" name="Text Box 10"/>
          <p:cNvSpPr txBox="1">
            <a:spLocks noChangeArrowheads="1"/>
          </p:cNvSpPr>
          <p:nvPr/>
        </p:nvSpPr>
        <p:spPr bwMode="auto">
          <a:xfrm>
            <a:off x="6524093" y="5408884"/>
            <a:ext cx="2759075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FF8600"/>
                </a:solidFill>
              </a:rPr>
              <a:t>Proton Beam Intensity ~</a:t>
            </a:r>
            <a:r>
              <a:rPr lang="en-US" altLang="ja-JP" b="1" dirty="0" smtClean="0">
                <a:solidFill>
                  <a:srgbClr val="FF8600"/>
                </a:solidFill>
              </a:rPr>
              <a:t>100kW</a:t>
            </a:r>
          </a:p>
          <a:p>
            <a:pPr>
              <a:spcBef>
                <a:spcPct val="50000"/>
              </a:spcBef>
            </a:pPr>
            <a:r>
              <a:rPr lang="en-US" altLang="ja-JP" b="1" dirty="0" smtClean="0">
                <a:solidFill>
                  <a:srgbClr val="FF8600"/>
                </a:solidFill>
              </a:rPr>
              <a:t>Hall extension(*2.5) foreseen</a:t>
            </a:r>
          </a:p>
          <a:p>
            <a:pPr>
              <a:spcBef>
                <a:spcPct val="50000"/>
              </a:spcBef>
            </a:pPr>
            <a:endParaRPr lang="en-US" altLang="ja-JP" b="1" dirty="0" smtClean="0">
              <a:solidFill>
                <a:srgbClr val="FF86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ja-JP" b="1" dirty="0">
                <a:solidFill>
                  <a:srgbClr val="FF8600"/>
                </a:solidFill>
              </a:rPr>
              <a:t/>
            </a:r>
            <a:br>
              <a:rPr lang="en-US" altLang="ja-JP" b="1" dirty="0">
                <a:solidFill>
                  <a:srgbClr val="FF8600"/>
                </a:solidFill>
              </a:rPr>
            </a:br>
            <a:endParaRPr lang="en-US" altLang="ja-JP" b="1" dirty="0">
              <a:solidFill>
                <a:srgbClr val="FF8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2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489" y="85017"/>
            <a:ext cx="7055380" cy="690282"/>
          </a:xfrm>
        </p:spPr>
        <p:txBody>
          <a:bodyPr/>
          <a:lstStyle/>
          <a:p>
            <a:r>
              <a:rPr lang="en-US" altLang="ja-JP" dirty="0" smtClean="0"/>
              <a:t>FAIR at GSI  </a:t>
            </a:r>
            <a:br>
              <a:rPr lang="en-US" altLang="ja-JP" dirty="0" smtClean="0"/>
            </a:br>
            <a:r>
              <a:rPr lang="en-US" altLang="ja-JP" sz="2400" dirty="0" smtClean="0"/>
              <a:t>Facility for Antiprotons and Ins Research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266" name="Picture 2" descr="http://nuclear.gla.ac.uk/research/facilities/Images/FA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1" y="3390589"/>
            <a:ext cx="4530125" cy="32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1.gstatic.com/images?q=tbn:ANd9GcRMaRDI_3b_XdiqyJSWzWv9po66x9dNF0kDidgIFt1KCL35Xpb_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0" y="1130748"/>
            <a:ext cx="4548609" cy="21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gsi.de/index.php?eID=tx_nawsecuredl&amp;u=0&amp;file=/uploads/pics/fair-topologie_e.jpg&amp;t=1369547600&amp;hash=4ec00ae81e1526eaf80e0170f20036ac833636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0" y="3419313"/>
            <a:ext cx="4543736" cy="32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841916" y="1499616"/>
            <a:ext cx="4430100" cy="1188666"/>
          </a:xfrm>
        </p:spPr>
        <p:txBody>
          <a:bodyPr/>
          <a:lstStyle/>
          <a:p>
            <a:r>
              <a:rPr kumimoji="1" lang="en-US" altLang="ja-JP" dirty="0" smtClean="0"/>
              <a:t>Very cleaver versatility </a:t>
            </a:r>
          </a:p>
          <a:p>
            <a:r>
              <a:rPr kumimoji="1" lang="en-US" altLang="ja-JP" dirty="0" smtClean="0"/>
              <a:t>Greedy </a:t>
            </a:r>
            <a:r>
              <a:rPr lang="en-US" altLang="ja-JP" dirty="0" smtClean="0"/>
              <a:t>but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Nich</a:t>
            </a:r>
            <a:endParaRPr kumimoji="1" lang="en-US" altLang="ja-JP" dirty="0" smtClean="0"/>
          </a:p>
          <a:p>
            <a:r>
              <a:rPr lang="en-US" altLang="ja-JP" dirty="0" smtClean="0"/>
              <a:t>Dual MR + cooler/storage rings</a:t>
            </a:r>
          </a:p>
          <a:p>
            <a:endParaRPr kumimoji="1" lang="ja-JP" altLang="en-US" dirty="0"/>
          </a:p>
        </p:txBody>
      </p:sp>
      <p:graphicFrame>
        <p:nvGraphicFramePr>
          <p:cNvPr id="9" name="コンテンツ プレースホルダー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749217"/>
              </p:ext>
            </p:extLst>
          </p:nvPr>
        </p:nvGraphicFramePr>
        <p:xfrm>
          <a:off x="4882897" y="2765649"/>
          <a:ext cx="4151376" cy="3818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844"/>
                <a:gridCol w="891539"/>
                <a:gridCol w="1069848"/>
                <a:gridCol w="1152145"/>
              </a:tblGrid>
              <a:tr h="1074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GeV/u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Average Intensity</a:t>
                      </a:r>
                    </a:p>
                    <a:p>
                      <a:pPr algn="ctr"/>
                      <a:r>
                        <a:rPr kumimoji="1" lang="en-US" altLang="ja-JP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pps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Structure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99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Hot QCD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(SIS300)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92+: </a:t>
                      </a:r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2x10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Slow </a:t>
                      </a:r>
                      <a:r>
                        <a:rPr kumimoji="1" lang="en-US" altLang="ja-JP" sz="1800" dirty="0" err="1" smtClean="0">
                          <a:solidFill>
                            <a:schemeClr val="tx1"/>
                          </a:solidFill>
                        </a:rPr>
                        <a:t>ext</a:t>
                      </a:r>
                      <a:endParaRPr kumimoji="1" lang="en-US" altLang="ja-JP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&lt;100s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4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Cold QCD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(SIS100)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5x10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Fast exit 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≈ 25 ns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4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RIB (SIS100)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28+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∼3·10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Fast </a:t>
                      </a:r>
                      <a:r>
                        <a:rPr kumimoji="1" lang="en-US" altLang="ja-JP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</a:t>
                      </a:r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60 ns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  CW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61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5982304" y="1164962"/>
            <a:ext cx="3088544" cy="545529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9446" y="66046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FAIR</a:t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Experimental highlights</a:t>
            </a:r>
            <a:endParaRPr kumimoji="1" lang="ja-JP" altLang="en-US" sz="28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09446" y="3402397"/>
            <a:ext cx="2760809" cy="2839172"/>
          </a:xfrm>
        </p:spPr>
        <p:txBody>
          <a:bodyPr/>
          <a:lstStyle/>
          <a:p>
            <a:pPr marL="0" indent="0">
              <a:spcBef>
                <a:spcPts val="100"/>
              </a:spcBef>
              <a:buNone/>
            </a:pPr>
            <a:r>
              <a:rPr lang="en-US" altLang="ja-JP" b="1" dirty="0" smtClean="0"/>
              <a:t>C</a:t>
            </a:r>
            <a:r>
              <a:rPr lang="en-US" altLang="ja-JP" dirty="0" smtClean="0"/>
              <a:t>ompressed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altLang="ja-JP" b="1" dirty="0" err="1" smtClean="0"/>
              <a:t>B</a:t>
            </a:r>
            <a:r>
              <a:rPr lang="en-US" altLang="ja-JP" dirty="0" err="1" smtClean="0"/>
              <a:t>arionic</a:t>
            </a:r>
            <a:endParaRPr lang="en-US" altLang="ja-JP" dirty="0" smtClean="0"/>
          </a:p>
          <a:p>
            <a:pPr marL="0" indent="0">
              <a:spcBef>
                <a:spcPts val="100"/>
              </a:spcBef>
              <a:buNone/>
            </a:pPr>
            <a:r>
              <a:rPr lang="en-US" altLang="ja-JP" b="1" dirty="0" smtClean="0"/>
              <a:t>M</a:t>
            </a:r>
            <a:r>
              <a:rPr lang="en-US" altLang="ja-JP" dirty="0" smtClean="0"/>
              <a:t>atter</a:t>
            </a:r>
          </a:p>
          <a:p>
            <a:r>
              <a:rPr lang="en-US" altLang="ja-JP" sz="1400" dirty="0" smtClean="0"/>
              <a:t>QCD chiral symmetry breaking/</a:t>
            </a:r>
            <a:r>
              <a:rPr lang="en-US" altLang="ja-JP" sz="1400" dirty="0" err="1" smtClean="0"/>
              <a:t>restration</a:t>
            </a:r>
            <a:endParaRPr lang="en-US" altLang="ja-JP" sz="1400" dirty="0" smtClean="0"/>
          </a:p>
          <a:p>
            <a:r>
              <a:rPr lang="en-US" altLang="ja-JP" sz="1400" dirty="0" smtClean="0"/>
              <a:t>EOS at high baryon</a:t>
            </a:r>
            <a:r>
              <a:rPr lang="en-US" altLang="ja-JP" sz="1400" dirty="0"/>
              <a:t> </a:t>
            </a:r>
            <a:r>
              <a:rPr lang="en-US" altLang="ja-JP" sz="1400" dirty="0" smtClean="0"/>
              <a:t>density</a:t>
            </a:r>
          </a:p>
          <a:p>
            <a:r>
              <a:rPr lang="en-US" altLang="ja-JP" sz="1400" dirty="0"/>
              <a:t>O</a:t>
            </a:r>
            <a:r>
              <a:rPr lang="en-US" altLang="ja-JP" sz="1400" dirty="0" smtClean="0"/>
              <a:t>rigin </a:t>
            </a:r>
            <a:r>
              <a:rPr lang="en-US" altLang="ja-JP" sz="1400" dirty="0"/>
              <a:t>of </a:t>
            </a:r>
            <a:r>
              <a:rPr lang="en-US" altLang="ja-JP" sz="1400" dirty="0" smtClean="0"/>
              <a:t>hadron masses</a:t>
            </a:r>
          </a:p>
          <a:p>
            <a:r>
              <a:rPr lang="en-US" altLang="ja-JP" sz="1400" dirty="0" smtClean="0"/>
              <a:t>Quark confinement </a:t>
            </a:r>
          </a:p>
          <a:p>
            <a:r>
              <a:rPr lang="en-US" altLang="ja-JP" sz="1400" dirty="0" smtClean="0"/>
              <a:t>Physics of neutron stars</a:t>
            </a:r>
            <a:endParaRPr lang="en-US" altLang="ja-JP" sz="1400" dirty="0"/>
          </a:p>
          <a:p>
            <a:endParaRPr kumimoji="1" lang="ja-JP" altLang="en-US" sz="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290" name="Picture 2" descr="Enlarge p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40"/>
          <a:stretch/>
        </p:blipFill>
        <p:spPr bwMode="auto">
          <a:xfrm>
            <a:off x="319272" y="1262957"/>
            <a:ext cx="2629815" cy="21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3099816" y="3456432"/>
            <a:ext cx="2770632" cy="2608066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altLang="ja-JP" sz="1800" b="1" dirty="0"/>
              <a:t>PANDA</a:t>
            </a:r>
            <a:r>
              <a:rPr lang="en-US" altLang="ja-JP" sz="1800" u="sng" dirty="0"/>
              <a:t> </a:t>
            </a:r>
            <a:r>
              <a:rPr lang="en-US" altLang="ja-JP" sz="1800" dirty="0" smtClean="0"/>
              <a:t>Anti</a:t>
            </a:r>
            <a:r>
              <a:rPr lang="en-US" altLang="ja-JP" sz="1800" b="1" dirty="0" smtClean="0"/>
              <a:t>p</a:t>
            </a:r>
            <a:r>
              <a:rPr lang="en-US" altLang="ja-JP" sz="1800" dirty="0" smtClean="0"/>
              <a:t>roton</a:t>
            </a:r>
            <a:r>
              <a:rPr lang="en-US" altLang="ja-JP" sz="1800" dirty="0"/>
              <a:t> </a:t>
            </a:r>
            <a:r>
              <a:rPr lang="en-US" altLang="ja-JP" sz="1800" b="1" dirty="0" smtClean="0"/>
              <a:t>An</a:t>
            </a:r>
            <a:r>
              <a:rPr lang="en-US" altLang="ja-JP" sz="1800" dirty="0" smtClean="0"/>
              <a:t>nihilation </a:t>
            </a:r>
            <a:r>
              <a:rPr lang="en-US" altLang="ja-JP" sz="1800" dirty="0"/>
              <a:t>at </a:t>
            </a:r>
            <a:r>
              <a:rPr lang="en-US" altLang="ja-JP" sz="1800" b="1" dirty="0"/>
              <a:t>Da</a:t>
            </a:r>
            <a:r>
              <a:rPr lang="en-US" altLang="ja-JP" sz="1800" dirty="0"/>
              <a:t>rmstadt</a:t>
            </a:r>
            <a:r>
              <a:rPr lang="en-US" altLang="ja-JP" sz="1800" dirty="0" smtClean="0"/>
              <a:t>)</a:t>
            </a:r>
          </a:p>
          <a:p>
            <a:pPr fontAlgn="ctr"/>
            <a:r>
              <a:rPr lang="en-US" altLang="ja-JP" sz="1400" dirty="0" smtClean="0"/>
              <a:t>Glueballs </a:t>
            </a:r>
            <a:r>
              <a:rPr lang="en-US" altLang="ja-JP" sz="1400" dirty="0"/>
              <a:t>and </a:t>
            </a:r>
            <a:r>
              <a:rPr lang="en-US" altLang="ja-JP" sz="1400" dirty="0" smtClean="0"/>
              <a:t>Hybrids</a:t>
            </a:r>
            <a:endParaRPr lang="ja-JP" altLang="ja-JP" sz="1400" dirty="0"/>
          </a:p>
          <a:p>
            <a:pPr fontAlgn="ctr"/>
            <a:r>
              <a:rPr lang="en-US" altLang="ja-JP" sz="1400" dirty="0"/>
              <a:t>Charm in Nuclei</a:t>
            </a:r>
            <a:endParaRPr lang="ja-JP" altLang="ja-JP" sz="1400" dirty="0"/>
          </a:p>
          <a:p>
            <a:pPr fontAlgn="ctr"/>
            <a:r>
              <a:rPr lang="en-US" altLang="ja-JP" sz="1400" dirty="0"/>
              <a:t>Charmonium</a:t>
            </a:r>
            <a:endParaRPr lang="ja-JP" altLang="ja-JP" sz="1400" dirty="0"/>
          </a:p>
          <a:p>
            <a:pPr fontAlgn="ctr"/>
            <a:r>
              <a:rPr lang="en-US" altLang="ja-JP" sz="1400" dirty="0" smtClean="0"/>
              <a:t>Hyper nuclei</a:t>
            </a:r>
            <a:endParaRPr lang="ja-JP" altLang="ja-JP" sz="1400" dirty="0"/>
          </a:p>
          <a:p>
            <a:pPr fontAlgn="ctr"/>
            <a:r>
              <a:rPr lang="en-US" altLang="ja-JP" sz="1400" dirty="0"/>
              <a:t>D- </a:t>
            </a:r>
            <a:r>
              <a:rPr lang="en-US" altLang="ja-JP" sz="1400" dirty="0" smtClean="0"/>
              <a:t>meson Physics</a:t>
            </a:r>
            <a:endParaRPr lang="ja-JP" altLang="ja-JP" sz="1400" dirty="0"/>
          </a:p>
          <a:p>
            <a:pPr marL="0" indent="0">
              <a:buNone/>
            </a:pPr>
            <a:endParaRPr lang="en-US" altLang="ja-JP" sz="1800" dirty="0" smtClean="0"/>
          </a:p>
          <a:p>
            <a:pPr marL="0" indent="0">
              <a:buNone/>
            </a:pPr>
            <a:endParaRPr lang="ja-JP" altLang="en-US" sz="1800" dirty="0"/>
          </a:p>
        </p:txBody>
      </p:sp>
      <p:pic>
        <p:nvPicPr>
          <p:cNvPr id="12292" name="Picture 4" descr="http://www.fair-center.eu/uploads/pics/PANDA_det_map_0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/>
          <a:stretch/>
        </p:blipFill>
        <p:spPr bwMode="auto">
          <a:xfrm>
            <a:off x="3182111" y="1227691"/>
            <a:ext cx="2668827" cy="217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6116331" y="3407932"/>
            <a:ext cx="2849321" cy="2485610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100"/>
              </a:spcBef>
              <a:buNone/>
            </a:pPr>
            <a:r>
              <a:rPr lang="en-US" altLang="ja-JP" sz="1800" b="1" dirty="0" err="1" smtClean="0"/>
              <a:t>NUclear</a:t>
            </a:r>
            <a:r>
              <a:rPr lang="en-US" altLang="ja-JP" sz="1800" b="1" dirty="0" smtClean="0"/>
              <a:t> 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altLang="ja-JP" sz="1800" b="1" dirty="0" err="1" smtClean="0"/>
              <a:t>STructure</a:t>
            </a:r>
            <a:r>
              <a:rPr lang="en-US" altLang="ja-JP" sz="1800" b="1" dirty="0" smtClean="0"/>
              <a:t>,</a:t>
            </a:r>
          </a:p>
          <a:p>
            <a:pPr marL="0" indent="0">
              <a:spcBef>
                <a:spcPts val="100"/>
              </a:spcBef>
              <a:buNone/>
            </a:pPr>
            <a:r>
              <a:rPr lang="en-US" altLang="ja-JP" sz="1800" b="1" dirty="0" smtClean="0"/>
              <a:t>Astrophysics </a:t>
            </a:r>
            <a:r>
              <a:rPr lang="en-US" altLang="ja-JP" sz="1800" b="1" dirty="0"/>
              <a:t>and Reactions</a:t>
            </a:r>
          </a:p>
          <a:p>
            <a:r>
              <a:rPr lang="en-US" altLang="ja-JP" sz="1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Super FRS </a:t>
            </a:r>
          </a:p>
          <a:p>
            <a:r>
              <a:rPr lang="en-US" altLang="ja-JP" sz="1400" dirty="0" smtClean="0"/>
              <a:t>DESPEC/HISPEC     ELISe </a:t>
            </a:r>
          </a:p>
          <a:p>
            <a:r>
              <a:rPr lang="en-US" altLang="ja-JP" sz="1400" dirty="0" smtClean="0"/>
              <a:t>EXL                           ILIMA</a:t>
            </a:r>
          </a:p>
          <a:p>
            <a:r>
              <a:rPr lang="en-US" altLang="ja-JP" sz="1400" dirty="0" smtClean="0"/>
              <a:t>LaSpec                    MATS </a:t>
            </a:r>
          </a:p>
          <a:p>
            <a:r>
              <a:rPr lang="en-US" altLang="ja-JP" sz="1400" dirty="0" smtClean="0"/>
              <a:t>R3B</a:t>
            </a:r>
          </a:p>
          <a:p>
            <a:pPr marL="0" indent="0">
              <a:buNone/>
            </a:pPr>
            <a:endParaRPr lang="en-US" altLang="ja-JP" sz="1100" dirty="0"/>
          </a:p>
          <a:p>
            <a:endParaRPr lang="ja-JP" altLang="en-US" sz="500" dirty="0"/>
          </a:p>
        </p:txBody>
      </p:sp>
      <p:pic>
        <p:nvPicPr>
          <p:cNvPr id="12294" name="Picture 6" descr="http://www.fair-center.eu/uploads/pics/hisp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14" y="1252729"/>
            <a:ext cx="1404790" cy="9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fair-center.eu/typo3temp/pics/a3c058564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60" y="1262957"/>
            <a:ext cx="1120092" cy="933411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2298" name="Picture 10" descr="http://www.fair-center.eu/typo3temp/pics/35be98c4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58" y="2308752"/>
            <a:ext cx="829226" cy="112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Enlarge p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880" y="2286994"/>
            <a:ext cx="1831204" cy="113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46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765" y="179167"/>
            <a:ext cx="7055380" cy="690282"/>
          </a:xfrm>
        </p:spPr>
        <p:txBody>
          <a:bodyPr/>
          <a:lstStyle/>
          <a:p>
            <a:r>
              <a:rPr lang="en-US" altLang="ja-JP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NICA  at JINR</a:t>
            </a:r>
            <a:endParaRPr kumimoji="1" lang="ja-JP" altLang="en-US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4338" name="Picture 2" descr="http://nucloweb.jinr.ru/nica/NICA.files/im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65" y="1746504"/>
            <a:ext cx="3954842" cy="25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コンテンツ プレースホルダー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2063139"/>
              </p:ext>
            </p:extLst>
          </p:nvPr>
        </p:nvGraphicFramePr>
        <p:xfrm>
          <a:off x="1122102" y="4790812"/>
          <a:ext cx="710749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713"/>
                <a:gridCol w="2458383"/>
                <a:gridCol w="1339308"/>
                <a:gridCol w="2207093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typical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√</a:t>
                      </a:r>
                      <a:r>
                        <a:rPr lang="en-US" altLang="ja-JP" dirty="0" err="1" smtClean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US" altLang="ja-JP" baseline="-25000" dirty="0" err="1" smtClean="0">
                          <a:solidFill>
                            <a:schemeClr val="tx1"/>
                          </a:solidFill>
                        </a:rPr>
                        <a:t>NN</a:t>
                      </a:r>
                      <a:endParaRPr lang="en-US" altLang="ja-JP" baseline="-250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(GeV)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i="1" dirty="0" err="1" smtClean="0">
                          <a:solidFill>
                            <a:schemeClr val="tx1"/>
                          </a:solidFill>
                        </a:rPr>
                        <a:t>L</a:t>
                      </a:r>
                      <a:r>
                        <a:rPr lang="en-US" altLang="ja-JP" baseline="-25000" dirty="0" err="1" smtClean="0">
                          <a:solidFill>
                            <a:schemeClr val="tx1"/>
                          </a:solidFill>
                        </a:rPr>
                        <a:t>average</a:t>
                      </a:r>
                      <a:endParaRPr lang="en-US" altLang="ja-JP" baseline="-25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(/cm</a:t>
                      </a:r>
                      <a:r>
                        <a:rPr lang="en-US" altLang="ja-JP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/s)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A+A</a:t>
                      </a:r>
                      <a:endParaRPr kumimoji="1" lang="ja-JP" alt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baseline="30000" dirty="0" smtClean="0">
                          <a:solidFill>
                            <a:schemeClr val="tx1"/>
                          </a:solidFill>
                        </a:rPr>
                        <a:t>197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Au</a:t>
                      </a:r>
                      <a:r>
                        <a:rPr lang="en-US" altLang="ja-JP" baseline="30000" dirty="0" smtClean="0">
                          <a:solidFill>
                            <a:schemeClr val="tx1"/>
                          </a:solidFill>
                        </a:rPr>
                        <a:t>79+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 +</a:t>
                      </a:r>
                      <a:r>
                        <a:rPr lang="en-US" altLang="ja-JP" baseline="30000" dirty="0" smtClean="0">
                          <a:solidFill>
                            <a:schemeClr val="tx1"/>
                          </a:solidFill>
                        </a:rPr>
                        <a:t>197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Au</a:t>
                      </a:r>
                      <a:r>
                        <a:rPr lang="en-US" altLang="ja-JP" baseline="30000" dirty="0" smtClean="0">
                          <a:solidFill>
                            <a:schemeClr val="tx1"/>
                          </a:solidFill>
                        </a:rPr>
                        <a:t>79+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4 ÷11 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altLang="ja-JP" baseline="30000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kumimoji="1" lang="ja-JP" alt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↑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+p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↑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polarized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12 ÷25 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↑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+d</a:t>
                      </a:r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↑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polarized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>
                          <a:solidFill>
                            <a:schemeClr val="tx1"/>
                          </a:solidFill>
                        </a:rPr>
                        <a:t>4 ÷13.8 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991" y="1746504"/>
            <a:ext cx="4783797" cy="2642616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5449824" y="295736"/>
            <a:ext cx="2194560" cy="1450768"/>
          </a:xfrm>
          <a:prstGeom prst="roundRect">
            <a:avLst>
              <a:gd name="adj" fmla="val 13516"/>
            </a:avLst>
          </a:prstGeom>
          <a:solidFill>
            <a:schemeClr val="accent2">
              <a:lumMod val="75000"/>
            </a:schemeClr>
          </a:solidFill>
          <a:effectLst>
            <a:outerShdw blurRad="381000" dist="50800" dir="5400000" sx="90000" sy="9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Region once examined at SPS.</a:t>
            </a:r>
          </a:p>
          <a:p>
            <a:pPr algn="ctr"/>
            <a:r>
              <a:rPr kumimoji="1" lang="en-US" altLang="ja-JP" dirty="0" smtClean="0"/>
              <a:t>Hot QCD</a:t>
            </a:r>
            <a:endParaRPr kumimoji="1" lang="en-US" altLang="ja-JP" dirty="0"/>
          </a:p>
          <a:p>
            <a:pPr algn="ctr"/>
            <a:r>
              <a:rPr kumimoji="1" lang="ja-JP" altLang="en-US" dirty="0"/>
              <a:t>⇩</a:t>
            </a:r>
            <a:endParaRPr kumimoji="1" lang="en-US" altLang="ja-JP" dirty="0" smtClean="0"/>
          </a:p>
          <a:p>
            <a:pPr algn="ctr"/>
            <a:r>
              <a:rPr kumimoji="1" lang="en-US" altLang="ja-JP" dirty="0" smtClean="0"/>
              <a:t>Dense</a:t>
            </a:r>
            <a:r>
              <a:rPr kumimoji="1" lang="ja-JP" altLang="en-US" dirty="0"/>
              <a:t> </a:t>
            </a:r>
            <a:r>
              <a:rPr kumimoji="1" lang="en-US" altLang="ja-JP" dirty="0" smtClean="0"/>
              <a:t>QCD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433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765" y="243175"/>
            <a:ext cx="7055380" cy="690282"/>
          </a:xfrm>
        </p:spPr>
        <p:txBody>
          <a:bodyPr/>
          <a:lstStyle/>
          <a:p>
            <a:r>
              <a:rPr lang="en-US" altLang="ja-JP" dirty="0" smtClean="0"/>
              <a:t>J-LAB in USA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233" y="1317184"/>
            <a:ext cx="3960767" cy="1004770"/>
          </a:xfrm>
        </p:spPr>
        <p:txBody>
          <a:bodyPr/>
          <a:lstStyle/>
          <a:p>
            <a:r>
              <a:rPr lang="en-US" altLang="ja-JP" dirty="0" smtClean="0"/>
              <a:t>12 </a:t>
            </a:r>
            <a:r>
              <a:rPr lang="en-US" altLang="ja-JP" dirty="0"/>
              <a:t>GeV Upgrade </a:t>
            </a:r>
            <a:endParaRPr lang="en-US" altLang="ja-JP" dirty="0" smtClean="0"/>
          </a:p>
          <a:p>
            <a:r>
              <a:rPr lang="en-US" altLang="ja-JP" dirty="0" smtClean="0"/>
              <a:t>highly </a:t>
            </a:r>
            <a:r>
              <a:rPr lang="en-US" altLang="ja-JP" dirty="0"/>
              <a:t>cost effective due to existing features of </a:t>
            </a:r>
            <a:r>
              <a:rPr lang="en-US" altLang="ja-JP" dirty="0" smtClean="0"/>
              <a:t>CEBAF. </a:t>
            </a:r>
          </a:p>
          <a:p>
            <a:r>
              <a:rPr lang="en-US" altLang="ja-JP" dirty="0"/>
              <a:t>T</a:t>
            </a:r>
            <a:r>
              <a:rPr lang="en-US" altLang="ja-JP" dirty="0" smtClean="0"/>
              <a:t>o </a:t>
            </a:r>
            <a:r>
              <a:rPr lang="en-US" altLang="ja-JP" dirty="0"/>
              <a:t>24 </a:t>
            </a:r>
            <a:r>
              <a:rPr lang="en-US" altLang="ja-JP" dirty="0" smtClean="0"/>
              <a:t>GeV in the future. </a:t>
            </a:r>
            <a:endParaRPr lang="en-US" altLang="ja-JP" dirty="0"/>
          </a:p>
          <a:p>
            <a:r>
              <a:rPr lang="en-US" altLang="ja-JP" dirty="0" smtClean="0"/>
              <a:t>New </a:t>
            </a:r>
            <a:r>
              <a:rPr lang="en-US" altLang="ja-JP" dirty="0"/>
              <a:t>experimental Hall D </a:t>
            </a:r>
          </a:p>
          <a:p>
            <a:pPr lvl="1"/>
            <a:r>
              <a:rPr lang="en-US" altLang="ja-JP" dirty="0" smtClean="0"/>
              <a:t>bremsstrahlung </a:t>
            </a:r>
            <a:r>
              <a:rPr lang="en-US" altLang="ja-JP" dirty="0"/>
              <a:t>beam 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New solenoid </a:t>
            </a:r>
            <a:r>
              <a:rPr lang="en-US" altLang="ja-JP" dirty="0"/>
              <a:t>detector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5364" name="Picture 4" descr="http://www.linearcollider.org/newsline/images/2008/20081016_dc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5" y="1317184"/>
            <a:ext cx="5062378" cy="416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520" y="4073652"/>
            <a:ext cx="3675888" cy="2756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69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2171" y="166304"/>
            <a:ext cx="7055380" cy="464632"/>
          </a:xfrm>
        </p:spPr>
        <p:txBody>
          <a:bodyPr/>
          <a:lstStyle/>
          <a:p>
            <a:r>
              <a:rPr kumimoji="1" lang="en-US" altLang="ja-JP" sz="3200" dirty="0" smtClean="0"/>
              <a:t>JLAB12GeV</a:t>
            </a:r>
            <a:r>
              <a:rPr kumimoji="1" lang="ja-JP" altLang="en-US" sz="3200" dirty="0" smtClean="0"/>
              <a:t>　</a:t>
            </a:r>
            <a:r>
              <a:rPr kumimoji="1" lang="en-US" altLang="ja-JP" sz="3200" dirty="0" smtClean="0"/>
              <a:t/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other research highlight</a:t>
            </a:r>
            <a:endParaRPr kumimoji="1" lang="ja-JP" altLang="en-US" sz="32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5123249"/>
              </p:ext>
            </p:extLst>
          </p:nvPr>
        </p:nvGraphicFramePr>
        <p:xfrm>
          <a:off x="850147" y="1170432"/>
          <a:ext cx="7545097" cy="5495544"/>
        </p:xfrm>
        <a:graphic>
          <a:graphicData uri="http://schemas.openxmlformats.org/drawingml/2006/table">
            <a:tbl>
              <a:tblPr/>
              <a:tblGrid>
                <a:gridCol w="3183410"/>
                <a:gridCol w="4361687"/>
              </a:tblGrid>
              <a:tr h="1773936">
                <a:tc>
                  <a:txBody>
                    <a:bodyPr/>
                    <a:lstStyle/>
                    <a:p>
                      <a:r>
                        <a:rPr lang="en-US" sz="900" dirty="0"/>
                        <a:t/>
                      </a:r>
                      <a:br>
                        <a:rPr lang="en-US" sz="900" dirty="0"/>
                      </a:br>
                      <a:endParaRPr lang="en-US" sz="9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linkClick r:id="rId3"/>
                        </a:rPr>
                        <a:t>Hall A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smtClean="0"/>
                        <a:t>– </a:t>
                      </a:r>
                      <a:r>
                        <a:rPr lang="en-US" sz="2400" dirty="0" err="1" smtClean="0"/>
                        <a:t>Beamline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altLang="ja-JP" sz="2400" dirty="0" smtClean="0"/>
                        <a:t>Upgrade</a:t>
                      </a:r>
                    </a:p>
                    <a:p>
                      <a:r>
                        <a:rPr lang="en-US" altLang="ja-JP" sz="1600" dirty="0" smtClean="0"/>
                        <a:t> </a:t>
                      </a:r>
                    </a:p>
                    <a:p>
                      <a:r>
                        <a:rPr lang="en-US" sz="1600" dirty="0" smtClean="0"/>
                        <a:t>Continued </a:t>
                      </a:r>
                      <a:r>
                        <a:rPr lang="en-US" sz="1600" dirty="0"/>
                        <a:t>use with existing spectrometer pair and for special set-up experiments.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69467">
                <a:tc>
                  <a:txBody>
                    <a:bodyPr/>
                    <a:lstStyle/>
                    <a:p>
                      <a:r>
                        <a:rPr lang="en-US" sz="900" dirty="0"/>
                        <a:t/>
                      </a:r>
                      <a:br>
                        <a:rPr lang="en-US" sz="900" dirty="0"/>
                      </a:br>
                      <a:endParaRPr lang="en-US" sz="900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linkClick r:id="rId4"/>
                        </a:rPr>
                        <a:t>Hall B</a:t>
                      </a:r>
                      <a:r>
                        <a:rPr lang="en-US" sz="2400" dirty="0"/>
                        <a:t> - </a:t>
                      </a:r>
                      <a:r>
                        <a:rPr lang="en-US" sz="2400" dirty="0" smtClean="0"/>
                        <a:t>CLAS Upgrade</a:t>
                      </a:r>
                    </a:p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 new </a:t>
                      </a:r>
                      <a:r>
                        <a:rPr lang="en-US" sz="1600" dirty="0"/>
                        <a:t>magnets and </a:t>
                      </a:r>
                      <a:r>
                        <a:rPr lang="en-US" sz="1600" dirty="0" smtClean="0"/>
                        <a:t>detectors</a:t>
                      </a:r>
                    </a:p>
                    <a:p>
                      <a:r>
                        <a:rPr lang="en-US" sz="1600" dirty="0" smtClean="0"/>
                        <a:t> </a:t>
                      </a:r>
                      <a:r>
                        <a:rPr lang="en-US" sz="1600" dirty="0"/>
                        <a:t>forward-focused reaction products at the increased luminosity.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52141">
                <a:tc>
                  <a:txBody>
                    <a:bodyPr/>
                    <a:lstStyle/>
                    <a:p>
                      <a:r>
                        <a:rPr lang="en-US" sz="900" dirty="0"/>
                        <a:t/>
                      </a:r>
                      <a:br>
                        <a:rPr lang="en-US" sz="900" dirty="0"/>
                      </a:br>
                      <a:endParaRPr lang="en-US" sz="900" dirty="0">
                        <a:effectLst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hlinkClick r:id="rId5"/>
                        </a:rPr>
                        <a:t>Hall 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smtClean="0"/>
                        <a:t>– </a:t>
                      </a:r>
                      <a:r>
                        <a:rPr lang="en-US" altLang="ja-JP" sz="2400" dirty="0" smtClean="0"/>
                        <a:t>SHMS</a:t>
                      </a:r>
                    </a:p>
                    <a:p>
                      <a:endParaRPr lang="en-US" altLang="ja-JP" sz="2400" dirty="0" smtClean="0"/>
                    </a:p>
                    <a:p>
                      <a:r>
                        <a:rPr lang="en-US" sz="1600" dirty="0" smtClean="0"/>
                        <a:t>  Super </a:t>
                      </a:r>
                      <a:r>
                        <a:rPr lang="en-US" sz="1600" dirty="0"/>
                        <a:t>High Momentum Spectrometer or </a:t>
                      </a:r>
                      <a:endParaRPr lang="en-US" sz="1600" dirty="0" smtClean="0"/>
                    </a:p>
                    <a:p>
                      <a:r>
                        <a:rPr lang="en-US" sz="1600" baseline="0" dirty="0" smtClean="0"/>
                        <a:t>  </a:t>
                      </a:r>
                      <a:r>
                        <a:rPr lang="en-US" sz="1600" dirty="0" smtClean="0"/>
                        <a:t>in addition to the </a:t>
                      </a:r>
                      <a:r>
                        <a:rPr lang="en-US" sz="1600" dirty="0"/>
                        <a:t>existing High Momentum Spectrometer (HMS).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6385" name="Picture 1" descr="Hall 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99" y="1537757"/>
            <a:ext cx="1905000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all 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99" y="3109863"/>
            <a:ext cx="1905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Hall 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599" y="5087734"/>
            <a:ext cx="19050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0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765" y="127639"/>
            <a:ext cx="7055380" cy="690282"/>
          </a:xfrm>
        </p:spPr>
        <p:txBody>
          <a:bodyPr/>
          <a:lstStyle/>
          <a:p>
            <a:r>
              <a:rPr lang="en-US" altLang="ja-JP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eRHIC (or </a:t>
            </a:r>
            <a:r>
              <a:rPr lang="en-US" altLang="ja-JP" sz="40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eIC</a:t>
            </a:r>
            <a:r>
              <a:rPr lang="en-US" altLang="ja-JP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)</a:t>
            </a:r>
            <a:br>
              <a:rPr lang="en-US" altLang="ja-JP" sz="40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altLang="ja-JP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to be </a:t>
            </a:r>
            <a:r>
              <a:rPr lang="en-US" altLang="ja-JP" sz="2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world's first </a:t>
            </a:r>
            <a:r>
              <a:rPr lang="en-US" altLang="ja-JP" sz="2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electron-nucleus collider</a:t>
            </a:r>
            <a:endParaRPr kumimoji="1" lang="ja-JP" altLang="en-US" sz="24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3316" name="Picture 4" descr="https://wiki.bnl.gov/eic/upload/thumb/EIC_Cover_for_Web.jpg/1200px-EIC_Cover_for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4" y="1262702"/>
            <a:ext cx="5620788" cy="363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/>
          <a:srcRect l="1658" r="3977"/>
          <a:stretch/>
        </p:blipFill>
        <p:spPr>
          <a:xfrm>
            <a:off x="3505855" y="1262701"/>
            <a:ext cx="4962542" cy="3634776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225765" y="5237316"/>
            <a:ext cx="8636644" cy="1120818"/>
          </a:xfrm>
        </p:spPr>
        <p:txBody>
          <a:bodyPr/>
          <a:lstStyle/>
          <a:p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eRHIC =  </a:t>
            </a:r>
            <a:r>
              <a:rPr lang="en-US" altLang="ja-JP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RHIC </a:t>
            </a:r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+ (5~10) GeV </a:t>
            </a:r>
            <a:r>
              <a:rPr lang="en-US" altLang="ja-JP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electron ring </a:t>
            </a:r>
            <a:endParaRPr lang="en-US" altLang="ja-JP" sz="1800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ultimately </a:t>
            </a:r>
            <a:r>
              <a:rPr lang="en-US" altLang="ja-JP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to 20 or even 30 </a:t>
            </a:r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GeV in the future</a:t>
            </a:r>
            <a:endParaRPr lang="en-US" altLang="ja-JP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altLang="ja-JP" sz="18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ep</a:t>
            </a:r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Luminosity </a:t>
            </a:r>
            <a:r>
              <a:rPr lang="en-US" altLang="ja-JP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100 times </a:t>
            </a:r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of HERA </a:t>
            </a:r>
            <a:r>
              <a:rPr lang="en-US" altLang="ja-JP" sz="1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accelerator at </a:t>
            </a:r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DESY (and polarized). </a:t>
            </a:r>
            <a:endParaRPr lang="en-US" altLang="ja-JP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Nucleon spin structure,  low-x physics, geometrical </a:t>
            </a:r>
            <a:r>
              <a:rPr lang="en-US" altLang="ja-JP" sz="180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sccalig</a:t>
            </a:r>
            <a:r>
              <a:rPr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…..</a:t>
            </a:r>
            <a:endParaRPr kumimoji="1" lang="ja-JP" alt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78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1051" y="-273663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Today I mention….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2234897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6" name="Picture 5" descr="２．SRC-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7346" y="3358915"/>
            <a:ext cx="1379238" cy="997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2" descr="https://encrypted-tbn3.gstatic.com/images?q=tbn:ANd9GcQUBh9o4zspdvl1JxNLgwZfmCRTECvkwQfQN7TswgHEww3b3tt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033" y="1240482"/>
            <a:ext cx="1428532" cy="9511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013" y="2701463"/>
            <a:ext cx="1211195" cy="9119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6" descr="https://www.gsi.de/index.php?eID=tx_nawsecuredl&amp;u=0&amp;file=/uploads/pics/fair-topologie_e.jpg&amp;t=1369547600&amp;hash=4ec00ae81e1526eaf80e0170f20036ac8336369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15" y="1234748"/>
            <a:ext cx="1347706" cy="962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4" descr="http://www.linearcollider.org/newsline/images/2008/20081016_dc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13" y="3726022"/>
            <a:ext cx="1206047" cy="991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2" name="Picture 2" descr="http://nucloweb.jinr.ru/nica/NICA.files/img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77" y="1258511"/>
            <a:ext cx="1496386" cy="9470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3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11"/>
          <a:srcRect l="12137" t="13401" r="8024" b="8092"/>
          <a:stretch/>
        </p:blipFill>
        <p:spPr>
          <a:xfrm>
            <a:off x="299020" y="1239756"/>
            <a:ext cx="1141704" cy="1337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コンテンツ プレースホルダー 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44"/>
          <a:stretch/>
        </p:blipFill>
        <p:spPr>
          <a:xfrm>
            <a:off x="5927399" y="5679790"/>
            <a:ext cx="1358668" cy="981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2" descr="Description of SPIRAL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53" y="5689089"/>
            <a:ext cx="1359988" cy="9655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6" name="Picture 6" descr="spes_layout_englis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133" y="5684297"/>
            <a:ext cx="1292441" cy="967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17" name="Picture 8" descr="http://hie-isolde.web.cern.ch/hie-isolde/HIE-ISOLDE_site/Homepage/ISOLDE%20TARGET%20AREA%20VIEW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724" y="5728091"/>
            <a:ext cx="1476932" cy="892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6"/>
          <a:srcRect t="15198"/>
          <a:stretch/>
        </p:blipFill>
        <p:spPr>
          <a:xfrm>
            <a:off x="7509081" y="5671164"/>
            <a:ext cx="1546610" cy="953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コンテンツ プレースホルダー 4"/>
          <p:cNvPicPr>
            <a:picLocks noChangeAspect="1"/>
          </p:cNvPicPr>
          <p:nvPr/>
        </p:nvPicPr>
        <p:blipFill rotWithShape="1">
          <a:blip r:embed="rId17"/>
          <a:srcRect t="12822" r="59058" b="11658"/>
          <a:stretch/>
        </p:blipFill>
        <p:spPr>
          <a:xfrm>
            <a:off x="6441342" y="1234748"/>
            <a:ext cx="1068702" cy="1342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" name="コンテンツ プレースホルダー 4"/>
          <p:cNvPicPr>
            <a:picLocks noChangeAspect="1"/>
          </p:cNvPicPr>
          <p:nvPr/>
        </p:nvPicPr>
        <p:blipFill rotWithShape="1">
          <a:blip r:embed="rId17"/>
          <a:srcRect l="40357" t="13759" b="20403"/>
          <a:stretch/>
        </p:blipFill>
        <p:spPr>
          <a:xfrm>
            <a:off x="7502395" y="4451093"/>
            <a:ext cx="1559982" cy="11044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" name="Picture 90"/>
          <p:cNvPicPr>
            <a:picLocks noChangeAspect="1" noChangeArrowheads="1"/>
          </p:cNvPicPr>
          <p:nvPr/>
        </p:nvPicPr>
        <p:blipFill>
          <a:blip r:embed="rId18" cstate="print"/>
          <a:srcRect l="40727" t="16708"/>
          <a:stretch>
            <a:fillRect/>
          </a:stretch>
        </p:blipFill>
        <p:spPr>
          <a:xfrm>
            <a:off x="7627345" y="2218805"/>
            <a:ext cx="1386155" cy="10152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" name="Picture 2" descr="http://www.risp.re.kr/images/orginfo/intro/project_1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45" y="1231450"/>
            <a:ext cx="1428346" cy="8697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620068"/>
              </p:ext>
            </p:extLst>
          </p:nvPr>
        </p:nvGraphicFramePr>
        <p:xfrm>
          <a:off x="836019" y="2234897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</a:p>
                    <a:p>
                      <a:pPr algn="ctr"/>
                      <a:endParaRPr kumimoji="1" lang="ja-JP" alt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</a:p>
                    <a:p>
                      <a:pPr algn="ctr"/>
                      <a:endParaRPr kumimoji="1" lang="ja-JP" alt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</a:p>
                    <a:p>
                      <a:pPr algn="ctr"/>
                      <a:endParaRPr kumimoji="1" lang="ja-JP" altLang="en-US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26" name="フリーフォーム 25"/>
          <p:cNvSpPr/>
          <p:nvPr/>
        </p:nvSpPr>
        <p:spPr>
          <a:xfrm>
            <a:off x="5650992" y="1216152"/>
            <a:ext cx="1755648" cy="5468112"/>
          </a:xfrm>
          <a:custGeom>
            <a:avLst/>
            <a:gdLst>
              <a:gd name="connsiteX0" fmla="*/ 649224 w 1755648"/>
              <a:gd name="connsiteY0" fmla="*/ 0 h 5468112"/>
              <a:gd name="connsiteX1" fmla="*/ 649224 w 1755648"/>
              <a:gd name="connsiteY1" fmla="*/ 0 h 5468112"/>
              <a:gd name="connsiteX2" fmla="*/ 658368 w 1755648"/>
              <a:gd name="connsiteY2" fmla="*/ 1554480 h 5468112"/>
              <a:gd name="connsiteX3" fmla="*/ 0 w 1755648"/>
              <a:gd name="connsiteY3" fmla="*/ 2240280 h 5468112"/>
              <a:gd name="connsiteX4" fmla="*/ 9144 w 1755648"/>
              <a:gd name="connsiteY4" fmla="*/ 3456432 h 5468112"/>
              <a:gd name="connsiteX5" fmla="*/ 1709928 w 1755648"/>
              <a:gd name="connsiteY5" fmla="*/ 4379976 h 5468112"/>
              <a:gd name="connsiteX6" fmla="*/ 1755648 w 1755648"/>
              <a:gd name="connsiteY6" fmla="*/ 5468112 h 5468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5648" h="5468112">
                <a:moveTo>
                  <a:pt x="649224" y="0"/>
                </a:moveTo>
                <a:lnTo>
                  <a:pt x="649224" y="0"/>
                </a:lnTo>
                <a:lnTo>
                  <a:pt x="658368" y="1554480"/>
                </a:lnTo>
                <a:lnTo>
                  <a:pt x="0" y="2240280"/>
                </a:lnTo>
                <a:lnTo>
                  <a:pt x="9144" y="3456432"/>
                </a:lnTo>
                <a:lnTo>
                  <a:pt x="1709928" y="4379976"/>
                </a:lnTo>
                <a:lnTo>
                  <a:pt x="1755648" y="5468112"/>
                </a:ln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フリーフォーム 28"/>
          <p:cNvSpPr/>
          <p:nvPr/>
        </p:nvSpPr>
        <p:spPr>
          <a:xfrm>
            <a:off x="1353312" y="1179576"/>
            <a:ext cx="1892808" cy="5532120"/>
          </a:xfrm>
          <a:custGeom>
            <a:avLst/>
            <a:gdLst>
              <a:gd name="connsiteX0" fmla="*/ 173736 w 1892808"/>
              <a:gd name="connsiteY0" fmla="*/ 0 h 5532120"/>
              <a:gd name="connsiteX1" fmla="*/ 210312 w 1892808"/>
              <a:gd name="connsiteY1" fmla="*/ 1280160 h 5532120"/>
              <a:gd name="connsiteX2" fmla="*/ 1883664 w 1892808"/>
              <a:gd name="connsiteY2" fmla="*/ 2139696 h 5532120"/>
              <a:gd name="connsiteX3" fmla="*/ 1892808 w 1892808"/>
              <a:gd name="connsiteY3" fmla="*/ 3529584 h 5532120"/>
              <a:gd name="connsiteX4" fmla="*/ 18288 w 1892808"/>
              <a:gd name="connsiteY4" fmla="*/ 4453128 h 5532120"/>
              <a:gd name="connsiteX5" fmla="*/ 0 w 1892808"/>
              <a:gd name="connsiteY5" fmla="*/ 5532120 h 5532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92808" h="5532120">
                <a:moveTo>
                  <a:pt x="173736" y="0"/>
                </a:moveTo>
                <a:lnTo>
                  <a:pt x="210312" y="1280160"/>
                </a:lnTo>
                <a:lnTo>
                  <a:pt x="1883664" y="2139696"/>
                </a:lnTo>
                <a:lnTo>
                  <a:pt x="1892808" y="3529584"/>
                </a:lnTo>
                <a:lnTo>
                  <a:pt x="18288" y="4453128"/>
                </a:lnTo>
                <a:lnTo>
                  <a:pt x="0" y="5532120"/>
                </a:ln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5" name="Picture 2" descr="http://www.frib.msu.edu/sites/default/files/FRIB_201208_layout_raster_0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015" y="3726022"/>
            <a:ext cx="1264143" cy="953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13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0974" y="190978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Cold QCD laboratories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4560" y="1233931"/>
            <a:ext cx="8038816" cy="795472"/>
          </a:xfrm>
        </p:spPr>
        <p:txBody>
          <a:bodyPr/>
          <a:lstStyle/>
          <a:p>
            <a:r>
              <a:rPr kumimoji="1" lang="en-US" altLang="ja-JP" sz="1800" dirty="0" smtClean="0"/>
              <a:t>Less compared to 20 years ago due to the collider projects in </a:t>
            </a:r>
            <a:r>
              <a:rPr kumimoji="1" lang="en-US" altLang="ja-JP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CERN and BNL</a:t>
            </a:r>
            <a:r>
              <a:rPr kumimoji="1" lang="en-US" altLang="ja-JP" sz="1800" dirty="0" smtClean="0"/>
              <a:t> (pain we paid)</a:t>
            </a:r>
          </a:p>
          <a:p>
            <a:r>
              <a:rPr lang="en-US" altLang="ja-JP" sz="1800" dirty="0" smtClean="0"/>
              <a:t>Many scientists moved to Hot QCD</a:t>
            </a:r>
          </a:p>
          <a:p>
            <a:r>
              <a:rPr lang="en-US" altLang="ja-JP" sz="1800" dirty="0" smtClean="0"/>
              <a:t>There are many-but-small electron-beam laboratories around the world.</a:t>
            </a:r>
          </a:p>
          <a:p>
            <a:endParaRPr kumimoji="1" lang="en-US" altLang="ja-JP" sz="1800" dirty="0"/>
          </a:p>
          <a:p>
            <a:endParaRPr lang="en-US" altLang="ja-JP" sz="1800" dirty="0" smtClean="0"/>
          </a:p>
          <a:p>
            <a:endParaRPr kumimoji="1" lang="en-US" altLang="ja-JP" sz="1800" dirty="0"/>
          </a:p>
          <a:p>
            <a:endParaRPr lang="en-US" altLang="ja-JP" sz="1800" dirty="0" smtClean="0"/>
          </a:p>
          <a:p>
            <a:endParaRPr kumimoji="1" lang="en-US" altLang="ja-JP" sz="1800" dirty="0"/>
          </a:p>
          <a:p>
            <a:endParaRPr lang="en-US" altLang="ja-JP" sz="1800" dirty="0" smtClean="0"/>
          </a:p>
          <a:p>
            <a:r>
              <a:rPr kumimoji="1" lang="en-US" altLang="ja-JP" sz="1800" dirty="0" smtClean="0"/>
              <a:t>Good </a:t>
            </a:r>
            <a:r>
              <a:rPr lang="en-US" altLang="ja-JP" sz="1800" dirty="0" smtClean="0"/>
              <a:t>b</a:t>
            </a:r>
            <a:r>
              <a:rPr kumimoji="1" lang="en-US" altLang="ja-JP" sz="1800" dirty="0" smtClean="0"/>
              <a:t>alance realized</a:t>
            </a:r>
          </a:p>
          <a:p>
            <a:r>
              <a:rPr lang="en-US" altLang="ja-JP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eIC</a:t>
            </a:r>
            <a:r>
              <a:rPr lang="en-US" altLang="ja-JP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ja-JP" sz="18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migt</a:t>
            </a:r>
            <a:r>
              <a:rPr lang="en-US" altLang="ja-JP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be a key to the future, NICA is an interesting option</a:t>
            </a:r>
          </a:p>
          <a:p>
            <a:r>
              <a:rPr lang="en-US" altLang="ja-JP" sz="1800" dirty="0" smtClean="0"/>
              <a:t>B </a:t>
            </a:r>
            <a:r>
              <a:rPr lang="en-US" altLang="ja-JP" sz="1800" dirty="0"/>
              <a:t>factory is another important addition !</a:t>
            </a:r>
            <a:endParaRPr lang="ja-JP" altLang="en-US" sz="1800" dirty="0"/>
          </a:p>
          <a:p>
            <a:endParaRPr kumimoji="1" lang="ja-JP" altLang="en-US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204991"/>
              </p:ext>
            </p:extLst>
          </p:nvPr>
        </p:nvGraphicFramePr>
        <p:xfrm>
          <a:off x="95843" y="2937456"/>
          <a:ext cx="8627533" cy="2420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3332"/>
                <a:gridCol w="208280"/>
                <a:gridCol w="1565722"/>
                <a:gridCol w="1566334"/>
                <a:gridCol w="1303865"/>
              </a:tblGrid>
              <a:tr h="409248"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America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Europe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Asia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Hadronic beams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- ! 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FAIR</a:t>
                      </a:r>
                    </a:p>
                    <a:p>
                      <a:pPr algn="ctr"/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(CERN SPS)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JPARC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HIRFL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Electro</a:t>
                      </a:r>
                      <a:r>
                        <a:rPr lang="en-US" altLang="ja-JP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Magnetic beams</a:t>
                      </a: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JLAB-12GeV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(CERN muon)</a:t>
                      </a:r>
                      <a:endParaRPr kumimoji="1" lang="ja-JP" altLang="en-US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Spring-8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842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e-A, p-A</a:t>
                      </a:r>
                      <a:r>
                        <a:rPr lang="en-US" altLang="ja-JP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Collider</a:t>
                      </a:r>
                      <a:endParaRPr kumimoji="1"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eRHIC(</a:t>
                      </a:r>
                      <a:r>
                        <a:rPr kumimoji="1" lang="en-US" altLang="ja-JP" sz="1800" b="0" kern="1200" dirty="0" err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eIC</a:t>
                      </a: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800" b="0" kern="12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1" lang="ja-JP" altLang="en-US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4789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A-A/p-p</a:t>
                      </a:r>
                      <a:r>
                        <a:rPr lang="en-US" altLang="ja-JP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Colliders</a:t>
                      </a: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-</a:t>
                      </a:r>
                      <a:endParaRPr lang="ja-JP" alt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39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765" y="243175"/>
            <a:ext cx="7055380" cy="690282"/>
          </a:xfrm>
        </p:spPr>
        <p:txBody>
          <a:bodyPr/>
          <a:lstStyle/>
          <a:p>
            <a:r>
              <a:rPr lang="en-US" altLang="ja-JP" dirty="0" smtClean="0"/>
              <a:t>RIB facilities </a:t>
            </a:r>
            <a:r>
              <a:rPr lang="en-US" altLang="ja-JP" sz="2800" dirty="0" smtClean="0"/>
              <a:t>(ISOL to begin with)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1538985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836019" y="1538985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7" name="星 5 6"/>
          <p:cNvSpPr/>
          <p:nvPr/>
        </p:nvSpPr>
        <p:spPr>
          <a:xfrm>
            <a:off x="2004806" y="2101971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4119956" y="2276031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6082174" y="2469292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4393048" y="2154943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星 5 14"/>
          <p:cNvSpPr/>
          <p:nvPr/>
        </p:nvSpPr>
        <p:spPr>
          <a:xfrm>
            <a:off x="6319241" y="2542237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星 5 15"/>
          <p:cNvSpPr/>
          <p:nvPr/>
        </p:nvSpPr>
        <p:spPr>
          <a:xfrm>
            <a:off x="4279520" y="2322104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 5 16"/>
          <p:cNvSpPr/>
          <p:nvPr/>
        </p:nvSpPr>
        <p:spPr>
          <a:xfrm>
            <a:off x="4212494" y="2156281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星 5 17"/>
          <p:cNvSpPr/>
          <p:nvPr/>
        </p:nvSpPr>
        <p:spPr>
          <a:xfrm>
            <a:off x="6417815" y="2542236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星 5 18"/>
          <p:cNvSpPr/>
          <p:nvPr/>
        </p:nvSpPr>
        <p:spPr>
          <a:xfrm>
            <a:off x="6134080" y="2408671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13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380" y="97927"/>
            <a:ext cx="8464980" cy="690282"/>
          </a:xfrm>
        </p:spPr>
        <p:txBody>
          <a:bodyPr/>
          <a:lstStyle/>
          <a:p>
            <a:r>
              <a:rPr lang="en-US" altLang="ja-JP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EURISOL </a:t>
            </a:r>
            <a:br>
              <a:rPr lang="en-US" altLang="ja-JP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</a:br>
            <a:r>
              <a:rPr lang="en-US" altLang="ja-JP" sz="32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(1500M$ for European future &amp; dream)</a:t>
            </a:r>
            <a:endParaRPr kumimoji="1" lang="ja-JP" altLang="en-US" sz="32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コンテンツ プレースホルダー 7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44"/>
          <a:stretch/>
        </p:blipFill>
        <p:spPr>
          <a:xfrm>
            <a:off x="1806445" y="1234440"/>
            <a:ext cx="5434657" cy="3926563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683105" y="5431538"/>
            <a:ext cx="41743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Contributors 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from </a:t>
            </a: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non-European Countries</a:t>
            </a:r>
            <a:endParaRPr lang="en-US" altLang="ja-JP" sz="1400" dirty="0">
              <a:solidFill>
                <a:schemeClr val="accent2">
                  <a:lumMod val="20000"/>
                  <a:lumOff val="80000"/>
                </a:schemeClr>
              </a:solidFill>
              <a:latin typeface="+mj-lt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USA: </a:t>
            </a:r>
            <a:r>
              <a:rPr lang="ja-JP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ORNL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, </a:t>
            </a:r>
            <a:r>
              <a:rPr lang="ja-JP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ANL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, </a:t>
            </a:r>
            <a:r>
              <a:rPr lang="ja-JP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NSCL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,</a:t>
            </a:r>
            <a:r>
              <a:rPr lang="ja-JP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hlinkClick r:id="rId4"/>
              </a:rPr>
              <a:t> </a:t>
            </a:r>
            <a:r>
              <a:rPr lang="ja-JP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FNAL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 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Canada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: </a:t>
            </a:r>
            <a:r>
              <a:rPr lang="ja-JP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TRIUMF</a:t>
            </a: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   Korea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:  </a:t>
            </a:r>
            <a:r>
              <a:rPr lang="ja-JP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KAERI</a:t>
            </a:r>
            <a:r>
              <a:rPr lang="en-US" altLang="ja-JP" sz="1400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  </a:t>
            </a:r>
            <a:r>
              <a:rPr lang="en-US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Japan: JAEA</a:t>
            </a:r>
            <a:r>
              <a:rPr lang="ja-JP" altLang="ja-JP" sz="1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</a:rPr>
              <a:t> </a:t>
            </a:r>
            <a:endParaRPr kumimoji="0" lang="ja-JP" altLang="ja-JP" sz="1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+mj-lt"/>
              <a:hlinkClick r:id="rId4"/>
            </a:endParaRPr>
          </a:p>
        </p:txBody>
      </p:sp>
      <p:pic>
        <p:nvPicPr>
          <p:cNvPr id="15" name="Picture 8" descr="http://www.eurisol.org/site02/images/listlogosmall/KAERI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083" y="628374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://www.eurisol.org/site02/images/listlogosmall/JAERI.jpg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60" y="628374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9" descr="http://www.eurisol.org/site02/images/listlogosmall/NSCL.jpg">
            <a:hlinkClick r:id="rId4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14" y="6283748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http://www.eurisol.org/site02/images/listlogosmall/FNAL.jpg">
            <a:hlinkClick r:id="rId4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844" y="626579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正方形/長方形 25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ja-JP" altLang="en-US" dirty="0">
              <a:latin typeface="Times New Roman" panose="02020603050405020304" pitchFamily="18" charset="0"/>
            </a:endParaRPr>
          </a:p>
          <a:p>
            <a:endParaRPr lang="ja-JP" altLang="en-US" dirty="0">
              <a:latin typeface="Times New Roman" panose="02020603050405020304" pitchFamily="18" charset="0"/>
            </a:endParaRPr>
          </a:p>
          <a:p>
            <a:endParaRPr lang="ja-JP" altLang="en-US" dirty="0">
              <a:latin typeface="Times New Roman" panose="02020603050405020304" pitchFamily="18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ja-JP" altLang="en-US" dirty="0">
              <a:latin typeface="Times New Roman" panose="02020603050405020304" pitchFamily="18" charset="0"/>
            </a:endParaRPr>
          </a:p>
          <a:p>
            <a:endParaRPr lang="ja-JP" altLang="en-US" dirty="0">
              <a:latin typeface="Times New Roman" panose="02020603050405020304" pitchFamily="18" charset="0"/>
            </a:endParaRPr>
          </a:p>
          <a:p>
            <a:endParaRPr lang="ja-JP" altLang="en-US" dirty="0">
              <a:latin typeface="Times New Roman" panose="02020603050405020304" pitchFamily="18" charset="0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4837" y="6234332"/>
            <a:ext cx="586733" cy="539165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9538" y="6283748"/>
            <a:ext cx="518268" cy="476250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442" y="6358214"/>
            <a:ext cx="609825" cy="291400"/>
          </a:xfrm>
          <a:prstGeom prst="rect">
            <a:avLst/>
          </a:prstGeom>
        </p:spPr>
      </p:pic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222847" y="5449285"/>
            <a:ext cx="442102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/>
              <a:t>20 </a:t>
            </a:r>
            <a:r>
              <a:rPr lang="en-US" altLang="ja-JP" dirty="0"/>
              <a:t>institutes and laboratories within Europe </a:t>
            </a:r>
            <a:r>
              <a:rPr lang="en-US" altLang="ja-JP" dirty="0" smtClean="0"/>
              <a:t>as </a:t>
            </a:r>
            <a:r>
              <a:rPr lang="en-US" altLang="ja-JP" dirty="0"/>
              <a:t>full </a:t>
            </a:r>
            <a:r>
              <a:rPr lang="en-US" altLang="ja-JP" b="1" dirty="0">
                <a:hlinkClick r:id="rId4"/>
              </a:rPr>
              <a:t>Participants</a:t>
            </a:r>
            <a:r>
              <a:rPr lang="en-US" altLang="ja-JP" dirty="0"/>
              <a:t>, </a:t>
            </a:r>
            <a:endParaRPr lang="en-US" altLang="ja-JP" dirty="0" smtClean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/>
              <a:t>20 </a:t>
            </a:r>
            <a:r>
              <a:rPr lang="en-US" altLang="ja-JP" dirty="0"/>
              <a:t>institutions in Europe, North America and Asia </a:t>
            </a:r>
            <a:r>
              <a:rPr lang="en-US" altLang="ja-JP" dirty="0" smtClean="0"/>
              <a:t>as </a:t>
            </a:r>
            <a:r>
              <a:rPr lang="en-US" altLang="ja-JP" b="1" dirty="0">
                <a:hlinkClick r:id="rId4"/>
              </a:rPr>
              <a:t>Contributors</a:t>
            </a:r>
            <a:r>
              <a:rPr lang="en-US" altLang="ja-JP" dirty="0"/>
              <a:t>. </a:t>
            </a:r>
            <a:endParaRPr kumimoji="0" lang="ja-JP" altLang="ja-JP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+mj-lt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65411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角丸四角形 8"/>
          <p:cNvSpPr/>
          <p:nvPr/>
        </p:nvSpPr>
        <p:spPr>
          <a:xfrm>
            <a:off x="5252548" y="838200"/>
            <a:ext cx="3891452" cy="593513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3295" t="14096" r="45116" b="67851"/>
          <a:stretch/>
        </p:blipFill>
        <p:spPr>
          <a:xfrm>
            <a:off x="696986" y="3132667"/>
            <a:ext cx="4378733" cy="345478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6988" y="295736"/>
            <a:ext cx="7055380" cy="613484"/>
          </a:xfrm>
        </p:spPr>
        <p:txBody>
          <a:bodyPr/>
          <a:lstStyle/>
          <a:p>
            <a:r>
              <a:rPr lang="en-US" altLang="ja-JP" sz="4000" dirty="0" smtClean="0"/>
              <a:t>Clever</a:t>
            </a:r>
            <a:r>
              <a:rPr kumimoji="1" lang="en-US" altLang="ja-JP" sz="4000" dirty="0" smtClean="0"/>
              <a:t> European Strategy</a:t>
            </a:r>
            <a:endParaRPr kumimoji="1" lang="ja-JP" altLang="en-US" sz="4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927" y="1650904"/>
            <a:ext cx="4871190" cy="1415743"/>
          </a:xfrm>
        </p:spPr>
        <p:txBody>
          <a:bodyPr/>
          <a:lstStyle/>
          <a:p>
            <a:r>
              <a:rPr lang="en-US" altLang="ja-JP" dirty="0" smtClean="0"/>
              <a:t>ISOL projects, </a:t>
            </a:r>
            <a:r>
              <a:rPr lang="en-US" altLang="ja-JP" dirty="0"/>
              <a:t>such as SPIRAL2 at GANIL, HIE-ISOLDE at CERN and SPES </a:t>
            </a:r>
            <a:r>
              <a:rPr lang="en-US" altLang="ja-JP" dirty="0" smtClean="0"/>
              <a:t>at LNL</a:t>
            </a:r>
            <a:r>
              <a:rPr lang="en-US" altLang="ja-JP" dirty="0"/>
              <a:t>, </a:t>
            </a:r>
            <a:r>
              <a:rPr lang="en-US" altLang="ja-JP" dirty="0" err="1"/>
              <a:t>Legnaro</a:t>
            </a:r>
            <a:r>
              <a:rPr lang="en-US" altLang="ja-JP" dirty="0"/>
              <a:t>, </a:t>
            </a:r>
            <a:r>
              <a:rPr lang="en-US" altLang="ja-JP" dirty="0" smtClean="0"/>
              <a:t>are </a:t>
            </a:r>
            <a:r>
              <a:rPr lang="en-US" altLang="ja-JP" dirty="0"/>
              <a:t>now regarded as “intermediate” 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24" descr="http://www.lnl.infn.it/~eurisol_test/site03/EURISOL-schematic200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1" y="4269728"/>
            <a:ext cx="3258030" cy="225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escription of SPIRAL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0" y="5064347"/>
            <a:ext cx="2052232" cy="145708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https://encrypted-tbn1.gstatic.com/images?q=tbn:ANd9GcRMaRDI_3b_XdiqyJSWzWv9po66x9dNF0kDidgIFt1KCL35Xpb_o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043730"/>
            <a:ext cx="4393546" cy="2088937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pes_layout_englis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953" y="5064347"/>
            <a:ext cx="1955450" cy="146383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5394150" y="3286948"/>
            <a:ext cx="3652656" cy="651855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buNone/>
            </a:pPr>
            <a:r>
              <a:rPr lang="en-US" altLang="ja-JP" dirty="0" smtClean="0"/>
              <a:t>   Future Two Goals</a:t>
            </a:r>
          </a:p>
          <a:p>
            <a:pPr marL="0" indent="0" algn="just">
              <a:buNone/>
            </a:pPr>
            <a:r>
              <a:rPr lang="en-US" altLang="ja-JP" dirty="0" smtClean="0"/>
              <a:t>FAIR/EURISL complementary</a:t>
            </a:r>
            <a:endParaRPr lang="ja-JP" altLang="en-US" dirty="0"/>
          </a:p>
        </p:txBody>
      </p:sp>
      <p:pic>
        <p:nvPicPr>
          <p:cNvPr id="7176" name="Picture 8" descr="http://hie-isolde.web.cern.ch/hie-isolde/HIE-ISOLDE_site/Homepage/ISOLDE%20TARGET%20AREA%20VIEW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90" y="3539471"/>
            <a:ext cx="2052232" cy="12398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右中かっこ 5"/>
          <p:cNvSpPr/>
          <p:nvPr/>
        </p:nvSpPr>
        <p:spPr>
          <a:xfrm>
            <a:off x="2435839" y="1127711"/>
            <a:ext cx="155448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8085116" y="2987579"/>
            <a:ext cx="931895" cy="290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FAIR</a:t>
            </a:r>
            <a:endParaRPr kumimoji="1" lang="ja-JP" altLang="en-US" dirty="0"/>
          </a:p>
        </p:txBody>
      </p:sp>
      <p:sp>
        <p:nvSpPr>
          <p:cNvPr id="14" name="角丸四角形 13"/>
          <p:cNvSpPr/>
          <p:nvPr/>
        </p:nvSpPr>
        <p:spPr>
          <a:xfrm>
            <a:off x="7766431" y="6297276"/>
            <a:ext cx="1226679" cy="290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en-US" altLang="ja-JP" dirty="0" smtClean="0"/>
              <a:t>EURISOL</a:t>
            </a:r>
            <a:endParaRPr kumimoji="1" lang="ja-JP" altLang="en-US" dirty="0"/>
          </a:p>
        </p:txBody>
      </p:sp>
      <p:sp>
        <p:nvSpPr>
          <p:cNvPr id="15" name="角丸四角形 14"/>
          <p:cNvSpPr/>
          <p:nvPr/>
        </p:nvSpPr>
        <p:spPr>
          <a:xfrm>
            <a:off x="1678379" y="4631678"/>
            <a:ext cx="1226679" cy="290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HIE-ISOLDE</a:t>
            </a:r>
            <a:endParaRPr kumimoji="1" lang="ja-JP" altLang="en-US" sz="1400" dirty="0"/>
          </a:p>
        </p:txBody>
      </p:sp>
      <p:sp>
        <p:nvSpPr>
          <p:cNvPr id="16" name="角丸四角形 15"/>
          <p:cNvSpPr/>
          <p:nvPr/>
        </p:nvSpPr>
        <p:spPr>
          <a:xfrm>
            <a:off x="1690660" y="6368523"/>
            <a:ext cx="1226679" cy="290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SPIRAL2</a:t>
            </a:r>
            <a:endParaRPr kumimoji="1" lang="ja-JP" altLang="en-US" sz="1400" dirty="0"/>
          </a:p>
        </p:txBody>
      </p:sp>
      <p:sp>
        <p:nvSpPr>
          <p:cNvPr id="17" name="角丸四角形 16"/>
          <p:cNvSpPr/>
          <p:nvPr/>
        </p:nvSpPr>
        <p:spPr>
          <a:xfrm>
            <a:off x="4060811" y="6402343"/>
            <a:ext cx="1226679" cy="290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400" dirty="0" smtClean="0"/>
              <a:t>SPES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1779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/>
          <p:cNvSpPr/>
          <p:nvPr/>
        </p:nvSpPr>
        <p:spPr>
          <a:xfrm>
            <a:off x="4201987" y="863551"/>
            <a:ext cx="4942013" cy="5829637"/>
          </a:xfrm>
          <a:prstGeom prst="roundRect">
            <a:avLst>
              <a:gd name="adj" fmla="val 1241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角丸四角形 15"/>
          <p:cNvSpPr/>
          <p:nvPr/>
        </p:nvSpPr>
        <p:spPr>
          <a:xfrm>
            <a:off x="4354388" y="1015951"/>
            <a:ext cx="4603496" cy="5473861"/>
          </a:xfrm>
          <a:prstGeom prst="roundRect">
            <a:avLst>
              <a:gd name="adj" fmla="val 12410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146" name="Picture 2" descr="spiral2 plan 3d 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1" y="1169178"/>
            <a:ext cx="3884653" cy="260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7975" y="295736"/>
            <a:ext cx="7055380" cy="690282"/>
          </a:xfrm>
        </p:spPr>
        <p:txBody>
          <a:bodyPr/>
          <a:lstStyle/>
          <a:p>
            <a:r>
              <a:rPr kumimoji="1" lang="en-US" altLang="ja-JP" sz="3600" dirty="0" smtClean="0">
                <a:solidFill>
                  <a:schemeClr val="tx1"/>
                </a:solidFill>
              </a:rPr>
              <a:t>Great </a:t>
            </a:r>
            <a:r>
              <a:rPr lang="en-US" altLang="ja-JP" sz="3600" dirty="0" smtClean="0">
                <a:solidFill>
                  <a:schemeClr val="tx1"/>
                </a:solidFill>
              </a:rPr>
              <a:t>“intermediate” Facilities</a:t>
            </a:r>
            <a:r>
              <a:rPr lang="en-US" altLang="ja-JP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en-US" altLang="ja-JP" sz="4400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60920" y="3884125"/>
            <a:ext cx="4783080" cy="4195481"/>
          </a:xfrm>
        </p:spPr>
        <p:txBody>
          <a:bodyPr/>
          <a:lstStyle/>
          <a:p>
            <a:r>
              <a:rPr kumimoji="1" lang="en-US" altLang="ja-JP" sz="1800" dirty="0" smtClean="0"/>
              <a:t>SC </a:t>
            </a:r>
            <a:r>
              <a:rPr kumimoji="1" lang="en-US" altLang="ja-JP" sz="1800" dirty="0" err="1" smtClean="0"/>
              <a:t>linac</a:t>
            </a:r>
            <a:r>
              <a:rPr kumimoji="1" lang="en-US" altLang="ja-JP" sz="1800" dirty="0" smtClean="0"/>
              <a:t> (d)</a:t>
            </a:r>
          </a:p>
          <a:p>
            <a:r>
              <a:rPr lang="en-US" altLang="ja-JP" sz="1800" dirty="0" smtClean="0"/>
              <a:t>DESIR facility: Disintegration</a:t>
            </a:r>
            <a:r>
              <a:rPr lang="en-US" altLang="ja-JP" sz="1800" dirty="0"/>
              <a:t>, Excitation and Storage of Radioactive </a:t>
            </a:r>
            <a:r>
              <a:rPr lang="en-US" altLang="ja-JP" sz="1800" dirty="0" smtClean="0"/>
              <a:t>Ions </a:t>
            </a:r>
          </a:p>
          <a:p>
            <a:r>
              <a:rPr kumimoji="1" lang="en-US" altLang="ja-JP" sz="1800" dirty="0" smtClean="0"/>
              <a:t>NFS: Neutron For Science</a:t>
            </a:r>
          </a:p>
          <a:p>
            <a:r>
              <a:rPr kumimoji="1" lang="en-US" altLang="ja-JP" sz="1800" dirty="0" smtClean="0"/>
              <a:t>S3: Super Separator Spectrometer</a:t>
            </a:r>
          </a:p>
          <a:p>
            <a:r>
              <a:rPr lang="en-US" altLang="ja-JP" sz="18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RI to CHIME: post acc. (Existing cyclotron) in 2016</a:t>
            </a:r>
            <a:endParaRPr kumimoji="1" lang="ja-JP" altLang="en-US" sz="18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AutoShape 2" descr="data:image/jpeg;base64,/9j/4AAQSkZJRgABAQAAAQABAAD/2wCEAAkGBhQSERQUExQVFRUWGBwYGRgXGBoYGBwcGhgcGR0cGBgaHCYfGhwjGRcXHy8hJicpLC0sGB4xNTAqNSYrLCkBCQoKDgwOFw8PGiwfHCQsLCwsKSwsKSwpKSwsLCwsLCkpLCwsLCwpLCksKSwsKSkpLCwsLCksLCwsLCwpLCksLP/AABEIAK4BIQMBIgACEQEDEQH/xAAcAAACAgMBAQAAAAAAAAAAAAAABgQFAgMHAQj/xABKEAACAQIEAwUEBgYIBAUFAAABAgMAEQQSITEFQVEGEyJhcTJCgZEHI1JiobEUM3LB0fBDU4KSorLS4RUWY/Ekc9Pi8oSTs8LD/8QAGQEBAQEBAQEAAAAAAAAAAAAAAAECAwQF/8QAJREBAAICAgEDBAMAAAAAAAAAAAECESESMQMEMmETIkFRUnGR/9oADAMBAAIRAxEAPwDMNfUa0VJlwt7m2v2l0PxGxqO0TD73oLH4rWvF62l9TqW7+C1etj+f56f7VVzcRzSIF9kMP7R2v6a6D99Y8Tx9/Ap05kc/IeX5/KoEZsQfMfmK9cy5xBqw2MeM+BiPLl8RtW3HcQMuXMoDC9yOd7cqi15atMiiivaIxZb/APcjbXlryrCWch0CqSWNtD4gdBp5a1trKCUo4ddGW9ja+++9FT4OKyxEBtuh3+B2P861F7QdqCVyRkqxFzpt6Hra/Ww89rH/AIskiMJEsSDquo23t/3pN4ppKhPMLf4kqfwNJWEKtkemvy9f9v4ViEN7c9qylbkNhoP3n41hpirW6a9df53NZWU/dP4fxFYUUF/glPdJf7Pw08631OiwS4bApnUHEYjKRfXJGpLA2O1wST6gVD0Pl+VWtssSVgvL4UWrbiIirN0zHXcbnnXghO+w6nSo2116FvtWeZR97/CP4/lWp8byHyGn+5oJ/CwiTxGYKUDqWU63F9bgVaduOCph8UcgypIM6W2N+VgNBf8AMUsWY+VPWIT9N4SrHxS4Q5W6lf8A42/u1i2piQimUnYfz/PnWKxnNdum3xqwjwbyAsiM2X2rC4G9ifWx+VRDuPj+6tDKn3sF2MzZcTOt13jQ8+jsOnQc9+lQ+w3Y79IYTTD6lTop/pD/AKR+O3WuogdBt8APlXO9/wAQMiaTO2farLmgibxbSMOX3QevU8vyl9sO1HcgxRH60jUj3B/qPLpv0qJ2G7IZ7YmcXXeNTzP22vyvt13rgJnYbsf3dsROvj3RT7o+0R9rp09dneiigKKKKAooooCiiig5jiGjZSRoQPT8OdKnGuKbxp6Mfwyj9/yqf2l4yqnJH7XvMNLf+78vXZVrn6X0+Pvt29Hk8mdQKDXteHb1r6DgZgdK9rVhjdF/ZH5Vsrbm9oryigL17RXlB7eqrjseYrbex062I289atarONobKRyza8tgdflUkhCkbdubfhff8dPnWmhmub2A9Nv59ancK4LNiWYQoXKi51AA+J0uay2g1e9j+CjET3f9VEM8h5WGy/Ej5XqoxGCeN+7dGV72ykeLXbTzpr4y4wOEjwo/Wy2ea2tvu/Kw+JrFra0LzC8Nj4hnnZ3Dk2jC6BEGgJBFiGtf0Aqv432eMEiJG3fMwJyqPGABckrfUfj5Hepf/G5cJAECAFj4Qy2ILE2Nve9PSpPAOy8gb9KxDESXzBSdbkWu5GoPQDb8K41vNejDnUsEmeVkSQhCSxVWsvXNpYWvz1qu71jy+J/jXbOJcEGJjaJ3kjBuVANt9yw9lhflv6VzDj/ZSfCHxjMhNhIvsnyP2T5H8a61vkUIg6mtqravb0XroCmfsBxMR4nun/Vzju2vtfkfnp8ai8L7FYqexWMop96TwA/Dc/KmvDfR3Hh42lkZpZI1LhQciXUXGo8R18xWLTGMSIPZ2+Ex02EdWaKU2JAJI5o+gNrdeo8q1SdiE/S2LuO6Q3Kp7TXGwPsqp0NydLkcqZcLKZsS6sWVXiQh9hIPFdco0BQhgQ2a/pamDD8NjS1luRsW1t6DYfACuHKRChxLtlSKMRqBYXFwANPIW29nNU6WJ2U2cK1tLDQHqb7i/pXs8g2Buw1AGvzty/jWYlFr7eulut/SshJ7LdjXmmaTEg5Uc3B1Mjg63PNb/OukgW2quw2KAbS+U7nlfYG/noPlU+SUKLsQPWgzoqG2PvcKpJHNtB/H8KkQTBhcf9iNxQbKKKKAooooCiiig+bCbnrRQKL17FFHxry1e0RfcPP1SelSKg8LlHdgbWJHluedTa2wKK9rygKK9rEMNqDKoPGl+qHmfwsf5+VTW200Pz/CscXgHnASMZnZlsNjv+QGt+gqSQpuCcKkxMiRRjxMNTyA5ljyArqqxpw+FIIFzzSaAc3a2rv0Uf7da1cO4fFwvDBR9ZM+mgs0j8gvMKP51NT+E8OMWaechsRLa/ReiJ0A5+leW98tqzC9ismITESSGWbdlb2S3Ig7gLfbyG21Z8O7LZcQ+JxLB5i100vGoG2/PncgW5daZ405nUnf+A8q8djsD6np/vWMjU8iEjOoLKbjZtfunr8jW1UN7tvyHIf7+dYthVItYW5W0PzpU4j28SB3jU96VsEJ663uw0KrproTeoGDjXF4sPHml1+yo9on7v8AHlXL+M8Vnx8gT2jnCol7KLkW10u1jqTUbG8TkxEjO5vf3v3KPdUcvj61s4M+TERkcpUP4rVjQv8Ahf0WObGeUKOax6n4sbAfAGnHhfZfDYe3dxKG+03ib+817fCpfEuJRwLmlcICbC97k9FA1JpU4j9Im4gj/tPf/KNfmas3mQ6E6fz++o+IZZIZMpDBkYXBuNiNxzv8q5TxHjc05+skLX2UaL8EGlXfBuKthY1zkR73EhK3Fyf1Yu5Njvl+NQWmGc2W25sy+TEA2/tWH9oD7Rpi4ZiO/jDknXdRoAd+WpHrXL/+esOCEzOQqi3hy5sunsX0Hhvdntt4am9hO3EkszpOMpZ2s1gMy2zaLsGUEHzVjbarxnGR0/RRyUfAVouM2bKbHS5GgPIi/X06VujhUHqep1P41B4nx6CG4lkW/wBkeJv7o1HxrIsTroa1RCxIOpHMm5IO2p+VIvEPpKIBEaBQDbPIdTbY5RzOnM+lVnBe27iczSu7rkI1vY3Yewuwseeg86DpmIiG9ttx1H7+o/3r2LHJG6rmUB9AOV+Xlr/CueY/t9MwAXKmm/M+i309PFVDgsY7TI7uxyygi/Kzg/D4WoO70UUUBRRRQFFFFB8117Xgr21ewFq8JvoNz8d/zNeFvxrpn0c9hbBcVOLk6xqRr+2w6nkOVS04jIrMD2ExUeHDGMG9yUB8Yv1U7nnp1qraAqSNVI3UjQeo3H4V3CoHEuBwzj6yME/a2YejDWuUeX9phx3vLe0LeY1H+1Zhr7U38U+j2RbmBg4+y2jfA7H8KTuIYZos2ZWRwCbEFb26jY+tdotE9JhY8F4Q2Jkyroo9tvsg8h948h8aYe2OEghwiosad4SIoCTYh294vcHqT1NutS+znFIEVIQDG33tQ7HnnG5PQ26VQ9o5v0mSV2jWSGINGgbKVuusrlWsG18A1929csze2mui5hUe0gdomkiJzpG2bKLBhYkknQ8614Ti8br3iPcKbmw1HXQ87GlTs9DI+J7zDCMLEGmaOVfq1SR1jvkGpstnIvoBTLLwxoVlJysjFnZlTJEeuXcWHLbTnvWotM5Q4cG4wBN30x70qoCnXNGpF75W+1e9zyp1jJbxjK4I2B2HQHY0vQ8KimwMcmLcMwXN34OVkB1C5huALAqb3OlKeF7aJHKQrOq58oksMjbHxKCcpN9jXnwrpTOF0UlD0I8I8z0G40NbUDKPtDqN/W2x+FKXBe1sjBi1nuzXGikeI2CkbjLawNYdqO2qRRWgzLI2p0sFF9TbUE72I2teoNna3tST/wCHw92drq2UEt+wo3zdelc8xIBa1tFyg3N7kN0sLenl8rjAYdoZGaSz33A1Kk2N1PM73O5rdicVhcVI0XeAzhQc6frQOjDQS7a3IcdTVmJgVDN0/wBhV7wTs8Av6ViCUgFmH25CNgo5KdNefKw1rThYoMO2aZo5LewiXcHmGdTbX7jEa732qbjuKT4oBu6VUXUST2yjzCEZPwYjrVisz0IHF8bNjH77L4AbA3CxqOmdiFv11v8AhUOOOO9izSudkgBt8ZHW5/sp8a8xfE4A31kkuLkGypcRj0a97fsgCtUnFsQwtGEwqHlGLv8AFtyfjXThEe6UWXjiF2eLBKelzMw56m8h+YHlVW/FIRf9Ggad/wCsn9i/XKDY69agMkSm5zSvz3kPxGw+NScLmlJUFYgNtM7kXI0UeFduZO461a2/jCR8so4dS7nNI2rMevl0A2FbOEcJlxOKaOF0SRCmIVnJAGVDGdgSdWW42IvUDjXDMSBJ3DsRFGZJLlc4XTUWG9ydBb2auPo74O6SxySO2dgEsQPCJ0JUnU3IYA67dK42txtie28ayn9o+1M0cjQd43h0Kx6aWFvFpddTbXb0pWix8jyR3CCFjYlWDSdbEX0+ztvWHF2eTEkyu7N3ahrsb+BmBF9wATsLb07dhMPEMNGY4w0l3ByrmbR2Gp5aW5iuni8VYhJljBwSNVnVBcyREhm1a6EyqLnmO7K0oo1xYG9s9xe2zX1Nq6VNgXhmEjqFVrNlvcgq3jvYWF0ZtNedJeB7OvLinwqEBlmkXxGwyqL9Dfw2NYtG9CBZRqTr5efU78uZrZgsNJI2WGMkk3AAudhyFdM4P9F8EeszGU9BdV/A3PzFNuDwEcQyxoqDooA+fWsjbETlF9DYVnRRQFFFFAUUUUHzYK8Y28zy/n5UE029guxJxb97KLQKfTOR7o+71NeuZwJ/0d9hu9IxM48AN0Uj2z1P3Ry6/n1gCsUQAAAWA2FZV5rWzIKKKKyCofFuHJNE6uitdTa4Btpy6VMrw0HIZ0Zorq/dlE70vciwVeq63LFQPMiqvDYvuoRBi0cJJHmDISWUFiSGUX0z63O97a2q3niJCQMCA31s1vdijJEYJ5ZiDJ1tat/ZiPvXkxbGVVPs6GwiUeAGwPK7G4I1rrWeMckIOK7P4jBM8uGdcUk0RSUEAhkbQ3trGRbQ8ivwqf2e7fiUDD4lASBlKSEXYgWFwUsRz67b0ycX4ecHFJjY/q9bZB7LqW0GXJlzH1G3KlscDwnEUFgsM9gbeyCza+E2uvQaWOuhrdZjuv8AgZJeBZ4g2HJdAcwjLXViPjYi/JtdSLi9Lc6SHvpJ1UuXhLLYILKwGUgi6gXI18tTvVZHjsdwmSzgyQjc7tlHUbMB1/EU54DtDhOJIASFfa+xBPIX3Jt7JFul63qddDCH6PJp480cjwe8kTXv8WBvGpGw1PoKicMweJjxE36QADEq3MrKNGBtlcmx20O29zc0xSw45QUbFpHh19+x723PMzaD1vStiO0fDYG8AfHSj3vbUH9prRr6gE1zrTHuHvFv0jFsVwatkYDNNbL6hGay3+8CfKvI+yMGAAklmEbWtljzNK17j2jqScx1yga1lNxHiuKXNZMFB9okK1v25Lkf2VpbxnY7GYYpi43EzBs5JfvVYg3BzaemtuetbxiNRkMI40ysRh8MEPOWfxyai97ECxIIOgO9Q58M8rZp5XlPS5C/AfwtVbH2wOIlKrCwxDFV7uxa7BbHIqgs2i7fjV2nYbiE5i762GjkkCHMRm1Un9UhOnht4n3O1cZ8kyqOs8aHIgu2wSNSzE9Mqj86teKcCeKNTOkgD8k0t5PKfCpPQBr60wN9HeHwUaSo0ryq6gOzZQua4OREyqu+9ifOo+P7RYhp44Gk+r2Iyr4wyt+sBFmAK9B89a5hegcxqEjCxAeIBPbtv7R1tr7oWt+G4LHDDHPLLKVkDWVPApIYq0bMNc2VF1uNtt6m4/gMbFpEjQTEaB2IQk6DJIdUNrAKxtyDaWpt+j/CkYCOOZLSIz51cahixJJB6hifQ6Vy9R458nj41tNfmOys4V3ZySHE4TFQNF+jw2ALDw3zA65yoDEWB57/AArxsFhY40EEqPKtlJBAYgB8py87MQL61c8cxixuWm0RAvdg8yQblRza/h+Hnqi9rOLt4Zf0edRGyyK5XbK172OoFh061vw+jrTx1zOZiO5JtmULtJgof+IsZI3kjZGlVVfu1s5je7kKfDd2HLUb0zcPwkuMiiTCOmEw+V86JmPjSVka2Wxe/hOrDfnerDheAEk8OIiysVikiF2srRkhhsD7rxn0vVhwTgJwhbxLllxDuEUWVBKtyo6jOinlvWhHhwxGBWN2LNhpDCzHQlQxjBPrG6tVl2V4XCZHn7te/cIxc6m+QRG19tY2vWHcXmxcXKaJZV9cpiY/NIz8a87K4nxDzzD+8olH+LvfxoGyiiigKKKKAooooCiiig4Z2K7HvjZbt4YUIzt+OVfvEbnlf0rtuEwixIqIoVVFgBsBWvhvDY4I1iiUKiiwA/M9SetSq1a3IFFFFZBRRRQFVnaDiAihYsbAg3PRQLsfloPNhVkzAC5NgOZrnnbLiQnmWAE5TZ5LbrEpuL21XO/i9I161YjM4CtxHFXjZnzo+JOeSwJyYdWChQB5FEG25q5xrpLFDhIZC3fErNYapCBdzYoHXw2Ua2qx7IYMy58QQHEuyONoVuIhqumY3kII+zSt2k47bE4pMKiRKkYhdlCi93HeWNtrMo0I9mtXneIELt5DhkSJMNOZEYM7AEFQoQ5dtybaXFUzpI3c5QrOEyhQSoWzsPG1ybAHpr0vasWgD9wB4MyoMzn7JdQRcnQe1YdBprW/gqBQjRI6wuVD38RTU2LsdC1wbA75h0qVmsT904Fjw3tG9lgxSd+vkPHcb5RuBbz5NqADev4t9HyyET8OkTNmByllQjW/iVjbTy36G96u+0fGcHhEywsz4qS2XuyTI3IZmHsDyGum29HY/s1A0eI79XxEyHNN4jFh4tCbKVOZzZTdgpvlt51u1rReYtEcfxOdiik7NRR2OPxhlP8AUxHP8DYhF+Rr09p44QwwWFSLIAWkkKs4B0uC+g2OgvVfwXgaPd5GcWd8piveVb3upkIESWZR7LMd6YIYY42zQwxxH7Vu8l/+7ICV/sBafV/SYWmH4dFNGJp2kkubh8WTGmh9yAHxA7jxfCvOHvGsgWJ5BmuxAjBhJGp+pYhyCL7ZSOV9jWuxJzElm+0xJb5nWt/DWtPF+0R80YVnnPat/HeyMOIKkAQTbxujHu2I/qpQBlYf1ZAI+zzqPh+2eKwRSHiayTRROrpiE/Wpl5uu0i2JF789ydKaGTQjSzWzAgMrW+2p0b13HIitUmHDDIV7xDtE7XYf+TM2pP3HIPIMdqs8b6sdGPH8VhxWCM0EiyJdGBU32dTY81PkbWpF4sLYqIj7n+dl/wD2qqxfZKSEvPw2UpuJYiCL/cmhP52vzA51s4Fx2HFYqOLGucLIoIAOqu1wRklOgFx73pc1m1JhOzSY267g8qlYLFPFazFraAbEfstrp903X03rZxHhrwEFrMmwdRp/aHu/l51HrlWsRLNaRE5SMVjO8xEU7DMkcTKQB7MhcEMybrcXAa5Xo2tV/ajiGhXNDqNrsT6ZhYfIH41nNLlKEXBLBcy2zAG5JXzsNibG+t6rO3fAcFKqyQNkmc2yAaHUC7jeKxPLfoa9NPJiMS1MLj6OCWw0SowBRR7V2HhzRsNCL6d2QfSmyVmaF72zoTsLaoQwNrm1wB13pB49wpsCkUKSOLbsrMl8ynNsds0d7elX/wBHEl4Zgbm0t9Tc+JBzPpXKe1XWPfLiMLKNmLxH0kTvF/xRD51XYY91iHHJWzfBXD//AI5nHwqTxNT+hMR7UBzD/wCnkDfiiEfGtXF1AxEbj2ZAuvkbxH/BKvyqByoqNw2bNEhO9gD6jQ/iDUmgKKKKAooooCiiigKKKKAooooCtc84QXY2H86Acz5Vqx3EFiUljyJte2g3JJ0AHMnQVz3jfaIzgu0ndYYAgybM990gB1CkaF/aOtrCrFZnoT+Odp3mZo4SqqntyNrHH68pJB09ledzsg4zH96XhwufuyPrZSR3k3i1IY2vc6HUaHlscMfxE4hQoXucKnsx7E295zfbnv8AxOrgfCsRjJFlw0b/AKNFdS6nL3l9MsQ0zBSASdtK6TMV1CJOE4nJJLO5kWGQsAFXw5Qq92oGVwQAEGlzVVwPhbTtIqhnLKBvuxytc6gm7Kw8gPjTNwzs3IhnJ8JL3KygghBc95I3urrlFxrlNutecI4u+FyLCYgAWEs5AZZBc5VwyDxMin3yQL5t9K5T0qD227DCNcOhl+tYMAN0UmRLEgDMbZ2N/I2FSIYEgw2HiJZZ4GuzRNcvYt7WYEICG1vqRyrfxbjsszZzpa6htM9juAR7APRfiTVUBXHhFrcp3vXwudYY4bgcuJxSLhkWIMLSMg9lc18zahn1Jv4gDceQp1w4j4YJEQ5o2RApuC7upfPZbZR7Q8XsjbU6VS4CY4TM7frHTKIvukhs0p3QG2ijxG/Ia1WYnEtI5dzmY2120GwAGgAGwFdpmZ/KNWNxOeVLKqKFZVRBZVFwbDqSdSTqTRUbFShWjJ6kWGp9k8vgKncN4RicSfqISV+0dvncKPmfSg0k1hBjlEkZF2s6+yLje2+x35U78J+iUtZsVLf7qa/iRlHwX4068L7MYbDj6uJQSLFj4mPqzXPw2oEWOUMLqbj+dxyNekcjr+VMPGexIJz4Y5G+z7pHQX/I6dMtLLSsjFJlKMOugN9vS/y6E0VlLHex8V19l1NpVHQObhk+49x0y1Wcc4LDiUIxCrb+vVbLc6WmQ+KJvvXseTcqt7UA2IIJDDYjfXcdCPIgg1ut5j+kwUsDxTH8HIUg4vCclY3ZRb+ifYi3ukfDnTlwjGYTiEZlwMgV7XeBvCVPQrumvMXWoRiyKQoVVO8bfqG9NzCeel08lpd4p2NV5u9wjSYbFp48t8sgHIqb5ZE87kEc+Va4xb2oZOIIVsrAqwdCVO/tgXHIjXcaVQdoBaYn/pqf7pf/AGoT6R3EbYbisQEi27vEKvgzggjvB7jG24FuotrWfFyJpI+68ZkQhQupOulvg2+1csYU0fSUl4sPJ1kCepdSV/G4+NSex/CZsKCZQoWZlGXdlsrWJIOXU2FtfWrDjmCzYECQeKMRP6PGVPx5ilGfHOmJw0edhEHRsl/DfvAvys223lQdAiQF5UOzZW+DLkb/AC/jS+8RbBQg+1EWgb1UtBc/2lQ0wzi0sZ6hk/DOP8p+ZqqaHXHQjc5Z0/toP/6wsfjQXXZ7FZ4z5kP8HUP/AJi4+Bq1pU7McRRSQWAA8J8rnvEzdARKwB28JFNdAUUUUBRRRQFFFFAUUUUBVZxrj0eHRmYgWFzfYdL9SeSjU/jULtD2oWBbLdmOihdWZvsxjmerbLz10rn3GuM924eUCXE7xwA3SK/vOfefqx1PkK3WuRJ49xvMO9xWYRt7EH9JKeRktst9k2HO53V8dinnbvJyAq+xH7iD8if59ImMxbZy8jd7O3rZQdrdByAGp2Aph4d2eTAx/wDEeIECQW7qKSxsSd8n2gNQgOlrk3Oibx7ajTwvsecQVlx7dxhN1hJIkmt70ttUj52+dque0v0iJD/4TABFKqAki5TGpBFlRACGGhU9NTyqNje0kkUWdyHLkBXuVkkVtnII8EfLYX90aE0vdn8HJNiXfuwEEUwuoyLmcI2VTfQjKTbmL73qeSIrXlkhb8b480sRSLY2Yk6hyLG7BtXPQvoNPCKpIkYyM7CxIA0N72vufjtyrdD7I+Xy0qZg+GyS+wtxrdibILbksdNOfTnWRoRSxCgEk6ADUknYAVYFlw5sLPOOejJEeduUknn7K+Z21Nj1iBjha7EWeUXUsOYiG6JyJ9pvIWFQQKDJmJJJJJOpJNySeZJ1JrAZmYJGpZ20CjXf0/L92tbcBgpcTIIoFzMdzyUX1udtOuw8zpXWOynY2LBLf25T7Tn8QvMD8TzoKnsp9HKRASYpVllNiFIBVPhsT+A5dS6ogAsAAByGgrKigKKKKAqHxLhEU65ZFB6H3h6H921TKKDnvFOzU2Fuy/WxfiP3j8R+zUGDEBhp8QdCPUfv2rqFLvG+xsc3jjPdSdQLA/LYnqN+YNAqMt6xeIEAEZlBuBcqVPWN18UZ810PMGvMSskDZJ0K9Gtobc9OXmNOoWswfiKfJhCx+CSVGWde+QDVwo79B9+MC0qD7a381FLMHC8VwtxiMA6TQH3D4kIO+VjcxXsNjbTU8qcyNt7jYjQg9QRqD51gYyGzqe7c7sFuj+c8QtnP31s3UGusXidWMN/CfpFw3EMPNEM0OIEbZoJNGuFJ8B98acrHyqh7QPaSF+lz8mRv3VH472TgxVsyjDzHWNlI7t7c4ZQLD9nfqvOqFMXLg5Y4+IpLLh1Ptx6SAHTxjXMvUqRfrfSpakxuOh3PiR8Bb7DB/k1z/hzfOouJ8GMgblIkkR9V+tX8Fl+dbeFcUgxcOeCRZYmFrqb2uLWYbqfIioPE5CMLHKd4Hjc+kbhJP8HeVzC60XdzyqCQUsARvbxAeoyquhuDV1wvtK0dlf2dui/xj/Ff2ahcfgK41+jxI3xVmRvwyH41ForomDx6yDwnXmDuP4jzGhqRXOOGY0xzqo9ko7gdGQo3h6Bk7wEDQ6V0YG9Ee0UUUBRRRQFJ/aXtgFVFi8Rl0j1sHuQLlhslyNvEfIa04GuWpAMgUgMoPstcrdTa4tqjae0pB9aCv47ipcMVKjPiJgQZ2FkQLbwRjZd9FtyJN6VIwxfu4A0sztZmtmJbnbkT5bDc+fRe9zAo6mRbXKkXkA8gBaUDqtmH2ede9n8LBg80kMYkVxplIMgA91Cx1F+Vwb7k12vm0RwRC4FwXCcMaNsZKhxcl2RCcxvb3B7zn2cx3Oi2qF2pnilxSYiSMmeJckcTtmjiNyxeVRoZddE2AC5rnSoE+JTv5cQgJxMp8cjZh3Qtbu4FfVD1fQ7hbDWoYFcYjCtXEpQ+Z5pGALBpJLZmADC7W52HLypm7P8ACsVioVhgz4LA28c5ULi8SSLZlU3ESnqdbfKonZ3s4+KcWAEasCzMLjQg5QD7R022F9ehe+0HaJIUPiIJNgVsST0QHQkcyfCvrpQLcfZGHDKzYmRZMpJC6rGAWJXvLeJifsDfzGtU/F+OGchB4IbqMugJAI1a2gsLkKNBvqdai8T4q87XbQAnKoNwL87+83VjqfIaVAxDgKxPIH8tNOtBfdtOGxwYhVjUKmT9wuSTufDe5qFwHs/NjnyxDLEPbkO1vLntsBqfIal3xnA4eJxxzFraDIUN/MiQDTmdPd63pl4U0cSrCEEVtgPZPo3vH11oPeA9n4sJH3cS2+0x9piOZ/gNBVlRRQFFFFAUUUUBRRRQFFFFBoxeCSVSsihlPI/mDuD5ikzi3Y6SG7Ycl03KHf5Df1GvUNT1RQcthxQY22b7J303t1t+HO1bqdONdl4sQCbZJNw46+YFr+uh6GkviGAmwrWlBZTs66/9z5aH9reisXQEMpAKv7SsLo3TMvX7wsw5GtMkFwEymVP6pz9ap/6Euneae61n9a3I4YXBuPKvWW++taraa9BRH0dhpHlwOLaEnQqM0bKRuHtsfVRWzDdrMZw8PhsejYjDSK4Mo1mRXBBJ1tIutz+Y2pnliuc12DjRZFP1gtya+ky/dfXoaykxSsgXEqrITYSgfV3+8D4oX8j8DXWOF/iWV32fx+H4jg4ZAyyEIuYqfGj5QDtqp02O/nUPiHBpIrn20+0B4h+2o/MfhSVxHsRNhZDieGytE+5VdQw6MnsuPh8DvTB2W+ltJHWDHJ+jT7B/6GQ+Te4T0OnnfSudqTXtWxZQssL7gMfPwlTm/wAINPuD4kiRqkjBWUZSDoTbQEDmDa9x1qg7QcFjy96gykG7BfZYMCl7bA+O9x8b1znHcVllxH1ru2XuVAUlLqSCbhSASb3PWsDtT8biHvH4Ix/dULE9scNH7UgHqQv+YikfhvFMOHKT4aJyCAhVFZz4VJLoAToTuNBa5AtemuLBqoDCGFlPsqoU/KyWb47UEj/nnC/bH95P9dFar/8ART5P/oooGWuXcQxiRyTK2hWSQAHc+Inw9dCPTnXQuKcYWEa+JyNFG/QX6C+nU7AE6Ul4ngDcRkJOhBs0otlS3uquodw3LULzZm8Kgn4LjjIrK6s2UggEi6KW8Pj97S5B3svncMGEnDASIxJb+kAuTytKht3gHqHH2jtXuM7OvhFMbpmiYm7gkkk82bcsfPXoWrXw2BUjyoxZbm19xc3IO23nrVzgb8Zh4p7CUBHOiSofC1uSsRr/AOW4DDpzqJw7soO+y4iQLELWYaZ/u3P6vbn10PSYU328QswIBVh0dTow/EciKhY3jHcju1zZyMwDEPGguRdSfExuNFe4Xq2lt5rMYnsMHHe0seHQRRKBYWVF8OnU29hP8TcrDWkPFYppGLubsfgAOQUbKo5AVrdiSSSSSbknUknmTzNYAlmCIpd20Ci51O17flXMeSyhfXkOZpz7IfR80pWfFghd0i6+bdAem58hobbsd9H4htNifHNuF3VOnkWHyHmdadqCi4n2fQXmiYYd1GpUeBgOUiDRhy61QR/SBhbtFiXjRgbE+Jom8w1vD6Na1MPG3nWRGSITQgXKqbSBr+0AdHFrWFxY330shdtJzjg6YbCmR1QFpbOksRzbFbC5IFwLkbm21AxYvtn3JyxWkTZS7Em/3LauOQG561ddlcbPMhmmKhXtkjC2Kgc21JufsnYAX1vXHuw/FYsHO82KjkY+yJFzME18RZW1BvoCNvjp1bgshxUy4iLw4dR4XAsZyRa5v/RrfTmWF9hqDPRRRQFFFFAUUUUBRRRQFFFFAVhLEGBVgGB0IIuD6g1nRQJ/GOxRBMmGNjuUPP0J39Dr0YUujEEMUkBRxpY7X8r7eh19a6lVfxbgcWIW0i62sGHtD+I8jcUCHQNDcaHY8wR0YHRl8j+FbuJ8CmwtzbvIh7w3A877fHTzG1Ropww0O242I8iOVFeYNWV2WAqGsG7hjaN7kj6lj+rbw+wSRVXxvhqcQf8AR0w57+/1pkUqsQvYmQj2jvYqb+fKrAr9bY6gp/lf/wB1SeD45kRLkkLcb+IWYjwsfyNweldPqTEYTC07J9j2weBbDPM0pa5FzdUutssZOuQEAjzvSJw7gUmKnJW6R5EzS2uFK7gfafQ+GuhjtBdfESqe/KBqgsPaXXLe/ti66ctKkYeMLGqILw2uoFizX1Jv7wO5bnvqa5io/wCGxBcmR5FOpnGa+bkxtYhhysQByI2rUiyYc3VXnQCxkIzPf/qICO8P3lCv5NV0Yb+JLkDfKfZ0925+Bvr8K1xkW8FkX5KeZBHufL4DegrP+aY/+j/eb/06KsfB/Ux/h/qooMOE8HfEnvHZhGdS+oeTS3gOhRN/HozA2UIvtN0ECooVFCqosABYAdABtWyigxkjDAhgCDuCLg+opT4z2J1L4Y5W5odj6X0+B+BWm6ig5b35VskilHBtY7X+O1+h35E1T9ol+sjPVGHyIP7665xXg0WIXLIvowtmHoenkdK5p2h7JOMXhsMJdJc+U2Oi2F/MezsD6FaBewWDkxEgigUs558h1JO2nXYeZ0rq/ZPsXHg1zGzzH2nPK/Jb7Dz3P4Cf2f7PRYOIJEP2mIGZj525dBsKtKAooooNJOf9n8/L0oIzEgbcz18q8bCD3SU/Z2+W3xrcq2FhQeGIWtYW6WojjCgAAAAWAGgA8hWVFAUUUUBRRRQFFFFAUUUUBRRRQFFFFAUUUUHhF6WeNdilc54D3b9Bop9Ps+liPLnTPRQconDxzoky5HyuOmb2Tp8jtcflWzBjRh0dx/iJ/fXROMcFjxKZJBtqCLXB8rgj4Gud8SwD4KSRWYSJpIN7hWIXnzup0J258qD3EGxUgkMD4WF7L5npW/BcRKHQhAdW37l/LKB9Wb3OZBbqrb1rmjvz+HI+R8q1Rm4uBpqCp206dNv9qmFNmDx6SGx+rca93oc33lI0lHmNudjXnFsTHGpknPd9La5jyAHvt93lb40qFS8RCmyn2QSfC5Fw4I1UjqCDyuBSrxfHTyMi4iQySRuqZuWlgSBbc5jrbWt8ZiMobv8Antf6lvmP9VFJvdfef515WTL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9" name="Picture 6" descr="spes_layout_engli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899759"/>
            <a:ext cx="3561741" cy="266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http://hie-isolde.web.cern.ch/hie-isolde/HIE-ISOLDE_site/Homepage/ISOLDE%20TARGET%20AREA%20VIEW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32979"/>
            <a:ext cx="3528482" cy="21317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角丸四角形 10"/>
          <p:cNvSpPr/>
          <p:nvPr/>
        </p:nvSpPr>
        <p:spPr>
          <a:xfrm>
            <a:off x="127325" y="1270549"/>
            <a:ext cx="1504271" cy="447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HIE-ISOLDE</a:t>
            </a:r>
            <a:endParaRPr kumimoji="1" lang="ja-JP" altLang="en-US" b="1" dirty="0"/>
          </a:p>
        </p:txBody>
      </p:sp>
      <p:sp>
        <p:nvSpPr>
          <p:cNvPr id="12" name="角丸四角形 11"/>
          <p:cNvSpPr/>
          <p:nvPr/>
        </p:nvSpPr>
        <p:spPr>
          <a:xfrm>
            <a:off x="4322310" y="1013490"/>
            <a:ext cx="1359489" cy="419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SPIRAL2</a:t>
            </a:r>
            <a:endParaRPr kumimoji="1" lang="ja-JP" altLang="en-US" b="1" dirty="0"/>
          </a:p>
        </p:txBody>
      </p:sp>
      <p:sp>
        <p:nvSpPr>
          <p:cNvPr id="13" name="角丸四角形 12"/>
          <p:cNvSpPr/>
          <p:nvPr/>
        </p:nvSpPr>
        <p:spPr>
          <a:xfrm>
            <a:off x="155575" y="3782371"/>
            <a:ext cx="1350035" cy="368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 smtClean="0"/>
              <a:t>SPES</a:t>
            </a:r>
            <a:endParaRPr kumimoji="1" lang="ja-JP" altLang="en-US" b="1" dirty="0"/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5483" y="3727200"/>
            <a:ext cx="2336631" cy="10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4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2101" y="295736"/>
            <a:ext cx="7347989" cy="690282"/>
          </a:xfrm>
        </p:spPr>
        <p:txBody>
          <a:bodyPr/>
          <a:lstStyle/>
          <a:p>
            <a:r>
              <a:rPr kumimoji="1" lang="en-US" altLang="ja-JP" sz="3600" dirty="0" smtClean="0"/>
              <a:t>ISOLs: past, present and future</a:t>
            </a:r>
            <a:endParaRPr kumimoji="1" lang="ja-JP" altLang="en-US" sz="36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401791"/>
              </p:ext>
            </p:extLst>
          </p:nvPr>
        </p:nvGraphicFramePr>
        <p:xfrm>
          <a:off x="143123" y="1448339"/>
          <a:ext cx="8706678" cy="49032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847"/>
                <a:gridCol w="975049"/>
                <a:gridCol w="1061571"/>
                <a:gridCol w="818920"/>
                <a:gridCol w="884946"/>
                <a:gridCol w="1158804"/>
                <a:gridCol w="951847"/>
                <a:gridCol w="951847"/>
                <a:gridCol w="951847"/>
              </a:tblGrid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Nation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Facility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Beam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Target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Post</a:t>
                      </a:r>
                      <a:r>
                        <a:rPr kumimoji="1" lang="en-US" altLang="ja-JP" sz="1200" b="1" baseline="0" dirty="0" smtClean="0"/>
                        <a:t> acceleration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</a:tr>
              <a:tr h="365760">
                <a:tc v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Beam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Power</a:t>
                      </a:r>
                    </a:p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(kw)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Dirct</a:t>
                      </a:r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Conv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Fissions/s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Method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MeV/A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132Sn/s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CERN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ISOLDE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</a:t>
                      </a:r>
                      <a:r>
                        <a:rPr kumimoji="1" lang="en-US" altLang="ja-JP" sz="1200" b="1" baseline="0" dirty="0" smtClean="0"/>
                        <a:t> 1Gev 2000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0.4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both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4*10</a:t>
                      </a:r>
                      <a:r>
                        <a:rPr kumimoji="1" lang="en-US" altLang="ja-JP" sz="1200" b="1" baseline="30000" dirty="0" smtClean="0"/>
                        <a:t>12</a:t>
                      </a:r>
                      <a:endParaRPr kumimoji="1" lang="ja-JP" altLang="en-US" sz="1200" b="1" baseline="300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3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7</a:t>
                      </a:r>
                      <a:endParaRPr kumimoji="1" lang="ja-JP" altLang="en-US" sz="1200" b="1" baseline="3000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1416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USA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HRIBF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 40MeV</a:t>
                      </a:r>
                    </a:p>
                    <a:p>
                      <a:pPr algn="ctr"/>
                      <a:r>
                        <a:rPr kumimoji="1" lang="en-US" altLang="ja-JP" sz="1200" b="1" baseline="0" dirty="0" smtClean="0"/>
                        <a:t>    10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0.4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4*10</a:t>
                      </a:r>
                      <a:r>
                        <a:rPr kumimoji="1" lang="en-US" altLang="ja-JP" sz="1200" b="1" baseline="30000" dirty="0" smtClean="0"/>
                        <a:t>11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Tandem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4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2*10</a:t>
                      </a:r>
                      <a:r>
                        <a:rPr kumimoji="1" lang="en-US" altLang="ja-JP" sz="1200" b="1" baseline="30000" dirty="0" smtClean="0"/>
                        <a:t>5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JAPAN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TRIAC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 30MeV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>
                          <a:latin typeface="+mn-lt"/>
                        </a:rPr>
                        <a:t>      3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0.9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11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IH </a:t>
                      </a: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1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5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CANADA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ARIEL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e 50MeV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/>
                        <a:t>10000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/>
                        <a:t>p 500MeV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/>
                        <a:t>100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~100</a:t>
                      </a:r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14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CERN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HIE ISOLDE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Both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4*10</a:t>
                      </a:r>
                      <a:r>
                        <a:rPr kumimoji="1" lang="en-US" altLang="ja-JP" sz="1200" b="1" baseline="30000" dirty="0" smtClean="0"/>
                        <a:t>12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 </a:t>
                      </a: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5-10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2*10</a:t>
                      </a:r>
                      <a:r>
                        <a:rPr kumimoji="1" lang="en-US" altLang="ja-JP" sz="1200" b="1" baseline="30000" dirty="0" smtClean="0"/>
                        <a:t>8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FRANCE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SPIRAL2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 40MeV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5000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200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Convert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14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Cyclotron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3-10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2*10</a:t>
                      </a:r>
                      <a:r>
                        <a:rPr kumimoji="1" lang="en-US" altLang="ja-JP" sz="1200" b="1" baseline="30000" dirty="0" smtClean="0"/>
                        <a:t>9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ITALY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SPES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 40MeV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200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8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13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</a:t>
                      </a:r>
                      <a:r>
                        <a:rPr kumimoji="1" lang="en-US" altLang="ja-JP" sz="1200" b="1" baseline="0" dirty="0" smtClean="0"/>
                        <a:t> </a:t>
                      </a:r>
                      <a:r>
                        <a:rPr kumimoji="1" lang="en-US" altLang="ja-JP" sz="1200" b="1" baseline="0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3*10</a:t>
                      </a:r>
                      <a:r>
                        <a:rPr kumimoji="1" lang="en-US" altLang="ja-JP" sz="1200" b="1" baseline="30000" dirty="0" smtClean="0"/>
                        <a:t>8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EUROPE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EURISOL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 1GeV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5000 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4000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Both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1*10</a:t>
                      </a:r>
                      <a:r>
                        <a:rPr kumimoji="1" lang="en-US" altLang="ja-JP" sz="1200" b="1" baseline="300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kumimoji="1" lang="ja-JP" altLang="en-US" sz="12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 </a:t>
                      </a: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20-150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kumimoji="1" lang="en-US" altLang="ja-JP" sz="1200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kumimoji="1" lang="ja-JP" altLang="en-US" sz="12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4710" y="102831"/>
            <a:ext cx="7055380" cy="1153495"/>
          </a:xfrm>
        </p:spPr>
        <p:txBody>
          <a:bodyPr/>
          <a:lstStyle/>
          <a:p>
            <a:r>
              <a:rPr kumimoji="1" lang="en-US" altLang="ja-JP" dirty="0" smtClean="0"/>
              <a:t>ARIEL @TRIUMF/CANADA</a:t>
            </a:r>
            <a:br>
              <a:rPr kumimoji="1" lang="en-US" altLang="ja-JP" dirty="0" smtClean="0"/>
            </a:br>
            <a:r>
              <a:rPr kumimoji="1" lang="en-US" altLang="ja-JP" sz="2800" dirty="0" smtClean="0"/>
              <a:t>(Advanced Rare Isotope Laboratory)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AutoShape 2" descr="data:image/png;base64,iVBORw0KGgoAAAANSUhEUgAABl4AAAg+CAYAAAB5fCgQAAAgAElEQVR4nOzdeZTU9Z3vf+KYczN3Zn6/M9u9M5M7F6QNUUedIDpqtjExm+CowQ0xJIBgQBREFo1I3KO4tLgkRkBRQaBFiJHNBTWgCIqoIIKoxKgXNBg18BvmZiYk798fpipV3VXNt+gPVH/tx+Oc1zljdXV1VVEnf9Rzvt9vpwAAAAAAACCJTvV+AgAAAAAAAB8V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sAAAAAAEAiwgtExKuvvBITGxur7tVXXomIiKVLlrR6v8KWLllS8W/cPnlyTGxsjNsnTy4+JuXeW7s61k+dFKuuvjRWXX1prJ86Kd5bu7rqfUvvR2XbN28qe0/feHB+ksd948H5xcfMssLfLb1tTyr9vFTampuvj7eXLa34u/V6zgAAAADkj/ACEbFg3vxo6Nyl6gohZWJjY6v3K2xiY2PZ4zfNnFXxfk0zZ9Xj5bZL761dHQ/1OT6mf/qTFffEyKGxffOmst9548H5xZ8/1Of4Oj3z1lX7In9PWT91UjT12K/F+zmv15davJ+1WnX1pVX/vSqtEC1Kb9uTSj8vre2hPse3eG/q9ZwBAAAAyB/hBSLiiksvK8aQKy69rOYjXkp/v6Fzl1gw749HFCxdsqR4+79+7vMxsbExjj2mZ8X7dlRvL1taMQ7sLBa09/BSCBP18trsGWXv3aqrLy17n58YObRNj/9RDS/TP/3JeGzQ6WW/K7wAAAAAkJXwAhFxep/ToqFzl+h+0MG79PvNw02pIYPPLP6sEHC2bNlSvO3YY3q2+fnn2fbNm2LuUYe1+NK7cFqn5j8rjQXtObzM6/Wlun9RX3jvmnrsVwxWhRjzUJ/j23zKsUqnGmseWiqdaqw9hJe5Rx3W4vk1/6yVnuJOeAEAAAAgK+EFIooR5PQ+p9X8u6VHtFSKKNUeuxB7Gjp3iS1btuzyc8+79VMnlX0ZXunUXE+MHJo5vLy9bGnxi/TWTvPV/Foy1a7vUek6Mq/NnlH8nebXnynEiEoBornC46y6+tJ4bfaMis+zNG688eD8sudT7do3hfeh2pEt1YJL6fvR2mO3JkugaH6f99aujjU3X9/q+1BQ+u+7fuqkmk6XliXUlQaz0veptde1ffOmsn/LatfRqfRZKn09qa69AwAAAEB9CS90eKXhZOyo0XH75MkxsbExmmbOyhRESgNK4VowlR57yOAzy35Wer2Y5r/XkZRe16W1L90rfcle+kX6vF5fqniNmEqn02rtFFmVIkXp3yj9Yr6wwpfoO3vsgreXLW1xdEW18FT6eE+MHFp2qrA1N19f9f1ac/P1ZeGn9Ev/akGq9P3b1QhQa3hZMX5Mi/eh0vVntm/eVPHft6nHfmXvf2t2R3h5bfaMqqfJ29mp8UqDYns9cgsAAACA2gkvdHi3T55c8cL3hVOPtXYNlgXz5rd6tExpeJnY2Fj2s9Lw0jRzVvLXlRdtOYVT82t2NPXYL1aMH9Piy/zSoNP8y+9Kp5kq/SK/2t9o/qV54Uv6nR3x8t7a1cUv6kufb+ltpV/WN3+swrVaHupzfKtHpZT+XqVYtGL8mBa/U4/wUghKza8/0/z5lb6Gwv1L/82yPN/WTjW2YvyYmk81tn3zpuJzLn280vex2hFarX1es4YkAAAAANon4YUOr/QaLMce0zMmNjbG2FGjy+JL4doszbV2tEtE9vDS/GcdScrwUnokR+mX2aWn+So9JVQhcLy3dnU8Nuj0ivdv7W+UHlWS9WLspcGm9LFK/05pdGgeXrKeWqtasCmNC82PmKnHqcZKn0Ph+jPNj/woPR1d6f1Lw8e8Xl/a6XNr/m/Z2pqHn0qvq9Jp7bZv3lT23pe+jl35vAIAAACQP8ILHd5zq1ZF08xZcfvkyWW3lx4JM3bU6Ba/9+orr7R6bZcI4SWLVOGl+SmaSn/W/Ivs7Zs3xfqpk+KxQadXPOVXtfDS/G9s37yp6vOvdnvpUR3VLkxf+neq3b4zpb9XehTNe2tXlx31kVqt4aXaz0pfa2kUKxztUulIpZ3JGl4qHQ3U2nN+bfaMeGLk0IpHFlULL83/LUujU6W/DwAAAEB+CC9QxZYtW4ph5F8/9/kWPy8NJ82jTYFTje3cnggvpUejvL1saYtrcsw96rCyL82rhZdKRyLUGl6yHnFR0PwaL1m1FmxKX+uuHtlSTarw0tRjv+Jtla7tUmk7O91Ya6caK1zwvtr7Uek5b9+8qUVsaeqxX9nzzRpeslx/BgAAAIB8EF6gFaXXe2nu2GN6Fn9W7VRkpeFlyOAzy352xaWXtXqaso6i9Evq0muxNPfa7BktTrO1K19kl/69FePHFL9oLw0V1cJLLUdCZLm9+Rf/pSuo9rx2prXwkuJaLtWkCi+lP2t+zZRq79nOIlJb4sbOothDfY4vnjqs2t8RXgAAAAA6BuGFDm/pkiUVTzVWesRL81OJ7exomEr3O73PaWU/K70+zJYtW9K9oJwpvU5KU4/9yq57Uek+pUev7MoX2dW+9M8SXip9IV7pCI3W/k7p0Tal3lu7uuzIi509r51p7XmXhoys14zJaneEl9JTjTUPRZViVTWpw0u1gCW8AAAAAHRswgsdXveDDi4GkOdWrSre3to1WFo7kqW50sBSODJmy5Ytxb9b7fowHcX2zZtaXGel9KiG5qdyausX2aWPVYgOzZ9DtfAy/dPlF0QvDULNTwNWLS48MXJo8fbSC8WXBpYU4SWiPPIUjgYpvS5N82u8rJ86KfPRI9XsjvCyfuqknYa3LKdh253hpfRordJQJLwAAAAAdDzCCx1eaWDpftDBccWll8XYUaPLjnZpfkTK7ZMnV40yzZVGmn/93OdjYmNj2WnKFsxLe6qnPKp03ZVKa+qxX1kQaOupxub1+lKLC7TvLLw09dgvVowfUxZQmgeZiCh7zML9C6+1eWRaMX5M2XMq1ZbwUhosCtc0KQ1ZzU/tluIUZLsjvDQPYw/1OT5WXX1p8TPT/HNRze481VhTj/1i1dWXtrgejfACAAAA0PEILxDl11sp3bHH9Kx4/ZbWjoappGnmrLIjawprmjlrd7ycXHpv7epWL6L+UJ/jW3y5vitfZFeLPKVfopfGj9LHmdfrSy2eY1OP/cqOUCkofbzmMeO12TMqPod5vb7UIuC0JbxElB+VU7pKz7m9hpeID//dmh/9VHj/W7s2UKnU4WX75k0Vn9Njg04vu71wZJXwAgAAANAxCC/wB6++8ko0zZwVExsbY2JjY6sXvF+6ZEmm+1V7/NsnT64YdPgwwJSe8mr91ElVj2aodl2Unf1s++ZNxb+x5ubri49f+ndb+7L8tdkzWvxuJW8vW1p8vNdmzyi7nsr2zZuKj1P4eSVvPDi/eJ9djSHvrV0da26+fqfPOcWpxrJcc6W1++zs90vfj/VTJ9V0jZrWPhM709rzKv13LISz0udZuG1XP68AAAAA5IvwAtAKRyIAAAAAALUQXgBaIbwAAAAAALUQXgBaIbwAAAAAALUQXgBa4dobAAAAAEAthBcAAAAAAIBEhBcAAAAAAIBEhBcAAAAAAIBEhBcAAAAAAIBEhBcAAAAAAIBEhBcAAAAAAIBEhBcAAAAAAIBEhBcAAAAAAIBEhBcAAAAAAIBEhBcAAAAAAIBEhBcAAAAAAIBEhBcAAAAAAIBEhBcAAAAAAIBEhBcAAAAAAIBEhBcAAAAAAIBEhBcAAAAAAIBEhBcAAAAAAIBEhBcAAAAAAIBEhBcAAAAAAIBEhBcAAAAAAIBEhBcAAAAAAIBEhBcAAAAAAIBEhBcAAAAAAIBEhBcAAAAAAIBEhBcAAAAAAIBEhBcAAAAAAIBEhBc6rN9u//fYOLfJzMzMzMzMzMzMdsPeeHB+vb8ChLoQXuiw/nPr1pj+6U+amZmZmZmZmZnZbti9h+5f768AoS6EFzos4cXMzMzMzMzMzGz3TXihoxJe6LB2/OY38c7TT5mZmZmZmZmZmdlu2LsvrKr3V4BQF8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AAAABAIsILAADk0MzVb8clj7wclzyy3sysXe2CRS/FB9v/vd7/MwkAUDfCCwAA5NAli1+L+PdfRGzbYGbWrvb42tXx+LqX6/0/kwAAdSO8AABADgkvZtZeJ7wAAB2d8AIAADkkvJhZe53wAgB0dMILAADkkPBiZu11wgsA0NEJLwAAkEPCi5m11wkvAEBHJ7wAAEAOCS9m1l4nvAAAHZ3wAgAAOSS8mFl7nfACAHR0wgsAAOSQ8GJm7XXCCwDQ0QkvAACQQ8KLmbXXCS8AQEcnvAAAQA5lDS+Ni1fGJQueNjNr8y58YEWseuVF4QUAYCeEFwAAyKGs4eWSBU/X/f/73cw+Gnv9rZdi6rJVO72f8AIAdHTCCwAA5JDwYmZ7esILAEA2wgsAAOSQ8GJme3rCCwBANsILAADkkPBiZnt6wgsAQDbCCwAA5JDwYmZ7esILAEA2wgsAAOSQ8GJme3rCCwBANsILAADkkPBiZnt6wgsAQDbCCwAA5JDwYmZ7esILAEA2wgsAAOSQ8GJme3rCCwBANsILAADkkPBiZnt6wgsAQDbCCwAA5JDwYmZ7esILAEA2wgsAAOSQ8GJme3rCCwBANsILAADkkPBiZnt6wgsAQDbCCwAA5JDwYmZ7esILAEA2wgsAAOSQ8GJme3rCCwBANsILAADkkPBiZnt6wgsAQDbCCwAA5JDwYmZ7esILAEA2wgsAAOSQ8GJme3rCCwBANsILAADkkPBiZnt6wgsAQDbCCwAA5JDwYmZ7esILAEA2wgsAAOSQ8GJme3rCCwBANsILAADkkPBiZnt6wgsAQDbCCwAA5JDw0r62cfXiWPHo7OK2/HxFi/u89fLSsvu89fLSuj/v1rZ106qYM+2WuHHC+PjeyCHx4xsuiyWL7qn787L6TXgBAMhGeAEAgBwSXtrXxg4fHA2duxR3xUXntbjPhaOGlt3n8nEj6/68q23OtFui+4EHlj3fwo79+tF1j0Y7PlgXU390dQwZ0De+etQXot+p34zGKy+MrZt2HgVs1ye8AABkI7wAAEAOCS/ta83Dy6kn9Cr7+Y4P1se/feMruQgva5bPi25dG6Khc5fo1rUhTj2hV4wY0j+O6NG9+NxP6Pm12PHBuro8vx0frIsTen6tYhT64pGHiy+7ccILAEA2wgsAAOSQ8NK+VggvpUeJlJ5u7BdrH4+Gzl3igG7dij+/ccL4io/11stL462Xl+40bGz5+YpMR55kvV9htzZeWnyO90y5vuxnpUftPPVIU9W/V0v8eP/NlTW915NvurIYhc4bNjAWzZlSFr4uGjOs7p+Hj+qEFwCAbIQXAADIIeGlfa3wxf8Xjzw8jv360dHQuUvcP+PW4s9nTGmMhs5dou9Jx1UML9vfeSEuHzeyLMx069oQwwb1a3G9mKk/urrs6JNuXRti7PDBu3y/Fp+ZC4YXf+f5J39a9rONqxfHjRPGx40Txse6ZxYWb9/xwbpovPLCOPSfDy7+7pe/8NlYNGdK2e+PGNI/vnjk4TFiSP9YNGdKfPHIw6Ohc5c4aP/9Y+zwwfGbd1/c6Xs98FsnR0PnLnHmd/oUb/uv916K008+Pho6d4mTjutZ98/DR3XCCwBANsILAADkkPDSvlYaXi4fNzIaOneJscMHF38+Ykj/YmypFF7OGzawePsB3bqVBZhjjj6qeL+7b7u27H4H7b9/2bVXCuEi6/0qrenOG4v3PaJH97jmsvNjzfJ5rb7+YYP6VTz1V0PnLvHjGy4r3q8Qng7954OLpzMr3bBB/Xb6Xl918egYO3xwPHz/1LLbC8HrhJ5fq/vn4aM64QUAIBvhBQAAckh4aV8rDS+Pzbu7+H8Xfl448mTFo7MrhpdCGDlv2MD4zbsvxo4P1pXFmMJRKqee0Kt4NEls+/BIk1uuu7h4v5VL5la93zWXnd/ifpX2/psr46tHfaFFFDmiR/fikSqlp0Fb98zC4n0G9D0pNq5eHCuXzI0T/+0bxdOvFU49VnrEz6kn9Ip1zyyM55/8adk1W0qPpMm6wnve0LlLNF55Yd0/Dx/VCS8AANkILwAAkEPCS/taaXjZ/s4LxaM5Nq5eHBtXLy4eefKbd19sEV5+8+6LseLR2bHi0dmx5ecrYscH62LlkrllMaJwjZZB3z61eNv3Rg6JJYvuie3vvFC8Lsz2d16oer+tm1a1uF+1vf3qshg7fHDZkTKlO/WEXsXH+NH1f7wmzJJF9xQfo2nqxOLtix+4K2LbhhgyoG/xticenFG876I5txdvn3j1RWXvSWHNT3tW/Dt33lh8v7sfeGD8Yu3jdf88fFQnvAAAZCO8AABADgkv7Wul4SW2bSge7TFjSmPxtF99TzouYtuGike8vP/myrjkguEVjzQpDS/LHp7V4mcHdOsWQwb0LTuKJev9drZCAGm88sI45uijyh7vqotHR2zbEBeOGlr1NGOF3XnrhIhtfwwvXzzy8Hj/zZXFv/PWy0uL14e5YOSQeOvlpS0eo/QIoti2IbZuWlV2irMvHnn4Tk+JZm2b8AIAkI3wAgAAOSS8tK81Dy+F03oNG9SvGBsKoaV5eNm6aVXxIvOFo0kar7yw7NRghfAS2zbEyiVzY8iAvmXXgSlsw3MP1Xy/5luzfF6seHR2xUBz/4xbi4937NePjti2Ib43ckjxcfuedFzFzZl2S8S28mu8lD7ub959sXh0zdjhg3caXjauXlwWqYYN6lc8nZntvgkvAADZCC8AAJBDwkv7WvPwUjjipPuBB0b3Aw8sXt8ltrUML4vmTCnetmjOlOJjXnXx6LLwUnr6rcJ/L3t4VtlRH9dcdn5sf+eFTPer9lpGDOlfvF/hOZfuy1/4bFl4+fENl1W8dsxv3n2xxanNSk819szj9xXvu/iBu4q33/CDca2eamzN8nlx+knHR0PnLvGvnz087vjhVfG7X6+v+2egI0x4AQDIRngBAIAcEl7a15qHl7dfXRZHHnpIMSZ87l8OjXd/viJi24ZiiLl83MiIbRtizrRbWoSOX6x9PI7o0b0svOz4YF3Z0Sa/effF4n0L97t83MjY/s4Lxf9u7X7VXkvh1GiF358z7ZbY8vMVsXH14rhxwvjizy4aMyxi24ZY98zC4m0D+p4UG1cvjvffXFkWejauXhyx7Y9HvBSOjlm5ZG68/eqyOPWEXq3GntKVPodbrru4RaBZ98zCun8ePqoTXgAAshFeAAAgh4SX9rXm4SW2bYgzv9OnGAi+O+C04u3Nw8vG1YuLF4c/oFu34im0Ctc8KT01WOlpvbp1bSg7RVm3rg3Fa5ycN2xgpvtV2pafr4iRZ/3x9yvt5ON7xuqn/vgYpc+r+c4bNrB4v0J46X7ggcXXXLoBfU/a6Xs9qN8prT63wpE4ln7CCwBANsILAADkkPDSvnbVxaPji0ceHqee0Kt42+SbrowvHnl4fPHIw2PyTVcWby/cNvVHVxdvu+W6i8tCxIC+J8XKJXNb/P72d16Iy8eNbHHdlmO/fnQ8Nu/u4uNlvV+1bX/nhbhxwvhiJCrdiCH9y645E9s2xI4P1sWNE8aX/b3uBx4YN04YHzs+WFe8XyG89D3puFg0Z0rxui6F67QUTklWbTs+WBdfPeoLxfel0kYM6V/3z8NHdcILAEA2wgsAAOSQ8PLR25afr4g1y+ftND7Etg+vn7LhuYdizfJ58f6bK9t8v9b21stLY+WSufGLtY8XT1tWbTs+WBfrnllYPLVY85WGl8L91yyfF1s37fzLfKv/hBcAgGyEFwAAyCHhxfK4IQP6Oh1Yjie8AABkI7wAAEAOCS+Wxwkv+Z7wAgCQjfACAAA5JLxYHnf5uJHR96Tj4vJxI+v+XKz2CS8AANkILwAAkEPCi5nt6QkvAADZCC8AAJBDwouZ7ekJLwAA2QgvAACQQ8KLme3pCS8AANkILwAAkEPCi5nt6QkvAADZCC8AAJBDwouZ7ekJLwAA2QgvAACQQ8KLme3pCS8AANkILwAAkEPCi5nt6QkvAADZCC8AAJBDwouZ7ekJLwAA2QgvAACQQ8LL7t+Orevi7Xeeyv3+4/01dX8v7aMx4QUAIBvhBQAAckh42b3bsXVdPPf6vFiyYVbut/SVplj/5sOx9b3n43db19f9vbX8TngBAMhGeAEAgBwSXmrLXEAAACAASURBVHbvnnptdjz56r2Zd/+yyXHRlGvi9IvHx4kjR8SXBw2No/oPjlvuvaamx8m6h5+/K44/c2D0Pfe70W/U0Bh97QXROO0HMeuRm1r9veWv3RfLX7svfrf15bq/x5a/CS8AANkILwAAkEPCy+7bu+8+Hc+/Pm+nu3HO5Og17Nw4+JQh8bcnXxh/OuCH8fFhM2KvkQ9Ep/MXx95nN8X3bxif6bFq3UPL74p//Pal0en8xfGx0Yti77Ob4hMDb419zvhBHNHvrOh99rC4eeYN8exrP634+2vfWBQ7HP1iNU54AQDIRngBAIAcEl52zz741apYufEnVffAqvvixJEjo/vpZ8f/e9oVsdeoBdHp/MUVt/fZTTH6mnGtPt6ubuGy2+Mfv31J1b/9sbEPx98MvimO6D88TjlnaCxYcXeLx3jxjUXx21+vq/t7bvmZ8AIAkI3wAgAAOSS8pN+H0eX+ilvxytw49cJx8cl/Gxp7nzO7avBoHl4uahxX9THbsoXL7mg1vJRFmNGLouH08+PbF4yKJ9Y2tXisd7f4jFi2CS8AANkILwAAkEPCS9q9u+XpWLnx/nhm409abMQNV8VnTjoj/tuZUzOFjuZHvFR6zLZuwU6OeKm0vUY+EIcPODfOunJcLH9lTsnj3R+//OWKuv8bWPuf8AIAkI3wAgAAOSS8pNt7766M51+fF8+9/kDZVr52f3xl0LD48/4TawocZeHlxu/F/JdnJN+sJ28rXuOl1v33c2bEVwZ+N55aN7v4Wp9/fV78csvT8V+/fqnu/x7Wfie8AABkI7wAAEAOCS9p9uv3VlW8+PysZbPjiD5nxMeHzdiluFEIL5+5pX90mt47+fafOTD+sd/Fu/zc9hq1ID7bd3Dc9dDUstf94huLYsfW9XX/d7H2OeEFACAb4QUAAHJIeGn73vnlilj6SlOL3Trvh9Fw3Bmx16gFuxw2CuFlv2tO3i3h5X9P6RP/q+9FbXp+Hxv7cPTod06Mn3JN2et/6tX74rdbHfliLSe8AABkI7wAAEAOCS9t25Y/XNOl+W786e1x0GnnxMfGPtymqFEILwMbx8SPn78t+W55fGLN13iptkMGXRBX3nFt2fuw5hcL4623n6j7v5O1rwkvAADZCC8AAJBDwsuu74NfrYqVG+9vccH6mctmRffe/ZNEl+I1Xq4Z1+LvpNiCZbcnCy+dzl8cRww8N6Y/ekezv3N/vLVZfLE/TngBAMhGeAEAgBwSXnZtv9u6Pta/+XCL04s9+tLM+Ofe34m9Rj6QLGbsfXZTnH/d+RVPZ9bWzX3ix/G/+qULLx8b+3Ac2mdQPLJ6Wou/tfmXT9X9383ax4QXAIBshBcAAMgh4WXX9t67K2PJhlktdvR3BsbHh05PFjIK4WXE1RdU/Htt3ZyltyYNL53OXxx7jVoQx5x5ZsW/9/rmJfF/P3ix7v9+Vt8JLwAA2QgvAACQQ8LLru2FX8yPJ1+5t2yjJl4WXQZflTRiFMLLuVdf0OLvpdj9T9wW/5g4vHQ6f3F8+oI7YuSEys95+av3xY6t6+r+b2j1m/ACAJCN8AIAADkkvNS+//r1S/H86/PKLiK/4pW5cfCJZySNF38/fEocfM6EOGLAiJgw6bKyv5dqj6ycFp8/bWAcMmJCNIy5Pdl1aTqdvzg+e8a58cTapop/97e/Fl468oQXAIBshBcAAMgh4aX2vfzmwy1CwpArLor/NnhKm2PF/zPw5jji28Piu+POjSmzrop5S6fEktUzd0t0Keyp9ffFTx+fFHfMviZGjB8eXx96bvxD/x+0OcL8ybn3x9kXnye8WIsJLwAA2QgvAACQQ8JL7bvvhVvjzmcbi5uy/NrY7+TBbYoUnxh6ZxzZ79tx/qRRZY9dr101+8L4yoDT4q8HXtum13XwgBFxy+IrWjz+f7y/pu7/jla/CS8AANkILwAAkEPCS217792VMX/tHWUbcPHI+IsR03f9eihnXR3nXjkh/vPXL7WbvferD1/nOTdeEp/pO3SXj375y4vmxynn9G/xnv3Xr1+q+7+l1W/CCwBANsILAADkkPBS2z5499l48tV7y/bFgWftcnTZr/+F8ZOfTKv766q0re89F0++em/MWnxLHN5vyC7Hl6MGnx1LXp5V9p7t2OpUYx15wgsAQDbCCwAA5JDwUtve/9WqWPpKU3HzVkyJvz/1e7sUJP7Ht38Q98ycUvfX1Nq2vvd8PLPxJzFp4a3xmdOG7tLr7HbeLfHjWVeWvW+/3eqIl4484QUAIBvhBQAAckh4qW1bf/Vc2UXih11xYex9dlPNMeIvRtwTgy66tO6vJ9P+vw2x9o1FceGk66Nh0JU1v9aPjX04+o/8bqzc+JPifvtrR7x05AkvAADZCC8AAJBDwktte/udp8ouEv+F7/TbpaNADjmtfzy6bnrdX08tW7nx/ug5YEB8bPSiml/vCUOHlAUr4aVjT3gBAMhGeAEAgBwSXmpbaXiZ9OSEOPD02k+/9WdDpkSf7w+LxzfMqPvrqWV3PtsYVzRdGH99Uu2nVjv03PFxVdMFxffuP95fU/fXY/Wb8AIAkI3wAgAAOSS81LbS8DJx4SXxt30vrjlC7Hvy0Ji0fEIuw8udzzZGj9MH1vyaG86/LcbcOER4sYhtwgsAQFbCCwAA5JDwUttKw8sFd5wff97/hpojxBe+862449nrchtejh89JPYa+UBNr/mvL5wb3/3+t4QXi9gmvAAAZCW8AABADgkvta00vAy94bz4xKBJNQWIPxkxJ4ZcPiDX4eW6n46P/96vsebg9K1RpwkvFrFNeAEAyEp4AQCAHBJealtpeDlx3PDY++ymmuLDJ4beGefdNDTX4WXSkxPif55yQc3h5YSzHfFiH054AQDIRngBAIAcEl5qW2l4OWbYgPiH08fFP/T7fsuddkHF2z954oi4fMboXIeXO59tjENP/Vb0OOv8mvbNIScLLxaxTXgBAMhKeAEAgBwSXmpbaXiZsvzamLjwkhbrOqtf/NntvWPA/SOLt92w8OK4YeHFceNDl8Qdz16X+/Dyo8eubPG6B9w/Mv5i6onReXrfiu/Lj5dcJbxYxDbhBQAgK+EFAABySHipbaXhpdr+pqlvdJreOwY9ekHxtqnPXh9Tn72+GF3yHl4qbfjPxkWn6b3jT+85eaf3FV469oQXAIBshBcAAMgh4aW2CS/Ci7V9wgsAQDbCCwAA5JDwUtuEF+HF2j7hBQAgG+EFAABySHipbcKL8GJtn/ACAJCN8AIAADkkvNQ24UV4sbZPeAEAyEZ4AQCAHBJeapvwIrxY2ye8AABkI7wAAEAOCS+1TXgRXqztE14AALIRXgAAIIeEl9omvAgv1vYJLwAA2QgvAACQQ8JLbRNehBdr+4QXAIBshBcAAMgh4aW2CS/Ci7V9wgsAQDbCCwAA5JDwUtuEF+HF2j7hBQAgG+EFAABySHipbcKL8GJtn/ACAJCN8AIAADkkvNQ24UV4sbZPeAEAyEZ4AQCAHBJeapvwIrxY2ye8AABkI7wAAEAOCS+1TXgRXqztE14AALIRXgAAIIeEl9omvAgv1vYJLwAA2QgvAACQQ8JLbRNehBdr+4QXAIBshBcAAMgh4aW2CS/Vd9bDFxTDy6QnJwgvVnXCCwBANsILAADkkPBS24SXyrvp4Uvj7475THSa3js+PvWb0a2hq/BiVSe8AABkI7wAAEAOCS+1TXipvEunjS6Gl72mHB/7dtlHeLGqE14AALIRXgAAIIeEl9omvFTe5dNGxz8c2z06Te8dfzLl+NjvU/sKL1Z1wgsAQDbCCwAA5JDwUtuEl8qbuPCSOOScr0Wn6b1j7ztOiJ4nHy28WNUJLwAA2QgvAACQQ8JLbRNeqoeXfzmvZ3Sa3js+Mf2kOHFgL+HFqk54AQDIRngBAIAcEl5qm/BSPbz0GP716DS9d3z8zt5xkvBirUx4AQDIRngBAIAcEl5q29vvLBdeKmzCnAuj66lHFq/x8i9HdhderOqEFwCAbIQXAADIIeGltu16eGmsEF5m1v311LJWw8t934u/O+Yz0Wl679hryvGxb5d9hBerOuEFACAb4QUAAHJIeKltH4aXG1pdeXj58LY/hpc/7qMSXgaMPiV6HHZQi/By1NePjK9/8yjhxVpMeAEAyEZ4AQCAHBJeats77yyLu56+rtX9TdNp0Wl67xj8yNjibXc+fW1MffqauKNkP1s/ve6vp5ZVCy99h50QPU8+OoYt/l7xGi+F6770PPnLwou1mPACAJCN8AIAADkkvNS2dzY/EXcvvaLV/c2sPh+Gl0Uji7fdtfTyuHPpZXHn0kuL+9maqXV/PbVsZ+Fl+M/GRafpvWPvO74ZNz10WbsNLysenR0rHp1d9/ezI094AQDIRngBAIAcylV4efu5iLeeqeve2bAwpi++qNX97cxTo9P03vHdeWcXb5u2eFzcvfjCuGvx94r72dO31P311LLpD17QYpPuGxmnnH50HHv852LE/cP+EF5OiH5nfD1umnZ2fPkrh1X8vf94fWmi5/V0y+3kc/TknFmx7KdN9f88d+AJLwAA2QgvAACQQ7kJL289E79/bn7d9/aKeyqGhNIVw8tPzyreNu3B8+PuB8fG3Q+OKW7J49fW/fXUsnsWjClb3/5fjW5dG+KQ7vvHscd9No4ed+yHpxqb+s24+a6z4rDDDor9PtUQV900oMXvbl85N8FzmveHPVC25p+dHb9aH883zot7e/4wph58fUz99B92yPVx34m3xqszF9c9RHS0CS8AANkILwAAkEO5CC9bX47fPXVvTdu6dHZsXHxfvPTwnHhqwdyaf7/a3l56e9yzcEyr+9sZp3wYXn4ypHjb9IVjYtqC0XH3glHFLXnkymTPa0+seTy58Y4hMfneEdGn31fi2OM+G8NmDo5O03vHn047MQ7pvn/s22Wf6Na1IQ464NNx28xzysPLk/fstudZ+tl5Y96SmP7ZG2Py5yfEwxPuijeXLInlj8yOpxbeGxsfejQWjrsjpnS/JmYec3N88PyzdQ8SHWXCCwBANsILAADkULsPL1tfjt+//Gj8/qWHq27Tsw/HAw89EsOuvi2O7Hde/O/jzo6/6nl2/GWv4fFXPc+Orl89PTYvaWr1MbLu7VWz4p75o1pdMbzM/W7xtunzz4vp886LafNGFrf0sWuSPKc9tebhpbAzhvaMIw8/OPbpfVh0mt479ppyfDR07hL7dukSDZ27RI/uB8Q3eh5RFl+2r5m3255n4bPz0m0Pxh0HXRfzL55S9plqfo2X377zUsw989a444Dr4pdPLa97lOgIE14AALIRXgAAIIfadXjZ+nL8/uXH4vcvPlhxix5cFKePvzH2PWFY/FXPs+PP+k6IvUYtiE7nLy7bPv0ujbcevafq49Syt1fOjHvmj2515eHlw9umzx8V0+Z/GF6+f/Vp0eOQAz4MLwme057aPQvGxDHHHBEn9zmqRXyZ3DQ8PtnrkGJ4+dQ+XWO/fRviU127xr777BOfPfIzcdSXehTjy/YXfrrbnmds2xDvPv1MTP2n62PlzJ+0+Fw1Dy+FPXbJ9Ljj0GvjPzetrXuY+KhPeAEAyEZ4AQCAHGrX4eX/rKz4xfqc+Yvin/tdGH/Za3h8YuCt8bGxD7eILbs1vFQ58uOeBWPiyokD4s+nfDM6Te8dp0zuF9PmjY57FoyJ6fNHx7T5o+Lu+efFCSd+Ifbt0iX6f+uYuseUWjZ17sjYt8s+ccgh/9Tidd80dWj8/TGfKYaXbg1dY9h5x8dhhx4Y/7R/t/jUPl2jW9eG2HeffWLM90+JJdOvj+UzborlM26KXy69N+nz/O07L8U9X7gppn/3hoqfq2rhJbZtiLu+cX3M7vPDuoeJj/qEFwCAbIQXAADIoXYbXjavavGF+s8efSiOOefy+OtvDI2PD5vRamypV3jp1nXf2PvmDy8y/z++2SOuv23wh+FlwYfh5YgjDo6DD9ovPr1vQxxy8AHx5SMOiy8fcVic8JWj6h5WKu2ErxxVfI6HHnJgdOvaNQ7av1scduiBZacOu/bWQfF3JeGloXOXuGfBmDhnzDfjkM8cEJ/aZ5/Yt8s+0dC5S3xqn33i3P4nx9gzTosBvXvF8H4nJX3Or//kZ3H7YdeWfZ4WPTAlps1tjGlzG2PS5O/HrVMvLf73/U23Fu+3/bXVMfXT18f/ffPFuseJj/KEFwCAbIQXAADIoXYZXn61Jn637N6yXXDtbfE/vzYoPjFoUubgUgwv37ok3rz/thaPWct+ueD2ePP+22L+rRfF1becET+8+6z44bRh8cO7z4rJTcPj/2fvzqOiOhC87/PM9DxJz97PyfNOz7zvkdoodhBBXEFwFxW1xI2oUaMGNRJBFjeEgKjsoiigbEKBEMVgUFDcgpFABFwjQowmrW0gJiOBbqfTHeX3/oF1oSzQAglVV36fc36nk9qoQuk/+ObeGxw2D4EhczB69BD8773TYaJWQbF0NPYcXI01fjMwecowLH/fA0qFDE5O1nByssYIJzuMdXbEWGdHWCvNUBS1ERdTt+NeUSruH9uPe0WpOBq1AUd3bkB6yFo0FqfhXlGq1g5FBODi/u3401m1zn2HdwQj2ncZ7n+yX7jtm6PJuFeUiubTB7Ft9WJYK8yQH+GPgshAned/dzwNTjbWwnt0drIRZi6XY23gTMyY5QKX0YNxsMgfg2Y4dTrVmBTb4t/B2oCZWPTuROGaL+ZyGeL3r8Tjz3LxtOIjfLo3Ah6jR6AgMhBfH9krfO2bhxLx0fZg5IT54e7R5B79WVWFFuLAzB1af6c+PrIPZ8/uwh9mTkKLxBzNSms0rJqPk7UHkJIcofXY9KEx+ProWYPHidd5DC9ERERE+mF4ISIiIiISIaMLLy31aLt6Am1XitF2pRgNF45jVmAM/n1GYI+Di2bW3iFoCvXDX+NCer2Ppk9CoEyOTUpzbLKyQNRIB8S5OWL7cHtstbPEOlMp/EylWGcqxaL3RsPb3w2rXG2x7tltmvmZSlG4cjI2WipRu3kxHkdtwvdh/u33SWQIs7ZG6pjRyJ40FvtcRiJIoRCeGyRXIFCuwJ6RwxHr7IgghRn8JTKsM5Viq5UV1svkCLe1RexQRwQrzIT3EyCTI+DZfftcRiLM2hobzcy13td6iQxJo4YjY5wbUseMRsKwoQhSmGGdqRStkRvw0/ZglG+Zi802FshbOF547c6fa9UIa3j7u2HhWlf4SWTCYzZZmcNfKsc6Uyk+WTMN6SoXJI0egQtL5iNrgjvWmUrhL5EhztkJ+91ckOrmgh1DBmP9s88W6+yo95/T39Kj8ZHHXhSFpmr9vfr4yD78cZI7WiTmWrsZ8I5OeMmfuwcn/DIMHide5zG8EBEREemH4YWIiIiISISMLby0XS1B2+VitF0uxoWyExi9dAP+6e2YXkcXk+AzGKVah5ZBMm4A7Bs7e6RbxiAuYBMSo0KEhfsu1YkuLRJzNI4ZrRNeancfQ+bEWIPHidd5DC9ERERE+mF4ISIiIiISIWMKL23fVODpqXQ8PZWOrz7OxCDPtXhjZeYrRReT4DMY7hWIZnt7tDo49Ho/2tqi3lSGryRyfCVV4A9WFvijjRXumCnRIJHj1iAZ6k3b96WNOW7YW+CmmQK3Bsl09gcrCzRI5WiQyNFgKsc3ciVuDZLhK4kCd2RmaLSyxo+2drivtMDX0vbXqB8kQ4Np+9f5VmGOH2xscVfe8bU1//uy+x5a2+IriQJfad7zs/fUYCrHPTML/GhrhyYra3wtMxO+3j2lBRpM5ag3bX+t7+ytu/xcdXIFbthb4IadhfD96Pz1v5YrcFepxNcKM3xvbYN7Sgs0Wra/1m2pAt8qlPjBxhYPrW1wp9PXb7S01vvP6fHsach2SkDVwSNaf7dOpWxHs5mVTni5P3W8Tng56ZeFPK9Eg8eJ13kML0RERET6YXghIiIiIhIhowkvD68JF0e/8dkpDF/oj9+sPfzK0cUk+Aykiz7E/bO5r3TB9uwdG+BgbQ3X4U5wcXWA1zw3LFg0Hl7z3GBnbQ5zhRwTJw+DjZU53oiZAhO1Cm8tcBYuKG9jpYSZVHNxeRl2HfTB1Mmj8FPVUbTdOAlLhQLTx7pgudd0BL27AB++vxRB7y7Aklke8F04G2ZSGdyHDcXahV4IXLYAgcsWYO3C2XC0tYaFXI6RQ+yxYOpE4T7fhbMxxMYaCokUU91HC8/zXeQF/yVzsdBzivDezGVyDLWzxfol8xD0bvvzZ413g4O1FZQymfA98Jzpgs2Rb0Mpk0FuKnn2WaTCP/9+ymDhGi9yUwnsbS1gpTSHtYUZJkx0xlxvdyRm+GBX2nu4XZaJ+2dzkbNzAywVZlg8YzL8lswT3v9Cz8lwsrGBmVSKgHfn9+jP6tSyg8hcEq319+vjI/vwzZypOuHlWvgqnfCS6R6LmqQig8eJ13kML0RERET6YXghIiIiIhIhowgvzTeFI12+K87C5PdC8Nule/skupgEn4H07VDcy4sTvsarrPHkHuSeCOx2SrlcK7wsXj4FB4+th9MQa61IITeVwHv2WGx4exY2vD0Lw2yt++T99fVmuo4Q3qPXfDcoJO3vXfO/QwZb4eCx9diduQr/+Vx46fx98ds4G87ONhg+zBbOQ20wzWU4PF2GY/KIofjAy6NP3/PN1JM4MG6n1t+xgrxEnK7Yh69WzsWPdoPx/YjhuB76HkqvpmuFl6fN9ciwisVP118eBTiGFyIiIqJfG8MLEREREZEIGTy8tNQD33yOtpun0XbzNBaFJ+Nf5n7YZ9FFOOLlXL7wNV5ljbUFyD0e0O3kphKt8DJhojOGDbWFlblCCC6aaDFz2hgEL1+I4OULsXLOjD55f3294BULEbz8bQQvfxuTpwwX3nvHZ5HCcYg1tu5cqHPES+fwklMcgL3ZqzHaxQFOQ6xx+0w27p/Lx/1z+fhzzfE+fc//XVONTKs41JWeFP6e/fH2Z7j4WX6Xe3D7ovC4mqQipDvGGDxMvO5jeCEiIiLSD8MLEREREZEIGTS8tNSj7e5naLtZhrabZcjIzcf/N/39Po0uHeHlkPB1XmWNtfnIPRHQ7RQSaUd48XaGhZkcZp1OzaWQSKGUSbE2aCbKP43uk/fUX8s9EYj4/SuhlMlgYabodPSLFBZKOQbNcBLCi0Ii7fKIoMkeIzDdczQeXy/+1d4nWhvwRfhRHHCOwl+//1Lvv48/fFGFDKtY3D1xzuBh4nUfwwsRERGRfhheiIiIiIhEyKDhpbFWOD3UX0+mw8pzJf5XQGnfh5e3+/ZUY+qSQJ1lfOwH1Tw3WJmbaR3x0vnokMF2lnAcYoWMY37IPrEe5aUfGvxUYj2ZJp4cPLYezs62sFDItT5f5yNeFBIphjpaIThsnlZ4iUpahvQj6/D4VOqv9j7R2n7KsMKpKTgwdSee/HjrpX8XW25eRoZzDM4Eqg0eJQbCGF6IiIiI9MPwQkREREQkQgYLLz/e0LogeliyGv86O6RPQotFyMdYHhiGLYF+iNnkh10b38efq4/16ALt3a2x5hDUpUE6S1KvgYuLAxavmIR/2T1dJ7woJFLY21pgX/77yC4JQHZJAMrPx/TJe+qvdQ4oB4+tx5DBVlBIpF2Gl8keI2BtYYa53u5dHvny+Grf/Hl0Nc3fsT81XMVHk/cibUg0KvZ+1OXfwyc/3sLpDdnIsIrFscX78bS53uBRYiCM4YWIiIhIPwwvREREREQiZLDwcv+S1tEugzxW4H8Flb1ScBkXnIyVCxdBvWk1HuQn/CpHUzSW7UXO2RBhIfFLYaGQw1KpwMjRDvAPW4A34zxgolbBM3sJzBUdpxnbkb4KB89sFvbp6e0GP4qlN0e8dI4vnU835h7c/rn/Pm0G3vOdDlsrJRQSKcykMngtcNMOL7/yES+ddzvvLLIc45FhH4s0tygULEtC/tt7kDYyChlWschyjcN3n1YYPEYMpDG8EBEREemH4YWIiIiISIQMFV46/6I8YkcC/nnB9l4HF/nmY1i0bBU+Dl+Hp5VHftV993kOsi9GCss4Hw4X16GwslBi1BgnBMW+i39+dsTLoJWuSCndAjOZDKs2z0fWxW3IvBgh7HxF4q/+fvtynT+3ZgmHg6CQSLFmy3xYLhrdHl7SZ2LdtkWwtTaHuVwOe3tLnef9uTL/V3ufXf19+6XpJn744hIack7j5LosnN6QjTuF59B8pcbgEWIgjuGFiIiISD8ML0REREREImSQ8NJyC21XioUNm7e619HF/cNDWLL4HXx/PhdtV47/6r8wbmqqwMEvYnSWeHwr3CaNwIeZ6/Bv+2bARK3Cfy0bhYNfxMDDyx27jm9F5hfRyPgiStj5W+K6nkhWTXyXG+Jki6yaeCgXtoeX32TMRHhOAGytLeC1bGqXz/mfR9cN/nk4w43hhYiIiEg/DC9ERERERCJkkPDyxy/QdrMMbTfLUHH2BH43bV2vost/BhfCf8U7+OX6SbTVnQGa6371Xxg3NX2Og5fidJZ4IhRuk0biw0x//OOuaTBRqzAkYiYOXoqDx5yx2HUiFJmXYpDRaefr8wz+C/Ce7GXhZUbSEuGIF4YX7kVjeCEiIiLSD8MLEREREZEI9Xt4+emW1oXQV3+YgDeXJfc4uvxuSxkWLFqKP1e3X6QdP93ql18YNzVVdhkSdpWEYbS7M+Ysn4bf7VfBRK2CecAk+G5fBvfJI5FQEobMmjhk1MQKO99wyOC/AO/JugsvdraW8Fo2FXbvjReOeHF0soWVpZLhhetyDC9ERERE+mF4ISIiIiISIUOEl87Xd3GataJXR7t4r1yPu9nReFp6AE+ri/rtF8aNTZXIqknQWVplLOb5eMJMJsMbMVNgolbhrQXOcJ0wHAt9Z+NAZcyz8NKx1yW8vL1WhRkLJ+H3UwbDRK3C36XNgNxUAo85fRDr7AAAIABJREFU4xChDmB44XTG8EJERESkH4YXIiIiIiIRMuQRL99dOgnJ9FU9ji4WYcewLcgXbddL0Xb3ItBS32+/MG7s5ogXzSar3PCPCVPbw4u3M/xiliOrJh6ZNfGv7REvWTXx2HcuEpZLxrSfaixtBsykshc+nuFlYI/hhYiIiEg/DC9ERERERCLU7+Gl5Rbabp5G283TKDyUg3+Z+2GPw8uUlcH46VIR2urP9vsvjF8WXlRLpuBfkjxholbBLmQadpWEPQsvcV2El9fjGi+aU62NDJ4uXOOlu1OMMbxwaGV4ISIiItIXwwsRERERkQgZ8lRjm7aE9+r6Lu8tXoynpfvRdru8339h3Nj0+QuDwpzl0/B79XyYqFUY/OEMJA6U8FIahpEbZ8BErcIbOV6Ys3wawwvX7RheiIiIiPTD8EJEREREJEKGDC+LVgXiN2sP9yi6mK/PRv6W1UYbXlRLpuCtdK/2I162Th9QR7w4+k6CiVqFf8hS8YgX7oVjeCEiIiLSD8MLEREREZEIGTK8jJ//Xo+PdnFbvQPXUj402vDiMtZZuMaLZJUbtuUFDYjwElW4CYr5I4RrvIxwcWR44bodwwsRERGRfhheiIiIiIhEyJDhZficVT0OL+6L/NBcuNtow4utnSXeiPWAiVqFt7ydEZToMyDCS/THW/CfUx1golbh79JmQCGVMrxw3Y7hhYiIiEg/DC9ERERERCJkyPAS8cFqrFv+rtbC3n4bR8e4oWDk6OfuW4Z17y7F9g/ew9PS/UYbXsykMrwRM6U9vCxwxsyFkwZEeNlTFoHfTxkshBe5qYThhet2DC9ERERE+mF4ISIiIiISIUOGl6721+gNaBkkQ8sgGZ6WpnXcdzINT0sPCNHFWMOLlaU53ozrOOJlbeSyARFe0ipjMGrjDJioVfjf2bN5jRfuhWN4ISIiItIPwwsRERERkQgZXXiJ2dgRXkoOiC68qJZMwb8kecJErYJtyDR8eNB/QISXrJp4+H66GSZqFd7I8XrpYxleBvYYXoiIiIj0w/BCRERERCRCxhZe/ha3qSO8nEgVXXiZu2I6fq+eDxO1CvZhMxCeHcDwwvDCPTeGFyIiIiL9MLwQEREREYmQ0YWXhM0d4aU4RXThxXv1TLyV7gUTtQp2W6fziBcjDS+lhWkozEkS1vJANwKUl+ZqPebh3SqD/xm8LmN4ISIiItIPwwsRERERkQgZXXjZFSKElyefJIsuvLhPHol/3DUNJmoVJKvdEbxnFcOLEYYX1xHDIDeVCCvMSdK6/5dHdZg2cazWY8qKMg3+Z/C6jOGFiIiISD8ML0REREREImR04WX31o7wcmyf6MKLtaUF3ozzgIlahbe8nbFik/eACC8pZTvwTsLa9vCSMRuxCVuw/2yUaMJL6AZfrfsvf1akdT/DS9+O4YWIiIhIPwwvREREREQiZHThZU9oR3j5eK8owkvoNk98kj0Wn2SPxUfJo5CndkPuIXfkZ7ii8IArPskeC3WyO7YXBL924SUhIxTRLpuRaR6H9+dshIlahd+mz0G6XQwyzeOwc+xG7CmIMNrwMtzRAXJTCVxHDNO6Py8tHnJTCWwtLYXwUnX2sM7rPLpXjSsXj+HOtTN43HS126/3uOkq6i6V4M61M3jSXPfKjxP7GF6IiIiI9MPwQkREREQkQkYXXvaGdYSXo0miCC9bt8/A2fwxL9yJQxMQdtD/tQovYbP8kW4Vi8yVccgq6+JUYyfikbE4FmnWMYhYEGCU4WXN8kVQyuSQm0pwv/6CcP8HPksgN5VgqbdXl+HlzrUz8Pby1DoixkqpxJbANVoB5uHdKgT5rhC+huZxEZv9evW412UML0RERET6YXghIiIiIhIhowsvyeEd4eXIHoYXI1rnzxyy8AOkO8YgK1/3Gi9vPn+Nl4x4pNvEIHJ9kNGFlyDfFZg9fbLOdV40R8KkJITrhJfHTVe1TlU23NFB68iYIN8Vwut0DjcT3FzgZG/30sdNGefW7eNelzG8EBEREemH4YWIiIiISISMLrykRHSEl8O7GV6MaJrPG528GenWMcjK0P4+COFF7aXzPcqKj8cBm2jhtGPGFF6iw4MhN5XgA58lQGsD6i6VCKcZqyjL1wkv1eVHhduK8pKB1gY8aa4TXnOCmwvQ2h5oNI/bErhGeNzyxfOEI1p+/uGG1uMiNvt1+zhD//n35RheiIiIiPTD8EJEREREJELGFl5+2b+tI7x8lMjwYkTTfN6YEZuRuTZO5/vwwvBSE4/MpXGIGrfJ6MJLeWmucOQKWhuQuW+ncJqxqrOHuzzi5X79Bdyvv4AnzXW4X38BeWnxsFIqta4X86S5TjhyxtbSEhv9fFBemqsTUfR93Os0hhciIiIi/TC8EBERERGJkNGFlwORHeElfxfDixEtqyYe+y9G4YBNNLI+0g0rnid8YKJW4TdqFfzO+OvGl6x4pAzeYXTh5XHTVeHaKg2XT8FnqbdwmrGuwgtaG1BRlo+l3l5apxjTTBNe0NqgdaoyzWwtLbFm+SLUXSrR63ENl08Z/M++r8fwQkRERKQfhhciIiIiIhEyuvCSvqMjvBxKYHgxomXVxGN7bDDSbWKR9YX29yDoXCBkeZ4wUavw92oVHA5N040vF+ORaR6HPQURRhVe0NogXOclc99OONjYQG4qwZWLx7oML51vG+7ogLANvigtTMOa5Yt0wgtaG1BamAafpd7CETGaOdjYaB3V0t3jhjs64ElzncH//PtyDC9ERERE+mF4ISIiIiISIaMLLxk7O8JLXjzDixEtqyYeW7x9ke4Zo/M9mPXJOzrhZWrR2zqPO+AWjW3rAo0uvGiu86K53dbSEk+a67oML1sC1wiP6RxOpoxz0wovd66dQWFOEgpzkvDoXjV+/uEGKsrysWjeLOE1y4oy9XrcueJsg//59+UYXoiIiIj0w/BCRERERCRCRhdesqKE8PKLOo7hxYiWVROP0IV+rxheohDpH2x04eXUxxlaR5m8v2Ix0NqAukslWpEErQ3wX7NMuOj9o3vVeNJch+KCVJ1TjWmuHSM3lWCjnw8eN10FWjuuIaMJKvo+ztB//n05hhciIiIi/TC8EBERERGJkNGFl+zojvCSE8vwYkTLqolHTOIWpNvE6JxqbMP5IL1PNZZatNPowsuDhs/g7DBYCB2puyKA1q7DS2FOknCblVIpnJpsuKODcAoxtDbg5x9uCEfByE0lUMrkwmPlphJMcHPB46arej/O0H/+fTmGFyIiIiL9MLwQEREREYmQ0YWXnNiO8JIdw/BiRMuqiUfGF7FIs45GVn68zvdhdukamKhV+I1ahaBzgTr3Z2XEI2XwDmTVxBs8vHzgswTeXp5ISQgXbtvo5wNvL094e3kKF76vu1Sic9uT5jrhqBdNaElJCEdxQarw2Oryo0BrAx7erUKQ7wqto2mUMjk+8FmCb788L3ztb788D5+l3i993OsyhhciIiIi/TC8EBERERGJkNGFl9y4jvCSFc3wYkTTfN6YEZuRuTJO5/vg++lmmKhV+G3uHN3oUhOPdO8Y7Jyw0SjCS1/s0b1qNN6u0Pvx9+sv6PV4fR8n5jG8EBEREemH4YWIiIiISISMLbw8yYvvCC+ZOxlejGiaz7s7Oxxp1jHI2teD8BIVj1TbHUgt3vnahBeu92N4ISIiItIPwwsRERERkQgZXXjJ39URXjJ2MLwY0Tp/5u3rgpFuF4OsXD3Cy4F4pNlGI3bbFuE2hpeBPYYXIiIiIv0wvBARERERiZDRhZePEjvCS9p2hhcj2vOfO/KdYKRZxyBjcSyyip4LL1/EIys/HmmzYnDAJgrb1mhf84XhZWCP4YWIiIhIPwwvREREREQiZHTh5fDujvByIFIU4WVTtDcSEqYiIWEqNvoNx7ID47E4bzJWfTgK0TsnISFhKiK3T0H00U2vVXjJqonHnoII7HTZiEzzOLyv2tgeXjLmIMMqFpnmcdg5YSNST+zQeR7Dy8AewwsRERGRfhheiIiIiIhEyOjCS+GejvCyf5sowkvnWVma4804D5ioVXjL2xm+O95FVk08MmvikFkT99qFF832n43Ckn0fwEStwptZXkjcH46syu4fz/AysMfwQkRERKQfhhciIiIiIhEyuvBydK8QXv6WEiG68OI+ZSTeiJkCE7UK//XuaEQVbhoQ4eWF13hheOGeG8MLERERkX4YXoiIiIiIRMjowkvRvo7wkhwuuvDiMWesEF7+c9ko7CoJY3hheOGeG8MLERERkX4YXoiIiIiIRMjowssnyR3hZd+HogsvqiUe+Ne9M2CiVsFqwxQkMrwYbXh53HQVeWnx2Ojng6XeXvBfswwpCeF4eLfK4O/tdR/DCxEREZF+GF6IiIiIiETI2MLL8knuQnhZbW+L21lRogovk2e7C0e8/MfiEYj7ZCvDixGGlysXj8HBxgZyU4nOrJRK5KXFG/z73derLj+KIN8VCPJdgUf3qg36XhheiIiIiPTD8EJEREREJELGFF7+XJwMS1OJEF7mmEowc8wIUYUXS3MzIby85e2MD6KWD5jwMmz9VCG8LN+wwGjDy5PmOgx3dIDcVAKlTI6l3l5IjAqBz1Jv2FpaCrdfryw2+Pe8L1eYkyTEpbpLJQZ9LwwvRERERPpheCEiIiIiEiFjCi9PT6XDvFN4mW8qxamoIFGFFwtlp/CywBk+WxcOiPCyI38Dfj9lMEzUKvx92gyYmymMNrzUXvhYCBCRIeu17juau1e4b2dYoM5znzTXoe5SCa5cPIaWBy8PB2htwJ1rZ/Dtl+e7vf9Jcx3uXDuDqrOH9X7dn3+4gfv1F7Rue3i3ClVnD6Pq7GGd+9CqX3hpvF2BqrOHcefaGb2/nz15rGYML0RERET6YXghIiIiIhIhYwsvljI5fnoWXhaYSnFpb5iowou1tTnejPcQjnjxi14xIMLLttzAjvCSPhNmUpnRhpfq8qNCgIjY7Kdzf1FeMgpzklBRli/c9j8PryNtz3aMHT1S67Rkm9avwpdfnBAelxgVItx359oZuI4YJvz7KGcnnaNoyktzMdZlpM6pzrYErsGT5jrhcZr7CnOSEB+5CbaWlgjyXdH+d/J2BXyWeuucMm329MlCFOnqfp+l3sLrlxxJw6J5s7TunzZxLHL2x+Bv/31TeJy3lyfkphJ4e3mioiwfwx0d4DpiWI//DBheiIiIiPTD8EJEREREJELGFl5UbqPQ/Cy8BA0ZjD99kiyq8DJxxhj80+7pMFGrYOY3EVGFmwZEeIn7ZCssl44Rwovr+GFGG14eN13VCgzzZk5FQVZil0eJaJa5b6fWczSnJJObSjDTY6LwuM7hRXM6s+ef9/BuFdDagG+/PK91arNpk8ZpXXcmPnKT8Lqa2zrHEU14mTdzqnCb64hhWiFngpsL0NqAD3yWwMneTisC7QgNAFrbQ5RSJhfue/7aNykJ4cL70ISXsS4jhddjeCEiIiL69TC8EBERERGJkLGFl/dmTMJPUgVaBsmwbdSwjvtEEl5US6bg/8maCxO1CnZbp2NXSdiACC+7SsLg6DsZJmoV3szxgseccUYbXtDagKTYUJ0oogkVEZv9tE4N9rjpqhBRxrqMRMPlU/j5hxuIDg8WnldckAq0aoeXsS4j8e2X5/G46SriIzfpHGVTlJesc+qvJ811GOXsJEQWzXvo/B5HOTshPnITqsuPakWkxKgQ4fFbAtcIt2tu6+5UY1PGuQlRSHOUz51rZ4SAY6VUovF2BdDaEV40j/dfswylhWk9/v4zvBARERHph+GFiIiIiEiEjC28rJo5Gc0yM7QMkiHaZYQRhpdKZNUkdDvVEg8hvAwOm4FdpR8iqyYBmTXxyNAJL4cMGh96uheGl9IwDF3nIYSX6QsmGnV4QWt7iJg9fbLW0R6do0J1+VGgtQF1l0qE23eEBuB+/QXcr7+AhsunhOduCVwDtGofGZOyK0L4Wt/fqcQIJ0edI2Q0a3lQi7pLJUiMChFe09vLU7hfcxSKy3BnfHvzfJef50lzHb798jwKc5K0TnHW+fM+H17uXDsj3Pb+isVar5cU0xGnjuTsAVq1T1lWcuRAr7/3DC9ERERE+mF4ISIiIiISIWMLL/PHu+KhqRwtg2SIHOFsnOGlNqHbTfFyxz8/O9WYzaap7eGlNgGZtQnIqI1Deqed/+r1CS/xx0Nhs8JdONXYZJW70YcXzVoe1OJccTY2+vnASqnUOlUYWhtQWpjW5dExnac5OqXzES+acKOZ5mgRW0tL4bbCnCRMmzSuy9fsHF40ty1fPE/n/V+vLMZSby+t0591Xuev9Xx4qSjLF27LTo3Ret2qs4eF+5JiQ3U+w88/3Oj195zhhYiIiEg/DC9ERERERCJkbOFFKZXhO9P2a7wE2toYXXhpaqpEVnV8t7M0V+LNuPYjP/5r2Sgknd6GrOp4ZFbHIaM6FunVMcLEdqqx6jtF3S7n4zj8fspgIbyMGuX0wsc3//jyX7r/Wqu7VILCnCQU5iQJ11vRrPF2BWZ6TBSCw8O7VThXnK11PZgg3xU601wHpfMRL6ePZWm99vJFc4WjVjTvo/NpySI2+6GiLF+4ZktXR7xoruvSeZpTk1kplQjyXYGivGTsCA3ocXjZFxem9bqnPs4Q7tsb236f5ogXBxubV/ozYHghIiIi0g/DCxERERGRCPV7eGm5hbabZTq79NFeeHtOhEIiQeOg9vCy1lSKeR4T4LNgVpfPaas/CzTf7Ndf2jc1XkR2xXad7T8dhgnTRkMhkeCNmCkwUavw1gJnDHW2w+QZLkg9HYasikhkVmwT9umXBw0WH3qzS3c+7nLRSRswafIYIbz8XdoMyE0lmLtgKt73X9zlc6rvFOH776sM8jnKijJ1LlDfef5rlgn3tzyo1Tod10Y/H63HVp09jKqzh3Hn2hmgVTu8xEVuFB73h7pPMXSwPeSmEnh5TgFaGxCx2U+4ZsuT5jqgtf10YZqL1usTXqrLjwpf73plcZefQXNbV+HlDzc/FW5b8dzRNLHbNgr3HTuUDLQyvBARERH1N4YXIiIiIiIR6vfw0lyHtuoinR2J2YQZY11wNHYLGsa5oWWQDHXurrh/IgNeE927fI6wuxf77Zf2TQ8+Q865UJ3t+Wg9xrgPxUp/Ff5v+myYqFUYHeuFePU6TJo6Ers/8sfBcyHI6rRPr/b8ouSG3OVvPulyvuuXQOU1Be+kvA8TtQq/zZmDXakhyPtkF+bMm9rt8658U4xr357Ak5a6fv0cD+9WCacUU8rkiNjsh7KiTFy5eAwpCeHCNVbGuowEWttjiOZ0YA42NshOjcGda2e0LmBfkJUItGqfaszBxgaJUSG4XlmMNcsXCbcnRoUArR0Rw8neDo+bruLRvWokxXZcV0Wf8FKQlSg8vqwoE0+a61BRlq912jHNY4vykoXbivKS8eheNdDagEXzZgnfi7y0eNyvv4CyokwMd3QQ3l/Lg1qt98zwQkRERNQ/GF6IiIiIiETIEKcaa7txUmdHEkIxe6I72m6cRPb49vDyyMIKv3y8H97TJnb5HK19W9Evv7T//o/lUJdt0lnSoQ8wdtxQbNuzHP++bwZM1Cq475oLddkmTJsxGnsO+SK7bAMOdlp5bWq/BodX3bWbBV3uA9+F8J4/FbEXYmCiVuEfMmfh8vVDOH0uBQvmT+32eZrdulWIHx/0z5+fZp2PTOlqI4c6oeRIRxgrL80VgszzmzdzqnC9k87hRRMuOm+4o4MQMVISwoXbrZRKKGVyKGVyuI4YBrmpBNMmjRO+fnfh5c61M1rvSxNcOn/tb788D7Q24MrFY1rvRfNad66d6fb6MJpIo/l6DC9ERERE/YvhhYiIiIhIhIzlGi+HQ32hchuFp6fSkbV8Ab4xM0fLIBn+su5dzB/v+sLrwvTnGk/uQW5psM72qt/H2HFOiExciv+bpoKJWgWrgAnILQ3G1OkjkaReg5zSQGR3WnlpuME/T0/2eem2Lrd62TTM9RyDLUV+MFGr8Eb6LGzYuACfqDfAa/qYbp/3/KpLt+Ovpw706XvGj91fAL7q7GEsmjdLOPpFExR8lnoLp+LqvOuVxZg9fbLw+OGODkiMCsHjpqvCYzqHlysXj8HbyxNKmRxWSiWWL56ndU2Zn3+4oXUkzFiXkSgtTENeWjy8vTzh7eUpRBPNv2uuJdN52akxwntysrfDlsA1uF5ZLDwnOzVGeGzEZj+4jhgG1xHDsCM0QLj9fv0FfOCzRDjNma2lJRbNm4UrF49pfa2IzX7w9vLEBz5LGF6IiIiI+gHDCxERERGRCBk6vHx/OBFzx7rAdYg9VG6jcC8vDks8xuGUtQ1aBsnwvYMDbMzN8adPkg0eHoTwcny9sAP5azFunBOGD7ODq+sQbNk2H/+aNB0mahUcQzyQmrcG1hZmiEtdDnWxP3KK/YRdOBFm8M/Tk10u2aG1j5L94WRvDfeRQzDf0w3BO5fCRN0enf4tczY8/KZhxBBbnee9aFdLd+L+ycR+CS+d9+hetVZAedGeNNcJp+l6fp3Dy/36C0Jg0RwR09V+/uGGcBTMq6y799TTdY5Dv9YYXoiIiIj0w/BCRERERCRChg4vn2zzxzse4zB11DCo3Ebh+8OJCF0yB9+F+qJlkAwtg2RIMpXBWmFmFPGlPbwECAuPXYyx45wwfqIzXF0dELrzbfwueSZM1CqoDi6GpVIh/CJ+V8bK58LLhwb/PD1Z7olArS1dOQUjh9vDfawTpnmORHjcYrhHzcIb6tlCgPlXfzfYOdvoPLfz1CcCkHNivdYaT+7p1/DSV+t8CjNNeOEYXoiIiIh6i+GFiIiIiEiEDB1eNCvYuhZTRw3D/vXLsX/9cmxePBuFg6RCfImQmWGJxziDx5fGk3uQeyJAZ3uzV2PECDvMnO2Cf0yYChO1Cm95O0MhkUAhkcJcIceESc7Yl7ca2cf9kX3cH+Ul4g4vmnkvHg93d0es9vPEaj9PjFzujn8Ochfiyz9FTcHw4CndRpfnw8vRExvw9FR6n/xZM7wY5xheiIiIiPTD8EJEREREJELGEl6+P5yIrA0+OBzqi8Ohvti/fgUmWZgj17Q9vDwcJEO6owPWqKYYNL40ntyD1ENrMc1zpFZAyCkOgN/G2Rg21A5vxExpDy8LnCE3lcBcLodCKsWCd8ZrxRexhZfurs1yJCMA2zYtRNTWdxC19R2EB3vDwt4Cb70zHP+QNA0mahX+PlsF+x0zkHd8ywuv81JZug1/PXUAh8N8sW3FfNGFl7KiTAT5rkCQ74o+O/XX6ziGFyIiIiL9MLwQEREREYlQv4eX1ga0/aESbTdOvnTfnT+ErbOmokhuhpZBMjwYJEOcnR1chg7BN2U5er1GX6+x+hCGOFhBKZN1eQSHUi7Dm3EeMFGr8PtFwzHNcxTsrM1hbWEGM6kUzkNtMNjOAmGxC1F+Ptogn6G3KzuzDSdP67d9KWsxYawz/t8J9vi3rRM6Tj0W7YGgYv9nj4tA6elwrVWVJ6DtxklYmZnBzXnoK79n/HTL4JGB0x3DCxEREZF+GF6IiIiIiETIEOEFrQ1o++MlvX95numzGKUKJVoGyfDNIBkCTaWQm0qwesEsbFzxNjaueBsbViz81YLD/bN5yNgWhIxtQUgMex82lkpYKhVYu34m9uas0QovclOJ1hEvC5dOgG/QLAxztoVSLoPctP3UY3KJBNM9Rgvv/12v6QYPKy/dtRJ889kBXL6wR699XhaPpd4eUA62wFvvjsJvkqfDRK3C32XMhO22GZi3yhOL503C5vUL8f7yWViztOPP02vyWCzynIwVczxxKGZLn4WXlge1uF9/QWuPm64aPEQMtDG8EBEREemH4YWIiIiISIQMFV7Q2oC272rRdvO0Xot7bzFuSORoGSTDo0EyZMgU+C4lCvfP5eP+uXzMnzrxhc//eO82/OVKid5fr/PemzcLQ2ys4WxvCyd7G9jZmMPOpv0oliEOllrhZYzrELwRO0W4xst7vtOQeyIQa/w8YW9jAYVECoVEAqVcjoJDWzrev8eEXr23V93n+Ul4eLFQ/+fcOIWfq46gsjwBn79gn52LQ/LuD3C6dCemjB8JSzMz/Odke/zj1nHC0S+2eYuxaPdSLF04BZPchyHi/aWI+OBdrY0c4oAhNtYYMcQBNkpzKKUyRAeuQkPpQVTmJ6H6cDIq85NQmZ+Ej+JDkbDhfa33ixbt8JKfNh/Nd4dp7fTROQYPEQNtDC9ERERE+mF4ISIiIiISIUOGF7Q2AP99A21Xj6PtcvFLp3J2wrVB7dd80ewnJyf8ed1KTDSVwFUihbezI9ZOcIe/x3i8P94NrlIZXEwlwlylMswbOgRrJ7gjeNokrB4/Bq4SKVwlErhKpZg/1FG4b+0Ed7wzchhcTCUImDoBT04eRNMne5AUsQBpH3giduE4zJVIMU8ixVzT9v9dIFfA3W8MRkdMxFQPB+G++RIpltlYYK6pFO9YKnF0uzeiZ4/F3Zgt+CU7of25Ehnes7FGmNtoRE8ahzC30VgoV2CuqRQLZHIsVJhhibk5AocPxc5JYxHg7Ih1jkOE566yt4XfUEdEdbpvrmn7119jbwc/J819TlgoVwjvTfPefWxsEOI6CrvHjEacsxO229tjnakUG5XmCLOxQbTjEOxzGYl4Zyf4mUqxzlSKIDMlQqwtsW2IHWKGD0H4YFv4SWRY9+z+daZS+Emk8JfI4GcqReaMsQh7bwIW+rnB2799K2c5YZO1JZq3BeHrgFV4HLUJB9xdULViIYIVZu2v0en11plKscXCAuulcqSPHYMDbi4IlCmwXiKHv0SGv8aGCPvbwT34W06SsLOx8/DX76y0Vn3W0+AhYqCN4YWIiIhIPwwvREREREQiZPDw8mxt10tfGl7uHE/DIteR+Mt6H9xVWmgFGI7TZ1ULRjK8GMHf7SKEAAAgAElEQVQYXoiIiIj0w/BCRERERCRCxhJe0NqAtlvnXnKtlVz4zJuJm8fSsGDaRCTMn4lCR0c0WVob/Bf6A20PBslQbyrD1zIz3Bokw9dyM3xnY41bz25vMJXjgXX7v3fefSsrfGNmjrtm5vhaboavbC1xS65A/SAZvrexwx+UlrirMMcflJb4ydFR5/m3Bsnwdaf38b21Lf5oaY3bUgUaJHI0SOT409ChHRs+An8a0bHa1ZMYXoxgDC9ERERE+mF4ISIiIiISIWMKL2htQFv92ZeGl/tnc5Ec6ifc/pfaYriaSuAqkWDeUEesnegO/6kTsGa8G1wlEu1TjUmkmOM4BGsnuiPYczJWj3fTuW/NhPb71ox3F+6b5+iIkxGBeMdlOOaMGozkHQu1XrfjNSRQhIzHoD3TMFjlqPXa45RmmDnUBjnJ7yJgyXhU5G/G0+pj+KnqKBQSCcxlcniOdYH3tInwmTcD3tMmwlwmf3ZdmPYNsbGC97SJeO/Z/VZmCshNJZCbSmBrbo6Jo0fAZ/5MzPeYgCljRkFuKoGZRApXZ0eMHzkMPvNnPnuemfA8zZxsbTBz/BgsmeWBOZPGCrc7WFljlKODcJ9qortwn6ON5j5XvD19PCaOHabzugpJ+//aWVrgwN51SIxZhc8/jcO5kztRnhmNcaOGwc3ZCf9dcQRtN06iQr0LVYf2YIyzk/C5ne3thNeba2kphJe9/isR4fsuApYtwGrvWfBfOk/r7wx+0r7GS+HBd3TCy6Uz0w0eIgbaGF6IiIiI9MPwQkREREQkQsYWXtBSj7bGWrRdPq6z+yez4ebshNkT3HTm5uyES+pd+MsXH2s9p77oAM4eiMIIe3tsXvk2ag/twZ8/L9R6zPWP9uH64X2oO5ra5X0rvabjUNRGtF0+jsZKNbbFL4FCIhVCgFIuw9aohdid6QOFRIo3YqbARK3CWwucsWTlZKQeWouMo+uQc3w9hjrZwNVtCFzdhmDi2GGYPdEdsye6w22oo87X1rz//y7Px1fHDuByfhK+O63Wuv/r4nR8VZyGm4UpOve1XT6O786o8ejTAp3bvy5Ox/Uj+zBznCvCVi3GjcPJOt+7m4UpuP1JWpd/Ft3eV1WI4zlbkbs/EBPGDMNHGRtx+dNELF0wGQ42lpgyboQwz3Gj4eE6Ej5zZ2DmOFdEvL8UEe8vxVafxTCTyqCQSGAmlUFuKsF099H4ujgdbZeP40lhqhBenn52uMv3pxl+qtP6+1VRlo/CnCStXbl4zOAhYqCN4YWIiIhIPwwvREREREQiZHThRbMfb6Dt5mmt/XL9FD7eE4HAd9+Gx5jRyIsJwZHED3Ek8UN8mp2g8/i+2q6NazHayQGuzo4Y6TQYSplU56iOYUNtcbDIH3JTiVZ48Vk7HbnHA6A+HoCc4/7YuG0eFq+YCGdnWwSunye8/5L9O3+199/vu1aCh1W5qL2YJKzkaCSiwldi1tQxmOHhin07fHEkIQxHEj/EjU/S8enBBOF7kRe7BY62NlBIJLBUmMFMKoO9lSXemzcTX5/KwZPijI7wcunYC98LWm71799bTq8xvBARERHph+GFiIiIiEiEjDa8tDYAD6+h7WaZziI/WAEbpRJ/uXKiy/t/zTXW5iP3eAAslQrhqBeFRAozqRSD7SxgpVRohZe1ATOehZf1yDnuj+zjfti0bR6Ucjn2JK7p9/ffn2u6mImq8l2oLE9ARXkCPi9PwJhRjhjuZIdfvjz5wuf+uaYYPvNnYpLLCJjLFXCytcGYYU5wcRqC0yHrOoWXohe+DsOLcY7hhYiIiEg/DC9ERERERCJk1OGltQForNW51svxfdtQELe122vB/JprrD6E3BOBOHhsPRyHWGOIvaUQXxQSic6pxmbPGYMdu5dCfSIAOSfWI/uEP2L2v4tlq6eg/Hy0QT5Df+3p9VL85conuFuRjq8qDqDh8zRs/mARLh3do/drqKM2QTXRHWYSKcykMphJZfAwlQjhxW/2dMzzGI9L+UldPv/5a7xwxjGGFyIiIiL9MLwQEREREYmQ0YeX1gbgxxvAHy8ZPCRowou6JBDqkkBkfbIeg+0soJBKtS4iL4QXb2dYKBVwsLeEuiQQOScCkH1ivbDy8zEG/zz9sV+uncCPl/Lx9YU01J870OPnZ0UGw9HGGkqpDAqJFFMlUiG8/LE4HZ7jXJEfswV/rj7G8CKSMbwQERER6YfhhYiIiIhIhEQRXjqvuQ5ttz81XHipOQT1yWBhWccDYWGmEK71opBK8buUmTBRqzB+91w4O9nA1lqJESMHw3O2C7JLA4WVfzowwotmP1Xmoe3qiV49d+6U8ZCbSmChUKAmerMQXopjNmP2RHdMHj0SlgozbF+3guFFBGN4ISIiItIPwwsRERERkQiJLrxo1lKPtm8/R9v10n5dY20Bcs6Fau3A8Y1QytqPxli7eR7eiPWAiVoF+dqxGDrUFkp5+32jXIYg61yIsE8rEvv9/Yti10rQdvm4zlwch+BUciQ8ZQohvNSmR2P2RHf4zJ2B5bOn6jwHP9UZ9u8p1+UYXoiIiIj0w/BCRERERCRCog0vBlpT40VkV+zQ2UhXJywP9MLkmWPw24SpMFGr8HbpOjg528HJ2Q4HK7YjqyISmZ326ZcHDf55jHKNl/G04iOdvTd7Ku4VpeLk+veE8PLk9EGoxrvi8I4gPL1YgKcX8/H0s46hmeHFGMfwQkRERKQfhhciIiIiIhFieOnZmpoqcPBSrM4mzhiD1aGLkPrpdrwZ137Ei2e+D5yG28NpmD2yLsUg81I0Mjrt/K1cg38eo1zjZTw9la6z92ZMwr28OPy8f1tHePl4L1Ruo3A41BdPT6bhael+reHHG4b/PJzOGF6IiIiI9MPwQkREREQkQgwvPVtT0+fIqo7T2cSZY7A6bDGyquPwb8nt13iZemhle3gZbo+s6jhkVsciozpG2Pn6PIN/HqNcN+FF5TYKmxfNxttWVkJ4cZLJMWn4UBRsXcvwIqIxvBARERHph+GFiIiIiEiEGF56tqamSmTVJOhs2twJGDzEBgqJBG/ETIGJWoW3vJ1hZWGGsR6jkVkTj8yaOGR02vmGQwb/PEa5bsJLyY4AHA71hYepRAgvg00l2PvBMnx/OJHhRURjeCEiIiLSD8MLEREREZEIMbz0bI3dhBfNxkwcgd/GTxXCy/r495BVk8Dw0pN1E140m6VQCOHFWaHA/xxPbb+P4UU0Y3ghIiIi0g/DCxERERGRCDG89Gzt4SW+23l6T8A/7ZoGE7UKsrVjsT0/GFk18Z3CS6wwhpdu9pLwEuQ6Uggv745z6biP4UU0Y3ghIiIi0g/DCxERERGRCOkbXt4/Utn+S9ABvsKaz7ChNLXbjZs/Hf+eNhcmahWUG2dirToaG0pTEVyaguDSFASVJgtLKD9s8M9jlKv+AucK1N3Ob+xYIbzMHze24778HJw7lK2181dqDP95OJ0d+uIy9l+oeen/71TWX0flVw2G/r9JIiIiIoNheCEiIiIiEiF9w8utb740+C9rjWEvCy8TFs7E/8lcABO1CuZbZsE3l+Glx3tJeFk1apQQXrzcxjC8iHR/eVTPI16IiIiIXoLhhYiIiIhIhPQNL1z7Gps+f+GpxqYvGI9/3TcDJmoVrDZ4YFdJ2LNTjcV1caqxPIN/HqPcS041tsDSQggvbtaW+FvpAZ5q7DUdwwsRERENdAwvREREREQixPDSs70svFhbWeDNOA+YqFV4y9sZ/rErGF56upeEF0+pXAgvo83NGV5e4zG8EBER0UDH8EJEREREJEIMLz3by8KLg6Mt3oiZIoSXyEPBDC893UvCy1xzcyG8JPt4d9zH8PLajeGFiIiIBjqGFyIiIiIiEWJ46dleFl4i84LwH9nzYKJWYczehUirjGF46eleEl5+SdsuhJcnH+9leHmNx/BCREREAx3DCxERERGRCDG89GwvCy9ZNfEYdHgRTNQqeJ8OEG5jeOnBGF64Z2N4ISIiooGO4YWIiIiISIQYXno2hpd+GMML92wML0RERDTQMbwQEREREYkQw0vPxvDSD2N44Z6N4YWIiIgGOoYXIiIiIiIRYnjp2Rhe+mEML9yzMbwQERHRQMfwQkREREQkQgwvPRvDSz+M4YV7NoYXIiIiGugYXoiIiIiIRIjhpWdjeOmHMbxwz8bwQkRERAMdwwsRERERkQgxvPRsDC/9MIYX7tkYXoiIiGigY3ghIiIiIhIhhpeejeGlH8bwwj0bwwsRERENdAwvREREREQixPDSszG89MMYXrhnY3ghIiKigY7hhYiIiIhIhBheejaGl34Ywwv3bAwvRERENNAxvBARERERiRDDS8/G8NIPY3jhno3hhYiIiAY6hhciIiIiIhFieOnZGF76YQwv3LMxvBAREdFAx/BCRERERCRCDC89G8NLP4zhhXs2hhciIiIa6BheiIiIiIhEiOGlZ2N46YcxvHDPxvBCREREAx3DCxERERGRCPV1ePnm/s32X5a+pius+QwbSlNfuP/IfwcmahXGf7xJuC24NAXBpSkIKk0WllB+2OCfxyhX/QXOFai7XVVCrBBeyrPSOu7Lz8G5Q9laO3+lxvCfZwCtsv46wwsRERFRH2J4ISIiIiISob4OL+uOVhr8l7+/5hhe+mEML6LdluNf4Jv7NxleiIiIiPoIwwsRERERkQj1dXgJO/FFv5yCqOVBLVISwpEUG4rEqBAkRoUgKTYUSbGhKMhKxJPmupe+xpPmOhRkJWq9RmJUCFISwpGSEI6WB7U6z+GpxvphPNXYK6/lQS0O7I7Egd2Rwt9vzc9LcUGqXq/xpLkO2akxSIoNRUpCuPAzlpIQjsx9O/G46arOczIrahleiIiIiPoQwwsRERERkQiJMbwUF6QiMSqkyzCC1gZ8++V57AgNQHX50W5f48rFY4gOD8ada2e6/cV1YlSIzi+pGV76YQwvvd6T5joU5iS98OfjemUxdoQGoOHyqW5fp7w0F4lRIWi8XdHl/Q/vViE6PBhFeclatzO8EBEREfUthhciIiIiIhESW3jJTo15YVDpvIKsxC4fe72yGJn7dur1GlVnD6MgK1H4d4aXfhjDS693YHek3j8fKQnh+PbL8zq3l5fm6n1UTHlprtbPB8MLERERUd9ieCEiIiIiEiExhZfrlcXITo3p0XOiw4Px6F618O8tD2oRHR7co9fIS4sXjg5geOmHMbz0ar39+fj5h47v0cO7VUiKDe3Ra2Tu2yn8fDC8EBEREfUthhciIiIiIhESU3jZErimx8953HRVK7QkxYZ2eW2Kly0+chPQyvDSL2N46dV68/Px6F611tFfiVEhWiFG32l+PhheiIiIiPoWwwsRERERkQiJJbw03q7Q+/Rgz+/58NKb19BcTJzhpR/G8NLjvcrPR2JUiPDPr/rzwfBCRERE1LcYXoiIiIiIREgs4aWsKBN1l0p69dyCrETcr7+Ah3ertK5H0ZNVlx9F1dnDDC/9MYaXHu9Vfj400eTbL8+jKC+5V6+h+flgeCEiIiLqWwwvREREREQiJJbwkhgVgifNdb16bsPlUygtTENxQSruXDvTq9d43HQVB3ZHMrz0xxheerxX+fm4cvEYyktz++Tng+GFiIiIqG8xvBARERERiZBYwktSbGivrj2B1gbUXSpBWVHmKx0V0PKgFpn7djK89McYXnq8lITwXoeXqrOHceXisT75+WB4ISIiIupbDC9ERERERCIklvByrjgb1eVHe/XczH078fBulfDL4d68RkVZPq5cPMbw0h9jeOnxzhVn43plca+ee2B3JJ4016HxdkWvT8Wn+flgeCEiIiLqWwwvREREREQiJJbw8uheNVISwnv13B2hAcI/d76QeE9/Of3zDzcYXvpjDC89XsuDWmSnxvTquZ1/rnr785GSEI6ff7jB8EJERETUxxheiIiIiIhESCzhBa0N2BK4psenG2u8XYH4yE3Cv2fu24n79Rd69Bo//3BDeA2Gl34Yw0uvFh+5qcenG2u4fAqFOUlar/HoXnWPXuNx01VEbPYDWhsYXoiIiIj6GMMLEREREZEIiSm83K+/oBVRXrYnzXXYErgGj5uuat0WsdmvR7+gTowKQePtCqCV4aVfxvDSq92vv9Cjo8IeN13VOhpMc5smoui7HaEBws8HwwsRERFR32J4ISIiIiISITGFF7Q2oLw0F3lp8S993M8/3EB0eDC+/fK8zn2NtyuwIzRAr6NnslNjUFqY1vFchpdffwwvvV5ZUaZe12lpeVCLsA2+eHi3Sue+ukslSIoNfWmcfNJchwO7I1FemivcxvBCRERE1LcYXoiIiIiIREhs4QWtDbheWYyIzX6ou1TS5f3lpbmIj9wk/Ff4XU0TX4rykru8v7r8KMI2+OLKxWPaz2N4+fXH8PJKu3LxGLYErsH1ymKd+54016EgKxE7QgO6jC6aaY4uqzp7uNuvsSM0AA2XT2ndzvBCRERE1LcYXoiIiIiIREiM4UWz0sI0JMWGIjEqRFhSbCiqy4/q/RoVZfmIj9yk9RrxkZtQXJDa5X/xz/DSD2N4eeU9aa5DUV4y4iM3CX+/Nf/8fEx80arLjyIpNhRJsaFISQgX/vlccXaXj2d4ISIiIupbDC9ERERERCIk5vBiiDG89MMYXkQ7hhciIiKivsXwQkREREQkQmIOL9cri5GdGqN1tEpeWjzu11/Q+zXu119AYU6S1mtkp8Z0exozhpd+GMNLn+x6ZTEy9+3UOlKlMCfphacYe3736y8gLy1e64iX7NQYnVOMacbwQkRERNS3GF6IiIiIiERIjOGl8XYFosODUVaUiZYHtVr3PbpXjYKsRKQkhONx09VuX+PnH24gJSEc2akxOr+IbnlQi9LCNMRHbtK5j+GlH8bw8krTXJ+lvDRX52fg4d0qZO7bicx9O7s8lZ5mLQ9qkZIQjqK8ZDy6V61zX3FBapc/HwwvRERERH2L4YWIiIiISITEFl6uVxYjMSoEP//w4l+oP7pXjbANvl3+1/0tD2oRsdkPjbcrXvgaP/9wA0mxoVoXKWd46YcxvPR6VWcPIz5y00t/Pu7XX0DYBt8u4+T9+guIDg/WiZrP73HTVUSHB2v9fDC8EBEREfUthhciIiIiIhESU3hpeVCLHaEBej/+5x9uIGKzn85/2b8jNOCFR8M8v+jwYOHxDC/9MIaXXu3RvWpEbPbr0ePjIzdp3fakuQ47QgNeeDTM8+sccBheiIiIiPoWwwsRERERkQiJKbzsCA146X+F//waLp/Cgd2Rwr8X5iR1e/2W7tbyoBaJUSFAK8NLv4zhpVfrzc9HdflRFBekCv+euW9nj66RhFbtgMPwQkRERNS3GF6IiIiIiERILOHlcdNVIX70dNHhwcI/9/Y1UhLC8aS5juGlP8bw0uO9ys9HUmxol//ck2l+PhheiIiIiPoWwwsRERERkQiJJbxUnT2M8tLcXj33wO5ItDyoxeOmq8jct7NXr1FWlIm6SyUML/0xhpce71V+PpJiQ/GkuQ4tD2pf+eeD4YWIiIiobzG8EBERERGJkFjCy4HdkT26LkvnVZcfRXlpLirK8lFdfrRXr/HoXjXy0uIZXvpjDC893qv8fJwrzkbdpRKUl+biemVxr15D8/PB8EJERETUtxheiIiIiIhESCzhpbenUUJrA+5cO4OivGQUF6TizrUzvXqNJ811SIoNZXjpjzG89Hiv8vNRd6kEZUWZKMpLxrdfnu/Va2h+PhheiIiIiPoWwwsRERERkQiJJbwU5SX3OpoUF6Si4fIp3K+/gMKcpF69xvXKYpwrzmZ46Y8xvPR4xQWpvY4mmft2ouVBLRoun0JpYVqvXkPz88HwQkRERNS3GF6IiIiIiERILOHl2y/PoyArsVfPjQ4PFv65t0cGZKfGoOVBLcNLf4zhpcf79svzKC5I7dVzO/9MvMrPx6N71QwvRERERH2M4YWIiIiISITEEl7Q2vD/s3fvUU0fCrr3u887M+c9c95Z78yaNeus857Zk9R0a7XVVuWmIHhDRUVFUBTkIgKCilcUQe4XEUQQpaLi/Y6KoCjUuyBWahQUBAGlWKk33CDQUumW5nn/cCclJkASAkng+az1rNkNSUhiXKuTb3/5IXCVj9q3aXtbjvD1y+U+WG59o/6H8YkxQUBzJcNLb4zhRaNJ36PqrOXVfaQkhMndR9vbcrXvRxo3GV6IiIiItIvhhYiIiIjIABlSeLmWfUjt/6o/OS5E7ivK6n4oVPu/6s/N2IPCq6eAZoaXXhnDi0bLyz2Ka9mH1LpNbJg/mp7fk/1zZdFFHNq1Wa37yDqWiluXTgDNDC9ERERE2sbwQkRERERkgAwpvKC5EikJYSqfy6KjUHPr0gmVA071gytyoYbhpRfG8KLxUhLCUFuRr9J10w8kQ5x3RuHyrGOpSi9XtvI7OUjbFiP7Z4YXIiIiIu1ieCEiIiIiMkCGFl7a3pZj/45N2L9jU4dfidT0/B6S40I6PVF4dvouJMYEoe6HQqU/b31TirRtMUhJCJP7PQwvvTCGF43X+qYUO5MicWjX5g7/frx8fAtRG1Z1Gh/TDyQjbVsMWl7d7/T3pG2Lkfs9DC9ERERE2sXwQkRERERkgAwtvEhXW5GPxJggpCSEIW1bDDIOp2BnUiRSEsKwMylS7uuTOlrT83tISQhDYkwQkuNCkHE4BWnbYhAfGYD4yAClR9YwvPTCGF66vcqii4gN80d8ZIDs70diTBDiIwOQHBfSYVBpP+nfj/Z/x9K2xWBnUiSS40Lw8vEthdswvBARERFpF8MLEREREZEBMtTw0n4tr+6jtiJfo5OCS9f2thy1FfldfiDN8NILY3jR6pqe39Pa34/WN52/ngwvRERERNrF8EJEREREZID6QnjpzTG89MIYXgx2DC9ERERE2sXwQkRERERkgBhe1BvDSy+M4cVgx/BCREREpF0ML0REREREBojhRb0xvPTCGF4MdgwvRERERNrF8EJEREREZIAYXtQbw0svjOHFYMfwQkRERKRdDC9ERERERAaI4UW9Mbz0whheDHYML0RERETaxfBCRERERGSAGF7UG8NLL4zhxWDH8EJERESkXQwvREREREQGyNDDy8vHt5AYE4SUhDDsTIpEclwIqh9c6bnfx/DS82N40ZuV38mR/f1KjgtBclwIGp6JO7w+wwsRERGRdjG8EBEREREZIEMOLw3PxAhfvxytb+Q/XN+ZFImS29k98jul4cUryAmrNnsxvPTEGF663L5vYpGaGNmjv6PkdjYO7dosd1nLq/sIXrsUdT8UKr0NwwsRERGRdjG8EBEREREZIEMOL2nbYtD0/J7Sn8VHBvTI75SGF491jvBY58jw0hNjeOlyyXEhyDic0qO/IzEmSOnlLa/ud/gzhhciIiIi7WJ4ISIiIiIyQIYcXjr68BfNDC8GPYaXLtcb4SUlIazDnzG8EBEREfUOhhciIiIiIgNkyOGls7jS2YfG3RnDSy+M4aXL9UZ4SdsW0+nvV3Y5wwsRERGRdjG8EBEREREZIEMOLzuTIlFbka9weeub0g4/GO7uGF56YQwvXa43wktyXAja3pYrXP7y8a0OowzDCxEREZF2MbwQERERERkgQw4v0hN9NzwTyy5rfVOK+MiADk/+3d0xvPTCGF66XG+El5ePbyExJgitb0rlLouPDFAaZNDM8EJERESkbQwvREREREQGyJDDC5or0fT8HtK2xSAlIQzJcSHYmRTZY9EFzQwvvTKGly7XG+EFzX/El+S4ECTGBGFnUqRciPl4DC9ERERE2sXwQkRERERkgAw9vPT2GF56YQwvXa63wou6Y3ghIiIi0i6GFyIiIiIiA8Twot4YXnphDC9djuGFiIiIqH9geCEiIiIiMkCGHl5ePr6F2DB/2VeNxUcGoPrBlZ77fQwvPT+Gly7XW+Gl/E4O4iMDkBwXIvu6sfbnVPp4DC9ERERE2sXwQkRERERkgAw5vDQ9v4fgtUvR9Pye7LK2t+VIjAlC+Z2cHvmdDC+9MIaXLtcb4aX8Tg5SEsLQ9rZcdlnT83sIXOXTYXxheCEiIiLSLoYXIiIiIiIDZMjhJW1bjFx0kU4aX3ridzK89MIYXrpcb4SXjv4Otby6j+S4EKU/Y3ghIiIi0i6GFyIiIiIiA2TI4aWzuBIfGdAjv5PhpRfG8NLleiO8pCSEdfr7lV3O8EJERESkXQwvREREREQGyJDDS2dxpbMPjbszhpdeGMNLl+uN8JK2LabDn3X094vhhYiIiEi7GF6IiIiIiAyQIYeXlIQw1FbkK1ze+qa0w/8iv7tjeOmFMbx0ud4IL8lxIXLnd5Gu7ofCDqMMwwsRERGRdjG8EBEREREZIEMOLy2v7iN47VK5E323vilFfGQA6n4o7JHfyfDSC2N46XK9EV5qK/IRHxkgF18anokRvn45Wt8of10ZXoiIiIi0i+GFiIiIiMgAGXJ4QXMlmp7fQ0pCGBJjgpAcF4KdSZE9Fl3QzPDSK2N46XK9EV7QXImnD68jOS4EKQlhSI4LQdq2GLS8ut/h9RleiIiIiLSL4YWIiIiIyAAZenjp7TG89MIYXrpcb4UXdcfwQkRERKRdDC9ERERERAaI4UW9Mbz0whheuhzDCxEREVH/wPBCRERERGSAGF7UG8NLL4zhpcsxvBARERH1DwwvREREREQGiOFFvTG89MIYXrocwwsRERFR/8DwQkRERERkgBhe1BvDSy+M4aXLMbwQERER9Q8ML0REREREBojhRb0xvPTCGF66HMMLERERUf/A8EJEREREZIAYXtQbw0svjOGlyzG8EBEREfUPDC9ERERERAbI0MNL3Q+FqK3IhzjvDAqvnpJb9YMrat3Xy8e3cGjXZiTHhXS4I4e3YGdeLMNLT47hpctJw0vDMzGy03d1+p49tOyLUnQAACAASURBVGszXj6+1eV9Nj2/h+z0XUiMCdL4vhheiIiIiLSL4YWIiIiIyAAZanjJzdiDxJggHNq1GRmHU5CXe1QhvGQcTkFyXAiO7UlE29vyDu+r7W05UhLCcGxPIhqeiTv9vYXfn4bHOkfMXDCZ4aWnxvDS5ZLjQrDBfwl2JkV2GRhfPr6FtG0xOLRrc4fXycs9isSYIJTfyen0vhqeiXFsTyJSEsKU/p1ieCEiIiLSLoYXIiIiIiIDZIjh5dieRBRePaXy9Wsr8hG1YVWH8SUlIUylIwLQ/MdXjdk4jMc8nxkMLz0xhpcuF7jaF2v9vNS6TWXRRaQfSFa4vLYiv9Moo2x1PxQibVuMwuUML0RERETaxfBCRERERL2msrISyUlJSE5KQktLi64fjkEztPBSW5GP/Ts2qX278js5OLYnUeHyllf3kRgTpPL9tD/Hy3gbc4aXnhjDS5ezt7XR6BwvKQlhaH1TqnBZZ0eEdbS0bTFoeXVf7jKGFyIiIiLtYnghIiIiMiBisRhOjvMwfOgwiARCWI+fgNjoGDQ1NSlct7W1FbHRMbCZNAkigRDTbaYiNjoGra2tSu87/fgJODnOw5CBg2BmZIwVy/xQ/eSJVh9/6IZgiARCiARCHDtyRKv33d8YWnjJTt+F2op8jW4bG+avcFlxwVlcyz6k8n0wvPTCGF46Xcur+3Cbb69ReJF+DV/7y5LjQjR6HHm5R1FccFbuMoYXIiIiIu1ieCEiIiIyEBmnTkEkEGLgABEcHRzg4uyMgQNEEAmEMDc1k4svTU1NcHRwgEggxHhLK/h4ecPS3AIigRCODg4KR5skJyVBJBDC6Ovh8PHyhv0sOwwcIIKZkTGKi4q08vhbW1sxdPAQWTRycXbWyv32V4YWXjT9kLij22YcTlEr5MiFl6kMLz0yhpdOV1uRD5+FThqFl5ZX9xW+IkzTv1O1FfkKj4HhhYiIiEi7GF6IiIiIDEBDfYMsWNy6WSB3+bo1/hAJhFi3xl92+Y6UbyASCLFhfSAa374FALx9+xYb1gdCJBBiR8o3suve/u47fDHoc8ybMxcP7t+XXb5/7z4MGTgIXosWaeU5ZGVmQiQQIioiEtNtpkIkEOLly5daue/+iOFF8/Ay2W4sUq5EM7xoewwvna474QXN8n8P2t6WIyUhTOPHwfBCRERE1LMYXoiIiIgMwLWrV2VfF/axpqYmiARCWJpbAAB+/vlnODo44KsvvkRZWZncdcvKyvDVF1/C0cEBP//8MwBgU8xGiARCHDxwQOG+F7kvxMABIuTn5XX7Obg4O0MkEKK4qAg7d+yASCBEyvbt3b7f/orhRfPwMnXOeGzNCWd40fYYXjrd04fX4btogVbCi7J4ouoYXoiIiIh6HsMLERERkQHYv3cvRAIhEjcnKPysob4BIoEQZkbGAIDqJ09kXymmjPQryKTnbxlvaQWRQIiG+gaF66bt2q2VQHK/+D6+/nIo5to74LfffsP94vsYOuQLzJszt8NzzlDnGF4YXvRuDC+drvDqKaxb4c3wQkRERNQPMLwQERERGYCmpibU1tYqnJsFAI4dOQKRQIjAgAAAQH5ensJXj7W3asUKiARC2VEsZkbGMBkxUul1s8+e+/vXg0XILluxzE92dE17sdExSi8HgG+2b4dIIMTWxETZZYs9vSASCHH1ypUOnjV1huGF4UXvxvDS6boTXlpe3cfOpEjZPzO8EBEREek3hhciIiIiA3brZgGGDh4CkUCISxcvAgDOZGRAJBAiJjJK6W02BH44z8uZjAzU19fjM+GnmDhuvNLrXr1yBSKBECv9lssu8/HyhkggVLiu9FwzH/vb3/6G+XMdMXCACN8XFsouP7B/P0QCISLCwtV6zvRBfw8v17IPMbzo2xheOl13wsvHsYThhYiIiEi/MbwQERERGaCG+gZERURi4AARRAIhYqNjZD/LOHUKIoEQyUlJSm8rDSQZp06htrZW7vwwHyu8fRsigRBOjvNkl6kbXqTnp3F3cZG7vKqyEqYjjTBp/AS8ePFCpedNf+jv4aXw6imNw8tE2zHYmRfbjfByvEdfK4Mdw0unq63Ih7f7fI2CSfWDK8g6lir759Y3pXJHwKizpw+vM7wQERER9TCGFyIiIiIDk3shB0ZfD4dIIMR4Sytcu3pV7ufnz2VDJBAiPDRM6e0D1wVAJBDi/LlsNDc3Y8jAQRg7xlLpdS9dvAiRQIi1a9bILlM3vAQHbYBIIMTQwUNgaW4hN2k4yj53To1XgADDCy9p22LQ8Eys0W1TEsKUfojd/oPortY+vIydNEohunQUXqTxpX14ucHwonwML11u3mxbjcJL+oFkhdCoaczMOpaKyqKLcpcxvBARERFpF8MLERERkYFoe9+G1StXQiQQwujr4Th25Aja3rcpXE8sFnd6jhfpfYjFYgAfzvEycIBI6XWlR8/Eb4qTXaZOeGltbcXwocMwcIBIIbpYmlvAzMgYIoEQC13dVH0Z6O8MLbwo+6/sVVnDMzHStsUo/Vl8ZADa3pardD/S8OKwaBpsHMarHV7aj+GlgzG8dDlPV0ekJqp3pErb23KEr1+ucHnWsVQUF5xV+zEouy+GFyIiIiLtYnghIiIiMhDSYLLQ1Q1NTU0dXq+urk52NIwy4y2tIBIIUVdXBwCYbjMVIoEQ5WVlCteNioiESCDEoYMHZZc5Oc5TObycOnkSIoEQy5cuU/pYfqiuhrmpGUZ+PRylpaUdPidSZGjhBc0fjlz5+L+072xNz+8hNswfrW+UfwhfW5GP2DB/1P1Q2OV9vXz1HeJOB2LclNHwWOfI8NITY3jpckmxwXCbb4/yOzkqXb/hmRjBa5d2+LV6KQlhKseXhmdiRG1YpfR3M7wQERERaRfDCxEREZEBuHrlCj7/7C9wcpyHZ8+edXl9aRwpLiqSu7y4qEjhnC2HDh6ESCBE4uYEueu2vW+DuakZhgwchIb6BoX7bn8ZoDy8rPRbDpFAiONHj3X4WP1XrYZIIMTOHaldPi/6gyGGFzRX4tieRMSG+SM3Yw9qK/IVVnj1FPJyjyIlIQw7kyLR8up+p/fX9PwediZFIj4yAIkxQUiOC5Gb9LLo8NXYvjccgWG+CAzzRVHNOYUNyvTEJ0dmw//WJqU/l664JhuNf72n8w/x9W4ML10uOS4EGYdTkH4gWen7tf1SEsJwaNfmLv8OXMraL7uvjv4OxEcGICUhDE3Plb9vGV6IiIiItIvhhYiIiMgASM+TstDVDclJSR1OKvvcOYgEQliaW6DkQQkAoORBCSzNLRTOqdLU1IShg4dg4AARci/koLW1FXV1dVjq6wuRQIjVK1fKPRZpeMm9kCO7LOPUKdhMmgSRQIja2lpkZWai7OFDGA0fDsvR5nj69GmHzy3j9GmIBEIsmO+E33//XVsvWZ9nqOEFzR++Oqm44CwyDqco7NalEyguONvhUS6aruGNGDer0rEmxAtrQrxwsypdYX8544FPjszG8vwopT9vv4LHJ9FcX4Tfmyp0/mG+3ozhpctJw4uuH8fHY3ghIiIi0i6GFyIiIiID4LVoEUQCYZeT+u2337A1MQmDRJ/J/XyQ6DNsTUzCb7/9Jnf/Z7OyMGWitcL9rfDzQ2WF/Idn0vAyZOAgeHp4YJatLXIv5CArM1MWh8JDQ7ErdSdEAiEC/Nd2+txevHiBiWPHQSQQIu/GDe29aH2cIYcXXaytqRz57cJLflU68qvSkXIyHk4rF8Np5WIMWWSHzxbOxKQlrrLLVsT4y66rbLcfZ6Ct6ZHOn59ejOGlyzG8EBEREfUPDC9EREREBqDkQQkKb9/uch/Lu3EDsdEx8PHyRmx0TKdho7ysDCnbt8PHyxuBAQE4duQIWlpaFK7n5DgP2efOITw0FPv37kVtbS0AoLW1FYcOHkTart1oampCZWUlCm/fxsuXL7t8fuVlZSpflz5geFF/4upMBIQuRkDoYoirMyGuzoRfTCD+we8UPgm4onSDXdYh78Ex2fU72qvXhZA09/OjXxheuhzDCxEREVH/wPBCRERERGoxNzVTOHcM9T6GF/VXUXsJAaE+CAj1gbg6C+LqLGw9vhX/t0dqh+Hln1234psTW2TX72wVzy6h/o1Y589TZ2N46XIML0RERET9A8MLEREREamstrYWIoEQly5e1PVD6fcYXtTfrw0PFL5qLOP2fvzb3NAOw8snAVdg6b64068ba7+bVSfx4vV3aGsq1/nz7fUxvHQ5hhciIiKi/oHhhYiIiIhUdutmAUQCIfbv3avrh9LvMbyov98aHyIofAkCw3xRVHNONlO35Z2Gl//tnQTfqA1yt+lq95+ex0+vbuHd274ZEJSO4aXLMbwQERER9Q8ML0RERESkspaWFqxeuRLVT57o+qH0ewwvmi0scjkCw3xRXJMtm+OqlfiTf26n8eX/802BT+AKudupspKnOXj3tqR/nP+F4aXLMbwQERER9Q8ML0REREREBojhRbNt3bQBIRF+EFdnynb06j58uWhDp+FFEHIa3oHL5W6nzh49u4hf6h9AogevQY+N4aXLMbwQERER9Q8ML0REREREBojhRfMPvuM3BkBcnSW3qYs88ad1lzo+z8s8Fyz3d1e4nbp7+OO3fTe+MLyo9P5jeCEiIiLq+xheiIiIiIgMEMOL5h98b90UjPtPz+NOdaZsF27txWB7H6XR5c8LQvCXTwdgoEiE6TMn4GrREbnbqjtxdRaev7yFtqZynb8eWh3Di0rvP4YXIiIior6P4YWIiIiIyAAxvGj+wXdyXAhqnl9HXuUJua39Jgafe0UohJcvvhyGv4gG4C8DBuCLzwfB3dsBqcejFW7f2S7dPwQ358lY7WWD09dSkFd5AjerTuJN3R2dvyZaG8OLSu8/hhciIiKivo/hhYiIiIjIADG8aP7Bd3JcCNBcidqXN1Hw+KTcFoetxr/N+yO+fO62HkMGD4KZyUiMn2iOteHeMDH+GiKBEJl5qdi4fS0ufL9X4X4+XlCkD5bMNEaMiwmiPSwRGuiMKyVHUPD4JG4/OY3fGh/q/LXp9hheVHr/MbwQERER9X0ML0RERETdsH/vXliaW6C4qEjXD0WnHB0c4OjgoOuH0a8wvGj+wbc0vPytsQyFT84oLGZfPAbZ++Af/E5hlosjRo8aCZFACAtzE8QkrcW4caPh6DQd1pMt4brIHlOnjcOKdQuV3lfhkzM4m7cb/l5TkRkwDpJ0e5xeOxYJHqMQ5DkJ2xKXyq737GW+YX/9GMOLSu8/hhciIiKivo/hhYiIiKgbkpOSIBIIUXj7tq4fik5ZmlvA0txC1w+jX2F40fyDb2l4QXMlnr7Ig7g6U2EXvz+Eme4LkPfgGPIeHMORs4nw8J6DMeYmGDliGKZNG4/l/u5IPRSJxcucMGOWNb57dAri6kwUVmXI/V//lfMQ7GIBSbq9bI0HZiHFezQ2e1siwGsqTp/ZCHF1Jh48vYAfX+Tj96YKnb9Wao/hRaX3H8MLERERUd/H8EJERETUDQwvHzC89D6GF80/+G4fXn5tKIG4OkulFVadwa1Hp5H73QHYTB0L76VOEFdnwX+DNxwcp+KLQQNhZjIC85xtsTHRH0tWuGB9mC8CPCejaPMUufAi3ZPt0xDvbobNS6yxfpkdLt3eJ/t9Bvf1YwwvKr3/GF6IiIiI+j6GFyIiIqJuUBZempqaVL59a2srWlpaVLpuS0sLGuob1H6MPeHj56jP4UWdPw9DwvCi+Qff7cMLmivxa8MD3KnOVGsL3O2wyMcR60K8sSbIC38ZMACfCT+FSCDE18O+wMyZ1rhdlQEv12mIcRutNLq0X3bQOGxyM0P0kimIDXPHrUenIK7OwpOfrqKpvljnr5tKY3hR6f3H8EJERETU9zG8EBEREXVD+/CSfvwEpttMhUggxNDBQ+Dp4YHa2lqlt8u9kINZtrYYOEAEkUAI6/ETkLZrN9ret8ldr7W1FclJSTA3NYNIIIRIIMTwocOwYpkfntY8lbvuimV+WLHMDy0tLQgO2gCbSZMwfOgwLHR1Q/WTJwCAQwcPYpatLYYOHoLpNlORsn27wu/sSNv7NsRGx8DS3ELucdTV1SmEl7wbN+DkOA8Zp04p3E9dXR2cHOdh544dsst27tgBJ8d5qKurw84dO2A/yw7Dhw7DLFtbXLp4EQAgFovh4uyM4UOHYbyllex3K3sNWltbER4aCjMjY4gEQliaWyBxc4LKz9UQMLxo/sH3x+FF0lyBimeXUFRzTuWJn2RhVcAizJxljcXLnGXRZcoUK9jOmIBr944gdssahHpZ48Vu2y7DiyTdHu+O2iHVxxybPS0QtHgq0nYHoKjmHIprzqOy9jJ+b3qk89ev0zG8qPT+Y3ghIiIi6vsYXoiIiIi6QRpelvr6YujgIVjq64vY6Bg4OjjI4kTJgxK528RvipPFgPDQUERFRMJm0iSIBEJ4enjIXTcqIhIigRBmRsZYscwPwUEbYD1+AkQCIWwmTUJra6vsupbmFjAzMoajgwNsJk3CujX+smBjZmSMdWv8MXCACD5e3vD08JBFn/DQ0C6fZ9v7NtjPsoNIIIS5qRkCAwIQHhqK8ZZWsDS3wPChw+TCS8apUxAJhEhOSlK4r9raWogEQvh4ecsuW7fGX/Y6Sp/r6pUrMXTwEAwcIEJURCQGDhDB0cEBq1euhNHXw2XBqn1Maf8amJuaYd0af9njFAmEcHKc12fiC8OL5h98fxxe0FyJn+uLUVyTrfHsZk+GSCDEyOHDsD7EF/n3TyDAdybSllioFF3ar3anLTa6miJlhTX8vW1x/so3KK7JRtmzb9FYf09/AwzDi0rvP4YXIiIior6P4YWIiIioG6ThZfjQYSgvK5P72c4dO2Qf9ks9rXmKgQNEGG9pJfcVY23v27DQ1U3ua8vq6+thamSEWbYz8Nc3f5Vdt7GxEfPnzoVIIMRd8V3Z5dIjUTw9PGRxoe19G1Ys85MdLXPrZoHs+rW1tRg4QIQhAwd1+TylIcV+lp3cV3e1tLTAxdlZFpI+vr664WW8pZXc16mlHz8he+yx0TGyy1tbW2Vxq7ioSOE1mGVrK3c0TPvHmX78RJfP1xAwvGj+wbey8CI96iW/Kl2jbd0fgmFfDIZIIMTVh0exfJ0bwl1H491RO7XDi3Q3Iq0R4WSCpGUTsM5/PnLE+5BflY7vHp/Gq9eFPfL6PL6TibofNLxvhheV3n8ML0RERER9H8MLERERUTdIw0vi5gSlP5ceaSGNMombEyASCJGyfbvCdcvLyiASCBEYEAAAaKhvQHJSEq5dvapwXWmoaH9uGWl0yMrMlLvu8aPHZNGk/REyADBj2nSIBEL8/PPPnT5P6RE57SPHx49bG+Fl/969Sq8rEggVvlpN+trnXshReA3avy4fP07r8RM6fa6GguFF8w++lYUXNFfi96YKVP90TXZye3W3//Rm+K1xQ3rOdoT7zUR20DiNo4t074/PRsLCURg7fBCWzrNCbPxyFFadgbg6S+tfP5Z17BvMnTACYW7jsT8xCK1v1IwfDC8qvf8YXoiIiIj6PoYXIiIiom6Qfvj/bW6u0p9HhkdAJBAi88wZAJAdfZKyfTsyTp2S27EjRyASCOHo4KBwP09rnuLa1as4duQIwkNDMXTwEKXhZejgIQpxRRpB2h8xIuXkOA8igbDT59ja2gqTESNhOdq8w+tYmI3SSnjJu3FD6XXHW1op3I/0tW9/HhlLcwsYDR+Bll9+Ufo4J44dB+PhI/Du3bsOn4uhYHjR/IPvjsILmishaa5E45t7KP0xB3eqM9Va/sMT8N/gBVenKdjgPLrb0UW6ja6mCHY0xnbv0Yj2sMSqRTbYfyQcd6ozIa7OQu2Lm/it8WG3XpeWV/cRvnQOdvma4/TasQh1Ho0Nnra4dGKr6vfD8KLS+4/hhYiIiKjvY3ghIiIi6gbph/9isbjTn0tPJC8NHZ2tfcDIysyUnadFOptJk2RH0nwcXoYPHabwGC5dvNhhBJE+nvZfH/axuro62dd3dcTS3KJb4UV6LpuPj1RpamqCSCDEdJupCvezf+9epeFFWaSRkp6n5uXLlx1ex1AwvGj+wXdn4UU6SXMFfq4vRsHjk2p95Vhc6nqE+k5ByRYbrUQXcdxkeE75CkWbp0CSbo+aHdOx0dUUEV7jsdp3Bk7f2IH8qnTcrDqJpvpijV+XtM2BCHcbJ/tqtMYDs5DqY45w9/EIWzIX1cUXu74fhheV3n8ML0RERER9H8MLERERUTdIw8rlS5eU/nzL379a7NjRowAgO49LcVERamtrlU4aBQpv34ZIIITR18MRvykOJQ9KZEezdPRVYz0RXt6+fYuhg4fAduo0pT9///49zE3NVA4vlZWVEAmEWLfGX3aZNsOLlYWFwnWlrMdPwLAhX6CxsbHD6xgKhhfNP/hWJbxI97fGMlT/dA03q9KRV3mi0126fwirlsxCwiLtHO3y/vhsBM4xQry7mcLPbsdOQuh8E6xfZI2wDS7IvXcAeZUncLPqJH5peKDWa1JbkY8IXzulX41Ws2M6ol1MEe45FYnBPmh6fq/j+2J4Uen9x/BCRERE1PcxvBARERF1w8dHtHxMGlqkJ7UPDw2FSCBUet6Wuro6JCclIfvcOQB/xAhlJ4Nf6uvba+EFgOyoG2XXq37ypMNzvERFRHb4eHoqvIgEQtTV1Slc/2nNU4XHacgYXjT/4Fud8CJdS8MD1LzIQ3FNdocLj1qKaJ9JeL1nhlbCy+m1Y7F46td4sdu2wzBzYo0VQl3MEegzDUlbV+Puk7MoeZqDH55fV/nrx+IDvRG+wLzTx1IQbY1IVwuELp6F9F0xaHtbrnhfDC8qvf8YXoiIiIj6PoYXIiIiom6QhhczI2O0tLTI/ay4qEj2Qb/0SBVpdHBynIe2921y1w8MCJA7wbz0n7MyM+WuV1tbi+FDhykEnJ4ML/Gb4iASCBG/KU7hZ9Lz1rQPGrduFig9X01raytm2dr2eHhRdj4b6VFCyp6DIWJ40fyDb03Ci3QvX30HcXUWxNWZcsvOT8Ni50mIcDLVSnRpPDALq+1GINWn8yDS/mvBQtzHYs3iGTiSlSB7XJW1l/F7J89HnHcGYV7TVPpqNGnoifa0RpDPHJTezpa/P4YXld5/DC9EREREfR/DCxEREVE3SMPL0MFDYD1+Ag4dPIi8GzeQnJSEoYOHQCQQyo5gkZLGDkcHB6QfP4GszEysXrkSAweIYD1+giyCSI8aGW9phf1798quZ/T1cFiPnyCLF7W1tQB6Nrw0NTXB6OvhEAmEWLHMD7kXcpB7IQcrlvlhyMBBGDJwkFx4aWlpkcUhJ8d5OHTwINJ27Yb1+Alyj11Km+FlyMBBGDhAhNUrV8o9Tmkg6+q5GgqGF80/+O5OeJHu5avvUFxz7u8RJgvBEb4YM/xzXI+YqJXwkuI9GmvtR8rOuaLKanfaIt7dDIGuVlizygkXCw9AXJ2Fhz9+i7o65X++0avdkew5Su0o5GXzFVYtsJG/P4YXld5/DC9EREREfR/DCxEREVE3SMPLtatXZV8rJt3QwUMUjlYBPkSJ1StXyl1XGiiqnzyRu670qBfphgwchGNHjqChvkEWNqThoSfDC/DhSJvpNlPlHo+5qRlKHpTA0txC4Su8ysvKYGZkLHf9ha5uPX6OF0tzC4jFYoXfPd1mqixS9QUML5p/8K2N8ILmSvzeVIHK2su4U52JhR52mDvdHFt8J2CjqylqdkzXOLrU7JiOxVO/VnrOFVUmjpuMUOdRWOs5GeFhi3Dr0SmIq7NQ8vQC6t+IZY8/61ASorwmq/3VaGVJNtjkMQa5+6PlXxOGF5XefwwvRERERH0fwwsRERGRFtXV1eHSxYsQi8UKXz32sYb6Bly7ehXXrl7F05qnHV7vac1T5F7IQXFRkewrywCg7X0bSh6UdPl7tK2yshK5F3JQXlam0vWf1jxV6fXQho8DUHlZGXIv5KCysrLHf3dvY3jR/INvbYUX6X5rfIjg8KW4WZqOPbsCEOA5BZs8LJDqY45fDqt+xIp0Uc4mCJtv0u2jZk6vHYu1883h4TgB36QFo6jmHIprsvG67nu01N1H2BIH7PMbo/b9RjiZIMLXTvG1YHhR6f3H8EJERETU9zG8EBEREVGfoezIm76K4UXzD761HV7QXAlJcwWa6otx+3EGrpcdQ2yEO8J9JyN6galaR67ciLTG4qlfq3TOFVV2LnAcrIYPwjrXsVjuPQOHLySi4PFJhIUtRIznOLW+ykySbo9LoRMQ6zkBlTePKb4ODC8qvf8YXoiIiIj6PoYXIiIiIuozGF40H8OL9tZUX4ybVSeRXbgH69c4ImaRJULnmaAsqfOY8v74bKy2G4F4dzOtRJd3R+0QNt8E8e5mqN1pi01uZgj2ssbGBD+scZ+InODxat3f++OzEb3AFIkBbsqfO8OLSu8/hhciIiKivo/hhYiIiIj6DIYXzcfwot392lCCpy/yIK7OwsmcZKz2nIqN7qOxxWMU6vfNVBo2Dq0Yg9V2I9Q+50pH2+c3BoFzjPBit63ssoJoa0S5jkaAgxEyA9Q7h8yhFWMQ6mqFhh87eK8wvKj0/mN4ISIiIur7GF6IiIiIqM8oLipCcVGRrh9Gr2B40fyD794IL9K9e1uCytrLEFdnYec3axDoPQWhzqNwdJUl3h+fLYsa9ftmYvmMERqdc0XZXu+ZgcA5RkhbYqH0yJWjqyyxYa4RQhyNIY6b3OX91e+biRgXMxzavLLj5/vyHiTisx2u7dQOWXj5/caJdj/LguROptzw/K7O3ys99f7rD+HlSskDuB/+DquzyjmO6wc7df+lrv+1iIhI7zC8EBEREem5zLJX2HbrqdYWe6Maa3Mq9XarL1Tg59/adP2y6z2GF80/+O7N8CLd0xc3cPvJaVx9eBRRffXhSAAAIABJREFUoa4IWjQRG+Ya43bsJEjS7RE63xg+075W+5wrHW2LxygEzjHq9P7q983EFo9RCHE0RsJCM9TsmN7hdZM9RyFk0VS0vS3v+HnW3Yek7HKHa8ve90d4uXO20+tKyi4DL4uAxkc6f89o+/3XH8ILmivxL84nOI7rJ7OKua7rfy0iItI7DC9EREREem5JZhlO3qvtN1t1tgw1Db/q+mXXewwvmn/wrYvwguZK/N70CD+9LEDpjzm4fvcwAv1mI8DFCiMHf4YJIz9X+5wrHa0syQar7UbgUugEla5fkTwVUQtMEOFsglQfczQemKXw85iFlsg7uaXz51h3H5KySx2uLXtvu/CS1el1Zau8BjRV6Px9o833H8MLx3F9bQwvRESKGF6IiIiI9BzDCynD8KL5B9+6Ci/S/dZYhqray7j/9DwOHY2C2YgvMXbkYGxyM1OIHposbL4Jgh2N1b5ddtA4RDqbIGaBCU6ssZJ9FVq0iylCvGd2/dxeFUNSlC23jRvWYbi9D0bM9YPlbB942jjBz9YJ4xb4YdwCP8xy9lS4jcLu50BSc0vn7x1tvf8YXjiO62tjeCEiUsTwQkRERKTnGF5IGYYXzT/41nV4ka6pvhg7j0dj8UpnJG1dhgCvSQhfoHj+F3WWEzweq+1G4Mn2aRrd/t1RO6T6mCPGxRRRC0ywe4kFglzGIPdiYtfP6W0ZJKXfyi1lcyz+yecgPgm4onSD3CLw4vpxhdsp3eMbQGdfdWYAY3jhOK4vjuGFiEgRwwsRERGRnmN4IWUYXjT/4Ftfwot0DW/EEFdn4btHpxEd7Ipgz4kIdzJGQbS12tEk2NEYWzxGdfuomdqdttjkZgbPyV8hyn8Ofm0oUem5fBxL8k7vw/903txhePlH3yPYErlBtfDy9+HH2zr/M+vO+4/hheO4vjaGFyIiRQwvRERERHqO4YWUYXjR/INvfQsvaK7E700VqKy9jDvVmcgpSMP6ZXYIdh+Lja6mnZ70vv32+Y3BarsRWvm6Mkm6PU6sscJKJ0vcLU1X/bm8KYGk6Lxszbcz8ZVzQIfh5ZOAKxg91wcv8zPkbqfKUPdA539umrz/GF44jutrY3ghIlLE8EJERESk5xheSBmGF80/+NbH8CLd700VKHySgfyqdBw6GYnVXjYIdbVAqo85fjls12Ekeb1nBlbbjcCJNVZaiS6NB2Zh/VwTJMV6oKm+WPXnUP8QkuLzkBRny2bjuqzT8PJ/rcjANEd3vLhyWO52Ku3+BaD+oc7/3NR5/zG8cBzX18bwQkSkiOGFiIiISM8xvJAyDC+af/Ctz+FFut8ay3D7cQYKHp9EUuJSrF00CRvmmyEzYJzSULLFYxTW2o/U+Nwwyu5vhcs4/PSiQO3HLqnOh6TskmzbN8fgH32PdBpf/rTuEpYsXSZ3O5VXfhmSmgLgrXbDQU+9/xheOI7ra2N4ISJSxPBCREREpOcYXkgZhhfNP/g2hPAiXVN9MR48vYDb5acRFeSCoIUTETzPGEWbp8giScmWKfCc8hXEcZO1El0qkqdi/fzROH0sFL83PVL/cTc+kjsny7t72Ri/wK/T8DJhTRLO7YxT61wvSs//8kqNo3N09P5jeOE4rq+N4YWISBHDCxEREZGeY3ghZRheNP/g25DCC5or0dZUjp9eFUBcnYXzebuwftksBLhYId7d7O9fMTYSK2eN0Ep0kaTbI3y+MQJ9puH1a81PYi8pu4zfi7Jl2xC4Hv++dJ/S6PI/V52B0QgjzJxghWffHpS7nSaTlF8Bnt/V+Z9bR+8/hheO4/raGF6IiBQxvBARERHpOYYXUobhRfMPvg0tvLTfwx9zIa7OwrH0aKz2mILl9qYw+/IvqNo2VSvRJSd4PNY5W+La9W/wt8ZufBD/0VEvktJvMWWOG/7bqnMK4cXIago+E34KkUCIoQMHYXfEGry7l6320S5N351Edc6+P45++fE20KjBETs9/P5jeOE4rq+N4YWISBHDCxEREZGeY3ghZRheNP/g25DDi6S5Eo1v7qH0xxwcPJMAc9PhWO48DpEuo3BijVW3zvHy7qgdQuYZI3qdI16+Luz+431xD5Kyy7I9v3UWVrPd8Cf/XFl0+a+VBzBk4EAYD/sSE0abYvakcVg8bxZsrMzlbtvVSrL2YKblSIQtsEBq4CI03jn74WePrn44+uVtuc7/7KTvP4YXjuP62hheiIgUMbwQERER6TmGF1KG4UXzD74NObxI93vTI9z5LhPb0sJwszQdkUEu2LBoIsKdjDU+10vaEguscxuPu+WnNTu3i8IqICm+AElxtmwVFw7CxHYB/mFZOj4JuIJJc91hZTwSQz77DJPMTXF510aYj/gaAwcMQJCnExZMn4QwX1fU552Qu5+PF+5tj22LLXF67VgkLDTDRs/JOBG9pN11zgNvtRsWNH3/MbxwHNfXxvBCRKSI4YWIiIhIzzG8kDIML5p/8N0XwguaK/Fb40Pcf3oexTXZKK7JRm7BPoT62GDlrBHY6GqK2p22KkeXF7ttEeRojG+2rkB93R3tPc5XxZAUZcvtvfgsFi1eis/s/JAa7o/oZQsxcbQJnKdPwooF9nCfZYN1C+chePECRCx1w0Y/DyycZaNwP9JlJoUi2mMSXu+ZAUm6PRoPzEKqjzm2elshatFUFB3e9Mf1H+QCfy3V6fuP4YXjuL42i8hruv7XIiIivcPwQkRERKTnGF5IGYYXzT/47ivh5eGzXORXpct2q2QfQj3GYp3DSGx0NUW8uxlSfczx7qhdl+Flo6spVrtPxMNnuVp/nJLqm0rPyVJ0ZpfcPx/cuB7ec2Zi+jgLONtORqCXMySl32LLuiXwsJ+O744mo/LCPlxKi8Pr/JNI3xKCX8RnEe5lh31+YxSe05Pt0xDvboZkX2vEL3XAi2tHPvyuh5cgeZwHNFXo5P3H8MJxXF8bwwsRkSKGFyIiIiI9x/BCyjC8aP7Bd18IL782lKCo5hzE1ZmypUa7InqBCd4dtcO7o3ZI9TFHwsJRiHA2QXbQuA6jizhuMjYssMCZUxH4taFE+4/3r6UfzreiJL4o2/v7OXC2nYyEdb44nRSGYF9XjDEagc+En+Iz4aewMBoBV9sp+O5oMpbMm4EYjwmdxqWc4PGIdzdD0pKpSAtahHf3smW/q7ePfukv4aWh8QXctufDLeU7juMMYJ/7netWeHHcfUfX/1pERKR3GF6IiIiI9BzDCynD8KL5B999Ibw8fZ6HO9WZst2+sxMhbpYKgeX1nhkfosOiUYhyNkHJFhu5n78/PhvBjsYIWTYDJT/m9NjjlVReg6TovMo7HBMAh0njELLYBfOnTpRFl798+imsR5ngSMx61FzYjyhP206jknTvjtohbYkFEjwssNFrGnK2Bvzx+6rygL/2QHDq4P3XH8JLxavX8M4sg1/2o34178wy3H3RhKr6Fo2XUfZK589DG7te09Ct14FTb5vyazT+s4q6Xg27zXndCi+BOZW6/tciIiK9w/BCREREpOcYXkgZhhfNP/g29PDyt8Yyua8Yy69KR+TKmYhxMe0wPJQl2SDCyQSxrqbY4jFKdj6UE2usEOhqidy8bWisL+7Bx10BPCv8cOSLiqu/nYlTW8PxIu8kvhw4CCKBECvd58F99nRIyi5jo58LNi60Uvk8NpJ0e9TutMUWj1FIXWaNjT52qMje/cfvfHQVaHzU4++//hBeMh7U4PD9Fzr/MLq3d/j+i24/7035NTp/HtqYX/YjnT+G/rTuvN5+2Y8YXoiIegDDCxEREZGeY3ghZRheNP/g29DDy7OXBSiqOSdb9plohLpYoGjzlC7Dw9XwiYhyNkWsqymSvUYjbL4JYoOcUP3TtV547BVAzS1Iyi6pvRWuczDw0wH4TPgpxCd3oOBoMjZ6T1M4gkfVFURbI8LJBKnLp2HLSic03sn68LsqrwEv7/ZYgGF46dvrqfASdb1a50ewqDuLXXc0vu2ijIdYcrZc49u7nS7VyW29M8u6daTXooyHGt92jAavd9T1aoYXIqIexPBCREREpOcYXkgZhhfNP/g25PDS1lSOCw/3y231wgnY4jFK5ejw/vhsHF1lCdeJw7BygSXOFu1GS8ODXnsOkkdXICnKVmuNN0/CbeYUDPnLQLwXn0WwpwO2eIzWKLq0fx0OrRiDTW6mWDLLAkdjVuG9+OyH31l8AXhbrtXnXfdDIaaNHYXlHnPQ+qZ3zy3T1Rhe9Du8+GUb3tEjs48Ua/RaXK9pwJzjDzT+qjJpVOjt21bVt8DuqGbPWfq7NT3aSdPHLb0NwwsRUc9geCEiIiLScwwvpAzDi2Yz9PBSWXsZB+4myrYx3hVhC0bhxW5btaJDzY7p2DDfFBvjXZBTtr93n8dfSyF5nCc7wb2qe3g2DduC/HAgJgAxC8er/Zw72onVVphk/Dk2zDVBlJctCg5t+eP3Vt3QWoBJjvaHjekQuEwchpBFU5GbvkPn7yfpGF60M4aXP2a97y7mn3ig0VEfo1K/1/joj4l772Li3ru9flu/7EcwTf1eo+cs/d0zDxdrfNsV5yvU/jNieCEi6lkML0RERER6juGFlGF40fDDbwMOL21N5XLRZWdeLFa7WyFtiYXasWGTmymWu4/D/rtb8GsvHu0iW1MFUHf/w9d7qRFfbh/bhlXzpyDVx1wr0eXdUTustR+JQyvGoHanLeLdzRDvZY0tyx1Rc+mw7Pei9k63nm/J7WyEeE5DgMNIHF5piVQfc4S5jUWYrwMq72Tr/L2l7fCS+t1jzD6i2YfIymZ/9D48z/zxFU7TDhap9fMFJ0uw4GSJxrdX9f4XnCyBf25lt4LF8ZKX8DxThj13fzLo8MLp/xheiIh6FsMLERERkZ5jeCFlGF40myGHlztPMuXCy5o1MxHhbIJ3R+3UPr/JOqfR2H5kOQqfZOj2eTVVfIgbxechKep68SvcEeU+Vu3n3NHSllggcI6R3P2J4yYjwskEm7ymIC1wEX75LkP2+1H3AGiuUPt5Rq9yxUbXUUj2HIXTa8fKjjra5GaGCM8piF/viYZnYp39Oej7ES+b8mvkvnrq4xDR1c8/PhJF3dure//d3fWaBrkjXxheuJ4YwwsRUc9ieCEiIiLScwwvpAzDi2Yz1PDyt8YyXCjbh/MPP2x/bhx855jj8Moxap/XJMTRGIF+tsh+uBfv3urJuUbelkHy4AIkxdkdruTUN0hcZofMgHFaiS4vdtti6fThyA5Sfn+n145FpIs5ohZNQ3ZSwB+PpeKqWl8/ln0sBaELJ6F2p61ceJHuduwkRLuaI8RrBo59E442LZ9bRpUxvDC8cP1vDC9ERD2L4YWIiIhIzzG8kDIML5rNUMPL7ScZsuhy/uE+rPWbAauvB6LxwCz1zmeyxgpBC61w6noCap5f1/nzUljdA0jKr3z4CrKPFuE7D4GOo7USXSTp9tjiMQpRziadXueXw3ZI9TFHhNtYbFxij5IzOz88nvLLkFRd//CVaZ08n9Y3pQhbMgcp3h8et7LwIg1iJ9ZYIcpjAkJ85+DWt0d69XVneGF44frfGF6IiHoWwwsRERGRnmN4IWUYXjSbIYaXXxtKUFB1EvlV6bIdObAWi+zMsX6OEU6sscL747O7DA2NB2Zhg6MxYoKdUFB1Er81PtT5c1O6xkdAbaHcuV0yt0XAfpwRLoZM0Ep0Kdo8BYunfo2SLTYqXb92py02upoizG0Ckte44HX+yQ+PreIa8KoYHX392P6kYIS4jsUvh+06DS/t/4xSfcyxzmUivolY2muvOcMLwwvX/8bwQkTUsxheiIiIiPQcwwspw/Ci2QwxvJy6n4oDdxMRcWgtUq5Ey87xsuNaDPxXz4CPgxkC5xihINq6yyM8VrhYYs/tzfjxRZ7On5cqkzzOw+9F2djgOR8zRn+BsPkmqNkxvdvhJWy+CZI9R6l9O3HcZATPM8ZGzynYF74cv35/Br8XZUNSelHh68fqfihEhI/8V6N1FV6kR78stR2O6OVze+11ZnhheOH63xheiIh6FsMLERERkZ5jeCFlGF40m6GFl/o3Yhy4m4idebH40ns1hvn6wynAFR5LbOHrMAo+3lMQvNUb1u6mcJsxElHOysNERfJUhLqMQtzWhThwN1Hnz0utvSnBsgUOSF7niYhFUxHvYYFUH3O1v2ZNusyAcVhtNwKv98zQONycXjsWG5wsEOM9E1fTYmRH5uDH28DbDwEjMXgJQpzN5W6nSng5usoSMV6T8PJhbq+9xgwvDC9c/xvDCxFRz2J4ISIiItJz/S28rDhbhps1Dahp+JXrZOu/rWJ40WCGFl6kR7dMXuGNf9ouxie7K/AfWy/CzGkB/FwnI3flaIw1GYT/FTIWn8VOxHyn0Vg8YyRSvEfLhYkIJxMs9xiPA3cT0fBGrPPnpe4afvweeFOK9w8vY1/YYsQtnoroBaZdRgxlX+UVOMcIaUssun3UzC+H7bDR1RRTR32FTcsc8eTiYUjKLkNSfhXl19IRtNAGRZunqBVeGg/MQriTCdKilvTq68vwwvDC9a8dvv8CS86Wo6qe4YWIqKcwvBARERHpuf4WXpZlPsTmm0+x/95zrpP5ZJYxvGgwQwovP726haKac0i/cQAj1yfgk90VchuccBqTXBbAdfIIjJj+FQbMMcYifydsS1iG5c7j4TdzJE6sscK3IeMR6m6F3NwEVP90TefPq1trfARJ2SW8vn4M8cvmYfOisQidZ6LyuVpSfcwROMcI747adTu8SNI/fH3bOvuRCJ9vjI2LJiE1yAeNBScR7uWATW5mCtfvKrwke45ClOcktL4p7dXXleGF4YXrXxv5zW24ni5BVT3DCxFRT2F4ISIiItJz/S28LM96iNrGd7p+2fUev2pMsxlKeHnfVI7immwU12TDZuky/GlnmUJ4ke4/x0zA4JFfwXvil4ieb4xVC21wKD0W0WGLsMR+NCaM/BzBK+xRXJON1rcPdf7ctLL6UkiKs1F2egeivGYg1m00tniM6vTrw2p2TEfgHCO5c650Z0+2T0PgHCNkB324vxuR1giZZ4pDgU5YOsMEL3bbqhVeanZMR4yLKbIPJfT668nwwvDC9a9N3HsXm/J+gF/2I0Rdr2Z4ISLqAQwvRERERHquv4UX52PFun7JDQLDi2YzlPDyuPYK8qvSsTcrAf9nWXyH0eUf46/jv4aPxn+PysHQ5aHwdJqMs35mWDZ/LPKr0pFduAfHDvjjWukRFNdk6/x5aX21dyAp/RY524MQ5TkN0a7m2Oc3Bu+Pz1Z6dErYfBOtRBdJuj02uppio6up3GXvj8/GPr8xCJxjhPD5Jmp91Vi0iykifGfp5HVkeGF44frXJu69K/eeZnghItI+hhciIiIiPcfwQsowvGg2QwgvbU3lsnO77Ps+AXPDluFrD1/8922FCuHl/4yZjv+YuVj2z/+W+h3MPLxgPdUK+75PkN3PgbuJ+LWhROfPrUfWVAHJ4zy8u5eNtA2eiPSYhBBHYxREW8uixpXwifCfPVIhhGi6G5HWCJxjhLIk5V9xVr9vJuLdzRDiaIyEhWao3WnbaXgpiLZGzKLxKL9xWCevIcMLwwvXv8bwQkTU8xheiIiIiPQcwwspw/Ci2fQ9vLQ1laPi2SXcqc6U28lvt8N6+mSM8AvBn3aU4JPdFfjnoBP484gx+G/b7ikEmYEpuZi8ZCkSDsTiTnUmXr8u1Plz6/E1VUBSkovX144hfskchLmMxUZXU5xYMxbLbIcjaI6RVqLL++OzEexojBTv0V1et2SLDcLnGyNsvjHSllgg3t1UIby8Pz4b4U4mSF7vprPXjuGF4YXrX2N4ISLqeQwvRERERHqO4YWUYXjRbPoeXhre3EV+VbrCztz4BlHzTXHMxwxTHGfjX/1T8GfjsfhXj+gOv4bsk90VGOO6EAWPT0HSXKHz59Zre10MSeU1lGSkINxzBj4XfYphAwfgYaJ2jnY5usoSwY7GqN83U+XbZAaMQ7iTCWaP+QKBc4zkvgrtxBorRHpORsOTGzp7zRheGF64/jWGFyKinsfwQkRERKTnGF5IGYYXzabP4UXSXIEHNedR8PgkDp3fgoLHJ+WWkOgHz1mjsGnucIwzGYrPhg7F/xN+qMPo8pfNp7AmcQNevr6t8+fW62t6BLy+j6v7t8De2hK+s60QsWB0h+d/UXWNB2Zhrf1IHFoxRu3b/nLYDgsmDIW79VcId/rwVWiNB2Yh0skE+2P9dPp6MbwwvHD9awwvREQ9j+GFiIiISM8xvJAyDC+aTZ/Dy9u/3sWFh/uRcDQCAs8NGLfQHdG7AuDjbYuljpYIDHPHwWuJGOw0Cv++1hKWowfDde4kmLp64l+23VQILxOWLkVO2f7+dbTLR3tZfh0lZ9Pw7nYGUte5IdLdGqHzjXEj0lqj8JLsOQrBjsYax5tkz1FIW2KBja6miHc3g9eUrxHmao3332dB8vSWzl4nhheGF65/jeGFiKjnMbwQERER6TmGF1KG4UWz6Wt4+bWhBOLqTBRWZcBqoZcsnny1JhZTHe1x1GcUkp1HwnLMV/jXI3PxyTE72Dhawst6GM76mWHegtkY6bVKdv6X4aEp2J6eiN8aH+r8uenF3jyApPRbvLh+DPHL5iDGYzyinE1Qs2O6ytHkyfZpWG03QuNoIw0v0nO8ZAWMhb+DKW7s2gBJ6bfA6/s6e30YXhheuP41hhciop7H8EJERESk5wwlvBy98wxLjhdj0cG73drIuDwsP1misICsclyvruf+PrdTpbheVo7rDx9oZSvP9I+vo9LH8CJprsTDH7/FzaqT8Nscgj9vypA7cuVPO0pgsmw9HJxmwGH0YPy7vyUGelgg6UQktu8JhL/HZCybNxZRCSswa6kX/mvNVtgv88SDpxd0/tz0ak0VkDy+AUnptyhKT0KEpy0iXMYg1cccjQdmdRlNNrqaImy+SbfOD9M+vGxyM0O4x1RISr+F5NFVoEl3Rybpc3j5/qdGBFyswvGSl7he04DrNQ1wO10q+9/Xaxq6/HnSrR+RdOtHjW+v6v0/evOLVp4zwwvX02N4ISLqeQwvRERERHrOUMLLNzd/wIBV57v1/7h3tv9cloXrVbVc+5U91Fp4GReyW/cfjPfC9DG8tDSU4E51Jm48OAYL35UdnrPlf2y/iQHDvsLwEV9i7bRhWDjVGOHBC5H/8ATuVGfKtv/MFly+cxi/NWrvg/Q+tbflkJTkQlJ0Hqc3rUKI62SEOpnhxBqrDoPJjUhrLJ8xAk+2T9NKeLkdOwlB88fgyZlkSIrOAzr+Ojh9Di+up0phf7QYPmfLEXCxCgEXq2C+63vZ/w64WIWpB4s6/fn89BLMTy/R+Paq3L/zyVIkFNRo5TkzvHA9PYYXIqKex/BCREREpOd6MrwsPXwTw9bvx8j1e9XeV+v3Y/Y3l+XCy5C1F3osvAxZnaX7D2z78Gwi0nT+GHpj+hheal7k4WbVSfiE+OGftiieq0W6/9cjBv85ahL+eeN5jHVyQry7BTKWmCFg9TzcrDopt7Ifc3X+vPR+b8sgeXABv9w+jRR/F0QttEbwPGMUbZ4iF0veH5+NYEdjpHiP7lZ0kYaXk/5jEeJojJRVjpAUZwPPdP81f/ocXvyyHyH48mMEXKzCpvwabMqvwcS9d2X/e1N+DeYcf9Dpz72zyuCdVabx7VW5/6RbP8rFku6M4YXr6TG8EBH1PIYXIiIiIj3Xk+HFJuYY/hxzBRuvVKl1O9cTD/AvYVfwxfqDDC99ZAwvulnN8+soeHwSBY9P4sjVXZi2cgUGh+9WiC5/2lGC/xpujn/23y+7bFhkGiY7OmCx5yzZfRQ8Polbj09DouMjKAxqL4sgKb+C2qtHEb9sLsJcxyHe3Qwvdtt+iCVeo+E15WuVvo5MlfCyzt4Ioa4T0Fh4GpLyK7p//s36HV4WZ5Vh4t67cDtdCr/sR/DLfgTTHYWy/+2X/ajLn88+UozZR4o1vr0q98/wwhnSGF6IiHoewwsRERGRnuvJ8DI15hgiMgrxX5vyEHjhUZfXPyL+EV8mFeBfI65i960ajFy/l+Glj4zhpXf3+mUZEi/fwq3Hp5BflS63hcsWwMrJBX+Oz5JFlv+Y5Yv/PWGOYpDZWQaTgI1wWOmL7MI9yK9Kx7u3pTp/fga3pgqg9g4kpd9CfDQBoR7TEe5igW1eo+FnOwKHV1p2O7pI0u0R726KBROG4XTsUkj+f/bOOyqqO//fJvvb9t2avpuiriYmtggqZUAQQcEGgiBdpPcuvYMi0quAIIqKSpHeQUFRiiKgIEUNYonGEqOYtokyr98fLhPHGfoMzMj7Oec5x8zc+5nPvYyck/t476ejAngsGI+DE+TwcvXRyIvbj/T+4Yt32eYz1v1HMz6FF1KYpPBCEATBfyi8EARBEARBCDj8Di+78s8ho/nmiPFl14mr+EfAScwOPY2M5pvIbrlN4eU1ksLL5Hn/m06Ix5TjLb9CGGcWoLk3n01/b0PkWkvCy3ANlhvb4Q87yjBTRAp/CK4Y8jFkv489B32bbei+XYmBKVykXei9fxEDnVX4tbkQGUG2UJcTg6rMIuS6yfEkvGjLLcLWtZL4tbkQzKu1U3+8/5PCC4UXcnpJ4YUgCIL/UHghCIIgCIIQcCYjvAzezSISWw/T7HaO7VQPtuAvficgtaeR7XUKL6+PFF4mx4auNqimncBbfoUs7XML0dxbwPLM5Sxst1SFr6Y4krctx5cii/GJtCzeSGwfMrxIuQahuG4fHjwY3Xoht3vqMHfW7FGZezhhyn9u3HxwvQlNJ3PQdDIH/33Iw7t8+nuA+204Eu4NEw1lJHkYIcRUCTv0xTnWfxmLPbHrobFyCcIctoLZWQU87pryczgohRcKL+T0ksILQRAE/6HwQhAEQRAEIeBMVngZ9IvIM6z4klLfh8XRZ/EoVueZAAAgAElEQVTejhqoHmzh2J/Cy+sjhRf+W9/VBpV91WzR5S2/QrztVwjb3FycuZrNpsluUyxdvwzvOchgI2M+1utpYrF7BEd0eSf5HAz9XXHldvWo5/I6hJfcwwmsOXadL+P5+M+/7UB/Vw2YndXoqz6MMFtN7DCUR7gRg7X+y1gMMZCAtiIDx2MDgUeC9Tg4Ci8UXsjpJYUXgiAI/kPhhSAIgiAIQsCZ7PAyGF9WRlbjk8BKzNpVA8vcDq77U3h5faTwwl/PdLZBOZUzugz6XkAhXAqLUHo6Bf4BlohOcIP2KX/8v2Pq+N2hTZCTWoJDZuKItlKEvLYOPgs8yAov8k6eONORhYH+7lHP58d7F5F7OIFlWJA7K2JYGumyvXfjcu2U/9y4ye/wgqdXwLxai4H6bJaBhkrQk1+MGBMGUq1X4OcjaqOKLmU+8tixTQ5BFto4Hh805efuVSm8UHghp5cUXgiCIPgPhReCIAiCIAgBZyrCS0p9H/7PKQeMze74j0vWkPtTeHl9pPDCP09fbsOGlKGjy6AfBBbCNHgHCu0kkWoiDlljGcw4qgZGmS1qLh2FvaUGHDYzYKWjAJ+Q7VhpYY/3/I7CN9wd9+43TWiOTSdzWBHj1fPTdb4MDpaGUF2vCHkZKehqqCAq2AvfXKtnbdN76QTc7M3gZm+G7241I/dwAkwNtNB2tpC1TVZ6LEwNtLBOQQ6eTpbovXQCIf4ucLM3Q1Z6LMdnOtsYQ3W9IlTXK8LN3owtriRHB0FLdQNrzjamWznGmLDfdoDZVgpmazGYrcX4KjsEbhoSqNu5BqnWKxBlzECIgQSKvVYNG11+PqKGHfoSSHXXR6y7FXIPRE/534NXpfBC4YWcXlJ4IQiC4D8UXgiCIAiCIAScqQgvIrH1EDEIRZSYEj50PQ7f8h4KL6+5FF74Y21HK9btrRoxugz676BC6Hq4wU5XEgfNxSG6ZRky2vaiuTefw4buHIQm+aGh+zh+eXJ5QvMcKrx0nS/D4vnzuT6CTHKZKB5cb+K6/+Cfm07mAE+vsN1R8/L+oosWYe6s2XCzN2N9Zk3xISyYN49j+3lz5rLiiqWRLsf7lka6PP3ZMa/UgtlRwTLAUBG7t0mygsrdFGVEGjMQayqFHXriaI9cxzW8HHKQwS5TJfx8oRCxfs7IPRQ/5X8PXpXCC4UXcnpJ4YUgCIL/UHghCIIgCIIQcCY7vMSe6sXi6LOQ13BDlJgS3CwCMDv0NIWX11wKL7z3ZHsrlJJHH10GfT8oH5/abYOm1jLss2LAQl8JTVfz0NxbwNXvH12c8FyHCi8+rjaYO2s2Fsybh+Ksveg6X8YWUYqz9nLsP+hGJQV0nS/Djcu1mDdnLubOmg3RRYsQFeyFHd5ObHFlMLz892EHpMWXs8JMalwwUuOCIcuQYO3ff6eF6zx6L53g3c/vwUW26HIywQW+OhLoS9zIEVbaI9dhh544IowYCDOUxP19KmxxJthACsWRTmB2VCA21Fcg18yh8ELhhZxeUnghCILgPxReCIIgCIIgBJzJDi8Los5gz5nrrPDiZe4H7Yw2aBxqpfDyGkvhhbdWX2rFmqSxR5dB/xmYjdn2hvDSlsRhC0nsCjDlGl3a+op5Mt+hwkvu4QTEhvqyAgueXkFVwQHWtoMR4eX918jJsK0LkxDhz3qvquAA6/Xy3H0c4eXlsQ/tDWdtW3A0ifV6wdEk1tz4tcbLwKkjGKhMw0BlGn4qScYOg1VIMJcacR2X4K0S2Kkvjv12Mvj5iBpiTRkINlTEQGUamH31FF7GKYUXCi8kb6XwQhAEwX8ovBAEQRAEQQg4kxlefMt7sCyuAdktt9nCS3bLbcwOPY30xpsUXl5TKbzwzqs3OvB5aOm4o8ugb/sXwH6XB6KMpGCvKYPTVzI5/PnxJZ7Mebg1XtobixEW5I6tWmqsO0+GCy8J4f5s+7s5mGPurNlY9uVitiBz43Itln25mC28pMYFs8ZRXa8IXQ0V6GqoQF15Lev1qGAv4Ckfw8udC2B2VrNM9TKEr7YYnqSrDhteBtdz2W8ng536ErDaKAL/rTJoz44As7Ma6O+h8DJOKbxQeCF5K4UXgiAI/kPhhSAIgiAIQsCZzPAyL7yOFVdeDS++5T0Qj2+k8PKaSuGFN5a3tWBVYuWEo8tbfoXYkHYcFo7bcMhaGva6q3D2WjabvV/X8GzeQ4WX4qy9rMeEDd7NMvj4saHCy8t3teDpFZgaaGHurNlYPH8+nj/uYr3+/HEXa/2YwfDy8vowQzm4LV/CS38PmJ1VLO/WHEKw8Wpkbl85YnR52Uf7N8FRdSmi7NTB7KwC7jSzjo/Cy9il8ELhheStFF4IgiD4D4UXgiAIgiAIAWeywotjQSfkU36LMK+Gl+yW21gcfRa7Tlyl8PIaSuFl4pa2tmBlQgVPoovU3iOwsN+GveYrEGW6EtFxbmjrK2Z56UYJBvq7eTb3ocLLVi011t0ng3erXGmtHFN42eW3nfVebclh1us1JYc5Ysqx/dGs10pzhv9O8iW83GwEs7mAZay9BgJ0xPDs2OYxhZcqPwVEmK3B/YpUMNt/mxuFl/FJ4YXCC8lbKbwQBEHwHwovBEEQBEEQAs5khZe5YXXIaL45bHhJqe/DvPA6Ci+voRReJm5gaR1PosvsiMOwd9yKveYrEGkqiz2p3mjuzWfzx+/aeTp3buHl+eMuLJg3D3NnzUZYkDtr25fXbBlNeHl53RZ15bVoOpmDppM5bI8PGwwvvZdOsF5zsDRk3SFTVXAAsgwJyDIkWOO/HF56L52Y+Hno72Gt6zJQmYbz8R7YtW0lmkOVxhRdfj6ihnBDSex31sJAZRrw4LfHwVF4GZ8UXii8kLyVwgtBEAT/ofBCEARBEAQh4ExGeDHMvAjlAxfY3uMWXrJbbkNx33mYZrdTeHnNpPAyfn95chm3757Bua8KYHt8YtHlr5FR2Gqj80p0KWDz9jdneH5eRrrjRXTRIvi42kBLdQPbY79S44I59n81vODpFaiuV+T62LDBx5gNhhc8vQJnG2PW+5LLRKG6XpEVgCSXieK/DzuAp1dwuvwIa7uNSgpIjg4a/zno7wGungKzowLMjgo8u1iGXZabEGYoOabowsxSxyEHGYRZrMfPLcXA180c3z8KL2OXwguFF5K3UnghCILgPxReCIIgCIIgBJzJCC8zd5/meG+o8JLdchuzQ08jo/kmhZfXSAov4/Obew1o7i3A+d58nO/NR+O1fFjlFIwruixJOoAVJuuRbL4CPjoMxCd7ssYdtPNWBZh8OC/DrfHyaijJSo+F6KJFmDtrNox0NTj25xZe+u+0wNJIl7WN6KJFOLQ3HNLiyznCS/+dFjhYGnJEmo1KCmx3tvTfaWHt/+oYY/bBRTBbS1jm7HZEsOFK3E5WHlN0uZuijHATGVTFuILZVgI8YX8cHIWX8UnhhcILyVspvBAEQfAfCi8EQRAEQRACDr/Di3TsKRhmXhxTeLHN68DK5HMUXl4jKbyMzR+/u4RLN0rR2lfE4bmvimCVM7boIr73ECxt9JBsKgVfHSns2evNMe6LdV16+HJe/vuwA7d76nC7pw79d1rY3ms7W4gDibtRcDSJtc7Lg+tNrO1f3X/wjpShPueba/WsMQajiaeTJce27Y3FOLQ3HIf2hqP5dB73n8O9i6xHl43/cWM9YHZVg9lWzDLWURPm65Ygc/vKMa3vkmAuhXBrlRfjXD/L9ftH4WXsUnih8ELyVgovBEEQ/IfCC0EQBEEQhIDDz/CyLvgo/rXjBNf3hgsv2S238UXkGYh4HKDw8ppI4WV0DvT34PqdWrTfKENbXzGOVyXDMdCZbeH7tr5iNF0rhmV20aiiy18iIyG6VQ57TRis6PLqeG19xXjybQvPzsNkWp67j7U+i6eTJX68dxHfXKtHWJA7K7wc3Rc1ZfNjXj8LZmcVm0/OFyDBdSs8deXgoyWGszvXjBhdmkOVEGYqj56CWDC7uEeg6RJekhquYXNGG+yKu3miQU4HLAu6WP+tk3lpTO+b5F2GSd7lce8/mvH1stqheOACKq59O6EL4nGNN2FZ2In87ges1yi8kLyWwgtBEAT/ofBCEARBEAQh4PAtvFy4BY34cvzHLQPLPNI4VNrijmNLZCFiHMr1/fkehyAWdJzCy2sihRfuNnZfBJ5eAfPpFTz5tgWN13JRdzULJy8fgbm/Iz5zDMG/QgvhFbEddVez2IxI9oT2jpBho8vfo6OgYrIRScaS8Nkqi8hEV45xzlzNQv+j1ik/d+P1u1vNkFwmynWNl7mzZmOdgtywd8nw1W87wLxcxVrb5VX7ytOwy1INrhpS2KEnjr7EjVyjy7NjmxFhJIlYRy0wOyqAb7kfz3QJL7y+40VYPHzxLqwKutD98Idx7d9w6zGMcy9zvE7hheS1FF4IgiD4D4UXgiAIgiAIAcfkeAf2nLk+YX3Le+BYcJmlV2w+fEIOwzskA14hR+AZcgQeIUfhHnIMbiHHcEJOFf0z52C3cQCcQrLhFJIDR24WdsKxsBPG2ZfwoX0x3jfNHdF/m+Xi3+bcfcf4OOZa53K4wLVoyi9Ovs5SeHnhra874Vt0BmIx5Xgv4MUdK103GnH5ZgVrcfvY4wmQMTTHuzE1mJHSg9+H1mCZ8mZYm2+Gg9VmnLmchebeAjiZbkSGjSw2B+ziGl0WJaXC0F4baWZS8N26EvGpvqzPeNmrt8f7CC3B8cblWrY1XubOmo3lS75EgIc963FlU2Jfw5DRZdDnhftQK/IF/DZIwnmzOBLMpfAkXZUtvBx3lUOYuRKe1GeB2XNy2O8fhZfX18MX70Ivq53tgvZY9zfI6eB4ncILyWspvBAEQfAfCi8EQRAEQRACTn7nfRxouTOkPuXt8Ck5hwP1LcMqtec0PvQuw7suJXjXpQRKfjnQCsyCZmAWtgRmQSMwGxqBOVD/n4eVDNA/cw4MLaOhGpgLlcA8qATmQfkVB8d7x6UE/3AtHdH3/CphmdMA96KmIa29fImrU31x8nV2uoaXr+90Iqq6ASr7qvHZ7hK87c8ZSEwyC1iL2/vF+mCWUzRmpPTgzbgW/MM0BP80DsbfLSKwQUURudaS8LDZjPO9+XCwUkO+jSQ2akjj7Uj2O1/W7j8GB2cDZFhJIchIDikZO1if8bKtfUUYeMqfdV2mygfXm/DjvYtTPg983TxidGFeKsOP+lvQP3MO+jeuRU6gFTz1V8NTU4y1/suTdFVEGEshc6fVsHe7DH7/pkN44fWjxoRFncxL0Mm8hAt3+8d1Mbyw+wGUD7VyjLvz1PUpv1BPvl5SeCEIguA/FF4IgiAIgiCEnNqevlFFiW3H6jHbqZD1P8m7XJKQ7RuHTN84HPWNR4ZvAg777sFB30Qc8EnETRFJ9M+cg/qNBkjyTsEe71QkeKUi3msfm2P9n/Mv/cp4eoFvtP78uAN9d0/jzNVsobD7VhX6H7VNmmsCkvk29s+Pp+gxUkNc+DYPjob5sVosiy7HB4Ejr8OyPCaf9divQ1V7IL49EH/cUYb31Gzwu5jzmJHSgxkpPZi3ci2UpEWxVX4xgqIdIZ1jBbUty1Fkx4CC2lK8uzsGb/kVQmlvDky3bcBhC0nYqzOQlh3M8XixQZmvWXQRJJldJ8DsrB7WX+J2vIguM+fgl6gAMDur8cOFEiR4mMJZQxo+WmJwUVuGCMt1eNZeCeaV2hG/f9MhvEzXO15IUlik8EIQBMF/KLwQBEEQBEEIOeMNL17W8Uh1iECyQyQSHaKQYB+FOPtoxNpHI8ouBtcXS6B/5hycWK2LYJsE7LBOQKB1AgKs97ApyOHleX8XHj44jzNXs1F3JQunr2SSQ8jwjubb2HVXsqY0Yh06dxxmWXmQjCvAB37HR7Xg/ct+tKOQ7XgMfJzxUUgu3tFxY0WXGSk9+GNgMZZtUIHUwk+x1EAaM46p4Q97N0JVVRRFdgyY666CQ2YGK7rYqTOwL3vnkOft24fNU35B/rX19jkwW4txv+YIdMyskBnlD2ZrMVoz43EiMQjPmgsxcDoTP27agP6Zc/CjpiqYTXlgthazvFt9GGE2W6C+cgkaD+wCs7UE6B8+lFF4IUlSEFyddgFGuZdhV9wN98qrFF4IgiD4AIUXgiAIgiAIIWe84cXNPBZ7rMMRbx2OWKsIRFlFINIqEuGWkdhtGYXeReLonzkHlfI68DeLha9ZHLxM4+D5ioIYXp73d6PrViUu3yxHW18xOQplfGKnfA78UC9j5DtaRmNm829jWm3bADlNHbynao0/+eayxZcPFbXw6Zw5mKciir/4K2B5qS1CT4bBUUcORXYMeOmsQKYVAw4aUjiaFzHkvB/cPzflF+NfW590YaAyDQOVaTA3M8ObCW2Y6Z8JtU2b4K0hjb2G4jBWYqDaQOPF3S5zPsMvIa6sfQYq0zBQsQ8D5akYKEv5zbNZI342hReSJAVBuuOFIAiC/1B4IQiCIAiCEHLGG17cLeKQaBOOBJsIxFlHIMY6ElHWkYiwikKo1cvhRRcB5nHwM4+Dj3k8vMzYFbTw8ry/Cx03y9Hcmz8pZpXFYb66ERaaubMpt3XbmMdab2bCMc5CM3e47HTi+3FI+8TwbKzq5kMQ1TbmOA6Gvgmqmw+NaazNFpzndiznxCGvgCfhZfOBAtaYlltWIt5mDRauUca76vZ4I7kTbya04UM5Nfzn0y8wZ+48LPz8M2xYKYKwGGc09+ajsmE/TDXl4aUjDcstK5FZFDXEnAvwaBLvdLndU4fbPXV4cL2J6/vfXKvH7Z46fHOtfsxj//dhB2v8wTVduL026fbVg9lRgay0eCz33cuKZm8kd0LBzgfGOioosWdA6ct5+HrmHPxkojfiWjC4Wgs86R7xsym8kCQpCFJ4IQiC4D8UXgiCIAiCIISc8YYXD8s4JNtGYI9NBOJtIhFrE4lo6yhEWkchzDoavYtePGqsSkEXgZZx8LeMh69FPHwsEtgUpPDy65NOtN8oQ3NvwaR5MC8Cb/tlst31MCOlB6IWbmMea7WdM8c4M1J6YO1lw/fjeBFeeDNWWf1+fBR4lOM4FrtFoqx+/5jGUnN24HpOTD1sR7V/QVsB3guYeHhZ4JsGW+ONSD0UiJAQW6SaSEJKWhLvb/PEB0p6+M/nizBn7jy8q26Pv9nGQ1xZDU4bvsR243Vo6D7Oms/pS8eGnOs39xowMMKjqnit6KJFmDtrNnQ1VLi+v1FJAXNnzYbookVjHrvrfBnmzpqNubNms2LDy68dSNw94hjf3WrGgcTd8HG1gaeTJZKjg4aMRKPy62YwOyrw7GIZNppx/259GncSSsoaUFi6AO4LP4eenCRiPaxeCi3lHOLO6GIZhReSJAVBCi8EQRD8h8ILQRAEQRCEkDPh8GI7lvCSILDh5Xl/F9pvlOJ8b/64zD2RCEc7LdjpKcDJWh0nWzNGtV/cfn/u4cVs+6jHON+bj7rLmZC3tON6IdjEyQSNV3PHfWyjUdonhmdjHSuNxUf+GZzhxTUcx0pjx3ROlO2suZ6TbU5moz4n88MmHl7eDyjEEdf1CNAUQ2SaF6RWLIGmzALMmTcPc/4zF5+IrcIbie2s+X2sYQ1JKQmEai9DTmXCsPO7dKMETx62TMkFd0EOL/VVmaz5vazookU4XX5k7Mfb3wNmZzWYrSXw9PbGR7GnuH63ZqT04I8Bhfj8iy8hKymBQ2biiDZgIMRCAz805L5Y46Wl6DfbSkZ1twueUnghSVIwpPBCEATBfyi8EARBEARBCDkUXl5El0s3StHaVzQmG7pyEB69HRZ6SvDXX4ESewb2GYmhyI4BB1OVEff3cd8G843L8bZfFseFWxEDazgZKCI1PQCVDWnIrYgZ0uqmdJhskoKslh7Xi8CbN66ElfHI85mIMj6xPBlnV7AVbFTE8bFvOsdxLHLcCXN1WSTt9cLJ5oPDnpPTF4/BWE0Wihpq3M/J5rUw0VVC81cFI85JdT9v1nlRNjFGkR0DijrSePvgFvzdTx7Lls7Hf5Ysw9t6nmzz+7N3Nhap6EBXY82Q87p0owTfPWzG8/6uKbvgLqjh5cd7FyHLkMDcWbOxeP58eDpZwsZ0KxbMm4e5s2ZDWnz52B9V9k3ri/DSWY2dgb74wjYEbyR3cv1+fSK2Cm/reuLNuBasNLKHn7489hmJoTjOlzXGoBjDXUoUXkiSFAQpvBAEQfAfCi8EQRAEQRBCDj/CS/hL4aVawMPL8/4uNHyVg7PXskftwaII2Flthq2mLA6aSyLTUgLu+ivhYqcO38QguOtIY4eOBDIroocdx3GrPPZsXcb1jhcRU2dUO0thu4UK/IONsU5+wZAGBJoh11oS8kam3B+rpakAH01xFDemjuk4x6KU9/DHOlodDRWRaSmBjwKPcIYXlzBkWkrA0XgdQqKthz0nkXtckWYsBmVDfa7nxEBfGeH6Esg7nTTinIIqj/MkvPzHKxRehhJQVhXBjGNq+HesKlQY87FcfDk+MAnEH4Ir2Ob4jo4bVllYo7bzKMecmr7Kw69P+LfW0Wgdb3hpPp0HSyNdyMtIQZYhAdX1itjh7YQbl2tZ20wkvFQXprO2O1F0kPV6WKAb6/UzFUdHf6wPLoHZVsxmU/4BrFbVxGfBOWw/t7cMA/CxpCLbHUxLQo9DYcNGZIZ5g9lSzBJ9Y1v7hsILSZKCIIUXgiAI/kPhhSAIgiAIQsiZzuFl4Gk3Gq4dR93VrBGtaE2Hn58RzLQVsMtkFQptJRFsLAdH43XwDLCCdVYWPg8twLv+hbC2UEeJPQNOlirDjqmvIjV0eDF2QrWzFAw0FeA3QngxNlVDoZ0kVg0TXhxUluNIRcyojnU8Mryjx7zPiZZjnOdETXbI8LLwf+FFX1UWwVHDhxc3XxPsMxo+vOzQEBn1Oflwx8TDyz+CMrFeTRQ7jcVgnmqJ7Etp2Ci3FOkm4lgsLYMP1hqwFmn/h3kY3jLwx/uxJ7HVz5U1j7NXs9H/qA3Mp5O7lstQDkYMdeW1rEXvX1ZafDnmzpoNWYYEa5+u82WsO09eVXKZKL65Vs/abrzhJfdwAmQZElgjJ4Pnj3+7I6jgaBJr/5riQ6M8zh4w20rBbC7g0EtnNeyN1LHS0A6/j2/Bm3EtmCnCwJ89OL+/byR3YpVjEBwdHfBDXSaYzfnAtx1jOt8UXkiSFAQpvBAEQfAfCi8EQRAEQRBCznQNL4OPF2vuzR/Wg8fDYG2iAidtGRy2kESKsRhMtBjYZLkBCnsCIZJ4AP/akct2gV0qbAd26orBQnU5NOLNsMFPG+anAzhctXIJAjeL4G++nAvJf2pghSjdZVi9SQqaXqrDRgZVXy3YrPsSS3W5P2pMXVkaq5Z/AZNKH67z4IVzXHeOaXsHozBsXxINp9WRsCgMYr0ut2Y5wrWX4q++aRzH8aGdP3aoi0J2zVKs9R/+nKzYpQ1t2QWQ1FLlek7WqstDRXoB5I9ZQ+mE27CutViNz7aH8eCulwIoGmxEiT0D/p4GaO7Nx4GDvthpLI+dFoqYudUFbxn44111e/w+pBozUnrwuXcibAOc0dxbgBt3T0/5BfZX5baGCjdfvuPF08kSc2fNxoJ581BTfAg3LtciIcKftW1x1l7g6cTXeOH4O/+4C+rKazF31mzMmzN39I8au38RzI4Krsa6GCPVbAXybSWhtWk95iyTZQW0oZzpsQ/FSSHA/bYxn28KLyRJCoIUXgiCIPgPhReCIAiCIAghZzqGl+f9Xei5VYXm3gKuVjcfhq+HAcy15BFuKod8W0kEGMnD3mg9VALN8efoAPxtV9rQdzYEJmP1elFkWEpgidKX+FhqAWZkbObwz7uUIC4yDzNFJPGxuAKbs78UhaTsQvwuWRnz7aSHjQxvpKti0UYRzF2yhGOcj8UVsHjx55hlwuA6B175lvHox3/zkDq2L4lmKbrdlvXeHyLXQULsc3yyfAXHccwSWQ5JiS/wx7h1+NRFZthz8vv9ypinvhSfLV7I9ZwsFJmPLwzEMeOo6rC+5SWHGEMxyFuaTji8vB+YDxu/7ci1kcAOD33W9y39kD+8fUywwdQEf/V78diqT/bUYp2TK/ZkR6Gtrxg/Px7bnRGT5XjCy+nyI8g9nID6qkzWay/ficItskw0vPx47yJMDbRY+1oa6Y5u3/4eDFSmYaAyDY/z9yDaxRrfFyWxXvu1PBV5AXZQkRLBJtEvIL/oC0hKyOKT0FKu0eWN5E5s0TfEwMnR3m3DLoUXkiQFQQovBEEQ/IfCC0EQBEEQhJAz3cLL8/4utPYVc32c1JGyKJjoK8FZUwrZVhJIMZWE41YF2G83gNuxNKjsz8MHQfmjusi+VGkVqp2lsEJ2Mb5Ql4JooSWHkrrSWL10Ht4y24k/e2ezOXudGmQZC7DYbxNkt68ZNjKIpm/DqhWL8Ln8Ko5x/uydDQmxRRBVXMp1DrxygeXqMW1vvi4E25dEw1EsEitSHVivi9uuhqL453jLyJPjOP6laQxZ8S8w20keSzzkhz0nn+zdDAnpBVgoy+B6TpYxRCCqJIL3s3Twfq7ekC5yWoVca0ksVVuJt/wKxhZb/PPwdnAGJKISYejrhO02avA1lkeRHQPeXlu5Ps5uubENFnlEwcr7xdouN+6eEpjHinFzMGRsVFJA08kcDiWXiXI8agxPr6C9sRgh/i5QV17LEW94HV66zpex1poZXI9mtHe7MHvPgNlaAmZrCZycnfDHqLNQsXFDsIMJPHQVsXOrAuLdzPBrSii+njkHfvM/hYfKlzDSU4OshTvbOi8zUnqg6BGJruL9Y37E2KAUXkiSFAQpvBAEQfAfCi8EQRAEQRBCznQKL8/7u3DxRgla+4o4LKvbBzcdWRTaSSJg20q4WqvDNzEYNscLIRY79rsbtCKSEKEnjqR9vlw/r7WvCErSIojXX4a3/bI4/qeBYSsAACAASURBVGW8qOl25FpLQm29DHaEmA0bGeztdBCiuRSrTS24/it7c63V2CD1Jaqa0oecy0T19Lca0/ZnL+TheNoR1Jw+zvb6ernlOGQmjo+DOB+/ttg1/MW6LWukEB5jP+w5CQyyhP3axdhktJXrOTHcqgKdVUuQV5U47DzzqpMQrCUGG82VmBsymtiSib8FJ+IdDyusMlsLN/MNCDKQQbaVBDItJeCnIwU74w0405HF9fMO5EYhqzQOXTcr8csT3l3I5peD0URXQ4Xr+4PB4+U7Xl6+u2XenLlQXa+IHd5OfAkvuYcTsHj+fNZnhQW5s635MqyPLoPZVgJmWzFKDidBwjOO9f0RD86Ahr4esiwZ8FcTxVbRheifOQc3tdWwWU4ch8wkkGXJwDrljfjI+xBmpPTgL1FnsNPTCcyek+M+3xReSJIUBCm8EARB8B8KLwRBEARBEELOeMOLu2UckmwjsMcmAnE2kYixjkSUdRQirKMQZvVbeKlS0EWARRz8LOLgYxEPb/MENicrvDzv78blm+Vo6yvmali4AzItJWChtxY78zOwKnFij5X6wD8fYdGuQ35eW18xbLbIYs/WocNLtbMU7E2UsTPEfNjI4GivgzIHBhSMzYYML756Mig/e2DY+UxET38rnoxjo6OATEsJfBzIPbxkWkrAznA9IkYILzuDbZBhLj5seIk2kh7VObHXlkOooQxkfaI5f86BhVgSVQj1uAOw9LCDkbUStmpJIN58BUrsGYgzk4Wj7irYGW1AyA5LVDYeHPazLt0oRf+jsa/9MVWOJ7xoqW7A3FmzoaW6AQ+uNwFPR44s4wkvR/dFsbZdIyeD9sbiMRxbDwYulmCgIRu/nsnEOgPOqPm75E4oOfjBQkMJG5d8hor5CxCmswmPqtKRvcMBflvXoybeH3lR/lhjZIv1ukb4qeYIMNrww0UKLyRJCoIUXgiCIPgPhReCIAiCIAghZ7zhxc0iDok24UiwiUCsdSSirSNf3O1iFYXQl8JLpbwuAixi4WseB2/zeHi94mSEl2f9nai/dhynr2QOaWK6D/YaicPBYDXkEkf3OLGRdC0c/jPNt8j+746XTI6LuiLGTiixZ8DWTBn7sgMRHGU1pGGhlkgxXI5VQ4QXU00FOG4WR3lL+rDzmYjOPqY8GcdUXQZHLSTwEZfwstAlFEctJGBloITDxaHDnpO9h3wRo7cMyob6XM+Jgb4y/HQkUVC/d8Q52ZtuRIk9A1tM9F6s1eKXi5Uxx2C60wtOVpvgaLAaOwxlkWsticOWDLjrycJ26xo42aojJcMftV1HR/yMuitZ+PbBeTzv757yi+hjcTzhZcG8eZg7azYSIvxZr/H6jpcH15swb85cVnS50lqJ2z11bP734TCP+/q2A8yOCjA7KuDu64sPI09w/R7NSOnB5457sejzBdgosRhuG0VgvEEGdenhrP2ZHRX4obkQt08eBR6M/Lt2OCm8kCQpCFJ4IQiC4D8UXgiCIAiCIIScid3xEv7bHS82Q9zxIq+LQIvYF3e8mMfD+xX5HV4G+rvRfqOMtZD5UDZ0H4edthySrFdBLyCAJ+FFcW/hsJ+ZUx4HA/VVeMc7g+Ni7hI9KzgaKKL63MFRzd3XYxtWaOlwvTCsskEO0ZF2I44zEd39LHkyTuHJRFjoK+Ejn3SO41hkvxM2uqtRenrviOM0Xc2Dr48JFNQ3cz0nG1XWICTIfFRzSk7zRaLBclhryEBDfS3010tiu6Y0UozEUWLPQJi+JOy05eBgtgnh0dtR3Xx41Mfbc7sK39xrmPIL5+N1POHF0kiX9ZqPqw3b+itzZ81Galww8HRi4SUvYw/bmNxsOpnDff/HnWB2nWBFkzWbNPD/Is8OGV4+llTE21qu+NIjGZb6qsi3lYSHmjju12WB2VH+mz01Ez7fFF5IkhQEKbwQBEHwHwovBEEQBEEQQs54w4uXdRxSHSKw1z4SSfZR2GMfhXj7aMTaRSPaLgbXF78ILydW62KXTRx2WscjyDoBAVbs8jO8PO/vQvuNUpzvzR+V7o6aKHNgQFtrPT4NGeNC6lx8278QyWcKhv3M9Lxwrne8iFq4jXreg662c+Z6Ydjay3rMY41Vdz8Lno1VWp/G9Y6XxW6RKK1PG9NYqs4O3O8C8rAZ9Rj13Tkw15JHvo0kSuwZSDUSh5v2CthvU4KHqz6OFMeM+Ri7b1ei/1ErmE97pvyi+UQcT3ipKjjAWndlcO2VgqNJrNfUldcCTycWXgI9HcYfXvoa2O5WedKUD3M7e0jZBuCN5E6279E/LMLxscQavJnQhhkpPXgn5SI2WLtCZ50Mvq4+DOalcpa4P/FHyFF4IUlSEKTwQhAEwX8ovBAEQRAEQQg54w0vfrbxSHeOxH6nKOxzikKKUzSSnaKR6BSDBMdY9P0vvNQq6iLcIQGh9gkIsduDXXaJbPIrvDzv70JrXzHqrmaNysruI1i8VxeOGqKw1pKAWuJBntz1YnQsd9jPTckJ4f6oMXPXUc99UHlbR+5rvHhajHmssbrd14xnY+WdSeYaXha5RSDvTPKYxlJxsuO+xou71ZjGKW7aB2c7DWzZIA1d/Q2oaE0f83E1fnUcl26UYqBfuGPLyw4+tmtwrZZX/eZaPW731OGba/Vsr//3YQdqig+hquAAa98H15tY4w1uM/jfP967OORr3Hx5rKHk+qixJ91gdlZz1UhZDmvUtfDZ7nzMSOnBmwltmCkihb9sT+P4fi2PKoSetT26StPB7KwG7rXy5HxTeCFJUhCk8EIQBMF/KLwQBEEQBEEIOWMJL58GVuIz33J85lsOZd8s6PpmQMf3CHR8j0Db9yi0fI9C0/cYtvgeQ7aCNvpnzoG5WRg2+2ZCzTcLar5ZUH3FwfFG68JdVbh9Z/jFqQf6u9HwVQ7OXstG6bk0nL2WPayH2lOxqswBMzI2Y5WeOPJtJbHd14En4UUkqgDFl3LReI27FefSoWlnBn1XW2zzcoS+q+2LPzuaDLnPUHpEekLf1RZ6rjYw9t8OPVcb6LnaIOZQ0IjnYKK6+JrxbKwT7RnY5mHDmj9LBxNUtR0c01heUW6s/XlxTlx8zcZ0rPXXctB4LRe/PLmMASFbv2Xa2d+DgYZsDJzN4qqrxiqUO0rBTVceYpqW+LeCJv61hvvj/QaVM3ZEz7EY4AlvfvYUXkiSFAQpvBAEQfAfCi8EQRAEQRBCzmjDS+3lS2zb9eYeQXtSItqTE3FpbxIu7k1G2969aE1JQUtKKh6IMdA/cw56txrifNoBnEtLR1NaOhrTDrLJ6wuAz/u70XGzHG19xfCI9IWYnQ8iU4PQ1lfM1ezLh6BQ7owZGZvxp6OaMMt0ga3BWthrr4JMwsTDy1t+hThcf25SL4L2P2qbdMN2efB8zN47NWi/USZQegfYwDvAZsTtrtyqRv+jNvz43cQWUycn0TsXwGwtHtL7NUfgpLUOVooiUBH/HEu+mA8RHacho8sbyZ3YYmwB3LnAszlSeCFJUhCk8EIQBMF/KLwQBEEQBEEIOeMNLz/WZKM/LxX9+fvQX7gPTwrT8KToAJ4Up+NJyUH0S0mhf+YcPLE2wePKoy+sOobvqjLZ5OXFv3v3m9BxsxzNvfnwjnDHhx77MCOlB3O9kqCtrwrHravhZKqM6uZDaO7Nx9H2/VhV5siKLnZndqK5N5+lY97E1nlZt7cKEVUNaLv6+l98jw31nfI5TNZxDnms30/9/Mhx2t8NZk8Na00XdUMzhPu54tnFMnQW7kNW6Is/MzsqUKyvjsJZ/4GxyBewUJWBgrYBPoyp4QgvCi4haK84wtN5UnghSVIQpPBCEATBfyi8EARBEARBCDnjDS//rcvGT8Wp+KlkH34qTcNPZfvxU3k6fqo4iJ8qD+Gp9Ivw8r2dKX6qOYYfazNfeCqLTV5dqLt/vwnNvQVo7i2AR1IoRAOS2C6CLgs7DCMDVZTYM6C8Sgz7GhOx8n+PF/vzMU3Ynwlm7T9oxrkCzAweW2xZGF4K+5zTKLxwAT88mj6PlqLwQgqzzPZyDFSmYaAyDc7mJvhdzHn8c3clNmrowm3zCuw3FoOL2gok6Kvh+6VL0T9zDvaslYO69EKUOTCwVUsF0sbOeCO5EzNSejAz9hS221gB94deh2Y8UnghSVIQpPBCEATBfyi8EARBEARBCDnjDS/Pzmbj1/J9+LUiDb9W7sevVQfwa3U6np04hGcnD+P7FS/Cy0+OpnhWdwy/nsnEr2ez8Ws9u7y4SHf77hmc7y3A+d58eCYGY6lbKNdH/3wZmgFtbWX4qC6BtMFKzMjYjP/7X3Q535vP1c0HRnfXi2raCcSfbETX9fYpvwg6FU6XGEHh5TX0SReYrSVgtpbgZEYipF0j2H5vrHCLhJaWOgrtJLFJfD5aZ87BDwpyeF6UhjP7QxFouB5uGjKIdjaFpqEp/hWQAxUze/zQdYLnc6XwQpKkIEjhhSAIgv9QeCEIgiAIghByxhteBhpyMFC5DwNVaRio3o+BE+lg1hwEs/YQmKcO43uZF+HlZydTMOszwWzIArMxG8ymHDYneoHu/oNzaO0rYukW5oUPgrKHXHfh7fAyiIktxpKNIpijshQmx1zZ9n/V3dVFQ8aWpVHlcM2vQ8XFFjx70jPlFz+n0ukSIyi8vGb294B5rQ7Mzmo8a6/EJhNrrr833kpsxhptE8gvXQzn+Z9CkyEKT1NtPGuvBLOzms30qB2oPboH6Of97wQKLyRJCoIUXgiCIPgPhReCIAiCIAghZ9zhpT4HAxX7Xjyep3o/Bk4cAPNkOpg1h8CsfSW8nM0Esz4LzIZsMBtz2JzIxbk79+px+momhyYh3lgUfID7BVTDQHwsLoMvGcsRpbMUmkoSyKyO5TrO6auZKGzPwrKYfFZseS+gCNrpJ5F6ugnXb3VM+QVPQXG6xAgKL6+Z99sw0JCNgYZsBHi5YV548ZDR9ncRZ/HpAhEwlosjxYSBVGNx+Omvxb3SVNYYgzKv1vJlvhReSFLwTG2+DfGkJpjnd8KuuFugNcjp4MkxU3ghCILgPxReCIIgCIIghJwJhZfy/4WXqv0YqD4A5ol0ME8efBFeVgwRXl5xvBfmbtw5hbqrWVw9fjIeGzbIY4lfAtuF079bRmKmqBT+uKMM7yRUYZ3mZpTYM2CrtRLVlw5zHevM1Sy4F9Tg05ASeBaembaPEhvJ6RIjKLy8XjI7KlgeTQoHwzYAbyS2cw0vH63YiHc32+KN5E5I2AXBXkcJOVYSiHHexjYOes/wbb4UXkhS8Nxd14fcznvwrroGx9IeNNx6POVzGkq74m6ejEPhhSAIgv9QeCEIgiAIghByxh1ezv4vvFRMfnj55l4jmnvz0dybj21udtjmaoumq7ms1zLywhCqvQxOFpsh5h2FGSk9+Kt9Ej4Rk8OffHN/u5CaVIe12prYrroMNa0ZrP1/swD9j9rw5GE3/vvd9H6U2EhOlxhB4eU18n4bWzBhdlTgYf1xqOkaYHnAfrbo8lf7RHwsroA341pYr/0n/hTWaOojaLsVe3j5ln93wlF4IUnBc3ddHytCXLjbj8CaXtgVd6O699GUz+1VKbwQBEEIDxReCIIgCIIghBxhCy/37zehubcAzb0FcAnzxLuBOfhrbD3WGerDL9ASgS7ayKuMg5eLHpKNJeFmsgGfbFTHrC/F8WePIxz/iv291AuQVVNDdfNh1riD9n/bOuUXNIXF6RIjKLwIv8+e9KCi+RxHdBnUZ5sygq1UoGRohQ9iT+ON5E58snwl/maXwPVOmBWBqdhqZoG7tcfAvFLD17lTeCFJwfPl8DJox/3vEXzqOqwLu1DY/WDK5zgohReCIAjhgcILQRAEQRCEkCNM4eXu/QacuZqNuqtZMAlyw3y/JNbFz3cT6iC/ZQsK7STho78CQaF22KQhD2nJhRBduhCfKCkPuXbDP5JbsNrCEsVN+1iPGHvyiKLLWJwuMYLCi3D77EkPtmXU4C2/QiRmF4HZUsxhcaQHorfJoNJJCnZb1uJzMTn8W0FzyN8fM1J68MGuYhwL5//3gsILSQqe3MLLoN0Pf0B0/Q1YF3YJxHeal+HFpfwK7Iq74VjaQ+GFIAiCD1B4IQiCIAiCEHKEJbzcf3AOrX1FaO0rglt8MER84jgufv49uQVy6hrItZaEouQiyORaY0bGZohvWgbbDSJYZuk25IXT98NK4RO6HZdulNCdLuNwusQICi/C64N7nXDJq8NbfoV4y68Q7wcUIiqrCMy2Yg5bMmOhqcDABtEvoPbl52CISWLRjmND/v7YYmaN599c4PsxUHghScFzuPDysnubb8O6sAuJ525N2Vx5FV4YSeew7XgHa0wKLwRBELyHwgtBEARBEISQIwzh5eHDc2jrK0ZbXzEau45j+aYtQ14AfTOhDXJ6epBf/gX+z3813k/YDB23LTBeswRJtmsgY2KDN5I72fb5NLYMWxxscPFGCZ582zLlFzGF0ekSIyi8CKf3vumEc+5pVnQZ9N+BhYjNLQOzs4rDX2ID8fXMOUj4dC4s1iyEi4kqVps64K8JF9h+f6zxjUd9wQGgn//rQFF4IUnBc7ThZdDDF+/Crrgbu+v60P3wh0mdK6/CS8W1b1ljUXghCILgDxReCIIgCIIghBxBDy/37jdxLHqfkBOLFQ6eQ8aXd7S2Y86ixVgjuQAqKxfD1W0bfH1NsVtfEgF60pDcrMmKLzNjKqHh4oCmq7kUXSbgdIkRFF6Ezzt3OuFwnDO6DPpxUCESckvx7GIZGo/GofV4EgZOZeIH5XXonzkHDzXVsHWdDKL0JVBoJwkNlbWYtz0WM1J68If4C/BytgWedE/KsVB4IUnBc6zhZdDC7gewK+6G34mv0HH/+0mZK6/Cy8tjUXghCILgDxReCIIgCIIghBxBDi+3vqnjWPB+UP9wF0ho6HLcvfLuFid8IrYKfwiuhOhWI8RbrEKKxQqEh9riyPHd2J8Zgsqmg5AzscQfw2qgYW2Kpqt56H/UNuUXL4XZ6RIjKLwIl7e/vgy7nFNDRpdBZ+8ohLNfIGL0liFMexnCN8mjf+YcPP1iAX5NDQWzowK1+3Zhp5kqypN2oDknGaqmtlinb4r+jhOTdjwUXkhS8BxveBm0uvcRHEt74F5xFRfu9vN1rhReCIIghAcKLwRBEARBEEKOoIaX+/ebcL63AOd783GoJA5VzYdwvjefpZPFJuyzkcNKYwu8mdCGGSk9+IdZKD5ZLoffh1SzQoyUiS3CzBSw3VCJbf+q5kOw8rJB3eVMPHlId7pM1OkSIyi8CI83bl+GdfbI0WXQuTuL4OztjUi9FcgwFYfrwk/xvZUhmB0VXH12sQwPGvKA/sm52wVPKbyQpCA60fAyaMOtx3ApvwLH0h403HrMl7lSeCEIghAeKLwQBEEQBEEIOYIYXu4/eLGmS2tfEfYXxGKhcyhkrZxQfDqVZUbWLgQZyCDbThoSGpr4p3EQZopK40++uRyPHmNYOMHUVh+tfUVsdt4sxy9PLk/5RcvXwekSIyi8CIfXb3XAMnP00WXQebuK4KC9DcErFyDTSByeWxTB7KweUtyb3DvlKLyQpODJq/Ay6IW7/XCvuAq74m5U9z7i6VwpvBAEQQgPFF4IgiAIgiCEHEELL3fu1ePstWycvZaN2MI9YHjsYgWUFRb2sNBRwA5tcfh4bUPAbjtsWLkEGxjz8emiRfiLS8qQ675IbA+EV2Iga+z2m6VgPuX/YtjTxekSIyi8CL7XbnbA7FjtmKPLoF+4HoY9QxGBqsuRYS6JVE9TMFuKOG0tBib5dwiFF5IUPHkdXgbtuP89/E58BevCLhR2P+DJmBReCIIghAcKLwRBEARBEEKOIIWXO/fqcfpqJk5fzcTeiiRI2ntwBBQpMzuEWSoicMsyaGxVgniGCf4UogQ5xnyIr1fCH6IbhowvSwyskXkyHj23qjAwiY8Hmg5OlxhB4UWw/eFRN9btrRp3dBn0Pd98BLi7IdZQBp4aUnhyJhvM1mI28WTyf4dQeCFJwZNf4WXQ7oc/YHddH6wLuyb894LCC0EQhPBA4YUgCIIgCELIEZTw8s29RjT35qO5Nx9ljelYZs0ZXQYVdwlGhKksZKQWYkbGZryXrQ8Z8YUosGVAUWsLPois4NhnfkQOdJ1t0Pt1DQb66U4XXjtdYgSFF8G163o7DI/UTDi6vOVXCNnAY4iLj0WkoTz8NKXwqP442/ou6KufkmOk8EKSgie/w8vLJp67BZO8y0g8d2tc+1N4IQiCEB4ovBAEQRAEQQg5ghBeHj44h+beApZnLmdhtZUt/i++acj4MltFHSJLF0BMeRmUtqxC2tFgGG2URIk9AwrKG/BxaB5r289iS2Hg44bLN8vBFICLlK+j0yVGUHgRTC/3tsPgMI+ii/sBxMfHwF1LDnm2DARb67BFF2ZnNfBtx5QcJ4UXkhQ8JzO8DHr44l2Y53ci4kwfuh/+MOr9KLwQBEEIDxReCIIgCIIghJypDi9f3zmF870FON+bz2bd5UzIamnjrdjTHNHlz97ZmCnCwIebdaCnvgrJhuJwslRD8ekUuFhugre3MXQdLPAP/xz8NboOmpZGaO8ro+jCR6dLjKDwIpgm1TbyJLrMczuCHC9XuGvKIc+GgSAzDTxrLgKztYQlHrZP2XFSeCFJwXMqwsughd0PYJ7ficCaXnTc/37E7Sm8EARBCA8UXgiCIAiCIIScqQwv98+m4+KVXLT2FeFMRxZa+4rYtNuqiPVb9fCv6GpWdPlDUAlmijDwV8e9mJHSAzG/OJjpb0CutST8PLex7W/obgdDdztcvXmCHi/GZ6dLjKDwImB+2w70NeB510nszCybUHRZaR2PaD1juGyWRp4tA0GWWnjWXglmZzXLF48Ym7rfJRReSFLwnMrwMmh17yNYF3bBu+oaLtztH3I7Ci8EQRDCA4UXgiAIgiAIIWeqwsvDM+m4eCoObVeOI2xfMMS3WSEwwg1tfcUsrfUUUe4ohXXqqvh3VAl+H1aLmUsk8U/jnWx3wCzbfRAaaorYFWDKtn9bXzGu3q7GQP/kL4I93ZwuMYLCi4D4uBPMq7VgdlWD2VkFZmcVfumoQuCx0nFFF4WoQsSYWsFFTQoZFpLwMVHHs/YK1tiDTtUjxl7+/lF4IUnBUhDCy6ANtx7DrrgbjqU9aLj1mON9Ci8EQRDCA4UXgiAIgiAIIWeyw8uvDZloro1GfW0E6k9FIP5gED63D36xbotHEvRMNOBguBbuNmo4XBqJbaqySDcRh6SiHGYtEcPbuh5c13xZGLQPGvYWqLuaxbLnVhWYU/iv06eT0yVGUHiZSnuA/h4wr51mX3PlJX+8WAG/IyVjii7yDknYEx8Fl83SOGolDfdtanh2sYxjbHxVN+XngMILSQqeghReBr1wtx8u5VdgV9yN6t5HrNcpvBAEQQgPFF4IgiAIgiCEnMkML7/UH0PH6Xi0nIpBy6lYxCT5QdzanS2gLA3NgNaW9SixZ0B1tQR25ARiueIyiG4QweJlS/BJ0H6u4WVGSg/mR+dB1cIYzdcL0Hunhh4vNolOlxhB4WVqZN5sBLPrBFsIuVt7DLqGRkgO8WZ7/WlbBbwyRhdf5C1jES0hD7/NDBy1koankTrX6MLsqJjyczD4/aPwQpKCpSCGl0E77n8PvxNfwTy/E4XdDyi8EARBCBEUXgiCIAiCIIScyQovz+qPoeNUPC7UxuBCbQzSD++EpKkD97tXdmdAU3sTIrSXYqW2NGZkbMaHoSrQWLkIJiaaWOyfyHW/9/acgeI2A3TeqsCAAFyMnE5OlxhB4WXy/Pm7brS21nONICkRgZA0ccGbCW1YYe2D2yePsL3fU3kUBt67ho0uqy1jEKelDxdlcRy1kkaQlc7Q0eVe25Sfj8HvH4UXkhQsBTm8DNr98AfsPHUdC6LreTYmhReCIAj+QuGFIAiCIAhCyJmM8PLs7FHUnwzH2ZqIF9ZGwDPAGu8HZA5598pb4WVYKiYC8fVLME9bElbZbti4WgJZlhIwN1KDqF8C2/Z/T27BWmtr1F4+OuUXIaej0yVGUHjhr43dF2F17CQWhpbgbb9CzAwqBLOliGVfxWFsMbXCwl3ZrL/7byZ3Yp2qOjx1FRHntBXMliJEO25DtqM89Dx2co0uis7J2GVmBk91SRy1lEa04za2z2GzrWTKz8vL3z8KLyQpWAp6eGm49RiOpT2wK+7G1pwOno1L4YUgCIK/UHghCIIgCIIQcvgdXn5yMkXTyQg01kSgsXbQSDTWRsLM3RpLfOK4hpe/2SZg1pfLsUhSDF4qS6CqIIbUI/5ws94Evy1iUN+0CgucQl5ceE1og4KxMc735NHjxabI6RIjKLzw1gtXLsGn6AzkEysxc2cxRyB5268Qp6qKwWx7oZKWAd5IbOf4ffFh0HHsNNmADLvVSPYwRYT9VpTYM2CsIAFr8wC2Mdf6HcRuLzcEaku9iC5O21jjcxP3L075eXr5+0fhhSQFS0ENL3md92GSdxneVddw4W4/rj6iNV4IgiCECQovBEEQBEEQQg6/w8tte11crInGxdoYXDwV+5JxqK+Mwob18ljuyx5f/uKSjpkiUviLUwreTqjFarVNKLFnwFVnJc52ZKOy8SAufFWIPRmhWLQ9FGstrXHu0nEM9Hfz/qJifw/wuJMcwdgQ7ymfw2Qd53Q5Vn7444MOpNY2QOvACSwIK8W7/iOvw+JyqBTMziowO6sQsjsYn0eUcI21ihbbkWPDgJrMUtyO2wF/xWXIsZKEhejn0N72Ir58viMfKeH+CNSWRooxAxFOhqyxuYmvz0951KDwQpKCrSCFl+6HPyDx3C1sO96B6Pob6H74A9v7FF4IgiCEBwovBEEQBEEQQg6/w0ufvTYu1EThQm30b56KwYVTMagq2AU/jeVwNlPFcscAfbOuyQAAIABJREFUzEjpwZ98j2PmEgb+6riXdUH1neRzWK2tDVdlEVSeO4Dm6/ksj5bGoqYxg293ujCv1HJd84FkN9bTdsrnMFnHOV2OlVeeqC6DY3oJpCKK8GHgyKHlVWWiitjGW69jgDeSOznCy5+SL2Gj8kYoL5+Pbxd9id5Zc+AqNR85VpKwVJSEXWouUsJ+iy7BNnrDz737BPCEDzGXwguFF/K1UhDCy8V7T+F34iuY5F3GsfZvhtyOwgtBEITwQOGFIAiCIAhCyOF3eLlmp4mGk2FoqAlHQ20Ey/pTkag/HY0ATz2kmkrC3WQdZm3Rw6wlkviHeTjHRdW/JLWAsUkVJefScOZaNstLN0vB5MfFxP4eoPfMlF+0FhanS4yg8DI2JSOKxhxaXvX9gELWeOePRMNORQKy9oEcvyN+v6sS875cjlWL58Pgi7kokWXg60BnuGvKIcdKEs6bVyDcYMUoo8tJ4EnXlAcNCi9Tf1GdJEdyKsNLbd93sCvuhl1xN6p7H424PYUXgiAI4YHCC0EQBEEQhJAzaXe81ETjQm3MC0/F4MKpWFyoi8OFnmxsMViHFYyFEFm2ALNlVnF9jNCMlB78bu9lrDK3Rm5NCs735qPzVgUG+BVdrp6atIvT3m5OWGrqwaGl7dgv8EsoKnOMI6ljgc7CfXw9hukSI1638KJnYc31uxfl58qxbXveXohvMeLYdr2e0ZDjq+7hXLdlPB4pLgOzowI1+0KQaCgJs21bMCu2hvW74d3NdpgpKo23dT2wUl4F8XpiMFRk4IfmQtw/lQlX7TWI1V+OndqSiHYeer7MjooX0YUfjy2k8ELhhXwtnYrwkn35HkzyLsPvxFes9VtGI4UXgiAI4YHCC0EQBEEQhJAzaWu81MTgYu1La7ycjkPbmQSkXUiGeJE1ZmRshoimBAwUFmOpqTPXRwnNSOnB36LrYO1tg86b5fx5vFh/D5jX6sDsrJ40PV0duR6rjp3LmMdaaurJMc5/Ao+hMTOBr8cQ62U3qedsqoz1snutjlXfL4zrdy/Q3YFj28bMBPwn8BjHtgxzjyHHj8kt40l4UfWNhZehKi4X7oO1+mqUO0pBSUMXf/TPx8ylMvhIej3+uKMMM1J68I/4c9DU1Uap80okuBiC2VmNn9vK0Jq7F19VHh7+nPScfBFeBSBmUHih8EIKh5MVXrof/oC4xpvYdrwDcY03OdZvGY0UXgiCIIQHCi8EQRAEQRBCDr/Dy09OpmiqiUDjoLURaKyNROOpKOypDMCy/8/em0dFlaX52lnddfv2uvWt7qq+3dXdX3+lpmRqOqCCzCAqiuKIIqIiiMqgICiTILNMMoggCsgggqAoAiKgiAiKIKIigiCjmpqSKYqFSihZdIPx+/4g42SEEUBEEEFEkO+z1m+lGbHPPvsMuMj95Lt3wS58dcYE/3HBEjZHrGFpoIxE+8XQFrCPw5/jK2FoZYn674vAZklJunxfhZE22x4pd84eRbTrDhQeDxD6mL/VX4GTva3AyW8Tawd8uH9J6L46b5yDynY3geLlfLSf2NclTIZkhPT6l5f8Kl5kP5ax5sP9S9jo6ifw3XPfY4OBxhKe9nnHAwWKFy2b/ei8cU7gObrqSvHvB8cuXuaE5aPQSRv7jLVQEe2PlaqzYKgyE9NnzMUfdwTx/V2hHZCMINuVOLhjjfD3pKUMeC9/y4uReKFQ5DvSFi8PXvXCp/QJrHKbcOHx6zH1ReKFIAhCcSDxQhAEQRAEoeBIW7z8zcUGA7ezcPViICrLIlB94zCqb0Qh7po/VHN2/iJdLOB1JxyVHdnY72WFcEttRFhqQ33NevxdXD2+Sm7DH5MeYIXTHjS0F+GzlJYBYjcUg/2wSKS8uXEWJw7sgre5IRJ3aqN4nzbSbHQQv3+nUMfvWW+ATasWCZz8XrlpC5zWL8KzohRUpR9CadJBgak9F4WyeH/4m6pj7jYXfvHifwbuJjqIdt4m8vUJm1hPe6n1LU+J9bSfENf6/ZVU7N+gh7W2TgLfPYvVixFoY8K0zzzoCKcV8/C1XwZfW80dLgjbbojS434Cz6UWOXbx8me/XLhtXYXk7WpI1VbDj5Om4uB332Cxpgb+/XCZwGtYbLoVlcmHRr4X9UVgN5cC3aP/HSgPIfFCochfpCVerj/rgVNRKxwKWiTWP4kXgiAIxYHEC0EQBEEQhIIjbfHS47QD+0wMEGimDe/NevC0XoGgREfM/0W6/OcFS/jXRKH2WT6TvOIYHI33REFFMvQtt+P3MTVYZrUNdx7lSmd5MVY72G03hN4XY6ChGNeTwxBstwGHLBYi31ELJ7Zr4MCmxTjksAmHt2pj/3ot9FTnjthPV8V5RFougI3ZCoETx+u3W+P8bk3kRLpjj6UhVhjMFBgPu7U47GiG6646mLdzv8CKl3jL+QjdYSTVvU9kvV/JeGSi7PFyJsQF+Y5aMHU+IPDd22NmiPCtuuiuugB2UwmO2K9DvOX8YSterrvq4ISrucBz7UqVzD4v5ms3ocBJC05zvgVLRRXbdVSRsE0Nhlt3CryGP8fXwN7ZZdh7gGdVCiNcSLxQKPIbSYuXc41dYu3fIkxIvBAEQSgOJF4IgiAIgiAUHGmLl8gV+ihw0kLgZj0c2qyJy3u1EWWhjmWmqvhPDwOEV0XiwdNLqH0mONdrM7Fzvz2q6rPBlsakYW8b8KxKqMnql2WZOOpqBT/L5TjtYIA8By0Ebl2MgB3GSI70h3t6IeZGFMJv+xrkOWjhmJvViP11XEmD63qdYcXLOqsdSLNWR7S77ajiZZeJ4ajiZddqPakKCVnLhPGIrMXL/zy8ip6bRWPux8t6SGKMJF7c1qqj40oa2E0l2GOyeFTx4m+1WuC5Ll2VzD4vS7b6InLlHHgtU8Wn9CMojg/C3lXzkWCjj2n74wRex2zPeNTmJPKO6cktmYsKcUPihUKRv0hCvLS+/YSoquewuNCIhHsvxdq/RZiQeCEIglAcSLwQBEEQBEEoONIUL+8mTcW+JapI2K6FtKhg+B5NhKfNBnhu0kOGnSYydmnB3dkMla1nUdmejcqOC6h8cgGVT7J58qHnodSkC7vjFtgPLw+bgdpC5EfuR9BOY4RvM0ChkzbizbXgbaSJgHUrEOkSAFPfVPxf/0vMBLHrNhuc2q4Jn5Ua6HHdhZDlBvibxx6+dLvYwWDOdzA31BO81NgaE2xdMBOxawzhsFpjWPHibqwDGz11BG2Yh3lme/j6mXIgDZ5r5mCd+myB45BEjqw0lFrf8pQjKw1ldq3vXZ0QoBEFt7kxOLYoDH37Hfna9Pu7CtVX1Kql2L1UGcZbBe8vtH2ZFgzmTke3ix3+5rEH69SU4bV2DqZ4pvIvNWZmj4hNqtipO5/vPD2uu+C+VBOTvc+PWbx8430eB9frIWGbOh6cjQH74WUkelgjbKMKjFatwD8dv8szrnnhF2C63RadpWeGlhF8Xj0kWuVAVIgbEi8UivxlLOLlwateeJZ0wCq3CReb30h9rCReCIIgFAcSLwRBEARBEAqONMXLeSUlpGxXh8+WpbBLvIg/+Rfg3wIKsOVYFhyctiN2mybczRfi4fNCgXn04jI+vWuQzmRhbxvYTyrBbr4uME+vZeKwsxV8zJcg004b53drImDpHPgs1kC0xlLsNfPAXJdTAieIN28LxAGdGUiymI8LX0/FoklT0DtpqsCc+noq1KdPxyTVBXyZM2MWXGd+g3eTpsJe97thxYub9nf4YdJUbFH+Ft/OnMvXz9RZqlim/C3ufi14DJJI5KSvpda3PCVy0tcyu9bGqQvgNjeGyZOv1fnafFy0UKi+3k6aCpfvlDBHwPsySXUBNKZ/gxPTvmHaV02eiiUzv8HUWap8bafPmAsz5W/wWMB5Ds74BoVO2tDa4Ttm8TItpABHXSxxea82ErzsmJ/V2gsnUJeXiKU79+Kr5Db8XVw9DBy8cDLCD+z2m8CrOoUXLpyQeKFQ5C/iiJeSJ3+FQ0ELHApaUPlC8vvDDBcSLwRBEIoDiReCIIgJTG9vL+7W1DB59vTpmI7v7u6W0khlR3d3N881Dpfa2lqhrv/Z06fMMb29veNwBQQhXfHiOm8aLthrIszNAbMOXeKbSF1yOBMWrntx+VER6p/zpuHFZXzsqZfORGFvG9jtN8BuLuXJpwdFyIo4AP8da3HESh+X92ojxkoPfluNEKKjB1Oj7VhiFzXqBPF/+eZh10J9XHPRgbf2PGydNROfVhsJjMncGVgyfy5+f/gWXxbo6mODygw0LF0M+6Xzhq94MVTFmYVaMNH4DrOWmfH1M2V3JJarTIOfhsqw4xhrojTUpNa3PCVKQ01m19q9ci18VA7DbW4MwtRCwFq9gq/Nz1abheqrebkBTNVnYJHBCoHv3lKV2dg059f31k9LBctUp2GKzSG+tqpGm2GmMQN5C3X4zhO2SBX5jlrYuNJMZNHyF+8LWOSTAafg4/B3d0Lorg04YWeAEzu0UJEWyffzW3gyGiq7A7DD1hadN7MVbv8WYULihUKRv4giXtIf/gSr3Cb4lD5Bw2vWuI+VxAtBEITiQOKFIAhCCgQHBsHDzV1k0QEAL56/wKX8fMTGxOBSfj5ePH8h9jjevHmDnVbboTR5CpQmT8GalSvR0S78L8VBAQeZY9euWo3W1laxxyKv5OXkMNcoTNTmqcDL03PYZxscGMS0Lb12bZyvhvitIi3xUqetgXDD2fBfpY6I1LMjTrAqHymAzflLSLl9CbXP8lH77BI+/LVOapOE7PabfPtQfKotwL6Nhjhlo4Gzu7XhY74EAfZbcexQOOz3RWGKe4ZIk8Y2Xv64YK+Jk/7D7wfyrCQDxtqzht3jZf12a0RuUkGAvcWoe7xsXqaHy3u1MW+nh8A9Xo5bzMfaBfOltvdI6uEAme+/Mh6R9R4vr68VoiE1Bx/vXBlTP17WZojdqoqNrt7D7vGyYcFc/FB6BuymEpgsVMNxi+H3eLm8VxvWawz4zpPsY48L9ppw3rkJ/xYw8s/Mn/0vYY7LKWzZ6gvv1WYI326MAMvliLEaerdP2WjBb8sinDhgO+x1ddw4PyGFCyckXigU+cto4qXpzUeEVz6HVW6TVPdvESYkXgiCIBQHEi8EQRASpv5hPaZNVRJ54v1uTQ3U5qkMO9l/t6ZGrPEUX76COTNnMX1FhkcIddzNGzegOncuc1x6WppY55d3RBUvnCjPmIlbFRV8/ZF4IWSBtMSLj/psFDhqwc9oAVbG5AslK/49sABrUwuQdvsO3r5ukcoEIbvthsAJ23MRHsi01UCk7Roc8vNAaOZFLI/MFXtZJP3IXPjbbcJAQ/Gwk8SdZWcRullrRPFybpcmzh1yH1W8BFqvw3VXHczbuV+geIm3nA9/SyOpCQFr/yi4RJ+UuRiRdmQtXiSVUEdLXHPRganzgWHFS6iFPl6UZoLdVAKvLUsRbzm8eLnuqoN4161853l+9RQObdWDz5YlUP6i6u1f/AswNaQQK44Vwi0qHoH7diLMUB3Bpro4Y6+HS046iLFeCq+tyxFgY4qLMT74cDdf4PWg8z7wXnIT//IaEi8UivxlOPFy5+V7uF9th/XFxyho7Zb5ODt6SLwQBEEoEiReCIIgJAz3xLuwsuTsmTPQ09IecaJfT1sHWWfOijUm7soVXU2tUcc1ODgIZ6e9zDH2drvwkcUS69zyDrd40dfVQ2xMDF98vX1gs3Mn9HX1eJ6JivIcdHV18fRH4oWQBdIQL5+upsJroTKijJRxcreDWOJi1uEr6H8nwX0ZetuAjophJ6LzY3yQbq2BIGtjzAorHPN+FH/yL0BJ6fDShd30S5XNGo1hxcs6qx04YaWGwmP+yI/zRuZhF4EpTQ1GiO16FDhpjVjx4r11mdQm8ld4HUf08bgJL18minjJCt2H5O1qI1a8HNigjU+1BWA3lcDb3HDUipfDTuYCz+W71RDxO/Ww9kAk/m9AAeZFFGJPfBZi/JwRumsDDm5bhhO2i1DopI1TuxfD38IQftvX4qi7Ndounxr+OlrKwX5SMWH2bxEmJF4oFPnLl+LlSvtbWF98DKeiVtx5+V7m4+MOiReCIAjFgcQLQRCEhBgcGERiQgLPxLww4qW2tpapkFGaPAUebu6orrqN3t5e3KqogKuzM/PdtKlKqK2tFXlsLc3NWLtqNdOPl4fniO3zcnOZtqpz5qKs9LrI51QUuMWL+abNI7YdHBhEXk4Oz/NKS03laUPihZAF0hAvSa7bkG2tAW/VabD1ihdLWthk3ZTcxGBv29BG3HWFw+avN7LgtXEBYm2WwiUwRiLiZVdKwYjnZNcV4lZyKNavMBQ4+b1i4xbEuVqO2ge7rhCfqnMQZGeGeRZ7+cXLwSzYrVmIttw4ofoSJysOxIJdV4joo0fhcjhJaueRdWI97BHrYS/zcYw1A/cv4ajrDqzavlvgu7fRaBGKjngw7Z8UJMPBxBBf+2XwtdXY5gT/bavxpixT4LnCdm3E5b3acDIzwhEncxy0NEK4hR4u2Gvigr0mwi314WW+DEF2ZihLCsWn6pyRx19/GXh5D/jQKnPhMN4h8UKhyF844iX1wY+wuNAI/7KnaHrzUebjEhQSLwRBEIoDiReCIIgxcKuiAmmpqYgMj4CWmjpflYow4uWAhwfTPvxQGAYGBni+HxgYQPihMKbNfjd3scaakX6a6WPGt9NQfOWKwHZvu7uxbasF0zYkKFis8ykKoogXDtyCbY+9Pc93JF4IWSAN8eK1aSkyLNURqa6NqX45YkmLC3drJTOJ19sGdls52PVFoybI2hiX92rDYcki/L/e4o2bO9+EFqD+5ujn9XJ1Ejj5vcXRVahxc0fVmn/pqK8Ds1CTGS1yX6JkxYFY5s/RsbFwiUqS6vlklVhPe8R62st8HJKKhW+YwHcv0N2Rr21NZjS+Dszia6tt6zHiOR7nJcB30wIUOmmjeJ82EnbowGezAXys1uLUwX14XnxKuPE+ugK8b/5NVbh8GRIvFIr8xbu0A/8VVoGV6Q/hVNQq11ma+kBi103ihSAIQrqQeCEIghgDu23tRlwebLSJ93c97zBz2nRmCbCR0NXUYqpevlzeShh+/vln7N3jyIxtl40tPn78yNcuJTmZabNm5Sq0trQI7K+vrw+NjxqRdeYMMk6fxt2aGvT29oo0pq6uLtyqqEDWmTNITEhAXk6OWP0AQH9/PxofNeLqlWL09fUJfVzptWvM9a5esVKoYx7U1vLcI25EES8vnr/AjfJypKWmIiUpGUWFhaitrUV/f7/Q4+em/uFDXL1SjFsVFeju7harD0IxkbR4qYzxwgmbRfDRV0aA8R6xhIVRUik+vJXAHi+9bWC33wC7uVSolId5IH6rGnx0Z2DzzhCJVL0cyS0e9bxe+50Fixcnd6HHzomqjSDxcg4154+L3JcoWeHN2390XPzQsmNSPKcsEuvthFhvJ5mPQ1Kx8I8ULF489/G1rTl/XOBSY9p2B0Y9T8PFRATamSJinxVun43F3+qvCDfGlrKh6pbu0f+O+i2ExAuFIn8Jr3yOU3U/waGgBf5lT9HwmiXzMQ0XqnghCIJQHEi8EARBjIF9jk7Q19XjifKMmUJXvKQk/So5fL19Rmzr6+3DtI2NiRFrvJW3bkHnF4GjNHkKzmRk8nzf3taG1StWMt+nnzrF10dnZydCgoLw7ddTBcqmvY6Oo153S3PziNJKRXkOggODhhUoX1ao5OXk8FQcdXZ2Cn1PxKl46ezs5Fn+jRthxMvdmhqYb9o87PVrqakjLTUVgwODI56b8x5knD7NiDnuqM1TQdzx40LfCwDo+viKMk7578H/FunZjISkxYv3FiMUOGkhTFcd+nvixJIV0dfvSGTyjt12Q+g9LwYLTqJv03q4qk/HOTtN7N1hIxHxsup4EfoaRj73zawEuLg6w8XVGd6+Xsyf02OCRd67I9DHgzl+v4f70D/d9uHVzXNS3TNkhddxvs8m4p4vE2WPF05OxoQIfPduZBzla/um8gKc9uweeqc83Zm27o67pDI2PK8G/tokc6kgTyHxQqHIX7j3eLnz8j2cr7TB/Wq73O3v0tFD4oUgCEKRIPFCEAQhYUSpeOCWDzfKy0dse6O8XGRBIIjoqCNMPxtNNuCHH35gvosMC2e+s7fbBRaLxXPsi+cveMTMcFGeMRN5OTkCz1956xaWLjYYtQ/OXjQ///wzXx/c94FbnIgjXsSpeLlbU8Mcs8VsE893oz3/nOxsHjk3Uo5G8wu2L8UL9x5Aw95HT0+BEkcQqfUnFSonuSLrsYiaFx+eC/VMhEGS4uVNXhxCti7GIYvFOL5+h1iiQjmqGM3PGsc2cdfbBjyrArupBBcSo5AWPbLA4EiX3klTkas8AwHGmoi0WQbNw4USkS9F5WVgP7k1obPCJ17g59EnkuASmybz8UkqsX4uiPVzkfk4JnJ+y0uJjRYSLxSK/IVbvHDy4FUv/MuewqGgBdef9ch8jJyQeCEIglAcSLwQBEFIGFHEyxYzM6btk46OEdt2tLeLLAgE0d/fD31dPb6qiRfPXzCbxk+bqoTGR418x3JXaaxbswY3ysvR3d2N3t5e1D98CA83d+b7mdOmC1zuasWyZUwbDzd3tDQ3o7e3F4MDg3jx/AUSExJ4Nq8XdA+57wOn0kVFeQ42rFsPDzd3vOt5J/T9EKfiJSwklDnmoL8/z3cjPf+uri6oKM9h7nFkeASePX2Kvr4+9Pf349nTpzzHT5uqxCeRuMUL59pnTpuO2JgYVFfdRmdnJxofNSI2JobnPo4m9jjIWkaMRb7IehwTRbxE7zZD0T5dBG9fja27I8WSFG4Xb41t0q63DeioALupBFnx4ZjmfhzTQ7KRHOmPivQjuHDYE59qCwRKF9aMWegP8cCbyguoyTqG/RmXxyxdTNPKUNveIPOJUWlnRWDKsN9FZ56FS0q2zMcoicRG+CE2wk/m46D8NkPihUKRvwgSL5w0vfmI8MrnsMtvxrnGLpmPlcQLQRCE4kDihSAIQsKIIl64Kz/evn07YtuuV694JtzHwq2KCp7qlO7ubuyxt2c+E7TsGXfFzW5bu2ErKNJSU4ftp51LHrk6Ow87Pu7N6wUtq/ZlRcdBf3+R9nXhRhTx0t3djejDUTznLios5Gkz0vO/eqWY+S4lKXnY83AvK/dlH9zihfMuPHv6VGA/3ILIw819xGvjIGsZ8VuKPIqX/7mWCv8tS5BkuwhJ4Qfxn755YomKaw114k/Y9baB/aQS7ObrOJ+eiAUuocw+FDphWTAzWY08By14WxjhaUkGBotOoW+TyS/SZTb6Qw+A3XydSVl5iVjXsOTENRy6Wo17bRNfuHAykngBa+LIFxIvFFmGxMv4Jj79LNZv2MiTnXb28A0OQ0WD5CawRU39i9eoaupA/YvXYh1/ruga1m/YiJCoWJ7PS+7UYf2GjXDz8pPa2EOiYrF+w0aU3KlDR08fdtrZY/2Gjejo6cO9jh+kfn5pZCTxwp2Eey/hUNCChHsvZTZWEi8EQRCKA4kXgiAICSOseOnv78e82cpQmjwFc2fNxsDAwIj9fvr4iWdfldFEzWhwi5Z1a9Ywf1abpyJwc3vOEmMzp00fcSmvwYFBpqpl2lQlnuqTS/n5QlVgcC/lJUgYcKpGRBEKw8EtXlSU58B802a+rFuzhmcPmZHOPdLz5xYhXV1dQo0pMSGB57svxcuX4oebluZmkat5ZC0jfkuRR/GSH+iIMw6LEWC+DH4nc8QSFpvTy8WfrOttA7v9BtjNpSg6mwT9XZ58m4BrHLsCK0szFDppY632PLzbaPxrpUvoAYGbe29IEK7qZVr4ZezOrkDOvVq8626R+UToeGc08QLWxJAvJF4osgyJl/FNwKHDwy7FOnvGTFQ1dchkXJHHE6E0eQoCDh0W6/jTeYVQmjwFFlbWPJ+X3KmD0uQpMFxmJLWxu3n5QWnyFJzOK0RHTx90tHWhNHkKI5OkfX5pRFjxwsmFx69hl9+M0Irv0fTm47iOlcQLQRCE4kDihSAIQsIIK166u7uZdrqaWkL1zf0fi6LsYyKIh3UPsWzJUr7/CE1LPcXX9m13N7779lsoTZ4CKwuLUfsOPhjI9Fdz547IY+OurhEkN7jH29LcLHL/3HDv8SJKvA8cQM9f/8rXnygVT8MxUsUPt3hRUZ4zYj/c7xiJF/mLPIqXgK1GyHdagMP7dkIrIl8s8XKq6p7YE3XshmKwHxbhQ9UF6Kwz55MunPw58hq2mazEStXpeMuRLoHuYD8sEpiEnJH3eVmVfB3R1+/g0ZPR7+FEjjDiBSzFly8kXiiyDImX8Q1HvHALjoqGVixauBhKk6fgaNIp5vPHXe+QW1qBU9n5fNUwVU0duNPyPR53vUNhxR2m2uNx1ztcqbovsHqG0zYlK5dp39HTh0edbxl54eblhwfPfuQ5z+m8QuSWVuBR59thr0tU8fLg2Y84lZ2Pc0XXeKpsHjz7EVVNHXjc9Q71L14jv7wKj7v4BUTJnTqczitE/YvX2O04tL9gbmkFOnp4xUtrNwtVTR241/EDOnp4K3sedb5FfnmVwOu6fr8Bp7LzUdXUgUedb5l/jtd7Iqp4Ycb9rAdORa3wKX2CB696x2WsJF4IgiAUBxIvBEEQEkbYifc3r18z7XSEEC+fP3/GnFmzmGOeDrO8lCgkJyXxyITdtnYCq124lwjbbWuHuzU1I+agvz/T/lJ+/ohjeNfzDs+ePsXdmhrk5eQgMjwCavNUhKp4mTNzFnp6esZ0D7irS0bKzGnToa+rh922driUnz/sUmuiipfu7m60t7ejuuo28nJy4Ovtw7M3y0jiZd2aNaP2T+JFfiNv4uV/Sk7C1VgLh7ctQtLJNLGkyzdhl9H/TpxNtdvAbrvB7NnCbiqBj78fNH0ShpUv07b5Yt53M7BG+VusVlN82Dh3AAAgAElEQVRGUVwwz/Hcaau+ijnhvPJFOaoYzrm3UFT3AD/3tMp80lMeIqx4AUux5QuJF4osQ+JlfCNIvHT09MFhnxuPeKloaIWBgSHP737cy2UpTZ4ClbkqMFxmxHxvZW2HtcYmzL9zS5Dr9xsYucOJ2RYLPOp8i/j0s7y/fzs6o6NnqAqG+3dANVU1FFbcEXhdwoqX1m4WLKysec43Z7Yy0y9Houx2dMaMb6czlUApWblMnxxJxBkT55oFiZcvK144999siwVU5g79fj/j2+k8S6RxVyVNm6rEjDc+/ey4vSfiihdO7rx8D/er7XAqakXlC/H7EUWWSLIvEi8EQRDSgcQLQRCEhBF24v3z589QV1UdmtSfPh0///zziP1++PCB6XfGt9Pw4cOHMY91cGCQZwmt4Zb/ErcqRJA4AIaWwPL19oGhwZJRjx+p4kVfV2/M94D72lavWDnm/oR5/tVVt+Hh5g59XT2R7x+3eBlpnxwOJF7kN/ImXj6XnoKHiS5SbbSxz2wlXD28sM7hiEjiJejKbdEn6HrbgI4KgcLEzW0ftJyC+KTLH9zTMUlVD5MdYrDMcDkKnbQRbLkEDTnxw8oXu9Sh5cb0j5cg5dZdfHhLsuXLiCJewFJM+dL1pBqhfm7w93RC3+vfzv49FPnIu5e1CPJ2xqn4MHR/f1fm4+FO3M0HiC6vRVp1nUTiUtSIC4/F279EkuFM6ltYWSM+/Szi08/C62AI5sxW5llqbIuFFSMg4tPPMtLkzKVidPT0Mb9PbbGwgm9wGPPvq1YbIzAimpEKFQ2taO1mwWjFKkY4hB2NY6SO18EQ3Ov4gUd4lNc9RkVDK6ZNVcKc2co4kpDCjHvRwsVo7WbxXRdHvAwXjvjgtFu/YSNySyvg4RvII2w441BTVUNIVCxs7Z2YcXf09CG3tIKRNb7BYUx7UcXLjG+nw+tgCHN+TQ1NdPT8Kopmz5gJ3+AwuHn5MfJJkcQLJw2vWfAvewqHghYUtHaTeCEIgviNQ+KFIAhCwohS8bBy2XKm7atXr0Zsyz3hvkBHR2Lj5ezdMtJ4ha0KEUYcBAcG8fzffNzR19WDq7Mzzwb2I1W8KJp46evrwz5Hp+H/I9lgCbw8PXn6+PL+9fb2Mt/ttrUbdTyiXtvmMl8YX/OkjEOc7yfi+ac3wr9cIyCxPV4O7kGYuR7yHbWQvEMT7nrK2KOmC4td3pgRemlE6fL1ocu42yriRHZvG9gdt8B+eBllKZH4dCcP7IeXmRzcaQwPm3XQcwpkpMs/+uVikqoe/uCSjK+S2/CfSXVYZ7ENBU5a8N+2iud47rRXXUF9e73MJzflOaKKF7AUT75EBnli9bIlMNDTkcuqA8rETmyEH1YvX4ItJmvkquqq9fljOOTU4OkPzXjeKZnceyH7ahfuiX9B4UzsP+56x8iB7OIy5JZWwNnDG0qTp8DJzZMRLzO+nc4sf8URK1eq7qOjp48RFvHpZ1FcXQulyVOgq6OHuu9/QkdPH85fuQ6lyVOwcOFidPTw7/ESdjSOETu5pRXILa1ghEZ53WO+6+JUzaipqmH9ho1MOBU5nM3uOTKkvO4xTucVMtUknO85IiUwIppprzR5CnS0ddHR0wfXA75QmjwFB8OjmHOvXbcBSpOF2+OFW3xxjudIqqqmDoRExUJp8hTscXZnvrfetQdKk6cg8njiuL0nkhIvnLS+/YSoquewy2+WeOUXiReCIAjFgcQLQRCEhBFFvJhv2sy0ffH8xYhtXzx/wbRdsWyZxMYrjHjh3nPFy9MTnZ2dQod76bKM06eZfmZOmw4vT09knzuPxkeN6OvrY9rdramZkOKFewk2FeU5OOjvj0v5+WhpbkZ/fz/Tjlt0jbd4+dfsrfjqjAllnHLz9WOhnstoSEq8fL6ehjd5cQi32YCAzYuRsk0NBY5aOG2jgUOOmxGcnImlRwQLmF3nb4o22fehFewnlWA3X0fm8XB853wE5jus8enBZby6dQEf7hcgNcAJKTba8LddgwU7XPAPQZcxaZ4O/ml3NE8FzJ8S62BoshHhThZgN1/nT1v5UGWNHExwynPEES9gKZZ8iY3wg47afGipqpB4oYx7YiP8sEBLAwt1tORGvLQ+fwzH3BoMfJBsv6/e/3XcJs1HiqCKF45smDZVCY+73jGyQFBMzbago6ePqfrg9Lt+w0ZGHnT0/LocV3z6WWQXl/HIjY6eoSW/OH129PCLFyc3z2HHwKks4Y6wS43d6/iBGeuMb6dj1WpjnrFxj5vTB/e1mppt4ZEsHT19I+7x8qV44Vwn97JtHDlU1dTBXHfY0Tjme05FkSJWvAhK6oMfYZXbhGM1P6D17SeJyRJJhMQLQRCEdCHxQhAEIWFEES/c1Q95OTkjtuWejN+xzUpi4xVGvDQ2NjJt7O12iX0u7r1bqqtuD9tuIoqXrq4u5vNpU5VGFG2yFC8aRXswPd+WMg7Rurof9e+eC/VcRkOS4oVdlg52+WkMlJ1GvoYq/FWmw99IEznB+8CuzkZ3RQ7O5ORhW3w+/uPgr+Il736t8JNyvW1gt98Au7kUCXHR0AtIwlfJbfhzUh1WmJnDd8sSHNigg6snguBlbQY7w7kwXTgf302fjT/uDBG458v/Tn6M9faueHnjHNjNpb+mpQx43yLzyU1FiLjiBSzFkC93y3Pgsc8OGipzoak6D4eDPHG3PIei4LlekI6i7GQUZSfj5PFDSIsPR2pcGHIz45jPq69nS6T/82lHh/o/fghpCeHM51Ul54Tqy2OvLXQ11KCnqQ6Pvbaov10g058JaUkXsORPvHy5x8uc2cpMxcrd9h8wc/p3WLTIgNkU/suIIl6Kbt1lqlvqfxhabi2n5AaUJk+Bnp4+Onr4xUvw4aNDv/f6Bgp1XcKKF05FiW9wGB51vkVhxR2RxMveX8RI8OGjzPfr1psKXfEymngJPXIMSpOnwG7PXuZ7C6udCl/xIigFrd2wy2+Gf9lTNL35KHY/JF4IgiAUBxIvBEEQEkYU8ZJ97hzT1t3VdcS2+13dmLan09IlNl5hxEt/fz/TRktNfdiN5TlknD4N802bYb5pMxofNQIAWltamT7WrV7DU+HyJeeyskaUC4ooXsrLypjPHe0dRuzjcESkzMSLrPc9EScnf4msxzER9njhFi/sm5n4qKeD3klT8TcXG7Bvnwe7OhvsOxeYNJfmwCXlIvTjrok0Icduvwl2UwnOnU7CAtcwHoHyTyfqYLRpKy46asN2uSpOu9ki3WABYr5Rwup50zF/tTl+l9gsUL78LrEZhha2+HA3n9nbBe8lt1n0RM9YxAtY8i1f7pbnIC0+HCeiA2Fpth4ma4yQm3Fc5tKAMvasX7UcpmtXwGS1EdTmzkVafDjsd5jDYIEOTFYtx0bjlTgS4jXm/k3XrsD8OcpIiw+H6x5raKupwmTVclhsXIcDzruF6ut0YiQ2m6zGHltLnE6MRMwhH3S2VcrkZ0Ka0gUs+RcvHHGSXVyGjp5fKzucPbxxrugas4E89x4vwoqXx13vmD1ibO2dcCo7n6k0cdjnho6ePhxNOgWlyVOw084e5XWPUXKnDtOmKkFNVQ2JmecRn34Ws2fMxKKFi/G4i18ICCteOHuqHElIwZWq+8x1CiteOOfR1NDE8dQMpr2kKl44e9twroWzFNpEqnj5Mtef9cD5Shvcr7bjzsv3YssSSYTEC0EQhHQh8UIQBCFhRBEv/f39TBWI8oyZw8qIvr4+KM+YCaXJQ0tUcS9LNVaEES8A77JoWWfODNtucGAQBvoLmWvijLWluZk53tBgyYjHW27dOuEqXrjPs8/Radjj+/r6sGLZMhIvIooXWY/htypeOBF6Mq63Dey2G2A3laA6OxGqzhHDCpRVVjY4ulUNW9Vmo3fSVLBmzMJKtZlI2bMESyxsBcqXqQlV2OG4DwMNxWC3lgEfWmU+4a9IGat4AUt+5Qtn4husoeWe5GWZJ8rYU3opDSuXLsbKpYux3XwDwGpHY00RNqxZgS0b1mKHuSm+b7rBc8zg+xY01hThat5J5GXGIS8zDjeKMvDsUdmw/Rss0IH9zq0Aqx1vn9/FyqWLh+1/pMRG+DHL3OVlxslEvEhbuoAl/+LFbIsFlCb/usRVRUMrIxA4cfbwFigjOnpGFi8dPUMC5Mv+1hqboP7Fa+b7Gd9OH/p9ztEZHT19CIyI5mk/Z7YyCivuCLwuYcULp8KFky0WVlCaPAUL9PTxuOvdqOKlo6cPVtZ2zPGzZ8xk7p0kxEtHTx8jmb7sf6KKF07u/fgB7lfb4VTUiuvPekSWJZIIiReCIAjpQuKFIAhCwogiXgDgcHgE037vHkf88IJ3CaofXrzAXkdHpk34oTCJjldY8cItTtTmqQhcKmxwYBC+3j4CpQl31YzS5Cmof/iQ7/j+/n6efVCUJk/BhnXr+doponh59vQp8/nMadN59r7h0NvbC5udO3mu/6C/P18bEi8TI7858dLbBnRUMJUo94oyYWC5e8TqFTV1XaybOx3bZn0Lv5VLEL53O1zWzMd5J30sNjXH38XVM+3/v8T7MN22E59qC8BuKSfpIkYkIV7Akk/5Un+7ADGHfODpvAtrjJbAYIEOokK8mEl3iuJmib4uFmprQl9LA/PnKCMvMw7O9jugNm/OL/upaMLH3QF5mXEIP7gfDtYW2LvLCkdCvHDy2CEmseG+8HKxh42lGeysNiP5aAhP/wu1NaH83XfIy4yDj7sDVGbPxgItDSxZoAsHawuhxnrwwF6sWLIIG9euhI+7Aw75u6HrSfW4/iyMh3QBS37EC0cGcIQHJw+e/Yiqpg48ePYjz2en8wpxKjuf5/OOnj5UNXXgTsv3v06ad/yAqqYOtHazePp71PmWafOo8y3OXCpGfPpZ5JZWMG25v88vr0J53WPms+v3G5CYeR755VV87b889svxd/T0MXvWcC+ZdqfleyRmnmckzp2W75mxCxr3l9fa2s3CmUvFSMnKxZ2W75l7yqnE4fTHact9fkH3n/v8nOvg/oyzh0xi5vlxe09kIV44aXrzEYE3nsEuvxkXm9+M2p7EC0EQhOJA4oUgCELCiCpeOjs7oaWmzlMNEhwYhLycHAQHBjHVI0qTh5b56uzslOh4hRUvAODq7MwjBfbY2yMlKRl5OTmIjYnhGauhwRI+ubBjmxXPtXh5euLqlWIUFRYi7vhx6OvqMZKAI1eUZ8xEWmoqWpqbmX4UUbwAgKHBEuY7A/2FCA4Mwq2KCuZZc65rk6kp005XUwtZZ86gu7sbAImXiZTflHjpbQP7SSXfpvcdN3KxfLsDfpfQyCde/tk2An/RWAItPUP4my1EkLk+Du+zwM3UcOzfuAjOm1fCxMYBf3esDv8rvh7We5zw6cFlsNvKaU8XMSMp8QKWfMqXzrZKBPu6QFtNFVpqqjBduwLBvi7w83BEwbkT6GyrpCh4gn1d0NlWidpbF5FyPJT5vPp6NtydbFB0IVmofp41luNYpD+CfV3QUV/K1/+Xfx4pZ1KOINjXBcG+LjBashALdbSwSFcbwb4uE1a6gCU/4oUi3+FU5EybqoSQqFh4+AZizmxlTJuqxCOkpB1ZihdOWt9+wrGaH2CV24Sk2s5h25F4IQiCUBxIvBAEQUgYUcULANy7ew/bLbfxSI0vs91yG+7dvSfx8YoiXgYHBnmub7gY6C8UuHl8Z2cns2TacPH19hFY+cK95Jaiipf6hw+ZdawFZdpUJcQdP86zXBsnd2tqAJB4mUj5zYiX3jaw28rBri8SGNtVOjDYsAW/56pe+YPbKfxFbSH+0S8PXyW3wdDBE4d3r8CxbZooTwxmjv1Uk4s1W7fDytYOPbfOg11/BeilShdxI0nxApZ8ypfYCD9oqs6D+ry58HKxB1hDQoaz9BNFscNZQo77mZZeSkPKsVAM/iJk372sRVxUAGIj/JAYE4SMpMNISwhHYkwQUo6F4lLWCaa/dy9rEezjwixBxr1EnbDL1XG3Mzc1hp6mOhZoaYz7cnfjKV3AIvFCET4hUbHMnjhKk6dATVUNx1MzxnUM8iBeuJPZ8Ap2+c0Ir3yO1refeL4j8UIQBKE4kHghCIKQMNnnzsPDzR0ebu549vSp0Md1d3fD1dmZb8LdQH8hPNzcmYoHSRMWEiryeEuvXYPl1q2MAOGucsk6cwaDA4PDHtvd3Q0PN3ceAaOlpo7dtnY8oqKzsxNenp7Q1dSC8oyZPPvKcMYbFhIq/oX/Qm1tLdNfYkLCmPsb7fk/e/oUO7ZZYea06TzP2NXZGbW1tUy7xkeNcHV2hto8FajNU2Eqft71vGP6zz53ftTxiHptspYRv6X8JsRLbxvY7TfAbi5FbW4ittjZ4+m1DLCbS5m4bliIfEctrLTYgf/neC3+4JGJSSq6+D/uaTwVMEtdg2BjrI/b6eE8x/+t/gr+Vn8F7Bba02WskbR4AUv+5EtYgDvWrVyGBVoacNi5ldnvpf3hNZmPjTL2fCleruadRFF2ErqeVOPHtkpkp8ciMsgTvT/VDdtH+8NrCAtwR2NNEfNZZJAnOtsqxRIvjTVFzHtmuWk9VhkawNJsPeKiAsbtvoy3dAGLxAtF9Dx49iPPEmfjGXkTL5wUtHbDLr8Z/mVP8eBVLzp6SLwQBEEoEiReCIIg5JB3Pe9wt6YG73reyXooo/Li+Qu0NDejv79f5GO7u7ulJpQUga6uLrl6xmw2G5c7iijjlL/+/FeJPTt5FS/sthtgN5Wgrfg0tHe64KvkNhjtckXWYR+EOJgj1X8PHmYfxz5jHWTYaEBLXRtfK2vgD26pAvd9WewSgpS4I8w+MUxay4D3zTKf9FX0SEO8gCV/8oUzCS7rcVCk82zBGhIvR8N9kXIsFM8elSHI2xkrDRfjYVU+wGrH4PsWVJeeR1pCOPM+5GXGMZUtYLXDb78jLDetR1F2EgbftyAswB3Rh7z5ziXOGMezwkoW0gUsEi8UxYq8ihdOKl+8g1NRK5yKWmF9UXJLsJF4IQiCkC4kXgiCIAiCIBQcuRMvvW3Asyqwm0rwpPw8lljuxu8SmxmBsmyXG6LsliNjlw72WxrjWvB+bFWdjW2zvoH6XFX815EbAsXLV8ltWOQfj+CDvlzShfZ0kVSkJV7Aki/5QuJl4oZbvFht3oDB9y3oelKNNcuXwNd9D/peN+BueQ4igzxRe+si+l43MMd2f38XeZlxiI3ww7uXtUiMCcL1S+lwstvG9LljqynfucQZ43iJF1lJF7BIvFAUK/IuXjp6hvaAiah8junRtyXWJ4kXgiAI6ULihSAIgiAIQsGRK/HyoRXoqAC7qQSvbl2A0Q4HHunCyJd9AfC1WoY9y+fgyEIt9E6aivRZ38Fq0UysNlkPpeirAsXLnKPF2GlnNyRdWsppTxcJRpriBSz5kS8kXiZuOM/1dGIkjkf6A6x25GXGoeRiKt69rEV2eixuFGWM2Eff6wZEBnmisiQLaQnhOBrmixePbwKsdliYrcO7l7U85xJnjOMhXmQpXcAi8UJRrMizeGl4zYJ/2VNYX3yMi81vaKkxgiAIBYLEC0EQBEEQhIIjN+Kltw3sJ5VgN18Hu/k6dtnswD9GDl+9ouoajY3as+Hz3Te4NX0GXnjvhbGeCq4668DM3AwzY3jly7ToEljY2GGg8RrYbeW0p4uEI23xApZ8yBcSLxM3nOcaFXIAeZlxPPuytNwvRtbJaKH7igzyRP/bJmaZMbDaEeTtjOz0WJ5ziTNGaYsXWUsXsEi8UBQr8ihe7rx8zywvdv1ZD/M5iReCIAjFgcQLQRAEQRCEgiMX4qW3Dez2Gzwb3396UATTnXb4y5FrAsXL/zp0DdNnzIH+3FnYqjcblqsW40XpGQRYGSHMXAdGK4ww79B5fJXchr/E34alvRMGGkvAbimj5cWkkPEQL2DJXr6QeJm4iY3wQ9/rBiREHUReZhziogLQ9aQaYA2JFFH64iw3BlY7Si+loeV+Mc+7I6/iRR6kC1gkXiiKFXkSLwWt3bDLb4ZnSQcevOrl+57EC0EQhOJA4oUgCIIgCELBkb14aQO7oRjsh0V8+XQnF4uWGuKbI8U80uX3ETcxaZ42/mR1EHoecbCzWIfLe7URuNMYH25fQGfJabAfFiHU2x2T/M7AYqc1Pt3JBbu+iCpdpJTxEi9gyVa+kHiZuImN8MPd8hyUFZ5GXmYcU6nS9aQal7JOiNxfXFQAwGpH/9smxEUFIDbCD9Gh3sy5xB2jtMRL6/PH8L18T+bSBSwSLxTFijyIl9QHP8L64mOEVz5H05uPw7Yj8UIQBKE4kHghCIIgCIJQcMZdvNTk8KbtBthNJbh5Jg6nooN+3fi+qQQ1Z4/imKU6NltswszQoeqVvz/2AJNUdPGvG5wYEaMVlgVzszUIMVPDq5vnePooSorAp9oCsFvLSLpIMeMpXsCSnXwh8TJxw5Eaj+4UIS8zjpEkV/NOov3hNZH7y8uMYypmokO9ERvhh7SEcPT+VCd34qX1+WOEXbsv82fACYkXiiJFVuKl6c1HhFc+h/XFx0h98KNQx5B4IQiCUBxIvBAEQRAEQSg44yJeqs+DfWcY8dJUgrbi01DbewjTQ7JxPPwgGi8m4cJhT/TcyUXA9tW4vFcbm02NoewUg7+oLcS/mTjyLT02P/YKVq40wkBDMY94YTeVgN1Ce7pIO+MtXsCSjXwh8TJxw3m2nW2VOJNyBGkJ4czn4vTX/vAaruad5Ombe9kxcccoafEib9IFLBIvFMXKeIuXB6964VnSAbv8ZhS0dot0LIkXgiAIxYHEC0EQBEEQhIIzbuLl9jmwK7PAvnWWJ/cupmHZHm9GoKiHnMXaVUbItNWAh5kBajJjsFFfHRa6M6E64zvM0FqG3yU2C9z3ZVZ0MSxt7DBQWwj2w8tDaSgm6TIOkYV4AWv85QuJl4mb2Ag/xEUF4IfmmziXGoOUY6EAa2jJsP63TSL3V3+7ALeunmX6jo3wY6pn5EW8yKN0AYvEC0WxMl7i5fqzHjgVtcKhoAV3Xr4Xqw8SLwRBEIoDiReCIAiCIAgFR3riRZdXvNw6A3ZZOj5fS2XyNDsOK/Z48QmUebHFsLTchEuO2lilNRdvTY1xY9LXcJ4zHSZ68zDNK1mgePkquQ3/HFOFcG8XsJuvg91WDvS2yXwS8bcQWYkXsMZXvpB4mbiJjfDDpawTuHM9G3mZcUiMCQJY7bhRlIH62wUi95dyLBR9rxsA1q9LjSXGBKHvdYNciBd5lS5gkXihKFakLV4uPH4N64uP4V/2FA9e9Y6pLxIvBEEQigOJF4IgCIIgCAVnXMTL7XNg3ziNz8XJ+FyYwGS56dZhq1f+GFGKreuMsFb9O7ROmgrWjFnwX70Y3mvnYr+dKRbsP8x3zN8nNWODgwve3M4Fu6UMeN8i8wnE30pkKV7AGj/5QuJl4iY2wg+1ty4i70wc8jLjmIqXdy9rmWXHRO0PrHZ0f38XKcdCed4dWYsXeZYuYJF4oShWpCFeWt9+QsK9l7C40IiY6hdofftJIv2SeCEIglAcSLwQBEEQBEEoOFIXL3t34nP5kHQZvHQcgzkxTLz37oGWf9Kw1StKe2IxZ9oMrFX+FkbzZyP/6EHsXGOAdFtN+NquxQIHX6bt7xKbsW6PO56XZoLdWga8b5b55OFvKbIWL2CNj3wh8TJxExvhh8H3LfDzcEReZhyzHwtY7Th4YC9TvSJMam9dRFF2EsBqR0bSYXR/f1duxIu8SxewSLxQFCuSFC9Nbz7Cv+wprC8+RmbDK4mPlcQLQRCE4kDihSAIgiAIQsGRuHi5kcErXhy3Y7A4GYP5xzGYfQQDZyN4EhoaCM09/nzS5R+CLmPSPG1MtgqA4RJDXN6ng9AdRrh1MhiJXjY45LAFmVH+UHcKwlfJbVi+2wNPr6YPSRfa02XcIw/iBSzpyxcSLxM3nOfq5+GInNPH0P+2CdGh3gCrHb0/1TF/Hi3vXtYybbu/v4u4qACA1Q5P512oLj3Pcy5xxjgW8aII0gUsEi8UxYokxMudl+/hfKUNdvnNKHkivfefxAtBEITiQOKFIAiCIAhCwZGseDk9JF5uZOCjns6QeHHYNiRdLkRj4EwEBk6H8uSQ/Sa4bV8FfddDjHT5/eFKTFLRxT/bReCr5Db8e1IdVm7agjwHLfhYGoHdVMKkuSgNprZ70FZ8GuyWcpIuMoq8iBewpCtfSLxM3HCea1nhafi4OQCsdrQ/vIYATyfcKMpAY00REmOC8O5l7bB9VJeeR1iAO1g/1eFMchTcHK3R/7YJYLVjo/FKDP6y/KEsxIuiSBewSLxQFCtjES9X2t/CLr8Z7lfbcefle6mPlcQLQRCE4kDihSAIgiAIQsEZs3i59qt4+Vx2Gp/LM/D5eho+6moPiRc786FKl6xIDGSGYyDjEE9yj3ghaacWQu2NsdDaDX8fdRuTVHTxL+YHeCpg/vlEHZaabIT/znVgN1/nTxtJF1lGnsQLWNKTLyReJm44z7WzrRK7d5ij73UDGmuKsG+3FQ4e2It3L2vR97oBcVEBiAzyRFF2ElruF+NueQ4ykg7j4IG9zPJil7JOwMfNAe5ONgCrHbeunoWzww6+c4kzRnHEiyJJF7BIvFAUK+KIl8yGV7DKbYJ/2VM0vfk4bmMl8UIQBKE4kHghCIIgCIJQcCQnXtJ/FS8lJ/FRR2tIvFhv/kW4hAkMu74IAbabsGf5XFgtV8eM75TxrxucBO758r+THmPVNjs8KToJdn0RV64AvSRdZBl5Ey9gSV6+VJeeh7ujDey2b8GLxzdlfn0UyYZbvJxJiUJ0qDfevayFl8tumJsa43RiJFOxMvi+Be0Pr+Fq3kncunoW3d/fZfrpelINd0cbWG3ZgMSYILx4fBPBPi48skUc8dJYUwQnu20I8XVF7a2LQh+naNIFLBIvFMWKsOKl9SYSPYIAACAASURBVO0nRFU9h8WFRiTce4nWt5/GfawkXgiCIBQHEi8EQRAEQRAKjtjipfoL8VJ6aujPJScxWHgCH7U10TtpKn7eafZLdcsw4qWuEIO5J3Bm8QKEf6ME4znTobFqM36X2CxQvvwusRmGlnZ4VZoBdl0h2PVFVOkiB5FH8QKWZOVLbIQfFutpY5GOFmwszRAb4YfoUG9mA3aKYodbvORlxuHZozIcPLCXkS0vHt9EbIQfbhRl8C03xhExKcdCERcVgL7XDUxf0aHeGHzfIpZ4qS49z1RZbTZZA6Mli7BiySKhj1dE6QIWiReKYmU08fLgVS/8y57C4kIjLjx+LdOxknghCIJQHEi8EARBEARBKDhjEi8lXOKl5CQ+X0nCYEE8BnOP4qOWxpB42b5xWOkykBGGwYKT6Nu0Hr2TpoI1YxaWq87Eyd36WL7dXqB8+eOJOhhb7EBPdS7YrWUkXeQk8ipewJKcfImN8IO+jibU582Fl4s9wPp1kl7W10gZe74UL2ANyRbf/XvQ2VbJtGu5X4zs9FjERQUw8i02wg9F2UlMu/63TUhLCEdaQrjAfV2EFSfc7cxNjaGvo4llixYIdbyiShewSLxQFCvDiZfKF+9gl98Mp6JWXH/WI/NxdvSQeCEIglAkSLwQBEEQBEEoOBIRL9dS8bk4GYOX4jB4IRqDWZH4qKn+i3gxRe/JILw45o1Pp0J4pMt/R7jzSJf+EA8c89wFxxWqyHHSxVIzC/xD/ENGuvxj4iOstrTGm8oLYLeWA79MaFJkH3kWL2CNTb70/lSHyCBPmK1bBdU5szFv1kwYLNCBuakxNpusgZerPVOVQFGsuO6xxu4d5ti9wxwrDRcjNsIP3m4OWGu0lPk81M8NVls2YLPJGgR5OwvV52aTNQj1c+Pp3+iXSpWwAHcYLlrAfD5Sn+5ONjA3NYa5qTH0NNWhoTIP2mrzYW5qjOOH/dH/tkngO6vI0gUsEi8UxcqX4qWgtRtWuU1wv9qOB696ZT4+7pB4IQiCUBxIvBAEQRAEQSg44ouXC/h8NQWfryThc9GJIemSE4PBrEgMZIYz4qV6gxHcVmsibJMmAk11EG5uhObD7vjvCHd8Wm7AI13YTSVgN5WgLCkIu1dpwdlsGdbv2IW/i6vH7xKbYbprL7o50oX2dJGryLt4AUt8+XK3PAd3y3Pw4vFNBHnvg4+bPd9SUxTFzO4d5tiwxghrjZZisZ42wGrHmZQjMFqyCKuXLYGF2XpcyjoBsIYEXMqxUIQFuCM61BsZSYeRlxmHjKTDiIsKYMK9/wqn/3Url2GBlgbAasfVvJNYrKeD1cuWwHbbJqQcCxVqrF1PquHv6YTkoyHoelKNvMw4nkocTp53NiP46j2Z39uxhMQLRZHCES9JtZ2wuNCI8MrnaHrzUebjEhQSLwRBEIoDiReCIAiCIAgFR2zxcjsbn4uT8bkwAYMXj2Ew+wgGz0Zg4PQhDJw+xIgXX4P5OL9bE86rNBG5WR2X92rj8CY1eC6Yg3wlJbBmzEZ/6AGwm68LzKcHl7Fp23YYbLHG02uZYLeVA71tMp8YpPBGEcQLWOLJF454AaudqUSQ9XVQJJOUY6FYa7QUqwwXw3zDWoDVjoormVi/ajk2Gq/EDnPTYffwefeyFp1tlej9qW7U/pcbLMRmkzUAa2ipsuUGC7HReCWsLcxQXXpe6PHGRvgxy6ANJ16+/LtaEUPihaJIOV3/E2bFVGNNxkM4FbXKdewuNUvsukm8EARBSBcSLwRBEARBEAqO+OLlPD5fTsRg/vEh6XLmF+lyKhgDaSH4qKGOR5OmImz9fLit1kRCVDT8/EJw0GQpfAzn4vxuTcRvUUW6xXqwm0tHzKcHReipyQe7pYyWF5PTKIp4AUt0+cLZZH2zyRroaahBdY4ynOy2yXyZLMrYs9lkDbOUl/q8uTA3NcaKpYuwfLE+zE2NsWn9arg72Uikf10NNZibGmON0VLoaaoznwv7Lllt2QBttflYpKsFC7N1CPJ2Flh5ReKFQqGMR7acb4RVbhPWn20g8UIQBCEFSLwQBEEQBEEoOGKLl6pzQ0uM5R7F4NlIDGQcwkB6KI94CZ31LfIdteBjaojpgXn4k38B/sP3InaZecB2niryHbXgb7Ua7IdFo6e+CPhAy4vJaxRJvIAlXuVLbIQftOarQEtNlak6GCldT6pHnEh3stvGTL5HhXiJNbHv7LBj1D4igzxHrMr4rab94bVh72uonxtzXz2dd4n1bCICPZg+3B1Hljd9rxuEev8WaGlggZYGYiOGr7oi8UKhUMYj5xq7EF75HNee/pXEC0EQhBQg8UIQBEEQBKHgiC1ebmXhc0E8Bi9EYyAjDANpIUPS5Rfx8kZdDd4LZiLQWAURvv74k38BT/7FvwAmoafgcfAgOu9dZfZ3EZjWMpIuch5FEy9giS5fYiP8oKuhBl0NNaHEC/cSZcP1B9bwS0YJO6bR+hhtHL/VCHvPRpIcwj7/kfoQ9vnHRvhhka42Futpk3ihUChyFRIvBEEQkofEC0EQBEEQhIIz5oqXvFgMZh0eki/poUMCJi0EJ9SUkbNTHQ5682AVlMonXrijd6QQQVmXUXOzmF+6tJSTdFGAKKJ4AUs0+ZKRdBg7LTbCZPVyofblIPEi31E08XIp6wQszNbBbY81LmWdGLYdiRcKhTLeIfFCEAQheUi8EARBEARBKDji7/GSjc/FyRgsSBiSL+ePYOBMxJB4SQ+Fp9YsJG9SQdCqVfgv39wRxQsnU4ILYJdSiJzCIvTevwx2QzFJFwWJoooXsESTL5yloYRpS+JFvqNo4oXTz2jVViReKBTKeIfEC0EQhOQh8UIQBEEQBKHgiC1e7uTg87XUIflSdAKDF49h4FwUBk4fQlXALiSYqMJRbTrczd2Fki5fxjTxCtDbJvMJQFnkScd9pNy6j7TqOpnk6Q/NIo9ZkcULWMLLFxIvEyckXuQ3JF4oFMUKiReCIAjJQ+KFIAiCIAhCwRmTeCk5ic8lKfh8NYWRL4PZR+C9wQDnd2vCY54yZuxNEku8xJbdkfnknyzyuLkGhgHJaP++Ec87m2US76J7qGppFGncii5ewGrHthMXUf+kacQ20hAvSUeDEezrItYG7kHe+wAWiRdxIuw983FzEOvZeOy1xfWCdJ5nLeo4BL0zJF4oFIq8hcQLQRCE5CHxQhAEQRAEoeCILV6qfxEv11LxufTU0J8vJ+JNRiQCzfTgazAbzgZmYkmXuVHFaH0u2sT/RAhHuvT3tMh8LL6XRZMvE0G8bM+qHvVnQRrixcvFHrW3Loo83s62SuzeYQ6wSLyIE2HvmbmpsVj9p8WHIy0+nOdZizoOQe8MiRcKhSJvIfFCEAQheUi8EARBEARBKDhjFi+lp/C5LA2frw/JlyO2JrjoqA13tZn4duchscTL/nzxll1S5MiTdOFEFPlC4oU/JF7kOyRe5DckXigUxQqJF4IgCMlD4oUgCIIgCELBkaR4+Z/iJOxfr49YCx0cWboSf/K7JLJ0+Rf/ApQ21Ml84m88I4/ShRNh5QuJF/6QeJHvkHiR35B4oVAUKyReCIIgJA+JF4IgCIIgCAVHbPFyOwefr57E52un8Pl6Gj6XnkK+vz1O79LH/jU6cLb0FqvaZXN6ucwn/cYz8ixdOBFGvpB44Q+JF/kOiRf5DYkXCkWxQuKFIAhC8pB4IQiCIAiCUHAkI17S8bn0FPabLkHWbm0csjLBXLc0scRLauU9mU/6jVcUQbpwMpp8IfHCHxIv8h0SL/IbEi8UimKFxAtBEITkIfFCEARBEASh4IxZvJSewueydDSnhiLMXB9+GxcgKiRKLOmie6wEnT8+lvmk33hEkaQLJyPJFxIv/CHxIt8h8SK/IfFCoShWSLwQBEFIHhIvBEEQBEEQCo6kxEuAxWoUOGoh0GIV1gadFku8HLx8W+YTfuMRRZQunAwnX0i88IfEi3yHxIv8hsQLhaJYIfFCEAQheUi8EARBEARBKDiSEC/vCxPhZboQhy0WIDHikFjSZVJIEe601Mt8wk/aUWTpwokg+ULihT+KIF5KL6UhNsIPLfeL+Y6JjfCTirCpLj2PyCBPeOy1RbCPC0ovpYl0fFpCOGIj/ND7Ux16f6pDbIQf0hLCRR4HiRf5DYkXCkWxQuKFIAhC8pB4IQiCIAiCUHAkIV5uRPsgxlwNIRbL4BCbJZZ4MU0rk/lkn7QzEaQLJ1/KFxIv/FEE8RLs4wKlyVP4xEVshB+UJk9BsI+L0OPR19bEpnWrhv1+8H0L9thYQmnyFL6Ym67F4Hvhfi5WL18CpclT0NlWid6f6qA0eQr0tTVFvn8kXuQ3JF4oFMUKiReCIAjJQ+KFIAiCIAhCwZGEeHmSGYVDmzURv0MXduuWwWX3XqyyjxFJvGTfrZX5ZJ80M5GkCyfc8oXEC38mqnh597JWoCRRmjwFKrNnDzvejKTDUJo8BWpz56AoOwntD68hLzMO+tqaUJo8BSnHQgWe68vPhBUvfa8bRrx/JF7kNyReKBT5j0NBK6xym7D3ciuJF4IgCClA4oUgCIIgCELBkdQeLynOFgjdpInLe7VxbKsG3LRmY5/mQmy29sI3QfkjSpfliaV43z1xhMSXmYjShROOfCHxwp+JJl7yMuOgNV8FSpOnYNpUJewwN2XOyZEn06YqDVt9wmnz5dJiV/NOwtx0LaJDvQFWO/rfNuH/Z+9uo6osEL3/nxfnzfzXvdb95v/yvw5MnNsZPVpjWWo+ZDpWlpomiWHms6EoiiKoWChEKpqmkElqKKZJHExlkiTRYHRgZHxWgnF8GBnHBk8y7I7mbdDv/8Kzr/Zmb2AD18Xe197fz1q/ddt+vNjS3J39XXtfyxfHqke3booIC1e/J3orN3utcfu2wsvGNW9pxLAhiggL18jnh7X490V4CdwRXhgL/E0vuKTVZdc0Ye95wgsAWIDwAgAAYHNmhZem4o/119w1Spv0kpaMfErbpzypg/P66/O5/bRkWqTe+fgzPbPOe4B5r/gPfn+jz6oFc3Rxbvnv/qj+y7L9fhydXSiGl8S4mYoIC9fwIYMUHTnamDOSOI+xtGi3EVbmx0zR0EFPKyIsXCOGDVFjfZURanr37On19fnHlT/o1//+73qsRw813DzV5mvsPKal8TFG7HH+DK2Fl/17PjS+uixn82rjtt5iBeElcEd4YSzwN6/wG+P/JbwAgPkILwAAADZnZnhpOpStpgOZ+n5dvPZHDdOS557Q8pcH688fp6vpWK7+fvQz7cj/XNEf7Nf/m/IwuvTI+ELn/2LvNwlbWihEF+cikvf6/Rg6u1AML85PvLQ05ydeJkWNVURYuPHJk8b6Kg0fMkgRYeEqLdr98Hegla8aq60u8/lcLM6o4/x5nDFlaXyM5Gg9vGzdlK6IsHCNG/WCThTvNb7O7MzxAx7PQ3gJ3BFeGAv8EV4AwFqEFwAAAJuzIrw8eD9BPywYr3sLxutBZtLDy4/m6qfjefqpokA/VRTofPE+xW/7XHPyvvb7m3xWLJSiixw1+ve3PvP7MXR2oRxe2vqqMecnYK6cO+JxX+e5WVoLL3e/PWvEnLZ+rpYiUHTkaMnRenipu1qhAU/1Me7To1s3xc6YpOsXj3k8D+ElcEd4YSzwR3gBAGsRXgAAAGzOX+HFOX+/wWfFQi26yEF48TZfw0v2+2lKWx5vPHZ79nbSPMlhfXiJHD1CEWHh+urADuM282OmKCIsXJ9+vEFytB5e5Gj5HC/OT6k4I1Kv7t3V7ZEIlRbtNo69oiRfVScPSY62z/Fy//YF7d/zoRLjZqrPY48qIixcC2OneRyPr69Z0oI3O/R3kxg3U4f+c5vb37W3EV48R3hhLPBHeAEAaxFeAAAAbM7M8FL2/mJNGdNXk0c+ockvPPZwI/toyph+mjK2v6r2vhf04SUUo4schBdv8zW8tOeN9448hhnhZfniWCOO1F2tUPH+HCOQOD9NEhEWrj6PPdrise7Ztt6IM3u2rVfVyUPK2bxavXv2VERYuPJ2bJQcP3+t2dZN6bp/+4JyNq9WdORoIzi0Fl6cMcj5KZzK0n2KCAvXmBef8zgeX18zX/++O/oYhBfPEV4YC/wRXgDAWoQXAAAAmzMzvJzYlKgRQ3u0uHOfrAnq8BKq0UUOwou3BVN4uXOj0vjEiutcX4sRw4a0+nVijfVVWhg7zevXiMVMjVZj/cN/bypL96lX9+5u1w/u31d3vz0rOVoPLxUl+er2SIQiwsLV74nexuM4z03jOsJL4I7wwljgj/ACANYivAAAANgc4cWchXJ0kYPw4m12CC+VpftUsCvL4xwoVScPqWBXlvH1XnI8PE/L1k3pSoybqbTkeJUW7Xa7T211mXI2r27z9TlamKtVKQlKjJupjNQkr8dWc/qwVqUkaPniWBXmZRvRRY4aFRVsU8GuLN399qzufntWBbuyVFSwzbj+1uUT2rNtvRLjZmpVSoLHcTpHeAncEV4YC/wRXgDAWoQXAAAAmyO8dH6hHl3kILx4W2fDy8jnh6nuaoXX+zqv62x4CeW1J7ycLy/UjDeivN627mqFoiNHt/kYHTkOb78zhBfGWCDMzPAy7bPz/v7PYQAIOIQXAAAAmyO8dG5El4cjvHius+FlcP++Lb4h77yO8NLxtSe8VJTke40rcjz8pI/zq85ae4yOHIe33xnCC2MsEGZmeBn04R/9/Z/DABBwCC8AAAA2R3jp+IguP4/w4jnCS2CP8BK4I7wwFvgjvACAtQgvAAAANkd46diILu4jvHiO8BLYI7wE7ggvjAX+CC8AYC3CCwAAgM2ZGV7K3l+sKWP6avLIJzT5hccebmQfTRnbT1PG9lfV3veCIrwQXTxHePFcZ8JLadFuvT5+jHZ9tM7jfkcLc43rCC8dX3vCy/r0ZZr++nidKN7rcdtdH63zeh3hpeMjvDAW+CO8AIC1CC8AAAA2Z2Z4aTqUraYDmXrwfoJ+WDBe9xaM14PMJDUVZavpaK5+Op5n+/BCdPE+wovnOhNenG+ue3su52Wux0J4af/aE15cX/PW/j5ae4yOHIe35yK8MMYCYYQXALAW4QUAAMDmCC++j+jS8ggvnutoeCkt2q3YGa8rOvJlTX99vPZsW+923expE43rpk6M9PoY7TmOUJ2vr9mEV0bp9fFjFB35smZPm6jSot3G7ZyfhPF2HeGl4yO8MBb4I7wAgLUILwAQAooPH1biogRjZ06fbtf9t2Z/ZNx31TvpFh2lf23ZvNntNWppaStTlZWZ2eZrGOyvFwJLl4SXQ/YPL0SX1kd48VxHw4u3f27pupip0V4vb89xhOp8fc2iI182Lq+tLnP7+3D9XWh+HeGl4yO8MBb4I7wAgLUILwAQIK5fu66C/Hyfd/3adZ8fu6qqSi+PHKmIsHBFhIVrxtSp+uc//+nTfb8qLtZj/9HTuO/OnB0d/REDWnTUBONn9HXDhw7Tlb/8xevj9e71qCLCwtW716Nd/JMgFBFe2h7Rpe0RXjxHeAnsEV4Cd4QXxgJ/hBcAsBbhBQACxPvr17frTf+c7dvb9fi7dua63X9HTk6b97l//77mzp5j3GfOmzH6/vvvO/gTBraYmbPaHV4iwsL12vgonTx50uPxCC/oSmaGl4vZKSpYNkMZrz6nr6Kf170F41WxZJrSpryig+kLdH5nhu3CC9HFtxFePEd4CewRXgJ3hBfGAn9mhpc5+y75+z+HASDgEF4AIEAsio+3NLz88MMPWjAvzrj/2NGjdeXKlVbvk/fpp8btn/hNb5UcOdKZHzGguX7iZWv2R6qtrXXb9WvXVVFeroL8fC1csEDdHolw++RLc4QXdCWzwsvl3AwljnlKeTF9tXlSH7381K/13otP6/knumv9a49rb0xfJY5+QsXvL7NNeCG6+D7Ci+cqSvKVOH+WcZ/me/XlFxUd+bJeGv6sVqUkGJfHTI1W2vJ4t39u6brnnx3s9TFct2JJnK6cO+L31zfQVrw/p8XXLHnRbI15cbiiI1/W0MFPG5enLY93+/uIjny5xetcH+P18S+3+HuwMHaa6q5W+HTMhBfGWKDMzPCy9FCNv/9zGAACDuEFAALEyBEvKiIsXFGRkaooL29zdXV17X6O47//vQb2f9oIBuvXrWvxtn+/eVOvjY8ybvtukJ+rxPUTL75ErYP7D+iJx35j3OfsmbNu1xNe0JU6E15ufPKexk6aprEz4zT8ldf0/GuT9UL0ZL0wfqKGPD9SPf+jlwYOH6EXJk7VC69P1QuvT9fw8a9rbMxCvTT5TVXnf+D3N/haGtGlfSO8eK7h5illpCa1+IZ7Sxv4VB+NGz1C0ZEvKzryZT03ZJDbn5tf9/zQwS0GBNbxpb+1SMOHDNLgp/sar/e4USM03OXvo/l1/fo83u7nydm82uffUcILYyxQRngBAGsRXgAgADx48EBP9+2niLBwpaemWfpcG9dvMGLB4AEDVenla7IkaXPWB8btxowcpZrqakuPy99cP/FSkJ/v031iZ8827rP/88/driO8oCt1JryUb3xLv3x7t/7lo2qv+7fHB+pf15Z6ve4XyZ/pq23r/P4Gn7cRXdo/wos5a6yv0sLY6T5/1VjBriyVFu32+auqmO87c/yASot2u/19t/VVY86vfrNqhBfGWKCM8AIA1iK8AEAAuHLlSpedvP7m3/6mSdETjedLXrrU4zYXzp/Xc8N+a9wmd+dOr49VWVmp9WvXaca0aRo8YKDGjBqlpUlJytm+XQ0NDT4dT/Hhw0pclKCoyEgNHjBQgwcMVHTUBCUuStCJ3x9v8X7Xr11XQX6+CvLzdf3adUlSXV2dMlavUczMWUpbmerT8zu19xMvkrThvZ/Py5O6YqXbdb6El8YfG1WQn6/5c+dp3JixGjxgoIYOfkbRURO0fFmyqi61/F3JVZcuGT//3bt3JUm3bt1S4cGDSluZquioCZo/d562Zn+k0q+/9unngX0RXtxHdOnYCC/mrLa6TClL4toVXipK8nXm+AG/v37BNuc5WtoTXpbGz7Y0ghFeGGOBMsILAFiL8AIAAaD02NfGG/hdcR6VA/v3q0e3XykiLFw9f91dXxYVuV2ftjLVOJ65s+cYb+w71dXV6b216/Sbnr1aPAdNVGSk9u9z/xSIq9raWuPr1VrbuDFjPZ5fkgry890+oVJZWWn8TBFh4YqOmtCu16Qj4eX99T+Hl+ahp63wUllZqaGDn2nz51+alOT1/hs3/PzJpdraWhXk56tX9x4tPk7iogQ1/tjYrtcE9tGZ8HIyM0XhKz4NmvBCdOn4CC/mrKIkXxveTW5XeKk5fdg4iTszb4V52ao5fbhd4eXdtxepsnSfZcdEeGGMBcoILwBgLcILAASAPZ984vYmuvTw0xBX/vIXVV26pPv375v+nG8vX248Z8ysWUbc+PrYMfX5TW9FhIXryd6P62hJidv9Gn9sVFRkpHHfbo9EaNyYsUpclKCYmbM0eMBAtzf8Cw8e9Hjuxh8bNWbUKOM2vXs9qhnTpilxUYISFyW4fe1XS/HBNbzkbN9uhI6OhpeOfNXY/LnzWvw5WwsvdXV16tfnSeO+/fo8qdjZs42ff8Rzz7n9LN5CkGt42bJ5s/HnXt17aOSIFxUdNcHj72LGtGmt/0A//STdv8e6aj/95NPvmS/4xMvDEV06N8KLOdu/50NtzUxvV3iprS5TYV6231+/YJvztW1PePlg3QoVFWyz7JgIL4yxQBnhBQCsRXgBgACw6p10RYSFq0e3X6mmpkZT35isbo9EuL1pPnzoMGWsXmNahLnz3R23WOE8R8mkiT9/DZm3r+tyDR4jR7zo9euwcnfuNI5/QN9+HsfsGppiZ8/2+rVkFeXlbp/gaP4YrsfhjBgD+vbTxg0bVPTFoVa/psub9n7i5ctDRer/5FPGfS5cuOB2fWvhZfmyZON+69eu8/pJFNefb+jgZzyudw0vzuCSs327x2PlfbrX7XY1Na38H0X376np9FHWRdO979v8PfMV4aVGN67+iejSyRFezNmWDale44rrn5tfd/fbs22+Gc/av62b0nX327PtCi+52WuVs3m1ZcdEeGGMBcoILwBgLcILAASAGdOmGZ8eaR5cmm/40GE6f+68Kc/rGkAG9O2noi8OucWM5kGk8cdG4+uxenXvoVu3brX42M6Y5C1kLE1KMq7z9jViTgsXLDBu1zykuIaJiLBwxcyc1epjtcX1Ey9bsz9SbW2tx86cPq2iLw5p+bJkt681i4qM9Hi81sKL8yvWvAUVV66ffGn+szUPL8WHD7f4OK6fUGr10zz376npVAnroumuo9W///boTHi5uWe9UudM04q50zXl5RGaMXqw5rzyrOaMHqRXBvZWv//orlFP/+bhZZHDFBs5TG+8MlIr42cree4M/bPkE7+/wSdHjXJOnFLNtfN+Pw47j/BizjoSXuR4GAn8/foF25x/z+0JLwW7siz9/SC8MMYCZYQXALAW4QUAAsDwocPc3kQfN2as0lamqiA/X1uzP9LCBQvcgkzvXo+2Gj3aY9yYsW5fG9b8EzCuXMNMxuo1rT5uQ0NDi2EiKzNTiYsStOqd9FYfY/3adcZjVJSXu13nGl7aikC+cP3ES3v25oyZqv6m2uPxWgsvS5OSlLgoQbk7d7Z6TK4xyPkVdE6u4aWtr1VzvW3r4eWumv70FeuiBUp4aSrapqbij9V0ZIf+kf++Yl98Susm9tPs4Y9q+GO/0ufjf6vhvX+tmcN/o/def1rzXx6g83ve108VBcb8/QafHA/Dy7XaS34/Djvv/1uWp99X2Tde/fjPGo35+Pdadfhkq7ezOrxkrUvpUHjJzV7r99cw2NbR8LI+fZmlx9RWeFlysEKX/2rv/z0jvDAW+CO8AIC1CC8AEABcg0dWZqbX29TU1LgFmjbP1+Gj/N+NhgAAIABJREFUr48dczvfSERYuObNidW9e/c8bvvhBz+fS+TggQNtPvZzw36riLBwDXtmSLuPq6GhwfhkiLfwUnz4sHHdrOkz2v34zTU/r4wvi46aoLq6Oq+P11p48UVtba0G9O3nU3hp6XfGKXfnTt/Cyw931VRZzLpogRhemoo/Vn3BRtXuSNfppdP19zmv6N6C8fpHxgKdykrR3wuy9M/iHW7RhfASPPv3tz7T8t/90Zbx5cd/1mjuf5brm2sXlX/yjDKP/anF2wZqeOETL+bPjp94seu/g81HeGEs8Ed4AQBrEV4AwM/u3r2rgvx8FeTnq7KystXbnjl92u2N//aex6QlGavXuH3qpaXzgLiemyRm5izjZPAtzTXotPQ1YHfv3lXp118rKzNTS5OSFB01QcOHDvP4yrXWwkvaipWdfg1cw0tUZGSLP9Oqd9KVu3Onrl+73urj+Rpe6urqVHjwoNavXaeFCxYoOmqCW3DxJbwUHjzY6nO4fjqozfDyxy9ZF013Pc9t1FFmhpemQ9lqOpCpB+8n6IcF43VvwXg9yEx6ePnRXP10PI/wEqRzftWY3d74dY0uzstaiy9WhxfnG+vtDS9WnlckVGe38GK3f/damz/Dyx9u1Gv6vouaV/hN0Gz+76r9/iY9C74RXgDAWoQXALCZqW9M9vkNd19VXbrk9jVmLZk0cWKHvo7LWziounRJkyZObPWcNr269/ApvGzcsKHTr4HrV401PydNR7QVXo6WlLh9oqf5uj0S4XYemeavX8727cZ1rZ3fRXIPL63+bD/cVVNFEeuiBWJ4efDlNq2Y+ILenfisJj/TW6/17alrb47RpGeeVNSQJ5Ux+TktHv9bfX/sE8JLEM71HC92eQPYW3RxrqX4YmV4aayv6vAnXggv5s9OXzVml3/nfJ0/w8u2P/1Ns/Zf0uqya0GxPeduGW+QM2bmCC8AYC3CCwDYzLsuJ61/b+06Ux7T1/Di+qmQcWPGKjpqgs9z/UquPZ984hEaBvTtp6jISK14+23lfbpXt27dUuKihKAML2krUz1+/sEDBmrqG5O16p107f/8c9357k6r53ixLLyUH2JdtEAKL+WZb6v8gxXKeDNaKyMf1weTntAHk57QxEE99PxvfqVX+v/auCwjqreWTHpZ5R9nqPzjDP3313v8/gafHIQXM+YaXuSo0YaSSq344o8BveW/+6PX6OLc5386o3cPn3S7zytzFuuVOYstOZ6ln/9eQ5Zmqs+8NXo2+QONWLlVI1ZuVZ95a9z+7O26Uek5fn89g23j5ibplTmL9fRvXzL+3kdOnaMho181/tnbdc9HT7PsmF6Zs1iT3spwuyy5sCKooosc/g0vO8/c1FtHLuvT87dsv8OX/0uzPr9EeGGWjPACANYivACAzbh+xVTaylRTHtPX8LI0aYlxu9Kvv+7Qc926dcv4JEuPbr/Sxg0bPKKCUzCGl4rycrfXOnfnTt357o7Xx+jq8PJj6ddq+LdHWBftv58b4eNvU9s6E17KN76lX856R79I/kz/z5I9+kXyZ24Le/RJ/a/52R6X/yL5M/3vGav11bZ1fn+DTw7CixlrHl6CdVZ/1ZgcLX+qpa3rmHV/584/+/KJF6uPJRT+zv0ZXnad/bvbJ14mfnZBS4svG/+8tPiyJn52ocXrV5dd06jc061e39r95xz8RnMOfuPz468uu6Y38i94/bTL/N/9/HVj/n6TngXfCC8AYC3CCwD4WeHBg9q4YYM2btjQ5nlDJGnhggW+na+jHXwNL1mZmcbtcnfubPNxb926pdraWrdokPfpXuMxJk2c2Or958+dF3ThxfXTLm2FszGjRhFegngBFV7e3q1/+aja6/7t8YH617WlXq/7RfJnhJcgGuHFvBFeAmuEl66fv8PLrrN/N/55ddk1Hbt2x/jnY9fuaHXZtRavd31DuqXrW7t/W8/f/PG9/bPr5YQXZtUILwBgLcILAPiZ6ydY1rfx1WF37951O/F61aVLphyDr+Gl8OBB43bRURPaPFbnOUpGjnjRuHzF22/7HG+GDx0WdOFlxrRpxvNUVla2eP/GHxu7/BwvP/3jlh589B7rojX+6Y8+/Cb5pjPhpWLT2/plyh7CC1PPlfl+P4auWFeElxPFezU/Zoqixo7UhFdGKW/HRp+uY9Ysa12Kxo58XuNGjdCS+BidKN7rcV3U2JEe11kxwov1I7ww5tsILwBgLcILAPjZmdOnjTfF+/V5ssWv3ZKkpUlJbucEuX//vinH4Gt4uX//vgYPGGjc9sTvj7d4W9eglJWZ6fXy5cuSW7z/1uyP3M6BcrSkxO16u4aX1r4+zZXr33VEWLhqatz/jxlLzvFy77/VVLafddH0/T/b/kXyEZ94IbyYsRVf/NHvx9AV64rwIsfDT7JUlu7TqpSEdl3HrFlacrwK87JVUeIZGNOS41VZus/rdWaP8GL9CC+M+TbCCwBYi/ACAH7W+GOjJk2c6BZUmkeGqkuX3M730dab9u3la3iR3N/E79W9h8fXnd2/f18Zq9cYt+nzm966deuWcb1rMOnVvYfH16s1NDRo1Tvp6vZIhNvP2/zTMXYNL67BZOSIF1VXV+d2/fVr192+Yq2lc+pYFl5K97EuGuHF3BFeOj/Ci7lzfm1V8f6cdl3HrFlhXrYKdmXpzo3Kdl1n9ggv1o/wwphvI7wAgLUILwAQAO58d8ftkyTOE88PHjDQ7eumfD03SHu1J7xI7l+X5TzWkSNe1MgRLxrBISIsXN0eifD4Oq3GHxs1csSLbveNjpqg6KgJGvHcc+rVvYcRoFyDQbdHIjRuzFgjVNg1vDQ0NLh9XVzvXo8aP//Qwc8YwWnMqFFav3ad2+sUO3u28TjWhJfv1XSsgHXR9H19y38X7dSZ8HIyM0XPvjJRz05fqEET39TgN2IfLvpNDRgzSd3/4zH1Hz3h4WVT5mnwlDgNeiNWz85M0IAJM3Rpb6bf3+CTg/BixggvjFk/wov1I7ww5tsILwBgLcILAASI2tpar590cF2f3/TW/s8/N/252xteJGnL5s0en0px3cgRL7b4VWQ1NTUa8dxzLd53/tx5unv3riRp3Jixbtc5v4rNruFFkirKyz1Cm2tgyli9Ro0/Nqqurs4IUc4Y5WRZeCnJZ100OQIjvDQVbVNT8cdqOrJDh9+dr/WvPa6vFj6trxY+rdcG9tC0AY9q/NPdjcs+nT1Q25Jj9VNFgTF/v8EnB+HFjBFeGLN+hBfrR3hhzLcRXgDAWoQXAAgwlZWVyli9RjEzZ2nEc88pKjJSy5clK2f7dt357o4lz9nQ0KCK8nJVlJfrzOnTPt+vpqZGuTt3avmyZEVHTdCMadOUtjJV+z//XI0/NrZ638YfG1WQn6+0lamaMW2acd/mz3/37l2Vfv21Nm7YoJzt240gU1dXZxxza+fF8VXVpUvG4zX/+q+OaOv1vH//vnK2b9fyZcmaNHGiYmfP1vq163TlL39xu931a9eVlZmpjRs2uH2tW21trfEcDQ0NrR6L62vV6s9273s1leSxLpoc5v37bFZ4aSr+WFvmvaYN00dryjN9tPiZPvp+/qtaMuoZTRzWTxtnR2r93Gj9eCKf8BKEI7wwZv0IL9aP8MKYbyO8AIC1CC8AAOChe9+r6au9rIsWqOGl6VC2mg5k6sH7CfphwXjdWzBeDzKTHl5+NFc/Hc9ziy6El+AZ4YUx60d4sX6EF8Z8G+EFAKxFeAEAAA/d/V5NxZ+yLhrhxdwRXjo/wgtj1o/wYv0IL4z5NsILAFiL8AIAAGBzhBfCixkjvDBm/Qgv1o/wwphvI7wAgLUILwAAADZHeCG8mDHCC2PWj/Bi/QgvjPk2wgsAWIvwAgAAYHOEF8KLGSO8MGb9CC/Wj/DCmG8jvACAtQgvAAAANkd4IbyYMcILY9aP8GL9CC+M+TbCCwBYi/ACAABgc4QXwosZI7x0zW5dPqGtm9K1ND5G0ZGjNeONKK1YEqeKkny/vza11WXG61NbXSY5alR18pDHZS2toiTfuG3DzVOWHmtXPpeZI7xYP8ILY76N8AIA1iK8AAAA2BzhhfBixggv1q+oYJt69+ypiLBwr4udMUmN9VV+e22qTh4yjqV4f47kqFHx/hyPy+7cqFRi3Ewlxs1UZek+t9fWedu2Ik1nl7N5tfFcVScP+f33qj2/f3YOL0Vnz+rt3/1RK75ofTMLznrEhq7an/7eoFmfXzKCRcz+KsUe/DlgxB58eFlL188r/KbV+zsva+n6OQeqNOeA748/r/AbTf7PC27/7O1yf79Jz4JvhBcAsBbhBQAAwOa6JLwUEV6CfYQXa3eieK9bZBk66GnFzpik4UMGuV2ekZrkt9fGW3gpKtimwf37anD/vjpz/IDkePjJGOftcjavNu6fs3m1cdtbl09Yeqxd+Vxm//7ZNbx8/qcz+vxPZ3y6bcG5a26f+mAdf2Oc8MKsGuEFAKxFeAEAALA5wgvhxYwRXqzdyOeHGbFiy4ZUt+uunDuiHt26KSIsXD26ddP92xc87l9bXaaKknydLy/U3W/P+vScV84dUc3pwy3evrG+SufLC1Vz+rDkePj1Xc5jbO2rz1oKL22t7mqFKkrydeb4AZ+/Hqy2ukxVJw/5/DM33/WLx1q9/91vz+p8eaGqTh7qkk8b2TW8tCe6yEF4MfONccILs2qEFwCwFuEFAADA5ggvhBczRnixbpWl+4xQETM12utt1qcvMz7Bcb680Lj88Ocfa0r0OLdPxfR57FG9985S/f3Px43bJcbNdIsmg/v3dbv9ieK9bs93onivenXvbtxmwFN9tGfbeo/w0vyrxly/4su53j17Gq+tt68aO168V7EzJrndp/u//x+lLlugy2eK3f5unNcfLcx1+xl69+ypo4W5xm29fdWY6/19eQ327/nQ7TXo90Rvr6+B2b9/dgsv7Y0uchBezHxjnPDCrBrhBQCsRXgBAACwOc7xQngxY4QX65a3Y6PxZn5RwTaf73fl3BF1eyTCuK/zUzHOLYydZtzWNby43sf1q82ct71+8ZjX27he1lJ4KdiVpXGjXjAuGz5kkObHTDFe2+bh5c6NSrfz2jT/GaLGvOT2d9Paz9DnsUeNT660FV683X/AU32M53L9dI/rcXl7Dcz+/bNTeOlIdJGD8GLmG+OEF2bVCC8AYC3CCwAAgM0RXggvZozwYt3WpiYZb+ZXfu37vzOTosa6faWX82uxXMOH8+T2ruFlxhtRun7xmG5dPqERw4YYlzujxdL4GOOyrHUpunOjUoV52RrwVJ82w4scLX/VmLfw4vpcGalJunOjUlfOHdGMN6KMy/fv+dDj/pOixur6xWO6c6PS7XVwfi1aW+HF9TVwfb2c54Np/trev31Bxftz1O+J3oSX/1lHo4schBcz3xgnvDCrRngBAGsRXgAAAGyO8EJ4MWOEFwtf2yVxHuGgrX3/9zN6/NFeiggLV3TkaLfrCnZlGY+XmfG25HAPL2eOHzBuuyolwSOGjH7ht4oIC9erL7/o9riugcgZWTobXl4c/uzDT8Y8M1ANf/v5vC6//3KPcdvkRXM87u98LjlqlJu91iOGtBVeXF+DDJefq7a6TD81VBtfQzZu1Atur8E7yxd6PQYzf//sEF46E13kILyY+cb4gW/qCC/MkhFeAMBahBcAAACbI7wQXswY4cW6bd2UbryZ/+W+7T7dxzVurEpJcLuu7mqFcV1i3EzJUaO05HjjMtcT17sGitrqMjXWVxlfp7V8cazb4x4tzDX9Ey/Of46dMcntuRrrq4zzqzjDkreY0vwYfA0vLb0GVScP6c6NSo/Xr7XnMvv3L9DDS2ejixxdE142//GG2ydCgnEv7Tzt9v8yZuZe2nmK8AIAFiK8AAAA2BzhhfBixggv1q2oYJvxZn5acrzX2+Rmr9Xg/n01uH9fVZbu09XzJcZ93kqc63bbP5XuM657O3Ge5PA9vNz99qye6v0bRYSFa1HsdLfH/czlXDRmfOLl3j/OG88VMzXa7bluVJXqif/5RM+syRM8jtXK8PLdX0/qsR49Hn4l2aTxbsflGslC8RMvZkQXOfjEC2N22LFrd/Tn7wgvAGAVwgsAAIDNEV4IL2aM8GLdGm6eMk4w36NbN7eoIIf7Cei7PRKhu9+e1YPvLql/nycUERauUc8P0/3bF4zbu4aEjza+Izl8Dy9y1BjnPHn+2cH6oe68cdu3E+ea/lVjY196XhFh4er7eG/dqCo1bvtF/lbjtqnL5nscq5XhRY4aDR30tPH34Tz3jRw1mhodGbKfeDErusjRteFl19m/+/2TA4zZeW/kXyC8AIAFCC8AAAA2R3ghvJgxwou1cz1PSY9u3bRiSZxys9dqYew09XnsUeO6pfExxn1cT0yflhyvmtOHVVq02zgBfI9u3XT94jHJ0b7w0vwk9sX7c5SWHK8e3br59FVjrl91tjQ+xjifirfwkrUuxbhsfswUVZ08pBPFezV8yCDj8srSfR7HanV4cf376N2zp9KS4zXy+WHGZaEWXsoundMn5adNe7xGx1/0wsoivZBWwhizwcJjPu9UeBmTVe7v/xwGgIBDeAEAALA5wgvhxYwRXqxdY32Vli+OdXtjv/miI0e7fbKl4eYpDXiqT4u337op3bhte8JLw81TRrxxnWsMaS28yFFjfEInIixcg/v3NV7b5s/VWF/lETRct2JJnNdjtTq8NNZXuX26xbmoMS+FZHix4n9DO/MmLmPMXhuYetTf/zkMAAGH8AIAAGBzhBfCixkjvHTNivfnaGp0pBE+evfsqTEvPqe8HRvVWF/lcfuGm6e0fHGsBvfvq4iwcPXq3l3jRr2go4W5brfbsiFV0ZGjjRPVO1ewK8u4vO5qhXF53dUKTY2OVK/u3dW7Z08tjJ2m6xePGbd1BorSot0elzl/jujI0Rrcv69iZ0xq9bnu376gjNQkI+z06NZNI58f5hEgWrq/t2PwdlvXy3x5XOd1iXEzNT9migp2Zam0aDfhxaT5+41gxljXjfACAJ4ILwAAADZHeCG8mDHCCwulHS3MVcGuLBXsynI7x8vWTelGeDlfXmj68xJeGGPBOMILAHgivAAAANhcl4SXIsJLsI/wwkJpiXEz3b5eLGfzai2MnWZ8hdqAp/p4/QRSZ0d4YYwF455JP+bv/xwGgIBDeAEAALA5wgvhxYwRXlgore5qhds5bVzXu2dPS75mTA7CC2MsOEd4AQBPhBcAAACbI7wQXswY4YUF8xpuntKJ4r1ul92/fUEFu7K0fHGsEuNmKi05XrnZa9Vw85Rlx0F4YYwF4wgvAOCJ8AIAAGBznOOF8GLGCC8smLc+fZmOFuZqVUqCbl0+4bfjILwwxoJxhBcA8ER4AQAAsDnCC+HFjBFeWLDuyrkjys1eKzlqlLUuRXduVPrtWAgvjLFgHOEFADwRXgAAAGyO8EJ4MWOEFxasW7EkTo31Vbp+8ZhyNq/267EQXhhjwTjCCwB4IrwAAADYHOGF8GLGCC8sGHe0MFelRbslR43SkuPVWF/l1+MhvDDGgnGEFwDwRHgBAACwOTPDy8kPlinxjd9q8fhBShj9pBJGP6nF4wcpcfJzSpz6gv7ynxsJL0E6wov1qzp5SMsXxyo6crQG9++rqdGRSkuO1/WLx7rk+RtunjJ+/oqSfL//XVi9xvoqpSXHS44anSjeq6OFuX4/JsILYywYR3gBAE+EFwAAAJszM7yc2JSoEUN7tLhzn6whvATpCC/WLmfzakWEhXtdt0ciPN6Mnx8zRdGRo41w0N6lJcd73L+2usx4zlD41M/WTem6fvGYW4Dx9wgvjLFgHOEFADwRXgAAAGyO8EJ4MWOEF+tWc/qwuj0SoYiwcPV7orfSkuOVs3m1YmdMUo9u3RQRFq5e3burtrrMuM/g/n0VERau6MjRHXrO6MjRiggL18jnhxmX3bp8QoP799Xg/n39fq4Tq1d3tUJZ61IkR412b31Pe7av9/sxyUF4YYwF5wgvAOCJ8AIAAGBzhBfCixkjvFi3vB0bjU+aFO/PcbvO9ZMweTs2qrG+SrXVZRrwVB9FhIVr3KgXVFtdpvu3Lxj3abh5ShUl+SrYlaUTxXt16/IJt8esrS7TuFEveNzf+di11WVquHnK4zhvXT6hE8V7VVSwTVUnD7k9pxw1Xu9fd7VCFSX5btEoELY+fZkabp5Sw81TmhQ1VqVFu7U+fZmqTh7y++8f4YUxFmwjvACAJ8ILAACAzRFeCC9mjPBi3XKz1xpxxfkpDOfu376gipJ8I164fh2Y65znZCnYlaXePXt6XD/jjSjd/fas5Kjxev/i/TktftXYlfMleuethfqPX/3K7T4TXhmlA59uMW7nev9VKQmKmRrtdvvYGZP8fvJ6OWp0vrxQeTs2So4avbN8odunewrzsrVxzVu6c6PS58fbsiFVWetSTDkXD+GFMRaMI7wAgCfCCwAAgM0RXggvZozwYt3Olxe6BYoRw4Yoa12KzpcXety27mqFoiNHG19B1rtnT0VHjlbVyUO6fvGY21eWxUyN1ohhQ9xiiBwPv2bMGWdc799SeGkeUFzDTrdHIozjdL2/8zh6de/udt/9ez70+99xWnK8GuurdP3iMU2KGusRg+5+e1ZbN6UrN3ttm6Go5vRh45NIC2OneXwKqCO/f6EQXr65dlFzC05qxZG/MMZCYFsr/+bv/xwGgIBDeAEAALA5wgvhxYwRXqzd8sWxXj+J0uexR5UYN1M1pw+73d7bOV5cv7LM9SuznF9LNilqrHGZt3O8eAsvFSX5xmWTosbq+sVjun/7ggp2ZRmXO4+heXgp3p+jxvoqt+Nyxh9/rTAvW5Wl+yTHw6B04qu8Fm9bW12mjNQkHS3MbfE2K5bEqbG+yu2cMZ39/QuF8HLs4jkdq6r29//3CAAA4DeEFwAAAJsjvBBezBjhxdo11lepMC9bM96I8viUiPOTI85gIIf38OK6mtOHVbw/RyuWxHkEEjl8Dy8bVy83LivMy3Z7jqixI41PwDTcPO12/6nRkcbt7n571rg8MW6m3/5u79++YISfY1/sUtybk32634nivVqVkqAr5464XV5UsM34ijfnOWPM+P0jvAAAAAQ/wgsAAIDNmRle7h7I0q1d7+pv78bqr3PG6PqcMfrbmnm69ela3dqXqftf7ya8BOkIL123xvoqVZbuU0ZqktvXerl+YqWl8LJlQ6rxCZfmX/vVkfCyMHaa8RjOc8Q45/opndrqMjXcPGX8c1pyvNttnT+HP8PLlg2pqq0uU2N9lV4bN1q11WXt+jvJ27HRCCyuEcf1nDFm/P4RXgAAAIIf4QUAAMDmzAwvTYey1XQgUw/eT9APC8br3oLxepCZ9PDyo7n66Xge4SVIR3ixbpWl+1SwK0sFu7I8zhFSd7VCw4cMMj5Z4rzcW3ipLN1nhI8xLz6nnM2rdf3iMSOydCS8OD8x839++YjO/eGg27Etip1u3P76xWMBHV5qq8u0ZUOq5KjRR5vSlZGa2KHHabh5ShmpSVo4Z5quXzwmOX4+Z4xZv3+EFwAAgOBHeAEAALA5wgvhxYwRXqxb1toUI1hkZrztdl3DzVOaPOGVh5HkuaHG5d7Cy9L4GEWEhWv4kEHGZXe/Pase3bp1OLxs3ZRuXLZzS4Zx2x/qzuv5ZwcrIixcA556Uo31VQEdXlalJOj+7QtquHlKr778okfgas9O/36/pr8+XnK4nzPGrN8/wgsAAEDwI7wAAADYHOGF8GLGCC/W7Xx5ofF1YL26d9f8mCnGJ2BiZ0wyYsbC2GnGfZyfghk+ZJAqSvLVcPOU0pLjjU/G1FaXqba6TIlxM72e42VqdKQiwsLV74nexv29hZdbl08Y55zp89ijWp++TIV52Ua4cY0sgRpeKkv3GeenWbZotvJzN3Xq8UaPGK47f610+7oxM3//CC8AAADBj/ACAABgc4QXwosZI7xYu6x1P3/qxdsGPNVHd25UGrefHzPF7fqKkny3rxpzrke3bho66GmPT8JkpCZ53N9beJGjRnu2rTfCUPONGDbEOKl8IIaXxvoq41iunD+i18aN7tTj5W7J0LtvL5IcP58zxuzfP8ILAABA8CO8AAAA2BzhhfBixggv1q+iJF8xU6M14Kk+xgntB/fvq1UpCUbccK62ukzzY6YoOnK0oiNHq+rkIclRo5zNqxU15iX17tlTk6LGqrJ0n/bv+VCJcTOVGDfTOC/JnRuVWhof43b/OzcqjdsV789xe74zxw9oUtRYDXiqj3p1766Rzw9TRmqS21d2tXZ/5+VmnYTe1+Xt2Kjz5YWSo0avjx+jP58u7vBjNdZXadT/fDWb6zljzP79I7wAAAAEP8ILAACAzRFeCC9mjPDC7LaGm6e0Pn2Z5KjRl/s+1oI5Uzv1eIvnzdSBvVskx8/njDH7mAkvAAAAoYHwAgAAYHOEF8KLGSO8MLsta12K6q5WqLG+SssWzdGKJXE6Wpjboce69ZcTemXk85LD/ZwxZo/wAgAAEBoILwAAADZHeCG8mDHCC7PTGm6e0vyYKWqsr1Lejo2qOX1YctSotGi30pLjdeXckXY93uuvjtHV8yVu54yxYoQXAACA0EB4AQAAsLkuCS9FhJdgH+GF2W1VJw9pVUqCx7lYGuurtGV9quLenOxx7hxv+/2XexQ7/XXJ4X7OGCtGeAEAAAgNhBcAAACbI7wQXswY4YUF0zJSk/T57s0a8+Jz2rxuhRrrq1q87csjhuvuP866nTPGqhFeAAAAQgPhBQAAwOYIL4QXM0Z4YcGyipJ8FRVskxw1un/7gt5ZHq+osSNV9uUej9t+sC5F76UvlRw/nzPGymMjvAAAAIQGwgsAAIDNcY4XwosZI7ywYNmqlASPy3I2r1bOB6uVlhyv6xePSY4a/d//uqCXnhsqOWp0/eIxbd2Ubvk6m+NpAAAgAElEQVSxEV4AAABCA+EFAADA5ggvhBczRnhhdl5jfZVKi3br890fqKIk3+26u9+eNb5C7P7tC9q6KV1Z61IUMzVaX3/xieSoUVpyfKtfR2bWCC8AAAChgfACAABgc4QXwosZI7wwu660aLfWpy9TRUm+Viydr5lvTFD+zk1GSNmyIVV3blS63efq+aOKe3Oycf+jhbldcqyEFwAAgNBAeAEAALA5wgvhxYwRXpjdVnXykFalJHh8wqXq5CElzJuhWZMnKG/HRu3f86HHfdenL9OdG5VqrK/SiiVxXXbMhBcAAIDQQHgBAACwOcIL4cWMEV5YIO98eaEqSvLdlpnR+t9jadFuvTnlNdWcPux2+ZVzR7Rn23rJUaPc7LW6cu5Il/0chBcAAIDQQHgBAACwOcIL4cWMEV5YIG/54li36JKzebXWpia1eb/G+irj/C7O1Zw+rLTkeBXvz/G4zuoRXgAAAEID4QUAAMDmCC+EFzNGeGGBvOZ/ZxUl+T6FF2/3da60aLcabp7q8p+D8AIAABD8CC8AAAA2R3ghvJgxwgsL5FkRXvz1cxBeAAAAgh/hBQAAwOa6JLwUEV6CfYQXFsgzO7w03DylrHUpqq0u6/Kfg/ACAAAQ/AgvAAAANkd4IbyYMcILC+QtjY8x/u42rnlLyxfHauPq5W3ez9s5Xk4U79WqlATVVpdpVUpCl/4chBcAAIDQQHgBAACwOcIL4cWMEV6Y3bZxzVtqrK9q8foTxXs1a8pr+vPpYrfL665WaMuGVMlRo6KCbaooye/SYya8AAAABD/CCwAAgM1xjhfCixkjvDC7rerkIa1YEqcTxXvdLr9+8ZgWxk7XjEnjVZiXrbwdGz3uu3VTuq5fPCY5arRiSVyrAcfMEV4AAABCA+EFAADA5ggvhBczRnhhdt3RwlylJcfrzPEDWpuapJlvROnTjzcYMWXLhlTduVHpdp/7ty9oxZI4yfEw4HiLM1aM8AIAABAaCC8AAAA2Z2Z4+dueNSpeNVdfLpqgQ5OH64vJw/Xl4mgVZ8xX8YbF+u7L7YSXIB3hhdl5jfVVKszLVs7m1R5fHXb327Nu53mprS5TRmqSJkaO1rEvdkmOGq1PX6aGm6csP07CCwAAQGggvAAAANicmeHlxKZEjRjao8Wd+2QN4SVIR3hhwbDG+irjkyyuy9uxUWdPHNCWDanauild929fUG11mcaPeUmN9VW6c6PSLc5YNcILAABAaCC8AAAA2BzhhfBixggvLFh2onivivfnSI6HIWbPtvWaO3OS1qxIVN3VCrfbvvvWIn24IVVy1Cg3e62unDti6bERXgAAAEID4QUAAMDmCC+EFzNGeGF2XGN9lXEuF9elJcerqGCbEufP0tL4GJ0vL/R6//u3L+jVl1/UnRuVaqyvUlpyvKXHS3gBAAAIDYQXAAAAmyO8EF7MGOGF2W3F+3OUlhyvLf/ziRXXXfzjISXNn6XCvOw2H+fTj99XwtwZkqNGpUW7dbQw17JjJrwAAACEBsILAACAzRFeCC9mjPDC7LS7357V0vgYyfEwljg/0XL/9gXlbF6tnM2rdf/2BZ8fb8pr41Rz+rDkqNGKJXFeP0VjxggvAAAAoYHwAgAAYHOEF8KLGSO8MLvN9ZwsG9e8pcK8bG1c85bHeVx82ZnjBzQ1OlJy1Oj6xWPauindkmMmvAAAAIQGwgsAAIDNEV4IL2aM8MLsNtdzspQU7tTCOdM69XgL50zT/j2bJUeNstaldCjgtDXCCwAAQGggvAAAANicmeHl8o53tGvZG9o5+2XteG2Icl4bop1zxmjX8mnatWKWbv0um/ASpCO8MDvO9Zws0ZGj1XDzVIu3bayvUmXpPt26fMLr9XVXKzTx1Zd1//YFNdw8pfXpy0w/XsILAABAaCC8AAAA2JyZ4aXpULaaDmTqwfsJ+mHBeN1bMF4PMpPUVJStpqO5+ul4HuElSEd4YXad85wsl898pZlvRLV6u9Ki3cpal6LSot1eb7M+fanWvbNUctSoYFeWce4Ys0Z4AQAACA2EFwAAAJsjvBBezBjhhdl1rudkWTB7qipK8j1u01hfpZzNq41/zkhN8vpYjfVVio4crbqrFWqsr9KKJXGmHivhBQAAIDQQXgAAAGyuS8LLIcJLsI/wwuw85zlZ/u9/XVDUmJe83iYtOV611WUq3p+jooJtLT5W0X9u04LZUyVHjSpL96kwL9u04yS8AAAAhAbCCwAAgM2ZGV4+WzpdG6aP1rRnn9TaEU/r3oLxWj9hhCY/P0ib415X7vLZhJcgHeGF2Xmu52T5cEOqtme+63GbuqsVKtiV1eLXjDl35vgBTZ4wTmeOH5AcNVqVkqD7ty+YcpyEFwAAgNBAeAEAALA5s8LLHzLf0nuvP62vFj6tw/FP65W+v9aCIY/rlf49dDj+4eVbJj+pnW/NIbwE4QgvzO5zPSfL+DEv6f/+V/tiSd3VCq1KSTDCSFpyvOSoUW11mbZsSDXlGAkvAAAAoYHwAgAAYHOdCS8XP0rXsKgpenb6Qg2YMEOD34h9uOg31X9UtLr3eFT9Ro5/eNmUeRo8JU4Do9/UszMT1H/cZJ3f877f3zC04k3DUBzhhdl9rudkOfFVnhbGTvfpfvdvX9DWTenasiFVd789a1x+5vgB7d/zoeSo0ZYNqbp1+USnj5HwAgAAEBoILwAAADbXmfBSvvEt/fLt3fqXj6q97t8eH6h/XVvq9bpfJH+mr7at8/sbhla8aRiKI7ywYJjrOVlmTXlNV88fbfX2hXnZWpWSoNrqMq/Xr0pJ0N1vz+r+7QtalZLQ6eMjvAAAAIQGwgsAAIDNEV4IL2aM8MKCZc5zstz5a6UmRY31epuqk4eUlhyvipL8Vh/r1uUT2rIhVXVXK7Qwdlqnz/VCeAEAAAgNhBcAAACb60x4qdj0tn6ZsofwwggvLGjmek6WlKQ4Hdi7xbiu7mqFMlKTVLArS431VT49Xt6OjdqzbX2no4schBcAAIBQQXgBAACwOT7xQngxY4QXFkxzPSdL1JiRaqyvUs7m1cpal6KGm6f8dlyEFwAAgNBAeAEAALC5ToeXWe/oF8mfeV3Yo0/qf83P9nrd/56xivASRCO8sGCa6zlZfvfZR5r++nhdv3jM78dFeAEAAAgNhBcAAACb60x4+X7/ZpVnvq3yD1bo3RmvKiO6n7ZOH6itU/pr9rBeGv1Ed019tpe2zhiorTMHafP0wUqfPVHlH2eo/OMM/VRR4Pc3DK140zAUR3hhwbb9ez5UZek+4+/djK8K6+wILwAAAKGB8AIAAGBznQkvTUXb1FT8sZqO7JDj4GYlRQ7VuxOf1dRnemvCUz1VM3O0Xu7bS+MGPqr06MGKHzdU//hyh36qKDDm7zcMrXjTMBRHeGHBuLTkeDXWV6nuaoVyNq/2+/EQXgAAAEID4QUAAMDmzAovTcUfq+lQtpoOZOrB+wn6YcF43VswXg8ykx5efjRXPx3Pc4suhJfgGeGFBePOlxcqb8dGyVGjnM2rVXe1wq/HQ3gBAAAIDYQXAAAAmzM7vPzXngz9PX2uW3j5x971+q+DWwgvQTzCCwvWrU9fpoabp3T/9gWtT1/m12MhvAAAAIQGwgsAAIDNmRVevi/covmjB2rVhL6a9ExPDX/sV/r9pBc1ok9PTRzSW+unPKuYl57WlYIPCC9BOMILC9bVXa3Qlg2pkqNGhXnZOl9e6LdjIbwAAACEBsILAACAzXUmvNQXZGn5zDe0Yu50TR3zkmaMfkZzXnlWc0YP0kv9HtOT3X+lF/r+5uFlkcM0Z9xQRY0crpXxs7Uyfra++yrX728YWvGmYSiO8MKCeVs3pStn82ptXPOWX79ujPACAAAQGggvAAAANteZ8FK+8S398u3d+pePqr3u3x4fqH9dW+r1ul8kf6avtq3z+xuGVrxpGIojvLBg3v3bF3Tl3BG/HwfhBQAAIDQQXgAAAGyO8EJ4MWOEF8asH+EFAAAgNBBeAAAAbK4z4eVkZorCV3xKeGGEF8a6YIQXAACA0EB4AQAAsDk+8UJ4MWOEF8asH+EFAAAgNBBeAAAAbI7wQngxY4QXxqwf4QUAACA0EF4AAABsrjPhpXr7Kr0+Z4FeT1ypMdNiNS52kSJjFyly5jy99Orr+s3jT+qFVycqcm6CIuMS9er8JL0yJ0GvL3tXr85fqtrCrX5/w9CKNw1DcYQXxqwf4QUAACA0EF4AAABsrjPhpalom5qKP1bTkR360wdvKXnME/pq4dP6XVx/vTagh9Je6KuRT3bX53P76auFTyvj9QH64v239FNFgTF/v2FoxZuGoTjCC2PWj/ACAAAQGggvAAAANmdWeGkq/lhfr03QlrkTNf/5Qdo99lndWzBen84apxkvPqMtCyapaO1it+hCeAmeEV4Ys36EFwAAgNBAeAEAALA5M8NL06FsNR3I1IP3E/TDgvG6t2C8HmQmqakoW01Hc/XT8TzCS5CO8MKY9SO8AAAAhAbCCwAAgM11SXg5RHgJ9hFeGLN+hBcAAIDQQHgBAACwOcIL4cWMEV4Ys36EFwAAgNBAeAEAALA5wgvhxYwRXhizfoQXAACA0EB4AQAAsDkzw8vf9qxR8aq5+nLRBB2aPFxfTB6uLxdHqzhjvoo3LNZ3X24nvATpCC+MWT/CCwAAQGggvAAAANicmeHlxKZEjRjao8Wd+2QN4SVIR3hhzPoRXgAAAEID4QUAAMDmCC+EFzNGeGHM+hFeAAAAQgPhBQAAwOYIL4QXM0Z4Ycz6EV4AAABCA+EFAADA5ggvhBczRnhhzPoRXgAAAEID4QUAAMDmCC+EFzNGeGHM+hFeAAAAQgPhBQAAwOYIL4QXM0Z4Ycz6EV4AAABCA+EFAADA5ggvhBczRnhhzPoRXgAAAEID4QUAAMDmzAwvf9uzRsWr5urLRRN0aPJwfTF5uL5cHK3ijPkq3rBY3325nfASpCO8MGb9CC8AAAChgfACAABgc2aGl6ZD2Wo6kKkH7yfohwXjdW/BeD3ITHp4+dFc/XQ8j/ASpCO8MGb9CC8AAAChgfACAABgc4QXwosZI7wwZv0ILwAAAKGB8AIAAGBzhBfCixkjvDBm/QgvAAAAoYHwAgAAYHOEF8KLGSO8WLutm9KN5zZjsTMmqe5qhVYsiTP1cVcsiVNRwTalJceb9piJcTM1b9Ybph7nwthpfv9d6ujvH+EFAAAg+BFeAAAAbI7wQngxY4QX65/XzMcr2JWl2uoy0x/XGQZqq8tMe8yKknwlxs0M6NezK38PCC8AAADBj/ACAABgc4QXwosZI7xY/7zOP9+/fUG11WUdmvMxvIWXOzcqO/SYd25Uuh2na3hprK/q8LE21ldJDs/w0tHjvHX5hNfX004jvAAAAIQGwgsAAIDNEV4IL2aM8GL98zr/vGfbehXsymr3MlKTVFm6T3J4Dy+JcTM79LiuUaR5eNm/50Nt3ZTe7sfcuild+/d8KDk8w0tHj3NpfIwRXwgv5o7wAgAAYC7CCwAAgM0RXggvZozwYv3zOv/c0TfeK0ryVVGSbzxG8/DS0Z+r+WO4hpeOfu1YbXWZ8XM2Dy8dPU7XYyG8mDvCCwAAgLkILwAAADZHeCG8mDHCi/XP6/wz4YXw4u/jaD7CCwAAgLkILwAAADbXJeGliPAS7CO8WP+8zj8TXggv/j6O5iO8AAAAmIvwAgAAYHOEF8KLGSO8WP+8zj8TXggv/j6O5iO8AAAAmIvwAgAAYHOEF8KLGSO8WP+8zj8TXggv/j6O5iO8AAAAmIvwAgAAYHOc44XwYsYIL9Y/r/PPhBfCi7+Po/kILwAAAOYivAAAANgc4YXwYsYIL9Y/r/PPhBfCi7+Po/kILwAAAOYivAAAANgc4YXwYsYIL9Y/r/PPhBfCi7+Po/kILwAAAOYivAAAANgc4YXwYsYIL9Y/r/PPhBfCi7+Po/kILwAAAOYivAAAANgc4YXwYsYIL9Y/r/PPhBfCi7+Po/kILwAAAOYivAAAANgc4YXwYsYIL9Y/r/PPhBfCi7+Po/kILwAAAOYivAAAANgc4YXwYsYIL9Y/r/PPhBfCi7+Po/kILwAAAOYivAAAANgc4YXwYsYIL9Y/r/PPhBfCi7+Po/kILwAAAOYivAAAANhcl4SXIsJLsI/wYv3zOv9csCvLOI72bPniWNWcPmw8RvPwsmJJXIced2l8jNtxugaO4v05WpWS0O7HXJWSoNKi3ZLDM7x09DgT42bqzo1Kj9fTTiO8AAAAhAbCCwAAgM0RXggvZozwYv3zmvl43sKLWcfZ0U+5tLTm4SUQX8+u/D0gvAAAAAQ/wgsAAIDNEV4IL2ZsyYEKXau9FPRbuTJZK1cm++V5zXy87OyNKq88avrjrlyZbDy2WY+5/+BezYmZEdCvZ1f+HmRnb/T7cTTf+pJKXaslvAAAAJiF8AIAAGBznOOF8GLGyi6dU86JU0G/qQuTNHVhUpc/79vZOcZzm7FJ8+KVXXJC899ZY+rjxqa8o9V7CjR5foKpxzpr6dumHueby1L8/rvU0d+/BavW+f04mm/XH07rx3+a978nhBcAABDqCC8AAAA2R3ghvDDf56+vGmNMjsD9qjGzR3gBAAChjvACAABgc4QXwgvzfYQX5s8RXgAAAEID4QUAAMDmCC+EF+b7CC/MnyO8AAAAhAbCCwAAgM2ZGV7K3l+sKWP6avLIJzT5hccebmQfTRnTT1PG9lfV3vcIL8zWI7wwf47wAgAAEBoILwAAADZnZng5sSlRI4b2aHHnPllDeGG23idrPlRe9gd+Pw4Wmvs0a7MOfLjL78dh9QgvAAAg1BFeAAAAbI7wQnhhjLFAGuEFAACEOsILAACAzRFeCC+MMRZII7wAAIBQR3gBAACwOcIL4YUxxgJphBcAABDqCC8AAAA2R3ghvDDGWCCN8AIAAEId4QUAAMDmCC+EF8YYC6QRXgAAQKgjvAAAANgc4YXwwhhjgTTCCwAACHWEFwAAAJszM7w0HcpW04FMPXg/QT8sGK97C8brQWaSmoqy1XQ0Vz8dzyO8MMYYa3WEFwAAEOoILwAAADbXJeHlEOGFMcaYbyO8AACAUEd4AQAAsDnCC+GFMcYCaYQXAAAQ6ggvAAAANkd4IbwwxlggjfACAABCHeEFAADA5ggvhBfGGAukEV4AAECoI7wAAADYHOGF8MIYY4E0wgsAAAh1hBcAAACbI7wQXhhjLJBGeAEAAKGO8AIAAGBzhBfCC2OMBdIILwAAINQRXgAAAGyO8EJ4MWNz9p/V7MJvGGMhuPF7z+nWrSrT/veE8AIAAEId4QUAAMDmuiS8FBFegn0Lf3dO5+/cZYyF4NLLrpj6v6GEFwAAEOoILwAAADZHeCG8mDHCC2OhO8ILAACAuQgvAAAANsdXjRFezBjhhbHQHeEFAADAXIQXAAAAmyO8EF7MGOGFsdAd4QUAAMBchBcAAACbI7wQXswY4YWx0B3hBQAAwFyEFwAAAJsjvBBezBjhhbHQHeEFAADAXIQXAAAAmyO8EF7MGOGFsdAd4QUAAMBchBcAAACbI7wQXswY4YWx0B3hBQAAwFyEFwAAAJsjvBBezBjhhbHQHeEFAADAXIQXAAAAmyO8EF7MGOGFsdAd4QUAAMBchBcAAACbI7wQXswY4YWx0B3hBQAAwFyEFwAAAJsjvBBezBjhhbHQHeEFAADAXIQXAAAAmyO8EF7MGOGFsdAd4QUAAMBchBcAAACb65LwUkR4CfYRXhgL3RFeAAAAzEV4AQAAsDnCC+HFjBFeGAvdEV4AAADMRXgBAACwOcIL4cWMEV4YC90RXgAAAMxFeAEAALA5zvFCeDFjhBfGQneEFwAAAHMRXgAAAGyO8EJ4MWOEl8DdsW+u6sjFP+vYN1e9Xl92+a86cvHPOnLxz5Yex/Grf/P5eZzHXHb5r35//VjbI7wAAACYi/ACAABgc4QXwosZI7wE7n773AuKCAtX//4DvF4fPWW6IsLCFREWrv+fvTuPiupQ9Hyffue87nu7713dt/v2ev3W63c04SVGjSbGETUax2icJxxCxGg0ziLiLIhBRUURxTigIigOCKg44RxnnBAtZ2McoolTUkmImBwVf+8PT1VABhl2sWtT389av7WuNVFVWd3rrP1de1farXsuex/9h/k7/47jtj3nr2rNrv1as2u/0u/Z87znDl26mf79sVeP8AIAAGAswgsAAIDFGRleTnw1QWN6N9donw8U2L62AtvX1mifDzTGr6XGfNZK15LmEV7K6Qgv7jt3Di/TohY7b8t5JgzhxVojvAAAABiL8AIAAGBxRoaXI/PHqHXTKgXubPxMwks5HeHFfUd4Ya4e4QUAAMBYhBcAAACLI7wQXowY4cV9V9LwkvEwU6GRC/RR6zZ6+81KatKshb7wH5Xnd1cyHmZqWtRiNW/ZSlUrV1GNd2uoectWmha1WBkPM52Pezm8hMyZ53xvXhUqyrffAEUsXymbPUve3g2c4WXriTPyGzBITZq1UHdfPy1Zv9H075TlHuEFAADAWIQXAAAAiyO8EF6MGOHFfeeIGDXfr+X8PZWcyxk/cj6vu6+f8/acq/FuDe08e8n5uJxB5eV94T8q38fZ7Fnq0KVbnsf3H+af6z3XeLeGqlaukudx4dExpn+v7M8RXgAAAIxFeAEAALA4wgvhxYgRXtx3OcPKq+Y442Xh2qRcZ6LEpGxX0KwIvf1mpVyBJO3WPefjevXpp60nziglLd35N6u/U835Pl4OLwe/uSX/CUHO2xL2HtLh63dks/8ZXrwqVFTbjp0VGbs612Pbduxs+vfK/hzhBQAAwFiEFwAAAIsjvBBejBjhxX1XkvDi22+AvCpUVP36DXOd3fL50BHOoJJ2657Sbt1TZOxqRcau1teXrstmfxFUcp7N4nhucX7jxRFe3n6zkjPG5PwsBV02jZkzwgsAAICxCC8AAAAWR3ghvBgxwov7riSXGmvUuIkzfHh7N3Cu+jvVnI91BJn0e3bNWLRUvfr0cz4v5xyvWZLw8vKZLY6gQ3hxrxFeAAAAjEV4AQAAsDjCC+HFiBFe3HevOkukV59+ec54qVOnbr7hJeeSDhzN9fqO32TpO2hYrt+Hcfyd4oQXx2t26NIt3/dKeHGvEV4AAACMRXgBAACwOCPDS1bKAt1dNV13pg/RrcEddXNwR92ZOUx314Xr7oYo/bF/NeGlnI7w4r4rSXjp2tNXXhUqqkmzFrku9fXyUtLSnc+NjF3tvP0L/1GEFw8a4QUAAMBYhBcAAACLMzK8ZG9fouyUKD2JDNTv/j567O+jJ1FjlZ26RNn7Vur54QTCSzkd4cV9V5LwMi40zHlbeHSMbPYsZTzMVK8+/eTt3UDNW7ZSxsNMhUYucD7OEWjS79lV490axQ4vqafP53nPhBdrjPACAABgLMILAACAxZVJeNlOeCnvI7y470oSXtJu3csVT7y9G6hq5SrOf08MC5fNnqUl6zc6b2vSrIV8+w1Q1cpV9NYbXs7b0+/ZZbPnH16i4tc5b6v5fi0FBE3J9Z4JL9YY4QUAAMBYhBcAAACLI7wQXowY4cV9V5LwYrNnaeuJM2rSrIXzPsdvvjiii83+4iwYxw/eO9a6bYdcZ7JExa+TzZ5/eEm7dU/e3g2ct/cf5p/rPRNerDHCCwAAgLEILwAAABZHeCG8GDHCi/vu60vXtef8VX196Xq+9x/85pb2nL+a6zdWHEu/Z9eGwycUGbtaMSnbdfCbW3kek/EwU3FbdyoydrU2HD6h9Ht2ZTzMdL6mI+Ycvn4n37+Tfs+ulLR0JR046rxcmeM9v/z3HO+1oM/CzBnhBQAAwFiEFwAAAIszMrx8t3K6tk4eqKW92+vS5+312N9H174couiAvto7d5J+2BxNeCmnI7ww5rkjvAAAABiL8AIAAGBxRoWX79ZGKKB9Xa38vI7Cur2vtrXeVnT7RupY9x2FdnlPK/vX0aQutXV82VTCSzkc4YUxzx3hBQAAwFiEFwAAAIsrTXi5nxCpPn36qs8XQ9Sxczd17e4jn1495dO1i1o1baoa1aqrWZMPX9zm+4l8PvVVuy7d9NmQEfp0wGDd2LTE9GCgTMKLESO8MOa5I7wAAAAYi/ACAABgcaUJL2nzgvR68Gq9Fn053/3t/Yb6a/iBfO/754nrtXvZbNODgTIJL0aM8MKY547wAgAAYCzCCwAAgMURXggvRozwwpjnjvACAABgLMILAACAxZUmvJyImqyKIesIL4zwwpgHj/ACAABgLMILAACAxXHGC+HFiBFeGPPcEV4AAACMRXgBAACwOMIL4cWIEV7cf6mnz2vh2iSFzJmn8OgYJew9pIyHmSV+vYPf3NKe81f19aXrpn82Zu4ILwAAAMYivAAAAFhcacLL9ZXhGvH5Z/If9IV6du6o3l3b6jOfdurTubU6fNhAtapW0ceN6+uz7u31WY8O+qxnJ/X06aKRw4dq8Bf9dX9HrOnBQJmEFyNGeHHfnbjzUL369JNXhYp51rBhI8Vt3Vmi13W8prd3A9M/IzN3hBcAAABjEV4AAAAsrjThJTt1mbJ3xSh7T6y+WzNbQ1rX1KLetRTSuaba1XxbMR0a66P331bAx9W1qHctDW1TW6dXRej5sWTnzA4GyiS8GDHCi/uuu6+fM7S8/WYlNW/ZSlUrV3HeVrVyFe08e6nYr0t4YY4RXgAAAIxFeAEAALA4o8JL9q4Y3V8XoRMR47RpUHdd7d9ej/19dHPaMCVPHqqM5WG6v21ZruhCeCk/I7y459Ju3XMGlg5duin9nl02e5bS79kVGrnAeZ//hKBiv3ZKWrrW7NqvpANHTf+czNwRXgAAAIxFeAEAALA4I8NL9vYlyk6J0pPIQP3u76PH/j56EjX2xe37Vur54QTCSzkd4cU9t+HwCWdcGR0yNdd9GQ8zNT0qE7sAACAASURBVHjUWPUf5q/QyAW57ttz/qp8+w2Qt3cDvf1mJTVp1kIhc+Y5w43NniX/CUHq0KWb/AYMyvXcry9ddz63auUqat6ylSaGhef6PZm4rTvVoUs3dejSTV9fuq6gWRH6qHUbeXs3UHdfP209cSbPew2ZM08ftW6jqpWrqE6duvIbMEipp8/n+czh0TG5Htfd108pael5Xm9a1GI1atxEVStXUfV3qql5y1aKjF1t+n8zK47wAgAAYCzCCwAAgMUZGV5mfdZO0z9pIr/GNTS40Xu6P6SzRrdppE+a1dXsz9tpzsAuenokkfBSDkd4cc+duPMw12XGAoKm5IkQL2/riTOq/k61fH8Tpleffs7H5XepsZ1nL6nGuzXyfe5Hrds440tk7Grn7c1btsrz2Dp16uaKPAX9Rk3VylVyRZphYybk+7i33vBSfOqeVz7Oq0JFTQwLN/2/m9VGeAEAADAW4QUAAMDiShtevlsboe/WRSpmdH/N6VVH6wbW1bqBdfVJoyrqVKuKejSs4rxt2We1FTawh25vWarbW5bq6ZFE04OBMgkvRozw4r7rO2hYvmGj/zB/LVyblCtw2OxZ6tClmzNW9B/mr6XJm523eVWoqDW79stmzz+8+PYb4HxuyJx5Sth7KNffd5xRkjO8VH+nmsaFhikydnWuCOP4OzEp23NFmoVrk3JdJs233wDZ7FlKOnDUeVsnn55as2u/wqNjnCGoSbMWyniYqYyHmXr7zUryqlBRfgMGKe3WPaWePu/829XfqWb6fzOrjfACAABgLMILAACAxZUmvKQvnKJ3e4/S68Pn6vXBs/T68Ai9PnyOKg4JV8UBU/VGtVqq2HvCP26fq9dHzNXrQ8P1un+k3vgkUGkxs0wPBsokvBgxwov7Lv2eXV/4j3LGhvwijOOSXYev38n1mzCO19h59pLz0mAL1ybJZs8bXo7c+F7vVKkqrwoV1XfQUOdzv770rRo0bCSvChX16T8iSc7wkvMSaBHLV+aJNDnDTc6zdRyXOnOchTNifJC8KlRUlUpvK2HfIefjRoeEOp+fsO+QTtx5qKqVqzg/e1T8Op2481B7zl/Vml37tWbX/jwxihU+wgsAAICxCC8AAAAWV5rwkjYvSK8Hr9Zr0Zfz3d/eb6i/hh/I975/nrheu5fNNj0YKJPwYsQIL+6/9Ht2xW3dqdEhU9WkWYtc8cURT9bs2u+8beyX0wt9vZfDS+rp87nOYvH2buCcI/o0adZCNnvu8JLzEmA5/74jvHTs2l1eFSqqXr36Srt1r8D307Wnr/Nsm5x/O+elz5as3yibPf9LjX3Uuo1C5szTiTsPTf9vZbURXgAAAIxFeAEAALA4wgvhxYgRXqy3Nbv2y9u7gTM8fH3puuJT9zj/PS1qcaHPfzm8bDh8osDw4ljbjp1ls2dpafLmPJcUc7ynl8OLIxLVqVO30PeT8xJp+f1tb+8GzvBy4s5DjQsNU506dfMNMGb/t7HaCC8AAADGIrwAAABYHOGF8GLEyjK8bD33bYmed+z7nxSz72ShiztwWjsu3ix0u6/cNv1Ad1GXM3DkvKSXYxPDwnNdxmvn2UvOfzsu4WWzZynt1j31H+bv/F0Ymz1vePn60rd66w0veVWoqIEjRxf5fb0qvDj+jiMOOR4bHh2j/sP89YX/KNnsWRo4MvBF9KlWXVuOZxT4t9Nu3dOe81e15/xVpd+zKyUtXUGzInJFqKQDR03/b2elEV4AAACMRXgBAACwOMIL4cWIlVV4mbNxn/7yXkeNiU4s1vOOff+TavQK1GvV2hmy4v59s3bwm1vOmPD2m5W0cG2SDl+/I5s9Sylp6ar5fi3nWSIZDzNls2c5b6v+TjUtTd6s9Ht2+U8Icr5OQeHFZv/z7JSqlato64kzstlfXIKsSbMW8vZuoICgKbLZixdegmZFOG8bNmaC0m7dU0pauvPyZa3bdpDNnqWo+HXOx40LDXP+TsvgUWPl7d1ADRs20uHrd7Rk/Ubn40IjFzj/ds7nO86MYUUb4QUAAMBYhBcAAACLK214adB7mGqNnKWaQ0JVc0SYag4PU81BX+r9vhP01jvv671PR7243X/Gi8eNCFPtUbNV47NAnV4VYXowUCbhxYiVRXgJik3Rvzf+VK9Va6f/VLOz/BesKdLzNmVcVcth0wyLLq9Va6f/UL29Bs9dafoB76JsXGhYnstpVX+nWq5/5wwQOX/g3hFsHP9385atnEEjv/CSM5w4Lg/m+L+rVq6ilLR02ezFCy8n7jx0xqCX349XhYqK27pTNnuWMh5mqnnLVrk+Y9XKVZz/7j/MXzZ7lg5fv5Pr8zdp1kKt23ZwPrb6O9WccYoVbYQXAAAAYxFeAAAALK404eXJtmh9tzZC362LVOyYvgrv8b7WDayrdQPr6tNGVdSldhV19n7bedtCv7qa499Xt7cs1e0tS/X8WLLpwUCZhBcj5urwkjO6OFaU+LLl7DW19g8zNLo49n9Ub68hc1eZftD7Vct4mKmJYeF5YosjMsxYtDTPc0LmzHNeNsyxth07a8/5q87H5BdebPYXUeXlv9WkWQsl7D2U6zFFDS82e5a2njjjPJsm53vP+Rib/UVU6drTN084Cgia4jyjx2bPUnzqHjVs2CjP9/Hy+yzpTj74TUO2XdagLZc8Ym1Wnia8AAAAGIjwAgAAYHGlCS/ZqcuUvStG2Xtilb0rRjP7dtCs3h+p74c1NbhhDd0f0kXDWzWQz4e1FNG/naZ93klPjyTq+bFk58wOBsokvBgxV4eXv7zXsdiX/TL68mJWv+zYiTsPlXTgqKLi1ykqfp2SDhzViTsPC3z8wW9uKW7rTi1Zv9F5pkpRl37Prg2HT2jh2qRiP7ew10xJS9fCtUlK2Huo0Pe+8+wlLVm/UfGpe5R2616+j8l4mKmUtHQtWb9RMSnbnZdGM2I7btgVevCG6f/Ny2qc8QIAAGAswgsAAIDFGRlesrcvUXZKlJ5EBup3fx899vfRk6ixL27ft1LPDyfkii6El/IzV4eXwsJHfme+7Lx0S+1Hz3Z5dHmtWjv95b2OGjYv3vSD38x9Rngp3QgvAADA0xFeAAAALI7wQngxYmaGl5fPPMl4mKkWQ6eWSXSx4pkvzPV7Obwcufur6e/JlSO8AAAAGIvwAgAAYHGEF8KLEXOH8PJatXYatSjBlOhCfGE593J46ZZwVqEHb5Tb9Vx/lvACAABgIMILAACAxRFeCC9GzF3Ci9n7j+930oioNS79Lpj77+XwMmjLJdPfkyvHGS8AAADGIrwAAABYnJHh5WDkaPXpWFd+bWvKr9W7L9a2lvp0rKc+nbx1cd0cwks5HeEl9xJPXDT9YDgzb4SX0o3wAgAAPB3hBQAAwOKMDC9H5o9R66ZVCtzZ+JmEl3I6wsufa9Bvko7efmj6wXBm3goLLztu2MvFTj74zfmZCC8AAADGIrwAAABYHOGF8GLECC9/7sv4baYf+GfmrqDwsuLsD6oedVQT935r+u+ylHRTDlxXk+Wn5Jt0zvn5CC8AAADGIrwAAABYHOGF8GLECC8v1mjAZB3/wW76gX/H1uzaX6TtOX+10MdvPXFGJ+5wFk9RV1B4iTn7gxam35Fv0jltuGq973Pf7Z/lm3ROO27Yc53FQ3gBAAAwFuEFAADA4ggvhBcjRnh5sWlrU00/OJ5zXhUqFmkTw8KL9PjmLVspPnVPgX8vPDpG3t4N5DdgUL73p926p3GhYeru66euPX01LjRMqafPm/49Gb0dN+xqGnNKg7Zc0qAtl+STYJPN/iK8xJz9QTZ7lsbs/kazjt40/b0WdfHn76nvpgs6dj9TNnsW4QUAAMCFCC8AAAAWR3ghvBgxwks7NRk0Rafu/WL6AfKcMzq8eFWoqLffrJRvLEm/Z1fN92vJq0JFdejSLc/9KWnpqlOnbp7Xq1q5ipYmbzb9u3Llcp7x4ggvNnuWFqXf0dBtl5Xx4yPT32NhC9r3rYL2fZvvZ7LZCS8AAABGI7wAAABYHOGF8GLECC/tNGP9LtMPkL+8PeevOpew95Azdvj2G5DrvrRb92Sz/xleWrftkOv++NQ96u7r57x/dMhU598ICJqij1q30dtvVnLe/3J4yXiYqeYtWzlDy+iQqQqPjlGjxk3kVaGiqr9TzfkeyuMKCi82+4uzY3qut2nf7Z9Nf58v79j9TA3YfFHx5/P+tyG8AAAAuA7hBQAAwOKMDC8HI0erT8e68mtbU36t3n2xtrXUp2M99enkrYvr5hBeyuk8Pbw0HzpVGQ9/M/1AeWHbc/6qM4z0H+af72MKCic2e5Y2HD6R7/MdQeXlS5LlfO7WE2ec9w0bM8F5e0pauvP2oFkRpn9Hrlph4cVmz9LJB7+p76YLijt31/T36tiOG3b5Jp0rMAgRXgAAAFyH8AIAAGBxRoaX7O1LlJ0SpSeRgfrd30eP/X30JGrsi9v3rdTzwwmEl3I6Tw8v4ckF/+6Ju6wo4aX6O9UKDC+LEjY4nz8lYr7z9qQDR7Vm136t2bXfGWFefv6S9Rudz335smKOy5N19/Uz/Tty1V4VXhwL2X89zyW9zFhRLoFGeAEAAHAdwgsAAIDFEV4IL0bMk8PLRyOmm36gvCgrzhkv3t4NNDEs3Dn/CUHy9m7gvCzYzrOX8n1+hy7d8j3jZdX23c7XHhca5rw96WCaqrxdWV4VKqpVm3amf0euWlHDi82e90fsy3qjdl7VnGO3ivyZbHbCCwAAgNEILwAAABZHeCG8GDFPDS9/ea+jIjZ9bfqB/aKsOOGloNV4t4b2nL9a4N8oKLyk3brnPJumxrs1FBq5QEvWb3Q+3hF7zP6OXLXihBebPUv7bv8svw3ntfX6T2X2Ho/c/VU919u04erDYn0mm53wAgAAYDTCCwAAgMURXggvRsxTw0ulTsNMP6hf1BUnvLz9ZiV5ezeQt3cD1alTN1d86dWnX4F/o6DwYrNnKTJ2daFRp0mzFqZ/R65accOLzZ6ljB8faei2y1qUfsfl7y/x8gP5Jp0r1lk2hBcAAADXIbwAAABYHOGF8GLEPDW8/KeaneW/YI3pB/aLsuKEl5d/o2XP+atq27Gz8/6kA0fzfX5h4cVmz1LC3kPq1aefmjRroQ5duik8OsYZdjr59DT9O3LVShJeHJtz7JZG7Sz4LKPSbtbRmxqz+5sSfyabnfACAABgNMILAACAxRFeCC9GzNXhpUavQNMjS2EbE51o+sH9V6004cVmz9K0qMXO+yNjV+f7/FeFl5eXfs+uqpWryKtCRflPCDL9O3LVShNebPYsbbj6UL5J53Tk7q+GvaeMHx9p0JZLJT6jhvACAADgOoQXAAAAiyO8EF6MmKvDS8qZb9RqRJjpgcXKZ74UJbw4foclv/CS81JhJQkvH7VuI2/vBuru6+e8LWhWhPM1d569VOzPZJWVNrzY7Fk6dj9TvknnlHj5Qanfz77bP8s36Zx23LCX+jPZ7IQXAAAAoxFeAAAALI7wQngxYq4OLzY78aW0K+0ZL1Hx65z3T4tanO/zCwsvX/iPcj7f27uBWrft8Mr3U15mRHhxbMzubxR2+EaJnx937q76brqgkw9+M+Qz2eyEFwAAAKMRXgAAACyuTMJLKuGlvK8swovNTnwpzUobXlLS0p33t+3YOd/nFxZeTtx5KN9+A5yv4Zj/hCBlPCz6j7pbcUaGF5s9S9EZ32vQlkvK+PFRsZ4XtO9bhR4sebTJ7zPZ7IQXAAAAoxFeAAAALI7wQngxYmUVXmx24ovVt+f8VS1N3qyEvYd04s5D099PWczo8GKzZ2nHDbt6rrdp3+2fX/nYY/cz1XfTBa29eN/wz2SzE14AAACMRngBAACwOMIL4cWIlWV4sdmJL8xac0V4sdmzdPLBbxqw+WKhr7n1+k/yTTpXpEBTks9ksxNeAAAAjEZ4AQAAsDh+44XwYsTKOrzY7Fk69v1PqtEr0PTIUtjGRCeW+PPtu/a9fKcsKtVrMPeYq8KLY6EHbyho37d5bl9w8raGbrtc7EuSFecz2eyEFwAAAKMRXgAAACyO8EJ4MWJmhBebvXye+bL26Dn1mRat/7v5Z5w9U07m6vBis2dp7cX76rvpgo7dz1TGj480audVzTl2y+WfyWYnvAAAABiN8AIAAGBxhBfCixEzK7zY7OUnvqw/fkH9ZizT//6oH5cuK2cri/Bis2fp4Pe/yCfhrDqsPqMNV137+zmEFwAAANchvAAAAFgc4YXwYsTMDC82u7XjS/KpSxoQvkIVPh5g+NkzzD1WVuEl8fID9U4+ry82X9KCk7fL5DPZ7IQXAAAAoxFeAAAALI7wQngxYmaHF5vder/5cuS7hxo0J07/6t2jxK/BrLGyCC9hh29o/N5rzn/POXZL/qlXXPL7Ljk/k81OeAEAADAa4QUAAMDiCC+EFyPmDuHFZrdGfPFfsKZEwYX4Yt25Mrxk/PhIg7ZcUnTG93nuS7n2o3yTzung97+47DPZ7IQXAAAAoxFeAAAALI7wQngxYu4SXmx297/smBHjsmPWmqvCy+5bdvVcb9PuW/YCH3Psfqb8NpxX4uUHLvlMNjvhBQAAwGiEFwAAAIsjvBBejJg7hRebnfjC3GuuCC8xZ3/QgM0XdfLBb0V6/Pi91xR2+Ibhn8lmJ7wAAAAYjfACAABgcWUSXlIJL+V97hZebHZrXHbMiIWs2mL6d80Kn9HhZfzeawo9WPyIEp3xvQZtuWTI774QXgAAAFyH8AIAAGBxhBfCixFzx/Bis7+IL9W7B5geR1y5DqNnm/49s8JnVHhxXDZs7cX7JX6NolyerDifyWYnvAAAABiN8AIAAGBxhBfCixFz1/CyaMfRch9eek5eYPr3zAqfEeFl6/Wf5Jt0Tge//6XU7yfjx0casPmiojO+L/VnstkJLwAAAEYjvAAAAFickeHlzpqZ2hU2VDtG9dB2vxba5tdCO0b30q5ZI7Rr7mj9tGM54aWczh3DiydEl9eqtVOP4CjTv2tW+EobXhacvC3/1CuGXCIs58IO39D4vddK9ZlsdsILAACA0QgvAAAAFmdkeDkyf4xaN61S4M7GzyS8lNO5W3jxlOjyWrV28pk03/TvmxW+koaXjB8fyT/1iiKPf+ey97b24n35bTivY/czS/SZbHbCCwAAgNEILwAAABZHeCG8GDF3Ci+eFF1eq9ZO3SbOM/07Z4WvJOHl4Pe/yG/DeaVc+9Hl7+/g97/IN+lcsf4W4QUAAMB1CC8AAAAWR3ghvBgxdwkvnhZdXqvWTl0nRJr+vbPCV9zwUtKzUEqz4p5dQ3gBAABwHcILAACAxRFeCC9GzB3CiydGl9eqtVPn8XNN/+5Z7mX8+EjTD99Q6MEX67buxf/7KEp4Kc3vrhixov6eDOEFAADAdQgvAAAAFkd4IbwYMbPDi6dGl9eqtVOnsRGmhwaWeztu2DV611XtuGHXjht29d10QTZ74eEl48dHGrD5oqIzvjf9/W+9/pN8k87p4Pe/FPgYwgsAAIDrEF4AAAAsjvBCeDFiZoYXT44ur1Vrpw5jZpt+oJ7l3o4bdoUevOH896suNbb7ll3dEs5q9y276e/dsWP3M9V30wWtvXg/3/sJLwAAAK5DeAEAALA4wgvhxYiZFV48Pbq8Vq2d2o8ON/0gPcu94oSX6IzvNWjLpVde2susjd97Lddnefkz2eyEFwAAAKMRXgAAACzOyPDyTexUrZrQW3GDOii254da0fNDxQ3uqFWT+mpVyADd3bqE8FJOZ0Z4Ibq8WNtRs0w/OM9yr6jhZfzeawo7nDdquNtizv6gAZsv6uSD3/J8Jpud8AIAAGA0wgsAAIDFGRlesrcvUXZKlJ5EBup3fx899vfRk6ixL27ft1LPDycQXsrpyjq8EF3+XJuAmaYfmGe596rwcux+pvw2nFfi5Qemv9eibvctu3qutzkvh0Z4AQAAcB3CCwAAgMWVSXhJJbyU95VleDny3UP9e+NPTQ8e7rIOo/mNF3dbYeFl2qEb8ttwvtAfrnfXZfz4SAM2X3ReHs1xO+EFAADAWIQXAAAAiyO8EF6MWFmf8TLyq7X6p9pdTY8e7rBWI6abfkCe5V5B4SXh8n29tyBNX2y+pEFbrLtmMac0YvsV5+cjvAAAABiL8AIAAGBxhBfCixEz4zdeAhau03+u08308GH2Wg6fZnpoYEULL+V1hBcAAABjEV4AAAAsjt94IbwYMTPCi82epVGLEvRf6vqYHj/MXIuhU00/8M5yj/BSuhFeAACApyO8AAAAWBzhhfBixMwKLzZ7lkYvXq9/qdfd9ABi1poPCTX9wDvLPcJL6UZ4AQAAno7wAgAAYHGEF8KLETMzvNjsWQpds11/ea+j6RHEjPUMXmD6gXd3W+jBG87fI+mVeE5BX39b4teKO3dXo3ZeLdZvoHy28YIWpd9xvsaw7ZdN/10WV67NytOEFwAAAAMRXgAAACyO8EJ4MWJmhxebPUvjlibrvzboaXoIKct9PHKGNp+9Zvp3727LeYZJ6MEb2nHDXuLXKu3zPWGc8QIAAGAswgsAAIDFEV4IL0bMHcKLzZ6lORv3ecyZLzV6BerY9z+Z/p2743KGlykHrmvNxXslfq0pB65r/eX7pn8mdx7hBQAAwFiEFwAAAIsjvBBejJi7hBeb3XXx5d8bf6q1aedUo1cg0cXNlzO8BH39raYeulHi1/r6zs+ae/yWYs7+4JJ9efCGy167rDZw8wXCCwAAgIEILwAAABZHeCG8GDF3Ci82e5Ymrdik/9HY17DQUb17gBbtOCqbPUtbzl7TxyNnmBZdOo6Zox0Xb5r+HbvzjLzUmM2epX23f3ZJsBi67bKGbrusmLM/qMPqjDz3j9n9jcbs/ibP7cV5LOEFAADAeggvAAAAFkd4IbwYMXcLLza7cWe+/HvjT5Vy5ptcr33s+59MOfOlxdCpyniYafp36+4zOry4YpHHv1Pk8e/yfc+OOcJGYZ/vVY8ti3GpMQAAAGMRXgAAACyuTMJLKuGlvM8dw4vNnqWJMRv1bx98YsiZLi9v2/nrahc4q8yiS9cJkdpz5bbp36kV5u7h5eXo8vJ7dozwAgAA4JkILwAAABZHeCG8GDF3DS82e8nPfMnvTJeXV1ZnvlTqNIwzXYoxdw4vo3dd1ehdVwt9z44RXgAAADwT4QUAAMDiCC+EFyPmzuHFZs/SuGXJ+q/1expypsvL23HxpjqMme3S8PIfa3bWiKg1pn+PVpm7hpfI4985f9OlsPfsGOEFAADAMxFeAAAALI7feCG8GDF3Dy82e5bGRifpX717GBpdHNt56ZY6jZ3j0vjyf77fScPnrzb9e7TC3DG8OC4vZkRMIbwAAACUb4QXAAAAiyO8EF6MmBXCi82epdFLEvUv9XwMjS6O7br8nTqPm+vS+PLXGh01bF686d+ju8/dwkvO33QhvLx6hBcAAODpCC8AAAAWR3ghvBgxq4QXmz1LgYvX6z/X7WZodHFsz5Xb6jI+0qXx5S/vddTQyFWmf4/uPHcKLzmji81OeCnKCC8AAMDTEV4AAAAsjvBCeDFiVgovNnuWRi1M0D/X7mpodHFs7zd31HXiPNfGl3c7aMhc4ktBc5fwEnn8O/VKPJfrNsLLq0d4AQAAno7wAgAAYHGEF8KLEbNaeLHZszQmOlGvVWunf2/8qVLOfGPoa2c8zFSLoVNdGl9eq9ZOY6ITTf8e3XHuEF4cZ7q8HEkIL68e4QUAAHg6wgsAAIDFEV4IL0bMiuHFZs9SUGyK4dHFsbKKL+OXbzD9e3S3mR1ecl5ejPBS/BFeAACApyO8AAAAWBzhhfBixKwaXly9A9fvqkfwApdFl//9UT9NXZtq+ud0t5kZXl7+TRfCS/FHeAEAAJ6O8AIAAGBxhBfCixEjvBS8gzfuqefkrwyPLn9r3V/T1+0w/fO548wKL5P2XdPMIzcLfC82O+GlKCO8AAAAT0d4AQAAsDjCC+HFiBFeCt+hm/f1SchCw6JLxY+/0Iz1u0z/XO46M8JL5PHv1CvxXJ6/RXgp/ggvAADA0xFeAAAALM7I8HLiqwka07u5Rvt8oMD2tRXYvrZG+3ygMX4tNeazVrqWNI/wUk5HeHn1Mh5mKixhp0LXbC/1Ek9cNP3zuPPKOryEHb6hVnHparr8lHyTzmnQlkvO1V54LNe/O8RnqEN8Rq7b8ntcSR4768gtU75vwgsAAICxCC8AAAAWZ2R4OTJ/jFo3rVLgzsbPJLyU0xFemDutrMPLvts/y2bP0toL97X52o+57uu36UKufydfeajkKw8Lfc+OccYLAACAZyK8AAAAWBzhhfBixAgvzJ1WFuEl5dqP6rne9sozVDjjpfgjvAAAAE9HeAEAALA4wgvhxYgRXpg7rSzCS35nmOR3G7/xUvwRXgAAgKcjvAAAAFgc4YXwYsQIL8ydRngp2xFeAAAAjEV4AQAAsDjCC+HFiBFemDuN8FK2I7wAAAAYi/ACAABgcYQXwosRI7wwdxrhpWxHeAEAADAW4QUAAMDiCC+EFyNGeGHuNMJL2Y7wAgAAYCzCCwAAgMUZGV6yUhbo7qrpujN9iG4N7qibgzvqzsxhurs2XHc3ROmP/asJL+V0hBfmTiO8lO0ILwAAAMYivAAAAFickeEle/sSZadE6UlkoH7399Fjfx89iRr74vZ9K/X8cALhpZyO8MLcaYSXsh3hBQAAwFiEFwAAAIszMrwcnj1KS4d2V+DHHyi5WzM99vfRxiHdFdC1teLGDdCBBZMJL+V0hBfmTiO8lO0ILwAAAMYivAAAAFicUeHl7NKpmtzNW1uHe2tl/zpqU7OSpreqpza1K2vl53W0dbi3pnevpU0zAgkv5XCEF+ZOI7yU7QgvAAAAxiK8AAAAWFxpwss3K2aq4yd+6tR/uD7q9qla+/bVx7799HH3T9W0VTtVrfKOuMFnQAAAIABJREFUGrdqq48/7aePe/dXG7/++qiHnzoNDFCrXn11OfEr04OBMgkvRozwwtxphJeyHeEFAADAWIQXAAAAiytNeEmbF6TXg1frtejL+e5v7zfUX8MP5HvfP09cr93LZpseDJRJeDFihBfmTiO8lO0ILwAAAMYivAAAAFgc4YXwYsQIL8ydRngp2xFeAAAAjEV4AQAAsLjShJfj8yfr9ZC1hBdGeGFuNcJL2Y7wAgAAYCzCCwAAgMVxxgvhxYjN3JuhsdtYeVlA0mG1GzzOsmsZGuv8LJ+tPyn/lNOGf0cDk09pYPKpV97Wc83xVz4mv8cZ9diy2PBNp/Tzg0uG/f8nhBcAAODpCC8AAAAWV+rwErBAfw0/kO/+9p63/ikoOd/7/sV/CeGFMcZYnhFeAACApyO8AAAAWFxpwsuPifMVHTRKiyYHanivzgrs2VKT/FprUq8W+rRZHTWpUUU9mtbVJL+PNemzNprUp42G+/XQ4mkTteDLcfr9UILpB/iUSXhhjDF3GuEFAAB4OsILAACAxZUmvGSnLlP2rhhl74nVg6R5GtK2vub3+VBDP3pfnWpV0aFPW6tFjcrq3fRdRXxaXwPbNtCNTUv0/Fiyc2Yf4FMm4YUxxtxphBcAAODpCC8AAAAWZ1R4yd4Vo+ztS3Q7dpquTv5Cj0Z002N/Hz2JGqsry6fph+QFen44IVd0Ibwwxhh7eYQXAADg6QgvAAAAFmd0eMlOidKTyED97u/jDC/Z25coe99KwgtjjLFXjvACAAA8HeEFAADA4owKL79tWaxx3ZoqxKeBejSspg41q+hK/w7qWr+GfBq9rxm9W2hkl6a6nxpDeGGMMVbgCC8AAMDTEV4AAAAsrjTh5fHmxVobNEyJU/w1/pOOmtC5jsJ61FVYt9rq5l1ZjapWUifvKgrrUU9hPevpS596GtK1tZJmjlPSzHF6tH+N6Qf4lEl4YYwxdxrhBQAAeDrCCwAAgMWVJrykzQvS6wEL9NfwA/nub+9565+CkvO971/8l2j3stmmH+BTJuGFMcbcaYQXAADg6QgvAAAAFlfq8BK8Wq9FX853f3u/of4afiDf+/554nrCC2OMsTwjvAAAAE9HeAEAALC40oSX4/OD9XrIWsILY4wxw0Z4AQAAno7wAgAAYHGc8UJ4YYwxdxrhBQAAeDrCCwAAgMURXggvjDHmTiO8AAAAT0d4AQAAsLjShJezi0PV5vMRahU4XU36B6rF8GC1GB6s5gPH6UPfIapao44a9Rr44nb/ELUYOUUthgWp1ZiZajpwvK5tWGT6AT5lEl4YY8ydRngBAACejvACAABgcaUJL9mpy5S9K0bZe2J1YM5ozeheU7sD6mt3QH31aVxV/h++ry7elbVz5IvblvVvqLVTR+n5sWTnzD7Ap0zCC2OMudMILwAAwNMRXgAAACzOqPCSvStGa8Z+rgVfdNWAZvUU1tJbj/19NL1bC33StJ6ihnTTksDPckUXwgtjjLGXR3gBAACejvACAABgcUaGl+ztS5SdEqUnkYH63d9Hj/199CRq7Ivb963U88MJhBfGGGOFjvACAAA8HeEFAADA4ggvhBfGGHOnEV4AAICnI7wAAABYHOGF8MIYY+40wgsAAPB0hBcAAACLMzK8/Jg4V2e+Gq/TQX11sn8bnezfRqcnf64zS4J0ZsVU/bYnjvDCGGOs0BFeAACApyO8AAAAWJyR4eXI/DFq3bRKgTsbP5PwwhhjrNARXgAAgKcjvAAAAFgc4YXwwhhj7jTCCwAA8HSEFwCAIbKyspScmKiTJ0+a/VYAj0N4Ibwwxpg7jfACAAA8HeEFAGCI27dvy6tCRY0ZFWj2WwE8DuGF8MIYY+40wgsAAPB0hBcAgCEIL4B5CC+EF8YYc6cRXgAAgKcjvAAADEF4AcxDeCG8MMaYO43wAgAAPB3hBQA8jO2sTYsXLtSYUYEKnfKlkhMT9ezps2K9xoH9+xURPltjRgVq8cKFunjhQr7h5eTJk0pOTNSDBw/yvMbNGzeVnJiomzduOm9L3bZdqdu2S5IuXrigFcuXK3TKl9q0caPzPd69e1cJa9cpJDhYS5dEy3bWlut1X/6tmX179yps6jSNHztWK5Yv1927d4v1WQErILwQXhhjzJ1GeAEAAJ6O8AIAHiQifLbeesNLXhUqqtZ7NeRVoaK8KlRU29Yf5wogBXn29JlCgoOdz3PsrTe8NG/u3DzhJXTKl/KqUFHH0tLyvFZyYqK8KlTUiuXLnbc1atBQjRo0VOq27c736diQQYOUcfq06tWqnedvO2KNlPvMG8ffz7la79XQgf37S/lNAu7FyPBybulkzRnaSeF+LTWrS33N6lJf4X0+0pxhXTXHv7u+2/QV4YUxxlihI7wAAABPR3gBAA+xa+dOZ2S5cuWKpBdnhyyIipJXhYoa2H/AK1/DEUtaNG2mjNOnJUn2n+xavHChM5SUNry89YaX6tWqrQP79+vZ02c6lpamtq0/doaTEUOH6e7du/r111+1YvlyeVWoqAZ16zlfwxFeqrxVSY0aNFTG6dN69vSZfv31V2ccqlGtun799dcSf5eAuzEyvGRvX6LslCg9iQzU7/4+euzvoydRY1/cvm+lnh9OILwwxhgrdIQXAADg6QgvAOAhunTsJK8KFfM9s6Vpo8byqlBR3167VuhrOB6X32uMGRVoSHjxqlBREeGzcz12TXy88+wW+0/2XPe1btlSXhUq6o8//pD0Z3jxqlBRFy9cKPB9LoiKKvSzAlZCeCG8MMaYO43wAgAAPB3hBQA8wOPHj1XzvRrq2c0n3/tnTJ8urwoVtXlTSoGvcffuXXlVqKguHTvle//JkycNCy8vB5Mjhw7Lq0JFffrJJ3lep1f3HvKqUFG3b9+W9Gd4Keh9Zpw+7bx0GVBeEF4IL4wx5k4jvAAAAE9HeAEAD+CIJq/a4oULC3yN/MJKTjl/W8WhuOHFcUmxlx1LS5NXhYoKnfJlnvsG9h+Qb3gp6NJpv/76q/OSa0B5QXghvDDGmDuN8AIAADwd4QUAPIAjRjRt1Fjz5s4tcPkFEgfHWSfjx44t9G/kDC+Oy3oVFl6SExOdtxkZXkYMHZbv+yS8oDwivBBeGGPMnUZ4AQAAno7wAgAe4NnTZ/KqUFGtW7bM9/5ff/1Vt2/fVlZWVoGv4Qgan/X2y/d+RxzJGV5CgoMLDC+OH7p3VXjp3rVrvu/zypUrXGoM5U6ZhJdUwgtjjLGijfACAAA8HeEFADxE29Yf6603vPL9wfnuXbsW+GP0OdWrVVtV3qqkBw8e5LnPcXZLzvDiiCtr4uNzPfbZ02dq3bKlS8PLW2946eaNm3ke77j82YKoqEI/K2AlhBfCC2OMudMILwAAwNMRXgDAQ+zbu9d51kvG6dOSpAcPHmhBVJS8KlRUx3btXvkaK5Yvd16m68qVK5KkP/74Qyvj4vTWG155wovjcmItmjbTgf379ezpM928cVNDBg1yPt5V4cXxmb69dk3Si9jjeJ81qlXXr7/+WoxvD3BvhBfCC2OMudMILwAAwNMRXgDAg0SEz3ZGiRrVqjv/7wZ16+nu3buvfP4ff/zhPLPFq0JF1Xqvht56w0vVKldxBpyc4eWPP/7QZ739nI93rEXTZlq8cKFLw8vA/gP06SefOD+rI/TUqFZdB/bvL8nXB7gtfuOF8MIYY+40wgsAAPB0hBcA8DAnT55U2NRp+qy3nwL8/bUmPl5//PFHsV4jddt2hQQH6/O+fTVv7lxduXJFWVlZSk5M1MmTJ3M99tnTZ0pOTFTolC8VEhysTRs3yv6TXTdv3FRyYmKuy4GlbtueK8Q4PHjwQMmJifleCu3A/v1KTkx0/j6NI7yMGRWoZ0+fKWHtOk2aMFED+w/QgqiofC8/Blidu4SX+3cvaO6eo6Yc5Es9c0apZ8+YfrCRMcYY4QUAAIDwAgDlxPkbP+iXR4/Nfhumy3nGC+ApzA4v+8+dll/8Pv3PkM36t+AU7Tl72pQDfZO2HtehizbTDzgyxpinj/ACAAA8HeEFAMqJGgFf6YOgWDUKXqnZyZ57KS3CCzyRK8LLt1MGaubH9TSh1fua1MFbXw3urid7Yp3h5dKeDZq/ZqPazdukfwtOybUv1u037WAf8YUxxswf4QUAAHg6wgsAlAO70i+ry6wErU+/rfXptzV4yTY1mLRCzaes1Nqv081+e2WK8AJPZGR42RE6SOO7fqipXWpr63Bv7Q6or90B9bVuYF2FfNpGOzclKnD5Rr0blje4OPbG9K06cdm8y34RXxhjzNwRXgAAgKcjvABAOdAqNF7LDlx2hhfH4o5eU8+IJNWfFKeOM9bo+KXy//smDx48UK/uPbR44UKz3wpQZkobXp7sWKalAX4a3amh5n1SU7sD6mvnyPqK7FFLI5vV0MhODRUUMk4dpsfovxcQW17e1O2HTT3oR3xhjDHzRngBAACejvACAOVAvQkr8kSXlxe1y6ZWX65Sg6A49ZmfrO9//NXstw3AIKUNL+N7tNbagS/ObkkZVk/BXepqfLuGWtS7pyaOC1O9kNVFii0512jBTv3wwwVTD/wRXxhjzJwRXgAAgKcjvACAxX215bAGLt7yyvCSc1OTj6pJcKy8J8VpwsqdevT7E7M/BoBSKE14SZkyTMv61tPW4d4a17m+Qvt11ZL58+U3dbn+n6DkYgeXnIs9fNz0g3/EF8YYK/sRXgAAgKcjvACAxX04OU6rj98oVnjJOf/lqWo4aYUah8Rr0bY0sz8OgBIoTXiJ+KKbdgfU16xe9XRy8TRVnbqhVLEl51os2mX6wT9lEl8YY6ysR3gBAACejvACABb2y6PHahQUW+LoknOrj99Qn3nJqjs+Rh9NW6PUU5fM/ngAiqg04WVD8CDFDWyk5KENNG9wd/Wbl2BYePmfIZu113ba9AOAyiS+MMZYWe7qtzb5xh1R37VnGWOsXCz6xG2z/yc/AIshvACAhY2LS9WENV8bEl5ybtmBy+oUtlp1J8aq+5xEXbh1z+yPCqAQpQkvT7ZFK6hHM+0OqK/RXZtoTWysYeHl34JTNHbTQdMPADpGfGGMsbJZ/M40/esn6xhjrNzMdvNns/8nPwCLIbwAgIXVm7jC8Ojy8mZtOaXmwTGqPSFWQ6O36sfMLLM/NoCXlCa8ZKcuU+QgH20e7q3F/RoracpwfTRrvWHhpUbEdl29ec70g4COEV8YY8z1I7wwxsrbCC8AiovwAgAW9d0Du5qFrHR5eMm58fH79MGk5aofFKcZSfv1NPu52V8DAJU+vNxPnK+ZvZtqd0B9je/eQnOWxBl61suCfWmmHwTMOeILY4y5doQXxlh5G+EFQHERXgDAovrMS9KcrellGl4cW3fipgYuTFHt8TFqFrpaaw+eMfvrADxaacNL9q4YhXz6sXYH1Fdoz0bavyRc74QYd9ZL+2W79dh+2fQDgTlHfGGMMdeN8MIYK28jvAAoLsILAFhU3Qmuv8xYUbbi0BV1D1+nmuNi1HFmgg5duGn2VwN4HCPCy77ZYxTzRROlDKunOf06aOT0xYae9bLp1CnTDwS+POILY4y5ZoQXxlh5G+EFQHERXgDAgtIuXFeHsLWmR5eXN3fbKbUOXaU645erz4JN+u7hL2Z/VYBHMCK8ZO+J1aQezbU7oL7Gdm6kLTOnGhpehqzfb/qBwPxGfGGMMeNHeGGMlbcRXgAUF+EFACyofdgaLd57wfTQUti+XLdfH0xcrjoTYzUhfo8e/f7E7K8NKLeMCi+LR/hq0/APtGrgB0oa1FndJiwyLLy8OWOr0q+++j2aMeILY4wZO8ILY6y8jfACoLgILwBgQbXGx5geVooz/6XbVHfCCjUIWqkF24+b/fUB5Y4R4eX5nlj9nLJQob2aaHdAfQV1/ECLxwUbetZL2I4jph8MLGjEF8YYM26EF8ZYeRvhBUBxEV4AwGLi951Un/kbTY8pJdmqtGvqHZGg2uOWq3noam09ddXsrxMoF4wKL893xWhGn3baObK+Zvp469AwX9WfFGdYeGmycKce3Ltg+gHBgkZ8YYwxY0Z4YYyVtxFeABQX4QUALKbFl6sUd/Sa6RGltFu855zah8ap1vgYdY1I1rmb98z+agHLKnF4OZKo7B3LlL0zRtm7Y5W9Y5lOzxuvKL/G2j7CW1GdPlDw2OmGnvUSf/SE6QcECxvxhTHGSj/CC2OsvI3wAqC4CC8AYCF//P2p6oxfYXo0MXrTNxxVk0nLVXv8Cg1emqofM7PM/qoBSzEkvOxaoeztS5W9IUohPk1fXG6sTW3tGTFIFYKSDAsvveP3mX5A8FUjvjDGWOlGeGGMlbcRXgAUF+EFACxkyppdGrlih8sCyOT1hzQ4erupEWZ0TKq8xy1T7YlxmpZ8SE+zn5fqO/v596fyW3tWfQ1a43lH1GHpSXVeXvh+/v2pQf/VgVcrdXjZsezFJcc2L9Kz9XO1akh3JQxsoPjP62nwB+/Jb1ykYeHlf325WQfOZ5h+UPBVI74wxljJR3hhjJW3EV4AFBfhBQAs5IOgOJdGj3dHLVG38PWqPGqpao5bruCEQ6YFmDXHvtXn85NUa9xyNQpZrfiDthJ9Z19/+5O8hqSU6f8o/6cBG2T7IdPg//pAwUocXo7+I7xsW6LszYv0LHmenq6epUdLJmtKx/raHVBf41rW1Nrx4w293NjEzYdMPyhYlBFfGGOsZCO8MMbK2wgvAIqL8AIAFvHg50w1CnZdeFl24LIaTop1/jtql03Np6xS5VFL1Sg4ThGpGaZFmOX7L6p92Bq9OTZebcLWKe3yd0X+3ggv8ASlDi9bFulZ8nw9Wxuup7HT9GRxkGZ0+VDbR3hrQc+62tGvk1oHx5Q6uNSYs11jNh7UnrOnTT8oWNQRXxhjrPgjvDDGytsILwCKi/ACABbxxVcbNXPTMZfFjY9C4zV94/F87/sy+ai8J6xQpYClaj99rZYduFzm8WVg0jnNP/Ct5m47pRbBMaoxLka+USn67uEvhX5vZoSX/9InUf/f5N16k7EymlfwTrWYslUfv2JNpmzVyPVHnAfGnh1J1LPUZXq2ZZGebZivZ+tmO8PLt5M+16wudbVzZH2Nb1VPEaGzSxxc2i/YoqgN23XlyknTDwaWZMQXxhgr3ggvjLHyNsILgOIivACARXhPjHVp2Kg5bnmRHjds+Q69N2aZKo9aqr5fbdbq4zfKJLy0W3Eqz22T4/eo4YRlqjFuhcau3qtfsv6e53szI7ww5s57Y2SK+scdlDKv6OnhRD3ZtkxPtyzWs5Sv9CwxQk9XTteTJcH6+6wRCv64rnYH1NeUjnV1aNp4VQ9JKHJseXPaZg2J2apNqduVdWaHnp97Md1z/993yW/EF8YYK/oIL4yx8jbCC4DiIrwAgAWc/uY7fRQa77KoMWvLqWK//urjN/TJ3A16J3CZqo9epjEr97rs/S06fF191p0t8P51J25q+OJNqjN+uepMitOinaf0NPu5JMILY/nNEV9+P7BeWZuX6o/NS/R0yz9+4yV+hp5ET9bfZ/kr1a+tVvSto+TB9TTn03YaNTP6lcGl6dzNmpGwTekHUp2x5eXpDme+MMZYeR7hhTFW3kZ4AVBchBcAsICus9Zp0Z7zLgsbjYLjFLXLVuLnLztwWe2nr1WlgKXynrBCs7bkPTulNOu1JkPRR4p2Zk3c4Sv6ZFa8aoxdriZfrtWs1DOEF8bymdfIFAVHJeraikW6v26xslKi9STlKz1JmKOncdP094hRyprYR+Nb19LugPoKaOutLXNn6X/kE1v+r4lJ6jF5kebMC1ewbxPd3ru6wOjijC8/pJt+YLAkI74wxtirR3hhjJW3EV4AFBfhBQAswF0uM1aUzdpySo2C41QpYKk+Co3X4r0XSv2a+V1mrChbkJqu7vNSCC+MFbBxU+I0dtpKXYlZLPumZfpj6xI92TBfz9bO0pP5Y/RHUF991bmJUobV0/K+dbUxoI96zFjlDC51Q9drQni0ejVorJFN3tHugPqa3L2+fvp6nZ6nb3nliC+MMVY+R3hhjJW3EV4AFBfhBQDc3IbDZ9R99nqXRZcxK/eqW7hrXn/Cmv2qMz5GlQKWqkdEkuKOXit+yNn7jYZtLN3ZPlVHbjX9f6gz5o4LG/WVwoKiNX5GvG6sWaafNkTrt+Sv9CQxQn9fME5/BPXVnZE9Nb2rt3YH1Jd/24Zat3CRmkxP0PxZczXNt61CujXWar8XvwWzfYS3xnX8UM8zthR5ukt8YYyx8jbCC2OsvI3wAqC4CC8A4OaaTVmllWnFDxZFnfeEFSUKIsXdgMVbVX30Mr0TuEyDo7cX+XndVp3WyuO3CC+MuWDBQxdoVWCEZk1ZpnEz4nVx+SL9EL9Aj9fP0+P54/R4Qh/9PsZXU9o30u6A+lrQu4Ei/DoqxKe5vuxWTynD6ml3QH2lDKunoDbvaUSdyrrxUQM9WT5Tzy/sKvJ095TpBwlLMuILY4zlP8ILY6y8jfACoLgILwDg5upOWOHSIGLkZcaKsrij19QtfL0qBSxVnfExCk44VOjjS3qZMcILY6/e6AHztXDIbMWNnqupwcs0etpKXVm2QJnro/Ro3nhljeut3wN76ush3RXatY52B9TX+kEvzm7ZHVBfq/rX0bTuDTXHv7d+mD9Zj3xa6bdGNfXo40Z6snzGK3/nJddvvnx/0vQDhSUZ8YUxxvKO8MIYK28jvAAoLsILALixiI37NWzpNpeehTJg8dYyDS85F7XLpuZTVqlSwFI1Co5TRGpGrvtDdlzW6C0XCS+MuWiB/edrweDZivaP0IrR8zQjZKmCZq7UvZXzZQ8fo98CP9Hvo7rr7zOGav2wHhrfoa6++rSmZvesqwmdP9CKwd1lX/alM548WTRFj3xa/yO+fKAnqyJeGVyupcb+GV/unzH9YGFJRnxhjLHcI7wwxsrbCC8AiovwAgBurFFwnFYfv+Gy8FHWZ7sUtukbj8t7wgq9OXKp2k9fq2UHLqtjbLrWnvqO8MKYizb6i/n6ashsLRw2RwtHzNWaCZEKnhqjlKglujstUL/699DvAd309/DherZquuzLv9SR0OG6GTVRT+NnOJczpDxdNv3P+NLmAz2JCy8wumxYGKZavsPk7z/sz/hyhzNfGGPM6iO8MMbK2wgvAIqL8AIAbuqXR49Vf6LrLjMWd/Sa6oyPMT245LeA2N16d8xyec/dZ8jrEV4Yy39jB87XwqGzNX/IHEUMjtDygAjNClmimFlLdGvySP08rJt+H9lFf58zQs8SwvUsIVxP18zS09Uzc+35hd259iR2lh75fKzMhu/rUesP9CR2tp5f2K2ntp2aNaSHJnzSUgO6t1eN4dP1WvRl/dvkJAWMGul8vr7nN18YY8zKI7wwxsrbCC8AiovwAgBuanj0ZoUkHHBZ3OgWvl5jVu41PbIUtNFbLurLnVcIL4y5cI7wEjVkjuYOjlDMqLkKD1mimPAX4cU+rJt+D+iqJ/NG6dnGeXq2cb6ebZinZ8m59zxjS549XTFDj7q30m9Na+tRu0Z6EjNDPVs00NrBH2ja4K5qNjxIr0Vfdq5KeIoG+gfo6akUPc/YIt1NN/3AYUlGfGGMMcILY6z8jfACoLgILwDgphpMinVp2HCny4zlt49jThr2WoQXxvLf2IHztegf4SVySIRWBOYTXgJ99GTBGGVvXajs7UuUvS3vnp/eku+erAx/EV+a1VF683rq4v22Zn3WTO8NnZorujj232bs0thRI5zP1/dcdowxxqw4wgtjrLyN8AKguAgvAOCGvrnzQE1DVrosakTtsqnJZNe9fmm38vgt9YjPILww5uI5wsuCoXM0b8hcxf4jvKzIEV4eB/roycJxyk5douzdy5W9e4Wy98TmWkG/4fL83A49iQvX5lYNFFmzqj58r4qaDxibb3R5LfqymizYqkkTxuZ6vu6cMP0AYklGfGGMefIIL4yx8jbCC4DiIrwAgBvymb1OC3acdlnYaD5llWZtOWV6YCloA5POadbebwgvjLl4xQ4ve1Yoe3+8nh9ck3uFhJdRn7RXj4aV1apuNVWuUl3/FJScb3RpPHu9xowOyPc19AOXHWOMMSuN8MIYK28jvAAoLsILALihOhNWuDRsuPtlxtqtMDYKEV4Yy3/FDi/74vT88Do9P5ace6e35ru4kBFa9UVDBfm1ULPPA/XfP5mg/7fWh3niS+P5m9W7ayutCh1V4Gvp3mnTDySWZMSX/5+9N4+K6szz/5OZ6fn1THe+6f7+pnumMx3XBBVxYVNAQcUVUFzYQQTZRECQYt9EwBUVRNlBQBDZZV+LVVD2PSBo3DUuiYkQsmms9/cPwg1lVQGlYAF+Xue8zom3nntvUaHMOfeV53lIknwfpfBCkuR0k8ILQRDCQuGFIAhiklHVfgMax5MnLGocyazHRr8L7zymZDZ8ibLKBqQ33UFa8z2B48JqbkH/4vgtM0bhhSQF62x5BqGj7PHyo6M2XoS4DO7vUhEPzpUUcOovcdtbDk4Xm0dXg43wMtqAdfsPMpHlY/NjmCGlyMSXVWfzYKq3BXn2Soj0tuN7nSHxsEnkDxPfRIovJEm+b1J4IUlyuknhhSAIYaHwQhAEMclQOXQBMZd7JiyArPSMQ3TVxF1fkNXsKsbLpTUorWxEZsNNnnGGSW0Iq7lF4YUk34HOe84gxPokzlifQqBVAGIcApjwcodfeCmPB6cmhWfGC55fA+dGFThdJVy6Whlhra0Xz7JiH5sfwwzJFZDd7Q7DbRuRaSMHD6MteN6QxXX+y44i2Fmawt1hH152FIHTVQI8ovhCkiQ52aXwQpLkdJPCC0EQwkLhhSAIYpIh6z79lhnLv/IFakoq+VgFdmUTCmo6mVkwqjGN435/Ci8kyV+nPWcQYn1iMLxYD4YX/4MRiPF/Pby4jhxe+nuBvh5wrlddAPGbAAAgAElEQVSC05ILTksuzgcdwQZ7X777uXwQ2YOl280hs2ABNKXmQ1NBEjfzzoHTkotHJXHwMd2Os87msDHdhU9OFOMfZ2vgvt8KLxuzwWnJBR42ivyh4ptI8YUkyfdFCi8kSU43KbwQBCEsFF4IgiAmEVFFtTALzpqwAOIcXwbdgPR3HF7uoaSqBbWF7FG9kFMFm5RmpDfdpfBCku9AN6uziLA9iVDbAJy1DcR550Cc9I1E7MkI3D3IGiG8XOKSedjW1wNcr8TPzXlYrrdHYHSZF1AIR821UJecj++VpDGgqoQXkYfRcOEk7DVXI9d2BbZvV8eSgDzmnCXhVbCyZ+FlWwE4nUXAA4ovJEmSk1UKLyRJTjcpvBAEISwUXgiCICYRKw+cR2It7/Jb4+Uytxgk1t9+p+ElvekuaotKx+SeCDYKc0txtbgcV4vLcYnPUmQUXkhy/PS0CcY5+wBE2Qci3P40Et1OI8AvCudPRuCeDwvf2b4WXioSwLmSCk59JpfcD9x6wLlWhpOBJyFje4Qnuqw8mwe9HarIspHDNvmlGNBRGYwvaorYsnwxcvbJQ1tbA0tPF/CcuyS8Cnv22VJ8IUmSnORSeCFJcrpJ4YUgCGGh8EIQBDFJeD7wI+Q8Jm6ZscT62yJZZqzgSieq2dVjUiu0jOdYRXkdSqqakdF4G2lvOBOGwgtJ8veYcxguHTiL9APBSD0QgvzDIQjzj0HimWh8dcgRz2218aODDl6EuOFVYTReVSSCczUDnIYcLvk9dOO0F+DkyeOQsT38e3Q5k4dNykqI3i0LltZa3MyLwS/hvnimvRG9StLYsnQeDDatwicnigXOltG298CdgjhwWvLAackDvmoW+QPGN5HiC0mS01kKLyRJTjcpvBAEISwUXgiCICYJBxOL4RLPnrAAYhKSA6vIgnceXkqqmlHDrhzV0PRyHEosH3FMZflVlFU2IL3pjsjCy5+M07DAIx+LDxSQ5Dv37/uz8UeLS+Om5eEUHDyRBO+TSThwMgV+AcmwPJGGzMg4PPN3Rf9+XfzI0sWLUE+8KopDY24GYlLzEZNexGXslVYUtrVxP3jr6wGnPR9Rp4/i073HMS+gAE57jNB0MQAZJ1zwU/0lcFpz0Z56FmqyEtixfAGWzpuPhXoOAqPLdtcjKE84A05rLpd43Cryh4xvomdePcKrmhB7pZmcph7Mugr3tJr3WrfUGjx+dE3o78fjR9cQcLkHAZevk1PQw2U9cM7rhnNeD0mS5LQwte0rUT8yIAhiikHhhSAIYpIg6x43oQFkqXP0O48u6Y130HnYHw3xyahmV42oblgZyopHHjPcsooGlFY2vvPw8u9WWbjS0Ybb97tI8p276HAx/mSUOm7W5RSgJSkJLckpaE5NQ2tqCmJi0lAUn4gfTnviB3t9/Givjxeh3nhVnAi36DzcrCjEzepSLiMqbmCOQw6ME6p548uNKkSdPYEDLCu87CgCp6uE8XlDFlwMNqJwvwI01VWxUMcWn0or4j9dE3miyxbHg7A1UOc6n7G3HHgu/IPdyeD9h90i/70iJ0457wKR/x+6k8HgMuGXBTxX04z0jvuouP0tSZIkSYrch/0/i/qRAUEQUwwKLwRBEJOAGw+eYrX3+QkLIOevfgl594lbxkyQVXnleD53HvpmzMFjJWX0OHugLi0bNSWVXFYVV0IvtJTn+NisAruyCQU1nUhrvvdOwsvd250if1hLvp/KHC0e14eh31QW4YeCZAwUpmKgOB0/FKeiOCkNJRcu4qczXviRCS8H8arkIrzP5eFVfRFeNZdzeaHqFj4ySMZs+2xsDa/kft/PrwHXK8HpLOIx1H0vMqzloLFdDVJB+fggsgcfW/hjhtRK/NErg4kuW518cdpsNbwMN/K9DqezCJxrpUB/j8j/HZHkcFf5Unj5yCAZG06WQMUnTygXHyhA5ZePcP3ZDyRJkiQpcl9xOKJ+bEAQxBSDwgtBEMQkYPeZDATmNUxYAFE/kgTfjKvvNLqkNd1DQ/h5fLNEBn0z5jA+n/U5HqhuRaffcdTks3G5tBrFxdVIzbuMy6XVb2VV2RWUVTQgu+46hRdyWjre4eX55WL8UpKCX0rT8Ev5JfxSlo64M6fguEcPJ4xV4K+5Ev6aK3FitxpO2enB0GwX7uYl4FVLOZdD4UVgfOnrAW5W88SS6vhT2Lh+DRNdhvzY/BhmSK7AH70yoGbugHA7daSxVBDhvkdweOksAqe7dPBek+DfFUmin8LLkBKe+UKf80eLSyi7QeGFJEmSnBxSeCEIQlgovBAEQUwCZN0mdjaKKJYZu9RwE7VFpajPzEXXEX/cMdyNr2XkuCLM19LLcWenMboOH0dDRjZqi0rHzavF5Sis6UBG421IUHghp4njHV6+v1KMV2WpeFWZgVeXM/GqMgMR/n5QURYXaFtyKF61VHA5PLwIjC/9veBcK2Miycu2Auw2M4P0a9FleHyREF8CFZkFUF8+HywD9ZGjy/D4MkWXHROV+prqfLWzNMZRb0fUlaWJ/D2OZkZCMPO+n96qE3jsXUvhhcILSZIkOT2k8EIQhLBQeCEIghAxtd23oHrowoQFkLMlHVjjHf/Ow0tleS2q2dVc1iVnocv7MO5qGeCZxFKuCPNYcQ2+tLBB2+kwVBdX8Zz7NhqyLmCjSTT+tvMi/mKQROGFnLJOWHipSBcivISMGl4Expe+HnB6y8HpYsPCygoyZwr4RpcPInuw1dodG6QXIFtuMe6sV8CLOH9wuthj88Zlii9COHfmrFE96Gor8vc5krGhx5j32t1QIPDYu5bCC4UXkiRJcnpI4YUgCGGh8EIQBCFith69iNiq7gkLIGu84xFQ2PrOw0sNu3JEm2IvoMfJHQ82b8PzOWJcEearDaq4vt8RLRExo15nLO5lxULXLBy6ZuFQM43C3F0X8DGFF3IKOqHhpeq38HJ8LOFF8FJjY4ovPaVw8/SAlHso3+iyyYKFUBsVbF0+H51blfG9siwGtijhRfRhcFpzx2ZbPi07NkaH4sTmjWsRdNwLQce9cNTbEYY62yEuJsa83ttSLPL3Kkh+kaUkKxbOtuZwtjXHt/eE39x9PKTwQuGFJEmSnB5SeCEIQlgovBAEQYgYSdeYCQ0g0q7n3nl0ya7rRU1J1ZhtDYnCDRt7PFLeyBVgvhMTx/2tmrjmegCN8clCXXO4e+zjoGMWwaOscRyWGJ2n8EJOGSckvJSmgAkvFeMbXkaML10lcPf0gJTTaa7ostZwD845aiPKbAU8jLbgRWIABnQ34fu1ywbjS7gPOC25An1SnghXF0e8bMwGp60A6Kf4MppDwcLZ1pzntaPejszrhRnRXK99e68RKXFBOOhqi4DD7ijMiMav33XzXKPvYTNS4oLg52EPPw97hAf64mZ7KdeYm+2lqCtLQ2tNNtDfi6rCRASf9EZuSgT6HjYD/b2480UFYkOPITzQlxk3JL/wcr/nMurK0lBXloafv+7kOYb+XnTU5iI+4gRiQ4/xXHPI3pZixIYeg6eTNaLOHBY4jp8UXii8kCRJktNDCi8EQQgLhReCIAgREs+ux87A9AkLIL4ZV6F+JOmdh5fiqhbUlFSOanJ2BQ4lljN/vpLPRvvJINw02YMn8opcEeabJdK4o2uIL3yPoi4te0zXH9LSPg66ZhEC1TGLwKrdMVhidH7UmTAUXkhR+plfMf68K3VKhZeR4guuVyI88Cg+3Xt8cKbLHhZOOVrA13QrEnysmX1bXiScwoCuCr5XksaAqhJeRB7m2tflXlEMGhID8eRyKjbtYeEPh4uhY7V/8PWecqCPlh0byZHCi6/7fub1xsoM5viVkmTISUvyLElmqLOda3ZJa002JCUk+C5fFht6jBnnbGuOuTNnQU5aEma7dLjGrV+tiJS4ICxasEDg+WNdaizouBdzbPg/87vm0HixOXN5xvl52I/ps6XwQuGFJEmSnB5SeCEIQlgovBAEQYgQ5YPxSG24PWEBZKVnHKKret5pdMlovI3LpdVjcs+5cuQWXub72tWMPHQeOo7b+kb4ZqkMV4R5Iq+Im6aWaDt5FjUFZaPex2z/eWiYRY5JddMoiO1KwCzDCxReyEmn9NFi/LtV9rjFl3cVXgTGl/5ecHrKEXXmOFara6ExJZgrqAz3xbkjGNAZii+KeBF/CpzOIsQcsILTFkkc0ZfHOq2d+DC8Cx9E9uAvx0tg6OQFTmcRcL2Slh0bwaGYoKyowCzN5Wxrjm2qG5josFtfkxnf97CZiSniYmIw26WDzRvX8g0461crYu7MWZCUkICfhz2OejtixTIZ5tyhGTJD4WX4smfDlzkbuobK2tXMn8XFxPDD4zag/83Cy1DU0diyieuaQ++pqjCROS6zZDHsLI2Z9z535izkpkSM+tlSeKHwQpIkSU4PKbwQBCEsFF4IgiBExM+/vIS0W+yERhDD6EpoJbTAt7j3nYWXgpoO1BaVjkmdkJIxjWs+n4geV0882KqB78TEuSLMozXr8aWVLdrPhgk8325/NIwtQoXW0DwMksZx+NvOixReyEnh0FJj4xVfeMNL+oSFlxHjS2+5wOAy3JfxJ7jiy/m9ujBaswg5LGVsMd/HRJch/+KTCT17t8Hzu0uB5zTzhZ/8ZqMMV1xMDB21ucz44fHiSkkyc9zO0pg5/ujGFfz8dSf0NdWhr6mOjIRgZlzAYXdm3P2ey0A/d3gZGttRm8scW7FMhlku7KCrLXN86H29SXg56u3IvCdrM0Oe96Svqc4TeH79rhsySxYzcWi0z5bCC4UXkiRJcnpI4YUgCGGh8EIQBCEijqSUghVT+E5iiFdhD3bEN0P/YisCK7+c+PBSWIq6QvaIRqewcfB8yajjXrc9LApf2rLw1QZVrgDzfI4YHqqq47qDC1qjYrnO2W8XDROL0LfSwDwcn+y8iP+PwgspQofv8TIe8WXgSsmw8HIJryrSkRMXi7iAY2g+aIlGC3U0mqujxccabdHHYH/0DPovZ71xeBEYX/p6wOmtAKeLPaovE09jQEcV/SulYCu9EIc0pbHOhDe6DPl/D6Qg0v/g4PnXyii+8FHQjJfhs1gWLViAxqpLQP/vkUJszlwEHfditNytz4yvKkxkrv/D4zZUFSYi6sxhWJsZcs1k4RdehiLH8Pd20NWWOZaREMwcH9qr5U3Cy9C9BR0fCizKigpcP+fQLB5xMbFRP1sKLxReSJIkyekhhReCIISFwgtBEISIUPA8j7Tmu+90GbDEhnvYn9WFHfHNMEltR+SViVvmrKCmE5VlV1DNrkINu5JHo4hSlBfzHh+zJRVoOx2CL/dY47HiGq4I82zhEtzV0kPXAT80JGfAwi4Gumbh46KEXTLaSouBx620dBH5zh0eXsYjvvALL2WpaShLSsIvwV74kaWPH+318SLUB69KkuAdk49XDcVvFV5GjC83qsDpKhnVSEtd6C0Tx/al87BSYY3A6DIv7DK0dxljoCn39/N7y+m7+5oj7fGSHn+Wef2wFwvo/30myEgOzVq5GB3AtTeLuJgYlOSX80QOPw975tjw+w8taTZ8T5WSrNhxCS99D5uZa/IbO9rPODSzZ6TPlsILhReSJElyekjhhSAIYaHwQhAEISIW257G2ZKOdxpehnvu6h2Yp3VgR3wz9mV+gfj6iYlAaU13UVrZiIryOtSUVKGmpApVxVXQCy1j/vy21mYVovPISdw2NMHXMnJcEeZrGXkUKmni+BYWdhufgY5ZxFu50C4FTZlZzNJHuFsL3G8Q+YNT8v3w9fDytvFFVOFlxPhyvRKcllyBJvjawn6rPEKNVkBaejlmLJXHH70yeKKLWGgVlNetw8DVdN7rtBUA/TTzZciRwsujG1eY1/U11YH+32e8iIuJ4UpJMurK0nh8eqsON9tLmT1iNLZsQlVhIn543IaL0QFTIrwMzXjZprqB789YV5bGLH8mSAovFF5IkiTJ6SGFF4IghIXCC0EQhIi4du8xtPyTIe8RCw3/ZMRWv7t9WF73TNVNGCa1QSuhBe7515DUdG9iIkzzPdQUVyLwYgmCLxajoWD8bU24iF6PA3iwQxvfii/mijDdi+SRs1oXpzScsXdPyBspuz8JtQlJ4DRm84j7DcDTdpE/RCWnr/zCy9vEF1GGl5HiC25W893j5XldJg6bqOLCHjls0DPGh+Fd+Osub5748nnoZahuUYWPnhK+qkjiv2dMdynNfPlNQeHl6a06+Pu6MK+72VsC/YL3eLlSkswsx/XtvUYUZkTz7MWC/l6uJckmc3jht8cL+nuREheEoONeiDpzeNTPlsILhReSJElyekjhhSAIYaHwQhAEMQkoburBJr8LkHOPxZ6wXCTWT9wSYKPpW9wL3Qut0L3QiqOl1yfkHtvjmpDReBvlFXWoLK/F5dLqCbExNhHXnDxQJ7sB3878jCvC1C1dg5i1u+Go5QMNs8gxu8AuBa25OYL3oOguHdxH4lELRRhy3BUUXt40vog6vAiML0/aBIYXe41VWK+7i2t5sb8Y++CfcuvxR68MfBZYBlV1NeTZyuOAyXa8bCvguU7K2SN42VYAXK+kPV/6x7aklticucweL09v1THLh0lKSMDTyRoHXW2ZY+tXKwL93LNlnG3NUVWYCDd7S2YWzGQPL+W58cwxJfnl8Pd1gZ2lMXPM08l61M+WwguFF5IkSXJ6SOGFIAhhofBCEAQxyTibU4M13nFQ9IqDczxbZAEmqekenHK7oZXQAsOkNoRU3xqX68bX38WO+Gbmz+lNd5Fddx2VZVd+2xOmetzdbRcHtx1eSFhtiObFilwB5vGcBSiXUUHwBktY6R3DDtPIEV1gm4LWvJwx7UPB6SoB53oF8KiJHu6S4+JI4eVN4stkCC8C48uDRnBa8rj8Mvcc1msb8t3T5S/GPpgruwpyklJw37oEmquk0ZgYxJz7pPwiOC158HVl4X99UrHdyBwvGwcj6vv+/RwtushJSzJ7tgyZdTEM4mJifMfebC9lxulsU+MJOMPjRWFGNNA/OcML+ntx0NWW72eis02NaxaMICm8UHghSZIkp4cUXgiCEBYKLwRBEJOU5wM/wiW2AIqesVA+eB7HsupFFmHi6+/CMr0TWgktsEzvxLmrd974Wvsyv4B/2Q2Br2fX9aK2sBS1haWoK2SPi/tso2BiEQoTi1BYmgbh1DYH5CpqoldclivC3BFbAra8OkI274Od8UnmnOHOZ6WiMTVtxD0o+NqaD057IfBNJy1vRL6xo4UXYePLZAkvAuPLk1ZmNtmXxQlQNdrDN7p8ENmDOaFXsUJWFmZL5sNLWgIdfvbgdLHRmxcDZ42V8NwuiW07dmDJ6QJ8ENmDPx5jQ8PGES87isHpLnuv40tGQrBAR9rHpLuhAH4e9jDU2Q7L3foIPunNFTPQ34v7PZfhbGsOfU11eDpZM9cbuv7QLJrGqkvMMX7vbXgMufNFBXP86a065r0MHRsKIqMde/1neX3skCVZsXCzt4S+pjrsLI2RdTEMv37XPabPlsILhReSJElyekjhhSAIYaHwQhAEMQW48+QZdp1Oh4JHHLYcuYjw0k6RRZiwmlswTm6HVkILnHK7kdgg3H4wW2KbxjQuo/E2Cmo6f5sFU4UaduUba2EbA12zcB73GJ7EabV9KJJTx93Pl3DvByO+HJcUtXF4qxMMTYKZc/7umIXW7CxwOovwtDoZDmZqKIz0wY9N2fz3kRhmzrlApIefwE/NueDcqAIeNlKEIYVyLOFFmPgymcKLwPjyqAWcrhKw4wIh4xHGN7p8FNYCY/0dOK0vBatli9G/UhoDqkr4KsAT21cuQbG9AswsTJjoMuR/HivBZuM9eNlRBE5vOX0fyXGXwguFF5IkSXJ6SOGFIAhhofBCEAQxxai7dgfqR5Mg5xELg4B0JNR+KbII4192A/oXW6GV0IKDRT2jjo+8chvGye1C3SOt+R7Smu+htLIBNSWVb6SFXQx0zSJGdL/eEURs2IMqmY14Ons+V4RpXqyExDWG8NT0wt8ds9GWnQlOZxEunnKAirI4VJTFYaS5EkGeJqhOOI6Bxiy+4WXTbiv8+VgJFKw8YWpjB3ZswOA+E3dr3+v/254cu2MNL2ONL9zhJROiDi+C40szOJ1FuBB6Apt9Q7niyeyoJmga6CPPVh6G6+Vw2dsGA7oq+F5JGmeWLcXe9RJgmWjhkxPFfKPNH46yscfSYvB72lMO9NF3kRw/KbxQeCFJkiSnhxReCIIQFgovBEEQU5iLFc1Y5xOPFZ6xsInKF1mASW2+D6/CHmgltED/YitOVfCPQSap7QirefO9YtKa7yGnthc1xZW4WlyO2kL2mLS1jYKpeeiY9dX2QvLaXWheuoorwDyb9Tmyl2/GzX12+DUzEibaikx4Ga7hdnmcP7IPPzdkgdOSh5/qM1EbH4iZ+4O4Hvj+1TsNSrtsuPahwNN24NkXIn9YSE5OhQkvY4kvvOElQ+ThRWB8edIGTmcRsiP8IeMZ+dtMl2YYGerDQXstnPU2oCklGJzOItwJ9YWl/CJYyMzHKhlpLD2SwTe6fBDZg82WLFxJCvk9knaX0swXctyk8ELhhSRJkpweUnghCEJYKLwQBEFMA37+5SWOpZZD0SsWSl6x8E6uFFmASWy4h/1ZXdBKaOEJLWNdZmwspjfdRUbjbZRX1OFyafWImtjFQcMsUmi1TCPgvd0NKUp66FwozxVhKmQW840uQ9rt3oT+xmz05sXAcrM81q9fi38JbuV56LvK/jDulycz+1hwutjgdJeCc60MeNRCM2FILoUNLx8ZJOMP+3IExpfJOONlxPjyuJWJLyvcz8B2nzUGGrmX+btTkgC9dcsRqC8NJRlpiEkq4I9e/MPLGs2duJwYzDtDrbuUvnvkuEjhhcILSZIkOT2k8EIQhLBQeCEIgphmfNP/AyxDM7HSMxYbfeIRmD9+sUNYz129A/O0DmgltGBnUhusLk3M3jTZddeRe/UaKsuu4HJpDarZ1VzutovDDtPIt9JwVxCObWYhYrUBnknJ4rT0vBHDy/nj+8HpKsGJfXootlfA6p3mfB/86u21BaerhMefWvPRUxAHTm85ONcrgO+66EEw+Ubh5c87UwTGl8m2x8uY4suTVnC62KhNDsZAUx53tOxi44CZJgr3K0Bzhzokj2Xiz3Zh+OfydfgPtySu797G3XvhuFUadUlneK7B6WIPxs/XvnM/f0szYUjhpPBC4YUkSZKcHlJ4IQhCWCi8EARBTGO+uPsYGscvYoVHLHYcS0Jsda/IIox6XBPi6+9O+H2y666joKYT9fnFqM8vRkN+EVi24bDcEzIufuKUhcunjsN08zKB0WXbOgm0H3PEy7pL2KYojVN7N2OeawRPdJlxugxaKsroyQgDpzGLy/gTB/BP6xPYZL4fTiy7wTEtueC0FwLfdNJSSO+pbxJeRoovkz28CIwvj1rAac0DpzWXRzf9jdDYpgqp0/nMd+1j82P4VHYN/sSKxgeRPVi/ywJhFqtxykIVvVlhfK/Dac0Fpy2f67vmlVuNNaHFiKmux8AzCqHk6FJ4ofBCkiRJTg8pvBAEISwUXgiCIN4TCpquYYNPPOQ9YmASlIHE+tvvNLzsiG9+57Eno/E2iqrbYGYbA22z8HHxb45ZiD7qMeJslwPL56Fv5hw8UtuIzdILsWXLFnwY3sW7zNFeF2RYy8HHXJNnqSM9Gwdm3L8Et+Iz+9NQM92HcwF+v4+7USXyh4rku/VNw4ug+DIVwovA+PKkDZxuNtdMsZcdRdDU1oZ0UD7P920ovsivXIv9apLYpyqFQJe9fGeccdlTBvT14MHDL6Bwpgh/PZCNvx7IhmRAAZwyL6O4rRm/9on+d4OcnFJ4ofBCkiRJTg8pvBAEISwUXgiCIN5DgnNqoOQVCyXPGDjEFE54APEt7oV7/rV3Hl6GXGSfi0VG8Vhrcg66ZhFv5d8ds3Ex8BDM9VYLDC956xTQN2MOvpgxByYSn2P+/EX4742G+PcjxVwPgjX0dJBpI4c4b2smpsQcsIKL7jrI7/PheXD8YWgHXDw8eCINrlcC9xtoKbL3wLcJL0Px5d9tcvDnnSlTKryMGF9++x68bCvAbjMzyPCJLkPKLlfE5iXzYLNsIU4ZbOXd20WQPeWIq65josvr7ogpRWhFLXrvdIr8d4ScXFJ4ofBCkiRJTg8pvBAEISwUXgiCIN5jBn56AdfYAih4xED5QCyOXLo6IeFjW1wzkpruiSy8LLTPYx7kfGyQjDmGF7DTPBym5qFC+z+OWejMTMeLxmzUXvBHsKcZTLQUmehiqq2Eh3nReHrKGyqS87FFYQlmGnriv1V3Y4aUIv65TBn/tcMG81yisF9DCVvkFuFOQSw4LXloSz6DM6bKsDbWxH+eqed5aLzMMxzdmVHgtOSNKJ62A8++EPkDR3L8fdvwwsQX62z8eWfKlAovAuPLwyZwOovQkh6GdRYOAqPLJksHHNeRgYHsQnyvJI0BVUW8OH9izPHFMKpAYHgZcsmpAjhcqkJBazNePJ++ywE+vVWH+z2Xcb/nMn543DbqeH1NdehrqsNQZzu+vdfI87qfhz30NdVhZ2n8zn6G8EBf5n1N5H0ovFB4IUmSJKeHFF4IghAWCi8EQRAEAODhsz7sOp0OefcYqPieR3hp57hEj8SGe9C90Cqy6PJ6eBny/xgk4287L0LJJAaGFmEwtwgZk/9wykLnpVRwmnMYf7yajrwQD9gbb8JpVyNwmnNw3FofobtksUVDi2vGykf7gvEPZS3MFxPHdqn5iFZfixdRx8Cpz4TZ1vUosJOHqrE53wfHG3V3oTLqKNe9BZsLThd7MMLQTJhp43iEl+Hx5UnV1AovAuPL41ZwOotwMeQYVB38eL47OxwPIMR0JQ5qLcNRg60Y0FNl4ssvUUdGjS6XywvwD5+Row6omH8AACAASURBVMvrbjtXirPltbh2q0Pkvzfj6dXSFKxSkMPcmbMwd+YsxIYeG/UcSQkJZryPmx3P6/qa6pg7cxYkJSTG/f12NxQw985ICGaO+3nYM8cn8vOi8ELhhSRJkpweUnghCEJYKLwQBEEQPFy9dgdbjiRihUcs9E4kIaH2yzeOHk653Thaen3ShZfXnWV4AWK74qFuGoVtppHYIcD/cszGteJcgftBvOwsAqerBIfNtiLPVh4KZo58I8paWVnsnj8XfTPmoG/GHAyoboSG7GKcNpSFjHMgz/j/CG2BpeF2OGgpj74nxev2loNzvQL4rosizBR3vMLLRwaD8YV1rhh9xamYSuHlIwNBy461gtPFxsUQf6g6/h5fNJ19Ybl1Fby0FRBxwAacLjZeJgdhQE8V/SulMKCiiBdRR8DpYgvU++Los10EuehEAfanVyGvuQk/fzu1Z8H8/HUn7K1MmGDxJuFlyUJxFGfGcL1O4WX6S+GFJEmSnOpSeCEIQlgovBAEQRAjklDegrUHz0PBLRpW4blIbrgjVPTYEd8s0ugy1vAy3FmGF6BkEgNts3DovubfHbNwrTB71P9D/oyTKcy0VfA3/xKeiLLEJx4njRSxTVYCA2obmfgSPGs2ZMTF8f/rOOBfglu5zpF3OIZLtorwN9/C3KMl/Qx6C6LGvk9FZxE43aXg3KgCvu0S+UNcUnjHM7x8ZJCMJ1UlcAnPRl9pxpQKLx8ZCIgvj1rA6SpBbsRRrLI/jO3ux9CYGornDVl4VnuJK0i+SDqDAT019K+UxoCqEl5EHeUbLh82FWNFQO4bh5fhboliI6i0Fl03p+YsmKyLYZg7cxY0tmziGzMEOTy8zJ05C3uM9dD3sJl5faTwcueLCsSGHoObvSX8POyRkRCMn7/m3kunu6EAGQnBKMyIBvp70VGbi6DjXqgrS4O/rwtzXzd7S2aMs605V3ipKkxEeKAvYkOPobeleNw+Mwovg4p7CPff4Y8MKLyQJEmSk0sKLwRBCAuFF4IgCGJMvHzFwZHUcih6xULJPQpeF8tHDR6xdXdgmNQ25cLLcJcYnYeMcSy0zcKhbRaOvzlm4VrR6OHlZVsBNmrq8Z3tst7QHMX2CtizfT04bfl4EXcKrFVy0Fg2HzJSCvhk1XbMXLIc/5TfiI/3nMCHoR3YbmSGOFNZsIZtCG6utxoqyuKwNFBGepArntdlCBdheisGI8wkeKBLjs3xDi8DV0rQV5wKl8hc9JVnYiqFl48MBMSXp+3gtOaiOPwo6i8EgtOSK9CXqWcxoKeC79cuw8AWJbwI8uQZE5+ZMy7RZbji/vmwTatCdlMTfng2NWahfXuvETJLFkNszlyBs0gEOTRWTloSYnPmYu7MWUiJC2JeHwovSvLLuc5LiQvCogULuKLN3JmzsH61IrobCphxQce9mPMzEoKZcX6e9jznDt1jeHhhWXPP4hGbMxcXowPG5XNTOEjh5SODZHxqnyX0ORReSJIkyckkhReCIISFwgtBEAQhNN/0/wCr8BzIuZ3D+gMxCMxv4hs8LNM7EVZza0qHlyE/NkjGIqN4/MUxBz1jmPHyVUUS5Pb58kSXD0M7sFN3Gw7pyKL+YhA4nUX4qTkXhuukccZMCYvdovBBZA/+7VQN/mrohX/KrcfshVKQlxDHFilx3D7hiVcNWahNOgUVZXEu9bcux0mXXSiLPYzvatOFijC4XgncbwC+6xb5A15SsBMRXl6VpqCvNAMuUXnoK82YUuHlIwNBy461jfl3/2VSEAb01H7b80UJv4T64quKJBSE+CI/5CA2nx2f2S6CXHa6EJWdLSL/3RrNoVDh7+sC9Pe+UXjR11SHp5M15s6cBZkli5lZL/zCS2tNNnOezJLF8HSyhtkuHeaYsqICM/NlKLwsWrAA4mJizJjc1EiuwGK5W59ZGm348aH3Nnwmj7iY2Lh8bo8edSMqOxeh6ZfGzf/rnouPdM5OGf9kEI5PWRReSJIkyakthReCIISFwgtBEATxVnTdfQztE8lY7hYNjaOJiCzrnFTLjI1XeBnyX1l5uHO9FZz2fHBa8wVubh94wAn/6ZPNE17E3CKxX1cNZSHezNii0+44b7EShkZ6+DC8i+cc2bUa2LrwMzwa2g9m3Rr4a67hCS/DTQ9wFPjeRrQlbzDAPG0X+YNekteJCi+vKtLRV54Jl8hc5CWnT6nwMi7x5fxJJr6krZLGAY0VOG+2DN77dPGJz8RFl78eyMZ/eWejrGNyh5ec5HAsnDcPO7W34f61wVlywuzxMjxu9D1shsySxZg7cxY8nayBfv7hxVBnO3Pe/Z7LzPHgk9489x4KL0OzYQozopkoI2h2zvDwMvxnsLM0Zo4/unFF5J89Pz/1LRHp901Y/2SUik8dcim8kCRJklNaCi8EQQgLhReCIAhi3Chs7sEmvwtY5hoN3cBLME9pFXl0mYjwcvf20P4CPcB3XeDcrP4txOQyPqtKRpC3I/RsWJB0DWb2bFE3teYax2nNRUWEL4KM5LHOwp7v0mSaBjthoLgQWatWom/mXFyfOxfGigsERhftzTLoyQnluY/QtuWD01MGfNcF9E3tTcGnixMZXl5VXUJfaQb0Tueg8GLylAovAuPLg0ZwWvLG5ItzR/BMZxO81ywCm6WAixbLYHX09IRGl78eyIZuXJnIf69G8kHPZRjqbIfEvHnISQ5njr9peEH/4BJiQ0t6dTcU8A0va1bKY+7MWdDT2MJ1rcbKDOZ6Xk42QH8vYkOPMccuRJ3iGj+W8PLtvUbm+PCIMzz4TCYpvJAkSZLku5fCC0EQwkLhhSAIgpgQArKqsdLrPORdo+EQUzhNw8trPm0f3Ly+u5Rrc+7b7As45OEIdbN9OOLpyHcD7/1mBhA7ksETXWYFsuFjuQNW6gq4W5aIlxfP4pLxthFnuxy10eJ7j7eytxyc6xWDEWYSPHh8X53o8PKqIh0ZMbGICziG5oOWaLRQR6O5Olp8rNEWfQz2R8+g/3LWpAwvAuPLk1ZwutngdI1usoMJzu2WRere5WCtUoC8T9KEh5eoqjqR/16N5FDUWL9aERkJwYz8NqwX5OvhBf29zLJeOtvU+IaXoXOcbc15ricpIYG5M2dht74m0M8dS+58UcE1dizhZfj4qRBePjk4vn8PvIvw8gkr5w3Dy2ORP2gjSZIkyevPKLwQBCE8FF4IgiCICWXgpxdwjSvACvdorPGMgV9K5fQNL0M+vza4XNfN6jEvdWRiy+I722WNhSMK7ORxylqTGXvQVmvE8JKrIIkfzQ3xIuQwXl0Rbq+XMXmjEpw7tTQLRgS+i/AScdxvxN+vtuSQSRteBMeXtjEFRkfdDWCzFOCnIolgTdMJjy7LTuXhdlvV4Ky5SWqMvyfPBvWvK7lQfMRrMOFlqwpzrKMgHmJz5g7up/L554PhZbkM8/pquWU853BuVqMpO4a5nqeNCc97vH8lk2t8V/EF5rX00CPMcT/WHua4oJ/39WtNFhcdY+N8cvmU8VR8GawiyoQ+zzy0FHXNnbh7vZe83ov717pw/1oXbjx5jhtPn+P6NwMifwhJkiT5PknhhSAIYaHwQhAEQbwz7n39HEZB6ZB3i4Kq73kEF76bPWDeeXh5Tc6NqsFYISBk/NSci7V23nzDi7qGJpz1N+Jm/jlwOovw7Eoatm5cLHiZsTXi+Hbm4F4wfTPm4PvVSvhpvwVexAUMLh02zhEGt68ORqZJECXeB8c9vFydfuFFYHx51Dzi7/Ldohj46iuCzVKAj/Z6GLICJzy8uCXkjfm7pr51GzZt08CmbRrYomOATds0sGHzVhRFHOMZy44+jg2bt/42Vp85T0dHR+jveEnUcTiZ6nFprb+DiRPaKutwxN58xGtIii8YjCibN3AdP2Rnyh1wxBcwr+lv3sAc/6oiiTke5m3PHI855AxOZxFiDjn/HkvKErnu0ZIe9nt4CfRmjvvZ/n7v4eNHutZkcUVAGTg32qeMt1pbEFtQJ/R5sQV1aL1aj4etjWPWy8MblvYusLR3ga3r4D+b2TigJD2VZ+yVnEys3bQZa7fpYL2GPtZu0xn8Z7Ud6KxgC3VfUXi/6wvc/OprCjAkSZLvSAovBEEIC4UXgiAIQiRcvXYHW48lYZlrNPT8E3G+pnfahhfG59cGA8y1Mp7w4mBrBZW9TvjUL42JLv/tm4Gq+NM8D93usM8j86w7vKw1oLZ2IddD8ShnI/x8yAU/aG5F32fzmADTN2MOBtQ24mcPO7xMCxvxod73DZl4XpchfIS5Xgk8mtybhE91Kby8ZXx52i7w9zfAVh+ZNnKINFdE6NkAfHowc0Kjy395Z6OstGDM3y9JbXOeMPuPqFYcd9jDM/a4wx58frKAZ7yUvvW4PPh/XpfJEz/eJLx050RjyxpFvuGlJuE0c1xZThannK3gbW0MsTlzMHfmLMgtXYzndZmjxpL7ZYnMa1vXrWLeL4WXKRJe6urxsK15zO6wceP5vf+3E1XwOXqKZ2zC2SDIugbzjJ9p7Y+ipAtC3VeUPuhsx72eHlz/5nuRP5QkSZKczlJ4IQhCWCi8EARBECLnQnkL1h48D3m3aFiFXEJyw53pGV6G7OsBvusCp7di0GF7TDSmhsGOxYKyhSM27bbCy47iEfekuF0aj3DfvdDZIgsVZXHcLo1nXnuZFo6f3e0woLqRK8D0i83HD9rb8fNRd/xaGM9zzYQTLGzduASHWPqoSzmNl50jv4chu3JjMNCUB861MuBhE/C0XeShYro5seElE68qMqZNeBEYXx638n2Y7aqrDDZLAZ766+GXlDfhs110w3KFetg+HcMLp7MIsYed+YYXTmcRgtxsmNAyXLmli1GT8HuUHimW/NScC2U5WeZ1JVnpaRBeSsG50TZlvNXajNiCWqHPiy2oRWttLR62NY5ZweHlJM/YhLOnRwgvCULdVxjbyooQf+owIo8eRFVmGu41143bte/cuj24DNkkeEBJkiQ53aTwQhCEsFB4IQiCICYNL19xcCStHIqeMVBwjYRHfPH0DC9c/hZhblaD05oPTmsuOK25+Kn+EnqyI5k/j+bL5my0pAbyf70xEy+ij+Onfab4Xmkld4RZKokfjXTwS8ABvCq7gIHaNNjv3sT1oN3WaAPijtigIz1I8P2bsqG4ywoylp4wsrZFdtgR/FR/aXB5s2tlwLddtCfMJAwvP0zz8CIwvjxpA6clj7EzPRSHtaSQZyuPoyxzrArImfDwEp2Ry/UeBPn8cgr01q+ExEYNvuFllYwkEo+6MuPzz/pgxVIJfHYin2f8os360Nu0Cs+qUsZ0b0EOXM1A+kkvpJ/0wu382FHHD42tPOfP9/XMQG+kn/RCQYgfz2s9WVE45WiJPdrqcNqtixgfBzyvTuMa05URztxj4GoGzzWelF9E4lFXBLlYIcbHAZyWPDQmBjHnCHOtyeCKU2xwuuunjLcaahGbWy30ebG51Wivrsajxiuj+qDuMg7bGGGDtiHf8KKjsR2XQk8z4yuSErBSagmk7E/whhdTHygvl0FVSsKY7i2M6WeO4xJrI9gsBbBZCihx2YB0522IczFEiKs1UoNPo6e86K3vc/fGl7j56BuRP6QkSZKcTlJ4IQhCWCi8EARBEJOSb/p/gHVEDhTco7HOKxonsmqnaXgZ5nfdg0shDQWNlvH3VUUSfgk6iB9N9PG9tDRXhPleQR5Xd20f8aH7aTdjvtdlR/njr96/L5P2f3wyoWDqACMTE7xsyAanORectgLgYSMFmCkeXsrjp1Z4ERhfnraB05oHTmsuahMCEGQggwwrORzbvxuXsjOxPzYHi49NTHRZdiIbmVGnxhRVd6uuxEk9KSzVNOEbXvapSWPzSlkM1KaD05qLDcuXYu8GCXx+kje8SOruRbzZMuzavHbMUZecfA6Gl8Yp462GesTm1gh9XmxuDdpravCo+eqoxhz3xXmzZVA3seQbXlimWtivvpwZr6ooB58dSyHjdJo3vFj5I1BPCpsUpMd077F6t64KSfYqg9HFaRXYzspMgGF0VESuixoSnTQR4WKCcF9XXE5PwoOGaqHv91VzLb5qqcPNr57SPjAkSZLjIIUXgiCEhcILQRAEMenpuPMI2ieSIe8WhW1+5xFZ1jk9w8tw+3oGN62/WT1hy9X8WhyPX4574Ac9DfQvWIi+GXPgLzNvxIfuqYHcywp1ZoTBSW8DNm3dxvPw6oPIHmzc54GfmnN573+jEpw7tRRhpmB42ekXgodXp1Z4ERhfnrSB083G84YseOisApulgAt75OCuqwx/W0Owsy4gJLMAGqG54xpeWBFJOKIvj9wQX3C6SkZ08wopFNsrYKmmKW94iW7FPhVJaK9ZhjulibhfngSNVdKw3rQUn5/iXWpMUt8KbJYCtiguG/W+5ORVIaAMnFudU8Zb7W2ILaoX+rzYonq01DfgQUfrqHra7AGbpYDNxnv4hhd7M20c1FmBptJiPOhoxSYFWRzVloSMy1m+S42FGclgk5z0mO49VvPio8F2WAk2SwFnXfeiJC0FoT6uiHY3R6KzFvJdVHhDDEsBxS7rkea8DdHOhjjtYoWUiBB0VFUIde/73Z24+fAJ7QNDkiT5FlJ4IQhCWCi8EARBEFOK/MYebPSNx3KXCBgHpOBi3c3pGV5ek3OjanAvlQmKMC8vReCGowV2rl0s8IG7jpo0bhSe4zrvkPk25NnKQ9HCmW94sWQ5/j6+4zfbC7nE7SvAN+/+M52KTnx4SUf8mVNwstTDid0q8NdcCX/NlTixWw2n7PRgaLYL17ITYBrJ5oovUyG8jBhfOouQGeAGF40VSN27HGyWAgrs5HFUXwGuO1VxKdAT+QU5cA6Ih7Rr/FtFl//yzobfARbYLAW47VQZ9bu5TGI+/DQl+YeX32a8LBH7DHdKE9BXl4nF8z//bcYLn/CitxdBO6UhKzF/wv4uISfeFQFl47bx/bvw2642+Hn7IMjLTSj3Onqj9Wo9HrY2jqqt8U6E7pLBFkHhxVQL2xQW4cvaajxsbcTiefPgs2MppJ2C+IaXU7pSWDxPbEz3Hqvh7paDy4s5r8XZM8GY4ZeLbaHFOJBcjpSiGtSyS5B69gTCXM0R66SHFEd1FLls5AkxpS7rkOWijvMOmgh12IVwbweUpyXhXlPdqO/h/heduNfbSzNgSJIk30AKLwRBCAuFF4IgCGLKEpJfO7gfjEsE7CNzkdxwZ9qGF/T3Ds4OeX5tcLbItbJxf5h36azbiDMdDissxA87tfDLSS/8yr6A6wVxMFeVg5u5Bv5xopjn4ZXE4WTs1d+Bl20FPPfycrHHehsPOLs4oSs7mjmOe/XAoxaRB47J6sSGl0t4VZGOstQ0lCUl4ZdgL/zI0seP9vp4EeqDVyVJ8I7Jx6uGYvQ1lHPFl6kSXkaLL8+upCPYdQ/sNJURZCSPYvvBB53nTJfBRWc1jtoYoPz0EYTttoOOlT/+2zND6PCiufsIDsvPB5ulAKfV4lzL/fGzccYcaM2chWVSK/EfHqlczrSLwK4Zs6E/cxYz3nLmbOjMmA1xY1+e8TLL10Jj5izUjXJPkpxqDn1P1iyW4/m9//P+COwQWwjTmbOZ8b4zZkNt5iwsXa/PM36+qgm0Zs5G+IzZ4/oez61fBDZLAZf0peGnZs7zd8P/uqdhrWUQrHVccHbDLrBl1+HePAk8XDoPJbrKSDBehWzHTYPLlL0WY4rcVJHkuBXRjnoIdjZHRlgAbjdcxcO2RoHeuXUbN54+F/mDTJIkyakihReCIISFwgtBEAQx5Rn46QVczxdjhXs01rhHwCepbHqGl9cjzHdd4PRWgNPNHpwN85Z6WO8YMbzkLPyceYD0/fLlyNuuBp2V4ti6cxff2S6b9tgj1lIR+SE+PPfaZDS4Dv+HoR1Y4h6OzZYsOLu74UlN+uByOt2lwING4Emb6D/rSeRkCS+vWsq54stUCi8C48vjVq44ePn8KXiabIerpiKSLQdnweTZysNHRw7OO9Ygeb088rWN4bbdDgo2YWMOL4c3GMJz3UKwWQrwlpk36sPar2fMgfOM2Vg4bxE+WanG5Ry5DVg/YzYShj0gTpkxGxtnzMbn0qt4xosvWIr9M2bj0SR4UE6S4+mjGXNgP2M2JMUW8vze/6/8Bqz7bD7X96RlxhxsnDkL8xZK8Yz/bPFy6MycjWvj/B5TdaTAZikgQW0xDHf5jOnvCwmHOGjuPgKPXe64sEoDFdKKuLRjG87Y6COapYV0RzWUOK7mXaLMYSXibFXRVlowYnx52NaIu9d78eXjZyJ/oEmSJDnZpfBCEISwUHghCIIgphX3vn6O3cGZkHONxHqPCAQXNmOudfb0Cy/D/abjt70qSgd9w30DmjLOIuqwNfbuXMcTXSx1V+PxURf8aKSL/sVL0DdjDu7OmIPN4p9BXFIB/+GVwRVdPgzvwq5dOojbo4TSCD/mHheOOMBGbwskPSN5Qs2nx/Pg7+PB+96uVwDffgF81y36z5rCCxNehseXkJIbIo8p4xFfOL3lPJHwWW0mzjiZwVF3I86YKTOzYOIsVsBPTxle2ptQecIH8WFxMD6ZjBkHMwU+RF12KAMuRvrItJFDrJk8sp3N8DIpZER1pRdju8RnkFHT5/nOfBLWBFOZBVj22Wd4FhOAnxPPYtlnn2GXpBjEjmbzjJfeYQJDSTFsX7p41PuSk1dLViheZiRPGX9OT0aFpwfKXJ2EMsTGGddizuNxYvyoHtqlD7uVC7BF05DvUmPW6pugJr2IGb9c7HPskhKDjO0xnvFzLA7DUmY+5MXExnTvsdgRGowC1hqwWQoI3qMFqUOC/54YcalCr0ystAmBmYEX/C29kXIuBWlJyQj3cUSYgwEusLaiwHkDE2BCHHbiYUfzqD7obMWDL9pw8+HXtA8MSZKkACm8EAQhLBReCIIgiGlLQ+9drD+Zgxn7cqZ3eBnud93A03ZwWnMHbRHel03ZqI47Am8bDWxeJwEVZXGEeJkxr/+aGYFr9ubYtHgelKUW4xMVY3wqrYQZUor4+2ZT/MG/AtKuIQgzXQH9tTL4qf4SOC25qIk5jpN60tDR2oYPQzt4HnYpW7njK3bCCO8tb3BPmIeNgzN+RP1ZU3hh4svqkFr8eVeqyGPKW8eXvh5wekp///68ZvW5Izhgsg0euspI26fEzII5snMV7LXX45ynJaoKM3DkYg7WBfI+NHU7n4192weXCfLSV8bLpmyB9xpSSUoC2fvksFTTRMAeL1JYKyOB6zlRuF98HqulJGC1QQKfn8znu8dLsb0CVi5dOOp9ycnrilNscLobp4y3GuoRm1sj9HmxuTVor6nBo+aro2q7UwsFdvJQN7HkG15YplpgbV+J1sJsPGq+CoWli3BUWxIyTqd593ix8keYkQwUlkqM6d5j8ULgUSaGBB078lb7RL3u/3hdgqJPCuzOFeJcTgWy0zMQvm8b2CwFJDuoC/1ev2qpw637X1GAIUmSfE0KLwRBCAuFF4IgCGJaE1hzB5/Y5r4/4WW4fT3A/fq32vfl2ZU0pAe54nZJHNdxloE6Ei2WQUV7J7Nk2J8cY/E/6/UwY6k8JMQXQUVqHvzU1+HXwsFz9+uqoNheAWsMeTc//iCyB1s0dfC8LpP3fXQUgdNR+Lvtv9lbAc7tK+9VhJmM4eVVSzmiy7/EH/blTJ/40lUyYpx8Xp2KCDcL2GutR5CpMgrs5MFmKSBxryKctVbDw2gras+fQlFBDozCc/A378EHpBEn/RBmqohiewUE2OiMKYSablmDDGs5LNU05RtebNWkoa8si6fliRi4mo5dKithvWERPj/BP7wU2MlDZ63cG0VZcnK44hQbnK76SW9JZjYMDoZBxikChxKKhT4/Nrca7dU1eNR0ZVRDDzgiz1YeW4zN+YcXEy0cNlDCrZoyPGq6An219aOGF4018mO695jen9ve35YAWwGPwIhxDS+vuzM4F3H228FmKSDNQe2N3/NXLXV42NGC698MiPxhJ0mS5GSQwgtBEMJC4YUgCIKY1rzX4WW4T9rAuVE1uHzSW4SYIY+ZqSHVRgky+4/yPLT691NXsGLxIsTOHlzXvl9KCj+a6GOTtAT8TddiwcEEnnPETubBQW89DlsbvNH7wf0G4Jsp+O9lmoSXC1W38OedKdMqvuB65Zh+95pTQ3DQQhvuumtwYY8c2CwFFNjJ44ShAhz1NiLMwxo95elIzM0HS08FbJYCjustw7WcqDFdP+fMAWyQXYhFm3X5hpeNsguhpricGb9ry3qsk16Az/iElyUaJtgoMx/nDliNy98DpGhcEVAGzo32Seet2stwCjyPVS5hWOUSBpsTsWguL8Ot1hbEFtQJfb3Ygjq0Xq3Hw9bGUa1Kv4h9Whuhos87M+zfTlTBSGszXHZtZ8bbGO3EelkJSLFO8YYXy6NQkRWH9U7dMd17LGbHRqHYeS3YLAU4BEZOaHjxM3JFhuXgvi+xjm/2MxRdTMC9pjrmz/d6evDlI9oHhiTJ91sKLwRBCAuFF4IgCGJaQ+HlNft6gO+6wekoBKetYHD5rjdw/45V2K2/Df96uoHnoZW8w0kE75SBhpQE+qWkmY2F7RbMhdxSSfxrQC3POWvN9iPPVh6nrTWZezwsOT+G98L7f4PjUQvwdYfoP+v3LLx8ZJA87eILp6d8zA/DBxqzcf6wA1x3quKk4UpmFkzKXnm46azCIQsNBO0eXJ7MRXedUA/aOzMjsHiLAd/wsldvG35qzmXGvmwrwF7dbXzDy1JNM7SmhYo8HJBv54qAMnC+bBe533c1IiQuFWqe4VjlEoZtByKRlJrJM+5WWwtiC+uEvn5sYR1aa+tG3Rx+yO7L5VA3t+cbXhxdvXCvmftanna2kHIM5BteAn28x3zfsRroaAG2oyI2BeVOaHjZoaCG4n2DEfic3iY8ykgVNKTmNQAAIABJREFU6n3W5mVB3sIdayxc4ONzCN2Xy5nX7l7vxZePKcCQJPl+SuGFIAhhofBCEARBTGsovIwSYZ60Di7Z1c29ofho9uTFYtV23v8D/4PIHqjt3I0CO3nY6Krh15IL+OW4Bw4pLYfq4s8hISGNGUsV8M/l6/CX3X7MXi86+toIM5LBWbe94HSx8WNLHrarSMJERwkXA5zw9EqaUO+P08UG51oZ8LQd+K5b9J/1exJepl186e8Bp134QNmRGgpfCx246qxBgoU8s7cDm6UAH+3lKAv3E/qaklpmfMPLcXtznrHH7c35LjUmpW/9xrGVnDwO7vFSLxJLMrNh4BOGFY4hWOcWBv+weDyprxrxnFsNtYjNrRb6XoNLjVXjUeOVMbvDyoVvePE77M8z9kLgSci6nOW71FhxfIxQ9x2rKdFR+NQ3Z8Kiy2yfLJzV3sH8fVM+dy6eSy/Ds7178STu3Jjeo6nVfnwc0Y4PInvwcdBVKNn4wGifM9pLCn4f11SLmw+f0j4wJEm+V1J4IQhCWCi8EARBENMaCi9j9JuOweXIukt/kz24z4UAm7JisNT5DM8Dq78G12Gf0Q4Ema7FtdxocLpKcLMkAdsUFsFBRxmzDqTgX0834C+mh/G/K7dg5uJlEJNaCRVZcWyUFMc3ycHgdJUgP+IgVJTFGbU2S+OoowGKz/nh6ytpI743HnvKwLleAXz7xZSPMFMhvEy7+NLXA05vufDhr4uNn1oLkHLSA+67tsDTYD28jdVQHHHkja61ZJMGPtO141JMYw8CXW14xkb5OkFs626e8QtXqbzRvcnJ5YqAMnBufvFOvFV/BU6n47HKJRyrXMJhcyIOzRUVwl2jvR2xRQ1C3zu2qAGtdY142NE8Zreb2mCxmQeXiwzscCYgkGdsTkIcFm3YgTm6+7kUU1JFdc4loe47Vi8U1UzobJeNwUUIdTEFm6WAXBtFPFy5ipl1+lx8Mb4xNcOT6Ei+7817ryH2bVkOhd0snv+2/8uZZmw2tuY558EXbbh99wFuPO0T+QNRkiTJiZbCC0EQwkLhhSAIgpjWUHh5Q7/tAr5uB6eV/+bO5lbWzGyV4a7Y6w4H7bWIdt/DjI3ztETq3uXYrq/PM/4Px8shIymPfYs+x90Zc9AvsRg/GmjCSVOJK7wMV2eLLL7Mi+D7vkY3D5z2QuBho+g/42kcXqZdfHl+7bc9koQIfiQ5QSoElIFzq3NC/P5aM0LOp0HNMwKrXMOwzTsSSanZb3XNW+1tiC2qF/q82KJ6tNQ34EFH67TRM6VyQsPL3lg24lnbwWYpIMFxB74qKsBT74P4dqMKE2D6Zn+OZ/oGeHL2DB401uNBRysuRYUgwmoTTPR34B/hTTz/rZ4R0QQH1wOCf7auTty+fRc3nj4X+YNRkiTJiZLCC0EQwkLhhSAIgpjWUHgZBx80Ag8auPYYyDkXCEOb/ZCxPcK1z4vB3n08+xH4mGsgw3o5FK08eB7mfBjeBQ3VDdgqLY77y2TRN2MOGsU+w/bV/KOLirI4LA2U8U1N6tvvldBTDs6Nqik1C2YqhZdpF1/6esC5XjkYI0lShMqf+H/svXdYVGfCv5+8+/3tvvtuSDa72dQNiSSxxVhj78beewHFGnvD3nvvXcQSY0ewIAhIV0DK0GFgKIqUYWCog6QoYT6/P0ZHCTPAKHhmDp/7uu4rcThz5pwDzFzXuXmexwMpvr415s8/2WPoyiNovfAwOi8+gpW7TyPExb3G9n/X1Qd7L3kb/LxdF70R5e8PRVigaBxz3L1Ww8ultVbaacZOr/pR+7rZXq7I3boZBYOHvAgw5hYoGDIUuds2Y3CX9nCa1w49p8zTOYXoD1MXQebjXq1zzIqS4IE8R/AbpJRSWtMyvBBCDIXhhRBCiKhheKlBVTKosyOgTvbTxoss38s4tGU1Rs6Yj2ZztuDn3esqBI4s38sYM7gvPtrvU+FmTuuNZ3BqZg+M+6Et/vC+iCd71+Hs0G56o0u/Ho1xYtOsWlmwGhmhQJ5xf29rN7zcQJnvtRoNL6KLL5QagZ9v8nitn+t3x/6Ed8fuxztW+/CO1T6Yjd0Hs7Gna+336B8Tr+LzxYZ/Dv/v9OvwTlYIfqOtpozJKUbTfZ61Gl48l3WH56IOuLRoEMLv3IY8Kry8IfeRc/AA8sdZQvXl19oAM6ZZY4zp1QH1Dt2r8Dn9n+NhGDmwFzYvnldxf89MDw/FhePHkR4eqn0sI17KAEMpFZUML4QQQ2F4IYQQImoYXmpPtdQD6hg37YLPspsnUXL/ms7FoMfOqThn/Ft2MvS3noY7Nh2wb+44qCNc8GvwdSya0r/S8BLQrxt+X7UApfZHa23xamRHAiqZ4Nf4z5pieDGzYnyhtCY1NLy8a3kBZmMO4x3LvZrYYrkP7449+sZ+hxheNF6Ly6rV6NJh1w0cXzYJpzYuQvw9H8ijJJWaY2eLvClTIPm2CRZ+9w1aNm2J/29nxT+Q6DF/Pa7NbocVk0bo3Zftnt3477KT+N56EVZv24fU0Pvar2UkSDXTkOUWC/49oJTS15HhhRBiKAwvhBBCRA3DyxuwUAoowqFO9IWuhaCz7l5Fx8U7KtzM+V/baPTv2Q02I7rggdtZqKWeCLi0t9LosrR9QxQ9+wvd4oaN8cu4EXiyczX+uHNB52u/lgneUCd4A8poGMt0ZKYaXsysTDu+/GvGdfTY74UfDnhTapCj7Go+2lUnvLw79gTMxu3FP8bvxztW+/HumIMwszwvyO8Pw4vGnX6JtRperE64QyEJNMi79hfQo0VDDOzYHPW7D8fnrbri496W+NtmV7xlJ8M/jkVizKihOD+3J/avXKhzH1JPVwyduUT72f7XrR5oOXExxs1biXturlBIAp4ZiEepaUhWqgT/XlBK6avI8EIIMRSGF0IIIaKG4eUNq4zWrIMR76VdCFriaIve46eh3qqf8LatVHtzpsUaO8hcz5ZbNDrb3x6uJzdiy6JxGN6/ZYXwcmXJRPw2bxoed+5Ybp764lat8OvU8XhyZAvKAhxrfkFrmTfUSb5AQZwmNDG8GBxezKxMO75Q+ip+s9btjYSXNz19WLUdb4+/T7+B/y5heJnmGF6r4WXTFS8owu8b5OppY3Bjbjv0t56Gt+xk+J9D4fjPsDkwb9kJn3YZgra9RsKycyMMbNsCMZ4u5Z4r9XbFtIGdYdW3E1ps+LnCH1f8ZU8ALH+c9+I5YRqzwoOQlpiE5JwiJOWXCP59oZTS6srwQggxFIYXQgghoobhRSAfJ2rWTEkN0K6hIrE/gg0b16L37BX4eIMDxs1dXOmaK4q7l3B+tw0mjeyEfj0aY2DPJsgPdIA61h1ld+3x5OAm/DrFEsUtW5aLMI+7dMJv86bh6ek9UIc7693/7xEuUPpfebU1YZLvCjIVWe2HF8daDS9mVowvtG5ZG+Hl01U3BZ8+rDL/MdkB782/hW/WuaH7fm8ssQ9AozW3Dd6P2MJLV9u7tRpezgXJkBkbjcyYyGq7bGwvbLLuhmabL5eLJm/bSvHPyZvQomEjHLCwQJLF18i3HI+cw4eRGRaCzJhIrPhxApzmtcPgCZN1TiXaeZ0dvK87vPR6EciMjkBmdDgyozRmxMUgRZGHpDwGGEqp8cvwQggxFIYXQgghoobhxUjMlACZoVDHuqM0yhVudjvhc+5AtUNHhOMhOB5cofNrf7j9jCfbV+KXMcNQ3KBRuQhT0rcXflsxD6VXjlZ4nsfpzRjYswnWzBkOv5+34/cIlyqPQ3LNDsd3rkeJxEnzmMxHE2He0FRktRteruNNhBczK8YXWnesjfDyzYITmtAi4PRhL/uO9VX8fcZ1mK9yRdudnph/8R5CY6O0x5uaIUXTda4G71dM4SU6uxifbnaptejywYZbiFM+RlL+L0h9lK5Z4D5SUqUbF8xC7+GjdIaTjov3YMmAZpjWslm5z9WCocOh3LEd/du3wJFpXdBmjZ3O5/cZPrZaxyCPlCBDGocHmTngCBhKqTHL8EIIMRSGF0IIIaKG4cXIVMmgTvaDOtHn1UaaVGGpoy1+X7MQJQP7lrtRpPqqPn4ZMRi/b16GP5xPQx3rjk0Lx5SbxmymVQ/YbZ4FicMBlMW46dz/1AWL8P/2BqDV7A2YOH8xbtjuwm8vjapBRijDS3Vv1jK+0DpgbYSXjrs9BT2nd8bb4+/TruGTZbfRbOsdjDvph2uBYXqP91XDi5nlMdGEl6T8XxClUMEhVo5tvomYfDUMnY/54eNNzjUSXnra3avweqmP0vHoYaomwujx1uUraLXssM5wMnScFdyX94HlgL7IOXAA+WMtofrya+3n6oBmDdC3dx+dz22z4SesGNMVZ/fvqvT15VESyKNCtWbGRiFdFs91YCilRinDCyHEUBheCCGEiBqGF+NWLfWAOsYN6giXmjXsFp6e3oPfFvyIkm5dyq8H07QZHo4dWmH9mJddOWNIuf2VSm4h8845tJ+9vtzNJbOtt9Fh1hpcP7y1/Osn3QWU0TU+HVlNh5dfBQwvz2/gMr5QMSuW8PJ/UxzxgY0zGm90R99DPjjkFoyC7OqN9KtueHlv9Gn8p9dyfNJxEj7pOAnvD1kvqvCiS68HubANTsVilxgMPnsfjXbfeaXwMutGpP7XyS1GekLCs8hR3tGzFusMJ61XHcfhGb2xfcZwBNy6rt0+58Rx5E2eAtvGDTG86ddo0qoL/rbZtcLz+42xhMv89ti/cr7O161o6J+UIC0lBSnZ+YJ/jyil9LkML4QQQ2F4IYQQImoYXkzEQinU0bc1RjrXqGX+9nh6ZBN+/XE8HrdpA5W5BU42r19peLHbOEP7/Py7VzBrcGeM7tcVH+/1qviXvdsvwffsXt2vH3Ub6qjbQKG0RiKM2MKLmRXjCxW3phpe/jHxKt6dcxNfrXVDxz1eWOUQgITkmFc6Xr3hxfIS/jVoBz7uMh2fdJyEj7rOxPvDDmq/LqapxqprRJYK9jGZ2OIjwyT7MHQ86osPN1Y9Kmaff3KV+05WFiEjXgp5bBTkMeFIjwxFtwmz8ZcDoRWnCRs2GovG9MaVI3shjwkv56q50zGh67fo1aULPukxAuYtOuDj3pb420ZnvGUnQ4t1P2PrjwOwYHhXBDpfq/B8Q8yMjcSjh4+QklMo+PeGUkoZXgghhsLwQgghRNQwvJiYKhmgjIY6yQ/qeC/NiJga9A/vSyjYsRLz+rSqNLyEOR7SPufkmlm4NrsthkyYpPMvg4fNWYrSGHedrxdz8+SLf8u8gYwQTYQpfrUII8bwYmbF+ELFq6mEl3cm2OPvP17H5ytd0XqHByb/dBde4RE1crwvh5f3Rp7Ahz0Xa0e1fNBvA94de07nMdXF8KJLzxQljgU9hI1zNAb+FIiGuyqOirmVkF3t/SUrVUjJLoAiPBgy3ztYtnwVOk1bhne2u+MtOxnMN9jj8rFDUITf1+mGKUNxY35ndJyxCm/ZyfCXA6H4cNA0mDfvgM869kPblm1h3aUxJvborHcfVRuoURIIhSQAWZJAZIXdxwO5Ekl5XAeGUiqMDC+EEENheCGEECJqGF5M2MeJQEZoja8D43duR6XRZXm7higZ3B+/r1uE0usnMKZnezjN74z2c9dXiC5/PRGHEUP6w++nPRVeJ/jKUdSbtgE/zFwGmyWLEXPz1IuvJ/lBnXzX4FEwPfZ51ejNVmMJL2ZWjC9UnBpzePm/KY74ZKkLmm65g6HHfHHaOwR/FNXs9Igo1oSXr6fuxScdrPFhjwX454ijVR7beyNs8WGP6QwvOkzILYGLLBtbfWQYdykEnY/5veK+SvBAngNFWCDSgvywd+s2/DBxHgZaTYUiLFCnmSH3sGLo97CyHIl/HAkr93n49rEYNOhnjfaN6+N8PQsUWNRHwbhxUB7YC0WQn959GmpWRAhS0zKRlM8AQyl9szK8EEIMheGFEEKIqGF4EYlFCVAn30VZtBvKIpxfy30rJlYaXi41rf9iPZhG32Jo80aYMOgHvLM/sEJ46bT+BM5Ma4f1EwdUeJ2Z8xfgbVup9oaU+bIT6DdzCfZvWVtuO3W8lybCFFa9XoIkIRotd9TcX7vrCi/Hd2zE2CEdMHHg95jYt7nGga0xaVgHDB3UEfGOdrUSXsysGF+o+DSm8PKPSQ7494JbaLDBHT0OeGPbrfvIzJDW+vt3ddZ4eW/MWXzUdRbMm/aAeZMu+Lx5b7w/cBXDyxsy9VE6MuKiII8KR2KAH+SREr1OHzkInSbN1zkCtO/EWZjavQnsOnUqt7ZawbARUO7cgay73pXu2xAzY6KRmprGETCU0jcmwwshxFAYXgghhIgahheR+WyEiDrZD+pEH4NHu/wR7YpQ+/2w3TgT08d1rxBdxg9th5Q9q/DbnCl43LEDHppbYMm3X+O7Rk3wUS9L/O+6G+VuMg2d/CPu2HTA8SXW2te4unMJbEb2QOcJs3TemJo0d4He40NaEJARWuk1CK3B+KIrvJzYubnSMBV15WithRczK8YXKi6FDC/vWF+F2cwbqLfGDe13e2LeRX+ESaPf+Pu2vvDyQZ9V+Lx5b5g36QLzpj3wUddZeG/MWe3XOdWYAOY9RrpM9qeF78u7YOUGfLDPr8JnW70DXpg/aQSWjOyCMzs2IWf/PuSPGQvVF1+9CDB9+0O5YT0U7rcrfQ1DTUtJQbKySPjrRykVtQwvhBBDYXghhBAiahheRKxKBhRKoU70fbYejKdB/h7lCr9zO7FmzghtVNiyyFL79bJ7Duj/fRNYd22MZgMm4YPRi/H5913xeasu+HDgVHywyQmTh/TE+O5Ncdt2O9RSTxSFOmHn1D7YNHMYvtx+o8KNqQa7nHDZdm/Vx5fgDaTeB5TROqcjq6n4YozhxcyK8YWKxzcaXsbb4+9Tr+HzFbfRarsHxp70w42gMMHfq5+Hl38N3IFP24zShJYmXfBpe0u8P/yw3mvH8CKgeSVIT0ioEDjSw4PRfYqNzj8q6DVtIVzmt8fsUf2RHh6sfU7OiePInzwZRQ2baANMYdfuyF2+DIobjjUbYJISNevACH39KKWilOGFEGIoDC+EEEJEDcNLHbEwHiiMhzr6tsZIZ4NU+l3Apd02iHY8qH3M9eAabBrdDj9OGo3/ORKpmTLMVor/W34BHw6YioaNmmFE8/pY1aYZfl8+B6WXDmHjjHE4P6Mjhlpa6rwx1X3CDNjvWmHY8UXdhjrqNlBYfkqgmogvvwYZZ3gxs2J8oeKwtsPLPyY74KPFzvhu8x30O+yDI3eCUaRMEP49+SVTM6So33kIPvt+KP7df2O1rx3Di/AmK4uQnFOAjPg4yGPCce/WdXSbtgR/PxJe7rPtb/uDMHnMcNiMG4BAZ0fIY8IrmH3+Z+TNmYOilq1fBJg27ZC3YD6yL1/U+ZxqG/3cMGTGRCAzNhIP07OQnFss+DWklIpHhhdCiKEwvBBCCBE1DC91UFUCoIzWRIsIZ6jDb72S++eOxR2bDuhtPV1nROnZuQfGNv4aBc/nsf+6Aaa0/A57xrZEx0m6/yJ47LiRWDWqE4ru2b/acUXdhvqh/7MII0NoQjRavEZ8MebwYmbF+EJN39oILz8e8cQXq1zRdb83Nty4D4Wi6vWhhLQ6a7zokuHFmCzBA7kSmbHRiLnrizUrV6P/3LV4f7c33rKTofOstZAFBSAzJrJKFdcckLtkKQo7dtEGmKImzZH343RknzldrX3o8vD+g5D4eGrCyzMz4mPxMF3OAEMprREZXgghhsLwQgghRNQwvNRxcyKBjFCD14JRx7rDfudSrLXsgmarT1QIKJ8fu4+lEwdiVKdmyJo9GY+7aW4g3TW3QNvGDfDfobO0o2Se23TTeRyc2QfbJvVCaZQr1LHuiHc+gegbR1/p+NRJflAn30VI/KvHl/Lh5QbKfK8ZVXgxs2J8oaZtbYQXU5PhRVw+kCuRGROBtCA/HNu+FUOn22D9mvVQhAUaZI6TI/JWrUDhD720AUb1VX0UWFpCeXAvFMF3q72vYCcHtJ2zEfVmbsOwmUtw+/zZ8tuEByEtJQVJeSWCXz9KqenK8EIIMRSGF0IIIaKG4YVqLUyAOvku1FKPaseNcdbWeNtWWiG89Ji/Fk7zO2HygC5Qx7qjLPAajk4YhmFtGqFNy9b4uNc4mLfshM869sO703fj7WMx6Dl6Eq7PaYcpA7pp979mznD069EYk0Z2wvndNlD6X3mlCCOJlrxSfDGF8GJmxfhCTVeGl1cML+Mu4LPvBzC8GLN5JUh9lA55VPhrmeXjBeW2rSgYNORFgDG3QMHwkVDu2oWse36VPt/T/jImz1qIf9pFv1hPbdVp9Jo8H8fOXIA8UgJ5ZKjWjPhYpGTnC3/9KKUmJ8MLIcRQGF4IIYSIGoYXWkGVDOrMUKiT/SqNGaVRrug7c6nOKcMsp0zCqcmtcXn7Yu32o7q1xpWZbdF25hq8ZSfDXw6E4r0fd+DTLoNh3rIj2jZpgv7NG8B34iiUXjiIBJcTGDmgVbmoMaJ/S2xdNA5udhuQc8+wCOPp5oEW2z0M+nk2lfBiZsX4Qk1ThhfDw8t7o07hi8bt8O6ovQwvpmBeCdITEqpc+L4qs4L8kbN/L/LHjC0fYPr1h3LjBiju3C63fWrofcwe2Q+bxrRD9+nLdX5W/zBpwbPtQ/+kBGlJiXggVwp//SilJiPDCyHEUBheCCGEiBqGF1qphVKgUAp1oi/U8V5QSz21+l86jC+Wn6pwI+ffe7wwe+xgXNpqg9KYO1BLPZHq/hMOT+2GWRNH4B/7/Cs8p4XlYvT+9mtEP7+Z9OVX+Klfx0oDx+F1P2qP5Y+4O4gM2IffY13LHeOfdXM1LL7oCi/eVx3gffkynhxZi18XWeJXG0s8PbYRZR6Xsf7MbZSF3hEkvJhZaeLLX+c4Mb5Qk5HhxbDw8q+BO/BF43Z4b9QpTjVmauaVIEMai6zIECgkga+l8ugh5Ftbo6jBt9oAU9ilO/KWLkGO4xUoJIHYtGAmHGz6YIrlCHxyXFLhc/e/O1ywbc+hKl9LHh2BB3Il14GhlFYpwwshxFAYXgghhIgahhdabfNioU65B3WkM9Tht1AS6ICfd6zC5LkL0XbpXvz1YAjespOhz4L1+C34WrlF7xOvH8O60e3RZ9xEnX9122/8FCwe0Azb+nRDSc/uyPnSAgs6NKw0vASf36nd/7Xbs7Htah8cvj4CCff2l3vtP3vz8o1qx5eK4cXRqMPLc/86m/GFmoYML9UPLx/2XAzz77rBbNwFmFlxjRdTNllZhIx4KeQx4a9l9vmzyJs9G0Utvn8RYNq0R96CBRjY4Xs4zWuH3jN0j0xtP9waUT6e+vcf/dwwyKPDkBkTgUcPU5GsVAl+/SilxinDCyHEUBheCCGEiBqGF/pKKqOB3GhNhIlwRr7fFRzcuBwjp83GkvlzoI5wruC+xdPRcu6mCjd//n4sAtMsh2CLZWc47lqJskBH+K2eUWl0WTq6G554X4Q6whlZQWewz3Ewtl3to9XZbQEeBdrqPA51hDPcHZ3QYnvVa76UDy/XYSrhxcyK8YWahnU5vCSkxmG/twRjT/vh8/k3K71On7a3xGetBmv//d7IE/ioizXDi4n7QK5EuiwemTGRr6XC0QG5i5egsENnbYCZ/F0DDOncBvX2+1X43P1grzd+nDAcy6aMMfz1pLFITU1jgKGUVpDhhRBiKAwvhBBCRA3DC31tcyKhfnC3yjVW5tvY4C8HQiv+1a3NNlyY1Qlbpw7Sbntw9ZRKw8u5ZvXxuFsX/LZwOgIvzisXXZ577OZoBPhuQnHkNZ3H4+3mXmV8MeXwYmbF+EKN37oUXhSKeJwPCsfcK4EYftgbPTe7ot5MR5hZXcH7E/X/nv635QB80nGy9t/vD9mDTzpOwv/+6MjwIhIfZiiQ+igd8qjwZ4vdv5oK55vIXb0ap9u1weSm3+DbBt/i3Vn78faxmHKfu50mzoPrgvZYN3VEtfYbf9cH4XdcIY8MfWF0ONITpEhR5At+/SilxiHDCyHEUBheCCGEiBqGF1qTqpPvatQROvpOnadzupNew0ZilVVvhFzcC3WsO0qjXTFmUGu90WVgj2+R1qCB9q96L2zurDO8PPeK6wzEBx7SeUzuVaz5YurhxcyK8YUat2IOL78VyOAWFYVFVwMw/LA3em9zQ8eVt/Ava/sK1+E/Ux0qXp9xF2DepAv+02vZi+16r8SHPRbAzIpTjYlVbYB5RU/u3oGBbRpjfO8OqD9qPsxbdMJ/2/bEP6dswf8cCofZPn9MsByJjSNb4cT2zdXa59wV6/Gf4+HotekUnB2vVQgzGdJYpKZlCn7tKKXCyvBCCDEUhhdCCCGihuGF1ooqGdSpAVDHuEEtcUJp8A1sW2GDgdPm4esVJ/G2rRRv2cnwt73+2LtiAdQSp3Jmuf8E50MrsWHuCAzq9V258LJzsSVKzx/A78tmI2NMr0qjy8uGeG+u8DpqiROuXbqJFtt0xxcxhBczK8YXaryKLbxEJsdi/a1gWJ7wRe8d7uiyxhmf/6gjqvzJj6c7lvv3eyNs8UXjdnh/8B7tYx91m40P+q7T/pvhRcTmleBRygOkx8dDHiUxyOWTR8JtYQf0sZyi/QOHdxYcw3/b9cZ/2/6Api06YEjrBhjWtgUUHq5V7i/W1xNtdjpq9/WJXQTabr2EXeeuVdg2My5KMw1ZTpHw15BS+sZleCGEGArDCyGEEFHD8EJr3UIp1Im+GqWeuH/pCBbMn4P+c1egs/VcZN29CrXUU6/pPhdwcutc7SgY/4u7tV/z815b7fAS5r9b72u4u3nqjC9iCS9mVowv1Dg19fCSIY+HrZ8EE0/7oe8uD3RbfxsN5lwz+Dp8Nuu69v//PXArvmjcAe+NOgUzqyt4d9wFfNJxEt4fur/ccxhe6obJyiJkxEvLL3xfiQuGd8GUqmZSAAAgAElEQVSGSb3RdK9zhRGm7yz+Ca0aN8aJr76CytwChd1+QO7KlVDculFhPwE37TF3eA8MHToYfzuZUGFffzsRh4tnzmi2j35uGOTRYciMicCjh6lcB4bSOibDCyHEUBheCCGEiBqGF/pGVUZDnXYf6ngvlMa4Q+p8GmqpR7UsjXWH/8XdKI111z529MaoakWXswd6onjBFDw9tRtl4c7a5+cEOOL84e1QSz3g7uJWIb6IKbyYWTG+UOPT1MLL4zwZnCOiMO3nexi63xPdN7qimc2N174O5vM0+/iwx0KYN+0Bs3EXYGZ1Be+NOolP243De6NOVngOw0vdMllZBEV4MBTh9yt170ob9Bw6SufUnh3mbsIBq1awbtcCRc1baafsLGrTHnnz5yHn4lntfmaP6IObc9uh7fqTOvfVdc81pAXf1Wwfptus8CCkJSUxwFBaR2R4IYQYCsMLIYQQUcPwQgVTGQ11pAvUkc5QRxhukv+hakWXM+s742HbRtobTCW9euC3xTOhOrUL/a2n47O1F7HYZj5KJU5wv+6E5i+t+SK28GJmxfhCjUtjDy+lRYkIksVg7a0gjD7qgy4bXPHNK4xoqUqLRU74tL0lPvt+qPax94cdxCcdrPHu2HM6n8PwUjdNUeTjgTwbmbHRyIyJrOCVcxfQauP5CqHk7WMxGDRyFM7O7IwFkyyhcLiK3MWLUdih84sA07QF8mbMhPOaFbDu1QZzZ03G52diK+zr32fiMWnVdp2vrzHimeHIjA5HZkwEMqSxeJCZg6S8x4JfQ0pp7cjwQggxFIYXQgghoobhhRqFGaFQP7hbbuH7qvTwWlFldLm8rjMedmyCX2dPxuNuXZBrboHFzb7B8g6N0LtlR5jtvYe37GQw3+uOUdPnoETiBB93d+3IFzGGFzMrxhdqPBpjeElOk2L77WBYHvdBz21uaLfyFj6aXDu/L62XO6HHLg9803kIPu48Tfv4B/024KNusyt9LsMLTX2UDnlUeLmF7kfPXqpzhEqbxXvw84J+WDS6N1JD7mu3V9y6idxVq1DYo5c2wLh+XR+D2jREW5s9OvfVfs8N2AzrgBgv13KvXR0z4mKQmpaJpPwSwa8fpbRmZXghhBgKwwshhBBRw/BCjUqVDOpkP42VRJfHkddx0smy0uhy4awlUkb+AJW5BR53aI8nR7ZgSp/OuDG3Hcb274MvV14udyPp74dC0HfiDCR6XcEdVw803+aB4vsvh5cbKPO9JorwYmbF+EKNQ2MIL4XKBJzyk2DKaT/03XkHHdc4o95Mx1o9b/Ppjui8yRXHPUOQmiFFk0UXtF/7qPs8/Kf3yir3wfBCn/vowUNkxkVBHiXB6FlL8MnyMxViSa8BQ7Bm2lh4Xv4Z8ihJBbO83KHcshm5Awbh6NdfoXXbjvh4s2uF/fzjVALGzrPB0QmtcNPuoM59VceMBCkeZvDnl1IxyfBCCDEUhhdCCCGihuGFGq0qGdQxblBHuUId4VLO38NuIMRnM07cHKszutx0m4e8kPMoPbcfJf37QGVugaPNv8PsXk2xZmJffLb6Z51/xfuXQ2GYPWsm1BEuiLjng1kn3PHE8zLKfByejXh5ObysM+nwYmbF+EKFV4jw8luBDJ7RUZh9/h6G7PNAx3UuaDTv+hs75zarnDHxpC8e58mA4kSkZkjRdJ0rzCwv4eNOU/CvwbuqtR+GF1reEiTllSA9IQE3zp3F8Gnz0HDRIbxtK8XXK0/D4aRttYLI5CF9Mb1nEzSZtFLn52Tr3TdwY3FvzBjcFamh9w2PLpESyCNDnhkKeWQo0pKTkZKdbwTXkFL6OjK8EEIMheGFEEKIqGF4oUavKgEolEKd6KtR6qk1XXIWtzwWlYsuTh42yI+8qt2m9PJRKPr1xs9fWqB326boMHO9zptJb9tKMXDKbBSFOj17rhdi7X/GnCM38cTLHmV+11B+qjHTDy9mVowvVFjfVHhJSI3DKsdADD/oha4bXdFs0c03fq6N5l1Ht2134B8bVe7YUjOk+G75VXzabhzeG3mi2vtjeKH6TFYWISNeCk/Hq7CaNhsDh4+BPCa8SkPdbmGNVU9snjUMDe2CK35OnohHl+ETYd3lWywfP6pa+6yumbGRjC+UmrgML4QQQ2F4IYQQImoYXqjJqYyGOt5Lo9QDaqkHogP3Y++1wTjnMgW/x97WPq6WeuDc1iUY3LYJ+n/fGA0bNsEHI+bpDC9dx0/HTdsd5Z77h9NxSC/YYc5RJzzxdYQYw4uZFeMLFc7aCi8KRTz2uQdjvK0Pum92Q8ulTviXtb1g59l2jQvWOAboPNbUDCkajVyCd8eeM2ifDC+0KlMU+UhLTkFmbPRLC9/r9/D6pbgysy26L96q83Pyo8Wn0Kfx17j5pQXy2nVEro0NFPZXqrXvahkXg+ScQsGvG6X01WR4IYQYCsMLIYQQUcPwQk3WgjggPeildV+u4fdo53JrwaQ422LpqO64taALug8di79uvYPP2vfFJz1G421bqfZmUrfF27Br5gBsmW0JdYwb1NG3oY68jVKXEyi9fgRSx7OYc/wWnnjba8LLJXGFFzMrxhcqjLURXoYf9sZ3i27inxOECy3P/XyGI8Ye90FuToLe49VONWbgvhleqCE+kCuhCAusVJ8r5zB1aA98d9xfZ3gZPG81RrRvhHutvofK3AIqcwsUNW2B/B+nQXnKtsr9V8/7SMkuEPx6UUoNl+GFEGIoDC+EEEJEDcMLNXlzosrFlpddP2UIXOa3R+9hI/DXoxGadVwOhOLTLoPx3zY98JdDYWi38TQWTRmG89Pb4ad1czTPjXSBWnITf7icwB83DuGPm0cgtT+NOUed4GF/Bd6XLuHJ4bWiCi9mVowv9M1bG+Gl6ybDI0ZN+8lUB7Tf4IoLdyVVHi/DC32TPsxQICMuCvKo8GfrrZS33+qDOqNLC1t/HJ83BKO6t0ay/SXkrlqFwh49tQFG9U0j5E+wRs7Rw5CHh+jctyGmKDjtGKWmJsMLIcRQGF4IIYSIGoYXKgqzI3WGl5+3LsaAwYPw2T6vCuu5fDhwKr7+7nv06tIRm0Y0x9TB3VEa5Qp1jBvUUbehljjhj1vHkXtmK3J/2oY/HA9CetkOQ/c6wePiRTw5vAa/2ogrvJhZXcH/zrqBv86+Sekb8ZM14gsvzZfdwo+n/VBaVL3jZXihQpkuk5Vb+D7Q5SaaH/PTGV76Lt8Bl/ntsWzSKO32WV7uUG7ehIIBg14EGHML5I8cBeWe3cgK8Cu3f0Plmi+UmpYML4QQQ2F4IYQQImoYXqhozJRAHeFSzkVLFuO7TRd0z1W/wxOtv2uKGc0bYXG/rlAFOGhGuoTfgjr0JtRBjii+egCDxk5EvzGTkHhoNUov70H8uaMounkKTw6twq8240QXXih9k4ppxMtXs6+h2zZ3hMZHG3S8DC9UUPNKkBUZAkX4fRzdfwCfHAup8Hn52aloTBjUC4vGDcQDvztQSALLme3nidxd21EwYmS5AFPQbwByN6xDttutCs+pjmnJKcJfH0pptWV4IYQYCsMLIYQQUcPwQkWlIkITTyKdcXz/drRfvl9ndPmLrRR9h47Cwn7fYaN5PTxu2wZP9q+HOtIZpWFO2Dd/PLZMG4Zhoy3x7uEQvG0rRe+pi3B543KUXtqFshuH8fTgCvxmM5bhhdLXUCzhpeVKZ2y9EfhKx8vwQo3BZKUKjx4+QrCXF6zW7UOjIy9GvgzadALymPCqjZIg5/hR5FtPRFH9RtoAU9ijJ3JXr4LC5Wb19vOSyUqV4NeGUlo9GV4IIYbC8EIIIUTUMLxQ0ZkTBbXUA1vXLkWDLfY6w8sPE2fh+tz2GNulOYJ7dIPK3AKP27XFrwc3YtWUEbg2ux1Gjx6Gr7bdKPe8Lgu2YovNPPxxaTeeHmZ4ofR1NfXw0nDBDQw/6Im87IRXPl6GF2psPpArEXPPD/PW70Sb3ddhd+gQMmMiDTL757PImzkLRc1avggw7Toi12YRFFftq72f1Efpgl8PSmn1ZHghhBgKwwshhBBRw/BCRakiHOpYd+zetgG91xwoF0+6TpmPDVadsdOqA5wOrkPppcMoGdAXKnMLLP22MTYOb4nVE3rhs3WXdUabz1aexbmlM1Bquwa/r5iIX23G4emxDSjzuMTwQqmBmmp4+c+kq2iz7jauB4a99vEyvFBjNfVROpICfCC/74PskLuvZI7rTeTPmgnVSyNgVPW+RoG1NbLvelRrH8nKIsGvBaW0ahleCCGGwvBCCCFE1DC8UNGqjIY61h3+Fw+hx6yVeMtOhkYrbHFp/yZc2roAoRf3Qx3rDnWsuza+LGjwFab1b4/OczbrjC5v2ckwwHIKFCfWo/T4GjzZMQ+/rZqMp0fXPwsvLs/Ci285GV4o1a0phpdvFzth3lm/Gjtehhdq7D6QK5H6KB3yqPBXNivwHnJXrdKOgCns0Bl5CxZAHh5a5XO51gulpiHDCyHEUBheCCGEiBqGFypqsyOhjnVHittZDLSajH0bV2hjy8veOrQeIzu1xOBW36Jx4+b4y54AndGlx7gfEbpnJUrPbcXTQ8vw++aZ+H3zbDw9vBpld85j/WlnlIW4c8QLpdXUlMKL+QxH9NjmjmhZdI0eL8MLNRnzSpCekAB5TATkUZJXM/Q+cteshurLr6Eyt4By755qPS8lu0D486eUVirDCyHEUBheCCGEiBqGFyp6cyKhlnqiJMwFaqlnBZPdfoZ1z1Y4PaU1uvQbig9GzId5i4742wanctGl+5KdWDi6B1xWz8QfZzfjyc75+H2lNX5bORFPdtngj+tHsOusE54Eu6Is3LucDC+U6tZUwst3y27hoMv9WnmPYnihJmdeCdKSU6AID4JCEvhK5k+YAJW5BQoGDkb2Xc8qt8+MjRT+vCmllcrwQggxFIYXQgghoobhhdYJFRFQR7pAHelcwRWWvXHHpgP6jRyNvx2NwFt2Mrw3Yw/MW3SE2bwjeMtOhrYbz2L6mD6wndga15ZOQunpjXiyfS5+W2qF35Za4cmmmXh6Yh2kt69ijp0rnoR5oiz8hQwvlOrW2MPLV3OvY8whLxTlJNTa+xPDCzVVk3OLkawsgiI8GIrw+wapPH4YqnrfQGVugdyd26rcPiv8PlJyOOqFUmOW4YUQYigML4QQQkQNwwutM+ZEQR3vCbXUo5xrJw/BiDEj8Pnhu+VGuPx91RV8/n1XfNN/Ekb264WzU9tg8dCueHJxl2bEy14b/L52Cn5bOwVP9i1C2W1blPlehNTTCXNOueOJxA1lYRoZXijVrbGGl/et7fH9mttwCQqr9fcmhhcqBh/IlUiXxSMzJrLa5o+3hsrcAvnDRkAeGlzl9ilZuYKfJ6VUvwwvhBBDYXghhBAiahheaJ0yJ6rC+i6zZs/Ed1su6VzT5aN119C0YSMMaV4fw1s3RcG57Si9tBul57eh9PBKPNk6B79t+BFPDy9HmetxlPmeh/q+I+K9nTHnpCuehtyCOvQWwwulejTG8NJg4U3YnLv7xt6XGF6omHwgVyL1UTrkUeGQR0oqNefoEajMLaAyt0DO3j1Vbi+PlAh+fpRS/TK8EEIMheGFEEKIqGF4oXVOeZg2upw8shed1hzTGV3etpWi35CRGN26Ie6aW6C4eXP8vmw6/rDfgz8u7YTf2Sk4eKk/HI4PxO+Hl2rCi8/PUAfaQx1yA/HeTphz8jaeBt9geKFUj8YUXj6d5oCe29wRJ4t+o+9JDC9UrGZKY6EIu1+pBWPGatZ6GT4CiuB7VW7/MCNL8POilOqW4YUQYigML4QQQkQNwwutk2ZHQh3rjuFTZ+FtW6nO8NJ9yjxcmN4WQ9o2QVLn9lA9iy+/LJ4G98tTse1qH62O58agtFx4uQ51yHXEe9/EnJMu+NnvgeA3uCk1Ro0lvHy79BaO3b4vyPsRwwsVs1kRwSh0t9dr0ebV2lEvRZtWVrrtc5PySgQ/L0ppRRleCCGGwvBCCCFE1DC80DprTiQeeV/B4Cmz8a9jknLR5YeFG3BwzkDYTuuBE7PG4OnRdSj+tgnyGtTH1iWdykWX54Y4LdGEl4ArUAc7ao33uo5+J4IFv8FNqTFaG+Gl3VqXar/+exPsYXnEC6VFMsHeixheqJhNyc6HMsBDv3fdUTh8GFTmFigcMRxK/zuVbx/ggUcPHgp+XpTSijK8EEIMheGFEEKIqGF4oXVaZSRKghwxd9Fi/HOHB96yk6HB+vNYPnk01o3vA4eVP6L08h6UXtqFksMrsXVJZ53RZdvVPrh0fQJKfX6qEF7UwY646h8Gi3Xugt/kptTYFHLES2Obm1h56Z7g70MML1TsKsKDKg0p+Ts2a0e95O3ZXmV4UQZ6ctQLpUYowwshxFAYXgghhIgahhdap1XJoJZ6oFTihOU28/Dtov3YvGw+1GFOUAc54o8bR1F6eQ9+vbILnldn6I0uz5W5b30WXq6VE8WJuHpPwvhC6Z8UKry0WOGMn71DhH8PKmZ4oeI3ObcYirBA/d73Q8Gw4Zq1XsaOq3zbZ6alPBD8vCil5WV4IYQYCsMLIYQQUcPwQuu8KhmQ5Ad1rDsCzh9AaZQr1JEuUIfdxB8uJ/C74z54XZ1VZXTZdrUPXG/NhTrAXmd4QfHz+OIm+M1uSo1FIcJL2/WuiEiIFv6955kML7QumCFLgDwqXK/KvXs0o16++Ao5x49Vuq08KhyZsdFIynss+HnRiibm/YKE7MeIy1RBpuTIpLokwwshxFAYXgghhIgahhdKEzUjXxJ9oI51hzraDepn8eWJux28r82pVnTZdrUPjjgOQ46vrd7wguJE2N+ToB7jC6Uws3qz4eWrWdfQe9cdFOcJt56LLhleaF0wNS0T8iiJXrOC/FEwRLPWS/4E60q3fe7DdLng51WXTcwtQbyiGLHpKkQ+KEBYYj5CpLm4H5VTToksD7EZKiTmCX/MtHZleCGEGArDCyGEEFHD8ELpC9Uyb018iXGHOsYNQTcWVzu6PDfYfW2l4QXFjC+UPvdNhZfvlzrBytYHpUXCv8/8WYYXWjcsQVZEMBSSQL3mbt+qGfViUR/K40cq3VYhCYQ8OoKjXt6AMmUJ4uTFiEkrQkRKASSyPATHKisElqoMilYiIrkA0qxiwc+J1o4ML4QQQ2F4IYQQImoYXih9yWcjX0pj3PFbpCsi3TcbHF4u3JyIJ0H2lYYXFDO+UGpm9WbCS5f1LljtECj8+4seGV5oXTE1LbPSkJLt64GCAYM0o16srasMLwpJIB5kZAt+XmJQM3rlMWIzVIhOLUREcgEkCa8WWKpjeFI+4uQMMGKT4YUQYigML4QQQkQNwwulf7IoAerku0BuDEoD7HHQYYjB8SXrnm2V4QXFjC+U1nZ4+WGLG87fkwj/vlKJ7hGR+O9Swz+HGV6oyZlXAmWAB5T++s1fv1oz6uWbhsg7sr/SbZX+HsgKD0JSHtcRqa4yZQmkWZrpwaIeFiI8KR+h8XkIjqmdwFKZwbFKRD0sREIORy2JRYYXQoihMLwQQggRNQwvlOq3LMAB95wWGRxeEn33Viu8oJjxhdZtayO8tFvrgvcn2GPwAS/EPogT/H2kMq8GhuHDZbfx4QIng68dwws1RZNzClHobq9fhzNQ9fwBKnMLFFmOrnzbZ6ampgl+XsZmQs5jSJ9ND/Z8/ZVQaS6Cot9sXKmOkoQ8xKQXCX7N6OvL8EIIMRSGF0IIIaKG4YVS/ZYFOCDTZRcOOAyutfCC4kRcYXyhddTaCC/N196G5Sk/KBTxgr+HVOaSy/74auVt/GPiVXwwn+GF1h3lkaGVhpSiZQs0o14aNEbR/q3Vii9Cn5MQJub9goTsx4jLVCH6kWb9lTBZHkLiKi5wbwqGJ+dz/RcTl+GFEGIoDC+EEEJEDcMLpfotC3BAmdspXLsxrdrRZY/DQOT6nzYovKCY8YXWTWsjvKRmSPE4Tyb4+0dljjzhi89tNLGF4YXWNVOqGvVy5SRU3btrRr2MH1et8JIukwl+XrXly+uvRL2B9VeENCQuF1GphZApOX2cKcrwQggxFIYXQgghoobhhVL9Pg8vSrcDiLq9HlEuaxHltApR15dBcnIKfPcOhs/ewfA7MxH3bi7EPZclyPc7WS66VDe8oJjxhdY9ayO8GLMFOfHovM8b/55+TXsNGF5oXTRDGgOFJFCvuevWaMLLt02hPHuq0m0VkkCkJacIfk6v6/P1V2LSi15afyUXQQKsvyK0ElkeYjNUgn9PqGEyvBBCDIXhhRBCiKhheKFUv8/DS5nHGZR5ndX81/UEypwO4+mBJfht4Wj8unA0nh5ernnc5xzUAfavHF5QzPhC65Z1KbxEJkSj1Q5PvGN9tdw1YHihddGUnEIowu/rNdvdGYU/9ITK3AL5M2dUuu1zk/JMY5qqhJzHiPvT+ishRrr+ipAGRecgIqUA8QrT+L5ShhdCiOEwvBBCCBE1DC+U6leI8ILiZ/FlLeMLFb91JbxcCwxDk8138M54+wrXgOGF1lWVgZ5Q+nvoNX/5Es2ol++aI+/08Uq3Vfp7IC05WfBzem5iXgni/7T+isSE118R0hBpLqIfFUGWy+nHjF2GF0KIoTC8EEIIETUML5TqV6jwgmLGF1o3rAvhZadzEBqv1/+7zPBC66qJeb9UvnbL+eNQdeqkiS9TJlRrrZdkZeEbPQdZbgniFcXa9VfCk/NFu/6K0IYl5iMuk9OPGbMML4QQQ2F4IYQQImoYXijVr5DhBcWJuHxPgi8ZX6iIFXt4mX7uHuqvcKn0GjC80Lps7l3XSkNK0fyZUJlbQNWsBQqP76kyvGSH+r+xY4+TFwseI+qiESkFSOToF6OU4YUQYigML4QQQkQNwwul+hU6vKCY8YWKW7GGl9KiRAw66osvFlYdVBheaF02Mbek8phy9ghU7TtoRr1Mm1StUS8P5MpaO15ZTgli0ooQJssTPEDUZUPjcxGTVoTEPAYYY5LhhRBiKAwvhBBCRA3DC6X61RdeOv4UjC9OSPDF0WCNJ8Lw5ZkoLL7qV+PhBcWJuHw3lPGFilIxhhelIh4d93rj39Mcq3UNGF5oXTcrOgzKAA+95tvM14SXVq2Re/5UpdsqAzyQFRFS48cozSpG5MNChEi5RosxGZ6Ujzh5seA/w1QjwwshxFAYXgghhIgahhdK9asvvDQ7I8FbdrIKDrkYVCvhBcWML1Scii28+MdEosV2T7wz3r7a14DhhdZ1Hz14UGlIyb1yFkXtNKNeCubNrjK8KAM8kKLIr5Fjk8qLEZaYL3hgoJUb+bAQiXnC/yzXdRleCCGGwvBCCCFE1DC8UKpfYwovKGZ8oeJTTOHlJ18JWmy5Y/A1YHih9BcowgIrNW+RjWbUS9sOyHG8XOX2WZGvPuolIecxoh8VQcLpxEzGkLhcyJScdkxoGV4IIYbC8EIIIUTUMLxQql9jCy8oTsQlxhcqIsUSXtZeD8R361/t95LhhdJf8DAjC/KocL0qblxDYVvNqJfcpcsq3fa5KdmGjXqRZhUj8gGnEzNFI5ILBP8ZpgwvhBDDYXghhBAiahheKNWvMYYXFDO+UPEohvBidfouGq949c9Rhhda14xJK0JIXC6kWeXX5pDHREIeJdFrro1m1Ethx85QON+odFt5lARpKSlVHktiXgliM1QIT8pHUIxS8IBAX83YDJXgP9eU4YUQYjgML4QQQkQNwwul+jXW8IJixhcqDk05vDzOk6HPER/Um3/zta4BwwutCybmlSAmvQiShBfTd4XG50L60sLoKYr8SkOKwvEKir5vqxn1smJFleFFHiXRO+pFO51YAqcTM3U5zZjxyPBCCDEUhhdCCCGihuGFUv0ac3hBMeMLNX1NNbw8TItDuz1e+GCKw2tfA4YXKnZjM1R6F6iXyPIQr3gRXxThQVBIAvWaN3euZtRL567IvnWt0m0VkkCkJZcf9aKZTqwAIXGcTkwscpox45HhhRBiKAwvhBBCRA3DC6X6NfbwgmLGF2rammJ4cQ+PQJsdnjAbb18j14DhhYrVOHkxwpN1B5eXDUvMR0LOYyTl/4KUrDwo/T30mnfGFkXNW0JlboH8pYsq3fa5SdlFL6YTi+Z0YmKT04wZjwwvhBBDYXghhBAiahheKNWvKYQXFDO+UNPV1MLLoTvBaL31To1eA4YXKjalWcWISCkwaM2UiOQCyJQlSFaqkOd9A/le11Hg4YBC9yvPtNdaNHkCVOYWUHXqjMILx8t97cX2L3wYECh4HKC1Y1C0Eol5wv/MU40ML4QQQ2F4IYQQImoYXijVr6mEFxQn4qIf4ws1PU0pvMy+FIDvN7jW+DVgeKFiMT77MSIfFiI49tVGlUQ+KEBi3i94IFdCHinRa/bF8yhq2gIqcwso162rZNtQpNwLRIJfMIIiFYJHAlrzRqRwmjFjkuGFEGIoDC+EEEJEDcMLpfo1pfCCYsYXanqaQngpLUrEcDs/fLe85j4rX5bhhZq6spwSRKUWIkT6+uumRKUWIinvMeQxEZBHSfSaN3MmVOYWKOjZG1le7hW3iZTgUUgQkvwCkOQXgDDJQ8EjAa15Oc2YccnwQggxFIYXQgghoobhhVL9mlp4QTHjCzUtjT28FCoT0O2gD76af6PWrgHDCzVVE3NLEJNWBElCXo3dSA+KzkH0oyJkSGOhCL+vMSwQCkl5lT+dRNG3TaEyt0Du+rUVvq6QBCLF0xdJ7j5IcvdBrF84giKzBQ8FtOYMicuFTFki+O8BfSHDCyHEUBheCCGEiBqGF0r1a4rhBcWML9R0NObwEpEYg057vfDBZIdavQYML9QUjU1XIUxWc8HlZYNjlZAlZyIzNgryKAkU4UE6w0r+1KlQmVugsHdfZHvc1j6eFRqIdH9/pHj4lDM8JEXwWEBrTk4zZnwyvBBCDIXhhRBCiKhheKFUv6YaXlD8LNPV6z0AACAASURBVL6sYXyhxq2xhper98PQcZfnG7kGDC/UlIzLVCE8Kb/Wb6qHSHORIomE0t9Dr3nHDkLVoDFU5hbIX7uq3Nce3XZB6i3ncia5++I+R72IRk4zZnwyvBBCDIXhhRBCiKhheKFUv6YcXlDM+EKNX2MMLxtvBaHDtjtv7BowvFBTUCovRkRyAYKi39yN9ejIVGR53kaOhxPy7ziiyP0KityvoNDdXmvRuNFQmVtA1fMHFDieQd7tK1A6XUL29YtQOFyA/Mr5ckYEJggeDOjry2nGjFOGF0KIoTC8EEIIETUML5Tq19TDC4o18eULxhdqpBpTeCktSsTkc/fQboPrG70GDC/UmJXlliAipUCwG+xJHn7IvXW5XGwpF152b4Lq6wZQmVugaOUiFLjZI8vhArKu6lfoaEBfX04zZpwyvBBCDIXhhRBCiKhheKFUv/rCy1X7qzh15ATsNmyH3YbtOHXsJM44OOGe6w2jCy8oZnyhxquxhJfHeTIMsvVDi+W33vg1YHihxmqcvBiSWlrHpbqGStKgcLyoN7wUutujaPQITXjp0xu59j9VGl2yrl5AVECs4OGAvp5SebHgvx+0ogwvhBBDYXghhBAiahheKNWvvvBS5nQYTw8swW8LR+PXhaPx9PByzeM+54wyvKCY8YUap8YQXjLk8eh20Adfz70uyDVgeKHGaGy6CqHSXMFvsN+PykGymycUDhdQ6KYnvOzcAFW9b6Ayt0DhqiVVhpesqxe41osJGyLlNGPGKsMLIcRQGF4IIYSIGoYXSvVbWXhJ3zIH23q1x96+HfHTlOFGH15QnIiLvowv1LgUOrzci4tGl31e+GCSvWDXgOGFGpvRj4oQHKsU/Aa79kZ7WDpSb7kg3dUFSv87UAZ4VLBw7BhNeBk0CGnXryH1lkulRgbGCX5e9NXkNGPGK8MLIcRQGF4IIYSIGoYXSvWrK7wcmzMauyb2gWWnZujdtCE2/tAOw9s1h9UP7XBw1kjsmzMOpYEORhleUKyJL5+vccP/Tr9OqeB+uUa48HLcJxTddnsKHp8YXqixKMstQeSDQsFvrOsy1i8MSe4+SPW9C0VYYAWVRw5A9cVXUJlbIGvzViS5+1Rq4h0/BEUqBD8v+go/CxkqwX9XqG4ZXgghhsLwQgghRNQwvFCq3+fhJf3yPqRfOQCH9fOxbUwbXJnZFldmtsWwdg0xpm0TDGnbUPvY4QmtsGO2JTKcTyLD+aTRhRcUJyLpYQwOOAVSKriO90IF+R1Y4hiI7tvdBY8uDC/UmIx+VCT4TXV9BkUqkODpjwQvfzwMDIY8KryC+eOsoDK3QP6IkUi646fZvhLDgxIFPy9qmJxmzLhleCGEGArDCyGEEFHD8EKpfssCHBB+bCM6TV6I7212oeXMDWi1YDtazd+OVrM2oYX1UtT/tjmaWc7TPL5wh2a7OZvQevEetLC2geTsHsHPg1KqsbQoEWPP3EXnDa6CBxeGF2pshsnyBL+xXplxfmFI8PKHzNsfaaEhkEdJyplz+CBU5hZQmVsgY8ceJHj5V2qsXzjXejExOc2YccvwQggxFIYXQgghoobhhVL9lgU4IOjgWtRbdxFv2cl0at6yE/7f7rs6v/b31VfheYrhhVJjUKGIR5+jvvh+2S3BYwvDCzU2pfJiwW+qV8cErwAkeAUg0ScQ6ZJQyCNfii8RIcgfrVnrJW/kGDy4F4gHAUFIuXf/hXfvI9nvhVHhDxAcl6s1KNp41rahFZXKiwX/XaH6ZXghhBgKwwshhBBRw/BCqX4ZXigVhwmpceh5yAdfz70ueGhheKHGaOSDAsFvqldtNuI9A5DoeRdJnr544O2H9MB7yAp9sdZL7t7d2lEvyoP7oJAEas0KDYQ8OACZL5kRFVHpdZHllkCW88J4RTFi0ooQkVKA0Pg8BMUw1Lwpg2OUgv+e0MpleCGEGArDCyGEEFHD8EKpfhleKDV9b4VFoucBb3ww0V7wyMLwQo1RmbIEodJcwW+sV+vme4Qcye5eWh96+CAz6B4UEn+N931QMGw4VOYWKBg79sXj+gwLRErO601fJcspQVymCtGphQhPykdwLGNMbRiRzGnGjF2GF0KIoTC8EEIIETUML5Tql+GFUtN2p1sI+u71FDyuMLxQYzYmvUjwm+qGGHM3AknuPlpTvHyRGez/YtTL7h2aUS9ffAXlkYPax/WZFRlSo9czMU8zdVtUaiHCZBwVU1PGZqgE/12hlcvwQggxFIYXQgghouZytAKfL3RheKFUh8/DS/OZG1Bv3UXUW/0z6q27gHrrzuPL1Wfx5YozsGjSCl8uOPjs8Yuot/4S6m145swtCDqzS/DzoLSuWVqUiNmXA9B7h7vgYYXhhRq74Un5gt9UN8RQySMkePqX84F/0LP1XsKRFRSIgqGaUS/5460hjwqv0pTs/Fq7vgnZjxGTVoTw5HyExJnGyCJjM0SaC1luicHXXpZTgoTsx5BmFSM2Q4WE7MeC/76JWYYXQoihMLwQQggRNb4P8vGlDcMLpbosC3DA45vHEHR4HYKObsC2qSOwbmgzHJ3QCkcntIJV58bo16IhhrVrqH1sj+X3WDt1DILO7ELQmV1QB18T/DworUs+zpNh+Mm76LrRVfCowvBCjd14xWOTHJER5ytBgpd/OR8EBEEeJYE8SgLlrp2aUS8W9ZFjZ6t9XJ9pKSlv7JpL5cUmF7uEtqppxqRZxZAk5CE0PhfBcbkIita9n6BoJWLTOXKmtmR4IYQYCsMLIYQQUcPwQql+ywIcUOZ2CmUeZ1DmdRZP3U9hw/h+2GXdB1O6tcL4tk2ROmMorDq3xKjOLbFzUm8sH9cXJX6XoA6+plXo86C0Lmn9sz8+/dFR8KBiSHj5aAHDCxXGqNRCwW+qv4phISnlpht7bqrfXSgkgcj280DBgEGaUS/W1lBIAqs0Wflmb8jHK4oR9bAQofEcBVOVlU0zJs0qRmh8nkH7i0gpQEIOR7/UtAwvhBBDYXghhBAiahheKNXvn8NLmccZlLmeQJnTYTw9sAS/LRyNXxeOxtPDyzWP+5yDOsC+XHRheKH0zdpxt3Gv6aIrvHDECxXCxLxfIEkw7Ia1MZl0p2J4Sbrjg1RfTXzJ3bJJM+rlm0ZQnjhWZXhJS35zo15eVqYsQUx6EcISOQpGl5VNM5aQ8/iVr1uYLA9x8mLBfw/FJMMLIcRQGF4IIYSIGoYXSvXL8EKp6cnwQmn1jMtUCX5T/XWUhD5E6i3nCj5ydobC1x25t6+hsE8fqMwtUGA9AUp/jyp906Ne/mx89mOEJxcIfm2NSX3TjCXm/YKIlNe7ViFxuYh+VCT476JYZHghhBgKwwshhBBRw/BCqX4ZXig1PRleKK2er3vTWmiDIrMhd7iErKsXdJrvcgVFyxZoRr00aIyi/VtR6G5fqVmRoYJ/X5Lyn60Dk8wRMPejchCXqTuG1eQ0eZGceqxGZHghhBgKwwshhBBRw/BCqX7/HF5yHA6h6dUA1HeTov7tWNR3jtZ4Oxb13eJR3y0ey7dsYnihtJra+Ukw/IRfjfrZWnf8dfZN03GOE/418/orhRe/lGzBb7RR0zQh5zFC4kx/bZGI+wl6w0vW1QvIv2gHVffuUJlboGj82CrDS6G7PZKVxjMCIjZDVaenIAuV5iJRzzRjkTUcDjn12OvL8EIIMRSGF0IIIaKG4YVS/f45vKRf3odWt6Pw0T2FXhdv28rwQmk1nXU5UPARJ6YqR7zQ1zEmrUjwm+o1YVCkAhnXrlYaXwps5mpGvTRqgqKD26sML9mh/oJ/f142MbcEMWlFJr0ez6samaJ7mrGk/F8Qryiu8XgYEpeL6DTjCW+mJsMLIcRQGF4IIYSIGoYXSvXL8EJp7crwwvBChVFMoygiA2MrDS8Ku6Mo6tJFM+plolW1Rr08kCsF/x792YScx4hKLUSI1PRHKlVXfdOMPTfyYc1NN1buZ4pTj72SDC+EEENheCGEECJqGF4o1S/DC6W1K8MLwwt980qzihEULfxN9ZozG6nOLki9pd/shTaa8PJdc+SdPgZlgEelZkWECP59quz7Fy6icKbPyqYZe2589uNaC1GcesxwGV4IIYbC8EIIIUTUMLxQql+GF0prV4YXhhf6/7P3rsFt1ffe73nxzJl5Zs7MeXneubtmb05h03b38mwKFDalpbtP6W5pS6Gluy20QNNAEnIhIYQkDs6VpEnThEBISEhCACchIb4kdhw7tmNbsmRZ1v1mW7Iu1l2ybOe0szfhe14odizrumRJS1r6fmY+06kkW9Jay7xYn/x//9I7XKRVAmKq7jfC2tqZ1tFTDYg8GN/rJbz0T/AO9mWxHyP+qOjnKp3mwAzUo1GJBbQF53Q0/ZixhOvZXrzreUAfhJajx3KW4YUQIhSGF0IIIZKG4YXS9DK8UFpcGV4YXmhpNQdnoDBKc1SVqf16Rl0vr42vevna/4Kv4WN4hlUZdZqMop+vbOrdMcg0AdGPfTE05LjaxOSfhsJY3P1v1KMcPZaLDC+EEKEwvBBCCJE0DC+UppfhhdLiyvDC8EJLq84VE/2GerFUySywtXamdezEhwjfF9/rJbTsJXgH+7Mq9vnKRb07BoXE9n3JZczYfDWOyaJ/pkFzmKPHssjwQggRCsMLIYQQScPwQml6GV4oLa4MLwwvtLSqbNLeG8TY0QfT1Z60upevRqymFtFv3AvvuQZ4hpUZHfX4RT9nuSi1+JLrmLFZzYEZKE3FXfXSP8zRY9lkeCGECIXhhRBCiKRheKE0vQwvlBZXhheGF1o6jb5pyHXSHEs166DcBntjc1qdh48g8q/3ze31Eui9ktm+dlhDua+8EFMpxRe9Oyb4+2vHi7/qZVaOHkstwwshRCgML4QQQiQNwwul6WV4obS4MrwwvNDSWYpxTOLryxhe7I3N8L3wp7lVL4FT72WNL47RMdHPXa4aJqYqfs8XuS6Q9/cvZXgaMATzCkRSluGFECIUhhdCCCGShuGF0vQyvFBaXBleGF5o6VSaiz+KqRxUKkZhbe1M69iRE4h881uI1dTC++IKeAb64B1M78SQHNZwZax6sYbjKz9kGvHPQ74KHTM2XzH2MFrM55WaDC+EEKEwvBBCCJE0DC+UppfhhdLiyvDC8EJLo94zJfoN9VIpU0/A1H49o54ly+Pjxu79NuwfnoVnSAHPsCqt9nG36OdQiOqxqOjnIV8Xu4pEZS39PkYaB/d9sYYZXgghwmF4IYQQImkYXihNL8MLpcWV4YXhhZZG9WhE9BvqJb1536WE6er1tI4cPYnI1/8VsZpauJevxkhPPzzDyrS6TIaK2evFGr4Bc3BGlACxWBXGICzBxR1nvTtW8hU/cl0AOhfHjjG8EEKEwvBCCCFE0jC8UJpehhdKiyvDC8MLLb7mwAwGJLLpes6qfRnHjVlbO+F9Lr7XS/i+hzB64iM4urvhVfalddQTFP1cCjrvwRnItJW130uhxnYN2UofGhXGIAwTU6KfdzFleCGECIXhhRBCiKRheKE0vQwvlBZXhheGF1p8tc5J0W+oi6GuS5kxvNgPHUX0q99ArKYWnhVrYG3rhL0rfXzxaIZgDU2Lfj6FqHFU1rkv1Gb1Bs8U5CJEp0FLGCZ/ZV0jhZThhRAiFIYXQgghkobhhdL0MrxQWlwZXhheaPGtxJFThVA2NAF7Y1NG/b97Nr7q5YGHMH7sfTiamuBqvYTA9SspHfX4RT+fQrQEZzBoqYzzX4gxY/MdGhFnvN7QSASWkPjnXgwZXgghQmF4IYQQImkYXihN78Lw4j/7V9x9QZk5vOzYzvBCaY4yvDC80OJq9E5V3LipQmq71I6JMx+k1b9rGyb/+SuI1dQiuHTJ3OO+T04j2tqQZLizUfRzKlS9OybK6g+hFmrM2KyGiSnIdeJ872F7VPTzLoYML4QQoTC8EEIIkTQML7SqnTQBrgHANYDDB97EqxtfT3D9xg0ZffWPS7DuuRfw8x/9B37849QuX/oc4FWlN2oU/zhQKpIMLwwvtLgO26Oi31AXU4VyPGN4mTjzAUK/+iViNbWIfvsheN996/bjzR+ljC92h1P08ypUlQh7ngi1GPujqMfEuf5l2gC0zknRz3upZXghhAiF4YUQQoikYXihVW1Ih5uX3sXNS+/ijVUvosNsK7h161bi8/6z+Fx2Dp/LziYJr0r840CpSDK8MLzQ4mkJzkBhCol+Q11sbZevZl71sr0ek1+6J77q5aWlCc+FWz5OGV/EPrdCNUyIs+dJriqMQVhChRszNqvRN40BQ1CU7zRgCMLgKXxMKmcZXgghQmF4IYQQImkYXmhVy/BCqagyvDC80OKpc8VEv6FeDg4MOrOuegk/+SRiNbWIPPQwvEffTnzuUnJ8cZrNop9foYq150kuFnrM2HzVo+J970FzCCbftOjnvlQyvBBChMLwQgghRNIwvNCqluGFUlFleGF4ocVzqALGS5VKU3sPRltaMdrUAntjM+wXm+I2NsPe2Az3m3sweefdiNXUwrt67dzj9sZmuC63wNvZCl/XPLvbYC3CCo1iavBMQaYpz1UvenesaN9b75kS9bsN2SKwBCvrWslXhhdCiFAYXgghhEgahhda1TK8UCqqDC8ML7Q4mnzTom0sXo4qFXYYO/rnNHX0Jen99bPxcWOP/hCWT1vnPdePkT453JohuLXqOa2hylvJMGgJi34uFirXBYr+vZUij9wbHouKfu5LIcMLIUQoDC+EEEIkDcMLrWoZXigVVYYXhhdaHDWOSdFvqJebuq5BmNqvp3Vs71uY/McvIVZTC+eGLUnPj/T0w6NWzml3uEQ/z0LVjpffdVHMMWOzDtujon5HmcYP7fik6Oe/2DK8EEKEwvBCCCFE0jC80KqW4YVSUWV4YXihxXHQLO6/8C9H9dcGYG+8COeFs3Cf/RATDScxceZU4n4uP/1ZfK+X734P3hNH4Wn4AO6GDzBx9gN4PzkN/4VEbf7Kuplu8k1Dri2vlVDFHDM2q9E7BZnI33tAHyzJdxVThhdCiFAYXgghhEgahhda1TK8UCqqDC8ML7TwGkTe06Jclam9sDdehOPiBbg+aYDnzClMNJxKiC/+za8j9sV/QqymFoHVKzFx5gN4GuJOnP0AvnOn4fvktq7rXaKfb6GW07gxhTEIS4n2ylGVwfdWmkIweitvRF2uMrwQQoTC8EIIIUTSMLzQqlas8CK/LcMLrWYZXhheaOFVj4o7VqmcVfcbYGntgO3SFYw2tcB+sRH2i02wNzbB3tgMe2Mzgj/7BWI1tQj94DE4zn4y9/isjqZmOC+1wN16Ce62S7BNhEQ/50IspzF0pRgzNmu5jFlTWcMwB0oTm0otwwshRCgML4QQQiQNwwutasUIL3KGF0pnZXhheKGF1RyYgcIQFP3mcrkqU3sxcqkVIy2Xb4WXptveCiueN7Yh9oU7EKupxcSGjYnh5dZrHU1NcF5ugbu1BeN9faKfdyEaveWzIqqUo7dM/mkM6Mvjb6OUwamUMrwQQoTC8EIIIUTSMLzQqrbU4UXO8ELpfBleGF5oYdU5Y6LfVC531X16mNt7YLnSBUtrJ6ytHbC2dibo/+mT8XFjP3octqa2Bc93wNragZH2Tji6u+Hs7YHNFxX93OeqJTgDuU78fV5KOWZsVpVV/HFjs2qdlbU/UC4yvBBChMLwQgghRNIwvNCqNkt4WbmxDr95Ycmi/Nl/PIbed7czvFCaQoYXhhdaWMvpxnK5OqBywdAhg+FqP0xXe2Fqv56kY/sexGpqEauphaN+V8rXmNqvw9bVB7tMhjGNTvRzL0SlOST6eVCPlj5WldOYNbkuAJ2rdCt+SiHDCyFEKAwvhBBCJA3DC61qs4SXF9euxy9++yx+u3RZ3j7++E9uhxeOGqM0QYYXhhdaOI3eaci14q9kqAS13UMwdPTDND++XJ3nlW74H4/v9eJ//BcwXelOfH5+fOnug0M+AJu/clYwqEcjop8DvWeq5N/bMFE+Y9b6h/1QGEMwTJT+OBRLhhdCiFAYXgghhEgahhda1WYJL2d6+nC4pR1d3mjert/4Ovd4oTSNDC8ML7RwDtujot9IrhQHVC4YOgdg7OhLXPUyL644tr55e9XL9j2J4WVhfOnpg91iE/0ayFWxR9LJdQFRvrclNFM2+7zMOmgJw+SfFv2aKIQML4QQoTC8EEIIkTQML7SqXUR4OXihBSvqtmJF3Vas2b4bp7rluYWXBTK80GqW4YXhhRZGS+gGlCbxx0dVkgqFI2lvl/namtoQ+NFP46tefvpkxtdaWzsxdq27Yla96D3irvwQY8zYrOU4jm9oJAJrSPzrYrEyvBBChMLwQgghRNIwvNCqNs/wsqJuK5Zv3oqlr23CirqtWLZxC9b/+a/YdvQEwwulAmR4YXihhVHvFncFQ0Wq9sHe2JTRiQ0b46tevnAHPG9szfhaR1MTLMMm0a+FXDR6xQ0vYowZm1XjKM+VYRq7eDGqUDK8EEKEwvBCCCFE0jC80Ko2j/Cy8/hpvLxlO/afa5x7rNMdwrKNW/Dylu043afkqDFKc5ThheGFFsahEfH37KhEVTILJs58kFbvqWOIPPrviNXUIvyTn2R87awGZ1j06yGbJt+0aMdcYQzBIuLqDoPIq33SKdcGoHPGRL82FiPDCyFEKAwvhBBCJA3DC61q8wgva3ftxbKNW5JWtnS6Q1i+6Q2sqt/B8EJpjjK8MLzQxWsJzUCmCYh+47gSlam9cJ/7KGNICaxeGV/18sV/gn/z61nDi6W9B+bgjOjXRSbNgRnRjrl6TNyVHZbgDOS68vx7URiCMIi4GmixMrwQQoTC8EIIIUTSMLzQqjaP8PJy3TbUHz6Wcj+XVfU7MocXOcMLpfNleGF4oYtXOz4p+g3jSlbdb8i86uXEUUS++734qpef/iynVS/6EZ/o10U25SJtMm+YED8sDJrLdz+kAUMQllB5h7t0MrwQQoTC8EIIIUTSMLzQqjaP8PLq7r9gzfbdDC+UFkCGF4YXungHLeW3WXhl6YOl7RqsrZ1pda3fhFhNLSb/8UsY37M/42utrZ0Y1ntEvy6yaZgo/cgtsceMzaoeLe/RfEO2CCxlvmoqlQwvhBChMLwQQgiRNAwvtKrNI7xsOvAO/vTq67igMSc8/ubJj/H6voM4eKGFo8YozVGGF4YXujgNE1OQacS/UVzpDg7YYOroT6vl0zYEH30MsZpaeH/9bMbXmjr6oevVwOwXf2VHJoftpd9kXuwxY7NqHOW/Smy4TI6VEBleCCFCYXghhBAiaRheaFWbR3jpdIfwx1fW4/k1r2LZxi3YdOAdLH1tE17ZsQdrd+1NWgWTFF5kDC+UzsrwwvBCF+fwWOlvnktStQ/2pibYG9PrXf1KfNXLnXfD/eaejK+1NzbBaC3vVS9KEcZt6ctk/xK9Oyb+NZdFmSYA7fik6MdKiAwvhBChMLwQQgiRNAwvtKrNI7x0eaNoH/ej7tARrN62C0tf24QVdVux7eiJlOPHUoaXeTK80GqW4YXhheavJTgDhVGcfTqkqPlKT+a9Xo6+jchDD8f3ennyyaz7vLg+/UT0aySd1TxmzBq+AaN3WvTrLRcH9EHo3THRj1euMrwQQoTC8EIIIUTSMLzQqjbP8CJEhhdK08vwwvBC81fnKv9/tV9JKpTjWWNK8KWl8VUvX/pn+LfXZ339iM0h+nWSymoeM2YN34A5MIP+ChnRpzSFYPROi37McpHhhRAiFIYXQgghkobhhVa1DC+UiirDC8MLzd8hW3lvEF6JjjU2wnn+DNznPoLnzAeYaDiVuOrl3bcQ/fZDiNXUIvSrXyaFFk/DqSTFvk5SKcaYMUOZjBmbdUBfOavFVNYwzIEZ0Y9ZNhleCCFCYXghhBAiaRheaFXL8EKpqDK8MLzQ/DT6piHXBUS/ISw1B2VWOM+fgeuTj+E++2E8vCyIL8GlS+KrXv75K/Dv2pY1vIyabaJfL/MVY8yY0hSCtUzGjM2qNJU+Pi1G9Wj5rBhKJ8MLIUQoDC+EEEIkDcMLrWoZXigVVYYXhheanxrHpOg3giWp2gdTew9GWlox2tQCe2Mz7Beb4jY2w97YjPFjJxB+4N8Qq6mF/7e/n3s84bWzNjXB1XYJ1lD5rFYQY8zYcBmNGZtVZQ2Lf70JVOOYFP24ZZLhhRAiFIYXQgghkobhhVa1iwgvzSY7th09gTXbd2Nfw3m0j/tzCy/yRBleaDXL8MLwQvNTYaicMUmLUabxQ64Pxi3RCh+lYgzm9h5YrnTD0nYN1tYOWFs7E/SsWINYTS2iX/kG7IeOLni+A5bLt3V0dWNkzCX6NTMrx4zFVY+VPkAV4u/B6C2/YzkrwwshRCgML4QQQiQNwwutavMML/vPNWLJug14btVavFy3FX969XWsrN+JU93yzOFFzvBC6XwZXhheqHCN3mnRbwAXUoUhCJUtAo1jEnp3DCZf5o3EzYEZmHzTMHimoHFMQmUNF3S/DpnaC02PGoYOGYxXe2Fqv56k7YOzCN0fX/Xief7F5Ndcue1Idz/sQ8OwBsXfIJ1jxm4rxsqfgvy9mEJlG18YXgghQmF4IYQQImkYXmhVm0d4OdUtx7KNb2BF3da5VS7nhgx4fvU6rN66C5dsToYXSnOU4YXhhQp3aCQi+s3fxSjXBqCyhqFzxQq6YbglOAO9OwaVLQKZZnGrYwbl1lvhpR+m2fhyNVH38tWI1dQi8vV/xcjRk7efWxBhrNd64ZANwOYS/++VY8bEPRaFUmUNF/Rvp1AyvBBChMLwQgghRNIwvNCqNo/wsmb7bix9bVPSypaL+hG8vGUbNh14h+GF0hxleGF4ocK0hG5Api3NyK1CO2gJQ1+ikVOW0A3oXDEMWvLbx0Om9kLXpYSxox+mq323Q8q88GI7+THC3/p2fNXLkuVJYWb2tQmFOgAAIABJREFUZ8zt1+GQyzCm0Ym+1wvHjN1W46jc8NI/7Id6NCL6MVwowwshRCgML4QQQiQNwwutavMILyvf2IG6Q0dS7ueyom4r1mzfzT1eKM1RhheGFypMnSsm+g1fIcp1AajHoqL+63xzYAbq0QhkGoE3tvsMMLd3w3yla95eL4n7vUz8aXl81cs3v4WxIyeS9nqxXo47dq0b49e7YXP7RTsOHDOWqMYxKfrfx2LVOMprNRHDCyFEKAwvhBBCJA3DC61q8wkv9TuwdtfelOFlVf0OrKjbmjm8LJDhhVazDC8ML1SYgyKsWMhX9VgUFpFXeMx3NsDItYEcx7X5MHKpDSMtlzHW3AJ7YxPsjY23/jeu8+13EPnGvYjV1ML3wp8Snpt7/cVGjDc3w93agvHr10Vb9SLGaC29Oyb6eU+nFMKLXBeAzlU+x5jhhRAiFIYXQgghkobhhVa1eYSXVfU78IeX18zt7zJ/75dXd/8laTUMwwul6WV4YXihuWv0TlXEmDGVNVy246XmOzyWPUSo+wxwnj8D1ycfw3P2NCYaTsU988GcoWd+h1hNLaLfvBe+v+5NeG7u9fMccXhE+b6lHDMm0/ihcUyKfo4zqR2v/PDSP+yHwhiEYaI8/t4YXgghQmF4IYQQImkYXmhVm0d4uaAx4w8rX8HvV6zGwQstON2nRP3hY1i2cQuWrNuATneI4YXSHGV4YXihuVvum4ErTSFonZNlO1pqoZbQDahHs6980XWrbu/xksKRI6cQ+Xp81Yt72eq0r7P3yuBSKuA0GEr+XUs9ZmzYXl4jsFIplfDSPxzfP8nknxb9mDK8EEKEwvBCCCFE0jC80Ko2j/DS5Y3idJ8Sf3xlPZ5ZthJ/WPkK/vjKeqyo24pmkz3ptdzjhdL0MrwwvNDctIRmoDSV55gxuS6A4bFoWdz4Fao5MAOVLZzx+ymUdhg7+mG82gfT1V6Yrl5P0vPCi4jV1CJ0/0OwfXA28fnZQNPdh3H5AMblA7D5S7sapJTRbnis/KOLNXwDWqd0wkv/sB9DIxHRR/sxvBBChMLwQgghRNIwvNCqNs/wMmvbmAfnhgxJY8fShhc5wwul82V4YXihuSnGxui5qDSFYPJVXnCZryU0A4UhmPY7DgyOw9DZD9PVXpivdMHaehXW1o5bdsLa2gn7oaOIfPUbiNXUwrN89dzjceOvtbV1Yvx6D8av92BsxFHS71iqaKcejcBSISuedM6Y6H8/hVbslUYML4QQoTC8EEIIkTQML7SqzRJe/nLqQ7y+7yAOt7Tn7XMvPA//pWMML5SmkOGF4YXmZm6bwZdOmcYP9VgU5oC4/8K+UBq9UxnjhOHaAIwdfTC398DSdg3Wy4nhxdraCe+zLyBWU4vwtx/G6KmGucdtbbd19HTD2dsDZ28PbP7SbIpeqmg3NBKBJVg510O5j+7L6+9SG4iP+xPpmDK8EEKEwvBCCCFE0jC80Ko2S3j52VNP46FHvoeHv/f9vP23hx7Ch/WrGV4oTSHDC8MLza4lOAOZRvybuvNv7urdpYkGpdTkm4ZcG0j5nQcGnRhpacVoy2WMNbXA3tgIe2NTgq59+xG9518Qq6mFd/nLt59raoLjls7LLXBfiWs3WUryvUoRGIZskYqLcOUWMwvlgCEIvWdKlGPK8EIIEQrDCyGEEEnD8EKr2kWOGstF7vFCaXoZXhheaG7KdamDQKlVGIMw+yvrBrsQDRNTaSPXUJ8JE2c+yGjoV79CrKYW0QcehPfwWylfE275GNHWBkRbG2ALFj9gFXvMmMpaHhu7C3XQXJ57JhVCpTkEowgjABleCCFCYXghhBAiaRheaFW7iPDS6Q7hVLcch1vacUFjzj28LJDhhVazDC8MLzQ3yyG8qEcrb1VDPmrHJyFLsfJFpvbCc/bDjOHFv6Mek3fdg1hNLYIvLU0dZ5pvh5cJtaKo36XYY8YGLeGK3eNnIMO+PlJQZQvDXOLRbwwvhBChMLwQQgiRNAwvtKrNM7y839mH37+8Gn9Y+QqeXbEKL27YjGUbt+DckIHhhVIBMrwwvNDsWoIzot7AlWkC0LmkN1oskxrHZMpjoekZzrrqJfzkk/FVLw89DO/Rt1O+Zja8RFsbYAsUb0+OYo4ZGzSHYPRWZnSxhG6IHkZKoXo0UtLjyvBCCBEKwwshhBBJw/BCq9o8wstF/Qj+9OrreH71OpzuU6JtzIODF1qwfNMbWLZxCzrdIYYXSnOU4YXhhWbX6C3N5uipVBiCVRddZh0eS44WMrUX7nMfZ171snULJu+8O77qZflLWcOLT3G9aN+hWGPGlKYQDBPi7CNSCPXumOhRpCRq/NCOFy/sLZThhRAiFIYXQgghkobhhVa1eYSXVfU78NLrm5MCy+k+JV7ZuQfbjp7gHi+U5ijDC8MLza7OJc5NYoUxCL27OqOLNRxfaZRqA/bhPj3sjc0ZDTz1NGI1tQg/8n2Mf/hx4vNNzfB2tiLQeyVu3xWMeMMF//zFGjOmMIZgEGnz9kKZKqpJ1QF96f6OGV4IIUJheCGEECJpGF5oVZtHeFlZvwMb9h1MuZ/LqvodWFW/I314kTO8UDpfhheGF5rddGOviqnSFIK+wm+uF0JzYAYqa3jB8fHB2tqZ0fE9+zH5j3chVlML1/pNSc+7envgHeyb02XQFfyzF2PMmMIgjRg3aC7OSqByVWkKwegt/t8zwwshRCgML4QQQiQNwwutavNZ8bJ1Z9rwsmb7boYXSgXI8MLwQrOrHk1edVHsm7SVPEaq0Bp90xg0J8YXldwKY0c/jFd7YbraC1P79SS9v/wNYjW1CPz7j2C52Hr7uavXMXK9Hx61Yk63RlXwVS+FHjM2oJfG2DmzfwZybUD0GFJqVdYwzIGZoh5bhhdCiFAYXgghhEgahhda1eYRXlbUbcUfXl6TFF0uaMx4Zeefk6IMwwul6WV4YXih2U1ecVE8B82MLqk0TEwlhIwBlQvm9h6Yr3TB2nYNttaOW3bO6dy1D5O1dyJWUwv3hi23n2vrxGjHNbjlvfAM3Nap1xT08xbyupDrAtA5Kz+6WMPije4rB4dskaIeW4YXQohQGF4IIYRIGoYXWtXmEV5Odcvx0ut1WLZxCy7qR9DljeJYew+WrNuAlzbUodlkZ3ihNEcZXhheaHYVxtKMRRowBIv+L+IrWZNvGjLN7ZUS2u4hGDr6Ybzaf3vVy9VEfU/+Or7q5Yc/gbm5/dbjvbB09GJcMQCXSpGgzV+YjdALOWZMrg2UdIP2YlvKkFmOahzFO5cML4QQoTC8EEIIkTQML7SqzSO8dHmj2NdwHkvWbcCzy1fhhdXrsGLzVry0oQ6nuuVJr2V4oTS9DC8MLzS7A/pg0W/GxveAmBb9u5a7OlcMcl08viiUDpjbe2C50gVL2zVYWztuOW+vlx17EPvCHfG9XjbVzz1uu9IJR3c3PAN9CY66CvM3PWQr3Hg6qax0sYZvwOidgqwKx4zNV64LFG1kHMMLIUQoDC+EEEIkDcMLrWrzDC9d3ijax/041t6DncdP4/3OPnS6Qylfx/BCaXoZXhheaGbNwRnINMW9ETtgCELvkc7N9WKrHZ+cW/miGBiDta0zo/6fPRlf9fKjx2Frbpt7fPTqNUwM9ic6JIM1vPhVR+bATEGCncYeFf14F9LhscKtBKpkleZQUY4vwwshRCgML4QQQiQNwwutahcRXnKV4YXS9DK8MLzQzBp908X91+/aALRO6YyRKpWzo7xkal/CCpdUOrfuQqymFrGaWji3bL/9XFsnnH3X4R3sS9A+7l705yvEPibDY9KKLtbwjbnVStWuTBsoyvFleCGECIXhhRBCiKRheKFVLcMLpaLK8MLwQjOrdxd3I3CNQ3o310ulejQ+zkvXNRjf3yWdbd3wP/4LxGpq4f/JEzC1dc89N9Yrg2dYlaDLoFv0Z1vsqDG1BKOLxjEpevAoJ42+wo8WZHghhAiF4YUQQoikYXgpvU8/8WPc8YV/mPPKp8dz/lmXuSfhZ3/0798V/ftUtAwvlIoqwwvDC82sdrx4N4vVoxHRv18lawnOYGgkgn61F6ar1zPq2Prm3KoXx/Y9c4/buvrhGVYmOerJf0XCYseMqUcjsIQWP+6snDT5p6EwhkSPHeVkMfZ5YXghhAiF4YUQQoikYXgpvQwvZSTDC6WiyvDC8EIzW6w9KVS2MMwBad1cF0OTfxoqaxjm9usYudye1tGmywj+6PH4Xi+PP3H7udZ2TMi64VP0JOjWDcOaZ/zQOfNfJTU0EoE5KL3rYnY0HL3tcBH272F4IYQIheGFEEKIpGF4Kb0ML2VknuHlks2JDfsOYmX9DixZtwEvbahD3aEjDC+UCpThheGFZla1yJFRqRzQByW3okFMzYEZyHWBrHu9uDZvnVv1Mr5999zj9q5ueJV9SY56gnl9nnzHjEk1xpmDM5BpubdL0vm2hgt+rBleCCFCYXghhBAiaRheSu9iwkvMo8L+XRvn/OTUQdG/T0WbR3hpH/fj+dVrsWTdBqzdtRfbjp7Aso1bsHbnn7Gqfkfm8CJjeKF0vgwvDC80s0pT4ccjGb1Ton8vqWnyT8PR1w/3lUuwNzal1HH2E4R+8BhiNbUI/vSJucfHW1oQuH4lyQmVDNawsBBi9uc3ZkxlDcPkL/yeH+WgyhoWPXKUowOG/MJeJhleCCFCYXghhBAiaRheMvv3oA5aWROU3ecRcSoL8jsXE14W42dRI1zmHtzwDef8MxGnElpZE+QdZ6HuvQiXuQefRY2C3tMy1AZ5x1k49NdEP59J5hFeNuw7iCXrNqDZZE94fF/Deaz/81+x/1xj5vCyQIYXWs0yvDC80MwOGPLfqyOV3NeleI74Ioi2NmDizAdpDaxZGV/18sV/hH/z63OPRy59jGhrQ5JjzglBnyGfMWODlnBRNlovBzWO4u2RVOkyvBBCygGGF0IIIZKG4SW18o6z+N/ffTghkNzxhX/AN7/6FezYvAZ/D+b/HRcTXry2Pjx0371zrljyTMLzK5Y8k/C819YHZfd5PP7D7+PuO++ce89HHrwflz85mvZ9rnx6HD/69+8mff87vvAPeOBfv4n9uzZmDDhGxSX8/D9+gDtr70j42Ttr78Drr7xYsIi1aPMIL6/u2Y+1u/amHCu2qn4H1mzfzfBCaY4yvDC80PRaQoUdkaQwBiV7g71c9Pd3InLp47ThxXviKCLffRSxmlqEf/rTucf9Fz5MGV7CnY2C3l/omDGlOSTZFVAGz1Req3+qRQXDCyGkDGB4IYQQImkYXpLdu+21pGCw0EcffhCjmqt5/f5i7vGy8Hfv37Ux43dJNars5OHd+Kcv1mb8/nd84R/w4nO/wchwe9LPf3h0b0LkSeXX7rmnPFbAzAsvv/35T3IKL8s312Pb0RNpw8vCcWMML5Sml+GF4YWm1+SfLuiNVu34pOjfSeqOevyItjYgcjn9ypfAyhXxVS93/L/wb9k093iq8BJtbYDd4cz5epHrcw91SlMIhglpRhdr+AYURkaXbOe/0Mec4YUQIhSGF0IIIZKG4SXRzqaTWYPDrE8/8eO83qOU4SWbD/zrNxN+3mvrw5fvuivhNV++6y489fhj+NY3vpb088cP7Uz4eaPiUtZoNf+zCxlbVhTnhZef/eDRnMLLmu27sWzjlqTo0j7ux/JNbySthmF4oTS9DC8MLzS9hompgt1kVVnDsITE/07VoL+/cy6aeM+mWPVy/F1EvvNIfNXLz5+YezzU9FHa+JLL+2qduY/VUhiD0HukGV0swRkMjQhb+VONMrwQQsoBhhdCCCGShuHltp9FjXj04QcT4sDrr7wIrawJMY8KDe/vx0P33bvo/VlKHV52bF4Dy1AbHPprOPLXbUnPe219cz/f1HA44blVL/4+YazawT2bE55f8uzTCe//m6d+mvD8U48/hlHNVfw9qMOnH76Nr91zz6KPX0HNI7zsaziPFZu34s2THydEl6WvbcKyTW/gI7ma4YXSHGV4YXih6c1nv45UynUBGCR6k70cHfGG4Jdfg6+/AxPX2uC83AJ7czPsjc0YvdgM+8VmeFevRaymFpN33g33rj1wXGqGt7MVvu42BK63Idib6PjYWNb3Vdly20R+wBCE3h0T/TgVxdANqEcZXXIKL2aGF0KI+DC8EEIIkTQML7ftvnw642oQTFnQ8P7+hNc8+/QTgt+nlOFl/colWd9f3nF27rmTh3fj6Sd+POfCcWryjrNpV/2Maq4mPHf3nXcm7eWyd9trSVFI1POeR3jp8kaxfs9+vLxlO5Zt3IJV9TuwfNMbWLP9Tew8fjr5tQvDizxRhhdazTK8MLzQ9Grs0YLcYB0ei4r+XarK0AxcBg0m1APwKGUY7+3ByNVrsLZ1wtIad6ThAkKPfB+xmlr4fv0MbFeuwdHTA4+iDxPKPngH++BT3darlsEankn7nib/NOS67GPGBvRB6FwSjS7hGxgeK8zfTDU4aAkX/PgzvBBChMLwQgghRNIwvNz2+KGdSdHCZe5JcOEorUcevB+YsiAwJscnpw6mdf5+JqUML92XTyf9jrXLn08bXlIZcSqh7r2Id/a9gUcevD9teLn8ydGMq2Fmf9f849J35WNxz3ue4aXLG8Wx9h6sqNuKVfU7sH7P/qSVLinDi5zhhdL5MrwwvND0FmJcktIcgjmQ/oY9LY5jTg/cmiG4h1Vwqwdh75fBfPU6TO23da59HbGaWkTv+jLGDrwLW3cf3OpBeNSD8AwPYkKT6KjHn/b9chkzJtcFoHVKd5+fQoXKalFlZXghhIgPwwshhBBJw/By262vrxK0P8odX/gHfP3L92DGOwyj4lLG183fxL6U4SXVBva5hJemhsNYseSZlPu6pAsvb+2pS3juzTfWiX5Os7qI8JKrDC+UppfhheGFpnfQktvoqHTKNH5Jr24od10mAzzDqjnH+mQJ4cXacBHBhx9FrKYWE797HpaO6xhXDiT8zHzt466075VtzJhMG4B2XJrRxRyc4XgxhhdCSIXC8EIIIUTSMLzcdmGQyNXZlTDlEF6WPPt0wvNGxaWk31G/YWXa97/hG8ZTjz+W9nssfG5+eFm/cknCc/t3bRT9nGZ1Xnj53c8fTwovzy1fgR8/+Ss88dtn8/ZHjz2Gqwe3MLxQmkKGF4YXml6VdXHhpRg3VqkAQ9PwDCsTHOnpg+lqz5yuNevjq17u+ReMHjqKMZks6Wfmaw0m79WTbcyYTOOHxiHN6GLyT2PIxuiS138fbAwvhBDxYXghhBAiaRhebvvmG+sSwsGzTz+B/bs2ZjXmUUkmvOzYvCbhubvvvBOvv/IiPv3wbXhtfcCUJfcVL1vWin5OszovvIz3XU4KL6s21+EXv/09lqx9LW9/9vOfQXViD/d4qWJNbguu2SrXYh4bhheGF5pec2AGMm32fTtS3mzXBjhirAz0DvYi0HslQWdrC+yNzbA3NmP8+AmEH/g3xGpqEfjds3C1XUp6/XxdRn3Se+jdsYzXgmSji28aCmNQ9IBRqapskYKfE4YXQohQGF4IIYRIGoaX2547eSAhHKx68Q85/2zMo4K842xaA2PyudeWc3h56L57E6LL/M+NqfgeLenCS1PD4YTnnvvtU0nvbRlqw9NP/HhO0ceRZQkvZ3r6sO3oicKNGpOdTZLhRfq+1CF+PMnXfYrixheGF4YXmlmdM/NN9XRKdaxUpTk+MpIcUK63wdHcPBdffC+tQKymFpNf/TpCx9/JGF4CfVcw4k1eqaB1TkJpCiVdB8NjUdGPQaG1BGegsUcxoGd0WYzqEYYXQoj4MLwQQgiRNAwvt124auXLd92FvwcTv8uo5irWLn9+znzGaZVzeFk4Vmzhz35y6mDa8KKVNSU8d2ftHXOrZGYtu3Fkiwgv+xrOY8323VhVvwMr6ram3QuG4YXW9Yr/GfK12KteGF4YXmh2he71ojCGRP/MhdISrPRVOzOYUMsxMSTHhEoGr6oPE8o+uOW9GOnsgr27G96LnyD6YHzVS/ilF+Ed7Muoy6BLfaxCiXudDBXhxrrYGjxTix7BR2+Fl1GGF0KI+DC8EEIIkTQML4k+99unEsLAi8/9BkbFJTj013Dl0+N49OEHE54/fmin4PdYGF6+9Y2v4aH77s3obAQpdnj55le/krDiZX44UXafT3h+YXhJ9d0effhBdDadhFbWhB2b1+DuO+9MeF7ZfV7cc55neFm2cQuWrN2Apa9twoq6rVj62ias2f4m6g4dYXihSTK8pJfhheGFZlfoyDGTb1r0z5yPJt80dM4YhkYiUBiDkGluhSRDEEMjEehcMZj9lRdixm02eDSquMOD8KgH4VYPwj2khFsd///BV+N7vUx+8154z56BZ/jWa1OpVcMWiKV9P6NvGmoJrnSxhm9wtFgBHbYX/hpheCGECIXhhRBCiKRheEnUMtSGO2vvyLhfy/yoEPMIv2m+ME7k4tfuuQeYKn54WfjZ7qy9Az//jx8kBad079/RdAJf/ee7c/pOW9avEP185xNeth09gZder8OpbnliYNmzHxv2HsSx9p7M4YV7vFSdDC/pZXhheKG5qR2fzO1fsVfADXdL6AaM3ilonZNQj0YwaA5l3Bx+oQpDEEO2CDSOSRgmpipiVYxnWJlRb9MFRB94CLGaWgRXrsz6eseYXfTvVCqNvmlonZMYGonkvecRZXghhJQnDC+EEEIkDcNLsk0Nh/Hlu+7KGl0W7n+Sq+UcXuQdZzN+juOHdibsA/O1e+5JOg4fHt2btLJloY//8Pu44RsW/VznE17W7tqLFXVbU44VW1W/A6vqd6QPL3KGl2qU4SW9DC8MLzR3h2yRjDdSlaYQTP7yWu0SjyzxlSzqsSgGLeGC780xoA9i0BLGsD0KvTsGc6D8QsyY05M1pgRfeQWxmlpE770f3vNns77eFpDWPj6W4ExCkFMKDHJUmBoHwwshRHwYXgghhEgahpfUOvTX8JunfpoUYL71ja/h+KGdSXu/CLF+w8qEDeZzccWSZ4ApCwJj8oTH6zeszPi7U8Whd/a9kfCahXGmqeFw0kixH/37d9HUcBiYsuDgns0JP//JqYNJ72FUXMJTjz+W9vh9FjWKfo4xZckrvLy8ZXvafV8YXmgqGV7Sy/DC8EJz1+idzjhqSesU/0a80TcNnSuG4SJFllyUawNQmkNQj0ahc8XKZvSaVyWDV9mXVv+5jzB57/2I1dQitGplxtd6lX1w2MdF/075agnNLGrVEy1EeCn8fy8YXgghQmF4IYQQImkYXrLrMvdAK2tCxKkU/bOUys+iRliG2qDsPr/olSmzxy+fsWxFt8ArXl6u25r0HMMLZXhJL8MLwwsVpjk4A8PEFLTjt25Y34obg5ZwyT+LaV5kUVnCGDCU5/4bMo0fCmMIQyMRaMcnYfROwRIq/bkbc3oQuH4lo5GXlsb3evnW/Qh+9H7W11uDU6Jfk9lMWPU0Go1HFj0ji9hqxxleCCHiw/BCCCFE0jC80Ko2j/BSd+hI2j1eVm/dxT1eaJIML+lleGF4oZWhyT8NvTuGYXsUKmv5RpZcHTAEobKGoXFEYfBMwVyCfWJswSlEWxsye3gvYl//Rjy+vPhC1tc7TSbRr435zkUWV/FGy9HCWIwVcgwvhBChMLwQQgiRNAwvtKrNI7x0ukN4fvU6LH1tE1bUbcWa7bux9LVN2PjXQ1i/Z3/SKpik8LJAhhfpy/CSXoYXhhdafs5GFs2tyKIwBNGvEf9GcTGV6wLxfWLGotC5Y0XbK2d8ZDRrTJl87hnEamoRu+8+RN8/mPX1tmBMtGulHEbL0fzUuQp/3TC8EEKEwvBCCCFE0jC80Ko2j/AyG1/qDx/DilujxdZs34395xpTjh9jeKEML+lleGF4oeJqDsxA75mCxjEJlS0MhTEImcQjSy7KtAEoTSGoRyPQOidh9BYmxNiCU4hcOZc5pry9B7Gvfi2+6mX5kqzhZUKtKOk1Y/JPY9AShlzLcWGVLMMLIaQcYHghhBAiaRheaFWbZ3gRIsMLZXhJL8MLwwstnebADAy3IsuQLQKFMQSZhjfPc1VhCGLIFoHGMQnDxBQseY4nG7dYs696+f1v4qteHvg2oqcOZX39iK80e/yY/NPQjk+Kfi7o4jVMFH5/IIYXQohQGF4IIYRIGoYXWtWKEV64x0vVyfCSXoYXhhdaHM2BGRgmpqAZn8TQSARKUwgyrlAoqAP6YHw8mT0KvTsGcyDHEBOaQaCvHYHeK2kNvfc2Jr/yL4jV1CK8bnXG1wZ6r2BiaKCg18/cXi1O7tUiVQ0ehhdCiPgwvBBCCJE0DC+0qi11eJEzvFSjDC/pZXhheKGL1xKMRxbtvMjCMVClV64NQGmOjyfTuWIw+dKPJ7M7XHBr1RkNLX0RsZpaRL77fUxcvZLxtU6LOf9rKMS9WqpRrnghhJQDDC+EEEIkDcMLrWoZXmgJZHhJL8MLwwsVrsk3Da0zHlm4J0t5qzSF0p5Hj1qZUd+pE5i856uI1dQiULc59euGVbA7nLCGch97xshC+4f9MHoZXggh4sPwQgghRNIwvNCqdhHh5YxSi00H3sGq+h2oO3QEzSY7wwtNKcNLehleGF5oei2hGRi9U9A6J6EejWDQHIJcx5UslWSm8OIyGeEZVmU09MIf46tevv8DTHS2JzxndzgFX1M6Z0z0Y0LFU6bxQ2EMYmgkkvtoPAEyvBBChMLwQgghRNIwvNCqNs/wsunAO1i26Q0sWbcBq+p3YPmmery8ZTsOXmjhHi80SYaX9DK8MLzQuAl7aoxyJYJUVFnSb3o/4gvDM6zMqO/9Y5i86x7Eampx6Ylf4OShA9CohgStcJmv3s3wUi3KtQEoTSEMjUSgHZ+EYWIKlmDhY8t8GV4IIUJheCGEECJpGF5oVZtHeDnU2IpXdv4ZG/YdRKc7hC5vFBd+0wQBAAAgAElEQVT1I3h+9Tos31yPc0OGzOFlgQwv0pfhJb0MLwwv1ao5MAO9O75xudLMje+lqsoWyXgdeFX98CquZ1T+nUcQq6lF8LGfoOdqD16v34EB63he151hYkr0Y0KLo8IQxJAtHlmM3mlYQqX/7xrDCyFEKAwvhBBCJA3DC61q8wgva3ftxdLXNiWtbLlkc2LNtjexfs/+goSXyegYRkIeDPkDkPtCkPtCUPhD0AV8mIg48V8xm/jHj+Ykw0t6GV4YXqpB07w9NVSWMAYMXMlSLQ5mWPFiDcdXvXhV/WntavwUH21/E7Ev/hN8L62EzeGDKTCF9XVb87oWDR6Gl0pXpglAYQxhyBaBxjEJg2eqKGPD8pHhhRAiFIYXQgghkobhhVa1eYSXZZveQP3hYyn3c1m7ay9W1e9YVHiJTY7BHPTiSGsnlm3cghV1W7GqfsecK+q2YsO+g+iw2OAKu/BZzCr+caQZZXhJL8MLw4tU1TonMWgJc0+WKjfTHi+zukwGuLXqeQ5j3DaCEW8YW3bthcYVxMiCFS6v1+/I67rkHi+V5eyeLCpbGBrHJPRlFFlSyfBCCBEKwwshhBBJw/BCq9o8wsvqrbuSVrXMuqp+B9Zs351XeLk5ZYU77MR1xziWvrYJO4+fRvu4P+X7XNCYsfS1TdjXcB7GoBfRqF38Y0nTyvCSXoYXhhepqjSFRL9pS0t8kzzFnhrmHPbUGHN54daq4dGpMT42hhH/7fFkJz5pxIWO60k/k++KF+34pOjHiaZ3QB+EyhqeW8lS7D1ZCi3DCyFEKAwvhBBCJE2hw8v/WNHE8EIrxzzCy5rtu/HHteuTosix9h6sqt+JfQ3n04aXv/V8hP/ubUgZXkZCHhxuacfzq9fhon4kZXBZ6L6G81j62ia02924MTki/vGkKWV4SS/DC8OLVFUYOU5MyhZ63JPTasWIL3ksmd4bwfq6rdC4grCGb8AUmMLWPfvxwaeX8n4vk38aend89B1XZYmnwhCPLMP2KPTuGEz+adH/u7VYGV4IIUJheCGEECJpCh1e/s+lnzK80Moxj/DSNubB719eg2Ubt+DghRac7lNi29ETWLN9N5as25AUR+aHF92Hf8GfX/4DTta9jMmOk3PhJRBx4FO1Pmm1TC5e1I9gyboN0Ad93PelTGV4SS/DC8OLVFVwHxfpmDDuKX6T3Owv3UoEjSuIrXv2Y/P23di8fTda+1UF/f2W4AwMniloHJNQ2bgHUTEcmI0sY1HoXDGYfJUfWVLJ8EIIEQrDCyGEEEnD8EKr2jzCS5c3imaTHUtf24RnXnoZz65YjT+9+jrWbN+NSzZnxvCiPb0Pby5/Fkc3LMPbry7F/tXPQ9fXBE3AjyXrNqDTHRIcXrq8URy80II9p89iPOwS/5jSJBle0svwwvAiVeV63ryudAfNoXhkqbBxT4XQ6J2G1jmJoZEIlKYQZBquisnVAX0Qg5bbkcUo0ciSSoYXQohQGF4IIYRIGoYXWtXmGV4W7reS6flUe7y4Gt/F/tXP48ArS7B3/5/xk6eexoa9B5PCyyWbE2u278aq+h1z+8fsP9eYdn+ZS6Yx/C02gs+nLIhNjuFzsY8vBaYYXjLJ8MLwIlUZXipbhSEI7fik6NdRuWjyT0PnujWezBzieLJbzkYW9VgUOmcMRu80rCHxz5dYMrwQQoTC8EIIIUTSMLzQqjZLeNl/6kMs27gFh1va8/a5F56H/9Kx2+FFfttoTwO2HjiIH/70CdQfPo5lG7dgw76DuGRz4lS3HMs2bklaRXO4pT3lSLJLNic27DsIR9gNe8iNLm8UYyGP+MeYMrxkkOGF4UWq8sZ0ZSjTBqA0hTA0Upi9WqpF89x4sihU1uoYTybXBTBoDkE9GoHWOQmjdxqWKo4sqWR4IYQIheGFEEKIpGF4oVVtlvDy+BNP4b4Hvo2Hv/to3j76nYfxYf3qeHiRJ4aXyHAH3u/sw6HGVuw/14gVdVux+eBhvFy3Dd/74Y9wqmcg5eqWY+092Hn8dNLja3fthcofRCDiQJ8vjEDEIf4xpljTZYHdW5l+pGN4KVcZXspbmZbhpdyUafxQGEMYssUji56RpWBaQjdg9E5BOx4fT6YwhiDTiH/O81WuC0CZEFmmYKnCkXNCZXghhAiF4YUQQoikYXihVW2W8FIIR9U9t0eNLQgvHn0/6g8fS1jVcrpPid+9tALPrVqLjX89hCXrNuDghZakyJJq1cv6PfvR5wsDUxbIfSHxjy8Fpiy4bLbguLoyfVdlwd+ixTs2DC8ML1K1km86S0KNHwpjfENzjT0KvTsGk7969tooB02++HgydZmPJ5PPW/WkHZ+EYaL0kcUwMQWZNpAYBt0xmCpsfxiGF0KIUBheCCGESBqGF1rVihxeHKZBrKrfkRRQNuw7iLODOqzfsx+r6nfgvfbunMJL3aEjaDbZgSmGF1oZMrwwvEhVsW8mV5sDhnhkGWZkKVvNgRnoPVMYtt8aTybCPkiyFJHFLPJKFnNgBkpzKO1n1jiiop+7XGV4IYQIheGFEEKIpGF4oVVtqcPLgj1enMaBlAFl5/HTODdkQJc3ik53KGmfl0wrXjrGffhsysrwQitChheGFylqCTG8FDWy3NrQfHgsCp2r8lYF0Nt/J4aJW+PJbBEojIUNMQtXkJTr/j3D9mjW693gmRL9c+YiwwshRCgML4QQQiQNwwutam+FF/279Xh3xybUH3iroF6QDSSHl3l6db0JkWXWM0otth09kXJ/l1lTrZRZv2c/ZLeCC8MLrQQZXhhepKrYcUJKKk3xvTZ0rlhZ3jinhXNuPNloBEpzCPIc90qS3RotV2n79xgmpnJa+aOyhEVfmZOLDC+EEKEwvBBCCJE0DC+0qr0VXqKf/BXOD/bAeXoPnKf/DOeHt/xoL5wf7YPz431wNvwFzoa/wHVmP1xn/grX2QOwfOtemGpqMfrCf8J1/q24Fw7d8m38res0Pu8/kza8RIfa8anGhPrDx1KGlYv6kZTRZdvRE/hIrk56fO2uvTAGvcAUwwutDBleGF6kqNk/I3qskJKGicr41/5CNExMQe+OFeV3W0Lif7/CfZcZGCbi48kGzSHIboWYAf2t/XturWSp1I3vM40YW6jGMSn6580mwwshRCgML4QQQiQNwwutaueNGrt5+Qhuth7BzdajuNn2Hm62vYfPGg/hs08P4mbjIdxsfgc3mw7hkWsm/D893rT2dl7EzWsnE0wXXj6XnYXGO5Fy9UrbmAdrd+3FzuOn0TbmQZc3io/kaqzZvhuHW9qTXv9+Zx/ePPkxJiJOYIrhhVaGDC8ML1LUHGB4KYQD+iA0jklYQpV5Uz2dJt/0XEAYGokUNJToXDHItQFox8v/Jn2+VmpkSXWuhPw9yDT+sh+rx/BCCBEKwwshhBBJw/BCaXo/6ziJzz7Zj88uHMDNi2/h5qcH8EinMXN4ab+Amx3vJ5jpPbyRcZzqlmPn8dMpV7ec7lNi04F3sOnAO9jXcH4uwsy30x3CknUboA348feYDZhieKGVIcMLw4sUNfmnRY8Wla7KGq6YfS2EaPBMQWFMXOWgNIWgcUwuajSWYWIKgwtWTxRrRQ1dvJbgDOS63MaozVdhCIr+2TPJ8EIIEQrDCyGEEEnD8EJpem92n8Zns6tdLr2Lm83vZF/xcq0JN3tOJ5jtfayhCWzYdxAXNOaM+7qkc/2e/bio1iEYccz9ToYXWgkyvDC8SFGOGluclTBSKa/rIjADeYb9PAYtYeG/MziTFHJmlWkCkhzTJgWHRiJ5/30M26Oif/50MrwQQoTC8EIIIUTSMLxQmt6bvQ3x4NJ6FJ9fOYbP247ikWvmzOHl+qWkcWLZ3md6chSKCR+WvrYJzSa7oOiy/1wjth09gbGQJ+F3MrxQMb1my6zXH38dwwvDixQ1erniJR8HDEFondKMLkbvdNKKlKTglOcN9UwrJ+S6QNmPp6o2jd6pRf+tmPzleU4ZXgghQmF4IYQQImkYXihN783+s/H9XtqP4/OOE/i8/Tge6bJkDi99rfhccT7BXN4rHLXjmtOHtbv2Ys/ps1mDyyWbE6vqd+BwSzs0AT9uTlkTfh/DCxXLazYL9ikyh5c11+KvZXhheJGihonF31itNpWmkGRHY5l80xi0hDN+f5nGD6M3v9Up2VZPKM0hGL3leaO+2jQHZ7JeC7loLNOYxvBCCBEKwwshhBBJw/BCaXpv9p3Fzdb3cPPKcdzsOIGb7cfwSFeWFS+9rfh84JMEc32/2OQYzEEvDre0Y+lrm7D/XGPSni4fydXYsO8gVtRtRdeIHa6wC58tiC6YYngpd29OWTE1OQp32AlH2I1g1DG3P0+lOxtXMr2mrjf+vwwvDC9SlOFFmAOG4KL2NylnTf5pqKzZb7QPmkN5v0cum7QPWsJlu0qimtTYo4v+e5Fp/DAHy/PvheGFECIUhhdCCCGShuGF0vTGw8tR3LxyDDevvp97eJF/kqDQ9/VGxiHzhfF+Zx/W7tqLVfU75tx5/DRaTHboAj78LTaS9ncwvJSvoagD2oA/aRVTry+CsZAn43mtBBleGF6qXb2H4SVXpbwawxyYwZAtt708NI789+0wB3LbqH3IFinbG/bVoGFiCgMZ9vjJ1QF9UPTvkk6GF0KIUBheCCGESBqGF0rTe7P3LG5enhderpQmvMw6uyJiLOSBNTgBR9iNQMSB/44lr3BZKMNLeRqMOtCdZYzcoD+YNDqukmR4YXipdvXu7CsQqB8KY0iym79bgjM5b6C+mDFjs+ayqqZ/2A/1aATWkPjHpxrNNcJlU2nKf3VUsWV4IYQIheGFEEKIpGF4oTS9YoeXxcjwUn5OTY5B5Q9m3b+nyxvFaMgj+ufNV4YXhpdqN5fRT9WuwhCU7J4ultANqEdzv8k+aAkv+j2145M5v9+wPf/VNTTP8+PM/fxkU2Vd/PVSLBleCCFCYXghhBAiaRheKE1vOYSXPbvq8Nq2bXht2zYc2L8z4bmIUwmPuQeuFPZ6/Ckfp+J5XaPCuSFDzo4Y+0T/zC5zD/4eFPbfdIYXhpdqV+dkeMmmwSPNlS7W8A0Mjwnbx0PjmFz0exp905Bpso8b6x/2Q6YJQDu++PekuWnyT0NpChXsb0c9Wr7hjOGFECIUhhdCCCGShuGF0vSWQ3j5y95tuGRzossbxes7d8I/NjD33K9//xxOdFxH45AmyRadKeXjVDw/UelwdjB3P1VpRf/MjUMaLHvlFXx48lDO1yzDC8NLtVvIf90uRdVj5XvjeLEOC9w8XaYJFGyPm0Fz7jf35boAdC5prjgqN9UCQ1w2CxHqiiXDCyFEKAwvhBBCJA3DC6XpLYfwEhiTY9vBt9DpDmHnsZP4+VNPYs2mTbjQ2Y6L167iumYQvVoVLZH9A53ol13N6PsfvIdd+97EW/u24vhbO3H8rZ049tZObPzLW3h930Gse3Mf9p9rxOGW9oyeb2uGvOOs6G7cshGbd+3M+ZpleGF4qXaFjH2qNgctYZgD0tzgXeOYhEwj/HgU6v2FRp8BCY97Kxf17hjkutxWIuWqrozPGcMLIUQoDC+EEEIkDcMLpekth/CCKQvefetNPPfiSzjdLUOXN4r9H57JaZ8QWnhV/kDW17SZx9DljeKS2Z703GWbC13eKLa/dyrr73GE3aL/DWDKgvfeP4yPWy/l/HqGF4aXapejxlIr0/hh9BVmdUe5qR2fhEwr/AZ7IVcvmHzTgt9frgvA6JuGzlm+N/MrWYWxcCPGZi3nvyGGF0KIUBheCCGESBqGF0rTWy7h5Y36jWjS2+ZuyP+F4aW8w4s1HlzOyQbxqVqPZo0B5wdUOH19AO9d6UKXN4ptR09m/T3BqEP0vwFMMbyUqwwv5athYkr0yFGOSnVTd61zMq9VDTJt4caMzSrXB/M+Pxw9Vlg1juKsfLMEy3fFGMMLIUQoDC+EEEIkDcMLpekth/DSeelDHL7QNHczfl/DeZxsbRc9QFSruYQXmceLK02nEHEqMRZ0Ydw3AkxZ4Ik4UffWu+jyRnHwQkvm3+EL47OYVfS/AUwxvJSrDC/lq9k/I3jklNRVGIMw+cv3X+rnq84Vw0CesaOQY8ZmVY9G8j5Hcl2AK18KdV04Cz9ibPYcif3dMsnwQggRCsMLIYQQScPwQml6yyG87NpRN3cz/lS3HGt3/Rmv1m/Fx62XMvqpTI6mnmtZX0dzt0Mpw2jIA3PQm9KLShUGHA6Mh11z588ecsMbGY9fT1NWfNwej2Ynb42NS2WPNzL3M4X0/5scQThqhzcyDl9kHNGoPae4w/BSnjK8lLcKQ/4rD6RoOW8Inq86dwwDizjPxTgmevfixtxx35cCnAPPVNH+/hXGkOjfL5MML4QQoTC8EEIIkTQML5SmtxzCy18P7MagP4hBfxCHGs7iBz/8IW74hrP+nNwXEv34VZsnL7ehV6tKeGx+eMGUBR80xPd2ebuxNW10cc0LN4v18ykLTA4TFP4Qzii12NdwHtuOnsC2oydwqLEV7WNuaAJ+xCbH0v4OhpfylOGlvFVZw6LHjnJRaQrBHCjf8Uj5qPfEoDDmf3O9GGPGrOEbMAdm8l6BM3dz3xSCYWJK9GNciRq901CaC7+vy6zFWCVVSBleCCFCYXghhBAiaRheKE1vqvBy89Jh3Lx4AP/1lzX48w8ewMgLP0HDH5+MP955Ep/3NhQ0vGzbsSXhxvyrW7fl9HMML6X3gyvtWcNLNBrf/0UX9EEdCOC6L4IubxQD/hCMQS9uTI4U7POEo3boAz7sOX0Wz69eh/rDx3CqW45zQwacGzLgUGMrVtXvwPOr1+FTtR5jIQ/+Fkt+f4aX8pThpbwdHouKHjzKRamNrzJ4pha9aXoxb6CrbIuPfoPmUFlv4l6OmgMzRQ+uQyMR0b9nJhleCCFCYXghhBAiaRheKE3vwvDyX61HseGp76HuyQfwm4e+ise+/iX0/eaHeOL+f8GvHv4Gdv72UWz+zx9g+toHDC9V6HuNLehWKxIeSxde7CH33GP/XYS9XJxhFy6ZxrD0tU043JJ5T6D2cT9W1e9A3aEjUPhDmJocTfxeDC9lKcNLeatzLW7kk1SUawOwhMQ/H4XSMDEFpWnxKxqKOXpN6yzMpu4qaxhmv7RWKhVLS+gG1CP576+T83Vjj4r+XTPJ8EIIEQrDCyGEEEnD8EJpemfDi+zAJsjeqsPO53+JN399P4784ds48sx9+M8H78b//tqX8OQD/4wjz30bR55/EG/9/kGs+8/HITv2JmTH3sRM14eL+gwML5Xj0YvNuCLvS3hsYXi5cPFjdHmjOHultWifYyLixKluOVbUbUXbmCdjdJnvsfYePL96HQa9XtyYF18YXspThpfythT/+r0SVI+W97/QF3pOF7Ony3zlugBM/uKsKDH5piHTFmZj96GRCCxBxpdsDttLs8JN5yrv1WMML4QQoTC8EEIIkTQML5Sm92bvWcj2b8QXX9iK/7nhTEq/8JX/hf9rxeGUz/3fz+1E+9E9i/oM2xleKsYPrlzNOmqss7sFXd4oLvf3FOUzTE+OQjHhxYq6rTkHl/me6pZjw76DsIUm5n4nw0t5yvBS/hq9hVkdUbFq/DB4pLFXiMk3jUFL4ULagCEIcxGDRiGvOynFs2KocRRmhVEuGr3l/ffE8EIIEQrDCyGEEEnD8EJpeufCy6bT+D/eNae05uvfxv/Y3Z3yuf+54QzDSxWZKryY3KMY993eNyXVqLFCaglOYM323bigMacMKxc0ZuxrOI8jrZ1pV8Os37MfH3TL4LsVjBheylOGl8rQ6J2GTFMGEUQEFcaQ6Me/EJr80wVfvVTsvTo0jsKuwCj3EVdiqbFHS/r3XaxVUoWS4YUQIhSGF0IIIZKG4YXS9N7sPQv5Xzfhi5s/ZHihWU0VXvr0Q9DbNHP/v72zCV3eKDqUsoK/f2xyDKe65dh5/HTK4LL0tU3Yefw0TnXLcbilHWt37cWmA++g0x1KeG2nO4Q/vLwGCn/8GmJ4KU8ZXipH7fgk+qswvkjhZr05MIMhW+H37ij2yCjDxFRBP69MG4B2vHj70lSipRovNv8clPt+SQwvhBChMLwQQgiRNAwvlKaXK16oEN/9tAlt8t6ExxaOGnvv/cPo8kYFhYxcHQt5sGb77qSQ0jbmwfOr16F93J9ytNj6PfuTHq8/fAwfydWYjI4xvJSpDC+VpXqstDdpy8FKHzNmCc5gqAgbphd7zNishR5zJ9cHyn6PkZJcF6EbGBbh73nAEBT9u2eT4YUQIhSGF0IIIZKG4YXS9DK8UCGevNyGPt1QwmP5hJf/jlnxt9iI4Pcf8gdS7u2ydtdeNJvsafd1qTt0BGeU2oTHmk12rN+zH56Ik+GlTGV4qSzNwRmobIUdV1XODuiDFb0puyV0A+rRwkeX/uHijxmbtRixT2EIQl/hQW1R10VwpmjXRTYHzeU/uo/hhRAiFIYXQgghkobhhdL03uw9C8WBzfjOz36N7/xhFb799At46Lcvxn36j3jg8d/grru/gvt+/Mv4Y88sw0PPLMeDv30R33l+DR745XMwfHxgUZ+B4aVy7DEaYHDZEh7rUMowZFDO/f9U4eXmlBUTESc0gfiKlHNDBpwbMqDZZIfMF8ZIyIPpydGs7z/gD2FV/Y6Ue7akiy5d3igu6kdQf/hY0uOr6ndgLORmeClTGV4qT6NvGkpzYVchlKsqa1j0470Yi7mioVSrRvTuWFE+v9IUgmGi+uKLOTgDdRFWQOXqkK00wW4xMrwQQoTC8EIIIUTSMLxQmt6bvWdx8/JR3LxyDDevvo/uP7+CfU9/A+2r7kf7qvvxnw/ejd8/8BX87L4voW1l/LEjf/j/2Xvz4LjqO2933rp1651759bceeu+7w2TzEQalHECQxZmmCSEhBBmYMgGISwJCYQAYTMYgxd5w7Zs2ZY3bIyN8b5ijLGxjY2NbCMhr9qspaXuVkuyJVmLW1J3a2nbk9xJ0Of+YdSxLLWl01L3OX3O81Q9NaHV6j59+qiYOg+/7+82vT37FfUUvB9xOMdAeEkeD5eVateRjyL//KdOr44UnuwTXlrOe5Xn71T1+TopXK32jga52ts0f+M2jcvM0rjMLM1dt1lz123WtKUrNC4zSxPmLdLeskqdDbboP7uir4Q5+lksuTqgTFu64prhJS/K743LzFJ14DzhxaISXpLTqtYLyne1mx5G4q2rIXn3A4nn3h2JGjPWa0FFfK61Qk9A1cHkXdFk1OrARZ2uNnfFWnkS7JlEeAEAoxBeAADA1hBeEKN7dXj59PAGrX/5MS196l4982/f1kO33KTqp+/V7+78ln5957e1/IWHtGr8432iC+HFGe4/tE8f1zXplD+ggtagClqDOlFbo4/rmnWyNRR5zBtoVZ6/U7WB8zobbNHeMreemzRNW48WRI0iuc1BTVm8TBkr16q8vU1tV4wuu9LitsCAAWXqkuXXjC7bC8p0oLqh3+MzV6xWQ4gVL1aV8JK8VjR2KT9ON8StYrLuBeJq6FK+K37nJVFjxnotrY3fCo2S2pB87faPL5VN3SO+X04sVpyzfswkvACAUQgvAABgawgviNEdKLz85wdvau740cp4+jf69Y/u0cQH79Uzv3xQsya+pPWZ6eo5sYPw4kC37nq3X7jYcfyUdp52a0fRn/dPWfXeLuX5O/Xe8ZPKXL1BUxYvU25zcNAVKXn+Tm09WqDnJk3TQU+N2jsa+h1DRXvbgHu8XL1/y9VOmLdIh862DPizo/5OHa49p70FRUM+F4QXwgsObjxXVVhBbxKOoqo4F/8gluggVdkUn3FjvSb7SLnBdDV0mf631Ku72foxk/ACAEYhvAAAgK0hvCBGd6Dw0rh1of7lwzJ97pi/nz9Zv4vw4lCjhZd3Tp3WxtwTkcdeW79Ref5OLX13t+au2zyk4HL16pfnJk2Tq71Nv+/uO3asMdSkKYuX6VBd/4jy1r5s7Sxx93s8c/UGLd62s9/j6QuW6CNfvZpCTcouKtDJsoIhnwvCC+EFB7c6cDGuqxHMNtlWQlQ0dqmgMr7RJdFjxmpCl1QdvBjXFTynyttUVmf9EVix/H2aPVrsahk1BgB2hPACAAC2hvCCGF3CCw7VgcLLe8dPadHbO/TWvuzIY2OmTFOev1OzV62/Zlw5WNt4zZUvmas36Gywpc8x/L77jPa5z2j57g8HfM0Zy1cpfcESTVu6QukLlmhsxhxtOHKs33MP1jZq9NQZcrW3xXQuCC+EFxyaVa0XdNpnrZu7I2FBZbvp59aIlU3dKnQH4n5eEj1mrNeSeAcEV3Lv6XO17mZrjBa70vyKdnn91l9FRngBAKMQXgAAwNYQXhCjS3jBoRotvOyvqtNHZ5oiwWTi7MujwFbsOTBgUBk9dYYmzFsUiSTRRpFlrFyr90s9uth1NnIM4a46lbS1K7clpCMNrVHDzcHaxmuONxszfZaO+M6oo7M+pnNBeCG84NCtartgu/1eCt0B08/rUHU3d6vQE//ocqrcvH1vKs4lZlxWMozCGkwrjRa70tO+oOnnZigSXgDAKIQXAACwNYQXxOgSXnCoRhs1duU/z3xtqeav26A1B3P0gftMn5+t2HNA6QuW9Asiu0o9em7StH6PHznXpvQFS1QfbNYfu2vUFGpScVtAx/wdKmgNKnPNxiHvHXOly3bt07Jd+9QYaor5XBBeCC9ozMrGbhXYKL4UeZIjvLhbwiryJia6mDFmrFevP6xTcR43dqr8cnAzKy4N+2+wqVunfdZa5XKlFY3JsaKI8AIARiG8AACArSG8IEaX8IJD9VrhZXd5lQ7VtWjG/Cwt3bFbm3JP9osoo6fOiBpDtheUacbyVf0eH5eZpYLWoNztl1e3uNrb1NZxTqHOeh32ndWY6bO0vaBsyNElY+VazVi+Sp5Aq/7YXVXanUIAACAASURBVBPzuSC8EF7QuK76TtNv7o5kZDD7fA6m53w4oeOkzBoz1muiPmuRNyBPi/VHYvXq9YdVeqYj7vvgDPfvKVn2TCK8AIBRCC8AAGBrCC+I0SW84FCNFl52nq7Uu4VlWrjlXU3OyNCUxct0qK6lz/NW7svuF2OudmzGnH6PrTv0iY76O1XQGlRDqFl/6K6NHE97R4Nc7W3KXL1BGSvXXnP1yx6XT2Mz5mjr0QLVBs/3GV8Wi4QXwgvGYPCSys50mH6Td0RuFFt81JjXH1Zxglc3mL0SpLwucWEvWUKBq6ErKcb8mR3tjEh4AQCjEF4AAMDWEF4Qo0t4waEaLbzsKvVo3Jz52lni1oL1m/XSjNn9njdl8TIdOddmOLz0+p9dZwY8pt93n9HZYIv2lrk1NmOOxmbM0bSlKzR33WbNXbc58tiM5atUfN4vf8e5ETkXhBfCC8ZmVdsFnY73RuiJuPFu4fDiC1xM2J4uvRZUtJv+ub3+cEI/c5E3qGJfUMVVQXnOW2sFjOd8OOHXwHD0tl4w/ZwNVcILABiF8AIAALaG8IIY3YHCS/C913XT3tMDhpcfr9tJeHGoA4WX9z4LL3PXbdb6w3l6r7BMs1au1Ue1jX2et3jbTm07WXzN8DJm+qx+jy3aukMnW0PqGeTYwl1nVRM4r/zWkA7WNmpXqUe7Sj3KbQ6qrL1dDaHmYY0Wu1rCC+EFY9dzPqwir3X3mhhSaHCbHxqiacbm6VZZsVBQad7qjiJPQO5mc1f9uFvCSRc2i7zWjZgDSXgBAKMQXgAAwNYQXhCjO1B4adm2WDftLR4wvNy1+l3Ci0MdLLzk+Tv14sSJeufkab2xa1+fcWN7XL4B93Dp9VBdy4DhZWzGHBW1GfuePw3X6PfdZ/qMJRtpCS+EFxyelU3dpt4kH64FldYNL2bceDd7zFivpRYYZVdcFVR5fWfCVsFUtV6Qq6Ezofv5jKSuhi7TrxsjEl4AwCiEFwAAsDWEF8ToMmoMh+pQwsu0hYv1xs49evtEkVbuy+4TX2YsXzXgPi+5zUGNy8zSh1X1A4aX2uB5KVyt97euMP0cGJHwQnjBa2vGyoyR0qrhxeu/kPA9PQo9AfkC1tjvxN3cbfq1caXFVUFVnOtS1QiP0vL6wyqvvxxb8l3mf85YzXe1WebaGaqEFwAwCuEFAABsDeEFMbqEFxyqQwkvr+/YrW05n+ix517UztOVytrwdp/nz1i+SuMys7Q2O1fbC8q0cMu7em7SNO0q9fR77aU7dmvDkWMKdjZcvk5mTVL+sf2WsezEB+poLI56vggvhBcc3LKz5q9QiEUr7GkykE4eM1YTuqTq4CXLhoh8V7uKfUGV1XXK3dwtz/mwfG0XVR2M/nl8gYvynA+r4lyXys526HR1KOFhLZ6W1IRMv2aMSngBAKMQXgAAwNYQXhCjS3jBoTqU8JLbHNRLkydrb5lbr8zOUm5zsN/vfFhVr2W79mn+xm3aerRgwOccrG1U+oIl8gRaI3uzrH9v+zX3iDHDbE+1tmxbrz91evudL8IL4QWHZjKOSMp3WTO8OHnMmJnnYCSupwJ34LI2CiuD6W5JzDi2kZTwAgBGIbwAAICtIbwgRpfwgkN1KOGld9XLln17lbFyrbYeLYgpaIzLzNLRhkZ1dtZH3v/djw6aHlqu9Ki/I/J/N+7epUut5X3OF+GF8IJD0+u/kJTxpaptZMdHjcR5dPKYsV4rziXvCDsnWeQNqtpi185QJLwAgFEILwAAYGsIL4jRJbzgUB1KeNl2sljPTpys+QsyVd7epjHTZ2nDkWNDjhm5zUFNWbxMG44cU2Ooqc/7r/tgv+mxpc+xNrX3+ed3du/QHs/l4JJxolprSy8fN+GF8IKD627uVqE7YPrNYCMmavP0oer0MWO9elsvKN/lnFUjyWp5Xafp10osEl4AwCiEFwAAsDWEF8ToEl5wqG7csa1ffNiWk6fluz/Ur55+Tk+8NE6/fuIJvfXWUilcrQtdZ1XUFtT8jds0ZfGyAUeKXenWowUamzFHe10+nQ229Hv/tz/+xPTYci335BcOeN4IL4QXHJoV57osuz/HQFY2MmLLamPGIufCl3wrqJxkvqvdcuFyqBJeAMAohBcAALA1hBfE6A4UXlq2Ldb3Nn+o7+48plu35ei2d3L0nZ3H9N0PCvRI1hLCi0OtLMrW7IypfZwxdbwmvjJaE18ZrdnTJ6q69OM+v/P77jOqC7Zof0WVxmbMUfqCJVq5L1u7Sj3aVerR1qMFmr9xm8ZlZmn+xm2qaG9Te0dDv/f+U6dXUya9rD07N1rC3e9t0BubNuq9U8V6v6hU+8oqtSn7Y/lrT/Y7dsIL4QWHbnldp+k3hYdqeb11/ot9xoxddR3VJ8915ERPV4dMv0ZilfACAEYhvAAAgK0hvCBGd6Dw8unB1WrZPE/1s0cr485v6eRjP9Tq3/xMjVsXKrhvFeEFDdvdVSdXe5sO17VobXau5q7brLnrNmvxtp3adrJY+a0h1Qeb9Wm4ZsDfb68r0NGPtpn+Oa70tfkz+ly3c99aowbPJ/2eR3ghvODQrQ5cVGlth+k3hoeilcZsMWasr57zYdOvD4xuxbku06+RWCW8AIBRCC8AAGBrCC+I0Y0WXj79YLn+6/UJeu2e23Tmmfu049mHLz+eu4XwgjH7X921CnXWy99xTv6Oc2rrOKdw11nTjysWrw4vs5at0FlXTr/nEV4IL2jMqtYLKk6CUVFW+q/2GTN2lcFLKvJa/xpyooXugHxt1lwpNRQJLwBgFMILAADYGsILYnQJL4ixeXV4Wbh+k5p8x/o9j/BCeEHjulvCKvQETL9JfC2LPAHTz1NN6LMxYwneTN7KY8Z6LTubHCunnGaZhVdKDUXCCwAYhfACAAC2hvCCGN2BwsuqI0e08FCOFux4X2OWvqWMles1ceN2Lfw4TwvzTujciQ8IL+h4CS+EF4yvFY1dCd+3xIj5Fe2qDpp/nhgzNrCVzd2mXyPYX3ezhVdKDUHCCwAYhfACAAC2hvCCGN2BwsudeT597pg/qidOZBNe0PESXggvGH+tvkl6VesF089RcVXiR2rlu9qtPWosdEm+9osqdFt71ZTTLPYFTb8uhivhBQCMQngBAABbQ3hBjC7hBTE2CS+EF4y/1cFLKj1j3ZFRZm8SbsaYsV7L6zpNvz4G08rXjhN1NZj79zISEl4AwCiEFwAAsDWEF8ToEl4QY5PwQnjBxFjVdsGUzeOHYmmtuSO3zBgz1msy7NXha7+oklprXjtOs6CyXV4LrBAbroQXADAK4QUAAGwN4QUxuoQXxNgkvBBeMHF6zodV5LXe2Kgib8DU83LaZ15UKKkNmX5dDMWqVuuGOyeZLNfLYBJeAMAohBcAALA1hBfE6BJeEGOT8EJ4wcRa2dStgkpzxmpdS6/fnP+K3+sPK99l3uc+XZ08N9K9/rApe+Hgn7X6nkBDlfACAEYhvAAAgK0hvCBGl/CCGJuEF8ILJl4zR2tFs6LRnH0rzD4XRR5zV/sY1d0SVpHHequmnGCRNyBf4KLp18BISHgBAKMQXgAAwNYQXhCjS3hBjM01by4kvBBe0ATLzlprw/RSk/Y6Oe0zdwVHfkW7fO3JdTO9sqlbhW7iS6Itq+s0/bsfKQkvAGAUwgsAANgawgtidAkviLHJihfCC5qjr/2iSmqss2dHcVUw4efA7DFjvXrOh02/Hoxaca5L+RXWG1lnV/NdyXmdRJPwAgBGIbwAAICtIbwgRpfwghibhBfCC5qnr/2ipfZ7SfTKD1dDp+mf+VR5myrOmTNmbdjnr94a588JJtNeQEOR8AIARiG8AACArSG8IEaX8IIYm4QXwguaq7vZOmOjXA2JDRBW2SjerDFrI2FZHfElESZrnIsm4QUAjEJ4AQAAW0N4QYwu4QUxNgkvhBc0X9e5Lp2ywMit077EjRuzypixU+VtKvImfszaSFkduKjSM9baL8huFroDqmq7YPp3PZISXgDAKIQXAACwNYQXxOgSXhBjk/BCeEFraImVCwncx8JqY7KSef8Oq+0XZDeTeUVUNAkvAGAUwgsAANgawgtidAkviLFJeCG8oDX0BS6qpNb8m+fldZ0J+bynfdYYMxb53PWJ+dzx0tt6wXLn1C66m7tN/35HWsILABiF8AIAALaG8IIYXcILYmwSXggvaB29rRdUbPLN8yJvUNWBi/H9nBYaM9ZrcQLHrMVLz/mwZfbNsYvFVUFVB83/bkdawgsAGIXwAgAAtobwghhdwgtibBJeCC9oLd0t3Sp0B0y92VzZFN//wr/cYmPGeq1qTf59PNzN3Sr0mHv92MlkXwkVTcILABiF8AIAALaG8IIYXcILYmwSXggvaD0rznUp39Vu2s3meO9pYdWRWGU22cujsqlbBZXmXT92Mb+iXV5/8se4gSS8AIBRCC8AAGBrCC+I0R0ovKw6ckQLD+VowY739evfPauHHn1cT6VP0cKP87Qw74TOnfiA8IKOl/BCeEFrWl5n3qqQQndAVW3xueFsxTFjvRZUtsvrD5v+3Y+EZsc7O1hSEzL9e4yXhBcAMArhBQAAbA3hBTG6A4WXTw+u1qcfLNd/vT5Br91zm/7z5Ye19JEfX348d4t6TuwY0fCSRXjBJJTwQnhBa1oduKjS2g7Tbjq7Grri8rlcFh0z1mvZWfuMlrLqSLdksaIxPn8DVpDwAgBGIbwAAICtIbwgRtca4SWD8IJJJ+GF8ILWtar1gmljuYq88Vn1UmTx/UfyXW3yBS6a/t2PlGVnzYt3yWyRJyBfu32ug6slvACAUQgvAABgawgviNElvCDGJuGF8ILW1tMSNi1WjPTG4p7zYZ2y6JixKy07a4+9XmpC5q+cSlbtdA0MJOEFAIxCeAEAAFtDeEFH2+lRT+3RgT1z7LJnr/T4Z55QT90JLfrGN9T9xev12n0/Uk/9yc88pZ6Gzzx3Sj3n8vva2Fd1eK55jIQXTEYJL4QXtL6Vjd0qqEj8fh2FnsCIbi6eLKOv8l3tqmzqNv17Hymr2i6opCZk+nlNJj0t9tjrJ5qEFwAwCuEFAABsDeEFHW2wUp8eXHPZj9bq0+y1+jR7nT49tP6yhzfo0yMb9enHG/VpziZ9mrNJPbmb1ZO7RT2fbNWir31VC7/4D1rz07vVc/Qd9Rx7Rz3Htqvn+Hb1nHhXPSd3qOfUe+o5tVM9+bvUU7Czn/KXXPMYCS+YjBJeCC+YHJq1N8pI7nlSbNLYtFg87QvaatSU138hqc6/2d+92d9XvCW8AIBRCC8AAGBrCC/oaIcQXnJ8tSPu0Sof4QVtLeGF8ILJYXXwkkrPJH5kVEFluzznh/9f/1e1XTD9hrpRXQ322lzdcz6sIi/xxWnf+0ASXgDAKIQXAACwNYQXdLRmhpf8nerJJ7ygPSW8EF4weaxqu6DT1YkfGVV6Zvj7XSTLmLErLahsV2WzfUaO1YQuyd3crUK3OXsGJYMFle2qah258XpWlfACAEYhvAAAgK0hvKCjHSS8uNfP01vv7Rq2e/ILCS/oKAkvhBdMLs1YtZBf0S73MPe8SNYxV8VVQXn99trvo6KxSwWVid8zKBksrR1+ZEwGCS8AYBTCCwAA2BrCCzraQcLLuId/qrt/+BPd8+N7Y/aue36kOSveIrygoyS8EF4w+axs6k74jfOS2lDMx+s5H9Ypl/k31WP+7DUhW+33UhO6JFdDl/KT+DuJl5VN9lrhFE3CCwAYhfACAAC2hvCCjnaQ8FK+eo6mLHpdu0o9Mfvs+Ek6WFZBeEFHSXghvGBy6vVfUFldYsd3xbrXSzKOGbvakRi3ZjXLE3z9WN0ib1DVAXsFtmgSXgDAKIQXAACwNYQXdLSDhJfG7Us0d+2mPjeQe81tDmrr0QKtPnBEe1y+AZ+T5+/UKzMz2eMFHSfhhfCCyW1FY5eKvInZs6OkOqSaoPFjTNYxY1dbVtep6hg+v1WtDl5S2dkO08+rVSyv6zT9O0mUhBcAMArhBQAAbA3hBR1tjOFlbXaunpkwWaOnTNfvXpmocZnz9dykadpV6iG8IIYJL4QXtIOe82GV1IQScnO6stHYKCbP+bDpN9RHUrvFF1/7RZXWEl/yXe0xr+hKRgkvAGAUwgsAANgawgs62hjCy65Sj55Ln6pxmVnaXlCmQ3UtWrkvWy/Pnqdn06fqUF0L4QUdL+GF8IL20Nd+UeV1ncp3xXfvl9M+Y+OY7DBm7GrtFl+q2i7odHViwp1VLamOfQ+jZJTwAgBGIbwAAICtIbygo40hvIzLzNKL0zKU2xzs8/j2gjKNn7tQGSvXEl7Q8RJeCC9oLxMxeqziXNeQj8cuY8autvRMh6paL5j+fY+UXn9YxVX2/K5G+pq2g4QXADAK4QUAAGwN4QUdbQzh5ZXZWZq2dMWA+7mMy8zSuMysoYWXgp3qKSC8oD0lvBBe0H7Ge/RYcVVQvvbBV73YbczY1Z72BeVuNjZ6zcp6WsIJ2y/IShZ6AvK1DX0Vlx0kvACAUQgvAABgawgv6GhjCC8vvjqr36qWXtMXLCG8IIYJL4QXtKu+9osqi+PoMVfD4BuR23HMWL+b9u6AXDZaLVHZ1K1Ct7PiS9nZDtPPe6IlvACAUQgvAABgawgv6GhjHDU2euqMftFlj8unCfMW9lsNQ3hBJ0p4Ibygva1o7FKRZ+RvpBd5A4OO2rLrmLGBLKkJyd1ij83ZK851Kb8ivnsFWUm7fG9GJLwAgFEILwAAYGsIL+hoYwgvW48WaPSUGRqbMUcfuM8oz9+pDUeO6blJ0/Rs+lQdrG1kjxd0vIQXwgva33iNHiuvi77qxe5jxgYyv6JdZWc65PUn/418V0OX6eczERb7gqafazMkvACAUQgvAABgawgv6GhjCC95/k4t3bFbz09+Vc9Pnq7nJk3T2Iw5enLseG3KPdnvuYQXdKKEF8ILOsN4jB4rdAfk9Q+86sUJY8audV7K6ztV1XbtFUFWt7zO/t/hUEbm2VHCCwAYhfACAAC2hvCCjjbG8JLn79SRc21aseeA5q7brLXZuTpyrm3A5zFqDJ0o4YXwgs5yJEePnfYFo44bK65yzpixaBZ5g6o416XqQHJu3F4dvKjSMx2mn8d4WVDZLu8g4/LsKuEFAIxCeAEAAFtDeEFHO4zwMlQJL+hECS+EF3SenvNhlVQPb/RYoScgT5S9MaraLph+U91KFnkCqmzsVnXQ/O/eqL72i3EZU2cFS2pDpp9fsyS8AIBRCC8AAGBrCC/oaAkviHGR8EJ4QWf659Fjxm9Y51e0q6KxK+prO3nM2LUs8gRUXtcpz/nk2gOmqvWCTg8z1FnRyqZu08+tWRJeAMAohBcAALA1hBd0tIQXxLhIeCG8oLONZfRYef2198VgzNi1za9oV0ltSJVN3aoOJscYMs/5sK2+1yJvQL4kHQE3EhJeAMAohBcAALA1hBd0tIQXxLhIeCG8IPraLqrIGz2+FFS2q9AdUHFVUGVnO675Wt5WxowZsdATkKuhS75260cAd0v3iO0PZLblddeOh3aX8AIARiG8AACArSG8oKONMbwcrG1U+oIlSl/wmkZPma6J8xdr2tIVym0OEl4Qw4QXwgvin61s6panJSyvPyxf28WYNoUvr2PMWCzmu9p12hdUeX2nPC1hy66EqWzqVkFlu+nna3jnui3pxr2NtIQXADAK4QUAAGwN4QUdbQzh5VBdi554aZyemTBZUxYv07Jd+zQ2Y44mLVyq0VNnEF4Qw4QXwgviyGqncVRmWuQJqPRMhyqbulXVdsH07/VKK851Kb8ieePL6eqQ6efQbAkvAGAUwgsAANgawgs62hjCy4R5i/S78ZP0YVV9n8eX7titKa+9ocXbdhJe0PESXggviCMlY8biY76rLTLmrbKxW17/BVUHzf2uXfXJu7Kp4lyX6X8rZkt4AQCjEF4AAMDWEF7Q0cYQXsZmzNW4zKwB93NJX7Ck38+ihpf8nerJJ7ygPSW8EF4QR0rGjCXWQk9AJTUhldd3yt18eWWMr+1ixHh/32Vnk+/7LnQHLLeCyAwJLwBgFMILAADYGsILOtoYwssL02Yqc/WGAcPLuMwswgtimPBCeEEcOQvd9th43a4WuAMRC90BFVcF/6wvqJLajoilZzpUXt+pisboq0OqAxdVeqbD9M9lxNIzHab/nVhBwgsAGIXwAgAAtobwgo42xlFjY6bP6hddcpuDemnGbE1ZvIzwgo6X8EJ4QRwJPS1h02+q48hbUNkub2v0FSJVbRdUUhMy/TiHqru52/S/FStIeAEAoxBeAADA1hBe0NHGEF6W7titMdNna9mufX2iy5jpszQha5F2lXoIL+h4CS+EF8SRkDFj9tXV0HnN794XuKhCj/VXOxV6Aqb/nVhFwgsAGIXwAgAAtobwgo42hvCS5+/UjOWr9PT4SXp+ynSNzZij0VNe1diMOX1iDOEFnSzhhfCCOBIWVwVNv7GO8bHYFxz0+/ecD6vIa91roNgXlLslbPrfiVUkvACAUQgvAABgawgv6GgHCS9nti7Sq0tXDLify4YjxzQ2Y47GZWYpfcGSfitdCC/oZAkvhBfE4cqYMfs7lGjhbu625MqXkpqQvP7o49KcKOEFAIxCeAEAAFtDeEFHO0h4KVqZod+++PKAQWWoEl7QTANtVapv8iTcafPm6t3q1ohTVm9V/umj/Z73xNYTpgeMZJXwgnaXMWP2t+zs0Dalr2zsVkFlu+nHe+Vx+9ovmv43YjUJLwBgFMILAADYGsILOtpBwsuMxx/SHf/+H/rN8y/G7L0P/UJvbt9BeEFTfOn9fG08WZJwfzl7hSbn1kZ8eOkOLfnwk37P+9m6Y6YHjGSV8IJ2t9BtvVUOOLKW1g4tvNSELsnV0KV8l7nHm1/RrvL6TtUEzf/7sKKEFwAwCuEFAABsDeEFHe0g4eXwwsl65MlntKvUE7PPjp+kg2UVfcLL4dIy/fHkDvUUEF4wvmYcKDTlfRk1RnhBHI6MGbO/+RXt8hjcH6W83rxVUEWegOHjdZqEFwAwCuEFAABsDeEFHe0wR40drG3UrlKPcpuDhkaNzXtjuZr2ryG8YNwlvNhXwgvaWcaM2V8jq10iBi+p7GxHQo+zuCqoinNdqg4wWmwwCS8AYBTCCwAA2BrCCzraGMPL9oIyPTdpmp6f/KrGTJ+lV2bP09iMOTpY2zj08LJvDaPGMO4SXuwr4QXtbHFV0PQwgPEz39Umd3N3TNeGL3BRpbXxjy9FnoBc9Z3s5WJAwgsAGIXwAgAAtobwgo42hvDyYVW9nnp5gl6clqEVew5o28liZa7eoPHzFuqplyf0W/1CeEEzJbzYV8IL2lXGjNnfkprQsK6RqrYLOl0disuxFboDKq/rVFXrBdP/FpJNwgsAGIXwAgAAtobwgo42hvAyYd4iPZs+RYfqWvo8vjY7V+My52v+xm2EF7SMhBf7SnhBu8qYMftbGeNqlyv1+i+o2DdyK6PyK9pVeqZDXj/7uMQq4QUAjEJ4AQAAW0N4QUc7SHg5s3WRXl26os8N5HFzFmjK4mUD7ucyLjNL4zKz2OMFLSPhxb4SXtCWBhkzZndPVw9vtcuVelrCKvIGhndMrjaV1IbkbiG4DFfCCwAYhfACAAC2hvCCjnaQ8NK4fYnmrt3U5wbymOmzlbl6w4DhJX3BkhENLx+9v05P/vZRrc/Ojbze1LmEFxy6hBf7SnhBO8qYMftb2TT81S5XWtncrUJ3bPHldHVoxI/HyRJeAMAohBcAALA1hBd0tDGElwnzFmn01Bn9osvB2kaNmzO/32qY4a54udRargPvr9eM6ZM0eeZ0/ebJJ3SptXzQz0Z4QYUJL3aW8IJ2lDFj9jXf1abS2o64XDcVjV0qqGgf8rEU+4KqaOxSddD8a95OEl4AwCiEFwAAsDWEF3S0MYSX1QeO6OVZ8zRt6QrlNgeV5+/UB+4zenr8JL0wbab2uHwjFl7CXWfVHGpUXbBFNYHzagg1K/vwHr2xKGPQz0Z4QYUJL3aW8IJ2s5oxY7a0yBtUeX2nvP74blbvaujSKdfgx+Jq6JKv/aLp17sdJbwAgFEILwAAYGsIL+hoYwgvef5OZaxcqxenzdTzk6drXGaWXpiWoWfTp2rFngP9nhtLePF3nFN+a0ibck9Gxpf1On/jNh2oqldle6t+330m6mcjvKDChBc7S3hBu+lmzJh9dF0e41XR2CVfIHGRI9qKqUJPQOX1napqi2/8cbqEFwAwCuEFAABsDeEFHW2M4aV3lUvGyrWRGPJhVf2AzzMSXrq76uQL+LX6wBE99fIEzd+4TYfqWvq83vaCMqUvWHJ53NmZejWFmvSncE2/z0Z4QYUJL3aW8IJ2s4wxY0lvgbtdpWc6TNuovjp4SWVnOv58PJXtKjvbEffVNnhZwgsAGIXwAgAAtobwgo52GOFlqA41vIQ66/VJY6vGZWYpc/WGQV/3w6p6PTdpmlYfOCJXe5s+vSq+EF5QYcKLnSW8oJ2sDl5SkZcxY8lqcdVn48RarRE4in1BldSEWOGSYAkvAGAUwgsAANgawgs6WouElwtdZ1V0vlVPvTxBu0o9hl4/c/UGzV23WXXBlj6fjfCCChNe7CzhBe0kY8aSz3xXm0pqQqps7FZ1AseJoXUlvACAUQgvAABgawgv6GjNDC/71qgn/3J4qQme15TFywxHl17HZWbpg7JKBToaIp+N8IIKV+uXW04o40DhoK49fnpE35fwQnhBNCJjxpLHQndAZWc75DFpnBhaV8ILABiF8AIAALaG8IKO1gLhxe+v0dajBcpYuXbA3992slgzlq/ShHmLtHTH7n57vuT5O5XbHNRzk6apor1Nf+iulcKEF7xsZ3vVkJ638WTJiL4v4YXwgmhET0tYhe6A6VEBrx1cXA1drG7BqBJeAMAohBcAALA1K5Am/AAAIABJREFUhBd0tDGGl9zmoDJWrtXYjDkamzFHE+Yt0sIt78YUXlz+8xqbMaff7x2qa9G4zCzNXbdZH1bVK7c5qG0nizUuM0urDxzp9/xNuSe1cMu7Ot/RKIUJL2hMwkvySXhBu+lru6jyuk4VVLabHhnwsvmu9svjxJoYJ4aDS3gBAKMQXgAAwNYQXtDRxhBecpuDeuqViXo2farGTJ+lcZlZGj11hqa+9oYmzFtkKLx0lh7RXleVMldvGHB82B6Xb8CYM23pCm0vKOv3ePqCJfIG/FKY8ILGJLwkn4QXtKuelrBKakKmRwcnGxkndp5xYjh0CS8AYBTCCwAA2BrCCzraGMLLlMXL9PSEyXqvuKLP4xkr12rK4mVauS97yOHFX3lC8zdu67e3y3vFFZq7bnPU8WW5zUGNy8zq9/iUxcuU/1lwIbygEQkvySfhBe1uZVM3q19MsKQmxOoWjEnCCwAYhfACAAC2hvCCjjaG8PLy7HkDjgbL83dqYtbifkHkWuGl0VM44CqZq2NMbnOw33MG+r0pi5cp51yr/hSuIbygIQkvySfhBZ1gVesFlZ3tUH4FAWYkzXe1qdAT0OnqkMrOdqjiXJfcLWFVtV0w/TvH5JXwAgBGIbwAAICtIbygozUYXno3sY+2GmVcZpah8NJQdXrAlSvTlq7QB54zmr9xm8ZmzNHK/YeGFF4yVq7Vh1X1UpgVL2hMwkvySXhBJ+lu7tbpasaPGQ4sFe0q8gZUUhNSeV2nKhq75Dkflq+dFS048hJeAMAohBcAALA1hBd0tDGseBmXmRV1xcvLGXOUvmDJkMNLi/uUMlau1cHaxsjzP3Cf0RMvvaLHRo/RxAWvaWzGHK3Nzh3yipeTrSEpTHhBYxJekk/CCzrN6sBFuRq6VOgJmB40rGZBZbuKq4Iqre1QeX2nKpu65fVfYGQYJlTCCwAYhfACAAC2hvCCjjaG8DJ33WaNnjpDW48W9FulMjFrsbadLB5aeNm/Rh3lOVqbnauV+7K1KfekxkyfpVcys/TyrLn6j5/c128fmV63Hi3Q/I3b+j2evmCJStoC6uis1+m2gDo7680/x5gUEl6ST8ILOlWv/4JKz3Qo32V+8Ei0he6ATvuCKj3TIVdDl9zN3apqvaDqoPnfCyLhBQCMQngBAABbQ3hBRxtDeOld9fJs+lRNmLdI6QuWaGzGHE2c/9qAMeRa4eU/83dr2Za3dfdP7tP4uQv10oxMZaxcq0N1Ldp6tEDjMrP6rIbJ83dqbXaupi1d0e99DtY2asriZWoINas+2Kw8f6fOBlvMP8eYFBJekk/CCzrdyqZuFfuCpseQkTbf1a6iq/Zf8bD/CiaBhBcAMArhBQAAbA3hBR1tjOElz9+phVve1ZjpszQuM0vpC5Zow5FjAz5voPAyY8FCLR77lDKff0yzMmfq/l89poyVaweMKekLlih9wRLNWL5K6QuWaNmufVH3lzlYVaffd5/RH7tr1NZxTn/srjH/HGNSSHhJPgkviJfka7+o8vpOFbqTb/xYQUW7irzByP4rlY3d7L+CSS3hBQCMQngBAABbQ3hBRzuM8DJUrwwvW7OP6PnxE/WzBx7UrGcf1bLxT8tbcECu9jaNmT5Luc3BmN5j9YEjWrxtp86Fmsw/p5iUEl6ST8IL4p/1nA+rpDZkekwZMLBcsf+Ki/1X0MYSXgDAKIQXAACwNYQXdLSDhJc3X35Sv3jid3oufWo/n3p5gh7+7VN6+LdP6ZdPPjPgc55Ln6qf//LXWrP7A+X4avXWe+/rhfTJevSJJ+Xd8YZ68ndK/hK1dzRob5lbM5avMhxdDtW1aPTUGXIHWvVf3bXmn1NMSgkvySfhBbG/FY1dKq4yYfyYq02FV4wHc53rkrvl8v4rNey/gg6R8AIARiG8AACArSG8oKMdJLzkLZmmzOVvDugL6ZP1yG+f1Avpk/Wje38W9XmZy9/U9tyjyvHVKrvCoyMeX2SPl56Cy+FF4WrVBs9r9YEjA+7rcq2VLuMys3SkvlmXus6Yfz4xaSW8JJ+EF8SBrWq7oLK6ThVUto94YMmvaFeRN6CSmpDK6jpV0djFeDDEzyS8AIBRCC8AAGBrCC/oaAcJL58e3tBvf5Ze33pvl956b5dyfLV6+dUZUZ83kAOFl0/DNWoKNelYQ6PGZszR0h27owaXD6vqNS4zS0t37JYn0KqOznrzzyUmtYSX5JPwgnhtfW0XVV4X2/4v+a42FXkuB5byz8aDVbVeUDWrVxCjSngBAKMQXgAAwNYQXtDRDiO8PP52ju5Kn697Zq7Qv4+fq/SjNVpSWKOF+TV6/FB1P5cU1lwzvPTa1Vknb8Cvtdm5GpeZpbEZczQuMyvi2Iw5mrZ0hY74zuhcqEl/ZLwYjoCEl+ST8II4dD3nwyo906GCir6rYHo3uC890yFXQ5fczd3ytbF6BTEWCS8AYBTCCwAA2BrCCzraYYSX67b49Bdr/uwN26v1F2t8+qsNfR/v9YED1UMKL712dNarNnheJW0BnWoN6Zi/Q4VtQVW2t6o51Kg/EFxwBCW8JJ+EF8TYdDd3Xx4Pxub2iCMq4QUAjEJ4AQAAW0N4QUc7jPDygz3V+vqOP/vr7MsrXuadqunzeK/pR4e24gXRDAkvySfhBRERrSThBQCMQngBAABbQ3hBR2swvOzJL9R3x2fouxNnRbz5uQn61xenRP75oQUrYtrjBTEe7iwq1caTJYP6Zt7pEX1fwgvhBRERnSXhBQCMQngBAABbQ3hBR2swvLx39IT+6ZBPnzvmj+rtWw8RXtAyZhwoNOV9CS+EF0REdJaEFwAwCuEFAABsDeEFHS3hBW0u4cW+El4QEdFKEl4AwCiEFwAAsDWEF3S0ZoaXfWvUk094wfhKeLGvhBdERLSShBcAMArhBQAAbA3hBR0t4QVtLuHFvhJeEBHRShJeAMAohBcAALA1hBd0tIQXtLmEF/tKeEFERCtJeAEAoxBeAADA1hBe0NGyxwvaXMKLfSW8ICKilSS8AIBRCC8AAGBrCC/oaAkvaHMJL/aV8IKIiFaS8AIARiG8AACArSG8oKNl1BjaXMKLfSW8ICKilSS8AIBRCC8AAGBrCC/oaAkvaHMJL/aV8IKIiFaS8AIARiG8AACArSG8oKMlvKDNJbzYV8ILIiJaScILABiF8AIAALaG8IKOlvCCNpfwYl8JL4iIaCUJLwBgFMILAADYGsILOlrCC9pcwot9JbwgIqKVJLwAgFEILwAAYGsIL+hoCS9ocwkv9pXwgoiIVpLwAgBGIbwAAICtIbygoyW8oM0lvNhXwgsiIlpJwgsAGIXwAgAAtobwgo6W8II2l/BiXwkviObqagrowPEi7Tqcp+OVNSP2ulXtYR2vrNEpb53pnxHRiIQXADAK4QUAAGwN4QUdrZnhZf8a9RQQXjC+El7sK+EF0Rzd/g6lvzpLo65PU1pKasT7H3hIOSXuYb/+8coapaWk6ju33jbk31m4fJVmzltk+rlBZ0t4AQCjEF4AAMDWEF7Q0RJe0OYSXuwr4QXRHEePHa+0lFTddMONGj12vF5On6rvffd2paWk6nvfvV1uf8ewXj+W8PKdW29TWkqqyhpaTT8/6FwJLwBgFMILAADYGsILOlrCC9pcwot9JbwgJt6cErdGXZ+mUden9Vnd4vZ36JZ/vkVpKanadThPy9dv0cx5i/o8p/ex3hFiB44Xacz4SXr8qWe0auu7cjUFVBMaOLy4/R2atWCJHn38KT3+1DN6beVaVbWHVRO6vNrlazd9VWkpqZo5b5HKGlr15qZtkfeaOW+R1r6zSzWhy+PRel/nyWee1/L1WyKvU9bQqpnzFmnh8lXal3dKL6dP1auZWco+VWL6ecfkkPACAEYhvAAAgK0hvKCjJbygzSW82FfCC2LiXbX1XaWlpOrRx5/q97PTZ5t1vLJGrqaAXs2cr7SUVE2ekama0CUV1jTqtu98V7fffofyq+q0ff+hyKiyG/7xy0pLSdUd3/+BakL9w0tVe1h33X1Pn+empaTqkUcfV03oku697+eR1/rOrbfplLdO9z/wkNJSUnXPD38cCTKupkBkZc5Ar9P7vjfdcKNuuuHGyM9HXZ8WiUKI15LwAgBGIbwAAICtIbygoyW8oM0lvNhXwgti4p05b5HSUlKV/uqsaz4vp8QdGT1WE7qkHQc/VlpKqp5+foxqQpf045/cp7SUVC1cvkpV7WE9/fwYpaWkavP7+/qFl9dXb1BaSqruve/nKqw5p+xTJZHRYtv3H1JNqP+osd7w8r3v3q6Fy1fpeGVN5Njvf+ChAV+n933TUlL1+uoNcjUF9ODDjygtJVUbduwx/dyj9SW8AIBRCC8AAGBrCC/oaAkvaHMJL/aV8IKYeDMXLVVaSqqeGf3SoM/tXaWSV16l9FdnRQJHYU2jbrrhRn057UvKKans93tXh5dnXxirtJRULV29IfKcyTMzlZaSqmmz56kmFD28LF+/JfI7j/32qc8e2zrg6/S+781fvzny81czs5SWkqo3N20z/dyj9SW8AIBRCC8AAGBrCC/oaAkvaHMJL/aV8IKYeDfs2KO0lFR97aavRvZG6TXr9RV67sWXtS/vVOSfe1e13PH9H+jmr9+sqvawyhpaIyO83P6Ofu9xdXh59PGnIqthep8zZ/EypaWkavyU6aoJ9Q8vvb+z63Be5Hd6Y8zbew8O+Dq9x3Xl3jK9q2QWLl9l+rlH60t4AQCjEF4AAMDWEF7Q0RJe0OYSXuwr4QUx8ZY1tEY2sn/9ihUovaPE0lJSlVPiVk3okk5565SWkqo777xLaSmpGj12fOT5t/zzLX3CSO/KkpnzFvULL1My5vT5/ar2cCSi9B5Db3jpff2BwsuY8ZP6xJqrX4fwgsOV8AIARiG8AACArSG8oKONIbx8deX7unHdh7px3YcatWqvRr21V19evS/y2F1LNw4tvOxbo558wgvGV8KLfSW8IJpj70qWtJRUfeub34psWJ+Wkqox4yf1ee5vnng68rMr90npXWlywz9+Wfc/8JBGXZ+mm264UUeKyvuFl1Peushm9/fe9/PI+33n1tsiK2Z6Q8vjTz2j02ebBwwveeVVuuEfvxz1dQgvOFwJLwBgFMILAADYGsILOlqD4SXHV6u1e/fprfd26a33dmn64tc0NWuB5q9eG3lsT34h4QXj7s6iMm08WTKoE/bmm3J8hBfCC6KdXfvOLt119z264R+/rFHXp+mO7/9Ay9dv6Td+bPn6LZF9U678WVV7WFMy5ujmr98cWRWz4+DHqgldUmHNOd3/wEN68pnnI88/cLxI9/zwxxp1fVok1uSVV0V+vn3/Id3/wEP6zq236ZS3TuOnTNf9Dzyk7FMlfY5nX96pyOvcdMONeviRR3W8sibq+765aZvuf+Ahbd9/yPRzjtaX8AIARiG8AACArSG8oKONIbyMhIQXHK4T9uarvskzqIG2KlOOj/BCeEHEy+Hi6jFjiHaV8AIARiG8AACArSG8oKONIby8degTZb27u49TV66L/O/NeSfZ4wXjrlkjxIYq4YXwguh0773v55FxYr37viDaWcILABiF8AIAALaG8IKONobwcssz4/X51Qf6+IWFWyP/+/YXJhJeMO4SXpDwgmhtn3zmeT39/Bhtfn+f6ceCmAgJLwBgFMILAADYGsILOtoYwsu3JszSddm1/eLL51cf0OeO+XVn+ixGjWHcJbwg4QUREa0k4QUAjEJ4AQAAW0N4QUcbY3j5n/O26S/W+Pr5N1M36KtPTyK8YNwlvCDhBRERrSThBQCMQngBAABbQ3hBRxtreFm4c8Dw8r+tLNcXXlhAeMG4S3hBwgsiIlpJwgsAGIXwAgAAtobwgo42xvDy/y4/oL9alN3XeR/qCwu36PaXJhNeMO4SXpDwgoiIVpLwAgBGIbwAAICtIbygo40xvHzumD+q7PGCiZDwgoQXRES0koQXADAK4QUAAGwN4QUdLeEFk1TCCxJeEBHRShJeAMAohBcAALA1hBd0tHEIL/fMX0l4wbhLeEHCCyIiWknCCwAYhfACAAC2hvCCjjYO4eWHi1YTXjDuEl6Q8IKIiFaS8AIARiG8AACArSG8oKMd4fByXXbt0MPL/jXqKSC8YGzaJbzsKS7VlyaP3L+DnORfPrNbeWdaTb/RhoiIWBMivACAcQgvAABgawgv6GiHGV6uO1yn65bv1f8zbZ3+asFH+j+zDur652ZpxprNhBeMq3YJLwpXa8LOk7p5+gHTQ0ayyYoXRES0koQXADAK4QUAAGwN4QUdbQzh5V/HTNH/nPO2/nr+Pv3vK4r0F2t8ffw/Xj+pu6cvI7xgXLVTeFG4Wr/eeFQ3TNxnesxIJgkviIhoJQkvAGAUwgsAANgawgs62hjCyzd+/mv9t7VV/YJLr9c9OVUPzsgivGBctVt4UbhaP175ib744h7Tg0aySHhBREQrSXgBAKMQXgAAwNYQXtDRxhBebvrenfrvb5yKhJb/tqZKf7n0qP5mznu6bvJyXbfztL4ycZ72FJcRXjBu2jG8/LGrWt9bmqP/8cRO06NGMkh4QUREK0l4AQCjEF4AAMDWEF7Q0cYQXp6as0jXvbBAfz13j/7X9PX629UH9bmcc5F9Xz53zK/rsmt1d/oswgvGTTuGF4WrdSHo0y0LP9b/9egO08OG1SW8ICKilSS8AIBRCC8AAGBrCC/oaGMIL0c8Pt35woQ+oWUgv5y1TjP35xBeMC7aNbwoXK2zDW59PeuI6WHD6hJeEBHRShJeAMAohBcAALA1hBd0tDGElxxfreZs2a5bV71/7fjySbNufXGyjhBeMA7aObwoXK08V5n+KfOQ6XHDyhJeEBHRShJeAMAohBcAALA1hBd0tDGGlxxfrX48+hV9/pPma8aXz6/L1hOr3h44vOxbo558wgvGpt3Di8LVevtYsUbNzNZfPf4eDuB/f24P4QURES0j4QUAjEJ4AQAAW0N4QUc7jPCy7UiufpDx2qAjx77+8kxtKasivOCI6oTwonC1CrwuvXaoEAfw9cNFOhvsNP1GGyIiYk2I8AIAxiG8AACArSG8oKMdRnjJ8dXqsSkz9fVs7zXDy3W7S3VnxmuEFxxRnRJe8Nqe6+gy/UYbIiJiTYjwAgDGIbwAAICtIbygox1meNl/ukz3TJg+6KqX1PSFysgrYY8XHDEJL6gw4QUREa0j4QUAjEJ4AQAAW0N4QUc7zPCS46vVzNff0M3b86696uVwne4aP53wgiMm4QUVJrwgIqJ1JLwAgFEILwAAYGsIL+hoRyC8HPH49KPRr+jzg6x6+cbCDcrc9SGjxnBEJLygwoQXRES0joQXADAK4QUAAGwN4QUd7QiElxxfrTK279aXlmwbdOTY916YSHjBEZHwggoTXhAR0ToSXgDAKIQXAACwNYQXdLQjFF5yfLW666VJ+lzOuWuGl3/YeERPLVtDeMFhS3hBhQkviIhoHQkvAGAUwgsAANgawgs62hEML5tyjumb0xYNuurllrHTNGXxUsILDkvCCypMeEFEROtIeAEAoxBeAADA1hBe0NGOYHjJ8dXq1zPm6ksHKq8ZXq7b79btjzxOeMFhSXhBhQkviIhoHQkvAGAUwgsAANgawgs62hEOLwfLKnTHmMmDrnr5yi+e1NsbVxBeEmRVvVufuF22csLefNPP67UkvCRGwgsiIlpFwgsAGIXwAgAAtobwgo42hvDyfnmVph8sjuq411fqXzd91D+45JzT34/P0hcfH6uUXz2nG3/yIOElQU7eV2B6KBlp/X6v6ef1WhJeEiPhBRERrSLhBQCMQngBAABbQ3hBRxtDeHnjWLn+x4wPorqvwqe7nxnTJ7p8YeFWpTz8O12316XrsmuV8qOH9HfzNihz3RrCSwK0+lguO0p4SYyEF0REtIqEFwAwCuEFAABsDeEFHW2cwsvavft0y6INuu6AT1988hV9fl22/j59oa7b79bf7izWFx97UdcdrtNXH36c8JIACS+Jl/CSGAkviIhoFQkvAGAUwgsAANgawgs62jiFlxxfrR4aP0Vf3lmgv584X5875tffflChlF/8Tl+Yu05f+clD+qefPaL9b84hvCRAwkviJbwkRsILIiJaRcILABiF8AIAALaG8IKONo7hZdeJfN01eY7+bvJr+ruMlfr78Vn68pYcfevXv9Otv/iNmvavUU/BwHu85Ndf1vTzYxMJL4mX8JIYCS+IiGgVCS8AYBTCCwAA2BrCCzraOIaXHF+txs/J0ld2FuhvN3+ir/78UX1/7FR97pNmfe6YXz/Ldem/Cnb1CS/+9mo9etinv1jj01fe9en3nRY4RzaQ8JJ4CS+JkfCCiIhWkfACAEYhvAAAgK0hvKCjjXN4ya7w6M4HH9Gt//ETrd93QHcXXI4uvZblfyT5S3S+rVpZhdW64d3L0eWr7/n0WnG1QkELnCMbSHhJvISXxEh4QUREq0h4AQCjEF4AAMDWEF7Q0cY5vOT4anWowhP5378sboxEl3842qRgwV7JX6LjddX6y/WXo8vvPvYpELDAubGRhJfES3hJjIQXRES0ioQXADAK4QUAAGwN4QUdbQLCy5Xu9Z7Rz4qadPOeQqVveFtbtm3Rt3d69eBHPq0tZ1+XeEl4SbyEl8RIeEFERKtIeAEAoxBeAADA1hBe0NHGEF62FLn1801Hoxotulzp07MX67trcnXdBremHC7RvOyT5p8LG0t4SbyEl8RIeEFERKtIeAEAoxBeAADA1hBe0NHGEF6G4+GqWj3yUbX+crVbT2z9WL9dtS+yUua4p8z882FTCS+Jl/CSGAkviIhoFQkvAGAUwgsAANgawgs62gSHlxxfrR4/VK37X9umL87a22dE2Tdf/0h/6PCZf05sKOEl8RJeEiPhBRERrSLhBQCMQngBAABbQ3hBR2tCeMnx1WrugVNKmd1/f5j5jByLi4SXxEt4iY8F7nI9sTpXN0/ap1szs1Vwrt30G22IiIg1IcILABiH8AIAALaG8IKO1qTwcrTKp5fW7ukXXr7zRrb+2MWql5GW8JJ4CS8jY319pTJ3ndBd8z7Sja/s1f/96J//ffvTBdk6Wd9m+o02RETEmhDhBQCMQ3gBAABbQ3hBRzuE8PLpkY369OON+jRnkz7N2aSe3M3qyd2ink+2qifv7cse3aaeo++o59g76jm+/bIn3lXPyR3qOfWeek7tVE/+LvXk71RPwWUDx3YqNfNycLlu9j4tPnyKUWNxkvCSeAkvsbvvVLEeW5mjb037UH/37K6o/74lvCAiopUkvACAUQgvAABgawgv6GhHMrwcG2J4ucINO97Xg+sOqa6Rv5l4SnhJvISXoVtXV6mZ7x3XnXM+0lde3qu/fnRo/74lvCAiopUkvACAUQgvAABgawgv6GhNDi89+Tslf4n558HmEl4SL+Hl2u48VqSH3/hY35y2X3/3TPRVLYQXRERMFgkvAGAUwgsAANgawgs62pBbPeUHL+s6qJ6KXj9ST+VH6qnM/sxD6nF/pueQejyH1eM9rB7vkc/8WD1Vn+n7WD2+HPVU56inOlc91Z9ctmZgFeTvJd4SXhIv4aWvNWcq9eq7x/Xvcz9b1TIC/74lvCAiopUkvACAUQgvAAAOoKG+QUfz8lRdXa2OUIfZh5NQCC+IaHcJL4mX8FKt7XlFemjZEd0yNfZVLYQXRERMFgkvAGAUwgsAgANYsmix0lJSI466Pk233/Zd/eoXv9TYF8coa85cHT50yOzDjAuEF0Q0y993+FTf5Im76R8UmP5ZnaYTw4unpkLjtx7VDz7bq2WkQwvhBRERrSzhBQCMQngBAHAA419+pU94GcgVbyw3+zDjAuEFEc3S7/dq48mSuPtRebnpn9VpOiG89HRXa9PHhXpo2RH9a5xWtRBeEBExWSS8AIBRCC8AAA7A7/erID9fe/fs0V13/pvSUlJ181e/pl88+KBuv+27GnV9mj46cNDsw4wLhBdERBxp7RpeXD6XXt6Spx9kHtSXx+5JaGghvCAiopUlvACAUQgvAAAO46c/+rHSUlI1cfx4sw8lIRBeEBFxpLVLePn/Oqu1+nCBfrbkiL5pwqoWwgsiIiaLhBcAMArhBQDA5nSEOrRx/Xrt37dPBfn5kdFiSxYtNvvQEgLhBRERR9pkDi+nveUasylP/z73I9NXtRBeEBExWSS8AIBRCC8AADbnaF7egHu63PKNm/XDu+/WE795XFlz5pp9mHGD8IKIiCNtMoWXP3T49OZH+bpvyWH9y5T9+sLT1lnVQnhBRMRkkfACAEYhvAAA2JyN6zcMGF6u9NFHfmX2YcYNwgsiIo60Vg8vJyrK9Oz6T/SDTGuvaiG8ICJiskh4AQCjEF4AAByA3+9XWWmpDh86pHfefltLFi1W+vgJeuzXv9YP775bmbNmm32IcYPwgoiII63VwsuFQJWWHcjX/UuP6JYp+/WFp3eaHk4IL4iIaCcJLwBgFMILAIDNmTJpkn7ywx9p4fwFZh+KKRBeEBFxpLVCeMkrK9Mz6z/R92cfTNpVLYQXRERMFgkvAGAUwgsAgM25/977lJaSqlkzM8w+FFMgvCAi4khrRnjpaKvSwn2n9JPFh/Uvk5NnrxbCCyIi2kHCCwAYhfACAGBzbhz1ZaWlpOpXv/il3t+5U0fz8uT1eNQR6jD70BIC4QUREUfaRIWXj0tK9dTaT3RH5kF9+SX7rWohvCAiYrJIeAEAoxBeAABsjN/vV1pKalRHXZ+m22/7rtmHGVcIL4jodFctna1fPXhvxCd+9aCyZk5Q8dHdw35tf+3JuK70aK8riBz31T/rfby9rmDQ1/EWHdSvHrxXmdNekcLVen/rCv3qwXv1/tYVMR1XvMJLqLVKc3af1I8XH9LNk/bZYq8Wq4WX45U1On222fQbeIiImFwSXgDAKIQXAAAAwTzPAAAgAElEQVQbk5uTc83wkpaSqn+74wdmH2ZcIbwgotNNf+npqP8OKDvxwbBe+/Zbv6W0lFR1t5TE5di7W0oix3r1z26+6SalpaQOKXgU5Oy8vPrzs4CzceV8paWkatmC6TEd10iGl735JXpsVa7umH1QX7HhXi1WCC+nvHV69PGnNOr6tMj1dMs/36K17+wakdcfP2W60lJS9eambUN6fl55ld7ctE17co4n7IbhrsN5+lLqP+hrN31VOSXuyOMl9ed1xx13Ki0lVW/vPTis91i4fJXSUlI1c94i1YQuaU/Ocb25aZvyyqtMv2GKiDhcCS8AYBTCCwCAjXnn7bcjK1suXbqkhvoGFeTna++ePVq7eo0yZ83WiuXLzT7MuEJ4QUSn2xteeld3+GtPRh7rXQHSXlegJt8x/anTq+6Wkj4RoaOxWMVHd6vsxAd9Aou/9qRu++Ytkfjxp05v5GdNvmMqyNmp6tJDfR6/1FquJt8xdbeU6E+dXnmLDupSa3nUYzcaXv7U6VVF/n4V5OxUR2Nx5HErhZfW815l7Dqhny4+rH+e7OxVLYkIL2UNrbr56zcrLSVVN3/9Zj36+FO64/s/iFxXG3bsGfZ7GA0vm9/fp7SUVD334ssJvWn4wEO/7HecW/ccUFpKqn7043tV0Rwc1utfHV6MnhdERCtLeAEAoxBeAABsTNbcuUpLSdVPf/gjsw/FNAgviOh0rw4vCler7MQHSktJ1V13fE8KXx7blZaS2i9IbFw5XzeOGhW5SX3zTTdp/47VUrhaP/mPf+uzesZbdFDdLSV64XeP9Xn8rju+J2/RQSl8ecRXWkqqXvjdY5HVMjeOGqUlc6cOeOxGwsv7W1dEHuv9jw42rpwvhc0PL7tOndZjq3J1+yzn7dVidnjpvfl/zw9/rLKG1sjjM+ctUlpKqu697+c65a3Tm5u2afP7+yI/L6w51++xDTv2aPyU6Vq4fJVOeev6vceVgeF4ZY2yXl+hMeMnKev1FZHn55VXafTY8ZH33r7/kFxNgcgKmOOVNZqzeFmf15mzeJlGjx3f53VqQpeUfaoksqJk1+E8zVqw5JqraGYtWKK0lFSNGZ8eeWxKxuX/X3FKxhzVhC7J1RSIfM43N23T8cqayHO37z+kNzdtk6sp0Occbd9/SDWhvuFlT85x3Xvfz5WWkqrRY8cr+1SJ6TdNERGHI+EFAIxCeAEAsDlNTU2qrq42+zBMg/CCiE63N7ysfWOumnzHdNb1ceSxx35xvxT+c3gZdX2afvhvd+jw3o0qPro7EluWzJ2qzGmv6MZRo3TjqFFqcH+ishMf6Nv/cnklQUHOTv0hUKnMaa8oLSVVP/y3O7T2jbl67olfReLLnzq9kfAy6vo0ZU57RUvmTlVaSqq+esMNfVbG9HpleIlm72qb22/9lr79Lzfr8N6N2r9jtUZdn6abb7pJCpsXXhZ+mK+bxn+gv3lsh+khI9l8+PUjIxJeele3XBlQakKXV8K8uWmbNuzYo0/KvPr2t76tb3ztG8opqVRN6JIWv7lGaSmpGjf5VdWELmnM+En9rr3e1TJXh5cdBz/WTTfc2Oe5X7vpqzpwvCiy2qXX+x94SMcra5SWkqqHH3lU3/rm5SA52OvUhP4cj+68864+z+mNKFe7N/eEvvKlf9Rdd98jj79TNaFL+tn9DyotJVXbPzysnBJ3v/cbdX2adh3OU03oku5/4CGlpaRGIkr2qZLIZ6gJ9Q0vveek195VMIiIySrhBQCM8v+z967xWVZ33u/L/Xa/2C/24dkbpnxGt051xpl2bKt15rHbPtPTTDtja0+OjBap1WA8RFEoRQUMkCFCbDg4IFBqkiciCVYasGAEOVgkQBCV20Rp02coEejEeW64IYH/fpGuK+teWes6rPu6D7n5fj+f/0e8cx3W+fqv9VsHhBcAgCpm//79csvNozOSb7v1Vuk93Cv79++XuXPmyNPz5suSxQ3S39dX7mAWFYQXDMMudws74+WXG/9N5OMx4WV23b3BfU88dv+oOFE/e+xZ998tUyZNlpXPPCXy8fgzXm7528/LlEmTZdfWFpGPj8n502/LV24ZHfjet6M9EF6U4CMfj62csQkXA+/tDML63Vv/Ps9M4WXgvZ1y4v3dsm97uzzfXB+c5yEfl094+dGGXWUXMCaqpbHi5dBvT8pfXPPnMmXSZHn114dDr/1hTa1MmTRZmlb/TDKns/KDH94nUyZNlvUv/UJe2fVrmTJpslz/19dL25ZfyZq2TcEqmszp8cKLEkIemztPuvYckNpHHs+73txqTAkv6ppFTSskczorn7/xpuA5r/76UCD+qOco4eXzN94UnKei/t8Vz1u++Hd/TI9DwXvV9YuaVsjnPnuDPLNyjWROZ2X2U0/niSZJhBdbumAYhk1kQ3gBgKQgvAAAVDFf+uIX8wbYbr7pb+QaYyYjwgvCC4Zh1W1KeLnt61+RR2ZMk0dmTJPZdffK7m2twTVKyNjx8vrgt9tv+0awmkX99tyyP25L9MAPRT7OF15G/vBOMENeX73yg3++TaZMmiwdLyyXbR3Py5RJk+WRGdPGvVttR6Zbkq3Gnv7Jw8FvX/1vX5BrrroK4WUCW1rCy59fc20s4UWJIdPuqZF3Bz+WT151tVz/19dL5vSYoHDn3fcE12/u3iMvbuuWdwc/zhMY3nj7ffnTP5kiN97weTnwwb9L5nRW3nj7ffnLv/hL+dNPTJE33n7fKbxc/+nrZUfPUcmczsq2Nw/JlEmTQ5+jhJcnFi4JwqXqiyueKi7zGpbKvzY/Nyq4PvV08PfDAx9J0+r1UvPQo8HqG4QXDMMwhBcASA7CCwBAlTIwMBB0vpcsbpB/+ec7gv//zKc+LTfdcKPcdMON5Q5m0UF4wTDscjfbGS+mqS3BtnU8H/z247p7ZcqkybJ8yRPBb7P/+NtPG+aKfDx+xct/vfGzMmXSZHlzx4vBPd/4yugkgDe2tRZNeDn+9muBsHLi/d0y8od3gr/LxwgvE9HSOuMlbKuxnyxYHJyn8vaJM3Ldn18n137yGnlxW3fell1q5ccjs5+wvkMXGLoPvRts/6Vf86m//NToarAjGafw8vf/8I/B9Zu790Q+RwkvaoVM5nRWrv3kNaHCy553PpApkybLrd/6jtz6re/kCSlqa7MrPjFFvvFP35Tv33EXwguGYdgfDeEFAJKC8AIAUKVs27pVpkyaLLfc/AUREdnYPjro9PWvfa3MISstCC8Yhl3u5iu87Hh5vUyZNFlu+OtPSdvapfJ8c71c98lPyhWfmBKIJGprsR0vr5fcR0fkwXvvDASOX278t+DMlxv++lOS++hI0YSX3dtaZcqkyXLvD26XM7/dLysan8y7D+Fl4llawou+PZc6FD5zemybLiUaZE5ng0PvTYGhafVoXfjKV/9BMqez8u7gx3LzzbfI52+8Sd4+cSZPYHh38OOg7B08/nvJnB4TVq74xBR5d/Bjp/Byyxf/LgjLweO/j3yOj/CSOZ2Vv/+Hf5Sr/vRKuepPr8wTdu64a3Qrwc3deyRzOitPLFxiFV5aXt4qmdNZWfGzVoQXDMMuG0N4AYCkILwAAFQpz61cFaxuWVS/UL5727dHB6XuuUcGBgbKHbySgfCCYdjlbr7Ci3x8LBBOlF3xiSny3LL5wd/VChglgAx+sE/+6Wt/l3fPp/782mBbs2IJLyN/eEc+81fXBdfe8refD0Shgfd2IrxMQEtLeHkz85tAjPj8jTfJHXfdHZydcsUnpgQiQuZ0VtZtfDkoQ9/4x2/Kex/9p2ROj4og6hnf+Kdvyre+832ZMmmyfOs735fM6fECww/vqw3e99BjP5bPffYGmTJpstQ89KhkTmeDFTV/+zf/VX669udW4SVzOit33n1P8JxHZj8RbP2lnuMrvNQvbQ7iOffphuB3JTw9NneePP3Ms8HqGrXSZ9o9NUE4ax56NPi7S3hR4fvWd74vL27rLvugKYZhWCGG8AIASUF4AQCoUmY/Pitv4MtmSxsbyx3MooPwgmHY5W5nfrtfBt7bKdnfH3JeM/jBPhl4b6fkPhrfvh3r2SodLyyXl9tWyvG3Xxv39+Nvvyb7trcH94784R3Zt71dNv7sWdnx8vpgGzL5+Jhkf39IBt7bKWd+u3/cu/VzYZSN/OEdGXhvp1XUUL+r+7K/PyQbf/asvNy2Uob+x4G8eOc+OhIIQ/LxqKAz8N7OvLAlMYSXiSO8ZE6PrhRRqzWUff7Gm+S5F17Mu+7wwKB8+SujQuDc+oa8v7W8vDUQGtS2YG9mfiOZ01l5ZPYT8rnP3iBr2jZJ5nRW3ur/XbB6RNkP76sNVty8feKMfOs735er/vRK+cY/fVP2vPOBfO6zN+SdIRPnOYuaVuS9N3M6K5/77A3yuc/eEJoe6n2f++wN0n3o3eD3zd17AnHnk1ddLU8sXCKf++wN8v077pLM6ax0H3pXbv3Wd+SKT0yRaz95TfB3FW4VHiUEvfrrQ/J3X/pKnhiDYRg2UQ3hBQCSgvACAFClLKpfKF/90pflhus/4xRe1q9bV+5gFh2EFwzDMCxtW/nTRbLn96cDa1y3Xn6H8FKxwouywwMfyebuPbLnnQ+c1yihQBckdNvzzgfyVv/vYr3v7RNnZNeRjLx94kzB4U7jOXFt15FMZHjKPQCKYRhWakN4AYCkILwAAFwmnDhxQnoP98qO7dtlY3u7LG1slOMfHi93sIoOwguGYRiWtjUsejJvxcvcZ5qsq2cQXipLeAmzrj0HAtFFP/cFwzAMwzKnEV4AIDkILwAAVczuXW/I/ffVyG233iq33PwFebC2Vl7evLncwSopCC8YhmFYmpb9/SF5ZNbjecLL4/PnW69FeJk4wsvm7j3BtlrbD7xd9gE+DMMwrLIM4QUAkoLwAgBQpdx/X41zi7EfTrtbRoZHyh3EkoDwgmEYhqVhuY+OSO/el6Xm/hrpfLsvT3hZ8PQT1nsQXiaO8IJhGIZhYYbwAgBJQXgBAKhC9u3dG4gsX/riF+Vf/vkO+cGdd8rVV1wZ/P7cylXlDmZJKLXwcua3++Wnzy6WpxYukB/X18vshYvk8fnzMQzDsAlu85uelcYX/rvs+N2pfNFl5Wp5//B2hBeEFwzDMKyKDeEFAJKC8AIAUIWo1S7/9PVvSC6XC37PZrPy9a99TaZMmizfve3bZQxh6Sil8LJ0yTz58aIG2fL+b4MBuV0nzuQN0GEYhmET0974/elxv7188Ij82+pmpxiP8ILwgmEYhlWHIbwAQFIQXgAAqpAfTrtbpkyaLI889PC4vz326KMIL0UQXhY9/RNZvXXHuEE5hBcMw7DqMFN4efbFTvnXf10Quj0ZwgvCC4ZhGFYdhvACAElBeAEAqEKWNjYGW4rdduut8mxTkzy/erU8PW9+8PuK5uZyB7MklEJ4OfDmNlmyZo11oA7hBcMwrDrs9f8xKD/fvV+a2jbKrCfnSvfWtshzYRBeEF4wDMOw6jCEFwBICsILAEAVks1m5ZabvxCILKbdcvMX5MzpM+UOZknoPPJ7+d/u2pjaQND/cs8meXPvdhl4b2dgP5pxr7TvPyIv9hyVF3uOSuubh+SBWbPkkUcekKd+MlPmznoQwzAMm6D28KzHpHbWLJm1YL786/Im+e8drfLGr3fI3rdej7TvrvpV2QWMiWpfre+SF3sH5LUPz2AYVqFW7oFwDCulIbwAQFIQXgAAqpRcLidLFjfITTfcGAgu111zrTxYWyuDg4PlDl7JaDvwu3QHg77bIpPu/Ln8yQ/G7P++c4P8P3e9oNnPZdKdG/KuwTDs8rb/ctcLcl/D87LxZ89iE8z+alab/B93tnhaW9kFjIlq/+99L8lf1G222yOvyF88+ksMw8pofzlrq3R/eFrODo9g2GVhAABJQXgBAKgyhoaG5NixYzI0NBT8duLECRkYGJCRy9BhTF14wTAM87SnX3ojcmsqrPLsm03by152MAzDKs3+97telNf6T5fb1QcAAKhYEF4AAKqMlzdvDla4XH3FlXLTDTfKd2/7tjxYWytPz5svz61cJa93d5c7mCUD4QXDsEoxhJeJaQgvGIZh4w3hBQAAIByEFwCAKuOnTU3Os12U3X9fTbmDWTIQXjAMqxRDeJmYhvCCYRg23hBeAAAAwkF4AQCoMoaGhmTf3r3SsWmTrGhultmPz5Lrrrk2T3hZVL+w3MEsGQgvGIZViiG8TExDeMEwDBtvCC8AAADhILwAAFQh586dk19u2SKP1tXJ9X/1qUBwuWvqv8jP1q2Xgd8OlDuIJQPhBcOwSjGEl4lpCC8YhmHjDeEFAAAgHIQXAIAqY/26dXLLzV/IO+flkYcelt7DveUOWllAeMEwrFIM4WViGsILhmHYeEN4AQAACAfhBQCgihgaGhp3nstXv/Rl+e5t35YHa2vl6Xnz5fnVq8sdzJKC8IJhWKUYwsvENIQXDMOw8YbwAgAAEA7CCwBAFbFn9+5xwotpn7v+erl48WK5g1oyEF4wDKsUQ3iZmIbwgmEYNt4QXgAAAMJBeAEAqCKy2awc//C47Nu7Vzo2bZIVzc3y1BNPyv331chtt94qN91wo3z9a18rdzBLCsILhmGVYggvE9MQXjAMw8YbwgsAAEA4CC8AAFDVILxgGFYphvAyMQ3hBcMwbLwhvAAAAISD8AIAUGVcymbl3PyFeb9dPP4buTT4UZlCVF4QXjAMqxRDeJmYhvCCYRg23hBeAAAAwkF4AQCoMi4ey0iu4Zm833JNzTLSc6hMISovCC8YhlWKIbxMTEN4wTAMG28ILwAAAOEgvAAAVBnD21+TC63teb+dfXQWK14wDMPKbAgvE9MQXjAMw8YbwgsAAEA4CC8AAFXG+XUbZLh7Z95v2bvvLVNoyg/CC4ZhlWIILxPTEF4wDMPGG8ILAABAOAgvAABVxrn5C+ViX3/ebwgv5e+cYhiG/cm9m+TqBzsnnF1Z2ylLfvmWSPa33vaPy16Tz/x4y4S06+o2l73sYBiGVZpNubcT4QUAACAEhBcAgCrjbM0DIrmcHP/wuGzbulVERLJ3Ti9zqMoHwguGYVjh9njnOwW1xf/fgtfKHgcMwzAsPWPFCwAAQDgILwAAVUAul5OBgQHZv3+//Pu3viciIrt3vSHvHD0qlwY/krOPzipzCMsHwguGYVjhhvCCYRiG6YbwAgAAEA7CCwDABOTYsWOyorlZFtXXy5LFDfJsU5NsbG+X3bvekI++888iItLW0ipnTp+RkZ5D0vfI4/LChg1y/MPjZQ556UF4wTAMK9wQXjAMwzDdEF4AAADCQXgBAJggnDl9Rp5tapKn582XtpZWOXXsmFxobZdc8yrJNTWP/rexSf7n178lIiIrmptFROTCli45N3ee/OeHH0rHpk2yorlZnlu5SoaGhsoZnZKB8IJhGFa4IbxgGIZhuiG8AAAAhIPwAgBQ4eRyOVnR3CxLFjfIycO9kmtqlnPz6+VCa7tcOnMm79qLff1ybv5CERkTXs6vWi3DO16TC+0vSa6pWc6vWi0nj2VkaWOjrGhurnoBBuEFwzCscEN4wTAMw3RDeAEAAAgH4QUAoIJ5efNmmf344/Lh0aOSa2ySXPMquWQKJbmcjPQeERGR4Tf2yPl1G0RkTHg5N+dJuTjwu+DyS0NDweqYk8cysmRxg7y8eXNpIlQGEF4wDMMKN4QXDMMwTDeEFwAAgHAQXgAAKpCR4RF5et58ef211+T86rWSa2iUS4Mfjf396Ltybv5COVvzgJyteUByzatERORCa7sMb39NRMaEl+yd00dvyuXy3qEEmPOr18rrr70mSxY3SM64phpAeMEwDCvcEF4wDMMw3RBeAAAAwkF4AQCoMIaGhmTunDnS19s7ulrlWCb424XNr0j2jrvk3PyFcrGvf9y9uYZn5OKxjIwMj4wTXkZ6Dkn2jrvk/Oq1eatmLh7LyLkn58vJvn55et58GRwcLHIMSwvCC4ZhWOGG8IJhGIbphvACAAAQDsILAEAFceLECXnqiSfkDwcPybk5T8qlbFZEREZ6j0j2zulyftXqcStXdM7W1smloSE5/uHxYPuw7N335l0zvPVV+Z/fvl0ubH4l+O1SNjt6bkzmfVlUX19V4gvCC4ZhWOGG8IJhGIbphvACAAAQDsILAECFkM1m5aknnpDc7r2Sa2gUGRkREZHzq1bL2YdnyqUzZ6Kf8cfVLbt3vSEHe3rk0tCQnH145vgLR0Yk19gk2bt/FIg7IiK55lXyn0ffkdmPPy5Z7feJDMILhmFY4YbwgmEYhumG8AIAABAOwgsAQIXw9Lz5cuqddyW3sEFERlehnL1nhpxftyH2M9TqlraWVhkcHJSRo+9KrrHJef3I/rcke8ddVvHl6XnzZWR4xDM2lcN/nL0gj750VB7vfAfDMCyxTb6vs+yDW5Vgj3civGAYhmFjhvACAAAQDsILAEAFsKK5WfqOHpVzT84fXemSy0n2jrtkZP9biZ6jhJdnm0bFluGtr8qF1vbQe5T4olbYiIjkGhql7+hReX716oQxAQCoLq57rKvsg1uVYAgvGIZhmG4ILwAAAOEgvAAAlJmDPT3yy1e2SK6hcfTQ+5EROVvzgAx370z0nIsDv5Nzc54UEZGljY0iInJ+9VoZfmNP5L0j+9+Ss7V1gfhyaWhIcs2rZP26dfLO0aMJYwQAUD0gvIwawguGYRimG8ILAABAOAgvAABlZlF9vQx37wxWt+Qam+TCps7Ezxne+6acXzW6QkUJL+fmL5SLx38T6/4LW7rkbM0DY8/b/poM731TnnriiarYcgwAwAeEl1FDeMEwDMN0Q3gBAAAIB+EFAMCD17u75YfT7pannniyoO24tm3dKvv27JFcw6hQMnL03TzxIwkX2l+SC1u6RGRMeDl7z4y8LcSiOL9uQ57ok2tskt5DB+WXr2zxChMAwEQH4WXUEF4wDMMw3RBeAAAAwkF4AQDw4PXubpkyaXJgitu/9z255qqr5ZabvyCvd3eLiEg2m5WOTZtk//79cuLEieDakeERWVRfLxc2dcrFvv7Ra++4a3S7MQ9yTc0y0ntERoZHgjNe1JkvsRkZkezd9wZhGDn6rlxof0kW1dd7hQkAYKKD8DJqCC8YhmGYbggvAAAA4SC8AAB4cKT3SJ7wMjQ0JO9nMvKpv7gu+G1F83IREWlraQ1+u/bqP5MDbx0QEZHdu96Qg2+9JbmFDSIiMrz1VTm/eq13mM4+OksunTkjxz88Lh2bNomISPbO6YmfM9J7JAiTiEhuYYO83t0tB3t6vMMGADBRufqhV2INQH12zqvyzRVvVrx9pWmPNfyfX/Ca856v/3SvdB75fUHp+N8Wvy7/1/SXqtL+z+kvyf96e1vZB0ExDMNKaVPu7UR4AQAACAHhBQDAg2w2mye8DAwMyMb29rzfliweFS/uveee4Lfbv/e94BlLGxtleO+bMrz3zdFn3v0jkVzOP0x/FFkGBwdlcHBQLmWz3tuWna19OAjL8Bt7ZHj7a8EqGgCAy4m4K17+Zv5r5Q5qLF7rP20N/wNtveUO2oTlwzNnZcq9nWUfBMUwDCulseIFAAAgHIQXAABP9NUtAwMD8sNpd+cJL4889LDkcjm55qqrg99e3rw5uH9pY6PkmppFRkZk5Oi7o/8uACW89Pf1STablYt9/XkrV5JwYUuXXGh/Kfj/3MIGhBcAuCxBeIEoEF4wDLscDeEFAAAgHIQXAABPvvqlLweCyuvd3XL1FVfKlEmT5YpPTJEpkybLD6fdLdu2bg2uue6aayX3x1UkB3t6ZMf27ZJraBSR0UPsR3qPFBQec1ux4e6dcn5Di9/DRkbk7D0zgv/NLWyQbVu3Sn9fXyFBBACYcCC8QBQILxiGXY6G8AIAABAOwgsAgCf6Cpe5c+YE/77/vhqZMmmyfPe2b8tjjz4a/D778VnBvSuam+Xs20flwpYuEfE7i0Xn0uBHcm7WT0RkdCWNiMj5DS0y3L3T+5nZu38U/Pv8hhb5jw8+lBc2bCgglAAAEw+EF4gC4QXDsMvREF4AAADCQXgBAPBEF1vUtmO33XqrLG1slCmTJsvNN/1N3nZkSxY3yO5db8jxD49Lw8JFcmFLl1w8lhERkZGj7xYUlpGeQ5JrXiUiEmwJllvYEDzfh1zDM0G4Lh7LyIUtXWw3BgCXHQgvEAXCC4Zhl6MhvAAAAISD8AIA4MlzK1flnekyZdJkeX71atnY3j7u9y998YsyMDAg+/bulY5Nm+T73/mOLJl6pzy7aJE829QkzzY1SVtLayDMjAyPJArLhc2vyIVNnSIyuppGRORszQNyKZv1jt+FTZ3BOS+XzpyRC63t8tzKVd7PAwCYiCC8QBQILxiGXY6G8AIAABAOwgsAgCedmzryxJVr/+yT8vaRI/LKL34xTnh5buXKvHuXNjZKrjF/9cjg4KD0Hu6VX76yRZ5buWqcDQ0NOcOSa14lI/vfEhGR3sOjg2fZu+8tKH7De9+U86vXjr2jqTkQdXQO9vTI/ffVyKL6hbJ+3TrZsX27HDt2LDS8AAATBYQXiALhBcOwy9EQXgAAAMJBeAEA8GTf3r154sq0O+8SEZHdb+zO+/2zn/5ree/d/K3ETOFleOurXmFY2tgoSxsbZdGt35KtbW3Sc6BH2tvbRaRw4eViX39eGM+vWh2cH6PzwoYN44QmZdddc6189Utflo1/DBMAwEQD4QWiiBJebl68Ux7seAfDMKyq7J4X35YTH+fK3QQDAABULAgvAACeZLNZ2djeLksbG2X247Nk29atIiLS39eXJz7ce8894+41hZezD89MJUzbf/Uradnwc9m3d6801MyQJYsbZMnihiBsSbh44kT+ipfmVVbhpWHRIqfwomz92nUFxQsAoFwgvEAUUcLLD9f3lDuIAAAAAABQYhBeAACKwJnTZ4Jtwz8TA2UAACAASURBVPr7+sb9fZzwUltXyuDJyPCIPL96tTy/enXedmYvb94sB3t6ZHBwcNw9ueZV1q3GHqytDQSWq6+4Uvbt3Ssb29vl2aYmeezRR+Vf/vkOOdjDoBMATEwQXiAKhBcAAAAAADBBeAEAKANLGxvl/KrVcimbFRGRs7UPp/LcqLNgohgYGAiEkxXNzfJsU9Oo1S+UxmnT5b57fiT79u6VgYGB4J7bbr01EF4+86lPS39fn+RybDsAANUBwgtEgfACAAAAAAAmCC8AAGVgyeIGubCpUy4e/42IiJyb9ZNAhCn0ucVgpPeIDHfvlIZFiwNhRnHD9Z+xbi/2mU99Wv7p69+wrvgBAJgoILxAFAgvAAAAAABggvACAFAGlixukJGeQzLcvVNERC5s6pThra+m8ty0uLD5FbmwpWv031u6ZOTou+O2GvuP//gPueaqq0PPd/nwgw9SCxMAQKlBeIEoEF4AAAAAAMAE4QUAoAxs27pV9r+5Lzjn5dLgR3Ju1k8Kfm6awsvZ2jq5NPiRiIjkGhpl//79sn///rxrjn94PE9kmf34LNnY3i5LGxvlkYcelu/e9u3UwgMAUA4QXiAKhBcAAAAAADBBeAEAKAO5XE5WNDcHwouISPbuH4mMjBT03HeOHi00aKOMjIyG54//zjWOnvUyMpwfvn179+YJLx2bNqXzfgCACgHhBaJAeAEAAAAAABOEFwCAMrGovl4ubOmSi8cyIiJyfkNLKtuNpcHw1lfl/LoNIiIysv8tGX5jjzzb1DTuuo3t7c6zXe6/r0YW1S+UbVu3ljr4AACpgfACUSC8AAAAAACACcILAECZ6Ni0ST587z3JNf3x3JRcTs7eM6O8gfoj2TvuEsnlREQk19gk7xw5Iju2bx933dLGxtDzXaZMmiyPPPRwqYMPAJAaCC8QBcILAAAAAACYILwAAJSJbDYrzzY1yflVq+XS0JCIjIocw3vfLGu4LmzpkvOr14rI6Nkz51etlkX19ZL7oxCjMzI8Isc/PC67d70hbS2tsmRxgzxYWyu33Xqr3HD9Z2TKpMmpnjsDAFBqEF4gCoQXAAAAAAAwQXgBACgjL2zYIB8ePZq36iV7x12BEFNqLp05k7/aZWGDHHv7bdnY3u71vJHhERkqU1wAANIA4QWiQHgBAAAAAAAThBcAgDKSy+VkaWOjXGhtl4sDvxMRkZGj78rZ2uTbc/X39cnr3d0FhedszQPBmTMXj2XkQmu7zJ0zR0aGRwp6LgDARAXhBaJAeAEAAAAAABOEFwCAMtOxaZO8c+SI5BY2iIyMChy5puZgu6+47Ni+XXoP+w+c5ZpXyYX2l0b/Z2REzs2aI/v27JFfvrLF+5kAABMdhBeIAuEFAAAAAABMEF4AACqAp554Qv7zvWOSa14V/HbuyfmJxJf169bJmdNnvN6fW9iQ965cQ6OcPHJEZj/+uNfzAACqBYQXiALhBQAAAAAATBBeAAAqgGw2K0/Pmy+5nW+MrTqRUfFFF2PCWNrYmPzFuZycm/WTPNHlQmu7nH/z1zL78cclm80mfyYAQBWB8AJRILwAAAAAAIAJwgsAQIVw/MPj8vzq1XJ+3QYZ3vpq8PuFTZ1y9p4Zcmnwo9D7kwovF49lJPu9qfnv2tIlFzZ1yqL6ejn+4fFkEQAAqEIQXiAKhBcAAAAAADBBeAEAqCD27d0rbS2tcmFTZ94qlIvHfyPZO6fL+dVr5dLQkPXeJYsbYr3j0tCQ5Bqb5GxtnVw6M7Y12fnVa+XC5lfk+dWrZf/+/YVFBACgSkB4gSgQXgAAAAAAwAThBQCgwug93CtLFjfI+UOHJdfQKDIyEvxtuHunZO/+keQanpGLff1590UJLxf7+uXck/PlbG2dDO99c+wPuZzkFjZI9lCvLKqvl3eOHk01PgAAExmEF4gC4QUAAAAAAEwQXgAAKpDBwUF5et58OXksI7mGxnyhRERGeg5JruEZOVvzgOQanpFsNisrmptl5Oi7Mrz3TRne++boqpkNLXL20VmSvfteyS1skJGj7+Y9Z3j7a5Jb2CAnj2Xk6XnzZXBwsISxBACofBBeIAqEFwAAAAAAMEF4AQCoUJSYsrG9XYb3vinn5tePE05ERrcOO3bsmLy8ebMMb31Vco1NcqG1XYa3vioj+9+SS9nsuHtGeg7JuSfnS273XunYtGlUtBkeGXcdAMDlDsILRIHwAgAAAAAAJggvAAAVzjtHj8rT8+bL7l1vyIVNnZJrbJLzq9fKxYHfBdfs2L5dDvaED+xcPP4bOb96reQWNsiFTZ2yY/t2WbK4Qfr7+oodBQCACQvCC0SB8AIAAAAAACYILwAAE4Tdu96QJYsbpK2lVf792DG50Nou5+bXS66hUdb9yw/k39esk+HunaNbjXXvlAvtL0musWnUFjbIhdZ2+fdjx+SFDRtkUX297Nu7t9xRAgCoeBBeIAqEFwAAAAAAMEF4AQCYYJw4cULWr1snSxY3yIrmZtm2das8+vDD8tueHjn/Vo8M731Tzr/VI7/t6ZH9+/fLtq1b5bmVq2RRfb20tbTKiRMnyh0FAIAJA8ILRIHwAgAAAAAAJggvAAATmKGhIek93CsP1tbKxvZ2ebapSZY2NsqzTU2ysb1ddu96Q945elSylnNeAAAgGoQXiALhBQAAAAAATBBeAACqgKWNjeUOAgBAVYLwAlEgvAAAAAAAgAnCCwDABGb//v3ybFOTfPe222T9unXS39dX7iABAFQVCC8QBcILAAAAAACYILwAAExAhoaG5LZbb5UpkyaPs+/e9m22FgMASAmEF4gC4QUAAAAAAEwQXgAAJiBPz5tvFV2UffVLXy53EAEAqgKEF4gC4QUAAAAAAEwQXgAAJiD6apfbv/c9ERF5vbs7T3w5/uHxMocSAGDig/ACUSC8AAAAAACACcILAMAE5MHa2kBgueITU2TunDnS39cnAwMDsn//fnl582aEFwCAFEB4gSgQXgAAAAAAwAThBQBgArJ//3655qqrree77N71RrmDBwBQNSC8QBQILwAAAAAAYILwAgAwQek93Cu3f+971jNe1q9bV+7gAQBUBZ+evU3+7P6XI+3vl+0ud1Bj8Vr/aZlyb2de2K+s2Sw/+cV75Q7ahOXDM2fl+se6rOXiyprNcn/r4XIHEQAAAAAASgzCCwDABONgT4/s27tXBgYGZGR4RN45elQeeehhueITUwLh5eorrpShoaFyBxUAAAAAAAAAAOCyA+EFAGCCsaK5ORBYrrvmWhkcHBQRkedWrspb9TIwMFDmkAIAAAAAAAAAAFx+ILwAAEww+vv65OorrgwEls986tPyYG2t3HzT3wS/3XLzF8odTAAAAAAAAAAAgMsShBcAgAlIx6ZNcs1VV1vPd5kyabJ0bNpU7iACAAAAAAAAAABcliC8AABMUE6cOCHPr14tdQ8+JPffVyP331cji+rr5YMPPih30AAAAAAAAAAAAC5bEF4AAAAAAAAAAAAAAABSAuEFAAAAAAAAAAAAAAAgJRBeAAAAAAAAAAAAAAAAUgLhBQAAAAAAAAAAAAAAICUQXgAAAAAAAAAAAAAAAFIC4QUAAAAAAAAAAAAAACAlEF4AAAAAAAAAAAAAAABSAuEFAAAAAAAAAAAAAAAgJRBeAAAAAAAAAAAAAAAAUgLhBQAAAAAAAAAAAAAAICUQXgAAAAAAAAAAAAAAAFIC4QUAAAAAAAAAAAAAACAlEF4AAAAAAAAAAAAAAABSAuEFAAAAAAAAAAAAAAAgJRBeAAAAAAAAAAAAAAAAUgLhBQAAAAAAAAAAAAAAICUQXgAqgJ+/0BLbdu/ZG9z3i1e2WH8HkYOHDgdp84tXtqT67La1a0Kto7VF9u3aab23P5ORtrVrpKuzI9UwlYN9u3ZK29o1zrhWC709B6SjtSXI3/5MJvT6U4MnpW3tmnG/Xy7pBXZU/set+5dLeXHVlyj27dop3du6ihAiqCbitttx6M9kpKO1JYVQReMq3yo+ULl0dXaMK3PV5PuZdLS2jCurpWyfuzo7pLfnQN5vEyW906rPhcTXln5hTHTfJKkv5vv8JOmj8q+S23b6QsUlzfwvpa/igyrvSdodgIkOwgtABXBvzf2x7ecvjH1I6xcttv4OInOffCpIm/pFi1N99oypt8ey2bU14xzLfbt2yoypt0vD3DmphqkctK1dIzOm3l7RHYVC6ersGJevUZ2F2bU1MmPq7eN+vxzSC9yo/I9b9y+X8uKqL2GoelntaQOFE7fdjqK354DUTZ9Wkm93WPlW8YHKpWHunHFlrpp8Px31ndIHYUvZPq9a2mit3xMlvdOqz77xdaVfGBPdN0nqi/k+P0n6qPyr1LadvlDxSSv/S+mrFELD3Dkyb2adnBo8We6gAJQEhBeACgDhJV1+/kJLXpoVS3hxrXhZv3J54HDWTZ+WN6NjonQG43A5zFqqmz5NZky9XebNrIs9y8vlPNPZuLxBeLHj09m8XNIGCict4aWU3+6w8l3Jg3Mwik14mSgrMJLQ23NAZky9XdavXJ73eynbZ1tai0wcXzutWe6+8XWlXxgT/ftbbOHFp29U6cILfaHiU24RttS4vh8A1QrCC0AFoIsEy1esZKuxAjh46PA4sapYwksYpwZPyryZdTJj6u2yamlj8PtEcYhgFJ9BOzobYAPhxQ7CCxQThBcoNT6D2RORhrlzpG76tHEzlhFeSg/CS3yKLbz4UOnCC32h4nO5CS8iYyvu0tgKFqDSQXgBqAB0kSCJgBJHeHm/r09e3PhScNbJ4OBHofe+39eXJ/TYnuf6u/77+319eeesHDx0eNyzDh46HITtxY0vWa9Jir7FWJjwsnvP3tB4hhHXOere1hWselFEOUT9mUywP7g6L8a1B6q5j3j3tq7gvqR7a6t9e8OcH/U+FZ6oWV1mXMzr1P6/Yc73vl07nc9X9yfZx/bU4MlY6aTCrfJ61dLGyBls5j3mrDCzs6H24FWzYKOWW0elZxzMva3jhkG/R4Whq7NjXHmJm776c1Q8ensOJCq/ZnrE2StYD1ucNBcZSzNXnKPeo8KVtvBi7rftyo84M2rDrjHj70qzqPbAzO+o+mJDzRpXg0UNc+c4Z5EnKYtxSNI262FQ93S0tsTaEz3J9SLx8yesvpl5FqddSPt5OnrZjpsOrneEDRiZZcRVftvWrgkGCGbX1iSqL0kGFOKUb9P/sLU1YRQSPkWhvsdE8Q18t0BJsuJFj6de/+PkZ9zya5L0W2tD+bL6bOVSts+qHKvV5aaPZvraPm1xGuUhyneKKue2+m07oyRpfKPSLypOhfiycXwX/V2+9UMkHV9MD7f+/XeFOcoXstW/OMJLGm132PPCvvPV1hcynxf2fpVfYasVw1Y0xo1f0vy3PSfKV1Hppj/P5cv6+v56+Y7Kz/5MZtwEVYBqBeEFoALwFV6ithozt9y6t+Z+efDhR+TgocPOe3fv2Zt3vUnY3/Xf1zy/bty7legzOPiRND6zzLqV2twnn/IWYGzxdQkv5rVJiCu82Bxpl/ByavCkrF+5PLjetIa5c8Y5L6pz29HaEqyu0W3ezLrYjrl6d9iSX7XU3OU8255nC5Pu4KlwuzpQy+oXyLyZdda/dbS2JHLYOlpbgjjoVjd92rhOv0pb08I6yK57lDOqp5ctfcxt6XTipmcUeofTtmezLS1EJLjHDIfeyUiSvnp66R2FOHELqyuue9Sex7awuTpTvT0HgkGJuOWgt+eAtS6qzmoawkt/JuMsa7Y6rOLgKidKIDbr2b5dOxPFP6w9EMnPb/3/XfXFht6mmu2jTtKyGIZP2ywy2sG1hcFV3pJenzR/ouqbakdt4bC1TWk/TyS8bC+rXxAqDLvaU1e5cpWRGVNHByz08LnyXsenvTCJU77Vb673ub6HaYRPUYjvUYm+gavu+bQXIsnOeFHv6t7WZQ3DsvoFzjjGLb+KU4MnrfXLZ5999Rw9n0vZPtvqvF6W9fROqy32KQ8qDC7fydaWiCT3JZLGNyr94qR9Ul82qe+ip0/S+pGmL6bvYBAnzC5f6NTgSVlWv8Ba/5Qf5ioLabXdIsl8h2rtC4U9z3y/Egf0SZSu55jlIUn8XPmfJL9cdUuh8kYvb6pe+LxPZCw/169cbi3fddOnhfr1qm6x6gWqHYQXgAqgGMKLS4RQ4stjs35cVOHFtOUrVorIqOhiW5Vihu/9vr4kSZi3xVj9osV5aVMu4UU5NrNra4LfXJ1v5azUTZ8WdAza1q7Jc/bNQQTTuVX36YNgcTsWaoBKD6stLvpAh6tzob9/Wf2CwLnWz71RDpYa/Ld1XpSz63LIogZmdNRAjIqDSl/dudQ71MWc5WXulbx+5fLgN5tjnyQ9ozDDUDd9mqxfuXxcWphpqt+jZrHqA6FJ01dkrPyq56rZWXp6zK6tGTcgpDv2enrocdLT49TgSev+1Hr9MfNVF2pm19YEaaS/2yyz+nv0dFXlVE+/JHml169TgyeDNNXDpZeHGVPtAyyuQUhVvvTZ4fqAtf4ePc2S7utvCi/FWvHiUxbD8Gmb9U6tCqOedub7k17vkz9mfVNx0e9RZcHWNpnlNu3n6WVbT2u9/bMNtOtlSKXdqqWNUjd9Wt5AnV7H9TKi2hCzfuvfwqhZpD7thY0kK15U/Gzpbq70SCt8Cl/foxJ9A30Cgt5e6PU76WC7j/Bifjf0NDbb1KTl10wX9R69PrpELBsq/c17Stk+x13xYiv3Yb5O2uXB/PabvpN6po7ZFsbxJZLGN40VL0l8WR/fRU+fJPUjbV9MvUsPt96Wme93+ULmt1Gvs/q3Sifttjup71CtfSGRfFFExcv1LJU+LrHWNsEpyfNF7G1B0vyK8lV0v039fdXSxrzVKknep96p11PVzpn56RL31TeBs16g2kF4AagA4p7xYooyLuHl/b4+q/Dx8xda8u4ptvDy2Kwf5209JjJe8Gh8Zpn8/IUWWb5i5bjf42KKOeaKnnJsNZbkjBd9EME2UKA75jq6A2Xep3du46LCa3OobYOzts6F3vmzxUU9R81SUx0k2yBBR2tL4KSaA0mujr8NPX1tg88qTDZHX92X5r7Gtvi4ZmYnTc8o9DCYs1z12bCuwSHbe3zT1+yEms9UDrtevvRBEbMDpNc5PZzqHltZUXXLjJcKmy0+ekfY1smyzR72EUNt9UvFxSZI6QMbenyiZuuZK9lExjqRtrjoeaDHP6nwokjaToW9q5C6bsO3bVbp5xqQMcub7/VJ8idMyNEHccx002ex6+9K+3l63phprdc5ve08NXjS2R6Yq9z0dtX1XRHJ/3bq4QjbJtSnvQgjrC7pgyIuUdolkqUVPh/foxJ9A32A1jagpupS3PZC4SO82OqyKz99yq8eF/O7nzT/owbKStU+i0Sf8WJrP/VvpTmxIe3yEOY76X/XUelnq+MuX8InviKFnfGSxJf18V1E/OpHmr6YXmbNZ6l6YJYHW/nXt54OE/vMspB22+3jO4hUX19Iz1czTvqKToVKG9vzbRMXkz5fxJ5ePvkVx1ex1UPf9+n5afPDospO1MRPgGoB4QWgAghb/eESSETcwsuLG1/Ku8/cussUOYohvDz48CPB1mI6+kqbFze+FPps2/029G3NVFyihJdCUE6Emkli2rL6Bc5ZHjaHKGr/WNfev2EOuR7OuI6ya3sOfXBLj4utc6GcX1dc9I6tepbqJJnhnDezTlYtbZTZtTXjBlFUWMP23DWvdTl1epjMAcRidDZc4bA54z7pGYbuILu2glB/1wfi1W+2mZ6+6RvVAdA76grV0XaVedugrh4+8z22fZlVGoR1AlQ66gNPrjKkUB2aQoQXtV+5qzyqe1wr6lwrLfT6pXeUXLMHVd6ZM+1sAzvmPcUUXgqp6zZ82maVfrbBOVXezNUSPtcnzR/1m23gQO9Q2+qirR1M+3lhA54iY3mul1WV365Bdj0c6l1xzg8JG/gx65ZvexFGHOHFlk764FQxw+fje1Sib6DKR9iWZPrWLHHxEV7C8lNvX3zLr/oG2MQa87ymuPGLqqvFbp/1sIQJL7Z20iZqF6M8hPlO+t91lK+QxJfwia8eHx/hJYkv6+u7JK0fIun6Yvr31uYz2+qirfyr+udqY3VBSJF22+3rO4hUX19ItUU2/8V2hpKIOJ9v22bM5/kuXzJpfsURXmzlpVDfPyo/43yzfM9VA5gIILwAVABpCy/6+Sk20WFw8KOiCy9qazEdcyWObXWP/vc4267p4Zn75FPWtCmW8BJlDXPnjHPUwxwiG709B/KWK+tEdX6TOspKYDEHAF0zfWydC3PbApupa1S4bIfrqd+6t3UFHRZzRn7Y0mUddX+Y06ecetegcJqdDVen3uac+qRnGFEOssjYyie90xrmjPumb9TgnU3wUx2fsLi6ypeyZfULQg9G1QUfV5qr+Kh6rL/DharHhQgvYezbtdO5YslVh20r2VSHMSyc6nn6NZUgvBRS15PiapvjpJ9OMa635U9Y51d9l1wChq0dTPN5eoffha2OReWl3obEaR/Vob22e1zfbp/2Ioo4wout/bINRBYjfD6+RyX6Bnq8XWGKM2jkSp8kwkvc/AwjrPzG+XbGJcrnKGX7HCW8uHwd20B/McpDWP7qf1f4+hI+8RUpTHhJ4suGEea7JK0fxfDF9K3Q1LZYYStMwvpGrnS2nfGSdtvt6zuIVF9fKE5bZGLzl/Ww6WXC5/k+vqQtv+IIL7Zvd6G+fyHtQZK8A5ioILwAVABpbzUWdvaL7Z3FEF5s7zXvjbJfbd8Rmm6Dgx/lraDRV/aUc8VLV2eH0ykPc4jULJiGuXOcBznqRHWYfBxl5SzqTpnLUbN1Lmxhdpk5iKcLPsoB1P+tnF01SBf34Nw4Tp9roKAYnY0kA9O+6RkVzzDHOiwcca93vdcmvMSZBaXiFieutnphbuWgd6LNTpQKaxxT6RhngCxO2tuut6VPV2eHrF+5XBrmzrEegml7h222nm2bsTjhtLVjlSC8FFLXw0jSNvvmc5rX2/InjlDieqarzU7reXEHmM1rfNoQhVpNtKx+Qd62aa421RUnn/YiijjCiw1bOhYjfD6+h++3rBS+QRxTeaFWh9j8vrD0iRJebITVi6Tl11UPfIh6Vinb5yjhxVWmbe2oT3mIIqpdM//u60v4xFePs4/wkvRbL5Lcd0laP4rhi5nbVipTZ2CYIm9Y38iVzqVou319hzjht+HKh0roC/kI6ur7YlshbgqePs935X/S/IojvNjSqNS+f9xwAVQLCC8AFUDSVR6Kcggvv9q+IzXhxSUwuYQmE31LtblPPpV3ry7IqLNmfvHKltDnxSXKqQ/D5RDpy8x1mzezLm+/fJ1iCC/mzPiw8yHCOhdhs5KU6YO96r1qlYWKtx4G5eyq2WpJ96OfyMJL0vSMiuflJryIjJajjtYW68C53pFSYQ2bZWgOtpVKeNHPsbF1vF2zRkXG6o0apLRtMxY3nJeT8JK0bUZ4qXzhxSXEzq6tycvvJMJLkvYiimIIL2mGrxDhpRJ9g7AVDspUXFyD87a6Vizhxaf8+vgyLqKeNdGFlyTlIYqods38e7UKL76+S9L6UQxfTIW/q7Mj75uvzDwoPW3hJa2229d3iBN+G658qIS+kI8wIjK2I4D6xti2GfN9vo8vifACMHFAeAGoANIWXoq51Zi5HZgrHjbh5eChw3nXmGfPJMUMS5SltfIlzgCRC5vToh/YuX7lctm3a2ee4+jqSBRDeBHJnxnvOvdFxO5sFbKdRd30abJqaWMwg0jvSChnVx3CGefgXEWlbTWWxDlNc3sQPQxh6afS2jZoY6PQrcZce1Pr2wQpfLYacz27e1tX3iCVKm9Jt34Sibe9RRrCiwrv7Noa6WhtkX27dlrPXbK9w5yt59ozm63GxvBpmyfyVmPlEl6KtdWY7V3mAd/d27piHSTsipNPexFFmsJLMcLn43tMVN/ApNwrXnzLb5q+RJRfVKr2WSRd4cWnPEQR1a6F5a+LsK3GKlV48fVdCqkfUeEvpE3ct2unrF+5PKhXeh/Jlj5Rfmkp2u5K22qsnH0h37qu0lD1W1S+mmJPpW81ZkvHUvv+ccMFUC0gvABUAGkLL/pKEJvAsXzFytjCi77dl7m1V1LhRUTkwYcfCa5pfGZZ3t8OHjqct2olimoRXqKcEuXUmO8slvCiD8jazvsww6WHO+rwc5FR5842K2n9yuVBp8x0ZFVHU70z7sxc9T7V4bMRdqBruTsbhaSnDb0s2a7XO616pziszPumr4qv6z7l4OsDaVHpoXdeVfijDg420z3OAZO2Q9dVB8xVNpMc6CriN2sybMWLyNggZX8m4zwotNADNm2HiYqMdZyLKbykfXizT9us0s+2SlCFUa+vvtcnzZ9KFl5ExspH1IHdenug74Fvw3beRdSgm96GxBk4920vwkhTeClG+Hx8j4noG4hEHwpuo5jCi2/5Velvbq0pkjz/fc94Sbt9FklXeClGeYj6vtn+rtI3yeHwlS68+PouSeuHSLq+2L5d9oPQFbZ0DZs042r/9ElAirTbbl/fQaT6+kKqrtv81VODJwNB3fY31UbYth4r5Pk++W/LL1/hpVDfvxDhhTNe4HIA4QWgAkhbeDEPsb+3ZuzsmLlPPjXub2H3PvjwI7Lm+XWy5vl140QXH+HFFEvUFmFrnl+XJ8rEEUl279nr3KYsaqsx894k+AwUKsKEF9vMf/3ARfOdxRJedGcyrBNqc7b08IYd3mcbZNS3DTEdWX1wMu7BueZzXU676vDYnltIZyPOvs86Nue0kPS0oQ8Umx0CfSsIM53Cyrxv+upbtpiDQfqe2nq89YFUMz308NsGU+bNrBuXJ2qWtPk89Zyoe/Rwq7Q1t53Q/xa3s6/fYxu8sA3I6Ae9u96hr2BzdQpFxjpBtvi7Dm/Wy6J5egxKiwAAIABJREFUjz6o4OpsJqnTKm3MNrOQum7Dt21W6WfGVe/Y6u/3vT5J/lS68KLnjTmDX28P9PfpA7W2sqCfIWAKL7bBkt6eA9Z79DjZ7vNpL8JwlW8Rv4HItMPn43tUqm9gm7FuPnvG1Pjbl4mURnhJWn711XtmGqlBTdfqUxPbWYA6pWqfRcbS2vwm+ggRxSgPYfnr+ruexy4/0gx7ocJLXKFLf5aP8JLUd/Fp79L0xfT2xZbnNkHAlj56WF1ltRRtt4/vIFJ9fSG9LTLjpPcZbOh57kp7n+eH+ZJJ8ivMV4n6dvu8Lw3hxVVWAKoJhBeACiBt4UUkfDWIKaCY9+rPNU0XR3yEl8HBj6zij/mOQrch0+NgE3HCtkyLIqojFYatc6ScMPW7mgmjO9zq73onoljCi4jkdd5dnXGXs6UPss6bWTcuPmGdPBUnmyOrwhT34FwdPY31MOnxtIWpkM7GsvoFebOvfJ3TQtLTRO90zpg6tne0mlHs6qxGlXmf9NWFF73sr1raGAx+2DoO+h7bKo31LR/M8OuDs+owVDPOprioD/SqbW6iwqYLP/o9+sqeuJ19Pa9ss/5UPTDjESWW6tu3uTqwKv56GVFppudZ2KCa2ppLLwMuccFVX+KkTd30aeNme/rWdRu+bbM+SKCXa1faJb3eJ38qXXjRB5HMOqfnp4k+GKDyW7UHtkFoM+1Unqq6pd+nlyt9cEylt54fSduLMMLKd1hb7BqITDt8vr5HJfoGevnR65Le1sYVJMywFkN48S2/IpL3fTLbZ9t330XYFrQipWufRcbSWj1LpbmvEJF2eYjynWx/N9tCs323iUOFCi9m+oVRyIqFpL6LT3uXti+mp7t+xojr+x+nb6T8HX0LtlK03T6+g0j19YVE8gU/s4yEPcucdONqN5M+35X/SfMrzFeJ+nb7vK9Q4cUlFKndCpKsYgWoZBBeACqAYggvIiJrnl83TtSY++RT485aMd958NBh6+qWx2b9eNy9rniErSIZHPzIKe6odxTKRBJeRNwHOK9fuTxyq6ZiCC9659g1sy/M2dIdTt3qpk8LdaJUp9f2TpVGSWaemnFS6WiGyeVg+6ShGXcV30KcU9/0NNE737ZnzptZZ03fOGU+afrqqwlMEUZ11myzn04NnnSmhyv85kxg3RrmzvG6xxU2W1xUpytJZ99WXlwH1NZNnyYdrS3OFRI6elsTNrts366dzvi7ynBXZ8e4MqDKqKt8u+pLGPrMZNVB1PGp6y582mZXWtg6rb7XJ82fShdeREbz1VZ/wtoDEXe50+uDbfa/rV73ZzLOFQBm3dMHXHzaCxdh5TusLXYNRKYdvkJ8j0r0DVx1L6z+hVFM4UWF16f8ur5PatucuCiR3SXwl7J9NgdBlRjhK0SIpFsewvI37O+9PQes33rdl7CtqEgaX1f6heHjy/r6Lr7tXZq+mOtZqmybZTZp32jezLq8fDBJs+0W8fPtwtp0F5XcFwp7Xpxn6YJhWs935b9Pfrl8lThbCyZ9X6HCi+t+1/aDABMVhBeACkDf8ur9vr7Y9/3ilS3BfS7B5v2+Pnlx40vjttqKI/b8avsO6/NdW3Tpv8cRkA4eOhyELe49cdHTRo+3opCtxtQsGx/6MxnnDA61V2/b2jXS0doybga1ORtNzQZxzbZRz4o7i9EWzrDl62rvY5cD15/J5B1E272tK1YHwZW2vT0HYi+nd3Fq8OS4MEWFxScNVX61rV0TDGhEpVfUWSS+6WnGR3dk9TIX5ojHLfNJ0td0xlWaqU54FP2ZTLCns57OYag88L0nbtj0dDXzP27nMKy86OWrq7MjrxxE7XMdtve0jbB32dDLgH59WPm21Zco9Py3tQtJ63oYSdtmWxjM+2wkvV5/f1T+hKV/2HdJxN4Opv08nbD0duEqd653hbUfrn3zzTJlS2uf9sKGq3yHtcUq3cPa6jTCV6jvUam+gVmXfHwnEXv6uOqEb376lF/z74W0i+r77So/5Wqf1XOi2qCo73Fa5SGqPkb93fZttA1UFhLfpOWhEF82qe9SaHuXhi+mP0uvc660itM3Us8xy2ux226dJL5dVJse5x2V1Bcyn6fyI46PKxJ+Zpbv85O0BVHhdPkqUd9un/cVmp/62ZPmfQ1z5yC8QNWA8AJQhbzf1xcqgkSteAGA6kR12CvBkY2z7y+kT9T+/AAAAGGo1QY+27tBOFGD3GqgslCxEQD8UCvifMV5GCXqO9K2dk1F9FcB0gDhBaAK2b1n77gzU9Y8v856iP2DDz9S7uACQIlAeLm8Udt5uLaIAQAAiEPD3DlSN30aByKnjOs8NJH8beYY9AUoPVFnXEF81DahYSIzAjNUCwgvAFWK7YwWmyXdZgsAJi4IL5cfaqsNdeA4aQ4AAIWihHy+J+mi/DR1hoRaAaMfUO9z9hAA+KG23dLP/PM5PxXGUN8PV1umzgJD2IdqAeEFoEo5eOiw8wB7ZWueX1fuYAJACUF4uTzRD8eMe7YLAABAGMqnYPVFurgOEUd0ASg9akssZazCKJyGuXNk3sw6p7DSn8nwXYGqAuEFoMo5eOhw3kHzP3+hRX61fYcMDn5U7qABQInxPVS0GEQduAjpoR86DgAAkBYdrS2xDmWHZJiHiHd1djAQCVAGTg2elI7WFvosKdGfyUjb2jXS23Og3EEBKBkILwAAAAAAAAAAAAAAACmB8AIAAAAAAAAAAAAAAJASCC8AAAAAAAAAAAAAAAApgfACAAAAAAAAAAAAAACQEggvAAAAAAAAAAAAAAAAKYHwAgAAAAAAAAAAAAAAkBIILwAAAAAAAAAAAAAAACmB8AIAAAAAAAAAAAAAAJASCC8AAAAAAAAAAAAAAAApgfACUAGcGjwpbWvXlDsYlyX9mYx0tLaUOxhFoauzQ3p7DhT1HWmnn+t5bWvXUEdSZt+undK2do10dXbEvseVP12dHdK2do30ZzJpBtH6/qRhBjsq//ft2pna87q3daXyrChUeUsadhXntrVrpKO1RU4NnixSCP2ohu+RSt9itwU+uHytUrVfAKWiGtqSUlDJ7VUY5fbFbOGpFt/M5stUevwqoTyUayzD5su68itpehSjfUjb904bly9PPxygMBBeACqA2bU1MmPq7eUOxmVHb88BqZs+TRrmzil3UFJn1dJGmTH19qI6dmmnX9jzZky9nTqSMm1r18iMqbfHzr+w/GmYO6fo5U1ktEOQJMzgRuV/Gh2prs6O1J4VB1XekrxPtYm6VRLV8j1SaVuJgwouX6tU7RdAKaiWtqQUVHJ75aISfDGTavHNXL5MJcevUspDucYybL6sK7+Spkcx2oc0fe+0CfPlK9FvBphIILwAVAB8zMpDJTvShVIKZzvt9At7HjNt0iep8BKWP6Xq3FX6rMOJRJqz7krdkUwqvPT2HAi+s8vqF1Rke1It36NKHsh0+VqseIFqolraklJQye2Vi7D8LVdbVi1lzuXLVLLvWQm+uUj5xjJsvmwlCy+VvOIlzJdnrAqgMBBeACoAPmbloVo6CjaqTXiB9JmIwgtUJpUuvKiyW8nf2Wpp/yp5ILPSywBAGlRLW1IKKrm9clGJ+VuJYfKhklcjuKgU37ySvq+VLLxUMggvAMUD4QWgjKiZSepjpmbhrlveHDpjqT+TCZ1109HaIm1r14zbv17dp97jc/6HOetH7Sur9syPmmV1avCkdG/rCsLQva1rXDjV38McnTCnWN0fFr+2tWuCrWdm19Y4Z0CbadbR2uJ8rprF0p/JBOnkioeeBup5UWdumGGxPVc9Qy35XrW0MfHMmt6eA3nxteVp2ukX9byoGeq9PQdilcNCy6+eb12dHQWdEaGHWT3P9X5zFqNZh6KwlbckwktU/pidGb0MxQmfmX+uOha1b7PIWB0Ie05UGKLyQ5G0PPiUH/1ckrj32PLb9VxX2xCn7qr8UPnfMHeOsw2L0/bb7lFh0OtnEuFFL7v6d1Y9Sw+vepct723hd5G0vsZtT+NglhdXGTbzX6+zccqZ3nbq1/sOVCRJXzMPo8q7y9dS90fNEk/Snunp4utnhT1bLxtm/XD5UnHCkcTXsT2/WO2fDT3ecb8xSdqfpOXLJMm3JG77k5YvFZYeLpL4tknR26uwfCnUdyu0vVJtQFjfS4XRdtZGkvIXlt5R+RvVliUty3Hzx1d48Wkv4/SFTFy+hP7MMF8mzoqXuL5aod9enajyUKhvHif/o76vNlSepzHOUcoVL2FlSH93WHsZ50wan7EVW9jinocYx5c3hZdC2pI4/SuAagPhBaCMqA+caUvmPSEzpt7uPBizo7VFZky93eqcqS1VZtfWBL+dGjwp61cut75r3sy6RAMDujOjO1q6ucLd1dkhddOnjbu+bvq0PAewe1tXsCWMDRVHl9Oo3hH2UbeFW3cowtJMxd9Mf5UeZjz1vOjtOSDzZtaNe54SSFwdl7j558qTOIN4pwZPWsM2Y+rtsn7l8qKmX9TzXDNt+jMZZz1aVr9gXB75ll+1h7Kt7CbdeiAszLa0FhlrKzpaW6x5NG9mnbW8+5Y3k6j8UeHr3tZljdu8mXXW9urU4Env/LOlj2o79HhG4ZMfScuDT/nZt2tnIKDGrc+9PQes99jSQeW/+awkdVdfSWJeoxO37dfp3tZlvaersyOR8OKKh+qIqvCacdbzpaO1JVH4k9bXqPoVB1feu9JJ5f/6lctlWf0Ca9xcnXVb21k3fVrelm5JBmWTpq/6e/e2Lmv6mm2Hq36rMLoGY1ztk6s9s50jZNaZQtDrm61NUXngCretHfDxdUrR/rlQe9CbNru2xunLJm1/kpYvhc+3JKr9SduXEkle3+L4tkkJ+77ZykUhfY802qtTgyeDa111WfXNzHqWtPyFpXdU/rrasiS+gUpv3/yJi0976dOXdaW/HocoXyYsfkl9tUK+vSZxy0NS3zxJ/kd9X22ofExjnMPmy6YtvHR1dsT+FkS1l1HhTdq+peErx/Hl1W9J25KkvilAtYLwAlBGXLNEdu3YEThENtQHzNZhtTkzumOn9rdfv3J58KGumz4t9swD8+Osz7DRP6ymU6N3lufNrAvu0R0ZvQOinhU2uGH7yEeJNoqoWUIqzeqmTwsGqc3wmu9XeVk3fZrUTZ8m61cul/Urlwd5cWrwZBAv9Xf9mSo/TEdR75zo+ac/S+VfIStelIM2u7YmCJs5U7xY6Rf1PLMzYUtP9R49zGYd8im/pwZPBnmjl129sxHXidfDrKeznp+2um12bGxxNcuNHu4k5c1G3Fl16pmqnJpl1wyfHhY9Tnp62/LP1Zmqmz4tCN+qpY2xBlOS5kfS8uBTfvQBIT1c+j3mIF5/JhO8R08D1/Uu4SVJ3Y0zSy5p26/nsx4Xs82L22mztWP6TEuzLrStXZPXmVYDAGb49fJhhj9pfY2qX1HoA9t6edG//a7818Nj8w1cgwr6ParO6p3/uG2iT/qq3818c7U3UTNyXYMxevukvueutkn//qv81q9PYwsevV7obZ3+ntm1NdIwd05eOMLamqTf6lK0f3Hir5/VpLcLttnYSdufpOVLxdPn2x7V/qTtS/nUtyjfNin6900Pg/7tnzE1f/KUb98jzfZK5YVLLFR5oqefT/kLS++4vpg5mz6Jb1BI/sRt53zayyR9IYU+GUflv972qLSP8mVc8fPx1Xy/va50TNs3T5r/Pite+jMZ63dUkWScw+bLpi28qHirsmqOq+hEtZdh4U3avpnlz9dXTrLiRcXL5l+Y3wQf3xSgWkF4AagA1MdHR33ITMdFn+lhExdMwUJ3+k0HRh/4jBIqFLpzYAoPesdT/8jrHW+bE6XCWDd9WvCbckxs16sBB/16hXIm4y6htjlmyiGcMfV26wwqvSOsozueri0gVN6ZDrVrQE6FUc3Oc8XXzL+kzqUeZzNsqqNuxjft9AvruNnqiIq7LW10Z093BH3Kryqftg6Cikvc+qOeZSsD+vtd+WmLqz6QoqM6J7YZbWGCjYs4+0jb8twVPlUfbOHT2yZb/rk6U7Z0DcMnP5KWB5/yo95rSxu9TdfTWuWpmTZ6G6Jj6/wV2vaZnTuftl9kbADLVkf1Aau44kTYGS+uzrNIfnrYhH69DdLxqa+F7JGv3mcLo94WulZHmnnjmgmuz/q23ZN0INM3ffUBCjMc+kCbGQZXGbB9L/WyqddBvUzr6anqrOl76GlZ6LZjejk2Z4Xr77GVOxVHfZDDp76Xov1zocqDOVCjt9X698K3/fEpX77f9rjtTxq+lG99i/Jtk+LyW0Xyy3Ghvlva7ZXKe1sbrdJWTzvf8heV3knP9EjqGxSSP3G/X0nbS9++kK1ciIylsWvQ3LzeFT8fX83n2xtG2r65T/6LJD8DJK1xjlIIL7Z7XN+CuGMBLuElbvumxydsYpvtPheu8q+nhe0bp75FrvRO4psCVCsILwAVgM1ZUR908+OnZjIox8jW8dY/cOpjGLacXL0/7nkD6nrX2R/mx1c5n2Hb/ujLoUXGOkzmR1xPF5vTrkSZOITNYDJnetjuM/NMH0i24epomH/Xw6Py2RUWvWNn21olrnMZNThkm4GddvolFV7COrQqzGZ++JRf1TmxOZtx9n3WiTq/yPZ+kXDnVcS+T7lKnyTlLYw4nbuo8NkGKsP2SXblnyt9ks6c8smPpOUh6fV6XXSljS2+YR0Y2wxEWwer0LbPbCN82n49/q7tfJJ2JuMIL7Z6ouedDb391e/3qa+F7JEfFkaR/K1NzN9c99m2qFDp4frG6QNNcb49vumr3uEasHetinWVAdv3UvlOtln9tn3TbUK/eX2he5qbW42ZqDbV1g7a2jKf+l7s9i+MMKHGtm++T/sj4le+fL/tYe1P2r6Ub32L8m2TEnW+g63tKcR3S6u9EnFvZawmuuh1z7f8RaV3UuElqW9QSP7E/X4lbS99+kLKl7BN0jPPy1IkEV58fTWfb28YafvmPvmvPysuaY1zlEJ4ceWF7VsQVX+jhJe47VvYhEnz72kKL7Y6aBNxfX1TgGoF4QWgAnA5K7Nra8Z9sNRSTdWh0D+AygGwOdxhTobqrMdxRNTH1fUhtTkH+mwr5eiaZnPk1H2m86328jWdHdXJScNZddHbcyBvj2Fb3G0Oru4AuVDP1cNjbhlmM1v+JXUu9Xcph7FtbfiBeWmnXxLhRe/wuLCluU/51Z+jBmPiHHaYlH27duYt89ZRv7s6nebggW95iwpfVOfOJ3yucq3PGosKQ9T7fXDlR9LykPR61baH5Ytq69Q1ceqDSVgHy0acts98lk/bb8bNhprJl6bwYssPNdAb9h4VR/2apPVBD2NS4UWfae9KY9uM57DvlR4H2zfZlR76DPMkW/ckTd+wAQCRsQEdc+DDVQbCBivjfkP1VYTKT4uz8jYJYeVYxD6Iq3AN/Ltw1fdit39h6APlaquTsMOofX1P3/LlIuzbHtb+hOHjS/nWt6i2Ii3UAfS22d2F9D3Saq9E3GdTqDC7VqEmKX9R6Z1EePHxDVzEyZ+47UvS9tKnLxTHlzJJIrz4+Gr6O5J8e8NI0zcPIyz/9WclIY1xjlIIL67rbd+CqPwNC2+S9q0YvnIc4cX2rbL5Jr6+KUC1gvACUAG4nBX1AVSOvHKg9+3aGfxbn5FnW+0Rx6lK4ohEOdc250Bf6hxlNkdE7+DUTZ8WXKP2GVWoTmXS82pccVEzKBvmznEeOm+Lu81hiRow0e/XwxM33cz88xFeXAfgKic47kHn+t+TpF8S4SVOeobdl6T8irgP9J03s85rn/Ouzg5Zv3K5NMydYz10MGlnwSwDvuUtjKSzLOOGL45FhcGnvOskzY+k5SHJ9XHyxUyHuPXB9h5Xe5VG2+fT9seJv+/AhC19wtItzntscU9aH/Qw2sqarcOqBiN0gTLKbIM/rrjZ4h4nPWxxc+GbvlHvcOW3K69t+ZUkHiLjt/ZQpgSCNLbSiCu82MIcVq+S1vditn9RuA7kXla/IPKspTjtj4h/+VJxTfItidNup+VL+da3pCJ9HE4NnpSO1hZZtbRRGubOsfqeSQb2w/oeabVXIuMP9tbDZva/fMtfVHon8cV8fAOR9PPH9vwk7WXcdNTjntTH1e+JI7z4+Gph71AUQ3hJ4ouIJM9//VlJSGOcoxTCiwtb/YrK3yThNe9JWv6SlqU4wouNsHSIYwgvcDmA8AJQAbg+ZmqmoFqCqQ7eU+j7nKpZF649VytBeAmb9aXMDMPs2ppgJomKo3LQ9PNc1My1uHuFR8XF1bmfN7Mu71A4W9yLIbyEzfJSpgtOvgPRpwZPSldnR14c9Q5R3MM0fdKvkoUXkdH62NHaYu0sxp356upsqndGrXipRuElqlwXozOl8M0PkeTlIe715RZe0mz7fNp+hBd72XZ1VNX7w2YVmmKNK9xRcUd4iaZ7W9e4Q4iVFboCphjCi099Fyle+xcHtdrDJmzoW5b4+p4+5cv3WxLVbqfpS1WK8OKa5FM3fZosq1/gtaKiVMKLyPjVLSqPzP6Xb/krt/BSjPxxEbe9VL8l6QshvPj5Ij75rz8rCWmMcyC8VLbwktQ3BahWEF4AKoCwj5lyckQkmAmkUEveleOqnBOdYm01lsQ5iLO9gQu11Lg/k8lLC5ExIWb9yuXBjMokAxthM4yVk7l+5XLZt2unVXAw8yzMYfHd+inpdieKQlcAKPbt2hk4wqrTo/8tzfRLIrwUutWYj/CiozoB+qBIHMdRXT+7tkY6Wltk366deXXW9f6knac45a2cwovv9hdpCy+++WGStDyEXV/OrcbSbvt82v442yeUSngpdKuxUqx48dlORcRv8Cdq6x5X3FwUutWY63vvOgTblde2/PL99ur09hyQjtaWwMeKe/6ci7SFF9/6bpJm+5eU/kxGujo78gRKFQdf39OnfPl+S8LSN21fqtCtxtISXvTz5bo6O8aVV1vb4+O7pd1eKVSbqwaLXee++Ja/NIUXH9+gGPkTh7D20qc9rvStxipVePHJf/1ZSSl0nKMUwotrxartW1Aq4aVcW43ZsH2LfH1TgGoF4QWgAgj7mKmPuvqv3jnVhQfTWVEoxz9qr2CbMxN2fRLnIOpATxUXc9aXyNgezF2dHePiqP6mZv4lHdTwnRWo4mjmWZSzpZzZJIedR+WfiP0gxKTO5b5dO0NnndjyNe30SyK8iIx1xKLCHOdw9rB42g5SThJfWzyinlWo8CIyVp5c6WMrb2Gk3bmLyr9TgyeDQeaoMPgKLz75kbQ8JL3e98DWsAN0be2rrb1Ku+3zaft10dAWf58DQ32FF9/DqNMUXqKIU15sh3T7DP7oe3bbSHpYtW/6qne4votqgMY8sNWV17b8Ut9e21ZYZnq6DmpW+Mw693lOUuHFp74Xu/0LQ6Wxq5ybZc/X9/QpX77f9jj5mZYv5Vvf0hReosqwHoa0BibTaq8U+qHRYef9+Ja/NIUXkWS+QbHyR8envfTpC6lvo76CIux6kWTCi6+vVsnCi2/+689KSqHjHKUQXlxbYtq+BaUSXnRf2DZ+4+Mrpym8+PqmANUKwgtABRD24RQZ227Ldo0658TlSOgdC/PDpm+NkMbgq4jbObCtmFDoH2dbx2DV0sYgnKZooZxx/eyXuKi4mB0mm6OsUE6gzQGJ62zNm1nnnLFjpp3+Pptjojp2ZsdCxSHuCiC9g2LLA1unJ+30cz1PxO7wKYfXFmZ9qXyhzq1KY1u+nRo8GSlw2OJhyxf9oNw0hBcVF3OLOP1vPnXflj8+4VPxjSpz+vaBxRJekuRH0vLgU37Ub7Z7XINFrkMq9XdEDaYV2vaZ9/m2/fogpR7/U4Mn87bXKbbwondcbeHX2yA9nIUIL0m3XRIZm9UYVcb0wQOfwR990MWW1/rWT3Hqom/66uXQbDv0+mG2ey5fy5Zf+moD83pVBm3CZ9h3utJWvPjU91K0fy7CBl9tgzy+7Y9P+fL9tsfJz7R8Kd/6VizhxVYe9JVLhfpuabdXOqosqrbXVn59y19c4SWuL5bENyhW/pgkbS99+0KubbH0tLeVdbO8uOLn46sVS3hJwzf3zX/9WXEmcZoUMs5RCuHF1k/R8zdJ/U1LeNHjY7Yvvr6yq/yLJBdeRPx8U4BqBeEFoAJQH6tl9Quss/nUh9B2fom+vYEL/eOr3qFvH2UbmHXh6xzoDoo6rL1t7Zq8sNk+9Po7bbOWwgZZ4sZFvVs5JsqBV/FQM7N0B8L2zihnS3cy1NYRbWvXBI6Tq4Omb8cxb2bduPDYOvvqmer6OE6mHg59H2VXfNNOP9fzROwOn5meKsxmetny3LfzrpddfY/5uANqenlX4dWfo9LGdUhrkoFcXVjV00c9y3fFiy1/Cg2f2Tbp+RrnXCFf4cUnP5KWB5/yow8K6Pfond4wkUPtqay382ZdsLVXhbZ9SgDXB0Z82n5dONXv0dMrSWfSV3gx00Rvf/VBO1f76yO82OpXFHp6mW1hkvy3xcH8u56fKj1UOfMZyPRJX/W7WXej/AmzrVFl2JVfevtplkGzbdLFbPV8M0zmgKG6JsnK1LDymlR48anvpWj/4sRfLyt6OTf9J5/2x6d8+X7bw/KzGL6UT30LayvUiqYkM5b1tkqFz2yrzLxMo++RRntle+6Mqe7BZp/yF1d4seWvrQ1I6hsUI39MfNpLn76QLtioOqQ/x5X2pi/jip+Pr1Ys4SVuedCxlX+f/Nef5RrLCKOQcY5SCS+2fpRP/qYpvJjlz2zPo3YWcL3H5suHfatcvomPbwpQrSC8AFQA+mw42wdSzVKzzQhQTn3YbIFTgyfHvUN3Xl17l9rwdQ5UWG0H9tkcF5PZtTVWh0ylje1vcTAPQ1WOoutA0/Urlxe0HUNvzwHrAazKGXHd78q/uunTrA6VORsybHm+wpzNpJvaUqGY6Rf2PJfD15/JOMO8rH7BuM6vlKO8AAAUaElEQVRwIc6t7SBfdW3cOuQ6gLdu+jTpaG1xzsLz6Typ99nSRy9vSbY2cuVP2uFTZc5M17SFF9/8SFoefMrPvl07nfe42hjXe8yVIyLu9sqn7uoDOyrvdHzafldc9PMcSiG8iIwOVroOm7W1i771wVW/4hBVxuLmvxkH12CrmR5qRqgrbmEkTV/1d/08gDj1w+VrufLL1T7Z2ibb8/V42MIUFV6TtIUXEb/6Xor2z0VYW7JqaaN1ADxp++NTvny/JVHtT9q+lEjy+hbWVri2UAvDdXj37Noa2bdrZ94qKUXafY9C2iuFemZU/yNp+YvTl0jqiyXxDYqRPzaStpdR97gGl13pb0t7ly8TFr+kvlrawotIur65T/6LRI9lhFHIOEcphJfubV3W9t2n/qYpvIiM9vdt+aX7ynHjG+bLh32rwnyTpL4pQLWC8AJQIah9dtvWrrF2Qrs6O6yDMOochDgfrv5MJtjT1vWeOM8Im922b1f4WSHqUFUVBle8bM91OQ6qU+vDqcGTeYcXm4Or6veO1pa8cNr2ZVZxj+Pg2PI7yllTh8iq+7q3dYXmux7+uFuOqfv0chJ2b5rpF/Y89f9x4mq+S6fQ8qv+XkgdEpFxdUBPN9u+0ypNXPFSz4raR1cPc1RcbbjyJ43w6WXOVYdc+Rf1/iiS5ociaXnwKT9hYYtzj+sdYe2VT93Vvy+2DrJv26/u0cMRdW6ESdie8lFtix5+s/114VsfwtrTuOhlLOzbGPW9ikpjPax6uYyq6y6SpK8+WGSGI+q9troRlV9JvqXmdzqszratXRPMUo1D1NkIYfEIa+996rv+zGK2fzbMtiTsm++6J6yspFW+4nxL4rQ/afpSrr+HleuwtkIN7iUZcI96v+18tzT6Hmm2VyJj9S1OOU5S/uL0JXx9sTi+ge35heaPiyTtpeueqL6QGZ+o9sLmy8SJX1xfrdBvb1T80vDNk+a/Im75suE7zmFLz7T6Cmb6xClDUfmbJLzmPXHaNz1sPpPSXL582LcqyjfR4xDlmwJUKwgvAAAlIqqDp2bTsNcpAACAnUJmqVcaavsbqByqqXyVgra1axILLwAA4E+U2HFq8GTwLUPkACg/CC8AACUi7FyCQs6qAQAAuFyoloFxNTDCoEhlUS3lq1TMm1nHhCEAgBKitmdzfavinAEMAKUD4QUAoES0rR07TFI/GDLqQGAAAAAYpVoGxpfVL2ClQAVSLeWrFKjzYtinHwCgtOhn0C2rXxCMK+jn0STZahwAigfCCwBACXEdDInoAgAAEE21DIz39hxgwLoCqZbyVQr6MxlWaQMAlIFTgyfzxBfd6qZPS3zmEgAUD4QXAIASYztMko4rAABANIUciA0QBeULAAAmCr09B6SjtSX4dnVv62JSB0CFgfACAAAAAAAAAAAAAACQEggvAAAAAAAAAAAAAAAAKYHwAgAAAAAAAAAAAAAAkBIILwAAAAAAAAAAAAAAACmB8AIAAAAAAAAAAAAAAJASCC8AAAAAAAAAAAAAAAApgfACAAAAAAAAAPD/t3fHOnEkbQNGrxSJBBEt2gTJwWq1gWU5WMmyE4QDhJwA2ThDjiw7cQIB4UhcAIh7qD+waqgpqnq6h3e/v43PkSYxQ3dNTzvph6oCAAgivAAAAAAAAAQRXgAAAAAAAIIILzADF6cnG1+XnxfpdrnsHuPH92/p4vQk/fj+bfLxf3z/lh7u77Ya+4/v39LXL5db/e5Ul58X6eb6au3fbpfL1fXhfyffOy9J6/4CAAAAgKmEF5iBg92d0a8Pb980I8nF6Uk62N1pPgwfc9zD/b3J8eLy86J7zmgf379LB7s7T8LSj+/f0sHuTvr3n7//8zHwKN83L0Xv/gIAAACAqYQXmIH8EHtoVsrrV4dr8aU2Jry0jvvp+Gjt2FNmrwydM9q///wtvMzIS5vx0ru/AAAAAGAq4QVmYOzsgTzD5GB358myY2PCy5D8F/+vXx2OHrfwwkshvAAAAAAQRXiBGZiybFOenVI/IH5ueLldLkePI++rkh9W//vP3919Vh7u79LXL5erGRJT94PJe9f89ecf6WB3J318/25tL5s6vDzc36XLz4t0cXqSFudng/vi9Ma37X43U45Xvmfoc5fXNH+u/Nlvrq8mXdfb5XJ1jN5+QFl57vw75T5DrbEPja8+1+1ymRbnZ6vjbrrmN9dXq/cvzs+6e7HUe/6U52ndD5vur9Z4L05P7AUDAAAAQJfwAjMwh/DycH83ehw5dtSvetbJ4vwsHe7vNfeTGRtg8ueqX/lzluHl8vOieb7e3jW9908Z37bHu10uV+9dnJ+t/ezh/m71s/J7zqHr4vRkNUOpfL1+ddgNAp+Oj5rXsfc7+ZrWv5evZete2TS+j+/fda/T4f5ecxwP93er447Z76i8H3r3Tnm9N91fKaXmZ8nneE6kAwAAAOBlEl5gBua01Fhr/5jamBkvi/OztYf7eaZAnlkwdj+ZsTNe8oP8v/78I306Pnpyrvqhfnkty/Ftu9/NNsfL1+hwf2/t+/zw9k062N1Jn46P1t6fr3f5WfM+PeW/1TGgDAcf3r5Z/U6+PvX5U0pr58nfbxk6hsJL/r38XZXhpFzSrh57He4e7u9W1+9wf291vI/v361+p14ar46C+RrV90N5/wzdX/n/VXn+oTEDAAAAgPACM1D+lX3rVT4kbz2QT2lceOkdu3y4vWlprjHnLJcty7McSvnh++H+3uhzbdrjpRWNHu7vVtetHGM5o6Q1GyZHlLHje87xyniV0s8lyHoBpQ4YpXIGTflZyzDVmlHSC269a1r/vDe+OjLlmNQae/kdlp8531+vXx0+uRZllClnsJTHqs/Tux/Ksdf3V35//Xlurq+6UQ8AAACA35vwAjPQWsao9+rtCTImvGx6TV1eq3fOPJPjrz//aP5eGSrGnnNMeGlFozzGMiDkENKKQvX5xozvOcerlxxrLTFWH6MVZcpxlNc9h5Xecmvld1Eec9M9MRReWrGmnBHUGns9EyWlx+jRi4H5uy9nvYy9H+qZKr37q7ccXP5MF6cnk2IlAAAAAC+f8AIz0JuRUi4FtWkD8m1nvNRLQfUe0E85Z57d0ItEKT0GgaH3lDaFl17kaT1oz+fOS2gNXZMx43vu8cpl2Xozmspr0As85T49+V6pl9BqvfJ7yms7FC/Kn7fG1/qMrUjSOl4eQzlrqjfucn+W+jxT7ody7PX9VS7Tlpex22b/HwAAAAB+H8ILzEDrIXZWLss1tKTRc/d4ubm+GpxtMeWcY6LF0HhbNoWX3l4brQftvc3ap8wwao3tOccrj9ELbGOuax0wxo6rF142nWfs+DZ9T/UY6r1aNr3GnmdqeCmXNCtfec8Xy4wBAAAAUBNeYAaGHnKXD357S0yl9PzwklJKn46PBmdcjD3nrxJehmao5NeYCPXc45XLfY2JM9uEl6EZL/lVzm6ZU3jZNO7WnjZR4SX7+uUyfXz/bu17yi8zYAAAAAAoCS8wA5secpcbefc2O48IL72H0pveP4elxqY8aB8zvimee7z8++UG9K2ZFPka9MJYudRYNnUWU/b/HV7Ke36K/yq8lG6ur9Li/Gy1RFtvWTMAAAAAfk/CC8zAmAfM5X4WrYfDEeElx5ChTeLHnDPvWdJ7IF3O8Bg7WyAyvGwaX0o/ZziMnfHynOPlTefz3id51lFrL5R8DXrnqY+V0mPUGfpOF+dns5vxktJjNOrtO/Rwf/efzni5XS6fHL/1mabGIQAAAABeNuEFZmDMw9uH+7vBv7CP3ONlbAzJ56xnYJQbo7ce+Jf71vSWTqvlB+P12LZ50H67XK4+a2t85WyLMXt4bHu88vfyv5ffc28Jt4PdnbQ4P3tyjlao+PrlcvU7rYCRo9Hh/t7av88hvOQI1dvfqJwpNPY8m8JLfX8NxZ8xwQ0AAACA34/wAjMw9q/m630vSmPCS29/jHKJq7HLjJXnPNzfSxenJ2sPp/ND6TwDI58rR4UpgSelxwfj+Vj1XiBTH7Tn2SH5wfmn46Mn12LsXjfbHq8XKspYUgaHMrzkz3RxerK290hrpkwOXfV3UW4aX38Xcwgv9cb2H96+SRenJ+nT8dHqPjrc31ubqfPc8FLfX+VMs3z++nuto8yU/YEAAAAAeHmEF5iBKcsVlQ98ywfOY8LLptfH9+9Gz0BJaX3GRusv/xfnZ83NyA/39yZvSF7GiHJmybYP2lP6GUta45saXbY5Xg5TrVCS0uP3XP683OOljjA5DPS+vzx7pPVdtGZzzCG8pPQzvrQ+a77f6pkw294PvfsrpeFrtyl0AgAAAPD7EV5gBob2kaiV+06U8eLH92/dv7LvzXQpj1NGnClul8vVHiH18lcp/Xxwfvl50RzzVDfXV0+Ok69Hbx+QfF2G9gnJ+6/k9217LaYcL1+z3lJm5fec31OHjXyexfnZ6CXR6u+iF2o23ZOtn+djt+7BTd9TPl7v2ucN7TfNJnnO/dC6v8rjltfu8vNi47Uz4wUAAADg9yS8APwihmaUAAAAAADzILwA/CKEFwAAAACYP+EF4BchvAAAAADA/AkvAL8I4QUAAAAA5k94AfhFDG1eDwAAAADMg/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AQ4QUAAAAAACCI8AIAAAAAABBEeAEAAAAAAAgivAAAAAAAAAQRXgAAAAAAAIIILwAAAAAAAEGEFwAAAAAAgCDCCwAAAAAAQBDhBQAAAAAAIIjwAgAAAAAAEER4AQAAAAAACCK8AAAAAAAABBFeAAAAAAAAgggvAAAAAAAAQYQXAAAAAACAIMILAAAAAABAEOEFAAAAAAAgiPACAAAAAAAQRHgBAAAAAAAIIrwAAAAAAAAEEV4AAAAAAACCCC8AAAAAAABBhBcAAAAAAIAgwgsAAAAAAECQ/wM71voY74sMqwAAAABJRU5ErkJggg=="/>
          <p:cNvSpPr>
            <a:spLocks noChangeAspect="1" noChangeArrowheads="1"/>
          </p:cNvSpPr>
          <p:nvPr/>
        </p:nvSpPr>
        <p:spPr bwMode="auto">
          <a:xfrm>
            <a:off x="155575" y="-4602163"/>
            <a:ext cx="7410450" cy="96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137" t="13401" r="8024" b="8092"/>
          <a:stretch/>
        </p:blipFill>
        <p:spPr>
          <a:xfrm>
            <a:off x="155575" y="1765558"/>
            <a:ext cx="3776227" cy="4806692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2763275" y="1765558"/>
            <a:ext cx="2537460" cy="69723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accent1">
                    <a:lumMod val="75000"/>
                  </a:schemeClr>
                </a:solidFill>
              </a:rPr>
              <a:t>To ISAC 1&amp;II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31370" y="2649229"/>
            <a:ext cx="503262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err="1" smtClean="0">
                <a:latin typeface="Arial" panose="020B0604020202020204" pitchFamily="34" charset="0"/>
              </a:rPr>
              <a:t>Sc</a:t>
            </a:r>
            <a:r>
              <a:rPr lang="en-US" altLang="ja-JP" sz="2000" dirty="0" smtClean="0">
                <a:latin typeface="Arial" panose="020B0604020202020204" pitchFamily="34" charset="0"/>
              </a:rPr>
              <a:t> e- </a:t>
            </a:r>
            <a:r>
              <a:rPr lang="en-US" altLang="ja-JP" sz="2000" dirty="0" err="1" smtClean="0">
                <a:latin typeface="Arial" panose="020B0604020202020204" pitchFamily="34" charset="0"/>
              </a:rPr>
              <a:t>Linac</a:t>
            </a:r>
            <a:r>
              <a:rPr lang="en-US" altLang="ja-JP" sz="2000" dirty="0" smtClean="0">
                <a:latin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</a:rPr>
              <a:t>50 MeV, 10 mA </a:t>
            </a:r>
            <a:r>
              <a:rPr lang="en-US" altLang="ja-JP" sz="2000" dirty="0" smtClean="0">
                <a:latin typeface="Arial" panose="020B0604020202020204" pitchFamily="34" charset="0"/>
              </a:rPr>
              <a:t>CW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Arial" panose="020B0604020202020204" pitchFamily="34" charset="0"/>
              </a:rPr>
              <a:t>Proton </a:t>
            </a:r>
            <a:r>
              <a:rPr lang="en-US" altLang="ja-JP" sz="2000" dirty="0" err="1">
                <a:latin typeface="Arial" panose="020B0604020202020204" pitchFamily="34" charset="0"/>
              </a:rPr>
              <a:t>beamline</a:t>
            </a:r>
            <a:r>
              <a:rPr lang="en-US" altLang="ja-JP" sz="2000" dirty="0">
                <a:latin typeface="Arial" panose="020B0604020202020204" pitchFamily="34" charset="0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</a:rPr>
              <a:t>500MeV100 </a:t>
            </a:r>
            <a:r>
              <a:rPr lang="en-US" altLang="ja-JP" sz="2000" dirty="0" err="1" smtClean="0">
                <a:latin typeface="Courier New" panose="02070309020205020404" pitchFamily="49" charset="0"/>
              </a:rPr>
              <a:t>μ</a:t>
            </a:r>
            <a:r>
              <a:rPr lang="en-US" altLang="ja-JP" sz="2000" dirty="0" err="1" smtClean="0">
                <a:latin typeface="Arial" panose="020B0604020202020204" pitchFamily="34" charset="0"/>
              </a:rPr>
              <a:t>A</a:t>
            </a:r>
            <a:r>
              <a:rPr lang="en-US" altLang="ja-JP" sz="2000" dirty="0" smtClean="0">
                <a:latin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 smtClean="0">
                <a:latin typeface="Arial" panose="020B0604020202020204" pitchFamily="34" charset="0"/>
              </a:rPr>
              <a:t>Two </a:t>
            </a:r>
            <a:r>
              <a:rPr lang="en-US" altLang="ja-JP" sz="2000" dirty="0">
                <a:latin typeface="Arial" panose="020B0604020202020204" pitchFamily="34" charset="0"/>
              </a:rPr>
              <a:t>new high-power </a:t>
            </a:r>
            <a:r>
              <a:rPr lang="en-US" altLang="ja-JP" sz="2000" dirty="0" smtClean="0">
                <a:latin typeface="Arial" panose="020B0604020202020204" pitchFamily="34" charset="0"/>
              </a:rPr>
              <a:t>ISOL</a:t>
            </a:r>
            <a:endParaRPr lang="en-US" altLang="ja-JP" sz="2000" dirty="0">
              <a:latin typeface="Arial" panose="020B0604020202020204" pitchFamily="34" charset="0"/>
            </a:endParaRPr>
          </a:p>
          <a:p>
            <a:r>
              <a:rPr lang="en-US" altLang="ja-JP" sz="2000" dirty="0" smtClean="0">
                <a:latin typeface="Courier New" panose="02070309020205020404" pitchFamily="49" charset="0"/>
              </a:rPr>
              <a:t>• </a:t>
            </a:r>
            <a:r>
              <a:rPr lang="en-US" altLang="ja-JP" sz="2000" dirty="0" smtClean="0">
                <a:latin typeface="Arial" panose="020B0604020202020204" pitchFamily="34" charset="0"/>
              </a:rPr>
              <a:t>Mass separated </a:t>
            </a:r>
            <a:r>
              <a:rPr lang="en-US" altLang="ja-JP" sz="2000" dirty="0">
                <a:latin typeface="Arial" panose="020B0604020202020204" pitchFamily="34" charset="0"/>
              </a:rPr>
              <a:t>transport to </a:t>
            </a:r>
            <a:r>
              <a:rPr lang="en-US" altLang="ja-JP" sz="2000" dirty="0" smtClean="0">
                <a:latin typeface="Arial" panose="020B0604020202020204" pitchFamily="34" charset="0"/>
              </a:rPr>
              <a:t>ISAC-I /II</a:t>
            </a:r>
          </a:p>
          <a:p>
            <a:endParaRPr lang="en-US" altLang="ja-JP" sz="2000" dirty="0">
              <a:latin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</a:rPr>
              <a:t>Starting with 25MeV(100kW) e-beam</a:t>
            </a:r>
          </a:p>
          <a:p>
            <a:r>
              <a:rPr lang="en-US" altLang="ja-JP" sz="2000" dirty="0" smtClean="0">
                <a:latin typeface="Arial" panose="020B0604020202020204" pitchFamily="34" charset="0"/>
              </a:rPr>
              <a:t>50-75MeV 10mA with ERL in future</a:t>
            </a:r>
          </a:p>
          <a:p>
            <a:endParaRPr lang="en-US" altLang="ja-JP" sz="2000" dirty="0">
              <a:latin typeface="Arial" panose="020B0604020202020204" pitchFamily="34" charset="0"/>
            </a:endParaRPr>
          </a:p>
          <a:p>
            <a:r>
              <a:rPr lang="en-US" altLang="ja-JP" sz="2000" dirty="0" smtClean="0">
                <a:latin typeface="Arial" panose="020B0604020202020204" pitchFamily="34" charset="0"/>
              </a:rPr>
              <a:t>Goal </a:t>
            </a:r>
            <a:r>
              <a:rPr kumimoji="1" lang="en-US" altLang="ja-JP" sz="2000" b="1" dirty="0" smtClean="0"/>
              <a:t>1*10</a:t>
            </a:r>
            <a:r>
              <a:rPr kumimoji="1" lang="en-US" altLang="ja-JP" sz="2000" b="1" baseline="30000" dirty="0" smtClean="0"/>
              <a:t>14 </a:t>
            </a:r>
            <a:r>
              <a:rPr kumimoji="1" lang="ja-JP" altLang="en-US" sz="2000" b="1" baseline="30000" dirty="0" smtClean="0"/>
              <a:t> </a:t>
            </a:r>
            <a:r>
              <a:rPr lang="en-US" altLang="ja-JP" sz="2000" dirty="0" smtClean="0">
                <a:latin typeface="Arial" panose="020B0604020202020204" pitchFamily="34" charset="0"/>
              </a:rPr>
              <a:t>fissions/s</a:t>
            </a:r>
          </a:p>
          <a:p>
            <a:r>
              <a:rPr lang="en-US" altLang="ja-JP" sz="2000" dirty="0" smtClean="0">
                <a:latin typeface="Arial" panose="020B0604020202020204" pitchFamily="34" charset="0"/>
              </a:rPr>
              <a:t>Comparable to EUROPEAN intermediates.</a:t>
            </a:r>
          </a:p>
          <a:p>
            <a:endParaRPr lang="en-US" altLang="ja-JP" sz="2000" dirty="0" smtClean="0">
              <a:latin typeface="Arial" panose="020B0604020202020204" pitchFamily="34" charset="0"/>
            </a:endParaRPr>
          </a:p>
          <a:p>
            <a:endParaRPr lang="en-US" altLang="ja-JP" sz="2000" dirty="0">
              <a:latin typeface="Arial" panose="020B0604020202020204" pitchFamily="34" charset="0"/>
            </a:endParaRPr>
          </a:p>
          <a:p>
            <a:endParaRPr lang="en-US" altLang="ja-JP" sz="2000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9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840" y="168850"/>
            <a:ext cx="7055380" cy="690282"/>
          </a:xfrm>
        </p:spPr>
        <p:txBody>
          <a:bodyPr/>
          <a:lstStyle/>
          <a:p>
            <a:r>
              <a:rPr lang="en-US" altLang="ja-JP" sz="3600" dirty="0" smtClean="0"/>
              <a:t>KEK’s UCN  RCNP&gt;TRIUMF</a:t>
            </a:r>
            <a:br>
              <a:rPr lang="en-US" altLang="ja-JP" sz="3600" dirty="0" smtClean="0"/>
            </a:br>
            <a:r>
              <a:rPr lang="en-US" altLang="ja-JP" sz="2800" dirty="0" smtClean="0"/>
              <a:t>Ultra cold neutron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3" y="3896428"/>
            <a:ext cx="3331717" cy="235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30" y="2561184"/>
            <a:ext cx="4975893" cy="280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7" b="13028"/>
          <a:stretch/>
        </p:blipFill>
        <p:spPr bwMode="auto">
          <a:xfrm>
            <a:off x="224473" y="1303403"/>
            <a:ext cx="3394707" cy="251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13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8084" y="295736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UCN TRIUMF-KEK-RCNP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4163365" y="602947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altLang="ja-JP" sz="2200" dirty="0" smtClean="0">
                <a:solidFill>
                  <a:srgbClr val="FFFFFF"/>
                </a:solidFill>
                <a:latin typeface="Arial" panose="020B0604020202020204" pitchFamily="34" charset="0"/>
              </a:rPr>
              <a:t>* </a:t>
            </a:r>
            <a:r>
              <a:rPr lang="pt-BR" altLang="ja-JP" sz="2200" dirty="0">
                <a:solidFill>
                  <a:srgbClr val="FFFFFF"/>
                </a:solidFill>
                <a:latin typeface="Lucida Sans Unicode" panose="020B0602030504020204" pitchFamily="34" charset="0"/>
              </a:rPr>
              <a:t>ρ </a:t>
            </a:r>
            <a:r>
              <a:rPr lang="pt-BR" altLang="ja-JP" sz="2200" dirty="0">
                <a:solidFill>
                  <a:srgbClr val="FFFFFF"/>
                </a:solidFill>
                <a:latin typeface="Arial" panose="020B0604020202020204" pitchFamily="34" charset="0"/>
              </a:rPr>
              <a:t>at experimental port, ** no data</a:t>
            </a:r>
            <a:endParaRPr lang="pt-BR" altLang="ja-JP" sz="2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8" name="コンテンツ プレースホルダー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001351"/>
              </p:ext>
            </p:extLst>
          </p:nvPr>
        </p:nvGraphicFramePr>
        <p:xfrm>
          <a:off x="338744" y="1781810"/>
          <a:ext cx="8610946" cy="40653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281"/>
                <a:gridCol w="922084"/>
                <a:gridCol w="1208891"/>
                <a:gridCol w="868680"/>
                <a:gridCol w="850046"/>
                <a:gridCol w="607039"/>
                <a:gridCol w="1068081"/>
                <a:gridCol w="2126844"/>
              </a:tblGrid>
              <a:tr h="76840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Place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PWR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Method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Source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E(</a:t>
                      </a:r>
                      <a:r>
                        <a:rPr kumimoji="1" lang="en-US" altLang="ja-JP" sz="1600" dirty="0" err="1" smtClean="0"/>
                        <a:t>nev</a:t>
                      </a:r>
                      <a:r>
                        <a:rPr kumimoji="1" lang="en-US" altLang="ja-JP" sz="1600" dirty="0" smtClean="0"/>
                        <a:t>)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T(s)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l-GR" altLang="ja-JP" sz="1600" dirty="0" smtClean="0">
                          <a:solidFill>
                            <a:srgbClr val="FFFFFF"/>
                          </a:solidFill>
                          <a:latin typeface="Lucida Sans Unicode" panose="020B0602030504020204" pitchFamily="34" charset="0"/>
                        </a:rPr>
                        <a:t>ρ</a:t>
                      </a:r>
                      <a:r>
                        <a:rPr lang="en-US" altLang="ja-JP" sz="1100" baseline="-25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UCN</a:t>
                      </a:r>
                    </a:p>
                    <a:p>
                      <a:r>
                        <a:rPr lang="en-US" altLang="ja-JP" sz="1100" baseline="-25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altLang="ja-JP" sz="1600" baseline="30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/cm</a:t>
                      </a:r>
                      <a:r>
                        <a:rPr lang="en-US" altLang="ja-JP" sz="1100" baseline="30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en-US" altLang="ja-JP" sz="1600" baseline="30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source</a:t>
                      </a:r>
                      <a:endParaRPr kumimoji="1" lang="ja-JP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3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ja-JP" sz="2000" dirty="0" smtClean="0">
                          <a:solidFill>
                            <a:srgbClr val="FFFFFF"/>
                          </a:solidFill>
                          <a:latin typeface="Lucida Sans Unicode" panose="020B0602030504020204" pitchFamily="34" charset="0"/>
                        </a:rPr>
                        <a:t>ρ</a:t>
                      </a:r>
                      <a:r>
                        <a:rPr lang="en-US" altLang="ja-JP" sz="1400" baseline="-25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UCN </a:t>
                      </a:r>
                      <a:r>
                        <a:rPr lang="en-US" altLang="ja-JP" sz="2000" baseline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/cm</a:t>
                      </a:r>
                      <a:r>
                        <a:rPr lang="en-US" altLang="ja-JP" sz="1400" baseline="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en-US" altLang="ja-JP" sz="2000" baseline="300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exp.</a:t>
                      </a:r>
                      <a:r>
                        <a:rPr lang="en-US" altLang="ja-JP" sz="400" dirty="0" smtClean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	</a:t>
                      </a:r>
                    </a:p>
                    <a:p>
                      <a:endParaRPr kumimoji="1" lang="ja-JP" altLang="en-US" sz="1600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TRIUMF</a:t>
                      </a:r>
                      <a:endParaRPr kumimoji="1" lang="en-US" altLang="ja-JP" sz="16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kumimoji="1" lang="en-US" altLang="ja-JP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KEK</a:t>
                      </a:r>
                    </a:p>
                    <a:p>
                      <a:r>
                        <a:rPr kumimoji="1" lang="en-US" altLang="ja-JP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RCNP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20kW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Spallation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600" b="1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210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5×10</a:t>
                      </a:r>
                      <a:r>
                        <a:rPr lang="en-US" altLang="ja-JP" sz="1100" b="1" baseline="30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4</a:t>
                      </a:r>
                      <a:r>
                        <a:rPr lang="ja-JP" altLang="en-US" sz="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	</a:t>
                      </a:r>
                      <a:endParaRPr lang="ja-JP" altLang="en-US" sz="3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5800* (90neV)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ILL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60 MW</a:t>
                      </a:r>
                      <a:endParaRPr kumimoji="1" lang="ja-JP" altLang="en-US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n beam 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	</a:t>
                      </a:r>
                      <a:endParaRPr lang="ja-JP" altLang="en-US" sz="3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He-II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**</a:t>
                      </a:r>
                      <a:r>
                        <a:rPr lang="ja-JP" altLang="en-US" sz="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	</a:t>
                      </a:r>
                      <a:endParaRPr lang="ja-JP" altLang="en-US" sz="3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1000  (250neV)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SNS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 MW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n beam 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He-II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134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500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**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LANL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125kW</a:t>
                      </a:r>
                      <a:r>
                        <a:rPr lang="en-US" altLang="ja-JP" sz="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	</a:t>
                      </a:r>
                    </a:p>
                    <a:p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spallation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SD2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1.6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ja-JP" altLang="en-US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**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30* (180 </a:t>
                      </a:r>
                      <a:r>
                        <a:rPr lang="en-US" altLang="ja-JP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neV</a:t>
                      </a:r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PSI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 MW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spallation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SD2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6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2000 (2m</a:t>
                      </a:r>
                      <a:r>
                        <a:rPr lang="en-US" altLang="ja-JP" sz="1100" b="1" baseline="30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3</a:t>
                      </a:r>
                      <a:r>
                        <a:rPr lang="en-US" altLang="ja-JP" sz="1600" b="1" baseline="30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)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	</a:t>
                      </a:r>
                      <a:endParaRPr lang="en-US" altLang="ja-JP" sz="3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1000  (250neV)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328877"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Munich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20 MW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reactor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SD2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250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**</a:t>
                      </a:r>
                      <a:endParaRPr kumimoji="1" lang="ja-JP" altLang="en-US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1×10</a:t>
                      </a:r>
                      <a:r>
                        <a:rPr lang="en-US" altLang="ja-JP" sz="1100" b="1" baseline="30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kumimoji="1" lang="ja-JP" altLang="en-US" sz="1600" b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**</a:t>
                      </a:r>
                      <a:endParaRPr kumimoji="1" lang="ja-JP" altLang="en-US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3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RIB in ASIA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2234897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13044"/>
              </p:ext>
            </p:extLst>
          </p:nvPr>
        </p:nvGraphicFramePr>
        <p:xfrm>
          <a:off x="836019" y="2234897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9" name="星 5 8"/>
          <p:cNvSpPr/>
          <p:nvPr/>
        </p:nvSpPr>
        <p:spPr>
          <a:xfrm>
            <a:off x="6764867" y="3141133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6523640" y="3031066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6241118" y="3251199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5986812" y="3114347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827699" y="2234897"/>
            <a:ext cx="4859352" cy="3660675"/>
          </a:xfrm>
          <a:prstGeom prst="rect">
            <a:avLst/>
          </a:prstGeom>
          <a:solidFill>
            <a:schemeClr val="accent4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2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nihongo.istockphoto.com/file_thumbview_approve/5962070/2/istockphoto_5962070-handshake-us-jap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084406"/>
            <a:ext cx="1008112" cy="840977"/>
          </a:xfrm>
          <a:prstGeom prst="rect">
            <a:avLst/>
          </a:prstGeom>
          <a:noFill/>
        </p:spPr>
      </p:pic>
      <p:sp>
        <p:nvSpPr>
          <p:cNvPr id="97" name="下矢印 96"/>
          <p:cNvSpPr/>
          <p:nvPr/>
        </p:nvSpPr>
        <p:spPr>
          <a:xfrm rot="16200000">
            <a:off x="7074024" y="2583160"/>
            <a:ext cx="504056" cy="36358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1960" y="1484784"/>
            <a:ext cx="2592288" cy="925082"/>
          </a:xfrm>
        </p:spPr>
        <p:txBody>
          <a:bodyPr>
            <a:noAutofit/>
          </a:bodyPr>
          <a:lstStyle/>
          <a:p>
            <a:r>
              <a:rPr kumimoji="1" lang="en-US" altLang="ja-JP" sz="2000" i="1" dirty="0" smtClean="0"/>
              <a:t>Hyper-N New-hadrons</a:t>
            </a:r>
            <a:endParaRPr kumimoji="1" lang="ja-JP" altLang="en-US" sz="2000" i="1" dirty="0"/>
          </a:p>
        </p:txBody>
      </p:sp>
      <p:sp>
        <p:nvSpPr>
          <p:cNvPr id="5" name="角丸四角形 4"/>
          <p:cNvSpPr/>
          <p:nvPr/>
        </p:nvSpPr>
        <p:spPr>
          <a:xfrm>
            <a:off x="927255" y="1539698"/>
            <a:ext cx="1340489" cy="116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KEK</a:t>
            </a:r>
          </a:p>
          <a:p>
            <a:pPr algn="ctr"/>
            <a:r>
              <a:rPr lang="en-US" altLang="ja-JP" dirty="0" smtClean="0"/>
              <a:t>Proton 12GeV</a:t>
            </a:r>
          </a:p>
          <a:p>
            <a:pPr algn="ctr"/>
            <a:r>
              <a:rPr kumimoji="1" lang="en-US" altLang="ja-JP" dirty="0" smtClean="0"/>
              <a:t>1971 </a:t>
            </a:r>
            <a:endParaRPr kumimoji="1" lang="ja-JP" altLang="en-US" dirty="0"/>
          </a:p>
        </p:txBody>
      </p:sp>
      <p:sp>
        <p:nvSpPr>
          <p:cNvPr id="6" name="角丸四角形 5"/>
          <p:cNvSpPr/>
          <p:nvPr/>
        </p:nvSpPr>
        <p:spPr>
          <a:xfrm>
            <a:off x="293504" y="3411906"/>
            <a:ext cx="1758216" cy="116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INS (U.T.)</a:t>
            </a:r>
            <a:endParaRPr lang="en-US" altLang="ja-JP" dirty="0" smtClean="0"/>
          </a:p>
          <a:p>
            <a:pPr algn="ctr"/>
            <a:r>
              <a:rPr kumimoji="1" lang="en-US" altLang="ja-JP" dirty="0" smtClean="0"/>
              <a:t>FM Cyclotron</a:t>
            </a:r>
          </a:p>
          <a:p>
            <a:pPr algn="ctr"/>
            <a:r>
              <a:rPr lang="en-US" altLang="ja-JP" dirty="0" smtClean="0"/>
              <a:t>1 GeV ES</a:t>
            </a:r>
          </a:p>
          <a:p>
            <a:pPr algn="ctr"/>
            <a:r>
              <a:rPr kumimoji="1" lang="en-US" altLang="ja-JP" dirty="0" smtClean="0"/>
              <a:t>1955 founded</a:t>
            </a:r>
            <a:endParaRPr kumimoji="1" lang="ja-JP" altLang="en-US" dirty="0"/>
          </a:p>
        </p:txBody>
      </p:sp>
      <p:cxnSp>
        <p:nvCxnSpPr>
          <p:cNvPr id="8" name="カギ線コネクタ 7"/>
          <p:cNvCxnSpPr>
            <a:stCxn id="6" idx="0"/>
            <a:endCxn id="5" idx="2"/>
          </p:cNvCxnSpPr>
          <p:nvPr/>
        </p:nvCxnSpPr>
        <p:spPr>
          <a:xfrm rot="5400000" flipH="1" flipV="1">
            <a:off x="1031746" y="2846152"/>
            <a:ext cx="706620" cy="424888"/>
          </a:xfrm>
          <a:prstGeom prst="bent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グループ化 110"/>
          <p:cNvGrpSpPr/>
          <p:nvPr/>
        </p:nvGrpSpPr>
        <p:grpSpPr>
          <a:xfrm>
            <a:off x="2051720" y="2780928"/>
            <a:ext cx="2549806" cy="1213772"/>
            <a:chOff x="2051720" y="2780928"/>
            <a:chExt cx="2549806" cy="1213772"/>
          </a:xfrm>
        </p:grpSpPr>
        <p:sp>
          <p:nvSpPr>
            <p:cNvPr id="11" name="角丸四角形 10"/>
            <p:cNvSpPr/>
            <p:nvPr/>
          </p:nvSpPr>
          <p:spPr>
            <a:xfrm>
              <a:off x="2866775" y="2780928"/>
              <a:ext cx="1734751" cy="93247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err="1" smtClean="0"/>
                <a:t>Numatron</a:t>
              </a:r>
              <a:endParaRPr kumimoji="1" lang="en-US" altLang="ja-JP" dirty="0" smtClean="0"/>
            </a:p>
            <a:p>
              <a:pPr algn="ctr"/>
              <a:r>
                <a:rPr lang="en-US" altLang="ja-JP" dirty="0" smtClean="0"/>
                <a:t>~GeV/A</a:t>
              </a:r>
            </a:p>
            <a:p>
              <a:pPr algn="ctr"/>
              <a:r>
                <a:rPr kumimoji="1" lang="en-US" altLang="ja-JP" dirty="0" smtClean="0"/>
                <a:t>1980</a:t>
              </a:r>
              <a:endParaRPr kumimoji="1" lang="ja-JP" altLang="en-US" dirty="0"/>
            </a:p>
          </p:txBody>
        </p:sp>
        <p:cxnSp>
          <p:nvCxnSpPr>
            <p:cNvPr id="12" name="カギ線コネクタ 11"/>
            <p:cNvCxnSpPr>
              <a:stCxn id="6" idx="3"/>
              <a:endCxn id="11" idx="1"/>
            </p:cNvCxnSpPr>
            <p:nvPr/>
          </p:nvCxnSpPr>
          <p:spPr>
            <a:xfrm flipV="1">
              <a:off x="2051720" y="3247163"/>
              <a:ext cx="815055" cy="747537"/>
            </a:xfrm>
            <a:prstGeom prst="bentConnector3">
              <a:avLst>
                <a:gd name="adj1" fmla="val 50000"/>
              </a:avLst>
            </a:prstGeom>
            <a:ln w="76200"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上下矢印 16"/>
          <p:cNvSpPr/>
          <p:nvPr/>
        </p:nvSpPr>
        <p:spPr>
          <a:xfrm>
            <a:off x="3098252" y="1340768"/>
            <a:ext cx="709670" cy="1440160"/>
          </a:xfrm>
          <a:prstGeom prst="up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角丸四角形 18"/>
          <p:cNvSpPr/>
          <p:nvPr/>
        </p:nvSpPr>
        <p:spPr>
          <a:xfrm>
            <a:off x="6300192" y="3933056"/>
            <a:ext cx="1270818" cy="9324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AGS</a:t>
            </a:r>
          </a:p>
          <a:p>
            <a:pPr algn="ctr"/>
            <a:r>
              <a:rPr lang="en-US" altLang="ja-JP" dirty="0" smtClean="0"/>
              <a:t>SPS</a:t>
            </a:r>
          </a:p>
          <a:p>
            <a:pPr algn="ctr"/>
            <a:r>
              <a:rPr kumimoji="1" lang="en-US" altLang="ja-JP" dirty="0" smtClean="0"/>
              <a:t>1990</a:t>
            </a:r>
            <a:endParaRPr kumimoji="1" lang="ja-JP" altLang="en-US" dirty="0"/>
          </a:p>
        </p:txBody>
      </p:sp>
      <p:sp>
        <p:nvSpPr>
          <p:cNvPr id="20" name="角丸四角形 19"/>
          <p:cNvSpPr/>
          <p:nvPr/>
        </p:nvSpPr>
        <p:spPr>
          <a:xfrm>
            <a:off x="7684489" y="3933056"/>
            <a:ext cx="1279999" cy="9324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RHIC</a:t>
            </a:r>
          </a:p>
          <a:p>
            <a:pPr algn="ctr"/>
            <a:r>
              <a:rPr lang="en-US" altLang="ja-JP" dirty="0" smtClean="0"/>
              <a:t>-- LHC</a:t>
            </a:r>
          </a:p>
          <a:p>
            <a:pPr algn="ctr"/>
            <a:r>
              <a:rPr kumimoji="1" lang="en-US" altLang="ja-JP" dirty="0" smtClean="0"/>
              <a:t>2000</a:t>
            </a:r>
            <a:endParaRPr kumimoji="1" lang="ja-JP" altLang="en-US" dirty="0"/>
          </a:p>
        </p:txBody>
      </p:sp>
      <p:sp>
        <p:nvSpPr>
          <p:cNvPr id="24" name="角丸四角形 23"/>
          <p:cNvSpPr/>
          <p:nvPr/>
        </p:nvSpPr>
        <p:spPr>
          <a:xfrm>
            <a:off x="7113731" y="1664425"/>
            <a:ext cx="1734751" cy="9324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KEK/JAEA</a:t>
            </a:r>
          </a:p>
          <a:p>
            <a:pPr algn="ctr"/>
            <a:r>
              <a: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J-PARC</a:t>
            </a:r>
          </a:p>
          <a:p>
            <a:pPr algn="ctr"/>
            <a:r>
              <a:rPr kumimoji="1"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2009</a:t>
            </a:r>
            <a:endParaRPr kumimoji="1" lang="ja-JP" alt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5" name="カギ線コネクタ 20"/>
          <p:cNvCxnSpPr>
            <a:stCxn id="5" idx="3"/>
            <a:endCxn id="24" idx="1"/>
          </p:cNvCxnSpPr>
          <p:nvPr/>
        </p:nvCxnSpPr>
        <p:spPr>
          <a:xfrm>
            <a:off x="2267744" y="2122492"/>
            <a:ext cx="4845987" cy="8168"/>
          </a:xfrm>
          <a:prstGeom prst="bentConnector3">
            <a:avLst>
              <a:gd name="adj1" fmla="val 50000"/>
            </a:avLst>
          </a:prstGeom>
          <a:ln w="76200"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/>
          <p:cNvSpPr/>
          <p:nvPr/>
        </p:nvSpPr>
        <p:spPr>
          <a:xfrm>
            <a:off x="35496" y="5832127"/>
            <a:ext cx="1622571" cy="945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RIKEN</a:t>
            </a:r>
          </a:p>
          <a:p>
            <a:pPr algn="ctr"/>
            <a:r>
              <a:rPr kumimoji="1" lang="en-US" altLang="ja-JP" dirty="0" smtClean="0"/>
              <a:t>1931 founded</a:t>
            </a:r>
          </a:p>
        </p:txBody>
      </p:sp>
      <p:grpSp>
        <p:nvGrpSpPr>
          <p:cNvPr id="4" name="グループ化 106"/>
          <p:cNvGrpSpPr/>
          <p:nvPr/>
        </p:nvGrpSpPr>
        <p:grpSpPr>
          <a:xfrm>
            <a:off x="1597501" y="356406"/>
            <a:ext cx="3025836" cy="1183292"/>
            <a:chOff x="1597501" y="356406"/>
            <a:chExt cx="3025836" cy="1183292"/>
          </a:xfrm>
        </p:grpSpPr>
        <p:sp>
          <p:nvSpPr>
            <p:cNvPr id="10" name="角丸四角形 9"/>
            <p:cNvSpPr/>
            <p:nvPr/>
          </p:nvSpPr>
          <p:spPr>
            <a:xfrm>
              <a:off x="2888586" y="356406"/>
              <a:ext cx="1734751" cy="9324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KEK</a:t>
              </a:r>
            </a:p>
            <a:p>
              <a:pPr algn="ctr"/>
              <a:r>
                <a:rPr kumimoji="1" lang="en-US" altLang="ja-JP" dirty="0" smtClean="0"/>
                <a:t>TRISTAN</a:t>
              </a:r>
            </a:p>
            <a:p>
              <a:pPr algn="ctr"/>
              <a:endParaRPr kumimoji="1" lang="en-US" altLang="ja-JP" dirty="0" smtClean="0"/>
            </a:p>
          </p:txBody>
        </p:sp>
        <p:cxnSp>
          <p:nvCxnSpPr>
            <p:cNvPr id="56" name="カギ線コネクタ 55"/>
            <p:cNvCxnSpPr>
              <a:stCxn id="5" idx="0"/>
              <a:endCxn id="10" idx="1"/>
            </p:cNvCxnSpPr>
            <p:nvPr/>
          </p:nvCxnSpPr>
          <p:spPr>
            <a:xfrm rot="5400000" flipH="1" flipV="1">
              <a:off x="1884515" y="535627"/>
              <a:ext cx="717057" cy="1291086"/>
            </a:xfrm>
            <a:prstGeom prst="bentConnector2">
              <a:avLst/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グループ化 112"/>
          <p:cNvGrpSpPr/>
          <p:nvPr/>
        </p:nvGrpSpPr>
        <p:grpSpPr>
          <a:xfrm>
            <a:off x="6772883" y="332656"/>
            <a:ext cx="2075599" cy="932470"/>
            <a:chOff x="6772883" y="332656"/>
            <a:chExt cx="2075599" cy="932470"/>
          </a:xfrm>
        </p:grpSpPr>
        <p:sp>
          <p:nvSpPr>
            <p:cNvPr id="16" name="角丸四角形 15"/>
            <p:cNvSpPr/>
            <p:nvPr/>
          </p:nvSpPr>
          <p:spPr>
            <a:xfrm>
              <a:off x="7113731" y="332656"/>
              <a:ext cx="1734751" cy="9324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KEK</a:t>
              </a:r>
            </a:p>
            <a:p>
              <a:pPr algn="ctr"/>
              <a:r>
                <a:rPr lang="en-US" altLang="ja-JP" dirty="0" err="1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sBELL</a:t>
              </a:r>
              <a:endParaRPr lang="en-US" altLang="ja-JP" dirty="0" smtClean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  <a:p>
              <a:pPr algn="ctr"/>
              <a:r>
                <a:rPr kumimoji="1" lang="en-US" altLang="ja-JP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2014</a:t>
              </a:r>
              <a:endParaRPr kumimoji="1"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9" name="カギ線コネクタ 55"/>
            <p:cNvCxnSpPr>
              <a:stCxn id="15" idx="3"/>
              <a:endCxn id="16" idx="1"/>
            </p:cNvCxnSpPr>
            <p:nvPr/>
          </p:nvCxnSpPr>
          <p:spPr>
            <a:xfrm flipV="1">
              <a:off x="6772883" y="798891"/>
              <a:ext cx="340848" cy="11875"/>
            </a:xfrm>
            <a:prstGeom prst="bentConnector3">
              <a:avLst>
                <a:gd name="adj1" fmla="val 50000"/>
              </a:avLst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グループ化 115"/>
          <p:cNvGrpSpPr/>
          <p:nvPr/>
        </p:nvGrpSpPr>
        <p:grpSpPr>
          <a:xfrm>
            <a:off x="5564958" y="4865527"/>
            <a:ext cx="2759531" cy="975363"/>
            <a:chOff x="5564958" y="4865527"/>
            <a:chExt cx="2759531" cy="975363"/>
          </a:xfrm>
        </p:grpSpPr>
        <p:cxnSp>
          <p:nvCxnSpPr>
            <p:cNvPr id="76" name="カギ線コネクタ 20"/>
            <p:cNvCxnSpPr>
              <a:stCxn id="31" idx="0"/>
              <a:endCxn id="20" idx="2"/>
            </p:cNvCxnSpPr>
            <p:nvPr/>
          </p:nvCxnSpPr>
          <p:spPr>
            <a:xfrm rot="5400000" flipH="1" flipV="1">
              <a:off x="6457042" y="3973443"/>
              <a:ext cx="975363" cy="2759531"/>
            </a:xfrm>
            <a:prstGeom prst="bentConnector3">
              <a:avLst>
                <a:gd name="adj1" fmla="val 50000"/>
              </a:avLst>
            </a:prstGeom>
            <a:ln w="762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9" name="Picture 5" descr="C:\Users\Hideto En'yo\Desktop\right.jpg"/>
            <p:cNvPicPr>
              <a:picLocks noChangeAspect="1" noChangeArrowheads="1"/>
            </p:cNvPicPr>
            <p:nvPr/>
          </p:nvPicPr>
          <p:blipFill>
            <a:blip r:embed="rId4" cstate="print"/>
            <a:srcRect r="27778"/>
            <a:stretch>
              <a:fillRect/>
            </a:stretch>
          </p:blipFill>
          <p:spPr bwMode="auto">
            <a:xfrm>
              <a:off x="7236296" y="5013176"/>
              <a:ext cx="936104" cy="290699"/>
            </a:xfrm>
            <a:prstGeom prst="rect">
              <a:avLst/>
            </a:prstGeom>
            <a:noFill/>
          </p:spPr>
        </p:pic>
      </p:grpSp>
      <p:grpSp>
        <p:nvGrpSpPr>
          <p:cNvPr id="13" name="グループ化 124"/>
          <p:cNvGrpSpPr/>
          <p:nvPr/>
        </p:nvGrpSpPr>
        <p:grpSpPr>
          <a:xfrm>
            <a:off x="3734151" y="3713398"/>
            <a:ext cx="4246956" cy="2115616"/>
            <a:chOff x="3734151" y="3713398"/>
            <a:chExt cx="4246956" cy="2115616"/>
          </a:xfrm>
        </p:grpSpPr>
        <p:cxnSp>
          <p:nvCxnSpPr>
            <p:cNvPr id="36" name="カギ線コネクタ 20"/>
            <p:cNvCxnSpPr>
              <a:stCxn id="11" idx="2"/>
              <a:endCxn id="32" idx="0"/>
            </p:cNvCxnSpPr>
            <p:nvPr/>
          </p:nvCxnSpPr>
          <p:spPr>
            <a:xfrm rot="16200000" flipH="1">
              <a:off x="4799821" y="2647728"/>
              <a:ext cx="2115616" cy="4246956"/>
            </a:xfrm>
            <a:prstGeom prst="bentConnector3">
              <a:avLst>
                <a:gd name="adj1" fmla="val 84240"/>
              </a:avLst>
            </a:prstGeom>
            <a:ln w="76200"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Picture 5" descr="C:\Users\Hideto En'yo\Desktop\righ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79912" y="5157192"/>
              <a:ext cx="1296144" cy="290699"/>
            </a:xfrm>
            <a:prstGeom prst="rect">
              <a:avLst/>
            </a:prstGeom>
            <a:noFill/>
          </p:spPr>
        </p:pic>
      </p:grpSp>
      <p:grpSp>
        <p:nvGrpSpPr>
          <p:cNvPr id="14" name="グループ化 114"/>
          <p:cNvGrpSpPr/>
          <p:nvPr/>
        </p:nvGrpSpPr>
        <p:grpSpPr>
          <a:xfrm>
            <a:off x="3734151" y="3713397"/>
            <a:ext cx="2450034" cy="1152129"/>
            <a:chOff x="3734151" y="3713397"/>
            <a:chExt cx="2450034" cy="1152129"/>
          </a:xfrm>
        </p:grpSpPr>
        <p:sp>
          <p:nvSpPr>
            <p:cNvPr id="18" name="角丸四角形 17"/>
            <p:cNvSpPr/>
            <p:nvPr/>
          </p:nvSpPr>
          <p:spPr>
            <a:xfrm>
              <a:off x="4922548" y="3933056"/>
              <a:ext cx="1261637" cy="93247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LBL</a:t>
              </a:r>
            </a:p>
            <a:p>
              <a:pPr algn="ctr"/>
              <a:r>
                <a:rPr kumimoji="1" lang="en-US" altLang="ja-JP" dirty="0" err="1" smtClean="0"/>
                <a:t>Bevalac</a:t>
              </a:r>
              <a:endParaRPr kumimoji="1" lang="ja-JP" altLang="en-US" dirty="0"/>
            </a:p>
          </p:txBody>
        </p:sp>
        <p:grpSp>
          <p:nvGrpSpPr>
            <p:cNvPr id="22" name="グループ化 113"/>
            <p:cNvGrpSpPr/>
            <p:nvPr/>
          </p:nvGrpSpPr>
          <p:grpSpPr>
            <a:xfrm>
              <a:off x="3734151" y="3713397"/>
              <a:ext cx="1188397" cy="685893"/>
              <a:chOff x="3734151" y="3713397"/>
              <a:chExt cx="1188397" cy="685893"/>
            </a:xfrm>
          </p:grpSpPr>
          <p:cxnSp>
            <p:nvCxnSpPr>
              <p:cNvPr id="21" name="カギ線コネクタ 20"/>
              <p:cNvCxnSpPr>
                <a:stCxn id="11" idx="2"/>
                <a:endCxn id="18" idx="1"/>
              </p:cNvCxnSpPr>
              <p:nvPr/>
            </p:nvCxnSpPr>
            <p:spPr>
              <a:xfrm rot="16200000" flipH="1">
                <a:off x="3985403" y="3462145"/>
                <a:ext cx="685893" cy="1188397"/>
              </a:xfrm>
              <a:prstGeom prst="bentConnector2">
                <a:avLst/>
              </a:prstGeom>
              <a:ln w="76200">
                <a:prstDash val="sysDash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3" name="Picture 5" descr="C:\Users\Hideto En'yo\Desktop\right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9805" t="-24770"/>
              <a:stretch>
                <a:fillRect/>
              </a:stretch>
            </p:blipFill>
            <p:spPr bwMode="auto">
              <a:xfrm>
                <a:off x="3851920" y="4005064"/>
                <a:ext cx="780213" cy="362707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3" name="グループ化 125"/>
          <p:cNvGrpSpPr/>
          <p:nvPr/>
        </p:nvGrpSpPr>
        <p:grpSpPr>
          <a:xfrm>
            <a:off x="3734151" y="2130660"/>
            <a:ext cx="3379580" cy="722275"/>
            <a:chOff x="3734151" y="2130660"/>
            <a:chExt cx="3379580" cy="722275"/>
          </a:xfrm>
        </p:grpSpPr>
        <p:cxnSp>
          <p:nvCxnSpPr>
            <p:cNvPr id="46" name="カギ線コネクタ 20"/>
            <p:cNvCxnSpPr>
              <a:stCxn id="11" idx="0"/>
              <a:endCxn id="24" idx="1"/>
            </p:cNvCxnSpPr>
            <p:nvPr/>
          </p:nvCxnSpPr>
          <p:spPr>
            <a:xfrm rot="5400000" flipH="1" flipV="1">
              <a:off x="5098807" y="766004"/>
              <a:ext cx="650268" cy="3379580"/>
            </a:xfrm>
            <a:prstGeom prst="bentConnector2">
              <a:avLst/>
            </a:prstGeom>
            <a:ln w="120650"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30" name="Picture 6" descr="C:\Users\Hideto En'yo\Desktop\left.jpg"/>
            <p:cNvPicPr>
              <a:picLocks noChangeAspect="1" noChangeArrowheads="1"/>
            </p:cNvPicPr>
            <p:nvPr/>
          </p:nvPicPr>
          <p:blipFill>
            <a:blip r:embed="rId5" cstate="print"/>
            <a:srcRect r="49979"/>
            <a:stretch>
              <a:fillRect/>
            </a:stretch>
          </p:blipFill>
          <p:spPr bwMode="auto">
            <a:xfrm rot="5400000">
              <a:off x="3602577" y="2387569"/>
              <a:ext cx="642701" cy="288032"/>
            </a:xfrm>
            <a:prstGeom prst="rect">
              <a:avLst/>
            </a:prstGeom>
            <a:noFill/>
          </p:spPr>
        </p:pic>
      </p:grpSp>
      <p:grpSp>
        <p:nvGrpSpPr>
          <p:cNvPr id="26" name="グループ化 121"/>
          <p:cNvGrpSpPr/>
          <p:nvPr/>
        </p:nvGrpSpPr>
        <p:grpSpPr>
          <a:xfrm>
            <a:off x="5580112" y="4904785"/>
            <a:ext cx="720080" cy="936104"/>
            <a:chOff x="5580112" y="4904785"/>
            <a:chExt cx="720080" cy="936104"/>
          </a:xfrm>
        </p:grpSpPr>
        <p:sp>
          <p:nvSpPr>
            <p:cNvPr id="87" name="下矢印 86"/>
            <p:cNvSpPr/>
            <p:nvPr/>
          </p:nvSpPr>
          <p:spPr>
            <a:xfrm>
              <a:off x="5580112" y="4904785"/>
              <a:ext cx="720080" cy="93610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8" name="Picture 5" descr="C:\Users\Hideto En'yo\Desktop\right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39805" t="-24770"/>
            <a:stretch>
              <a:fillRect/>
            </a:stretch>
          </p:blipFill>
          <p:spPr bwMode="auto">
            <a:xfrm rot="5400000">
              <a:off x="5617449" y="5119855"/>
              <a:ext cx="720080" cy="362707"/>
            </a:xfrm>
            <a:prstGeom prst="rect">
              <a:avLst/>
            </a:prstGeom>
            <a:noFill/>
          </p:spPr>
        </p:pic>
      </p:grpSp>
      <p:sp>
        <p:nvSpPr>
          <p:cNvPr id="104" name="タイトル 1"/>
          <p:cNvSpPr txBox="1">
            <a:spLocks/>
          </p:cNvSpPr>
          <p:nvPr/>
        </p:nvSpPr>
        <p:spPr>
          <a:xfrm>
            <a:off x="7668344" y="3296006"/>
            <a:ext cx="1800200" cy="92508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i="1" dirty="0" smtClean="0">
                <a:latin typeface="+mj-lt"/>
                <a:ea typeface="+mj-ea"/>
                <a:cs typeface="+mj-cs"/>
              </a:rPr>
              <a:t>QGP </a:t>
            </a:r>
            <a:endParaRPr kumimoji="1" lang="ja-JP" alt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7" name="グループ化 122"/>
          <p:cNvGrpSpPr/>
          <p:nvPr/>
        </p:nvGrpSpPr>
        <p:grpSpPr>
          <a:xfrm>
            <a:off x="6228183" y="5241075"/>
            <a:ext cx="2620299" cy="1520409"/>
            <a:chOff x="6228183" y="5241075"/>
            <a:chExt cx="2620299" cy="1520409"/>
          </a:xfrm>
        </p:grpSpPr>
        <p:sp>
          <p:nvSpPr>
            <p:cNvPr id="32" name="角丸四角形 31"/>
            <p:cNvSpPr/>
            <p:nvPr/>
          </p:nvSpPr>
          <p:spPr>
            <a:xfrm>
              <a:off x="7113731" y="5829014"/>
              <a:ext cx="1734751" cy="9324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RIKEN</a:t>
              </a:r>
            </a:p>
            <a:p>
              <a:pPr algn="ctr"/>
              <a:r>
                <a:rPr lang="en-US" altLang="ja-JP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9</a:t>
              </a:r>
              <a:r>
                <a:rPr lang="en-US" altLang="ja-JP" baseline="3000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th</a:t>
              </a:r>
              <a:r>
                <a:rPr lang="en-US" altLang="ja-JP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RIBF</a:t>
              </a:r>
            </a:p>
            <a:p>
              <a:pPr algn="ctr"/>
              <a:r>
                <a:rPr kumimoji="1" lang="en-US" altLang="ja-JP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2007</a:t>
              </a:r>
              <a:endParaRPr kumimoji="1" lang="ja-JP" alt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43" name="カギ線コネクタ 42"/>
            <p:cNvCxnSpPr>
              <a:stCxn id="31" idx="3"/>
              <a:endCxn id="32" idx="1"/>
            </p:cNvCxnSpPr>
            <p:nvPr/>
          </p:nvCxnSpPr>
          <p:spPr>
            <a:xfrm flipV="1">
              <a:off x="6432333" y="6295249"/>
              <a:ext cx="681398" cy="11875"/>
            </a:xfrm>
            <a:prstGeom prst="bentConnector3">
              <a:avLst>
                <a:gd name="adj1" fmla="val 50000"/>
              </a:avLst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タイトル 1"/>
            <p:cNvSpPr txBox="1">
              <a:spLocks/>
            </p:cNvSpPr>
            <p:nvPr/>
          </p:nvSpPr>
          <p:spPr>
            <a:xfrm>
              <a:off x="6228183" y="5241075"/>
              <a:ext cx="2241825" cy="925082"/>
            </a:xfrm>
            <a:prstGeom prst="rect">
              <a:avLst/>
            </a:prstGeom>
          </p:spPr>
          <p:txBody>
            <a:bodyPr vert="horz" lIns="45720" rIns="45720" anchor="ctr">
              <a:noAutofit/>
            </a:bodyPr>
            <a:lstStyle/>
            <a:p>
              <a:pPr fontAlgn="auto">
                <a:spcAft>
                  <a:spcPts val="0"/>
                </a:spcAft>
                <a:defRPr/>
              </a:pPr>
              <a:r>
                <a:rPr lang="en-US" altLang="ja-JP" sz="2000" i="1" dirty="0" smtClean="0"/>
                <a:t>RI-beam </a:t>
              </a:r>
              <a:r>
                <a:rPr lang="en-US" altLang="ja-JP" sz="2000" i="1" noProof="0" dirty="0" smtClean="0">
                  <a:latin typeface="+mj-lt"/>
                  <a:ea typeface="+mj-ea"/>
                  <a:cs typeface="+mj-cs"/>
                </a:rPr>
                <a:t>Halo-N</a:t>
              </a:r>
              <a:endParaRPr kumimoji="1" lang="ja-JP" altLang="en-US" sz="20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</p:grpSp>
      <p:sp>
        <p:nvSpPr>
          <p:cNvPr id="108" name="角丸四角形 107"/>
          <p:cNvSpPr/>
          <p:nvPr/>
        </p:nvSpPr>
        <p:spPr>
          <a:xfrm>
            <a:off x="2301357" y="5848891"/>
            <a:ext cx="1622571" cy="9176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RIKEN</a:t>
            </a:r>
          </a:p>
          <a:p>
            <a:pPr algn="ctr"/>
            <a:r>
              <a:rPr lang="en-US" altLang="ja-JP" dirty="0" smtClean="0"/>
              <a:t>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-160cm</a:t>
            </a:r>
          </a:p>
          <a:p>
            <a:pPr algn="ctr"/>
            <a:r>
              <a:rPr kumimoji="1" lang="en-US" altLang="ja-JP" dirty="0" smtClean="0"/>
              <a:t>1967</a:t>
            </a:r>
          </a:p>
        </p:txBody>
      </p:sp>
      <p:grpSp>
        <p:nvGrpSpPr>
          <p:cNvPr id="28" name="グループ化 111"/>
          <p:cNvGrpSpPr/>
          <p:nvPr/>
        </p:nvGrpSpPr>
        <p:grpSpPr>
          <a:xfrm>
            <a:off x="3275856" y="344531"/>
            <a:ext cx="3497027" cy="952228"/>
            <a:chOff x="3275856" y="344531"/>
            <a:chExt cx="3497027" cy="952228"/>
          </a:xfrm>
        </p:grpSpPr>
        <p:sp>
          <p:nvSpPr>
            <p:cNvPr id="15" name="角丸四角形 14"/>
            <p:cNvSpPr/>
            <p:nvPr/>
          </p:nvSpPr>
          <p:spPr>
            <a:xfrm>
              <a:off x="5038132" y="344531"/>
              <a:ext cx="1734751" cy="9324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/>
                <a:t>KEK</a:t>
              </a:r>
            </a:p>
            <a:p>
              <a:pPr algn="ctr"/>
              <a:r>
                <a:rPr lang="en-US" altLang="ja-JP" dirty="0" smtClean="0"/>
                <a:t>BELL</a:t>
              </a:r>
            </a:p>
            <a:p>
              <a:pPr algn="ctr"/>
              <a:r>
                <a:rPr kumimoji="1" lang="en-US" altLang="ja-JP" dirty="0" smtClean="0"/>
                <a:t>1999</a:t>
              </a:r>
              <a:endParaRPr kumimoji="1" lang="ja-JP" altLang="en-US" dirty="0"/>
            </a:p>
          </p:txBody>
        </p:sp>
        <p:cxnSp>
          <p:nvCxnSpPr>
            <p:cNvPr id="60" name="カギ線コネクタ 55"/>
            <p:cNvCxnSpPr>
              <a:stCxn id="10" idx="3"/>
              <a:endCxn id="15" idx="1"/>
            </p:cNvCxnSpPr>
            <p:nvPr/>
          </p:nvCxnSpPr>
          <p:spPr>
            <a:xfrm flipV="1">
              <a:off x="4623337" y="810766"/>
              <a:ext cx="414795" cy="11875"/>
            </a:xfrm>
            <a:prstGeom prst="bentConnector3">
              <a:avLst>
                <a:gd name="adj1" fmla="val 50000"/>
              </a:avLst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角丸四角形 108"/>
            <p:cNvSpPr/>
            <p:nvPr/>
          </p:nvSpPr>
          <p:spPr>
            <a:xfrm>
              <a:off x="3275856" y="980728"/>
              <a:ext cx="927720" cy="316031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1987</a:t>
              </a:r>
            </a:p>
          </p:txBody>
        </p:sp>
      </p:grpSp>
      <p:grpSp>
        <p:nvGrpSpPr>
          <p:cNvPr id="29" name="グループ化 123"/>
          <p:cNvGrpSpPr/>
          <p:nvPr/>
        </p:nvGrpSpPr>
        <p:grpSpPr>
          <a:xfrm>
            <a:off x="2051720" y="3068960"/>
            <a:ext cx="3008332" cy="936104"/>
            <a:chOff x="2051720" y="3068960"/>
            <a:chExt cx="3008332" cy="936104"/>
          </a:xfrm>
        </p:grpSpPr>
        <p:pic>
          <p:nvPicPr>
            <p:cNvPr id="1026" name="Picture 2" descr="http://thor.he.net/%7Egludlow/rip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39972" y="3068960"/>
              <a:ext cx="720080" cy="707335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cxnSp>
          <p:nvCxnSpPr>
            <p:cNvPr id="110" name="カギ線コネクタ 109"/>
            <p:cNvCxnSpPr/>
            <p:nvPr/>
          </p:nvCxnSpPr>
          <p:spPr>
            <a:xfrm flipV="1">
              <a:off x="2051720" y="3257527"/>
              <a:ext cx="815055" cy="747537"/>
            </a:xfrm>
            <a:prstGeom prst="bentConnector3">
              <a:avLst>
                <a:gd name="adj1" fmla="val 50000"/>
              </a:avLst>
            </a:prstGeom>
            <a:ln w="76200">
              <a:solidFill>
                <a:schemeClr val="bg1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8" descr="http://illpop.com/img_illust/sport/trophy_a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1052736"/>
            <a:ext cx="616981" cy="576064"/>
          </a:xfrm>
          <a:prstGeom prst="rect">
            <a:avLst/>
          </a:prstGeom>
          <a:noFill/>
        </p:spPr>
      </p:pic>
      <p:cxnSp>
        <p:nvCxnSpPr>
          <p:cNvPr id="118" name="カギ線コネクタ 117"/>
          <p:cNvCxnSpPr>
            <a:stCxn id="30" idx="3"/>
            <a:endCxn id="108" idx="1"/>
          </p:cNvCxnSpPr>
          <p:nvPr/>
        </p:nvCxnSpPr>
        <p:spPr>
          <a:xfrm>
            <a:off x="1658067" y="6305059"/>
            <a:ext cx="643290" cy="2667"/>
          </a:xfrm>
          <a:prstGeom prst="bentConnector3">
            <a:avLst>
              <a:gd name="adj1" fmla="val 50000"/>
            </a:avLst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グループ化 120"/>
          <p:cNvGrpSpPr/>
          <p:nvPr/>
        </p:nvGrpSpPr>
        <p:grpSpPr>
          <a:xfrm>
            <a:off x="3923928" y="5840889"/>
            <a:ext cx="2508405" cy="932470"/>
            <a:chOff x="3923928" y="5840889"/>
            <a:chExt cx="2508405" cy="932470"/>
          </a:xfrm>
        </p:grpSpPr>
        <p:sp>
          <p:nvSpPr>
            <p:cNvPr id="31" name="角丸四角形 30"/>
            <p:cNvSpPr/>
            <p:nvPr/>
          </p:nvSpPr>
          <p:spPr>
            <a:xfrm>
              <a:off x="4697582" y="5840889"/>
              <a:ext cx="1734751" cy="9324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 smtClean="0"/>
                <a:t>RIKEN</a:t>
              </a:r>
            </a:p>
            <a:p>
              <a:pPr algn="ctr"/>
              <a:r>
                <a:rPr lang="en-US" altLang="ja-JP" dirty="0" smtClean="0"/>
                <a:t>6</a:t>
              </a:r>
              <a:r>
                <a:rPr lang="en-US" altLang="ja-JP" baseline="30000" dirty="0" smtClean="0"/>
                <a:t>th</a:t>
              </a:r>
              <a:r>
                <a:rPr lang="en-US" altLang="ja-JP" dirty="0" smtClean="0"/>
                <a:t> -RRC</a:t>
              </a:r>
            </a:p>
            <a:p>
              <a:pPr algn="ctr"/>
              <a:r>
                <a:rPr kumimoji="1" lang="en-US" altLang="ja-JP" dirty="0" smtClean="0"/>
                <a:t>1986</a:t>
              </a:r>
              <a:endParaRPr kumimoji="1" lang="ja-JP" altLang="en-US" dirty="0"/>
            </a:p>
          </p:txBody>
        </p:sp>
        <p:cxnSp>
          <p:nvCxnSpPr>
            <p:cNvPr id="40" name="カギ線コネクタ 39"/>
            <p:cNvCxnSpPr>
              <a:stCxn id="108" idx="3"/>
              <a:endCxn id="31" idx="1"/>
            </p:cNvCxnSpPr>
            <p:nvPr/>
          </p:nvCxnSpPr>
          <p:spPr>
            <a:xfrm flipV="1">
              <a:off x="3923928" y="6307124"/>
              <a:ext cx="773654" cy="602"/>
            </a:xfrm>
            <a:prstGeom prst="bentConnector3">
              <a:avLst>
                <a:gd name="adj1" fmla="val 50000"/>
              </a:avLst>
            </a:prstGeom>
            <a:ln w="762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タイトル 1"/>
          <p:cNvSpPr txBox="1">
            <a:spLocks/>
          </p:cNvSpPr>
          <p:nvPr/>
        </p:nvSpPr>
        <p:spPr>
          <a:xfrm>
            <a:off x="7524328" y="3296006"/>
            <a:ext cx="1800200" cy="925082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i="1" dirty="0" smtClean="0">
                <a:latin typeface="+mj-lt"/>
                <a:ea typeface="+mj-ea"/>
                <a:cs typeface="+mj-cs"/>
              </a:rPr>
              <a:t>           / spin</a:t>
            </a:r>
            <a:endParaRPr kumimoji="1" lang="ja-JP" altLang="en-US" sz="20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1" name="タイトル 1"/>
          <p:cNvSpPr txBox="1">
            <a:spLocks/>
          </p:cNvSpPr>
          <p:nvPr/>
        </p:nvSpPr>
        <p:spPr>
          <a:xfrm>
            <a:off x="0" y="-9098"/>
            <a:ext cx="2286000" cy="5170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1980~~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74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" grpId="0"/>
      <p:bldP spid="17" grpId="0" animBg="1"/>
      <p:bldP spid="19" grpId="0" animBg="1"/>
      <p:bldP spid="20" grpId="0" animBg="1"/>
      <p:bldP spid="24" grpId="0" animBg="1"/>
      <p:bldP spid="104" grpId="0"/>
      <p:bldP spid="1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7191" y="334438"/>
            <a:ext cx="7055380" cy="690282"/>
          </a:xfrm>
        </p:spPr>
        <p:txBody>
          <a:bodyPr/>
          <a:lstStyle/>
          <a:p>
            <a: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CARIF </a:t>
            </a:r>
            <a: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(Beijing ISOL)</a:t>
            </a:r>
            <a: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China Advanced Rare Ion-beam Facility</a:t>
            </a:r>
            <a:b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altLang="ja-JP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 Chinese EURISOL (not </a:t>
            </a:r>
            <a:r>
              <a:rPr lang="en-US" altLang="ja-JP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Asianisol</a:t>
            </a:r>
            <a:r>
              <a:rPr lang="en-US" altLang="ja-JP" sz="2400" dirty="0" smtClean="0"/>
              <a:t>)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5943600" y="2052925"/>
            <a:ext cx="3120390" cy="4195481"/>
          </a:xfrm>
        </p:spPr>
        <p:txBody>
          <a:bodyPr/>
          <a:lstStyle/>
          <a:p>
            <a:r>
              <a:rPr kumimoji="1" lang="en-US" altLang="ja-JP" dirty="0" smtClean="0"/>
              <a:t>CARR 60MW</a:t>
            </a:r>
          </a:p>
          <a:p>
            <a:pPr marL="0" indent="0">
              <a:buNone/>
            </a:pPr>
            <a:r>
              <a:rPr lang="en-US" altLang="ja-JP" dirty="0" smtClean="0"/>
              <a:t>Chinese Advanced Research Reactor</a:t>
            </a:r>
          </a:p>
          <a:p>
            <a:r>
              <a:rPr lang="en-US" altLang="ja-JP" dirty="0" smtClean="0"/>
              <a:t>Post acceleration up to 100MeV/c</a:t>
            </a:r>
          </a:p>
          <a:p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t="15198"/>
          <a:stretch/>
        </p:blipFill>
        <p:spPr>
          <a:xfrm>
            <a:off x="377191" y="3431914"/>
            <a:ext cx="5233130" cy="322693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400" y="1593520"/>
            <a:ext cx="3114000" cy="17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CARIF </a:t>
            </a:r>
            <a:r>
              <a:rPr lang="en-US" altLang="ja-JP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vs</a:t>
            </a:r>
            <a:r>
              <a:rPr lang="en-US" altLang="ja-JP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EURISOL</a:t>
            </a:r>
            <a:endParaRPr kumimoji="1" lang="ja-JP" alt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93058" y="5663380"/>
            <a:ext cx="8011303" cy="963562"/>
          </a:xfrm>
        </p:spPr>
        <p:txBody>
          <a:bodyPr/>
          <a:lstStyle/>
          <a:p>
            <a:r>
              <a:rPr kumimoji="1" lang="en-US" altLang="ja-JP" dirty="0" smtClean="0"/>
              <a:t>Present RIKEN RIBF can deliver 200MeV 132Sn with 3*10</a:t>
            </a:r>
            <a:r>
              <a:rPr kumimoji="1" lang="en-US" altLang="ja-JP" baseline="30000" dirty="0" smtClean="0"/>
              <a:t>5</a:t>
            </a:r>
            <a:r>
              <a:rPr kumimoji="1" lang="en-US" altLang="ja-JP" dirty="0" smtClean="0"/>
              <a:t>/s (regularly)</a:t>
            </a:r>
          </a:p>
          <a:p>
            <a:r>
              <a:rPr lang="en-US" altLang="ja-JP" dirty="0" smtClean="0"/>
              <a:t>Will reach 3*10</a:t>
            </a:r>
            <a:r>
              <a:rPr lang="en-US" altLang="ja-JP" baseline="30000" dirty="0" smtClean="0"/>
              <a:t>6</a:t>
            </a:r>
            <a:r>
              <a:rPr lang="en-US" altLang="ja-JP" dirty="0" smtClean="0"/>
              <a:t>/s by 2015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5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2258669"/>
              </p:ext>
            </p:extLst>
          </p:nvPr>
        </p:nvGraphicFramePr>
        <p:xfrm>
          <a:off x="288518" y="1430150"/>
          <a:ext cx="8706678" cy="398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847"/>
                <a:gridCol w="975049"/>
                <a:gridCol w="1061571"/>
                <a:gridCol w="818920"/>
                <a:gridCol w="884946"/>
                <a:gridCol w="1158804"/>
                <a:gridCol w="951847"/>
                <a:gridCol w="951847"/>
                <a:gridCol w="951847"/>
              </a:tblGrid>
              <a:tr h="36576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Nation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Facility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Beam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Target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Post</a:t>
                      </a:r>
                      <a:r>
                        <a:rPr kumimoji="1" lang="en-US" altLang="ja-JP" sz="1200" b="1" baseline="0" dirty="0" smtClean="0"/>
                        <a:t> acceleration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</a:tr>
              <a:tr h="365760">
                <a:tc v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Beam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Power</a:t>
                      </a:r>
                    </a:p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(kw)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Dirct</a:t>
                      </a:r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Conv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Fissions/s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Method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MeV/A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132Sn/s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CANADA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ARIEL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e 50MeV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/>
                        <a:t>10000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/>
                        <a:t>p 500MeV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/>
                        <a:t>100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~100</a:t>
                      </a:r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14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CERN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HIE ISOLDE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Both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4*10</a:t>
                      </a:r>
                      <a:r>
                        <a:rPr kumimoji="1" lang="en-US" altLang="ja-JP" sz="1200" b="1" baseline="30000" dirty="0" smtClean="0"/>
                        <a:t>12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 </a:t>
                      </a: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5-10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2*10</a:t>
                      </a:r>
                      <a:r>
                        <a:rPr kumimoji="1" lang="en-US" altLang="ja-JP" sz="1400" b="1" baseline="30000" dirty="0" smtClean="0"/>
                        <a:t>8</a:t>
                      </a:r>
                      <a:endParaRPr kumimoji="1" lang="ja-JP" altLang="en-US" sz="1400" b="1" baseline="30000" dirty="0" smtClean="0"/>
                    </a:p>
                    <a:p>
                      <a:pPr algn="ctr"/>
                      <a:endParaRPr kumimoji="1" lang="ja-JP" altLang="en-US" sz="14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FRANCE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SPIRAL2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 40MeV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5000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200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Convert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14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Cyclotron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3-10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2*10</a:t>
                      </a:r>
                      <a:r>
                        <a:rPr kumimoji="1" lang="en-US" altLang="ja-JP" sz="1400" b="1" baseline="30000" dirty="0" smtClean="0"/>
                        <a:t>9</a:t>
                      </a:r>
                      <a:endParaRPr kumimoji="1" lang="ja-JP" altLang="en-US" sz="14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ITALY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SPES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 40MeV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200</a:t>
                      </a: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8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13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</a:t>
                      </a:r>
                      <a:r>
                        <a:rPr kumimoji="1" lang="en-US" altLang="ja-JP" sz="1200" b="1" baseline="0" dirty="0" smtClean="0"/>
                        <a:t> </a:t>
                      </a:r>
                      <a:r>
                        <a:rPr kumimoji="1" lang="en-US" altLang="ja-JP" sz="1200" b="1" baseline="0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3*10</a:t>
                      </a:r>
                      <a:r>
                        <a:rPr kumimoji="1" lang="en-US" altLang="ja-JP" sz="1400" b="1" baseline="30000" dirty="0" smtClean="0"/>
                        <a:t>8</a:t>
                      </a:r>
                      <a:endParaRPr kumimoji="1" lang="ja-JP" altLang="en-US" sz="14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EUROPE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EURISOL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 1GeV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smtClean="0">
                          <a:latin typeface="Symbol" panose="05050102010706020507" pitchFamily="18" charset="2"/>
                        </a:rPr>
                        <a:t>5000 m</a:t>
                      </a:r>
                      <a:r>
                        <a:rPr kumimoji="1" lang="en-US" altLang="ja-JP" sz="1200" b="1" baseline="0" dirty="0" smtClean="0"/>
                        <a:t>A</a:t>
                      </a:r>
                      <a:endParaRPr kumimoji="1" lang="ja-JP" altLang="en-US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4M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Both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1*10</a:t>
                      </a:r>
                      <a:r>
                        <a:rPr kumimoji="1" lang="en-US" altLang="ja-JP" sz="1200" b="1" baseline="300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kumimoji="1" lang="ja-JP" altLang="en-US" sz="12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 </a:t>
                      </a: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20-150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4*10</a:t>
                      </a:r>
                      <a:r>
                        <a:rPr kumimoji="1" lang="en-US" altLang="ja-JP" sz="1400" b="1" baseline="30000" dirty="0" smtClean="0">
                          <a:solidFill>
                            <a:srgbClr val="FF0000"/>
                          </a:solidFill>
                        </a:rPr>
                        <a:t>11</a:t>
                      </a:r>
                      <a:endParaRPr kumimoji="1" lang="ja-JP" altLang="en-US" sz="14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CHINA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CARIF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Reactor</a:t>
                      </a:r>
                      <a:endParaRPr kumimoji="1" lang="ja-JP" altLang="en-US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6M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2*10</a:t>
                      </a:r>
                      <a:r>
                        <a:rPr kumimoji="1" lang="en-US" altLang="ja-JP" sz="1200" b="1" baseline="30000" dirty="0" smtClean="0">
                          <a:solidFill>
                            <a:srgbClr val="FF0000"/>
                          </a:solidFill>
                        </a:rPr>
                        <a:t>15</a:t>
                      </a:r>
                      <a:endParaRPr kumimoji="1" lang="ja-JP" altLang="en-US" sz="1200" b="1" baseline="300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0000"/>
                          </a:solidFill>
                        </a:rPr>
                        <a:t>&gt;100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5*10</a:t>
                      </a:r>
                      <a:r>
                        <a:rPr kumimoji="1" lang="en-US" altLang="ja-JP" sz="1400" b="1" baseline="30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endParaRPr kumimoji="1" lang="ja-JP" altLang="en-US" sz="1400" b="1" baseline="300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baseline="30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584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13260" y="334438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 China  - Before CARIF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3770" y="1518558"/>
            <a:ext cx="7481819" cy="5093480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72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Wish we are similar …..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8980" y="1550005"/>
            <a:ext cx="6711654" cy="747425"/>
          </a:xfrm>
        </p:spPr>
        <p:txBody>
          <a:bodyPr/>
          <a:lstStyle/>
          <a:p>
            <a:r>
              <a:rPr kumimoji="1" lang="en-US" altLang="ja-JP" sz="2800" dirty="0" smtClean="0"/>
              <a:t>IMP Lanzhou,  budget history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192" y="2059430"/>
            <a:ext cx="6064157" cy="3686056"/>
          </a:xfrm>
          <a:prstGeom prst="rect">
            <a:avLst/>
          </a:prstGeom>
        </p:spPr>
      </p:pic>
      <p:sp>
        <p:nvSpPr>
          <p:cNvPr id="6" name="ホームベース 5"/>
          <p:cNvSpPr/>
          <p:nvPr/>
        </p:nvSpPr>
        <p:spPr>
          <a:xfrm>
            <a:off x="800100" y="2960370"/>
            <a:ext cx="1239372" cy="381419"/>
          </a:xfrm>
          <a:prstGeom prst="homePlate">
            <a:avLst>
              <a:gd name="adj" fmla="val 101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100M$</a:t>
            </a:r>
            <a:endParaRPr kumimoji="1" lang="ja-JP" altLang="en-US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2625930" y="6065782"/>
            <a:ext cx="6711654" cy="747425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 ADS (phase I) approved with 300M$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357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1510" y="295736"/>
            <a:ext cx="7055380" cy="690282"/>
          </a:xfrm>
        </p:spPr>
        <p:txBody>
          <a:bodyPr/>
          <a:lstStyle/>
          <a:p>
            <a:r>
              <a:rPr lang="en-US" altLang="ja-JP" sz="3600" dirty="0"/>
              <a:t>C</a:t>
            </a:r>
            <a:r>
              <a:rPr kumimoji="1" lang="en-US" altLang="ja-JP" sz="3600" dirty="0" smtClean="0"/>
              <a:t>ompetitions in far east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40920"/>
              </p:ext>
            </p:extLst>
          </p:nvPr>
        </p:nvGraphicFramePr>
        <p:xfrm>
          <a:off x="265476" y="1785560"/>
          <a:ext cx="8632718" cy="39319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52279"/>
                <a:gridCol w="757084"/>
                <a:gridCol w="463439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  <a:gridCol w="386662"/>
              </a:tblGrid>
              <a:tr h="245573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Year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2007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2008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2009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2010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2011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2012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2013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2014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2015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2016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2017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2018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2019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2020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2021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2022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2023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2024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n-lt"/>
                        </a:rPr>
                        <a:t>2025</a:t>
                      </a:r>
                      <a:endParaRPr kumimoji="1" lang="ja-JP" altLang="en-US" sz="1400" b="1" dirty="0">
                        <a:latin typeface="+mn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006">
                <a:tc rowSpan="2"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j-lt"/>
                        </a:rPr>
                        <a:t>J</a:t>
                      </a:r>
                      <a:endParaRPr kumimoji="1" lang="ja-JP" altLang="en-US" sz="2800" b="1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RIBF</a:t>
                      </a:r>
                    </a:p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PF</a:t>
                      </a:r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+mj-lt"/>
                        </a:rPr>
                        <a:t>Start</a:t>
                      </a:r>
                      <a:r>
                        <a:rPr kumimoji="1" lang="en-US" altLang="ja-JP" sz="1400" b="1" baseline="0" dirty="0" smtClean="0">
                          <a:latin typeface="+mj-lt"/>
                        </a:rPr>
                        <a:t> </a:t>
                      </a:r>
                      <a:r>
                        <a:rPr kumimoji="1" lang="en-US" altLang="ja-JP" sz="1400" b="1" baseline="0" dirty="0" err="1" smtClean="0">
                          <a:latin typeface="+mj-lt"/>
                        </a:rPr>
                        <a:t>Exp</a:t>
                      </a:r>
                      <a:endParaRPr kumimoji="1" lang="ja-JP" altLang="en-US" sz="1400" b="1" dirty="0" smtClean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Complete</a:t>
                      </a:r>
                    </a:p>
                    <a:p>
                      <a:r>
                        <a:rPr kumimoji="1" lang="en-US" altLang="ja-JP" sz="14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Construction</a:t>
                      </a:r>
                      <a:endParaRPr kumimoji="1" lang="ja-JP" altLang="en-US" sz="14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  <a:p>
                      <a:pPr algn="r"/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167165">
                <a:tc v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RIBF2 ???</a:t>
                      </a:r>
                      <a:endParaRPr kumimoji="1" lang="en-US" altLang="ja-JP" sz="1400" b="1" baseline="0" dirty="0"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4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09006">
                <a:tc>
                  <a:txBody>
                    <a:bodyPr/>
                    <a:lstStyle/>
                    <a:p>
                      <a:r>
                        <a:rPr kumimoji="1" lang="en-US" altLang="ja-JP" sz="2800" b="1" dirty="0" smtClean="0">
                          <a:latin typeface="+mj-lt"/>
                        </a:rPr>
                        <a:t>K</a:t>
                      </a:r>
                      <a:endParaRPr kumimoji="1" lang="ja-JP" altLang="en-US" sz="28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RISP</a:t>
                      </a:r>
                    </a:p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both</a:t>
                      </a:r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Start</a:t>
                      </a:r>
                    </a:p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Cont.</a:t>
                      </a:r>
                      <a:endParaRPr kumimoji="1" lang="ja-JP" altLang="en-US" sz="1400" b="1" dirty="0" smtClean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+mj-lt"/>
                        </a:rPr>
                        <a:t>Start</a:t>
                      </a:r>
                      <a:r>
                        <a:rPr kumimoji="1" lang="en-US" altLang="ja-JP" sz="1400" b="1" baseline="0" dirty="0" smtClean="0">
                          <a:latin typeface="+mj-lt"/>
                        </a:rPr>
                        <a:t> </a:t>
                      </a:r>
                      <a:r>
                        <a:rPr kumimoji="1" lang="en-US" altLang="ja-JP" sz="1400" b="1" baseline="0" dirty="0" err="1" smtClean="0">
                          <a:latin typeface="+mj-lt"/>
                        </a:rPr>
                        <a:t>Exp</a:t>
                      </a:r>
                      <a:endParaRPr kumimoji="1" lang="ja-JP" altLang="en-US" sz="1400" b="1" dirty="0" smtClean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09006">
                <a:tc rowSpan="4">
                  <a:txBody>
                    <a:bodyPr/>
                    <a:lstStyle/>
                    <a:p>
                      <a:r>
                        <a:rPr kumimoji="1" lang="en-US" altLang="ja-JP" sz="2800" b="1" baseline="0" dirty="0" smtClean="0">
                          <a:latin typeface="+mj-lt"/>
                        </a:rPr>
                        <a:t>C</a:t>
                      </a:r>
                      <a:endParaRPr kumimoji="1" lang="ja-JP" altLang="en-US" sz="28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HIRFL</a:t>
                      </a:r>
                    </a:p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ISOL</a:t>
                      </a: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Operating</a:t>
                      </a: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b="1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Upgrade?</a:t>
                      </a: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409006">
                <a:tc vMerge="1"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HIAF : High Intensity </a:t>
                      </a:r>
                    </a:p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Accelerator Facility ???</a:t>
                      </a: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09006">
                <a:tc vMerge="1"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BRIEF2</a:t>
                      </a:r>
                    </a:p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ISOL</a:t>
                      </a: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r>
                        <a:rPr kumimoji="1" lang="en-US" altLang="ja-JP" sz="1400" b="1" baseline="0" dirty="0" smtClean="0">
                          <a:latin typeface="+mj-lt"/>
                        </a:rPr>
                        <a:t>Construction</a:t>
                      </a:r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b="1" baseline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latin typeface="+mj-lt"/>
                        </a:rPr>
                        <a:t>Start</a:t>
                      </a:r>
                      <a:r>
                        <a:rPr kumimoji="1" lang="en-US" altLang="ja-JP" sz="1400" b="1" baseline="0" dirty="0" smtClean="0">
                          <a:latin typeface="+mj-lt"/>
                        </a:rPr>
                        <a:t> </a:t>
                      </a:r>
                      <a:r>
                        <a:rPr kumimoji="1" lang="en-US" altLang="ja-JP" sz="1400" b="1" baseline="0" dirty="0" err="1" smtClean="0">
                          <a:latin typeface="+mj-lt"/>
                        </a:rPr>
                        <a:t>Exp</a:t>
                      </a:r>
                      <a:endParaRPr kumimoji="1" lang="ja-JP" altLang="en-US" sz="1400" b="1" dirty="0" smtClean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baseline="0" dirty="0">
                        <a:latin typeface="+mj-lt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09006">
                <a:tc vMerge="1"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CARIF</a:t>
                      </a:r>
                    </a:p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ISOL</a:t>
                      </a:r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CARISOL</a:t>
                      </a:r>
                    </a:p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Ready</a:t>
                      </a:r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="1" dirty="0" smtClean="0">
                        <a:latin typeface="+mj-lt"/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Construction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j-l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latin typeface="+mj-lt"/>
                        </a:rPr>
                        <a:t>Start </a:t>
                      </a:r>
                      <a:r>
                        <a:rPr kumimoji="1" lang="en-US" altLang="ja-JP" sz="1400" b="1" dirty="0" err="1" smtClean="0">
                          <a:latin typeface="+mj-lt"/>
                        </a:rPr>
                        <a:t>Exp</a:t>
                      </a:r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173736" y="5967869"/>
            <a:ext cx="8759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dirty="0" smtClean="0"/>
              <a:t>Though, ASIA No Regional Consensus within ASIA. CARIF can be a ASIANI-SOL.  Who can be a “Projectile Fragmentation” leader in 2020 ?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3177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5764" y="243175"/>
            <a:ext cx="7436907" cy="690282"/>
          </a:xfrm>
        </p:spPr>
        <p:txBody>
          <a:bodyPr/>
          <a:lstStyle/>
          <a:p>
            <a:r>
              <a:rPr lang="en-US" altLang="ja-JP" dirty="0" smtClean="0"/>
              <a:t>RIB facilities </a:t>
            </a:r>
            <a:r>
              <a:rPr lang="en-US" altLang="ja-JP" sz="2400" dirty="0" smtClean="0"/>
              <a:t>(Projectile Fragmentation)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1538985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836019" y="1538985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7" name="星 5 6"/>
          <p:cNvSpPr/>
          <p:nvPr/>
        </p:nvSpPr>
        <p:spPr>
          <a:xfrm>
            <a:off x="2573952" y="2216685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星 5 16"/>
          <p:cNvSpPr/>
          <p:nvPr/>
        </p:nvSpPr>
        <p:spPr>
          <a:xfrm>
            <a:off x="4212494" y="2156281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星 5 17"/>
          <p:cNvSpPr/>
          <p:nvPr/>
        </p:nvSpPr>
        <p:spPr>
          <a:xfrm>
            <a:off x="6489680" y="2395698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星 5 18"/>
          <p:cNvSpPr/>
          <p:nvPr/>
        </p:nvSpPr>
        <p:spPr>
          <a:xfrm>
            <a:off x="6793375" y="2395698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853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3453" y="222197"/>
            <a:ext cx="7055380" cy="690282"/>
          </a:xfrm>
        </p:spPr>
        <p:txBody>
          <a:bodyPr/>
          <a:lstStyle/>
          <a:p>
            <a:r>
              <a:rPr kumimoji="1" lang="en-US" altLang="ja-JP" sz="3200" dirty="0" smtClean="0"/>
              <a:t>Projectile Fragmentation Facilities</a:t>
            </a:r>
            <a:br>
              <a:rPr kumimoji="1" lang="en-US" altLang="ja-JP" sz="3200" dirty="0" smtClean="0"/>
            </a:br>
            <a:r>
              <a:rPr kumimoji="1" lang="en-US" altLang="ja-JP" sz="3200" dirty="0" smtClean="0"/>
              <a:t>	I</a:t>
            </a:r>
            <a:r>
              <a:rPr kumimoji="1" lang="en-US" altLang="ja-JP" sz="2400" dirty="0" smtClean="0"/>
              <a:t>SOL + post acceleration  </a:t>
            </a:r>
            <a:r>
              <a:rPr kumimoji="1" lang="en-US" altLang="ja-JP" sz="2400" dirty="0" err="1" smtClean="0"/>
              <a:t>v.s</a:t>
            </a:r>
            <a:r>
              <a:rPr kumimoji="1" lang="en-US" altLang="ja-JP" sz="2400" dirty="0" smtClean="0"/>
              <a:t>.</a:t>
            </a:r>
            <a:br>
              <a:rPr kumimoji="1" lang="en-US" altLang="ja-JP" sz="2400" dirty="0" smtClean="0"/>
            </a:br>
            <a:r>
              <a:rPr kumimoji="1" lang="en-US" altLang="ja-JP" sz="2400" dirty="0" smtClean="0"/>
              <a:t>	Projectil</a:t>
            </a:r>
            <a:r>
              <a:rPr lang="en-US" altLang="ja-JP" sz="2400" dirty="0" smtClean="0"/>
              <a:t>e Fragmentation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721720"/>
              </p:ext>
            </p:extLst>
          </p:nvPr>
        </p:nvGraphicFramePr>
        <p:xfrm>
          <a:off x="277241" y="2137662"/>
          <a:ext cx="8627533" cy="3749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03519"/>
                <a:gridCol w="208280"/>
                <a:gridCol w="1789568"/>
                <a:gridCol w="1536807"/>
                <a:gridCol w="1789359"/>
              </a:tblGrid>
              <a:tr h="581380"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America</a:t>
                      </a:r>
                    </a:p>
                    <a:p>
                      <a:r>
                        <a:rPr kumimoji="1" lang="en-US" altLang="ja-JP" sz="1400" baseline="0" dirty="0" smtClean="0"/>
                        <a:t>  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Europe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kern="1200" baseline="0" dirty="0" smtClean="0"/>
                        <a:t> 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Asia</a:t>
                      </a:r>
                    </a:p>
                    <a:p>
                      <a:endParaRPr kumimoji="1"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</a:tr>
              <a:tr h="35842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/>
                        <a:t>Projectile</a:t>
                      </a:r>
                      <a:r>
                        <a:rPr kumimoji="1" lang="en-US" altLang="ja-JP" b="1" baseline="0" dirty="0" smtClean="0"/>
                        <a:t> Fragmentation with sub/few GeV Uranium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MSU/FRIB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/>
                        <a:t>GSI/FAIR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/>
                        <a:t>RIKEN/RIBF</a:t>
                      </a:r>
                      <a:endParaRPr kumimoji="1" lang="ja-JP" altLang="en-US" sz="1800" b="1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/>
                        <a:t>PF      +</a:t>
                      </a:r>
                      <a:r>
                        <a:rPr lang="en-US" altLang="ja-JP" b="1" baseline="0" dirty="0" smtClean="0"/>
                        <a:t>   ISOL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altLang="ja-JP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en-US" altLang="ja-JP" sz="1800" b="1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/>
                        <a:t>RISP/RAON</a:t>
                      </a:r>
                    </a:p>
                  </a:txBody>
                  <a:tcPr anchor="ctr"/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ISOL  +   10MeV post AC</a:t>
                      </a: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dirty="0" smtClean="0"/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ARIEL/ISAC2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dirty="0" smtClean="0"/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kern="1200" dirty="0" smtClean="0"/>
                        <a:t>SPIRAL2</a:t>
                      </a:r>
                    </a:p>
                    <a:p>
                      <a:r>
                        <a:rPr kumimoji="1" lang="en-US" altLang="ja-JP" dirty="0" smtClean="0"/>
                        <a:t>SPES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kern="1200" dirty="0" smtClean="0"/>
                        <a:t>HIE-ISOLDE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HIRFL</a:t>
                      </a:r>
                    </a:p>
                    <a:p>
                      <a:r>
                        <a:rPr kumimoji="1" lang="en-US" altLang="ja-JP" dirty="0" smtClean="0"/>
                        <a:t>BRIEF</a:t>
                      </a:r>
                    </a:p>
                  </a:txBody>
                  <a:tcPr anchor="ctr"/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ISOL  + 100MeV post AC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EURISOL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CARIF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827" y="55884"/>
            <a:ext cx="1809757" cy="1913473"/>
          </a:xfrm>
        </p:spPr>
        <p:txBody>
          <a:bodyPr/>
          <a:lstStyle/>
          <a:p>
            <a:pPr algn="r"/>
            <a:r>
              <a:rPr kumimoji="1" lang="en-US" altLang="ja-JP" sz="3600" dirty="0" smtClean="0"/>
              <a:t>RISP</a:t>
            </a:r>
            <a:br>
              <a:rPr kumimoji="1" lang="en-US" altLang="ja-JP" sz="3600" dirty="0" smtClean="0"/>
            </a:br>
            <a:r>
              <a:rPr lang="en-US" altLang="ja-JP" sz="3600" dirty="0" smtClean="0"/>
              <a:t>RAON</a:t>
            </a:r>
            <a:br>
              <a:rPr lang="en-US" altLang="ja-JP" sz="3600" dirty="0" smtClean="0"/>
            </a:br>
            <a:r>
              <a:rPr lang="en-US" altLang="ja-JP" sz="3600" dirty="0" smtClean="0"/>
              <a:t>IBS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170" name="Picture 2" descr="http://www.risp.re.kr/images/orginfo/intro/project_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5" y="2552324"/>
            <a:ext cx="7058025" cy="416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1780048" y="106686"/>
            <a:ext cx="4282024" cy="161851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kumimoji="1"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Rare Isotope Science  project  promotes machine called</a:t>
            </a:r>
          </a:p>
          <a:p>
            <a:endParaRPr lang="en-US" altLang="ko-KR" sz="16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ko-KR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(</a:t>
            </a:r>
            <a:r>
              <a:rPr lang="ko-KR" alt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라온</a:t>
            </a:r>
            <a:r>
              <a:rPr lang="en-US" altLang="ko-KR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)</a:t>
            </a:r>
            <a:r>
              <a:rPr lang="en-US" altLang="ja-JP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formerly called </a:t>
            </a:r>
            <a:r>
              <a:rPr lang="en-US" altLang="ja-JP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KoRIA</a:t>
            </a:r>
            <a:r>
              <a:rPr lang="en-US" altLang="ja-JP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at </a:t>
            </a:r>
          </a:p>
          <a:p>
            <a:endParaRPr lang="en-US" altLang="ja-JP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ja-JP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Institute for Basic Science in Korea</a:t>
            </a:r>
          </a:p>
          <a:p>
            <a:endParaRPr lang="en-US" altLang="ja-JP" sz="1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altLang="ja-JP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endParaRPr lang="ja-JP" altLang="en-US" sz="4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2" descr="http://www.risp.re.kr/images/orginfo/intro/project_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7" b="65465"/>
          <a:stretch/>
        </p:blipFill>
        <p:spPr bwMode="auto">
          <a:xfrm>
            <a:off x="2496472" y="1969357"/>
            <a:ext cx="6492080" cy="202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航空ベース"/>
          <p:cNvPicPr>
            <a:picLocks noChangeAspect="1" noChangeArrowheads="1"/>
          </p:cNvPicPr>
          <p:nvPr/>
        </p:nvPicPr>
        <p:blipFill rotWithShape="1">
          <a:blip r:embed="rId3" cstate="print"/>
          <a:srcRect t="8624"/>
          <a:stretch/>
        </p:blipFill>
        <p:spPr bwMode="auto">
          <a:xfrm>
            <a:off x="277813" y="1025611"/>
            <a:ext cx="8615362" cy="5499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07685" y="182686"/>
            <a:ext cx="676339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tx1"/>
                </a:solidFill>
              </a:rPr>
              <a:t>RI Beam Factory (RIBF),</a:t>
            </a:r>
            <a:r>
              <a:rPr lang="en-US" altLang="ja-JP" sz="2400" i="1" dirty="0">
                <a:solidFill>
                  <a:schemeClr val="tx1"/>
                </a:solidFill>
              </a:rPr>
              <a:t> </a:t>
            </a:r>
            <a:r>
              <a:rPr lang="en-US" altLang="ja-JP" sz="2400" dirty="0">
                <a:solidFill>
                  <a:schemeClr val="tx1"/>
                </a:solidFill>
              </a:rPr>
              <a:t>RIKEN Nishina </a:t>
            </a:r>
            <a:r>
              <a:rPr lang="en-US" altLang="ja-JP" sz="2400" dirty="0" smtClean="0">
                <a:solidFill>
                  <a:schemeClr val="tx1"/>
                </a:solidFill>
              </a:rPr>
              <a:t>Center</a:t>
            </a:r>
            <a:endParaRPr lang="en-US" altLang="ja-JP" sz="2400" dirty="0">
              <a:solidFill>
                <a:schemeClr val="tx1"/>
              </a:solidFill>
            </a:endParaRPr>
          </a:p>
        </p:txBody>
      </p:sp>
      <p:sp>
        <p:nvSpPr>
          <p:cNvPr id="21507" name="AutoShape 5"/>
          <p:cNvSpPr>
            <a:spLocks noChangeArrowheads="1"/>
          </p:cNvSpPr>
          <p:nvPr/>
        </p:nvSpPr>
        <p:spPr bwMode="auto">
          <a:xfrm>
            <a:off x="4614863" y="1217613"/>
            <a:ext cx="3324225" cy="8715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28575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4914053" y="1295400"/>
            <a:ext cx="2768707" cy="68660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tIns="10800" bIns="1080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ja-JP" sz="1600" b="1">
                <a:solidFill>
                  <a:schemeClr val="bg1"/>
                </a:solidFill>
              </a:rPr>
              <a:t>Old facility</a:t>
            </a:r>
          </a:p>
          <a:p>
            <a:pPr algn="ctr">
              <a:lnSpc>
                <a:spcPct val="90000"/>
              </a:lnSpc>
            </a:pPr>
            <a:r>
              <a:rPr lang="en-US" altLang="ja-JP" sz="1600" b="1">
                <a:solidFill>
                  <a:schemeClr val="bg1"/>
                </a:solidFill>
              </a:rPr>
              <a:t>Const. :1975~1990/160M$ </a:t>
            </a:r>
          </a:p>
          <a:p>
            <a:pPr algn="ctr">
              <a:lnSpc>
                <a:spcPct val="90000"/>
              </a:lnSpc>
            </a:pPr>
            <a:r>
              <a:rPr lang="en-US" altLang="ja-JP" sz="1600" b="1">
                <a:solidFill>
                  <a:schemeClr val="bg1"/>
                </a:solidFill>
              </a:rPr>
              <a:t>Operation since 1986</a:t>
            </a:r>
          </a:p>
        </p:txBody>
      </p:sp>
      <p:grpSp>
        <p:nvGrpSpPr>
          <p:cNvPr id="21509" name="Group 7"/>
          <p:cNvGrpSpPr>
            <a:grpSpLocks/>
          </p:cNvGrpSpPr>
          <p:nvPr/>
        </p:nvGrpSpPr>
        <p:grpSpPr bwMode="auto">
          <a:xfrm>
            <a:off x="5951539" y="3106740"/>
            <a:ext cx="2447925" cy="641350"/>
            <a:chOff x="3749" y="1957"/>
            <a:chExt cx="1542" cy="404"/>
          </a:xfrm>
        </p:grpSpPr>
        <p:sp>
          <p:nvSpPr>
            <p:cNvPr id="21532" name="AutoShape 8"/>
            <p:cNvSpPr>
              <a:spLocks noChangeArrowheads="1"/>
            </p:cNvSpPr>
            <p:nvPr/>
          </p:nvSpPr>
          <p:spPr bwMode="auto">
            <a:xfrm>
              <a:off x="3749" y="2040"/>
              <a:ext cx="129" cy="244"/>
            </a:xfrm>
            <a:prstGeom prst="roundRect">
              <a:avLst>
                <a:gd name="adj" fmla="val 16667"/>
              </a:avLst>
            </a:prstGeom>
            <a:solidFill>
              <a:srgbClr val="FFFFCC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21533" name="Text Box 9"/>
            <p:cNvSpPr txBox="1">
              <a:spLocks noChangeArrowheads="1"/>
            </p:cNvSpPr>
            <p:nvPr/>
          </p:nvSpPr>
          <p:spPr bwMode="auto">
            <a:xfrm>
              <a:off x="3827" y="1957"/>
              <a:ext cx="1464" cy="4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chemeClr val="bg1"/>
                  </a:solidFill>
                </a:rPr>
                <a:t>RIBF:  1997 ~ (2012)</a:t>
              </a:r>
            </a:p>
            <a:p>
              <a:pPr algn="ctr"/>
              <a:r>
                <a:rPr lang="en-US" altLang="ja-JP">
                  <a:solidFill>
                    <a:schemeClr val="bg1"/>
                  </a:solidFill>
                </a:rPr>
                <a:t>50 BJYen </a:t>
              </a:r>
            </a:p>
          </p:txBody>
        </p:sp>
      </p:grpSp>
      <p:pic>
        <p:nvPicPr>
          <p:cNvPr id="21510" name="Picture 12" descr="青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0" y="1109663"/>
            <a:ext cx="5792788" cy="57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3"/>
          <p:cNvPicPr>
            <a:picLocks noChangeAspect="1" noChangeArrowheads="1"/>
          </p:cNvPicPr>
          <p:nvPr/>
        </p:nvPicPr>
        <p:blipFill>
          <a:blip r:embed="rId5" cstate="print"/>
          <a:srcRect l="10725"/>
          <a:stretch>
            <a:fillRect/>
          </a:stretch>
        </p:blipFill>
        <p:spPr bwMode="auto">
          <a:xfrm>
            <a:off x="498475" y="3087688"/>
            <a:ext cx="15335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4"/>
          <p:cNvPicPr>
            <a:picLocks noChangeAspect="1" noChangeArrowheads="1"/>
          </p:cNvPicPr>
          <p:nvPr/>
        </p:nvPicPr>
        <p:blipFill>
          <a:blip r:embed="rId6" cstate="print">
            <a:lum bright="16000"/>
          </a:blip>
          <a:srcRect r="3076"/>
          <a:stretch>
            <a:fillRect/>
          </a:stretch>
        </p:blipFill>
        <p:spPr bwMode="auto">
          <a:xfrm>
            <a:off x="501650" y="4684713"/>
            <a:ext cx="113347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6888" y="1517650"/>
            <a:ext cx="15557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7" descr="赤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8188" y="2078038"/>
            <a:ext cx="6996112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AutoShape 20"/>
          <p:cNvSpPr>
            <a:spLocks noChangeArrowheads="1"/>
          </p:cNvSpPr>
          <p:nvPr/>
        </p:nvSpPr>
        <p:spPr bwMode="auto">
          <a:xfrm>
            <a:off x="5651500" y="3166348"/>
            <a:ext cx="204383" cy="387191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28575" algn="ctr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1517" name="Text Box 21"/>
          <p:cNvSpPr txBox="1">
            <a:spLocks noChangeArrowheads="1"/>
          </p:cNvSpPr>
          <p:nvPr/>
        </p:nvSpPr>
        <p:spPr bwMode="auto">
          <a:xfrm>
            <a:off x="5486400" y="2971800"/>
            <a:ext cx="3124200" cy="7556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</a:rPr>
              <a:t>New facility</a:t>
            </a:r>
          </a:p>
          <a:p>
            <a:pPr algn="ctr"/>
            <a:r>
              <a:rPr lang="en-US" altLang="ja-JP" sz="1600" b="1" dirty="0">
                <a:solidFill>
                  <a:schemeClr val="bg1"/>
                </a:solidFill>
              </a:rPr>
              <a:t>Const. :1997~2006/450M$ </a:t>
            </a:r>
          </a:p>
          <a:p>
            <a:pPr algn="ctr"/>
            <a:r>
              <a:rPr lang="en-US" altLang="ja-JP" sz="1600" b="1" dirty="0">
                <a:solidFill>
                  <a:schemeClr val="bg1"/>
                </a:solidFill>
              </a:rPr>
              <a:t>Operation since 2007</a:t>
            </a:r>
          </a:p>
        </p:txBody>
      </p:sp>
      <p:sp>
        <p:nvSpPr>
          <p:cNvPr id="20" name="スライド番号プレースホルダ 19"/>
          <p:cNvSpPr txBox="1">
            <a:spLocks noGrp="1"/>
          </p:cNvSpPr>
          <p:nvPr/>
        </p:nvSpPr>
        <p:spPr bwMode="auto">
          <a:xfrm>
            <a:off x="7046913" y="655320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33C80E6B-77D6-4347-AF92-F3F81BE1A25E}" type="slidenum">
              <a:rPr kumimoji="0" lang="ru-RU" altLang="ja-JP" sz="1400">
                <a:latin typeface="Arial" pitchFamily="34" charset="0"/>
                <a:ea typeface="+mn-ea"/>
              </a:rPr>
              <a:pPr algn="r">
                <a:defRPr/>
              </a:pPr>
              <a:t>38</a:t>
            </a:fld>
            <a:endParaRPr kumimoji="0" lang="ru-RU" altLang="ja-JP" sz="1400">
              <a:latin typeface="Arial" pitchFamily="34" charset="0"/>
              <a:ea typeface="+mn-ea"/>
            </a:endParaRPr>
          </a:p>
        </p:txBody>
      </p:sp>
      <p:sp>
        <p:nvSpPr>
          <p:cNvPr id="21521" name="Text Box 21"/>
          <p:cNvSpPr txBox="1">
            <a:spLocks noChangeArrowheads="1"/>
          </p:cNvSpPr>
          <p:nvPr/>
        </p:nvSpPr>
        <p:spPr bwMode="auto">
          <a:xfrm>
            <a:off x="482600" y="1250950"/>
            <a:ext cx="1568450" cy="204788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lIns="18000" tIns="10800" rIns="0" bIns="108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solidFill>
                  <a:srgbClr val="0000FF"/>
                </a:solidFill>
              </a:rPr>
              <a:t>AVF Cyclotron</a:t>
            </a:r>
          </a:p>
        </p:txBody>
      </p:sp>
      <p:sp>
        <p:nvSpPr>
          <p:cNvPr id="21522" name="Text Box 22"/>
          <p:cNvSpPr txBox="1">
            <a:spLocks noChangeArrowheads="1"/>
          </p:cNvSpPr>
          <p:nvPr/>
        </p:nvSpPr>
        <p:spPr bwMode="auto">
          <a:xfrm>
            <a:off x="476250" y="2768600"/>
            <a:ext cx="1571625" cy="266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lIns="18000" tIns="10800" rIns="54000" bIns="10800">
            <a:spAutoFit/>
          </a:bodyPr>
          <a:lstStyle/>
          <a:p>
            <a:r>
              <a:rPr lang="en-US" altLang="ja-JP" sz="800" b="1">
                <a:solidFill>
                  <a:srgbClr val="0000FF"/>
                </a:solidFill>
              </a:rPr>
              <a:t>RRC</a:t>
            </a:r>
          </a:p>
          <a:p>
            <a:r>
              <a:rPr lang="en-US" altLang="ja-JP" sz="800" b="1">
                <a:solidFill>
                  <a:srgbClr val="0000FF"/>
                </a:solidFill>
              </a:rPr>
              <a:t>(Riken Ring Cyclotron)</a:t>
            </a:r>
          </a:p>
        </p:txBody>
      </p:sp>
      <p:sp>
        <p:nvSpPr>
          <p:cNvPr id="21523" name="Text Box 23"/>
          <p:cNvSpPr txBox="1">
            <a:spLocks noChangeArrowheads="1"/>
          </p:cNvSpPr>
          <p:nvPr/>
        </p:nvSpPr>
        <p:spPr bwMode="auto">
          <a:xfrm>
            <a:off x="476250" y="4356100"/>
            <a:ext cx="1571625" cy="2667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 lIns="18000" tIns="10800" rIns="54000" bIns="10800">
            <a:spAutoFit/>
          </a:bodyPr>
          <a:lstStyle/>
          <a:p>
            <a:r>
              <a:rPr lang="en-US" altLang="ja-JP" sz="800" b="1">
                <a:solidFill>
                  <a:srgbClr val="0000FF"/>
                </a:solidFill>
              </a:rPr>
              <a:t>RILAC</a:t>
            </a:r>
          </a:p>
          <a:p>
            <a:r>
              <a:rPr lang="en-US" altLang="ja-JP" sz="800" b="1">
                <a:solidFill>
                  <a:srgbClr val="0000FF"/>
                </a:solidFill>
              </a:rPr>
              <a:t>(Riken Heavy Ion LINAC)</a:t>
            </a:r>
          </a:p>
        </p:txBody>
      </p:sp>
      <p:sp>
        <p:nvSpPr>
          <p:cNvPr id="21524" name="Line 24"/>
          <p:cNvSpPr>
            <a:spLocks noChangeShapeType="1"/>
          </p:cNvSpPr>
          <p:nvPr/>
        </p:nvSpPr>
        <p:spPr bwMode="auto">
          <a:xfrm flipV="1">
            <a:off x="1625600" y="4362450"/>
            <a:ext cx="520700" cy="29845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25" name="Text Box 25"/>
          <p:cNvSpPr txBox="1">
            <a:spLocks noChangeArrowheads="1"/>
          </p:cNvSpPr>
          <p:nvPr/>
        </p:nvSpPr>
        <p:spPr bwMode="auto">
          <a:xfrm>
            <a:off x="2366963" y="4860925"/>
            <a:ext cx="1495425" cy="24447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72000" tIns="0" rIns="18000" bIns="0">
            <a:spAutoFit/>
          </a:bodyPr>
          <a:lstStyle/>
          <a:p>
            <a:r>
              <a:rPr lang="en-US" altLang="ja-JP" sz="800" b="1" dirty="0" err="1">
                <a:solidFill>
                  <a:srgbClr val="FF3399"/>
                </a:solidFill>
              </a:rPr>
              <a:t>fRC</a:t>
            </a:r>
            <a:r>
              <a:rPr lang="en-US" altLang="ja-JP" sz="800" b="1" dirty="0">
                <a:solidFill>
                  <a:srgbClr val="FF3399"/>
                </a:solidFill>
              </a:rPr>
              <a:t>    (fixed-Frequency Ring Cyclotron)</a:t>
            </a:r>
          </a:p>
        </p:txBody>
      </p:sp>
      <p:sp>
        <p:nvSpPr>
          <p:cNvPr id="21526" name="Text Box 27"/>
          <p:cNvSpPr txBox="1">
            <a:spLocks noChangeArrowheads="1"/>
          </p:cNvSpPr>
          <p:nvPr/>
        </p:nvSpPr>
        <p:spPr bwMode="auto">
          <a:xfrm>
            <a:off x="4038600" y="4864100"/>
            <a:ext cx="1495425" cy="2667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8000" tIns="10800" rIns="54000" bIns="10800">
            <a:spAutoFit/>
          </a:bodyPr>
          <a:lstStyle/>
          <a:p>
            <a:r>
              <a:rPr lang="en-US" altLang="ja-JP" sz="800" b="1">
                <a:solidFill>
                  <a:srgbClr val="FF3399"/>
                </a:solidFill>
              </a:rPr>
              <a:t>IRC    (Intermediate-Stage Ring Cyclotron)</a:t>
            </a:r>
          </a:p>
        </p:txBody>
      </p:sp>
      <p:sp>
        <p:nvSpPr>
          <p:cNvPr id="21527" name="Text Box 29"/>
          <p:cNvSpPr txBox="1">
            <a:spLocks noChangeArrowheads="1"/>
          </p:cNvSpPr>
          <p:nvPr/>
        </p:nvSpPr>
        <p:spPr bwMode="auto">
          <a:xfrm>
            <a:off x="5734050" y="4857750"/>
            <a:ext cx="1495425" cy="2667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18000" tIns="10800" rIns="54000" bIns="10800">
            <a:spAutoFit/>
          </a:bodyPr>
          <a:lstStyle/>
          <a:p>
            <a:r>
              <a:rPr lang="en-US" altLang="ja-JP" sz="800" b="1">
                <a:solidFill>
                  <a:srgbClr val="FF3399"/>
                </a:solidFill>
              </a:rPr>
              <a:t>SRC    (Superconducting Ring Cyclotron)</a:t>
            </a:r>
          </a:p>
        </p:txBody>
      </p:sp>
      <p:sp>
        <p:nvSpPr>
          <p:cNvPr id="21528" name="Line 30"/>
          <p:cNvSpPr>
            <a:spLocks noChangeShapeType="1"/>
          </p:cNvSpPr>
          <p:nvPr/>
        </p:nvSpPr>
        <p:spPr bwMode="auto">
          <a:xfrm>
            <a:off x="6851650" y="4806950"/>
            <a:ext cx="419100" cy="3302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29" name="Text Box 31"/>
          <p:cNvSpPr txBox="1">
            <a:spLocks noChangeArrowheads="1"/>
          </p:cNvSpPr>
          <p:nvPr/>
        </p:nvSpPr>
        <p:spPr bwMode="auto">
          <a:xfrm>
            <a:off x="7378700" y="4413250"/>
            <a:ext cx="1304925" cy="266700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lIns="0" tIns="10800" rIns="0" bIns="10800">
            <a:spAutoFit/>
          </a:bodyPr>
          <a:lstStyle/>
          <a:p>
            <a:r>
              <a:rPr lang="en-US" altLang="ja-JP" sz="800" b="1">
                <a:solidFill>
                  <a:srgbClr val="FF3399"/>
                </a:solidFill>
              </a:rPr>
              <a:t>BigRIPS (Superconducting</a:t>
            </a:r>
          </a:p>
          <a:p>
            <a:r>
              <a:rPr lang="en-US" altLang="ja-JP" sz="800" b="1">
                <a:solidFill>
                  <a:srgbClr val="FF3399"/>
                </a:solidFill>
              </a:rPr>
              <a:t> RI Beam Separator )</a:t>
            </a:r>
          </a:p>
        </p:txBody>
      </p:sp>
      <p:sp>
        <p:nvSpPr>
          <p:cNvPr id="21530" name="Line 30"/>
          <p:cNvSpPr>
            <a:spLocks noChangeShapeType="1"/>
          </p:cNvSpPr>
          <p:nvPr/>
        </p:nvSpPr>
        <p:spPr bwMode="auto">
          <a:xfrm>
            <a:off x="5332413" y="4811713"/>
            <a:ext cx="271462" cy="330200"/>
          </a:xfrm>
          <a:prstGeom prst="line">
            <a:avLst/>
          </a:prstGeom>
          <a:noFill/>
          <a:ln w="2857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31" name="Line 32"/>
          <p:cNvSpPr>
            <a:spLocks noChangeShapeType="1"/>
          </p:cNvSpPr>
          <p:nvPr/>
        </p:nvSpPr>
        <p:spPr bwMode="auto">
          <a:xfrm flipH="1" flipV="1">
            <a:off x="3824288" y="4810125"/>
            <a:ext cx="90487" cy="304800"/>
          </a:xfrm>
          <a:prstGeom prst="line">
            <a:avLst/>
          </a:prstGeom>
          <a:noFill/>
          <a:ln w="15875">
            <a:solidFill>
              <a:srgbClr val="FF3399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35" name="Rectangle 31"/>
          <p:cNvSpPr>
            <a:spLocks noChangeArrowheads="1"/>
          </p:cNvSpPr>
          <p:nvPr/>
        </p:nvSpPr>
        <p:spPr bwMode="auto">
          <a:xfrm>
            <a:off x="1690688" y="1528763"/>
            <a:ext cx="352425" cy="238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200">
                <a:latin typeface="Comic Sans MS" pitchFamily="66" charset="0"/>
              </a:rPr>
              <a:t>5th</a:t>
            </a:r>
          </a:p>
        </p:txBody>
      </p:sp>
      <p:sp>
        <p:nvSpPr>
          <p:cNvPr id="21536" name="Rectangle 32"/>
          <p:cNvSpPr>
            <a:spLocks noChangeArrowheads="1"/>
          </p:cNvSpPr>
          <p:nvPr/>
        </p:nvSpPr>
        <p:spPr bwMode="auto">
          <a:xfrm>
            <a:off x="1682750" y="3100388"/>
            <a:ext cx="352425" cy="238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200">
                <a:latin typeface="Comic Sans MS" pitchFamily="66" charset="0"/>
              </a:rPr>
              <a:t>6th</a:t>
            </a:r>
          </a:p>
        </p:txBody>
      </p:sp>
      <p:sp>
        <p:nvSpPr>
          <p:cNvPr id="21537" name="Rectangle 33"/>
          <p:cNvSpPr>
            <a:spLocks noChangeArrowheads="1"/>
          </p:cNvSpPr>
          <p:nvPr/>
        </p:nvSpPr>
        <p:spPr bwMode="auto">
          <a:xfrm>
            <a:off x="3560763" y="5173663"/>
            <a:ext cx="352425" cy="238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200">
                <a:latin typeface="Comic Sans MS" pitchFamily="66" charset="0"/>
              </a:rPr>
              <a:t>7th</a:t>
            </a:r>
          </a:p>
        </p:txBody>
      </p:sp>
      <p:sp>
        <p:nvSpPr>
          <p:cNvPr id="21538" name="Rectangle 34"/>
          <p:cNvSpPr>
            <a:spLocks noChangeArrowheads="1"/>
          </p:cNvSpPr>
          <p:nvPr/>
        </p:nvSpPr>
        <p:spPr bwMode="auto">
          <a:xfrm>
            <a:off x="5248275" y="5175250"/>
            <a:ext cx="352425" cy="238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200">
                <a:latin typeface="Comic Sans MS" pitchFamily="66" charset="0"/>
              </a:rPr>
              <a:t>8th</a:t>
            </a:r>
          </a:p>
        </p:txBody>
      </p:sp>
      <p:sp>
        <p:nvSpPr>
          <p:cNvPr id="21539" name="Rectangle 35"/>
          <p:cNvSpPr>
            <a:spLocks noChangeArrowheads="1"/>
          </p:cNvSpPr>
          <p:nvPr/>
        </p:nvSpPr>
        <p:spPr bwMode="auto">
          <a:xfrm>
            <a:off x="6926263" y="5181600"/>
            <a:ext cx="352425" cy="238125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ja-JP" sz="1200">
                <a:latin typeface="Comic Sans MS" pitchFamily="66" charset="0"/>
              </a:rPr>
              <a:t>9th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5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a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5429250"/>
            <a:ext cx="1906588" cy="14287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extLst/>
        </p:spPr>
      </p:pic>
      <p:sp>
        <p:nvSpPr>
          <p:cNvPr id="3" name="左矢印 2"/>
          <p:cNvSpPr>
            <a:spLocks noChangeArrowheads="1"/>
          </p:cNvSpPr>
          <p:nvPr/>
        </p:nvSpPr>
        <p:spPr bwMode="auto">
          <a:xfrm>
            <a:off x="4017963" y="3760790"/>
            <a:ext cx="527050" cy="200025"/>
          </a:xfrm>
          <a:prstGeom prst="leftArrow">
            <a:avLst>
              <a:gd name="adj1" fmla="val 50000"/>
              <a:gd name="adj2" fmla="val 50271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  <a:latin typeface="ＭＳ Ｐゴシック" panose="020B0600070205080204" pitchFamily="50" charset="-128"/>
              <a:ea typeface="ヒラギノ角ゴ Pro W3" charset="-128"/>
            </a:endParaRPr>
          </a:p>
        </p:txBody>
      </p:sp>
      <p:sp>
        <p:nvSpPr>
          <p:cNvPr id="46" name="左矢印 45"/>
          <p:cNvSpPr>
            <a:spLocks noChangeArrowheads="1"/>
          </p:cNvSpPr>
          <p:nvPr/>
        </p:nvSpPr>
        <p:spPr bwMode="auto">
          <a:xfrm>
            <a:off x="4017963" y="2690813"/>
            <a:ext cx="527050" cy="201612"/>
          </a:xfrm>
          <a:prstGeom prst="leftArrow">
            <a:avLst>
              <a:gd name="adj1" fmla="val 50000"/>
              <a:gd name="adj2" fmla="val 49875"/>
            </a:avLst>
          </a:prstGeom>
          <a:gradFill rotWithShape="1">
            <a:gsLst>
              <a:gs pos="0">
                <a:srgbClr val="FF9A99"/>
              </a:gs>
              <a:gs pos="100000">
                <a:srgbClr val="D1403C"/>
              </a:gs>
            </a:gsLst>
            <a:lin ang="5400000"/>
          </a:gra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  <a:latin typeface="ＭＳ Ｐゴシック" panose="020B0600070205080204" pitchFamily="50" charset="-128"/>
              <a:ea typeface="ヒラギノ角ゴ Pro W3" charset="-128"/>
            </a:endParaRPr>
          </a:p>
        </p:txBody>
      </p:sp>
      <p:sp>
        <p:nvSpPr>
          <p:cNvPr id="2054" name="テキスト ボックス 3"/>
          <p:cNvSpPr txBox="1">
            <a:spLocks noChangeArrowheads="1"/>
          </p:cNvSpPr>
          <p:nvPr/>
        </p:nvSpPr>
        <p:spPr bwMode="auto">
          <a:xfrm>
            <a:off x="4514850" y="2635190"/>
            <a:ext cx="2190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ea typeface="+mn-ea"/>
              </a:rPr>
              <a:t>RIBF present</a:t>
            </a:r>
          </a:p>
        </p:txBody>
      </p:sp>
      <p:sp>
        <p:nvSpPr>
          <p:cNvPr id="2055" name="テキスト ボックス 46"/>
          <p:cNvSpPr txBox="1">
            <a:spLocks noChangeArrowheads="1"/>
          </p:cNvSpPr>
          <p:nvPr/>
        </p:nvSpPr>
        <p:spPr bwMode="auto">
          <a:xfrm>
            <a:off x="4510088" y="3683000"/>
            <a:ext cx="14798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 b="1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+mn-ea"/>
                <a:ea typeface="+mn-ea"/>
              </a:rPr>
              <a:t>GSI present</a:t>
            </a:r>
            <a:endParaRPr lang="ja-JP" altLang="en-US" sz="1600" b="1" dirty="0">
              <a:solidFill>
                <a:schemeClr val="bg2">
                  <a:lumMod val="40000"/>
                  <a:lumOff val="6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2056" name="テキスト ボックス 62"/>
          <p:cNvSpPr txBox="1">
            <a:spLocks noChangeArrowheads="1"/>
          </p:cNvSpPr>
          <p:nvPr/>
        </p:nvSpPr>
        <p:spPr bwMode="auto">
          <a:xfrm>
            <a:off x="4649249" y="5889627"/>
            <a:ext cx="1567402" cy="73866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 err="1">
                <a:latin typeface="+mn-ea"/>
                <a:ea typeface="+mn-ea"/>
              </a:rPr>
              <a:t>fRC</a:t>
            </a:r>
            <a:r>
              <a:rPr lang="en-US" altLang="ja-JP" sz="1400" dirty="0">
                <a:latin typeface="+mn-ea"/>
                <a:ea typeface="+mn-ea"/>
              </a:rPr>
              <a:t> modification</a:t>
            </a:r>
          </a:p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(K570=&gt;K700)</a:t>
            </a:r>
            <a:endParaRPr lang="ja-JP" altLang="en-US" sz="1400" dirty="0">
              <a:latin typeface="+mn-ea"/>
              <a:ea typeface="+mn-ea"/>
            </a:endParaRPr>
          </a:p>
        </p:txBody>
      </p: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830263" y="4937127"/>
            <a:ext cx="0" cy="517525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8" name="直線矢印コネクタ 67"/>
          <p:cNvCxnSpPr>
            <a:cxnSpLocks noChangeShapeType="1"/>
          </p:cNvCxnSpPr>
          <p:nvPr/>
        </p:nvCxnSpPr>
        <p:spPr bwMode="auto">
          <a:xfrm flipV="1">
            <a:off x="1579563" y="4937125"/>
            <a:ext cx="0" cy="768350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直線矢印コネクタ 70"/>
          <p:cNvCxnSpPr>
            <a:cxnSpLocks noChangeShapeType="1"/>
          </p:cNvCxnSpPr>
          <p:nvPr/>
        </p:nvCxnSpPr>
        <p:spPr bwMode="auto">
          <a:xfrm flipV="1">
            <a:off x="2835275" y="4905377"/>
            <a:ext cx="0" cy="352425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0" name="直線コネクタ 14359"/>
          <p:cNvCxnSpPr>
            <a:cxnSpLocks noChangeShapeType="1"/>
          </p:cNvCxnSpPr>
          <p:nvPr/>
        </p:nvCxnSpPr>
        <p:spPr bwMode="auto">
          <a:xfrm>
            <a:off x="830263" y="3867150"/>
            <a:ext cx="30591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直線矢印コネクタ 88"/>
          <p:cNvCxnSpPr>
            <a:cxnSpLocks noChangeShapeType="1"/>
          </p:cNvCxnSpPr>
          <p:nvPr/>
        </p:nvCxnSpPr>
        <p:spPr bwMode="auto">
          <a:xfrm flipV="1">
            <a:off x="3889375" y="4992688"/>
            <a:ext cx="0" cy="360362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62" name="直線コネクタ 14361"/>
          <p:cNvCxnSpPr>
            <a:cxnSpLocks noChangeShapeType="1"/>
          </p:cNvCxnSpPr>
          <p:nvPr/>
        </p:nvCxnSpPr>
        <p:spPr bwMode="auto">
          <a:xfrm>
            <a:off x="3857065" y="5330265"/>
            <a:ext cx="10287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86" name="Picture 3" descr="C:\Users\imao\Pictures\transport\WS000040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3024190"/>
            <a:ext cx="22352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図 1436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42189" y="3868738"/>
            <a:ext cx="1344613" cy="10080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図 32" descr="fr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08590"/>
            <a:ext cx="217328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正方形/長方形 35"/>
          <p:cNvSpPr>
            <a:spLocks noChangeArrowheads="1"/>
          </p:cNvSpPr>
          <p:nvPr/>
        </p:nvSpPr>
        <p:spPr bwMode="auto">
          <a:xfrm>
            <a:off x="3570288" y="2906715"/>
            <a:ext cx="468312" cy="231775"/>
          </a:xfrm>
          <a:prstGeom prst="rect">
            <a:avLst/>
          </a:prstGeom>
          <a:noFill/>
          <a:ln w="38100">
            <a:solidFill>
              <a:srgbClr val="3366F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ea"/>
            </a:endParaRPr>
          </a:p>
        </p:txBody>
      </p:sp>
      <p:pic>
        <p:nvPicPr>
          <p:cNvPr id="3090" name="図 1" descr="intensity_grapf_121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7" y="1531940"/>
            <a:ext cx="3609975" cy="33940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</p:pic>
      <p:grpSp>
        <p:nvGrpSpPr>
          <p:cNvPr id="3091" name="図形グループ 37"/>
          <p:cNvGrpSpPr>
            <a:grpSpLocks/>
          </p:cNvGrpSpPr>
          <p:nvPr/>
        </p:nvGrpSpPr>
        <p:grpSpPr bwMode="auto">
          <a:xfrm>
            <a:off x="4338914" y="762002"/>
            <a:ext cx="4668560" cy="1342211"/>
            <a:chOff x="3905096" y="445533"/>
            <a:chExt cx="4984735" cy="1472595"/>
          </a:xfrm>
        </p:grpSpPr>
        <p:pic>
          <p:nvPicPr>
            <p:cNvPr id="3106" name="Picture 17" descr="present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1379" y="713827"/>
              <a:ext cx="4404252" cy="868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0" name="テキスト ボックス 99"/>
            <p:cNvSpPr txBox="1">
              <a:spLocks noChangeArrowheads="1"/>
            </p:cNvSpPr>
            <p:nvPr/>
          </p:nvSpPr>
          <p:spPr bwMode="auto">
            <a:xfrm>
              <a:off x="4291262" y="713757"/>
              <a:ext cx="792181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>
                  <a:latin typeface="+mn-ea"/>
                  <a:ea typeface="+mn-ea"/>
                </a:rPr>
                <a:t>RILAC2</a:t>
              </a:r>
            </a:p>
          </p:txBody>
        </p:sp>
        <p:sp>
          <p:nvSpPr>
            <p:cNvPr id="2081" name="テキスト ボックス 100"/>
            <p:cNvSpPr txBox="1">
              <a:spLocks noChangeArrowheads="1"/>
            </p:cNvSpPr>
            <p:nvPr/>
          </p:nvSpPr>
          <p:spPr bwMode="auto">
            <a:xfrm>
              <a:off x="5052322" y="576161"/>
              <a:ext cx="534351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>
                  <a:latin typeface="+mn-ea"/>
                  <a:ea typeface="+mn-ea"/>
                </a:rPr>
                <a:t>RRC</a:t>
              </a:r>
            </a:p>
          </p:txBody>
        </p:sp>
        <p:sp>
          <p:nvSpPr>
            <p:cNvPr id="2082" name="テキスト ボックス 101"/>
            <p:cNvSpPr txBox="1">
              <a:spLocks noChangeArrowheads="1"/>
            </p:cNvSpPr>
            <p:nvPr/>
          </p:nvSpPr>
          <p:spPr bwMode="auto">
            <a:xfrm>
              <a:off x="4081082" y="1241495"/>
              <a:ext cx="738027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>
                  <a:latin typeface="+mn-ea"/>
                  <a:ea typeface="+mn-ea"/>
                </a:rPr>
                <a:t>SCECR</a:t>
              </a:r>
            </a:p>
          </p:txBody>
        </p:sp>
        <p:sp>
          <p:nvSpPr>
            <p:cNvPr id="2083" name="テキスト ボックス 102"/>
            <p:cNvSpPr txBox="1">
              <a:spLocks noChangeArrowheads="1"/>
            </p:cNvSpPr>
            <p:nvPr/>
          </p:nvSpPr>
          <p:spPr bwMode="auto">
            <a:xfrm>
              <a:off x="6147301" y="574420"/>
              <a:ext cx="476158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>
                  <a:latin typeface="+mn-ea"/>
                  <a:ea typeface="+mn-ea"/>
                </a:rPr>
                <a:t>fRC</a:t>
              </a:r>
            </a:p>
          </p:txBody>
        </p:sp>
        <p:sp>
          <p:nvSpPr>
            <p:cNvPr id="2084" name="テキスト ボックス 103"/>
            <p:cNvSpPr txBox="1">
              <a:spLocks noChangeArrowheads="1"/>
            </p:cNvSpPr>
            <p:nvPr/>
          </p:nvSpPr>
          <p:spPr bwMode="auto">
            <a:xfrm>
              <a:off x="7001587" y="574420"/>
              <a:ext cx="488138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>
                  <a:latin typeface="+mn-ea"/>
                  <a:ea typeface="+mn-ea"/>
                </a:rPr>
                <a:t>IRC</a:t>
              </a:r>
            </a:p>
          </p:txBody>
        </p:sp>
        <p:sp>
          <p:nvSpPr>
            <p:cNvPr id="2085" name="テキスト ボックス 104"/>
            <p:cNvSpPr txBox="1">
              <a:spLocks noChangeArrowheads="1"/>
            </p:cNvSpPr>
            <p:nvPr/>
          </p:nvSpPr>
          <p:spPr bwMode="auto">
            <a:xfrm>
              <a:off x="7966050" y="1614221"/>
              <a:ext cx="525793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>
                  <a:latin typeface="+mn-ea"/>
                  <a:ea typeface="+mn-ea"/>
                </a:rPr>
                <a:t>SRC</a:t>
              </a:r>
            </a:p>
          </p:txBody>
        </p:sp>
        <p:sp>
          <p:nvSpPr>
            <p:cNvPr id="2086" name="テキスト ボックス 105"/>
            <p:cNvSpPr txBox="1">
              <a:spLocks noChangeArrowheads="1"/>
            </p:cNvSpPr>
            <p:nvPr/>
          </p:nvSpPr>
          <p:spPr bwMode="auto">
            <a:xfrm>
              <a:off x="5781178" y="1520167"/>
              <a:ext cx="412829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 dirty="0">
                  <a:latin typeface="+mn-ea"/>
                  <a:ea typeface="+mn-ea"/>
                </a:rPr>
                <a:t>He</a:t>
              </a:r>
            </a:p>
          </p:txBody>
        </p:sp>
        <p:sp>
          <p:nvSpPr>
            <p:cNvPr id="2087" name="テキスト ボックス 106"/>
            <p:cNvSpPr txBox="1">
              <a:spLocks noChangeArrowheads="1"/>
            </p:cNvSpPr>
            <p:nvPr/>
          </p:nvSpPr>
          <p:spPr bwMode="auto">
            <a:xfrm>
              <a:off x="6617852" y="1527135"/>
              <a:ext cx="402560" cy="30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200" dirty="0">
                  <a:latin typeface="+mn-ea"/>
                  <a:ea typeface="+mn-ea"/>
                </a:rPr>
                <a:t>Be</a:t>
              </a:r>
            </a:p>
          </p:txBody>
        </p:sp>
        <p:sp>
          <p:nvSpPr>
            <p:cNvPr id="37" name="正方形/長方形 36"/>
            <p:cNvSpPr>
              <a:spLocks noChangeArrowheads="1"/>
            </p:cNvSpPr>
            <p:nvPr/>
          </p:nvSpPr>
          <p:spPr bwMode="auto">
            <a:xfrm>
              <a:off x="3986160" y="445533"/>
              <a:ext cx="4903671" cy="1445621"/>
            </a:xfrm>
            <a:prstGeom prst="rect">
              <a:avLst/>
            </a:prstGeom>
            <a:noFill/>
            <a:ln w="19050">
              <a:solidFill>
                <a:srgbClr val="3366F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lang="ja-JP" altLang="en-US">
                <a:solidFill>
                  <a:schemeClr val="lt1"/>
                </a:solidFill>
                <a:latin typeface="+mn-ea"/>
              </a:endParaRPr>
            </a:p>
          </p:txBody>
        </p:sp>
        <p:sp>
          <p:nvSpPr>
            <p:cNvPr id="2089" name="テキスト ボックス 110"/>
            <p:cNvSpPr txBox="1">
              <a:spLocks noChangeArrowheads="1"/>
            </p:cNvSpPr>
            <p:nvPr/>
          </p:nvSpPr>
          <p:spPr bwMode="auto">
            <a:xfrm>
              <a:off x="3905096" y="1502853"/>
              <a:ext cx="2315611" cy="33767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9050">
              <a:solidFill>
                <a:srgbClr val="3366FF"/>
              </a:solidFill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1400" b="1" dirty="0">
                  <a:solidFill>
                    <a:schemeClr val="accent1"/>
                  </a:solidFill>
                  <a:latin typeface="+mn-ea"/>
                  <a:ea typeface="+mn-ea"/>
                </a:rPr>
                <a:t>Typical configuration</a:t>
              </a:r>
            </a:p>
          </p:txBody>
        </p:sp>
      </p:grpSp>
      <p:cxnSp>
        <p:nvCxnSpPr>
          <p:cNvPr id="58" name="直線矢印コネクタ 57"/>
          <p:cNvCxnSpPr>
            <a:cxnSpLocks noChangeShapeType="1"/>
          </p:cNvCxnSpPr>
          <p:nvPr/>
        </p:nvCxnSpPr>
        <p:spPr bwMode="auto">
          <a:xfrm flipV="1">
            <a:off x="6212540" y="1460969"/>
            <a:ext cx="0" cy="282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直線矢印コネクタ 114"/>
          <p:cNvCxnSpPr>
            <a:cxnSpLocks noChangeShapeType="1"/>
          </p:cNvCxnSpPr>
          <p:nvPr/>
        </p:nvCxnSpPr>
        <p:spPr bwMode="auto">
          <a:xfrm flipV="1">
            <a:off x="7021513" y="1423989"/>
            <a:ext cx="0" cy="28257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1" name="テキスト ボックス 61"/>
          <p:cNvSpPr txBox="1">
            <a:spLocks noChangeArrowheads="1"/>
          </p:cNvSpPr>
          <p:nvPr/>
        </p:nvSpPr>
        <p:spPr bwMode="auto">
          <a:xfrm>
            <a:off x="4621353" y="4928583"/>
            <a:ext cx="1500732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He gas charge </a:t>
            </a:r>
          </a:p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Stripper</a:t>
            </a:r>
            <a:endParaRPr lang="ja-JP" altLang="en-US" sz="1400" dirty="0">
              <a:latin typeface="+mn-ea"/>
              <a:ea typeface="+mn-ea"/>
            </a:endParaRPr>
          </a:p>
        </p:txBody>
      </p:sp>
      <p:sp>
        <p:nvSpPr>
          <p:cNvPr id="2072" name="テキスト ボックス 48"/>
          <p:cNvSpPr txBox="1">
            <a:spLocks noChangeArrowheads="1"/>
          </p:cNvSpPr>
          <p:nvPr/>
        </p:nvSpPr>
        <p:spPr bwMode="auto">
          <a:xfrm>
            <a:off x="228600" y="5254825"/>
            <a:ext cx="1091324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RIBF Start</a:t>
            </a:r>
            <a:endParaRPr lang="ja-JP" altLang="en-US" sz="1400" dirty="0">
              <a:latin typeface="+mn-ea"/>
              <a:ea typeface="+mn-ea"/>
            </a:endParaRPr>
          </a:p>
        </p:txBody>
      </p:sp>
      <p:sp>
        <p:nvSpPr>
          <p:cNvPr id="2073" name="テキスト ボックス 50"/>
          <p:cNvSpPr txBox="1">
            <a:spLocks noChangeArrowheads="1"/>
          </p:cNvSpPr>
          <p:nvPr/>
        </p:nvSpPr>
        <p:spPr bwMode="auto">
          <a:xfrm>
            <a:off x="2209803" y="5153025"/>
            <a:ext cx="88121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New Injector</a:t>
            </a:r>
            <a:endParaRPr lang="ja-JP" altLang="en-US" sz="1400" dirty="0">
              <a:latin typeface="+mn-ea"/>
              <a:ea typeface="+mn-ea"/>
            </a:endParaRPr>
          </a:p>
        </p:txBody>
      </p:sp>
      <p:sp>
        <p:nvSpPr>
          <p:cNvPr id="2074" name="テキスト ボックス 60"/>
          <p:cNvSpPr txBox="1">
            <a:spLocks noChangeArrowheads="1"/>
          </p:cNvSpPr>
          <p:nvPr/>
        </p:nvSpPr>
        <p:spPr bwMode="auto">
          <a:xfrm>
            <a:off x="475130" y="5662136"/>
            <a:ext cx="1653594" cy="738664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Improvement on</a:t>
            </a:r>
          </a:p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Transmission &amp;</a:t>
            </a:r>
          </a:p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Stability</a:t>
            </a:r>
            <a:endParaRPr lang="ja-JP" altLang="en-US" sz="1400" dirty="0">
              <a:latin typeface="+mn-ea"/>
              <a:ea typeface="+mn-ea"/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20663" y="773113"/>
            <a:ext cx="4087812" cy="703262"/>
          </a:xfrm>
          <a:prstGeom prst="round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ja-JP" sz="1400" b="1" dirty="0">
                <a:solidFill>
                  <a:schemeClr val="tx1"/>
                </a:solidFill>
                <a:latin typeface="+mn-ea"/>
              </a:rPr>
              <a:t>Uranium beam intensity reached 1000 </a:t>
            </a:r>
            <a:r>
              <a:rPr lang="en-US" altLang="ja-JP" sz="1400" b="1" dirty="0" smtClean="0">
                <a:solidFill>
                  <a:schemeClr val="tx1"/>
                </a:solidFill>
                <a:latin typeface="+mn-ea"/>
              </a:rPr>
              <a:t>times compared </a:t>
            </a:r>
            <a:r>
              <a:rPr lang="en-US" altLang="ja-JP" sz="1400" b="1" dirty="0">
                <a:solidFill>
                  <a:schemeClr val="tx1"/>
                </a:solidFill>
                <a:latin typeface="+mn-ea"/>
              </a:rPr>
              <a:t>to the beginning.</a:t>
            </a:r>
            <a:endParaRPr lang="ja-JP" altLang="en-US" sz="1400" dirty="0">
              <a:latin typeface="+mn-ea"/>
            </a:endParaRPr>
          </a:p>
        </p:txBody>
      </p:sp>
      <p:cxnSp>
        <p:nvCxnSpPr>
          <p:cNvPr id="41" name="直線矢印コネクタ 40"/>
          <p:cNvCxnSpPr>
            <a:cxnSpLocks noChangeShapeType="1"/>
          </p:cNvCxnSpPr>
          <p:nvPr/>
        </p:nvCxnSpPr>
        <p:spPr bwMode="auto">
          <a:xfrm flipV="1">
            <a:off x="2057402" y="4937125"/>
            <a:ext cx="28575" cy="1536898"/>
          </a:xfrm>
          <a:prstGeom prst="straightConnector1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8" name="テキスト ボックス 60"/>
          <p:cNvSpPr txBox="1">
            <a:spLocks noChangeArrowheads="1"/>
          </p:cNvSpPr>
          <p:nvPr/>
        </p:nvSpPr>
        <p:spPr bwMode="auto">
          <a:xfrm>
            <a:off x="762002" y="6474025"/>
            <a:ext cx="1894935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400" dirty="0">
                <a:latin typeface="+mn-ea"/>
                <a:ea typeface="+mn-ea"/>
              </a:rPr>
              <a:t>SC-ECR introduced</a:t>
            </a:r>
            <a:endParaRPr lang="ja-JP" altLang="en-US" sz="1400" dirty="0">
              <a:latin typeface="+mn-ea"/>
              <a:ea typeface="+mn-ea"/>
            </a:endParaRPr>
          </a:p>
        </p:txBody>
      </p:sp>
      <p:sp>
        <p:nvSpPr>
          <p:cNvPr id="3103" name="テキスト ボックス 37"/>
          <p:cNvSpPr txBox="1">
            <a:spLocks noChangeArrowheads="1"/>
          </p:cNvSpPr>
          <p:nvPr/>
        </p:nvSpPr>
        <p:spPr bwMode="auto">
          <a:xfrm>
            <a:off x="85570" y="-20408"/>
            <a:ext cx="53052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3600" dirty="0">
                <a:latin typeface="Calibri" panose="020F0502020204030204" pitchFamily="34" charset="0"/>
              </a:rPr>
              <a:t>RIBF beam </a:t>
            </a:r>
            <a:r>
              <a:rPr lang="en-US" altLang="ja-JP" sz="4000" dirty="0">
                <a:latin typeface="Calibri" panose="020F0502020204030204" pitchFamily="34" charset="0"/>
              </a:rPr>
              <a:t>improvements</a:t>
            </a:r>
            <a:endParaRPr lang="ja-JP" altLang="en-US" sz="3600" dirty="0">
              <a:latin typeface="Calibri" panose="020F0502020204030204" pitchFamily="34" charset="0"/>
            </a:endParaRPr>
          </a:p>
        </p:txBody>
      </p:sp>
      <p:sp>
        <p:nvSpPr>
          <p:cNvPr id="3105" name="スライド番号プレースホルダ 3"/>
          <p:cNvSpPr>
            <a:spLocks noGrp="1"/>
          </p:cNvSpPr>
          <p:nvPr>
            <p:ph type="sldNum" sz="quarter" idx="12"/>
          </p:nvPr>
        </p:nvSpPr>
        <p:spPr bwMode="auto">
          <a:xfrm>
            <a:off x="6861175" y="645954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fld id="{4A40671D-EA0D-4EE4-8E60-DEAE404F943D}" type="slidenum">
              <a:rPr lang="en-US" altLang="ja-JP">
                <a:latin typeface="Calibri" panose="020F0502020204030204" pitchFamily="34" charset="0"/>
              </a:rPr>
              <a:pPr eaLnBrk="1" hangingPunct="1"/>
              <a:t>39</a:t>
            </a:fld>
            <a:endParaRPr lang="en-US" altLang="ja-JP">
              <a:latin typeface="Calibri" panose="020F0502020204030204" pitchFamily="34" charset="0"/>
            </a:endParaRPr>
          </a:p>
        </p:txBody>
      </p:sp>
      <p:sp>
        <p:nvSpPr>
          <p:cNvPr id="48" name="左矢印 47"/>
          <p:cNvSpPr>
            <a:spLocks noChangeArrowheads="1"/>
          </p:cNvSpPr>
          <p:nvPr/>
        </p:nvSpPr>
        <p:spPr bwMode="auto">
          <a:xfrm>
            <a:off x="4017963" y="2199859"/>
            <a:ext cx="527050" cy="201612"/>
          </a:xfrm>
          <a:prstGeom prst="leftArrow">
            <a:avLst>
              <a:gd name="adj1" fmla="val 50000"/>
              <a:gd name="adj2" fmla="val 49875"/>
            </a:avLst>
          </a:prstGeom>
          <a:solidFill>
            <a:srgbClr val="FFC000"/>
          </a:solidFill>
          <a:ln w="9525">
            <a:solidFill>
              <a:srgbClr val="BE4B48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endParaRPr lang="ja-JP" altLang="en-US">
              <a:solidFill>
                <a:srgbClr val="FFFFFF"/>
              </a:solidFill>
              <a:latin typeface="ＭＳ Ｐゴシック" panose="020B0600070205080204" pitchFamily="50" charset="-128"/>
              <a:ea typeface="ヒラギノ角ゴ Pro W3" charset="-128"/>
            </a:endParaRPr>
          </a:p>
        </p:txBody>
      </p:sp>
      <p:sp>
        <p:nvSpPr>
          <p:cNvPr id="49" name="テキスト ボックス 3"/>
          <p:cNvSpPr txBox="1">
            <a:spLocks noChangeArrowheads="1"/>
          </p:cNvSpPr>
          <p:nvPr/>
        </p:nvSpPr>
        <p:spPr bwMode="auto">
          <a:xfrm>
            <a:off x="4514850" y="2099846"/>
            <a:ext cx="21907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en-US" altLang="ja-JP" sz="1600" b="1" dirty="0">
                <a:solidFill>
                  <a:srgbClr val="FFC000"/>
                </a:solidFill>
                <a:latin typeface="+mn-ea"/>
                <a:ea typeface="+mn-ea"/>
              </a:rPr>
              <a:t>RIBF </a:t>
            </a:r>
            <a:r>
              <a:rPr lang="en-US" altLang="ja-JP" sz="1600" b="1" dirty="0" smtClean="0">
                <a:solidFill>
                  <a:srgbClr val="FFC000"/>
                </a:solidFill>
                <a:latin typeface="+mn-ea"/>
                <a:ea typeface="+mn-ea"/>
              </a:rPr>
              <a:t>Goal (U)</a:t>
            </a:r>
            <a:endParaRPr lang="en-US" altLang="ja-JP" sz="1600" b="1" dirty="0">
              <a:solidFill>
                <a:srgbClr val="FFC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879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1658" y="295736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Lessen leaned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41260" y="1288320"/>
            <a:ext cx="7728073" cy="2672756"/>
          </a:xfrm>
        </p:spPr>
        <p:txBody>
          <a:bodyPr/>
          <a:lstStyle/>
          <a:p>
            <a:r>
              <a:rPr lang="en-US" altLang="ja-JP" i="1" dirty="0" smtClean="0"/>
              <a:t>If Japan had NUMATRON in 80</a:t>
            </a:r>
            <a:r>
              <a:rPr lang="en-US" altLang="ja-JP" i="1" baseline="30000" dirty="0" smtClean="0"/>
              <a:t>th</a:t>
            </a:r>
            <a:r>
              <a:rPr lang="en-US" altLang="ja-JP" i="1" dirty="0" smtClean="0"/>
              <a:t>, We would not have JPARC nor RIBF at present.</a:t>
            </a:r>
          </a:p>
          <a:p>
            <a:r>
              <a:rPr kumimoji="1" lang="en-US" altLang="ja-JP" i="1" dirty="0" smtClean="0"/>
              <a:t>Two Colliders (</a:t>
            </a:r>
            <a:r>
              <a:rPr kumimoji="1" lang="en-US" altLang="ja-JP" i="1" dirty="0" err="1" smtClean="0"/>
              <a:t>e+e</a:t>
            </a:r>
            <a:r>
              <a:rPr lang="en-US" altLang="ja-JP" i="1" dirty="0" smtClean="0"/>
              <a:t>, A+A)</a:t>
            </a:r>
            <a:r>
              <a:rPr kumimoji="1" lang="en-US" altLang="ja-JP" i="1" dirty="0" smtClean="0"/>
              <a:t> in a country ( at least in Japan) is beyond our nations ability.</a:t>
            </a:r>
          </a:p>
          <a:p>
            <a:r>
              <a:rPr kumimoji="1" lang="en-US" altLang="ja-JP" i="1" dirty="0" smtClean="0"/>
              <a:t>We have sold High Energy A+A </a:t>
            </a:r>
            <a:r>
              <a:rPr lang="en-US" altLang="ja-JP" i="1" dirty="0"/>
              <a:t>(</a:t>
            </a:r>
            <a:r>
              <a:rPr lang="en-US" altLang="ja-JP" i="1" dirty="0" smtClean="0"/>
              <a:t>Hot QCD) </a:t>
            </a:r>
            <a:r>
              <a:rPr kumimoji="1" lang="en-US" altLang="ja-JP" i="1" dirty="0" smtClean="0"/>
              <a:t>community to the international collaboration.</a:t>
            </a:r>
          </a:p>
          <a:p>
            <a:pPr lvl="1"/>
            <a:r>
              <a:rPr lang="en-US" altLang="ja-JP" i="1" dirty="0" smtClean="0"/>
              <a:t>Quite successful with 5 accelerators (2+1+2) to reach QGP</a:t>
            </a:r>
          </a:p>
          <a:p>
            <a:pPr lvl="1"/>
            <a:endParaRPr kumimoji="1" lang="en-US" altLang="ja-JP" i="1" dirty="0" smtClean="0"/>
          </a:p>
          <a:p>
            <a:pPr lvl="1"/>
            <a:endParaRPr lang="en-US" altLang="ja-JP" i="1" dirty="0"/>
          </a:p>
          <a:p>
            <a:pPr lvl="1"/>
            <a:endParaRPr kumimoji="1" lang="en-US" altLang="ja-JP" i="1" dirty="0" smtClean="0"/>
          </a:p>
          <a:p>
            <a:pPr lvl="1"/>
            <a:endParaRPr lang="en-US" altLang="ja-JP" i="1" dirty="0" smtClean="0"/>
          </a:p>
          <a:p>
            <a:pPr lvl="1"/>
            <a:endParaRPr lang="en-US" altLang="ja-JP" i="1" dirty="0"/>
          </a:p>
          <a:p>
            <a:r>
              <a:rPr kumimoji="1" lang="en-US" altLang="ja-JP" i="1" dirty="0" smtClean="0"/>
              <a:t>But none from scratch.</a:t>
            </a:r>
          </a:p>
          <a:p>
            <a:r>
              <a:rPr kumimoji="1" lang="en-US" altLang="ja-JP" i="1" dirty="0" smtClean="0"/>
              <a:t>We have to be practical and wise.</a:t>
            </a:r>
            <a:endParaRPr kumimoji="1" lang="ja-JP" altLang="en-US" i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フローチャート: 代替処理 4"/>
          <p:cNvSpPr/>
          <p:nvPr/>
        </p:nvSpPr>
        <p:spPr>
          <a:xfrm>
            <a:off x="1306285" y="4379900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LBL </a:t>
            </a:r>
          </a:p>
          <a:p>
            <a:pPr algn="ctr"/>
            <a:r>
              <a:rPr kumimoji="1" lang="en-US" altLang="ja-JP" dirty="0" smtClean="0"/>
              <a:t>1GeV</a:t>
            </a:r>
            <a:endParaRPr kumimoji="1" lang="ja-JP" altLang="en-US" dirty="0"/>
          </a:p>
        </p:txBody>
      </p:sp>
      <p:sp>
        <p:nvSpPr>
          <p:cNvPr id="6" name="フローチャート: 代替処理 5"/>
          <p:cNvSpPr/>
          <p:nvPr/>
        </p:nvSpPr>
        <p:spPr>
          <a:xfrm>
            <a:off x="3909892" y="3976072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SPS </a:t>
            </a:r>
          </a:p>
          <a:p>
            <a:pPr algn="ctr"/>
            <a:r>
              <a:rPr kumimoji="1" lang="en-US" altLang="ja-JP" dirty="0" smtClean="0"/>
              <a:t>200GeV</a:t>
            </a:r>
            <a:endParaRPr kumimoji="1" lang="ja-JP" altLang="en-US" dirty="0"/>
          </a:p>
        </p:txBody>
      </p:sp>
      <p:sp>
        <p:nvSpPr>
          <p:cNvPr id="7" name="フローチャート: 代替処理 6"/>
          <p:cNvSpPr/>
          <p:nvPr/>
        </p:nvSpPr>
        <p:spPr>
          <a:xfrm>
            <a:off x="2986526" y="4907901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AGS </a:t>
            </a:r>
          </a:p>
          <a:p>
            <a:pPr algn="ctr"/>
            <a:r>
              <a:rPr kumimoji="1" lang="en-US" altLang="ja-JP" dirty="0" smtClean="0"/>
              <a:t>10GeV</a:t>
            </a:r>
            <a:endParaRPr kumimoji="1" lang="ja-JP" altLang="en-US" dirty="0"/>
          </a:p>
        </p:txBody>
      </p:sp>
      <p:sp>
        <p:nvSpPr>
          <p:cNvPr id="8" name="フローチャート: 代替処理 7"/>
          <p:cNvSpPr/>
          <p:nvPr/>
        </p:nvSpPr>
        <p:spPr>
          <a:xfrm>
            <a:off x="4960044" y="4907900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RHIC </a:t>
            </a:r>
          </a:p>
          <a:p>
            <a:pPr algn="ctr"/>
            <a:r>
              <a:rPr kumimoji="1" lang="en-US" altLang="ja-JP" sz="1400" dirty="0" smtClean="0"/>
              <a:t>200+200GeV</a:t>
            </a:r>
            <a:endParaRPr kumimoji="1" lang="ja-JP" altLang="en-US" sz="1400" dirty="0"/>
          </a:p>
        </p:txBody>
      </p:sp>
      <p:sp>
        <p:nvSpPr>
          <p:cNvPr id="9" name="フローチャート: 代替処理 8"/>
          <p:cNvSpPr/>
          <p:nvPr/>
        </p:nvSpPr>
        <p:spPr>
          <a:xfrm>
            <a:off x="6214388" y="3972417"/>
            <a:ext cx="1390810" cy="70693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LHC </a:t>
            </a:r>
          </a:p>
          <a:p>
            <a:pPr algn="ctr"/>
            <a:r>
              <a:rPr kumimoji="1" lang="en-US" altLang="ja-JP" sz="1600" dirty="0" smtClean="0"/>
              <a:t>1.4+1.4 </a:t>
            </a:r>
            <a:r>
              <a:rPr kumimoji="1" lang="en-US" altLang="ja-JP" sz="1600" dirty="0" err="1" smtClean="0"/>
              <a:t>TeV</a:t>
            </a:r>
            <a:endParaRPr kumimoji="1" lang="ja-JP" altLang="en-US" sz="1600" dirty="0"/>
          </a:p>
        </p:txBody>
      </p:sp>
      <p:cxnSp>
        <p:nvCxnSpPr>
          <p:cNvPr id="11" name="カギ線コネクタ 10"/>
          <p:cNvCxnSpPr>
            <a:stCxn id="5" idx="3"/>
            <a:endCxn id="7" idx="1"/>
          </p:cNvCxnSpPr>
          <p:nvPr/>
        </p:nvCxnSpPr>
        <p:spPr>
          <a:xfrm>
            <a:off x="2697095" y="4733366"/>
            <a:ext cx="289431" cy="528001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>
            <a:stCxn id="6" idx="3"/>
            <a:endCxn id="9" idx="1"/>
          </p:cNvCxnSpPr>
          <p:nvPr/>
        </p:nvCxnSpPr>
        <p:spPr>
          <a:xfrm flipV="1">
            <a:off x="5300702" y="4325883"/>
            <a:ext cx="913686" cy="3655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カギ線コネクタ 13"/>
          <p:cNvCxnSpPr>
            <a:stCxn id="8" idx="3"/>
            <a:endCxn id="9" idx="2"/>
          </p:cNvCxnSpPr>
          <p:nvPr/>
        </p:nvCxnSpPr>
        <p:spPr>
          <a:xfrm flipV="1">
            <a:off x="6350854" y="4679348"/>
            <a:ext cx="558939" cy="582018"/>
          </a:xfrm>
          <a:prstGeom prst="bentConnector2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カギ線コネクタ 14"/>
          <p:cNvCxnSpPr>
            <a:stCxn id="7" idx="3"/>
            <a:endCxn id="8" idx="1"/>
          </p:cNvCxnSpPr>
          <p:nvPr/>
        </p:nvCxnSpPr>
        <p:spPr>
          <a:xfrm flipV="1">
            <a:off x="4377336" y="5261366"/>
            <a:ext cx="582708" cy="1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カギ線コネクタ 21"/>
          <p:cNvCxnSpPr>
            <a:stCxn id="5" idx="3"/>
            <a:endCxn id="6" idx="1"/>
          </p:cNvCxnSpPr>
          <p:nvPr/>
        </p:nvCxnSpPr>
        <p:spPr>
          <a:xfrm flipV="1">
            <a:off x="2697095" y="4329538"/>
            <a:ext cx="1212797" cy="403828"/>
          </a:xfrm>
          <a:prstGeom prst="bentConnector3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カギ線コネクタ 22"/>
          <p:cNvCxnSpPr>
            <a:stCxn id="6" idx="3"/>
            <a:endCxn id="8" idx="0"/>
          </p:cNvCxnSpPr>
          <p:nvPr/>
        </p:nvCxnSpPr>
        <p:spPr>
          <a:xfrm>
            <a:off x="5300702" y="4329538"/>
            <a:ext cx="354747" cy="578362"/>
          </a:xfrm>
          <a:prstGeom prst="bentConnector2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09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図 21" descr="future_option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488" y="1623166"/>
            <a:ext cx="8164512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Box 5"/>
          <p:cNvSpPr txBox="1">
            <a:spLocks noChangeArrowheads="1"/>
          </p:cNvSpPr>
          <p:nvPr/>
        </p:nvSpPr>
        <p:spPr bwMode="auto">
          <a:xfrm rot="-5400000">
            <a:off x="-260349" y="3132878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RILAC2</a:t>
            </a:r>
            <a:endParaRPr lang="ja-JP" altLang="en-US" sz="2000"/>
          </a:p>
        </p:txBody>
      </p:sp>
      <p:sp>
        <p:nvSpPr>
          <p:cNvPr id="86020" name="TextBox 8"/>
          <p:cNvSpPr txBox="1">
            <a:spLocks noChangeArrowheads="1"/>
          </p:cNvSpPr>
          <p:nvPr/>
        </p:nvSpPr>
        <p:spPr bwMode="auto">
          <a:xfrm>
            <a:off x="1830388" y="5036291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35+</a:t>
            </a:r>
            <a:endParaRPr lang="ja-JP" altLang="en-US" sz="2000"/>
          </a:p>
        </p:txBody>
      </p:sp>
      <p:sp>
        <p:nvSpPr>
          <p:cNvPr id="86021" name="TextBox 9"/>
          <p:cNvSpPr txBox="1">
            <a:spLocks noChangeArrowheads="1"/>
          </p:cNvSpPr>
          <p:nvPr/>
        </p:nvSpPr>
        <p:spPr bwMode="auto">
          <a:xfrm>
            <a:off x="3430588" y="5036291"/>
            <a:ext cx="727075" cy="482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35+</a:t>
            </a:r>
            <a:endParaRPr lang="ja-JP" altLang="en-US"/>
          </a:p>
        </p:txBody>
      </p:sp>
      <p:sp>
        <p:nvSpPr>
          <p:cNvPr id="86022" name="TextBox 10"/>
          <p:cNvSpPr txBox="1">
            <a:spLocks noChangeArrowheads="1"/>
          </p:cNvSpPr>
          <p:nvPr/>
        </p:nvSpPr>
        <p:spPr bwMode="auto">
          <a:xfrm>
            <a:off x="5929313" y="5036291"/>
            <a:ext cx="6143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86+</a:t>
            </a:r>
            <a:endParaRPr lang="ja-JP" altLang="en-US" sz="2000"/>
          </a:p>
        </p:txBody>
      </p:sp>
      <p:sp>
        <p:nvSpPr>
          <p:cNvPr id="86023" name="TextBox 12"/>
          <p:cNvSpPr txBox="1">
            <a:spLocks noChangeArrowheads="1"/>
          </p:cNvSpPr>
          <p:nvPr/>
        </p:nvSpPr>
        <p:spPr bwMode="auto">
          <a:xfrm>
            <a:off x="4344988" y="3664691"/>
            <a:ext cx="519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N2</a:t>
            </a:r>
            <a:endParaRPr lang="ja-JP" altLang="en-US" sz="2000"/>
          </a:p>
        </p:txBody>
      </p:sp>
      <p:sp>
        <p:nvSpPr>
          <p:cNvPr id="86024" name="TextBox 14"/>
          <p:cNvSpPr txBox="1">
            <a:spLocks noChangeArrowheads="1"/>
          </p:cNvSpPr>
          <p:nvPr/>
        </p:nvSpPr>
        <p:spPr bwMode="auto">
          <a:xfrm>
            <a:off x="4268788" y="5661766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27%</a:t>
            </a:r>
            <a:endParaRPr lang="ja-JP" altLang="en-US" sz="2000" dirty="0"/>
          </a:p>
        </p:txBody>
      </p:sp>
      <p:sp>
        <p:nvSpPr>
          <p:cNvPr id="86025" name="TextBox 15"/>
          <p:cNvSpPr txBox="1">
            <a:spLocks noChangeArrowheads="1"/>
          </p:cNvSpPr>
          <p:nvPr/>
        </p:nvSpPr>
        <p:spPr bwMode="auto">
          <a:xfrm>
            <a:off x="6935788" y="5661766"/>
            <a:ext cx="701675" cy="406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27%</a:t>
            </a:r>
            <a:endParaRPr lang="ja-JP" altLang="en-US" sz="2000" dirty="0"/>
          </a:p>
        </p:txBody>
      </p:sp>
      <p:cxnSp>
        <p:nvCxnSpPr>
          <p:cNvPr id="21" name="直線矢印コネクタ 20"/>
          <p:cNvCxnSpPr>
            <a:cxnSpLocks noChangeShapeType="1"/>
          </p:cNvCxnSpPr>
          <p:nvPr/>
        </p:nvCxnSpPr>
        <p:spPr bwMode="auto">
          <a:xfrm>
            <a:off x="5259388" y="5890366"/>
            <a:ext cx="1295400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86027" name="TextBox 22"/>
          <p:cNvSpPr txBox="1">
            <a:spLocks noChangeArrowheads="1"/>
          </p:cNvSpPr>
          <p:nvPr/>
        </p:nvSpPr>
        <p:spPr bwMode="auto">
          <a:xfrm>
            <a:off x="1677988" y="3207491"/>
            <a:ext cx="7350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RRC</a:t>
            </a:r>
            <a:endParaRPr lang="ja-JP" altLang="en-US" sz="2000"/>
          </a:p>
        </p:txBody>
      </p:sp>
      <p:sp>
        <p:nvSpPr>
          <p:cNvPr id="86028" name="TextBox 23"/>
          <p:cNvSpPr txBox="1">
            <a:spLocks noChangeArrowheads="1"/>
          </p:cNvSpPr>
          <p:nvPr/>
        </p:nvSpPr>
        <p:spPr bwMode="auto">
          <a:xfrm>
            <a:off x="3354388" y="3207491"/>
            <a:ext cx="901700" cy="4222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</a:rPr>
              <a:t>S-fRC</a:t>
            </a:r>
            <a:endParaRPr lang="ja-JP" altLang="en-US" sz="2000">
              <a:solidFill>
                <a:srgbClr val="FF0000"/>
              </a:solidFill>
            </a:endParaRPr>
          </a:p>
        </p:txBody>
      </p:sp>
      <p:sp>
        <p:nvSpPr>
          <p:cNvPr id="86029" name="TextBox 24"/>
          <p:cNvSpPr txBox="1">
            <a:spLocks noChangeArrowheads="1"/>
          </p:cNvSpPr>
          <p:nvPr/>
        </p:nvSpPr>
        <p:spPr bwMode="auto">
          <a:xfrm>
            <a:off x="5181600" y="3299566"/>
            <a:ext cx="622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IRC</a:t>
            </a:r>
            <a:endParaRPr lang="ja-JP" altLang="en-US" sz="2000"/>
          </a:p>
        </p:txBody>
      </p:sp>
      <p:sp>
        <p:nvSpPr>
          <p:cNvPr id="86030" name="TextBox 25"/>
          <p:cNvSpPr txBox="1">
            <a:spLocks noChangeArrowheads="1"/>
          </p:cNvSpPr>
          <p:nvPr/>
        </p:nvSpPr>
        <p:spPr bwMode="auto">
          <a:xfrm>
            <a:off x="7010400" y="3070966"/>
            <a:ext cx="720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SRC</a:t>
            </a:r>
            <a:endParaRPr lang="ja-JP" altLang="en-US" sz="2000"/>
          </a:p>
        </p:txBody>
      </p:sp>
      <p:sp>
        <p:nvSpPr>
          <p:cNvPr id="86031" name="TextBox 22"/>
          <p:cNvSpPr txBox="1">
            <a:spLocks noChangeArrowheads="1"/>
          </p:cNvSpPr>
          <p:nvPr/>
        </p:nvSpPr>
        <p:spPr bwMode="auto">
          <a:xfrm>
            <a:off x="1296988" y="6407891"/>
            <a:ext cx="2551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SRF (d 40MeV/2mA)</a:t>
            </a:r>
            <a:endParaRPr lang="ja-JP" altLang="en-US" sz="2000"/>
          </a:p>
        </p:txBody>
      </p:sp>
      <p:sp>
        <p:nvSpPr>
          <p:cNvPr id="86032" name="TextBox 22"/>
          <p:cNvSpPr txBox="1">
            <a:spLocks noChangeArrowheads="1"/>
          </p:cNvSpPr>
          <p:nvPr/>
        </p:nvSpPr>
        <p:spPr bwMode="auto">
          <a:xfrm>
            <a:off x="217488" y="6423766"/>
            <a:ext cx="773112" cy="406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 sz="2000"/>
              <a:t>ISOL</a:t>
            </a:r>
            <a:endParaRPr kumimoji="0" lang="ja-JP" altLang="en-US" sz="2000"/>
          </a:p>
        </p:txBody>
      </p:sp>
      <p:sp>
        <p:nvSpPr>
          <p:cNvPr id="86033" name="TextBox 5"/>
          <p:cNvSpPr txBox="1">
            <a:spLocks noChangeArrowheads="1"/>
          </p:cNvSpPr>
          <p:nvPr/>
        </p:nvSpPr>
        <p:spPr bwMode="auto">
          <a:xfrm rot="-5400000">
            <a:off x="-261937" y="4744191"/>
            <a:ext cx="1073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RILAC1</a:t>
            </a:r>
            <a:endParaRPr lang="ja-JP" altLang="en-US" sz="2000"/>
          </a:p>
        </p:txBody>
      </p:sp>
      <p:sp>
        <p:nvSpPr>
          <p:cNvPr id="86034" name="TextBox 22"/>
          <p:cNvSpPr txBox="1">
            <a:spLocks noChangeArrowheads="1"/>
          </p:cNvSpPr>
          <p:nvPr/>
        </p:nvSpPr>
        <p:spPr bwMode="auto">
          <a:xfrm>
            <a:off x="6962775" y="2156566"/>
            <a:ext cx="1195388" cy="4064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SLOWRI</a:t>
            </a:r>
            <a:endParaRPr lang="ja-JP" altLang="en-US" sz="2000"/>
          </a:p>
        </p:txBody>
      </p:sp>
      <p:sp>
        <p:nvSpPr>
          <p:cNvPr id="86035" name="TextBox 22"/>
          <p:cNvSpPr txBox="1">
            <a:spLocks noChangeArrowheads="1"/>
          </p:cNvSpPr>
          <p:nvPr/>
        </p:nvSpPr>
        <p:spPr bwMode="auto">
          <a:xfrm>
            <a:off x="5562600" y="2156566"/>
            <a:ext cx="1369286" cy="40011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</a:rPr>
              <a:t>Post-Acc.</a:t>
            </a:r>
            <a:endParaRPr lang="ja-JP" altLang="en-US" sz="2000" dirty="0">
              <a:solidFill>
                <a:schemeClr val="accent2"/>
              </a:solidFill>
            </a:endParaRPr>
          </a:p>
        </p:txBody>
      </p:sp>
      <p:sp>
        <p:nvSpPr>
          <p:cNvPr id="86036" name="TextBox 5"/>
          <p:cNvSpPr txBox="1">
            <a:spLocks noChangeArrowheads="1"/>
          </p:cNvSpPr>
          <p:nvPr/>
        </p:nvSpPr>
        <p:spPr bwMode="auto">
          <a:xfrm rot="5400000">
            <a:off x="8331200" y="2877291"/>
            <a:ext cx="1228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Big-RIPS</a:t>
            </a:r>
            <a:endParaRPr lang="ja-JP" altLang="en-US" sz="2000"/>
          </a:p>
        </p:txBody>
      </p:sp>
      <p:sp>
        <p:nvSpPr>
          <p:cNvPr id="86037" name="TextBox 22"/>
          <p:cNvSpPr txBox="1">
            <a:spLocks noChangeArrowheads="1"/>
          </p:cNvSpPr>
          <p:nvPr/>
        </p:nvSpPr>
        <p:spPr bwMode="auto">
          <a:xfrm>
            <a:off x="5791200" y="1623166"/>
            <a:ext cx="1181100" cy="40640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/>
              <a:t>HE-RIBs</a:t>
            </a:r>
            <a:endParaRPr lang="ja-JP" altLang="en-US" sz="2000" dirty="0"/>
          </a:p>
        </p:txBody>
      </p:sp>
      <p:sp>
        <p:nvSpPr>
          <p:cNvPr id="23" name="正方形/長方形 22"/>
          <p:cNvSpPr>
            <a:spLocks noChangeArrowheads="1"/>
          </p:cNvSpPr>
          <p:nvPr/>
        </p:nvSpPr>
        <p:spPr bwMode="auto">
          <a:xfrm>
            <a:off x="0" y="5890366"/>
            <a:ext cx="4191000" cy="9803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8" name="テキスト ボックス 27"/>
          <p:cNvSpPr txBox="1">
            <a:spLocks noChangeArrowheads="1"/>
          </p:cNvSpPr>
          <p:nvPr/>
        </p:nvSpPr>
        <p:spPr bwMode="auto">
          <a:xfrm>
            <a:off x="0" y="-8878"/>
            <a:ext cx="9144000" cy="1569660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>
                <a:latin typeface="Helvetica"/>
                <a:cs typeface="Helvetica"/>
              </a:rPr>
              <a:t>RIBF Upgrade Options – Long-term plan, after 5 years.</a:t>
            </a:r>
          </a:p>
          <a:p>
            <a:endParaRPr lang="en-US" altLang="ja-JP" dirty="0" smtClean="0">
              <a:latin typeface="Helvetica"/>
              <a:cs typeface="Helvetica"/>
            </a:endParaRPr>
          </a:p>
          <a:p>
            <a:endParaRPr lang="en-US" altLang="ja-JP" dirty="0" smtClean="0">
              <a:latin typeface="Helvetica"/>
              <a:cs typeface="Helvetica"/>
            </a:endParaRPr>
          </a:p>
          <a:p>
            <a:endParaRPr lang="en-US" altLang="ja-JP" dirty="0" smtClean="0">
              <a:latin typeface="Helvetica"/>
              <a:cs typeface="Helvetica"/>
            </a:endParaRPr>
          </a:p>
        </p:txBody>
      </p:sp>
      <p:sp>
        <p:nvSpPr>
          <p:cNvPr id="29" name="テキスト ボックス 28"/>
          <p:cNvSpPr txBox="1">
            <a:spLocks noChangeArrowheads="1"/>
          </p:cNvSpPr>
          <p:nvPr/>
        </p:nvSpPr>
        <p:spPr bwMode="auto">
          <a:xfrm>
            <a:off x="0" y="463118"/>
            <a:ext cx="91440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latin typeface="Helvetica"/>
                <a:cs typeface="Helvetica"/>
              </a:rPr>
              <a:t>   Option 0: ISOL or PF+ Post Acceleration (more exotic beams) </a:t>
            </a:r>
          </a:p>
        </p:txBody>
      </p:sp>
      <p:sp>
        <p:nvSpPr>
          <p:cNvPr id="30" name="テキスト ボックス 29"/>
          <p:cNvSpPr txBox="1">
            <a:spLocks noChangeArrowheads="1"/>
          </p:cNvSpPr>
          <p:nvPr/>
        </p:nvSpPr>
        <p:spPr bwMode="auto">
          <a:xfrm>
            <a:off x="-7404" y="801956"/>
            <a:ext cx="91440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latin typeface="Helvetica"/>
                <a:cs typeface="Helvetica"/>
              </a:rPr>
              <a:t>   Option 1: Super Conducting </a:t>
            </a:r>
            <a:r>
              <a:rPr lang="en-US" altLang="ja-JP" sz="2000" dirty="0" err="1" smtClean="0">
                <a:latin typeface="Helvetica"/>
                <a:cs typeface="Helvetica"/>
              </a:rPr>
              <a:t>fRC</a:t>
            </a:r>
            <a:r>
              <a:rPr lang="en-US" altLang="ja-JP" sz="2000" dirty="0" smtClean="0">
                <a:latin typeface="Helvetica"/>
                <a:cs typeface="Helvetica"/>
              </a:rPr>
              <a:t>(stripper 2-&gt;1) </a:t>
            </a:r>
          </a:p>
        </p:txBody>
      </p:sp>
      <p:sp>
        <p:nvSpPr>
          <p:cNvPr id="31" name="テキスト ボックス 30"/>
          <p:cNvSpPr txBox="1">
            <a:spLocks noChangeArrowheads="1"/>
          </p:cNvSpPr>
          <p:nvPr/>
        </p:nvSpPr>
        <p:spPr bwMode="auto">
          <a:xfrm>
            <a:off x="-14808" y="1131916"/>
            <a:ext cx="91440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 smtClean="0">
                <a:latin typeface="Helvetica"/>
                <a:cs typeface="Helvetica"/>
              </a:rPr>
              <a:t>   Option 2: SC-Linac (1</a:t>
            </a:r>
            <a:r>
              <a:rPr lang="en-US" altLang="ja-JP" sz="2000" baseline="30000" dirty="0" smtClean="0">
                <a:latin typeface="Helvetica"/>
                <a:cs typeface="Helvetica"/>
              </a:rPr>
              <a:t>st</a:t>
            </a:r>
            <a:r>
              <a:rPr lang="en-US" altLang="ja-JP" sz="2000" dirty="0" smtClean="0">
                <a:latin typeface="Helvetica"/>
                <a:cs typeface="Helvetica"/>
              </a:rPr>
              <a:t> section: 5MeV-SHE, 2</a:t>
            </a:r>
            <a:r>
              <a:rPr lang="en-US" altLang="ja-JP" sz="2000" baseline="30000" dirty="0" smtClean="0">
                <a:latin typeface="Helvetica"/>
                <a:cs typeface="Helvetica"/>
              </a:rPr>
              <a:t>nd</a:t>
            </a:r>
            <a:r>
              <a:rPr lang="en-US" altLang="ja-JP" sz="2000" dirty="0" smtClean="0">
                <a:latin typeface="Helvetica"/>
                <a:cs typeface="Helvetica"/>
              </a:rPr>
              <a:t> section 11MeV-fRC)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3311371" y="3160450"/>
            <a:ext cx="958788" cy="50602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 err="1" smtClean="0">
                <a:solidFill>
                  <a:schemeClr val="tx1"/>
                </a:solidFill>
              </a:rPr>
              <a:t>fRC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3329124" y="4935983"/>
            <a:ext cx="1022411" cy="68358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</a:rPr>
              <a:t>65+</a:t>
            </a:r>
            <a:endParaRPr kumimoji="1" lang="ja-JP" altLang="en-US" sz="2400" dirty="0">
              <a:solidFill>
                <a:schemeClr val="tx1"/>
              </a:solidFill>
            </a:endParaRPr>
          </a:p>
        </p:txBody>
      </p:sp>
      <p:grpSp>
        <p:nvGrpSpPr>
          <p:cNvPr id="38" name="グループ化 37"/>
          <p:cNvGrpSpPr/>
          <p:nvPr/>
        </p:nvGrpSpPr>
        <p:grpSpPr>
          <a:xfrm>
            <a:off x="2721854" y="3701682"/>
            <a:ext cx="513282" cy="728275"/>
            <a:chOff x="2721854" y="3701682"/>
            <a:chExt cx="513282" cy="728275"/>
          </a:xfrm>
        </p:grpSpPr>
        <p:sp>
          <p:nvSpPr>
            <p:cNvPr id="34" name="正方形/長方形 33"/>
            <p:cNvSpPr/>
            <p:nvPr/>
          </p:nvSpPr>
          <p:spPr>
            <a:xfrm>
              <a:off x="2982897" y="4163627"/>
              <a:ext cx="53266" cy="26633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12"/>
            <p:cNvSpPr txBox="1">
              <a:spLocks noChangeArrowheads="1"/>
            </p:cNvSpPr>
            <p:nvPr/>
          </p:nvSpPr>
          <p:spPr bwMode="auto">
            <a:xfrm>
              <a:off x="2721854" y="3701682"/>
              <a:ext cx="513282" cy="40011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 smtClean="0"/>
                <a:t>He</a:t>
              </a:r>
              <a:endParaRPr lang="ja-JP" altLang="en-US" sz="2000" dirty="0"/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2734431" y="5655847"/>
            <a:ext cx="4989142" cy="707886"/>
            <a:chOff x="2734431" y="5655847"/>
            <a:chExt cx="4989142" cy="707886"/>
          </a:xfrm>
        </p:grpSpPr>
        <p:sp>
          <p:nvSpPr>
            <p:cNvPr id="36" name="TextBox 14"/>
            <p:cNvSpPr txBox="1">
              <a:spLocks noChangeArrowheads="1"/>
            </p:cNvSpPr>
            <p:nvPr/>
          </p:nvSpPr>
          <p:spPr bwMode="auto">
            <a:xfrm>
              <a:off x="2734431" y="5672123"/>
              <a:ext cx="69762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000" dirty="0"/>
                <a:t>1</a:t>
              </a:r>
              <a:r>
                <a:rPr lang="en-US" altLang="ja-JP" sz="2000" dirty="0" smtClean="0"/>
                <a:t>7</a:t>
              </a:r>
              <a:r>
                <a:rPr lang="en-US" altLang="ja-JP" sz="2000" dirty="0"/>
                <a:t>%</a:t>
              </a:r>
              <a:endParaRPr lang="ja-JP" altLang="en-US" sz="2000" dirty="0"/>
            </a:p>
          </p:txBody>
        </p:sp>
        <p:sp>
          <p:nvSpPr>
            <p:cNvPr id="37" name="TextBox 14"/>
            <p:cNvSpPr txBox="1">
              <a:spLocks noChangeArrowheads="1"/>
            </p:cNvSpPr>
            <p:nvPr/>
          </p:nvSpPr>
          <p:spPr bwMode="auto">
            <a:xfrm>
              <a:off x="6926171" y="5655847"/>
              <a:ext cx="797402" cy="707886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/>
                <a:t>  5%</a:t>
              </a:r>
            </a:p>
            <a:p>
              <a:endParaRPr lang="ja-JP" altLang="en-US" sz="2000" dirty="0"/>
            </a:p>
          </p:txBody>
        </p:sp>
      </p:grpSp>
      <p:grpSp>
        <p:nvGrpSpPr>
          <p:cNvPr id="53" name="グループ化 52"/>
          <p:cNvGrpSpPr/>
          <p:nvPr/>
        </p:nvGrpSpPr>
        <p:grpSpPr>
          <a:xfrm>
            <a:off x="479394" y="1979721"/>
            <a:ext cx="2503503" cy="2317071"/>
            <a:chOff x="479394" y="1979721"/>
            <a:chExt cx="2503503" cy="2317071"/>
          </a:xfrm>
        </p:grpSpPr>
        <p:sp>
          <p:nvSpPr>
            <p:cNvPr id="40" name="角丸四角形 39"/>
            <p:cNvSpPr/>
            <p:nvPr/>
          </p:nvSpPr>
          <p:spPr>
            <a:xfrm>
              <a:off x="479394" y="2254928"/>
              <a:ext cx="967666" cy="26633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/>
                <a:t>SC Linac</a:t>
              </a:r>
              <a:endParaRPr kumimoji="1" lang="ja-JP" altLang="en-US" sz="1400" dirty="0"/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1812528" y="2797945"/>
              <a:ext cx="967666" cy="26633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 smtClean="0"/>
                <a:t>SC Linac</a:t>
              </a:r>
              <a:endParaRPr kumimoji="1" lang="ja-JP" altLang="en-US" sz="1400" dirty="0"/>
            </a:p>
          </p:txBody>
        </p:sp>
        <p:cxnSp>
          <p:nvCxnSpPr>
            <p:cNvPr id="43" name="カギ線コネクタ 42"/>
            <p:cNvCxnSpPr>
              <a:stCxn id="40" idx="3"/>
              <a:endCxn id="41" idx="1"/>
            </p:cNvCxnSpPr>
            <p:nvPr/>
          </p:nvCxnSpPr>
          <p:spPr>
            <a:xfrm>
              <a:off x="1447060" y="2388093"/>
              <a:ext cx="365468" cy="543017"/>
            </a:xfrm>
            <a:prstGeom prst="bent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正方形/長方形 43"/>
            <p:cNvSpPr/>
            <p:nvPr/>
          </p:nvSpPr>
          <p:spPr>
            <a:xfrm>
              <a:off x="1802170" y="1979721"/>
              <a:ext cx="1029810" cy="541538"/>
            </a:xfrm>
            <a:prstGeom prst="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000" dirty="0" smtClean="0">
                  <a:solidFill>
                    <a:schemeClr val="tx1"/>
                  </a:solidFill>
                </a:rPr>
                <a:t>SHE</a:t>
              </a:r>
            </a:p>
            <a:p>
              <a:pPr algn="ctr"/>
              <a:r>
                <a:rPr lang="en-US" altLang="ja-JP" sz="2000" dirty="0" smtClean="0">
                  <a:solidFill>
                    <a:schemeClr val="tx1"/>
                  </a:solidFill>
                </a:rPr>
                <a:t>search</a:t>
              </a:r>
              <a:endParaRPr kumimoji="1" lang="ja-JP" altLang="en-US" sz="2000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カギ線コネクタ 44"/>
            <p:cNvCxnSpPr>
              <a:stCxn id="40" idx="3"/>
              <a:endCxn id="44" idx="1"/>
            </p:cNvCxnSpPr>
            <p:nvPr/>
          </p:nvCxnSpPr>
          <p:spPr>
            <a:xfrm flipV="1">
              <a:off x="1447060" y="2250490"/>
              <a:ext cx="355110" cy="137603"/>
            </a:xfrm>
            <a:prstGeom prst="bent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カギ線コネクタ 48"/>
            <p:cNvCxnSpPr>
              <a:stCxn id="41" idx="3"/>
              <a:endCxn id="34" idx="1"/>
            </p:cNvCxnSpPr>
            <p:nvPr/>
          </p:nvCxnSpPr>
          <p:spPr>
            <a:xfrm>
              <a:off x="2780194" y="2931110"/>
              <a:ext cx="202703" cy="1365682"/>
            </a:xfrm>
            <a:prstGeom prst="bentConnector3">
              <a:avLst>
                <a:gd name="adj1" fmla="val 50000"/>
              </a:avLst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600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9" grpId="0"/>
      <p:bldP spid="30" grpId="0"/>
      <p:bldP spid="31" grpId="0"/>
      <p:bldP spid="32" grpId="0" animBg="1"/>
      <p:bldP spid="32" grpId="1" animBg="1"/>
      <p:bldP spid="33" grpId="0" animBg="1"/>
      <p:bldP spid="3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コンテンツ プレースホルダ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658194"/>
              </p:ext>
            </p:extLst>
          </p:nvPr>
        </p:nvGraphicFramePr>
        <p:xfrm>
          <a:off x="62147" y="2677099"/>
          <a:ext cx="9028591" cy="41300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10267"/>
                <a:gridCol w="1538236"/>
                <a:gridCol w="1133896"/>
                <a:gridCol w="1169763"/>
                <a:gridCol w="1169763"/>
                <a:gridCol w="1681534"/>
                <a:gridCol w="219330"/>
                <a:gridCol w="1205802"/>
              </a:tblGrid>
              <a:tr h="643204">
                <a:tc>
                  <a:txBody>
                    <a:bodyPr/>
                    <a:lstStyle/>
                    <a:p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RIBF</a:t>
                      </a:r>
                    </a:p>
                    <a:p>
                      <a:r>
                        <a:rPr kumimoji="1" lang="en-US" altLang="ja-JP" sz="1600" baseline="0" dirty="0" smtClean="0"/>
                        <a:t>Present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smtClean="0"/>
                        <a:t>RIBF</a:t>
                      </a:r>
                    </a:p>
                    <a:p>
                      <a:r>
                        <a:rPr kumimoji="1" lang="en-US" altLang="ja-JP" sz="1600" baseline="0" smtClean="0"/>
                        <a:t>2015</a:t>
                      </a:r>
                      <a:endParaRPr kumimoji="1" lang="ja-JP" altLang="en-US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RIBF</a:t>
                      </a:r>
                    </a:p>
                    <a:p>
                      <a:r>
                        <a:rPr kumimoji="1" lang="en-US" altLang="ja-JP" sz="1600" baseline="0" dirty="0" smtClean="0"/>
                        <a:t>Option 1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RIBF</a:t>
                      </a:r>
                    </a:p>
                    <a:p>
                      <a:r>
                        <a:rPr kumimoji="1" lang="en-US" altLang="ja-JP" sz="1600" baseline="0" dirty="0" smtClean="0"/>
                        <a:t>Option 2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6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FRIB/RISP</a:t>
                      </a:r>
                    </a:p>
                    <a:p>
                      <a:r>
                        <a:rPr kumimoji="1" lang="en-US" altLang="ja-JP" sz="1600" baseline="0" dirty="0" smtClean="0"/>
                        <a:t>Goal</a:t>
                      </a:r>
                      <a:endParaRPr kumimoji="1" lang="ja-JP" altLang="en-US" sz="1600" baseline="0" dirty="0"/>
                    </a:p>
                  </a:txBody>
                  <a:tcPr/>
                </a:tc>
              </a:tr>
              <a:tr h="372381">
                <a:tc rowSpan="3"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Current (pnA)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Heavy(</a:t>
                      </a:r>
                      <a:r>
                        <a:rPr kumimoji="1" lang="en-US" altLang="ja-JP" sz="1600" baseline="0" dirty="0" err="1" smtClean="0"/>
                        <a:t>Xe</a:t>
                      </a:r>
                      <a:r>
                        <a:rPr kumimoji="1" lang="en-US" altLang="ja-JP" sz="1600" baseline="0" dirty="0" smtClean="0"/>
                        <a:t>-U)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15-27.0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50-100</a:t>
                      </a:r>
                      <a:endParaRPr kumimoji="1" lang="en-US" altLang="ja-JP" sz="1600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1,000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10,000</a:t>
                      </a:r>
                    </a:p>
                    <a:p>
                      <a:r>
                        <a:rPr kumimoji="1" lang="en-US" altLang="ja-JP" sz="1600" baseline="0" dirty="0" smtClean="0"/>
                        <a:t>(exceed present facility rad. limit)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kumimoji="1" lang="ja-JP" altLang="en-US" sz="1600" baseline="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8,000</a:t>
                      </a:r>
                    </a:p>
                    <a:p>
                      <a:endParaRPr kumimoji="1" lang="ja-JP" altLang="en-US" sz="1600" baseline="0" dirty="0"/>
                    </a:p>
                  </a:txBody>
                  <a:tcPr/>
                </a:tc>
              </a:tr>
              <a:tr h="643204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Medium (</a:t>
                      </a:r>
                      <a:r>
                        <a:rPr kumimoji="1" lang="en-US" altLang="ja-JP" sz="1600" baseline="30000" dirty="0" smtClean="0"/>
                        <a:t>48</a:t>
                      </a:r>
                      <a:r>
                        <a:rPr kumimoji="1" lang="en-US" altLang="ja-JP" sz="1400" baseline="0" dirty="0" smtClean="0"/>
                        <a:t>Ca</a:t>
                      </a:r>
                      <a:r>
                        <a:rPr kumimoji="1" lang="en-US" altLang="ja-JP" sz="1600" baseline="0" dirty="0" smtClean="0"/>
                        <a:t>)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415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1,000</a:t>
                      </a:r>
                      <a:endParaRPr kumimoji="1" lang="ja-JP" altLang="en-US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4008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Light(</a:t>
                      </a:r>
                      <a:r>
                        <a:rPr kumimoji="1" lang="en-US" altLang="ja-JP" sz="1600" baseline="30000" dirty="0" smtClean="0"/>
                        <a:t>18</a:t>
                      </a:r>
                      <a:r>
                        <a:rPr kumimoji="1" lang="en-US" altLang="ja-JP" sz="1600" baseline="0" dirty="0" smtClean="0"/>
                        <a:t>O)</a:t>
                      </a:r>
                      <a:endParaRPr kumimoji="1" lang="en-US" altLang="ja-JP" sz="1600" baseline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1,000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1,000</a:t>
                      </a:r>
                      <a:endParaRPr kumimoji="1" lang="ja-JP" altLang="en-US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2381">
                <a:tc gridSpan="2"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Uranium Wattage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1.2 kW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4kW</a:t>
                      </a:r>
                      <a:endParaRPr kumimoji="1" lang="ja-JP" altLang="en-US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80kW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800kW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400kW</a:t>
                      </a:r>
                      <a:endParaRPr kumimoji="1" lang="ja-JP" altLang="en-US" sz="1600" baseline="0" dirty="0"/>
                    </a:p>
                  </a:txBody>
                  <a:tcPr/>
                </a:tc>
              </a:tr>
              <a:tr h="372381">
                <a:tc gridSpan="2"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Beam Energy/nucleon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345MeV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345MeV</a:t>
                      </a:r>
                      <a:endParaRPr kumimoji="1" lang="ja-JP" altLang="en-US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345MeV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345MeV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200MeV</a:t>
                      </a:r>
                      <a:endParaRPr kumimoji="1" lang="ja-JP" altLang="en-US" sz="1600" baseline="0" dirty="0"/>
                    </a:p>
                  </a:txBody>
                  <a:tcPr/>
                </a:tc>
              </a:tr>
              <a:tr h="372381">
                <a:tc gridSpan="2"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#stripper</a:t>
                      </a:r>
                      <a:endParaRPr kumimoji="1" lang="ja-JP" altLang="en-US" sz="1600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2(C/C)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smtClean="0"/>
                        <a:t>2(He/N2)</a:t>
                      </a:r>
                      <a:endParaRPr kumimoji="1" lang="ja-JP" altLang="en-US" sz="1600" baseline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1(Gas)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2(Gas)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0</a:t>
                      </a:r>
                      <a:endParaRPr kumimoji="1" lang="ja-JP" altLang="en-US" sz="1600" baseline="0" dirty="0"/>
                    </a:p>
                  </a:txBody>
                  <a:tcPr/>
                </a:tc>
              </a:tr>
              <a:tr h="914027">
                <a:tc gridSpan="2">
                  <a:txBody>
                    <a:bodyPr/>
                    <a:lstStyle/>
                    <a:p>
                      <a:r>
                        <a:rPr kumimoji="1" lang="en-US" altLang="ja-JP" sz="1600" baseline="0" dirty="0" err="1" smtClean="0"/>
                        <a:t>Config</a:t>
                      </a:r>
                      <a:r>
                        <a:rPr kumimoji="1" lang="en-US" altLang="ja-JP" sz="1600" baseline="0" dirty="0" smtClean="0"/>
                        <a:t>.</a:t>
                      </a:r>
                      <a:endParaRPr kumimoji="1" lang="ja-JP" altLang="en-US" sz="1600" baseline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RILAC2</a:t>
                      </a:r>
                    </a:p>
                    <a:p>
                      <a:r>
                        <a:rPr kumimoji="1" lang="en-US" altLang="ja-JP" sz="1600" baseline="0" dirty="0" err="1" smtClean="0"/>
                        <a:t>fRC</a:t>
                      </a:r>
                      <a:r>
                        <a:rPr kumimoji="1" lang="en-US" altLang="ja-JP" sz="1600" baseline="0" dirty="0" smtClean="0"/>
                        <a:t>(69+)</a:t>
                      </a:r>
                    </a:p>
                    <a:p>
                      <a:r>
                        <a:rPr kumimoji="1" lang="en-US" altLang="ja-JP" sz="1600" baseline="0" dirty="0" smtClean="0"/>
                        <a:t>IRC,SRC</a:t>
                      </a:r>
                      <a:endParaRPr kumimoji="1" lang="ja-JP" altLang="en-US" sz="1600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RILAC2</a:t>
                      </a:r>
                    </a:p>
                    <a:p>
                      <a:r>
                        <a:rPr kumimoji="1" lang="en-US" altLang="ja-JP" sz="1600" baseline="0" dirty="0" err="1" smtClean="0"/>
                        <a:t>fRC</a:t>
                      </a:r>
                      <a:r>
                        <a:rPr kumimoji="1" lang="en-US" altLang="ja-JP" sz="1600" baseline="0" dirty="0" smtClean="0"/>
                        <a:t>(65+)</a:t>
                      </a:r>
                    </a:p>
                    <a:p>
                      <a:r>
                        <a:rPr kumimoji="1" lang="en-US" altLang="ja-JP" sz="1600" baseline="0" dirty="0" smtClean="0"/>
                        <a:t>IRC.SRC</a:t>
                      </a:r>
                      <a:endParaRPr kumimoji="1" lang="ja-JP" altLang="en-US" sz="1600" baseline="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RILAC2</a:t>
                      </a:r>
                    </a:p>
                    <a:p>
                      <a:r>
                        <a:rPr kumimoji="1" lang="en-US" altLang="ja-JP" sz="1600" baseline="0" dirty="0" smtClean="0"/>
                        <a:t>SC-</a:t>
                      </a:r>
                      <a:r>
                        <a:rPr kumimoji="1" lang="en-US" altLang="ja-JP" sz="1600" baseline="0" dirty="0" err="1" smtClean="0"/>
                        <a:t>fRC</a:t>
                      </a:r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IRC,SRC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SC-LINAC</a:t>
                      </a:r>
                    </a:p>
                    <a:p>
                      <a:r>
                        <a:rPr kumimoji="1" lang="en-US" altLang="ja-JP" sz="1600" baseline="0" dirty="0" err="1" smtClean="0"/>
                        <a:t>fRC</a:t>
                      </a:r>
                      <a:endParaRPr kumimoji="1" lang="en-US" altLang="ja-JP" sz="1600" baseline="0" dirty="0" smtClean="0"/>
                    </a:p>
                    <a:p>
                      <a:r>
                        <a:rPr kumimoji="1" lang="en-US" altLang="ja-JP" sz="1600" baseline="0" dirty="0" smtClean="0"/>
                        <a:t>IRC,SRC</a:t>
                      </a:r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6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/>
                        <a:t>SC-LINAC</a:t>
                      </a:r>
                      <a:endParaRPr kumimoji="1" lang="ja-JP" altLang="en-US" sz="160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タイトル 1"/>
          <p:cNvSpPr txBox="1">
            <a:spLocks/>
          </p:cNvSpPr>
          <p:nvPr/>
        </p:nvSpPr>
        <p:spPr>
          <a:xfrm>
            <a:off x="253388" y="85993"/>
            <a:ext cx="8890612" cy="77235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RIKEN RIBF Accelerator</a:t>
            </a:r>
            <a:r>
              <a:rPr kumimoji="1" lang="en-US" altLang="ja-JP" sz="3200" b="0" i="0" u="none" strike="noStrike" kern="0" cap="none" spc="0" normalizeH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kern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Future </a:t>
            </a:r>
            <a:r>
              <a:rPr lang="en-US" altLang="ja-JP" sz="3200" kern="0" noProof="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Prospects</a:t>
            </a:r>
            <a:endParaRPr kumimoji="1" lang="ja-JP" alt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D8DA9E-FDDD-43CD-A57F-FCA68DDBC50C}" type="slidenum">
              <a:rPr lang="ja-JP" altLang="en-US" smtClean="0"/>
              <a:pPr>
                <a:defRPr/>
              </a:pPr>
              <a:t>41</a:t>
            </a:fld>
            <a:endParaRPr lang="en-US" altLang="ja-JP"/>
          </a:p>
        </p:txBody>
      </p:sp>
      <p:sp>
        <p:nvSpPr>
          <p:cNvPr id="9" name="コンテンツ プレースホルダ 2"/>
          <p:cNvSpPr txBox="1">
            <a:spLocks/>
          </p:cNvSpPr>
          <p:nvPr/>
        </p:nvSpPr>
        <p:spPr>
          <a:xfrm>
            <a:off x="44068" y="1597983"/>
            <a:ext cx="9144000" cy="203043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1" lang="en-US" altLang="ja-JP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1" lang="en-US" altLang="ja-JP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Options for Future Project </a:t>
            </a:r>
            <a:endParaRPr kumimoji="1" lang="en-US" altLang="ja-JP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831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8133" y="177589"/>
            <a:ext cx="7055380" cy="690282"/>
          </a:xfrm>
        </p:spPr>
        <p:txBody>
          <a:bodyPr/>
          <a:lstStyle/>
          <a:p>
            <a:r>
              <a:rPr lang="en-US" altLang="ja-JP" dirty="0" smtClean="0"/>
              <a:t>FRIB at MSU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146" name="Picture 2" descr="http://www.frib.msu.edu/sites/default/files/FRIB_201208_layout_raster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51" y="1504861"/>
            <a:ext cx="3831799" cy="289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980" y="1154491"/>
            <a:ext cx="7465167" cy="532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01489" y="85017"/>
            <a:ext cx="7055380" cy="690282"/>
          </a:xfrm>
        </p:spPr>
        <p:txBody>
          <a:bodyPr/>
          <a:lstStyle/>
          <a:p>
            <a:r>
              <a:rPr lang="en-US" altLang="ja-JP" dirty="0" smtClean="0"/>
              <a:t>FAIR at GSI  </a:t>
            </a:r>
            <a:br>
              <a:rPr lang="en-US" altLang="ja-JP" dirty="0" smtClean="0"/>
            </a:br>
            <a:r>
              <a:rPr lang="en-US" altLang="ja-JP" sz="2400" dirty="0" smtClean="0"/>
              <a:t>Facility for Antiprotons and Ins Research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11266" name="Picture 2" descr="http://nuclear.gla.ac.uk/research/facilities/Images/FAI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1" y="3390589"/>
            <a:ext cx="4530125" cy="327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encrypted-tbn1.gstatic.com/images?q=tbn:ANd9GcRMaRDI_3b_XdiqyJSWzWv9po66x9dNF0kDidgIFt1KCL35Xpb_o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0" y="1130748"/>
            <a:ext cx="4548609" cy="216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gsi.de/index.php?eID=tx_nawsecuredl&amp;u=0&amp;file=/uploads/pics/fair-topologie_e.jpg&amp;t=1369547600&amp;hash=4ec00ae81e1526eaf80e0170f20036ac8336369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0" y="3419313"/>
            <a:ext cx="4543736" cy="324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841916" y="1499616"/>
            <a:ext cx="4430100" cy="1188666"/>
          </a:xfrm>
        </p:spPr>
        <p:txBody>
          <a:bodyPr/>
          <a:lstStyle/>
          <a:p>
            <a:r>
              <a:rPr kumimoji="1" lang="en-US" altLang="ja-JP" dirty="0" smtClean="0"/>
              <a:t>Very cleaver versatility </a:t>
            </a:r>
          </a:p>
          <a:p>
            <a:r>
              <a:rPr kumimoji="1" lang="en-US" altLang="ja-JP" dirty="0" smtClean="0"/>
              <a:t>Greedy </a:t>
            </a:r>
            <a:r>
              <a:rPr lang="en-US" altLang="ja-JP" dirty="0" smtClean="0"/>
              <a:t>but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Nich</a:t>
            </a:r>
            <a:endParaRPr kumimoji="1" lang="en-US" altLang="ja-JP" dirty="0" smtClean="0"/>
          </a:p>
          <a:p>
            <a:r>
              <a:rPr lang="en-US" altLang="ja-JP" dirty="0" smtClean="0"/>
              <a:t>Dual MR + cooler/storage rings</a:t>
            </a:r>
          </a:p>
          <a:p>
            <a:endParaRPr kumimoji="1" lang="ja-JP" altLang="en-US" dirty="0"/>
          </a:p>
        </p:txBody>
      </p:sp>
      <p:graphicFrame>
        <p:nvGraphicFramePr>
          <p:cNvPr id="9" name="コンテンツ プレースホルダー 6"/>
          <p:cNvGraphicFramePr>
            <a:graphicFrameLocks/>
          </p:cNvGraphicFramePr>
          <p:nvPr>
            <p:extLst/>
          </p:nvPr>
        </p:nvGraphicFramePr>
        <p:xfrm>
          <a:off x="4882897" y="2765649"/>
          <a:ext cx="4151376" cy="3818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844"/>
                <a:gridCol w="891539"/>
                <a:gridCol w="1069848"/>
                <a:gridCol w="1152145"/>
              </a:tblGrid>
              <a:tr h="10748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GeV/u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Average Intensity</a:t>
                      </a:r>
                    </a:p>
                    <a:p>
                      <a:pPr algn="ctr"/>
                      <a:r>
                        <a:rPr kumimoji="1" lang="en-US" altLang="ja-JP" sz="16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pps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Structure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2990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Hot QCD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(SIS300)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92+: </a:t>
                      </a:r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2x10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Slow </a:t>
                      </a:r>
                      <a:r>
                        <a:rPr kumimoji="1" lang="en-US" altLang="ja-JP" sz="1800" dirty="0" err="1" smtClean="0">
                          <a:solidFill>
                            <a:schemeClr val="tx1"/>
                          </a:solidFill>
                        </a:rPr>
                        <a:t>ext</a:t>
                      </a:r>
                      <a:endParaRPr kumimoji="1" lang="en-US" altLang="ja-JP" sz="18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800" dirty="0" smtClean="0">
                          <a:solidFill>
                            <a:schemeClr val="tx1"/>
                          </a:solidFill>
                        </a:rPr>
                        <a:t>&lt;100s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4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Cold QCD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(SIS100)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29 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5x10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Fast exit 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≈ 25 ns</a:t>
                      </a:r>
                      <a:endParaRPr kumimoji="1" lang="ja-JP" alt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4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RIB (SIS100)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28+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∼3·10</a:t>
                      </a:r>
                      <a:r>
                        <a:rPr kumimoji="1" lang="en-US" altLang="ja-JP" sz="1800" b="0" i="0" u="none" strike="noStrike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Fast </a:t>
                      </a:r>
                      <a:r>
                        <a:rPr kumimoji="1" lang="en-US" altLang="ja-JP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ext</a:t>
                      </a:r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60 ns</a:t>
                      </a:r>
                    </a:p>
                    <a:p>
                      <a:pPr algn="ctr"/>
                      <a:r>
                        <a:rPr kumimoji="1" lang="en-US" altLang="ja-JP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  CW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517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9446" y="66046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FAIR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/>
              <a:t>RIB</a:t>
            </a:r>
            <a:br>
              <a:rPr kumimoji="1" lang="en-US" altLang="ja-JP" dirty="0" smtClean="0"/>
            </a:b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137565" y="2773193"/>
            <a:ext cx="8650385" cy="2485610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100"/>
              </a:spcBef>
              <a:buNone/>
            </a:pPr>
            <a:r>
              <a:rPr lang="en-US" altLang="ja-JP" sz="2400" b="1" dirty="0" err="1" smtClean="0"/>
              <a:t>NUclear</a:t>
            </a:r>
            <a:r>
              <a:rPr lang="en-US" altLang="ja-JP" sz="2400" b="1" dirty="0" smtClean="0"/>
              <a:t> </a:t>
            </a:r>
            <a:r>
              <a:rPr lang="en-US" altLang="ja-JP" sz="2400" b="1" dirty="0" err="1" smtClean="0"/>
              <a:t>STructure,Astrophysics</a:t>
            </a:r>
            <a:r>
              <a:rPr lang="en-US" altLang="ja-JP" sz="2400" b="1" dirty="0" smtClean="0"/>
              <a:t> </a:t>
            </a:r>
            <a:r>
              <a:rPr lang="en-US" altLang="ja-JP" sz="2400" b="1" dirty="0"/>
              <a:t>and Reactions</a:t>
            </a:r>
          </a:p>
          <a:p>
            <a:r>
              <a:rPr lang="en-US" altLang="ja-JP" sz="1400" b="1" dirty="0"/>
              <a:t>Super FRS </a:t>
            </a:r>
          </a:p>
          <a:p>
            <a:r>
              <a:rPr lang="en-US" altLang="ja-JP" sz="1400" b="1" dirty="0" smtClean="0">
                <a:hlinkClick r:id="rId3" tooltip="Öffnet einen internen Link im aktuellen Fenster"/>
              </a:rPr>
              <a:t>DESPEC/HISPEC</a:t>
            </a:r>
            <a:r>
              <a:rPr lang="en-US" altLang="ja-JP" sz="1400" dirty="0" smtClean="0"/>
              <a:t> </a:t>
            </a:r>
            <a:r>
              <a:rPr lang="en-US" altLang="ja-JP" sz="1400" dirty="0"/>
              <a:t>(</a:t>
            </a:r>
            <a:r>
              <a:rPr lang="en-US" altLang="ja-JP" sz="1400" b="1" dirty="0"/>
              <a:t>De</a:t>
            </a:r>
            <a:r>
              <a:rPr lang="en-US" altLang="ja-JP" sz="1400" dirty="0"/>
              <a:t>cay </a:t>
            </a:r>
            <a:r>
              <a:rPr lang="en-US" altLang="ja-JP" sz="1400" b="1" dirty="0"/>
              <a:t>Spec</a:t>
            </a:r>
            <a:r>
              <a:rPr lang="en-US" altLang="ja-JP" sz="1400" dirty="0"/>
              <a:t>troscopy/</a:t>
            </a:r>
            <a:r>
              <a:rPr lang="en-US" altLang="ja-JP" sz="1400" b="1" dirty="0"/>
              <a:t>Hi</a:t>
            </a:r>
            <a:r>
              <a:rPr lang="en-US" altLang="ja-JP" sz="1400" dirty="0"/>
              <a:t>gh-Resolution </a:t>
            </a:r>
            <a:r>
              <a:rPr lang="en-US" altLang="ja-JP" sz="1400" b="1" dirty="0"/>
              <a:t>Spec</a:t>
            </a:r>
            <a:r>
              <a:rPr lang="en-US" altLang="ja-JP" sz="1400" dirty="0"/>
              <a:t>troscopy) </a:t>
            </a:r>
          </a:p>
          <a:p>
            <a:r>
              <a:rPr lang="en-US" altLang="ja-JP" sz="1400" b="1" dirty="0">
                <a:hlinkClick r:id="rId4" tooltip="Öffnet einen internen Link im aktuellen Fenster"/>
              </a:rPr>
              <a:t>ELISe</a:t>
            </a:r>
            <a:r>
              <a:rPr lang="en-US" altLang="ja-JP" sz="1400" dirty="0"/>
              <a:t> (</a:t>
            </a:r>
            <a:r>
              <a:rPr lang="en-US" altLang="ja-JP" sz="1400" b="1" dirty="0"/>
              <a:t>El</a:t>
            </a:r>
            <a:r>
              <a:rPr lang="en-US" altLang="ja-JP" sz="1400" dirty="0"/>
              <a:t>ectron-</a:t>
            </a:r>
            <a:r>
              <a:rPr lang="en-US" altLang="ja-JP" sz="1400" b="1" dirty="0"/>
              <a:t>I</a:t>
            </a:r>
            <a:r>
              <a:rPr lang="en-US" altLang="ja-JP" sz="1400" dirty="0"/>
              <a:t>on </a:t>
            </a:r>
            <a:r>
              <a:rPr lang="en-US" altLang="ja-JP" sz="1400" b="1" dirty="0"/>
              <a:t>S</a:t>
            </a:r>
            <a:r>
              <a:rPr lang="en-US" altLang="ja-JP" sz="1400" dirty="0"/>
              <a:t>catt</a:t>
            </a:r>
            <a:r>
              <a:rPr lang="en-US" altLang="ja-JP" sz="1400" b="1" dirty="0"/>
              <a:t>e</a:t>
            </a:r>
            <a:r>
              <a:rPr lang="en-US" altLang="ja-JP" sz="1400" dirty="0"/>
              <a:t>ring in a Storage Ring)</a:t>
            </a:r>
          </a:p>
          <a:p>
            <a:r>
              <a:rPr lang="en-US" altLang="ja-JP" sz="1400" b="1" dirty="0">
                <a:hlinkClick r:id="rId5" tooltip="Öffnet einen internen Link im aktuellen Fenster"/>
              </a:rPr>
              <a:t>EXL</a:t>
            </a:r>
            <a:r>
              <a:rPr lang="en-US" altLang="ja-JP" sz="1400" dirty="0"/>
              <a:t> (</a:t>
            </a:r>
            <a:r>
              <a:rPr lang="en-US" altLang="ja-JP" sz="1400" b="1" dirty="0"/>
              <a:t>Ex</a:t>
            </a:r>
            <a:r>
              <a:rPr lang="en-US" altLang="ja-JP" sz="1400" dirty="0"/>
              <a:t>otic nuclei studied in </a:t>
            </a:r>
            <a:r>
              <a:rPr lang="en-US" altLang="ja-JP" sz="1400" b="1" dirty="0"/>
              <a:t>l</a:t>
            </a:r>
            <a:r>
              <a:rPr lang="en-US" altLang="ja-JP" sz="1400" dirty="0"/>
              <a:t>ight-ion induced reactions at the NESR storage ring) experiment </a:t>
            </a:r>
          </a:p>
          <a:p>
            <a:r>
              <a:rPr lang="en-US" altLang="ja-JP" sz="1400" b="1" dirty="0">
                <a:hlinkClick r:id="rId6" tooltip="Öffnet einen internen Link im aktuellen Fenster"/>
              </a:rPr>
              <a:t>ILIMA</a:t>
            </a:r>
            <a:r>
              <a:rPr lang="en-US" altLang="ja-JP" sz="1400" b="1" dirty="0"/>
              <a:t> </a:t>
            </a:r>
            <a:r>
              <a:rPr lang="en-US" altLang="ja-JP" sz="1400" dirty="0"/>
              <a:t>(</a:t>
            </a:r>
            <a:r>
              <a:rPr lang="en-US" altLang="ja-JP" sz="1400" b="1" dirty="0"/>
              <a:t>I</a:t>
            </a:r>
            <a:r>
              <a:rPr lang="en-US" altLang="ja-JP" sz="1400" dirty="0"/>
              <a:t>someric Beams, </a:t>
            </a:r>
            <a:r>
              <a:rPr lang="en-US" altLang="ja-JP" sz="1400" b="1" dirty="0"/>
              <a:t>Li</a:t>
            </a:r>
            <a:r>
              <a:rPr lang="en-US" altLang="ja-JP" sz="1400" dirty="0"/>
              <a:t>fetimes and </a:t>
            </a:r>
            <a:r>
              <a:rPr lang="en-US" altLang="ja-JP" sz="1400" b="1" dirty="0"/>
              <a:t>Ma</a:t>
            </a:r>
            <a:r>
              <a:rPr lang="en-US" altLang="ja-JP" sz="1400" dirty="0"/>
              <a:t>sses)</a:t>
            </a:r>
          </a:p>
          <a:p>
            <a:r>
              <a:rPr lang="en-US" altLang="ja-JP" sz="1400" b="1" dirty="0">
                <a:hlinkClick r:id="rId7" tooltip="Öffnet einen internen Link im aktuellen Fenster"/>
              </a:rPr>
              <a:t>LaSpec</a:t>
            </a:r>
            <a:r>
              <a:rPr lang="en-US" altLang="ja-JP" sz="1400" dirty="0"/>
              <a:t> (</a:t>
            </a:r>
            <a:r>
              <a:rPr lang="en-US" altLang="ja-JP" sz="1400" b="1" dirty="0"/>
              <a:t>La</a:t>
            </a:r>
            <a:r>
              <a:rPr lang="en-US" altLang="ja-JP" sz="1400" dirty="0"/>
              <a:t>ser </a:t>
            </a:r>
            <a:r>
              <a:rPr lang="en-US" altLang="ja-JP" sz="1400" b="1" dirty="0"/>
              <a:t>Spec</a:t>
            </a:r>
            <a:r>
              <a:rPr lang="en-US" altLang="ja-JP" sz="1400" dirty="0"/>
              <a:t>troscopy) </a:t>
            </a:r>
          </a:p>
          <a:p>
            <a:r>
              <a:rPr lang="en-US" altLang="ja-JP" sz="1400" b="1" dirty="0">
                <a:hlinkClick r:id="rId8" tooltip="Öffnet einen internen Link im aktuellen Fenster"/>
              </a:rPr>
              <a:t>MATS</a:t>
            </a:r>
            <a:r>
              <a:rPr lang="en-US" altLang="ja-JP" sz="1400" dirty="0"/>
              <a:t> (Precision </a:t>
            </a:r>
            <a:r>
              <a:rPr lang="en-US" altLang="ja-JP" sz="1400" b="1" dirty="0"/>
              <a:t>M</a:t>
            </a:r>
            <a:r>
              <a:rPr lang="en-US" altLang="ja-JP" sz="1400" dirty="0"/>
              <a:t>easurements of very short-lived nuclei with </a:t>
            </a:r>
            <a:r>
              <a:rPr lang="en-US" altLang="ja-JP" sz="1400" b="1" dirty="0"/>
              <a:t>A</a:t>
            </a:r>
            <a:r>
              <a:rPr lang="en-US" altLang="ja-JP" sz="1400" dirty="0"/>
              <a:t>dvanced </a:t>
            </a:r>
            <a:r>
              <a:rPr lang="en-US" altLang="ja-JP" sz="1400" b="1" dirty="0"/>
              <a:t>T</a:t>
            </a:r>
            <a:r>
              <a:rPr lang="en-US" altLang="ja-JP" sz="1400" dirty="0"/>
              <a:t>rapping </a:t>
            </a:r>
            <a:r>
              <a:rPr lang="en-US" altLang="ja-JP" sz="1400" b="1" dirty="0"/>
              <a:t>S</a:t>
            </a:r>
            <a:r>
              <a:rPr lang="en-US" altLang="ja-JP" sz="1400" dirty="0"/>
              <a:t>ystem) </a:t>
            </a:r>
          </a:p>
          <a:p>
            <a:r>
              <a:rPr lang="en-US" altLang="ja-JP" sz="1400" b="1" dirty="0">
                <a:hlinkClick r:id="rId9" tooltip="Öffnet einen internen Link im aktuellen Fenster"/>
              </a:rPr>
              <a:t>R3B</a:t>
            </a:r>
            <a:r>
              <a:rPr lang="en-US" altLang="ja-JP" sz="1400" dirty="0"/>
              <a:t> (</a:t>
            </a:r>
            <a:r>
              <a:rPr lang="en-US" altLang="ja-JP" sz="1400" b="1" dirty="0"/>
              <a:t>R</a:t>
            </a:r>
            <a:r>
              <a:rPr lang="en-US" altLang="ja-JP" sz="1400" dirty="0"/>
              <a:t>eactions with </a:t>
            </a:r>
            <a:r>
              <a:rPr lang="en-US" altLang="ja-JP" sz="1400" b="1" dirty="0"/>
              <a:t>R</a:t>
            </a:r>
            <a:r>
              <a:rPr lang="en-US" altLang="ja-JP" sz="1400" dirty="0"/>
              <a:t>elativistic </a:t>
            </a:r>
            <a:r>
              <a:rPr lang="en-US" altLang="ja-JP" sz="1400" b="1" dirty="0"/>
              <a:t>R</a:t>
            </a:r>
            <a:r>
              <a:rPr lang="en-US" altLang="ja-JP" sz="1400" dirty="0"/>
              <a:t>adioactive </a:t>
            </a:r>
            <a:r>
              <a:rPr lang="en-US" altLang="ja-JP" sz="1400" b="1" dirty="0"/>
              <a:t>B</a:t>
            </a:r>
            <a:r>
              <a:rPr lang="en-US" altLang="ja-JP" sz="1400" dirty="0"/>
              <a:t>eams) </a:t>
            </a:r>
          </a:p>
          <a:p>
            <a:r>
              <a:rPr lang="en-US" altLang="ja-JP" sz="1400" b="1" dirty="0" err="1">
                <a:hlinkClick r:id="rId10" tooltip="Öffnet einen internen Link im aktuellen Fenster"/>
              </a:rPr>
              <a:t>SuperFRS</a:t>
            </a:r>
            <a:r>
              <a:rPr lang="en-US" altLang="ja-JP" sz="1400" dirty="0"/>
              <a:t> (</a:t>
            </a:r>
            <a:r>
              <a:rPr lang="en-US" altLang="ja-JP" sz="1400" b="1" dirty="0"/>
              <a:t>Super</a:t>
            </a:r>
            <a:r>
              <a:rPr lang="en-US" altLang="ja-JP" sz="1400" dirty="0"/>
              <a:t> </a:t>
            </a:r>
            <a:r>
              <a:rPr lang="en-US" altLang="ja-JP" sz="1400" b="1" dirty="0"/>
              <a:t>Fr</a:t>
            </a:r>
            <a:r>
              <a:rPr lang="en-US" altLang="ja-JP" sz="1400" dirty="0"/>
              <a:t>agment </a:t>
            </a:r>
            <a:r>
              <a:rPr lang="en-US" altLang="ja-JP" sz="1400" b="1" dirty="0"/>
              <a:t>S</a:t>
            </a:r>
            <a:r>
              <a:rPr lang="en-US" altLang="ja-JP" sz="1400" dirty="0"/>
              <a:t>eparator) project</a:t>
            </a:r>
          </a:p>
          <a:p>
            <a:endParaRPr lang="ja-JP" altLang="en-US" sz="700" dirty="0"/>
          </a:p>
        </p:txBody>
      </p:sp>
      <p:pic>
        <p:nvPicPr>
          <p:cNvPr id="12294" name="Picture 6" descr="http://www.fair-center.eu/uploads/pics/hisp_03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64" y="1191236"/>
            <a:ext cx="2049009" cy="14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fair-center.eu/typo3temp/pics/a3c0585642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305" y="1191236"/>
            <a:ext cx="1736120" cy="1446768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12298" name="Picture 10" descr="http://www.fair-center.eu/typo3temp/pics/35be98c43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62" y="1168903"/>
            <a:ext cx="1086104" cy="146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Enlarge pic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696" y="1172416"/>
            <a:ext cx="2372311" cy="14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6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9450" y="334438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Scores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7774732" y="295735"/>
            <a:ext cx="628813" cy="767687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6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912587"/>
              </p:ext>
            </p:extLst>
          </p:nvPr>
        </p:nvGraphicFramePr>
        <p:xfrm>
          <a:off x="224510" y="1420039"/>
          <a:ext cx="8706678" cy="5139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847"/>
                <a:gridCol w="1073067"/>
                <a:gridCol w="963553"/>
                <a:gridCol w="818920"/>
                <a:gridCol w="884946"/>
                <a:gridCol w="1158804"/>
                <a:gridCol w="951847"/>
                <a:gridCol w="951847"/>
                <a:gridCol w="951847"/>
              </a:tblGrid>
              <a:tr h="302013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Nation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Facility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Beam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Target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Post</a:t>
                      </a:r>
                      <a:r>
                        <a:rPr kumimoji="1" lang="en-US" altLang="ja-JP" sz="1200" b="1" baseline="0" dirty="0" smtClean="0"/>
                        <a:t> acceleration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</a:tr>
              <a:tr h="377516">
                <a:tc vMerge="1"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Beam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Power</a:t>
                      </a:r>
                    </a:p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(kw)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Dirct</a:t>
                      </a:r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/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Conv</a:t>
                      </a:r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/PF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Fissions/s</a:t>
                      </a:r>
                    </a:p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Beam </a:t>
                      </a:r>
                      <a:r>
                        <a:rPr kumimoji="1" lang="en-US" altLang="ja-JP" sz="1200" b="1" dirty="0" err="1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pnA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Method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MeV/A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132Sn/s</a:t>
                      </a:r>
                      <a:endParaRPr kumimoji="1" lang="ja-JP" altLang="en-US" sz="12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</a:tr>
              <a:tr h="673676"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ISOL</a:t>
                      </a:r>
                    </a:p>
                    <a:p>
                      <a:pPr algn="ctr"/>
                      <a:r>
                        <a:rPr kumimoji="1" lang="en-US" altLang="ja-JP" sz="1200" b="1" dirty="0" smtClean="0"/>
                        <a:t>coming</a:t>
                      </a:r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ARIEL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/>
                        <a:t>e 50MeV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baseline="0" dirty="0" smtClean="0"/>
                        <a:t>10000</a:t>
                      </a:r>
                      <a:r>
                        <a:rPr kumimoji="1" lang="en-US" altLang="ja-JP" sz="105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050" b="1" baseline="0" dirty="0" smtClean="0"/>
                        <a:t>A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baseline="0" dirty="0" smtClean="0"/>
                        <a:t>p 500MeV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baseline="0" dirty="0" smtClean="0"/>
                        <a:t>100</a:t>
                      </a:r>
                      <a:r>
                        <a:rPr kumimoji="1" lang="en-US" altLang="ja-JP" sz="105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050" b="1" baseline="0" dirty="0" smtClean="0"/>
                        <a:t>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~100</a:t>
                      </a:r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14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30000" dirty="0" smtClean="0"/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2*10</a:t>
                      </a:r>
                      <a:r>
                        <a:rPr kumimoji="1" lang="en-US" altLang="ja-JP" sz="1200" b="1" baseline="30000" dirty="0" smtClean="0"/>
                        <a:t>9</a:t>
                      </a:r>
                      <a:endParaRPr kumimoji="1" lang="ja-JP" altLang="en-US" sz="1200" b="1" baseline="30000" dirty="0" smtClean="0"/>
                    </a:p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26204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HIE ISOLDE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Both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4*10</a:t>
                      </a:r>
                      <a:r>
                        <a:rPr kumimoji="1" lang="en-US" altLang="ja-JP" sz="1200" b="1" baseline="30000" dirty="0" smtClean="0"/>
                        <a:t>12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 </a:t>
                      </a:r>
                      <a:r>
                        <a:rPr kumimoji="1" lang="en-US" altLang="ja-JP" sz="1200" b="1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5-10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2*10</a:t>
                      </a:r>
                      <a:r>
                        <a:rPr kumimoji="1" lang="en-US" altLang="ja-JP" sz="1400" b="1" baseline="30000" dirty="0" smtClean="0"/>
                        <a:t>8</a:t>
                      </a:r>
                      <a:endParaRPr kumimoji="1" lang="ja-JP" altLang="en-US" sz="14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5661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SPIRAL2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/>
                        <a:t>d 40MeV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/>
                        <a:t>5000</a:t>
                      </a:r>
                      <a:r>
                        <a:rPr kumimoji="1" lang="en-US" altLang="ja-JP" sz="105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050" b="1" baseline="0" dirty="0" smtClean="0"/>
                        <a:t>A</a:t>
                      </a:r>
                      <a:endParaRPr kumimoji="1" lang="ja-JP" altLang="en-US" sz="1050" b="1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200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Convert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14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Cyclotron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3-10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2*10</a:t>
                      </a:r>
                      <a:r>
                        <a:rPr kumimoji="1" lang="en-US" altLang="ja-JP" sz="1400" b="1" baseline="30000" dirty="0" smtClean="0"/>
                        <a:t>9</a:t>
                      </a:r>
                      <a:endParaRPr kumimoji="1" lang="ja-JP" altLang="en-US" sz="14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751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SPES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/>
                        <a:t>p 40MeV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/>
                        <a:t>200</a:t>
                      </a:r>
                      <a:r>
                        <a:rPr kumimoji="1" lang="en-US" altLang="ja-JP" sz="1050" b="1" baseline="0" dirty="0" smtClean="0"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1" lang="en-US" altLang="ja-JP" sz="1050" b="1" baseline="0" dirty="0" smtClean="0"/>
                        <a:t>A</a:t>
                      </a:r>
                      <a:endParaRPr kumimoji="1" lang="ja-JP" altLang="en-US" sz="1050" b="1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8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Direct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/>
                        <a:t>1*10</a:t>
                      </a:r>
                      <a:r>
                        <a:rPr kumimoji="1" lang="en-US" altLang="ja-JP" sz="1200" b="1" baseline="30000" dirty="0" smtClean="0"/>
                        <a:t>13</a:t>
                      </a:r>
                      <a:endParaRPr kumimoji="1" lang="ja-JP" altLang="en-US" sz="12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SC</a:t>
                      </a:r>
                      <a:r>
                        <a:rPr kumimoji="1" lang="en-US" altLang="ja-JP" sz="1200" b="1" baseline="0" dirty="0" smtClean="0"/>
                        <a:t> </a:t>
                      </a:r>
                      <a:r>
                        <a:rPr kumimoji="1" lang="en-US" altLang="ja-JP" sz="1200" b="1" baseline="0" dirty="0" err="1" smtClean="0"/>
                        <a:t>Linac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10</a:t>
                      </a:r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3*10</a:t>
                      </a:r>
                      <a:r>
                        <a:rPr kumimoji="1" lang="en-US" altLang="ja-JP" sz="1400" b="1" baseline="30000" dirty="0" smtClean="0"/>
                        <a:t>8</a:t>
                      </a:r>
                      <a:endParaRPr kumimoji="1" lang="ja-JP" altLang="en-US" sz="1400" b="1" baseline="30000" dirty="0" smtClean="0"/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7516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Super ISOL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EURISOL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 1GeV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Symbol" panose="05050102010706020507" pitchFamily="18" charset="2"/>
                        </a:rPr>
                        <a:t>5000 m</a:t>
                      </a:r>
                      <a:r>
                        <a:rPr kumimoji="1" lang="en-US" altLang="ja-JP" sz="105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</a:t>
                      </a:r>
                      <a:endParaRPr kumimoji="1" lang="ja-JP" altLang="en-US" sz="105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4M</a:t>
                      </a:r>
                      <a:endParaRPr kumimoji="1" lang="ja-JP" altLang="en-US" sz="1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D&amp;C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1*10</a:t>
                      </a:r>
                      <a:r>
                        <a:rPr kumimoji="1" lang="en-US" altLang="ja-JP" sz="1200" b="1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15</a:t>
                      </a:r>
                      <a:endParaRPr kumimoji="1" lang="ja-JP" altLang="en-US" sz="1200" b="1" baseline="30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SC </a:t>
                      </a:r>
                      <a:r>
                        <a:rPr kumimoji="1" lang="en-US" altLang="ja-JP" sz="12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Linac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20-150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4*10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11</a:t>
                      </a:r>
                      <a:endParaRPr kumimoji="1" lang="ja-JP" altLang="en-US" sz="1400" b="1" baseline="30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46956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CARIF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Reactor</a:t>
                      </a:r>
                      <a:endParaRPr kumimoji="1" lang="ja-JP" altLang="en-US" sz="105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6M</a:t>
                      </a:r>
                      <a:endParaRPr kumimoji="1" lang="ja-JP" altLang="en-US" sz="14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reactor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2*10</a:t>
                      </a:r>
                      <a:r>
                        <a:rPr kumimoji="1" lang="en-US" altLang="ja-JP" sz="1200" b="1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15</a:t>
                      </a:r>
                      <a:endParaRPr kumimoji="1" lang="ja-JP" altLang="en-US" sz="1200" b="1" baseline="30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baseline="30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Linac</a:t>
                      </a:r>
                      <a:endParaRPr kumimoji="1" lang="ja-JP" alt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&gt;100</a:t>
                      </a:r>
                      <a:endParaRPr kumimoji="1" lang="ja-JP" alt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5*10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10</a:t>
                      </a:r>
                      <a:endParaRPr kumimoji="1" lang="ja-JP" altLang="en-US" sz="1400" b="1" baseline="30000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7516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/>
                        <a:t>PF</a:t>
                      </a:r>
                    </a:p>
                    <a:p>
                      <a:pPr algn="ctr"/>
                      <a:r>
                        <a:rPr kumimoji="1" lang="en-US" altLang="ja-JP" sz="1200" b="1" dirty="0" smtClean="0"/>
                        <a:t>coming</a:t>
                      </a:r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FRIB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</a:rPr>
                        <a:t>U+33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</a:rPr>
                        <a:t>200MeV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PF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8300 </a:t>
                      </a:r>
                      <a:r>
                        <a:rPr kumimoji="1" lang="en-US" altLang="ja-JP" sz="1200" b="1" dirty="0" err="1" smtClean="0">
                          <a:solidFill>
                            <a:schemeClr val="bg1"/>
                          </a:solidFill>
                        </a:rPr>
                        <a:t>pnA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~10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sz="1400" b="1" baseline="30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7516">
                <a:tc vMerge="1">
                  <a:txBody>
                    <a:bodyPr/>
                    <a:lstStyle/>
                    <a:p>
                      <a:pPr algn="l"/>
                      <a:endParaRPr kumimoji="1" lang="ja-JP" altLang="en-US" sz="12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RISP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</a:rPr>
                        <a:t>U+79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</a:rPr>
                        <a:t>200MeV</a:t>
                      </a:r>
                      <a:endParaRPr kumimoji="1" lang="ja-JP" altLang="en-US" sz="105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</a:rPr>
                        <a:t>400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PF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8000 </a:t>
                      </a:r>
                      <a:r>
                        <a:rPr kumimoji="1" lang="en-US" altLang="ja-JP" sz="1200" b="1" dirty="0" err="1" smtClean="0">
                          <a:solidFill>
                            <a:schemeClr val="bg1"/>
                          </a:solidFill>
                        </a:rPr>
                        <a:t>pNA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~10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kumimoji="1" lang="ja-JP" altLang="en-US" sz="1400" b="1" baseline="30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06208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FAIR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</a:rPr>
                        <a:t>U+28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bg1"/>
                          </a:solidFill>
                        </a:rPr>
                        <a:t>1500MeV</a:t>
                      </a:r>
                      <a:endParaRPr kumimoji="1" lang="ja-JP" altLang="en-US" sz="105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PF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50 </a:t>
                      </a:r>
                      <a:r>
                        <a:rPr kumimoji="1" lang="en-US" altLang="ja-JP" sz="1200" b="1" dirty="0" err="1" smtClean="0">
                          <a:solidFill>
                            <a:schemeClr val="bg1"/>
                          </a:solidFill>
                        </a:rPr>
                        <a:t>pnA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~10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kumimoji="1" lang="ja-JP" altLang="en-US" sz="1400" b="1" baseline="30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06208">
                <a:tc>
                  <a:txBody>
                    <a:bodyPr/>
                    <a:lstStyle/>
                    <a:p>
                      <a:r>
                        <a:rPr lang="en-US" altLang="ja-JP" sz="1200" b="1" dirty="0" smtClean="0">
                          <a:solidFill>
                            <a:schemeClr val="bg1"/>
                          </a:solidFill>
                        </a:rPr>
                        <a:t>PF running</a:t>
                      </a:r>
                      <a:endParaRPr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RIBF2015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U+86</a:t>
                      </a:r>
                    </a:p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345MeV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kumimoji="1" lang="ja-JP" alt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PF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100 </a:t>
                      </a:r>
                      <a:r>
                        <a:rPr kumimoji="1" lang="en-US" altLang="ja-JP" sz="1200" b="1" dirty="0" err="1" smtClean="0">
                          <a:solidFill>
                            <a:schemeClr val="bg1"/>
                          </a:solidFill>
                        </a:rPr>
                        <a:t>pnA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bg1"/>
                          </a:solidFill>
                        </a:rPr>
                        <a:t>-</a:t>
                      </a:r>
                      <a:endParaRPr kumimoji="1" lang="ja-JP" altLang="en-US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baseline="0" dirty="0" smtClean="0">
                          <a:solidFill>
                            <a:schemeClr val="bg1"/>
                          </a:solidFill>
                        </a:rPr>
                        <a:t>3*10</a:t>
                      </a:r>
                      <a:r>
                        <a:rPr kumimoji="1" lang="en-US" altLang="ja-JP" sz="1400" b="1" baseline="300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kumimoji="1" lang="ja-JP" altLang="en-US" sz="1400" b="1" baseline="300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4" name="グループ化 13"/>
          <p:cNvGrpSpPr/>
          <p:nvPr/>
        </p:nvGrpSpPr>
        <p:grpSpPr>
          <a:xfrm>
            <a:off x="7820243" y="2328531"/>
            <a:ext cx="264045" cy="4136063"/>
            <a:chOff x="7820243" y="2328531"/>
            <a:chExt cx="264045" cy="4136063"/>
          </a:xfrm>
        </p:grpSpPr>
        <p:sp>
          <p:nvSpPr>
            <p:cNvPr id="3" name="右中かっこ 2"/>
            <p:cNvSpPr/>
            <p:nvPr/>
          </p:nvSpPr>
          <p:spPr>
            <a:xfrm flipH="1">
              <a:off x="7867204" y="2328531"/>
              <a:ext cx="174552" cy="1658679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右中かっこ 6"/>
            <p:cNvSpPr/>
            <p:nvPr/>
          </p:nvSpPr>
          <p:spPr>
            <a:xfrm flipH="1">
              <a:off x="7852139" y="4221043"/>
              <a:ext cx="210882" cy="482010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右中かっこ 7"/>
            <p:cNvSpPr/>
            <p:nvPr/>
          </p:nvSpPr>
          <p:spPr>
            <a:xfrm flipH="1">
              <a:off x="7830876" y="5029035"/>
              <a:ext cx="253412" cy="926804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右中かっこ 8"/>
            <p:cNvSpPr/>
            <p:nvPr/>
          </p:nvSpPr>
          <p:spPr>
            <a:xfrm flipH="1">
              <a:off x="7820243" y="6209412"/>
              <a:ext cx="221514" cy="255182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U ターン矢印 10"/>
          <p:cNvSpPr/>
          <p:nvPr/>
        </p:nvSpPr>
        <p:spPr>
          <a:xfrm rot="16200000">
            <a:off x="6673096" y="5354657"/>
            <a:ext cx="1182546" cy="102072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U ターン矢印 11"/>
          <p:cNvSpPr/>
          <p:nvPr/>
        </p:nvSpPr>
        <p:spPr>
          <a:xfrm rot="16200000">
            <a:off x="5188689" y="3859618"/>
            <a:ext cx="3674101" cy="1547592"/>
          </a:xfrm>
          <a:prstGeom prst="uturnArrow">
            <a:avLst>
              <a:gd name="adj1" fmla="val 19504"/>
              <a:gd name="adj2" fmla="val 25000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3" name="U ターン矢印 12"/>
          <p:cNvSpPr/>
          <p:nvPr/>
        </p:nvSpPr>
        <p:spPr>
          <a:xfrm rot="16200000">
            <a:off x="5364129" y="4045687"/>
            <a:ext cx="2593120" cy="2306042"/>
          </a:xfrm>
          <a:prstGeom prst="uturnArrow">
            <a:avLst>
              <a:gd name="adj1" fmla="val 14893"/>
              <a:gd name="adj2" fmla="val 23847"/>
              <a:gd name="adj3" fmla="val 25000"/>
              <a:gd name="adj4" fmla="val 43750"/>
              <a:gd name="adj5" fmla="val 10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7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Super Heavy Element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2234897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8" name="表 7"/>
          <p:cNvGraphicFramePr>
            <a:graphicFrameLocks noGrp="1"/>
          </p:cNvGraphicFramePr>
          <p:nvPr>
            <p:extLst/>
          </p:nvPr>
        </p:nvGraphicFramePr>
        <p:xfrm>
          <a:off x="836019" y="2234897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3" name="星 5 2"/>
          <p:cNvSpPr/>
          <p:nvPr/>
        </p:nvSpPr>
        <p:spPr>
          <a:xfrm>
            <a:off x="5444067" y="2565399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6781800" y="3166534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4331027" y="2785532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2065866" y="2945017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4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Ultimate goal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2" descr="http://upload.wikimedia.org/wikipedia/commons/e/ed/Island_of_Stabilit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62" y="2002330"/>
            <a:ext cx="72675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jinr.ru/img_sections/image/heavy_el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619" y="4725407"/>
            <a:ext cx="2206625" cy="172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9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227058"/>
              </p:ext>
            </p:extLst>
          </p:nvPr>
        </p:nvGraphicFramePr>
        <p:xfrm>
          <a:off x="107504" y="2191332"/>
          <a:ext cx="4320000" cy="46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</a:tblGrid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277</a:t>
                      </a:r>
                      <a:r>
                        <a:rPr kumimoji="1" lang="en-US" altLang="ja-JP" sz="900" dirty="0" smtClean="0"/>
                        <a:t>Cn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272</a:t>
                      </a:r>
                      <a:r>
                        <a:rPr kumimoji="1" lang="en-US" altLang="ja-JP" sz="900" dirty="0" smtClean="0"/>
                        <a:t>Rg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269</a:t>
                      </a:r>
                      <a:r>
                        <a:rPr kumimoji="1" lang="en-US" altLang="ja-JP" sz="900" dirty="0" smtClean="0"/>
                        <a:t>Ds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270</a:t>
                      </a:r>
                      <a:r>
                        <a:rPr kumimoji="1" lang="en-US" altLang="ja-JP" sz="900" dirty="0" smtClean="0"/>
                        <a:t>Ds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271</a:t>
                      </a:r>
                      <a:r>
                        <a:rPr kumimoji="1" lang="en-US" altLang="ja-JP" sz="900" dirty="0" smtClean="0"/>
                        <a:t>Ds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273</a:t>
                      </a:r>
                      <a:r>
                        <a:rPr kumimoji="1" lang="en-US" altLang="ja-JP" sz="900" dirty="0" smtClean="0"/>
                        <a:t>Ds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266</a:t>
                      </a:r>
                      <a:r>
                        <a:rPr kumimoji="1" lang="en-US" altLang="ja-JP" sz="900" dirty="0" smtClean="0"/>
                        <a:t>Mt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268</a:t>
                      </a:r>
                      <a:r>
                        <a:rPr kumimoji="1" lang="en-US" altLang="ja-JP" sz="900" dirty="0" smtClean="0"/>
                        <a:t>Mt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263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265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266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267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269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270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271</a:t>
                      </a:r>
                      <a:r>
                        <a:rPr kumimoji="1" lang="en-US" altLang="ja-JP" sz="900" dirty="0" smtClean="0"/>
                        <a:t>Hs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261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262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264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266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267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258</a:t>
                      </a:r>
                      <a:r>
                        <a:rPr kumimoji="1" lang="en-US" altLang="ja-JP" sz="900" dirty="0" smtClean="0"/>
                        <a:t>Sg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259</a:t>
                      </a:r>
                      <a:r>
                        <a:rPr kumimoji="1" lang="en-US" altLang="ja-JP" sz="900" dirty="0" smtClean="0"/>
                        <a:t>Sg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261</a:t>
                      </a:r>
                      <a:r>
                        <a:rPr kumimoji="1" lang="en-US" altLang="ja-JP" sz="900" dirty="0" smtClean="0"/>
                        <a:t>Sg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263</a:t>
                      </a:r>
                      <a:r>
                        <a:rPr kumimoji="1" lang="en-US" altLang="ja-JP" sz="900" dirty="0" smtClean="0"/>
                        <a:t>Sg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259</a:t>
                      </a:r>
                      <a:r>
                        <a:rPr kumimoji="1" lang="en-US" altLang="ja-JP" sz="900" dirty="0" smtClean="0"/>
                        <a:t>Db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260</a:t>
                      </a:r>
                      <a:r>
                        <a:rPr kumimoji="1" lang="en-US" altLang="ja-JP" sz="900" dirty="0" smtClean="0"/>
                        <a:t>Db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256</a:t>
                      </a:r>
                      <a:r>
                        <a:rPr kumimoji="1" lang="en-US" altLang="ja-JP" sz="900" baseline="0" dirty="0" smtClean="0"/>
                        <a:t>Rf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260</a:t>
                      </a:r>
                      <a:r>
                        <a:rPr kumimoji="1" lang="en-US" altLang="ja-JP" sz="900" dirty="0" smtClean="0"/>
                        <a:t>Rf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261</a:t>
                      </a:r>
                      <a:r>
                        <a:rPr kumimoji="1" lang="en-US" altLang="ja-JP" sz="900" dirty="0" smtClean="0"/>
                        <a:t>Rf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262</a:t>
                      </a:r>
                      <a:r>
                        <a:rPr kumimoji="1" lang="en-US" altLang="ja-JP" sz="900" dirty="0" smtClean="0"/>
                        <a:t>Rf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255</a:t>
                      </a:r>
                      <a:r>
                        <a:rPr kumimoji="1" lang="en-US" altLang="ja-JP" sz="900" dirty="0" smtClean="0"/>
                        <a:t>Lr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257</a:t>
                      </a:r>
                      <a:r>
                        <a:rPr kumimoji="1" lang="en-US" altLang="ja-JP" sz="900" dirty="0" smtClean="0"/>
                        <a:t>Lr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258</a:t>
                      </a:r>
                      <a:r>
                        <a:rPr kumimoji="1" lang="en-US" altLang="ja-JP" sz="900" dirty="0" smtClean="0"/>
                        <a:t>Lr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259</a:t>
                      </a:r>
                      <a:r>
                        <a:rPr kumimoji="1" lang="en-US" altLang="ja-JP" sz="900" dirty="0" smtClean="0"/>
                        <a:t>Lr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260</a:t>
                      </a:r>
                      <a:r>
                        <a:rPr kumimoji="1" lang="en-US" altLang="ja-JP" sz="900" dirty="0" smtClean="0"/>
                        <a:t>Lr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261</a:t>
                      </a:r>
                      <a:r>
                        <a:rPr kumimoji="1" lang="en-US" altLang="ja-JP" sz="900" dirty="0" smtClean="0"/>
                        <a:t>Lr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262</a:t>
                      </a:r>
                      <a:r>
                        <a:rPr kumimoji="1" lang="en-US" altLang="ja-JP" sz="900" baseline="0" dirty="0" smtClean="0"/>
                        <a:t>Lr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256</a:t>
                      </a:r>
                      <a:r>
                        <a:rPr kumimoji="1" lang="en-US" altLang="ja-JP" sz="900" dirty="0" smtClean="0"/>
                        <a:t>No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258</a:t>
                      </a:r>
                      <a:r>
                        <a:rPr kumimoji="1" lang="en-US" altLang="ja-JP" sz="900" baseline="0" dirty="0" smtClean="0"/>
                        <a:t>No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260</a:t>
                      </a:r>
                      <a:r>
                        <a:rPr kumimoji="1" lang="en-US" altLang="ja-JP" sz="900" baseline="0" dirty="0" smtClean="0"/>
                        <a:t>No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262</a:t>
                      </a:r>
                      <a:r>
                        <a:rPr kumimoji="1" lang="en-US" altLang="ja-JP" sz="900" baseline="0" dirty="0" smtClean="0"/>
                        <a:t>No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253</a:t>
                      </a:r>
                      <a:r>
                        <a:rPr kumimoji="1" lang="en-US" altLang="ja-JP" sz="900" dirty="0" smtClean="0"/>
                        <a:t>Md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254</a:t>
                      </a:r>
                      <a:r>
                        <a:rPr kumimoji="1" lang="en-US" altLang="ja-JP" sz="900" dirty="0" smtClean="0"/>
                        <a:t>Md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259</a:t>
                      </a:r>
                      <a:r>
                        <a:rPr kumimoji="1" lang="en-US" altLang="ja-JP" sz="900" baseline="0" dirty="0" smtClean="0"/>
                        <a:t>Md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260</a:t>
                      </a:r>
                      <a:r>
                        <a:rPr kumimoji="1" lang="en-US" altLang="ja-JP" sz="900" baseline="0" dirty="0" smtClean="0"/>
                        <a:t>Md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100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252</a:t>
                      </a:r>
                      <a:r>
                        <a:rPr kumimoji="1" lang="en-US" altLang="ja-JP" sz="900" dirty="0" smtClean="0"/>
                        <a:t>Fm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254</a:t>
                      </a:r>
                      <a:r>
                        <a:rPr kumimoji="1" lang="en-US" altLang="ja-JP" sz="900" dirty="0" smtClean="0"/>
                        <a:t>Fm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255</a:t>
                      </a:r>
                      <a:r>
                        <a:rPr kumimoji="1" lang="en-US" altLang="ja-JP" sz="900" dirty="0" smtClean="0"/>
                        <a:t>Fm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257</a:t>
                      </a:r>
                      <a:r>
                        <a:rPr kumimoji="1" lang="en-US" altLang="ja-JP" sz="900" dirty="0" smtClean="0"/>
                        <a:t>Fm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258</a:t>
                      </a:r>
                      <a:r>
                        <a:rPr kumimoji="1" lang="en-US" altLang="ja-JP" sz="900" baseline="0" dirty="0" smtClean="0"/>
                        <a:t>Fm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259</a:t>
                      </a:r>
                      <a:r>
                        <a:rPr kumimoji="1" lang="en-US" altLang="ja-JP" sz="900" baseline="0" dirty="0" smtClean="0"/>
                        <a:t>Fm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99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251</a:t>
                      </a:r>
                      <a:r>
                        <a:rPr kumimoji="1" lang="en-US" altLang="ja-JP" sz="900" baseline="0" dirty="0" smtClean="0"/>
                        <a:t>Es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253</a:t>
                      </a:r>
                      <a:r>
                        <a:rPr kumimoji="1" lang="en-US" altLang="ja-JP" sz="900" baseline="0" dirty="0" smtClean="0"/>
                        <a:t>Es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256</a:t>
                      </a:r>
                      <a:r>
                        <a:rPr kumimoji="1" lang="en-US" altLang="ja-JP" sz="900" baseline="0" dirty="0" smtClean="0"/>
                        <a:t>Es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257</a:t>
                      </a:r>
                      <a:r>
                        <a:rPr kumimoji="1" lang="en-US" altLang="ja-JP" sz="900" baseline="0" dirty="0" smtClean="0"/>
                        <a:t>Es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</a:rPr>
                        <a:t>98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250</a:t>
                      </a:r>
                      <a:r>
                        <a:rPr kumimoji="1" lang="en-US" altLang="ja-JP" sz="90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251</a:t>
                      </a:r>
                      <a:r>
                        <a:rPr kumimoji="1" lang="en-US" altLang="ja-JP" sz="90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252</a:t>
                      </a:r>
                      <a:r>
                        <a:rPr kumimoji="1" lang="en-US" altLang="ja-JP" sz="90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253</a:t>
                      </a:r>
                      <a:r>
                        <a:rPr kumimoji="1" lang="en-US" altLang="ja-JP" sz="90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254</a:t>
                      </a:r>
                      <a:r>
                        <a:rPr kumimoji="1" lang="en-US" altLang="ja-JP" sz="90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255</a:t>
                      </a:r>
                      <a:r>
                        <a:rPr kumimoji="1" lang="en-US" altLang="ja-JP" sz="90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256</a:t>
                      </a:r>
                      <a:r>
                        <a:rPr kumimoji="1" lang="en-US" altLang="ja-JP" sz="900" baseline="0" dirty="0" smtClean="0"/>
                        <a:t>Cf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4" name="グループ化 90"/>
          <p:cNvGrpSpPr/>
          <p:nvPr/>
        </p:nvGrpSpPr>
        <p:grpSpPr>
          <a:xfrm>
            <a:off x="390512" y="3626468"/>
            <a:ext cx="2597312" cy="2890368"/>
            <a:chOff x="390512" y="2991928"/>
            <a:chExt cx="2597312" cy="2890368"/>
          </a:xfrm>
        </p:grpSpPr>
        <p:sp>
          <p:nvSpPr>
            <p:cNvPr id="5" name="直角三角形 4"/>
            <p:cNvSpPr/>
            <p:nvPr/>
          </p:nvSpPr>
          <p:spPr>
            <a:xfrm flipH="1">
              <a:off x="1830672" y="3861048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1830704" y="385605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262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Db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552688" y="2996920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552720" y="2991928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264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Hs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1" name="直角三角形 10"/>
            <p:cNvSpPr/>
            <p:nvPr/>
          </p:nvSpPr>
          <p:spPr>
            <a:xfrm flipH="1">
              <a:off x="2411760" y="3572984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2411792" y="35679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265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Sg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4" name="直角三角形 13"/>
            <p:cNvSpPr/>
            <p:nvPr/>
          </p:nvSpPr>
          <p:spPr>
            <a:xfrm flipH="1">
              <a:off x="2699792" y="3572984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699824" y="35679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266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Sg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17" name="直角三角形 16"/>
            <p:cNvSpPr/>
            <p:nvPr/>
          </p:nvSpPr>
          <p:spPr>
            <a:xfrm flipH="1">
              <a:off x="1547664" y="3578008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1547696" y="357301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262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Sg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0" name="直角三角形 19"/>
            <p:cNvSpPr/>
            <p:nvPr/>
          </p:nvSpPr>
          <p:spPr>
            <a:xfrm flipH="1">
              <a:off x="971600" y="3578008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971632" y="357301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260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Sg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3" name="直角三角形 22"/>
            <p:cNvSpPr/>
            <p:nvPr/>
          </p:nvSpPr>
          <p:spPr>
            <a:xfrm flipH="1">
              <a:off x="2118704" y="3861016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2118736" y="3856024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263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Db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6" name="直角三角形 25"/>
            <p:cNvSpPr/>
            <p:nvPr/>
          </p:nvSpPr>
          <p:spPr>
            <a:xfrm flipH="1">
              <a:off x="2406736" y="4144056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2406768" y="4139064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263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Rf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29" name="直角三角形 28"/>
            <p:cNvSpPr/>
            <p:nvPr/>
          </p:nvSpPr>
          <p:spPr>
            <a:xfrm flipH="1">
              <a:off x="1547664" y="3861016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1547696" y="3856024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261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Db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2" name="直角三角形 31"/>
            <p:cNvSpPr/>
            <p:nvPr/>
          </p:nvSpPr>
          <p:spPr>
            <a:xfrm flipH="1">
              <a:off x="390512" y="3861016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390544" y="3856024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257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Db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5" name="直角三角形 34"/>
            <p:cNvSpPr/>
            <p:nvPr/>
          </p:nvSpPr>
          <p:spPr>
            <a:xfrm flipH="1">
              <a:off x="683568" y="3861048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683568" y="3861048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258</a:t>
              </a:r>
              <a:r>
                <a:rPr kumimoji="1" lang="en-US" altLang="ja-JP" sz="900" dirty="0" smtClean="0">
                  <a:solidFill>
                    <a:schemeClr val="bg1"/>
                  </a:solidFill>
                </a:rPr>
                <a:t>Db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39" name="直角三角形 38"/>
            <p:cNvSpPr/>
            <p:nvPr/>
          </p:nvSpPr>
          <p:spPr>
            <a:xfrm flipH="1">
              <a:off x="688592" y="4144056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688592" y="414405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257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Rf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flipH="1">
              <a:off x="966576" y="4144024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966608" y="413903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258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Rf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5" name="直角三角形 44"/>
            <p:cNvSpPr/>
            <p:nvPr/>
          </p:nvSpPr>
          <p:spPr>
            <a:xfrm flipH="1">
              <a:off x="1254608" y="4149048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1254640" y="414405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259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Rf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8" name="直角三角形 47"/>
            <p:cNvSpPr/>
            <p:nvPr/>
          </p:nvSpPr>
          <p:spPr>
            <a:xfrm flipH="1">
              <a:off x="966576" y="5008152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966576" y="50081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255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Md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直角三角形 50"/>
            <p:cNvSpPr/>
            <p:nvPr/>
          </p:nvSpPr>
          <p:spPr>
            <a:xfrm flipH="1">
              <a:off x="1259632" y="5008152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1259632" y="50081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256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Md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直角三角形 53"/>
            <p:cNvSpPr/>
            <p:nvPr/>
          </p:nvSpPr>
          <p:spPr>
            <a:xfrm flipH="1">
              <a:off x="1552688" y="5008152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正方形/長方形 54"/>
            <p:cNvSpPr/>
            <p:nvPr/>
          </p:nvSpPr>
          <p:spPr>
            <a:xfrm>
              <a:off x="1552688" y="500815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257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Md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1974690" y="5018200"/>
              <a:ext cx="144016" cy="28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1825648" y="5092950"/>
              <a:ext cx="314189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altLang="ja-JP" sz="900" baseline="30000" dirty="0" smtClean="0">
                  <a:solidFill>
                    <a:schemeClr val="bg1"/>
                  </a:solidFill>
                </a:rPr>
                <a:t>258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Md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0" name="直角三角形 59"/>
            <p:cNvSpPr/>
            <p:nvPr/>
          </p:nvSpPr>
          <p:spPr>
            <a:xfrm flipH="1">
              <a:off x="1835696" y="4720120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1835696" y="4720120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259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No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3" name="直角三角形 62"/>
            <p:cNvSpPr/>
            <p:nvPr/>
          </p:nvSpPr>
          <p:spPr>
            <a:xfrm flipH="1">
              <a:off x="1552688" y="5301208"/>
              <a:ext cx="288032" cy="288032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4" name="正方形/長方形 63"/>
            <p:cNvSpPr/>
            <p:nvPr/>
          </p:nvSpPr>
          <p:spPr>
            <a:xfrm>
              <a:off x="1552720" y="529621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256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Fm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6" name="直角三角形 65"/>
            <p:cNvSpPr/>
            <p:nvPr/>
          </p:nvSpPr>
          <p:spPr>
            <a:xfrm flipH="1">
              <a:off x="683568" y="5301208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67" name="正方形/長方形 66"/>
            <p:cNvSpPr/>
            <p:nvPr/>
          </p:nvSpPr>
          <p:spPr>
            <a:xfrm>
              <a:off x="683568" y="5301208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253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Fm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69" name="直角三角形 68"/>
            <p:cNvSpPr/>
            <p:nvPr/>
          </p:nvSpPr>
          <p:spPr>
            <a:xfrm flipH="1">
              <a:off x="678544" y="4720120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678544" y="4720120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255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No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2" name="直角三角形 71"/>
            <p:cNvSpPr/>
            <p:nvPr/>
          </p:nvSpPr>
          <p:spPr>
            <a:xfrm flipH="1">
              <a:off x="683568" y="4437112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683568" y="443711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256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Lr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5" name="直角三角形 74"/>
            <p:cNvSpPr/>
            <p:nvPr/>
          </p:nvSpPr>
          <p:spPr>
            <a:xfrm flipH="1">
              <a:off x="1259632" y="4720120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正方形/長方形 75"/>
            <p:cNvSpPr/>
            <p:nvPr/>
          </p:nvSpPr>
          <p:spPr>
            <a:xfrm>
              <a:off x="1259632" y="4720120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257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No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78" name="直角三角形 77"/>
            <p:cNvSpPr/>
            <p:nvPr/>
          </p:nvSpPr>
          <p:spPr>
            <a:xfrm flipH="1">
              <a:off x="390512" y="4725144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390512" y="4725144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254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No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1" name="直角三角形 80"/>
            <p:cNvSpPr/>
            <p:nvPr/>
          </p:nvSpPr>
          <p:spPr>
            <a:xfrm flipH="1">
              <a:off x="683568" y="5584216"/>
              <a:ext cx="288032" cy="288032"/>
            </a:xfrm>
            <a:prstGeom prst="rtTriangl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正方形/長方形 81"/>
            <p:cNvSpPr/>
            <p:nvPr/>
          </p:nvSpPr>
          <p:spPr>
            <a:xfrm>
              <a:off x="683568" y="5584216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252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Es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4" name="直角三角形 83"/>
            <p:cNvSpPr/>
            <p:nvPr/>
          </p:nvSpPr>
          <p:spPr>
            <a:xfrm flipH="1">
              <a:off x="1547664" y="5579192"/>
              <a:ext cx="288032" cy="288032"/>
            </a:xfrm>
            <a:prstGeom prst="rt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正方形/長方形 84"/>
            <p:cNvSpPr/>
            <p:nvPr/>
          </p:nvSpPr>
          <p:spPr>
            <a:xfrm>
              <a:off x="1547664" y="5579192"/>
              <a:ext cx="288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255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Es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1398608" y="5594296"/>
              <a:ext cx="144016" cy="28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1254608" y="5669046"/>
              <a:ext cx="250068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lang="en-US" altLang="ja-JP" sz="900" baseline="30000" dirty="0" smtClean="0">
                  <a:solidFill>
                    <a:schemeClr val="bg1"/>
                  </a:solidFill>
                </a:rPr>
                <a:t>254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ES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77" name="正方形/長方形 76"/>
          <p:cNvSpPr/>
          <p:nvPr/>
        </p:nvSpPr>
        <p:spPr>
          <a:xfrm>
            <a:off x="4144720" y="2189988"/>
            <a:ext cx="288000" cy="2880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278</a:t>
            </a:r>
            <a:r>
              <a:rPr lang="en-US" altLang="ja-JP" sz="900" dirty="0" smtClean="0">
                <a:solidFill>
                  <a:schemeClr val="bg1"/>
                </a:solidFill>
              </a:rPr>
              <a:t>113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80" name="正方形/長方形 79"/>
          <p:cNvSpPr/>
          <p:nvPr/>
        </p:nvSpPr>
        <p:spPr>
          <a:xfrm>
            <a:off x="3568720" y="2765988"/>
            <a:ext cx="288000" cy="2880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274</a:t>
            </a:r>
            <a:r>
              <a:rPr lang="en-US" altLang="ja-JP" sz="900" dirty="0" smtClean="0">
                <a:solidFill>
                  <a:schemeClr val="bg1"/>
                </a:solidFill>
              </a:rPr>
              <a:t>Rg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2992720" y="3341988"/>
            <a:ext cx="288000" cy="2880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270</a:t>
            </a:r>
            <a:r>
              <a:rPr lang="en-US" altLang="ja-JP" sz="900" dirty="0" smtClean="0">
                <a:solidFill>
                  <a:schemeClr val="bg1"/>
                </a:solidFill>
              </a:rPr>
              <a:t>Mt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2416720" y="3917988"/>
            <a:ext cx="288000" cy="28800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266</a:t>
            </a:r>
            <a:r>
              <a:rPr lang="en-US" altLang="ja-JP" sz="900" dirty="0" smtClean="0">
                <a:solidFill>
                  <a:schemeClr val="bg1"/>
                </a:solidFill>
              </a:rPr>
              <a:t>Bh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1840720" y="4493988"/>
            <a:ext cx="288000" cy="28800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262</a:t>
            </a:r>
            <a:r>
              <a:rPr lang="en-US" altLang="ja-JP" sz="900" dirty="0" smtClean="0">
                <a:solidFill>
                  <a:schemeClr val="bg1"/>
                </a:solidFill>
              </a:rPr>
              <a:t>Db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cxnSp>
        <p:nvCxnSpPr>
          <p:cNvPr id="90" name="直線矢印コネクタ 89"/>
          <p:cNvCxnSpPr/>
          <p:nvPr/>
        </p:nvCxnSpPr>
        <p:spPr>
          <a:xfrm flipH="1">
            <a:off x="3856720" y="2477988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矢印コネクタ 90"/>
          <p:cNvCxnSpPr/>
          <p:nvPr/>
        </p:nvCxnSpPr>
        <p:spPr>
          <a:xfrm flipH="1">
            <a:off x="3280720" y="3053988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矢印コネクタ 91"/>
          <p:cNvCxnSpPr/>
          <p:nvPr/>
        </p:nvCxnSpPr>
        <p:spPr>
          <a:xfrm flipH="1">
            <a:off x="2704720" y="3629988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矢印コネクタ 92"/>
          <p:cNvCxnSpPr/>
          <p:nvPr/>
        </p:nvCxnSpPr>
        <p:spPr>
          <a:xfrm flipH="1">
            <a:off x="2128720" y="4205988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ボックス 95"/>
          <p:cNvSpPr txBox="1"/>
          <p:nvPr/>
        </p:nvSpPr>
        <p:spPr>
          <a:xfrm>
            <a:off x="3782858" y="232512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3239968" y="287243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2663904" y="3450170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99" name="テキスト ボックス 98"/>
          <p:cNvSpPr txBox="1"/>
          <p:nvPr/>
        </p:nvSpPr>
        <p:spPr>
          <a:xfrm>
            <a:off x="2066386" y="4056378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4145146" y="2191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278</a:t>
            </a:r>
            <a:r>
              <a:rPr lang="en-US" altLang="ja-JP" sz="900" dirty="0" smtClean="0">
                <a:solidFill>
                  <a:schemeClr val="bg1"/>
                </a:solidFill>
              </a:rPr>
              <a:t>113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02" name="正方形/長方形 101"/>
          <p:cNvSpPr/>
          <p:nvPr/>
        </p:nvSpPr>
        <p:spPr>
          <a:xfrm>
            <a:off x="3569146" y="2767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274</a:t>
            </a:r>
            <a:r>
              <a:rPr lang="en-US" altLang="ja-JP" sz="900" dirty="0" smtClean="0">
                <a:solidFill>
                  <a:schemeClr val="bg1"/>
                </a:solidFill>
              </a:rPr>
              <a:t>Rg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2993146" y="3343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270</a:t>
            </a:r>
            <a:r>
              <a:rPr lang="en-US" altLang="ja-JP" sz="900" dirty="0" smtClean="0">
                <a:solidFill>
                  <a:schemeClr val="bg1"/>
                </a:solidFill>
              </a:rPr>
              <a:t>Mt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04" name="正方形/長方形 103"/>
          <p:cNvSpPr/>
          <p:nvPr/>
        </p:nvSpPr>
        <p:spPr>
          <a:xfrm>
            <a:off x="2417146" y="3919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266</a:t>
            </a:r>
            <a:r>
              <a:rPr lang="en-US" altLang="ja-JP" sz="900" dirty="0" smtClean="0">
                <a:solidFill>
                  <a:schemeClr val="bg1"/>
                </a:solidFill>
              </a:rPr>
              <a:t>Bh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05" name="正方形/長方形 104"/>
          <p:cNvSpPr/>
          <p:nvPr/>
        </p:nvSpPr>
        <p:spPr>
          <a:xfrm>
            <a:off x="1841146" y="4495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262</a:t>
            </a:r>
            <a:r>
              <a:rPr lang="en-US" altLang="ja-JP" sz="900" dirty="0" smtClean="0">
                <a:solidFill>
                  <a:schemeClr val="bg1"/>
                </a:solidFill>
              </a:rPr>
              <a:t>Db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cxnSp>
        <p:nvCxnSpPr>
          <p:cNvPr id="130" name="直線矢印コネクタ 129"/>
          <p:cNvCxnSpPr/>
          <p:nvPr/>
        </p:nvCxnSpPr>
        <p:spPr>
          <a:xfrm flipH="1">
            <a:off x="1553146" y="4783332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正方形/長方形 130"/>
          <p:cNvSpPr/>
          <p:nvPr/>
        </p:nvSpPr>
        <p:spPr>
          <a:xfrm>
            <a:off x="1265146" y="5071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258</a:t>
            </a:r>
            <a:r>
              <a:rPr lang="en-US" altLang="ja-JP" sz="900" dirty="0" smtClean="0">
                <a:solidFill>
                  <a:schemeClr val="bg1"/>
                </a:solidFill>
              </a:rPr>
              <a:t>Lr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1490748" y="4633786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cxnSp>
        <p:nvCxnSpPr>
          <p:cNvPr id="133" name="直線矢印コネクタ 132"/>
          <p:cNvCxnSpPr/>
          <p:nvPr/>
        </p:nvCxnSpPr>
        <p:spPr>
          <a:xfrm flipH="1">
            <a:off x="977146" y="5359332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正方形/長方形 133"/>
          <p:cNvSpPr/>
          <p:nvPr/>
        </p:nvSpPr>
        <p:spPr>
          <a:xfrm>
            <a:off x="689146" y="5647332"/>
            <a:ext cx="288000" cy="28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254</a:t>
            </a:r>
            <a:r>
              <a:rPr lang="en-US" altLang="ja-JP" sz="900" dirty="0" smtClean="0">
                <a:solidFill>
                  <a:schemeClr val="bg1"/>
                </a:solidFill>
              </a:rPr>
              <a:t>Md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921066" y="5214874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6" name="正方形/長方形 135"/>
          <p:cNvSpPr/>
          <p:nvPr/>
        </p:nvSpPr>
        <p:spPr>
          <a:xfrm>
            <a:off x="977146" y="5935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254</a:t>
            </a:r>
            <a:r>
              <a:rPr lang="en-US" altLang="ja-JP" sz="900" dirty="0" smtClean="0">
                <a:solidFill>
                  <a:schemeClr val="bg1"/>
                </a:solidFill>
              </a:rPr>
              <a:t>Fm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cxnSp>
        <p:nvCxnSpPr>
          <p:cNvPr id="137" name="直線矢印コネクタ 136"/>
          <p:cNvCxnSpPr/>
          <p:nvPr/>
        </p:nvCxnSpPr>
        <p:spPr>
          <a:xfrm flipH="1">
            <a:off x="688298" y="6223332"/>
            <a:ext cx="288000" cy="28800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テキスト ボックス 137"/>
          <p:cNvSpPr txBox="1"/>
          <p:nvPr/>
        </p:nvSpPr>
        <p:spPr>
          <a:xfrm>
            <a:off x="631676" y="6068922"/>
            <a:ext cx="314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chemeClr val="bg1"/>
                </a:solidFill>
                <a:latin typeface="Symbol" pitchFamily="18" charset="2"/>
              </a:rPr>
              <a:t>a</a:t>
            </a:r>
            <a:endParaRPr kumimoji="1" lang="ja-JP" altLang="en-US" sz="1600" b="1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139" name="正方形/長方形 138"/>
          <p:cNvSpPr/>
          <p:nvPr/>
        </p:nvSpPr>
        <p:spPr>
          <a:xfrm>
            <a:off x="401146" y="6511332"/>
            <a:ext cx="288000" cy="288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ja-JP" sz="900" baseline="30000" dirty="0" smtClean="0">
                <a:solidFill>
                  <a:schemeClr val="bg1"/>
                </a:solidFill>
              </a:rPr>
              <a:t>250</a:t>
            </a:r>
            <a:r>
              <a:rPr lang="en-US" altLang="ja-JP" sz="900" dirty="0" smtClean="0">
                <a:solidFill>
                  <a:schemeClr val="bg1"/>
                </a:solidFill>
              </a:rPr>
              <a:t>Cf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cxnSp>
        <p:nvCxnSpPr>
          <p:cNvPr id="141" name="直線矢印コネクタ 140"/>
          <p:cNvCxnSpPr/>
          <p:nvPr/>
        </p:nvCxnSpPr>
        <p:spPr>
          <a:xfrm>
            <a:off x="910812" y="5874448"/>
            <a:ext cx="144016" cy="14401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テキスト ボックス 155"/>
          <p:cNvSpPr txBox="1"/>
          <p:nvPr/>
        </p:nvSpPr>
        <p:spPr>
          <a:xfrm>
            <a:off x="583684" y="276688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chemeClr val="bg1"/>
                </a:solidFill>
              </a:rPr>
              <a:t>既知核種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94" name="表 9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229137"/>
              </p:ext>
            </p:extLst>
          </p:nvPr>
        </p:nvGraphicFramePr>
        <p:xfrm>
          <a:off x="2987824" y="750660"/>
          <a:ext cx="5184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64"/>
                <a:gridCol w="287936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</a:tblGrid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117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293</a:t>
                      </a:r>
                      <a:r>
                        <a:rPr kumimoji="1" lang="en-US" altLang="ja-JP" sz="900" dirty="0" smtClean="0"/>
                        <a:t>117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294</a:t>
                      </a:r>
                      <a:r>
                        <a:rPr kumimoji="1" lang="en-US" altLang="ja-JP" sz="900" dirty="0" smtClean="0"/>
                        <a:t>117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116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115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287</a:t>
                      </a:r>
                      <a:r>
                        <a:rPr kumimoji="1" lang="en-US" altLang="ja-JP" sz="900" dirty="0" smtClean="0"/>
                        <a:t>115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288</a:t>
                      </a:r>
                      <a:r>
                        <a:rPr kumimoji="1" lang="en-US" altLang="ja-JP" sz="900" dirty="0" smtClean="0"/>
                        <a:t>115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289</a:t>
                      </a:r>
                      <a:r>
                        <a:rPr kumimoji="1" lang="en-US" altLang="ja-JP" sz="900" dirty="0" smtClean="0"/>
                        <a:t>115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290</a:t>
                      </a:r>
                      <a:r>
                        <a:rPr kumimoji="1" lang="en-US" altLang="ja-JP" sz="900" dirty="0" smtClean="0"/>
                        <a:t>115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114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113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282</a:t>
                      </a:r>
                      <a:r>
                        <a:rPr kumimoji="1" lang="en-US" altLang="ja-JP" sz="900" dirty="0" smtClean="0"/>
                        <a:t>113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283</a:t>
                      </a:r>
                      <a:r>
                        <a:rPr kumimoji="1" lang="en-US" altLang="ja-JP" sz="900" dirty="0" smtClean="0"/>
                        <a:t>113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284</a:t>
                      </a:r>
                      <a:r>
                        <a:rPr kumimoji="1" lang="en-US" altLang="ja-JP" sz="900" dirty="0" smtClean="0"/>
                        <a:t>113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285</a:t>
                      </a:r>
                      <a:r>
                        <a:rPr kumimoji="1" lang="en-US" altLang="ja-JP" sz="900" dirty="0" smtClean="0"/>
                        <a:t>113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286</a:t>
                      </a:r>
                      <a:r>
                        <a:rPr kumimoji="1" lang="en-US" altLang="ja-JP" sz="900" dirty="0" smtClean="0"/>
                        <a:t>113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278</a:t>
                      </a:r>
                      <a:r>
                        <a:rPr kumimoji="1" lang="en-US" altLang="ja-JP" sz="900" dirty="0" smtClean="0"/>
                        <a:t>Rg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279</a:t>
                      </a:r>
                      <a:r>
                        <a:rPr kumimoji="1" lang="en-US" altLang="ja-JP" sz="900" dirty="0" smtClean="0"/>
                        <a:t>Rg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280</a:t>
                      </a:r>
                      <a:r>
                        <a:rPr kumimoji="1" lang="en-US" altLang="ja-JP" sz="900" dirty="0" smtClean="0"/>
                        <a:t>Rg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281</a:t>
                      </a:r>
                      <a:r>
                        <a:rPr kumimoji="1" lang="en-US" altLang="ja-JP" sz="900" dirty="0" smtClean="0"/>
                        <a:t>Rg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282</a:t>
                      </a:r>
                      <a:r>
                        <a:rPr kumimoji="1" lang="en-US" altLang="ja-JP" sz="900" dirty="0" smtClean="0"/>
                        <a:t>Rg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274</a:t>
                      </a:r>
                      <a:r>
                        <a:rPr kumimoji="1" lang="en-US" altLang="ja-JP" sz="900" dirty="0" smtClean="0"/>
                        <a:t>Mt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275</a:t>
                      </a:r>
                      <a:r>
                        <a:rPr kumimoji="1" lang="en-US" altLang="ja-JP" sz="900" dirty="0" smtClean="0"/>
                        <a:t>Mt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276</a:t>
                      </a:r>
                      <a:r>
                        <a:rPr kumimoji="1" lang="en-US" altLang="ja-JP" sz="900" dirty="0" smtClean="0"/>
                        <a:t>Mt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278</a:t>
                      </a:r>
                      <a:r>
                        <a:rPr kumimoji="1" lang="en-US" altLang="ja-JP" sz="900" dirty="0" smtClean="0"/>
                        <a:t>Mt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aseline="30000" dirty="0" smtClean="0"/>
                        <a:t>270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271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272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274</a:t>
                      </a:r>
                      <a:r>
                        <a:rPr kumimoji="1" lang="en-US" altLang="ja-JP" sz="900" dirty="0" smtClean="0"/>
                        <a:t>Bh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266</a:t>
                      </a:r>
                      <a:r>
                        <a:rPr kumimoji="1" lang="en-US" altLang="ja-JP" sz="900" dirty="0" smtClean="0"/>
                        <a:t>Db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267</a:t>
                      </a:r>
                      <a:r>
                        <a:rPr kumimoji="1" lang="en-US" altLang="ja-JP" sz="900" dirty="0" smtClean="0"/>
                        <a:t>Db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268</a:t>
                      </a:r>
                      <a:r>
                        <a:rPr kumimoji="1" lang="en-US" altLang="ja-JP" sz="900" dirty="0" smtClean="0"/>
                        <a:t>Db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aseline="30000" dirty="0" smtClean="0"/>
                        <a:t>270</a:t>
                      </a:r>
                      <a:r>
                        <a:rPr kumimoji="1" lang="en-US" altLang="ja-JP" sz="900" dirty="0" smtClean="0"/>
                        <a:t>Db</a:t>
                      </a: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5" name="表 9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735565"/>
              </p:ext>
            </p:extLst>
          </p:nvPr>
        </p:nvGraphicFramePr>
        <p:xfrm>
          <a:off x="2700368" y="750660"/>
          <a:ext cx="5184000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64"/>
                <a:gridCol w="287936"/>
                <a:gridCol w="288000"/>
                <a:gridCol w="288000"/>
                <a:gridCol w="288000"/>
                <a:gridCol w="288000"/>
                <a:gridCol w="289936"/>
                <a:gridCol w="286064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  <a:gridCol w="288000"/>
              </a:tblGrid>
              <a:tr h="288000"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900" b="0" baseline="30000" dirty="0" smtClean="0">
                          <a:solidFill>
                            <a:schemeClr val="bg1"/>
                          </a:solidFill>
                        </a:rPr>
                        <a:t>294</a:t>
                      </a: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</a:rPr>
                        <a:t>118</a:t>
                      </a:r>
                      <a:endParaRPr kumimoji="1" lang="ja-JP" altLang="en-US" sz="9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tx1"/>
                          </a:solidFill>
                        </a:rPr>
                        <a:t>290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</a:rPr>
                        <a:t>Lv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tx1"/>
                          </a:solidFill>
                        </a:rPr>
                        <a:t>291</a:t>
                      </a:r>
                      <a:r>
                        <a:rPr kumimoji="1" lang="en-US" altLang="ja-JP" sz="900" b="0" dirty="0" smtClean="0">
                          <a:solidFill>
                            <a:schemeClr val="tx1"/>
                          </a:solidFill>
                        </a:rPr>
                        <a:t>Lv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6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6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tx1"/>
                          </a:solidFill>
                        </a:rPr>
                        <a:t>286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</a:rPr>
                        <a:t>Fl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tx1"/>
                          </a:solidFill>
                        </a:rPr>
                        <a:t>287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</a:rPr>
                        <a:t>Fl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i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4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4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bg1"/>
                          </a:solidFill>
                        </a:rPr>
                        <a:t>282</a:t>
                      </a:r>
                      <a:r>
                        <a:rPr kumimoji="1" lang="en-US" altLang="ja-JP" sz="900" b="0" dirty="0" smtClean="0">
                          <a:solidFill>
                            <a:schemeClr val="bg1"/>
                          </a:solidFill>
                        </a:rPr>
                        <a:t>Cn</a:t>
                      </a:r>
                      <a:endParaRPr kumimoji="1" lang="ja-JP" altLang="en-US" sz="9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bg1"/>
                          </a:solidFill>
                        </a:rPr>
                        <a:t>275</a:t>
                      </a:r>
                      <a:r>
                        <a:rPr kumimoji="1" lang="en-US" altLang="ja-JP" sz="900" b="0" baseline="0" dirty="0" smtClean="0">
                          <a:solidFill>
                            <a:schemeClr val="bg1"/>
                          </a:solidFill>
                        </a:rPr>
                        <a:t>Hs</a:t>
                      </a:r>
                      <a:endParaRPr kumimoji="1" lang="ja-JP" altLang="en-US" sz="9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8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0" baseline="30000" dirty="0" smtClean="0">
                          <a:solidFill>
                            <a:schemeClr val="tx1"/>
                          </a:solidFill>
                        </a:rPr>
                        <a:t>267</a:t>
                      </a:r>
                      <a:r>
                        <a:rPr kumimoji="1" lang="en-US" altLang="ja-JP" sz="900" b="0" baseline="0" dirty="0" smtClean="0">
                          <a:solidFill>
                            <a:schemeClr val="tx1"/>
                          </a:solidFill>
                        </a:rPr>
                        <a:t>Rf</a:t>
                      </a:r>
                      <a:endParaRPr kumimoji="1" lang="ja-JP" altLang="en-US" sz="9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900" dirty="0" smtClean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dirty="0"/>
                    </a:p>
                  </a:txBody>
                  <a:tcPr marL="0" marR="0" marT="0" marB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グループ化 107"/>
          <p:cNvGrpSpPr/>
          <p:nvPr/>
        </p:nvGrpSpPr>
        <p:grpSpPr>
          <a:xfrm>
            <a:off x="5019696" y="3070020"/>
            <a:ext cx="276362" cy="270000"/>
            <a:chOff x="8028384" y="1196752"/>
            <a:chExt cx="276362" cy="270000"/>
          </a:xfrm>
        </p:grpSpPr>
        <p:sp>
          <p:nvSpPr>
            <p:cNvPr id="109" name="直角三角形 108"/>
            <p:cNvSpPr/>
            <p:nvPr/>
          </p:nvSpPr>
          <p:spPr>
            <a:xfrm flipH="1">
              <a:off x="8028384" y="1196752"/>
              <a:ext cx="270000" cy="270000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10" name="テキスト ボックス 109"/>
            <p:cNvSpPr txBox="1"/>
            <p:nvPr/>
          </p:nvSpPr>
          <p:spPr>
            <a:xfrm>
              <a:off x="8043456" y="1256430"/>
              <a:ext cx="261290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279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Ds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グループ化 110"/>
          <p:cNvGrpSpPr/>
          <p:nvPr/>
        </p:nvGrpSpPr>
        <p:grpSpPr>
          <a:xfrm>
            <a:off x="3867568" y="4220052"/>
            <a:ext cx="279568" cy="270000"/>
            <a:chOff x="8028384" y="1196752"/>
            <a:chExt cx="279568" cy="270000"/>
          </a:xfrm>
        </p:grpSpPr>
        <p:sp>
          <p:nvSpPr>
            <p:cNvPr id="112" name="直角三角形 111"/>
            <p:cNvSpPr/>
            <p:nvPr/>
          </p:nvSpPr>
          <p:spPr>
            <a:xfrm flipH="1">
              <a:off x="8028384" y="1196752"/>
              <a:ext cx="270000" cy="270000"/>
            </a:xfrm>
            <a:prstGeom prst="rt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bg1"/>
                </a:solidFill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8043456" y="1256430"/>
              <a:ext cx="264496" cy="1384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1">
              <a:spAutoFit/>
            </a:bodyPr>
            <a:lstStyle/>
            <a:p>
              <a:r>
                <a:rPr kumimoji="1" lang="en-US" altLang="ja-JP" sz="900" baseline="30000" dirty="0" smtClean="0">
                  <a:solidFill>
                    <a:schemeClr val="bg1"/>
                  </a:solidFill>
                </a:rPr>
                <a:t>271</a:t>
              </a:r>
              <a:r>
                <a:rPr lang="en-US" altLang="ja-JP" sz="900" dirty="0" smtClean="0">
                  <a:solidFill>
                    <a:schemeClr val="bg1"/>
                  </a:solidFill>
                </a:rPr>
                <a:t>Sg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4" name="テキスト ボックス 113"/>
          <p:cNvSpPr txBox="1"/>
          <p:nvPr/>
        </p:nvSpPr>
        <p:spPr>
          <a:xfrm>
            <a:off x="6256899" y="2740406"/>
            <a:ext cx="28103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FLNR/LLNR/GSI/LBNL</a:t>
            </a:r>
          </a:p>
          <a:p>
            <a:r>
              <a:rPr lang="en-US" altLang="ja-JP" sz="1400" dirty="0" smtClean="0"/>
              <a:t>Actinide-based, </a:t>
            </a:r>
            <a:r>
              <a:rPr lang="en-US" altLang="ja-JP" sz="1400" baseline="30000" dirty="0" smtClean="0"/>
              <a:t>48</a:t>
            </a:r>
            <a:r>
              <a:rPr lang="en-US" altLang="ja-JP" sz="1400" dirty="0" smtClean="0"/>
              <a:t>Ca induced</a:t>
            </a:r>
          </a:p>
          <a:p>
            <a:r>
              <a:rPr kumimoji="1" lang="en-US" altLang="ja-JP" sz="1400" dirty="0" smtClean="0"/>
              <a:t>Hot fusion reactions</a:t>
            </a:r>
            <a:endParaRPr kumimoji="1" lang="ja-JP" altLang="en-US" sz="1400" dirty="0"/>
          </a:p>
        </p:txBody>
      </p:sp>
      <p:sp>
        <p:nvSpPr>
          <p:cNvPr id="158" name="四角形吹き出し 157"/>
          <p:cNvSpPr/>
          <p:nvPr/>
        </p:nvSpPr>
        <p:spPr>
          <a:xfrm>
            <a:off x="7644713" y="1501408"/>
            <a:ext cx="1368356" cy="299483"/>
          </a:xfrm>
          <a:prstGeom prst="wedgeRectCallout">
            <a:avLst>
              <a:gd name="adj1" fmla="val 28915"/>
              <a:gd name="adj2" fmla="val -1368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0" rtlCol="0" anchor="ctr" anchorCtr="1"/>
          <a:lstStyle/>
          <a:p>
            <a:r>
              <a:rPr lang="en-US" altLang="ja-JP" sz="1200" b="1" baseline="30000" dirty="0" smtClean="0">
                <a:solidFill>
                  <a:schemeClr val="tx1"/>
                </a:solidFill>
              </a:rPr>
              <a:t>249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Bk + </a:t>
            </a:r>
            <a:r>
              <a:rPr lang="en-US" altLang="ja-JP" sz="1200" b="1" baseline="30000" dirty="0" smtClean="0">
                <a:solidFill>
                  <a:schemeClr val="tx1"/>
                </a:solidFill>
              </a:rPr>
              <a:t>48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Ca </a:t>
            </a:r>
            <a:r>
              <a:rPr lang="en-US" altLang="ja-JP" sz="1200" b="1" dirty="0" smtClean="0">
                <a:solidFill>
                  <a:schemeClr val="tx1"/>
                </a:solidFill>
                <a:sym typeface="Wingdings" pitchFamily="2" charset="2"/>
              </a:rPr>
              <a:t> 4</a:t>
            </a:r>
            <a:r>
              <a:rPr lang="en-US" altLang="ja-JP" sz="1200" b="1" i="1" dirty="0" smtClean="0">
                <a:solidFill>
                  <a:schemeClr val="tx1"/>
                </a:solidFill>
                <a:sym typeface="Wingdings" pitchFamily="2" charset="2"/>
              </a:rPr>
              <a:t>n</a:t>
            </a:r>
            <a:endParaRPr lang="ja-JP" altLang="en-US" sz="1200" b="1" i="1" dirty="0">
              <a:solidFill>
                <a:schemeClr val="tx1"/>
              </a:solidFill>
            </a:endParaRPr>
          </a:p>
        </p:txBody>
      </p:sp>
      <p:sp>
        <p:nvSpPr>
          <p:cNvPr id="159" name="四角形吹き出し 158"/>
          <p:cNvSpPr/>
          <p:nvPr/>
        </p:nvSpPr>
        <p:spPr>
          <a:xfrm>
            <a:off x="6982209" y="2334836"/>
            <a:ext cx="1464666" cy="328842"/>
          </a:xfrm>
          <a:prstGeom prst="wedgeRectCallout">
            <a:avLst>
              <a:gd name="adj1" fmla="val -19832"/>
              <a:gd name="adj2" fmla="val -20137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r>
              <a:rPr lang="en-US" altLang="ja-JP" sz="1200" b="1" baseline="30000" dirty="0" smtClean="0">
                <a:solidFill>
                  <a:schemeClr val="tx1"/>
                </a:solidFill>
              </a:rPr>
              <a:t>243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Am + </a:t>
            </a:r>
            <a:r>
              <a:rPr lang="en-US" altLang="ja-JP" sz="1100" b="1" baseline="30000" dirty="0" smtClean="0">
                <a:solidFill>
                  <a:schemeClr val="tx1"/>
                </a:solidFill>
              </a:rPr>
              <a:t>48</a:t>
            </a:r>
            <a:r>
              <a:rPr lang="en-US" altLang="ja-JP" sz="1100" b="1" dirty="0" smtClean="0">
                <a:solidFill>
                  <a:schemeClr val="tx1"/>
                </a:solidFill>
              </a:rPr>
              <a:t>Ca</a:t>
            </a:r>
            <a:r>
              <a:rPr lang="en-US" altLang="ja-JP" sz="1200" b="1" dirty="0" smtClean="0">
                <a:solidFill>
                  <a:schemeClr val="tx1"/>
                </a:solidFill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sym typeface="Wingdings" pitchFamily="2" charset="2"/>
              </a:rPr>
              <a:t> 2</a:t>
            </a:r>
            <a:r>
              <a:rPr lang="en-US" altLang="ja-JP" sz="1200" b="1" i="1" dirty="0" smtClean="0">
                <a:solidFill>
                  <a:schemeClr val="tx1"/>
                </a:solidFill>
                <a:sym typeface="Wingdings" pitchFamily="2" charset="2"/>
              </a:rPr>
              <a:t>n</a:t>
            </a:r>
            <a:endParaRPr lang="ja-JP" altLang="en-US" sz="1200" b="1" i="1" dirty="0">
              <a:solidFill>
                <a:schemeClr val="tx1"/>
              </a:solidFill>
            </a:endParaRPr>
          </a:p>
        </p:txBody>
      </p:sp>
      <p:sp>
        <p:nvSpPr>
          <p:cNvPr id="160" name="四角形吹き出し 159"/>
          <p:cNvSpPr/>
          <p:nvPr/>
        </p:nvSpPr>
        <p:spPr>
          <a:xfrm>
            <a:off x="4211960" y="1182708"/>
            <a:ext cx="1440160" cy="288032"/>
          </a:xfrm>
          <a:prstGeom prst="wedgeRectCallout">
            <a:avLst>
              <a:gd name="adj1" fmla="val -22959"/>
              <a:gd name="adj2" fmla="val 303078"/>
            </a:avLst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r>
              <a:rPr lang="en-US" altLang="ja-JP" sz="1400" baseline="30000" dirty="0" smtClean="0">
                <a:solidFill>
                  <a:schemeClr val="tx1"/>
                </a:solidFill>
              </a:rPr>
              <a:t>209</a:t>
            </a:r>
            <a:r>
              <a:rPr lang="en-US" altLang="ja-JP" sz="1400" dirty="0" smtClean="0">
                <a:solidFill>
                  <a:schemeClr val="tx1"/>
                </a:solidFill>
              </a:rPr>
              <a:t>Bi + </a:t>
            </a:r>
            <a:r>
              <a:rPr lang="en-US" altLang="ja-JP" sz="1400" baseline="30000" dirty="0" smtClean="0">
                <a:solidFill>
                  <a:schemeClr val="tx1"/>
                </a:solidFill>
              </a:rPr>
              <a:t>70</a:t>
            </a:r>
            <a:r>
              <a:rPr lang="en-US" altLang="ja-JP" sz="1400" dirty="0" smtClean="0">
                <a:solidFill>
                  <a:schemeClr val="tx1"/>
                </a:solidFill>
              </a:rPr>
              <a:t>Zn </a:t>
            </a:r>
            <a:r>
              <a:rPr lang="en-US" altLang="ja-JP" sz="1400" dirty="0" smtClean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altLang="ja-JP" sz="1400" i="1" dirty="0" smtClean="0">
                <a:solidFill>
                  <a:schemeClr val="tx1"/>
                </a:solidFill>
                <a:sym typeface="Wingdings" pitchFamily="2" charset="2"/>
              </a:rPr>
              <a:t>n</a:t>
            </a:r>
            <a:endParaRPr lang="ja-JP" altLang="en-US" sz="1400" i="1" dirty="0">
              <a:solidFill>
                <a:schemeClr val="tx1"/>
              </a:solidFill>
            </a:endParaRPr>
          </a:p>
        </p:txBody>
      </p:sp>
      <p:sp>
        <p:nvSpPr>
          <p:cNvPr id="161" name="正方形/長方形 160"/>
          <p:cNvSpPr/>
          <p:nvPr/>
        </p:nvSpPr>
        <p:spPr>
          <a:xfrm>
            <a:off x="6159468" y="2192814"/>
            <a:ext cx="288000" cy="28803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285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113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62" name="正方形/長方形 161"/>
          <p:cNvSpPr/>
          <p:nvPr/>
        </p:nvSpPr>
        <p:spPr>
          <a:xfrm>
            <a:off x="5583468" y="2768814"/>
            <a:ext cx="288000" cy="288032"/>
          </a:xfrm>
          <a:prstGeom prst="rect">
            <a:avLst/>
          </a:prstGeom>
          <a:solidFill>
            <a:srgbClr val="92D05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281</a:t>
            </a:r>
            <a:r>
              <a:rPr lang="en-US" altLang="ja-JP" sz="900" dirty="0" smtClean="0">
                <a:solidFill>
                  <a:schemeClr val="bg1"/>
                </a:solidFill>
              </a:rPr>
              <a:t>Rg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grpSp>
        <p:nvGrpSpPr>
          <p:cNvPr id="10" name="グループ化 162"/>
          <p:cNvGrpSpPr/>
          <p:nvPr/>
        </p:nvGrpSpPr>
        <p:grpSpPr>
          <a:xfrm>
            <a:off x="5812784" y="2327950"/>
            <a:ext cx="346684" cy="440864"/>
            <a:chOff x="6133316" y="855136"/>
            <a:chExt cx="346684" cy="440864"/>
          </a:xfrm>
        </p:grpSpPr>
        <p:cxnSp>
          <p:nvCxnSpPr>
            <p:cNvPr id="164" name="直線矢印コネクタ 163"/>
            <p:cNvCxnSpPr/>
            <p:nvPr/>
          </p:nvCxnSpPr>
          <p:spPr>
            <a:xfrm flipH="1">
              <a:off x="6192000" y="1008000"/>
              <a:ext cx="288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テキスト ボックス 164"/>
            <p:cNvSpPr txBox="1"/>
            <p:nvPr/>
          </p:nvSpPr>
          <p:spPr>
            <a:xfrm>
              <a:off x="6133316" y="85513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endParaRPr kumimoji="1" lang="ja-JP" altLang="en-US" sz="16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grpSp>
        <p:nvGrpSpPr>
          <p:cNvPr id="13" name="グループ化 165"/>
          <p:cNvGrpSpPr/>
          <p:nvPr/>
        </p:nvGrpSpPr>
        <p:grpSpPr>
          <a:xfrm>
            <a:off x="5572048" y="2993814"/>
            <a:ext cx="490576" cy="353083"/>
            <a:chOff x="4173876" y="3257619"/>
            <a:chExt cx="490576" cy="353083"/>
          </a:xfrm>
        </p:grpSpPr>
        <p:cxnSp>
          <p:nvCxnSpPr>
            <p:cNvPr id="167" name="直線矢印コネクタ 166"/>
            <p:cNvCxnSpPr/>
            <p:nvPr/>
          </p:nvCxnSpPr>
          <p:spPr>
            <a:xfrm flipH="1">
              <a:off x="4173876" y="3312882"/>
              <a:ext cx="144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矢印コネクタ 167"/>
            <p:cNvCxnSpPr/>
            <p:nvPr/>
          </p:nvCxnSpPr>
          <p:spPr>
            <a:xfrm>
              <a:off x="4325512" y="3322702"/>
              <a:ext cx="144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テキスト ボックス 168"/>
            <p:cNvSpPr txBox="1"/>
            <p:nvPr/>
          </p:nvSpPr>
          <p:spPr>
            <a:xfrm>
              <a:off x="4303456" y="3257619"/>
              <a:ext cx="360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SF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0" name="正方形/長方形 169"/>
          <p:cNvSpPr/>
          <p:nvPr/>
        </p:nvSpPr>
        <p:spPr>
          <a:xfrm>
            <a:off x="6735468" y="1616116"/>
            <a:ext cx="288000" cy="288032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289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115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grpSp>
        <p:nvGrpSpPr>
          <p:cNvPr id="16" name="グループ化 170"/>
          <p:cNvGrpSpPr/>
          <p:nvPr/>
        </p:nvGrpSpPr>
        <p:grpSpPr>
          <a:xfrm>
            <a:off x="6390806" y="1751252"/>
            <a:ext cx="346684" cy="440864"/>
            <a:chOff x="6133316" y="855136"/>
            <a:chExt cx="346684" cy="440864"/>
          </a:xfrm>
        </p:grpSpPr>
        <p:cxnSp>
          <p:nvCxnSpPr>
            <p:cNvPr id="172" name="直線矢印コネクタ 171"/>
            <p:cNvCxnSpPr/>
            <p:nvPr/>
          </p:nvCxnSpPr>
          <p:spPr>
            <a:xfrm flipH="1">
              <a:off x="6192000" y="1008000"/>
              <a:ext cx="288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テキスト ボックス 172"/>
            <p:cNvSpPr txBox="1"/>
            <p:nvPr/>
          </p:nvSpPr>
          <p:spPr>
            <a:xfrm>
              <a:off x="6133316" y="85513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endParaRPr kumimoji="1" lang="ja-JP" altLang="en-US" sz="16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sp>
        <p:nvSpPr>
          <p:cNvPr id="174" name="正方形/長方形 173"/>
          <p:cNvSpPr/>
          <p:nvPr/>
        </p:nvSpPr>
        <p:spPr>
          <a:xfrm>
            <a:off x="6156960" y="2194151"/>
            <a:ext cx="288000" cy="288032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285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113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sp>
        <p:nvSpPr>
          <p:cNvPr id="175" name="正方形/長方形 174"/>
          <p:cNvSpPr/>
          <p:nvPr/>
        </p:nvSpPr>
        <p:spPr>
          <a:xfrm>
            <a:off x="5580960" y="2770151"/>
            <a:ext cx="288000" cy="288032"/>
          </a:xfrm>
          <a:prstGeom prst="rect">
            <a:avLst/>
          </a:prstGeom>
          <a:solidFill>
            <a:srgbClr val="92D05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281</a:t>
            </a:r>
            <a:r>
              <a:rPr lang="en-US" altLang="ja-JP" sz="900" dirty="0" smtClean="0">
                <a:solidFill>
                  <a:schemeClr val="bg1"/>
                </a:solidFill>
              </a:rPr>
              <a:t>Rg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grpSp>
        <p:nvGrpSpPr>
          <p:cNvPr id="19" name="グループ化 175"/>
          <p:cNvGrpSpPr/>
          <p:nvPr/>
        </p:nvGrpSpPr>
        <p:grpSpPr>
          <a:xfrm>
            <a:off x="5810276" y="2329287"/>
            <a:ext cx="346684" cy="440864"/>
            <a:chOff x="6133316" y="855136"/>
            <a:chExt cx="346684" cy="440864"/>
          </a:xfrm>
        </p:grpSpPr>
        <p:cxnSp>
          <p:nvCxnSpPr>
            <p:cNvPr id="177" name="直線矢印コネクタ 176"/>
            <p:cNvCxnSpPr/>
            <p:nvPr/>
          </p:nvCxnSpPr>
          <p:spPr>
            <a:xfrm flipH="1">
              <a:off x="6192000" y="1008000"/>
              <a:ext cx="288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テキスト ボックス 177"/>
            <p:cNvSpPr txBox="1"/>
            <p:nvPr/>
          </p:nvSpPr>
          <p:spPr>
            <a:xfrm>
              <a:off x="6133316" y="85513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endParaRPr kumimoji="1" lang="ja-JP" altLang="en-US" sz="16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grpSp>
        <p:nvGrpSpPr>
          <p:cNvPr id="22" name="グループ化 178"/>
          <p:cNvGrpSpPr/>
          <p:nvPr/>
        </p:nvGrpSpPr>
        <p:grpSpPr>
          <a:xfrm>
            <a:off x="5569540" y="2995151"/>
            <a:ext cx="490576" cy="353083"/>
            <a:chOff x="4173876" y="3257619"/>
            <a:chExt cx="490576" cy="353083"/>
          </a:xfrm>
        </p:grpSpPr>
        <p:cxnSp>
          <p:nvCxnSpPr>
            <p:cNvPr id="180" name="直線矢印コネクタ 179"/>
            <p:cNvCxnSpPr/>
            <p:nvPr/>
          </p:nvCxnSpPr>
          <p:spPr>
            <a:xfrm flipH="1">
              <a:off x="4173876" y="3312882"/>
              <a:ext cx="144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線矢印コネクタ 180"/>
            <p:cNvCxnSpPr/>
            <p:nvPr/>
          </p:nvCxnSpPr>
          <p:spPr>
            <a:xfrm>
              <a:off x="4325512" y="3322702"/>
              <a:ext cx="144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テキスト ボックス 181"/>
            <p:cNvSpPr txBox="1"/>
            <p:nvPr/>
          </p:nvSpPr>
          <p:spPr>
            <a:xfrm>
              <a:off x="4303456" y="3257619"/>
              <a:ext cx="3609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SF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3" name="正方形/長方形 182"/>
          <p:cNvSpPr/>
          <p:nvPr/>
        </p:nvSpPr>
        <p:spPr>
          <a:xfrm>
            <a:off x="6732960" y="1617453"/>
            <a:ext cx="288000" cy="288032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289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115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grpSp>
        <p:nvGrpSpPr>
          <p:cNvPr id="25" name="グループ化 183"/>
          <p:cNvGrpSpPr/>
          <p:nvPr/>
        </p:nvGrpSpPr>
        <p:grpSpPr>
          <a:xfrm>
            <a:off x="6388298" y="1752589"/>
            <a:ext cx="346684" cy="440864"/>
            <a:chOff x="6133316" y="855136"/>
            <a:chExt cx="346684" cy="440864"/>
          </a:xfrm>
        </p:grpSpPr>
        <p:cxnSp>
          <p:nvCxnSpPr>
            <p:cNvPr id="185" name="直線矢印コネクタ 184"/>
            <p:cNvCxnSpPr/>
            <p:nvPr/>
          </p:nvCxnSpPr>
          <p:spPr>
            <a:xfrm flipH="1">
              <a:off x="6192000" y="1008000"/>
              <a:ext cx="288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テキスト ボックス 185"/>
            <p:cNvSpPr txBox="1"/>
            <p:nvPr/>
          </p:nvSpPr>
          <p:spPr>
            <a:xfrm>
              <a:off x="6133316" y="85513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endParaRPr kumimoji="1" lang="ja-JP" altLang="en-US" sz="16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sp>
        <p:nvSpPr>
          <p:cNvPr id="187" name="正方形/長方形 186"/>
          <p:cNvSpPr/>
          <p:nvPr/>
        </p:nvSpPr>
        <p:spPr>
          <a:xfrm>
            <a:off x="7304713" y="1037527"/>
            <a:ext cx="288000" cy="288032"/>
          </a:xfrm>
          <a:prstGeom prst="rect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1"/>
          <a:lstStyle/>
          <a:p>
            <a:pPr algn="ctr"/>
            <a:r>
              <a:rPr kumimoji="1" lang="en-US" altLang="ja-JP" sz="900" baseline="30000" dirty="0" smtClean="0">
                <a:solidFill>
                  <a:schemeClr val="bg1"/>
                </a:solidFill>
              </a:rPr>
              <a:t>293</a:t>
            </a:r>
            <a:r>
              <a:rPr kumimoji="1" lang="en-US" altLang="ja-JP" sz="900" dirty="0" smtClean="0">
                <a:solidFill>
                  <a:schemeClr val="bg1"/>
                </a:solidFill>
              </a:rPr>
              <a:t>117</a:t>
            </a:r>
            <a:endParaRPr kumimoji="1" lang="ja-JP" altLang="en-US" sz="900" dirty="0">
              <a:solidFill>
                <a:schemeClr val="bg1"/>
              </a:solidFill>
            </a:endParaRPr>
          </a:p>
        </p:txBody>
      </p:sp>
      <p:grpSp>
        <p:nvGrpSpPr>
          <p:cNvPr id="28" name="グループ化 187"/>
          <p:cNvGrpSpPr/>
          <p:nvPr/>
        </p:nvGrpSpPr>
        <p:grpSpPr>
          <a:xfrm>
            <a:off x="6960051" y="1172663"/>
            <a:ext cx="346684" cy="440864"/>
            <a:chOff x="6133316" y="855136"/>
            <a:chExt cx="346684" cy="440864"/>
          </a:xfrm>
        </p:grpSpPr>
        <p:cxnSp>
          <p:nvCxnSpPr>
            <p:cNvPr id="189" name="直線矢印コネクタ 188"/>
            <p:cNvCxnSpPr/>
            <p:nvPr/>
          </p:nvCxnSpPr>
          <p:spPr>
            <a:xfrm flipH="1">
              <a:off x="6192000" y="1008000"/>
              <a:ext cx="28800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テキスト ボックス 189"/>
            <p:cNvSpPr txBox="1"/>
            <p:nvPr/>
          </p:nvSpPr>
          <p:spPr>
            <a:xfrm>
              <a:off x="6133316" y="855136"/>
              <a:ext cx="3145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600" b="1" dirty="0" smtClean="0">
                  <a:solidFill>
                    <a:schemeClr val="bg1"/>
                  </a:solidFill>
                  <a:latin typeface="Symbol" pitchFamily="18" charset="2"/>
                </a:rPr>
                <a:t>a</a:t>
              </a:r>
              <a:endParaRPr kumimoji="1" lang="ja-JP" altLang="en-US" sz="16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</p:grpSp>
      <p:sp>
        <p:nvSpPr>
          <p:cNvPr id="140" name="右矢印 139"/>
          <p:cNvSpPr/>
          <p:nvPr/>
        </p:nvSpPr>
        <p:spPr>
          <a:xfrm flipH="1">
            <a:off x="4448716" y="2190820"/>
            <a:ext cx="267300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2" name="右矢印 141"/>
          <p:cNvSpPr/>
          <p:nvPr/>
        </p:nvSpPr>
        <p:spPr>
          <a:xfrm flipH="1">
            <a:off x="7020272" y="1614756"/>
            <a:ext cx="288032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3" name="右矢印 142"/>
          <p:cNvSpPr/>
          <p:nvPr/>
        </p:nvSpPr>
        <p:spPr>
          <a:xfrm flipH="1">
            <a:off x="7308304" y="1614756"/>
            <a:ext cx="267300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4" name="右矢印 143"/>
          <p:cNvSpPr/>
          <p:nvPr/>
        </p:nvSpPr>
        <p:spPr>
          <a:xfrm flipH="1">
            <a:off x="7596336" y="1038692"/>
            <a:ext cx="288032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5" name="右矢印 144"/>
          <p:cNvSpPr/>
          <p:nvPr/>
        </p:nvSpPr>
        <p:spPr>
          <a:xfrm flipH="1">
            <a:off x="7884368" y="1038692"/>
            <a:ext cx="267300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6" name="右矢印 145"/>
          <p:cNvSpPr/>
          <p:nvPr/>
        </p:nvSpPr>
        <p:spPr>
          <a:xfrm flipH="1">
            <a:off x="8164780" y="1034882"/>
            <a:ext cx="267300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7" name="右矢印 146"/>
          <p:cNvSpPr/>
          <p:nvPr/>
        </p:nvSpPr>
        <p:spPr>
          <a:xfrm flipH="1">
            <a:off x="8446874" y="1038692"/>
            <a:ext cx="267300" cy="288032"/>
          </a:xfrm>
          <a:prstGeom prst="rightArrow">
            <a:avLst>
              <a:gd name="adj1" fmla="val 73786"/>
              <a:gd name="adj2" fmla="val 47229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8" name="正方形/長方形 147"/>
          <p:cNvSpPr/>
          <p:nvPr/>
        </p:nvSpPr>
        <p:spPr>
          <a:xfrm>
            <a:off x="395536" y="2500556"/>
            <a:ext cx="4032448" cy="266328"/>
          </a:xfrm>
          <a:prstGeom prst="rect">
            <a:avLst/>
          </a:prstGeom>
          <a:solidFill>
            <a:schemeClr val="bg2">
              <a:lumMod val="20000"/>
              <a:lumOff val="8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49" name="正方形/長方形 148"/>
          <p:cNvSpPr/>
          <p:nvPr/>
        </p:nvSpPr>
        <p:spPr>
          <a:xfrm>
            <a:off x="395537" y="3630980"/>
            <a:ext cx="2303830" cy="3227020"/>
          </a:xfrm>
          <a:prstGeom prst="rect">
            <a:avLst/>
          </a:prstGeom>
          <a:solidFill>
            <a:schemeClr val="bg2">
              <a:lumMod val="20000"/>
              <a:lumOff val="8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0" name="正方形/長方形 149"/>
          <p:cNvSpPr/>
          <p:nvPr/>
        </p:nvSpPr>
        <p:spPr>
          <a:xfrm>
            <a:off x="395536" y="2766884"/>
            <a:ext cx="3456384" cy="576064"/>
          </a:xfrm>
          <a:prstGeom prst="rect">
            <a:avLst/>
          </a:prstGeom>
          <a:solidFill>
            <a:schemeClr val="bg2">
              <a:lumMod val="20000"/>
              <a:lumOff val="8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1" name="正方形/長方形 150"/>
          <p:cNvSpPr/>
          <p:nvPr/>
        </p:nvSpPr>
        <p:spPr>
          <a:xfrm>
            <a:off x="395536" y="3342618"/>
            <a:ext cx="2567797" cy="288362"/>
          </a:xfrm>
          <a:prstGeom prst="rect">
            <a:avLst/>
          </a:prstGeom>
          <a:solidFill>
            <a:schemeClr val="bg2">
              <a:lumMod val="20000"/>
              <a:lumOff val="80000"/>
              <a:alpha val="1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2" name="角丸四角形 151"/>
          <p:cNvSpPr/>
          <p:nvPr/>
        </p:nvSpPr>
        <p:spPr>
          <a:xfrm>
            <a:off x="526999" y="2685795"/>
            <a:ext cx="1921932" cy="3640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solidFill>
                  <a:schemeClr val="tx1"/>
                </a:solidFill>
              </a:rPr>
              <a:t>Known Nuclei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3" name="正方形/長方形 152"/>
          <p:cNvSpPr/>
          <p:nvPr/>
        </p:nvSpPr>
        <p:spPr>
          <a:xfrm>
            <a:off x="2700866" y="3622023"/>
            <a:ext cx="1134533" cy="288362"/>
          </a:xfrm>
          <a:prstGeom prst="rect">
            <a:avLst/>
          </a:prstGeom>
          <a:solidFill>
            <a:srgbClr val="1AE3F2">
              <a:alpha val="1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54" name="Text Box 3"/>
          <p:cNvSpPr txBox="1">
            <a:spLocks noChangeArrowheads="1"/>
          </p:cNvSpPr>
          <p:nvPr/>
        </p:nvSpPr>
        <p:spPr bwMode="auto">
          <a:xfrm>
            <a:off x="111211" y="97346"/>
            <a:ext cx="6987489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tx1"/>
                </a:solidFill>
              </a:rPr>
              <a:t>New event; 113</a:t>
            </a:r>
            <a:r>
              <a:rPr lang="en-US" altLang="ja-JP" sz="2800" baseline="30000" dirty="0" smtClean="0">
                <a:solidFill>
                  <a:schemeClr val="tx1"/>
                </a:solidFill>
              </a:rPr>
              <a:t>th</a:t>
            </a:r>
            <a:r>
              <a:rPr lang="en-US" altLang="ja-JP" sz="2800" dirty="0" smtClean="0">
                <a:solidFill>
                  <a:schemeClr val="tx1"/>
                </a:solidFill>
              </a:rPr>
              <a:t> element (3</a:t>
            </a:r>
            <a:r>
              <a:rPr lang="en-US" altLang="ja-JP" sz="2800" baseline="30000" dirty="0" smtClean="0">
                <a:solidFill>
                  <a:schemeClr val="tx1"/>
                </a:solidFill>
              </a:rPr>
              <a:t>rd </a:t>
            </a:r>
            <a:r>
              <a:rPr lang="en-US" altLang="ja-JP" sz="2800" dirty="0" smtClean="0">
                <a:solidFill>
                  <a:schemeClr val="tx1"/>
                </a:solidFill>
              </a:rPr>
              <a:t>of </a:t>
            </a:r>
            <a:r>
              <a:rPr lang="en-US" altLang="ja-JP" sz="2800" baseline="30000" dirty="0" smtClean="0">
                <a:solidFill>
                  <a:schemeClr val="tx1"/>
                </a:solidFill>
              </a:rPr>
              <a:t>278</a:t>
            </a:r>
            <a:r>
              <a:rPr lang="en-US" altLang="ja-JP" sz="2800" dirty="0" smtClean="0">
                <a:solidFill>
                  <a:schemeClr val="tx1"/>
                </a:solidFill>
              </a:rPr>
              <a:t>113)</a:t>
            </a:r>
            <a:endParaRPr lang="en-US" altLang="ja-JP" sz="2800" dirty="0">
              <a:solidFill>
                <a:schemeClr val="tx1"/>
              </a:solidFill>
            </a:endParaRPr>
          </a:p>
        </p:txBody>
      </p:sp>
      <p:pic>
        <p:nvPicPr>
          <p:cNvPr id="139266" name="Picture 2" descr="http://img5.blogs.yahoo.co.jp/ybi/1/dc/62/kingboy4649/folder/1286645/img_1286645_38480069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984" y="4157210"/>
            <a:ext cx="3351300" cy="2634122"/>
          </a:xfrm>
          <a:prstGeom prst="rect">
            <a:avLst/>
          </a:prstGeom>
          <a:noFill/>
        </p:spPr>
      </p:pic>
      <p:sp>
        <p:nvSpPr>
          <p:cNvPr id="157" name="テキスト ボックス 156"/>
          <p:cNvSpPr txBox="1"/>
          <p:nvPr/>
        </p:nvSpPr>
        <p:spPr>
          <a:xfrm>
            <a:off x="261436" y="882276"/>
            <a:ext cx="2611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RIKEN </a:t>
            </a:r>
            <a:r>
              <a:rPr kumimoji="1" lang="en-US" altLang="ja-JP" sz="1400" dirty="0" err="1" smtClean="0"/>
              <a:t>Nishia</a:t>
            </a:r>
            <a:endParaRPr kumimoji="1" lang="en-US" altLang="ja-JP" sz="1400" dirty="0" smtClean="0"/>
          </a:p>
          <a:p>
            <a:r>
              <a:rPr lang="en-US" altLang="ja-JP" sz="1400" baseline="30000" dirty="0" smtClean="0"/>
              <a:t>209</a:t>
            </a:r>
            <a:r>
              <a:rPr lang="en-US" altLang="ja-JP" sz="1400" dirty="0" smtClean="0"/>
              <a:t>Bi-based, </a:t>
            </a:r>
            <a:r>
              <a:rPr lang="en-US" altLang="ja-JP" sz="1400" baseline="30000" dirty="0" smtClean="0"/>
              <a:t>79</a:t>
            </a:r>
            <a:r>
              <a:rPr lang="en-US" altLang="ja-JP" sz="1400" dirty="0" smtClean="0"/>
              <a:t>CaZn induced</a:t>
            </a:r>
          </a:p>
          <a:p>
            <a:r>
              <a:rPr kumimoji="1" lang="en-US" altLang="ja-JP" sz="1400" dirty="0" smtClean="0"/>
              <a:t>Cold fusion reactions</a:t>
            </a:r>
            <a:endParaRPr kumimoji="1" lang="ja-JP" altLang="en-US" sz="1400" dirty="0"/>
          </a:p>
        </p:txBody>
      </p:sp>
      <p:sp>
        <p:nvSpPr>
          <p:cNvPr id="53" name="スライド番号プレースホルダー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4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3"/>
          <p:cNvSpPr>
            <a:spLocks noChangeShapeType="1"/>
          </p:cNvSpPr>
          <p:nvPr/>
        </p:nvSpPr>
        <p:spPr bwMode="auto">
          <a:xfrm>
            <a:off x="6291263" y="857250"/>
            <a:ext cx="0" cy="1150938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843" name="AutoShape 21"/>
          <p:cNvSpPr>
            <a:spLocks noChangeArrowheads="1"/>
          </p:cNvSpPr>
          <p:nvPr/>
        </p:nvSpPr>
        <p:spPr bwMode="auto">
          <a:xfrm>
            <a:off x="6307138" y="801688"/>
            <a:ext cx="719137" cy="720725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CCFF"/>
          </a:solidFill>
          <a:ln w="9525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000">
              <a:solidFill>
                <a:schemeClr val="accent3">
                  <a:lumMod val="60000"/>
                  <a:lumOff val="40000"/>
                </a:schemeClr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aphicFrame>
        <p:nvGraphicFramePr>
          <p:cNvPr id="35844" name="Object 2"/>
          <p:cNvGraphicFramePr>
            <a:graphicFrameLocks noChangeAspect="1"/>
          </p:cNvGraphicFramePr>
          <p:nvPr/>
        </p:nvGraphicFramePr>
        <p:xfrm>
          <a:off x="128588" y="1666875"/>
          <a:ext cx="7632700" cy="44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CorelDRAW" r:id="rId4" imgW="7626096" imgH="4501896" progId="CorelDRAW.Graphic.13">
                  <p:embed/>
                </p:oleObj>
              </mc:Choice>
              <mc:Fallback>
                <p:oleObj name="CorelDRAW" r:id="rId4" imgW="7626096" imgH="4501896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1666875"/>
                        <a:ext cx="7632700" cy="449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5" name="Text Box 2"/>
          <p:cNvSpPr txBox="1">
            <a:spLocks noChangeArrowheads="1"/>
          </p:cNvSpPr>
          <p:nvPr/>
        </p:nvSpPr>
        <p:spPr bwMode="auto">
          <a:xfrm>
            <a:off x="7329488" y="5300663"/>
            <a:ext cx="150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ea typeface="ＭＳ Ｐゴシック" panose="020B0600070205080204" pitchFamily="50" charset="-128"/>
                <a:cs typeface="Arial" panose="020B0604020202020204" pitchFamily="34" charset="0"/>
              </a:rPr>
              <a:t>neutrons   →</a:t>
            </a:r>
          </a:p>
        </p:txBody>
      </p:sp>
      <p:sp>
        <p:nvSpPr>
          <p:cNvPr id="35846" name="Text Box 3"/>
          <p:cNvSpPr txBox="1">
            <a:spLocks noChangeArrowheads="1"/>
          </p:cNvSpPr>
          <p:nvPr/>
        </p:nvSpPr>
        <p:spPr bwMode="auto">
          <a:xfrm rot="-5400000">
            <a:off x="-119062" y="660400"/>
            <a:ext cx="1377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ea typeface="ＭＳ Ｐゴシック" panose="020B0600070205080204" pitchFamily="50" charset="-128"/>
                <a:cs typeface="Arial" panose="020B0604020202020204" pitchFamily="34" charset="0"/>
              </a:rPr>
              <a:t>protons   →</a:t>
            </a:r>
          </a:p>
        </p:txBody>
      </p:sp>
      <p:sp>
        <p:nvSpPr>
          <p:cNvPr id="35847" name="AutoShape 21"/>
          <p:cNvSpPr>
            <a:spLocks noChangeArrowheads="1"/>
          </p:cNvSpPr>
          <p:nvPr/>
        </p:nvSpPr>
        <p:spPr bwMode="auto">
          <a:xfrm>
            <a:off x="6215063" y="692150"/>
            <a:ext cx="719137" cy="720725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CCFF"/>
          </a:solidFill>
          <a:ln w="9525">
            <a:solidFill>
              <a:srgbClr val="CC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ja-JP" sz="2000">
              <a:solidFill>
                <a:schemeClr val="accent3">
                  <a:lumMod val="60000"/>
                  <a:lumOff val="40000"/>
                </a:schemeClr>
              </a:solidFill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5848" name="WordArt 22"/>
          <p:cNvSpPr>
            <a:spLocks noChangeArrowheads="1" noChangeShapeType="1" noTextEdit="1"/>
          </p:cNvSpPr>
          <p:nvPr/>
        </p:nvSpPr>
        <p:spPr bwMode="auto">
          <a:xfrm rot="1146064">
            <a:off x="6281738" y="825500"/>
            <a:ext cx="646112" cy="34925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r>
              <a:rPr lang="en-US" altLang="ja-JP" sz="3600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>
                    <a:lumMod val="60000"/>
                    <a:lumOff val="40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A=294</a:t>
            </a:r>
            <a:endParaRPr lang="ja-JP" altLang="en-US" sz="3600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chemeClr val="accent3">
                  <a:lumMod val="60000"/>
                  <a:lumOff val="40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5869" name="Text Box 16"/>
          <p:cNvSpPr txBox="1">
            <a:spLocks noChangeArrowheads="1"/>
          </p:cNvSpPr>
          <p:nvPr/>
        </p:nvSpPr>
        <p:spPr bwMode="auto">
          <a:xfrm>
            <a:off x="1517650" y="1924050"/>
            <a:ext cx="3395663" cy="641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ＭＳ Ｐゴシック" panose="020B0600070205080204" pitchFamily="50" charset="-128"/>
                <a:cs typeface="Arial" panose="020B0604020202020204" pitchFamily="34" charset="0"/>
              </a:rPr>
              <a:t>Nuclear structure and decay properties of the SHN</a:t>
            </a:r>
            <a:endParaRPr lang="ru-RU" altLang="ja-JP" sz="1800" b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5867" name="Text Box 15"/>
          <p:cNvSpPr txBox="1">
            <a:spLocks noChangeArrowheads="1"/>
          </p:cNvSpPr>
          <p:nvPr/>
        </p:nvSpPr>
        <p:spPr bwMode="auto">
          <a:xfrm>
            <a:off x="1878013" y="1271587"/>
            <a:ext cx="37433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ＭＳ Ｐゴシック" panose="020B0600070205080204" pitchFamily="50" charset="-128"/>
                <a:cs typeface="Arial" panose="020B0604020202020204" pitchFamily="34" charset="0"/>
              </a:rPr>
              <a:t>Chemical properties of the SHE</a:t>
            </a:r>
            <a:endParaRPr lang="ru-RU" altLang="ja-JP" sz="1800" b="0">
              <a:solidFill>
                <a:schemeClr val="accent3">
                  <a:lumMod val="60000"/>
                  <a:lumOff val="40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35863" name="Group 22"/>
          <p:cNvGrpSpPr>
            <a:grpSpLocks/>
          </p:cNvGrpSpPr>
          <p:nvPr/>
        </p:nvGrpSpPr>
        <p:grpSpPr bwMode="auto">
          <a:xfrm>
            <a:off x="7265988" y="717550"/>
            <a:ext cx="1852613" cy="820738"/>
            <a:chOff x="4516" y="607"/>
            <a:chExt cx="1167" cy="517"/>
          </a:xfrm>
        </p:grpSpPr>
        <p:sp>
          <p:nvSpPr>
            <p:cNvPr id="35865" name="Text Box 18"/>
            <p:cNvSpPr txBox="1">
              <a:spLocks noChangeArrowheads="1"/>
            </p:cNvSpPr>
            <p:nvPr/>
          </p:nvSpPr>
          <p:spPr bwMode="auto">
            <a:xfrm>
              <a:off x="4714" y="607"/>
              <a:ext cx="969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Search for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new shells</a:t>
              </a:r>
              <a:endParaRPr lang="ru-RU" altLang="ja-JP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  <p:sp>
          <p:nvSpPr>
            <p:cNvPr id="35866" name="AutoShape 19"/>
            <p:cNvSpPr>
              <a:spLocks noChangeArrowheads="1"/>
            </p:cNvSpPr>
            <p:nvPr/>
          </p:nvSpPr>
          <p:spPr bwMode="auto">
            <a:xfrm rot="-2077079">
              <a:off x="4516" y="941"/>
              <a:ext cx="359" cy="18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9 w 21600"/>
                <a:gd name="T13" fmla="*/ 5430 h 21600"/>
                <a:gd name="T14" fmla="*/ 18892 w 21600"/>
                <a:gd name="T15" fmla="*/ 1617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Группа 29"/>
          <p:cNvGrpSpPr>
            <a:grpSpLocks/>
          </p:cNvGrpSpPr>
          <p:nvPr/>
        </p:nvGrpSpPr>
        <p:grpSpPr bwMode="auto">
          <a:xfrm>
            <a:off x="6092826" y="2603498"/>
            <a:ext cx="2797847" cy="641872"/>
            <a:chOff x="6011863" y="2603500"/>
            <a:chExt cx="2797175" cy="641350"/>
          </a:xfrm>
        </p:grpSpPr>
        <p:sp>
          <p:nvSpPr>
            <p:cNvPr id="35860" name="AutoShape 11"/>
            <p:cNvSpPr>
              <a:spLocks noChangeArrowheads="1"/>
            </p:cNvSpPr>
            <p:nvPr/>
          </p:nvSpPr>
          <p:spPr bwMode="auto">
            <a:xfrm>
              <a:off x="6011863" y="2770188"/>
              <a:ext cx="576262" cy="2873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370 h 21600"/>
                <a:gd name="T14" fmla="*/ 18922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5861" name="Text Box 12"/>
            <p:cNvSpPr txBox="1">
              <a:spLocks noChangeArrowheads="1"/>
            </p:cNvSpPr>
            <p:nvPr/>
          </p:nvSpPr>
          <p:spPr bwMode="auto">
            <a:xfrm>
              <a:off x="6732588" y="2603500"/>
              <a:ext cx="2076450" cy="641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Search for SHE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in Nature </a:t>
              </a:r>
              <a:endParaRPr lang="ru-RU" altLang="ja-JP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35853" name="Line 23"/>
          <p:cNvSpPr>
            <a:spLocks noChangeShapeType="1"/>
          </p:cNvSpPr>
          <p:nvPr/>
        </p:nvSpPr>
        <p:spPr bwMode="auto">
          <a:xfrm>
            <a:off x="6197600" y="752475"/>
            <a:ext cx="0" cy="1150938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3608388" y="444500"/>
            <a:ext cx="2484437" cy="1547813"/>
            <a:chOff x="2305" y="325"/>
            <a:chExt cx="1565" cy="975"/>
          </a:xfrm>
        </p:grpSpPr>
        <p:sp>
          <p:nvSpPr>
            <p:cNvPr id="35856" name="AutoShape 14"/>
            <p:cNvSpPr>
              <a:spLocks noChangeArrowheads="1"/>
            </p:cNvSpPr>
            <p:nvPr/>
          </p:nvSpPr>
          <p:spPr bwMode="auto">
            <a:xfrm rot="5400000" flipV="1">
              <a:off x="3504" y="1028"/>
              <a:ext cx="363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2 w 21600"/>
                <a:gd name="T13" fmla="*/ 5370 h 21600"/>
                <a:gd name="T14" fmla="*/ 18922 w 21600"/>
                <a:gd name="T15" fmla="*/ 162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CC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ja-JP" altLang="en-US">
                <a:solidFill>
                  <a:schemeClr val="accent3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35858" name="Text Box 15"/>
            <p:cNvSpPr txBox="1">
              <a:spLocks noChangeArrowheads="1"/>
            </p:cNvSpPr>
            <p:nvPr/>
          </p:nvSpPr>
          <p:spPr bwMode="auto">
            <a:xfrm>
              <a:off x="2305" y="325"/>
              <a:ext cx="1565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Electronic structure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b="0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  <a:ea typeface="ＭＳ Ｐゴシック" panose="020B0600070205080204" pitchFamily="50" charset="-128"/>
                  <a:cs typeface="Arial" panose="020B0604020202020204" pitchFamily="34" charset="0"/>
                </a:rPr>
                <a:t>of SHE-atoms</a:t>
              </a:r>
              <a:endParaRPr lang="ru-RU" altLang="ja-JP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sp>
        <p:nvSpPr>
          <p:cNvPr id="35855" name="TextBox 29"/>
          <p:cNvSpPr txBox="1">
            <a:spLocks noChangeArrowheads="1"/>
          </p:cNvSpPr>
          <p:nvPr/>
        </p:nvSpPr>
        <p:spPr bwMode="auto">
          <a:xfrm>
            <a:off x="311150" y="6403975"/>
            <a:ext cx="8543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Gungsuh" panose="02030600000101010101" pitchFamily="18" charset="-127"/>
                <a:ea typeface="Gungsuh" panose="02030600000101010101" pitchFamily="18" charset="-127"/>
              </a:rPr>
              <a:t>Yu. </a:t>
            </a:r>
            <a:r>
              <a:rPr lang="en-US" altLang="ja-JP" sz="1400" dirty="0" err="1">
                <a:latin typeface="Gungsuh" panose="02030600000101010101" pitchFamily="18" charset="-127"/>
                <a:ea typeface="Gungsuh" panose="02030600000101010101" pitchFamily="18" charset="-127"/>
              </a:rPr>
              <a:t>Oganessian</a:t>
            </a:r>
            <a:r>
              <a:rPr lang="en-US" altLang="ja-JP" sz="1400" dirty="0">
                <a:latin typeface="Gungsuh" panose="02030600000101010101" pitchFamily="18" charset="-127"/>
                <a:ea typeface="Gungsuh" panose="02030600000101010101" pitchFamily="18" charset="-127"/>
              </a:rPr>
              <a:t>  “SHE in JINR” 109-th Session of the SC of JINR, Feb. 17-18, 2011, Dubna</a:t>
            </a:r>
            <a:endParaRPr lang="ru-RU" altLang="ja-JP" sz="1400" dirty="0">
              <a:latin typeface="Gungsuh" panose="02030600000101010101" pitchFamily="18" charset="-127"/>
              <a:ea typeface="Gungsuh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045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8605" y="295736"/>
            <a:ext cx="7055380" cy="690282"/>
          </a:xfrm>
        </p:spPr>
        <p:txBody>
          <a:bodyPr/>
          <a:lstStyle/>
          <a:p>
            <a:r>
              <a:rPr lang="en-US" altLang="ja-JP" sz="3200" dirty="0"/>
              <a:t>National, Regional, International</a:t>
            </a:r>
            <a:endParaRPr kumimoji="1" lang="ja-JP" altLang="en-US" sz="3200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0642241"/>
              </p:ext>
            </p:extLst>
          </p:nvPr>
        </p:nvGraphicFramePr>
        <p:xfrm>
          <a:off x="506736" y="1094581"/>
          <a:ext cx="8306443" cy="3261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401"/>
                <a:gridCol w="887177"/>
                <a:gridCol w="274225"/>
                <a:gridCol w="580701"/>
                <a:gridCol w="580701"/>
                <a:gridCol w="580701"/>
                <a:gridCol w="580701"/>
                <a:gridCol w="1161401"/>
                <a:gridCol w="753511"/>
                <a:gridCol w="407890"/>
                <a:gridCol w="1338034"/>
              </a:tblGrid>
              <a:tr h="359910">
                <a:tc gridSpan="11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Scale of</a:t>
                      </a:r>
                      <a:r>
                        <a:rPr kumimoji="1" lang="en-US" altLang="ja-JP" baseline="0" dirty="0" smtClean="0"/>
                        <a:t> the project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59401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</a:t>
                      </a:r>
                    </a:p>
                    <a:p>
                      <a:r>
                        <a:rPr kumimoji="1" lang="en-US" altLang="ja-JP" dirty="0" smtClean="0"/>
                        <a:t>M$</a:t>
                      </a:r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</a:t>
                      </a:r>
                    </a:p>
                    <a:p>
                      <a:r>
                        <a:rPr kumimoji="1" lang="en-US" altLang="ja-JP" dirty="0" smtClean="0"/>
                        <a:t>M$</a:t>
                      </a:r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100</a:t>
                      </a:r>
                    </a:p>
                    <a:p>
                      <a:r>
                        <a:rPr kumimoji="1" lang="en-US" altLang="ja-JP" dirty="0" smtClean="0"/>
                        <a:t>M$</a:t>
                      </a:r>
                      <a:endParaRPr kumimoji="1" lang="ja-JP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500</a:t>
                      </a:r>
                    </a:p>
                    <a:p>
                      <a:r>
                        <a:rPr kumimoji="1" lang="en-US" altLang="ja-JP" dirty="0" smtClean="0"/>
                        <a:t>M$</a:t>
                      </a:r>
                      <a:endParaRPr kumimoji="1" lang="ja-JP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1,000</a:t>
                      </a:r>
                    </a:p>
                    <a:p>
                      <a:r>
                        <a:rPr kumimoji="1" lang="en-US" altLang="ja-JP" dirty="0" smtClean="0"/>
                        <a:t>M$</a:t>
                      </a:r>
                      <a:endParaRPr kumimoji="1" lang="ja-JP" altLang="en-US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5,000</a:t>
                      </a:r>
                    </a:p>
                    <a:p>
                      <a:r>
                        <a:rPr kumimoji="1" lang="en-US" altLang="ja-JP" dirty="0" smtClean="0"/>
                        <a:t>M$</a:t>
                      </a:r>
                      <a:endParaRPr kumimoji="1" lang="ja-JP" alt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10,000M$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29744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Institutional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national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regional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International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763727">
                <a:tc gridSpan="4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6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RHIC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JLAB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NICA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eRHIC</a:t>
                      </a:r>
                    </a:p>
                    <a:p>
                      <a:pPr algn="ctr"/>
                      <a:r>
                        <a:rPr kumimoji="1" lang="en-US" altLang="ja-JP" sz="1600" dirty="0" smtClean="0"/>
                        <a:t>JPARC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70C0"/>
                          </a:solidFill>
                        </a:rPr>
                        <a:t>SSC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70C0"/>
                          </a:solidFill>
                        </a:rPr>
                        <a:t>LHC</a:t>
                      </a:r>
                      <a:endParaRPr kumimoji="1" lang="ja-JP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rgbClr val="0070C0"/>
                          </a:solidFill>
                        </a:rPr>
                        <a:t>ILC</a:t>
                      </a:r>
                      <a:endParaRPr kumimoji="1" lang="ja-JP" altLang="en-US" sz="16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  <a:tr h="859663">
                <a:tc gridSpan="4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ARIEL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HIE-ISOLDE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SPES</a:t>
                      </a:r>
                    </a:p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/>
                        <a:t>RIBF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FRIB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RISP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SPIRAL2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FAIR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EURISOL</a:t>
                      </a:r>
                    </a:p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CARIF</a:t>
                      </a:r>
                    </a:p>
                    <a:p>
                      <a:pPr algn="ctr"/>
                      <a:endParaRPr kumimoji="1" lang="en-US" altLang="ja-JP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kumimoji="1" lang="ja-JP" altLang="en-US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AutoShape 2" descr="http://upload.wikimedia.org/wikipedia/commons/0/0d/WorldMap.svg"/>
          <p:cNvSpPr>
            <a:spLocks noChangeAspect="1" noChangeArrowheads="1"/>
          </p:cNvSpPr>
          <p:nvPr/>
        </p:nvSpPr>
        <p:spPr bwMode="auto">
          <a:xfrm>
            <a:off x="155575" y="-1646238"/>
            <a:ext cx="6791325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155574" y="4410467"/>
            <a:ext cx="9336383" cy="746638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altLang="ja-JP" sz="1800" dirty="0" smtClean="0"/>
              <a:t>Rule of thumb</a:t>
            </a:r>
          </a:p>
          <a:p>
            <a:r>
              <a:rPr lang="en-US" altLang="ja-JP" sz="1800" dirty="0" smtClean="0"/>
              <a:t>We do region wide collaboration due to Man-Power/Money-Power limitation</a:t>
            </a:r>
          </a:p>
          <a:p>
            <a:pPr lvl="1"/>
            <a:r>
              <a:rPr lang="en-US" altLang="ja-JP" sz="1600" dirty="0" smtClean="0"/>
              <a:t>Not by nature (do it by myself is scientist’s nature)</a:t>
            </a:r>
          </a:p>
          <a:p>
            <a:r>
              <a:rPr lang="en-US" altLang="ja-JP" sz="1800" dirty="0" smtClean="0"/>
              <a:t>Good Facility wins the game.</a:t>
            </a:r>
          </a:p>
          <a:p>
            <a:r>
              <a:rPr lang="en-US" altLang="ja-JP" sz="1800" dirty="0" smtClean="0"/>
              <a:t>Researches are international,  Educations are often not (distance).</a:t>
            </a:r>
          </a:p>
          <a:p>
            <a:r>
              <a:rPr lang="en-US" altLang="ja-JP" sz="1800" dirty="0" smtClean="0"/>
              <a:t>Good balance required (only one in the world is not a good approach) </a:t>
            </a:r>
          </a:p>
        </p:txBody>
      </p:sp>
      <p:sp>
        <p:nvSpPr>
          <p:cNvPr id="3" name="角丸四角形吹き出し 2"/>
          <p:cNvSpPr/>
          <p:nvPr/>
        </p:nvSpPr>
        <p:spPr>
          <a:xfrm>
            <a:off x="4538369" y="5594657"/>
            <a:ext cx="2082373" cy="276625"/>
          </a:xfrm>
          <a:prstGeom prst="wedgeRoundRectCallout">
            <a:avLst>
              <a:gd name="adj1" fmla="val -18250"/>
              <a:gd name="adj2" fmla="val 145833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and  family life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7869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3974" y="232585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Road map ?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440830"/>
              </p:ext>
            </p:extLst>
          </p:nvPr>
        </p:nvGraphicFramePr>
        <p:xfrm>
          <a:off x="705404" y="1414631"/>
          <a:ext cx="7967129" cy="32054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96713"/>
                <a:gridCol w="930486"/>
                <a:gridCol w="744734"/>
                <a:gridCol w="714918"/>
                <a:gridCol w="796713"/>
                <a:gridCol w="796713"/>
                <a:gridCol w="796713"/>
                <a:gridCol w="796713"/>
                <a:gridCol w="796713"/>
                <a:gridCol w="796713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2015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2019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 rowSpan="2" gridSpan="2">
                  <a:txBody>
                    <a:bodyPr/>
                    <a:lstStyle/>
                    <a:p>
                      <a:r>
                        <a:rPr kumimoji="1" lang="en-US" altLang="ja-JP" sz="1600" b="1" dirty="0" smtClean="0"/>
                        <a:t>Dubna</a:t>
                      </a:r>
                    </a:p>
                    <a:p>
                      <a:r>
                        <a:rPr kumimoji="1" lang="en-US" altLang="ja-JP" sz="1600" b="1" dirty="0" smtClean="0"/>
                        <a:t>(FLNR)</a:t>
                      </a:r>
                      <a:endParaRPr kumimoji="1" lang="ja-JP" altLang="en-US" sz="1600" b="1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2.5uA48Ca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3.0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 gridSpan="2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New accelerator/setup 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20uA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endParaRPr kumimoji="1" lang="ja-JP" altLang="en-US" sz="1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endParaRPr kumimoji="1" lang="ja-JP" altLang="en-US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kumimoji="1" lang="en-US" altLang="ja-JP" sz="1600" b="1" dirty="0" smtClean="0"/>
                        <a:t>RIKEN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Cold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/>
                        <a:t>10puA</a:t>
                      </a:r>
                      <a:endParaRPr kumimoji="1" lang="ja-JP" altLang="en-US" sz="1400" b="1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preparation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to Z119/120</a:t>
                      </a:r>
                      <a:endParaRPr kumimoji="1" lang="ja-JP" altLang="en-US" dirty="0" smtClean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Chem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endParaRPr kumimoji="1" lang="ja-JP" altLang="en-US" sz="100" b="1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" dirty="0"/>
                    </a:p>
                  </a:txBody>
                  <a:tcPr>
                    <a:solidFill>
                      <a:schemeClr val="accent4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/>
                        <a:t>GSI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Hot/X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??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580393" y="4683453"/>
            <a:ext cx="7728073" cy="2672756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kumimoji="1"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ja-JP" sz="1800" i="1" dirty="0" smtClean="0"/>
              <a:t>Z=119/120 may be reachable, but not beyond</a:t>
            </a:r>
          </a:p>
          <a:p>
            <a:r>
              <a:rPr lang="en-US" altLang="ja-JP" sz="1800" i="1" dirty="0" smtClean="0"/>
              <a:t>Beam time becomes too long</a:t>
            </a:r>
          </a:p>
          <a:p>
            <a:r>
              <a:rPr lang="en-US" altLang="ja-JP" sz="1800" i="1" dirty="0" smtClean="0"/>
              <a:t>Target becomes too rare (expensive M$s)</a:t>
            </a:r>
          </a:p>
          <a:p>
            <a:r>
              <a:rPr lang="en-US" altLang="ja-JP" sz="1800" i="1" dirty="0" smtClean="0"/>
              <a:t>Need to collaborate</a:t>
            </a:r>
          </a:p>
          <a:p>
            <a:r>
              <a:rPr lang="en-US" altLang="ja-JP" sz="1800" i="1" dirty="0" smtClean="0"/>
              <a:t>New idea wanted (n-rich RI + </a:t>
            </a:r>
            <a:r>
              <a:rPr lang="en-US" altLang="ja-JP" sz="1800" dirty="0" err="1"/>
              <a:t>Actinoid</a:t>
            </a:r>
            <a:r>
              <a:rPr lang="en-US" altLang="ja-JP" sz="1800" i="1" dirty="0" smtClean="0"/>
              <a:t> + multi nucleon transfer)</a:t>
            </a:r>
          </a:p>
        </p:txBody>
      </p:sp>
    </p:spTree>
    <p:extLst>
      <p:ext uri="{BB962C8B-B14F-4D97-AF65-F5344CB8AC3E}">
        <p14:creationId xmlns:p14="http://schemas.microsoft.com/office/powerpoint/2010/main" val="150914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86800" cy="648072"/>
          </a:xfr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K-computer (RIKEN, Kobe)</a:t>
            </a:r>
            <a:endParaRPr kumimoji="1" lang="ja-JP" altLang="en-US" b="1" dirty="0"/>
          </a:p>
        </p:txBody>
      </p:sp>
      <p:pic>
        <p:nvPicPr>
          <p:cNvPr id="14338" name="Picture 2" descr="http://jp.fujitsu.com/imgv3/jkcom/top/fujitsu-kcomputer-2012-j.jpg"/>
          <p:cNvPicPr>
            <a:picLocks noChangeAspect="1" noChangeArrowheads="1"/>
          </p:cNvPicPr>
          <p:nvPr/>
        </p:nvPicPr>
        <p:blipFill>
          <a:blip r:embed="rId3" cstate="print"/>
          <a:srcRect t="43475"/>
          <a:stretch>
            <a:fillRect/>
          </a:stretch>
        </p:blipFill>
        <p:spPr bwMode="auto">
          <a:xfrm>
            <a:off x="179512" y="764704"/>
            <a:ext cx="8710506" cy="1973214"/>
          </a:xfrm>
          <a:prstGeom prst="rect">
            <a:avLst/>
          </a:prstGeom>
          <a:noFill/>
        </p:spPr>
      </p:pic>
      <p:pic>
        <p:nvPicPr>
          <p:cNvPr id="14346" name="Picture 10" descr="fig1.png"/>
          <p:cNvPicPr>
            <a:picLocks noChangeAspect="1" noChangeArrowheads="1"/>
          </p:cNvPicPr>
          <p:nvPr/>
        </p:nvPicPr>
        <p:blipFill>
          <a:blip r:embed="rId4" cstate="print"/>
          <a:srcRect l="59423"/>
          <a:stretch>
            <a:fillRect/>
          </a:stretch>
        </p:blipFill>
        <p:spPr bwMode="auto">
          <a:xfrm>
            <a:off x="6677324" y="4570470"/>
            <a:ext cx="1008112" cy="912196"/>
          </a:xfrm>
          <a:prstGeom prst="rect">
            <a:avLst/>
          </a:prstGeom>
          <a:noFill/>
        </p:spPr>
      </p:pic>
      <p:pic>
        <p:nvPicPr>
          <p:cNvPr id="17" name="Picture 2" descr="Strategic Programs for Innovative Research Industrial Innovation"/>
          <p:cNvPicPr>
            <a:picLocks noChangeAspect="1" noChangeArrowheads="1"/>
          </p:cNvPicPr>
          <p:nvPr/>
        </p:nvPicPr>
        <p:blipFill>
          <a:blip r:embed="rId5" cstate="print"/>
          <a:srcRect l="69020" b="43159"/>
          <a:stretch>
            <a:fillRect/>
          </a:stretch>
        </p:blipFill>
        <p:spPr bwMode="auto">
          <a:xfrm>
            <a:off x="6732240" y="5532212"/>
            <a:ext cx="2160240" cy="720080"/>
          </a:xfrm>
          <a:prstGeom prst="rect">
            <a:avLst/>
          </a:prstGeom>
          <a:noFill/>
        </p:spPr>
      </p:pic>
      <p:pic>
        <p:nvPicPr>
          <p:cNvPr id="16" name="Picture 4" descr="Computational Life Science and Application in Drug Discovery and Medical Development"/>
          <p:cNvPicPr>
            <a:picLocks noChangeAspect="1" noChangeArrowheads="1"/>
          </p:cNvPicPr>
          <p:nvPr/>
        </p:nvPicPr>
        <p:blipFill>
          <a:blip r:embed="rId6" cstate="print"/>
          <a:srcRect l="68394" t="48842"/>
          <a:stretch>
            <a:fillRect/>
          </a:stretch>
        </p:blipFill>
        <p:spPr bwMode="auto">
          <a:xfrm>
            <a:off x="6732240" y="3804020"/>
            <a:ext cx="2162969" cy="678800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7740352" y="4596108"/>
            <a:ext cx="1138605" cy="8568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067944" y="2852936"/>
            <a:ext cx="4968552" cy="3816424"/>
          </a:xfrm>
          <a:solidFill>
            <a:schemeClr val="bg2">
              <a:lumMod val="40000"/>
              <a:lumOff val="60000"/>
              <a:alpha val="43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en-US" altLang="ja-JP" sz="3600" b="1" dirty="0" smtClean="0"/>
              <a:t>Strategic Programs for Innovative Research</a:t>
            </a:r>
          </a:p>
          <a:p>
            <a:pPr>
              <a:buNone/>
            </a:pPr>
            <a:r>
              <a:rPr lang="en-US" altLang="ja-JP" sz="3600" b="1" dirty="0" smtClean="0"/>
              <a:t>(Governmental initiative, </a:t>
            </a:r>
            <a:r>
              <a:rPr lang="en-US" altLang="ja-JP" sz="3600" b="1" dirty="0" smtClean="0">
                <a:solidFill>
                  <a:srgbClr val="C00000"/>
                </a:solidFill>
              </a:rPr>
              <a:t>5M$/year/field</a:t>
            </a:r>
            <a:r>
              <a:rPr lang="en-US" altLang="ja-JP" sz="3600" b="1" dirty="0" smtClean="0"/>
              <a:t>)</a:t>
            </a:r>
          </a:p>
          <a:p>
            <a:pPr>
              <a:buNone/>
            </a:pPr>
            <a:endParaRPr lang="en-US" altLang="ja-JP" dirty="0" smtClean="0">
              <a:hlinkClick r:id="rId8"/>
            </a:endParaRPr>
          </a:p>
          <a:p>
            <a:pPr>
              <a:buNone/>
            </a:pPr>
            <a:r>
              <a:rPr lang="en-US" altLang="ja-JP" sz="3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/>
              </a:rPr>
              <a:t>Field 1</a:t>
            </a:r>
            <a:r>
              <a:rPr lang="en-US" altLang="ja-JP" sz="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Predictable life science, healthcare          and  drug discovery foundation</a:t>
            </a:r>
          </a:p>
          <a:p>
            <a:pPr>
              <a:buNone/>
            </a:pP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/>
              </a:rPr>
              <a:t>Field 2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New Materials and Energy Creation</a:t>
            </a:r>
          </a:p>
          <a:p>
            <a:pPr>
              <a:buNone/>
            </a:pPr>
            <a:endParaRPr lang="en-US" altLang="ja-JP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0"/>
              </a:rPr>
              <a:t>Field 3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Projection of Planet Earth Variations for Mitigating Natural Disasters</a:t>
            </a:r>
          </a:p>
          <a:p>
            <a:pPr>
              <a:buNone/>
            </a:pP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/>
              </a:rPr>
              <a:t>Field 4</a:t>
            </a:r>
            <a:r>
              <a:rPr lang="en-US" altLang="ja-JP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Next-generation manufacturing technology</a:t>
            </a:r>
          </a:p>
          <a:p>
            <a:pPr>
              <a:buNone/>
            </a:pPr>
            <a:r>
              <a:rPr lang="en-US" altLang="ja-JP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/>
              </a:rPr>
              <a:t>Field 5</a:t>
            </a:r>
            <a:r>
              <a:rPr lang="en-US" altLang="ja-JP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The origin of matter and the universe</a:t>
            </a:r>
            <a:r>
              <a:rPr lang="en-US" altLang="ja-JP" sz="2500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kumimoji="1" lang="ja-JP" altLang="en-US" sz="250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グラフ 5"/>
          <p:cNvGraphicFramePr>
            <a:graphicFrameLocks/>
          </p:cNvGraphicFramePr>
          <p:nvPr/>
        </p:nvGraphicFramePr>
        <p:xfrm>
          <a:off x="179512" y="2852936"/>
          <a:ext cx="3816424" cy="3762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7" name="角丸四角形 6"/>
          <p:cNvSpPr/>
          <p:nvPr/>
        </p:nvSpPr>
        <p:spPr>
          <a:xfrm>
            <a:off x="35496" y="2708920"/>
            <a:ext cx="2016224" cy="36004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LINPACK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7504" y="3573016"/>
            <a:ext cx="100811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1P-Flops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04" y="4355812"/>
            <a:ext cx="1008112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chemeClr val="bg1"/>
                </a:solidFill>
              </a:rPr>
              <a:t>1T-Flops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pic>
        <p:nvPicPr>
          <p:cNvPr id="14340" name="Picture 4" descr="http://nengaj.com/illust/oug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75656" y="4005064"/>
            <a:ext cx="437697" cy="291506"/>
          </a:xfrm>
          <a:prstGeom prst="rect">
            <a:avLst/>
          </a:prstGeom>
          <a:noFill/>
        </p:spPr>
      </p:pic>
      <p:pic>
        <p:nvPicPr>
          <p:cNvPr id="14344" name="Picture 8" descr="http://www.hir-net.com/link/map/flag/usa.533x280.gi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5856" y="3021301"/>
            <a:ext cx="361168" cy="189732"/>
          </a:xfrm>
          <a:prstGeom prst="rect">
            <a:avLst/>
          </a:prstGeom>
          <a:noFill/>
        </p:spPr>
      </p:pic>
      <p:pic>
        <p:nvPicPr>
          <p:cNvPr id="19" name="Picture 4" descr="http://nengaj.com/illust/ougi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55109" y="2966615"/>
            <a:ext cx="437697" cy="2915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2312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>
          <a:xfrm>
            <a:off x="3275856" y="5877272"/>
            <a:ext cx="5688632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/>
              <a:t>Supernova </a:t>
            </a:r>
          </a:p>
          <a:p>
            <a:r>
              <a:rPr lang="en-US" altLang="ja-JP" dirty="0" smtClean="0"/>
              <a:t>Explosion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3275856" y="4941168"/>
            <a:ext cx="5688632" cy="86409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/>
              <a:t>Early Star </a:t>
            </a:r>
          </a:p>
          <a:p>
            <a:r>
              <a:rPr lang="en-US" altLang="ja-JP" dirty="0" smtClean="0"/>
              <a:t>Formation</a:t>
            </a:r>
          </a:p>
        </p:txBody>
      </p:sp>
      <p:sp>
        <p:nvSpPr>
          <p:cNvPr id="18" name="角丸四角形 17"/>
          <p:cNvSpPr/>
          <p:nvPr/>
        </p:nvSpPr>
        <p:spPr>
          <a:xfrm>
            <a:off x="3275856" y="2924944"/>
            <a:ext cx="5688632" cy="194421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/>
              <a:t>Nuclear</a:t>
            </a:r>
          </a:p>
          <a:p>
            <a:r>
              <a:rPr lang="en-US" altLang="ja-JP" dirty="0" smtClean="0"/>
              <a:t>Structure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3275856" y="692696"/>
            <a:ext cx="5688632" cy="20882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 smtClean="0"/>
              <a:t>Lattice QCD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620688"/>
            <a:ext cx="2915816" cy="1470025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ja-JP" sz="2400" dirty="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3"/>
              </a:rPr>
              <a:t>Field 5</a:t>
            </a:r>
            <a:r>
              <a:rPr lang="en-US" altLang="ja-JP" sz="2400" dirty="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en-US" altLang="ja-JP" sz="2400" dirty="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dirty="0" smtClean="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origin of matter and the universe</a:t>
            </a:r>
            <a:r>
              <a:rPr lang="en-US" altLang="ja-JP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ja-JP" alt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kumimoji="1" lang="ja-JP" altLang="en-US" sz="2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7996336" y="5974432"/>
            <a:ext cx="1256184" cy="1054968"/>
          </a:xfrm>
        </p:spPr>
        <p:txBody>
          <a:bodyPr>
            <a:normAutofit/>
          </a:bodyPr>
          <a:lstStyle/>
          <a:p>
            <a:pPr algn="l"/>
            <a:r>
              <a:rPr kumimoji="1" lang="en-US" altLang="ja-JP" sz="1600" dirty="0" smtClean="0"/>
              <a:t>Dai Shibata</a:t>
            </a:r>
            <a:endParaRPr kumimoji="1" lang="ja-JP" altLang="en-US" sz="1600" dirty="0"/>
          </a:p>
        </p:txBody>
      </p:sp>
      <p:pic>
        <p:nvPicPr>
          <p:cNvPr id="1026" name="Picture 2" descr="http://www.jicfus.jp/jp/wp-content/uploads/2010/12/Sinya-Aoki.jpg"/>
          <p:cNvPicPr>
            <a:picLocks noChangeAspect="1" noChangeArrowheads="1"/>
          </p:cNvPicPr>
          <p:nvPr/>
        </p:nvPicPr>
        <p:blipFill>
          <a:blip r:embed="rId4" cstate="print"/>
          <a:srcRect l="17640" t="12320" r="26921" b="16841"/>
          <a:stretch>
            <a:fillRect/>
          </a:stretch>
        </p:blipFill>
        <p:spPr bwMode="auto">
          <a:xfrm>
            <a:off x="395536" y="1988840"/>
            <a:ext cx="1728192" cy="1656184"/>
          </a:xfrm>
          <a:prstGeom prst="rect">
            <a:avLst/>
          </a:prstGeom>
          <a:noFill/>
        </p:spPr>
      </p:pic>
      <p:pic>
        <p:nvPicPr>
          <p:cNvPr id="1028" name="Picture 4" descr="http://docs.s.u-tokyo.ac.jp/pub/%E5%AD%A6%E5%A4%96/Pro/web/2012/totsuk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591271"/>
            <a:ext cx="904410" cy="1205881"/>
          </a:xfrm>
          <a:prstGeom prst="rect">
            <a:avLst/>
          </a:prstGeom>
          <a:noFill/>
        </p:spPr>
      </p:pic>
      <p:pic>
        <p:nvPicPr>
          <p:cNvPr id="1031" name="Picture 7" descr="http://www.riken.jp/r-world/research/lab/aics/ftr/images/kuramas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376" y="752871"/>
            <a:ext cx="872970" cy="1163961"/>
          </a:xfrm>
          <a:prstGeom prst="rect">
            <a:avLst/>
          </a:prstGeom>
          <a:noFill/>
        </p:spPr>
      </p:pic>
      <p:pic>
        <p:nvPicPr>
          <p:cNvPr id="1033" name="Picture 9" descr="https://database.riken.jp/sw/image/crib139u1rib139s257i/?subtype=thumb&amp;size=3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484784"/>
            <a:ext cx="1224136" cy="1224136"/>
          </a:xfrm>
          <a:prstGeom prst="rect">
            <a:avLst/>
          </a:prstGeom>
          <a:noFill/>
        </p:spPr>
      </p:pic>
      <p:pic>
        <p:nvPicPr>
          <p:cNvPr id="1035" name="Picture 11" descr="photo_柴田　大"/>
          <p:cNvPicPr>
            <a:picLocks noChangeAspect="1" noChangeArrowheads="1"/>
          </p:cNvPicPr>
          <p:nvPr/>
        </p:nvPicPr>
        <p:blipFill>
          <a:blip r:embed="rId8" cstate="print"/>
          <a:srcRect b="10068"/>
          <a:stretch>
            <a:fillRect/>
          </a:stretch>
        </p:blipFill>
        <p:spPr bwMode="auto">
          <a:xfrm>
            <a:off x="7092280" y="5733256"/>
            <a:ext cx="780678" cy="936104"/>
          </a:xfrm>
          <a:prstGeom prst="rect">
            <a:avLst/>
          </a:prstGeom>
          <a:noFill/>
        </p:spPr>
      </p:pic>
      <p:pic>
        <p:nvPicPr>
          <p:cNvPr id="1037" name="Picture 13" descr="http://labs.aics.riken.jp/photo/makino.png"/>
          <p:cNvPicPr>
            <a:picLocks noChangeAspect="1" noChangeArrowheads="1"/>
          </p:cNvPicPr>
          <p:nvPr/>
        </p:nvPicPr>
        <p:blipFill>
          <a:blip r:embed="rId9" cstate="print"/>
          <a:srcRect t="7083"/>
          <a:stretch>
            <a:fillRect/>
          </a:stretch>
        </p:blipFill>
        <p:spPr bwMode="auto">
          <a:xfrm>
            <a:off x="8100392" y="4797152"/>
            <a:ext cx="742811" cy="944563"/>
          </a:xfrm>
          <a:prstGeom prst="rect">
            <a:avLst/>
          </a:prstGeom>
          <a:noFill/>
        </p:spPr>
      </p:pic>
      <p:sp>
        <p:nvSpPr>
          <p:cNvPr id="21" name="サブタイトル 2"/>
          <p:cNvSpPr txBox="1">
            <a:spLocks/>
          </p:cNvSpPr>
          <p:nvPr/>
        </p:nvSpPr>
        <p:spPr>
          <a:xfrm>
            <a:off x="7132240" y="4941168"/>
            <a:ext cx="125618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sz="1600" dirty="0" err="1" smtClean="0">
                <a:solidFill>
                  <a:schemeClr val="tx1">
                    <a:tint val="75000"/>
                  </a:schemeClr>
                </a:solidFill>
              </a:rPr>
              <a:t>Junichiro</a:t>
            </a:r>
            <a:endParaRPr lang="en-US" altLang="ja-JP" sz="16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t>Makino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2" name="サブタイトル 2"/>
          <p:cNvSpPr txBox="1">
            <a:spLocks/>
          </p:cNvSpPr>
          <p:nvPr/>
        </p:nvSpPr>
        <p:spPr>
          <a:xfrm>
            <a:off x="7884368" y="4030216"/>
            <a:ext cx="1256184" cy="1054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TakaharuOtsuka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サブタイトル 2"/>
          <p:cNvSpPr txBox="1">
            <a:spLocks/>
          </p:cNvSpPr>
          <p:nvPr/>
        </p:nvSpPr>
        <p:spPr>
          <a:xfrm>
            <a:off x="7887816" y="2095500"/>
            <a:ext cx="1256184" cy="719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t>Tetsuo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sz="1600" dirty="0" smtClean="0">
                <a:solidFill>
                  <a:schemeClr val="tx1">
                    <a:tint val="75000"/>
                  </a:schemeClr>
                </a:solidFill>
              </a:rPr>
              <a:t>Hatsuda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4" name="サブタイトル 2"/>
          <p:cNvSpPr txBox="1">
            <a:spLocks/>
          </p:cNvSpPr>
          <p:nvPr/>
        </p:nvSpPr>
        <p:spPr>
          <a:xfrm>
            <a:off x="6660232" y="726604"/>
            <a:ext cx="1256184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sz="1400" dirty="0" err="1" smtClean="0">
                <a:solidFill>
                  <a:schemeClr val="tx1">
                    <a:tint val="75000"/>
                  </a:schemeClr>
                </a:solidFill>
              </a:rPr>
              <a:t>Yoshinobu</a:t>
            </a:r>
            <a:r>
              <a:rPr kumimoji="1" lang="en-US" altLang="ja-JP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</a:rPr>
              <a:t>Kuramashi</a:t>
            </a: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5" name="サブタイトル 2"/>
          <p:cNvSpPr txBox="1">
            <a:spLocks/>
          </p:cNvSpPr>
          <p:nvPr/>
        </p:nvSpPr>
        <p:spPr>
          <a:xfrm>
            <a:off x="323528" y="3645024"/>
            <a:ext cx="158417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sz="1600" dirty="0" smtClean="0">
                <a:solidFill>
                  <a:schemeClr val="tx1">
                    <a:tint val="75000"/>
                  </a:schemeClr>
                </a:solidFill>
              </a:rPr>
              <a:t>Shinya  Aoki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Director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39" name="Picture 15" descr="Fig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42338" y="1319126"/>
            <a:ext cx="1557854" cy="1433226"/>
          </a:xfrm>
          <a:prstGeom prst="rect">
            <a:avLst/>
          </a:prstGeom>
          <a:noFill/>
        </p:spPr>
      </p:pic>
      <p:sp>
        <p:nvSpPr>
          <p:cNvPr id="27" name="サブタイトル 2"/>
          <p:cNvSpPr txBox="1">
            <a:spLocks/>
          </p:cNvSpPr>
          <p:nvPr/>
        </p:nvSpPr>
        <p:spPr>
          <a:xfrm>
            <a:off x="4067944" y="631552"/>
            <a:ext cx="2607144" cy="1054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dirty="0" smtClean="0">
                <a:solidFill>
                  <a:schemeClr val="tx1">
                    <a:tint val="75000"/>
                  </a:schemeClr>
                </a:solidFill>
              </a:rPr>
              <a:t>NN, YN, 3body force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dirty="0" smtClean="0">
                <a:solidFill>
                  <a:schemeClr val="tx1">
                    <a:tint val="75000"/>
                  </a:schemeClr>
                </a:solidFill>
              </a:rPr>
              <a:t>From Lattice QCD</a:t>
            </a:r>
          </a:p>
        </p:txBody>
      </p:sp>
      <p:pic>
        <p:nvPicPr>
          <p:cNvPr id="1041" name="Picture 17" descr="http://www.jicfus.jp/jp/wp-content/uploads/2011/12/He-C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5976" y="3645024"/>
            <a:ext cx="2272309" cy="1136155"/>
          </a:xfrm>
          <a:prstGeom prst="rect">
            <a:avLst/>
          </a:prstGeom>
          <a:noFill/>
        </p:spPr>
      </p:pic>
      <p:sp>
        <p:nvSpPr>
          <p:cNvPr id="29" name="コンテンツ プレースホルダ 2"/>
          <p:cNvSpPr txBox="1">
            <a:spLocks/>
          </p:cNvSpPr>
          <p:nvPr/>
        </p:nvSpPr>
        <p:spPr>
          <a:xfrm>
            <a:off x="0" y="0"/>
            <a:ext cx="9144000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Strategic Programs for Innovative Research</a:t>
            </a:r>
          </a:p>
        </p:txBody>
      </p:sp>
      <p:cxnSp>
        <p:nvCxnSpPr>
          <p:cNvPr id="31" name="図形 30"/>
          <p:cNvCxnSpPr>
            <a:stCxn id="1026" idx="3"/>
            <a:endCxn id="17" idx="1"/>
          </p:cNvCxnSpPr>
          <p:nvPr/>
        </p:nvCxnSpPr>
        <p:spPr>
          <a:xfrm flipV="1">
            <a:off x="2123728" y="1736812"/>
            <a:ext cx="1152128" cy="1080120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図形 30"/>
          <p:cNvCxnSpPr>
            <a:stCxn id="1026" idx="3"/>
            <a:endCxn id="18" idx="1"/>
          </p:cNvCxnSpPr>
          <p:nvPr/>
        </p:nvCxnSpPr>
        <p:spPr>
          <a:xfrm>
            <a:off x="2123728" y="2816932"/>
            <a:ext cx="1152128" cy="1080120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図形 30"/>
          <p:cNvCxnSpPr>
            <a:stCxn id="1026" idx="3"/>
            <a:endCxn id="19" idx="1"/>
          </p:cNvCxnSpPr>
          <p:nvPr/>
        </p:nvCxnSpPr>
        <p:spPr>
          <a:xfrm>
            <a:off x="2123728" y="2816932"/>
            <a:ext cx="1152128" cy="2556284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図形 30"/>
          <p:cNvCxnSpPr>
            <a:stCxn id="1026" idx="3"/>
            <a:endCxn id="20" idx="1"/>
          </p:cNvCxnSpPr>
          <p:nvPr/>
        </p:nvCxnSpPr>
        <p:spPr>
          <a:xfrm>
            <a:off x="2123728" y="2816932"/>
            <a:ext cx="1152128" cy="3492388"/>
          </a:xfrm>
          <a:prstGeom prst="bent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サブタイトル 2"/>
          <p:cNvSpPr txBox="1">
            <a:spLocks/>
          </p:cNvSpPr>
          <p:nvPr/>
        </p:nvSpPr>
        <p:spPr>
          <a:xfrm>
            <a:off x="4206968" y="2924944"/>
            <a:ext cx="403244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sz="2000" dirty="0" smtClean="0">
                <a:solidFill>
                  <a:schemeClr val="tx1">
                    <a:tint val="75000"/>
                  </a:schemeClr>
                </a:solidFill>
              </a:rPr>
              <a:t>Hoyle state reproduction with Monte Carlo shell model</a:t>
            </a:r>
          </a:p>
        </p:txBody>
      </p:sp>
      <p:sp>
        <p:nvSpPr>
          <p:cNvPr id="80" name="角丸四角形 79"/>
          <p:cNvSpPr/>
          <p:nvPr/>
        </p:nvSpPr>
        <p:spPr>
          <a:xfrm>
            <a:off x="179512" y="4293096"/>
            <a:ext cx="2304256" cy="24928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600" b="1" dirty="0" smtClean="0"/>
              <a:t>To apply, theorists had to declare </a:t>
            </a:r>
          </a:p>
          <a:p>
            <a:pPr algn="ctr"/>
            <a:r>
              <a:rPr kumimoji="1" lang="en-US" altLang="ja-JP" sz="1600" b="1" dirty="0" smtClean="0"/>
              <a:t>5-year deliverables</a:t>
            </a:r>
          </a:p>
          <a:p>
            <a:pPr algn="ctr"/>
            <a:r>
              <a:rPr lang="en-US" altLang="ja-JP" sz="1600" b="1" dirty="0" smtClean="0"/>
              <a:t>for</a:t>
            </a:r>
          </a:p>
          <a:p>
            <a:pPr algn="ctr"/>
            <a:r>
              <a:rPr kumimoji="1" lang="en-US" altLang="ja-JP" sz="1600" b="1" dirty="0" smtClean="0"/>
              <a:t>5M$/year/field.</a:t>
            </a:r>
          </a:p>
          <a:p>
            <a:pPr algn="ctr"/>
            <a:endParaRPr lang="en-US" altLang="ja-JP" sz="1600" b="1" dirty="0" smtClean="0"/>
          </a:p>
          <a:p>
            <a:pPr algn="ctr"/>
            <a:r>
              <a:rPr kumimoji="1" lang="en-US" altLang="ja-JP" sz="1600" b="1" dirty="0" smtClean="0"/>
              <a:t>K computer </a:t>
            </a:r>
            <a:r>
              <a:rPr lang="en-US" altLang="ja-JP" sz="1600" b="1" dirty="0" err="1" smtClean="0"/>
              <a:t>costed</a:t>
            </a:r>
            <a:r>
              <a:rPr kumimoji="1" lang="en-US" altLang="ja-JP" sz="1600" b="1" dirty="0" smtClean="0"/>
              <a:t> 1200M$</a:t>
            </a:r>
            <a:endParaRPr kumimoji="1" lang="ja-JP" altLang="en-US" sz="1600" b="1" dirty="0"/>
          </a:p>
        </p:txBody>
      </p:sp>
      <p:sp>
        <p:nvSpPr>
          <p:cNvPr id="81" name="正方形/長方形 80"/>
          <p:cNvSpPr/>
          <p:nvPr/>
        </p:nvSpPr>
        <p:spPr>
          <a:xfrm>
            <a:off x="2915816" y="2132856"/>
            <a:ext cx="36724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Unification of  physics of Hyper nuclei and unstable nuclei</a:t>
            </a:r>
            <a:endParaRPr kumimoji="1" lang="ja-JP" altLang="en-US" dirty="0"/>
          </a:p>
        </p:txBody>
      </p:sp>
      <p:sp>
        <p:nvSpPr>
          <p:cNvPr id="82" name="正方形/長方形 81"/>
          <p:cNvSpPr/>
          <p:nvPr/>
        </p:nvSpPr>
        <p:spPr>
          <a:xfrm>
            <a:off x="2987824" y="4221088"/>
            <a:ext cx="3672408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Bridge</a:t>
            </a:r>
            <a:r>
              <a:rPr kumimoji="1" lang="en-US" altLang="ja-JP" dirty="0" smtClean="0"/>
              <a:t> over cluster  model-</a:t>
            </a:r>
            <a:r>
              <a:rPr kumimoji="1" lang="en-US" altLang="ja-JP" dirty="0" err="1" smtClean="0"/>
              <a:t>ers</a:t>
            </a:r>
            <a:r>
              <a:rPr kumimoji="1" lang="en-US" altLang="ja-JP" dirty="0" smtClean="0"/>
              <a:t> and shell model-</a:t>
            </a:r>
            <a:r>
              <a:rPr kumimoji="1" lang="en-US" altLang="ja-JP" dirty="0" err="1" smtClean="0"/>
              <a:t>ers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253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7822" y="295736"/>
            <a:ext cx="7055380" cy="690282"/>
          </a:xfrm>
        </p:spPr>
        <p:txBody>
          <a:bodyPr/>
          <a:lstStyle/>
          <a:p>
            <a:r>
              <a:rPr lang="en-US" altLang="ja-JP" dirty="0" smtClean="0"/>
              <a:t>Summary</a:t>
            </a:r>
            <a:r>
              <a:rPr kumimoji="1" lang="en-US" altLang="ja-JP" dirty="0" smtClean="0"/>
              <a:t> remarks</a:t>
            </a:r>
            <a:br>
              <a:rPr kumimoji="1" lang="en-US" altLang="ja-JP" dirty="0" smtClean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53</a:t>
            </a:fld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21872"/>
              </p:ext>
            </p:extLst>
          </p:nvPr>
        </p:nvGraphicFramePr>
        <p:xfrm>
          <a:off x="146305" y="1143000"/>
          <a:ext cx="8677655" cy="525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570"/>
                <a:gridCol w="1298855"/>
                <a:gridCol w="1449640"/>
                <a:gridCol w="1546654"/>
                <a:gridCol w="1078992"/>
                <a:gridCol w="1837944"/>
              </a:tblGrid>
              <a:tr h="393192">
                <a:tc>
                  <a:txBody>
                    <a:bodyPr/>
                    <a:lstStyle/>
                    <a:p>
                      <a:pPr algn="l"/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Beams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America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Europe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Asia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1380">
                <a:tc>
                  <a:txBody>
                    <a:bodyPr/>
                    <a:lstStyle/>
                    <a:p>
                      <a:pPr algn="l"/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Hot QCD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A+A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RHIC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LHC(ALICE)</a:t>
                      </a:r>
                    </a:p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FAIR(SIS300)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  <a:p>
                      <a:pPr algn="l"/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Success Story</a:t>
                      </a:r>
                    </a:p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Also in dense</a:t>
                      </a:r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 QCD?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 rowSpan="3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Cold QCD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hadron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FAIR(SIS100)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JPARC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HIRFL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Missing American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 v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e-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JLAB-12GeV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Spring-8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1+many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 v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collider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eRHIC(</a:t>
                      </a:r>
                      <a:r>
                        <a:rPr kumimoji="1" lang="en-US" altLang="ja-JP" sz="1800" b="0" kern="1200" dirty="0" err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eIC</a:t>
                      </a: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1" lang="ja-JP" altLang="en-US" sz="1800" b="0" kern="1200" dirty="0" smtClean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 in the world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8420">
                <a:tc rowSpan="4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RI Beam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Proj</a:t>
                      </a:r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 Frag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b="1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FRIB</a:t>
                      </a:r>
                      <a:endParaRPr lang="ja-JP" altLang="en-US" b="1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GSI/FAIR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RIBF</a:t>
                      </a:r>
                      <a:endParaRPr kumimoji="1" lang="ja-JP" altLang="en-US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Regionally well covered. Asian needs more interaction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 v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Both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ja-JP" alt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RISP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 v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ISOL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ARIEL</a:t>
                      </a:r>
                      <a:endParaRPr lang="ja-JP" altLang="en-US" b="1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SPIRAL2</a:t>
                      </a:r>
                    </a:p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SPES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HIE-ISOLDE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HIRFL</a:t>
                      </a:r>
                    </a:p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BRIEF</a:t>
                      </a:r>
                    </a:p>
                    <a:p>
                      <a:pPr algn="l"/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 v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  <a:latin typeface="+mj-lt"/>
                        </a:rPr>
                        <a:t>Super ISOL</a:t>
                      </a:r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--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EURISOL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b="1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CARIF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FRIB</a:t>
                      </a:r>
                      <a:r>
                        <a:rPr kumimoji="1" lang="en-US" altLang="ja-JP" sz="18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en-US" altLang="ja-JP" sz="1800" b="0" kern="1200" baseline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ugrade</a:t>
                      </a:r>
                      <a:r>
                        <a:rPr kumimoji="1" lang="en-US" altLang="ja-JP" sz="18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236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Reductionism to Holism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776" y="1559984"/>
            <a:ext cx="7702557" cy="4368806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In </a:t>
            </a:r>
            <a:r>
              <a:rPr lang="en-US" altLang="ja-JP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20th century, physics was dominated by “reductionism.” </a:t>
            </a:r>
            <a:r>
              <a:rPr lang="en-US" altLang="ja-JP" sz="1400" dirty="0"/>
              <a:t>We believed by finding the smallest unit of matter, the </a:t>
            </a:r>
            <a:r>
              <a:rPr lang="en-US" altLang="ja-JP" sz="1400" dirty="0" smtClean="0"/>
              <a:t>understanding of the </a:t>
            </a:r>
            <a:r>
              <a:rPr lang="en-US" altLang="ja-JP" sz="1400" dirty="0"/>
              <a:t>large would naturally follow. This belief in reductionism, aided by the success of quantum theory, made it possible for us to </a:t>
            </a:r>
            <a:r>
              <a:rPr lang="en-US" altLang="ja-JP" sz="1400" dirty="0" smtClean="0"/>
              <a:t>achieve extraordinary </a:t>
            </a:r>
            <a:r>
              <a:rPr lang="en-US" altLang="ja-JP" sz="1400" dirty="0"/>
              <a:t>precision in theoretical predictions, which are in turn confirmed by accurate measurements. This led us to discover that </a:t>
            </a:r>
            <a:r>
              <a:rPr lang="en-US" altLang="ja-JP" sz="1400" dirty="0" smtClean="0"/>
              <a:t>all known </a:t>
            </a:r>
            <a:r>
              <a:rPr lang="en-US" altLang="ja-JP" sz="1400" dirty="0"/>
              <a:t>matter is made of 12 elementary particles, 6 quarks and 6 leptons. However, in the second half of the last century we </a:t>
            </a:r>
            <a:r>
              <a:rPr lang="en-US" altLang="ja-JP" sz="1400" dirty="0" smtClean="0"/>
              <a:t>encountered two </a:t>
            </a:r>
            <a:r>
              <a:rPr lang="en-US" altLang="ja-JP" sz="1400" dirty="0"/>
              <a:t>serious puzzles; one is our inability to observe any of the 6 quarks individually, and the other is the dichotomy </a:t>
            </a:r>
            <a:r>
              <a:rPr lang="en-US" altLang="ja-JP" sz="1400" dirty="0" smtClean="0"/>
              <a:t> between </a:t>
            </a:r>
            <a:r>
              <a:rPr lang="en-US" altLang="ja-JP" sz="1400" dirty="0"/>
              <a:t>the concept </a:t>
            </a:r>
            <a:r>
              <a:rPr lang="en-US" altLang="ja-JP" sz="1400" dirty="0" smtClean="0"/>
              <a:t>of symmetry </a:t>
            </a:r>
            <a:r>
              <a:rPr lang="en-US" altLang="ja-JP" sz="1400" dirty="0"/>
              <a:t>that our theory is based upon and the violation of symmetry observed by experiments. These two puzzles brought us to a </a:t>
            </a:r>
            <a:r>
              <a:rPr lang="en-US" altLang="ja-JP" sz="1400" dirty="0" smtClean="0"/>
              <a:t>threshold of </a:t>
            </a:r>
            <a:r>
              <a:rPr lang="en-US" altLang="ja-JP" sz="1400" dirty="0"/>
              <a:t>a new direction.</a:t>
            </a:r>
          </a:p>
          <a:p>
            <a:pPr marL="0" indent="0">
              <a:buNone/>
            </a:pPr>
            <a:r>
              <a:rPr lang="en-US" altLang="ja-JP" sz="14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   I think </a:t>
            </a:r>
            <a:r>
              <a:rPr lang="en-US" altLang="ja-JP" sz="14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physics in the 21st century will be dominated by “Holism.” </a:t>
            </a:r>
            <a:r>
              <a:rPr lang="en-US" altLang="ja-JP" sz="1400" dirty="0"/>
              <a:t>The understanding of the small cannot be separated from </a:t>
            </a:r>
            <a:r>
              <a:rPr lang="en-US" altLang="ja-JP" sz="1400" dirty="0" smtClean="0"/>
              <a:t>the examination </a:t>
            </a:r>
            <a:r>
              <a:rPr lang="en-US" altLang="ja-JP" sz="1400" dirty="0"/>
              <a:t>of the large. To understand why quarks cannot be seen individually we must explore the confinement mechanism of the </a:t>
            </a:r>
            <a:r>
              <a:rPr lang="en-US" altLang="ja-JP" sz="1400" dirty="0" smtClean="0"/>
              <a:t>physical vacuum </a:t>
            </a:r>
            <a:r>
              <a:rPr lang="en-US" altLang="ja-JP" sz="1400" dirty="0"/>
              <a:t>state. To connect the symmetry violations of our present universe with the fundamental symmetry principles in our theory, we </a:t>
            </a:r>
            <a:r>
              <a:rPr lang="en-US" altLang="ja-JP" sz="1400" dirty="0" smtClean="0"/>
              <a:t>must again </a:t>
            </a:r>
            <a:r>
              <a:rPr lang="en-US" altLang="ja-JP" sz="1400" dirty="0"/>
              <a:t>probe the evolution of symmetry change of the entire universe, from a seemingly perfect symmetrical beginning (big bang) to </a:t>
            </a:r>
            <a:r>
              <a:rPr lang="en-US" altLang="ja-JP" sz="1400" dirty="0" smtClean="0"/>
              <a:t>the present </a:t>
            </a:r>
            <a:r>
              <a:rPr lang="en-US" altLang="ja-JP" sz="1400" dirty="0"/>
              <a:t>asymmetrical state. Thus the study of elementary particles cannot be separated from the macroscopic system at large. RHIC is </a:t>
            </a:r>
            <a:r>
              <a:rPr lang="en-US" altLang="ja-JP" sz="1400" dirty="0" smtClean="0"/>
              <a:t>the first </a:t>
            </a:r>
            <a:r>
              <a:rPr lang="en-US" altLang="ja-JP" sz="1400" dirty="0"/>
              <a:t>high energy accelerator designed to explore the structure of the physical vacuum as well as possible forms of new states of </a:t>
            </a:r>
            <a:r>
              <a:rPr lang="en-US" altLang="ja-JP" sz="1400" dirty="0" smtClean="0"/>
              <a:t>matter.</a:t>
            </a:r>
            <a:endParaRPr lang="en-US" altLang="ja-JP" sz="1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146" name="Picture 2" descr="https://encrypted-tbn1.gstatic.com/images?q=tbn:ANd9GcSLX2WBIbry4ETe1u8CzEAzwb6LkC-cvNLoK8B2MmHq3zeEJwgib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44" y="1327678"/>
            <a:ext cx="1572204" cy="224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18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6844" y="295736"/>
            <a:ext cx="7055380" cy="690282"/>
          </a:xfrm>
        </p:spPr>
        <p:txBody>
          <a:bodyPr/>
          <a:lstStyle/>
          <a:p>
            <a:r>
              <a:rPr kumimoji="1" lang="en-US" altLang="ja-JP" dirty="0" smtClean="0"/>
              <a:t>Physics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263225"/>
              </p:ext>
            </p:extLst>
          </p:nvPr>
        </p:nvGraphicFramePr>
        <p:xfrm>
          <a:off x="304799" y="1371600"/>
          <a:ext cx="8652935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5334"/>
                <a:gridCol w="208280"/>
                <a:gridCol w="4135120"/>
                <a:gridCol w="584201"/>
              </a:tblGrid>
              <a:tr h="581380">
                <a:tc>
                  <a:txBody>
                    <a:bodyPr/>
                    <a:lstStyle/>
                    <a:p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Quark many body (Hot QCD)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Quark</a:t>
                      </a:r>
                      <a:r>
                        <a:rPr kumimoji="1" lang="en-US" altLang="ja-JP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gluon plasma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property of early</a:t>
                      </a:r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 universe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Quark many body (Cold QCD)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QCD</a:t>
                      </a:r>
                      <a:r>
                        <a:rPr kumimoji="1" lang="en-US" altLang="ja-JP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chiral symmetry</a:t>
                      </a:r>
                    </a:p>
                    <a:p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nucleon/meson structure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842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Nucleon many body</a:t>
                      </a:r>
                      <a:endParaRPr kumimoji="1"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Ultimate nuclear picture</a:t>
                      </a:r>
                    </a:p>
                    <a:p>
                      <a:r>
                        <a:rPr kumimoji="1" lang="en-US" altLang="ja-JP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nuclear property/structure</a:t>
                      </a:r>
                      <a:r>
                        <a:rPr kumimoji="1" lang="en-US" altLang="ja-JP" sz="18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(Hyper)</a:t>
                      </a:r>
                      <a:endParaRPr kumimoji="1" lang="ja-JP" altLang="en-US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Element Genesis</a:t>
                      </a:r>
                    </a:p>
                    <a:p>
                      <a:r>
                        <a:rPr kumimoji="1" lang="en-US" altLang="ja-JP" sz="18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R/P process,</a:t>
                      </a:r>
                      <a:r>
                        <a:rPr kumimoji="1" lang="en-US" altLang="ja-JP" sz="1800" b="0" kern="120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Astrophysics</a:t>
                      </a:r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Island of stability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 </a:t>
                      </a:r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Super</a:t>
                      </a:r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 heavy element/chem.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Fundamental Physics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Double</a:t>
                      </a:r>
                      <a:r>
                        <a:rPr kumimoji="1" lang="en-US" altLang="ja-JP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beta, nEDM…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Using rare RI/</a:t>
                      </a:r>
                      <a:r>
                        <a:rPr kumimoji="1" lang="en-US" altLang="ja-JP" b="0" dirty="0" err="1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forbiidden</a:t>
                      </a:r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 decays 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4087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Computation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Ab</a:t>
                      </a:r>
                      <a:r>
                        <a:rPr kumimoji="1" lang="en-US" altLang="ja-JP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-initio</a:t>
                      </a:r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calculation</a:t>
                      </a:r>
                    </a:p>
                    <a:p>
                      <a:r>
                        <a:rPr kumimoji="1" lang="en-US" altLang="ja-JP" b="0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 </a:t>
                      </a:r>
                      <a:r>
                        <a:rPr kumimoji="1" lang="en-US" altLang="ja-JP" sz="1600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Nuclear force in lattice,  Shell model</a:t>
                      </a:r>
                      <a:endParaRPr kumimoji="1" lang="en-US" altLang="ja-JP" sz="1600" b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Applications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Muon catalyzed fusion</a:t>
                      </a:r>
                      <a:endParaRPr kumimoji="1" lang="ja-JP" alt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Nuclear transmutation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37270" y="1466370"/>
            <a:ext cx="556537" cy="537819"/>
          </a:xfrm>
          <a:prstGeom prst="rect">
            <a:avLst/>
          </a:prstGeom>
          <a:noFill/>
          <a:ln/>
        </p:spPr>
      </p:pic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56558" y="2083458"/>
            <a:ext cx="556537" cy="537819"/>
          </a:xfrm>
          <a:prstGeom prst="rect">
            <a:avLst/>
          </a:prstGeom>
          <a:noFill/>
          <a:ln/>
        </p:spPr>
      </p:pic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56558" y="2706619"/>
            <a:ext cx="556537" cy="537819"/>
          </a:xfrm>
          <a:prstGeom prst="rect">
            <a:avLst/>
          </a:prstGeom>
          <a:noFill/>
          <a:ln/>
        </p:spPr>
      </p:pic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63844" y="5938632"/>
            <a:ext cx="556537" cy="537819"/>
          </a:xfrm>
          <a:prstGeom prst="rect">
            <a:avLst/>
          </a:prstGeom>
          <a:noFill/>
          <a:ln/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63845" y="3356266"/>
            <a:ext cx="556537" cy="537819"/>
          </a:xfrm>
          <a:prstGeom prst="rect">
            <a:avLst/>
          </a:prstGeom>
          <a:noFill/>
          <a:ln/>
        </p:spPr>
      </p:pic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63845" y="4016177"/>
            <a:ext cx="556537" cy="537819"/>
          </a:xfrm>
          <a:prstGeom prst="rect">
            <a:avLst/>
          </a:prstGeom>
          <a:noFill/>
          <a:ln/>
        </p:spPr>
      </p:pic>
      <p:pic>
        <p:nvPicPr>
          <p:cNvPr id="1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63844" y="4629074"/>
            <a:ext cx="556537" cy="537819"/>
          </a:xfrm>
          <a:prstGeom prst="rect">
            <a:avLst/>
          </a:prstGeom>
          <a:noFill/>
          <a:ln/>
        </p:spPr>
      </p:pic>
      <p:sp>
        <p:nvSpPr>
          <p:cNvPr id="18" name="左中かっこ 17"/>
          <p:cNvSpPr/>
          <p:nvPr/>
        </p:nvSpPr>
        <p:spPr>
          <a:xfrm>
            <a:off x="4131733" y="1549399"/>
            <a:ext cx="127000" cy="719667"/>
          </a:xfrm>
          <a:prstGeom prst="leftBrace">
            <a:avLst>
              <a:gd name="adj1" fmla="val 21099"/>
              <a:gd name="adj2" fmla="val 50000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左中かっこ 24"/>
          <p:cNvSpPr/>
          <p:nvPr/>
        </p:nvSpPr>
        <p:spPr>
          <a:xfrm>
            <a:off x="4123266" y="2832447"/>
            <a:ext cx="127000" cy="719667"/>
          </a:xfrm>
          <a:prstGeom prst="leftBrace">
            <a:avLst>
              <a:gd name="adj1" fmla="val 21099"/>
              <a:gd name="adj2" fmla="val 50000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中かっこ 25"/>
          <p:cNvSpPr/>
          <p:nvPr/>
        </p:nvSpPr>
        <p:spPr>
          <a:xfrm flipH="1">
            <a:off x="7387690" y="2209641"/>
            <a:ext cx="105309" cy="719667"/>
          </a:xfrm>
          <a:prstGeom prst="leftBrace">
            <a:avLst>
              <a:gd name="adj1" fmla="val 21099"/>
              <a:gd name="adj2" fmla="val 50000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左中かっこ 26"/>
          <p:cNvSpPr/>
          <p:nvPr/>
        </p:nvSpPr>
        <p:spPr>
          <a:xfrm flipH="1">
            <a:off x="7836422" y="3534251"/>
            <a:ext cx="88377" cy="1359482"/>
          </a:xfrm>
          <a:prstGeom prst="leftBrace">
            <a:avLst>
              <a:gd name="adj1" fmla="val 21099"/>
              <a:gd name="adj2" fmla="val 50000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25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511" y="168736"/>
            <a:ext cx="7055380" cy="690282"/>
          </a:xfrm>
        </p:spPr>
        <p:txBody>
          <a:bodyPr/>
          <a:lstStyle/>
          <a:p>
            <a:r>
              <a:rPr kumimoji="1" lang="en-US" altLang="ja-JP" sz="4000" dirty="0" smtClean="0"/>
              <a:t>Physics promoting projects</a:t>
            </a:r>
            <a:endParaRPr kumimoji="1" lang="ja-JP" altLang="en-US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945590"/>
              </p:ext>
            </p:extLst>
          </p:nvPr>
        </p:nvGraphicFramePr>
        <p:xfrm>
          <a:off x="338666" y="1143000"/>
          <a:ext cx="8627533" cy="5376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3332"/>
                <a:gridCol w="208280"/>
                <a:gridCol w="1565722"/>
                <a:gridCol w="1566334"/>
                <a:gridCol w="1303865"/>
              </a:tblGrid>
              <a:tr h="581380">
                <a:tc>
                  <a:txBody>
                    <a:bodyPr/>
                    <a:lstStyle/>
                    <a:p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America</a:t>
                      </a:r>
                    </a:p>
                    <a:p>
                      <a:r>
                        <a:rPr kumimoji="1" lang="en-US" altLang="ja-JP" sz="1400" b="1" baseline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 role-shared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Europe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role sharing</a:t>
                      </a:r>
                      <a:endParaRPr kumimoji="1" lang="ja-JP" altLang="en-US" sz="14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Asia</a:t>
                      </a:r>
                    </a:p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 No-</a:t>
                      </a:r>
                      <a:r>
                        <a:rPr kumimoji="1" lang="en-US" altLang="ja-JP" sz="1200" b="1" dirty="0" err="1" smtClean="0">
                          <a:solidFill>
                            <a:schemeClr val="tx1"/>
                          </a:solidFill>
                          <a:latin typeface="+mj-lt"/>
                        </a:rPr>
                        <a:t>controle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1380">
                <a:tc>
                  <a:txBody>
                    <a:bodyPr/>
                    <a:lstStyle/>
                    <a:p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Quark many body (Hot QCD)</a:t>
                      </a:r>
                      <a:endParaRPr kumimoji="1" lang="ja-JP" altLang="en-US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RHIC</a:t>
                      </a:r>
                    </a:p>
                    <a:p>
                      <a:endParaRPr kumimoji="1" lang="en-US" altLang="ja-JP" b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LHC(ALICE)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FAIR(SIS300)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-</a:t>
                      </a:r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Quark many body (Cold QCD)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JLAB-12GeV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eRHIC(</a:t>
                      </a:r>
                      <a:r>
                        <a:rPr kumimoji="1" lang="en-US" altLang="ja-JP" b="0" dirty="0" err="1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eIC</a:t>
                      </a:r>
                      <a:r>
                        <a:rPr kumimoji="1" lang="en-US" altLang="ja-JP" b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)</a:t>
                      </a:r>
                      <a:endParaRPr kumimoji="1" lang="ja-JP" altLang="en-US" b="0" dirty="0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baseline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FAIR(SIS100)</a:t>
                      </a:r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JPARC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Spring-8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6887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NICA</a:t>
                      </a:r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HIRFL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8420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Nucleon many body</a:t>
                      </a:r>
                      <a:endParaRPr kumimoji="1"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dirty="0" smtClean="0">
                          <a:solidFill>
                            <a:schemeClr val="accent3">
                              <a:lumMod val="40000"/>
                              <a:lumOff val="60000"/>
                            </a:schemeClr>
                          </a:solidFill>
                        </a:rPr>
                        <a:t>FRIB</a:t>
                      </a:r>
                      <a:endParaRPr lang="ja-JP" altLang="en-US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GSI/FAIR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RIBF</a:t>
                      </a:r>
                      <a:endParaRPr kumimoji="1" lang="ja-JP" altLang="en-US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RISP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</a:rPr>
                        <a:t>ARIEL/ISAC2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</a:endParaRPr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SPIRAL2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SPES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HIE-ISOLDE</a:t>
                      </a:r>
                    </a:p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kern="120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Dubna</a:t>
                      </a:r>
                      <a:endParaRPr kumimoji="1" lang="ja-JP" altLang="en-US" sz="1800" b="0" kern="120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HIRFL</a:t>
                      </a:r>
                    </a:p>
                    <a:p>
                      <a:r>
                        <a:rPr kumimoji="1" lang="en-US" altLang="ja-JP" b="0" dirty="0" smtClean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+mj-lt"/>
                        </a:rPr>
                        <a:t>BRIEF</a:t>
                      </a:r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5353"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b="1" dirty="0" smtClean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EURISOL</a:t>
                      </a:r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dirty="0" smtClean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+mj-lt"/>
                        </a:rPr>
                        <a:t>CARIF</a:t>
                      </a:r>
                    </a:p>
                    <a:p>
                      <a:endParaRPr kumimoji="1" lang="ja-JP" altLang="en-US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24087">
                <a:tc gridSpan="5">
                  <a:txBody>
                    <a:bodyPr/>
                    <a:lstStyle/>
                    <a:p>
                      <a:pPr marL="0" marR="0" indent="0" algn="ct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Fundamental Physics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altLang="ja-JP" sz="1400" b="1" dirty="0" smtClean="0">
                          <a:solidFill>
                            <a:schemeClr val="tx1"/>
                          </a:solidFill>
                          <a:latin typeface="+mj-lt"/>
                        </a:rPr>
                        <a:t>Computation / </a:t>
                      </a: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Applications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b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b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b="0" dirty="0" smtClean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角丸四角形吹き出し 20"/>
          <p:cNvSpPr/>
          <p:nvPr/>
        </p:nvSpPr>
        <p:spPr>
          <a:xfrm>
            <a:off x="4591211" y="5520266"/>
            <a:ext cx="1403189" cy="549195"/>
          </a:xfrm>
          <a:prstGeom prst="wedgeRoundRectCallout">
            <a:avLst>
              <a:gd name="adj1" fmla="val -21179"/>
              <a:gd name="adj2" fmla="val -915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Two </a:t>
            </a:r>
          </a:p>
          <a:p>
            <a:pPr algn="ctr"/>
            <a:r>
              <a:rPr kumimoji="1" lang="en-US" altLang="ja-JP" dirty="0" smtClean="0"/>
              <a:t>body</a:t>
            </a:r>
            <a:endParaRPr kumimoji="1" lang="ja-JP" altLang="en-US" dirty="0"/>
          </a:p>
        </p:txBody>
      </p:sp>
      <p:sp>
        <p:nvSpPr>
          <p:cNvPr id="22" name="角丸四角形吹き出し 21"/>
          <p:cNvSpPr/>
          <p:nvPr/>
        </p:nvSpPr>
        <p:spPr>
          <a:xfrm>
            <a:off x="6112518" y="5520266"/>
            <a:ext cx="1403189" cy="549195"/>
          </a:xfrm>
          <a:prstGeom prst="wedgeRoundRectCallout">
            <a:avLst>
              <a:gd name="adj1" fmla="val -21179"/>
              <a:gd name="adj2" fmla="val -915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Mean Field</a:t>
            </a:r>
            <a:endParaRPr kumimoji="1" lang="ja-JP" altLang="en-US" dirty="0"/>
          </a:p>
        </p:txBody>
      </p:sp>
      <p:sp>
        <p:nvSpPr>
          <p:cNvPr id="23" name="角丸四角形吹き出し 22"/>
          <p:cNvSpPr/>
          <p:nvPr/>
        </p:nvSpPr>
        <p:spPr>
          <a:xfrm>
            <a:off x="7588410" y="5520265"/>
            <a:ext cx="1403189" cy="549195"/>
          </a:xfrm>
          <a:prstGeom prst="wedgeRoundRectCallout">
            <a:avLst>
              <a:gd name="adj1" fmla="val -21179"/>
              <a:gd name="adj2" fmla="val -915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Three Body</a:t>
            </a:r>
            <a:endParaRPr kumimoji="1" lang="ja-JP" altLang="en-US" dirty="0"/>
          </a:p>
        </p:txBody>
      </p:sp>
      <p:sp>
        <p:nvSpPr>
          <p:cNvPr id="24" name="角丸四角形吹き出し 23"/>
          <p:cNvSpPr/>
          <p:nvPr/>
        </p:nvSpPr>
        <p:spPr>
          <a:xfrm>
            <a:off x="4591210" y="6156621"/>
            <a:ext cx="4400389" cy="549195"/>
          </a:xfrm>
          <a:prstGeom prst="wedgeRoundRectCallout">
            <a:avLst>
              <a:gd name="adj1" fmla="val -20987"/>
              <a:gd name="adj2" fmla="val -51498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Mean Field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062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766431" y="518368"/>
            <a:ext cx="579523" cy="572308"/>
          </a:xfrm>
        </p:spPr>
        <p:txBody>
          <a:bodyPr/>
          <a:lstStyle/>
          <a:p>
            <a:fld id="{D57F1E4F-1CFF-5643-939E-02111984F565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691175"/>
              </p:ext>
            </p:extLst>
          </p:nvPr>
        </p:nvGraphicFramePr>
        <p:xfrm>
          <a:off x="130280" y="3159790"/>
          <a:ext cx="8900432" cy="35809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7314"/>
                <a:gridCol w="208280"/>
                <a:gridCol w="208280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</a:tblGrid>
              <a:tr h="457350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Year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2007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2008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2009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2011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2012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2013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2015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2016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2017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2018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2021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2022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2023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2025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2026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2027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</a:tr>
              <a:tr h="236442"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RIBF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Complete</a:t>
                      </a: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en-US" altLang="ja-JP" sz="11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RIBF2 ???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r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200" b="1" baseline="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1393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GSI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Const.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Complt</a:t>
                      </a:r>
                      <a:endParaRPr kumimoji="1" lang="en-US" altLang="ja-JP" sz="1200" b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27182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FRIB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Const.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1" dirty="0" smtClean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79422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ARIEL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latin typeface="+mn-lt"/>
                        </a:rPr>
                        <a:t>Const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latin typeface="+mn-lt"/>
                        </a:rPr>
                        <a:t>Complt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79422"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GANIL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latin typeface="+mn-lt"/>
                        </a:rPr>
                        <a:t>Const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RIB </a:t>
                      </a:r>
                      <a:r>
                        <a:rPr kumimoji="1" lang="en-US" altLang="ja-JP" sz="1200" b="1" dirty="0" err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Complt</a:t>
                      </a:r>
                      <a:r>
                        <a:rPr kumimoji="1" lang="en-US" altLang="ja-JP" sz="1200" b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 </a:t>
                      </a:r>
                      <a:endParaRPr kumimoji="1" lang="ja-JP" altLang="en-US" sz="1200" b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85556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SPES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latin typeface="+mn-lt"/>
                        </a:rPr>
                        <a:t>Const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1" dirty="0" smtClean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44226"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ISOLDE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 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10</a:t>
                      </a:r>
                      <a:r>
                        <a:rPr kumimoji="1" lang="en-US" altLang="ja-JP" sz="1200" b="1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200" b="1" dirty="0" smtClean="0">
                          <a:latin typeface="+mn-lt"/>
                        </a:rPr>
                        <a:t>MeV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44226"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EURISOL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44226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RISP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Const.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03093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HIRFL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Operating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Upgrade?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HIAF ???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03093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BRIEF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Const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CARIF?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" name="タイトル 1"/>
          <p:cNvSpPr txBox="1">
            <a:spLocks/>
          </p:cNvSpPr>
          <p:nvPr/>
        </p:nvSpPr>
        <p:spPr>
          <a:xfrm>
            <a:off x="477026" y="199145"/>
            <a:ext cx="7055380" cy="986188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kumimoji="1"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 kumimoji="1">
                <a:solidFill>
                  <a:schemeClr val="tx2"/>
                </a:solidFill>
              </a:defRPr>
            </a:lvl2pPr>
            <a:lvl3pPr eaLnBrk="1" hangingPunct="1">
              <a:defRPr kumimoji="1">
                <a:solidFill>
                  <a:schemeClr val="tx2"/>
                </a:solidFill>
              </a:defRPr>
            </a:lvl3pPr>
            <a:lvl4pPr eaLnBrk="1" hangingPunct="1">
              <a:defRPr kumimoji="1">
                <a:solidFill>
                  <a:schemeClr val="tx2"/>
                </a:solidFill>
              </a:defRPr>
            </a:lvl4pPr>
            <a:lvl5pPr eaLnBrk="1" hangingPunct="1">
              <a:defRPr kumimoji="1">
                <a:solidFill>
                  <a:schemeClr val="tx2"/>
                </a:solidFill>
              </a:defRPr>
            </a:lvl5pPr>
            <a:lvl6pPr eaLnBrk="1" hangingPunct="1">
              <a:defRPr kumimoji="1">
                <a:solidFill>
                  <a:schemeClr val="tx2"/>
                </a:solidFill>
              </a:defRPr>
            </a:lvl6pPr>
            <a:lvl7pPr eaLnBrk="1" hangingPunct="1">
              <a:defRPr kumimoji="1">
                <a:solidFill>
                  <a:schemeClr val="tx2"/>
                </a:solidFill>
              </a:defRPr>
            </a:lvl7pPr>
            <a:lvl8pPr eaLnBrk="1" hangingPunct="1">
              <a:defRPr kumimoji="1">
                <a:solidFill>
                  <a:schemeClr val="tx2"/>
                </a:solidFill>
              </a:defRPr>
            </a:lvl8pPr>
            <a:lvl9pPr eaLnBrk="1" hangingPunct="1">
              <a:defRPr kumimoji="1">
                <a:solidFill>
                  <a:schemeClr val="tx2"/>
                </a:solidFill>
              </a:defRPr>
            </a:lvl9pPr>
          </a:lstStyle>
          <a:p>
            <a:r>
              <a:rPr lang="en-US" altLang="ja-JP" sz="2800" dirty="0" smtClean="0"/>
              <a:t>Projects  -- time line ---</a:t>
            </a:r>
            <a:endParaRPr lang="ja-JP" altLang="en-US" sz="2800" dirty="0"/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360594"/>
              </p:ext>
            </p:extLst>
          </p:nvPr>
        </p:nvGraphicFramePr>
        <p:xfrm>
          <a:off x="128931" y="876487"/>
          <a:ext cx="8900432" cy="21599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7314"/>
                <a:gridCol w="208280"/>
                <a:gridCol w="208280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  <a:gridCol w="374598"/>
              </a:tblGrid>
              <a:tr h="457350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Year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2007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2008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2009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2011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2012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2013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2015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2016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2017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2018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2019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2020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2021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2022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2023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2024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2025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2026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2027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</a:tr>
              <a:tr h="301393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Fair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Const.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dirty="0" err="1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Complt</a:t>
                      </a:r>
                      <a:endParaRPr kumimoji="1" lang="en-US" altLang="ja-JP" sz="1200" b="1" dirty="0" smtClean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303093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Jparc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1MW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75130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RHIC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eRHIC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58945">
                <a:tc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LHC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solidFill>
                          <a:schemeClr val="accent3">
                            <a:lumMod val="40000"/>
                            <a:lumOff val="60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HL-LHC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400" baseline="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11202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JLAB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200" b="1" baseline="0" dirty="0" smtClean="0">
                          <a:latin typeface="+mn-lt"/>
                        </a:rPr>
                        <a:t>Operating(old)</a:t>
                      </a:r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12GeV</a:t>
                      </a:r>
                      <a:r>
                        <a:rPr kumimoji="1" lang="en-US" altLang="ja-JP" sz="1200" b="1" baseline="0" dirty="0" smtClean="0">
                          <a:latin typeface="+mn-lt"/>
                        </a:rPr>
                        <a:t> </a:t>
                      </a:r>
                      <a:r>
                        <a:rPr kumimoji="1" lang="en-US" altLang="ja-JP" sz="1200" b="1" baseline="0" dirty="0" err="1" smtClean="0">
                          <a:latin typeface="+mn-lt"/>
                        </a:rPr>
                        <a:t>Exp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1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100" b="1" dirty="0" smtClean="0"/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211202"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latin typeface="+mn-lt"/>
                        </a:rPr>
                        <a:t>NICA</a:t>
                      </a:r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5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baseline="0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200" b="1" dirty="0" smtClean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4177936" y="780246"/>
            <a:ext cx="4108308" cy="5960419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>
            <a:off x="3511943" y="804522"/>
            <a:ext cx="40460" cy="6053478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521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HOT QCD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0" y="2234897"/>
            <a:ext cx="7227083" cy="3660675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59000">
                <a:schemeClr val="accent1">
                  <a:lumMod val="45000"/>
                  <a:lumOff val="55000"/>
                </a:schemeClr>
              </a:gs>
              <a:gs pos="72000">
                <a:schemeClr val="accent1">
                  <a:lumMod val="45000"/>
                  <a:lumOff val="55000"/>
                  <a:alpha val="1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6" name="表 5"/>
          <p:cNvGraphicFramePr>
            <a:graphicFrameLocks noGrp="1"/>
          </p:cNvGraphicFramePr>
          <p:nvPr>
            <p:extLst/>
          </p:nvPr>
        </p:nvGraphicFramePr>
        <p:xfrm>
          <a:off x="836019" y="2234897"/>
          <a:ext cx="7227084" cy="366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028"/>
                <a:gridCol w="2409028"/>
                <a:gridCol w="2409028"/>
              </a:tblGrid>
              <a:tr h="366067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AMERICA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EUROPE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ASIA</a:t>
                      </a:r>
                      <a:endParaRPr kumimoji="1" lang="ja-JP" altLang="en-US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anchor="b">
                    <a:noFill/>
                  </a:tcPr>
                </a:tc>
              </a:tr>
            </a:tbl>
          </a:graphicData>
        </a:graphic>
      </p:graphicFrame>
      <p:sp>
        <p:nvSpPr>
          <p:cNvPr id="7" name="星 5 6"/>
          <p:cNvSpPr/>
          <p:nvPr/>
        </p:nvSpPr>
        <p:spPr>
          <a:xfrm>
            <a:off x="2825125" y="3027324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星 5 8"/>
          <p:cNvSpPr/>
          <p:nvPr/>
        </p:nvSpPr>
        <p:spPr>
          <a:xfrm>
            <a:off x="4238490" y="2858742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星 5 9"/>
          <p:cNvSpPr/>
          <p:nvPr/>
        </p:nvSpPr>
        <p:spPr>
          <a:xfrm>
            <a:off x="1980471" y="2946400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星 5 10"/>
          <p:cNvSpPr/>
          <p:nvPr/>
        </p:nvSpPr>
        <p:spPr>
          <a:xfrm>
            <a:off x="2719972" y="3056467"/>
            <a:ext cx="237067" cy="220133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星 5 11"/>
          <p:cNvSpPr/>
          <p:nvPr/>
        </p:nvSpPr>
        <p:spPr>
          <a:xfrm>
            <a:off x="4189722" y="2928846"/>
            <a:ext cx="237067" cy="22013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8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オン">
  <a:themeElements>
    <a:clrScheme name="イオン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イオン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イオン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13663</TotalTime>
  <Words>6703</Words>
  <Application>Microsoft Office PowerPoint</Application>
  <PresentationFormat>画面に合わせる (4:3)</PresentationFormat>
  <Paragraphs>1955</Paragraphs>
  <Slides>54</Slides>
  <Notes>54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54</vt:i4>
      </vt:variant>
    </vt:vector>
  </HeadingPairs>
  <TitlesOfParts>
    <vt:vector size="74" baseType="lpstr">
      <vt:lpstr>Batang</vt:lpstr>
      <vt:lpstr>Gungsuh</vt:lpstr>
      <vt:lpstr>맑은 고딕</vt:lpstr>
      <vt:lpstr>ＭＳ Ｐゴシック</vt:lpstr>
      <vt:lpstr>ヒラギノ角ゴ Pro W3</vt:lpstr>
      <vt:lpstr>ヒラギノ丸ゴ Pro W4</vt:lpstr>
      <vt:lpstr>メイリオ</vt:lpstr>
      <vt:lpstr>Arial</vt:lpstr>
      <vt:lpstr>Calibri</vt:lpstr>
      <vt:lpstr>Century Gothic</vt:lpstr>
      <vt:lpstr>Comic Sans MS</vt:lpstr>
      <vt:lpstr>Courier New</vt:lpstr>
      <vt:lpstr>Helvetica</vt:lpstr>
      <vt:lpstr>Lucida Sans Unicode</vt:lpstr>
      <vt:lpstr>Symbol</vt:lpstr>
      <vt:lpstr>Times New Roman</vt:lpstr>
      <vt:lpstr>Wingdings</vt:lpstr>
      <vt:lpstr>Wingdings 3</vt:lpstr>
      <vt:lpstr>イオン</vt:lpstr>
      <vt:lpstr>CorelDRAW</vt:lpstr>
      <vt:lpstr>Future Nuclear Physics Facilities  around the world    National - Regional – International  How we compete and how we collaborate</vt:lpstr>
      <vt:lpstr>Today I mention….</vt:lpstr>
      <vt:lpstr>Hyper-N New-hadrons</vt:lpstr>
      <vt:lpstr>Lessen leaned</vt:lpstr>
      <vt:lpstr>National, Regional, International</vt:lpstr>
      <vt:lpstr>Physics</vt:lpstr>
      <vt:lpstr>Physics promoting projects</vt:lpstr>
      <vt:lpstr>PowerPoint プレゼンテーション</vt:lpstr>
      <vt:lpstr>HOT QCD</vt:lpstr>
      <vt:lpstr>Hot QCD</vt:lpstr>
      <vt:lpstr>COLD QCD</vt:lpstr>
      <vt:lpstr>PowerPoint プレゼンテーション</vt:lpstr>
      <vt:lpstr>PowerPoint プレゼンテーション</vt:lpstr>
      <vt:lpstr>FAIR at GSI   Facility for Antiprotons and Ins Research</vt:lpstr>
      <vt:lpstr>FAIR Experimental highlights</vt:lpstr>
      <vt:lpstr>NICA  at JINR</vt:lpstr>
      <vt:lpstr>J-LAB in USA</vt:lpstr>
      <vt:lpstr>JLAB12GeV　 other research highlight</vt:lpstr>
      <vt:lpstr>eRHIC (or eIC) to be the world's first electron-nucleus collider</vt:lpstr>
      <vt:lpstr>Cold QCD laboratories</vt:lpstr>
      <vt:lpstr>RIB facilities (ISOL to begin with)</vt:lpstr>
      <vt:lpstr>EURISOL  (1500M$ for European future &amp; dream)</vt:lpstr>
      <vt:lpstr>Clever European Strategy</vt:lpstr>
      <vt:lpstr>Great “intermediate” Facilities </vt:lpstr>
      <vt:lpstr>ISOLs: past, present and future</vt:lpstr>
      <vt:lpstr>ARIEL @TRIUMF/CANADA (Advanced Rare Isotope Laboratory)</vt:lpstr>
      <vt:lpstr>KEK’s UCN  RCNP&gt;TRIUMF Ultra cold neutron</vt:lpstr>
      <vt:lpstr>UCN TRIUMF-KEK-RCNP</vt:lpstr>
      <vt:lpstr>RIB in ASIA</vt:lpstr>
      <vt:lpstr>CARIF  (Beijing ISOL)   China Advanced Rare Ion-beam Facility   Chinese EURISOL (not Asianisol)</vt:lpstr>
      <vt:lpstr>CARIF vs EURISOL</vt:lpstr>
      <vt:lpstr> China  - Before CARIF</vt:lpstr>
      <vt:lpstr>Wish we are similar …..</vt:lpstr>
      <vt:lpstr>Competitions in far east</vt:lpstr>
      <vt:lpstr>RIB facilities (Projectile Fragmentation)</vt:lpstr>
      <vt:lpstr>Projectile Fragmentation Facilities  ISOL + post acceleration  v.s.  Projectile Fragmentation</vt:lpstr>
      <vt:lpstr>RISP RAON IBS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FRIB at MSU</vt:lpstr>
      <vt:lpstr>FAIR at GSI   Facility for Antiprotons and Ins Research</vt:lpstr>
      <vt:lpstr>FAIR　RIB </vt:lpstr>
      <vt:lpstr>Scores</vt:lpstr>
      <vt:lpstr>Super Heavy Element</vt:lpstr>
      <vt:lpstr>Ultimate goal</vt:lpstr>
      <vt:lpstr>PowerPoint プレゼンテーション</vt:lpstr>
      <vt:lpstr>PowerPoint プレゼンテーション</vt:lpstr>
      <vt:lpstr>Road map ? </vt:lpstr>
      <vt:lpstr>K-computer (RIKEN, Kobe)</vt:lpstr>
      <vt:lpstr>Field 5:  The origin of matter and the universe  </vt:lpstr>
      <vt:lpstr>Summary remarks </vt:lpstr>
      <vt:lpstr>Reductionism to Holism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  RIKEN Nishina Center for   Accellerator-Baseed Science</dc:title>
  <dc:creator>延與秀人</dc:creator>
  <cp:lastModifiedBy>延與秀人</cp:lastModifiedBy>
  <cp:revision>335</cp:revision>
  <cp:lastPrinted>2013-05-27T01:16:09Z</cp:lastPrinted>
  <dcterms:created xsi:type="dcterms:W3CDTF">2013-05-10T02:36:25Z</dcterms:created>
  <dcterms:modified xsi:type="dcterms:W3CDTF">2013-06-01T07:36:25Z</dcterms:modified>
</cp:coreProperties>
</file>