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826" r:id="rId2"/>
    <p:sldId id="930" r:id="rId3"/>
    <p:sldId id="920" r:id="rId4"/>
    <p:sldId id="932" r:id="rId5"/>
    <p:sldId id="931" r:id="rId6"/>
    <p:sldId id="934" r:id="rId7"/>
    <p:sldId id="933" r:id="rId8"/>
    <p:sldId id="726" r:id="rId9"/>
    <p:sldId id="699" r:id="rId10"/>
    <p:sldId id="600" r:id="rId11"/>
    <p:sldId id="602" r:id="rId12"/>
    <p:sldId id="692" r:id="rId13"/>
    <p:sldId id="751" r:id="rId14"/>
    <p:sldId id="904" r:id="rId15"/>
    <p:sldId id="790" r:id="rId16"/>
    <p:sldId id="806" r:id="rId17"/>
    <p:sldId id="833" r:id="rId18"/>
    <p:sldId id="834" r:id="rId19"/>
    <p:sldId id="838" r:id="rId20"/>
    <p:sldId id="839" r:id="rId21"/>
    <p:sldId id="840" r:id="rId22"/>
    <p:sldId id="858" r:id="rId23"/>
    <p:sldId id="853" r:id="rId24"/>
    <p:sldId id="859" r:id="rId25"/>
    <p:sldId id="923" r:id="rId26"/>
    <p:sldId id="943" r:id="rId27"/>
    <p:sldId id="947" r:id="rId28"/>
    <p:sldId id="949" r:id="rId29"/>
    <p:sldId id="950" r:id="rId30"/>
    <p:sldId id="951" r:id="rId31"/>
    <p:sldId id="860" r:id="rId32"/>
    <p:sldId id="922" r:id="rId33"/>
    <p:sldId id="946" r:id="rId34"/>
    <p:sldId id="921" r:id="rId35"/>
    <p:sldId id="948" r:id="rId36"/>
    <p:sldId id="902" r:id="rId37"/>
    <p:sldId id="952" r:id="rId38"/>
    <p:sldId id="953" r:id="rId39"/>
    <p:sldId id="876" r:id="rId40"/>
    <p:sldId id="877" r:id="rId41"/>
    <p:sldId id="878" r:id="rId42"/>
    <p:sldId id="879" r:id="rId43"/>
    <p:sldId id="880" r:id="rId44"/>
    <p:sldId id="914" r:id="rId45"/>
    <p:sldId id="924" r:id="rId46"/>
    <p:sldId id="945" r:id="rId47"/>
    <p:sldId id="954" r:id="rId48"/>
    <p:sldId id="955" r:id="rId49"/>
    <p:sldId id="956" r:id="rId50"/>
    <p:sldId id="957" r:id="rId51"/>
    <p:sldId id="958" r:id="rId52"/>
    <p:sldId id="959" r:id="rId53"/>
    <p:sldId id="960" r:id="rId54"/>
    <p:sldId id="848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808080"/>
    <a:srgbClr val="969696"/>
    <a:srgbClr val="C0C0C0"/>
    <a:srgbClr val="EAEAEA"/>
    <a:srgbClr val="B2B2B2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jpe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wmf"/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09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09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9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9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09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4D96C8-ADCF-4C04-B1F5-3F4E035C15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99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B373A-4AFF-41D0-B7E5-C7208DEAE16E}" type="slidenum">
              <a:rPr lang="en-US"/>
              <a:pPr/>
              <a:t>1</a:t>
            </a:fld>
            <a:endParaRPr lang="en-US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CBA9D-879A-46FB-8B73-BEBAB4EC47E4}" type="slidenum">
              <a:rPr lang="en-US"/>
              <a:pPr/>
              <a:t>10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5D6E4-3E65-43BF-90A7-1D732E982F51}" type="slidenum">
              <a:rPr lang="en-US"/>
              <a:pPr/>
              <a:t>11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0B879-B35E-46F5-AEDC-1EC9F8D99CAA}" type="slidenum">
              <a:rPr lang="en-US"/>
              <a:pPr/>
              <a:t>12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2286C-854F-4F6F-93C4-B7576D88F1CF}" type="slidenum">
              <a:rPr lang="en-US"/>
              <a:pPr/>
              <a:t>13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BA689-530B-4D06-9140-2EF438A52097}" type="slidenum">
              <a:rPr lang="en-US"/>
              <a:pPr/>
              <a:t>15</a:t>
            </a:fld>
            <a:endParaRPr lang="en-US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7F8FB-7ABA-4B62-995F-59BDD325F566}" type="slidenum">
              <a:rPr lang="en-US"/>
              <a:pPr/>
              <a:t>17</a:t>
            </a:fld>
            <a:endParaRPr lang="en-US"/>
          </a:p>
        </p:txBody>
      </p:sp>
      <p:sp>
        <p:nvSpPr>
          <p:cNvPr id="80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7E24A-A6B9-441F-B950-61F6CA6EB5E7}" type="slidenum">
              <a:rPr lang="en-US"/>
              <a:pPr/>
              <a:t>18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27DBE-8FE0-4CA0-A3B6-910010F962BF}" type="slidenum">
              <a:rPr lang="en-US"/>
              <a:pPr/>
              <a:t>19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2745F-9D9F-415F-B6DC-A9EC7FFB1802}" type="slidenum">
              <a:rPr lang="en-US"/>
              <a:pPr/>
              <a:t>20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F112A-A905-4B40-A90F-1C97496269C4}" type="slidenum">
              <a:rPr lang="en-US"/>
              <a:pPr/>
              <a:t>21</a:t>
            </a:fld>
            <a:endParaRPr lang="en-U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B8B143-C9FB-4633-A509-0CC74D254738}" type="slidenum">
              <a:rPr lang="en-US"/>
              <a:pPr/>
              <a:t>2</a:t>
            </a:fld>
            <a:endParaRPr lang="en-US"/>
          </a:p>
        </p:txBody>
      </p:sp>
      <p:sp>
        <p:nvSpPr>
          <p:cNvPr id="60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D96C8-ADCF-4C04-B1F5-3F4E035C154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EA2D2-8A1E-48AF-BE2B-8AAC6CE6981D}" type="slidenum">
              <a:rPr lang="en-US"/>
              <a:pPr/>
              <a:t>39</a:t>
            </a:fld>
            <a:endParaRPr lang="en-US"/>
          </a:p>
        </p:txBody>
      </p:sp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DAB5E0-5DC5-406D-9147-8AC3D416A466}" type="slidenum">
              <a:rPr lang="en-US"/>
              <a:pPr/>
              <a:t>40</a:t>
            </a:fld>
            <a:endParaRPr lang="en-US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66AD3D-268C-41FC-AC5B-8803FEBA8DFA}" type="slidenum">
              <a:rPr lang="en-US"/>
              <a:pPr/>
              <a:t>41</a:t>
            </a:fld>
            <a:endParaRPr lang="en-US"/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6CAEF-6639-46AB-AF78-CE3B470448F6}" type="slidenum">
              <a:rPr lang="en-US"/>
              <a:pPr/>
              <a:t>50</a:t>
            </a:fld>
            <a:endParaRPr lang="en-US"/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10805-A677-4A0E-B088-08D63A056067}" type="slidenum">
              <a:rPr lang="en-US"/>
              <a:pPr/>
              <a:t>54</a:t>
            </a:fld>
            <a:endParaRPr lang="en-US"/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E000-D5CC-4EAF-B3BB-546551064004}" type="slidenum">
              <a:rPr lang="en-US"/>
              <a:pPr/>
              <a:t>3</a:t>
            </a:fld>
            <a:endParaRPr 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E000-D5CC-4EAF-B3BB-546551064004}" type="slidenum">
              <a:rPr lang="en-US"/>
              <a:pPr/>
              <a:t>4</a:t>
            </a:fld>
            <a:endParaRPr 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E000-D5CC-4EAF-B3BB-546551064004}" type="slidenum">
              <a:rPr lang="en-US"/>
              <a:pPr/>
              <a:t>5</a:t>
            </a:fld>
            <a:endParaRPr 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E000-D5CC-4EAF-B3BB-546551064004}" type="slidenum">
              <a:rPr lang="en-US"/>
              <a:pPr/>
              <a:t>6</a:t>
            </a:fld>
            <a:endParaRPr 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E000-D5CC-4EAF-B3BB-546551064004}" type="slidenum">
              <a:rPr lang="en-US"/>
              <a:pPr/>
              <a:t>7</a:t>
            </a:fld>
            <a:endParaRPr 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AC2826-8021-4B8B-A963-C47BC8E0CC39}" type="slidenum">
              <a:rPr lang="en-US"/>
              <a:pPr/>
              <a:t>8</a:t>
            </a:fld>
            <a:endParaRPr lang="en-US"/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DCC3B-D4E1-4990-BD65-1BD449F83F15}" type="slidenum">
              <a:rPr lang="en-US"/>
              <a:pPr/>
              <a:t>9</a:t>
            </a:fld>
            <a:endParaRPr 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E4BFC51-6DB6-4A52-AF79-CEBEA65B7B6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4.bin"/><Relationship Id="rId2" Type="http://schemas.openxmlformats.org/officeDocument/2006/relationships/video" Target="file:///C:\Users\steen\Desktop\steen_hannestad\SUSY10\nu3lcdm.mpg" TargetMode="Externa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.jpe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8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66.emf"/><Relationship Id="rId4" Type="http://schemas.openxmlformats.org/officeDocument/2006/relationships/oleObject" Target="../embeddings/oleObject35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6812" y="-1600201"/>
            <a:ext cx="19766736" cy="9982201"/>
          </a:xfrm>
          <a:prstGeom prst="rect">
            <a:avLst/>
          </a:prstGeom>
        </p:spPr>
      </p:pic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-627063" y="381000"/>
            <a:ext cx="10591801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sz="1200"/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302551" y="609600"/>
            <a:ext cx="84366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3200" b="1" dirty="0">
                <a:solidFill>
                  <a:srgbClr val="FFFFFF"/>
                </a:solidFill>
                <a:latin typeface="Helvetica" pitchFamily="34" charset="0"/>
              </a:rPr>
              <a:t>NEUTRINO </a:t>
            </a:r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COSMOLOGY AFTER PLANCK</a:t>
            </a:r>
          </a:p>
        </p:txBody>
      </p:sp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-457200" y="5486400"/>
            <a:ext cx="103632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1169319" y="5715000"/>
            <a:ext cx="6705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STEEN </a:t>
            </a:r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HANNESTAD, AARHUS UNIVERSITY</a:t>
            </a:r>
            <a:endParaRPr lang="da-DK" sz="2400" dirty="0">
              <a:solidFill>
                <a:srgbClr val="FFFFFF"/>
              </a:solidFill>
              <a:latin typeface="Helvetica" pitchFamily="34" charset="0"/>
            </a:endParaRPr>
          </a:p>
          <a:p>
            <a:pPr algn="ctr" eaLnBrk="0" hangingPunct="0"/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PISA, 20 SEPTEMBER 2013</a:t>
            </a:r>
            <a:endParaRPr lang="da-DK" sz="2400" dirty="0">
              <a:solidFill>
                <a:srgbClr val="FFFFFF"/>
              </a:solidFill>
              <a:latin typeface="Palatino" pitchFamily="18" charset="0"/>
            </a:endParaRPr>
          </a:p>
        </p:txBody>
      </p:sp>
      <p:sp>
        <p:nvSpPr>
          <p:cNvPr id="791559" name="Text Box 7"/>
          <p:cNvSpPr txBox="1">
            <a:spLocks noChangeArrowheads="1"/>
          </p:cNvSpPr>
          <p:nvPr/>
        </p:nvSpPr>
        <p:spPr bwMode="auto">
          <a:xfrm>
            <a:off x="3276600" y="2209799"/>
            <a:ext cx="2895600" cy="266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da-DK" sz="5400" b="1" dirty="0" err="1">
                <a:solidFill>
                  <a:schemeClr val="accent1">
                    <a:lumMod val="10000"/>
                  </a:schemeClr>
                </a:solidFill>
                <a:latin typeface="Symbol" pitchFamily="18" charset="2"/>
              </a:rPr>
              <a:t>n</a:t>
            </a:r>
            <a:r>
              <a:rPr lang="da-DK" sz="5400" b="1" baseline="-25000" dirty="0" err="1">
                <a:solidFill>
                  <a:schemeClr val="accent1">
                    <a:lumMod val="10000"/>
                  </a:schemeClr>
                </a:solidFill>
                <a:latin typeface="Palatino" pitchFamily="18" charset="0"/>
              </a:rPr>
              <a:t>e</a:t>
            </a:r>
            <a:r>
              <a:rPr lang="da-DK" sz="5400" b="1" dirty="0">
                <a:solidFill>
                  <a:schemeClr val="bg1"/>
                </a:solidFill>
                <a:latin typeface="Symbol" pitchFamily="18" charset="2"/>
              </a:rPr>
              <a:t>        </a:t>
            </a:r>
            <a:r>
              <a:rPr lang="da-DK" sz="5400" b="1" dirty="0">
                <a:solidFill>
                  <a:schemeClr val="accent1">
                    <a:lumMod val="10000"/>
                  </a:schemeClr>
                </a:solidFill>
                <a:latin typeface="Symbol" pitchFamily="18" charset="2"/>
              </a:rPr>
              <a:t>n</a:t>
            </a:r>
            <a:r>
              <a:rPr lang="da-DK" sz="5400" b="1" baseline="-25000" dirty="0">
                <a:solidFill>
                  <a:schemeClr val="accent1">
                    <a:lumMod val="10000"/>
                  </a:schemeClr>
                </a:solidFill>
                <a:latin typeface="Symbol" pitchFamily="18" charset="2"/>
              </a:rPr>
              <a:t>m</a:t>
            </a:r>
          </a:p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da-DK" sz="5400" b="1" dirty="0">
                <a:solidFill>
                  <a:schemeClr val="bg1"/>
                </a:solidFill>
                <a:latin typeface="Symbol" pitchFamily="18" charset="2"/>
              </a:rPr>
              <a:t>      </a:t>
            </a:r>
            <a:r>
              <a:rPr lang="da-DK" sz="5400" b="1" dirty="0" err="1">
                <a:solidFill>
                  <a:schemeClr val="accent1">
                    <a:lumMod val="10000"/>
                  </a:schemeClr>
                </a:solidFill>
                <a:latin typeface="Symbol" pitchFamily="18" charset="2"/>
              </a:rPr>
              <a:t>n</a:t>
            </a:r>
            <a:r>
              <a:rPr lang="da-DK" sz="5400" b="1" baseline="-25000" dirty="0" err="1">
                <a:solidFill>
                  <a:schemeClr val="accent1">
                    <a:lumMod val="10000"/>
                  </a:schemeClr>
                </a:solidFill>
                <a:latin typeface="Symbol" pitchFamily="18" charset="2"/>
              </a:rPr>
              <a:t>t</a:t>
            </a:r>
            <a:endParaRPr lang="da-DK" sz="5400" b="1" baseline="-25000" dirty="0">
              <a:solidFill>
                <a:schemeClr val="accent1">
                  <a:lumMod val="10000"/>
                </a:schemeClr>
              </a:solidFill>
              <a:latin typeface="Symbol" pitchFamily="18" charset="2"/>
            </a:endParaRPr>
          </a:p>
        </p:txBody>
      </p:sp>
      <p:sp>
        <p:nvSpPr>
          <p:cNvPr id="791560" name="AutoShape 8"/>
          <p:cNvSpPr>
            <a:spLocks noChangeArrowheads="1"/>
          </p:cNvSpPr>
          <p:nvPr/>
        </p:nvSpPr>
        <p:spPr bwMode="auto">
          <a:xfrm rot="3309554">
            <a:off x="3832225" y="3406775"/>
            <a:ext cx="669925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91561" name="AutoShape 9"/>
          <p:cNvSpPr>
            <a:spLocks noChangeArrowheads="1"/>
          </p:cNvSpPr>
          <p:nvPr/>
        </p:nvSpPr>
        <p:spPr bwMode="auto">
          <a:xfrm rot="-3316275">
            <a:off x="4746625" y="3406775"/>
            <a:ext cx="669925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91562" name="AutoShape 10"/>
          <p:cNvSpPr>
            <a:spLocks noChangeArrowheads="1"/>
          </p:cNvSpPr>
          <p:nvPr/>
        </p:nvSpPr>
        <p:spPr bwMode="auto">
          <a:xfrm>
            <a:off x="4191000" y="2743200"/>
            <a:ext cx="838200" cy="381000"/>
          </a:xfrm>
          <a:prstGeom prst="leftRightArrow">
            <a:avLst>
              <a:gd name="adj1" fmla="val 50000"/>
              <a:gd name="adj2" fmla="val 44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91563" name="Oval 11"/>
          <p:cNvSpPr>
            <a:spLocks noChangeArrowheads="1"/>
          </p:cNvSpPr>
          <p:nvPr/>
        </p:nvSpPr>
        <p:spPr bwMode="auto">
          <a:xfrm>
            <a:off x="6324600" y="2819400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da-DK" sz="4800" baseline="-25000">
              <a:solidFill>
                <a:schemeClr val="bg1"/>
              </a:solidFill>
              <a:latin typeface="Palatin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2"/>
          <p:cNvSpPr txBox="1">
            <a:spLocks noChangeArrowheads="1"/>
          </p:cNvSpPr>
          <p:nvPr/>
        </p:nvSpPr>
        <p:spPr bwMode="auto">
          <a:xfrm>
            <a:off x="593725" y="344488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Tritium decay endpoint measurements have provided limits</a:t>
            </a:r>
          </a:p>
          <a:p>
            <a:pPr eaLnBrk="0" hangingPunct="0"/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on the electron neutrino mass</a:t>
            </a:r>
          </a:p>
        </p:txBody>
      </p:sp>
      <p:sp>
        <p:nvSpPr>
          <p:cNvPr id="369667" name="Text Box 3"/>
          <p:cNvSpPr txBox="1">
            <a:spLocks noChangeArrowheads="1"/>
          </p:cNvSpPr>
          <p:nvPr/>
        </p:nvSpPr>
        <p:spPr bwMode="auto">
          <a:xfrm>
            <a:off x="609600" y="3122613"/>
            <a:ext cx="7739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This </a:t>
            </a:r>
            <a:r>
              <a:rPr lang="da-DK" sz="2400" dirty="0" err="1">
                <a:solidFill>
                  <a:srgbClr val="99FF66"/>
                </a:solidFill>
                <a:latin typeface="Helvetica" pitchFamily="34" charset="0"/>
              </a:rPr>
              <a:t>translates</a:t>
            </a:r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 </a:t>
            </a:r>
            <a:r>
              <a:rPr lang="da-DK" sz="2400" dirty="0" err="1">
                <a:solidFill>
                  <a:srgbClr val="99FF66"/>
                </a:solidFill>
                <a:latin typeface="Helvetica" pitchFamily="34" charset="0"/>
              </a:rPr>
              <a:t>into</a:t>
            </a:r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 a limit on the sum of the </a:t>
            </a:r>
            <a:r>
              <a:rPr lang="da-DK" sz="2400" dirty="0" err="1">
                <a:solidFill>
                  <a:srgbClr val="99FF66"/>
                </a:solidFill>
                <a:latin typeface="Helvetica" pitchFamily="34" charset="0"/>
              </a:rPr>
              <a:t>three</a:t>
            </a:r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 </a:t>
            </a:r>
            <a:r>
              <a:rPr lang="da-DK" sz="2400" dirty="0" err="1">
                <a:solidFill>
                  <a:srgbClr val="99FF66"/>
                </a:solidFill>
                <a:latin typeface="Helvetica" pitchFamily="34" charset="0"/>
              </a:rPr>
              <a:t>mass</a:t>
            </a:r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 </a:t>
            </a:r>
          </a:p>
          <a:p>
            <a:pPr eaLnBrk="0" hangingPunct="0"/>
            <a:r>
              <a:rPr lang="da-DK" sz="2400" dirty="0" err="1">
                <a:solidFill>
                  <a:srgbClr val="99FF66"/>
                </a:solidFill>
                <a:latin typeface="Helvetica" pitchFamily="34" charset="0"/>
              </a:rPr>
              <a:t>eigenstates</a:t>
            </a:r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 </a:t>
            </a:r>
          </a:p>
        </p:txBody>
      </p:sp>
      <p:graphicFrame>
        <p:nvGraphicFramePr>
          <p:cNvPr id="369668" name="Object 4"/>
          <p:cNvGraphicFramePr>
            <a:graphicFrameLocks noChangeAspect="1"/>
          </p:cNvGraphicFramePr>
          <p:nvPr/>
        </p:nvGraphicFramePr>
        <p:xfrm>
          <a:off x="2819400" y="1447800"/>
          <a:ext cx="43656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08" name="Equation" r:id="rId4" imgW="2006280" imgH="317160" progId="Equation.3">
                  <p:embed/>
                </p:oleObj>
              </mc:Choice>
              <mc:Fallback>
                <p:oleObj name="Equation" r:id="rId4" imgW="2006280" imgH="3171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447800"/>
                        <a:ext cx="43656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669" name="Object 5"/>
          <p:cNvGraphicFramePr>
            <a:graphicFrameLocks noChangeAspect="1"/>
          </p:cNvGraphicFramePr>
          <p:nvPr/>
        </p:nvGraphicFramePr>
        <p:xfrm>
          <a:off x="2819400" y="4191000"/>
          <a:ext cx="22479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09" name="Equation" r:id="rId6" imgW="838080" imgH="253800" progId="Equation.3">
                  <p:embed/>
                </p:oleObj>
              </mc:Choice>
              <mc:Fallback>
                <p:oleObj name="Equation" r:id="rId6" imgW="838080" imgH="253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191000"/>
                        <a:ext cx="2247900" cy="676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593725" y="2325688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>
                <a:solidFill>
                  <a:srgbClr val="FFFF66"/>
                </a:solidFill>
              </a:rPr>
              <a:t>Mainz experiment, final analysis (Kraus et al.)</a:t>
            </a:r>
          </a:p>
        </p:txBody>
      </p:sp>
      <p:graphicFrame>
        <p:nvGraphicFramePr>
          <p:cNvPr id="369671" name="Object 7"/>
          <p:cNvGraphicFramePr>
            <a:graphicFrameLocks noChangeAspect="1"/>
          </p:cNvGraphicFramePr>
          <p:nvPr/>
        </p:nvGraphicFramePr>
        <p:xfrm>
          <a:off x="2209800" y="1544638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10" name="Equation" r:id="rId8" imgW="241200" imgH="241200" progId="Equation.3">
                  <p:embed/>
                </p:oleObj>
              </mc:Choice>
              <mc:Fallback>
                <p:oleObj name="Equation" r:id="rId8" imgW="24120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544638"/>
                        <a:ext cx="609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32346" y="5181600"/>
            <a:ext cx="75440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This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sensitivity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will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be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improved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by at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least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an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order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of</a:t>
            </a:r>
          </a:p>
          <a:p>
            <a:pPr eaLnBrk="0" hangingPunct="0"/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m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agnitude by KATRIN</a:t>
            </a:r>
            <a:endParaRPr lang="da-DK" sz="2400" dirty="0">
              <a:solidFill>
                <a:srgbClr val="99FF66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569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 smtClean="0">
                <a:solidFill>
                  <a:schemeClr val="bg1"/>
                </a:solidFill>
                <a:latin typeface="Comic Sans MS" pitchFamily="66" charset="0"/>
              </a:rPr>
              <a:t>NEUTRINO MASS AND ENERGY DENSITY</a:t>
            </a:r>
            <a:endParaRPr lang="da-DK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eaLnBrk="0" hangingPunct="0"/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FROM COSMOLOGY</a:t>
            </a:r>
          </a:p>
        </p:txBody>
      </p:sp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974725" y="1384300"/>
            <a:ext cx="64595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NEUTRINOS AFFECT STRUCTURE FORMATION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ARE A SOURCE OF DARK MATTER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(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n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~ 100 cm</a:t>
            </a:r>
            <a:r>
              <a:rPr lang="da-DK" sz="2000" baseline="30000">
                <a:solidFill>
                  <a:schemeClr val="bg1"/>
                </a:solidFill>
                <a:latin typeface="Helvetica" pitchFamily="34" charset="0"/>
              </a:rPr>
              <a:t>-3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990600" y="3962400"/>
            <a:ext cx="7146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HOWEVER, eV NEUTRINOS ARE DIFFERENT FROM CDM 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FREE STREAM</a:t>
            </a:r>
          </a:p>
        </p:txBody>
      </p:sp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2590800" y="4800600"/>
          <a:ext cx="27781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58" name="Equation" r:id="rId4" imgW="977760" imgH="241200" progId="Equation.3">
                  <p:embed/>
                </p:oleObj>
              </mc:Choice>
              <mc:Fallback>
                <p:oleObj name="Equation" r:id="rId4" imgW="97776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00600"/>
                        <a:ext cx="2778125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8" name="Text Box 6"/>
          <p:cNvSpPr txBox="1">
            <a:spLocks noChangeArrowheads="1"/>
          </p:cNvSpPr>
          <p:nvPr/>
        </p:nvSpPr>
        <p:spPr bwMode="auto">
          <a:xfrm>
            <a:off x="990600" y="5791200"/>
            <a:ext cx="7007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SCALES SMALLER THAN 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d</a:t>
            </a:r>
            <a:r>
              <a:rPr lang="da-DK" sz="2000" baseline="-25000">
                <a:solidFill>
                  <a:schemeClr val="bg1"/>
                </a:solidFill>
                <a:latin typeface="Helvetica" pitchFamily="34" charset="0"/>
              </a:rPr>
              <a:t>FS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DAMPED AWAY, LEADS TO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SUPPRESSION OF POWER ON SMALL SCALES</a:t>
            </a:r>
          </a:p>
        </p:txBody>
      </p:sp>
      <p:graphicFrame>
        <p:nvGraphicFramePr>
          <p:cNvPr id="371719" name="Object 7"/>
          <p:cNvGraphicFramePr>
            <a:graphicFrameLocks noChangeAspect="1"/>
          </p:cNvGraphicFramePr>
          <p:nvPr/>
        </p:nvGraphicFramePr>
        <p:xfrm>
          <a:off x="1219200" y="2743200"/>
          <a:ext cx="2057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59" name="Equation" r:id="rId6" imgW="901440" imgH="431640" progId="Equation.3">
                  <p:embed/>
                </p:oleObj>
              </mc:Choice>
              <mc:Fallback>
                <p:oleObj name="Equation" r:id="rId6" imgW="901440" imgH="4316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2057400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3733800" y="3019425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FROM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graphicFrame>
        <p:nvGraphicFramePr>
          <p:cNvPr id="371721" name="Object 9"/>
          <p:cNvGraphicFramePr>
            <a:graphicFrameLocks noChangeAspect="1"/>
          </p:cNvGraphicFramePr>
          <p:nvPr/>
        </p:nvGraphicFramePr>
        <p:xfrm>
          <a:off x="4953000" y="2667000"/>
          <a:ext cx="29273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60" name="Equation" r:id="rId8" imgW="1282680" imgH="469800" progId="Equation.3">
                  <p:embed/>
                </p:oleObj>
              </mc:Choice>
              <mc:Fallback>
                <p:oleObj name="Equation" r:id="rId8" imgW="1282680" imgH="4698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667000"/>
                        <a:ext cx="29273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N-BODY SIMULATIONS OF </a:t>
            </a:r>
            <a:r>
              <a:rPr lang="da-DK" sz="24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sz="2400">
                <a:solidFill>
                  <a:schemeClr val="bg1"/>
                </a:solidFill>
              </a:rPr>
              <a:t>CDM WITH AND WITHOUT </a:t>
            </a:r>
          </a:p>
          <a:p>
            <a:r>
              <a:rPr lang="da-DK" sz="2400">
                <a:solidFill>
                  <a:schemeClr val="bg1"/>
                </a:solidFill>
              </a:rPr>
              <a:t>NEUTRINO MASS (768 Mpc</a:t>
            </a:r>
            <a:r>
              <a:rPr lang="da-DK" sz="2400" baseline="30000">
                <a:solidFill>
                  <a:schemeClr val="bg1"/>
                </a:solidFill>
              </a:rPr>
              <a:t>3</a:t>
            </a:r>
            <a:r>
              <a:rPr lang="da-DK" sz="2400">
                <a:solidFill>
                  <a:schemeClr val="bg1"/>
                </a:solidFill>
              </a:rPr>
              <a:t>) – GADGET 2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499721" name="Object 9"/>
          <p:cNvGraphicFramePr>
            <a:graphicFrameLocks noChangeAspect="1"/>
          </p:cNvGraphicFramePr>
          <p:nvPr/>
        </p:nvGraphicFramePr>
        <p:xfrm>
          <a:off x="5257800" y="5562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947" name="Equation" r:id="rId5" imgW="952200" imgH="253800" progId="Equation.3">
                  <p:embed/>
                </p:oleObj>
              </mc:Choice>
              <mc:Fallback>
                <p:oleObj name="Equation" r:id="rId5" imgW="952200" imgH="2538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562600"/>
                        <a:ext cx="19812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9722" name="Object 10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948" name="Equation" r:id="rId7" imgW="622080" imgH="253800" progId="Equation.3">
                  <p:embed/>
                </p:oleObj>
              </mc:Choice>
              <mc:Fallback>
                <p:oleObj name="Equation" r:id="rId7" imgW="622080" imgH="2538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24" name="Line 12"/>
          <p:cNvSpPr>
            <a:spLocks noChangeShapeType="1"/>
          </p:cNvSpPr>
          <p:nvPr/>
        </p:nvSpPr>
        <p:spPr bwMode="auto">
          <a:xfrm flipV="1">
            <a:off x="1219200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99725" name="Text Box 13"/>
          <p:cNvSpPr txBox="1">
            <a:spLocks noChangeArrowheads="1"/>
          </p:cNvSpPr>
          <p:nvPr/>
        </p:nvSpPr>
        <p:spPr bwMode="auto">
          <a:xfrm>
            <a:off x="457200" y="3048000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256</a:t>
            </a:r>
          </a:p>
          <a:p>
            <a:r>
              <a:rPr lang="da-DK">
                <a:solidFill>
                  <a:schemeClr val="bg1"/>
                </a:solidFill>
              </a:rPr>
              <a:t>Mpc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99729" name="nu3lcdm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1905000"/>
            <a:ext cx="70104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1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97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9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72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Text Box 2"/>
          <p:cNvSpPr txBox="1">
            <a:spLocks noChangeArrowheads="1"/>
          </p:cNvSpPr>
          <p:nvPr/>
        </p:nvSpPr>
        <p:spPr bwMode="auto">
          <a:xfrm>
            <a:off x="457200" y="2895600"/>
            <a:ext cx="8321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AVAILABLE COSMOLOGICAL DATA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533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2669485" y="5791200"/>
            <a:ext cx="4003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CMB </a:t>
            </a:r>
            <a:r>
              <a:rPr lang="da-DK" sz="2400" dirty="0">
                <a:solidFill>
                  <a:schemeClr val="bg1"/>
                </a:solidFill>
              </a:rPr>
              <a:t>TEMPERATURE MAP</a:t>
            </a:r>
          </a:p>
        </p:txBody>
      </p:sp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428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THE COSMIC MICROWAVE BACKGROUND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7" name="Text Box 3"/>
          <p:cNvSpPr txBox="1">
            <a:spLocks noChangeArrowheads="1"/>
          </p:cNvSpPr>
          <p:nvPr/>
        </p:nvSpPr>
        <p:spPr bwMode="auto">
          <a:xfrm>
            <a:off x="1143000" y="304800"/>
            <a:ext cx="68600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PLANCK TEMPERATURE </a:t>
            </a:r>
            <a:r>
              <a:rPr lang="da-DK" sz="2400" dirty="0">
                <a:solidFill>
                  <a:schemeClr val="bg1"/>
                </a:solidFill>
              </a:rPr>
              <a:t>POWER SPECTRUM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38309" name="Text Box 5"/>
          <p:cNvSpPr txBox="1">
            <a:spLocks noChangeArrowheads="1"/>
          </p:cNvSpPr>
          <p:nvPr/>
        </p:nvSpPr>
        <p:spPr bwMode="auto">
          <a:xfrm>
            <a:off x="1523478" y="5212691"/>
            <a:ext cx="33096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ADE </a:t>
            </a:r>
            <a:r>
              <a:rPr lang="da-DK" dirty="0">
                <a:solidFill>
                  <a:schemeClr val="bg1"/>
                </a:solidFill>
              </a:rPr>
              <a:t>ET AL, ARXIV </a:t>
            </a:r>
            <a:r>
              <a:rPr lang="da-DK" dirty="0" smtClean="0">
                <a:solidFill>
                  <a:schemeClr val="bg1"/>
                </a:solidFill>
              </a:rPr>
              <a:t>1303.5076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791200"/>
            <a:ext cx="6400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ADDITIONAL DATA ON SMALLER SCALES FROM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ATACAMA COSMOLOGY TELESCOPE (Sievers et al. 2013)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SOUTH POLE TELESCOPE (Hou et al. 2012)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78" y="753465"/>
            <a:ext cx="6096000" cy="4459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2dFzc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990600" y="381000"/>
            <a:ext cx="6983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LARGE SCALE STRUCTURE SURVEYS  - 2dF AND SDSS</a:t>
            </a:r>
            <a:endParaRPr 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Text Box 2"/>
          <p:cNvSpPr txBox="1">
            <a:spLocks noChangeArrowheads="1"/>
          </p:cNvSpPr>
          <p:nvPr/>
        </p:nvSpPr>
        <p:spPr bwMode="auto">
          <a:xfrm>
            <a:off x="0" y="1524000"/>
            <a:ext cx="2606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SDSS DR-7</a:t>
            </a:r>
          </a:p>
          <a:p>
            <a:r>
              <a:rPr lang="da-DK" sz="2400">
                <a:solidFill>
                  <a:schemeClr val="bg1"/>
                </a:solidFill>
              </a:rPr>
              <a:t>LRG SPECTRUM</a:t>
            </a:r>
          </a:p>
          <a:p>
            <a:r>
              <a:rPr lang="da-DK" sz="2400">
                <a:solidFill>
                  <a:schemeClr val="bg1"/>
                </a:solidFill>
              </a:rPr>
              <a:t>(Reid et al ’09)</a:t>
            </a:r>
          </a:p>
          <a:p>
            <a:endParaRPr lang="da-DK" sz="2400">
              <a:solidFill>
                <a:schemeClr val="bg1"/>
              </a:solidFill>
            </a:endParaRPr>
          </a:p>
        </p:txBody>
      </p:sp>
      <p:pic>
        <p:nvPicPr>
          <p:cNvPr id="804867" name="Picture 3" descr="cern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04800"/>
            <a:ext cx="59182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914" name="Picture 2" descr="ttfig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</p:spPr>
      </p:pic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7299325" y="3603625"/>
            <a:ext cx="1446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rgbClr val="FF0000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rgbClr val="FF0000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rgbClr val="FF0000"/>
                </a:solidFill>
                <a:latin typeface="Arial Unicode MS" pitchFamily="34" charset="-128"/>
              </a:rPr>
              <a:t>0.3</a:t>
            </a:r>
            <a:r>
              <a:rPr lang="da-DK">
                <a:solidFill>
                  <a:srgbClr val="FF0000"/>
                </a:solidFill>
              </a:rPr>
              <a:t> eV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06916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7283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FINITE NEUTRINO MASSES SUPPRESS THE MATTER POWER</a:t>
            </a:r>
          </a:p>
          <a:p>
            <a:r>
              <a:rPr lang="da-DK">
                <a:solidFill>
                  <a:schemeClr val="bg1"/>
                </a:solidFill>
              </a:rPr>
              <a:t>SPECTRUM ON SCALES SMALLER THAN THE FREE-STREAMING</a:t>
            </a:r>
          </a:p>
          <a:p>
            <a:r>
              <a:rPr lang="da-DK">
                <a:solidFill>
                  <a:schemeClr val="bg1"/>
                </a:solidFill>
              </a:rPr>
              <a:t>LENGTH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7" name="Text Box 5"/>
          <p:cNvSpPr txBox="1">
            <a:spLocks noChangeArrowheads="1"/>
          </p:cNvSpPr>
          <p:nvPr/>
        </p:nvSpPr>
        <p:spPr bwMode="auto">
          <a:xfrm>
            <a:off x="7315200" y="4475163"/>
            <a:ext cx="1255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accent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accent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accent1"/>
                </a:solidFill>
              </a:rPr>
              <a:t>1 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06918" name="Text Box 6"/>
          <p:cNvSpPr txBox="1">
            <a:spLocks noChangeArrowheads="1"/>
          </p:cNvSpPr>
          <p:nvPr/>
        </p:nvSpPr>
        <p:spPr bwMode="auto">
          <a:xfrm>
            <a:off x="7315200" y="3200400"/>
            <a:ext cx="1319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bg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0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a-DK">
                <a:solidFill>
                  <a:schemeClr val="bg1"/>
                </a:solidFill>
              </a:rPr>
              <a:t>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</a:t>
            </a:r>
            <a:r>
              <a:rPr lang="da-DK" sz="2400" b="1">
                <a:latin typeface="Times New Roman" pitchFamily="18" charset="0"/>
              </a:rPr>
              <a:t>)/</a:t>
            </a:r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k,m</a:t>
            </a:r>
            <a:r>
              <a:rPr lang="da-DK" sz="2400" b="1" i="1" baseline="-25000">
                <a:latin typeface="Symbol" pitchFamily="18" charset="2"/>
              </a:rPr>
              <a:t>n</a:t>
            </a:r>
            <a:r>
              <a:rPr lang="da-DK" sz="2400" b="1">
                <a:latin typeface="Symbol" pitchFamily="18" charset="2"/>
              </a:rPr>
              <a:t>=0)</a:t>
            </a:r>
            <a:endParaRPr lang="en-US" sz="2400" b="1" i="1">
              <a:latin typeface="Times New Roman" pitchFamily="18" charset="0"/>
            </a:endParaRPr>
          </a:p>
        </p:txBody>
      </p:sp>
      <p:graphicFrame>
        <p:nvGraphicFramePr>
          <p:cNvPr id="806920" name="Object 8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033" name="Equation" r:id="rId5" imgW="1612800" imgH="431640" progId="Equation.3">
                  <p:embed/>
                </p:oleObj>
              </mc:Choice>
              <mc:Fallback>
                <p:oleObj name="Equation" r:id="rId5" imgW="1612800" imgH="4316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789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NOW, WHAT ABOUT NEUTRINO</a:t>
            </a:r>
          </a:p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PHYSICS?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z="3600">
                <a:solidFill>
                  <a:schemeClr val="bg1"/>
                </a:solidFill>
              </a:rPr>
              <a:t>Fermion Mass Spectrum</a:t>
            </a:r>
          </a:p>
        </p:txBody>
      </p:sp>
      <p:grpSp>
        <p:nvGrpSpPr>
          <p:cNvPr id="608259" name="Group 3"/>
          <p:cNvGrpSpPr>
            <a:grpSpLocks/>
          </p:cNvGrpSpPr>
          <p:nvPr/>
        </p:nvGrpSpPr>
        <p:grpSpPr bwMode="auto">
          <a:xfrm>
            <a:off x="536575" y="857250"/>
            <a:ext cx="8072438" cy="5500688"/>
            <a:chOff x="360" y="576"/>
            <a:chExt cx="5424" cy="3696"/>
          </a:xfrm>
        </p:grpSpPr>
        <p:sp>
          <p:nvSpPr>
            <p:cNvPr id="608260" name="Rectangle 4"/>
            <p:cNvSpPr>
              <a:spLocks noChangeArrowheads="1"/>
            </p:cNvSpPr>
            <p:nvPr/>
          </p:nvSpPr>
          <p:spPr bwMode="auto">
            <a:xfrm>
              <a:off x="360" y="576"/>
              <a:ext cx="5424" cy="3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grpSp>
          <p:nvGrpSpPr>
            <p:cNvPr id="608261" name="Group 5"/>
            <p:cNvGrpSpPr>
              <a:grpSpLocks/>
            </p:cNvGrpSpPr>
            <p:nvPr/>
          </p:nvGrpSpPr>
          <p:grpSpPr bwMode="auto">
            <a:xfrm>
              <a:off x="552" y="3696"/>
              <a:ext cx="5040" cy="144"/>
              <a:chOff x="816" y="3696"/>
              <a:chExt cx="5040" cy="144"/>
            </a:xfrm>
          </p:grpSpPr>
          <p:grpSp>
            <p:nvGrpSpPr>
              <p:cNvPr id="608262" name="Group 6"/>
              <p:cNvGrpSpPr>
                <a:grpSpLocks/>
              </p:cNvGrpSpPr>
              <p:nvPr/>
            </p:nvGrpSpPr>
            <p:grpSpPr bwMode="auto">
              <a:xfrm rot="5400000">
                <a:off x="912" y="3600"/>
                <a:ext cx="144" cy="336"/>
                <a:chOff x="3408" y="864"/>
                <a:chExt cx="192" cy="2400"/>
              </a:xfrm>
            </p:grpSpPr>
            <p:sp>
              <p:nvSpPr>
                <p:cNvPr id="608263" name="Line 7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4" name="Line 8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5" name="Line 9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6" name="Line 10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7" name="Line 11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8" name="Line 12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9" name="Line 13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0" name="Line 14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1" name="Line 15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2" name="Line 16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3" name="Line 17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274" name="Group 18"/>
              <p:cNvGrpSpPr>
                <a:grpSpLocks/>
              </p:cNvGrpSpPr>
              <p:nvPr/>
            </p:nvGrpSpPr>
            <p:grpSpPr bwMode="auto">
              <a:xfrm rot="5400000">
                <a:off x="1248" y="3600"/>
                <a:ext cx="144" cy="336"/>
                <a:chOff x="3408" y="864"/>
                <a:chExt cx="192" cy="2400"/>
              </a:xfrm>
            </p:grpSpPr>
            <p:sp>
              <p:nvSpPr>
                <p:cNvPr id="608275" name="Line 19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6" name="Line 20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7" name="Line 21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8" name="Line 22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9" name="Line 23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0" name="Line 24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1" name="Line 25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2" name="Line 26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3" name="Line 27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4" name="Line 28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5" name="Line 29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286" name="Group 30"/>
              <p:cNvGrpSpPr>
                <a:grpSpLocks/>
              </p:cNvGrpSpPr>
              <p:nvPr/>
            </p:nvGrpSpPr>
            <p:grpSpPr bwMode="auto">
              <a:xfrm rot="5400000">
                <a:off x="1584" y="3600"/>
                <a:ext cx="144" cy="336"/>
                <a:chOff x="3408" y="864"/>
                <a:chExt cx="192" cy="2400"/>
              </a:xfrm>
            </p:grpSpPr>
            <p:sp>
              <p:nvSpPr>
                <p:cNvPr id="608287" name="Line 31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8" name="Line 32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9" name="Line 33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0" name="Line 34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1" name="Line 35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2" name="Line 36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3" name="Line 37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4" name="Line 38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5" name="Line 39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6" name="Line 40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7" name="Line 41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298" name="Group 42"/>
              <p:cNvGrpSpPr>
                <a:grpSpLocks/>
              </p:cNvGrpSpPr>
              <p:nvPr/>
            </p:nvGrpSpPr>
            <p:grpSpPr bwMode="auto">
              <a:xfrm rot="5400000">
                <a:off x="1920" y="3600"/>
                <a:ext cx="144" cy="336"/>
                <a:chOff x="3408" y="864"/>
                <a:chExt cx="192" cy="2400"/>
              </a:xfrm>
            </p:grpSpPr>
            <p:sp>
              <p:nvSpPr>
                <p:cNvPr id="608299" name="Line 43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0" name="Line 44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1" name="Line 45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2" name="Line 46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3" name="Line 47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4" name="Line 48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5" name="Line 49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6" name="Line 50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7" name="Line 51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8" name="Line 52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9" name="Line 53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10" name="Group 54"/>
              <p:cNvGrpSpPr>
                <a:grpSpLocks/>
              </p:cNvGrpSpPr>
              <p:nvPr/>
            </p:nvGrpSpPr>
            <p:grpSpPr bwMode="auto">
              <a:xfrm rot="5400000">
                <a:off x="2256" y="3600"/>
                <a:ext cx="144" cy="336"/>
                <a:chOff x="3408" y="864"/>
                <a:chExt cx="192" cy="2400"/>
              </a:xfrm>
            </p:grpSpPr>
            <p:sp>
              <p:nvSpPr>
                <p:cNvPr id="608311" name="Line 55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2" name="Line 56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3" name="Line 57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4" name="Line 58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5" name="Line 59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6" name="Line 60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7" name="Line 61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8" name="Line 62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9" name="Line 63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0" name="Line 64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1" name="Line 65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22" name="Group 66"/>
              <p:cNvGrpSpPr>
                <a:grpSpLocks/>
              </p:cNvGrpSpPr>
              <p:nvPr/>
            </p:nvGrpSpPr>
            <p:grpSpPr bwMode="auto">
              <a:xfrm rot="5400000">
                <a:off x="2592" y="3600"/>
                <a:ext cx="144" cy="336"/>
                <a:chOff x="3408" y="864"/>
                <a:chExt cx="192" cy="2400"/>
              </a:xfrm>
            </p:grpSpPr>
            <p:sp>
              <p:nvSpPr>
                <p:cNvPr id="608323" name="Line 67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4" name="Line 68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5" name="Line 69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6" name="Line 70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7" name="Line 71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8" name="Line 72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9" name="Line 73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0" name="Line 74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1" name="Line 75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2" name="Line 76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3" name="Line 77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34" name="Group 78"/>
              <p:cNvGrpSpPr>
                <a:grpSpLocks/>
              </p:cNvGrpSpPr>
              <p:nvPr/>
            </p:nvGrpSpPr>
            <p:grpSpPr bwMode="auto">
              <a:xfrm rot="5400000">
                <a:off x="2928" y="3600"/>
                <a:ext cx="144" cy="336"/>
                <a:chOff x="3408" y="864"/>
                <a:chExt cx="192" cy="2400"/>
              </a:xfrm>
            </p:grpSpPr>
            <p:sp>
              <p:nvSpPr>
                <p:cNvPr id="608335" name="Line 79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6" name="Line 80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7" name="Line 81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8" name="Line 82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9" name="Line 83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0" name="Line 84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1" name="Line 85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2" name="Line 86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3" name="Line 87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4" name="Line 88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5" name="Line 89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46" name="Group 90"/>
              <p:cNvGrpSpPr>
                <a:grpSpLocks/>
              </p:cNvGrpSpPr>
              <p:nvPr/>
            </p:nvGrpSpPr>
            <p:grpSpPr bwMode="auto">
              <a:xfrm rot="5400000">
                <a:off x="3264" y="3600"/>
                <a:ext cx="144" cy="336"/>
                <a:chOff x="3408" y="864"/>
                <a:chExt cx="192" cy="2400"/>
              </a:xfrm>
            </p:grpSpPr>
            <p:sp>
              <p:nvSpPr>
                <p:cNvPr id="608347" name="Line 91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8" name="Line 92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9" name="Line 93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0" name="Line 94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1" name="Line 95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2" name="Line 96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3" name="Line 97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4" name="Line 98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5" name="Line 99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6" name="Line 100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7" name="Line 101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58" name="Group 102"/>
              <p:cNvGrpSpPr>
                <a:grpSpLocks/>
              </p:cNvGrpSpPr>
              <p:nvPr/>
            </p:nvGrpSpPr>
            <p:grpSpPr bwMode="auto">
              <a:xfrm rot="5400000">
                <a:off x="3600" y="3600"/>
                <a:ext cx="144" cy="336"/>
                <a:chOff x="3408" y="864"/>
                <a:chExt cx="192" cy="2400"/>
              </a:xfrm>
            </p:grpSpPr>
            <p:sp>
              <p:nvSpPr>
                <p:cNvPr id="608359" name="Line 103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0" name="Line 104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1" name="Line 105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2" name="Line 106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3" name="Line 107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4" name="Line 108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5" name="Line 109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6" name="Line 110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7" name="Line 111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8" name="Line 112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9" name="Line 113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70" name="Group 114"/>
              <p:cNvGrpSpPr>
                <a:grpSpLocks/>
              </p:cNvGrpSpPr>
              <p:nvPr/>
            </p:nvGrpSpPr>
            <p:grpSpPr bwMode="auto">
              <a:xfrm rot="5400000">
                <a:off x="3936" y="3600"/>
                <a:ext cx="144" cy="336"/>
                <a:chOff x="3408" y="864"/>
                <a:chExt cx="192" cy="2400"/>
              </a:xfrm>
            </p:grpSpPr>
            <p:sp>
              <p:nvSpPr>
                <p:cNvPr id="608371" name="Line 115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2" name="Line 116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3" name="Line 117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4" name="Line 118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5" name="Line 119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6" name="Line 120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7" name="Line 121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8" name="Line 122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9" name="Line 123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0" name="Line 124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1" name="Line 125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82" name="Group 126"/>
              <p:cNvGrpSpPr>
                <a:grpSpLocks/>
              </p:cNvGrpSpPr>
              <p:nvPr/>
            </p:nvGrpSpPr>
            <p:grpSpPr bwMode="auto">
              <a:xfrm rot="5400000">
                <a:off x="4272" y="3600"/>
                <a:ext cx="144" cy="336"/>
                <a:chOff x="3408" y="864"/>
                <a:chExt cx="192" cy="2400"/>
              </a:xfrm>
            </p:grpSpPr>
            <p:sp>
              <p:nvSpPr>
                <p:cNvPr id="608383" name="Line 127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4" name="Line 128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5" name="Line 129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6" name="Line 130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7" name="Line 131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8" name="Line 132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9" name="Line 133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0" name="Line 134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1" name="Line 135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2" name="Line 136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3" name="Line 137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94" name="Group 138"/>
              <p:cNvGrpSpPr>
                <a:grpSpLocks/>
              </p:cNvGrpSpPr>
              <p:nvPr/>
            </p:nvGrpSpPr>
            <p:grpSpPr bwMode="auto">
              <a:xfrm rot="5400000">
                <a:off x="4608" y="3600"/>
                <a:ext cx="144" cy="336"/>
                <a:chOff x="3408" y="864"/>
                <a:chExt cx="192" cy="2400"/>
              </a:xfrm>
            </p:grpSpPr>
            <p:sp>
              <p:nvSpPr>
                <p:cNvPr id="608395" name="Line 139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6" name="Line 140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7" name="Line 141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8" name="Line 142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9" name="Line 143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0" name="Line 144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1" name="Line 145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2" name="Line 146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3" name="Line 147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4" name="Line 148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5" name="Line 149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406" name="Group 150"/>
              <p:cNvGrpSpPr>
                <a:grpSpLocks/>
              </p:cNvGrpSpPr>
              <p:nvPr/>
            </p:nvGrpSpPr>
            <p:grpSpPr bwMode="auto">
              <a:xfrm rot="5400000">
                <a:off x="4944" y="3600"/>
                <a:ext cx="144" cy="336"/>
                <a:chOff x="3408" y="864"/>
                <a:chExt cx="192" cy="2400"/>
              </a:xfrm>
            </p:grpSpPr>
            <p:sp>
              <p:nvSpPr>
                <p:cNvPr id="608407" name="Line 151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8" name="Line 152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9" name="Line 153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0" name="Line 154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1" name="Line 155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2" name="Line 156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3" name="Line 157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4" name="Line 158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5" name="Line 159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6" name="Line 160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7" name="Line 161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418" name="Group 162"/>
              <p:cNvGrpSpPr>
                <a:grpSpLocks/>
              </p:cNvGrpSpPr>
              <p:nvPr/>
            </p:nvGrpSpPr>
            <p:grpSpPr bwMode="auto">
              <a:xfrm rot="5400000">
                <a:off x="5280" y="3600"/>
                <a:ext cx="144" cy="336"/>
                <a:chOff x="3408" y="864"/>
                <a:chExt cx="192" cy="2400"/>
              </a:xfrm>
            </p:grpSpPr>
            <p:sp>
              <p:nvSpPr>
                <p:cNvPr id="608419" name="Line 163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0" name="Line 164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1" name="Line 165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2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3" name="Line 167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4" name="Line 168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5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6" name="Line 170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7" name="Line 171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8" name="Line 172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9" name="Line 173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430" name="Group 174"/>
              <p:cNvGrpSpPr>
                <a:grpSpLocks/>
              </p:cNvGrpSpPr>
              <p:nvPr/>
            </p:nvGrpSpPr>
            <p:grpSpPr bwMode="auto">
              <a:xfrm rot="5400000">
                <a:off x="5616" y="3600"/>
                <a:ext cx="144" cy="336"/>
                <a:chOff x="3408" y="864"/>
                <a:chExt cx="192" cy="2400"/>
              </a:xfrm>
            </p:grpSpPr>
            <p:sp>
              <p:nvSpPr>
                <p:cNvPr id="608431" name="Line 175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2" name="Line 176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3" name="Line 177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4" name="Line 178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5" name="Line 179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6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7" name="Line 181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8" name="Line 182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9" name="Line 183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40" name="Line 184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41" name="Line 185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sp>
          <p:nvSpPr>
            <p:cNvPr id="608442" name="Rectangle 186"/>
            <p:cNvSpPr>
              <a:spLocks noChangeArrowheads="1"/>
            </p:cNvSpPr>
            <p:nvPr/>
          </p:nvSpPr>
          <p:spPr bwMode="auto">
            <a:xfrm>
              <a:off x="744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</a:t>
              </a:r>
            </a:p>
          </p:txBody>
        </p:sp>
        <p:sp>
          <p:nvSpPr>
            <p:cNvPr id="608443" name="Rectangle 187"/>
            <p:cNvSpPr>
              <a:spLocks noChangeArrowheads="1"/>
            </p:cNvSpPr>
            <p:nvPr/>
          </p:nvSpPr>
          <p:spPr bwMode="auto">
            <a:xfrm>
              <a:off x="1080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100</a:t>
              </a:r>
            </a:p>
          </p:txBody>
        </p:sp>
        <p:sp>
          <p:nvSpPr>
            <p:cNvPr id="608444" name="Rectangle 188"/>
            <p:cNvSpPr>
              <a:spLocks noChangeArrowheads="1"/>
            </p:cNvSpPr>
            <p:nvPr/>
          </p:nvSpPr>
          <p:spPr bwMode="auto">
            <a:xfrm>
              <a:off x="408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45" name="Rectangle 189"/>
            <p:cNvSpPr>
              <a:spLocks noChangeArrowheads="1"/>
            </p:cNvSpPr>
            <p:nvPr/>
          </p:nvSpPr>
          <p:spPr bwMode="auto">
            <a:xfrm>
              <a:off x="1752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</a:t>
              </a:r>
            </a:p>
          </p:txBody>
        </p:sp>
        <p:sp>
          <p:nvSpPr>
            <p:cNvPr id="608446" name="Rectangle 190"/>
            <p:cNvSpPr>
              <a:spLocks noChangeArrowheads="1"/>
            </p:cNvSpPr>
            <p:nvPr/>
          </p:nvSpPr>
          <p:spPr bwMode="auto">
            <a:xfrm>
              <a:off x="2088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100</a:t>
              </a:r>
            </a:p>
          </p:txBody>
        </p:sp>
        <p:sp>
          <p:nvSpPr>
            <p:cNvPr id="608447" name="Rectangle 191"/>
            <p:cNvSpPr>
              <a:spLocks noChangeArrowheads="1"/>
            </p:cNvSpPr>
            <p:nvPr/>
          </p:nvSpPr>
          <p:spPr bwMode="auto">
            <a:xfrm>
              <a:off x="1416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48" name="Rectangle 192"/>
            <p:cNvSpPr>
              <a:spLocks noChangeArrowheads="1"/>
            </p:cNvSpPr>
            <p:nvPr/>
          </p:nvSpPr>
          <p:spPr bwMode="auto">
            <a:xfrm>
              <a:off x="2760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</a:t>
              </a:r>
            </a:p>
          </p:txBody>
        </p:sp>
        <p:sp>
          <p:nvSpPr>
            <p:cNvPr id="608449" name="Rectangle 193"/>
            <p:cNvSpPr>
              <a:spLocks noChangeArrowheads="1"/>
            </p:cNvSpPr>
            <p:nvPr/>
          </p:nvSpPr>
          <p:spPr bwMode="auto">
            <a:xfrm>
              <a:off x="3096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100</a:t>
              </a:r>
            </a:p>
          </p:txBody>
        </p:sp>
        <p:sp>
          <p:nvSpPr>
            <p:cNvPr id="608450" name="Rectangle 194"/>
            <p:cNvSpPr>
              <a:spLocks noChangeArrowheads="1"/>
            </p:cNvSpPr>
            <p:nvPr/>
          </p:nvSpPr>
          <p:spPr bwMode="auto">
            <a:xfrm>
              <a:off x="2424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51" name="Rectangle 195"/>
            <p:cNvSpPr>
              <a:spLocks noChangeArrowheads="1"/>
            </p:cNvSpPr>
            <p:nvPr/>
          </p:nvSpPr>
          <p:spPr bwMode="auto">
            <a:xfrm>
              <a:off x="3768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</a:t>
              </a:r>
            </a:p>
          </p:txBody>
        </p:sp>
        <p:sp>
          <p:nvSpPr>
            <p:cNvPr id="608452" name="Rectangle 196"/>
            <p:cNvSpPr>
              <a:spLocks noChangeArrowheads="1"/>
            </p:cNvSpPr>
            <p:nvPr/>
          </p:nvSpPr>
          <p:spPr bwMode="auto">
            <a:xfrm>
              <a:off x="4104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100</a:t>
              </a:r>
            </a:p>
          </p:txBody>
        </p:sp>
        <p:sp>
          <p:nvSpPr>
            <p:cNvPr id="608453" name="Rectangle 197"/>
            <p:cNvSpPr>
              <a:spLocks noChangeArrowheads="1"/>
            </p:cNvSpPr>
            <p:nvPr/>
          </p:nvSpPr>
          <p:spPr bwMode="auto">
            <a:xfrm>
              <a:off x="3432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54" name="Rectangle 198"/>
            <p:cNvSpPr>
              <a:spLocks noChangeArrowheads="1"/>
            </p:cNvSpPr>
            <p:nvPr/>
          </p:nvSpPr>
          <p:spPr bwMode="auto">
            <a:xfrm>
              <a:off x="4776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</a:t>
              </a:r>
            </a:p>
          </p:txBody>
        </p:sp>
        <p:sp>
          <p:nvSpPr>
            <p:cNvPr id="608455" name="Rectangle 199"/>
            <p:cNvSpPr>
              <a:spLocks noChangeArrowheads="1"/>
            </p:cNvSpPr>
            <p:nvPr/>
          </p:nvSpPr>
          <p:spPr bwMode="auto">
            <a:xfrm>
              <a:off x="5112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100</a:t>
              </a:r>
            </a:p>
          </p:txBody>
        </p:sp>
        <p:sp>
          <p:nvSpPr>
            <p:cNvPr id="608456" name="Rectangle 200"/>
            <p:cNvSpPr>
              <a:spLocks noChangeArrowheads="1"/>
            </p:cNvSpPr>
            <p:nvPr/>
          </p:nvSpPr>
          <p:spPr bwMode="auto">
            <a:xfrm>
              <a:off x="4440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57" name="Rectangle 201"/>
            <p:cNvSpPr>
              <a:spLocks noChangeArrowheads="1"/>
            </p:cNvSpPr>
            <p:nvPr/>
          </p:nvSpPr>
          <p:spPr bwMode="auto">
            <a:xfrm>
              <a:off x="5448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58" name="Rectangle 202"/>
            <p:cNvSpPr>
              <a:spLocks noChangeArrowheads="1"/>
            </p:cNvSpPr>
            <p:nvPr/>
          </p:nvSpPr>
          <p:spPr bwMode="auto">
            <a:xfrm>
              <a:off x="408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meV</a:t>
              </a:r>
            </a:p>
          </p:txBody>
        </p:sp>
        <p:sp>
          <p:nvSpPr>
            <p:cNvPr id="608459" name="Rectangle 203"/>
            <p:cNvSpPr>
              <a:spLocks noChangeArrowheads="1"/>
            </p:cNvSpPr>
            <p:nvPr/>
          </p:nvSpPr>
          <p:spPr bwMode="auto">
            <a:xfrm>
              <a:off x="1416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eV</a:t>
              </a:r>
            </a:p>
          </p:txBody>
        </p:sp>
        <p:sp>
          <p:nvSpPr>
            <p:cNvPr id="608460" name="Rectangle 204"/>
            <p:cNvSpPr>
              <a:spLocks noChangeArrowheads="1"/>
            </p:cNvSpPr>
            <p:nvPr/>
          </p:nvSpPr>
          <p:spPr bwMode="auto">
            <a:xfrm>
              <a:off x="2424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keV</a:t>
              </a:r>
            </a:p>
          </p:txBody>
        </p:sp>
        <p:sp>
          <p:nvSpPr>
            <p:cNvPr id="608461" name="Rectangle 205"/>
            <p:cNvSpPr>
              <a:spLocks noChangeArrowheads="1"/>
            </p:cNvSpPr>
            <p:nvPr/>
          </p:nvSpPr>
          <p:spPr bwMode="auto">
            <a:xfrm>
              <a:off x="3432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MeV</a:t>
              </a:r>
            </a:p>
          </p:txBody>
        </p:sp>
        <p:sp>
          <p:nvSpPr>
            <p:cNvPr id="608462" name="Rectangle 206"/>
            <p:cNvSpPr>
              <a:spLocks noChangeArrowheads="1"/>
            </p:cNvSpPr>
            <p:nvPr/>
          </p:nvSpPr>
          <p:spPr bwMode="auto">
            <a:xfrm>
              <a:off x="4440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GeV</a:t>
              </a:r>
            </a:p>
          </p:txBody>
        </p:sp>
        <p:sp>
          <p:nvSpPr>
            <p:cNvPr id="608463" name="Rectangle 207"/>
            <p:cNvSpPr>
              <a:spLocks noChangeArrowheads="1"/>
            </p:cNvSpPr>
            <p:nvPr/>
          </p:nvSpPr>
          <p:spPr bwMode="auto">
            <a:xfrm>
              <a:off x="5448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TeV</a:t>
              </a:r>
            </a:p>
          </p:txBody>
        </p:sp>
        <p:grpSp>
          <p:nvGrpSpPr>
            <p:cNvPr id="608464" name="Group 208"/>
            <p:cNvGrpSpPr>
              <a:grpSpLocks/>
            </p:cNvGrpSpPr>
            <p:nvPr/>
          </p:nvGrpSpPr>
          <p:grpSpPr bwMode="auto">
            <a:xfrm flipV="1">
              <a:off x="552" y="720"/>
              <a:ext cx="5040" cy="144"/>
              <a:chOff x="816" y="3696"/>
              <a:chExt cx="5040" cy="144"/>
            </a:xfrm>
          </p:grpSpPr>
          <p:grpSp>
            <p:nvGrpSpPr>
              <p:cNvPr id="608465" name="Group 209"/>
              <p:cNvGrpSpPr>
                <a:grpSpLocks/>
              </p:cNvGrpSpPr>
              <p:nvPr/>
            </p:nvGrpSpPr>
            <p:grpSpPr bwMode="auto">
              <a:xfrm rot="5400000">
                <a:off x="912" y="3600"/>
                <a:ext cx="144" cy="336"/>
                <a:chOff x="3408" y="864"/>
                <a:chExt cx="192" cy="2400"/>
              </a:xfrm>
            </p:grpSpPr>
            <p:sp>
              <p:nvSpPr>
                <p:cNvPr id="608466" name="Line 210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67" name="Line 211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68" name="Line 212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69" name="Line 213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0" name="Line 214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1" name="Line 215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2" name="Line 216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3" name="Line 217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4" name="Line 218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5" name="Line 219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6" name="Line 220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477" name="Group 221"/>
              <p:cNvGrpSpPr>
                <a:grpSpLocks/>
              </p:cNvGrpSpPr>
              <p:nvPr/>
            </p:nvGrpSpPr>
            <p:grpSpPr bwMode="auto">
              <a:xfrm rot="5400000">
                <a:off x="1248" y="3600"/>
                <a:ext cx="144" cy="336"/>
                <a:chOff x="3408" y="864"/>
                <a:chExt cx="192" cy="2400"/>
              </a:xfrm>
            </p:grpSpPr>
            <p:sp>
              <p:nvSpPr>
                <p:cNvPr id="608478" name="Line 222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9" name="Line 223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0" name="Line 224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1" name="Line 225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2" name="Line 226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3" name="Line 227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4" name="Line 228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5" name="Line 229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6" name="Line 230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7" name="Line 231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8" name="Line 232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489" name="Group 233"/>
              <p:cNvGrpSpPr>
                <a:grpSpLocks/>
              </p:cNvGrpSpPr>
              <p:nvPr/>
            </p:nvGrpSpPr>
            <p:grpSpPr bwMode="auto">
              <a:xfrm rot="5400000">
                <a:off x="1584" y="3600"/>
                <a:ext cx="144" cy="336"/>
                <a:chOff x="3408" y="864"/>
                <a:chExt cx="192" cy="2400"/>
              </a:xfrm>
            </p:grpSpPr>
            <p:sp>
              <p:nvSpPr>
                <p:cNvPr id="608490" name="Line 234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1" name="Line 235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2" name="Line 236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3" name="Line 237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4" name="Line 238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5" name="Line 239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6" name="Line 240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7" name="Line 241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8" name="Line 242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9" name="Line 243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0" name="Line 244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01" name="Group 245"/>
              <p:cNvGrpSpPr>
                <a:grpSpLocks/>
              </p:cNvGrpSpPr>
              <p:nvPr/>
            </p:nvGrpSpPr>
            <p:grpSpPr bwMode="auto">
              <a:xfrm rot="5400000">
                <a:off x="1920" y="3600"/>
                <a:ext cx="144" cy="336"/>
                <a:chOff x="3408" y="864"/>
                <a:chExt cx="192" cy="2400"/>
              </a:xfrm>
            </p:grpSpPr>
            <p:sp>
              <p:nvSpPr>
                <p:cNvPr id="608502" name="Line 246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3" name="Line 247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4" name="Line 248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5" name="Line 249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6" name="Line 250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7" name="Line 251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8" name="Line 252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9" name="Line 253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0" name="Line 254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1" name="Line 255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2" name="Line 256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13" name="Group 257"/>
              <p:cNvGrpSpPr>
                <a:grpSpLocks/>
              </p:cNvGrpSpPr>
              <p:nvPr/>
            </p:nvGrpSpPr>
            <p:grpSpPr bwMode="auto">
              <a:xfrm rot="5400000">
                <a:off x="2256" y="3600"/>
                <a:ext cx="144" cy="336"/>
                <a:chOff x="3408" y="864"/>
                <a:chExt cx="192" cy="2400"/>
              </a:xfrm>
            </p:grpSpPr>
            <p:sp>
              <p:nvSpPr>
                <p:cNvPr id="608514" name="Line 258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5" name="Line 259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6" name="Line 260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7" name="Line 261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8" name="Line 262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9" name="Line 263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0" name="Line 264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1" name="Line 265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2" name="Line 266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3" name="Line 267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4" name="Line 268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25" name="Group 269"/>
              <p:cNvGrpSpPr>
                <a:grpSpLocks/>
              </p:cNvGrpSpPr>
              <p:nvPr/>
            </p:nvGrpSpPr>
            <p:grpSpPr bwMode="auto">
              <a:xfrm rot="5400000">
                <a:off x="2592" y="3600"/>
                <a:ext cx="144" cy="336"/>
                <a:chOff x="3408" y="864"/>
                <a:chExt cx="192" cy="2400"/>
              </a:xfrm>
            </p:grpSpPr>
            <p:sp>
              <p:nvSpPr>
                <p:cNvPr id="608526" name="Line 270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7" name="Line 271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8" name="Line 272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9" name="Line 273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0" name="Line 274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1" name="Line 275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2" name="Line 276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3" name="Line 277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4" name="Line 278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5" name="Line 279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6" name="Line 280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37" name="Group 281"/>
              <p:cNvGrpSpPr>
                <a:grpSpLocks/>
              </p:cNvGrpSpPr>
              <p:nvPr/>
            </p:nvGrpSpPr>
            <p:grpSpPr bwMode="auto">
              <a:xfrm rot="5400000">
                <a:off x="2928" y="3600"/>
                <a:ext cx="144" cy="336"/>
                <a:chOff x="3408" y="864"/>
                <a:chExt cx="192" cy="2400"/>
              </a:xfrm>
            </p:grpSpPr>
            <p:sp>
              <p:nvSpPr>
                <p:cNvPr id="608538" name="Line 282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9" name="Line 283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0" name="Line 284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1" name="Line 285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2" name="Line 286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3" name="Line 287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4" name="Line 288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5" name="Line 289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6" name="Line 290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7" name="Line 291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8" name="Line 292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49" name="Group 293"/>
              <p:cNvGrpSpPr>
                <a:grpSpLocks/>
              </p:cNvGrpSpPr>
              <p:nvPr/>
            </p:nvGrpSpPr>
            <p:grpSpPr bwMode="auto">
              <a:xfrm rot="5400000">
                <a:off x="3264" y="3600"/>
                <a:ext cx="144" cy="336"/>
                <a:chOff x="3408" y="864"/>
                <a:chExt cx="192" cy="2400"/>
              </a:xfrm>
            </p:grpSpPr>
            <p:sp>
              <p:nvSpPr>
                <p:cNvPr id="608550" name="Line 294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1" name="Line 295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2" name="Line 296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3" name="Line 297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4" name="Line 298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5" name="Line 299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6" name="Line 300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7" name="Line 301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8" name="Line 302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9" name="Line 303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0" name="Line 304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61" name="Group 305"/>
              <p:cNvGrpSpPr>
                <a:grpSpLocks/>
              </p:cNvGrpSpPr>
              <p:nvPr/>
            </p:nvGrpSpPr>
            <p:grpSpPr bwMode="auto">
              <a:xfrm rot="5400000">
                <a:off x="3600" y="3600"/>
                <a:ext cx="144" cy="336"/>
                <a:chOff x="3408" y="864"/>
                <a:chExt cx="192" cy="2400"/>
              </a:xfrm>
            </p:grpSpPr>
            <p:sp>
              <p:nvSpPr>
                <p:cNvPr id="608562" name="Line 306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3" name="Line 307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4" name="Line 308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5" name="Line 309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6" name="Line 310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7" name="Line 311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8" name="Line 312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9" name="Line 313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0" name="Line 314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1" name="Line 315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2" name="Line 316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73" name="Group 317"/>
              <p:cNvGrpSpPr>
                <a:grpSpLocks/>
              </p:cNvGrpSpPr>
              <p:nvPr/>
            </p:nvGrpSpPr>
            <p:grpSpPr bwMode="auto">
              <a:xfrm rot="5400000">
                <a:off x="3936" y="3600"/>
                <a:ext cx="144" cy="336"/>
                <a:chOff x="3408" y="864"/>
                <a:chExt cx="192" cy="2400"/>
              </a:xfrm>
            </p:grpSpPr>
            <p:sp>
              <p:nvSpPr>
                <p:cNvPr id="608574" name="Line 318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5" name="Line 319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6" name="Line 320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7" name="Line 321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8" name="Line 322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9" name="Line 323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0" name="Line 324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1" name="Line 325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2" name="Line 326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3" name="Line 327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4" name="Line 328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85" name="Group 329"/>
              <p:cNvGrpSpPr>
                <a:grpSpLocks/>
              </p:cNvGrpSpPr>
              <p:nvPr/>
            </p:nvGrpSpPr>
            <p:grpSpPr bwMode="auto">
              <a:xfrm rot="5400000">
                <a:off x="4272" y="3600"/>
                <a:ext cx="144" cy="336"/>
                <a:chOff x="3408" y="864"/>
                <a:chExt cx="192" cy="2400"/>
              </a:xfrm>
            </p:grpSpPr>
            <p:sp>
              <p:nvSpPr>
                <p:cNvPr id="608586" name="Line 330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7" name="Line 331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8" name="Line 332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9" name="Line 333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0" name="Line 334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1" name="Line 335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2" name="Line 336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3" name="Line 337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4" name="Line 338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5" name="Line 339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6" name="Line 340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97" name="Group 341"/>
              <p:cNvGrpSpPr>
                <a:grpSpLocks/>
              </p:cNvGrpSpPr>
              <p:nvPr/>
            </p:nvGrpSpPr>
            <p:grpSpPr bwMode="auto">
              <a:xfrm rot="5400000">
                <a:off x="4608" y="3600"/>
                <a:ext cx="144" cy="336"/>
                <a:chOff x="3408" y="864"/>
                <a:chExt cx="192" cy="2400"/>
              </a:xfrm>
            </p:grpSpPr>
            <p:sp>
              <p:nvSpPr>
                <p:cNvPr id="608598" name="Line 342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9" name="Line 343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0" name="Line 344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1" name="Line 345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2" name="Line 346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3" name="Line 347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4" name="Line 348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5" name="Line 349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6" name="Line 350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7" name="Line 351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8" name="Line 352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609" name="Group 353"/>
              <p:cNvGrpSpPr>
                <a:grpSpLocks/>
              </p:cNvGrpSpPr>
              <p:nvPr/>
            </p:nvGrpSpPr>
            <p:grpSpPr bwMode="auto">
              <a:xfrm rot="5400000">
                <a:off x="4944" y="3600"/>
                <a:ext cx="144" cy="336"/>
                <a:chOff x="3408" y="864"/>
                <a:chExt cx="192" cy="2400"/>
              </a:xfrm>
            </p:grpSpPr>
            <p:sp>
              <p:nvSpPr>
                <p:cNvPr id="608610" name="Line 354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1" name="Line 355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2" name="Line 356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3" name="Line 357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4" name="Line 358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5" name="Line 359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6" name="Line 360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7" name="Line 361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8" name="Line 362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9" name="Line 363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0" name="Line 364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621" name="Group 365"/>
              <p:cNvGrpSpPr>
                <a:grpSpLocks/>
              </p:cNvGrpSpPr>
              <p:nvPr/>
            </p:nvGrpSpPr>
            <p:grpSpPr bwMode="auto">
              <a:xfrm rot="5400000">
                <a:off x="5280" y="3600"/>
                <a:ext cx="144" cy="336"/>
                <a:chOff x="3408" y="864"/>
                <a:chExt cx="192" cy="2400"/>
              </a:xfrm>
            </p:grpSpPr>
            <p:sp>
              <p:nvSpPr>
                <p:cNvPr id="608622" name="Line 366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3" name="Line 367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4" name="Line 368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5" name="Line 369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6" name="Line 370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7" name="Line 371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8" name="Line 372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9" name="Line 373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0" name="Line 374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1" name="Line 375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2" name="Line 376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633" name="Group 377"/>
              <p:cNvGrpSpPr>
                <a:grpSpLocks/>
              </p:cNvGrpSpPr>
              <p:nvPr/>
            </p:nvGrpSpPr>
            <p:grpSpPr bwMode="auto">
              <a:xfrm rot="5400000">
                <a:off x="5616" y="3600"/>
                <a:ext cx="144" cy="336"/>
                <a:chOff x="3408" y="864"/>
                <a:chExt cx="192" cy="2400"/>
              </a:xfrm>
            </p:grpSpPr>
            <p:sp>
              <p:nvSpPr>
                <p:cNvPr id="608634" name="Line 378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5" name="Line 379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6" name="Line 380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7" name="Line 381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8" name="Line 382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9" name="Line 383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40" name="Line 384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41" name="Line 385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42" name="Line 386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43" name="Line 387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44" name="Line 388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</p:grpSp>
      <p:grpSp>
        <p:nvGrpSpPr>
          <p:cNvPr id="608645" name="Group 389"/>
          <p:cNvGrpSpPr>
            <a:grpSpLocks/>
          </p:cNvGrpSpPr>
          <p:nvPr/>
        </p:nvGrpSpPr>
        <p:grpSpPr bwMode="auto">
          <a:xfrm>
            <a:off x="679450" y="1500188"/>
            <a:ext cx="6500813" cy="785812"/>
            <a:chOff x="456" y="1008"/>
            <a:chExt cx="4368" cy="528"/>
          </a:xfrm>
        </p:grpSpPr>
        <p:sp>
          <p:nvSpPr>
            <p:cNvPr id="608646" name="Rectangle 390"/>
            <p:cNvSpPr>
              <a:spLocks noChangeArrowheads="1"/>
            </p:cNvSpPr>
            <p:nvPr/>
          </p:nvSpPr>
          <p:spPr bwMode="auto">
            <a:xfrm>
              <a:off x="4212" y="1008"/>
              <a:ext cx="84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47" name="Rectangle 391"/>
            <p:cNvSpPr>
              <a:spLocks noChangeArrowheads="1"/>
            </p:cNvSpPr>
            <p:nvPr/>
          </p:nvSpPr>
          <p:spPr bwMode="auto">
            <a:xfrm>
              <a:off x="3804" y="1008"/>
              <a:ext cx="90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48" name="Rectangle 392"/>
            <p:cNvSpPr>
              <a:spLocks noChangeArrowheads="1"/>
            </p:cNvSpPr>
            <p:nvPr/>
          </p:nvSpPr>
          <p:spPr bwMode="auto">
            <a:xfrm>
              <a:off x="4776" y="1008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49" name="Rectangle 393"/>
            <p:cNvSpPr>
              <a:spLocks noChangeArrowheads="1"/>
            </p:cNvSpPr>
            <p:nvPr/>
          </p:nvSpPr>
          <p:spPr bwMode="auto">
            <a:xfrm>
              <a:off x="3642" y="1008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d</a:t>
              </a:r>
            </a:p>
          </p:txBody>
        </p:sp>
        <p:sp>
          <p:nvSpPr>
            <p:cNvPr id="608650" name="Rectangle 394"/>
            <p:cNvSpPr>
              <a:spLocks noChangeArrowheads="1"/>
            </p:cNvSpPr>
            <p:nvPr/>
          </p:nvSpPr>
          <p:spPr bwMode="auto">
            <a:xfrm>
              <a:off x="4056" y="1008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s</a:t>
              </a:r>
            </a:p>
          </p:txBody>
        </p:sp>
        <p:sp>
          <p:nvSpPr>
            <p:cNvPr id="608651" name="Rectangle 395"/>
            <p:cNvSpPr>
              <a:spLocks noChangeArrowheads="1"/>
            </p:cNvSpPr>
            <p:nvPr/>
          </p:nvSpPr>
          <p:spPr bwMode="auto">
            <a:xfrm>
              <a:off x="4620" y="1008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b</a:t>
              </a:r>
            </a:p>
          </p:txBody>
        </p:sp>
        <p:sp>
          <p:nvSpPr>
            <p:cNvPr id="608652" name="Rectangle 396"/>
            <p:cNvSpPr>
              <a:spLocks noChangeArrowheads="1"/>
            </p:cNvSpPr>
            <p:nvPr/>
          </p:nvSpPr>
          <p:spPr bwMode="auto">
            <a:xfrm>
              <a:off x="456" y="1008"/>
              <a:ext cx="91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Q = 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-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1/3</a:t>
              </a:r>
            </a:p>
          </p:txBody>
        </p:sp>
      </p:grpSp>
      <p:grpSp>
        <p:nvGrpSpPr>
          <p:cNvPr id="608653" name="Group 397"/>
          <p:cNvGrpSpPr>
            <a:grpSpLocks/>
          </p:cNvGrpSpPr>
          <p:nvPr/>
        </p:nvGrpSpPr>
        <p:grpSpPr bwMode="auto">
          <a:xfrm>
            <a:off x="679450" y="2500313"/>
            <a:ext cx="7277100" cy="785812"/>
            <a:chOff x="456" y="1680"/>
            <a:chExt cx="4890" cy="528"/>
          </a:xfrm>
        </p:grpSpPr>
        <p:sp>
          <p:nvSpPr>
            <p:cNvPr id="608654" name="Rectangle 398"/>
            <p:cNvSpPr>
              <a:spLocks noChangeArrowheads="1"/>
            </p:cNvSpPr>
            <p:nvPr/>
          </p:nvSpPr>
          <p:spPr bwMode="auto">
            <a:xfrm>
              <a:off x="3618" y="1680"/>
              <a:ext cx="16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55" name="Rectangle 399"/>
            <p:cNvSpPr>
              <a:spLocks noChangeArrowheads="1"/>
            </p:cNvSpPr>
            <p:nvPr/>
          </p:nvSpPr>
          <p:spPr bwMode="auto">
            <a:xfrm>
              <a:off x="4566" y="1680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56" name="Rectangle 400"/>
            <p:cNvSpPr>
              <a:spLocks noChangeArrowheads="1"/>
            </p:cNvSpPr>
            <p:nvPr/>
          </p:nvSpPr>
          <p:spPr bwMode="auto">
            <a:xfrm>
              <a:off x="5298" y="1680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57" name="Rectangle 401"/>
            <p:cNvSpPr>
              <a:spLocks noChangeArrowheads="1"/>
            </p:cNvSpPr>
            <p:nvPr/>
          </p:nvSpPr>
          <p:spPr bwMode="auto">
            <a:xfrm>
              <a:off x="3432" y="1680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u</a:t>
              </a:r>
            </a:p>
          </p:txBody>
        </p:sp>
        <p:sp>
          <p:nvSpPr>
            <p:cNvPr id="608658" name="Rectangle 402"/>
            <p:cNvSpPr>
              <a:spLocks noChangeArrowheads="1"/>
            </p:cNvSpPr>
            <p:nvPr/>
          </p:nvSpPr>
          <p:spPr bwMode="auto">
            <a:xfrm>
              <a:off x="4404" y="1680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c</a:t>
              </a:r>
            </a:p>
          </p:txBody>
        </p:sp>
        <p:sp>
          <p:nvSpPr>
            <p:cNvPr id="608659" name="Rectangle 403"/>
            <p:cNvSpPr>
              <a:spLocks noChangeArrowheads="1"/>
            </p:cNvSpPr>
            <p:nvPr/>
          </p:nvSpPr>
          <p:spPr bwMode="auto">
            <a:xfrm>
              <a:off x="5112" y="1680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t</a:t>
              </a:r>
            </a:p>
          </p:txBody>
        </p:sp>
        <p:sp>
          <p:nvSpPr>
            <p:cNvPr id="608660" name="Rectangle 404"/>
            <p:cNvSpPr>
              <a:spLocks noChangeArrowheads="1"/>
            </p:cNvSpPr>
            <p:nvPr/>
          </p:nvSpPr>
          <p:spPr bwMode="auto">
            <a:xfrm>
              <a:off x="456" y="1680"/>
              <a:ext cx="91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Q = 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+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2/3</a:t>
              </a:r>
            </a:p>
          </p:txBody>
        </p:sp>
      </p:grpSp>
      <p:grpSp>
        <p:nvGrpSpPr>
          <p:cNvPr id="608661" name="Group 405"/>
          <p:cNvGrpSpPr>
            <a:grpSpLocks/>
          </p:cNvGrpSpPr>
          <p:nvPr/>
        </p:nvGrpSpPr>
        <p:grpSpPr bwMode="auto">
          <a:xfrm>
            <a:off x="679450" y="3500438"/>
            <a:ext cx="6294438" cy="785812"/>
            <a:chOff x="456" y="2352"/>
            <a:chExt cx="4230" cy="528"/>
          </a:xfrm>
        </p:grpSpPr>
        <p:sp>
          <p:nvSpPr>
            <p:cNvPr id="608662" name="Rectangle 406"/>
            <p:cNvSpPr>
              <a:spLocks noChangeArrowheads="1"/>
            </p:cNvSpPr>
            <p:nvPr/>
          </p:nvSpPr>
          <p:spPr bwMode="auto">
            <a:xfrm>
              <a:off x="3450" y="2352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63" name="Rectangle 407"/>
            <p:cNvSpPr>
              <a:spLocks noChangeArrowheads="1"/>
            </p:cNvSpPr>
            <p:nvPr/>
          </p:nvSpPr>
          <p:spPr bwMode="auto">
            <a:xfrm>
              <a:off x="4224" y="2352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64" name="Rectangle 408"/>
            <p:cNvSpPr>
              <a:spLocks noChangeArrowheads="1"/>
            </p:cNvSpPr>
            <p:nvPr/>
          </p:nvSpPr>
          <p:spPr bwMode="auto">
            <a:xfrm>
              <a:off x="4638" y="2352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65" name="Rectangle 409"/>
            <p:cNvSpPr>
              <a:spLocks noChangeArrowheads="1"/>
            </p:cNvSpPr>
            <p:nvPr/>
          </p:nvSpPr>
          <p:spPr bwMode="auto">
            <a:xfrm>
              <a:off x="456" y="2352"/>
              <a:ext cx="1296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Charged Leptons</a:t>
              </a:r>
            </a:p>
          </p:txBody>
        </p:sp>
        <p:sp>
          <p:nvSpPr>
            <p:cNvPr id="608666" name="Rectangle 410"/>
            <p:cNvSpPr>
              <a:spLocks noChangeArrowheads="1"/>
            </p:cNvSpPr>
            <p:nvPr/>
          </p:nvSpPr>
          <p:spPr bwMode="auto">
            <a:xfrm>
              <a:off x="3288" y="2352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e</a:t>
              </a:r>
            </a:p>
          </p:txBody>
        </p:sp>
        <p:sp>
          <p:nvSpPr>
            <p:cNvPr id="608667" name="Rectangle 411"/>
            <p:cNvSpPr>
              <a:spLocks noChangeArrowheads="1"/>
            </p:cNvSpPr>
            <p:nvPr/>
          </p:nvSpPr>
          <p:spPr bwMode="auto">
            <a:xfrm>
              <a:off x="4056" y="2352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 b="1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</a:p>
          </p:txBody>
        </p:sp>
        <p:sp>
          <p:nvSpPr>
            <p:cNvPr id="608668" name="Rectangle 412"/>
            <p:cNvSpPr>
              <a:spLocks noChangeArrowheads="1"/>
            </p:cNvSpPr>
            <p:nvPr/>
          </p:nvSpPr>
          <p:spPr bwMode="auto">
            <a:xfrm>
              <a:off x="4488" y="2352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 b="1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t</a:t>
              </a:r>
            </a:p>
          </p:txBody>
        </p:sp>
      </p:grpSp>
      <p:grpSp>
        <p:nvGrpSpPr>
          <p:cNvPr id="608669" name="Group 413"/>
          <p:cNvGrpSpPr>
            <a:grpSpLocks/>
          </p:cNvGrpSpPr>
          <p:nvPr/>
        </p:nvGrpSpPr>
        <p:grpSpPr bwMode="auto">
          <a:xfrm>
            <a:off x="822325" y="4429125"/>
            <a:ext cx="3429000" cy="928688"/>
            <a:chOff x="552" y="2976"/>
            <a:chExt cx="2304" cy="624"/>
          </a:xfrm>
        </p:grpSpPr>
        <p:sp>
          <p:nvSpPr>
            <p:cNvPr id="608670" name="AutoShape 414"/>
            <p:cNvSpPr>
              <a:spLocks noChangeArrowheads="1"/>
            </p:cNvSpPr>
            <p:nvPr/>
          </p:nvSpPr>
          <p:spPr bwMode="auto">
            <a:xfrm>
              <a:off x="552" y="2976"/>
              <a:ext cx="864" cy="336"/>
            </a:xfrm>
            <a:prstGeom prst="leftArrow">
              <a:avLst>
                <a:gd name="adj1" fmla="val 60120"/>
                <a:gd name="adj2" fmla="val 50298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All flavors</a:t>
              </a:r>
            </a:p>
          </p:txBody>
        </p:sp>
        <p:sp>
          <p:nvSpPr>
            <p:cNvPr id="608671" name="AutoShape 415"/>
            <p:cNvSpPr>
              <a:spLocks noChangeArrowheads="1"/>
            </p:cNvSpPr>
            <p:nvPr/>
          </p:nvSpPr>
          <p:spPr bwMode="auto">
            <a:xfrm>
              <a:off x="1122" y="3264"/>
              <a:ext cx="294" cy="336"/>
            </a:xfrm>
            <a:prstGeom prst="rightArrow">
              <a:avLst>
                <a:gd name="adj1" fmla="val 56546"/>
                <a:gd name="adj2" fmla="val 5748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endParaRPr lang="da-DK" sz="23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608672" name="Rectangle 416"/>
            <p:cNvSpPr>
              <a:spLocks noChangeArrowheads="1"/>
            </p:cNvSpPr>
            <p:nvPr/>
          </p:nvSpPr>
          <p:spPr bwMode="auto">
            <a:xfrm>
              <a:off x="1080" y="3264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 b="1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Symbol" pitchFamily="18" charset="2"/>
                </a:rPr>
                <a:t>n</a:t>
              </a:r>
              <a:r>
                <a:rPr lang="en-US" sz="2300" baseline="-2500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Trebuchet MS" pitchFamily="34" charset="0"/>
                </a:rPr>
                <a:t>3</a:t>
              </a:r>
            </a:p>
          </p:txBody>
        </p:sp>
        <p:sp>
          <p:nvSpPr>
            <p:cNvPr id="608673" name="Rectangle 417"/>
            <p:cNvSpPr>
              <a:spLocks noChangeArrowheads="1"/>
            </p:cNvSpPr>
            <p:nvPr/>
          </p:nvSpPr>
          <p:spPr bwMode="auto">
            <a:xfrm>
              <a:off x="1560" y="3024"/>
              <a:ext cx="1296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Neutrinos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848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Text Box 2"/>
          <p:cNvSpPr txBox="1">
            <a:spLocks noChangeArrowheads="1"/>
          </p:cNvSpPr>
          <p:nvPr/>
        </p:nvSpPr>
        <p:spPr bwMode="auto">
          <a:xfrm>
            <a:off x="258763" y="228600"/>
            <a:ext cx="8885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WHAT IS THE PRESENT BOUND ON THE NEUTRINO MASS?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7160" name="Text Box 8"/>
          <p:cNvSpPr txBox="1">
            <a:spLocks noChangeArrowheads="1"/>
          </p:cNvSpPr>
          <p:nvPr/>
        </p:nvSpPr>
        <p:spPr bwMode="auto">
          <a:xfrm>
            <a:off x="304800" y="1193800"/>
            <a:ext cx="794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DEPENDS ON DATA SETS USED AND ALLOWED PARAMETERS </a:t>
            </a:r>
            <a:endParaRPr lang="en-US" sz="2000">
              <a:solidFill>
                <a:schemeClr val="bg1"/>
              </a:solidFill>
            </a:endParaRPr>
          </a:p>
        </p:txBody>
      </p:sp>
      <p:graphicFrame>
        <p:nvGraphicFramePr>
          <p:cNvPr id="81716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161078"/>
              </p:ext>
            </p:extLst>
          </p:nvPr>
        </p:nvGraphicFramePr>
        <p:xfrm>
          <a:off x="1018966" y="2667000"/>
          <a:ext cx="7364829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274" name="Ligning" r:id="rId4" imgW="2628720" imgH="507960" progId="Equation.3">
                  <p:embed/>
                </p:oleObj>
              </mc:Choice>
              <mc:Fallback>
                <p:oleObj name="Ligning" r:id="rId4" imgW="2628720" imgH="50796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966" y="2667000"/>
                        <a:ext cx="7364829" cy="1425575"/>
                      </a:xfrm>
                      <a:prstGeom prst="rect">
                        <a:avLst/>
                      </a:prstGeom>
                      <a:blipFill>
                        <a:blip r:embed="rId6"/>
                        <a:tile tx="0" ty="0" sx="100000" sy="100000" flip="none" algn="tl"/>
                      </a:blip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7163" name="Text Box 11"/>
          <p:cNvSpPr txBox="1">
            <a:spLocks noChangeArrowheads="1"/>
          </p:cNvSpPr>
          <p:nvPr/>
        </p:nvSpPr>
        <p:spPr bwMode="auto">
          <a:xfrm>
            <a:off x="304800" y="1828800"/>
            <a:ext cx="6488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THERE ARE </a:t>
            </a:r>
            <a:r>
              <a:rPr lang="da-DK" sz="2000" u="sng">
                <a:solidFill>
                  <a:schemeClr val="bg1"/>
                </a:solidFill>
              </a:rPr>
              <a:t>MANY</a:t>
            </a:r>
            <a:r>
              <a:rPr lang="da-DK" sz="2000">
                <a:solidFill>
                  <a:schemeClr val="bg1"/>
                </a:solidFill>
              </a:rPr>
              <a:t>  ANALYSES IN THE LITERATURE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7435" y="4257006"/>
            <a:ext cx="364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arXiv:1303.5076 (Planck)</a:t>
            </a:r>
            <a:endParaRPr lang="da-DK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AutoShape 2"/>
          <p:cNvSpPr>
            <a:spLocks noChangeArrowheads="1"/>
          </p:cNvSpPr>
          <p:nvPr/>
        </p:nvSpPr>
        <p:spPr bwMode="auto">
          <a:xfrm flipH="1">
            <a:off x="2362200" y="3429000"/>
            <a:ext cx="5867400" cy="2209800"/>
          </a:xfrm>
          <a:prstGeom prst="rtTriangle">
            <a:avLst/>
          </a:pr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3" name="AutoShape 3"/>
          <p:cNvSpPr>
            <a:spLocks noChangeArrowheads="1"/>
          </p:cNvSpPr>
          <p:nvPr/>
        </p:nvSpPr>
        <p:spPr bwMode="auto">
          <a:xfrm rot="10800000" flipH="1">
            <a:off x="2362200" y="1752600"/>
            <a:ext cx="4800600" cy="1828800"/>
          </a:xfrm>
          <a:prstGeom prst="rtTriangle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4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5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THE NEUTRINO MASS FROM COSMOLOGY PLOT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9205" name="Line 5"/>
          <p:cNvSpPr>
            <a:spLocks noChangeShapeType="1"/>
          </p:cNvSpPr>
          <p:nvPr/>
        </p:nvSpPr>
        <p:spPr bwMode="auto">
          <a:xfrm>
            <a:off x="2362200" y="5715000"/>
            <a:ext cx="579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6" name="Line 6"/>
          <p:cNvSpPr>
            <a:spLocks noChangeShapeType="1"/>
          </p:cNvSpPr>
          <p:nvPr/>
        </p:nvSpPr>
        <p:spPr bwMode="auto">
          <a:xfrm flipV="1">
            <a:off x="2286000" y="1143000"/>
            <a:ext cx="0" cy="449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7" name="Text Box 7"/>
          <p:cNvSpPr txBox="1">
            <a:spLocks noChangeArrowheads="1"/>
          </p:cNvSpPr>
          <p:nvPr/>
        </p:nvSpPr>
        <p:spPr bwMode="auto">
          <a:xfrm>
            <a:off x="7391400" y="5918200"/>
            <a:ext cx="167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Larger model</a:t>
            </a:r>
          </a:p>
          <a:p>
            <a:r>
              <a:rPr lang="da-DK" sz="2000">
                <a:solidFill>
                  <a:schemeClr val="bg1"/>
                </a:solidFill>
              </a:rPr>
              <a:t>space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8" name="Text Box 8"/>
          <p:cNvSpPr txBox="1">
            <a:spLocks noChangeArrowheads="1"/>
          </p:cNvSpPr>
          <p:nvPr/>
        </p:nvSpPr>
        <p:spPr bwMode="auto">
          <a:xfrm>
            <a:off x="838200" y="1041400"/>
            <a:ext cx="132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More data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9" name="Text Box 9"/>
          <p:cNvSpPr txBox="1">
            <a:spLocks noChangeArrowheads="1"/>
          </p:cNvSpPr>
          <p:nvPr/>
        </p:nvSpPr>
        <p:spPr bwMode="auto">
          <a:xfrm>
            <a:off x="974725" y="4913313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CMB only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SDSS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1" name="Text Box 11"/>
          <p:cNvSpPr txBox="1">
            <a:spLocks noChangeArrowheads="1"/>
          </p:cNvSpPr>
          <p:nvPr/>
        </p:nvSpPr>
        <p:spPr bwMode="auto">
          <a:xfrm>
            <a:off x="990600" y="2590800"/>
            <a:ext cx="96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SNI-a</a:t>
            </a:r>
          </a:p>
          <a:p>
            <a:r>
              <a:rPr lang="da-DK">
                <a:solidFill>
                  <a:schemeClr val="bg1"/>
                </a:solidFill>
              </a:rPr>
              <a:t>+WL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2" name="Text Box 12"/>
          <p:cNvSpPr txBox="1">
            <a:spLocks noChangeArrowheads="1"/>
          </p:cNvSpPr>
          <p:nvPr/>
        </p:nvSpPr>
        <p:spPr bwMode="auto">
          <a:xfrm>
            <a:off x="990600" y="1752600"/>
            <a:ext cx="119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+Ly-alpha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3" name="Text Box 13"/>
          <p:cNvSpPr txBox="1">
            <a:spLocks noChangeArrowheads="1"/>
          </p:cNvSpPr>
          <p:nvPr/>
        </p:nvSpPr>
        <p:spPr bwMode="auto">
          <a:xfrm>
            <a:off x="2422525" y="5827713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Minimal</a:t>
            </a:r>
          </a:p>
          <a:p>
            <a:r>
              <a:rPr lang="da-DK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CDM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19214" name="Text Box 14"/>
          <p:cNvSpPr txBox="1">
            <a:spLocks noChangeArrowheads="1"/>
          </p:cNvSpPr>
          <p:nvPr/>
        </p:nvSpPr>
        <p:spPr bwMode="auto">
          <a:xfrm>
            <a:off x="4419600" y="5867400"/>
            <a:ext cx="561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N</a:t>
            </a:r>
            <a:r>
              <a:rPr lang="da-DK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19215" name="Text Box 15"/>
          <p:cNvSpPr txBox="1">
            <a:spLocks noChangeArrowheads="1"/>
          </p:cNvSpPr>
          <p:nvPr/>
        </p:nvSpPr>
        <p:spPr bwMode="auto">
          <a:xfrm>
            <a:off x="5791200" y="5867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w</a:t>
            </a:r>
            <a:r>
              <a:rPr lang="da-DK">
                <a:solidFill>
                  <a:schemeClr val="bg1"/>
                </a:solidFill>
              </a:rPr>
              <a:t>+……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6" name="Text Box 16"/>
          <p:cNvSpPr txBox="1">
            <a:spLocks noChangeArrowheads="1"/>
          </p:cNvSpPr>
          <p:nvPr/>
        </p:nvSpPr>
        <p:spPr bwMode="auto">
          <a:xfrm>
            <a:off x="2514600" y="49530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1.1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7" name="Text Box 17"/>
          <p:cNvSpPr txBox="1">
            <a:spLocks noChangeArrowheads="1"/>
          </p:cNvSpPr>
          <p:nvPr/>
        </p:nvSpPr>
        <p:spPr bwMode="auto">
          <a:xfrm>
            <a:off x="2514600" y="38862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0.4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8" name="Text Box 18"/>
          <p:cNvSpPr txBox="1">
            <a:spLocks noChangeArrowheads="1"/>
          </p:cNvSpPr>
          <p:nvPr/>
        </p:nvSpPr>
        <p:spPr bwMode="auto">
          <a:xfrm>
            <a:off x="2514600" y="2667000"/>
            <a:ext cx="104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~ 0.5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9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104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~ 0.2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0" name="Text Box 20"/>
          <p:cNvSpPr txBox="1">
            <a:spLocks noChangeArrowheads="1"/>
          </p:cNvSpPr>
          <p:nvPr/>
        </p:nvSpPr>
        <p:spPr bwMode="auto">
          <a:xfrm>
            <a:off x="4267200" y="4953000"/>
            <a:ext cx="85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~ 2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1" name="Text Box 21"/>
          <p:cNvSpPr txBox="1">
            <a:spLocks noChangeArrowheads="1"/>
          </p:cNvSpPr>
          <p:nvPr/>
        </p:nvSpPr>
        <p:spPr bwMode="auto">
          <a:xfrm>
            <a:off x="5867400" y="49530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2.?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2" name="Text Box 22"/>
          <p:cNvSpPr txBox="1">
            <a:spLocks noChangeArrowheads="1"/>
          </p:cNvSpPr>
          <p:nvPr/>
        </p:nvSpPr>
        <p:spPr bwMode="auto">
          <a:xfrm>
            <a:off x="7467600" y="49530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???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3" name="Text Box 23"/>
          <p:cNvSpPr txBox="1">
            <a:spLocks noChangeArrowheads="1"/>
          </p:cNvSpPr>
          <p:nvPr/>
        </p:nvSpPr>
        <p:spPr bwMode="auto">
          <a:xfrm>
            <a:off x="4343400" y="3886200"/>
            <a:ext cx="85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~ 1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4" name="Text Box 24"/>
          <p:cNvSpPr txBox="1">
            <a:spLocks noChangeArrowheads="1"/>
          </p:cNvSpPr>
          <p:nvPr/>
        </p:nvSpPr>
        <p:spPr bwMode="auto">
          <a:xfrm>
            <a:off x="5867400" y="388620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1-2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5" name="Text Box 25"/>
          <p:cNvSpPr txBox="1">
            <a:spLocks noChangeArrowheads="1"/>
          </p:cNvSpPr>
          <p:nvPr/>
        </p:nvSpPr>
        <p:spPr bwMode="auto">
          <a:xfrm>
            <a:off x="4267200" y="266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0.5-0.6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6" name="Text Box 26"/>
          <p:cNvSpPr txBox="1">
            <a:spLocks noChangeArrowheads="1"/>
          </p:cNvSpPr>
          <p:nvPr/>
        </p:nvSpPr>
        <p:spPr bwMode="auto">
          <a:xfrm>
            <a:off x="5867400" y="266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0.5-0.6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7" name="Text Box 27"/>
          <p:cNvSpPr txBox="1">
            <a:spLocks noChangeArrowheads="1"/>
          </p:cNvSpPr>
          <p:nvPr/>
        </p:nvSpPr>
        <p:spPr bwMode="auto">
          <a:xfrm>
            <a:off x="42672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8" name="Text Box 28"/>
          <p:cNvSpPr txBox="1">
            <a:spLocks noChangeArrowheads="1"/>
          </p:cNvSpPr>
          <p:nvPr/>
        </p:nvSpPr>
        <p:spPr bwMode="auto">
          <a:xfrm>
            <a:off x="58674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19229" name="Picture 29" descr="cards_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7982" y="1032435"/>
            <a:ext cx="2667000" cy="2262188"/>
          </a:xfrm>
          <a:prstGeom prst="rect">
            <a:avLst/>
          </a:prstGeom>
          <a:noFill/>
        </p:spPr>
      </p:pic>
      <p:pic>
        <p:nvPicPr>
          <p:cNvPr id="31" name="Picture 30" descr="chichenitz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3352800"/>
            <a:ext cx="28448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852" name="Picture 4" descr="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9144000" cy="3357563"/>
          </a:xfrm>
          <a:prstGeom prst="rect">
            <a:avLst/>
          </a:prstGeom>
          <a:noFill/>
        </p:spPr>
      </p:pic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81000" y="5486400"/>
            <a:ext cx="421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Gonzalez-Garcia et al., arxiv:1006.3795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46854" name="Oval 6"/>
          <p:cNvSpPr>
            <a:spLocks noChangeArrowheads="1"/>
          </p:cNvSpPr>
          <p:nvPr/>
        </p:nvSpPr>
        <p:spPr bwMode="auto">
          <a:xfrm>
            <a:off x="1676400" y="2286000"/>
            <a:ext cx="838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8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8" name="Text Box 4"/>
          <p:cNvSpPr txBox="1">
            <a:spLocks noChangeArrowheads="1"/>
          </p:cNvSpPr>
          <p:nvPr/>
        </p:nvSpPr>
        <p:spPr bwMode="auto">
          <a:xfrm>
            <a:off x="3200400" y="609600"/>
            <a:ext cx="25479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800">
                <a:solidFill>
                  <a:schemeClr val="bg1"/>
                </a:solidFill>
                <a:latin typeface="Comic Sans MS" pitchFamily="66" charset="0"/>
              </a:rPr>
              <a:t>WHAT IS </a:t>
            </a:r>
            <a:r>
              <a:rPr lang="da-DK" sz="2800" i="1">
                <a:solidFill>
                  <a:schemeClr val="bg1"/>
                </a:solidFill>
                <a:latin typeface="Comic Sans MS" pitchFamily="66" charset="0"/>
              </a:rPr>
              <a:t>N</a:t>
            </a:r>
            <a:r>
              <a:rPr lang="da-DK" sz="2800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sz="2800">
                <a:solidFill>
                  <a:schemeClr val="bg1"/>
                </a:solidFill>
                <a:latin typeface="Symbol" pitchFamily="18" charset="2"/>
              </a:rPr>
              <a:t>?</a:t>
            </a:r>
            <a:endParaRPr lang="en-US" sz="28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40709" name="Text Box 5"/>
          <p:cNvSpPr txBox="1">
            <a:spLocks noChangeArrowheads="1"/>
          </p:cNvSpPr>
          <p:nvPr/>
        </p:nvSpPr>
        <p:spPr bwMode="auto">
          <a:xfrm>
            <a:off x="898525" y="1793875"/>
            <a:ext cx="73580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A MEASURE OF THE ENERGY DENSITY IN NON-INTERACTING</a:t>
            </a:r>
          </a:p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RADIATION IN THE EARLY UNIVERSE</a:t>
            </a:r>
          </a:p>
          <a:p>
            <a:endParaRPr lang="da-DK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THE STANDARD MODEL PREDICTION IS </a:t>
            </a:r>
            <a:endParaRPr lang="en-US">
              <a:solidFill>
                <a:schemeClr val="bg1"/>
              </a:solidFill>
              <a:latin typeface="Comic Sans MS" pitchFamily="66" charset="0"/>
            </a:endParaRPr>
          </a:p>
        </p:txBody>
      </p:sp>
      <p:graphicFrame>
        <p:nvGraphicFramePr>
          <p:cNvPr id="840710" name="Object 6"/>
          <p:cNvGraphicFramePr>
            <a:graphicFrameLocks noChangeAspect="1"/>
          </p:cNvGraphicFramePr>
          <p:nvPr/>
        </p:nvGraphicFramePr>
        <p:xfrm>
          <a:off x="1752600" y="3200400"/>
          <a:ext cx="5699125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25" name="Equation" r:id="rId3" imgW="2489040" imgH="495000" progId="Equation.3">
                  <p:embed/>
                </p:oleObj>
              </mc:Choice>
              <mc:Fallback>
                <p:oleObj name="Equation" r:id="rId3" imgW="2489040" imgH="495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200400"/>
                        <a:ext cx="5699125" cy="11350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0711" name="Text Box 7"/>
          <p:cNvSpPr txBox="1">
            <a:spLocks noChangeArrowheads="1"/>
          </p:cNvSpPr>
          <p:nvPr/>
        </p:nvSpPr>
        <p:spPr bwMode="auto">
          <a:xfrm>
            <a:off x="990600" y="4953000"/>
            <a:ext cx="7150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BUT ADDITIONAL LIGHT PARTICLES (STERILE NEUTRINOS,</a:t>
            </a:r>
          </a:p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AXIONS, MAJORONS,…..) COULD MAKE IT HIGHER</a:t>
            </a:r>
            <a:endParaRPr lang="en-US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40712" name="Text Box 8"/>
          <p:cNvSpPr txBox="1">
            <a:spLocks noChangeArrowheads="1"/>
          </p:cNvSpPr>
          <p:nvPr/>
        </p:nvSpPr>
        <p:spPr bwMode="auto">
          <a:xfrm>
            <a:off x="1812925" y="4303713"/>
            <a:ext cx="348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Mangano et al., hep-ph/0506164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874" name="Picture 2" descr="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0"/>
            <a:ext cx="5097463" cy="6858000"/>
          </a:xfrm>
          <a:prstGeom prst="rect">
            <a:avLst/>
          </a:prstGeom>
          <a:noFill/>
        </p:spPr>
      </p:pic>
      <p:sp>
        <p:nvSpPr>
          <p:cNvPr id="847876" name="Text Box 4"/>
          <p:cNvSpPr txBox="1">
            <a:spLocks noChangeArrowheads="1"/>
          </p:cNvSpPr>
          <p:nvPr/>
        </p:nvSpPr>
        <p:spPr bwMode="auto">
          <a:xfrm>
            <a:off x="212725" y="239713"/>
            <a:ext cx="27511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TIME EVOLUTION OF</a:t>
            </a:r>
          </a:p>
          <a:p>
            <a:r>
              <a:rPr lang="da-DK" sz="2000">
                <a:solidFill>
                  <a:schemeClr val="bg1"/>
                </a:solidFill>
              </a:rPr>
              <a:t>THE 95% BOUND ON</a:t>
            </a:r>
          </a:p>
          <a:p>
            <a:r>
              <a:rPr lang="da-DK" sz="2000" i="1">
                <a:solidFill>
                  <a:schemeClr val="bg1"/>
                </a:solidFill>
              </a:rPr>
              <a:t>N</a:t>
            </a:r>
            <a:r>
              <a:rPr lang="da-DK" sz="2000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en-US" sz="2000" i="1">
              <a:solidFill>
                <a:schemeClr val="bg1"/>
              </a:solidFill>
            </a:endParaRPr>
          </a:p>
        </p:txBody>
      </p:sp>
      <p:sp>
        <p:nvSpPr>
          <p:cNvPr id="847879" name="Text Box 7"/>
          <p:cNvSpPr txBox="1">
            <a:spLocks noChangeArrowheads="1"/>
          </p:cNvSpPr>
          <p:nvPr/>
        </p:nvSpPr>
        <p:spPr bwMode="auto">
          <a:xfrm>
            <a:off x="6232525" y="115888"/>
            <a:ext cx="170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Pre-WMAP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47880" name="Text Box 8"/>
          <p:cNvSpPr txBox="1">
            <a:spLocks noChangeArrowheads="1"/>
          </p:cNvSpPr>
          <p:nvPr/>
        </p:nvSpPr>
        <p:spPr bwMode="auto">
          <a:xfrm>
            <a:off x="6324600" y="13716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WMAP-1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47881" name="Text Box 9"/>
          <p:cNvSpPr txBox="1">
            <a:spLocks noChangeArrowheads="1"/>
          </p:cNvSpPr>
          <p:nvPr/>
        </p:nvSpPr>
        <p:spPr bwMode="auto">
          <a:xfrm>
            <a:off x="6324600" y="23622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WMAP-3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47882" name="Text Box 10"/>
          <p:cNvSpPr txBox="1">
            <a:spLocks noChangeArrowheads="1"/>
          </p:cNvSpPr>
          <p:nvPr/>
        </p:nvSpPr>
        <p:spPr bwMode="auto">
          <a:xfrm>
            <a:off x="6324600" y="32766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WMAP-5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47883" name="Text Box 11"/>
          <p:cNvSpPr txBox="1">
            <a:spLocks noChangeArrowheads="1"/>
          </p:cNvSpPr>
          <p:nvPr/>
        </p:nvSpPr>
        <p:spPr bwMode="auto">
          <a:xfrm>
            <a:off x="6324600" y="41910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WMAP-7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71600" y="1981200"/>
                <a:ext cx="6324600" cy="1568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3.36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−0.64</m:t>
                        </m:r>
                      </m:sub>
                      <m:sup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+0.68</m:t>
                        </m:r>
                      </m:sup>
                    </m:sSubSup>
                  </m:oMath>
                </a14:m>
                <a:r>
                  <a:rPr lang="da-DK" sz="2400" dirty="0" smtClean="0">
                    <a:solidFill>
                      <a:schemeClr val="bg1"/>
                    </a:solidFill>
                  </a:rPr>
                  <a:t> @ 95%	Planck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only</a:t>
                </a:r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  <m:r>
                      <a:rPr lang="da-DK" sz="24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.52</m:t>
                        </m:r>
                      </m:e>
                      <m:sub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−0.</m:t>
                        </m:r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45</m:t>
                        </m:r>
                      </m:sub>
                      <m:sup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+0.</m:t>
                        </m:r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48</m:t>
                        </m:r>
                      </m:sup>
                    </m:sSubSup>
                  </m:oMath>
                </a14:m>
                <a:r>
                  <a:rPr lang="da-DK" sz="2400" dirty="0">
                    <a:solidFill>
                      <a:schemeClr val="bg1"/>
                    </a:solidFill>
                  </a:rPr>
                  <a:t> @ 95%	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Planck+BAO+</a:t>
                </a:r>
                <a:r>
                  <a:rPr lang="da-DK" sz="2400" i="1" dirty="0" smtClean="0">
                    <a:solidFill>
                      <a:schemeClr val="bg1"/>
                    </a:solidFill>
                  </a:rPr>
                  <a:t>H</a:t>
                </a:r>
                <a:r>
                  <a:rPr lang="da-DK" sz="2400" i="1" baseline="-25000" dirty="0" smtClean="0">
                    <a:solidFill>
                      <a:schemeClr val="bg1"/>
                    </a:solidFill>
                  </a:rPr>
                  <a:t>0</a:t>
                </a:r>
                <a:endParaRPr lang="da-DK" sz="2400" dirty="0">
                  <a:solidFill>
                    <a:schemeClr val="bg1"/>
                  </a:solidFill>
                </a:endParaRPr>
              </a:p>
              <a:p>
                <a:endParaRPr lang="da-D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81200"/>
                <a:ext cx="6324600" cy="1568186"/>
              </a:xfrm>
              <a:prstGeom prst="rect">
                <a:avLst/>
              </a:prstGeom>
              <a:blipFill rotWithShape="1">
                <a:blip r:embed="rId2"/>
                <a:stretch>
                  <a:fillRect t="-233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73127" y="3557808"/>
            <a:ext cx="7834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THE SITUATION  IS (UNFORTUNATELY) NOT YET RESOLVED….</a:t>
            </a:r>
            <a:endParaRPr lang="da-DK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0"/>
            <a:ext cx="5393973" cy="4191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5530334"/>
            <a:ext cx="198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ADE ET AL. 2013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38200"/>
            <a:ext cx="6562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THE CULPRIT IS THE HUBBLE PARAMETER</a:t>
            </a:r>
          </a:p>
          <a:p>
            <a:r>
              <a:rPr lang="da-DK" sz="2400" dirty="0" smtClean="0">
                <a:solidFill>
                  <a:schemeClr val="bg1"/>
                </a:solidFill>
              </a:rPr>
              <a:t>MEASUREMENT</a:t>
            </a:r>
            <a:endParaRPr lang="da-DK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55475" y="2362200"/>
                <a:ext cx="595021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=67.3</m:t>
                      </m:r>
                      <m:r>
                        <a:rPr lang="da-DK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±1.2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   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+mn-lt"/>
                          <a:ea typeface="Cambria Math"/>
                        </a:rPr>
                        <m:t>Planck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+mn-lt"/>
                          <a:ea typeface="Cambria Math"/>
                        </a:rPr>
                        <m:t>, 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+mn-lt"/>
                          <a:ea typeface="Cambria Math"/>
                        </a:rPr>
                        <m:t>assuming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+mn-lt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Symbol" pitchFamily="18" charset="2"/>
                          <a:ea typeface="Cambria Math"/>
                        </a:rPr>
                        <m:t>L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CDM</m:t>
                      </m:r>
                    </m:oMath>
                  </m:oMathPara>
                </a14:m>
                <a:endParaRPr lang="da-DK" sz="2400" b="0" i="0" dirty="0" smtClean="0">
                  <a:solidFill>
                    <a:schemeClr val="bg1"/>
                  </a:solidFill>
                  <a:latin typeface="Cambria Math"/>
                  <a:ea typeface="Cambria Math"/>
                </a:endParaRPr>
              </a:p>
              <a:p>
                <a:endParaRPr lang="da-DK" sz="2400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da-DK" sz="24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74</m:t>
                    </m:r>
                    <m:r>
                      <a:rPr lang="da-DK" sz="2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da-DK" sz="2400" dirty="0" smtClean="0">
                    <a:solidFill>
                      <a:schemeClr val="bg1"/>
                    </a:solidFill>
                  </a:rPr>
                  <a:t>          HST data       </a:t>
                </a:r>
                <a:endParaRPr lang="da-DK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475" y="2362200"/>
                <a:ext cx="5950219" cy="1200329"/>
              </a:xfrm>
              <a:prstGeom prst="rect">
                <a:avLst/>
              </a:prstGeom>
              <a:blipFill rotWithShape="1">
                <a:blip r:embed="rId2"/>
                <a:stretch>
                  <a:fillRect l="-307" b="-11224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64024" y="42672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CAN BE </a:t>
            </a:r>
            <a:r>
              <a:rPr lang="da-DK" sz="2400" smtClean="0">
                <a:solidFill>
                  <a:schemeClr val="bg1"/>
                </a:solidFill>
              </a:rPr>
              <a:t>MADE (MORE) CONSISTENT </a:t>
            </a:r>
            <a:r>
              <a:rPr lang="da-DK" sz="2400" dirty="0" smtClean="0">
                <a:solidFill>
                  <a:schemeClr val="bg1"/>
                </a:solidFill>
              </a:rPr>
              <a:t>PROVIDED THERE IS ”DARK RADIATION”</a:t>
            </a:r>
          </a:p>
          <a:p>
            <a:endParaRPr lang="da-DK" sz="2400" dirty="0">
              <a:solidFill>
                <a:schemeClr val="bg1"/>
              </a:solidFill>
            </a:endParaRPr>
          </a:p>
          <a:p>
            <a:endParaRPr 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24" y="1295400"/>
            <a:ext cx="7406050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4534" y="5410200"/>
            <a:ext cx="348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HAMANN &amp; HASENKAMP 2013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91765"/>
            <a:ext cx="8296239" cy="3066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343400"/>
            <a:ext cx="348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HAMANN &amp; HASENKAMP 2013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5" name="Rectangle 3"/>
          <p:cNvSpPr>
            <a:spLocks noChangeArrowheads="1"/>
          </p:cNvSpPr>
          <p:nvPr/>
        </p:nvSpPr>
        <p:spPr bwMode="auto">
          <a:xfrm>
            <a:off x="152400" y="3657600"/>
            <a:ext cx="8839200" cy="1676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684041" name="Object 9"/>
          <p:cNvGraphicFramePr>
            <a:graphicFrameLocks noChangeAspect="1"/>
          </p:cNvGraphicFramePr>
          <p:nvPr/>
        </p:nvGraphicFramePr>
        <p:xfrm>
          <a:off x="228600" y="3740150"/>
          <a:ext cx="69342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797" name="Equation" r:id="rId4" imgW="3454200" imgH="736560" progId="Equation.3">
                  <p:embed/>
                </p:oleObj>
              </mc:Choice>
              <mc:Fallback>
                <p:oleObj name="Equation" r:id="rId4" imgW="3454200" imgH="7365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740150"/>
                        <a:ext cx="69342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2" name="Object 10"/>
          <p:cNvGraphicFramePr>
            <a:graphicFrameLocks noChangeAspect="1"/>
          </p:cNvGraphicFramePr>
          <p:nvPr/>
        </p:nvGraphicFramePr>
        <p:xfrm>
          <a:off x="7239000" y="3962400"/>
          <a:ext cx="13716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798" name="Ligning" r:id="rId6" imgW="736560" imgH="558720" progId="Equation.3">
                  <p:embed/>
                </p:oleObj>
              </mc:Choice>
              <mc:Fallback>
                <p:oleObj name="Ligning" r:id="rId6" imgW="736560" imgH="5587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962400"/>
                        <a:ext cx="1371600" cy="103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3" name="Object 11"/>
          <p:cNvGraphicFramePr>
            <a:graphicFrameLocks noChangeAspect="1"/>
          </p:cNvGraphicFramePr>
          <p:nvPr/>
        </p:nvGraphicFramePr>
        <p:xfrm>
          <a:off x="3048000" y="1219200"/>
          <a:ext cx="280352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799" name="Equation" r:id="rId8" imgW="1168200" imgH="711000" progId="Equation.3">
                  <p:embed/>
                </p:oleObj>
              </mc:Choice>
              <mc:Fallback>
                <p:oleObj name="Equation" r:id="rId8" imgW="1168200" imgH="711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219200"/>
                        <a:ext cx="2803525" cy="170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FLAVOUR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PROPAGATION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8" name="Text Box 16"/>
          <p:cNvSpPr txBox="1">
            <a:spLocks noChangeArrowheads="1"/>
          </p:cNvSpPr>
          <p:nvPr/>
        </p:nvSpPr>
        <p:spPr bwMode="auto">
          <a:xfrm>
            <a:off x="2971800" y="3124200"/>
            <a:ext cx="3471863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MIXING MATRIX (UNITARY)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9" name="Line 17"/>
          <p:cNvSpPr>
            <a:spLocks noChangeShapeType="1"/>
          </p:cNvSpPr>
          <p:nvPr/>
        </p:nvSpPr>
        <p:spPr bwMode="auto">
          <a:xfrm flipV="1">
            <a:off x="4343400" y="2286000"/>
            <a:ext cx="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" name="TextBox 1"/>
          <p:cNvSpPr txBox="1"/>
          <p:nvPr/>
        </p:nvSpPr>
        <p:spPr>
          <a:xfrm>
            <a:off x="2961809" y="358588"/>
            <a:ext cx="315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NEUTRINO MIXING </a:t>
            </a:r>
            <a:endParaRPr lang="da-DK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142999"/>
            <a:ext cx="81016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COULD THERE BE A PROBLEM WITH THE PLANCK 217 GHz CHANNEL?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(TALK BY DAVE SPERGEL AT COSMO)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REMOVAL OF THE 217 GHz DATA YIELDS A VALUE OF </a:t>
            </a:r>
            <a:r>
              <a:rPr lang="da-DK" i="1" dirty="0" smtClean="0">
                <a:solidFill>
                  <a:schemeClr val="bg1"/>
                </a:solidFill>
              </a:rPr>
              <a:t>H</a:t>
            </a:r>
            <a:r>
              <a:rPr lang="da-DK" baseline="-25000" dirty="0" smtClean="0">
                <a:solidFill>
                  <a:schemeClr val="bg1"/>
                </a:solidFill>
              </a:rPr>
              <a:t>0</a:t>
            </a:r>
            <a:r>
              <a:rPr lang="da-DK" dirty="0" smtClean="0">
                <a:solidFill>
                  <a:schemeClr val="bg1"/>
                </a:solidFill>
              </a:rPr>
              <a:t> CONSISTENT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WITH WMAP (69.7 +/- 1.4)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Line 2"/>
          <p:cNvSpPr>
            <a:spLocks noChangeShapeType="1"/>
          </p:cNvSpPr>
          <p:nvPr/>
        </p:nvSpPr>
        <p:spPr bwMode="auto">
          <a:xfrm>
            <a:off x="1752600" y="5257800"/>
            <a:ext cx="16002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899" name="Line 3"/>
          <p:cNvSpPr>
            <a:spLocks noChangeShapeType="1"/>
          </p:cNvSpPr>
          <p:nvPr/>
        </p:nvSpPr>
        <p:spPr bwMode="auto">
          <a:xfrm>
            <a:off x="1752600" y="3505200"/>
            <a:ext cx="1600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0" name="Line 4"/>
          <p:cNvSpPr>
            <a:spLocks noChangeShapeType="1"/>
          </p:cNvSpPr>
          <p:nvPr/>
        </p:nvSpPr>
        <p:spPr bwMode="auto">
          <a:xfrm>
            <a:off x="1752600" y="3352800"/>
            <a:ext cx="16002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1" name="Line 5"/>
          <p:cNvSpPr>
            <a:spLocks noChangeShapeType="1"/>
          </p:cNvSpPr>
          <p:nvPr/>
        </p:nvSpPr>
        <p:spPr bwMode="auto">
          <a:xfrm>
            <a:off x="1752600" y="5029200"/>
            <a:ext cx="16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2" name="Line 6"/>
          <p:cNvSpPr>
            <a:spLocks noChangeShapeType="1"/>
          </p:cNvSpPr>
          <p:nvPr/>
        </p:nvSpPr>
        <p:spPr bwMode="auto">
          <a:xfrm>
            <a:off x="1752600" y="5181600"/>
            <a:ext cx="1600200" cy="0"/>
          </a:xfrm>
          <a:prstGeom prst="line">
            <a:avLst/>
          </a:prstGeom>
          <a:noFill/>
          <a:ln w="28575">
            <a:solidFill>
              <a:srgbClr val="E6F61A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3" name="Line 7"/>
          <p:cNvSpPr>
            <a:spLocks noChangeShapeType="1"/>
          </p:cNvSpPr>
          <p:nvPr/>
        </p:nvSpPr>
        <p:spPr bwMode="auto">
          <a:xfrm>
            <a:off x="5334000" y="3581400"/>
            <a:ext cx="16002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4" name="Line 8"/>
          <p:cNvSpPr>
            <a:spLocks noChangeShapeType="1"/>
          </p:cNvSpPr>
          <p:nvPr/>
        </p:nvSpPr>
        <p:spPr bwMode="auto">
          <a:xfrm>
            <a:off x="5334000" y="5257800"/>
            <a:ext cx="1600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5" name="Line 9"/>
          <p:cNvSpPr>
            <a:spLocks noChangeShapeType="1"/>
          </p:cNvSpPr>
          <p:nvPr/>
        </p:nvSpPr>
        <p:spPr bwMode="auto">
          <a:xfrm>
            <a:off x="5334000" y="5105400"/>
            <a:ext cx="16002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6" name="Line 10"/>
          <p:cNvSpPr>
            <a:spLocks noChangeShapeType="1"/>
          </p:cNvSpPr>
          <p:nvPr/>
        </p:nvSpPr>
        <p:spPr bwMode="auto">
          <a:xfrm>
            <a:off x="5334000" y="3352800"/>
            <a:ext cx="16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7" name="Line 11"/>
          <p:cNvSpPr>
            <a:spLocks noChangeShapeType="1"/>
          </p:cNvSpPr>
          <p:nvPr/>
        </p:nvSpPr>
        <p:spPr bwMode="auto">
          <a:xfrm>
            <a:off x="5334000" y="3505200"/>
            <a:ext cx="1600200" cy="0"/>
          </a:xfrm>
          <a:prstGeom prst="line">
            <a:avLst/>
          </a:prstGeom>
          <a:noFill/>
          <a:ln w="28575">
            <a:solidFill>
              <a:srgbClr val="E6F61A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8" name="Text Box 12"/>
          <p:cNvSpPr txBox="1">
            <a:spLocks noChangeArrowheads="1"/>
          </p:cNvSpPr>
          <p:nvPr/>
        </p:nvSpPr>
        <p:spPr bwMode="auto">
          <a:xfrm>
            <a:off x="838200" y="1600200"/>
            <a:ext cx="7499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ASSUMING A NUMBER OF ADDITIONAL STERILE STATES OF </a:t>
            </a:r>
          </a:p>
          <a:p>
            <a:r>
              <a:rPr lang="da-DK">
                <a:solidFill>
                  <a:schemeClr val="bg1"/>
                </a:solidFill>
              </a:rPr>
              <a:t>APPROXIMATELY EQUAL MASS, TWO QUALITATIVELY DIFFERENT</a:t>
            </a:r>
          </a:p>
          <a:p>
            <a:r>
              <a:rPr lang="da-DK">
                <a:solidFill>
                  <a:schemeClr val="bg1"/>
                </a:solidFill>
              </a:rPr>
              <a:t>HIERARCHIES EMERGE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48909" name="Text Box 13"/>
          <p:cNvSpPr txBox="1">
            <a:spLocks noChangeArrowheads="1"/>
          </p:cNvSpPr>
          <p:nvPr/>
        </p:nvSpPr>
        <p:spPr bwMode="auto">
          <a:xfrm>
            <a:off x="2117725" y="5602288"/>
            <a:ext cx="75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b="1">
                <a:solidFill>
                  <a:schemeClr val="bg1"/>
                </a:solidFill>
              </a:rPr>
              <a:t>3+N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48910" name="Text Box 14"/>
          <p:cNvSpPr txBox="1">
            <a:spLocks noChangeArrowheads="1"/>
          </p:cNvSpPr>
          <p:nvPr/>
        </p:nvSpPr>
        <p:spPr bwMode="auto">
          <a:xfrm>
            <a:off x="5791200" y="5565775"/>
            <a:ext cx="75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b="1">
                <a:solidFill>
                  <a:schemeClr val="bg1"/>
                </a:solidFill>
              </a:rPr>
              <a:t>N+3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48911" name="Text Box 15"/>
          <p:cNvSpPr txBox="1">
            <a:spLocks noChangeArrowheads="1"/>
          </p:cNvSpPr>
          <p:nvPr/>
        </p:nvSpPr>
        <p:spPr bwMode="auto">
          <a:xfrm>
            <a:off x="762000" y="2971800"/>
            <a:ext cx="574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s</a:t>
            </a:r>
            <a:endParaRPr lang="en-US" sz="360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48912" name="Text Box 16"/>
          <p:cNvSpPr txBox="1">
            <a:spLocks noChangeArrowheads="1"/>
          </p:cNvSpPr>
          <p:nvPr/>
        </p:nvSpPr>
        <p:spPr bwMode="auto">
          <a:xfrm>
            <a:off x="7239000" y="4800600"/>
            <a:ext cx="574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s</a:t>
            </a:r>
            <a:endParaRPr lang="en-US" sz="360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48913" name="Text Box 17"/>
          <p:cNvSpPr txBox="1">
            <a:spLocks noChangeArrowheads="1"/>
          </p:cNvSpPr>
          <p:nvPr/>
        </p:nvSpPr>
        <p:spPr bwMode="auto">
          <a:xfrm>
            <a:off x="838200" y="4724400"/>
            <a:ext cx="625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A</a:t>
            </a:r>
            <a:endParaRPr lang="en-US" sz="360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48914" name="Text Box 18"/>
          <p:cNvSpPr txBox="1">
            <a:spLocks noChangeArrowheads="1"/>
          </p:cNvSpPr>
          <p:nvPr/>
        </p:nvSpPr>
        <p:spPr bwMode="auto">
          <a:xfrm>
            <a:off x="7239000" y="3048000"/>
            <a:ext cx="625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A</a:t>
            </a:r>
            <a:endParaRPr lang="en-US" sz="360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48915" name="Text Box 19"/>
          <p:cNvSpPr txBox="1">
            <a:spLocks noChangeArrowheads="1"/>
          </p:cNvSpPr>
          <p:nvPr/>
        </p:nvSpPr>
        <p:spPr bwMode="auto">
          <a:xfrm>
            <a:off x="822325" y="417513"/>
            <a:ext cx="777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A STERILE NEUTRINO IS PERHAPS THE MOST OBVIOUS CANDIDATE</a:t>
            </a:r>
          </a:p>
          <a:p>
            <a:r>
              <a:rPr lang="da-DK" dirty="0">
                <a:solidFill>
                  <a:schemeClr val="bg1"/>
                </a:solidFill>
              </a:rPr>
              <a:t>FOR AN EXPLANATION OF THE </a:t>
            </a:r>
            <a:r>
              <a:rPr lang="da-DK" dirty="0" smtClean="0">
                <a:solidFill>
                  <a:schemeClr val="bg1"/>
                </a:solidFill>
              </a:rPr>
              <a:t>POSSIBLE EXTRA  ENERGY </a:t>
            </a:r>
            <a:r>
              <a:rPr lang="da-DK" dirty="0">
                <a:solidFill>
                  <a:schemeClr val="bg1"/>
                </a:solidFill>
              </a:rPr>
              <a:t>DENSITY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2" name="Picture 2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083175" cy="6858000"/>
          </a:xfrm>
          <a:prstGeom prst="rect">
            <a:avLst/>
          </a:prstGeom>
          <a:noFill/>
        </p:spPr>
      </p:pic>
      <p:sp>
        <p:nvSpPr>
          <p:cNvPr id="849923" name="Text Box 3"/>
          <p:cNvSpPr txBox="1">
            <a:spLocks noChangeArrowheads="1"/>
          </p:cNvSpPr>
          <p:nvPr/>
        </p:nvSpPr>
        <p:spPr bwMode="auto">
          <a:xfrm>
            <a:off x="136525" y="341313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Hamann</a:t>
            </a:r>
            <a:r>
              <a:rPr lang="da-DK" dirty="0">
                <a:solidFill>
                  <a:schemeClr val="bg1"/>
                </a:solidFill>
              </a:rPr>
              <a:t>, STH, </a:t>
            </a:r>
            <a:r>
              <a:rPr lang="da-DK" dirty="0" err="1">
                <a:solidFill>
                  <a:schemeClr val="bg1"/>
                </a:solidFill>
              </a:rPr>
              <a:t>Raffelt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err="1">
                <a:solidFill>
                  <a:schemeClr val="bg1"/>
                </a:solidFill>
              </a:rPr>
              <a:t>Tamborra</a:t>
            </a:r>
            <a:r>
              <a:rPr lang="da-DK" dirty="0">
                <a:solidFill>
                  <a:schemeClr val="bg1"/>
                </a:solidFill>
              </a:rPr>
              <a:t>,</a:t>
            </a:r>
          </a:p>
          <a:p>
            <a:r>
              <a:rPr lang="da-DK" dirty="0" err="1">
                <a:solidFill>
                  <a:schemeClr val="bg1"/>
                </a:solidFill>
              </a:rPr>
              <a:t>Wong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smtClean="0">
                <a:solidFill>
                  <a:schemeClr val="bg1"/>
                </a:solidFill>
              </a:rPr>
              <a:t>arxiv:1006.5276 (PRL)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49925" name="Text Box 5"/>
          <p:cNvSpPr txBox="1">
            <a:spLocks noChangeArrowheads="1"/>
          </p:cNvSpPr>
          <p:nvPr/>
        </p:nvSpPr>
        <p:spPr bwMode="auto">
          <a:xfrm>
            <a:off x="7315200" y="228600"/>
            <a:ext cx="1058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b="1" dirty="0" smtClean="0"/>
              <a:t>”3+N”</a:t>
            </a:r>
            <a:endParaRPr lang="en-US" sz="2400" b="1" dirty="0"/>
          </a:p>
        </p:txBody>
      </p:sp>
      <p:sp>
        <p:nvSpPr>
          <p:cNvPr id="849926" name="Text Box 6"/>
          <p:cNvSpPr txBox="1">
            <a:spLocks noChangeArrowheads="1"/>
          </p:cNvSpPr>
          <p:nvPr/>
        </p:nvSpPr>
        <p:spPr bwMode="auto">
          <a:xfrm>
            <a:off x="4876800" y="3733800"/>
            <a:ext cx="75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b="1" dirty="0"/>
              <a:t>N+3</a:t>
            </a:r>
            <a:endParaRPr lang="en-US" sz="2400" b="1" dirty="0"/>
          </a:p>
        </p:txBody>
      </p:sp>
      <p:sp>
        <p:nvSpPr>
          <p:cNvPr id="849927" name="Text Box 7"/>
          <p:cNvSpPr txBox="1">
            <a:spLocks noChangeArrowheads="1"/>
          </p:cNvSpPr>
          <p:nvPr/>
        </p:nvSpPr>
        <p:spPr bwMode="auto">
          <a:xfrm>
            <a:off x="174625" y="4019550"/>
            <a:ext cx="323678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See </a:t>
            </a:r>
            <a:r>
              <a:rPr lang="da-DK" dirty="0" err="1">
                <a:solidFill>
                  <a:schemeClr val="bg1"/>
                </a:solidFill>
              </a:rPr>
              <a:t>also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 err="1">
                <a:solidFill>
                  <a:schemeClr val="bg1"/>
                </a:solidFill>
              </a:rPr>
              <a:t>Dodelson</a:t>
            </a:r>
            <a:r>
              <a:rPr lang="da-DK" dirty="0">
                <a:solidFill>
                  <a:schemeClr val="bg1"/>
                </a:solidFill>
              </a:rPr>
              <a:t> et al. 2006</a:t>
            </a:r>
          </a:p>
          <a:p>
            <a:r>
              <a:rPr lang="da-DK" dirty="0" err="1">
                <a:solidFill>
                  <a:schemeClr val="bg1"/>
                </a:solidFill>
              </a:rPr>
              <a:t>Melchiorri</a:t>
            </a:r>
            <a:r>
              <a:rPr lang="da-DK" dirty="0">
                <a:solidFill>
                  <a:schemeClr val="bg1"/>
                </a:solidFill>
              </a:rPr>
              <a:t> et al. 2009</a:t>
            </a:r>
          </a:p>
          <a:p>
            <a:r>
              <a:rPr lang="da-DK" dirty="0" err="1">
                <a:solidFill>
                  <a:schemeClr val="bg1"/>
                </a:solidFill>
              </a:rPr>
              <a:t>Acero</a:t>
            </a:r>
            <a:r>
              <a:rPr lang="da-DK" dirty="0">
                <a:solidFill>
                  <a:schemeClr val="bg1"/>
                </a:solidFill>
              </a:rPr>
              <a:t> &amp; </a:t>
            </a:r>
            <a:r>
              <a:rPr lang="da-DK" dirty="0" err="1">
                <a:solidFill>
                  <a:schemeClr val="bg1"/>
                </a:solidFill>
              </a:rPr>
              <a:t>Lesgourgues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smtClean="0">
                <a:solidFill>
                  <a:schemeClr val="bg1"/>
                </a:solidFill>
              </a:rPr>
              <a:t>2009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Hamann et al 2011</a:t>
            </a:r>
          </a:p>
          <a:p>
            <a:r>
              <a:rPr lang="da-DK" dirty="0" err="1" smtClean="0">
                <a:solidFill>
                  <a:schemeClr val="bg1"/>
                </a:solidFill>
              </a:rPr>
              <a:t>Joudaki</a:t>
            </a:r>
            <a:r>
              <a:rPr lang="da-DK" dirty="0" smtClean="0">
                <a:solidFill>
                  <a:schemeClr val="bg1"/>
                </a:solidFill>
              </a:rPr>
              <a:t> et al 2012</a:t>
            </a:r>
          </a:p>
          <a:p>
            <a:r>
              <a:rPr lang="da-DK" dirty="0" err="1" smtClean="0">
                <a:solidFill>
                  <a:schemeClr val="bg1"/>
                </a:solidFill>
              </a:rPr>
              <a:t>Motohashi</a:t>
            </a:r>
            <a:r>
              <a:rPr lang="da-DK" dirty="0" smtClean="0">
                <a:solidFill>
                  <a:schemeClr val="bg1"/>
                </a:solidFill>
              </a:rPr>
              <a:t> et al. 2012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Archidiacono et al 2012, 2013</a:t>
            </a:r>
          </a:p>
          <a:p>
            <a:r>
              <a:rPr lang="da-DK" dirty="0">
                <a:solidFill>
                  <a:schemeClr val="bg1"/>
                </a:solidFill>
              </a:rPr>
              <a:t>a</a:t>
            </a:r>
            <a:r>
              <a:rPr lang="da-DK" dirty="0" smtClean="0">
                <a:solidFill>
                  <a:schemeClr val="bg1"/>
                </a:solidFill>
              </a:rPr>
              <a:t>nd  </a:t>
            </a:r>
            <a:r>
              <a:rPr lang="da-DK" dirty="0" err="1" smtClean="0">
                <a:solidFill>
                  <a:schemeClr val="bg1"/>
                </a:solidFill>
              </a:rPr>
              <a:t>many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others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086600" y="533400"/>
          <a:ext cx="1214966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124" name="Ligning" r:id="rId4" imgW="520560" imgH="228600" progId="Equation.3">
                  <p:embed/>
                </p:oleObj>
              </mc:Choice>
              <mc:Fallback>
                <p:oleObj name="Ligning" r:id="rId4" imgW="52056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533400"/>
                        <a:ext cx="1214966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6899" name="Object 3"/>
          <p:cNvGraphicFramePr>
            <a:graphicFrameLocks noChangeAspect="1"/>
          </p:cNvGraphicFramePr>
          <p:nvPr/>
        </p:nvGraphicFramePr>
        <p:xfrm>
          <a:off x="4800600" y="4038600"/>
          <a:ext cx="12144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125" name="Ligning" r:id="rId6" imgW="520560" imgH="228600" progId="Equation.3">
                  <p:embed/>
                </p:oleObj>
              </mc:Choice>
              <mc:Fallback>
                <p:oleObj name="Ligning" r:id="rId6" imgW="52056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038600"/>
                        <a:ext cx="1214438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Up Arrow 9"/>
          <p:cNvSpPr/>
          <p:nvPr/>
        </p:nvSpPr>
        <p:spPr>
          <a:xfrm>
            <a:off x="4800600" y="152400"/>
            <a:ext cx="304800" cy="7620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xtBox 10"/>
          <p:cNvSpPr txBox="1"/>
          <p:nvPr/>
        </p:nvSpPr>
        <p:spPr>
          <a:xfrm>
            <a:off x="4267200" y="990600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WDM LIMIT</a:t>
            </a:r>
            <a:endParaRPr lang="da-DK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2" y="1676400"/>
            <a:ext cx="8759225" cy="3428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5164595"/>
            <a:ext cx="497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ADE ET AL. 2013 (WITHOUT HUBBLE DATA!)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lid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30278"/>
            <a:ext cx="9144000" cy="3925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81000"/>
            <a:ext cx="7199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THERE ARE A NUMBER OF HINTS FROM EXPERIMENTS THAT A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FOURTH, </a:t>
            </a:r>
            <a:r>
              <a:rPr lang="da-DK" dirty="0" err="1" smtClean="0">
                <a:solidFill>
                  <a:schemeClr val="bg1"/>
                </a:solidFill>
              </a:rPr>
              <a:t>eV</a:t>
            </a:r>
            <a:r>
              <a:rPr lang="da-DK" dirty="0" smtClean="0">
                <a:solidFill>
                  <a:schemeClr val="bg1"/>
                </a:solidFill>
              </a:rPr>
              <a:t>-MASS STERILE STATE MIGHT BE NEEDED: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LSND, </a:t>
            </a:r>
            <a:r>
              <a:rPr lang="da-DK" dirty="0" err="1" smtClean="0">
                <a:solidFill>
                  <a:schemeClr val="bg1"/>
                </a:solidFill>
              </a:rPr>
              <a:t>MiniBoone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err="1" smtClean="0">
                <a:solidFill>
                  <a:schemeClr val="bg1"/>
                </a:solidFill>
              </a:rPr>
              <a:t>reactor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anomaly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smtClean="0">
                <a:solidFill>
                  <a:schemeClr val="bg1"/>
                </a:solidFill>
              </a:rPr>
              <a:t>Gallium</a:t>
            </a:r>
          </a:p>
          <a:p>
            <a:r>
              <a:rPr lang="da-DK" smtClean="0">
                <a:solidFill>
                  <a:schemeClr val="bg1"/>
                </a:solidFill>
              </a:rPr>
              <a:t>(TALK BY CARLO GIUNTI)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5950405"/>
            <a:ext cx="546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Giunti &amp; </a:t>
            </a:r>
            <a:r>
              <a:rPr lang="da-DK" dirty="0" err="1" smtClean="0">
                <a:solidFill>
                  <a:schemeClr val="bg1"/>
                </a:solidFill>
              </a:rPr>
              <a:t>Laveder</a:t>
            </a:r>
            <a:r>
              <a:rPr lang="da-DK" dirty="0" smtClean="0">
                <a:solidFill>
                  <a:schemeClr val="bg1"/>
                </a:solidFill>
              </a:rPr>
              <a:t> 2011 (and </a:t>
            </a:r>
            <a:r>
              <a:rPr lang="da-DK" dirty="0" err="1" smtClean="0">
                <a:solidFill>
                  <a:schemeClr val="bg1"/>
                </a:solidFill>
              </a:rPr>
              <a:t>many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other</a:t>
            </a:r>
            <a:r>
              <a:rPr lang="da-DK" smtClean="0">
                <a:solidFill>
                  <a:schemeClr val="bg1"/>
                </a:solidFill>
              </a:rPr>
              <a:t> analyses</a:t>
            </a:r>
            <a:r>
              <a:rPr lang="da-DK" dirty="0" smtClean="0">
                <a:solidFill>
                  <a:schemeClr val="bg1"/>
                </a:solidFill>
              </a:rPr>
              <a:t>)</a:t>
            </a:r>
            <a:endParaRPr lang="da-DK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3962400" cy="3724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18" y="1368734"/>
            <a:ext cx="4452672" cy="3727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906" y="5117068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Archidiacono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err="1" smtClean="0">
                <a:solidFill>
                  <a:schemeClr val="bg1"/>
                </a:solidFill>
              </a:rPr>
              <a:t>Fornengo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err="1" smtClean="0">
                <a:solidFill>
                  <a:schemeClr val="bg1"/>
                </a:solidFill>
              </a:rPr>
              <a:t>Giunti</a:t>
            </a:r>
            <a:r>
              <a:rPr lang="da-DK" dirty="0" smtClean="0">
                <a:solidFill>
                  <a:schemeClr val="bg1"/>
                </a:solidFill>
              </a:rPr>
              <a:t>, STH, </a:t>
            </a:r>
            <a:r>
              <a:rPr lang="da-DK" dirty="0" err="1" smtClean="0">
                <a:solidFill>
                  <a:schemeClr val="bg1"/>
                </a:solidFill>
              </a:rPr>
              <a:t>Melchiorri</a:t>
            </a:r>
            <a:r>
              <a:rPr lang="da-DK" dirty="0" smtClean="0">
                <a:solidFill>
                  <a:schemeClr val="bg1"/>
                </a:solidFill>
              </a:rPr>
              <a:t>, arXiv:1302.6720 (PRD)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334363"/>
            <a:ext cx="79694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HOW DO THESE TWO HINTS FIT TOGETHER? CAN THEY BE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EXPLAINED BY THE SAME PHYSICS?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SHORT ANSWER: IT IS DIFFICULT WITHOUT MODIFYING COSMOLOGY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BUT DEPENDS ON THE SPECIFIC ANALYSIS</a:t>
            </a:r>
          </a:p>
          <a:p>
            <a:r>
              <a:rPr lang="da-DK" dirty="0">
                <a:solidFill>
                  <a:schemeClr val="bg1"/>
                </a:solidFill>
              </a:rPr>
              <a:t>(Hamann et al. </a:t>
            </a:r>
            <a:r>
              <a:rPr lang="da-DK" dirty="0" smtClean="0">
                <a:solidFill>
                  <a:schemeClr val="bg1"/>
                </a:solidFill>
              </a:rPr>
              <a:t>2011, </a:t>
            </a:r>
            <a:r>
              <a:rPr lang="da-DK" dirty="0" err="1" smtClean="0">
                <a:solidFill>
                  <a:schemeClr val="bg1"/>
                </a:solidFill>
              </a:rPr>
              <a:t>Joudaki</a:t>
            </a:r>
            <a:r>
              <a:rPr lang="da-DK" dirty="0" smtClean="0">
                <a:solidFill>
                  <a:schemeClr val="bg1"/>
                </a:solidFill>
              </a:rPr>
              <a:t> 2012)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505200"/>
            <a:ext cx="7635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 LARGE PRIMORDIAL LEPTON ASYMMETRY CAN RECONCILE THE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DATA (STH, </a:t>
            </a:r>
            <a:r>
              <a:rPr lang="da-DK" dirty="0" err="1" smtClean="0">
                <a:solidFill>
                  <a:schemeClr val="bg1"/>
                </a:solidFill>
              </a:rPr>
              <a:t>Tamborra</a:t>
            </a:r>
            <a:r>
              <a:rPr lang="da-DK" dirty="0" smtClean="0">
                <a:solidFill>
                  <a:schemeClr val="bg1"/>
                </a:solidFill>
              </a:rPr>
              <a:t>, Tram 2012)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3000"/>
            <a:ext cx="9144000" cy="381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xtBox 4"/>
          <p:cNvSpPr txBox="1"/>
          <p:nvPr/>
        </p:nvSpPr>
        <p:spPr>
          <a:xfrm>
            <a:off x="838200" y="5181600"/>
            <a:ext cx="297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STH, </a:t>
            </a:r>
            <a:r>
              <a:rPr lang="da-DK" dirty="0" err="1" smtClean="0">
                <a:solidFill>
                  <a:schemeClr val="bg1"/>
                </a:solidFill>
              </a:rPr>
              <a:t>Tamborra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err="1" smtClean="0">
                <a:solidFill>
                  <a:schemeClr val="bg1"/>
                </a:solidFill>
              </a:rPr>
              <a:t>Tram</a:t>
            </a:r>
            <a:r>
              <a:rPr lang="da-DK" dirty="0" smtClean="0">
                <a:solidFill>
                  <a:schemeClr val="bg1"/>
                </a:solidFill>
              </a:rPr>
              <a:t> 2012</a:t>
            </a:r>
            <a:endParaRPr lang="da-DK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57200"/>
            <a:ext cx="833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STERILE NEUTRINO THERMALISATION WITH ZERO LEPTON ASYMMETRY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7" name="Picture 6" descr="NH_0_deltaNef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96800" y="783031"/>
            <a:ext cx="3580369" cy="4605109"/>
          </a:xfrm>
          <a:prstGeom prst="rect">
            <a:avLst/>
          </a:prstGeom>
        </p:spPr>
      </p:pic>
      <p:pic>
        <p:nvPicPr>
          <p:cNvPr id="8" name="Picture 7" descr="IH_0_deltaNef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86800" y="783030"/>
            <a:ext cx="3580369" cy="460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3000"/>
            <a:ext cx="9144000" cy="381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xtBox 4"/>
          <p:cNvSpPr txBox="1"/>
          <p:nvPr/>
        </p:nvSpPr>
        <p:spPr>
          <a:xfrm>
            <a:off x="838200" y="5181600"/>
            <a:ext cx="297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STH, </a:t>
            </a:r>
            <a:r>
              <a:rPr lang="da-DK" dirty="0" err="1" smtClean="0">
                <a:solidFill>
                  <a:schemeClr val="bg1"/>
                </a:solidFill>
              </a:rPr>
              <a:t>Tamborra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err="1" smtClean="0">
                <a:solidFill>
                  <a:schemeClr val="bg1"/>
                </a:solidFill>
              </a:rPr>
              <a:t>Tram</a:t>
            </a:r>
            <a:r>
              <a:rPr lang="da-DK" dirty="0" smtClean="0">
                <a:solidFill>
                  <a:schemeClr val="bg1"/>
                </a:solidFill>
              </a:rPr>
              <a:t> 2012</a:t>
            </a:r>
            <a:endParaRPr lang="da-DK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57200"/>
            <a:ext cx="847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STERILE NEUTRINO THERMALISATION WITH LARGE LEPTON ASYMMETRY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9" name="Picture 8" descr="NH_1em2_deltaNef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1466" y="793934"/>
            <a:ext cx="3504171" cy="4507103"/>
          </a:xfrm>
          <a:prstGeom prst="rect">
            <a:avLst/>
          </a:prstGeom>
        </p:spPr>
      </p:pic>
      <p:pic>
        <p:nvPicPr>
          <p:cNvPr id="10" name="Picture 9" descr="IH_1em2_deltaNef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043373" y="734261"/>
            <a:ext cx="3553052" cy="4648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10800000">
            <a:off x="685800" y="2590800"/>
            <a:ext cx="3276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5181600" y="2590800"/>
            <a:ext cx="3352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" y="2209800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3</a:t>
            </a:r>
            <a:r>
              <a:rPr lang="da-DK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209800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3</a:t>
            </a:r>
            <a:r>
              <a:rPr lang="da-DK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7791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WHAT IS IN STORE FOR THE FUTURE?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05539" name="Text Box 3"/>
          <p:cNvSpPr txBox="1">
            <a:spLocks noChangeArrowheads="1"/>
          </p:cNvSpPr>
          <p:nvPr/>
        </p:nvSpPr>
        <p:spPr bwMode="auto">
          <a:xfrm>
            <a:off x="609600" y="1219200"/>
            <a:ext cx="7255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BETTER CMB </a:t>
            </a:r>
            <a:r>
              <a:rPr lang="da-DK" sz="2400" dirty="0" smtClean="0">
                <a:solidFill>
                  <a:schemeClr val="bg1"/>
                </a:solidFill>
              </a:rPr>
              <a:t>POLARIZATION</a:t>
            </a:r>
            <a:r>
              <a:rPr lang="da-DK" sz="2400" dirty="0">
                <a:solidFill>
                  <a:schemeClr val="bg1"/>
                </a:solidFill>
              </a:rPr>
              <a:t> </a:t>
            </a:r>
            <a:r>
              <a:rPr lang="da-DK" sz="2400" dirty="0" smtClean="0">
                <a:solidFill>
                  <a:schemeClr val="bg1"/>
                </a:solidFill>
              </a:rPr>
              <a:t>MEASUREMENTS </a:t>
            </a:r>
          </a:p>
          <a:p>
            <a:r>
              <a:rPr lang="da-DK" sz="2400" dirty="0" smtClean="0">
                <a:solidFill>
                  <a:schemeClr val="bg1"/>
                </a:solidFill>
              </a:rPr>
              <a:t>(</a:t>
            </a:r>
            <a:r>
              <a:rPr lang="da-DK" sz="2400" dirty="0">
                <a:solidFill>
                  <a:schemeClr val="bg1"/>
                </a:solidFill>
              </a:rPr>
              <a:t>PLANCK</a:t>
            </a:r>
            <a:r>
              <a:rPr lang="da-DK" sz="2400" dirty="0" smtClean="0">
                <a:solidFill>
                  <a:schemeClr val="bg1"/>
                </a:solidFill>
              </a:rPr>
              <a:t>)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05540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76581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LARGE SCALE STRUCTURE SURVEYS AT </a:t>
            </a:r>
            <a:r>
              <a:rPr lang="da-DK" sz="2400" dirty="0" smtClean="0">
                <a:solidFill>
                  <a:schemeClr val="bg1"/>
                </a:solidFill>
              </a:rPr>
              <a:t>HIGHER </a:t>
            </a:r>
            <a:endParaRPr lang="da-DK" sz="2400" dirty="0">
              <a:solidFill>
                <a:schemeClr val="bg1"/>
              </a:solidFill>
            </a:endParaRPr>
          </a:p>
          <a:p>
            <a:r>
              <a:rPr lang="da-DK" sz="2400" dirty="0" smtClean="0">
                <a:solidFill>
                  <a:schemeClr val="bg1"/>
                </a:solidFill>
              </a:rPr>
              <a:t>REDSHIFT AND IN LARGER VOLUMES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05542" name="Text Box 6"/>
          <p:cNvSpPr txBox="1">
            <a:spLocks noChangeArrowheads="1"/>
          </p:cNvSpPr>
          <p:nvPr/>
        </p:nvSpPr>
        <p:spPr bwMode="auto">
          <a:xfrm>
            <a:off x="609600" y="3276600"/>
            <a:ext cx="8189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MEASUREMENTS OF WEAK GRAVITATIONAL LENSING</a:t>
            </a:r>
          </a:p>
          <a:p>
            <a:r>
              <a:rPr lang="da-DK" sz="2400">
                <a:solidFill>
                  <a:schemeClr val="bg1"/>
                </a:solidFill>
              </a:rPr>
              <a:t>ON LARGE SCALES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05543" name="Oval 7"/>
          <p:cNvSpPr>
            <a:spLocks noChangeArrowheads="1"/>
          </p:cNvSpPr>
          <p:nvPr/>
        </p:nvSpPr>
        <p:spPr bwMode="auto">
          <a:xfrm>
            <a:off x="304800" y="1447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05544" name="Oval 8"/>
          <p:cNvSpPr>
            <a:spLocks noChangeArrowheads="1"/>
          </p:cNvSpPr>
          <p:nvPr/>
        </p:nvSpPr>
        <p:spPr bwMode="auto">
          <a:xfrm>
            <a:off x="304800" y="2590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05545" name="Oval 9"/>
          <p:cNvSpPr>
            <a:spLocks noChangeArrowheads="1"/>
          </p:cNvSpPr>
          <p:nvPr/>
        </p:nvSpPr>
        <p:spPr bwMode="auto">
          <a:xfrm>
            <a:off x="304800" y="3505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5" name="Rectangle 3"/>
          <p:cNvSpPr>
            <a:spLocks noChangeArrowheads="1"/>
          </p:cNvSpPr>
          <p:nvPr/>
        </p:nvSpPr>
        <p:spPr bwMode="auto">
          <a:xfrm>
            <a:off x="152400" y="3657600"/>
            <a:ext cx="8839200" cy="1676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684041" name="Object 9"/>
          <p:cNvGraphicFramePr>
            <a:graphicFrameLocks noChangeAspect="1"/>
          </p:cNvGraphicFramePr>
          <p:nvPr/>
        </p:nvGraphicFramePr>
        <p:xfrm>
          <a:off x="228600" y="3740150"/>
          <a:ext cx="69342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174" name="Equation" r:id="rId4" imgW="3454200" imgH="736560" progId="Equation.3">
                  <p:embed/>
                </p:oleObj>
              </mc:Choice>
              <mc:Fallback>
                <p:oleObj name="Equation" r:id="rId4" imgW="345420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740150"/>
                        <a:ext cx="69342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2" name="Object 10"/>
          <p:cNvGraphicFramePr>
            <a:graphicFrameLocks noChangeAspect="1"/>
          </p:cNvGraphicFramePr>
          <p:nvPr/>
        </p:nvGraphicFramePr>
        <p:xfrm>
          <a:off x="7239000" y="3962400"/>
          <a:ext cx="13716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175" name="Ligning" r:id="rId6" imgW="736560" imgH="558720" progId="Equation.3">
                  <p:embed/>
                </p:oleObj>
              </mc:Choice>
              <mc:Fallback>
                <p:oleObj name="Ligning" r:id="rId6" imgW="7365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962400"/>
                        <a:ext cx="1371600" cy="103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3" name="Object 11"/>
          <p:cNvGraphicFramePr>
            <a:graphicFrameLocks noChangeAspect="1"/>
          </p:cNvGraphicFramePr>
          <p:nvPr/>
        </p:nvGraphicFramePr>
        <p:xfrm>
          <a:off x="3048000" y="1219200"/>
          <a:ext cx="280352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176" name="Equation" r:id="rId8" imgW="1168200" imgH="711000" progId="Equation.3">
                  <p:embed/>
                </p:oleObj>
              </mc:Choice>
              <mc:Fallback>
                <p:oleObj name="Equation" r:id="rId8" imgW="11682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219200"/>
                        <a:ext cx="2803525" cy="170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FLAVOUR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PROPAGATION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8" name="Text Box 16"/>
          <p:cNvSpPr txBox="1">
            <a:spLocks noChangeArrowheads="1"/>
          </p:cNvSpPr>
          <p:nvPr/>
        </p:nvSpPr>
        <p:spPr bwMode="auto">
          <a:xfrm>
            <a:off x="2971800" y="3124200"/>
            <a:ext cx="3471863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MIXING MATRIX (UNITARY)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9" name="Line 17"/>
          <p:cNvSpPr>
            <a:spLocks noChangeShapeType="1"/>
          </p:cNvSpPr>
          <p:nvPr/>
        </p:nvSpPr>
        <p:spPr bwMode="auto">
          <a:xfrm flipV="1">
            <a:off x="4343400" y="2286000"/>
            <a:ext cx="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" name="Oval 1"/>
          <p:cNvSpPr/>
          <p:nvPr/>
        </p:nvSpPr>
        <p:spPr>
          <a:xfrm>
            <a:off x="4343399" y="3733800"/>
            <a:ext cx="533401" cy="6096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xtBox 2"/>
          <p:cNvSpPr txBox="1"/>
          <p:nvPr/>
        </p:nvSpPr>
        <p:spPr>
          <a:xfrm>
            <a:off x="4963973" y="3853934"/>
            <a:ext cx="208685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FF9900"/>
                </a:solidFill>
              </a:rPr>
              <a:t>”SOLAR ANGLE”</a:t>
            </a:r>
            <a:endParaRPr lang="da-DK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 descr="lensing"/>
          <p:cNvPicPr>
            <a:picLocks noChangeAspect="1" noChangeArrowheads="1"/>
          </p:cNvPicPr>
          <p:nvPr/>
        </p:nvPicPr>
        <p:blipFill>
          <a:blip r:embed="rId3" cstate="print">
            <a:lum bright="-24000" contrast="24000"/>
          </a:blip>
          <a:srcRect/>
          <a:stretch>
            <a:fillRect/>
          </a:stretch>
        </p:blipFill>
        <p:spPr bwMode="auto">
          <a:xfrm>
            <a:off x="914400" y="1006475"/>
            <a:ext cx="3124200" cy="1584325"/>
          </a:xfrm>
          <a:prstGeom prst="rect">
            <a:avLst/>
          </a:prstGeom>
          <a:noFill/>
        </p:spPr>
      </p:pic>
      <p:sp>
        <p:nvSpPr>
          <p:cNvPr id="491523" name="Text Box 3"/>
          <p:cNvSpPr txBox="1">
            <a:spLocks noChangeArrowheads="1"/>
          </p:cNvSpPr>
          <p:nvPr/>
        </p:nvSpPr>
        <p:spPr bwMode="auto">
          <a:xfrm>
            <a:off x="838200" y="2667000"/>
            <a:ext cx="7467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latin typeface="Times New Roman" pitchFamily="18" charset="0"/>
              </a:rPr>
              <a:t>Distortion of background images by foreground matter</a:t>
            </a:r>
          </a:p>
        </p:txBody>
      </p:sp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6781800" y="4419600"/>
            <a:ext cx="1828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491525" name="Picture 5" descr="srcr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200400"/>
            <a:ext cx="3352800" cy="3108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91526" name="Picture 6" descr="srcran_lens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200400"/>
            <a:ext cx="3352800" cy="3109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91527" name="Picture 7" descr="fig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990600"/>
            <a:ext cx="3048000" cy="1697038"/>
          </a:xfrm>
          <a:prstGeom prst="rect">
            <a:avLst/>
          </a:prstGeom>
          <a:noFill/>
        </p:spPr>
      </p:pic>
      <p:sp>
        <p:nvSpPr>
          <p:cNvPr id="491528" name="Text Box 8"/>
          <p:cNvSpPr txBox="1">
            <a:spLocks noChangeArrowheads="1"/>
          </p:cNvSpPr>
          <p:nvPr/>
        </p:nvSpPr>
        <p:spPr bwMode="auto">
          <a:xfrm>
            <a:off x="1752600" y="6324600"/>
            <a:ext cx="678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latin typeface="Times New Roman" pitchFamily="18" charset="0"/>
              </a:rPr>
              <a:t>Unlensed				Lensed</a:t>
            </a:r>
          </a:p>
        </p:txBody>
      </p:sp>
      <p:sp>
        <p:nvSpPr>
          <p:cNvPr id="491529" name="Line 9"/>
          <p:cNvSpPr>
            <a:spLocks noChangeShapeType="1"/>
          </p:cNvSpPr>
          <p:nvPr/>
        </p:nvSpPr>
        <p:spPr bwMode="auto">
          <a:xfrm>
            <a:off x="4343400" y="4495800"/>
            <a:ext cx="6096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91530" name="Text Box 10"/>
          <p:cNvSpPr txBox="1">
            <a:spLocks noChangeArrowheads="1"/>
          </p:cNvSpPr>
          <p:nvPr/>
        </p:nvSpPr>
        <p:spPr bwMode="auto">
          <a:xfrm>
            <a:off x="152400" y="228600"/>
            <a:ext cx="8748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WEAK LENSING – A POWERFUL PROBE FOR THE FUTURE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2" name="Text Box 4"/>
          <p:cNvSpPr txBox="1">
            <a:spLocks noChangeArrowheads="1"/>
          </p:cNvSpPr>
          <p:nvPr/>
        </p:nvSpPr>
        <p:spPr bwMode="auto">
          <a:xfrm>
            <a:off x="746125" y="569913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FROM A WEAK LENSING SURVEY THE ANGULAR POWER SPECTRUM</a:t>
            </a:r>
          </a:p>
          <a:p>
            <a:r>
              <a:rPr lang="da-DK">
                <a:solidFill>
                  <a:schemeClr val="bg1"/>
                </a:solidFill>
              </a:rPr>
              <a:t>CAN BE CONSTRUCTED, JUST LIKE IN THE CASE OF CMB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29094" name="Text Box 6"/>
          <p:cNvSpPr txBox="1">
            <a:spLocks noChangeArrowheads="1"/>
          </p:cNvSpPr>
          <p:nvPr/>
        </p:nvSpPr>
        <p:spPr bwMode="auto">
          <a:xfrm>
            <a:off x="3505200" y="3505200"/>
            <a:ext cx="502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MATTER POWER SPECTRUM (NON-LINEAR)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29095" name="Text Box 7"/>
          <p:cNvSpPr txBox="1">
            <a:spLocks noChangeArrowheads="1"/>
          </p:cNvSpPr>
          <p:nvPr/>
        </p:nvSpPr>
        <p:spPr bwMode="auto">
          <a:xfrm>
            <a:off x="5257800" y="4572000"/>
            <a:ext cx="2673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WEIGHT FUNCTION </a:t>
            </a:r>
          </a:p>
          <a:p>
            <a:r>
              <a:rPr lang="da-DK">
                <a:solidFill>
                  <a:schemeClr val="bg1"/>
                </a:solidFill>
              </a:rPr>
              <a:t>DESCRIBING LENSING</a:t>
            </a:r>
          </a:p>
          <a:p>
            <a:r>
              <a:rPr lang="da-DK">
                <a:solidFill>
                  <a:schemeClr val="bg1"/>
                </a:solidFill>
              </a:rPr>
              <a:t>PROBABILITY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898525" y="5980113"/>
            <a:ext cx="790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(SEE FOR INSTANCE JAIN &amp; SELJAK ’96, ABAZAJIAN &amp; DODELSON ’03,</a:t>
            </a:r>
          </a:p>
          <a:p>
            <a:r>
              <a:rPr lang="da-DK">
                <a:solidFill>
                  <a:schemeClr val="bg1"/>
                </a:solidFill>
              </a:rPr>
              <a:t>SIMPSON &amp; BRIDLE ’04)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942085" name="Object 5"/>
          <p:cNvGraphicFramePr>
            <a:graphicFrameLocks noChangeAspect="1"/>
          </p:cNvGraphicFramePr>
          <p:nvPr/>
        </p:nvGraphicFramePr>
        <p:xfrm>
          <a:off x="1828800" y="1752600"/>
          <a:ext cx="446405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573" name="Ligning" r:id="rId4" imgW="2387520" imgH="507960" progId="Equation.3">
                  <p:embed/>
                </p:oleObj>
              </mc:Choice>
              <mc:Fallback>
                <p:oleObj name="Ligning" r:id="rId4" imgW="2387520" imgH="5079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752600"/>
                        <a:ext cx="4464050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086" name="Object 6"/>
          <p:cNvGraphicFramePr>
            <a:graphicFrameLocks noChangeAspect="1"/>
          </p:cNvGraphicFramePr>
          <p:nvPr/>
        </p:nvGraphicFramePr>
        <p:xfrm>
          <a:off x="1981200" y="3429000"/>
          <a:ext cx="1452622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574" name="Equation" r:id="rId6" imgW="647640" imgH="203040" progId="Equation.3">
                  <p:embed/>
                </p:oleObj>
              </mc:Choice>
              <mc:Fallback>
                <p:oleObj name="Equation" r:id="rId6" imgW="64764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29000"/>
                        <a:ext cx="1452622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087" name="Object 7"/>
          <p:cNvGraphicFramePr>
            <a:graphicFrameLocks noChangeAspect="1"/>
          </p:cNvGraphicFramePr>
          <p:nvPr/>
        </p:nvGraphicFramePr>
        <p:xfrm>
          <a:off x="1143000" y="4495800"/>
          <a:ext cx="371344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575" name="Equation" r:id="rId8" imgW="1866600" imgH="482400" progId="Equation.3">
                  <p:embed/>
                </p:oleObj>
              </mc:Choice>
              <mc:Fallback>
                <p:oleObj name="Equation" r:id="rId8" imgW="1866600" imgH="482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495800"/>
                        <a:ext cx="3713440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02" name="Picture 2" descr="test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</p:spPr>
      </p:pic>
      <p:sp>
        <p:nvSpPr>
          <p:cNvPr id="768003" name="Text Box 3"/>
          <p:cNvSpPr txBox="1">
            <a:spLocks noChangeArrowheads="1"/>
          </p:cNvSpPr>
          <p:nvPr/>
        </p:nvSpPr>
        <p:spPr bwMode="auto">
          <a:xfrm>
            <a:off x="669925" y="5903913"/>
            <a:ext cx="250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tx2"/>
                </a:solidFill>
              </a:rPr>
              <a:t>STH, TU, WONG 2006</a:t>
            </a: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050" name="Picture 2" descr="test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10200" y="4724400"/>
            <a:ext cx="3500061" cy="15081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EUCLID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ESA M-CLASS MISSION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2019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SELECTED OCTOBER 2011</a:t>
            </a:r>
            <a:endParaRPr lang="da-DK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143000"/>
            <a:ext cx="7036991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>
                <a:solidFill>
                  <a:schemeClr val="bg1"/>
                </a:solidFill>
              </a:rPr>
              <a:t>EUCLID WILL FEATURE: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WEAK LENSING MEASUREMENT OUT TO z ~ 2, COVERING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APPROXIMATELY 20,000 deg</a:t>
            </a:r>
            <a:r>
              <a:rPr lang="da-DK" baseline="30000" dirty="0" smtClean="0">
                <a:solidFill>
                  <a:schemeClr val="bg1"/>
                </a:solidFill>
              </a:rPr>
              <a:t>2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(THIS WILL BE MAINLY PHOTOMETRIC)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GALAXY SURVEY OF ABOUT </a:t>
            </a:r>
            <a:r>
              <a:rPr lang="da-DK" dirty="0" err="1" smtClean="0">
                <a:solidFill>
                  <a:schemeClr val="bg1"/>
                </a:solidFill>
              </a:rPr>
              <a:t>few</a:t>
            </a:r>
            <a:r>
              <a:rPr lang="da-DK" dirty="0" smtClean="0">
                <a:solidFill>
                  <a:schemeClr val="bg1"/>
                </a:solidFill>
              </a:rPr>
              <a:t> x 10</a:t>
            </a:r>
            <a:r>
              <a:rPr lang="da-DK" baseline="30000" dirty="0" smtClean="0">
                <a:solidFill>
                  <a:schemeClr val="bg1"/>
                </a:solidFill>
              </a:rPr>
              <a:t>7</a:t>
            </a:r>
            <a:r>
              <a:rPr lang="da-DK" dirty="0" smtClean="0">
                <a:solidFill>
                  <a:schemeClr val="bg1"/>
                </a:solidFill>
              </a:rPr>
              <a:t> GALAXIES (75 x SDSS)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WEAK LENSING BASED CLUSTER SURVEY</a:t>
            </a:r>
          </a:p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09600" y="2362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Oval 3"/>
          <p:cNvSpPr/>
          <p:nvPr/>
        </p:nvSpPr>
        <p:spPr>
          <a:xfrm>
            <a:off x="609600" y="34290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Oval 4"/>
          <p:cNvSpPr/>
          <p:nvPr/>
        </p:nvSpPr>
        <p:spPr>
          <a:xfrm>
            <a:off x="609600" y="4267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110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HAMANN, STH, WONG 2012: COMBINING THE EUCLID WL  AND GALAXY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SURVEYS WILL ALLOW FOR AT A 2.5-5</a:t>
            </a:r>
            <a:r>
              <a:rPr lang="da-DK" dirty="0" smtClean="0">
                <a:solidFill>
                  <a:schemeClr val="bg1"/>
                </a:solidFill>
                <a:latin typeface="Symbol" pitchFamily="18" charset="2"/>
              </a:rPr>
              <a:t>s 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DETECTION OF THE NORMAL </a:t>
            </a:r>
          </a:p>
          <a:p>
            <a:r>
              <a:rPr lang="da-DK" dirty="0" smtClean="0">
                <a:solidFill>
                  <a:schemeClr val="bg1"/>
                </a:solidFill>
                <a:latin typeface="+mj-lt"/>
              </a:rPr>
              <a:t>HIERARCHY (DEPENDING ON ASSUMPTIONS ABOUT BIAS)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977922" name="Picture 2" descr="C:\Users\steen\Desktop\t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88" y="1371600"/>
            <a:ext cx="6183663" cy="420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606534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arXiv:1209.1043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87273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CMB+WL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2482" y="355606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CMB+GAL</a:t>
            </a:r>
            <a:endParaRPr lang="da-DK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2253550"/>
            <a:ext cx="1826141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92D050"/>
                </a:solidFill>
              </a:rPr>
              <a:t>CMB+WL+GAL</a:t>
            </a:r>
            <a:endParaRPr lang="da-DK" b="1" dirty="0">
              <a:solidFill>
                <a:srgbClr val="92D05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2622882"/>
            <a:ext cx="457200" cy="27271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2310"/>
            <a:ext cx="3810008" cy="280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65" y="1600200"/>
            <a:ext cx="3810008" cy="268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2" y="4072884"/>
            <a:ext cx="3810008" cy="2764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122" y="139423"/>
            <a:ext cx="7370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Basse, Bjælde, Hamann, STH, Wong 2013: </a:t>
            </a:r>
            <a:r>
              <a:rPr lang="da-DK" dirty="0" err="1" smtClean="0">
                <a:solidFill>
                  <a:schemeClr val="bg1"/>
                </a:solidFill>
              </a:rPr>
              <a:t>Adding</a:t>
            </a:r>
            <a:r>
              <a:rPr lang="da-DK" dirty="0" smtClean="0">
                <a:solidFill>
                  <a:schemeClr val="bg1"/>
                </a:solidFill>
              </a:rPr>
              <a:t> information on the</a:t>
            </a:r>
          </a:p>
          <a:p>
            <a:r>
              <a:rPr lang="da-DK" dirty="0" err="1">
                <a:solidFill>
                  <a:schemeClr val="bg1"/>
                </a:solidFill>
              </a:rPr>
              <a:t>c</a:t>
            </a:r>
            <a:r>
              <a:rPr lang="da-DK" dirty="0" err="1" smtClean="0">
                <a:solidFill>
                  <a:schemeClr val="bg1"/>
                </a:solidFill>
              </a:rPr>
              <a:t>luster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mass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function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will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allow</a:t>
            </a:r>
            <a:r>
              <a:rPr lang="da-DK" dirty="0" smtClean="0">
                <a:solidFill>
                  <a:schemeClr val="bg1"/>
                </a:solidFill>
              </a:rPr>
              <a:t> for a 5</a:t>
            </a:r>
            <a:r>
              <a:rPr lang="da-DK" dirty="0" smtClean="0">
                <a:solidFill>
                  <a:schemeClr val="bg1"/>
                </a:solidFill>
                <a:latin typeface="Symbol" pitchFamily="18" charset="2"/>
              </a:rPr>
              <a:t>s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detection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of non-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zero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neutrino </a:t>
            </a:r>
          </a:p>
          <a:p>
            <a:r>
              <a:rPr lang="da-DK" dirty="0" err="1">
                <a:solidFill>
                  <a:schemeClr val="bg1"/>
                </a:solidFill>
                <a:latin typeface="+mj-lt"/>
              </a:rPr>
              <a:t>m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ass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even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in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very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complex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cosmological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models with time-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varying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da-DK" dirty="0">
                <a:solidFill>
                  <a:schemeClr val="bg1"/>
                </a:solidFill>
                <a:latin typeface="+mj-lt"/>
              </a:rPr>
              <a:t>d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ark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energy</a:t>
            </a:r>
            <a:endParaRPr lang="da-DK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28854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0070C0"/>
                </a:solidFill>
              </a:rPr>
              <a:t>CMB+CL</a:t>
            </a:r>
            <a:endParaRPr lang="da-DK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5920" y="4657873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00B050"/>
                </a:solidFill>
              </a:rPr>
              <a:t>CMB+GAL+WL</a:t>
            </a:r>
            <a:endParaRPr lang="da-DK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63520" y="5072521"/>
            <a:ext cx="498143" cy="36495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09098" y="52704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ALL</a:t>
            </a:r>
            <a:endParaRPr lang="da-DK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429000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arXiv:1304.2321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(JCAP)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6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80470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THIS SOUNDS GREAT, BUT UNFORTUNATELY THE THEORETICIANS</a:t>
            </a:r>
          </a:p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CANNOT JUST LEAN BACK AND WAIT FOR FANTASTIC NEW DATA</a:t>
            </a:r>
          </a:p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TO ARRIVE…..</a:t>
            </a:r>
            <a:endParaRPr lang="en-US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474" name="Picture 2" descr="fig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263" y="1219200"/>
            <a:ext cx="5681662" cy="4470400"/>
          </a:xfrm>
          <a:prstGeom prst="rect">
            <a:avLst/>
          </a:prstGeom>
          <a:noFill/>
        </p:spPr>
      </p:pic>
      <p:sp>
        <p:nvSpPr>
          <p:cNvPr id="745475" name="Text Box 3"/>
          <p:cNvSpPr txBox="1">
            <a:spLocks noChangeArrowheads="1"/>
          </p:cNvSpPr>
          <p:nvPr/>
        </p:nvSpPr>
        <p:spPr bwMode="auto">
          <a:xfrm>
            <a:off x="990600" y="385763"/>
            <a:ext cx="8129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Comic Sans MS" pitchFamily="66" charset="0"/>
              </a:rPr>
              <a:t>FUTURE SURVEYS LIKE </a:t>
            </a:r>
            <a:r>
              <a:rPr lang="da-DK" dirty="0" smtClean="0">
                <a:solidFill>
                  <a:schemeClr val="bg1"/>
                </a:solidFill>
                <a:latin typeface="Comic Sans MS" pitchFamily="66" charset="0"/>
              </a:rPr>
              <a:t>EUCLID </a:t>
            </a:r>
            <a:r>
              <a:rPr lang="da-DK" dirty="0">
                <a:solidFill>
                  <a:schemeClr val="bg1"/>
                </a:solidFill>
                <a:latin typeface="Comic Sans MS" pitchFamily="66" charset="0"/>
              </a:rPr>
              <a:t>WILL PROBE THE POWER SPECTRUM </a:t>
            </a:r>
          </a:p>
          <a:p>
            <a:r>
              <a:rPr lang="da-DK" dirty="0">
                <a:solidFill>
                  <a:schemeClr val="bg1"/>
                </a:solidFill>
                <a:latin typeface="Comic Sans MS" pitchFamily="66" charset="0"/>
              </a:rPr>
              <a:t>TO ~ 1-2 PERCENT PRECISION 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45476" name="Text Box 4"/>
          <p:cNvSpPr txBox="1">
            <a:spLocks noChangeArrowheads="1"/>
          </p:cNvSpPr>
          <p:nvPr/>
        </p:nvSpPr>
        <p:spPr bwMode="auto">
          <a:xfrm>
            <a:off x="990600" y="5872163"/>
            <a:ext cx="721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WE SHOULD BE ABLE TO CALCULATE THE POWER SPECTRUM </a:t>
            </a:r>
          </a:p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TO AT LEAST THE SAME PRECISION!</a:t>
            </a:r>
            <a:endParaRPr lang="en-US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45477" name="Text Box 5"/>
          <p:cNvSpPr txBox="1">
            <a:spLocks noChangeArrowheads="1"/>
          </p:cNvSpPr>
          <p:nvPr/>
        </p:nvSpPr>
        <p:spPr bwMode="auto">
          <a:xfrm>
            <a:off x="5055174" y="4135218"/>
            <a:ext cx="26955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dirty="0" smtClean="0">
                <a:solidFill>
                  <a:schemeClr val="tx2"/>
                </a:solidFill>
              </a:rPr>
              <a:t>COSMIC VARIANCE</a:t>
            </a:r>
          </a:p>
          <a:p>
            <a:r>
              <a:rPr lang="da-DK" dirty="0" smtClean="0">
                <a:solidFill>
                  <a:schemeClr val="tx2"/>
                </a:solidFill>
              </a:rPr>
              <a:t>ERROR </a:t>
            </a:r>
            <a:r>
              <a:rPr lang="da-DK" dirty="0">
                <a:solidFill>
                  <a:schemeClr val="tx2"/>
                </a:solidFill>
              </a:rPr>
              <a:t>BARS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45478" name="Text Box 6"/>
          <p:cNvSpPr txBox="1">
            <a:spLocks noChangeArrowheads="1"/>
          </p:cNvSpPr>
          <p:nvPr/>
        </p:nvSpPr>
        <p:spPr bwMode="auto">
          <a:xfrm rot="-5400000">
            <a:off x="1890712" y="2452688"/>
            <a:ext cx="365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600"/>
              <a:t>-1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818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6" name="Text Box 4"/>
          <p:cNvSpPr txBox="1">
            <a:spLocks noChangeArrowheads="1"/>
          </p:cNvSpPr>
          <p:nvPr/>
        </p:nvSpPr>
        <p:spPr bwMode="auto">
          <a:xfrm>
            <a:off x="762000" y="838200"/>
            <a:ext cx="75390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  <a:latin typeface="Comic Sans MS" pitchFamily="66" charset="0"/>
              </a:rPr>
              <a:t>IN ORDER TO CALCULATE THE POWER SPECTRUM TO 1%</a:t>
            </a:r>
          </a:p>
          <a:p>
            <a:r>
              <a:rPr lang="da-DK" sz="2000">
                <a:solidFill>
                  <a:schemeClr val="bg1"/>
                </a:solidFill>
                <a:latin typeface="Comic Sans MS" pitchFamily="66" charset="0"/>
              </a:rPr>
              <a:t>ON THESE SCALES, A LARGE NUMBER OF EFFECTS MUST </a:t>
            </a:r>
          </a:p>
          <a:p>
            <a:r>
              <a:rPr lang="da-DK" sz="2000">
                <a:solidFill>
                  <a:schemeClr val="bg1"/>
                </a:solidFill>
                <a:latin typeface="Comic Sans MS" pitchFamily="66" charset="0"/>
              </a:rPr>
              <a:t>BE TAKEN INTO ACCOUNT</a:t>
            </a:r>
            <a:endParaRPr lang="en-US" sz="20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37637" name="Text Box 5"/>
          <p:cNvSpPr txBox="1">
            <a:spLocks noChangeArrowheads="1"/>
          </p:cNvSpPr>
          <p:nvPr/>
        </p:nvSpPr>
        <p:spPr bwMode="auto">
          <a:xfrm>
            <a:off x="1508125" y="2251075"/>
            <a:ext cx="695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BARYONIC PHYSICS – STAR FORMATION, SN FEEDBACK,…..</a:t>
            </a:r>
            <a:endParaRPr lang="en-US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37638" name="Text Box 6"/>
          <p:cNvSpPr txBox="1">
            <a:spLocks noChangeArrowheads="1"/>
          </p:cNvSpPr>
          <p:nvPr/>
        </p:nvSpPr>
        <p:spPr bwMode="auto">
          <a:xfrm>
            <a:off x="1524000" y="2971800"/>
            <a:ext cx="563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NEUTRINOS, EVEN WITH NORMAL HIERARCHY</a:t>
            </a:r>
            <a:endParaRPr lang="en-US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37639" name="Text Box 7"/>
          <p:cNvSpPr txBox="1">
            <a:spLocks noChangeArrowheads="1"/>
          </p:cNvSpPr>
          <p:nvPr/>
        </p:nvSpPr>
        <p:spPr bwMode="auto">
          <a:xfrm>
            <a:off x="1524000" y="3810000"/>
            <a:ext cx="2820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NON-LINEAR GRAVITY</a:t>
            </a:r>
            <a:endParaRPr lang="en-US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37640" name="Text Box 8"/>
          <p:cNvSpPr txBox="1">
            <a:spLocks noChangeArrowheads="1"/>
          </p:cNvSpPr>
          <p:nvPr/>
        </p:nvSpPr>
        <p:spPr bwMode="auto">
          <a:xfrm>
            <a:off x="1524000" y="4648200"/>
            <a:ext cx="153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……………………..</a:t>
            </a:r>
            <a:endParaRPr lang="en-US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37641" name="Oval 9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37642" name="Oval 10"/>
          <p:cNvSpPr>
            <a:spLocks noChangeArrowheads="1"/>
          </p:cNvSpPr>
          <p:nvPr/>
        </p:nvSpPr>
        <p:spPr bwMode="auto">
          <a:xfrm>
            <a:off x="1143000" y="3048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37643" name="Oval 11"/>
          <p:cNvSpPr>
            <a:spLocks noChangeArrowheads="1"/>
          </p:cNvSpPr>
          <p:nvPr/>
        </p:nvSpPr>
        <p:spPr bwMode="auto">
          <a:xfrm>
            <a:off x="11430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37644" name="Oval 12"/>
          <p:cNvSpPr>
            <a:spLocks noChangeArrowheads="1"/>
          </p:cNvSpPr>
          <p:nvPr/>
        </p:nvSpPr>
        <p:spPr bwMode="auto">
          <a:xfrm>
            <a:off x="11430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37645" name="Rectangle 13"/>
          <p:cNvSpPr>
            <a:spLocks noChangeArrowheads="1"/>
          </p:cNvSpPr>
          <p:nvPr/>
        </p:nvSpPr>
        <p:spPr bwMode="auto">
          <a:xfrm>
            <a:off x="914400" y="2895600"/>
            <a:ext cx="7696200" cy="1371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15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5" name="Rectangle 3"/>
          <p:cNvSpPr>
            <a:spLocks noChangeArrowheads="1"/>
          </p:cNvSpPr>
          <p:nvPr/>
        </p:nvSpPr>
        <p:spPr bwMode="auto">
          <a:xfrm>
            <a:off x="152400" y="3657600"/>
            <a:ext cx="8839200" cy="1676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684041" name="Object 9"/>
          <p:cNvGraphicFramePr>
            <a:graphicFrameLocks noChangeAspect="1"/>
          </p:cNvGraphicFramePr>
          <p:nvPr/>
        </p:nvGraphicFramePr>
        <p:xfrm>
          <a:off x="228600" y="3740150"/>
          <a:ext cx="69342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198" name="Equation" r:id="rId4" imgW="3454200" imgH="736560" progId="Equation.3">
                  <p:embed/>
                </p:oleObj>
              </mc:Choice>
              <mc:Fallback>
                <p:oleObj name="Equation" r:id="rId4" imgW="345420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740150"/>
                        <a:ext cx="69342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2" name="Object 10"/>
          <p:cNvGraphicFramePr>
            <a:graphicFrameLocks noChangeAspect="1"/>
          </p:cNvGraphicFramePr>
          <p:nvPr/>
        </p:nvGraphicFramePr>
        <p:xfrm>
          <a:off x="7239000" y="3962400"/>
          <a:ext cx="13716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199" name="Ligning" r:id="rId6" imgW="736560" imgH="558720" progId="Equation.3">
                  <p:embed/>
                </p:oleObj>
              </mc:Choice>
              <mc:Fallback>
                <p:oleObj name="Ligning" r:id="rId6" imgW="7365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962400"/>
                        <a:ext cx="1371600" cy="103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3" name="Object 11"/>
          <p:cNvGraphicFramePr>
            <a:graphicFrameLocks noChangeAspect="1"/>
          </p:cNvGraphicFramePr>
          <p:nvPr/>
        </p:nvGraphicFramePr>
        <p:xfrm>
          <a:off x="3048000" y="1219200"/>
          <a:ext cx="280352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200" name="Equation" r:id="rId8" imgW="1168200" imgH="711000" progId="Equation.3">
                  <p:embed/>
                </p:oleObj>
              </mc:Choice>
              <mc:Fallback>
                <p:oleObj name="Equation" r:id="rId8" imgW="11682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219200"/>
                        <a:ext cx="2803525" cy="170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FLAVOUR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PROPAGATION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8" name="Text Box 16"/>
          <p:cNvSpPr txBox="1">
            <a:spLocks noChangeArrowheads="1"/>
          </p:cNvSpPr>
          <p:nvPr/>
        </p:nvSpPr>
        <p:spPr bwMode="auto">
          <a:xfrm>
            <a:off x="2971800" y="3124200"/>
            <a:ext cx="3471863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MIXING MATRIX (UNITARY)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9" name="Line 17"/>
          <p:cNvSpPr>
            <a:spLocks noChangeShapeType="1"/>
          </p:cNvSpPr>
          <p:nvPr/>
        </p:nvSpPr>
        <p:spPr bwMode="auto">
          <a:xfrm flipV="1">
            <a:off x="4343400" y="2286000"/>
            <a:ext cx="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" name="Oval 1"/>
          <p:cNvSpPr/>
          <p:nvPr/>
        </p:nvSpPr>
        <p:spPr>
          <a:xfrm>
            <a:off x="6176962" y="4191000"/>
            <a:ext cx="533401" cy="6096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xtBox 2"/>
          <p:cNvSpPr txBox="1"/>
          <p:nvPr/>
        </p:nvSpPr>
        <p:spPr>
          <a:xfrm>
            <a:off x="3088292" y="4309575"/>
            <a:ext cx="296741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FF9900"/>
                </a:solidFill>
              </a:rPr>
              <a:t>”ATMOSPHERIC ANGLE”</a:t>
            </a:r>
            <a:endParaRPr lang="da-DK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490" name="Picture 2" descr="damp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066800"/>
            <a:ext cx="6324600" cy="4613275"/>
          </a:xfrm>
          <a:prstGeom prst="rect">
            <a:avLst/>
          </a:prstGeom>
          <a:noFill/>
        </p:spPr>
      </p:pic>
      <p:graphicFrame>
        <p:nvGraphicFramePr>
          <p:cNvPr id="831491" name="Object 3"/>
          <p:cNvGraphicFramePr>
            <a:graphicFrameLocks noChangeAspect="1"/>
          </p:cNvGraphicFramePr>
          <p:nvPr/>
        </p:nvGraphicFramePr>
        <p:xfrm>
          <a:off x="7096125" y="3886200"/>
          <a:ext cx="18288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022" name="Equation" r:id="rId5" imgW="939600" imgH="431640" progId="Equation.3">
                  <p:embed/>
                </p:oleObj>
              </mc:Choice>
              <mc:Fallback>
                <p:oleObj name="Equation" r:id="rId5" imgW="939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5" y="3886200"/>
                        <a:ext cx="1828800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1492" name="Text Box 4"/>
          <p:cNvSpPr txBox="1">
            <a:spLocks noChangeArrowheads="1"/>
          </p:cNvSpPr>
          <p:nvPr/>
        </p:nvSpPr>
        <p:spPr bwMode="auto">
          <a:xfrm>
            <a:off x="6927850" y="3465513"/>
            <a:ext cx="221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FULL NON-LINEAR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31493" name="Rectangle 5"/>
          <p:cNvSpPr>
            <a:spLocks noChangeArrowheads="1"/>
          </p:cNvSpPr>
          <p:nvPr/>
        </p:nvSpPr>
        <p:spPr bwMode="auto">
          <a:xfrm>
            <a:off x="6943725" y="35052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31494" name="Line 6"/>
          <p:cNvSpPr>
            <a:spLocks noChangeShapeType="1"/>
          </p:cNvSpPr>
          <p:nvPr/>
        </p:nvSpPr>
        <p:spPr bwMode="auto">
          <a:xfrm flipH="1" flipV="1">
            <a:off x="6181725" y="3733800"/>
            <a:ext cx="6858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graphicFrame>
        <p:nvGraphicFramePr>
          <p:cNvPr id="831495" name="Object 7"/>
          <p:cNvGraphicFramePr>
            <a:graphicFrameLocks noChangeAspect="1"/>
          </p:cNvGraphicFramePr>
          <p:nvPr/>
        </p:nvGraphicFramePr>
        <p:xfrm>
          <a:off x="7207250" y="2514600"/>
          <a:ext cx="16049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023" name="Equation" r:id="rId7" imgW="825480" imgH="431640" progId="Equation.3">
                  <p:embed/>
                </p:oleObj>
              </mc:Choice>
              <mc:Fallback>
                <p:oleObj name="Equation" r:id="rId7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2514600"/>
                        <a:ext cx="1604963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1496" name="Text Box 8"/>
          <p:cNvSpPr txBox="1">
            <a:spLocks noChangeArrowheads="1"/>
          </p:cNvSpPr>
          <p:nvPr/>
        </p:nvSpPr>
        <p:spPr bwMode="auto">
          <a:xfrm>
            <a:off x="6927850" y="2093913"/>
            <a:ext cx="202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LINEAR THEORY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31497" name="Rectangle 9"/>
          <p:cNvSpPr>
            <a:spLocks noChangeArrowheads="1"/>
          </p:cNvSpPr>
          <p:nvPr/>
        </p:nvSpPr>
        <p:spPr bwMode="auto">
          <a:xfrm>
            <a:off x="6943725" y="21336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31498" name="Line 10"/>
          <p:cNvSpPr>
            <a:spLocks noChangeShapeType="1"/>
          </p:cNvSpPr>
          <p:nvPr/>
        </p:nvSpPr>
        <p:spPr bwMode="auto">
          <a:xfrm flipH="1">
            <a:off x="6105525" y="2667000"/>
            <a:ext cx="762000" cy="6096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31499" name="Text Box 11"/>
          <p:cNvSpPr txBox="1">
            <a:spLocks noChangeArrowheads="1"/>
          </p:cNvSpPr>
          <p:nvPr/>
        </p:nvSpPr>
        <p:spPr bwMode="auto">
          <a:xfrm>
            <a:off x="603250" y="5751513"/>
            <a:ext cx="63958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Brandbyge, STH, </a:t>
            </a:r>
            <a:r>
              <a:rPr lang="da-DK" dirty="0" err="1">
                <a:solidFill>
                  <a:schemeClr val="bg1"/>
                </a:solidFill>
              </a:rPr>
              <a:t>Haugbølle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smtClean="0">
                <a:solidFill>
                  <a:schemeClr val="bg1"/>
                </a:solidFill>
              </a:rPr>
              <a:t>Thomsen ’08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Brandbyge &amp; STH ’09, </a:t>
            </a:r>
            <a:r>
              <a:rPr lang="da-DK" dirty="0" smtClean="0">
                <a:solidFill>
                  <a:schemeClr val="bg1"/>
                </a:solidFill>
              </a:rPr>
              <a:t>’10,  </a:t>
            </a:r>
            <a:r>
              <a:rPr lang="da-DK" dirty="0" err="1">
                <a:solidFill>
                  <a:schemeClr val="bg1"/>
                </a:solidFill>
              </a:rPr>
              <a:t>Viel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err="1">
                <a:solidFill>
                  <a:schemeClr val="bg1"/>
                </a:solidFill>
              </a:rPr>
              <a:t>Haehnelt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err="1">
                <a:solidFill>
                  <a:schemeClr val="bg1"/>
                </a:solidFill>
              </a:rPr>
              <a:t>Springel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smtClean="0">
                <a:solidFill>
                  <a:schemeClr val="bg1"/>
                </a:solidFill>
              </a:rPr>
              <a:t>’10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STH, Haugbølle &amp; Schultz ’12, Wagner, Verde &amp; </a:t>
            </a:r>
            <a:r>
              <a:rPr lang="da-DK" dirty="0" err="1" smtClean="0">
                <a:solidFill>
                  <a:schemeClr val="bg1"/>
                </a:solidFill>
              </a:rPr>
              <a:t>Jimenez</a:t>
            </a:r>
            <a:r>
              <a:rPr lang="da-DK" dirty="0" smtClean="0">
                <a:solidFill>
                  <a:schemeClr val="bg1"/>
                </a:solidFill>
              </a:rPr>
              <a:t> ’12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Ali-Hamoud &amp; </a:t>
            </a:r>
            <a:r>
              <a:rPr lang="da-DK" dirty="0" err="1" smtClean="0">
                <a:solidFill>
                  <a:schemeClr val="bg1"/>
                </a:solidFill>
              </a:rPr>
              <a:t>Bird</a:t>
            </a:r>
            <a:r>
              <a:rPr lang="da-DK" dirty="0" smtClean="0">
                <a:solidFill>
                  <a:schemeClr val="bg1"/>
                </a:solidFill>
              </a:rPr>
              <a:t> ‘12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31500" name="Text Box 12"/>
          <p:cNvSpPr txBox="1">
            <a:spLocks noChangeArrowheads="1"/>
          </p:cNvSpPr>
          <p:nvPr/>
        </p:nvSpPr>
        <p:spPr bwMode="auto">
          <a:xfrm>
            <a:off x="457200" y="381000"/>
            <a:ext cx="8242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NON-LINEAR EVOLUTION PROVIDES AN ADDITIONAL </a:t>
            </a:r>
            <a:r>
              <a:rPr lang="da-DK" dirty="0" smtClean="0">
                <a:solidFill>
                  <a:schemeClr val="bg1"/>
                </a:solidFill>
              </a:rPr>
              <a:t>SUPPRESSION </a:t>
            </a:r>
            <a:r>
              <a:rPr lang="da-DK" dirty="0">
                <a:solidFill>
                  <a:schemeClr val="bg1"/>
                </a:solidFill>
              </a:rPr>
              <a:t>OF 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FLUCTUATION </a:t>
            </a:r>
            <a:r>
              <a:rPr lang="da-DK" dirty="0">
                <a:solidFill>
                  <a:schemeClr val="bg1"/>
                </a:solidFill>
              </a:rPr>
              <a:t>POWER </a:t>
            </a:r>
            <a:r>
              <a:rPr lang="da-DK" dirty="0" smtClean="0">
                <a:solidFill>
                  <a:schemeClr val="bg1"/>
                </a:solidFill>
              </a:rPr>
              <a:t>IN MODELS WITH MASSIVE NEUTRINOS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35" y="198113"/>
            <a:ext cx="6185929" cy="6461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6139934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STH, Haugbølle &amp; Schultz ’12</a:t>
            </a:r>
            <a:endParaRPr lang="da-DK" dirty="0"/>
          </a:p>
        </p:txBody>
      </p:sp>
      <p:sp>
        <p:nvSpPr>
          <p:cNvPr id="4" name="TextBox 3"/>
          <p:cNvSpPr txBox="1"/>
          <p:nvPr/>
        </p:nvSpPr>
        <p:spPr>
          <a:xfrm>
            <a:off x="7664964" y="40404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CDM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2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45" y="198113"/>
            <a:ext cx="6178309" cy="6461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6139934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STH, Haugbølle &amp; Schultz ’12</a:t>
            </a:r>
            <a:endParaRPr lang="da-DK" dirty="0"/>
          </a:p>
        </p:txBody>
      </p:sp>
      <p:sp>
        <p:nvSpPr>
          <p:cNvPr id="4" name="TextBox 3"/>
          <p:cNvSpPr txBox="1"/>
          <p:nvPr/>
        </p:nvSpPr>
        <p:spPr>
          <a:xfrm>
            <a:off x="7664964" y="4040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Neutrinos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8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508" name="Picture 4" descr="sim2_halon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685800"/>
            <a:ext cx="6172200" cy="6172200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667000" y="685800"/>
            <a:ext cx="5867400" cy="2057400"/>
            <a:chOff x="1152" y="240"/>
            <a:chExt cx="3696" cy="1296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152" y="240"/>
              <a:ext cx="3696" cy="1296"/>
              <a:chOff x="1152" y="240"/>
              <a:chExt cx="3696" cy="1296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1152" y="240"/>
                <a:ext cx="2400" cy="1296"/>
                <a:chOff x="1152" y="240"/>
                <a:chExt cx="2400" cy="1296"/>
              </a:xfrm>
            </p:grpSpPr>
            <p:sp>
              <p:nvSpPr>
                <p:cNvPr id="789509" name="Oval 5"/>
                <p:cNvSpPr>
                  <a:spLocks noChangeArrowheads="1"/>
                </p:cNvSpPr>
                <p:nvPr/>
              </p:nvSpPr>
              <p:spPr bwMode="auto">
                <a:xfrm>
                  <a:off x="1152" y="1296"/>
                  <a:ext cx="192" cy="192"/>
                </a:xfrm>
                <a:prstGeom prst="ellips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789510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1200" y="240"/>
                  <a:ext cx="1056" cy="1056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a-DK"/>
                </a:p>
              </p:txBody>
            </p:sp>
            <p:sp>
              <p:nvSpPr>
                <p:cNvPr id="789511" name="Line 7"/>
                <p:cNvSpPr>
                  <a:spLocks noChangeShapeType="1"/>
                </p:cNvSpPr>
                <p:nvPr/>
              </p:nvSpPr>
              <p:spPr bwMode="auto">
                <a:xfrm>
                  <a:off x="1248" y="1488"/>
                  <a:ext cx="1008" cy="4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a-DK"/>
                </a:p>
              </p:txBody>
            </p:sp>
            <p:sp>
              <p:nvSpPr>
                <p:cNvPr id="789512" name="Rectangle 8"/>
                <p:cNvSpPr>
                  <a:spLocks noChangeArrowheads="1"/>
                </p:cNvSpPr>
                <p:nvPr/>
              </p:nvSpPr>
              <p:spPr bwMode="auto">
                <a:xfrm>
                  <a:off x="2256" y="240"/>
                  <a:ext cx="1296" cy="1296"/>
                </a:xfrm>
                <a:prstGeom prst="rect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aphicFrame>
            <p:nvGraphicFramePr>
              <p:cNvPr id="789514" name="Object 10"/>
              <p:cNvGraphicFramePr>
                <a:graphicFrameLocks noChangeAspect="1"/>
              </p:cNvGraphicFramePr>
              <p:nvPr/>
            </p:nvGraphicFramePr>
            <p:xfrm>
              <a:off x="2640" y="1200"/>
              <a:ext cx="864" cy="2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83046" name="Equation" r:id="rId4" imgW="749160" imgH="241200" progId="Equation.3">
                      <p:embed/>
                    </p:oleObj>
                  </mc:Choice>
                  <mc:Fallback>
                    <p:oleObj name="Equation" r:id="rId4" imgW="74916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0" y="1200"/>
                            <a:ext cx="864" cy="27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89515" name="Rectangle 11"/>
              <p:cNvSpPr>
                <a:spLocks noChangeArrowheads="1"/>
              </p:cNvSpPr>
              <p:nvPr/>
            </p:nvSpPr>
            <p:spPr bwMode="auto">
              <a:xfrm>
                <a:off x="3552" y="240"/>
                <a:ext cx="1296" cy="12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sp>
          <p:nvSpPr>
            <p:cNvPr id="789517" name="Text Box 13"/>
            <p:cNvSpPr txBox="1">
              <a:spLocks noChangeArrowheads="1"/>
            </p:cNvSpPr>
            <p:nvPr/>
          </p:nvSpPr>
          <p:spPr bwMode="auto">
            <a:xfrm>
              <a:off x="2966" y="311"/>
              <a:ext cx="4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a-DK">
                  <a:solidFill>
                    <a:schemeClr val="hlink"/>
                  </a:solidFill>
                </a:rPr>
                <a:t>CDM</a:t>
              </a: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789518" name="Text Box 14"/>
            <p:cNvSpPr txBox="1">
              <a:spLocks noChangeArrowheads="1"/>
            </p:cNvSpPr>
            <p:nvPr/>
          </p:nvSpPr>
          <p:spPr bwMode="auto">
            <a:xfrm>
              <a:off x="4320" y="240"/>
              <a:ext cx="23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a-DK" sz="2800" b="1">
                  <a:solidFill>
                    <a:schemeClr val="hlink"/>
                  </a:solidFill>
                  <a:latin typeface="Symbol" pitchFamily="18" charset="2"/>
                </a:rPr>
                <a:t>n</a:t>
              </a:r>
              <a:endParaRPr lang="en-US" sz="2800" b="1">
                <a:solidFill>
                  <a:schemeClr val="hlink"/>
                </a:solidFill>
                <a:latin typeface="Symbol" pitchFamily="18" charset="2"/>
              </a:endParaRPr>
            </a:p>
          </p:txBody>
        </p:sp>
      </p:grpSp>
      <p:sp>
        <p:nvSpPr>
          <p:cNvPr id="789520" name="Text Box 16"/>
          <p:cNvSpPr txBox="1">
            <a:spLocks noChangeArrowheads="1"/>
          </p:cNvSpPr>
          <p:nvPr/>
        </p:nvSpPr>
        <p:spPr bwMode="auto">
          <a:xfrm>
            <a:off x="4724400" y="43434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1 &lt; p/T &lt; 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1" name="Text Box 17"/>
          <p:cNvSpPr txBox="1">
            <a:spLocks noChangeArrowheads="1"/>
          </p:cNvSpPr>
          <p:nvPr/>
        </p:nvSpPr>
        <p:spPr bwMode="auto">
          <a:xfrm>
            <a:off x="2819400" y="43434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 &lt; p/T &lt; 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2" name="Text Box 18"/>
          <p:cNvSpPr txBox="1">
            <a:spLocks noChangeArrowheads="1"/>
          </p:cNvSpPr>
          <p:nvPr/>
        </p:nvSpPr>
        <p:spPr bwMode="auto">
          <a:xfrm>
            <a:off x="6781800" y="43434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 &lt; p/T &lt; 3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2743200" y="63246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3 &lt; p/T &lt; 4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4" name="Text Box 20"/>
          <p:cNvSpPr txBox="1">
            <a:spLocks noChangeArrowheads="1"/>
          </p:cNvSpPr>
          <p:nvPr/>
        </p:nvSpPr>
        <p:spPr bwMode="auto">
          <a:xfrm>
            <a:off x="4800600" y="63246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4 &lt; p/T &lt; 5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5" name="Text Box 21"/>
          <p:cNvSpPr txBox="1">
            <a:spLocks noChangeArrowheads="1"/>
          </p:cNvSpPr>
          <p:nvPr/>
        </p:nvSpPr>
        <p:spPr bwMode="auto">
          <a:xfrm>
            <a:off x="6781800" y="63246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5 &lt; p/T &lt; 6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6" name="Text Box 22"/>
          <p:cNvSpPr txBox="1">
            <a:spLocks noChangeArrowheads="1"/>
          </p:cNvSpPr>
          <p:nvPr/>
        </p:nvSpPr>
        <p:spPr bwMode="auto">
          <a:xfrm>
            <a:off x="685800" y="1524000"/>
            <a:ext cx="1385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512 </a:t>
            </a:r>
            <a:r>
              <a:rPr lang="da-DK" i="1">
                <a:solidFill>
                  <a:schemeClr val="bg1"/>
                </a:solidFill>
              </a:rPr>
              <a:t>h</a:t>
            </a:r>
            <a:r>
              <a:rPr lang="da-DK" baseline="30000">
                <a:solidFill>
                  <a:schemeClr val="bg1"/>
                </a:solidFill>
              </a:rPr>
              <a:t>-1</a:t>
            </a:r>
            <a:r>
              <a:rPr lang="da-DK">
                <a:solidFill>
                  <a:schemeClr val="bg1"/>
                </a:solidFill>
              </a:rPr>
              <a:t> Mpc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89527" name="Line 23"/>
          <p:cNvSpPr>
            <a:spLocks noChangeShapeType="1"/>
          </p:cNvSpPr>
          <p:nvPr/>
        </p:nvSpPr>
        <p:spPr bwMode="auto">
          <a:xfrm>
            <a:off x="2209800" y="685800"/>
            <a:ext cx="0" cy="2057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graphicFrame>
        <p:nvGraphicFramePr>
          <p:cNvPr id="789528" name="Object 24"/>
          <p:cNvGraphicFramePr>
            <a:graphicFrameLocks noChangeAspect="1"/>
          </p:cNvGraphicFramePr>
          <p:nvPr/>
        </p:nvGraphicFramePr>
        <p:xfrm>
          <a:off x="0" y="6096000"/>
          <a:ext cx="22098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47" name="Equation" r:id="rId6" imgW="952200" imgH="253800" progId="Equation.3">
                  <p:embed/>
                </p:oleObj>
              </mc:Choice>
              <mc:Fallback>
                <p:oleObj name="Equation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0"/>
                        <a:ext cx="2209800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9529" name="Text Box 25"/>
          <p:cNvSpPr txBox="1">
            <a:spLocks noChangeArrowheads="1"/>
          </p:cNvSpPr>
          <p:nvPr/>
        </p:nvSpPr>
        <p:spPr bwMode="auto">
          <a:xfrm>
            <a:off x="1905000" y="152400"/>
            <a:ext cx="5140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  <a:latin typeface="Comic Sans MS" pitchFamily="66" charset="0"/>
              </a:rPr>
              <a:t>INDIVIDUAL HALO PROPERTIES</a:t>
            </a:r>
            <a:endParaRPr lang="en-US" sz="240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9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8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8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8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8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0" grpId="0"/>
      <p:bldP spid="789521" grpId="0"/>
      <p:bldP spid="789522" grpId="0"/>
      <p:bldP spid="789523" grpId="0"/>
      <p:bldP spid="789524" grpId="0"/>
      <p:bldP spid="7895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Text Box 2"/>
          <p:cNvSpPr txBox="1">
            <a:spLocks noChangeArrowheads="1"/>
          </p:cNvSpPr>
          <p:nvPr/>
        </p:nvSpPr>
        <p:spPr bwMode="auto">
          <a:xfrm>
            <a:off x="2514600" y="304800"/>
            <a:ext cx="353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>
                <a:solidFill>
                  <a:srgbClr val="FFCC00"/>
                </a:solidFill>
              </a:rPr>
              <a:t>CONCLUSIONS</a:t>
            </a:r>
            <a:endParaRPr lang="en-US" sz="3600">
              <a:solidFill>
                <a:srgbClr val="FFCC00"/>
              </a:solidFill>
            </a:endParaRPr>
          </a:p>
        </p:txBody>
      </p:sp>
      <p:sp>
        <p:nvSpPr>
          <p:cNvPr id="834563" name="Text Box 3"/>
          <p:cNvSpPr txBox="1">
            <a:spLocks noChangeArrowheads="1"/>
          </p:cNvSpPr>
          <p:nvPr/>
        </p:nvSpPr>
        <p:spPr bwMode="auto">
          <a:xfrm>
            <a:off x="914400" y="1447800"/>
            <a:ext cx="82800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NEUTRINO PHYSICS IS PERHAPS THE PRIME EXAMPLE OF HOW </a:t>
            </a:r>
          </a:p>
          <a:p>
            <a:r>
              <a:rPr lang="da-DK" sz="2000" dirty="0">
                <a:solidFill>
                  <a:schemeClr val="bg1"/>
                </a:solidFill>
              </a:rPr>
              <a:t>TO USE COSMOLOGY TO DO PARTICLE PHYSICS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THE BOUND ON NEUTRINO MASSES IS SIGNIFICANTLY</a:t>
            </a:r>
          </a:p>
          <a:p>
            <a:r>
              <a:rPr lang="da-DK" sz="2000" dirty="0">
                <a:solidFill>
                  <a:schemeClr val="bg1"/>
                </a:solidFill>
              </a:rPr>
              <a:t>STRONGER THAN WHAT CAN BE OBTAINED FROM DIRECT </a:t>
            </a:r>
          </a:p>
          <a:p>
            <a:r>
              <a:rPr lang="da-DK" sz="2000" dirty="0">
                <a:solidFill>
                  <a:schemeClr val="bg1"/>
                </a:solidFill>
              </a:rPr>
              <a:t>EXPERIMENTS, ALBEIT MUCH MORE MODEL DEPENDENT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COSMOLOGICAL </a:t>
            </a:r>
            <a:r>
              <a:rPr lang="da-DK" sz="2000">
                <a:solidFill>
                  <a:schemeClr val="bg1"/>
                </a:solidFill>
              </a:rPr>
              <a:t>DATA </a:t>
            </a:r>
            <a:r>
              <a:rPr lang="da-DK" sz="2000" smtClean="0">
                <a:solidFill>
                  <a:schemeClr val="bg1"/>
                </a:solidFill>
              </a:rPr>
              <a:t> MIGHT </a:t>
            </a:r>
            <a:r>
              <a:rPr lang="da-DK" sz="2000" dirty="0">
                <a:solidFill>
                  <a:schemeClr val="bg1"/>
                </a:solidFill>
              </a:rPr>
              <a:t>ACTUALLY BE POINTING TO </a:t>
            </a:r>
          </a:p>
          <a:p>
            <a:r>
              <a:rPr lang="da-DK" sz="2000" dirty="0">
                <a:solidFill>
                  <a:schemeClr val="bg1"/>
                </a:solidFill>
              </a:rPr>
              <a:t>PHYSICS BEYOND THE STANDARD MODEL IN THE FORM OF</a:t>
            </a:r>
          </a:p>
          <a:p>
            <a:r>
              <a:rPr lang="da-DK" sz="2000" dirty="0">
                <a:solidFill>
                  <a:schemeClr val="bg1"/>
                </a:solidFill>
              </a:rPr>
              <a:t>STERILE </a:t>
            </a:r>
            <a:r>
              <a:rPr lang="da-DK" sz="2000" dirty="0" smtClean="0">
                <a:solidFill>
                  <a:schemeClr val="bg1"/>
                </a:solidFill>
              </a:rPr>
              <a:t>NEUTRINOS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NEW DATA FROM EUCLID WILL PROVIDE A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POSITIVE DETECTION OF A NON-ZERO NEUTRINO MASS</a:t>
            </a:r>
            <a:endParaRPr lang="da-DK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34564" name="Oval 4"/>
          <p:cNvSpPr>
            <a:spLocks noChangeArrowheads="1"/>
          </p:cNvSpPr>
          <p:nvPr/>
        </p:nvSpPr>
        <p:spPr bwMode="auto">
          <a:xfrm>
            <a:off x="457200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34565" name="Oval 5"/>
          <p:cNvSpPr>
            <a:spLocks noChangeArrowheads="1"/>
          </p:cNvSpPr>
          <p:nvPr/>
        </p:nvSpPr>
        <p:spPr bwMode="auto">
          <a:xfrm>
            <a:off x="457200" y="2743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34566" name="Oval 6"/>
          <p:cNvSpPr>
            <a:spLocks noChangeArrowheads="1"/>
          </p:cNvSpPr>
          <p:nvPr/>
        </p:nvSpPr>
        <p:spPr bwMode="auto">
          <a:xfrm>
            <a:off x="4572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57200" y="5029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5" name="Rectangle 3"/>
          <p:cNvSpPr>
            <a:spLocks noChangeArrowheads="1"/>
          </p:cNvSpPr>
          <p:nvPr/>
        </p:nvSpPr>
        <p:spPr bwMode="auto">
          <a:xfrm>
            <a:off x="152400" y="3657600"/>
            <a:ext cx="8839200" cy="1676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684041" name="Object 9"/>
          <p:cNvGraphicFramePr>
            <a:graphicFrameLocks noChangeAspect="1"/>
          </p:cNvGraphicFramePr>
          <p:nvPr/>
        </p:nvGraphicFramePr>
        <p:xfrm>
          <a:off x="228600" y="3740150"/>
          <a:ext cx="69342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243" name="Equation" r:id="rId4" imgW="3454200" imgH="736560" progId="Equation.3">
                  <p:embed/>
                </p:oleObj>
              </mc:Choice>
              <mc:Fallback>
                <p:oleObj name="Equation" r:id="rId4" imgW="345420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740150"/>
                        <a:ext cx="69342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2" name="Object 10"/>
          <p:cNvGraphicFramePr>
            <a:graphicFrameLocks noChangeAspect="1"/>
          </p:cNvGraphicFramePr>
          <p:nvPr/>
        </p:nvGraphicFramePr>
        <p:xfrm>
          <a:off x="7239000" y="3962400"/>
          <a:ext cx="13716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244" name="Ligning" r:id="rId6" imgW="736560" imgH="558720" progId="Equation.3">
                  <p:embed/>
                </p:oleObj>
              </mc:Choice>
              <mc:Fallback>
                <p:oleObj name="Ligning" r:id="rId6" imgW="7365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962400"/>
                        <a:ext cx="1371600" cy="103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3" name="Object 11"/>
          <p:cNvGraphicFramePr>
            <a:graphicFrameLocks noChangeAspect="1"/>
          </p:cNvGraphicFramePr>
          <p:nvPr/>
        </p:nvGraphicFramePr>
        <p:xfrm>
          <a:off x="3048000" y="1219200"/>
          <a:ext cx="280352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245" name="Equation" r:id="rId8" imgW="1168200" imgH="711000" progId="Equation.3">
                  <p:embed/>
                </p:oleObj>
              </mc:Choice>
              <mc:Fallback>
                <p:oleObj name="Equation" r:id="rId8" imgW="11682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219200"/>
                        <a:ext cx="2803525" cy="170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FLAVOUR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PROPAGATION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8" name="Text Box 16"/>
          <p:cNvSpPr txBox="1">
            <a:spLocks noChangeArrowheads="1"/>
          </p:cNvSpPr>
          <p:nvPr/>
        </p:nvSpPr>
        <p:spPr bwMode="auto">
          <a:xfrm>
            <a:off x="2971800" y="3124200"/>
            <a:ext cx="3471863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MIXING MATRIX (UNITARY)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9" name="Line 17"/>
          <p:cNvSpPr>
            <a:spLocks noChangeShapeType="1"/>
          </p:cNvSpPr>
          <p:nvPr/>
        </p:nvSpPr>
        <p:spPr bwMode="auto">
          <a:xfrm flipV="1">
            <a:off x="4343400" y="2286000"/>
            <a:ext cx="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" name="Oval 1"/>
          <p:cNvSpPr/>
          <p:nvPr/>
        </p:nvSpPr>
        <p:spPr>
          <a:xfrm>
            <a:off x="6095999" y="3699975"/>
            <a:ext cx="533401" cy="6096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xtBox 2"/>
          <p:cNvSpPr txBox="1"/>
          <p:nvPr/>
        </p:nvSpPr>
        <p:spPr>
          <a:xfrm>
            <a:off x="3527489" y="3820109"/>
            <a:ext cx="24161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FF9900"/>
                </a:solidFill>
              </a:rPr>
              <a:t>”REACTOR ANGLE”</a:t>
            </a:r>
            <a:endParaRPr lang="da-DK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5" name="Rectangle 3"/>
          <p:cNvSpPr>
            <a:spLocks noChangeArrowheads="1"/>
          </p:cNvSpPr>
          <p:nvPr/>
        </p:nvSpPr>
        <p:spPr bwMode="auto">
          <a:xfrm>
            <a:off x="152400" y="3657600"/>
            <a:ext cx="8839200" cy="1676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684041" name="Object 9"/>
          <p:cNvGraphicFramePr>
            <a:graphicFrameLocks noChangeAspect="1"/>
          </p:cNvGraphicFramePr>
          <p:nvPr/>
        </p:nvGraphicFramePr>
        <p:xfrm>
          <a:off x="228600" y="3740150"/>
          <a:ext cx="69342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222" name="Equation" r:id="rId4" imgW="3454200" imgH="736560" progId="Equation.3">
                  <p:embed/>
                </p:oleObj>
              </mc:Choice>
              <mc:Fallback>
                <p:oleObj name="Equation" r:id="rId4" imgW="345420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740150"/>
                        <a:ext cx="69342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2" name="Object 10"/>
          <p:cNvGraphicFramePr>
            <a:graphicFrameLocks noChangeAspect="1"/>
          </p:cNvGraphicFramePr>
          <p:nvPr/>
        </p:nvGraphicFramePr>
        <p:xfrm>
          <a:off x="7239000" y="3962400"/>
          <a:ext cx="13716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223" name="Ligning" r:id="rId6" imgW="736560" imgH="558720" progId="Equation.3">
                  <p:embed/>
                </p:oleObj>
              </mc:Choice>
              <mc:Fallback>
                <p:oleObj name="Ligning" r:id="rId6" imgW="7365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962400"/>
                        <a:ext cx="1371600" cy="103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3" name="Object 11"/>
          <p:cNvGraphicFramePr>
            <a:graphicFrameLocks noChangeAspect="1"/>
          </p:cNvGraphicFramePr>
          <p:nvPr/>
        </p:nvGraphicFramePr>
        <p:xfrm>
          <a:off x="3048000" y="1219200"/>
          <a:ext cx="280352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224" name="Equation" r:id="rId8" imgW="1168200" imgH="711000" progId="Equation.3">
                  <p:embed/>
                </p:oleObj>
              </mc:Choice>
              <mc:Fallback>
                <p:oleObj name="Equation" r:id="rId8" imgW="11682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219200"/>
                        <a:ext cx="2803525" cy="170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FLAVOUR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PROPAGATION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8" name="Text Box 16"/>
          <p:cNvSpPr txBox="1">
            <a:spLocks noChangeArrowheads="1"/>
          </p:cNvSpPr>
          <p:nvPr/>
        </p:nvSpPr>
        <p:spPr bwMode="auto">
          <a:xfrm>
            <a:off x="2971800" y="3124200"/>
            <a:ext cx="3471863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MIXING MATRIX (UNITARY)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9" name="Line 17"/>
          <p:cNvSpPr>
            <a:spLocks noChangeShapeType="1"/>
          </p:cNvSpPr>
          <p:nvPr/>
        </p:nvSpPr>
        <p:spPr bwMode="auto">
          <a:xfrm flipV="1">
            <a:off x="4343400" y="2286000"/>
            <a:ext cx="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" name="TextBox 3"/>
          <p:cNvSpPr txBox="1"/>
          <p:nvPr/>
        </p:nvSpPr>
        <p:spPr>
          <a:xfrm>
            <a:off x="1050925" y="4080301"/>
            <a:ext cx="6999032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LATE-TIME COSMOLOGY IS (ALMOST) </a:t>
            </a:r>
          </a:p>
          <a:p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INSENSITIVE TO THE MIXING </a:t>
            </a:r>
            <a:r>
              <a:rPr lang="da-DK" sz="2400" dirty="0" smtClean="0">
                <a:solidFill>
                  <a:schemeClr val="bg1"/>
                </a:solidFill>
                <a:latin typeface="Comic Sans MS" pitchFamily="66" charset="0"/>
              </a:rPr>
              <a:t>STRUCTURE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 descr="mi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3505200" cy="2667000"/>
          </a:xfrm>
          <a:prstGeom prst="rect">
            <a:avLst/>
          </a:prstGeom>
          <a:noFill/>
        </p:spPr>
      </p:pic>
      <p:pic>
        <p:nvPicPr>
          <p:cNvPr id="616451" name="Picture 3" descr="mix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066800"/>
            <a:ext cx="3505200" cy="2670175"/>
          </a:xfrm>
          <a:prstGeom prst="rect">
            <a:avLst/>
          </a:prstGeom>
          <a:noFill/>
        </p:spPr>
      </p:pic>
      <p:sp>
        <p:nvSpPr>
          <p:cNvPr id="616452" name="Text Box 4"/>
          <p:cNvSpPr txBox="1">
            <a:spLocks noChangeArrowheads="1"/>
          </p:cNvSpPr>
          <p:nvPr/>
        </p:nvSpPr>
        <p:spPr bwMode="auto">
          <a:xfrm>
            <a:off x="974725" y="3697288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>
                <a:solidFill>
                  <a:schemeClr val="bg1"/>
                </a:solidFill>
                <a:latin typeface="Helvetica" pitchFamily="34" charset="0"/>
              </a:rPr>
              <a:t>Normal hierarchy</a:t>
            </a:r>
          </a:p>
        </p:txBody>
      </p:sp>
      <p:sp>
        <p:nvSpPr>
          <p:cNvPr id="616453" name="Text Box 5"/>
          <p:cNvSpPr txBox="1">
            <a:spLocks noChangeArrowheads="1"/>
          </p:cNvSpPr>
          <p:nvPr/>
        </p:nvSpPr>
        <p:spPr bwMode="auto">
          <a:xfrm>
            <a:off x="5241925" y="3697288"/>
            <a:ext cx="262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>
                <a:solidFill>
                  <a:schemeClr val="bg1"/>
                </a:solidFill>
                <a:latin typeface="Helvetica" pitchFamily="34" charset="0"/>
              </a:rPr>
              <a:t>Inverted hierarchy</a:t>
            </a:r>
          </a:p>
        </p:txBody>
      </p:sp>
      <p:sp>
        <p:nvSpPr>
          <p:cNvPr id="616454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745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If neutrino masses are hierarchical then oscillation experiments</a:t>
            </a:r>
          </a:p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do not give information on the absolute value of neutrino masses</a:t>
            </a:r>
          </a:p>
        </p:txBody>
      </p:sp>
      <p:sp>
        <p:nvSpPr>
          <p:cNvPr id="616455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61610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However, if neutrino masses are degenerate</a:t>
            </a:r>
          </a:p>
          <a:p>
            <a:pPr eaLnBrk="0" hangingPunct="0"/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hangingPunct="0"/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hangingPunct="0"/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no information can be gained from such experiments.</a:t>
            </a:r>
          </a:p>
        </p:txBody>
      </p:sp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457200" y="5867400"/>
            <a:ext cx="748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Experiments which rely on either the kinematics of neutrino mass</a:t>
            </a:r>
          </a:p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or the spin-flip in neutrinoless double beta decay are the most </a:t>
            </a:r>
          </a:p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efficient for measuring </a:t>
            </a:r>
            <a:r>
              <a:rPr lang="da-DK" sz="2000" i="1">
                <a:solidFill>
                  <a:srgbClr val="FFFF66"/>
                </a:solidFill>
                <a:latin typeface="Helvetica" pitchFamily="34" charset="0"/>
              </a:rPr>
              <a:t>m</a:t>
            </a:r>
            <a:r>
              <a:rPr lang="da-DK" sz="2000" baseline="-25000">
                <a:solidFill>
                  <a:srgbClr val="FFFF66"/>
                </a:solidFill>
                <a:latin typeface="Helvetica" pitchFamily="34" charset="0"/>
              </a:rPr>
              <a:t>0 </a:t>
            </a: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</p:txBody>
      </p:sp>
      <p:graphicFrame>
        <p:nvGraphicFramePr>
          <p:cNvPr id="616457" name="Object 9"/>
          <p:cNvGraphicFramePr>
            <a:graphicFrameLocks noChangeAspect="1"/>
          </p:cNvGraphicFramePr>
          <p:nvPr/>
        </p:nvGraphicFramePr>
        <p:xfrm>
          <a:off x="2667000" y="4724400"/>
          <a:ext cx="26924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70" name="Equation" r:id="rId6" imgW="1117440" imgH="241200" progId="Equation.3">
                  <p:embed/>
                </p:oleObj>
              </mc:Choice>
              <mc:Fallback>
                <p:oleObj name="Equation" r:id="rId6" imgW="111744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724400"/>
                        <a:ext cx="2692400" cy="577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8" name="AutoShape 10"/>
          <p:cNvSpPr>
            <a:spLocks/>
          </p:cNvSpPr>
          <p:nvPr/>
        </p:nvSpPr>
        <p:spPr bwMode="auto">
          <a:xfrm>
            <a:off x="3048000" y="22860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16459" name="AutoShape 11"/>
          <p:cNvSpPr>
            <a:spLocks/>
          </p:cNvSpPr>
          <p:nvPr/>
        </p:nvSpPr>
        <p:spPr bwMode="auto">
          <a:xfrm>
            <a:off x="2514600" y="1828800"/>
            <a:ext cx="152400" cy="6096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16460" name="Text Box 12"/>
          <p:cNvSpPr txBox="1">
            <a:spLocks noChangeArrowheads="1"/>
          </p:cNvSpPr>
          <p:nvPr/>
        </p:nvSpPr>
        <p:spPr bwMode="auto">
          <a:xfrm>
            <a:off x="3124200" y="2362200"/>
            <a:ext cx="1044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400"/>
              <a:t>SOLAR </a:t>
            </a:r>
            <a:r>
              <a:rPr lang="da-DK" sz="1400">
                <a:latin typeface="Symbol" pitchFamily="18" charset="2"/>
              </a:rPr>
              <a:t>n</a:t>
            </a:r>
            <a:endParaRPr lang="da-DK" sz="1400"/>
          </a:p>
          <a:p>
            <a:r>
              <a:rPr lang="da-DK" sz="1400"/>
              <a:t>KAMLAND</a:t>
            </a:r>
            <a:endParaRPr lang="en-US" sz="1400"/>
          </a:p>
        </p:txBody>
      </p: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1676400" y="1752600"/>
            <a:ext cx="8874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400"/>
              <a:t>ATMO. </a:t>
            </a:r>
            <a:r>
              <a:rPr lang="da-DK" sz="1400">
                <a:latin typeface="Symbol" pitchFamily="18" charset="2"/>
              </a:rPr>
              <a:t>n</a:t>
            </a:r>
            <a:endParaRPr lang="da-DK" sz="1400"/>
          </a:p>
          <a:p>
            <a:r>
              <a:rPr lang="da-DK" sz="1400"/>
              <a:t>K2K</a:t>
            </a:r>
          </a:p>
          <a:p>
            <a:r>
              <a:rPr lang="da-DK" sz="1400"/>
              <a:t>MINOS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4" name="Picture 4" descr="ku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6400800" cy="5229225"/>
          </a:xfrm>
          <a:prstGeom prst="rect">
            <a:avLst/>
          </a:prstGeom>
          <a:noFill/>
        </p:spPr>
      </p:pic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2895600" y="551180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/>
              <a:t>LIGHTEST</a:t>
            </a:r>
            <a:endParaRPr lang="en-US" sz="2400"/>
          </a:p>
        </p:txBody>
      </p:sp>
      <p:sp>
        <p:nvSpPr>
          <p:cNvPr id="506886" name="Text Box 6"/>
          <p:cNvSpPr txBox="1">
            <a:spLocks noChangeArrowheads="1"/>
          </p:cNvSpPr>
          <p:nvPr/>
        </p:nvSpPr>
        <p:spPr bwMode="auto">
          <a:xfrm>
            <a:off x="3048000" y="365760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accent2"/>
                </a:solidFill>
              </a:rPr>
              <a:t>INVERTED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06887" name="Text Box 7"/>
          <p:cNvSpPr txBox="1">
            <a:spLocks noChangeArrowheads="1"/>
          </p:cNvSpPr>
          <p:nvPr/>
        </p:nvSpPr>
        <p:spPr bwMode="auto">
          <a:xfrm>
            <a:off x="3733800" y="457200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rgbClr val="FF0000"/>
                </a:solidFill>
              </a:rPr>
              <a:t>NORMAL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6888" name="Line 8"/>
          <p:cNvSpPr>
            <a:spLocks noChangeShapeType="1"/>
          </p:cNvSpPr>
          <p:nvPr/>
        </p:nvSpPr>
        <p:spPr bwMode="auto">
          <a:xfrm>
            <a:off x="5562600" y="1219200"/>
            <a:ext cx="0" cy="3810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506889" name="Line 9"/>
          <p:cNvSpPr>
            <a:spLocks noChangeShapeType="1"/>
          </p:cNvSpPr>
          <p:nvPr/>
        </p:nvSpPr>
        <p:spPr bwMode="auto">
          <a:xfrm flipH="1">
            <a:off x="4343400" y="1524000"/>
            <a:ext cx="1143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506890" name="Text Box 10"/>
          <p:cNvSpPr txBox="1">
            <a:spLocks noChangeArrowheads="1"/>
          </p:cNvSpPr>
          <p:nvPr/>
        </p:nvSpPr>
        <p:spPr bwMode="auto">
          <a:xfrm>
            <a:off x="3581400" y="1600200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tx2"/>
                </a:solidFill>
              </a:rPr>
              <a:t>HIERARCHICAL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06891" name="Line 11"/>
          <p:cNvSpPr>
            <a:spLocks noChangeShapeType="1"/>
          </p:cNvSpPr>
          <p:nvPr/>
        </p:nvSpPr>
        <p:spPr bwMode="auto">
          <a:xfrm>
            <a:off x="5638800" y="152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506892" name="Text Box 12"/>
          <p:cNvSpPr txBox="1">
            <a:spLocks noChangeArrowheads="1"/>
          </p:cNvSpPr>
          <p:nvPr/>
        </p:nvSpPr>
        <p:spPr bwMode="auto">
          <a:xfrm>
            <a:off x="5562600" y="16002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tx2"/>
                </a:solidFill>
              </a:rPr>
              <a:t>DEGENERATE</a:t>
            </a: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9858</TotalTime>
  <Words>1506</Words>
  <Application>Microsoft Office PowerPoint</Application>
  <PresentationFormat>On-screen Show (4:3)</PresentationFormat>
  <Paragraphs>374</Paragraphs>
  <Slides>54</Slides>
  <Notes>25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Default Design</vt:lpstr>
      <vt:lpstr>Equation</vt:lpstr>
      <vt:lpstr>Ligning</vt:lpstr>
      <vt:lpstr>PowerPoint Presentation</vt:lpstr>
      <vt:lpstr>Fermion Mass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steen</dc:creator>
  <cp:lastModifiedBy>Steen Hannestad</cp:lastModifiedBy>
  <cp:revision>759</cp:revision>
  <dcterms:created xsi:type="dcterms:W3CDTF">2003-03-19T08:56:42Z</dcterms:created>
  <dcterms:modified xsi:type="dcterms:W3CDTF">2013-09-20T07:54:01Z</dcterms:modified>
</cp:coreProperties>
</file>