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4.bin" ContentType="application/vnd.openxmlformats-officedocument.oleObject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470" r:id="rId3"/>
    <p:sldId id="478" r:id="rId4"/>
    <p:sldId id="479" r:id="rId5"/>
    <p:sldId id="480" r:id="rId6"/>
    <p:sldId id="486" r:id="rId7"/>
    <p:sldId id="472" r:id="rId8"/>
    <p:sldId id="443" r:id="rId9"/>
    <p:sldId id="485" r:id="rId10"/>
    <p:sldId id="444" r:id="rId11"/>
    <p:sldId id="482" r:id="rId12"/>
    <p:sldId id="445" r:id="rId13"/>
    <p:sldId id="446" r:id="rId14"/>
    <p:sldId id="471" r:id="rId15"/>
    <p:sldId id="473" r:id="rId16"/>
    <p:sldId id="448" r:id="rId17"/>
    <p:sldId id="475" r:id="rId18"/>
    <p:sldId id="476" r:id="rId19"/>
    <p:sldId id="449" r:id="rId20"/>
    <p:sldId id="450" r:id="rId21"/>
    <p:sldId id="451" r:id="rId22"/>
    <p:sldId id="452" r:id="rId23"/>
    <p:sldId id="483" r:id="rId24"/>
    <p:sldId id="425" r:id="rId25"/>
    <p:sldId id="495" r:id="rId26"/>
    <p:sldId id="427" r:id="rId27"/>
    <p:sldId id="428" r:id="rId28"/>
    <p:sldId id="429" r:id="rId29"/>
    <p:sldId id="430" r:id="rId30"/>
    <p:sldId id="477" r:id="rId31"/>
    <p:sldId id="455" r:id="rId32"/>
    <p:sldId id="459" r:id="rId33"/>
    <p:sldId id="460" r:id="rId34"/>
    <p:sldId id="489" r:id="rId35"/>
    <p:sldId id="456" r:id="rId36"/>
    <p:sldId id="457" r:id="rId37"/>
    <p:sldId id="463" r:id="rId38"/>
    <p:sldId id="464" r:id="rId39"/>
    <p:sldId id="465" r:id="rId40"/>
    <p:sldId id="466" r:id="rId41"/>
    <p:sldId id="468" r:id="rId42"/>
    <p:sldId id="496" r:id="rId43"/>
    <p:sldId id="490" r:id="rId44"/>
  </p:sldIdLst>
  <p:sldSz cx="9144000" cy="6858000" type="screen4x3"/>
  <p:notesSz cx="6858000" cy="9144000"/>
  <p:defaultTextStyle>
    <a:defPPr>
      <a:defRPr lang="ja-JP"/>
    </a:defPPr>
    <a:lvl1pPr marL="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2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handoutMaster" Target="handoutMasters/handoutMaster1.xml"/><Relationship Id="rId47" Type="http://schemas.openxmlformats.org/officeDocument/2006/relationships/printerSettings" Target="printerSettings/printerSettings1.bin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Relationship Id="rId2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C9137F-AB6E-9742-9F28-3EB23EC8D017}" type="datetimeFigureOut">
              <a:rPr kumimoji="1" lang="ja-JP" altLang="en-US" smtClean="0"/>
              <a:t>2013/09/19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C342C3-D34A-C842-9F7D-15C06310D8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169371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8A541-44E2-1147-AB96-864534C40361}" type="datetimeFigureOut">
              <a:rPr kumimoji="1" lang="ja-JP" altLang="en-US" smtClean="0"/>
              <a:t>2013/09/19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E42E65-D5C5-B74D-8FB1-00D355169B4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05171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 smtClean="0">
                <a:sym typeface="Wingdings"/>
              </a:rPr>
              <a:t> </a:t>
            </a:r>
            <a:r>
              <a:rPr lang="en-US" altLang="ja-JP" dirty="0" smtClean="0"/>
              <a:t>the centennial of B. </a:t>
            </a:r>
            <a:r>
              <a:rPr lang="en-US" altLang="ja-JP" dirty="0" err="1" smtClean="0"/>
              <a:t>Pontecorvo’s</a:t>
            </a:r>
            <a:r>
              <a:rPr lang="en-US" altLang="ja-JP" dirty="0" smtClean="0"/>
              <a:t> birth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E42E65-D5C5-B74D-8FB1-00D355169B43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6746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85FBC5-B8E6-4E14-A1C9-50094A7F20D7}" type="slidenum">
              <a:rPr lang="en-US" altLang="ja-JP"/>
              <a:pPr>
                <a:defRPr/>
              </a:pPr>
              <a:t>6</a:t>
            </a:fld>
            <a:endParaRPr lang="en-US" altLang="ja-JP"/>
          </a:p>
        </p:txBody>
      </p:sp>
      <p:sp>
        <p:nvSpPr>
          <p:cNvPr id="132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1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EF367-B6C7-CF4D-A434-A30AAEBF7557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2766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6DA1A-80FA-4546-91C3-2675E0CA7BA6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88121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 smtClean="0"/>
              <a:t>S/N ~ 2 for HK</a:t>
            </a:r>
          </a:p>
          <a:p>
            <a:r>
              <a:rPr kumimoji="1" lang="en-US" altLang="ja-JP" dirty="0" smtClean="0"/>
              <a:t>S/N</a:t>
            </a:r>
            <a:r>
              <a:rPr kumimoji="1" lang="en-US" altLang="ja-JP" baseline="0" dirty="0" smtClean="0"/>
              <a:t> ~ 4 = 16.4/4 </a:t>
            </a:r>
          </a:p>
          <a:p>
            <a:pPr marL="228600" indent="-228600">
              <a:buAutoNum type="arabicParenBoth"/>
            </a:pPr>
            <a:r>
              <a:rPr kumimoji="1" lang="en-US" altLang="ja-JP" baseline="0" dirty="0" smtClean="0"/>
              <a:t>New pi0 rejection for T2K</a:t>
            </a:r>
          </a:p>
          <a:p>
            <a:pPr marL="228600" indent="-228600">
              <a:buAutoNum type="arabicParenBoth"/>
            </a:pPr>
            <a:r>
              <a:rPr kumimoji="1" lang="en-US" altLang="ja-JP" baseline="0" dirty="0" smtClean="0"/>
              <a:t>HE region 1.25-2 GeV is included for HK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3240-553E-5D4D-95F2-1A98B75B7B7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11204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目安としては、サポート（</a:t>
            </a:r>
            <a:r>
              <a:rPr kumimoji="1" lang="en-US" altLang="ja-JP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</a:t>
            </a:r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アンカー等）の届く範囲内。</a:t>
            </a:r>
            <a:r>
              <a:rPr kumimoji="1" lang="en-US" altLang="ja-JP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20m</a:t>
            </a:r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程度以</a:t>
            </a:r>
          </a:p>
          <a:p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内。</a:t>
            </a:r>
            <a:endParaRPr kumimoji="1" lang="en-US" altLang="ja-JP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上記の通り、</a:t>
            </a:r>
            <a:r>
              <a:rPr kumimoji="1" lang="en-US" altLang="ja-JP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Plasticity region depth</a:t>
            </a:r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がアンカーの届く範囲内におさま</a:t>
            </a:r>
          </a:p>
          <a:p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っており、</a:t>
            </a:r>
          </a:p>
          <a:p>
            <a:r>
              <a:rPr kumimoji="1" lang="en-US" altLang="ja-JP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PS</a:t>
            </a:r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アンカー応力が限界を超えていないことが条件です。黒のは、超えている。</a:t>
            </a:r>
            <a:r>
              <a:rPr kumimoji="1" lang="en-US" altLang="ja-JP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4</a:t>
            </a:r>
            <a:r>
              <a:rPr kumimoji="1" lang="ja-JP" alt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本ある。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E23240-553E-5D4D-95F2-1A98B75B7B7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76685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97ED05-E654-C649-AF0E-77A7E9C85AA3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89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マスター サブタイトルの書式設定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014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2473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6998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105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9149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6143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10448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20210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4297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03404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7921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000" b="1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ja-JP" smtClean="0"/>
              <a:t>2013/09/19</a:t>
            </a:r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2133600" y="6654592"/>
            <a:ext cx="4876800" cy="1919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70104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 b="1" i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FB0CD8-FF53-4745-89EE-FC6E772BD62D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15580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23.wmf"/><Relationship Id="rId5" Type="http://schemas.openxmlformats.org/officeDocument/2006/relationships/image" Target="../media/image2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4" Type="http://schemas.openxmlformats.org/officeDocument/2006/relationships/image" Target="../media/image66.emf"/><Relationship Id="rId5" Type="http://schemas.openxmlformats.org/officeDocument/2006/relationships/image" Target="../media/image6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wmf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wmf"/><Relationship Id="rId7" Type="http://schemas.openxmlformats.org/officeDocument/2006/relationships/image" Target="../media/image4.png"/><Relationship Id="rId8" Type="http://schemas.openxmlformats.org/officeDocument/2006/relationships/oleObject" Target="../embeddings/oleObject3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kumimoji="1" lang="en-US" altLang="ja-JP" dirty="0" smtClean="0"/>
              <a:t>Atmospheric Neutrinos</a:t>
            </a:r>
            <a:endParaRPr kumimoji="1" lang="ja-JP" altLang="en-US" dirty="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dirty="0" smtClean="0"/>
              <a:t>Y. Suzuki</a:t>
            </a:r>
          </a:p>
          <a:p>
            <a:r>
              <a:rPr lang="en-US" altLang="ja-JP" dirty="0" smtClean="0"/>
              <a:t>Kamioka Observatory, ICRR, and </a:t>
            </a:r>
          </a:p>
          <a:p>
            <a:r>
              <a:rPr kumimoji="1" lang="en-US" altLang="ja-JP" dirty="0" err="1" smtClean="0"/>
              <a:t>Kavli</a:t>
            </a:r>
            <a:r>
              <a:rPr kumimoji="1" lang="en-US" altLang="ja-JP" dirty="0" smtClean="0"/>
              <a:t>, IPMU, the University of Tokyo</a:t>
            </a:r>
            <a:endParaRPr kumimoji="1" lang="ja-JP" altLang="en-US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0" y="0"/>
            <a:ext cx="829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45 min</a:t>
            </a:r>
            <a:endParaRPr kumimoji="1" lang="ja-JP" altLang="en-US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9310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>
            <a:normAutofit/>
          </a:bodyPr>
          <a:lstStyle/>
          <a:p>
            <a:r>
              <a:rPr kumimoji="1" lang="en-US" altLang="ja-JP" dirty="0" err="1" smtClean="0"/>
              <a:t>Kamiokande</a:t>
            </a:r>
            <a:r>
              <a:rPr kumimoji="1" lang="en-US" altLang="ja-JP" dirty="0" smtClean="0"/>
              <a:t> result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054392"/>
          </a:xfrm>
          <a:solidFill>
            <a:srgbClr val="FFFFFF"/>
          </a:solidFill>
        </p:spPr>
        <p:txBody>
          <a:bodyPr>
            <a:normAutofit/>
          </a:bodyPr>
          <a:lstStyle/>
          <a:p>
            <a:pPr>
              <a:spcBef>
                <a:spcPts val="600"/>
              </a:spcBef>
              <a:defRPr/>
            </a:pPr>
            <a:r>
              <a:rPr lang="en-US" altLang="ja-JP" sz="2800" dirty="0" smtClean="0">
                <a:sym typeface="Symbol" pitchFamily="18" charset="2"/>
              </a:rPr>
              <a:t>Why </a:t>
            </a:r>
            <a:r>
              <a:rPr lang="en-US" altLang="ja-JP" sz="2800" dirty="0">
                <a:sym typeface="Symbol" pitchFamily="18" charset="2"/>
              </a:rPr>
              <a:t>this observation </a:t>
            </a:r>
            <a:r>
              <a:rPr lang="en-US" altLang="ja-JP" sz="2800" dirty="0" smtClean="0">
                <a:sym typeface="Symbol" pitchFamily="18" charset="2"/>
              </a:rPr>
              <a:t>was not widely accepted as a neutrino oscillation?</a:t>
            </a:r>
          </a:p>
          <a:p>
            <a:pPr>
              <a:spcBef>
                <a:spcPts val="600"/>
              </a:spcBef>
              <a:defRPr/>
            </a:pPr>
            <a:r>
              <a:rPr lang="en-US" altLang="ja-JP" sz="2800" dirty="0" smtClean="0">
                <a:sym typeface="Symbol" pitchFamily="18" charset="2"/>
              </a:rPr>
              <a:t>Probably the reasons were the followings</a:t>
            </a:r>
            <a:endParaRPr lang="en-US" altLang="ja-JP" sz="2400" dirty="0">
              <a:sym typeface="Symbol" pitchFamily="18" charset="2"/>
            </a:endParaRPr>
          </a:p>
          <a:p>
            <a:pPr marL="971550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altLang="ja-JP" dirty="0" smtClean="0">
                <a:sym typeface="Symbol" pitchFamily="18" charset="2"/>
              </a:rPr>
              <a:t>Statistic was small</a:t>
            </a:r>
          </a:p>
          <a:p>
            <a:pPr marL="971550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altLang="ja-JP" dirty="0" smtClean="0">
                <a:sym typeface="Symbol" pitchFamily="18" charset="2"/>
              </a:rPr>
              <a:t>Results strongly depend </a:t>
            </a:r>
            <a:r>
              <a:rPr lang="en-US" altLang="ja-JP" dirty="0">
                <a:sym typeface="Symbol" pitchFamily="18" charset="2"/>
              </a:rPr>
              <a:t>upon the </a:t>
            </a:r>
            <a:r>
              <a:rPr lang="en-US" altLang="ja-JP" dirty="0" smtClean="0">
                <a:sym typeface="Symbol" pitchFamily="18" charset="2"/>
              </a:rPr>
              <a:t>atmospheric neutrino flux calculations</a:t>
            </a:r>
          </a:p>
          <a:p>
            <a:pPr marL="971550" lvl="1" indent="-514350">
              <a:spcBef>
                <a:spcPts val="600"/>
              </a:spcBef>
              <a:buFont typeface="+mj-lt"/>
              <a:buAutoNum type="arabicPeriod"/>
              <a:defRPr/>
            </a:pPr>
            <a:r>
              <a:rPr lang="en-US" altLang="ja-JP" dirty="0" smtClean="0">
                <a:sym typeface="Symbol" pitchFamily="18" charset="2"/>
              </a:rPr>
              <a:t>There were large uncertainties in </a:t>
            </a:r>
            <a:r>
              <a:rPr lang="en-US" altLang="ja-JP" dirty="0">
                <a:sym typeface="Symbol" pitchFamily="18" charset="2"/>
              </a:rPr>
              <a:t>the flux </a:t>
            </a:r>
            <a:r>
              <a:rPr lang="en-US" altLang="ja-JP" dirty="0" smtClean="0">
                <a:sym typeface="Symbol" pitchFamily="18" charset="2"/>
              </a:rPr>
              <a:t>calculations</a:t>
            </a:r>
          </a:p>
          <a:p>
            <a:pPr marL="1371600" lvl="2" indent="-514350">
              <a:spcBef>
                <a:spcPts val="600"/>
              </a:spcBef>
              <a:defRPr/>
            </a:pPr>
            <a:r>
              <a:rPr lang="en-US" altLang="ja-JP" sz="2000" dirty="0">
                <a:sym typeface="Symbol" pitchFamily="18" charset="2"/>
              </a:rPr>
              <a:t>Primary cosmic ray flux, primary interactions, secondary </a:t>
            </a:r>
            <a:r>
              <a:rPr lang="en-US" altLang="ja-JP" sz="2000" dirty="0" smtClean="0">
                <a:sym typeface="Symbol" pitchFamily="18" charset="2"/>
              </a:rPr>
              <a:t>particles </a:t>
            </a:r>
            <a:r>
              <a:rPr lang="en-US" altLang="ja-JP" sz="2000" dirty="0">
                <a:sym typeface="Symbol" pitchFamily="18" charset="2"/>
              </a:rPr>
              <a:t>productions, decays, earth’s magnetic fields, modulations</a:t>
            </a:r>
            <a:r>
              <a:rPr lang="en-US" altLang="ja-JP" sz="2000" dirty="0" smtClean="0">
                <a:sym typeface="Symbol" pitchFamily="18" charset="2"/>
              </a:rPr>
              <a:t>, parameters for atmosphere,…</a:t>
            </a:r>
            <a:r>
              <a:rPr lang="en-US" altLang="ja-JP" sz="2000" dirty="0">
                <a:sym typeface="Symbol" pitchFamily="18" charset="2"/>
              </a:rPr>
              <a:t>…… 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84778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/>
          <a:lstStyle/>
          <a:p>
            <a:r>
              <a:rPr lang="en-US" altLang="ja-JP" dirty="0" err="1"/>
              <a:t>Kamiokande</a:t>
            </a:r>
            <a:r>
              <a:rPr lang="en-US" altLang="ja-JP" dirty="0"/>
              <a:t> result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914400" lvl="1" indent="-514350">
              <a:buFont typeface="+mj-lt"/>
              <a:buAutoNum type="arabicPeriod" startAt="4"/>
            </a:pPr>
            <a:r>
              <a:rPr lang="en-US" altLang="ja-JP" dirty="0">
                <a:sym typeface="Symbol" pitchFamily="18" charset="2"/>
              </a:rPr>
              <a:t>Another important issue was that theorists did not believe ‘large mixing’. This was the prejudice that mixing must be small like quark mixing</a:t>
            </a:r>
            <a:r>
              <a:rPr lang="en-US" altLang="ja-JP" dirty="0" smtClean="0">
                <a:sym typeface="Symbol" pitchFamily="18" charset="2"/>
              </a:rPr>
              <a:t>.</a:t>
            </a:r>
            <a:endParaRPr kumimoji="1" lang="en-US" altLang="ja-JP" dirty="0" smtClean="0"/>
          </a:p>
          <a:p>
            <a:pPr marL="914400" lvl="1" indent="-514350">
              <a:buFont typeface="+mj-lt"/>
              <a:buAutoNum type="arabicPeriod" startAt="4"/>
            </a:pPr>
            <a:r>
              <a:rPr kumimoji="1" lang="en-US" altLang="ja-JP" dirty="0" smtClean="0"/>
              <a:t>In late 80’s, neutrinos were one of the candidates of dark matter particles and the mass needed was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~</a:t>
            </a:r>
            <a:r>
              <a:rPr kumimoji="1" lang="en-US" altLang="ja-JP" dirty="0" smtClean="0"/>
              <a:t> O(1 </a:t>
            </a:r>
            <a:r>
              <a:rPr kumimoji="1" lang="en-US" altLang="ja-JP" dirty="0" err="1" smtClean="0"/>
              <a:t>eV</a:t>
            </a:r>
            <a:r>
              <a:rPr kumimoji="1" lang="en-US" altLang="ja-JP" dirty="0" smtClean="0"/>
              <a:t>) which contradicted with the indication from atmospheric neutrinos unless strong degeneracy </a:t>
            </a:r>
            <a:r>
              <a:rPr lang="en-US" altLang="ja-JP" dirty="0" smtClean="0"/>
              <a:t>was assumed</a:t>
            </a:r>
          </a:p>
          <a:p>
            <a:pPr marL="914400" lvl="1" indent="-514350">
              <a:buFont typeface="+mj-lt"/>
              <a:buAutoNum type="arabicPeriod" startAt="4"/>
            </a:pPr>
            <a:r>
              <a:rPr kumimoji="1" lang="en-US" altLang="ja-JP" dirty="0" smtClean="0"/>
              <a:t>The earth size is just so to observe atmospheric neutrino oscillation which people thought ‘fine tuning’.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8243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0029" y="274638"/>
            <a:ext cx="8229600" cy="1143000"/>
          </a:xfrm>
          <a:solidFill>
            <a:srgbClr val="B7DEE8"/>
          </a:solidFill>
        </p:spPr>
        <p:txBody>
          <a:bodyPr>
            <a:normAutofit/>
          </a:bodyPr>
          <a:lstStyle/>
          <a:p>
            <a:r>
              <a:rPr lang="en-US" altLang="ja-JP" dirty="0" smtClean="0"/>
              <a:t>Further Confusions in early 90’s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W</a:t>
            </a:r>
            <a:r>
              <a:rPr kumimoji="1" lang="en-US" altLang="ja-JP" dirty="0" smtClean="0"/>
              <a:t>hen </a:t>
            </a:r>
            <a:r>
              <a:rPr kumimoji="1" lang="en-US" altLang="ja-JP" dirty="0" err="1" smtClean="0"/>
              <a:t>Kamiokande</a:t>
            </a:r>
            <a:r>
              <a:rPr kumimoji="1" lang="en-US" altLang="ja-JP" dirty="0" smtClean="0"/>
              <a:t> presented the neutrino anomaly, there were other experiments inconsistent with </a:t>
            </a:r>
            <a:r>
              <a:rPr kumimoji="1" lang="en-US" altLang="ja-JP" dirty="0" err="1" smtClean="0"/>
              <a:t>Kamokande</a:t>
            </a:r>
            <a:r>
              <a:rPr kumimoji="1" lang="en-US" altLang="ja-JP" dirty="0" smtClean="0"/>
              <a:t> results.</a:t>
            </a:r>
          </a:p>
          <a:p>
            <a:r>
              <a:rPr lang="en-US" altLang="ja-JP" dirty="0" smtClean="0"/>
              <a:t>Especially two experiments using Fe calorimeter provided no deficits</a:t>
            </a:r>
          </a:p>
          <a:p>
            <a:r>
              <a:rPr kumimoji="1" lang="en-US" altLang="ja-JP" dirty="0" smtClean="0"/>
              <a:t>There was an argument about systematics between Water Cherenkov and Fe calorimeter, but this </a:t>
            </a:r>
            <a:r>
              <a:rPr lang="en-US" altLang="ja-JP" dirty="0" smtClean="0"/>
              <a:t>was</a:t>
            </a:r>
            <a:r>
              <a:rPr kumimoji="1" lang="en-US" altLang="ja-JP" dirty="0" smtClean="0"/>
              <a:t> solved in 1997 by another Fe calorimeter experiment, Soudan-2 provided consistent results with </a:t>
            </a:r>
            <a:r>
              <a:rPr kumimoji="1" lang="en-US" altLang="ja-JP" dirty="0" err="1" smtClean="0"/>
              <a:t>Kamiokande</a:t>
            </a:r>
            <a:endParaRPr kumimoji="1" lang="ja-JP" altLang="en-US" dirty="0"/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2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My Documents\パワーポイント\rvsexp.eps"/>
          <p:cNvPicPr>
            <a:picLocks noChangeAspect="1" noChangeArrowheads="1"/>
          </p:cNvPicPr>
          <p:nvPr/>
        </p:nvPicPr>
        <p:blipFill>
          <a:blip r:embed="rId2" cstate="print"/>
          <a:srcRect l="8000" t="11111" r="2857" b="5079"/>
          <a:stretch>
            <a:fillRect/>
          </a:stretch>
        </p:blipFill>
        <p:spPr bwMode="auto">
          <a:xfrm>
            <a:off x="0" y="1524000"/>
            <a:ext cx="5943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タイトル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  <a:ln>
            <a:solidFill>
              <a:srgbClr val="FFFFFF"/>
            </a:solidFill>
          </a:ln>
        </p:spPr>
        <p:txBody>
          <a:bodyPr/>
          <a:lstStyle/>
          <a:p>
            <a:pPr>
              <a:defRPr/>
            </a:pP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 measurement in 90’s</a:t>
            </a:r>
            <a:endPara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13</a:t>
            </a:fld>
            <a:endParaRPr kumimoji="1" lang="ja-JP" altLang="en-US"/>
          </a:p>
        </p:txBody>
      </p:sp>
      <p:sp>
        <p:nvSpPr>
          <p:cNvPr id="31748" name="コンテンツ プレースホルダ 4"/>
          <p:cNvSpPr>
            <a:spLocks noGrp="1"/>
          </p:cNvSpPr>
          <p:nvPr>
            <p:ph idx="4294967295"/>
          </p:nvPr>
        </p:nvSpPr>
        <p:spPr>
          <a:xfrm>
            <a:off x="7010400" y="5681663"/>
            <a:ext cx="2133600" cy="990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ja-JP" sz="1600" dirty="0" smtClean="0"/>
              <a:t>In early 90’s, there are some confusion among the data</a:t>
            </a:r>
            <a:endParaRPr lang="ja-JP" altLang="en-US" sz="1600" dirty="0" smtClean="0"/>
          </a:p>
        </p:txBody>
      </p:sp>
      <p:sp>
        <p:nvSpPr>
          <p:cNvPr id="31749" name="Text Box 14"/>
          <p:cNvSpPr txBox="1">
            <a:spLocks noChangeArrowheads="1"/>
          </p:cNvSpPr>
          <p:nvPr/>
        </p:nvSpPr>
        <p:spPr bwMode="auto">
          <a:xfrm>
            <a:off x="685800" y="3500438"/>
            <a:ext cx="11668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(Fe-calor.)</a:t>
            </a:r>
          </a:p>
        </p:txBody>
      </p:sp>
      <p:sp>
        <p:nvSpPr>
          <p:cNvPr id="31750" name="Text Box 14"/>
          <p:cNvSpPr txBox="1">
            <a:spLocks noChangeArrowheads="1"/>
          </p:cNvSpPr>
          <p:nvPr/>
        </p:nvSpPr>
        <p:spPr bwMode="auto">
          <a:xfrm>
            <a:off x="685800" y="399097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(Fe-calor.)</a:t>
            </a:r>
          </a:p>
        </p:txBody>
      </p:sp>
      <p:sp>
        <p:nvSpPr>
          <p:cNvPr id="31751" name="Text Box 14"/>
          <p:cNvSpPr txBox="1">
            <a:spLocks noChangeArrowheads="1"/>
          </p:cNvSpPr>
          <p:nvPr/>
        </p:nvSpPr>
        <p:spPr bwMode="auto">
          <a:xfrm>
            <a:off x="971550" y="4429125"/>
            <a:ext cx="11668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b="1">
                <a:solidFill>
                  <a:srgbClr val="FF0000"/>
                </a:solidFill>
              </a:rPr>
              <a:t>(Fe-calor.)</a:t>
            </a:r>
          </a:p>
        </p:txBody>
      </p:sp>
      <p:cxnSp>
        <p:nvCxnSpPr>
          <p:cNvPr id="10" name="直線コネクタ 9"/>
          <p:cNvCxnSpPr/>
          <p:nvPr/>
        </p:nvCxnSpPr>
        <p:spPr>
          <a:xfrm>
            <a:off x="106362" y="4427538"/>
            <a:ext cx="55721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コネクタ 10"/>
          <p:cNvCxnSpPr/>
          <p:nvPr/>
        </p:nvCxnSpPr>
        <p:spPr>
          <a:xfrm>
            <a:off x="106362" y="4856163"/>
            <a:ext cx="5572125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4" name="テキスト ボックス 12"/>
          <p:cNvSpPr txBox="1">
            <a:spLocks noChangeArrowheads="1"/>
          </p:cNvSpPr>
          <p:nvPr/>
        </p:nvSpPr>
        <p:spPr bwMode="auto">
          <a:xfrm>
            <a:off x="5821362" y="2071688"/>
            <a:ext cx="871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/>
              <a:t>1988</a:t>
            </a:r>
            <a:endParaRPr lang="ja-JP" altLang="en-US" sz="2400" b="1"/>
          </a:p>
        </p:txBody>
      </p:sp>
      <p:sp>
        <p:nvSpPr>
          <p:cNvPr id="31755" name="テキスト ボックス 13"/>
          <p:cNvSpPr txBox="1">
            <a:spLocks noChangeArrowheads="1"/>
          </p:cNvSpPr>
          <p:nvPr/>
        </p:nvSpPr>
        <p:spPr bwMode="auto">
          <a:xfrm>
            <a:off x="5821362" y="2500313"/>
            <a:ext cx="871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/>
              <a:t>1992</a:t>
            </a:r>
            <a:endParaRPr lang="ja-JP" altLang="en-US" sz="2400" b="1"/>
          </a:p>
        </p:txBody>
      </p:sp>
      <p:sp>
        <p:nvSpPr>
          <p:cNvPr id="15" name="正方形/長方形 14"/>
          <p:cNvSpPr/>
          <p:nvPr/>
        </p:nvSpPr>
        <p:spPr>
          <a:xfrm>
            <a:off x="106362" y="4857750"/>
            <a:ext cx="5572125" cy="785813"/>
          </a:xfrm>
          <a:prstGeom prst="rect">
            <a:avLst/>
          </a:prstGeom>
          <a:solidFill>
            <a:srgbClr val="F2DCDB">
              <a:alpha val="6392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31757" name="テキスト ボックス 15"/>
          <p:cNvSpPr txBox="1">
            <a:spLocks noChangeArrowheads="1"/>
          </p:cNvSpPr>
          <p:nvPr/>
        </p:nvSpPr>
        <p:spPr bwMode="auto">
          <a:xfrm>
            <a:off x="5821362" y="4395788"/>
            <a:ext cx="8715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/>
              <a:t>1997</a:t>
            </a:r>
            <a:endParaRPr lang="ja-JP" altLang="en-US" sz="2400" b="1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057400" y="3505200"/>
            <a:ext cx="90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700 ton</a:t>
            </a:r>
            <a:endParaRPr kumimoji="1" lang="ja-JP" altLang="en-US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057400" y="3962400"/>
            <a:ext cx="905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130</a:t>
            </a:r>
            <a:r>
              <a:rPr kumimoji="1" lang="en-US" altLang="ja-JP" dirty="0" smtClean="0"/>
              <a:t> ton</a:t>
            </a:r>
            <a:endParaRPr kumimoji="1" lang="ja-JP" altLang="en-US" dirty="0"/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400" y="2962275"/>
            <a:ext cx="1651000" cy="1224337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0" y="4267199"/>
            <a:ext cx="1676400" cy="1180563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7276600" y="2897743"/>
            <a:ext cx="749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>
                <a:solidFill>
                  <a:schemeClr val="bg1"/>
                </a:solidFill>
              </a:rPr>
              <a:t>Frejus</a:t>
            </a:r>
            <a:endParaRPr kumimoji="1" lang="ja-JP" altLang="en-US" dirty="0">
              <a:solidFill>
                <a:schemeClr val="bg1"/>
              </a:solidFill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315200" y="41910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>
                <a:solidFill>
                  <a:srgbClr val="FFFF00"/>
                </a:solidFill>
              </a:rPr>
              <a:t>Nusex</a:t>
            </a:r>
            <a:endParaRPr kumimoji="1" lang="ja-JP" altLang="en-US" b="1" dirty="0">
              <a:solidFill>
                <a:srgbClr val="FFFF00"/>
              </a:solidFill>
            </a:endParaRPr>
          </a:p>
        </p:txBody>
      </p:sp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1656" y="1775876"/>
            <a:ext cx="1676400" cy="1123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4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Not easy to see </a:t>
            </a:r>
            <a:r>
              <a:rPr lang="en-US" altLang="ja-JP" dirty="0"/>
              <a:t>the </a:t>
            </a:r>
            <a:r>
              <a:rPr lang="en-US" altLang="ja-JP" dirty="0" smtClean="0"/>
              <a:t>anomaly by other methods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92675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Atmospheric neutrino </a:t>
            </a:r>
            <a:r>
              <a:rPr lang="en-US" altLang="ja-JP" dirty="0" err="1" smtClean="0"/>
              <a:t>oscill</a:t>
            </a:r>
            <a:r>
              <a:rPr lang="en-US" altLang="ja-JP" dirty="0" smtClean="0"/>
              <a:t>. : </a:t>
            </a:r>
            <a:r>
              <a:rPr lang="en-US" altLang="ja-JP" dirty="0" smtClean="0">
                <a:solidFill>
                  <a:srgbClr val="A6A6A6"/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solidFill>
                  <a:srgbClr val="A6A6A6"/>
                </a:solidFill>
              </a:rPr>
              <a:t>m</a:t>
            </a:r>
            <a:r>
              <a:rPr lang="en-US" altLang="ja-JP" baseline="-25000" dirty="0" smtClean="0">
                <a:solidFill>
                  <a:srgbClr val="A6A6A6"/>
                </a:solidFill>
              </a:rPr>
              <a:t>23</a:t>
            </a:r>
            <a:r>
              <a:rPr lang="en-US" altLang="ja-JP" baseline="30000" dirty="0" smtClean="0">
                <a:solidFill>
                  <a:srgbClr val="A6A6A6"/>
                </a:solidFill>
              </a:rPr>
              <a:t>2</a:t>
            </a:r>
            <a:r>
              <a:rPr lang="en-US" altLang="ja-JP" dirty="0" smtClean="0">
                <a:solidFill>
                  <a:srgbClr val="A6A6A6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dirty="0">
                <a:solidFill>
                  <a:srgbClr val="A6A6A6"/>
                </a:solidFill>
              </a:rPr>
              <a:t>2.4x10</a:t>
            </a:r>
            <a:r>
              <a:rPr lang="en-US" altLang="ja-JP" baseline="30000" dirty="0">
                <a:solidFill>
                  <a:srgbClr val="A6A6A6"/>
                </a:solidFill>
              </a:rPr>
              <a:t>-</a:t>
            </a:r>
            <a:r>
              <a:rPr lang="en-US" altLang="ja-JP" baseline="30000" dirty="0" smtClean="0">
                <a:solidFill>
                  <a:srgbClr val="A6A6A6"/>
                </a:solidFill>
              </a:rPr>
              <a:t>3</a:t>
            </a:r>
            <a:r>
              <a:rPr lang="en-US" altLang="ja-JP" dirty="0" smtClean="0">
                <a:solidFill>
                  <a:srgbClr val="A6A6A6"/>
                </a:solidFill>
              </a:rPr>
              <a:t>eV</a:t>
            </a:r>
            <a:r>
              <a:rPr lang="en-US" altLang="ja-JP" baseline="30000" dirty="0" smtClean="0">
                <a:solidFill>
                  <a:srgbClr val="A6A6A6"/>
                </a:solidFill>
              </a:rPr>
              <a:t>2</a:t>
            </a:r>
            <a:endParaRPr kumimoji="1" lang="en-US" altLang="ja-JP" dirty="0" smtClean="0">
              <a:solidFill>
                <a:srgbClr val="A6A6A6"/>
              </a:solidFill>
            </a:endParaRPr>
          </a:p>
          <a:p>
            <a:pPr lvl="1"/>
            <a:r>
              <a:rPr kumimoji="1" lang="en-US" altLang="ja-JP" dirty="0" smtClean="0"/>
              <a:t>Accelerator long baseline experiments in late 80’s and early 90’s (baselines were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~ </a:t>
            </a:r>
            <a:r>
              <a:rPr kumimoji="1" lang="en-US" altLang="ja-JP" dirty="0" smtClean="0"/>
              <a:t>laboratory scale &lt; km) were </a:t>
            </a:r>
            <a:r>
              <a:rPr lang="en-US" altLang="ja-JP" dirty="0" smtClean="0"/>
              <a:t>not </a:t>
            </a:r>
            <a:r>
              <a:rPr lang="en-US" altLang="ja-JP" dirty="0"/>
              <a:t>able to reach the sensitivity to test atmospheric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dirty="0"/>
              <a:t> </a:t>
            </a:r>
            <a:r>
              <a:rPr lang="en-US" altLang="ja-JP" dirty="0" smtClean="0"/>
              <a:t>anomaly:</a:t>
            </a:r>
            <a:endParaRPr lang="en-US" altLang="ja-JP" dirty="0"/>
          </a:p>
          <a:p>
            <a:pPr lvl="2">
              <a:buFont typeface="Symbol" charset="0"/>
              <a:buChar char=" "/>
            </a:pP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 E/L </a:t>
            </a:r>
            <a:r>
              <a:rPr lang="en-US" altLang="ja-JP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 1 GeV/1 km </a:t>
            </a:r>
            <a:r>
              <a:rPr lang="en-US" altLang="ja-JP" dirty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 1 eV</a:t>
            </a:r>
            <a:r>
              <a:rPr lang="en-US" altLang="ja-JP" baseline="30000" dirty="0" smtClean="0"/>
              <a:t>2</a:t>
            </a:r>
            <a:endParaRPr lang="en-US" altLang="ja-JP" dirty="0" smtClean="0"/>
          </a:p>
          <a:p>
            <a:pPr lvl="1"/>
            <a:r>
              <a:rPr lang="en-US" altLang="ja-JP" dirty="0" smtClean="0"/>
              <a:t>Sensitivity: three orders of magnitude worse than needed</a:t>
            </a:r>
          </a:p>
          <a:p>
            <a:pPr lvl="1"/>
            <a:endParaRPr lang="en-US" altLang="ja-JP" b="1" dirty="0" smtClean="0">
              <a:solidFill>
                <a:schemeClr val="bg1">
                  <a:lumMod val="65000"/>
                </a:schemeClr>
              </a:solidFill>
            </a:endParaRPr>
          </a:p>
          <a:p>
            <a:pPr lvl="1"/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Later (in 2003) the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long baseline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accelerator experiments confirmed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the atmospheric neutrino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oscillation (first by K2K):</a:t>
            </a: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  <a:p>
            <a:pPr lvl="2">
              <a:buFont typeface="Symbol" charset="0"/>
              <a:buChar char=" "/>
            </a:pP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D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m</a:t>
            </a:r>
            <a:r>
              <a:rPr lang="en-US" altLang="ja-JP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 E/L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1.5 GeV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/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250km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= 6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x 10</a:t>
            </a:r>
            <a:r>
              <a:rPr lang="en-US" altLang="ja-JP" baseline="30000" dirty="0" smtClean="0">
                <a:solidFill>
                  <a:schemeClr val="bg1">
                    <a:lumMod val="65000"/>
                  </a:schemeClr>
                </a:solidFill>
              </a:rPr>
              <a:t>-3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eV</a:t>
            </a:r>
            <a:r>
              <a:rPr lang="en-US" altLang="ja-JP" baseline="30000" dirty="0" smtClean="0">
                <a:solidFill>
                  <a:schemeClr val="bg1">
                    <a:lumMod val="65000"/>
                  </a:schemeClr>
                </a:solidFill>
              </a:rPr>
              <a:t>2</a:t>
            </a:r>
            <a:endParaRPr lang="en-US" altLang="ja-JP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14</a:t>
            </a:fld>
            <a:endParaRPr kumimoji="1" lang="ja-JP" altLang="en-US"/>
          </a:p>
        </p:txBody>
      </p:sp>
      <p:sp>
        <p:nvSpPr>
          <p:cNvPr id="7" name="角丸四角形 6"/>
          <p:cNvSpPr/>
          <p:nvPr/>
        </p:nvSpPr>
        <p:spPr>
          <a:xfrm>
            <a:off x="478724" y="4703297"/>
            <a:ext cx="8229600" cy="1590633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1541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To establish the oscillation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ja-JP" dirty="0" smtClean="0"/>
              <a:t>In </a:t>
            </a:r>
            <a:r>
              <a:rPr lang="en-US" altLang="ja-JP" dirty="0"/>
              <a:t>order to ‘establish’ </a:t>
            </a:r>
            <a:r>
              <a:rPr lang="en-US" altLang="ja-JP" dirty="0" smtClean="0"/>
              <a:t>the atmospheric neutrino anomaly as a neutrino oscillation, </a:t>
            </a:r>
            <a:r>
              <a:rPr lang="en-US" altLang="ja-JP" dirty="0"/>
              <a:t>it is necessary to have an evidence which does not depend on the ‘flux calculations</a:t>
            </a:r>
            <a:r>
              <a:rPr lang="en-US" altLang="ja-JP" dirty="0" smtClean="0"/>
              <a:t>’</a:t>
            </a:r>
          </a:p>
          <a:p>
            <a:pPr marL="0" indent="0">
              <a:buNone/>
            </a:pPr>
            <a:endParaRPr lang="en-US" altLang="ja-JP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7347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/>
              <a:t>Break through came from Super-</a:t>
            </a:r>
            <a:r>
              <a:rPr lang="en-US" altLang="ja-JP" dirty="0" err="1"/>
              <a:t>Kamiokande</a:t>
            </a:r>
            <a:r>
              <a:rPr lang="en-US" altLang="ja-JP" dirty="0"/>
              <a:t> 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787900" y="1417638"/>
            <a:ext cx="4356100" cy="5341584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Super-K is a 50,000 tons Water Cherenkov detector</a:t>
            </a:r>
          </a:p>
          <a:p>
            <a:r>
              <a:rPr lang="en-US" altLang="ja-JP" dirty="0"/>
              <a:t>S</a:t>
            </a:r>
            <a:r>
              <a:rPr lang="en-US" altLang="ja-JP" dirty="0" smtClean="0"/>
              <a:t>tarted to take data in 1996</a:t>
            </a:r>
          </a:p>
          <a:p>
            <a:r>
              <a:rPr kumimoji="1" lang="en-US" altLang="ja-JP" dirty="0" smtClean="0"/>
              <a:t>Fiducial mass is more than 10 time of </a:t>
            </a:r>
            <a:r>
              <a:rPr lang="en-US" altLang="ja-JP" dirty="0" err="1" smtClean="0"/>
              <a:t>Kamiokande</a:t>
            </a:r>
            <a:r>
              <a:rPr lang="en-US" altLang="ja-JP" dirty="0" smtClean="0"/>
              <a:t> for the atmospheric neutrino analysis.</a:t>
            </a:r>
          </a:p>
          <a:p>
            <a:r>
              <a:rPr kumimoji="1" lang="en-US" altLang="ja-JP" dirty="0" smtClean="0"/>
              <a:t>It </a:t>
            </a:r>
            <a:r>
              <a:rPr lang="en-US" altLang="ja-JP" dirty="0" smtClean="0"/>
              <a:t>accumulates</a:t>
            </a:r>
            <a:r>
              <a:rPr kumimoji="1" lang="en-US" altLang="ja-JP" dirty="0" smtClean="0"/>
              <a:t> about 10 atmospheric neutrino events per day.</a:t>
            </a:r>
            <a:endParaRPr kumimoji="1" lang="ja-JP" altLang="en-US" dirty="0"/>
          </a:p>
        </p:txBody>
      </p:sp>
      <p:pic>
        <p:nvPicPr>
          <p:cNvPr id="4" name="Picture 6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50229"/>
            <a:ext cx="478790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64"/>
          <p:cNvSpPr>
            <a:spLocks noChangeShapeType="1"/>
          </p:cNvSpPr>
          <p:nvPr/>
        </p:nvSpPr>
        <p:spPr bwMode="auto">
          <a:xfrm>
            <a:off x="1193800" y="5538016"/>
            <a:ext cx="21542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" name="AutoShape 65"/>
          <p:cNvSpPr>
            <a:spLocks noChangeArrowheads="1"/>
          </p:cNvSpPr>
          <p:nvPr/>
        </p:nvSpPr>
        <p:spPr bwMode="auto">
          <a:xfrm rot="16200000">
            <a:off x="3183732" y="3470297"/>
            <a:ext cx="1104900" cy="633413"/>
          </a:xfrm>
          <a:prstGeom prst="roundRect">
            <a:avLst>
              <a:gd name="adj" fmla="val 50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ja-JP" altLang="en-GB" sz="3700">
                <a:solidFill>
                  <a:srgbClr val="FF0000"/>
                </a:solidFill>
                <a:latin typeface="Helvetica" pitchFamily="34" charset="0"/>
              </a:rPr>
              <a:t>42</a:t>
            </a:r>
            <a:r>
              <a:rPr kumimoji="0" lang="en-GB" altLang="ja-JP" sz="3700" dirty="0">
                <a:solidFill>
                  <a:srgbClr val="FF0000"/>
                </a:solidFill>
                <a:latin typeface="Helvetica" pitchFamily="34" charset="0"/>
              </a:rPr>
              <a:t>m</a:t>
            </a:r>
          </a:p>
        </p:txBody>
      </p:sp>
      <p:sp>
        <p:nvSpPr>
          <p:cNvPr id="7" name="AutoShape 66"/>
          <p:cNvSpPr>
            <a:spLocks noChangeArrowheads="1"/>
          </p:cNvSpPr>
          <p:nvPr/>
        </p:nvSpPr>
        <p:spPr bwMode="auto">
          <a:xfrm>
            <a:off x="1835150" y="4977629"/>
            <a:ext cx="1104900" cy="633412"/>
          </a:xfrm>
          <a:prstGeom prst="roundRect">
            <a:avLst>
              <a:gd name="adj" fmla="val 505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ja-JP" altLang="en-GB" sz="3700">
                <a:solidFill>
                  <a:srgbClr val="FF0000"/>
                </a:solidFill>
                <a:latin typeface="Helvetica" pitchFamily="34" charset="0"/>
              </a:rPr>
              <a:t>39</a:t>
            </a:r>
            <a:r>
              <a:rPr kumimoji="0" lang="en-GB" altLang="ja-JP" sz="3700" dirty="0">
                <a:solidFill>
                  <a:srgbClr val="FF0000"/>
                </a:solidFill>
                <a:latin typeface="Helvetica" pitchFamily="34" charset="0"/>
              </a:rPr>
              <a:t>m</a:t>
            </a:r>
          </a:p>
        </p:txBody>
      </p:sp>
      <p:sp>
        <p:nvSpPr>
          <p:cNvPr id="8" name="Line 67"/>
          <p:cNvSpPr>
            <a:spLocks noChangeShapeType="1"/>
          </p:cNvSpPr>
          <p:nvPr/>
        </p:nvSpPr>
        <p:spPr bwMode="auto">
          <a:xfrm>
            <a:off x="1665288" y="3161529"/>
            <a:ext cx="1035050" cy="576262"/>
          </a:xfrm>
          <a:prstGeom prst="line">
            <a:avLst/>
          </a:prstGeom>
          <a:noFill/>
          <a:ln w="1908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9" name="Line 68"/>
          <p:cNvSpPr>
            <a:spLocks noChangeShapeType="1"/>
          </p:cNvSpPr>
          <p:nvPr/>
        </p:nvSpPr>
        <p:spPr bwMode="auto">
          <a:xfrm flipH="1">
            <a:off x="1476375" y="3161529"/>
            <a:ext cx="192088" cy="1008062"/>
          </a:xfrm>
          <a:prstGeom prst="line">
            <a:avLst/>
          </a:prstGeom>
          <a:noFill/>
          <a:ln w="1908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0" name="Line 69"/>
          <p:cNvSpPr>
            <a:spLocks noChangeShapeType="1"/>
          </p:cNvSpPr>
          <p:nvPr/>
        </p:nvSpPr>
        <p:spPr bwMode="auto">
          <a:xfrm>
            <a:off x="1639888" y="3153591"/>
            <a:ext cx="268287" cy="514350"/>
          </a:xfrm>
          <a:prstGeom prst="line">
            <a:avLst/>
          </a:prstGeom>
          <a:noFill/>
          <a:ln w="3816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1" name="Line 70"/>
          <p:cNvSpPr>
            <a:spLocks noChangeShapeType="1"/>
          </p:cNvSpPr>
          <p:nvPr/>
        </p:nvSpPr>
        <p:spPr bwMode="auto">
          <a:xfrm>
            <a:off x="1042988" y="1505766"/>
            <a:ext cx="590550" cy="1614488"/>
          </a:xfrm>
          <a:prstGeom prst="line">
            <a:avLst/>
          </a:prstGeom>
          <a:noFill/>
          <a:ln w="38160">
            <a:solidFill>
              <a:srgbClr val="FF00FF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" name="AutoShape 71"/>
          <p:cNvSpPr>
            <a:spLocks noChangeArrowheads="1"/>
          </p:cNvSpPr>
          <p:nvPr/>
        </p:nvSpPr>
        <p:spPr bwMode="auto">
          <a:xfrm>
            <a:off x="1403350" y="2010591"/>
            <a:ext cx="414338" cy="665163"/>
          </a:xfrm>
          <a:prstGeom prst="roundRect">
            <a:avLst>
              <a:gd name="adj" fmla="val 40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algn="ctr" defTabSz="828675" hangingPunct="0">
              <a:buClr>
                <a:srgbClr val="000000"/>
              </a:buClr>
              <a:buSzPct val="45000"/>
              <a:buFont typeface="StarSymbol" charset="0"/>
              <a:buNone/>
            </a:pPr>
            <a:r>
              <a:rPr kumimoji="0" lang="en-GB" altLang="ja-JP" sz="3800" dirty="0">
                <a:solidFill>
                  <a:srgbClr val="FF00FF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13" name="AutoShape 72"/>
          <p:cNvSpPr>
            <a:spLocks noChangeArrowheads="1"/>
          </p:cNvSpPr>
          <p:nvPr/>
        </p:nvSpPr>
        <p:spPr bwMode="auto">
          <a:xfrm>
            <a:off x="3414713" y="1650229"/>
            <a:ext cx="1301750" cy="203200"/>
          </a:xfrm>
          <a:prstGeom prst="roundRect">
            <a:avLst>
              <a:gd name="adj" fmla="val 630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lIns="81639" tIns="42452" rIns="81639" bIns="42452">
            <a:spAutoFit/>
          </a:bodyPr>
          <a:lstStyle/>
          <a:p>
            <a:pPr defTabSz="828675" hangingPunct="0">
              <a:lnSpc>
                <a:spcPct val="9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</a:tabLst>
            </a:pPr>
            <a:r>
              <a:rPr kumimoji="0" lang="ja-JP" altLang="en-GB" sz="80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kumimoji="0" lang="en-GB" altLang="ja-JP" sz="800" dirty="0">
                <a:solidFill>
                  <a:srgbClr val="000000"/>
                </a:solidFill>
                <a:latin typeface="Tahoma" pitchFamily="34" charset="0"/>
              </a:rPr>
              <a:t>C  Scientific American</a:t>
            </a:r>
          </a:p>
        </p:txBody>
      </p:sp>
      <p:sp>
        <p:nvSpPr>
          <p:cNvPr id="14" name="Line 74"/>
          <p:cNvSpPr>
            <a:spLocks noChangeShapeType="1"/>
          </p:cNvSpPr>
          <p:nvPr/>
        </p:nvSpPr>
        <p:spPr bwMode="auto">
          <a:xfrm flipV="1">
            <a:off x="3492500" y="2761479"/>
            <a:ext cx="9525" cy="223043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arrow" w="med" len="med"/>
            <a:tailEnd type="arrow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" name="Oval 77"/>
          <p:cNvSpPr>
            <a:spLocks noChangeArrowheads="1"/>
          </p:cNvSpPr>
          <p:nvPr/>
        </p:nvSpPr>
        <p:spPr bwMode="auto">
          <a:xfrm>
            <a:off x="3490913" y="1677216"/>
            <a:ext cx="144462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0" y="5735997"/>
            <a:ext cx="2402047" cy="872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dirty="0">
                <a:solidFill>
                  <a:schemeClr val="accent2"/>
                </a:solidFill>
              </a:rPr>
              <a:t>11,146 PMTs (ID)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50 cm in diameter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40% </a:t>
            </a:r>
            <a:r>
              <a:rPr lang="en-US" altLang="ja-JP" dirty="0" smtClean="0"/>
              <a:t>coverage</a:t>
            </a:r>
            <a:endParaRPr lang="en-US" altLang="ja-JP" dirty="0"/>
          </a:p>
        </p:txBody>
      </p:sp>
      <p:sp>
        <p:nvSpPr>
          <p:cNvPr id="17" name="正方形/長方形 16"/>
          <p:cNvSpPr/>
          <p:nvPr/>
        </p:nvSpPr>
        <p:spPr>
          <a:xfrm>
            <a:off x="2465653" y="5749803"/>
            <a:ext cx="2435075" cy="6232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ja-JP" sz="2000" dirty="0" smtClean="0">
                <a:solidFill>
                  <a:schemeClr val="accent2"/>
                </a:solidFill>
              </a:rPr>
              <a:t>1,885 </a:t>
            </a:r>
            <a:r>
              <a:rPr lang="en-US" altLang="ja-JP" sz="2000" dirty="0">
                <a:solidFill>
                  <a:schemeClr val="accent2"/>
                </a:solidFill>
              </a:rPr>
              <a:t>PMTs (OD)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20 cm in diameter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299427" y="6539514"/>
            <a:ext cx="256416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i="1" dirty="0" smtClean="0"/>
              <a:t>Japan – US collaboration</a:t>
            </a:r>
            <a:endParaRPr kumimoji="1" lang="ja-JP" altLang="en-US" i="1" dirty="0"/>
          </a:p>
        </p:txBody>
      </p:sp>
      <p:sp>
        <p:nvSpPr>
          <p:cNvPr id="22" name="日付プレースホルダー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23" name="フッター プレースホルダー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24" name="スライド番号プレースホルダー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1880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正方形/長方形 26"/>
          <p:cNvSpPr/>
          <p:nvPr/>
        </p:nvSpPr>
        <p:spPr>
          <a:xfrm>
            <a:off x="4648200" y="4775958"/>
            <a:ext cx="4038600" cy="91285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6" name="正方形/長方形 25"/>
          <p:cNvSpPr/>
          <p:nvPr/>
        </p:nvSpPr>
        <p:spPr>
          <a:xfrm>
            <a:off x="4648200" y="4511362"/>
            <a:ext cx="4038600" cy="2645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5" name="正方形/長方形 24"/>
          <p:cNvSpPr/>
          <p:nvPr/>
        </p:nvSpPr>
        <p:spPr>
          <a:xfrm>
            <a:off x="4648200" y="3876331"/>
            <a:ext cx="4038600" cy="63503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4" name="正方形/長方形 23"/>
          <p:cNvSpPr/>
          <p:nvPr/>
        </p:nvSpPr>
        <p:spPr>
          <a:xfrm>
            <a:off x="4648200" y="3307451"/>
            <a:ext cx="4038600" cy="2645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0" name="正方形/長方形 19"/>
          <p:cNvSpPr/>
          <p:nvPr/>
        </p:nvSpPr>
        <p:spPr>
          <a:xfrm>
            <a:off x="402580" y="5543288"/>
            <a:ext cx="3557489" cy="26459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1" name="正方形/長方形 20"/>
          <p:cNvSpPr/>
          <p:nvPr/>
        </p:nvSpPr>
        <p:spPr>
          <a:xfrm>
            <a:off x="4648200" y="3572047"/>
            <a:ext cx="4038600" cy="2645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2" name="正方形/長方形 21"/>
          <p:cNvSpPr/>
          <p:nvPr/>
        </p:nvSpPr>
        <p:spPr>
          <a:xfrm>
            <a:off x="402580" y="5816844"/>
            <a:ext cx="3557489" cy="26459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23" name="正方形/長方形 22"/>
          <p:cNvSpPr/>
          <p:nvPr/>
        </p:nvSpPr>
        <p:spPr>
          <a:xfrm>
            <a:off x="402580" y="6081440"/>
            <a:ext cx="3557489" cy="264596"/>
          </a:xfrm>
          <a:prstGeom prst="rect">
            <a:avLst/>
          </a:prstGeom>
          <a:solidFill>
            <a:srgbClr val="BFBFB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正方形/長方形 18"/>
          <p:cNvSpPr/>
          <p:nvPr/>
        </p:nvSpPr>
        <p:spPr>
          <a:xfrm>
            <a:off x="402580" y="5000866"/>
            <a:ext cx="3557489" cy="26459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8" name="正方形/長方形 17"/>
          <p:cNvSpPr/>
          <p:nvPr/>
        </p:nvSpPr>
        <p:spPr>
          <a:xfrm>
            <a:off x="4648200" y="767246"/>
            <a:ext cx="4038600" cy="2526975"/>
          </a:xfrm>
          <a:prstGeom prst="rect">
            <a:avLst/>
          </a:prstGeom>
          <a:solidFill>
            <a:srgbClr val="CCC1DA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正方形/長方形 15"/>
          <p:cNvSpPr/>
          <p:nvPr/>
        </p:nvSpPr>
        <p:spPr>
          <a:xfrm>
            <a:off x="402580" y="4696581"/>
            <a:ext cx="3557489" cy="30428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/>
          <p:cNvSpPr/>
          <p:nvPr/>
        </p:nvSpPr>
        <p:spPr>
          <a:xfrm>
            <a:off x="402580" y="4369460"/>
            <a:ext cx="3557489" cy="327121"/>
          </a:xfrm>
          <a:prstGeom prst="rect">
            <a:avLst/>
          </a:prstGeom>
          <a:solidFill>
            <a:srgbClr val="B9CDE5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/>
          <p:cNvSpPr/>
          <p:nvPr/>
        </p:nvSpPr>
        <p:spPr>
          <a:xfrm>
            <a:off x="402580" y="767246"/>
            <a:ext cx="3557489" cy="349275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457200" y="-8508"/>
            <a:ext cx="8229600" cy="520248"/>
          </a:xfrm>
          <a:solidFill>
            <a:srgbClr val="CCC1DA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SK Collaboration</a:t>
            </a:r>
            <a:endParaRPr kumimoji="1" lang="ja-JP" altLang="en-US" dirty="0"/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sz="half" idx="1"/>
          </p:nvPr>
        </p:nvSpPr>
        <p:spPr>
          <a:xfrm>
            <a:off x="457200" y="767246"/>
            <a:ext cx="4038600" cy="3602214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ICRR			27			23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IPMU			--			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Fukuoka Tech	--			1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Gifu			1			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KEK			9			11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Kobe			3			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Kyoto			--			6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Miyagi		1			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Nagoya		--			4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Niigata		8			--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Okayama		--			5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Osaka		5			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Tohoku		13			--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SW Shizuoka	--			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Tokyo		1			3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Tokyo Tech		5			--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Tokai			2			1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half" idx="2"/>
          </p:nvPr>
        </p:nvSpPr>
        <p:spPr>
          <a:xfrm>
            <a:off x="4648200" y="767246"/>
            <a:ext cx="4038600" cy="504959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Boston			14			4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BNL				1			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Irvine				9			7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California State		2			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Duke				--			5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George Mason		1			--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Hawaii			6			3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Los Alamos			1			--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Louisiana State		3			--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Maryland			4			--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Stony Brook		8			5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Washington		6			3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dirty="0" smtClean="0"/>
              <a:t>Warsaw(Poland)		1			1</a:t>
            </a:r>
            <a:endParaRPr lang="en-US" altLang="ja-JP" dirty="0"/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dirty="0" smtClean="0"/>
              <a:t>UAM(Spain)		--			1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 err="1" smtClean="0"/>
              <a:t>Chonnam</a:t>
            </a:r>
            <a:r>
              <a:rPr lang="en-US" altLang="ja-JP" dirty="0" smtClean="0"/>
              <a:t>(Korea)		--			3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Seoul National(Korea)	--			1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err="1" smtClean="0"/>
              <a:t>Sungkyunkwan</a:t>
            </a:r>
            <a:r>
              <a:rPr lang="en-US" altLang="ja-JP" dirty="0" smtClean="0"/>
              <a:t>(Korea)	--			1</a:t>
            </a:r>
          </a:p>
          <a:p>
            <a:pPr marL="0" indent="0">
              <a:lnSpc>
                <a:spcPct val="120000"/>
              </a:lnSpc>
              <a:buNone/>
            </a:pPr>
            <a:r>
              <a:rPr kumimoji="1" lang="en-US" altLang="ja-JP" dirty="0" err="1" smtClean="0"/>
              <a:t>Tsinghya</a:t>
            </a:r>
            <a:r>
              <a:rPr kumimoji="1" lang="en-US" altLang="ja-JP" dirty="0" smtClean="0"/>
              <a:t>(China)		--			4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altLang="ja-JP" dirty="0" smtClean="0"/>
              <a:t>Regina(Canada)		--			1</a:t>
            </a:r>
          </a:p>
          <a:p>
            <a:pPr marL="0" indent="0">
              <a:lnSpc>
                <a:spcPct val="90000"/>
              </a:lnSpc>
              <a:buNone/>
            </a:pPr>
            <a:r>
              <a:rPr kumimoji="1" lang="en-US" altLang="ja-JP" dirty="0" smtClean="0"/>
              <a:t>British C.(Canada)	--			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Toronto(Canada)		--			2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altLang="ja-JP" dirty="0" smtClean="0"/>
              <a:t>TRIUMF(Canada)		--			2</a:t>
            </a:r>
            <a:endParaRPr kumimoji="1" lang="en-US" altLang="ja-JP" dirty="0" smtClean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199552" y="420439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1998</a:t>
            </a:r>
            <a:endParaRPr kumimoji="1" lang="ja-JP" altLang="en-US" sz="2000" b="1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79613" y="420439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1998</a:t>
            </a:r>
            <a:endParaRPr kumimoji="1" lang="ja-JP" altLang="en-US" sz="2000" b="1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49566" y="420439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2013</a:t>
            </a:r>
            <a:endParaRPr kumimoji="1" lang="ja-JP" altLang="en-US" sz="2000" b="1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7633369" y="420439"/>
            <a:ext cx="7046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000" b="1" dirty="0" smtClean="0"/>
              <a:t>2013</a:t>
            </a:r>
            <a:endParaRPr kumimoji="1" lang="ja-JP" altLang="en-US" sz="20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979238" y="5767769"/>
            <a:ext cx="520572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indent="-185738">
              <a:buFont typeface="Arial"/>
              <a:buChar char="•"/>
            </a:pPr>
            <a:r>
              <a:rPr lang="en-US" altLang="ja-JP" dirty="0"/>
              <a:t>T2K is a separated </a:t>
            </a:r>
            <a:r>
              <a:rPr lang="en-US" altLang="ja-JP" dirty="0" smtClean="0"/>
              <a:t>collaboration	</a:t>
            </a:r>
          </a:p>
          <a:p>
            <a:pPr lvl="1"/>
            <a:r>
              <a:rPr lang="en-US" altLang="ja-JP" sz="1400" dirty="0" smtClean="0"/>
              <a:t>- Not </a:t>
            </a:r>
            <a:r>
              <a:rPr lang="en-US" altLang="ja-JP" sz="1400" dirty="0"/>
              <a:t>all the SK collaborators are </a:t>
            </a:r>
            <a:r>
              <a:rPr lang="en-US" altLang="ja-JP" sz="1400" dirty="0" smtClean="0"/>
              <a:t>involved </a:t>
            </a:r>
            <a:r>
              <a:rPr lang="en-US" altLang="ja-JP" sz="1400" dirty="0"/>
              <a:t>in </a:t>
            </a:r>
            <a:r>
              <a:rPr lang="en-US" altLang="ja-JP" sz="1400" dirty="0" smtClean="0"/>
              <a:t>T2K</a:t>
            </a:r>
            <a:endParaRPr lang="en-US" altLang="ja-JP" sz="1400" dirty="0"/>
          </a:p>
          <a:p>
            <a:pPr marL="185738" indent="-185738">
              <a:buFont typeface="Arial"/>
              <a:buChar char="•"/>
            </a:pPr>
            <a:r>
              <a:rPr lang="en-US" altLang="ja-JP" dirty="0" smtClean="0"/>
              <a:t>New countries (Spain, Korea, China, Canada) joined</a:t>
            </a:r>
            <a:endParaRPr lang="en-US" altLang="ja-JP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4190" y="4366079"/>
            <a:ext cx="457200" cy="3060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838" y="4699169"/>
            <a:ext cx="439514" cy="289602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4190" y="4993319"/>
            <a:ext cx="438866" cy="292577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0894" y="3588585"/>
            <a:ext cx="440961" cy="287746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4838" y="5546138"/>
            <a:ext cx="410633" cy="285355"/>
          </a:xfrm>
          <a:prstGeom prst="rect">
            <a:avLst/>
          </a:prstGeom>
        </p:spPr>
      </p:pic>
      <p:pic>
        <p:nvPicPr>
          <p:cNvPr id="29" name="図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24838" y="5818369"/>
            <a:ext cx="445753" cy="301638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713" y="6093535"/>
            <a:ext cx="407438" cy="272748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402580" y="4364662"/>
            <a:ext cx="3557489" cy="2308324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kumimoji="1" lang="en-US" altLang="ja-JP" dirty="0" smtClean="0"/>
              <a:t>Japan   	       	75			62</a:t>
            </a:r>
          </a:p>
          <a:p>
            <a:r>
              <a:rPr lang="en-US" altLang="ja-JP" dirty="0" smtClean="0"/>
              <a:t>USA			55			31</a:t>
            </a:r>
          </a:p>
          <a:p>
            <a:r>
              <a:rPr kumimoji="1" lang="en-US" altLang="ja-JP" dirty="0" smtClean="0"/>
              <a:t>Poland		1			1</a:t>
            </a:r>
          </a:p>
          <a:p>
            <a:r>
              <a:rPr lang="en-US" altLang="ja-JP" dirty="0" smtClean="0"/>
              <a:t>Spain		--			1</a:t>
            </a:r>
          </a:p>
          <a:p>
            <a:r>
              <a:rPr kumimoji="1" lang="en-US" altLang="ja-JP" dirty="0" smtClean="0"/>
              <a:t>Korea		--			5</a:t>
            </a:r>
          </a:p>
          <a:p>
            <a:r>
              <a:rPr lang="en-US" altLang="ja-JP" dirty="0" smtClean="0"/>
              <a:t>China		--			4</a:t>
            </a:r>
          </a:p>
          <a:p>
            <a:r>
              <a:rPr kumimoji="1" lang="en-US" altLang="ja-JP" dirty="0" smtClean="0"/>
              <a:t>Canada		--			8</a:t>
            </a:r>
          </a:p>
          <a:p>
            <a:r>
              <a:rPr lang="en-US" altLang="ja-JP" b="1" i="1" dirty="0" smtClean="0">
                <a:solidFill>
                  <a:srgbClr val="FF0000"/>
                </a:solidFill>
              </a:rPr>
              <a:t>Total		131			112</a:t>
            </a:r>
            <a:endParaRPr kumimoji="1" lang="ja-JP" altLang="en-US" b="1" i="1" dirty="0">
              <a:solidFill>
                <a:srgbClr val="FF0000"/>
              </a:solidFill>
            </a:endParaRP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655" y="786259"/>
            <a:ext cx="457200" cy="306000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5078" y="767246"/>
            <a:ext cx="439514" cy="289602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2071" y="3306780"/>
            <a:ext cx="438866" cy="292577"/>
          </a:xfrm>
          <a:prstGeom prst="rect">
            <a:avLst/>
          </a:prstGeom>
          <a:ln>
            <a:noFill/>
          </a:ln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381" y="5272241"/>
            <a:ext cx="440961" cy="287746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8204" y="3871197"/>
            <a:ext cx="410633" cy="285355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16102" y="4518452"/>
            <a:ext cx="445753" cy="301638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8733" y="4844233"/>
            <a:ext cx="407438" cy="272748"/>
          </a:xfrm>
          <a:prstGeom prst="rect">
            <a:avLst/>
          </a:prstGeom>
          <a:effectLst>
            <a:outerShdw blurRad="50800" dist="38100" dir="135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日付プレースホルダー 4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42" name="フッター プレースホルダー 4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43" name="スライド番号プレースホルダー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787900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588"/>
            <a:ext cx="8229600" cy="960069"/>
          </a:xfrm>
          <a:solidFill>
            <a:srgbClr val="CCC1DA"/>
          </a:solidFill>
          <a:ln w="57150" cmpd="thinThick">
            <a:noFill/>
          </a:ln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ja-JP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Wide Energy Range and </a:t>
            </a:r>
            <a:br>
              <a:rPr lang="en-US" altLang="ja-JP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en-US" altLang="ja-JP" sz="4000" b="1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 variety of Physics Objectives</a:t>
            </a:r>
            <a:endParaRPr lang="en-US" altLang="ja-JP" sz="2000" b="1" i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2013/09/19</a:t>
            </a:r>
            <a:endParaRPr lang="en-US" altLang="ja-JP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ja-JP" smtClean="0"/>
              <a:t>Y. Suzuki @Pontecorvo100 in Pisa, Italy</a:t>
            </a:r>
            <a:endParaRPr lang="en-US" altLang="ja-JP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94D18C-9A9B-4F69-B14D-3D485161BA48}" type="slidenum">
              <a:rPr lang="en-US" altLang="ja-JP" smtClean="0"/>
              <a:pPr>
                <a:defRPr/>
              </a:pPr>
              <a:t>18</a:t>
            </a:fld>
            <a:endParaRPr lang="en-US" altLang="ja-JP"/>
          </a:p>
        </p:txBody>
      </p:sp>
      <p:sp>
        <p:nvSpPr>
          <p:cNvPr id="3076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50938"/>
            <a:ext cx="4460875" cy="188753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sz="2800" dirty="0" smtClean="0"/>
              <a:t>Trigger (Software):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ja-JP" sz="2400" dirty="0"/>
              <a:t>50% efficiency </a:t>
            </a:r>
            <a:r>
              <a:rPr lang="en-US" altLang="ja-JP" sz="2400" dirty="0">
                <a:solidFill>
                  <a:srgbClr val="FF0000"/>
                </a:solidFill>
              </a:rPr>
              <a:t>@ </a:t>
            </a:r>
            <a:r>
              <a:rPr lang="en-US" altLang="ja-JP" sz="2400" dirty="0" smtClean="0">
                <a:solidFill>
                  <a:srgbClr val="FF0000"/>
                </a:solidFill>
              </a:rPr>
              <a:t>3.3MeV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ja-JP" sz="2400" dirty="0" smtClean="0"/>
              <a:t>100% eff. for </a:t>
            </a:r>
            <a:r>
              <a:rPr lang="en-US" altLang="ja-JP" sz="2400" dirty="0" err="1" smtClean="0"/>
              <a:t>E</a:t>
            </a:r>
            <a:r>
              <a:rPr lang="en-US" altLang="ja-JP" sz="2400" baseline="-25000" dirty="0" err="1" smtClean="0"/>
              <a:t>kin</a:t>
            </a:r>
            <a:r>
              <a:rPr lang="en-US" altLang="ja-JP" sz="2400" dirty="0" smtClean="0"/>
              <a:t> &gt; 4.0 MeV</a:t>
            </a:r>
            <a:endParaRPr lang="en-US" altLang="ja-JP" sz="1600" dirty="0" smtClean="0"/>
          </a:p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ja-JP" sz="2800" dirty="0" smtClean="0"/>
              <a:t>Trigger Rate</a:t>
            </a:r>
          </a:p>
          <a:p>
            <a:pPr lvl="1">
              <a:lnSpc>
                <a:spcPct val="90000"/>
              </a:lnSpc>
              <a:spcBef>
                <a:spcPct val="0"/>
              </a:spcBef>
            </a:pPr>
            <a:r>
              <a:rPr lang="en-US" altLang="ja-JP" sz="2000" dirty="0" smtClean="0"/>
              <a:t> </a:t>
            </a:r>
            <a:r>
              <a:rPr lang="en-US" altLang="ja-JP" sz="2400" dirty="0" smtClean="0">
                <a:sym typeface="Wingdings" pitchFamily="2" charset="2"/>
              </a:rPr>
              <a:t>3.5 kHz</a:t>
            </a:r>
          </a:p>
        </p:txBody>
      </p:sp>
      <p:graphicFrame>
        <p:nvGraphicFramePr>
          <p:cNvPr id="3074" name="Object 2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727404747"/>
              </p:ext>
            </p:extLst>
          </p:nvPr>
        </p:nvGraphicFramePr>
        <p:xfrm>
          <a:off x="9020175" y="3090863"/>
          <a:ext cx="123825" cy="123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1" name="JS数式作成ﾂ-ﾙ" r:id="rId3" imgW="133200" imgH="133200" progId="">
                  <p:embed/>
                </p:oleObj>
              </mc:Choice>
              <mc:Fallback>
                <p:oleObj name="JS数式作成ﾂ-ﾙ" r:id="rId3" imgW="133200" imgH="1332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20175" y="3090863"/>
                        <a:ext cx="123825" cy="123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7" name="Text Box 49"/>
          <p:cNvSpPr txBox="1">
            <a:spLocks noChangeArrowheads="1"/>
          </p:cNvSpPr>
          <p:nvPr/>
        </p:nvSpPr>
        <p:spPr bwMode="auto">
          <a:xfrm>
            <a:off x="480120" y="3665153"/>
            <a:ext cx="7096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ja-JP" sz="2400"/>
              <a:t> 10</a:t>
            </a:r>
          </a:p>
          <a:p>
            <a:pPr>
              <a:lnSpc>
                <a:spcPct val="140000"/>
              </a:lnSpc>
            </a:pPr>
            <a:r>
              <a:rPr lang="en-US" altLang="ja-JP" sz="2400"/>
              <a:t>   5</a:t>
            </a:r>
          </a:p>
          <a:p>
            <a:pPr>
              <a:lnSpc>
                <a:spcPct val="140000"/>
              </a:lnSpc>
            </a:pPr>
            <a:r>
              <a:rPr lang="en-US" altLang="ja-JP" sz="2400"/>
              <a:t>   0</a:t>
            </a:r>
          </a:p>
          <a:p>
            <a:pPr>
              <a:lnSpc>
                <a:spcPct val="140000"/>
              </a:lnSpc>
              <a:buFontTx/>
              <a:buChar char="-"/>
            </a:pPr>
            <a:r>
              <a:rPr lang="en-US" altLang="ja-JP" sz="2400"/>
              <a:t>  5</a:t>
            </a:r>
          </a:p>
          <a:p>
            <a:pPr>
              <a:lnSpc>
                <a:spcPct val="140000"/>
              </a:lnSpc>
              <a:buFontTx/>
              <a:buChar char="-"/>
            </a:pPr>
            <a:r>
              <a:rPr lang="en-US" altLang="ja-JP" sz="2400"/>
              <a:t> 10</a:t>
            </a:r>
          </a:p>
        </p:txBody>
      </p:sp>
      <p:sp>
        <p:nvSpPr>
          <p:cNvPr id="3078" name="Text Box 50"/>
          <p:cNvSpPr txBox="1">
            <a:spLocks noChangeArrowheads="1"/>
          </p:cNvSpPr>
          <p:nvPr/>
        </p:nvSpPr>
        <p:spPr bwMode="auto">
          <a:xfrm>
            <a:off x="3048695" y="6471853"/>
            <a:ext cx="11525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log(E</a:t>
            </a:r>
            <a:r>
              <a:rPr lang="en-US" altLang="ja-JP" sz="2400" baseline="-25000">
                <a:latin typeface="Symbol" pitchFamily="18" charset="2"/>
              </a:rPr>
              <a:t>n</a:t>
            </a:r>
            <a:r>
              <a:rPr lang="en-US" altLang="ja-JP" sz="2400"/>
              <a:t>)</a:t>
            </a:r>
          </a:p>
        </p:txBody>
      </p:sp>
      <p:sp>
        <p:nvSpPr>
          <p:cNvPr id="3079" name="Text Box 51"/>
          <p:cNvSpPr txBox="1">
            <a:spLocks noChangeArrowheads="1"/>
          </p:cNvSpPr>
          <p:nvPr/>
        </p:nvSpPr>
        <p:spPr bwMode="auto">
          <a:xfrm rot="16200000">
            <a:off x="-1058961" y="4699409"/>
            <a:ext cx="25638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log(E</a:t>
            </a:r>
            <a:r>
              <a:rPr lang="en-US" altLang="ja-JP" sz="2000" baseline="-25000">
                <a:latin typeface="Symbol" pitchFamily="18" charset="2"/>
              </a:rPr>
              <a:t>n</a:t>
            </a:r>
            <a:r>
              <a:rPr lang="en-US" altLang="ja-JP" sz="2000">
                <a:latin typeface="Symbol" pitchFamily="18" charset="2"/>
              </a:rPr>
              <a:t>f</a:t>
            </a:r>
            <a:r>
              <a:rPr lang="en-US" altLang="ja-JP" sz="2000" baseline="-25000">
                <a:latin typeface="Symbol" pitchFamily="18" charset="2"/>
              </a:rPr>
              <a:t>n</a:t>
            </a:r>
            <a:r>
              <a:rPr lang="en-US" altLang="ja-JP" sz="2000"/>
              <a:t> [/ cm</a:t>
            </a:r>
            <a:r>
              <a:rPr lang="en-US" altLang="ja-JP" sz="2000" baseline="30000"/>
              <a:t>2</a:t>
            </a:r>
            <a:r>
              <a:rPr lang="en-US" altLang="ja-JP" sz="2000"/>
              <a:t> s sr])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1177033" y="3544503"/>
            <a:ext cx="5076825" cy="2563812"/>
            <a:chOff x="1565" y="1661"/>
            <a:chExt cx="3198" cy="1615"/>
          </a:xfrm>
        </p:grpSpPr>
        <p:pic>
          <p:nvPicPr>
            <p:cNvPr id="3105" name="Picture 53"/>
            <p:cNvPicPr>
              <a:picLocks noChangeAspect="1" noChangeArrowheads="1"/>
            </p:cNvPicPr>
            <p:nvPr/>
          </p:nvPicPr>
          <p:blipFill>
            <a:blip r:embed="rId5" cstate="print"/>
            <a:srcRect l="51767" b="21858"/>
            <a:stretch>
              <a:fillRect/>
            </a:stretch>
          </p:blipFill>
          <p:spPr bwMode="auto">
            <a:xfrm>
              <a:off x="1588" y="1661"/>
              <a:ext cx="3175" cy="1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06" name="Line 54"/>
            <p:cNvSpPr>
              <a:spLocks noChangeShapeType="1"/>
            </p:cNvSpPr>
            <p:nvPr/>
          </p:nvSpPr>
          <p:spPr bwMode="auto">
            <a:xfrm>
              <a:off x="1577" y="1721"/>
              <a:ext cx="281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07" name="Line 55"/>
            <p:cNvSpPr>
              <a:spLocks noChangeShapeType="1"/>
            </p:cNvSpPr>
            <p:nvPr/>
          </p:nvSpPr>
          <p:spPr bwMode="auto">
            <a:xfrm>
              <a:off x="4386" y="1721"/>
              <a:ext cx="0" cy="1543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08" name="Line 56"/>
            <p:cNvSpPr>
              <a:spLocks noChangeShapeType="1"/>
            </p:cNvSpPr>
            <p:nvPr/>
          </p:nvSpPr>
          <p:spPr bwMode="auto">
            <a:xfrm flipH="1">
              <a:off x="1592" y="3270"/>
              <a:ext cx="2800" cy="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09" name="Line 57"/>
            <p:cNvSpPr>
              <a:spLocks noChangeShapeType="1"/>
            </p:cNvSpPr>
            <p:nvPr/>
          </p:nvSpPr>
          <p:spPr bwMode="auto">
            <a:xfrm>
              <a:off x="1583" y="1742"/>
              <a:ext cx="5" cy="15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0" name="Line 58"/>
            <p:cNvSpPr>
              <a:spLocks noChangeShapeType="1"/>
            </p:cNvSpPr>
            <p:nvPr/>
          </p:nvSpPr>
          <p:spPr bwMode="auto">
            <a:xfrm>
              <a:off x="2018" y="1706"/>
              <a:ext cx="0" cy="1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1" name="Line 59"/>
            <p:cNvSpPr>
              <a:spLocks noChangeShapeType="1"/>
            </p:cNvSpPr>
            <p:nvPr/>
          </p:nvSpPr>
          <p:spPr bwMode="auto">
            <a:xfrm>
              <a:off x="2662" y="1706"/>
              <a:ext cx="0" cy="1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2" name="Line 60"/>
            <p:cNvSpPr>
              <a:spLocks noChangeShapeType="1"/>
            </p:cNvSpPr>
            <p:nvPr/>
          </p:nvSpPr>
          <p:spPr bwMode="auto">
            <a:xfrm>
              <a:off x="3316" y="1709"/>
              <a:ext cx="0" cy="1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3" name="Line 61"/>
            <p:cNvSpPr>
              <a:spLocks noChangeShapeType="1"/>
            </p:cNvSpPr>
            <p:nvPr/>
          </p:nvSpPr>
          <p:spPr bwMode="auto">
            <a:xfrm>
              <a:off x="3955" y="1715"/>
              <a:ext cx="0" cy="15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4" name="Line 62"/>
            <p:cNvSpPr>
              <a:spLocks noChangeShapeType="1"/>
            </p:cNvSpPr>
            <p:nvPr/>
          </p:nvSpPr>
          <p:spPr bwMode="auto">
            <a:xfrm flipH="1">
              <a:off x="1565" y="1979"/>
              <a:ext cx="28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5" name="Line 63"/>
            <p:cNvSpPr>
              <a:spLocks noChangeShapeType="1"/>
            </p:cNvSpPr>
            <p:nvPr/>
          </p:nvSpPr>
          <p:spPr bwMode="auto">
            <a:xfrm flipH="1">
              <a:off x="1565" y="2296"/>
              <a:ext cx="28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6" name="Line 64"/>
            <p:cNvSpPr>
              <a:spLocks noChangeShapeType="1"/>
            </p:cNvSpPr>
            <p:nvPr/>
          </p:nvSpPr>
          <p:spPr bwMode="auto">
            <a:xfrm flipH="1">
              <a:off x="1565" y="2613"/>
              <a:ext cx="28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17" name="Line 65"/>
            <p:cNvSpPr>
              <a:spLocks noChangeShapeType="1"/>
            </p:cNvSpPr>
            <p:nvPr/>
          </p:nvSpPr>
          <p:spPr bwMode="auto">
            <a:xfrm flipH="1">
              <a:off x="1565" y="2930"/>
              <a:ext cx="2812" cy="0"/>
            </a:xfrm>
            <a:prstGeom prst="line">
              <a:avLst/>
            </a:prstGeom>
            <a:noFill/>
            <a:ln w="9525" cap="rnd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3081" name="Text Box 66"/>
          <p:cNvSpPr txBox="1">
            <a:spLocks noChangeArrowheads="1"/>
          </p:cNvSpPr>
          <p:nvPr/>
        </p:nvSpPr>
        <p:spPr bwMode="auto">
          <a:xfrm>
            <a:off x="1535808" y="6136890"/>
            <a:ext cx="4032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en-US" altLang="ja-JP" sz="2400"/>
              <a:t>1MeV   1GeV   1TeV   1PeV</a:t>
            </a:r>
          </a:p>
        </p:txBody>
      </p:sp>
      <p:sp>
        <p:nvSpPr>
          <p:cNvPr id="3082" name="Text Box 67"/>
          <p:cNvSpPr txBox="1">
            <a:spLocks noChangeArrowheads="1"/>
          </p:cNvSpPr>
          <p:nvPr/>
        </p:nvSpPr>
        <p:spPr bwMode="auto">
          <a:xfrm>
            <a:off x="1150045" y="3688965"/>
            <a:ext cx="819150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55000"/>
              </a:lnSpc>
            </a:pPr>
            <a:r>
              <a:rPr lang="en-US" altLang="ja-JP">
                <a:solidFill>
                  <a:schemeClr val="accent2"/>
                </a:solidFill>
              </a:rPr>
              <a:t>Solar </a:t>
            </a:r>
          </a:p>
          <a:p>
            <a:pPr>
              <a:lnSpc>
                <a:spcPct val="55000"/>
              </a:lnSpc>
            </a:pPr>
            <a:r>
              <a:rPr lang="en-US" altLang="ja-JP">
                <a:solidFill>
                  <a:schemeClr val="accent2"/>
                </a:solidFill>
              </a:rPr>
              <a:t>pp-</a:t>
            </a:r>
            <a:r>
              <a:rPr lang="en-US" altLang="ja-JP">
                <a:solidFill>
                  <a:schemeClr val="accent2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083" name="Text Box 68"/>
          <p:cNvSpPr txBox="1">
            <a:spLocks noChangeArrowheads="1"/>
          </p:cNvSpPr>
          <p:nvPr/>
        </p:nvSpPr>
        <p:spPr bwMode="auto">
          <a:xfrm>
            <a:off x="1142108" y="4577965"/>
            <a:ext cx="579437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65000"/>
              </a:lnSpc>
            </a:pPr>
            <a:r>
              <a:rPr lang="en-US" altLang="ja-JP" sz="1600">
                <a:solidFill>
                  <a:srgbClr val="00CC00"/>
                </a:solidFill>
              </a:rPr>
              <a:t>Geo</a:t>
            </a:r>
          </a:p>
          <a:p>
            <a:pPr>
              <a:lnSpc>
                <a:spcPct val="65000"/>
              </a:lnSpc>
            </a:pPr>
            <a:r>
              <a:rPr lang="en-US" altLang="ja-JP" sz="1600">
                <a:solidFill>
                  <a:srgbClr val="00CC00"/>
                </a:solidFill>
              </a:rPr>
              <a:t>-</a:t>
            </a:r>
            <a:r>
              <a:rPr lang="en-US" altLang="ja-JP" sz="1600">
                <a:solidFill>
                  <a:srgbClr val="00CC00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084" name="Text Box 69"/>
          <p:cNvSpPr txBox="1">
            <a:spLocks noChangeArrowheads="1"/>
          </p:cNvSpPr>
          <p:nvPr/>
        </p:nvSpPr>
        <p:spPr bwMode="auto">
          <a:xfrm>
            <a:off x="2472433" y="3898515"/>
            <a:ext cx="2292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rgbClr val="FF0000"/>
                </a:solidFill>
              </a:rPr>
              <a:t>Supernova (8.5kpc)</a:t>
            </a:r>
          </a:p>
        </p:txBody>
      </p:sp>
      <p:sp>
        <p:nvSpPr>
          <p:cNvPr id="3085" name="Text Box 70"/>
          <p:cNvSpPr txBox="1">
            <a:spLocks noChangeArrowheads="1"/>
          </p:cNvSpPr>
          <p:nvPr/>
        </p:nvSpPr>
        <p:spPr bwMode="auto">
          <a:xfrm>
            <a:off x="2256533" y="448112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>
                <a:solidFill>
                  <a:schemeClr val="accent2"/>
                </a:solidFill>
              </a:rPr>
              <a:t>Solar </a:t>
            </a:r>
            <a:r>
              <a:rPr lang="en-US" altLang="ja-JP" baseline="30000">
                <a:solidFill>
                  <a:schemeClr val="accent2"/>
                </a:solidFill>
              </a:rPr>
              <a:t>8</a:t>
            </a:r>
            <a:r>
              <a:rPr lang="en-US" altLang="ja-JP">
                <a:solidFill>
                  <a:schemeClr val="accent2"/>
                </a:solidFill>
              </a:rPr>
              <a:t>B-</a:t>
            </a:r>
            <a:r>
              <a:rPr lang="en-US" altLang="ja-JP">
                <a:solidFill>
                  <a:schemeClr val="accent2"/>
                </a:solidFill>
                <a:latin typeface="Symbol" pitchFamily="18" charset="2"/>
              </a:rPr>
              <a:t>n</a:t>
            </a:r>
          </a:p>
        </p:txBody>
      </p:sp>
      <p:sp>
        <p:nvSpPr>
          <p:cNvPr id="3086" name="Text Box 71"/>
          <p:cNvSpPr txBox="1">
            <a:spLocks noChangeArrowheads="1"/>
          </p:cNvSpPr>
          <p:nvPr/>
        </p:nvSpPr>
        <p:spPr bwMode="auto">
          <a:xfrm>
            <a:off x="1680270" y="5160578"/>
            <a:ext cx="1428750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75000"/>
              </a:lnSpc>
            </a:pPr>
            <a:r>
              <a:rPr lang="en-US" altLang="ja-JP">
                <a:solidFill>
                  <a:srgbClr val="FF0000"/>
                </a:solidFill>
              </a:rPr>
              <a:t>Supernova </a:t>
            </a:r>
          </a:p>
          <a:p>
            <a:pPr>
              <a:lnSpc>
                <a:spcPct val="75000"/>
              </a:lnSpc>
            </a:pPr>
            <a:r>
              <a:rPr lang="en-US" altLang="ja-JP">
                <a:solidFill>
                  <a:srgbClr val="FF0000"/>
                </a:solidFill>
              </a:rPr>
              <a:t>relic</a:t>
            </a:r>
          </a:p>
        </p:txBody>
      </p:sp>
      <p:sp>
        <p:nvSpPr>
          <p:cNvPr id="3087" name="Rectangle 72"/>
          <p:cNvSpPr>
            <a:spLocks noChangeArrowheads="1"/>
          </p:cNvSpPr>
          <p:nvPr/>
        </p:nvSpPr>
        <p:spPr bwMode="auto">
          <a:xfrm>
            <a:off x="2256533" y="4265228"/>
            <a:ext cx="2159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8" name="Rectangle 73"/>
          <p:cNvSpPr>
            <a:spLocks noChangeArrowheads="1"/>
          </p:cNvSpPr>
          <p:nvPr/>
        </p:nvSpPr>
        <p:spPr bwMode="auto">
          <a:xfrm>
            <a:off x="3120133" y="5057390"/>
            <a:ext cx="2159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89" name="Rectangle 74"/>
          <p:cNvSpPr>
            <a:spLocks noChangeArrowheads="1"/>
          </p:cNvSpPr>
          <p:nvPr/>
        </p:nvSpPr>
        <p:spPr bwMode="auto">
          <a:xfrm>
            <a:off x="2977258" y="5344728"/>
            <a:ext cx="2159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90" name="Rectangle 75"/>
          <p:cNvSpPr>
            <a:spLocks noChangeArrowheads="1"/>
          </p:cNvSpPr>
          <p:nvPr/>
        </p:nvSpPr>
        <p:spPr bwMode="auto">
          <a:xfrm>
            <a:off x="2256533" y="4768465"/>
            <a:ext cx="2159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91" name="Rectangle 76"/>
          <p:cNvSpPr>
            <a:spLocks noChangeArrowheads="1"/>
          </p:cNvSpPr>
          <p:nvPr/>
        </p:nvSpPr>
        <p:spPr bwMode="auto">
          <a:xfrm>
            <a:off x="2256533" y="4841490"/>
            <a:ext cx="215900" cy="142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92" name="Text Box 77"/>
          <p:cNvSpPr txBox="1">
            <a:spLocks noChangeArrowheads="1"/>
          </p:cNvSpPr>
          <p:nvPr/>
        </p:nvSpPr>
        <p:spPr bwMode="auto">
          <a:xfrm rot="1759324">
            <a:off x="2904233" y="5166928"/>
            <a:ext cx="193833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/>
              <a:t>Atmospheric </a:t>
            </a:r>
            <a:r>
              <a:rPr lang="en-US" altLang="ja-JP" sz="2000">
                <a:latin typeface="Symbol" pitchFamily="18" charset="2"/>
              </a:rPr>
              <a:t>n</a:t>
            </a:r>
          </a:p>
        </p:txBody>
      </p:sp>
      <p:sp>
        <p:nvSpPr>
          <p:cNvPr id="3093" name="Text Box 78"/>
          <p:cNvSpPr txBox="1">
            <a:spLocks noChangeArrowheads="1"/>
          </p:cNvSpPr>
          <p:nvPr/>
        </p:nvSpPr>
        <p:spPr bwMode="auto">
          <a:xfrm>
            <a:off x="2485133" y="5832090"/>
            <a:ext cx="13557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400">
                <a:solidFill>
                  <a:srgbClr val="CC00CC"/>
                </a:solidFill>
              </a:rPr>
              <a:t>Astrophysical</a:t>
            </a:r>
          </a:p>
        </p:txBody>
      </p:sp>
      <p:grpSp>
        <p:nvGrpSpPr>
          <p:cNvPr id="3" name="Group 85"/>
          <p:cNvGrpSpPr>
            <a:grpSpLocks/>
          </p:cNvGrpSpPr>
          <p:nvPr/>
        </p:nvGrpSpPr>
        <p:grpSpPr bwMode="auto">
          <a:xfrm>
            <a:off x="2113658" y="3112703"/>
            <a:ext cx="2447925" cy="503237"/>
            <a:chOff x="2064" y="1752"/>
            <a:chExt cx="1815" cy="317"/>
          </a:xfrm>
        </p:grpSpPr>
        <p:sp>
          <p:nvSpPr>
            <p:cNvPr id="3099" name="Rectangle 80"/>
            <p:cNvSpPr>
              <a:spLocks noChangeArrowheads="1"/>
            </p:cNvSpPr>
            <p:nvPr/>
          </p:nvSpPr>
          <p:spPr bwMode="auto">
            <a:xfrm>
              <a:off x="2064" y="1752"/>
              <a:ext cx="1451" cy="31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00" name="Line 79"/>
            <p:cNvSpPr>
              <a:spLocks noChangeShapeType="1"/>
            </p:cNvSpPr>
            <p:nvPr/>
          </p:nvSpPr>
          <p:spPr bwMode="auto">
            <a:xfrm>
              <a:off x="2064" y="1752"/>
              <a:ext cx="0" cy="317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3101" name="Rectangle 81"/>
            <p:cNvSpPr>
              <a:spLocks noChangeArrowheads="1"/>
            </p:cNvSpPr>
            <p:nvPr/>
          </p:nvSpPr>
          <p:spPr bwMode="auto">
            <a:xfrm>
              <a:off x="3560" y="1752"/>
              <a:ext cx="46" cy="31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02" name="Rectangle 82"/>
            <p:cNvSpPr>
              <a:spLocks noChangeArrowheads="1"/>
            </p:cNvSpPr>
            <p:nvPr/>
          </p:nvSpPr>
          <p:spPr bwMode="auto">
            <a:xfrm>
              <a:off x="3651" y="1752"/>
              <a:ext cx="46" cy="31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03" name="Rectangle 83"/>
            <p:cNvSpPr>
              <a:spLocks noChangeArrowheads="1"/>
            </p:cNvSpPr>
            <p:nvPr/>
          </p:nvSpPr>
          <p:spPr bwMode="auto">
            <a:xfrm>
              <a:off x="3742" y="1752"/>
              <a:ext cx="46" cy="31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04" name="Rectangle 84"/>
            <p:cNvSpPr>
              <a:spLocks noChangeArrowheads="1"/>
            </p:cNvSpPr>
            <p:nvPr/>
          </p:nvSpPr>
          <p:spPr bwMode="auto">
            <a:xfrm>
              <a:off x="3833" y="1752"/>
              <a:ext cx="46" cy="317"/>
            </a:xfrm>
            <a:prstGeom prst="rect">
              <a:avLst/>
            </a:prstGeom>
            <a:solidFill>
              <a:srgbClr val="FFCCFF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3095" name="Text Box 87"/>
          <p:cNvSpPr txBox="1">
            <a:spLocks noChangeArrowheads="1"/>
          </p:cNvSpPr>
          <p:nvPr/>
        </p:nvSpPr>
        <p:spPr bwMode="auto">
          <a:xfrm>
            <a:off x="2329558" y="3160328"/>
            <a:ext cx="13033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Super-K</a:t>
            </a:r>
          </a:p>
        </p:txBody>
      </p:sp>
      <p:sp>
        <p:nvSpPr>
          <p:cNvPr id="3096" name="Text Box 86"/>
          <p:cNvSpPr txBox="1">
            <a:spLocks noChangeArrowheads="1"/>
          </p:cNvSpPr>
          <p:nvPr/>
        </p:nvSpPr>
        <p:spPr bwMode="auto">
          <a:xfrm>
            <a:off x="5949950" y="4005548"/>
            <a:ext cx="3086100" cy="252888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ja-JP" sz="2400" dirty="0"/>
              <a:t> 6 </a:t>
            </a:r>
            <a:r>
              <a:rPr lang="en-US" altLang="ja-JP" sz="2400" dirty="0" err="1"/>
              <a:t>p.e.</a:t>
            </a:r>
            <a:r>
              <a:rPr lang="en-US" altLang="ja-JP" sz="2400" dirty="0"/>
              <a:t> / MeV</a:t>
            </a:r>
          </a:p>
          <a:p>
            <a:endParaRPr lang="en-US" altLang="ja-JP" sz="900" dirty="0"/>
          </a:p>
          <a:p>
            <a:pPr>
              <a:buFontTx/>
              <a:buChar char="•"/>
            </a:pPr>
            <a:r>
              <a:rPr lang="en-US" altLang="ja-JP" sz="2400" dirty="0"/>
              <a:t> Resolution</a:t>
            </a:r>
          </a:p>
          <a:p>
            <a:r>
              <a:rPr lang="en-US" altLang="ja-JP" sz="2400" dirty="0"/>
              <a:t>(solar/supernova </a:t>
            </a:r>
            <a:r>
              <a:rPr lang="en-US" altLang="ja-JP" sz="2400" dirty="0">
                <a:latin typeface="Symbol" pitchFamily="18" charset="2"/>
              </a:rPr>
              <a:t>n</a:t>
            </a:r>
            <a:r>
              <a:rPr lang="en-US" altLang="ja-JP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US" altLang="ja-JP" sz="2400" dirty="0"/>
              <a:t>   14.2% @10MeV</a:t>
            </a:r>
          </a:p>
          <a:p>
            <a:pPr>
              <a:lnSpc>
                <a:spcPct val="110000"/>
              </a:lnSpc>
            </a:pPr>
            <a:r>
              <a:rPr lang="en-US" altLang="ja-JP" sz="2400" dirty="0"/>
              <a:t>(atmospheric </a:t>
            </a:r>
            <a:r>
              <a:rPr lang="en-US" altLang="ja-JP" sz="2400" dirty="0">
                <a:latin typeface="Symbol" pitchFamily="18" charset="2"/>
              </a:rPr>
              <a:t>n</a:t>
            </a:r>
            <a:r>
              <a:rPr lang="en-US" altLang="ja-JP" sz="2400" dirty="0"/>
              <a:t>)</a:t>
            </a:r>
          </a:p>
          <a:p>
            <a:pPr>
              <a:lnSpc>
                <a:spcPct val="80000"/>
              </a:lnSpc>
            </a:pPr>
            <a:r>
              <a:rPr lang="en-US" altLang="ja-JP" sz="2400" dirty="0"/>
              <a:t>   1.7+0.7/  E(GeV) %</a:t>
            </a:r>
          </a:p>
          <a:p>
            <a:pPr>
              <a:lnSpc>
                <a:spcPct val="60000"/>
              </a:lnSpc>
            </a:pPr>
            <a:r>
              <a:rPr lang="en-US" altLang="ja-JP" sz="2400" dirty="0"/>
              <a:t>    </a:t>
            </a:r>
            <a:r>
              <a:rPr lang="en-US" altLang="ja-JP" dirty="0"/>
              <a:t>(single ring </a:t>
            </a:r>
            <a:r>
              <a:rPr lang="en-US" altLang="ja-JP" dirty="0">
                <a:latin typeface="Symbol" pitchFamily="18" charset="2"/>
              </a:rPr>
              <a:t>m</a:t>
            </a:r>
            <a:r>
              <a:rPr lang="en-US" altLang="ja-JP" dirty="0"/>
              <a:t>)</a:t>
            </a:r>
          </a:p>
        </p:txBody>
      </p:sp>
      <p:sp>
        <p:nvSpPr>
          <p:cNvPr id="3097" name="Freeform 98"/>
          <p:cNvSpPr>
            <a:spLocks/>
          </p:cNvSpPr>
          <p:nvPr/>
        </p:nvSpPr>
        <p:spPr bwMode="auto">
          <a:xfrm>
            <a:off x="7280981" y="5957866"/>
            <a:ext cx="989288" cy="330200"/>
          </a:xfrm>
          <a:custGeom>
            <a:avLst/>
            <a:gdLst>
              <a:gd name="T0" fmla="*/ 0 w 680"/>
              <a:gd name="T1" fmla="*/ 2147483647 h 227"/>
              <a:gd name="T2" fmla="*/ 2147483647 w 680"/>
              <a:gd name="T3" fmla="*/ 2147483647 h 227"/>
              <a:gd name="T4" fmla="*/ 2147483647 w 680"/>
              <a:gd name="T5" fmla="*/ 0 h 227"/>
              <a:gd name="T6" fmla="*/ 2147483647 w 680"/>
              <a:gd name="T7" fmla="*/ 0 h 227"/>
              <a:gd name="T8" fmla="*/ 0 60000 65536"/>
              <a:gd name="T9" fmla="*/ 0 60000 65536"/>
              <a:gd name="T10" fmla="*/ 0 60000 65536"/>
              <a:gd name="T11" fmla="*/ 0 60000 65536"/>
              <a:gd name="T12" fmla="*/ 0 w 680"/>
              <a:gd name="T13" fmla="*/ 0 h 227"/>
              <a:gd name="T14" fmla="*/ 680 w 680"/>
              <a:gd name="T15" fmla="*/ 227 h 22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80" h="227">
                <a:moveTo>
                  <a:pt x="0" y="182"/>
                </a:moveTo>
                <a:lnTo>
                  <a:pt x="45" y="227"/>
                </a:lnTo>
                <a:lnTo>
                  <a:pt x="90" y="0"/>
                </a:lnTo>
                <a:lnTo>
                  <a:pt x="680" y="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2" name="コンテンツ プレースホルダー 7"/>
          <p:cNvSpPr txBox="1">
            <a:spLocks/>
          </p:cNvSpPr>
          <p:nvPr/>
        </p:nvSpPr>
        <p:spPr>
          <a:xfrm>
            <a:off x="4558606" y="1062425"/>
            <a:ext cx="4651374" cy="25876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sz="2800" dirty="0" smtClean="0">
                <a:solidFill>
                  <a:srgbClr val="FF0000"/>
                </a:solidFill>
              </a:rPr>
              <a:t>Solar neutrinos (&lt; 15 MeV)</a:t>
            </a:r>
            <a:r>
              <a:rPr lang="en-US" altLang="ja-JP" sz="2800" dirty="0" smtClean="0"/>
              <a:t>:  </a:t>
            </a:r>
            <a:endParaRPr lang="en-US" altLang="ja-JP" sz="2800" dirty="0"/>
          </a:p>
          <a:p>
            <a:pPr marL="0" indent="0">
              <a:buNone/>
            </a:pPr>
            <a:r>
              <a:rPr lang="en-US" altLang="ja-JP" sz="2800" dirty="0" smtClean="0"/>
              <a:t>	</a:t>
            </a:r>
            <a:r>
              <a:rPr lang="en-US" altLang="ja-JP" sz="2800" dirty="0">
                <a:solidFill>
                  <a:srgbClr val="00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800" dirty="0" smtClean="0"/>
              <a:t>15 events /day</a:t>
            </a:r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Supernova </a:t>
            </a:r>
            <a:r>
              <a:rPr lang="en-US" altLang="ja-JP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sz="2800" dirty="0" smtClean="0">
                <a:solidFill>
                  <a:srgbClr val="FF0000"/>
                </a:solidFill>
              </a:rPr>
              <a:t>’s (10</a:t>
            </a:r>
            <a:r>
              <a:rPr lang="en-US" altLang="ja-JP" sz="28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800" dirty="0" smtClean="0">
                <a:solidFill>
                  <a:srgbClr val="FF0000"/>
                </a:solidFill>
              </a:rPr>
              <a:t>20 MeV)</a:t>
            </a:r>
            <a:r>
              <a:rPr lang="en-US" altLang="ja-JP" sz="2800" dirty="0" smtClean="0"/>
              <a:t>: </a:t>
            </a:r>
            <a:endParaRPr lang="en-US" altLang="ja-JP" sz="2800" dirty="0">
              <a:solidFill>
                <a:srgbClr val="000090"/>
              </a:solidFill>
            </a:endParaRPr>
          </a:p>
          <a:p>
            <a:pPr marL="0" indent="0">
              <a:buNone/>
            </a:pPr>
            <a:r>
              <a:rPr lang="en-US" altLang="ja-JP" sz="2800" dirty="0" smtClean="0">
                <a:solidFill>
                  <a:srgbClr val="000090"/>
                </a:solidFill>
              </a:rPr>
              <a:t>	</a:t>
            </a:r>
            <a:r>
              <a:rPr lang="en-US" altLang="ja-JP" sz="28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800" dirty="0" smtClean="0">
                <a:solidFill>
                  <a:srgbClr val="000090"/>
                </a:solidFill>
              </a:rPr>
              <a:t>8000 events @10 </a:t>
            </a:r>
            <a:r>
              <a:rPr lang="en-US" altLang="ja-JP" sz="2800" dirty="0" err="1" smtClean="0">
                <a:solidFill>
                  <a:srgbClr val="000090"/>
                </a:solidFill>
              </a:rPr>
              <a:t>kpc</a:t>
            </a:r>
            <a:endParaRPr lang="en-US" altLang="ja-JP" sz="2400" dirty="0" smtClean="0">
              <a:solidFill>
                <a:srgbClr val="FF0000"/>
              </a:solidFill>
            </a:endParaRPr>
          </a:p>
          <a:p>
            <a:r>
              <a:rPr lang="en-US" altLang="ja-JP" sz="2800" dirty="0" smtClean="0">
                <a:solidFill>
                  <a:srgbClr val="FF0000"/>
                </a:solidFill>
              </a:rPr>
              <a:t>Atmospheric Neutrinos (&lt; a few 100s GeV)</a:t>
            </a:r>
            <a:r>
              <a:rPr lang="en-US" altLang="ja-JP" sz="2800" dirty="0" smtClean="0">
                <a:solidFill>
                  <a:srgbClr val="000000"/>
                </a:solidFill>
              </a:rPr>
              <a:t>: </a:t>
            </a:r>
          </a:p>
          <a:p>
            <a:pPr marL="0" indent="0">
              <a:buNone/>
            </a:pPr>
            <a:r>
              <a:rPr lang="en-US" altLang="ja-JP" sz="2800" dirty="0">
                <a:solidFill>
                  <a:srgbClr val="000000"/>
                </a:solidFill>
              </a:rPr>
              <a:t>	</a:t>
            </a:r>
            <a:r>
              <a:rPr lang="en-US" altLang="ja-JP" sz="28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~</a:t>
            </a:r>
            <a:r>
              <a:rPr lang="en-US" altLang="ja-JP" sz="2800" dirty="0" smtClean="0">
                <a:solidFill>
                  <a:srgbClr val="000000"/>
                </a:solidFill>
              </a:rPr>
              <a:t>10 events /day</a:t>
            </a:r>
          </a:p>
        </p:txBody>
      </p:sp>
    </p:spTree>
    <p:extLst>
      <p:ext uri="{BB962C8B-B14F-4D97-AF65-F5344CB8AC3E}">
        <p14:creationId xmlns:p14="http://schemas.microsoft.com/office/powerpoint/2010/main" val="6727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52" name="Rectangle 8"/>
          <p:cNvSpPr>
            <a:spLocks noGrp="1" noChangeArrowheads="1"/>
          </p:cNvSpPr>
          <p:nvPr>
            <p:ph type="title"/>
          </p:nvPr>
        </p:nvSpPr>
        <p:spPr>
          <a:solidFill>
            <a:srgbClr val="CCC1DA"/>
          </a:solidFill>
          <a:ln w="38100" cmpd="dbl">
            <a:solidFill>
              <a:srgbClr val="FFFFFF"/>
            </a:solidFill>
          </a:ln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kumimoji="0" lang="en-US" altLang="ja-JP" sz="4000" dirty="0" smtClean="0">
                <a:solidFill>
                  <a:srgbClr val="000000"/>
                </a:solidFill>
              </a:rPr>
              <a:t>Discovery of Atmospheric </a:t>
            </a:r>
            <a:r>
              <a:rPr kumimoji="0" lang="en-US" altLang="ja-JP" sz="40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 </a:t>
            </a:r>
            <a:r>
              <a:rPr kumimoji="0" lang="en-US" altLang="ja-JP" sz="4000" dirty="0" smtClean="0">
                <a:solidFill>
                  <a:srgbClr val="000000"/>
                </a:solidFill>
              </a:rPr>
              <a:t>Oscillation</a:t>
            </a:r>
            <a:endParaRPr lang="en-US" altLang="ja-JP" sz="4000" dirty="0" smtClean="0">
              <a:solidFill>
                <a:srgbClr val="000000"/>
              </a:solidFill>
            </a:endParaRPr>
          </a:p>
        </p:txBody>
      </p:sp>
      <p:sp>
        <p:nvSpPr>
          <p:cNvPr id="17" name="コンテンツ プレースホルダー 16"/>
          <p:cNvSpPr>
            <a:spLocks noGrp="1"/>
          </p:cNvSpPr>
          <p:nvPr>
            <p:ph idx="4294967295"/>
          </p:nvPr>
        </p:nvSpPr>
        <p:spPr>
          <a:xfrm>
            <a:off x="4411663" y="1597209"/>
            <a:ext cx="4732337" cy="456007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</a:pPr>
            <a:r>
              <a:rPr lang="en-US" altLang="ja-JP" dirty="0" smtClean="0"/>
              <a:t>June 1998, two years after the start of SK,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w</a:t>
            </a:r>
            <a:r>
              <a:rPr lang="en-US" altLang="ja-JP" dirty="0" smtClean="0"/>
              <a:t>e have obtained a definitive evidence</a:t>
            </a:r>
            <a:r>
              <a:rPr lang="en-US" altLang="ja-JP" dirty="0"/>
              <a:t> </a:t>
            </a:r>
            <a:r>
              <a:rPr lang="en-US" altLang="ja-JP" dirty="0" smtClean="0"/>
              <a:t>of a neutrino oscillation.</a:t>
            </a:r>
          </a:p>
          <a:p>
            <a:pPr lvl="1">
              <a:lnSpc>
                <a:spcPct val="90000"/>
              </a:lnSpc>
            </a:pPr>
            <a:r>
              <a:rPr lang="en-US" altLang="ja-JP" dirty="0"/>
              <a:t>w</a:t>
            </a:r>
            <a:r>
              <a:rPr lang="en-US" altLang="ja-JP" dirty="0" smtClean="0"/>
              <a:t>e found an </a:t>
            </a:r>
            <a:r>
              <a:rPr lang="en-US" altLang="ja-JP" dirty="0"/>
              <a:t>a</a:t>
            </a:r>
            <a:r>
              <a:rPr lang="en-US" altLang="ja-JP" dirty="0" smtClean="0"/>
              <a:t>symmetry </a:t>
            </a:r>
            <a:r>
              <a:rPr lang="en-US" altLang="ja-JP" dirty="0"/>
              <a:t>in </a:t>
            </a:r>
            <a:r>
              <a:rPr lang="en-US" altLang="ja-JP" dirty="0" smtClean="0"/>
              <a:t>a zenith </a:t>
            </a:r>
            <a:r>
              <a:rPr lang="en-US" altLang="ja-JP" dirty="0"/>
              <a:t>angle </a:t>
            </a:r>
            <a:r>
              <a:rPr lang="en-US" altLang="ja-JP" dirty="0" smtClean="0"/>
              <a:t>distribution</a:t>
            </a:r>
            <a:r>
              <a:rPr lang="en-US" altLang="ja-JP" dirty="0"/>
              <a:t> </a:t>
            </a:r>
            <a:r>
              <a:rPr lang="en-US" altLang="ja-JP" dirty="0" smtClean="0"/>
              <a:t>where we observed deficits of up-going </a:t>
            </a:r>
            <a:r>
              <a:rPr lang="en-US" altLang="ja-JP" dirty="0" smtClean="0">
                <a:latin typeface="Symbol" pitchFamily="18" charset="2"/>
              </a:rPr>
              <a:t>n</a:t>
            </a:r>
            <a:r>
              <a:rPr lang="en-US" altLang="ja-JP" baseline="-25000" dirty="0" smtClean="0">
                <a:latin typeface="Symbol" pitchFamily="18" charset="2"/>
              </a:rPr>
              <a:t>m</a:t>
            </a:r>
            <a:endParaRPr lang="en-US" altLang="ja-JP" dirty="0" smtClean="0"/>
          </a:p>
          <a:p>
            <a:r>
              <a:rPr lang="en-US" altLang="ja-JP" dirty="0" smtClean="0"/>
              <a:t>The results are essentially independent of the flux calculations</a:t>
            </a:r>
          </a:p>
          <a:p>
            <a:pPr marL="449263" indent="-449263">
              <a:buNone/>
            </a:pPr>
            <a:r>
              <a:rPr lang="en-US" altLang="ja-JP" dirty="0" smtClean="0">
                <a:sym typeface="Wingdings"/>
              </a:rPr>
              <a:t> Discovery of N</a:t>
            </a:r>
            <a:r>
              <a:rPr lang="en-US" altLang="ja-JP" dirty="0" smtClean="0"/>
              <a:t>eutrino Oscillation</a:t>
            </a:r>
          </a:p>
          <a:p>
            <a:pPr marL="0" indent="0">
              <a:buNone/>
            </a:pPr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49" y="1840941"/>
            <a:ext cx="4545614" cy="4335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テキスト ボックス 18"/>
          <p:cNvSpPr txBox="1"/>
          <p:nvPr/>
        </p:nvSpPr>
        <p:spPr>
          <a:xfrm>
            <a:off x="4729241" y="6201566"/>
            <a:ext cx="4257524" cy="523220"/>
          </a:xfrm>
          <a:prstGeom prst="rect">
            <a:avLst/>
          </a:prstGeom>
          <a:solidFill>
            <a:srgbClr val="FFFF00"/>
          </a:solidFill>
          <a:ln w="28575" cmpd="sng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2800" b="1" dirty="0">
                <a:latin typeface="Symbol" charset="2"/>
                <a:cs typeface="Symbol" charset="2"/>
              </a:rPr>
              <a:t>D</a:t>
            </a:r>
            <a:r>
              <a:rPr kumimoji="1" lang="en-US" altLang="ja-JP" sz="2800" b="1" dirty="0" smtClean="0">
                <a:latin typeface="Symbol" charset="2"/>
                <a:cs typeface="Symbol" charset="2"/>
              </a:rPr>
              <a:t>c</a:t>
            </a:r>
            <a:r>
              <a:rPr kumimoji="1" lang="en-US" altLang="ja-JP" sz="2800" b="1" baseline="30000" dirty="0" smtClean="0"/>
              <a:t>2</a:t>
            </a:r>
            <a:r>
              <a:rPr kumimoji="1" lang="en-US" altLang="ja-JP" sz="2800" b="1" dirty="0" smtClean="0"/>
              <a:t> = 69.8 </a:t>
            </a:r>
            <a:r>
              <a:rPr lang="en-US" altLang="ja-JP" sz="2800" b="1" dirty="0" smtClean="0"/>
              <a:t>for no oscillation</a:t>
            </a:r>
            <a:endParaRPr kumimoji="1" lang="ja-JP" altLang="en-US" sz="2800" b="1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0669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en-US" altLang="ja-JP" dirty="0" smtClean="0"/>
              <a:t>2013, this year 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r>
              <a:rPr lang="en-US" altLang="ja-JP" dirty="0"/>
              <a:t>T</a:t>
            </a:r>
            <a:r>
              <a:rPr kumimoji="1" lang="en-US" altLang="ja-JP" dirty="0" smtClean="0"/>
              <a:t>he centennial of the birth of B. </a:t>
            </a:r>
            <a:r>
              <a:rPr kumimoji="1" lang="en-US" altLang="ja-JP" dirty="0" err="1" smtClean="0"/>
              <a:t>Pontecorvo</a:t>
            </a:r>
            <a:endParaRPr kumimoji="1" lang="en-US" altLang="ja-JP" dirty="0" smtClean="0"/>
          </a:p>
          <a:p>
            <a:r>
              <a:rPr lang="en-US" altLang="ja-JP" dirty="0" smtClean="0"/>
              <a:t>15 years after the discovery of the neutrino oscillation in atmospheric neutrinos</a:t>
            </a:r>
          </a:p>
          <a:p>
            <a:r>
              <a:rPr lang="en-US" altLang="ja-JP" dirty="0" smtClean="0"/>
              <a:t>A turning point of the neutrino oscillation study</a:t>
            </a:r>
          </a:p>
          <a:p>
            <a:pPr lvl="1"/>
            <a:r>
              <a:rPr lang="en-US" altLang="ja-JP" dirty="0" smtClean="0"/>
              <a:t>All the mass difference and the mixing angles were precisely determined</a:t>
            </a:r>
          </a:p>
          <a:p>
            <a:pPr lvl="1"/>
            <a:r>
              <a:rPr lang="en-US" altLang="ja-JP" dirty="0" smtClean="0">
                <a:cs typeface="Symbol" charset="2"/>
              </a:rPr>
              <a:t>Non zero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 (the last mixing angle) were established</a:t>
            </a:r>
          </a:p>
          <a:p>
            <a:pPr lvl="2"/>
            <a:r>
              <a:rPr lang="en-US" altLang="ja-JP" dirty="0" smtClean="0"/>
              <a:t>2011</a:t>
            </a:r>
            <a:r>
              <a:rPr lang="en-US" altLang="ja-JP" dirty="0"/>
              <a:t>: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 </a:t>
            </a:r>
            <a:r>
              <a:rPr lang="en-US" altLang="ja-JP" dirty="0">
                <a:sym typeface="Wingdings"/>
              </a:rPr>
              <a:t> 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>
                <a:sym typeface="Wingdings"/>
              </a:rPr>
              <a:t>e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appearance: (6 e-like events</a:t>
            </a:r>
            <a:r>
              <a:rPr lang="en-US" altLang="ja-JP" dirty="0">
                <a:sym typeface="Wingdings"/>
              </a:rPr>
              <a:t>/</a:t>
            </a:r>
            <a:r>
              <a:rPr lang="en-US" altLang="ja-JP" dirty="0" smtClean="0">
                <a:sym typeface="Wingdings"/>
              </a:rPr>
              <a:t>1.5±0.3 backgrounds) </a:t>
            </a:r>
            <a:r>
              <a:rPr lang="en-US" altLang="ja-JP" dirty="0"/>
              <a:t>by T2K </a:t>
            </a:r>
            <a:r>
              <a:rPr lang="en-US" altLang="ja-JP" dirty="0" smtClean="0"/>
              <a:t>experiment</a:t>
            </a:r>
            <a:endParaRPr lang="en-US" altLang="ja-JP" dirty="0"/>
          </a:p>
          <a:p>
            <a:pPr lvl="3"/>
            <a:r>
              <a:rPr lang="en-US" altLang="ja-JP" dirty="0" smtClean="0"/>
              <a:t>First indication of non-zero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 (2.5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)</a:t>
            </a:r>
          </a:p>
          <a:p>
            <a:pPr lvl="2"/>
            <a:r>
              <a:rPr lang="en-US" altLang="ja-JP" dirty="0" smtClean="0">
                <a:sym typeface="Wingdings"/>
              </a:rPr>
              <a:t>2012</a:t>
            </a:r>
            <a:r>
              <a:rPr lang="en-US" altLang="ja-JP" dirty="0">
                <a:sym typeface="Wingdings"/>
              </a:rPr>
              <a:t>:  </a:t>
            </a:r>
            <a:r>
              <a:rPr lang="en-US" altLang="ja-JP" dirty="0" smtClean="0">
                <a:sym typeface="Wingdings"/>
              </a:rPr>
              <a:t>disappearance </a:t>
            </a:r>
            <a:r>
              <a:rPr lang="en-US" altLang="ja-JP" dirty="0">
                <a:sym typeface="Wingdings"/>
              </a:rPr>
              <a:t>of 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>
                <a:sym typeface="Wingdings"/>
              </a:rPr>
              <a:t>e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 </a:t>
            </a:r>
            <a:r>
              <a:rPr lang="en-US" altLang="ja-JP" dirty="0" err="1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 err="1" smtClean="0">
                <a:sym typeface="Wingdings"/>
              </a:rPr>
              <a:t>x</a:t>
            </a:r>
            <a:r>
              <a:rPr lang="en-US" altLang="ja-JP" dirty="0" smtClean="0">
                <a:sym typeface="Wingdings"/>
              </a:rPr>
              <a:t> </a:t>
            </a:r>
            <a:r>
              <a:rPr lang="en-US" altLang="ja-JP" dirty="0">
                <a:sym typeface="Wingdings"/>
              </a:rPr>
              <a:t>by 3 reactor neutrino experiments</a:t>
            </a:r>
            <a:endParaRPr lang="en-US" altLang="ja-JP" dirty="0" smtClean="0">
              <a:sym typeface="Wingdings"/>
            </a:endParaRPr>
          </a:p>
          <a:p>
            <a:pPr lvl="3"/>
            <a:r>
              <a:rPr lang="en-US" altLang="ja-JP" dirty="0" smtClean="0">
                <a:sym typeface="Wingdings"/>
              </a:rPr>
              <a:t>Precise measurement of 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: </a:t>
            </a:r>
            <a:r>
              <a:rPr lang="en-US" altLang="ja-JP" dirty="0">
                <a:sym typeface="Wingdings"/>
              </a:rPr>
              <a:t> </a:t>
            </a:r>
            <a:r>
              <a:rPr lang="en-US" altLang="ja-JP" dirty="0" smtClean="0">
                <a:sym typeface="Wingdings"/>
              </a:rPr>
              <a:t>(most precise data) </a:t>
            </a:r>
            <a:r>
              <a:rPr lang="en-US" altLang="ja-JP" dirty="0" err="1" smtClean="0">
                <a:sym typeface="Wingdings"/>
              </a:rPr>
              <a:t>Daya</a:t>
            </a:r>
            <a:r>
              <a:rPr lang="en-US" altLang="ja-JP" dirty="0" smtClean="0">
                <a:sym typeface="Wingdings"/>
              </a:rPr>
              <a:t> Bay 7.7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s</a:t>
            </a:r>
          </a:p>
          <a:p>
            <a:pPr lvl="2"/>
            <a:r>
              <a:rPr lang="en-US" altLang="ja-JP" dirty="0" smtClean="0">
                <a:sym typeface="Wingdings"/>
              </a:rPr>
              <a:t>2013: </a:t>
            </a:r>
            <a:r>
              <a:rPr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 </a:t>
            </a:r>
            <a:r>
              <a:rPr lang="en-US" altLang="ja-JP" dirty="0">
                <a:sym typeface="Wingdings"/>
              </a:rPr>
              <a:t> 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baseline="-25000" dirty="0">
                <a:sym typeface="Wingdings"/>
              </a:rPr>
              <a:t>e</a:t>
            </a:r>
            <a:r>
              <a:rPr lang="en-US" altLang="ja-JP" dirty="0">
                <a:sym typeface="Wingdings"/>
              </a:rPr>
              <a:t> appearance: </a:t>
            </a:r>
            <a:r>
              <a:rPr lang="en-US" altLang="ja-JP" dirty="0" smtClean="0">
                <a:sym typeface="Wingdings"/>
              </a:rPr>
              <a:t>(28 events/ 4.63±0.53 backgrounds ) by T2K experiment</a:t>
            </a:r>
          </a:p>
          <a:p>
            <a:pPr lvl="3"/>
            <a:r>
              <a:rPr lang="en-US" altLang="ja-JP" dirty="0" smtClean="0">
                <a:sym typeface="Wingdings"/>
              </a:rPr>
              <a:t>7.5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s</a:t>
            </a:r>
            <a:endParaRPr lang="en-US" altLang="ja-JP" dirty="0">
              <a:latin typeface="Symbol" charset="2"/>
              <a:cs typeface="Symbol" charset="2"/>
              <a:sym typeface="Wingdings"/>
            </a:endParaRPr>
          </a:p>
          <a:p>
            <a:pPr marL="914400" lvl="2" indent="0">
              <a:buNone/>
            </a:pPr>
            <a:r>
              <a:rPr lang="en-US" altLang="ja-JP" dirty="0">
                <a:cs typeface="Symbol" charset="2"/>
                <a:sym typeface="Wingdings"/>
              </a:rPr>
              <a:t> </a:t>
            </a:r>
            <a:r>
              <a:rPr lang="en-US" altLang="ja-JP" dirty="0" smtClean="0">
                <a:cs typeface="Symbol" charset="2"/>
                <a:sym typeface="Wingdings"/>
              </a:rPr>
              <a:t>   Day Bay: increased the significance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9851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CCC1DA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Additional evidence and confirmation after the discovery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60319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In 2004, oscillatory pattern was observed in the L/E plot of atmospheric neutrinos (Super-K)</a:t>
            </a:r>
          </a:p>
          <a:p>
            <a:pPr marL="0" indent="0">
              <a:buNone/>
            </a:pPr>
            <a:endParaRPr lang="en-US" altLang="ja-JP" dirty="0" smtClean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550" y="3419018"/>
            <a:ext cx="4271863" cy="3396998"/>
          </a:xfrm>
          <a:prstGeom prst="rect">
            <a:avLst/>
          </a:prstGeom>
        </p:spPr>
      </p:pic>
      <p:pic>
        <p:nvPicPr>
          <p:cNvPr id="6" name="図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9" y="2714860"/>
            <a:ext cx="6870023" cy="694184"/>
          </a:xfrm>
          <a:prstGeom prst="rect">
            <a:avLst/>
          </a:prstGeom>
        </p:spPr>
      </p:pic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7105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382260" cy="1143000"/>
          </a:xfrm>
          <a:solidFill>
            <a:srgbClr val="CCC1DA"/>
          </a:solidFill>
        </p:spPr>
        <p:txBody>
          <a:bodyPr>
            <a:no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3200" dirty="0" smtClean="0"/>
              <a:t>Evidence for </a:t>
            </a:r>
            <a:r>
              <a:rPr lang="en-US" altLang="ja-JP" sz="3200" dirty="0" err="1">
                <a:latin typeface="Symbol" charset="2"/>
                <a:cs typeface="Symbol" charset="2"/>
              </a:rPr>
              <a:t>n</a:t>
            </a:r>
            <a:r>
              <a:rPr lang="en-US" altLang="ja-JP" sz="3200" baseline="-25000" dirty="0" err="1">
                <a:latin typeface="Symbol" charset="2"/>
                <a:cs typeface="Symbol" charset="2"/>
              </a:rPr>
              <a:t>t</a:t>
            </a:r>
            <a:r>
              <a:rPr lang="en-US" altLang="ja-JP" sz="3200" dirty="0"/>
              <a:t> appearance </a:t>
            </a:r>
            <a:endParaRPr kumimoji="1" lang="ja-JP" altLang="en-US" sz="32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31688"/>
            <a:ext cx="5382260" cy="5257800"/>
          </a:xfrm>
        </p:spPr>
        <p:txBody>
          <a:bodyPr>
            <a:normAutofit/>
          </a:bodyPr>
          <a:lstStyle/>
          <a:p>
            <a:r>
              <a:rPr lang="en-US" altLang="ja-JP" dirty="0" smtClean="0"/>
              <a:t>In 2013,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err="1" smtClean="0">
                <a:latin typeface="Symbol" charset="2"/>
                <a:cs typeface="Symbol" charset="2"/>
              </a:rPr>
              <a:t>t</a:t>
            </a:r>
            <a:r>
              <a:rPr lang="en-US" altLang="ja-JP" dirty="0" smtClean="0"/>
              <a:t> appearance was observed (Super-K)</a:t>
            </a:r>
            <a:endParaRPr lang="en-US" altLang="ja-JP" dirty="0">
              <a:sym typeface="Wingdings"/>
            </a:endParaRPr>
          </a:p>
          <a:p>
            <a:pPr lvl="1"/>
            <a:r>
              <a:rPr lang="en-US" altLang="ja-JP" dirty="0"/>
              <a:t>statistical analysis: 3.8 </a:t>
            </a:r>
            <a:r>
              <a:rPr lang="en-US" altLang="ja-JP" dirty="0">
                <a:latin typeface="Symbol" charset="2"/>
                <a:cs typeface="Symbol" charset="2"/>
              </a:rPr>
              <a:t>s </a:t>
            </a:r>
            <a:r>
              <a:rPr lang="en-US" altLang="ja-JP" dirty="0"/>
              <a:t>effect </a:t>
            </a:r>
            <a:endParaRPr lang="ja-JP" altLang="en-US" dirty="0"/>
          </a:p>
          <a:p>
            <a:pPr marL="457200" lvl="1" indent="0">
              <a:buNone/>
            </a:pPr>
            <a:r>
              <a:rPr lang="ja-JP" altLang="en-US" dirty="0" smtClean="0">
                <a:sym typeface="Wingdings"/>
              </a:rPr>
              <a:t></a:t>
            </a:r>
            <a:r>
              <a:rPr lang="en-US" altLang="ja-JP" dirty="0" smtClean="0">
                <a:sym typeface="Wingdings"/>
              </a:rPr>
              <a:t> confirmation of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>
                <a:latin typeface="Symbol" charset="2"/>
                <a:cs typeface="Symbol" charset="2"/>
              </a:rPr>
              <a:t>m</a:t>
            </a:r>
            <a:r>
              <a:rPr lang="en-US" altLang="ja-JP" dirty="0" smtClean="0">
                <a:sym typeface="Wingdings"/>
              </a:rPr>
              <a:t>  </a:t>
            </a:r>
            <a:r>
              <a:rPr lang="en-US" altLang="ja-JP" dirty="0" err="1">
                <a:latin typeface="Symbol" charset="2"/>
                <a:cs typeface="Symbol" charset="2"/>
              </a:rPr>
              <a:t>n</a:t>
            </a:r>
            <a:r>
              <a:rPr lang="en-US" altLang="ja-JP" baseline="-25000" dirty="0" err="1">
                <a:latin typeface="Symbol" charset="2"/>
                <a:cs typeface="Symbol" charset="2"/>
              </a:rPr>
              <a:t>t</a:t>
            </a:r>
            <a:r>
              <a:rPr lang="en-US" altLang="ja-JP" dirty="0" smtClean="0">
                <a:sym typeface="Wingdings"/>
              </a:rPr>
              <a:t> oscillation (SK)</a:t>
            </a:r>
          </a:p>
          <a:p>
            <a:r>
              <a:rPr lang="en-US" altLang="ja-JP" dirty="0" smtClean="0"/>
              <a:t>Direct tau appearance by OPERA (CERN to Gran </a:t>
            </a:r>
            <a:r>
              <a:rPr lang="en-US" altLang="ja-JP" dirty="0" err="1" smtClean="0"/>
              <a:t>Sasso</a:t>
            </a:r>
            <a:r>
              <a:rPr lang="en-US" altLang="ja-JP" dirty="0" smtClean="0"/>
              <a:t>)</a:t>
            </a:r>
            <a:endParaRPr lang="en-US" altLang="ja-JP" dirty="0"/>
          </a:p>
          <a:p>
            <a:pPr lvl="1"/>
            <a:r>
              <a:rPr lang="en-US" altLang="ja-JP" dirty="0" smtClean="0"/>
              <a:t>3 events by 2013 (by emulsion chamber)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288" y="214839"/>
            <a:ext cx="2926867" cy="4680366"/>
          </a:xfrm>
          <a:prstGeom prst="rect">
            <a:avLst/>
          </a:prstGeom>
        </p:spPr>
      </p:pic>
      <p:pic>
        <p:nvPicPr>
          <p:cNvPr id="5" name="Picture 3" descr="C:\Users\ugrad\Desktop\図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" t="23322"/>
          <a:stretch>
            <a:fillRect/>
          </a:stretch>
        </p:blipFill>
        <p:spPr bwMode="auto">
          <a:xfrm>
            <a:off x="6005684" y="4938891"/>
            <a:ext cx="2843471" cy="145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5"/>
          <p:cNvSpPr txBox="1"/>
          <p:nvPr/>
        </p:nvSpPr>
        <p:spPr>
          <a:xfrm>
            <a:off x="6287904" y="6406448"/>
            <a:ext cx="2405526" cy="493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dirty="0" smtClean="0"/>
              <a:t>2</a:t>
            </a:r>
            <a:r>
              <a:rPr kumimoji="1" lang="en-US" altLang="ja-JP" baseline="30000" dirty="0" smtClean="0"/>
              <a:t>nd</a:t>
            </a:r>
            <a:r>
              <a:rPr kumimoji="1" lang="en-US" altLang="ja-JP" dirty="0" smtClean="0"/>
              <a:t>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err="1" smtClean="0">
                <a:latin typeface="Symbol" charset="2"/>
                <a:cs typeface="Symbol" charset="2"/>
              </a:rPr>
              <a:t>t</a:t>
            </a:r>
            <a:r>
              <a:rPr kumimoji="1" lang="en-US" altLang="ja-JP" dirty="0" smtClean="0"/>
              <a:t> candidate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t</a:t>
            </a:r>
            <a:r>
              <a:rPr kumimoji="1" lang="en-US" altLang="ja-JP" dirty="0" smtClean="0"/>
              <a:t> </a:t>
            </a:r>
            <a:r>
              <a:rPr kumimoji="1" lang="en-US" altLang="ja-JP" dirty="0" smtClean="0">
                <a:sym typeface="Wingdings"/>
              </a:rPr>
              <a:t></a:t>
            </a:r>
            <a:r>
              <a:rPr kumimoji="1" lang="en-US" altLang="ja-JP" dirty="0" smtClean="0"/>
              <a:t> 3h</a:t>
            </a:r>
          </a:p>
          <a:p>
            <a:pPr>
              <a:lnSpc>
                <a:spcPct val="70000"/>
              </a:lnSpc>
            </a:pPr>
            <a:r>
              <a:rPr lang="en-US" altLang="ja-JP" dirty="0" smtClean="0"/>
              <a:t>June 2012</a:t>
            </a:r>
            <a:endParaRPr kumimoji="1" lang="ja-JP" altLang="en-US" dirty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1126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CCC1DA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sz="3600" dirty="0" smtClean="0"/>
              <a:t>Confirmation of </a:t>
            </a:r>
            <a:r>
              <a:rPr lang="en-US" altLang="ja-JP" sz="3600" dirty="0"/>
              <a:t>the atmospheric neutrino </a:t>
            </a:r>
            <a:r>
              <a:rPr lang="en-US" altLang="ja-JP" sz="3600" dirty="0" smtClean="0"/>
              <a:t>oscillation by accelerator LBL experiments</a:t>
            </a:r>
            <a:endParaRPr kumimoji="1" lang="ja-JP" altLang="en-US" sz="3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772796"/>
          </a:xfrm>
        </p:spPr>
        <p:txBody>
          <a:bodyPr>
            <a:normAutofit fontScale="92500" lnSpcReduction="20000"/>
          </a:bodyPr>
          <a:lstStyle/>
          <a:p>
            <a:r>
              <a:rPr lang="en-US" altLang="ja-JP" dirty="0" smtClean="0"/>
              <a:t>There were accelerator long baseline neutrino oscillation experiments in early 2000’s</a:t>
            </a:r>
          </a:p>
          <a:p>
            <a:pPr lvl="1"/>
            <a:r>
              <a:rPr lang="en-US" altLang="ja-JP" dirty="0" smtClean="0"/>
              <a:t>K2K(KEK to Kamioka): baseline</a:t>
            </a:r>
            <a:r>
              <a:rPr lang="en-US" altLang="ja-JP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250 km E</a:t>
            </a:r>
            <a:r>
              <a:rPr lang="en-US" altLang="ja-JP" baseline="-25000" dirty="0" smtClean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=1.4 GeV</a:t>
            </a:r>
          </a:p>
          <a:p>
            <a:pPr lvl="1"/>
            <a:r>
              <a:rPr lang="en-US" altLang="ja-JP" dirty="0" smtClean="0"/>
              <a:t>MINOS(</a:t>
            </a:r>
            <a:r>
              <a:rPr lang="en-US" altLang="ja-JP" dirty="0" err="1" smtClean="0"/>
              <a:t>Fermilab</a:t>
            </a:r>
            <a:r>
              <a:rPr lang="en-US" altLang="ja-JP" dirty="0" smtClean="0"/>
              <a:t> to Soudan): baseline 735 km </a:t>
            </a:r>
            <a:r>
              <a:rPr lang="en-US" altLang="ja-JP" dirty="0"/>
              <a:t>E</a:t>
            </a:r>
            <a:r>
              <a:rPr lang="en-US" altLang="ja-JP" baseline="-25000" dirty="0">
                <a:latin typeface="Symbol" charset="2"/>
                <a:cs typeface="Symbol" charset="2"/>
              </a:rPr>
              <a:t>n</a:t>
            </a:r>
            <a:r>
              <a:rPr lang="en-US" altLang="ja-JP" dirty="0" smtClean="0"/>
              <a:t> = a few GeV (Wide band)</a:t>
            </a:r>
          </a:p>
          <a:p>
            <a:r>
              <a:rPr lang="en-US" altLang="ja-JP" b="1" dirty="0"/>
              <a:t>K2K and MINOS </a:t>
            </a:r>
            <a:r>
              <a:rPr lang="en-US" altLang="ja-JP" dirty="0"/>
              <a:t>confirmed the </a:t>
            </a:r>
            <a:r>
              <a:rPr lang="en-US" altLang="ja-JP" dirty="0" smtClean="0"/>
              <a:t>atmospheric neutrino oscillation </a:t>
            </a:r>
            <a:r>
              <a:rPr lang="en-US" altLang="ja-JP" dirty="0"/>
              <a:t>by </a:t>
            </a:r>
            <a:r>
              <a:rPr lang="en-US" altLang="ja-JP" dirty="0" smtClean="0"/>
              <a:t>man-made neutrinos</a:t>
            </a:r>
            <a:endParaRPr lang="ja-JP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60"/>
          <a:stretch>
            <a:fillRect/>
          </a:stretch>
        </p:blipFill>
        <p:spPr>
          <a:xfrm>
            <a:off x="84666" y="4405812"/>
            <a:ext cx="2692400" cy="2430462"/>
          </a:xfrm>
          <a:prstGeom prst="rect">
            <a:avLst/>
          </a:prstGeom>
          <a:noFill/>
          <a:ln/>
          <a:extLst>
            <a:ext uri="{91240B29-F687-4f45-9708-019B960494DF}">
              <a14:hiddenLine xmlns:a14="http://schemas.microsoft.com/office/drawing/2010/main" w="9525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952273" y="4872539"/>
            <a:ext cx="13980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dirty="0" smtClean="0"/>
              <a:t>112: Observed</a:t>
            </a:r>
          </a:p>
          <a:p>
            <a:r>
              <a:rPr kumimoji="1" lang="en-US" altLang="ja-JP" sz="1600" dirty="0" smtClean="0"/>
              <a:t>58:   Expected</a:t>
            </a:r>
            <a:endParaRPr kumimoji="1" lang="ja-JP" altLang="en-US" sz="1600" dirty="0"/>
          </a:p>
        </p:txBody>
      </p:sp>
      <p:pic>
        <p:nvPicPr>
          <p:cNvPr id="6" name="Picture 5" descr="spectrum_skzp_2007both_mino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31"/>
          <a:stretch>
            <a:fillRect/>
          </a:stretch>
        </p:blipFill>
        <p:spPr bwMode="auto">
          <a:xfrm>
            <a:off x="2523551" y="4372998"/>
            <a:ext cx="3490420" cy="2499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contours_skzp_2007_all_both_color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r="7648"/>
          <a:stretch>
            <a:fillRect/>
          </a:stretch>
        </p:blipFill>
        <p:spPr bwMode="auto">
          <a:xfrm>
            <a:off x="5963702" y="4545540"/>
            <a:ext cx="3216281" cy="2340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824112" y="5455744"/>
            <a:ext cx="1356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In 2007 data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832557" y="4559651"/>
            <a:ext cx="16608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K2K final (2004)</a:t>
            </a:r>
            <a:endParaRPr kumimoji="1" lang="ja-JP" altLang="en-US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3813350" y="5231313"/>
            <a:ext cx="1403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2.5x10</a:t>
            </a:r>
            <a:r>
              <a:rPr kumimoji="1" lang="en-US" altLang="ja-JP" baseline="30000" dirty="0" smtClean="0"/>
              <a:t>20</a:t>
            </a:r>
            <a:r>
              <a:rPr kumimoji="1" lang="en-US" altLang="ja-JP" dirty="0" smtClean="0"/>
              <a:t> POT</a:t>
            </a:r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2523551" y="4372997"/>
            <a:ext cx="3363479" cy="1725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/>
          <p:cNvSpPr/>
          <p:nvPr/>
        </p:nvSpPr>
        <p:spPr>
          <a:xfrm>
            <a:off x="8125608" y="4405812"/>
            <a:ext cx="1018392" cy="23255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8419638" y="4647459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2007</a:t>
            </a:r>
            <a:endParaRPr kumimoji="1" lang="ja-JP" altLang="en-US" dirty="0"/>
          </a:p>
        </p:txBody>
      </p:sp>
      <p:sp>
        <p:nvSpPr>
          <p:cNvPr id="17" name="日付プレースホルダー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8" name="フッター プレースホルダー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9" name="スライド番号プレースホルダー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927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Current status of the atmospheric neutrino oscillation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64023" y="1548639"/>
            <a:ext cx="5799945" cy="2584215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altLang="ja-JP" dirty="0" smtClean="0"/>
              <a:t>For the last 15 yeas after the discovery of neutrino oscillations in atmospheric neutrinos,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23</a:t>
            </a:r>
            <a:r>
              <a:rPr lang="en-US" altLang="ja-JP" dirty="0" smtClean="0"/>
              <a:t>, </a:t>
            </a:r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23</a:t>
            </a:r>
            <a:r>
              <a:rPr lang="en-US" altLang="ja-JP" dirty="0" smtClean="0"/>
              <a:t> and </a:t>
            </a:r>
            <a:r>
              <a:rPr lang="en-US" altLang="ja-JP" dirty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 were precisely determined, not only by the atmospheric neutrinos, but also by the accelerator long baseline experiments and the reactor experiments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dirty="0" smtClean="0"/>
              <a:t>Y. </a:t>
            </a:r>
            <a:r>
              <a:rPr kumimoji="1" lang="en-US" altLang="ja-JP" smtClean="0"/>
              <a:t>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23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544" y="2584527"/>
            <a:ext cx="2712930" cy="1195797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49674" y="341099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49674" y="317072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49674" y="240872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673674" y="264899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/>
              <a:t>1</a:t>
            </a:r>
            <a:endParaRPr kumimoji="1" lang="ja-JP" altLang="en-US" baseline="-25000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1673674" y="2408724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/>
              <a:t>2</a:t>
            </a:r>
            <a:endParaRPr kumimoji="1" lang="ja-JP" altLang="en-US" baseline="-25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673674" y="3410992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r>
              <a:rPr lang="en-US" altLang="ja-JP" baseline="-25000" dirty="0" smtClean="0"/>
              <a:t>3</a:t>
            </a:r>
            <a:endParaRPr kumimoji="1" lang="ja-JP" altLang="en-US" baseline="-25000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2074" y="2180124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solidFill>
                  <a:srgbClr val="FF00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solidFill>
                  <a:srgbClr val="FF0000"/>
                </a:solidFill>
              </a:rPr>
              <a:t>e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   </a:t>
            </a:r>
            <a:r>
              <a:rPr kumimoji="1" lang="en-US" altLang="ja-JP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smtClean="0">
                <a:solidFill>
                  <a:srgbClr val="008000"/>
                </a:solidFill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   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n</a:t>
            </a:r>
            <a:r>
              <a:rPr kumimoji="1" lang="en-US" altLang="ja-JP" baseline="-25000" dirty="0" err="1" smtClean="0">
                <a:latin typeface="Symbol" charset="2"/>
                <a:cs typeface="Symbol" charset="2"/>
              </a:rPr>
              <a:t>t</a:t>
            </a:r>
            <a:endParaRPr kumimoji="1" lang="ja-JP" altLang="en-US" baseline="-25000" dirty="0">
              <a:latin typeface="Symbol" charset="2"/>
              <a:cs typeface="Symbol" charset="2"/>
            </a:endParaRPr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149674" y="4071396"/>
            <a:ext cx="318358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矢印コネクタ 15"/>
          <p:cNvCxnSpPr/>
          <p:nvPr/>
        </p:nvCxnSpPr>
        <p:spPr>
          <a:xfrm flipV="1">
            <a:off x="149674" y="1915225"/>
            <a:ext cx="0" cy="21561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テキスト ボックス 16"/>
          <p:cNvSpPr txBox="1"/>
          <p:nvPr/>
        </p:nvSpPr>
        <p:spPr>
          <a:xfrm>
            <a:off x="427218" y="1502689"/>
            <a:ext cx="1095172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dirty="0" smtClean="0"/>
              <a:t>Normal </a:t>
            </a:r>
          </a:p>
          <a:p>
            <a:pPr>
              <a:lnSpc>
                <a:spcPct val="70000"/>
              </a:lnSpc>
            </a:pPr>
            <a:r>
              <a:rPr lang="en-US" altLang="ja-JP" dirty="0" smtClean="0"/>
              <a:t>Mass</a:t>
            </a:r>
          </a:p>
          <a:p>
            <a:pPr>
              <a:lnSpc>
                <a:spcPct val="70000"/>
              </a:lnSpc>
            </a:pPr>
            <a:r>
              <a:rPr lang="en-US" altLang="ja-JP" dirty="0" smtClean="0"/>
              <a:t>Hierarchy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917762" y="1509746"/>
            <a:ext cx="1095172" cy="687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dirty="0" smtClean="0"/>
              <a:t>Inverted</a:t>
            </a:r>
            <a:endParaRPr kumimoji="1" lang="en-US" altLang="ja-JP" dirty="0" smtClean="0"/>
          </a:p>
          <a:p>
            <a:pPr>
              <a:lnSpc>
                <a:spcPct val="70000"/>
              </a:lnSpc>
            </a:pPr>
            <a:r>
              <a:rPr lang="en-US" altLang="ja-JP" dirty="0" smtClean="0"/>
              <a:t>Mass</a:t>
            </a:r>
          </a:p>
          <a:p>
            <a:pPr>
              <a:lnSpc>
                <a:spcPct val="70000"/>
              </a:lnSpc>
            </a:pPr>
            <a:r>
              <a:rPr lang="en-US" altLang="ja-JP" dirty="0" smtClean="0"/>
              <a:t>Hierarchy</a:t>
            </a:r>
            <a:endParaRPr kumimoji="1" lang="ja-JP" altLang="en-US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5679" y="4197644"/>
            <a:ext cx="88157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Current and future important issues for the atmospheric neutrinos are to obtain indications for the octant </a:t>
            </a:r>
            <a:r>
              <a:rPr lang="en-US" altLang="ja-JP" sz="2400" dirty="0"/>
              <a:t>of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 smtClean="0"/>
              <a:t>23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(</a:t>
            </a:r>
            <a:r>
              <a:rPr lang="en-US" altLang="ja-JP" sz="2400" dirty="0"/>
              <a:t>if </a:t>
            </a:r>
            <a:r>
              <a:rPr lang="en-US" altLang="ja-JP" sz="2400" dirty="0"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/>
              <a:t>23</a:t>
            </a:r>
            <a:r>
              <a:rPr lang="en-US" altLang="ja-JP" sz="2400" dirty="0"/>
              <a:t>≠</a:t>
            </a:r>
            <a:r>
              <a:rPr lang="en-US" altLang="ja-JP" sz="2400" dirty="0">
                <a:latin typeface="Symbol" charset="2"/>
                <a:cs typeface="Symbol" charset="2"/>
              </a:rPr>
              <a:t>p</a:t>
            </a:r>
            <a:r>
              <a:rPr lang="en-US" altLang="ja-JP" sz="2400" dirty="0"/>
              <a:t>/4) and </a:t>
            </a:r>
            <a:r>
              <a:rPr lang="en-US" altLang="ja-JP" sz="2400" dirty="0" smtClean="0"/>
              <a:t>mass hierarchy, </a:t>
            </a:r>
            <a:r>
              <a:rPr lang="en-US" altLang="ja-JP" sz="2400" dirty="0"/>
              <a:t>and to </a:t>
            </a:r>
            <a:r>
              <a:rPr lang="en-US" altLang="ja-JP" sz="2400" dirty="0" smtClean="0"/>
              <a:t>get hints for CP violation</a:t>
            </a:r>
            <a:endParaRPr lang="en-US" altLang="ja-JP" sz="2400" dirty="0"/>
          </a:p>
          <a:p>
            <a:pPr marL="342900" indent="-342900">
              <a:buFont typeface="Arial"/>
              <a:buChar char="•"/>
            </a:pPr>
            <a:r>
              <a:rPr lang="en-US" altLang="ja-JP" sz="2400" dirty="0" smtClean="0"/>
              <a:t>Most </a:t>
            </a:r>
            <a:r>
              <a:rPr lang="en-US" altLang="ja-JP" sz="2400" dirty="0"/>
              <a:t>of the information arose from </a:t>
            </a:r>
            <a:r>
              <a:rPr lang="en-US" altLang="ja-JP" sz="2400" dirty="0">
                <a:latin typeface="Symbol" charset="2"/>
                <a:cs typeface="Symbol" charset="2"/>
              </a:rPr>
              <a:t>n</a:t>
            </a:r>
            <a:r>
              <a:rPr lang="en-US" altLang="ja-JP" sz="2400" baseline="-25000" dirty="0"/>
              <a:t>e </a:t>
            </a:r>
            <a:r>
              <a:rPr lang="en-US" altLang="ja-JP" sz="2400" dirty="0"/>
              <a:t>appearance in the </a:t>
            </a:r>
            <a:r>
              <a:rPr lang="en-US" altLang="ja-JP" sz="2400" dirty="0" smtClean="0"/>
              <a:t>three flavor </a:t>
            </a:r>
            <a:r>
              <a:rPr lang="en-US" altLang="ja-JP" sz="2400" dirty="0"/>
              <a:t>oscillation </a:t>
            </a:r>
            <a:r>
              <a:rPr lang="en-US" altLang="ja-JP" sz="2400" dirty="0" smtClean="0"/>
              <a:t>analysis</a:t>
            </a:r>
          </a:p>
          <a:p>
            <a:r>
              <a:rPr lang="en-US" altLang="ja-JP" sz="2400" dirty="0" smtClean="0">
                <a:sym typeface="Wingdings"/>
              </a:rPr>
              <a:t>		</a:t>
            </a:r>
            <a:r>
              <a:rPr lang="en-US" altLang="ja-JP" sz="2400" dirty="0">
                <a:sym typeface="Wingdings"/>
              </a:rPr>
              <a:t>	</a:t>
            </a:r>
            <a:r>
              <a:rPr lang="en-US" altLang="ja-JP" sz="2400" dirty="0" smtClean="0">
                <a:sym typeface="Wingdings"/>
              </a:rPr>
              <a:t>		 </a:t>
            </a:r>
            <a:r>
              <a:rPr lang="en-US" altLang="ja-JP" sz="2400" dirty="0" smtClean="0"/>
              <a:t>Results </a:t>
            </a:r>
            <a:r>
              <a:rPr lang="en-US" altLang="ja-JP" sz="2400" dirty="0"/>
              <a:t>from Super</a:t>
            </a:r>
            <a:r>
              <a:rPr lang="en-US" altLang="ja-JP" sz="2400" dirty="0" smtClean="0"/>
              <a:t>-</a:t>
            </a:r>
            <a:r>
              <a:rPr lang="en-US" altLang="ja-JP" sz="2400" dirty="0"/>
              <a:t>K</a:t>
            </a:r>
          </a:p>
        </p:txBody>
      </p:sp>
    </p:spTree>
    <p:extLst>
      <p:ext uri="{BB962C8B-B14F-4D97-AF65-F5344CB8AC3E}">
        <p14:creationId xmlns:p14="http://schemas.microsoft.com/office/powerpoint/2010/main" val="1605489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57200" y="18207"/>
            <a:ext cx="8229600" cy="714453"/>
          </a:xfrm>
          <a:solidFill>
            <a:schemeClr val="accent3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lang="en-US" altLang="ja-JP" dirty="0" smtClean="0"/>
              <a:t>Data Accumulated</a:t>
            </a:r>
            <a:endParaRPr kumimoji="1" lang="ja-JP" altLang="en-US" dirty="0"/>
          </a:p>
        </p:txBody>
      </p:sp>
      <p:graphicFrame>
        <p:nvGraphicFramePr>
          <p:cNvPr id="4" name="表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59330"/>
              </p:ext>
            </p:extLst>
          </p:nvPr>
        </p:nvGraphicFramePr>
        <p:xfrm>
          <a:off x="357738" y="785852"/>
          <a:ext cx="8500030" cy="5796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3210"/>
                <a:gridCol w="1439364"/>
                <a:gridCol w="1439364"/>
                <a:gridCol w="1439364"/>
                <a:gridCol w="1439364"/>
                <a:gridCol w="1439364"/>
              </a:tblGrid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Phase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SK-I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SK-II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SK-III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SK-IV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Total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Periods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96-Apr</a:t>
                      </a:r>
                    </a:p>
                    <a:p>
                      <a:r>
                        <a:rPr kumimoji="1" lang="en-US" altLang="ja-JP" dirty="0" smtClean="0"/>
                        <a:t>     〜01-Jun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02-Dec</a:t>
                      </a:r>
                    </a:p>
                    <a:p>
                      <a:r>
                        <a:rPr kumimoji="1" lang="en-US" altLang="ja-JP" dirty="0" smtClean="0"/>
                        <a:t>     〜05-Nov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06-Jul</a:t>
                      </a:r>
                    </a:p>
                    <a:p>
                      <a:r>
                        <a:rPr kumimoji="1" lang="en-US" altLang="ja-JP" dirty="0" smtClean="0"/>
                        <a:t>     〜08-Sep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08-Sep</a:t>
                      </a:r>
                    </a:p>
                    <a:p>
                      <a:r>
                        <a:rPr kumimoji="1" lang="en-US" altLang="ja-JP" dirty="0" smtClean="0"/>
                        <a:t>     〜running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ID</a:t>
                      </a:r>
                      <a:r>
                        <a:rPr kumimoji="1" lang="en-US" altLang="ja-JP" baseline="0" dirty="0" smtClean="0"/>
                        <a:t> PMTs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11,146 (40%)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5,182 (19%)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11,129 (40%)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11,129</a:t>
                      </a:r>
                      <a:r>
                        <a:rPr kumimoji="1" lang="en-US" altLang="ja-JP" baseline="0" dirty="0" smtClean="0"/>
                        <a:t> (40%)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Electronics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ATM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ATM</a:t>
                      </a:r>
                      <a:endParaRPr kumimoji="1" lang="ja-JP" altLang="en-US" dirty="0" smtClean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ATM</a:t>
                      </a:r>
                      <a:endParaRPr kumimoji="1" lang="ja-JP" altLang="en-US" dirty="0" smtClean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b="1" i="1" dirty="0" smtClean="0"/>
                        <a:t>QBEE</a:t>
                      </a:r>
                      <a:endParaRPr kumimoji="1" lang="ja-JP" altLang="en-US" b="1" i="1" dirty="0" smtClean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1" lang="ja-JP" altLang="en-US" b="1" i="1" dirty="0" smtClean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Trigger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Hardware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Hardware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Hardware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b="1" i="1" dirty="0" smtClean="0"/>
                        <a:t>Software</a:t>
                      </a:r>
                      <a:endParaRPr kumimoji="1" lang="ja-JP" altLang="en-US" b="1" i="1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kumimoji="1" lang="ja-JP" altLang="en-US" b="1" i="1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Atm</a:t>
                      </a:r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sz="1600" dirty="0" smtClean="0"/>
                        <a:t>FC</a:t>
                      </a:r>
                      <a:r>
                        <a:rPr kumimoji="1" lang="en-US" altLang="ja-JP" sz="1100" dirty="0" smtClean="0"/>
                        <a:t>+</a:t>
                      </a:r>
                      <a:r>
                        <a:rPr kumimoji="1" lang="en-US" altLang="ja-JP" sz="1600" dirty="0" smtClean="0"/>
                        <a:t>PC</a:t>
                      </a:r>
                      <a:r>
                        <a:rPr kumimoji="1" lang="en-US" altLang="ja-JP" sz="1400" dirty="0" smtClean="0"/>
                        <a:t> </a:t>
                      </a:r>
                      <a:r>
                        <a:rPr kumimoji="1" lang="en-US" altLang="ja-JP" dirty="0" smtClean="0"/>
                        <a:t>(days)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1489 days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799 days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518 days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1417 days</a:t>
                      </a:r>
                    </a:p>
                    <a:p>
                      <a:r>
                        <a:rPr kumimoji="1" lang="en-US" altLang="ja-JP" dirty="0" smtClean="0"/>
                        <a:t> (&lt; ‘13 Mar)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4,213 days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 (&lt; ‘13 Mar)</a:t>
                      </a:r>
                      <a:endParaRPr kumimoji="1" lang="ja-JP" altLang="en-US" dirty="0" smtClean="0"/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(# of ev.)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12,299+902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6,610+427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4,355+344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11,513+960</a:t>
                      </a:r>
                      <a:endParaRPr kumimoji="1" lang="ja-JP" altLang="en-US" b="0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600" dirty="0" smtClean="0">
                          <a:solidFill>
                            <a:srgbClr val="FF0000"/>
                          </a:solidFill>
                        </a:rPr>
                        <a:t>34,777+</a:t>
                      </a:r>
                      <a:r>
                        <a:rPr kumimoji="1" lang="en-US" altLang="ja-JP" sz="1600" b="0" dirty="0" smtClean="0">
                          <a:solidFill>
                            <a:srgbClr val="FF0000"/>
                          </a:solidFill>
                        </a:rPr>
                        <a:t>2,633</a:t>
                      </a:r>
                      <a:endParaRPr kumimoji="1" lang="ja-JP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err="1" smtClean="0"/>
                        <a:t>Atm</a:t>
                      </a:r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n </a:t>
                      </a:r>
                      <a:r>
                        <a:rPr kumimoji="1" lang="en-US" altLang="ja-JP" dirty="0" smtClean="0">
                          <a:latin typeface="+mn-lt"/>
                          <a:cs typeface="Symbol" charset="2"/>
                        </a:rPr>
                        <a:t>up-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m</a:t>
                      </a:r>
                      <a:r>
                        <a:rPr kumimoji="1" lang="en-US" altLang="ja-JP" dirty="0" smtClean="0"/>
                        <a:t> (days)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1646 days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828 days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636 days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1417 days </a:t>
                      </a:r>
                    </a:p>
                    <a:p>
                      <a:r>
                        <a:rPr kumimoji="1" lang="en-US" altLang="ja-JP" dirty="0" smtClean="0"/>
                        <a:t>(&lt; ‘13 Mar)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4,527 days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(&lt; ‘13 Mar)</a:t>
                      </a:r>
                      <a:endParaRPr kumimoji="1" lang="ja-JP" altLang="en-US" dirty="0" smtClean="0"/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(# of ev.)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2,328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1,094</a:t>
                      </a: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945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2,085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6,452</a:t>
                      </a: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Solar </a:t>
                      </a:r>
                      <a:r>
                        <a:rPr kumimoji="1" lang="en-US" altLang="ja-JP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kumimoji="1" lang="en-US" altLang="ja-JP" dirty="0" smtClean="0"/>
                        <a:t> (days)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1496 days</a:t>
                      </a:r>
                    </a:p>
                    <a:p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791 days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547.9 days</a:t>
                      </a:r>
                      <a:endParaRPr kumimoji="1" lang="ja-JP" altLang="en-US" dirty="0" smtClean="0"/>
                    </a:p>
                    <a:p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1069.3 days</a:t>
                      </a:r>
                    </a:p>
                    <a:p>
                      <a:r>
                        <a:rPr kumimoji="1" lang="en-US" altLang="ja-JP" dirty="0" smtClean="0"/>
                        <a:t>(&lt; ‘12 Mar)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3904 days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(&lt; ‘12 Mar)</a:t>
                      </a:r>
                      <a:endParaRPr kumimoji="1" lang="ja-JP" altLang="en-US" dirty="0" smtClean="0"/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(# of ev.)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22,404 ev.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7,212.8 ev.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8,147.9 ev.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19,809.4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 ev.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>
                          <a:solidFill>
                            <a:srgbClr val="FF0000"/>
                          </a:solidFill>
                        </a:rPr>
                        <a:t>57,574.1</a:t>
                      </a:r>
                      <a:r>
                        <a:rPr kumimoji="1" lang="en-US" altLang="ja-JP" baseline="0" dirty="0" smtClean="0">
                          <a:solidFill>
                            <a:srgbClr val="FF0000"/>
                          </a:solidFill>
                        </a:rPr>
                        <a:t> ev.</a:t>
                      </a:r>
                      <a:endParaRPr kumimoji="1" lang="ja-JP" altLang="en-US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Proton decay </a:t>
                      </a:r>
                      <a:endParaRPr kumimoji="1" lang="ja-JP" altLang="en-US" dirty="0"/>
                    </a:p>
                  </a:txBody>
                  <a:tcPr>
                    <a:lnL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91.7 </a:t>
                      </a:r>
                      <a:r>
                        <a:rPr kumimoji="1" lang="en-US" altLang="ja-JP" dirty="0" err="1" smtClean="0"/>
                        <a:t>kt</a:t>
                      </a:r>
                      <a:r>
                        <a:rPr kumimoji="1" lang="ja-JP" altLang="en-US" dirty="0" smtClean="0"/>
                        <a:t>・</a:t>
                      </a:r>
                      <a:r>
                        <a:rPr kumimoji="1" lang="en-US" altLang="ja-JP" dirty="0" err="1" smtClean="0"/>
                        <a:t>yr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ja-JP" dirty="0" smtClean="0"/>
                        <a:t>49.2</a:t>
                      </a:r>
                      <a:r>
                        <a:rPr kumimoji="1" lang="en-US" altLang="ja-JP" dirty="0" smtClean="0"/>
                        <a:t> </a:t>
                      </a:r>
                      <a:r>
                        <a:rPr kumimoji="1" lang="en-US" altLang="ja-JP" dirty="0" err="1" smtClean="0"/>
                        <a:t>kt</a:t>
                      </a:r>
                      <a:r>
                        <a:rPr kumimoji="1" lang="ja-JP" altLang="en-US" dirty="0" smtClean="0"/>
                        <a:t>・</a:t>
                      </a:r>
                      <a:r>
                        <a:rPr kumimoji="1" lang="en-US" altLang="ja-JP" dirty="0" err="1" smtClean="0"/>
                        <a:t>yr</a:t>
                      </a:r>
                      <a:endParaRPr kumimoji="1" lang="ja-JP" altLang="en-US" dirty="0" smtClean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ja-JP" dirty="0" smtClean="0"/>
                        <a:t>31.9 </a:t>
                      </a:r>
                      <a:r>
                        <a:rPr kumimoji="1" lang="en-US" altLang="ja-JP" dirty="0" err="1" smtClean="0"/>
                        <a:t>kt</a:t>
                      </a:r>
                      <a:r>
                        <a:rPr kumimoji="1" lang="ja-JP" altLang="en-US" dirty="0" smtClean="0"/>
                        <a:t>・</a:t>
                      </a:r>
                      <a:r>
                        <a:rPr kumimoji="1" lang="en-US" altLang="ja-JP" dirty="0" err="1" smtClean="0"/>
                        <a:t>yr</a:t>
                      </a:r>
                      <a:endParaRPr kumimoji="1" lang="ja-JP" altLang="en-US" dirty="0" smtClean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46.5 </a:t>
                      </a:r>
                      <a:r>
                        <a:rPr kumimoji="1" lang="en-US" altLang="ja-JP" dirty="0" err="1" smtClean="0"/>
                        <a:t>kt</a:t>
                      </a:r>
                      <a:r>
                        <a:rPr kumimoji="1" lang="ja-JP" altLang="en-US" dirty="0" smtClean="0"/>
                        <a:t>・</a:t>
                      </a:r>
                      <a:r>
                        <a:rPr kumimoji="1" lang="en-US" altLang="ja-JP" dirty="0" err="1" smtClean="0"/>
                        <a:t>yr</a:t>
                      </a:r>
                      <a:r>
                        <a:rPr kumimoji="1" lang="en-US" altLang="ja-JP" dirty="0" smtClean="0"/>
                        <a:t> </a:t>
                      </a:r>
                    </a:p>
                    <a:p>
                      <a:r>
                        <a:rPr kumimoji="1" lang="en-US" altLang="ja-JP" dirty="0" smtClean="0"/>
                        <a:t>(&lt; ‘11 Mar)</a:t>
                      </a:r>
                      <a:endParaRPr kumimoji="1" lang="ja-JP" altLang="en-US" dirty="0"/>
                    </a:p>
                  </a:txBody>
                  <a:tcPr>
                    <a:lnL w="952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dirty="0" smtClean="0"/>
                        <a:t>220  </a:t>
                      </a:r>
                      <a:r>
                        <a:rPr kumimoji="1" lang="en-US" altLang="ja-JP" dirty="0" err="1" smtClean="0"/>
                        <a:t>kt</a:t>
                      </a:r>
                      <a:r>
                        <a:rPr kumimoji="1" lang="ja-JP" altLang="en-US" dirty="0" smtClean="0"/>
                        <a:t>・</a:t>
                      </a:r>
                      <a:r>
                        <a:rPr kumimoji="1" lang="en-US" altLang="ja-JP" dirty="0" err="1" smtClean="0"/>
                        <a:t>yr</a:t>
                      </a:r>
                      <a:r>
                        <a:rPr kumimoji="1" lang="en-US" altLang="ja-JP" dirty="0" smtClean="0"/>
                        <a:t> </a:t>
                      </a:r>
                      <a:endParaRPr kumimoji="1" lang="ja-JP" altLang="en-US" dirty="0"/>
                    </a:p>
                  </a:txBody>
                  <a:tcPr>
                    <a:lnL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10" name="直線コネクタ 9"/>
          <p:cNvCxnSpPr/>
          <p:nvPr/>
        </p:nvCxnSpPr>
        <p:spPr>
          <a:xfrm flipH="1">
            <a:off x="7442195" y="1160637"/>
            <a:ext cx="1415573" cy="17204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線コネクタ 11"/>
          <p:cNvCxnSpPr/>
          <p:nvPr/>
        </p:nvCxnSpPr>
        <p:spPr>
          <a:xfrm>
            <a:off x="7442195" y="1160637"/>
            <a:ext cx="1415573" cy="172047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24</a:t>
            </a:fld>
            <a:endParaRPr kumimoji="1" lang="ja-JP" altLang="en-US"/>
          </a:p>
        </p:txBody>
      </p:sp>
      <p:sp>
        <p:nvSpPr>
          <p:cNvPr id="13" name="角丸四角形 12"/>
          <p:cNvSpPr/>
          <p:nvPr/>
        </p:nvSpPr>
        <p:spPr>
          <a:xfrm>
            <a:off x="204486" y="2859587"/>
            <a:ext cx="8835926" cy="2112395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8731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9144000" cy="471385"/>
          </a:xfrm>
          <a:prstGeom prst="rect">
            <a:avLst/>
          </a:prstGeom>
          <a:solidFill>
            <a:srgbClr val="D7E4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25</a:t>
            </a:fld>
            <a:endParaRPr kumimoji="1" lang="ja-JP" altLang="en-US"/>
          </a:p>
        </p:txBody>
      </p:sp>
      <p:sp>
        <p:nvSpPr>
          <p:cNvPr id="8" name="テキスト ボックス 7"/>
          <p:cNvSpPr txBox="1"/>
          <p:nvPr/>
        </p:nvSpPr>
        <p:spPr>
          <a:xfrm>
            <a:off x="1146146" y="4879209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ja-JP" altLang="en-US" dirty="0"/>
          </a:p>
          <a:p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100" y="30980"/>
            <a:ext cx="9053396" cy="6858000"/>
          </a:xfrm>
          <a:prstGeom prst="rect">
            <a:avLst/>
          </a:prstGeom>
          <a:ln>
            <a:noFill/>
          </a:ln>
        </p:spPr>
      </p:pic>
      <p:sp>
        <p:nvSpPr>
          <p:cNvPr id="10" name="正方形/長方形 9"/>
          <p:cNvSpPr/>
          <p:nvPr/>
        </p:nvSpPr>
        <p:spPr>
          <a:xfrm>
            <a:off x="7403484" y="5525540"/>
            <a:ext cx="1533358" cy="499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1" name="正方形/長方形 10"/>
          <p:cNvSpPr/>
          <p:nvPr/>
        </p:nvSpPr>
        <p:spPr>
          <a:xfrm>
            <a:off x="8058456" y="6079872"/>
            <a:ext cx="1043535" cy="4998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7155848" y="5840770"/>
            <a:ext cx="1598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(No oscillation)</a:t>
            </a:r>
            <a:endParaRPr kumimoji="1" lang="ja-JP" altLang="en-US" dirty="0"/>
          </a:p>
        </p:txBody>
      </p:sp>
      <p:sp>
        <p:nvSpPr>
          <p:cNvPr id="7" name="テキスト ボックス 6"/>
          <p:cNvSpPr txBox="1"/>
          <p:nvPr/>
        </p:nvSpPr>
        <p:spPr>
          <a:xfrm>
            <a:off x="0" y="9987"/>
            <a:ext cx="9144000" cy="46139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normAutofit fontScale="92500" lnSpcReduction="10000"/>
          </a:bodyPr>
          <a:lstStyle/>
          <a:p>
            <a:pPr algn="ctr"/>
            <a:r>
              <a:rPr kumimoji="1" lang="en-US" altLang="ja-JP" sz="2800" b="1" i="1" dirty="0" smtClean="0"/>
              <a:t>Event Distribution (SK-I, II, III, IV) (Latest Results &lt;March-2013)</a:t>
            </a:r>
            <a:endParaRPr kumimoji="1" lang="ja-JP" altLang="en-US" sz="2800" b="1" i="1" dirty="0"/>
          </a:p>
        </p:txBody>
      </p:sp>
    </p:spTree>
    <p:extLst>
      <p:ext uri="{BB962C8B-B14F-4D97-AF65-F5344CB8AC3E}">
        <p14:creationId xmlns:p14="http://schemas.microsoft.com/office/powerpoint/2010/main" val="670034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4914" y="3466853"/>
            <a:ext cx="3819086" cy="34025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976210"/>
          </a:xfrm>
          <a:solidFill>
            <a:srgbClr val="D7E4BD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3 flavor analysis</a:t>
            </a:r>
            <a:endParaRPr kumimoji="1" lang="ja-JP" altLang="en-US" dirty="0"/>
          </a:p>
        </p:txBody>
      </p:sp>
      <p:pic>
        <p:nvPicPr>
          <p:cNvPr id="27" name="図 2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5" y="1627584"/>
            <a:ext cx="7557026" cy="179797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11354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b="1" dirty="0">
                <a:latin typeface="Symbol" charset="2"/>
                <a:cs typeface="Symbol" charset="2"/>
              </a:rPr>
              <a:t>n</a:t>
            </a:r>
            <a:r>
              <a:rPr lang="en-US" altLang="ja-JP" sz="2000" b="1" baseline="-25000" dirty="0"/>
              <a:t>e</a:t>
            </a:r>
            <a:r>
              <a:rPr lang="en-US" altLang="ja-JP" sz="2000" b="1" dirty="0"/>
              <a:t> appearance </a:t>
            </a:r>
            <a:r>
              <a:rPr lang="en-US" altLang="ja-JP" sz="2000" b="1" dirty="0" smtClean="0"/>
              <a:t>in </a:t>
            </a:r>
            <a:r>
              <a:rPr lang="en-US" altLang="ja-JP" sz="2000" b="1" dirty="0"/>
              <a:t>3 flavor oscillation</a:t>
            </a:r>
            <a:endParaRPr lang="ja-JP" altLang="en-US" sz="20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68800" y="1723027"/>
            <a:ext cx="118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>
                <a:solidFill>
                  <a:srgbClr val="FF0000"/>
                </a:solidFill>
              </a:rPr>
              <a:t>Solar term</a:t>
            </a:r>
            <a:endParaRPr kumimoji="1" lang="ja-JP" altLang="en-US" b="1" u="sng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36002" y="2357446"/>
            <a:ext cx="236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solidFill>
                  <a:srgbClr val="FF0000"/>
                </a:solidFill>
              </a:rPr>
              <a:t>Interference</a:t>
            </a:r>
            <a:r>
              <a:rPr kumimoji="1" lang="en-US" altLang="ja-JP" b="1" u="sng" dirty="0" smtClean="0">
                <a:solidFill>
                  <a:srgbClr val="FF0000"/>
                </a:solidFill>
              </a:rPr>
              <a:t> term; </a:t>
            </a:r>
            <a:r>
              <a:rPr kumimoji="1" lang="en-US" altLang="ja-JP" b="1" u="sng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b="1" u="sng" baseline="-25000" dirty="0" err="1" smtClean="0">
                <a:solidFill>
                  <a:srgbClr val="FF0000"/>
                </a:solidFill>
              </a:rPr>
              <a:t>CP</a:t>
            </a:r>
            <a:endParaRPr kumimoji="1" lang="ja-JP" altLang="en-US" b="1" u="sng" baseline="-250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11979" y="2655257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solidFill>
                  <a:srgbClr val="FF0000"/>
                </a:solidFill>
              </a:rPr>
              <a:t>Ue3</a:t>
            </a:r>
            <a:r>
              <a:rPr kumimoji="1" lang="en-US" altLang="ja-JP" b="1" u="sng" dirty="0" smtClean="0">
                <a:solidFill>
                  <a:srgbClr val="FF0000"/>
                </a:solidFill>
              </a:rPr>
              <a:t> term; matter enhancement</a:t>
            </a:r>
            <a:endParaRPr kumimoji="1" lang="ja-JP" altLang="en-US" b="1" u="sng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979082" y="3268544"/>
            <a:ext cx="1847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Negligible Ue3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term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2423912" y="3291558"/>
            <a:ext cx="55008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4360818" y="4113217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_</a:t>
            </a:r>
            <a:endParaRPr kumimoji="1" lang="ja-JP" altLang="en-US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734819" y="1161087"/>
            <a:ext cx="3348221" cy="87203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54013" indent="-354013">
              <a:buFont typeface="Arial"/>
              <a:buChar char="•"/>
            </a:pPr>
            <a:r>
              <a:rPr kumimoji="1" lang="en-US" altLang="ja-JP" sz="1600" dirty="0" smtClean="0"/>
              <a:t>~ : mixing angle in matter</a:t>
            </a:r>
          </a:p>
          <a:p>
            <a:pPr marL="354013" indent="-354013">
              <a:buFont typeface="Arial"/>
              <a:buChar char="•"/>
            </a:pPr>
            <a:r>
              <a:rPr lang="en-US" altLang="ja-JP" sz="1600" dirty="0" smtClean="0"/>
              <a:t>P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 = |A</a:t>
            </a:r>
            <a:r>
              <a:rPr lang="en-US" altLang="ja-JP" sz="1600" baseline="-25000" dirty="0" smtClean="0"/>
              <a:t>e</a:t>
            </a:r>
            <a:r>
              <a:rPr lang="en-US" altLang="ja-JP" sz="1600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1600" dirty="0" smtClean="0"/>
              <a:t>|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:  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1600" baseline="-25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sz="1600" dirty="0" smtClean="0"/>
              <a:t> </a:t>
            </a:r>
            <a:r>
              <a:rPr lang="en-US" altLang="ja-JP" sz="1600" dirty="0" smtClean="0">
                <a:sym typeface="Wingdings"/>
              </a:rPr>
              <a:t> </a:t>
            </a:r>
            <a:r>
              <a:rPr lang="en-US" altLang="ja-JP" sz="16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sz="1600" baseline="-25000" dirty="0"/>
              <a:t>e</a:t>
            </a:r>
            <a:r>
              <a:rPr lang="en-US" altLang="ja-JP" sz="1600" dirty="0" smtClean="0">
                <a:sym typeface="Wingdings"/>
              </a:rPr>
              <a:t> in matter</a:t>
            </a:r>
          </a:p>
          <a:p>
            <a:pPr marL="354013" indent="-354013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>
                <a:sym typeface="Wingdings" pitchFamily="2" charset="2"/>
              </a:rPr>
              <a:t>R</a:t>
            </a:r>
            <a:r>
              <a:rPr lang="en-US" altLang="ja-JP" sz="1600" baseline="-25000" dirty="0" smtClean="0">
                <a:sym typeface="Wingdings" pitchFamily="2" charset="2"/>
              </a:rPr>
              <a:t>2</a:t>
            </a:r>
            <a:r>
              <a:rPr lang="en-US" altLang="ja-JP" sz="1600" dirty="0" smtClean="0">
                <a:sym typeface="Wingdings" pitchFamily="2" charset="2"/>
              </a:rPr>
              <a:t> </a:t>
            </a:r>
            <a:r>
              <a:rPr lang="en-US" altLang="ja-JP" sz="1600" dirty="0">
                <a:sym typeface="Wingdings" pitchFamily="2" charset="2"/>
              </a:rPr>
              <a:t>= </a:t>
            </a:r>
            <a:r>
              <a:rPr lang="en-US" altLang="ja-JP" sz="1600" dirty="0">
                <a:solidFill>
                  <a:srgbClr val="000000"/>
                </a:solidFill>
                <a:sym typeface="Wingdings" pitchFamily="2" charset="2"/>
              </a:rPr>
              <a:t>Re(A</a:t>
            </a:r>
            <a:r>
              <a:rPr lang="en-US" altLang="ja-JP" sz="1600" baseline="30000" dirty="0">
                <a:solidFill>
                  <a:srgbClr val="000000"/>
                </a:solidFill>
                <a:sym typeface="Wingdings" pitchFamily="2" charset="2"/>
              </a:rPr>
              <a:t>*</a:t>
            </a:r>
            <a:r>
              <a:rPr lang="en-US" altLang="ja-JP" sz="1600" baseline="-16000" dirty="0" err="1">
                <a:solidFill>
                  <a:srgbClr val="000000"/>
                </a:solidFill>
                <a:sym typeface="Wingdings" pitchFamily="2" charset="2"/>
              </a:rPr>
              <a:t>ee</a:t>
            </a:r>
            <a:r>
              <a:rPr lang="en-US" altLang="ja-JP" sz="1600" dirty="0" err="1">
                <a:solidFill>
                  <a:srgbClr val="000000"/>
                </a:solidFill>
                <a:sym typeface="Wingdings" pitchFamily="2" charset="2"/>
              </a:rPr>
              <a:t>A</a:t>
            </a:r>
            <a:r>
              <a:rPr lang="en-US" altLang="ja-JP" sz="1600" baseline="-16000" dirty="0" err="1">
                <a:solidFill>
                  <a:srgbClr val="000000"/>
                </a:solidFill>
                <a:sym typeface="Wingdings" pitchFamily="2" charset="2"/>
              </a:rPr>
              <a:t>e</a:t>
            </a:r>
            <a:r>
              <a:rPr lang="en-US" altLang="ja-JP" sz="1600" baseline="-16000" dirty="0" err="1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m</a:t>
            </a:r>
            <a:r>
              <a:rPr lang="en-US" altLang="ja-JP" sz="160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r>
              <a:rPr lang="en-US" altLang="ja-JP" sz="1600" dirty="0" smtClean="0">
                <a:sym typeface="Wingdings" pitchFamily="2" charset="2"/>
              </a:rPr>
              <a:t>,    I</a:t>
            </a:r>
            <a:r>
              <a:rPr lang="en-US" altLang="ja-JP" sz="1600" baseline="-25000" dirty="0" smtClean="0">
                <a:sym typeface="Wingdings" pitchFamily="2" charset="2"/>
              </a:rPr>
              <a:t>2</a:t>
            </a:r>
            <a:r>
              <a:rPr lang="en-US" altLang="ja-JP" sz="1600" dirty="0" smtClean="0">
                <a:sym typeface="Wingdings" pitchFamily="2" charset="2"/>
              </a:rPr>
              <a:t>  </a:t>
            </a:r>
            <a:r>
              <a:rPr lang="en-US" altLang="ja-JP" sz="1600" dirty="0">
                <a:sym typeface="Wingdings" pitchFamily="2" charset="2"/>
              </a:rPr>
              <a:t>= </a:t>
            </a:r>
            <a:r>
              <a:rPr lang="en-US" altLang="ja-JP" sz="1600" dirty="0" err="1">
                <a:solidFill>
                  <a:srgbClr val="000000"/>
                </a:solidFill>
                <a:sym typeface="Wingdings" pitchFamily="2" charset="2"/>
              </a:rPr>
              <a:t>Im</a:t>
            </a:r>
            <a:r>
              <a:rPr lang="en-US" altLang="ja-JP" sz="1600" dirty="0">
                <a:solidFill>
                  <a:srgbClr val="000000"/>
                </a:solidFill>
                <a:sym typeface="Wingdings" pitchFamily="2" charset="2"/>
              </a:rPr>
              <a:t>(A</a:t>
            </a:r>
            <a:r>
              <a:rPr lang="en-US" altLang="ja-JP" sz="1600" baseline="30000" dirty="0">
                <a:solidFill>
                  <a:srgbClr val="000000"/>
                </a:solidFill>
                <a:sym typeface="Wingdings" pitchFamily="2" charset="2"/>
              </a:rPr>
              <a:t>*</a:t>
            </a:r>
            <a:r>
              <a:rPr lang="en-US" altLang="ja-JP" sz="1600" baseline="-16000" dirty="0" err="1" smtClean="0">
                <a:solidFill>
                  <a:srgbClr val="000000"/>
                </a:solidFill>
                <a:sym typeface="Wingdings" pitchFamily="2" charset="2"/>
              </a:rPr>
              <a:t>ee</a:t>
            </a:r>
            <a:r>
              <a:rPr lang="en-US" altLang="ja-JP" sz="1600" dirty="0" err="1" smtClean="0">
                <a:solidFill>
                  <a:srgbClr val="000000"/>
                </a:solidFill>
                <a:sym typeface="Wingdings" pitchFamily="2" charset="2"/>
              </a:rPr>
              <a:t>A</a:t>
            </a:r>
            <a:r>
              <a:rPr lang="en-US" altLang="ja-JP" sz="1600" baseline="-16000" dirty="0" err="1" smtClean="0">
                <a:solidFill>
                  <a:srgbClr val="000000"/>
                </a:solidFill>
                <a:sym typeface="Wingdings" pitchFamily="2" charset="2"/>
              </a:rPr>
              <a:t>e</a:t>
            </a:r>
            <a:r>
              <a:rPr lang="en-US" altLang="ja-JP" sz="16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m</a:t>
            </a:r>
            <a:r>
              <a:rPr lang="en-US" altLang="ja-JP" sz="160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en-US" altLang="ja-JP" sz="1600" dirty="0">
              <a:sym typeface="Wingdings" pitchFamily="2" charset="2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7969561" y="4495249"/>
            <a:ext cx="844239" cy="209605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153400" y="2959100"/>
            <a:ext cx="212881" cy="15615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円/楕円 53"/>
          <p:cNvSpPr/>
          <p:nvPr/>
        </p:nvSpPr>
        <p:spPr>
          <a:xfrm>
            <a:off x="5895733" y="3607098"/>
            <a:ext cx="612437" cy="289530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4572000" y="2033121"/>
            <a:ext cx="1549400" cy="1789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テキスト ボックス 20"/>
          <p:cNvSpPr txBox="1"/>
          <p:nvPr/>
        </p:nvSpPr>
        <p:spPr>
          <a:xfrm>
            <a:off x="1782718" y="43359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_</a:t>
            </a:r>
            <a:endParaRPr kumimoji="1" lang="ja-JP" altLang="en-US" b="1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16957" y="3291558"/>
            <a:ext cx="5540654" cy="3566443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b="1" dirty="0" smtClean="0"/>
              <a:t>Mass hierarchy</a:t>
            </a:r>
          </a:p>
          <a:p>
            <a:pPr lvl="1"/>
            <a:r>
              <a:rPr lang="en-US" altLang="ja-JP" dirty="0" smtClean="0"/>
              <a:t>Ue3 matter enhancement</a:t>
            </a:r>
          </a:p>
          <a:p>
            <a:pPr lvl="2"/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13</a:t>
            </a:r>
            <a:r>
              <a:rPr lang="en-US" altLang="ja-JP" baseline="30000" dirty="0" smtClean="0"/>
              <a:t>2</a:t>
            </a:r>
            <a:r>
              <a:rPr lang="en-US" altLang="ja-JP" dirty="0"/>
              <a:t>=2.4x10</a:t>
            </a:r>
            <a:r>
              <a:rPr lang="en-US" altLang="ja-JP" baseline="30000" dirty="0"/>
              <a:t>-3</a:t>
            </a:r>
            <a:r>
              <a:rPr lang="en-US" altLang="ja-JP" dirty="0"/>
              <a:t> </a:t>
            </a:r>
            <a:r>
              <a:rPr lang="en-US" altLang="ja-JP" dirty="0" smtClean="0"/>
              <a:t>eV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/>
              </a:rPr>
              <a:t>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~</a:t>
            </a:r>
            <a:r>
              <a:rPr lang="en-US" altLang="ja-JP" dirty="0" smtClean="0">
                <a:sym typeface="Wingdings"/>
              </a:rPr>
              <a:t>10GeV</a:t>
            </a:r>
          </a:p>
          <a:p>
            <a:pPr lvl="1"/>
            <a:r>
              <a:rPr kumimoji="1" lang="en-US" altLang="ja-JP" dirty="0" smtClean="0"/>
              <a:t>Resonance condition (±V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~D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</a:p>
          <a:p>
            <a:pPr lvl="2"/>
            <a:r>
              <a:rPr lang="en-US" altLang="ja-JP" dirty="0" smtClean="0"/>
              <a:t>NMH </a:t>
            </a:r>
            <a:r>
              <a:rPr lang="en-US" altLang="ja-JP" dirty="0" smtClean="0">
                <a:sym typeface="Wingdings"/>
              </a:rPr>
              <a:t>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n </a:t>
            </a:r>
            <a:r>
              <a:rPr lang="en-US" altLang="ja-JP" dirty="0" smtClean="0">
                <a:cs typeface="Symbol" charset="2"/>
                <a:sym typeface="Wingdings"/>
              </a:rPr>
              <a:t>undergoes resonance, </a:t>
            </a:r>
            <a:r>
              <a:rPr lang="en-US" altLang="ja-JP" dirty="0" smtClean="0"/>
              <a:t>but</a:t>
            </a:r>
            <a:r>
              <a:rPr kumimoji="1" lang="en-US" altLang="ja-JP" dirty="0" smtClean="0"/>
              <a:t> not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n</a:t>
            </a:r>
            <a:endParaRPr lang="en-US" altLang="ja-JP" dirty="0">
              <a:sym typeface="Wingdings"/>
            </a:endParaRPr>
          </a:p>
          <a:p>
            <a:pPr lvl="2"/>
            <a:r>
              <a:rPr kumimoji="1" lang="en-US" altLang="ja-JP" dirty="0" smtClean="0">
                <a:sym typeface="Wingdings"/>
              </a:rPr>
              <a:t>IMH  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n </a:t>
            </a:r>
            <a:r>
              <a:rPr lang="en-US" altLang="ja-JP" dirty="0">
                <a:cs typeface="Symbol" charset="2"/>
                <a:sym typeface="Wingdings"/>
              </a:rPr>
              <a:t>undergoes resonance, </a:t>
            </a:r>
            <a:r>
              <a:rPr lang="en-US" altLang="ja-JP" dirty="0"/>
              <a:t>but not </a:t>
            </a:r>
            <a:r>
              <a:rPr lang="en-US" altLang="ja-JP" dirty="0">
                <a:latin typeface="Symbol" charset="2"/>
                <a:cs typeface="Symbol" charset="2"/>
                <a:sym typeface="Wingdings"/>
              </a:rPr>
              <a:t>n</a:t>
            </a:r>
            <a:endParaRPr kumimoji="1" lang="en-US" altLang="ja-JP" dirty="0" smtClean="0"/>
          </a:p>
          <a:p>
            <a:r>
              <a:rPr lang="en-US" altLang="ja-JP" b="1" dirty="0" smtClean="0"/>
              <a:t>Octant of </a:t>
            </a:r>
            <a:r>
              <a:rPr lang="en-US" altLang="ja-JP" b="1" dirty="0" smtClean="0">
                <a:latin typeface="Symbol" charset="2"/>
                <a:cs typeface="Symbol" charset="2"/>
              </a:rPr>
              <a:t>q</a:t>
            </a:r>
            <a:r>
              <a:rPr lang="en-US" altLang="ja-JP" b="1" baseline="-25000" dirty="0" smtClean="0"/>
              <a:t>23</a:t>
            </a:r>
          </a:p>
          <a:p>
            <a:pPr lvl="1"/>
            <a:r>
              <a:rPr lang="en-US" altLang="ja-JP" dirty="0" smtClean="0"/>
              <a:t>Many places: different ways to show up for different samples</a:t>
            </a:r>
          </a:p>
          <a:p>
            <a:r>
              <a:rPr kumimoji="1" lang="en-US" altLang="ja-JP" b="1" dirty="0" smtClean="0"/>
              <a:t>CP-phase</a:t>
            </a:r>
          </a:p>
          <a:p>
            <a:pPr lvl="1"/>
            <a:r>
              <a:rPr lang="en-US" altLang="ja-JP" dirty="0" smtClean="0"/>
              <a:t>Interference term (Higher resonance </a:t>
            </a:r>
            <a:r>
              <a:rPr lang="en-US" altLang="ja-JP" dirty="0" err="1" smtClean="0"/>
              <a:t>eff</a:t>
            </a:r>
            <a:r>
              <a:rPr lang="en-US" altLang="ja-JP" dirty="0" smtClean="0"/>
              <a:t> is better)</a:t>
            </a:r>
          </a:p>
          <a:p>
            <a:pPr marL="0" indent="0">
              <a:buNone/>
            </a:pPr>
            <a:r>
              <a:rPr kumimoji="1" lang="en-US" altLang="ja-JP" dirty="0" smtClean="0">
                <a:sym typeface="Wingdings"/>
              </a:rPr>
              <a:t> </a:t>
            </a:r>
            <a:r>
              <a:rPr kumimoji="1" lang="en-US" altLang="ja-JP" dirty="0" smtClean="0"/>
              <a:t>Atmospheric neutrinos have a clear signature of those effects if statistics is high enough.</a:t>
            </a:r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3230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0" y="335022"/>
            <a:ext cx="4274656" cy="4512609"/>
          </a:xfrm>
          <a:prstGeom prst="rect">
            <a:avLst/>
          </a:prstGeom>
        </p:spPr>
      </p:pic>
      <p:sp>
        <p:nvSpPr>
          <p:cNvPr id="7" name="タイトル 6"/>
          <p:cNvSpPr>
            <a:spLocks noGrp="1"/>
          </p:cNvSpPr>
          <p:nvPr>
            <p:ph type="title"/>
          </p:nvPr>
        </p:nvSpPr>
        <p:spPr>
          <a:xfrm>
            <a:off x="4342183" y="156437"/>
            <a:ext cx="4548440" cy="818459"/>
          </a:xfrm>
          <a:solidFill>
            <a:srgbClr val="D7E4BD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Multi-GeV sample</a:t>
            </a:r>
            <a:endParaRPr kumimoji="1" lang="ja-JP" altLang="en-US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idx="1"/>
          </p:nvPr>
        </p:nvSpPr>
        <p:spPr>
          <a:xfrm>
            <a:off x="3784609" y="1395320"/>
            <a:ext cx="5359391" cy="528089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kumimoji="1" lang="en-US" altLang="ja-JP" sz="2800" dirty="0" smtClean="0"/>
              <a:t>Resonance Effects: </a:t>
            </a:r>
            <a:r>
              <a:rPr lang="en-US" altLang="ja-JP" sz="2800" dirty="0"/>
              <a:t>5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~</a:t>
            </a:r>
            <a:r>
              <a:rPr kumimoji="1" lang="en-US" altLang="ja-JP" sz="2800" dirty="0" smtClean="0"/>
              <a:t>15%, </a:t>
            </a:r>
            <a:endParaRPr lang="en-US" altLang="ja-JP" sz="2800" dirty="0"/>
          </a:p>
          <a:p>
            <a:pPr lvl="1">
              <a:lnSpc>
                <a:spcPct val="90000"/>
              </a:lnSpc>
            </a:pPr>
            <a:r>
              <a:rPr kumimoji="1" lang="en-US" altLang="ja-JP" sz="2400" dirty="0" smtClean="0"/>
              <a:t>Normal MH &gt; Inverted MH</a:t>
            </a:r>
          </a:p>
          <a:p>
            <a:pPr>
              <a:lnSpc>
                <a:spcPct val="90000"/>
              </a:lnSpc>
            </a:pPr>
            <a:r>
              <a:rPr lang="en-US" altLang="ja-JP" sz="2800" dirty="0" smtClean="0"/>
              <a:t>Difference of MH is larger for cos</a:t>
            </a:r>
            <a:r>
              <a:rPr lang="en-US" altLang="ja-JP" sz="2800" baseline="30000" dirty="0" smtClean="0"/>
              <a:t>2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800" baseline="-25000" dirty="0" smtClean="0"/>
              <a:t>23</a:t>
            </a:r>
            <a:r>
              <a:rPr lang="en-US" altLang="ja-JP" sz="2800" dirty="0" smtClean="0"/>
              <a:t> &gt; 0.5</a:t>
            </a:r>
          </a:p>
          <a:p>
            <a:pPr lvl="1">
              <a:lnSpc>
                <a:spcPct val="90000"/>
              </a:lnSpc>
            </a:pPr>
            <a:r>
              <a:rPr lang="en-US" altLang="ja-JP" sz="2400" dirty="0" smtClean="0">
                <a:sym typeface="Wingdings"/>
              </a:rPr>
              <a:t></a:t>
            </a:r>
            <a:r>
              <a:rPr kumimoji="1" lang="en-US" altLang="ja-JP" sz="2400" dirty="0" smtClean="0"/>
              <a:t> SK may indicate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~</a:t>
            </a:r>
            <a:r>
              <a:rPr lang="en-US" altLang="ja-JP" sz="2400" dirty="0" smtClean="0"/>
              <a:t>2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400" dirty="0" smtClean="0"/>
              <a:t> </a:t>
            </a:r>
            <a:r>
              <a:rPr kumimoji="1" lang="en-US" altLang="ja-JP" sz="2400" dirty="0" smtClean="0"/>
              <a:t>level effect in a few more years </a:t>
            </a:r>
            <a:r>
              <a:rPr kumimoji="1" lang="en-US" altLang="ja-JP" sz="2400" u="sng" dirty="0" smtClean="0"/>
              <a:t>if ‘</a:t>
            </a:r>
            <a:r>
              <a:rPr kumimoji="1" lang="en-US" altLang="ja-JP" sz="2400" b="1" u="sng" dirty="0" smtClean="0"/>
              <a:t>the parameters are lucky for us</a:t>
            </a:r>
            <a:r>
              <a:rPr kumimoji="1" lang="en-US" altLang="ja-JP" sz="2400" u="sng" dirty="0" smtClean="0"/>
              <a:t>’</a:t>
            </a:r>
          </a:p>
          <a:p>
            <a:pPr>
              <a:lnSpc>
                <a:spcPct val="90000"/>
              </a:lnSpc>
            </a:pPr>
            <a:r>
              <a:rPr kumimoji="1" lang="en-US" altLang="ja-JP" sz="2800" dirty="0" smtClean="0"/>
              <a:t>Since MH is a kind of on/off, therefore 2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~</a:t>
            </a:r>
            <a:r>
              <a:rPr kumimoji="1" lang="en-US" altLang="ja-JP" sz="2800" dirty="0" smtClean="0"/>
              <a:t>3 experiments showing 2</a:t>
            </a:r>
            <a:r>
              <a:rPr lang="en-US" altLang="ja-JP" sz="2800" dirty="0">
                <a:latin typeface="Symbol" charset="2"/>
                <a:cs typeface="Symbol" charset="2"/>
              </a:rPr>
              <a:t>~</a:t>
            </a:r>
            <a:r>
              <a:rPr kumimoji="1" lang="en-US" altLang="ja-JP" sz="2800" dirty="0" smtClean="0"/>
              <a:t>3</a:t>
            </a:r>
            <a:r>
              <a:rPr kumimoji="1" lang="en-US" altLang="ja-JP" sz="2800" dirty="0" smtClean="0">
                <a:latin typeface="Symbol" charset="2"/>
                <a:cs typeface="Symbol" charset="2"/>
              </a:rPr>
              <a:t>s</a:t>
            </a:r>
            <a:r>
              <a:rPr kumimoji="1" lang="en-US" altLang="ja-JP" sz="2800" dirty="0" smtClean="0"/>
              <a:t> effect may be enough to determine!</a:t>
            </a:r>
          </a:p>
          <a:p>
            <a:r>
              <a:rPr lang="en-US" altLang="ja-JP" sz="2800" dirty="0"/>
              <a:t>We have made 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</a:t>
            </a:r>
            <a:r>
              <a:rPr lang="en-US" altLang="ja-JP" sz="2800" dirty="0"/>
              <a:t> (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</a:t>
            </a:r>
            <a:r>
              <a:rPr lang="en-US" altLang="ja-JP" sz="2800" dirty="0"/>
              <a:t>) </a:t>
            </a:r>
            <a:r>
              <a:rPr lang="en-US" altLang="ja-JP" sz="2800" dirty="0" smtClean="0"/>
              <a:t>enhanced samples</a:t>
            </a:r>
          </a:p>
          <a:p>
            <a:pPr lvl="1"/>
            <a:r>
              <a:rPr lang="en-US" altLang="ja-JP" sz="24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2400" baseline="-25000" dirty="0" smtClean="0"/>
              <a:t>e</a:t>
            </a:r>
            <a:r>
              <a:rPr lang="en-US" altLang="ja-JP" sz="2400" dirty="0" smtClean="0"/>
              <a:t> </a:t>
            </a:r>
            <a:r>
              <a:rPr lang="en-US" altLang="ja-JP" sz="2400" dirty="0">
                <a:sym typeface="Wingdings"/>
              </a:rPr>
              <a:t> larger y=(E-E’)/</a:t>
            </a:r>
            <a:r>
              <a:rPr lang="en-US" altLang="ja-JP" sz="2400" dirty="0" smtClean="0">
                <a:sym typeface="Wingdings"/>
              </a:rPr>
              <a:t>E</a:t>
            </a:r>
          </a:p>
          <a:p>
            <a:pPr lvl="1"/>
            <a:r>
              <a:rPr lang="en-US" altLang="ja-JP" sz="2400" dirty="0" smtClean="0">
                <a:sym typeface="Wingdings"/>
              </a:rPr>
              <a:t> </a:t>
            </a:r>
            <a:r>
              <a:rPr lang="en-US" altLang="ja-JP" sz="2400" dirty="0">
                <a:sym typeface="Wingdings"/>
              </a:rPr>
              <a:t>larger </a:t>
            </a:r>
            <a:r>
              <a:rPr lang="en-US" altLang="ja-JP" sz="2400" dirty="0"/>
              <a:t># of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p </a:t>
            </a:r>
            <a:r>
              <a:rPr lang="en-US" altLang="ja-JP" sz="2400" dirty="0" smtClean="0">
                <a:sym typeface="Wingdings"/>
              </a:rPr>
              <a:t> </a:t>
            </a:r>
            <a:r>
              <a:rPr lang="en-US" altLang="ja-JP" sz="2400" dirty="0">
                <a:sym typeface="Wingdings"/>
              </a:rPr>
              <a:t>diff. # of decay-</a:t>
            </a:r>
            <a:r>
              <a:rPr lang="en-US" altLang="ja-JP" sz="2400" dirty="0" smtClean="0">
                <a:sym typeface="Wingdings"/>
              </a:rPr>
              <a:t>e</a:t>
            </a:r>
            <a:endParaRPr lang="en-US" altLang="ja-JP" sz="2400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65201" y="87955"/>
            <a:ext cx="1916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R. Wendell for HK study</a:t>
            </a:r>
            <a:endParaRPr kumimoji="1" lang="ja-JP" altLang="en-US" sz="1400" dirty="0"/>
          </a:p>
        </p:txBody>
      </p:sp>
      <p:cxnSp>
        <p:nvCxnSpPr>
          <p:cNvPr id="22" name="直線コネクタ 21"/>
          <p:cNvCxnSpPr/>
          <p:nvPr/>
        </p:nvCxnSpPr>
        <p:spPr>
          <a:xfrm>
            <a:off x="6739243" y="5185670"/>
            <a:ext cx="21167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891160" y="2546807"/>
            <a:ext cx="4234" cy="778933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/>
          <p:cNvSpPr txBox="1"/>
          <p:nvPr/>
        </p:nvSpPr>
        <p:spPr>
          <a:xfrm>
            <a:off x="1838184" y="2469839"/>
            <a:ext cx="137219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HK: 10 years</a:t>
            </a:r>
            <a:endParaRPr kumimoji="1" lang="ja-JP" altLang="en-US" b="1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46218" y="4919444"/>
            <a:ext cx="2935912" cy="142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buFont typeface="Arial"/>
              <a:buChar char="•"/>
            </a:pPr>
            <a:r>
              <a:rPr lang="en-US" altLang="ja-JP" sz="2400" dirty="0" smtClean="0">
                <a:solidFill>
                  <a:srgbClr val="0000FF"/>
                </a:solidFill>
              </a:rPr>
              <a:t>Error bar size for SK</a:t>
            </a:r>
            <a:r>
              <a:rPr lang="en-US" altLang="ja-JP" sz="2400" dirty="0">
                <a:solidFill>
                  <a:srgbClr val="0000FF"/>
                </a:solidFill>
              </a:rPr>
              <a:t>: 20 </a:t>
            </a:r>
            <a:r>
              <a:rPr lang="en-US" altLang="ja-JP" sz="2400" dirty="0" smtClean="0">
                <a:solidFill>
                  <a:srgbClr val="0000FF"/>
                </a:solidFill>
              </a:rPr>
              <a:t>years</a:t>
            </a:r>
          </a:p>
          <a:p>
            <a:pPr marL="342900" lvl="0" indent="-342900">
              <a:lnSpc>
                <a:spcPct val="90000"/>
              </a:lnSpc>
              <a:buFont typeface="Arial"/>
              <a:buChar char="•"/>
            </a:pPr>
            <a:r>
              <a:rPr lang="en-US" altLang="ja-JP" sz="2400" dirty="0">
                <a:solidFill>
                  <a:srgbClr val="0000FF"/>
                </a:solidFill>
              </a:rPr>
              <a:t>A few more years from </a:t>
            </a:r>
            <a:r>
              <a:rPr lang="en-US" altLang="ja-JP" sz="2400" dirty="0" smtClean="0">
                <a:solidFill>
                  <a:srgbClr val="0000FF"/>
                </a:solidFill>
              </a:rPr>
              <a:t>now</a:t>
            </a:r>
            <a:endParaRPr lang="en-US" altLang="ja-JP" sz="2400" dirty="0">
              <a:solidFill>
                <a:srgbClr val="0000FF"/>
              </a:solidFill>
            </a:endParaRPr>
          </a:p>
        </p:txBody>
      </p:sp>
      <p:cxnSp>
        <p:nvCxnSpPr>
          <p:cNvPr id="28" name="直線矢印コネクタ 27"/>
          <p:cNvCxnSpPr/>
          <p:nvPr/>
        </p:nvCxnSpPr>
        <p:spPr>
          <a:xfrm flipH="1" flipV="1">
            <a:off x="895394" y="3078644"/>
            <a:ext cx="1093129" cy="1904682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3262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92" y="1826197"/>
            <a:ext cx="4489607" cy="4239288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0017" y="1789330"/>
            <a:ext cx="4374645" cy="427615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Octant</a:t>
            </a:r>
            <a:endParaRPr kumimoji="1" lang="ja-JP" altLang="en-US" dirty="0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09600" y="0"/>
            <a:ext cx="8229600" cy="1143000"/>
          </a:xfrm>
          <a:prstGeom prst="rect">
            <a:avLst/>
          </a:prstGeom>
          <a:solidFill>
            <a:srgbClr val="D7E4BD"/>
          </a:solidFill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i="1" dirty="0" smtClean="0">
                <a:latin typeface="+mn-lt"/>
                <a:cs typeface="Symbol" charset="2"/>
              </a:rPr>
              <a:t>Current situation</a:t>
            </a:r>
            <a:r>
              <a:rPr lang="en-US" altLang="ja-JP" i="1" dirty="0" smtClean="0"/>
              <a:t> of atmospheric </a:t>
            </a:r>
            <a:r>
              <a:rPr lang="en-US" altLang="ja-JP" i="1" dirty="0" smtClean="0">
                <a:latin typeface="Symbol" charset="2"/>
                <a:cs typeface="Symbol" charset="2"/>
              </a:rPr>
              <a:t>n</a:t>
            </a:r>
            <a:endParaRPr lang="en-US" altLang="ja-JP" i="1" dirty="0"/>
          </a:p>
          <a:p>
            <a:r>
              <a:rPr lang="en-US" altLang="ja-JP" i="1" dirty="0">
                <a:latin typeface="Symbol" charset="2"/>
                <a:cs typeface="Symbol" charset="2"/>
              </a:rPr>
              <a:t>q</a:t>
            </a:r>
            <a:r>
              <a:rPr lang="en-US" altLang="ja-JP" i="1" baseline="-25000" dirty="0"/>
              <a:t>23</a:t>
            </a:r>
            <a:r>
              <a:rPr lang="ja-JP" altLang="en-US" i="1" baseline="-25000" dirty="0"/>
              <a:t>　</a:t>
            </a:r>
            <a:r>
              <a:rPr lang="en-US" altLang="ja-JP" i="1" dirty="0"/>
              <a:t>Octant</a:t>
            </a:r>
            <a:endParaRPr lang="ja-JP" altLang="en-US" i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823303" y="1211275"/>
            <a:ext cx="5729604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Super-</a:t>
            </a:r>
            <a:r>
              <a:rPr kumimoji="1" lang="en-US" altLang="ja-JP" b="1" dirty="0" err="1" smtClean="0"/>
              <a:t>Kamiokande</a:t>
            </a:r>
            <a:r>
              <a:rPr kumimoji="1" lang="en-US" altLang="ja-JP" b="1" dirty="0" smtClean="0"/>
              <a:t> atmospheric neutrino 3 flavor analysis</a:t>
            </a:r>
            <a:endParaRPr lang="en-US" altLang="ja-JP" dirty="0" smtClean="0"/>
          </a:p>
          <a:p>
            <a:r>
              <a:rPr lang="en-US" altLang="ja-JP" dirty="0" smtClean="0"/>
              <a:t>---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13</a:t>
            </a:r>
            <a:r>
              <a:rPr lang="en-US" altLang="ja-JP" dirty="0" smtClean="0"/>
              <a:t> fixed at the best value</a:t>
            </a:r>
          </a:p>
        </p:txBody>
      </p:sp>
      <p:sp>
        <p:nvSpPr>
          <p:cNvPr id="28" name="正方形/長方形 27"/>
          <p:cNvSpPr/>
          <p:nvPr/>
        </p:nvSpPr>
        <p:spPr>
          <a:xfrm>
            <a:off x="6450273" y="5682767"/>
            <a:ext cx="836203" cy="4291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/>
          <p:cNvSpPr/>
          <p:nvPr/>
        </p:nvSpPr>
        <p:spPr>
          <a:xfrm>
            <a:off x="2130933" y="5705307"/>
            <a:ext cx="1102021" cy="36017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6495059" y="5570670"/>
            <a:ext cx="8812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dirty="0" smtClean="0"/>
              <a:t>sin</a:t>
            </a:r>
            <a:r>
              <a:rPr kumimoji="1" lang="en-US" altLang="ja-JP" sz="2000" b="1" baseline="30000" dirty="0" smtClean="0"/>
              <a:t>2</a:t>
            </a:r>
            <a:r>
              <a:rPr kumimoji="1" lang="en-US" altLang="ja-JP" sz="2000" b="1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000" b="1" baseline="-25000" dirty="0" smtClean="0"/>
              <a:t>23</a:t>
            </a:r>
            <a:endParaRPr kumimoji="1" lang="ja-JP" altLang="en-US" sz="2000" b="1" baseline="-25000" dirty="0"/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2238907" y="5623878"/>
            <a:ext cx="9737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b="1" dirty="0" smtClean="0"/>
              <a:t>sin</a:t>
            </a:r>
            <a:r>
              <a:rPr kumimoji="1" lang="en-US" altLang="ja-JP" sz="2000" b="1" baseline="30000" dirty="0" smtClean="0"/>
              <a:t>2</a:t>
            </a:r>
            <a:r>
              <a:rPr kumimoji="1" lang="en-US" altLang="ja-JP" sz="2000" b="1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000" b="1" baseline="-25000" dirty="0" smtClean="0"/>
              <a:t>23</a:t>
            </a:r>
            <a:endParaRPr kumimoji="1" lang="ja-JP" altLang="en-US" sz="2000" b="1" baseline="-25000" dirty="0"/>
          </a:p>
        </p:txBody>
      </p:sp>
      <p:sp>
        <p:nvSpPr>
          <p:cNvPr id="11" name="正方形/長方形 10"/>
          <p:cNvSpPr/>
          <p:nvPr/>
        </p:nvSpPr>
        <p:spPr>
          <a:xfrm>
            <a:off x="1148117" y="2048788"/>
            <a:ext cx="238320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/>
              <a:t>Normal Mass Hierarchy</a:t>
            </a:r>
            <a:endParaRPr lang="ja-JP" altLang="en-US" dirty="0"/>
          </a:p>
        </p:txBody>
      </p:sp>
      <p:sp>
        <p:nvSpPr>
          <p:cNvPr id="41" name="正方形/長方形 40"/>
          <p:cNvSpPr/>
          <p:nvPr/>
        </p:nvSpPr>
        <p:spPr>
          <a:xfrm>
            <a:off x="5824730" y="2034792"/>
            <a:ext cx="2480166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>
                <a:solidFill>
                  <a:srgbClr val="FF0000"/>
                </a:solidFill>
              </a:rPr>
              <a:t>Inverted </a:t>
            </a:r>
            <a:r>
              <a:rPr lang="en-US" altLang="ja-JP" dirty="0">
                <a:solidFill>
                  <a:srgbClr val="FF0000"/>
                </a:solidFill>
              </a:rPr>
              <a:t>Mass Hierarchy</a:t>
            </a:r>
            <a:endParaRPr lang="ja-JP" altLang="en-US" dirty="0">
              <a:solidFill>
                <a:srgbClr val="FF0000"/>
              </a:solidFill>
            </a:endParaRPr>
          </a:p>
        </p:txBody>
      </p:sp>
      <p:sp>
        <p:nvSpPr>
          <p:cNvPr id="23" name="コンテンツ プレースホルダー 22"/>
          <p:cNvSpPr>
            <a:spLocks noGrp="1"/>
          </p:cNvSpPr>
          <p:nvPr>
            <p:ph idx="1"/>
          </p:nvPr>
        </p:nvSpPr>
        <p:spPr>
          <a:xfrm>
            <a:off x="457200" y="6084578"/>
            <a:ext cx="8229600" cy="746112"/>
          </a:xfrm>
          <a:solidFill>
            <a:schemeClr val="accent4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ja-JP" sz="2800" b="1" dirty="0"/>
              <a:t>Super-K data favor the second octant of </a:t>
            </a:r>
            <a:r>
              <a:rPr lang="en-US" altLang="ja-JP" sz="2800" b="1" dirty="0">
                <a:latin typeface="Symbol" charset="2"/>
                <a:cs typeface="Symbol" charset="2"/>
              </a:rPr>
              <a:t>q</a:t>
            </a:r>
            <a:r>
              <a:rPr lang="en-US" altLang="ja-JP" sz="2800" b="1" baseline="-25000" dirty="0"/>
              <a:t>23</a:t>
            </a:r>
            <a:r>
              <a:rPr lang="en-US" altLang="ja-JP" sz="2800" b="1" dirty="0"/>
              <a:t> regardless of the assumed hierarchy </a:t>
            </a:r>
          </a:p>
          <a:p>
            <a:pPr marL="0" indent="0">
              <a:lnSpc>
                <a:spcPct val="80000"/>
              </a:lnSpc>
              <a:buNone/>
            </a:pPr>
            <a:endParaRPr kumimoji="1" lang="en-US" altLang="ja-JP" sz="2800" b="1" dirty="0" smtClean="0">
              <a:solidFill>
                <a:srgbClr val="FF0000"/>
              </a:solidFill>
            </a:endParaRP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577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2"/>
          <a:srcRect t="26118"/>
          <a:stretch/>
        </p:blipFill>
        <p:spPr>
          <a:xfrm>
            <a:off x="5053697" y="4022442"/>
            <a:ext cx="4082397" cy="2825429"/>
          </a:xfrm>
          <a:prstGeom prst="rect">
            <a:avLst/>
          </a:prstGeom>
        </p:spPr>
      </p:pic>
      <p:sp>
        <p:nvSpPr>
          <p:cNvPr id="16" name="Text Box 32"/>
          <p:cNvSpPr txBox="1">
            <a:spLocks noChangeArrowheads="1"/>
          </p:cNvSpPr>
          <p:nvPr/>
        </p:nvSpPr>
        <p:spPr bwMode="auto">
          <a:xfrm>
            <a:off x="7119511" y="4267792"/>
            <a:ext cx="1020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dirty="0">
                <a:solidFill>
                  <a:srgbClr val="008000"/>
                </a:solidFill>
              </a:rPr>
              <a:t>90% C.L.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3"/>
          <a:srcRect t="29567"/>
          <a:stretch/>
        </p:blipFill>
        <p:spPr>
          <a:xfrm>
            <a:off x="5285623" y="1404810"/>
            <a:ext cx="3880874" cy="2768734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28363" y="5250"/>
            <a:ext cx="5003381" cy="1143000"/>
          </a:xfrm>
          <a:solidFill>
            <a:srgbClr val="D7E4BD"/>
          </a:solidFill>
        </p:spPr>
        <p:txBody>
          <a:bodyPr>
            <a:noAutofit/>
          </a:bodyPr>
          <a:lstStyle/>
          <a:p>
            <a:r>
              <a:rPr kumimoji="1" lang="en-US" altLang="ja-JP" sz="3200" i="1" dirty="0" smtClean="0"/>
              <a:t>Mass Hierarchy and </a:t>
            </a:r>
            <a:br>
              <a:rPr kumimoji="1" lang="en-US" altLang="ja-JP" sz="3200" i="1" dirty="0" smtClean="0"/>
            </a:br>
            <a:r>
              <a:rPr kumimoji="1" lang="en-US" altLang="ja-JP" sz="3200" i="1" dirty="0" smtClean="0"/>
              <a:t>CP phase</a:t>
            </a:r>
            <a:endParaRPr kumimoji="1" lang="ja-JP" altLang="en-US" sz="3200" i="1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973546" y="33039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ja-JP" altLang="en-US" dirty="0"/>
          </a:p>
        </p:txBody>
      </p:sp>
      <p:sp>
        <p:nvSpPr>
          <p:cNvPr id="17" name="Text Box 33"/>
          <p:cNvSpPr txBox="1">
            <a:spLocks noChangeArrowheads="1"/>
          </p:cNvSpPr>
          <p:nvPr/>
        </p:nvSpPr>
        <p:spPr bwMode="auto">
          <a:xfrm>
            <a:off x="7206535" y="5370422"/>
            <a:ext cx="1020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</a:rPr>
              <a:t>68% C.L.</a:t>
            </a: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6973546" y="1497576"/>
            <a:ext cx="102076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dirty="0">
                <a:solidFill>
                  <a:srgbClr val="008000"/>
                </a:solidFill>
              </a:rPr>
              <a:t>90% C.L.</a:t>
            </a:r>
          </a:p>
        </p:txBody>
      </p:sp>
      <p:sp>
        <p:nvSpPr>
          <p:cNvPr id="22" name="Text Box 33"/>
          <p:cNvSpPr txBox="1">
            <a:spLocks noChangeArrowheads="1"/>
          </p:cNvSpPr>
          <p:nvPr/>
        </p:nvSpPr>
        <p:spPr bwMode="auto">
          <a:xfrm>
            <a:off x="7002917" y="2583140"/>
            <a:ext cx="10207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dirty="0">
                <a:solidFill>
                  <a:srgbClr val="FF0000"/>
                </a:solidFill>
              </a:rPr>
              <a:t>68% C.L.</a:t>
            </a:r>
          </a:p>
        </p:txBody>
      </p:sp>
      <p:sp>
        <p:nvSpPr>
          <p:cNvPr id="23" name="Text Box 12"/>
          <p:cNvSpPr txBox="1">
            <a:spLocks noChangeArrowheads="1"/>
          </p:cNvSpPr>
          <p:nvPr/>
        </p:nvSpPr>
        <p:spPr bwMode="auto">
          <a:xfrm>
            <a:off x="5902275" y="1274584"/>
            <a:ext cx="178085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dirty="0"/>
              <a:t>Normal H</a:t>
            </a:r>
            <a:r>
              <a:rPr kumimoji="0" lang="en-US" altLang="ja-JP" sz="1600" dirty="0" smtClean="0"/>
              <a:t>ierarchy</a:t>
            </a:r>
            <a:endParaRPr kumimoji="0" lang="en-US" altLang="ja-JP" sz="1600" dirty="0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863437" y="3983959"/>
            <a:ext cx="186100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kumimoji="0" lang="en-US" altLang="ja-JP" sz="1600" dirty="0" smtClean="0">
                <a:solidFill>
                  <a:srgbClr val="FF0000"/>
                </a:solidFill>
              </a:rPr>
              <a:t>Inverted Hierarchy</a:t>
            </a:r>
            <a:endParaRPr kumimoji="0" lang="en-US" altLang="ja-JP" sz="1600" dirty="0">
              <a:solidFill>
                <a:srgbClr val="FF0000"/>
              </a:solidFill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741475" y="1369406"/>
            <a:ext cx="1788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 smtClean="0"/>
              <a:t>-</a:t>
            </a:r>
            <a:r>
              <a:rPr lang="en-US" altLang="ja-JP" dirty="0"/>
              <a:t>-- </a:t>
            </a:r>
            <a:r>
              <a:rPr lang="en-US" altLang="ja-JP" dirty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/>
              <a:t>13</a:t>
            </a:r>
            <a:r>
              <a:rPr lang="en-US" altLang="ja-JP" dirty="0"/>
              <a:t> fixed at the best value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0302" y="6761"/>
            <a:ext cx="3579342" cy="366649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7284" y="3657962"/>
            <a:ext cx="4955713" cy="1219862"/>
          </a:xfrm>
        </p:spPr>
        <p:txBody>
          <a:bodyPr>
            <a:normAutofit/>
          </a:bodyPr>
          <a:lstStyle/>
          <a:p>
            <a:pPr marL="0" indent="0">
              <a:lnSpc>
                <a:spcPct val="70000"/>
              </a:lnSpc>
              <a:buNone/>
            </a:pPr>
            <a:r>
              <a:rPr lang="en-US" altLang="ja-JP" sz="2400" dirty="0" smtClean="0"/>
              <a:t>NH: </a:t>
            </a:r>
            <a:r>
              <a:rPr kumimoji="0" lang="en-US" altLang="ja-JP" sz="2400" dirty="0">
                <a:latin typeface="Symbol" charset="0"/>
              </a:rPr>
              <a:t></a:t>
            </a:r>
            <a:r>
              <a:rPr kumimoji="0" lang="en-US" altLang="ja-JP" sz="2400" baseline="30000" dirty="0"/>
              <a:t>2</a:t>
            </a:r>
            <a:r>
              <a:rPr kumimoji="0" lang="en-US" altLang="ja-JP" sz="2400" baseline="-25000" dirty="0"/>
              <a:t>min</a:t>
            </a:r>
            <a:r>
              <a:rPr kumimoji="0" lang="en-US" altLang="ja-JP" sz="2400" dirty="0"/>
              <a:t> = </a:t>
            </a:r>
            <a:r>
              <a:rPr kumimoji="0" lang="en-US" altLang="ja-JP" sz="2400" dirty="0" smtClean="0"/>
              <a:t>557.7 </a:t>
            </a:r>
            <a:r>
              <a:rPr kumimoji="0" lang="en-US" altLang="ja-JP" sz="2400" dirty="0"/>
              <a:t>/ 477 </a:t>
            </a:r>
            <a:r>
              <a:rPr kumimoji="0" lang="en-US" altLang="ja-JP" sz="2400" dirty="0" err="1" smtClean="0"/>
              <a:t>dof</a:t>
            </a:r>
            <a:endParaRPr kumimoji="0" lang="en-US" altLang="ja-JP" sz="2400" dirty="0" smtClean="0"/>
          </a:p>
          <a:p>
            <a:pPr marL="0" indent="0">
              <a:lnSpc>
                <a:spcPct val="70000"/>
              </a:lnSpc>
              <a:buNone/>
            </a:pPr>
            <a:r>
              <a:rPr kumimoji="0" lang="en-US" altLang="ja-JP" sz="2400" dirty="0" smtClean="0"/>
              <a:t>IH  : </a:t>
            </a:r>
            <a:r>
              <a:rPr kumimoji="0" lang="en-US" altLang="ja-JP" sz="2400" dirty="0">
                <a:latin typeface="Symbol" charset="0"/>
              </a:rPr>
              <a:t></a:t>
            </a:r>
            <a:r>
              <a:rPr kumimoji="0" lang="en-US" altLang="ja-JP" sz="2400" baseline="30000" dirty="0"/>
              <a:t>2</a:t>
            </a:r>
            <a:r>
              <a:rPr kumimoji="0" lang="en-US" altLang="ja-JP" sz="2400" baseline="-25000" dirty="0"/>
              <a:t>min</a:t>
            </a:r>
            <a:r>
              <a:rPr kumimoji="0" lang="en-US" altLang="ja-JP" sz="2400" dirty="0"/>
              <a:t> = </a:t>
            </a:r>
            <a:r>
              <a:rPr kumimoji="0" lang="en-US" altLang="ja-JP" sz="2400" dirty="0" smtClean="0"/>
              <a:t>556.2 </a:t>
            </a:r>
            <a:r>
              <a:rPr kumimoji="0" lang="en-US" altLang="ja-JP" sz="2400" dirty="0"/>
              <a:t>/ 477 </a:t>
            </a:r>
            <a:r>
              <a:rPr kumimoji="0" lang="en-US" altLang="ja-JP" sz="2400" dirty="0" err="1" smtClean="0"/>
              <a:t>dof</a:t>
            </a:r>
            <a:endParaRPr kumimoji="0" lang="en-US" altLang="ja-JP" sz="2400" dirty="0"/>
          </a:p>
          <a:p>
            <a:pPr marL="57150" indent="0">
              <a:lnSpc>
                <a:spcPct val="70000"/>
              </a:lnSpc>
              <a:buNone/>
            </a:pPr>
            <a:r>
              <a:rPr kumimoji="0" lang="en-US" altLang="ja-JP" sz="2400" b="1" dirty="0">
                <a:latin typeface="Symbol" charset="0"/>
              </a:rPr>
              <a:t> </a:t>
            </a:r>
            <a:r>
              <a:rPr kumimoji="0" lang="en-US" altLang="ja-JP" sz="2400" b="1" dirty="0" smtClean="0">
                <a:latin typeface="Symbol" charset="0"/>
              </a:rPr>
              <a:t>    </a:t>
            </a:r>
            <a:r>
              <a:rPr kumimoji="0" lang="en-US" altLang="ja-JP" sz="2800" b="1" dirty="0" smtClean="0">
                <a:latin typeface="Symbol" charset="0"/>
              </a:rPr>
              <a:t></a:t>
            </a:r>
            <a:r>
              <a:rPr kumimoji="0" lang="en-US" altLang="ja-JP" sz="2800" b="1" baseline="30000" dirty="0" smtClean="0"/>
              <a:t>2</a:t>
            </a:r>
            <a:r>
              <a:rPr kumimoji="0" lang="en-US" altLang="ja-JP" sz="2800" b="1" baseline="-25000" dirty="0" smtClean="0"/>
              <a:t>min </a:t>
            </a:r>
            <a:r>
              <a:rPr kumimoji="0" lang="en-US" altLang="ja-JP" sz="2800" b="1" dirty="0" smtClean="0"/>
              <a:t>(NH) </a:t>
            </a:r>
            <a:r>
              <a:rPr kumimoji="0" lang="en-US" altLang="ja-JP" sz="2800" b="1" dirty="0" smtClean="0">
                <a:latin typeface="Symbol" charset="2"/>
                <a:cs typeface="Symbol" charset="2"/>
              </a:rPr>
              <a:t>-</a:t>
            </a:r>
            <a:r>
              <a:rPr kumimoji="0" lang="en-US" altLang="ja-JP" sz="2800" b="1" dirty="0" smtClean="0"/>
              <a:t> </a:t>
            </a:r>
            <a:r>
              <a:rPr kumimoji="0" lang="en-US" altLang="ja-JP" sz="2800" b="1" dirty="0">
                <a:latin typeface="Symbol" charset="0"/>
              </a:rPr>
              <a:t></a:t>
            </a:r>
            <a:r>
              <a:rPr kumimoji="0" lang="en-US" altLang="ja-JP" sz="2800" b="1" baseline="30000" dirty="0"/>
              <a:t>2</a:t>
            </a:r>
            <a:r>
              <a:rPr kumimoji="0" lang="en-US" altLang="ja-JP" sz="2800" b="1" baseline="-25000" dirty="0"/>
              <a:t>min </a:t>
            </a:r>
            <a:r>
              <a:rPr kumimoji="0" lang="en-US" altLang="ja-JP" sz="2800" b="1" dirty="0" smtClean="0"/>
              <a:t>(IH)= 1.51 </a:t>
            </a:r>
            <a:endParaRPr kumimoji="0" lang="en-US" altLang="ja-JP" sz="2800" b="1" dirty="0"/>
          </a:p>
          <a:p>
            <a:pPr lvl="1">
              <a:lnSpc>
                <a:spcPct val="70000"/>
              </a:lnSpc>
            </a:pPr>
            <a:endParaRPr kumimoji="1" lang="ja-JP" altLang="en-US" sz="2000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006" y="4782239"/>
            <a:ext cx="5298460" cy="2013306"/>
          </a:xfrm>
          <a:prstGeom prst="rect">
            <a:avLst/>
          </a:prstGeom>
          <a:solidFill>
            <a:srgbClr val="CCC1DA"/>
          </a:solidFill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altLang="ja-JP" sz="2400" dirty="0" smtClean="0"/>
              <a:t>Small 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c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/>
              <a:t> for the inverted MH</a:t>
            </a:r>
            <a:endParaRPr lang="ja-JP" altLang="en-US" sz="24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altLang="ja-JP" sz="2400" dirty="0"/>
              <a:t>Super-K data favor </a:t>
            </a:r>
            <a:r>
              <a:rPr lang="en-US" altLang="ja-JP" sz="2400" dirty="0" err="1">
                <a:latin typeface="Symbol" charset="2"/>
                <a:cs typeface="Symbol" charset="2"/>
              </a:rPr>
              <a:t>d</a:t>
            </a:r>
            <a:r>
              <a:rPr lang="en-US" altLang="ja-JP" sz="2400" baseline="-25000" dirty="0" err="1"/>
              <a:t>cp</a:t>
            </a:r>
            <a:r>
              <a:rPr lang="en-US" altLang="ja-JP" sz="2400" dirty="0"/>
              <a:t> = 220 </a:t>
            </a:r>
            <a:r>
              <a:rPr lang="en-US" altLang="ja-JP" sz="2400" dirty="0" smtClean="0"/>
              <a:t>degrees </a:t>
            </a:r>
            <a:r>
              <a:rPr lang="en-US" altLang="ja-JP" sz="2400" dirty="0"/>
              <a:t>over 40 degrees regardless of the assumed </a:t>
            </a:r>
            <a:r>
              <a:rPr lang="en-US" altLang="ja-JP" sz="2400" dirty="0" smtClean="0"/>
              <a:t>hierarchy</a:t>
            </a:r>
            <a:endParaRPr lang="ja-JP" altLang="en-US" sz="2400" dirty="0"/>
          </a:p>
          <a:p>
            <a:pPr marL="285750" indent="-285750">
              <a:lnSpc>
                <a:spcPct val="90000"/>
              </a:lnSpc>
              <a:buFont typeface="Arial"/>
              <a:buChar char="•"/>
            </a:pPr>
            <a:r>
              <a:rPr lang="en-US" altLang="ja-JP" sz="2400" dirty="0"/>
              <a:t>Preference is stronger in the inverted hierarchy fit 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6650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New direction of neutrino oscillation study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27286" y="3755891"/>
            <a:ext cx="8229600" cy="266165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sz="3800" b="1" dirty="0" smtClean="0"/>
              <a:t>Future </a:t>
            </a:r>
            <a:r>
              <a:rPr lang="en-US" altLang="ja-JP" sz="3800" b="1" dirty="0"/>
              <a:t>of neutrino oscillation (common understanding</a:t>
            </a:r>
            <a:r>
              <a:rPr lang="en-US" altLang="ja-JP" sz="3800" b="1" dirty="0" smtClean="0"/>
              <a:t>)</a:t>
            </a:r>
            <a:endParaRPr lang="en-US" altLang="ja-JP" sz="3800" dirty="0" smtClean="0"/>
          </a:p>
          <a:p>
            <a:r>
              <a:rPr lang="en-US" altLang="ja-JP" dirty="0" smtClean="0"/>
              <a:t>Mass hierarchy, CP phase, Octant of </a:t>
            </a:r>
            <a:r>
              <a:rPr lang="en-US" altLang="ja-JP" dirty="0" smtClean="0">
                <a:latin typeface="Symbol" charset="2"/>
                <a:cs typeface="Symbol" charset="2"/>
              </a:rPr>
              <a:t>q</a:t>
            </a:r>
            <a:r>
              <a:rPr lang="en-US" altLang="ja-JP" baseline="-25000" dirty="0" smtClean="0"/>
              <a:t>23</a:t>
            </a:r>
          </a:p>
          <a:p>
            <a:pPr marL="457200" lvl="1" indent="0">
              <a:buNone/>
            </a:pPr>
            <a:r>
              <a:rPr lang="en-US" altLang="ja-JP" dirty="0" smtClean="0">
                <a:sym typeface="Wingdings"/>
              </a:rPr>
              <a:t> </a:t>
            </a:r>
            <a:r>
              <a:rPr lang="en-US" altLang="ja-JP" dirty="0" smtClean="0"/>
              <a:t>Atmospheric neutrinos can contribute for these studies</a:t>
            </a:r>
          </a:p>
          <a:p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Another important subjects on neutrinos (not by 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oscill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.)</a:t>
            </a:r>
          </a:p>
          <a:p>
            <a:pPr lvl="1"/>
            <a:r>
              <a:rPr lang="en-US" altLang="ja-JP" dirty="0">
                <a:solidFill>
                  <a:schemeClr val="bg1">
                    <a:lumMod val="65000"/>
                  </a:schemeClr>
                </a:solidFill>
              </a:rPr>
              <a:t>D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etermine </a:t>
            </a:r>
            <a:r>
              <a:rPr lang="en-US" altLang="ja-JP" dirty="0" err="1" smtClean="0">
                <a:solidFill>
                  <a:schemeClr val="bg1">
                    <a:lumMod val="65000"/>
                  </a:schemeClr>
                </a:solidFill>
              </a:rPr>
              <a:t>Majorana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 nature and its phase</a:t>
            </a:r>
          </a:p>
          <a:p>
            <a:pPr marL="457200" lvl="1" indent="0">
              <a:buNone/>
            </a:pP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 0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  <a:sym typeface="Wingdings"/>
              </a:rPr>
              <a:t> </a:t>
            </a:r>
            <a:r>
              <a:rPr lang="en-US" altLang="ja-JP" dirty="0">
                <a:solidFill>
                  <a:schemeClr val="bg1">
                    <a:lumMod val="65000"/>
                  </a:schemeClr>
                </a:solidFill>
                <a:sym typeface="Wingdings"/>
              </a:rPr>
              <a:t>d</a:t>
            </a:r>
            <a:r>
              <a:rPr lang="en-US" altLang="ja-JP" dirty="0" smtClean="0">
                <a:solidFill>
                  <a:schemeClr val="bg1">
                    <a:lumMod val="65000"/>
                  </a:schemeClr>
                </a:solidFill>
              </a:rPr>
              <a:t>ouble beta decay</a:t>
            </a:r>
          </a:p>
          <a:p>
            <a:endParaRPr lang="en-US" altLang="ja-JP" dirty="0" smtClean="0"/>
          </a:p>
          <a:p>
            <a:pPr lvl="1"/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</a:t>
            </a:fld>
            <a:endParaRPr kumimoji="1" lang="ja-JP" altLang="en-US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39954" y="1514496"/>
            <a:ext cx="8216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Best parameter value from a single </a:t>
            </a:r>
            <a:r>
              <a:rPr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xperiment</a:t>
            </a:r>
            <a:r>
              <a:rPr lang="ja-JP" altLang="en-US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(except solar </a:t>
            </a: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kumimoji="1" lang="en-US" altLang="ja-JP" sz="2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pic>
        <p:nvPicPr>
          <p:cNvPr id="5" name="図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88" y="2036430"/>
            <a:ext cx="7557025" cy="142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0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</p:spPr>
        <p:txBody>
          <a:bodyPr/>
          <a:lstStyle/>
          <a:p>
            <a:r>
              <a:rPr lang="en-US" altLang="ja-JP" dirty="0" smtClean="0"/>
              <a:t>Future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 smtClean="0"/>
              <a:t>Discuss a future Water Cherenkov Detector, Hyper-</a:t>
            </a:r>
            <a:r>
              <a:rPr kumimoji="1" lang="en-US" altLang="ja-JP" dirty="0" err="1" smtClean="0"/>
              <a:t>Kamiokande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623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C4BD97"/>
          </a:solidFill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Hyper-</a:t>
            </a:r>
            <a:r>
              <a:rPr lang="en-US" altLang="ja-JP" dirty="0" err="1" smtClean="0"/>
              <a:t>Kamiokande</a:t>
            </a:r>
            <a:r>
              <a:rPr lang="en-US" altLang="ja-JP" dirty="0" smtClean="0"/>
              <a:t> Detector</a:t>
            </a:r>
            <a:r>
              <a:rPr lang="en-US" altLang="ja-JP" dirty="0"/>
              <a:t/>
            </a:r>
            <a:br>
              <a:rPr lang="en-US" altLang="ja-JP" dirty="0"/>
            </a:br>
            <a:r>
              <a:rPr lang="en-US" altLang="ja-JP" sz="2700" dirty="0" smtClean="0"/>
              <a:t>Reference: LOI </a:t>
            </a:r>
            <a:r>
              <a:rPr lang="en-US" altLang="ja-JP" sz="2700" dirty="0"/>
              <a:t>by Hyper-K WG, </a:t>
            </a:r>
            <a:r>
              <a:rPr lang="en-US" altLang="ja-JP" sz="2700" dirty="0" err="1"/>
              <a:t>arXiv</a:t>
            </a:r>
            <a:r>
              <a:rPr lang="en-US" altLang="ja-JP" sz="2700" dirty="0"/>
              <a:t>: 1109.3262 [</a:t>
            </a:r>
            <a:r>
              <a:rPr lang="en-US" altLang="ja-JP" sz="2700" dirty="0" err="1"/>
              <a:t>hep</a:t>
            </a:r>
            <a:r>
              <a:rPr lang="en-US" altLang="ja-JP" sz="2700" dirty="0"/>
              <a:t>-ex</a:t>
            </a:r>
            <a:r>
              <a:rPr lang="en-US" altLang="ja-JP" sz="2700" dirty="0" smtClean="0"/>
              <a:t>]</a:t>
            </a:r>
            <a:endParaRPr kumimoji="1" lang="ja-JP" altLang="en-US" sz="4000" dirty="0"/>
          </a:p>
        </p:txBody>
      </p:sp>
      <p:sp>
        <p:nvSpPr>
          <p:cNvPr id="8" name="コンテンツ プレースホルダー 7"/>
          <p:cNvSpPr>
            <a:spLocks noGrp="1"/>
          </p:cNvSpPr>
          <p:nvPr>
            <p:ph sz="half" idx="1"/>
          </p:nvPr>
        </p:nvSpPr>
        <p:spPr>
          <a:xfrm>
            <a:off x="159568" y="1713950"/>
            <a:ext cx="5587136" cy="2608440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altLang="ja-JP" b="1" dirty="0"/>
              <a:t>Total vol</a:t>
            </a:r>
            <a:r>
              <a:rPr lang="en-US" altLang="ja-JP" b="1" dirty="0" smtClean="0"/>
              <a:t>.		   </a:t>
            </a:r>
            <a:r>
              <a:rPr lang="en-US" altLang="ja-JP" b="1" dirty="0" smtClean="0">
                <a:latin typeface="Symbol" charset="2"/>
                <a:cs typeface="Symbol" charset="2"/>
              </a:rPr>
              <a:t>~</a:t>
            </a:r>
            <a:r>
              <a:rPr lang="en-US" altLang="ja-JP" dirty="0" smtClean="0"/>
              <a:t>1		Megaton</a:t>
            </a:r>
          </a:p>
          <a:p>
            <a:pPr lvl="1">
              <a:lnSpc>
                <a:spcPct val="80000"/>
              </a:lnSpc>
            </a:pPr>
            <a:r>
              <a:rPr lang="en-US" altLang="ja-JP" dirty="0" smtClean="0"/>
              <a:t>Outer vol.		0.2 		</a:t>
            </a:r>
            <a:r>
              <a:rPr lang="en-US" altLang="ja-JP" dirty="0" err="1" smtClean="0"/>
              <a:t>Mton</a:t>
            </a:r>
            <a:endParaRPr lang="en-US" altLang="ja-JP" dirty="0" smtClean="0"/>
          </a:p>
          <a:p>
            <a:pPr lvl="1">
              <a:lnSpc>
                <a:spcPct val="80000"/>
              </a:lnSpc>
            </a:pPr>
            <a:r>
              <a:rPr lang="en-US" altLang="ja-JP" dirty="0" smtClean="0"/>
              <a:t>Inner vol. 		0.74	</a:t>
            </a:r>
            <a:r>
              <a:rPr lang="en-US" altLang="ja-JP" dirty="0" err="1" smtClean="0"/>
              <a:t>Mton</a:t>
            </a:r>
            <a:endParaRPr lang="en-US" altLang="ja-JP" dirty="0"/>
          </a:p>
          <a:p>
            <a:pPr>
              <a:lnSpc>
                <a:spcPct val="80000"/>
              </a:lnSpc>
            </a:pPr>
            <a:r>
              <a:rPr lang="en-US" altLang="ja-JP" b="1" dirty="0"/>
              <a:t>Fiducial </a:t>
            </a:r>
            <a:r>
              <a:rPr lang="en-US" altLang="ja-JP" b="1" dirty="0" smtClean="0"/>
              <a:t>vol.		</a:t>
            </a:r>
            <a:r>
              <a:rPr lang="en-US" altLang="ja-JP" dirty="0" smtClean="0"/>
              <a:t>0.56	</a:t>
            </a:r>
            <a:r>
              <a:rPr lang="en-US" altLang="ja-JP" dirty="0" err="1" smtClean="0"/>
              <a:t>Mton</a:t>
            </a:r>
            <a:r>
              <a:rPr lang="en-US" altLang="ja-JP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en-US" altLang="ja-JP" sz="2800" dirty="0" smtClean="0"/>
              <a:t>(</a:t>
            </a:r>
            <a:r>
              <a:rPr lang="en-US" altLang="ja-JP" sz="2800" dirty="0"/>
              <a:t>0.056 </a:t>
            </a:r>
            <a:r>
              <a:rPr lang="en-US" altLang="ja-JP" sz="2800" dirty="0" err="1" smtClean="0"/>
              <a:t>Mton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x </a:t>
            </a:r>
            <a:r>
              <a:rPr lang="en-US" altLang="ja-JP" sz="2800" dirty="0" smtClean="0"/>
              <a:t>10 comp.)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altLang="ja-JP" sz="2800" b="1" dirty="0"/>
              <a:t> </a:t>
            </a:r>
            <a:r>
              <a:rPr lang="en-US" altLang="ja-JP" sz="2800" b="1" dirty="0" smtClean="0"/>
              <a:t>   </a:t>
            </a:r>
            <a:r>
              <a:rPr lang="en-US" altLang="ja-JP" sz="3200" b="1" i="1" dirty="0" smtClean="0">
                <a:solidFill>
                  <a:srgbClr val="0000FF"/>
                </a:solidFill>
              </a:rPr>
              <a:t>X 25 of Super-</a:t>
            </a:r>
            <a:r>
              <a:rPr lang="en-US" altLang="ja-JP" sz="3200" b="1" i="1" dirty="0" err="1" smtClean="0">
                <a:solidFill>
                  <a:srgbClr val="0000FF"/>
                </a:solidFill>
              </a:rPr>
              <a:t>Kamiokande</a:t>
            </a:r>
            <a:endParaRPr lang="en-US" altLang="ja-JP" sz="3200" b="1" i="1" dirty="0">
              <a:solidFill>
                <a:srgbClr val="0000FF"/>
              </a:solidFill>
            </a:endParaRPr>
          </a:p>
        </p:txBody>
      </p:sp>
      <p:pic>
        <p:nvPicPr>
          <p:cNvPr id="10" name="コンテンツ プレースホルダー 4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" b="14"/>
          <a:stretch/>
        </p:blipFill>
        <p:spPr>
          <a:xfrm>
            <a:off x="-139736" y="4060159"/>
            <a:ext cx="5794122" cy="3186544"/>
          </a:xfrm>
          <a:prstGeom prst="rect">
            <a:avLst/>
          </a:prstGeom>
        </p:spPr>
      </p:pic>
      <p:sp>
        <p:nvSpPr>
          <p:cNvPr id="11" name="コンテンツ プレースホルダー 10"/>
          <p:cNvSpPr>
            <a:spLocks noGrp="1"/>
          </p:cNvSpPr>
          <p:nvPr>
            <p:ph sz="half" idx="2"/>
          </p:nvPr>
        </p:nvSpPr>
        <p:spPr>
          <a:xfrm>
            <a:off x="5746704" y="1600201"/>
            <a:ext cx="3314361" cy="497817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altLang="ja-JP" sz="3500" b="1" i="1" dirty="0"/>
              <a:t>Photo-sensors </a:t>
            </a:r>
            <a:endParaRPr lang="en-US" altLang="ja-JP" sz="3500" b="1" i="1" dirty="0" smtClean="0"/>
          </a:p>
          <a:p>
            <a:pPr>
              <a:lnSpc>
                <a:spcPct val="120000"/>
              </a:lnSpc>
            </a:pPr>
            <a:r>
              <a:rPr lang="en-US" altLang="ja-JP" dirty="0" smtClean="0"/>
              <a:t>99,000 </a:t>
            </a:r>
            <a:r>
              <a:rPr lang="en-US" altLang="ja-JP" dirty="0"/>
              <a:t>of </a:t>
            </a:r>
            <a:r>
              <a:rPr lang="en-US" altLang="ja-JP" dirty="0" smtClean="0"/>
              <a:t>50 cm diameter light sensors </a:t>
            </a:r>
            <a:r>
              <a:rPr lang="en-US" altLang="ja-JP" dirty="0"/>
              <a:t>for </a:t>
            </a:r>
            <a:r>
              <a:rPr lang="en-US" altLang="ja-JP" dirty="0" smtClean="0"/>
              <a:t>the Inner Detector (</a:t>
            </a:r>
            <a:r>
              <a:rPr lang="en-US" altLang="ja-JP" dirty="0"/>
              <a:t>20% photo-</a:t>
            </a:r>
            <a:r>
              <a:rPr lang="en-US" altLang="ja-JP" dirty="0" smtClean="0"/>
              <a:t>coverage </a:t>
            </a:r>
            <a:r>
              <a:rPr lang="en-US" altLang="ja-JP" dirty="0" smtClean="0">
                <a:sym typeface="Wingdings"/>
              </a:rPr>
              <a:t> 40% (SK)</a:t>
            </a:r>
            <a:r>
              <a:rPr lang="en-US" altLang="ja-JP" dirty="0" smtClean="0"/>
              <a:t>)</a:t>
            </a:r>
          </a:p>
          <a:p>
            <a:pPr marL="400050" lvl="1" indent="0">
              <a:lnSpc>
                <a:spcPct val="120000"/>
              </a:lnSpc>
              <a:buNone/>
            </a:pPr>
            <a:r>
              <a:rPr lang="en-US" altLang="ja-JP" sz="2800" i="1" dirty="0">
                <a:solidFill>
                  <a:srgbClr val="0000FF"/>
                </a:solidFill>
              </a:rPr>
              <a:t>[</a:t>
            </a:r>
            <a:r>
              <a:rPr lang="en-US" altLang="ja-JP" sz="2800" i="1" dirty="0" smtClean="0">
                <a:solidFill>
                  <a:srgbClr val="0000FF"/>
                </a:solidFill>
              </a:rPr>
              <a:t>May need higher sensor density compartment]</a:t>
            </a:r>
          </a:p>
          <a:p>
            <a:pPr>
              <a:lnSpc>
                <a:spcPct val="120000"/>
              </a:lnSpc>
            </a:pPr>
            <a:r>
              <a:rPr lang="en-US" altLang="ja-JP" dirty="0" smtClean="0"/>
              <a:t>25,000 </a:t>
            </a:r>
            <a:r>
              <a:rPr lang="en-US" altLang="ja-JP" dirty="0"/>
              <a:t>of </a:t>
            </a:r>
            <a:r>
              <a:rPr lang="en-US" altLang="ja-JP" dirty="0" smtClean="0"/>
              <a:t>20 cm </a:t>
            </a:r>
            <a:r>
              <a:rPr lang="en-US" altLang="ja-JP" dirty="0" smtClean="0">
                <a:latin typeface="Symbol" charset="2"/>
                <a:cs typeface="Symbol" charset="2"/>
              </a:rPr>
              <a:t>f</a:t>
            </a:r>
            <a:r>
              <a:rPr lang="en-US" altLang="ja-JP" dirty="0" smtClean="0"/>
              <a:t> light sensors </a:t>
            </a:r>
            <a:r>
              <a:rPr lang="en-US" altLang="ja-JP" dirty="0"/>
              <a:t>for </a:t>
            </a:r>
            <a:r>
              <a:rPr lang="en-US" altLang="ja-JP" dirty="0" smtClean="0"/>
              <a:t>the Outer </a:t>
            </a:r>
            <a:r>
              <a:rPr lang="en-US" altLang="ja-JP" dirty="0"/>
              <a:t>Detector</a:t>
            </a:r>
          </a:p>
          <a:p>
            <a:pPr marL="0" indent="0">
              <a:buNone/>
            </a:pPr>
            <a:endParaRPr lang="en-US" altLang="ja-JP" dirty="0"/>
          </a:p>
          <a:p>
            <a:endParaRPr lang="ja-JP" altLang="en-US" dirty="0"/>
          </a:p>
          <a:p>
            <a:endParaRPr kumimoji="1" lang="ja-JP" altLang="en-US" dirty="0"/>
          </a:p>
        </p:txBody>
      </p:sp>
      <p:sp>
        <p:nvSpPr>
          <p:cNvPr id="6" name="日付プレースホルダー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7" name="フッター プレースホルダー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5725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24914" y="3466853"/>
            <a:ext cx="3819086" cy="3402549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4466"/>
            <a:ext cx="8229600" cy="976210"/>
          </a:xfrm>
          <a:solidFill>
            <a:srgbClr val="C4BD97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HK Atmospheric neutrinos</a:t>
            </a:r>
            <a:endParaRPr kumimoji="1" lang="ja-JP" altLang="en-US" dirty="0"/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idx="1"/>
          </p:nvPr>
        </p:nvSpPr>
        <p:spPr>
          <a:xfrm>
            <a:off x="245556" y="3425393"/>
            <a:ext cx="5286267" cy="3432608"/>
          </a:xfrm>
        </p:spPr>
        <p:txBody>
          <a:bodyPr>
            <a:normAutofit fontScale="62500" lnSpcReduction="20000"/>
          </a:bodyPr>
          <a:lstStyle/>
          <a:p>
            <a:r>
              <a:rPr kumimoji="1" lang="en-US" altLang="ja-JP" b="1" dirty="0" smtClean="0"/>
              <a:t>Mass hierarchy</a:t>
            </a:r>
          </a:p>
          <a:p>
            <a:pPr lvl="1"/>
            <a:r>
              <a:rPr lang="en-US" altLang="ja-JP" dirty="0" smtClean="0"/>
              <a:t>Ue3 matter enhancement</a:t>
            </a:r>
          </a:p>
          <a:p>
            <a:pPr lvl="2"/>
            <a:r>
              <a:rPr lang="en-US" altLang="ja-JP" dirty="0" smtClean="0">
                <a:latin typeface="Symbol" charset="2"/>
                <a:cs typeface="Symbol" charset="2"/>
              </a:rPr>
              <a:t>D</a:t>
            </a:r>
            <a:r>
              <a:rPr lang="en-US" altLang="ja-JP" dirty="0" smtClean="0"/>
              <a:t>m</a:t>
            </a:r>
            <a:r>
              <a:rPr lang="en-US" altLang="ja-JP" baseline="-25000" dirty="0" smtClean="0"/>
              <a:t>13</a:t>
            </a:r>
            <a:r>
              <a:rPr lang="en-US" altLang="ja-JP" baseline="30000" dirty="0" smtClean="0"/>
              <a:t>2</a:t>
            </a:r>
            <a:r>
              <a:rPr lang="en-US" altLang="ja-JP" dirty="0"/>
              <a:t>=2.4x10</a:t>
            </a:r>
            <a:r>
              <a:rPr lang="en-US" altLang="ja-JP" baseline="30000" dirty="0"/>
              <a:t>-3</a:t>
            </a:r>
            <a:r>
              <a:rPr lang="en-US" altLang="ja-JP" dirty="0"/>
              <a:t> </a:t>
            </a:r>
            <a:r>
              <a:rPr lang="en-US" altLang="ja-JP" dirty="0" smtClean="0"/>
              <a:t>eV</a:t>
            </a:r>
            <a:r>
              <a:rPr lang="en-US" altLang="ja-JP" baseline="30000" dirty="0" smtClean="0"/>
              <a:t>2</a:t>
            </a:r>
            <a:r>
              <a:rPr lang="en-US" altLang="ja-JP" dirty="0" smtClean="0"/>
              <a:t> </a:t>
            </a:r>
            <a:r>
              <a:rPr lang="en-US" altLang="ja-JP" dirty="0" smtClean="0">
                <a:sym typeface="Wingdings"/>
              </a:rPr>
              <a:t> </a:t>
            </a:r>
            <a:r>
              <a:rPr lang="en-US" altLang="ja-JP" dirty="0" smtClean="0">
                <a:latin typeface="Symbol" charset="2"/>
                <a:cs typeface="Symbol" charset="2"/>
                <a:sym typeface="Wingdings"/>
              </a:rPr>
              <a:t>~</a:t>
            </a:r>
            <a:r>
              <a:rPr lang="en-US" altLang="ja-JP" dirty="0" smtClean="0">
                <a:sym typeface="Wingdings"/>
              </a:rPr>
              <a:t>10GeV</a:t>
            </a:r>
          </a:p>
          <a:p>
            <a:pPr lvl="1"/>
            <a:r>
              <a:rPr kumimoji="1" lang="en-US" altLang="ja-JP" dirty="0" smtClean="0"/>
              <a:t>Resonance condition (±V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~D</a:t>
            </a:r>
            <a:r>
              <a:rPr kumimoji="1" lang="en-US" altLang="ja-JP" dirty="0" smtClean="0"/>
              <a:t>m</a:t>
            </a:r>
            <a:r>
              <a:rPr kumimoji="1" lang="en-US" altLang="ja-JP" baseline="30000" dirty="0" smtClean="0"/>
              <a:t>2</a:t>
            </a:r>
            <a:r>
              <a:rPr kumimoji="1" lang="en-US" altLang="ja-JP" dirty="0" smtClean="0"/>
              <a:t>)</a:t>
            </a:r>
          </a:p>
          <a:p>
            <a:pPr lvl="2"/>
            <a:r>
              <a:rPr lang="en-US" altLang="ja-JP" dirty="0" err="1">
                <a:latin typeface="Symbol" charset="2"/>
                <a:cs typeface="Symbol" charset="2"/>
                <a:sym typeface="Wingdings"/>
              </a:rPr>
              <a:t>n</a:t>
            </a:r>
            <a:r>
              <a:rPr kumimoji="1" lang="en-US" altLang="ja-JP" dirty="0" err="1" smtClean="0">
                <a:sym typeface="Wingdings"/>
              </a:rPr>
              <a:t></a:t>
            </a:r>
            <a:r>
              <a:rPr kumimoji="1" lang="en-US" altLang="ja-JP" dirty="0" err="1" smtClean="0"/>
              <a:t>NMH</a:t>
            </a:r>
            <a:r>
              <a:rPr lang="en-US" altLang="ja-JP" dirty="0" smtClean="0"/>
              <a:t>, but</a:t>
            </a:r>
            <a:r>
              <a:rPr kumimoji="1" lang="en-US" altLang="ja-JP" dirty="0" smtClean="0"/>
              <a:t> </a:t>
            </a:r>
            <a:r>
              <a:rPr lang="en-US" altLang="ja-JP" dirty="0" err="1">
                <a:latin typeface="Symbol" charset="2"/>
                <a:cs typeface="Symbol" charset="2"/>
                <a:sym typeface="Wingdings"/>
              </a:rPr>
              <a:t>n</a:t>
            </a:r>
            <a:r>
              <a:rPr kumimoji="1" lang="en-US" altLang="ja-JP" dirty="0" err="1" smtClean="0">
                <a:sym typeface="Wingdings"/>
              </a:rPr>
              <a:t></a:t>
            </a:r>
            <a:r>
              <a:rPr kumimoji="1" lang="en-US" altLang="ja-JP" dirty="0" err="1" smtClean="0"/>
              <a:t>IMH</a:t>
            </a:r>
            <a:endParaRPr kumimoji="1" lang="en-US" altLang="ja-JP" dirty="0" smtClean="0"/>
          </a:p>
          <a:p>
            <a:r>
              <a:rPr lang="en-US" altLang="ja-JP" b="1" dirty="0" smtClean="0"/>
              <a:t>Octant of </a:t>
            </a:r>
            <a:r>
              <a:rPr lang="en-US" altLang="ja-JP" b="1" dirty="0" smtClean="0">
                <a:latin typeface="Symbol" charset="2"/>
                <a:cs typeface="Symbol" charset="2"/>
              </a:rPr>
              <a:t>q</a:t>
            </a:r>
            <a:r>
              <a:rPr lang="en-US" altLang="ja-JP" b="1" baseline="-25000" dirty="0" smtClean="0"/>
              <a:t>23</a:t>
            </a:r>
          </a:p>
          <a:p>
            <a:pPr lvl="1"/>
            <a:r>
              <a:rPr lang="en-US" altLang="ja-JP" dirty="0" smtClean="0"/>
              <a:t>Many places: different ways to show up for different samples</a:t>
            </a:r>
          </a:p>
          <a:p>
            <a:r>
              <a:rPr kumimoji="1" lang="en-US" altLang="ja-JP" b="1" dirty="0" smtClean="0"/>
              <a:t>CP-phase</a:t>
            </a:r>
          </a:p>
          <a:p>
            <a:pPr lvl="1"/>
            <a:r>
              <a:rPr lang="en-US" altLang="ja-JP" dirty="0" smtClean="0"/>
              <a:t>Interference term</a:t>
            </a:r>
          </a:p>
          <a:p>
            <a:pPr marL="0" indent="0">
              <a:buNone/>
            </a:pPr>
            <a:r>
              <a:rPr kumimoji="1" lang="en-US" altLang="ja-JP" dirty="0" smtClean="0">
                <a:sym typeface="Wingdings"/>
              </a:rPr>
              <a:t> </a:t>
            </a:r>
            <a:r>
              <a:rPr kumimoji="1" lang="en-US" altLang="ja-JP" dirty="0" smtClean="0"/>
              <a:t>Atmospheric neutrinos have a clear signature of those effects</a:t>
            </a:r>
            <a:endParaRPr kumimoji="1" lang="ja-JP" altLang="en-US" dirty="0"/>
          </a:p>
        </p:txBody>
      </p:sp>
      <p:pic>
        <p:nvPicPr>
          <p:cNvPr id="27" name="図 2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35" y="1627584"/>
            <a:ext cx="7557026" cy="1797979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1135425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ja-JP" sz="2000" b="1" dirty="0">
                <a:latin typeface="Symbol" charset="2"/>
                <a:cs typeface="Symbol" charset="2"/>
              </a:rPr>
              <a:t>n</a:t>
            </a:r>
            <a:r>
              <a:rPr lang="en-US" altLang="ja-JP" sz="2000" b="1" baseline="-25000" dirty="0"/>
              <a:t>e</a:t>
            </a:r>
            <a:r>
              <a:rPr lang="en-US" altLang="ja-JP" sz="2000" b="1" dirty="0"/>
              <a:t> appearance </a:t>
            </a:r>
            <a:r>
              <a:rPr lang="en-US" altLang="ja-JP" sz="2000" b="1" dirty="0" smtClean="0"/>
              <a:t>in </a:t>
            </a:r>
            <a:r>
              <a:rPr lang="en-US" altLang="ja-JP" sz="2000" b="1" dirty="0"/>
              <a:t>3 flavor oscillation</a:t>
            </a:r>
            <a:endParaRPr lang="ja-JP" altLang="en-US" sz="2000" b="1" dirty="0"/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4368800" y="1723027"/>
            <a:ext cx="1188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u="sng" dirty="0" smtClean="0">
                <a:solidFill>
                  <a:srgbClr val="FF0000"/>
                </a:solidFill>
              </a:rPr>
              <a:t>Solar term</a:t>
            </a:r>
            <a:endParaRPr kumimoji="1" lang="ja-JP" altLang="en-US" b="1" u="sng" dirty="0">
              <a:solidFill>
                <a:srgbClr val="FF0000"/>
              </a:solidFill>
            </a:endParaRPr>
          </a:p>
        </p:txBody>
      </p:sp>
      <p:sp>
        <p:nvSpPr>
          <p:cNvPr id="32" name="テキスト ボックス 31"/>
          <p:cNvSpPr txBox="1"/>
          <p:nvPr/>
        </p:nvSpPr>
        <p:spPr>
          <a:xfrm>
            <a:off x="5136002" y="2357446"/>
            <a:ext cx="2365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solidFill>
                  <a:srgbClr val="FF0000"/>
                </a:solidFill>
              </a:rPr>
              <a:t>Interference</a:t>
            </a:r>
            <a:r>
              <a:rPr kumimoji="1" lang="en-US" altLang="ja-JP" b="1" u="sng" dirty="0" smtClean="0">
                <a:solidFill>
                  <a:srgbClr val="FF0000"/>
                </a:solidFill>
              </a:rPr>
              <a:t> term; </a:t>
            </a:r>
            <a:r>
              <a:rPr kumimoji="1" lang="en-US" altLang="ja-JP" b="1" u="sng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d</a:t>
            </a:r>
            <a:r>
              <a:rPr kumimoji="1" lang="en-US" altLang="ja-JP" b="1" u="sng" baseline="-25000" dirty="0" err="1" smtClean="0">
                <a:solidFill>
                  <a:srgbClr val="FF0000"/>
                </a:solidFill>
              </a:rPr>
              <a:t>CP</a:t>
            </a:r>
            <a:endParaRPr kumimoji="1" lang="ja-JP" altLang="en-US" b="1" u="sng" baseline="-25000" dirty="0">
              <a:solidFill>
                <a:srgbClr val="FF0000"/>
              </a:solidFill>
            </a:endParaRPr>
          </a:p>
        </p:txBody>
      </p:sp>
      <p:sp>
        <p:nvSpPr>
          <p:cNvPr id="35" name="テキスト ボックス 34"/>
          <p:cNvSpPr txBox="1"/>
          <p:nvPr/>
        </p:nvSpPr>
        <p:spPr>
          <a:xfrm>
            <a:off x="6011979" y="2655257"/>
            <a:ext cx="3228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u="sng" dirty="0" smtClean="0">
                <a:solidFill>
                  <a:srgbClr val="FF0000"/>
                </a:solidFill>
              </a:rPr>
              <a:t>Ue3</a:t>
            </a:r>
            <a:r>
              <a:rPr kumimoji="1" lang="en-US" altLang="ja-JP" b="1" u="sng" dirty="0" smtClean="0">
                <a:solidFill>
                  <a:srgbClr val="FF0000"/>
                </a:solidFill>
              </a:rPr>
              <a:t> term; matter enhancement</a:t>
            </a:r>
            <a:endParaRPr kumimoji="1" lang="ja-JP" altLang="en-US" b="1" u="sng" dirty="0">
              <a:solidFill>
                <a:srgbClr val="FF0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3979082" y="3268544"/>
            <a:ext cx="1847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dirty="0" smtClean="0">
                <a:solidFill>
                  <a:srgbClr val="FF0000"/>
                </a:solidFill>
              </a:rPr>
              <a:t>Negligible Ue3</a:t>
            </a:r>
            <a:r>
              <a:rPr kumimoji="1" lang="en-US" altLang="ja-JP" sz="1600" dirty="0" smtClean="0">
                <a:solidFill>
                  <a:srgbClr val="FF0000"/>
                </a:solidFill>
              </a:rPr>
              <a:t> term</a:t>
            </a:r>
            <a:endParaRPr kumimoji="1" lang="ja-JP" altLang="en-US" sz="1600" dirty="0">
              <a:solidFill>
                <a:srgbClr val="FF0000"/>
              </a:solidFill>
            </a:endParaRPr>
          </a:p>
        </p:txBody>
      </p:sp>
      <p:cxnSp>
        <p:nvCxnSpPr>
          <p:cNvPr id="37" name="直線コネクタ 36"/>
          <p:cNvCxnSpPr/>
          <p:nvPr/>
        </p:nvCxnSpPr>
        <p:spPr>
          <a:xfrm>
            <a:off x="2423912" y="3291558"/>
            <a:ext cx="5500888" cy="0"/>
          </a:xfrm>
          <a:prstGeom prst="line">
            <a:avLst/>
          </a:prstGeom>
          <a:ln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テキスト ボックス 10"/>
          <p:cNvSpPr txBox="1"/>
          <p:nvPr/>
        </p:nvSpPr>
        <p:spPr>
          <a:xfrm>
            <a:off x="2485175" y="42539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b="1" dirty="0"/>
              <a:t>_</a:t>
            </a:r>
            <a:endParaRPr kumimoji="1" lang="ja-JP" altLang="en-US" b="1" dirty="0"/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5734819" y="1161087"/>
            <a:ext cx="3348221" cy="872034"/>
          </a:xfrm>
          <a:prstGeom prst="rect">
            <a:avLst/>
          </a:prstGeom>
          <a:solidFill>
            <a:srgbClr val="CCFFCC"/>
          </a:solidFill>
        </p:spPr>
        <p:txBody>
          <a:bodyPr wrap="square" rtlCol="0">
            <a:spAutoFit/>
          </a:bodyPr>
          <a:lstStyle/>
          <a:p>
            <a:pPr marL="354013" indent="-354013">
              <a:buFont typeface="Arial"/>
              <a:buChar char="•"/>
            </a:pPr>
            <a:r>
              <a:rPr kumimoji="1" lang="en-US" altLang="ja-JP" sz="1600" dirty="0" smtClean="0"/>
              <a:t>~ : mixing angle in matter</a:t>
            </a:r>
          </a:p>
          <a:p>
            <a:pPr marL="354013" indent="-354013">
              <a:buFont typeface="Arial"/>
              <a:buChar char="•"/>
            </a:pPr>
            <a:r>
              <a:rPr lang="en-US" altLang="ja-JP" sz="1600" dirty="0" smtClean="0"/>
              <a:t>P</a:t>
            </a:r>
            <a:r>
              <a:rPr lang="en-US" altLang="ja-JP" sz="1600" baseline="-25000" dirty="0" smtClean="0"/>
              <a:t>2</a:t>
            </a:r>
            <a:r>
              <a:rPr lang="en-US" altLang="ja-JP" sz="1600" dirty="0" smtClean="0"/>
              <a:t> = |A</a:t>
            </a:r>
            <a:r>
              <a:rPr lang="en-US" altLang="ja-JP" sz="1600" baseline="-25000" dirty="0" smtClean="0"/>
              <a:t>e</a:t>
            </a:r>
            <a:r>
              <a:rPr lang="en-US" altLang="ja-JP" sz="1600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1600" dirty="0" smtClean="0"/>
              <a:t>|</a:t>
            </a:r>
            <a:r>
              <a:rPr lang="en-US" altLang="ja-JP" sz="1600" baseline="30000" dirty="0" smtClean="0"/>
              <a:t>2</a:t>
            </a:r>
            <a:r>
              <a:rPr lang="en-US" altLang="ja-JP" sz="1600" dirty="0" smtClean="0"/>
              <a:t>:  </a:t>
            </a:r>
            <a:r>
              <a:rPr lang="en-US" altLang="ja-JP" sz="16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1600" baseline="-25000" dirty="0" smtClean="0">
                <a:latin typeface="Symbol" charset="2"/>
                <a:cs typeface="Symbol" charset="2"/>
                <a:sym typeface="Wingdings"/>
              </a:rPr>
              <a:t>m</a:t>
            </a:r>
            <a:r>
              <a:rPr lang="en-US" altLang="ja-JP" sz="1600" dirty="0" smtClean="0"/>
              <a:t> </a:t>
            </a:r>
            <a:r>
              <a:rPr lang="en-US" altLang="ja-JP" sz="1600" dirty="0" smtClean="0">
                <a:sym typeface="Wingdings"/>
              </a:rPr>
              <a:t> </a:t>
            </a:r>
            <a:r>
              <a:rPr lang="en-US" altLang="ja-JP" sz="1600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sz="1600" baseline="-25000" dirty="0"/>
              <a:t>e</a:t>
            </a:r>
            <a:r>
              <a:rPr lang="en-US" altLang="ja-JP" sz="1600" dirty="0" smtClean="0">
                <a:sym typeface="Wingdings"/>
              </a:rPr>
              <a:t> in matter</a:t>
            </a:r>
          </a:p>
          <a:p>
            <a:pPr marL="354013" indent="-354013">
              <a:lnSpc>
                <a:spcPct val="120000"/>
              </a:lnSpc>
              <a:buFont typeface="Arial"/>
              <a:buChar char="•"/>
            </a:pPr>
            <a:r>
              <a:rPr lang="en-US" altLang="ja-JP" sz="1600" dirty="0" smtClean="0">
                <a:sym typeface="Wingdings" pitchFamily="2" charset="2"/>
              </a:rPr>
              <a:t>R</a:t>
            </a:r>
            <a:r>
              <a:rPr lang="en-US" altLang="ja-JP" sz="1600" baseline="-25000" dirty="0" smtClean="0">
                <a:sym typeface="Wingdings" pitchFamily="2" charset="2"/>
              </a:rPr>
              <a:t>2</a:t>
            </a:r>
            <a:r>
              <a:rPr lang="en-US" altLang="ja-JP" sz="1600" dirty="0" smtClean="0">
                <a:sym typeface="Wingdings" pitchFamily="2" charset="2"/>
              </a:rPr>
              <a:t> </a:t>
            </a:r>
            <a:r>
              <a:rPr lang="en-US" altLang="ja-JP" sz="1600" dirty="0">
                <a:sym typeface="Wingdings" pitchFamily="2" charset="2"/>
              </a:rPr>
              <a:t>= </a:t>
            </a:r>
            <a:r>
              <a:rPr lang="en-US" altLang="ja-JP" sz="1600" dirty="0">
                <a:solidFill>
                  <a:srgbClr val="000000"/>
                </a:solidFill>
                <a:sym typeface="Wingdings" pitchFamily="2" charset="2"/>
              </a:rPr>
              <a:t>Re(A</a:t>
            </a:r>
            <a:r>
              <a:rPr lang="en-US" altLang="ja-JP" sz="1600" baseline="30000" dirty="0">
                <a:solidFill>
                  <a:srgbClr val="000000"/>
                </a:solidFill>
                <a:sym typeface="Wingdings" pitchFamily="2" charset="2"/>
              </a:rPr>
              <a:t>*</a:t>
            </a:r>
            <a:r>
              <a:rPr lang="en-US" altLang="ja-JP" sz="1600" baseline="-16000" dirty="0" err="1">
                <a:solidFill>
                  <a:srgbClr val="000000"/>
                </a:solidFill>
                <a:sym typeface="Wingdings" pitchFamily="2" charset="2"/>
              </a:rPr>
              <a:t>ee</a:t>
            </a:r>
            <a:r>
              <a:rPr lang="en-US" altLang="ja-JP" sz="1600" dirty="0" err="1">
                <a:solidFill>
                  <a:srgbClr val="000000"/>
                </a:solidFill>
                <a:sym typeface="Wingdings" pitchFamily="2" charset="2"/>
              </a:rPr>
              <a:t>A</a:t>
            </a:r>
            <a:r>
              <a:rPr lang="en-US" altLang="ja-JP" sz="1600" baseline="-16000" dirty="0" err="1">
                <a:solidFill>
                  <a:srgbClr val="000000"/>
                </a:solidFill>
                <a:sym typeface="Wingdings" pitchFamily="2" charset="2"/>
              </a:rPr>
              <a:t>e</a:t>
            </a:r>
            <a:r>
              <a:rPr lang="en-US" altLang="ja-JP" sz="1600" baseline="-16000" dirty="0" err="1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m</a:t>
            </a:r>
            <a:r>
              <a:rPr lang="en-US" altLang="ja-JP" sz="160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r>
              <a:rPr lang="en-US" altLang="ja-JP" sz="1600" dirty="0" smtClean="0">
                <a:sym typeface="Wingdings" pitchFamily="2" charset="2"/>
              </a:rPr>
              <a:t>,    I</a:t>
            </a:r>
            <a:r>
              <a:rPr lang="en-US" altLang="ja-JP" sz="1600" baseline="-25000" dirty="0" smtClean="0">
                <a:sym typeface="Wingdings" pitchFamily="2" charset="2"/>
              </a:rPr>
              <a:t>2</a:t>
            </a:r>
            <a:r>
              <a:rPr lang="en-US" altLang="ja-JP" sz="1600" dirty="0" smtClean="0">
                <a:sym typeface="Wingdings" pitchFamily="2" charset="2"/>
              </a:rPr>
              <a:t>  </a:t>
            </a:r>
            <a:r>
              <a:rPr lang="en-US" altLang="ja-JP" sz="1600" dirty="0">
                <a:sym typeface="Wingdings" pitchFamily="2" charset="2"/>
              </a:rPr>
              <a:t>= </a:t>
            </a:r>
            <a:r>
              <a:rPr lang="en-US" altLang="ja-JP" sz="1600" dirty="0" err="1">
                <a:solidFill>
                  <a:srgbClr val="000000"/>
                </a:solidFill>
                <a:sym typeface="Wingdings" pitchFamily="2" charset="2"/>
              </a:rPr>
              <a:t>Im</a:t>
            </a:r>
            <a:r>
              <a:rPr lang="en-US" altLang="ja-JP" sz="1600" dirty="0">
                <a:solidFill>
                  <a:srgbClr val="000000"/>
                </a:solidFill>
                <a:sym typeface="Wingdings" pitchFamily="2" charset="2"/>
              </a:rPr>
              <a:t>(A</a:t>
            </a:r>
            <a:r>
              <a:rPr lang="en-US" altLang="ja-JP" sz="1600" baseline="30000" dirty="0">
                <a:solidFill>
                  <a:srgbClr val="000000"/>
                </a:solidFill>
                <a:sym typeface="Wingdings" pitchFamily="2" charset="2"/>
              </a:rPr>
              <a:t>*</a:t>
            </a:r>
            <a:r>
              <a:rPr lang="en-US" altLang="ja-JP" sz="1600" baseline="-16000" dirty="0" err="1" smtClean="0">
                <a:solidFill>
                  <a:srgbClr val="000000"/>
                </a:solidFill>
                <a:sym typeface="Wingdings" pitchFamily="2" charset="2"/>
              </a:rPr>
              <a:t>ee</a:t>
            </a:r>
            <a:r>
              <a:rPr lang="en-US" altLang="ja-JP" sz="1600" dirty="0" err="1" smtClean="0">
                <a:solidFill>
                  <a:srgbClr val="000000"/>
                </a:solidFill>
                <a:sym typeface="Wingdings" pitchFamily="2" charset="2"/>
              </a:rPr>
              <a:t>A</a:t>
            </a:r>
            <a:r>
              <a:rPr lang="en-US" altLang="ja-JP" sz="1600" baseline="-16000" dirty="0" err="1" smtClean="0">
                <a:solidFill>
                  <a:srgbClr val="000000"/>
                </a:solidFill>
                <a:sym typeface="Wingdings" pitchFamily="2" charset="2"/>
              </a:rPr>
              <a:t>e</a:t>
            </a:r>
            <a:r>
              <a:rPr lang="en-US" altLang="ja-JP" sz="1600" baseline="-25000" dirty="0" err="1" smtClean="0">
                <a:solidFill>
                  <a:srgbClr val="000000"/>
                </a:solidFill>
                <a:latin typeface="Symbol" charset="2"/>
                <a:cs typeface="Symbol" charset="2"/>
                <a:sym typeface="Wingdings" pitchFamily="2" charset="2"/>
              </a:rPr>
              <a:t>m</a:t>
            </a:r>
            <a:r>
              <a:rPr lang="en-US" altLang="ja-JP" sz="1600" dirty="0" smtClean="0">
                <a:solidFill>
                  <a:srgbClr val="000000"/>
                </a:solidFill>
                <a:sym typeface="Wingdings" pitchFamily="2" charset="2"/>
              </a:rPr>
              <a:t>)</a:t>
            </a:r>
            <a:endParaRPr lang="en-US" altLang="ja-JP" sz="1600" dirty="0">
              <a:sym typeface="Wingdings" pitchFamily="2" charset="2"/>
            </a:endParaRPr>
          </a:p>
        </p:txBody>
      </p:sp>
      <p:sp>
        <p:nvSpPr>
          <p:cNvPr id="13" name="円/楕円 12"/>
          <p:cNvSpPr/>
          <p:nvPr/>
        </p:nvSpPr>
        <p:spPr>
          <a:xfrm>
            <a:off x="7969561" y="4495249"/>
            <a:ext cx="844239" cy="2096051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5" name="直線矢印コネクタ 14"/>
          <p:cNvCxnSpPr/>
          <p:nvPr/>
        </p:nvCxnSpPr>
        <p:spPr>
          <a:xfrm>
            <a:off x="8153400" y="2959100"/>
            <a:ext cx="212881" cy="156154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円/楕円 53"/>
          <p:cNvSpPr/>
          <p:nvPr/>
        </p:nvSpPr>
        <p:spPr>
          <a:xfrm>
            <a:off x="5895733" y="3607098"/>
            <a:ext cx="612437" cy="289530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56" name="直線矢印コネクタ 55"/>
          <p:cNvCxnSpPr/>
          <p:nvPr/>
        </p:nvCxnSpPr>
        <p:spPr>
          <a:xfrm>
            <a:off x="4572000" y="2033121"/>
            <a:ext cx="1549400" cy="178957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3" name="正方形/長方形 2"/>
          <p:cNvSpPr/>
          <p:nvPr/>
        </p:nvSpPr>
        <p:spPr>
          <a:xfrm>
            <a:off x="0" y="1000676"/>
            <a:ext cx="9144000" cy="5845912"/>
          </a:xfrm>
          <a:prstGeom prst="rect">
            <a:avLst/>
          </a:prstGeom>
          <a:solidFill>
            <a:schemeClr val="accent6">
              <a:lumMod val="40000"/>
              <a:lumOff val="60000"/>
              <a:alpha val="79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32</a:t>
            </a:fld>
            <a:endParaRPr kumimoji="1" lang="ja-JP" altLang="en-US"/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838" y="1094557"/>
            <a:ext cx="5436785" cy="5623383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63568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5254"/>
            <a:ext cx="8229600" cy="892171"/>
          </a:xfrm>
          <a:solidFill>
            <a:srgbClr val="C4BD97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Mass Hierarchy and Octant</a:t>
            </a:r>
            <a:endParaRPr kumimoji="1" lang="ja-JP" altLang="en-US" dirty="0"/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962437" y="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kumimoji="1" lang="en-US" altLang="ja-JP" sz="2000" dirty="0" smtClean="0"/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4790" y="1170034"/>
            <a:ext cx="5786134" cy="2707064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431800" y="3209531"/>
            <a:ext cx="21822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Normal Mass </a:t>
            </a:r>
            <a:r>
              <a:rPr lang="en-US" altLang="ja-JP" sz="1600" b="1" dirty="0"/>
              <a:t>H</a:t>
            </a:r>
            <a:r>
              <a:rPr lang="en-US" altLang="ja-JP" sz="1600" b="1" dirty="0" smtClean="0"/>
              <a:t>ierarchy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359182" y="3192596"/>
            <a:ext cx="2267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Inverted Mass </a:t>
            </a:r>
            <a:r>
              <a:rPr lang="en-US" altLang="ja-JP" sz="1600" b="1" dirty="0"/>
              <a:t>H</a:t>
            </a:r>
            <a:r>
              <a:rPr lang="en-US" altLang="ja-JP" sz="1600" b="1" dirty="0" smtClean="0"/>
              <a:t>ierarchy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3" y="4135340"/>
            <a:ext cx="2825687" cy="2665406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74" y="4145720"/>
            <a:ext cx="2737470" cy="2597981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3388816" y="4024240"/>
            <a:ext cx="1449884" cy="18298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正方形/長方形 20"/>
          <p:cNvSpPr/>
          <p:nvPr/>
        </p:nvSpPr>
        <p:spPr>
          <a:xfrm>
            <a:off x="376904" y="4036940"/>
            <a:ext cx="1299496" cy="15040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/>
          <p:cNvSpPr/>
          <p:nvPr/>
        </p:nvSpPr>
        <p:spPr>
          <a:xfrm>
            <a:off x="1194459" y="910125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ja-JP" b="1" dirty="0">
                <a:latin typeface="Symbol" charset="2"/>
                <a:cs typeface="Symbol" charset="2"/>
              </a:rPr>
              <a:t>Dc</a:t>
            </a:r>
            <a:r>
              <a:rPr lang="en-US" altLang="ja-JP" b="1" baseline="30000" dirty="0"/>
              <a:t>2</a:t>
            </a:r>
            <a:r>
              <a:rPr lang="en-US" altLang="ja-JP" b="1" dirty="0"/>
              <a:t> hierarchy (wrong hierarchy rejection)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661764" y="1144634"/>
            <a:ext cx="3550816" cy="557366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altLang="ja-JP" b="1" u="sng" dirty="0" smtClean="0"/>
              <a:t>Mass hierarchy determination</a:t>
            </a:r>
          </a:p>
          <a:p>
            <a:r>
              <a:rPr lang="en-US" altLang="ja-JP" sz="2600" dirty="0" smtClean="0"/>
              <a:t>sin</a:t>
            </a:r>
            <a:r>
              <a:rPr lang="en-US" altLang="ja-JP" sz="2600" baseline="30000" dirty="0" smtClean="0"/>
              <a:t>2</a:t>
            </a:r>
            <a:r>
              <a:rPr lang="en-US" altLang="ja-JP" sz="2600" dirty="0" smtClean="0"/>
              <a:t>2</a:t>
            </a:r>
            <a:r>
              <a:rPr lang="en-US" altLang="ja-JP" sz="26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600" baseline="-25000" dirty="0" smtClean="0"/>
              <a:t>13</a:t>
            </a:r>
            <a:r>
              <a:rPr lang="en-US" altLang="ja-JP" sz="2600" dirty="0"/>
              <a:t>=</a:t>
            </a:r>
            <a:r>
              <a:rPr lang="en-US" altLang="ja-JP" sz="2600" dirty="0" smtClean="0"/>
              <a:t>0.10 fixed</a:t>
            </a:r>
            <a:endParaRPr lang="en-US" altLang="ja-JP" sz="2600" b="1" dirty="0" smtClean="0"/>
          </a:p>
          <a:p>
            <a:r>
              <a:rPr lang="en-US" altLang="ja-JP" sz="2600" dirty="0" smtClean="0"/>
              <a:t>Thickness of band: range of CP</a:t>
            </a:r>
            <a:endParaRPr kumimoji="1" lang="en-US" altLang="ja-JP" sz="2600" dirty="0"/>
          </a:p>
          <a:p>
            <a:r>
              <a:rPr kumimoji="1" lang="en-US" altLang="ja-JP" sz="2600" dirty="0" smtClean="0"/>
              <a:t>Sensitivity depends on </a:t>
            </a:r>
            <a:r>
              <a:rPr kumimoji="1" lang="en-US" altLang="ja-JP" sz="2600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600" baseline="-25000" dirty="0" smtClean="0"/>
              <a:t>23</a:t>
            </a:r>
          </a:p>
          <a:p>
            <a:r>
              <a:rPr lang="en-US" altLang="ja-JP" sz="2600" dirty="0"/>
              <a:t>M</a:t>
            </a:r>
            <a:r>
              <a:rPr kumimoji="1" lang="en-US" altLang="ja-JP" sz="2600" dirty="0" smtClean="0"/>
              <a:t>ass </a:t>
            </a:r>
            <a:r>
              <a:rPr lang="en-US" altLang="ja-JP" sz="2600" dirty="0" smtClean="0"/>
              <a:t>H</a:t>
            </a:r>
            <a:r>
              <a:rPr kumimoji="1" lang="en-US" altLang="ja-JP" sz="2600" dirty="0" smtClean="0"/>
              <a:t>ierarchy will be </a:t>
            </a:r>
            <a:r>
              <a:rPr lang="en-US" altLang="ja-JP" sz="2600" dirty="0" smtClean="0"/>
              <a:t>determined @&gt;3</a:t>
            </a:r>
            <a:r>
              <a:rPr lang="en-US" altLang="ja-JP" sz="26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600" dirty="0" smtClean="0"/>
              <a:t> </a:t>
            </a:r>
            <a:r>
              <a:rPr kumimoji="1" lang="en-US" altLang="ja-JP" sz="2600" dirty="0" smtClean="0"/>
              <a:t>for sin</a:t>
            </a:r>
            <a:r>
              <a:rPr kumimoji="1" lang="en-US" altLang="ja-JP" sz="2600" baseline="30000" dirty="0" smtClean="0"/>
              <a:t>2</a:t>
            </a:r>
            <a:r>
              <a:rPr kumimoji="1" lang="en-US" altLang="ja-JP" sz="2600" dirty="0" smtClean="0">
                <a:latin typeface="Symbol" charset="2"/>
                <a:cs typeface="Symbol" charset="2"/>
              </a:rPr>
              <a:t>q</a:t>
            </a:r>
            <a:r>
              <a:rPr kumimoji="1" lang="en-US" altLang="ja-JP" sz="2600" baseline="-25000" dirty="0" smtClean="0"/>
              <a:t>23 </a:t>
            </a:r>
            <a:r>
              <a:rPr kumimoji="1" lang="en-US" altLang="ja-JP" sz="2600" dirty="0" smtClean="0"/>
              <a:t>&gt; 0.42 (0.43)[normal(inverted)]</a:t>
            </a:r>
          </a:p>
          <a:p>
            <a:endParaRPr kumimoji="1" lang="en-US" altLang="ja-JP" sz="2600" dirty="0" smtClean="0"/>
          </a:p>
          <a:p>
            <a:pPr marL="0" indent="0">
              <a:buNone/>
            </a:pPr>
            <a:r>
              <a:rPr lang="en-US" altLang="ja-JP" b="1" u="sng" dirty="0" smtClean="0">
                <a:latin typeface="Symbol" charset="2"/>
                <a:cs typeface="Symbol" charset="2"/>
              </a:rPr>
              <a:t>q</a:t>
            </a:r>
            <a:r>
              <a:rPr lang="en-US" altLang="ja-JP" b="1" u="sng" baseline="-25000" dirty="0" smtClean="0"/>
              <a:t>23</a:t>
            </a:r>
            <a:r>
              <a:rPr lang="en-US" altLang="ja-JP" b="1" u="sng" dirty="0" smtClean="0"/>
              <a:t> Octant  determination </a:t>
            </a:r>
          </a:p>
          <a:p>
            <a:r>
              <a:rPr lang="en-US" altLang="ja-JP" sz="2600" dirty="0"/>
              <a:t>sin</a:t>
            </a:r>
            <a:r>
              <a:rPr lang="en-US" altLang="ja-JP" sz="2600" baseline="30000" dirty="0"/>
              <a:t>2</a:t>
            </a:r>
            <a:r>
              <a:rPr lang="en-US" altLang="ja-JP" sz="2600" dirty="0"/>
              <a:t>2</a:t>
            </a:r>
            <a:r>
              <a:rPr lang="en-US" altLang="ja-JP" sz="2600" dirty="0">
                <a:latin typeface="Symbol" charset="2"/>
                <a:cs typeface="Symbol" charset="2"/>
              </a:rPr>
              <a:t>q</a:t>
            </a:r>
            <a:r>
              <a:rPr lang="en-US" altLang="ja-JP" sz="2600" baseline="-25000" dirty="0"/>
              <a:t>13</a:t>
            </a:r>
            <a:r>
              <a:rPr lang="en-US" altLang="ja-JP" sz="2600" dirty="0"/>
              <a:t>=0.10 </a:t>
            </a:r>
            <a:r>
              <a:rPr lang="en-US" altLang="ja-JP" sz="2600" dirty="0" smtClean="0"/>
              <a:t>fixed</a:t>
            </a:r>
          </a:p>
          <a:p>
            <a:r>
              <a:rPr lang="en-US" altLang="ja-JP" sz="2600" dirty="0" smtClean="0"/>
              <a:t>Octant can be determined</a:t>
            </a:r>
            <a:r>
              <a:rPr lang="en-US" altLang="ja-JP" sz="2400" dirty="0"/>
              <a:t> </a:t>
            </a:r>
            <a:r>
              <a:rPr lang="en-US" altLang="ja-JP" sz="2400" dirty="0" smtClean="0"/>
              <a:t>@ &gt;3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s</a:t>
            </a:r>
            <a:r>
              <a:rPr lang="en-US" altLang="ja-JP" sz="2400" dirty="0" smtClean="0"/>
              <a:t> if sin</a:t>
            </a:r>
            <a:r>
              <a:rPr lang="en-US" altLang="ja-JP" sz="2400" baseline="30000" dirty="0" smtClean="0"/>
              <a:t>2</a:t>
            </a:r>
            <a:r>
              <a:rPr lang="en-US" altLang="ja-JP" sz="2400" dirty="0"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 smtClean="0"/>
              <a:t>23</a:t>
            </a:r>
            <a:r>
              <a:rPr lang="en-US" altLang="ja-JP" sz="2400" dirty="0" smtClean="0"/>
              <a:t> &lt; 0.47 (0.45) and sin</a:t>
            </a:r>
            <a:r>
              <a:rPr lang="en-US" altLang="ja-JP" sz="2400" baseline="30000" dirty="0" smtClean="0"/>
              <a:t>2</a:t>
            </a:r>
            <a:r>
              <a:rPr lang="en-US" altLang="ja-JP" sz="2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400" baseline="-25000" dirty="0" smtClean="0"/>
              <a:t>23</a:t>
            </a:r>
            <a:r>
              <a:rPr lang="en-US" altLang="ja-JP" sz="2400" dirty="0" smtClean="0"/>
              <a:t> &gt; 0.53 (0.56) for </a:t>
            </a:r>
            <a:r>
              <a:rPr lang="en-US" altLang="ja-JP" sz="2400" dirty="0"/>
              <a:t>n</a:t>
            </a:r>
            <a:r>
              <a:rPr lang="en-US" altLang="ja-JP" sz="2400" dirty="0" smtClean="0"/>
              <a:t>ormal (inverted) mass hierarchy  </a:t>
            </a:r>
            <a:endParaRPr lang="en-US" altLang="ja-JP" sz="2600" dirty="0" smtClean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1835546" y="2257876"/>
            <a:ext cx="89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10 years</a:t>
            </a:r>
            <a:endParaRPr kumimoji="1" lang="ja-JP" altLang="en-US" sz="1600" b="1" dirty="0"/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838700" y="2243186"/>
            <a:ext cx="89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10 years</a:t>
            </a:r>
            <a:endParaRPr kumimoji="1" lang="ja-JP" altLang="en-US" sz="1600" b="1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615939" y="4246790"/>
            <a:ext cx="89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10 years</a:t>
            </a:r>
            <a:endParaRPr kumimoji="1" lang="ja-JP" altLang="en-US" sz="1600" b="1" dirty="0"/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387747" y="4238804"/>
            <a:ext cx="895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600" b="1" dirty="0" smtClean="0"/>
              <a:t>10 years</a:t>
            </a:r>
            <a:endParaRPr kumimoji="1" lang="ja-JP" altLang="en-US" sz="1600" b="1" dirty="0"/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1014800" y="4688135"/>
            <a:ext cx="117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True NMH</a:t>
            </a:r>
          </a:p>
          <a:p>
            <a:r>
              <a:rPr lang="en-US" altLang="ja-JP" sz="1400" dirty="0" smtClean="0"/>
              <a:t>MH unknown</a:t>
            </a:r>
            <a:endParaRPr kumimoji="1" lang="ja-JP" altLang="en-US" sz="1400" dirty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4056729" y="4692939"/>
            <a:ext cx="1172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True IMH</a:t>
            </a:r>
          </a:p>
          <a:p>
            <a:r>
              <a:rPr lang="en-US" altLang="ja-JP" sz="1400" dirty="0" smtClean="0"/>
              <a:t>MH unknown</a:t>
            </a:r>
            <a:endParaRPr kumimoji="1" lang="ja-JP" altLang="en-US" sz="1400" dirty="0"/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63845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199" y="0"/>
            <a:ext cx="8229600" cy="842211"/>
          </a:xfrm>
          <a:solidFill>
            <a:srgbClr val="C4BD97"/>
          </a:solidFill>
        </p:spPr>
        <p:txBody>
          <a:bodyPr/>
          <a:lstStyle/>
          <a:p>
            <a:r>
              <a:rPr kumimoji="1" lang="en-US" altLang="ja-JP" dirty="0" smtClean="0"/>
              <a:t>CP Violation in atmospheric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935078" y="1840764"/>
            <a:ext cx="3052860" cy="1288710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80000"/>
              </a:lnSpc>
            </a:pPr>
            <a:r>
              <a:rPr lang="en-US" altLang="ja-JP" dirty="0">
                <a:latin typeface="Symbol" charset="2"/>
                <a:cs typeface="Symbol" charset="2"/>
              </a:rPr>
              <a:t>Dc</a:t>
            </a:r>
            <a:r>
              <a:rPr lang="en-US" altLang="ja-JP" baseline="30000" dirty="0"/>
              <a:t>2</a:t>
            </a:r>
            <a:r>
              <a:rPr lang="en-US" altLang="ja-JP" dirty="0"/>
              <a:t> to </a:t>
            </a:r>
            <a:r>
              <a:rPr lang="en-US" altLang="ja-JP" dirty="0" err="1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/>
              <a:t>cp</a:t>
            </a:r>
            <a:r>
              <a:rPr lang="en-US" altLang="ja-JP" dirty="0"/>
              <a:t>=</a:t>
            </a:r>
            <a:r>
              <a:rPr lang="en-US" altLang="ja-JP" dirty="0" smtClean="0"/>
              <a:t>0, 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endParaRPr lang="en-US" altLang="ja-JP" dirty="0">
              <a:latin typeface="Symbol" charset="2"/>
              <a:cs typeface="Symbol" charset="2"/>
            </a:endParaRPr>
          </a:p>
          <a:p>
            <a:pPr>
              <a:lnSpc>
                <a:spcPct val="80000"/>
              </a:lnSpc>
            </a:pPr>
            <a:r>
              <a:rPr lang="en-US" altLang="ja-JP" dirty="0" smtClean="0"/>
              <a:t>HK</a:t>
            </a:r>
            <a:r>
              <a:rPr lang="en-US" altLang="ja-JP" dirty="0"/>
              <a:t>: 10 </a:t>
            </a:r>
            <a:r>
              <a:rPr lang="en-US" altLang="ja-JP" dirty="0" err="1" smtClean="0"/>
              <a:t>yrs</a:t>
            </a:r>
            <a:endParaRPr lang="en-US" altLang="ja-JP" dirty="0" smtClean="0">
              <a:latin typeface="Symbol" charset="2"/>
              <a:cs typeface="Symbol" charset="2"/>
            </a:endParaRPr>
          </a:p>
          <a:p>
            <a:pPr>
              <a:lnSpc>
                <a:spcPct val="80000"/>
              </a:lnSpc>
            </a:pPr>
            <a:r>
              <a:rPr lang="en-US" altLang="ja-JP" dirty="0" smtClean="0"/>
              <a:t>Assume </a:t>
            </a:r>
            <a:r>
              <a:rPr lang="en-US" altLang="ja-JP" dirty="0"/>
              <a:t>MH </a:t>
            </a:r>
            <a:r>
              <a:rPr lang="en-US" altLang="ja-JP" dirty="0" smtClean="0"/>
              <a:t>unknown</a:t>
            </a:r>
          </a:p>
          <a:p>
            <a:pPr marL="444500" indent="-444500">
              <a:lnSpc>
                <a:spcPct val="80000"/>
              </a:lnSpc>
              <a:buNone/>
            </a:pPr>
            <a:r>
              <a:rPr lang="en-US" altLang="ja-JP" dirty="0" smtClean="0">
                <a:sym typeface="Wingdings"/>
              </a:rPr>
              <a:t> Not much constraint</a:t>
            </a:r>
            <a:endParaRPr lang="en-US" altLang="ja-JP" dirty="0" smtClean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34</a:t>
            </a:fld>
            <a:endParaRPr kumimoji="1" lang="ja-JP" altLang="en-US" dirty="0"/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105" y="1169976"/>
            <a:ext cx="2738751" cy="2460726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7" y="1210074"/>
            <a:ext cx="2653863" cy="2392961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2199" y="4085606"/>
            <a:ext cx="2712921" cy="2504931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72" y="4069596"/>
            <a:ext cx="2709436" cy="2507573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3350810" y="1798490"/>
            <a:ext cx="2267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Inverted Mass Hierarchy</a:t>
            </a:r>
            <a:r>
              <a:rPr kumimoji="1" lang="en-US" altLang="ja-JP" sz="1600" b="1" dirty="0" smtClean="0"/>
              <a:t> </a:t>
            </a:r>
          </a:p>
          <a:p>
            <a:r>
              <a:rPr kumimoji="1" lang="en-US" altLang="ja-JP" sz="1600" b="1" dirty="0" smtClean="0"/>
              <a:t>MH: unknown</a:t>
            </a:r>
            <a:endParaRPr kumimoji="1" lang="ja-JP" altLang="en-US" sz="1600" b="1" dirty="0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57199" y="1798490"/>
            <a:ext cx="223721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Normal Mass </a:t>
            </a:r>
            <a:r>
              <a:rPr kumimoji="1" lang="en-US" altLang="ja-JP" sz="1600" b="1" dirty="0" smtClean="0"/>
              <a:t>Hierarchy </a:t>
            </a:r>
          </a:p>
          <a:p>
            <a:r>
              <a:rPr kumimoji="1" lang="en-US" altLang="ja-JP" sz="1600" b="1" dirty="0" smtClean="0"/>
              <a:t>MH: unknown</a:t>
            </a:r>
            <a:endParaRPr kumimoji="1" lang="ja-JP" altLang="en-US" sz="1600" b="1" dirty="0"/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92290" y="4179213"/>
            <a:ext cx="21822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Normal Mass </a:t>
            </a:r>
            <a:r>
              <a:rPr kumimoji="1" lang="en-US" altLang="ja-JP" sz="1600" b="1" dirty="0" smtClean="0"/>
              <a:t>Hierarchy</a:t>
            </a:r>
          </a:p>
          <a:p>
            <a:r>
              <a:rPr lang="en-US" altLang="ja-JP" sz="1600" b="1" dirty="0" smtClean="0"/>
              <a:t>MH: known</a:t>
            </a:r>
            <a:endParaRPr kumimoji="1" lang="en-US" altLang="ja-JP" sz="1600" b="1" dirty="0" smtClean="0"/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337717" y="4154974"/>
            <a:ext cx="22678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600" b="1" dirty="0" smtClean="0"/>
              <a:t>Inverted Mass Hierarchy</a:t>
            </a:r>
          </a:p>
          <a:p>
            <a:r>
              <a:rPr kumimoji="1" lang="en-US" altLang="ja-JP" sz="1600" b="1" dirty="0" smtClean="0"/>
              <a:t>MH: known 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881400" y="993306"/>
            <a:ext cx="2368670" cy="3693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4F81BD"/>
            </a:solidFill>
          </a:ln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Exclusion of sin </a:t>
            </a:r>
            <a:r>
              <a:rPr kumimoji="1"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kumimoji="1" lang="en-US" altLang="ja-JP" baseline="-25000" dirty="0" err="1" smtClean="0"/>
              <a:t>CP</a:t>
            </a:r>
            <a:r>
              <a:rPr kumimoji="1" lang="en-US" altLang="ja-JP" dirty="0" smtClean="0"/>
              <a:t> = 0</a:t>
            </a:r>
            <a:endParaRPr kumimoji="1" lang="ja-JP" altLang="en-US" dirty="0"/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171512" y="3873620"/>
            <a:ext cx="167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i="1" dirty="0"/>
              <a:t>sin</a:t>
            </a:r>
            <a:r>
              <a:rPr lang="en-US" altLang="ja-JP" sz="1400" b="1" i="1" baseline="30000" dirty="0"/>
              <a:t>2</a:t>
            </a:r>
            <a:r>
              <a:rPr lang="en-US" altLang="ja-JP" sz="1400" b="1" i="1" dirty="0"/>
              <a:t>2</a:t>
            </a:r>
            <a:r>
              <a:rPr lang="en-US" altLang="ja-JP" sz="1400" b="1" i="1" dirty="0">
                <a:latin typeface="Symbol" charset="2"/>
                <a:cs typeface="Symbol" charset="2"/>
              </a:rPr>
              <a:t>q</a:t>
            </a:r>
            <a:r>
              <a:rPr lang="en-US" altLang="ja-JP" sz="1400" b="1" i="1" baseline="-25000" dirty="0"/>
              <a:t>13</a:t>
            </a:r>
            <a:r>
              <a:rPr lang="en-US" altLang="ja-JP" sz="1400" b="1" i="1" dirty="0"/>
              <a:t>=0.1: </a:t>
            </a:r>
            <a:r>
              <a:rPr lang="en-US" altLang="ja-JP" sz="1400" b="1" i="1" dirty="0" smtClean="0"/>
              <a:t>fixed</a:t>
            </a:r>
            <a:endParaRPr lang="en-US" altLang="ja-JP" sz="1400" b="1" i="1" dirty="0"/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4171512" y="967767"/>
            <a:ext cx="1676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400" b="1" i="1" dirty="0"/>
              <a:t>sin</a:t>
            </a:r>
            <a:r>
              <a:rPr lang="en-US" altLang="ja-JP" sz="1400" b="1" i="1" baseline="30000" dirty="0"/>
              <a:t>2</a:t>
            </a:r>
            <a:r>
              <a:rPr lang="en-US" altLang="ja-JP" sz="1400" b="1" i="1" dirty="0"/>
              <a:t>2</a:t>
            </a:r>
            <a:r>
              <a:rPr lang="en-US" altLang="ja-JP" sz="1400" b="1" i="1" dirty="0">
                <a:latin typeface="Symbol" charset="2"/>
                <a:cs typeface="Symbol" charset="2"/>
              </a:rPr>
              <a:t>q</a:t>
            </a:r>
            <a:r>
              <a:rPr lang="en-US" altLang="ja-JP" sz="1400" b="1" i="1" baseline="-25000" dirty="0"/>
              <a:t>13</a:t>
            </a:r>
            <a:r>
              <a:rPr lang="en-US" altLang="ja-JP" sz="1400" b="1" i="1" dirty="0"/>
              <a:t>=0.1: </a:t>
            </a:r>
            <a:r>
              <a:rPr lang="en-US" altLang="ja-JP" sz="1400" b="1" i="1" dirty="0" smtClean="0"/>
              <a:t>fixed</a:t>
            </a:r>
            <a:endParaRPr lang="en-US" altLang="ja-JP" sz="1400" b="1" i="1" dirty="0"/>
          </a:p>
        </p:txBody>
      </p:sp>
      <p:sp>
        <p:nvSpPr>
          <p:cNvPr id="20" name="コンテンツ プレースホルダー 2"/>
          <p:cNvSpPr txBox="1">
            <a:spLocks/>
          </p:cNvSpPr>
          <p:nvPr/>
        </p:nvSpPr>
        <p:spPr>
          <a:xfrm>
            <a:off x="5935078" y="3864916"/>
            <a:ext cx="2751722" cy="277375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ja-JP" dirty="0"/>
              <a:t>Fraction of </a:t>
            </a:r>
            <a:r>
              <a:rPr lang="en-US" altLang="ja-JP" dirty="0" err="1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/>
              <a:t>CP</a:t>
            </a:r>
            <a:r>
              <a:rPr lang="en-US" altLang="ja-JP" dirty="0"/>
              <a:t> excluded at 3</a:t>
            </a:r>
            <a:r>
              <a:rPr lang="en-US" altLang="ja-JP" dirty="0">
                <a:latin typeface="Symbol" charset="2"/>
                <a:cs typeface="Symbol" charset="2"/>
              </a:rPr>
              <a:t>s</a:t>
            </a:r>
            <a:r>
              <a:rPr lang="en-US" altLang="ja-JP" dirty="0"/>
              <a:t> for a fixed </a:t>
            </a:r>
            <a:r>
              <a:rPr lang="en-US" altLang="ja-JP" dirty="0" smtClean="0"/>
              <a:t>value </a:t>
            </a:r>
            <a:r>
              <a:rPr lang="en-US" altLang="ja-JP" dirty="0"/>
              <a:t>of </a:t>
            </a:r>
            <a:r>
              <a:rPr lang="en-US" altLang="ja-JP" dirty="0" err="1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/>
              <a:t>CP</a:t>
            </a:r>
            <a:endParaRPr lang="ja-JP" altLang="en-US" dirty="0"/>
          </a:p>
          <a:p>
            <a:r>
              <a:rPr lang="en-US" altLang="ja-JP" b="1" dirty="0" smtClean="0"/>
              <a:t>MH </a:t>
            </a:r>
            <a:r>
              <a:rPr lang="en-US" altLang="ja-JP" b="1" dirty="0"/>
              <a:t>is known</a:t>
            </a:r>
            <a:endParaRPr lang="ja-JP" altLang="en-US" b="1" dirty="0"/>
          </a:p>
          <a:p>
            <a:r>
              <a:rPr lang="en-US" altLang="ja-JP" dirty="0"/>
              <a:t>T</a:t>
            </a:r>
            <a:r>
              <a:rPr lang="en-US" altLang="ja-JP" dirty="0" smtClean="0"/>
              <a:t>he </a:t>
            </a:r>
            <a:r>
              <a:rPr lang="en-US" altLang="ja-JP" dirty="0"/>
              <a:t>constraint </a:t>
            </a:r>
            <a:r>
              <a:rPr lang="en-US" altLang="ja-JP" dirty="0" smtClean="0"/>
              <a:t>from atmospheric </a:t>
            </a:r>
            <a:r>
              <a:rPr lang="en-US" altLang="ja-JP" dirty="0"/>
              <a:t>neutrinos can place on </a:t>
            </a:r>
            <a:r>
              <a:rPr lang="en-US" altLang="ja-JP" dirty="0" err="1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/>
              <a:t>cp</a:t>
            </a:r>
            <a:r>
              <a:rPr lang="en-US" altLang="ja-JP" dirty="0"/>
              <a:t> is about 50% of </a:t>
            </a:r>
            <a:r>
              <a:rPr lang="en-US" altLang="ja-JP" dirty="0" smtClean="0"/>
              <a:t>the range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6375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-14712"/>
            <a:ext cx="8229600" cy="962079"/>
          </a:xfrm>
          <a:solidFill>
            <a:srgbClr val="C4BD97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kumimoji="1" lang="en-US" altLang="ja-JP" dirty="0" smtClean="0"/>
              <a:t>CPV measurement w/ J-PARC </a:t>
            </a:r>
            <a:r>
              <a:rPr kumimoji="1" lang="en-US" altLang="ja-JP" dirty="0" smtClean="0">
                <a:latin typeface="Symbol" charset="2"/>
                <a:cs typeface="Symbol" charset="2"/>
              </a:rPr>
              <a:t>n</a:t>
            </a:r>
            <a:br>
              <a:rPr kumimoji="1" lang="en-US" altLang="ja-JP" dirty="0" smtClean="0">
                <a:latin typeface="Symbol" charset="2"/>
                <a:cs typeface="Symbol" charset="2"/>
              </a:rPr>
            </a:br>
            <a:r>
              <a:rPr kumimoji="1" lang="en-US" altLang="ja-JP" sz="3600" dirty="0" smtClean="0">
                <a:latin typeface="+mn-lt"/>
                <a:cs typeface="Symbol" charset="2"/>
              </a:rPr>
              <a:t>Extension of T2K with Hyper-K</a:t>
            </a:r>
            <a:endParaRPr kumimoji="1" lang="ja-JP" altLang="en-US" sz="3600" dirty="0">
              <a:latin typeface="Symbol" charset="2"/>
              <a:cs typeface="Symbol" charset="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037690" y="1243144"/>
            <a:ext cx="4119678" cy="2339472"/>
          </a:xfrm>
        </p:spPr>
        <p:txBody>
          <a:bodyPr>
            <a:normAutofit fontScale="70000" lnSpcReduction="20000"/>
          </a:bodyPr>
          <a:lstStyle/>
          <a:p>
            <a:r>
              <a:rPr lang="en-US" altLang="ja-JP" dirty="0" smtClean="0"/>
              <a:t>Distance: 295 km (short) </a:t>
            </a:r>
          </a:p>
          <a:p>
            <a:pPr marL="817563" indent="-457200">
              <a:buFont typeface="Wingdings" charset="0"/>
              <a:buChar char="è"/>
            </a:pPr>
            <a:r>
              <a:rPr lang="en-US" altLang="ja-JP" dirty="0" smtClean="0">
                <a:sym typeface="Wingdings"/>
              </a:rPr>
              <a:t>less matter effect: good for CP measurement</a:t>
            </a:r>
          </a:p>
          <a:p>
            <a:r>
              <a:rPr kumimoji="1" lang="en-US" altLang="ja-JP" dirty="0" smtClean="0">
                <a:sym typeface="Wingdings"/>
              </a:rPr>
              <a:t>2.5 deg. Off-Axis Beam </a:t>
            </a:r>
          </a:p>
          <a:p>
            <a:pPr marL="722313" indent="-361950">
              <a:buNone/>
            </a:pPr>
            <a:r>
              <a:rPr kumimoji="1" lang="en-US" altLang="ja-JP" dirty="0" smtClean="0">
                <a:sym typeface="Wingdings"/>
              </a:rPr>
              <a:t> low energy (</a:t>
            </a:r>
            <a:r>
              <a:rPr kumimoji="1" lang="en-US" altLang="ja-JP" dirty="0" smtClean="0">
                <a:latin typeface="Symbol" charset="2"/>
                <a:cs typeface="Symbol" charset="2"/>
                <a:sym typeface="Wingdings"/>
              </a:rPr>
              <a:t>~</a:t>
            </a:r>
            <a:r>
              <a:rPr kumimoji="1" lang="en-US" altLang="ja-JP" dirty="0" smtClean="0">
                <a:sym typeface="Wingdings"/>
              </a:rPr>
              <a:t>0.6 GeV) and narrow band bea</a:t>
            </a:r>
            <a:r>
              <a:rPr lang="en-US" altLang="ja-JP" dirty="0" smtClean="0">
                <a:sym typeface="Wingdings"/>
              </a:rPr>
              <a:t>m</a:t>
            </a:r>
            <a:endParaRPr kumimoji="1" lang="en-US" altLang="ja-JP" dirty="0" smtClean="0">
              <a:sym typeface="Wingdings"/>
            </a:endParaRPr>
          </a:p>
          <a:p>
            <a:pPr marL="0" indent="0">
              <a:buNone/>
            </a:pPr>
            <a:r>
              <a:rPr lang="en-US" altLang="ja-JP" dirty="0" smtClean="0">
                <a:sym typeface="Wingdings"/>
              </a:rPr>
              <a:t>Similar to </a:t>
            </a:r>
            <a:r>
              <a:rPr lang="en-US" altLang="ja-JP" dirty="0" smtClean="0">
                <a:sym typeface="Wingdings"/>
              </a:rPr>
              <a:t>T2K  LBNE, LBNO</a:t>
            </a:r>
            <a:endParaRPr kumimoji="1" lang="ja-JP" altLang="en-US" dirty="0"/>
          </a:p>
        </p:txBody>
      </p:sp>
      <p:grpSp>
        <p:nvGrpSpPr>
          <p:cNvPr id="18" name="図形グループ 17"/>
          <p:cNvGrpSpPr/>
          <p:nvPr/>
        </p:nvGrpSpPr>
        <p:grpSpPr>
          <a:xfrm>
            <a:off x="25401" y="1326094"/>
            <a:ext cx="4979132" cy="1967135"/>
            <a:chOff x="25401" y="1112319"/>
            <a:chExt cx="4979132" cy="196713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922" y="1112319"/>
              <a:ext cx="4966611" cy="1967135"/>
            </a:xfrm>
            <a:prstGeom prst="rect">
              <a:avLst/>
            </a:prstGeom>
          </p:spPr>
        </p:pic>
        <p:pic>
          <p:nvPicPr>
            <p:cNvPr id="16" name="コンテンツ プレースホルダー 4"/>
            <p:cNvPicPr>
              <a:picLocks noChangeAspect="1"/>
            </p:cNvPicPr>
            <p:nvPr/>
          </p:nvPicPr>
          <p:blipFill rotWithShape="1"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412" t="9026" r="32492" b="6963"/>
            <a:stretch/>
          </p:blipFill>
          <p:spPr>
            <a:xfrm>
              <a:off x="66178" y="1126063"/>
              <a:ext cx="1371414" cy="973666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rgbClr val="0000FF"/>
              </a:solidFill>
            </a:ln>
          </p:spPr>
        </p:pic>
        <p:sp>
          <p:nvSpPr>
            <p:cNvPr id="17" name="正方形/長方形 16"/>
            <p:cNvSpPr/>
            <p:nvPr/>
          </p:nvSpPr>
          <p:spPr>
            <a:xfrm>
              <a:off x="37922" y="2099729"/>
              <a:ext cx="1399670" cy="42333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25401" y="2074328"/>
              <a:ext cx="1409881" cy="466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kumimoji="1" lang="en-US" altLang="ja-JP" sz="1200" b="1" dirty="0" smtClean="0">
                  <a:effectLst>
                    <a:glow rad="203200">
                      <a:schemeClr val="bg1"/>
                    </a:glow>
                  </a:effectLst>
                </a:rPr>
                <a:t>Hyper-</a:t>
              </a:r>
              <a:r>
                <a:rPr kumimoji="1" lang="en-US" altLang="ja-JP" sz="1200" b="1" dirty="0" err="1" smtClean="0">
                  <a:effectLst>
                    <a:glow rad="203200">
                      <a:schemeClr val="bg1"/>
                    </a:glow>
                  </a:effectLst>
                </a:rPr>
                <a:t>Kamiokande</a:t>
              </a:r>
              <a:endParaRPr kumimoji="1" lang="en-US" altLang="ja-JP" sz="1200" b="1" dirty="0" smtClean="0">
                <a:effectLst>
                  <a:glow rad="203200">
                    <a:schemeClr val="bg1"/>
                  </a:glow>
                </a:effectLst>
              </a:endParaRPr>
            </a:p>
            <a:p>
              <a:pPr algn="ctr">
                <a:lnSpc>
                  <a:spcPct val="80000"/>
                </a:lnSpc>
              </a:pPr>
              <a:r>
                <a:rPr lang="en-US" altLang="ja-JP" sz="900" b="1" dirty="0" smtClean="0">
                  <a:effectLst>
                    <a:glow rad="203200">
                      <a:schemeClr val="bg1"/>
                    </a:glow>
                  </a:effectLst>
                </a:rPr>
                <a:t>(Kamioka, Observatory,</a:t>
              </a:r>
            </a:p>
            <a:p>
              <a:pPr algn="ctr">
                <a:lnSpc>
                  <a:spcPct val="80000"/>
                </a:lnSpc>
              </a:pPr>
              <a:r>
                <a:rPr lang="en-US" altLang="ja-JP" sz="900" b="1" dirty="0" smtClean="0">
                  <a:effectLst>
                    <a:glow rad="203200">
                      <a:schemeClr val="bg1"/>
                    </a:glow>
                  </a:effectLst>
                </a:rPr>
                <a:t>ICRR, Univ. of Tokyo)</a:t>
              </a:r>
            </a:p>
          </p:txBody>
        </p:sp>
      </p:grpSp>
      <p:pic>
        <p:nvPicPr>
          <p:cNvPr id="22" name="図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3930" y="4441939"/>
            <a:ext cx="6382870" cy="2436883"/>
          </a:xfrm>
          <a:prstGeom prst="rect">
            <a:avLst/>
          </a:prstGeom>
        </p:spPr>
      </p:pic>
      <p:sp>
        <p:nvSpPr>
          <p:cNvPr id="20" name="正方形/長方形 19"/>
          <p:cNvSpPr/>
          <p:nvPr/>
        </p:nvSpPr>
        <p:spPr>
          <a:xfrm>
            <a:off x="163796" y="3408075"/>
            <a:ext cx="707124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i="1" dirty="0" smtClean="0"/>
              <a:t>Look for </a:t>
            </a:r>
            <a:r>
              <a:rPr lang="en-US" altLang="ja-JP" sz="2400" b="1" i="1" dirty="0" smtClean="0">
                <a:latin typeface="Symbol" charset="2"/>
                <a:cs typeface="Symbol" charset="2"/>
              </a:rPr>
              <a:t>n</a:t>
            </a:r>
            <a:r>
              <a:rPr lang="en-US" altLang="ja-JP" sz="2400" b="1" i="1" baseline="-25000" dirty="0" smtClean="0">
                <a:latin typeface="Symbol" charset="2"/>
                <a:cs typeface="Symbol" charset="2"/>
              </a:rPr>
              <a:t>m</a:t>
            </a:r>
            <a:r>
              <a:rPr lang="en-US" altLang="ja-JP" sz="2400" b="1" i="1" dirty="0" smtClean="0"/>
              <a:t> </a:t>
            </a:r>
            <a:r>
              <a:rPr lang="en-US" altLang="ja-JP" sz="2400" b="1" i="1" dirty="0" smtClean="0">
                <a:sym typeface="Wingdings"/>
              </a:rPr>
              <a:t> </a:t>
            </a:r>
            <a:r>
              <a:rPr lang="en-US" altLang="ja-JP" sz="2400" b="1" i="1" dirty="0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altLang="ja-JP" sz="2400" b="1" i="1" baseline="-25000" dirty="0" smtClean="0">
                <a:sym typeface="Wingdings"/>
              </a:rPr>
              <a:t>e</a:t>
            </a:r>
            <a:r>
              <a:rPr lang="en-US" altLang="ja-JP" sz="2400" b="1" i="1" dirty="0" smtClean="0">
                <a:sym typeface="Wingdings"/>
              </a:rPr>
              <a:t> appearance</a:t>
            </a:r>
            <a:endParaRPr lang="en-US" altLang="ja-JP" sz="2400" b="1" i="1" dirty="0" smtClean="0"/>
          </a:p>
          <a:p>
            <a:r>
              <a:rPr lang="en-US" altLang="ja-JP" sz="2400" b="1" i="1" dirty="0" smtClean="0"/>
              <a:t>Assumption: Total 7.5 MW year of running</a:t>
            </a:r>
          </a:p>
          <a:p>
            <a:pPr marL="266700" indent="-266700">
              <a:buFont typeface="Arial"/>
              <a:buChar char="•"/>
            </a:pPr>
            <a:r>
              <a:rPr lang="en-US" altLang="ja-JP" sz="20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mode: </a:t>
            </a:r>
            <a:r>
              <a:rPr lang="en-US" altLang="ja-JP" sz="2000" dirty="0" smtClean="0"/>
              <a:t>0.75 MW </a:t>
            </a:r>
            <a:r>
              <a:rPr lang="en-US" altLang="ja-JP" sz="2000" dirty="0"/>
              <a:t>x </a:t>
            </a:r>
            <a:r>
              <a:rPr lang="en-US" altLang="ja-JP" sz="2000" dirty="0" smtClean="0"/>
              <a:t>3 </a:t>
            </a:r>
            <a:r>
              <a:rPr lang="en-US" altLang="ja-JP" sz="2000" dirty="0" err="1" smtClean="0"/>
              <a:t>yrs</a:t>
            </a:r>
            <a:r>
              <a:rPr lang="en-US" altLang="ja-JP" sz="2000" dirty="0" smtClean="0"/>
              <a:t> and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2000" dirty="0" smtClean="0"/>
              <a:t> </a:t>
            </a:r>
            <a:r>
              <a:rPr lang="en-US" altLang="ja-JP" sz="2000" dirty="0"/>
              <a:t>mode: </a:t>
            </a:r>
            <a:r>
              <a:rPr lang="en-US" altLang="ja-JP" sz="2000" dirty="0" smtClean="0"/>
              <a:t>0.75 MW </a:t>
            </a:r>
            <a:r>
              <a:rPr lang="en-US" altLang="ja-JP" sz="2000" dirty="0"/>
              <a:t>x </a:t>
            </a:r>
            <a:r>
              <a:rPr lang="en-US" altLang="ja-JP" sz="2000" dirty="0" smtClean="0"/>
              <a:t>7 years</a:t>
            </a:r>
            <a:endParaRPr lang="en-US" altLang="ja-JP" sz="2000" dirty="0"/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16708" y="4500115"/>
            <a:ext cx="2377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 smtClean="0">
                <a:solidFill>
                  <a:srgbClr val="0000FF"/>
                </a:solidFill>
              </a:rPr>
              <a:t>After reconstruction and selections</a:t>
            </a:r>
            <a:endParaRPr kumimoji="1" lang="ja-JP" altLang="en-US" sz="1200" dirty="0">
              <a:solidFill>
                <a:srgbClr val="0000FF"/>
              </a:solidFill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326630" y="5173012"/>
            <a:ext cx="19912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000" b="1" i="1" dirty="0" smtClean="0"/>
              <a:t>Reconstructed</a:t>
            </a:r>
          </a:p>
          <a:p>
            <a:r>
              <a:rPr lang="en-US" altLang="ja-JP" sz="2000" b="1" i="1" dirty="0" smtClean="0"/>
              <a:t>Neutrino Energy</a:t>
            </a:r>
            <a:endParaRPr kumimoji="1" lang="ja-JP" altLang="en-US" sz="2000" b="1" i="1" dirty="0"/>
          </a:p>
        </p:txBody>
      </p:sp>
      <p:cxnSp>
        <p:nvCxnSpPr>
          <p:cNvPr id="27" name="直線コネクタ 26"/>
          <p:cNvCxnSpPr/>
          <p:nvPr/>
        </p:nvCxnSpPr>
        <p:spPr>
          <a:xfrm>
            <a:off x="3579792" y="4252234"/>
            <a:ext cx="183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/>
          <p:cNvSpPr/>
          <p:nvPr/>
        </p:nvSpPr>
        <p:spPr>
          <a:xfrm>
            <a:off x="3762844" y="4812121"/>
            <a:ext cx="1073668" cy="404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/>
              <a:t>sin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2</a:t>
            </a:r>
            <a:r>
              <a:rPr lang="en-US" altLang="ja-JP" sz="1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1400" baseline="-25000" dirty="0" smtClean="0"/>
              <a:t>13</a:t>
            </a:r>
            <a:r>
              <a:rPr lang="en-US" altLang="ja-JP" sz="1400" dirty="0"/>
              <a:t>=</a:t>
            </a:r>
            <a:r>
              <a:rPr lang="en-US" altLang="ja-JP" sz="1400" dirty="0" smtClean="0"/>
              <a:t>0.1</a:t>
            </a:r>
          </a:p>
          <a:p>
            <a:pPr>
              <a:lnSpc>
                <a:spcPct val="70000"/>
              </a:lnSpc>
            </a:pPr>
            <a:r>
              <a:rPr lang="en-US" altLang="ja-JP" sz="1400" dirty="0" smtClean="0"/>
              <a:t>sin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2</a:t>
            </a:r>
            <a:r>
              <a:rPr lang="en-US" altLang="ja-JP" sz="1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1400" baseline="-25000" dirty="0" smtClean="0"/>
              <a:t>23</a:t>
            </a:r>
            <a:r>
              <a:rPr lang="en-US" altLang="ja-JP" sz="1400" dirty="0"/>
              <a:t>=1.0</a:t>
            </a:r>
            <a:endParaRPr lang="ja-JP" altLang="en-US" sz="1400" dirty="0"/>
          </a:p>
        </p:txBody>
      </p:sp>
      <p:sp>
        <p:nvSpPr>
          <p:cNvPr id="21" name="正方形/長方形 20"/>
          <p:cNvSpPr/>
          <p:nvPr/>
        </p:nvSpPr>
        <p:spPr>
          <a:xfrm>
            <a:off x="6997827" y="4791726"/>
            <a:ext cx="1073668" cy="4047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</a:pPr>
            <a:r>
              <a:rPr lang="en-US" altLang="ja-JP" sz="1400" dirty="0" smtClean="0"/>
              <a:t>sin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2</a:t>
            </a:r>
            <a:r>
              <a:rPr lang="en-US" altLang="ja-JP" sz="1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1400" baseline="-25000" dirty="0" smtClean="0"/>
              <a:t>13</a:t>
            </a:r>
            <a:r>
              <a:rPr lang="en-US" altLang="ja-JP" sz="1400" dirty="0"/>
              <a:t>=</a:t>
            </a:r>
            <a:r>
              <a:rPr lang="en-US" altLang="ja-JP" sz="1400" dirty="0" smtClean="0"/>
              <a:t>0.1</a:t>
            </a:r>
          </a:p>
          <a:p>
            <a:pPr>
              <a:lnSpc>
                <a:spcPct val="70000"/>
              </a:lnSpc>
            </a:pPr>
            <a:r>
              <a:rPr lang="en-US" altLang="ja-JP" sz="1400" dirty="0" smtClean="0"/>
              <a:t>sin</a:t>
            </a:r>
            <a:r>
              <a:rPr lang="en-US" altLang="ja-JP" sz="1400" baseline="30000" dirty="0" smtClean="0"/>
              <a:t>2</a:t>
            </a:r>
            <a:r>
              <a:rPr lang="en-US" altLang="ja-JP" sz="1400" dirty="0" smtClean="0"/>
              <a:t>2</a:t>
            </a:r>
            <a:r>
              <a:rPr lang="en-US" altLang="ja-JP" sz="14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1400" baseline="-25000" dirty="0" smtClean="0"/>
              <a:t>23</a:t>
            </a:r>
            <a:r>
              <a:rPr lang="en-US" altLang="ja-JP" sz="1400" dirty="0"/>
              <a:t>=1.0</a:t>
            </a:r>
            <a:endParaRPr lang="ja-JP" altLang="en-US" sz="1400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54249" y="3234913"/>
            <a:ext cx="39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</a:t>
            </a:r>
            <a:r>
              <a:rPr kumimoji="1" lang="en-US" altLang="ja-JP" sz="2400" dirty="0" smtClean="0"/>
              <a:t>-</a:t>
            </a:r>
            <a:r>
              <a:rPr kumimoji="1" lang="en-US" altLang="ja-JP" sz="1600" dirty="0" smtClean="0"/>
              <a:t>)</a:t>
            </a:r>
            <a:endParaRPr kumimoji="1" lang="en-US" altLang="ja-JP" sz="2400" dirty="0" smtClean="0"/>
          </a:p>
        </p:txBody>
      </p:sp>
      <p:sp>
        <p:nvSpPr>
          <p:cNvPr id="26" name="テキスト ボックス 25"/>
          <p:cNvSpPr txBox="1"/>
          <p:nvPr/>
        </p:nvSpPr>
        <p:spPr>
          <a:xfrm>
            <a:off x="2003721" y="3207380"/>
            <a:ext cx="395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400" dirty="0" smtClean="0"/>
              <a:t>(</a:t>
            </a:r>
            <a:r>
              <a:rPr kumimoji="1" lang="en-US" altLang="ja-JP" sz="2400" dirty="0" smtClean="0"/>
              <a:t>-</a:t>
            </a:r>
            <a:r>
              <a:rPr kumimoji="1" lang="en-US" altLang="ja-JP" sz="1600" dirty="0" smtClean="0"/>
              <a:t>)</a:t>
            </a:r>
            <a:endParaRPr kumimoji="1" lang="en-US" altLang="ja-JP" sz="2400" dirty="0" smtClean="0"/>
          </a:p>
        </p:txBody>
      </p:sp>
      <p:sp>
        <p:nvSpPr>
          <p:cNvPr id="10" name="日付プレースホルダー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401104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3498"/>
            <a:ext cx="8229600" cy="900506"/>
          </a:xfrm>
          <a:solidFill>
            <a:srgbClr val="C4BD97"/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altLang="ja-JP" dirty="0"/>
              <a:t>CPV measurement w/ J-PARC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br>
              <a:rPr lang="en-US" altLang="ja-JP" dirty="0">
                <a:latin typeface="Symbol" charset="2"/>
                <a:cs typeface="Symbol" charset="2"/>
              </a:rPr>
            </a:br>
            <a:r>
              <a:rPr lang="en-US" altLang="ja-JP" sz="3600" dirty="0">
                <a:cs typeface="Symbol" charset="2"/>
              </a:rPr>
              <a:t>Extension of T2K with </a:t>
            </a:r>
            <a:r>
              <a:rPr lang="en-US" altLang="ja-JP" sz="3600" dirty="0" smtClean="0">
                <a:cs typeface="Symbol" charset="2"/>
              </a:rPr>
              <a:t>Hyper-K</a:t>
            </a:r>
            <a:endParaRPr kumimoji="1" lang="ja-JP" altLang="en-US" dirty="0">
              <a:latin typeface="Symbol" charset="2"/>
              <a:cs typeface="Symbol" charset="2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1000726"/>
            <a:ext cx="9144000" cy="1824379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ja-JP" sz="2800" b="1" i="1" dirty="0" smtClean="0">
                <a:ea typeface="+mj-ea"/>
                <a:cs typeface="Symbol" charset="2"/>
              </a:rPr>
              <a:t>For total 7.5 </a:t>
            </a:r>
            <a:r>
              <a:rPr lang="en-US" altLang="ja-JP" sz="2800" b="1" i="1" dirty="0" err="1" smtClean="0">
                <a:ea typeface="+mj-ea"/>
                <a:cs typeface="Symbol" charset="2"/>
              </a:rPr>
              <a:t>MWyr</a:t>
            </a:r>
            <a:r>
              <a:rPr lang="en-US" altLang="ja-JP" sz="2800" b="1" i="1" dirty="0" smtClean="0">
                <a:ea typeface="+mj-ea"/>
                <a:cs typeface="Symbol" charset="2"/>
              </a:rPr>
              <a:t> of running</a:t>
            </a:r>
          </a:p>
          <a:p>
            <a:r>
              <a:rPr lang="en-US" altLang="ja-JP" sz="2800" dirty="0" smtClean="0">
                <a:latin typeface="Symbol" charset="2"/>
                <a:cs typeface="Symbol" charset="2"/>
              </a:rPr>
              <a:t>~</a:t>
            </a:r>
            <a:r>
              <a:rPr lang="en-US" altLang="ja-JP" sz="2800" dirty="0"/>
              <a:t>3,500 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</a:t>
            </a:r>
            <a:r>
              <a:rPr lang="en-US" altLang="ja-JP" sz="2800" dirty="0"/>
              <a:t> signal </a:t>
            </a:r>
            <a:r>
              <a:rPr lang="en-US" altLang="ja-JP" sz="2800" dirty="0" smtClean="0"/>
              <a:t>(</a:t>
            </a:r>
            <a:r>
              <a:rPr lang="en-US" altLang="ja-JP" sz="2800" dirty="0"/>
              <a:t>total  </a:t>
            </a:r>
            <a:r>
              <a:rPr lang="en-US" altLang="ja-JP" sz="2800" dirty="0">
                <a:latin typeface="Symbol" charset="2"/>
                <a:cs typeface="Symbol" charset="2"/>
              </a:rPr>
              <a:t>~</a:t>
            </a:r>
            <a:r>
              <a:rPr lang="en-US" altLang="ja-JP" sz="2800" dirty="0"/>
              <a:t>1600 BG</a:t>
            </a:r>
            <a:r>
              <a:rPr lang="en-US" altLang="ja-JP" sz="2800" dirty="0" smtClean="0"/>
              <a:t>); 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~</a:t>
            </a:r>
            <a:r>
              <a:rPr lang="en-US" altLang="ja-JP" sz="2800" dirty="0"/>
              <a:t>2,000 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</a:t>
            </a:r>
            <a:r>
              <a:rPr lang="en-US" altLang="ja-JP" sz="2800" dirty="0"/>
              <a:t> signal </a:t>
            </a:r>
            <a:r>
              <a:rPr lang="en-US" altLang="ja-JP" sz="2800" dirty="0" smtClean="0"/>
              <a:t>(</a:t>
            </a:r>
            <a:r>
              <a:rPr lang="en-US" altLang="ja-JP" sz="2800" dirty="0"/>
              <a:t>Total </a:t>
            </a:r>
            <a:r>
              <a:rPr lang="en-US" altLang="ja-JP" sz="2800" dirty="0">
                <a:latin typeface="Symbol" charset="2"/>
                <a:cs typeface="Symbol" charset="2"/>
              </a:rPr>
              <a:t>~</a:t>
            </a:r>
            <a:r>
              <a:rPr lang="en-US" altLang="ja-JP" sz="2800" dirty="0"/>
              <a:t>2000 BG)</a:t>
            </a:r>
          </a:p>
          <a:p>
            <a:r>
              <a:rPr lang="en-US" altLang="ja-JP" sz="2800" dirty="0"/>
              <a:t>Major </a:t>
            </a:r>
            <a:r>
              <a:rPr lang="en-US" altLang="ja-JP" sz="2800" dirty="0" smtClean="0"/>
              <a:t>BG: 	Beam 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</a:t>
            </a:r>
            <a:r>
              <a:rPr lang="en-US" altLang="ja-JP" sz="2800" dirty="0"/>
              <a:t>/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</a:t>
            </a:r>
            <a:r>
              <a:rPr lang="en-US" altLang="ja-JP" sz="2800" dirty="0"/>
              <a:t> and </a:t>
            </a:r>
            <a:r>
              <a:rPr lang="en-US" altLang="ja-JP" sz="2800" dirty="0" smtClean="0"/>
              <a:t>NC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p</a:t>
            </a:r>
            <a:r>
              <a:rPr lang="en-US" altLang="ja-JP" sz="2800" baseline="30000" dirty="0" smtClean="0"/>
              <a:t>0</a:t>
            </a:r>
            <a:r>
              <a:rPr lang="en-US" altLang="ja-JP" sz="2800" dirty="0" smtClean="0"/>
              <a:t>;</a:t>
            </a:r>
          </a:p>
          <a:p>
            <a:pPr marL="0" indent="0">
              <a:buNone/>
            </a:pPr>
            <a:r>
              <a:rPr lang="en-US" altLang="ja-JP" sz="2800" dirty="0"/>
              <a:t>	</a:t>
            </a:r>
            <a:r>
              <a:rPr lang="en-US" altLang="ja-JP" sz="2800" dirty="0" smtClean="0"/>
              <a:t>		 	Wrong </a:t>
            </a:r>
            <a:r>
              <a:rPr lang="en-US" altLang="ja-JP" sz="2800" dirty="0"/>
              <a:t>sign </a:t>
            </a:r>
            <a:r>
              <a:rPr lang="en-US" altLang="ja-JP" sz="2800" dirty="0" smtClean="0"/>
              <a:t>appearance </a:t>
            </a:r>
            <a:r>
              <a:rPr lang="en-US" altLang="ja-JP" sz="2800" dirty="0"/>
              <a:t>of </a:t>
            </a:r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/>
              <a:t>e </a:t>
            </a:r>
            <a:r>
              <a:rPr lang="en-US" altLang="ja-JP" sz="2800" dirty="0"/>
              <a:t>in 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n</a:t>
            </a:r>
            <a:r>
              <a:rPr lang="en-US" altLang="ja-JP" sz="2800" baseline="-25000" dirty="0">
                <a:latin typeface="Symbol" charset="2"/>
                <a:cs typeface="Symbol" charset="2"/>
              </a:rPr>
              <a:t>m</a:t>
            </a:r>
            <a:r>
              <a:rPr lang="en-US" altLang="ja-JP" sz="2800" dirty="0" smtClean="0"/>
              <a:t> </a:t>
            </a:r>
            <a:r>
              <a:rPr lang="en-US" altLang="ja-JP" sz="2800" dirty="0"/>
              <a:t>beam </a:t>
            </a:r>
            <a:r>
              <a:rPr lang="en-US" altLang="ja-JP" sz="2800" baseline="-25000" dirty="0"/>
              <a:t> </a:t>
            </a:r>
            <a:endParaRPr lang="en-US" altLang="ja-JP" sz="3600" b="1" dirty="0" smtClean="0"/>
          </a:p>
          <a:p>
            <a:endParaRPr kumimoji="1" lang="ja-JP" altLang="en-US" dirty="0"/>
          </a:p>
        </p:txBody>
      </p:sp>
      <p:cxnSp>
        <p:nvCxnSpPr>
          <p:cNvPr id="13" name="直線コネクタ 12"/>
          <p:cNvCxnSpPr/>
          <p:nvPr/>
        </p:nvCxnSpPr>
        <p:spPr>
          <a:xfrm>
            <a:off x="5656957" y="1527442"/>
            <a:ext cx="183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/>
        </p:nvCxnSpPr>
        <p:spPr>
          <a:xfrm>
            <a:off x="3076716" y="1914510"/>
            <a:ext cx="183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4158129" y="4691838"/>
            <a:ext cx="4826962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2000" dirty="0"/>
              <a:t>5% systematics on </a:t>
            </a:r>
            <a:r>
              <a:rPr lang="en-US" altLang="ja-JP" sz="2000" dirty="0" smtClean="0"/>
              <a:t>signal</a:t>
            </a:r>
            <a:r>
              <a:rPr lang="en-US" altLang="ja-JP" sz="2000" dirty="0"/>
              <a:t>, </a:t>
            </a:r>
            <a:r>
              <a:rPr lang="en-US" altLang="ja-JP" sz="2000" dirty="0">
                <a:latin typeface="Symbol" charset="2"/>
                <a:cs typeface="Symbol" charset="2"/>
              </a:rPr>
              <a:t>n</a:t>
            </a:r>
            <a:r>
              <a:rPr lang="en-US" altLang="ja-JP" sz="2000" baseline="-25000" dirty="0">
                <a:latin typeface="Symbol" charset="2"/>
                <a:cs typeface="Symbol" charset="2"/>
              </a:rPr>
              <a:t>m</a:t>
            </a:r>
            <a:r>
              <a:rPr lang="en-US" altLang="ja-JP" sz="2000" dirty="0"/>
              <a:t> BG, </a:t>
            </a:r>
            <a:r>
              <a:rPr lang="en-US" altLang="ja-JP" sz="2000" dirty="0">
                <a:latin typeface="Symbol" charset="2"/>
                <a:cs typeface="Symbol" charset="2"/>
              </a:rPr>
              <a:t>n</a:t>
            </a:r>
            <a:r>
              <a:rPr lang="en-US" altLang="ja-JP" sz="2000" baseline="-25000" dirty="0"/>
              <a:t>e</a:t>
            </a:r>
            <a:r>
              <a:rPr lang="en-US" altLang="ja-JP" sz="2000" dirty="0"/>
              <a:t> </a:t>
            </a:r>
            <a:r>
              <a:rPr lang="en-US" altLang="ja-JP" sz="2000" dirty="0" smtClean="0"/>
              <a:t>BG</a:t>
            </a:r>
          </a:p>
          <a:p>
            <a:r>
              <a:rPr lang="en-US" altLang="ja-JP" sz="2000" dirty="0" smtClean="0">
                <a:sym typeface="Wingdings"/>
              </a:rPr>
              <a:t></a:t>
            </a:r>
            <a:endParaRPr lang="en-US" altLang="ja-JP" sz="2000" dirty="0" smtClean="0">
              <a:latin typeface="Symbol" charset="2"/>
              <a:cs typeface="Symbol" charset="2"/>
            </a:endParaRPr>
          </a:p>
          <a:p>
            <a:pPr marL="285750" indent="-285750">
              <a:buFont typeface="Arial"/>
              <a:buChar char="•"/>
            </a:pPr>
            <a:r>
              <a:rPr lang="en-US" altLang="ja-JP" sz="20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000" baseline="-25000" dirty="0" err="1" smtClean="0"/>
              <a:t>CP</a:t>
            </a:r>
            <a:r>
              <a:rPr kumimoji="1" lang="en-US" altLang="ja-JP" sz="2000" dirty="0" smtClean="0"/>
              <a:t> resolution  &lt; 10</a:t>
            </a:r>
            <a:r>
              <a:rPr kumimoji="1" lang="en-US" altLang="ja-JP" sz="2000" baseline="30000" dirty="0" smtClean="0"/>
              <a:t>o</a:t>
            </a:r>
            <a:r>
              <a:rPr kumimoji="1" lang="en-US" altLang="ja-JP" sz="2000" dirty="0" smtClean="0"/>
              <a:t> (@ </a:t>
            </a:r>
            <a:r>
              <a:rPr lang="en-US" altLang="ja-JP" sz="2000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sz="2000" baseline="-25000" dirty="0" err="1" smtClean="0"/>
              <a:t>CP</a:t>
            </a:r>
            <a:r>
              <a:rPr kumimoji="1" lang="en-US" altLang="ja-JP" sz="2000" dirty="0" smtClean="0"/>
              <a:t>=0)</a:t>
            </a:r>
          </a:p>
          <a:p>
            <a:pPr marL="285750" indent="-285750">
              <a:buFont typeface="Arial"/>
              <a:buChar char="•"/>
            </a:pPr>
            <a:r>
              <a:rPr lang="en-US" altLang="ja-JP" sz="2000" dirty="0" smtClean="0"/>
              <a:t>Fractional </a:t>
            </a:r>
            <a:r>
              <a:rPr lang="en-US" altLang="ja-JP" sz="2000" dirty="0" smtClean="0">
                <a:latin typeface="Symbol" charset="2"/>
                <a:cs typeface="Symbol" charset="2"/>
              </a:rPr>
              <a:t>d</a:t>
            </a:r>
            <a:r>
              <a:rPr lang="en-US" altLang="ja-JP" sz="2000" dirty="0" smtClean="0"/>
              <a:t> range (CP can be discovered): </a:t>
            </a:r>
          </a:p>
          <a:p>
            <a:pPr marL="742950" lvl="1" indent="-285750">
              <a:buFont typeface="Wingdings" charset="2"/>
              <a:buChar char="²"/>
            </a:pPr>
            <a:r>
              <a:rPr lang="en-US" altLang="ja-JP" dirty="0" smtClean="0"/>
              <a:t>74% with more than 3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 (known MH)</a:t>
            </a:r>
          </a:p>
          <a:p>
            <a:pPr marL="742950" lvl="1" indent="-285750">
              <a:buFont typeface="Wingdings" charset="2"/>
              <a:buChar char="²"/>
            </a:pPr>
            <a:r>
              <a:rPr kumimoji="1" lang="en-US" altLang="ja-JP" dirty="0" smtClean="0"/>
              <a:t>55% with more than 3</a:t>
            </a:r>
            <a:r>
              <a:rPr lang="en-US" altLang="ja-JP" dirty="0">
                <a:latin typeface="Symbol" charset="2"/>
                <a:cs typeface="Symbol" charset="2"/>
              </a:rPr>
              <a:t>s</a:t>
            </a:r>
            <a:r>
              <a:rPr kumimoji="1" lang="en-US" altLang="ja-JP" dirty="0" smtClean="0"/>
              <a:t> (MH not-known)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82336" y="2635182"/>
            <a:ext cx="5261664" cy="1879511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134133" y="2742965"/>
            <a:ext cx="3181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 smtClean="0"/>
              <a:t>Difference of the </a:t>
            </a:r>
            <a:r>
              <a:rPr lang="en-US" altLang="ja-JP" dirty="0"/>
              <a:t>reconstructed neutrino energy </a:t>
            </a:r>
            <a:r>
              <a:rPr lang="en-US" altLang="ja-JP" dirty="0" smtClean="0"/>
              <a:t>distribution for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 smtClean="0">
                <a:cs typeface="Symbol" charset="2"/>
              </a:rPr>
              <a:t>CP</a:t>
            </a:r>
            <a:r>
              <a:rPr lang="en-US" altLang="ja-JP" baseline="-25000" dirty="0" smtClean="0">
                <a:cs typeface="Symbol" charset="2"/>
              </a:rPr>
              <a:t>  </a:t>
            </a:r>
            <a:r>
              <a:rPr lang="en-US" altLang="ja-JP" dirty="0"/>
              <a:t>= </a:t>
            </a:r>
            <a:r>
              <a:rPr lang="en-US" altLang="ja-JP" dirty="0" smtClean="0"/>
              <a:t>1/2</a:t>
            </a:r>
            <a:r>
              <a:rPr lang="en-US" altLang="ja-JP" dirty="0" smtClean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,</a:t>
            </a:r>
            <a:r>
              <a:rPr lang="en-US" altLang="ja-JP" dirty="0">
                <a:latin typeface="Symbol" charset="2"/>
                <a:cs typeface="Symbol" charset="2"/>
              </a:rPr>
              <a:t> p</a:t>
            </a:r>
            <a:r>
              <a:rPr lang="en-US" altLang="ja-JP" dirty="0" smtClean="0"/>
              <a:t>,-1/2</a:t>
            </a:r>
            <a:r>
              <a:rPr lang="en-US" altLang="ja-JP" dirty="0">
                <a:latin typeface="Symbol" charset="2"/>
                <a:cs typeface="Symbol" charset="2"/>
              </a:rPr>
              <a:t>p</a:t>
            </a:r>
            <a:r>
              <a:rPr lang="en-US" altLang="ja-JP" dirty="0" smtClean="0"/>
              <a:t> from </a:t>
            </a:r>
            <a:r>
              <a:rPr lang="en-US" altLang="ja-JP" dirty="0" err="1" smtClean="0">
                <a:latin typeface="Symbol" charset="2"/>
                <a:cs typeface="Symbol" charset="2"/>
              </a:rPr>
              <a:t>d</a:t>
            </a:r>
            <a:r>
              <a:rPr lang="en-US" altLang="ja-JP" baseline="-25000" dirty="0" err="1" smtClean="0">
                <a:cs typeface="Symbol" charset="2"/>
              </a:rPr>
              <a:t>CP</a:t>
            </a:r>
            <a:r>
              <a:rPr lang="en-US" altLang="ja-JP" dirty="0" smtClean="0"/>
              <a:t> </a:t>
            </a:r>
            <a:r>
              <a:rPr lang="en-US" altLang="ja-JP" dirty="0"/>
              <a:t>= </a:t>
            </a:r>
            <a:r>
              <a:rPr lang="en-US" altLang="ja-JP" dirty="0" smtClean="0"/>
              <a:t>0 case</a:t>
            </a:r>
            <a:endParaRPr kumimoji="1" lang="ja-JP" altLang="en-US" dirty="0"/>
          </a:p>
        </p:txBody>
      </p:sp>
      <p:cxnSp>
        <p:nvCxnSpPr>
          <p:cNvPr id="23" name="直線コネクタ 22"/>
          <p:cNvCxnSpPr/>
          <p:nvPr/>
        </p:nvCxnSpPr>
        <p:spPr>
          <a:xfrm>
            <a:off x="5828056" y="2325140"/>
            <a:ext cx="183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右矢印 20"/>
          <p:cNvSpPr/>
          <p:nvPr/>
        </p:nvSpPr>
        <p:spPr>
          <a:xfrm>
            <a:off x="3323466" y="3311781"/>
            <a:ext cx="511518" cy="26114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25" name="直線コネクタ 24"/>
          <p:cNvCxnSpPr/>
          <p:nvPr/>
        </p:nvCxnSpPr>
        <p:spPr>
          <a:xfrm>
            <a:off x="8156890" y="2781030"/>
            <a:ext cx="18379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正方形/長方形 21"/>
          <p:cNvSpPr/>
          <p:nvPr/>
        </p:nvSpPr>
        <p:spPr>
          <a:xfrm>
            <a:off x="5409532" y="2596364"/>
            <a:ext cx="3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endParaRPr lang="ja-JP" altLang="en-US" sz="2800" dirty="0"/>
          </a:p>
        </p:txBody>
      </p:sp>
      <p:sp>
        <p:nvSpPr>
          <p:cNvPr id="27" name="正方形/長方形 26"/>
          <p:cNvSpPr/>
          <p:nvPr/>
        </p:nvSpPr>
        <p:spPr>
          <a:xfrm>
            <a:off x="8042239" y="2597298"/>
            <a:ext cx="3717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dirty="0">
                <a:latin typeface="Symbol" charset="2"/>
                <a:cs typeface="Symbol" charset="2"/>
              </a:rPr>
              <a:t>n</a:t>
            </a:r>
            <a:endParaRPr lang="ja-JP" altLang="en-US" sz="2800" dirty="0"/>
          </a:p>
        </p:txBody>
      </p:sp>
      <p:grpSp>
        <p:nvGrpSpPr>
          <p:cNvPr id="34" name="図形グループ 33"/>
          <p:cNvGrpSpPr/>
          <p:nvPr/>
        </p:nvGrpSpPr>
        <p:grpSpPr>
          <a:xfrm>
            <a:off x="7068729" y="4679968"/>
            <a:ext cx="378404" cy="246221"/>
            <a:chOff x="4635472" y="6627571"/>
            <a:chExt cx="378404" cy="246221"/>
          </a:xfrm>
        </p:grpSpPr>
        <p:cxnSp>
          <p:nvCxnSpPr>
            <p:cNvPr id="29" name="直線コネクタ 28"/>
            <p:cNvCxnSpPr/>
            <p:nvPr/>
          </p:nvCxnSpPr>
          <p:spPr>
            <a:xfrm flipV="1">
              <a:off x="4764456" y="6768727"/>
              <a:ext cx="118694" cy="1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/>
            <p:cNvSpPr txBox="1"/>
            <p:nvPr/>
          </p:nvSpPr>
          <p:spPr>
            <a:xfrm>
              <a:off x="4635472" y="6627571"/>
              <a:ext cx="37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(    )</a:t>
              </a:r>
              <a:endParaRPr kumimoji="1" lang="ja-JP" altLang="en-US" sz="1000" dirty="0"/>
            </a:p>
          </p:txBody>
        </p:sp>
      </p:grpSp>
      <p:grpSp>
        <p:nvGrpSpPr>
          <p:cNvPr id="38" name="図形グループ 37"/>
          <p:cNvGrpSpPr/>
          <p:nvPr/>
        </p:nvGrpSpPr>
        <p:grpSpPr>
          <a:xfrm>
            <a:off x="7778486" y="4691838"/>
            <a:ext cx="378404" cy="246221"/>
            <a:chOff x="5220330" y="6605546"/>
            <a:chExt cx="378404" cy="246221"/>
          </a:xfrm>
        </p:grpSpPr>
        <p:cxnSp>
          <p:nvCxnSpPr>
            <p:cNvPr id="36" name="直線コネクタ 35"/>
            <p:cNvCxnSpPr/>
            <p:nvPr/>
          </p:nvCxnSpPr>
          <p:spPr>
            <a:xfrm flipV="1">
              <a:off x="5349314" y="6746702"/>
              <a:ext cx="118694" cy="1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/>
            <p:cNvSpPr txBox="1"/>
            <p:nvPr/>
          </p:nvSpPr>
          <p:spPr>
            <a:xfrm>
              <a:off x="5220330" y="6605546"/>
              <a:ext cx="3784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ja-JP" sz="1000" dirty="0" smtClean="0"/>
                <a:t>(    )</a:t>
              </a:r>
              <a:endParaRPr kumimoji="1" lang="ja-JP" altLang="en-US" sz="1000" dirty="0"/>
            </a:p>
          </p:txBody>
        </p:sp>
      </p:grpSp>
      <p:grpSp>
        <p:nvGrpSpPr>
          <p:cNvPr id="40" name="図形グループ 39"/>
          <p:cNvGrpSpPr/>
          <p:nvPr/>
        </p:nvGrpSpPr>
        <p:grpSpPr>
          <a:xfrm>
            <a:off x="-5226" y="3940901"/>
            <a:ext cx="4100220" cy="2981900"/>
            <a:chOff x="-5226" y="3940901"/>
            <a:chExt cx="4100220" cy="2981900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5226" y="4058886"/>
              <a:ext cx="4100220" cy="2863915"/>
            </a:xfrm>
            <a:prstGeom prst="rect">
              <a:avLst/>
            </a:prstGeom>
          </p:spPr>
        </p:pic>
        <p:sp>
          <p:nvSpPr>
            <p:cNvPr id="39" name="正方形/長方形 38"/>
            <p:cNvSpPr/>
            <p:nvPr/>
          </p:nvSpPr>
          <p:spPr>
            <a:xfrm>
              <a:off x="1163215" y="3940901"/>
              <a:ext cx="2931779" cy="201793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</p:grpSp>
      <p:cxnSp>
        <p:nvCxnSpPr>
          <p:cNvPr id="42" name="直線コネクタ 41"/>
          <p:cNvCxnSpPr/>
          <p:nvPr/>
        </p:nvCxnSpPr>
        <p:spPr>
          <a:xfrm flipV="1">
            <a:off x="2706256" y="4142694"/>
            <a:ext cx="0" cy="2243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/>
          <p:cNvCxnSpPr/>
          <p:nvPr/>
        </p:nvCxnSpPr>
        <p:spPr>
          <a:xfrm flipV="1">
            <a:off x="3238496" y="4176394"/>
            <a:ext cx="0" cy="224346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左右矢印 43"/>
          <p:cNvSpPr/>
          <p:nvPr/>
        </p:nvSpPr>
        <p:spPr>
          <a:xfrm flipV="1">
            <a:off x="2682516" y="4012121"/>
            <a:ext cx="617210" cy="11798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2623162" y="3700825"/>
            <a:ext cx="816938" cy="4047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70000"/>
              </a:lnSpc>
            </a:pPr>
            <a:r>
              <a:rPr kumimoji="1" lang="en-US" altLang="ja-JP" sz="1400" b="1" i="1" dirty="0" smtClean="0">
                <a:solidFill>
                  <a:srgbClr val="0000FF"/>
                </a:solidFill>
              </a:rPr>
              <a:t>Reactor</a:t>
            </a:r>
          </a:p>
          <a:p>
            <a:pPr>
              <a:lnSpc>
                <a:spcPct val="70000"/>
              </a:lnSpc>
            </a:pPr>
            <a:r>
              <a:rPr lang="en-US" altLang="ja-JP" sz="1400" b="1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q</a:t>
            </a:r>
            <a:r>
              <a:rPr lang="en-US" altLang="ja-JP" sz="1400" b="1" i="1" baseline="-25000" dirty="0" smtClean="0">
                <a:solidFill>
                  <a:srgbClr val="0000FF"/>
                </a:solidFill>
              </a:rPr>
              <a:t>13</a:t>
            </a:r>
            <a:r>
              <a:rPr lang="en-US" altLang="ja-JP" sz="1400" b="1" i="1" dirty="0" smtClean="0">
                <a:solidFill>
                  <a:srgbClr val="0000FF"/>
                </a:solidFill>
              </a:rPr>
              <a:t>: 1</a:t>
            </a:r>
            <a:r>
              <a:rPr lang="en-US" altLang="ja-JP" sz="1400" b="1" i="1" dirty="0" smtClean="0">
                <a:solidFill>
                  <a:srgbClr val="0000FF"/>
                </a:solidFill>
                <a:latin typeface="Symbol" charset="2"/>
                <a:cs typeface="Symbol" charset="2"/>
              </a:rPr>
              <a:t>s</a:t>
            </a:r>
            <a:endParaRPr kumimoji="1" lang="ja-JP" altLang="en-US" sz="1400" b="1" i="1" dirty="0">
              <a:solidFill>
                <a:srgbClr val="0000FF"/>
              </a:solidFill>
              <a:latin typeface="Symbol" charset="2"/>
              <a:cs typeface="Symbol" charset="2"/>
            </a:endParaRPr>
          </a:p>
        </p:txBody>
      </p:sp>
      <p:sp>
        <p:nvSpPr>
          <p:cNvPr id="9" name="日付プレースホルダー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0" name="フッター プレースホルダー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0115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chemeClr val="tx2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/>
              <a:t>A candidate site and</a:t>
            </a:r>
            <a:br>
              <a:rPr lang="en-US" altLang="ja-JP" dirty="0" smtClean="0"/>
            </a:br>
            <a:r>
              <a:rPr kumimoji="1" lang="en-US" altLang="ja-JP" dirty="0" smtClean="0"/>
              <a:t>Cavern stability analysis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72068"/>
          </a:xfrm>
        </p:spPr>
        <p:txBody>
          <a:bodyPr>
            <a:normAutofit fontScale="85000" lnSpcReduction="20000"/>
          </a:bodyPr>
          <a:lstStyle/>
          <a:p>
            <a:r>
              <a:rPr kumimoji="1" lang="en-US" altLang="ja-JP" sz="2800" dirty="0" smtClean="0"/>
              <a:t>Candidate site</a:t>
            </a:r>
          </a:p>
          <a:p>
            <a:pPr lvl="1"/>
            <a:r>
              <a:rPr lang="en-US" altLang="ja-JP" sz="2400" dirty="0" smtClean="0"/>
              <a:t>8 km south from Super-K</a:t>
            </a:r>
          </a:p>
          <a:p>
            <a:pPr lvl="1"/>
            <a:r>
              <a:rPr lang="en-US" altLang="ja-JP" sz="2400" dirty="0" smtClean="0"/>
              <a:t>648 m of rock overburden (1,750 </a:t>
            </a:r>
            <a:r>
              <a:rPr lang="en-US" altLang="ja-JP" sz="2400" dirty="0" err="1" smtClean="0"/>
              <a:t>m.w.e</a:t>
            </a:r>
            <a:r>
              <a:rPr lang="en-US" altLang="ja-JP" sz="2400" dirty="0" smtClean="0"/>
              <a:t>)</a:t>
            </a:r>
          </a:p>
        </p:txBody>
      </p:sp>
      <p:pic>
        <p:nvPicPr>
          <p:cNvPr id="4" name="図 3" descr="名称未設定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4" y="2606289"/>
            <a:ext cx="8659525" cy="4185731"/>
          </a:xfrm>
          <a:prstGeom prst="rect">
            <a:avLst/>
          </a:prstGeom>
        </p:spPr>
      </p:pic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1486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60400"/>
          </a:xfrm>
          <a:solidFill>
            <a:srgbClr val="8EB4E3"/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Tank and photo-sensor support</a:t>
            </a:r>
            <a:endParaRPr kumimoji="1" lang="ja-JP" altLang="en-US" dirty="0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4263926" y="4454798"/>
            <a:ext cx="4839891" cy="2352973"/>
            <a:chOff x="0" y="0"/>
            <a:chExt cx="4336" cy="2107"/>
          </a:xfrm>
        </p:grpSpPr>
        <p:pic>
          <p:nvPicPr>
            <p:cNvPr id="6" name="Pict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3" y="428"/>
              <a:ext cx="1123" cy="16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197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4"/>
          <p:cNvSpPr>
            <a:spLocks/>
          </p:cNvSpPr>
          <p:nvPr/>
        </p:nvSpPr>
        <p:spPr bwMode="auto">
          <a:xfrm>
            <a:off x="7956352" y="4593476"/>
            <a:ext cx="88668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altLang="ja-JP" sz="2100">
                <a:ea typeface="ＭＳ Ｐゴシック" charset="0"/>
                <a:cs typeface="Gill Sans" charset="0"/>
              </a:rPr>
              <a:t>Housing</a:t>
            </a:r>
          </a:p>
        </p:txBody>
      </p:sp>
      <p:sp>
        <p:nvSpPr>
          <p:cNvPr id="9" name="Rectangle 5"/>
          <p:cNvSpPr>
            <a:spLocks/>
          </p:cNvSpPr>
          <p:nvPr/>
        </p:nvSpPr>
        <p:spPr bwMode="auto">
          <a:xfrm>
            <a:off x="6146974" y="3944079"/>
            <a:ext cx="2846933" cy="35394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300">
                <a:ea typeface="ＭＳ Ｐゴシック" charset="0"/>
                <a:cs typeface="Gill Sans" charset="0"/>
              </a:rPr>
              <a:t>Mounting Photo-sensor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8359" y="4409034"/>
            <a:ext cx="2241352" cy="235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7"/>
          <p:cNvSpPr>
            <a:spLocks/>
          </p:cNvSpPr>
          <p:nvPr/>
        </p:nvSpPr>
        <p:spPr bwMode="auto">
          <a:xfrm>
            <a:off x="4271740" y="3923377"/>
            <a:ext cx="160300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300">
                <a:ea typeface="ＭＳ Ｐゴシック" charset="0"/>
                <a:cs typeface="Gill Sans" charset="0"/>
              </a:rPr>
              <a:t>Photo-sensor</a:t>
            </a:r>
          </a:p>
          <a:p>
            <a:r>
              <a:rPr lang="en-US" altLang="ja-JP" sz="2300">
                <a:ea typeface="ＭＳ Ｐゴシック" charset="0"/>
                <a:cs typeface="Gill Sans" charset="0"/>
              </a:rPr>
              <a:t>support</a:t>
            </a:r>
          </a:p>
        </p:txBody>
      </p:sp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60119"/>
            <a:ext cx="3981525" cy="1198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5"/>
          <p:cNvSpPr>
            <a:spLocks/>
          </p:cNvSpPr>
          <p:nvPr/>
        </p:nvSpPr>
        <p:spPr bwMode="auto">
          <a:xfrm>
            <a:off x="910828" y="6447234"/>
            <a:ext cx="2241352" cy="383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altLang="ja-JP" sz="2100">
                <a:ea typeface="ＭＳ Ｐゴシック" charset="0"/>
                <a:cs typeface="Gill Sans" charset="0"/>
              </a:rPr>
              <a:t>Polyethylene sheet</a:t>
            </a:r>
          </a:p>
        </p:txBody>
      </p:sp>
      <p:grpSp>
        <p:nvGrpSpPr>
          <p:cNvPr id="14" name="Group 18"/>
          <p:cNvGrpSpPr>
            <a:grpSpLocks/>
          </p:cNvGrpSpPr>
          <p:nvPr/>
        </p:nvGrpSpPr>
        <p:grpSpPr bwMode="auto">
          <a:xfrm>
            <a:off x="-383977" y="812602"/>
            <a:ext cx="2812852" cy="2732484"/>
            <a:chOff x="0" y="0"/>
            <a:chExt cx="2520" cy="2448"/>
          </a:xfrm>
        </p:grpSpPr>
        <p:pic>
          <p:nvPicPr>
            <p:cNvPr id="15" name="Picture 1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20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 cap="flat">
                  <a:solidFill>
                    <a:srgbClr val="D90B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Freeform 17"/>
            <p:cNvSpPr>
              <a:spLocks/>
            </p:cNvSpPr>
            <p:nvPr/>
          </p:nvSpPr>
          <p:spPr bwMode="auto">
            <a:xfrm>
              <a:off x="404" y="702"/>
              <a:ext cx="1568" cy="1568"/>
            </a:xfrm>
            <a:custGeom>
              <a:avLst/>
              <a:gdLst>
                <a:gd name="T0" fmla="*/ 4883 w 21600"/>
                <a:gd name="T1" fmla="*/ 0 h 21600"/>
                <a:gd name="T2" fmla="*/ 16750 w 21600"/>
                <a:gd name="T3" fmla="*/ 10 h 21600"/>
                <a:gd name="T4" fmla="*/ 17501 w 21600"/>
                <a:gd name="T5" fmla="*/ 728 h 21600"/>
                <a:gd name="T6" fmla="*/ 18642 w 21600"/>
                <a:gd name="T7" fmla="*/ 2024 h 21600"/>
                <a:gd name="T8" fmla="*/ 19868 w 21600"/>
                <a:gd name="T9" fmla="*/ 3935 h 21600"/>
                <a:gd name="T10" fmla="*/ 20784 w 21600"/>
                <a:gd name="T11" fmla="*/ 5923 h 21600"/>
                <a:gd name="T12" fmla="*/ 21351 w 21600"/>
                <a:gd name="T13" fmla="*/ 8131 h 21600"/>
                <a:gd name="T14" fmla="*/ 21600 w 21600"/>
                <a:gd name="T15" fmla="*/ 10234 h 21600"/>
                <a:gd name="T16" fmla="*/ 21499 w 21600"/>
                <a:gd name="T17" fmla="*/ 12407 h 21600"/>
                <a:gd name="T18" fmla="*/ 21026 w 21600"/>
                <a:gd name="T19" fmla="*/ 14732 h 21600"/>
                <a:gd name="T20" fmla="*/ 20215 w 21600"/>
                <a:gd name="T21" fmla="*/ 16801 h 21600"/>
                <a:gd name="T22" fmla="*/ 19048 w 21600"/>
                <a:gd name="T23" fmla="*/ 18688 h 21600"/>
                <a:gd name="T24" fmla="*/ 17623 w 21600"/>
                <a:gd name="T25" fmla="*/ 20354 h 21600"/>
                <a:gd name="T26" fmla="*/ 16285 w 21600"/>
                <a:gd name="T27" fmla="*/ 21543 h 21600"/>
                <a:gd name="T28" fmla="*/ 5442 w 21600"/>
                <a:gd name="T29" fmla="*/ 21600 h 21600"/>
                <a:gd name="T30" fmla="*/ 3998 w 21600"/>
                <a:gd name="T31" fmla="*/ 20411 h 21600"/>
                <a:gd name="T32" fmla="*/ 2550 w 21600"/>
                <a:gd name="T33" fmla="*/ 18700 h 21600"/>
                <a:gd name="T34" fmla="*/ 1388 w 21600"/>
                <a:gd name="T35" fmla="*/ 16837 h 21600"/>
                <a:gd name="T36" fmla="*/ 586 w 21600"/>
                <a:gd name="T37" fmla="*/ 14739 h 21600"/>
                <a:gd name="T38" fmla="*/ 114 w 21600"/>
                <a:gd name="T39" fmla="*/ 12535 h 21600"/>
                <a:gd name="T40" fmla="*/ 0 w 21600"/>
                <a:gd name="T41" fmla="*/ 10337 h 21600"/>
                <a:gd name="T42" fmla="*/ 251 w 21600"/>
                <a:gd name="T43" fmla="*/ 8109 h 21600"/>
                <a:gd name="T44" fmla="*/ 841 w 21600"/>
                <a:gd name="T45" fmla="*/ 5972 h 21600"/>
                <a:gd name="T46" fmla="*/ 1778 w 21600"/>
                <a:gd name="T47" fmla="*/ 3902 h 21600"/>
                <a:gd name="T48" fmla="*/ 2981 w 21600"/>
                <a:gd name="T49" fmla="*/ 2044 h 21600"/>
                <a:gd name="T50" fmla="*/ 4131 w 21600"/>
                <a:gd name="T51" fmla="*/ 747 h 21600"/>
                <a:gd name="T52" fmla="*/ 4883 w 21600"/>
                <a:gd name="T53" fmla="*/ 0 h 21600"/>
                <a:gd name="T54" fmla="*/ 4883 w 21600"/>
                <a:gd name="T5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1600" h="21600">
                  <a:moveTo>
                    <a:pt x="4883" y="0"/>
                  </a:moveTo>
                  <a:lnTo>
                    <a:pt x="16750" y="10"/>
                  </a:lnTo>
                  <a:lnTo>
                    <a:pt x="17501" y="728"/>
                  </a:lnTo>
                  <a:lnTo>
                    <a:pt x="18642" y="2024"/>
                  </a:lnTo>
                  <a:lnTo>
                    <a:pt x="19868" y="3935"/>
                  </a:lnTo>
                  <a:lnTo>
                    <a:pt x="20784" y="5923"/>
                  </a:lnTo>
                  <a:lnTo>
                    <a:pt x="21351" y="8131"/>
                  </a:lnTo>
                  <a:lnTo>
                    <a:pt x="21600" y="10234"/>
                  </a:lnTo>
                  <a:lnTo>
                    <a:pt x="21499" y="12407"/>
                  </a:lnTo>
                  <a:lnTo>
                    <a:pt x="21026" y="14732"/>
                  </a:lnTo>
                  <a:lnTo>
                    <a:pt x="20215" y="16801"/>
                  </a:lnTo>
                  <a:lnTo>
                    <a:pt x="19048" y="18688"/>
                  </a:lnTo>
                  <a:lnTo>
                    <a:pt x="17623" y="20354"/>
                  </a:lnTo>
                  <a:lnTo>
                    <a:pt x="16285" y="21543"/>
                  </a:lnTo>
                  <a:lnTo>
                    <a:pt x="5442" y="21600"/>
                  </a:lnTo>
                  <a:lnTo>
                    <a:pt x="3998" y="20411"/>
                  </a:lnTo>
                  <a:lnTo>
                    <a:pt x="2550" y="18700"/>
                  </a:lnTo>
                  <a:lnTo>
                    <a:pt x="1388" y="16837"/>
                  </a:lnTo>
                  <a:lnTo>
                    <a:pt x="586" y="14739"/>
                  </a:lnTo>
                  <a:lnTo>
                    <a:pt x="114" y="12535"/>
                  </a:lnTo>
                  <a:lnTo>
                    <a:pt x="0" y="10337"/>
                  </a:lnTo>
                  <a:lnTo>
                    <a:pt x="251" y="8109"/>
                  </a:lnTo>
                  <a:lnTo>
                    <a:pt x="841" y="5972"/>
                  </a:lnTo>
                  <a:lnTo>
                    <a:pt x="1778" y="3902"/>
                  </a:lnTo>
                  <a:lnTo>
                    <a:pt x="2981" y="2044"/>
                  </a:lnTo>
                  <a:lnTo>
                    <a:pt x="4131" y="747"/>
                  </a:lnTo>
                  <a:lnTo>
                    <a:pt x="4883" y="0"/>
                  </a:lnTo>
                  <a:close/>
                  <a:moveTo>
                    <a:pt x="4883" y="0"/>
                  </a:moveTo>
                </a:path>
              </a:pathLst>
            </a:custGeom>
            <a:solidFill>
              <a:srgbClr val="00BAFB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cap="flat">
                  <a:solidFill>
                    <a:schemeClr val="tx1">
                      <a:alpha val="20000"/>
                    </a:schemeClr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ja-JP" altLang="en-US"/>
            </a:p>
          </p:txBody>
        </p:sp>
      </p:grpSp>
      <p:sp>
        <p:nvSpPr>
          <p:cNvPr id="17" name="Rectangle 19"/>
          <p:cNvSpPr>
            <a:spLocks/>
          </p:cNvSpPr>
          <p:nvPr/>
        </p:nvSpPr>
        <p:spPr bwMode="auto">
          <a:xfrm>
            <a:off x="178594" y="2991445"/>
            <a:ext cx="607219" cy="56257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8" name="Line 20"/>
          <p:cNvSpPr>
            <a:spLocks noChangeShapeType="1"/>
          </p:cNvSpPr>
          <p:nvPr/>
        </p:nvSpPr>
        <p:spPr bwMode="auto">
          <a:xfrm rot="10800000">
            <a:off x="581546" y="3551783"/>
            <a:ext cx="221010" cy="52796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19" name="Rectangle 22"/>
          <p:cNvSpPr>
            <a:spLocks/>
          </p:cNvSpPr>
          <p:nvPr/>
        </p:nvSpPr>
        <p:spPr bwMode="auto">
          <a:xfrm>
            <a:off x="975569" y="3778880"/>
            <a:ext cx="2576514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altLang="ja-JP" sz="2300">
                <a:ea typeface="ＭＳ Ｐゴシック" charset="0"/>
                <a:cs typeface="Gill Sans" charset="0"/>
              </a:rPr>
              <a:t>Lining &amp; drain system</a:t>
            </a:r>
          </a:p>
        </p:txBody>
      </p:sp>
      <p:pic>
        <p:nvPicPr>
          <p:cNvPr id="20" name="Picture 2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99" y="2005831"/>
            <a:ext cx="2053828" cy="16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4"/>
          <p:cNvSpPr>
            <a:spLocks/>
          </p:cNvSpPr>
          <p:nvPr/>
        </p:nvSpPr>
        <p:spPr bwMode="auto">
          <a:xfrm>
            <a:off x="1000125" y="2991445"/>
            <a:ext cx="607219" cy="562570"/>
          </a:xfrm>
          <a:prstGeom prst="rect">
            <a:avLst/>
          </a:prstGeom>
          <a:noFill/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pic>
        <p:nvPicPr>
          <p:cNvPr id="22" name="Picture 2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180" y="5543103"/>
            <a:ext cx="2342927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42563" y="948432"/>
            <a:ext cx="5580806" cy="2974945"/>
          </a:xfrm>
        </p:spPr>
        <p:txBody>
          <a:bodyPr>
            <a:normAutofit fontScale="92500"/>
          </a:bodyPr>
          <a:lstStyle/>
          <a:p>
            <a:r>
              <a:rPr kumimoji="1" lang="en-US" altLang="ja-JP" dirty="0" smtClean="0"/>
              <a:t>Baseline design of the water containment system and photo-sensor support are ready</a:t>
            </a:r>
          </a:p>
          <a:p>
            <a:r>
              <a:rPr lang="en-US" altLang="ja-JP" dirty="0" smtClean="0">
                <a:solidFill>
                  <a:schemeClr val="bg2">
                    <a:lumMod val="75000"/>
                  </a:schemeClr>
                </a:solidFill>
              </a:rPr>
              <a:t>Build a prototype detector (1kt)</a:t>
            </a:r>
          </a:p>
          <a:p>
            <a:pPr lvl="1"/>
            <a:r>
              <a:rPr kumimoji="1" lang="en-US" altLang="ja-JP" dirty="0" smtClean="0">
                <a:solidFill>
                  <a:schemeClr val="bg2">
                    <a:lumMod val="75000"/>
                  </a:schemeClr>
                </a:solidFill>
              </a:rPr>
              <a:t>Funding request approved</a:t>
            </a:r>
            <a:endParaRPr kumimoji="1" lang="ja-JP" altLang="en-US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 flipH="1">
            <a:off x="1598414" y="3258220"/>
            <a:ext cx="617265" cy="1116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arrow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ja-JP" altLang="en-US"/>
          </a:p>
        </p:txBody>
      </p:sp>
      <p:sp>
        <p:nvSpPr>
          <p:cNvPr id="26" name="日付プレースホルダー 2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27" name="フッター プレースホルダー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28" name="スライド番号プレースホルダー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7521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57653"/>
            <a:ext cx="8229600" cy="861743"/>
          </a:xfrm>
          <a:solidFill>
            <a:srgbClr val="8EB4E3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Photo-sensor</a:t>
            </a: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240" y="1144995"/>
            <a:ext cx="3395534" cy="206618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0824" y="4549678"/>
            <a:ext cx="3276662" cy="2011871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8276" y="4516254"/>
            <a:ext cx="3115323" cy="2078720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94032" y="1052821"/>
            <a:ext cx="8594901" cy="5086273"/>
          </a:xfrm>
        </p:spPr>
        <p:txBody>
          <a:bodyPr/>
          <a:lstStyle/>
          <a:p>
            <a:r>
              <a:rPr kumimoji="1" lang="en-US" altLang="ja-JP" sz="2800" dirty="0" smtClean="0"/>
              <a:t>Candidates for ID sensor</a:t>
            </a:r>
          </a:p>
          <a:p>
            <a:pPr lvl="1"/>
            <a:r>
              <a:rPr lang="en-US" altLang="ja-JP" sz="2400" dirty="0" smtClean="0"/>
              <a:t>50 cm</a:t>
            </a:r>
            <a:r>
              <a:rPr kumimoji="1" lang="en-US" altLang="ja-JP" sz="2400" dirty="0" smtClean="0"/>
              <a:t> Hybrid Photo Detector (HPD)</a:t>
            </a:r>
          </a:p>
          <a:p>
            <a:pPr lvl="1"/>
            <a:r>
              <a:rPr lang="en-US" altLang="ja-JP" sz="2400" dirty="0" smtClean="0">
                <a:solidFill>
                  <a:schemeClr val="bg1">
                    <a:lumMod val="65000"/>
                  </a:schemeClr>
                </a:solidFill>
              </a:rPr>
              <a:t>(New 20” PMT as backup)</a:t>
            </a:r>
          </a:p>
          <a:p>
            <a:r>
              <a:rPr lang="en-US" altLang="ja-JP" sz="2800" dirty="0" smtClean="0"/>
              <a:t>20 cm HPD prototype under evaluation</a:t>
            </a:r>
          </a:p>
          <a:p>
            <a:pPr lvl="1"/>
            <a:r>
              <a:rPr lang="en-US" altLang="ja-JP" sz="2400" dirty="0" smtClean="0"/>
              <a:t>Showing good basic performance.</a:t>
            </a:r>
          </a:p>
          <a:p>
            <a:pPr lvl="1"/>
            <a:r>
              <a:rPr lang="en-US" altLang="ja-JP" sz="2400" dirty="0" smtClean="0"/>
              <a:t>P</a:t>
            </a:r>
            <a:r>
              <a:rPr kumimoji="1" lang="en-US" altLang="ja-JP" sz="2400" dirty="0" smtClean="0"/>
              <a:t>roof test in a water tank (EGADS 200 ton) </a:t>
            </a:r>
            <a:r>
              <a:rPr lang="en-US" altLang="ja-JP" sz="2400" dirty="0" smtClean="0"/>
              <a:t>start soon</a:t>
            </a:r>
            <a:r>
              <a:rPr kumimoji="1" lang="en-US" altLang="ja-JP" sz="2400" dirty="0" smtClean="0"/>
              <a:t>.</a:t>
            </a:r>
          </a:p>
          <a:p>
            <a:r>
              <a:rPr lang="en-US" altLang="ja-JP" sz="2800" dirty="0" smtClean="0"/>
              <a:t>50 cm HPD prototype is expected in a few month</a:t>
            </a:r>
            <a:endParaRPr kumimoji="1" lang="ja-JP" altLang="en-US" sz="2800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163" y="4409246"/>
            <a:ext cx="1778000" cy="2286000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090185" y="6216866"/>
            <a:ext cx="10791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chemeClr val="bg1"/>
                </a:solidFill>
              </a:rPr>
              <a:t>8” HPD</a:t>
            </a:r>
            <a:endParaRPr kumimoji="1" lang="ja-JP" altLang="en-US" sz="2400" dirty="0">
              <a:solidFill>
                <a:schemeClr val="bg1"/>
              </a:solidFill>
            </a:endParaRPr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1" name="フッター プレースホルダー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2" name="スライド番号プレースホルダー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71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en-US" altLang="ja-JP" dirty="0"/>
              <a:t>Contents of my talk </a:t>
            </a:r>
            <a:r>
              <a:rPr lang="en-US" altLang="ja-JP" dirty="0" smtClean="0"/>
              <a:t>today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History (towards the discovery of the neutrino oscillation) </a:t>
            </a:r>
          </a:p>
          <a:p>
            <a:pPr marL="514350" indent="-514350">
              <a:buFont typeface="+mj-lt"/>
              <a:buAutoNum type="arabicPeriod"/>
            </a:pPr>
            <a:r>
              <a:rPr kumimoji="1" lang="en-US" altLang="ja-JP" dirty="0" smtClean="0"/>
              <a:t>Present status (mostly the results from SK)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ja-JP" dirty="0" smtClean="0"/>
              <a:t>Future Prospects (A mega-ton detector)</a:t>
            </a:r>
            <a:endParaRPr kumimoji="1" lang="ja-JP" altLang="en-US" dirty="0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74491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8EB4E3"/>
          </a:solidFill>
        </p:spPr>
        <p:txBody>
          <a:bodyPr/>
          <a:lstStyle/>
          <a:p>
            <a:r>
              <a:rPr kumimoji="1" lang="en-US" altLang="ja-JP" dirty="0" smtClean="0"/>
              <a:t>Schedule</a:t>
            </a:r>
            <a:endParaRPr kumimoji="1" lang="ja-JP" altLang="en-US" dirty="0"/>
          </a:p>
        </p:txBody>
      </p:sp>
      <p:graphicFrame>
        <p:nvGraphicFramePr>
          <p:cNvPr id="7" name="表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1526"/>
              </p:ext>
            </p:extLst>
          </p:nvPr>
        </p:nvGraphicFramePr>
        <p:xfrm>
          <a:off x="684464" y="2417630"/>
          <a:ext cx="8229598" cy="4193513"/>
        </p:xfrm>
        <a:graphic>
          <a:graphicData uri="http://schemas.openxmlformats.org/drawingml/2006/table">
            <a:tbl>
              <a:tblPr/>
              <a:tblGrid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</a:tblGrid>
              <a:tr h="28774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-4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DEE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-3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-2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-1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1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964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2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3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4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5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6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7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8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ja-J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9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</a:tr>
              <a:tr h="97012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12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12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70123"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ja-JP" alt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ＭＳ Ｐゴシック"/>
                        </a:rPr>
                        <a:t>　</a:t>
                      </a:r>
                    </a:p>
                  </a:txBody>
                  <a:tcPr marL="8221" marR="8221" marT="822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テキスト ボックス 9"/>
          <p:cNvSpPr txBox="1"/>
          <p:nvPr/>
        </p:nvSpPr>
        <p:spPr>
          <a:xfrm>
            <a:off x="2852692" y="1479535"/>
            <a:ext cx="2441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Construction start</a:t>
            </a:r>
            <a:endParaRPr kumimoji="1" lang="ja-JP" altLang="en-US" sz="2400" dirty="0"/>
          </a:p>
        </p:txBody>
      </p:sp>
      <p:cxnSp>
        <p:nvCxnSpPr>
          <p:cNvPr id="12" name="直線コネクタ 11"/>
          <p:cNvCxnSpPr/>
          <p:nvPr/>
        </p:nvCxnSpPr>
        <p:spPr>
          <a:xfrm>
            <a:off x="3231598" y="1932199"/>
            <a:ext cx="0" cy="430406"/>
          </a:xfrm>
          <a:prstGeom prst="line">
            <a:avLst/>
          </a:prstGeom>
          <a:ln w="381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/>
          <p:cNvCxnSpPr/>
          <p:nvPr/>
        </p:nvCxnSpPr>
        <p:spPr>
          <a:xfrm>
            <a:off x="3208421" y="3268977"/>
            <a:ext cx="1256632" cy="0"/>
          </a:xfrm>
          <a:prstGeom prst="line">
            <a:avLst/>
          </a:prstGeom>
          <a:ln w="76200" cmpd="sng">
            <a:solidFill>
              <a:srgbClr val="00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>
            <a:off x="4510469" y="3595161"/>
            <a:ext cx="1692478" cy="0"/>
          </a:xfrm>
          <a:prstGeom prst="line">
            <a:avLst/>
          </a:prstGeom>
          <a:ln w="76200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/>
          <p:cNvCxnSpPr/>
          <p:nvPr/>
        </p:nvCxnSpPr>
        <p:spPr>
          <a:xfrm>
            <a:off x="6208258" y="4228809"/>
            <a:ext cx="997321" cy="0"/>
          </a:xfrm>
          <a:prstGeom prst="line">
            <a:avLst/>
          </a:prstGeom>
          <a:ln w="76200" cmpd="sng">
            <a:solidFill>
              <a:srgbClr val="996633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線コネクタ 22"/>
          <p:cNvCxnSpPr/>
          <p:nvPr/>
        </p:nvCxnSpPr>
        <p:spPr>
          <a:xfrm>
            <a:off x="6708226" y="4675305"/>
            <a:ext cx="764720" cy="0"/>
          </a:xfrm>
          <a:prstGeom prst="line">
            <a:avLst/>
          </a:prstGeom>
          <a:ln w="76200" cmpd="sng">
            <a:solidFill>
              <a:srgbClr val="FF8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直線コネクタ 24"/>
          <p:cNvCxnSpPr/>
          <p:nvPr/>
        </p:nvCxnSpPr>
        <p:spPr>
          <a:xfrm>
            <a:off x="684464" y="5148550"/>
            <a:ext cx="3112168" cy="0"/>
          </a:xfrm>
          <a:prstGeom prst="line">
            <a:avLst/>
          </a:prstGeom>
          <a:ln w="76200" cmpd="sng">
            <a:solidFill>
              <a:srgbClr val="80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直線コネクタ 26"/>
          <p:cNvCxnSpPr/>
          <p:nvPr/>
        </p:nvCxnSpPr>
        <p:spPr>
          <a:xfrm>
            <a:off x="1572104" y="5675254"/>
            <a:ext cx="2892949" cy="0"/>
          </a:xfrm>
          <a:prstGeom prst="line">
            <a:avLst/>
          </a:prstGeom>
          <a:ln w="76200" cmpd="sng">
            <a:solidFill>
              <a:srgbClr val="00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/>
          <p:cNvCxnSpPr/>
          <p:nvPr/>
        </p:nvCxnSpPr>
        <p:spPr>
          <a:xfrm>
            <a:off x="4465053" y="5381158"/>
            <a:ext cx="2606842" cy="0"/>
          </a:xfrm>
          <a:prstGeom prst="line">
            <a:avLst/>
          </a:prstGeom>
          <a:ln w="76200" cmpd="sng">
            <a:solidFill>
              <a:srgbClr val="FF00FF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線コネクタ 30"/>
          <p:cNvCxnSpPr/>
          <p:nvPr/>
        </p:nvCxnSpPr>
        <p:spPr>
          <a:xfrm>
            <a:off x="7472946" y="6135140"/>
            <a:ext cx="219243" cy="0"/>
          </a:xfrm>
          <a:prstGeom prst="line">
            <a:avLst/>
          </a:prstGeom>
          <a:ln w="76200" cmpd="sng">
            <a:solidFill>
              <a:srgbClr val="3366FF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線コネクタ 32"/>
          <p:cNvCxnSpPr/>
          <p:nvPr/>
        </p:nvCxnSpPr>
        <p:spPr>
          <a:xfrm>
            <a:off x="7648517" y="2183492"/>
            <a:ext cx="1478550" cy="0"/>
          </a:xfrm>
          <a:prstGeom prst="line">
            <a:avLst/>
          </a:prstGeom>
          <a:ln w="76200" cmpd="sng">
            <a:solidFill>
              <a:srgbClr val="FF0000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/>
          <p:cNvSpPr txBox="1"/>
          <p:nvPr/>
        </p:nvSpPr>
        <p:spPr>
          <a:xfrm>
            <a:off x="2044521" y="3038144"/>
            <a:ext cx="1163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008000"/>
                </a:solidFill>
              </a:rPr>
              <a:t>Tunnels</a:t>
            </a:r>
            <a:endParaRPr kumimoji="1" lang="ja-JP" altLang="en-US" sz="2400" dirty="0">
              <a:solidFill>
                <a:srgbClr val="008000"/>
              </a:solidFill>
            </a:endParaRP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2176173" y="3364328"/>
            <a:ext cx="23637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000000"/>
                </a:solidFill>
              </a:rPr>
              <a:t>Cavity excavation</a:t>
            </a:r>
            <a:endParaRPr kumimoji="1" lang="ja-JP" altLang="en-US" sz="2400" dirty="0">
              <a:solidFill>
                <a:srgbClr val="000000"/>
              </a:solidFill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4178886" y="3997976"/>
            <a:ext cx="20293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996633"/>
                </a:solidFill>
              </a:rPr>
              <a:t>Concrete, liner</a:t>
            </a:r>
            <a:endParaRPr kumimoji="1" lang="ja-JP" altLang="en-US" sz="2400" dirty="0">
              <a:solidFill>
                <a:srgbClr val="996633"/>
              </a:solidFill>
            </a:endParaRPr>
          </a:p>
        </p:txBody>
      </p:sp>
      <p:sp>
        <p:nvSpPr>
          <p:cNvPr id="38" name="テキスト ボックス 37"/>
          <p:cNvSpPr txBox="1"/>
          <p:nvPr/>
        </p:nvSpPr>
        <p:spPr>
          <a:xfrm>
            <a:off x="2773649" y="4446273"/>
            <a:ext cx="3916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400" dirty="0" smtClean="0">
                <a:solidFill>
                  <a:srgbClr val="FF8000"/>
                </a:solidFill>
              </a:rPr>
              <a:t>HPD support, HPD installation</a:t>
            </a:r>
            <a:endParaRPr kumimoji="1" lang="ja-JP" altLang="en-US" sz="2400" dirty="0">
              <a:solidFill>
                <a:srgbClr val="FF8000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84464" y="5132474"/>
            <a:ext cx="248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800040"/>
                </a:solidFill>
              </a:rPr>
              <a:t>Photo-sensor R&amp;D</a:t>
            </a:r>
            <a:endParaRPr kumimoji="1" lang="ja-JP" altLang="en-US" sz="2400" dirty="0">
              <a:solidFill>
                <a:srgbClr val="800040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623869" y="5679537"/>
            <a:ext cx="2668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0000FF"/>
                </a:solidFill>
              </a:rPr>
              <a:t>Prep. for glass valve</a:t>
            </a: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4673150" y="5391824"/>
            <a:ext cx="2174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FF"/>
                </a:solidFill>
              </a:rPr>
              <a:t>HPD production</a:t>
            </a:r>
            <a:endParaRPr kumimoji="1" lang="ja-JP" altLang="en-US" sz="2400" dirty="0">
              <a:solidFill>
                <a:srgbClr val="FF00FF"/>
              </a:solidFill>
            </a:endParaRPr>
          </a:p>
        </p:txBody>
      </p:sp>
      <p:sp>
        <p:nvSpPr>
          <p:cNvPr id="42" name="テキスト ボックス 41"/>
          <p:cNvSpPr txBox="1"/>
          <p:nvPr/>
        </p:nvSpPr>
        <p:spPr>
          <a:xfrm>
            <a:off x="5730462" y="5910487"/>
            <a:ext cx="17645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b="1" dirty="0" smtClean="0">
                <a:solidFill>
                  <a:srgbClr val="3366FF"/>
                </a:solidFill>
              </a:rPr>
              <a:t>Water filling</a:t>
            </a:r>
            <a:endParaRPr kumimoji="1" lang="ja-JP" altLang="en-US" sz="2400" b="1" dirty="0">
              <a:solidFill>
                <a:srgbClr val="3366FF"/>
              </a:solidFill>
            </a:endParaRPr>
          </a:p>
        </p:txBody>
      </p:sp>
      <p:sp>
        <p:nvSpPr>
          <p:cNvPr id="43" name="テキスト ボックス 42"/>
          <p:cNvSpPr txBox="1"/>
          <p:nvPr/>
        </p:nvSpPr>
        <p:spPr>
          <a:xfrm>
            <a:off x="7561172" y="1575795"/>
            <a:ext cx="1453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400" dirty="0" smtClean="0">
                <a:solidFill>
                  <a:srgbClr val="FF0000"/>
                </a:solidFill>
              </a:rPr>
              <a:t>Operation</a:t>
            </a:r>
            <a:endParaRPr kumimoji="1" lang="ja-JP" altLang="en-US" sz="2400" dirty="0">
              <a:solidFill>
                <a:srgbClr val="FF0000"/>
              </a:solidFill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45483" y="1915266"/>
            <a:ext cx="4043294" cy="461665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/>
              <a:t>HK construction takes </a:t>
            </a:r>
            <a:r>
              <a:rPr kumimoji="1" lang="en-US" altLang="ja-JP" sz="2400" dirty="0" smtClean="0">
                <a:latin typeface="Symbol" charset="2"/>
                <a:cs typeface="Symbol" charset="2"/>
              </a:rPr>
              <a:t>~</a:t>
            </a:r>
            <a:r>
              <a:rPr kumimoji="1" lang="en-US" altLang="ja-JP" sz="2400" dirty="0" smtClean="0"/>
              <a:t>7 years</a:t>
            </a:r>
            <a:endParaRPr kumimoji="1" lang="ja-JP" altLang="en-US" sz="2400" dirty="0"/>
          </a:p>
        </p:txBody>
      </p:sp>
      <p:sp>
        <p:nvSpPr>
          <p:cNvPr id="8" name="日付プレースホルダー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9" name="フッター プレースホルダー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1" name="スライド番号プレースホルダー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656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kumimoji="1"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64041" y="1600200"/>
            <a:ext cx="8751081" cy="5257800"/>
          </a:xfrm>
        </p:spPr>
        <p:txBody>
          <a:bodyPr>
            <a:normAutofit lnSpcReduction="10000"/>
          </a:bodyPr>
          <a:lstStyle/>
          <a:p>
            <a:r>
              <a:rPr lang="en-US" altLang="ja-JP" sz="2800" dirty="0" smtClean="0"/>
              <a:t>After the discovery of the neutrino oscillation in atmospheric neutrinos in 1998, the study of the neutrino oscillation gets into the new stage.</a:t>
            </a:r>
          </a:p>
          <a:p>
            <a:r>
              <a:rPr lang="en-US" altLang="ja-JP" sz="2800" dirty="0" smtClean="0"/>
              <a:t>We will explore the Mass Hierarchy, CP phase, Octant of </a:t>
            </a:r>
            <a:r>
              <a:rPr lang="en-US" altLang="ja-JP" sz="2800" dirty="0" smtClean="0">
                <a:latin typeface="Symbol" charset="2"/>
                <a:cs typeface="Symbol" charset="2"/>
              </a:rPr>
              <a:t>q</a:t>
            </a:r>
            <a:r>
              <a:rPr lang="en-US" altLang="ja-JP" sz="2800" baseline="-25000" dirty="0" smtClean="0"/>
              <a:t>23</a:t>
            </a:r>
            <a:r>
              <a:rPr lang="en-US" altLang="ja-JP" sz="2800" dirty="0" smtClean="0"/>
              <a:t> and so on. The </a:t>
            </a:r>
            <a:r>
              <a:rPr lang="en-US" altLang="ja-JP" sz="2800" dirty="0"/>
              <a:t>future study of neutrino oscillation (especially CP phase) may </a:t>
            </a:r>
            <a:r>
              <a:rPr lang="en-US" altLang="ja-JP" sz="2800" dirty="0" smtClean="0"/>
              <a:t>explain </a:t>
            </a:r>
            <a:r>
              <a:rPr lang="en-US" altLang="ja-JP" sz="2800" dirty="0"/>
              <a:t>the origin of the matter of the </a:t>
            </a:r>
            <a:r>
              <a:rPr lang="en-US" altLang="ja-JP" sz="2800" dirty="0" smtClean="0"/>
              <a:t>Universe, in </a:t>
            </a:r>
            <a:r>
              <a:rPr lang="en-US" altLang="ja-JP" sz="2800" dirty="0"/>
              <a:t>conjunction with the determination of </a:t>
            </a:r>
            <a:r>
              <a:rPr lang="en-US" altLang="ja-JP" sz="2800" dirty="0" err="1"/>
              <a:t>Majorana</a:t>
            </a:r>
            <a:r>
              <a:rPr lang="en-US" altLang="ja-JP" sz="2800" dirty="0"/>
              <a:t> nature of </a:t>
            </a:r>
            <a:r>
              <a:rPr lang="en-US" altLang="ja-JP" sz="2800" dirty="0" smtClean="0"/>
              <a:t>neutrinos</a:t>
            </a:r>
          </a:p>
          <a:p>
            <a:r>
              <a:rPr lang="en-US" altLang="ja-JP" sz="2800" dirty="0" smtClean="0"/>
              <a:t>The atmospheric neutrinos are again expected to make a crucial role in future studies.</a:t>
            </a:r>
          </a:p>
          <a:p>
            <a:r>
              <a:rPr lang="en-US" altLang="ja-JP" sz="2800" dirty="0" smtClean="0"/>
              <a:t>Stay tune for the results from Super-K and a progress of Hyper-K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3584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546165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4611"/>
            <a:ext cx="6212983" cy="74544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 fontScale="90000"/>
          </a:bodyPr>
          <a:lstStyle/>
          <a:p>
            <a:r>
              <a:rPr kumimoji="1" lang="en-US" altLang="ja-JP" dirty="0" smtClean="0"/>
              <a:t>Quick MH 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840060"/>
            <a:ext cx="6212983" cy="2170836"/>
          </a:xfrm>
        </p:spPr>
        <p:txBody>
          <a:bodyPr>
            <a:normAutofit fontScale="62500" lnSpcReduction="20000"/>
          </a:bodyPr>
          <a:lstStyle/>
          <a:p>
            <a:r>
              <a:rPr lang="en-US" altLang="ja-JP" dirty="0" smtClean="0"/>
              <a:t>PINGU ? </a:t>
            </a:r>
          </a:p>
          <a:p>
            <a:pPr lvl="1"/>
            <a:r>
              <a:rPr lang="en-US" altLang="ja-JP" dirty="0" smtClean="0"/>
              <a:t>Add 20 strings with ~1000 optical modules inside the </a:t>
            </a:r>
            <a:r>
              <a:rPr lang="en-US" altLang="ja-JP" dirty="0" err="1" smtClean="0"/>
              <a:t>IceCUBE</a:t>
            </a:r>
            <a:r>
              <a:rPr lang="en-US" altLang="ja-JP" dirty="0" smtClean="0"/>
              <a:t> Deep Core region</a:t>
            </a:r>
          </a:p>
          <a:p>
            <a:pPr lvl="1"/>
            <a:r>
              <a:rPr lang="en-US" altLang="ja-JP" dirty="0" smtClean="0"/>
              <a:t>Expected energy threshold of 1 GeV	</a:t>
            </a:r>
          </a:p>
          <a:p>
            <a:pPr lvl="1"/>
            <a:r>
              <a:rPr lang="en-US" altLang="ja-JP" dirty="0" smtClean="0"/>
              <a:t>Multi-Megaton effective mass</a:t>
            </a:r>
          </a:p>
          <a:p>
            <a:pPr lvl="1"/>
            <a:r>
              <a:rPr lang="en-US" altLang="ja-JP" dirty="0" smtClean="0"/>
              <a:t>Shorter path to the MH</a:t>
            </a:r>
          </a:p>
          <a:p>
            <a:pPr lvl="2"/>
            <a:r>
              <a:rPr lang="en-US" altLang="ja-JP" dirty="0"/>
              <a:t>E. </a:t>
            </a:r>
            <a:r>
              <a:rPr lang="en-US" altLang="ja-JP" dirty="0" err="1"/>
              <a:t>Akhmedov</a:t>
            </a:r>
            <a:r>
              <a:rPr lang="en-US" altLang="ja-JP" dirty="0"/>
              <a:t>, S. </a:t>
            </a:r>
            <a:r>
              <a:rPr lang="en-US" altLang="ja-JP" dirty="0" err="1"/>
              <a:t>Razzaque</a:t>
            </a:r>
            <a:r>
              <a:rPr lang="en-US" altLang="ja-JP" dirty="0"/>
              <a:t>, A. Smirnov: </a:t>
            </a:r>
            <a:r>
              <a:rPr lang="en-US" altLang="ja-JP" dirty="0" err="1"/>
              <a:t>arXiv</a:t>
            </a:r>
            <a:r>
              <a:rPr lang="en-US" altLang="ja-JP" dirty="0"/>
              <a:t>: </a:t>
            </a:r>
            <a:r>
              <a:rPr lang="en-US" altLang="ja-JP" dirty="0" smtClean="0"/>
              <a:t>1205.7071v2</a:t>
            </a:r>
            <a:endParaRPr lang="ja-JP" altLang="en-US" dirty="0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42" y="3168306"/>
            <a:ext cx="4071130" cy="342231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2969" y="3154938"/>
            <a:ext cx="4118523" cy="3423747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598759" y="3480775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  <a:latin typeface="Symbol" charset="2"/>
                <a:cs typeface="Symbol" charset="2"/>
              </a:rPr>
              <a:t>s</a:t>
            </a:r>
            <a:r>
              <a:rPr kumimoji="1" lang="en-US" altLang="ja-JP" sz="2400" b="1" baseline="-25000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E</a:t>
            </a:r>
            <a:r>
              <a:rPr lang="en-US" altLang="ja-JP" sz="2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 </a:t>
            </a:r>
            <a:r>
              <a:rPr lang="en-US" altLang="ja-JP" sz="2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=</a:t>
            </a:r>
            <a:r>
              <a:rPr kumimoji="1" lang="en-US" altLang="ja-JP" sz="2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4 GeV, </a:t>
            </a:r>
            <a:r>
              <a:rPr lang="en-US" altLang="ja-JP" sz="2400" b="1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  <a:latin typeface="Symbol" charset="2"/>
                <a:cs typeface="Symbol" charset="2"/>
              </a:rPr>
              <a:t>s</a:t>
            </a:r>
            <a:r>
              <a:rPr lang="en-US" altLang="ja-JP" sz="2400" b="1" baseline="-25000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  <a:latin typeface="Symbol" charset="2"/>
                <a:cs typeface="Symbol" charset="2"/>
              </a:rPr>
              <a:t>q</a:t>
            </a:r>
            <a:r>
              <a:rPr kumimoji="1" lang="en-US" altLang="ja-JP" sz="2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 =22.5</a:t>
            </a:r>
            <a:r>
              <a:rPr kumimoji="1" lang="en-US" altLang="ja-JP" sz="2400" b="1" baseline="30000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o</a:t>
            </a:r>
            <a:endParaRPr kumimoji="1" lang="ja-JP" altLang="en-US" sz="2400" b="1" baseline="30000" dirty="0">
              <a:ln w="10541" cmpd="sng">
                <a:noFill/>
                <a:prstDash val="solid"/>
              </a:ln>
              <a:solidFill>
                <a:srgbClr val="000000"/>
              </a:solidFill>
              <a:effectLst>
                <a:outerShdw dist="50800" dir="2700000" algn="tl" rotWithShape="0">
                  <a:schemeClr val="bg1">
                    <a:alpha val="46000"/>
                  </a:scheme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700525" y="3484878"/>
            <a:ext cx="2787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b="1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  <a:latin typeface="Symbol" charset="2"/>
                <a:cs typeface="Symbol" charset="2"/>
              </a:rPr>
              <a:t>s</a:t>
            </a:r>
            <a:r>
              <a:rPr kumimoji="1" lang="en-US" altLang="ja-JP" sz="2400" b="1" baseline="-25000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E</a:t>
            </a:r>
            <a:r>
              <a:rPr lang="en-US" altLang="ja-JP" sz="2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 </a:t>
            </a:r>
            <a:r>
              <a:rPr lang="en-US" altLang="ja-JP" sz="2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=</a:t>
            </a:r>
            <a:r>
              <a:rPr lang="en-US" altLang="ja-JP" sz="2400" b="1" dirty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2</a:t>
            </a:r>
            <a:r>
              <a:rPr kumimoji="1" lang="en-US" altLang="ja-JP" sz="2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 GeV, </a:t>
            </a:r>
            <a:r>
              <a:rPr lang="en-US" altLang="ja-JP" sz="2400" b="1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  <a:latin typeface="Symbol" charset="2"/>
                <a:cs typeface="Symbol" charset="2"/>
              </a:rPr>
              <a:t>s</a:t>
            </a:r>
            <a:r>
              <a:rPr lang="en-US" altLang="ja-JP" sz="2400" b="1" baseline="-25000" dirty="0" err="1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  <a:latin typeface="Symbol" charset="2"/>
                <a:cs typeface="Symbol" charset="2"/>
              </a:rPr>
              <a:t>q</a:t>
            </a:r>
            <a:r>
              <a:rPr kumimoji="1" lang="en-US" altLang="ja-JP" sz="2400" b="1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 =11.3</a:t>
            </a:r>
            <a:r>
              <a:rPr kumimoji="1" lang="en-US" altLang="ja-JP" sz="2400" b="1" baseline="30000" dirty="0" smtClean="0">
                <a:ln w="10541" cmpd="sng">
                  <a:noFill/>
                  <a:prstDash val="solid"/>
                </a:ln>
                <a:solidFill>
                  <a:srgbClr val="000000"/>
                </a:solidFill>
                <a:effectLst>
                  <a:outerShdw dist="50800" dir="2700000" algn="tl" rotWithShape="0">
                    <a:schemeClr val="bg1">
                      <a:alpha val="46000"/>
                    </a:schemeClr>
                  </a:outerShdw>
                </a:effectLst>
              </a:rPr>
              <a:t>o</a:t>
            </a:r>
            <a:endParaRPr kumimoji="1" lang="ja-JP" altLang="en-US" sz="2400" b="1" baseline="30000" dirty="0">
              <a:ln w="10541" cmpd="sng">
                <a:noFill/>
                <a:prstDash val="solid"/>
              </a:ln>
              <a:solidFill>
                <a:srgbClr val="000000"/>
              </a:solidFill>
              <a:effectLst>
                <a:outerShdw dist="50800" dir="2700000" algn="tl" rotWithShape="0">
                  <a:schemeClr val="bg1">
                    <a:alpha val="46000"/>
                  </a:scheme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3361" y="2798973"/>
            <a:ext cx="308585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</a:t>
            </a:r>
            <a:r>
              <a:rPr lang="en-US" altLang="ja-JP" baseline="30000" dirty="0" err="1" smtClean="0"/>
              <a:t>tot</a:t>
            </a:r>
            <a:r>
              <a:rPr lang="en-US" altLang="ja-JP" dirty="0" smtClean="0"/>
              <a:t> = 7.2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 for 10% systematics</a:t>
            </a:r>
            <a:endParaRPr kumimoji="1" lang="ja-JP" altLang="en-US" dirty="0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444251" y="2809296"/>
            <a:ext cx="304442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ja-JP" dirty="0" err="1" smtClean="0"/>
              <a:t>S</a:t>
            </a:r>
            <a:r>
              <a:rPr lang="en-US" altLang="ja-JP" baseline="30000" dirty="0" err="1" smtClean="0"/>
              <a:t>tot</a:t>
            </a:r>
            <a:r>
              <a:rPr lang="en-US" altLang="ja-JP" dirty="0" smtClean="0"/>
              <a:t> = 3.0</a:t>
            </a:r>
            <a:r>
              <a:rPr lang="en-US" altLang="ja-JP" dirty="0" smtClean="0">
                <a:latin typeface="Symbol" charset="2"/>
                <a:cs typeface="Symbol" charset="2"/>
              </a:rPr>
              <a:t>s</a:t>
            </a:r>
            <a:r>
              <a:rPr lang="en-US" altLang="ja-JP" dirty="0" smtClean="0"/>
              <a:t> for 10% systematics</a:t>
            </a:r>
            <a:endParaRPr kumimoji="1" lang="ja-JP" altLang="en-US" dirty="0"/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0183" y="274045"/>
            <a:ext cx="2473818" cy="2434655"/>
          </a:xfrm>
          <a:prstGeom prst="rect">
            <a:avLst/>
          </a:prstGeom>
        </p:spPr>
      </p:pic>
      <p:sp>
        <p:nvSpPr>
          <p:cNvPr id="14" name="日付プレースホルダー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5" name="フッター プレースホルダー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6" name="スライド番号プレースホルダー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8042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タイトル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altLang="ja-JP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Atmospheric Neutrinos</a:t>
            </a:r>
            <a:endParaRPr lang="ja-JP" alt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30" name="Rectangle 4"/>
          <p:cNvSpPr>
            <a:spLocks noChangeArrowheads="1"/>
          </p:cNvSpPr>
          <p:nvPr/>
        </p:nvSpPr>
        <p:spPr bwMode="auto">
          <a:xfrm>
            <a:off x="214313" y="1000125"/>
            <a:ext cx="4429125" cy="5429250"/>
          </a:xfrm>
          <a:prstGeom prst="rect">
            <a:avLst/>
          </a:prstGeom>
          <a:gradFill rotWithShape="0">
            <a:gsLst>
              <a:gs pos="0">
                <a:srgbClr val="3399FF"/>
              </a:gs>
              <a:gs pos="100000">
                <a:srgbClr val="CCEC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1600">
              <a:latin typeface="Calibri" pitchFamily="34" charset="0"/>
            </a:endParaRPr>
          </a:p>
        </p:txBody>
      </p:sp>
      <p:sp>
        <p:nvSpPr>
          <p:cNvPr id="1031" name="Rectangle 5"/>
          <p:cNvSpPr>
            <a:spLocks noChangeArrowheads="1"/>
          </p:cNvSpPr>
          <p:nvPr/>
        </p:nvSpPr>
        <p:spPr bwMode="auto">
          <a:xfrm>
            <a:off x="214313" y="5715000"/>
            <a:ext cx="4429125" cy="714375"/>
          </a:xfrm>
          <a:prstGeom prst="rect">
            <a:avLst/>
          </a:prstGeom>
          <a:gradFill rotWithShape="1">
            <a:gsLst>
              <a:gs pos="0">
                <a:srgbClr val="CC9900"/>
              </a:gs>
              <a:gs pos="100000">
                <a:srgbClr val="5E47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85750" y="5500688"/>
          <a:ext cx="566738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0" name="ｸﾘｯﾌﾟ" r:id="rId3" imgW="831600" imgH="889560" progId="">
                  <p:embed/>
                </p:oleObj>
              </mc:Choice>
              <mc:Fallback>
                <p:oleObj name="ｸﾘｯﾌﾟ" r:id="rId3" imgW="831600" imgH="88956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5750" y="5500688"/>
                        <a:ext cx="566738" cy="3714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571875" y="5500688"/>
          <a:ext cx="407988" cy="31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1" name="ｸﾘｯﾌﾟ" r:id="rId5" imgW="1896840" imgH="2379240" progId="">
                  <p:embed/>
                </p:oleObj>
              </mc:Choice>
              <mc:Fallback>
                <p:oleObj name="ｸﾘｯﾌﾟ" r:id="rId5" imgW="1896840" imgH="237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1875" y="5500688"/>
                        <a:ext cx="407988" cy="3143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0"/>
          <p:cNvSpPr txBox="1">
            <a:spLocks noChangeArrowheads="1"/>
          </p:cNvSpPr>
          <p:nvPr/>
        </p:nvSpPr>
        <p:spPr bwMode="auto">
          <a:xfrm>
            <a:off x="1349375" y="1543050"/>
            <a:ext cx="100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p</a:t>
            </a:r>
            <a:r>
              <a:rPr lang="en-US" altLang="ja-JP" sz="24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</a:t>
            </a:r>
            <a:r>
              <a:rPr lang="en-US" altLang="ja-JP"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, K</a:t>
            </a:r>
            <a:r>
              <a:rPr lang="en-US" altLang="ja-JP" sz="2400" b="1" baseline="30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</a:t>
            </a:r>
            <a:endParaRPr lang="en-US" altLang="ja-JP" sz="2000" b="1" baseline="300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  <a:sym typeface="Symbol" pitchFamily="18" charset="2"/>
            </a:endParaRPr>
          </a:p>
        </p:txBody>
      </p:sp>
      <p:sp>
        <p:nvSpPr>
          <p:cNvPr id="1033" name="Line 11"/>
          <p:cNvSpPr>
            <a:spLocks noChangeShapeType="1"/>
          </p:cNvSpPr>
          <p:nvPr/>
        </p:nvSpPr>
        <p:spPr bwMode="auto">
          <a:xfrm flipH="1">
            <a:off x="1709738" y="3362325"/>
            <a:ext cx="301625" cy="755650"/>
          </a:xfrm>
          <a:prstGeom prst="line">
            <a:avLst/>
          </a:prstGeom>
          <a:noFill/>
          <a:ln w="28575">
            <a:solidFill>
              <a:srgbClr val="3366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34" name="Line 12"/>
          <p:cNvSpPr>
            <a:spLocks noChangeShapeType="1"/>
          </p:cNvSpPr>
          <p:nvPr/>
        </p:nvSpPr>
        <p:spPr bwMode="auto">
          <a:xfrm flipH="1">
            <a:off x="1714500" y="3335338"/>
            <a:ext cx="293688" cy="1736725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35" name="Line 13"/>
          <p:cNvSpPr>
            <a:spLocks noChangeShapeType="1"/>
          </p:cNvSpPr>
          <p:nvPr/>
        </p:nvSpPr>
        <p:spPr bwMode="auto">
          <a:xfrm>
            <a:off x="2017713" y="3373438"/>
            <a:ext cx="339725" cy="2055812"/>
          </a:xfrm>
          <a:prstGeom prst="line">
            <a:avLst/>
          </a:prstGeom>
          <a:noFill/>
          <a:ln w="9525">
            <a:solidFill>
              <a:srgbClr val="FF0000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1428750" y="3571875"/>
            <a:ext cx="663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</a:t>
            </a:r>
            <a:r>
              <a:rPr lang="en-US" altLang="ja-JP" sz="2400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</a:t>
            </a:r>
            <a:endParaRPr lang="en-US" altLang="ja-JP" sz="2800" b="1" baseline="30000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6" name="Text Box 15"/>
          <p:cNvSpPr txBox="1">
            <a:spLocks noChangeArrowheads="1"/>
          </p:cNvSpPr>
          <p:nvPr/>
        </p:nvSpPr>
        <p:spPr bwMode="auto">
          <a:xfrm>
            <a:off x="1357313" y="4357688"/>
            <a:ext cx="58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altLang="ja-JP" sz="24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endParaRPr lang="en-US" altLang="ja-JP" sz="24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37" name="Text Box 16"/>
          <p:cNvSpPr txBox="1">
            <a:spLocks noChangeArrowheads="1"/>
          </p:cNvSpPr>
          <p:nvPr/>
        </p:nvSpPr>
        <p:spPr bwMode="auto">
          <a:xfrm>
            <a:off x="2286000" y="4357688"/>
            <a:ext cx="58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altLang="ja-JP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elvetica"/>
              </a:rPr>
              <a:t>e</a:t>
            </a:r>
            <a:endParaRPr lang="en-US" altLang="ja-JP" sz="2400" b="1" baseline="30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38" name="Line 17"/>
          <p:cNvSpPr>
            <a:spLocks noChangeShapeType="1"/>
          </p:cNvSpPr>
          <p:nvPr/>
        </p:nvSpPr>
        <p:spPr bwMode="auto">
          <a:xfrm flipH="1">
            <a:off x="2000250" y="2136775"/>
            <a:ext cx="254000" cy="1292225"/>
          </a:xfrm>
          <a:prstGeom prst="line">
            <a:avLst/>
          </a:prstGeom>
          <a:noFill/>
          <a:ln w="28575">
            <a:solidFill>
              <a:schemeClr val="accent2">
                <a:lumMod val="75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1040" name="Line 18"/>
          <p:cNvSpPr>
            <a:spLocks noChangeShapeType="1"/>
          </p:cNvSpPr>
          <p:nvPr/>
        </p:nvSpPr>
        <p:spPr bwMode="auto">
          <a:xfrm flipH="1">
            <a:off x="428625" y="2139950"/>
            <a:ext cx="1814513" cy="2717800"/>
          </a:xfrm>
          <a:prstGeom prst="line">
            <a:avLst/>
          </a:prstGeom>
          <a:noFill/>
          <a:ln w="9525">
            <a:solidFill>
              <a:srgbClr val="0000FF"/>
            </a:solidFill>
            <a:prstDash val="sysDot"/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0" name="Text Box 19"/>
          <p:cNvSpPr txBox="1">
            <a:spLocks noChangeArrowheads="1"/>
          </p:cNvSpPr>
          <p:nvPr/>
        </p:nvSpPr>
        <p:spPr bwMode="auto">
          <a:xfrm>
            <a:off x="938213" y="2949575"/>
            <a:ext cx="5810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n</a:t>
            </a:r>
            <a:r>
              <a:rPr lang="en-US" altLang="ja-JP" sz="2400" b="1" baseline="-2500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endParaRPr lang="en-US" altLang="ja-JP" sz="2400" b="1" baseline="3000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41" name="Text Box 20"/>
          <p:cNvSpPr txBox="1">
            <a:spLocks noChangeArrowheads="1"/>
          </p:cNvSpPr>
          <p:nvPr/>
        </p:nvSpPr>
        <p:spPr bwMode="auto">
          <a:xfrm>
            <a:off x="2100263" y="2543175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altLang="ja-JP" sz="2400" b="1" baseline="3000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sym typeface="Symbol" pitchFamily="18" charset="2"/>
              </a:rPr>
              <a:t></a:t>
            </a:r>
            <a:endParaRPr lang="en-US" altLang="ja-JP" sz="2000" b="1" baseline="300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ymbol" pitchFamily="18" charset="2"/>
            </a:endParaRPr>
          </a:p>
        </p:txBody>
      </p:sp>
      <p:sp>
        <p:nvSpPr>
          <p:cNvPr id="1043" name="Line 21"/>
          <p:cNvSpPr>
            <a:spLocks noChangeShapeType="1"/>
          </p:cNvSpPr>
          <p:nvPr/>
        </p:nvSpPr>
        <p:spPr bwMode="auto">
          <a:xfrm>
            <a:off x="2571750" y="1643063"/>
            <a:ext cx="85725" cy="6254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44" name="Line 22"/>
          <p:cNvSpPr>
            <a:spLocks noChangeShapeType="1"/>
          </p:cNvSpPr>
          <p:nvPr/>
        </p:nvSpPr>
        <p:spPr bwMode="auto">
          <a:xfrm rot="2321623">
            <a:off x="2411413" y="1565275"/>
            <a:ext cx="44450" cy="635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45" name="Line 23"/>
          <p:cNvSpPr>
            <a:spLocks noChangeShapeType="1"/>
          </p:cNvSpPr>
          <p:nvPr/>
        </p:nvSpPr>
        <p:spPr bwMode="auto">
          <a:xfrm rot="2321623" flipH="1">
            <a:off x="2330450" y="1558925"/>
            <a:ext cx="103188" cy="4778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46" name="Line 24"/>
          <p:cNvSpPr>
            <a:spLocks noChangeShapeType="1"/>
          </p:cNvSpPr>
          <p:nvPr/>
        </p:nvSpPr>
        <p:spPr bwMode="auto">
          <a:xfrm rot="2321623">
            <a:off x="2430463" y="1739900"/>
            <a:ext cx="211137" cy="3778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6" name="Line 25"/>
          <p:cNvSpPr>
            <a:spLocks noChangeShapeType="1"/>
          </p:cNvSpPr>
          <p:nvPr/>
        </p:nvSpPr>
        <p:spPr bwMode="auto">
          <a:xfrm flipH="1">
            <a:off x="2571750" y="1071563"/>
            <a:ext cx="428625" cy="596900"/>
          </a:xfrm>
          <a:prstGeom prst="line">
            <a:avLst/>
          </a:prstGeom>
          <a:noFill/>
          <a:ln w="38100">
            <a:solidFill>
              <a:schemeClr val="accent6">
                <a:lumMod val="40000"/>
                <a:lumOff val="60000"/>
              </a:schemeClr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7" name="Text Box 26"/>
          <p:cNvSpPr txBox="1">
            <a:spLocks noChangeArrowheads="1"/>
          </p:cNvSpPr>
          <p:nvPr/>
        </p:nvSpPr>
        <p:spPr bwMode="auto">
          <a:xfrm>
            <a:off x="2857500" y="1057275"/>
            <a:ext cx="18573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</a:rPr>
              <a:t>(protons, He, , ,)</a:t>
            </a:r>
          </a:p>
        </p:txBody>
      </p:sp>
      <p:sp>
        <p:nvSpPr>
          <p:cNvPr id="48" name="Text Box 27"/>
          <p:cNvSpPr txBox="1">
            <a:spLocks noChangeArrowheads="1"/>
          </p:cNvSpPr>
          <p:nvPr/>
        </p:nvSpPr>
        <p:spPr bwMode="auto">
          <a:xfrm>
            <a:off x="3000375" y="1314450"/>
            <a:ext cx="15001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ja-JP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</a:rPr>
              <a:t>L=10</a:t>
            </a:r>
            <a:r>
              <a:rPr lang="en-US" altLang="ja-JP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Symbol" pitchFamily="18" charset="2"/>
              </a:rPr>
              <a:t>~</a:t>
            </a:r>
            <a:r>
              <a:rPr lang="en-US" altLang="ja-JP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</a:rPr>
              <a:t>20 km</a:t>
            </a:r>
          </a:p>
        </p:txBody>
      </p:sp>
      <p:sp>
        <p:nvSpPr>
          <p:cNvPr id="49" name="Text Box 28"/>
          <p:cNvSpPr txBox="1">
            <a:spLocks noChangeArrowheads="1"/>
          </p:cNvSpPr>
          <p:nvPr/>
        </p:nvSpPr>
        <p:spPr bwMode="auto">
          <a:xfrm>
            <a:off x="214313" y="966788"/>
            <a:ext cx="29289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2400" dirty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</a:rPr>
              <a:t>Primary cosmic rays</a:t>
            </a:r>
          </a:p>
        </p:txBody>
      </p:sp>
      <p:sp>
        <p:nvSpPr>
          <p:cNvPr id="51" name="コンテンツ プレースホルダ 2"/>
          <p:cNvSpPr txBox="1">
            <a:spLocks/>
          </p:cNvSpPr>
          <p:nvPr/>
        </p:nvSpPr>
        <p:spPr bwMode="auto">
          <a:xfrm>
            <a:off x="4714875" y="2071688"/>
            <a:ext cx="3929063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altLang="ja-JP" sz="2400" b="1" dirty="0">
                <a:solidFill>
                  <a:srgbClr val="FF0000"/>
                </a:solidFill>
                <a:latin typeface="Calibri" pitchFamily="34" charset="0"/>
              </a:rPr>
              <a:t>For the low energy limit</a:t>
            </a:r>
            <a:r>
              <a:rPr lang="ja-JP" altLang="en-US" sz="20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endParaRPr lang="en-US" altLang="ja-JP" sz="2000" b="1" dirty="0">
              <a:solidFill>
                <a:srgbClr val="FF0000"/>
              </a:solidFill>
              <a:latin typeface="Calibri" pitchFamily="34" charset="0"/>
            </a:endParaRPr>
          </a:p>
          <a:p>
            <a:pPr lvl="1">
              <a:buFont typeface="Calibri" pitchFamily="34" charset="0"/>
              <a:buChar char="–"/>
              <a:defRPr/>
            </a:pPr>
            <a:r>
              <a:rPr lang="ja-JP" altLang="en-US" sz="2000" dirty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en-US" altLang="ja-JP" sz="2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000" dirty="0">
                <a:solidFill>
                  <a:srgbClr val="FF0000"/>
                </a:solidFill>
                <a:latin typeface="+mn-lt"/>
              </a:rPr>
              <a:t>’s</a:t>
            </a:r>
            <a:r>
              <a:rPr lang="en-US" altLang="ja-JP" sz="2000" dirty="0">
                <a:solidFill>
                  <a:srgbClr val="FF0000"/>
                </a:solidFill>
                <a:latin typeface="Symbol" pitchFamily="18" charset="2"/>
              </a:rPr>
              <a:t> </a:t>
            </a: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decay before reaching the ground</a:t>
            </a:r>
          </a:p>
          <a:p>
            <a:pPr lvl="1">
              <a:buFont typeface="Calibri" pitchFamily="34" charset="0"/>
              <a:buChar char="–"/>
              <a:defRPr/>
            </a:pPr>
            <a:r>
              <a:rPr lang="en-US" altLang="ja-JP" sz="2000" dirty="0">
                <a:solidFill>
                  <a:srgbClr val="FF0000"/>
                </a:solidFill>
                <a:latin typeface="Calibri" pitchFamily="34" charset="0"/>
              </a:rPr>
              <a:t>  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sz="2400" baseline="-25000" dirty="0">
                <a:solidFill>
                  <a:srgbClr val="FF0000"/>
                </a:solidFill>
                <a:latin typeface="Symbol" pitchFamily="18" charset="2"/>
              </a:rPr>
              <a:t>m</a:t>
            </a:r>
            <a:r>
              <a:rPr lang="en-US" altLang="ja-JP" sz="2400" dirty="0">
                <a:solidFill>
                  <a:srgbClr val="FF0000"/>
                </a:solidFill>
                <a:latin typeface="Calibri" pitchFamily="34" charset="0"/>
              </a:rPr>
              <a:t> : </a:t>
            </a:r>
            <a:r>
              <a:rPr lang="en-US" altLang="ja-JP" sz="2400" dirty="0">
                <a:solidFill>
                  <a:srgbClr val="FF0000"/>
                </a:solidFill>
                <a:latin typeface="Symbol" pitchFamily="18" charset="2"/>
              </a:rPr>
              <a:t>n</a:t>
            </a:r>
            <a:r>
              <a:rPr lang="en-US" altLang="ja-JP" sz="2400" baseline="-25000" dirty="0">
                <a:solidFill>
                  <a:srgbClr val="FF0000"/>
                </a:solidFill>
                <a:latin typeface="Calibri" pitchFamily="34" charset="0"/>
              </a:rPr>
              <a:t>e</a:t>
            </a:r>
            <a:r>
              <a:rPr lang="en-US" altLang="ja-JP" sz="2400" dirty="0">
                <a:solidFill>
                  <a:srgbClr val="FF0000"/>
                </a:solidFill>
                <a:latin typeface="Calibri" pitchFamily="34" charset="0"/>
              </a:rPr>
              <a:t> = 2 : 1</a:t>
            </a:r>
          </a:p>
        </p:txBody>
      </p:sp>
      <p:pic>
        <p:nvPicPr>
          <p:cNvPr id="1052" name="Picture 3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4875" y="4043363"/>
            <a:ext cx="3000375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" name="Text Box 35"/>
          <p:cNvSpPr txBox="1">
            <a:spLocks noChangeArrowheads="1"/>
          </p:cNvSpPr>
          <p:nvPr/>
        </p:nvSpPr>
        <p:spPr bwMode="auto">
          <a:xfrm>
            <a:off x="6858000" y="3559175"/>
            <a:ext cx="22145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ja-JP" sz="2000" b="1" dirty="0">
                <a:solidFill>
                  <a:srgbClr val="0070C0"/>
                </a:solidFill>
                <a:latin typeface="+mn-lt"/>
              </a:rPr>
              <a:t>For higher energy:   </a:t>
            </a:r>
            <a:r>
              <a:rPr lang="en-US" altLang="ja-JP" sz="2000" b="1" dirty="0">
                <a:solidFill>
                  <a:srgbClr val="0070C0"/>
                </a:solidFill>
                <a:latin typeface="Symbol" pitchFamily="18" charset="2"/>
              </a:rPr>
              <a:t>p</a:t>
            </a:r>
            <a:r>
              <a:rPr lang="en-US" altLang="ja-JP" sz="2000" b="1" dirty="0">
                <a:solidFill>
                  <a:srgbClr val="0070C0"/>
                </a:solidFill>
                <a:latin typeface="+mn-lt"/>
              </a:rPr>
              <a:t>/K </a:t>
            </a:r>
            <a:r>
              <a:rPr lang="en-US" altLang="ja-JP" sz="2000" b="1" dirty="0">
                <a:solidFill>
                  <a:srgbClr val="0070C0"/>
                </a:solidFill>
                <a:latin typeface="Calibri" pitchFamily="34" charset="0"/>
              </a:rPr>
              <a:t>→ </a:t>
            </a:r>
            <a:r>
              <a:rPr lang="en-US" altLang="ja-JP" sz="2000" b="1" dirty="0" err="1">
                <a:solidFill>
                  <a:srgbClr val="0070C0"/>
                </a:solidFill>
                <a:latin typeface="Symbol" pitchFamily="18" charset="2"/>
              </a:rPr>
              <a:t>m+n</a:t>
            </a:r>
            <a:r>
              <a:rPr lang="en-US" altLang="ja-JP" sz="2000" b="1" baseline="-25000" dirty="0" err="1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altLang="ja-JP" sz="2000" b="1" baseline="-25000" dirty="0">
                <a:solidFill>
                  <a:srgbClr val="0070C0"/>
                </a:solidFill>
                <a:latin typeface="Symbol" pitchFamily="18" charset="2"/>
              </a:rPr>
              <a:t> </a:t>
            </a:r>
            <a:endParaRPr lang="en-US" altLang="ja-JP" sz="2000" b="1" baseline="-25000" dirty="0">
              <a:solidFill>
                <a:srgbClr val="0070C0"/>
              </a:solidFill>
              <a:latin typeface="Calibri" pitchFamily="34" charset="0"/>
            </a:endParaRPr>
          </a:p>
        </p:txBody>
      </p:sp>
      <p:grpSp>
        <p:nvGrpSpPr>
          <p:cNvPr id="2" name="グループ化 53"/>
          <p:cNvGrpSpPr>
            <a:grpSpLocks/>
          </p:cNvGrpSpPr>
          <p:nvPr/>
        </p:nvGrpSpPr>
        <p:grpSpPr bwMode="auto">
          <a:xfrm>
            <a:off x="7858125" y="4214813"/>
            <a:ext cx="1214438" cy="214312"/>
            <a:chOff x="7643834" y="5070488"/>
            <a:chExt cx="1326060" cy="216620"/>
          </a:xfrm>
        </p:grpSpPr>
        <p:sp>
          <p:nvSpPr>
            <p:cNvPr id="1073" name="Line 36"/>
            <p:cNvSpPr>
              <a:spLocks noChangeShapeType="1"/>
            </p:cNvSpPr>
            <p:nvPr/>
          </p:nvSpPr>
          <p:spPr bwMode="auto">
            <a:xfrm flipH="1">
              <a:off x="7666891" y="5070488"/>
              <a:ext cx="1303001" cy="21662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4" name="Line 37"/>
            <p:cNvSpPr>
              <a:spLocks noChangeShapeType="1"/>
            </p:cNvSpPr>
            <p:nvPr/>
          </p:nvSpPr>
          <p:spPr bwMode="auto">
            <a:xfrm flipH="1" flipV="1">
              <a:off x="7643834" y="5070488"/>
              <a:ext cx="1326060" cy="2159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prstDash val="sysDash"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55" name="Text Box 43"/>
          <p:cNvSpPr txBox="1">
            <a:spLocks noChangeArrowheads="1"/>
          </p:cNvSpPr>
          <p:nvPr/>
        </p:nvSpPr>
        <p:spPr bwMode="auto">
          <a:xfrm>
            <a:off x="7929563" y="4159250"/>
            <a:ext cx="1071562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altLang="ja-JP" sz="2000" b="1">
                <a:solidFill>
                  <a:srgbClr val="0070C0"/>
                </a:solidFill>
                <a:latin typeface="Calibri" pitchFamily="34" charset="0"/>
              </a:rPr>
              <a:t>e+</a:t>
            </a:r>
            <a:r>
              <a:rPr lang="en-US" altLang="ja-JP" sz="2000" b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altLang="ja-JP" sz="2000" b="1" baseline="-25000">
                <a:solidFill>
                  <a:srgbClr val="0070C0"/>
                </a:solidFill>
                <a:latin typeface="Symbol" pitchFamily="18" charset="2"/>
              </a:rPr>
              <a:t>m</a:t>
            </a:r>
            <a:r>
              <a:rPr lang="en-US" altLang="ja-JP" sz="2000" b="1">
                <a:solidFill>
                  <a:srgbClr val="0070C0"/>
                </a:solidFill>
                <a:latin typeface="Calibri" pitchFamily="34" charset="0"/>
              </a:rPr>
              <a:t>+</a:t>
            </a:r>
            <a:r>
              <a:rPr lang="en-US" altLang="ja-JP" sz="2000" b="1">
                <a:solidFill>
                  <a:srgbClr val="0070C0"/>
                </a:solidFill>
                <a:latin typeface="Symbol" pitchFamily="18" charset="2"/>
              </a:rPr>
              <a:t>n</a:t>
            </a:r>
            <a:r>
              <a:rPr lang="en-US" altLang="ja-JP" sz="2000" b="1" baseline="-25000">
                <a:solidFill>
                  <a:srgbClr val="0070C0"/>
                </a:solidFill>
                <a:latin typeface="Calibri" pitchFamily="34" charset="0"/>
              </a:rPr>
              <a:t>e</a:t>
            </a:r>
          </a:p>
        </p:txBody>
      </p:sp>
      <p:sp>
        <p:nvSpPr>
          <p:cNvPr id="1056" name="Rectangle 45"/>
          <p:cNvSpPr>
            <a:spLocks noChangeArrowheads="1"/>
          </p:cNvSpPr>
          <p:nvPr/>
        </p:nvSpPr>
        <p:spPr bwMode="auto">
          <a:xfrm>
            <a:off x="4978400" y="6115050"/>
            <a:ext cx="2736850" cy="431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>
              <a:latin typeface="Calibri" pitchFamily="34" charset="0"/>
            </a:endParaRPr>
          </a:p>
        </p:txBody>
      </p:sp>
      <p:sp>
        <p:nvSpPr>
          <p:cNvPr id="1057" name="Text Box 46"/>
          <p:cNvSpPr txBox="1">
            <a:spLocks noChangeArrowheads="1"/>
          </p:cNvSpPr>
          <p:nvPr/>
        </p:nvSpPr>
        <p:spPr bwMode="auto">
          <a:xfrm>
            <a:off x="5000625" y="6043613"/>
            <a:ext cx="27146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dist"/>
            <a:r>
              <a:rPr lang="en-US" altLang="ja-JP" sz="2400">
                <a:latin typeface="Calibri" pitchFamily="34" charset="0"/>
              </a:rPr>
              <a:t>10</a:t>
            </a:r>
            <a:r>
              <a:rPr lang="en-US" altLang="ja-JP" sz="2400" baseline="30000">
                <a:latin typeface="Calibri" pitchFamily="34" charset="0"/>
              </a:rPr>
              <a:t>-1</a:t>
            </a:r>
            <a:r>
              <a:rPr lang="en-US" altLang="ja-JP" sz="2400">
                <a:latin typeface="Calibri" pitchFamily="34" charset="0"/>
              </a:rPr>
              <a:t>    1      10     10</a:t>
            </a:r>
            <a:r>
              <a:rPr lang="en-US" altLang="ja-JP" sz="2400" baseline="30000">
                <a:latin typeface="Calibri" pitchFamily="34" charset="0"/>
              </a:rPr>
              <a:t>2</a:t>
            </a:r>
            <a:r>
              <a:rPr lang="en-US" altLang="ja-JP" sz="2400">
                <a:latin typeface="Calibri" pitchFamily="34" charset="0"/>
              </a:rPr>
              <a:t> </a:t>
            </a:r>
            <a:endParaRPr lang="en-US" altLang="ja-JP" sz="2400" baseline="30000">
              <a:latin typeface="Calibri" pitchFamily="34" charset="0"/>
            </a:endParaRPr>
          </a:p>
        </p:txBody>
      </p:sp>
      <p:sp>
        <p:nvSpPr>
          <p:cNvPr id="1058" name="Text Box 47"/>
          <p:cNvSpPr txBox="1">
            <a:spLocks noChangeArrowheads="1"/>
          </p:cNvSpPr>
          <p:nvPr/>
        </p:nvSpPr>
        <p:spPr bwMode="auto">
          <a:xfrm>
            <a:off x="6572250" y="6329363"/>
            <a:ext cx="13065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E</a:t>
            </a:r>
            <a:r>
              <a:rPr lang="en-US" altLang="ja-JP" sz="2400" baseline="-25000">
                <a:latin typeface="Symbol" pitchFamily="18" charset="2"/>
              </a:rPr>
              <a:t>n</a:t>
            </a:r>
            <a:r>
              <a:rPr lang="en-US" altLang="ja-JP" sz="2400">
                <a:latin typeface="Calibri" pitchFamily="34" charset="0"/>
              </a:rPr>
              <a:t>(GeV)</a:t>
            </a:r>
          </a:p>
        </p:txBody>
      </p:sp>
      <p:grpSp>
        <p:nvGrpSpPr>
          <p:cNvPr id="3" name="グループ化 56"/>
          <p:cNvGrpSpPr>
            <a:grpSpLocks/>
          </p:cNvGrpSpPr>
          <p:nvPr/>
        </p:nvGrpSpPr>
        <p:grpSpPr bwMode="auto">
          <a:xfrm>
            <a:off x="5357813" y="4857750"/>
            <a:ext cx="987425" cy="830263"/>
            <a:chOff x="5357818" y="4857760"/>
            <a:chExt cx="987771" cy="830997"/>
          </a:xfrm>
        </p:grpSpPr>
        <p:sp>
          <p:nvSpPr>
            <p:cNvPr id="1068" name="Rectangle 50"/>
            <p:cNvSpPr>
              <a:spLocks noChangeArrowheads="1"/>
            </p:cNvSpPr>
            <p:nvPr/>
          </p:nvSpPr>
          <p:spPr bwMode="auto">
            <a:xfrm>
              <a:off x="5357818" y="5289560"/>
              <a:ext cx="792162" cy="28733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alibri" pitchFamily="34" charset="0"/>
              </a:endParaRPr>
            </a:p>
          </p:txBody>
        </p:sp>
        <p:sp>
          <p:nvSpPr>
            <p:cNvPr id="1069" name="Text Box 51"/>
            <p:cNvSpPr txBox="1">
              <a:spLocks noChangeArrowheads="1"/>
            </p:cNvSpPr>
            <p:nvPr/>
          </p:nvSpPr>
          <p:spPr bwMode="auto">
            <a:xfrm>
              <a:off x="5357818" y="4857760"/>
              <a:ext cx="987771" cy="830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>
                  <a:latin typeface="Symbol" pitchFamily="18" charset="2"/>
                </a:rPr>
                <a:t>n</a:t>
              </a:r>
              <a:r>
                <a:rPr lang="en-US" altLang="ja-JP" sz="2400" baseline="-25000">
                  <a:latin typeface="Symbol" pitchFamily="18" charset="2"/>
                </a:rPr>
                <a:t>m</a:t>
              </a:r>
              <a:r>
                <a:rPr lang="en-US" altLang="ja-JP" sz="2400">
                  <a:latin typeface="Symbol" pitchFamily="18" charset="2"/>
                </a:rPr>
                <a:t>+ n</a:t>
              </a:r>
              <a:r>
                <a:rPr lang="en-US" altLang="ja-JP" sz="2400" baseline="-25000">
                  <a:latin typeface="Symbol" pitchFamily="18" charset="2"/>
                </a:rPr>
                <a:t>m</a:t>
              </a:r>
            </a:p>
            <a:p>
              <a:r>
                <a:rPr lang="en-US" altLang="ja-JP" sz="2400">
                  <a:latin typeface="Symbol" pitchFamily="18" charset="2"/>
                </a:rPr>
                <a:t>n</a:t>
              </a:r>
              <a:r>
                <a:rPr lang="en-US" altLang="ja-JP" sz="2400" baseline="-25000">
                  <a:latin typeface="Calibri" pitchFamily="34" charset="0"/>
                </a:rPr>
                <a:t>e</a:t>
              </a:r>
              <a:r>
                <a:rPr lang="en-US" altLang="ja-JP" sz="2400">
                  <a:latin typeface="Symbol" pitchFamily="18" charset="2"/>
                </a:rPr>
                <a:t>+ n</a:t>
              </a:r>
              <a:r>
                <a:rPr lang="en-US" altLang="ja-JP" sz="2400" baseline="-25000">
                  <a:latin typeface="Calibri" pitchFamily="34" charset="0"/>
                </a:rPr>
                <a:t>e</a:t>
              </a:r>
            </a:p>
          </p:txBody>
        </p:sp>
        <p:sp>
          <p:nvSpPr>
            <p:cNvPr id="1070" name="Line 52"/>
            <p:cNvSpPr>
              <a:spLocks noChangeShapeType="1"/>
            </p:cNvSpPr>
            <p:nvPr/>
          </p:nvSpPr>
          <p:spPr bwMode="auto">
            <a:xfrm>
              <a:off x="5357818" y="5341948"/>
              <a:ext cx="8636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1" name="Line 53"/>
            <p:cNvSpPr>
              <a:spLocks noChangeShapeType="1"/>
            </p:cNvSpPr>
            <p:nvPr/>
          </p:nvSpPr>
          <p:spPr bwMode="auto">
            <a:xfrm>
              <a:off x="5962016" y="5029200"/>
              <a:ext cx="1444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072" name="Line 54"/>
            <p:cNvSpPr>
              <a:spLocks noChangeShapeType="1"/>
            </p:cNvSpPr>
            <p:nvPr/>
          </p:nvSpPr>
          <p:spPr bwMode="auto">
            <a:xfrm>
              <a:off x="5956754" y="5395923"/>
              <a:ext cx="144462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060" name="Text Box 59"/>
          <p:cNvSpPr txBox="1">
            <a:spLocks noChangeArrowheads="1"/>
          </p:cNvSpPr>
          <p:nvPr/>
        </p:nvSpPr>
        <p:spPr bwMode="auto">
          <a:xfrm>
            <a:off x="4857750" y="5614988"/>
            <a:ext cx="354013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>
                <a:latin typeface="Calibri" pitchFamily="34" charset="0"/>
              </a:rPr>
              <a:t>2</a:t>
            </a:r>
          </a:p>
        </p:txBody>
      </p:sp>
      <p:sp>
        <p:nvSpPr>
          <p:cNvPr id="1061" name="Line 60"/>
          <p:cNvSpPr>
            <a:spLocks noChangeShapeType="1"/>
          </p:cNvSpPr>
          <p:nvPr/>
        </p:nvSpPr>
        <p:spPr bwMode="auto">
          <a:xfrm>
            <a:off x="5238750" y="5822950"/>
            <a:ext cx="1152525" cy="0"/>
          </a:xfrm>
          <a:prstGeom prst="line">
            <a:avLst/>
          </a:prstGeom>
          <a:noFill/>
          <a:ln w="28575">
            <a:solidFill>
              <a:srgbClr val="FF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aphicFrame>
        <p:nvGraphicFramePr>
          <p:cNvPr id="1028" name="Object 3"/>
          <p:cNvGraphicFramePr>
            <a:graphicFrameLocks noChangeAspect="1"/>
          </p:cNvGraphicFramePr>
          <p:nvPr/>
        </p:nvGraphicFramePr>
        <p:xfrm>
          <a:off x="1285875" y="5572125"/>
          <a:ext cx="193675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52" name="ｸﾘｯﾌﾟ" r:id="rId8" imgW="1896840" imgH="2379240" progId="">
                  <p:embed/>
                </p:oleObj>
              </mc:Choice>
              <mc:Fallback>
                <p:oleObj name="ｸﾘｯﾌﾟ" r:id="rId8" imgW="1896840" imgH="237924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75" y="5572125"/>
                        <a:ext cx="193675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2" name="テキスト ボックス 51"/>
          <p:cNvSpPr txBox="1">
            <a:spLocks noChangeArrowheads="1"/>
          </p:cNvSpPr>
          <p:nvPr/>
        </p:nvSpPr>
        <p:spPr bwMode="auto">
          <a:xfrm>
            <a:off x="4714875" y="928688"/>
            <a:ext cx="42894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i="1"/>
              <a:t>p/He + N </a:t>
            </a:r>
            <a:r>
              <a:rPr lang="en-US" altLang="ja-JP" sz="2400" b="1" i="1">
                <a:sym typeface="Wingdings" pitchFamily="2" charset="2"/>
              </a:rPr>
              <a:t> 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2400" b="1" i="1">
                <a:sym typeface="Wingdings" pitchFamily="2" charset="2"/>
              </a:rPr>
              <a:t>/K + X</a:t>
            </a:r>
          </a:p>
          <a:p>
            <a:r>
              <a:rPr lang="en-US" altLang="ja-JP" sz="2400" b="1" i="1">
                <a:sym typeface="Wingdings" pitchFamily="2" charset="2"/>
              </a:rPr>
              <a:t>	   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p</a:t>
            </a:r>
            <a:r>
              <a:rPr lang="en-US" altLang="ja-JP" sz="2400" b="1" i="1">
                <a:sym typeface="Wingdings" pitchFamily="2" charset="2"/>
              </a:rPr>
              <a:t>/K  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m</a:t>
            </a:r>
            <a:r>
              <a:rPr lang="en-US" altLang="ja-JP" sz="2400" b="1" i="1">
                <a:sym typeface="Wingdings" pitchFamily="2" charset="2"/>
              </a:rPr>
              <a:t> + 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2400" b="1" i="1" baseline="-25000">
                <a:latin typeface="Symbol" pitchFamily="18" charset="2"/>
                <a:sym typeface="Wingdings" pitchFamily="2" charset="2"/>
              </a:rPr>
              <a:t>m</a:t>
            </a:r>
            <a:endParaRPr lang="en-US" altLang="ja-JP" sz="2400" b="1" i="1" baseline="-25000">
              <a:sym typeface="Wingdings" pitchFamily="2" charset="2"/>
            </a:endParaRPr>
          </a:p>
          <a:p>
            <a:r>
              <a:rPr lang="en-US" altLang="ja-JP" sz="2400" b="1" i="1">
                <a:sym typeface="Wingdings" pitchFamily="2" charset="2"/>
              </a:rPr>
              <a:t>		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 m </a:t>
            </a:r>
            <a:r>
              <a:rPr lang="en-US" altLang="ja-JP" sz="2400" b="1" i="1">
                <a:sym typeface="Wingdings" pitchFamily="2" charset="2"/>
              </a:rPr>
              <a:t> e + 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2400" b="1" i="1" baseline="-25000">
                <a:sym typeface="Wingdings" pitchFamily="2" charset="2"/>
              </a:rPr>
              <a:t>e</a:t>
            </a:r>
            <a:r>
              <a:rPr lang="en-US" altLang="ja-JP" sz="2400" b="1" i="1">
                <a:sym typeface="Wingdings" pitchFamily="2" charset="2"/>
              </a:rPr>
              <a:t> + </a:t>
            </a:r>
            <a:r>
              <a:rPr lang="en-US" altLang="ja-JP" sz="2400" b="1" i="1">
                <a:latin typeface="Symbol" pitchFamily="18" charset="2"/>
                <a:sym typeface="Wingdings" pitchFamily="2" charset="2"/>
              </a:rPr>
              <a:t>n</a:t>
            </a:r>
            <a:r>
              <a:rPr lang="en-US" altLang="ja-JP" sz="2400" b="1" i="1" baseline="-25000">
                <a:latin typeface="Symbol" pitchFamily="18" charset="2"/>
                <a:sym typeface="Wingdings" pitchFamily="2" charset="2"/>
              </a:rPr>
              <a:t>m</a:t>
            </a:r>
            <a:endParaRPr lang="ja-JP" altLang="en-US" sz="2400" b="1" i="1" baseline="-25000"/>
          </a:p>
        </p:txBody>
      </p:sp>
      <p:sp>
        <p:nvSpPr>
          <p:cNvPr id="53" name="正方形/長方形 52"/>
          <p:cNvSpPr/>
          <p:nvPr/>
        </p:nvSpPr>
        <p:spPr>
          <a:xfrm>
            <a:off x="4857750" y="4572000"/>
            <a:ext cx="142875" cy="10001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64" name="Text Box 48"/>
          <p:cNvSpPr txBox="1">
            <a:spLocks noChangeArrowheads="1"/>
          </p:cNvSpPr>
          <p:nvPr/>
        </p:nvSpPr>
        <p:spPr bwMode="auto">
          <a:xfrm rot="16200000">
            <a:off x="4152901" y="4672012"/>
            <a:ext cx="1376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Flux ratio</a:t>
            </a:r>
          </a:p>
        </p:txBody>
      </p:sp>
      <p:sp>
        <p:nvSpPr>
          <p:cNvPr id="56" name="曲折矢印 55"/>
          <p:cNvSpPr/>
          <p:nvPr/>
        </p:nvSpPr>
        <p:spPr>
          <a:xfrm flipV="1">
            <a:off x="7715250" y="4143375"/>
            <a:ext cx="214313" cy="214313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srgbClr val="0070C0"/>
              </a:solidFill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6572250" y="5786438"/>
            <a:ext cx="785813" cy="214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5190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3" name="Rectangle 3"/>
          <p:cNvSpPr>
            <a:spLocks noGrp="1" noChangeArrowheads="1"/>
          </p:cNvSpPr>
          <p:nvPr>
            <p:ph type="title"/>
          </p:nvPr>
        </p:nvSpPr>
        <p:spPr>
          <a:solidFill>
            <a:srgbClr val="B7DEE8"/>
          </a:solidFill>
          <a:ln w="38100" cmpd="dbl">
            <a:solidFill>
              <a:srgbClr val="FFFFFF"/>
            </a:solidFill>
          </a:ln>
        </p:spPr>
        <p:txBody>
          <a:bodyPr>
            <a:noAutofit/>
          </a:bodyPr>
          <a:lstStyle/>
          <a:p>
            <a:pPr>
              <a:lnSpc>
                <a:spcPct val="80000"/>
              </a:lnSpc>
              <a:defRPr/>
            </a:pPr>
            <a:r>
              <a:rPr lang="en-US" altLang="ja-JP" sz="4000" dirty="0"/>
              <a:t>Atmospheric Neutrino Events </a:t>
            </a:r>
            <a:endParaRPr lang="en-US" altLang="ja-JP" sz="3200" dirty="0"/>
          </a:p>
        </p:txBody>
      </p:sp>
      <p:sp>
        <p:nvSpPr>
          <p:cNvPr id="46084" name="Rectangle 5"/>
          <p:cNvSpPr>
            <a:spLocks noGrp="1" noChangeArrowheads="1"/>
          </p:cNvSpPr>
          <p:nvPr>
            <p:ph idx="1"/>
          </p:nvPr>
        </p:nvSpPr>
        <p:spPr>
          <a:xfrm>
            <a:off x="4451072" y="1946712"/>
            <a:ext cx="4415471" cy="3976512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ja-JP" sz="3600" dirty="0" smtClean="0">
                <a:solidFill>
                  <a:srgbClr val="000000"/>
                </a:solidFill>
              </a:rPr>
              <a:t>L = </a:t>
            </a:r>
            <a:r>
              <a:rPr lang="en-US" altLang="ja-JP" sz="3600" dirty="0">
                <a:solidFill>
                  <a:srgbClr val="000000"/>
                </a:solidFill>
                <a:latin typeface="Symbol" pitchFamily="18" charset="2"/>
              </a:rPr>
              <a:t>~</a:t>
            </a:r>
            <a:r>
              <a:rPr lang="en-US" altLang="ja-JP" sz="3600" dirty="0">
                <a:solidFill>
                  <a:srgbClr val="000000"/>
                </a:solidFill>
              </a:rPr>
              <a:t>10</a:t>
            </a:r>
            <a:r>
              <a:rPr lang="en-US" altLang="ja-JP" sz="3600" dirty="0">
                <a:solidFill>
                  <a:srgbClr val="000000"/>
                </a:solidFill>
                <a:latin typeface="Symbol" pitchFamily="18" charset="2"/>
              </a:rPr>
              <a:t>~</a:t>
            </a:r>
            <a:r>
              <a:rPr lang="en-US" altLang="ja-JP" sz="3600" dirty="0">
                <a:solidFill>
                  <a:srgbClr val="000000"/>
                </a:solidFill>
              </a:rPr>
              <a:t>13,000 </a:t>
            </a:r>
            <a:r>
              <a:rPr lang="en-US" altLang="ja-JP" sz="3600" dirty="0" smtClean="0">
                <a:solidFill>
                  <a:srgbClr val="000000"/>
                </a:solidFill>
              </a:rPr>
              <a:t>km</a:t>
            </a:r>
            <a:endParaRPr lang="en-US" altLang="ja-JP" sz="3600" dirty="0" smtClean="0"/>
          </a:p>
          <a:p>
            <a:pPr>
              <a:lnSpc>
                <a:spcPct val="80000"/>
              </a:lnSpc>
            </a:pPr>
            <a:r>
              <a:rPr lang="en-US" altLang="ja-JP" sz="3600" dirty="0" smtClean="0"/>
              <a:t>Wide range of path-length </a:t>
            </a:r>
          </a:p>
          <a:p>
            <a:pPr marL="0" indent="0">
              <a:lnSpc>
                <a:spcPct val="80000"/>
              </a:lnSpc>
              <a:spcBef>
                <a:spcPct val="0"/>
              </a:spcBef>
              <a:buNone/>
            </a:pPr>
            <a:r>
              <a:rPr lang="en-US" altLang="ja-JP" sz="2800" b="1" dirty="0" smtClean="0"/>
              <a:t>	(3 orders)</a:t>
            </a:r>
            <a:r>
              <a:rPr lang="en-US" altLang="ja-JP" sz="3600" dirty="0" smtClean="0"/>
              <a:t> 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ja-JP" sz="3600" dirty="0" smtClean="0"/>
              <a:t>E = </a:t>
            </a:r>
            <a:r>
              <a:rPr lang="en-US" altLang="ja-JP" sz="3600" dirty="0">
                <a:latin typeface="Symbol" pitchFamily="18" charset="2"/>
              </a:rPr>
              <a:t>~</a:t>
            </a:r>
            <a:r>
              <a:rPr lang="en-US" altLang="ja-JP" sz="3600" dirty="0"/>
              <a:t>0.1</a:t>
            </a:r>
            <a:r>
              <a:rPr lang="en-US" altLang="ja-JP" sz="3600" dirty="0">
                <a:latin typeface="Symbol" pitchFamily="18" charset="2"/>
              </a:rPr>
              <a:t>~</a:t>
            </a:r>
            <a:r>
              <a:rPr lang="en-US" altLang="ja-JP" sz="3600" dirty="0"/>
              <a:t>10,000 GeV</a:t>
            </a:r>
          </a:p>
          <a:p>
            <a:pPr>
              <a:lnSpc>
                <a:spcPct val="80000"/>
              </a:lnSpc>
              <a:defRPr/>
            </a:pPr>
            <a:r>
              <a:rPr lang="en-US" altLang="ja-JP" sz="3600" dirty="0" smtClean="0"/>
              <a:t>Wide </a:t>
            </a:r>
            <a:r>
              <a:rPr lang="en-US" altLang="ja-JP" sz="3600" dirty="0"/>
              <a:t>range of the </a:t>
            </a:r>
            <a:r>
              <a:rPr lang="en-US" altLang="ja-JP" sz="3600" dirty="0" smtClean="0"/>
              <a:t>energy</a:t>
            </a:r>
          </a:p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ja-JP" sz="2800" b="1" dirty="0"/>
              <a:t>	</a:t>
            </a:r>
            <a:r>
              <a:rPr lang="en-US" altLang="ja-JP" sz="2800" b="1" dirty="0" smtClean="0"/>
              <a:t>(</a:t>
            </a:r>
            <a:r>
              <a:rPr lang="en-US" altLang="ja-JP" sz="2800" b="1" dirty="0"/>
              <a:t>5 orders)</a:t>
            </a:r>
          </a:p>
          <a:p>
            <a:pPr>
              <a:lnSpc>
                <a:spcPct val="80000"/>
              </a:lnSpc>
            </a:pPr>
            <a:endParaRPr lang="en-US" altLang="ja-JP" sz="36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en-US" altLang="ja-JP" sz="2800" dirty="0" smtClean="0"/>
          </a:p>
        </p:txBody>
      </p:sp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5" y="1852613"/>
            <a:ext cx="3676650" cy="355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Text Box 6"/>
          <p:cNvSpPr txBox="1">
            <a:spLocks noChangeArrowheads="1"/>
          </p:cNvSpPr>
          <p:nvPr/>
        </p:nvSpPr>
        <p:spPr bwMode="auto">
          <a:xfrm rot="-5400000">
            <a:off x="-1477168" y="3347244"/>
            <a:ext cx="351313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i="1"/>
              <a:t>Flight path-length (km)</a:t>
            </a:r>
          </a:p>
        </p:txBody>
      </p:sp>
      <p:sp>
        <p:nvSpPr>
          <p:cNvPr id="46086" name="Text Box 7"/>
          <p:cNvSpPr txBox="1">
            <a:spLocks noChangeArrowheads="1"/>
          </p:cNvSpPr>
          <p:nvPr/>
        </p:nvSpPr>
        <p:spPr bwMode="auto">
          <a:xfrm>
            <a:off x="785813" y="5405438"/>
            <a:ext cx="3409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800" b="1" i="1"/>
              <a:t>zenith angle (cos</a:t>
            </a:r>
            <a:r>
              <a:rPr lang="en-US" altLang="ja-JP" sz="2800" b="1" i="1">
                <a:latin typeface="Symbol" pitchFamily="18" charset="2"/>
              </a:rPr>
              <a:t>q</a:t>
            </a:r>
            <a:r>
              <a:rPr lang="en-US" altLang="ja-JP" sz="2800" b="1" i="1"/>
              <a:t>)</a:t>
            </a:r>
          </a:p>
        </p:txBody>
      </p:sp>
      <p:sp>
        <p:nvSpPr>
          <p:cNvPr id="46087" name="AutoShape 8"/>
          <p:cNvSpPr>
            <a:spLocks noChangeArrowheads="1"/>
          </p:cNvSpPr>
          <p:nvPr/>
        </p:nvSpPr>
        <p:spPr bwMode="auto">
          <a:xfrm>
            <a:off x="857250" y="4905375"/>
            <a:ext cx="215900" cy="2159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6088" name="AutoShape 9"/>
          <p:cNvSpPr>
            <a:spLocks noChangeArrowheads="1"/>
          </p:cNvSpPr>
          <p:nvPr/>
        </p:nvSpPr>
        <p:spPr bwMode="auto">
          <a:xfrm flipV="1">
            <a:off x="3857625" y="4905375"/>
            <a:ext cx="215900" cy="2159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ja-JP" altLang="ja-JP"/>
          </a:p>
        </p:txBody>
      </p:sp>
      <p:sp>
        <p:nvSpPr>
          <p:cNvPr id="46089" name="AutoShape 10"/>
          <p:cNvSpPr>
            <a:spLocks noChangeArrowheads="1"/>
          </p:cNvSpPr>
          <p:nvPr/>
        </p:nvSpPr>
        <p:spPr bwMode="auto">
          <a:xfrm rot="5400000">
            <a:off x="2357438" y="4905375"/>
            <a:ext cx="215900" cy="215900"/>
          </a:xfrm>
          <a:prstGeom prst="up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/>
          </a:p>
        </p:txBody>
      </p:sp>
      <p:sp>
        <p:nvSpPr>
          <p:cNvPr id="46090" name="Text Box 11"/>
          <p:cNvSpPr txBox="1">
            <a:spLocks noChangeArrowheads="1"/>
          </p:cNvSpPr>
          <p:nvPr/>
        </p:nvSpPr>
        <p:spPr bwMode="auto">
          <a:xfrm>
            <a:off x="928688" y="4405313"/>
            <a:ext cx="574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Up</a:t>
            </a:r>
          </a:p>
        </p:txBody>
      </p:sp>
      <p:sp>
        <p:nvSpPr>
          <p:cNvPr id="46091" name="Text Box 12"/>
          <p:cNvSpPr txBox="1">
            <a:spLocks noChangeArrowheads="1"/>
          </p:cNvSpPr>
          <p:nvPr/>
        </p:nvSpPr>
        <p:spPr bwMode="auto">
          <a:xfrm>
            <a:off x="3035300" y="4405313"/>
            <a:ext cx="965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Down</a:t>
            </a:r>
          </a:p>
        </p:txBody>
      </p:sp>
      <p:sp>
        <p:nvSpPr>
          <p:cNvPr id="46092" name="Text Box 42"/>
          <p:cNvSpPr txBox="1">
            <a:spLocks noChangeArrowheads="1"/>
          </p:cNvSpPr>
          <p:nvPr/>
        </p:nvSpPr>
        <p:spPr bwMode="auto">
          <a:xfrm>
            <a:off x="941388" y="1876425"/>
            <a:ext cx="15589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13,000km</a:t>
            </a:r>
          </a:p>
        </p:txBody>
      </p:sp>
      <p:sp>
        <p:nvSpPr>
          <p:cNvPr id="46093" name="Text Box 43"/>
          <p:cNvSpPr txBox="1">
            <a:spLocks noChangeArrowheads="1"/>
          </p:cNvSpPr>
          <p:nvPr/>
        </p:nvSpPr>
        <p:spPr bwMode="auto">
          <a:xfrm>
            <a:off x="3000375" y="4019550"/>
            <a:ext cx="114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/>
              <a:t>~10km</a:t>
            </a:r>
          </a:p>
        </p:txBody>
      </p:sp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41318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/>
          <a:lstStyle/>
          <a:p>
            <a:r>
              <a:rPr kumimoji="1" lang="en-US" altLang="ja-JP" dirty="0" smtClean="0"/>
              <a:t>Early Indication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007886"/>
          </a:xfrm>
        </p:spPr>
        <p:txBody>
          <a:bodyPr>
            <a:normAutofit fontScale="92500"/>
          </a:bodyPr>
          <a:lstStyle/>
          <a:p>
            <a:r>
              <a:rPr lang="en-US" altLang="ja-JP" dirty="0" smtClean="0"/>
              <a:t>Atmospheric </a:t>
            </a:r>
            <a:r>
              <a:rPr lang="en-US" altLang="ja-JP" dirty="0"/>
              <a:t>Neutrinos were the background for proton decay search in large detectors</a:t>
            </a:r>
            <a:r>
              <a:rPr lang="ja-JP" altLang="en-US" dirty="0"/>
              <a:t> </a:t>
            </a:r>
            <a:r>
              <a:rPr lang="en-US" altLang="ja-JP" dirty="0"/>
              <a:t>in 80’</a:t>
            </a:r>
            <a:r>
              <a:rPr lang="en-US" altLang="ja-JP" dirty="0" smtClean="0"/>
              <a:t>s.</a:t>
            </a:r>
          </a:p>
          <a:p>
            <a:endParaRPr lang="en-US" altLang="ja-JP" dirty="0"/>
          </a:p>
          <a:p>
            <a:endParaRPr lang="en-US" altLang="ja-JP" dirty="0" smtClean="0"/>
          </a:p>
          <a:p>
            <a:pPr lvl="1"/>
            <a:endParaRPr lang="en-US" altLang="ja-JP" dirty="0"/>
          </a:p>
          <a:p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26" y="2938632"/>
            <a:ext cx="2708211" cy="1814501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305431" y="4707634"/>
            <a:ext cx="228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 smtClean="0"/>
              <a:t>8000 tons</a:t>
            </a:r>
            <a:r>
              <a:rPr lang="ja-JP" altLang="en-US" dirty="0"/>
              <a:t>　</a:t>
            </a:r>
            <a:r>
              <a:rPr lang="en-US" altLang="ja-JP" dirty="0" smtClean="0"/>
              <a:t>/</a:t>
            </a:r>
            <a:r>
              <a:rPr kumimoji="1" lang="en-US" altLang="ja-JP" dirty="0" smtClean="0"/>
              <a:t>4500 tons</a:t>
            </a:r>
            <a:endParaRPr kumimoji="1" lang="ja-JP" altLang="en-US" dirty="0"/>
          </a:p>
        </p:txBody>
      </p:sp>
      <p:sp>
        <p:nvSpPr>
          <p:cNvPr id="9" name="テキスト ボックス 8"/>
          <p:cNvSpPr txBox="1"/>
          <p:nvPr/>
        </p:nvSpPr>
        <p:spPr>
          <a:xfrm>
            <a:off x="1293236" y="259348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smtClean="0"/>
              <a:t>IMB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246097" y="2608086"/>
            <a:ext cx="134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dirty="0" err="1" smtClean="0"/>
              <a:t>Kamiokande</a:t>
            </a:r>
            <a:endParaRPr kumimoji="1" lang="ja-JP" altLang="en-US" dirty="0"/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46" y="2905024"/>
            <a:ext cx="1995056" cy="1364141"/>
          </a:xfrm>
          <a:prstGeom prst="rect">
            <a:avLst/>
          </a:prstGeom>
        </p:spPr>
      </p:pic>
      <p:sp>
        <p:nvSpPr>
          <p:cNvPr id="13" name="正方形/長方形 12"/>
          <p:cNvSpPr/>
          <p:nvPr/>
        </p:nvSpPr>
        <p:spPr>
          <a:xfrm>
            <a:off x="457200" y="5299565"/>
            <a:ext cx="8140736" cy="1328494"/>
          </a:xfrm>
          <a:prstGeom prst="rect">
            <a:avLst/>
          </a:prstGeom>
        </p:spPr>
        <p:txBody>
          <a:bodyPr wrap="square">
            <a:normAutofit fontScale="77500" lnSpcReduction="20000"/>
          </a:bodyPr>
          <a:lstStyle/>
          <a:p>
            <a:pPr marL="285750" indent="-285750">
              <a:buFont typeface="Arial"/>
              <a:buChar char="•"/>
            </a:pPr>
            <a:r>
              <a:rPr lang="en-US" altLang="ja-JP" sz="4000" dirty="0" smtClean="0"/>
              <a:t>A Hint </a:t>
            </a:r>
            <a:r>
              <a:rPr lang="en-US" altLang="ja-JP" sz="4000" dirty="0"/>
              <a:t>for the neutrino oscillation </a:t>
            </a:r>
            <a:r>
              <a:rPr lang="en-US" altLang="ja-JP" sz="4000" dirty="0" smtClean="0"/>
              <a:t>came </a:t>
            </a:r>
            <a:r>
              <a:rPr lang="en-US" altLang="ja-JP" sz="4000" dirty="0"/>
              <a:t>from </a:t>
            </a:r>
            <a:r>
              <a:rPr lang="en-US" altLang="ja-JP" sz="4000" dirty="0" smtClean="0"/>
              <a:t>atmospheric </a:t>
            </a:r>
            <a:r>
              <a:rPr lang="en-US" altLang="ja-JP" sz="4000" dirty="0"/>
              <a:t>neutrino anomaly </a:t>
            </a:r>
            <a:r>
              <a:rPr lang="en-US" altLang="ja-JP" sz="4000" dirty="0" smtClean="0"/>
              <a:t>observed in </a:t>
            </a:r>
            <a:r>
              <a:rPr lang="en-US" altLang="ja-JP" sz="4000" dirty="0"/>
              <a:t>1988 </a:t>
            </a:r>
            <a:r>
              <a:rPr lang="en-US" altLang="ja-JP" sz="4000" dirty="0" smtClean="0"/>
              <a:t>by </a:t>
            </a:r>
            <a:r>
              <a:rPr lang="en-US" altLang="ja-JP" sz="4000" dirty="0" err="1" smtClean="0"/>
              <a:t>Kamiokande</a:t>
            </a:r>
            <a:endParaRPr lang="en-US" altLang="ja-JP" sz="4000" dirty="0" smtClean="0"/>
          </a:p>
          <a:p>
            <a:pPr marL="285750" indent="-285750">
              <a:buFont typeface="Arial"/>
              <a:buChar char="•"/>
            </a:pPr>
            <a:endParaRPr lang="en-US" altLang="ja-JP" sz="4000" dirty="0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0" name="スライド番号プレースホルダー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7</a:t>
            </a:fld>
            <a:endParaRPr kumimoji="1"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959672" y="2608087"/>
            <a:ext cx="4184328" cy="2267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  <a:defRPr/>
            </a:pPr>
            <a:r>
              <a:rPr lang="en-US" altLang="ja-JP" sz="2000" dirty="0" err="1"/>
              <a:t>Kamiokande</a:t>
            </a:r>
            <a:endParaRPr lang="en-US" altLang="ja-JP" sz="2000" dirty="0"/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altLang="ja-JP" sz="2000" dirty="0"/>
              <a:t>3000 ton (inner mass) Water Cherenkov detector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altLang="ja-JP" sz="2000" dirty="0"/>
              <a:t>2140 ton fiducial mass for </a:t>
            </a:r>
            <a:r>
              <a:rPr lang="en-US" altLang="ja-JP" sz="2000" dirty="0" smtClean="0"/>
              <a:t>the atmospheric </a:t>
            </a:r>
            <a:r>
              <a:rPr lang="en-US" altLang="ja-JP" sz="2000" dirty="0"/>
              <a:t>neutrino analysis</a:t>
            </a:r>
          </a:p>
          <a:p>
            <a:pPr marL="285750" indent="-285750">
              <a:lnSpc>
                <a:spcPct val="90000"/>
              </a:lnSpc>
              <a:spcBef>
                <a:spcPts val="600"/>
              </a:spcBef>
              <a:buFont typeface="Arial"/>
              <a:buChar char="•"/>
              <a:defRPr/>
            </a:pPr>
            <a:r>
              <a:rPr lang="en-US" altLang="ja-JP" sz="2000" dirty="0">
                <a:latin typeface="Symbol" charset="2"/>
                <a:cs typeface="Symbol" charset="2"/>
              </a:rPr>
              <a:t>~</a:t>
            </a:r>
            <a:r>
              <a:rPr lang="en-US" altLang="ja-JP" sz="2000" dirty="0"/>
              <a:t>1000 50 cm diameter photo-multiplier </a:t>
            </a:r>
            <a:r>
              <a:rPr lang="en-US" altLang="ja-JP" sz="2000" dirty="0" smtClean="0"/>
              <a:t>tubes</a:t>
            </a:r>
            <a:endParaRPr lang="en-US" altLang="ja-JP" sz="20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4">
            <a:clrChange>
              <a:clrFrom>
                <a:srgbClr val="F2EFE9"/>
              </a:clrFrom>
              <a:clrTo>
                <a:srgbClr val="F2EFE9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52239" y="3814730"/>
            <a:ext cx="1577642" cy="142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73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タイトル 7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>
            <a:normAutofit/>
          </a:bodyPr>
          <a:lstStyle/>
          <a:p>
            <a:r>
              <a:rPr lang="en-US" altLang="ja-JP" dirty="0"/>
              <a:t>Early </a:t>
            </a:r>
            <a:r>
              <a:rPr lang="en-US" altLang="ja-JP" dirty="0" smtClean="0"/>
              <a:t>Indication</a:t>
            </a:r>
            <a:endParaRPr kumimoji="1" lang="ja-JP" altLang="en-US" sz="31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729996"/>
          </a:xfrm>
        </p:spPr>
        <p:txBody>
          <a:bodyPr>
            <a:normAutofit/>
          </a:bodyPr>
          <a:lstStyle/>
          <a:p>
            <a:r>
              <a:rPr lang="en-US" altLang="ja-JP" dirty="0" err="1" smtClean="0">
                <a:latin typeface="Calibri" pitchFamily="34" charset="0"/>
              </a:rPr>
              <a:t>Kamokande</a:t>
            </a:r>
            <a:r>
              <a:rPr lang="en-US" altLang="ja-JP" dirty="0" smtClean="0">
                <a:latin typeface="Calibri" pitchFamily="34" charset="0"/>
              </a:rPr>
              <a:t> </a:t>
            </a:r>
            <a:r>
              <a:rPr lang="en-US" altLang="ja-JP" dirty="0" smtClean="0"/>
              <a:t>Observed </a:t>
            </a:r>
            <a:r>
              <a:rPr lang="en-US" altLang="ja-JP" dirty="0"/>
              <a:t>fewer </a:t>
            </a:r>
            <a:r>
              <a:rPr lang="en-US" altLang="ja-JP" dirty="0">
                <a:latin typeface="Symbol" charset="2"/>
                <a:cs typeface="Symbol" charset="2"/>
              </a:rPr>
              <a:t>m</a:t>
            </a:r>
            <a:r>
              <a:rPr lang="en-US" altLang="ja-JP" dirty="0"/>
              <a:t>-like events in atmospheric </a:t>
            </a:r>
            <a:r>
              <a:rPr lang="en-US" altLang="ja-JP" dirty="0">
                <a:latin typeface="Symbol" charset="2"/>
                <a:cs typeface="Symbol" charset="2"/>
              </a:rPr>
              <a:t>n</a:t>
            </a:r>
            <a:r>
              <a:rPr lang="en-US" altLang="ja-JP" dirty="0"/>
              <a:t> interactions than </a:t>
            </a:r>
            <a:r>
              <a:rPr lang="en-US" altLang="ja-JP" dirty="0" smtClean="0"/>
              <a:t>expected</a:t>
            </a:r>
            <a:endParaRPr lang="en-US" altLang="ja-JP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R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= (Obs./MC)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-like = 59</a:t>
            </a:r>
            <a:r>
              <a:rPr lang="en-US" altLang="ja-JP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7% (stat.</a:t>
            </a:r>
            <a:r>
              <a:rPr lang="en-US" altLang="ja-JP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sym typeface="Symbol" pitchFamily="18" charset="2"/>
              </a:rPr>
              <a:t>)</a:t>
            </a:r>
          </a:p>
          <a:p>
            <a:endParaRPr lang="en-US" altLang="ja-JP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  <a:p>
            <a:endParaRPr lang="en-US" altLang="ja-JP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sym typeface="Symbol" pitchFamily="18" charset="2"/>
            </a:endParaRPr>
          </a:p>
        </p:txBody>
      </p:sp>
      <p:sp>
        <p:nvSpPr>
          <p:cNvPr id="11" name="日付プレースホルダー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12" name="フッター プレースホルダー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13" name="スライド番号プレースホルダー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4" name="Picture 6" descr="KamAtmPd-1stPaper-fig1"/>
          <p:cNvPicPr>
            <a:picLocks noChangeAspect="1" noChangeArrowheads="1"/>
          </p:cNvPicPr>
          <p:nvPr/>
        </p:nvPicPr>
        <p:blipFill>
          <a:blip r:embed="rId2" cstate="print"/>
          <a:srcRect l="5978" t="2473" r="3587" b="34633"/>
          <a:stretch>
            <a:fillRect/>
          </a:stretch>
        </p:blipFill>
        <p:spPr bwMode="auto">
          <a:xfrm>
            <a:off x="1159129" y="3399806"/>
            <a:ext cx="6408767" cy="3085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3151458" y="3584472"/>
            <a:ext cx="1095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e-like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5902356" y="3584472"/>
            <a:ext cx="11017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Symbol" pitchFamily="18" charset="2"/>
                <a:ea typeface="+mn-ea"/>
              </a:rPr>
              <a:t>m</a:t>
            </a:r>
            <a:r>
              <a:rPr lang="en-US" altLang="ja-JP" sz="28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-like</a:t>
            </a:r>
          </a:p>
        </p:txBody>
      </p:sp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3391223" y="6270817"/>
            <a:ext cx="2978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ja-JP" sz="24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</a:rPr>
              <a:t>Momentum (MeV/c)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5655839" y="3215140"/>
            <a:ext cx="18935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Phys. </a:t>
            </a:r>
            <a:r>
              <a:rPr lang="en-US" altLang="ja-JP" dirty="0" err="1"/>
              <a:t>Lett</a:t>
            </a:r>
            <a:r>
              <a:rPr lang="en-US" altLang="ja-JP" dirty="0"/>
              <a:t>. in 1988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87755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solidFill>
            <a:srgbClr val="B7DEE8"/>
          </a:solidFill>
        </p:spPr>
        <p:txBody>
          <a:bodyPr/>
          <a:lstStyle/>
          <a:p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lang="en-US" altLang="ja-JP" dirty="0" smtClean="0"/>
              <a:t>/e separation</a:t>
            </a:r>
            <a:endParaRPr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2013/09/19</a:t>
            </a:r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Y. Suzuki @Pontecorvo100 in Pisa, Italy</a:t>
            </a:r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FB0CD8-FF53-4745-89EE-FC6E772BD62D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317" y="1456830"/>
            <a:ext cx="5183766" cy="241706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4625" y="3979187"/>
            <a:ext cx="6407150" cy="2675405"/>
          </a:xfrm>
          <a:prstGeom prst="rect">
            <a:avLst/>
          </a:prstGeom>
        </p:spPr>
      </p:pic>
      <p:sp>
        <p:nvSpPr>
          <p:cNvPr id="4" name="テキスト ボックス 3"/>
          <p:cNvSpPr txBox="1"/>
          <p:nvPr/>
        </p:nvSpPr>
        <p:spPr>
          <a:xfrm>
            <a:off x="7469102" y="2640085"/>
            <a:ext cx="138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err="1" smtClean="0"/>
              <a:t>Kamiokande</a:t>
            </a:r>
            <a:endParaRPr kumimoji="1" lang="ja-JP" altLang="en-US" b="1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843796" y="5336171"/>
            <a:ext cx="936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b="1" dirty="0" smtClean="0"/>
              <a:t>Super-K</a:t>
            </a:r>
            <a:endParaRPr kumimoji="1" lang="ja-JP" altLang="en-US" b="1" dirty="0"/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172879" y="1757192"/>
            <a:ext cx="813043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/>
              <a:t>e</a:t>
            </a:r>
            <a:r>
              <a:rPr kumimoji="1" lang="en-US" altLang="ja-JP" dirty="0" smtClean="0"/>
              <a:t>-like </a:t>
            </a:r>
          </a:p>
          <a:p>
            <a:pPr>
              <a:lnSpc>
                <a:spcPct val="80000"/>
              </a:lnSpc>
            </a:pPr>
            <a:r>
              <a:rPr lang="en-US" altLang="ja-JP" dirty="0" smtClean="0"/>
              <a:t>events</a:t>
            </a:r>
            <a:endParaRPr kumimoji="1" lang="ja-JP" altLang="en-US" dirty="0"/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4712970" y="1757192"/>
            <a:ext cx="813043" cy="54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ja-JP" dirty="0" smtClean="0">
                <a:latin typeface="Symbol" charset="2"/>
                <a:cs typeface="Symbol" charset="2"/>
              </a:rPr>
              <a:t>m</a:t>
            </a:r>
            <a:r>
              <a:rPr kumimoji="1" lang="en-US" altLang="ja-JP" dirty="0" smtClean="0"/>
              <a:t>-like </a:t>
            </a:r>
          </a:p>
          <a:p>
            <a:pPr>
              <a:lnSpc>
                <a:spcPct val="80000"/>
              </a:lnSpc>
            </a:pPr>
            <a:r>
              <a:rPr lang="en-US" altLang="ja-JP" dirty="0" smtClean="0"/>
              <a:t>events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4248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2335</TotalTime>
  <Words>3935</Words>
  <Application>Microsoft Macintosh PowerPoint</Application>
  <PresentationFormat>画面に合わせる (4:3)</PresentationFormat>
  <Paragraphs>807</Paragraphs>
  <Slides>43</Slides>
  <Notes>7</Notes>
  <HiddenSlides>0</HiddenSlides>
  <MMClips>0</MMClips>
  <ScaleCrop>false</ScaleCrop>
  <HeadingPairs>
    <vt:vector size="6" baseType="variant"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2</vt:i4>
      </vt:variant>
      <vt:variant>
        <vt:lpstr>スライド タイトル</vt:lpstr>
      </vt:variant>
      <vt:variant>
        <vt:i4>43</vt:i4>
      </vt:variant>
    </vt:vector>
  </HeadingPairs>
  <TitlesOfParts>
    <vt:vector size="46" baseType="lpstr">
      <vt:lpstr>ホワイト</vt:lpstr>
      <vt:lpstr>ｸﾘｯﾌﾟ</vt:lpstr>
      <vt:lpstr>JS数式作成ﾂ-ﾙ</vt:lpstr>
      <vt:lpstr>Atmospheric Neutrinos</vt:lpstr>
      <vt:lpstr>2013, this year </vt:lpstr>
      <vt:lpstr>New direction of neutrino oscillation study</vt:lpstr>
      <vt:lpstr>Contents of my talk today</vt:lpstr>
      <vt:lpstr>Atmospheric Neutrinos</vt:lpstr>
      <vt:lpstr>Atmospheric Neutrino Events </vt:lpstr>
      <vt:lpstr>Early Indication</vt:lpstr>
      <vt:lpstr>Early Indication</vt:lpstr>
      <vt:lpstr>m/e separation</vt:lpstr>
      <vt:lpstr>Kamiokande result</vt:lpstr>
      <vt:lpstr>Kamiokande result</vt:lpstr>
      <vt:lpstr>Further Confusions in early 90’s</vt:lpstr>
      <vt:lpstr>R measurement in 90’s</vt:lpstr>
      <vt:lpstr>Not easy to see the anomaly by other methods</vt:lpstr>
      <vt:lpstr>To establish the oscillation</vt:lpstr>
      <vt:lpstr>Break through came from Super-Kamiokande </vt:lpstr>
      <vt:lpstr>SK Collaboration</vt:lpstr>
      <vt:lpstr>Wide Energy Range and  A variety of Physics Objectives</vt:lpstr>
      <vt:lpstr>Discovery of Atmospheric n Oscillation</vt:lpstr>
      <vt:lpstr>Additional evidence and confirmation after the discovery</vt:lpstr>
      <vt:lpstr>Evidence for nt appearance </vt:lpstr>
      <vt:lpstr>Confirmation of the atmospheric neutrino oscillation by accelerator LBL experiments</vt:lpstr>
      <vt:lpstr>Current status of the atmospheric neutrino oscillation</vt:lpstr>
      <vt:lpstr>Data Accumulated</vt:lpstr>
      <vt:lpstr>PowerPoint プレゼンテーション</vt:lpstr>
      <vt:lpstr>3 flavor analysis</vt:lpstr>
      <vt:lpstr>Multi-GeV sample</vt:lpstr>
      <vt:lpstr>Octant</vt:lpstr>
      <vt:lpstr>Mass Hierarchy and  CP phase</vt:lpstr>
      <vt:lpstr>Future</vt:lpstr>
      <vt:lpstr>Hyper-Kamiokande Detector Reference: LOI by Hyper-K WG, arXiv: 1109.3262 [hep-ex]</vt:lpstr>
      <vt:lpstr>HK Atmospheric neutrinos</vt:lpstr>
      <vt:lpstr>Mass Hierarchy and Octant</vt:lpstr>
      <vt:lpstr>CP Violation in atmospheric n</vt:lpstr>
      <vt:lpstr>CPV measurement w/ J-PARC n Extension of T2K with Hyper-K</vt:lpstr>
      <vt:lpstr>CPV measurement w/ J-PARC n Extension of T2K with Hyper-K</vt:lpstr>
      <vt:lpstr>A candidate site and Cavern stability analysis</vt:lpstr>
      <vt:lpstr>Tank and photo-sensor support</vt:lpstr>
      <vt:lpstr>Photo-sensor</vt:lpstr>
      <vt:lpstr>Schedule</vt:lpstr>
      <vt:lpstr>Summary</vt:lpstr>
      <vt:lpstr>PowerPoint プレゼンテーション</vt:lpstr>
      <vt:lpstr>Quick MH ?</vt:lpstr>
    </vt:vector>
  </TitlesOfParts>
  <Company>東京大学宇宙線研究所神岡宇宙素粒子研究施設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Atmospheric Neutrinos</dc:title>
  <dc:creator>鈴木 洋一郎</dc:creator>
  <cp:lastModifiedBy>鈴木 洋一郎</cp:lastModifiedBy>
  <cp:revision>80</cp:revision>
  <dcterms:created xsi:type="dcterms:W3CDTF">2013-07-27T06:48:57Z</dcterms:created>
  <dcterms:modified xsi:type="dcterms:W3CDTF">2013-09-19T09:37:00Z</dcterms:modified>
</cp:coreProperties>
</file>