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5677" r:id="rId2"/>
    <p:sldMasterId id="2147485816" r:id="rId3"/>
    <p:sldMasterId id="2147485835" r:id="rId4"/>
    <p:sldMasterId id="2147485859" r:id="rId5"/>
    <p:sldMasterId id="2147485861" r:id="rId6"/>
    <p:sldMasterId id="2147485874" r:id="rId7"/>
    <p:sldMasterId id="2147485929" r:id="rId8"/>
    <p:sldMasterId id="2147485954" r:id="rId9"/>
    <p:sldMasterId id="2147485966" r:id="rId10"/>
    <p:sldMasterId id="2147485979" r:id="rId11"/>
    <p:sldMasterId id="2147486004" r:id="rId12"/>
    <p:sldMasterId id="2147486020" r:id="rId13"/>
    <p:sldMasterId id="2147486032" r:id="rId14"/>
    <p:sldMasterId id="2147486044" r:id="rId15"/>
    <p:sldMasterId id="2147486061" r:id="rId16"/>
  </p:sldMasterIdLst>
  <p:notesMasterIdLst>
    <p:notesMasterId r:id="rId52"/>
  </p:notesMasterIdLst>
  <p:handoutMasterIdLst>
    <p:handoutMasterId r:id="rId53"/>
  </p:handoutMasterIdLst>
  <p:sldIdLst>
    <p:sldId id="1047" r:id="rId17"/>
    <p:sldId id="1037" r:id="rId18"/>
    <p:sldId id="1038" r:id="rId19"/>
    <p:sldId id="1039" r:id="rId20"/>
    <p:sldId id="1043" r:id="rId21"/>
    <p:sldId id="1045" r:id="rId22"/>
    <p:sldId id="1046" r:id="rId23"/>
    <p:sldId id="1003" r:id="rId24"/>
    <p:sldId id="1004" r:id="rId25"/>
    <p:sldId id="1005" r:id="rId26"/>
    <p:sldId id="1006" r:id="rId27"/>
    <p:sldId id="1017" r:id="rId28"/>
    <p:sldId id="1007" r:id="rId29"/>
    <p:sldId id="1008" r:id="rId30"/>
    <p:sldId id="1009" r:id="rId31"/>
    <p:sldId id="1010" r:id="rId32"/>
    <p:sldId id="963" r:id="rId33"/>
    <p:sldId id="1022" r:id="rId34"/>
    <p:sldId id="964" r:id="rId35"/>
    <p:sldId id="968" r:id="rId36"/>
    <p:sldId id="970" r:id="rId37"/>
    <p:sldId id="1000" r:id="rId38"/>
    <p:sldId id="956" r:id="rId39"/>
    <p:sldId id="937" r:id="rId40"/>
    <p:sldId id="1036" r:id="rId41"/>
    <p:sldId id="987" r:id="rId42"/>
    <p:sldId id="988" r:id="rId43"/>
    <p:sldId id="1001" r:id="rId44"/>
    <p:sldId id="1050" r:id="rId45"/>
    <p:sldId id="1049" r:id="rId46"/>
    <p:sldId id="1051" r:id="rId47"/>
    <p:sldId id="1052" r:id="rId48"/>
    <p:sldId id="1048" r:id="rId49"/>
    <p:sldId id="997" r:id="rId50"/>
    <p:sldId id="999" r:id="rId51"/>
  </p:sldIdLst>
  <p:sldSz cx="9906000" cy="6858000" type="A4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15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31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47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627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5784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2941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098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255" algn="l" defTabSz="457157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366"/>
    <a:srgbClr val="2A78B6"/>
    <a:srgbClr val="EAEAEA"/>
    <a:srgbClr val="FFFB43"/>
    <a:srgbClr val="393C8F"/>
    <a:srgbClr val="207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4" autoAdjust="0"/>
    <p:restoredTop sz="96575" autoAdjust="0"/>
  </p:normalViewPr>
  <p:slideViewPr>
    <p:cSldViewPr>
      <p:cViewPr>
        <p:scale>
          <a:sx n="97" d="100"/>
          <a:sy n="97" d="100"/>
        </p:scale>
        <p:origin x="-1024" y="-15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4D4D40F5-9246-0F4A-B630-9F84931C6AB6}" type="datetime1">
              <a:rPr lang="en-US"/>
              <a:pPr>
                <a:defRPr/>
              </a:pPr>
              <a:t>20/09/2013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E174530B-11EE-9847-96CE-5D80BD1A6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18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F463A25E-CF71-B64F-B8C4-745141E6B4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26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15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31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4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62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784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41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98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55" algn="l" defTabSz="457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DE588B-F651-3146-AD86-5C2A0FCE0083}" type="slidenum">
              <a:rPr lang="en-GB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D8BC6-8A17-B247-8778-CFC9F737472C}" type="slidenum">
              <a:rPr lang="en-GB" smtClean="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GB" smtClean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AC0EC6-1EA8-4ACC-B459-A1EB192AB23D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94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D52CA-8CC4-8C4E-A809-8F69200F260D}" type="slidenum">
              <a:rPr lang="en-GB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6203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32" tIns="46566" rIns="93132" bIns="46566" anchor="b">
            <a:prstTxWarp prst="textNoShape">
              <a:avLst/>
            </a:prstTxWarp>
          </a:bodyPr>
          <a:lstStyle/>
          <a:p>
            <a:pPr algn="r"/>
            <a:fld id="{EF8D4E0B-4F63-B444-BCF0-980A6CD5F8E4}" type="slidenum">
              <a:rPr lang="en-GB" sz="1200">
                <a:solidFill>
                  <a:prstClr val="black"/>
                </a:solidFill>
                <a:latin typeface="Arial" pitchFamily="-112" charset="0"/>
                <a:ea typeface="ＭＳ Ｐゴシック" pitchFamily="-112" charset="-128"/>
              </a:rPr>
              <a:pPr algn="r"/>
              <a:t>25</a:t>
            </a:fld>
            <a:endParaRPr lang="en-GB" sz="1200" dirty="0">
              <a:solidFill>
                <a:prstClr val="black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>
              <a:latin typeface="Arial" pitchFamily="34" charset="0"/>
            </a:endParaRPr>
          </a:p>
        </p:txBody>
      </p:sp>
      <p:sp>
        <p:nvSpPr>
          <p:cNvPr id="8745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8275A06A-AF23-45AF-ACED-FF86550AD9B4}" type="slidenum">
              <a:rPr lang="en-GB" smtClean="0">
                <a:latin typeface="Arial" pitchFamily="34" charset="0"/>
              </a:rPr>
              <a:pPr algn="r">
                <a:defRPr/>
              </a:pPr>
              <a:t>26</a:t>
            </a:fld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734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55ECAC63-1056-4E2F-9916-450EFD9C3910}" type="slidenum">
              <a:rPr lang="en-GB" smtClean="0"/>
              <a:pPr algn="r">
                <a:defRPr/>
              </a:pPr>
              <a:t>27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047A3-0569-4796-A28B-74297A707DE2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39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e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emf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emf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971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US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Myers SPC</a:t>
            </a:r>
            <a:endParaRPr lang="en-US"/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486297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268760"/>
            <a:ext cx="4376870" cy="53285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49924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1268760"/>
            <a:ext cx="4378590" cy="53285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1348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73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7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5" y="27311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7435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787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8242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274705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705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6560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484" y="274638"/>
            <a:ext cx="8628940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0133" y="1255071"/>
            <a:ext cx="9493287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66" y="6167828"/>
            <a:ext cx="584454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34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87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FF8CE8E-0B69-4C5E-8398-13B60050C7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6501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D6D6D4-15F4-40C6-9B0F-A8FFA09B5A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96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6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9C7153-2B6F-462F-9233-CA3FF501E3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7166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5AA63F5-D43F-40C8-9970-00416AD313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5488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1" indent="0">
              <a:buNone/>
              <a:defRPr sz="1800" b="1"/>
            </a:lvl3pPr>
            <a:lvl4pPr marL="1371032" indent="0">
              <a:buNone/>
              <a:defRPr sz="1600" b="1"/>
            </a:lvl4pPr>
            <a:lvl5pPr marL="1828041" indent="0">
              <a:buNone/>
              <a:defRPr sz="1600" b="1"/>
            </a:lvl5pPr>
            <a:lvl6pPr marL="2285052" indent="0">
              <a:buNone/>
              <a:defRPr sz="1600" b="1"/>
            </a:lvl6pPr>
            <a:lvl7pPr marL="2742062" indent="0">
              <a:buNone/>
              <a:defRPr sz="1600" b="1"/>
            </a:lvl7pPr>
            <a:lvl8pPr marL="3199072" indent="0">
              <a:buNone/>
              <a:defRPr sz="1600" b="1"/>
            </a:lvl8pPr>
            <a:lvl9pPr marL="3656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4047BB-F62E-42E2-BDA7-DFCE405918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3622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356413"/>
            <a:ext cx="39624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22800" y="6356413"/>
            <a:ext cx="189865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F6D1060-312C-405B-B36F-C7B938018C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672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92D834-D4C7-45DB-AAAA-ADB6480501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3249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5" y="27311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4A00C03-80E9-4491-8409-0B55C3DFB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0059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1" indent="0">
              <a:buNone/>
              <a:defRPr sz="2400"/>
            </a:lvl3pPr>
            <a:lvl4pPr marL="1371032" indent="0">
              <a:buNone/>
              <a:defRPr sz="2000"/>
            </a:lvl4pPr>
            <a:lvl5pPr marL="1828041" indent="0">
              <a:buNone/>
              <a:defRPr sz="2000"/>
            </a:lvl5pPr>
            <a:lvl6pPr marL="2285052" indent="0">
              <a:buNone/>
              <a:defRPr sz="2000"/>
            </a:lvl6pPr>
            <a:lvl7pPr marL="2742062" indent="0">
              <a:buNone/>
              <a:defRPr sz="2000"/>
            </a:lvl7pPr>
            <a:lvl8pPr marL="3199072" indent="0">
              <a:buNone/>
              <a:defRPr sz="2000"/>
            </a:lvl8pPr>
            <a:lvl9pPr marL="3656083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1" indent="0">
              <a:buNone/>
              <a:defRPr sz="1000"/>
            </a:lvl3pPr>
            <a:lvl4pPr marL="1371032" indent="0">
              <a:buNone/>
              <a:defRPr sz="900"/>
            </a:lvl4pPr>
            <a:lvl5pPr marL="1828041" indent="0">
              <a:buNone/>
              <a:defRPr sz="900"/>
            </a:lvl5pPr>
            <a:lvl6pPr marL="2285052" indent="0">
              <a:buNone/>
              <a:defRPr sz="900"/>
            </a:lvl6pPr>
            <a:lvl7pPr marL="2742062" indent="0">
              <a:buNone/>
              <a:defRPr sz="900"/>
            </a:lvl7pPr>
            <a:lvl8pPr marL="3199072" indent="0">
              <a:buNone/>
              <a:defRPr sz="900"/>
            </a:lvl8pPr>
            <a:lvl9pPr marL="36560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DD1904-A764-44D8-88F9-DB8B084F21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27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49DA281-A6ED-44A8-BB20-43CFC9821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2725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274701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701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March 18, 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436FA4-FCFA-438A-A9C8-54819D4884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9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142" y="2169000"/>
            <a:ext cx="2769000" cy="253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4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997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63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296" y="2703285"/>
            <a:ext cx="1270160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24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000" y="2169000"/>
            <a:ext cx="273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0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514" y="2878269"/>
            <a:ext cx="1323775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1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67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784" y="2515822"/>
            <a:ext cx="8954816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784" y="1329869"/>
            <a:ext cx="7181850" cy="1066688"/>
          </a:xfrm>
        </p:spPr>
        <p:txBody>
          <a:bodyPr lIns="45715" tIns="0" rIns="45715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8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0899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2800" y="1600206"/>
            <a:ext cx="39624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9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106"/>
            <a:ext cx="89154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5101967"/>
            <a:ext cx="437687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5032115" y="5101967"/>
            <a:ext cx="4378590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95300" y="1269833"/>
            <a:ext cx="4376870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5" y="1269833"/>
            <a:ext cx="4378590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12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4320"/>
            <a:ext cx="8093202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34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80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1185528"/>
            <a:ext cx="34671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95300" y="214425"/>
            <a:ext cx="2971800" cy="914400"/>
          </a:xfrm>
        </p:spPr>
        <p:txBody>
          <a:bodyPr lIns="45715" tIns="0" rIns="45715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95300" y="1981200"/>
            <a:ext cx="767715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78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932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19793" y="1705709"/>
            <a:ext cx="3308357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05364" y="802198"/>
            <a:ext cx="5156140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19795" y="2998765"/>
            <a:ext cx="3308355" cy="2663482"/>
          </a:xfrm>
        </p:spPr>
        <p:txBody>
          <a:bodyPr lIns="45715" rIns="45715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34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42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1" y="274694"/>
            <a:ext cx="222885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March 18, 2013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40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March 18, 2013</a:t>
            </a:r>
            <a:endParaRPr lang="hu-H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S. Myers SPC</a:t>
            </a:r>
            <a:endParaRPr lang="hu-H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8E57E-D2DE-4E18-92D4-8198BE45DC60}" type="slidenum">
              <a:rPr lang="hu-HU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88072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3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6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43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17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80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86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37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5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22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016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1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4119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156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56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152400"/>
            <a:ext cx="2115344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152400"/>
            <a:ext cx="618609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9443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9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417"/>
            <a:ext cx="2311400" cy="36512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750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753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592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36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7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155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24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385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0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56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243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220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844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12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938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436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941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976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6" y="2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0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876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61B995A-642D-C143-83F9-E2FF2E944C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535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19C977-3722-8A47-B9B9-BD87DDE91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067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71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7" indent="0">
              <a:buNone/>
              <a:defRPr sz="1800"/>
            </a:lvl2pPr>
            <a:lvl3pPr marL="914275" indent="0">
              <a:buNone/>
              <a:defRPr sz="1600"/>
            </a:lvl3pPr>
            <a:lvl4pPr marL="1371412" indent="0">
              <a:buNone/>
              <a:defRPr sz="1400"/>
            </a:lvl4pPr>
            <a:lvl5pPr marL="1828550" indent="0">
              <a:buNone/>
              <a:defRPr sz="1400"/>
            </a:lvl5pPr>
            <a:lvl6pPr marL="2285687" indent="0">
              <a:buNone/>
              <a:defRPr sz="1400"/>
            </a:lvl6pPr>
            <a:lvl7pPr marL="2742824" indent="0">
              <a:buNone/>
              <a:defRPr sz="1400"/>
            </a:lvl7pPr>
            <a:lvl8pPr marL="3199962" indent="0">
              <a:buNone/>
              <a:defRPr sz="1400"/>
            </a:lvl8pPr>
            <a:lvl9pPr marL="3657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31DE6-6C10-B84D-90EA-614A99E50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2770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91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B7AB83-36AB-004B-AB63-C2E4AB6CA0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56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324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7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309F5A-54C9-8244-A476-5251840D9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987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AFD26-C2F0-EE42-9AC0-6B6B6F0CE9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9801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AE32C5-E541-8E44-A3D8-19B3AFEEF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78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2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44DFB8-E564-024E-BA3A-9CEDEF73E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320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7" indent="0">
              <a:buNone/>
              <a:defRPr sz="2000"/>
            </a:lvl6pPr>
            <a:lvl7pPr marL="2742824" indent="0">
              <a:buNone/>
              <a:defRPr sz="2000"/>
            </a:lvl7pPr>
            <a:lvl8pPr marL="3199962" indent="0">
              <a:buNone/>
              <a:defRPr sz="2000"/>
            </a:lvl8pPr>
            <a:lvl9pPr marL="36570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D7411B-5D45-CC4B-AED5-A08546149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05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03523-E5DA-B949-A0FC-CC1E827A0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665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ACD33-3731-934E-B78B-60B52E50D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075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66800"/>
            <a:ext cx="89154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550" y="6400931"/>
            <a:ext cx="2724150" cy="32067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27500" y="6477131"/>
            <a:ext cx="2724150" cy="244475"/>
          </a:xfrm>
        </p:spPr>
        <p:txBody>
          <a:bodyPr/>
          <a:lstStyle>
            <a:lvl1pPr algn="ctr">
              <a:defRPr lang="en-US" sz="10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50300" y="6477131"/>
            <a:ext cx="660400" cy="244475"/>
          </a:xfrm>
        </p:spPr>
        <p:txBody>
          <a:bodyPr/>
          <a:lstStyle>
            <a:lvl1pPr algn="r">
              <a:defRPr lang="en-US" sz="1000">
                <a:latin typeface="Arial" charset="0"/>
              </a:defRPr>
            </a:lvl1pPr>
          </a:lstStyle>
          <a:p>
            <a:pPr>
              <a:defRPr/>
            </a:pPr>
            <a:fld id="{438FF01F-7F7F-4CEC-B48A-3BE4177D32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266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56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56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56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A0EA2D9C-1805-4283-82F7-96E86816B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236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56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56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56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2842CAD4-5C52-4A82-ADA0-735C8DFFF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5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848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56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56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56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2B4D36F-262D-4377-A202-D40D7C936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921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56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56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56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A76E045-DBAF-43A1-9D2A-27033781FC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421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5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BF90-EC2A-438B-89C3-9BFDDC5310C1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26420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2DC2C-B2E5-4E0B-B14F-17A5C9A969BF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88129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02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3C258-24CB-4A83-9FD9-E34135B87A45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37857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BD1DB-A362-491B-AD70-D15FCFEE5A84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30241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E372F-7A96-402B-B5B7-F7439D6A2365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72494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044EA-C64F-4588-BA01-DD2504F4F142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3430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338E1-59F5-488C-B5CC-EF7B20AC00AE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17924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7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0C9DA-93C1-47B9-996C-0A30FC6665BB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6992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3209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D43C8-32B7-4631-A872-9476C109F16A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0951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E3F75-852D-4E62-8F83-29EA86A6C43A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6273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547E3-5702-41A3-A901-9BCD65D291E1}" type="slidenum">
              <a:rPr lang="en-GB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037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37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2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73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8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6" y="2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0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916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61B995A-642D-C143-83F9-E2FF2E944C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60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19C977-3722-8A47-B9B9-BD87DDE91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3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714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7" indent="0">
              <a:buNone/>
              <a:defRPr sz="1800"/>
            </a:lvl2pPr>
            <a:lvl3pPr marL="914275" indent="0">
              <a:buNone/>
              <a:defRPr sz="1600"/>
            </a:lvl3pPr>
            <a:lvl4pPr marL="1371412" indent="0">
              <a:buNone/>
              <a:defRPr sz="1400"/>
            </a:lvl4pPr>
            <a:lvl5pPr marL="1828550" indent="0">
              <a:buNone/>
              <a:defRPr sz="1400"/>
            </a:lvl5pPr>
            <a:lvl6pPr marL="2285687" indent="0">
              <a:buNone/>
              <a:defRPr sz="1400"/>
            </a:lvl6pPr>
            <a:lvl7pPr marL="2742824" indent="0">
              <a:buNone/>
              <a:defRPr sz="1400"/>
            </a:lvl7pPr>
            <a:lvl8pPr marL="3199962" indent="0">
              <a:buNone/>
              <a:defRPr sz="1400"/>
            </a:lvl8pPr>
            <a:lvl9pPr marL="3657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31DE6-6C10-B84D-90EA-614A99E50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1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13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B7AB83-36AB-004B-AB63-C2E4AB6CA0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75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7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309F5A-54C9-8244-A476-5251840D9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3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AFD26-C2F0-EE42-9AC0-6B6B6F0CE9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59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AE32C5-E541-8E44-A3D8-19B3AFEEF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19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29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44DFB8-E564-024E-BA3A-9CEDEF73E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21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7" indent="0">
              <a:buNone/>
              <a:defRPr sz="2000"/>
            </a:lvl6pPr>
            <a:lvl7pPr marL="2742824" indent="0">
              <a:buNone/>
              <a:defRPr sz="2000"/>
            </a:lvl7pPr>
            <a:lvl8pPr marL="3199962" indent="0">
              <a:buNone/>
              <a:defRPr sz="2000"/>
            </a:lvl8pPr>
            <a:lvl9pPr marL="36570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D7411B-5D45-CC4B-AED5-A08546149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00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03523-E5DA-B949-A0FC-CC1E827A0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ACD33-3731-934E-B78B-60B52E50D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74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066800"/>
            <a:ext cx="89154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2550" y="6400971"/>
            <a:ext cx="2724150" cy="32067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27500" y="6477171"/>
            <a:ext cx="2724150" cy="244475"/>
          </a:xfrm>
        </p:spPr>
        <p:txBody>
          <a:bodyPr/>
          <a:lstStyle>
            <a:lvl1pPr algn="ctr">
              <a:defRPr lang="en-US" sz="1000"/>
            </a:lvl1pPr>
          </a:lstStyle>
          <a:p>
            <a:pPr>
              <a:defRPr/>
            </a:pPr>
            <a:r>
              <a:rPr lang="en-GB" smtClean="0"/>
              <a:t>S. Myers SPC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50300" y="6477171"/>
            <a:ext cx="660400" cy="244475"/>
          </a:xfrm>
        </p:spPr>
        <p:txBody>
          <a:bodyPr/>
          <a:lstStyle>
            <a:lvl1pPr algn="r">
              <a:defRPr lang="en-US" sz="1000">
                <a:latin typeface="Arial" charset="0"/>
              </a:defRPr>
            </a:lvl1pPr>
          </a:lstStyle>
          <a:p>
            <a:pPr>
              <a:defRPr/>
            </a:pPr>
            <a:fld id="{438FF01F-7F7F-4CEC-B48A-3BE4177D32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466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96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96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96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A0EA2D9C-1805-4283-82F7-96E86816B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457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96"/>
            <a:ext cx="2311401" cy="33337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96"/>
            <a:ext cx="4333875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 baseline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96"/>
            <a:ext cx="2311400" cy="33337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</a:defRPr>
            </a:lvl1pPr>
          </a:lstStyle>
          <a:p>
            <a:pPr>
              <a:defRPr/>
            </a:pPr>
            <a:fld id="{2842CAD4-5C52-4A82-ADA0-735C8DFFF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852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96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96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96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2B4D36F-262D-4377-A202-D40D7C9366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179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575" y="116632"/>
            <a:ext cx="8268919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-39547" y="6524796"/>
            <a:ext cx="2311401" cy="3333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86069" y="6524796"/>
            <a:ext cx="4333875" cy="333375"/>
          </a:xfrm>
        </p:spPr>
        <p:txBody>
          <a:bodyPr/>
          <a:lstStyle>
            <a:lvl1pPr>
              <a:defRPr sz="1000" baseline="0"/>
            </a:lvl1pPr>
          </a:lstStyle>
          <a:p>
            <a:pPr>
              <a:defRPr/>
            </a:pPr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56765" y="6524796"/>
            <a:ext cx="2311400" cy="3333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7A76E045-DBAF-43A1-9D2A-27033781FC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20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6" y="2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0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836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461B995A-642D-C143-83F9-E2FF2E944C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42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19C977-3722-8A47-B9B9-BD87DDE91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79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8" y="440706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8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7" indent="0">
              <a:buNone/>
              <a:defRPr sz="1800"/>
            </a:lvl2pPr>
            <a:lvl3pPr marL="914275" indent="0">
              <a:buNone/>
              <a:defRPr sz="1600"/>
            </a:lvl3pPr>
            <a:lvl4pPr marL="1371412" indent="0">
              <a:buNone/>
              <a:defRPr sz="1400"/>
            </a:lvl4pPr>
            <a:lvl5pPr marL="1828550" indent="0">
              <a:buNone/>
              <a:defRPr sz="1400"/>
            </a:lvl5pPr>
            <a:lvl6pPr marL="2285687" indent="0">
              <a:buNone/>
              <a:defRPr sz="1400"/>
            </a:lvl6pPr>
            <a:lvl7pPr marL="2742824" indent="0">
              <a:buNone/>
              <a:defRPr sz="1400"/>
            </a:lvl7pPr>
            <a:lvl8pPr marL="3199962" indent="0">
              <a:buNone/>
              <a:defRPr sz="1400"/>
            </a:lvl8pPr>
            <a:lvl9pPr marL="3657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131DE6-6C10-B84D-90EA-614A99E508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9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569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B7AB83-36AB-004B-AB63-C2E4AB6CA0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97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40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7" indent="0">
              <a:buNone/>
              <a:defRPr sz="2000" b="1"/>
            </a:lvl2pPr>
            <a:lvl3pPr marL="914275" indent="0">
              <a:buNone/>
              <a:defRPr sz="1800" b="1"/>
            </a:lvl3pPr>
            <a:lvl4pPr marL="1371412" indent="0">
              <a:buNone/>
              <a:defRPr sz="1600" b="1"/>
            </a:lvl4pPr>
            <a:lvl5pPr marL="1828550" indent="0">
              <a:buNone/>
              <a:defRPr sz="1600" b="1"/>
            </a:lvl5pPr>
            <a:lvl6pPr marL="2285687" indent="0">
              <a:buNone/>
              <a:defRPr sz="1600" b="1"/>
            </a:lvl6pPr>
            <a:lvl7pPr marL="2742824" indent="0">
              <a:buNone/>
              <a:defRPr sz="1600" b="1"/>
            </a:lvl7pPr>
            <a:lvl8pPr marL="3199962" indent="0">
              <a:buNone/>
              <a:defRPr sz="1600" b="1"/>
            </a:lvl8pPr>
            <a:lvl9pPr marL="36570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7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309F5A-54C9-8244-A476-5251840D9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7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5AFD26-C2F0-EE42-9AC0-6B6B6F0CE9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64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AAE32C5-E541-8E44-A3D8-19B3AFEEF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64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21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9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44DFB8-E564-024E-BA3A-9CEDEF73E4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7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7" indent="0">
              <a:buNone/>
              <a:defRPr sz="2800"/>
            </a:lvl2pPr>
            <a:lvl3pPr marL="914275" indent="0">
              <a:buNone/>
              <a:defRPr sz="2400"/>
            </a:lvl3pPr>
            <a:lvl4pPr marL="1371412" indent="0">
              <a:buNone/>
              <a:defRPr sz="2000"/>
            </a:lvl4pPr>
            <a:lvl5pPr marL="1828550" indent="0">
              <a:buNone/>
              <a:defRPr sz="2000"/>
            </a:lvl5pPr>
            <a:lvl6pPr marL="2285687" indent="0">
              <a:buNone/>
              <a:defRPr sz="2000"/>
            </a:lvl6pPr>
            <a:lvl7pPr marL="2742824" indent="0">
              <a:buNone/>
              <a:defRPr sz="2000"/>
            </a:lvl7pPr>
            <a:lvl8pPr marL="3199962" indent="0">
              <a:buNone/>
              <a:defRPr sz="2000"/>
            </a:lvl8pPr>
            <a:lvl9pPr marL="3657098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7" indent="0">
              <a:buNone/>
              <a:defRPr sz="1200"/>
            </a:lvl2pPr>
            <a:lvl3pPr marL="914275" indent="0">
              <a:buNone/>
              <a:defRPr sz="1000"/>
            </a:lvl3pPr>
            <a:lvl4pPr marL="1371412" indent="0">
              <a:buNone/>
              <a:defRPr sz="900"/>
            </a:lvl4pPr>
            <a:lvl5pPr marL="1828550" indent="0">
              <a:buNone/>
              <a:defRPr sz="900"/>
            </a:lvl5pPr>
            <a:lvl6pPr marL="2285687" indent="0">
              <a:buNone/>
              <a:defRPr sz="900"/>
            </a:lvl6pPr>
            <a:lvl7pPr marL="2742824" indent="0">
              <a:buNone/>
              <a:defRPr sz="900"/>
            </a:lvl7pPr>
            <a:lvl8pPr marL="3199962" indent="0">
              <a:buNone/>
              <a:defRPr sz="900"/>
            </a:lvl8pPr>
            <a:lvl9pPr marL="36570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D7411B-5D45-CC4B-AED5-A085461497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103523-E5DA-B949-A0FC-CC1E827A0B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1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8ACD33-3731-934E-B78B-60B52E50DE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2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CBAF-CF87-DA40-B4F5-4A0C0ACC6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0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75116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690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4422"/>
            <a:ext cx="8915400" cy="50006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93938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0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06569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214808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700355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429531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57807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514723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2214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946583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7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7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54816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73150" y="533400"/>
            <a:ext cx="77597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11FF-BE5A-4BD8-BCB9-68856E1FA6F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811738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973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266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19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07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43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5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49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2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0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34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290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98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52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1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0979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9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9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2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4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46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39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079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34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863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3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03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26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731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70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797308" y="2590800"/>
            <a:ext cx="530039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69963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939007" y="7"/>
            <a:ext cx="3487738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844424" y="1447801"/>
            <a:ext cx="8318632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356235" y="2861041"/>
            <a:ext cx="4806817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6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March 18,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S. Myers SPC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2C7C67-545C-D046-8329-A3F76FDA6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064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87E1-9D77-E345-8CB7-D277B6F0C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09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726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7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7" indent="0">
              <a:buNone/>
              <a:defRPr sz="1400"/>
            </a:lvl5pPr>
            <a:lvl6pPr marL="2285784" indent="0">
              <a:buNone/>
              <a:defRPr sz="1400"/>
            </a:lvl6pPr>
            <a:lvl7pPr marL="2742941" indent="0">
              <a:buNone/>
              <a:defRPr sz="1400"/>
            </a:lvl7pPr>
            <a:lvl8pPr marL="3200098" indent="0">
              <a:buNone/>
              <a:defRPr sz="1400"/>
            </a:lvl8pPr>
            <a:lvl9pPr marL="365725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75C4-5284-9B47-8E8A-DD7EC3BE9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84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8881" y="1295400"/>
            <a:ext cx="4127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1680" y="1295400"/>
            <a:ext cx="412921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8BF3-2006-B447-B84C-FB41F064B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7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7" indent="0">
              <a:buNone/>
              <a:defRPr sz="1600" b="1"/>
            </a:lvl5pPr>
            <a:lvl6pPr marL="2285784" indent="0">
              <a:buNone/>
              <a:defRPr sz="1600" b="1"/>
            </a:lvl6pPr>
            <a:lvl7pPr marL="2742941" indent="0">
              <a:buNone/>
              <a:defRPr sz="1600" b="1"/>
            </a:lvl7pPr>
            <a:lvl8pPr marL="3200098" indent="0">
              <a:buNone/>
              <a:defRPr sz="1600" b="1"/>
            </a:lvl8pPr>
            <a:lvl9pPr marL="36572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2F07-C932-5B44-9214-6D4814EDC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1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8AFE2-D97D-D04E-8057-8F8EE927F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99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30E47-4227-9B4E-90F0-089BBC97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32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416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C153-A2BE-8D4A-BB83-D10B7BF5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50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7" indent="0">
              <a:buNone/>
              <a:defRPr sz="2000"/>
            </a:lvl5pPr>
            <a:lvl6pPr marL="2285784" indent="0">
              <a:buNone/>
              <a:defRPr sz="2000"/>
            </a:lvl6pPr>
            <a:lvl7pPr marL="2742941" indent="0">
              <a:buNone/>
              <a:defRPr sz="2000"/>
            </a:lvl7pPr>
            <a:lvl8pPr marL="3200098" indent="0">
              <a:buNone/>
              <a:defRPr sz="2000"/>
            </a:lvl8pPr>
            <a:lvl9pPr marL="365725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7" indent="0">
              <a:buNone/>
              <a:defRPr sz="900"/>
            </a:lvl5pPr>
            <a:lvl6pPr marL="2285784" indent="0">
              <a:buNone/>
              <a:defRPr sz="900"/>
            </a:lvl6pPr>
            <a:lvl7pPr marL="2742941" indent="0">
              <a:buNone/>
              <a:defRPr sz="900"/>
            </a:lvl7pPr>
            <a:lvl8pPr marL="3200098" indent="0">
              <a:buNone/>
              <a:defRPr sz="900"/>
            </a:lvl8pPr>
            <a:lvl9pPr marL="365725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E6283-E80F-B54A-B0A5-7A209153C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78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F0044-D28A-0D45-B344-EDDFEEC41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061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5362" y="57150"/>
            <a:ext cx="2115344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4171" y="57150"/>
            <a:ext cx="6186090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S. Myers SPC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8084-C0F5-F94F-8B9A-7752522A2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58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9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88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8271" y="6669427"/>
            <a:ext cx="3947162" cy="206399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38873" y="6691659"/>
            <a:ext cx="2028241" cy="166342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83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3241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459317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0561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471" y="548680"/>
            <a:ext cx="4675979" cy="60486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548680"/>
            <a:ext cx="4753987" cy="5904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014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33.xml"/><Relationship Id="rId16" Type="http://schemas.openxmlformats.org/officeDocument/2006/relationships/theme" Target="../theme/theme12.xml"/><Relationship Id="rId17" Type="http://schemas.openxmlformats.org/officeDocument/2006/relationships/image" Target="../media/image5.emf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1.jpe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71.xml"/><Relationship Id="rId17" Type="http://schemas.openxmlformats.org/officeDocument/2006/relationships/theme" Target="../theme/theme15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5.xml"/><Relationship Id="rId3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25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895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95"/>
            <a:ext cx="9906000" cy="490066"/>
          </a:xfrm>
          <a:prstGeom prst="rect">
            <a:avLst/>
          </a:prstGeom>
          <a:solidFill>
            <a:schemeClr val="bg2"/>
          </a:solidFill>
        </p:spPr>
        <p:txBody>
          <a:bodyPr vert="horz" lIns="91400" tIns="45702" rIns="91400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495" y="476672"/>
            <a:ext cx="9205023" cy="6120680"/>
          </a:xfrm>
          <a:prstGeom prst="rect">
            <a:avLst/>
          </a:prstGeom>
        </p:spPr>
        <p:txBody>
          <a:bodyPr vert="horz" lIns="91400" tIns="45702" rIns="91400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8267" y="6669427"/>
            <a:ext cx="3713135" cy="206399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March 18, 2013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28937" y="6669361"/>
            <a:ext cx="1248139" cy="210936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S. Myers SPC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2446" y="6669360"/>
            <a:ext cx="2311400" cy="216024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1" eaLnBrk="1" fontAlgn="auto" hangingPunct="1">
              <a:spcBef>
                <a:spcPts val="0"/>
              </a:spcBef>
              <a:spcAft>
                <a:spcPts val="0"/>
              </a:spcAft>
            </a:pPr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02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8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7" r:id="rId1"/>
    <p:sldLayoutId id="2147485968" r:id="rId2"/>
    <p:sldLayoutId id="2147485969" r:id="rId3"/>
    <p:sldLayoutId id="2147485970" r:id="rId4"/>
    <p:sldLayoutId id="2147485971" r:id="rId5"/>
    <p:sldLayoutId id="2147485972" r:id="rId6"/>
    <p:sldLayoutId id="2147485973" r:id="rId7"/>
    <p:sldLayoutId id="2147485974" r:id="rId8"/>
    <p:sldLayoutId id="2147485975" r:id="rId9"/>
    <p:sldLayoutId id="2147485976" r:id="rId10"/>
    <p:sldLayoutId id="2147485977" r:id="rId11"/>
    <p:sldLayoutId id="2147485978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021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2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defTabSz="9140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defTabSz="91402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defTabSz="914021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13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021" eaLnBrk="1" hangingPunct="1">
              <a:defRPr/>
            </a:pPr>
            <a:r>
              <a:rPr lang="en-US" smtClean="0">
                <a:ea typeface="+mn-ea"/>
              </a:rPr>
              <a:t>March 18, 2013</a:t>
            </a:r>
            <a:endParaRPr lang="en-GB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413"/>
            <a:ext cx="31369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021" eaLnBrk="1" hangingPunct="1">
              <a:defRPr/>
            </a:pPr>
            <a:r>
              <a:rPr lang="en-GB" smtClean="0">
                <a:ea typeface="+mn-ea"/>
              </a:rPr>
              <a:t>S. Myers SPC</a:t>
            </a:r>
            <a:endParaRPr lang="en-GB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13"/>
            <a:ext cx="2311400" cy="365125"/>
          </a:xfrm>
          <a:prstGeom prst="rect">
            <a:avLst/>
          </a:prstGeom>
        </p:spPr>
        <p:txBody>
          <a:bodyPr vert="horz" lIns="91400" tIns="45702" rIns="91400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021" eaLnBrk="1" hangingPunct="1">
              <a:defRPr/>
            </a:pPr>
            <a:fld id="{C81B1E85-CC46-4E79-AFD6-475AC929CE28}" type="slidenum">
              <a:rPr lang="en-GB">
                <a:ea typeface="+mn-ea"/>
              </a:rPr>
              <a:pPr defTabSz="914021" eaLnBrk="1" hangingPunct="1">
                <a:defRPr/>
              </a:pPr>
              <a:t>‹#›</a:t>
            </a:fld>
            <a:endParaRPr lang="en-GB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746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0" r:id="rId1"/>
    <p:sldLayoutId id="2147485981" r:id="rId2"/>
    <p:sldLayoutId id="2147485982" r:id="rId3"/>
    <p:sldLayoutId id="2147485983" r:id="rId4"/>
    <p:sldLayoutId id="2147485984" r:id="rId5"/>
    <p:sldLayoutId id="2147485985" r:id="rId6"/>
    <p:sldLayoutId id="2147485986" r:id="rId7"/>
    <p:sldLayoutId id="2147485987" r:id="rId8"/>
    <p:sldLayoutId id="2147485988" r:id="rId9"/>
    <p:sldLayoutId id="2147485989" r:id="rId10"/>
    <p:sldLayoutId id="214748599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02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0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0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58" indent="-34275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2" indent="-28563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8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47" indent="-22850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68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7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89" indent="-228506" algn="l" defTabSz="9140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9140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95300" y="233547"/>
            <a:ext cx="8912425" cy="940443"/>
          </a:xfrm>
          <a:prstGeom prst="rect">
            <a:avLst/>
          </a:prstGeom>
        </p:spPr>
        <p:txBody>
          <a:bodyPr vert="horz" lIns="45715" tIns="45715" rIns="45715" bIns="45715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95300" y="1325614"/>
            <a:ext cx="8912425" cy="4667421"/>
          </a:xfrm>
          <a:prstGeom prst="rect">
            <a:avLst/>
          </a:prstGeom>
        </p:spPr>
        <p:txBody>
          <a:bodyPr vert="horz" lIns="91430" tIns="45715" rIns="91430" bIns="45715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" y="6124203"/>
            <a:ext cx="9906000" cy="707202"/>
          </a:xfrm>
          <a:prstGeom prst="rect">
            <a:avLst/>
          </a:prstGeom>
        </p:spPr>
      </p:pic>
      <p:sp>
        <p:nvSpPr>
          <p:cNvPr id="5" name="Espace réservé pour une image  4"/>
          <p:cNvSpPr txBox="1">
            <a:spLocks/>
          </p:cNvSpPr>
          <p:nvPr/>
        </p:nvSpPr>
        <p:spPr>
          <a:xfrm>
            <a:off x="1080029" y="6238680"/>
            <a:ext cx="2722484" cy="552450"/>
          </a:xfrm>
          <a:prstGeom prst="rect">
            <a:avLst/>
          </a:prstGeom>
        </p:spPr>
        <p:txBody>
          <a:bodyPr lIns="91430" tIns="45715" rIns="91430" bIns="45715">
            <a:normAutofit/>
          </a:bodyPr>
          <a:lstStyle>
            <a:lvl1pPr marL="36576" indent="0" algn="l" rtl="0" eaLnBrk="1" latinLnBrk="0" hangingPunct="1">
              <a:lnSpc>
                <a:spcPct val="2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05" fontAlgn="auto">
              <a:spcAft>
                <a:spcPts val="0"/>
              </a:spcAft>
              <a:buClr>
                <a:srgbClr val="DDDDDD"/>
              </a:buClr>
            </a:pPr>
            <a:endParaRPr lang="fr-FR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216780" y="6362433"/>
            <a:ext cx="23114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  <a:ea typeface="+mn-ea"/>
                <a:cs typeface="+mn-cs"/>
              </a:rPr>
              <a:t>March 18, 2013</a:t>
            </a:r>
            <a:endParaRPr lang="fr-FR">
              <a:solidFill>
                <a:srgbClr val="0C377B">
                  <a:tint val="75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614652" y="6356406"/>
            <a:ext cx="31369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  <a:ea typeface="+mn-ea"/>
                <a:cs typeface="+mn-cs"/>
              </a:rPr>
              <a:t>S. Myers SPC</a:t>
            </a:r>
            <a:endParaRPr lang="en-US" dirty="0">
              <a:solidFill>
                <a:srgbClr val="0C377B">
                  <a:tint val="75000"/>
                </a:srgbClr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867493" y="6356406"/>
            <a:ext cx="543209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  <a:latin typeface="Arial"/>
                <a:ea typeface="+mn-ea"/>
                <a:cs typeface="+mn-cs"/>
              </a:rPr>
              <a:pPr defTabSz="91430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17" y="6142013"/>
            <a:ext cx="960419" cy="6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5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5" r:id="rId1"/>
    <p:sldLayoutId id="2147486006" r:id="rId2"/>
    <p:sldLayoutId id="2147486007" r:id="rId3"/>
    <p:sldLayoutId id="2147486008" r:id="rId4"/>
    <p:sldLayoutId id="2147486009" r:id="rId5"/>
    <p:sldLayoutId id="2147486010" r:id="rId6"/>
    <p:sldLayoutId id="2147486011" r:id="rId7"/>
    <p:sldLayoutId id="2147486012" r:id="rId8"/>
    <p:sldLayoutId id="2147486013" r:id="rId9"/>
    <p:sldLayoutId id="2147486014" r:id="rId10"/>
    <p:sldLayoutId id="2147486015" r:id="rId11"/>
    <p:sldLayoutId id="2147486016" r:id="rId12"/>
    <p:sldLayoutId id="2147486017" r:id="rId13"/>
    <p:sldLayoutId id="2147486018" r:id="rId14"/>
    <p:sldLayoutId id="2147486019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25" indent="-457153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162" indent="-457153" algn="l" rtl="0" eaLnBrk="1" latinLnBrk="0" hangingPunct="1">
        <a:spcBef>
          <a:spcPct val="20000"/>
        </a:spcBef>
        <a:buClr>
          <a:schemeClr val="accent1"/>
        </a:buClr>
        <a:buSzPct val="90000"/>
        <a:buFont typeface="Lucida Grande"/>
        <a:buChar char="-"/>
        <a:defRPr kumimoji="0" sz="260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92595" indent="-34286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173" indent="-342865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321" indent="-34286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607" indent="-182861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041" indent="-182861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474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478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15240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17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89250" y="6400800"/>
            <a:ext cx="3632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eaLnBrk="1" hangingPunct="1">
              <a:defRPr/>
            </a:pPr>
            <a:r>
              <a:rPr lang="en-US" smtClean="0"/>
              <a:t>S. Myers SPC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eaLnBrk="1" hangingPunct="1">
              <a:defRPr/>
            </a:pPr>
            <a:fld id="{BCD80EBE-9844-8249-A766-B820430A377D}" type="slidenum">
              <a:rPr lang="en-US"/>
              <a:pPr eaLnBrk="1" hangingPunct="1"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667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906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9" y="6285594"/>
            <a:ext cx="535026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5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1" r:id="rId1"/>
    <p:sldLayoutId id="2147486022" r:id="rId2"/>
    <p:sldLayoutId id="2147486023" r:id="rId3"/>
    <p:sldLayoutId id="2147486024" r:id="rId4"/>
    <p:sldLayoutId id="2147486025" r:id="rId5"/>
    <p:sldLayoutId id="2147486026" r:id="rId6"/>
    <p:sldLayoutId id="2147486027" r:id="rId7"/>
    <p:sldLayoutId id="2147486028" r:id="rId8"/>
    <p:sldLayoutId id="2147486029" r:id="rId9"/>
    <p:sldLayoutId id="2147486030" r:id="rId10"/>
    <p:sldLayoutId id="214748603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24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677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181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41" r:id="rId9"/>
    <p:sldLayoutId id="2147486042" r:id="rId10"/>
    <p:sldLayoutId id="214748604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2"/>
            <a:ext cx="8466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91" y="1295400"/>
            <a:ext cx="842181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2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endParaRPr lang="de-DE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20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80FCFF4E-7A12-6F4D-8009-EA757102B874}" type="slidenum">
              <a:rPr lang="en-US" smtClean="0"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324801"/>
            <a:ext cx="5778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5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5" r:id="rId1"/>
    <p:sldLayoutId id="2147486046" r:id="rId2"/>
    <p:sldLayoutId id="2147486047" r:id="rId3"/>
    <p:sldLayoutId id="2147486048" r:id="rId4"/>
    <p:sldLayoutId id="2147486049" r:id="rId5"/>
    <p:sldLayoutId id="2147486050" r:id="rId6"/>
    <p:sldLayoutId id="2147486051" r:id="rId7"/>
    <p:sldLayoutId id="2147486052" r:id="rId8"/>
    <p:sldLayoutId id="2147486053" r:id="rId9"/>
    <p:sldLayoutId id="2147486054" r:id="rId10"/>
    <p:sldLayoutId id="2147486055" r:id="rId11"/>
    <p:sldLayoutId id="2147486056" r:id="rId12"/>
    <p:sldLayoutId id="2147486057" r:id="rId13"/>
    <p:sldLayoutId id="2147486058" r:id="rId14"/>
    <p:sldLayoutId id="2147486059" r:id="rId15"/>
    <p:sldLayoutId id="2147486060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3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275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12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55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53" indent="-34285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48" indent="-28571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44" indent="-22856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9981" indent="-22856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119" indent="-2285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256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394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531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668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Times New Roman"/>
              </a:rPr>
              <a:t>December 13, 2011</a:t>
            </a:r>
            <a:endParaRPr lang="en-GB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Times New Roman"/>
              </a:rPr>
              <a:t>S. Myers for DG  SPC</a:t>
            </a:r>
            <a:endParaRPr lang="en-GB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6E864C1D-70D2-488B-8150-DD1844F089EF}" type="slidenum">
              <a:rPr lang="en-GB" smtClean="0">
                <a:solidFill>
                  <a:srgbClr val="000000"/>
                </a:solidFill>
                <a:latin typeface="Times New Roman"/>
              </a:rPr>
              <a:pPr eaLnBrk="1" hangingPunct="1"/>
              <a:t>‹#›</a:t>
            </a:fld>
            <a:endParaRPr lang="en-GB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769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62" r:id="rId1"/>
    <p:sldLayoutId id="2147486063" r:id="rId2"/>
    <p:sldLayoutId id="2147486064" r:id="rId3"/>
    <p:sldLayoutId id="2147486065" r:id="rId4"/>
    <p:sldLayoutId id="2147486066" r:id="rId5"/>
    <p:sldLayoutId id="2147486067" r:id="rId6"/>
    <p:sldLayoutId id="2147486068" r:id="rId7"/>
    <p:sldLayoutId id="2147486069" r:id="rId8"/>
    <p:sldLayoutId id="2147486070" r:id="rId9"/>
    <p:sldLayoutId id="2147486071" r:id="rId10"/>
    <p:sldLayoutId id="214748607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25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921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0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  <p:sldLayoutId id="2147485679" r:id="rId2"/>
    <p:sldLayoutId id="2147485680" r:id="rId3"/>
    <p:sldLayoutId id="2147485681" r:id="rId4"/>
    <p:sldLayoutId id="2147485682" r:id="rId5"/>
    <p:sldLayoutId id="2147485683" r:id="rId6"/>
    <p:sldLayoutId id="2147485684" r:id="rId7"/>
    <p:sldLayoutId id="2147485685" r:id="rId8"/>
    <p:sldLayoutId id="2147485686" r:id="rId9"/>
    <p:sldLayoutId id="2147485687" r:id="rId10"/>
    <p:sldLayoutId id="2147485688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2"/>
            <a:ext cx="8466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13" y="1295400"/>
            <a:ext cx="842181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2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r>
              <a:rPr lang="de-DE" smtClean="0">
                <a:ea typeface="ＭＳ Ｐゴシック" charset="0"/>
                <a:cs typeface="ＭＳ Ｐゴシック" charset="0"/>
              </a:rPr>
              <a:t>S. Myers SPC</a:t>
            </a: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20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80FCFF4E-7A12-6F4D-8009-EA757102B874}" type="slidenum">
              <a:rPr lang="en-US" smtClean="0"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324841"/>
            <a:ext cx="5778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7" r:id="rId1"/>
    <p:sldLayoutId id="2147485818" r:id="rId2"/>
    <p:sldLayoutId id="2147485819" r:id="rId3"/>
    <p:sldLayoutId id="2147485820" r:id="rId4"/>
    <p:sldLayoutId id="2147485821" r:id="rId5"/>
    <p:sldLayoutId id="2147485822" r:id="rId6"/>
    <p:sldLayoutId id="2147485823" r:id="rId7"/>
    <p:sldLayoutId id="2147485824" r:id="rId8"/>
    <p:sldLayoutId id="2147485825" r:id="rId9"/>
    <p:sldLayoutId id="2147485826" r:id="rId10"/>
    <p:sldLayoutId id="2147485827" r:id="rId11"/>
    <p:sldLayoutId id="2147485828" r:id="rId12"/>
    <p:sldLayoutId id="2147485829" r:id="rId13"/>
    <p:sldLayoutId id="2147485830" r:id="rId14"/>
    <p:sldLayoutId id="2147485831" r:id="rId15"/>
    <p:sldLayoutId id="2147485832" r:id="rId16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3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275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12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55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53" indent="-34285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48" indent="-28571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44" indent="-22856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9981" indent="-22856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119" indent="-2285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256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394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531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668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2"/>
            <a:ext cx="8466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69" y="1295400"/>
            <a:ext cx="842181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2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r>
              <a:rPr lang="de-DE" smtClean="0">
                <a:ea typeface="ＭＳ Ｐゴシック" charset="0"/>
                <a:cs typeface="ＭＳ Ｐゴシック" charset="0"/>
              </a:rPr>
              <a:t>S. Myers SPC</a:t>
            </a: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20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charset="0"/>
              </a:defRPr>
            </a:lvl1pPr>
          </a:lstStyle>
          <a:p>
            <a:fld id="{80FCFF4E-7A12-6F4D-8009-EA757102B874}" type="slidenum">
              <a:rPr lang="en-US" smtClean="0"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324761"/>
            <a:ext cx="57785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 anchor="ctr"/>
          <a:lstStyle/>
          <a:p>
            <a:pPr algn="ctr" eaLnBrk="1" hangingPunct="1">
              <a:defRPr/>
            </a:pPr>
            <a:endParaRPr kumimoji="1" lang="en-US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74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6" r:id="rId1"/>
    <p:sldLayoutId id="2147485837" r:id="rId2"/>
    <p:sldLayoutId id="2147485838" r:id="rId3"/>
    <p:sldLayoutId id="2147485839" r:id="rId4"/>
    <p:sldLayoutId id="2147485840" r:id="rId5"/>
    <p:sldLayoutId id="2147485841" r:id="rId6"/>
    <p:sldLayoutId id="2147485842" r:id="rId7"/>
    <p:sldLayoutId id="2147485843" r:id="rId8"/>
    <p:sldLayoutId id="2147485844" r:id="rId9"/>
    <p:sldLayoutId id="2147485845" r:id="rId10"/>
    <p:sldLayoutId id="2147485846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3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275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12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55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53" indent="-34285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48" indent="-28571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44" indent="-22856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599981" indent="-22856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119" indent="-2285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256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394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531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668" indent="-22856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5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0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7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4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2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98" algn="l" defTabSz="4571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8974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A4438610-681B-C348-A37B-607072BC5A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771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0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43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0" r:id="rId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4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March 18, 2013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4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S. Myers SPC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4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93871F6-E968-462C-AF26-818E48C8723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2" r:id="rId1"/>
    <p:sldLayoutId id="2147485863" r:id="rId2"/>
    <p:sldLayoutId id="2147485864" r:id="rId3"/>
    <p:sldLayoutId id="2147485865" r:id="rId4"/>
    <p:sldLayoutId id="2147485866" r:id="rId5"/>
    <p:sldLayoutId id="2147485867" r:id="rId6"/>
    <p:sldLayoutId id="2147485868" r:id="rId7"/>
    <p:sldLayoutId id="2147485869" r:id="rId8"/>
    <p:sldLayoutId id="2147485870" r:id="rId9"/>
    <p:sldLayoutId id="2147485871" r:id="rId10"/>
    <p:sldLayoutId id="2147485872" r:id="rId11"/>
    <p:sldLayoutId id="2147485873" r:id="rId12"/>
  </p:sldLayoutIdLst>
  <p:transition xmlns:p14="http://schemas.microsoft.com/office/powerpoint/2010/main"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25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897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117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5" r:id="rId1"/>
    <p:sldLayoutId id="2147485876" r:id="rId2"/>
    <p:sldLayoutId id="2147485877" r:id="rId3"/>
    <p:sldLayoutId id="2147485878" r:id="rId4"/>
    <p:sldLayoutId id="2147485879" r:id="rId5"/>
    <p:sldLayoutId id="2147485880" r:id="rId6"/>
    <p:sldLayoutId id="2147485881" r:id="rId7"/>
    <p:sldLayoutId id="2147485882" r:id="rId8"/>
    <p:sldLayoutId id="2147485883" r:id="rId9"/>
    <p:sldLayoutId id="2147485884" r:id="rId10"/>
    <p:sldLayoutId id="214748588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25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903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665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30" r:id="rId1"/>
    <p:sldLayoutId id="2147485931" r:id="rId2"/>
    <p:sldLayoutId id="2147485932" r:id="rId3"/>
    <p:sldLayoutId id="2147485933" r:id="rId4"/>
    <p:sldLayoutId id="2147485934" r:id="rId5"/>
    <p:sldLayoutId id="2147485935" r:id="rId6"/>
    <p:sldLayoutId id="2147485936" r:id="rId7"/>
    <p:sldLayoutId id="2147485937" r:id="rId8"/>
    <p:sldLayoutId id="2147485938" r:id="rId9"/>
    <p:sldLayoutId id="2147485939" r:id="rId10"/>
    <p:sldLayoutId id="2147485940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944166" y="57150"/>
            <a:ext cx="846653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025" y="1295400"/>
            <a:ext cx="84218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66938" y="6400800"/>
            <a:ext cx="553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de-DE" smtClean="0"/>
              <a:t>S. Myers SPC</a:t>
            </a:r>
            <a:endParaRPr lang="de-DE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04919" y="62865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967A4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DDB7FDE5-C9B2-7F44-8073-0CD4A632C1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965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1" y="819150"/>
            <a:ext cx="7603200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US" dirty="0">
              <a:solidFill>
                <a:srgbClr val="000000"/>
              </a:solidFill>
              <a:latin typeface="Helvetica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22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5" r:id="rId1"/>
    <p:sldLayoutId id="2147485956" r:id="rId2"/>
    <p:sldLayoutId id="2147485957" r:id="rId3"/>
    <p:sldLayoutId id="2147485958" r:id="rId4"/>
    <p:sldLayoutId id="2147485959" r:id="rId5"/>
    <p:sldLayoutId id="2147485960" r:id="rId6"/>
    <p:sldLayoutId id="2147485961" r:id="rId7"/>
    <p:sldLayoutId id="2147485962" r:id="rId8"/>
    <p:sldLayoutId id="2147485963" r:id="rId9"/>
    <p:sldLayoutId id="2147485964" r:id="rId10"/>
    <p:sldLayoutId id="214748596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15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314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471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627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867" indent="-342867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880" indent="-28572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2893" indent="-22857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049" indent="-228579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206" indent="-22857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363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520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8677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5834" indent="-228579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7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4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1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8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5" algn="l" defTabSz="45715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png"/><Relationship Id="rId50" Type="http://schemas.openxmlformats.org/officeDocument/2006/relationships/image" Target="../media/image80.png"/><Relationship Id="rId51" Type="http://schemas.openxmlformats.org/officeDocument/2006/relationships/image" Target="../media/image81.png"/><Relationship Id="rId52" Type="http://schemas.openxmlformats.org/officeDocument/2006/relationships/image" Target="../media/image82.png"/><Relationship Id="rId53" Type="http://schemas.openxmlformats.org/officeDocument/2006/relationships/image" Target="../media/image83.png"/><Relationship Id="rId54" Type="http://schemas.openxmlformats.org/officeDocument/2006/relationships/image" Target="../media/image84.png"/><Relationship Id="rId55" Type="http://schemas.openxmlformats.org/officeDocument/2006/relationships/image" Target="../media/image85.png"/><Relationship Id="rId56" Type="http://schemas.openxmlformats.org/officeDocument/2006/relationships/image" Target="../media/image86.png"/><Relationship Id="rId57" Type="http://schemas.openxmlformats.org/officeDocument/2006/relationships/image" Target="../media/image87.png"/><Relationship Id="rId40" Type="http://schemas.openxmlformats.org/officeDocument/2006/relationships/image" Target="../media/image70.png"/><Relationship Id="rId41" Type="http://schemas.openxmlformats.org/officeDocument/2006/relationships/image" Target="../media/image71.png"/><Relationship Id="rId42" Type="http://schemas.openxmlformats.org/officeDocument/2006/relationships/image" Target="../media/image72.png"/><Relationship Id="rId43" Type="http://schemas.openxmlformats.org/officeDocument/2006/relationships/image" Target="../media/image73.png"/><Relationship Id="rId44" Type="http://schemas.openxmlformats.org/officeDocument/2006/relationships/image" Target="../media/image74.png"/><Relationship Id="rId45" Type="http://schemas.openxmlformats.org/officeDocument/2006/relationships/image" Target="../media/image75.png"/><Relationship Id="rId46" Type="http://schemas.openxmlformats.org/officeDocument/2006/relationships/image" Target="../media/image76.png"/><Relationship Id="rId47" Type="http://schemas.openxmlformats.org/officeDocument/2006/relationships/image" Target="../media/image77.png"/><Relationship Id="rId48" Type="http://schemas.openxmlformats.org/officeDocument/2006/relationships/image" Target="../media/image78.png"/><Relationship Id="rId49" Type="http://schemas.openxmlformats.org/officeDocument/2006/relationships/image" Target="../media/image79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30" Type="http://schemas.openxmlformats.org/officeDocument/2006/relationships/image" Target="../media/image60.png"/><Relationship Id="rId31" Type="http://schemas.openxmlformats.org/officeDocument/2006/relationships/image" Target="../media/image61.png"/><Relationship Id="rId32" Type="http://schemas.openxmlformats.org/officeDocument/2006/relationships/image" Target="../media/image62.png"/><Relationship Id="rId33" Type="http://schemas.openxmlformats.org/officeDocument/2006/relationships/image" Target="../media/image63.png"/><Relationship Id="rId34" Type="http://schemas.openxmlformats.org/officeDocument/2006/relationships/image" Target="../media/image64.png"/><Relationship Id="rId35" Type="http://schemas.openxmlformats.org/officeDocument/2006/relationships/image" Target="../media/image65.png"/><Relationship Id="rId36" Type="http://schemas.openxmlformats.org/officeDocument/2006/relationships/image" Target="../media/image66.png"/><Relationship Id="rId37" Type="http://schemas.openxmlformats.org/officeDocument/2006/relationships/image" Target="../media/image67.png"/><Relationship Id="rId38" Type="http://schemas.openxmlformats.org/officeDocument/2006/relationships/image" Target="../media/image68.png"/><Relationship Id="rId39" Type="http://schemas.openxmlformats.org/officeDocument/2006/relationships/image" Target="../media/image69.png"/><Relationship Id="rId20" Type="http://schemas.openxmlformats.org/officeDocument/2006/relationships/image" Target="../media/image5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54.png"/><Relationship Id="rId25" Type="http://schemas.openxmlformats.org/officeDocument/2006/relationships/image" Target="../media/image55.png"/><Relationship Id="rId26" Type="http://schemas.openxmlformats.org/officeDocument/2006/relationships/image" Target="../media/image56.png"/><Relationship Id="rId27" Type="http://schemas.openxmlformats.org/officeDocument/2006/relationships/image" Target="../media/image57.png"/><Relationship Id="rId28" Type="http://schemas.openxmlformats.org/officeDocument/2006/relationships/image" Target="../media/image58.png"/><Relationship Id="rId29" Type="http://schemas.openxmlformats.org/officeDocument/2006/relationships/image" Target="../media/image5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88.png"/><Relationship Id="rId3" Type="http://schemas.openxmlformats.org/officeDocument/2006/relationships/hyperlink" Target="https://twiki.cern.ch/twiki/bin/view/AtlasPublic/CombinedSummaryPlo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hyperlink" Target="http://www.hep.phy.cam.ac.uk/~wjs/plots/plots.html" TargetMode="External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2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424" y="1295400"/>
            <a:ext cx="8318632" cy="1233488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CERN now and in the future</a:t>
            </a:r>
            <a:endParaRPr lang="en-GB" sz="4000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0056" y="3124200"/>
            <a:ext cx="4806818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 </a:t>
            </a:r>
          </a:p>
          <a:p>
            <a:pPr algn="just" eaLnBrk="1" hangingPunct="1">
              <a:lnSpc>
                <a:spcPct val="90000"/>
              </a:lnSpc>
            </a:pPr>
            <a:r>
              <a:rPr lang="de-DE" sz="2800" dirty="0">
                <a:solidFill>
                  <a:schemeClr val="hlink"/>
                </a:solidFill>
              </a:rPr>
              <a:t>			</a:t>
            </a:r>
            <a:endParaRPr lang="de-DE" sz="2800" dirty="0" smtClean="0">
              <a:solidFill>
                <a:schemeClr val="hlink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de-DE" sz="3600" b="1" dirty="0">
              <a:solidFill>
                <a:schemeClr val="hlink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endParaRPr lang="de-DE" sz="2800" dirty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GB" dirty="0" smtClean="0">
                <a:solidFill>
                  <a:schemeClr val="hlink"/>
                </a:solidFill>
              </a:rPr>
              <a:t>Sergio </a:t>
            </a:r>
            <a:r>
              <a:rPr lang="en-GB" dirty="0" smtClean="0">
                <a:solidFill>
                  <a:schemeClr val="hlink"/>
                </a:solidFill>
              </a:rPr>
              <a:t>Bertolucci </a:t>
            </a:r>
          </a:p>
          <a:p>
            <a:pPr eaLnBrk="1" hangingPunct="1">
              <a:lnSpc>
                <a:spcPct val="90000"/>
              </a:lnSpc>
            </a:pPr>
            <a:r>
              <a:rPr lang="en-GB" sz="1600" dirty="0">
                <a:solidFill>
                  <a:schemeClr val="hlink"/>
                </a:solidFill>
              </a:rPr>
              <a:t>CERN</a:t>
            </a:r>
            <a:endParaRPr lang="en-GB" dirty="0" smtClean="0"/>
          </a:p>
        </p:txBody>
      </p:sp>
      <p:pic>
        <p:nvPicPr>
          <p:cNvPr id="45060" name="Picture 17" descr="CERNlogo-ble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2750" y="6324677"/>
            <a:ext cx="57785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9"/>
          <p:cNvSpPr>
            <a:spLocks noChangeShapeType="1"/>
          </p:cNvSpPr>
          <p:nvPr/>
        </p:nvSpPr>
        <p:spPr bwMode="auto">
          <a:xfrm>
            <a:off x="1155701" y="6324600"/>
            <a:ext cx="7842250" cy="0"/>
          </a:xfrm>
          <a:prstGeom prst="line">
            <a:avLst/>
          </a:prstGeom>
          <a:noFill/>
          <a:ln w="12700">
            <a:solidFill>
              <a:srgbClr val="0967A4">
                <a:alpha val="74117"/>
              </a:srgbClr>
            </a:solidFill>
            <a:round/>
            <a:headEnd/>
            <a:tailEnd/>
          </a:ln>
        </p:spPr>
        <p:txBody>
          <a:bodyPr wrap="none" lIns="91431" tIns="45716" rIns="91431" bIns="45716" anchor="ctr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2708920"/>
            <a:ext cx="5075932" cy="36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4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…its mass is measured to .5%</a:t>
            </a:r>
            <a:endParaRPr lang="en-US" dirty="0"/>
          </a:p>
        </p:txBody>
      </p:sp>
      <p:pic>
        <p:nvPicPr>
          <p:cNvPr id="4" name="Image 4" descr="obs_1d_likelihood_for_moriond_3Dbase_s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91" y="1340768"/>
            <a:ext cx="44561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444" y="1340768"/>
            <a:ext cx="4179044" cy="400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34" y="5373216"/>
            <a:ext cx="3648018" cy="64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401" t="19084" r="12613" b="7087"/>
          <a:stretch/>
        </p:blipFill>
        <p:spPr>
          <a:xfrm>
            <a:off x="1414016" y="5373216"/>
            <a:ext cx="3683000" cy="406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51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480" y="116632"/>
            <a:ext cx="9361040" cy="762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…and the signal strength is compatible with a SM </a:t>
            </a:r>
            <a:r>
              <a:rPr lang="en-US" sz="3200" dirty="0"/>
              <a:t>H</a:t>
            </a:r>
            <a:r>
              <a:rPr lang="en-US" sz="3200" dirty="0" smtClean="0"/>
              <a:t>iggs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6" y="1556792"/>
            <a:ext cx="4615233" cy="41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016" y="1628801"/>
            <a:ext cx="424847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7617296" y="3573016"/>
            <a:ext cx="1584176" cy="50405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7296" y="3573016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= 0.80±0.14</a:t>
            </a:r>
          </a:p>
        </p:txBody>
      </p:sp>
    </p:spTree>
    <p:extLst>
      <p:ext uri="{BB962C8B-B14F-4D97-AF65-F5344CB8AC3E}">
        <p14:creationId xmlns:p14="http://schemas.microsoft.com/office/powerpoint/2010/main" val="70803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57150"/>
            <a:ext cx="9361040" cy="762000"/>
          </a:xfrm>
        </p:spPr>
        <p:txBody>
          <a:bodyPr/>
          <a:lstStyle/>
          <a:p>
            <a:r>
              <a:rPr lang="en-US" sz="3200" dirty="0" smtClean="0"/>
              <a:t> But, despite its success…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25" y="908720"/>
            <a:ext cx="8421819" cy="4800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GB" dirty="0" smtClean="0">
                <a:solidFill>
                  <a:srgbClr val="003366"/>
                </a:solidFill>
              </a:rPr>
              <a:t>…. we know that the Standard Model is not complete because: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rgbClr val="003366"/>
                </a:solidFill>
              </a:rPr>
              <a:t>It doesn’t solve the hierarchy problem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rgbClr val="003366"/>
                </a:solidFill>
              </a:rPr>
              <a:t>It has no explanation for dark matter/dark energy</a:t>
            </a:r>
            <a:endParaRPr lang="en-GB" dirty="0">
              <a:solidFill>
                <a:srgbClr val="003366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rgbClr val="003366"/>
                </a:solidFill>
              </a:rPr>
              <a:t>I</a:t>
            </a:r>
            <a:r>
              <a:rPr lang="en-US" dirty="0" err="1" smtClean="0">
                <a:solidFill>
                  <a:srgbClr val="003366"/>
                </a:solidFill>
              </a:rPr>
              <a:t>ts</a:t>
            </a:r>
            <a:r>
              <a:rPr lang="en-US" dirty="0" smtClean="0">
                <a:solidFill>
                  <a:srgbClr val="003366"/>
                </a:solidFill>
              </a:rPr>
              <a:t> mechanisms of CPV are too small to explain matter/antimatter imbalance</a:t>
            </a:r>
            <a:endParaRPr lang="en-GB" dirty="0">
              <a:solidFill>
                <a:srgbClr val="003366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rgbClr val="003366"/>
                </a:solidFill>
              </a:rPr>
              <a:t>It cannot provide a QFT of gravitation</a:t>
            </a:r>
          </a:p>
          <a:p>
            <a:pPr>
              <a:lnSpc>
                <a:spcPct val="150000"/>
              </a:lnSpc>
              <a:defRPr/>
            </a:pPr>
            <a:r>
              <a:rPr lang="en-GB" dirty="0" smtClean="0">
                <a:solidFill>
                  <a:srgbClr val="003366"/>
                </a:solidFill>
              </a:rPr>
              <a:t>….</a:t>
            </a:r>
            <a:r>
              <a:rPr lang="en-GB" dirty="0" err="1" smtClean="0">
                <a:solidFill>
                  <a:srgbClr val="003366"/>
                </a:solidFill>
              </a:rPr>
              <a:t>etc</a:t>
            </a:r>
            <a:endParaRPr lang="fr-FR" dirty="0">
              <a:solidFill>
                <a:srgbClr val="0033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94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41278"/>
          <a:lstStyle/>
          <a:p>
            <a:r>
              <a:rPr lang="en-US" dirty="0" smtClean="0"/>
              <a:t>Where we stand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0618" y="1062657"/>
            <a:ext cx="9199811" cy="5750719"/>
          </a:xfrm>
          <a:ln/>
        </p:spPr>
        <p:txBody>
          <a:bodyPr rIns="141278"/>
          <a:lstStyle/>
          <a:p>
            <a:pPr>
              <a:lnSpc>
                <a:spcPct val="90000"/>
              </a:lnSpc>
              <a:spcBef>
                <a:spcPts val="3020"/>
              </a:spcBef>
              <a:buFont typeface="Wingdings" charset="2"/>
              <a:buChar char="ü"/>
            </a:pPr>
            <a:r>
              <a:rPr lang="en-US" sz="1700" b="1" dirty="0"/>
              <a:t>T</a:t>
            </a:r>
            <a:r>
              <a:rPr lang="en-US" sz="1700" b="1" dirty="0" smtClean="0"/>
              <a:t>here </a:t>
            </a:r>
            <a:r>
              <a:rPr lang="en-US" sz="1700" b="1" dirty="0"/>
              <a:t>is </a:t>
            </a:r>
            <a:r>
              <a:rPr lang="en-US" sz="1700" b="1" dirty="0">
                <a:latin typeface="Arial Bold" charset="0"/>
                <a:cs typeface="Arial Bold" charset="0"/>
                <a:sym typeface="Arial Bold" charset="0"/>
              </a:rPr>
              <a:t>a new </a:t>
            </a:r>
            <a:r>
              <a:rPr lang="en-US" sz="1700" b="1" dirty="0" smtClean="0">
                <a:latin typeface="Arial Bold" charset="0"/>
                <a:cs typeface="Arial Bold" charset="0"/>
                <a:sym typeface="Arial Bold" charset="0"/>
              </a:rPr>
              <a:t>boson</a:t>
            </a:r>
            <a:r>
              <a:rPr lang="en-US" sz="1700" b="1" dirty="0" smtClean="0"/>
              <a:t> </a:t>
            </a:r>
            <a:r>
              <a:rPr lang="en-US" sz="1700" b="1" dirty="0"/>
              <a:t>of mass ~125 </a:t>
            </a:r>
            <a:r>
              <a:rPr lang="en-US" sz="1700" b="1" dirty="0" err="1"/>
              <a:t>GeV</a:t>
            </a:r>
            <a:r>
              <a:rPr lang="en-US" sz="1700" b="1" dirty="0"/>
              <a:t>, with properties consistent with the SM Higgs, within the current </a:t>
            </a:r>
            <a:r>
              <a:rPr lang="en-US" sz="1700" b="1" dirty="0" smtClean="0"/>
              <a:t>uncertainties. </a:t>
            </a:r>
            <a:r>
              <a:rPr lang="en-US" sz="1700" dirty="0" smtClean="0">
                <a:latin typeface="Arial Bold" charset="0"/>
                <a:cs typeface="Arial Bold" charset="0"/>
                <a:sym typeface="Arial Bold" charset="0"/>
              </a:rPr>
              <a:t>More </a:t>
            </a:r>
            <a:r>
              <a:rPr lang="en-US" sz="1700" dirty="0">
                <a:latin typeface="Arial Bold" charset="0"/>
                <a:cs typeface="Arial Bold" charset="0"/>
                <a:sym typeface="Arial Bold" charset="0"/>
              </a:rPr>
              <a:t>data needed to ascertain the nature of this object</a:t>
            </a:r>
            <a:r>
              <a:rPr lang="en-US" sz="1700" dirty="0"/>
              <a:t>.</a:t>
            </a:r>
          </a:p>
          <a:p>
            <a:pPr>
              <a:lnSpc>
                <a:spcPct val="90000"/>
              </a:lnSpc>
              <a:spcBef>
                <a:spcPts val="3757"/>
              </a:spcBef>
              <a:buFont typeface="Wingdings" charset="2"/>
              <a:buChar char="ü"/>
            </a:pPr>
            <a:r>
              <a:rPr lang="en-US" sz="1700" b="1" dirty="0" smtClean="0">
                <a:latin typeface="Arial Bold" charset="0"/>
                <a:cs typeface="Arial Bold" charset="0"/>
                <a:sym typeface="Arial Bold" charset="0"/>
              </a:rPr>
              <a:t>So </a:t>
            </a:r>
            <a:r>
              <a:rPr lang="en-US" sz="1700" b="1" dirty="0">
                <a:latin typeface="Arial Bold" charset="0"/>
                <a:cs typeface="Arial Bold" charset="0"/>
                <a:sym typeface="Arial Bold" charset="0"/>
              </a:rPr>
              <a:t>far, no indications of BSM</a:t>
            </a:r>
            <a:r>
              <a:rPr lang="en-US" sz="1700" b="1" dirty="0"/>
              <a:t> physics from direct searches at the </a:t>
            </a:r>
            <a:r>
              <a:rPr lang="en-US" sz="1700" b="1" dirty="0" smtClean="0"/>
              <a:t>High E Frontier: </a:t>
            </a:r>
            <a:endParaRPr lang="en-US" sz="1700" b="1" dirty="0"/>
          </a:p>
          <a:p>
            <a:pPr marL="820912" lvl="1" indent="-285750">
              <a:lnSpc>
                <a:spcPct val="90000"/>
              </a:lnSpc>
              <a:buFont typeface="Wingdings" charset="2"/>
              <a:buChar char="ü"/>
            </a:pPr>
            <a:r>
              <a:rPr lang="en-US" sz="1700" dirty="0"/>
              <a:t>colored SUSY particles (first generations) ruled out up to O(1 </a:t>
            </a:r>
            <a:r>
              <a:rPr lang="en-US" sz="1700" dirty="0" err="1"/>
              <a:t>TeV</a:t>
            </a:r>
            <a:r>
              <a:rPr lang="en-US" sz="1700" dirty="0"/>
              <a:t>), for a light LSP;</a:t>
            </a:r>
          </a:p>
          <a:p>
            <a:pPr marL="820912" lvl="1" indent="-285750">
              <a:lnSpc>
                <a:spcPct val="90000"/>
              </a:lnSpc>
              <a:buFont typeface="Wingdings" charset="2"/>
              <a:buChar char="ü"/>
            </a:pPr>
            <a:r>
              <a:rPr lang="ja-JP" altLang="en-US" sz="1700" dirty="0">
                <a:latin typeface="Arial"/>
              </a:rPr>
              <a:t>“</a:t>
            </a:r>
            <a:r>
              <a:rPr lang="en-US" sz="1700" dirty="0"/>
              <a:t>natural</a:t>
            </a:r>
            <a:r>
              <a:rPr lang="ja-JP" altLang="en-US" sz="1700" dirty="0">
                <a:latin typeface="Arial"/>
              </a:rPr>
              <a:t>”</a:t>
            </a:r>
            <a:r>
              <a:rPr lang="en-US" sz="1700" dirty="0"/>
              <a:t> SUSY probed at level of a few hundred </a:t>
            </a:r>
            <a:r>
              <a:rPr lang="en-US" sz="1700" dirty="0" err="1"/>
              <a:t>GeV</a:t>
            </a:r>
            <a:r>
              <a:rPr lang="en-US" sz="1700" dirty="0"/>
              <a:t> of 3rd generation </a:t>
            </a:r>
            <a:r>
              <a:rPr lang="en-US" sz="1700" dirty="0" err="1"/>
              <a:t>spartners</a:t>
            </a:r>
            <a:r>
              <a:rPr lang="en-US" sz="1700" dirty="0"/>
              <a:t>; </a:t>
            </a:r>
          </a:p>
          <a:p>
            <a:pPr marL="820912" lvl="1" indent="-285750">
              <a:lnSpc>
                <a:spcPct val="90000"/>
              </a:lnSpc>
              <a:buFont typeface="Wingdings" charset="2"/>
              <a:buChar char="ü"/>
            </a:pPr>
            <a:r>
              <a:rPr lang="en-US" sz="1700" dirty="0"/>
              <a:t>exotica: heavy objects probed up to masses of 2-3 </a:t>
            </a:r>
            <a:r>
              <a:rPr lang="en-US" sz="1700" dirty="0" err="1"/>
              <a:t>TeV</a:t>
            </a:r>
            <a:r>
              <a:rPr lang="en-US" sz="1700" dirty="0"/>
              <a:t>;</a:t>
            </a:r>
          </a:p>
          <a:p>
            <a:pPr marL="820912" lvl="1" indent="-285750">
              <a:lnSpc>
                <a:spcPct val="90000"/>
              </a:lnSpc>
              <a:buFont typeface="Wingdings" charset="2"/>
              <a:buChar char="ü"/>
            </a:pPr>
            <a:r>
              <a:rPr lang="en-US" sz="1700" dirty="0"/>
              <a:t>a lot of room still to be explored, </a:t>
            </a:r>
            <a:r>
              <a:rPr lang="en-US" sz="1700" dirty="0">
                <a:latin typeface="Arial Bold" charset="0"/>
                <a:cs typeface="Arial Bold" charset="0"/>
                <a:sym typeface="Arial Bold" charset="0"/>
              </a:rPr>
              <a:t>14 </a:t>
            </a:r>
            <a:r>
              <a:rPr lang="en-US" sz="1700" dirty="0" err="1">
                <a:latin typeface="Arial Bold" charset="0"/>
                <a:cs typeface="Arial Bold" charset="0"/>
                <a:sym typeface="Arial Bold" charset="0"/>
              </a:rPr>
              <a:t>TeV</a:t>
            </a:r>
            <a:r>
              <a:rPr lang="en-US" sz="1700" dirty="0">
                <a:latin typeface="Arial Bold" charset="0"/>
                <a:cs typeface="Arial Bold" charset="0"/>
                <a:sym typeface="Arial Bold" charset="0"/>
              </a:rPr>
              <a:t> will be essential</a:t>
            </a:r>
            <a:r>
              <a:rPr lang="en-US" sz="1700" dirty="0"/>
              <a:t>!</a:t>
            </a:r>
          </a:p>
          <a:p>
            <a:pPr>
              <a:spcBef>
                <a:spcPts val="3683"/>
              </a:spcBef>
              <a:buFont typeface="Wingdings" charset="2"/>
              <a:buChar char="ü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59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-26603" y="777017"/>
            <a:ext cx="2223772" cy="1616273"/>
            <a:chOff x="0" y="0"/>
            <a:chExt cx="1840" cy="1448"/>
          </a:xfrm>
        </p:grpSpPr>
        <p:pic>
          <p:nvPicPr>
            <p:cNvPr id="2867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59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4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40" cy="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8" name="Group 6"/>
          <p:cNvGrpSpPr>
            <a:grpSpLocks/>
          </p:cNvGrpSpPr>
          <p:nvPr/>
        </p:nvGrpSpPr>
        <p:grpSpPr bwMode="auto">
          <a:xfrm>
            <a:off x="5098107" y="1382003"/>
            <a:ext cx="2495848" cy="1696641"/>
            <a:chOff x="0" y="0"/>
            <a:chExt cx="2064" cy="1520"/>
          </a:xfrm>
        </p:grpSpPr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808" cy="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7" name="Picture 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64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9" name="Rectangle 7"/>
          <p:cNvSpPr>
            <a:spLocks noGrp="1" noChangeArrowheads="1"/>
          </p:cNvSpPr>
          <p:nvPr>
            <p:ph type="title"/>
          </p:nvPr>
        </p:nvSpPr>
        <p:spPr>
          <a:xfrm>
            <a:off x="1451081" y="-98227"/>
            <a:ext cx="6529834" cy="687586"/>
          </a:xfrm>
          <a:ln/>
        </p:spPr>
        <p:txBody>
          <a:bodyPr rIns="141278"/>
          <a:lstStyle/>
          <a:p>
            <a:r>
              <a:rPr lang="en-US" sz="3000" dirty="0" smtClean="0"/>
              <a:t>BSM: we </a:t>
            </a:r>
            <a:r>
              <a:rPr lang="en-US" sz="3000" dirty="0"/>
              <a:t>have searched.... </a:t>
            </a:r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6951855" y="3491508"/>
            <a:ext cx="2931170" cy="2160984"/>
            <a:chOff x="0" y="0"/>
            <a:chExt cx="2424" cy="1935"/>
          </a:xfrm>
        </p:grpSpPr>
        <p:pic>
          <p:nvPicPr>
            <p:cNvPr id="286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2170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9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24" cy="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5" name="Group 13"/>
          <p:cNvGrpSpPr>
            <a:grpSpLocks/>
          </p:cNvGrpSpPr>
          <p:nvPr/>
        </p:nvGrpSpPr>
        <p:grpSpPr bwMode="auto">
          <a:xfrm>
            <a:off x="119722" y="3357563"/>
            <a:ext cx="1886396" cy="1759148"/>
            <a:chOff x="0" y="0"/>
            <a:chExt cx="1560" cy="1576"/>
          </a:xfrm>
        </p:grpSpPr>
        <p:pic>
          <p:nvPicPr>
            <p:cNvPr id="28683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30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8" name="Group 16"/>
          <p:cNvGrpSpPr>
            <a:grpSpLocks/>
          </p:cNvGrpSpPr>
          <p:nvPr/>
        </p:nvGrpSpPr>
        <p:grpSpPr bwMode="auto">
          <a:xfrm>
            <a:off x="5049738" y="3897809"/>
            <a:ext cx="2166938" cy="2000250"/>
            <a:chOff x="0" y="0"/>
            <a:chExt cx="1792" cy="1792"/>
          </a:xfrm>
        </p:grpSpPr>
        <p:pic>
          <p:nvPicPr>
            <p:cNvPr id="2868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536" cy="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5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92" cy="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1" name="Group 19"/>
          <p:cNvGrpSpPr>
            <a:grpSpLocks/>
          </p:cNvGrpSpPr>
          <p:nvPr/>
        </p:nvGrpSpPr>
        <p:grpSpPr bwMode="auto">
          <a:xfrm>
            <a:off x="48442" y="4835426"/>
            <a:ext cx="1954113" cy="1607344"/>
            <a:chOff x="0" y="0"/>
            <a:chExt cx="1616" cy="1440"/>
          </a:xfrm>
        </p:grpSpPr>
        <p:pic>
          <p:nvPicPr>
            <p:cNvPr id="28689" name="Picture 1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360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8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6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7491244" y="1214438"/>
            <a:ext cx="2176611" cy="1696641"/>
            <a:chOff x="0" y="0"/>
            <a:chExt cx="1800" cy="1520"/>
          </a:xfrm>
        </p:grpSpPr>
        <p:pic>
          <p:nvPicPr>
            <p:cNvPr id="28692" name="Picture 2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548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21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0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7" name="Group 25"/>
          <p:cNvGrpSpPr>
            <a:grpSpLocks/>
          </p:cNvGrpSpPr>
          <p:nvPr/>
        </p:nvGrpSpPr>
        <p:grpSpPr bwMode="auto">
          <a:xfrm>
            <a:off x="4643438" y="4999509"/>
            <a:ext cx="2350740" cy="1785938"/>
            <a:chOff x="0" y="0"/>
            <a:chExt cx="1944" cy="1600"/>
          </a:xfrm>
        </p:grpSpPr>
        <p:pic>
          <p:nvPicPr>
            <p:cNvPr id="28695" name="Picture 2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695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6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4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0" name="Group 28"/>
          <p:cNvGrpSpPr>
            <a:grpSpLocks/>
          </p:cNvGrpSpPr>
          <p:nvPr/>
        </p:nvGrpSpPr>
        <p:grpSpPr bwMode="auto">
          <a:xfrm>
            <a:off x="7313486" y="2263676"/>
            <a:ext cx="2321719" cy="1785938"/>
            <a:chOff x="0" y="0"/>
            <a:chExt cx="1920" cy="1600"/>
          </a:xfrm>
        </p:grpSpPr>
        <p:pic>
          <p:nvPicPr>
            <p:cNvPr id="28698" name="Picture 2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664" cy="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27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0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3" name="Group 31"/>
          <p:cNvGrpSpPr>
            <a:grpSpLocks/>
          </p:cNvGrpSpPr>
          <p:nvPr/>
        </p:nvGrpSpPr>
        <p:grpSpPr bwMode="auto">
          <a:xfrm>
            <a:off x="7688275" y="5349017"/>
            <a:ext cx="2302372" cy="1625203"/>
            <a:chOff x="0" y="0"/>
            <a:chExt cx="1904" cy="1456"/>
          </a:xfrm>
        </p:grpSpPr>
        <p:pic>
          <p:nvPicPr>
            <p:cNvPr id="28701" name="Picture 2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649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2" name="Picture 30"/>
            <p:cNvPicPr>
              <a:picLocks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04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6" name="Group 34"/>
          <p:cNvGrpSpPr>
            <a:grpSpLocks/>
          </p:cNvGrpSpPr>
          <p:nvPr/>
        </p:nvGrpSpPr>
        <p:grpSpPr bwMode="auto">
          <a:xfrm>
            <a:off x="1738908" y="5481712"/>
            <a:ext cx="1625203" cy="1366242"/>
            <a:chOff x="0" y="0"/>
            <a:chExt cx="1344" cy="1224"/>
          </a:xfrm>
        </p:grpSpPr>
        <p:pic>
          <p:nvPicPr>
            <p:cNvPr id="28704" name="Picture 3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088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5" name="Picture 33"/>
            <p:cNvPicPr>
              <a:picLocks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44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9" name="Group 37"/>
          <p:cNvGrpSpPr>
            <a:grpSpLocks/>
          </p:cNvGrpSpPr>
          <p:nvPr/>
        </p:nvGrpSpPr>
        <p:grpSpPr bwMode="auto">
          <a:xfrm>
            <a:off x="3101672" y="5054203"/>
            <a:ext cx="1760637" cy="1669852"/>
            <a:chOff x="0" y="0"/>
            <a:chExt cx="1456" cy="1496"/>
          </a:xfrm>
        </p:grpSpPr>
        <p:pic>
          <p:nvPicPr>
            <p:cNvPr id="28707" name="Picture 35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200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8" name="Picture 36"/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6" cy="1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2" name="Group 40"/>
          <p:cNvGrpSpPr>
            <a:grpSpLocks/>
          </p:cNvGrpSpPr>
          <p:nvPr/>
        </p:nvGrpSpPr>
        <p:grpSpPr bwMode="auto">
          <a:xfrm>
            <a:off x="1751036" y="4021709"/>
            <a:ext cx="2205633" cy="1759148"/>
            <a:chOff x="0" y="0"/>
            <a:chExt cx="1824" cy="1576"/>
          </a:xfrm>
        </p:grpSpPr>
        <p:pic>
          <p:nvPicPr>
            <p:cNvPr id="28710" name="Picture 3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568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1" name="Picture 39"/>
            <p:cNvPicPr>
              <a:picLocks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4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5" name="Group 43"/>
          <p:cNvGrpSpPr>
            <a:grpSpLocks/>
          </p:cNvGrpSpPr>
          <p:nvPr/>
        </p:nvGrpSpPr>
        <p:grpSpPr bwMode="auto">
          <a:xfrm>
            <a:off x="2952936" y="3536156"/>
            <a:ext cx="2350740" cy="1768078"/>
            <a:chOff x="0" y="0"/>
            <a:chExt cx="1944" cy="1584"/>
          </a:xfrm>
        </p:grpSpPr>
        <p:pic>
          <p:nvPicPr>
            <p:cNvPr id="28713" name="Picture 41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693" cy="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4" name="Picture 42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4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8" name="Group 46"/>
          <p:cNvGrpSpPr>
            <a:grpSpLocks/>
          </p:cNvGrpSpPr>
          <p:nvPr/>
        </p:nvGrpSpPr>
        <p:grpSpPr bwMode="auto">
          <a:xfrm>
            <a:off x="4943326" y="2238137"/>
            <a:ext cx="2379762" cy="1741289"/>
            <a:chOff x="0" y="0"/>
            <a:chExt cx="1968" cy="1560"/>
          </a:xfrm>
        </p:grpSpPr>
        <p:pic>
          <p:nvPicPr>
            <p:cNvPr id="28716" name="Picture 44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712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7" name="Picture 45"/>
            <p:cNvPicPr>
              <a:picLocks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68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21" name="Group 49"/>
          <p:cNvGrpSpPr>
            <a:grpSpLocks/>
          </p:cNvGrpSpPr>
          <p:nvPr/>
        </p:nvGrpSpPr>
        <p:grpSpPr bwMode="auto">
          <a:xfrm>
            <a:off x="2747367" y="2073920"/>
            <a:ext cx="2466826" cy="1759148"/>
            <a:chOff x="0" y="0"/>
            <a:chExt cx="2040" cy="1576"/>
          </a:xfrm>
        </p:grpSpPr>
        <p:pic>
          <p:nvPicPr>
            <p:cNvPr id="28719" name="Picture 47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784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0" name="Picture 48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40" cy="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24" name="Group 52"/>
          <p:cNvGrpSpPr>
            <a:grpSpLocks/>
          </p:cNvGrpSpPr>
          <p:nvPr/>
        </p:nvGrpSpPr>
        <p:grpSpPr bwMode="auto">
          <a:xfrm>
            <a:off x="812601" y="2472408"/>
            <a:ext cx="2486174" cy="1821656"/>
            <a:chOff x="0" y="0"/>
            <a:chExt cx="2056" cy="1632"/>
          </a:xfrm>
        </p:grpSpPr>
        <p:pic>
          <p:nvPicPr>
            <p:cNvPr id="28722" name="Picture 50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800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3" name="Picture 51"/>
            <p:cNvPicPr>
              <a:picLocks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56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27" name="Group 55"/>
          <p:cNvGrpSpPr>
            <a:grpSpLocks/>
          </p:cNvGrpSpPr>
          <p:nvPr/>
        </p:nvGrpSpPr>
        <p:grpSpPr bwMode="auto">
          <a:xfrm>
            <a:off x="116086" y="1809378"/>
            <a:ext cx="2495848" cy="1777008"/>
            <a:chOff x="0" y="0"/>
            <a:chExt cx="2064" cy="1592"/>
          </a:xfrm>
        </p:grpSpPr>
        <p:pic>
          <p:nvPicPr>
            <p:cNvPr id="28725" name="Picture 53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808" cy="1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6" name="Picture 54"/>
            <p:cNvPicPr>
              <a:picLocks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64" cy="1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30" name="Group 58"/>
          <p:cNvGrpSpPr>
            <a:grpSpLocks/>
          </p:cNvGrpSpPr>
          <p:nvPr/>
        </p:nvGrpSpPr>
        <p:grpSpPr bwMode="auto">
          <a:xfrm>
            <a:off x="2118641" y="1292706"/>
            <a:ext cx="2079873" cy="1625203"/>
            <a:chOff x="0" y="0"/>
            <a:chExt cx="1720" cy="1456"/>
          </a:xfrm>
        </p:grpSpPr>
        <p:pic>
          <p:nvPicPr>
            <p:cNvPr id="28728" name="Picture 56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464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29" name="Picture 57"/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0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33" name="Group 61"/>
          <p:cNvGrpSpPr>
            <a:grpSpLocks/>
          </p:cNvGrpSpPr>
          <p:nvPr/>
        </p:nvGrpSpPr>
        <p:grpSpPr bwMode="auto">
          <a:xfrm>
            <a:off x="6365452" y="4827747"/>
            <a:ext cx="2205633" cy="1741289"/>
            <a:chOff x="0" y="0"/>
            <a:chExt cx="1824" cy="1560"/>
          </a:xfrm>
        </p:grpSpPr>
        <p:pic>
          <p:nvPicPr>
            <p:cNvPr id="28731" name="Picture 59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568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2" name="Picture 60"/>
            <p:cNvPicPr>
              <a:picLocks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4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36" name="Group 64"/>
          <p:cNvGrpSpPr>
            <a:grpSpLocks/>
          </p:cNvGrpSpPr>
          <p:nvPr/>
        </p:nvGrpSpPr>
        <p:grpSpPr bwMode="auto">
          <a:xfrm>
            <a:off x="3608410" y="1614041"/>
            <a:ext cx="1760637" cy="1303734"/>
            <a:chOff x="0" y="0"/>
            <a:chExt cx="1456" cy="1168"/>
          </a:xfrm>
        </p:grpSpPr>
        <p:pic>
          <p:nvPicPr>
            <p:cNvPr id="28734" name="Picture 62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20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5" name="Picture 63"/>
            <p:cNvPicPr>
              <a:picLocks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6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39" name="Group 67"/>
          <p:cNvGrpSpPr>
            <a:grpSpLocks/>
          </p:cNvGrpSpPr>
          <p:nvPr/>
        </p:nvGrpSpPr>
        <p:grpSpPr bwMode="auto">
          <a:xfrm>
            <a:off x="657892" y="5704955"/>
            <a:ext cx="1760637" cy="1303734"/>
            <a:chOff x="0" y="0"/>
            <a:chExt cx="1456" cy="1168"/>
          </a:xfrm>
        </p:grpSpPr>
        <p:pic>
          <p:nvPicPr>
            <p:cNvPr id="28737" name="Picture 65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20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38" name="Picture 66"/>
            <p:cNvPicPr>
              <a:picLocks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6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42" name="Group 70"/>
          <p:cNvGrpSpPr>
            <a:grpSpLocks/>
          </p:cNvGrpSpPr>
          <p:nvPr/>
        </p:nvGrpSpPr>
        <p:grpSpPr bwMode="auto">
          <a:xfrm>
            <a:off x="4049780" y="5599048"/>
            <a:ext cx="1760637" cy="1357313"/>
            <a:chOff x="0" y="0"/>
            <a:chExt cx="1456" cy="1216"/>
          </a:xfrm>
        </p:grpSpPr>
        <p:pic>
          <p:nvPicPr>
            <p:cNvPr id="28740" name="Picture 68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20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1" name="Picture 69"/>
            <p:cNvPicPr>
              <a:picLocks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56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45" name="Group 73"/>
          <p:cNvGrpSpPr>
            <a:grpSpLocks/>
          </p:cNvGrpSpPr>
          <p:nvPr/>
        </p:nvGrpSpPr>
        <p:grpSpPr bwMode="auto">
          <a:xfrm>
            <a:off x="5704003" y="2893219"/>
            <a:ext cx="1954113" cy="1893094"/>
            <a:chOff x="0" y="0"/>
            <a:chExt cx="1616" cy="1696"/>
          </a:xfrm>
        </p:grpSpPr>
        <p:pic>
          <p:nvPicPr>
            <p:cNvPr id="28743" name="Picture 71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362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4" name="Picture 72"/>
            <p:cNvPicPr>
              <a:picLocks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6" cy="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48" name="Group 76"/>
          <p:cNvGrpSpPr>
            <a:grpSpLocks/>
          </p:cNvGrpSpPr>
          <p:nvPr/>
        </p:nvGrpSpPr>
        <p:grpSpPr bwMode="auto">
          <a:xfrm>
            <a:off x="4014639" y="641822"/>
            <a:ext cx="1983135" cy="1482328"/>
            <a:chOff x="0" y="0"/>
            <a:chExt cx="1640" cy="1328"/>
          </a:xfrm>
        </p:grpSpPr>
        <p:pic>
          <p:nvPicPr>
            <p:cNvPr id="28746" name="Picture 7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384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47" name="Picture 75"/>
            <p:cNvPicPr>
              <a:picLocks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40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51" name="Group 79"/>
          <p:cNvGrpSpPr>
            <a:grpSpLocks/>
          </p:cNvGrpSpPr>
          <p:nvPr/>
        </p:nvGrpSpPr>
        <p:grpSpPr bwMode="auto">
          <a:xfrm>
            <a:off x="5910782" y="783580"/>
            <a:ext cx="1654225" cy="1482328"/>
            <a:chOff x="0" y="0"/>
            <a:chExt cx="1368" cy="1328"/>
          </a:xfrm>
        </p:grpSpPr>
        <p:pic>
          <p:nvPicPr>
            <p:cNvPr id="28749" name="Picture 77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112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0" name="Picture 78"/>
            <p:cNvPicPr>
              <a:picLocks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6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54" name="Group 82"/>
          <p:cNvGrpSpPr>
            <a:grpSpLocks/>
          </p:cNvGrpSpPr>
          <p:nvPr/>
        </p:nvGrpSpPr>
        <p:grpSpPr bwMode="auto">
          <a:xfrm>
            <a:off x="2070199" y="638607"/>
            <a:ext cx="1731615" cy="1401961"/>
            <a:chOff x="0" y="0"/>
            <a:chExt cx="1432" cy="1256"/>
          </a:xfrm>
        </p:grpSpPr>
        <p:pic>
          <p:nvPicPr>
            <p:cNvPr id="28752" name="Picture 80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176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3" name="Picture 81"/>
            <p:cNvPicPr>
              <a:picLocks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32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57" name="Group 85"/>
          <p:cNvGrpSpPr>
            <a:grpSpLocks/>
          </p:cNvGrpSpPr>
          <p:nvPr/>
        </p:nvGrpSpPr>
        <p:grpSpPr bwMode="auto">
          <a:xfrm>
            <a:off x="7379922" y="446619"/>
            <a:ext cx="2050852" cy="1678781"/>
            <a:chOff x="0" y="0"/>
            <a:chExt cx="1696" cy="1504"/>
          </a:xfrm>
        </p:grpSpPr>
        <p:pic>
          <p:nvPicPr>
            <p:cNvPr id="28755" name="Picture 83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44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56" name="Picture 84"/>
            <p:cNvPicPr>
              <a:picLocks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96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758" name="Rectangle 86"/>
          <p:cNvSpPr>
            <a:spLocks/>
          </p:cNvSpPr>
          <p:nvPr/>
        </p:nvSpPr>
        <p:spPr bwMode="auto">
          <a:xfrm>
            <a:off x="5603571" y="446618"/>
            <a:ext cx="4208115" cy="31253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FBEEE"/>
              </a:gs>
            </a:gsLst>
            <a:lin ang="5400000" scaled="1"/>
          </a:gradFill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2575" bIns="0"/>
          <a:lstStyle/>
          <a:p>
            <a:pPr>
              <a:lnSpc>
                <a:spcPct val="150000"/>
              </a:lnSpc>
              <a:spcBef>
                <a:spcPts val="1473"/>
              </a:spcBef>
            </a:pPr>
            <a:r>
              <a:rPr lang="en-US" sz="1300">
                <a:solidFill>
                  <a:srgbClr val="00145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eg. exclusions plots shown at Moriond QCD 2012....</a:t>
            </a:r>
          </a:p>
        </p:txBody>
      </p:sp>
    </p:spTree>
    <p:extLst>
      <p:ext uri="{BB962C8B-B14F-4D97-AF65-F5344CB8AC3E}">
        <p14:creationId xmlns:p14="http://schemas.microsoft.com/office/powerpoint/2010/main" val="17697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1383364" y="0"/>
            <a:ext cx="6529834" cy="687586"/>
          </a:xfrm>
          <a:ln/>
        </p:spPr>
        <p:txBody>
          <a:bodyPr rIns="141278"/>
          <a:lstStyle/>
          <a:p>
            <a:r>
              <a:rPr lang="en-US"/>
              <a:t>The big picture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77574" y="-222779"/>
            <a:ext cx="5188148" cy="744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464417" y="1551832"/>
            <a:ext cx="1701385" cy="365001"/>
            <a:chOff x="0" y="0"/>
            <a:chExt cx="1407" cy="327"/>
          </a:xfrm>
        </p:grpSpPr>
        <p:sp>
          <p:nvSpPr>
            <p:cNvPr id="32776" name="AutoShape 8"/>
            <p:cNvSpPr>
              <a:spLocks/>
            </p:cNvSpPr>
            <p:nvPr/>
          </p:nvSpPr>
          <p:spPr bwMode="auto">
            <a:xfrm>
              <a:off x="5" y="0"/>
              <a:ext cx="1402" cy="308"/>
            </a:xfrm>
            <a:prstGeom prst="roundRect">
              <a:avLst>
                <a:gd name="adj" fmla="val 38875"/>
              </a:avLst>
            </a:prstGeom>
            <a:gradFill rotWithShape="0">
              <a:gsLst>
                <a:gs pos="0">
                  <a:srgbClr val="FAFA65"/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solidFill>
                <a:srgbClr val="520F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7" name="Rectangle 9"/>
            <p:cNvSpPr>
              <a:spLocks/>
            </p:cNvSpPr>
            <p:nvPr/>
          </p:nvSpPr>
          <p:spPr bwMode="auto">
            <a:xfrm>
              <a:off x="0" y="4"/>
              <a:ext cx="138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42097" algn="ctr"/>
              <a:r>
                <a:rPr lang="en-US" sz="130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inclusive searches</a:t>
              </a:r>
            </a:p>
          </p:txBody>
        </p:sp>
      </p:grpSp>
      <p:grpSp>
        <p:nvGrpSpPr>
          <p:cNvPr id="32781" name="Group 13"/>
          <p:cNvGrpSpPr>
            <a:grpSpLocks/>
          </p:cNvGrpSpPr>
          <p:nvPr/>
        </p:nvGrpSpPr>
        <p:grpSpPr bwMode="auto">
          <a:xfrm rot="-5400000">
            <a:off x="775885" y="2952661"/>
            <a:ext cx="2092957" cy="444997"/>
            <a:chOff x="-98" y="0"/>
            <a:chExt cx="1874" cy="367"/>
          </a:xfrm>
        </p:grpSpPr>
        <p:sp>
          <p:nvSpPr>
            <p:cNvPr id="32779" name="AutoShape 11"/>
            <p:cNvSpPr>
              <a:spLocks/>
            </p:cNvSpPr>
            <p:nvPr/>
          </p:nvSpPr>
          <p:spPr bwMode="auto">
            <a:xfrm>
              <a:off x="6" y="0"/>
              <a:ext cx="1770" cy="346"/>
            </a:xfrm>
            <a:prstGeom prst="roundRect">
              <a:avLst>
                <a:gd name="adj" fmla="val 34648"/>
              </a:avLst>
            </a:prstGeom>
            <a:gradFill rotWithShape="0">
              <a:gsLst>
                <a:gs pos="0">
                  <a:srgbClr val="FAFA65"/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solidFill>
                <a:srgbClr val="520F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0" name="Rectangle 12"/>
            <p:cNvSpPr>
              <a:spLocks/>
            </p:cNvSpPr>
            <p:nvPr/>
          </p:nvSpPr>
          <p:spPr bwMode="auto">
            <a:xfrm>
              <a:off x="-98" y="5"/>
              <a:ext cx="1748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42097" algn="ctr"/>
              <a:r>
                <a:rPr lang="en-US" sz="1300" dirty="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Natural SUSY</a:t>
              </a:r>
            </a:p>
          </p:txBody>
        </p:sp>
      </p:grpSp>
      <p:grpSp>
        <p:nvGrpSpPr>
          <p:cNvPr id="32784" name="Group 16"/>
          <p:cNvGrpSpPr>
            <a:grpSpLocks/>
          </p:cNvGrpSpPr>
          <p:nvPr/>
        </p:nvGrpSpPr>
        <p:grpSpPr bwMode="auto">
          <a:xfrm>
            <a:off x="85856" y="4179965"/>
            <a:ext cx="2390644" cy="473273"/>
            <a:chOff x="0" y="0"/>
            <a:chExt cx="1976" cy="423"/>
          </a:xfrm>
        </p:grpSpPr>
        <p:sp>
          <p:nvSpPr>
            <p:cNvPr id="32782" name="AutoShape 14"/>
            <p:cNvSpPr>
              <a:spLocks/>
            </p:cNvSpPr>
            <p:nvPr/>
          </p:nvSpPr>
          <p:spPr bwMode="auto">
            <a:xfrm>
              <a:off x="7" y="0"/>
              <a:ext cx="1969" cy="399"/>
            </a:xfrm>
            <a:prstGeom prst="roundRect">
              <a:avLst>
                <a:gd name="adj" fmla="val 30069"/>
              </a:avLst>
            </a:prstGeom>
            <a:gradFill rotWithShape="0">
              <a:gsLst>
                <a:gs pos="0">
                  <a:srgbClr val="FAFA65"/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solidFill>
                <a:srgbClr val="520F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3" name="Rectangle 15"/>
            <p:cNvSpPr>
              <a:spLocks/>
            </p:cNvSpPr>
            <p:nvPr/>
          </p:nvSpPr>
          <p:spPr bwMode="auto">
            <a:xfrm>
              <a:off x="0" y="5"/>
              <a:ext cx="1945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42097" algn="ctr"/>
              <a:r>
                <a:rPr lang="en-US" sz="130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long-lived particles,</a:t>
              </a:r>
            </a:p>
            <a:p>
              <a:pPr marL="42097" algn="ctr"/>
              <a:r>
                <a:rPr lang="en-US" sz="130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eg. split SUSY</a:t>
              </a:r>
            </a:p>
          </p:txBody>
        </p:sp>
      </p:grpSp>
      <p:grpSp>
        <p:nvGrpSpPr>
          <p:cNvPr id="32787" name="Group 19"/>
          <p:cNvGrpSpPr>
            <a:grpSpLocks/>
          </p:cNvGrpSpPr>
          <p:nvPr/>
        </p:nvGrpSpPr>
        <p:grpSpPr bwMode="auto">
          <a:xfrm>
            <a:off x="995200" y="4835825"/>
            <a:ext cx="1054447" cy="321469"/>
            <a:chOff x="0" y="0"/>
            <a:chExt cx="872" cy="288"/>
          </a:xfrm>
        </p:grpSpPr>
        <p:sp>
          <p:nvSpPr>
            <p:cNvPr id="32785" name="AutoShape 17"/>
            <p:cNvSpPr>
              <a:spLocks/>
            </p:cNvSpPr>
            <p:nvPr/>
          </p:nvSpPr>
          <p:spPr bwMode="auto">
            <a:xfrm>
              <a:off x="3" y="0"/>
              <a:ext cx="869" cy="271"/>
            </a:xfrm>
            <a:prstGeom prst="roundRect">
              <a:avLst>
                <a:gd name="adj" fmla="val 44273"/>
              </a:avLst>
            </a:prstGeom>
            <a:gradFill rotWithShape="0">
              <a:gsLst>
                <a:gs pos="0">
                  <a:srgbClr val="FAFA65"/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solidFill>
                <a:srgbClr val="520F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6" name="Rectangle 18"/>
            <p:cNvSpPr>
              <a:spLocks/>
            </p:cNvSpPr>
            <p:nvPr/>
          </p:nvSpPr>
          <p:spPr bwMode="auto">
            <a:xfrm>
              <a:off x="0" y="3"/>
              <a:ext cx="858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42097" algn="ctr"/>
              <a:r>
                <a:rPr lang="en-US" sz="1300" dirty="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RPV</a:t>
              </a:r>
            </a:p>
          </p:txBody>
        </p:sp>
      </p:grpSp>
      <p:sp>
        <p:nvSpPr>
          <p:cNvPr id="32793" name="Rectangle 25"/>
          <p:cNvSpPr>
            <a:spLocks/>
          </p:cNvSpPr>
          <p:nvPr/>
        </p:nvSpPr>
        <p:spPr bwMode="auto">
          <a:xfrm rot="5400000">
            <a:off x="8095134" y="2292392"/>
            <a:ext cx="2625328" cy="18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2575" bIns="0"/>
          <a:lstStyle/>
          <a:p>
            <a:pPr marL="42097"/>
            <a:r>
              <a:rPr lang="en-US" sz="500" u="sng">
                <a:solidFill>
                  <a:srgbClr val="000000"/>
                </a:solidFill>
                <a:ea typeface="ＭＳ Ｐゴシック" charset="0"/>
                <a:cs typeface="Arial" charset="0"/>
                <a:hlinkClick r:id="rId3"/>
              </a:rPr>
              <a:t>https://twiki.cern.ch/twiki/bin/view/AtlasPublic/CombinedSummaryPlots</a:t>
            </a:r>
            <a:endParaRPr lang="en-US" sz="500" u="sng">
              <a:solidFill>
                <a:srgbClr val="000000"/>
              </a:solidFill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41278"/>
          <a:lstStyle/>
          <a:p>
            <a:r>
              <a:rPr lang="en-US" dirty="0" smtClean="0"/>
              <a:t>SUSY health</a:t>
            </a:r>
            <a:endParaRPr lang="en-US" dirty="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4161" y="836712"/>
            <a:ext cx="5775275" cy="5420320"/>
          </a:xfrm>
          <a:ln/>
        </p:spPr>
        <p:txBody>
          <a:bodyPr rIns="141278"/>
          <a:lstStyle/>
          <a:p>
            <a:pPr>
              <a:buFontTx/>
              <a:buBlip>
                <a:blip r:embed="rId2"/>
              </a:buBlip>
            </a:pPr>
            <a:r>
              <a:rPr lang="en-US" sz="1800" dirty="0"/>
              <a:t>The experiments have already explored a very vast range of masses and parameters</a:t>
            </a:r>
          </a:p>
          <a:p>
            <a:pPr>
              <a:spcBef>
                <a:spcPts val="1621"/>
              </a:spcBef>
              <a:buBlip>
                <a:blip r:embed="rId2"/>
              </a:buBlip>
            </a:pPr>
            <a:r>
              <a:rPr lang="en-US" sz="1800" dirty="0"/>
              <a:t>Though, too early to declare SUSY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s death, since there remain important parameter regions to be explored, and because</a:t>
            </a:r>
          </a:p>
          <a:p>
            <a:pPr marL="820885" lvl="1">
              <a:spcBef>
                <a:spcPts val="1621"/>
              </a:spcBef>
              <a:buBlip>
                <a:blip r:embed="rId3"/>
              </a:buBlip>
            </a:pPr>
            <a:r>
              <a:rPr lang="en-US" sz="1700" dirty="0"/>
              <a:t>Difficult or impossible to give </a:t>
            </a:r>
            <a:r>
              <a:rPr lang="ja-JP" altLang="en-US" sz="1700" dirty="0">
                <a:latin typeface="Arial"/>
              </a:rPr>
              <a:t>“</a:t>
            </a:r>
            <a:r>
              <a:rPr lang="en-US" sz="1700" dirty="0"/>
              <a:t>absolute</a:t>
            </a:r>
            <a:r>
              <a:rPr lang="ja-JP" altLang="en-US" sz="1700" dirty="0">
                <a:latin typeface="Arial"/>
              </a:rPr>
              <a:t>”</a:t>
            </a:r>
            <a:r>
              <a:rPr lang="en-US" sz="1700" dirty="0"/>
              <a:t> limits, since basically always assumptions involved</a:t>
            </a:r>
          </a:p>
          <a:p>
            <a:pPr marL="820885" lvl="1">
              <a:spcBef>
                <a:spcPts val="1621"/>
              </a:spcBef>
              <a:buBlip>
                <a:blip r:embed="rId3"/>
              </a:buBlip>
            </a:pPr>
            <a:r>
              <a:rPr lang="en-US" sz="1700" dirty="0"/>
              <a:t>limits quickly degrade or disappear when raising m(LSP) beyond several hundreds of </a:t>
            </a:r>
            <a:r>
              <a:rPr lang="en-US" sz="1700" dirty="0" err="1"/>
              <a:t>GeV</a:t>
            </a:r>
            <a:endParaRPr lang="en-US" sz="1700" dirty="0"/>
          </a:p>
          <a:p>
            <a:pPr marL="820885" lvl="1">
              <a:spcBef>
                <a:spcPts val="1621"/>
              </a:spcBef>
              <a:buBlip>
                <a:blip r:embed="rId3"/>
              </a:buBlip>
            </a:pPr>
            <a:r>
              <a:rPr lang="en-US" sz="1700" dirty="0"/>
              <a:t>inclusive searches often assume degenerate 1st and 2nd generation </a:t>
            </a:r>
            <a:r>
              <a:rPr lang="en-US" sz="1700" dirty="0" err="1"/>
              <a:t>squarks</a:t>
            </a:r>
            <a:r>
              <a:rPr lang="en-US" sz="1700" dirty="0"/>
              <a:t>. Limits decrease (by several hundreds of </a:t>
            </a:r>
            <a:r>
              <a:rPr lang="en-US" sz="1700" dirty="0" err="1"/>
              <a:t>GeV</a:t>
            </a:r>
            <a:r>
              <a:rPr lang="en-US" sz="1700" dirty="0"/>
              <a:t>) if this is given up</a:t>
            </a:r>
          </a:p>
          <a:p>
            <a:pPr marL="820885" lvl="1">
              <a:spcBef>
                <a:spcPts val="1621"/>
              </a:spcBef>
              <a:buBlip>
                <a:blip r:embed="rId3"/>
              </a:buBlip>
            </a:pPr>
            <a:r>
              <a:rPr lang="en-US" sz="1700" dirty="0"/>
              <a:t>simplified models make strong assumptions on branching ratios, masses of intermediate states</a:t>
            </a:r>
          </a:p>
          <a:p>
            <a:pPr marL="820885" lvl="1">
              <a:spcBef>
                <a:spcPts val="1621"/>
              </a:spcBef>
              <a:buBlip>
                <a:blip r:embed="rId3"/>
              </a:buBlip>
            </a:pPr>
            <a:r>
              <a:rPr lang="en-US" sz="1700" dirty="0"/>
              <a:t>theory uncertainties (cross sections/scales/</a:t>
            </a:r>
            <a:r>
              <a:rPr lang="en-US" sz="1700" dirty="0" err="1"/>
              <a:t>pdfs</a:t>
            </a:r>
            <a:r>
              <a:rPr lang="en-US" sz="1700" dirty="0"/>
              <a:t>, initial state radiation)</a:t>
            </a:r>
          </a:p>
        </p:txBody>
      </p:sp>
      <p:pic>
        <p:nvPicPr>
          <p:cNvPr id="3379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95" y="741164"/>
            <a:ext cx="2689324" cy="2411016"/>
          </a:xfrm>
          <a:prstGeom prst="rect">
            <a:avLst/>
          </a:prstGeom>
          <a:noFill/>
          <a:ln>
            <a:noFill/>
          </a:ln>
          <a:effectLst>
            <a:outerShdw blurRad="127000" dist="1016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740" y="2873127"/>
            <a:ext cx="2534543" cy="2294930"/>
          </a:xfrm>
          <a:prstGeom prst="rect">
            <a:avLst/>
          </a:prstGeom>
          <a:noFill/>
          <a:ln>
            <a:noFill/>
          </a:ln>
          <a:effectLst>
            <a:outerShdw blurRad="127000" dist="1016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30" y="4458146"/>
            <a:ext cx="2679650" cy="2518172"/>
          </a:xfrm>
          <a:prstGeom prst="rect">
            <a:avLst/>
          </a:prstGeom>
          <a:noFill/>
          <a:ln>
            <a:noFill/>
          </a:ln>
          <a:effectLst>
            <a:outerShdw blurRad="127000" dist="1016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1364010" y="0"/>
            <a:ext cx="6529834" cy="687586"/>
          </a:xfrm>
          <a:ln/>
        </p:spPr>
        <p:txBody>
          <a:bodyPr rIns="141278"/>
          <a:lstStyle/>
          <a:p>
            <a:r>
              <a:rPr lang="en-US"/>
              <a:t>Parton luminosities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9751" y="-854645"/>
            <a:ext cx="5938242" cy="9103072"/>
          </a:xfrm>
          <a:prstGeom prst="rect">
            <a:avLst/>
          </a:prstGeom>
          <a:noFill/>
          <a:ln>
            <a:noFill/>
          </a:ln>
          <a:effectLst>
            <a:outerShdw blurRad="127000" dist="139699" dir="3120016" algn="ctr" rotWithShape="0">
              <a:srgbClr val="000000">
                <a:alpha val="15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2678534" y="5982890"/>
            <a:ext cx="2070199" cy="294680"/>
            <a:chOff x="0" y="0"/>
            <a:chExt cx="1711" cy="264"/>
          </a:xfrm>
        </p:grpSpPr>
        <p:sp>
          <p:nvSpPr>
            <p:cNvPr id="37891" name="AutoShape 3"/>
            <p:cNvSpPr>
              <a:spLocks/>
            </p:cNvSpPr>
            <p:nvPr/>
          </p:nvSpPr>
          <p:spPr bwMode="auto">
            <a:xfrm>
              <a:off x="6" y="0"/>
              <a:ext cx="1705" cy="248"/>
            </a:xfrm>
            <a:prstGeom prst="roundRect">
              <a:avLst>
                <a:gd name="adj" fmla="val 48296"/>
              </a:avLst>
            </a:prstGeom>
            <a:gradFill rotWithShape="0">
              <a:gsLst>
                <a:gs pos="0">
                  <a:srgbClr val="FAFA65"/>
                </a:gs>
                <a:gs pos="100000">
                  <a:srgbClr val="FFFFFF"/>
                </a:gs>
              </a:gsLst>
              <a:lin ang="5400000" scaled="1"/>
            </a:gradFill>
            <a:ln w="25400" cap="flat">
              <a:solidFill>
                <a:srgbClr val="520F15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892" name="Rectangle 4"/>
            <p:cNvSpPr>
              <a:spLocks/>
            </p:cNvSpPr>
            <p:nvPr/>
          </p:nvSpPr>
          <p:spPr bwMode="auto">
            <a:xfrm>
              <a:off x="0" y="3"/>
              <a:ext cx="1685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57799" bIns="0"/>
            <a:lstStyle/>
            <a:p>
              <a:pPr marL="42097" algn="ctr"/>
              <a:r>
                <a:rPr lang="en-US" sz="1300">
                  <a:solidFill>
                    <a:srgbClr val="520F15"/>
                  </a:solidFill>
                  <a:ea typeface="ＭＳ Ｐゴシック" charset="0"/>
                  <a:cs typeface="Arial" charset="0"/>
                </a:rPr>
                <a:t>for a fixed mass scale</a:t>
              </a:r>
            </a:p>
          </p:txBody>
        </p:sp>
      </p:grpSp>
      <p:grpSp>
        <p:nvGrpSpPr>
          <p:cNvPr id="37904" name="Group 16"/>
          <p:cNvGrpSpPr>
            <a:grpSpLocks/>
          </p:cNvGrpSpPr>
          <p:nvPr/>
        </p:nvGrpSpPr>
        <p:grpSpPr bwMode="auto">
          <a:xfrm>
            <a:off x="998839" y="1994677"/>
            <a:ext cx="8684669" cy="3920133"/>
            <a:chOff x="44" y="-37"/>
            <a:chExt cx="7181" cy="3512"/>
          </a:xfrm>
        </p:grpSpPr>
        <p:grpSp>
          <p:nvGrpSpPr>
            <p:cNvPr id="37898" name="Group 10"/>
            <p:cNvGrpSpPr>
              <a:grpSpLocks/>
            </p:cNvGrpSpPr>
            <p:nvPr/>
          </p:nvGrpSpPr>
          <p:grpSpPr bwMode="auto">
            <a:xfrm>
              <a:off x="44" y="-37"/>
              <a:ext cx="5162" cy="3512"/>
              <a:chOff x="44" y="-37"/>
              <a:chExt cx="5162" cy="3512"/>
            </a:xfrm>
          </p:grpSpPr>
          <p:pic>
            <p:nvPicPr>
              <p:cNvPr id="37894" name="Picture 6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6" y="48"/>
                <a:ext cx="240" cy="31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139699" dir="3120016" algn="ctr" rotWithShape="0">
                  <a:srgbClr val="000000">
                    <a:alpha val="15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37895" name="Picture 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" y="-37"/>
                <a:ext cx="4424" cy="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139699" dir="3120016" algn="ctr" rotWithShape="0">
                  <a:srgbClr val="000000">
                    <a:alpha val="15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37896" name="Rectangle 8"/>
              <p:cNvSpPr>
                <a:spLocks/>
              </p:cNvSpPr>
              <p:nvPr/>
            </p:nvSpPr>
            <p:spPr bwMode="auto">
              <a:xfrm>
                <a:off x="4797" y="3296"/>
                <a:ext cx="409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2097" algn="ctr"/>
                <a:r>
                  <a:rPr lang="en-US" sz="1300">
                    <a:solidFill>
                      <a:srgbClr val="520F15"/>
                    </a:solidFill>
                    <a:ea typeface="ＭＳ Ｐゴシック" charset="0"/>
                    <a:cs typeface="Arial" charset="0"/>
                  </a:rPr>
                  <a:t>2 TeV</a:t>
                </a:r>
              </a:p>
            </p:txBody>
          </p:sp>
          <p:sp>
            <p:nvSpPr>
              <p:cNvPr id="37897" name="Rectangle 9"/>
              <p:cNvSpPr>
                <a:spLocks/>
              </p:cNvSpPr>
              <p:nvPr/>
            </p:nvSpPr>
            <p:spPr bwMode="auto">
              <a:xfrm>
                <a:off x="44" y="0"/>
                <a:ext cx="401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2097" algn="ctr"/>
                <a:r>
                  <a:rPr lang="en-US" sz="1300">
                    <a:solidFill>
                      <a:srgbClr val="520F15"/>
                    </a:solidFill>
                    <a:ea typeface="ＭＳ Ｐゴシック" charset="0"/>
                    <a:cs typeface="Arial" charset="0"/>
                  </a:rPr>
                  <a:t>40-50</a:t>
                </a:r>
              </a:p>
            </p:txBody>
          </p:sp>
        </p:grpSp>
        <p:grpSp>
          <p:nvGrpSpPr>
            <p:cNvPr id="37903" name="Group 15"/>
            <p:cNvGrpSpPr>
              <a:grpSpLocks/>
            </p:cNvGrpSpPr>
            <p:nvPr/>
          </p:nvGrpSpPr>
          <p:grpSpPr bwMode="auto">
            <a:xfrm>
              <a:off x="5678" y="614"/>
              <a:ext cx="1547" cy="2121"/>
              <a:chOff x="0" y="0"/>
              <a:chExt cx="1546" cy="2121"/>
            </a:xfrm>
          </p:grpSpPr>
          <p:grpSp>
            <p:nvGrpSpPr>
              <p:cNvPr id="37901" name="Group 13"/>
              <p:cNvGrpSpPr>
                <a:grpSpLocks/>
              </p:cNvGrpSpPr>
              <p:nvPr/>
            </p:nvGrpSpPr>
            <p:grpSpPr bwMode="auto">
              <a:xfrm>
                <a:off x="466" y="1081"/>
                <a:ext cx="1080" cy="1040"/>
                <a:chOff x="0" y="0"/>
                <a:chExt cx="1080" cy="1039"/>
              </a:xfrm>
            </p:grpSpPr>
            <p:sp>
              <p:nvSpPr>
                <p:cNvPr id="37899" name="AutoShape 11"/>
                <p:cNvSpPr>
                  <a:spLocks/>
                </p:cNvSpPr>
                <p:nvPr/>
              </p:nvSpPr>
              <p:spPr bwMode="auto">
                <a:xfrm>
                  <a:off x="3" y="0"/>
                  <a:ext cx="1077" cy="978"/>
                </a:xfrm>
                <a:prstGeom prst="roundRect">
                  <a:avLst>
                    <a:gd name="adj" fmla="val 12259"/>
                  </a:avLst>
                </a:prstGeom>
                <a:gradFill rotWithShape="0">
                  <a:gsLst>
                    <a:gs pos="0">
                      <a:srgbClr val="FAFA65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25400" cap="flat">
                  <a:solidFill>
                    <a:srgbClr val="520F15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127000" dist="76199" dir="2700000" algn="ctr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7900" name="Rectangle 12"/>
                <p:cNvSpPr>
                  <a:spLocks/>
                </p:cNvSpPr>
                <p:nvPr/>
              </p:nvSpPr>
              <p:spPr bwMode="auto">
                <a:xfrm>
                  <a:off x="0" y="14"/>
                  <a:ext cx="1063" cy="1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57799" bIns="0"/>
                <a:lstStyle/>
                <a:p>
                  <a:pPr marL="42097" algn="ctr"/>
                  <a:r>
                    <a:rPr lang="en-US" sz="1300">
                      <a:solidFill>
                        <a:srgbClr val="520F15"/>
                      </a:solidFill>
                      <a:ea typeface="ＭＳ Ｐゴシック" charset="0"/>
                      <a:cs typeface="Arial" charset="0"/>
                    </a:rPr>
                    <a:t>rise because of steep </a:t>
                  </a:r>
                </a:p>
                <a:p>
                  <a:pPr marL="42097" algn="ctr"/>
                  <a:r>
                    <a:rPr lang="en-US" sz="1300">
                      <a:solidFill>
                        <a:srgbClr val="520F15"/>
                      </a:solidFill>
                      <a:ea typeface="ＭＳ Ｐゴシック" charset="0"/>
                      <a:cs typeface="Arial" charset="0"/>
                    </a:rPr>
                    <a:t>fall-off of the lower-energy PDF, at large x </a:t>
                  </a:r>
                </a:p>
              </p:txBody>
            </p:sp>
          </p:grpSp>
          <p:pic>
            <p:nvPicPr>
              <p:cNvPr id="37902" name="Picture 1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" y="-24"/>
                <a:ext cx="1064" cy="112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139699" dir="3120016" algn="ctr" rotWithShape="0">
                  <a:srgbClr val="000000">
                    <a:alpha val="15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7905" name="Rectangle 17"/>
          <p:cNvSpPr>
            <a:spLocks/>
          </p:cNvSpPr>
          <p:nvPr/>
        </p:nvSpPr>
        <p:spPr bwMode="auto">
          <a:xfrm>
            <a:off x="1576934" y="1205508"/>
            <a:ext cx="321580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2575" bIns="0">
            <a:spAutoFit/>
          </a:bodyPr>
          <a:lstStyle/>
          <a:p>
            <a:pPr marL="42097"/>
            <a:r>
              <a:rPr lang="en-US" sz="1000">
                <a:ea typeface="ＭＳ Ｐゴシック" charset="0"/>
                <a:cs typeface="Arial" charset="0"/>
              </a:rPr>
              <a:t>from </a:t>
            </a:r>
            <a:r>
              <a:rPr lang="en-US" sz="1000" u="sng">
                <a:ea typeface="ＭＳ Ｐゴシック" charset="0"/>
                <a:cs typeface="Arial" charset="0"/>
                <a:hlinkClick r:id="rId6"/>
              </a:rPr>
              <a:t>http://www.hep.phy.cam.ac.uk/~wjs/plots/plots.html</a:t>
            </a:r>
            <a:endParaRPr lang="en-US" sz="1000" u="sng">
              <a:ea typeface="ＭＳ Ｐゴシック" charset="0"/>
              <a:cs typeface="Arial" charset="0"/>
            </a:endParaRPr>
          </a:p>
        </p:txBody>
      </p:sp>
      <p:grpSp>
        <p:nvGrpSpPr>
          <p:cNvPr id="37908" name="Group 20"/>
          <p:cNvGrpSpPr>
            <a:grpSpLocks/>
          </p:cNvGrpSpPr>
          <p:nvPr/>
        </p:nvGrpSpPr>
        <p:grpSpPr bwMode="auto">
          <a:xfrm>
            <a:off x="5088511" y="2417854"/>
            <a:ext cx="4682133" cy="4430321"/>
            <a:chOff x="-128" y="-96"/>
            <a:chExt cx="3872" cy="3968"/>
          </a:xfrm>
        </p:grpSpPr>
        <p:pic>
          <p:nvPicPr>
            <p:cNvPr id="37906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" y="-96"/>
              <a:ext cx="3872" cy="396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152400" dir="2700000" algn="ctr" rotWithShape="0">
                <a:srgbClr val="00000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907" name="Rectangle 19"/>
            <p:cNvSpPr>
              <a:spLocks/>
            </p:cNvSpPr>
            <p:nvPr/>
          </p:nvSpPr>
          <p:spPr bwMode="auto">
            <a:xfrm>
              <a:off x="2584" y="3513"/>
              <a:ext cx="102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42097"/>
              <a:r>
                <a:rPr lang="en-US" sz="800">
                  <a:solidFill>
                    <a:srgbClr val="000005"/>
                  </a:solidFill>
                  <a:ea typeface="ＭＳ Ｐゴシック" charset="0"/>
                  <a:cs typeface="Arial" charset="0"/>
                </a:rPr>
                <a:t>G. Rolandi, private comm.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4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LHC, the next 20 years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44488" y="1026906"/>
            <a:ext cx="8806627" cy="5714462"/>
            <a:chOff x="599281" y="885825"/>
            <a:chExt cx="9601200" cy="6301782"/>
          </a:xfrm>
        </p:grpSpPr>
        <p:grpSp>
          <p:nvGrpSpPr>
            <p:cNvPr id="8" name="Group 7"/>
            <p:cNvGrpSpPr/>
            <p:nvPr/>
          </p:nvGrpSpPr>
          <p:grpSpPr>
            <a:xfrm>
              <a:off x="599281" y="885825"/>
              <a:ext cx="9601200" cy="6301782"/>
              <a:chOff x="599281" y="885825"/>
              <a:chExt cx="9601200" cy="6301782"/>
            </a:xfrm>
          </p:grpSpPr>
          <p:pic>
            <p:nvPicPr>
              <p:cNvPr id="24" name="Picture 23" descr="Screen shot 2011-09-18 at 8.05.3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9281" y="885825"/>
                <a:ext cx="9601200" cy="630178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466681" y="5698093"/>
                <a:ext cx="914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?</a:t>
                </a:r>
                <a:r>
                  <a:rPr lang="en-US" sz="1600" dirty="0">
                    <a:solidFill>
                      <a:prstClr val="black"/>
                    </a:solidFill>
                    <a:latin typeface="Helvetica"/>
                    <a:ea typeface="ＭＳ Ｐゴシック" pitchFamily="-112" charset="-128"/>
                    <a:cs typeface="Helvetica"/>
                  </a:rPr>
                  <a:t>, IR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714081" y="1724025"/>
                <a:ext cx="3048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/>
                <a:endParaRPr lang="en-US" sz="16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672800" y="1793427"/>
                <a:ext cx="533400" cy="373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prstClr val="black"/>
                    </a:solidFill>
                    <a:ea typeface="ＭＳ Ｐゴシック" pitchFamily="-112" charset="-128"/>
                    <a:cs typeface="ＭＳ Ｐゴシック" pitchFamily="-112" charset="-128"/>
                  </a:rPr>
                  <a:t>4x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171281" y="49244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25 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81281" y="2254448"/>
              <a:ext cx="10668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~20-25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1281" y="4010025"/>
              <a:ext cx="11430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~75-100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33681" y="5454847"/>
              <a:ext cx="914400" cy="3054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~350 fb</a:t>
              </a:r>
              <a:r>
                <a:rPr lang="en-US" sz="1200" baseline="30000" dirty="0">
                  <a:solidFill>
                    <a:prstClr val="black"/>
                  </a:solidFill>
                  <a:latin typeface="Helvetica"/>
                  <a:ea typeface="ＭＳ Ｐゴシック" pitchFamily="-112" charset="-128"/>
                  <a:cs typeface="Helvetica"/>
                </a:rPr>
                <a:t>-1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52281" y="3552825"/>
              <a:ext cx="243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85681" y="1781115"/>
              <a:ext cx="25908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Helvetica"/>
                </a:rPr>
                <a:t>, bunch spacing 50 ns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09481" y="2028825"/>
              <a:ext cx="7620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en-US" sz="16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75681" y="2619315"/>
              <a:ext cx="4648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Go to design energy, nominal luminosity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75681" y="4314825"/>
              <a:ext cx="6858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Injector and LHC Phase-1 upgrade to </a:t>
              </a:r>
              <a:r>
                <a:rPr lang="en-US" sz="1700" dirty="0" smtClean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ultimate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design luminosity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75681" y="5686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HL-LHC Phase-2 upgrade, IR, crab cavities?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1881" y="650551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L=5x10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luminosity </a:t>
              </a:r>
              <a:r>
                <a:rPr lang="en-US" sz="1700" dirty="0" err="1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levelling</a:t>
              </a:r>
              <a:endParaRPr lang="en-US" sz="1700" dirty="0">
                <a:solidFill>
                  <a:prstClr val="black"/>
                </a:solidFill>
                <a:latin typeface="Times New Roman"/>
                <a:ea typeface="ＭＳ Ｐゴシック" pitchFamily="-112" charset="-128"/>
                <a:cs typeface="Times New Roman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1881" y="4924425"/>
              <a:ext cx="57912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s=14 TeV, L~2x10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51880" y="3552825"/>
              <a:ext cx="5791200" cy="3903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s=13~14 TeV, L~1x10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34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25 ns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51881" y="18002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s=7~8 TeV, L=6x10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33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 cm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-2 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</a:t>
              </a:r>
              <a:r>
                <a:rPr lang="en-US" sz="1700" baseline="300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-1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, bunch spacing 50 ns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75681" y="1114425"/>
              <a:ext cx="6096000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298712" indent="-298712" eaLnBrk="1" hangingPunct="1">
                <a:buFont typeface="Wingdings" charset="2"/>
                <a:buChar char="²"/>
              </a:pP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LHC startup, </a:t>
              </a:r>
              <a:r>
                <a:rPr lang="en-US" sz="1700" dirty="0">
                  <a:solidFill>
                    <a:prstClr val="black"/>
                  </a:solidFill>
                  <a:latin typeface="Symbol"/>
                  <a:ea typeface="ＭＳ Ｐゴシック" pitchFamily="-112" charset="-128"/>
                  <a:cs typeface="Times New Roman"/>
                </a:rPr>
                <a:t>√</a:t>
              </a:r>
              <a:r>
                <a:rPr lang="en-US" sz="1700" dirty="0">
                  <a:solidFill>
                    <a:prstClr val="black"/>
                  </a:solidFill>
                  <a:latin typeface="Times New Roman"/>
                  <a:ea typeface="ＭＳ Ｐゴシック" pitchFamily="-112" charset="-128"/>
                  <a:cs typeface="Times New Roman"/>
                </a:rPr>
                <a:t>s = 900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1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machine – LS1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Arial" pitchFamily="34" charset="0"/>
                <a:cs typeface="Arial" pitchFamily="34" charset="0"/>
              </a:rPr>
              <a:t>Repair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defective </a:t>
            </a:r>
            <a:r>
              <a:rPr lang="en-GB" dirty="0">
                <a:latin typeface="Arial" pitchFamily="34" charset="0"/>
                <a:cs typeface="Arial" pitchFamily="34" charset="0"/>
              </a:rPr>
              <a:t>interconnects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Arial" pitchFamily="34" charset="0"/>
                <a:cs typeface="Arial" pitchFamily="34" charset="0"/>
              </a:rPr>
              <a:t>Consolidate all interconnects with new design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Arial" pitchFamily="34" charset="0"/>
                <a:cs typeface="Arial" pitchFamily="34" charset="0"/>
              </a:rPr>
              <a:t>Finish off pressure release valves (DN200)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GB" dirty="0">
                <a:latin typeface="Arial" pitchFamily="34" charset="0"/>
                <a:cs typeface="Arial" pitchFamily="34" charset="0"/>
              </a:rPr>
              <a:t>Bring all necessary equipment up to the level needed for 7TeV/beam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7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7150"/>
            <a:ext cx="9163050" cy="762000"/>
          </a:xfrm>
        </p:spPr>
        <p:txBody>
          <a:bodyPr/>
          <a:lstStyle/>
          <a:p>
            <a:pPr>
              <a:defRPr/>
            </a:pPr>
            <a:r>
              <a:rPr lang="en-GB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-107" charset="-128"/>
                <a:cs typeface="ＭＳ Ｐゴシック" pitchFamily="-107" charset="-128"/>
              </a:rPr>
              <a:t>LHC: status</a:t>
            </a:r>
            <a:endParaRPr lang="en-US" sz="24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68158" y="1124735"/>
            <a:ext cx="9270671" cy="4572000"/>
          </a:xfrm>
          <a:solidFill>
            <a:schemeClr val="accent1"/>
          </a:solidFill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LHC run 1 ended  on February 14, 2013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A fantastic concurrency of exceptional performances from the accelerators, experiments and computing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LS1 is now in full swing, while data analysis is proceeding at full speed. 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 A very busy and important period in front of us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843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GB" dirty="0">
                <a:solidFill>
                  <a:srgbClr val="003366"/>
                </a:solidFill>
              </a:rPr>
              <a:t>E=6.5TeV</a:t>
            </a:r>
          </a:p>
          <a:p>
            <a:pPr>
              <a:lnSpc>
                <a:spcPct val="150000"/>
              </a:lnSpc>
              <a:defRPr/>
            </a:pPr>
            <a:r>
              <a:rPr lang="el-GR" dirty="0">
                <a:solidFill>
                  <a:srgbClr val="003366"/>
                </a:solidFill>
              </a:rPr>
              <a:t>β</a:t>
            </a:r>
            <a:r>
              <a:rPr lang="en-GB" dirty="0">
                <a:solidFill>
                  <a:srgbClr val="003366"/>
                </a:solidFill>
              </a:rPr>
              <a:t>* = 0.5m (maybe 0.4)</a:t>
            </a:r>
          </a:p>
          <a:p>
            <a:pPr>
              <a:lnSpc>
                <a:spcPct val="150000"/>
              </a:lnSpc>
              <a:defRPr/>
            </a:pPr>
            <a:r>
              <a:rPr lang="en-US" dirty="0">
                <a:solidFill>
                  <a:srgbClr val="003366"/>
                </a:solidFill>
              </a:rPr>
              <a:t>All other conditions as in 2012 i.e. LHC availability </a:t>
            </a:r>
            <a:r>
              <a:rPr lang="en-US" dirty="0" smtClean="0">
                <a:solidFill>
                  <a:srgbClr val="003366"/>
                </a:solidFill>
              </a:rPr>
              <a:t>same, etc..</a:t>
            </a:r>
            <a:endParaRPr lang="fr-FR" dirty="0">
              <a:solidFill>
                <a:srgbClr val="00336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5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052736"/>
            <a:ext cx="8644539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new mode of </a:t>
            </a:r>
            <a:r>
              <a:rPr lang="en-US" dirty="0" smtClean="0"/>
              <a:t>operations: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 busy in repairs, consolidations, first upgrades</a:t>
            </a:r>
          </a:p>
          <a:p>
            <a:r>
              <a:rPr lang="en-US" dirty="0" smtClean="0"/>
              <a:t>Massive amount of work, with a very tight schedule…</a:t>
            </a:r>
          </a:p>
          <a:p>
            <a:r>
              <a:rPr lang="en-US" dirty="0" smtClean="0"/>
              <a:t>…while keeping looking at the data, prepare for the next energy</a:t>
            </a:r>
          </a:p>
          <a:p>
            <a:r>
              <a:rPr lang="en-US" dirty="0" smtClean="0"/>
              <a:t>…and proceed to a very substantial progress in their computing models.</a:t>
            </a:r>
          </a:p>
          <a:p>
            <a:pPr marL="0" indent="0">
              <a:buNone/>
            </a:pPr>
            <a:r>
              <a:rPr lang="en-US" b="1" dirty="0" smtClean="0"/>
              <a:t>It will need a massive </a:t>
            </a:r>
            <a:r>
              <a:rPr lang="en-US" b="1" dirty="0" err="1" smtClean="0"/>
              <a:t>recommissioning</a:t>
            </a:r>
            <a:r>
              <a:rPr lang="en-US" b="1" dirty="0" smtClean="0"/>
              <a:t>, if they want to be at the same readiness level as in 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604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experiments,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295400"/>
            <a:ext cx="8644539" cy="4800600"/>
          </a:xfrm>
        </p:spPr>
        <p:txBody>
          <a:bodyPr/>
          <a:lstStyle/>
          <a:p>
            <a:r>
              <a:rPr lang="en-US" dirty="0" smtClean="0"/>
              <a:t>Fully engaged in the LS2 upgrades, which is particularly demanding for </a:t>
            </a:r>
            <a:r>
              <a:rPr lang="en-US" dirty="0" err="1" smtClean="0"/>
              <a:t>LHCb</a:t>
            </a:r>
            <a:r>
              <a:rPr lang="en-US" dirty="0" smtClean="0"/>
              <a:t> and ALICE</a:t>
            </a:r>
          </a:p>
          <a:p>
            <a:r>
              <a:rPr lang="en-US" dirty="0" smtClean="0"/>
              <a:t>Active R&amp;D programs on the BIG upgrades in 2022</a:t>
            </a:r>
          </a:p>
          <a:p>
            <a:r>
              <a:rPr lang="en-US" dirty="0" smtClean="0"/>
              <a:t>Need to use the coming run to better focus the program</a:t>
            </a:r>
          </a:p>
        </p:txBody>
      </p:sp>
    </p:spTree>
    <p:extLst>
      <p:ext uri="{BB962C8B-B14F-4D97-AF65-F5344CB8AC3E}">
        <p14:creationId xmlns:p14="http://schemas.microsoft.com/office/powerpoint/2010/main" val="4061355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88918"/>
            <a:ext cx="8915400" cy="575791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Extending the reach…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1" y="908720"/>
            <a:ext cx="9289031" cy="5329238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/>
              <a:t>Weak boson scattering</a:t>
            </a:r>
            <a:endParaRPr lang="en-US" dirty="0" smtClean="0">
              <a:cs typeface="Times New Roman"/>
            </a:endParaRP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Higgs properties</a:t>
            </a:r>
          </a:p>
          <a:p>
            <a:pPr eaLnBrk="1" hangingPunct="1">
              <a:defRPr/>
            </a:pPr>
            <a:r>
              <a:rPr lang="en-US" dirty="0" err="1"/>
              <a:t>Supersymmetry</a:t>
            </a:r>
            <a:r>
              <a:rPr lang="en-US" dirty="0"/>
              <a:t> searches and </a:t>
            </a:r>
            <a:r>
              <a:rPr lang="en-US" dirty="0" smtClean="0"/>
              <a:t>measurements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Exotics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t properties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Rare decays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CPV</a:t>
            </a:r>
          </a:p>
          <a:p>
            <a:pPr eaLnBrk="1" hangingPunct="1">
              <a:defRPr/>
            </a:pPr>
            <a:r>
              <a:rPr lang="en-US" dirty="0" smtClean="0">
                <a:cs typeface="Times New Roman"/>
              </a:rPr>
              <a:t>..</a:t>
            </a:r>
            <a:r>
              <a:rPr lang="en-US" dirty="0" err="1" smtClean="0">
                <a:cs typeface="Times New Roman"/>
              </a:rPr>
              <a:t>etc</a:t>
            </a:r>
            <a:endParaRPr lang="en-US" dirty="0" smtClean="0">
              <a:cs typeface="Times New Roman"/>
            </a:endParaRPr>
          </a:p>
          <a:p>
            <a:pPr marL="0" indent="0" algn="just" eaLnBrk="1" hangingPunct="1">
              <a:buNone/>
              <a:defRPr/>
            </a:pPr>
            <a:r>
              <a:rPr lang="en-US" sz="2600" b="1" dirty="0">
                <a:cs typeface="Times New Roman"/>
              </a:rPr>
              <a:t>E</a:t>
            </a:r>
            <a:r>
              <a:rPr lang="en-US" sz="2600" b="1" dirty="0" smtClean="0">
                <a:cs typeface="Times New Roman"/>
              </a:rPr>
              <a:t>xperiments are planning a workshop in October 2013 to assess their physics reach and the implications on the detector upgrades and associated R&amp;D</a:t>
            </a:r>
          </a:p>
        </p:txBody>
      </p:sp>
    </p:spTree>
    <p:extLst>
      <p:ext uri="{BB962C8B-B14F-4D97-AF65-F5344CB8AC3E}">
        <p14:creationId xmlns:p14="http://schemas.microsoft.com/office/powerpoint/2010/main" val="2336310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40" y="244158"/>
            <a:ext cx="9070309" cy="5925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2A78B6"/>
                </a:solidFill>
              </a:rPr>
              <a:t>HL-LHC: the detector upgrades</a:t>
            </a:r>
            <a:endParaRPr lang="en-US" dirty="0">
              <a:solidFill>
                <a:srgbClr val="2A78B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266" y="1268761"/>
            <a:ext cx="9328149" cy="5102830"/>
          </a:xfrm>
        </p:spPr>
        <p:txBody>
          <a:bodyPr>
            <a:normAutofit/>
          </a:bodyPr>
          <a:lstStyle/>
          <a:p>
            <a:r>
              <a:rPr lang="en-US" dirty="0" smtClean="0"/>
              <a:t>Both ATLAS and CMS detectors are planning </a:t>
            </a:r>
            <a:r>
              <a:rPr lang="en-US" b="1" dirty="0" smtClean="0"/>
              <a:t>important upgrades </a:t>
            </a:r>
            <a:r>
              <a:rPr lang="en-US" dirty="0" smtClean="0"/>
              <a:t>to stand the </a:t>
            </a:r>
            <a:r>
              <a:rPr lang="en-US" dirty="0" smtClean="0">
                <a:solidFill>
                  <a:srgbClr val="FF0000"/>
                </a:solidFill>
              </a:rPr>
              <a:t>harsher running conditions</a:t>
            </a:r>
            <a:r>
              <a:rPr lang="en-US" dirty="0" smtClean="0"/>
              <a:t> at HL-LHC: pile-up, rates, radiation damage</a:t>
            </a:r>
          </a:p>
          <a:p>
            <a:pPr lvl="1"/>
            <a:r>
              <a:rPr lang="en-US" dirty="0" smtClean="0"/>
              <a:t>Pile-up</a:t>
            </a:r>
            <a:r>
              <a:rPr lang="en-US" dirty="0"/>
              <a:t> </a:t>
            </a:r>
            <a:r>
              <a:rPr lang="en-US" dirty="0" smtClean="0"/>
              <a:t>~ </a:t>
            </a:r>
            <a:r>
              <a:rPr lang="en-US" dirty="0" smtClean="0">
                <a:solidFill>
                  <a:srgbClr val="FF0000"/>
                </a:solidFill>
              </a:rPr>
              <a:t>4-5 times more pile-up </a:t>
            </a:r>
            <a:r>
              <a:rPr lang="en-US" dirty="0" smtClean="0"/>
              <a:t>then </a:t>
            </a:r>
            <a:r>
              <a:rPr lang="en-US" dirty="0" smtClean="0">
                <a:solidFill>
                  <a:srgbClr val="000090"/>
                </a:solidFill>
              </a:rPr>
              <a:t>today</a:t>
            </a:r>
          </a:p>
          <a:p>
            <a:r>
              <a:rPr lang="en-US" dirty="0" smtClean="0"/>
              <a:t>Plan: keep detector performance for main physics objects at the same level as we have today</a:t>
            </a:r>
          </a:p>
          <a:p>
            <a:pPr lvl="1"/>
            <a:r>
              <a:rPr lang="en-US" dirty="0" smtClean="0"/>
              <a:t>Improved trigger system</a:t>
            </a:r>
          </a:p>
          <a:p>
            <a:pPr lvl="1"/>
            <a:r>
              <a:rPr lang="en-US" dirty="0" smtClean="0"/>
              <a:t>New tracking systems</a:t>
            </a:r>
          </a:p>
          <a:p>
            <a:pPr lvl="1"/>
            <a:r>
              <a:rPr lang="en-US" dirty="0" smtClean="0"/>
              <a:t>Improved forward detectors</a:t>
            </a:r>
          </a:p>
          <a:p>
            <a:pPr lvl="1"/>
            <a:r>
              <a:rPr lang="en-US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10781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t="9630" b="2592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5715000"/>
            <a:ext cx="9906000" cy="685800"/>
          </a:xfrm>
          <a:prstGeom prst="rect">
            <a:avLst/>
          </a:prstGeom>
          <a:solidFill>
            <a:srgbClr val="A17453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1390" tIns="45696" rIns="91390" bIns="45696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0" y="2643498"/>
            <a:ext cx="9906000" cy="126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lIns="91390" tIns="45696" rIns="91390" bIns="45696">
            <a:prstTxWarp prst="textNoShape">
              <a:avLst/>
            </a:prstTxWarp>
            <a:spAutoFit/>
          </a:bodyPr>
          <a:lstStyle/>
          <a:p>
            <a:pPr marL="742555" indent="-742555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12" charset="0"/>
                <a:ea typeface="ＭＳ Ｐゴシック" pitchFamily="-112" charset="-128"/>
              </a:rPr>
              <a:t>                   and  beyond LHC ?</a:t>
            </a:r>
          </a:p>
          <a:p>
            <a:pPr marL="742555" indent="-742555"/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12" charset="0"/>
              <a:ea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38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908050"/>
            <a:ext cx="9906000" cy="4635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/>
              <a:t>Preliminary HE-LHC - parameters</a:t>
            </a:r>
          </a:p>
        </p:txBody>
      </p:sp>
      <p:sp>
        <p:nvSpPr>
          <p:cNvPr id="284675" name="TextBox 4"/>
          <p:cNvSpPr txBox="1">
            <a:spLocks noChangeArrowheads="1"/>
          </p:cNvSpPr>
          <p:nvPr/>
        </p:nvSpPr>
        <p:spPr bwMode="auto">
          <a:xfrm>
            <a:off x="0" y="76200"/>
            <a:ext cx="99060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3200" dirty="0"/>
              <a:t> </a:t>
            </a:r>
            <a:r>
              <a:rPr lang="en-GB" sz="3200" dirty="0" smtClean="0">
                <a:solidFill>
                  <a:srgbClr val="2074AC"/>
                </a:solidFill>
              </a:rPr>
              <a:t>Not only luminosity: High </a:t>
            </a:r>
            <a:r>
              <a:rPr lang="en-GB" sz="3200" dirty="0">
                <a:solidFill>
                  <a:srgbClr val="2074AC"/>
                </a:solidFill>
              </a:rPr>
              <a:t>Energy LHC</a:t>
            </a:r>
          </a:p>
        </p:txBody>
      </p:sp>
      <p:pic>
        <p:nvPicPr>
          <p:cNvPr id="2846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7" y="1360488"/>
            <a:ext cx="9362546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 rot="-2245404">
            <a:off x="591608" y="2794000"/>
            <a:ext cx="8089900" cy="15684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4800" dirty="0"/>
              <a:t>Very preliminary with large error bars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728702"/>
      </p:ext>
    </p:extLst>
  </p:cSld>
  <p:clrMapOvr>
    <a:masterClrMapping/>
  </p:clrMapOvr>
  <p:transition xmlns:p14="http://schemas.microsoft.com/office/powerpoint/2010/main" advTm="761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9906000" cy="11430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HE-LHC</a:t>
            </a:r>
            <a:r>
              <a:rPr lang="en-US" sz="4400" dirty="0" smtClean="0"/>
              <a:t> – LHC modifications</a:t>
            </a:r>
          </a:p>
        </p:txBody>
      </p:sp>
      <p:pic>
        <p:nvPicPr>
          <p:cNvPr id="283651" name="Picture 3" descr="CERNcomplex-cropp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5" y="1143000"/>
            <a:ext cx="9194006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705350" y="5105400"/>
            <a:ext cx="9080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283653" name="TextBox 5"/>
          <p:cNvSpPr txBox="1">
            <a:spLocks noChangeArrowheads="1"/>
          </p:cNvSpPr>
          <p:nvPr/>
        </p:nvSpPr>
        <p:spPr bwMode="auto">
          <a:xfrm>
            <a:off x="5695961" y="4648200"/>
            <a:ext cx="1726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2-GeV Booster</a:t>
            </a:r>
          </a:p>
        </p:txBody>
      </p:sp>
      <p:sp>
        <p:nvSpPr>
          <p:cNvPr id="283654" name="TextBox 6"/>
          <p:cNvSpPr txBox="1">
            <a:spLocks noChangeArrowheads="1"/>
          </p:cNvSpPr>
          <p:nvPr/>
        </p:nvSpPr>
        <p:spPr bwMode="auto">
          <a:xfrm>
            <a:off x="3302025" y="5410200"/>
            <a:ext cx="857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889250" y="3048000"/>
            <a:ext cx="421005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95950" y="2133774"/>
            <a:ext cx="26722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SPS+,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1.3 TeV, 2030-33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1524000"/>
            <a:ext cx="990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7500" y="3886200"/>
            <a:ext cx="9906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93703" y="5357813"/>
            <a:ext cx="851297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Helvetica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300" y="1600200"/>
            <a:ext cx="80899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29500" y="1219374"/>
            <a:ext cx="163007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HE-LHC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   2030-33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34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6"/>
    </mc:Choice>
    <mc:Fallback xmlns="">
      <p:transition spd="slow" advTm="310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Thinking BIG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HE-LHC </a:t>
            </a:r>
            <a:r>
              <a:rPr lang="fr-CH" dirty="0" err="1" smtClean="0"/>
              <a:t>dipole</a:t>
            </a:r>
            <a:r>
              <a:rPr lang="fr-CH" dirty="0" smtClean="0"/>
              <a:t> design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piggy</a:t>
            </a:r>
            <a:r>
              <a:rPr lang="fr-CH" dirty="0" smtClean="0"/>
              <a:t> back on the high gradient </a:t>
            </a:r>
            <a:r>
              <a:rPr lang="fr-CH" dirty="0" err="1" smtClean="0"/>
              <a:t>quadrupole</a:t>
            </a:r>
            <a:r>
              <a:rPr lang="fr-CH" dirty="0" smtClean="0"/>
              <a:t> R&amp;D </a:t>
            </a:r>
            <a:r>
              <a:rPr lang="fr-CH" dirty="0" err="1" smtClean="0"/>
              <a:t>needed</a:t>
            </a:r>
            <a:r>
              <a:rPr lang="fr-CH" dirty="0" smtClean="0"/>
              <a:t> for HL-LHC</a:t>
            </a:r>
          </a:p>
          <a:p>
            <a:pPr lvl="1"/>
            <a:r>
              <a:rPr lang="fr-CH" dirty="0" err="1" smtClean="0"/>
              <a:t>Would</a:t>
            </a:r>
            <a:r>
              <a:rPr lang="fr-CH" dirty="0" smtClean="0"/>
              <a:t> </a:t>
            </a:r>
            <a:r>
              <a:rPr lang="fr-CH" dirty="0" err="1" smtClean="0"/>
              <a:t>allow</a:t>
            </a:r>
            <a:r>
              <a:rPr lang="fr-CH" dirty="0" smtClean="0"/>
              <a:t> an </a:t>
            </a:r>
            <a:r>
              <a:rPr lang="fr-CH" dirty="0" err="1" smtClean="0"/>
              <a:t>increase</a:t>
            </a:r>
            <a:r>
              <a:rPr lang="fr-CH" dirty="0" smtClean="0"/>
              <a:t> in </a:t>
            </a:r>
            <a:r>
              <a:rPr lang="fr-CH" dirty="0" err="1" smtClean="0"/>
              <a:t>energy</a:t>
            </a:r>
            <a:r>
              <a:rPr lang="fr-CH" dirty="0" smtClean="0"/>
              <a:t> by factor of 2-2.5</a:t>
            </a:r>
          </a:p>
          <a:p>
            <a:pPr lvl="1"/>
            <a:endParaRPr lang="fr-CH" dirty="0"/>
          </a:p>
          <a:p>
            <a:r>
              <a:rPr lang="fr-CH" dirty="0" smtClean="0"/>
              <a:t>SHE-LHC (??SSC) </a:t>
            </a:r>
            <a:r>
              <a:rPr lang="fr-CH" dirty="0" err="1" smtClean="0"/>
              <a:t>needs</a:t>
            </a:r>
            <a:r>
              <a:rPr lang="fr-CH" dirty="0" smtClean="0"/>
              <a:t> a 80km tunnel</a:t>
            </a:r>
          </a:p>
          <a:p>
            <a:pPr lvl="1"/>
            <a:r>
              <a:rPr lang="fr-CH" dirty="0" smtClean="0"/>
              <a:t>In </a:t>
            </a:r>
            <a:r>
              <a:rPr lang="fr-CH" dirty="0" err="1" smtClean="0"/>
              <a:t>conjunction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the high </a:t>
            </a:r>
            <a:r>
              <a:rPr lang="fr-CH" dirty="0" err="1" smtClean="0"/>
              <a:t>field</a:t>
            </a:r>
            <a:r>
              <a:rPr lang="fr-CH" dirty="0" smtClean="0"/>
              <a:t> </a:t>
            </a:r>
            <a:r>
              <a:rPr lang="fr-CH" dirty="0" err="1" smtClean="0"/>
              <a:t>magnets</a:t>
            </a:r>
            <a:r>
              <a:rPr lang="fr-CH" dirty="0" smtClean="0"/>
              <a:t> </a:t>
            </a:r>
            <a:r>
              <a:rPr lang="fr-CH" dirty="0" err="1" smtClean="0"/>
              <a:t>would</a:t>
            </a:r>
            <a:r>
              <a:rPr lang="fr-CH" dirty="0" smtClean="0"/>
              <a:t> </a:t>
            </a:r>
            <a:r>
              <a:rPr lang="fr-CH" dirty="0" err="1" smtClean="0"/>
              <a:t>allow</a:t>
            </a:r>
            <a:r>
              <a:rPr lang="fr-CH" dirty="0" smtClean="0"/>
              <a:t> a factor of (2-2.5)x(80/27) = 6-7.5 times LHC (42-52 </a:t>
            </a:r>
            <a:r>
              <a:rPr lang="fr-CH" dirty="0" err="1" smtClean="0"/>
              <a:t>TeV</a:t>
            </a:r>
            <a:r>
              <a:rPr lang="fr-CH" dirty="0" smtClean="0"/>
              <a:t>/</a:t>
            </a:r>
            <a:r>
              <a:rPr lang="fr-CH" dirty="0" err="1" smtClean="0"/>
              <a:t>beam</a:t>
            </a:r>
            <a:r>
              <a:rPr lang="fr-CH" dirty="0" smtClean="0"/>
              <a:t>)</a:t>
            </a:r>
            <a:endParaRPr lang="en-GB" dirty="0"/>
          </a:p>
        </p:txBody>
      </p:sp>
      <p:pic>
        <p:nvPicPr>
          <p:cNvPr id="4" name="Content Placeholder 6" descr="HE_LHC%20option3_80km_UnderLake.pdf"/>
          <p:cNvPicPr/>
          <p:nvPr/>
        </p:nvPicPr>
        <p:blipFill rotWithShape="1">
          <a:blip r:embed="rId3" cstate="print"/>
          <a:srcRect t="8333" r="3158"/>
          <a:stretch/>
        </p:blipFill>
        <p:spPr bwMode="auto">
          <a:xfrm>
            <a:off x="272482" y="941193"/>
            <a:ext cx="9205023" cy="583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0489" y="1124747"/>
            <a:ext cx="39784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large tunnel would also allow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e+e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and e-p collisions as well as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pp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collisions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029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910689" y="116016"/>
            <a:ext cx="5630418" cy="461665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 smtClean="0">
                <a:solidFill>
                  <a:srgbClr val="000066"/>
                </a:solidFill>
                <a:latin typeface="Times New Roman"/>
              </a:rPr>
              <a:t>The Particle Physics Landscape at CERN</a:t>
            </a:r>
            <a:endParaRPr lang="en-GB" b="1" smtClean="0">
              <a:solidFill>
                <a:srgbClr val="000066"/>
              </a:solidFill>
              <a:latin typeface="Times New Roman"/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430138" y="765303"/>
            <a:ext cx="30457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u="sng" smtClean="0">
                <a:solidFill>
                  <a:srgbClr val="CC00CC"/>
                </a:solidFill>
                <a:latin typeface="Times New Roman"/>
              </a:rPr>
              <a:t>High Energy Frontier</a:t>
            </a:r>
          </a:p>
          <a:p>
            <a:pPr algn="ctr" eaLnBrk="1" hangingPunct="1"/>
            <a:r>
              <a:rPr lang="en-US" sz="2000" b="1" i="1" smtClean="0">
                <a:solidFill>
                  <a:srgbClr val="CC00CC"/>
                </a:solidFill>
                <a:latin typeface="Times New Roman"/>
              </a:rPr>
              <a:t>LHC</a:t>
            </a:r>
            <a:endParaRPr lang="en-GB" sz="2000" b="1" i="1" smtClean="0">
              <a:solidFill>
                <a:srgbClr val="CC00CC"/>
              </a:solidFill>
              <a:latin typeface="Times New Roman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401340" y="1484440"/>
            <a:ext cx="26575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u="sng" smtClean="0">
                <a:solidFill>
                  <a:srgbClr val="FF0000"/>
                </a:solidFill>
                <a:latin typeface="Times New Roman"/>
              </a:rPr>
              <a:t>Hadronic Matter</a:t>
            </a:r>
            <a:endParaRPr lang="en-US" sz="2000" b="1" i="1" smtClean="0">
              <a:solidFill>
                <a:srgbClr val="FF0000"/>
              </a:solidFill>
              <a:latin typeface="Times New Roman"/>
            </a:endParaRPr>
          </a:p>
          <a:p>
            <a:pPr algn="ctr" eaLnBrk="1" hangingPunct="1"/>
            <a:r>
              <a:rPr lang="en-US" sz="2000" b="1" i="1" smtClean="0">
                <a:solidFill>
                  <a:srgbClr val="FF0000"/>
                </a:solidFill>
                <a:latin typeface="Times New Roman"/>
              </a:rPr>
              <a:t>deconfinement</a:t>
            </a:r>
          </a:p>
          <a:p>
            <a:pPr algn="ctr" eaLnBrk="1" hangingPunct="1"/>
            <a:r>
              <a:rPr lang="en-US" sz="2000" b="1" i="1" smtClean="0">
                <a:solidFill>
                  <a:srgbClr val="FF0000"/>
                </a:solidFill>
                <a:latin typeface="Times New Roman"/>
              </a:rPr>
              <a:t>non-perturbative QCD</a:t>
            </a:r>
          </a:p>
          <a:p>
            <a:pPr algn="ctr" eaLnBrk="1" hangingPunct="1"/>
            <a:r>
              <a:rPr lang="en-US" sz="2000" b="1" i="1" smtClean="0">
                <a:solidFill>
                  <a:srgbClr val="FF0000"/>
                </a:solidFill>
                <a:latin typeface="Times New Roman"/>
              </a:rPr>
              <a:t>hadron structure</a:t>
            </a:r>
            <a:endParaRPr lang="en-GB" sz="2000" b="1" i="1" smtClean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3383688" y="1484441"/>
            <a:ext cx="32195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u="sng" smtClean="0">
                <a:solidFill>
                  <a:srgbClr val="009900"/>
                </a:solidFill>
                <a:latin typeface="Times New Roman"/>
              </a:rPr>
              <a:t>Low Energy</a:t>
            </a:r>
            <a:endParaRPr lang="en-US" sz="2000" b="1" i="1" smtClean="0">
              <a:solidFill>
                <a:srgbClr val="009900"/>
              </a:solidFill>
              <a:latin typeface="Times New Roman"/>
            </a:endParaRPr>
          </a:p>
          <a:p>
            <a:pPr algn="ctr" eaLnBrk="1" hangingPunct="1"/>
            <a:r>
              <a:rPr lang="en-US" sz="2000" b="1" i="1" smtClean="0">
                <a:solidFill>
                  <a:srgbClr val="009900"/>
                </a:solidFill>
                <a:latin typeface="Times New Roman"/>
              </a:rPr>
              <a:t>heavy flavours / rare decays</a:t>
            </a:r>
          </a:p>
          <a:p>
            <a:pPr algn="ctr" eaLnBrk="1" hangingPunct="1"/>
            <a:r>
              <a:rPr lang="en-US" sz="2000" b="1" i="1" smtClean="0">
                <a:solidFill>
                  <a:srgbClr val="009900"/>
                </a:solidFill>
                <a:latin typeface="Times New Roman"/>
              </a:rPr>
              <a:t>neutrino oscillations</a:t>
            </a:r>
          </a:p>
          <a:p>
            <a:pPr algn="ctr" eaLnBrk="1" hangingPunct="1"/>
            <a:r>
              <a:rPr lang="en-US" sz="2000" b="1" i="1" smtClean="0">
                <a:solidFill>
                  <a:srgbClr val="009900"/>
                </a:solidFill>
                <a:latin typeface="Times New Roman"/>
              </a:rPr>
              <a:t>anti-matter</a:t>
            </a:r>
            <a:endParaRPr lang="en-GB" sz="2000" b="1" i="1" smtClean="0">
              <a:solidFill>
                <a:srgbClr val="009900"/>
              </a:solidFill>
              <a:latin typeface="Times New Roman"/>
            </a:endParaRP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065990" y="1484313"/>
            <a:ext cx="23006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u="sng" smtClean="0">
                <a:solidFill>
                  <a:srgbClr val="000066"/>
                </a:solidFill>
                <a:latin typeface="Times New Roman"/>
              </a:rPr>
              <a:t>Non-accelerator</a:t>
            </a:r>
          </a:p>
          <a:p>
            <a:pPr algn="ctr" eaLnBrk="1" hangingPunct="1"/>
            <a:r>
              <a:rPr lang="en-US" sz="2000" b="1" i="1" smtClean="0">
                <a:solidFill>
                  <a:srgbClr val="000066"/>
                </a:solidFill>
                <a:latin typeface="Times New Roman"/>
              </a:rPr>
              <a:t>dark matter</a:t>
            </a:r>
          </a:p>
          <a:p>
            <a:pPr algn="ctr" eaLnBrk="1" hangingPunct="1"/>
            <a:r>
              <a:rPr lang="en-US" sz="2000" b="1" i="1" smtClean="0">
                <a:solidFill>
                  <a:srgbClr val="000066"/>
                </a:solidFill>
                <a:latin typeface="Times New Roman"/>
              </a:rPr>
              <a:t>astroparticles</a:t>
            </a:r>
            <a:endParaRPr lang="en-GB" sz="2000" b="1" i="1" smtClean="0">
              <a:solidFill>
                <a:srgbClr val="000066"/>
              </a:solidFill>
              <a:latin typeface="Times New Roman"/>
            </a:endParaRP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3714637" y="2781429"/>
            <a:ext cx="24801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u="sng" dirty="0" smtClean="0">
                <a:solidFill>
                  <a:srgbClr val="CC00CC"/>
                </a:solidFill>
                <a:latin typeface="Times New Roman"/>
              </a:rPr>
              <a:t>Multidisciplinary</a:t>
            </a:r>
          </a:p>
          <a:p>
            <a:pPr algn="ctr" eaLnBrk="1" hangingPunct="1"/>
            <a:r>
              <a:rPr lang="en-US" sz="2000" b="1" i="1" dirty="0" smtClean="0">
                <a:solidFill>
                  <a:srgbClr val="CC00CC"/>
                </a:solidFill>
                <a:latin typeface="Times New Roman"/>
              </a:rPr>
              <a:t>climate, medicine</a:t>
            </a:r>
            <a:endParaRPr lang="en-GB" sz="2000" b="1" i="1" dirty="0" smtClean="0">
              <a:solidFill>
                <a:srgbClr val="CC00CC"/>
              </a:solidFill>
              <a:latin typeface="Times New Roman"/>
            </a:endParaRP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584729" y="3716344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GB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896020" y="3573469"/>
            <a:ext cx="818964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000" b="1" i="1" smtClean="0">
                <a:solidFill>
                  <a:srgbClr val="000066"/>
                </a:solidFill>
                <a:latin typeface="Times New Roman"/>
              </a:rPr>
              <a:t>Non-LHC Particle Physics = o(1000) physicists / o(20) experiments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058321" y="4892675"/>
            <a:ext cx="8049048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i="1" smtClean="0">
                <a:solidFill>
                  <a:srgbClr val="CC00CC"/>
                </a:solidFill>
                <a:latin typeface="Times New Roman"/>
              </a:rPr>
              <a:t>Several breakthroughs !</a:t>
            </a:r>
            <a:r>
              <a:rPr lang="en-US" b="1" i="1" smtClean="0">
                <a:solidFill>
                  <a:srgbClr val="009900"/>
                </a:solidFill>
                <a:latin typeface="Times New Roman"/>
              </a:rPr>
              <a:t> </a:t>
            </a:r>
          </a:p>
          <a:p>
            <a:pPr algn="ctr" eaLnBrk="1" hangingPunct="1"/>
            <a:r>
              <a:rPr lang="en-US" b="1" i="1" smtClean="0">
                <a:solidFill>
                  <a:srgbClr val="009900"/>
                </a:solidFill>
                <a:latin typeface="Times New Roman"/>
              </a:rPr>
              <a:t>Steady progress of other programs</a:t>
            </a:r>
            <a:r>
              <a:rPr lang="en-US" b="1" i="1" smtClean="0">
                <a:solidFill>
                  <a:srgbClr val="000066"/>
                </a:solidFill>
                <a:latin typeface="Times New Roman"/>
              </a:rPr>
              <a:t> </a:t>
            </a:r>
          </a:p>
          <a:p>
            <a:pPr algn="ctr" eaLnBrk="1" hangingPunct="1"/>
            <a:r>
              <a:rPr lang="en-US" b="1" i="1" smtClean="0">
                <a:solidFill>
                  <a:srgbClr val="FF6600"/>
                </a:solidFill>
                <a:latin typeface="Times New Roman"/>
              </a:rPr>
              <a:t>New mid-term and long-term projects started or in discussion</a:t>
            </a:r>
            <a:endParaRPr lang="en-US" b="1" i="1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3549651" y="4365753"/>
            <a:ext cx="2701130" cy="461665"/>
          </a:xfrm>
          <a:prstGeom prst="rect">
            <a:avLst/>
          </a:prstGeom>
          <a:solidFill>
            <a:srgbClr val="FFFF99"/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b="1" smtClean="0">
                <a:solidFill>
                  <a:srgbClr val="000066"/>
                </a:solidFill>
                <a:latin typeface="Times New Roman"/>
              </a:rPr>
              <a:t>In the past 1.5 year</a:t>
            </a:r>
            <a:endParaRPr lang="en-GB" b="1" smtClean="0">
              <a:solidFill>
                <a:srgbClr val="000066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925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THE LAST PHYSICS BEAM OF LHC RUN 1  (2009 - 2013)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5" y="673344"/>
            <a:ext cx="8139649" cy="565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3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ERN accelerator Comp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Line 4"/>
          <p:cNvSpPr>
            <a:spLocks noChangeShapeType="1"/>
          </p:cNvSpPr>
          <p:nvPr/>
        </p:nvSpPr>
        <p:spPr bwMode="auto">
          <a:xfrm flipH="1" flipV="1">
            <a:off x="8255000" y="3124200"/>
            <a:ext cx="908050" cy="6096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6811"/>
      </p:ext>
    </p:extLst>
  </p:cSld>
  <p:clrMapOvr>
    <a:masterClrMapping/>
  </p:clrMapOvr>
  <p:transition xmlns:p14="http://schemas.microsoft.com/office/powerpoint/2010/main" advTm="35201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06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3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In summary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506508" y="1124746"/>
            <a:ext cx="8970997" cy="4800600"/>
          </a:xfrm>
        </p:spPr>
        <p:txBody>
          <a:bodyPr/>
          <a:lstStyle/>
          <a:p>
            <a:pPr marL="269839" indent="-269839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2010-2012:  extraordinary years!</a:t>
            </a:r>
          </a:p>
          <a:p>
            <a:pPr marL="269839" indent="-269839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But we are just at the beginning of a long journey.</a:t>
            </a:r>
          </a:p>
          <a:p>
            <a:pPr marL="269839" indent="-269839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By now, </a:t>
            </a:r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experimental results 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are 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dictating the agenda of the field.</a:t>
            </a:r>
          </a:p>
          <a:p>
            <a:pPr marL="269839" indent="-269839"/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We need to accelerate </a:t>
            </a:r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the reflection on </a:t>
            </a:r>
            <a:r>
              <a:rPr lang="en-US" sz="3200" b="1" dirty="0" smtClean="0">
                <a:latin typeface="Helvetica" charset="0"/>
                <a:ea typeface="ＭＳ Ｐゴシック" charset="0"/>
                <a:cs typeface="ＭＳ Ｐゴシック" charset="0"/>
              </a:rPr>
              <a:t>next steps</a:t>
            </a:r>
            <a:endParaRPr lang="en-US" sz="3200" b="1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269839" indent="-269839"/>
            <a:r>
              <a:rPr lang="en-US" sz="3200" dirty="0" smtClean="0">
                <a:latin typeface="Helvetica" charset="0"/>
                <a:ea typeface="ＭＳ Ｐゴシック" charset="0"/>
                <a:cs typeface="ＭＳ Ｐゴシック" charset="0"/>
              </a:rPr>
              <a:t>Interesting times in front of us!</a:t>
            </a:r>
            <a:endParaRPr lang="en-US" sz="3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1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924944"/>
            <a:ext cx="9658350" cy="830997"/>
          </a:xfrm>
          <a:prstGeom prst="rect">
            <a:avLst/>
          </a:prstGeom>
          <a:noFill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4800" dirty="0" smtClean="0">
                <a:solidFill>
                  <a:srgbClr val="33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Thank you!</a:t>
            </a:r>
            <a:endParaRPr lang="en-GB" sz="4800" dirty="0">
              <a:solidFill>
                <a:srgbClr val="33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4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634082"/>
          </a:xfrm>
        </p:spPr>
        <p:txBody>
          <a:bodyPr/>
          <a:lstStyle/>
          <a:p>
            <a:r>
              <a:rPr lang="en-GB" dirty="0" smtClean="0"/>
              <a:t>Last 3 years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226" y="1080229"/>
            <a:ext cx="7548190" cy="566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9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9333" y="233549"/>
            <a:ext cx="8912425" cy="940443"/>
          </a:xfrm>
        </p:spPr>
        <p:txBody>
          <a:bodyPr/>
          <a:lstStyle/>
          <a:p>
            <a:r>
              <a:rPr lang="en-GB" dirty="0" smtClean="0"/>
              <a:t>WLCG Status</a:t>
            </a:r>
            <a:endParaRPr lang="en-GB" dirty="0"/>
          </a:p>
        </p:txBody>
      </p:sp>
      <p:pic>
        <p:nvPicPr>
          <p:cNvPr id="9" name="Picture 8" descr="datatota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0" y="1751819"/>
            <a:ext cx="9284526" cy="18510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2170" y="2148723"/>
            <a:ext cx="3597314" cy="3693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91430" tIns="45715" rIns="91430" bIns="45715" rtlCol="0">
            <a:spAutoFit/>
          </a:bodyPr>
          <a:lstStyle/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FFFFFF"/>
                </a:solidFill>
                <a:latin typeface="Arial"/>
              </a:rPr>
              <a:t>Data written into Castor per week </a:t>
            </a:r>
            <a:endParaRPr lang="en-GB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3" descr="Pledged Hours Used- All Countries (Tier-2 Sites) (2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3"/>
          <a:stretch/>
        </p:blipFill>
        <p:spPr>
          <a:xfrm>
            <a:off x="2858251" y="3602920"/>
            <a:ext cx="7047758" cy="31186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0764" y="4602081"/>
            <a:ext cx="2816016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Use of CPU </a:t>
            </a:r>
            <a:r>
              <a:rPr lang="en-GB" sz="1800" dirty="0" err="1" smtClean="0">
                <a:solidFill>
                  <a:srgbClr val="0C377B"/>
                </a:solidFill>
                <a:latin typeface="Arial"/>
              </a:rPr>
              <a:t>vs</a:t>
            </a: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 pledges (plot shows Tier 2s)</a:t>
            </a: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C377B"/>
              </a:solidFill>
              <a:latin typeface="Arial"/>
            </a:endParaRP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&gt;100% for Tier 1 &amp; 2</a:t>
            </a: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0C377B"/>
              </a:solidFill>
              <a:latin typeface="Arial"/>
            </a:endParaRP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</a:rPr>
              <a:t>Occupation of Tier 0 will </a:t>
            </a:r>
            <a:r>
              <a:rPr lang="en-GB" sz="1800" dirty="0" smtClean="0">
                <a:solidFill>
                  <a:srgbClr val="0C377B"/>
                </a:solidFill>
                <a:latin typeface="Arial"/>
                <a:sym typeface="Wingdings"/>
              </a:rPr>
              <a:t> 100% during LS1</a:t>
            </a:r>
            <a:endParaRPr lang="en-GB" sz="18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304" y="1129324"/>
            <a:ext cx="8281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Record amounts of data acquired ~30 PB in 2012; CERN archive now ~100 PB</a:t>
            </a: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Peaks of &gt;4.6 PB/week in November</a:t>
            </a:r>
            <a:endParaRPr lang="en-GB" sz="18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331" y="3868806"/>
            <a:ext cx="2635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All resources fully used:</a:t>
            </a:r>
          </a:p>
          <a:p>
            <a:pPr defTabSz="91430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C377B"/>
                </a:solidFill>
                <a:latin typeface="Arial"/>
                <a:ea typeface="+mn-ea"/>
                <a:cs typeface="+mn-cs"/>
              </a:rPr>
              <a:t>~ 2 million jobs/day</a:t>
            </a:r>
            <a:endParaRPr lang="en-GB" sz="1800" dirty="0">
              <a:solidFill>
                <a:srgbClr val="0C377B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0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papers</a:t>
            </a:r>
            <a:endParaRPr lang="en-US" dirty="0"/>
          </a:p>
        </p:txBody>
      </p:sp>
      <p:pic>
        <p:nvPicPr>
          <p:cNvPr id="8" name="Picture 7" descr="ATLAS submitted paper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40" y="837504"/>
            <a:ext cx="4024066" cy="291784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5" y="908720"/>
            <a:ext cx="378004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68" y="3747295"/>
            <a:ext cx="3600400" cy="2634059"/>
          </a:xfrm>
          <a:prstGeom prst="rect">
            <a:avLst/>
          </a:prstGeom>
          <a:ln w="38100" cmpd="sng">
            <a:solidFill>
              <a:srgbClr val="FFCC66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84648" y="414910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LHCb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0633" y="4321031"/>
            <a:ext cx="3080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66 from ALICE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9 from TOTEM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9 from  </a:t>
            </a:r>
            <a:r>
              <a:rPr lang="en-US" dirty="0" err="1" smtClean="0">
                <a:solidFill>
                  <a:schemeClr val="tx2"/>
                </a:solidFill>
              </a:rPr>
              <a:t>LHCf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3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08586" y="138698"/>
            <a:ext cx="8970997" cy="553998"/>
          </a:xfrm>
          <a:prstGeom prst="rect">
            <a:avLst/>
          </a:prstGeom>
          <a:noFill/>
          <a:ln>
            <a:noFill/>
          </a:ln>
          <a:effectLst>
            <a:outerShdw blurRad="381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kern="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Helvetica"/>
                <a:cs typeface="Arial"/>
              </a:rPr>
              <a:t>The highlight of a remarkable year 2012</a:t>
            </a:r>
          </a:p>
        </p:txBody>
      </p:sp>
      <p:pic>
        <p:nvPicPr>
          <p:cNvPr id="5" name="Content Placeholder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b="871"/>
          <a:stretch>
            <a:fillRect/>
          </a:stretch>
        </p:blipFill>
        <p:spPr>
          <a:xfrm>
            <a:off x="499841" y="836712"/>
            <a:ext cx="4375150" cy="533400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Picture 5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5109017" y="836712"/>
            <a:ext cx="4487420" cy="5328591"/>
          </a:xfrm>
          <a:prstGeom prst="rect">
            <a:avLst/>
          </a:prstGeom>
          <a:ln>
            <a:solidFill>
              <a:srgbClr val="00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566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particle: no doubt that it is there…</a:t>
            </a:r>
            <a:endParaRPr lang="en-US" dirty="0"/>
          </a:p>
        </p:txBody>
      </p:sp>
      <p:pic>
        <p:nvPicPr>
          <p:cNvPr id="9" name="Picture 8" descr="ZZMass_7Plus8TeV_70-180_3Ge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1953474"/>
            <a:ext cx="4968552" cy="442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9" y="1885528"/>
            <a:ext cx="4876801" cy="4495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0552" y="98083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By now we can establish it with a single decay channel!</a:t>
            </a:r>
          </a:p>
          <a:p>
            <a:r>
              <a:rPr lang="en-US" dirty="0" smtClean="0">
                <a:solidFill>
                  <a:srgbClr val="003366"/>
                </a:solidFill>
              </a:rPr>
              <a:t>e.g.  H </a:t>
            </a:r>
            <a:r>
              <a:rPr lang="en-US" dirty="0" smtClean="0">
                <a:solidFill>
                  <a:srgbClr val="003366"/>
                </a:solidFill>
                <a:sym typeface="Wingdings"/>
              </a:rPr>
              <a:t> ZZ  4l</a:t>
            </a:r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0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…it prefers 0</a:t>
            </a:r>
            <a:r>
              <a:rPr lang="en-US" b="1" baseline="30000" dirty="0" smtClean="0"/>
              <a:t>+</a:t>
            </a:r>
            <a:r>
              <a:rPr lang="en-US" dirty="0" smtClean="0"/>
              <a:t> quantum numbers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1484788"/>
            <a:ext cx="3600400" cy="3944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28" y="1484415"/>
            <a:ext cx="4025900" cy="380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71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1.9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JMJ pl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CERNCobranding(4-3)">
  <a:themeElements>
    <a:clrScheme name="Colors CERN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10679</TotalTime>
  <Words>1403</Words>
  <Application>Microsoft Macintosh PowerPoint</Application>
  <PresentationFormat>A4 Paper (210x297 mm)</PresentationFormat>
  <Paragraphs>190</Paragraphs>
  <Slides>35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Bold Stripes</vt:lpstr>
      <vt:lpstr>3_Bold Stripes</vt:lpstr>
      <vt:lpstr>8_Bold Stripes</vt:lpstr>
      <vt:lpstr>6_Bold Stripes</vt:lpstr>
      <vt:lpstr>5_Bold Stripes</vt:lpstr>
      <vt:lpstr>2_Office Theme</vt:lpstr>
      <vt:lpstr>4_Bold Stripes</vt:lpstr>
      <vt:lpstr>10_Bold Stripes</vt:lpstr>
      <vt:lpstr>1_Bold Stripes</vt:lpstr>
      <vt:lpstr>JMJ plain</vt:lpstr>
      <vt:lpstr>6_Office Theme</vt:lpstr>
      <vt:lpstr>CERNCobranding(4-3)</vt:lpstr>
      <vt:lpstr>11_Bold Stripes</vt:lpstr>
      <vt:lpstr>9_Bold Stripes</vt:lpstr>
      <vt:lpstr>7_Bold Stripes</vt:lpstr>
      <vt:lpstr>2_Default Design</vt:lpstr>
      <vt:lpstr>CERN now and in the future</vt:lpstr>
      <vt:lpstr>LHC: status</vt:lpstr>
      <vt:lpstr>THE LAST PHYSICS BEAM OF LHC RUN 1  (2009 - 2013)</vt:lpstr>
      <vt:lpstr>Last 3 years</vt:lpstr>
      <vt:lpstr>WLCG Status</vt:lpstr>
      <vt:lpstr>Published papers</vt:lpstr>
      <vt:lpstr>PowerPoint Presentation</vt:lpstr>
      <vt:lpstr>A new particle: no doubt that it is there…</vt:lpstr>
      <vt:lpstr>…it prefers 0+ quantum numbers</vt:lpstr>
      <vt:lpstr>…its mass is measured to .5%</vt:lpstr>
      <vt:lpstr>…and the signal strength is compatible with a SM Higgs</vt:lpstr>
      <vt:lpstr> But, despite its success…</vt:lpstr>
      <vt:lpstr>Where we stand</vt:lpstr>
      <vt:lpstr>BSM: we have searched.... </vt:lpstr>
      <vt:lpstr>The big picture</vt:lpstr>
      <vt:lpstr>SUSY health</vt:lpstr>
      <vt:lpstr>Parton luminosities</vt:lpstr>
      <vt:lpstr>LHC, the next 20 years </vt:lpstr>
      <vt:lpstr>The machine – LS1</vt:lpstr>
      <vt:lpstr>Then…</vt:lpstr>
      <vt:lpstr>The experiments</vt:lpstr>
      <vt:lpstr>The experiments, upgrades</vt:lpstr>
      <vt:lpstr>Extending the reach…</vt:lpstr>
      <vt:lpstr>HL-LHC: the detector upgrades</vt:lpstr>
      <vt:lpstr>PowerPoint Presentation</vt:lpstr>
      <vt:lpstr>Preliminary HE-LHC - parameters</vt:lpstr>
      <vt:lpstr>HE-LHC – LHC modifications</vt:lpstr>
      <vt:lpstr>Thinking BIG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summary</vt:lpstr>
      <vt:lpstr>PowerPoint Presentation</vt:lpstr>
    </vt:vector>
  </TitlesOfParts>
  <Company>ETH Zürich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Felicitas Pauss</dc:creator>
  <cp:lastModifiedBy>Sergio Bertolucci</cp:lastModifiedBy>
  <cp:revision>354</cp:revision>
  <cp:lastPrinted>2009-03-16T13:13:40Z</cp:lastPrinted>
  <dcterms:created xsi:type="dcterms:W3CDTF">2011-12-12T15:39:45Z</dcterms:created>
  <dcterms:modified xsi:type="dcterms:W3CDTF">2013-09-22T18:43:19Z</dcterms:modified>
</cp:coreProperties>
</file>