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ppt/embeddings/Microsoft_Equation3.bin" ContentType="application/vnd.openxmlformats-officedocument.oleObject"/>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embeddings/Microsoft_Equation4.bin" ContentType="application/vnd.openxmlformats-officedocument.oleObject"/>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embeddings/Microsoft_Equation5.bin" ContentType="application/vnd.openxmlformats-officedocument.oleObject"/>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embeddings/Microsoft_Equation1.bin" ContentType="application/vnd.openxmlformats-officedocument.oleObject"/>
  <Default Extension="docx" ContentType="application/vnd.openxmlformats-officedocument.wordprocessingml.document"/>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embeddings/Microsoft_Equation6.bin" ContentType="application/vnd.openxmlformats-officedocument.oleObject"/>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embeddings/Microsoft_Equation2.bin" ContentType="application/vnd.openxmlformats-officedocument.oleObject"/>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39"/>
  </p:notesMasterIdLst>
  <p:sldIdLst>
    <p:sldId id="262" r:id="rId3"/>
    <p:sldId id="332" r:id="rId4"/>
    <p:sldId id="333" r:id="rId5"/>
    <p:sldId id="334" r:id="rId6"/>
    <p:sldId id="258" r:id="rId7"/>
    <p:sldId id="335" r:id="rId8"/>
    <p:sldId id="263" r:id="rId9"/>
    <p:sldId id="264" r:id="rId10"/>
    <p:sldId id="265" r:id="rId11"/>
    <p:sldId id="266" r:id="rId12"/>
    <p:sldId id="267" r:id="rId13"/>
    <p:sldId id="259" r:id="rId14"/>
    <p:sldId id="271" r:id="rId15"/>
    <p:sldId id="282" r:id="rId16"/>
    <p:sldId id="280" r:id="rId17"/>
    <p:sldId id="314" r:id="rId18"/>
    <p:sldId id="315" r:id="rId19"/>
    <p:sldId id="316" r:id="rId20"/>
    <p:sldId id="311" r:id="rId21"/>
    <p:sldId id="317" r:id="rId22"/>
    <p:sldId id="319" r:id="rId23"/>
    <p:sldId id="318" r:id="rId24"/>
    <p:sldId id="320" r:id="rId25"/>
    <p:sldId id="321" r:id="rId26"/>
    <p:sldId id="312" r:id="rId27"/>
    <p:sldId id="261" r:id="rId28"/>
    <p:sldId id="322" r:id="rId29"/>
    <p:sldId id="323" r:id="rId30"/>
    <p:sldId id="324" r:id="rId31"/>
    <p:sldId id="325" r:id="rId32"/>
    <p:sldId id="330" r:id="rId33"/>
    <p:sldId id="326" r:id="rId34"/>
    <p:sldId id="331" r:id="rId35"/>
    <p:sldId id="327" r:id="rId36"/>
    <p:sldId id="328" r:id="rId37"/>
    <p:sldId id="329" r:id="rId38"/>
  </p:sldIdLst>
  <p:sldSz cx="9144000" cy="6858000" type="screen4x3"/>
  <p:notesSz cx="6858000" cy="9144000"/>
  <p:defaultText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00"/>
    <a:srgbClr val="CCCCCC"/>
    <a:srgbClr val="66CCFF"/>
    <a:srgbClr val="808080"/>
    <a:srgbClr val="FFCC66"/>
    <a:srgbClr val="008040"/>
    <a:srgbClr val="0000FF"/>
    <a:srgbClr val="6666FF"/>
    <a:srgbClr val="CC66F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napVertSplitter="1" vertBarState="minimized">
    <p:restoredLeft sz="15620"/>
    <p:restoredTop sz="95562" autoAdjust="0"/>
  </p:normalViewPr>
  <p:slideViewPr>
    <p:cSldViewPr snapToGrid="0" snapToObjects="1">
      <p:cViewPr varScale="1">
        <p:scale>
          <a:sx n="113" d="100"/>
          <a:sy n="113" d="100"/>
        </p:scale>
        <p:origin x="-21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 Id="rId3"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6B2BC-9729-554F-9F17-BDD7DA215DD1}" type="datetimeFigureOut">
              <a:rPr lang="en-US" smtClean="0"/>
              <a:pPr/>
              <a:t>14-02-2013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0DEE9-92D1-EA43-A188-FDE1FBB87F4D}"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2129082"/>
      </p:ext>
    </p:extLst>
  </p:cSld>
  <p:clrMap bg1="lt1" tx1="dk1" bg2="lt2" tx2="dk2" accent1="accent1" accent2="accent2" accent3="accent3" accent4="accent4" accent5="accent5" accent6="accent6" hlink="hlink" folHlink="folHlink"/>
  <p:notesStyle>
    <a:lvl1pPr marL="0" algn="l" defTabSz="457011" rtl="0" eaLnBrk="1" latinLnBrk="0" hangingPunct="1">
      <a:defRPr sz="1200" kern="1200">
        <a:solidFill>
          <a:schemeClr val="tx1"/>
        </a:solidFill>
        <a:latin typeface="+mn-lt"/>
        <a:ea typeface="+mn-ea"/>
        <a:cs typeface="+mn-cs"/>
      </a:defRPr>
    </a:lvl1pPr>
    <a:lvl2pPr marL="457011" algn="l" defTabSz="457011" rtl="0" eaLnBrk="1" latinLnBrk="0" hangingPunct="1">
      <a:defRPr sz="1200" kern="1200">
        <a:solidFill>
          <a:schemeClr val="tx1"/>
        </a:solidFill>
        <a:latin typeface="+mn-lt"/>
        <a:ea typeface="+mn-ea"/>
        <a:cs typeface="+mn-cs"/>
      </a:defRPr>
    </a:lvl2pPr>
    <a:lvl3pPr marL="914024" algn="l" defTabSz="457011" rtl="0" eaLnBrk="1" latinLnBrk="0" hangingPunct="1">
      <a:defRPr sz="1200" kern="1200">
        <a:solidFill>
          <a:schemeClr val="tx1"/>
        </a:solidFill>
        <a:latin typeface="+mn-lt"/>
        <a:ea typeface="+mn-ea"/>
        <a:cs typeface="+mn-cs"/>
      </a:defRPr>
    </a:lvl3pPr>
    <a:lvl4pPr marL="1371040" algn="l" defTabSz="457011" rtl="0" eaLnBrk="1" latinLnBrk="0" hangingPunct="1">
      <a:defRPr sz="1200" kern="1200">
        <a:solidFill>
          <a:schemeClr val="tx1"/>
        </a:solidFill>
        <a:latin typeface="+mn-lt"/>
        <a:ea typeface="+mn-ea"/>
        <a:cs typeface="+mn-cs"/>
      </a:defRPr>
    </a:lvl4pPr>
    <a:lvl5pPr marL="1828052" algn="l" defTabSz="457011" rtl="0" eaLnBrk="1" latinLnBrk="0" hangingPunct="1">
      <a:defRPr sz="1200" kern="1200">
        <a:solidFill>
          <a:schemeClr val="tx1"/>
        </a:solidFill>
        <a:latin typeface="+mn-lt"/>
        <a:ea typeface="+mn-ea"/>
        <a:cs typeface="+mn-cs"/>
      </a:defRPr>
    </a:lvl5pPr>
    <a:lvl6pPr marL="2285064" algn="l" defTabSz="457011" rtl="0" eaLnBrk="1" latinLnBrk="0" hangingPunct="1">
      <a:defRPr sz="1200" kern="1200">
        <a:solidFill>
          <a:schemeClr val="tx1"/>
        </a:solidFill>
        <a:latin typeface="+mn-lt"/>
        <a:ea typeface="+mn-ea"/>
        <a:cs typeface="+mn-cs"/>
      </a:defRPr>
    </a:lvl6pPr>
    <a:lvl7pPr marL="2742079" algn="l" defTabSz="457011" rtl="0" eaLnBrk="1" latinLnBrk="0" hangingPunct="1">
      <a:defRPr sz="1200" kern="1200">
        <a:solidFill>
          <a:schemeClr val="tx1"/>
        </a:solidFill>
        <a:latin typeface="+mn-lt"/>
        <a:ea typeface="+mn-ea"/>
        <a:cs typeface="+mn-cs"/>
      </a:defRPr>
    </a:lvl7pPr>
    <a:lvl8pPr marL="3199088" algn="l" defTabSz="457011" rtl="0" eaLnBrk="1" latinLnBrk="0" hangingPunct="1">
      <a:defRPr sz="1200" kern="1200">
        <a:solidFill>
          <a:schemeClr val="tx1"/>
        </a:solidFill>
        <a:latin typeface="+mn-lt"/>
        <a:ea typeface="+mn-ea"/>
        <a:cs typeface="+mn-cs"/>
      </a:defRPr>
    </a:lvl8pPr>
    <a:lvl9pPr marL="3656104" algn="l" defTabSz="45701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B1C95D81-DCC7-DD40-9659-4EF6C8BACBE8}" type="slidenum">
              <a:rPr lang="en-US"/>
              <a:pPr>
                <a:defRPr/>
              </a:pPr>
              <a:t>13</a:t>
            </a:fld>
            <a:endParaRPr lang="en-US"/>
          </a:p>
        </p:txBody>
      </p:sp>
      <p:sp>
        <p:nvSpPr>
          <p:cNvPr id="224258" name="Rectangle 2"/>
          <p:cNvSpPr>
            <a:spLocks noGrp="1" noRot="1" noChangeAspect="1" noChangeArrowheads="1" noTextEdit="1"/>
          </p:cNvSpPr>
          <p:nvPr>
            <p:ph type="sldImg"/>
          </p:nvPr>
        </p:nvSpPr>
        <p:spPr>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224259" name="Rectangle 3"/>
          <p:cNvSpPr>
            <a:spLocks noGrp="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2FF3DA-B0FC-2542-809A-9C610EB02BAD}" type="datetimeFigureOut">
              <a:rPr lang="en-US" smtClean="0"/>
              <a:pPr/>
              <a:t>14-02-2013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971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FF3DA-B0FC-2542-809A-9C610EB02BAD}" type="datetimeFigureOut">
              <a:rPr lang="en-US" smtClean="0"/>
              <a:pPr/>
              <a:t>14-02-2013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898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FF3DA-B0FC-2542-809A-9C610EB02BAD}" type="datetimeFigureOut">
              <a:rPr lang="en-US" smtClean="0"/>
              <a:pPr/>
              <a:t>14-02-2013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029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86" y="2130848"/>
            <a:ext cx="7773292"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5" y="3886690"/>
            <a:ext cx="6400354" cy="1752451"/>
          </a:xfrm>
        </p:spPr>
        <p:txBody>
          <a:bodyPr/>
          <a:lstStyle>
            <a:lvl1pPr marL="0" indent="0" algn="ctr">
              <a:buNone/>
              <a:defRPr/>
            </a:lvl1pPr>
            <a:lvl2pPr marL="320590" indent="0" algn="ctr">
              <a:buNone/>
              <a:defRPr/>
            </a:lvl2pPr>
            <a:lvl3pPr marL="641180" indent="0" algn="ctr">
              <a:buNone/>
              <a:defRPr/>
            </a:lvl3pPr>
            <a:lvl4pPr marL="961776" indent="0" algn="ctr">
              <a:buNone/>
              <a:defRPr/>
            </a:lvl4pPr>
            <a:lvl5pPr marL="1282362" indent="0" algn="ctr">
              <a:buNone/>
              <a:defRPr/>
            </a:lvl5pPr>
            <a:lvl6pPr marL="1602948" indent="0" algn="ctr">
              <a:buNone/>
              <a:defRPr/>
            </a:lvl6pPr>
            <a:lvl7pPr marL="1923540" indent="0" algn="ctr">
              <a:buNone/>
              <a:defRPr/>
            </a:lvl7pPr>
            <a:lvl8pPr marL="2244135" indent="0" algn="ctr">
              <a:buNone/>
              <a:defRPr/>
            </a:lvl8pPr>
            <a:lvl9pPr marL="2564722" indent="0" algn="ctr">
              <a:buNone/>
              <a:defRPr/>
            </a:lvl9pPr>
          </a:lstStyle>
          <a:p>
            <a:r>
              <a:rPr lang="en-US" smtClean="0"/>
              <a:t>Click to edit Master subtitle style</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36799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07284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590" indent="0">
              <a:buNone/>
              <a:defRPr sz="1300"/>
            </a:lvl2pPr>
            <a:lvl3pPr marL="641180" indent="0">
              <a:buNone/>
              <a:defRPr sz="1100"/>
            </a:lvl3pPr>
            <a:lvl4pPr marL="961776" indent="0">
              <a:buNone/>
              <a:defRPr sz="1000"/>
            </a:lvl4pPr>
            <a:lvl5pPr marL="1282362" indent="0">
              <a:buNone/>
              <a:defRPr sz="1000"/>
            </a:lvl5pPr>
            <a:lvl6pPr marL="1602948" indent="0">
              <a:buNone/>
              <a:defRPr sz="1000"/>
            </a:lvl6pPr>
            <a:lvl7pPr marL="1923540" indent="0">
              <a:buNone/>
              <a:defRPr sz="1000"/>
            </a:lvl7pPr>
            <a:lvl8pPr marL="2244135" indent="0">
              <a:buNone/>
              <a:defRPr sz="1000"/>
            </a:lvl8pPr>
            <a:lvl9pPr marL="2564722" indent="0">
              <a:buNone/>
              <a:defRPr sz="10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03861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9024" y="1777008"/>
            <a:ext cx="3759398" cy="429518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777008"/>
            <a:ext cx="3759398" cy="429518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59605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78" y="274588"/>
            <a:ext cx="822870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590" indent="0">
              <a:buNone/>
              <a:defRPr sz="1400" b="1"/>
            </a:lvl2pPr>
            <a:lvl3pPr marL="641180" indent="0">
              <a:buNone/>
              <a:defRPr sz="1300" b="1"/>
            </a:lvl3pPr>
            <a:lvl4pPr marL="961776" indent="0">
              <a:buNone/>
              <a:defRPr sz="1100" b="1"/>
            </a:lvl4pPr>
            <a:lvl5pPr marL="1282362" indent="0">
              <a:buNone/>
              <a:defRPr sz="1100" b="1"/>
            </a:lvl5pPr>
            <a:lvl6pPr marL="1602948" indent="0">
              <a:buNone/>
              <a:defRPr sz="1100" b="1"/>
            </a:lvl6pPr>
            <a:lvl7pPr marL="1923540" indent="0">
              <a:buNone/>
              <a:defRPr sz="1100" b="1"/>
            </a:lvl7pPr>
            <a:lvl8pPr marL="2244135" indent="0">
              <a:buNone/>
              <a:defRPr sz="1100" b="1"/>
            </a:lvl8pPr>
            <a:lvl9pPr marL="256472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590" indent="0">
              <a:buNone/>
              <a:defRPr sz="1400" b="1"/>
            </a:lvl2pPr>
            <a:lvl3pPr marL="641180" indent="0">
              <a:buNone/>
              <a:defRPr sz="1300" b="1"/>
            </a:lvl3pPr>
            <a:lvl4pPr marL="961776" indent="0">
              <a:buNone/>
              <a:defRPr sz="1100" b="1"/>
            </a:lvl4pPr>
            <a:lvl5pPr marL="1282362" indent="0">
              <a:buNone/>
              <a:defRPr sz="1100" b="1"/>
            </a:lvl5pPr>
            <a:lvl6pPr marL="1602948" indent="0">
              <a:buNone/>
              <a:defRPr sz="1100" b="1"/>
            </a:lvl6pPr>
            <a:lvl7pPr marL="1923540" indent="0">
              <a:buNone/>
              <a:defRPr sz="1100" b="1"/>
            </a:lvl7pPr>
            <a:lvl8pPr marL="2244135" indent="0">
              <a:buNone/>
              <a:defRPr sz="1100" b="1"/>
            </a:lvl8pPr>
            <a:lvl9pPr marL="256472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64030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006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75426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7" y="27351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7" y="1435448"/>
            <a:ext cx="3008189" cy="4690318"/>
          </a:xfrm>
        </p:spPr>
        <p:txBody>
          <a:bodyPr/>
          <a:lstStyle>
            <a:lvl1pPr marL="0" indent="0">
              <a:buNone/>
              <a:defRPr sz="1000"/>
            </a:lvl1pPr>
            <a:lvl2pPr marL="320590" indent="0">
              <a:buNone/>
              <a:defRPr sz="800"/>
            </a:lvl2pPr>
            <a:lvl3pPr marL="641180" indent="0">
              <a:buNone/>
              <a:defRPr sz="700"/>
            </a:lvl3pPr>
            <a:lvl4pPr marL="961776" indent="0">
              <a:buNone/>
              <a:defRPr sz="700"/>
            </a:lvl4pPr>
            <a:lvl5pPr marL="1282362" indent="0">
              <a:buNone/>
              <a:defRPr sz="700"/>
            </a:lvl5pPr>
            <a:lvl6pPr marL="1602948" indent="0">
              <a:buNone/>
              <a:defRPr sz="700"/>
            </a:lvl6pPr>
            <a:lvl7pPr marL="1923540" indent="0">
              <a:buNone/>
              <a:defRPr sz="700"/>
            </a:lvl7pPr>
            <a:lvl8pPr marL="2244135" indent="0">
              <a:buNone/>
              <a:defRPr sz="700"/>
            </a:lvl8pPr>
            <a:lvl9pPr marL="2564722" indent="0">
              <a:buNone/>
              <a:defRPr sz="7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77535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FF3DA-B0FC-2542-809A-9C610EB02BAD}" type="datetimeFigureOut">
              <a:rPr lang="en-US" smtClean="0"/>
              <a:pPr/>
              <a:t>14-02-2013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3461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8"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8" cy="4114354"/>
          </a:xfrm>
        </p:spPr>
        <p:txBody>
          <a:bodyPr/>
          <a:lstStyle>
            <a:lvl1pPr marL="0" indent="0">
              <a:buNone/>
              <a:defRPr sz="2300"/>
            </a:lvl1pPr>
            <a:lvl2pPr marL="320590" indent="0">
              <a:buNone/>
              <a:defRPr sz="2000"/>
            </a:lvl2pPr>
            <a:lvl3pPr marL="641180" indent="0">
              <a:buNone/>
              <a:defRPr sz="1700"/>
            </a:lvl3pPr>
            <a:lvl4pPr marL="961776" indent="0">
              <a:buNone/>
              <a:defRPr sz="1400"/>
            </a:lvl4pPr>
            <a:lvl5pPr marL="1282362" indent="0">
              <a:buNone/>
              <a:defRPr sz="1400"/>
            </a:lvl5pPr>
            <a:lvl6pPr marL="1602948" indent="0">
              <a:buNone/>
              <a:defRPr sz="1400"/>
            </a:lvl6pPr>
            <a:lvl7pPr marL="1923540" indent="0">
              <a:buNone/>
              <a:defRPr sz="1400"/>
            </a:lvl7pPr>
            <a:lvl8pPr marL="2244135" indent="0">
              <a:buNone/>
              <a:defRPr sz="1400"/>
            </a:lvl8pPr>
            <a:lvl9pPr marL="2564722" indent="0">
              <a:buNone/>
              <a:defRPr sz="1400"/>
            </a:lvl9pPr>
          </a:lstStyle>
          <a:p>
            <a:pPr lvl="0"/>
            <a:endParaRPr lang="en-US" noProof="0" smtClean="0">
              <a:sym typeface="American Typewriter" charset="0"/>
            </a:endParaRPr>
          </a:p>
        </p:txBody>
      </p:sp>
      <p:sp>
        <p:nvSpPr>
          <p:cNvPr id="4" name="Text Placeholder 3"/>
          <p:cNvSpPr>
            <a:spLocks noGrp="1"/>
          </p:cNvSpPr>
          <p:nvPr>
            <p:ph type="body" sz="half" idx="2"/>
          </p:nvPr>
        </p:nvSpPr>
        <p:spPr>
          <a:xfrm>
            <a:off x="1792635" y="5367860"/>
            <a:ext cx="5486178" cy="804788"/>
          </a:xfrm>
        </p:spPr>
        <p:txBody>
          <a:bodyPr/>
          <a:lstStyle>
            <a:lvl1pPr marL="0" indent="0">
              <a:buNone/>
              <a:defRPr sz="1000"/>
            </a:lvl1pPr>
            <a:lvl2pPr marL="320590" indent="0">
              <a:buNone/>
              <a:defRPr sz="800"/>
            </a:lvl2pPr>
            <a:lvl3pPr marL="641180" indent="0">
              <a:buNone/>
              <a:defRPr sz="700"/>
            </a:lvl3pPr>
            <a:lvl4pPr marL="961776" indent="0">
              <a:buNone/>
              <a:defRPr sz="700"/>
            </a:lvl4pPr>
            <a:lvl5pPr marL="1282362" indent="0">
              <a:buNone/>
              <a:defRPr sz="700"/>
            </a:lvl5pPr>
            <a:lvl6pPr marL="1602948" indent="0">
              <a:buNone/>
              <a:defRPr sz="700"/>
            </a:lvl6pPr>
            <a:lvl7pPr marL="1923540" indent="0">
              <a:buNone/>
              <a:defRPr sz="700"/>
            </a:lvl7pPr>
            <a:lvl8pPr marL="2244135" indent="0">
              <a:buNone/>
              <a:defRPr sz="700"/>
            </a:lvl8pPr>
            <a:lvl9pPr marL="2564722" indent="0">
              <a:buNone/>
              <a:defRPr sz="7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53965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449019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8488" y="107156"/>
            <a:ext cx="1906488" cy="59650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9031" y="107156"/>
            <a:ext cx="5612309" cy="59650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09486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2FF3DA-B0FC-2542-809A-9C610EB02BAD}" type="datetimeFigureOut">
              <a:rPr lang="en-US" smtClean="0"/>
              <a:pPr/>
              <a:t>14-02-2013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742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2FF3DA-B0FC-2542-809A-9C610EB02BAD}" type="datetimeFigureOut">
              <a:rPr lang="en-US" smtClean="0"/>
              <a:pPr/>
              <a:t>14-02-2013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665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2FF3DA-B0FC-2542-809A-9C610EB02BAD}" type="datetimeFigureOut">
              <a:rPr lang="en-US" smtClean="0"/>
              <a:pPr/>
              <a:t>14-02-2013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226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2FF3DA-B0FC-2542-809A-9C610EB02BAD}" type="datetimeFigureOut">
              <a:rPr lang="en-US" smtClean="0"/>
              <a:pPr/>
              <a:t>14-02-2013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691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FF3DA-B0FC-2542-809A-9C610EB02BAD}" type="datetimeFigureOut">
              <a:rPr lang="en-US" smtClean="0"/>
              <a:pPr/>
              <a:t>14-02-2013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641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FF3DA-B0FC-2542-809A-9C610EB02BAD}" type="datetimeFigureOut">
              <a:rPr lang="en-US" smtClean="0"/>
              <a:pPr/>
              <a:t>14-02-2013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9153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FF3DA-B0FC-2542-809A-9C610EB02BAD}" type="datetimeFigureOut">
              <a:rPr lang="en-US" smtClean="0"/>
              <a:pPr/>
              <a:t>14-02-2013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144301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2" tIns="45702" rIns="91402" bIns="457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8"/>
            <a:ext cx="8229600" cy="4525963"/>
          </a:xfrm>
          <a:prstGeom prst="rect">
            <a:avLst/>
          </a:prstGeom>
        </p:spPr>
        <p:txBody>
          <a:bodyPr vert="horz" lIns="91402" tIns="45702" rIns="91402"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fld id="{E12FF3DA-B0FC-2542-809A-9C610EB02BAD}" type="datetimeFigureOut">
              <a:rPr lang="en-US" smtClean="0"/>
              <a:pPr/>
              <a:t>14-02-2013</a:t>
            </a:fld>
            <a:endParaRPr lang="en-US"/>
          </a:p>
        </p:txBody>
      </p:sp>
      <p:sp>
        <p:nvSpPr>
          <p:cNvPr id="5" name="Footer Placeholder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fld id="{F796E9B0-50F4-8145-A0B7-BC03CDBCE0F1}" type="slidenum">
              <a:rPr lang="en-US" smtClean="0"/>
              <a:pPr/>
              <a:t>‹n.›</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9721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011" rtl="0" eaLnBrk="1" latinLnBrk="0" hangingPunct="1">
        <a:spcBef>
          <a:spcPct val="0"/>
        </a:spcBef>
        <a:buNone/>
        <a:defRPr sz="4400" kern="1200">
          <a:solidFill>
            <a:schemeClr val="tx1"/>
          </a:solidFill>
          <a:latin typeface="+mj-lt"/>
          <a:ea typeface="+mj-ea"/>
          <a:cs typeface="+mj-cs"/>
        </a:defRPr>
      </a:lvl1pPr>
    </p:titleStyle>
    <p:bodyStyle>
      <a:lvl1pPr marL="342761" indent="-342761" algn="l" defTabSz="457011" rtl="0" eaLnBrk="1" latinLnBrk="0" hangingPunct="1">
        <a:spcBef>
          <a:spcPct val="20000"/>
        </a:spcBef>
        <a:buFont typeface="Arial"/>
        <a:buChar char="•"/>
        <a:defRPr sz="3200" kern="1200">
          <a:solidFill>
            <a:schemeClr val="tx1"/>
          </a:solidFill>
          <a:latin typeface="+mn-lt"/>
          <a:ea typeface="+mn-ea"/>
          <a:cs typeface="+mn-cs"/>
        </a:defRPr>
      </a:lvl1pPr>
      <a:lvl2pPr marL="742646" indent="-285632" algn="l" defTabSz="457011" rtl="0" eaLnBrk="1" latinLnBrk="0" hangingPunct="1">
        <a:spcBef>
          <a:spcPct val="20000"/>
        </a:spcBef>
        <a:buFont typeface="Arial"/>
        <a:buChar char="–"/>
        <a:defRPr sz="2800" kern="1200">
          <a:solidFill>
            <a:schemeClr val="tx1"/>
          </a:solidFill>
          <a:latin typeface="+mn-lt"/>
          <a:ea typeface="+mn-ea"/>
          <a:cs typeface="+mn-cs"/>
        </a:defRPr>
      </a:lvl2pPr>
      <a:lvl3pPr marL="1142530" indent="-228505" algn="l" defTabSz="457011" rtl="0" eaLnBrk="1" latinLnBrk="0" hangingPunct="1">
        <a:spcBef>
          <a:spcPct val="20000"/>
        </a:spcBef>
        <a:buFont typeface="Arial"/>
        <a:buChar char="•"/>
        <a:defRPr sz="2400" kern="1200">
          <a:solidFill>
            <a:schemeClr val="tx1"/>
          </a:solidFill>
          <a:latin typeface="+mn-lt"/>
          <a:ea typeface="+mn-ea"/>
          <a:cs typeface="+mn-cs"/>
        </a:defRPr>
      </a:lvl3pPr>
      <a:lvl4pPr marL="1599544" indent="-228505" algn="l" defTabSz="457011" rtl="0" eaLnBrk="1" latinLnBrk="0" hangingPunct="1">
        <a:spcBef>
          <a:spcPct val="20000"/>
        </a:spcBef>
        <a:buFont typeface="Arial"/>
        <a:buChar char="–"/>
        <a:defRPr sz="2000" kern="1200">
          <a:solidFill>
            <a:schemeClr val="tx1"/>
          </a:solidFill>
          <a:latin typeface="+mn-lt"/>
          <a:ea typeface="+mn-ea"/>
          <a:cs typeface="+mn-cs"/>
        </a:defRPr>
      </a:lvl4pPr>
      <a:lvl5pPr marL="2056560" indent="-228505" algn="l" defTabSz="457011" rtl="0" eaLnBrk="1" latinLnBrk="0" hangingPunct="1">
        <a:spcBef>
          <a:spcPct val="20000"/>
        </a:spcBef>
        <a:buFont typeface="Arial"/>
        <a:buChar char="»"/>
        <a:defRPr sz="2000" kern="1200">
          <a:solidFill>
            <a:schemeClr val="tx1"/>
          </a:solidFill>
          <a:latin typeface="+mn-lt"/>
          <a:ea typeface="+mn-ea"/>
          <a:cs typeface="+mn-cs"/>
        </a:defRPr>
      </a:lvl5pPr>
      <a:lvl6pPr marL="2513573"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84"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98"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609" indent="-228505"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59024" y="107156"/>
            <a:ext cx="7625953" cy="1473398"/>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vert="horz" wrap="square" lIns="35608" tIns="35608" rIns="35608" bIns="35608" numCol="1" anchor="ctr" anchorCtr="0" compatLnSpc="1">
            <a:prstTxWarp prst="textNoShape">
              <a:avLst/>
            </a:prstTxWarp>
          </a:bodyPr>
          <a:lstStyle/>
          <a:p>
            <a:pPr lvl="0"/>
            <a:r>
              <a:rPr lang="en-US">
                <a:sym typeface="American Typewriter" charset="0"/>
              </a:rPr>
              <a:t>Click to edit Master title style</a:t>
            </a:r>
          </a:p>
        </p:txBody>
      </p:sp>
      <p:sp>
        <p:nvSpPr>
          <p:cNvPr id="2050" name="Rectangle 2"/>
          <p:cNvSpPr>
            <a:spLocks noGrp="1" noChangeArrowheads="1"/>
          </p:cNvSpPr>
          <p:nvPr>
            <p:ph type="body" idx="1"/>
          </p:nvPr>
        </p:nvSpPr>
        <p:spPr bwMode="auto">
          <a:xfrm>
            <a:off x="759024" y="1777008"/>
            <a:ext cx="7625953" cy="429518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vert="horz" wrap="square" lIns="35608" tIns="35608" rIns="35608" bIns="35608" numCol="1" anchor="ctr"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500">
          <a:solidFill>
            <a:srgbClr val="0096DE"/>
          </a:solidFill>
          <a:latin typeface="+mj-lt"/>
          <a:ea typeface="+mj-ea"/>
          <a:cs typeface="+mj-cs"/>
          <a:sym typeface="American Typewriter" charset="0"/>
        </a:defRPr>
      </a:lvl1pPr>
      <a:lvl2pPr algn="ctr" rtl="0" eaLnBrk="0" fontAlgn="base" hangingPunct="0">
        <a:spcBef>
          <a:spcPct val="0"/>
        </a:spcBef>
        <a:spcAft>
          <a:spcPct val="0"/>
        </a:spcAft>
        <a:defRPr sz="4500">
          <a:solidFill>
            <a:srgbClr val="0096DE"/>
          </a:solidFill>
          <a:latin typeface="American Typewriter" charset="0"/>
          <a:ea typeface="ヒラギノ明朝 Pro W3" charset="0"/>
          <a:cs typeface="ヒラギノ明朝 Pro W3" charset="0"/>
          <a:sym typeface="American Typewriter" charset="0"/>
        </a:defRPr>
      </a:lvl2pPr>
      <a:lvl3pPr algn="ctr" rtl="0" eaLnBrk="0" fontAlgn="base" hangingPunct="0">
        <a:spcBef>
          <a:spcPct val="0"/>
        </a:spcBef>
        <a:spcAft>
          <a:spcPct val="0"/>
        </a:spcAft>
        <a:defRPr sz="4500">
          <a:solidFill>
            <a:srgbClr val="0096DE"/>
          </a:solidFill>
          <a:latin typeface="American Typewriter" charset="0"/>
          <a:ea typeface="ヒラギノ明朝 Pro W3" charset="0"/>
          <a:cs typeface="ヒラギノ明朝 Pro W3" charset="0"/>
          <a:sym typeface="American Typewriter" charset="0"/>
        </a:defRPr>
      </a:lvl3pPr>
      <a:lvl4pPr algn="ctr" rtl="0" eaLnBrk="0" fontAlgn="base" hangingPunct="0">
        <a:spcBef>
          <a:spcPct val="0"/>
        </a:spcBef>
        <a:spcAft>
          <a:spcPct val="0"/>
        </a:spcAft>
        <a:defRPr sz="4500">
          <a:solidFill>
            <a:srgbClr val="0096DE"/>
          </a:solidFill>
          <a:latin typeface="American Typewriter" charset="0"/>
          <a:ea typeface="ヒラギノ明朝 Pro W3" charset="0"/>
          <a:cs typeface="ヒラギノ明朝 Pro W3" charset="0"/>
          <a:sym typeface="American Typewriter" charset="0"/>
        </a:defRPr>
      </a:lvl4pPr>
      <a:lvl5pPr algn="ctr" rtl="0" eaLnBrk="0" fontAlgn="base" hangingPunct="0">
        <a:spcBef>
          <a:spcPct val="0"/>
        </a:spcBef>
        <a:spcAft>
          <a:spcPct val="0"/>
        </a:spcAft>
        <a:defRPr sz="4500">
          <a:solidFill>
            <a:srgbClr val="0096DE"/>
          </a:solidFill>
          <a:latin typeface="American Typewriter" charset="0"/>
          <a:ea typeface="ヒラギノ明朝 Pro W3" charset="0"/>
          <a:cs typeface="ヒラギノ明朝 Pro W3" charset="0"/>
          <a:sym typeface="American Typewriter" charset="0"/>
        </a:defRPr>
      </a:lvl5pPr>
      <a:lvl6pPr marL="320590" algn="ctr" rtl="0" fontAlgn="base">
        <a:spcBef>
          <a:spcPct val="0"/>
        </a:spcBef>
        <a:spcAft>
          <a:spcPct val="0"/>
        </a:spcAft>
        <a:defRPr sz="4500">
          <a:solidFill>
            <a:srgbClr val="0096DE"/>
          </a:solidFill>
          <a:latin typeface="American Typewriter" charset="0"/>
          <a:ea typeface="ヒラギノ明朝 Pro W3" charset="0"/>
          <a:cs typeface="ヒラギノ明朝 Pro W3" charset="0"/>
          <a:sym typeface="American Typewriter" charset="0"/>
        </a:defRPr>
      </a:lvl6pPr>
      <a:lvl7pPr marL="641180" algn="ctr" rtl="0" fontAlgn="base">
        <a:spcBef>
          <a:spcPct val="0"/>
        </a:spcBef>
        <a:spcAft>
          <a:spcPct val="0"/>
        </a:spcAft>
        <a:defRPr sz="4500">
          <a:solidFill>
            <a:srgbClr val="0096DE"/>
          </a:solidFill>
          <a:latin typeface="American Typewriter" charset="0"/>
          <a:ea typeface="ヒラギノ明朝 Pro W3" charset="0"/>
          <a:cs typeface="ヒラギノ明朝 Pro W3" charset="0"/>
          <a:sym typeface="American Typewriter" charset="0"/>
        </a:defRPr>
      </a:lvl7pPr>
      <a:lvl8pPr marL="961776" algn="ctr" rtl="0" fontAlgn="base">
        <a:spcBef>
          <a:spcPct val="0"/>
        </a:spcBef>
        <a:spcAft>
          <a:spcPct val="0"/>
        </a:spcAft>
        <a:defRPr sz="4500">
          <a:solidFill>
            <a:srgbClr val="0096DE"/>
          </a:solidFill>
          <a:latin typeface="American Typewriter" charset="0"/>
          <a:ea typeface="ヒラギノ明朝 Pro W3" charset="0"/>
          <a:cs typeface="ヒラギノ明朝 Pro W3" charset="0"/>
          <a:sym typeface="American Typewriter" charset="0"/>
        </a:defRPr>
      </a:lvl8pPr>
      <a:lvl9pPr marL="1282362" algn="ctr" rtl="0" fontAlgn="base">
        <a:spcBef>
          <a:spcPct val="0"/>
        </a:spcBef>
        <a:spcAft>
          <a:spcPct val="0"/>
        </a:spcAft>
        <a:defRPr sz="4500">
          <a:solidFill>
            <a:srgbClr val="0096DE"/>
          </a:solidFill>
          <a:latin typeface="American Typewriter" charset="0"/>
          <a:ea typeface="ヒラギノ明朝 Pro W3" charset="0"/>
          <a:cs typeface="ヒラギノ明朝 Pro W3" charset="0"/>
          <a:sym typeface="American Typewriter" charset="0"/>
        </a:defRPr>
      </a:lvl9pPr>
    </p:titleStyle>
    <p:bodyStyle>
      <a:lvl1pPr marL="596907" indent="-391616" algn="l" rtl="0" eaLnBrk="0" fontAlgn="base" hangingPunct="0">
        <a:spcBef>
          <a:spcPts val="2250"/>
        </a:spcBef>
        <a:spcAft>
          <a:spcPct val="0"/>
        </a:spcAft>
        <a:buSzPct val="120000"/>
        <a:buFont typeface="Lucida Grande" charset="0"/>
        <a:buChar char="•"/>
        <a:defRPr sz="3000">
          <a:solidFill>
            <a:schemeClr val="tx1"/>
          </a:solidFill>
          <a:latin typeface="+mn-lt"/>
          <a:ea typeface="+mn-ea"/>
          <a:cs typeface="+mn-cs"/>
          <a:sym typeface="American Typewriter" charset="0"/>
        </a:defRPr>
      </a:lvl1pPr>
      <a:lvl2pPr marL="965091" indent="-392732" algn="l" rtl="0" eaLnBrk="0" fontAlgn="base" hangingPunct="0">
        <a:spcBef>
          <a:spcPts val="2250"/>
        </a:spcBef>
        <a:spcAft>
          <a:spcPct val="0"/>
        </a:spcAft>
        <a:buSzPct val="120000"/>
        <a:buFont typeface="Lucida Grande" charset="0"/>
        <a:buChar char="•"/>
        <a:defRPr sz="3000">
          <a:solidFill>
            <a:schemeClr val="tx1"/>
          </a:solidFill>
          <a:latin typeface="+mn-lt"/>
          <a:ea typeface="+mn-ea"/>
          <a:cs typeface="+mn-cs"/>
          <a:sym typeface="American Typewriter" charset="0"/>
        </a:defRPr>
      </a:lvl2pPr>
      <a:lvl3pPr marL="1322123" indent="-392732" algn="l" rtl="0" eaLnBrk="0" fontAlgn="base" hangingPunct="0">
        <a:spcBef>
          <a:spcPts val="2250"/>
        </a:spcBef>
        <a:spcAft>
          <a:spcPct val="0"/>
        </a:spcAft>
        <a:buSzPct val="120000"/>
        <a:buFont typeface="Lucida Grande" charset="0"/>
        <a:buChar char="•"/>
        <a:defRPr sz="3000">
          <a:solidFill>
            <a:schemeClr val="tx1"/>
          </a:solidFill>
          <a:latin typeface="+mn-lt"/>
          <a:ea typeface="+mn-ea"/>
          <a:cs typeface="+mn-cs"/>
          <a:sym typeface="American Typewriter" charset="0"/>
        </a:defRPr>
      </a:lvl3pPr>
      <a:lvl4pPr marL="1690307" indent="-392732" algn="l" rtl="0" eaLnBrk="0" fontAlgn="base" hangingPunct="0">
        <a:spcBef>
          <a:spcPts val="2250"/>
        </a:spcBef>
        <a:spcAft>
          <a:spcPct val="0"/>
        </a:spcAft>
        <a:buSzPct val="120000"/>
        <a:buFont typeface="Lucida Grande" charset="0"/>
        <a:buChar char="•"/>
        <a:defRPr sz="3000">
          <a:solidFill>
            <a:schemeClr val="tx1"/>
          </a:solidFill>
          <a:latin typeface="+mn-lt"/>
          <a:ea typeface="+mn-ea"/>
          <a:cs typeface="+mn-cs"/>
          <a:sym typeface="American Typewriter" charset="0"/>
        </a:defRPr>
      </a:lvl4pPr>
      <a:lvl5pPr marL="2056264" indent="-391616" algn="l" rtl="0" eaLnBrk="0" fontAlgn="base" hangingPunct="0">
        <a:spcBef>
          <a:spcPts val="2250"/>
        </a:spcBef>
        <a:spcAft>
          <a:spcPct val="0"/>
        </a:spcAft>
        <a:buSzPct val="120000"/>
        <a:buFont typeface="Lucida Grande" charset="0"/>
        <a:buChar char="•"/>
        <a:defRPr sz="3000">
          <a:solidFill>
            <a:schemeClr val="tx1"/>
          </a:solidFill>
          <a:latin typeface="+mn-lt"/>
          <a:ea typeface="+mn-ea"/>
          <a:cs typeface="+mn-cs"/>
          <a:sym typeface="American Typewriter" charset="0"/>
        </a:defRPr>
      </a:lvl5pPr>
      <a:lvl6pPr marL="2378825" indent="-392947" algn="l" rtl="0" fontAlgn="base">
        <a:spcBef>
          <a:spcPts val="2250"/>
        </a:spcBef>
        <a:spcAft>
          <a:spcPct val="0"/>
        </a:spcAft>
        <a:buSzPct val="120000"/>
        <a:buFont typeface="Lucida Grande" charset="0"/>
        <a:buChar char="•"/>
        <a:defRPr sz="3000">
          <a:solidFill>
            <a:schemeClr val="tx1"/>
          </a:solidFill>
          <a:latin typeface="+mn-lt"/>
          <a:ea typeface="+mn-ea"/>
          <a:cs typeface="+mn-cs"/>
          <a:sym typeface="American Typewriter" charset="0"/>
        </a:defRPr>
      </a:lvl6pPr>
      <a:lvl7pPr marL="2699415" indent="-392947" algn="l" rtl="0" fontAlgn="base">
        <a:spcBef>
          <a:spcPts val="2250"/>
        </a:spcBef>
        <a:spcAft>
          <a:spcPct val="0"/>
        </a:spcAft>
        <a:buSzPct val="120000"/>
        <a:buFont typeface="Lucida Grande" charset="0"/>
        <a:buChar char="•"/>
        <a:defRPr sz="3000">
          <a:solidFill>
            <a:schemeClr val="tx1"/>
          </a:solidFill>
          <a:latin typeface="+mn-lt"/>
          <a:ea typeface="+mn-ea"/>
          <a:cs typeface="+mn-cs"/>
          <a:sym typeface="American Typewriter" charset="0"/>
        </a:defRPr>
      </a:lvl7pPr>
      <a:lvl8pPr marL="3020018" indent="-392947" algn="l" rtl="0" fontAlgn="base">
        <a:spcBef>
          <a:spcPts val="2250"/>
        </a:spcBef>
        <a:spcAft>
          <a:spcPct val="0"/>
        </a:spcAft>
        <a:buSzPct val="120000"/>
        <a:buFont typeface="Lucida Grande" charset="0"/>
        <a:buChar char="•"/>
        <a:defRPr sz="3000">
          <a:solidFill>
            <a:schemeClr val="tx1"/>
          </a:solidFill>
          <a:latin typeface="+mn-lt"/>
          <a:ea typeface="+mn-ea"/>
          <a:cs typeface="+mn-cs"/>
          <a:sym typeface="American Typewriter" charset="0"/>
        </a:defRPr>
      </a:lvl8pPr>
      <a:lvl9pPr marL="3340595" indent="-392947" algn="l" rtl="0" fontAlgn="base">
        <a:spcBef>
          <a:spcPts val="2250"/>
        </a:spcBef>
        <a:spcAft>
          <a:spcPct val="0"/>
        </a:spcAft>
        <a:buSzPct val="120000"/>
        <a:buFont typeface="Lucida Grande" charset="0"/>
        <a:buChar char="•"/>
        <a:defRPr sz="3000">
          <a:solidFill>
            <a:schemeClr val="tx1"/>
          </a:solidFill>
          <a:latin typeface="+mn-lt"/>
          <a:ea typeface="+mn-ea"/>
          <a:cs typeface="+mn-cs"/>
          <a:sym typeface="American Typewriter" charset="0"/>
        </a:defRPr>
      </a:lvl9pPr>
    </p:bodyStyle>
    <p:otherStyle>
      <a:defPPr>
        <a:defRPr lang="en-US"/>
      </a:defPPr>
      <a:lvl1pPr marL="0" algn="l" defTabSz="320590" rtl="0" eaLnBrk="1" latinLnBrk="0" hangingPunct="1">
        <a:defRPr sz="1300" kern="1200">
          <a:solidFill>
            <a:schemeClr val="tx1"/>
          </a:solidFill>
          <a:latin typeface="+mn-lt"/>
          <a:ea typeface="+mn-ea"/>
          <a:cs typeface="+mn-cs"/>
        </a:defRPr>
      </a:lvl1pPr>
      <a:lvl2pPr marL="320590" algn="l" defTabSz="320590" rtl="0" eaLnBrk="1" latinLnBrk="0" hangingPunct="1">
        <a:defRPr sz="1300" kern="1200">
          <a:solidFill>
            <a:schemeClr val="tx1"/>
          </a:solidFill>
          <a:latin typeface="+mn-lt"/>
          <a:ea typeface="+mn-ea"/>
          <a:cs typeface="+mn-cs"/>
        </a:defRPr>
      </a:lvl2pPr>
      <a:lvl3pPr marL="641180" algn="l" defTabSz="320590" rtl="0" eaLnBrk="1" latinLnBrk="0" hangingPunct="1">
        <a:defRPr sz="1300" kern="1200">
          <a:solidFill>
            <a:schemeClr val="tx1"/>
          </a:solidFill>
          <a:latin typeface="+mn-lt"/>
          <a:ea typeface="+mn-ea"/>
          <a:cs typeface="+mn-cs"/>
        </a:defRPr>
      </a:lvl3pPr>
      <a:lvl4pPr marL="961776" algn="l" defTabSz="320590" rtl="0" eaLnBrk="1" latinLnBrk="0" hangingPunct="1">
        <a:defRPr sz="1300" kern="1200">
          <a:solidFill>
            <a:schemeClr val="tx1"/>
          </a:solidFill>
          <a:latin typeface="+mn-lt"/>
          <a:ea typeface="+mn-ea"/>
          <a:cs typeface="+mn-cs"/>
        </a:defRPr>
      </a:lvl4pPr>
      <a:lvl5pPr marL="1282362" algn="l" defTabSz="320590" rtl="0" eaLnBrk="1" latinLnBrk="0" hangingPunct="1">
        <a:defRPr sz="1300" kern="1200">
          <a:solidFill>
            <a:schemeClr val="tx1"/>
          </a:solidFill>
          <a:latin typeface="+mn-lt"/>
          <a:ea typeface="+mn-ea"/>
          <a:cs typeface="+mn-cs"/>
        </a:defRPr>
      </a:lvl5pPr>
      <a:lvl6pPr marL="1602948" algn="l" defTabSz="320590" rtl="0" eaLnBrk="1" latinLnBrk="0" hangingPunct="1">
        <a:defRPr sz="1300" kern="1200">
          <a:solidFill>
            <a:schemeClr val="tx1"/>
          </a:solidFill>
          <a:latin typeface="+mn-lt"/>
          <a:ea typeface="+mn-ea"/>
          <a:cs typeface="+mn-cs"/>
        </a:defRPr>
      </a:lvl6pPr>
      <a:lvl7pPr marL="1923540" algn="l" defTabSz="320590" rtl="0" eaLnBrk="1" latinLnBrk="0" hangingPunct="1">
        <a:defRPr sz="1300" kern="1200">
          <a:solidFill>
            <a:schemeClr val="tx1"/>
          </a:solidFill>
          <a:latin typeface="+mn-lt"/>
          <a:ea typeface="+mn-ea"/>
          <a:cs typeface="+mn-cs"/>
        </a:defRPr>
      </a:lvl7pPr>
      <a:lvl8pPr marL="2244135" algn="l" defTabSz="320590" rtl="0" eaLnBrk="1" latinLnBrk="0" hangingPunct="1">
        <a:defRPr sz="1300" kern="1200">
          <a:solidFill>
            <a:schemeClr val="tx1"/>
          </a:solidFill>
          <a:latin typeface="+mn-lt"/>
          <a:ea typeface="+mn-ea"/>
          <a:cs typeface="+mn-cs"/>
        </a:defRPr>
      </a:lvl8pPr>
      <a:lvl9pPr marL="2564722" algn="l" defTabSz="32059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xml"/><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18.png"/><Relationship Id="rId8" Type="http://schemas.microsoft.com/office/2007/relationships/media" Target="file://localhost/Users/mac/Desktop/FISACC_012/CAS_11_Chios/CAS_08_Frascati/LEZIONI/LEZIONE_FEL/XFEL_CAS.mov" TargetMode="External"/><Relationship Id="rId9" Type="http://schemas.openxmlformats.org/officeDocument/2006/relationships/image" Target="../media/image19.png"/><Relationship Id="rId10" Type="http://schemas.openxmlformats.org/officeDocument/2006/relationships/oleObject" Target="../embeddings/Microsoft_Equation1.bin"/><Relationship Id="rId11"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video" Target="file://localhost/Users/mac/Desktop/FISACC_012/CAS_11_Chios/CAS_08_Frascati/LEZIONI/LEZIONE_FEL/XFEL_CAS.m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oleObject" Target="../embeddings/Microsoft_Equation2.bin"/><Relationship Id="rId6"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40.png"/><Relationship Id="rId5" Type="http://schemas.openxmlformats.org/officeDocument/2006/relationships/oleObject" Target="../embeddings/Microsoft_Equation4.bin"/><Relationship Id="rId6" Type="http://schemas.openxmlformats.org/officeDocument/2006/relationships/oleObject" Target="../embeddings/Microsoft_Equation5.bin"/><Relationship Id="rId7" Type="http://schemas.openxmlformats.org/officeDocument/2006/relationships/oleObject" Target="../embeddings/Microsoft_Equation6.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package" Target="../embeddings/Documento_di_Microsoft_Word1.docx"/><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 name="Picture 211"/>
          <p:cNvPicPr>
            <a:picLocks noChangeAspect="1"/>
          </p:cNvPicPr>
          <p:nvPr/>
        </p:nvPicPr>
        <p:blipFill rotWithShape="1">
          <a:blip r:embed="rId2"/>
          <a:srcRect l="1747" t="2378" r="3433" b="2145"/>
          <a:stretch/>
        </p:blipFill>
        <p:spPr>
          <a:xfrm>
            <a:off x="0" y="-27383"/>
            <a:ext cx="9144000" cy="6887364"/>
          </a:xfrm>
          <a:prstGeom prst="rect">
            <a:avLst/>
          </a:prstGeom>
        </p:spPr>
      </p:pic>
      <p:grpSp>
        <p:nvGrpSpPr>
          <p:cNvPr id="20" name="Group 19"/>
          <p:cNvGrpSpPr/>
          <p:nvPr/>
        </p:nvGrpSpPr>
        <p:grpSpPr>
          <a:xfrm>
            <a:off x="0" y="1502953"/>
            <a:ext cx="9144000" cy="3390406"/>
            <a:chOff x="0" y="1502952"/>
            <a:chExt cx="9144000" cy="3390406"/>
          </a:xfrm>
        </p:grpSpPr>
        <p:grpSp>
          <p:nvGrpSpPr>
            <p:cNvPr id="3" name="Group 2"/>
            <p:cNvGrpSpPr/>
            <p:nvPr/>
          </p:nvGrpSpPr>
          <p:grpSpPr>
            <a:xfrm>
              <a:off x="0" y="1502952"/>
              <a:ext cx="9144000" cy="3390406"/>
              <a:chOff x="0" y="1502952"/>
              <a:chExt cx="9144000" cy="3390406"/>
            </a:xfrm>
          </p:grpSpPr>
          <p:grpSp>
            <p:nvGrpSpPr>
              <p:cNvPr id="214" name="Group 213"/>
              <p:cNvGrpSpPr/>
              <p:nvPr/>
            </p:nvGrpSpPr>
            <p:grpSpPr>
              <a:xfrm>
                <a:off x="0" y="1502952"/>
                <a:ext cx="9144000" cy="3390406"/>
                <a:chOff x="0" y="1992294"/>
                <a:chExt cx="9144000" cy="3390406"/>
              </a:xfrm>
            </p:grpSpPr>
            <p:sp>
              <p:nvSpPr>
                <p:cNvPr id="184" name="Rectangle 183"/>
                <p:cNvSpPr/>
                <p:nvPr/>
              </p:nvSpPr>
              <p:spPr>
                <a:xfrm>
                  <a:off x="0" y="1992294"/>
                  <a:ext cx="9144000" cy="3390406"/>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6" name="Group 195"/>
                <p:cNvGrpSpPr/>
                <p:nvPr/>
              </p:nvGrpSpPr>
              <p:grpSpPr>
                <a:xfrm>
                  <a:off x="2596278" y="3346564"/>
                  <a:ext cx="6454055" cy="1720048"/>
                  <a:chOff x="2596278" y="4033973"/>
                  <a:chExt cx="6454055" cy="1720048"/>
                </a:xfrm>
              </p:grpSpPr>
              <p:grpSp>
                <p:nvGrpSpPr>
                  <p:cNvPr id="190" name="Group 189"/>
                  <p:cNvGrpSpPr/>
                  <p:nvPr/>
                </p:nvGrpSpPr>
                <p:grpSpPr>
                  <a:xfrm>
                    <a:off x="2596278" y="4033973"/>
                    <a:ext cx="6454055" cy="703929"/>
                    <a:chOff x="2596278" y="4033973"/>
                    <a:chExt cx="6454055" cy="703929"/>
                  </a:xfrm>
                </p:grpSpPr>
                <p:grpSp>
                  <p:nvGrpSpPr>
                    <p:cNvPr id="4" name="Group 3"/>
                    <p:cNvGrpSpPr>
                      <a:grpSpLocks noChangeAspect="1"/>
                    </p:cNvGrpSpPr>
                    <p:nvPr/>
                  </p:nvGrpSpPr>
                  <p:grpSpPr>
                    <a:xfrm>
                      <a:off x="6644639" y="4286515"/>
                      <a:ext cx="1797311" cy="144000"/>
                      <a:chOff x="2225555" y="128160"/>
                      <a:chExt cx="3635461" cy="291272"/>
                    </a:xfrm>
                  </p:grpSpPr>
                  <p:sp>
                    <p:nvSpPr>
                      <p:cNvPr id="5" name="Rectangle 4"/>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2336600" y="233315"/>
                        <a:ext cx="3413371" cy="80962"/>
                        <a:chOff x="2342904" y="223262"/>
                        <a:chExt cx="3413371" cy="80962"/>
                      </a:xfrm>
                    </p:grpSpPr>
                    <p:grpSp>
                      <p:nvGrpSpPr>
                        <p:cNvPr id="7" name="Group 6"/>
                        <p:cNvGrpSpPr/>
                        <p:nvPr/>
                      </p:nvGrpSpPr>
                      <p:grpSpPr>
                        <a:xfrm>
                          <a:off x="2342904" y="223262"/>
                          <a:ext cx="1724025" cy="80962"/>
                          <a:chOff x="3044825" y="2471738"/>
                          <a:chExt cx="1724025" cy="80962"/>
                        </a:xfrm>
                      </p:grpSpPr>
                      <p:pic>
                        <p:nvPicPr>
                          <p:cNvPr id="13"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4"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5"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6"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8" name="Group 7"/>
                        <p:cNvGrpSpPr/>
                        <p:nvPr/>
                      </p:nvGrpSpPr>
                      <p:grpSpPr>
                        <a:xfrm>
                          <a:off x="4032250" y="223262"/>
                          <a:ext cx="1724025" cy="80962"/>
                          <a:chOff x="3044825" y="2471738"/>
                          <a:chExt cx="1724025" cy="80962"/>
                        </a:xfrm>
                      </p:grpSpPr>
                      <p:pic>
                        <p:nvPicPr>
                          <p:cNvPr id="9"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0"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1"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2"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grpSp>
                  <p:nvGrpSpPr>
                    <p:cNvPr id="30" name="Group 29"/>
                    <p:cNvGrpSpPr>
                      <a:grpSpLocks noChangeAspect="1"/>
                    </p:cNvGrpSpPr>
                    <p:nvPr/>
                  </p:nvGrpSpPr>
                  <p:grpSpPr>
                    <a:xfrm>
                      <a:off x="2965040" y="4286515"/>
                      <a:ext cx="1797311" cy="144000"/>
                      <a:chOff x="2225555" y="128160"/>
                      <a:chExt cx="3635461" cy="291272"/>
                    </a:xfrm>
                  </p:grpSpPr>
                  <p:sp>
                    <p:nvSpPr>
                      <p:cNvPr id="31" name="Rectangle 30"/>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2336600" y="233315"/>
                        <a:ext cx="3413371" cy="80962"/>
                        <a:chOff x="2342904" y="223262"/>
                        <a:chExt cx="3413371" cy="80962"/>
                      </a:xfrm>
                    </p:grpSpPr>
                    <p:grpSp>
                      <p:nvGrpSpPr>
                        <p:cNvPr id="33" name="Group 32"/>
                        <p:cNvGrpSpPr/>
                        <p:nvPr/>
                      </p:nvGrpSpPr>
                      <p:grpSpPr>
                        <a:xfrm>
                          <a:off x="2342904" y="223262"/>
                          <a:ext cx="1724025" cy="80962"/>
                          <a:chOff x="3044825" y="2471738"/>
                          <a:chExt cx="1724025" cy="80962"/>
                        </a:xfrm>
                      </p:grpSpPr>
                      <p:pic>
                        <p:nvPicPr>
                          <p:cNvPr id="39"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0"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1"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2"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34" name="Group 33"/>
                        <p:cNvGrpSpPr/>
                        <p:nvPr/>
                      </p:nvGrpSpPr>
                      <p:grpSpPr>
                        <a:xfrm>
                          <a:off x="4032250" y="223262"/>
                          <a:ext cx="1724025" cy="80962"/>
                          <a:chOff x="3044825" y="2471738"/>
                          <a:chExt cx="1724025" cy="80962"/>
                        </a:xfrm>
                      </p:grpSpPr>
                      <p:pic>
                        <p:nvPicPr>
                          <p:cNvPr id="35"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6"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7"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8"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pic>
                  <p:nvPicPr>
                    <p:cNvPr id="68" name="Picture 67"/>
                    <p:cNvPicPr>
                      <a:picLocks noChangeAspect="1"/>
                    </p:cNvPicPr>
                    <p:nvPr/>
                  </p:nvPicPr>
                  <p:blipFill>
                    <a:blip r:embed="rId4"/>
                    <a:stretch>
                      <a:fillRect/>
                    </a:stretch>
                  </p:blipFill>
                  <p:spPr>
                    <a:xfrm>
                      <a:off x="8752055" y="4549350"/>
                      <a:ext cx="298278" cy="188552"/>
                    </a:xfrm>
                    <a:prstGeom prst="rect">
                      <a:avLst/>
                    </a:prstGeom>
                  </p:spPr>
                </p:pic>
                <p:pic>
                  <p:nvPicPr>
                    <p:cNvPr id="70" name="Picture 69"/>
                    <p:cNvPicPr>
                      <a:picLocks noChangeAspect="1"/>
                    </p:cNvPicPr>
                    <p:nvPr/>
                  </p:nvPicPr>
                  <p:blipFill>
                    <a:blip r:embed="rId4"/>
                    <a:stretch>
                      <a:fillRect/>
                    </a:stretch>
                  </p:blipFill>
                  <p:spPr>
                    <a:xfrm flipH="1">
                      <a:off x="2596278" y="4033973"/>
                      <a:ext cx="298278" cy="188552"/>
                    </a:xfrm>
                    <a:prstGeom prst="rect">
                      <a:avLst/>
                    </a:prstGeom>
                  </p:spPr>
                </p:pic>
                <p:cxnSp>
                  <p:nvCxnSpPr>
                    <p:cNvPr id="130" name="Straight Arrow Connector 129"/>
                    <p:cNvCxnSpPr>
                      <a:endCxn id="31" idx="1"/>
                    </p:cNvCxnSpPr>
                    <p:nvPr/>
                  </p:nvCxnSpPr>
                  <p:spPr>
                    <a:xfrm>
                      <a:off x="2709018" y="4189172"/>
                      <a:ext cx="256022" cy="169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a:stCxn id="68" idx="1"/>
                      <a:endCxn id="5" idx="3"/>
                    </p:cNvCxnSpPr>
                    <p:nvPr/>
                  </p:nvCxnSpPr>
                  <p:spPr>
                    <a:xfrm flipH="1" flipV="1">
                      <a:off x="8441950" y="4358515"/>
                      <a:ext cx="310105" cy="285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88" name="Picture 187"/>
                  <p:cNvPicPr>
                    <a:picLocks noChangeAspect="1"/>
                  </p:cNvPicPr>
                  <p:nvPr/>
                </p:nvPicPr>
                <p:blipFill>
                  <a:blip r:embed="rId5"/>
                  <a:stretch>
                    <a:fillRect/>
                  </a:stretch>
                </p:blipFill>
                <p:spPr>
                  <a:xfrm>
                    <a:off x="6954062" y="5502617"/>
                    <a:ext cx="1222002" cy="251404"/>
                  </a:xfrm>
                  <a:prstGeom prst="rect">
                    <a:avLst/>
                  </a:prstGeom>
                </p:spPr>
              </p:pic>
              <p:pic>
                <p:nvPicPr>
                  <p:cNvPr id="189" name="Picture 188"/>
                  <p:cNvPicPr>
                    <a:picLocks noChangeAspect="1"/>
                  </p:cNvPicPr>
                  <p:nvPr/>
                </p:nvPicPr>
                <p:blipFill>
                  <a:blip r:embed="rId5"/>
                  <a:stretch>
                    <a:fillRect/>
                  </a:stretch>
                </p:blipFill>
                <p:spPr>
                  <a:xfrm>
                    <a:off x="3230107" y="5502617"/>
                    <a:ext cx="1222002" cy="251404"/>
                  </a:xfrm>
                  <a:prstGeom prst="rect">
                    <a:avLst/>
                  </a:prstGeom>
                </p:spPr>
              </p:pic>
            </p:grpSp>
          </p:grpSp>
          <p:sp>
            <p:nvSpPr>
              <p:cNvPr id="2" name="TextBox 1"/>
              <p:cNvSpPr txBox="1"/>
              <p:nvPr/>
            </p:nvSpPr>
            <p:spPr>
              <a:xfrm>
                <a:off x="7086318" y="4245772"/>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sp>
            <p:nvSpPr>
              <p:cNvPr id="97" name="TextBox 96"/>
              <p:cNvSpPr txBox="1"/>
              <p:nvPr/>
            </p:nvSpPr>
            <p:spPr>
              <a:xfrm>
                <a:off x="3335154" y="4272157"/>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grpSp>
        <p:sp>
          <p:nvSpPr>
            <p:cNvPr id="17" name="TextBox 16"/>
            <p:cNvSpPr txBox="1"/>
            <p:nvPr/>
          </p:nvSpPr>
          <p:spPr>
            <a:xfrm>
              <a:off x="4095654" y="3256383"/>
              <a:ext cx="699551" cy="646331"/>
            </a:xfrm>
            <a:prstGeom prst="rect">
              <a:avLst/>
            </a:prstGeom>
            <a:noFill/>
          </p:spPr>
          <p:txBody>
            <a:bodyPr wrap="square" rtlCol="0">
              <a:spAutoFit/>
            </a:bodyPr>
            <a:lstStyle/>
            <a:p>
              <a:pPr algn="r"/>
              <a:r>
                <a:rPr lang="en-US" dirty="0" smtClean="0">
                  <a:latin typeface="Times New Roman"/>
                  <a:cs typeface="Times New Roman"/>
                </a:rPr>
                <a:t>1.5</a:t>
              </a:r>
            </a:p>
            <a:p>
              <a:pPr algn="r"/>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100" name="TextBox 99"/>
            <p:cNvSpPr txBox="1"/>
            <p:nvPr/>
          </p:nvSpPr>
          <p:spPr>
            <a:xfrm>
              <a:off x="6496039" y="3295384"/>
              <a:ext cx="699551" cy="646331"/>
            </a:xfrm>
            <a:prstGeom prst="rect">
              <a:avLst/>
            </a:prstGeom>
            <a:noFill/>
          </p:spPr>
          <p:txBody>
            <a:bodyPr wrap="square" rtlCol="0">
              <a:spAutoFit/>
            </a:bodyPr>
            <a:lstStyle/>
            <a:p>
              <a:r>
                <a:rPr lang="en-US" dirty="0" smtClean="0">
                  <a:latin typeface="Times New Roman"/>
                  <a:cs typeface="Times New Roman"/>
                </a:rPr>
                <a:t>1.5</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102" name="TextBox 101"/>
            <p:cNvSpPr txBox="1"/>
            <p:nvPr/>
          </p:nvSpPr>
          <p:spPr>
            <a:xfrm>
              <a:off x="2947370" y="3263478"/>
              <a:ext cx="699551" cy="646331"/>
            </a:xfrm>
            <a:prstGeom prst="rect">
              <a:avLst/>
            </a:prstGeom>
            <a:noFill/>
          </p:spPr>
          <p:txBody>
            <a:bodyPr wrap="square" rtlCol="0">
              <a:spAutoFit/>
            </a:bodyPr>
            <a:lstStyle/>
            <a:p>
              <a:r>
                <a:rPr lang="en-US" dirty="0" smtClean="0">
                  <a:latin typeface="Times New Roman"/>
                  <a:cs typeface="Times New Roman"/>
                </a:rPr>
                <a:t>3</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grpSp>
      <p:grpSp>
        <p:nvGrpSpPr>
          <p:cNvPr id="21" name="Group 20"/>
          <p:cNvGrpSpPr/>
          <p:nvPr/>
        </p:nvGrpSpPr>
        <p:grpSpPr>
          <a:xfrm>
            <a:off x="2317240" y="1382004"/>
            <a:ext cx="981674" cy="1040311"/>
            <a:chOff x="2317239" y="1381996"/>
            <a:chExt cx="981674" cy="1040311"/>
          </a:xfrm>
        </p:grpSpPr>
        <p:sp>
          <p:nvSpPr>
            <p:cNvPr id="103" name="TextBox 102"/>
            <p:cNvSpPr txBox="1"/>
            <p:nvPr/>
          </p:nvSpPr>
          <p:spPr>
            <a:xfrm>
              <a:off x="2317239" y="1381996"/>
              <a:ext cx="349776" cy="369332"/>
            </a:xfrm>
            <a:prstGeom prst="rect">
              <a:avLst/>
            </a:prstGeom>
            <a:noFill/>
          </p:spPr>
          <p:txBody>
            <a:bodyPr wrap="square" rtlCol="0">
              <a:spAutoFit/>
            </a:bodyPr>
            <a:lstStyle/>
            <a:p>
              <a:r>
                <a:rPr lang="en-US" dirty="0" smtClean="0">
                  <a:latin typeface="Times New Roman"/>
                  <a:cs typeface="Times New Roman"/>
                </a:rPr>
                <a:t>n</a:t>
              </a:r>
              <a:endParaRPr lang="en-US" dirty="0">
                <a:latin typeface="Times New Roman"/>
                <a:cs typeface="Times New Roman"/>
              </a:endParaRPr>
            </a:p>
          </p:txBody>
        </p:sp>
        <p:grpSp>
          <p:nvGrpSpPr>
            <p:cNvPr id="205" name="Group 204"/>
            <p:cNvGrpSpPr/>
            <p:nvPr/>
          </p:nvGrpSpPr>
          <p:grpSpPr>
            <a:xfrm>
              <a:off x="2540409" y="1708024"/>
              <a:ext cx="758504" cy="714283"/>
              <a:chOff x="2540409" y="2884775"/>
              <a:chExt cx="758504" cy="714283"/>
            </a:xfrm>
          </p:grpSpPr>
          <p:cxnSp>
            <p:nvCxnSpPr>
              <p:cNvPr id="150" name="Straight Connector 149"/>
              <p:cNvCxnSpPr/>
              <p:nvPr/>
            </p:nvCxnSpPr>
            <p:spPr>
              <a:xfrm flipV="1">
                <a:off x="2709018" y="3007775"/>
                <a:ext cx="219110" cy="233642"/>
              </a:xfrm>
              <a:prstGeom prst="line">
                <a:avLst/>
              </a:prstGeom>
              <a:ln w="7620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H="1" flipV="1">
                <a:off x="2801411" y="3115230"/>
                <a:ext cx="497502" cy="483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4" name="Lightning Bolt 153"/>
              <p:cNvSpPr/>
              <p:nvPr/>
            </p:nvSpPr>
            <p:spPr>
              <a:xfrm flipH="1" flipV="1">
                <a:off x="2540409" y="2884775"/>
                <a:ext cx="337218" cy="251615"/>
              </a:xfrm>
              <a:prstGeom prst="lightningBolt">
                <a:avLst/>
              </a:prstGeom>
              <a:solidFill>
                <a:srgbClr val="0080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0" name="Group 209"/>
          <p:cNvGrpSpPr/>
          <p:nvPr/>
        </p:nvGrpSpPr>
        <p:grpSpPr>
          <a:xfrm>
            <a:off x="4765783" y="2857222"/>
            <a:ext cx="4284550" cy="1771576"/>
            <a:chOff x="4765783" y="4033973"/>
            <a:chExt cx="4284550" cy="1771576"/>
          </a:xfrm>
        </p:grpSpPr>
        <p:pic>
          <p:nvPicPr>
            <p:cNvPr id="67" name="Picture 66"/>
            <p:cNvPicPr>
              <a:picLocks noChangeAspect="1"/>
            </p:cNvPicPr>
            <p:nvPr/>
          </p:nvPicPr>
          <p:blipFill>
            <a:blip r:embed="rId4"/>
            <a:stretch>
              <a:fillRect/>
            </a:stretch>
          </p:blipFill>
          <p:spPr>
            <a:xfrm>
              <a:off x="8752055" y="4033973"/>
              <a:ext cx="298278" cy="188552"/>
            </a:xfrm>
            <a:prstGeom prst="rect">
              <a:avLst/>
            </a:prstGeom>
          </p:spPr>
        </p:pic>
        <p:grpSp>
          <p:nvGrpSpPr>
            <p:cNvPr id="207" name="Group 206"/>
            <p:cNvGrpSpPr/>
            <p:nvPr/>
          </p:nvGrpSpPr>
          <p:grpSpPr>
            <a:xfrm>
              <a:off x="4765783" y="4370166"/>
              <a:ext cx="1878856" cy="1435383"/>
              <a:chOff x="4765783" y="4370166"/>
              <a:chExt cx="1878856" cy="1435383"/>
            </a:xfrm>
          </p:grpSpPr>
          <p:pic>
            <p:nvPicPr>
              <p:cNvPr id="63" name="Picture 62"/>
              <p:cNvPicPr>
                <a:picLocks noChangeAspect="1"/>
              </p:cNvPicPr>
              <p:nvPr/>
            </p:nvPicPr>
            <p:blipFill>
              <a:blip r:embed="rId6"/>
              <a:stretch>
                <a:fillRect/>
              </a:stretch>
            </p:blipFill>
            <p:spPr>
              <a:xfrm>
                <a:off x="5495512" y="5448907"/>
                <a:ext cx="475522" cy="356642"/>
              </a:xfrm>
              <a:prstGeom prst="rect">
                <a:avLst/>
              </a:prstGeom>
            </p:spPr>
          </p:pic>
          <p:sp>
            <p:nvSpPr>
              <p:cNvPr id="64" name="Sun 75"/>
              <p:cNvSpPr>
                <a:spLocks noChangeArrowheads="1"/>
              </p:cNvSpPr>
              <p:nvPr/>
            </p:nvSpPr>
            <p:spPr bwMode="auto">
              <a:xfrm>
                <a:off x="5542121" y="4820605"/>
                <a:ext cx="382304" cy="343555"/>
              </a:xfrm>
              <a:prstGeom prst="sun">
                <a:avLst>
                  <a:gd name="adj" fmla="val 25000"/>
                </a:avLst>
              </a:prstGeom>
              <a:solidFill>
                <a:srgbClr val="0000FF"/>
              </a:solidFill>
              <a:ln>
                <a:noFill/>
              </a:ln>
            </p:spPr>
            <p:txBody>
              <a:bodyPr/>
              <a:lstStyle/>
              <a:p>
                <a:endParaRPr lang="en-US" sz="2000">
                  <a:latin typeface="Times New Roman" charset="0"/>
                  <a:cs typeface="Times New Roman" charset="0"/>
                </a:endParaRPr>
              </a:p>
            </p:txBody>
          </p:sp>
          <p:cxnSp>
            <p:nvCxnSpPr>
              <p:cNvPr id="90" name="Straight Arrow Connector 89"/>
              <p:cNvCxnSpPr/>
              <p:nvPr/>
            </p:nvCxnSpPr>
            <p:spPr>
              <a:xfrm>
                <a:off x="4765783" y="4380552"/>
                <a:ext cx="554947" cy="357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6148031" y="4370166"/>
                <a:ext cx="496608" cy="3793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flipV="1">
                <a:off x="5320730" y="4737902"/>
                <a:ext cx="221392" cy="711006"/>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V="1">
                <a:off x="5924425" y="4737902"/>
                <a:ext cx="223606" cy="711005"/>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5320730" y="4737902"/>
                <a:ext cx="221392" cy="167119"/>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a:off x="5924425" y="4737902"/>
                <a:ext cx="223608" cy="167119"/>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grpSp>
        <p:cxnSp>
          <p:nvCxnSpPr>
            <p:cNvPr id="132" name="Straight Arrow Connector 131"/>
            <p:cNvCxnSpPr/>
            <p:nvPr/>
          </p:nvCxnSpPr>
          <p:spPr>
            <a:xfrm flipH="1">
              <a:off x="8441950" y="4128823"/>
              <a:ext cx="362051" cy="241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09" name="Group 208"/>
          <p:cNvGrpSpPr/>
          <p:nvPr/>
        </p:nvGrpSpPr>
        <p:grpSpPr>
          <a:xfrm>
            <a:off x="5971035" y="1738357"/>
            <a:ext cx="989432" cy="301556"/>
            <a:chOff x="5971035" y="2915108"/>
            <a:chExt cx="989432" cy="301556"/>
          </a:xfrm>
        </p:grpSpPr>
        <p:cxnSp>
          <p:nvCxnSpPr>
            <p:cNvPr id="155" name="Straight Arrow Connector 154"/>
            <p:cNvCxnSpPr/>
            <p:nvPr/>
          </p:nvCxnSpPr>
          <p:spPr>
            <a:xfrm>
              <a:off x="5971035" y="3053308"/>
              <a:ext cx="673604" cy="0"/>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69" name="Sun 168"/>
            <p:cNvSpPr/>
            <p:nvPr/>
          </p:nvSpPr>
          <p:spPr>
            <a:xfrm>
              <a:off x="6644639" y="2915108"/>
              <a:ext cx="315828" cy="301556"/>
            </a:xfrm>
            <a:prstGeom prst="sun">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69920" y="2343809"/>
            <a:ext cx="6574727" cy="1215626"/>
            <a:chOff x="69912" y="3520560"/>
            <a:chExt cx="6574727" cy="1215626"/>
          </a:xfrm>
        </p:grpSpPr>
        <p:cxnSp>
          <p:nvCxnSpPr>
            <p:cNvPr id="198" name="Straight Arrow Connector 197"/>
            <p:cNvCxnSpPr/>
            <p:nvPr/>
          </p:nvCxnSpPr>
          <p:spPr>
            <a:xfrm flipH="1">
              <a:off x="4765783" y="4346864"/>
              <a:ext cx="1878856" cy="19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5" name="Picture 64"/>
            <p:cNvPicPr>
              <a:picLocks noChangeAspect="1"/>
            </p:cNvPicPr>
            <p:nvPr/>
          </p:nvPicPr>
          <p:blipFill>
            <a:blip r:embed="rId7"/>
            <a:stretch>
              <a:fillRect/>
            </a:stretch>
          </p:blipFill>
          <p:spPr>
            <a:xfrm>
              <a:off x="881171" y="4512421"/>
              <a:ext cx="1293994" cy="223765"/>
            </a:xfrm>
            <a:prstGeom prst="rect">
              <a:avLst/>
            </a:prstGeom>
          </p:spPr>
        </p:pic>
        <p:pic>
          <p:nvPicPr>
            <p:cNvPr id="66" name="Picture 65"/>
            <p:cNvPicPr>
              <a:picLocks noChangeAspect="1"/>
            </p:cNvPicPr>
            <p:nvPr/>
          </p:nvPicPr>
          <p:blipFill>
            <a:blip r:embed="rId7"/>
            <a:stretch>
              <a:fillRect/>
            </a:stretch>
          </p:blipFill>
          <p:spPr>
            <a:xfrm>
              <a:off x="3933056" y="3707024"/>
              <a:ext cx="832727" cy="144000"/>
            </a:xfrm>
            <a:prstGeom prst="rect">
              <a:avLst/>
            </a:prstGeom>
          </p:spPr>
        </p:pic>
        <p:pic>
          <p:nvPicPr>
            <p:cNvPr id="86" name="Picture 85"/>
            <p:cNvPicPr>
              <a:picLocks noChangeAspect="1"/>
            </p:cNvPicPr>
            <p:nvPr/>
          </p:nvPicPr>
          <p:blipFill rotWithShape="1">
            <a:blip r:embed="rId7"/>
            <a:srcRect l="61890" r="-1"/>
            <a:stretch/>
          </p:blipFill>
          <p:spPr>
            <a:xfrm>
              <a:off x="3339870" y="3520560"/>
              <a:ext cx="317354" cy="144000"/>
            </a:xfrm>
            <a:prstGeom prst="rect">
              <a:avLst/>
            </a:prstGeom>
          </p:spPr>
        </p:pic>
        <p:cxnSp>
          <p:nvCxnSpPr>
            <p:cNvPr id="138" name="Straight Arrow Connector 137"/>
            <p:cNvCxnSpPr>
              <a:endCxn id="66" idx="3"/>
            </p:cNvCxnSpPr>
            <p:nvPr/>
          </p:nvCxnSpPr>
          <p:spPr>
            <a:xfrm flipH="1" flipV="1">
              <a:off x="4765783" y="3779024"/>
              <a:ext cx="1878856" cy="518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66" idx="1"/>
            </p:cNvCxnSpPr>
            <p:nvPr/>
          </p:nvCxnSpPr>
          <p:spPr>
            <a:xfrm flipH="1" flipV="1">
              <a:off x="3616656" y="3574976"/>
              <a:ext cx="316400" cy="204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66" idx="1"/>
            </p:cNvCxnSpPr>
            <p:nvPr/>
          </p:nvCxnSpPr>
          <p:spPr>
            <a:xfrm flipH="1">
              <a:off x="3019939" y="3779024"/>
              <a:ext cx="913117" cy="0"/>
            </a:xfrm>
            <a:prstGeom prst="straightConnector1">
              <a:avLst/>
            </a:prstGeom>
            <a:ln>
              <a:solidFill>
                <a:srgbClr val="66CC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flipH="1">
              <a:off x="2426753" y="3575756"/>
              <a:ext cx="913117" cy="0"/>
            </a:xfrm>
            <a:prstGeom prst="straightConnector1">
              <a:avLst/>
            </a:prstGeom>
            <a:ln>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H="1">
              <a:off x="69912" y="4624304"/>
              <a:ext cx="913117" cy="0"/>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a:stCxn id="31" idx="1"/>
              <a:endCxn id="65" idx="3"/>
            </p:cNvCxnSpPr>
            <p:nvPr/>
          </p:nvCxnSpPr>
          <p:spPr>
            <a:xfrm flipH="1">
              <a:off x="2175165" y="4346864"/>
              <a:ext cx="789875" cy="277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08" name="Group 207"/>
          <p:cNvGrpSpPr/>
          <p:nvPr/>
        </p:nvGrpSpPr>
        <p:grpSpPr>
          <a:xfrm>
            <a:off x="2603379" y="2644689"/>
            <a:ext cx="5851279" cy="916462"/>
            <a:chOff x="2603371" y="3821440"/>
            <a:chExt cx="5851279" cy="916462"/>
          </a:xfrm>
        </p:grpSpPr>
        <p:grpSp>
          <p:nvGrpSpPr>
            <p:cNvPr id="57" name="Group 56"/>
            <p:cNvGrpSpPr/>
            <p:nvPr/>
          </p:nvGrpSpPr>
          <p:grpSpPr>
            <a:xfrm>
              <a:off x="7648198" y="3821440"/>
              <a:ext cx="793752" cy="144000"/>
              <a:chOff x="6874750" y="3492549"/>
              <a:chExt cx="793752" cy="144000"/>
            </a:xfrm>
          </p:grpSpPr>
          <p:sp>
            <p:nvSpPr>
              <p:cNvPr id="44" name="Rectangle 43"/>
              <p:cNvSpPr/>
              <p:nvPr/>
            </p:nvSpPr>
            <p:spPr>
              <a:xfrm>
                <a:off x="6874750" y="3492549"/>
                <a:ext cx="793752" cy="14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55"/>
              <p:cNvGrpSpPr/>
              <p:nvPr/>
            </p:nvGrpSpPr>
            <p:grpSpPr>
              <a:xfrm>
                <a:off x="6952592" y="3544536"/>
                <a:ext cx="638069" cy="40026"/>
                <a:chOff x="6975534" y="3913440"/>
                <a:chExt cx="638069" cy="40026"/>
              </a:xfrm>
            </p:grpSpPr>
            <p:pic>
              <p:nvPicPr>
                <p:cNvPr id="49"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6975534" y="3914225"/>
                  <a:ext cx="215044" cy="392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0"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7183514" y="3913440"/>
                  <a:ext cx="215044" cy="392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1"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7398559" y="3913440"/>
                  <a:ext cx="215044" cy="392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pic>
          <p:nvPicPr>
            <p:cNvPr id="69" name="Picture 68"/>
            <p:cNvPicPr>
              <a:picLocks noChangeAspect="1"/>
            </p:cNvPicPr>
            <p:nvPr/>
          </p:nvPicPr>
          <p:blipFill>
            <a:blip r:embed="rId4"/>
            <a:stretch>
              <a:fillRect/>
            </a:stretch>
          </p:blipFill>
          <p:spPr>
            <a:xfrm flipH="1">
              <a:off x="2603371" y="4549350"/>
              <a:ext cx="298278" cy="188552"/>
            </a:xfrm>
            <a:prstGeom prst="rect">
              <a:avLst/>
            </a:prstGeom>
          </p:spPr>
        </p:pic>
        <p:cxnSp>
          <p:nvCxnSpPr>
            <p:cNvPr id="82" name="Curved Connector 81"/>
            <p:cNvCxnSpPr>
              <a:stCxn id="44" idx="3"/>
              <a:endCxn id="5" idx="3"/>
            </p:cNvCxnSpPr>
            <p:nvPr/>
          </p:nvCxnSpPr>
          <p:spPr>
            <a:xfrm>
              <a:off x="8441950" y="3893440"/>
              <a:ext cx="12700" cy="453424"/>
            </a:xfrm>
            <a:prstGeom prst="curvedConnector3">
              <a:avLst>
                <a:gd name="adj1" fmla="val 1800000"/>
              </a:avLst>
            </a:prstGeom>
            <a:ln>
              <a:solidFill>
                <a:srgbClr val="CC66FF"/>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31" idx="3"/>
              <a:endCxn id="58" idx="1"/>
            </p:cNvCxnSpPr>
            <p:nvPr/>
          </p:nvCxnSpPr>
          <p:spPr>
            <a:xfrm>
              <a:off x="4762351" y="4346864"/>
              <a:ext cx="779770" cy="116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709018" y="4393075"/>
              <a:ext cx="310921" cy="198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Sun 75"/>
            <p:cNvSpPr>
              <a:spLocks noChangeArrowheads="1"/>
            </p:cNvSpPr>
            <p:nvPr/>
          </p:nvSpPr>
          <p:spPr bwMode="auto">
            <a:xfrm>
              <a:off x="5542121" y="4186738"/>
              <a:ext cx="382304" cy="343555"/>
            </a:xfrm>
            <a:prstGeom prst="sun">
              <a:avLst>
                <a:gd name="adj" fmla="val 25000"/>
              </a:avLst>
            </a:prstGeom>
            <a:solidFill>
              <a:srgbClr val="CC66FF"/>
            </a:solidFill>
            <a:ln>
              <a:noFill/>
            </a:ln>
          </p:spPr>
          <p:txBody>
            <a:bodyPr/>
            <a:lstStyle/>
            <a:p>
              <a:endParaRPr lang="en-US" sz="2000">
                <a:latin typeface="Times New Roman" charset="0"/>
                <a:cs typeface="Times New Roman" charset="0"/>
              </a:endParaRPr>
            </a:p>
          </p:txBody>
        </p:sp>
        <p:cxnSp>
          <p:nvCxnSpPr>
            <p:cNvPr id="83" name="Straight Arrow Connector 82"/>
            <p:cNvCxnSpPr>
              <a:stCxn id="5" idx="1"/>
              <a:endCxn id="58" idx="3"/>
            </p:cNvCxnSpPr>
            <p:nvPr/>
          </p:nvCxnSpPr>
          <p:spPr>
            <a:xfrm flipH="1">
              <a:off x="5924425" y="4346864"/>
              <a:ext cx="720214" cy="11652"/>
            </a:xfrm>
            <a:prstGeom prst="straightConnector1">
              <a:avLst/>
            </a:prstGeom>
            <a:ln>
              <a:solidFill>
                <a:srgbClr val="CC66FF"/>
              </a:solidFill>
              <a:tailEnd type="arrow"/>
            </a:ln>
          </p:spPr>
          <p:style>
            <a:lnRef idx="2">
              <a:schemeClr val="accent1"/>
            </a:lnRef>
            <a:fillRef idx="0">
              <a:schemeClr val="accent1"/>
            </a:fillRef>
            <a:effectRef idx="1">
              <a:schemeClr val="accent1"/>
            </a:effectRef>
            <a:fontRef idx="minor">
              <a:schemeClr val="tx1"/>
            </a:fontRef>
          </p:style>
        </p:cxnSp>
      </p:grpSp>
      <p:sp>
        <p:nvSpPr>
          <p:cNvPr id="213" name="TextBox 212"/>
          <p:cNvSpPr txBox="1"/>
          <p:nvPr/>
        </p:nvSpPr>
        <p:spPr>
          <a:xfrm>
            <a:off x="46608" y="47788"/>
            <a:ext cx="9144000" cy="1323439"/>
          </a:xfrm>
          <a:prstGeom prst="rect">
            <a:avLst/>
          </a:prstGeom>
          <a:noFill/>
        </p:spPr>
        <p:txBody>
          <a:bodyPr wrap="square" lIns="91402" tIns="45702" rIns="91402" bIns="45702" rtlCol="0">
            <a:spAutoFit/>
          </a:bodyPr>
          <a:lstStyle/>
          <a:p>
            <a:pPr algn="just"/>
            <a:r>
              <a:rPr lang="en-US" sz="2000" dirty="0">
                <a:solidFill>
                  <a:srgbClr val="FFFF00"/>
                </a:solidFill>
                <a:latin typeface="Times New Roman"/>
                <a:cs typeface="Times New Roman"/>
              </a:rPr>
              <a:t>I R I D E </a:t>
            </a:r>
            <a:r>
              <a:rPr lang="en-US" sz="2000" dirty="0">
                <a:solidFill>
                  <a:schemeClr val="bg1"/>
                </a:solidFill>
                <a:latin typeface="Times New Roman"/>
                <a:cs typeface="Times New Roman"/>
              </a:rPr>
              <a:t>is a large infrastructure for fundamental and applied physics research. </a:t>
            </a:r>
            <a:r>
              <a:rPr lang="en-US" sz="2000" dirty="0">
                <a:solidFill>
                  <a:srgbClr val="FFFFFF"/>
                </a:solidFill>
                <a:latin typeface="Times New Roman"/>
                <a:cs typeface="Times New Roman"/>
              </a:rPr>
              <a:t>Conceived as an </a:t>
            </a:r>
            <a:r>
              <a:rPr lang="en-US" sz="2000" dirty="0">
                <a:solidFill>
                  <a:srgbClr val="FFFF00"/>
                </a:solidFill>
                <a:latin typeface="Times New Roman"/>
                <a:cs typeface="Times New Roman"/>
              </a:rPr>
              <a:t>innovative </a:t>
            </a:r>
            <a:r>
              <a:rPr lang="en-US" sz="2000" dirty="0">
                <a:solidFill>
                  <a:srgbClr val="FFFFFF"/>
                </a:solidFill>
                <a:latin typeface="Times New Roman"/>
                <a:cs typeface="Times New Roman"/>
              </a:rPr>
              <a:t>and</a:t>
            </a:r>
            <a:r>
              <a:rPr lang="en-US" sz="2000" dirty="0">
                <a:solidFill>
                  <a:srgbClr val="FFFF00"/>
                </a:solidFill>
                <a:latin typeface="Times New Roman"/>
                <a:cs typeface="Times New Roman"/>
              </a:rPr>
              <a:t> evolutionary </a:t>
            </a:r>
            <a:r>
              <a:rPr lang="en-US" sz="2000" dirty="0">
                <a:solidFill>
                  <a:srgbClr val="FFFFFF"/>
                </a:solidFill>
                <a:latin typeface="Times New Roman"/>
                <a:cs typeface="Times New Roman"/>
              </a:rPr>
              <a:t>tool for </a:t>
            </a:r>
            <a:r>
              <a:rPr lang="en-US" sz="2000" dirty="0">
                <a:solidFill>
                  <a:srgbClr val="FFFF00"/>
                </a:solidFill>
                <a:latin typeface="Times New Roman"/>
                <a:cs typeface="Times New Roman"/>
              </a:rPr>
              <a:t>multi-disciplinary investigations </a:t>
            </a:r>
            <a:r>
              <a:rPr lang="en-US" sz="2000" dirty="0">
                <a:solidFill>
                  <a:srgbClr val="FFFFFF"/>
                </a:solidFill>
                <a:latin typeface="Times New Roman"/>
                <a:cs typeface="Times New Roman"/>
              </a:rPr>
              <a:t>in a wide field of scientific, technological and industrial applications, it will be a high intensity</a:t>
            </a:r>
            <a:r>
              <a:rPr lang="en-US" sz="2000" dirty="0">
                <a:solidFill>
                  <a:srgbClr val="FFFF00"/>
                </a:solidFill>
                <a:latin typeface="Times New Roman"/>
                <a:cs typeface="Times New Roman"/>
              </a:rPr>
              <a:t> “particle beams factory”, </a:t>
            </a:r>
          </a:p>
        </p:txBody>
      </p:sp>
      <p:grpSp>
        <p:nvGrpSpPr>
          <p:cNvPr id="23" name="Group 22"/>
          <p:cNvGrpSpPr/>
          <p:nvPr/>
        </p:nvGrpSpPr>
        <p:grpSpPr>
          <a:xfrm>
            <a:off x="4762352" y="1708024"/>
            <a:ext cx="2885847" cy="1485391"/>
            <a:chOff x="4762351" y="1708024"/>
            <a:chExt cx="2885847" cy="1485391"/>
          </a:xfrm>
        </p:grpSpPr>
        <p:grpSp>
          <p:nvGrpSpPr>
            <p:cNvPr id="204" name="Group 203"/>
            <p:cNvGrpSpPr/>
            <p:nvPr/>
          </p:nvGrpSpPr>
          <p:grpSpPr>
            <a:xfrm>
              <a:off x="4762351" y="1708024"/>
              <a:ext cx="2885847" cy="1485391"/>
              <a:chOff x="4762351" y="2884775"/>
              <a:chExt cx="2885847" cy="1485391"/>
            </a:xfrm>
          </p:grpSpPr>
          <p:sp>
            <p:nvSpPr>
              <p:cNvPr id="59" name="Rectangle 58"/>
              <p:cNvSpPr/>
              <p:nvPr/>
            </p:nvSpPr>
            <p:spPr>
              <a:xfrm>
                <a:off x="7121778" y="3821440"/>
                <a:ext cx="45719" cy="144000"/>
              </a:xfrm>
              <a:prstGeom prst="rect">
                <a:avLst/>
              </a:prstGeom>
              <a:solidFill>
                <a:srgbClr val="CC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Arrow Connector 74"/>
              <p:cNvCxnSpPr>
                <a:stCxn id="59" idx="3"/>
                <a:endCxn id="44" idx="1"/>
              </p:cNvCxnSpPr>
              <p:nvPr/>
            </p:nvCxnSpPr>
            <p:spPr>
              <a:xfrm>
                <a:off x="7167497" y="3893440"/>
                <a:ext cx="480701" cy="0"/>
              </a:xfrm>
              <a:prstGeom prst="straightConnector1">
                <a:avLst/>
              </a:prstGeom>
              <a:ln>
                <a:solidFill>
                  <a:srgbClr val="CC66FF"/>
                </a:solidFill>
                <a:tailEnd type="arrow"/>
              </a:ln>
            </p:spPr>
            <p:style>
              <a:lnRef idx="2">
                <a:schemeClr val="accent1"/>
              </a:lnRef>
              <a:fillRef idx="0">
                <a:schemeClr val="accent1"/>
              </a:fillRef>
              <a:effectRef idx="1">
                <a:schemeClr val="accent1"/>
              </a:effectRef>
              <a:fontRef idx="minor">
                <a:schemeClr val="tx1"/>
              </a:fontRef>
            </p:style>
          </p:cxnSp>
          <p:grpSp>
            <p:nvGrpSpPr>
              <p:cNvPr id="203" name="Group 202"/>
              <p:cNvGrpSpPr/>
              <p:nvPr/>
            </p:nvGrpSpPr>
            <p:grpSpPr>
              <a:xfrm>
                <a:off x="4762351" y="2884775"/>
                <a:ext cx="2359427" cy="1485391"/>
                <a:chOff x="4762351" y="2884775"/>
                <a:chExt cx="2359427" cy="1485391"/>
              </a:xfrm>
            </p:grpSpPr>
            <p:pic>
              <p:nvPicPr>
                <p:cNvPr id="62" name="Picture 61"/>
                <p:cNvPicPr>
                  <a:picLocks noChangeAspect="1"/>
                </p:cNvPicPr>
                <p:nvPr/>
              </p:nvPicPr>
              <p:blipFill>
                <a:blip r:embed="rId6"/>
                <a:stretch>
                  <a:fillRect/>
                </a:stretch>
              </p:blipFill>
              <p:spPr>
                <a:xfrm>
                  <a:off x="5495512" y="2884775"/>
                  <a:ext cx="475522" cy="356642"/>
                </a:xfrm>
                <a:prstGeom prst="rect">
                  <a:avLst/>
                </a:prstGeom>
              </p:spPr>
            </p:pic>
            <p:cxnSp>
              <p:nvCxnSpPr>
                <p:cNvPr id="72" name="Straight Arrow Connector 71"/>
                <p:cNvCxnSpPr/>
                <p:nvPr/>
              </p:nvCxnSpPr>
              <p:spPr>
                <a:xfrm flipV="1">
                  <a:off x="4762351" y="4198389"/>
                  <a:ext cx="733161" cy="171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62" idx="2"/>
                </p:cNvCxnSpPr>
                <p:nvPr/>
              </p:nvCxnSpPr>
              <p:spPr>
                <a:xfrm flipH="1">
                  <a:off x="5495512" y="3241417"/>
                  <a:ext cx="237761" cy="981108"/>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59" idx="1"/>
                </p:cNvCxnSpPr>
                <p:nvPr/>
              </p:nvCxnSpPr>
              <p:spPr>
                <a:xfrm flipV="1">
                  <a:off x="5542121" y="3893440"/>
                  <a:ext cx="1579657" cy="293298"/>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grpSp>
        </p:grpSp>
        <p:sp>
          <p:nvSpPr>
            <p:cNvPr id="22" name="TextBox 21"/>
            <p:cNvSpPr txBox="1"/>
            <p:nvPr/>
          </p:nvSpPr>
          <p:spPr>
            <a:xfrm>
              <a:off x="7165208" y="2316179"/>
              <a:ext cx="412943" cy="369332"/>
            </a:xfrm>
            <a:prstGeom prst="rect">
              <a:avLst/>
            </a:prstGeom>
            <a:noFill/>
          </p:spPr>
          <p:txBody>
            <a:bodyPr wrap="square" rtlCol="0">
              <a:spAutoFit/>
            </a:bodyPr>
            <a:lstStyle/>
            <a:p>
              <a:r>
                <a:rPr lang="en-US" dirty="0" smtClean="0">
                  <a:latin typeface="Times New Roman"/>
                  <a:cs typeface="Times New Roman"/>
                </a:rPr>
                <a:t>e</a:t>
              </a:r>
              <a:r>
                <a:rPr lang="en-US" baseline="30000" dirty="0" smtClean="0">
                  <a:latin typeface="Times New Roman"/>
                  <a:cs typeface="Times New Roman"/>
                </a:rPr>
                <a:t>+</a:t>
              </a:r>
              <a:endParaRPr lang="en-US" baseline="30000" dirty="0">
                <a:latin typeface="Times New Roman"/>
                <a:cs typeface="Times New Roman"/>
              </a:endParaRPr>
            </a:p>
          </p:txBody>
        </p:sp>
      </p:grpSp>
      <p:grpSp>
        <p:nvGrpSpPr>
          <p:cNvPr id="25" name="Group 24"/>
          <p:cNvGrpSpPr/>
          <p:nvPr/>
        </p:nvGrpSpPr>
        <p:grpSpPr>
          <a:xfrm>
            <a:off x="1155057" y="2728135"/>
            <a:ext cx="1809983" cy="441978"/>
            <a:chOff x="1155057" y="2728135"/>
            <a:chExt cx="1809983" cy="441978"/>
          </a:xfrm>
        </p:grpSpPr>
        <p:grpSp>
          <p:nvGrpSpPr>
            <p:cNvPr id="206" name="Group 205"/>
            <p:cNvGrpSpPr/>
            <p:nvPr/>
          </p:nvGrpSpPr>
          <p:grpSpPr>
            <a:xfrm>
              <a:off x="1155057" y="2868873"/>
              <a:ext cx="1809983" cy="301240"/>
              <a:chOff x="1155057" y="4045624"/>
              <a:chExt cx="1809983" cy="301240"/>
            </a:xfrm>
          </p:grpSpPr>
          <p:sp>
            <p:nvSpPr>
              <p:cNvPr id="159" name="Cloud 158"/>
              <p:cNvSpPr/>
              <p:nvPr/>
            </p:nvSpPr>
            <p:spPr>
              <a:xfrm>
                <a:off x="1342185" y="4045624"/>
                <a:ext cx="522858" cy="287248"/>
              </a:xfrm>
              <a:prstGeom prst="cloud">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0" name="Straight Arrow Connector 159"/>
              <p:cNvCxnSpPr/>
              <p:nvPr/>
            </p:nvCxnSpPr>
            <p:spPr>
              <a:xfrm flipH="1" flipV="1">
                <a:off x="1852687" y="4175087"/>
                <a:ext cx="1112353" cy="171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flipH="1">
                <a:off x="1155057" y="4200899"/>
                <a:ext cx="7561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1284979" y="2728135"/>
              <a:ext cx="705705" cy="369332"/>
            </a:xfrm>
            <a:prstGeom prst="rect">
              <a:avLst/>
            </a:prstGeom>
            <a:noFill/>
          </p:spPr>
          <p:txBody>
            <a:bodyPr wrap="square" rtlCol="0">
              <a:spAutoFit/>
            </a:bodyPr>
            <a:lstStyle/>
            <a:p>
              <a:r>
                <a:rPr lang="en-US" dirty="0" smtClean="0">
                  <a:latin typeface="Times New Roman"/>
                  <a:cs typeface="Times New Roman"/>
                </a:rPr>
                <a:t>PWA</a:t>
              </a:r>
              <a:endParaRPr lang="en-US" dirty="0">
                <a:latin typeface="Times New Roman"/>
                <a:cs typeface="Times New Roman"/>
              </a:endParaRPr>
            </a:p>
          </p:txBody>
        </p:sp>
      </p:grpSp>
      <p:sp>
        <p:nvSpPr>
          <p:cNvPr id="109" name="Rettangolo 108"/>
          <p:cNvSpPr/>
          <p:nvPr/>
        </p:nvSpPr>
        <p:spPr>
          <a:xfrm>
            <a:off x="1364663" y="5218579"/>
            <a:ext cx="5994637" cy="830997"/>
          </a:xfrm>
          <a:prstGeom prst="rect">
            <a:avLst/>
          </a:prstGeom>
        </p:spPr>
        <p:txBody>
          <a:bodyPr wrap="square">
            <a:spAutoFit/>
          </a:bodyPr>
          <a:lstStyle/>
          <a:p>
            <a:pPr algn="ctr"/>
            <a:r>
              <a:rPr lang="en-US" sz="2400" dirty="0">
                <a:solidFill>
                  <a:srgbClr val="FFFF00"/>
                </a:solidFill>
                <a:latin typeface="Times New Roman"/>
                <a:cs typeface="Times New Roman"/>
              </a:rPr>
              <a:t>Interdisciplinary Research Infrastructure with Dual Electron </a:t>
            </a:r>
            <a:r>
              <a:rPr lang="en-US" sz="2400" dirty="0" err="1">
                <a:solidFill>
                  <a:srgbClr val="FFFF00"/>
                </a:solidFill>
                <a:latin typeface="Times New Roman"/>
                <a:cs typeface="Times New Roman"/>
              </a:rPr>
              <a:t>linac&amp;laser</a:t>
            </a:r>
            <a:endParaRPr lang="en-US" sz="2400" dirty="0">
              <a:solidFill>
                <a:srgbClr val="FFFF00"/>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14193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 name="Picture 211"/>
          <p:cNvPicPr>
            <a:picLocks noChangeAspect="1"/>
          </p:cNvPicPr>
          <p:nvPr/>
        </p:nvPicPr>
        <p:blipFill rotWithShape="1">
          <a:blip r:embed="rId2"/>
          <a:srcRect l="1747" t="2378" r="3433" b="2145"/>
          <a:stretch/>
        </p:blipFill>
        <p:spPr>
          <a:xfrm>
            <a:off x="0" y="-27383"/>
            <a:ext cx="9144000" cy="6887364"/>
          </a:xfrm>
          <a:prstGeom prst="rect">
            <a:avLst/>
          </a:prstGeom>
        </p:spPr>
      </p:pic>
      <p:sp>
        <p:nvSpPr>
          <p:cNvPr id="96" name="TextBox 95"/>
          <p:cNvSpPr txBox="1"/>
          <p:nvPr/>
        </p:nvSpPr>
        <p:spPr>
          <a:xfrm>
            <a:off x="0" y="26748"/>
            <a:ext cx="9144000" cy="1938992"/>
          </a:xfrm>
          <a:prstGeom prst="rect">
            <a:avLst/>
          </a:prstGeom>
          <a:noFill/>
        </p:spPr>
        <p:txBody>
          <a:bodyPr wrap="square" lIns="91402" tIns="45702" rIns="91402" bIns="45702" rtlCol="0">
            <a:spAutoFit/>
          </a:bodyPr>
          <a:lstStyle/>
          <a:p>
            <a:pPr algn="just"/>
            <a:r>
              <a:rPr lang="en-US" sz="2000" dirty="0">
                <a:solidFill>
                  <a:srgbClr val="FFFF00"/>
                </a:solidFill>
                <a:latin typeface="Times New Roman"/>
                <a:cs typeface="Times New Roman"/>
              </a:rPr>
              <a:t>INFN</a:t>
            </a:r>
            <a:r>
              <a:rPr lang="en-US" sz="2000" dirty="0">
                <a:solidFill>
                  <a:schemeClr val="bg1"/>
                </a:solidFill>
                <a:latin typeface="Times New Roman"/>
                <a:cs typeface="Times New Roman"/>
              </a:rPr>
              <a:t> is in a </a:t>
            </a:r>
            <a:r>
              <a:rPr lang="en-US" sz="2000" dirty="0">
                <a:solidFill>
                  <a:srgbClr val="FFFF00"/>
                </a:solidFill>
                <a:latin typeface="Times New Roman"/>
                <a:cs typeface="Times New Roman"/>
              </a:rPr>
              <a:t>leading position in the SC RF technology</a:t>
            </a:r>
            <a:r>
              <a:rPr lang="en-US" sz="2000" dirty="0">
                <a:solidFill>
                  <a:schemeClr val="bg1"/>
                </a:solidFill>
                <a:latin typeface="Times New Roman"/>
                <a:cs typeface="Times New Roman"/>
              </a:rPr>
              <a:t>, with knowledge and strong capabilities in the design, engineering and industrial realization of all the main component of a superconducting radiofrequency accelerator. </a:t>
            </a:r>
            <a:r>
              <a:rPr lang="en-US" sz="2000" dirty="0">
                <a:solidFill>
                  <a:srgbClr val="FFFF00"/>
                </a:solidFill>
                <a:latin typeface="Times New Roman"/>
                <a:cs typeface="Times New Roman"/>
              </a:rPr>
              <a:t>INFN</a:t>
            </a:r>
            <a:r>
              <a:rPr lang="en-US" sz="2000" dirty="0">
                <a:solidFill>
                  <a:schemeClr val="bg1"/>
                </a:solidFill>
                <a:latin typeface="Times New Roman"/>
                <a:cs typeface="Times New Roman"/>
              </a:rPr>
              <a:t> strongly participated to </a:t>
            </a:r>
            <a:r>
              <a:rPr lang="en-US" sz="2000" dirty="0">
                <a:solidFill>
                  <a:srgbClr val="FFFF00"/>
                </a:solidFill>
                <a:latin typeface="Times New Roman"/>
                <a:cs typeface="Times New Roman"/>
              </a:rPr>
              <a:t>TESLA</a:t>
            </a:r>
            <a:r>
              <a:rPr lang="en-US" sz="2000" dirty="0">
                <a:solidFill>
                  <a:schemeClr val="bg1"/>
                </a:solidFill>
                <a:latin typeface="Times New Roman"/>
                <a:cs typeface="Times New Roman"/>
              </a:rPr>
              <a:t> since the early design stages through the final engineering and shares the know-how and </a:t>
            </a:r>
            <a:r>
              <a:rPr lang="en-US" sz="2000" dirty="0">
                <a:solidFill>
                  <a:srgbClr val="FFFF00"/>
                </a:solidFill>
                <a:latin typeface="Times New Roman"/>
                <a:cs typeface="Times New Roman"/>
              </a:rPr>
              <a:t>has the recognized intellectual property of several main components </a:t>
            </a:r>
            <a:r>
              <a:rPr lang="en-US" sz="2000" dirty="0">
                <a:solidFill>
                  <a:srgbClr val="FF0000"/>
                </a:solidFill>
                <a:latin typeface="Times New Roman"/>
                <a:cs typeface="Times New Roman"/>
              </a:rPr>
              <a:t>one of which is the cryo-module concept and its evolution</a:t>
            </a:r>
            <a:r>
              <a:rPr lang="en-US" sz="2000" dirty="0">
                <a:solidFill>
                  <a:srgbClr val="FFFF00"/>
                </a:solidFill>
                <a:latin typeface="Times New Roman"/>
                <a:cs typeface="Times New Roman"/>
              </a:rPr>
              <a:t>.</a:t>
            </a:r>
            <a:r>
              <a:rPr lang="en-US" sz="2000" dirty="0">
                <a:solidFill>
                  <a:schemeClr val="bg1"/>
                </a:solidFill>
                <a:latin typeface="Times New Roman"/>
                <a:cs typeface="Times New Roman"/>
              </a:rPr>
              <a:t> </a:t>
            </a:r>
          </a:p>
        </p:txBody>
      </p:sp>
      <p:pic>
        <p:nvPicPr>
          <p:cNvPr id="2" name="Picture 1"/>
          <p:cNvPicPr>
            <a:picLocks noChangeAspect="1"/>
          </p:cNvPicPr>
          <p:nvPr/>
        </p:nvPicPr>
        <p:blipFill>
          <a:blip r:embed="rId3"/>
          <a:stretch>
            <a:fillRect/>
          </a:stretch>
        </p:blipFill>
        <p:spPr>
          <a:xfrm>
            <a:off x="68648" y="2604807"/>
            <a:ext cx="4479561" cy="3014644"/>
          </a:xfrm>
          <a:prstGeom prst="rect">
            <a:avLst/>
          </a:prstGeom>
        </p:spPr>
      </p:pic>
      <p:pic>
        <p:nvPicPr>
          <p:cNvPr id="3" name="Picture 2"/>
          <p:cNvPicPr>
            <a:picLocks noChangeAspect="1"/>
          </p:cNvPicPr>
          <p:nvPr/>
        </p:nvPicPr>
        <p:blipFill>
          <a:blip r:embed="rId4"/>
          <a:stretch>
            <a:fillRect/>
          </a:stretch>
        </p:blipFill>
        <p:spPr>
          <a:xfrm>
            <a:off x="4690695" y="2604807"/>
            <a:ext cx="4350337" cy="302581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7775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4" y="-17430"/>
            <a:ext cx="9167236" cy="6875437"/>
          </a:xfrm>
          <a:prstGeom prst="rect">
            <a:avLst/>
          </a:prstGeom>
        </p:spPr>
      </p:pic>
      <p:sp>
        <p:nvSpPr>
          <p:cNvPr id="5" name="TextBox 4"/>
          <p:cNvSpPr txBox="1"/>
          <p:nvPr/>
        </p:nvSpPr>
        <p:spPr>
          <a:xfrm>
            <a:off x="0" y="286049"/>
            <a:ext cx="9144000" cy="2308288"/>
          </a:xfrm>
          <a:prstGeom prst="rect">
            <a:avLst/>
          </a:prstGeom>
          <a:noFill/>
        </p:spPr>
        <p:txBody>
          <a:bodyPr wrap="square" lIns="91402" tIns="45702" rIns="91402" bIns="45702" rtlCol="0">
            <a:spAutoFit/>
          </a:bodyPr>
          <a:lstStyle/>
          <a:p>
            <a:pPr algn="just"/>
            <a:r>
              <a:rPr lang="en-US" dirty="0">
                <a:solidFill>
                  <a:srgbClr val="FFFFFF"/>
                </a:solidFill>
                <a:latin typeface="Times New Roman"/>
                <a:cs typeface="Times New Roman"/>
              </a:rPr>
              <a:t>T</a:t>
            </a:r>
            <a:r>
              <a:rPr lang="en-US" dirty="0" smtClean="0">
                <a:solidFill>
                  <a:srgbClr val="FFFFFF"/>
                </a:solidFill>
                <a:latin typeface="Times New Roman"/>
                <a:cs typeface="Times New Roman"/>
              </a:rPr>
              <a:t>he </a:t>
            </a:r>
            <a:r>
              <a:rPr lang="en-US" dirty="0">
                <a:solidFill>
                  <a:srgbClr val="FFFFFF"/>
                </a:solidFill>
                <a:latin typeface="Times New Roman"/>
                <a:cs typeface="Times New Roman"/>
              </a:rPr>
              <a:t>laser system complex is deputed to deliver optical photon beams able to fulfill the several requirements of the IRIDE </a:t>
            </a:r>
            <a:r>
              <a:rPr lang="en-US" dirty="0" smtClean="0">
                <a:solidFill>
                  <a:srgbClr val="FFFFFF"/>
                </a:solidFill>
                <a:latin typeface="Times New Roman"/>
                <a:cs typeface="Times New Roman"/>
              </a:rPr>
              <a:t>facility:</a:t>
            </a:r>
          </a:p>
          <a:p>
            <a:pPr algn="just"/>
            <a:endParaRPr lang="en-US" dirty="0" smtClean="0">
              <a:solidFill>
                <a:srgbClr val="FFFFFF"/>
              </a:solidFill>
              <a:latin typeface="Times New Roman"/>
              <a:cs typeface="Times New Roman"/>
            </a:endParaRPr>
          </a:p>
          <a:p>
            <a:pPr marL="285632" indent="-285632" algn="just">
              <a:buFont typeface="Arial"/>
              <a:buChar char="•"/>
            </a:pPr>
            <a:r>
              <a:rPr lang="en-US" dirty="0" smtClean="0">
                <a:solidFill>
                  <a:srgbClr val="FFFFFF"/>
                </a:solidFill>
                <a:latin typeface="Times New Roman"/>
                <a:cs typeface="Times New Roman"/>
              </a:rPr>
              <a:t>drivers </a:t>
            </a:r>
            <a:r>
              <a:rPr lang="en-US" dirty="0">
                <a:solidFill>
                  <a:srgbClr val="FFFFFF"/>
                </a:solidFill>
                <a:latin typeface="Times New Roman"/>
                <a:cs typeface="Times New Roman"/>
              </a:rPr>
              <a:t>of photo-cathodes for electron beam generation </a:t>
            </a:r>
            <a:endParaRPr lang="en-US" dirty="0" smtClean="0">
              <a:solidFill>
                <a:srgbClr val="FFFFFF"/>
              </a:solidFill>
              <a:latin typeface="Times New Roman"/>
              <a:cs typeface="Times New Roman"/>
            </a:endParaRPr>
          </a:p>
          <a:p>
            <a:pPr marL="285632" indent="-285632" algn="just">
              <a:buFont typeface="Arial"/>
              <a:buChar char="•"/>
            </a:pPr>
            <a:r>
              <a:rPr lang="en-US" dirty="0">
                <a:solidFill>
                  <a:srgbClr val="FFFFFF"/>
                </a:solidFill>
                <a:latin typeface="Times New Roman"/>
                <a:cs typeface="Times New Roman"/>
              </a:rPr>
              <a:t> </a:t>
            </a:r>
          </a:p>
          <a:p>
            <a:pPr marL="285632" indent="-285632" algn="just">
              <a:buFont typeface="Arial"/>
              <a:buChar char="•"/>
            </a:pPr>
            <a:r>
              <a:rPr lang="en-US" dirty="0" smtClean="0">
                <a:solidFill>
                  <a:srgbClr val="FFFFFF"/>
                </a:solidFill>
                <a:latin typeface="Times New Roman"/>
                <a:cs typeface="Times New Roman"/>
              </a:rPr>
              <a:t>colliding </a:t>
            </a:r>
            <a:r>
              <a:rPr lang="en-US" dirty="0">
                <a:solidFill>
                  <a:srgbClr val="FFFFFF"/>
                </a:solidFill>
                <a:latin typeface="Times New Roman"/>
                <a:cs typeface="Times New Roman"/>
              </a:rPr>
              <a:t>laser pulses to drive the </a:t>
            </a:r>
            <a:r>
              <a:rPr lang="en-US" dirty="0" smtClean="0">
                <a:solidFill>
                  <a:srgbClr val="FFFFFF"/>
                </a:solidFill>
                <a:latin typeface="Times New Roman"/>
                <a:cs typeface="Times New Roman"/>
              </a:rPr>
              <a:t>back-scattering Compton (</a:t>
            </a:r>
            <a:r>
              <a:rPr lang="en-US" dirty="0" err="1" smtClean="0">
                <a:solidFill>
                  <a:srgbClr val="FFFFFF"/>
                </a:solidFill>
                <a:latin typeface="Times New Roman"/>
                <a:cs typeface="Times New Roman"/>
              </a:rPr>
              <a:t>Yb:YAG</a:t>
            </a:r>
            <a:r>
              <a:rPr lang="en-US" dirty="0" smtClean="0">
                <a:solidFill>
                  <a:srgbClr val="FFFFFF"/>
                </a:solidFill>
                <a:latin typeface="Times New Roman"/>
                <a:cs typeface="Times New Roman"/>
              </a:rPr>
              <a:t>, 100 W, 1 J, 0.1% </a:t>
            </a:r>
            <a:r>
              <a:rPr lang="en-US" dirty="0" err="1" smtClean="0">
                <a:solidFill>
                  <a:srgbClr val="FFFFFF"/>
                </a:solidFill>
                <a:latin typeface="Times New Roman"/>
                <a:cs typeface="Times New Roman"/>
              </a:rPr>
              <a:t>bw</a:t>
            </a:r>
            <a:r>
              <a:rPr lang="en-US" dirty="0" smtClean="0">
                <a:solidFill>
                  <a:srgbClr val="FFFFFF"/>
                </a:solidFill>
                <a:latin typeface="Times New Roman"/>
                <a:cs typeface="Times New Roman"/>
              </a:rPr>
              <a:t>)</a:t>
            </a:r>
          </a:p>
          <a:p>
            <a:pPr marL="285632" indent="-285632" algn="just">
              <a:buFont typeface="Arial"/>
              <a:buChar char="•"/>
            </a:pPr>
            <a:endParaRPr lang="en-US" dirty="0" smtClean="0">
              <a:solidFill>
                <a:srgbClr val="FFFFFF"/>
              </a:solidFill>
              <a:latin typeface="Times New Roman"/>
              <a:cs typeface="Times New Roman"/>
            </a:endParaRPr>
          </a:p>
          <a:p>
            <a:pPr marL="285632" indent="-285632" algn="just">
              <a:buFont typeface="Arial"/>
              <a:buChar char="•"/>
            </a:pPr>
            <a:r>
              <a:rPr lang="en-US" dirty="0" smtClean="0">
                <a:solidFill>
                  <a:srgbClr val="FFFFFF"/>
                </a:solidFill>
                <a:latin typeface="Times New Roman"/>
                <a:cs typeface="Times New Roman"/>
              </a:rPr>
              <a:t>drivers </a:t>
            </a:r>
            <a:r>
              <a:rPr lang="en-US" dirty="0">
                <a:solidFill>
                  <a:srgbClr val="FFFFFF"/>
                </a:solidFill>
                <a:latin typeface="Times New Roman"/>
                <a:cs typeface="Times New Roman"/>
              </a:rPr>
              <a:t>for high </a:t>
            </a:r>
            <a:r>
              <a:rPr lang="en-US" dirty="0" smtClean="0">
                <a:solidFill>
                  <a:srgbClr val="FFFFFF"/>
                </a:solidFill>
                <a:latin typeface="Times New Roman"/>
                <a:cs typeface="Times New Roman"/>
              </a:rPr>
              <a:t>advanced </a:t>
            </a:r>
            <a:r>
              <a:rPr lang="en-US" dirty="0">
                <a:solidFill>
                  <a:srgbClr val="FFFFFF"/>
                </a:solidFill>
                <a:latin typeface="Times New Roman"/>
                <a:cs typeface="Times New Roman"/>
              </a:rPr>
              <a:t>acceleration </a:t>
            </a:r>
            <a:r>
              <a:rPr lang="en-US" dirty="0" smtClean="0">
                <a:solidFill>
                  <a:srgbClr val="FFFFFF"/>
                </a:solidFill>
                <a:latin typeface="Times New Roman"/>
                <a:cs typeface="Times New Roman"/>
              </a:rPr>
              <a:t>experiments (</a:t>
            </a:r>
            <a:r>
              <a:rPr lang="en-US" dirty="0" err="1" smtClean="0">
                <a:solidFill>
                  <a:srgbClr val="FFFFFF"/>
                </a:solidFill>
                <a:latin typeface="Times New Roman"/>
                <a:cs typeface="Times New Roman"/>
              </a:rPr>
              <a:t>Ti:Sa</a:t>
            </a:r>
            <a:r>
              <a:rPr lang="en-US" dirty="0" smtClean="0">
                <a:solidFill>
                  <a:srgbClr val="FFFFFF"/>
                </a:solidFill>
                <a:latin typeface="Times New Roman"/>
                <a:cs typeface="Times New Roman"/>
              </a:rPr>
              <a:t>, 1 PW, 10</a:t>
            </a:r>
            <a:r>
              <a:rPr lang="en-US" baseline="30000" dirty="0" smtClean="0">
                <a:solidFill>
                  <a:srgbClr val="FFFFFF"/>
                </a:solidFill>
                <a:latin typeface="Times New Roman"/>
                <a:cs typeface="Times New Roman"/>
              </a:rPr>
              <a:t>22</a:t>
            </a:r>
            <a:r>
              <a:rPr lang="en-US" dirty="0" smtClean="0">
                <a:solidFill>
                  <a:srgbClr val="FFFFFF"/>
                </a:solidFill>
                <a:latin typeface="Times New Roman"/>
                <a:cs typeface="Times New Roman"/>
              </a:rPr>
              <a:t> W/cm</a:t>
            </a:r>
            <a:r>
              <a:rPr lang="en-US" baseline="30000" dirty="0" smtClean="0">
                <a:solidFill>
                  <a:srgbClr val="FFFFFF"/>
                </a:solidFill>
                <a:latin typeface="Times New Roman"/>
                <a:cs typeface="Times New Roman"/>
              </a:rPr>
              <a:t>2</a:t>
            </a:r>
            <a:r>
              <a:rPr lang="en-US" dirty="0" smtClean="0">
                <a:solidFill>
                  <a:srgbClr val="FFFFFF"/>
                </a:solidFill>
                <a:latin typeface="Times New Roman"/>
                <a:cs typeface="Times New Roman"/>
              </a:rPr>
              <a:t>)</a:t>
            </a:r>
            <a:endParaRPr lang="en-US" dirty="0">
              <a:solidFill>
                <a:srgbClr val="FFFFFF"/>
              </a:solidFill>
              <a:latin typeface="Times New Roman"/>
              <a:cs typeface="Times New Roman"/>
            </a:endParaRPr>
          </a:p>
        </p:txBody>
      </p:sp>
      <p:pic>
        <p:nvPicPr>
          <p:cNvPr id="7" name="Picture 6"/>
          <p:cNvPicPr>
            <a:picLocks noChangeAspect="1"/>
          </p:cNvPicPr>
          <p:nvPr/>
        </p:nvPicPr>
        <p:blipFill>
          <a:blip r:embed="rId3"/>
          <a:stretch>
            <a:fillRect/>
          </a:stretch>
        </p:blipFill>
        <p:spPr>
          <a:xfrm>
            <a:off x="400429" y="3143496"/>
            <a:ext cx="4190166" cy="2611015"/>
          </a:xfrm>
          <a:prstGeom prst="rect">
            <a:avLst/>
          </a:prstGeom>
        </p:spPr>
      </p:pic>
      <p:pic>
        <p:nvPicPr>
          <p:cNvPr id="8" name="Picture 7"/>
          <p:cNvPicPr>
            <a:picLocks noChangeAspect="1"/>
          </p:cNvPicPr>
          <p:nvPr/>
        </p:nvPicPr>
        <p:blipFill>
          <a:blip r:embed="rId4"/>
          <a:stretch>
            <a:fillRect/>
          </a:stretch>
        </p:blipFill>
        <p:spPr>
          <a:xfrm>
            <a:off x="5215051" y="3091906"/>
            <a:ext cx="3555723" cy="266260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1760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70" t="2669" r="3309" b="2065"/>
          <a:stretch/>
        </p:blipFill>
        <p:spPr>
          <a:xfrm>
            <a:off x="0" y="8"/>
            <a:ext cx="9144000" cy="6865153"/>
          </a:xfrm>
          <a:prstGeom prst="rect">
            <a:avLst/>
          </a:prstGeom>
        </p:spPr>
      </p:pic>
      <p:sp>
        <p:nvSpPr>
          <p:cNvPr id="3" name="TextBox 2"/>
          <p:cNvSpPr txBox="1"/>
          <p:nvPr/>
        </p:nvSpPr>
        <p:spPr>
          <a:xfrm>
            <a:off x="0" y="161158"/>
            <a:ext cx="9144000" cy="769441"/>
          </a:xfrm>
          <a:prstGeom prst="rect">
            <a:avLst/>
          </a:prstGeom>
          <a:noFill/>
        </p:spPr>
        <p:txBody>
          <a:bodyPr wrap="square" lIns="91402" tIns="45702" rIns="91402" bIns="45702" rtlCol="0">
            <a:spAutoFit/>
          </a:bodyPr>
          <a:lstStyle/>
          <a:p>
            <a:pPr algn="ctr"/>
            <a:r>
              <a:rPr lang="en-US" sz="4400" dirty="0">
                <a:solidFill>
                  <a:srgbClr val="FF0000"/>
                </a:solidFill>
                <a:latin typeface="Times New Roman"/>
                <a:cs typeface="Times New Roman"/>
              </a:rPr>
              <a:t>Science with FEL</a:t>
            </a:r>
            <a:endParaRPr lang="en-US" sz="2400" dirty="0">
              <a:solidFill>
                <a:srgbClr val="FF0000"/>
              </a:solidFill>
              <a:latin typeface="Times New Roman"/>
              <a:cs typeface="Times New Roman"/>
            </a:endParaRPr>
          </a:p>
        </p:txBody>
      </p:sp>
      <p:grpSp>
        <p:nvGrpSpPr>
          <p:cNvPr id="8" name="Group 7"/>
          <p:cNvGrpSpPr/>
          <p:nvPr/>
        </p:nvGrpSpPr>
        <p:grpSpPr>
          <a:xfrm>
            <a:off x="0" y="3196028"/>
            <a:ext cx="9144000" cy="3390406"/>
            <a:chOff x="0" y="1502953"/>
            <a:chExt cx="9144000" cy="3390406"/>
          </a:xfrm>
        </p:grpSpPr>
        <p:grpSp>
          <p:nvGrpSpPr>
            <p:cNvPr id="9" name="Group 8"/>
            <p:cNvGrpSpPr/>
            <p:nvPr/>
          </p:nvGrpSpPr>
          <p:grpSpPr>
            <a:xfrm>
              <a:off x="0" y="1502953"/>
              <a:ext cx="9144000" cy="3390406"/>
              <a:chOff x="0" y="1502952"/>
              <a:chExt cx="9144000" cy="3390406"/>
            </a:xfrm>
          </p:grpSpPr>
          <p:grpSp>
            <p:nvGrpSpPr>
              <p:cNvPr id="21" name="Group 20"/>
              <p:cNvGrpSpPr/>
              <p:nvPr/>
            </p:nvGrpSpPr>
            <p:grpSpPr>
              <a:xfrm>
                <a:off x="0" y="1502952"/>
                <a:ext cx="9144000" cy="3390406"/>
                <a:chOff x="0" y="1502952"/>
                <a:chExt cx="9144000" cy="3390406"/>
              </a:xfrm>
            </p:grpSpPr>
            <p:grpSp>
              <p:nvGrpSpPr>
                <p:cNvPr id="25" name="Group 24"/>
                <p:cNvGrpSpPr/>
                <p:nvPr/>
              </p:nvGrpSpPr>
              <p:grpSpPr>
                <a:xfrm>
                  <a:off x="0" y="1502952"/>
                  <a:ext cx="9144000" cy="3390406"/>
                  <a:chOff x="0" y="1992294"/>
                  <a:chExt cx="9144000" cy="3390406"/>
                </a:xfrm>
              </p:grpSpPr>
              <p:sp>
                <p:nvSpPr>
                  <p:cNvPr id="28" name="Rectangle 27"/>
                  <p:cNvSpPr/>
                  <p:nvPr/>
                </p:nvSpPr>
                <p:spPr>
                  <a:xfrm>
                    <a:off x="0" y="1992294"/>
                    <a:ext cx="9144000" cy="3390406"/>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2596278" y="3346564"/>
                    <a:ext cx="6454055" cy="1720048"/>
                    <a:chOff x="2596278" y="4033973"/>
                    <a:chExt cx="6454055" cy="1720048"/>
                  </a:xfrm>
                </p:grpSpPr>
                <p:grpSp>
                  <p:nvGrpSpPr>
                    <p:cNvPr id="30" name="Group 29"/>
                    <p:cNvGrpSpPr/>
                    <p:nvPr/>
                  </p:nvGrpSpPr>
                  <p:grpSpPr>
                    <a:xfrm>
                      <a:off x="2596278" y="4033973"/>
                      <a:ext cx="6454055" cy="703929"/>
                      <a:chOff x="2596278" y="4033973"/>
                      <a:chExt cx="6454055" cy="703929"/>
                    </a:xfrm>
                  </p:grpSpPr>
                  <p:grpSp>
                    <p:nvGrpSpPr>
                      <p:cNvPr id="33" name="Group 32"/>
                      <p:cNvGrpSpPr>
                        <a:grpSpLocks noChangeAspect="1"/>
                      </p:cNvGrpSpPr>
                      <p:nvPr/>
                    </p:nvGrpSpPr>
                    <p:grpSpPr>
                      <a:xfrm>
                        <a:off x="6644639" y="4286515"/>
                        <a:ext cx="1797311" cy="144000"/>
                        <a:chOff x="2225555" y="128160"/>
                        <a:chExt cx="3635461" cy="291272"/>
                      </a:xfrm>
                    </p:grpSpPr>
                    <p:sp>
                      <p:nvSpPr>
                        <p:cNvPr id="51" name="Rectangle 50"/>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2" name="Group 51"/>
                        <p:cNvGrpSpPr/>
                        <p:nvPr/>
                      </p:nvGrpSpPr>
                      <p:grpSpPr>
                        <a:xfrm>
                          <a:off x="2336600" y="233315"/>
                          <a:ext cx="3413371" cy="80962"/>
                          <a:chOff x="2342904" y="223262"/>
                          <a:chExt cx="3413371" cy="80962"/>
                        </a:xfrm>
                      </p:grpSpPr>
                      <p:grpSp>
                        <p:nvGrpSpPr>
                          <p:cNvPr id="53" name="Group 52"/>
                          <p:cNvGrpSpPr/>
                          <p:nvPr/>
                        </p:nvGrpSpPr>
                        <p:grpSpPr>
                          <a:xfrm>
                            <a:off x="2342904" y="223262"/>
                            <a:ext cx="1724025" cy="80962"/>
                            <a:chOff x="3044825" y="2471738"/>
                            <a:chExt cx="1724025" cy="80962"/>
                          </a:xfrm>
                        </p:grpSpPr>
                        <p:pic>
                          <p:nvPicPr>
                            <p:cNvPr id="59"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0"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1"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2"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54" name="Group 53"/>
                          <p:cNvGrpSpPr/>
                          <p:nvPr/>
                        </p:nvGrpSpPr>
                        <p:grpSpPr>
                          <a:xfrm>
                            <a:off x="4032250" y="223262"/>
                            <a:ext cx="1724025" cy="80962"/>
                            <a:chOff x="3044825" y="2471738"/>
                            <a:chExt cx="1724025" cy="80962"/>
                          </a:xfrm>
                        </p:grpSpPr>
                        <p:pic>
                          <p:nvPicPr>
                            <p:cNvPr id="55"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6"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7"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8"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grpSp>
                    <p:nvGrpSpPr>
                      <p:cNvPr id="34" name="Group 33"/>
                      <p:cNvGrpSpPr>
                        <a:grpSpLocks noChangeAspect="1"/>
                      </p:cNvGrpSpPr>
                      <p:nvPr/>
                    </p:nvGrpSpPr>
                    <p:grpSpPr>
                      <a:xfrm>
                        <a:off x="2965040" y="4286515"/>
                        <a:ext cx="1797311" cy="144000"/>
                        <a:chOff x="2225555" y="128160"/>
                        <a:chExt cx="3635461" cy="291272"/>
                      </a:xfrm>
                    </p:grpSpPr>
                    <p:sp>
                      <p:nvSpPr>
                        <p:cNvPr id="39" name="Rectangle 38"/>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0" name="Group 39"/>
                        <p:cNvGrpSpPr/>
                        <p:nvPr/>
                      </p:nvGrpSpPr>
                      <p:grpSpPr>
                        <a:xfrm>
                          <a:off x="2336600" y="233315"/>
                          <a:ext cx="3413371" cy="80962"/>
                          <a:chOff x="2342904" y="223262"/>
                          <a:chExt cx="3413371" cy="80962"/>
                        </a:xfrm>
                      </p:grpSpPr>
                      <p:grpSp>
                        <p:nvGrpSpPr>
                          <p:cNvPr id="41" name="Group 40"/>
                          <p:cNvGrpSpPr/>
                          <p:nvPr/>
                        </p:nvGrpSpPr>
                        <p:grpSpPr>
                          <a:xfrm>
                            <a:off x="2342904" y="223262"/>
                            <a:ext cx="1724025" cy="80962"/>
                            <a:chOff x="3044825" y="2471738"/>
                            <a:chExt cx="1724025" cy="80962"/>
                          </a:xfrm>
                        </p:grpSpPr>
                        <p:pic>
                          <p:nvPicPr>
                            <p:cNvPr id="47"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8"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9"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0"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42" name="Group 41"/>
                          <p:cNvGrpSpPr/>
                          <p:nvPr/>
                        </p:nvGrpSpPr>
                        <p:grpSpPr>
                          <a:xfrm>
                            <a:off x="4032250" y="223262"/>
                            <a:ext cx="1724025" cy="80962"/>
                            <a:chOff x="3044825" y="2471738"/>
                            <a:chExt cx="1724025" cy="80962"/>
                          </a:xfrm>
                        </p:grpSpPr>
                        <p:pic>
                          <p:nvPicPr>
                            <p:cNvPr id="43"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4"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5"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6"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pic>
                    <p:nvPicPr>
                      <p:cNvPr id="35" name="Picture 34"/>
                      <p:cNvPicPr>
                        <a:picLocks noChangeAspect="1"/>
                      </p:cNvPicPr>
                      <p:nvPr/>
                    </p:nvPicPr>
                    <p:blipFill>
                      <a:blip r:embed="rId4"/>
                      <a:stretch>
                        <a:fillRect/>
                      </a:stretch>
                    </p:blipFill>
                    <p:spPr>
                      <a:xfrm>
                        <a:off x="8752055" y="4549350"/>
                        <a:ext cx="298278" cy="188552"/>
                      </a:xfrm>
                      <a:prstGeom prst="rect">
                        <a:avLst/>
                      </a:prstGeom>
                    </p:spPr>
                  </p:pic>
                  <p:pic>
                    <p:nvPicPr>
                      <p:cNvPr id="36" name="Picture 35"/>
                      <p:cNvPicPr>
                        <a:picLocks noChangeAspect="1"/>
                      </p:cNvPicPr>
                      <p:nvPr/>
                    </p:nvPicPr>
                    <p:blipFill>
                      <a:blip r:embed="rId4"/>
                      <a:stretch>
                        <a:fillRect/>
                      </a:stretch>
                    </p:blipFill>
                    <p:spPr>
                      <a:xfrm flipH="1">
                        <a:off x="2596278" y="4033973"/>
                        <a:ext cx="298278" cy="188552"/>
                      </a:xfrm>
                      <a:prstGeom prst="rect">
                        <a:avLst/>
                      </a:prstGeom>
                    </p:spPr>
                  </p:pic>
                  <p:cxnSp>
                    <p:nvCxnSpPr>
                      <p:cNvPr id="37" name="Straight Arrow Connector 36"/>
                      <p:cNvCxnSpPr>
                        <a:endCxn id="39" idx="1"/>
                      </p:cNvCxnSpPr>
                      <p:nvPr/>
                    </p:nvCxnSpPr>
                    <p:spPr>
                      <a:xfrm>
                        <a:off x="2709018" y="4189172"/>
                        <a:ext cx="256022" cy="169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5" idx="1"/>
                        <a:endCxn id="51" idx="3"/>
                      </p:cNvCxnSpPr>
                      <p:nvPr/>
                    </p:nvCxnSpPr>
                    <p:spPr>
                      <a:xfrm flipH="1" flipV="1">
                        <a:off x="8441950" y="4358515"/>
                        <a:ext cx="310105" cy="285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31" name="Picture 30"/>
                    <p:cNvPicPr>
                      <a:picLocks noChangeAspect="1"/>
                    </p:cNvPicPr>
                    <p:nvPr/>
                  </p:nvPicPr>
                  <p:blipFill>
                    <a:blip r:embed="rId5"/>
                    <a:stretch>
                      <a:fillRect/>
                    </a:stretch>
                  </p:blipFill>
                  <p:spPr>
                    <a:xfrm>
                      <a:off x="6954062" y="5502617"/>
                      <a:ext cx="1222002" cy="251404"/>
                    </a:xfrm>
                    <a:prstGeom prst="rect">
                      <a:avLst/>
                    </a:prstGeom>
                  </p:spPr>
                </p:pic>
                <p:pic>
                  <p:nvPicPr>
                    <p:cNvPr id="32" name="Picture 31"/>
                    <p:cNvPicPr>
                      <a:picLocks noChangeAspect="1"/>
                    </p:cNvPicPr>
                    <p:nvPr/>
                  </p:nvPicPr>
                  <p:blipFill>
                    <a:blip r:embed="rId5"/>
                    <a:stretch>
                      <a:fillRect/>
                    </a:stretch>
                  </p:blipFill>
                  <p:spPr>
                    <a:xfrm>
                      <a:off x="3230107" y="5502617"/>
                      <a:ext cx="1222002" cy="251404"/>
                    </a:xfrm>
                    <a:prstGeom prst="rect">
                      <a:avLst/>
                    </a:prstGeom>
                  </p:spPr>
                </p:pic>
              </p:grpSp>
            </p:grpSp>
            <p:sp>
              <p:nvSpPr>
                <p:cNvPr id="26" name="TextBox 25"/>
                <p:cNvSpPr txBox="1"/>
                <p:nvPr/>
              </p:nvSpPr>
              <p:spPr>
                <a:xfrm>
                  <a:off x="7086318" y="4245772"/>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sp>
              <p:nvSpPr>
                <p:cNvPr id="27" name="TextBox 26"/>
                <p:cNvSpPr txBox="1"/>
                <p:nvPr/>
              </p:nvSpPr>
              <p:spPr>
                <a:xfrm>
                  <a:off x="3335154" y="4272157"/>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grpSp>
          <p:sp>
            <p:nvSpPr>
              <p:cNvPr id="22" name="TextBox 21"/>
              <p:cNvSpPr txBox="1"/>
              <p:nvPr/>
            </p:nvSpPr>
            <p:spPr>
              <a:xfrm>
                <a:off x="4095654" y="3256383"/>
                <a:ext cx="699551" cy="646331"/>
              </a:xfrm>
              <a:prstGeom prst="rect">
                <a:avLst/>
              </a:prstGeom>
              <a:noFill/>
            </p:spPr>
            <p:txBody>
              <a:bodyPr wrap="square" rtlCol="0">
                <a:spAutoFit/>
              </a:bodyPr>
              <a:lstStyle/>
              <a:p>
                <a:pPr algn="r"/>
                <a:r>
                  <a:rPr lang="en-US" dirty="0" smtClean="0">
                    <a:latin typeface="Times New Roman"/>
                    <a:cs typeface="Times New Roman"/>
                  </a:rPr>
                  <a:t>1.5</a:t>
                </a:r>
              </a:p>
              <a:p>
                <a:pPr algn="r"/>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23" name="TextBox 22"/>
              <p:cNvSpPr txBox="1"/>
              <p:nvPr/>
            </p:nvSpPr>
            <p:spPr>
              <a:xfrm>
                <a:off x="6496039" y="3295384"/>
                <a:ext cx="699551" cy="646331"/>
              </a:xfrm>
              <a:prstGeom prst="rect">
                <a:avLst/>
              </a:prstGeom>
              <a:noFill/>
            </p:spPr>
            <p:txBody>
              <a:bodyPr wrap="square" rtlCol="0">
                <a:spAutoFit/>
              </a:bodyPr>
              <a:lstStyle/>
              <a:p>
                <a:r>
                  <a:rPr lang="en-US" dirty="0" smtClean="0">
                    <a:latin typeface="Times New Roman"/>
                    <a:cs typeface="Times New Roman"/>
                  </a:rPr>
                  <a:t>1.5</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24" name="TextBox 23"/>
              <p:cNvSpPr txBox="1"/>
              <p:nvPr/>
            </p:nvSpPr>
            <p:spPr>
              <a:xfrm>
                <a:off x="2947370" y="3263478"/>
                <a:ext cx="699551" cy="646331"/>
              </a:xfrm>
              <a:prstGeom prst="rect">
                <a:avLst/>
              </a:prstGeom>
              <a:noFill/>
            </p:spPr>
            <p:txBody>
              <a:bodyPr wrap="square" rtlCol="0">
                <a:spAutoFit/>
              </a:bodyPr>
              <a:lstStyle/>
              <a:p>
                <a:r>
                  <a:rPr lang="en-US" dirty="0" smtClean="0">
                    <a:latin typeface="Times New Roman"/>
                    <a:cs typeface="Times New Roman"/>
                  </a:rPr>
                  <a:t>3</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grpSp>
        <p:grpSp>
          <p:nvGrpSpPr>
            <p:cNvPr id="10" name="Group 9"/>
            <p:cNvGrpSpPr/>
            <p:nvPr/>
          </p:nvGrpSpPr>
          <p:grpSpPr>
            <a:xfrm>
              <a:off x="69920" y="2343809"/>
              <a:ext cx="6574727" cy="1215626"/>
              <a:chOff x="69912" y="3520560"/>
              <a:chExt cx="6574727" cy="1215626"/>
            </a:xfrm>
          </p:grpSpPr>
          <p:cxnSp>
            <p:nvCxnSpPr>
              <p:cNvPr id="11" name="Straight Arrow Connector 10"/>
              <p:cNvCxnSpPr/>
              <p:nvPr/>
            </p:nvCxnSpPr>
            <p:spPr>
              <a:xfrm flipH="1">
                <a:off x="4765783" y="4346864"/>
                <a:ext cx="1878856" cy="19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6"/>
              <a:stretch>
                <a:fillRect/>
              </a:stretch>
            </p:blipFill>
            <p:spPr>
              <a:xfrm>
                <a:off x="881171" y="4512421"/>
                <a:ext cx="1293994" cy="223765"/>
              </a:xfrm>
              <a:prstGeom prst="rect">
                <a:avLst/>
              </a:prstGeom>
            </p:spPr>
          </p:pic>
          <p:pic>
            <p:nvPicPr>
              <p:cNvPr id="13" name="Picture 12"/>
              <p:cNvPicPr>
                <a:picLocks noChangeAspect="1"/>
              </p:cNvPicPr>
              <p:nvPr/>
            </p:nvPicPr>
            <p:blipFill>
              <a:blip r:embed="rId6"/>
              <a:stretch>
                <a:fillRect/>
              </a:stretch>
            </p:blipFill>
            <p:spPr>
              <a:xfrm>
                <a:off x="3933056" y="3707024"/>
                <a:ext cx="832727" cy="144000"/>
              </a:xfrm>
              <a:prstGeom prst="rect">
                <a:avLst/>
              </a:prstGeom>
            </p:spPr>
          </p:pic>
          <p:pic>
            <p:nvPicPr>
              <p:cNvPr id="14" name="Picture 13"/>
              <p:cNvPicPr>
                <a:picLocks noChangeAspect="1"/>
              </p:cNvPicPr>
              <p:nvPr/>
            </p:nvPicPr>
            <p:blipFill rotWithShape="1">
              <a:blip r:embed="rId6"/>
              <a:srcRect l="61890" r="-1"/>
              <a:stretch/>
            </p:blipFill>
            <p:spPr>
              <a:xfrm>
                <a:off x="3339870" y="3520560"/>
                <a:ext cx="317354" cy="144000"/>
              </a:xfrm>
              <a:prstGeom prst="rect">
                <a:avLst/>
              </a:prstGeom>
            </p:spPr>
          </p:pic>
          <p:cxnSp>
            <p:nvCxnSpPr>
              <p:cNvPr id="15" name="Straight Arrow Connector 14"/>
              <p:cNvCxnSpPr>
                <a:endCxn id="13" idx="3"/>
              </p:cNvCxnSpPr>
              <p:nvPr/>
            </p:nvCxnSpPr>
            <p:spPr>
              <a:xfrm flipH="1" flipV="1">
                <a:off x="4765783" y="3779024"/>
                <a:ext cx="1878856" cy="518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1"/>
              </p:cNvCxnSpPr>
              <p:nvPr/>
            </p:nvCxnSpPr>
            <p:spPr>
              <a:xfrm flipH="1" flipV="1">
                <a:off x="3616656" y="3574976"/>
                <a:ext cx="316400" cy="204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1"/>
              </p:cNvCxnSpPr>
              <p:nvPr/>
            </p:nvCxnSpPr>
            <p:spPr>
              <a:xfrm flipH="1">
                <a:off x="3019939" y="3779024"/>
                <a:ext cx="913117" cy="0"/>
              </a:xfrm>
              <a:prstGeom prst="straightConnector1">
                <a:avLst/>
              </a:prstGeom>
              <a:ln>
                <a:solidFill>
                  <a:srgbClr val="66CC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2426753" y="3575756"/>
                <a:ext cx="913117" cy="0"/>
              </a:xfrm>
              <a:prstGeom prst="straightConnector1">
                <a:avLst/>
              </a:prstGeom>
              <a:ln>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69912" y="4624304"/>
                <a:ext cx="913117" cy="0"/>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9" idx="1"/>
                <a:endCxn id="12" idx="3"/>
              </p:cNvCxnSpPr>
              <p:nvPr/>
            </p:nvCxnSpPr>
            <p:spPr>
              <a:xfrm flipH="1">
                <a:off x="2175165" y="4346864"/>
                <a:ext cx="789875" cy="277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63" name="TextBox 62"/>
          <p:cNvSpPr txBox="1"/>
          <p:nvPr/>
        </p:nvSpPr>
        <p:spPr>
          <a:xfrm>
            <a:off x="80085" y="1361588"/>
            <a:ext cx="8946648" cy="1217640"/>
          </a:xfrm>
          <a:prstGeom prst="rect">
            <a:avLst/>
          </a:prstGeom>
          <a:noFill/>
        </p:spPr>
        <p:txBody>
          <a:bodyPr wrap="square" lIns="91402" tIns="45702" rIns="91402" bIns="45702" rtlCol="0">
            <a:spAutoFit/>
          </a:bodyPr>
          <a:lstStyle/>
          <a:p>
            <a:pPr algn="just"/>
            <a:r>
              <a:rPr lang="en-US" dirty="0">
                <a:solidFill>
                  <a:schemeClr val="bg1"/>
                </a:solidFill>
                <a:latin typeface="Times New Roman"/>
                <a:cs typeface="Times New Roman"/>
              </a:rPr>
              <a:t>The </a:t>
            </a:r>
            <a:r>
              <a:rPr lang="en-US" dirty="0">
                <a:solidFill>
                  <a:srgbClr val="FFFF00"/>
                </a:solidFill>
                <a:latin typeface="Times New Roman"/>
                <a:cs typeface="Times New Roman"/>
              </a:rPr>
              <a:t>IRIDE</a:t>
            </a:r>
            <a:r>
              <a:rPr lang="en-US" dirty="0">
                <a:solidFill>
                  <a:schemeClr val="bg1"/>
                </a:solidFill>
                <a:latin typeface="Times New Roman"/>
                <a:cs typeface="Times New Roman"/>
              </a:rPr>
              <a:t> project will provide a </a:t>
            </a:r>
            <a:r>
              <a:rPr lang="en-US" dirty="0">
                <a:solidFill>
                  <a:srgbClr val="FFFF00"/>
                </a:solidFill>
                <a:latin typeface="Times New Roman"/>
                <a:cs typeface="Times New Roman"/>
              </a:rPr>
              <a:t>new concept of FEL facility </a:t>
            </a:r>
            <a:r>
              <a:rPr lang="en-US" dirty="0">
                <a:solidFill>
                  <a:schemeClr val="bg1"/>
                </a:solidFill>
                <a:latin typeface="Times New Roman"/>
                <a:cs typeface="Times New Roman"/>
              </a:rPr>
              <a:t>by merging the two technologies of </a:t>
            </a:r>
            <a:r>
              <a:rPr lang="en-US" dirty="0">
                <a:solidFill>
                  <a:srgbClr val="FFFF00"/>
                </a:solidFill>
                <a:latin typeface="Times New Roman"/>
                <a:cs typeface="Times New Roman"/>
              </a:rPr>
              <a:t>FEL oscillators and fourth generation radiation sources </a:t>
            </a:r>
            <a:r>
              <a:rPr lang="en-US" dirty="0">
                <a:solidFill>
                  <a:schemeClr val="bg1"/>
                </a:solidFill>
                <a:latin typeface="Times New Roman"/>
                <a:cs typeface="Times New Roman"/>
              </a:rPr>
              <a:t>by developing a facility providing </a:t>
            </a:r>
            <a:r>
              <a:rPr lang="en-US" dirty="0">
                <a:solidFill>
                  <a:srgbClr val="FFFF00"/>
                </a:solidFill>
                <a:latin typeface="Times New Roman"/>
                <a:cs typeface="Times New Roman"/>
              </a:rPr>
              <a:t>radiation from IR to EUV to the nm region down to </a:t>
            </a:r>
            <a:r>
              <a:rPr lang="en-US" dirty="0" err="1">
                <a:solidFill>
                  <a:srgbClr val="FFFF00"/>
                </a:solidFill>
                <a:latin typeface="Times New Roman"/>
                <a:cs typeface="Times New Roman"/>
              </a:rPr>
              <a:t>Å</a:t>
            </a:r>
            <a:r>
              <a:rPr lang="en-US" dirty="0">
                <a:solidFill>
                  <a:srgbClr val="FFFF00"/>
                </a:solidFill>
                <a:latin typeface="Times New Roman"/>
                <a:cs typeface="Times New Roman"/>
              </a:rPr>
              <a:t> </a:t>
            </a:r>
            <a:r>
              <a:rPr lang="en-US" dirty="0">
                <a:solidFill>
                  <a:schemeClr val="bg1"/>
                </a:solidFill>
                <a:latin typeface="Times New Roman"/>
                <a:cs typeface="Times New Roman"/>
              </a:rPr>
              <a:t>level using a mechanism of emission already successfully tested at SPARC</a:t>
            </a:r>
            <a:r>
              <a:rPr lang="en-US" dirty="0" smtClean="0">
                <a:solidFill>
                  <a:schemeClr val="bg1"/>
                </a:solidFill>
                <a:latin typeface="Times New Roman"/>
                <a:cs typeface="Times New Roman"/>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9890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5"/>
          <a:srcRect l="3470" t="2669" r="3309" b="2065"/>
          <a:stretch/>
        </p:blipFill>
        <p:spPr>
          <a:xfrm>
            <a:off x="0" y="8"/>
            <a:ext cx="9144000" cy="6865153"/>
          </a:xfrm>
          <a:prstGeom prst="rect">
            <a:avLst/>
          </a:prstGeom>
        </p:spPr>
      </p:pic>
      <p:grpSp>
        <p:nvGrpSpPr>
          <p:cNvPr id="223255" name="Group 23"/>
          <p:cNvGrpSpPr>
            <a:grpSpLocks/>
          </p:cNvGrpSpPr>
          <p:nvPr/>
        </p:nvGrpSpPr>
        <p:grpSpPr bwMode="auto">
          <a:xfrm>
            <a:off x="4339829" y="1768079"/>
            <a:ext cx="4607719" cy="2946797"/>
            <a:chOff x="4032" y="1699"/>
            <a:chExt cx="3848" cy="2429"/>
          </a:xfrm>
        </p:grpSpPr>
        <p:pic>
          <p:nvPicPr>
            <p:cNvPr id="223253" name="Picture 21"/>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3542" t="44199" r="23958"/>
            <a:stretch>
              <a:fillRect/>
            </a:stretch>
          </p:blipFill>
          <p:spPr bwMode="auto">
            <a:xfrm>
              <a:off x="4032" y="1699"/>
              <a:ext cx="3848" cy="242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pic>
        <p:pic>
          <p:nvPicPr>
            <p:cNvPr id="223254" name="Picture 22"/>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77400" t="85564" r="8333" b="6747"/>
            <a:stretch>
              <a:fillRect/>
            </a:stretch>
          </p:blipFill>
          <p:spPr bwMode="auto">
            <a:xfrm>
              <a:off x="7056" y="3696"/>
              <a:ext cx="768" cy="29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pic>
      </p:grpSp>
      <p:pic>
        <p:nvPicPr>
          <p:cNvPr id="223262" name="Picture 30"/>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39837" y="1714509"/>
            <a:ext cx="4674691" cy="312762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blipFill dpi="0" rotWithShape="0">
                  <a:blip/>
                  <a:srcRect/>
                  <a:tile tx="0" ty="0" sx="100000" sy="100000" flip="none" algn="tl"/>
                </a:blip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pic>
      <p:sp>
        <p:nvSpPr>
          <p:cNvPr id="223234" name="Rectangle 2"/>
          <p:cNvSpPr>
            <a:spLocks noGrp="1" noChangeArrowheads="1"/>
          </p:cNvSpPr>
          <p:nvPr>
            <p:ph type="title"/>
          </p:nvPr>
        </p:nvSpPr>
        <p:spPr>
          <a:xfrm>
            <a:off x="214313" y="107156"/>
            <a:ext cx="8733234" cy="1473398"/>
          </a:xfrm>
        </p:spPr>
        <p:txBody>
          <a:bodyPr/>
          <a:lstStyle/>
          <a:p>
            <a:pPr eaLnBrk="1" hangingPunct="1">
              <a:defRPr/>
            </a:pPr>
            <a:r>
              <a:rPr lang="en-US" sz="2600" b="1" dirty="0">
                <a:solidFill>
                  <a:srgbClr val="FEEE42"/>
                </a:solidFill>
                <a:latin typeface="Times New Roman"/>
                <a:ea typeface="ＭＳ Ｐゴシック" charset="0"/>
                <a:cs typeface="Times New Roman"/>
              </a:rPr>
              <a:t>A Free Electron Laser is a device that converts a fraction of the electron kinetic energy into coherent radiation via a collective instability in a long </a:t>
            </a:r>
            <a:r>
              <a:rPr lang="en-US" sz="2600" b="1" dirty="0" err="1">
                <a:solidFill>
                  <a:srgbClr val="FEEE42"/>
                </a:solidFill>
                <a:latin typeface="Times New Roman"/>
                <a:ea typeface="ＭＳ Ｐゴシック" charset="0"/>
                <a:cs typeface="Times New Roman"/>
              </a:rPr>
              <a:t>undulator</a:t>
            </a:r>
            <a:endParaRPr lang="en-US" sz="2400" b="1" dirty="0">
              <a:solidFill>
                <a:srgbClr val="FF0000"/>
              </a:solidFill>
              <a:effectLst>
                <a:outerShdw blurRad="38100" dist="38100" dir="2700000" algn="tl">
                  <a:srgbClr val="FFFFFF"/>
                </a:outerShdw>
              </a:effectLst>
              <a:latin typeface="Times New Roman"/>
              <a:ea typeface="ＭＳ Ｐゴシック" charset="0"/>
              <a:cs typeface="Times New Roman"/>
            </a:endParaRPr>
          </a:p>
        </p:txBody>
      </p:sp>
      <p:pic>
        <p:nvPicPr>
          <p:cNvPr id="223236" name="XFEL_CAS.mov" descr="/Users/mac/Desktop/FISACC_012/CAS_11_Chios/CAS_08_Frascati/LEZIONI/LEZIONE_FEL/XFEL_CAS.mov">
            <a:hlinkClick r:id="" action="ppaction://media"/>
          </p:cNvPr>
          <p:cNvPicPr/>
          <p:nvPr>
            <a:videoFile r:link="rId2"/>
            <p:extLst>
              <p:ext uri="{DAA4B4D4-6D71-4841-9C94-3DE7FCFB9230}">
                <p14:medi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r:link="rId8"/>
              </p:ext>
            </p:extLst>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35790" y="1714501"/>
            <a:ext cx="3696891" cy="308632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aphicFrame>
        <p:nvGraphicFramePr>
          <p:cNvPr id="47109" name="Object 20"/>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11671399"/>
              </p:ext>
            </p:extLst>
          </p:nvPr>
        </p:nvGraphicFramePr>
        <p:xfrm>
          <a:off x="910829" y="5197087"/>
          <a:ext cx="2946797" cy="773535"/>
        </p:xfrm>
        <a:graphic>
          <a:graphicData uri="http://schemas.openxmlformats.org/presentationml/2006/ole">
            <p:oleObj spid="_x0000_s5224" name="Equation" r:id="rId10" imgW="1498600" imgH="393700" progId="Equation.3">
              <p:embed/>
            </p:oleObj>
          </a:graphicData>
        </a:graphic>
      </p:graphicFrame>
      <p:grpSp>
        <p:nvGrpSpPr>
          <p:cNvPr id="223241" name="Group 9"/>
          <p:cNvGrpSpPr>
            <a:grpSpLocks/>
          </p:cNvGrpSpPr>
          <p:nvPr/>
        </p:nvGrpSpPr>
        <p:grpSpPr bwMode="auto">
          <a:xfrm>
            <a:off x="5036344" y="1714500"/>
            <a:ext cx="3358679" cy="4339828"/>
            <a:chOff x="1959" y="144"/>
            <a:chExt cx="3297" cy="4176"/>
          </a:xfrm>
        </p:grpSpPr>
        <p:pic>
          <p:nvPicPr>
            <p:cNvPr id="223242" name="Picture 10"/>
            <p:cNvPicPr>
              <a:picLocks noChangeAspect="1" noChangeArrowheads="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59" y="192"/>
              <a:ext cx="3297" cy="412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pic>
        <p:sp>
          <p:nvSpPr>
            <p:cNvPr id="223243" name="Line 11"/>
            <p:cNvSpPr>
              <a:spLocks noChangeShapeType="1"/>
            </p:cNvSpPr>
            <p:nvPr/>
          </p:nvSpPr>
          <p:spPr bwMode="auto">
            <a:xfrm flipV="1">
              <a:off x="2705" y="1008"/>
              <a:ext cx="528" cy="192"/>
            </a:xfrm>
            <a:prstGeom prst="line">
              <a:avLst/>
            </a:prstGeom>
            <a:noFill/>
            <a:ln w="111125">
              <a:pattFill prst="wdDnDiag">
                <a:fgClr>
                  <a:srgbClr val="FF0000"/>
                </a:fgClr>
                <a:bgClr>
                  <a:srgbClr val="FFFFFF"/>
                </a:bgClr>
              </a:patt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pPr algn="ctr" defTabSz="642651" fontAlgn="base">
                <a:spcBef>
                  <a:spcPct val="0"/>
                </a:spcBef>
                <a:spcAft>
                  <a:spcPct val="0"/>
                </a:spcAft>
                <a:defRPr/>
              </a:pPr>
              <a:endParaRPr lang="en-US" sz="2700">
                <a:solidFill>
                  <a:srgbClr val="FFFFFF"/>
                </a:solidFill>
                <a:latin typeface="Times New Roman"/>
                <a:ea typeface="ヒラギノ明朝 Pro W3" charset="0"/>
                <a:cs typeface="Times New Roman"/>
                <a:sym typeface="American Typewriter" charset="0"/>
              </a:endParaRPr>
            </a:p>
          </p:txBody>
        </p:sp>
        <p:sp>
          <p:nvSpPr>
            <p:cNvPr id="223244" name="Text Box 12"/>
            <p:cNvSpPr txBox="1">
              <a:spLocks noChangeArrowheads="1"/>
            </p:cNvSpPr>
            <p:nvPr/>
          </p:nvSpPr>
          <p:spPr bwMode="auto">
            <a:xfrm>
              <a:off x="2883" y="1170"/>
              <a:ext cx="597" cy="2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pPr defTabSz="642651" eaLnBrk="0" fontAlgn="base" hangingPunct="0">
                <a:spcBef>
                  <a:spcPct val="0"/>
                </a:spcBef>
                <a:spcAft>
                  <a:spcPct val="0"/>
                </a:spcAft>
                <a:defRPr/>
              </a:pPr>
              <a:r>
                <a:rPr lang="it-IT" sz="1000" b="1" i="1">
                  <a:solidFill>
                    <a:srgbClr val="FF0000"/>
                  </a:solidFill>
                  <a:latin typeface="Times New Roman"/>
                  <a:ea typeface="ＭＳ Ｐゴシック" charset="0"/>
                  <a:cs typeface="Times New Roman"/>
                  <a:sym typeface="American Typewriter" charset="0"/>
                </a:rPr>
                <a:t>SPARX</a:t>
              </a:r>
              <a:endParaRPr lang="it-IT" sz="1700">
                <a:solidFill>
                  <a:srgbClr val="FFFFFF"/>
                </a:solidFill>
                <a:latin typeface="Times New Roman"/>
                <a:ea typeface="ＭＳ Ｐゴシック" charset="0"/>
                <a:cs typeface="Times New Roman"/>
                <a:sym typeface="American Typewriter" charset="0"/>
              </a:endParaRPr>
            </a:p>
          </p:txBody>
        </p:sp>
        <p:sp>
          <p:nvSpPr>
            <p:cNvPr id="223245" name="Text Box 13"/>
            <p:cNvSpPr txBox="1">
              <a:spLocks noChangeArrowheads="1"/>
            </p:cNvSpPr>
            <p:nvPr/>
          </p:nvSpPr>
          <p:spPr bwMode="auto">
            <a:xfrm>
              <a:off x="2653" y="144"/>
              <a:ext cx="402" cy="2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pPr defTabSz="642651" eaLnBrk="0" fontAlgn="base" hangingPunct="0">
                <a:spcBef>
                  <a:spcPct val="0"/>
                </a:spcBef>
                <a:spcAft>
                  <a:spcPct val="0"/>
                </a:spcAft>
                <a:defRPr/>
              </a:pPr>
              <a:r>
                <a:rPr lang="it-IT" sz="1000">
                  <a:solidFill>
                    <a:srgbClr val="111199"/>
                  </a:solidFill>
                  <a:latin typeface="Times New Roman"/>
                  <a:ea typeface="ＭＳ Ｐゴシック" charset="0"/>
                  <a:cs typeface="Times New Roman"/>
                  <a:sym typeface="American Typewriter" charset="0"/>
                </a:rPr>
                <a:t>12.4</a:t>
              </a:r>
              <a:endParaRPr lang="it-IT" sz="1700">
                <a:solidFill>
                  <a:srgbClr val="111199"/>
                </a:solidFill>
                <a:latin typeface="Times New Roman"/>
                <a:ea typeface="ＭＳ Ｐゴシック" charset="0"/>
                <a:cs typeface="Times New Roman"/>
                <a:sym typeface="American Typewriter" charset="0"/>
              </a:endParaRPr>
            </a:p>
          </p:txBody>
        </p:sp>
        <p:sp>
          <p:nvSpPr>
            <p:cNvPr id="223246" name="Text Box 14"/>
            <p:cNvSpPr txBox="1">
              <a:spLocks noChangeArrowheads="1"/>
            </p:cNvSpPr>
            <p:nvPr/>
          </p:nvSpPr>
          <p:spPr bwMode="auto">
            <a:xfrm>
              <a:off x="3109" y="144"/>
              <a:ext cx="402" cy="2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pPr defTabSz="642651" eaLnBrk="0" fontAlgn="base" hangingPunct="0">
                <a:spcBef>
                  <a:spcPct val="0"/>
                </a:spcBef>
                <a:spcAft>
                  <a:spcPct val="0"/>
                </a:spcAft>
                <a:defRPr/>
              </a:pPr>
              <a:r>
                <a:rPr lang="it-IT" sz="1000">
                  <a:solidFill>
                    <a:srgbClr val="111199"/>
                  </a:solidFill>
                  <a:latin typeface="Times New Roman"/>
                  <a:ea typeface="ＭＳ Ｐゴシック" charset="0"/>
                  <a:cs typeface="Times New Roman"/>
                  <a:sym typeface="American Typewriter" charset="0"/>
                </a:rPr>
                <a:t>1.24</a:t>
              </a:r>
              <a:endParaRPr lang="it-IT" sz="1700">
                <a:solidFill>
                  <a:srgbClr val="111199"/>
                </a:solidFill>
                <a:latin typeface="Times New Roman"/>
                <a:ea typeface="ＭＳ Ｐゴシック" charset="0"/>
                <a:cs typeface="Times New Roman"/>
                <a:sym typeface="American Typewriter" charset="0"/>
              </a:endParaRPr>
            </a:p>
          </p:txBody>
        </p:sp>
        <p:sp>
          <p:nvSpPr>
            <p:cNvPr id="223247" name="Text Box 15"/>
            <p:cNvSpPr txBox="1">
              <a:spLocks noChangeArrowheads="1"/>
            </p:cNvSpPr>
            <p:nvPr/>
          </p:nvSpPr>
          <p:spPr bwMode="auto">
            <a:xfrm>
              <a:off x="3565" y="144"/>
              <a:ext cx="465" cy="2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pPr defTabSz="642651" eaLnBrk="0" fontAlgn="base" hangingPunct="0">
                <a:spcBef>
                  <a:spcPct val="0"/>
                </a:spcBef>
                <a:spcAft>
                  <a:spcPct val="0"/>
                </a:spcAft>
                <a:defRPr/>
              </a:pPr>
              <a:r>
                <a:rPr lang="it-IT" sz="1000">
                  <a:solidFill>
                    <a:srgbClr val="111199"/>
                  </a:solidFill>
                  <a:latin typeface="Times New Roman"/>
                  <a:ea typeface="ＭＳ Ｐゴシック" charset="0"/>
                  <a:cs typeface="Times New Roman"/>
                  <a:sym typeface="American Typewriter" charset="0"/>
                </a:rPr>
                <a:t>0.124</a:t>
              </a:r>
              <a:endParaRPr lang="it-IT" sz="1700">
                <a:solidFill>
                  <a:srgbClr val="111199"/>
                </a:solidFill>
                <a:latin typeface="Times New Roman"/>
                <a:ea typeface="ＭＳ Ｐゴシック" charset="0"/>
                <a:cs typeface="Times New Roman"/>
                <a:sym typeface="American Typewriter" charset="0"/>
              </a:endParaRPr>
            </a:p>
          </p:txBody>
        </p:sp>
        <p:sp>
          <p:nvSpPr>
            <p:cNvPr id="223248" name="Text Box 16"/>
            <p:cNvSpPr txBox="1">
              <a:spLocks noChangeArrowheads="1"/>
            </p:cNvSpPr>
            <p:nvPr/>
          </p:nvSpPr>
          <p:spPr bwMode="auto">
            <a:xfrm>
              <a:off x="4141" y="144"/>
              <a:ext cx="550" cy="2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pPr defTabSz="642651" eaLnBrk="0" fontAlgn="base" hangingPunct="0">
                <a:spcBef>
                  <a:spcPct val="0"/>
                </a:spcBef>
                <a:spcAft>
                  <a:spcPct val="0"/>
                </a:spcAft>
                <a:defRPr/>
              </a:pPr>
              <a:r>
                <a:rPr lang="it-IT" sz="1000" b="1">
                  <a:solidFill>
                    <a:srgbClr val="111199"/>
                  </a:solidFill>
                  <a:latin typeface="Times New Roman"/>
                  <a:ea typeface="ＭＳ Ｐゴシック" charset="0"/>
                  <a:cs typeface="Times New Roman"/>
                  <a:sym typeface="American Typewriter" charset="0"/>
                </a:rPr>
                <a:t>l  (nm)</a:t>
              </a:r>
              <a:endParaRPr lang="it-IT" sz="1700">
                <a:solidFill>
                  <a:srgbClr val="111199"/>
                </a:solidFill>
                <a:latin typeface="Times New Roman"/>
                <a:ea typeface="ＭＳ Ｐゴシック" charset="0"/>
                <a:cs typeface="Times New Roman"/>
                <a:sym typeface="American Typewriter" charset="0"/>
              </a:endParaRPr>
            </a:p>
          </p:txBody>
        </p:sp>
        <p:sp>
          <p:nvSpPr>
            <p:cNvPr id="223249" name="Line 17"/>
            <p:cNvSpPr>
              <a:spLocks noChangeShapeType="1"/>
            </p:cNvSpPr>
            <p:nvPr/>
          </p:nvSpPr>
          <p:spPr bwMode="auto">
            <a:xfrm>
              <a:off x="2797" y="496"/>
              <a:ext cx="0" cy="96"/>
            </a:xfrm>
            <a:prstGeom prst="line">
              <a:avLst/>
            </a:prstGeom>
            <a:noFill/>
            <a:ln w="28575">
              <a:solidFill>
                <a:schemeClr val="tx1"/>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pPr algn="ctr" defTabSz="642651" fontAlgn="base">
                <a:spcBef>
                  <a:spcPct val="0"/>
                </a:spcBef>
                <a:spcAft>
                  <a:spcPct val="0"/>
                </a:spcAft>
                <a:defRPr/>
              </a:pPr>
              <a:endParaRPr lang="en-US" sz="2700">
                <a:solidFill>
                  <a:srgbClr val="FFFFFF"/>
                </a:solidFill>
                <a:latin typeface="Times New Roman"/>
                <a:ea typeface="ヒラギノ明朝 Pro W3" charset="0"/>
                <a:cs typeface="Times New Roman"/>
                <a:sym typeface="American Typewriter" charset="0"/>
              </a:endParaRPr>
            </a:p>
          </p:txBody>
        </p:sp>
        <p:sp>
          <p:nvSpPr>
            <p:cNvPr id="223250" name="Line 18"/>
            <p:cNvSpPr>
              <a:spLocks noChangeShapeType="1"/>
            </p:cNvSpPr>
            <p:nvPr/>
          </p:nvSpPr>
          <p:spPr bwMode="auto">
            <a:xfrm>
              <a:off x="3277" y="496"/>
              <a:ext cx="0" cy="96"/>
            </a:xfrm>
            <a:prstGeom prst="line">
              <a:avLst/>
            </a:prstGeom>
            <a:noFill/>
            <a:ln w="28575">
              <a:solidFill>
                <a:schemeClr val="tx1"/>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pPr algn="ctr" defTabSz="642651" fontAlgn="base">
                <a:spcBef>
                  <a:spcPct val="0"/>
                </a:spcBef>
                <a:spcAft>
                  <a:spcPct val="0"/>
                </a:spcAft>
                <a:defRPr/>
              </a:pPr>
              <a:endParaRPr lang="en-US" sz="2700">
                <a:solidFill>
                  <a:srgbClr val="FFFFFF"/>
                </a:solidFill>
                <a:latin typeface="Times New Roman"/>
                <a:ea typeface="ヒラギノ明朝 Pro W3" charset="0"/>
                <a:cs typeface="Times New Roman"/>
                <a:sym typeface="American Typewriter" charset="0"/>
              </a:endParaRPr>
            </a:p>
          </p:txBody>
        </p:sp>
        <p:sp>
          <p:nvSpPr>
            <p:cNvPr id="223251" name="Line 19"/>
            <p:cNvSpPr>
              <a:spLocks noChangeShapeType="1"/>
            </p:cNvSpPr>
            <p:nvPr/>
          </p:nvSpPr>
          <p:spPr bwMode="auto">
            <a:xfrm>
              <a:off x="3757" y="496"/>
              <a:ext cx="0" cy="96"/>
            </a:xfrm>
            <a:prstGeom prst="line">
              <a:avLst/>
            </a:prstGeom>
            <a:noFill/>
            <a:ln w="28575">
              <a:solidFill>
                <a:schemeClr val="tx1"/>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pPr algn="ctr" defTabSz="642651" fontAlgn="base">
                <a:spcBef>
                  <a:spcPct val="0"/>
                </a:spcBef>
                <a:spcAft>
                  <a:spcPct val="0"/>
                </a:spcAft>
                <a:defRPr/>
              </a:pPr>
              <a:endParaRPr lang="en-US" sz="2700">
                <a:solidFill>
                  <a:srgbClr val="FFFFFF"/>
                </a:solidFill>
                <a:latin typeface="Times New Roman"/>
                <a:ea typeface="ヒラギノ明朝 Pro W3" charset="0"/>
                <a:cs typeface="Times New Roman"/>
                <a:sym typeface="American Typewriter" charset="0"/>
              </a:endParaRPr>
            </a:p>
          </p:txBody>
        </p:sp>
      </p:grpSp>
      <p:sp>
        <p:nvSpPr>
          <p:cNvPr id="21" name="Rectangle 6"/>
          <p:cNvSpPr>
            <a:spLocks noChangeArrowheads="1"/>
          </p:cNvSpPr>
          <p:nvPr/>
        </p:nvSpPr>
        <p:spPr bwMode="auto">
          <a:xfrm>
            <a:off x="64742" y="5963915"/>
            <a:ext cx="9063633" cy="80702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1184" tIns="45595" rIns="91184" bIns="45595">
            <a:spAutoFit/>
          </a:bodyPr>
          <a:lstStyle/>
          <a:p>
            <a:pPr defTabSz="911626" fontAlgn="base">
              <a:spcBef>
                <a:spcPct val="0"/>
              </a:spcBef>
              <a:spcAft>
                <a:spcPct val="0"/>
              </a:spcAft>
              <a:defRPr/>
            </a:pPr>
            <a:r>
              <a:rPr lang="en-US" sz="2300" b="1" dirty="0">
                <a:solidFill>
                  <a:srgbClr val="FEEE42"/>
                </a:solidFill>
                <a:latin typeface="Times New Roman"/>
                <a:ea typeface="ＭＳ Ｐゴシック" charset="0"/>
                <a:cs typeface="Times New Roman"/>
                <a:sym typeface="American Typewriter" charset="0"/>
              </a:rPr>
              <a:t>Radiation properties: </a:t>
            </a:r>
          </a:p>
          <a:p>
            <a:pPr defTabSz="911626" fontAlgn="base">
              <a:spcBef>
                <a:spcPct val="0"/>
              </a:spcBef>
              <a:spcAft>
                <a:spcPct val="0"/>
              </a:spcAft>
              <a:defRPr/>
            </a:pPr>
            <a:r>
              <a:rPr lang="en-US" sz="2300" b="1" dirty="0">
                <a:solidFill>
                  <a:srgbClr val="FEEE42"/>
                </a:solidFill>
                <a:latin typeface="Times New Roman"/>
                <a:ea typeface="ＭＳ Ｐゴシック" charset="0"/>
                <a:cs typeface="Times New Roman"/>
                <a:sym typeface="American Typewriter" charset="0"/>
              </a:rPr>
              <a:t>GW power - </a:t>
            </a:r>
            <a:r>
              <a:rPr lang="en-US" sz="2300" b="1" dirty="0" err="1">
                <a:solidFill>
                  <a:srgbClr val="FEEE42"/>
                </a:solidFill>
                <a:latin typeface="Times New Roman"/>
                <a:ea typeface="ＭＳ Ｐゴシック" charset="0"/>
                <a:cs typeface="Times New Roman"/>
                <a:sym typeface="American Typewriter" charset="0"/>
              </a:rPr>
              <a:t>Monocromaticity</a:t>
            </a:r>
            <a:r>
              <a:rPr lang="en-US" sz="2300" b="1" dirty="0">
                <a:solidFill>
                  <a:srgbClr val="FEEE42"/>
                </a:solidFill>
                <a:latin typeface="Times New Roman"/>
                <a:ea typeface="ＭＳ Ｐゴシック" charset="0"/>
                <a:cs typeface="Times New Roman"/>
                <a:sym typeface="American Typewriter" charset="0"/>
              </a:rPr>
              <a:t> - </a:t>
            </a:r>
            <a:r>
              <a:rPr lang="en-US" sz="2300" b="1" dirty="0" err="1">
                <a:solidFill>
                  <a:srgbClr val="FEEE42"/>
                </a:solidFill>
                <a:latin typeface="Times New Roman"/>
                <a:ea typeface="ＭＳ Ｐゴシック" charset="0"/>
                <a:cs typeface="Times New Roman"/>
                <a:sym typeface="American Typewriter" charset="0"/>
              </a:rPr>
              <a:t>Tunability</a:t>
            </a:r>
            <a:r>
              <a:rPr lang="en-US" sz="2300" b="1" dirty="0">
                <a:solidFill>
                  <a:srgbClr val="FEEE42"/>
                </a:solidFill>
                <a:latin typeface="Times New Roman"/>
                <a:ea typeface="ＭＳ Ｐゴシック" charset="0"/>
                <a:cs typeface="Times New Roman"/>
                <a:sym typeface="American Typewriter" charset="0"/>
              </a:rPr>
              <a:t> from IR to X– Short pulses</a:t>
            </a:r>
            <a:endParaRPr lang="en-US" sz="2300" b="1" dirty="0">
              <a:solidFill>
                <a:srgbClr val="00FF00"/>
              </a:solidFill>
              <a:effectLst>
                <a:outerShdw blurRad="38100" dist="38100" dir="2700000" algn="tl">
                  <a:srgbClr val="FFFFFF"/>
                </a:outerShdw>
              </a:effectLst>
              <a:latin typeface="Times New Roman"/>
              <a:ea typeface="ＭＳ Ｐゴシック" charset="0"/>
              <a:cs typeface="Times New Roman"/>
              <a:sym typeface="American Typewriter"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7590" fill="hold"/>
                                        <p:tgtEl>
                                          <p:spTgt spid="22323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326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2325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324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23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23236"/>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223236"/>
                                        </p:tgtEl>
                                      </p:cBhvr>
                                    </p:cmd>
                                  </p:childTnLst>
                                </p:cTn>
                              </p:par>
                            </p:childTnLst>
                          </p:cTn>
                        </p:par>
                      </p:childTnLst>
                    </p:cTn>
                  </p:par>
                </p:childTnLst>
              </p:cTn>
              <p:nextCondLst>
                <p:cond evt="onClick" delay="0">
                  <p:tgtEl>
                    <p:spTgt spid="223236"/>
                  </p:tgtEl>
                </p:cond>
              </p:nextCondLst>
            </p:seq>
            <p:video>
              <p:cMediaNode>
                <p:cTn id="24" repeatCount="indefinite" fill="hold" display="0">
                  <p:stCondLst>
                    <p:cond delay="indefinite"/>
                  </p:stCondLst>
                  <p:endCondLst>
                    <p:cond evt="onPrev" delay="0">
                      <p:tgtEl>
                        <p:sldTgt/>
                      </p:tgtEl>
                    </p:cond>
                  </p:endCondLst>
                </p:cTn>
                <p:tgtEl>
                  <p:spTgt spid="223236"/>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70" t="2669" r="3309" b="2065"/>
          <a:stretch/>
        </p:blipFill>
        <p:spPr>
          <a:xfrm>
            <a:off x="0" y="8"/>
            <a:ext cx="9144000" cy="6865153"/>
          </a:xfrm>
          <a:prstGeom prst="rect">
            <a:avLst/>
          </a:prstGeom>
        </p:spPr>
      </p:pic>
      <p:pic>
        <p:nvPicPr>
          <p:cNvPr id="8" name="Picture 2" descr="space-time-bi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0750" r="49820"/>
          <a:stretch>
            <a:fillRect/>
          </a:stretch>
        </p:blipFill>
        <p:spPr bwMode="auto">
          <a:xfrm>
            <a:off x="251700" y="1179627"/>
            <a:ext cx="4311180" cy="5307942"/>
          </a:xfrm>
          <a:prstGeom prst="rect">
            <a:avLst/>
          </a:prstGeom>
          <a:solidFill>
            <a:srgbClr val="FFFFFF"/>
          </a:solidFill>
          <a:ln>
            <a:noFill/>
          </a:ln>
        </p:spPr>
      </p:pic>
      <p:pic>
        <p:nvPicPr>
          <p:cNvPr id="9" name="Picture 2" descr="space-time-bi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1419" t="10750"/>
          <a:stretch>
            <a:fillRect/>
          </a:stretch>
        </p:blipFill>
        <p:spPr bwMode="auto">
          <a:xfrm>
            <a:off x="4808064" y="1163999"/>
            <a:ext cx="4186295" cy="5323570"/>
          </a:xfrm>
          <a:prstGeom prst="rect">
            <a:avLst/>
          </a:prstGeom>
          <a:solidFill>
            <a:srgbClr val="FFFFFF"/>
          </a:solidFill>
          <a:ln>
            <a:noFill/>
          </a:ln>
        </p:spPr>
      </p:pic>
      <p:sp>
        <p:nvSpPr>
          <p:cNvPr id="10" name="TextBox 9"/>
          <p:cNvSpPr txBox="1"/>
          <p:nvPr/>
        </p:nvSpPr>
        <p:spPr>
          <a:xfrm>
            <a:off x="0" y="103949"/>
            <a:ext cx="9144000" cy="769441"/>
          </a:xfrm>
          <a:prstGeom prst="rect">
            <a:avLst/>
          </a:prstGeom>
          <a:noFill/>
        </p:spPr>
        <p:txBody>
          <a:bodyPr wrap="square" lIns="91402" tIns="45702" rIns="91402" bIns="45702" rtlCol="0">
            <a:spAutoFit/>
          </a:bodyPr>
          <a:lstStyle/>
          <a:p>
            <a:pPr algn="ctr"/>
            <a:r>
              <a:rPr lang="en-US" sz="4400" dirty="0">
                <a:solidFill>
                  <a:srgbClr val="FFFF00"/>
                </a:solidFill>
                <a:latin typeface="Times New Roman"/>
                <a:cs typeface="Times New Roman"/>
              </a:rPr>
              <a:t>Science with FEL</a:t>
            </a:r>
            <a:endParaRPr lang="en-US" sz="2400" dirty="0">
              <a:solidFill>
                <a:schemeClr val="bg1"/>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6877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470" t="2669" r="3309" b="2065"/>
          <a:stretch/>
        </p:blipFill>
        <p:spPr>
          <a:xfrm>
            <a:off x="0" y="8"/>
            <a:ext cx="9144000" cy="6865153"/>
          </a:xfrm>
          <a:prstGeom prst="rect">
            <a:avLst/>
          </a:prstGeom>
        </p:spPr>
      </p:pic>
      <p:pic>
        <p:nvPicPr>
          <p:cNvPr id="4" name="Picture 3"/>
          <p:cNvPicPr>
            <a:picLocks noChangeAspect="1"/>
          </p:cNvPicPr>
          <p:nvPr/>
        </p:nvPicPr>
        <p:blipFill>
          <a:blip r:embed="rId3"/>
          <a:stretch>
            <a:fillRect/>
          </a:stretch>
        </p:blipFill>
        <p:spPr>
          <a:xfrm>
            <a:off x="0" y="634606"/>
            <a:ext cx="9144000" cy="2181660"/>
          </a:xfrm>
          <a:prstGeom prst="rect">
            <a:avLst/>
          </a:prstGeom>
        </p:spPr>
      </p:pic>
      <p:pic>
        <p:nvPicPr>
          <p:cNvPr id="5" name="Picture 4"/>
          <p:cNvPicPr>
            <a:picLocks noChangeAspect="1"/>
          </p:cNvPicPr>
          <p:nvPr/>
        </p:nvPicPr>
        <p:blipFill>
          <a:blip r:embed="rId4"/>
          <a:stretch>
            <a:fillRect/>
          </a:stretch>
        </p:blipFill>
        <p:spPr>
          <a:xfrm>
            <a:off x="1292802" y="3165509"/>
            <a:ext cx="6718566" cy="323613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4334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 name="Picture 211"/>
          <p:cNvPicPr>
            <a:picLocks noChangeAspect="1"/>
          </p:cNvPicPr>
          <p:nvPr/>
        </p:nvPicPr>
        <p:blipFill rotWithShape="1">
          <a:blip r:embed="rId2"/>
          <a:srcRect l="1747" t="2378" r="3433" b="2145"/>
          <a:stretch/>
        </p:blipFill>
        <p:spPr>
          <a:xfrm>
            <a:off x="0" y="-27383"/>
            <a:ext cx="9144000" cy="6887364"/>
          </a:xfrm>
          <a:prstGeom prst="rect">
            <a:avLst/>
          </a:prstGeom>
        </p:spPr>
      </p:pic>
      <p:sp>
        <p:nvSpPr>
          <p:cNvPr id="109" name="TextBox 108"/>
          <p:cNvSpPr txBox="1"/>
          <p:nvPr/>
        </p:nvSpPr>
        <p:spPr>
          <a:xfrm>
            <a:off x="0" y="103949"/>
            <a:ext cx="9144000" cy="769405"/>
          </a:xfrm>
          <a:prstGeom prst="rect">
            <a:avLst/>
          </a:prstGeom>
          <a:noFill/>
        </p:spPr>
        <p:txBody>
          <a:bodyPr wrap="square" lIns="91402" tIns="45702" rIns="91402" bIns="45702" rtlCol="0">
            <a:spAutoFit/>
          </a:bodyPr>
          <a:lstStyle/>
          <a:p>
            <a:pPr algn="ctr"/>
            <a:r>
              <a:rPr lang="en-US" sz="4400" b="1" dirty="0" smtClean="0">
                <a:solidFill>
                  <a:srgbClr val="FFFF00"/>
                </a:solidFill>
                <a:latin typeface="Times New Roman"/>
                <a:cs typeface="Times New Roman"/>
              </a:rPr>
              <a:t>Neutron Source</a:t>
            </a:r>
            <a:endParaRPr lang="en-US" sz="2400" dirty="0">
              <a:solidFill>
                <a:srgbClr val="FFFF00"/>
              </a:solidFill>
              <a:latin typeface="Times New Roman"/>
              <a:cs typeface="Times New Roman"/>
            </a:endParaRPr>
          </a:p>
        </p:txBody>
      </p:sp>
      <p:sp>
        <p:nvSpPr>
          <p:cNvPr id="19" name="Rectangle 18"/>
          <p:cNvSpPr/>
          <p:nvPr/>
        </p:nvSpPr>
        <p:spPr>
          <a:xfrm>
            <a:off x="69919" y="980705"/>
            <a:ext cx="8876727" cy="1477328"/>
          </a:xfrm>
          <a:prstGeom prst="rect">
            <a:avLst/>
          </a:prstGeom>
        </p:spPr>
        <p:txBody>
          <a:bodyPr wrap="square">
            <a:spAutoFit/>
          </a:bodyPr>
          <a:lstStyle/>
          <a:p>
            <a:pPr algn="just"/>
            <a:r>
              <a:rPr lang="en-US" dirty="0">
                <a:solidFill>
                  <a:schemeClr val="bg1"/>
                </a:solidFill>
                <a:latin typeface="Times New Roman"/>
                <a:cs typeface="Times New Roman"/>
              </a:rPr>
              <a:t>A Neutron Source can be realized by </a:t>
            </a:r>
            <a:r>
              <a:rPr lang="en-US" dirty="0">
                <a:solidFill>
                  <a:srgbClr val="FFFF00"/>
                </a:solidFill>
                <a:latin typeface="Times New Roman"/>
                <a:cs typeface="Times New Roman"/>
              </a:rPr>
              <a:t>photo-production </a:t>
            </a:r>
            <a:r>
              <a:rPr lang="en-US" dirty="0">
                <a:solidFill>
                  <a:schemeClr val="bg1"/>
                </a:solidFill>
                <a:latin typeface="Times New Roman"/>
                <a:cs typeface="Times New Roman"/>
              </a:rPr>
              <a:t>sending high energy  electrons on a suitable high Z target. This kind of source allows to obtain </a:t>
            </a:r>
            <a:r>
              <a:rPr lang="en-US" dirty="0">
                <a:solidFill>
                  <a:srgbClr val="FFFF00"/>
                </a:solidFill>
                <a:latin typeface="Times New Roman"/>
                <a:cs typeface="Times New Roman"/>
              </a:rPr>
              <a:t>neutrons with an energy spectrum </a:t>
            </a:r>
            <a:r>
              <a:rPr lang="en-US" dirty="0">
                <a:solidFill>
                  <a:schemeClr val="bg1"/>
                </a:solidFill>
                <a:latin typeface="Times New Roman"/>
                <a:cs typeface="Times New Roman"/>
              </a:rPr>
              <a:t>that spans over more than 9 decades of energy </a:t>
            </a:r>
            <a:r>
              <a:rPr lang="en-US" dirty="0" smtClean="0">
                <a:solidFill>
                  <a:srgbClr val="FFFF00"/>
                </a:solidFill>
                <a:latin typeface="Times New Roman"/>
                <a:cs typeface="Times New Roman"/>
              </a:rPr>
              <a:t>from </a:t>
            </a:r>
            <a:r>
              <a:rPr lang="en-US" dirty="0">
                <a:solidFill>
                  <a:srgbClr val="FFFF00"/>
                </a:solidFill>
                <a:latin typeface="Times New Roman"/>
                <a:cs typeface="Times New Roman"/>
              </a:rPr>
              <a:t>few </a:t>
            </a:r>
            <a:r>
              <a:rPr lang="en-US" dirty="0" err="1">
                <a:solidFill>
                  <a:srgbClr val="FFFF00"/>
                </a:solidFill>
                <a:latin typeface="Times New Roman"/>
                <a:cs typeface="Times New Roman"/>
              </a:rPr>
              <a:t>meV</a:t>
            </a:r>
            <a:r>
              <a:rPr lang="en-US" dirty="0">
                <a:solidFill>
                  <a:srgbClr val="FFFF00"/>
                </a:solidFill>
                <a:latin typeface="Times New Roman"/>
                <a:cs typeface="Times New Roman"/>
              </a:rPr>
              <a:t> up to hundred of </a:t>
            </a:r>
            <a:r>
              <a:rPr lang="en-US" dirty="0" smtClean="0">
                <a:solidFill>
                  <a:srgbClr val="FFFF00"/>
                </a:solidFill>
                <a:latin typeface="Times New Roman"/>
                <a:cs typeface="Times New Roman"/>
              </a:rPr>
              <a:t>Me</a:t>
            </a:r>
            <a:r>
              <a:rPr lang="en-US" dirty="0" smtClean="0">
                <a:solidFill>
                  <a:schemeClr val="bg1"/>
                </a:solidFill>
                <a:latin typeface="Times New Roman"/>
                <a:cs typeface="Times New Roman"/>
              </a:rPr>
              <a:t>V, </a:t>
            </a:r>
            <a:r>
              <a:rPr lang="en-US" dirty="0">
                <a:solidFill>
                  <a:schemeClr val="bg1"/>
                </a:solidFill>
                <a:latin typeface="Times New Roman"/>
                <a:cs typeface="Times New Roman"/>
              </a:rPr>
              <a:t>even if most of them have energy around the nuclear equilibrium temperature of the target material (for W, it is around 1 MeV) </a:t>
            </a:r>
          </a:p>
        </p:txBody>
      </p:sp>
      <p:grpSp>
        <p:nvGrpSpPr>
          <p:cNvPr id="26" name="Group 25"/>
          <p:cNvGrpSpPr/>
          <p:nvPr/>
        </p:nvGrpSpPr>
        <p:grpSpPr>
          <a:xfrm>
            <a:off x="0" y="2697461"/>
            <a:ext cx="9144000" cy="3511355"/>
            <a:chOff x="0" y="2697461"/>
            <a:chExt cx="9144000" cy="3511355"/>
          </a:xfrm>
        </p:grpSpPr>
        <p:grpSp>
          <p:nvGrpSpPr>
            <p:cNvPr id="113" name="Group 112"/>
            <p:cNvGrpSpPr/>
            <p:nvPr/>
          </p:nvGrpSpPr>
          <p:grpSpPr>
            <a:xfrm>
              <a:off x="0" y="2818410"/>
              <a:ext cx="9144000" cy="3390406"/>
              <a:chOff x="0" y="1502952"/>
              <a:chExt cx="9144000" cy="3390406"/>
            </a:xfrm>
          </p:grpSpPr>
          <p:grpSp>
            <p:nvGrpSpPr>
              <p:cNvPr id="158" name="Group 157"/>
              <p:cNvGrpSpPr/>
              <p:nvPr/>
            </p:nvGrpSpPr>
            <p:grpSpPr>
              <a:xfrm>
                <a:off x="0" y="1502952"/>
                <a:ext cx="9144000" cy="3390406"/>
                <a:chOff x="0" y="1502952"/>
                <a:chExt cx="9144000" cy="3390406"/>
              </a:xfrm>
            </p:grpSpPr>
            <p:grpSp>
              <p:nvGrpSpPr>
                <p:cNvPr id="164" name="Group 163"/>
                <p:cNvGrpSpPr/>
                <p:nvPr/>
              </p:nvGrpSpPr>
              <p:grpSpPr>
                <a:xfrm>
                  <a:off x="0" y="1502952"/>
                  <a:ext cx="9144000" cy="3390406"/>
                  <a:chOff x="0" y="1992294"/>
                  <a:chExt cx="9144000" cy="3390406"/>
                </a:xfrm>
              </p:grpSpPr>
              <p:sp>
                <p:nvSpPr>
                  <p:cNvPr id="168" name="Rectangle 167"/>
                  <p:cNvSpPr/>
                  <p:nvPr/>
                </p:nvSpPr>
                <p:spPr>
                  <a:xfrm>
                    <a:off x="0" y="1992294"/>
                    <a:ext cx="9144000" cy="3390406"/>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0" name="Group 169"/>
                  <p:cNvGrpSpPr/>
                  <p:nvPr/>
                </p:nvGrpSpPr>
                <p:grpSpPr>
                  <a:xfrm>
                    <a:off x="2596278" y="3346564"/>
                    <a:ext cx="6454055" cy="1720048"/>
                    <a:chOff x="2596278" y="4033973"/>
                    <a:chExt cx="6454055" cy="1720048"/>
                  </a:xfrm>
                </p:grpSpPr>
                <p:grpSp>
                  <p:nvGrpSpPr>
                    <p:cNvPr id="171" name="Group 170"/>
                    <p:cNvGrpSpPr/>
                    <p:nvPr/>
                  </p:nvGrpSpPr>
                  <p:grpSpPr>
                    <a:xfrm>
                      <a:off x="2596278" y="4033973"/>
                      <a:ext cx="6454055" cy="703929"/>
                      <a:chOff x="2596278" y="4033973"/>
                      <a:chExt cx="6454055" cy="703929"/>
                    </a:xfrm>
                  </p:grpSpPr>
                  <p:grpSp>
                    <p:nvGrpSpPr>
                      <p:cNvPr id="174" name="Group 173"/>
                      <p:cNvGrpSpPr>
                        <a:grpSpLocks noChangeAspect="1"/>
                      </p:cNvGrpSpPr>
                      <p:nvPr/>
                    </p:nvGrpSpPr>
                    <p:grpSpPr>
                      <a:xfrm>
                        <a:off x="6644639" y="4286515"/>
                        <a:ext cx="1797311" cy="144000"/>
                        <a:chOff x="2225555" y="128160"/>
                        <a:chExt cx="3635461" cy="291272"/>
                      </a:xfrm>
                    </p:grpSpPr>
                    <p:sp>
                      <p:nvSpPr>
                        <p:cNvPr id="199" name="Rectangle 198"/>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0" name="Group 199"/>
                        <p:cNvGrpSpPr/>
                        <p:nvPr/>
                      </p:nvGrpSpPr>
                      <p:grpSpPr>
                        <a:xfrm>
                          <a:off x="2336600" y="233315"/>
                          <a:ext cx="3413371" cy="80962"/>
                          <a:chOff x="2342904" y="223262"/>
                          <a:chExt cx="3413371" cy="80962"/>
                        </a:xfrm>
                      </p:grpSpPr>
                      <p:grpSp>
                        <p:nvGrpSpPr>
                          <p:cNvPr id="201" name="Group 200"/>
                          <p:cNvGrpSpPr/>
                          <p:nvPr/>
                        </p:nvGrpSpPr>
                        <p:grpSpPr>
                          <a:xfrm>
                            <a:off x="2342904" y="223262"/>
                            <a:ext cx="1724025" cy="80962"/>
                            <a:chOff x="3044825" y="2471738"/>
                            <a:chExt cx="1724025" cy="80962"/>
                          </a:xfrm>
                        </p:grpSpPr>
                        <p:pic>
                          <p:nvPicPr>
                            <p:cNvPr id="220"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21"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22"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23"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211" name="Group 210"/>
                          <p:cNvGrpSpPr/>
                          <p:nvPr/>
                        </p:nvGrpSpPr>
                        <p:grpSpPr>
                          <a:xfrm>
                            <a:off x="4032250" y="223262"/>
                            <a:ext cx="1724025" cy="80962"/>
                            <a:chOff x="3044825" y="2471738"/>
                            <a:chExt cx="1724025" cy="80962"/>
                          </a:xfrm>
                        </p:grpSpPr>
                        <p:pic>
                          <p:nvPicPr>
                            <p:cNvPr id="215"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17"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18"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19"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grpSp>
                    <p:nvGrpSpPr>
                      <p:cNvPr id="176" name="Group 175"/>
                      <p:cNvGrpSpPr>
                        <a:grpSpLocks noChangeAspect="1"/>
                      </p:cNvGrpSpPr>
                      <p:nvPr/>
                    </p:nvGrpSpPr>
                    <p:grpSpPr>
                      <a:xfrm>
                        <a:off x="2965040" y="4286515"/>
                        <a:ext cx="1797311" cy="144000"/>
                        <a:chOff x="2225555" y="128160"/>
                        <a:chExt cx="3635461" cy="291272"/>
                      </a:xfrm>
                    </p:grpSpPr>
                    <p:sp>
                      <p:nvSpPr>
                        <p:cNvPr id="181" name="Rectangle 180"/>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2" name="Group 181"/>
                        <p:cNvGrpSpPr/>
                        <p:nvPr/>
                      </p:nvGrpSpPr>
                      <p:grpSpPr>
                        <a:xfrm>
                          <a:off x="2336600" y="233315"/>
                          <a:ext cx="3413371" cy="80962"/>
                          <a:chOff x="2342904" y="223262"/>
                          <a:chExt cx="3413371" cy="80962"/>
                        </a:xfrm>
                      </p:grpSpPr>
                      <p:grpSp>
                        <p:nvGrpSpPr>
                          <p:cNvPr id="183" name="Group 182"/>
                          <p:cNvGrpSpPr/>
                          <p:nvPr/>
                        </p:nvGrpSpPr>
                        <p:grpSpPr>
                          <a:xfrm>
                            <a:off x="2342904" y="223262"/>
                            <a:ext cx="1724025" cy="80962"/>
                            <a:chOff x="3044825" y="2471738"/>
                            <a:chExt cx="1724025" cy="80962"/>
                          </a:xfrm>
                        </p:grpSpPr>
                        <p:pic>
                          <p:nvPicPr>
                            <p:cNvPr id="193"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94"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95"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97"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185" name="Group 184"/>
                          <p:cNvGrpSpPr/>
                          <p:nvPr/>
                        </p:nvGrpSpPr>
                        <p:grpSpPr>
                          <a:xfrm>
                            <a:off x="4032250" y="223262"/>
                            <a:ext cx="1724025" cy="80962"/>
                            <a:chOff x="3044825" y="2471738"/>
                            <a:chExt cx="1724025" cy="80962"/>
                          </a:xfrm>
                        </p:grpSpPr>
                        <p:pic>
                          <p:nvPicPr>
                            <p:cNvPr id="186"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87"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91"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92"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pic>
                    <p:nvPicPr>
                      <p:cNvPr id="177" name="Picture 176"/>
                      <p:cNvPicPr>
                        <a:picLocks noChangeAspect="1"/>
                      </p:cNvPicPr>
                      <p:nvPr/>
                    </p:nvPicPr>
                    <p:blipFill>
                      <a:blip r:embed="rId4"/>
                      <a:stretch>
                        <a:fillRect/>
                      </a:stretch>
                    </p:blipFill>
                    <p:spPr>
                      <a:xfrm>
                        <a:off x="8752055" y="4549350"/>
                        <a:ext cx="298278" cy="188552"/>
                      </a:xfrm>
                      <a:prstGeom prst="rect">
                        <a:avLst/>
                      </a:prstGeom>
                    </p:spPr>
                  </p:pic>
                  <p:pic>
                    <p:nvPicPr>
                      <p:cNvPr id="178" name="Picture 177"/>
                      <p:cNvPicPr>
                        <a:picLocks noChangeAspect="1"/>
                      </p:cNvPicPr>
                      <p:nvPr/>
                    </p:nvPicPr>
                    <p:blipFill>
                      <a:blip r:embed="rId4"/>
                      <a:stretch>
                        <a:fillRect/>
                      </a:stretch>
                    </p:blipFill>
                    <p:spPr>
                      <a:xfrm flipH="1">
                        <a:off x="2596278" y="4033973"/>
                        <a:ext cx="298278" cy="188552"/>
                      </a:xfrm>
                      <a:prstGeom prst="rect">
                        <a:avLst/>
                      </a:prstGeom>
                    </p:spPr>
                  </p:pic>
                  <p:cxnSp>
                    <p:nvCxnSpPr>
                      <p:cNvPr id="179" name="Straight Arrow Connector 178"/>
                      <p:cNvCxnSpPr>
                        <a:endCxn id="181" idx="1"/>
                      </p:cNvCxnSpPr>
                      <p:nvPr/>
                    </p:nvCxnSpPr>
                    <p:spPr>
                      <a:xfrm>
                        <a:off x="2709018" y="4189172"/>
                        <a:ext cx="256022" cy="169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177" idx="1"/>
                        <a:endCxn id="199" idx="3"/>
                      </p:cNvCxnSpPr>
                      <p:nvPr/>
                    </p:nvCxnSpPr>
                    <p:spPr>
                      <a:xfrm flipH="1" flipV="1">
                        <a:off x="8441950" y="4358515"/>
                        <a:ext cx="310105" cy="285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72" name="Picture 171"/>
                    <p:cNvPicPr>
                      <a:picLocks noChangeAspect="1"/>
                    </p:cNvPicPr>
                    <p:nvPr/>
                  </p:nvPicPr>
                  <p:blipFill>
                    <a:blip r:embed="rId5"/>
                    <a:stretch>
                      <a:fillRect/>
                    </a:stretch>
                  </p:blipFill>
                  <p:spPr>
                    <a:xfrm>
                      <a:off x="6954062" y="5502617"/>
                      <a:ext cx="1222002" cy="251404"/>
                    </a:xfrm>
                    <a:prstGeom prst="rect">
                      <a:avLst/>
                    </a:prstGeom>
                  </p:spPr>
                </p:pic>
                <p:pic>
                  <p:nvPicPr>
                    <p:cNvPr id="173" name="Picture 172"/>
                    <p:cNvPicPr>
                      <a:picLocks noChangeAspect="1"/>
                    </p:cNvPicPr>
                    <p:nvPr/>
                  </p:nvPicPr>
                  <p:blipFill>
                    <a:blip r:embed="rId5"/>
                    <a:stretch>
                      <a:fillRect/>
                    </a:stretch>
                  </p:blipFill>
                  <p:spPr>
                    <a:xfrm>
                      <a:off x="3230107" y="5502617"/>
                      <a:ext cx="1222002" cy="251404"/>
                    </a:xfrm>
                    <a:prstGeom prst="rect">
                      <a:avLst/>
                    </a:prstGeom>
                  </p:spPr>
                </p:pic>
              </p:grpSp>
            </p:grpSp>
            <p:sp>
              <p:nvSpPr>
                <p:cNvPr id="165" name="TextBox 164"/>
                <p:cNvSpPr txBox="1"/>
                <p:nvPr/>
              </p:nvSpPr>
              <p:spPr>
                <a:xfrm>
                  <a:off x="7086318" y="4245772"/>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sp>
              <p:nvSpPr>
                <p:cNvPr id="167" name="TextBox 166"/>
                <p:cNvSpPr txBox="1"/>
                <p:nvPr/>
              </p:nvSpPr>
              <p:spPr>
                <a:xfrm>
                  <a:off x="3335154" y="4272157"/>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grpSp>
          <p:sp>
            <p:nvSpPr>
              <p:cNvPr id="161" name="TextBox 160"/>
              <p:cNvSpPr txBox="1"/>
              <p:nvPr/>
            </p:nvSpPr>
            <p:spPr>
              <a:xfrm>
                <a:off x="4095654" y="3256383"/>
                <a:ext cx="699551" cy="646331"/>
              </a:xfrm>
              <a:prstGeom prst="rect">
                <a:avLst/>
              </a:prstGeom>
              <a:noFill/>
            </p:spPr>
            <p:txBody>
              <a:bodyPr wrap="square" rtlCol="0">
                <a:spAutoFit/>
              </a:bodyPr>
              <a:lstStyle/>
              <a:p>
                <a:pPr algn="r"/>
                <a:r>
                  <a:rPr lang="en-US" dirty="0" smtClean="0">
                    <a:latin typeface="Times New Roman"/>
                    <a:cs typeface="Times New Roman"/>
                  </a:rPr>
                  <a:t>1.5</a:t>
                </a:r>
              </a:p>
              <a:p>
                <a:pPr algn="r"/>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162" name="TextBox 161"/>
              <p:cNvSpPr txBox="1"/>
              <p:nvPr/>
            </p:nvSpPr>
            <p:spPr>
              <a:xfrm>
                <a:off x="6496039" y="3295384"/>
                <a:ext cx="699551" cy="646331"/>
              </a:xfrm>
              <a:prstGeom prst="rect">
                <a:avLst/>
              </a:prstGeom>
              <a:noFill/>
            </p:spPr>
            <p:txBody>
              <a:bodyPr wrap="square" rtlCol="0">
                <a:spAutoFit/>
              </a:bodyPr>
              <a:lstStyle/>
              <a:p>
                <a:r>
                  <a:rPr lang="en-US" dirty="0" smtClean="0">
                    <a:latin typeface="Times New Roman"/>
                    <a:cs typeface="Times New Roman"/>
                  </a:rPr>
                  <a:t>1.5</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163" name="TextBox 162"/>
              <p:cNvSpPr txBox="1"/>
              <p:nvPr/>
            </p:nvSpPr>
            <p:spPr>
              <a:xfrm>
                <a:off x="2947370" y="3263478"/>
                <a:ext cx="699551" cy="646331"/>
              </a:xfrm>
              <a:prstGeom prst="rect">
                <a:avLst/>
              </a:prstGeom>
              <a:noFill/>
            </p:spPr>
            <p:txBody>
              <a:bodyPr wrap="square" rtlCol="0">
                <a:spAutoFit/>
              </a:bodyPr>
              <a:lstStyle/>
              <a:p>
                <a:r>
                  <a:rPr lang="en-US" dirty="0" smtClean="0">
                    <a:latin typeface="Times New Roman"/>
                    <a:cs typeface="Times New Roman"/>
                  </a:rPr>
                  <a:t>3</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grpSp>
        <p:grpSp>
          <p:nvGrpSpPr>
            <p:cNvPr id="114" name="Group 113"/>
            <p:cNvGrpSpPr/>
            <p:nvPr/>
          </p:nvGrpSpPr>
          <p:grpSpPr>
            <a:xfrm>
              <a:off x="2317240" y="2697461"/>
              <a:ext cx="981674" cy="1040311"/>
              <a:chOff x="2317239" y="1381996"/>
              <a:chExt cx="981674" cy="1040311"/>
            </a:xfrm>
          </p:grpSpPr>
          <p:sp>
            <p:nvSpPr>
              <p:cNvPr id="149" name="TextBox 148"/>
              <p:cNvSpPr txBox="1"/>
              <p:nvPr/>
            </p:nvSpPr>
            <p:spPr>
              <a:xfrm>
                <a:off x="2317239" y="1381996"/>
                <a:ext cx="349776" cy="369332"/>
              </a:xfrm>
              <a:prstGeom prst="rect">
                <a:avLst/>
              </a:prstGeom>
              <a:noFill/>
            </p:spPr>
            <p:txBody>
              <a:bodyPr wrap="square" rtlCol="0">
                <a:spAutoFit/>
              </a:bodyPr>
              <a:lstStyle/>
              <a:p>
                <a:r>
                  <a:rPr lang="en-US" dirty="0" smtClean="0">
                    <a:latin typeface="Times New Roman"/>
                    <a:cs typeface="Times New Roman"/>
                  </a:rPr>
                  <a:t>n</a:t>
                </a:r>
                <a:endParaRPr lang="en-US" dirty="0">
                  <a:latin typeface="Times New Roman"/>
                  <a:cs typeface="Times New Roman"/>
                </a:endParaRPr>
              </a:p>
            </p:txBody>
          </p:sp>
          <p:grpSp>
            <p:nvGrpSpPr>
              <p:cNvPr id="151" name="Group 150"/>
              <p:cNvGrpSpPr/>
              <p:nvPr/>
            </p:nvGrpSpPr>
            <p:grpSpPr>
              <a:xfrm>
                <a:off x="2540409" y="1708024"/>
                <a:ext cx="758504" cy="714283"/>
                <a:chOff x="2540409" y="2884775"/>
                <a:chExt cx="758504" cy="714283"/>
              </a:xfrm>
            </p:grpSpPr>
            <p:cxnSp>
              <p:nvCxnSpPr>
                <p:cNvPr id="153" name="Straight Connector 152"/>
                <p:cNvCxnSpPr/>
                <p:nvPr/>
              </p:nvCxnSpPr>
              <p:spPr>
                <a:xfrm flipV="1">
                  <a:off x="2709018" y="3007775"/>
                  <a:ext cx="219110" cy="233642"/>
                </a:xfrm>
                <a:prstGeom prst="line">
                  <a:avLst/>
                </a:prstGeom>
                <a:ln w="7620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flipH="1" flipV="1">
                  <a:off x="2801411" y="3115230"/>
                  <a:ext cx="497502" cy="483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7" name="Lightning Bolt 156"/>
                <p:cNvSpPr/>
                <p:nvPr/>
              </p:nvSpPr>
              <p:spPr>
                <a:xfrm flipH="1" flipV="1">
                  <a:off x="2540409" y="2884775"/>
                  <a:ext cx="337218" cy="251615"/>
                </a:xfrm>
                <a:prstGeom prst="lightningBolt">
                  <a:avLst/>
                </a:prstGeom>
                <a:solidFill>
                  <a:srgbClr val="0080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a:off x="69920" y="3659266"/>
              <a:ext cx="6574727" cy="1215626"/>
              <a:chOff x="69912" y="3520560"/>
              <a:chExt cx="6574727" cy="1215626"/>
            </a:xfrm>
          </p:grpSpPr>
          <p:cxnSp>
            <p:nvCxnSpPr>
              <p:cNvPr id="133" name="Straight Arrow Connector 132"/>
              <p:cNvCxnSpPr/>
              <p:nvPr/>
            </p:nvCxnSpPr>
            <p:spPr>
              <a:xfrm flipH="1">
                <a:off x="4765783" y="4346864"/>
                <a:ext cx="1878856" cy="19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4" name="Picture 133"/>
              <p:cNvPicPr>
                <a:picLocks noChangeAspect="1"/>
              </p:cNvPicPr>
              <p:nvPr/>
            </p:nvPicPr>
            <p:blipFill>
              <a:blip r:embed="rId6"/>
              <a:stretch>
                <a:fillRect/>
              </a:stretch>
            </p:blipFill>
            <p:spPr>
              <a:xfrm>
                <a:off x="881171" y="4512421"/>
                <a:ext cx="1293994" cy="223765"/>
              </a:xfrm>
              <a:prstGeom prst="rect">
                <a:avLst/>
              </a:prstGeom>
            </p:spPr>
          </p:pic>
          <p:pic>
            <p:nvPicPr>
              <p:cNvPr id="136" name="Picture 135"/>
              <p:cNvPicPr>
                <a:picLocks noChangeAspect="1"/>
              </p:cNvPicPr>
              <p:nvPr/>
            </p:nvPicPr>
            <p:blipFill>
              <a:blip r:embed="rId6"/>
              <a:stretch>
                <a:fillRect/>
              </a:stretch>
            </p:blipFill>
            <p:spPr>
              <a:xfrm>
                <a:off x="3933056" y="3707024"/>
                <a:ext cx="832727" cy="144000"/>
              </a:xfrm>
              <a:prstGeom prst="rect">
                <a:avLst/>
              </a:prstGeom>
            </p:spPr>
          </p:pic>
          <p:pic>
            <p:nvPicPr>
              <p:cNvPr id="137" name="Picture 136"/>
              <p:cNvPicPr>
                <a:picLocks noChangeAspect="1"/>
              </p:cNvPicPr>
              <p:nvPr/>
            </p:nvPicPr>
            <p:blipFill rotWithShape="1">
              <a:blip r:embed="rId6"/>
              <a:srcRect l="61890" r="-1"/>
              <a:stretch/>
            </p:blipFill>
            <p:spPr>
              <a:xfrm>
                <a:off x="3339870" y="3520560"/>
                <a:ext cx="317354" cy="144000"/>
              </a:xfrm>
              <a:prstGeom prst="rect">
                <a:avLst/>
              </a:prstGeom>
            </p:spPr>
          </p:pic>
          <p:cxnSp>
            <p:nvCxnSpPr>
              <p:cNvPr id="139" name="Straight Arrow Connector 138"/>
              <p:cNvCxnSpPr>
                <a:endCxn id="136" idx="3"/>
              </p:cNvCxnSpPr>
              <p:nvPr/>
            </p:nvCxnSpPr>
            <p:spPr>
              <a:xfrm flipH="1" flipV="1">
                <a:off x="4765783" y="3779024"/>
                <a:ext cx="1878856" cy="518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136" idx="1"/>
              </p:cNvCxnSpPr>
              <p:nvPr/>
            </p:nvCxnSpPr>
            <p:spPr>
              <a:xfrm flipH="1" flipV="1">
                <a:off x="3616656" y="3574976"/>
                <a:ext cx="316400" cy="204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stCxn id="136" idx="1"/>
              </p:cNvCxnSpPr>
              <p:nvPr/>
            </p:nvCxnSpPr>
            <p:spPr>
              <a:xfrm flipH="1">
                <a:off x="3019939" y="3779024"/>
                <a:ext cx="913117" cy="0"/>
              </a:xfrm>
              <a:prstGeom prst="straightConnector1">
                <a:avLst/>
              </a:prstGeom>
              <a:ln>
                <a:solidFill>
                  <a:srgbClr val="66CC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a:off x="2426753" y="3575756"/>
                <a:ext cx="913117" cy="0"/>
              </a:xfrm>
              <a:prstGeom prst="straightConnector1">
                <a:avLst/>
              </a:prstGeom>
              <a:ln>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a:off x="69912" y="4624304"/>
                <a:ext cx="913117" cy="0"/>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181" idx="1"/>
                <a:endCxn id="134" idx="3"/>
              </p:cNvCxnSpPr>
              <p:nvPr/>
            </p:nvCxnSpPr>
            <p:spPr>
              <a:xfrm flipH="1">
                <a:off x="2175165" y="4346864"/>
                <a:ext cx="789875" cy="277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7703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 name="Picture 211"/>
          <p:cNvPicPr>
            <a:picLocks noChangeAspect="1"/>
          </p:cNvPicPr>
          <p:nvPr/>
        </p:nvPicPr>
        <p:blipFill rotWithShape="1">
          <a:blip r:embed="rId2"/>
          <a:srcRect l="1747" t="2378" r="3433" b="2145"/>
          <a:stretch/>
        </p:blipFill>
        <p:spPr>
          <a:xfrm>
            <a:off x="0" y="-27383"/>
            <a:ext cx="9144000" cy="6887364"/>
          </a:xfrm>
          <a:prstGeom prst="rect">
            <a:avLst/>
          </a:prstGeom>
        </p:spPr>
      </p:pic>
      <p:sp>
        <p:nvSpPr>
          <p:cNvPr id="109" name="TextBox 108"/>
          <p:cNvSpPr txBox="1"/>
          <p:nvPr/>
        </p:nvSpPr>
        <p:spPr>
          <a:xfrm>
            <a:off x="0" y="103949"/>
            <a:ext cx="9144000" cy="769405"/>
          </a:xfrm>
          <a:prstGeom prst="rect">
            <a:avLst/>
          </a:prstGeom>
          <a:noFill/>
        </p:spPr>
        <p:txBody>
          <a:bodyPr wrap="square" lIns="91402" tIns="45702" rIns="91402" bIns="45702" rtlCol="0">
            <a:spAutoFit/>
          </a:bodyPr>
          <a:lstStyle/>
          <a:p>
            <a:pPr algn="ctr"/>
            <a:r>
              <a:rPr lang="en-US" sz="4400" b="1" dirty="0" smtClean="0">
                <a:solidFill>
                  <a:srgbClr val="FFFF00"/>
                </a:solidFill>
                <a:latin typeface="Times New Roman"/>
                <a:cs typeface="Times New Roman"/>
              </a:rPr>
              <a:t>Neutron Source</a:t>
            </a:r>
            <a:endParaRPr lang="en-US" sz="2400" dirty="0">
              <a:solidFill>
                <a:srgbClr val="FFFF00"/>
              </a:solidFill>
              <a:latin typeface="Times New Roman"/>
              <a:cs typeface="Times New Roman"/>
            </a:endParaRPr>
          </a:p>
        </p:txBody>
      </p:sp>
      <p:pic>
        <p:nvPicPr>
          <p:cNvPr id="19" name="Picture 18"/>
          <p:cNvPicPr>
            <a:picLocks noChangeAspect="1"/>
          </p:cNvPicPr>
          <p:nvPr/>
        </p:nvPicPr>
        <p:blipFill>
          <a:blip r:embed="rId3"/>
          <a:stretch>
            <a:fillRect/>
          </a:stretch>
        </p:blipFill>
        <p:spPr>
          <a:xfrm>
            <a:off x="102969" y="3556405"/>
            <a:ext cx="3992813" cy="2382379"/>
          </a:xfrm>
          <a:prstGeom prst="rect">
            <a:avLst/>
          </a:prstGeom>
        </p:spPr>
      </p:pic>
      <p:pic>
        <p:nvPicPr>
          <p:cNvPr id="22" name="Picture 21"/>
          <p:cNvPicPr>
            <a:picLocks noChangeAspect="1"/>
          </p:cNvPicPr>
          <p:nvPr/>
        </p:nvPicPr>
        <p:blipFill>
          <a:blip r:embed="rId4"/>
          <a:stretch>
            <a:fillRect/>
          </a:stretch>
        </p:blipFill>
        <p:spPr>
          <a:xfrm>
            <a:off x="4644938" y="2892936"/>
            <a:ext cx="4343446" cy="3709317"/>
          </a:xfrm>
          <a:prstGeom prst="rect">
            <a:avLst/>
          </a:prstGeom>
        </p:spPr>
      </p:pic>
      <p:sp>
        <p:nvSpPr>
          <p:cNvPr id="23" name="TextBox 22"/>
          <p:cNvSpPr txBox="1"/>
          <p:nvPr/>
        </p:nvSpPr>
        <p:spPr>
          <a:xfrm>
            <a:off x="160170" y="873354"/>
            <a:ext cx="8725245" cy="2308324"/>
          </a:xfrm>
          <a:prstGeom prst="rect">
            <a:avLst/>
          </a:prstGeom>
          <a:noFill/>
        </p:spPr>
        <p:txBody>
          <a:bodyPr wrap="square" rtlCol="0">
            <a:spAutoFit/>
          </a:bodyPr>
          <a:lstStyle/>
          <a:p>
            <a:pPr algn="just"/>
            <a:r>
              <a:rPr lang="en-US" dirty="0">
                <a:solidFill>
                  <a:schemeClr val="bg1"/>
                </a:solidFill>
                <a:latin typeface="Times New Roman"/>
                <a:cs typeface="Times New Roman"/>
              </a:rPr>
              <a:t>This source may be suitable for multiple applications, ranging </a:t>
            </a:r>
            <a:r>
              <a:rPr lang="en-US" dirty="0">
                <a:solidFill>
                  <a:srgbClr val="FFFF00"/>
                </a:solidFill>
                <a:latin typeface="Times New Roman"/>
                <a:cs typeface="Times New Roman"/>
              </a:rPr>
              <a:t>from material analysis for industrial and cultural heritages purposes to chip irradiation and metrology</a:t>
            </a:r>
            <a:r>
              <a:rPr lang="en-US" dirty="0">
                <a:solidFill>
                  <a:schemeClr val="bg1"/>
                </a:solidFill>
                <a:latin typeface="Times New Roman"/>
                <a:cs typeface="Times New Roman"/>
              </a:rPr>
              <a:t>. These applications envisage the development of properly designed beam lines with neutron moderation and possibly cold/thermal neutron transport systems. </a:t>
            </a:r>
            <a:r>
              <a:rPr lang="en-US" dirty="0">
                <a:solidFill>
                  <a:srgbClr val="FFFF00"/>
                </a:solidFill>
                <a:latin typeface="Times New Roman"/>
                <a:cs typeface="Times New Roman"/>
              </a:rPr>
              <a:t>The proposed new facility will represent a great opportunity for research and development of neutron instrumentation (e.g. detectors) as well as training of young scientist in the use and development of neutron techniques. </a:t>
            </a:r>
          </a:p>
          <a:p>
            <a:pPr algn="just"/>
            <a:endParaRPr lang="en-US" dirty="0">
              <a:solidFill>
                <a:schemeClr val="bg1"/>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0768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 name="Picture 211"/>
          <p:cNvPicPr>
            <a:picLocks noChangeAspect="1"/>
          </p:cNvPicPr>
          <p:nvPr/>
        </p:nvPicPr>
        <p:blipFill rotWithShape="1">
          <a:blip r:embed="rId2"/>
          <a:srcRect l="1747" t="2378" r="3433" b="2145"/>
          <a:stretch/>
        </p:blipFill>
        <p:spPr>
          <a:xfrm>
            <a:off x="0" y="-27383"/>
            <a:ext cx="9144000" cy="6887364"/>
          </a:xfrm>
          <a:prstGeom prst="rect">
            <a:avLst/>
          </a:prstGeom>
        </p:spPr>
      </p:pic>
      <p:sp>
        <p:nvSpPr>
          <p:cNvPr id="109" name="TextBox 108"/>
          <p:cNvSpPr txBox="1"/>
          <p:nvPr/>
        </p:nvSpPr>
        <p:spPr>
          <a:xfrm>
            <a:off x="0" y="103949"/>
            <a:ext cx="9144000" cy="769405"/>
          </a:xfrm>
          <a:prstGeom prst="rect">
            <a:avLst/>
          </a:prstGeom>
          <a:noFill/>
        </p:spPr>
        <p:txBody>
          <a:bodyPr wrap="square" lIns="91402" tIns="45702" rIns="91402" bIns="45702" rtlCol="0">
            <a:spAutoFit/>
          </a:bodyPr>
          <a:lstStyle/>
          <a:p>
            <a:pPr algn="ctr"/>
            <a:r>
              <a:rPr lang="en-US" sz="4400" b="1" dirty="0" smtClean="0">
                <a:solidFill>
                  <a:srgbClr val="FFFF00"/>
                </a:solidFill>
                <a:latin typeface="Times New Roman"/>
                <a:cs typeface="Times New Roman"/>
              </a:rPr>
              <a:t>Neutron Source</a:t>
            </a:r>
            <a:endParaRPr lang="en-US" sz="2400" dirty="0">
              <a:solidFill>
                <a:srgbClr val="FFFF00"/>
              </a:solidFill>
              <a:latin typeface="Times New Roman"/>
              <a:cs typeface="Times New Roman"/>
            </a:endParaRPr>
          </a:p>
        </p:txBody>
      </p:sp>
      <p:sp>
        <p:nvSpPr>
          <p:cNvPr id="23" name="TextBox 22"/>
          <p:cNvSpPr txBox="1"/>
          <p:nvPr/>
        </p:nvSpPr>
        <p:spPr>
          <a:xfrm>
            <a:off x="160170" y="873354"/>
            <a:ext cx="8725245" cy="5909311"/>
          </a:xfrm>
          <a:prstGeom prst="rect">
            <a:avLst/>
          </a:prstGeom>
          <a:noFill/>
        </p:spPr>
        <p:txBody>
          <a:bodyPr wrap="square" rtlCol="0">
            <a:spAutoFit/>
          </a:bodyPr>
          <a:lstStyle/>
          <a:p>
            <a:pPr algn="just"/>
            <a:r>
              <a:rPr lang="en-US" b="1" dirty="0" smtClean="0">
                <a:solidFill>
                  <a:srgbClr val="FFFF00"/>
                </a:solidFill>
                <a:latin typeface="Times New Roman"/>
                <a:cs typeface="Times New Roman"/>
              </a:rPr>
              <a:t>Neutron Resonance Capture Analysis</a:t>
            </a:r>
            <a:r>
              <a:rPr lang="en-US" dirty="0" smtClean="0">
                <a:solidFill>
                  <a:srgbClr val="FFFF00"/>
                </a:solidFill>
                <a:latin typeface="Times New Roman"/>
                <a:cs typeface="Times New Roman"/>
              </a:rPr>
              <a:t> (</a:t>
            </a:r>
            <a:r>
              <a:rPr lang="en-US" b="1" dirty="0" smtClean="0">
                <a:solidFill>
                  <a:srgbClr val="FFFF00"/>
                </a:solidFill>
                <a:latin typeface="Times New Roman"/>
                <a:cs typeface="Times New Roman"/>
              </a:rPr>
              <a:t>NRCA</a:t>
            </a:r>
            <a:r>
              <a:rPr lang="en-US" dirty="0" smtClean="0">
                <a:solidFill>
                  <a:srgbClr val="FFFF00"/>
                </a:solidFill>
                <a:latin typeface="Times New Roman"/>
                <a:cs typeface="Times New Roman"/>
              </a:rPr>
              <a:t>): </a:t>
            </a:r>
            <a:r>
              <a:rPr lang="en-US" dirty="0" smtClean="0">
                <a:solidFill>
                  <a:schemeClr val="bg1"/>
                </a:solidFill>
                <a:latin typeface="Times New Roman"/>
                <a:cs typeface="Times New Roman"/>
              </a:rPr>
              <a:t>Each resonance is the fingerprint of a nuclear specie (</a:t>
            </a:r>
            <a:r>
              <a:rPr lang="en-US" dirty="0" err="1" smtClean="0">
                <a:solidFill>
                  <a:schemeClr val="bg1"/>
                </a:solidFill>
                <a:latin typeface="Times New Roman"/>
                <a:cs typeface="Times New Roman"/>
              </a:rPr>
              <a:t>isotopical</a:t>
            </a:r>
            <a:r>
              <a:rPr lang="en-US" dirty="0" smtClean="0">
                <a:solidFill>
                  <a:schemeClr val="bg1"/>
                </a:solidFill>
                <a:latin typeface="Times New Roman"/>
                <a:cs typeface="Times New Roman"/>
              </a:rPr>
              <a:t> recognition) thus allowing for the elemental material analysis (qualitative and quantitative) especially on metallic samples (e.g. cultural heritages). </a:t>
            </a:r>
          </a:p>
          <a:p>
            <a:pPr algn="just"/>
            <a:endParaRPr lang="en-US" dirty="0" smtClean="0">
              <a:solidFill>
                <a:schemeClr val="bg1"/>
              </a:solidFill>
              <a:latin typeface="Times New Roman"/>
              <a:cs typeface="Times New Roman"/>
            </a:endParaRPr>
          </a:p>
          <a:p>
            <a:pPr algn="just"/>
            <a:r>
              <a:rPr lang="en-US" b="1" dirty="0" smtClean="0">
                <a:solidFill>
                  <a:srgbClr val="FFFF00"/>
                </a:solidFill>
                <a:latin typeface="Times New Roman"/>
                <a:cs typeface="Times New Roman"/>
              </a:rPr>
              <a:t>Bragg Edge Transmission</a:t>
            </a:r>
            <a:r>
              <a:rPr lang="en-US" dirty="0" smtClean="0">
                <a:solidFill>
                  <a:srgbClr val="FFFF00"/>
                </a:solidFill>
                <a:latin typeface="Times New Roman"/>
                <a:cs typeface="Times New Roman"/>
              </a:rPr>
              <a:t> (</a:t>
            </a:r>
            <a:r>
              <a:rPr lang="en-US" b="1" dirty="0" smtClean="0">
                <a:solidFill>
                  <a:srgbClr val="FFFF00"/>
                </a:solidFill>
                <a:latin typeface="Times New Roman"/>
                <a:cs typeface="Times New Roman"/>
              </a:rPr>
              <a:t>BET): </a:t>
            </a:r>
            <a:r>
              <a:rPr lang="en-US" dirty="0" smtClean="0">
                <a:solidFill>
                  <a:srgbClr val="FFFFFF"/>
                </a:solidFill>
                <a:latin typeface="Times New Roman"/>
                <a:cs typeface="Times New Roman"/>
              </a:rPr>
              <a:t>By means of this technique, stresses and strain in bulky samples can be </a:t>
            </a:r>
            <a:r>
              <a:rPr lang="en-US" dirty="0" err="1" smtClean="0">
                <a:solidFill>
                  <a:srgbClr val="FFFFFF"/>
                </a:solidFill>
                <a:latin typeface="Times New Roman"/>
                <a:cs typeface="Times New Roman"/>
              </a:rPr>
              <a:t>analysed</a:t>
            </a:r>
            <a:r>
              <a:rPr lang="en-US" dirty="0" smtClean="0">
                <a:solidFill>
                  <a:srgbClr val="FFFFFF"/>
                </a:solidFill>
                <a:latin typeface="Times New Roman"/>
                <a:cs typeface="Times New Roman"/>
              </a:rPr>
              <a:t>. This analysis is very important for both industrial as well as cultural heritages applications. </a:t>
            </a:r>
            <a:endParaRPr lang="en-US" b="1" dirty="0" smtClean="0">
              <a:solidFill>
                <a:srgbClr val="FFFFFF"/>
              </a:solidFill>
              <a:latin typeface="Times New Roman"/>
              <a:cs typeface="Times New Roman"/>
            </a:endParaRPr>
          </a:p>
          <a:p>
            <a:pPr algn="just"/>
            <a:endParaRPr lang="en-US" b="1" dirty="0" smtClean="0">
              <a:solidFill>
                <a:srgbClr val="FFFF00"/>
              </a:solidFill>
              <a:latin typeface="Times New Roman"/>
              <a:cs typeface="Times New Roman"/>
            </a:endParaRPr>
          </a:p>
          <a:p>
            <a:pPr algn="just"/>
            <a:r>
              <a:rPr lang="en-US" b="1" dirty="0" smtClean="0">
                <a:solidFill>
                  <a:srgbClr val="FFFF00"/>
                </a:solidFill>
                <a:latin typeface="Times New Roman"/>
                <a:cs typeface="Times New Roman"/>
              </a:rPr>
              <a:t>Chip irradiation</a:t>
            </a:r>
            <a:r>
              <a:rPr lang="en-US" dirty="0" smtClean="0">
                <a:solidFill>
                  <a:srgbClr val="FFFF00"/>
                </a:solidFill>
                <a:latin typeface="Times New Roman"/>
                <a:cs typeface="Times New Roman"/>
              </a:rPr>
              <a:t> : </a:t>
            </a:r>
            <a:r>
              <a:rPr lang="en-US" dirty="0" smtClean="0">
                <a:solidFill>
                  <a:srgbClr val="FFFFFF"/>
                </a:solidFill>
                <a:latin typeface="Times New Roman"/>
                <a:cs typeface="Times New Roman"/>
              </a:rPr>
              <a:t>In order to test the robustness of electronic devices to neutron field  in a few minutes, neutron beams produced at facilities are desirable as the may provide an almost atmospheric-like neutron spectrum but several order of magnitude more intense. </a:t>
            </a:r>
          </a:p>
          <a:p>
            <a:pPr algn="just"/>
            <a:endParaRPr lang="en-US" dirty="0" smtClean="0">
              <a:solidFill>
                <a:srgbClr val="FFFFFF"/>
              </a:solidFill>
              <a:latin typeface="Times New Roman"/>
              <a:cs typeface="Times New Roman"/>
            </a:endParaRPr>
          </a:p>
          <a:p>
            <a:pPr algn="just"/>
            <a:r>
              <a:rPr lang="en-US" b="1" dirty="0" smtClean="0">
                <a:solidFill>
                  <a:srgbClr val="FFFF00"/>
                </a:solidFill>
                <a:latin typeface="Times New Roman"/>
                <a:cs typeface="Times New Roman"/>
              </a:rPr>
              <a:t>Radiography and Tomography (NR, NT)</a:t>
            </a:r>
            <a:r>
              <a:rPr lang="en-US" dirty="0" smtClean="0">
                <a:solidFill>
                  <a:srgbClr val="FFFF00"/>
                </a:solidFill>
                <a:latin typeface="Times New Roman"/>
                <a:cs typeface="Times New Roman"/>
              </a:rPr>
              <a:t>: </a:t>
            </a:r>
            <a:r>
              <a:rPr lang="en-US" dirty="0" smtClean="0">
                <a:solidFill>
                  <a:srgbClr val="FFFFFF"/>
                </a:solidFill>
                <a:latin typeface="Times New Roman"/>
                <a:cs typeface="Times New Roman"/>
              </a:rPr>
              <a:t>By means of radiography it is possible to obtain an image of a object that evidences the internal structure, by rotating the sample with respect to the incident beam and collecting images for each angular position a 3D image of the object is obtained (tomography).  </a:t>
            </a:r>
          </a:p>
          <a:p>
            <a:pPr algn="just"/>
            <a:endParaRPr lang="en-US" dirty="0" smtClean="0">
              <a:solidFill>
                <a:srgbClr val="FFFFFF"/>
              </a:solidFill>
              <a:latin typeface="Times New Roman"/>
              <a:cs typeface="Times New Roman"/>
            </a:endParaRPr>
          </a:p>
          <a:p>
            <a:pPr algn="just"/>
            <a:r>
              <a:rPr lang="en-US" b="1" dirty="0" smtClean="0">
                <a:solidFill>
                  <a:srgbClr val="FFFF00"/>
                </a:solidFill>
                <a:latin typeface="Times New Roman"/>
                <a:cs typeface="Times New Roman"/>
              </a:rPr>
              <a:t>Neutron metrology</a:t>
            </a:r>
            <a:r>
              <a:rPr lang="en-US" dirty="0" smtClean="0">
                <a:solidFill>
                  <a:srgbClr val="FFFF00"/>
                </a:solidFill>
                <a:latin typeface="Times New Roman"/>
                <a:cs typeface="Times New Roman"/>
              </a:rPr>
              <a:t>: </a:t>
            </a:r>
            <a:r>
              <a:rPr lang="en-US" dirty="0">
                <a:solidFill>
                  <a:srgbClr val="FFFFFF"/>
                </a:solidFill>
                <a:latin typeface="Times New Roman"/>
                <a:cs typeface="Times New Roman"/>
              </a:rPr>
              <a:t>In this context, The Italian National Institute of Ionization radiation Metrology (INMRI) is interested in having in Italy (and especially in Roma area) a high energy neutron source in order to develop primary standards for neutron emission rate and energy spectrum calibration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3626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0471"/>
            <a:ext cx="9167236" cy="6875437"/>
          </a:xfrm>
          <a:prstGeom prst="rect">
            <a:avLst/>
          </a:prstGeom>
        </p:spPr>
      </p:pic>
      <p:sp>
        <p:nvSpPr>
          <p:cNvPr id="5" name="TextBox 4"/>
          <p:cNvSpPr txBox="1"/>
          <p:nvPr/>
        </p:nvSpPr>
        <p:spPr>
          <a:xfrm>
            <a:off x="0" y="103949"/>
            <a:ext cx="9144000" cy="769405"/>
          </a:xfrm>
          <a:prstGeom prst="rect">
            <a:avLst/>
          </a:prstGeom>
          <a:noFill/>
        </p:spPr>
        <p:txBody>
          <a:bodyPr wrap="square" lIns="91402" tIns="45702" rIns="91402" bIns="45702" rtlCol="0">
            <a:spAutoFit/>
          </a:bodyPr>
          <a:lstStyle/>
          <a:p>
            <a:pPr algn="ctr"/>
            <a:r>
              <a:rPr lang="en-US" sz="4400" b="1" dirty="0">
                <a:solidFill>
                  <a:srgbClr val="FFFF00"/>
                </a:solidFill>
                <a:latin typeface="Times New Roman"/>
                <a:cs typeface="Times New Roman"/>
              </a:rPr>
              <a:t>Advanced </a:t>
            </a:r>
            <a:r>
              <a:rPr lang="en-US" sz="4400" b="1" i="1" dirty="0">
                <a:solidFill>
                  <a:srgbClr val="FFFF00"/>
                </a:solidFill>
                <a:latin typeface="Symbol" charset="2"/>
                <a:cs typeface="Symbol" charset="2"/>
              </a:rPr>
              <a:t>g</a:t>
            </a:r>
            <a:r>
              <a:rPr lang="en-US" sz="4400" b="1" dirty="0">
                <a:solidFill>
                  <a:srgbClr val="FFFF00"/>
                </a:solidFill>
                <a:latin typeface="Times New Roman"/>
                <a:cs typeface="Times New Roman"/>
              </a:rPr>
              <a:t>-ray Compton </a:t>
            </a:r>
            <a:r>
              <a:rPr lang="en-US" sz="4400" b="1" dirty="0" smtClean="0">
                <a:solidFill>
                  <a:srgbClr val="FFFF00"/>
                </a:solidFill>
                <a:latin typeface="Times New Roman"/>
                <a:cs typeface="Times New Roman"/>
              </a:rPr>
              <a:t>Source</a:t>
            </a:r>
            <a:r>
              <a:rPr lang="en-US" sz="4400" dirty="0" smtClean="0">
                <a:solidFill>
                  <a:srgbClr val="FFFF00"/>
                </a:solidFill>
                <a:latin typeface="Times New Roman"/>
                <a:cs typeface="Times New Roman"/>
              </a:rPr>
              <a:t> </a:t>
            </a:r>
            <a:endParaRPr lang="en-US" sz="2400" dirty="0">
              <a:solidFill>
                <a:srgbClr val="FFFF00"/>
              </a:solidFill>
              <a:latin typeface="Times New Roman"/>
              <a:cs typeface="Times New Roman"/>
            </a:endParaRPr>
          </a:p>
        </p:txBody>
      </p:sp>
      <p:sp>
        <p:nvSpPr>
          <p:cNvPr id="6" name="TextBox 5"/>
          <p:cNvSpPr txBox="1"/>
          <p:nvPr/>
        </p:nvSpPr>
        <p:spPr>
          <a:xfrm>
            <a:off x="114408" y="949676"/>
            <a:ext cx="8971154" cy="1477328"/>
          </a:xfrm>
          <a:prstGeom prst="rect">
            <a:avLst/>
          </a:prstGeom>
          <a:noFill/>
        </p:spPr>
        <p:txBody>
          <a:bodyPr wrap="square" rtlCol="0">
            <a:spAutoFit/>
          </a:bodyPr>
          <a:lstStyle/>
          <a:p>
            <a:pPr algn="just"/>
            <a:r>
              <a:rPr lang="en-US" dirty="0" err="1" smtClean="0">
                <a:solidFill>
                  <a:schemeClr val="bg1"/>
                </a:solidFill>
              </a:rPr>
              <a:t>Thestate</a:t>
            </a:r>
            <a:r>
              <a:rPr lang="en-US" dirty="0" smtClean="0">
                <a:solidFill>
                  <a:schemeClr val="bg1"/>
                </a:solidFill>
              </a:rPr>
              <a:t> </a:t>
            </a:r>
            <a:r>
              <a:rPr lang="en-US" dirty="0">
                <a:solidFill>
                  <a:schemeClr val="bg1"/>
                </a:solidFill>
              </a:rPr>
              <a:t>of the art in producing high brilliance/spectral density mono-chromatic </a:t>
            </a:r>
            <a:r>
              <a:rPr lang="en-US" i="1" dirty="0">
                <a:solidFill>
                  <a:schemeClr val="bg1"/>
                </a:solidFill>
                <a:latin typeface="Symbol" charset="2"/>
                <a:cs typeface="Symbol" charset="2"/>
              </a:rPr>
              <a:t>g</a:t>
            </a:r>
            <a:r>
              <a:rPr lang="en-US" dirty="0">
                <a:solidFill>
                  <a:schemeClr val="bg1"/>
                </a:solidFill>
              </a:rPr>
              <a:t>-ray beams will be soon enhanced, stepping up </a:t>
            </a:r>
            <a:r>
              <a:rPr lang="en-US" dirty="0">
                <a:solidFill>
                  <a:srgbClr val="FFFF00"/>
                </a:solidFill>
              </a:rPr>
              <a:t>from the present performances </a:t>
            </a:r>
            <a:r>
              <a:rPr lang="en-US" dirty="0">
                <a:solidFill>
                  <a:schemeClr val="bg1"/>
                </a:solidFill>
              </a:rPr>
              <a:t>(</a:t>
            </a:r>
            <a:r>
              <a:rPr lang="en-US" i="1" dirty="0">
                <a:solidFill>
                  <a:schemeClr val="bg1"/>
                </a:solidFill>
                <a:latin typeface="Symbol" charset="2"/>
                <a:cs typeface="Symbol" charset="2"/>
              </a:rPr>
              <a:t>g</a:t>
            </a:r>
            <a:r>
              <a:rPr lang="en-US" dirty="0">
                <a:solidFill>
                  <a:schemeClr val="bg1"/>
                </a:solidFill>
              </a:rPr>
              <a:t>-ray beams with bandwidth nearly 3% and spectral density of about 100 </a:t>
            </a:r>
            <a:r>
              <a:rPr lang="en-US" i="1" dirty="0">
                <a:solidFill>
                  <a:schemeClr val="bg1"/>
                </a:solidFill>
              </a:rPr>
              <a:t>photons/</a:t>
            </a:r>
            <a:r>
              <a:rPr lang="en-US" i="1" dirty="0" err="1">
                <a:solidFill>
                  <a:schemeClr val="bg1"/>
                </a:solidFill>
              </a:rPr>
              <a:t>s</a:t>
            </a:r>
            <a:r>
              <a:rPr lang="en-US" i="1" baseline="30000" dirty="0" err="1">
                <a:solidFill>
                  <a:schemeClr val="bg1"/>
                </a:solidFill>
              </a:rPr>
              <a:t>.</a:t>
            </a:r>
            <a:r>
              <a:rPr lang="en-US" i="1" dirty="0" err="1">
                <a:solidFill>
                  <a:schemeClr val="bg1"/>
                </a:solidFill>
              </a:rPr>
              <a:t>eV</a:t>
            </a:r>
            <a:r>
              <a:rPr lang="en-US" dirty="0">
                <a:solidFill>
                  <a:schemeClr val="bg1"/>
                </a:solidFill>
              </a:rPr>
              <a:t>) </a:t>
            </a:r>
            <a:r>
              <a:rPr lang="en-US" dirty="0">
                <a:solidFill>
                  <a:srgbClr val="FFFF00"/>
                </a:solidFill>
              </a:rPr>
              <a:t>up to what is considered the threshold for </a:t>
            </a:r>
            <a:r>
              <a:rPr lang="en-US" dirty="0">
                <a:solidFill>
                  <a:srgbClr val="FFFFFF"/>
                </a:solidFill>
              </a:rPr>
              <a:t>Nuclear Photonics, </a:t>
            </a:r>
            <a:r>
              <a:rPr lang="en-US" i="1" dirty="0">
                <a:solidFill>
                  <a:srgbClr val="FFFFFF"/>
                </a:solidFill>
              </a:rPr>
              <a:t>i.e.</a:t>
            </a:r>
            <a:r>
              <a:rPr lang="en-US" dirty="0">
                <a:solidFill>
                  <a:srgbClr val="FFFFFF"/>
                </a:solidFill>
              </a:rPr>
              <a:t> a bandwidth of the </a:t>
            </a:r>
            <a:r>
              <a:rPr lang="en-US" i="1" dirty="0">
                <a:solidFill>
                  <a:srgbClr val="FFFFFF"/>
                </a:solidFill>
                <a:latin typeface="Symbol" charset="2"/>
                <a:cs typeface="Symbol" charset="2"/>
              </a:rPr>
              <a:t>g</a:t>
            </a:r>
            <a:r>
              <a:rPr lang="en-US" dirty="0">
                <a:solidFill>
                  <a:srgbClr val="FFFFFF"/>
                </a:solidFill>
              </a:rPr>
              <a:t>-ray beam lower than 0.3% and a spectral density larger than 10</a:t>
            </a:r>
            <a:r>
              <a:rPr lang="en-US" baseline="30000" dirty="0">
                <a:solidFill>
                  <a:srgbClr val="FFFFFF"/>
                </a:solidFill>
              </a:rPr>
              <a:t>4</a:t>
            </a:r>
            <a:r>
              <a:rPr lang="en-US" dirty="0">
                <a:solidFill>
                  <a:srgbClr val="FFFFFF"/>
                </a:solidFill>
              </a:rPr>
              <a:t> </a:t>
            </a:r>
            <a:r>
              <a:rPr lang="en-US" i="1" dirty="0">
                <a:solidFill>
                  <a:srgbClr val="FFFFFF"/>
                </a:solidFill>
              </a:rPr>
              <a:t>photons/</a:t>
            </a:r>
            <a:r>
              <a:rPr lang="en-US" i="1" dirty="0" err="1">
                <a:solidFill>
                  <a:srgbClr val="FFFFFF"/>
                </a:solidFill>
              </a:rPr>
              <a:t>s</a:t>
            </a:r>
            <a:r>
              <a:rPr lang="en-US" i="1" baseline="30000" dirty="0" err="1">
                <a:solidFill>
                  <a:srgbClr val="FFFFFF"/>
                </a:solidFill>
              </a:rPr>
              <a:t>.</a:t>
            </a:r>
            <a:r>
              <a:rPr lang="en-US" i="1" dirty="0" err="1">
                <a:solidFill>
                  <a:srgbClr val="FFFFFF"/>
                </a:solidFill>
              </a:rPr>
              <a:t>eV</a:t>
            </a:r>
            <a:r>
              <a:rPr lang="en-US" dirty="0">
                <a:solidFill>
                  <a:srgbClr val="FF0000"/>
                </a:solidFill>
              </a:rPr>
              <a:t>. </a:t>
            </a:r>
            <a:endParaRPr lang="en-US" dirty="0">
              <a:solidFill>
                <a:schemeClr val="bg1"/>
              </a:solidFill>
            </a:endParaRPr>
          </a:p>
        </p:txBody>
      </p:sp>
      <p:grpSp>
        <p:nvGrpSpPr>
          <p:cNvPr id="11" name="Group 10"/>
          <p:cNvGrpSpPr/>
          <p:nvPr/>
        </p:nvGrpSpPr>
        <p:grpSpPr>
          <a:xfrm>
            <a:off x="0" y="2577303"/>
            <a:ext cx="9144000" cy="3390406"/>
            <a:chOff x="0" y="1502953"/>
            <a:chExt cx="9144000" cy="3390406"/>
          </a:xfrm>
        </p:grpSpPr>
        <p:grpSp>
          <p:nvGrpSpPr>
            <p:cNvPr id="12" name="Group 11"/>
            <p:cNvGrpSpPr/>
            <p:nvPr/>
          </p:nvGrpSpPr>
          <p:grpSpPr>
            <a:xfrm>
              <a:off x="0" y="1502953"/>
              <a:ext cx="9144000" cy="3390406"/>
              <a:chOff x="0" y="1502952"/>
              <a:chExt cx="9144000" cy="3390406"/>
            </a:xfrm>
          </p:grpSpPr>
          <p:grpSp>
            <p:nvGrpSpPr>
              <p:cNvPr id="35" name="Group 34"/>
              <p:cNvGrpSpPr/>
              <p:nvPr/>
            </p:nvGrpSpPr>
            <p:grpSpPr>
              <a:xfrm>
                <a:off x="0" y="1502952"/>
                <a:ext cx="9144000" cy="3390406"/>
                <a:chOff x="0" y="1502952"/>
                <a:chExt cx="9144000" cy="3390406"/>
              </a:xfrm>
            </p:grpSpPr>
            <p:grpSp>
              <p:nvGrpSpPr>
                <p:cNvPr id="39" name="Group 38"/>
                <p:cNvGrpSpPr/>
                <p:nvPr/>
              </p:nvGrpSpPr>
              <p:grpSpPr>
                <a:xfrm>
                  <a:off x="0" y="1502952"/>
                  <a:ext cx="9144000" cy="3390406"/>
                  <a:chOff x="0" y="1992294"/>
                  <a:chExt cx="9144000" cy="3390406"/>
                </a:xfrm>
              </p:grpSpPr>
              <p:sp>
                <p:nvSpPr>
                  <p:cNvPr id="42" name="Rectangle 41"/>
                  <p:cNvSpPr/>
                  <p:nvPr/>
                </p:nvSpPr>
                <p:spPr>
                  <a:xfrm>
                    <a:off x="0" y="1992294"/>
                    <a:ext cx="9144000" cy="3390406"/>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 name="Group 42"/>
                  <p:cNvGrpSpPr/>
                  <p:nvPr/>
                </p:nvGrpSpPr>
                <p:grpSpPr>
                  <a:xfrm>
                    <a:off x="2596278" y="3346564"/>
                    <a:ext cx="6454055" cy="1720048"/>
                    <a:chOff x="2596278" y="4033973"/>
                    <a:chExt cx="6454055" cy="1720048"/>
                  </a:xfrm>
                </p:grpSpPr>
                <p:grpSp>
                  <p:nvGrpSpPr>
                    <p:cNvPr id="44" name="Group 43"/>
                    <p:cNvGrpSpPr/>
                    <p:nvPr/>
                  </p:nvGrpSpPr>
                  <p:grpSpPr>
                    <a:xfrm>
                      <a:off x="2596278" y="4033973"/>
                      <a:ext cx="6454055" cy="703929"/>
                      <a:chOff x="2596278" y="4033973"/>
                      <a:chExt cx="6454055" cy="703929"/>
                    </a:xfrm>
                  </p:grpSpPr>
                  <p:grpSp>
                    <p:nvGrpSpPr>
                      <p:cNvPr id="47" name="Group 46"/>
                      <p:cNvGrpSpPr>
                        <a:grpSpLocks noChangeAspect="1"/>
                      </p:cNvGrpSpPr>
                      <p:nvPr/>
                    </p:nvGrpSpPr>
                    <p:grpSpPr>
                      <a:xfrm>
                        <a:off x="6644639" y="4286515"/>
                        <a:ext cx="1797311" cy="144000"/>
                        <a:chOff x="2225555" y="128160"/>
                        <a:chExt cx="3635461" cy="291272"/>
                      </a:xfrm>
                    </p:grpSpPr>
                    <p:sp>
                      <p:nvSpPr>
                        <p:cNvPr id="65" name="Rectangle 64"/>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2336600" y="233315"/>
                          <a:ext cx="3413371" cy="80962"/>
                          <a:chOff x="2342904" y="223262"/>
                          <a:chExt cx="3413371" cy="80962"/>
                        </a:xfrm>
                      </p:grpSpPr>
                      <p:grpSp>
                        <p:nvGrpSpPr>
                          <p:cNvPr id="67" name="Group 66"/>
                          <p:cNvGrpSpPr/>
                          <p:nvPr/>
                        </p:nvGrpSpPr>
                        <p:grpSpPr>
                          <a:xfrm>
                            <a:off x="2342904" y="223262"/>
                            <a:ext cx="1724025" cy="80962"/>
                            <a:chOff x="3044825" y="2471738"/>
                            <a:chExt cx="1724025" cy="80962"/>
                          </a:xfrm>
                        </p:grpSpPr>
                        <p:pic>
                          <p:nvPicPr>
                            <p:cNvPr id="73"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4"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5"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6"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68" name="Group 67"/>
                          <p:cNvGrpSpPr/>
                          <p:nvPr/>
                        </p:nvGrpSpPr>
                        <p:grpSpPr>
                          <a:xfrm>
                            <a:off x="4032250" y="223262"/>
                            <a:ext cx="1724025" cy="80962"/>
                            <a:chOff x="3044825" y="2471738"/>
                            <a:chExt cx="1724025" cy="80962"/>
                          </a:xfrm>
                        </p:grpSpPr>
                        <p:pic>
                          <p:nvPicPr>
                            <p:cNvPr id="69"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0"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1"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2"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grpSp>
                    <p:nvGrpSpPr>
                      <p:cNvPr id="48" name="Group 47"/>
                      <p:cNvGrpSpPr>
                        <a:grpSpLocks noChangeAspect="1"/>
                      </p:cNvGrpSpPr>
                      <p:nvPr/>
                    </p:nvGrpSpPr>
                    <p:grpSpPr>
                      <a:xfrm>
                        <a:off x="2965040" y="4286515"/>
                        <a:ext cx="1797311" cy="144000"/>
                        <a:chOff x="2225555" y="128160"/>
                        <a:chExt cx="3635461" cy="291272"/>
                      </a:xfrm>
                    </p:grpSpPr>
                    <p:sp>
                      <p:nvSpPr>
                        <p:cNvPr id="53" name="Rectangle 52"/>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53"/>
                        <p:cNvGrpSpPr/>
                        <p:nvPr/>
                      </p:nvGrpSpPr>
                      <p:grpSpPr>
                        <a:xfrm>
                          <a:off x="2336600" y="233315"/>
                          <a:ext cx="3413371" cy="80962"/>
                          <a:chOff x="2342904" y="223262"/>
                          <a:chExt cx="3413371" cy="80962"/>
                        </a:xfrm>
                      </p:grpSpPr>
                      <p:grpSp>
                        <p:nvGrpSpPr>
                          <p:cNvPr id="55" name="Group 54"/>
                          <p:cNvGrpSpPr/>
                          <p:nvPr/>
                        </p:nvGrpSpPr>
                        <p:grpSpPr>
                          <a:xfrm>
                            <a:off x="2342904" y="223262"/>
                            <a:ext cx="1724025" cy="80962"/>
                            <a:chOff x="3044825" y="2471738"/>
                            <a:chExt cx="1724025" cy="80962"/>
                          </a:xfrm>
                        </p:grpSpPr>
                        <p:pic>
                          <p:nvPicPr>
                            <p:cNvPr id="61"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2"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3"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4"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56" name="Group 55"/>
                          <p:cNvGrpSpPr/>
                          <p:nvPr/>
                        </p:nvGrpSpPr>
                        <p:grpSpPr>
                          <a:xfrm>
                            <a:off x="4032250" y="223262"/>
                            <a:ext cx="1724025" cy="80962"/>
                            <a:chOff x="3044825" y="2471738"/>
                            <a:chExt cx="1724025" cy="80962"/>
                          </a:xfrm>
                        </p:grpSpPr>
                        <p:pic>
                          <p:nvPicPr>
                            <p:cNvPr id="57"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8"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9"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0"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pic>
                    <p:nvPicPr>
                      <p:cNvPr id="49" name="Picture 48"/>
                      <p:cNvPicPr>
                        <a:picLocks noChangeAspect="1"/>
                      </p:cNvPicPr>
                      <p:nvPr/>
                    </p:nvPicPr>
                    <p:blipFill>
                      <a:blip r:embed="rId4"/>
                      <a:stretch>
                        <a:fillRect/>
                      </a:stretch>
                    </p:blipFill>
                    <p:spPr>
                      <a:xfrm>
                        <a:off x="8752055" y="4549350"/>
                        <a:ext cx="298278" cy="188552"/>
                      </a:xfrm>
                      <a:prstGeom prst="rect">
                        <a:avLst/>
                      </a:prstGeom>
                    </p:spPr>
                  </p:pic>
                  <p:pic>
                    <p:nvPicPr>
                      <p:cNvPr id="50" name="Picture 49"/>
                      <p:cNvPicPr>
                        <a:picLocks noChangeAspect="1"/>
                      </p:cNvPicPr>
                      <p:nvPr/>
                    </p:nvPicPr>
                    <p:blipFill>
                      <a:blip r:embed="rId4"/>
                      <a:stretch>
                        <a:fillRect/>
                      </a:stretch>
                    </p:blipFill>
                    <p:spPr>
                      <a:xfrm flipH="1">
                        <a:off x="2596278" y="4033973"/>
                        <a:ext cx="298278" cy="188552"/>
                      </a:xfrm>
                      <a:prstGeom prst="rect">
                        <a:avLst/>
                      </a:prstGeom>
                    </p:spPr>
                  </p:pic>
                  <p:cxnSp>
                    <p:nvCxnSpPr>
                      <p:cNvPr id="51" name="Straight Arrow Connector 50"/>
                      <p:cNvCxnSpPr>
                        <a:endCxn id="53" idx="1"/>
                      </p:cNvCxnSpPr>
                      <p:nvPr/>
                    </p:nvCxnSpPr>
                    <p:spPr>
                      <a:xfrm>
                        <a:off x="2709018" y="4189172"/>
                        <a:ext cx="256022" cy="169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9" idx="1"/>
                        <a:endCxn id="65" idx="3"/>
                      </p:cNvCxnSpPr>
                      <p:nvPr/>
                    </p:nvCxnSpPr>
                    <p:spPr>
                      <a:xfrm flipH="1" flipV="1">
                        <a:off x="8441950" y="4358515"/>
                        <a:ext cx="310105" cy="285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45" name="Picture 44"/>
                    <p:cNvPicPr>
                      <a:picLocks noChangeAspect="1"/>
                    </p:cNvPicPr>
                    <p:nvPr/>
                  </p:nvPicPr>
                  <p:blipFill>
                    <a:blip r:embed="rId5"/>
                    <a:stretch>
                      <a:fillRect/>
                    </a:stretch>
                  </p:blipFill>
                  <p:spPr>
                    <a:xfrm>
                      <a:off x="6954062" y="5502617"/>
                      <a:ext cx="1222002" cy="251404"/>
                    </a:xfrm>
                    <a:prstGeom prst="rect">
                      <a:avLst/>
                    </a:prstGeom>
                  </p:spPr>
                </p:pic>
                <p:pic>
                  <p:nvPicPr>
                    <p:cNvPr id="46" name="Picture 45"/>
                    <p:cNvPicPr>
                      <a:picLocks noChangeAspect="1"/>
                    </p:cNvPicPr>
                    <p:nvPr/>
                  </p:nvPicPr>
                  <p:blipFill>
                    <a:blip r:embed="rId5"/>
                    <a:stretch>
                      <a:fillRect/>
                    </a:stretch>
                  </p:blipFill>
                  <p:spPr>
                    <a:xfrm>
                      <a:off x="3230107" y="5502617"/>
                      <a:ext cx="1222002" cy="251404"/>
                    </a:xfrm>
                    <a:prstGeom prst="rect">
                      <a:avLst/>
                    </a:prstGeom>
                  </p:spPr>
                </p:pic>
              </p:grpSp>
            </p:grpSp>
            <p:sp>
              <p:nvSpPr>
                <p:cNvPr id="40" name="TextBox 39"/>
                <p:cNvSpPr txBox="1"/>
                <p:nvPr/>
              </p:nvSpPr>
              <p:spPr>
                <a:xfrm>
                  <a:off x="7086318" y="4245772"/>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sp>
              <p:nvSpPr>
                <p:cNvPr id="41" name="TextBox 40"/>
                <p:cNvSpPr txBox="1"/>
                <p:nvPr/>
              </p:nvSpPr>
              <p:spPr>
                <a:xfrm>
                  <a:off x="3335154" y="4272157"/>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grpSp>
          <p:sp>
            <p:nvSpPr>
              <p:cNvPr id="36" name="TextBox 35"/>
              <p:cNvSpPr txBox="1"/>
              <p:nvPr/>
            </p:nvSpPr>
            <p:spPr>
              <a:xfrm>
                <a:off x="4095654" y="3256383"/>
                <a:ext cx="699551" cy="646331"/>
              </a:xfrm>
              <a:prstGeom prst="rect">
                <a:avLst/>
              </a:prstGeom>
              <a:noFill/>
            </p:spPr>
            <p:txBody>
              <a:bodyPr wrap="square" rtlCol="0">
                <a:spAutoFit/>
              </a:bodyPr>
              <a:lstStyle/>
              <a:p>
                <a:pPr algn="r"/>
                <a:r>
                  <a:rPr lang="en-US" dirty="0" smtClean="0">
                    <a:latin typeface="Times New Roman"/>
                    <a:cs typeface="Times New Roman"/>
                  </a:rPr>
                  <a:t>1.5</a:t>
                </a:r>
              </a:p>
              <a:p>
                <a:pPr algn="r"/>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37" name="TextBox 36"/>
              <p:cNvSpPr txBox="1"/>
              <p:nvPr/>
            </p:nvSpPr>
            <p:spPr>
              <a:xfrm>
                <a:off x="6496039" y="3295384"/>
                <a:ext cx="699551" cy="646331"/>
              </a:xfrm>
              <a:prstGeom prst="rect">
                <a:avLst/>
              </a:prstGeom>
              <a:noFill/>
            </p:spPr>
            <p:txBody>
              <a:bodyPr wrap="square" rtlCol="0">
                <a:spAutoFit/>
              </a:bodyPr>
              <a:lstStyle/>
              <a:p>
                <a:r>
                  <a:rPr lang="en-US" dirty="0" smtClean="0">
                    <a:latin typeface="Times New Roman"/>
                    <a:cs typeface="Times New Roman"/>
                  </a:rPr>
                  <a:t>1.5</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38" name="TextBox 37"/>
              <p:cNvSpPr txBox="1"/>
              <p:nvPr/>
            </p:nvSpPr>
            <p:spPr>
              <a:xfrm>
                <a:off x="2947370" y="3263478"/>
                <a:ext cx="699551" cy="646331"/>
              </a:xfrm>
              <a:prstGeom prst="rect">
                <a:avLst/>
              </a:prstGeom>
              <a:noFill/>
            </p:spPr>
            <p:txBody>
              <a:bodyPr wrap="square" rtlCol="0">
                <a:spAutoFit/>
              </a:bodyPr>
              <a:lstStyle/>
              <a:p>
                <a:r>
                  <a:rPr lang="en-US" dirty="0" smtClean="0">
                    <a:latin typeface="Times New Roman"/>
                    <a:cs typeface="Times New Roman"/>
                  </a:rPr>
                  <a:t>3</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grpSp>
        <p:grpSp>
          <p:nvGrpSpPr>
            <p:cNvPr id="13" name="Group 12"/>
            <p:cNvGrpSpPr/>
            <p:nvPr/>
          </p:nvGrpSpPr>
          <p:grpSpPr>
            <a:xfrm>
              <a:off x="4765783" y="2857222"/>
              <a:ext cx="4284550" cy="1771576"/>
              <a:chOff x="4765783" y="4033973"/>
              <a:chExt cx="4284550" cy="1771576"/>
            </a:xfrm>
          </p:grpSpPr>
          <p:pic>
            <p:nvPicPr>
              <p:cNvPr id="24" name="Picture 23"/>
              <p:cNvPicPr>
                <a:picLocks noChangeAspect="1"/>
              </p:cNvPicPr>
              <p:nvPr/>
            </p:nvPicPr>
            <p:blipFill>
              <a:blip r:embed="rId4"/>
              <a:stretch>
                <a:fillRect/>
              </a:stretch>
            </p:blipFill>
            <p:spPr>
              <a:xfrm>
                <a:off x="8752055" y="4033973"/>
                <a:ext cx="298278" cy="188552"/>
              </a:xfrm>
              <a:prstGeom prst="rect">
                <a:avLst/>
              </a:prstGeom>
            </p:spPr>
          </p:pic>
          <p:grpSp>
            <p:nvGrpSpPr>
              <p:cNvPr id="25" name="Group 24"/>
              <p:cNvGrpSpPr/>
              <p:nvPr/>
            </p:nvGrpSpPr>
            <p:grpSpPr>
              <a:xfrm>
                <a:off x="4765783" y="4370166"/>
                <a:ext cx="1878856" cy="1435383"/>
                <a:chOff x="4765783" y="4370166"/>
                <a:chExt cx="1878856" cy="1435383"/>
              </a:xfrm>
            </p:grpSpPr>
            <p:pic>
              <p:nvPicPr>
                <p:cNvPr id="27" name="Picture 26"/>
                <p:cNvPicPr>
                  <a:picLocks noChangeAspect="1"/>
                </p:cNvPicPr>
                <p:nvPr/>
              </p:nvPicPr>
              <p:blipFill>
                <a:blip r:embed="rId2"/>
                <a:stretch>
                  <a:fillRect/>
                </a:stretch>
              </p:blipFill>
              <p:spPr>
                <a:xfrm>
                  <a:off x="5495512" y="5448907"/>
                  <a:ext cx="475522" cy="356642"/>
                </a:xfrm>
                <a:prstGeom prst="rect">
                  <a:avLst/>
                </a:prstGeom>
              </p:spPr>
            </p:pic>
            <p:sp>
              <p:nvSpPr>
                <p:cNvPr id="28" name="Sun 75"/>
                <p:cNvSpPr>
                  <a:spLocks noChangeArrowheads="1"/>
                </p:cNvSpPr>
                <p:nvPr/>
              </p:nvSpPr>
              <p:spPr bwMode="auto">
                <a:xfrm>
                  <a:off x="5542121" y="4820605"/>
                  <a:ext cx="382304" cy="343555"/>
                </a:xfrm>
                <a:prstGeom prst="sun">
                  <a:avLst>
                    <a:gd name="adj" fmla="val 25000"/>
                  </a:avLst>
                </a:prstGeom>
                <a:solidFill>
                  <a:srgbClr val="0000FF"/>
                </a:solidFill>
                <a:ln>
                  <a:noFill/>
                </a:ln>
              </p:spPr>
              <p:txBody>
                <a:bodyPr/>
                <a:lstStyle/>
                <a:p>
                  <a:endParaRPr lang="en-US" sz="2000">
                    <a:latin typeface="Times New Roman" charset="0"/>
                    <a:cs typeface="Times New Roman" charset="0"/>
                  </a:endParaRPr>
                </a:p>
              </p:txBody>
            </p:sp>
            <p:cxnSp>
              <p:nvCxnSpPr>
                <p:cNvPr id="29" name="Straight Arrow Connector 28"/>
                <p:cNvCxnSpPr/>
                <p:nvPr/>
              </p:nvCxnSpPr>
              <p:spPr>
                <a:xfrm>
                  <a:off x="4765783" y="4380552"/>
                  <a:ext cx="554947" cy="357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6148031" y="4370166"/>
                  <a:ext cx="496608" cy="3793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5320730" y="4737902"/>
                  <a:ext cx="221392" cy="711006"/>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5924425" y="4737902"/>
                  <a:ext cx="223606" cy="711005"/>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320730" y="4737902"/>
                  <a:ext cx="221392" cy="167119"/>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5924425" y="4737902"/>
                  <a:ext cx="223608" cy="167119"/>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grpSp>
          <p:cxnSp>
            <p:nvCxnSpPr>
              <p:cNvPr id="26" name="Straight Arrow Connector 25"/>
              <p:cNvCxnSpPr/>
              <p:nvPr/>
            </p:nvCxnSpPr>
            <p:spPr>
              <a:xfrm flipH="1">
                <a:off x="8441950" y="4128823"/>
                <a:ext cx="362051" cy="241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4762352" y="1708024"/>
              <a:ext cx="2885847" cy="1485391"/>
              <a:chOff x="4762351" y="1708024"/>
              <a:chExt cx="2885847" cy="1485391"/>
            </a:xfrm>
          </p:grpSpPr>
          <p:grpSp>
            <p:nvGrpSpPr>
              <p:cNvPr id="15" name="Group 14"/>
              <p:cNvGrpSpPr/>
              <p:nvPr/>
            </p:nvGrpSpPr>
            <p:grpSpPr>
              <a:xfrm>
                <a:off x="4762351" y="1708024"/>
                <a:ext cx="2885847" cy="1485391"/>
                <a:chOff x="4762351" y="2884775"/>
                <a:chExt cx="2885847" cy="1485391"/>
              </a:xfrm>
            </p:grpSpPr>
            <p:sp>
              <p:nvSpPr>
                <p:cNvPr id="17" name="Rectangle 16"/>
                <p:cNvSpPr/>
                <p:nvPr/>
              </p:nvSpPr>
              <p:spPr>
                <a:xfrm>
                  <a:off x="7121778" y="3821440"/>
                  <a:ext cx="45719" cy="144000"/>
                </a:xfrm>
                <a:prstGeom prst="rect">
                  <a:avLst/>
                </a:prstGeom>
                <a:solidFill>
                  <a:srgbClr val="CC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7" idx="3"/>
                </p:cNvCxnSpPr>
                <p:nvPr/>
              </p:nvCxnSpPr>
              <p:spPr>
                <a:xfrm>
                  <a:off x="7167497" y="3893440"/>
                  <a:ext cx="480701" cy="0"/>
                </a:xfrm>
                <a:prstGeom prst="straightConnector1">
                  <a:avLst/>
                </a:prstGeom>
                <a:ln>
                  <a:solidFill>
                    <a:srgbClr val="CC66FF"/>
                  </a:solidFill>
                  <a:tailEnd type="arrow"/>
                </a:ln>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4762351" y="2884775"/>
                  <a:ext cx="2359427" cy="1485391"/>
                  <a:chOff x="4762351" y="2884775"/>
                  <a:chExt cx="2359427" cy="1485391"/>
                </a:xfrm>
              </p:grpSpPr>
              <p:pic>
                <p:nvPicPr>
                  <p:cNvPr id="20" name="Picture 19"/>
                  <p:cNvPicPr>
                    <a:picLocks noChangeAspect="1"/>
                  </p:cNvPicPr>
                  <p:nvPr/>
                </p:nvPicPr>
                <p:blipFill>
                  <a:blip r:embed="rId2"/>
                  <a:stretch>
                    <a:fillRect/>
                  </a:stretch>
                </p:blipFill>
                <p:spPr>
                  <a:xfrm>
                    <a:off x="5495512" y="2884775"/>
                    <a:ext cx="475522" cy="356642"/>
                  </a:xfrm>
                  <a:prstGeom prst="rect">
                    <a:avLst/>
                  </a:prstGeom>
                </p:spPr>
              </p:pic>
              <p:cxnSp>
                <p:nvCxnSpPr>
                  <p:cNvPr id="21" name="Straight Arrow Connector 20"/>
                  <p:cNvCxnSpPr/>
                  <p:nvPr/>
                </p:nvCxnSpPr>
                <p:spPr>
                  <a:xfrm flipV="1">
                    <a:off x="4762351" y="4198389"/>
                    <a:ext cx="733161" cy="171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0" idx="2"/>
                  </p:cNvCxnSpPr>
                  <p:nvPr/>
                </p:nvCxnSpPr>
                <p:spPr>
                  <a:xfrm flipH="1">
                    <a:off x="5495512" y="3241417"/>
                    <a:ext cx="237761" cy="981108"/>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7" idx="1"/>
                  </p:cNvCxnSpPr>
                  <p:nvPr/>
                </p:nvCxnSpPr>
                <p:spPr>
                  <a:xfrm flipV="1">
                    <a:off x="5542121" y="3893440"/>
                    <a:ext cx="1579657" cy="293298"/>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grpSp>
          </p:grpSp>
          <p:sp>
            <p:nvSpPr>
              <p:cNvPr id="16" name="TextBox 15"/>
              <p:cNvSpPr txBox="1"/>
              <p:nvPr/>
            </p:nvSpPr>
            <p:spPr>
              <a:xfrm>
                <a:off x="7165208" y="2316179"/>
                <a:ext cx="412943" cy="369332"/>
              </a:xfrm>
              <a:prstGeom prst="rect">
                <a:avLst/>
              </a:prstGeom>
              <a:noFill/>
            </p:spPr>
            <p:txBody>
              <a:bodyPr wrap="square" rtlCol="0">
                <a:spAutoFit/>
              </a:bodyPr>
              <a:lstStyle/>
              <a:p>
                <a:r>
                  <a:rPr lang="en-US" dirty="0" smtClean="0">
                    <a:latin typeface="Times New Roman"/>
                    <a:cs typeface="Times New Roman"/>
                  </a:rPr>
                  <a:t>e</a:t>
                </a:r>
                <a:r>
                  <a:rPr lang="en-US" baseline="30000" dirty="0" smtClean="0">
                    <a:latin typeface="Times New Roman"/>
                    <a:cs typeface="Times New Roman"/>
                  </a:rPr>
                  <a:t>+</a:t>
                </a:r>
                <a:endParaRPr lang="en-US" baseline="30000" dirty="0">
                  <a:latin typeface="Times New Roman"/>
                  <a:cs typeface="Times New Roman"/>
                </a:endParaRPr>
              </a:p>
            </p:txBody>
          </p:sp>
        </p:gr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439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152400" y="854088"/>
            <a:ext cx="8839200" cy="5360535"/>
          </a:xfrm>
          <a:prstGeom prst="rect">
            <a:avLst/>
          </a:prstGeom>
          <a:noFill/>
          <a:ln w="9525">
            <a:noFill/>
            <a:miter lim="800000"/>
            <a:headEnd/>
            <a:tailEnd/>
          </a:ln>
        </p:spPr>
        <p:txBody>
          <a:bodyPr>
            <a:prstTxWarp prst="textNoShape">
              <a:avLst/>
            </a:prstTxWarp>
          </a:bodyPr>
          <a:lstStyle/>
          <a:p>
            <a:pPr marL="342900" indent="-342900" eaLnBrk="1" hangingPunct="1">
              <a:lnSpc>
                <a:spcPct val="120000"/>
              </a:lnSpc>
              <a:spcBef>
                <a:spcPct val="20000"/>
              </a:spcBef>
              <a:buFont typeface="Arial"/>
              <a:buChar char="•"/>
              <a:defRPr/>
            </a:pPr>
            <a:r>
              <a:rPr lang="en-US" sz="2400" b="1" dirty="0">
                <a:solidFill>
                  <a:srgbClr val="008000"/>
                </a:solidFill>
                <a:latin typeface="Times" pitchFamily="-111" charset="0"/>
              </a:rPr>
              <a:t>Lunedì 11/02 si è tenuta una riunione a LNF di “Preparazione alla Giornata di Studio” su IRIDE, da organizzarsi a LNF il 14 e 15 marzo</a:t>
            </a:r>
          </a:p>
          <a:p>
            <a:pPr marL="342900" indent="-342900" eaLnBrk="1" hangingPunct="1">
              <a:lnSpc>
                <a:spcPct val="120000"/>
              </a:lnSpc>
              <a:spcBef>
                <a:spcPct val="20000"/>
              </a:spcBef>
              <a:buFont typeface="Arial"/>
              <a:buChar char="•"/>
              <a:defRPr/>
            </a:pPr>
            <a:r>
              <a:rPr lang="en-US" sz="2400" b="1" dirty="0">
                <a:solidFill>
                  <a:srgbClr val="0000FF"/>
                </a:solidFill>
                <a:latin typeface="Times" pitchFamily="-111" charset="0"/>
              </a:rPr>
              <a:t>Scopo della giornata: organizzare i Working Groups per il CDR. Ogni WG avrà 2-3 conveners che descriveranno lo stato delle tematiche del WG, le interazioni con gli altri WG e i problemi da affrontare per la stesura del CDR</a:t>
            </a:r>
            <a:endParaRPr lang="en-US" sz="2400" b="1" dirty="0">
              <a:latin typeface="Times" pitchFamily="-111" charset="0"/>
            </a:endParaRPr>
          </a:p>
          <a:p>
            <a:pPr marL="342900" indent="-342900" eaLnBrk="1" hangingPunct="1">
              <a:lnSpc>
                <a:spcPct val="120000"/>
              </a:lnSpc>
              <a:spcBef>
                <a:spcPct val="20000"/>
              </a:spcBef>
              <a:buFont typeface="Arial"/>
              <a:buChar char="•"/>
              <a:defRPr/>
            </a:pPr>
            <a:r>
              <a:rPr lang="en-US" sz="2400" b="1" dirty="0">
                <a:solidFill>
                  <a:srgbClr val="FF0000"/>
                </a:solidFill>
                <a:latin typeface="Times" pitchFamily="-111" charset="0"/>
              </a:rPr>
              <a:t> Il CDR è atteso entro l’estate</a:t>
            </a:r>
          </a:p>
          <a:p>
            <a:pPr marL="342900" indent="-342900" eaLnBrk="1" hangingPunct="1">
              <a:lnSpc>
                <a:spcPct val="120000"/>
              </a:lnSpc>
              <a:spcBef>
                <a:spcPct val="20000"/>
              </a:spcBef>
              <a:buFont typeface="Arial"/>
              <a:buChar char="•"/>
              <a:defRPr/>
            </a:pPr>
            <a:r>
              <a:rPr lang="en-US" sz="2400" b="1" i="1" cap="small" dirty="0">
                <a:latin typeface="Times" pitchFamily="-111" charset="0"/>
              </a:rPr>
              <a:t>La partecipazione della nostra Sezione è prevista molto consistente e rilevante</a:t>
            </a:r>
          </a:p>
          <a:p>
            <a:pPr marL="342900" indent="-342900" eaLnBrk="1" hangingPunct="1">
              <a:lnSpc>
                <a:spcPct val="120000"/>
              </a:lnSpc>
              <a:spcBef>
                <a:spcPct val="20000"/>
              </a:spcBef>
              <a:buFont typeface="Arial"/>
              <a:buChar char="•"/>
              <a:defRPr/>
            </a:pPr>
            <a:endParaRPr lang="en-US" b="1" dirty="0">
              <a:solidFill>
                <a:srgbClr val="FF0000"/>
              </a:solidFill>
              <a:latin typeface="Times" pitchFamily="-111"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0471"/>
            <a:ext cx="9167236" cy="6875437"/>
          </a:xfrm>
          <a:prstGeom prst="rect">
            <a:avLst/>
          </a:prstGeom>
        </p:spPr>
      </p:pic>
      <p:sp>
        <p:nvSpPr>
          <p:cNvPr id="5" name="TextBox 4"/>
          <p:cNvSpPr txBox="1"/>
          <p:nvPr/>
        </p:nvSpPr>
        <p:spPr>
          <a:xfrm>
            <a:off x="0" y="103949"/>
            <a:ext cx="9144000" cy="769405"/>
          </a:xfrm>
          <a:prstGeom prst="rect">
            <a:avLst/>
          </a:prstGeom>
          <a:noFill/>
        </p:spPr>
        <p:txBody>
          <a:bodyPr wrap="square" lIns="91402" tIns="45702" rIns="91402" bIns="45702" rtlCol="0">
            <a:spAutoFit/>
          </a:bodyPr>
          <a:lstStyle/>
          <a:p>
            <a:pPr algn="ctr"/>
            <a:r>
              <a:rPr lang="en-US" sz="4400" b="1" dirty="0">
                <a:solidFill>
                  <a:srgbClr val="FFFF00"/>
                </a:solidFill>
                <a:latin typeface="Times New Roman"/>
                <a:cs typeface="Times New Roman"/>
              </a:rPr>
              <a:t>Advanced </a:t>
            </a:r>
            <a:r>
              <a:rPr lang="en-US" sz="4400" b="1" i="1" dirty="0">
                <a:solidFill>
                  <a:srgbClr val="FFFF00"/>
                </a:solidFill>
                <a:latin typeface="Symbol" charset="2"/>
                <a:cs typeface="Symbol" charset="2"/>
              </a:rPr>
              <a:t>g</a:t>
            </a:r>
            <a:r>
              <a:rPr lang="en-US" sz="4400" b="1" dirty="0">
                <a:solidFill>
                  <a:srgbClr val="FFFF00"/>
                </a:solidFill>
                <a:latin typeface="Times New Roman"/>
                <a:cs typeface="Times New Roman"/>
              </a:rPr>
              <a:t>-ray Compton </a:t>
            </a:r>
            <a:r>
              <a:rPr lang="en-US" sz="4400" b="1" dirty="0" smtClean="0">
                <a:solidFill>
                  <a:srgbClr val="FFFF00"/>
                </a:solidFill>
                <a:latin typeface="Times New Roman"/>
                <a:cs typeface="Times New Roman"/>
              </a:rPr>
              <a:t>Source</a:t>
            </a:r>
            <a:r>
              <a:rPr lang="en-US" sz="4400" dirty="0" smtClean="0">
                <a:solidFill>
                  <a:srgbClr val="FFFF00"/>
                </a:solidFill>
                <a:latin typeface="Times New Roman"/>
                <a:cs typeface="Times New Roman"/>
              </a:rPr>
              <a:t> </a:t>
            </a:r>
            <a:endParaRPr lang="en-US" sz="2400" dirty="0">
              <a:solidFill>
                <a:srgbClr val="FFFF00"/>
              </a:solidFill>
              <a:latin typeface="Times New Roman"/>
              <a:cs typeface="Times New Roman"/>
            </a:endParaRPr>
          </a:p>
        </p:txBody>
      </p:sp>
      <p:sp>
        <p:nvSpPr>
          <p:cNvPr id="10" name="TextBox 9"/>
          <p:cNvSpPr txBox="1"/>
          <p:nvPr/>
        </p:nvSpPr>
        <p:spPr>
          <a:xfrm>
            <a:off x="80440" y="1420881"/>
            <a:ext cx="9086796" cy="4247317"/>
          </a:xfrm>
          <a:prstGeom prst="rect">
            <a:avLst/>
          </a:prstGeom>
          <a:noFill/>
        </p:spPr>
        <p:txBody>
          <a:bodyPr wrap="square" rtlCol="0">
            <a:spAutoFit/>
          </a:bodyPr>
          <a:lstStyle/>
          <a:p>
            <a:pPr marL="285750" indent="-285750" algn="just">
              <a:buFont typeface="Arial"/>
              <a:buChar char="•"/>
            </a:pPr>
            <a:r>
              <a:rPr lang="en-US" dirty="0" smtClean="0">
                <a:solidFill>
                  <a:srgbClr val="FFFFFF"/>
                </a:solidFill>
                <a:latin typeface="Times New Roman"/>
                <a:cs typeface="Times New Roman"/>
              </a:rPr>
              <a:t>studies </a:t>
            </a:r>
            <a:r>
              <a:rPr lang="en-US" dirty="0">
                <a:solidFill>
                  <a:srgbClr val="FFFFFF"/>
                </a:solidFill>
                <a:latin typeface="Times New Roman"/>
                <a:cs typeface="Times New Roman"/>
              </a:rPr>
              <a:t>of the nucleus structure at the Pigmy and </a:t>
            </a:r>
            <a:r>
              <a:rPr lang="en-US" dirty="0">
                <a:solidFill>
                  <a:srgbClr val="FFFF00"/>
                </a:solidFill>
                <a:latin typeface="Times New Roman"/>
                <a:cs typeface="Times New Roman"/>
              </a:rPr>
              <a:t>Giant Dipole Resonance </a:t>
            </a:r>
            <a:r>
              <a:rPr lang="en-US" dirty="0">
                <a:solidFill>
                  <a:srgbClr val="FFFFFF"/>
                </a:solidFill>
                <a:latin typeface="Times New Roman"/>
                <a:cs typeface="Times New Roman"/>
              </a:rPr>
              <a:t>with unprecedented resolution in reconstructing the nuclear states: this is crucial also to understand some unknown processes in the stellar </a:t>
            </a:r>
            <a:r>
              <a:rPr lang="en-US" dirty="0" err="1">
                <a:solidFill>
                  <a:srgbClr val="FFFFFF"/>
                </a:solidFill>
                <a:latin typeface="Times New Roman"/>
                <a:cs typeface="Times New Roman"/>
              </a:rPr>
              <a:t>nucleo-</a:t>
            </a:r>
            <a:r>
              <a:rPr lang="en-US" dirty="0" err="1" smtClean="0">
                <a:solidFill>
                  <a:srgbClr val="FFFFFF"/>
                </a:solidFill>
                <a:latin typeface="Times New Roman"/>
                <a:cs typeface="Times New Roman"/>
              </a:rPr>
              <a:t>sinthesys</a:t>
            </a:r>
            <a:endParaRPr lang="en-US" dirty="0" smtClean="0">
              <a:solidFill>
                <a:srgbClr val="FFFFFF"/>
              </a:solidFill>
              <a:latin typeface="Times New Roman"/>
              <a:cs typeface="Times New Roman"/>
            </a:endParaRPr>
          </a:p>
          <a:p>
            <a:pPr marL="285750" indent="-285750" algn="just">
              <a:buFont typeface="Arial"/>
              <a:buChar char="•"/>
            </a:pPr>
            <a:endParaRPr lang="en-US" dirty="0">
              <a:solidFill>
                <a:srgbClr val="FFFFFF"/>
              </a:solidFill>
              <a:latin typeface="Times New Roman"/>
              <a:cs typeface="Times New Roman"/>
            </a:endParaRPr>
          </a:p>
          <a:p>
            <a:pPr marL="285750" indent="-285750" algn="just">
              <a:buFont typeface="Arial"/>
              <a:buChar char="•"/>
            </a:pPr>
            <a:r>
              <a:rPr lang="en-US" dirty="0" smtClean="0">
                <a:solidFill>
                  <a:srgbClr val="FFFFFF"/>
                </a:solidFill>
                <a:latin typeface="Times New Roman"/>
                <a:cs typeface="Times New Roman"/>
              </a:rPr>
              <a:t>studies </a:t>
            </a:r>
            <a:r>
              <a:rPr lang="en-US" dirty="0">
                <a:solidFill>
                  <a:srgbClr val="FFFFFF"/>
                </a:solidFill>
                <a:latin typeface="Times New Roman"/>
                <a:cs typeface="Times New Roman"/>
              </a:rPr>
              <a:t>of two </a:t>
            </a:r>
            <a:r>
              <a:rPr lang="en-US" dirty="0">
                <a:solidFill>
                  <a:srgbClr val="FFFF00"/>
                </a:solidFill>
                <a:latin typeface="Times New Roman"/>
                <a:cs typeface="Times New Roman"/>
              </a:rPr>
              <a:t>level </a:t>
            </a:r>
            <a:r>
              <a:rPr lang="en-US" dirty="0" err="1">
                <a:solidFill>
                  <a:srgbClr val="FFFF00"/>
                </a:solidFill>
                <a:latin typeface="Times New Roman"/>
                <a:cs typeface="Times New Roman"/>
              </a:rPr>
              <a:t>barionc</a:t>
            </a:r>
            <a:r>
              <a:rPr lang="en-US" dirty="0">
                <a:solidFill>
                  <a:srgbClr val="FFFF00"/>
                </a:solidFill>
                <a:latin typeface="Times New Roman"/>
                <a:cs typeface="Times New Roman"/>
              </a:rPr>
              <a:t> states in the high energy resonance of the nuclei</a:t>
            </a:r>
            <a:r>
              <a:rPr lang="en-US" dirty="0">
                <a:solidFill>
                  <a:srgbClr val="FFFFFF"/>
                </a:solidFill>
                <a:latin typeface="Times New Roman"/>
                <a:cs typeface="Times New Roman"/>
              </a:rPr>
              <a:t>, above 20 </a:t>
            </a:r>
            <a:r>
              <a:rPr lang="en-US" i="1" dirty="0">
                <a:solidFill>
                  <a:srgbClr val="FFFFFF"/>
                </a:solidFill>
                <a:latin typeface="Times New Roman"/>
                <a:cs typeface="Times New Roman"/>
              </a:rPr>
              <a:t>MeV</a:t>
            </a:r>
            <a:r>
              <a:rPr lang="en-US" dirty="0">
                <a:solidFill>
                  <a:srgbClr val="FFFFFF"/>
                </a:solidFill>
                <a:latin typeface="Times New Roman"/>
                <a:cs typeface="Times New Roman"/>
              </a:rPr>
              <a:t> and up to 60 </a:t>
            </a:r>
            <a:r>
              <a:rPr lang="en-US" i="1" dirty="0">
                <a:solidFill>
                  <a:srgbClr val="FFFFFF"/>
                </a:solidFill>
                <a:latin typeface="Times New Roman"/>
                <a:cs typeface="Times New Roman"/>
              </a:rPr>
              <a:t>MeV</a:t>
            </a:r>
            <a:r>
              <a:rPr lang="en-US" dirty="0">
                <a:solidFill>
                  <a:srgbClr val="FFFFFF"/>
                </a:solidFill>
                <a:latin typeface="Times New Roman"/>
                <a:cs typeface="Times New Roman"/>
              </a:rPr>
              <a:t>, crucial to reconstruct the equation of state of the nuclear </a:t>
            </a:r>
            <a:r>
              <a:rPr lang="en-US" dirty="0" smtClean="0">
                <a:solidFill>
                  <a:srgbClr val="FFFFFF"/>
                </a:solidFill>
                <a:latin typeface="Times New Roman"/>
                <a:cs typeface="Times New Roman"/>
              </a:rPr>
              <a:t>matter</a:t>
            </a:r>
          </a:p>
          <a:p>
            <a:pPr marL="285750" indent="-285750" algn="just">
              <a:buFont typeface="Arial"/>
              <a:buChar char="•"/>
            </a:pPr>
            <a:endParaRPr lang="en-US" dirty="0">
              <a:solidFill>
                <a:srgbClr val="FFFFFF"/>
              </a:solidFill>
              <a:latin typeface="Times New Roman"/>
              <a:cs typeface="Times New Roman"/>
            </a:endParaRPr>
          </a:p>
          <a:p>
            <a:pPr marL="285750" indent="-285750" algn="just">
              <a:buFont typeface="Arial"/>
              <a:buChar char="•"/>
            </a:pPr>
            <a:r>
              <a:rPr lang="en-US" dirty="0" smtClean="0">
                <a:solidFill>
                  <a:srgbClr val="FFFF00"/>
                </a:solidFill>
                <a:latin typeface="Times New Roman"/>
                <a:cs typeface="Times New Roman"/>
              </a:rPr>
              <a:t>detection </a:t>
            </a:r>
            <a:r>
              <a:rPr lang="en-US" dirty="0">
                <a:solidFill>
                  <a:srgbClr val="FFFF00"/>
                </a:solidFill>
                <a:latin typeface="Times New Roman"/>
                <a:cs typeface="Times New Roman"/>
              </a:rPr>
              <a:t>and imaging of fissile and strategic material </a:t>
            </a:r>
            <a:r>
              <a:rPr lang="en-US" dirty="0">
                <a:solidFill>
                  <a:srgbClr val="FFFFFF"/>
                </a:solidFill>
                <a:latin typeface="Times New Roman"/>
                <a:cs typeface="Times New Roman"/>
              </a:rPr>
              <a:t>with isotopic reconstruction of the components </a:t>
            </a:r>
            <a:r>
              <a:rPr lang="en-US" dirty="0" smtClean="0">
                <a:solidFill>
                  <a:srgbClr val="FFFFFF"/>
                </a:solidFill>
                <a:latin typeface="Times New Roman"/>
                <a:cs typeface="Times New Roman"/>
              </a:rPr>
              <a:t>with </a:t>
            </a:r>
            <a:r>
              <a:rPr lang="en-US" dirty="0">
                <a:solidFill>
                  <a:srgbClr val="FFFFFF"/>
                </a:solidFill>
                <a:latin typeface="Times New Roman"/>
                <a:cs typeface="Times New Roman"/>
              </a:rPr>
              <a:t>large impact on the national security </a:t>
            </a:r>
            <a:r>
              <a:rPr lang="en-US" dirty="0" smtClean="0">
                <a:solidFill>
                  <a:srgbClr val="FFFFFF"/>
                </a:solidFill>
                <a:latin typeface="Times New Roman"/>
                <a:cs typeface="Times New Roman"/>
              </a:rPr>
              <a:t>scenario</a:t>
            </a:r>
          </a:p>
          <a:p>
            <a:pPr marL="285750" indent="-285750" algn="just">
              <a:buFont typeface="Arial"/>
              <a:buChar char="•"/>
            </a:pPr>
            <a:endParaRPr lang="en-US" dirty="0" smtClean="0">
              <a:solidFill>
                <a:srgbClr val="FFFFFF"/>
              </a:solidFill>
              <a:latin typeface="Times New Roman"/>
              <a:cs typeface="Times New Roman"/>
            </a:endParaRPr>
          </a:p>
          <a:p>
            <a:pPr marL="285750" indent="-285750" algn="just">
              <a:buFont typeface="Arial"/>
              <a:buChar char="•"/>
            </a:pPr>
            <a:r>
              <a:rPr lang="en-US" dirty="0" smtClean="0">
                <a:solidFill>
                  <a:srgbClr val="FFFF00"/>
                </a:solidFill>
                <a:latin typeface="Times New Roman"/>
                <a:cs typeface="Times New Roman"/>
              </a:rPr>
              <a:t>remote </a:t>
            </a:r>
            <a:r>
              <a:rPr lang="en-US" dirty="0">
                <a:solidFill>
                  <a:srgbClr val="FFFF00"/>
                </a:solidFill>
                <a:latin typeface="Times New Roman"/>
                <a:cs typeface="Times New Roman"/>
              </a:rPr>
              <a:t>sensing and </a:t>
            </a:r>
            <a:r>
              <a:rPr lang="en-US" dirty="0" err="1">
                <a:solidFill>
                  <a:srgbClr val="FFFF00"/>
                </a:solidFill>
                <a:latin typeface="Times New Roman"/>
                <a:cs typeface="Times New Roman"/>
              </a:rPr>
              <a:t>diagnosys</a:t>
            </a:r>
            <a:r>
              <a:rPr lang="en-US" dirty="0">
                <a:solidFill>
                  <a:srgbClr val="FFFF00"/>
                </a:solidFill>
                <a:latin typeface="Times New Roman"/>
                <a:cs typeface="Times New Roman"/>
              </a:rPr>
              <a:t> of nuclear wastes in containers</a:t>
            </a:r>
            <a:r>
              <a:rPr lang="en-US" dirty="0">
                <a:solidFill>
                  <a:srgbClr val="FFFFFF"/>
                </a:solidFill>
                <a:latin typeface="Times New Roman"/>
                <a:cs typeface="Times New Roman"/>
              </a:rPr>
              <a:t>, with </a:t>
            </a:r>
            <a:r>
              <a:rPr lang="en-US" dirty="0" err="1">
                <a:solidFill>
                  <a:srgbClr val="FFFFFF"/>
                </a:solidFill>
                <a:latin typeface="Times New Roman"/>
                <a:cs typeface="Times New Roman"/>
              </a:rPr>
              <a:t>reconstruciotn</a:t>
            </a:r>
            <a:r>
              <a:rPr lang="en-US" dirty="0">
                <a:solidFill>
                  <a:srgbClr val="FFFFFF"/>
                </a:solidFill>
                <a:latin typeface="Times New Roman"/>
                <a:cs typeface="Times New Roman"/>
              </a:rPr>
              <a:t> of the </a:t>
            </a:r>
            <a:r>
              <a:rPr lang="en-US" dirty="0" err="1">
                <a:solidFill>
                  <a:srgbClr val="FFFFFF"/>
                </a:solidFill>
                <a:latin typeface="Times New Roman"/>
                <a:cs typeface="Times New Roman"/>
              </a:rPr>
              <a:t>isoptope</a:t>
            </a:r>
            <a:r>
              <a:rPr lang="en-US" dirty="0">
                <a:solidFill>
                  <a:srgbClr val="FFFFFF"/>
                </a:solidFill>
                <a:latin typeface="Times New Roman"/>
                <a:cs typeface="Times New Roman"/>
              </a:rPr>
              <a:t> and nuclear composition of the waste material, with large impact on the atomic energy </a:t>
            </a:r>
            <a:r>
              <a:rPr lang="en-US" dirty="0" smtClean="0">
                <a:solidFill>
                  <a:srgbClr val="FFFFFF"/>
                </a:solidFill>
                <a:latin typeface="Times New Roman"/>
                <a:cs typeface="Times New Roman"/>
              </a:rPr>
              <a:t>scenario</a:t>
            </a:r>
          </a:p>
          <a:p>
            <a:pPr marL="285750" indent="-285750" algn="just">
              <a:buFont typeface="Arial"/>
              <a:buChar char="•"/>
            </a:pPr>
            <a:endParaRPr lang="en-US" dirty="0" smtClean="0">
              <a:solidFill>
                <a:srgbClr val="FFFFFF"/>
              </a:solidFill>
              <a:latin typeface="Times New Roman"/>
              <a:cs typeface="Times New Roman"/>
            </a:endParaRPr>
          </a:p>
          <a:p>
            <a:pPr marL="285750" indent="-285750" algn="just">
              <a:buFont typeface="Arial"/>
              <a:buChar char="•"/>
            </a:pPr>
            <a:r>
              <a:rPr lang="en-US" dirty="0">
                <a:solidFill>
                  <a:srgbClr val="FFFF00"/>
                </a:solidFill>
                <a:latin typeface="Times New Roman"/>
                <a:cs typeface="Times New Roman"/>
              </a:rPr>
              <a:t>m</a:t>
            </a:r>
            <a:r>
              <a:rPr lang="en-US" dirty="0" smtClean="0">
                <a:solidFill>
                  <a:srgbClr val="FFFF00"/>
                </a:solidFill>
                <a:latin typeface="Times New Roman"/>
                <a:cs typeface="Times New Roman"/>
              </a:rPr>
              <a:t>edical </a:t>
            </a:r>
            <a:r>
              <a:rPr lang="en-US" dirty="0">
                <a:solidFill>
                  <a:srgbClr val="FFFF00"/>
                </a:solidFill>
                <a:latin typeface="Times New Roman"/>
                <a:cs typeface="Times New Roman"/>
              </a:rPr>
              <a:t>imaging and </a:t>
            </a:r>
            <a:r>
              <a:rPr lang="en-US" dirty="0" smtClean="0">
                <a:solidFill>
                  <a:srgbClr val="FFFF00"/>
                </a:solidFill>
                <a:latin typeface="Times New Roman"/>
                <a:cs typeface="Times New Roman"/>
              </a:rPr>
              <a:t>therapy</a:t>
            </a:r>
            <a:endParaRPr lang="en-US" dirty="0">
              <a:solidFill>
                <a:srgbClr val="FFFF00"/>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6693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5126" t="3099" r="4141" b="2223"/>
          <a:stretch/>
        </p:blipFill>
        <p:spPr>
          <a:xfrm>
            <a:off x="176" y="0"/>
            <a:ext cx="9144001" cy="6858000"/>
          </a:xfrm>
          <a:prstGeom prst="rect">
            <a:avLst/>
          </a:prstGeom>
        </p:spPr>
      </p:pic>
      <p:sp>
        <p:nvSpPr>
          <p:cNvPr id="5" name="TextBox 4"/>
          <p:cNvSpPr txBox="1"/>
          <p:nvPr/>
        </p:nvSpPr>
        <p:spPr>
          <a:xfrm>
            <a:off x="11618" y="103949"/>
            <a:ext cx="9144000" cy="769405"/>
          </a:xfrm>
          <a:prstGeom prst="rect">
            <a:avLst/>
          </a:prstGeom>
          <a:noFill/>
        </p:spPr>
        <p:txBody>
          <a:bodyPr wrap="square" lIns="91402" tIns="45702" rIns="91402" bIns="45702" rtlCol="0">
            <a:spAutoFit/>
          </a:bodyPr>
          <a:lstStyle/>
          <a:p>
            <a:pPr algn="ctr"/>
            <a:r>
              <a:rPr lang="en-US" sz="4400" b="1" i="1" dirty="0" smtClean="0">
                <a:solidFill>
                  <a:srgbClr val="FFFF00"/>
                </a:solidFill>
                <a:latin typeface="Symbol" charset="2"/>
                <a:cs typeface="Symbol" charset="2"/>
              </a:rPr>
              <a:t>g</a:t>
            </a:r>
            <a:r>
              <a:rPr lang="en-US" sz="4400" b="1" dirty="0" smtClean="0">
                <a:solidFill>
                  <a:srgbClr val="FFFF00"/>
                </a:solidFill>
                <a:latin typeface="Times New Roman"/>
                <a:cs typeface="Times New Roman"/>
              </a:rPr>
              <a:t>-e Linear Collider</a:t>
            </a:r>
            <a:endParaRPr lang="en-US" sz="2400" dirty="0">
              <a:solidFill>
                <a:srgbClr val="FFFF00"/>
              </a:solidFill>
              <a:latin typeface="Times New Roman"/>
              <a:cs typeface="Times New Roman"/>
            </a:endParaRPr>
          </a:p>
        </p:txBody>
      </p:sp>
      <p:pic>
        <p:nvPicPr>
          <p:cNvPr id="2" name="Picture 1"/>
          <p:cNvPicPr>
            <a:picLocks noChangeAspect="1"/>
          </p:cNvPicPr>
          <p:nvPr/>
        </p:nvPicPr>
        <p:blipFill>
          <a:blip r:embed="rId3"/>
          <a:stretch>
            <a:fillRect/>
          </a:stretch>
        </p:blipFill>
        <p:spPr>
          <a:xfrm>
            <a:off x="3106414" y="2422522"/>
            <a:ext cx="2954409" cy="2337757"/>
          </a:xfrm>
          <a:prstGeom prst="rect">
            <a:avLst/>
          </a:prstGeom>
        </p:spPr>
      </p:pic>
      <p:sp>
        <p:nvSpPr>
          <p:cNvPr id="3" name="TextBox 2"/>
          <p:cNvSpPr txBox="1"/>
          <p:nvPr/>
        </p:nvSpPr>
        <p:spPr>
          <a:xfrm>
            <a:off x="264744" y="1144192"/>
            <a:ext cx="8637748" cy="1200329"/>
          </a:xfrm>
          <a:prstGeom prst="rect">
            <a:avLst/>
          </a:prstGeom>
          <a:noFill/>
        </p:spPr>
        <p:txBody>
          <a:bodyPr wrap="square" rtlCol="0">
            <a:spAutoFit/>
          </a:bodyPr>
          <a:lstStyle/>
          <a:p>
            <a:pPr algn="just"/>
            <a:r>
              <a:rPr lang="en-US" dirty="0">
                <a:solidFill>
                  <a:schemeClr val="bg1"/>
                </a:solidFill>
                <a:latin typeface="Times New Roman"/>
                <a:cs typeface="Times New Roman"/>
              </a:rPr>
              <a:t>T</a:t>
            </a:r>
            <a:r>
              <a:rPr lang="en-US" dirty="0" smtClean="0">
                <a:solidFill>
                  <a:schemeClr val="bg1"/>
                </a:solidFill>
                <a:latin typeface="Times New Roman"/>
                <a:cs typeface="Times New Roman"/>
              </a:rPr>
              <a:t>he </a:t>
            </a:r>
            <a:r>
              <a:rPr lang="en-US" dirty="0">
                <a:solidFill>
                  <a:schemeClr val="bg1"/>
                </a:solidFill>
                <a:latin typeface="Times New Roman"/>
                <a:cs typeface="Times New Roman"/>
              </a:rPr>
              <a:t>precise measurement of the </a:t>
            </a:r>
            <a:r>
              <a:rPr lang="en-US" dirty="0">
                <a:solidFill>
                  <a:schemeClr val="bg1"/>
                </a:solidFill>
                <a:latin typeface="Symbol" charset="2"/>
                <a:cs typeface="Symbol" charset="2"/>
              </a:rPr>
              <a:t>p</a:t>
            </a:r>
            <a:r>
              <a:rPr lang="en-US" baseline="30000" dirty="0">
                <a:solidFill>
                  <a:schemeClr val="bg1"/>
                </a:solidFill>
              </a:rPr>
              <a:t>0</a:t>
            </a:r>
            <a:r>
              <a:rPr lang="en-US" dirty="0">
                <a:solidFill>
                  <a:schemeClr val="bg1"/>
                </a:solidFill>
              </a:rPr>
              <a:t> </a:t>
            </a:r>
            <a:r>
              <a:rPr lang="en-US" dirty="0">
                <a:solidFill>
                  <a:schemeClr val="bg1"/>
                </a:solidFill>
                <a:latin typeface="Times New Roman"/>
                <a:cs typeface="Times New Roman"/>
              </a:rPr>
              <a:t>width through the process </a:t>
            </a:r>
            <a:r>
              <a:rPr lang="en-US" dirty="0">
                <a:solidFill>
                  <a:schemeClr val="bg1"/>
                </a:solidFill>
              </a:rPr>
              <a:t>e</a:t>
            </a:r>
            <a:r>
              <a:rPr lang="en-US" baseline="30000" dirty="0">
                <a:solidFill>
                  <a:schemeClr val="bg1"/>
                </a:solidFill>
              </a:rPr>
              <a:t> </a:t>
            </a:r>
            <a:r>
              <a:rPr lang="en-US" dirty="0">
                <a:solidFill>
                  <a:schemeClr val="bg1"/>
                </a:solidFill>
                <a:latin typeface="Symbol" charset="2"/>
                <a:cs typeface="Symbol" charset="2"/>
              </a:rPr>
              <a:t>g</a:t>
            </a:r>
            <a:r>
              <a:rPr lang="en-US" dirty="0">
                <a:solidFill>
                  <a:schemeClr val="bg1"/>
                </a:solidFill>
              </a:rPr>
              <a:t> </a:t>
            </a:r>
            <a:r>
              <a:rPr lang="en-US" dirty="0">
                <a:solidFill>
                  <a:schemeClr val="bg1"/>
                </a:solidFill>
                <a:sym typeface="Symbol"/>
              </a:rPr>
              <a:t></a:t>
            </a:r>
            <a:r>
              <a:rPr lang="en-US" dirty="0">
                <a:solidFill>
                  <a:schemeClr val="bg1"/>
                </a:solidFill>
              </a:rPr>
              <a:t></a:t>
            </a:r>
            <a:r>
              <a:rPr lang="en-US" dirty="0">
                <a:solidFill>
                  <a:schemeClr val="bg1"/>
                </a:solidFill>
                <a:latin typeface="Symbol" charset="2"/>
                <a:cs typeface="Symbol" charset="2"/>
              </a:rPr>
              <a:t>p</a:t>
            </a:r>
            <a:r>
              <a:rPr lang="en-US" baseline="30000" dirty="0">
                <a:solidFill>
                  <a:schemeClr val="bg1"/>
                </a:solidFill>
              </a:rPr>
              <a:t>0 </a:t>
            </a:r>
            <a:r>
              <a:rPr lang="en-US" dirty="0">
                <a:solidFill>
                  <a:schemeClr val="bg1"/>
                </a:solidFill>
              </a:rPr>
              <a:t>e </a:t>
            </a:r>
            <a:r>
              <a:rPr lang="en-US" dirty="0">
                <a:solidFill>
                  <a:srgbClr val="FFFF00"/>
                </a:solidFill>
                <a:latin typeface="Times New Roman"/>
                <a:cs typeface="Times New Roman"/>
              </a:rPr>
              <a:t>(</a:t>
            </a:r>
            <a:r>
              <a:rPr lang="en-US" i="1" dirty="0" err="1">
                <a:solidFill>
                  <a:srgbClr val="FFFF00"/>
                </a:solidFill>
                <a:latin typeface="Times New Roman"/>
                <a:cs typeface="Times New Roman"/>
              </a:rPr>
              <a:t>Primakoff</a:t>
            </a:r>
            <a:r>
              <a:rPr lang="en-US" i="1" dirty="0">
                <a:solidFill>
                  <a:srgbClr val="FFFF00"/>
                </a:solidFill>
                <a:latin typeface="Times New Roman"/>
                <a:cs typeface="Times New Roman"/>
              </a:rPr>
              <a:t> effect</a:t>
            </a:r>
            <a:r>
              <a:rPr lang="en-US" dirty="0">
                <a:solidFill>
                  <a:srgbClr val="FFFF00"/>
                </a:solidFill>
                <a:latin typeface="Times New Roman"/>
                <a:cs typeface="Times New Roman"/>
              </a:rPr>
              <a:t>), </a:t>
            </a:r>
            <a:r>
              <a:rPr lang="en-US" dirty="0">
                <a:solidFill>
                  <a:srgbClr val="FFFFFF"/>
                </a:solidFill>
                <a:latin typeface="Times New Roman"/>
                <a:cs typeface="Times New Roman"/>
              </a:rPr>
              <a:t>and the search for </a:t>
            </a:r>
            <a:r>
              <a:rPr lang="en-US" dirty="0">
                <a:solidFill>
                  <a:srgbClr val="FFFF00"/>
                </a:solidFill>
                <a:latin typeface="Times New Roman"/>
                <a:cs typeface="Times New Roman"/>
              </a:rPr>
              <a:t>light dark bosons in the energy region of few to hundreds MeV. </a:t>
            </a:r>
            <a:r>
              <a:rPr lang="en-US" dirty="0">
                <a:solidFill>
                  <a:srgbClr val="FFFFFF"/>
                </a:solidFill>
                <a:latin typeface="Times New Roman"/>
                <a:cs typeface="Times New Roman"/>
              </a:rPr>
              <a:t>These measurements, which provide important tests of the Standard Model, </a:t>
            </a:r>
            <a:r>
              <a:rPr lang="en-US" dirty="0">
                <a:solidFill>
                  <a:srgbClr val="FFFF00"/>
                </a:solidFill>
                <a:latin typeface="Times New Roman"/>
                <a:cs typeface="Times New Roman"/>
              </a:rPr>
              <a:t>are not possible at present electron-photon colliders due to the low photon intensities of the machines. </a:t>
            </a:r>
          </a:p>
        </p:txBody>
      </p:sp>
      <p:sp>
        <p:nvSpPr>
          <p:cNvPr id="4" name="TextBox 3"/>
          <p:cNvSpPr txBox="1"/>
          <p:nvPr/>
        </p:nvSpPr>
        <p:spPr>
          <a:xfrm>
            <a:off x="264744" y="4988677"/>
            <a:ext cx="8637748" cy="1754327"/>
          </a:xfrm>
          <a:prstGeom prst="rect">
            <a:avLst/>
          </a:prstGeom>
          <a:noFill/>
        </p:spPr>
        <p:txBody>
          <a:bodyPr wrap="square" rtlCol="0">
            <a:spAutoFit/>
          </a:bodyPr>
          <a:lstStyle/>
          <a:p>
            <a:pPr algn="just"/>
            <a:r>
              <a:rPr lang="en-US" b="1" dirty="0" err="1">
                <a:solidFill>
                  <a:srgbClr val="FFFF00"/>
                </a:solidFill>
                <a:latin typeface="Symbol" charset="2"/>
                <a:cs typeface="Symbol" charset="2"/>
              </a:rPr>
              <a:t>p</a:t>
            </a:r>
            <a:r>
              <a:rPr lang="en-US" b="1" baseline="30000" dirty="0" err="1">
                <a:solidFill>
                  <a:srgbClr val="FFFF00"/>
                </a:solidFill>
                <a:latin typeface="Times New Roman"/>
                <a:cs typeface="Times New Roman"/>
              </a:rPr>
              <a:t>o</a:t>
            </a:r>
            <a:r>
              <a:rPr lang="en-US" b="1" dirty="0">
                <a:solidFill>
                  <a:srgbClr val="FFFF00"/>
                </a:solidFill>
                <a:latin typeface="Times New Roman"/>
                <a:cs typeface="Times New Roman"/>
              </a:rPr>
              <a:t> width measurement: </a:t>
            </a:r>
            <a:r>
              <a:rPr lang="en-US" dirty="0">
                <a:solidFill>
                  <a:srgbClr val="FFFFFF"/>
                </a:solidFill>
                <a:latin typeface="Times New Roman"/>
                <a:cs typeface="Times New Roman"/>
              </a:rPr>
              <a:t>the axial anomaly of Adler, Bell and </a:t>
            </a:r>
            <a:r>
              <a:rPr lang="en-US" dirty="0" err="1">
                <a:solidFill>
                  <a:srgbClr val="FFFFFF"/>
                </a:solidFill>
                <a:latin typeface="Times New Roman"/>
                <a:cs typeface="Times New Roman"/>
              </a:rPr>
              <a:t>Jackiw</a:t>
            </a:r>
            <a:r>
              <a:rPr lang="en-US" dirty="0">
                <a:solidFill>
                  <a:srgbClr val="FFFFFF"/>
                </a:solidFill>
                <a:latin typeface="Times New Roman"/>
                <a:cs typeface="Times New Roman"/>
              </a:rPr>
              <a:t>  (non-conservation of the axial vector current) is responsible for the decay of the neutral pion into two photons.  It bridges in QCD the strong dynamics of infrared physics at low energies (</a:t>
            </a:r>
            <a:r>
              <a:rPr lang="en-US" dirty="0" err="1">
                <a:solidFill>
                  <a:srgbClr val="FFFFFF"/>
                </a:solidFill>
                <a:latin typeface="Times New Roman"/>
                <a:cs typeface="Times New Roman"/>
              </a:rPr>
              <a:t>pions</a:t>
            </a:r>
            <a:r>
              <a:rPr lang="en-US" dirty="0">
                <a:solidFill>
                  <a:srgbClr val="FFFFFF"/>
                </a:solidFill>
                <a:latin typeface="Times New Roman"/>
                <a:cs typeface="Times New Roman"/>
              </a:rPr>
              <a:t>) with the </a:t>
            </a:r>
            <a:r>
              <a:rPr lang="en-US" dirty="0" err="1">
                <a:solidFill>
                  <a:srgbClr val="FFFFFF"/>
                </a:solidFill>
                <a:latin typeface="Times New Roman"/>
                <a:cs typeface="Times New Roman"/>
              </a:rPr>
              <a:t>perturbative</a:t>
            </a:r>
            <a:r>
              <a:rPr lang="en-US" dirty="0">
                <a:solidFill>
                  <a:srgbClr val="FFFFFF"/>
                </a:solidFill>
                <a:latin typeface="Times New Roman"/>
                <a:cs typeface="Times New Roman"/>
              </a:rPr>
              <a:t> description in terms of quarks and gluons at high energies.  The anomaly allows to gain insights into the strong interaction dynamics of QCD and has received great attention from theorists over many years.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8084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5126" t="3099" r="4141" b="2223"/>
          <a:stretch/>
        </p:blipFill>
        <p:spPr>
          <a:xfrm>
            <a:off x="176" y="0"/>
            <a:ext cx="9144001" cy="6858000"/>
          </a:xfrm>
          <a:prstGeom prst="rect">
            <a:avLst/>
          </a:prstGeom>
        </p:spPr>
      </p:pic>
      <p:sp>
        <p:nvSpPr>
          <p:cNvPr id="5" name="TextBox 4"/>
          <p:cNvSpPr txBox="1"/>
          <p:nvPr/>
        </p:nvSpPr>
        <p:spPr>
          <a:xfrm>
            <a:off x="0" y="103949"/>
            <a:ext cx="9144000" cy="769405"/>
          </a:xfrm>
          <a:prstGeom prst="rect">
            <a:avLst/>
          </a:prstGeom>
          <a:noFill/>
        </p:spPr>
        <p:txBody>
          <a:bodyPr wrap="square" lIns="91402" tIns="45702" rIns="91402" bIns="45702" rtlCol="0">
            <a:spAutoFit/>
          </a:bodyPr>
          <a:lstStyle/>
          <a:p>
            <a:pPr algn="ctr"/>
            <a:r>
              <a:rPr lang="en-US" sz="4400" b="1" i="1" dirty="0" smtClean="0">
                <a:solidFill>
                  <a:srgbClr val="FFFF00"/>
                </a:solidFill>
                <a:latin typeface="Symbol" charset="2"/>
                <a:cs typeface="Symbol" charset="2"/>
              </a:rPr>
              <a:t>g</a:t>
            </a:r>
            <a:r>
              <a:rPr lang="en-US" sz="4400" b="1" dirty="0" smtClean="0">
                <a:solidFill>
                  <a:srgbClr val="FFFF00"/>
                </a:solidFill>
                <a:latin typeface="Times New Roman"/>
                <a:cs typeface="Times New Roman"/>
              </a:rPr>
              <a:t>-e Linear Collider</a:t>
            </a:r>
            <a:endParaRPr lang="en-US" sz="2400" dirty="0">
              <a:solidFill>
                <a:srgbClr val="FFFF00"/>
              </a:solidFill>
              <a:latin typeface="Times New Roman"/>
              <a:cs typeface="Times New Roman"/>
            </a:endParaRPr>
          </a:p>
        </p:txBody>
      </p:sp>
      <p:sp>
        <p:nvSpPr>
          <p:cNvPr id="3" name="TextBox 2"/>
          <p:cNvSpPr txBox="1"/>
          <p:nvPr/>
        </p:nvSpPr>
        <p:spPr>
          <a:xfrm>
            <a:off x="286018" y="995446"/>
            <a:ext cx="8637748" cy="1754327"/>
          </a:xfrm>
          <a:prstGeom prst="rect">
            <a:avLst/>
          </a:prstGeom>
          <a:noFill/>
        </p:spPr>
        <p:txBody>
          <a:bodyPr wrap="square" rtlCol="0">
            <a:spAutoFit/>
          </a:bodyPr>
          <a:lstStyle/>
          <a:p>
            <a:pPr algn="just"/>
            <a:r>
              <a:rPr lang="en-US" b="1" dirty="0">
                <a:solidFill>
                  <a:srgbClr val="FFFF00"/>
                </a:solidFill>
                <a:latin typeface="Times New Roman"/>
                <a:cs typeface="Times New Roman"/>
              </a:rPr>
              <a:t>Search for dark forces: </a:t>
            </a:r>
            <a:r>
              <a:rPr lang="en-US" dirty="0">
                <a:solidFill>
                  <a:schemeClr val="bg1"/>
                </a:solidFill>
                <a:latin typeface="Times New Roman"/>
                <a:cs typeface="Times New Roman"/>
              </a:rPr>
              <a:t>several puzzling astrophysical observations (PAMELA abundance of positrons, ATIC excess, WMAP haze, INTEGRAL signal) could be explained on a common ground by existence of </a:t>
            </a:r>
            <a:r>
              <a:rPr lang="en-US" dirty="0">
                <a:solidFill>
                  <a:srgbClr val="FFFF00"/>
                </a:solidFill>
                <a:latin typeface="Times New Roman"/>
                <a:cs typeface="Times New Roman"/>
              </a:rPr>
              <a:t>a new,  beyond-standard-model (BSM), weakly interacting boson “U</a:t>
            </a:r>
            <a:r>
              <a:rPr lang="en-US" dirty="0" smtClean="0">
                <a:solidFill>
                  <a:srgbClr val="FFFF00"/>
                </a:solidFill>
                <a:latin typeface="Times New Roman"/>
                <a:cs typeface="Times New Roman"/>
              </a:rPr>
              <a:t>”.  </a:t>
            </a:r>
            <a:r>
              <a:rPr lang="en-US" dirty="0">
                <a:solidFill>
                  <a:srgbClr val="FFFF00"/>
                </a:solidFill>
                <a:latin typeface="Times New Roman"/>
                <a:cs typeface="Times New Roman"/>
              </a:rPr>
              <a:t>The mass of the U boson is expected to be at MeV or </a:t>
            </a:r>
            <a:r>
              <a:rPr lang="en-US" dirty="0" err="1">
                <a:solidFill>
                  <a:srgbClr val="FFFF00"/>
                </a:solidFill>
                <a:latin typeface="Times New Roman"/>
                <a:cs typeface="Times New Roman"/>
              </a:rPr>
              <a:t>GeV</a:t>
            </a:r>
            <a:r>
              <a:rPr lang="en-US" dirty="0">
                <a:solidFill>
                  <a:srgbClr val="FFFF00"/>
                </a:solidFill>
                <a:latin typeface="Times New Roman"/>
                <a:cs typeface="Times New Roman"/>
              </a:rPr>
              <a:t> scale. </a:t>
            </a:r>
            <a:r>
              <a:rPr lang="en-US" dirty="0">
                <a:solidFill>
                  <a:srgbClr val="FFFFFF"/>
                </a:solidFill>
                <a:latin typeface="Times New Roman"/>
                <a:cs typeface="Times New Roman"/>
              </a:rPr>
              <a:t>Such a particle would be a slim dark matter candidate and, technically, a gauge boson of a "hidden sector" </a:t>
            </a:r>
            <a:r>
              <a:rPr lang="en-US" dirty="0" err="1">
                <a:solidFill>
                  <a:srgbClr val="FFFFFF"/>
                </a:solidFill>
                <a:latin typeface="Times New Roman"/>
                <a:cs typeface="Times New Roman"/>
              </a:rPr>
              <a:t>abelian</a:t>
            </a:r>
            <a:r>
              <a:rPr lang="en-US" dirty="0">
                <a:solidFill>
                  <a:srgbClr val="FFFFFF"/>
                </a:solidFill>
                <a:latin typeface="Times New Roman"/>
                <a:cs typeface="Times New Roman"/>
              </a:rPr>
              <a:t> symmetry group U(1</a:t>
            </a:r>
            <a:r>
              <a:rPr lang="en-US" dirty="0" smtClean="0">
                <a:solidFill>
                  <a:srgbClr val="FFFFFF"/>
                </a:solidFill>
                <a:latin typeface="Times New Roman"/>
                <a:cs typeface="Times New Roman"/>
              </a:rPr>
              <a:t>). </a:t>
            </a:r>
            <a:endParaRPr lang="en-US" dirty="0">
              <a:solidFill>
                <a:srgbClr val="FFFFFF"/>
              </a:solidFill>
              <a:latin typeface="Times New Roman"/>
              <a:cs typeface="Times New Roman"/>
            </a:endParaRPr>
          </a:p>
        </p:txBody>
      </p:sp>
      <p:pic>
        <p:nvPicPr>
          <p:cNvPr id="4" name="Picture 3"/>
          <p:cNvPicPr>
            <a:picLocks noChangeAspect="1"/>
          </p:cNvPicPr>
          <p:nvPr/>
        </p:nvPicPr>
        <p:blipFill>
          <a:blip r:embed="rId3"/>
          <a:stretch>
            <a:fillRect/>
          </a:stretch>
        </p:blipFill>
        <p:spPr>
          <a:xfrm>
            <a:off x="286018" y="2917487"/>
            <a:ext cx="4333028" cy="1786186"/>
          </a:xfrm>
          <a:prstGeom prst="rect">
            <a:avLst/>
          </a:prstGeom>
        </p:spPr>
      </p:pic>
      <p:pic>
        <p:nvPicPr>
          <p:cNvPr id="6" name="Picture 5"/>
          <p:cNvPicPr>
            <a:picLocks noChangeAspect="1"/>
          </p:cNvPicPr>
          <p:nvPr/>
        </p:nvPicPr>
        <p:blipFill>
          <a:blip r:embed="rId4"/>
          <a:stretch>
            <a:fillRect/>
          </a:stretch>
        </p:blipFill>
        <p:spPr>
          <a:xfrm>
            <a:off x="5422904" y="2889091"/>
            <a:ext cx="3500862" cy="1906520"/>
          </a:xfrm>
          <a:prstGeom prst="rect">
            <a:avLst/>
          </a:prstGeom>
        </p:spPr>
      </p:pic>
      <p:sp>
        <p:nvSpPr>
          <p:cNvPr id="8" name="TextBox 7"/>
          <p:cNvSpPr txBox="1"/>
          <p:nvPr/>
        </p:nvSpPr>
        <p:spPr>
          <a:xfrm>
            <a:off x="286018" y="4795610"/>
            <a:ext cx="8637748" cy="1754327"/>
          </a:xfrm>
          <a:prstGeom prst="rect">
            <a:avLst/>
          </a:prstGeom>
          <a:noFill/>
        </p:spPr>
        <p:txBody>
          <a:bodyPr wrap="square" rtlCol="0">
            <a:spAutoFit/>
          </a:bodyPr>
          <a:lstStyle/>
          <a:p>
            <a:pPr algn="just"/>
            <a:r>
              <a:rPr lang="en-US" dirty="0">
                <a:solidFill>
                  <a:srgbClr val="FFFFFF"/>
                </a:solidFill>
                <a:latin typeface="Times New Roman"/>
                <a:cs typeface="Times New Roman"/>
              </a:rPr>
              <a:t>At </a:t>
            </a:r>
            <a:r>
              <a:rPr lang="en-US" dirty="0">
                <a:solidFill>
                  <a:srgbClr val="FFFF00"/>
                </a:solidFill>
                <a:latin typeface="Times New Roman"/>
                <a:cs typeface="Times New Roman"/>
              </a:rPr>
              <a:t>IRIDE</a:t>
            </a:r>
            <a:r>
              <a:rPr lang="en-US" dirty="0">
                <a:solidFill>
                  <a:srgbClr val="FFFFFF"/>
                </a:solidFill>
                <a:latin typeface="Times New Roman"/>
                <a:cs typeface="Times New Roman"/>
              </a:rPr>
              <a:t> we can search for </a:t>
            </a:r>
            <a:r>
              <a:rPr lang="en-US" dirty="0">
                <a:solidFill>
                  <a:srgbClr val="FFFF00"/>
                </a:solidFill>
                <a:latin typeface="Times New Roman"/>
                <a:cs typeface="Times New Roman"/>
              </a:rPr>
              <a:t>U boson via the lepton triplet production process </a:t>
            </a:r>
            <a:r>
              <a:rPr lang="en-US" dirty="0">
                <a:solidFill>
                  <a:srgbClr val="FFFFFF"/>
                </a:solidFill>
                <a:latin typeface="Times New Roman"/>
                <a:cs typeface="Times New Roman"/>
              </a:rPr>
              <a:t>in the electron-photon collision. The main QED process of the lepton triplet production is through </a:t>
            </a:r>
            <a:r>
              <a:rPr lang="en-US" i="1" dirty="0">
                <a:solidFill>
                  <a:srgbClr val="FFFFFF"/>
                </a:solidFill>
                <a:latin typeface="Times New Roman"/>
                <a:cs typeface="Times New Roman"/>
              </a:rPr>
              <a:t>u</a:t>
            </a:r>
            <a:r>
              <a:rPr lang="en-US" dirty="0">
                <a:solidFill>
                  <a:srgbClr val="FFFFFF"/>
                </a:solidFill>
                <a:latin typeface="Times New Roman"/>
                <a:cs typeface="Times New Roman"/>
              </a:rPr>
              <a:t> channel exchange (“BH diagram”) and  the </a:t>
            </a:r>
            <a:r>
              <a:rPr lang="en-US" i="1" dirty="0">
                <a:solidFill>
                  <a:srgbClr val="FFFFFF"/>
                </a:solidFill>
                <a:latin typeface="Times New Roman"/>
                <a:cs typeface="Times New Roman"/>
              </a:rPr>
              <a:t>t</a:t>
            </a:r>
            <a:r>
              <a:rPr lang="en-US" dirty="0">
                <a:solidFill>
                  <a:srgbClr val="FFFFFF"/>
                </a:solidFill>
                <a:latin typeface="Times New Roman"/>
                <a:cs typeface="Times New Roman"/>
              </a:rPr>
              <a:t> channel exchange (“VCS diagram”</a:t>
            </a:r>
            <a:r>
              <a:rPr lang="en-US" dirty="0" smtClean="0">
                <a:solidFill>
                  <a:srgbClr val="FFFFFF"/>
                </a:solidFill>
                <a:latin typeface="Times New Roman"/>
                <a:cs typeface="Times New Roman"/>
              </a:rPr>
              <a:t>).</a:t>
            </a:r>
          </a:p>
          <a:p>
            <a:pPr algn="just"/>
            <a:endParaRPr lang="en-US" dirty="0" smtClean="0">
              <a:solidFill>
                <a:srgbClr val="FFFFFF"/>
              </a:solidFill>
              <a:latin typeface="Times New Roman"/>
              <a:cs typeface="Times New Roman"/>
            </a:endParaRPr>
          </a:p>
          <a:p>
            <a:pPr algn="just"/>
            <a:r>
              <a:rPr lang="en-US" dirty="0">
                <a:solidFill>
                  <a:srgbClr val="FFFFFF"/>
                </a:solidFill>
                <a:latin typeface="Times New Roman"/>
                <a:cs typeface="Times New Roman"/>
              </a:rPr>
              <a:t>The U-boson contribution is included as the </a:t>
            </a:r>
            <a:r>
              <a:rPr lang="en-US" i="1" dirty="0">
                <a:solidFill>
                  <a:srgbClr val="FFFFFF"/>
                </a:solidFill>
                <a:latin typeface="Times New Roman"/>
                <a:cs typeface="Times New Roman"/>
              </a:rPr>
              <a:t>t</a:t>
            </a:r>
            <a:r>
              <a:rPr lang="en-US" dirty="0">
                <a:solidFill>
                  <a:srgbClr val="FFFFFF"/>
                </a:solidFill>
                <a:latin typeface="Times New Roman"/>
                <a:cs typeface="Times New Roman"/>
              </a:rPr>
              <a:t>-channel part with the photon line modified by the mixing with the </a:t>
            </a:r>
            <a:r>
              <a:rPr lang="en-US" dirty="0" smtClean="0">
                <a:solidFill>
                  <a:srgbClr val="FFFFFF"/>
                </a:solidFill>
                <a:latin typeface="Times New Roman"/>
                <a:cs typeface="Times New Roman"/>
              </a:rPr>
              <a:t>U</a:t>
            </a:r>
            <a:r>
              <a:rPr lang="en-US" dirty="0">
                <a:solidFill>
                  <a:srgbClr val="FFFFFF"/>
                </a:solidFill>
                <a:latin typeface="Times New Roman"/>
                <a:cs typeface="Times New Roman"/>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5283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5126" t="3099" r="4141" b="2223"/>
          <a:stretch/>
        </p:blipFill>
        <p:spPr>
          <a:xfrm>
            <a:off x="176" y="0"/>
            <a:ext cx="9144001" cy="6858000"/>
          </a:xfrm>
          <a:prstGeom prst="rect">
            <a:avLst/>
          </a:prstGeom>
        </p:spPr>
      </p:pic>
      <p:sp>
        <p:nvSpPr>
          <p:cNvPr id="5" name="TextBox 4"/>
          <p:cNvSpPr txBox="1"/>
          <p:nvPr/>
        </p:nvSpPr>
        <p:spPr>
          <a:xfrm>
            <a:off x="11618" y="103949"/>
            <a:ext cx="9144000" cy="769405"/>
          </a:xfrm>
          <a:prstGeom prst="rect">
            <a:avLst/>
          </a:prstGeom>
          <a:noFill/>
        </p:spPr>
        <p:txBody>
          <a:bodyPr wrap="square" lIns="91402" tIns="45702" rIns="91402" bIns="45702" rtlCol="0">
            <a:spAutoFit/>
          </a:bodyPr>
          <a:lstStyle/>
          <a:p>
            <a:pPr algn="ctr"/>
            <a:r>
              <a:rPr lang="en-US" sz="4400" b="1" i="1" dirty="0" smtClean="0">
                <a:solidFill>
                  <a:srgbClr val="FFFF00"/>
                </a:solidFill>
                <a:latin typeface="Symbol" charset="2"/>
                <a:cs typeface="Symbol" charset="2"/>
              </a:rPr>
              <a:t>g</a:t>
            </a:r>
            <a:r>
              <a:rPr lang="en-US" sz="4400" b="1" dirty="0" smtClean="0">
                <a:solidFill>
                  <a:srgbClr val="FFFF00"/>
                </a:solidFill>
                <a:latin typeface="Times New Roman"/>
                <a:cs typeface="Times New Roman"/>
              </a:rPr>
              <a:t>-</a:t>
            </a:r>
            <a:r>
              <a:rPr lang="en-US" sz="4400" b="1" i="1" dirty="0">
                <a:solidFill>
                  <a:srgbClr val="FFFF00"/>
                </a:solidFill>
                <a:latin typeface="Symbol" charset="2"/>
                <a:cs typeface="Symbol" charset="2"/>
              </a:rPr>
              <a:t>g</a:t>
            </a:r>
            <a:r>
              <a:rPr lang="en-US" sz="4400" b="1" dirty="0" smtClean="0">
                <a:solidFill>
                  <a:srgbClr val="FFFF00"/>
                </a:solidFill>
                <a:latin typeface="Times New Roman"/>
                <a:cs typeface="Times New Roman"/>
              </a:rPr>
              <a:t> </a:t>
            </a:r>
            <a:r>
              <a:rPr lang="en-US" sz="4400" b="1" dirty="0">
                <a:solidFill>
                  <a:srgbClr val="FFFF00"/>
                </a:solidFill>
                <a:latin typeface="Times New Roman"/>
                <a:cs typeface="Times New Roman"/>
              </a:rPr>
              <a:t>Linear </a:t>
            </a:r>
            <a:r>
              <a:rPr lang="en-US" sz="4400" b="1" dirty="0" smtClean="0">
                <a:solidFill>
                  <a:srgbClr val="FFFF00"/>
                </a:solidFill>
                <a:latin typeface="Times New Roman"/>
                <a:cs typeface="Times New Roman"/>
              </a:rPr>
              <a:t>Collider</a:t>
            </a:r>
            <a:endParaRPr lang="en-US" sz="2400" dirty="0">
              <a:solidFill>
                <a:srgbClr val="FFFF00"/>
              </a:solidFill>
              <a:latin typeface="Times New Roman"/>
              <a:cs typeface="Times New Roman"/>
            </a:endParaRPr>
          </a:p>
        </p:txBody>
      </p:sp>
      <p:sp>
        <p:nvSpPr>
          <p:cNvPr id="3" name="TextBox 2"/>
          <p:cNvSpPr txBox="1"/>
          <p:nvPr/>
        </p:nvSpPr>
        <p:spPr>
          <a:xfrm>
            <a:off x="264744" y="995446"/>
            <a:ext cx="8637748" cy="2308324"/>
          </a:xfrm>
          <a:prstGeom prst="rect">
            <a:avLst/>
          </a:prstGeom>
          <a:noFill/>
        </p:spPr>
        <p:txBody>
          <a:bodyPr wrap="square" rtlCol="0">
            <a:spAutoFit/>
          </a:bodyPr>
          <a:lstStyle/>
          <a:p>
            <a:pPr algn="just"/>
            <a:r>
              <a:rPr lang="en-US" dirty="0">
                <a:solidFill>
                  <a:schemeClr val="bg1"/>
                </a:solidFill>
                <a:latin typeface="Times New Roman"/>
                <a:cs typeface="Times New Roman"/>
              </a:rPr>
              <a:t>The vacuum of QED poses some still unsolved challenges which are central not only in the context of field theory, but also of super-symmetry and string theory as well. The elastic photon-photon scattering offers unique opportunities to probe the nature of QED vacuum. </a:t>
            </a:r>
            <a:r>
              <a:rPr lang="en-US" dirty="0">
                <a:solidFill>
                  <a:srgbClr val="FFFF00"/>
                </a:solidFill>
                <a:latin typeface="Times New Roman"/>
                <a:cs typeface="Times New Roman"/>
              </a:rPr>
              <a:t>We propose an experiment to observe photon-photon scattering in the range 1 MeV – 2 MeV CM energy, i.e., near the peak of the QED cross-section. </a:t>
            </a:r>
            <a:r>
              <a:rPr lang="en-US" dirty="0">
                <a:solidFill>
                  <a:schemeClr val="bg1"/>
                </a:solidFill>
                <a:latin typeface="Times New Roman"/>
                <a:cs typeface="Times New Roman"/>
              </a:rPr>
              <a:t>In addition a low-energy photon-photon collider investigation could lead to the necessary technology developments and prepare the ground for a higher energy complex, while still providing a rich testing ground for QED, and, more generally, QFT.</a:t>
            </a:r>
          </a:p>
        </p:txBody>
      </p:sp>
      <p:pic>
        <p:nvPicPr>
          <p:cNvPr id="2" name="Picture 1"/>
          <p:cNvPicPr>
            <a:picLocks noChangeAspect="1"/>
          </p:cNvPicPr>
          <p:nvPr/>
        </p:nvPicPr>
        <p:blipFill>
          <a:blip r:embed="rId3"/>
          <a:stretch>
            <a:fillRect/>
          </a:stretch>
        </p:blipFill>
        <p:spPr>
          <a:xfrm>
            <a:off x="2003925" y="3429632"/>
            <a:ext cx="5159386" cy="299657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6899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5126" t="3099" r="4141" b="2223"/>
          <a:stretch/>
        </p:blipFill>
        <p:spPr>
          <a:xfrm>
            <a:off x="176" y="0"/>
            <a:ext cx="9144001" cy="6858000"/>
          </a:xfrm>
          <a:prstGeom prst="rect">
            <a:avLst/>
          </a:prstGeom>
        </p:spPr>
      </p:pic>
      <p:sp>
        <p:nvSpPr>
          <p:cNvPr id="5" name="TextBox 4"/>
          <p:cNvSpPr txBox="1"/>
          <p:nvPr/>
        </p:nvSpPr>
        <p:spPr>
          <a:xfrm>
            <a:off x="11618" y="103949"/>
            <a:ext cx="9144000" cy="769405"/>
          </a:xfrm>
          <a:prstGeom prst="rect">
            <a:avLst/>
          </a:prstGeom>
          <a:noFill/>
        </p:spPr>
        <p:txBody>
          <a:bodyPr wrap="square" lIns="91402" tIns="45702" rIns="91402" bIns="45702" rtlCol="0">
            <a:spAutoFit/>
          </a:bodyPr>
          <a:lstStyle/>
          <a:p>
            <a:pPr algn="ctr"/>
            <a:r>
              <a:rPr lang="en-US" sz="4400" b="1" i="1" dirty="0" smtClean="0">
                <a:solidFill>
                  <a:srgbClr val="FFFF00"/>
                </a:solidFill>
                <a:latin typeface="Symbol" charset="2"/>
                <a:cs typeface="Symbol" charset="2"/>
              </a:rPr>
              <a:t>g</a:t>
            </a:r>
            <a:r>
              <a:rPr lang="en-US" sz="4400" b="1" dirty="0" smtClean="0">
                <a:solidFill>
                  <a:srgbClr val="FFFF00"/>
                </a:solidFill>
                <a:latin typeface="Times New Roman"/>
                <a:cs typeface="Times New Roman"/>
              </a:rPr>
              <a:t>-</a:t>
            </a:r>
            <a:r>
              <a:rPr lang="en-US" sz="4400" b="1" i="1" dirty="0">
                <a:solidFill>
                  <a:srgbClr val="FFFF00"/>
                </a:solidFill>
                <a:latin typeface="Symbol" charset="2"/>
                <a:cs typeface="Symbol" charset="2"/>
              </a:rPr>
              <a:t>g</a:t>
            </a:r>
            <a:r>
              <a:rPr lang="en-US" sz="4400" b="1" dirty="0" smtClean="0">
                <a:solidFill>
                  <a:srgbClr val="FFFF00"/>
                </a:solidFill>
                <a:latin typeface="Times New Roman"/>
                <a:cs typeface="Times New Roman"/>
              </a:rPr>
              <a:t> Linear Collider</a:t>
            </a:r>
            <a:endParaRPr lang="en-US" sz="2400" dirty="0">
              <a:solidFill>
                <a:srgbClr val="FFFF00"/>
              </a:solidFill>
              <a:latin typeface="Times New Roman"/>
              <a:cs typeface="Times New Roman"/>
            </a:endParaRPr>
          </a:p>
        </p:txBody>
      </p:sp>
      <p:sp>
        <p:nvSpPr>
          <p:cNvPr id="4" name="TextBox 3"/>
          <p:cNvSpPr txBox="1"/>
          <p:nvPr/>
        </p:nvSpPr>
        <p:spPr>
          <a:xfrm>
            <a:off x="17427" y="1006888"/>
            <a:ext cx="9132382" cy="923330"/>
          </a:xfrm>
          <a:prstGeom prst="rect">
            <a:avLst/>
          </a:prstGeom>
          <a:noFill/>
        </p:spPr>
        <p:txBody>
          <a:bodyPr wrap="square" rtlCol="0">
            <a:spAutoFit/>
          </a:bodyPr>
          <a:lstStyle/>
          <a:p>
            <a:pPr algn="just"/>
            <a:r>
              <a:rPr lang="en-US" dirty="0" smtClean="0">
                <a:solidFill>
                  <a:srgbClr val="FFFF00"/>
                </a:solidFill>
                <a:latin typeface="Times New Roman"/>
                <a:cs typeface="Times New Roman"/>
              </a:rPr>
              <a:t>The </a:t>
            </a:r>
            <a:r>
              <a:rPr lang="en-US" dirty="0">
                <a:solidFill>
                  <a:srgbClr val="FFFF00"/>
                </a:solidFill>
                <a:latin typeface="Times New Roman"/>
                <a:cs typeface="Times New Roman"/>
              </a:rPr>
              <a:t>most striking failing </a:t>
            </a:r>
            <a:r>
              <a:rPr lang="en-US" dirty="0" smtClean="0">
                <a:solidFill>
                  <a:srgbClr val="FFFF00"/>
                </a:solidFill>
                <a:latin typeface="Times New Roman"/>
                <a:cs typeface="Times New Roman"/>
              </a:rPr>
              <a:t>of QFT is </a:t>
            </a:r>
            <a:r>
              <a:rPr lang="en-US" dirty="0">
                <a:solidFill>
                  <a:srgbClr val="FFFF00"/>
                </a:solidFill>
                <a:latin typeface="Times New Roman"/>
                <a:cs typeface="Times New Roman"/>
              </a:rPr>
              <a:t>the huge mismatch between the measured energy density of vacuum and the energy density of the ground level of the fundamental </a:t>
            </a:r>
            <a:r>
              <a:rPr lang="en-US" dirty="0" smtClean="0">
                <a:solidFill>
                  <a:srgbClr val="FFFF00"/>
                </a:solidFill>
                <a:latin typeface="Times New Roman"/>
                <a:cs typeface="Times New Roman"/>
              </a:rPr>
              <a:t>fields </a:t>
            </a:r>
            <a:r>
              <a:rPr lang="en-US" dirty="0">
                <a:solidFill>
                  <a:srgbClr val="FFFF00"/>
                </a:solidFill>
                <a:latin typeface="Times New Roman"/>
                <a:cs typeface="Times New Roman"/>
              </a:rPr>
              <a:t>which is wrong by something like 120 orders of magnitude. </a:t>
            </a:r>
            <a:endParaRPr lang="en-US" dirty="0">
              <a:solidFill>
                <a:srgbClr val="FFFFFF"/>
              </a:solidFill>
              <a:latin typeface="Times New Roman"/>
              <a:cs typeface="Times New Roman"/>
            </a:endParaRPr>
          </a:p>
        </p:txBody>
      </p:sp>
      <p:pic>
        <p:nvPicPr>
          <p:cNvPr id="6" name="Picture 5"/>
          <p:cNvPicPr>
            <a:picLocks noChangeAspect="1"/>
          </p:cNvPicPr>
          <p:nvPr/>
        </p:nvPicPr>
        <p:blipFill>
          <a:blip r:embed="rId3"/>
          <a:stretch>
            <a:fillRect/>
          </a:stretch>
        </p:blipFill>
        <p:spPr>
          <a:xfrm>
            <a:off x="1567557" y="2165788"/>
            <a:ext cx="6032123" cy="2872440"/>
          </a:xfrm>
          <a:prstGeom prst="rect">
            <a:avLst/>
          </a:prstGeom>
        </p:spPr>
      </p:pic>
      <p:sp>
        <p:nvSpPr>
          <p:cNvPr id="8" name="TextBox 7"/>
          <p:cNvSpPr txBox="1"/>
          <p:nvPr/>
        </p:nvSpPr>
        <p:spPr>
          <a:xfrm>
            <a:off x="184659" y="5247851"/>
            <a:ext cx="8797918" cy="1477328"/>
          </a:xfrm>
          <a:prstGeom prst="rect">
            <a:avLst/>
          </a:prstGeom>
          <a:noFill/>
        </p:spPr>
        <p:txBody>
          <a:bodyPr wrap="square" rtlCol="0">
            <a:spAutoFit/>
          </a:bodyPr>
          <a:lstStyle/>
          <a:p>
            <a:pPr algn="just"/>
            <a:r>
              <a:rPr lang="en-US" dirty="0">
                <a:solidFill>
                  <a:srgbClr val="FFFF00"/>
                </a:solidFill>
                <a:latin typeface="Times New Roman"/>
                <a:cs typeface="Times New Roman"/>
              </a:rPr>
              <a:t>a photon-photon scattering experiment with photon energies in the 0.5-0.8 MeV range – where the cross-section is reasonably large, </a:t>
            </a:r>
            <a:r>
              <a:rPr lang="en-US" dirty="0" smtClean="0">
                <a:solidFill>
                  <a:srgbClr val="FFFF00"/>
                </a:solidFill>
                <a:latin typeface="Times New Roman"/>
                <a:cs typeface="Times New Roman"/>
              </a:rPr>
              <a:t>would </a:t>
            </a:r>
            <a:r>
              <a:rPr lang="en-US" dirty="0">
                <a:solidFill>
                  <a:srgbClr val="FFFF00"/>
                </a:solidFill>
                <a:latin typeface="Times New Roman"/>
                <a:cs typeface="Times New Roman"/>
              </a:rPr>
              <a:t>be an important test of our understanding of the QED vacuum. </a:t>
            </a:r>
            <a:endParaRPr lang="en-US" dirty="0" smtClean="0">
              <a:solidFill>
                <a:srgbClr val="FFFF00"/>
              </a:solidFill>
              <a:latin typeface="Times New Roman"/>
              <a:cs typeface="Times New Roman"/>
            </a:endParaRPr>
          </a:p>
          <a:p>
            <a:pPr algn="just"/>
            <a:r>
              <a:rPr lang="en-US" dirty="0">
                <a:solidFill>
                  <a:srgbClr val="FFFF00"/>
                </a:solidFill>
                <a:latin typeface="Times New Roman"/>
                <a:cs typeface="Times New Roman"/>
              </a:rPr>
              <a:t>This experiment needs a low-energy photon-photon collider, and a photon detection apparatus which is very similar to that current PET </a:t>
            </a:r>
            <a:r>
              <a:rPr lang="en-US" dirty="0" smtClean="0">
                <a:solidFill>
                  <a:srgbClr val="FFFF00"/>
                </a:solidFill>
                <a:latin typeface="Times New Roman"/>
                <a:cs typeface="Times New Roman"/>
              </a:rPr>
              <a:t>scanners</a:t>
            </a:r>
            <a:endParaRPr lang="en-US" dirty="0">
              <a:solidFill>
                <a:srgbClr val="FFFF00"/>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802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5126" t="3099" r="4141" b="2223"/>
          <a:stretch/>
        </p:blipFill>
        <p:spPr>
          <a:xfrm>
            <a:off x="176" y="0"/>
            <a:ext cx="9144001" cy="6858000"/>
          </a:xfrm>
          <a:prstGeom prst="rect">
            <a:avLst/>
          </a:prstGeom>
        </p:spPr>
      </p:pic>
      <p:sp>
        <p:nvSpPr>
          <p:cNvPr id="5" name="TextBox 4"/>
          <p:cNvSpPr txBox="1"/>
          <p:nvPr/>
        </p:nvSpPr>
        <p:spPr>
          <a:xfrm>
            <a:off x="0" y="103949"/>
            <a:ext cx="9144000" cy="769405"/>
          </a:xfrm>
          <a:prstGeom prst="rect">
            <a:avLst/>
          </a:prstGeom>
          <a:noFill/>
        </p:spPr>
        <p:txBody>
          <a:bodyPr wrap="square" lIns="91402" tIns="45702" rIns="91402" bIns="45702" rtlCol="0">
            <a:spAutoFit/>
          </a:bodyPr>
          <a:lstStyle/>
          <a:p>
            <a:pPr algn="ctr"/>
            <a:r>
              <a:rPr lang="en-US" sz="4400" b="1" dirty="0" smtClean="0">
                <a:solidFill>
                  <a:srgbClr val="FFFF00"/>
                </a:solidFill>
                <a:latin typeface="Times New Roman"/>
                <a:cs typeface="Times New Roman"/>
              </a:rPr>
              <a:t>Luminosity and beam requirements</a:t>
            </a:r>
            <a:endParaRPr lang="en-US" sz="2400" dirty="0">
              <a:solidFill>
                <a:srgbClr val="FFFF00"/>
              </a:solidFill>
              <a:latin typeface="Times New Roman"/>
              <a:cs typeface="Times New Roman"/>
            </a:endParaRPr>
          </a:p>
        </p:txBody>
      </p:sp>
      <p:pic>
        <p:nvPicPr>
          <p:cNvPr id="2" name="Picture 1"/>
          <p:cNvPicPr>
            <a:picLocks noChangeAspect="1"/>
          </p:cNvPicPr>
          <p:nvPr/>
        </p:nvPicPr>
        <p:blipFill>
          <a:blip r:embed="rId3"/>
          <a:stretch>
            <a:fillRect/>
          </a:stretch>
        </p:blipFill>
        <p:spPr>
          <a:xfrm>
            <a:off x="91526" y="1800655"/>
            <a:ext cx="4450442" cy="2981364"/>
          </a:xfrm>
          <a:prstGeom prst="rect">
            <a:avLst/>
          </a:prstGeom>
        </p:spPr>
      </p:pic>
      <p:pic>
        <p:nvPicPr>
          <p:cNvPr id="3" name="Picture 2"/>
          <p:cNvPicPr>
            <a:picLocks noChangeAspect="1"/>
          </p:cNvPicPr>
          <p:nvPr/>
        </p:nvPicPr>
        <p:blipFill>
          <a:blip r:embed="rId4"/>
          <a:stretch>
            <a:fillRect/>
          </a:stretch>
        </p:blipFill>
        <p:spPr>
          <a:xfrm>
            <a:off x="4644935" y="1830656"/>
            <a:ext cx="4418980" cy="295136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9075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26" t="3099" r="4141" b="2223"/>
          <a:stretch/>
        </p:blipFill>
        <p:spPr>
          <a:xfrm>
            <a:off x="5897" y="0"/>
            <a:ext cx="9144001" cy="6858000"/>
          </a:xfrm>
          <a:prstGeom prst="rect">
            <a:avLst/>
          </a:prstGeom>
        </p:spPr>
      </p:pic>
      <p:grpSp>
        <p:nvGrpSpPr>
          <p:cNvPr id="5" name="Group 4"/>
          <p:cNvGrpSpPr/>
          <p:nvPr/>
        </p:nvGrpSpPr>
        <p:grpSpPr>
          <a:xfrm>
            <a:off x="5897" y="1990917"/>
            <a:ext cx="9144000" cy="3390406"/>
            <a:chOff x="0" y="1502953"/>
            <a:chExt cx="9144000" cy="3390406"/>
          </a:xfrm>
        </p:grpSpPr>
        <p:grpSp>
          <p:nvGrpSpPr>
            <p:cNvPr id="6" name="Group 5"/>
            <p:cNvGrpSpPr/>
            <p:nvPr/>
          </p:nvGrpSpPr>
          <p:grpSpPr>
            <a:xfrm>
              <a:off x="0" y="1502953"/>
              <a:ext cx="9144000" cy="3390406"/>
              <a:chOff x="0" y="1502952"/>
              <a:chExt cx="9144000" cy="3390406"/>
            </a:xfrm>
          </p:grpSpPr>
          <p:grpSp>
            <p:nvGrpSpPr>
              <p:cNvPr id="31" name="Group 30"/>
              <p:cNvGrpSpPr/>
              <p:nvPr/>
            </p:nvGrpSpPr>
            <p:grpSpPr>
              <a:xfrm>
                <a:off x="0" y="1502952"/>
                <a:ext cx="9144000" cy="3390406"/>
                <a:chOff x="0" y="1992294"/>
                <a:chExt cx="9144000" cy="3390406"/>
              </a:xfrm>
            </p:grpSpPr>
            <p:sp>
              <p:nvSpPr>
                <p:cNvPr id="34" name="Rectangle 33"/>
                <p:cNvSpPr/>
                <p:nvPr/>
              </p:nvSpPr>
              <p:spPr>
                <a:xfrm>
                  <a:off x="0" y="1992294"/>
                  <a:ext cx="9144000" cy="3390406"/>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2596278" y="3346564"/>
                  <a:ext cx="5845672" cy="1720048"/>
                  <a:chOff x="2596278" y="4033973"/>
                  <a:chExt cx="5845672" cy="1720048"/>
                </a:xfrm>
              </p:grpSpPr>
              <p:grpSp>
                <p:nvGrpSpPr>
                  <p:cNvPr id="36" name="Group 35"/>
                  <p:cNvGrpSpPr/>
                  <p:nvPr/>
                </p:nvGrpSpPr>
                <p:grpSpPr>
                  <a:xfrm>
                    <a:off x="2596278" y="4033973"/>
                    <a:ext cx="5845672" cy="396542"/>
                    <a:chOff x="2596278" y="4033973"/>
                    <a:chExt cx="5845672" cy="396542"/>
                  </a:xfrm>
                </p:grpSpPr>
                <p:grpSp>
                  <p:nvGrpSpPr>
                    <p:cNvPr id="39" name="Group 38"/>
                    <p:cNvGrpSpPr>
                      <a:grpSpLocks noChangeAspect="1"/>
                    </p:cNvGrpSpPr>
                    <p:nvPr/>
                  </p:nvGrpSpPr>
                  <p:grpSpPr>
                    <a:xfrm>
                      <a:off x="6644639" y="4286515"/>
                      <a:ext cx="1797311" cy="144000"/>
                      <a:chOff x="2225555" y="128160"/>
                      <a:chExt cx="3635461" cy="291272"/>
                    </a:xfrm>
                  </p:grpSpPr>
                  <p:sp>
                    <p:nvSpPr>
                      <p:cNvPr id="55" name="Rectangle 54"/>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55"/>
                      <p:cNvGrpSpPr/>
                      <p:nvPr/>
                    </p:nvGrpSpPr>
                    <p:grpSpPr>
                      <a:xfrm>
                        <a:off x="2336600" y="233315"/>
                        <a:ext cx="3413371" cy="80962"/>
                        <a:chOff x="2342904" y="223262"/>
                        <a:chExt cx="3413371" cy="80962"/>
                      </a:xfrm>
                    </p:grpSpPr>
                    <p:grpSp>
                      <p:nvGrpSpPr>
                        <p:cNvPr id="57" name="Group 56"/>
                        <p:cNvGrpSpPr/>
                        <p:nvPr/>
                      </p:nvGrpSpPr>
                      <p:grpSpPr>
                        <a:xfrm>
                          <a:off x="2342904" y="223262"/>
                          <a:ext cx="1724025" cy="80962"/>
                          <a:chOff x="3044825" y="2471738"/>
                          <a:chExt cx="1724025" cy="80962"/>
                        </a:xfrm>
                      </p:grpSpPr>
                      <p:pic>
                        <p:nvPicPr>
                          <p:cNvPr id="63"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4"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5"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6"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58" name="Group 57"/>
                        <p:cNvGrpSpPr/>
                        <p:nvPr/>
                      </p:nvGrpSpPr>
                      <p:grpSpPr>
                        <a:xfrm>
                          <a:off x="4032250" y="223262"/>
                          <a:ext cx="1724025" cy="80962"/>
                          <a:chOff x="3044825" y="2471738"/>
                          <a:chExt cx="1724025" cy="80962"/>
                        </a:xfrm>
                      </p:grpSpPr>
                      <p:pic>
                        <p:nvPicPr>
                          <p:cNvPr id="59"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0"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1"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2"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grpSp>
                  <p:nvGrpSpPr>
                    <p:cNvPr id="40" name="Group 39"/>
                    <p:cNvGrpSpPr>
                      <a:grpSpLocks noChangeAspect="1"/>
                    </p:cNvGrpSpPr>
                    <p:nvPr/>
                  </p:nvGrpSpPr>
                  <p:grpSpPr>
                    <a:xfrm>
                      <a:off x="2965040" y="4286515"/>
                      <a:ext cx="1797311" cy="144000"/>
                      <a:chOff x="2225555" y="128160"/>
                      <a:chExt cx="3635461" cy="291272"/>
                    </a:xfrm>
                  </p:grpSpPr>
                  <p:sp>
                    <p:nvSpPr>
                      <p:cNvPr id="43" name="Rectangle 42"/>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p:cNvGrpSpPr/>
                      <p:nvPr/>
                    </p:nvGrpSpPr>
                    <p:grpSpPr>
                      <a:xfrm>
                        <a:off x="2336600" y="233315"/>
                        <a:ext cx="3413371" cy="80962"/>
                        <a:chOff x="2342904" y="223262"/>
                        <a:chExt cx="3413371" cy="80962"/>
                      </a:xfrm>
                    </p:grpSpPr>
                    <p:grpSp>
                      <p:nvGrpSpPr>
                        <p:cNvPr id="45" name="Group 44"/>
                        <p:cNvGrpSpPr/>
                        <p:nvPr/>
                      </p:nvGrpSpPr>
                      <p:grpSpPr>
                        <a:xfrm>
                          <a:off x="2342904" y="223262"/>
                          <a:ext cx="1724025" cy="80962"/>
                          <a:chOff x="3044825" y="2471738"/>
                          <a:chExt cx="1724025" cy="80962"/>
                        </a:xfrm>
                      </p:grpSpPr>
                      <p:pic>
                        <p:nvPicPr>
                          <p:cNvPr id="51"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2"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3"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4"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46" name="Group 45"/>
                        <p:cNvGrpSpPr/>
                        <p:nvPr/>
                      </p:nvGrpSpPr>
                      <p:grpSpPr>
                        <a:xfrm>
                          <a:off x="4032250" y="223262"/>
                          <a:ext cx="1724025" cy="80962"/>
                          <a:chOff x="3044825" y="2471738"/>
                          <a:chExt cx="1724025" cy="80962"/>
                        </a:xfrm>
                      </p:grpSpPr>
                      <p:pic>
                        <p:nvPicPr>
                          <p:cNvPr id="47"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8"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9"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0"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pic>
                  <p:nvPicPr>
                    <p:cNvPr id="41" name="Picture 40"/>
                    <p:cNvPicPr>
                      <a:picLocks noChangeAspect="1"/>
                    </p:cNvPicPr>
                    <p:nvPr/>
                  </p:nvPicPr>
                  <p:blipFill>
                    <a:blip r:embed="rId4"/>
                    <a:stretch>
                      <a:fillRect/>
                    </a:stretch>
                  </p:blipFill>
                  <p:spPr>
                    <a:xfrm flipH="1">
                      <a:off x="2596278" y="4033973"/>
                      <a:ext cx="298278" cy="188552"/>
                    </a:xfrm>
                    <a:prstGeom prst="rect">
                      <a:avLst/>
                    </a:prstGeom>
                  </p:spPr>
                </p:pic>
                <p:cxnSp>
                  <p:nvCxnSpPr>
                    <p:cNvPr id="42" name="Straight Arrow Connector 41"/>
                    <p:cNvCxnSpPr>
                      <a:endCxn id="43" idx="1"/>
                    </p:cNvCxnSpPr>
                    <p:nvPr/>
                  </p:nvCxnSpPr>
                  <p:spPr>
                    <a:xfrm>
                      <a:off x="2709018" y="4189172"/>
                      <a:ext cx="256022" cy="169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37" name="Picture 36"/>
                  <p:cNvPicPr>
                    <a:picLocks noChangeAspect="1"/>
                  </p:cNvPicPr>
                  <p:nvPr/>
                </p:nvPicPr>
                <p:blipFill>
                  <a:blip r:embed="rId5"/>
                  <a:stretch>
                    <a:fillRect/>
                  </a:stretch>
                </p:blipFill>
                <p:spPr>
                  <a:xfrm>
                    <a:off x="6954062" y="5502617"/>
                    <a:ext cx="1222002" cy="251404"/>
                  </a:xfrm>
                  <a:prstGeom prst="rect">
                    <a:avLst/>
                  </a:prstGeom>
                </p:spPr>
              </p:pic>
              <p:pic>
                <p:nvPicPr>
                  <p:cNvPr id="38" name="Picture 37"/>
                  <p:cNvPicPr>
                    <a:picLocks noChangeAspect="1"/>
                  </p:cNvPicPr>
                  <p:nvPr/>
                </p:nvPicPr>
                <p:blipFill>
                  <a:blip r:embed="rId5"/>
                  <a:stretch>
                    <a:fillRect/>
                  </a:stretch>
                </p:blipFill>
                <p:spPr>
                  <a:xfrm>
                    <a:off x="3230107" y="5502617"/>
                    <a:ext cx="1222002" cy="251404"/>
                  </a:xfrm>
                  <a:prstGeom prst="rect">
                    <a:avLst/>
                  </a:prstGeom>
                </p:spPr>
              </p:pic>
            </p:grpSp>
          </p:grpSp>
          <p:sp>
            <p:nvSpPr>
              <p:cNvPr id="32" name="TextBox 31"/>
              <p:cNvSpPr txBox="1"/>
              <p:nvPr/>
            </p:nvSpPr>
            <p:spPr>
              <a:xfrm>
                <a:off x="7086318" y="4245772"/>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sp>
            <p:nvSpPr>
              <p:cNvPr id="33" name="TextBox 32"/>
              <p:cNvSpPr txBox="1"/>
              <p:nvPr/>
            </p:nvSpPr>
            <p:spPr>
              <a:xfrm>
                <a:off x="3335154" y="4272157"/>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grpSp>
        <p:sp>
          <p:nvSpPr>
            <p:cNvPr id="7" name="TextBox 6"/>
            <p:cNvSpPr txBox="1"/>
            <p:nvPr/>
          </p:nvSpPr>
          <p:spPr>
            <a:xfrm>
              <a:off x="4095654" y="3256384"/>
              <a:ext cx="699551" cy="646331"/>
            </a:xfrm>
            <a:prstGeom prst="rect">
              <a:avLst/>
            </a:prstGeom>
            <a:noFill/>
          </p:spPr>
          <p:txBody>
            <a:bodyPr wrap="square" rtlCol="0">
              <a:spAutoFit/>
            </a:bodyPr>
            <a:lstStyle/>
            <a:p>
              <a:pPr algn="r"/>
              <a:r>
                <a:rPr lang="en-US" dirty="0" smtClean="0">
                  <a:latin typeface="Times New Roman"/>
                  <a:cs typeface="Times New Roman"/>
                </a:rPr>
                <a:t>1.5</a:t>
              </a:r>
            </a:p>
            <a:p>
              <a:pPr algn="r"/>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8" name="TextBox 7"/>
            <p:cNvSpPr txBox="1"/>
            <p:nvPr/>
          </p:nvSpPr>
          <p:spPr>
            <a:xfrm>
              <a:off x="6496039" y="3295385"/>
              <a:ext cx="699551" cy="646331"/>
            </a:xfrm>
            <a:prstGeom prst="rect">
              <a:avLst/>
            </a:prstGeom>
            <a:noFill/>
          </p:spPr>
          <p:txBody>
            <a:bodyPr wrap="square" rtlCol="0">
              <a:spAutoFit/>
            </a:bodyPr>
            <a:lstStyle/>
            <a:p>
              <a:r>
                <a:rPr lang="en-US" dirty="0" smtClean="0">
                  <a:latin typeface="Times New Roman"/>
                  <a:cs typeface="Times New Roman"/>
                </a:rPr>
                <a:t>1.5</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9" name="TextBox 8"/>
            <p:cNvSpPr txBox="1"/>
            <p:nvPr/>
          </p:nvSpPr>
          <p:spPr>
            <a:xfrm>
              <a:off x="2947370" y="3263479"/>
              <a:ext cx="699551" cy="646331"/>
            </a:xfrm>
            <a:prstGeom prst="rect">
              <a:avLst/>
            </a:prstGeom>
            <a:noFill/>
          </p:spPr>
          <p:txBody>
            <a:bodyPr wrap="square" rtlCol="0">
              <a:spAutoFit/>
            </a:bodyPr>
            <a:lstStyle/>
            <a:p>
              <a:r>
                <a:rPr lang="en-US" dirty="0" smtClean="0">
                  <a:latin typeface="Times New Roman"/>
                  <a:cs typeface="Times New Roman"/>
                </a:rPr>
                <a:t>3</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grpSp>
          <p:nvGrpSpPr>
            <p:cNvPr id="10" name="Group 9"/>
            <p:cNvGrpSpPr/>
            <p:nvPr/>
          </p:nvGrpSpPr>
          <p:grpSpPr>
            <a:xfrm>
              <a:off x="7648206" y="2644689"/>
              <a:ext cx="793752" cy="144000"/>
              <a:chOff x="6874750" y="3492549"/>
              <a:chExt cx="793752" cy="144000"/>
            </a:xfrm>
          </p:grpSpPr>
          <p:sp>
            <p:nvSpPr>
              <p:cNvPr id="26" name="Rectangle 25"/>
              <p:cNvSpPr/>
              <p:nvPr/>
            </p:nvSpPr>
            <p:spPr>
              <a:xfrm>
                <a:off x="6874750" y="3492549"/>
                <a:ext cx="793752" cy="14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p:nvGrpSpPr>
            <p:grpSpPr>
              <a:xfrm>
                <a:off x="6952592" y="3544536"/>
                <a:ext cx="638069" cy="40026"/>
                <a:chOff x="6975534" y="3913440"/>
                <a:chExt cx="638069" cy="40026"/>
              </a:xfrm>
            </p:grpSpPr>
            <p:pic>
              <p:nvPicPr>
                <p:cNvPr id="28"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6975534" y="3914225"/>
                  <a:ext cx="215044" cy="392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9"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7183514" y="3913440"/>
                  <a:ext cx="215044" cy="392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0"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7398559" y="3913440"/>
                  <a:ext cx="215044" cy="392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pic>
          <p:nvPicPr>
            <p:cNvPr id="11" name="Picture 10"/>
            <p:cNvPicPr>
              <a:picLocks noChangeAspect="1"/>
            </p:cNvPicPr>
            <p:nvPr/>
          </p:nvPicPr>
          <p:blipFill>
            <a:blip r:embed="rId4"/>
            <a:stretch>
              <a:fillRect/>
            </a:stretch>
          </p:blipFill>
          <p:spPr>
            <a:xfrm flipH="1">
              <a:off x="2603379" y="3372599"/>
              <a:ext cx="298278" cy="188552"/>
            </a:xfrm>
            <a:prstGeom prst="rect">
              <a:avLst/>
            </a:prstGeom>
          </p:spPr>
        </p:pic>
        <p:cxnSp>
          <p:nvCxnSpPr>
            <p:cNvPr id="12" name="Curved Connector 11"/>
            <p:cNvCxnSpPr>
              <a:stCxn id="26" idx="3"/>
              <a:endCxn id="55" idx="3"/>
            </p:cNvCxnSpPr>
            <p:nvPr/>
          </p:nvCxnSpPr>
          <p:spPr>
            <a:xfrm>
              <a:off x="8441958" y="2716689"/>
              <a:ext cx="12700" cy="453424"/>
            </a:xfrm>
            <a:prstGeom prst="curvedConnector3">
              <a:avLst>
                <a:gd name="adj1" fmla="val 1800000"/>
              </a:avLst>
            </a:prstGeom>
            <a:ln>
              <a:solidFill>
                <a:srgbClr val="CC66FF"/>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3" idx="3"/>
              <a:endCxn id="15" idx="1"/>
            </p:cNvCxnSpPr>
            <p:nvPr/>
          </p:nvCxnSpPr>
          <p:spPr>
            <a:xfrm>
              <a:off x="4762359" y="3170113"/>
              <a:ext cx="779770" cy="116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709026" y="3216324"/>
              <a:ext cx="310921" cy="198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Sun 75"/>
            <p:cNvSpPr>
              <a:spLocks noChangeArrowheads="1"/>
            </p:cNvSpPr>
            <p:nvPr/>
          </p:nvSpPr>
          <p:spPr bwMode="auto">
            <a:xfrm>
              <a:off x="5542129" y="3009987"/>
              <a:ext cx="382304" cy="343555"/>
            </a:xfrm>
            <a:prstGeom prst="sun">
              <a:avLst>
                <a:gd name="adj" fmla="val 25000"/>
              </a:avLst>
            </a:prstGeom>
            <a:solidFill>
              <a:srgbClr val="CC66FF"/>
            </a:solidFill>
            <a:ln>
              <a:noFill/>
            </a:ln>
          </p:spPr>
          <p:txBody>
            <a:bodyPr/>
            <a:lstStyle/>
            <a:p>
              <a:endParaRPr lang="en-US" sz="2000">
                <a:latin typeface="Times New Roman" charset="0"/>
                <a:cs typeface="Times New Roman" charset="0"/>
              </a:endParaRPr>
            </a:p>
          </p:txBody>
        </p:sp>
        <p:cxnSp>
          <p:nvCxnSpPr>
            <p:cNvPr id="16" name="Straight Arrow Connector 15"/>
            <p:cNvCxnSpPr>
              <a:stCxn id="55" idx="1"/>
              <a:endCxn id="15" idx="3"/>
            </p:cNvCxnSpPr>
            <p:nvPr/>
          </p:nvCxnSpPr>
          <p:spPr>
            <a:xfrm flipH="1">
              <a:off x="5924433" y="3170113"/>
              <a:ext cx="720214" cy="11652"/>
            </a:xfrm>
            <a:prstGeom prst="straightConnector1">
              <a:avLst/>
            </a:prstGeom>
            <a:ln>
              <a:solidFill>
                <a:srgbClr val="CC66FF"/>
              </a:solidFill>
              <a:tailEnd type="arrow"/>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4762352" y="1708024"/>
              <a:ext cx="2885847" cy="1485391"/>
              <a:chOff x="4762351" y="2884775"/>
              <a:chExt cx="2885847" cy="1485391"/>
            </a:xfrm>
          </p:grpSpPr>
          <p:sp>
            <p:nvSpPr>
              <p:cNvPr id="19" name="Rectangle 18"/>
              <p:cNvSpPr/>
              <p:nvPr/>
            </p:nvSpPr>
            <p:spPr>
              <a:xfrm>
                <a:off x="7121778" y="3821440"/>
                <a:ext cx="45719" cy="144000"/>
              </a:xfrm>
              <a:prstGeom prst="rect">
                <a:avLst/>
              </a:prstGeom>
              <a:solidFill>
                <a:srgbClr val="CC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a:stCxn id="19" idx="3"/>
                <a:endCxn id="26" idx="1"/>
              </p:cNvCxnSpPr>
              <p:nvPr/>
            </p:nvCxnSpPr>
            <p:spPr>
              <a:xfrm>
                <a:off x="7167497" y="3893440"/>
                <a:ext cx="480701" cy="0"/>
              </a:xfrm>
              <a:prstGeom prst="straightConnector1">
                <a:avLst/>
              </a:prstGeom>
              <a:ln>
                <a:solidFill>
                  <a:srgbClr val="CC66FF"/>
                </a:solidFill>
                <a:tailEnd type="arrow"/>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4762351" y="2884775"/>
                <a:ext cx="2359427" cy="1485391"/>
                <a:chOff x="4762351" y="2884775"/>
                <a:chExt cx="2359427" cy="1485391"/>
              </a:xfrm>
            </p:grpSpPr>
            <p:pic>
              <p:nvPicPr>
                <p:cNvPr id="22" name="Picture 21"/>
                <p:cNvPicPr>
                  <a:picLocks noChangeAspect="1"/>
                </p:cNvPicPr>
                <p:nvPr/>
              </p:nvPicPr>
              <p:blipFill>
                <a:blip r:embed="rId6"/>
                <a:stretch>
                  <a:fillRect/>
                </a:stretch>
              </p:blipFill>
              <p:spPr>
                <a:xfrm>
                  <a:off x="5495512" y="2884775"/>
                  <a:ext cx="475522" cy="356642"/>
                </a:xfrm>
                <a:prstGeom prst="rect">
                  <a:avLst/>
                </a:prstGeom>
              </p:spPr>
            </p:pic>
            <p:cxnSp>
              <p:nvCxnSpPr>
                <p:cNvPr id="23" name="Straight Arrow Connector 22"/>
                <p:cNvCxnSpPr/>
                <p:nvPr/>
              </p:nvCxnSpPr>
              <p:spPr>
                <a:xfrm flipV="1">
                  <a:off x="4762351" y="4198389"/>
                  <a:ext cx="733161" cy="171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2"/>
                </p:cNvCxnSpPr>
                <p:nvPr/>
              </p:nvCxnSpPr>
              <p:spPr>
                <a:xfrm flipH="1">
                  <a:off x="5495512" y="3241417"/>
                  <a:ext cx="237761" cy="981108"/>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9" idx="1"/>
                </p:cNvCxnSpPr>
                <p:nvPr/>
              </p:nvCxnSpPr>
              <p:spPr>
                <a:xfrm flipV="1">
                  <a:off x="5542121" y="3893440"/>
                  <a:ext cx="1579657" cy="293298"/>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grpSp>
        </p:grpSp>
        <p:sp>
          <p:nvSpPr>
            <p:cNvPr id="18" name="TextBox 17"/>
            <p:cNvSpPr txBox="1"/>
            <p:nvPr/>
          </p:nvSpPr>
          <p:spPr>
            <a:xfrm>
              <a:off x="7165209" y="2316179"/>
              <a:ext cx="412943" cy="369332"/>
            </a:xfrm>
            <a:prstGeom prst="rect">
              <a:avLst/>
            </a:prstGeom>
            <a:noFill/>
          </p:spPr>
          <p:txBody>
            <a:bodyPr wrap="square" rtlCol="0">
              <a:spAutoFit/>
            </a:bodyPr>
            <a:lstStyle/>
            <a:p>
              <a:r>
                <a:rPr lang="en-US" dirty="0" smtClean="0">
                  <a:latin typeface="Times New Roman"/>
                  <a:cs typeface="Times New Roman"/>
                </a:rPr>
                <a:t>e</a:t>
              </a:r>
              <a:r>
                <a:rPr lang="en-US" baseline="30000" dirty="0" smtClean="0">
                  <a:latin typeface="Times New Roman"/>
                  <a:cs typeface="Times New Roman"/>
                </a:rPr>
                <a:t>+</a:t>
              </a:r>
              <a:endParaRPr lang="en-US" baseline="30000" dirty="0">
                <a:latin typeface="Times New Roman"/>
                <a:cs typeface="Times New Roman"/>
              </a:endParaRPr>
            </a:p>
          </p:txBody>
        </p:sp>
      </p:grpSp>
      <p:sp>
        <p:nvSpPr>
          <p:cNvPr id="67" name="TextBox 66"/>
          <p:cNvSpPr txBox="1"/>
          <p:nvPr/>
        </p:nvSpPr>
        <p:spPr>
          <a:xfrm>
            <a:off x="5897" y="103949"/>
            <a:ext cx="9144000" cy="769405"/>
          </a:xfrm>
          <a:prstGeom prst="rect">
            <a:avLst/>
          </a:prstGeom>
          <a:noFill/>
        </p:spPr>
        <p:txBody>
          <a:bodyPr wrap="square" lIns="91402" tIns="45702" rIns="91402" bIns="45702" rtlCol="0">
            <a:spAutoFit/>
          </a:bodyPr>
          <a:lstStyle/>
          <a:p>
            <a:pPr algn="ctr"/>
            <a:r>
              <a:rPr lang="en-US" sz="4400" b="1" i="1" dirty="0" smtClean="0">
                <a:solidFill>
                  <a:srgbClr val="FFFF00"/>
                </a:solidFill>
                <a:latin typeface="Times New Roman"/>
                <a:cs typeface="Times New Roman"/>
              </a:rPr>
              <a:t>e</a:t>
            </a:r>
            <a:r>
              <a:rPr lang="en-US" sz="4400" b="1" i="1" baseline="30000" dirty="0" smtClean="0">
                <a:solidFill>
                  <a:srgbClr val="FFFF00"/>
                </a:solidFill>
                <a:latin typeface="Times New Roman"/>
                <a:cs typeface="Times New Roman"/>
              </a:rPr>
              <a:t>+ </a:t>
            </a:r>
            <a:r>
              <a:rPr lang="en-US" sz="4400" b="1" dirty="0" smtClean="0">
                <a:solidFill>
                  <a:srgbClr val="FFFF00"/>
                </a:solidFill>
                <a:latin typeface="Times New Roman"/>
                <a:cs typeface="Times New Roman"/>
              </a:rPr>
              <a:t>e</a:t>
            </a:r>
            <a:r>
              <a:rPr lang="en-US" sz="4400" b="1" baseline="30000" dirty="0" smtClean="0">
                <a:solidFill>
                  <a:srgbClr val="FFFF00"/>
                </a:solidFill>
                <a:latin typeface="Times New Roman"/>
                <a:cs typeface="Times New Roman"/>
              </a:rPr>
              <a:t>- </a:t>
            </a:r>
            <a:r>
              <a:rPr lang="en-US" sz="4400" b="1" dirty="0" smtClean="0">
                <a:solidFill>
                  <a:srgbClr val="FFFF00"/>
                </a:solidFill>
                <a:latin typeface="Times New Roman"/>
                <a:cs typeface="Times New Roman"/>
              </a:rPr>
              <a:t>Linear Collider</a:t>
            </a:r>
            <a:endParaRPr lang="en-US" sz="2400" dirty="0">
              <a:solidFill>
                <a:srgbClr val="FFFF00"/>
              </a:solidFill>
              <a:latin typeface="Times New Roman"/>
              <a:cs typeface="Times New Roman"/>
            </a:endParaRPr>
          </a:p>
        </p:txBody>
      </p:sp>
      <p:sp>
        <p:nvSpPr>
          <p:cNvPr id="68" name="TextBox 67"/>
          <p:cNvSpPr txBox="1"/>
          <p:nvPr/>
        </p:nvSpPr>
        <p:spPr>
          <a:xfrm>
            <a:off x="85982" y="732280"/>
            <a:ext cx="8983830" cy="6463309"/>
          </a:xfrm>
          <a:prstGeom prst="rect">
            <a:avLst/>
          </a:prstGeom>
          <a:noFill/>
        </p:spPr>
        <p:txBody>
          <a:bodyPr wrap="square" rtlCol="0">
            <a:spAutoFit/>
          </a:bodyPr>
          <a:lstStyle/>
          <a:p>
            <a:pPr algn="just"/>
            <a:r>
              <a:rPr lang="en-US" dirty="0">
                <a:solidFill>
                  <a:schemeClr val="bg1"/>
                </a:solidFill>
                <a:latin typeface="Times New Roman"/>
                <a:cs typeface="Times New Roman"/>
              </a:rPr>
              <a:t>A</a:t>
            </a:r>
            <a:r>
              <a:rPr lang="en-US" dirty="0" smtClean="0">
                <a:solidFill>
                  <a:schemeClr val="bg1"/>
                </a:solidFill>
                <a:latin typeface="Times New Roman"/>
                <a:cs typeface="Times New Roman"/>
              </a:rPr>
              <a:t>n </a:t>
            </a:r>
            <a:r>
              <a:rPr lang="en-US" dirty="0">
                <a:solidFill>
                  <a:schemeClr val="bg1"/>
                </a:solidFill>
                <a:latin typeface="Times New Roman"/>
                <a:cs typeface="Times New Roman"/>
              </a:rPr>
              <a:t>electron-positron collider with luminosity of </a:t>
            </a:r>
            <a:r>
              <a:rPr lang="en-US" dirty="0">
                <a:solidFill>
                  <a:srgbClr val="FFFF00"/>
                </a:solidFill>
                <a:latin typeface="Times New Roman"/>
                <a:cs typeface="Times New Roman"/>
              </a:rPr>
              <a:t>10</a:t>
            </a:r>
            <a:r>
              <a:rPr lang="en-US" baseline="30000" dirty="0">
                <a:solidFill>
                  <a:srgbClr val="FFFF00"/>
                </a:solidFill>
                <a:latin typeface="Times New Roman"/>
                <a:cs typeface="Times New Roman"/>
              </a:rPr>
              <a:t>32 </a:t>
            </a:r>
            <a:r>
              <a:rPr lang="en-US" dirty="0">
                <a:solidFill>
                  <a:srgbClr val="FFFF00"/>
                </a:solidFill>
                <a:latin typeface="Times New Roman"/>
                <a:cs typeface="Times New Roman"/>
              </a:rPr>
              <a:t>cm</a:t>
            </a:r>
            <a:r>
              <a:rPr lang="en-US" baseline="30000" dirty="0">
                <a:solidFill>
                  <a:srgbClr val="FFFF00"/>
                </a:solidFill>
                <a:latin typeface="Times New Roman"/>
                <a:cs typeface="Times New Roman"/>
              </a:rPr>
              <a:t>−2</a:t>
            </a:r>
            <a:r>
              <a:rPr lang="en-US" dirty="0">
                <a:solidFill>
                  <a:srgbClr val="FFFF00"/>
                </a:solidFill>
                <a:latin typeface="Times New Roman"/>
                <a:cs typeface="Times New Roman"/>
              </a:rPr>
              <a:t>s</a:t>
            </a:r>
            <a:r>
              <a:rPr lang="en-US" baseline="30000" dirty="0">
                <a:solidFill>
                  <a:srgbClr val="FFFF00"/>
                </a:solidFill>
                <a:latin typeface="Times New Roman"/>
                <a:cs typeface="Times New Roman"/>
              </a:rPr>
              <a:t>−1</a:t>
            </a:r>
            <a:r>
              <a:rPr lang="en-US" dirty="0">
                <a:solidFill>
                  <a:schemeClr val="bg1"/>
                </a:solidFill>
                <a:latin typeface="Times New Roman"/>
                <a:cs typeface="Times New Roman"/>
              </a:rPr>
              <a:t> with center of mass energy ranging from the mass of the </a:t>
            </a:r>
            <a:r>
              <a:rPr lang="en-US" dirty="0" err="1">
                <a:solidFill>
                  <a:schemeClr val="bg1"/>
                </a:solidFill>
                <a:latin typeface="Times New Roman"/>
                <a:cs typeface="Times New Roman"/>
              </a:rPr>
              <a:t>φ</a:t>
            </a:r>
            <a:r>
              <a:rPr lang="en-US" dirty="0">
                <a:solidFill>
                  <a:schemeClr val="bg1"/>
                </a:solidFill>
                <a:latin typeface="Times New Roman"/>
                <a:cs typeface="Times New Roman"/>
              </a:rPr>
              <a:t>-resonance </a:t>
            </a:r>
            <a:r>
              <a:rPr lang="en-US" dirty="0" smtClean="0">
                <a:solidFill>
                  <a:srgbClr val="FFFF00"/>
                </a:solidFill>
                <a:latin typeface="Times New Roman"/>
                <a:cs typeface="Times New Roman"/>
              </a:rPr>
              <a:t>1 </a:t>
            </a:r>
            <a:r>
              <a:rPr lang="en-US" dirty="0" err="1" smtClean="0">
                <a:solidFill>
                  <a:srgbClr val="FFFF00"/>
                </a:solidFill>
                <a:latin typeface="Times New Roman"/>
                <a:cs typeface="Times New Roman"/>
              </a:rPr>
              <a:t>GeV</a:t>
            </a:r>
            <a:r>
              <a:rPr lang="en-US" dirty="0" smtClean="0">
                <a:solidFill>
                  <a:srgbClr val="FFFF00"/>
                </a:solidFill>
                <a:latin typeface="Times New Roman"/>
                <a:cs typeface="Times New Roman"/>
              </a:rPr>
              <a:t> </a:t>
            </a:r>
            <a:r>
              <a:rPr lang="en-US" dirty="0">
                <a:solidFill>
                  <a:srgbClr val="FFFF00"/>
                </a:solidFill>
                <a:latin typeface="Times New Roman"/>
                <a:cs typeface="Times New Roman"/>
              </a:rPr>
              <a:t>up to ∼3.0 </a:t>
            </a:r>
            <a:r>
              <a:rPr lang="en-US" dirty="0" err="1">
                <a:solidFill>
                  <a:srgbClr val="FFFF00"/>
                </a:solidFill>
                <a:latin typeface="Times New Roman"/>
                <a:cs typeface="Times New Roman"/>
              </a:rPr>
              <a:t>GeV</a:t>
            </a:r>
            <a:r>
              <a:rPr lang="en-US" dirty="0">
                <a:solidFill>
                  <a:schemeClr val="bg1"/>
                </a:solidFill>
                <a:latin typeface="Times New Roman"/>
                <a:cs typeface="Times New Roman"/>
              </a:rPr>
              <a:t>, would complement high-energy experiment at the LHC and future linear collider (ILC). Such a machine can easily collect an integrated luminosity of about </a:t>
            </a:r>
            <a:r>
              <a:rPr lang="en-US" dirty="0">
                <a:solidFill>
                  <a:srgbClr val="FFFF00"/>
                </a:solidFill>
                <a:latin typeface="Times New Roman"/>
                <a:cs typeface="Times New Roman"/>
              </a:rPr>
              <a:t>5 fb</a:t>
            </a:r>
            <a:r>
              <a:rPr lang="en-US" baseline="30000" dirty="0">
                <a:solidFill>
                  <a:srgbClr val="FFFF00"/>
                </a:solidFill>
                <a:latin typeface="Times New Roman"/>
                <a:cs typeface="Times New Roman"/>
              </a:rPr>
              <a:t>−1</a:t>
            </a:r>
            <a:r>
              <a:rPr lang="en-US" dirty="0">
                <a:solidFill>
                  <a:srgbClr val="FFFF00"/>
                </a:solidFill>
                <a:latin typeface="Times New Roman"/>
                <a:cs typeface="Times New Roman"/>
              </a:rPr>
              <a:t> in a few years of data </a:t>
            </a:r>
            <a:r>
              <a:rPr lang="en-US" dirty="0" smtClean="0">
                <a:solidFill>
                  <a:srgbClr val="FFFF00"/>
                </a:solidFill>
                <a:latin typeface="Times New Roman"/>
                <a:cs typeface="Times New Roman"/>
              </a:rPr>
              <a:t>taking</a:t>
            </a:r>
            <a:r>
              <a:rPr lang="en-US" dirty="0" smtClean="0">
                <a:solidFill>
                  <a:schemeClr val="bg1"/>
                </a:solidFill>
                <a:latin typeface="Times New Roman"/>
                <a:cs typeface="Times New Roman"/>
              </a:rPr>
              <a:t>.</a:t>
            </a:r>
          </a:p>
          <a:p>
            <a:pPr algn="just"/>
            <a:endParaRPr lang="en-US" dirty="0" smtClean="0">
              <a:solidFill>
                <a:schemeClr val="bg1"/>
              </a:solidFill>
              <a:latin typeface="Times New Roman"/>
              <a:cs typeface="Times New Roman"/>
            </a:endParaRPr>
          </a:p>
          <a:p>
            <a:pPr algn="just"/>
            <a:endParaRPr lang="en-US" dirty="0">
              <a:solidFill>
                <a:schemeClr val="bg1"/>
              </a:solidFill>
              <a:latin typeface="Times New Roman"/>
              <a:cs typeface="Times New Roman"/>
            </a:endParaRPr>
          </a:p>
          <a:p>
            <a:pPr algn="just"/>
            <a:endParaRPr lang="en-US" dirty="0" smtClean="0">
              <a:solidFill>
                <a:schemeClr val="bg1"/>
              </a:solidFill>
              <a:latin typeface="Times New Roman"/>
              <a:cs typeface="Times New Roman"/>
            </a:endParaRPr>
          </a:p>
          <a:p>
            <a:pPr algn="just"/>
            <a:endParaRPr lang="en-US" dirty="0">
              <a:solidFill>
                <a:schemeClr val="bg1"/>
              </a:solidFill>
              <a:latin typeface="Times New Roman"/>
              <a:cs typeface="Times New Roman"/>
            </a:endParaRPr>
          </a:p>
          <a:p>
            <a:pPr algn="just"/>
            <a:endParaRPr lang="en-US" dirty="0" smtClean="0">
              <a:solidFill>
                <a:schemeClr val="bg1"/>
              </a:solidFill>
              <a:latin typeface="Times New Roman"/>
              <a:cs typeface="Times New Roman"/>
            </a:endParaRPr>
          </a:p>
          <a:p>
            <a:pPr algn="just"/>
            <a:endParaRPr lang="en-US" dirty="0">
              <a:solidFill>
                <a:schemeClr val="bg1"/>
              </a:solidFill>
              <a:latin typeface="Times New Roman"/>
              <a:cs typeface="Times New Roman"/>
            </a:endParaRPr>
          </a:p>
          <a:p>
            <a:pPr algn="just"/>
            <a:endParaRPr lang="en-US" dirty="0" smtClean="0">
              <a:solidFill>
                <a:schemeClr val="bg1"/>
              </a:solidFill>
              <a:latin typeface="Times New Roman"/>
              <a:cs typeface="Times New Roman"/>
            </a:endParaRPr>
          </a:p>
          <a:p>
            <a:pPr algn="just"/>
            <a:endParaRPr lang="en-US" dirty="0">
              <a:solidFill>
                <a:schemeClr val="bg1"/>
              </a:solidFill>
              <a:latin typeface="Times New Roman"/>
              <a:cs typeface="Times New Roman"/>
            </a:endParaRPr>
          </a:p>
          <a:p>
            <a:pPr algn="just"/>
            <a:endParaRPr lang="en-US" dirty="0" smtClean="0">
              <a:solidFill>
                <a:schemeClr val="bg1"/>
              </a:solidFill>
              <a:latin typeface="Times New Roman"/>
              <a:cs typeface="Times New Roman"/>
            </a:endParaRPr>
          </a:p>
          <a:p>
            <a:pPr algn="just"/>
            <a:endParaRPr lang="en-US" dirty="0">
              <a:solidFill>
                <a:schemeClr val="bg1"/>
              </a:solidFill>
              <a:latin typeface="Times New Roman"/>
              <a:cs typeface="Times New Roman"/>
            </a:endParaRPr>
          </a:p>
          <a:p>
            <a:pPr algn="just"/>
            <a:endParaRPr lang="en-US" dirty="0" smtClean="0">
              <a:solidFill>
                <a:schemeClr val="bg1"/>
              </a:solidFill>
              <a:latin typeface="Times New Roman"/>
              <a:cs typeface="Times New Roman"/>
            </a:endParaRPr>
          </a:p>
          <a:p>
            <a:pPr algn="just"/>
            <a:endParaRPr lang="en-US" dirty="0">
              <a:solidFill>
                <a:schemeClr val="bg1"/>
              </a:solidFill>
              <a:latin typeface="Times New Roman"/>
              <a:cs typeface="Times New Roman"/>
            </a:endParaRPr>
          </a:p>
          <a:p>
            <a:pPr algn="just"/>
            <a:endParaRPr lang="en-US" dirty="0" smtClean="0">
              <a:solidFill>
                <a:schemeClr val="bg1"/>
              </a:solidFill>
              <a:latin typeface="Times New Roman"/>
              <a:cs typeface="Times New Roman"/>
            </a:endParaRPr>
          </a:p>
          <a:p>
            <a:pPr algn="just"/>
            <a:r>
              <a:rPr lang="en-US" dirty="0" smtClean="0">
                <a:solidFill>
                  <a:schemeClr val="bg1"/>
                </a:solidFill>
                <a:latin typeface="Times New Roman"/>
                <a:cs typeface="Times New Roman"/>
              </a:rPr>
              <a:t>This </a:t>
            </a:r>
            <a:r>
              <a:rPr lang="en-US" dirty="0">
                <a:solidFill>
                  <a:schemeClr val="bg1"/>
                </a:solidFill>
                <a:latin typeface="Times New Roman"/>
                <a:cs typeface="Times New Roman"/>
              </a:rPr>
              <a:t>will allow one to measure the </a:t>
            </a:r>
            <a:r>
              <a:rPr lang="en-US" dirty="0" err="1">
                <a:solidFill>
                  <a:srgbClr val="FFFF00"/>
                </a:solidFill>
                <a:latin typeface="Times New Roman"/>
                <a:cs typeface="Times New Roman"/>
              </a:rPr>
              <a:t>e</a:t>
            </a:r>
            <a:r>
              <a:rPr lang="en-US" baseline="30000" dirty="0" err="1">
                <a:solidFill>
                  <a:srgbClr val="FFFF00"/>
                </a:solidFill>
                <a:latin typeface="Times New Roman"/>
                <a:cs typeface="Times New Roman"/>
              </a:rPr>
              <a:t>+</a:t>
            </a:r>
            <a:r>
              <a:rPr lang="en-US" dirty="0" err="1">
                <a:solidFill>
                  <a:srgbClr val="FFFF00"/>
                </a:solidFill>
                <a:latin typeface="Times New Roman"/>
                <a:cs typeface="Times New Roman"/>
              </a:rPr>
              <a:t>e</a:t>
            </a:r>
            <a:r>
              <a:rPr lang="en-US" baseline="30000" dirty="0">
                <a:solidFill>
                  <a:srgbClr val="FFFF00"/>
                </a:solidFill>
                <a:latin typeface="Times New Roman"/>
                <a:cs typeface="Times New Roman"/>
              </a:rPr>
              <a:t>-</a:t>
            </a:r>
            <a:r>
              <a:rPr lang="en-US" dirty="0">
                <a:solidFill>
                  <a:srgbClr val="FFFF00"/>
                </a:solidFill>
                <a:latin typeface="Times New Roman"/>
                <a:cs typeface="Times New Roman"/>
              </a:rPr>
              <a:t> cross section to hadrons with a total fractional accuracy of 1%, </a:t>
            </a:r>
            <a:r>
              <a:rPr lang="en-US" dirty="0">
                <a:solidFill>
                  <a:schemeClr val="bg1"/>
                </a:solidFill>
                <a:latin typeface="Times New Roman"/>
                <a:cs typeface="Times New Roman"/>
              </a:rPr>
              <a:t>a level of knowledge that has relevant implications for the determination of SM observables, like, </a:t>
            </a:r>
            <a:r>
              <a:rPr lang="en-US" dirty="0">
                <a:solidFill>
                  <a:srgbClr val="FFFF00"/>
                </a:solidFill>
                <a:latin typeface="Times New Roman"/>
                <a:cs typeface="Times New Roman"/>
              </a:rPr>
              <a:t>the </a:t>
            </a:r>
            <a:r>
              <a:rPr lang="en-US" i="1" dirty="0">
                <a:solidFill>
                  <a:srgbClr val="FFFF00"/>
                </a:solidFill>
                <a:latin typeface="Times New Roman"/>
                <a:cs typeface="Times New Roman"/>
              </a:rPr>
              <a:t>g-</a:t>
            </a:r>
            <a:r>
              <a:rPr lang="en-US" dirty="0">
                <a:solidFill>
                  <a:srgbClr val="FFFF00"/>
                </a:solidFill>
                <a:latin typeface="Times New Roman"/>
                <a:cs typeface="Times New Roman"/>
              </a:rPr>
              <a:t>2 of the </a:t>
            </a:r>
            <a:r>
              <a:rPr lang="en-US" dirty="0" err="1">
                <a:solidFill>
                  <a:srgbClr val="FFFF00"/>
                </a:solidFill>
                <a:latin typeface="Times New Roman"/>
                <a:cs typeface="Times New Roman"/>
              </a:rPr>
              <a:t>muon</a:t>
            </a:r>
            <a:r>
              <a:rPr lang="en-US" dirty="0">
                <a:solidFill>
                  <a:srgbClr val="FFFF00"/>
                </a:solidFill>
                <a:latin typeface="Times New Roman"/>
                <a:cs typeface="Times New Roman"/>
              </a:rPr>
              <a:t> and the effective fine-structure constant at the M</a:t>
            </a:r>
            <a:r>
              <a:rPr lang="en-US" baseline="-25000" dirty="0">
                <a:solidFill>
                  <a:srgbClr val="FFFF00"/>
                </a:solidFill>
                <a:latin typeface="Times New Roman"/>
                <a:cs typeface="Times New Roman"/>
              </a:rPr>
              <a:t>Z</a:t>
            </a:r>
            <a:r>
              <a:rPr lang="en-US" b="1" baseline="-25000" dirty="0">
                <a:solidFill>
                  <a:srgbClr val="FFFF00"/>
                </a:solidFill>
                <a:latin typeface="Times New Roman"/>
                <a:cs typeface="Times New Roman"/>
              </a:rPr>
              <a:t> </a:t>
            </a:r>
            <a:r>
              <a:rPr lang="en-US" dirty="0">
                <a:solidFill>
                  <a:srgbClr val="FFFF00"/>
                </a:solidFill>
                <a:latin typeface="Times New Roman"/>
                <a:cs typeface="Times New Roman"/>
              </a:rPr>
              <a:t>scale. </a:t>
            </a:r>
            <a:r>
              <a:rPr lang="en-US" dirty="0">
                <a:solidFill>
                  <a:schemeClr val="bg1"/>
                </a:solidFill>
                <a:latin typeface="Times New Roman"/>
                <a:cs typeface="Times New Roman"/>
              </a:rPr>
              <a:t>The latter are, through quantum effects, sensitive to possible </a:t>
            </a:r>
            <a:r>
              <a:rPr lang="en-US" dirty="0" err="1">
                <a:solidFill>
                  <a:schemeClr val="bg1"/>
                </a:solidFill>
                <a:latin typeface="Times New Roman"/>
                <a:cs typeface="Times New Roman"/>
              </a:rPr>
              <a:t>bSM</a:t>
            </a:r>
            <a:r>
              <a:rPr lang="en-US" dirty="0">
                <a:solidFill>
                  <a:schemeClr val="bg1"/>
                </a:solidFill>
                <a:latin typeface="Times New Roman"/>
                <a:cs typeface="Times New Roman"/>
              </a:rPr>
              <a:t> physics at  scales of the order of hundred </a:t>
            </a:r>
            <a:r>
              <a:rPr lang="en-US" dirty="0" err="1">
                <a:solidFill>
                  <a:schemeClr val="bg1"/>
                </a:solidFill>
                <a:latin typeface="Times New Roman"/>
                <a:cs typeface="Times New Roman"/>
              </a:rPr>
              <a:t>GeV</a:t>
            </a:r>
            <a:r>
              <a:rPr lang="en-US" dirty="0">
                <a:solidFill>
                  <a:schemeClr val="bg1"/>
                </a:solidFill>
                <a:latin typeface="Times New Roman"/>
                <a:cs typeface="Times New Roman"/>
              </a:rPr>
              <a:t> or </a:t>
            </a:r>
            <a:r>
              <a:rPr lang="en-US" dirty="0" err="1">
                <a:solidFill>
                  <a:schemeClr val="bg1"/>
                </a:solidFill>
                <a:latin typeface="Times New Roman"/>
                <a:cs typeface="Times New Roman"/>
              </a:rPr>
              <a:t>TeV</a:t>
            </a:r>
            <a:r>
              <a:rPr lang="en-US" dirty="0">
                <a:solidFill>
                  <a:schemeClr val="bg1"/>
                </a:solidFill>
                <a:latin typeface="Times New Roman"/>
                <a:cs typeface="Times New Roman"/>
              </a:rPr>
              <a:t>. </a:t>
            </a:r>
          </a:p>
          <a:p>
            <a:pPr algn="just"/>
            <a:endParaRPr lang="en-US" dirty="0">
              <a:solidFill>
                <a:schemeClr val="bg1"/>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0566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126" t="3099" r="4141" b="2223"/>
          <a:stretch/>
        </p:blipFill>
        <p:spPr>
          <a:xfrm>
            <a:off x="176" y="0"/>
            <a:ext cx="9144001" cy="6858000"/>
          </a:xfrm>
          <a:prstGeom prst="rect">
            <a:avLst/>
          </a:prstGeom>
        </p:spPr>
      </p:pic>
      <p:pic>
        <p:nvPicPr>
          <p:cNvPr id="68" name="Picture 67"/>
          <p:cNvPicPr>
            <a:picLocks noChangeAspect="1"/>
          </p:cNvPicPr>
          <p:nvPr/>
        </p:nvPicPr>
        <p:blipFill>
          <a:blip r:embed="rId4"/>
          <a:stretch>
            <a:fillRect/>
          </a:stretch>
        </p:blipFill>
        <p:spPr>
          <a:xfrm>
            <a:off x="3956818" y="0"/>
            <a:ext cx="5187182" cy="6858000"/>
          </a:xfrm>
          <a:prstGeom prst="rect">
            <a:avLst/>
          </a:prstGeom>
        </p:spPr>
      </p:pic>
      <p:graphicFrame>
        <p:nvGraphicFramePr>
          <p:cNvPr id="69" name="Object 68"/>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8615820"/>
              </p:ext>
            </p:extLst>
          </p:nvPr>
        </p:nvGraphicFramePr>
        <p:xfrm>
          <a:off x="871669" y="2990439"/>
          <a:ext cx="2032440" cy="844947"/>
        </p:xfrm>
        <a:graphic>
          <a:graphicData uri="http://schemas.openxmlformats.org/presentationml/2006/ole">
            <p:oleObj spid="_x0000_s136262" name="Equation" r:id="rId5" imgW="1130300" imgH="469900" progId="Equation.3">
              <p:embed/>
            </p:oleObj>
          </a:graphicData>
        </a:graphic>
      </p:graphicFrame>
      <p:graphicFrame>
        <p:nvGraphicFramePr>
          <p:cNvPr id="70" name="Object 69"/>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3693067"/>
              </p:ext>
            </p:extLst>
          </p:nvPr>
        </p:nvGraphicFramePr>
        <p:xfrm>
          <a:off x="871669" y="4169600"/>
          <a:ext cx="2032440" cy="917076"/>
        </p:xfrm>
        <a:graphic>
          <a:graphicData uri="http://schemas.openxmlformats.org/presentationml/2006/ole">
            <p:oleObj spid="_x0000_s136263" name="Equation" r:id="rId6" imgW="1041400" imgH="469900" progId="Equation.3">
              <p:embed/>
            </p:oleObj>
          </a:graphicData>
        </a:graphic>
      </p:graphicFrame>
      <p:sp>
        <p:nvSpPr>
          <p:cNvPr id="2" name="TextBox 1"/>
          <p:cNvSpPr txBox="1"/>
          <p:nvPr/>
        </p:nvSpPr>
        <p:spPr>
          <a:xfrm>
            <a:off x="163128" y="95786"/>
            <a:ext cx="3623811" cy="2585323"/>
          </a:xfrm>
          <a:prstGeom prst="rect">
            <a:avLst/>
          </a:prstGeom>
          <a:noFill/>
        </p:spPr>
        <p:txBody>
          <a:bodyPr wrap="square" rtlCol="0">
            <a:spAutoFit/>
          </a:bodyPr>
          <a:lstStyle/>
          <a:p>
            <a:pPr algn="just"/>
            <a:r>
              <a:rPr lang="en-US" dirty="0">
                <a:solidFill>
                  <a:schemeClr val="bg1"/>
                </a:solidFill>
                <a:latin typeface="Times New Roman"/>
                <a:cs typeface="Times New Roman"/>
              </a:rPr>
              <a:t>A primary effect of the electron-positron interaction is an enhancement of the luminosity due to the pinch effect [2], </a:t>
            </a:r>
            <a:r>
              <a:rPr lang="en-US" dirty="0" err="1">
                <a:solidFill>
                  <a:schemeClr val="bg1"/>
                </a:solidFill>
                <a:latin typeface="Times New Roman"/>
                <a:cs typeface="Times New Roman"/>
              </a:rPr>
              <a:t>i</a:t>
            </a:r>
            <a:r>
              <a:rPr lang="en-US" dirty="0">
                <a:solidFill>
                  <a:schemeClr val="bg1"/>
                </a:solidFill>
                <a:latin typeface="Times New Roman"/>
                <a:cs typeface="Times New Roman"/>
              </a:rPr>
              <a:t>. e. the reduction of the cross section of both beams occurring at the IP due to self focusing forces, see Fig. 22, that is included in the luminosity definition through the factor H</a:t>
            </a:r>
            <a:r>
              <a:rPr lang="en-US" baseline="-25000" dirty="0">
                <a:solidFill>
                  <a:schemeClr val="bg1"/>
                </a:solidFill>
                <a:latin typeface="Times New Roman"/>
                <a:cs typeface="Times New Roman"/>
              </a:rPr>
              <a:t>D</a:t>
            </a:r>
            <a:r>
              <a:rPr lang="en-US" dirty="0">
                <a:solidFill>
                  <a:schemeClr val="bg1"/>
                </a:solidFill>
                <a:latin typeface="Times New Roman"/>
                <a:cs typeface="Times New Roman"/>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2949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126" t="3099" r="4141" b="2223"/>
          <a:stretch/>
        </p:blipFill>
        <p:spPr>
          <a:xfrm>
            <a:off x="176" y="0"/>
            <a:ext cx="9144001" cy="6858000"/>
          </a:xfrm>
          <a:prstGeom prst="rect">
            <a:avLst/>
          </a:prstGeom>
        </p:spPr>
      </p:pic>
      <p:pic>
        <p:nvPicPr>
          <p:cNvPr id="2" name="Picture 1"/>
          <p:cNvPicPr>
            <a:picLocks noChangeAspect="1"/>
          </p:cNvPicPr>
          <p:nvPr/>
        </p:nvPicPr>
        <p:blipFill>
          <a:blip r:embed="rId4"/>
          <a:stretch>
            <a:fillRect/>
          </a:stretch>
        </p:blipFill>
        <p:spPr>
          <a:xfrm>
            <a:off x="3428128" y="395326"/>
            <a:ext cx="5575663" cy="5115915"/>
          </a:xfrm>
          <a:prstGeom prst="rect">
            <a:avLst/>
          </a:prstGeom>
        </p:spPr>
      </p:pic>
      <p:graphicFrame>
        <p:nvGraphicFramePr>
          <p:cNvPr id="3"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1193306"/>
              </p:ext>
            </p:extLst>
          </p:nvPr>
        </p:nvGraphicFramePr>
        <p:xfrm>
          <a:off x="435016" y="385936"/>
          <a:ext cx="2703857" cy="787738"/>
        </p:xfrm>
        <a:graphic>
          <a:graphicData uri="http://schemas.openxmlformats.org/presentationml/2006/ole">
            <p:oleObj spid="_x0000_s137317" name="Equation" r:id="rId5" imgW="1612900" imgH="469900" progId="Equation.3">
              <p:embed/>
            </p:oleObj>
          </a:graphicData>
        </a:graphic>
      </p:graphicFrame>
      <p:graphicFrame>
        <p:nvGraphicFramePr>
          <p:cNvPr id="5"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9581245"/>
              </p:ext>
            </p:extLst>
          </p:nvPr>
        </p:nvGraphicFramePr>
        <p:xfrm>
          <a:off x="1021191" y="1390899"/>
          <a:ext cx="1531507" cy="908521"/>
        </p:xfrm>
        <a:graphic>
          <a:graphicData uri="http://schemas.openxmlformats.org/presentationml/2006/ole">
            <p:oleObj spid="_x0000_s137318" name="Equation" r:id="rId6" imgW="749300" imgH="444500" progId="Equation.3">
              <p:embed/>
            </p:oleObj>
          </a:graphicData>
        </a:graphic>
      </p:graphicFrame>
      <p:graphicFrame>
        <p:nvGraphicFramePr>
          <p:cNvPr id="6"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1781898"/>
              </p:ext>
            </p:extLst>
          </p:nvPr>
        </p:nvGraphicFramePr>
        <p:xfrm>
          <a:off x="768175" y="2610870"/>
          <a:ext cx="2037539" cy="1084923"/>
        </p:xfrm>
        <a:graphic>
          <a:graphicData uri="http://schemas.openxmlformats.org/presentationml/2006/ole">
            <p:oleObj spid="_x0000_s137319" name="Equation" r:id="rId7" imgW="977900" imgH="520700" progId="Equation.3">
              <p:embed/>
            </p:oleObj>
          </a:graphicData>
        </a:graphic>
      </p:graphicFrame>
      <p:sp>
        <p:nvSpPr>
          <p:cNvPr id="7" name="TextBox 6"/>
          <p:cNvSpPr txBox="1"/>
          <p:nvPr/>
        </p:nvSpPr>
        <p:spPr>
          <a:xfrm>
            <a:off x="264686" y="4054507"/>
            <a:ext cx="3044516" cy="2585323"/>
          </a:xfrm>
          <a:prstGeom prst="rect">
            <a:avLst/>
          </a:prstGeom>
          <a:noFill/>
        </p:spPr>
        <p:txBody>
          <a:bodyPr wrap="square" rtlCol="0">
            <a:spAutoFit/>
          </a:bodyPr>
          <a:lstStyle/>
          <a:p>
            <a:pPr algn="just"/>
            <a:r>
              <a:rPr lang="en-US" dirty="0">
                <a:solidFill>
                  <a:srgbClr val="FFFFFF"/>
                </a:solidFill>
                <a:latin typeface="Times New Roman"/>
                <a:cs typeface="Times New Roman"/>
              </a:rPr>
              <a:t>Under the previous condition the positron beam spot size remains constant during the interaction due to the balance between its own defocusing emittance pressure and the counter-propagating electron beam focusing effect.</a:t>
            </a:r>
          </a:p>
          <a:p>
            <a:pPr algn="just"/>
            <a:endParaRPr lang="en-US" dirty="0">
              <a:solidFill>
                <a:srgbClr val="FFFFFF"/>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39631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26" t="3099" r="4141" b="2223"/>
          <a:stretch/>
        </p:blipFill>
        <p:spPr>
          <a:xfrm>
            <a:off x="176" y="0"/>
            <a:ext cx="9144001" cy="6858000"/>
          </a:xfrm>
          <a:prstGeom prst="rect">
            <a:avLst/>
          </a:prstGeom>
        </p:spPr>
      </p:pic>
      <p:pic>
        <p:nvPicPr>
          <p:cNvPr id="7" name="Picture 6"/>
          <p:cNvPicPr>
            <a:picLocks noChangeAspect="1"/>
          </p:cNvPicPr>
          <p:nvPr/>
        </p:nvPicPr>
        <p:blipFill>
          <a:blip r:embed="rId3"/>
          <a:stretch>
            <a:fillRect/>
          </a:stretch>
        </p:blipFill>
        <p:spPr>
          <a:xfrm>
            <a:off x="835172" y="537770"/>
            <a:ext cx="7499269" cy="588605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4417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152400" y="263164"/>
            <a:ext cx="8839200" cy="5972682"/>
          </a:xfrm>
          <a:prstGeom prst="rect">
            <a:avLst/>
          </a:prstGeom>
          <a:noFill/>
          <a:ln w="9525">
            <a:noFill/>
            <a:miter lim="800000"/>
            <a:headEnd/>
            <a:tailEnd/>
          </a:ln>
        </p:spPr>
        <p:txBody>
          <a:bodyPr>
            <a:prstTxWarp prst="textNoShape">
              <a:avLst/>
            </a:prstTxWarp>
          </a:bodyPr>
          <a:lstStyle/>
          <a:p>
            <a:pPr marL="342900" indent="-342900">
              <a:lnSpc>
                <a:spcPct val="120000"/>
              </a:lnSpc>
              <a:spcBef>
                <a:spcPct val="20000"/>
              </a:spcBef>
              <a:buFont typeface="Arial"/>
              <a:buChar char="•"/>
              <a:defRPr/>
            </a:pPr>
            <a:r>
              <a:rPr lang="en-US" sz="2400" b="1" dirty="0">
                <a:solidFill>
                  <a:srgbClr val="008000"/>
                </a:solidFill>
                <a:latin typeface="Times" pitchFamily="-111" charset="0"/>
              </a:rPr>
              <a:t>WG1:  Electron Machine (SC Linac and Cryogenics)		</a:t>
            </a:r>
            <a:r>
              <a:rPr lang="en-US" sz="2400" b="1" i="1" dirty="0">
                <a:solidFill>
                  <a:srgbClr val="008000"/>
                </a:solidFill>
                <a:latin typeface="Apple Casual"/>
                <a:cs typeface="Apple Casual"/>
              </a:rPr>
              <a:t>MI</a:t>
            </a:r>
            <a:r>
              <a:rPr lang="en-US" sz="2400" b="1" dirty="0">
                <a:solidFill>
                  <a:srgbClr val="008000"/>
                </a:solidFill>
                <a:latin typeface="Times" pitchFamily="-111" charset="0"/>
              </a:rPr>
              <a:t>			A)	Physics of and with FELs (including Detectors)	</a:t>
            </a:r>
            <a:r>
              <a:rPr lang="en-US" sz="2400" b="1" i="1" dirty="0">
                <a:solidFill>
                  <a:srgbClr val="008000"/>
                </a:solidFill>
                <a:latin typeface="Apple Casual"/>
                <a:cs typeface="Apple Casual"/>
              </a:rPr>
              <a:t>MI</a:t>
            </a:r>
            <a:r>
              <a:rPr lang="en-US" sz="2400" b="1" dirty="0">
                <a:solidFill>
                  <a:srgbClr val="008000"/>
                </a:solidFill>
                <a:latin typeface="Times" pitchFamily="-111" charset="0"/>
              </a:rPr>
              <a:t>				 B) THz																 C) Neutron Source													 E) Injectors  </a:t>
            </a:r>
            <a:r>
              <a:rPr lang="en-US" sz="2400" b="1" i="1" dirty="0">
                <a:solidFill>
                  <a:srgbClr val="008000"/>
                </a:solidFill>
                <a:latin typeface="Apple Casual"/>
                <a:cs typeface="Apple Casual"/>
              </a:rPr>
              <a:t>MI</a:t>
            </a:r>
            <a:endParaRPr lang="en-US" sz="2400" b="1" dirty="0">
              <a:solidFill>
                <a:srgbClr val="008000"/>
              </a:solidFill>
              <a:latin typeface="Times" pitchFamily="-111" charset="0"/>
            </a:endParaRPr>
          </a:p>
          <a:p>
            <a:pPr marL="342900" indent="-342900">
              <a:lnSpc>
                <a:spcPct val="120000"/>
              </a:lnSpc>
              <a:spcBef>
                <a:spcPct val="20000"/>
              </a:spcBef>
              <a:buFont typeface="Arial"/>
              <a:buChar char="•"/>
              <a:defRPr/>
            </a:pPr>
            <a:r>
              <a:rPr lang="en-US" sz="2400" b="1" dirty="0">
                <a:solidFill>
                  <a:srgbClr val="0000FF"/>
                </a:solidFill>
                <a:latin typeface="Times" pitchFamily="-111" charset="0"/>
              </a:rPr>
              <a:t>WG2:	Photon Machine (Lasers and Optical Systems)	</a:t>
            </a:r>
            <a:r>
              <a:rPr lang="en-US" sz="2400" b="1" i="1" dirty="0">
                <a:solidFill>
                  <a:srgbClr val="008000"/>
                </a:solidFill>
                <a:latin typeface="Apple Casual"/>
                <a:cs typeface="Apple Casual"/>
              </a:rPr>
              <a:t>MI</a:t>
            </a:r>
            <a:r>
              <a:rPr lang="en-US" sz="2400" b="1" dirty="0">
                <a:solidFill>
                  <a:srgbClr val="0000FF"/>
                </a:solidFill>
                <a:latin typeface="Times" pitchFamily="-111" charset="0"/>
              </a:rPr>
              <a:t>				A) Nuclear Physics	</a:t>
            </a:r>
            <a:r>
              <a:rPr lang="en-US" sz="2400" b="1" i="1" dirty="0">
                <a:solidFill>
                  <a:srgbClr val="008000"/>
                </a:solidFill>
                <a:latin typeface="Apple Casual"/>
                <a:cs typeface="Apple Casual"/>
              </a:rPr>
              <a:t>MI</a:t>
            </a:r>
            <a:r>
              <a:rPr lang="en-US" sz="2400" b="1" dirty="0">
                <a:solidFill>
                  <a:srgbClr val="0000FF"/>
                </a:solidFill>
                <a:latin typeface="Times" pitchFamily="-111" charset="0"/>
              </a:rPr>
              <a:t>												 B) gamma-gamma and electron-gamma colliders	</a:t>
            </a:r>
            <a:r>
              <a:rPr lang="en-US" sz="2400" b="1" i="1" dirty="0">
                <a:solidFill>
                  <a:srgbClr val="008000"/>
                </a:solidFill>
                <a:latin typeface="Apple Casual"/>
                <a:cs typeface="Apple Casual"/>
              </a:rPr>
              <a:t>MI</a:t>
            </a:r>
            <a:r>
              <a:rPr lang="en-US" sz="2400" b="1" dirty="0">
                <a:solidFill>
                  <a:srgbClr val="0000FF"/>
                </a:solidFill>
                <a:latin typeface="Times" pitchFamily="-111" charset="0"/>
              </a:rPr>
              <a:t>			 C) Comtpon Sources </a:t>
            </a:r>
            <a:r>
              <a:rPr lang="en-US" sz="2400" b="1" i="1" dirty="0">
                <a:solidFill>
                  <a:srgbClr val="008000"/>
                </a:solidFill>
                <a:latin typeface="Apple Casual"/>
                <a:cs typeface="Apple Casual"/>
              </a:rPr>
              <a:t>MI</a:t>
            </a:r>
            <a:endParaRPr lang="en-US" sz="2400" b="1" dirty="0">
              <a:solidFill>
                <a:srgbClr val="0000FF"/>
              </a:solidFill>
              <a:latin typeface="Times" pitchFamily="-111" charset="0"/>
            </a:endParaRPr>
          </a:p>
          <a:p>
            <a:pPr marL="342900" indent="-342900">
              <a:lnSpc>
                <a:spcPct val="120000"/>
              </a:lnSpc>
              <a:spcBef>
                <a:spcPct val="20000"/>
              </a:spcBef>
              <a:buFont typeface="Arial"/>
              <a:buChar char="•"/>
              <a:defRPr/>
            </a:pPr>
            <a:r>
              <a:rPr lang="en-US" sz="2400" b="1" i="1" cap="small" dirty="0">
                <a:latin typeface="Times" pitchFamily="-111" charset="0"/>
              </a:rPr>
              <a:t>WG3: Electron-Positron and El.-El. Collider </a:t>
            </a:r>
            <a:r>
              <a:rPr lang="en-US" sz="2400" b="1" i="1" dirty="0">
                <a:solidFill>
                  <a:srgbClr val="008000"/>
                </a:solidFill>
                <a:latin typeface="Apple Casual"/>
                <a:cs typeface="Apple Casual"/>
              </a:rPr>
              <a:t>MI</a:t>
            </a:r>
            <a:endParaRPr lang="en-US" sz="2400" b="1" i="1" cap="small" dirty="0">
              <a:latin typeface="Times" pitchFamily="-111" charset="0"/>
            </a:endParaRPr>
          </a:p>
          <a:p>
            <a:pPr marL="342900" indent="-342900">
              <a:lnSpc>
                <a:spcPct val="120000"/>
              </a:lnSpc>
              <a:spcBef>
                <a:spcPct val="20000"/>
              </a:spcBef>
              <a:buFont typeface="Arial"/>
              <a:buChar char="•"/>
              <a:defRPr/>
            </a:pPr>
            <a:r>
              <a:rPr lang="en-US" sz="2400" b="1" i="1" cap="small" dirty="0">
                <a:solidFill>
                  <a:srgbClr val="FF0000"/>
                </a:solidFill>
                <a:latin typeface="Times" pitchFamily="-111" charset="0"/>
              </a:rPr>
              <a:t> </a:t>
            </a:r>
            <a:r>
              <a:rPr lang="en-US" sz="2400" b="1" dirty="0">
                <a:solidFill>
                  <a:srgbClr val="FF0000"/>
                </a:solidFill>
                <a:latin typeface="Times" pitchFamily="-111" charset="0"/>
              </a:rPr>
              <a:t>WG4:	Advanced Accelerator R&amp;D </a:t>
            </a:r>
            <a:r>
              <a:rPr lang="en-US" sz="2400" b="1" i="1" dirty="0">
                <a:solidFill>
                  <a:srgbClr val="008000"/>
                </a:solidFill>
                <a:latin typeface="Apple Casual"/>
                <a:cs typeface="Apple Casual"/>
              </a:rPr>
              <a:t>MI</a:t>
            </a:r>
            <a:endParaRPr lang="en-US" sz="2400" b="1" dirty="0">
              <a:solidFill>
                <a:srgbClr val="FF0000"/>
              </a:solidFill>
              <a:latin typeface="Times" pitchFamily="-111" charset="0"/>
            </a:endParaRPr>
          </a:p>
          <a:p>
            <a:pPr marL="342900" indent="-342900">
              <a:lnSpc>
                <a:spcPct val="120000"/>
              </a:lnSpc>
              <a:spcBef>
                <a:spcPct val="20000"/>
              </a:spcBef>
              <a:buFont typeface="Arial"/>
              <a:buChar char="•"/>
              <a:defRPr/>
            </a:pPr>
            <a:r>
              <a:rPr lang="en-US" sz="2400" b="1" dirty="0">
                <a:solidFill>
                  <a:srgbClr val="660066"/>
                </a:solidFill>
                <a:latin typeface="Times" pitchFamily="-111" charset="0"/>
              </a:rPr>
              <a:t>WG5:  Site, Infrastructure, Implementation Plan</a:t>
            </a:r>
          </a:p>
        </p:txBody>
      </p:sp>
      <p:sp>
        <p:nvSpPr>
          <p:cNvPr id="4" name="Ovale 3"/>
          <p:cNvSpPr/>
          <p:nvPr/>
        </p:nvSpPr>
        <p:spPr>
          <a:xfrm>
            <a:off x="7979400" y="415807"/>
            <a:ext cx="483260" cy="370854"/>
          </a:xfrm>
          <a:prstGeom prst="ellipse">
            <a:avLst/>
          </a:prstGeom>
          <a:solidFill>
            <a:srgbClr val="FFFF00">
              <a:alpha val="1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Ovale 4"/>
          <p:cNvSpPr/>
          <p:nvPr/>
        </p:nvSpPr>
        <p:spPr>
          <a:xfrm>
            <a:off x="7974454" y="837919"/>
            <a:ext cx="483260" cy="370854"/>
          </a:xfrm>
          <a:prstGeom prst="ellipse">
            <a:avLst/>
          </a:prstGeom>
          <a:solidFill>
            <a:srgbClr val="FFFF00">
              <a:alpha val="1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Ovale 5"/>
          <p:cNvSpPr/>
          <p:nvPr/>
        </p:nvSpPr>
        <p:spPr>
          <a:xfrm>
            <a:off x="2889670" y="2157700"/>
            <a:ext cx="483260" cy="370854"/>
          </a:xfrm>
          <a:prstGeom prst="ellipse">
            <a:avLst/>
          </a:prstGeom>
          <a:solidFill>
            <a:srgbClr val="FFFF00">
              <a:alpha val="1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Ovale 6"/>
          <p:cNvSpPr/>
          <p:nvPr/>
        </p:nvSpPr>
        <p:spPr>
          <a:xfrm>
            <a:off x="7974454" y="2663411"/>
            <a:ext cx="483260" cy="370854"/>
          </a:xfrm>
          <a:prstGeom prst="ellipse">
            <a:avLst/>
          </a:prstGeom>
          <a:solidFill>
            <a:srgbClr val="FFFF00">
              <a:alpha val="1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Ovale 7"/>
          <p:cNvSpPr/>
          <p:nvPr/>
        </p:nvSpPr>
        <p:spPr>
          <a:xfrm>
            <a:off x="3856189" y="3135407"/>
            <a:ext cx="483260" cy="370854"/>
          </a:xfrm>
          <a:prstGeom prst="ellipse">
            <a:avLst/>
          </a:prstGeom>
          <a:solidFill>
            <a:srgbClr val="FFFF00">
              <a:alpha val="1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Ovale 8"/>
          <p:cNvSpPr/>
          <p:nvPr/>
        </p:nvSpPr>
        <p:spPr>
          <a:xfrm>
            <a:off x="3968579" y="3967021"/>
            <a:ext cx="483260" cy="370854"/>
          </a:xfrm>
          <a:prstGeom prst="ellipse">
            <a:avLst/>
          </a:prstGeom>
          <a:solidFill>
            <a:srgbClr val="FFFF00">
              <a:alpha val="1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26" t="3099" r="4141" b="2223"/>
          <a:stretch/>
        </p:blipFill>
        <p:spPr>
          <a:xfrm>
            <a:off x="88" y="0"/>
            <a:ext cx="9144001" cy="6858000"/>
          </a:xfrm>
          <a:prstGeom prst="rect">
            <a:avLst/>
          </a:prstGeom>
        </p:spPr>
      </p:pic>
      <p:pic>
        <p:nvPicPr>
          <p:cNvPr id="2" name="Picture 1"/>
          <p:cNvPicPr>
            <a:picLocks noChangeAspect="1"/>
          </p:cNvPicPr>
          <p:nvPr/>
        </p:nvPicPr>
        <p:blipFill>
          <a:blip r:embed="rId3"/>
          <a:stretch>
            <a:fillRect/>
          </a:stretch>
        </p:blipFill>
        <p:spPr>
          <a:xfrm>
            <a:off x="88" y="412031"/>
            <a:ext cx="9144000" cy="4198590"/>
          </a:xfrm>
          <a:prstGeom prst="rect">
            <a:avLst/>
          </a:prstGeom>
        </p:spPr>
      </p:pic>
      <p:sp>
        <p:nvSpPr>
          <p:cNvPr id="3" name="TextBox 2"/>
          <p:cNvSpPr txBox="1"/>
          <p:nvPr/>
        </p:nvSpPr>
        <p:spPr>
          <a:xfrm>
            <a:off x="412282" y="4998228"/>
            <a:ext cx="8319613" cy="1200329"/>
          </a:xfrm>
          <a:prstGeom prst="rect">
            <a:avLst/>
          </a:prstGeom>
          <a:noFill/>
        </p:spPr>
        <p:txBody>
          <a:bodyPr wrap="square" rtlCol="0">
            <a:spAutoFit/>
          </a:bodyPr>
          <a:lstStyle/>
          <a:p>
            <a:pPr algn="just"/>
            <a:r>
              <a:rPr lang="en-US" dirty="0">
                <a:solidFill>
                  <a:srgbClr val="FFFFFF"/>
                </a:solidFill>
                <a:latin typeface="Times New Roman"/>
                <a:cs typeface="Times New Roman"/>
              </a:rPr>
              <a:t>For the peak brightness the main advantage of driving the conversion directly with a photon beam relies on the possibility of using thinner targets. The emittance of the positron beam emerging from the target is determined by the source size and the beam divergence.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7096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 name="Picture 211"/>
          <p:cNvPicPr>
            <a:picLocks noChangeAspect="1"/>
          </p:cNvPicPr>
          <p:nvPr/>
        </p:nvPicPr>
        <p:blipFill rotWithShape="1">
          <a:blip r:embed="rId2"/>
          <a:srcRect l="1747" t="2378" r="3433" b="2145"/>
          <a:stretch/>
        </p:blipFill>
        <p:spPr>
          <a:xfrm>
            <a:off x="0" y="-27383"/>
            <a:ext cx="9144000" cy="6887364"/>
          </a:xfrm>
          <a:prstGeom prst="rect">
            <a:avLst/>
          </a:prstGeom>
        </p:spPr>
      </p:pic>
      <p:grpSp>
        <p:nvGrpSpPr>
          <p:cNvPr id="43" name="Group 42"/>
          <p:cNvGrpSpPr/>
          <p:nvPr/>
        </p:nvGrpSpPr>
        <p:grpSpPr>
          <a:xfrm>
            <a:off x="0" y="1382004"/>
            <a:ext cx="9144000" cy="3511355"/>
            <a:chOff x="0" y="1382004"/>
            <a:chExt cx="9144000" cy="3511355"/>
          </a:xfrm>
        </p:grpSpPr>
        <p:sp>
          <p:nvSpPr>
            <p:cNvPr id="184" name="Rectangle 183"/>
            <p:cNvSpPr/>
            <p:nvPr/>
          </p:nvSpPr>
          <p:spPr>
            <a:xfrm>
              <a:off x="0" y="1502953"/>
              <a:ext cx="9144000" cy="3390406"/>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a:grpSpLocks noChangeAspect="1"/>
            </p:cNvGrpSpPr>
            <p:nvPr/>
          </p:nvGrpSpPr>
          <p:grpSpPr>
            <a:xfrm>
              <a:off x="6644639" y="3109765"/>
              <a:ext cx="1797311" cy="144000"/>
              <a:chOff x="2225555" y="128160"/>
              <a:chExt cx="3635461" cy="291272"/>
            </a:xfrm>
          </p:grpSpPr>
          <p:sp>
            <p:nvSpPr>
              <p:cNvPr id="5" name="Rectangle 4"/>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2336600" y="233315"/>
                <a:ext cx="3413371" cy="80962"/>
                <a:chOff x="2342904" y="223262"/>
                <a:chExt cx="3413371" cy="80962"/>
              </a:xfrm>
            </p:grpSpPr>
            <p:grpSp>
              <p:nvGrpSpPr>
                <p:cNvPr id="7" name="Group 6"/>
                <p:cNvGrpSpPr/>
                <p:nvPr/>
              </p:nvGrpSpPr>
              <p:grpSpPr>
                <a:xfrm>
                  <a:off x="2342904" y="223262"/>
                  <a:ext cx="1724025" cy="80962"/>
                  <a:chOff x="3044825" y="2471738"/>
                  <a:chExt cx="1724025" cy="80962"/>
                </a:xfrm>
              </p:grpSpPr>
              <p:pic>
                <p:nvPicPr>
                  <p:cNvPr id="13"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4"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5"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6"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8" name="Group 7"/>
                <p:cNvGrpSpPr/>
                <p:nvPr/>
              </p:nvGrpSpPr>
              <p:grpSpPr>
                <a:xfrm>
                  <a:off x="4032250" y="223262"/>
                  <a:ext cx="1724025" cy="80962"/>
                  <a:chOff x="3044825" y="2471738"/>
                  <a:chExt cx="1724025" cy="80962"/>
                </a:xfrm>
              </p:grpSpPr>
              <p:pic>
                <p:nvPicPr>
                  <p:cNvPr id="9"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0"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1"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2"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pic>
          <p:nvPicPr>
            <p:cNvPr id="68" name="Picture 67"/>
            <p:cNvPicPr>
              <a:picLocks noChangeAspect="1"/>
            </p:cNvPicPr>
            <p:nvPr/>
          </p:nvPicPr>
          <p:blipFill>
            <a:blip r:embed="rId4"/>
            <a:stretch>
              <a:fillRect/>
            </a:stretch>
          </p:blipFill>
          <p:spPr>
            <a:xfrm>
              <a:off x="8752055" y="3372600"/>
              <a:ext cx="298278" cy="188552"/>
            </a:xfrm>
            <a:prstGeom prst="rect">
              <a:avLst/>
            </a:prstGeom>
          </p:spPr>
        </p:pic>
        <p:cxnSp>
          <p:nvCxnSpPr>
            <p:cNvPr id="135" name="Straight Arrow Connector 134"/>
            <p:cNvCxnSpPr>
              <a:stCxn id="68" idx="1"/>
              <a:endCxn id="5" idx="3"/>
            </p:cNvCxnSpPr>
            <p:nvPr/>
          </p:nvCxnSpPr>
          <p:spPr>
            <a:xfrm flipH="1" flipV="1">
              <a:off x="8441950" y="3181765"/>
              <a:ext cx="310105" cy="285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88" name="Picture 187"/>
            <p:cNvPicPr>
              <a:picLocks noChangeAspect="1"/>
            </p:cNvPicPr>
            <p:nvPr/>
          </p:nvPicPr>
          <p:blipFill>
            <a:blip r:embed="rId5"/>
            <a:stretch>
              <a:fillRect/>
            </a:stretch>
          </p:blipFill>
          <p:spPr>
            <a:xfrm>
              <a:off x="6954062" y="4325867"/>
              <a:ext cx="1222002" cy="251404"/>
            </a:xfrm>
            <a:prstGeom prst="rect">
              <a:avLst/>
            </a:prstGeom>
          </p:spPr>
        </p:pic>
        <p:sp>
          <p:nvSpPr>
            <p:cNvPr id="2" name="TextBox 1"/>
            <p:cNvSpPr txBox="1"/>
            <p:nvPr/>
          </p:nvSpPr>
          <p:spPr>
            <a:xfrm>
              <a:off x="7086318" y="4245773"/>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sp>
          <p:nvSpPr>
            <p:cNvPr id="100" name="TextBox 99"/>
            <p:cNvSpPr txBox="1"/>
            <p:nvPr/>
          </p:nvSpPr>
          <p:spPr>
            <a:xfrm>
              <a:off x="6496039" y="3295385"/>
              <a:ext cx="699551" cy="646331"/>
            </a:xfrm>
            <a:prstGeom prst="rect">
              <a:avLst/>
            </a:prstGeom>
            <a:noFill/>
          </p:spPr>
          <p:txBody>
            <a:bodyPr wrap="square" rtlCol="0">
              <a:spAutoFit/>
            </a:bodyPr>
            <a:lstStyle/>
            <a:p>
              <a:r>
                <a:rPr lang="en-US" dirty="0" smtClean="0">
                  <a:latin typeface="Times New Roman"/>
                  <a:cs typeface="Times New Roman"/>
                </a:rPr>
                <a:t>1.5</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103" name="TextBox 102"/>
            <p:cNvSpPr txBox="1"/>
            <p:nvPr/>
          </p:nvSpPr>
          <p:spPr>
            <a:xfrm>
              <a:off x="2317240" y="1382004"/>
              <a:ext cx="349776" cy="369332"/>
            </a:xfrm>
            <a:prstGeom prst="rect">
              <a:avLst/>
            </a:prstGeom>
            <a:noFill/>
          </p:spPr>
          <p:txBody>
            <a:bodyPr wrap="square" rtlCol="0">
              <a:spAutoFit/>
            </a:bodyPr>
            <a:lstStyle/>
            <a:p>
              <a:r>
                <a:rPr lang="en-US" dirty="0" smtClean="0">
                  <a:latin typeface="Times New Roman"/>
                  <a:cs typeface="Times New Roman"/>
                </a:rPr>
                <a:t>n</a:t>
              </a:r>
              <a:endParaRPr lang="en-US" dirty="0">
                <a:latin typeface="Times New Roman"/>
                <a:cs typeface="Times New Roman"/>
              </a:endParaRPr>
            </a:p>
          </p:txBody>
        </p:sp>
        <p:cxnSp>
          <p:nvCxnSpPr>
            <p:cNvPr id="150" name="Straight Connector 149"/>
            <p:cNvCxnSpPr/>
            <p:nvPr/>
          </p:nvCxnSpPr>
          <p:spPr>
            <a:xfrm flipV="1">
              <a:off x="2709019" y="1831032"/>
              <a:ext cx="219110" cy="233642"/>
            </a:xfrm>
            <a:prstGeom prst="line">
              <a:avLst/>
            </a:prstGeom>
            <a:ln w="7620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H="1" flipV="1">
              <a:off x="2801412" y="1938487"/>
              <a:ext cx="497502" cy="483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4" name="Lightning Bolt 153"/>
            <p:cNvSpPr/>
            <p:nvPr/>
          </p:nvSpPr>
          <p:spPr>
            <a:xfrm flipH="1" flipV="1">
              <a:off x="2540410" y="1708032"/>
              <a:ext cx="337218" cy="251615"/>
            </a:xfrm>
            <a:prstGeom prst="lightningBolt">
              <a:avLst/>
            </a:prstGeom>
            <a:solidFill>
              <a:srgbClr val="0080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6"/>
            <a:stretch>
              <a:fillRect/>
            </a:stretch>
          </p:blipFill>
          <p:spPr>
            <a:xfrm>
              <a:off x="5495512" y="4272156"/>
              <a:ext cx="475522" cy="356642"/>
            </a:xfrm>
            <a:prstGeom prst="rect">
              <a:avLst/>
            </a:prstGeom>
          </p:spPr>
        </p:pic>
        <p:cxnSp>
          <p:nvCxnSpPr>
            <p:cNvPr id="92" name="Straight Arrow Connector 91"/>
            <p:cNvCxnSpPr/>
            <p:nvPr/>
          </p:nvCxnSpPr>
          <p:spPr>
            <a:xfrm flipH="1">
              <a:off x="6148031" y="3193415"/>
              <a:ext cx="496608" cy="3793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V="1">
              <a:off x="5924425" y="3561151"/>
              <a:ext cx="223606" cy="711005"/>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a:off x="5345156" y="3561151"/>
              <a:ext cx="802877" cy="577899"/>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66" name="Picture 65"/>
            <p:cNvPicPr>
              <a:picLocks noChangeAspect="1"/>
            </p:cNvPicPr>
            <p:nvPr/>
          </p:nvPicPr>
          <p:blipFill>
            <a:blip r:embed="rId7"/>
            <a:stretch>
              <a:fillRect/>
            </a:stretch>
          </p:blipFill>
          <p:spPr>
            <a:xfrm>
              <a:off x="3933064" y="2530273"/>
              <a:ext cx="832727" cy="144000"/>
            </a:xfrm>
            <a:prstGeom prst="rect">
              <a:avLst/>
            </a:prstGeom>
          </p:spPr>
        </p:pic>
        <p:pic>
          <p:nvPicPr>
            <p:cNvPr id="86" name="Picture 85"/>
            <p:cNvPicPr>
              <a:picLocks noChangeAspect="1"/>
            </p:cNvPicPr>
            <p:nvPr/>
          </p:nvPicPr>
          <p:blipFill rotWithShape="1">
            <a:blip r:embed="rId7"/>
            <a:srcRect l="61890" r="-1"/>
            <a:stretch/>
          </p:blipFill>
          <p:spPr>
            <a:xfrm>
              <a:off x="3339878" y="2343809"/>
              <a:ext cx="317354" cy="144000"/>
            </a:xfrm>
            <a:prstGeom prst="rect">
              <a:avLst/>
            </a:prstGeom>
          </p:spPr>
        </p:pic>
        <p:cxnSp>
          <p:nvCxnSpPr>
            <p:cNvPr id="138" name="Straight Arrow Connector 137"/>
            <p:cNvCxnSpPr>
              <a:endCxn id="66" idx="3"/>
            </p:cNvCxnSpPr>
            <p:nvPr/>
          </p:nvCxnSpPr>
          <p:spPr>
            <a:xfrm flipH="1" flipV="1">
              <a:off x="4765791" y="2602273"/>
              <a:ext cx="1878856" cy="518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66" idx="1"/>
            </p:cNvCxnSpPr>
            <p:nvPr/>
          </p:nvCxnSpPr>
          <p:spPr>
            <a:xfrm flipH="1" flipV="1">
              <a:off x="3616664" y="2398225"/>
              <a:ext cx="316400" cy="204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66" idx="1"/>
            </p:cNvCxnSpPr>
            <p:nvPr/>
          </p:nvCxnSpPr>
          <p:spPr>
            <a:xfrm flipH="1">
              <a:off x="3019947" y="2602273"/>
              <a:ext cx="913117" cy="0"/>
            </a:xfrm>
            <a:prstGeom prst="straightConnector1">
              <a:avLst/>
            </a:prstGeom>
            <a:ln>
              <a:solidFill>
                <a:srgbClr val="66CC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flipH="1">
              <a:off x="2426761" y="2399005"/>
              <a:ext cx="913117" cy="0"/>
            </a:xfrm>
            <a:prstGeom prst="straightConnector1">
              <a:avLst/>
            </a:prstGeom>
            <a:ln>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5299437" y="3995050"/>
              <a:ext cx="45719" cy="144000"/>
            </a:xfrm>
            <a:prstGeom prst="rect">
              <a:avLst/>
            </a:prstGeom>
            <a:solidFill>
              <a:srgbClr val="CC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Arrow Connector 74"/>
            <p:cNvCxnSpPr/>
            <p:nvPr/>
          </p:nvCxnSpPr>
          <p:spPr>
            <a:xfrm flipH="1">
              <a:off x="4704128" y="4139050"/>
              <a:ext cx="584912" cy="213446"/>
            </a:xfrm>
            <a:prstGeom prst="straightConnector1">
              <a:avLst/>
            </a:prstGeom>
            <a:ln>
              <a:solidFill>
                <a:srgbClr val="CC66FF"/>
              </a:solidFill>
              <a:tailEnd type="arrow"/>
            </a:ln>
          </p:spPr>
          <p:style>
            <a:lnRef idx="2">
              <a:schemeClr val="accent1"/>
            </a:lnRef>
            <a:fillRef idx="0">
              <a:schemeClr val="accent1"/>
            </a:fillRef>
            <a:effectRef idx="1">
              <a:schemeClr val="accent1"/>
            </a:effectRef>
            <a:fontRef idx="minor">
              <a:schemeClr val="tx1"/>
            </a:fontRef>
          </p:style>
        </p:cxnSp>
        <p:sp>
          <p:nvSpPr>
            <p:cNvPr id="159" name="Cloud 158"/>
            <p:cNvSpPr/>
            <p:nvPr/>
          </p:nvSpPr>
          <p:spPr>
            <a:xfrm>
              <a:off x="4181270" y="3121168"/>
              <a:ext cx="522858" cy="287248"/>
            </a:xfrm>
            <a:prstGeom prst="cloud">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0" name="Straight Arrow Connector 159"/>
            <p:cNvCxnSpPr/>
            <p:nvPr/>
          </p:nvCxnSpPr>
          <p:spPr>
            <a:xfrm flipH="1">
              <a:off x="4704128" y="3193416"/>
              <a:ext cx="1903738" cy="603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flipH="1">
              <a:off x="3947970" y="3262886"/>
              <a:ext cx="7561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916263" y="2926053"/>
              <a:ext cx="705705" cy="369332"/>
            </a:xfrm>
            <a:prstGeom prst="rect">
              <a:avLst/>
            </a:prstGeom>
            <a:noFill/>
          </p:spPr>
          <p:txBody>
            <a:bodyPr wrap="square" rtlCol="0">
              <a:spAutoFit/>
            </a:bodyPr>
            <a:lstStyle/>
            <a:p>
              <a:r>
                <a:rPr lang="en-US" dirty="0" smtClean="0">
                  <a:latin typeface="Times New Roman"/>
                  <a:cs typeface="Times New Roman"/>
                </a:rPr>
                <a:t>PWA</a:t>
              </a:r>
              <a:endParaRPr lang="en-US" dirty="0">
                <a:latin typeface="Times New Roman"/>
                <a:cs typeface="Times New Roman"/>
              </a:endParaRPr>
            </a:p>
          </p:txBody>
        </p:sp>
        <p:sp>
          <p:nvSpPr>
            <p:cNvPr id="22" name="TextBox 21"/>
            <p:cNvSpPr txBox="1"/>
            <p:nvPr/>
          </p:nvSpPr>
          <p:spPr>
            <a:xfrm>
              <a:off x="4765791" y="3896328"/>
              <a:ext cx="412943" cy="369332"/>
            </a:xfrm>
            <a:prstGeom prst="rect">
              <a:avLst/>
            </a:prstGeom>
            <a:noFill/>
          </p:spPr>
          <p:txBody>
            <a:bodyPr wrap="square" rtlCol="0">
              <a:spAutoFit/>
            </a:bodyPr>
            <a:lstStyle/>
            <a:p>
              <a:r>
                <a:rPr lang="en-US" dirty="0" smtClean="0">
                  <a:latin typeface="Times New Roman"/>
                  <a:cs typeface="Times New Roman"/>
                </a:rPr>
                <a:t>e</a:t>
              </a:r>
              <a:r>
                <a:rPr lang="en-US" baseline="30000" dirty="0" smtClean="0">
                  <a:latin typeface="Times New Roman"/>
                  <a:cs typeface="Times New Roman"/>
                </a:rPr>
                <a:t>+</a:t>
              </a:r>
              <a:endParaRPr lang="en-US" baseline="30000" dirty="0">
                <a:latin typeface="Times New Roman"/>
                <a:cs typeface="Times New Roman"/>
              </a:endParaRPr>
            </a:p>
          </p:txBody>
        </p:sp>
        <p:pic>
          <p:nvPicPr>
            <p:cNvPr id="118" name="Picture 117"/>
            <p:cNvPicPr>
              <a:picLocks noChangeAspect="1"/>
            </p:cNvPicPr>
            <p:nvPr/>
          </p:nvPicPr>
          <p:blipFill>
            <a:blip r:embed="rId4"/>
            <a:stretch>
              <a:fillRect/>
            </a:stretch>
          </p:blipFill>
          <p:spPr>
            <a:xfrm>
              <a:off x="8762015" y="2824670"/>
              <a:ext cx="298278" cy="188552"/>
            </a:xfrm>
            <a:prstGeom prst="rect">
              <a:avLst/>
            </a:prstGeom>
          </p:spPr>
        </p:pic>
        <p:cxnSp>
          <p:nvCxnSpPr>
            <p:cNvPr id="119" name="Straight Arrow Connector 118"/>
            <p:cNvCxnSpPr>
              <a:stCxn id="118" idx="1"/>
            </p:cNvCxnSpPr>
            <p:nvPr/>
          </p:nvCxnSpPr>
          <p:spPr>
            <a:xfrm flipH="1">
              <a:off x="8441950" y="2918946"/>
              <a:ext cx="320065" cy="2828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15" name="TextBox 114"/>
          <p:cNvSpPr txBox="1"/>
          <p:nvPr/>
        </p:nvSpPr>
        <p:spPr>
          <a:xfrm>
            <a:off x="2948" y="103949"/>
            <a:ext cx="9144000" cy="1446513"/>
          </a:xfrm>
          <a:prstGeom prst="rect">
            <a:avLst/>
          </a:prstGeom>
          <a:noFill/>
        </p:spPr>
        <p:txBody>
          <a:bodyPr wrap="square" lIns="91402" tIns="45702" rIns="91402" bIns="45702" rtlCol="0">
            <a:spAutoFit/>
          </a:bodyPr>
          <a:lstStyle/>
          <a:p>
            <a:pPr algn="ctr"/>
            <a:r>
              <a:rPr lang="en-US" sz="4400" b="1" dirty="0" smtClean="0">
                <a:solidFill>
                  <a:srgbClr val="FFFF00"/>
                </a:solidFill>
                <a:latin typeface="Times New Roman"/>
                <a:cs typeface="Times New Roman"/>
              </a:rPr>
              <a:t>Preliminary cost evaluation – step 1 (?)</a:t>
            </a:r>
            <a:endParaRPr lang="en-US" sz="2400" dirty="0">
              <a:solidFill>
                <a:srgbClr val="FFFF00"/>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3950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47" t="2378" r="3433" b="2145"/>
          <a:stretch/>
        </p:blipFill>
        <p:spPr>
          <a:xfrm>
            <a:off x="2948" y="-27383"/>
            <a:ext cx="9144000" cy="6887364"/>
          </a:xfrm>
          <a:prstGeom prst="rect">
            <a:avLst/>
          </a:prstGeom>
        </p:spPr>
      </p:pic>
      <p:sp>
        <p:nvSpPr>
          <p:cNvPr id="5" name="TextBox 4"/>
          <p:cNvSpPr txBox="1"/>
          <p:nvPr/>
        </p:nvSpPr>
        <p:spPr>
          <a:xfrm>
            <a:off x="2948" y="103949"/>
            <a:ext cx="9144000" cy="769405"/>
          </a:xfrm>
          <a:prstGeom prst="rect">
            <a:avLst/>
          </a:prstGeom>
          <a:noFill/>
        </p:spPr>
        <p:txBody>
          <a:bodyPr wrap="square" lIns="91402" tIns="45702" rIns="91402" bIns="45702" rtlCol="0">
            <a:spAutoFit/>
          </a:bodyPr>
          <a:lstStyle/>
          <a:p>
            <a:pPr algn="ctr"/>
            <a:r>
              <a:rPr lang="en-US" sz="4400" b="1" dirty="0" smtClean="0">
                <a:solidFill>
                  <a:srgbClr val="FFFF00"/>
                </a:solidFill>
                <a:latin typeface="Times New Roman"/>
                <a:cs typeface="Times New Roman"/>
              </a:rPr>
              <a:t>Preliminary cost evaluation – step 1</a:t>
            </a:r>
            <a:endParaRPr lang="en-US" sz="2400" dirty="0">
              <a:solidFill>
                <a:srgbClr val="FFFF00"/>
              </a:solidFill>
              <a:latin typeface="Times New Roman"/>
              <a:cs typeface="Times New Roman"/>
            </a:endParaRPr>
          </a:p>
        </p:txBody>
      </p:sp>
      <p:pic>
        <p:nvPicPr>
          <p:cNvPr id="6" name="Picture 5"/>
          <p:cNvPicPr>
            <a:picLocks noChangeAspect="1"/>
          </p:cNvPicPr>
          <p:nvPr/>
        </p:nvPicPr>
        <p:blipFill>
          <a:blip r:embed="rId3"/>
          <a:stretch>
            <a:fillRect/>
          </a:stretch>
        </p:blipFill>
        <p:spPr>
          <a:xfrm>
            <a:off x="2175996" y="873354"/>
            <a:ext cx="4797905" cy="587399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5767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 name="Picture 211"/>
          <p:cNvPicPr>
            <a:picLocks noChangeAspect="1"/>
          </p:cNvPicPr>
          <p:nvPr/>
        </p:nvPicPr>
        <p:blipFill rotWithShape="1">
          <a:blip r:embed="rId2"/>
          <a:srcRect l="1747" t="2378" r="3433" b="2145"/>
          <a:stretch/>
        </p:blipFill>
        <p:spPr>
          <a:xfrm>
            <a:off x="0" y="-27383"/>
            <a:ext cx="9144000" cy="6887364"/>
          </a:xfrm>
          <a:prstGeom prst="rect">
            <a:avLst/>
          </a:prstGeom>
        </p:spPr>
      </p:pic>
      <p:grpSp>
        <p:nvGrpSpPr>
          <p:cNvPr id="18" name="Group 17"/>
          <p:cNvGrpSpPr/>
          <p:nvPr/>
        </p:nvGrpSpPr>
        <p:grpSpPr>
          <a:xfrm>
            <a:off x="0" y="1382004"/>
            <a:ext cx="9144000" cy="3511355"/>
            <a:chOff x="0" y="1382004"/>
            <a:chExt cx="9144000" cy="3511355"/>
          </a:xfrm>
        </p:grpSpPr>
        <p:grpSp>
          <p:nvGrpSpPr>
            <p:cNvPr id="20" name="Group 19"/>
            <p:cNvGrpSpPr/>
            <p:nvPr/>
          </p:nvGrpSpPr>
          <p:grpSpPr>
            <a:xfrm>
              <a:off x="0" y="1502953"/>
              <a:ext cx="9144000" cy="3390406"/>
              <a:chOff x="0" y="1502952"/>
              <a:chExt cx="9144000" cy="3390406"/>
            </a:xfrm>
          </p:grpSpPr>
          <p:grpSp>
            <p:nvGrpSpPr>
              <p:cNvPr id="3" name="Group 2"/>
              <p:cNvGrpSpPr/>
              <p:nvPr/>
            </p:nvGrpSpPr>
            <p:grpSpPr>
              <a:xfrm>
                <a:off x="0" y="1502952"/>
                <a:ext cx="9144000" cy="3390406"/>
                <a:chOff x="0" y="1502952"/>
                <a:chExt cx="9144000" cy="3390406"/>
              </a:xfrm>
            </p:grpSpPr>
            <p:grpSp>
              <p:nvGrpSpPr>
                <p:cNvPr id="214" name="Group 213"/>
                <p:cNvGrpSpPr/>
                <p:nvPr/>
              </p:nvGrpSpPr>
              <p:grpSpPr>
                <a:xfrm>
                  <a:off x="0" y="1502952"/>
                  <a:ext cx="9144000" cy="3390406"/>
                  <a:chOff x="0" y="1992294"/>
                  <a:chExt cx="9144000" cy="3390406"/>
                </a:xfrm>
              </p:grpSpPr>
              <p:sp>
                <p:nvSpPr>
                  <p:cNvPr id="184" name="Rectangle 183"/>
                  <p:cNvSpPr/>
                  <p:nvPr/>
                </p:nvSpPr>
                <p:spPr>
                  <a:xfrm>
                    <a:off x="0" y="1992294"/>
                    <a:ext cx="9144000" cy="3390406"/>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6" name="Group 195"/>
                  <p:cNvGrpSpPr/>
                  <p:nvPr/>
                </p:nvGrpSpPr>
                <p:grpSpPr>
                  <a:xfrm>
                    <a:off x="2596278" y="3346564"/>
                    <a:ext cx="6454055" cy="1720048"/>
                    <a:chOff x="2596278" y="4033973"/>
                    <a:chExt cx="6454055" cy="1720048"/>
                  </a:xfrm>
                </p:grpSpPr>
                <p:grpSp>
                  <p:nvGrpSpPr>
                    <p:cNvPr id="190" name="Group 189"/>
                    <p:cNvGrpSpPr/>
                    <p:nvPr/>
                  </p:nvGrpSpPr>
                  <p:grpSpPr>
                    <a:xfrm>
                      <a:off x="2596278" y="4033973"/>
                      <a:ext cx="6454055" cy="703929"/>
                      <a:chOff x="2596278" y="4033973"/>
                      <a:chExt cx="6454055" cy="703929"/>
                    </a:xfrm>
                  </p:grpSpPr>
                  <p:grpSp>
                    <p:nvGrpSpPr>
                      <p:cNvPr id="4" name="Group 3"/>
                      <p:cNvGrpSpPr>
                        <a:grpSpLocks noChangeAspect="1"/>
                      </p:cNvGrpSpPr>
                      <p:nvPr/>
                    </p:nvGrpSpPr>
                    <p:grpSpPr>
                      <a:xfrm>
                        <a:off x="6644639" y="4286515"/>
                        <a:ext cx="1797311" cy="144000"/>
                        <a:chOff x="2225555" y="128160"/>
                        <a:chExt cx="3635461" cy="291272"/>
                      </a:xfrm>
                    </p:grpSpPr>
                    <p:sp>
                      <p:nvSpPr>
                        <p:cNvPr id="5" name="Rectangle 4"/>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2336600" y="233315"/>
                          <a:ext cx="3413371" cy="80962"/>
                          <a:chOff x="2342904" y="223262"/>
                          <a:chExt cx="3413371" cy="80962"/>
                        </a:xfrm>
                      </p:grpSpPr>
                      <p:grpSp>
                        <p:nvGrpSpPr>
                          <p:cNvPr id="7" name="Group 6"/>
                          <p:cNvGrpSpPr/>
                          <p:nvPr/>
                        </p:nvGrpSpPr>
                        <p:grpSpPr>
                          <a:xfrm>
                            <a:off x="2342904" y="223262"/>
                            <a:ext cx="1724025" cy="80962"/>
                            <a:chOff x="3044825" y="2471738"/>
                            <a:chExt cx="1724025" cy="80962"/>
                          </a:xfrm>
                        </p:grpSpPr>
                        <p:pic>
                          <p:nvPicPr>
                            <p:cNvPr id="13"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4"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5"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6"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8" name="Group 7"/>
                          <p:cNvGrpSpPr/>
                          <p:nvPr/>
                        </p:nvGrpSpPr>
                        <p:grpSpPr>
                          <a:xfrm>
                            <a:off x="4032250" y="223262"/>
                            <a:ext cx="1724025" cy="80962"/>
                            <a:chOff x="3044825" y="2471738"/>
                            <a:chExt cx="1724025" cy="80962"/>
                          </a:xfrm>
                        </p:grpSpPr>
                        <p:pic>
                          <p:nvPicPr>
                            <p:cNvPr id="9"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0"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1"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2"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grpSp>
                    <p:nvGrpSpPr>
                      <p:cNvPr id="30" name="Group 29"/>
                      <p:cNvGrpSpPr>
                        <a:grpSpLocks noChangeAspect="1"/>
                      </p:cNvGrpSpPr>
                      <p:nvPr/>
                    </p:nvGrpSpPr>
                    <p:grpSpPr>
                      <a:xfrm>
                        <a:off x="2965040" y="4286515"/>
                        <a:ext cx="1797311" cy="144000"/>
                        <a:chOff x="2225555" y="128160"/>
                        <a:chExt cx="3635461" cy="291272"/>
                      </a:xfrm>
                    </p:grpSpPr>
                    <p:sp>
                      <p:nvSpPr>
                        <p:cNvPr id="31" name="Rectangle 30"/>
                        <p:cNvSpPr/>
                        <p:nvPr/>
                      </p:nvSpPr>
                      <p:spPr>
                        <a:xfrm>
                          <a:off x="2225555" y="128160"/>
                          <a:ext cx="3635461" cy="29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2336600" y="233315"/>
                          <a:ext cx="3413371" cy="80962"/>
                          <a:chOff x="2342904" y="223262"/>
                          <a:chExt cx="3413371" cy="80962"/>
                        </a:xfrm>
                      </p:grpSpPr>
                      <p:grpSp>
                        <p:nvGrpSpPr>
                          <p:cNvPr id="33" name="Group 32"/>
                          <p:cNvGrpSpPr/>
                          <p:nvPr/>
                        </p:nvGrpSpPr>
                        <p:grpSpPr>
                          <a:xfrm>
                            <a:off x="2342904" y="223262"/>
                            <a:ext cx="1724025" cy="80962"/>
                            <a:chOff x="3044825" y="2471738"/>
                            <a:chExt cx="1724025" cy="80962"/>
                          </a:xfrm>
                        </p:grpSpPr>
                        <p:pic>
                          <p:nvPicPr>
                            <p:cNvPr id="39"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0"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1"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2"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34" name="Group 33"/>
                          <p:cNvGrpSpPr/>
                          <p:nvPr/>
                        </p:nvGrpSpPr>
                        <p:grpSpPr>
                          <a:xfrm>
                            <a:off x="4032250" y="223262"/>
                            <a:ext cx="1724025" cy="80962"/>
                            <a:chOff x="3044825" y="2471738"/>
                            <a:chExt cx="1724025" cy="80962"/>
                          </a:xfrm>
                        </p:grpSpPr>
                        <p:pic>
                          <p:nvPicPr>
                            <p:cNvPr id="35" name="Picture 2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04482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6"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478213" y="2473325"/>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7"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3898900"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8"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4333875" y="2471738"/>
                              <a:ext cx="434975" cy="79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pic>
                    <p:nvPicPr>
                      <p:cNvPr id="68" name="Picture 67"/>
                      <p:cNvPicPr>
                        <a:picLocks noChangeAspect="1"/>
                      </p:cNvPicPr>
                      <p:nvPr/>
                    </p:nvPicPr>
                    <p:blipFill>
                      <a:blip r:embed="rId4"/>
                      <a:stretch>
                        <a:fillRect/>
                      </a:stretch>
                    </p:blipFill>
                    <p:spPr>
                      <a:xfrm>
                        <a:off x="8752055" y="4549350"/>
                        <a:ext cx="298278" cy="188552"/>
                      </a:xfrm>
                      <a:prstGeom prst="rect">
                        <a:avLst/>
                      </a:prstGeom>
                    </p:spPr>
                  </p:pic>
                  <p:pic>
                    <p:nvPicPr>
                      <p:cNvPr id="70" name="Picture 69"/>
                      <p:cNvPicPr>
                        <a:picLocks noChangeAspect="1"/>
                      </p:cNvPicPr>
                      <p:nvPr/>
                    </p:nvPicPr>
                    <p:blipFill>
                      <a:blip r:embed="rId4"/>
                      <a:stretch>
                        <a:fillRect/>
                      </a:stretch>
                    </p:blipFill>
                    <p:spPr>
                      <a:xfrm flipH="1">
                        <a:off x="2596278" y="4033973"/>
                        <a:ext cx="298278" cy="188552"/>
                      </a:xfrm>
                      <a:prstGeom prst="rect">
                        <a:avLst/>
                      </a:prstGeom>
                    </p:spPr>
                  </p:pic>
                  <p:cxnSp>
                    <p:nvCxnSpPr>
                      <p:cNvPr id="130" name="Straight Arrow Connector 129"/>
                      <p:cNvCxnSpPr>
                        <a:endCxn id="31" idx="1"/>
                      </p:cNvCxnSpPr>
                      <p:nvPr/>
                    </p:nvCxnSpPr>
                    <p:spPr>
                      <a:xfrm>
                        <a:off x="2709018" y="4189172"/>
                        <a:ext cx="256022" cy="169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a:stCxn id="68" idx="1"/>
                        <a:endCxn id="5" idx="3"/>
                      </p:cNvCxnSpPr>
                      <p:nvPr/>
                    </p:nvCxnSpPr>
                    <p:spPr>
                      <a:xfrm flipH="1" flipV="1">
                        <a:off x="8441950" y="4358515"/>
                        <a:ext cx="310105" cy="285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88" name="Picture 187"/>
                    <p:cNvPicPr>
                      <a:picLocks noChangeAspect="1"/>
                    </p:cNvPicPr>
                    <p:nvPr/>
                  </p:nvPicPr>
                  <p:blipFill>
                    <a:blip r:embed="rId5"/>
                    <a:stretch>
                      <a:fillRect/>
                    </a:stretch>
                  </p:blipFill>
                  <p:spPr>
                    <a:xfrm>
                      <a:off x="6954062" y="5502617"/>
                      <a:ext cx="1222002" cy="251404"/>
                    </a:xfrm>
                    <a:prstGeom prst="rect">
                      <a:avLst/>
                    </a:prstGeom>
                  </p:spPr>
                </p:pic>
                <p:pic>
                  <p:nvPicPr>
                    <p:cNvPr id="189" name="Picture 188"/>
                    <p:cNvPicPr>
                      <a:picLocks noChangeAspect="1"/>
                    </p:cNvPicPr>
                    <p:nvPr/>
                  </p:nvPicPr>
                  <p:blipFill>
                    <a:blip r:embed="rId5"/>
                    <a:stretch>
                      <a:fillRect/>
                    </a:stretch>
                  </p:blipFill>
                  <p:spPr>
                    <a:xfrm>
                      <a:off x="3230107" y="5502617"/>
                      <a:ext cx="1222002" cy="251404"/>
                    </a:xfrm>
                    <a:prstGeom prst="rect">
                      <a:avLst/>
                    </a:prstGeom>
                  </p:spPr>
                </p:pic>
              </p:grpSp>
            </p:grpSp>
            <p:sp>
              <p:nvSpPr>
                <p:cNvPr id="2" name="TextBox 1"/>
                <p:cNvSpPr txBox="1"/>
                <p:nvPr/>
              </p:nvSpPr>
              <p:spPr>
                <a:xfrm>
                  <a:off x="7086318" y="4245772"/>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sp>
              <p:nvSpPr>
                <p:cNvPr id="97" name="TextBox 96"/>
                <p:cNvSpPr txBox="1"/>
                <p:nvPr/>
              </p:nvSpPr>
              <p:spPr>
                <a:xfrm>
                  <a:off x="3335154" y="4272157"/>
                  <a:ext cx="973553" cy="369332"/>
                </a:xfrm>
                <a:prstGeom prst="rect">
                  <a:avLst/>
                </a:prstGeom>
                <a:noFill/>
              </p:spPr>
              <p:txBody>
                <a:bodyPr wrap="square" rtlCol="0">
                  <a:spAutoFit/>
                </a:bodyPr>
                <a:lstStyle/>
                <a:p>
                  <a:pPr algn="ctr"/>
                  <a:r>
                    <a:rPr lang="en-US" dirty="0" smtClean="0">
                      <a:latin typeface="Times New Roman"/>
                      <a:cs typeface="Times New Roman"/>
                    </a:rPr>
                    <a:t>CRYO</a:t>
                  </a:r>
                  <a:endParaRPr lang="en-US" dirty="0">
                    <a:latin typeface="Times New Roman"/>
                    <a:cs typeface="Times New Roman"/>
                  </a:endParaRPr>
                </a:p>
              </p:txBody>
            </p:sp>
          </p:grpSp>
          <p:sp>
            <p:nvSpPr>
              <p:cNvPr id="17" name="TextBox 16"/>
              <p:cNvSpPr txBox="1"/>
              <p:nvPr/>
            </p:nvSpPr>
            <p:spPr>
              <a:xfrm>
                <a:off x="4095654" y="3256383"/>
                <a:ext cx="699551" cy="646331"/>
              </a:xfrm>
              <a:prstGeom prst="rect">
                <a:avLst/>
              </a:prstGeom>
              <a:noFill/>
            </p:spPr>
            <p:txBody>
              <a:bodyPr wrap="square" rtlCol="0">
                <a:spAutoFit/>
              </a:bodyPr>
              <a:lstStyle/>
              <a:p>
                <a:pPr algn="r"/>
                <a:r>
                  <a:rPr lang="en-US" dirty="0" smtClean="0">
                    <a:latin typeface="Times New Roman"/>
                    <a:cs typeface="Times New Roman"/>
                  </a:rPr>
                  <a:t>1.5</a:t>
                </a:r>
              </a:p>
              <a:p>
                <a:pPr algn="r"/>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100" name="TextBox 99"/>
              <p:cNvSpPr txBox="1"/>
              <p:nvPr/>
            </p:nvSpPr>
            <p:spPr>
              <a:xfrm>
                <a:off x="6496039" y="3295384"/>
                <a:ext cx="699551" cy="646331"/>
              </a:xfrm>
              <a:prstGeom prst="rect">
                <a:avLst/>
              </a:prstGeom>
              <a:noFill/>
            </p:spPr>
            <p:txBody>
              <a:bodyPr wrap="square" rtlCol="0">
                <a:spAutoFit/>
              </a:bodyPr>
              <a:lstStyle/>
              <a:p>
                <a:r>
                  <a:rPr lang="en-US" dirty="0" smtClean="0">
                    <a:latin typeface="Times New Roman"/>
                    <a:cs typeface="Times New Roman"/>
                  </a:rPr>
                  <a:t>1.5</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sp>
            <p:nvSpPr>
              <p:cNvPr id="102" name="TextBox 101"/>
              <p:cNvSpPr txBox="1"/>
              <p:nvPr/>
            </p:nvSpPr>
            <p:spPr>
              <a:xfrm>
                <a:off x="2947370" y="3263478"/>
                <a:ext cx="699551" cy="646331"/>
              </a:xfrm>
              <a:prstGeom prst="rect">
                <a:avLst/>
              </a:prstGeom>
              <a:noFill/>
            </p:spPr>
            <p:txBody>
              <a:bodyPr wrap="square" rtlCol="0">
                <a:spAutoFit/>
              </a:bodyPr>
              <a:lstStyle/>
              <a:p>
                <a:r>
                  <a:rPr lang="en-US" dirty="0" smtClean="0">
                    <a:latin typeface="Times New Roman"/>
                    <a:cs typeface="Times New Roman"/>
                  </a:rPr>
                  <a:t>3</a:t>
                </a:r>
              </a:p>
              <a:p>
                <a:r>
                  <a:rPr lang="en-US" dirty="0" smtClean="0">
                    <a:latin typeface="Times New Roman"/>
                    <a:cs typeface="Times New Roman"/>
                  </a:rPr>
                  <a:t> </a:t>
                </a:r>
                <a:r>
                  <a:rPr lang="en-US" dirty="0" err="1" smtClean="0">
                    <a:latin typeface="Times New Roman"/>
                    <a:cs typeface="Times New Roman"/>
                  </a:rPr>
                  <a:t>GeV</a:t>
                </a:r>
                <a:endParaRPr lang="en-US" dirty="0">
                  <a:latin typeface="Times New Roman"/>
                  <a:cs typeface="Times New Roman"/>
                </a:endParaRPr>
              </a:p>
            </p:txBody>
          </p:sp>
        </p:grpSp>
        <p:grpSp>
          <p:nvGrpSpPr>
            <p:cNvPr id="21" name="Group 20"/>
            <p:cNvGrpSpPr/>
            <p:nvPr/>
          </p:nvGrpSpPr>
          <p:grpSpPr>
            <a:xfrm>
              <a:off x="2317240" y="1382004"/>
              <a:ext cx="981674" cy="1040311"/>
              <a:chOff x="2317239" y="1381996"/>
              <a:chExt cx="981674" cy="1040311"/>
            </a:xfrm>
          </p:grpSpPr>
          <p:sp>
            <p:nvSpPr>
              <p:cNvPr id="103" name="TextBox 102"/>
              <p:cNvSpPr txBox="1"/>
              <p:nvPr/>
            </p:nvSpPr>
            <p:spPr>
              <a:xfrm>
                <a:off x="2317239" y="1381996"/>
                <a:ext cx="349776" cy="369332"/>
              </a:xfrm>
              <a:prstGeom prst="rect">
                <a:avLst/>
              </a:prstGeom>
              <a:noFill/>
            </p:spPr>
            <p:txBody>
              <a:bodyPr wrap="square" rtlCol="0">
                <a:spAutoFit/>
              </a:bodyPr>
              <a:lstStyle/>
              <a:p>
                <a:r>
                  <a:rPr lang="en-US" dirty="0" smtClean="0">
                    <a:latin typeface="Times New Roman"/>
                    <a:cs typeface="Times New Roman"/>
                  </a:rPr>
                  <a:t>n</a:t>
                </a:r>
                <a:endParaRPr lang="en-US" dirty="0">
                  <a:latin typeface="Times New Roman"/>
                  <a:cs typeface="Times New Roman"/>
                </a:endParaRPr>
              </a:p>
            </p:txBody>
          </p:sp>
          <p:grpSp>
            <p:nvGrpSpPr>
              <p:cNvPr id="205" name="Group 204"/>
              <p:cNvGrpSpPr/>
              <p:nvPr/>
            </p:nvGrpSpPr>
            <p:grpSpPr>
              <a:xfrm>
                <a:off x="2540409" y="1708024"/>
                <a:ext cx="758504" cy="714283"/>
                <a:chOff x="2540409" y="2884775"/>
                <a:chExt cx="758504" cy="714283"/>
              </a:xfrm>
            </p:grpSpPr>
            <p:cxnSp>
              <p:nvCxnSpPr>
                <p:cNvPr id="150" name="Straight Connector 149"/>
                <p:cNvCxnSpPr/>
                <p:nvPr/>
              </p:nvCxnSpPr>
              <p:spPr>
                <a:xfrm flipV="1">
                  <a:off x="2709018" y="3007775"/>
                  <a:ext cx="219110" cy="233642"/>
                </a:xfrm>
                <a:prstGeom prst="line">
                  <a:avLst/>
                </a:prstGeom>
                <a:ln w="7620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H="1" flipV="1">
                  <a:off x="2801411" y="3115230"/>
                  <a:ext cx="497502" cy="483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4" name="Lightning Bolt 153"/>
                <p:cNvSpPr/>
                <p:nvPr/>
              </p:nvSpPr>
              <p:spPr>
                <a:xfrm flipH="1" flipV="1">
                  <a:off x="2540409" y="2884775"/>
                  <a:ext cx="337218" cy="251615"/>
                </a:xfrm>
                <a:prstGeom prst="lightningBolt">
                  <a:avLst/>
                </a:prstGeom>
                <a:solidFill>
                  <a:srgbClr val="0080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0" name="Group 209"/>
            <p:cNvGrpSpPr/>
            <p:nvPr/>
          </p:nvGrpSpPr>
          <p:grpSpPr>
            <a:xfrm>
              <a:off x="4765783" y="2857222"/>
              <a:ext cx="4284550" cy="1771576"/>
              <a:chOff x="4765783" y="4033973"/>
              <a:chExt cx="4284550" cy="1771576"/>
            </a:xfrm>
          </p:grpSpPr>
          <p:pic>
            <p:nvPicPr>
              <p:cNvPr id="67" name="Picture 66"/>
              <p:cNvPicPr>
                <a:picLocks noChangeAspect="1"/>
              </p:cNvPicPr>
              <p:nvPr/>
            </p:nvPicPr>
            <p:blipFill>
              <a:blip r:embed="rId4"/>
              <a:stretch>
                <a:fillRect/>
              </a:stretch>
            </p:blipFill>
            <p:spPr>
              <a:xfrm>
                <a:off x="8752055" y="4033973"/>
                <a:ext cx="298278" cy="188552"/>
              </a:xfrm>
              <a:prstGeom prst="rect">
                <a:avLst/>
              </a:prstGeom>
            </p:spPr>
          </p:pic>
          <p:grpSp>
            <p:nvGrpSpPr>
              <p:cNvPr id="207" name="Group 206"/>
              <p:cNvGrpSpPr/>
              <p:nvPr/>
            </p:nvGrpSpPr>
            <p:grpSpPr>
              <a:xfrm>
                <a:off x="4765783" y="4370166"/>
                <a:ext cx="1878856" cy="1435383"/>
                <a:chOff x="4765783" y="4370166"/>
                <a:chExt cx="1878856" cy="1435383"/>
              </a:xfrm>
            </p:grpSpPr>
            <p:pic>
              <p:nvPicPr>
                <p:cNvPr id="63" name="Picture 62"/>
                <p:cNvPicPr>
                  <a:picLocks noChangeAspect="1"/>
                </p:cNvPicPr>
                <p:nvPr/>
              </p:nvPicPr>
              <p:blipFill>
                <a:blip r:embed="rId6"/>
                <a:stretch>
                  <a:fillRect/>
                </a:stretch>
              </p:blipFill>
              <p:spPr>
                <a:xfrm>
                  <a:off x="5495512" y="5448907"/>
                  <a:ext cx="475522" cy="356642"/>
                </a:xfrm>
                <a:prstGeom prst="rect">
                  <a:avLst/>
                </a:prstGeom>
              </p:spPr>
            </p:pic>
            <p:sp>
              <p:nvSpPr>
                <p:cNvPr id="64" name="Sun 75"/>
                <p:cNvSpPr>
                  <a:spLocks noChangeArrowheads="1"/>
                </p:cNvSpPr>
                <p:nvPr/>
              </p:nvSpPr>
              <p:spPr bwMode="auto">
                <a:xfrm>
                  <a:off x="5542121" y="4820605"/>
                  <a:ext cx="382304" cy="343555"/>
                </a:xfrm>
                <a:prstGeom prst="sun">
                  <a:avLst>
                    <a:gd name="adj" fmla="val 25000"/>
                  </a:avLst>
                </a:prstGeom>
                <a:solidFill>
                  <a:srgbClr val="0000FF"/>
                </a:solidFill>
                <a:ln>
                  <a:noFill/>
                </a:ln>
              </p:spPr>
              <p:txBody>
                <a:bodyPr/>
                <a:lstStyle/>
                <a:p>
                  <a:endParaRPr lang="en-US" sz="2000">
                    <a:latin typeface="Times New Roman" charset="0"/>
                    <a:cs typeface="Times New Roman" charset="0"/>
                  </a:endParaRPr>
                </a:p>
              </p:txBody>
            </p:sp>
            <p:cxnSp>
              <p:nvCxnSpPr>
                <p:cNvPr id="90" name="Straight Arrow Connector 89"/>
                <p:cNvCxnSpPr/>
                <p:nvPr/>
              </p:nvCxnSpPr>
              <p:spPr>
                <a:xfrm>
                  <a:off x="4765783" y="4380552"/>
                  <a:ext cx="554947" cy="357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6148031" y="4370166"/>
                  <a:ext cx="496608" cy="3793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flipV="1">
                  <a:off x="5320730" y="4737902"/>
                  <a:ext cx="221392" cy="711006"/>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V="1">
                  <a:off x="5924425" y="4737902"/>
                  <a:ext cx="223606" cy="711005"/>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5320730" y="4737902"/>
                  <a:ext cx="221392" cy="167119"/>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a:off x="5924425" y="4737902"/>
                  <a:ext cx="223608" cy="167119"/>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grpSp>
          <p:cxnSp>
            <p:nvCxnSpPr>
              <p:cNvPr id="132" name="Straight Arrow Connector 131"/>
              <p:cNvCxnSpPr/>
              <p:nvPr/>
            </p:nvCxnSpPr>
            <p:spPr>
              <a:xfrm flipH="1">
                <a:off x="8441950" y="4128823"/>
                <a:ext cx="362051" cy="241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09" name="Group 208"/>
            <p:cNvGrpSpPr/>
            <p:nvPr/>
          </p:nvGrpSpPr>
          <p:grpSpPr>
            <a:xfrm>
              <a:off x="5971035" y="1738357"/>
              <a:ext cx="989432" cy="301556"/>
              <a:chOff x="5971035" y="2915108"/>
              <a:chExt cx="989432" cy="301556"/>
            </a:xfrm>
          </p:grpSpPr>
          <p:cxnSp>
            <p:nvCxnSpPr>
              <p:cNvPr id="155" name="Straight Arrow Connector 154"/>
              <p:cNvCxnSpPr/>
              <p:nvPr/>
            </p:nvCxnSpPr>
            <p:spPr>
              <a:xfrm>
                <a:off x="5971035" y="3053308"/>
                <a:ext cx="673604" cy="0"/>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69" name="Sun 168"/>
              <p:cNvSpPr/>
              <p:nvPr/>
            </p:nvSpPr>
            <p:spPr>
              <a:xfrm>
                <a:off x="6644639" y="2915108"/>
                <a:ext cx="315828" cy="301556"/>
              </a:xfrm>
              <a:prstGeom prst="sun">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69920" y="2343809"/>
              <a:ext cx="6574727" cy="1215626"/>
              <a:chOff x="69912" y="3520560"/>
              <a:chExt cx="6574727" cy="1215626"/>
            </a:xfrm>
          </p:grpSpPr>
          <p:cxnSp>
            <p:nvCxnSpPr>
              <p:cNvPr id="198" name="Straight Arrow Connector 197"/>
              <p:cNvCxnSpPr/>
              <p:nvPr/>
            </p:nvCxnSpPr>
            <p:spPr>
              <a:xfrm flipH="1">
                <a:off x="4765783" y="4346864"/>
                <a:ext cx="1878856" cy="19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5" name="Picture 64"/>
              <p:cNvPicPr>
                <a:picLocks noChangeAspect="1"/>
              </p:cNvPicPr>
              <p:nvPr/>
            </p:nvPicPr>
            <p:blipFill>
              <a:blip r:embed="rId7"/>
              <a:stretch>
                <a:fillRect/>
              </a:stretch>
            </p:blipFill>
            <p:spPr>
              <a:xfrm>
                <a:off x="881171" y="4512421"/>
                <a:ext cx="1293994" cy="223765"/>
              </a:xfrm>
              <a:prstGeom prst="rect">
                <a:avLst/>
              </a:prstGeom>
            </p:spPr>
          </p:pic>
          <p:pic>
            <p:nvPicPr>
              <p:cNvPr id="66" name="Picture 65"/>
              <p:cNvPicPr>
                <a:picLocks noChangeAspect="1"/>
              </p:cNvPicPr>
              <p:nvPr/>
            </p:nvPicPr>
            <p:blipFill>
              <a:blip r:embed="rId7"/>
              <a:stretch>
                <a:fillRect/>
              </a:stretch>
            </p:blipFill>
            <p:spPr>
              <a:xfrm>
                <a:off x="3933056" y="3707024"/>
                <a:ext cx="832727" cy="144000"/>
              </a:xfrm>
              <a:prstGeom prst="rect">
                <a:avLst/>
              </a:prstGeom>
            </p:spPr>
          </p:pic>
          <p:pic>
            <p:nvPicPr>
              <p:cNvPr id="86" name="Picture 85"/>
              <p:cNvPicPr>
                <a:picLocks noChangeAspect="1"/>
              </p:cNvPicPr>
              <p:nvPr/>
            </p:nvPicPr>
            <p:blipFill rotWithShape="1">
              <a:blip r:embed="rId7"/>
              <a:srcRect l="61890" r="-1"/>
              <a:stretch/>
            </p:blipFill>
            <p:spPr>
              <a:xfrm>
                <a:off x="3339870" y="3520560"/>
                <a:ext cx="317354" cy="144000"/>
              </a:xfrm>
              <a:prstGeom prst="rect">
                <a:avLst/>
              </a:prstGeom>
            </p:spPr>
          </p:pic>
          <p:cxnSp>
            <p:nvCxnSpPr>
              <p:cNvPr id="138" name="Straight Arrow Connector 137"/>
              <p:cNvCxnSpPr>
                <a:endCxn id="66" idx="3"/>
              </p:cNvCxnSpPr>
              <p:nvPr/>
            </p:nvCxnSpPr>
            <p:spPr>
              <a:xfrm flipH="1" flipV="1">
                <a:off x="4765783" y="3779024"/>
                <a:ext cx="1878856" cy="518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66" idx="1"/>
              </p:cNvCxnSpPr>
              <p:nvPr/>
            </p:nvCxnSpPr>
            <p:spPr>
              <a:xfrm flipH="1" flipV="1">
                <a:off x="3616656" y="3574976"/>
                <a:ext cx="316400" cy="204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66" idx="1"/>
              </p:cNvCxnSpPr>
              <p:nvPr/>
            </p:nvCxnSpPr>
            <p:spPr>
              <a:xfrm flipH="1">
                <a:off x="3019939" y="3779024"/>
                <a:ext cx="913117" cy="0"/>
              </a:xfrm>
              <a:prstGeom prst="straightConnector1">
                <a:avLst/>
              </a:prstGeom>
              <a:ln>
                <a:solidFill>
                  <a:srgbClr val="66CC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flipH="1">
                <a:off x="2426753" y="3575756"/>
                <a:ext cx="913117" cy="0"/>
              </a:xfrm>
              <a:prstGeom prst="straightConnector1">
                <a:avLst/>
              </a:prstGeom>
              <a:ln>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H="1">
                <a:off x="69912" y="4624304"/>
                <a:ext cx="913117" cy="0"/>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a:stCxn id="31" idx="1"/>
                <a:endCxn id="65" idx="3"/>
              </p:cNvCxnSpPr>
              <p:nvPr/>
            </p:nvCxnSpPr>
            <p:spPr>
              <a:xfrm flipH="1">
                <a:off x="2175165" y="4346864"/>
                <a:ext cx="789875" cy="277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08" name="Group 207"/>
            <p:cNvGrpSpPr/>
            <p:nvPr/>
          </p:nvGrpSpPr>
          <p:grpSpPr>
            <a:xfrm>
              <a:off x="2603379" y="2644689"/>
              <a:ext cx="5851279" cy="916462"/>
              <a:chOff x="2603371" y="3821440"/>
              <a:chExt cx="5851279" cy="916462"/>
            </a:xfrm>
          </p:grpSpPr>
          <p:grpSp>
            <p:nvGrpSpPr>
              <p:cNvPr id="57" name="Group 56"/>
              <p:cNvGrpSpPr/>
              <p:nvPr/>
            </p:nvGrpSpPr>
            <p:grpSpPr>
              <a:xfrm>
                <a:off x="7648198" y="3821440"/>
                <a:ext cx="793752" cy="144000"/>
                <a:chOff x="6874750" y="3492549"/>
                <a:chExt cx="793752" cy="144000"/>
              </a:xfrm>
            </p:grpSpPr>
            <p:sp>
              <p:nvSpPr>
                <p:cNvPr id="44" name="Rectangle 43"/>
                <p:cNvSpPr/>
                <p:nvPr/>
              </p:nvSpPr>
              <p:spPr>
                <a:xfrm>
                  <a:off x="6874750" y="3492549"/>
                  <a:ext cx="793752" cy="14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55"/>
                <p:cNvGrpSpPr/>
                <p:nvPr/>
              </p:nvGrpSpPr>
              <p:grpSpPr>
                <a:xfrm>
                  <a:off x="6952592" y="3544536"/>
                  <a:ext cx="638069" cy="40026"/>
                  <a:chOff x="6975534" y="3913440"/>
                  <a:chExt cx="638069" cy="40026"/>
                </a:xfrm>
              </p:grpSpPr>
              <p:pic>
                <p:nvPicPr>
                  <p:cNvPr id="49" name="Picture 2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6975534" y="3914225"/>
                    <a:ext cx="215044" cy="392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0" name="Picture 3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7183514" y="3913440"/>
                    <a:ext cx="215044" cy="392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1" name="Picture 3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V="1">
                    <a:off x="7398559" y="3913440"/>
                    <a:ext cx="215044" cy="392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pic>
            <p:nvPicPr>
              <p:cNvPr id="69" name="Picture 68"/>
              <p:cNvPicPr>
                <a:picLocks noChangeAspect="1"/>
              </p:cNvPicPr>
              <p:nvPr/>
            </p:nvPicPr>
            <p:blipFill>
              <a:blip r:embed="rId4"/>
              <a:stretch>
                <a:fillRect/>
              </a:stretch>
            </p:blipFill>
            <p:spPr>
              <a:xfrm flipH="1">
                <a:off x="2603371" y="4549350"/>
                <a:ext cx="298278" cy="188552"/>
              </a:xfrm>
              <a:prstGeom prst="rect">
                <a:avLst/>
              </a:prstGeom>
            </p:spPr>
          </p:pic>
          <p:cxnSp>
            <p:nvCxnSpPr>
              <p:cNvPr id="82" name="Curved Connector 81"/>
              <p:cNvCxnSpPr>
                <a:stCxn id="44" idx="3"/>
                <a:endCxn id="5" idx="3"/>
              </p:cNvCxnSpPr>
              <p:nvPr/>
            </p:nvCxnSpPr>
            <p:spPr>
              <a:xfrm>
                <a:off x="8441950" y="3893440"/>
                <a:ext cx="12700" cy="453424"/>
              </a:xfrm>
              <a:prstGeom prst="curvedConnector3">
                <a:avLst>
                  <a:gd name="adj1" fmla="val 1800000"/>
                </a:avLst>
              </a:prstGeom>
              <a:ln>
                <a:solidFill>
                  <a:srgbClr val="CC66FF"/>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31" idx="3"/>
                <a:endCxn id="58" idx="1"/>
              </p:cNvCxnSpPr>
              <p:nvPr/>
            </p:nvCxnSpPr>
            <p:spPr>
              <a:xfrm>
                <a:off x="4762351" y="4346864"/>
                <a:ext cx="779770" cy="116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709018" y="4393075"/>
                <a:ext cx="310921" cy="198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Sun 75"/>
              <p:cNvSpPr>
                <a:spLocks noChangeArrowheads="1"/>
              </p:cNvSpPr>
              <p:nvPr/>
            </p:nvSpPr>
            <p:spPr bwMode="auto">
              <a:xfrm>
                <a:off x="5542121" y="4186738"/>
                <a:ext cx="382304" cy="343555"/>
              </a:xfrm>
              <a:prstGeom prst="sun">
                <a:avLst>
                  <a:gd name="adj" fmla="val 25000"/>
                </a:avLst>
              </a:prstGeom>
              <a:solidFill>
                <a:srgbClr val="CC66FF"/>
              </a:solidFill>
              <a:ln>
                <a:noFill/>
              </a:ln>
            </p:spPr>
            <p:txBody>
              <a:bodyPr/>
              <a:lstStyle/>
              <a:p>
                <a:endParaRPr lang="en-US" sz="2000">
                  <a:latin typeface="Times New Roman" charset="0"/>
                  <a:cs typeface="Times New Roman" charset="0"/>
                </a:endParaRPr>
              </a:p>
            </p:txBody>
          </p:sp>
          <p:cxnSp>
            <p:nvCxnSpPr>
              <p:cNvPr id="83" name="Straight Arrow Connector 82"/>
              <p:cNvCxnSpPr>
                <a:stCxn id="5" idx="1"/>
                <a:endCxn id="58" idx="3"/>
              </p:cNvCxnSpPr>
              <p:nvPr/>
            </p:nvCxnSpPr>
            <p:spPr>
              <a:xfrm flipH="1">
                <a:off x="5924425" y="4346864"/>
                <a:ext cx="720214" cy="11652"/>
              </a:xfrm>
              <a:prstGeom prst="straightConnector1">
                <a:avLst/>
              </a:prstGeom>
              <a:ln>
                <a:solidFill>
                  <a:srgbClr val="CC66FF"/>
                </a:solidFill>
                <a:tailEnd type="arrow"/>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4762352" y="1708024"/>
              <a:ext cx="2885847" cy="1485391"/>
              <a:chOff x="4762351" y="1708024"/>
              <a:chExt cx="2885847" cy="1485391"/>
            </a:xfrm>
          </p:grpSpPr>
          <p:grpSp>
            <p:nvGrpSpPr>
              <p:cNvPr id="204" name="Group 203"/>
              <p:cNvGrpSpPr/>
              <p:nvPr/>
            </p:nvGrpSpPr>
            <p:grpSpPr>
              <a:xfrm>
                <a:off x="4762351" y="1708024"/>
                <a:ext cx="2885847" cy="1485391"/>
                <a:chOff x="4762351" y="2884775"/>
                <a:chExt cx="2885847" cy="1485391"/>
              </a:xfrm>
            </p:grpSpPr>
            <p:sp>
              <p:nvSpPr>
                <p:cNvPr id="59" name="Rectangle 58"/>
                <p:cNvSpPr/>
                <p:nvPr/>
              </p:nvSpPr>
              <p:spPr>
                <a:xfrm>
                  <a:off x="7121778" y="3821440"/>
                  <a:ext cx="45719" cy="144000"/>
                </a:xfrm>
                <a:prstGeom prst="rect">
                  <a:avLst/>
                </a:prstGeom>
                <a:solidFill>
                  <a:srgbClr val="CC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Arrow Connector 74"/>
                <p:cNvCxnSpPr>
                  <a:stCxn id="59" idx="3"/>
                  <a:endCxn id="44" idx="1"/>
                </p:cNvCxnSpPr>
                <p:nvPr/>
              </p:nvCxnSpPr>
              <p:spPr>
                <a:xfrm>
                  <a:off x="7167497" y="3893440"/>
                  <a:ext cx="480701" cy="0"/>
                </a:xfrm>
                <a:prstGeom prst="straightConnector1">
                  <a:avLst/>
                </a:prstGeom>
                <a:ln>
                  <a:solidFill>
                    <a:srgbClr val="CC66FF"/>
                  </a:solidFill>
                  <a:tailEnd type="arrow"/>
                </a:ln>
              </p:spPr>
              <p:style>
                <a:lnRef idx="2">
                  <a:schemeClr val="accent1"/>
                </a:lnRef>
                <a:fillRef idx="0">
                  <a:schemeClr val="accent1"/>
                </a:fillRef>
                <a:effectRef idx="1">
                  <a:schemeClr val="accent1"/>
                </a:effectRef>
                <a:fontRef idx="minor">
                  <a:schemeClr val="tx1"/>
                </a:fontRef>
              </p:style>
            </p:cxnSp>
            <p:grpSp>
              <p:nvGrpSpPr>
                <p:cNvPr id="203" name="Group 202"/>
                <p:cNvGrpSpPr/>
                <p:nvPr/>
              </p:nvGrpSpPr>
              <p:grpSpPr>
                <a:xfrm>
                  <a:off x="4762351" y="2884775"/>
                  <a:ext cx="2359427" cy="1485391"/>
                  <a:chOff x="4762351" y="2884775"/>
                  <a:chExt cx="2359427" cy="1485391"/>
                </a:xfrm>
              </p:grpSpPr>
              <p:pic>
                <p:nvPicPr>
                  <p:cNvPr id="62" name="Picture 61"/>
                  <p:cNvPicPr>
                    <a:picLocks noChangeAspect="1"/>
                  </p:cNvPicPr>
                  <p:nvPr/>
                </p:nvPicPr>
                <p:blipFill>
                  <a:blip r:embed="rId6"/>
                  <a:stretch>
                    <a:fillRect/>
                  </a:stretch>
                </p:blipFill>
                <p:spPr>
                  <a:xfrm>
                    <a:off x="5495512" y="2884775"/>
                    <a:ext cx="475522" cy="356642"/>
                  </a:xfrm>
                  <a:prstGeom prst="rect">
                    <a:avLst/>
                  </a:prstGeom>
                </p:spPr>
              </p:pic>
              <p:cxnSp>
                <p:nvCxnSpPr>
                  <p:cNvPr id="72" name="Straight Arrow Connector 71"/>
                  <p:cNvCxnSpPr/>
                  <p:nvPr/>
                </p:nvCxnSpPr>
                <p:spPr>
                  <a:xfrm flipV="1">
                    <a:off x="4762351" y="4198389"/>
                    <a:ext cx="733161" cy="171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62" idx="2"/>
                  </p:cNvCxnSpPr>
                  <p:nvPr/>
                </p:nvCxnSpPr>
                <p:spPr>
                  <a:xfrm flipH="1">
                    <a:off x="5495512" y="3241417"/>
                    <a:ext cx="237761" cy="981108"/>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59" idx="1"/>
                  </p:cNvCxnSpPr>
                  <p:nvPr/>
                </p:nvCxnSpPr>
                <p:spPr>
                  <a:xfrm flipV="1">
                    <a:off x="5542121" y="3893440"/>
                    <a:ext cx="1579657" cy="293298"/>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grpSp>
          </p:grpSp>
          <p:sp>
            <p:nvSpPr>
              <p:cNvPr id="22" name="TextBox 21"/>
              <p:cNvSpPr txBox="1"/>
              <p:nvPr/>
            </p:nvSpPr>
            <p:spPr>
              <a:xfrm>
                <a:off x="7165208" y="2316179"/>
                <a:ext cx="412943" cy="369332"/>
              </a:xfrm>
              <a:prstGeom prst="rect">
                <a:avLst/>
              </a:prstGeom>
              <a:noFill/>
            </p:spPr>
            <p:txBody>
              <a:bodyPr wrap="square" rtlCol="0">
                <a:spAutoFit/>
              </a:bodyPr>
              <a:lstStyle/>
              <a:p>
                <a:r>
                  <a:rPr lang="en-US" dirty="0" smtClean="0">
                    <a:latin typeface="Times New Roman"/>
                    <a:cs typeface="Times New Roman"/>
                  </a:rPr>
                  <a:t>e</a:t>
                </a:r>
                <a:r>
                  <a:rPr lang="en-US" baseline="30000" dirty="0" smtClean="0">
                    <a:latin typeface="Times New Roman"/>
                    <a:cs typeface="Times New Roman"/>
                  </a:rPr>
                  <a:t>+</a:t>
                </a:r>
                <a:endParaRPr lang="en-US" baseline="30000" dirty="0">
                  <a:latin typeface="Times New Roman"/>
                  <a:cs typeface="Times New Roman"/>
                </a:endParaRPr>
              </a:p>
            </p:txBody>
          </p:sp>
        </p:grpSp>
        <p:grpSp>
          <p:nvGrpSpPr>
            <p:cNvPr id="25" name="Group 24"/>
            <p:cNvGrpSpPr/>
            <p:nvPr/>
          </p:nvGrpSpPr>
          <p:grpSpPr>
            <a:xfrm>
              <a:off x="1155057" y="2728135"/>
              <a:ext cx="1809983" cy="441978"/>
              <a:chOff x="1155057" y="2728135"/>
              <a:chExt cx="1809983" cy="441978"/>
            </a:xfrm>
          </p:grpSpPr>
          <p:grpSp>
            <p:nvGrpSpPr>
              <p:cNvPr id="206" name="Group 205"/>
              <p:cNvGrpSpPr/>
              <p:nvPr/>
            </p:nvGrpSpPr>
            <p:grpSpPr>
              <a:xfrm>
                <a:off x="1155057" y="2868873"/>
                <a:ext cx="1809983" cy="301240"/>
                <a:chOff x="1155057" y="4045624"/>
                <a:chExt cx="1809983" cy="301240"/>
              </a:xfrm>
            </p:grpSpPr>
            <p:sp>
              <p:nvSpPr>
                <p:cNvPr id="159" name="Cloud 158"/>
                <p:cNvSpPr/>
                <p:nvPr/>
              </p:nvSpPr>
              <p:spPr>
                <a:xfrm>
                  <a:off x="1342185" y="4045624"/>
                  <a:ext cx="522858" cy="287248"/>
                </a:xfrm>
                <a:prstGeom prst="cloud">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0" name="Straight Arrow Connector 159"/>
                <p:cNvCxnSpPr/>
                <p:nvPr/>
              </p:nvCxnSpPr>
              <p:spPr>
                <a:xfrm flipH="1" flipV="1">
                  <a:off x="1852687" y="4175087"/>
                  <a:ext cx="1112353" cy="171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flipH="1">
                  <a:off x="1155057" y="4200899"/>
                  <a:ext cx="7561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1284979" y="2728135"/>
                <a:ext cx="705705" cy="369332"/>
              </a:xfrm>
              <a:prstGeom prst="rect">
                <a:avLst/>
              </a:prstGeom>
              <a:noFill/>
            </p:spPr>
            <p:txBody>
              <a:bodyPr wrap="square" rtlCol="0">
                <a:spAutoFit/>
              </a:bodyPr>
              <a:lstStyle/>
              <a:p>
                <a:r>
                  <a:rPr lang="en-US" dirty="0" smtClean="0">
                    <a:latin typeface="Times New Roman"/>
                    <a:cs typeface="Times New Roman"/>
                  </a:rPr>
                  <a:t>PWA</a:t>
                </a:r>
                <a:endParaRPr lang="en-US" dirty="0">
                  <a:latin typeface="Times New Roman"/>
                  <a:cs typeface="Times New Roman"/>
                </a:endParaRPr>
              </a:p>
            </p:txBody>
          </p:sp>
        </p:grpSp>
      </p:grpSp>
      <p:sp>
        <p:nvSpPr>
          <p:cNvPr id="111" name="TextBox 110"/>
          <p:cNvSpPr txBox="1"/>
          <p:nvPr/>
        </p:nvSpPr>
        <p:spPr>
          <a:xfrm>
            <a:off x="2948" y="103949"/>
            <a:ext cx="9144000" cy="769405"/>
          </a:xfrm>
          <a:prstGeom prst="rect">
            <a:avLst/>
          </a:prstGeom>
          <a:noFill/>
        </p:spPr>
        <p:txBody>
          <a:bodyPr wrap="square" lIns="91402" tIns="45702" rIns="91402" bIns="45702" rtlCol="0">
            <a:spAutoFit/>
          </a:bodyPr>
          <a:lstStyle/>
          <a:p>
            <a:pPr algn="ctr"/>
            <a:r>
              <a:rPr lang="en-US" sz="4400" b="1" dirty="0" smtClean="0">
                <a:solidFill>
                  <a:srgbClr val="FFFF00"/>
                </a:solidFill>
                <a:latin typeface="Times New Roman"/>
                <a:cs typeface="Times New Roman"/>
              </a:rPr>
              <a:t>Preliminary cost evaluation – step 2</a:t>
            </a:r>
            <a:endParaRPr lang="en-US" sz="2400" dirty="0">
              <a:solidFill>
                <a:srgbClr val="FFFF00"/>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660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47" t="2378" r="3433" b="2145"/>
          <a:stretch/>
        </p:blipFill>
        <p:spPr>
          <a:xfrm>
            <a:off x="2948" y="-27383"/>
            <a:ext cx="9144000" cy="6887364"/>
          </a:xfrm>
          <a:prstGeom prst="rect">
            <a:avLst/>
          </a:prstGeom>
        </p:spPr>
      </p:pic>
      <p:sp>
        <p:nvSpPr>
          <p:cNvPr id="5" name="TextBox 4"/>
          <p:cNvSpPr txBox="1"/>
          <p:nvPr/>
        </p:nvSpPr>
        <p:spPr>
          <a:xfrm>
            <a:off x="2948" y="103949"/>
            <a:ext cx="9144000" cy="769405"/>
          </a:xfrm>
          <a:prstGeom prst="rect">
            <a:avLst/>
          </a:prstGeom>
          <a:noFill/>
        </p:spPr>
        <p:txBody>
          <a:bodyPr wrap="square" lIns="91402" tIns="45702" rIns="91402" bIns="45702" rtlCol="0">
            <a:spAutoFit/>
          </a:bodyPr>
          <a:lstStyle/>
          <a:p>
            <a:pPr algn="ctr"/>
            <a:r>
              <a:rPr lang="en-US" sz="4400" b="1" dirty="0" smtClean="0">
                <a:solidFill>
                  <a:srgbClr val="FFFF00"/>
                </a:solidFill>
                <a:latin typeface="Times New Roman"/>
                <a:cs typeface="Times New Roman"/>
              </a:rPr>
              <a:t>Preliminary cost evaluation – step 2</a:t>
            </a:r>
            <a:endParaRPr lang="en-US" sz="2400" dirty="0">
              <a:solidFill>
                <a:srgbClr val="FFFF00"/>
              </a:solidFill>
              <a:latin typeface="Times New Roman"/>
              <a:cs typeface="Times New Roman"/>
            </a:endParaRPr>
          </a:p>
        </p:txBody>
      </p:sp>
      <p:graphicFrame>
        <p:nvGraphicFramePr>
          <p:cNvPr id="3"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8024826"/>
              </p:ext>
            </p:extLst>
          </p:nvPr>
        </p:nvGraphicFramePr>
        <p:xfrm>
          <a:off x="267470" y="1308146"/>
          <a:ext cx="8485852" cy="5133653"/>
        </p:xfrm>
        <a:graphic>
          <a:graphicData uri="http://schemas.openxmlformats.org/presentationml/2006/ole">
            <p:oleObj spid="_x0000_s141340" name="Document" r:id="rId4" imgW="5625893" imgH="3403475" progId="Word.Document.12">
              <p:embed/>
            </p:oleObj>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0889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47" t="2378" r="3433" b="2145"/>
          <a:stretch/>
        </p:blipFill>
        <p:spPr>
          <a:xfrm>
            <a:off x="2948" y="-27383"/>
            <a:ext cx="9144000" cy="6887364"/>
          </a:xfrm>
          <a:prstGeom prst="rect">
            <a:avLst/>
          </a:prstGeom>
        </p:spPr>
      </p:pic>
      <p:sp>
        <p:nvSpPr>
          <p:cNvPr id="5" name="TextBox 4"/>
          <p:cNvSpPr txBox="1"/>
          <p:nvPr/>
        </p:nvSpPr>
        <p:spPr>
          <a:xfrm>
            <a:off x="2948" y="103949"/>
            <a:ext cx="9144000" cy="769405"/>
          </a:xfrm>
          <a:prstGeom prst="rect">
            <a:avLst/>
          </a:prstGeom>
          <a:noFill/>
        </p:spPr>
        <p:txBody>
          <a:bodyPr wrap="square" lIns="91402" tIns="45702" rIns="91402" bIns="45702" rtlCol="0">
            <a:spAutoFit/>
          </a:bodyPr>
          <a:lstStyle/>
          <a:p>
            <a:pPr algn="ctr"/>
            <a:r>
              <a:rPr lang="en-US" sz="4400" b="1" dirty="0" smtClean="0">
                <a:solidFill>
                  <a:srgbClr val="FF0000"/>
                </a:solidFill>
                <a:latin typeface="Times New Roman"/>
                <a:cs typeface="Times New Roman"/>
              </a:rPr>
              <a:t>To Do List</a:t>
            </a:r>
            <a:endParaRPr lang="en-US" sz="2400" dirty="0">
              <a:solidFill>
                <a:srgbClr val="FF0000"/>
              </a:solidFill>
              <a:latin typeface="Times New Roman"/>
              <a:cs typeface="Times New Roman"/>
            </a:endParaRPr>
          </a:p>
        </p:txBody>
      </p:sp>
      <p:sp>
        <p:nvSpPr>
          <p:cNvPr id="2" name="TextBox 1"/>
          <p:cNvSpPr txBox="1"/>
          <p:nvPr/>
        </p:nvSpPr>
        <p:spPr>
          <a:xfrm>
            <a:off x="251697" y="1292936"/>
            <a:ext cx="8626306" cy="3539431"/>
          </a:xfrm>
          <a:prstGeom prst="rect">
            <a:avLst/>
          </a:prstGeom>
          <a:noFill/>
        </p:spPr>
        <p:txBody>
          <a:bodyPr wrap="square" rtlCol="0">
            <a:spAutoFit/>
          </a:bodyPr>
          <a:lstStyle/>
          <a:p>
            <a:pPr marL="457200" indent="-457200">
              <a:buFont typeface="Arial"/>
              <a:buChar char="•"/>
            </a:pPr>
            <a:r>
              <a:rPr lang="en-US" sz="2800" dirty="0" smtClean="0">
                <a:solidFill>
                  <a:srgbClr val="FF0000"/>
                </a:solidFill>
              </a:rPr>
              <a:t>Preliminary Proposal is almost ready</a:t>
            </a:r>
          </a:p>
          <a:p>
            <a:pPr marL="457200" indent="-457200">
              <a:buFont typeface="Arial"/>
              <a:buChar char="•"/>
            </a:pPr>
            <a:endParaRPr lang="en-US" sz="2800" dirty="0">
              <a:solidFill>
                <a:srgbClr val="FF0000"/>
              </a:solidFill>
            </a:endParaRPr>
          </a:p>
          <a:p>
            <a:pPr marL="457200" indent="-457200">
              <a:buFont typeface="Arial"/>
              <a:buChar char="•"/>
            </a:pPr>
            <a:r>
              <a:rPr lang="en-US" sz="2800" dirty="0" smtClean="0">
                <a:solidFill>
                  <a:srgbClr val="FF0000"/>
                </a:solidFill>
              </a:rPr>
              <a:t>Kick Off Meeting by the end of February</a:t>
            </a:r>
          </a:p>
          <a:p>
            <a:endParaRPr lang="en-US" sz="2800" dirty="0" smtClean="0">
              <a:solidFill>
                <a:srgbClr val="FF0000"/>
              </a:solidFill>
            </a:endParaRPr>
          </a:p>
          <a:p>
            <a:pPr marL="457200" indent="-457200">
              <a:buFont typeface="Arial"/>
              <a:buChar char="•"/>
            </a:pPr>
            <a:r>
              <a:rPr lang="en-US" sz="2800" dirty="0" smtClean="0">
                <a:solidFill>
                  <a:srgbClr val="FF0000"/>
                </a:solidFill>
              </a:rPr>
              <a:t>One day international meeting on June 2 during EAAC 2013</a:t>
            </a:r>
          </a:p>
          <a:p>
            <a:pPr marL="457200" indent="-457200">
              <a:buFont typeface="Arial"/>
              <a:buChar char="•"/>
            </a:pPr>
            <a:endParaRPr lang="en-US" sz="2800" dirty="0">
              <a:solidFill>
                <a:srgbClr val="FF0000"/>
              </a:solidFill>
            </a:endParaRPr>
          </a:p>
          <a:p>
            <a:pPr marL="457200" indent="-457200">
              <a:buFont typeface="Arial"/>
              <a:buChar char="•"/>
            </a:pPr>
            <a:r>
              <a:rPr lang="en-US" sz="2800" dirty="0" smtClean="0">
                <a:solidFill>
                  <a:srgbClr val="FF0000"/>
                </a:solidFill>
              </a:rPr>
              <a:t>Conceptual Design Report ready for Summer </a:t>
            </a:r>
            <a:endParaRPr lang="en-US" sz="2800"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1233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1200" y="0"/>
            <a:ext cx="5164212"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4353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47" t="2378" r="3433" b="2145"/>
          <a:stretch/>
        </p:blipFill>
        <p:spPr>
          <a:xfrm>
            <a:off x="0" y="-27383"/>
            <a:ext cx="9144000" cy="6887364"/>
          </a:xfrm>
          <a:prstGeom prst="rect">
            <a:avLst/>
          </a:prstGeom>
        </p:spPr>
      </p:pic>
      <p:sp>
        <p:nvSpPr>
          <p:cNvPr id="2" name="TextBox 1"/>
          <p:cNvSpPr txBox="1"/>
          <p:nvPr/>
        </p:nvSpPr>
        <p:spPr>
          <a:xfrm>
            <a:off x="0" y="275578"/>
            <a:ext cx="9144000" cy="2246733"/>
          </a:xfrm>
          <a:prstGeom prst="rect">
            <a:avLst/>
          </a:prstGeom>
          <a:noFill/>
        </p:spPr>
        <p:txBody>
          <a:bodyPr wrap="square" lIns="91402" tIns="45702" rIns="91402" bIns="45702" rtlCol="0">
            <a:spAutoFit/>
          </a:bodyPr>
          <a:lstStyle/>
          <a:p>
            <a:pPr algn="ctr"/>
            <a:r>
              <a:rPr lang="en-US" sz="4400" dirty="0">
                <a:solidFill>
                  <a:srgbClr val="FFFF00"/>
                </a:solidFill>
                <a:latin typeface="Times New Roman"/>
                <a:cs typeface="Times New Roman"/>
              </a:rPr>
              <a:t>I R I D E</a:t>
            </a:r>
          </a:p>
          <a:p>
            <a:pPr algn="ctr"/>
            <a:r>
              <a:rPr lang="en-US" sz="2800" dirty="0">
                <a:solidFill>
                  <a:srgbClr val="FFFF00"/>
                </a:solidFill>
                <a:latin typeface="Times New Roman"/>
                <a:cs typeface="Times New Roman"/>
              </a:rPr>
              <a:t>Interdisciplinary Research Infrastructure with Dual Electron </a:t>
            </a:r>
            <a:r>
              <a:rPr lang="en-US" sz="2800" dirty="0" err="1" smtClean="0">
                <a:solidFill>
                  <a:srgbClr val="FFFF00"/>
                </a:solidFill>
                <a:latin typeface="Times New Roman"/>
                <a:cs typeface="Times New Roman"/>
              </a:rPr>
              <a:t>linacs</a:t>
            </a:r>
            <a:endParaRPr lang="en-US" sz="2800" dirty="0" smtClean="0">
              <a:solidFill>
                <a:srgbClr val="FFFF00"/>
              </a:solidFill>
              <a:latin typeface="Times New Roman"/>
              <a:cs typeface="Times New Roman"/>
            </a:endParaRPr>
          </a:p>
          <a:p>
            <a:pPr algn="ctr"/>
            <a:r>
              <a:rPr lang="en-US" sz="2000" dirty="0" err="1" smtClean="0">
                <a:solidFill>
                  <a:schemeClr val="bg1"/>
                </a:solidFill>
                <a:latin typeface="Times New Roman"/>
                <a:cs typeface="Times New Roman"/>
              </a:rPr>
              <a:t>Massimo.Ferrario</a:t>
            </a:r>
            <a:r>
              <a:rPr lang="en-US" sz="2000" dirty="0" err="1">
                <a:solidFill>
                  <a:schemeClr val="bg1"/>
                </a:solidFill>
                <a:latin typeface="Times New Roman"/>
                <a:cs typeface="Times New Roman"/>
              </a:rPr>
              <a:t>@lnf.infn.it</a:t>
            </a:r>
            <a:r>
              <a:rPr lang="en-US" sz="2000" dirty="0">
                <a:solidFill>
                  <a:schemeClr val="bg1"/>
                </a:solidFill>
                <a:latin typeface="Times New Roman"/>
                <a:cs typeface="Times New Roman"/>
              </a:rPr>
              <a:t> </a:t>
            </a:r>
          </a:p>
          <a:p>
            <a:pPr algn="ctr"/>
            <a:r>
              <a:rPr lang="en-US" sz="2000" dirty="0">
                <a:solidFill>
                  <a:schemeClr val="bg1"/>
                </a:solidFill>
                <a:latin typeface="Times New Roman"/>
                <a:cs typeface="Times New Roman"/>
              </a:rPr>
              <a:t>on behalf of</a:t>
            </a:r>
          </a:p>
        </p:txBody>
      </p:sp>
      <p:sp>
        <p:nvSpPr>
          <p:cNvPr id="5" name="TextBox 4"/>
          <p:cNvSpPr txBox="1"/>
          <p:nvPr/>
        </p:nvSpPr>
        <p:spPr>
          <a:xfrm>
            <a:off x="0" y="2719819"/>
            <a:ext cx="9144000" cy="3970282"/>
          </a:xfrm>
          <a:prstGeom prst="rect">
            <a:avLst/>
          </a:prstGeom>
          <a:noFill/>
        </p:spPr>
        <p:txBody>
          <a:bodyPr wrap="square" lIns="91402" tIns="45702" rIns="91402" bIns="45702" rtlCol="0">
            <a:spAutoFit/>
          </a:bodyPr>
          <a:lstStyle/>
          <a:p>
            <a:pPr algn="just"/>
            <a:r>
              <a:rPr lang="en-US" dirty="0">
                <a:solidFill>
                  <a:srgbClr val="FFFF00"/>
                </a:solidFill>
              </a:rPr>
              <a:t>D. Alesini</a:t>
            </a:r>
            <a:r>
              <a:rPr lang="en-US" baseline="30000" dirty="0">
                <a:solidFill>
                  <a:srgbClr val="FFFF00"/>
                </a:solidFill>
              </a:rPr>
              <a:t>1</a:t>
            </a:r>
            <a:r>
              <a:rPr lang="en-US" dirty="0">
                <a:solidFill>
                  <a:srgbClr val="FFFF00"/>
                </a:solidFill>
              </a:rPr>
              <a:t>, M. P. Anania</a:t>
            </a:r>
            <a:r>
              <a:rPr lang="en-US" baseline="30000" dirty="0">
                <a:solidFill>
                  <a:srgbClr val="FFFF00"/>
                </a:solidFill>
              </a:rPr>
              <a:t>1</a:t>
            </a:r>
            <a:r>
              <a:rPr lang="en-US" dirty="0">
                <a:solidFill>
                  <a:srgbClr val="FFFF00"/>
                </a:solidFill>
              </a:rPr>
              <a:t>, M. </a:t>
            </a:r>
            <a:r>
              <a:rPr lang="en-US" dirty="0" err="1">
                <a:solidFill>
                  <a:srgbClr val="FFFF00"/>
                </a:solidFill>
              </a:rPr>
              <a:t>Angelone</a:t>
            </a:r>
            <a:r>
              <a:rPr lang="en-US" dirty="0">
                <a:solidFill>
                  <a:srgbClr val="FFFF00"/>
                </a:solidFill>
              </a:rPr>
              <a:t>, </a:t>
            </a:r>
            <a:r>
              <a:rPr lang="en-US" dirty="0">
                <a:solidFill>
                  <a:srgbClr val="FF0000"/>
                </a:solidFill>
              </a:rPr>
              <a:t>D. Babusci</a:t>
            </a:r>
            <a:r>
              <a:rPr lang="en-US" baseline="30000" dirty="0">
                <a:solidFill>
                  <a:srgbClr val="FF0000"/>
                </a:solidFill>
              </a:rPr>
              <a:t>1</a:t>
            </a:r>
            <a:r>
              <a:rPr lang="en-US" dirty="0">
                <a:solidFill>
                  <a:srgbClr val="FFFF00"/>
                </a:solidFill>
              </a:rPr>
              <a:t>, A. Bacci</a:t>
            </a:r>
            <a:r>
              <a:rPr lang="en-US" baseline="30000" dirty="0">
                <a:solidFill>
                  <a:srgbClr val="FFFF00"/>
                </a:solidFill>
              </a:rPr>
              <a:t>3</a:t>
            </a:r>
            <a:r>
              <a:rPr lang="en-US" dirty="0">
                <a:solidFill>
                  <a:srgbClr val="FFFF00"/>
                </a:solidFill>
              </a:rPr>
              <a:t>, A. Balerna</a:t>
            </a:r>
            <a:r>
              <a:rPr lang="en-US" baseline="30000" dirty="0">
                <a:solidFill>
                  <a:srgbClr val="FFFF00"/>
                </a:solidFill>
              </a:rPr>
              <a:t>1</a:t>
            </a:r>
            <a:r>
              <a:rPr lang="en-US" dirty="0">
                <a:solidFill>
                  <a:srgbClr val="FFFF00"/>
                </a:solidFill>
              </a:rPr>
              <a:t>, M. Bellaveglia</a:t>
            </a:r>
            <a:r>
              <a:rPr lang="en-US" baseline="30000" dirty="0">
                <a:solidFill>
                  <a:srgbClr val="FFFF00"/>
                </a:solidFill>
              </a:rPr>
              <a:t>1</a:t>
            </a:r>
            <a:r>
              <a:rPr lang="en-US" dirty="0">
                <a:solidFill>
                  <a:srgbClr val="FFFF00"/>
                </a:solidFill>
              </a:rPr>
              <a:t>, </a:t>
            </a:r>
            <a:r>
              <a:rPr lang="en-US" dirty="0">
                <a:solidFill>
                  <a:srgbClr val="FF0000"/>
                </a:solidFill>
              </a:rPr>
              <a:t>M. Benfatto</a:t>
            </a:r>
            <a:r>
              <a:rPr lang="en-US" baseline="30000" dirty="0">
                <a:solidFill>
                  <a:srgbClr val="FF0000"/>
                </a:solidFill>
              </a:rPr>
              <a:t>1</a:t>
            </a:r>
            <a:r>
              <a:rPr lang="en-US" dirty="0">
                <a:solidFill>
                  <a:srgbClr val="FF0000"/>
                </a:solidFill>
              </a:rPr>
              <a:t>, </a:t>
            </a:r>
            <a:r>
              <a:rPr lang="en-US" dirty="0">
                <a:solidFill>
                  <a:srgbClr val="FFFF00"/>
                </a:solidFill>
              </a:rPr>
              <a:t>R. Boni</a:t>
            </a:r>
            <a:r>
              <a:rPr lang="en-US" baseline="30000" dirty="0">
                <a:solidFill>
                  <a:srgbClr val="FFFF00"/>
                </a:solidFill>
              </a:rPr>
              <a:t>1</a:t>
            </a:r>
            <a:r>
              <a:rPr lang="en-US" dirty="0">
                <a:solidFill>
                  <a:srgbClr val="FFFF00"/>
                </a:solidFill>
              </a:rPr>
              <a:t>, R. Bonifacio</a:t>
            </a:r>
            <a:r>
              <a:rPr lang="en-US" baseline="30000" dirty="0">
                <a:solidFill>
                  <a:srgbClr val="FFFF00"/>
                </a:solidFill>
              </a:rPr>
              <a:t>7</a:t>
            </a:r>
            <a:r>
              <a:rPr lang="en-US" dirty="0">
                <a:solidFill>
                  <a:srgbClr val="FFFF00"/>
                </a:solidFill>
              </a:rPr>
              <a:t>, M. Boscolo</a:t>
            </a:r>
            <a:r>
              <a:rPr lang="en-US" baseline="30000" dirty="0">
                <a:solidFill>
                  <a:srgbClr val="FFFF00"/>
                </a:solidFill>
              </a:rPr>
              <a:t>1</a:t>
            </a:r>
            <a:r>
              <a:rPr lang="en-US" dirty="0">
                <a:solidFill>
                  <a:srgbClr val="FFFF00"/>
                </a:solidFill>
              </a:rPr>
              <a:t>, </a:t>
            </a:r>
            <a:r>
              <a:rPr lang="en-US" dirty="0">
                <a:solidFill>
                  <a:srgbClr val="FF0000"/>
                </a:solidFill>
              </a:rPr>
              <a:t>F. Bossi</a:t>
            </a:r>
            <a:r>
              <a:rPr lang="en-US" baseline="30000" dirty="0">
                <a:solidFill>
                  <a:srgbClr val="FF0000"/>
                </a:solidFill>
              </a:rPr>
              <a:t>1</a:t>
            </a:r>
            <a:r>
              <a:rPr lang="en-US" dirty="0">
                <a:solidFill>
                  <a:srgbClr val="FFFF00"/>
                </a:solidFill>
              </a:rPr>
              <a:t>, B. Buonomo</a:t>
            </a:r>
            <a:r>
              <a:rPr lang="en-US" baseline="30000" dirty="0">
                <a:solidFill>
                  <a:srgbClr val="FFFF00"/>
                </a:solidFill>
              </a:rPr>
              <a:t>1</a:t>
            </a:r>
            <a:r>
              <a:rPr lang="en-US" dirty="0">
                <a:solidFill>
                  <a:srgbClr val="FFFF00"/>
                </a:solidFill>
              </a:rPr>
              <a:t>, M. Castellano</a:t>
            </a:r>
            <a:r>
              <a:rPr lang="en-US" baseline="30000" dirty="0">
                <a:solidFill>
                  <a:srgbClr val="FFFF00"/>
                </a:solidFill>
              </a:rPr>
              <a:t>1</a:t>
            </a:r>
            <a:r>
              <a:rPr lang="en-US" dirty="0">
                <a:solidFill>
                  <a:srgbClr val="FFFF00"/>
                </a:solidFill>
              </a:rPr>
              <a:t>, L. Catani</a:t>
            </a:r>
            <a:r>
              <a:rPr lang="en-US" baseline="30000" dirty="0">
                <a:solidFill>
                  <a:srgbClr val="FFFF00"/>
                </a:solidFill>
              </a:rPr>
              <a:t>4</a:t>
            </a:r>
            <a:r>
              <a:rPr lang="en-US" dirty="0">
                <a:solidFill>
                  <a:srgbClr val="FFFF00"/>
                </a:solidFill>
              </a:rPr>
              <a:t>, M. Cestelli-Guidi</a:t>
            </a:r>
            <a:r>
              <a:rPr lang="en-US" baseline="30000" dirty="0">
                <a:solidFill>
                  <a:srgbClr val="FFFF00"/>
                </a:solidFill>
              </a:rPr>
              <a:t>1</a:t>
            </a:r>
            <a:r>
              <a:rPr lang="en-US" dirty="0">
                <a:solidFill>
                  <a:srgbClr val="FFFF00"/>
                </a:solidFill>
              </a:rPr>
              <a:t>, V. Chiarella</a:t>
            </a:r>
            <a:r>
              <a:rPr lang="en-US" baseline="30000" dirty="0">
                <a:solidFill>
                  <a:srgbClr val="FFFF00"/>
                </a:solidFill>
              </a:rPr>
              <a:t>1</a:t>
            </a:r>
            <a:r>
              <a:rPr lang="en-US" dirty="0">
                <a:solidFill>
                  <a:srgbClr val="FFFF00"/>
                </a:solidFill>
              </a:rPr>
              <a:t>, A. Clozza</a:t>
            </a:r>
            <a:r>
              <a:rPr lang="en-US" baseline="30000" dirty="0">
                <a:solidFill>
                  <a:srgbClr val="FFFF00"/>
                </a:solidFill>
              </a:rPr>
              <a:t>1</a:t>
            </a:r>
            <a:r>
              <a:rPr lang="en-US" dirty="0">
                <a:solidFill>
                  <a:srgbClr val="FFFF00"/>
                </a:solidFill>
              </a:rPr>
              <a:t>, A. Cianchi</a:t>
            </a:r>
            <a:r>
              <a:rPr lang="en-US" baseline="30000" dirty="0">
                <a:solidFill>
                  <a:srgbClr val="FFFF00"/>
                </a:solidFill>
              </a:rPr>
              <a:t>4</a:t>
            </a:r>
            <a:r>
              <a:rPr lang="en-US" dirty="0">
                <a:solidFill>
                  <a:srgbClr val="FFFF00"/>
                </a:solidFill>
              </a:rPr>
              <a:t>, R. Cimino</a:t>
            </a:r>
            <a:r>
              <a:rPr lang="en-US" baseline="30000" dirty="0">
                <a:solidFill>
                  <a:srgbClr val="FFFF00"/>
                </a:solidFill>
              </a:rPr>
              <a:t>1</a:t>
            </a:r>
            <a:r>
              <a:rPr lang="en-US" dirty="0">
                <a:solidFill>
                  <a:srgbClr val="FFFF00"/>
                </a:solidFill>
              </a:rPr>
              <a:t>, F. Ciocci</a:t>
            </a:r>
            <a:r>
              <a:rPr lang="en-US" baseline="30000" dirty="0">
                <a:solidFill>
                  <a:srgbClr val="FFFF00"/>
                </a:solidFill>
              </a:rPr>
              <a:t>14</a:t>
            </a:r>
            <a:r>
              <a:rPr lang="en-US" dirty="0">
                <a:solidFill>
                  <a:srgbClr val="FFFF00"/>
                </a:solidFill>
              </a:rPr>
              <a:t>, </a:t>
            </a:r>
            <a:r>
              <a:rPr lang="en-US" dirty="0">
                <a:solidFill>
                  <a:srgbClr val="FF0000"/>
                </a:solidFill>
              </a:rPr>
              <a:t>E. Chiadroni</a:t>
            </a:r>
            <a:r>
              <a:rPr lang="en-US" baseline="30000" dirty="0">
                <a:solidFill>
                  <a:srgbClr val="FF0000"/>
                </a:solidFill>
              </a:rPr>
              <a:t>1</a:t>
            </a:r>
            <a:r>
              <a:rPr lang="en-US" dirty="0">
                <a:solidFill>
                  <a:srgbClr val="FFFF00"/>
                </a:solidFill>
              </a:rPr>
              <a:t>, C. Curceanu</a:t>
            </a:r>
            <a:r>
              <a:rPr lang="en-US" baseline="30000" dirty="0">
                <a:solidFill>
                  <a:srgbClr val="FFFF00"/>
                </a:solidFill>
              </a:rPr>
              <a:t>1</a:t>
            </a:r>
            <a:r>
              <a:rPr lang="en-US" dirty="0">
                <a:solidFill>
                  <a:srgbClr val="FFFF00"/>
                </a:solidFill>
              </a:rPr>
              <a:t>, S. Dabagov</a:t>
            </a:r>
            <a:r>
              <a:rPr lang="en-US" baseline="30000" dirty="0">
                <a:solidFill>
                  <a:srgbClr val="FFFF00"/>
                </a:solidFill>
              </a:rPr>
              <a:t>1</a:t>
            </a:r>
            <a:r>
              <a:rPr lang="en-US" dirty="0">
                <a:solidFill>
                  <a:srgbClr val="FFFF00"/>
                </a:solidFill>
              </a:rPr>
              <a:t>, </a:t>
            </a:r>
            <a:r>
              <a:rPr lang="en-US" dirty="0">
                <a:solidFill>
                  <a:srgbClr val="FF0000"/>
                </a:solidFill>
              </a:rPr>
              <a:t>G. Dattoli</a:t>
            </a:r>
            <a:r>
              <a:rPr lang="en-US" baseline="30000" dirty="0">
                <a:solidFill>
                  <a:srgbClr val="FF0000"/>
                </a:solidFill>
              </a:rPr>
              <a:t>14</a:t>
            </a:r>
            <a:r>
              <a:rPr lang="en-US" dirty="0">
                <a:solidFill>
                  <a:srgbClr val="FFFF00"/>
                </a:solidFill>
              </a:rPr>
              <a:t>, P. De Felice</a:t>
            </a:r>
            <a:r>
              <a:rPr lang="en-US" baseline="30000" dirty="0">
                <a:solidFill>
                  <a:srgbClr val="FFFF00"/>
                </a:solidFill>
              </a:rPr>
              <a:t>5</a:t>
            </a:r>
            <a:r>
              <a:rPr lang="en-US" dirty="0">
                <a:solidFill>
                  <a:srgbClr val="FFFF00"/>
                </a:solidFill>
              </a:rPr>
              <a:t>, G. </a:t>
            </a:r>
            <a:r>
              <a:rPr lang="en-US" dirty="0" err="1">
                <a:solidFill>
                  <a:srgbClr val="FFFF00"/>
                </a:solidFill>
              </a:rPr>
              <a:t>Delle</a:t>
            </a:r>
            <a:r>
              <a:rPr lang="en-US" dirty="0">
                <a:solidFill>
                  <a:srgbClr val="FFFF00"/>
                </a:solidFill>
              </a:rPr>
              <a:t> Monache</a:t>
            </a:r>
            <a:r>
              <a:rPr lang="en-US" baseline="30000" dirty="0">
                <a:solidFill>
                  <a:srgbClr val="FFFF00"/>
                </a:solidFill>
              </a:rPr>
              <a:t>1</a:t>
            </a:r>
            <a:r>
              <a:rPr lang="en-US" dirty="0">
                <a:solidFill>
                  <a:srgbClr val="FFFF00"/>
                </a:solidFill>
              </a:rPr>
              <a:t>, D. Di Gioacchino</a:t>
            </a:r>
            <a:r>
              <a:rPr lang="en-US" baseline="30000" dirty="0">
                <a:solidFill>
                  <a:srgbClr val="FFFF00"/>
                </a:solidFill>
              </a:rPr>
              <a:t>1</a:t>
            </a:r>
            <a:r>
              <a:rPr lang="en-US" dirty="0">
                <a:solidFill>
                  <a:srgbClr val="FFFF00"/>
                </a:solidFill>
              </a:rPr>
              <a:t>, D. Di Giovenale</a:t>
            </a:r>
            <a:r>
              <a:rPr lang="en-US" baseline="30000" dirty="0">
                <a:solidFill>
                  <a:srgbClr val="FFFF00"/>
                </a:solidFill>
              </a:rPr>
              <a:t>1</a:t>
            </a:r>
            <a:r>
              <a:rPr lang="en-US" dirty="0">
                <a:solidFill>
                  <a:srgbClr val="FFFF00"/>
                </a:solidFill>
              </a:rPr>
              <a:t>, E. Di Palma</a:t>
            </a:r>
            <a:r>
              <a:rPr lang="en-US" baseline="30000" dirty="0">
                <a:solidFill>
                  <a:srgbClr val="FFFF00"/>
                </a:solidFill>
              </a:rPr>
              <a:t>14</a:t>
            </a:r>
            <a:r>
              <a:rPr lang="en-US" dirty="0">
                <a:solidFill>
                  <a:srgbClr val="FFFF00"/>
                </a:solidFill>
              </a:rPr>
              <a:t>, G. Di Pirro</a:t>
            </a:r>
            <a:r>
              <a:rPr lang="en-US" baseline="30000" dirty="0">
                <a:solidFill>
                  <a:srgbClr val="FFFF00"/>
                </a:solidFill>
              </a:rPr>
              <a:t>1</a:t>
            </a:r>
            <a:r>
              <a:rPr lang="en-US" dirty="0">
                <a:solidFill>
                  <a:srgbClr val="FFFF00"/>
                </a:solidFill>
              </a:rPr>
              <a:t>, A. Doria</a:t>
            </a:r>
            <a:r>
              <a:rPr lang="en-US" baseline="30000" dirty="0">
                <a:solidFill>
                  <a:srgbClr val="FFFF00"/>
                </a:solidFill>
              </a:rPr>
              <a:t>14</a:t>
            </a:r>
            <a:r>
              <a:rPr lang="en-US" dirty="0">
                <a:solidFill>
                  <a:srgbClr val="FFFF00"/>
                </a:solidFill>
              </a:rPr>
              <a:t>, </a:t>
            </a:r>
            <a:r>
              <a:rPr lang="en-US" dirty="0">
                <a:solidFill>
                  <a:srgbClr val="FF0000"/>
                </a:solidFill>
              </a:rPr>
              <a:t>U. Dosselli</a:t>
            </a:r>
            <a:r>
              <a:rPr lang="en-US" baseline="30000" dirty="0">
                <a:solidFill>
                  <a:srgbClr val="FF0000"/>
                </a:solidFill>
              </a:rPr>
              <a:t>1</a:t>
            </a:r>
            <a:r>
              <a:rPr lang="en-US" dirty="0">
                <a:solidFill>
                  <a:srgbClr val="FFFF00"/>
                </a:solidFill>
              </a:rPr>
              <a:t>, A. Drago</a:t>
            </a:r>
            <a:r>
              <a:rPr lang="en-US" baseline="30000" dirty="0">
                <a:solidFill>
                  <a:srgbClr val="FFFF00"/>
                </a:solidFill>
              </a:rPr>
              <a:t>1</a:t>
            </a:r>
            <a:r>
              <a:rPr lang="en-US" dirty="0">
                <a:solidFill>
                  <a:srgbClr val="FFFF00"/>
                </a:solidFill>
              </a:rPr>
              <a:t>, A. Esposito</a:t>
            </a:r>
            <a:r>
              <a:rPr lang="en-US" baseline="30000" dirty="0">
                <a:solidFill>
                  <a:srgbClr val="FFFF00"/>
                </a:solidFill>
              </a:rPr>
              <a:t>1</a:t>
            </a:r>
            <a:r>
              <a:rPr lang="en-US" dirty="0">
                <a:solidFill>
                  <a:srgbClr val="FFFF00"/>
                </a:solidFill>
              </a:rPr>
              <a:t>, </a:t>
            </a:r>
            <a:r>
              <a:rPr lang="en-US" dirty="0">
                <a:solidFill>
                  <a:srgbClr val="FF0000"/>
                </a:solidFill>
              </a:rPr>
              <a:t>R. Faccini</a:t>
            </a:r>
            <a:r>
              <a:rPr lang="en-US" baseline="30000" dirty="0">
                <a:solidFill>
                  <a:srgbClr val="FF0000"/>
                </a:solidFill>
              </a:rPr>
              <a:t>2</a:t>
            </a:r>
            <a:r>
              <a:rPr lang="en-US" dirty="0">
                <a:solidFill>
                  <a:srgbClr val="FFFF00"/>
                </a:solidFill>
              </a:rPr>
              <a:t>, M. Ferrario</a:t>
            </a:r>
            <a:r>
              <a:rPr lang="en-US" baseline="30000" dirty="0">
                <a:solidFill>
                  <a:srgbClr val="FFFF00"/>
                </a:solidFill>
              </a:rPr>
              <a:t>1</a:t>
            </a:r>
            <a:r>
              <a:rPr lang="en-US" dirty="0">
                <a:solidFill>
                  <a:srgbClr val="FFFF00"/>
                </a:solidFill>
              </a:rPr>
              <a:t>, G. P. Gallerano</a:t>
            </a:r>
            <a:r>
              <a:rPr lang="en-US" baseline="30000" dirty="0">
                <a:solidFill>
                  <a:srgbClr val="FFFF00"/>
                </a:solidFill>
              </a:rPr>
              <a:t>14</a:t>
            </a:r>
            <a:r>
              <a:rPr lang="en-US" dirty="0">
                <a:solidFill>
                  <a:srgbClr val="FFFF00"/>
                </a:solidFill>
              </a:rPr>
              <a:t>, A. Gallo</a:t>
            </a:r>
            <a:r>
              <a:rPr lang="en-US" baseline="30000" dirty="0">
                <a:solidFill>
                  <a:srgbClr val="FFFF00"/>
                </a:solidFill>
              </a:rPr>
              <a:t>1</a:t>
            </a:r>
            <a:r>
              <a:rPr lang="en-US" dirty="0">
                <a:solidFill>
                  <a:srgbClr val="FFFF00"/>
                </a:solidFill>
              </a:rPr>
              <a:t>, M. Gambaccini</a:t>
            </a:r>
            <a:r>
              <a:rPr lang="en-US" baseline="30000" dirty="0">
                <a:solidFill>
                  <a:srgbClr val="FFFF00"/>
                </a:solidFill>
              </a:rPr>
              <a:t>11</a:t>
            </a:r>
            <a:r>
              <a:rPr lang="en-US" dirty="0">
                <a:solidFill>
                  <a:srgbClr val="FFFF00"/>
                </a:solidFill>
              </a:rPr>
              <a:t>, C. Gatti</a:t>
            </a:r>
            <a:r>
              <a:rPr lang="en-US" baseline="30000" dirty="0">
                <a:solidFill>
                  <a:srgbClr val="FFFF00"/>
                </a:solidFill>
              </a:rPr>
              <a:t>1</a:t>
            </a:r>
            <a:r>
              <a:rPr lang="en-US" dirty="0">
                <a:solidFill>
                  <a:srgbClr val="FFFF00"/>
                </a:solidFill>
              </a:rPr>
              <a:t>, G. Gatti</a:t>
            </a:r>
            <a:r>
              <a:rPr lang="en-US" baseline="30000" dirty="0">
                <a:solidFill>
                  <a:srgbClr val="FFFF00"/>
                </a:solidFill>
              </a:rPr>
              <a:t>1</a:t>
            </a:r>
            <a:r>
              <a:rPr lang="en-US" dirty="0">
                <a:solidFill>
                  <a:srgbClr val="FFFF00"/>
                </a:solidFill>
              </a:rPr>
              <a:t>, </a:t>
            </a:r>
            <a:r>
              <a:rPr lang="en-US" dirty="0">
                <a:solidFill>
                  <a:srgbClr val="FF0000"/>
                </a:solidFill>
              </a:rPr>
              <a:t>A. Ghigo</a:t>
            </a:r>
            <a:r>
              <a:rPr lang="en-US" baseline="30000" dirty="0">
                <a:solidFill>
                  <a:srgbClr val="FF0000"/>
                </a:solidFill>
              </a:rPr>
              <a:t>1</a:t>
            </a:r>
            <a:r>
              <a:rPr lang="en-US" dirty="0">
                <a:solidFill>
                  <a:srgbClr val="FFFF00"/>
                </a:solidFill>
              </a:rPr>
              <a:t>, L. Giannessi</a:t>
            </a:r>
            <a:r>
              <a:rPr lang="en-US" baseline="30000" dirty="0">
                <a:solidFill>
                  <a:srgbClr val="FFFF00"/>
                </a:solidFill>
              </a:rPr>
              <a:t>14</a:t>
            </a:r>
            <a:r>
              <a:rPr lang="en-US" dirty="0">
                <a:solidFill>
                  <a:srgbClr val="FFFF00"/>
                </a:solidFill>
              </a:rPr>
              <a:t>, F. Giorgianni</a:t>
            </a:r>
            <a:r>
              <a:rPr lang="en-US" baseline="30000" dirty="0">
                <a:solidFill>
                  <a:srgbClr val="FFFF00"/>
                </a:solidFill>
              </a:rPr>
              <a:t>2</a:t>
            </a:r>
            <a:r>
              <a:rPr lang="en-US" dirty="0">
                <a:solidFill>
                  <a:srgbClr val="FFFF00"/>
                </a:solidFill>
              </a:rPr>
              <a:t>, E. Giovenale</a:t>
            </a:r>
            <a:r>
              <a:rPr lang="en-US" baseline="30000" dirty="0">
                <a:solidFill>
                  <a:srgbClr val="FFFF00"/>
                </a:solidFill>
              </a:rPr>
              <a:t>14</a:t>
            </a:r>
            <a:r>
              <a:rPr lang="en-US" dirty="0">
                <a:solidFill>
                  <a:srgbClr val="FFFF00"/>
                </a:solidFill>
              </a:rPr>
              <a:t>, C. Guaraldo</a:t>
            </a:r>
            <a:r>
              <a:rPr lang="en-US" baseline="30000" dirty="0">
                <a:solidFill>
                  <a:srgbClr val="FFFF00"/>
                </a:solidFill>
              </a:rPr>
              <a:t>1</a:t>
            </a:r>
            <a:r>
              <a:rPr lang="en-US" dirty="0">
                <a:solidFill>
                  <a:srgbClr val="FFFF00"/>
                </a:solidFill>
              </a:rPr>
              <a:t>, R. Gunnella</a:t>
            </a:r>
            <a:r>
              <a:rPr lang="en-US" baseline="30000" dirty="0">
                <a:solidFill>
                  <a:srgbClr val="FFFF00"/>
                </a:solidFill>
              </a:rPr>
              <a:t>8</a:t>
            </a:r>
            <a:r>
              <a:rPr lang="en-US" dirty="0">
                <a:solidFill>
                  <a:srgbClr val="FFFF00"/>
                </a:solidFill>
              </a:rPr>
              <a:t>, </a:t>
            </a:r>
            <a:r>
              <a:rPr lang="en-US" dirty="0">
                <a:solidFill>
                  <a:srgbClr val="FF0000"/>
                </a:solidFill>
              </a:rPr>
              <a:t>S. Ivashyn</a:t>
            </a:r>
            <a:r>
              <a:rPr lang="en-US" baseline="30000" dirty="0">
                <a:solidFill>
                  <a:srgbClr val="FF0000"/>
                </a:solidFill>
              </a:rPr>
              <a:t>12</a:t>
            </a:r>
            <a:r>
              <a:rPr lang="en-US" dirty="0">
                <a:solidFill>
                  <a:srgbClr val="FFFF00"/>
                </a:solidFill>
              </a:rPr>
              <a:t>, S. Loreti</a:t>
            </a:r>
            <a:r>
              <a:rPr lang="en-US" baseline="30000" dirty="0">
                <a:solidFill>
                  <a:srgbClr val="FFFF00"/>
                </a:solidFill>
              </a:rPr>
              <a:t>5</a:t>
            </a:r>
            <a:r>
              <a:rPr lang="en-US" dirty="0">
                <a:solidFill>
                  <a:srgbClr val="FFFF00"/>
                </a:solidFill>
              </a:rPr>
              <a:t>, </a:t>
            </a:r>
            <a:r>
              <a:rPr lang="en-US" dirty="0">
                <a:solidFill>
                  <a:srgbClr val="FF0000"/>
                </a:solidFill>
              </a:rPr>
              <a:t>S. Lupi</a:t>
            </a:r>
            <a:r>
              <a:rPr lang="en-US" baseline="30000" dirty="0">
                <a:solidFill>
                  <a:srgbClr val="FF0000"/>
                </a:solidFill>
              </a:rPr>
              <a:t>2</a:t>
            </a:r>
            <a:r>
              <a:rPr lang="en-US" dirty="0">
                <a:solidFill>
                  <a:srgbClr val="FF0000"/>
                </a:solidFill>
              </a:rPr>
              <a:t>,</a:t>
            </a:r>
            <a:r>
              <a:rPr lang="en-US" dirty="0">
                <a:solidFill>
                  <a:srgbClr val="FFFF00"/>
                </a:solidFill>
              </a:rPr>
              <a:t> A. Marcelli</a:t>
            </a:r>
            <a:r>
              <a:rPr lang="en-US" baseline="30000" dirty="0">
                <a:solidFill>
                  <a:srgbClr val="FFFF00"/>
                </a:solidFill>
              </a:rPr>
              <a:t>1</a:t>
            </a:r>
            <a:r>
              <a:rPr lang="en-US" dirty="0">
                <a:solidFill>
                  <a:srgbClr val="FFFF00"/>
                </a:solidFill>
              </a:rPr>
              <a:t>, C. Mariani</a:t>
            </a:r>
            <a:r>
              <a:rPr lang="en-US" baseline="30000" dirty="0">
                <a:solidFill>
                  <a:srgbClr val="FFFF00"/>
                </a:solidFill>
              </a:rPr>
              <a:t>16</a:t>
            </a:r>
            <a:r>
              <a:rPr lang="en-US" dirty="0">
                <a:solidFill>
                  <a:srgbClr val="FFFF00"/>
                </a:solidFill>
              </a:rPr>
              <a:t>, M. Mattioli</a:t>
            </a:r>
            <a:r>
              <a:rPr lang="en-US" baseline="30000" dirty="0">
                <a:solidFill>
                  <a:srgbClr val="FFFF00"/>
                </a:solidFill>
              </a:rPr>
              <a:t>2</a:t>
            </a:r>
            <a:r>
              <a:rPr lang="en-US" dirty="0">
                <a:solidFill>
                  <a:srgbClr val="FFFF00"/>
                </a:solidFill>
              </a:rPr>
              <a:t>, G. Mazzitelli</a:t>
            </a:r>
            <a:r>
              <a:rPr lang="en-US" baseline="30000" dirty="0">
                <a:solidFill>
                  <a:srgbClr val="FFFF00"/>
                </a:solidFill>
              </a:rPr>
              <a:t>1</a:t>
            </a:r>
            <a:r>
              <a:rPr lang="en-US" dirty="0">
                <a:solidFill>
                  <a:srgbClr val="FFFF00"/>
                </a:solidFill>
              </a:rPr>
              <a:t>, P. Michelato</a:t>
            </a:r>
            <a:r>
              <a:rPr lang="en-US" baseline="30000" dirty="0">
                <a:solidFill>
                  <a:srgbClr val="FFFF00"/>
                </a:solidFill>
              </a:rPr>
              <a:t>3</a:t>
            </a:r>
            <a:r>
              <a:rPr lang="en-US" dirty="0">
                <a:solidFill>
                  <a:srgbClr val="FFFF00"/>
                </a:solidFill>
              </a:rPr>
              <a:t>, M. Migliorati</a:t>
            </a:r>
            <a:r>
              <a:rPr lang="en-US" baseline="30000" dirty="0">
                <a:solidFill>
                  <a:srgbClr val="FFFF00"/>
                </a:solidFill>
              </a:rPr>
              <a:t>2</a:t>
            </a:r>
            <a:r>
              <a:rPr lang="en-US" dirty="0">
                <a:solidFill>
                  <a:srgbClr val="FFFF00"/>
                </a:solidFill>
              </a:rPr>
              <a:t>, C. Milardi</a:t>
            </a:r>
            <a:r>
              <a:rPr lang="en-US" baseline="30000" dirty="0">
                <a:solidFill>
                  <a:srgbClr val="FFFF00"/>
                </a:solidFill>
              </a:rPr>
              <a:t>1</a:t>
            </a:r>
            <a:r>
              <a:rPr lang="en-US" dirty="0">
                <a:solidFill>
                  <a:srgbClr val="FF0000"/>
                </a:solidFill>
              </a:rPr>
              <a:t>, E. Milotti</a:t>
            </a:r>
            <a:r>
              <a:rPr lang="en-US" baseline="30000" dirty="0">
                <a:solidFill>
                  <a:srgbClr val="FF0000"/>
                </a:solidFill>
              </a:rPr>
              <a:t>13</a:t>
            </a:r>
            <a:r>
              <a:rPr lang="en-US" dirty="0">
                <a:solidFill>
                  <a:srgbClr val="FFFF00"/>
                </a:solidFill>
              </a:rPr>
              <a:t>, S. Morante</a:t>
            </a:r>
            <a:r>
              <a:rPr lang="en-US" baseline="30000" dirty="0">
                <a:solidFill>
                  <a:srgbClr val="FFFF00"/>
                </a:solidFill>
              </a:rPr>
              <a:t>4</a:t>
            </a:r>
            <a:r>
              <a:rPr lang="en-US" dirty="0">
                <a:solidFill>
                  <a:srgbClr val="FFFF00"/>
                </a:solidFill>
              </a:rPr>
              <a:t>, D. Moricciani</a:t>
            </a:r>
            <a:r>
              <a:rPr lang="en-US" baseline="30000" dirty="0">
                <a:solidFill>
                  <a:srgbClr val="FFFF00"/>
                </a:solidFill>
              </a:rPr>
              <a:t>2</a:t>
            </a:r>
            <a:r>
              <a:rPr lang="en-US" dirty="0">
                <a:solidFill>
                  <a:srgbClr val="FFFF00"/>
                </a:solidFill>
              </a:rPr>
              <a:t>, A. Mostacci</a:t>
            </a:r>
            <a:r>
              <a:rPr lang="en-US" baseline="30000" dirty="0">
                <a:solidFill>
                  <a:srgbClr val="FFFF00"/>
                </a:solidFill>
              </a:rPr>
              <a:t>2</a:t>
            </a:r>
            <a:r>
              <a:rPr lang="en-US" dirty="0">
                <a:solidFill>
                  <a:srgbClr val="FFFF00"/>
                </a:solidFill>
              </a:rPr>
              <a:t>, V. Muccifora</a:t>
            </a:r>
            <a:r>
              <a:rPr lang="en-US" baseline="30000" dirty="0">
                <a:solidFill>
                  <a:srgbClr val="FFFF00"/>
                </a:solidFill>
              </a:rPr>
              <a:t>1</a:t>
            </a:r>
            <a:r>
              <a:rPr lang="en-US" dirty="0">
                <a:solidFill>
                  <a:srgbClr val="FFFF00"/>
                </a:solidFill>
              </a:rPr>
              <a:t>, </a:t>
            </a:r>
            <a:r>
              <a:rPr lang="en-US" dirty="0">
                <a:solidFill>
                  <a:srgbClr val="FF0000"/>
                </a:solidFill>
              </a:rPr>
              <a:t>P. Musumeci</a:t>
            </a:r>
            <a:r>
              <a:rPr lang="en-US" baseline="30000" dirty="0">
                <a:solidFill>
                  <a:srgbClr val="FF0000"/>
                </a:solidFill>
              </a:rPr>
              <a:t>10</a:t>
            </a:r>
            <a:r>
              <a:rPr lang="en-US" dirty="0">
                <a:solidFill>
                  <a:srgbClr val="FFFF00"/>
                </a:solidFill>
              </a:rPr>
              <a:t>, E. Pace</a:t>
            </a:r>
            <a:r>
              <a:rPr lang="en-US" baseline="30000" dirty="0">
                <a:solidFill>
                  <a:srgbClr val="FFFF00"/>
                </a:solidFill>
              </a:rPr>
              <a:t>1</a:t>
            </a:r>
            <a:r>
              <a:rPr lang="en-US" dirty="0">
                <a:solidFill>
                  <a:srgbClr val="FFFF00"/>
                </a:solidFill>
              </a:rPr>
              <a:t>, </a:t>
            </a:r>
            <a:r>
              <a:rPr lang="en-US" dirty="0">
                <a:solidFill>
                  <a:srgbClr val="FF0000"/>
                </a:solidFill>
              </a:rPr>
              <a:t>C. Pagani</a:t>
            </a:r>
            <a:r>
              <a:rPr lang="en-US" baseline="30000" dirty="0">
                <a:solidFill>
                  <a:srgbClr val="FF0000"/>
                </a:solidFill>
              </a:rPr>
              <a:t>3</a:t>
            </a:r>
            <a:r>
              <a:rPr lang="en-US" dirty="0">
                <a:solidFill>
                  <a:srgbClr val="FFFF00"/>
                </a:solidFill>
              </a:rPr>
              <a:t>, L. </a:t>
            </a:r>
            <a:r>
              <a:rPr lang="en-US" dirty="0">
                <a:solidFill>
                  <a:srgbClr val="FF0000"/>
                </a:solidFill>
              </a:rPr>
              <a:t>Palumbo</a:t>
            </a:r>
            <a:r>
              <a:rPr lang="en-US" baseline="30000" dirty="0">
                <a:solidFill>
                  <a:srgbClr val="FF0000"/>
                </a:solidFill>
              </a:rPr>
              <a:t>2</a:t>
            </a:r>
            <a:r>
              <a:rPr lang="en-US" dirty="0">
                <a:solidFill>
                  <a:srgbClr val="FFFF00"/>
                </a:solidFill>
              </a:rPr>
              <a:t>, M. </a:t>
            </a:r>
            <a:r>
              <a:rPr lang="en-US" dirty="0" err="1">
                <a:solidFill>
                  <a:srgbClr val="FFFF00"/>
                </a:solidFill>
              </a:rPr>
              <a:t>Pedio</a:t>
            </a:r>
            <a:r>
              <a:rPr lang="en-US" dirty="0">
                <a:solidFill>
                  <a:srgbClr val="FFFF00"/>
                </a:solidFill>
              </a:rPr>
              <a:t>, A. Perrone</a:t>
            </a:r>
            <a:r>
              <a:rPr lang="en-US" baseline="30000" dirty="0">
                <a:solidFill>
                  <a:srgbClr val="FFFF00"/>
                </a:solidFill>
              </a:rPr>
              <a:t>9</a:t>
            </a:r>
            <a:r>
              <a:rPr lang="en-US" dirty="0">
                <a:solidFill>
                  <a:srgbClr val="FFFF00"/>
                </a:solidFill>
              </a:rPr>
              <a:t>, A. Petralia</a:t>
            </a:r>
            <a:r>
              <a:rPr lang="en-US" baseline="30000" dirty="0">
                <a:solidFill>
                  <a:srgbClr val="FFFF00"/>
                </a:solidFill>
              </a:rPr>
              <a:t>14</a:t>
            </a:r>
            <a:r>
              <a:rPr lang="en-US" dirty="0">
                <a:solidFill>
                  <a:srgbClr val="FFFF00"/>
                </a:solidFill>
              </a:rPr>
              <a:t>, </a:t>
            </a:r>
            <a:r>
              <a:rPr lang="en-US" dirty="0">
                <a:solidFill>
                  <a:srgbClr val="FF0000"/>
                </a:solidFill>
              </a:rPr>
              <a:t>V. Petrillo</a:t>
            </a:r>
            <a:r>
              <a:rPr lang="en-US" baseline="30000" dirty="0">
                <a:solidFill>
                  <a:srgbClr val="FF0000"/>
                </a:solidFill>
              </a:rPr>
              <a:t>3</a:t>
            </a:r>
            <a:r>
              <a:rPr lang="en-US" dirty="0">
                <a:solidFill>
                  <a:srgbClr val="FFFF00"/>
                </a:solidFill>
              </a:rPr>
              <a:t>, </a:t>
            </a:r>
            <a:r>
              <a:rPr lang="en-US" dirty="0">
                <a:solidFill>
                  <a:srgbClr val="FF0000"/>
                </a:solidFill>
              </a:rPr>
              <a:t>P. Pierini</a:t>
            </a:r>
            <a:r>
              <a:rPr lang="en-US" baseline="30000" dirty="0">
                <a:solidFill>
                  <a:srgbClr val="FF0000"/>
                </a:solidFill>
              </a:rPr>
              <a:t>3</a:t>
            </a:r>
            <a:r>
              <a:rPr lang="en-US" dirty="0">
                <a:solidFill>
                  <a:srgbClr val="FF0000"/>
                </a:solidFill>
              </a:rPr>
              <a:t>, A. </a:t>
            </a:r>
            <a:r>
              <a:rPr lang="en-US" dirty="0" err="1">
                <a:solidFill>
                  <a:srgbClr val="FF0000"/>
                </a:solidFill>
              </a:rPr>
              <a:t>Pietropaolo</a:t>
            </a:r>
            <a:r>
              <a:rPr lang="en-US" dirty="0">
                <a:solidFill>
                  <a:srgbClr val="FF0000"/>
                </a:solidFill>
              </a:rPr>
              <a:t>, </a:t>
            </a:r>
            <a:r>
              <a:rPr lang="en-US" dirty="0">
                <a:solidFill>
                  <a:srgbClr val="FFFF00"/>
                </a:solidFill>
              </a:rPr>
              <a:t>M. </a:t>
            </a:r>
            <a:r>
              <a:rPr lang="en-US" dirty="0" err="1">
                <a:solidFill>
                  <a:srgbClr val="FFFF00"/>
                </a:solidFill>
              </a:rPr>
              <a:t>Pillon</a:t>
            </a:r>
            <a:r>
              <a:rPr lang="en-US" dirty="0">
                <a:solidFill>
                  <a:srgbClr val="FFFF00"/>
                </a:solidFill>
              </a:rPr>
              <a:t>, R. Pompili</a:t>
            </a:r>
            <a:r>
              <a:rPr lang="en-US" baseline="30000" dirty="0">
                <a:solidFill>
                  <a:srgbClr val="FFFF00"/>
                </a:solidFill>
              </a:rPr>
              <a:t>4</a:t>
            </a:r>
            <a:r>
              <a:rPr lang="en-US" dirty="0">
                <a:solidFill>
                  <a:srgbClr val="FFFF00"/>
                </a:solidFill>
              </a:rPr>
              <a:t>, C. Quaresima</a:t>
            </a:r>
            <a:r>
              <a:rPr lang="en-US" baseline="30000" dirty="0">
                <a:solidFill>
                  <a:srgbClr val="FFFF00"/>
                </a:solidFill>
              </a:rPr>
              <a:t>15</a:t>
            </a:r>
            <a:r>
              <a:rPr lang="en-US" dirty="0">
                <a:solidFill>
                  <a:srgbClr val="FFFF00"/>
                </a:solidFill>
              </a:rPr>
              <a:t>, </a:t>
            </a:r>
            <a:r>
              <a:rPr lang="en-US" dirty="0">
                <a:solidFill>
                  <a:srgbClr val="FF0000"/>
                </a:solidFill>
              </a:rPr>
              <a:t>L. Quintieri</a:t>
            </a:r>
            <a:r>
              <a:rPr lang="en-US" baseline="30000" dirty="0">
                <a:solidFill>
                  <a:srgbClr val="FF0000"/>
                </a:solidFill>
              </a:rPr>
              <a:t>5</a:t>
            </a:r>
            <a:r>
              <a:rPr lang="en-US" dirty="0">
                <a:solidFill>
                  <a:srgbClr val="FFFF00"/>
                </a:solidFill>
              </a:rPr>
              <a:t>, J. V. Rau, C. Ronsivalle</a:t>
            </a:r>
            <a:r>
              <a:rPr lang="en-US" baseline="30000" dirty="0">
                <a:solidFill>
                  <a:srgbClr val="FFFF00"/>
                </a:solidFill>
              </a:rPr>
              <a:t>14</a:t>
            </a:r>
            <a:r>
              <a:rPr lang="en-US" dirty="0">
                <a:solidFill>
                  <a:srgbClr val="FF0000"/>
                </a:solidFill>
              </a:rPr>
              <a:t>, J. B. Rosenzweig</a:t>
            </a:r>
            <a:r>
              <a:rPr lang="en-US" baseline="30000" dirty="0">
                <a:solidFill>
                  <a:srgbClr val="FF0000"/>
                </a:solidFill>
              </a:rPr>
              <a:t>10</a:t>
            </a:r>
            <a:r>
              <a:rPr lang="en-US" dirty="0">
                <a:solidFill>
                  <a:srgbClr val="FFFF00"/>
                </a:solidFill>
              </a:rPr>
              <a:t>, A. R. Rossi</a:t>
            </a:r>
            <a:r>
              <a:rPr lang="en-US" baseline="30000" dirty="0">
                <a:solidFill>
                  <a:srgbClr val="FFFF00"/>
                </a:solidFill>
              </a:rPr>
              <a:t>3</a:t>
            </a:r>
            <a:r>
              <a:rPr lang="en-US" dirty="0">
                <a:solidFill>
                  <a:srgbClr val="FFFF00"/>
                </a:solidFill>
              </a:rPr>
              <a:t>, E. Sabia</a:t>
            </a:r>
            <a:r>
              <a:rPr lang="en-US" baseline="30000" dirty="0">
                <a:solidFill>
                  <a:srgbClr val="FFFF00"/>
                </a:solidFill>
              </a:rPr>
              <a:t>14</a:t>
            </a:r>
            <a:r>
              <a:rPr lang="en-US" dirty="0">
                <a:solidFill>
                  <a:srgbClr val="FFFF00"/>
                </a:solidFill>
              </a:rPr>
              <a:t>, </a:t>
            </a:r>
            <a:r>
              <a:rPr lang="en-US" dirty="0">
                <a:solidFill>
                  <a:srgbClr val="FF0000"/>
                </a:solidFill>
              </a:rPr>
              <a:t>L. Serafini</a:t>
            </a:r>
            <a:r>
              <a:rPr lang="en-US" baseline="30000" dirty="0">
                <a:solidFill>
                  <a:srgbClr val="FF0000"/>
                </a:solidFill>
              </a:rPr>
              <a:t>3</a:t>
            </a:r>
            <a:r>
              <a:rPr lang="en-US" dirty="0">
                <a:solidFill>
                  <a:srgbClr val="FFFF00"/>
                </a:solidFill>
              </a:rPr>
              <a:t>, D. Sertore</a:t>
            </a:r>
            <a:r>
              <a:rPr lang="en-US" baseline="30000" dirty="0">
                <a:solidFill>
                  <a:srgbClr val="FFFF00"/>
                </a:solidFill>
              </a:rPr>
              <a:t>3</a:t>
            </a:r>
            <a:r>
              <a:rPr lang="en-US" dirty="0">
                <a:solidFill>
                  <a:srgbClr val="FFFF00"/>
                </a:solidFill>
              </a:rPr>
              <a:t>, O. Shekhovtsova</a:t>
            </a:r>
            <a:r>
              <a:rPr lang="en-US" baseline="30000" dirty="0">
                <a:solidFill>
                  <a:srgbClr val="FFFF00"/>
                </a:solidFill>
              </a:rPr>
              <a:t>12</a:t>
            </a:r>
            <a:r>
              <a:rPr lang="en-US" dirty="0">
                <a:solidFill>
                  <a:srgbClr val="FFFF00"/>
                </a:solidFill>
              </a:rPr>
              <a:t>, I. Spassovsky</a:t>
            </a:r>
            <a:r>
              <a:rPr lang="en-US" baseline="30000" dirty="0">
                <a:solidFill>
                  <a:srgbClr val="FFFF00"/>
                </a:solidFill>
              </a:rPr>
              <a:t>14</a:t>
            </a:r>
            <a:r>
              <a:rPr lang="en-US" dirty="0">
                <a:solidFill>
                  <a:srgbClr val="FFFF00"/>
                </a:solidFill>
              </a:rPr>
              <a:t>, T. Spadaro</a:t>
            </a:r>
            <a:r>
              <a:rPr lang="en-US" baseline="30000" dirty="0">
                <a:solidFill>
                  <a:srgbClr val="FFFF00"/>
                </a:solidFill>
              </a:rPr>
              <a:t>1</a:t>
            </a:r>
            <a:r>
              <a:rPr lang="en-US" dirty="0">
                <a:solidFill>
                  <a:srgbClr val="FFFF00"/>
                </a:solidFill>
              </a:rPr>
              <a:t>, B. Spataro</a:t>
            </a:r>
            <a:r>
              <a:rPr lang="en-US" baseline="30000" dirty="0">
                <a:solidFill>
                  <a:srgbClr val="FFFF00"/>
                </a:solidFill>
              </a:rPr>
              <a:t>1</a:t>
            </a:r>
            <a:r>
              <a:rPr lang="en-US" dirty="0">
                <a:solidFill>
                  <a:srgbClr val="FFFF00"/>
                </a:solidFill>
              </a:rPr>
              <a:t>, V. Surrenti</a:t>
            </a:r>
            <a:r>
              <a:rPr lang="en-US" baseline="30000" dirty="0">
                <a:solidFill>
                  <a:srgbClr val="FFFF00"/>
                </a:solidFill>
              </a:rPr>
              <a:t>14</a:t>
            </a:r>
            <a:r>
              <a:rPr lang="en-US" dirty="0">
                <a:solidFill>
                  <a:srgbClr val="FFFF00"/>
                </a:solidFill>
              </a:rPr>
              <a:t>, A. Tenore</a:t>
            </a:r>
            <a:r>
              <a:rPr lang="en-US" baseline="30000" dirty="0">
                <a:solidFill>
                  <a:srgbClr val="FFFF00"/>
                </a:solidFill>
              </a:rPr>
              <a:t>1</a:t>
            </a:r>
            <a:r>
              <a:rPr lang="en-US" dirty="0">
                <a:solidFill>
                  <a:srgbClr val="FFFF00"/>
                </a:solidFill>
              </a:rPr>
              <a:t>, A. Torre</a:t>
            </a:r>
            <a:r>
              <a:rPr lang="en-US" baseline="30000" dirty="0">
                <a:solidFill>
                  <a:srgbClr val="FFFF00"/>
                </a:solidFill>
              </a:rPr>
              <a:t>14</a:t>
            </a:r>
            <a:r>
              <a:rPr lang="en-US" dirty="0">
                <a:solidFill>
                  <a:srgbClr val="FFFF00"/>
                </a:solidFill>
              </a:rPr>
              <a:t>, C. Vaccarezza</a:t>
            </a:r>
            <a:r>
              <a:rPr lang="en-US" baseline="30000" dirty="0">
                <a:solidFill>
                  <a:srgbClr val="FFFF00"/>
                </a:solidFill>
              </a:rPr>
              <a:t>1</a:t>
            </a:r>
            <a:r>
              <a:rPr lang="en-US" dirty="0">
                <a:solidFill>
                  <a:srgbClr val="FFFF00"/>
                </a:solidFill>
              </a:rPr>
              <a:t>, A. Vacchi</a:t>
            </a:r>
            <a:r>
              <a:rPr lang="en-US" baseline="30000" dirty="0">
                <a:solidFill>
                  <a:srgbClr val="FFFF00"/>
                </a:solidFill>
              </a:rPr>
              <a:t>13</a:t>
            </a:r>
            <a:r>
              <a:rPr lang="en-US" dirty="0">
                <a:solidFill>
                  <a:srgbClr val="FFFF00"/>
                </a:solidFill>
              </a:rPr>
              <a:t>, </a:t>
            </a:r>
            <a:r>
              <a:rPr lang="en-US" dirty="0">
                <a:solidFill>
                  <a:srgbClr val="FF0000"/>
                </a:solidFill>
              </a:rPr>
              <a:t>P. Valente</a:t>
            </a:r>
            <a:r>
              <a:rPr lang="en-US" baseline="30000" dirty="0">
                <a:solidFill>
                  <a:srgbClr val="FF0000"/>
                </a:solidFill>
              </a:rPr>
              <a:t>2</a:t>
            </a:r>
            <a:r>
              <a:rPr lang="en-US" dirty="0">
                <a:solidFill>
                  <a:srgbClr val="FF0000"/>
                </a:solidFill>
              </a:rPr>
              <a:t>,</a:t>
            </a:r>
            <a:r>
              <a:rPr lang="en-US" dirty="0">
                <a:solidFill>
                  <a:srgbClr val="FFFF00"/>
                </a:solidFill>
              </a:rPr>
              <a:t> </a:t>
            </a:r>
            <a:r>
              <a:rPr lang="en-US" dirty="0">
                <a:solidFill>
                  <a:srgbClr val="FF0000"/>
                </a:solidFill>
              </a:rPr>
              <a:t>G. Venanzoni</a:t>
            </a:r>
            <a:r>
              <a:rPr lang="en-US" baseline="30000" dirty="0">
                <a:solidFill>
                  <a:srgbClr val="FF0000"/>
                </a:solidFill>
              </a:rPr>
              <a:t>1</a:t>
            </a:r>
            <a:r>
              <a:rPr lang="en-US" dirty="0">
                <a:solidFill>
                  <a:srgbClr val="FFFF00"/>
                </a:solidFill>
              </a:rPr>
              <a:t>, S. Vescovi</a:t>
            </a:r>
            <a:r>
              <a:rPr lang="en-US" baseline="30000" dirty="0">
                <a:solidFill>
                  <a:srgbClr val="FFFF00"/>
                </a:solidFill>
              </a:rPr>
              <a:t>1</a:t>
            </a:r>
            <a:r>
              <a:rPr lang="en-US" dirty="0">
                <a:solidFill>
                  <a:srgbClr val="FFFF00"/>
                </a:solidFill>
              </a:rPr>
              <a:t>, F. Villa</a:t>
            </a:r>
            <a:r>
              <a:rPr lang="en-US" baseline="30000" dirty="0">
                <a:solidFill>
                  <a:srgbClr val="FFFF00"/>
                </a:solidFill>
              </a:rPr>
              <a:t>1</a:t>
            </a:r>
            <a:r>
              <a:rPr lang="en-US" dirty="0">
                <a:solidFill>
                  <a:srgbClr val="FFFF00"/>
                </a:solidFill>
              </a:rPr>
              <a:t>, N. Zema</a:t>
            </a:r>
            <a:r>
              <a:rPr lang="en-US" baseline="30000" dirty="0">
                <a:solidFill>
                  <a:srgbClr val="FFFF00"/>
                </a:solidFill>
              </a:rPr>
              <a:t>15</a:t>
            </a:r>
            <a:r>
              <a:rPr lang="en-US" dirty="0">
                <a:solidFill>
                  <a:srgbClr val="FFFF00"/>
                </a:solidFill>
              </a:rPr>
              <a:t>, M. Zobov</a:t>
            </a:r>
            <a:r>
              <a:rPr lang="en-US" baseline="30000" dirty="0">
                <a:solidFill>
                  <a:srgbClr val="FFFF00"/>
                </a:solidFill>
              </a:rPr>
              <a:t>1</a:t>
            </a:r>
            <a:r>
              <a:rPr lang="en-US" dirty="0" smtClean="0">
                <a:solidFill>
                  <a:srgbClr val="FFFF00"/>
                </a:solidFill>
              </a:rPr>
              <a:t>.</a:t>
            </a:r>
            <a:endParaRPr lang="en-US" dirty="0">
              <a:solidFill>
                <a:srgbClr val="FFFF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31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47" t="2378" r="3433" b="2145"/>
          <a:stretch/>
        </p:blipFill>
        <p:spPr>
          <a:xfrm>
            <a:off x="0" y="-27383"/>
            <a:ext cx="9144000" cy="6887364"/>
          </a:xfrm>
          <a:prstGeom prst="rect">
            <a:avLst/>
          </a:prstGeom>
        </p:spPr>
      </p:pic>
      <p:sp>
        <p:nvSpPr>
          <p:cNvPr id="2" name="TextBox 1"/>
          <p:cNvSpPr txBox="1"/>
          <p:nvPr/>
        </p:nvSpPr>
        <p:spPr>
          <a:xfrm>
            <a:off x="0" y="275578"/>
            <a:ext cx="9144000" cy="2492990"/>
          </a:xfrm>
          <a:prstGeom prst="rect">
            <a:avLst/>
          </a:prstGeom>
          <a:noFill/>
        </p:spPr>
        <p:txBody>
          <a:bodyPr wrap="square" lIns="91402" tIns="45702" rIns="91402" bIns="45702" rtlCol="0">
            <a:spAutoFit/>
          </a:bodyPr>
          <a:lstStyle/>
          <a:p>
            <a:pPr algn="ctr"/>
            <a:r>
              <a:rPr lang="en-US" sz="4400" dirty="0">
                <a:solidFill>
                  <a:srgbClr val="FFFF00"/>
                </a:solidFill>
                <a:latin typeface="Times New Roman"/>
                <a:cs typeface="Times New Roman"/>
              </a:rPr>
              <a:t>I R I D E</a:t>
            </a:r>
          </a:p>
          <a:p>
            <a:pPr algn="ctr"/>
            <a:r>
              <a:rPr lang="en-US" sz="2800" dirty="0">
                <a:solidFill>
                  <a:srgbClr val="FFFF00"/>
                </a:solidFill>
                <a:latin typeface="Times New Roman"/>
                <a:cs typeface="Times New Roman"/>
              </a:rPr>
              <a:t>Interdisciplinary Research Infrastructure with Dual Electron </a:t>
            </a:r>
            <a:r>
              <a:rPr lang="en-US" sz="2800" dirty="0" err="1">
                <a:solidFill>
                  <a:srgbClr val="FFFF00"/>
                </a:solidFill>
                <a:latin typeface="Times New Roman"/>
                <a:cs typeface="Times New Roman"/>
              </a:rPr>
              <a:t>linac&amp;laser</a:t>
            </a:r>
            <a:endParaRPr lang="en-US" sz="2800" dirty="0">
              <a:solidFill>
                <a:srgbClr val="FFFF00"/>
              </a:solidFill>
              <a:latin typeface="Times New Roman"/>
              <a:cs typeface="Times New Roman"/>
            </a:endParaRPr>
          </a:p>
          <a:p>
            <a:pPr algn="ctr"/>
            <a:r>
              <a:rPr lang="en-US" sz="2800" dirty="0" err="1">
                <a:solidFill>
                  <a:schemeClr val="bg1"/>
                </a:solidFill>
                <a:latin typeface="Times New Roman"/>
                <a:cs typeface="Times New Roman"/>
              </a:rPr>
              <a:t>Massimo.Ferrario@lnf.infn.it</a:t>
            </a:r>
            <a:r>
              <a:rPr lang="en-US" sz="2800" dirty="0">
                <a:solidFill>
                  <a:schemeClr val="bg1"/>
                </a:solidFill>
                <a:latin typeface="Times New Roman"/>
                <a:cs typeface="Times New Roman"/>
              </a:rPr>
              <a:t> </a:t>
            </a:r>
          </a:p>
          <a:p>
            <a:pPr algn="ctr"/>
            <a:r>
              <a:rPr lang="en-US" sz="2800" dirty="0">
                <a:solidFill>
                  <a:schemeClr val="bg1"/>
                </a:solidFill>
                <a:latin typeface="Times New Roman"/>
                <a:cs typeface="Times New Roman"/>
              </a:rPr>
              <a:t>on behalf of</a:t>
            </a:r>
          </a:p>
        </p:txBody>
      </p:sp>
      <p:sp>
        <p:nvSpPr>
          <p:cNvPr id="3" name="TextBox 2"/>
          <p:cNvSpPr txBox="1"/>
          <p:nvPr/>
        </p:nvSpPr>
        <p:spPr>
          <a:xfrm>
            <a:off x="559301" y="2493289"/>
            <a:ext cx="8074918" cy="4312238"/>
          </a:xfrm>
          <a:prstGeom prst="rect">
            <a:avLst/>
          </a:prstGeom>
          <a:noFill/>
        </p:spPr>
        <p:txBody>
          <a:bodyPr wrap="square" lIns="91402" tIns="45702" rIns="91402" bIns="45702" rtlCol="0">
            <a:spAutoFit/>
          </a:bodyPr>
          <a:lstStyle/>
          <a:p>
            <a:r>
              <a:rPr lang="en-US" dirty="0">
                <a:solidFill>
                  <a:srgbClr val="FFFF00"/>
                </a:solidFill>
              </a:rPr>
              <a:t> (1) INFN-LNF</a:t>
            </a:r>
          </a:p>
          <a:p>
            <a:r>
              <a:rPr lang="en-US" dirty="0">
                <a:solidFill>
                  <a:srgbClr val="FFFF00"/>
                </a:solidFill>
              </a:rPr>
              <a:t>(2) INFN and </a:t>
            </a:r>
            <a:r>
              <a:rPr lang="en-US" dirty="0" err="1">
                <a:solidFill>
                  <a:srgbClr val="FFFF00"/>
                </a:solidFill>
              </a:rPr>
              <a:t>Universita</a:t>
            </a:r>
            <a:r>
              <a:rPr lang="en-US" dirty="0">
                <a:solidFill>
                  <a:srgbClr val="FFFF00"/>
                </a:solidFill>
              </a:rPr>
              <a:t>’ di </a:t>
            </a:r>
            <a:r>
              <a:rPr lang="en-US" dirty="0" err="1">
                <a:solidFill>
                  <a:srgbClr val="FFFF00"/>
                </a:solidFill>
              </a:rPr>
              <a:t>Roma”La</a:t>
            </a:r>
            <a:r>
              <a:rPr lang="en-US" dirty="0">
                <a:solidFill>
                  <a:srgbClr val="FFFF00"/>
                </a:solidFill>
              </a:rPr>
              <a:t> </a:t>
            </a:r>
            <a:r>
              <a:rPr lang="en-US" dirty="0" err="1">
                <a:solidFill>
                  <a:srgbClr val="FFFF00"/>
                </a:solidFill>
              </a:rPr>
              <a:t>Sapienza</a:t>
            </a:r>
            <a:r>
              <a:rPr lang="en-US" dirty="0">
                <a:solidFill>
                  <a:srgbClr val="FFFF00"/>
                </a:solidFill>
              </a:rPr>
              <a:t>”</a:t>
            </a:r>
          </a:p>
          <a:p>
            <a:r>
              <a:rPr lang="en-US" dirty="0">
                <a:solidFill>
                  <a:srgbClr val="FFFF00"/>
                </a:solidFill>
              </a:rPr>
              <a:t>(3) INFN and  </a:t>
            </a:r>
            <a:r>
              <a:rPr lang="en-US" dirty="0" err="1">
                <a:solidFill>
                  <a:srgbClr val="FFFF00"/>
                </a:solidFill>
              </a:rPr>
              <a:t>Universita</a:t>
            </a:r>
            <a:r>
              <a:rPr lang="en-US" dirty="0">
                <a:solidFill>
                  <a:srgbClr val="FFFF00"/>
                </a:solidFill>
              </a:rPr>
              <a:t>’ di Milano</a:t>
            </a:r>
            <a:endParaRPr lang="en-US" i="1" dirty="0">
              <a:solidFill>
                <a:srgbClr val="FFFF00"/>
              </a:solidFill>
            </a:endParaRPr>
          </a:p>
          <a:p>
            <a:r>
              <a:rPr lang="en-US" dirty="0">
                <a:solidFill>
                  <a:srgbClr val="FFFF00"/>
                </a:solidFill>
              </a:rPr>
              <a:t>(4) INFN and  </a:t>
            </a:r>
            <a:r>
              <a:rPr lang="en-US" dirty="0" err="1">
                <a:solidFill>
                  <a:srgbClr val="FFFF00"/>
                </a:solidFill>
              </a:rPr>
              <a:t>Universita</a:t>
            </a:r>
            <a:r>
              <a:rPr lang="en-US" dirty="0">
                <a:solidFill>
                  <a:srgbClr val="FFFF00"/>
                </a:solidFill>
              </a:rPr>
              <a:t>’ di </a:t>
            </a:r>
            <a:r>
              <a:rPr lang="en-US" dirty="0" err="1">
                <a:solidFill>
                  <a:srgbClr val="FFFF00"/>
                </a:solidFill>
              </a:rPr>
              <a:t>Roma”Tor</a:t>
            </a:r>
            <a:r>
              <a:rPr lang="en-US" dirty="0">
                <a:solidFill>
                  <a:srgbClr val="FFFF00"/>
                </a:solidFill>
              </a:rPr>
              <a:t> </a:t>
            </a:r>
            <a:r>
              <a:rPr lang="en-US" dirty="0" err="1">
                <a:solidFill>
                  <a:srgbClr val="FFFF00"/>
                </a:solidFill>
              </a:rPr>
              <a:t>Vergata</a:t>
            </a:r>
            <a:r>
              <a:rPr lang="en-US" dirty="0">
                <a:solidFill>
                  <a:srgbClr val="FFFF00"/>
                </a:solidFill>
              </a:rPr>
              <a:t>”</a:t>
            </a:r>
            <a:endParaRPr lang="en-US" i="1" dirty="0">
              <a:solidFill>
                <a:srgbClr val="FFFF00"/>
              </a:solidFill>
            </a:endParaRPr>
          </a:p>
          <a:p>
            <a:r>
              <a:rPr lang="en-US" dirty="0">
                <a:solidFill>
                  <a:srgbClr val="FFFF00"/>
                </a:solidFill>
              </a:rPr>
              <a:t>(5)</a:t>
            </a:r>
            <a:r>
              <a:rPr lang="en-US" i="1" dirty="0">
                <a:solidFill>
                  <a:srgbClr val="FFFF00"/>
                </a:solidFill>
              </a:rPr>
              <a:t> </a:t>
            </a:r>
            <a:r>
              <a:rPr lang="en-US" dirty="0" err="1">
                <a:solidFill>
                  <a:srgbClr val="FFFF00"/>
                </a:solidFill>
              </a:rPr>
              <a:t>Istituto</a:t>
            </a:r>
            <a:r>
              <a:rPr lang="en-US" dirty="0">
                <a:solidFill>
                  <a:srgbClr val="FFFF00"/>
                </a:solidFill>
              </a:rPr>
              <a:t> </a:t>
            </a:r>
            <a:r>
              <a:rPr lang="en-US" dirty="0" err="1">
                <a:solidFill>
                  <a:srgbClr val="FFFF00"/>
                </a:solidFill>
              </a:rPr>
              <a:t>Nazionale</a:t>
            </a:r>
            <a:r>
              <a:rPr lang="en-US" dirty="0">
                <a:solidFill>
                  <a:srgbClr val="FFFF00"/>
                </a:solidFill>
              </a:rPr>
              <a:t> di </a:t>
            </a:r>
            <a:r>
              <a:rPr lang="en-US" dirty="0" err="1">
                <a:solidFill>
                  <a:srgbClr val="FFFF00"/>
                </a:solidFill>
              </a:rPr>
              <a:t>Metrologia</a:t>
            </a:r>
            <a:r>
              <a:rPr lang="en-US" dirty="0">
                <a:solidFill>
                  <a:srgbClr val="FFFF00"/>
                </a:solidFill>
              </a:rPr>
              <a:t> </a:t>
            </a:r>
            <a:r>
              <a:rPr lang="en-US" dirty="0" err="1">
                <a:solidFill>
                  <a:srgbClr val="FFFF00"/>
                </a:solidFill>
              </a:rPr>
              <a:t>delle</a:t>
            </a:r>
            <a:r>
              <a:rPr lang="en-US" dirty="0">
                <a:solidFill>
                  <a:srgbClr val="FFFF00"/>
                </a:solidFill>
              </a:rPr>
              <a:t> </a:t>
            </a:r>
            <a:r>
              <a:rPr lang="en-US" dirty="0" err="1">
                <a:solidFill>
                  <a:srgbClr val="FFFF00"/>
                </a:solidFill>
              </a:rPr>
              <a:t>Radiazioni</a:t>
            </a:r>
            <a:r>
              <a:rPr lang="en-US" dirty="0">
                <a:solidFill>
                  <a:srgbClr val="FFFF00"/>
                </a:solidFill>
              </a:rPr>
              <a:t> </a:t>
            </a:r>
            <a:r>
              <a:rPr lang="en-US" dirty="0" err="1">
                <a:solidFill>
                  <a:srgbClr val="FFFF00"/>
                </a:solidFill>
              </a:rPr>
              <a:t>Ionizzanti</a:t>
            </a:r>
            <a:r>
              <a:rPr lang="en-US" dirty="0">
                <a:solidFill>
                  <a:srgbClr val="FFFF00"/>
                </a:solidFill>
              </a:rPr>
              <a:t>, ENEA C R </a:t>
            </a:r>
            <a:r>
              <a:rPr lang="en-US" dirty="0" err="1">
                <a:solidFill>
                  <a:srgbClr val="FFFF00"/>
                </a:solidFill>
              </a:rPr>
              <a:t>Casaccia</a:t>
            </a:r>
            <a:r>
              <a:rPr lang="en-US" i="1" dirty="0">
                <a:solidFill>
                  <a:srgbClr val="FFFF00"/>
                </a:solidFill>
              </a:rPr>
              <a:t>.</a:t>
            </a:r>
            <a:r>
              <a:rPr lang="en-US" dirty="0">
                <a:solidFill>
                  <a:srgbClr val="FFFF00"/>
                </a:solidFill>
              </a:rPr>
              <a:t> </a:t>
            </a:r>
            <a:endParaRPr lang="en-US" dirty="0" smtClean="0">
              <a:solidFill>
                <a:srgbClr val="FFFF00"/>
              </a:solidFill>
            </a:endParaRPr>
          </a:p>
          <a:p>
            <a:r>
              <a:rPr lang="en-US" dirty="0" smtClean="0">
                <a:solidFill>
                  <a:srgbClr val="FFFF00"/>
                </a:solidFill>
              </a:rPr>
              <a:t>(</a:t>
            </a:r>
            <a:r>
              <a:rPr lang="en-US" dirty="0">
                <a:solidFill>
                  <a:srgbClr val="FFFF00"/>
                </a:solidFill>
              </a:rPr>
              <a:t>7) </a:t>
            </a:r>
            <a:r>
              <a:rPr lang="en-US" dirty="0" err="1">
                <a:solidFill>
                  <a:srgbClr val="FFFF00"/>
                </a:solidFill>
              </a:rPr>
              <a:t>Universidade</a:t>
            </a:r>
            <a:r>
              <a:rPr lang="en-US" dirty="0">
                <a:solidFill>
                  <a:srgbClr val="FFFF00"/>
                </a:solidFill>
              </a:rPr>
              <a:t> Federal da Paraiba, </a:t>
            </a:r>
            <a:r>
              <a:rPr lang="en-US" dirty="0" smtClean="0">
                <a:solidFill>
                  <a:srgbClr val="FFFF00"/>
                </a:solidFill>
              </a:rPr>
              <a:t>Brazil</a:t>
            </a:r>
          </a:p>
          <a:p>
            <a:r>
              <a:rPr lang="en-US" dirty="0" smtClean="0">
                <a:solidFill>
                  <a:srgbClr val="FFFF00"/>
                </a:solidFill>
              </a:rPr>
              <a:t>(</a:t>
            </a:r>
            <a:r>
              <a:rPr lang="en-US" dirty="0">
                <a:solidFill>
                  <a:srgbClr val="FFFF00"/>
                </a:solidFill>
              </a:rPr>
              <a:t>8) </a:t>
            </a:r>
            <a:r>
              <a:rPr lang="en-US" dirty="0" err="1">
                <a:solidFill>
                  <a:srgbClr val="FFFF00"/>
                </a:solidFill>
              </a:rPr>
              <a:t>Universita</a:t>
            </a:r>
            <a:r>
              <a:rPr lang="en-US" dirty="0">
                <a:solidFill>
                  <a:srgbClr val="FFFF00"/>
                </a:solidFill>
              </a:rPr>
              <a:t>’ di </a:t>
            </a:r>
            <a:r>
              <a:rPr lang="en-US" dirty="0" err="1" smtClean="0">
                <a:solidFill>
                  <a:srgbClr val="FFFF00"/>
                </a:solidFill>
              </a:rPr>
              <a:t>Camerino</a:t>
            </a:r>
            <a:endParaRPr lang="en-US" dirty="0" smtClean="0">
              <a:solidFill>
                <a:srgbClr val="FFFF00"/>
              </a:solidFill>
            </a:endParaRPr>
          </a:p>
          <a:p>
            <a:r>
              <a:rPr lang="en-US" dirty="0" smtClean="0">
                <a:solidFill>
                  <a:srgbClr val="FFFF00"/>
                </a:solidFill>
              </a:rPr>
              <a:t>(</a:t>
            </a:r>
            <a:r>
              <a:rPr lang="en-US" dirty="0">
                <a:solidFill>
                  <a:srgbClr val="FFFF00"/>
                </a:solidFill>
              </a:rPr>
              <a:t>9) INFN and </a:t>
            </a:r>
            <a:r>
              <a:rPr lang="en-US" dirty="0" err="1">
                <a:solidFill>
                  <a:srgbClr val="FFFF00"/>
                </a:solidFill>
              </a:rPr>
              <a:t>Universita</a:t>
            </a:r>
            <a:r>
              <a:rPr lang="en-US" dirty="0">
                <a:solidFill>
                  <a:srgbClr val="FFFF00"/>
                </a:solidFill>
              </a:rPr>
              <a:t>’ del </a:t>
            </a:r>
            <a:r>
              <a:rPr lang="en-US" dirty="0" err="1" smtClean="0">
                <a:solidFill>
                  <a:srgbClr val="FFFF00"/>
                </a:solidFill>
              </a:rPr>
              <a:t>Salento</a:t>
            </a:r>
            <a:endParaRPr lang="en-US" dirty="0" smtClean="0">
              <a:solidFill>
                <a:srgbClr val="FFFF00"/>
              </a:solidFill>
            </a:endParaRPr>
          </a:p>
          <a:p>
            <a:r>
              <a:rPr lang="en-US" dirty="0" smtClean="0">
                <a:solidFill>
                  <a:srgbClr val="FFFF00"/>
                </a:solidFill>
              </a:rPr>
              <a:t>(</a:t>
            </a:r>
            <a:r>
              <a:rPr lang="en-US" dirty="0">
                <a:solidFill>
                  <a:srgbClr val="FFFF00"/>
                </a:solidFill>
              </a:rPr>
              <a:t>10) UCLA, Los Angeles, </a:t>
            </a:r>
            <a:r>
              <a:rPr lang="en-US" dirty="0" smtClean="0">
                <a:solidFill>
                  <a:srgbClr val="FFFF00"/>
                </a:solidFill>
              </a:rPr>
              <a:t>USA</a:t>
            </a:r>
          </a:p>
          <a:p>
            <a:r>
              <a:rPr lang="en-US" dirty="0" smtClean="0">
                <a:solidFill>
                  <a:srgbClr val="FFFF00"/>
                </a:solidFill>
              </a:rPr>
              <a:t>(</a:t>
            </a:r>
            <a:r>
              <a:rPr lang="en-US" dirty="0">
                <a:solidFill>
                  <a:srgbClr val="FFFF00"/>
                </a:solidFill>
              </a:rPr>
              <a:t>11) INFN and </a:t>
            </a:r>
            <a:r>
              <a:rPr lang="en-US" dirty="0" err="1">
                <a:solidFill>
                  <a:srgbClr val="FFFF00"/>
                </a:solidFill>
              </a:rPr>
              <a:t>Universita</a:t>
            </a:r>
            <a:r>
              <a:rPr lang="en-US" dirty="0">
                <a:solidFill>
                  <a:srgbClr val="FFFF00"/>
                </a:solidFill>
              </a:rPr>
              <a:t>’ di </a:t>
            </a:r>
            <a:r>
              <a:rPr lang="en-US" dirty="0" smtClean="0">
                <a:solidFill>
                  <a:srgbClr val="FFFF00"/>
                </a:solidFill>
              </a:rPr>
              <a:t>Ferrara</a:t>
            </a:r>
          </a:p>
          <a:p>
            <a:r>
              <a:rPr lang="en-US" dirty="0" smtClean="0">
                <a:solidFill>
                  <a:srgbClr val="FFFF00"/>
                </a:solidFill>
              </a:rPr>
              <a:t>(</a:t>
            </a:r>
            <a:r>
              <a:rPr lang="en-US" dirty="0">
                <a:solidFill>
                  <a:srgbClr val="FFFF00"/>
                </a:solidFill>
              </a:rPr>
              <a:t>12) ITP NSC KIPT, Kharkov, </a:t>
            </a:r>
            <a:r>
              <a:rPr lang="en-US" dirty="0" smtClean="0">
                <a:solidFill>
                  <a:srgbClr val="FFFF00"/>
                </a:solidFill>
              </a:rPr>
              <a:t>Ukraine</a:t>
            </a:r>
          </a:p>
          <a:p>
            <a:r>
              <a:rPr lang="en-US" dirty="0" smtClean="0">
                <a:solidFill>
                  <a:srgbClr val="FFFF00"/>
                </a:solidFill>
              </a:rPr>
              <a:t>(</a:t>
            </a:r>
            <a:r>
              <a:rPr lang="en-US" dirty="0">
                <a:solidFill>
                  <a:srgbClr val="FFFF00"/>
                </a:solidFill>
              </a:rPr>
              <a:t>13) INFN and </a:t>
            </a:r>
            <a:r>
              <a:rPr lang="en-US" dirty="0" err="1">
                <a:solidFill>
                  <a:srgbClr val="FFFF00"/>
                </a:solidFill>
              </a:rPr>
              <a:t>Universita</a:t>
            </a:r>
            <a:r>
              <a:rPr lang="en-US" dirty="0">
                <a:solidFill>
                  <a:srgbClr val="FFFF00"/>
                </a:solidFill>
              </a:rPr>
              <a:t>’ di </a:t>
            </a:r>
            <a:r>
              <a:rPr lang="en-US" dirty="0" smtClean="0">
                <a:solidFill>
                  <a:srgbClr val="FFFF00"/>
                </a:solidFill>
              </a:rPr>
              <a:t>Trieste</a:t>
            </a:r>
          </a:p>
          <a:p>
            <a:r>
              <a:rPr lang="en-US" dirty="0" smtClean="0">
                <a:solidFill>
                  <a:srgbClr val="FFFF00"/>
                </a:solidFill>
              </a:rPr>
              <a:t>(</a:t>
            </a:r>
            <a:r>
              <a:rPr lang="en-US" dirty="0">
                <a:solidFill>
                  <a:srgbClr val="FFFF00"/>
                </a:solidFill>
              </a:rPr>
              <a:t>14) ENEA </a:t>
            </a:r>
            <a:r>
              <a:rPr lang="en-US" dirty="0" smtClean="0">
                <a:solidFill>
                  <a:srgbClr val="FFFF00"/>
                </a:solidFill>
              </a:rPr>
              <a:t>– </a:t>
            </a:r>
            <a:r>
              <a:rPr lang="en-US" dirty="0" err="1" smtClean="0">
                <a:solidFill>
                  <a:srgbClr val="FFFF00"/>
                </a:solidFill>
              </a:rPr>
              <a:t>Frascati</a:t>
            </a:r>
            <a:endParaRPr lang="en-US" dirty="0" smtClean="0">
              <a:solidFill>
                <a:srgbClr val="FFFF00"/>
              </a:solidFill>
            </a:endParaRPr>
          </a:p>
          <a:p>
            <a:r>
              <a:rPr lang="en-US" dirty="0" smtClean="0">
                <a:solidFill>
                  <a:srgbClr val="FFFF00"/>
                </a:solidFill>
              </a:rPr>
              <a:t>(</a:t>
            </a:r>
            <a:r>
              <a:rPr lang="en-US" dirty="0">
                <a:solidFill>
                  <a:srgbClr val="FFFF00"/>
                </a:solidFill>
              </a:rPr>
              <a:t>15) </a:t>
            </a:r>
            <a:r>
              <a:rPr lang="en-US" dirty="0" smtClean="0">
                <a:solidFill>
                  <a:srgbClr val="FFFF00"/>
                </a:solidFill>
              </a:rPr>
              <a:t>CNR</a:t>
            </a:r>
          </a:p>
          <a:p>
            <a:r>
              <a:rPr lang="en-US" dirty="0" smtClean="0">
                <a:solidFill>
                  <a:srgbClr val="FFFF00"/>
                </a:solidFill>
              </a:rPr>
              <a:t>(</a:t>
            </a:r>
            <a:r>
              <a:rPr lang="en-US" dirty="0">
                <a:solidFill>
                  <a:srgbClr val="FFFF00"/>
                </a:solidFill>
              </a:rPr>
              <a:t>16) CNISM and </a:t>
            </a:r>
            <a:r>
              <a:rPr lang="en-US" dirty="0" err="1">
                <a:solidFill>
                  <a:srgbClr val="FFFF00"/>
                </a:solidFill>
              </a:rPr>
              <a:t>Universita</a:t>
            </a:r>
            <a:r>
              <a:rPr lang="en-US" dirty="0">
                <a:solidFill>
                  <a:srgbClr val="FFFF00"/>
                </a:solidFill>
              </a:rPr>
              <a:t>’ di </a:t>
            </a:r>
            <a:r>
              <a:rPr lang="en-US" dirty="0" err="1">
                <a:solidFill>
                  <a:srgbClr val="FFFF00"/>
                </a:solidFill>
              </a:rPr>
              <a:t>Roma”La</a:t>
            </a:r>
            <a:r>
              <a:rPr lang="en-US" dirty="0">
                <a:solidFill>
                  <a:srgbClr val="FFFF00"/>
                </a:solidFill>
              </a:rPr>
              <a:t> </a:t>
            </a:r>
            <a:r>
              <a:rPr lang="en-US" dirty="0" err="1">
                <a:solidFill>
                  <a:srgbClr val="FFFF00"/>
                </a:solidFill>
              </a:rPr>
              <a:t>Sapienza</a:t>
            </a:r>
            <a:r>
              <a:rPr lang="en-US" dirty="0" smtClean="0">
                <a:solidFill>
                  <a:srgbClr val="FFFF00"/>
                </a:solidFill>
              </a:rPr>
              <a:t>”</a:t>
            </a:r>
            <a:endParaRPr lang="en-US" dirty="0">
              <a:solidFill>
                <a:srgbClr val="FFFF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6678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 name="Picture 211"/>
          <p:cNvPicPr>
            <a:picLocks noChangeAspect="1"/>
          </p:cNvPicPr>
          <p:nvPr/>
        </p:nvPicPr>
        <p:blipFill rotWithShape="1">
          <a:blip r:embed="rId2"/>
          <a:srcRect l="1747" t="2378" r="3433" b="2145"/>
          <a:stretch/>
        </p:blipFill>
        <p:spPr>
          <a:xfrm>
            <a:off x="0" y="-27383"/>
            <a:ext cx="9144000" cy="6887364"/>
          </a:xfrm>
          <a:prstGeom prst="rect">
            <a:avLst/>
          </a:prstGeom>
        </p:spPr>
      </p:pic>
      <p:sp>
        <p:nvSpPr>
          <p:cNvPr id="96" name="TextBox 95"/>
          <p:cNvSpPr txBox="1"/>
          <p:nvPr/>
        </p:nvSpPr>
        <p:spPr>
          <a:xfrm>
            <a:off x="81566" y="1185"/>
            <a:ext cx="8867262" cy="6678750"/>
          </a:xfrm>
          <a:prstGeom prst="rect">
            <a:avLst/>
          </a:prstGeom>
          <a:noFill/>
        </p:spPr>
        <p:txBody>
          <a:bodyPr wrap="square" lIns="91402" tIns="45702" rIns="91402" bIns="45702" rtlCol="0">
            <a:spAutoFit/>
          </a:bodyPr>
          <a:lstStyle/>
          <a:p>
            <a:r>
              <a:rPr lang="en-US" sz="2400" dirty="0">
                <a:solidFill>
                  <a:srgbClr val="FFFF00"/>
                </a:solidFill>
                <a:latin typeface="Times New Roman"/>
                <a:cs typeface="Times New Roman"/>
              </a:rPr>
              <a:t>We can foresee a large number of possible activities, among them: </a:t>
            </a:r>
          </a:p>
          <a:p>
            <a:r>
              <a:rPr lang="en-US" sz="2000" dirty="0">
                <a:solidFill>
                  <a:srgbClr val="FFFF00"/>
                </a:solidFill>
                <a:latin typeface="Times New Roman"/>
                <a:cs typeface="Times New Roman"/>
              </a:rPr>
              <a:t> </a:t>
            </a:r>
          </a:p>
          <a:p>
            <a:pPr marL="342761" indent="-342761">
              <a:buFont typeface="Arial"/>
              <a:buChar char="•"/>
            </a:pPr>
            <a:r>
              <a:rPr lang="en-US" sz="2400" dirty="0">
                <a:solidFill>
                  <a:schemeClr val="bg1"/>
                </a:solidFill>
                <a:latin typeface="Times New Roman"/>
                <a:cs typeface="Times New Roman"/>
              </a:rPr>
              <a:t>Science with Free Electron Lasers (FEL) from infrared to X-rays, </a:t>
            </a:r>
          </a:p>
          <a:p>
            <a:pPr marL="342761" indent="-342761">
              <a:buFont typeface="Arial"/>
              <a:buChar char="•"/>
            </a:pPr>
            <a:r>
              <a:rPr lang="en-US" sz="2400" dirty="0">
                <a:solidFill>
                  <a:srgbClr val="FFFF00"/>
                </a:solidFill>
                <a:latin typeface="Times New Roman"/>
                <a:cs typeface="Times New Roman"/>
              </a:rPr>
              <a:t>Nuclear </a:t>
            </a:r>
            <a:r>
              <a:rPr lang="en-US" sz="2400" dirty="0" err="1">
                <a:solidFill>
                  <a:srgbClr val="FFFF00"/>
                </a:solidFill>
                <a:latin typeface="Times New Roman"/>
                <a:cs typeface="Times New Roman"/>
              </a:rPr>
              <a:t>photonicswith</a:t>
            </a:r>
            <a:r>
              <a:rPr lang="en-US" sz="2400" dirty="0">
                <a:solidFill>
                  <a:srgbClr val="FFFF00"/>
                </a:solidFill>
                <a:latin typeface="Times New Roman"/>
                <a:cs typeface="Times New Roman"/>
              </a:rPr>
              <a:t> Compton back-scattering g-rays sources, </a:t>
            </a:r>
          </a:p>
          <a:p>
            <a:pPr marL="342761" indent="-342761">
              <a:buFont typeface="Arial"/>
              <a:buChar char="•"/>
            </a:pPr>
            <a:r>
              <a:rPr lang="en-US" sz="2400" dirty="0">
                <a:solidFill>
                  <a:srgbClr val="FFFFFF"/>
                </a:solidFill>
                <a:latin typeface="Times New Roman"/>
                <a:cs typeface="Times New Roman"/>
              </a:rPr>
              <a:t>Fundamental physics investigations with low energy linear colliders </a:t>
            </a:r>
          </a:p>
          <a:p>
            <a:pPr marL="342761" indent="-342761">
              <a:buFont typeface="Arial"/>
              <a:buChar char="•"/>
            </a:pPr>
            <a:r>
              <a:rPr lang="en-US" sz="2400" dirty="0">
                <a:solidFill>
                  <a:srgbClr val="FFFF00"/>
                </a:solidFill>
                <a:latin typeface="Times New Roman"/>
                <a:cs typeface="Times New Roman"/>
              </a:rPr>
              <a:t>Advanced Neutron sources by photo-production, </a:t>
            </a:r>
          </a:p>
          <a:p>
            <a:pPr marL="342761" indent="-342761">
              <a:buFont typeface="Arial"/>
              <a:buChar char="•"/>
            </a:pPr>
            <a:r>
              <a:rPr lang="en-US" sz="2400" dirty="0">
                <a:solidFill>
                  <a:srgbClr val="FFFFFF"/>
                </a:solidFill>
                <a:latin typeface="Times New Roman"/>
                <a:cs typeface="Times New Roman"/>
              </a:rPr>
              <a:t>Science with THz radiation sources, </a:t>
            </a:r>
          </a:p>
          <a:p>
            <a:pPr marL="342761" indent="-342761">
              <a:buFont typeface="Arial"/>
              <a:buChar char="•"/>
            </a:pPr>
            <a:r>
              <a:rPr lang="en-US" sz="2400" dirty="0">
                <a:solidFill>
                  <a:srgbClr val="FFFF00"/>
                </a:solidFill>
                <a:latin typeface="Times New Roman"/>
                <a:cs typeface="Times New Roman"/>
              </a:rPr>
              <a:t>Physics with high power/intensity lasers, </a:t>
            </a:r>
          </a:p>
          <a:p>
            <a:pPr marL="342761" indent="-342761">
              <a:buFont typeface="Arial"/>
              <a:buChar char="•"/>
            </a:pPr>
            <a:endParaRPr lang="en-US" sz="2400" dirty="0">
              <a:solidFill>
                <a:srgbClr val="FFFF00"/>
              </a:solidFill>
              <a:latin typeface="Times New Roman"/>
              <a:cs typeface="Times New Roman"/>
            </a:endParaRPr>
          </a:p>
          <a:p>
            <a:pPr marL="342761" indent="-342761">
              <a:buFont typeface="Arial"/>
              <a:buChar char="•"/>
            </a:pPr>
            <a:endParaRPr lang="en-US" sz="2400" dirty="0">
              <a:solidFill>
                <a:srgbClr val="FFFF00"/>
              </a:solidFill>
              <a:latin typeface="Times New Roman"/>
              <a:cs typeface="Times New Roman"/>
            </a:endParaRPr>
          </a:p>
          <a:p>
            <a:pPr marL="342761" indent="-342761">
              <a:buFont typeface="Arial"/>
              <a:buChar char="•"/>
            </a:pPr>
            <a:endParaRPr lang="en-US" sz="2400" dirty="0">
              <a:solidFill>
                <a:srgbClr val="FFFF00"/>
              </a:solidFill>
              <a:latin typeface="Times New Roman"/>
              <a:cs typeface="Times New Roman"/>
            </a:endParaRPr>
          </a:p>
          <a:p>
            <a:pPr marL="342761" indent="-342761">
              <a:buFont typeface="Arial"/>
              <a:buChar char="•"/>
            </a:pPr>
            <a:endParaRPr lang="en-US" sz="2400" dirty="0">
              <a:solidFill>
                <a:srgbClr val="FFFF00"/>
              </a:solidFill>
              <a:latin typeface="Times New Roman"/>
              <a:cs typeface="Times New Roman"/>
            </a:endParaRPr>
          </a:p>
          <a:p>
            <a:pPr marL="342761" indent="-342761">
              <a:buFont typeface="Arial"/>
              <a:buChar char="•"/>
            </a:pPr>
            <a:endParaRPr lang="en-US" sz="2400" dirty="0">
              <a:solidFill>
                <a:srgbClr val="FFFF00"/>
              </a:solidFill>
              <a:latin typeface="Times New Roman"/>
              <a:cs typeface="Times New Roman"/>
            </a:endParaRPr>
          </a:p>
          <a:p>
            <a:pPr marL="342761" indent="-342761">
              <a:buFont typeface="Arial"/>
              <a:buChar char="•"/>
            </a:pPr>
            <a:r>
              <a:rPr lang="en-US" sz="2400" dirty="0">
                <a:solidFill>
                  <a:srgbClr val="FFFFFF"/>
                </a:solidFill>
                <a:latin typeface="Times New Roman"/>
                <a:cs typeface="Times New Roman"/>
              </a:rPr>
              <a:t>R&amp;D on advanced accelerator concepts including plasma accelerators and polarized positron sources</a:t>
            </a:r>
          </a:p>
          <a:p>
            <a:pPr marL="342761" indent="-342761">
              <a:buFont typeface="Arial"/>
              <a:buChar char="•"/>
            </a:pPr>
            <a:r>
              <a:rPr lang="en-US" sz="2400" dirty="0">
                <a:solidFill>
                  <a:srgbClr val="FFFF00"/>
                </a:solidFill>
                <a:latin typeface="Times New Roman"/>
                <a:cs typeface="Times New Roman"/>
              </a:rPr>
              <a:t>ILC technology implementation</a:t>
            </a:r>
          </a:p>
          <a:p>
            <a:pPr marL="342761" indent="-342761">
              <a:buFont typeface="Arial"/>
              <a:buChar char="•"/>
            </a:pPr>
            <a:r>
              <a:rPr lang="en-US" sz="2400" dirty="0">
                <a:solidFill>
                  <a:srgbClr val="FFFFFF"/>
                </a:solidFill>
                <a:latin typeface="Times New Roman"/>
                <a:cs typeface="Times New Roman"/>
              </a:rPr>
              <a:t>Detector development for X-ray FEL  and Linear Colliders</a:t>
            </a:r>
          </a:p>
          <a:p>
            <a:pPr marL="342761" indent="-342761">
              <a:buFont typeface="Arial"/>
              <a:buChar char="•"/>
            </a:pPr>
            <a:r>
              <a:rPr lang="en-US" sz="2400" dirty="0">
                <a:solidFill>
                  <a:srgbClr val="FFFF00"/>
                </a:solidFill>
                <a:latin typeface="Times New Roman"/>
                <a:cs typeface="Times New Roman"/>
              </a:rPr>
              <a:t>R&amp;D in accelerator technology and industrial spin – off</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2928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 name="Picture 211"/>
          <p:cNvPicPr>
            <a:picLocks noChangeAspect="1"/>
          </p:cNvPicPr>
          <p:nvPr/>
        </p:nvPicPr>
        <p:blipFill rotWithShape="1">
          <a:blip r:embed="rId2"/>
          <a:srcRect l="1747" t="2378" r="3433" b="2145"/>
          <a:stretch/>
        </p:blipFill>
        <p:spPr>
          <a:xfrm>
            <a:off x="0" y="-27383"/>
            <a:ext cx="9144000" cy="6887364"/>
          </a:xfrm>
          <a:prstGeom prst="rect">
            <a:avLst/>
          </a:prstGeom>
        </p:spPr>
      </p:pic>
      <p:sp>
        <p:nvSpPr>
          <p:cNvPr id="213" name="TextBox 212"/>
          <p:cNvSpPr txBox="1"/>
          <p:nvPr/>
        </p:nvSpPr>
        <p:spPr>
          <a:xfrm>
            <a:off x="0" y="0"/>
            <a:ext cx="9144000" cy="1938992"/>
          </a:xfrm>
          <a:prstGeom prst="rect">
            <a:avLst/>
          </a:prstGeom>
          <a:noFill/>
        </p:spPr>
        <p:txBody>
          <a:bodyPr wrap="square" lIns="91402" tIns="45702" rIns="91402" bIns="45702" rtlCol="0">
            <a:spAutoFit/>
          </a:bodyPr>
          <a:lstStyle/>
          <a:p>
            <a:pPr algn="just"/>
            <a:r>
              <a:rPr lang="en-US" sz="2000" dirty="0">
                <a:solidFill>
                  <a:schemeClr val="bg1"/>
                </a:solidFill>
                <a:latin typeface="Times New Roman"/>
                <a:cs typeface="Times New Roman"/>
              </a:rPr>
              <a:t>The main feature of a </a:t>
            </a:r>
            <a:r>
              <a:rPr lang="en-US" sz="2000" dirty="0">
                <a:solidFill>
                  <a:srgbClr val="FFFF00"/>
                </a:solidFill>
                <a:latin typeface="Times New Roman"/>
                <a:cs typeface="Times New Roman"/>
              </a:rPr>
              <a:t>SC </a:t>
            </a:r>
            <a:r>
              <a:rPr lang="en-US" sz="2000" dirty="0" err="1">
                <a:solidFill>
                  <a:srgbClr val="FFFF00"/>
                </a:solidFill>
                <a:latin typeface="Times New Roman"/>
                <a:cs typeface="Times New Roman"/>
              </a:rPr>
              <a:t>linac</a:t>
            </a:r>
            <a:r>
              <a:rPr lang="en-US" sz="2000" dirty="0">
                <a:solidFill>
                  <a:srgbClr val="FFFF00"/>
                </a:solidFill>
                <a:latin typeface="Times New Roman"/>
                <a:cs typeface="Times New Roman"/>
              </a:rPr>
              <a:t> relevant for IRIDE </a:t>
            </a:r>
            <a:r>
              <a:rPr lang="en-US" sz="2000" dirty="0">
                <a:solidFill>
                  <a:schemeClr val="bg1"/>
                </a:solidFill>
                <a:latin typeface="Times New Roman"/>
                <a:cs typeface="Times New Roman"/>
              </a:rPr>
              <a:t>is the possibility to operate the machine in </a:t>
            </a:r>
            <a:r>
              <a:rPr lang="en-US" sz="2000" dirty="0">
                <a:solidFill>
                  <a:srgbClr val="FFFF00"/>
                </a:solidFill>
                <a:latin typeface="Times New Roman"/>
                <a:cs typeface="Times New Roman"/>
              </a:rPr>
              <a:t>continuous (CW) or quasi-continuous wave (</a:t>
            </a:r>
            <a:r>
              <a:rPr lang="en-US" sz="2000" dirty="0" err="1">
                <a:solidFill>
                  <a:srgbClr val="FFFF00"/>
                </a:solidFill>
                <a:latin typeface="Times New Roman"/>
                <a:cs typeface="Times New Roman"/>
              </a:rPr>
              <a:t>qCW</a:t>
            </a:r>
            <a:r>
              <a:rPr lang="en-US" sz="2000" dirty="0">
                <a:solidFill>
                  <a:srgbClr val="FFFF00"/>
                </a:solidFill>
                <a:latin typeface="Times New Roman"/>
                <a:cs typeface="Times New Roman"/>
              </a:rPr>
              <a:t>) mode </a:t>
            </a:r>
            <a:r>
              <a:rPr lang="en-US" sz="2000" dirty="0">
                <a:solidFill>
                  <a:schemeClr val="bg1"/>
                </a:solidFill>
                <a:latin typeface="Times New Roman"/>
                <a:cs typeface="Times New Roman"/>
              </a:rPr>
              <a:t>with high average beam power </a:t>
            </a:r>
            <a:r>
              <a:rPr lang="en-US" sz="2000" dirty="0">
                <a:solidFill>
                  <a:srgbClr val="FFFF00"/>
                </a:solidFill>
                <a:latin typeface="Times New Roman"/>
                <a:cs typeface="Times New Roman"/>
              </a:rPr>
              <a:t>(&gt;1 MW) </a:t>
            </a:r>
            <a:r>
              <a:rPr lang="en-US" sz="2000" dirty="0">
                <a:solidFill>
                  <a:schemeClr val="bg1"/>
                </a:solidFill>
                <a:latin typeface="Times New Roman"/>
                <a:cs typeface="Times New Roman"/>
              </a:rPr>
              <a:t>and high average current </a:t>
            </a:r>
            <a:r>
              <a:rPr lang="en-US" sz="2000" dirty="0">
                <a:solidFill>
                  <a:srgbClr val="FFFF00"/>
                </a:solidFill>
                <a:latin typeface="Times New Roman"/>
                <a:cs typeface="Times New Roman"/>
              </a:rPr>
              <a:t>(&gt;300 </a:t>
            </a:r>
            <a:r>
              <a:rPr lang="en-US" sz="2000" dirty="0">
                <a:solidFill>
                  <a:srgbClr val="FFFF00"/>
                </a:solidFill>
                <a:latin typeface="Symbol" charset="2"/>
                <a:cs typeface="Symbol" charset="2"/>
              </a:rPr>
              <a:t>m</a:t>
            </a:r>
            <a:r>
              <a:rPr lang="en-US" sz="2000" dirty="0">
                <a:solidFill>
                  <a:srgbClr val="FFFF00"/>
                </a:solidFill>
                <a:latin typeface="Times New Roman"/>
                <a:cs typeface="Times New Roman"/>
              </a:rPr>
              <a:t>A)</a:t>
            </a:r>
            <a:r>
              <a:rPr lang="en-US" sz="2000" dirty="0">
                <a:solidFill>
                  <a:schemeClr val="bg1"/>
                </a:solidFill>
                <a:latin typeface="Times New Roman"/>
                <a:cs typeface="Times New Roman"/>
              </a:rPr>
              <a:t>. The CW or </a:t>
            </a:r>
            <a:r>
              <a:rPr lang="en-US" sz="2000" dirty="0" err="1">
                <a:solidFill>
                  <a:schemeClr val="bg1"/>
                </a:solidFill>
                <a:latin typeface="Times New Roman"/>
                <a:cs typeface="Times New Roman"/>
              </a:rPr>
              <a:t>qCW</a:t>
            </a:r>
            <a:r>
              <a:rPr lang="en-US" sz="2000" dirty="0">
                <a:solidFill>
                  <a:schemeClr val="bg1"/>
                </a:solidFill>
                <a:latin typeface="Times New Roman"/>
                <a:cs typeface="Times New Roman"/>
              </a:rPr>
              <a:t> choice, combined with a proper bunch distribution scheme, offers the </a:t>
            </a:r>
            <a:r>
              <a:rPr lang="en-US" sz="2000" dirty="0">
                <a:solidFill>
                  <a:srgbClr val="FFFF00"/>
                </a:solidFill>
                <a:latin typeface="Times New Roman"/>
                <a:cs typeface="Times New Roman"/>
              </a:rPr>
              <a:t>most versatile solution to provide bunches to a number of different experiments</a:t>
            </a:r>
            <a:r>
              <a:rPr lang="en-US" sz="2000" dirty="0">
                <a:solidFill>
                  <a:schemeClr val="bg1"/>
                </a:solidFill>
                <a:latin typeface="Times New Roman"/>
                <a:cs typeface="Times New Roman"/>
              </a:rPr>
              <a:t>, as could be envisaged in a multi-purpose facility.</a:t>
            </a:r>
          </a:p>
        </p:txBody>
      </p:sp>
      <p:pic>
        <p:nvPicPr>
          <p:cNvPr id="3" name="Picture 2"/>
          <p:cNvPicPr>
            <a:picLocks noChangeAspect="1"/>
          </p:cNvPicPr>
          <p:nvPr/>
        </p:nvPicPr>
        <p:blipFill>
          <a:blip r:embed="rId3"/>
          <a:stretch>
            <a:fillRect/>
          </a:stretch>
        </p:blipFill>
        <p:spPr>
          <a:xfrm>
            <a:off x="164001" y="2327181"/>
            <a:ext cx="3900002" cy="2988786"/>
          </a:xfrm>
          <a:prstGeom prst="rect">
            <a:avLst/>
          </a:prstGeom>
        </p:spPr>
      </p:pic>
      <p:pic>
        <p:nvPicPr>
          <p:cNvPr id="17" name="Picture 16"/>
          <p:cNvPicPr>
            <a:picLocks noChangeAspect="1"/>
          </p:cNvPicPr>
          <p:nvPr/>
        </p:nvPicPr>
        <p:blipFill>
          <a:blip r:embed="rId4"/>
          <a:stretch>
            <a:fillRect/>
          </a:stretch>
        </p:blipFill>
        <p:spPr>
          <a:xfrm>
            <a:off x="4362182" y="2327181"/>
            <a:ext cx="4627217" cy="298878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973091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AF27F"/>
      </a:accent1>
      <a:accent2>
        <a:srgbClr val="333399"/>
      </a:accent2>
      <a:accent3>
        <a:srgbClr val="AAAAAA"/>
      </a:accent3>
      <a:accent4>
        <a:srgbClr val="DADADA"/>
      </a:accent4>
      <a:accent5>
        <a:srgbClr val="FCF7C0"/>
      </a:accent5>
      <a:accent6>
        <a:srgbClr val="2D2D8A"/>
      </a:accent6>
      <a:hlink>
        <a:srgbClr val="009999"/>
      </a:hlink>
      <a:folHlink>
        <a:srgbClr val="99CC00"/>
      </a:folHlink>
    </a:clrScheme>
    <a:fontScheme name="Title &amp; Bullets">
      <a:majorFont>
        <a:latin typeface="American Typewriter"/>
        <a:ea typeface="ヒラギノ明朝 Pro W3"/>
        <a:cs typeface="ヒラギノ明朝 Pro W3"/>
      </a:majorFont>
      <a:minorFont>
        <a:latin typeface="American Typewriter"/>
        <a:ea typeface="ヒラギノ明朝 Pro W3"/>
        <a:cs typeface="ヒラギノ明朝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http://schemas.openxmlformats.org/drawingml/2006/main"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 b="0" i="0" u="none" strike="noStrike" cap="none" normalizeH="0" baseline="0">
            <a:ln>
              <a:noFill/>
            </a:ln>
            <a:solidFill>
              <a:srgbClr val="FFFFFF"/>
            </a:solidFill>
            <a:effectLst/>
            <a:latin typeface="American Typewriter" charset="0"/>
            <a:ea typeface="ヒラギノ明朝 Pro W3" charset="0"/>
            <a:cs typeface="ヒラギノ明朝 Pro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http://schemas.openxmlformats.org/drawingml/2006/main"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 b="0" i="0" u="none" strike="noStrike" cap="none" normalizeH="0" baseline="0">
            <a:ln>
              <a:noFill/>
            </a:ln>
            <a:solidFill>
              <a:srgbClr val="FFFFFF"/>
            </a:solidFill>
            <a:effectLst/>
            <a:latin typeface="American Typewriter" charset="0"/>
            <a:ea typeface="ヒラギノ明朝 Pro W3" charset="0"/>
            <a:cs typeface="ヒラギノ明朝 Pro W3" charset="0"/>
            <a:sym typeface="American Typewriter"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739</TotalTime>
  <Words>3056</Words>
  <Application>Microsoft Macintosh PowerPoint</Application>
  <PresentationFormat>Presentazione su schermo (4:3)</PresentationFormat>
  <Paragraphs>208</Paragraphs>
  <Slides>36</Slides>
  <Notes>1</Notes>
  <HiddenSlides>0</HiddenSlides>
  <MMClips>1</MMClips>
  <ScaleCrop>false</ScaleCrop>
  <HeadingPairs>
    <vt:vector size="6" baseType="variant">
      <vt:variant>
        <vt:lpstr>Modello struttura</vt:lpstr>
      </vt:variant>
      <vt:variant>
        <vt:i4>2</vt:i4>
      </vt:variant>
      <vt:variant>
        <vt:lpstr>Server OLE incorporati</vt:lpstr>
      </vt:variant>
      <vt:variant>
        <vt:i4>2</vt:i4>
      </vt:variant>
      <vt:variant>
        <vt:lpstr>Titoli diapositive</vt:lpstr>
      </vt:variant>
      <vt:variant>
        <vt:i4>36</vt:i4>
      </vt:variant>
    </vt:vector>
  </HeadingPairs>
  <TitlesOfParts>
    <vt:vector size="40" baseType="lpstr">
      <vt:lpstr>Office Theme</vt:lpstr>
      <vt:lpstr>Title &amp; Bullets</vt:lpstr>
      <vt:lpstr>Equation</vt:lpstr>
      <vt:lpstr>Document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A Free Electron Laser is a device that converts a fraction of the electron kinetic energy into coherent radiation via a collective instability in a long undulator</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Company>INFN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Massimo Ferrario</dc:creator>
  <cp:lastModifiedBy>luca serafini</cp:lastModifiedBy>
  <cp:revision>179</cp:revision>
  <dcterms:created xsi:type="dcterms:W3CDTF">2013-02-14T12:20:38Z</dcterms:created>
  <dcterms:modified xsi:type="dcterms:W3CDTF">2013-02-14T12:21:21Z</dcterms:modified>
</cp:coreProperties>
</file>