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3" r:id="rId5"/>
    <p:sldId id="259" r:id="rId6"/>
    <p:sldId id="264" r:id="rId7"/>
    <p:sldId id="260" r:id="rId8"/>
    <p:sldId id="261" r:id="rId9"/>
    <p:sldId id="262" r:id="rId1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1pPr>
    <a:lvl2pPr marL="742950" indent="-28575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2pPr>
    <a:lvl3pPr marL="1143000" indent="-2286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3pPr>
    <a:lvl4pPr marL="1600200" indent="-2286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4pPr>
    <a:lvl5pPr marL="2057400" indent="-2286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8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CB57B718-FB6C-9643-8798-2CB2B097F7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5AD8C-DDAF-2F4B-8D74-1A13A7D4B93B}" type="slidenum">
              <a:rPr lang="en-US"/>
              <a:pPr/>
              <a:t>1</a:t>
            </a:fld>
            <a:endParaRPr lang="en-US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0EDC7-7ECD-1E48-915E-293AF13D1A9B}" type="slidenum">
              <a:rPr lang="en-US"/>
              <a:pPr/>
              <a:t>2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F2D34A-ECF4-7E43-8580-F2B87CEC5820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71B186-1C4B-C241-A995-F94248B39E0F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2E564-5296-794A-83F5-ABE77D9702F0}" type="slidenum">
              <a:rPr lang="en-US"/>
              <a:pPr/>
              <a:t>8</a:t>
            </a:fld>
            <a:endParaRPr lang="en-US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9918B7-D427-5F41-A7FE-DAC4BF5566BA}" type="slidenum">
              <a:rPr lang="en-US"/>
              <a:pPr/>
              <a:t>9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A31090-2FC5-BB42-9038-3033E40AF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323A8-DE4A-3E49-9796-9254E7805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233363"/>
            <a:ext cx="2265362" cy="6673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33363"/>
            <a:ext cx="6648450" cy="6673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0F90-8469-5743-B71D-F79DA1F0E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1B866E-CB4B-134E-AB90-5629DC4DB7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4840A9-2D9B-8B4A-ABC9-64ECFF654A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6100" cy="513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738" y="1768475"/>
            <a:ext cx="4356100" cy="513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777A89-9168-AD44-863B-67D9CEC61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0A72CB-8149-7944-B8D6-D25BBBEA8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6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253539-3310-FB45-B339-674EC1DA6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8C94DF-38F2-484C-B562-0BAF5A23D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3249FC-BC28-074B-819D-B7A25F558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319CB9-E4EE-8B4F-B386-3A4B54210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6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33363"/>
            <a:ext cx="9066212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46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7BA7E72-11A6-AF4B-B40F-DF9B526AA3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marL="11430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marL="16002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marL="20574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7050" y="0"/>
            <a:ext cx="13501688" cy="761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619597"/>
            <a:ext cx="9067800" cy="13938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8000"/>
                </a:solidFill>
                <a:latin typeface="Linux Libertine" charset="0"/>
              </a:rPr>
              <a:t>LPNHE (IN2P3 CNRS</a:t>
            </a:r>
            <a:r>
              <a:rPr lang="en-US" dirty="0" smtClean="0">
                <a:solidFill>
                  <a:srgbClr val="008000"/>
                </a:solidFill>
                <a:latin typeface="Linux Libertine" charset="0"/>
              </a:rPr>
              <a:t>)</a:t>
            </a:r>
            <a:endParaRPr lang="en-US" dirty="0">
              <a:solidFill>
                <a:srgbClr val="008000"/>
              </a:solidFill>
              <a:latin typeface="Linux Libertine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803900"/>
            <a:ext cx="965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858000"/>
            <a:ext cx="10001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3363"/>
            <a:ext cx="9067800" cy="13938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FF0000"/>
                </a:solidFill>
                <a:latin typeface="Linux Libertine" charset="0"/>
              </a:rPr>
              <a:t>Laboratoire</a:t>
            </a:r>
            <a:r>
              <a:rPr lang="en-US" dirty="0">
                <a:solidFill>
                  <a:srgbClr val="FF0000"/>
                </a:solidFill>
                <a:latin typeface="Linux Libertine" charset="0"/>
              </a:rPr>
              <a:t> de Physique </a:t>
            </a:r>
            <a:r>
              <a:rPr lang="en-US" dirty="0" err="1">
                <a:solidFill>
                  <a:srgbClr val="FF0000"/>
                </a:solidFill>
                <a:latin typeface="Linux Libertine" charset="0"/>
              </a:rPr>
              <a:t>Nucléaire</a:t>
            </a:r>
            <a:r>
              <a:rPr lang="en-US" dirty="0">
                <a:solidFill>
                  <a:srgbClr val="FF0000"/>
                </a:solidFill>
                <a:latin typeface="Linux Libertine" charset="0"/>
              </a:rPr>
              <a:t> et de </a:t>
            </a:r>
            <a:r>
              <a:rPr lang="en-US" dirty="0" err="1">
                <a:solidFill>
                  <a:srgbClr val="FF0000"/>
                </a:solidFill>
                <a:latin typeface="Linux Libertine" charset="0"/>
              </a:rPr>
              <a:t>Hautes</a:t>
            </a:r>
            <a:r>
              <a:rPr lang="en-US" dirty="0">
                <a:solidFill>
                  <a:srgbClr val="FF0000"/>
                </a:solidFill>
                <a:latin typeface="Linux Libertine" charset="0"/>
              </a:rPr>
              <a:t> Energies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835275"/>
            <a:ext cx="5394325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2835275"/>
            <a:ext cx="44561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600">
                <a:latin typeface="Linux Libertine" charset="0"/>
              </a:rPr>
              <a:t>Mixed research unit (UMR) of Institut National de Physique Nucléaire et de Physique de Particules (IN2P3 CNRS) and Pierre et Marie Curie university (UPMC) and Paris Diderot university.</a:t>
            </a:r>
          </a:p>
          <a:p>
            <a:endParaRPr lang="en-US" sz="2600">
              <a:latin typeface="Linux Libertine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59992" y="6372125"/>
            <a:ext cx="623780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endParaRPr lang="en-US" sz="2600" dirty="0">
              <a:solidFill>
                <a:srgbClr val="008000"/>
              </a:solidFill>
              <a:latin typeface="Linux Libertine" charset="0"/>
            </a:endParaRPr>
          </a:p>
          <a:p>
            <a:r>
              <a:rPr lang="en-US" sz="2600" dirty="0">
                <a:solidFill>
                  <a:srgbClr val="008000"/>
                </a:solidFill>
                <a:latin typeface="Linux Libertine" charset="0"/>
              </a:rPr>
              <a:t>~ 100 researchers + 50 technical staff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0080625" cy="72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6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" y="0"/>
            <a:ext cx="1007543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0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9748"/>
            <a:ext cx="10080624" cy="13938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0000"/>
                </a:solidFill>
                <a:latin typeface="Linux Libertine" charset="0"/>
              </a:rPr>
              <a:t>People </a:t>
            </a:r>
            <a:r>
              <a:rPr lang="en-US" sz="3600" dirty="0" smtClean="0">
                <a:solidFill>
                  <a:srgbClr val="FF0000"/>
                </a:solidFill>
                <a:latin typeface="Linux Libertine" charset="0"/>
              </a:rPr>
              <a:t>with implications in </a:t>
            </a:r>
            <a:br>
              <a:rPr lang="en-US" sz="3600" dirty="0" smtClean="0">
                <a:solidFill>
                  <a:srgbClr val="FF0000"/>
                </a:solidFill>
                <a:latin typeface="Linux Libertine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Linux Libertine" charset="0"/>
              </a:rPr>
              <a:t>Si sensors and FTK</a:t>
            </a:r>
            <a:endParaRPr lang="en-US" sz="3600" dirty="0">
              <a:solidFill>
                <a:srgbClr val="FF0000"/>
              </a:solidFill>
              <a:latin typeface="Linux Libertin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6576" y="1403573"/>
            <a:ext cx="1205528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IAPP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6576" y="4859957"/>
            <a:ext cx="1205528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IAPP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808" y="1331565"/>
            <a:ext cx="6035577" cy="597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Giovanni </a:t>
            </a:r>
            <a:r>
              <a:rPr lang="en-US" sz="2400" dirty="0" err="1" smtClean="0">
                <a:solidFill>
                  <a:schemeClr val="tx1"/>
                </a:solidFill>
              </a:rPr>
              <a:t>Calderini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rgbClr val="0000FF"/>
                </a:solidFill>
              </a:rPr>
              <a:t>Director of research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Former </a:t>
            </a:r>
            <a:r>
              <a:rPr lang="en-US" sz="2000" dirty="0" err="1" smtClean="0">
                <a:solidFill>
                  <a:srgbClr val="008000"/>
                </a:solidFill>
              </a:rPr>
              <a:t>BaBar</a:t>
            </a:r>
            <a:r>
              <a:rPr lang="en-US" sz="2000" dirty="0" smtClean="0">
                <a:solidFill>
                  <a:srgbClr val="008000"/>
                </a:solidFill>
              </a:rPr>
              <a:t> tracker project leader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Planar pixels for ATLAS upgrade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Giovanni </a:t>
            </a:r>
            <a:r>
              <a:rPr lang="en-US" sz="2400" dirty="0" err="1" smtClean="0">
                <a:solidFill>
                  <a:schemeClr val="tx1"/>
                </a:solidFill>
              </a:rPr>
              <a:t>Marchiori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rgbClr val="0000FF"/>
                </a:solidFill>
              </a:rPr>
              <a:t>Researcher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Experience in Silicon detectors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Marco </a:t>
            </a:r>
            <a:r>
              <a:rPr lang="en-US" sz="2400" dirty="0" err="1" smtClean="0">
                <a:solidFill>
                  <a:schemeClr val="tx1"/>
                </a:solidFill>
              </a:rPr>
              <a:t>Bomben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rgbClr val="0000FF"/>
                </a:solidFill>
              </a:rPr>
              <a:t>Post-doc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Experience in Silicon detectors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ATLAS pixel test beam coordinator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Jacques </a:t>
            </a:r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hauveau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rgbClr val="0000FF"/>
                </a:solidFill>
              </a:rPr>
              <a:t>Professor UPMC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Experience in Silicon detectors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Francesco </a:t>
            </a:r>
            <a:r>
              <a:rPr lang="en-US" sz="2400" dirty="0" err="1" smtClean="0">
                <a:solidFill>
                  <a:schemeClr val="tx1"/>
                </a:solidFill>
              </a:rPr>
              <a:t>Crescioli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rgbClr val="0000FF"/>
                </a:solidFill>
              </a:rPr>
              <a:t>Research Engineer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FTK experience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Jean-Francois </a:t>
            </a:r>
            <a:r>
              <a:rPr lang="en-US" sz="2400" dirty="0" err="1" smtClean="0">
                <a:solidFill>
                  <a:schemeClr val="tx1"/>
                </a:solidFill>
              </a:rPr>
              <a:t>Genat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rgbClr val="0000FF"/>
                </a:solidFill>
              </a:rPr>
              <a:t>Research Engineer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Experience in chip design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Olivier Le </a:t>
            </a:r>
            <a:r>
              <a:rPr lang="en-US" sz="2400" dirty="0" err="1" smtClean="0">
                <a:solidFill>
                  <a:schemeClr val="tx1"/>
                </a:solidFill>
              </a:rPr>
              <a:t>Dortz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rgbClr val="0000FF"/>
                </a:solidFill>
              </a:rPr>
              <a:t>Research Engineer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FPGA and </a:t>
            </a:r>
            <a:r>
              <a:rPr lang="en-US" sz="2000" dirty="0" err="1" smtClean="0">
                <a:solidFill>
                  <a:srgbClr val="008000"/>
                </a:solidFill>
              </a:rPr>
              <a:t>perif</a:t>
            </a:r>
            <a:r>
              <a:rPr lang="en-US" sz="2000" dirty="0" smtClean="0">
                <a:solidFill>
                  <a:srgbClr val="008000"/>
                </a:solidFill>
              </a:rPr>
              <a:t>. electronics experience</a:t>
            </a:r>
          </a:p>
          <a:p>
            <a:pPr marL="1085850" lvl="1" indent="-342900">
              <a:buFont typeface="Arial"/>
              <a:buChar char="•"/>
            </a:pPr>
            <a:endParaRPr lang="en-US" sz="20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3768" y="4427909"/>
            <a:ext cx="8229600" cy="27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Edgeless planar sensors (FBK-LPNHE)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Aim to phase-II ID (mid-outer layers)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Reduced dead area at periphery (~100 </a:t>
            </a:r>
            <a:r>
              <a:rPr lang="en-US" dirty="0" err="1">
                <a:solidFill>
                  <a:srgbClr val="000000"/>
                </a:solidFill>
              </a:rPr>
              <a:t>μm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Sensors designed &amp; simulated via TCAD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Tests started in our clean </a:t>
            </a:r>
            <a:r>
              <a:rPr lang="en-US" dirty="0" smtClean="0">
                <a:solidFill>
                  <a:srgbClr val="000000"/>
                </a:solidFill>
              </a:rPr>
              <a:t>room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Next: CCE at periphery w/ laser, sources, </a:t>
            </a:r>
            <a:r>
              <a:rPr lang="en-US" dirty="0" smtClean="0">
                <a:solidFill>
                  <a:srgbClr val="000000"/>
                </a:solidFill>
              </a:rPr>
              <a:t>beams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>
            <a:off x="2715368" y="3976464"/>
            <a:ext cx="503238" cy="314325"/>
          </a:xfrm>
          <a:prstGeom prst="straightConnector1">
            <a:avLst/>
          </a:pr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dist="74769" dir="938535" algn="ctr" rotWithShape="0">
              <a:srgbClr val="808080">
                <a:alpha val="38034"/>
              </a:srgbClr>
            </a:outerShdw>
          </a:effectLst>
        </p:spPr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5776" y="755501"/>
            <a:ext cx="82296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Contribution to ATLAS IBL</a:t>
            </a:r>
            <a:endParaRPr lang="en-US" sz="2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Simulations (</a:t>
            </a:r>
            <a:r>
              <a:rPr lang="en-US" dirty="0" err="1" smtClean="0">
                <a:solidFill>
                  <a:srgbClr val="000000"/>
                </a:solidFill>
              </a:rPr>
              <a:t>Silvaco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pixel-over-</a:t>
            </a:r>
            <a:r>
              <a:rPr lang="en-US" dirty="0" smtClean="0">
                <a:solidFill>
                  <a:srgbClr val="000000"/>
                </a:solidFill>
              </a:rPr>
              <a:t>guard rings </a:t>
            </a:r>
            <a:r>
              <a:rPr lang="en-US" dirty="0" smtClean="0">
                <a:solidFill>
                  <a:srgbClr val="000000"/>
                </a:solidFill>
              </a:rPr>
              <a:t>design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several n-in-n and n-in-p productions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555701"/>
            <a:ext cx="7343800" cy="127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60192" y="107429"/>
            <a:ext cx="1878264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Sensors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991" y="4397011"/>
            <a:ext cx="3792634" cy="226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9000752" y="4643933"/>
            <a:ext cx="0" cy="18628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8568704" y="6588149"/>
            <a:ext cx="121658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Cut line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9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9" y="1521371"/>
            <a:ext cx="4419600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6605834" y="1578521"/>
            <a:ext cx="2925763" cy="3017837"/>
          </a:xfrm>
          <a:prstGeom prst="roundRect">
            <a:avLst>
              <a:gd name="adj" fmla="val 868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marL="215900" indent="-212725" algn="ctr"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FTK simulation &amp; </a:t>
            </a:r>
          </a:p>
          <a:p>
            <a:pPr marL="215900" indent="-212725" algn="ctr"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data preparation software</a:t>
            </a:r>
          </a:p>
          <a:p>
            <a:pPr marL="215900" indent="-212725" algn="ctr"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>
              <a:solidFill>
                <a:srgbClr val="000000"/>
              </a:solidFill>
              <a:latin typeface="Linux Libertine" charset="0"/>
            </a:endParaRPr>
          </a:p>
          <a:p>
            <a:pPr marL="215900" indent="-212725" algn="ctr"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FTKSim</a:t>
            </a:r>
          </a:p>
          <a:p>
            <a:pPr marL="215900" indent="-212725" algn="ctr">
              <a:buSzPct val="45000"/>
              <a:buFont typeface="StarSymbol" charset="0"/>
              <a:buChar char="●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Pattern generator</a:t>
            </a:r>
          </a:p>
          <a:p>
            <a:pPr marL="215900" indent="-212725" algn="ctr">
              <a:buClrTx/>
              <a:buSzPct val="45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from data &amp; constants</a:t>
            </a:r>
          </a:p>
          <a:p>
            <a:pPr marL="215900" indent="-212725" algn="ctr"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>
              <a:solidFill>
                <a:srgbClr val="000000"/>
              </a:solidFill>
              <a:latin typeface="Linux Libertine" charset="0"/>
            </a:endParaRPr>
          </a:p>
          <a:p>
            <a:pPr marL="215900" indent="-212725" algn="ctr"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FTKSim in ATHENA</a:t>
            </a:r>
          </a:p>
          <a:p>
            <a:pPr marL="215900" indent="-212725" algn="ctr">
              <a:buSzPct val="45000"/>
              <a:buFont typeface="StarSymbol" charset="0"/>
              <a:buChar char="●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JobOptions for trigger</a:t>
            </a:r>
          </a:p>
          <a:p>
            <a:pPr marL="215900" indent="-212725" algn="ctr">
              <a:buClrTx/>
              <a:buSzPct val="45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studies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777034" y="3050133"/>
            <a:ext cx="914400" cy="914400"/>
          </a:xfrm>
          <a:prstGeom prst="ellipse">
            <a:avLst/>
          </a:prstGeom>
          <a:solidFill>
            <a:srgbClr val="CFE7F5"/>
          </a:solidFill>
          <a:ln w="936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AMchip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dev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056559" y="1187996"/>
            <a:ext cx="1588" cy="5995987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495922" y="2683421"/>
            <a:ext cx="914400" cy="914400"/>
          </a:xfrm>
          <a:prstGeom prst="ellipse">
            <a:avLst/>
          </a:prstGeom>
          <a:noFill/>
          <a:ln w="5472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410322" y="3323183"/>
            <a:ext cx="365125" cy="92075"/>
          </a:xfrm>
          <a:prstGeom prst="line">
            <a:avLst/>
          </a:prstGeom>
          <a:noFill/>
          <a:ln w="936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43384" y="1043533"/>
            <a:ext cx="11652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Hardware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428159" y="1043533"/>
            <a:ext cx="10842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Software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4" y="4653508"/>
            <a:ext cx="54133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313359" y="4918621"/>
            <a:ext cx="22860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FTK Vertical Slice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34" y="5018633"/>
            <a:ext cx="32004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605834" y="5842546"/>
            <a:ext cx="3475038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0000"/>
                </a:solidFill>
                <a:latin typeface="Linux Libertine" charset="0"/>
              </a:rPr>
              <a:t>FTK VS integration with ATLAS online software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6136" y="179437"/>
            <a:ext cx="3443370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FTK experience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006475"/>
            <a:ext cx="316865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15875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107429"/>
            <a:ext cx="9070975" cy="12620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     </a:t>
            </a:r>
            <a:r>
              <a:rPr lang="en-US" sz="4000" dirty="0">
                <a:solidFill>
                  <a:srgbClr val="FF0000"/>
                </a:solidFill>
                <a:latin typeface="Linux Libertine" charset="0"/>
              </a:rPr>
              <a:t>Associative Memory ~ </a:t>
            </a:r>
            <a:r>
              <a:rPr lang="en-US" sz="4000" dirty="0" err="1">
                <a:solidFill>
                  <a:srgbClr val="FF0000"/>
                </a:solidFill>
                <a:latin typeface="Linux Libertine" charset="0"/>
              </a:rPr>
              <a:t>AMchip</a:t>
            </a:r>
            <a:endParaRPr lang="en-US" sz="4000" dirty="0">
              <a:solidFill>
                <a:srgbClr val="FF0000"/>
              </a:solidFill>
              <a:latin typeface="Linux Libertine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86400" y="1646238"/>
            <a:ext cx="4297363" cy="2743200"/>
          </a:xfrm>
          <a:prstGeom prst="rect">
            <a:avLst/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86400" y="1646238"/>
            <a:ext cx="4297363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The associative memory is the core component of the pattern recognition stage of FTK</a:t>
            </a:r>
          </a:p>
          <a:p>
            <a:pPr>
              <a:buClrTx/>
              <a:buFontTx/>
              <a:buNone/>
            </a:pPr>
            <a:endParaRPr lang="en-US">
              <a:latin typeface="Linux Libertine" charset="0"/>
            </a:endParaRPr>
          </a:p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Performs the higly demanding task of coarse tracks finding in the full event.</a:t>
            </a:r>
          </a:p>
          <a:p>
            <a:pPr>
              <a:buClrTx/>
              <a:buFontTx/>
              <a:buNone/>
            </a:pPr>
            <a:endParaRPr lang="en-US">
              <a:latin typeface="Linux Libertine" charset="0"/>
            </a:endParaRPr>
          </a:p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The associative memory hardware is based on a custom made ASIC: AMchip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6657" r="19664"/>
          <a:stretch>
            <a:fillRect/>
          </a:stretch>
        </p:blipFill>
        <p:spPr bwMode="auto">
          <a:xfrm>
            <a:off x="6523038" y="5915025"/>
            <a:ext cx="29845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842" t="6657" r="196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664075"/>
            <a:ext cx="1630363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7497763" y="4479925"/>
            <a:ext cx="1279525" cy="731838"/>
          </a:xfrm>
          <a:prstGeom prst="ellipse">
            <a:avLst/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ASIC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design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761038" y="5394325"/>
            <a:ext cx="2011362" cy="731838"/>
          </a:xfrm>
          <a:prstGeom prst="ellipse">
            <a:avLst/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AMchip04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2611438"/>
            <a:ext cx="60356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AMchip-based associative memory device first used </a:t>
            </a:r>
          </a:p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in CDF (Amchip03).</a:t>
            </a:r>
          </a:p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AMchip03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6-layers patterns @ 18-bit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~5kpatt/chip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40 MHz</a:t>
            </a:r>
          </a:p>
          <a:p>
            <a:pPr>
              <a:buClrTx/>
              <a:buSzPct val="45000"/>
              <a:buFontTx/>
              <a:buNone/>
            </a:pPr>
            <a:endParaRPr lang="en-US">
              <a:latin typeface="Linux Libertine" charset="0"/>
            </a:endParaRPr>
          </a:p>
          <a:p>
            <a:pPr>
              <a:buClrTx/>
              <a:buFontTx/>
              <a:buNone/>
            </a:pPr>
            <a:r>
              <a:rPr lang="en-US">
                <a:latin typeface="Linux Libertine" charset="0"/>
              </a:rPr>
              <a:t>FTK needs more advanced technology:</a:t>
            </a:r>
          </a:p>
          <a:p>
            <a:pPr>
              <a:buClrTx/>
              <a:buFontTx/>
              <a:buNone/>
            </a:pPr>
            <a:r>
              <a:rPr lang="en-US" b="1">
                <a:latin typeface="Linux Libertine" charset="0"/>
              </a:rPr>
              <a:t>AMchip04</a:t>
            </a:r>
            <a:r>
              <a:rPr lang="en-US">
                <a:latin typeface="Linux Libertine" charset="0"/>
              </a:rPr>
              <a:t> 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8-layers @ 15-bit (configurable3-7 bit w/ ternary logic)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~8kpatt/chip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100 MHz</a:t>
            </a:r>
          </a:p>
          <a:p>
            <a:pPr>
              <a:buClrTx/>
              <a:buFontTx/>
              <a:buNone/>
            </a:pPr>
            <a:r>
              <a:rPr lang="en-US" b="1">
                <a:latin typeface="Linux Libertine" charset="0"/>
              </a:rPr>
              <a:t>AMchip05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High speed serial I/O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~32kpatt/chip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>
                <a:latin typeface="Linux Libertine" charset="0"/>
              </a:rPr>
              <a:t>Stream merge function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200400" y="6218238"/>
            <a:ext cx="2103438" cy="914400"/>
          </a:xfrm>
          <a:prstGeom prst="ellipse">
            <a:avLst/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Design phase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2463800" y="6675438"/>
            <a:ext cx="741363" cy="1825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292475" y="3382963"/>
            <a:ext cx="1828800" cy="1096962"/>
          </a:xfrm>
          <a:prstGeom prst="ellipse">
            <a:avLst/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Used by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inux Libertine" charset="0"/>
              </a:rPr>
              <a:t>FTK VS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2373313" y="3932238"/>
            <a:ext cx="9239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3017838" y="6099175"/>
            <a:ext cx="2378075" cy="1158875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5578475" y="5303838"/>
            <a:ext cx="2378075" cy="1006475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7315200" y="4389438"/>
            <a:ext cx="1646238" cy="1006475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31706"/>
            <a:ext cx="9070975" cy="12620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latin typeface="Linux Libertine" charset="0"/>
              </a:rPr>
              <a:t>LPNHE </a:t>
            </a:r>
            <a:r>
              <a:rPr lang="en-US" dirty="0" smtClean="0">
                <a:solidFill>
                  <a:srgbClr val="FF0000"/>
                </a:solidFill>
                <a:latin typeface="Linux Libertine" charset="0"/>
              </a:rPr>
              <a:t>activities </a:t>
            </a:r>
            <a:r>
              <a:rPr lang="en-US" dirty="0">
                <a:solidFill>
                  <a:srgbClr val="FF0000"/>
                </a:solidFill>
                <a:latin typeface="Linux Libertine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Linux Libertine" charset="0"/>
              </a:rPr>
              <a:t>FTK/IAPP</a:t>
            </a:r>
            <a:endParaRPr lang="en-US" dirty="0">
              <a:solidFill>
                <a:srgbClr val="FF0000"/>
              </a:solidFill>
              <a:latin typeface="Linux Libertine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9792" y="1331565"/>
            <a:ext cx="932815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428625" indent="-2159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 marL="644525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marL="460375" indent="-457200">
              <a:buSzPct val="45000"/>
              <a:buFont typeface="Arial"/>
              <a:buChar char="•"/>
            </a:pPr>
            <a:r>
              <a:rPr lang="en-US" sz="2600" b="1" dirty="0" smtClean="0">
                <a:solidFill>
                  <a:srgbClr val="008000"/>
                </a:solidFill>
                <a:latin typeface="Linux Libertine" charset="0"/>
              </a:rPr>
              <a:t>Development of a low-noise alimentation framework for radiation damaged ATLAS sensors </a:t>
            </a:r>
          </a:p>
          <a:p>
            <a:pPr marL="3175" indent="0">
              <a:buSzPct val="45000"/>
            </a:pPr>
            <a:r>
              <a:rPr lang="en-US" sz="2600" b="1" dirty="0" smtClean="0">
                <a:solidFill>
                  <a:srgbClr val="008000"/>
                </a:solidFill>
                <a:latin typeface="Linux Libertine" charset="0"/>
              </a:rPr>
              <a:t>   </a:t>
            </a:r>
            <a:r>
              <a:rPr lang="en-US" sz="2600" dirty="0" smtClean="0">
                <a:solidFill>
                  <a:schemeClr val="tx1"/>
                </a:solidFill>
                <a:latin typeface="Linux Libertine" charset="0"/>
              </a:rPr>
              <a:t>  (collaboration with CAEN)</a:t>
            </a:r>
            <a:endParaRPr lang="en-US" sz="2600" dirty="0">
              <a:solidFill>
                <a:schemeClr val="tx1"/>
              </a:solidFill>
              <a:latin typeface="Linux Libertine" charset="0"/>
            </a:endParaRPr>
          </a:p>
          <a:p>
            <a:pPr marL="3175" indent="0">
              <a:buSzPct val="45000"/>
            </a:pPr>
            <a:endParaRPr lang="en-US" sz="2600" b="1" dirty="0" smtClean="0">
              <a:solidFill>
                <a:srgbClr val="008000"/>
              </a:solidFill>
              <a:latin typeface="Linux Libertine" charset="0"/>
            </a:endParaRPr>
          </a:p>
          <a:p>
            <a:pPr marL="460375" indent="-457200">
              <a:buSzPct val="45000"/>
              <a:buFont typeface="Arial"/>
              <a:buChar char="•"/>
            </a:pPr>
            <a:r>
              <a:rPr lang="en-US" sz="2600" b="1" dirty="0" smtClean="0">
                <a:solidFill>
                  <a:srgbClr val="008000"/>
                </a:solidFill>
                <a:latin typeface="Linux Libertine" charset="0"/>
              </a:rPr>
              <a:t>Test</a:t>
            </a:r>
            <a:r>
              <a:rPr lang="en-US" sz="2600" b="1" dirty="0">
                <a:solidFill>
                  <a:srgbClr val="008000"/>
                </a:solidFill>
                <a:latin typeface="Linux Libertine" charset="0"/>
              </a:rPr>
              <a:t>-stand </a:t>
            </a:r>
            <a:r>
              <a:rPr lang="en-US" sz="2600" b="1" dirty="0" smtClean="0">
                <a:solidFill>
                  <a:srgbClr val="008000"/>
                </a:solidFill>
                <a:latin typeface="Linux Libertine" charset="0"/>
              </a:rPr>
              <a:t>development for FTK board validation</a:t>
            </a:r>
          </a:p>
          <a:p>
            <a:pPr marL="3175" indent="0">
              <a:buSzPct val="45000"/>
            </a:pPr>
            <a:r>
              <a:rPr lang="en-US" sz="2600" b="1" dirty="0">
                <a:solidFill>
                  <a:srgbClr val="008000"/>
                </a:solidFill>
                <a:latin typeface="Linux Libertine" charset="0"/>
              </a:rPr>
              <a:t> </a:t>
            </a:r>
            <a:r>
              <a:rPr lang="en-US" sz="2600" b="1" dirty="0" smtClean="0">
                <a:solidFill>
                  <a:srgbClr val="008000"/>
                </a:solidFill>
                <a:latin typeface="Linux Libertine" charset="0"/>
              </a:rPr>
              <a:t>    and commissioning</a:t>
            </a:r>
            <a:r>
              <a:rPr lang="en-US" sz="2600" b="1" dirty="0" smtClean="0">
                <a:solidFill>
                  <a:srgbClr val="008000"/>
                </a:solidFill>
                <a:latin typeface="Linux Libertine" charset="0"/>
              </a:rPr>
              <a:t> </a:t>
            </a:r>
            <a:endParaRPr lang="en-US" sz="2600" b="1" dirty="0">
              <a:solidFill>
                <a:srgbClr val="008000"/>
              </a:solidFill>
              <a:latin typeface="Linux Libertine" charset="0"/>
            </a:endParaRPr>
          </a:p>
          <a:p>
            <a:pPr lvl="2">
              <a:buSzPct val="45000"/>
              <a:buFont typeface="StarSymbol" charset="0"/>
              <a:buChar char="●"/>
            </a:pPr>
            <a:r>
              <a:rPr lang="en-US" sz="2600" dirty="0" err="1" smtClean="0">
                <a:latin typeface="Linux Libertine" charset="0"/>
              </a:rPr>
              <a:t>AMchip</a:t>
            </a:r>
            <a:r>
              <a:rPr lang="en-US" sz="2600" dirty="0" smtClean="0">
                <a:latin typeface="Linux Libertine" charset="0"/>
              </a:rPr>
              <a:t> </a:t>
            </a:r>
            <a:r>
              <a:rPr lang="en-US" sz="2600" dirty="0">
                <a:latin typeface="Linux Libertine" charset="0"/>
              </a:rPr>
              <a:t>tests</a:t>
            </a:r>
          </a:p>
          <a:p>
            <a:pPr lvl="2">
              <a:buSzPct val="45000"/>
              <a:buFont typeface="StarSymbol" charset="0"/>
              <a:buChar char="●"/>
            </a:pPr>
            <a:r>
              <a:rPr lang="en-US" sz="2600" dirty="0">
                <a:latin typeface="Linux Libertine" charset="0"/>
              </a:rPr>
              <a:t>Boards tests</a:t>
            </a:r>
          </a:p>
          <a:p>
            <a:pPr lvl="2">
              <a:buSzPct val="45000"/>
              <a:buFont typeface="StarSymbol" charset="0"/>
              <a:buChar char="●"/>
            </a:pPr>
            <a:r>
              <a:rPr lang="en-US" sz="2600" dirty="0">
                <a:latin typeface="Linux Libertine" charset="0"/>
              </a:rPr>
              <a:t>Integration HW/</a:t>
            </a:r>
            <a:r>
              <a:rPr lang="en-US" sz="2600" dirty="0" smtClean="0">
                <a:latin typeface="Linux Libertine" charset="0"/>
              </a:rPr>
              <a:t>SW</a:t>
            </a:r>
            <a:endParaRPr lang="en-US" sz="2600" dirty="0">
              <a:latin typeface="Linux Libertine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35339</TotalTime>
  <Words>440</Words>
  <Application>Microsoft Macintosh PowerPoint</Application>
  <PresentationFormat>Custom</PresentationFormat>
  <Paragraphs>96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LPNHE (IN2P3 CNRS)</vt:lpstr>
      <vt:lpstr>Laboratoire de Physique Nucléaire et de Hautes Energies</vt:lpstr>
      <vt:lpstr>PowerPoint Presentation</vt:lpstr>
      <vt:lpstr>PowerPoint Presentation</vt:lpstr>
      <vt:lpstr>People with implications in  Si sensors and FTK</vt:lpstr>
      <vt:lpstr>PowerPoint Presentation</vt:lpstr>
      <vt:lpstr>PowerPoint Presentation</vt:lpstr>
      <vt:lpstr>     Associative Memory ~ AMchip</vt:lpstr>
      <vt:lpstr>LPNHE activities in FTK/IAPP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LPNHE (IN2P3 CNRS) TDAQ Application</dc:title>
  <cp:lastModifiedBy>Giovanni</cp:lastModifiedBy>
  <cp:revision>11</cp:revision>
  <cp:lastPrinted>2013-03-11T08:28:12Z</cp:lastPrinted>
  <dcterms:created xsi:type="dcterms:W3CDTF">2012-10-24T08:10:58Z</dcterms:created>
  <dcterms:modified xsi:type="dcterms:W3CDTF">2013-03-12T12:46:58Z</dcterms:modified>
</cp:coreProperties>
</file>