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8" r:id="rId5"/>
    <p:sldId id="356" r:id="rId6"/>
    <p:sldId id="306" r:id="rId7"/>
    <p:sldId id="337" r:id="rId8"/>
    <p:sldId id="358" r:id="rId9"/>
    <p:sldId id="359" r:id="rId10"/>
    <p:sldId id="340" r:id="rId11"/>
    <p:sldId id="355" r:id="rId12"/>
    <p:sldId id="360" r:id="rId13"/>
    <p:sldId id="361" r:id="rId14"/>
    <p:sldId id="364" r:id="rId15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1B35"/>
    <a:srgbClr val="012545"/>
    <a:srgbClr val="EFC951"/>
    <a:srgbClr val="FFC8B4"/>
    <a:srgbClr val="1A72C0"/>
    <a:srgbClr val="235D81"/>
    <a:srgbClr val="7AA5BF"/>
    <a:srgbClr val="58BB4F"/>
    <a:srgbClr val="EA3F2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F2DA3026-DFE3-0D43-906D-11E2EF175628}" type="datetime1">
              <a:rPr lang="en-US"/>
              <a:pPr>
                <a:defRPr/>
              </a:pPr>
              <a:t>3/12/2013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D71CAD20-510B-704C-AD99-F8A02DBD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5A4206D7-E259-824F-8228-47AC67237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80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ＭＳ Ｐゴシック" pitchFamily="1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1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B613-228C-244E-996A-6B01092BF939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2017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384DB91-2A12-EB44-BBA8-9B8987FC1698}" type="slidenum">
              <a:rPr lang="en-GB" sz="1200"/>
              <a:pPr algn="r"/>
              <a:t>2</a:t>
            </a:fld>
            <a:endParaRPr lang="en-GB" sz="1200" dirty="0"/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----- Meeting Notes (09/01/2013 14:16) -----</a:t>
            </a:r>
          </a:p>
          <a:p>
            <a:pPr eaLnBrk="1" hangingPunct="1"/>
            <a:r>
              <a:rPr lang="en-US" dirty="0"/>
              <a:t>nnn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3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3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4</a:t>
            </a:fld>
            <a:endParaRPr lang="en-GB" sz="120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C2DAE9-5B93-0344-A202-F11464FCFF85}" type="slidenum">
              <a:rPr lang="en-GB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7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7</a:t>
            </a:fld>
            <a:endParaRPr lang="en-GB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8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8</a:t>
            </a:fld>
            <a:endParaRPr lang="en-GB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647F08-6957-40A1-9DD2-8154C38CF092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51802" y="9431495"/>
            <a:ext cx="2945873" cy="49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1DE0741-3E91-4604-8AFA-1C150190D639}" type="slidenum">
              <a:rPr lang="en-GB" sz="1200"/>
              <a:pPr algn="r"/>
              <a:t>11</a:t>
            </a:fld>
            <a:endParaRPr lang="en-GB" sz="1200" dirty="0"/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96" charset="0"/>
              <a:ea typeface="ＭＳ Ｐゴシック" pitchFamily="96" charset="-128"/>
              <a:cs typeface="ＭＳ Ｐゴシック" pitchFamily="9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3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9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0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0"/>
            <a:ext cx="9161277" cy="6870958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7544" y="766445"/>
            <a:ext cx="2160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3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CERN</a:t>
            </a:r>
            <a:endParaRPr lang="es-ES_tradnl" sz="36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083932" y="1484784"/>
            <a:ext cx="698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Accelerating Science and Innovation</a:t>
            </a:r>
            <a:endParaRPr lang="en-GB" sz="28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Picture 6" descr="cern_logo_1.png"/>
          <p:cNvPicPr>
            <a:picLocks noChangeAspect="1"/>
          </p:cNvPicPr>
          <p:nvPr/>
        </p:nvPicPr>
        <p:blipFill>
          <a:blip r:embed="rId4">
            <a:lum bright="100000" contrast="-100000"/>
          </a:blip>
          <a:stretch>
            <a:fillRect/>
          </a:stretch>
        </p:blipFill>
        <p:spPr>
          <a:xfrm>
            <a:off x="251520" y="5673700"/>
            <a:ext cx="1019176" cy="1002190"/>
          </a:xfrm>
          <a:prstGeom prst="rect">
            <a:avLst/>
          </a:prstGeom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012160" y="6174795"/>
            <a:ext cx="2888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chemeClr val="accent1"/>
                </a:solidFill>
              </a:rPr>
              <a:t>FTK - Pisa 130311  B. Magnin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475656" y="136525"/>
            <a:ext cx="6200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CERN Education Activities</a:t>
            </a:r>
          </a:p>
        </p:txBody>
      </p:sp>
      <p:cxnSp>
        <p:nvCxnSpPr>
          <p:cNvPr id="46084" name="Straight Connector 42"/>
          <p:cNvCxnSpPr>
            <a:cxnSpLocks noChangeShapeType="1"/>
          </p:cNvCxnSpPr>
          <p:nvPr/>
        </p:nvCxnSpPr>
        <p:spPr bwMode="auto">
          <a:xfrm rot="16200000" flipH="1">
            <a:off x="2800350" y="1352550"/>
            <a:ext cx="685800" cy="25527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2" name="TextBox 28"/>
          <p:cNvSpPr txBox="1">
            <a:spLocks noChangeArrowheads="1"/>
          </p:cNvSpPr>
          <p:nvPr/>
        </p:nvSpPr>
        <p:spPr bwMode="auto">
          <a:xfrm>
            <a:off x="228600" y="1600200"/>
            <a:ext cx="2984500" cy="70167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Scientists at CERN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Academic Training Programme</a:t>
            </a:r>
          </a:p>
        </p:txBody>
      </p:sp>
      <p:cxnSp>
        <p:nvCxnSpPr>
          <p:cNvPr id="46083" name="Straight Connector 48"/>
          <p:cNvCxnSpPr>
            <a:cxnSpLocks noChangeShapeType="1"/>
          </p:cNvCxnSpPr>
          <p:nvPr/>
        </p:nvCxnSpPr>
        <p:spPr bwMode="auto">
          <a:xfrm rot="10800000" flipV="1">
            <a:off x="2667000" y="4114800"/>
            <a:ext cx="1752600" cy="1371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3" name="TextBox 29"/>
          <p:cNvSpPr txBox="1">
            <a:spLocks noChangeArrowheads="1"/>
          </p:cNvSpPr>
          <p:nvPr/>
        </p:nvSpPr>
        <p:spPr bwMode="auto">
          <a:xfrm>
            <a:off x="2895600" y="2971800"/>
            <a:ext cx="3594100" cy="1190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Young Researchers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High Energy Physics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 Computing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Accelerator School</a:t>
            </a:r>
          </a:p>
        </p:txBody>
      </p:sp>
      <p:cxnSp>
        <p:nvCxnSpPr>
          <p:cNvPr id="46082" name="Straight Connector 53"/>
          <p:cNvCxnSpPr>
            <a:cxnSpLocks noChangeShapeType="1"/>
          </p:cNvCxnSpPr>
          <p:nvPr/>
        </p:nvCxnSpPr>
        <p:spPr bwMode="auto">
          <a:xfrm rot="10800000">
            <a:off x="2438400" y="5713413"/>
            <a:ext cx="3200400" cy="77787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6094" name="TextBox 30"/>
          <p:cNvSpPr txBox="1">
            <a:spLocks noChangeArrowheads="1"/>
          </p:cNvSpPr>
          <p:nvPr/>
        </p:nvSpPr>
        <p:spPr bwMode="auto">
          <a:xfrm>
            <a:off x="144462" y="5029200"/>
            <a:ext cx="2545438" cy="95410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Physics Students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Summer Students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Programme</a:t>
            </a:r>
          </a:p>
        </p:txBody>
      </p:sp>
      <p:pic>
        <p:nvPicPr>
          <p:cNvPr id="31" name="Picture 30" descr="Screen shot 2010-08-28 at 15.4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460967"/>
            <a:ext cx="2765523" cy="1492033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4897438"/>
            <a:ext cx="1981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715000" y="5181600"/>
            <a:ext cx="3429000" cy="9461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Teacher Schools</a:t>
            </a:r>
          </a:p>
          <a:p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International and National Programmes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6553200" y="1066800"/>
            <a:ext cx="2362200" cy="1439426"/>
            <a:chOff x="4828685" y="1151374"/>
            <a:chExt cx="2600815" cy="1676400"/>
          </a:xfrm>
        </p:grpSpPr>
        <p:pic>
          <p:nvPicPr>
            <p:cNvPr id="21" name="Picture 20" descr="Screen shot 2011-06-01 at 00.05.3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8685" y="1151374"/>
              <a:ext cx="2600815" cy="1676400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4838700" y="1151374"/>
              <a:ext cx="2590800" cy="860271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eaLnBrk="1" hangingPunct="1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Latin American 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School</a:t>
              </a:r>
            </a:p>
            <a:p>
              <a:pPr algn="r" eaLnBrk="1" hangingPunct="1">
                <a:defRPr/>
              </a:pP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Natal, Brazil, 2011</a:t>
              </a:r>
              <a:b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</a:b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Arequipa, </a:t>
              </a: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</a:t>
              </a:r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Arial" charset="0"/>
                  <a:ea typeface="ＭＳ Ｐゴシック" charset="-128"/>
                </a:rPr>
                <a:t>eru, 2013</a:t>
              </a:r>
              <a:endParaRPr lang="en-US" sz="14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pic>
        <p:nvPicPr>
          <p:cNvPr id="27" name="Picture 26" descr="kashi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06" y="1066800"/>
            <a:ext cx="2057401" cy="1371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27984" y="1340768"/>
            <a:ext cx="213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NEW: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Asia-Europe-Pacific </a:t>
            </a:r>
            <a:r>
              <a:rPr lang="en-US" sz="12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School of High-Energy Physics 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charset="0"/>
                <a:ea typeface="ＭＳ Ｐゴシック" charset="-128"/>
              </a:rPr>
              <a:t>Fukuoka, Oct 2012</a:t>
            </a:r>
          </a:p>
          <a:p>
            <a:pPr eaLnBrk="1" hangingPunct="1"/>
            <a:r>
              <a:rPr lang="en-US" sz="12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India, 2014</a:t>
            </a:r>
            <a:endParaRPr lang="en-US" sz="1200" dirty="0" smtClean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19" name="Picture 2" descr="http://physicschool.web.cern.ch/PhysicSchool/ESHEP/ESHEP2013/Images/PosterESHEP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2749988"/>
            <a:ext cx="1609725" cy="22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36296" y="3551872"/>
            <a:ext cx="1944216" cy="738664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CERN School of Physics </a:t>
            </a:r>
            <a:br>
              <a:rPr lang="en-US" sz="135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35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Hungary, June 2013</a:t>
            </a:r>
          </a:p>
        </p:txBody>
      </p:sp>
    </p:spTree>
    <p:extLst>
      <p:ext uri="{BB962C8B-B14F-4D97-AF65-F5344CB8AC3E}">
        <p14:creationId xmlns:p14="http://schemas.microsoft.com/office/powerpoint/2010/main" val="3218550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ediastream.cern.ch/MediaArchive/Photo/Public/2012/1207157/1207157_01/1207157_01-A4-at-144-dp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1052736"/>
            <a:ext cx="8064370" cy="5382905"/>
          </a:xfrm>
          <a:prstGeom prst="rect">
            <a:avLst/>
          </a:prstGeom>
          <a:noFill/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0" y="26064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515917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1" hangingPunct="1"/>
            <a:fld id="{CE1A9C4C-1871-3348-B7D6-ACA2480456CB}" type="slidenum">
              <a:rPr lang="en-US" sz="1200" b="1">
                <a:solidFill>
                  <a:srgbClr val="898989"/>
                </a:solidFill>
              </a:rPr>
              <a:pPr algn="r" eaLnBrk="1" hangingPunct="1"/>
              <a:t>2</a:t>
            </a:fld>
            <a:endParaRPr lang="en-US" sz="1200" b="1" dirty="0">
              <a:solidFill>
                <a:srgbClr val="898989"/>
              </a:solidFill>
            </a:endParaRPr>
          </a:p>
        </p:txBody>
      </p:sp>
      <p:pic>
        <p:nvPicPr>
          <p:cNvPr id="24581" name="Picture 2" descr="flags"/>
          <p:cNvPicPr>
            <a:picLocks noChangeAspect="1" noChangeArrowheads="1"/>
          </p:cNvPicPr>
          <p:nvPr/>
        </p:nvPicPr>
        <p:blipFill>
          <a:blip r:embed="rId3">
            <a:lum bright="-2000" contrast="-2000"/>
          </a:blip>
          <a:srcRect t="1666"/>
          <a:stretch>
            <a:fillRect/>
          </a:stretch>
        </p:blipFill>
        <p:spPr bwMode="auto">
          <a:xfrm>
            <a:off x="-76200" y="0"/>
            <a:ext cx="93726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</a:t>
            </a:r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was founded 1954: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12 European States</a:t>
            </a:r>
          </a:p>
          <a:p>
            <a:pPr eaLnBrk="1" hangingPunct="1"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	</a:t>
            </a:r>
            <a:r>
              <a:rPr lang="en-GB" sz="28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 “Science for Peace”</a:t>
            </a:r>
          </a:p>
          <a:p>
            <a:pPr eaLnBrk="1" hangingPunct="1">
              <a:defRPr/>
            </a:pPr>
            <a:endParaRPr lang="en-GB" sz="1000" dirty="0" smtClean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20 Member States</a:t>
            </a:r>
            <a:endParaRPr lang="en-GB" sz="3200" dirty="0">
              <a:solidFill>
                <a:schemeClr val="tx2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992443"/>
            <a:ext cx="3271664" cy="201548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2300 </a:t>
            </a: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staff</a:t>
            </a:r>
            <a:endParaRPr lang="en-GB" sz="2000" dirty="0" smtClean="0">
              <a:solidFill>
                <a:schemeClr val="bg1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1000 </a:t>
            </a: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other paid personnel</a:t>
            </a:r>
            <a:endParaRPr lang="en-GB" sz="2000" dirty="0" smtClean="0">
              <a:solidFill>
                <a:schemeClr val="bg1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&gt; 11000 </a:t>
            </a: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users</a:t>
            </a:r>
            <a:endParaRPr lang="en-GB" sz="2000" dirty="0" smtClean="0">
              <a:solidFill>
                <a:schemeClr val="bg1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 eaLnBrk="1" hangingPunct="1">
              <a:spcBef>
                <a:spcPct val="20000"/>
              </a:spcBef>
              <a:buSzPct val="65000"/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</a:t>
            </a: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(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2013) ~1000 </a:t>
            </a:r>
            <a:r>
              <a:rPr lang="en-GB" sz="2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MCHF</a:t>
            </a:r>
          </a:p>
        </p:txBody>
      </p:sp>
      <p:pic>
        <p:nvPicPr>
          <p:cNvPr id="11" name="Picture 10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2" y="6285594"/>
            <a:ext cx="493870" cy="485638"/>
          </a:xfrm>
          <a:prstGeom prst="rect">
            <a:avLst/>
          </a:prstGeom>
        </p:spPr>
      </p:pic>
      <p:pic>
        <p:nvPicPr>
          <p:cNvPr id="10" name="Picture 9" descr="World_users_by_Inst_2013a.jpg"/>
          <p:cNvPicPr>
            <a:picLocks noChangeAspect="1"/>
          </p:cNvPicPr>
          <p:nvPr/>
        </p:nvPicPr>
        <p:blipFill>
          <a:blip r:embed="rId5"/>
          <a:srcRect r="997" b="9015"/>
          <a:stretch>
            <a:fillRect/>
          </a:stretch>
        </p:blipFill>
        <p:spPr>
          <a:xfrm>
            <a:off x="3506619" y="2990153"/>
            <a:ext cx="5639544" cy="38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The Mission of CERN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Push</a:t>
            </a:r>
            <a:r>
              <a:rPr lang="en-GB" sz="2400" dirty="0" smtClean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 forward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 </a:t>
            </a:r>
            <a:r>
              <a:rPr lang="en-GB" sz="2400" dirty="0">
                <a:solidFill>
                  <a:srgbClr val="FFFFFF"/>
                </a:solidFill>
                <a:ea typeface="+mn-ea"/>
                <a:cs typeface="+mn-cs"/>
              </a:rPr>
              <a:t>the 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a typeface="+mn-ea"/>
                <a:cs typeface="+mn-cs"/>
              </a:rPr>
              <a:t>E.g. the 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Develop</a:t>
            </a:r>
            <a:r>
              <a:rPr lang="en-GB" sz="2400" dirty="0">
                <a:solidFill>
                  <a:srgbClr val="FFFFFF"/>
                </a:solidFill>
                <a:ea typeface="+mn-ea"/>
                <a:cs typeface="+mn-cs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a typeface="+mn-ea"/>
                <a:cs typeface="+mn-cs"/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a typeface="+mn-ea"/>
                <a:cs typeface="+mn-cs"/>
              </a:rPr>
              <a:t>	Medicine - diagnosis and therapy</a:t>
            </a:r>
            <a:endParaRPr lang="en-GB" sz="2400" dirty="0">
              <a:solidFill>
                <a:srgbClr val="FFFFFF"/>
              </a:solidFill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Train</a:t>
            </a:r>
            <a:r>
              <a:rPr lang="en-GB" sz="2400" dirty="0">
                <a:solidFill>
                  <a:srgbClr val="FFFFFF"/>
                </a:solidFill>
                <a:ea typeface="+mn-ea"/>
                <a:cs typeface="+mn-cs"/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n-ea"/>
                <a:cs typeface="+mn-cs"/>
              </a:rPr>
              <a:t>Unite</a:t>
            </a:r>
            <a:r>
              <a:rPr lang="en-GB" sz="2400" dirty="0">
                <a:solidFill>
                  <a:srgbClr val="FFFFFF"/>
                </a:solidFill>
                <a:ea typeface="+mn-ea"/>
                <a:cs typeface="+mn-cs"/>
              </a:rPr>
              <a:t> people from different countries and cultures</a:t>
            </a:r>
            <a:endParaRPr lang="en-GB" sz="20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9625" y="283845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425950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5638800"/>
            <a:ext cx="20574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3150" y="4427538"/>
            <a:ext cx="15684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+mj-lt"/>
                <a:ea typeface="ＭＳ Ｐゴシック" pitchFamily="-111" charset="-128"/>
                <a:cs typeface="ＭＳ Ｐゴシック" pitchFamily="-111" charset="-128"/>
              </a:rPr>
              <a:t>Enter a New Era in Fundamental Science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uLnTx/>
              <a:uFillTx/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Exploration of a new energy </a:t>
            </a: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frontier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 </a:t>
            </a:r>
            <a:r>
              <a:rPr lang="en-GB" sz="2900" dirty="0" err="1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p-p</a:t>
            </a: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and </a:t>
            </a:r>
            <a:r>
              <a:rPr lang="en-GB" sz="2900" dirty="0" err="1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Pb-Pb</a:t>
            </a:r>
            <a:r>
              <a:rPr lang="en-GB" sz="2900" dirty="0" smtClean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collisions </a:t>
            </a:r>
            <a:endParaRPr lang="en-GB" sz="2900" dirty="0">
              <a:solidFill>
                <a:srgbClr val="FCF933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81137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27 km circumference</a:t>
            </a:r>
            <a:endParaRPr lang="en-GB" sz="1800" dirty="0"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smtClean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pic>
        <p:nvPicPr>
          <p:cNvPr id="35" name="Picture 34" descr="cern_logo_1.png"/>
          <p:cNvPicPr>
            <a:picLocks noChangeAspect="1"/>
          </p:cNvPicPr>
          <p:nvPr/>
        </p:nvPicPr>
        <p:blipFill>
          <a:blip r:embed="rId9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1" name="Rectangle 51"/>
          <p:cNvSpPr>
            <a:spLocks noChangeArrowheads="1"/>
          </p:cNvSpPr>
          <p:nvPr/>
        </p:nvSpPr>
        <p:spPr bwMode="auto">
          <a:xfrm>
            <a:off x="1115616" y="290736"/>
            <a:ext cx="72818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anchor="b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7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cs"/>
              </a:rPr>
              <a:t>The study of LHC data will allow us to answer some of the big questions ... </a:t>
            </a:r>
            <a:endParaRPr lang="en-GB" sz="27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Helvetica"/>
              <a:cs typeface="+mn-cs"/>
            </a:endParaRPr>
          </a:p>
        </p:txBody>
      </p:sp>
      <p:pic>
        <p:nvPicPr>
          <p:cNvPr id="40" name="Picture 5" descr="newlhc logo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2" name="Group 15"/>
          <p:cNvGrpSpPr/>
          <p:nvPr/>
        </p:nvGrpSpPr>
        <p:grpSpPr>
          <a:xfrm>
            <a:off x="386859" y="4957267"/>
            <a:ext cx="6889988" cy="1595965"/>
            <a:chOff x="228600" y="3052235"/>
            <a:chExt cx="6343829" cy="1595965"/>
          </a:xfrm>
        </p:grpSpPr>
        <p:sp>
          <p:nvSpPr>
            <p:cNvPr id="10" name="TextBox 9"/>
            <p:cNvSpPr txBox="1"/>
            <p:nvPr/>
          </p:nvSpPr>
          <p:spPr>
            <a:xfrm>
              <a:off x="228600" y="3505200"/>
              <a:ext cx="4134031" cy="928459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Will we find the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particle(s)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that make up the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mysterious ‘dark matter’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 in our Universe?</a:t>
              </a:r>
              <a:endParaRPr lang="en-GB" sz="2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cs"/>
              </a:endParaRPr>
            </a:p>
          </p:txBody>
        </p:sp>
        <p:pic>
          <p:nvPicPr>
            <p:cNvPr id="13" name="Picture 12" descr="darkmatter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2630" y="3052235"/>
              <a:ext cx="2209799" cy="1595965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</p:grpSp>
      <p:grpSp>
        <p:nvGrpSpPr>
          <p:cNvPr id="3" name="Group 19"/>
          <p:cNvGrpSpPr/>
          <p:nvPr/>
        </p:nvGrpSpPr>
        <p:grpSpPr>
          <a:xfrm>
            <a:off x="381000" y="2356262"/>
            <a:ext cx="6934200" cy="1682338"/>
            <a:chOff x="228600" y="4114800"/>
            <a:chExt cx="6934200" cy="1682338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4572000"/>
              <a:ext cx="5257800" cy="651460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Have we found the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Higgs particle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that is responsible for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giving mass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to all particles? </a:t>
              </a:r>
              <a:endParaRPr lang="en-GB" sz="2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cs"/>
              </a:endParaRPr>
            </a:p>
          </p:txBody>
        </p:sp>
        <p:pic>
          <p:nvPicPr>
            <p:cNvPr id="17" name="Picture 16" descr="Screen shot 2011-02-14 at 10.47.1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800" y="4114800"/>
              <a:ext cx="1905000" cy="1682338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</p:grpSp>
      <p:grpSp>
        <p:nvGrpSpPr>
          <p:cNvPr id="4" name="Group 14"/>
          <p:cNvGrpSpPr/>
          <p:nvPr/>
        </p:nvGrpSpPr>
        <p:grpSpPr>
          <a:xfrm>
            <a:off x="378379" y="3656527"/>
            <a:ext cx="8765627" cy="1829903"/>
            <a:chOff x="228600" y="1752600"/>
            <a:chExt cx="8765627" cy="1829903"/>
          </a:xfrm>
        </p:grpSpPr>
        <p:sp>
          <p:nvSpPr>
            <p:cNvPr id="9" name="TextBox 8"/>
            <p:cNvSpPr txBox="1"/>
            <p:nvPr/>
          </p:nvSpPr>
          <p:spPr>
            <a:xfrm>
              <a:off x="228600" y="2209800"/>
              <a:ext cx="5565228" cy="651460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Will we find the reason why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antimatter and matter did not completely destroy each other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? </a:t>
              </a:r>
              <a:endParaRPr lang="en-GB" sz="2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cs"/>
              </a:endParaRPr>
            </a:p>
          </p:txBody>
        </p:sp>
        <p:pic>
          <p:nvPicPr>
            <p:cNvPr id="18" name="Picture 17" descr="Screen shot 2011-02-14 at 10.50.4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52664" y="1752600"/>
              <a:ext cx="1741563" cy="1829903"/>
            </a:xfrm>
            <a:prstGeom prst="rect">
              <a:avLst/>
            </a:prstGeom>
            <a:effectLst>
              <a:outerShdw blurRad="38100" dist="38100" dir="2700000">
                <a:srgbClr val="000000"/>
              </a:outerShdw>
            </a:effectLst>
          </p:spPr>
        </p:pic>
      </p:grpSp>
      <p:grpSp>
        <p:nvGrpSpPr>
          <p:cNvPr id="5" name="Group 13"/>
          <p:cNvGrpSpPr/>
          <p:nvPr/>
        </p:nvGrpSpPr>
        <p:grpSpPr>
          <a:xfrm>
            <a:off x="381016" y="838200"/>
            <a:ext cx="8658985" cy="1658898"/>
            <a:chOff x="228600" y="439698"/>
            <a:chExt cx="8658985" cy="1658898"/>
          </a:xfrm>
        </p:grpSpPr>
        <p:sp>
          <p:nvSpPr>
            <p:cNvPr id="39" name="TextBox 38"/>
            <p:cNvSpPr txBox="1"/>
            <p:nvPr/>
          </p:nvSpPr>
          <p:spPr>
            <a:xfrm>
              <a:off x="228600" y="1177340"/>
              <a:ext cx="6324600" cy="651460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Will we understand the </a:t>
              </a:r>
              <a:r>
                <a:rPr lang="en-US" sz="2000" dirty="0" smtClean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primordial state of matter </a:t>
              </a:r>
              <a:r>
                <a:rPr lang="en-US" sz="20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cs typeface="+mn-cs"/>
                </a:rPr>
                <a:t>after the Big Bang before protons and neutrons formed? </a:t>
              </a:r>
              <a:endParaRPr lang="en-GB" sz="2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cs"/>
              </a:endParaRPr>
            </a:p>
          </p:txBody>
        </p:sp>
        <p:pic>
          <p:nvPicPr>
            <p:cNvPr id="19" name="Picture 18" descr="Screen shot 2011-02-14 at 13.19.06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24600" y="439698"/>
              <a:ext cx="2562985" cy="1658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687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2-09-26 at 15.3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80728"/>
            <a:ext cx="4966763" cy="316835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Picture 4" descr="Figure_2b_HIggs_sig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4" y="4077072"/>
            <a:ext cx="3150456" cy="269364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7" name="Picture 6" descr="ATLAS_Higgs_4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13" y="3717493"/>
            <a:ext cx="5011769" cy="30049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8231" y="980728"/>
            <a:ext cx="3261563" cy="276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755576" y="4462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4 July 2012: 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“</a:t>
            </a:r>
            <a:r>
              <a:rPr lang="en-GB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CERN experiments observe particle consistent with long-sought Higgs boson</a:t>
            </a:r>
            <a:r>
              <a:rPr lang="en-GB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”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382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7391400" cy="685800"/>
          </a:xfrm>
          <a:effectLst>
            <a:outerShdw blurRad="38100" dist="38100" dir="2700000" algn="tl" rotWithShape="0">
              <a:prstClr val="black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sz="3200" dirty="0" smtClean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CERN: Particle Physics and Innovation</a:t>
            </a:r>
            <a:endParaRPr lang="en-GB" sz="3200" dirty="0">
              <a:solidFill>
                <a:schemeClr val="accent1"/>
              </a:solidFill>
              <a:effectLst>
                <a:outerShdw blurRad="508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458200" cy="9144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I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nterfacing</a:t>
            </a:r>
            <a:r>
              <a:rPr lang="en-US" sz="2400" dirty="0" smtClean="0">
                <a:solidFill>
                  <a:schemeClr val="bg2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 between fundamental science and key technological developments</a:t>
            </a:r>
          </a:p>
        </p:txBody>
      </p:sp>
      <p:pic>
        <p:nvPicPr>
          <p:cNvPr id="7" name="Picture 6" descr="Screen shot 2011-04-17 at 17.36.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064" y="2416769"/>
            <a:ext cx="5208336" cy="936031"/>
          </a:xfrm>
          <a:prstGeom prst="rect">
            <a:avLst/>
          </a:prstGeom>
          <a:effectLst>
            <a:outerShdw blurRad="38100" dist="38100" dir="2700000">
              <a:srgbClr val="000000"/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57200" y="3849469"/>
            <a:ext cx="8686800" cy="2627531"/>
            <a:chOff x="457200" y="3849469"/>
            <a:chExt cx="8686800" cy="2627531"/>
          </a:xfrm>
        </p:grpSpPr>
        <p:grpSp>
          <p:nvGrpSpPr>
            <p:cNvPr id="19" name="Group 18"/>
            <p:cNvGrpSpPr/>
            <p:nvPr/>
          </p:nvGrpSpPr>
          <p:grpSpPr>
            <a:xfrm>
              <a:off x="457200" y="3849469"/>
              <a:ext cx="8686800" cy="2627531"/>
              <a:chOff x="457200" y="3849469"/>
              <a:chExt cx="8686800" cy="2627531"/>
            </a:xfrm>
          </p:grpSpPr>
          <p:sp>
            <p:nvSpPr>
              <p:cNvPr id="14" name="Rectangle 1028"/>
              <p:cNvSpPr txBox="1">
                <a:spLocks noChangeArrowheads="1"/>
              </p:cNvSpPr>
              <p:nvPr/>
            </p:nvSpPr>
            <p:spPr bwMode="auto">
              <a:xfrm>
                <a:off x="457200" y="3849469"/>
                <a:ext cx="8686800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1200"/>
                  </a:spcAft>
                  <a:buClr>
                    <a:srgbClr val="FFFF00"/>
                  </a:buClr>
                  <a:buSzPct val="75000"/>
                  <a:buFont typeface="Wingdings" charset="2"/>
                  <a:buChar char="q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CERN Technologies and Innovation</a:t>
                </a:r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5" name="Picture 2" descr="Capture-003924we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14400" y="4382869"/>
                <a:ext cx="2138192" cy="1469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707882" y="5877272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Detecting particles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2000" y="5830669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Accelerating particle beams</a:t>
                </a:r>
              </a:p>
            </p:txBody>
          </p:sp>
          <p:pic>
            <p:nvPicPr>
              <p:cNvPr id="21" name="Picture 1033" descr="Grid_globe_V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858000" y="4395827"/>
                <a:ext cx="1716921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705600" y="5830669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Large-scale computing (Grid)</a:t>
                </a:r>
              </a:p>
            </p:txBody>
          </p:sp>
          <p:sp>
            <p:nvSpPr>
              <p:cNvPr id="24" name="Left-Right Arrow 23"/>
              <p:cNvSpPr/>
              <p:nvPr/>
            </p:nvSpPr>
            <p:spPr bwMode="auto">
              <a:xfrm>
                <a:off x="6012160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Left-Right Arrow 24"/>
              <p:cNvSpPr/>
              <p:nvPr/>
            </p:nvSpPr>
            <p:spPr bwMode="auto">
              <a:xfrm>
                <a:off x="3265128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23" name="Picture 22" descr="cms_event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328703"/>
              <a:ext cx="1662621" cy="1582047"/>
            </a:xfrm>
            <a:prstGeom prst="rect">
              <a:avLst/>
            </a:prstGeom>
            <a:effectLst>
              <a:outerShdw blurRad="38100" dist="38100" dir="2700000" algn="tl" rotWithShape="0">
                <a:prstClr val="black"/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90452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Medical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A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pplication as an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E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xample of Particle Physics Spin-off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3648" y="764704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5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Combining Physics, ICT, Biology and Medicine to fight cancer</a:t>
            </a:r>
            <a:endParaRPr lang="en-GB" sz="2000" dirty="0">
              <a:solidFill>
                <a:schemeClr val="accent5"/>
              </a:solidFill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0" y="1811477"/>
            <a:ext cx="9144000" cy="2303323"/>
            <a:chOff x="0" y="1811477"/>
            <a:chExt cx="9144000" cy="2303323"/>
          </a:xfrm>
        </p:grpSpPr>
        <p:pic>
          <p:nvPicPr>
            <p:cNvPr id="15" name="Picture 2" descr="Capture-003924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828800"/>
              <a:ext cx="2138192" cy="146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0" y="3276600"/>
              <a:ext cx="3276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Accelerating particle beams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~30’000 accelerators worldwide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~17’000 used for medicine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8700" y="1811477"/>
              <a:ext cx="2772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 smtClean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Hadron Therapy</a:t>
              </a:r>
              <a:endParaRPr lang="en-GB" sz="28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pic>
          <p:nvPicPr>
            <p:cNvPr id="42" name="Picture 41" descr="Screen shot 2011-04-17 at 23.47.5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600" y="2438401"/>
              <a:ext cx="1178821" cy="1143000"/>
            </a:xfrm>
            <a:prstGeom prst="rect">
              <a:avLst/>
            </a:prstGeom>
          </p:spPr>
        </p:pic>
        <p:pic>
          <p:nvPicPr>
            <p:cNvPr id="43" name="Picture 42" descr="Screen shot 2011-04-17 at 23.48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799" y="2438400"/>
              <a:ext cx="1136633" cy="1143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0" y="2438400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Leadership in Ion Beam Therapy now in Europe and Japan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2627784" y="1890000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" name="Group 31"/>
            <p:cNvGrpSpPr/>
            <p:nvPr/>
          </p:nvGrpSpPr>
          <p:grpSpPr>
            <a:xfrm>
              <a:off x="3423998" y="2438400"/>
              <a:ext cx="1630315" cy="1219200"/>
              <a:chOff x="3347798" y="2438400"/>
              <a:chExt cx="1630315" cy="1219200"/>
            </a:xfrm>
          </p:grpSpPr>
          <p:grpSp>
            <p:nvGrpSpPr>
              <p:cNvPr id="4" name="Group 43"/>
              <p:cNvGrpSpPr/>
              <p:nvPr/>
            </p:nvGrpSpPr>
            <p:grpSpPr>
              <a:xfrm>
                <a:off x="3352800" y="2438400"/>
                <a:ext cx="1625313" cy="1219200"/>
                <a:chOff x="6705600" y="2209518"/>
                <a:chExt cx="1625313" cy="1219200"/>
              </a:xfrm>
            </p:grpSpPr>
            <p:pic>
              <p:nvPicPr>
                <p:cNvPr id="39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705600" y="2209518"/>
                  <a:ext cx="1625313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7315200" y="2209518"/>
                  <a:ext cx="99060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GB" sz="1400" dirty="0" smtClean="0">
                      <a:solidFill>
                        <a:srgbClr val="FFFF00"/>
                      </a:solidFill>
                      <a:effectLst>
                        <a:outerShdw blurRad="38100" dist="38100" dir="2700000" algn="tl" rotWithShape="0">
                          <a:prstClr val="black"/>
                        </a:outerShdw>
                      </a:effectLst>
                    </a:rPr>
                    <a:t>Tumour Target</a:t>
                  </a:r>
                  <a:endParaRPr lang="en-GB" sz="14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endParaRP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3347798" y="3048000"/>
                <a:ext cx="690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Protons</a:t>
                </a:r>
              </a:p>
              <a:p>
                <a:r>
                  <a:rPr lang="en-GB" sz="1000" dirty="0" smtClean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light ions</a:t>
                </a:r>
                <a:endParaRPr lang="en-GB" sz="10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352800" y="3591580"/>
              <a:ext cx="426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&gt;70’000 patients treated worldwide  (30 facilities)</a:t>
              </a:r>
            </a:p>
            <a:p>
              <a:r>
                <a:rPr lang="en-US" sz="1400" dirty="0" smtClean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&gt;21’000 patients treated in Europe  (9 facilities)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86400" y="3352800"/>
              <a:ext cx="552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X-ray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7248" y="3380601"/>
              <a:ext cx="697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protons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grpSp>
        <p:nvGrpSpPr>
          <p:cNvPr id="5" name="Group 2"/>
          <p:cNvGrpSpPr/>
          <p:nvPr/>
        </p:nvGrpSpPr>
        <p:grpSpPr>
          <a:xfrm>
            <a:off x="395536" y="4293096"/>
            <a:ext cx="8596064" cy="2374684"/>
            <a:chOff x="395536" y="4293096"/>
            <a:chExt cx="8596064" cy="2374684"/>
          </a:xfrm>
        </p:grpSpPr>
        <p:grpSp>
          <p:nvGrpSpPr>
            <p:cNvPr id="6" name="Group 46"/>
            <p:cNvGrpSpPr/>
            <p:nvPr/>
          </p:nvGrpSpPr>
          <p:grpSpPr>
            <a:xfrm>
              <a:off x="395536" y="4707578"/>
              <a:ext cx="8596064" cy="1960202"/>
              <a:chOff x="395536" y="4707578"/>
              <a:chExt cx="8596064" cy="196020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95536" y="6183868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Detecting particles </a:t>
                </a:r>
              </a:p>
            </p:txBody>
          </p:sp>
          <p:sp>
            <p:nvSpPr>
              <p:cNvPr id="30" name="Left-Right Arrow 29"/>
              <p:cNvSpPr/>
              <p:nvPr/>
            </p:nvSpPr>
            <p:spPr bwMode="auto">
              <a:xfrm>
                <a:off x="2819400" y="4800600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21000">
                    <a:schemeClr val="tx2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06220" y="4707578"/>
                <a:ext cx="14621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Imaging</a:t>
                </a:r>
                <a:endParaRPr lang="en-GB" sz="28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  <p:pic>
            <p:nvPicPr>
              <p:cNvPr id="33" name="Picture 32" descr="Screen shot 2011-04-17 at 23.19.02.p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86400" y="5323253"/>
                <a:ext cx="1101946" cy="115374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224964" y="4876800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 smtClean="0">
                    <a:solidFill>
                      <a:srgbClr val="CCFFCC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PET Scanner</a:t>
                </a:r>
                <a:endParaRPr lang="en-GB" sz="1800" dirty="0">
                  <a:solidFill>
                    <a:srgbClr val="CCFFCC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  <p:pic>
            <p:nvPicPr>
              <p:cNvPr id="38" name="Picture 1032" descr="PET_Alzheime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756400" y="4953000"/>
                <a:ext cx="2235200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3581400" y="5257800"/>
                <a:ext cx="190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Clinical trial in Portugal for new breast imaging system (ClearPEM)</a:t>
                </a:r>
                <a:endParaRPr lang="en-GB" sz="12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  <p:pic>
            <p:nvPicPr>
              <p:cNvPr id="37" name="Picture 36" descr="Screen shot 2011-04-18 at 11.02.26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10000" y="5943599"/>
                <a:ext cx="1371600" cy="724181"/>
              </a:xfrm>
              <a:prstGeom prst="rect">
                <a:avLst/>
              </a:prstGeom>
            </p:spPr>
          </p:pic>
        </p:grpSp>
        <p:pic>
          <p:nvPicPr>
            <p:cNvPr id="48" name="Picture 47" descr="cms_event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4293096"/>
              <a:ext cx="1944216" cy="1849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157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1 at 11.5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571500"/>
            <a:ext cx="4944699" cy="504609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20865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 smtClean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The Worldwide LHC Computing Grid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latin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67272" y="620687"/>
            <a:ext cx="5025008" cy="499691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7800" y="1676399"/>
            <a:ext cx="8947860" cy="3480376"/>
            <a:chOff x="177800" y="1676399"/>
            <a:chExt cx="9388877" cy="3480376"/>
          </a:xfrm>
          <a:effectLst>
            <a:outerShdw blurRad="38100" dist="38100" dir="2700000" algn="tl" rotWithShape="0">
              <a:prstClr val="black"/>
            </a:outerShdw>
          </a:effectLst>
        </p:grpSpPr>
        <p:sp>
          <p:nvSpPr>
            <p:cNvPr id="5" name="TextBox 4"/>
            <p:cNvSpPr txBox="1"/>
            <p:nvPr/>
          </p:nvSpPr>
          <p:spPr>
            <a:xfrm>
              <a:off x="177800" y="3124200"/>
              <a:ext cx="2133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Tier-1: permanent storage, re-processing,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analysis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6152" y="1676399"/>
              <a:ext cx="2133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Tier-0 (CERN): data recording, reconstruction and distribution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0891" y="45720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Tier-2: Simulation,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end-user analysis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81963" y="3955197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&gt; 2 million jobs/day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88404" y="2502716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~250’000 cores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08634" y="3162454"/>
              <a:ext cx="1902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173 PB of storage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33077" y="1694749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nearly 160 </a:t>
              </a:r>
              <a:r>
                <a:rPr lang="en-US" sz="1600" dirty="0" smtClean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sites, </a:t>
              </a:r>
              <a:br>
                <a:rPr lang="en-US" sz="1600" dirty="0" smtClean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</a:br>
              <a:r>
                <a:rPr lang="en-US" sz="1600" dirty="0" smtClean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35 countries</a:t>
              </a:r>
              <a:endParaRPr lang="en-US" sz="1600" dirty="0">
                <a:solidFill>
                  <a:prstClr val="white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35305" y="4710499"/>
              <a:ext cx="1424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10 Gb links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25403" y="5445224"/>
            <a:ext cx="7695069" cy="1585049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WLCG: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An International collaboration to distribute and analyse LHC data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 smtClean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Integrates computer centres worldwide that provide computing and storage resource into a single infrastructure accessible by all LHC physicists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170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26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emplateUrl xmlns="http://schemas.microsoft.com/sharepoint/v3" xsi:nil="true"/>
    <_DCDateModified xmlns="http://schemas.microsoft.com/sharepoint/v3/fields">2009-09-21T22:00:00+00:00</_DCDateModified>
    <EmailTo xmlns="http://schemas.microsoft.com/sharepoint/v3" xsi:nil="true"/>
    <ShowRepairView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Country xmlns="9d6bd219-ebbf-484d-aa26-3d98f6a666ba">UK</Country>
    <xd_ProgID xmlns="http://schemas.microsoft.com/sharepoint/v3" xsi:nil="true"/>
    <EmailCc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9A768AF0BF125148AC37FE31C8D7ADE1" ma:contentTypeVersion="9" ma:contentTypeDescription="Fill out this form." ma:contentTypeScope="" ma:versionID="197f2317e5810d14bb4f7240e95a6118">
  <xsd:schema xmlns:xsd="http://www.w3.org/2001/XMLSchema" xmlns:p="http://schemas.microsoft.com/office/2006/metadata/properties" xmlns:ns1="9d6bd219-ebbf-484d-aa26-3d98f6a666ba" xmlns:ns2="http://schemas.microsoft.com/sharepoint/v3" xmlns:ns3="http://schemas.microsoft.com/sharepoint/v3/fields" targetNamespace="http://schemas.microsoft.com/office/2006/metadata/properties" ma:root="true" ma:fieldsID="b4592234b301f5c14a6f6c0d3e6a9ef9" ns1:_="" ns2:_="" ns3:_="">
    <xsd:import namespace="9d6bd219-ebbf-484d-aa26-3d98f6a666ba"/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untry"/>
                <xsd:element ref="ns3:_DCDateModified" minOccurs="0"/>
                <xsd:element ref="ns2:EmailSender" minOccurs="0"/>
                <xsd:element ref="ns2:EmailTo" minOccurs="0"/>
                <xsd:element ref="ns2:EmailCc" minOccurs="0"/>
                <xsd:element ref="ns2:EmailFrom" minOccurs="0"/>
                <xsd:element ref="ns2:EmailSubject" minOccurs="0"/>
                <xsd:element ref="ns2:TemplateUrl" minOccurs="0"/>
                <xsd:element ref="ns2:xd_ProgID" minOccurs="0"/>
                <xsd:element ref="ns2:ShowRepairView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d6bd219-ebbf-484d-aa26-3d98f6a666ba" elementFormDefault="qualified">
    <xsd:import namespace="http://schemas.microsoft.com/office/2006/documentManagement/types"/>
    <xsd:element name="Country" ma:index="0" ma:displayName="Country" ma:default="" ma:internalName="Country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4" nillable="true" ma:displayName="E-Mail Sender" ma:hidden="true" ma:internalName="EmailSender">
      <xsd:simpleType>
        <xsd:restriction base="dms:Note"/>
      </xsd:simpleType>
    </xsd:element>
    <xsd:element name="EmailTo" ma:index="5" nillable="true" ma:displayName="E-Mail To" ma:hidden="true" ma:internalName="EmailTo">
      <xsd:simpleType>
        <xsd:restriction base="dms:Note"/>
      </xsd:simpleType>
    </xsd:element>
    <xsd:element name="EmailCc" ma:index="6" nillable="true" ma:displayName="E-Mail Cc" ma:hidden="true" ma:internalName="EmailCc">
      <xsd:simpleType>
        <xsd:restriction base="dms:Note"/>
      </xsd:simpleType>
    </xsd:element>
    <xsd:element name="EmailFrom" ma:index="7" nillable="true" ma:displayName="E-Mail From" ma:hidden="true" ma:internalName="EmailFrom">
      <xsd:simpleType>
        <xsd:restriction base="dms:Text"/>
      </xsd:simpleType>
    </xsd:element>
    <xsd:element name="EmailSubject" ma:index="8" nillable="true" ma:displayName="E-Mail Subject" ma:hidden="true" ma:internalName="EmailSubject">
      <xsd:simpleType>
        <xsd:restriction base="dms:Text"/>
      </xsd:simpleType>
    </xsd:element>
    <xsd:element name="TemplateUrl" ma:index="11" nillable="true" ma:displayName="Template Link" ma:hidden="true" ma:internalName="TemplateUrl">
      <xsd:simpleType>
        <xsd:restriction base="dms:Text"/>
      </xsd:simpleType>
    </xsd:element>
    <xsd:element name="xd_ProgID" ma:index="12" nillable="true" ma:displayName="Html File Link" ma:hidden="true" ma:internalName="xd_ProgID">
      <xsd:simpleType>
        <xsd:restriction base="dms:Text"/>
      </xsd:simpleType>
    </xsd:element>
    <xsd:element name="ShowRepairView" ma:index="13" nillable="true" ma:displayName="Show Repair View" ma:hidden="true" ma:internalName="ShowRepairView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3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4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B02099A-FEB1-446F-85F6-FDE16BA75F4B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9d6bd219-ebbf-484d-aa26-3d98f6a666ba"/>
    <ds:schemaRef ds:uri="http://schemas.openxmlformats.org/package/2006/metadata/core-properties"/>
    <ds:schemaRef ds:uri="http://purl.org/dc/elements/1.1/"/>
    <ds:schemaRef ds:uri="http://schemas.microsoft.com/sharepoint/v3/field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50CD5AE-2D2C-4236-8210-6F20EEA27E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EFABB9-AC01-4593-9784-C7021F4B5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3560</TotalTime>
  <Words>462</Words>
  <Application>Microsoft Office PowerPoint</Application>
  <PresentationFormat>On-screen Show (4:3)</PresentationFormat>
  <Paragraphs>115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Bold Stripes</vt:lpstr>
      <vt:lpstr>PowerPoint Presentation</vt:lpstr>
      <vt:lpstr>PowerPoint Presentation</vt:lpstr>
      <vt:lpstr>The Mission of CERN</vt:lpstr>
      <vt:lpstr>PowerPoint Presentation</vt:lpstr>
      <vt:lpstr>PowerPoint Presentation</vt:lpstr>
      <vt:lpstr>PowerPoint Presentation</vt:lpstr>
      <vt:lpstr>CERN: Particle Physics and Innovation</vt:lpstr>
      <vt:lpstr>Medical Application as an Example of Particle Physics Spin-off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Marie-Cecile Preux</dc:creator>
  <cp:lastModifiedBy>Paola Giannetti</cp:lastModifiedBy>
  <cp:revision>235</cp:revision>
  <cp:lastPrinted>2012-04-13T11:04:29Z</cp:lastPrinted>
  <dcterms:created xsi:type="dcterms:W3CDTF">2013-01-23T13:59:28Z</dcterms:created>
  <dcterms:modified xsi:type="dcterms:W3CDTF">2013-03-12T12:03:23Z</dcterms:modified>
</cp:coreProperties>
</file>