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Lst>
  <p:notesMasterIdLst>
    <p:notesMasterId r:id="rId22"/>
  </p:notesMasterIdLst>
  <p:sldIdLst>
    <p:sldId id="256" r:id="rId2"/>
    <p:sldId id="257" r:id="rId3"/>
    <p:sldId id="258" r:id="rId4"/>
    <p:sldId id="262" r:id="rId5"/>
    <p:sldId id="278" r:id="rId6"/>
    <p:sldId id="260" r:id="rId7"/>
    <p:sldId id="263" r:id="rId8"/>
    <p:sldId id="261" r:id="rId9"/>
    <p:sldId id="264" r:id="rId10"/>
    <p:sldId id="273" r:id="rId11"/>
    <p:sldId id="274" r:id="rId12"/>
    <p:sldId id="280" r:id="rId13"/>
    <p:sldId id="268" r:id="rId14"/>
    <p:sldId id="265" r:id="rId15"/>
    <p:sldId id="277" r:id="rId16"/>
    <p:sldId id="282" r:id="rId17"/>
    <p:sldId id="266" r:id="rId18"/>
    <p:sldId id="269" r:id="rId19"/>
    <p:sldId id="271" r:id="rId20"/>
    <p:sldId id="267" r:id="rId21"/>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89964" autoAdjust="0"/>
  </p:normalViewPr>
  <p:slideViewPr>
    <p:cSldViewPr>
      <p:cViewPr>
        <p:scale>
          <a:sx n="75" d="100"/>
          <a:sy n="75" d="100"/>
        </p:scale>
        <p:origin x="-1152" y="47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4B89992-B69A-438D-BCB2-2FE474FCD311}" type="datetimeFigureOut">
              <a:rPr lang="it-IT" smtClean="0"/>
              <a:pPr/>
              <a:t>12/03/2013</a:t>
            </a:fld>
            <a:endParaRPr lang="en-US"/>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CCE038-663E-49D6-B86D-9436C5F91FBA}" type="slidenum">
              <a:rPr lang="en-US" smtClean="0"/>
              <a:pPr/>
              <a:t>‹N›</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en-US" dirty="0" smtClean="0"/>
              <a:t>In this slide we see the </a:t>
            </a:r>
            <a:r>
              <a:rPr lang="en-US" dirty="0" err="1" smtClean="0"/>
              <a:t>vme</a:t>
            </a:r>
            <a:r>
              <a:rPr lang="en-US" dirty="0" smtClean="0"/>
              <a:t> crate. The crate provides the power to the board and the signal of the </a:t>
            </a:r>
            <a:r>
              <a:rPr lang="en-US" dirty="0" err="1" smtClean="0"/>
              <a:t>vme</a:t>
            </a:r>
            <a:r>
              <a:rPr lang="en-US" dirty="0" smtClean="0"/>
              <a:t> standard</a:t>
            </a:r>
            <a:r>
              <a:rPr lang="en-US" baseline="0" dirty="0" smtClean="0"/>
              <a:t> through two connector P1 e P2</a:t>
            </a:r>
            <a:r>
              <a:rPr lang="en-US" dirty="0" smtClean="0"/>
              <a:t>.</a:t>
            </a:r>
          </a:p>
          <a:p>
            <a:r>
              <a:rPr lang="en-US" dirty="0" smtClean="0"/>
              <a:t>A description of the protocol is at this link.</a:t>
            </a:r>
          </a:p>
          <a:p>
            <a:r>
              <a:rPr lang="en-US" dirty="0" smtClean="0"/>
              <a:t>There</a:t>
            </a:r>
            <a:r>
              <a:rPr lang="en-US" baseline="0" dirty="0" smtClean="0"/>
              <a:t> are 21 slot: in t</a:t>
            </a:r>
            <a:r>
              <a:rPr lang="en-US" dirty="0" smtClean="0"/>
              <a:t>he first slot there is positioned a CPU that handles the communication protocol and is the master for the standard.</a:t>
            </a:r>
          </a:p>
          <a:p>
            <a:r>
              <a:rPr lang="en-US" dirty="0" smtClean="0"/>
              <a:t>IN the other slot we can be inserted the </a:t>
            </a:r>
            <a:r>
              <a:rPr lang="en-US" dirty="0" err="1" smtClean="0"/>
              <a:t>AMBoards</a:t>
            </a:r>
            <a:r>
              <a:rPr lang="en-US" dirty="0" smtClean="0"/>
              <a:t> which are the slave of the standard. To identify each card a fixed geographical address is defined for each slot.</a:t>
            </a:r>
            <a:endParaRPr lang="en-US" dirty="0"/>
          </a:p>
        </p:txBody>
      </p:sp>
      <p:sp>
        <p:nvSpPr>
          <p:cNvPr id="4" name="Segnaposto numero diapositiva 3"/>
          <p:cNvSpPr>
            <a:spLocks noGrp="1"/>
          </p:cNvSpPr>
          <p:nvPr>
            <p:ph type="sldNum" sz="quarter" idx="10"/>
          </p:nvPr>
        </p:nvSpPr>
        <p:spPr/>
        <p:txBody>
          <a:bodyPr/>
          <a:lstStyle/>
          <a:p>
            <a:fld id="{DFCCE038-663E-49D6-B86D-9436C5F91FBA}" type="slidenum">
              <a:rPr lang="en-US" smtClean="0"/>
              <a:pPr/>
              <a:t>3</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en-US" dirty="0" smtClean="0"/>
              <a:t>Finally the write operation of the pattern is realized. We set the value of the address to write the pattern and load the value of the pattern. Then we start the write operation of the pattern. This procedure is iterated for all patterns to be written and it is performed in parallel on each chip.</a:t>
            </a:r>
            <a:endParaRPr lang="en-US" dirty="0"/>
          </a:p>
        </p:txBody>
      </p:sp>
      <p:sp>
        <p:nvSpPr>
          <p:cNvPr id="4" name="Segnaposto numero diapositiva 3"/>
          <p:cNvSpPr>
            <a:spLocks noGrp="1"/>
          </p:cNvSpPr>
          <p:nvPr>
            <p:ph type="sldNum" sz="quarter" idx="10"/>
          </p:nvPr>
        </p:nvSpPr>
        <p:spPr/>
        <p:txBody>
          <a:bodyPr/>
          <a:lstStyle/>
          <a:p>
            <a:fld id="{DFCCE038-663E-49D6-B86D-9436C5F91FBA}" type="slidenum">
              <a:rPr lang="en-US" smtClean="0"/>
              <a:pPr/>
              <a:t>12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en-US" dirty="0" smtClean="0"/>
              <a:t>The operation of check pattern allows you to control the bank that was written by JTAG operations. Is set in the chip </a:t>
            </a:r>
            <a:r>
              <a:rPr lang="en-US" dirty="0" err="1" smtClean="0"/>
              <a:t>tmode</a:t>
            </a:r>
            <a:r>
              <a:rPr lang="en-US" dirty="0" smtClean="0"/>
              <a:t> so as to disable inputs and outputs. Then replicated a </a:t>
            </a:r>
            <a:r>
              <a:rPr lang="en-US" dirty="0" err="1" smtClean="0"/>
              <a:t>precedura</a:t>
            </a:r>
            <a:r>
              <a:rPr lang="en-US" dirty="0" smtClean="0"/>
              <a:t> iterative uploaded the pattern to check; is enabled with a match operation INIT; </a:t>
            </a:r>
            <a:r>
              <a:rPr lang="en-US" dirty="0" err="1" smtClean="0"/>
              <a:t>veine</a:t>
            </a:r>
            <a:r>
              <a:rPr lang="en-US" dirty="0" smtClean="0"/>
              <a:t> checked the address of the pattern </a:t>
            </a:r>
            <a:r>
              <a:rPr lang="en-US" dirty="0" err="1" smtClean="0"/>
              <a:t>scatttato</a:t>
            </a:r>
            <a:r>
              <a:rPr lang="en-US" dirty="0" smtClean="0"/>
              <a:t>, is cleaned up the match with a </a:t>
            </a:r>
            <a:r>
              <a:rPr lang="en-US" dirty="0" err="1" smtClean="0"/>
              <a:t>sel_bank</a:t>
            </a:r>
            <a:r>
              <a:rPr lang="en-US" dirty="0" smtClean="0"/>
              <a:t> operation to control the next pattern.</a:t>
            </a:r>
            <a:endParaRPr lang="en-US" dirty="0"/>
          </a:p>
        </p:txBody>
      </p:sp>
      <p:sp>
        <p:nvSpPr>
          <p:cNvPr id="4" name="Segnaposto numero diapositiva 3"/>
          <p:cNvSpPr>
            <a:spLocks noGrp="1"/>
          </p:cNvSpPr>
          <p:nvPr>
            <p:ph type="sldNum" sz="quarter" idx="10"/>
          </p:nvPr>
        </p:nvSpPr>
        <p:spPr/>
        <p:txBody>
          <a:bodyPr/>
          <a:lstStyle/>
          <a:p>
            <a:fld id="{DFCCE038-663E-49D6-B86D-9436C5F91FBA}" type="slidenum">
              <a:rPr lang="en-US" smtClean="0"/>
              <a:pPr/>
              <a:t>13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en-US" dirty="0" smtClean="0"/>
              <a:t>With the JTAG we can test defects of the board in particular between short chip-connections to ground open circuits.</a:t>
            </a:r>
          </a:p>
          <a:p>
            <a:r>
              <a:rPr lang="en-US" dirty="0" smtClean="0"/>
              <a:t>The pads of the chips </a:t>
            </a:r>
            <a:r>
              <a:rPr lang="en-US" dirty="0" err="1" smtClean="0"/>
              <a:t>includoni</a:t>
            </a:r>
            <a:r>
              <a:rPr lang="en-US" dirty="0" smtClean="0"/>
              <a:t> a special cell that allows to facilitate testing</a:t>
            </a:r>
            <a:endParaRPr lang="en-US" dirty="0"/>
          </a:p>
        </p:txBody>
      </p:sp>
      <p:sp>
        <p:nvSpPr>
          <p:cNvPr id="4" name="Segnaposto numero diapositiva 3"/>
          <p:cNvSpPr>
            <a:spLocks noGrp="1"/>
          </p:cNvSpPr>
          <p:nvPr>
            <p:ph type="sldNum" sz="quarter" idx="10"/>
          </p:nvPr>
        </p:nvSpPr>
        <p:spPr/>
        <p:txBody>
          <a:bodyPr/>
          <a:lstStyle/>
          <a:p>
            <a:fld id="{DFCCE038-663E-49D6-B86D-9436C5F91FBA}" type="slidenum">
              <a:rPr lang="en-US" smtClean="0"/>
              <a:pPr/>
              <a:t>14</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en-US" dirty="0" smtClean="0"/>
              <a:t>The VME interface allows to read the contents of </a:t>
            </a:r>
            <a:r>
              <a:rPr lang="en-US" dirty="0" err="1" smtClean="0"/>
              <a:t>spybuffer</a:t>
            </a:r>
            <a:r>
              <a:rPr lang="en-US" dirty="0" smtClean="0"/>
              <a:t> to monitor the flow of data and to achieve test functions.</a:t>
            </a:r>
          </a:p>
          <a:p>
            <a:r>
              <a:rPr lang="en-US" dirty="0" smtClean="0"/>
              <a:t>A function has been implemented and we can see the output</a:t>
            </a:r>
            <a:endParaRPr lang="en-US" dirty="0"/>
          </a:p>
        </p:txBody>
      </p:sp>
      <p:sp>
        <p:nvSpPr>
          <p:cNvPr id="4" name="Segnaposto numero diapositiva 3"/>
          <p:cNvSpPr>
            <a:spLocks noGrp="1"/>
          </p:cNvSpPr>
          <p:nvPr>
            <p:ph type="sldNum" sz="quarter" idx="10"/>
          </p:nvPr>
        </p:nvSpPr>
        <p:spPr/>
        <p:txBody>
          <a:bodyPr/>
          <a:lstStyle/>
          <a:p>
            <a:fld id="{DFCCE038-663E-49D6-B86D-9436C5F91FBA}" type="slidenum">
              <a:rPr lang="en-US" smtClean="0"/>
              <a:pPr/>
              <a:t>17</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en-US" dirty="0" smtClean="0"/>
              <a:t>In particular we have two </a:t>
            </a:r>
            <a:r>
              <a:rPr lang="en-US" dirty="0" err="1" smtClean="0"/>
              <a:t>collonna</a:t>
            </a:r>
            <a:r>
              <a:rPr lang="en-US" dirty="0" smtClean="0"/>
              <a:t> draw each of information which are written the location address and the value contained life inside of the memory location.</a:t>
            </a:r>
          </a:p>
          <a:p>
            <a:r>
              <a:rPr lang="en-US" dirty="0" smtClean="0"/>
              <a:t>Also shows the status information of </a:t>
            </a:r>
            <a:r>
              <a:rPr lang="en-US" dirty="0" err="1" smtClean="0"/>
              <a:t>sppybuffer</a:t>
            </a:r>
            <a:r>
              <a:rPr lang="en-US" dirty="0" smtClean="0"/>
              <a:t>: the first free location in memory is not written, the overflow bit and the bit of freeze</a:t>
            </a:r>
            <a:endParaRPr lang="en-US" dirty="0"/>
          </a:p>
        </p:txBody>
      </p:sp>
      <p:sp>
        <p:nvSpPr>
          <p:cNvPr id="4" name="Segnaposto numero diapositiva 3"/>
          <p:cNvSpPr>
            <a:spLocks noGrp="1"/>
          </p:cNvSpPr>
          <p:nvPr>
            <p:ph type="sldNum" sz="quarter" idx="10"/>
          </p:nvPr>
        </p:nvSpPr>
        <p:spPr/>
        <p:txBody>
          <a:bodyPr/>
          <a:lstStyle/>
          <a:p>
            <a:fld id="{DFCCE038-663E-49D6-B86D-9436C5F91FBA}" type="slidenum">
              <a:rPr lang="en-US" smtClean="0"/>
              <a:pPr/>
              <a:t>18</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en-US" dirty="0" smtClean="0"/>
              <a:t>To emulate the flow of data input and output to the eternal AMBoard of FIFO writable VME have been instantiated for test. In particular, we define a file hit with 8 input bus and each column is loaded on the respective input fifo.</a:t>
            </a:r>
            <a:endParaRPr lang="en-US" baseline="0" dirty="0" smtClean="0"/>
          </a:p>
        </p:txBody>
      </p:sp>
      <p:sp>
        <p:nvSpPr>
          <p:cNvPr id="4" name="Segnaposto numero diapositiva 3"/>
          <p:cNvSpPr>
            <a:spLocks noGrp="1"/>
          </p:cNvSpPr>
          <p:nvPr>
            <p:ph type="sldNum" sz="quarter" idx="10"/>
          </p:nvPr>
        </p:nvSpPr>
        <p:spPr/>
        <p:txBody>
          <a:bodyPr/>
          <a:lstStyle/>
          <a:p>
            <a:fld id="{DFCCE038-663E-49D6-B86D-9436C5F91FBA}" type="slidenum">
              <a:rPr lang="en-US" smtClean="0"/>
              <a:pPr/>
              <a:t>19</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en-US" dirty="0" smtClean="0"/>
              <a:t>To test the hardware so intensive a </a:t>
            </a:r>
            <a:r>
              <a:rPr lang="en-US" dirty="0" err="1" smtClean="0"/>
              <a:t>precedura</a:t>
            </a:r>
            <a:r>
              <a:rPr lang="en-US" dirty="0" smtClean="0"/>
              <a:t> iterative has been implemented.</a:t>
            </a:r>
          </a:p>
          <a:p>
            <a:r>
              <a:rPr lang="en-US" dirty="0" smtClean="0"/>
              <a:t>Iteratively creates a bank of pattern and is the file that the file hit the road waiting.</a:t>
            </a:r>
          </a:p>
          <a:p>
            <a:r>
              <a:rPr lang="en-US" dirty="0" smtClean="0"/>
              <a:t>The file is loaded through the VME hit in FIFO</a:t>
            </a:r>
          </a:p>
          <a:p>
            <a:r>
              <a:rPr lang="en-US" dirty="0" smtClean="0"/>
              <a:t>Once you have loaded is sent a start to distribute HLI hit the </a:t>
            </a:r>
            <a:r>
              <a:rPr lang="en-US" dirty="0" err="1" smtClean="0"/>
              <a:t>Amchip</a:t>
            </a:r>
            <a:r>
              <a:rPr lang="en-US" dirty="0" smtClean="0"/>
              <a:t>.</a:t>
            </a:r>
          </a:p>
          <a:p>
            <a:r>
              <a:rPr lang="en-US" dirty="0" smtClean="0"/>
              <a:t>The road match are stored in </a:t>
            </a:r>
            <a:r>
              <a:rPr lang="en-US" dirty="0" err="1" smtClean="0"/>
              <a:t>spybuffer</a:t>
            </a:r>
            <a:r>
              <a:rPr lang="en-US" dirty="0" smtClean="0"/>
              <a:t> and the reading is </a:t>
            </a:r>
            <a:r>
              <a:rPr lang="en-US" dirty="0" err="1" smtClean="0"/>
              <a:t>conffrontato</a:t>
            </a:r>
            <a:r>
              <a:rPr lang="en-US" dirty="0" smtClean="0"/>
              <a:t> with </a:t>
            </a:r>
            <a:r>
              <a:rPr lang="en-US" dirty="0" err="1" smtClean="0"/>
              <a:t>Rooad</a:t>
            </a:r>
            <a:r>
              <a:rPr lang="en-US" smtClean="0"/>
              <a:t> expect.</a:t>
            </a:r>
            <a:endParaRPr lang="en-US" dirty="0"/>
          </a:p>
        </p:txBody>
      </p:sp>
      <p:sp>
        <p:nvSpPr>
          <p:cNvPr id="4" name="Segnaposto numero diapositiva 3"/>
          <p:cNvSpPr>
            <a:spLocks noGrp="1"/>
          </p:cNvSpPr>
          <p:nvPr>
            <p:ph type="sldNum" sz="quarter" idx="10"/>
          </p:nvPr>
        </p:nvSpPr>
        <p:spPr/>
        <p:txBody>
          <a:bodyPr/>
          <a:lstStyle/>
          <a:p>
            <a:fld id="{DFCCE038-663E-49D6-B86D-9436C5F91FBA}"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en-US" dirty="0" smtClean="0"/>
              <a:t>The data bus is distributed within the board with dedicated fan-out chip</a:t>
            </a:r>
            <a:r>
              <a:rPr lang="en-US" baseline="0" dirty="0" smtClean="0"/>
              <a:t> </a:t>
            </a:r>
            <a:r>
              <a:rPr lang="en-US" dirty="0" smtClean="0"/>
              <a:t>to all the board.</a:t>
            </a:r>
          </a:p>
          <a:p>
            <a:r>
              <a:rPr lang="en-US" dirty="0" smtClean="0"/>
              <a:t>The VME interface chip control the protocol signals and distribute the address to the chip.</a:t>
            </a:r>
            <a:endParaRPr lang="en-US" baseline="0" dirty="0" smtClean="0"/>
          </a:p>
        </p:txBody>
      </p:sp>
      <p:sp>
        <p:nvSpPr>
          <p:cNvPr id="4" name="Segnaposto numero diapositiva 3"/>
          <p:cNvSpPr>
            <a:spLocks noGrp="1"/>
          </p:cNvSpPr>
          <p:nvPr>
            <p:ph type="sldNum" sz="quarter" idx="10"/>
          </p:nvPr>
        </p:nvSpPr>
        <p:spPr/>
        <p:txBody>
          <a:bodyPr/>
          <a:lstStyle/>
          <a:p>
            <a:fld id="{DFCCE038-663E-49D6-B86D-9436C5F91FBA}"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en-US" baseline="0" dirty="0" smtClean="0"/>
          </a:p>
        </p:txBody>
      </p:sp>
      <p:sp>
        <p:nvSpPr>
          <p:cNvPr id="4" name="Segnaposto numero diapositiva 3"/>
          <p:cNvSpPr>
            <a:spLocks noGrp="1"/>
          </p:cNvSpPr>
          <p:nvPr>
            <p:ph type="sldNum" sz="quarter" idx="10"/>
          </p:nvPr>
        </p:nvSpPr>
        <p:spPr/>
        <p:txBody>
          <a:bodyPr/>
          <a:lstStyle/>
          <a:p>
            <a:fld id="{DFCCE038-663E-49D6-B86D-9436C5F91FBA}"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en-US" dirty="0" smtClean="0"/>
              <a:t>The </a:t>
            </a:r>
            <a:r>
              <a:rPr lang="en-US" dirty="0" err="1" smtClean="0"/>
              <a:t>vme</a:t>
            </a:r>
            <a:r>
              <a:rPr lang="en-US" dirty="0" smtClean="0"/>
              <a:t> data bus is distributed to all 4 LAMB in particular 8 lines for each LAMB in such a way that they are controlled in parallel.</a:t>
            </a:r>
          </a:p>
          <a:p>
            <a:r>
              <a:rPr lang="en-US" dirty="0" smtClean="0"/>
              <a:t>The data are received by </a:t>
            </a:r>
            <a:r>
              <a:rPr lang="en-US" dirty="0" err="1" smtClean="0"/>
              <a:t>bscan</a:t>
            </a:r>
            <a:r>
              <a:rPr lang="en-US" dirty="0" smtClean="0"/>
              <a:t> chip that makes the conversion from VME to JTAG. </a:t>
            </a:r>
          </a:p>
          <a:p>
            <a:r>
              <a:rPr lang="en-US" dirty="0" smtClean="0"/>
              <a:t>Remember that the LAMB there are 8 JTAG chains each chain presents on the board is controlled in parallel.</a:t>
            </a:r>
          </a:p>
          <a:p>
            <a:r>
              <a:rPr lang="en-US" dirty="0" smtClean="0"/>
              <a:t>The address bits identify the three JTAG</a:t>
            </a:r>
            <a:r>
              <a:rPr lang="en-US" baseline="0" dirty="0" smtClean="0"/>
              <a:t> </a:t>
            </a:r>
            <a:r>
              <a:rPr lang="en-US" dirty="0" smtClean="0"/>
              <a:t>operations: TDO reading</a:t>
            </a:r>
            <a:r>
              <a:rPr lang="en-US" baseline="0" dirty="0" smtClean="0"/>
              <a:t> and </a:t>
            </a:r>
            <a:r>
              <a:rPr lang="en-US" dirty="0" smtClean="0"/>
              <a:t>TDI and TMS writing </a:t>
            </a:r>
            <a:endParaRPr lang="en-US" dirty="0"/>
          </a:p>
        </p:txBody>
      </p:sp>
      <p:sp>
        <p:nvSpPr>
          <p:cNvPr id="4" name="Segnaposto numero diapositiva 3"/>
          <p:cNvSpPr>
            <a:spLocks noGrp="1"/>
          </p:cNvSpPr>
          <p:nvPr>
            <p:ph type="sldNum" sz="quarter" idx="10"/>
          </p:nvPr>
        </p:nvSpPr>
        <p:spPr/>
        <p:txBody>
          <a:bodyPr/>
          <a:lstStyle/>
          <a:p>
            <a:fld id="{DFCCE038-663E-49D6-B86D-9436C5F91FBA}"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en-US" dirty="0" smtClean="0"/>
              <a:t>The basic operations of the protocol are the reading and writing </a:t>
            </a:r>
            <a:r>
              <a:rPr lang="en-US" dirty="0" err="1" smtClean="0"/>
              <a:t>oparation</a:t>
            </a:r>
            <a:r>
              <a:rPr lang="en-US" dirty="0" smtClean="0"/>
              <a:t> that are controlled by the master CPU.</a:t>
            </a:r>
          </a:p>
          <a:p>
            <a:r>
              <a:rPr lang="en-US" dirty="0" smtClean="0"/>
              <a:t>Therefore, two basic functions are used to read or write a specific address. </a:t>
            </a:r>
          </a:p>
          <a:p>
            <a:r>
              <a:rPr lang="en-US" dirty="0" smtClean="0"/>
              <a:t>All the software functions are implemented in C code.</a:t>
            </a:r>
            <a:endParaRPr lang="en-US" baseline="0" dirty="0" smtClean="0"/>
          </a:p>
        </p:txBody>
      </p:sp>
      <p:sp>
        <p:nvSpPr>
          <p:cNvPr id="4" name="Segnaposto numero diapositiva 3"/>
          <p:cNvSpPr>
            <a:spLocks noGrp="1"/>
          </p:cNvSpPr>
          <p:nvPr>
            <p:ph type="sldNum" sz="quarter" idx="10"/>
          </p:nvPr>
        </p:nvSpPr>
        <p:spPr/>
        <p:txBody>
          <a:bodyPr/>
          <a:lstStyle/>
          <a:p>
            <a:fld id="{DFCCE038-663E-49D6-B86D-9436C5F91FBA}"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en-US" dirty="0" smtClean="0"/>
              <a:t>The main operations of the software are the control and configuration of </a:t>
            </a:r>
            <a:r>
              <a:rPr lang="en-US" dirty="0" err="1" smtClean="0"/>
              <a:t>Amchip</a:t>
            </a:r>
            <a:r>
              <a:rPr lang="en-US" dirty="0" smtClean="0"/>
              <a:t>: loading pattern of the bank and check pattern operation to control that the  pattern has been correctly written.</a:t>
            </a:r>
          </a:p>
          <a:p>
            <a:r>
              <a:rPr lang="en-US" dirty="0" smtClean="0"/>
              <a:t>Test of the connection</a:t>
            </a:r>
            <a:r>
              <a:rPr lang="en-US" baseline="0" dirty="0" smtClean="0"/>
              <a:t> with the </a:t>
            </a:r>
            <a:r>
              <a:rPr lang="en-US" baseline="0" dirty="0" err="1" smtClean="0"/>
              <a:t>Amchip</a:t>
            </a:r>
            <a:r>
              <a:rPr lang="en-US" baseline="0" dirty="0" smtClean="0"/>
              <a:t> </a:t>
            </a:r>
            <a:r>
              <a:rPr lang="en-US" dirty="0" smtClean="0"/>
              <a:t>using the JTAG standard.</a:t>
            </a:r>
          </a:p>
          <a:p>
            <a:r>
              <a:rPr lang="en-US" dirty="0" smtClean="0"/>
              <a:t>Monitor the flow of data within the AMboard with operations of reading and writing of registers and memories.</a:t>
            </a:r>
          </a:p>
          <a:p>
            <a:r>
              <a:rPr lang="en-US" dirty="0" smtClean="0"/>
              <a:t>Definition of an automated script for test and</a:t>
            </a:r>
            <a:r>
              <a:rPr lang="en-US" baseline="0" dirty="0" smtClean="0"/>
              <a:t> debug </a:t>
            </a:r>
            <a:r>
              <a:rPr lang="en-US" dirty="0" smtClean="0"/>
              <a:t>the entire</a:t>
            </a:r>
            <a:r>
              <a:rPr lang="en-US" baseline="0" dirty="0" smtClean="0"/>
              <a:t> system</a:t>
            </a:r>
            <a:endParaRPr lang="en-US" dirty="0"/>
          </a:p>
        </p:txBody>
      </p:sp>
      <p:sp>
        <p:nvSpPr>
          <p:cNvPr id="4" name="Segnaposto numero diapositiva 3"/>
          <p:cNvSpPr>
            <a:spLocks noGrp="1"/>
          </p:cNvSpPr>
          <p:nvPr>
            <p:ph type="sldNum" sz="quarter" idx="10"/>
          </p:nvPr>
        </p:nvSpPr>
        <p:spPr/>
        <p:txBody>
          <a:bodyPr/>
          <a:lstStyle/>
          <a:p>
            <a:fld id="{DFCCE038-663E-49D6-B86D-9436C5F91FBA}"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en-US" dirty="0" smtClean="0"/>
              <a:t>The procedure for loading patterns in </a:t>
            </a:r>
            <a:r>
              <a:rPr lang="en-US" dirty="0" err="1" smtClean="0"/>
              <a:t>Amchip</a:t>
            </a:r>
            <a:r>
              <a:rPr lang="en-US" dirty="0" smtClean="0"/>
              <a:t> provides a series of JTAG operations.</a:t>
            </a:r>
          </a:p>
          <a:p>
            <a:r>
              <a:rPr lang="en-US" dirty="0" smtClean="0"/>
              <a:t>A map of the number of LAMMB, number of chips and the active chain of each LAMB is done through JTAG operation.</a:t>
            </a:r>
          </a:p>
        </p:txBody>
      </p:sp>
      <p:sp>
        <p:nvSpPr>
          <p:cNvPr id="4" name="Segnaposto numero diapositiva 3"/>
          <p:cNvSpPr>
            <a:spLocks noGrp="1"/>
          </p:cNvSpPr>
          <p:nvPr>
            <p:ph type="sldNum" sz="quarter" idx="10"/>
          </p:nvPr>
        </p:nvSpPr>
        <p:spPr/>
        <p:txBody>
          <a:bodyPr/>
          <a:lstStyle/>
          <a:p>
            <a:fld id="{DFCCE038-663E-49D6-B86D-9436C5F91FBA}"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After </a:t>
            </a:r>
            <a:r>
              <a:rPr lang="en-US" baseline="0" dirty="0" smtClean="0"/>
              <a:t>the configuration </a:t>
            </a:r>
            <a:r>
              <a:rPr lang="en-US" dirty="0" smtClean="0"/>
              <a:t>register is loading.</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main options are: the threshold to match the patterns, the latest chip, the geographical address and the option bottom chip that takes into account mirroring.</a:t>
            </a:r>
          </a:p>
        </p:txBody>
      </p:sp>
      <p:sp>
        <p:nvSpPr>
          <p:cNvPr id="4" name="Segnaposto numero diapositiva 3"/>
          <p:cNvSpPr>
            <a:spLocks noGrp="1"/>
          </p:cNvSpPr>
          <p:nvPr>
            <p:ph type="sldNum" sz="quarter" idx="10"/>
          </p:nvPr>
        </p:nvSpPr>
        <p:spPr/>
        <p:txBody>
          <a:bodyPr/>
          <a:lstStyle/>
          <a:p>
            <a:fld id="{DFCCE038-663E-49D6-B86D-9436C5F91FBA}"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en-US" dirty="0" smtClean="0"/>
              <a:t>Finally the write operation of the pattern is realized. We set the value of the address to write the pattern and load the value of the pattern. Then we start the write operation of the pattern. This procedure is iterated for all patterns to be written and it is performed in parallel on each chip.</a:t>
            </a:r>
            <a:endParaRPr lang="en-US" dirty="0"/>
          </a:p>
        </p:txBody>
      </p:sp>
      <p:sp>
        <p:nvSpPr>
          <p:cNvPr id="4" name="Segnaposto numero diapositiva 3"/>
          <p:cNvSpPr>
            <a:spLocks noGrp="1"/>
          </p:cNvSpPr>
          <p:nvPr>
            <p:ph type="sldNum" sz="quarter" idx="10"/>
          </p:nvPr>
        </p:nvSpPr>
        <p:spPr/>
        <p:txBody>
          <a:bodyPr/>
          <a:lstStyle/>
          <a:p>
            <a:fld id="{DFCCE038-663E-49D6-B86D-9436C5F91FBA}"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8" name="Titolo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it-IT" smtClean="0"/>
              <a:t>Fare clic per modificare lo stile del titolo</a:t>
            </a:r>
            <a:endParaRPr kumimoji="0" lang="en-US"/>
          </a:p>
        </p:txBody>
      </p:sp>
      <p:sp>
        <p:nvSpPr>
          <p:cNvPr id="9" name="Sottotitolo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28" name="Segnaposto data 27"/>
          <p:cNvSpPr>
            <a:spLocks noGrp="1"/>
          </p:cNvSpPr>
          <p:nvPr>
            <p:ph type="dt" sz="half" idx="10"/>
          </p:nvPr>
        </p:nvSpPr>
        <p:spPr>
          <a:xfrm>
            <a:off x="6400800" y="6355080"/>
            <a:ext cx="2286000" cy="365760"/>
          </a:xfrm>
        </p:spPr>
        <p:txBody>
          <a:bodyPr/>
          <a:lstStyle>
            <a:lvl1pPr>
              <a:defRPr sz="1400"/>
            </a:lvl1pPr>
          </a:lstStyle>
          <a:p>
            <a:fld id="{B6615FE8-FDE9-439F-85A5-BF6AAEFCA233}" type="datetime1">
              <a:rPr lang="it-IT" smtClean="0"/>
              <a:pPr/>
              <a:t>12/03/2013</a:t>
            </a:fld>
            <a:endParaRPr lang="en-US"/>
          </a:p>
        </p:txBody>
      </p:sp>
      <p:sp>
        <p:nvSpPr>
          <p:cNvPr id="17" name="Segnaposto piè di pagina 16"/>
          <p:cNvSpPr>
            <a:spLocks noGrp="1"/>
          </p:cNvSpPr>
          <p:nvPr>
            <p:ph type="ftr" sz="quarter" idx="11"/>
          </p:nvPr>
        </p:nvSpPr>
        <p:spPr>
          <a:xfrm>
            <a:off x="2898648" y="6355080"/>
            <a:ext cx="3474720" cy="365760"/>
          </a:xfrm>
        </p:spPr>
        <p:txBody>
          <a:bodyPr/>
          <a:lstStyle/>
          <a:p>
            <a:r>
              <a:rPr lang="it-IT" smtClean="0"/>
              <a:t>FTK Workshop 13/03/2013 Pisa - Daniel Magalotti </a:t>
            </a:r>
            <a:endParaRPr lang="en-US"/>
          </a:p>
        </p:txBody>
      </p:sp>
      <p:sp>
        <p:nvSpPr>
          <p:cNvPr id="29" name="Segnaposto numero diapositiva 28"/>
          <p:cNvSpPr>
            <a:spLocks noGrp="1"/>
          </p:cNvSpPr>
          <p:nvPr>
            <p:ph type="sldNum" sz="quarter" idx="12"/>
          </p:nvPr>
        </p:nvSpPr>
        <p:spPr>
          <a:xfrm>
            <a:off x="1216152" y="6355080"/>
            <a:ext cx="1219200" cy="365760"/>
          </a:xfrm>
        </p:spPr>
        <p:txBody>
          <a:bodyPr/>
          <a:lstStyle/>
          <a:p>
            <a:fld id="{3C1D492E-813E-4699-A2F6-696181DFF5B0}" type="slidenum">
              <a:rPr lang="en-US" smtClean="0"/>
              <a:pPr/>
              <a:t>‹N›</a:t>
            </a:fld>
            <a:endParaRPr lang="en-US"/>
          </a:p>
        </p:txBody>
      </p:sp>
      <p:sp>
        <p:nvSpPr>
          <p:cNvPr id="21" name="Rettangolo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ttangolo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ttangolo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ttangolo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75B4D873-94F3-48B9-AEDE-001144A20C22}" type="datetime1">
              <a:rPr lang="it-IT" smtClean="0"/>
              <a:pPr/>
              <a:t>12/03/2013</a:t>
            </a:fld>
            <a:endParaRPr lang="en-US"/>
          </a:p>
        </p:txBody>
      </p:sp>
      <p:sp>
        <p:nvSpPr>
          <p:cNvPr id="5" name="Segnaposto piè di pagina 4"/>
          <p:cNvSpPr>
            <a:spLocks noGrp="1"/>
          </p:cNvSpPr>
          <p:nvPr>
            <p:ph type="ftr" sz="quarter" idx="11"/>
          </p:nvPr>
        </p:nvSpPr>
        <p:spPr/>
        <p:txBody>
          <a:bodyPr/>
          <a:lstStyle/>
          <a:p>
            <a:r>
              <a:rPr lang="it-IT" smtClean="0"/>
              <a:t>FTK Workshop 13/03/2013 Pisa - Daniel Magalotti </a:t>
            </a:r>
            <a:endParaRPr lang="en-US"/>
          </a:p>
        </p:txBody>
      </p:sp>
      <p:sp>
        <p:nvSpPr>
          <p:cNvPr id="6" name="Segnaposto numero diapositiva 5"/>
          <p:cNvSpPr>
            <a:spLocks noGrp="1"/>
          </p:cNvSpPr>
          <p:nvPr>
            <p:ph type="sldNum" sz="quarter" idx="12"/>
          </p:nvPr>
        </p:nvSpPr>
        <p:spPr/>
        <p:txBody>
          <a:bodyPr/>
          <a:lstStyle/>
          <a:p>
            <a:fld id="{3C1D492E-813E-4699-A2F6-696181DFF5B0}"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457200" y="274638"/>
            <a:ext cx="6019800" cy="5851525"/>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4788A922-C5E6-499A-845A-65D351F4E3AD}" type="datetime1">
              <a:rPr lang="it-IT" smtClean="0"/>
              <a:pPr/>
              <a:t>12/03/2013</a:t>
            </a:fld>
            <a:endParaRPr lang="en-US"/>
          </a:p>
        </p:txBody>
      </p:sp>
      <p:sp>
        <p:nvSpPr>
          <p:cNvPr id="5" name="Segnaposto piè di pagina 4"/>
          <p:cNvSpPr>
            <a:spLocks noGrp="1"/>
          </p:cNvSpPr>
          <p:nvPr>
            <p:ph type="ftr" sz="quarter" idx="11"/>
          </p:nvPr>
        </p:nvSpPr>
        <p:spPr/>
        <p:txBody>
          <a:bodyPr/>
          <a:lstStyle/>
          <a:p>
            <a:r>
              <a:rPr lang="it-IT" smtClean="0"/>
              <a:t>FTK Workshop 13/03/2013 Pisa - Daniel Magalotti </a:t>
            </a:r>
            <a:endParaRPr lang="en-US"/>
          </a:p>
        </p:txBody>
      </p:sp>
      <p:sp>
        <p:nvSpPr>
          <p:cNvPr id="6" name="Segnaposto numero diapositiva 5"/>
          <p:cNvSpPr>
            <a:spLocks noGrp="1"/>
          </p:cNvSpPr>
          <p:nvPr>
            <p:ph type="sldNum" sz="quarter" idx="12"/>
          </p:nvPr>
        </p:nvSpPr>
        <p:spPr/>
        <p:txBody>
          <a:bodyPr/>
          <a:lstStyle/>
          <a:p>
            <a:fld id="{3C1D492E-813E-4699-A2F6-696181DFF5B0}" type="slidenum">
              <a:rPr lang="en-US" smtClean="0"/>
              <a:pPr/>
              <a:t>‹N›</a:t>
            </a:fld>
            <a:endParaRPr lang="en-US"/>
          </a:p>
        </p:txBody>
      </p:sp>
      <p:sp>
        <p:nvSpPr>
          <p:cNvPr id="7" name="Connettore 1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Triangolo isosce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Connettore 1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4" name="Segnaposto data 3"/>
          <p:cNvSpPr>
            <a:spLocks noGrp="1"/>
          </p:cNvSpPr>
          <p:nvPr>
            <p:ph type="dt" sz="half" idx="10"/>
          </p:nvPr>
        </p:nvSpPr>
        <p:spPr/>
        <p:txBody>
          <a:bodyPr/>
          <a:lstStyle/>
          <a:p>
            <a:fld id="{9BE2AB5B-ED1D-440A-B8A8-9D77B5BF7891}" type="datetime1">
              <a:rPr lang="it-IT" smtClean="0"/>
              <a:pPr/>
              <a:t>12/03/2013</a:t>
            </a:fld>
            <a:endParaRPr lang="en-US"/>
          </a:p>
        </p:txBody>
      </p:sp>
      <p:sp>
        <p:nvSpPr>
          <p:cNvPr id="5" name="Segnaposto piè di pagina 4"/>
          <p:cNvSpPr>
            <a:spLocks noGrp="1"/>
          </p:cNvSpPr>
          <p:nvPr>
            <p:ph type="ftr" sz="quarter" idx="11"/>
          </p:nvPr>
        </p:nvSpPr>
        <p:spPr/>
        <p:txBody>
          <a:bodyPr/>
          <a:lstStyle/>
          <a:p>
            <a:r>
              <a:rPr lang="it-IT" smtClean="0"/>
              <a:t>FTK Workshop 13/03/2013 Pisa - Daniel Magalotti </a:t>
            </a:r>
            <a:endParaRPr lang="en-US"/>
          </a:p>
        </p:txBody>
      </p:sp>
      <p:sp>
        <p:nvSpPr>
          <p:cNvPr id="6" name="Segnaposto numero diapositiva 5"/>
          <p:cNvSpPr>
            <a:spLocks noGrp="1"/>
          </p:cNvSpPr>
          <p:nvPr>
            <p:ph type="sldNum" sz="quarter" idx="12"/>
          </p:nvPr>
        </p:nvSpPr>
        <p:spPr/>
        <p:txBody>
          <a:bodyPr/>
          <a:lstStyle/>
          <a:p>
            <a:fld id="{3C1D492E-813E-4699-A2F6-696181DFF5B0}" type="slidenum">
              <a:rPr lang="en-US" smtClean="0"/>
              <a:pPr/>
              <a:t>‹N›</a:t>
            </a:fld>
            <a:endParaRPr lang="en-US"/>
          </a:p>
        </p:txBody>
      </p:sp>
      <p:sp>
        <p:nvSpPr>
          <p:cNvPr id="8" name="Segnaposto contenuto 7"/>
          <p:cNvSpPr>
            <a:spLocks noGrp="1"/>
          </p:cNvSpPr>
          <p:nvPr>
            <p:ph sz="quarter" idx="1"/>
          </p:nvPr>
        </p:nvSpPr>
        <p:spPr>
          <a:xfrm>
            <a:off x="457200" y="1219200"/>
            <a:ext cx="8229600" cy="493776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4" name="Segnaposto data 3"/>
          <p:cNvSpPr>
            <a:spLocks noGrp="1"/>
          </p:cNvSpPr>
          <p:nvPr>
            <p:ph type="dt" sz="half" idx="10"/>
          </p:nvPr>
        </p:nvSpPr>
        <p:spPr>
          <a:xfrm>
            <a:off x="6400800" y="6355080"/>
            <a:ext cx="2286000" cy="365760"/>
          </a:xfrm>
        </p:spPr>
        <p:txBody>
          <a:bodyPr/>
          <a:lstStyle/>
          <a:p>
            <a:fld id="{2074A33A-ADC5-4B36-965D-6B8F47B8CA53}" type="datetime1">
              <a:rPr lang="it-IT" smtClean="0"/>
              <a:pPr/>
              <a:t>12/03/2013</a:t>
            </a:fld>
            <a:endParaRPr lang="en-US"/>
          </a:p>
        </p:txBody>
      </p:sp>
      <p:sp>
        <p:nvSpPr>
          <p:cNvPr id="5" name="Segnaposto piè di pagina 4"/>
          <p:cNvSpPr>
            <a:spLocks noGrp="1"/>
          </p:cNvSpPr>
          <p:nvPr>
            <p:ph type="ftr" sz="quarter" idx="11"/>
          </p:nvPr>
        </p:nvSpPr>
        <p:spPr>
          <a:xfrm>
            <a:off x="2898648" y="6355080"/>
            <a:ext cx="3474720" cy="365760"/>
          </a:xfrm>
        </p:spPr>
        <p:txBody>
          <a:bodyPr/>
          <a:lstStyle/>
          <a:p>
            <a:r>
              <a:rPr lang="it-IT" smtClean="0"/>
              <a:t>FTK Workshop 13/03/2013 Pisa - Daniel Magalotti </a:t>
            </a:r>
            <a:endParaRPr lang="en-US"/>
          </a:p>
        </p:txBody>
      </p:sp>
      <p:sp>
        <p:nvSpPr>
          <p:cNvPr id="6" name="Segnaposto numero diapositiva 5"/>
          <p:cNvSpPr>
            <a:spLocks noGrp="1"/>
          </p:cNvSpPr>
          <p:nvPr>
            <p:ph type="sldNum" sz="quarter" idx="12"/>
          </p:nvPr>
        </p:nvSpPr>
        <p:spPr>
          <a:xfrm>
            <a:off x="1069848" y="6355080"/>
            <a:ext cx="1520952" cy="365760"/>
          </a:xfrm>
        </p:spPr>
        <p:txBody>
          <a:bodyPr/>
          <a:lstStyle/>
          <a:p>
            <a:fld id="{3C1D492E-813E-4699-A2F6-696181DFF5B0}" type="slidenum">
              <a:rPr lang="en-US" smtClean="0"/>
              <a:pPr/>
              <a:t>‹N›</a:t>
            </a:fld>
            <a:endParaRPr lang="en-US"/>
          </a:p>
        </p:txBody>
      </p:sp>
      <p:sp>
        <p:nvSpPr>
          <p:cNvPr id="7" name="Rettangolo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ttangolo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228600"/>
            <a:ext cx="8229600" cy="914400"/>
          </a:xfrm>
        </p:spPr>
        <p:txBody>
          <a:bodyPr/>
          <a:lstStyle/>
          <a:p>
            <a:r>
              <a:rPr kumimoji="0" lang="it-IT" smtClean="0"/>
              <a:t>Fare clic per modificare lo stile del titolo</a:t>
            </a:r>
            <a:endParaRPr kumimoji="0" lang="en-US"/>
          </a:p>
        </p:txBody>
      </p:sp>
      <p:sp>
        <p:nvSpPr>
          <p:cNvPr id="5" name="Segnaposto data 4"/>
          <p:cNvSpPr>
            <a:spLocks noGrp="1"/>
          </p:cNvSpPr>
          <p:nvPr>
            <p:ph type="dt" sz="half" idx="10"/>
          </p:nvPr>
        </p:nvSpPr>
        <p:spPr/>
        <p:txBody>
          <a:bodyPr/>
          <a:lstStyle/>
          <a:p>
            <a:fld id="{4F8A6286-DBAB-4444-8A08-1FF28950B601}" type="datetime1">
              <a:rPr lang="it-IT" smtClean="0"/>
              <a:pPr/>
              <a:t>12/03/2013</a:t>
            </a:fld>
            <a:endParaRPr lang="en-US"/>
          </a:p>
        </p:txBody>
      </p:sp>
      <p:sp>
        <p:nvSpPr>
          <p:cNvPr id="6" name="Segnaposto piè di pagina 5"/>
          <p:cNvSpPr>
            <a:spLocks noGrp="1"/>
          </p:cNvSpPr>
          <p:nvPr>
            <p:ph type="ftr" sz="quarter" idx="11"/>
          </p:nvPr>
        </p:nvSpPr>
        <p:spPr/>
        <p:txBody>
          <a:bodyPr/>
          <a:lstStyle/>
          <a:p>
            <a:r>
              <a:rPr lang="it-IT" smtClean="0"/>
              <a:t>FTK Workshop 13/03/2013 Pisa - Daniel Magalotti </a:t>
            </a:r>
            <a:endParaRPr lang="en-US"/>
          </a:p>
        </p:txBody>
      </p:sp>
      <p:sp>
        <p:nvSpPr>
          <p:cNvPr id="7" name="Segnaposto numero diapositiva 6"/>
          <p:cNvSpPr>
            <a:spLocks noGrp="1"/>
          </p:cNvSpPr>
          <p:nvPr>
            <p:ph type="sldNum" sz="quarter" idx="12"/>
          </p:nvPr>
        </p:nvSpPr>
        <p:spPr/>
        <p:txBody>
          <a:bodyPr/>
          <a:lstStyle/>
          <a:p>
            <a:fld id="{3C1D492E-813E-4699-A2F6-696181DFF5B0}" type="slidenum">
              <a:rPr lang="en-US" smtClean="0"/>
              <a:pPr/>
              <a:t>‹N›</a:t>
            </a:fld>
            <a:endParaRPr lang="en-US"/>
          </a:p>
        </p:txBody>
      </p:sp>
      <p:sp>
        <p:nvSpPr>
          <p:cNvPr id="9" name="Segnaposto contenuto 8"/>
          <p:cNvSpPr>
            <a:spLocks noGrp="1"/>
          </p:cNvSpPr>
          <p:nvPr>
            <p:ph sz="quarter" idx="1"/>
          </p:nvPr>
        </p:nvSpPr>
        <p:spPr>
          <a:xfrm>
            <a:off x="457200" y="1219200"/>
            <a:ext cx="4041648" cy="493776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1" name="Segnaposto contenuto 10"/>
          <p:cNvSpPr>
            <a:spLocks noGrp="1"/>
          </p:cNvSpPr>
          <p:nvPr>
            <p:ph sz="quarter" idx="2"/>
          </p:nvPr>
        </p:nvSpPr>
        <p:spPr>
          <a:xfrm>
            <a:off x="4632198" y="1216152"/>
            <a:ext cx="4041648" cy="493776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28600"/>
            <a:ext cx="8229600" cy="914400"/>
          </a:xfrm>
        </p:spPr>
        <p:txBody>
          <a:bodyPr anchor="ctr"/>
          <a:lstStyle>
            <a:lvl1pPr>
              <a:defRPr/>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4" name="Segnaposto testo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7" name="Segnaposto data 6"/>
          <p:cNvSpPr>
            <a:spLocks noGrp="1"/>
          </p:cNvSpPr>
          <p:nvPr>
            <p:ph type="dt" sz="half" idx="10"/>
          </p:nvPr>
        </p:nvSpPr>
        <p:spPr/>
        <p:txBody>
          <a:bodyPr/>
          <a:lstStyle/>
          <a:p>
            <a:fld id="{BD2636BE-1C5D-4FB0-9457-5F0A8344B488}" type="datetime1">
              <a:rPr lang="it-IT" smtClean="0"/>
              <a:pPr/>
              <a:t>12/03/2013</a:t>
            </a:fld>
            <a:endParaRPr lang="en-US"/>
          </a:p>
        </p:txBody>
      </p:sp>
      <p:sp>
        <p:nvSpPr>
          <p:cNvPr id="8" name="Segnaposto piè di pagina 7"/>
          <p:cNvSpPr>
            <a:spLocks noGrp="1"/>
          </p:cNvSpPr>
          <p:nvPr>
            <p:ph type="ftr" sz="quarter" idx="11"/>
          </p:nvPr>
        </p:nvSpPr>
        <p:spPr/>
        <p:txBody>
          <a:bodyPr/>
          <a:lstStyle/>
          <a:p>
            <a:r>
              <a:rPr lang="it-IT" smtClean="0"/>
              <a:t>FTK Workshop 13/03/2013 Pisa - Daniel Magalotti </a:t>
            </a:r>
            <a:endParaRPr lang="en-US"/>
          </a:p>
        </p:txBody>
      </p:sp>
      <p:sp>
        <p:nvSpPr>
          <p:cNvPr id="9" name="Segnaposto numero diapositiva 8"/>
          <p:cNvSpPr>
            <a:spLocks noGrp="1"/>
          </p:cNvSpPr>
          <p:nvPr>
            <p:ph type="sldNum" sz="quarter" idx="12"/>
          </p:nvPr>
        </p:nvSpPr>
        <p:spPr/>
        <p:txBody>
          <a:bodyPr/>
          <a:lstStyle/>
          <a:p>
            <a:fld id="{3C1D492E-813E-4699-A2F6-696181DFF5B0}" type="slidenum">
              <a:rPr lang="en-US" smtClean="0"/>
              <a:pPr/>
              <a:t>‹N›</a:t>
            </a:fld>
            <a:endParaRPr lang="en-US"/>
          </a:p>
        </p:txBody>
      </p:sp>
      <p:sp>
        <p:nvSpPr>
          <p:cNvPr id="11" name="Segnaposto contenuto 10"/>
          <p:cNvSpPr>
            <a:spLocks noGrp="1"/>
          </p:cNvSpPr>
          <p:nvPr>
            <p:ph sz="quarter" idx="2"/>
          </p:nvPr>
        </p:nvSpPr>
        <p:spPr>
          <a:xfrm>
            <a:off x="457200" y="2133600"/>
            <a:ext cx="4038600" cy="40386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3" name="Segnaposto contenuto 12"/>
          <p:cNvSpPr>
            <a:spLocks noGrp="1"/>
          </p:cNvSpPr>
          <p:nvPr>
            <p:ph sz="quarter" idx="4"/>
          </p:nvPr>
        </p:nvSpPr>
        <p:spPr>
          <a:xfrm>
            <a:off x="4648200" y="2133600"/>
            <a:ext cx="4038600" cy="40386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228600"/>
            <a:ext cx="8229600" cy="914400"/>
          </a:xfrm>
        </p:spPr>
        <p:txBody>
          <a:bodyPr/>
          <a:lstStyle/>
          <a:p>
            <a:r>
              <a:rPr kumimoji="0" lang="it-IT" smtClean="0"/>
              <a:t>Fare clic per modificare lo stile del titolo</a:t>
            </a:r>
            <a:endParaRPr kumimoji="0" lang="en-US"/>
          </a:p>
        </p:txBody>
      </p:sp>
      <p:sp>
        <p:nvSpPr>
          <p:cNvPr id="3" name="Segnaposto data 2"/>
          <p:cNvSpPr>
            <a:spLocks noGrp="1"/>
          </p:cNvSpPr>
          <p:nvPr>
            <p:ph type="dt" sz="half" idx="10"/>
          </p:nvPr>
        </p:nvSpPr>
        <p:spPr/>
        <p:txBody>
          <a:bodyPr/>
          <a:lstStyle/>
          <a:p>
            <a:fld id="{A57DCA38-E29A-4D9C-83AB-9C0A318778FD}" type="datetime1">
              <a:rPr lang="it-IT" smtClean="0"/>
              <a:pPr/>
              <a:t>12/03/2013</a:t>
            </a:fld>
            <a:endParaRPr lang="en-US"/>
          </a:p>
        </p:txBody>
      </p:sp>
      <p:sp>
        <p:nvSpPr>
          <p:cNvPr id="4" name="Segnaposto piè di pagina 3"/>
          <p:cNvSpPr>
            <a:spLocks noGrp="1"/>
          </p:cNvSpPr>
          <p:nvPr>
            <p:ph type="ftr" sz="quarter" idx="11"/>
          </p:nvPr>
        </p:nvSpPr>
        <p:spPr/>
        <p:txBody>
          <a:bodyPr/>
          <a:lstStyle/>
          <a:p>
            <a:r>
              <a:rPr lang="it-IT" smtClean="0"/>
              <a:t>FTK Workshop 13/03/2013 Pisa - Daniel Magalotti </a:t>
            </a:r>
            <a:endParaRPr lang="en-US"/>
          </a:p>
        </p:txBody>
      </p:sp>
      <p:sp>
        <p:nvSpPr>
          <p:cNvPr id="5" name="Segnaposto numero diapositiva 4"/>
          <p:cNvSpPr>
            <a:spLocks noGrp="1"/>
          </p:cNvSpPr>
          <p:nvPr>
            <p:ph type="sldNum" sz="quarter" idx="12"/>
          </p:nvPr>
        </p:nvSpPr>
        <p:spPr/>
        <p:txBody>
          <a:bodyPr/>
          <a:lstStyle/>
          <a:p>
            <a:fld id="{3C1D492E-813E-4699-A2F6-696181DFF5B0}" type="slidenum">
              <a:rPr lang="en-US" smtClean="0"/>
              <a:pPr/>
              <a:t>‹N›</a:t>
            </a:fld>
            <a:endParaRPr lang="en-US"/>
          </a:p>
        </p:txBody>
      </p:sp>
      <p:sp>
        <p:nvSpPr>
          <p:cNvPr id="6" name="Triangolo isosce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E13CB954-F23B-4B54-B6BF-7E21802C61B8}" type="datetime1">
              <a:rPr lang="it-IT" smtClean="0"/>
              <a:pPr/>
              <a:t>12/03/2013</a:t>
            </a:fld>
            <a:endParaRPr lang="en-US"/>
          </a:p>
        </p:txBody>
      </p:sp>
      <p:sp>
        <p:nvSpPr>
          <p:cNvPr id="3" name="Segnaposto piè di pagina 2"/>
          <p:cNvSpPr>
            <a:spLocks noGrp="1"/>
          </p:cNvSpPr>
          <p:nvPr>
            <p:ph type="ftr" sz="quarter" idx="11"/>
          </p:nvPr>
        </p:nvSpPr>
        <p:spPr/>
        <p:txBody>
          <a:bodyPr/>
          <a:lstStyle/>
          <a:p>
            <a:r>
              <a:rPr lang="it-IT" smtClean="0"/>
              <a:t>FTK Workshop 13/03/2013 Pisa - Daniel Magalotti </a:t>
            </a:r>
            <a:endParaRPr lang="en-US"/>
          </a:p>
        </p:txBody>
      </p:sp>
      <p:sp>
        <p:nvSpPr>
          <p:cNvPr id="4" name="Segnaposto numero diapositiva 3"/>
          <p:cNvSpPr>
            <a:spLocks noGrp="1"/>
          </p:cNvSpPr>
          <p:nvPr>
            <p:ph type="sldNum" sz="quarter" idx="12"/>
          </p:nvPr>
        </p:nvSpPr>
        <p:spPr/>
        <p:txBody>
          <a:bodyPr/>
          <a:lstStyle/>
          <a:p>
            <a:fld id="{3C1D492E-813E-4699-A2F6-696181DFF5B0}" type="slidenum">
              <a:rPr lang="en-US" smtClean="0"/>
              <a:pPr/>
              <a:t>‹N›</a:t>
            </a:fld>
            <a:endParaRPr lang="en-US"/>
          </a:p>
        </p:txBody>
      </p:sp>
      <p:sp>
        <p:nvSpPr>
          <p:cNvPr id="5" name="Connettore 1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Triangolo isosce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it-IT" smtClean="0"/>
              <a:t>Fare clic per modificare stili del testo dello schema</a:t>
            </a:r>
          </a:p>
        </p:txBody>
      </p:sp>
      <p:sp>
        <p:nvSpPr>
          <p:cNvPr id="5" name="Segnaposto data 4"/>
          <p:cNvSpPr>
            <a:spLocks noGrp="1"/>
          </p:cNvSpPr>
          <p:nvPr>
            <p:ph type="dt" sz="half" idx="10"/>
          </p:nvPr>
        </p:nvSpPr>
        <p:spPr/>
        <p:txBody>
          <a:bodyPr/>
          <a:lstStyle/>
          <a:p>
            <a:fld id="{4699A949-7E5A-47EB-9071-6C44FAC05AD5}" type="datetime1">
              <a:rPr lang="it-IT" smtClean="0"/>
              <a:pPr/>
              <a:t>12/03/2013</a:t>
            </a:fld>
            <a:endParaRPr lang="en-US"/>
          </a:p>
        </p:txBody>
      </p:sp>
      <p:sp>
        <p:nvSpPr>
          <p:cNvPr id="6" name="Segnaposto piè di pagina 5"/>
          <p:cNvSpPr>
            <a:spLocks noGrp="1"/>
          </p:cNvSpPr>
          <p:nvPr>
            <p:ph type="ftr" sz="quarter" idx="11"/>
          </p:nvPr>
        </p:nvSpPr>
        <p:spPr/>
        <p:txBody>
          <a:bodyPr/>
          <a:lstStyle/>
          <a:p>
            <a:r>
              <a:rPr lang="it-IT" smtClean="0"/>
              <a:t>FTK Workshop 13/03/2013 Pisa - Daniel Magalotti </a:t>
            </a:r>
            <a:endParaRPr lang="en-US"/>
          </a:p>
        </p:txBody>
      </p:sp>
      <p:sp>
        <p:nvSpPr>
          <p:cNvPr id="7" name="Segnaposto numero diapositiva 6"/>
          <p:cNvSpPr>
            <a:spLocks noGrp="1"/>
          </p:cNvSpPr>
          <p:nvPr>
            <p:ph type="sldNum" sz="quarter" idx="12"/>
          </p:nvPr>
        </p:nvSpPr>
        <p:spPr/>
        <p:txBody>
          <a:bodyPr/>
          <a:lstStyle/>
          <a:p>
            <a:fld id="{3C1D492E-813E-4699-A2F6-696181DFF5B0}" type="slidenum">
              <a:rPr lang="en-US" smtClean="0"/>
              <a:pPr/>
              <a:t>‹N›</a:t>
            </a:fld>
            <a:endParaRPr lang="en-US"/>
          </a:p>
        </p:txBody>
      </p:sp>
      <p:sp>
        <p:nvSpPr>
          <p:cNvPr id="8" name="Connettore 1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Connettore 1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Triangolo isosce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egnaposto contenuto 11"/>
          <p:cNvSpPr>
            <a:spLocks noGrp="1"/>
          </p:cNvSpPr>
          <p:nvPr>
            <p:ph sz="quarter" idx="1"/>
          </p:nvPr>
        </p:nvSpPr>
        <p:spPr>
          <a:xfrm>
            <a:off x="304800" y="304800"/>
            <a:ext cx="5715000" cy="57150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it-IT" smtClean="0"/>
              <a:t>Fare clic per modificare lo stile del titolo</a:t>
            </a:r>
            <a:endParaRPr kumimoji="0" lang="en-US"/>
          </a:p>
        </p:txBody>
      </p:sp>
      <p:sp>
        <p:nvSpPr>
          <p:cNvPr id="3" name="Segnaposto immagine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it-IT" smtClean="0"/>
              <a:t>Fare clic sull'icona per inserire un'immagine</a:t>
            </a:r>
            <a:endParaRPr kumimoji="0" lang="en-US" dirty="0"/>
          </a:p>
        </p:txBody>
      </p:sp>
      <p:sp>
        <p:nvSpPr>
          <p:cNvPr id="4" name="Segnaposto testo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5" name="Segnaposto data 4"/>
          <p:cNvSpPr>
            <a:spLocks noGrp="1"/>
          </p:cNvSpPr>
          <p:nvPr>
            <p:ph type="dt" sz="half" idx="10"/>
          </p:nvPr>
        </p:nvSpPr>
        <p:spPr/>
        <p:txBody>
          <a:bodyPr/>
          <a:lstStyle/>
          <a:p>
            <a:fld id="{CB7426A1-4985-4504-825A-3D977C21ABD3}" type="datetime1">
              <a:rPr lang="it-IT" smtClean="0"/>
              <a:pPr/>
              <a:t>12/03/2013</a:t>
            </a:fld>
            <a:endParaRPr lang="en-US"/>
          </a:p>
        </p:txBody>
      </p:sp>
      <p:sp>
        <p:nvSpPr>
          <p:cNvPr id="6" name="Segnaposto piè di pagina 5"/>
          <p:cNvSpPr>
            <a:spLocks noGrp="1"/>
          </p:cNvSpPr>
          <p:nvPr>
            <p:ph type="ftr" sz="quarter" idx="11"/>
          </p:nvPr>
        </p:nvSpPr>
        <p:spPr/>
        <p:txBody>
          <a:bodyPr/>
          <a:lstStyle/>
          <a:p>
            <a:r>
              <a:rPr lang="it-IT" smtClean="0"/>
              <a:t>FTK Workshop 13/03/2013 Pisa - Daniel Magalotti </a:t>
            </a:r>
            <a:endParaRPr lang="en-US"/>
          </a:p>
        </p:txBody>
      </p:sp>
      <p:sp>
        <p:nvSpPr>
          <p:cNvPr id="7" name="Segnaposto numero diapositiva 6"/>
          <p:cNvSpPr>
            <a:spLocks noGrp="1"/>
          </p:cNvSpPr>
          <p:nvPr>
            <p:ph type="sldNum" sz="quarter" idx="12"/>
          </p:nvPr>
        </p:nvSpPr>
        <p:spPr/>
        <p:txBody>
          <a:bodyPr/>
          <a:lstStyle/>
          <a:p>
            <a:fld id="{3C1D492E-813E-4699-A2F6-696181DFF5B0}" type="slidenum">
              <a:rPr lang="en-US" smtClean="0"/>
              <a:pPr/>
              <a:t>‹N›</a:t>
            </a:fld>
            <a:endParaRPr lang="en-US"/>
          </a:p>
        </p:txBody>
      </p:sp>
      <p:sp>
        <p:nvSpPr>
          <p:cNvPr id="8" name="Connettore 1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Triangolo isosce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ttangolo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Segnaposto titolo 21"/>
          <p:cNvSpPr>
            <a:spLocks noGrp="1"/>
          </p:cNvSpPr>
          <p:nvPr>
            <p:ph type="title"/>
          </p:nvPr>
        </p:nvSpPr>
        <p:spPr>
          <a:xfrm>
            <a:off x="457200" y="152400"/>
            <a:ext cx="8229600" cy="990600"/>
          </a:xfrm>
          <a:prstGeom prst="rect">
            <a:avLst/>
          </a:prstGeom>
        </p:spPr>
        <p:txBody>
          <a:bodyPr vert="horz" anchor="b" anchorCtr="0">
            <a:normAutofit/>
          </a:bodyPr>
          <a:lstStyle/>
          <a:p>
            <a:r>
              <a:rPr kumimoji="0" lang="it-IT" smtClean="0"/>
              <a:t>Fare clic per modificare lo stile del titolo</a:t>
            </a:r>
            <a:endParaRPr kumimoji="0" lang="en-US"/>
          </a:p>
        </p:txBody>
      </p:sp>
      <p:sp>
        <p:nvSpPr>
          <p:cNvPr id="13" name="Segnaposto testo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14" name="Segnaposto data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1AC321BC-5075-4CAD-9979-972FFBA4CBD3}" type="datetime1">
              <a:rPr lang="it-IT" smtClean="0"/>
              <a:pPr/>
              <a:t>12/03/2013</a:t>
            </a:fld>
            <a:endParaRPr lang="en-US"/>
          </a:p>
        </p:txBody>
      </p:sp>
      <p:sp>
        <p:nvSpPr>
          <p:cNvPr id="3" name="Segnaposto piè di pagina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r>
              <a:rPr lang="it-IT" smtClean="0"/>
              <a:t>FTK Workshop 13/03/2013 Pisa - Daniel Magalotti </a:t>
            </a:r>
            <a:endParaRPr lang="en-US"/>
          </a:p>
        </p:txBody>
      </p:sp>
      <p:sp>
        <p:nvSpPr>
          <p:cNvPr id="23" name="Segnaposto numero diapositiva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3C1D492E-813E-4699-A2F6-696181DFF5B0}" type="slidenum">
              <a:rPr lang="en-US" smtClean="0"/>
              <a:pPr/>
              <a:t>‹N›</a:t>
            </a:fld>
            <a:endParaRPr lang="en-US"/>
          </a:p>
        </p:txBody>
      </p:sp>
      <p:sp>
        <p:nvSpPr>
          <p:cNvPr id="28" name="Connettore 1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Connettore 1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Triangolo isosce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9.gi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r>
              <a:rPr b="0" smtClean="0"/>
              <a:t>Software for tests: AMB and LAMB configuration</a:t>
            </a:r>
            <a:r>
              <a:rPr lang="it-IT" dirty="0" smtClean="0"/>
              <a:t> - </a:t>
            </a:r>
            <a:r>
              <a:rPr b="0" smtClean="0"/>
              <a:t>Available tools</a:t>
            </a:r>
            <a:endParaRPr lang="en-US" dirty="0"/>
          </a:p>
        </p:txBody>
      </p:sp>
      <p:sp>
        <p:nvSpPr>
          <p:cNvPr id="3" name="Sottotitolo 2"/>
          <p:cNvSpPr>
            <a:spLocks noGrp="1"/>
          </p:cNvSpPr>
          <p:nvPr>
            <p:ph type="subTitle" idx="1"/>
          </p:nvPr>
        </p:nvSpPr>
        <p:spPr/>
        <p:txBody>
          <a:bodyPr>
            <a:noAutofit/>
          </a:bodyPr>
          <a:lstStyle/>
          <a:p>
            <a:r>
              <a:rPr lang="en-US" sz="2800" dirty="0" smtClean="0"/>
              <a:t>FTK Workshop – Pisa 13/03/2013</a:t>
            </a:r>
          </a:p>
        </p:txBody>
      </p:sp>
      <p:pic>
        <p:nvPicPr>
          <p:cNvPr id="6" name="Picture 2" descr="C:\Users\Daniel-Bibi\Desktop\infnpg.gif"/>
          <p:cNvPicPr>
            <a:picLocks noChangeAspect="1" noChangeArrowheads="1"/>
          </p:cNvPicPr>
          <p:nvPr/>
        </p:nvPicPr>
        <p:blipFill>
          <a:blip r:embed="rId2"/>
          <a:srcRect/>
          <a:stretch>
            <a:fillRect/>
          </a:stretch>
        </p:blipFill>
        <p:spPr bwMode="auto">
          <a:xfrm>
            <a:off x="6462733" y="1071546"/>
            <a:ext cx="2360893" cy="1908186"/>
          </a:xfrm>
          <a:prstGeom prst="rect">
            <a:avLst/>
          </a:prstGeom>
          <a:noFill/>
        </p:spPr>
      </p:pic>
      <p:pic>
        <p:nvPicPr>
          <p:cNvPr id="7" name="Picture 2" descr="C:\Users\Daniel-Bibi\Desktop\logo-unimore.jpg"/>
          <p:cNvPicPr>
            <a:picLocks noChangeAspect="1" noChangeArrowheads="1"/>
          </p:cNvPicPr>
          <p:nvPr/>
        </p:nvPicPr>
        <p:blipFill>
          <a:blip r:embed="rId3" cstate="print"/>
          <a:stretch>
            <a:fillRect/>
          </a:stretch>
        </p:blipFill>
        <p:spPr bwMode="auto">
          <a:xfrm>
            <a:off x="320375" y="1285860"/>
            <a:ext cx="1641764" cy="1658389"/>
          </a:xfrm>
          <a:prstGeom prst="rect">
            <a:avLst/>
          </a:prstGeom>
          <a:noFill/>
          <a:ln>
            <a:noFill/>
          </a:ln>
        </p:spPr>
      </p:pic>
      <p:sp>
        <p:nvSpPr>
          <p:cNvPr id="8" name="Rettangolo 7"/>
          <p:cNvSpPr/>
          <p:nvPr/>
        </p:nvSpPr>
        <p:spPr>
          <a:xfrm>
            <a:off x="2033577" y="1142984"/>
            <a:ext cx="5286412" cy="2246769"/>
          </a:xfrm>
          <a:prstGeom prst="rect">
            <a:avLst/>
          </a:prstGeom>
        </p:spPr>
        <p:txBody>
          <a:bodyPr wrap="square">
            <a:spAutoFit/>
          </a:bodyPr>
          <a:ls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800" b="1" dirty="0" smtClean="0">
                <a:solidFill>
                  <a:schemeClr val="tx2"/>
                </a:solidFill>
                <a:latin typeface="+mj-lt"/>
              </a:rPr>
              <a:t>Daniel Magalotti</a:t>
            </a:r>
          </a:p>
          <a:p>
            <a:r>
              <a:rPr lang="en-US" sz="2800" dirty="0" smtClean="0">
                <a:solidFill>
                  <a:schemeClr val="tx2"/>
                </a:solidFill>
                <a:latin typeface="+mj-lt"/>
              </a:rPr>
              <a:t>University of Modena and </a:t>
            </a:r>
          </a:p>
          <a:p>
            <a:r>
              <a:rPr lang="en-US" sz="2800" dirty="0" smtClean="0">
                <a:solidFill>
                  <a:schemeClr val="tx2"/>
                </a:solidFill>
                <a:latin typeface="+mj-lt"/>
              </a:rPr>
              <a:t>Reggio Emilia</a:t>
            </a:r>
          </a:p>
          <a:p>
            <a:r>
              <a:rPr lang="en-US" sz="2800" dirty="0" smtClean="0">
                <a:solidFill>
                  <a:schemeClr val="tx2"/>
                </a:solidFill>
                <a:latin typeface="+mj-lt"/>
              </a:rPr>
              <a:t>INFN of Perugia</a:t>
            </a:r>
          </a:p>
          <a:p>
            <a:endParaRPr lang="en-US" sz="2800" dirty="0">
              <a:solidFill>
                <a:schemeClr val="tx2"/>
              </a:solidFill>
              <a:latin typeface="+mj-l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dirty="0" smtClean="0"/>
              <a:t>AMChip pattern configuration</a:t>
            </a:r>
            <a:endParaRPr lang="en-US" dirty="0"/>
          </a:p>
        </p:txBody>
      </p:sp>
      <p:sp>
        <p:nvSpPr>
          <p:cNvPr id="3" name="Segnaposto contenuto 2"/>
          <p:cNvSpPr>
            <a:spLocks noGrp="1"/>
          </p:cNvSpPr>
          <p:nvPr>
            <p:ph sz="quarter" idx="1"/>
          </p:nvPr>
        </p:nvSpPr>
        <p:spPr/>
        <p:txBody>
          <a:bodyPr>
            <a:normAutofit/>
          </a:bodyPr>
          <a:lstStyle/>
          <a:p>
            <a:r>
              <a:rPr lang="en-US" dirty="0" smtClean="0"/>
              <a:t>Crate the map of the AMchip present into the board</a:t>
            </a:r>
          </a:p>
          <a:p>
            <a:pPr lvl="1"/>
            <a:r>
              <a:rPr lang="en-US" dirty="0" smtClean="0"/>
              <a:t>A JTAG operation to define the mapping</a:t>
            </a:r>
          </a:p>
          <a:p>
            <a:r>
              <a:rPr lang="en-US" dirty="0" smtClean="0"/>
              <a:t>Write the “</a:t>
            </a:r>
            <a:r>
              <a:rPr lang="en-US" b="1" dirty="0" smtClean="0"/>
              <a:t>CONFIGURATION REGISTER</a:t>
            </a:r>
            <a:r>
              <a:rPr lang="en-US" dirty="0" smtClean="0"/>
              <a:t>”  of the </a:t>
            </a:r>
            <a:r>
              <a:rPr lang="en-US" dirty="0" smtClean="0"/>
              <a:t>AMchip</a:t>
            </a:r>
            <a:endParaRPr lang="en-US" dirty="0" smtClean="0"/>
          </a:p>
          <a:p>
            <a:pPr lvl="1"/>
            <a:endParaRPr lang="en-US" dirty="0" smtClean="0"/>
          </a:p>
          <a:p>
            <a:pPr lvl="1"/>
            <a:endParaRPr lang="en-US" dirty="0"/>
          </a:p>
        </p:txBody>
      </p:sp>
      <p:sp>
        <p:nvSpPr>
          <p:cNvPr id="2050" name="Rectangle 2"/>
          <p:cNvSpPr>
            <a:spLocks noChangeArrowheads="1"/>
          </p:cNvSpPr>
          <p:nvPr/>
        </p:nvSpPr>
        <p:spPr bwMode="auto">
          <a:xfrm>
            <a:off x="785786" y="3000372"/>
            <a:ext cx="8033866" cy="31700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2000" b="1" i="0" u="none" strike="noStrike" cap="none" normalizeH="0" baseline="0" dirty="0" err="1" smtClean="0">
                <a:ln>
                  <a:noFill/>
                </a:ln>
                <a:solidFill>
                  <a:schemeClr val="tx1"/>
                </a:solidFill>
                <a:effectLst/>
                <a:cs typeface="Arial" pitchFamily="34" charset="0"/>
              </a:rPr>
              <a:t>DEF_THR</a:t>
            </a:r>
            <a:r>
              <a:rPr kumimoji="0" lang="it-IT" sz="2000" b="1" i="0" u="none" strike="noStrike" cap="none" normalizeH="0" baseline="0" dirty="0" smtClean="0">
                <a:ln>
                  <a:noFill/>
                </a:ln>
                <a:solidFill>
                  <a:schemeClr val="tx1"/>
                </a:solidFill>
                <a:effectLst/>
                <a:cs typeface="Arial" pitchFamily="34" charset="0"/>
              </a:rPr>
              <a:t> &lt;= </a:t>
            </a:r>
            <a:r>
              <a:rPr kumimoji="0" lang="it-IT" sz="2000" b="1" i="0" u="none" strike="noStrike" cap="none" normalizeH="0" baseline="0" dirty="0" err="1" smtClean="0">
                <a:ln>
                  <a:noFill/>
                </a:ln>
                <a:solidFill>
                  <a:schemeClr val="tx1"/>
                </a:solidFill>
                <a:effectLst/>
                <a:cs typeface="Arial" pitchFamily="34" charset="0"/>
              </a:rPr>
              <a:t>JPATT_CTRL</a:t>
            </a:r>
            <a:r>
              <a:rPr kumimoji="0" lang="it-IT" sz="2000" b="1" i="0" u="none" strike="noStrike" cap="none" normalizeH="0" baseline="0" dirty="0" smtClean="0">
                <a:ln>
                  <a:noFill/>
                </a:ln>
                <a:solidFill>
                  <a:schemeClr val="tx1"/>
                </a:solidFill>
                <a:effectLst/>
                <a:cs typeface="Arial" pitchFamily="34" charset="0"/>
              </a:rPr>
              <a:t> (3 </a:t>
            </a:r>
            <a:r>
              <a:rPr kumimoji="0" lang="it-IT" sz="2000" b="1" i="0" u="none" strike="noStrike" cap="none" normalizeH="0" baseline="0" dirty="0" err="1" smtClean="0">
                <a:ln>
                  <a:noFill/>
                </a:ln>
                <a:solidFill>
                  <a:schemeClr val="tx1"/>
                </a:solidFill>
                <a:effectLst/>
                <a:cs typeface="Arial" pitchFamily="34" charset="0"/>
              </a:rPr>
              <a:t>downto</a:t>
            </a:r>
            <a:r>
              <a:rPr kumimoji="0" lang="it-IT" sz="2000" b="1" i="0" u="none" strike="noStrike" cap="none" normalizeH="0" baseline="0" dirty="0" smtClean="0">
                <a:ln>
                  <a:noFill/>
                </a:ln>
                <a:solidFill>
                  <a:schemeClr val="tx1"/>
                </a:solidFill>
                <a:effectLst/>
                <a:cs typeface="Arial" pitchFamily="34" charset="0"/>
              </a:rPr>
              <a:t> 0) :=</a:t>
            </a:r>
            <a:r>
              <a:rPr kumimoji="0" lang="it-IT" sz="2000" b="1" i="0" u="none" strike="noStrike" cap="none" normalizeH="0" dirty="0" smtClean="0">
                <a:ln>
                  <a:noFill/>
                </a:ln>
                <a:solidFill>
                  <a:schemeClr val="tx1"/>
                </a:solidFill>
                <a:effectLst/>
                <a:cs typeface="Arial" pitchFamily="34" charset="0"/>
              </a:rPr>
              <a:t> </a:t>
            </a:r>
            <a:r>
              <a:rPr kumimoji="0" lang="it-IT" sz="2000" b="1" i="0" u="none" strike="noStrike" cap="none" normalizeH="0" dirty="0" err="1" smtClean="0">
                <a:ln>
                  <a:noFill/>
                </a:ln>
                <a:solidFill>
                  <a:schemeClr val="tx1"/>
                </a:solidFill>
                <a:effectLst/>
                <a:cs typeface="Arial" pitchFamily="34" charset="0"/>
              </a:rPr>
              <a:t>Threshold</a:t>
            </a:r>
            <a:r>
              <a:rPr kumimoji="0" lang="it-IT" sz="2000" b="1" i="0" u="none" strike="noStrike" cap="none" normalizeH="0" baseline="0" dirty="0" smtClean="0">
                <a:ln>
                  <a:noFill/>
                </a:ln>
                <a:solidFill>
                  <a:schemeClr val="tx1"/>
                </a:solidFill>
                <a:effectLst/>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it-IT" sz="2000" b="0" i="0" u="none" strike="noStrike" cap="none" normalizeH="0" baseline="0" dirty="0" smtClean="0">
                <a:ln>
                  <a:noFill/>
                </a:ln>
                <a:solidFill>
                  <a:schemeClr val="tx1"/>
                </a:solidFill>
                <a:effectLst/>
                <a:cs typeface="Arial" pitchFamily="34" charset="0"/>
              </a:rPr>
              <a:t>DEF_required_layers &lt;= </a:t>
            </a:r>
            <a:r>
              <a:rPr kumimoji="0" lang="it-IT" sz="2000" b="0" i="0" u="none" strike="noStrike" cap="none" normalizeH="0" baseline="0" dirty="0" err="1" smtClean="0">
                <a:ln>
                  <a:noFill/>
                </a:ln>
                <a:solidFill>
                  <a:schemeClr val="tx1"/>
                </a:solidFill>
                <a:effectLst/>
                <a:cs typeface="Arial" pitchFamily="34" charset="0"/>
              </a:rPr>
              <a:t>JPATT_CTRL</a:t>
            </a:r>
            <a:r>
              <a:rPr kumimoji="0" lang="it-IT" sz="2000" b="0" i="0" u="none" strike="noStrike" cap="none" normalizeH="0" baseline="0" dirty="0" smtClean="0">
                <a:ln>
                  <a:noFill/>
                </a:ln>
                <a:solidFill>
                  <a:schemeClr val="tx1"/>
                </a:solidFill>
                <a:effectLst/>
                <a:cs typeface="Arial" pitchFamily="34" charset="0"/>
              </a:rPr>
              <a:t> (5 </a:t>
            </a:r>
            <a:r>
              <a:rPr kumimoji="0" lang="it-IT" sz="2000" b="0" i="0" u="none" strike="noStrike" cap="none" normalizeH="0" baseline="0" dirty="0" err="1" smtClean="0">
                <a:ln>
                  <a:noFill/>
                </a:ln>
                <a:solidFill>
                  <a:schemeClr val="tx1"/>
                </a:solidFill>
                <a:effectLst/>
                <a:cs typeface="Arial" pitchFamily="34" charset="0"/>
              </a:rPr>
              <a:t>downto</a:t>
            </a:r>
            <a:r>
              <a:rPr kumimoji="0" lang="it-IT" sz="2000" b="0" i="0" u="none" strike="noStrike" cap="none" normalizeH="0" baseline="0" dirty="0" smtClean="0">
                <a:ln>
                  <a:noFill/>
                </a:ln>
                <a:solidFill>
                  <a:schemeClr val="tx1"/>
                </a:solidFill>
                <a:effectLst/>
                <a:cs typeface="Arial" pitchFamily="34" charset="0"/>
              </a:rPr>
              <a:t> 4); </a:t>
            </a:r>
          </a:p>
          <a:p>
            <a:pPr marL="0" marR="0" lvl="0" indent="0" algn="l" defTabSz="914400" rtl="0" eaLnBrk="1" fontAlgn="base" latinLnBrk="0" hangingPunct="1">
              <a:lnSpc>
                <a:spcPct val="100000"/>
              </a:lnSpc>
              <a:spcBef>
                <a:spcPct val="0"/>
              </a:spcBef>
              <a:spcAft>
                <a:spcPct val="0"/>
              </a:spcAft>
              <a:buClrTx/>
              <a:buSzTx/>
              <a:buFontTx/>
              <a:buNone/>
              <a:tabLst/>
            </a:pPr>
            <a:r>
              <a:rPr kumimoji="0" lang="it-IT" sz="2000" b="1" i="0" u="none" strike="noStrike" cap="none" normalizeH="0" baseline="0" dirty="0" smtClean="0">
                <a:ln>
                  <a:noFill/>
                </a:ln>
                <a:solidFill>
                  <a:schemeClr val="tx1"/>
                </a:solidFill>
                <a:effectLst/>
                <a:cs typeface="Arial" pitchFamily="34" charset="0"/>
              </a:rPr>
              <a:t>GEOADDR &lt;= </a:t>
            </a:r>
            <a:r>
              <a:rPr kumimoji="0" lang="it-IT" sz="2000" b="1" i="0" u="none" strike="noStrike" cap="none" normalizeH="0" baseline="0" dirty="0" err="1" smtClean="0">
                <a:ln>
                  <a:noFill/>
                </a:ln>
                <a:solidFill>
                  <a:schemeClr val="tx1"/>
                </a:solidFill>
                <a:effectLst/>
                <a:cs typeface="Arial" pitchFamily="34" charset="0"/>
              </a:rPr>
              <a:t>JPATT_CTRL</a:t>
            </a:r>
            <a:r>
              <a:rPr kumimoji="0" lang="it-IT" sz="2000" b="1" i="0" u="none" strike="noStrike" cap="none" normalizeH="0" baseline="0" dirty="0" smtClean="0">
                <a:ln>
                  <a:noFill/>
                </a:ln>
                <a:solidFill>
                  <a:schemeClr val="tx1"/>
                </a:solidFill>
                <a:effectLst/>
                <a:cs typeface="Arial" pitchFamily="34" charset="0"/>
              </a:rPr>
              <a:t>(14 </a:t>
            </a:r>
            <a:r>
              <a:rPr kumimoji="0" lang="it-IT" sz="2000" b="1" i="0" u="none" strike="noStrike" cap="none" normalizeH="0" baseline="0" dirty="0" err="1" smtClean="0">
                <a:ln>
                  <a:noFill/>
                </a:ln>
                <a:solidFill>
                  <a:schemeClr val="tx1"/>
                </a:solidFill>
                <a:effectLst/>
                <a:cs typeface="Arial" pitchFamily="34" charset="0"/>
              </a:rPr>
              <a:t>downto</a:t>
            </a:r>
            <a:r>
              <a:rPr kumimoji="0" lang="it-IT" sz="2000" b="1" i="0" u="none" strike="noStrike" cap="none" normalizeH="0" baseline="0" dirty="0" smtClean="0">
                <a:ln>
                  <a:noFill/>
                </a:ln>
                <a:solidFill>
                  <a:schemeClr val="tx1"/>
                </a:solidFill>
                <a:effectLst/>
                <a:cs typeface="Arial" pitchFamily="34" charset="0"/>
              </a:rPr>
              <a:t> 8)</a:t>
            </a:r>
            <a:r>
              <a:rPr kumimoji="0" lang="it-IT" sz="2000" b="1" i="0" u="none" strike="noStrike" cap="none" normalizeH="0" dirty="0" smtClean="0">
                <a:ln>
                  <a:noFill/>
                </a:ln>
                <a:solidFill>
                  <a:schemeClr val="tx1"/>
                </a:solidFill>
                <a:effectLst/>
                <a:cs typeface="Arial" pitchFamily="34" charset="0"/>
              </a:rPr>
              <a:t> := </a:t>
            </a:r>
            <a:r>
              <a:rPr kumimoji="0" lang="it-IT" sz="2000" b="1" i="0" u="none" strike="noStrike" cap="none" normalizeH="0" dirty="0" err="1" smtClean="0">
                <a:ln>
                  <a:noFill/>
                </a:ln>
                <a:solidFill>
                  <a:schemeClr val="tx1"/>
                </a:solidFill>
                <a:effectLst/>
                <a:cs typeface="Arial" pitchFamily="34" charset="0"/>
              </a:rPr>
              <a:t>geografhical</a:t>
            </a:r>
            <a:r>
              <a:rPr kumimoji="0" lang="it-IT" sz="2000" b="1" i="0" u="none" strike="noStrike" cap="none" normalizeH="0" dirty="0" smtClean="0">
                <a:ln>
                  <a:noFill/>
                </a:ln>
                <a:solidFill>
                  <a:schemeClr val="tx1"/>
                </a:solidFill>
                <a:effectLst/>
                <a:cs typeface="Arial" pitchFamily="34" charset="0"/>
              </a:rPr>
              <a:t> </a:t>
            </a:r>
            <a:r>
              <a:rPr kumimoji="0" lang="it-IT" sz="2000" b="1" i="0" u="none" strike="noStrike" cap="none" normalizeH="0" dirty="0" err="1" smtClean="0">
                <a:ln>
                  <a:noFill/>
                </a:ln>
                <a:solidFill>
                  <a:schemeClr val="tx1"/>
                </a:solidFill>
                <a:effectLst/>
                <a:cs typeface="Arial" pitchFamily="34" charset="0"/>
              </a:rPr>
              <a:t>address</a:t>
            </a:r>
            <a:endParaRPr kumimoji="0" lang="it-IT" sz="2000" b="1" i="0" u="none" strike="noStrike" cap="none" normalizeH="0" baseline="0" dirty="0" smtClean="0">
              <a:ln>
                <a:noFill/>
              </a:ln>
              <a:solidFill>
                <a:schemeClr val="tx1"/>
              </a:solidFill>
              <a:effectLst/>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it-IT" sz="2000" b="1" i="0" u="none" strike="noStrike" cap="none" normalizeH="0" baseline="0" dirty="0" err="1" smtClean="0">
                <a:ln>
                  <a:noFill/>
                </a:ln>
                <a:solidFill>
                  <a:schemeClr val="tx1"/>
                </a:solidFill>
                <a:effectLst/>
                <a:cs typeface="Arial" pitchFamily="34" charset="0"/>
              </a:rPr>
              <a:t>BOTTOMchip</a:t>
            </a:r>
            <a:r>
              <a:rPr kumimoji="0" lang="it-IT" sz="2000" b="1" i="0" u="none" strike="noStrike" cap="none" normalizeH="0" baseline="0" dirty="0" smtClean="0">
                <a:ln>
                  <a:noFill/>
                </a:ln>
                <a:solidFill>
                  <a:schemeClr val="tx1"/>
                </a:solidFill>
                <a:effectLst/>
                <a:cs typeface="Arial" pitchFamily="34" charset="0"/>
              </a:rPr>
              <a:t> &lt;= </a:t>
            </a:r>
            <a:r>
              <a:rPr kumimoji="0" lang="it-IT" sz="2000" b="1" i="0" u="none" strike="noStrike" cap="none" normalizeH="0" baseline="0" dirty="0" err="1" smtClean="0">
                <a:ln>
                  <a:noFill/>
                </a:ln>
                <a:solidFill>
                  <a:schemeClr val="tx1"/>
                </a:solidFill>
                <a:effectLst/>
                <a:cs typeface="Arial" pitchFamily="34" charset="0"/>
              </a:rPr>
              <a:t>JPATT_CTRL</a:t>
            </a:r>
            <a:r>
              <a:rPr kumimoji="0" lang="it-IT" sz="2000" b="1" i="0" u="none" strike="noStrike" cap="none" normalizeH="0" baseline="0" dirty="0" smtClean="0">
                <a:ln>
                  <a:noFill/>
                </a:ln>
                <a:solidFill>
                  <a:schemeClr val="tx1"/>
                </a:solidFill>
                <a:effectLst/>
                <a:cs typeface="Arial" pitchFamily="34" charset="0"/>
              </a:rPr>
              <a:t>(32) := input</a:t>
            </a:r>
            <a:r>
              <a:rPr kumimoji="0" lang="it-IT" sz="2000" b="1" i="0" u="none" strike="noStrike" cap="none" normalizeH="0" dirty="0" smtClean="0">
                <a:ln>
                  <a:noFill/>
                </a:ln>
                <a:solidFill>
                  <a:schemeClr val="tx1"/>
                </a:solidFill>
                <a:effectLst/>
                <a:cs typeface="Arial" pitchFamily="34" charset="0"/>
              </a:rPr>
              <a:t> bus </a:t>
            </a:r>
            <a:r>
              <a:rPr kumimoji="0" lang="it-IT" sz="2000" b="1" i="0" u="none" strike="noStrike" cap="none" normalizeH="0" dirty="0" err="1" smtClean="0">
                <a:ln>
                  <a:noFill/>
                </a:ln>
                <a:solidFill>
                  <a:schemeClr val="tx1"/>
                </a:solidFill>
                <a:effectLst/>
                <a:cs typeface="Arial" pitchFamily="34" charset="0"/>
              </a:rPr>
              <a:t>mirror</a:t>
            </a:r>
            <a:endParaRPr kumimoji="0" lang="it-IT" sz="2000" b="1" i="0" u="none" strike="noStrike" cap="none" normalizeH="0" baseline="0" dirty="0" smtClean="0">
              <a:ln>
                <a:noFill/>
              </a:ln>
              <a:solidFill>
                <a:schemeClr val="tx1"/>
              </a:solidFill>
              <a:effectLst/>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it-IT" sz="2000" b="1" i="0" u="none" strike="noStrike" cap="none" normalizeH="0" baseline="0" dirty="0" err="1" smtClean="0">
                <a:ln>
                  <a:noFill/>
                </a:ln>
                <a:solidFill>
                  <a:schemeClr val="tx1"/>
                </a:solidFill>
                <a:effectLst/>
                <a:cs typeface="Arial" pitchFamily="34" charset="0"/>
              </a:rPr>
              <a:t>test_mode</a:t>
            </a:r>
            <a:r>
              <a:rPr kumimoji="0" lang="it-IT" sz="2000" b="1" i="0" u="none" strike="noStrike" cap="none" normalizeH="0" baseline="0" dirty="0" smtClean="0">
                <a:ln>
                  <a:noFill/>
                </a:ln>
                <a:solidFill>
                  <a:schemeClr val="tx1"/>
                </a:solidFill>
                <a:effectLst/>
                <a:cs typeface="Arial" pitchFamily="34" charset="0"/>
              </a:rPr>
              <a:t> &lt;= </a:t>
            </a:r>
            <a:r>
              <a:rPr kumimoji="0" lang="it-IT" sz="2000" b="1" i="0" u="none" strike="noStrike" cap="none" normalizeH="0" baseline="0" dirty="0" err="1" smtClean="0">
                <a:ln>
                  <a:noFill/>
                </a:ln>
                <a:solidFill>
                  <a:schemeClr val="tx1"/>
                </a:solidFill>
                <a:effectLst/>
                <a:cs typeface="Arial" pitchFamily="34" charset="0"/>
              </a:rPr>
              <a:t>JPATT_CTRL</a:t>
            </a:r>
            <a:r>
              <a:rPr kumimoji="0" lang="it-IT" sz="2000" b="1" i="0" u="none" strike="noStrike" cap="none" normalizeH="0" baseline="0" dirty="0" smtClean="0">
                <a:ln>
                  <a:noFill/>
                </a:ln>
                <a:solidFill>
                  <a:schemeClr val="tx1"/>
                </a:solidFill>
                <a:effectLst/>
                <a:cs typeface="Arial" pitchFamily="34" charset="0"/>
              </a:rPr>
              <a:t>(40); </a:t>
            </a:r>
          </a:p>
          <a:p>
            <a:pPr marL="0" marR="0" lvl="0" indent="0" algn="l" defTabSz="914400" rtl="0" eaLnBrk="1" fontAlgn="base" latinLnBrk="0" hangingPunct="1">
              <a:lnSpc>
                <a:spcPct val="100000"/>
              </a:lnSpc>
              <a:spcBef>
                <a:spcPct val="0"/>
              </a:spcBef>
              <a:spcAft>
                <a:spcPct val="0"/>
              </a:spcAft>
              <a:buClrTx/>
              <a:buSzTx/>
              <a:buFontTx/>
              <a:buNone/>
              <a:tabLst/>
            </a:pPr>
            <a:r>
              <a:rPr kumimoji="0" lang="it-IT" sz="2000" b="0" i="0" u="none" strike="noStrike" cap="none" normalizeH="0" baseline="0" dirty="0" err="1" smtClean="0">
                <a:ln>
                  <a:noFill/>
                </a:ln>
                <a:solidFill>
                  <a:schemeClr val="tx1"/>
                </a:solidFill>
                <a:effectLst/>
                <a:cs typeface="Arial" pitchFamily="34" charset="0"/>
              </a:rPr>
              <a:t>enable_layermap</a:t>
            </a:r>
            <a:r>
              <a:rPr kumimoji="0" lang="it-IT" sz="2000" b="0" i="0" u="none" strike="noStrike" cap="none" normalizeH="0" baseline="0" dirty="0" smtClean="0">
                <a:ln>
                  <a:noFill/>
                </a:ln>
                <a:solidFill>
                  <a:schemeClr val="tx1"/>
                </a:solidFill>
                <a:effectLst/>
                <a:cs typeface="Arial" pitchFamily="34" charset="0"/>
              </a:rPr>
              <a:t> &lt;= </a:t>
            </a:r>
            <a:r>
              <a:rPr kumimoji="0" lang="it-IT" sz="2000" b="0" i="0" u="none" strike="noStrike" cap="none" normalizeH="0" baseline="0" dirty="0" err="1" smtClean="0">
                <a:ln>
                  <a:noFill/>
                </a:ln>
                <a:solidFill>
                  <a:schemeClr val="tx1"/>
                </a:solidFill>
                <a:effectLst/>
                <a:cs typeface="Arial" pitchFamily="34" charset="0"/>
              </a:rPr>
              <a:t>JPATT_CTRL</a:t>
            </a:r>
            <a:r>
              <a:rPr kumimoji="0" lang="it-IT" sz="2000" b="0" i="0" u="none" strike="noStrike" cap="none" normalizeH="0" baseline="0" dirty="0" smtClean="0">
                <a:ln>
                  <a:noFill/>
                </a:ln>
                <a:solidFill>
                  <a:schemeClr val="tx1"/>
                </a:solidFill>
                <a:effectLst/>
                <a:cs typeface="Arial" pitchFamily="34" charset="0"/>
              </a:rPr>
              <a:t>(44); </a:t>
            </a:r>
          </a:p>
          <a:p>
            <a:pPr marL="0" marR="0" lvl="0" indent="0" algn="l" defTabSz="914400" rtl="0" eaLnBrk="1" fontAlgn="base" latinLnBrk="0" hangingPunct="1">
              <a:lnSpc>
                <a:spcPct val="100000"/>
              </a:lnSpc>
              <a:spcBef>
                <a:spcPct val="0"/>
              </a:spcBef>
              <a:spcAft>
                <a:spcPct val="0"/>
              </a:spcAft>
              <a:buClrTx/>
              <a:buSzTx/>
              <a:buFontTx/>
              <a:buNone/>
              <a:tabLst/>
            </a:pPr>
            <a:r>
              <a:rPr kumimoji="0" lang="it-IT" sz="2000" b="1" i="0" u="none" strike="noStrike" cap="none" normalizeH="0" baseline="0" dirty="0" err="1" smtClean="0">
                <a:ln>
                  <a:noFill/>
                </a:ln>
                <a:solidFill>
                  <a:schemeClr val="tx1"/>
                </a:solidFill>
                <a:effectLst/>
                <a:cs typeface="Arial" pitchFamily="34" charset="0"/>
              </a:rPr>
              <a:t>LASTchip</a:t>
            </a:r>
            <a:r>
              <a:rPr kumimoji="0" lang="it-IT" sz="2000" b="1" i="0" u="none" strike="noStrike" cap="none" normalizeH="0" baseline="0" dirty="0" smtClean="0">
                <a:ln>
                  <a:noFill/>
                </a:ln>
                <a:solidFill>
                  <a:schemeClr val="tx1"/>
                </a:solidFill>
                <a:effectLst/>
                <a:cs typeface="Arial" pitchFamily="34" charset="0"/>
              </a:rPr>
              <a:t> &lt;= </a:t>
            </a:r>
            <a:r>
              <a:rPr kumimoji="0" lang="it-IT" sz="2000" b="1" i="0" u="none" strike="noStrike" cap="none" normalizeH="0" baseline="0" dirty="0" err="1" smtClean="0">
                <a:ln>
                  <a:noFill/>
                </a:ln>
                <a:solidFill>
                  <a:schemeClr val="tx1"/>
                </a:solidFill>
                <a:effectLst/>
                <a:cs typeface="Arial" pitchFamily="34" charset="0"/>
              </a:rPr>
              <a:t>JPATT_CTRL</a:t>
            </a:r>
            <a:r>
              <a:rPr kumimoji="0" lang="it-IT" sz="2000" b="1" i="0" u="none" strike="noStrike" cap="none" normalizeH="0" baseline="0" dirty="0" smtClean="0">
                <a:ln>
                  <a:noFill/>
                </a:ln>
                <a:solidFill>
                  <a:schemeClr val="tx1"/>
                </a:solidFill>
                <a:effectLst/>
                <a:cs typeface="Arial" pitchFamily="34" charset="0"/>
              </a:rPr>
              <a:t>(48); </a:t>
            </a:r>
          </a:p>
          <a:p>
            <a:pPr marL="0" marR="0" lvl="0" indent="0" algn="l" defTabSz="914400" rtl="0" eaLnBrk="1" fontAlgn="base" latinLnBrk="0" hangingPunct="1">
              <a:lnSpc>
                <a:spcPct val="100000"/>
              </a:lnSpc>
              <a:spcBef>
                <a:spcPct val="0"/>
              </a:spcBef>
              <a:spcAft>
                <a:spcPct val="0"/>
              </a:spcAft>
              <a:buClrTx/>
              <a:buSzTx/>
              <a:buFontTx/>
              <a:buNone/>
              <a:tabLst/>
            </a:pPr>
            <a:r>
              <a:rPr kumimoji="0" lang="it-IT" sz="2000" b="0" i="0" u="none" strike="noStrike" cap="none" normalizeH="0" baseline="0" dirty="0" smtClean="0">
                <a:ln>
                  <a:noFill/>
                </a:ln>
                <a:solidFill>
                  <a:schemeClr val="tx1"/>
                </a:solidFill>
                <a:effectLst/>
                <a:cs typeface="Arial" pitchFamily="34" charset="0"/>
              </a:rPr>
              <a:t>disable_PATT_FLOW &lt;= </a:t>
            </a:r>
            <a:r>
              <a:rPr kumimoji="0" lang="it-IT" sz="2000" b="0" i="0" u="none" strike="noStrike" cap="none" normalizeH="0" baseline="0" dirty="0" err="1" smtClean="0">
                <a:ln>
                  <a:noFill/>
                </a:ln>
                <a:solidFill>
                  <a:schemeClr val="tx1"/>
                </a:solidFill>
                <a:effectLst/>
                <a:cs typeface="Arial" pitchFamily="34" charset="0"/>
              </a:rPr>
              <a:t>JPATT_CTRL</a:t>
            </a:r>
            <a:r>
              <a:rPr kumimoji="0" lang="it-IT" sz="2000" b="0" i="0" u="none" strike="noStrike" cap="none" normalizeH="0" baseline="0" dirty="0" smtClean="0">
                <a:ln>
                  <a:noFill/>
                </a:ln>
                <a:solidFill>
                  <a:schemeClr val="tx1"/>
                </a:solidFill>
                <a:effectLst/>
                <a:cs typeface="Arial" pitchFamily="34" charset="0"/>
              </a:rPr>
              <a:t>(52); </a:t>
            </a:r>
          </a:p>
          <a:p>
            <a:pPr marL="0" marR="0" lvl="0" indent="0" algn="l" defTabSz="914400" rtl="0" eaLnBrk="1" fontAlgn="base" latinLnBrk="0" hangingPunct="1">
              <a:lnSpc>
                <a:spcPct val="100000"/>
              </a:lnSpc>
              <a:spcBef>
                <a:spcPct val="0"/>
              </a:spcBef>
              <a:spcAft>
                <a:spcPct val="0"/>
              </a:spcAft>
              <a:buClrTx/>
              <a:buSzTx/>
              <a:buFontTx/>
              <a:buNone/>
              <a:tabLst/>
            </a:pPr>
            <a:r>
              <a:rPr kumimoji="0" lang="it-IT" sz="2000" b="0" i="0" u="none" strike="noStrike" cap="none" normalizeH="0" baseline="0" dirty="0" err="1" smtClean="0">
                <a:ln>
                  <a:noFill/>
                </a:ln>
                <a:solidFill>
                  <a:schemeClr val="tx1"/>
                </a:solidFill>
                <a:effectLst/>
                <a:cs typeface="Arial" pitchFamily="34" charset="0"/>
              </a:rPr>
              <a:t>drive_strength</a:t>
            </a:r>
            <a:r>
              <a:rPr kumimoji="0" lang="it-IT" sz="2000" b="0" i="0" u="none" strike="noStrike" cap="none" normalizeH="0" baseline="0" dirty="0" smtClean="0">
                <a:ln>
                  <a:noFill/>
                </a:ln>
                <a:solidFill>
                  <a:schemeClr val="tx1"/>
                </a:solidFill>
                <a:effectLst/>
                <a:cs typeface="Arial" pitchFamily="34" charset="0"/>
              </a:rPr>
              <a:t> &lt;= </a:t>
            </a:r>
            <a:r>
              <a:rPr kumimoji="0" lang="it-IT" sz="2000" b="0" i="0" u="none" strike="noStrike" cap="none" normalizeH="0" baseline="0" dirty="0" err="1" smtClean="0">
                <a:ln>
                  <a:noFill/>
                </a:ln>
                <a:solidFill>
                  <a:schemeClr val="tx1"/>
                </a:solidFill>
                <a:effectLst/>
                <a:cs typeface="Arial" pitchFamily="34" charset="0"/>
              </a:rPr>
              <a:t>JPATT_CTRL</a:t>
            </a:r>
            <a:r>
              <a:rPr kumimoji="0" lang="it-IT" sz="2000" b="0" i="0" u="none" strike="noStrike" cap="none" normalizeH="0" baseline="0" dirty="0" smtClean="0">
                <a:ln>
                  <a:noFill/>
                </a:ln>
                <a:solidFill>
                  <a:schemeClr val="tx1"/>
                </a:solidFill>
                <a:effectLst/>
                <a:cs typeface="Arial" pitchFamily="34" charset="0"/>
              </a:rPr>
              <a:t>(60); </a:t>
            </a:r>
          </a:p>
          <a:p>
            <a:pPr marL="0" marR="0" lvl="0" indent="0" algn="l" defTabSz="914400" rtl="0" eaLnBrk="1" fontAlgn="base" latinLnBrk="0" hangingPunct="1">
              <a:lnSpc>
                <a:spcPct val="100000"/>
              </a:lnSpc>
              <a:spcBef>
                <a:spcPct val="0"/>
              </a:spcBef>
              <a:spcAft>
                <a:spcPct val="0"/>
              </a:spcAft>
              <a:buClrTx/>
              <a:buSzTx/>
              <a:buFontTx/>
              <a:buNone/>
              <a:tabLst/>
            </a:pPr>
            <a:r>
              <a:rPr kumimoji="0" lang="it-IT" sz="2000" b="0" i="0" u="none" strike="noStrike" cap="none" normalizeH="0" baseline="0" dirty="0" err="1" smtClean="0">
                <a:ln>
                  <a:noFill/>
                </a:ln>
                <a:solidFill>
                  <a:schemeClr val="tx1"/>
                </a:solidFill>
                <a:effectLst/>
                <a:cs typeface="Arial" pitchFamily="34" charset="0"/>
              </a:rPr>
              <a:t>DCBits</a:t>
            </a:r>
            <a:r>
              <a:rPr kumimoji="0" lang="it-IT" sz="2000" b="0" i="0" u="none" strike="noStrike" cap="none" normalizeH="0" baseline="0" dirty="0" smtClean="0">
                <a:ln>
                  <a:noFill/>
                </a:ln>
                <a:solidFill>
                  <a:schemeClr val="tx1"/>
                </a:solidFill>
                <a:effectLst/>
                <a:cs typeface="Arial" pitchFamily="34" charset="0"/>
              </a:rPr>
              <a:t>&lt;=JPATT_CTRL(79 </a:t>
            </a:r>
            <a:r>
              <a:rPr kumimoji="0" lang="it-IT" sz="2000" b="0" i="0" u="none" strike="noStrike" cap="none" normalizeH="0" baseline="0" dirty="0" err="1" smtClean="0">
                <a:ln>
                  <a:noFill/>
                </a:ln>
                <a:solidFill>
                  <a:schemeClr val="tx1"/>
                </a:solidFill>
                <a:effectLst/>
                <a:cs typeface="Arial" pitchFamily="34" charset="0"/>
              </a:rPr>
              <a:t>downto</a:t>
            </a:r>
            <a:r>
              <a:rPr kumimoji="0" lang="it-IT" sz="2000" b="0" i="0" u="none" strike="noStrike" cap="none" normalizeH="0" baseline="0" dirty="0" smtClean="0">
                <a:ln>
                  <a:noFill/>
                </a:ln>
                <a:solidFill>
                  <a:schemeClr val="tx1"/>
                </a:solidFill>
                <a:effectLst/>
                <a:cs typeface="Arial" pitchFamily="34" charset="0"/>
              </a:rPr>
              <a:t> 64); </a:t>
            </a:r>
          </a:p>
        </p:txBody>
      </p:sp>
      <p:sp>
        <p:nvSpPr>
          <p:cNvPr id="7" name="Segnaposto numero diapositiva 6"/>
          <p:cNvSpPr>
            <a:spLocks noGrp="1"/>
          </p:cNvSpPr>
          <p:nvPr>
            <p:ph type="sldNum" sz="quarter" idx="12"/>
          </p:nvPr>
        </p:nvSpPr>
        <p:spPr/>
        <p:txBody>
          <a:bodyPr/>
          <a:lstStyle/>
          <a:p>
            <a:fld id="{3C1D492E-813E-4699-A2F6-696181DFF5B0}" type="slidenum">
              <a:rPr lang="en-US" smtClean="0"/>
              <a:pPr/>
              <a:t>10</a:t>
            </a:fld>
            <a:endParaRPr lang="en-US"/>
          </a:p>
        </p:txBody>
      </p:sp>
      <p:sp>
        <p:nvSpPr>
          <p:cNvPr id="8" name="Segnaposto piè di pagina 7"/>
          <p:cNvSpPr>
            <a:spLocks noGrp="1"/>
          </p:cNvSpPr>
          <p:nvPr>
            <p:ph type="ftr" sz="quarter" idx="11"/>
          </p:nvPr>
        </p:nvSpPr>
        <p:spPr/>
        <p:txBody>
          <a:bodyPr/>
          <a:lstStyle/>
          <a:p>
            <a:r>
              <a:rPr lang="it-IT" sz="1200" dirty="0" smtClean="0"/>
              <a:t>FTK Workshop 13/03/2013 Pisa - Daniel Magalotti </a:t>
            </a:r>
            <a:endParaRPr lang="en-US" sz="1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dirty="0" smtClean="0"/>
              <a:t>AMChip pattern configuration</a:t>
            </a:r>
            <a:endParaRPr lang="en-US" dirty="0"/>
          </a:p>
        </p:txBody>
      </p:sp>
      <p:sp>
        <p:nvSpPr>
          <p:cNvPr id="3" name="Segnaposto contenuto 2"/>
          <p:cNvSpPr>
            <a:spLocks noGrp="1"/>
          </p:cNvSpPr>
          <p:nvPr>
            <p:ph sz="quarter" idx="1"/>
          </p:nvPr>
        </p:nvSpPr>
        <p:spPr/>
        <p:txBody>
          <a:bodyPr>
            <a:normAutofit/>
          </a:bodyPr>
          <a:lstStyle/>
          <a:p>
            <a:pPr algn="just"/>
            <a:r>
              <a:rPr lang="en-US" dirty="0" smtClean="0"/>
              <a:t>Crate the map of the AMchip present into the board</a:t>
            </a:r>
          </a:p>
          <a:p>
            <a:pPr lvl="1"/>
            <a:r>
              <a:rPr lang="en-US" dirty="0" smtClean="0"/>
              <a:t>A JTAG operation to define the mapping</a:t>
            </a:r>
          </a:p>
          <a:p>
            <a:pPr algn="just"/>
            <a:r>
              <a:rPr lang="en-US" dirty="0" smtClean="0"/>
              <a:t>Write the “</a:t>
            </a:r>
            <a:r>
              <a:rPr lang="en-US" b="1" dirty="0" smtClean="0"/>
              <a:t>CONFIGURATION REGISTER</a:t>
            </a:r>
            <a:r>
              <a:rPr lang="en-US" dirty="0" smtClean="0"/>
              <a:t>”  of the AMchip</a:t>
            </a:r>
          </a:p>
          <a:p>
            <a:pPr algn="just"/>
            <a:r>
              <a:rPr lang="en-US" dirty="0" smtClean="0"/>
              <a:t>Start the </a:t>
            </a:r>
            <a:r>
              <a:rPr lang="en-US" b="1" dirty="0" smtClean="0"/>
              <a:t>writing pattern operation </a:t>
            </a:r>
            <a:r>
              <a:rPr lang="en-US" dirty="0" smtClean="0"/>
              <a:t>into the AMchips</a:t>
            </a:r>
          </a:p>
          <a:p>
            <a:pPr lvl="1" algn="just"/>
            <a:r>
              <a:rPr lang="en-US" dirty="0" smtClean="0"/>
              <a:t>Write the value of the first address location into the </a:t>
            </a:r>
            <a:r>
              <a:rPr lang="en-US" b="1" dirty="0" smtClean="0"/>
              <a:t>ADDRES_DATA</a:t>
            </a:r>
            <a:r>
              <a:rPr lang="en-US" dirty="0" smtClean="0"/>
              <a:t> register</a:t>
            </a:r>
          </a:p>
          <a:p>
            <a:pPr lvl="1" algn="just"/>
            <a:r>
              <a:rPr lang="en-US" dirty="0" smtClean="0"/>
              <a:t>An iterative procedure on all the pattern</a:t>
            </a:r>
          </a:p>
          <a:p>
            <a:pPr lvl="2" algn="just"/>
            <a:r>
              <a:rPr lang="en-US" dirty="0" smtClean="0"/>
              <a:t>Write the pattern data into the </a:t>
            </a:r>
            <a:r>
              <a:rPr lang="en-US" b="1" dirty="0" smtClean="0"/>
              <a:t>DATA REGISTER</a:t>
            </a:r>
          </a:p>
          <a:p>
            <a:pPr lvl="2" algn="just"/>
            <a:r>
              <a:rPr lang="en-US" dirty="0" smtClean="0"/>
              <a:t>Send the </a:t>
            </a:r>
            <a:r>
              <a:rPr lang="en-US" b="1" dirty="0" smtClean="0"/>
              <a:t>OPERATIONE_WRITE_INCREMENT</a:t>
            </a:r>
            <a:r>
              <a:rPr lang="en-US" dirty="0" smtClean="0"/>
              <a:t> to write the pattern and increment the value of the </a:t>
            </a:r>
            <a:r>
              <a:rPr lang="en-US" b="1" dirty="0" smtClean="0"/>
              <a:t>ADDRESS REGISTER</a:t>
            </a:r>
          </a:p>
          <a:p>
            <a:pPr lvl="1"/>
            <a:endParaRPr lang="en-US" dirty="0" smtClean="0"/>
          </a:p>
          <a:p>
            <a:pPr lvl="1"/>
            <a:endParaRPr lang="en-US" dirty="0" smtClean="0"/>
          </a:p>
          <a:p>
            <a:pPr lvl="1"/>
            <a:endParaRPr lang="en-US" dirty="0"/>
          </a:p>
        </p:txBody>
      </p:sp>
      <p:sp>
        <p:nvSpPr>
          <p:cNvPr id="5" name="Segnaposto numero diapositiva 4"/>
          <p:cNvSpPr>
            <a:spLocks noGrp="1"/>
          </p:cNvSpPr>
          <p:nvPr>
            <p:ph type="sldNum" sz="quarter" idx="12"/>
          </p:nvPr>
        </p:nvSpPr>
        <p:spPr/>
        <p:txBody>
          <a:bodyPr/>
          <a:lstStyle/>
          <a:p>
            <a:fld id="{3C1D492E-813E-4699-A2F6-696181DFF5B0}" type="slidenum">
              <a:rPr lang="en-US" smtClean="0"/>
              <a:pPr/>
              <a:t>11</a:t>
            </a:fld>
            <a:endParaRPr lang="en-US"/>
          </a:p>
        </p:txBody>
      </p:sp>
      <p:sp>
        <p:nvSpPr>
          <p:cNvPr id="6" name="Segnaposto piè di pagina 5"/>
          <p:cNvSpPr>
            <a:spLocks noGrp="1"/>
          </p:cNvSpPr>
          <p:nvPr>
            <p:ph type="ftr" sz="quarter" idx="11"/>
          </p:nvPr>
        </p:nvSpPr>
        <p:spPr/>
        <p:txBody>
          <a:bodyPr/>
          <a:lstStyle/>
          <a:p>
            <a:r>
              <a:rPr lang="it-IT" sz="1200" dirty="0" smtClean="0"/>
              <a:t>FTK Workshop 13/03/2013 Pisa - Daniel Magalotti </a:t>
            </a:r>
            <a:endParaRPr lang="en-US"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dirty="0" smtClean="0"/>
              <a:t>AMChip pattern configuration</a:t>
            </a:r>
            <a:endParaRPr lang="en-US" dirty="0"/>
          </a:p>
        </p:txBody>
      </p:sp>
      <p:sp>
        <p:nvSpPr>
          <p:cNvPr id="3" name="Segnaposto contenuto 2"/>
          <p:cNvSpPr>
            <a:spLocks noGrp="1"/>
          </p:cNvSpPr>
          <p:nvPr>
            <p:ph sz="quarter" idx="1"/>
          </p:nvPr>
        </p:nvSpPr>
        <p:spPr/>
        <p:txBody>
          <a:bodyPr>
            <a:normAutofit/>
          </a:bodyPr>
          <a:lstStyle/>
          <a:p>
            <a:pPr algn="just"/>
            <a:r>
              <a:rPr lang="en-US" dirty="0" smtClean="0"/>
              <a:t>Crate the map of the AMchip present into the board</a:t>
            </a:r>
          </a:p>
          <a:p>
            <a:pPr lvl="1"/>
            <a:r>
              <a:rPr lang="en-US" dirty="0" smtClean="0"/>
              <a:t>A JTAG operation to define the mapping</a:t>
            </a:r>
          </a:p>
          <a:p>
            <a:pPr algn="just"/>
            <a:r>
              <a:rPr lang="en-US" dirty="0" smtClean="0"/>
              <a:t>Write the “</a:t>
            </a:r>
            <a:r>
              <a:rPr lang="en-US" b="1" dirty="0" smtClean="0"/>
              <a:t>CONFIGURATION REGISTER</a:t>
            </a:r>
            <a:r>
              <a:rPr lang="en-US" dirty="0" smtClean="0"/>
              <a:t>”  of the AMchip</a:t>
            </a:r>
          </a:p>
          <a:p>
            <a:pPr algn="just"/>
            <a:r>
              <a:rPr lang="en-US" dirty="0" smtClean="0"/>
              <a:t>Start the </a:t>
            </a:r>
            <a:r>
              <a:rPr lang="en-US" b="1" dirty="0" smtClean="0"/>
              <a:t>writing pattern operation </a:t>
            </a:r>
            <a:r>
              <a:rPr lang="en-US" dirty="0" smtClean="0"/>
              <a:t>into the AMchips</a:t>
            </a:r>
          </a:p>
          <a:p>
            <a:pPr lvl="1" algn="just"/>
            <a:r>
              <a:rPr lang="en-US" dirty="0" smtClean="0"/>
              <a:t>Write the value of the first address location into the </a:t>
            </a:r>
            <a:r>
              <a:rPr lang="en-US" b="1" dirty="0" smtClean="0"/>
              <a:t>ADDRES_DATA</a:t>
            </a:r>
            <a:r>
              <a:rPr lang="en-US" dirty="0" smtClean="0"/>
              <a:t> register</a:t>
            </a:r>
          </a:p>
          <a:p>
            <a:pPr lvl="1" algn="just"/>
            <a:r>
              <a:rPr lang="en-US" dirty="0" smtClean="0"/>
              <a:t>An iterative procedure on all the pattern</a:t>
            </a:r>
          </a:p>
          <a:p>
            <a:pPr lvl="2" algn="just"/>
            <a:r>
              <a:rPr lang="en-US" dirty="0" smtClean="0"/>
              <a:t>Write the pattern data into the </a:t>
            </a:r>
            <a:r>
              <a:rPr lang="en-US" b="1" dirty="0" smtClean="0"/>
              <a:t>DATA REGISTER</a:t>
            </a:r>
          </a:p>
          <a:p>
            <a:pPr lvl="2" algn="just"/>
            <a:r>
              <a:rPr lang="en-US" dirty="0" smtClean="0"/>
              <a:t>Send the </a:t>
            </a:r>
            <a:r>
              <a:rPr lang="en-US" b="1" dirty="0" smtClean="0"/>
              <a:t>OPERATIONE_WRITE_INCREMENT</a:t>
            </a:r>
            <a:r>
              <a:rPr lang="en-US" dirty="0" smtClean="0"/>
              <a:t> to write the pattern and increment the value of the </a:t>
            </a:r>
            <a:r>
              <a:rPr lang="en-US" b="1" dirty="0" smtClean="0"/>
              <a:t>ADDRESS REGISTER</a:t>
            </a:r>
          </a:p>
          <a:p>
            <a:pPr lvl="1"/>
            <a:endParaRPr lang="en-US" dirty="0" smtClean="0"/>
          </a:p>
          <a:p>
            <a:pPr lvl="1"/>
            <a:endParaRPr lang="en-US" dirty="0" smtClean="0"/>
          </a:p>
          <a:p>
            <a:pPr lvl="1"/>
            <a:endParaRPr lang="en-US" dirty="0"/>
          </a:p>
        </p:txBody>
      </p:sp>
      <p:sp>
        <p:nvSpPr>
          <p:cNvPr id="5" name="Segnaposto numero diapositiva 4"/>
          <p:cNvSpPr>
            <a:spLocks noGrp="1"/>
          </p:cNvSpPr>
          <p:nvPr>
            <p:ph type="sldNum" sz="quarter" idx="12"/>
          </p:nvPr>
        </p:nvSpPr>
        <p:spPr/>
        <p:txBody>
          <a:bodyPr/>
          <a:lstStyle/>
          <a:p>
            <a:fld id="{3C1D492E-813E-4699-A2F6-696181DFF5B0}" type="slidenum">
              <a:rPr lang="en-US" smtClean="0"/>
              <a:pPr/>
              <a:t>12</a:t>
            </a:fld>
            <a:endParaRPr lang="en-US"/>
          </a:p>
        </p:txBody>
      </p:sp>
      <p:sp>
        <p:nvSpPr>
          <p:cNvPr id="6" name="Segnaposto piè di pagina 5"/>
          <p:cNvSpPr>
            <a:spLocks noGrp="1"/>
          </p:cNvSpPr>
          <p:nvPr>
            <p:ph type="ftr" sz="quarter" idx="11"/>
          </p:nvPr>
        </p:nvSpPr>
        <p:spPr/>
        <p:txBody>
          <a:bodyPr/>
          <a:lstStyle/>
          <a:p>
            <a:r>
              <a:rPr lang="it-IT" sz="1200" dirty="0" smtClean="0"/>
              <a:t>FTK Workshop 13/03/2013 Pisa - Daniel Magalotti </a:t>
            </a:r>
            <a:endParaRPr lang="en-US" sz="1200" dirty="0"/>
          </a:p>
        </p:txBody>
      </p:sp>
      <p:pic>
        <p:nvPicPr>
          <p:cNvPr id="7" name="Picture 2"/>
          <p:cNvPicPr>
            <a:picLocks noChangeAspect="1" noChangeArrowheads="1"/>
          </p:cNvPicPr>
          <p:nvPr/>
        </p:nvPicPr>
        <p:blipFill>
          <a:blip r:embed="rId3"/>
          <a:srcRect/>
          <a:stretch>
            <a:fillRect/>
          </a:stretch>
        </p:blipFill>
        <p:spPr bwMode="auto">
          <a:xfrm>
            <a:off x="214282" y="1214422"/>
            <a:ext cx="8627562" cy="4786346"/>
          </a:xfrm>
          <a:prstGeom prst="rect">
            <a:avLst/>
          </a:prstGeom>
          <a:noFill/>
          <a:ln w="9525">
            <a:noFill/>
            <a:miter lim="800000"/>
            <a:headEnd/>
            <a:tailEnd/>
          </a:ln>
          <a:effectLst/>
        </p:spPr>
      </p:pic>
      <p:sp>
        <p:nvSpPr>
          <p:cNvPr id="8" name="Rettangolo 7"/>
          <p:cNvSpPr/>
          <p:nvPr/>
        </p:nvSpPr>
        <p:spPr>
          <a:xfrm>
            <a:off x="5000628" y="2357430"/>
            <a:ext cx="4000528" cy="35719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Write the IR JTAG of AMchip</a:t>
            </a:r>
            <a:endParaRPr lang="en-US" b="1" dirty="0"/>
          </a:p>
        </p:txBody>
      </p:sp>
      <p:sp>
        <p:nvSpPr>
          <p:cNvPr id="9" name="Rettangolo 8"/>
          <p:cNvSpPr/>
          <p:nvPr/>
        </p:nvSpPr>
        <p:spPr>
          <a:xfrm>
            <a:off x="285720" y="3214686"/>
            <a:ext cx="4286280" cy="21431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ttangolo 10"/>
          <p:cNvSpPr/>
          <p:nvPr/>
        </p:nvSpPr>
        <p:spPr>
          <a:xfrm>
            <a:off x="4857752" y="4500570"/>
            <a:ext cx="4000528" cy="500066"/>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Write the data into the register addressing</a:t>
            </a:r>
            <a:endParaRPr lang="en-US" b="1" dirty="0"/>
          </a:p>
        </p:txBody>
      </p:sp>
      <p:sp>
        <p:nvSpPr>
          <p:cNvPr id="12" name="Rettangolo 11"/>
          <p:cNvSpPr/>
          <p:nvPr/>
        </p:nvSpPr>
        <p:spPr>
          <a:xfrm>
            <a:off x="357158" y="3929066"/>
            <a:ext cx="5143536" cy="214314"/>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dirty="0" smtClean="0"/>
              <a:t>AMChip configuration</a:t>
            </a:r>
            <a:endParaRPr lang="en-US" dirty="0"/>
          </a:p>
        </p:txBody>
      </p:sp>
      <p:sp>
        <p:nvSpPr>
          <p:cNvPr id="3" name="Segnaposto contenuto 2"/>
          <p:cNvSpPr>
            <a:spLocks noGrp="1"/>
          </p:cNvSpPr>
          <p:nvPr>
            <p:ph sz="quarter" idx="1"/>
          </p:nvPr>
        </p:nvSpPr>
        <p:spPr/>
        <p:txBody>
          <a:bodyPr>
            <a:normAutofit fontScale="92500" lnSpcReduction="20000"/>
          </a:bodyPr>
          <a:lstStyle/>
          <a:p>
            <a:pPr algn="just"/>
            <a:r>
              <a:rPr lang="en-US" b="1" dirty="0" smtClean="0"/>
              <a:t>Check pattern</a:t>
            </a:r>
            <a:r>
              <a:rPr lang="en-US" dirty="0" smtClean="0"/>
              <a:t> operation control the pattern bank written</a:t>
            </a:r>
          </a:p>
          <a:p>
            <a:pPr lvl="1" algn="just"/>
            <a:r>
              <a:rPr lang="en-US" sz="2600" dirty="0" smtClean="0"/>
              <a:t>This operation is done only with JTAG operation</a:t>
            </a:r>
          </a:p>
          <a:p>
            <a:pPr lvl="1" algn="just"/>
            <a:r>
              <a:rPr lang="en-US" sz="2600" dirty="0" smtClean="0"/>
              <a:t>Set the AMchip into TMODE operation so the input/output data is disable</a:t>
            </a:r>
          </a:p>
          <a:p>
            <a:pPr lvl="2" algn="just"/>
            <a:r>
              <a:rPr lang="en-US" sz="2400" dirty="0" smtClean="0"/>
              <a:t>Loading the pattern data into the </a:t>
            </a:r>
            <a:r>
              <a:rPr lang="en-US" sz="2400" b="1" dirty="0" smtClean="0"/>
              <a:t>DATA REGISTER </a:t>
            </a:r>
            <a:r>
              <a:rPr lang="en-US" sz="2400" dirty="0" smtClean="0"/>
              <a:t>of the AMchip </a:t>
            </a:r>
          </a:p>
          <a:p>
            <a:pPr lvl="2" algn="just"/>
            <a:endParaRPr lang="en-US" sz="2400" dirty="0" smtClean="0"/>
          </a:p>
          <a:p>
            <a:pPr lvl="2" algn="just"/>
            <a:r>
              <a:rPr lang="en-US" sz="2400" dirty="0" smtClean="0"/>
              <a:t>Send a </a:t>
            </a:r>
            <a:r>
              <a:rPr lang="en-US" sz="2400" b="1" dirty="0" smtClean="0"/>
              <a:t>INIT_OPCODE </a:t>
            </a:r>
            <a:r>
              <a:rPr lang="en-US" sz="2400" dirty="0" smtClean="0"/>
              <a:t>command to enable the match of the pattern</a:t>
            </a:r>
          </a:p>
          <a:p>
            <a:pPr lvl="2" algn="just"/>
            <a:endParaRPr lang="en-US" sz="2400" dirty="0" smtClean="0"/>
          </a:p>
          <a:p>
            <a:pPr lvl="2" algn="just"/>
            <a:r>
              <a:rPr lang="en-US" sz="2400" dirty="0" smtClean="0"/>
              <a:t>Control the </a:t>
            </a:r>
            <a:r>
              <a:rPr lang="en-US" sz="2400" b="1" dirty="0" smtClean="0"/>
              <a:t>ADDRESS REGISTER </a:t>
            </a:r>
            <a:r>
              <a:rPr lang="en-US" sz="2400" dirty="0" smtClean="0"/>
              <a:t>to compare the current value with the expecting value</a:t>
            </a:r>
          </a:p>
          <a:p>
            <a:pPr lvl="2" algn="just"/>
            <a:endParaRPr lang="en-US" sz="2400" dirty="0" smtClean="0"/>
          </a:p>
          <a:p>
            <a:pPr lvl="2" algn="just"/>
            <a:r>
              <a:rPr lang="en-US" sz="2400" dirty="0" smtClean="0"/>
              <a:t>Send an </a:t>
            </a:r>
            <a:r>
              <a:rPr lang="en-US" sz="2400" b="1" dirty="0" smtClean="0"/>
              <a:t>SELECTION_BANK</a:t>
            </a:r>
            <a:r>
              <a:rPr lang="en-US" sz="2400" dirty="0" smtClean="0"/>
              <a:t> command to clear the output match for the next pattern</a:t>
            </a:r>
            <a:endParaRPr lang="en-US" dirty="0" smtClean="0"/>
          </a:p>
        </p:txBody>
      </p:sp>
      <p:sp>
        <p:nvSpPr>
          <p:cNvPr id="4" name="Segnaposto numero diapositiva 3"/>
          <p:cNvSpPr>
            <a:spLocks noGrp="1"/>
          </p:cNvSpPr>
          <p:nvPr>
            <p:ph type="sldNum" sz="quarter" idx="12"/>
          </p:nvPr>
        </p:nvSpPr>
        <p:spPr/>
        <p:txBody>
          <a:bodyPr/>
          <a:lstStyle/>
          <a:p>
            <a:fld id="{3C1D492E-813E-4699-A2F6-696181DFF5B0}" type="slidenum">
              <a:rPr lang="en-US" smtClean="0"/>
              <a:pPr/>
              <a:t>13</a:t>
            </a:fld>
            <a:endParaRPr lang="en-US"/>
          </a:p>
        </p:txBody>
      </p:sp>
      <p:sp>
        <p:nvSpPr>
          <p:cNvPr id="5" name="Segnaposto piè di pagina 4"/>
          <p:cNvSpPr>
            <a:spLocks noGrp="1"/>
          </p:cNvSpPr>
          <p:nvPr>
            <p:ph type="ftr" sz="quarter" idx="11"/>
          </p:nvPr>
        </p:nvSpPr>
        <p:spPr/>
        <p:txBody>
          <a:bodyPr/>
          <a:lstStyle/>
          <a:p>
            <a:r>
              <a:rPr lang="it-IT" sz="1200" dirty="0" smtClean="0"/>
              <a:t>FTK Workshop 13/03/2013 Pisa - Daniel Magalotti </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dirty="0" smtClean="0"/>
              <a:t>LAMB JTAG Testing</a:t>
            </a:r>
            <a:endParaRPr lang="en-US" dirty="0"/>
          </a:p>
        </p:txBody>
      </p:sp>
      <p:sp>
        <p:nvSpPr>
          <p:cNvPr id="3" name="Segnaposto contenuto 2"/>
          <p:cNvSpPr>
            <a:spLocks noGrp="1"/>
          </p:cNvSpPr>
          <p:nvPr>
            <p:ph sz="quarter" idx="1"/>
          </p:nvPr>
        </p:nvSpPr>
        <p:spPr/>
        <p:txBody>
          <a:bodyPr>
            <a:normAutofit/>
          </a:bodyPr>
          <a:lstStyle/>
          <a:p>
            <a:r>
              <a:rPr lang="en-US" dirty="0" smtClean="0"/>
              <a:t>Testing with JTAG allows you to test printed circuit boards for manufacturing defects and functional failures</a:t>
            </a:r>
          </a:p>
          <a:p>
            <a:pPr lvl="1">
              <a:buNone/>
            </a:pPr>
            <a:r>
              <a:rPr lang="en-US" dirty="0" smtClean="0"/>
              <a:t>	</a:t>
            </a:r>
          </a:p>
        </p:txBody>
      </p:sp>
      <p:sp>
        <p:nvSpPr>
          <p:cNvPr id="4" name="Segnaposto numero diapositiva 3"/>
          <p:cNvSpPr>
            <a:spLocks noGrp="1"/>
          </p:cNvSpPr>
          <p:nvPr>
            <p:ph type="sldNum" sz="quarter" idx="12"/>
          </p:nvPr>
        </p:nvSpPr>
        <p:spPr/>
        <p:txBody>
          <a:bodyPr/>
          <a:lstStyle/>
          <a:p>
            <a:fld id="{3C1D492E-813E-4699-A2F6-696181DFF5B0}" type="slidenum">
              <a:rPr lang="en-US" smtClean="0"/>
              <a:pPr/>
              <a:t>14</a:t>
            </a:fld>
            <a:endParaRPr lang="en-US"/>
          </a:p>
        </p:txBody>
      </p:sp>
      <p:sp>
        <p:nvSpPr>
          <p:cNvPr id="5" name="Segnaposto piè di pagina 4"/>
          <p:cNvSpPr>
            <a:spLocks noGrp="1"/>
          </p:cNvSpPr>
          <p:nvPr>
            <p:ph type="ftr" sz="quarter" idx="11"/>
          </p:nvPr>
        </p:nvSpPr>
        <p:spPr/>
        <p:txBody>
          <a:bodyPr/>
          <a:lstStyle/>
          <a:p>
            <a:r>
              <a:rPr lang="it-IT" sz="1200" dirty="0" smtClean="0"/>
              <a:t>FTK Workshop 13/03/2013 Pisa - Daniel Magalotti </a:t>
            </a:r>
            <a:endParaRPr lang="en-US" sz="1200" dirty="0"/>
          </a:p>
        </p:txBody>
      </p:sp>
      <p:pic>
        <p:nvPicPr>
          <p:cNvPr id="6" name="Picture 2" descr="C:\Users\Daniel-Bibi\Desktop\connectiontest.gif"/>
          <p:cNvPicPr>
            <a:picLocks noChangeAspect="1" noChangeArrowheads="1"/>
          </p:cNvPicPr>
          <p:nvPr/>
        </p:nvPicPr>
        <p:blipFill>
          <a:blip r:embed="rId3"/>
          <a:srcRect/>
          <a:stretch>
            <a:fillRect/>
          </a:stretch>
        </p:blipFill>
        <p:spPr bwMode="auto">
          <a:xfrm>
            <a:off x="928662" y="2500306"/>
            <a:ext cx="2857520" cy="3400290"/>
          </a:xfrm>
          <a:prstGeom prst="rect">
            <a:avLst/>
          </a:prstGeom>
          <a:noFill/>
        </p:spPr>
      </p:pic>
      <p:sp>
        <p:nvSpPr>
          <p:cNvPr id="9217" name="Rectangle 1"/>
          <p:cNvSpPr>
            <a:spLocks noChangeArrowheads="1"/>
          </p:cNvSpPr>
          <p:nvPr/>
        </p:nvSpPr>
        <p:spPr bwMode="auto">
          <a:xfrm>
            <a:off x="4367460" y="2428868"/>
            <a:ext cx="4964821" cy="138499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2800" b="0" i="0" u="none" strike="noStrike" cap="none" normalizeH="0" baseline="0" dirty="0" smtClean="0">
                <a:ln>
                  <a:noFill/>
                </a:ln>
                <a:solidFill>
                  <a:srgbClr val="000000"/>
                </a:solidFill>
                <a:effectLst/>
                <a:cs typeface="Arial" pitchFamily="34" charset="0"/>
              </a:rPr>
              <a:t>Chip </a:t>
            </a:r>
            <a:r>
              <a:rPr kumimoji="0" lang="it-IT" sz="2800" b="0" i="0" u="none" strike="noStrike" cap="none" normalizeH="0" baseline="0" dirty="0" err="1" smtClean="0">
                <a:ln>
                  <a:noFill/>
                </a:ln>
                <a:solidFill>
                  <a:srgbClr val="000000"/>
                </a:solidFill>
                <a:effectLst/>
                <a:cs typeface="Arial" pitchFamily="34" charset="0"/>
              </a:rPr>
              <a:t>manufacturers</a:t>
            </a:r>
            <a:r>
              <a:rPr kumimoji="0" lang="it-IT" sz="2800" b="0" i="0" u="none" strike="noStrike" cap="none" normalizeH="0" baseline="0" dirty="0" smtClean="0">
                <a:ln>
                  <a:noFill/>
                </a:ln>
                <a:solidFill>
                  <a:srgbClr val="000000"/>
                </a:solidFill>
                <a:effectLst/>
                <a:cs typeface="Arial" pitchFamily="34" charset="0"/>
              </a:rPr>
              <a:t> </a:t>
            </a:r>
            <a:r>
              <a:rPr kumimoji="0" lang="it-IT" sz="2800" b="0" i="0" u="none" strike="noStrike" cap="none" normalizeH="0" baseline="0" dirty="0" err="1" smtClean="0">
                <a:ln>
                  <a:noFill/>
                </a:ln>
                <a:solidFill>
                  <a:srgbClr val="000000"/>
                </a:solidFill>
                <a:effectLst/>
                <a:cs typeface="Arial" pitchFamily="34" charset="0"/>
              </a:rPr>
              <a:t>includes</a:t>
            </a:r>
            <a:r>
              <a:rPr kumimoji="0" lang="it-IT" sz="2800" b="0" i="0" u="none" strike="noStrike" cap="none" normalizeH="0" baseline="0" dirty="0" smtClean="0">
                <a:ln>
                  <a:noFill/>
                </a:ln>
                <a:solidFill>
                  <a:srgbClr val="000000"/>
                </a:solidFill>
                <a:effectLst/>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it-IT" sz="2800" b="1" i="0" u="none" strike="noStrike" cap="none" normalizeH="0" baseline="0" dirty="0" err="1" smtClean="0">
                <a:ln>
                  <a:noFill/>
                </a:ln>
                <a:solidFill>
                  <a:srgbClr val="000000"/>
                </a:solidFill>
                <a:effectLst/>
                <a:cs typeface="Arial" pitchFamily="34" charset="0"/>
              </a:rPr>
              <a:t>special</a:t>
            </a:r>
            <a:r>
              <a:rPr kumimoji="0" lang="it-IT" sz="2800" b="1" i="0" u="none" strike="noStrike" cap="none" normalizeH="0" baseline="0" dirty="0" smtClean="0">
                <a:ln>
                  <a:noFill/>
                </a:ln>
                <a:solidFill>
                  <a:srgbClr val="000000"/>
                </a:solidFill>
                <a:effectLst/>
                <a:cs typeface="Arial" pitchFamily="34" charset="0"/>
              </a:rPr>
              <a:t> </a:t>
            </a:r>
            <a:r>
              <a:rPr kumimoji="0" lang="it-IT" sz="2800" b="1" i="0" u="none" strike="noStrike" cap="none" normalizeH="0" baseline="0" dirty="0" err="1" smtClean="0">
                <a:ln>
                  <a:noFill/>
                </a:ln>
                <a:solidFill>
                  <a:srgbClr val="000000"/>
                </a:solidFill>
                <a:effectLst/>
                <a:cs typeface="Arial" pitchFamily="34" charset="0"/>
              </a:rPr>
              <a:t>cell</a:t>
            </a:r>
            <a:r>
              <a:rPr kumimoji="0" lang="it-IT" sz="2800" b="1" i="0" u="none" strike="noStrike" cap="none" normalizeH="0" baseline="0" dirty="0" smtClean="0">
                <a:ln>
                  <a:noFill/>
                </a:ln>
                <a:solidFill>
                  <a:srgbClr val="000000"/>
                </a:solidFill>
                <a:effectLst/>
                <a:cs typeface="Arial" pitchFamily="34" charset="0"/>
              </a:rPr>
              <a:t> </a:t>
            </a:r>
            <a:r>
              <a:rPr kumimoji="0" lang="it-IT" sz="2800" b="0" i="0" u="none" strike="noStrike" cap="none" normalizeH="0" baseline="0" dirty="0" smtClean="0">
                <a:ln>
                  <a:noFill/>
                </a:ln>
                <a:solidFill>
                  <a:srgbClr val="000000"/>
                </a:solidFill>
                <a:effectLst/>
                <a:cs typeface="Arial" pitchFamily="34" charset="0"/>
              </a:rPr>
              <a:t>on </a:t>
            </a:r>
            <a:r>
              <a:rPr kumimoji="0" lang="it-IT" sz="2800" b="0" i="0" u="none" strike="noStrike" cap="none" normalizeH="0" baseline="0" dirty="0" err="1" smtClean="0">
                <a:ln>
                  <a:noFill/>
                </a:ln>
                <a:solidFill>
                  <a:srgbClr val="000000"/>
                </a:solidFill>
                <a:effectLst/>
                <a:cs typeface="Arial" pitchFamily="34" charset="0"/>
              </a:rPr>
              <a:t>each</a:t>
            </a:r>
            <a:r>
              <a:rPr kumimoji="0" lang="it-IT" sz="2800" b="0" i="0" u="none" strike="noStrike" cap="none" normalizeH="0" baseline="0" dirty="0" smtClean="0">
                <a:ln>
                  <a:noFill/>
                </a:ln>
                <a:solidFill>
                  <a:srgbClr val="000000"/>
                </a:solidFill>
                <a:effectLst/>
                <a:cs typeface="Arial" pitchFamily="34" charset="0"/>
              </a:rPr>
              <a:t> </a:t>
            </a:r>
            <a:r>
              <a:rPr kumimoji="0" lang="it-IT" sz="2800" b="0" i="0" u="none" strike="noStrike" cap="none" normalizeH="0" baseline="0" dirty="0" err="1" smtClean="0">
                <a:ln>
                  <a:noFill/>
                </a:ln>
                <a:solidFill>
                  <a:srgbClr val="000000"/>
                </a:solidFill>
                <a:effectLst/>
                <a:cs typeface="Arial" pitchFamily="34" charset="0"/>
              </a:rPr>
              <a:t>of</a:t>
            </a:r>
            <a:r>
              <a:rPr kumimoji="0" lang="it-IT" sz="2800" b="0" i="0" u="none" strike="noStrike" cap="none" normalizeH="0" baseline="0" dirty="0" smtClean="0">
                <a:ln>
                  <a:noFill/>
                </a:ln>
                <a:solidFill>
                  <a:srgbClr val="000000"/>
                </a:solidFill>
                <a:effectLst/>
                <a:cs typeface="Arial" pitchFamily="34" charset="0"/>
              </a:rPr>
              <a:t> the </a:t>
            </a:r>
            <a:r>
              <a:rPr kumimoji="0" lang="it-IT" sz="2800" b="0" i="0" u="none" strike="noStrike" cap="none" normalizeH="0" baseline="0" dirty="0" err="1" smtClean="0">
                <a:ln>
                  <a:noFill/>
                </a:ln>
                <a:solidFill>
                  <a:srgbClr val="000000"/>
                </a:solidFill>
                <a:effectLst/>
                <a:cs typeface="Arial" pitchFamily="34" charset="0"/>
              </a:rPr>
              <a:t>ICs</a:t>
            </a:r>
            <a:r>
              <a:rPr kumimoji="0" lang="it-IT" sz="2800" b="0" i="0" u="none" strike="noStrike" cap="none" normalizeH="0" baseline="0" dirty="0" smtClean="0">
                <a:ln>
                  <a:noFill/>
                </a:ln>
                <a:solidFill>
                  <a:srgbClr val="000000"/>
                </a:solidFill>
                <a:effectLst/>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it-IT" sz="2800" b="0" i="0" u="none" strike="noStrike" cap="none" normalizeH="0" baseline="0" dirty="0" err="1" smtClean="0">
                <a:ln>
                  <a:noFill/>
                </a:ln>
                <a:solidFill>
                  <a:srgbClr val="000000"/>
                </a:solidFill>
                <a:effectLst/>
                <a:cs typeface="Arial" pitchFamily="34" charset="0"/>
              </a:rPr>
              <a:t>pins</a:t>
            </a:r>
            <a:r>
              <a:rPr kumimoji="0" lang="it-IT" sz="2800" b="0" i="0" u="none" strike="noStrike" cap="none" normalizeH="0" baseline="0" dirty="0" smtClean="0">
                <a:ln>
                  <a:noFill/>
                </a:ln>
                <a:solidFill>
                  <a:srgbClr val="000000"/>
                </a:solidFill>
                <a:effectLst/>
                <a:cs typeface="Arial" pitchFamily="34" charset="0"/>
              </a:rPr>
              <a:t> </a:t>
            </a:r>
            <a:r>
              <a:rPr kumimoji="0" lang="it-IT" sz="2800" b="0" i="0" u="none" strike="noStrike" cap="none" normalizeH="0" baseline="0" dirty="0" err="1" smtClean="0">
                <a:ln>
                  <a:noFill/>
                </a:ln>
                <a:solidFill>
                  <a:srgbClr val="000000"/>
                </a:solidFill>
                <a:effectLst/>
                <a:cs typeface="Arial" pitchFamily="34" charset="0"/>
              </a:rPr>
              <a:t>to</a:t>
            </a:r>
            <a:r>
              <a:rPr kumimoji="0" lang="it-IT" sz="2800" b="0" i="0" u="none" strike="noStrike" cap="none" normalizeH="0" baseline="0" dirty="0" smtClean="0">
                <a:ln>
                  <a:noFill/>
                </a:ln>
                <a:solidFill>
                  <a:srgbClr val="000000"/>
                </a:solidFill>
                <a:effectLst/>
                <a:cs typeface="Arial" pitchFamily="34" charset="0"/>
              </a:rPr>
              <a:t> facilitate test.  </a:t>
            </a:r>
          </a:p>
        </p:txBody>
      </p:sp>
      <p:pic>
        <p:nvPicPr>
          <p:cNvPr id="9218" name="Picture 2" descr="simple_jtag_device"/>
          <p:cNvPicPr>
            <a:picLocks noChangeAspect="1" noChangeArrowheads="1"/>
          </p:cNvPicPr>
          <p:nvPr/>
        </p:nvPicPr>
        <p:blipFill>
          <a:blip r:embed="rId4"/>
          <a:srcRect/>
          <a:stretch>
            <a:fillRect/>
          </a:stretch>
        </p:blipFill>
        <p:spPr bwMode="auto">
          <a:xfrm>
            <a:off x="5715008" y="3714752"/>
            <a:ext cx="2714644" cy="2714645"/>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dirty="0" smtClean="0"/>
              <a:t>LAMB JTAG Testing</a:t>
            </a:r>
            <a:endParaRPr lang="en-US" dirty="0"/>
          </a:p>
        </p:txBody>
      </p:sp>
      <p:sp>
        <p:nvSpPr>
          <p:cNvPr id="3" name="Segnaposto contenuto 2"/>
          <p:cNvSpPr>
            <a:spLocks noGrp="1"/>
          </p:cNvSpPr>
          <p:nvPr>
            <p:ph sz="quarter" idx="1"/>
          </p:nvPr>
        </p:nvSpPr>
        <p:spPr/>
        <p:txBody>
          <a:bodyPr>
            <a:normAutofit/>
          </a:bodyPr>
          <a:lstStyle/>
          <a:p>
            <a:pPr algn="just"/>
            <a:r>
              <a:rPr lang="en-US" dirty="0" smtClean="0"/>
              <a:t>Testing with JTAG allows you to test printed circuit boards for manufacturing defects and functional failures</a:t>
            </a:r>
          </a:p>
          <a:p>
            <a:pPr lvl="1" algn="just"/>
            <a:r>
              <a:rPr lang="it-IT" sz="2500" dirty="0" err="1" smtClean="0">
                <a:solidFill>
                  <a:srgbClr val="000000"/>
                </a:solidFill>
                <a:cs typeface="Arial" pitchFamily="34" charset="0"/>
              </a:rPr>
              <a:t>By</a:t>
            </a:r>
            <a:r>
              <a:rPr lang="it-IT" sz="2500" dirty="0" smtClean="0">
                <a:solidFill>
                  <a:srgbClr val="000000"/>
                </a:solidFill>
                <a:cs typeface="Arial" pitchFamily="34" charset="0"/>
              </a:rPr>
              <a:t> </a:t>
            </a:r>
            <a:r>
              <a:rPr lang="it-IT" sz="2500" dirty="0" err="1" smtClean="0">
                <a:solidFill>
                  <a:srgbClr val="000000"/>
                </a:solidFill>
                <a:cs typeface="Arial" pitchFamily="34" charset="0"/>
              </a:rPr>
              <a:t>driving</a:t>
            </a:r>
            <a:r>
              <a:rPr lang="it-IT" sz="2500" dirty="0" smtClean="0">
                <a:solidFill>
                  <a:srgbClr val="000000"/>
                </a:solidFill>
                <a:cs typeface="Arial" pitchFamily="34" charset="0"/>
              </a:rPr>
              <a:t> </a:t>
            </a:r>
            <a:r>
              <a:rPr lang="it-IT" sz="2500" dirty="0" err="1" smtClean="0">
                <a:solidFill>
                  <a:srgbClr val="000000"/>
                </a:solidFill>
                <a:cs typeface="Arial" pitchFamily="34" charset="0"/>
              </a:rPr>
              <a:t>signals</a:t>
            </a:r>
            <a:r>
              <a:rPr lang="it-IT" sz="2500" dirty="0" smtClean="0">
                <a:solidFill>
                  <a:srgbClr val="000000"/>
                </a:solidFill>
                <a:cs typeface="Arial" pitchFamily="34" charset="0"/>
              </a:rPr>
              <a:t> </a:t>
            </a:r>
            <a:r>
              <a:rPr lang="it-IT" sz="2500" dirty="0" err="1" smtClean="0">
                <a:solidFill>
                  <a:srgbClr val="000000"/>
                </a:solidFill>
                <a:cs typeface="Arial" pitchFamily="34" charset="0"/>
              </a:rPr>
              <a:t>between</a:t>
            </a:r>
            <a:r>
              <a:rPr lang="it-IT" sz="2500" dirty="0" smtClean="0">
                <a:solidFill>
                  <a:srgbClr val="000000"/>
                </a:solidFill>
                <a:cs typeface="Arial" pitchFamily="34" charset="0"/>
              </a:rPr>
              <a:t> </a:t>
            </a:r>
            <a:r>
              <a:rPr lang="it-IT" sz="2500" dirty="0" err="1" smtClean="0">
                <a:solidFill>
                  <a:srgbClr val="000000"/>
                </a:solidFill>
                <a:cs typeface="Arial" pitchFamily="34" charset="0"/>
              </a:rPr>
              <a:t>connected</a:t>
            </a:r>
            <a:r>
              <a:rPr lang="it-IT" sz="2500" dirty="0" smtClean="0">
                <a:solidFill>
                  <a:srgbClr val="000000"/>
                </a:solidFill>
                <a:cs typeface="Arial" pitchFamily="34" charset="0"/>
              </a:rPr>
              <a:t> </a:t>
            </a:r>
            <a:r>
              <a:rPr lang="it-IT" sz="2500" dirty="0" err="1" smtClean="0">
                <a:solidFill>
                  <a:srgbClr val="000000"/>
                </a:solidFill>
                <a:cs typeface="Arial" pitchFamily="34" charset="0"/>
              </a:rPr>
              <a:t>devices</a:t>
            </a:r>
            <a:r>
              <a:rPr lang="it-IT" sz="2500" dirty="0" smtClean="0">
                <a:solidFill>
                  <a:srgbClr val="000000"/>
                </a:solidFill>
                <a:cs typeface="Arial" pitchFamily="34" charset="0"/>
              </a:rPr>
              <a:t>, </a:t>
            </a:r>
            <a:r>
              <a:rPr lang="it-IT" sz="2500" dirty="0" err="1" smtClean="0">
                <a:solidFill>
                  <a:srgbClr val="000000"/>
                </a:solidFill>
                <a:cs typeface="Arial" pitchFamily="34" charset="0"/>
              </a:rPr>
              <a:t>nets</a:t>
            </a:r>
            <a:r>
              <a:rPr lang="it-IT" sz="2500" dirty="0" smtClean="0">
                <a:solidFill>
                  <a:srgbClr val="000000"/>
                </a:solidFill>
                <a:cs typeface="Arial" pitchFamily="34" charset="0"/>
              </a:rPr>
              <a:t> can </a:t>
            </a:r>
            <a:r>
              <a:rPr lang="it-IT" sz="2500" dirty="0" err="1" smtClean="0">
                <a:solidFill>
                  <a:srgbClr val="000000"/>
                </a:solidFill>
                <a:cs typeface="Arial" pitchFamily="34" charset="0"/>
              </a:rPr>
              <a:t>be</a:t>
            </a:r>
            <a:r>
              <a:rPr lang="it-IT" sz="2500" dirty="0" smtClean="0">
                <a:solidFill>
                  <a:srgbClr val="000000"/>
                </a:solidFill>
                <a:cs typeface="Arial" pitchFamily="34" charset="0"/>
              </a:rPr>
              <a:t> </a:t>
            </a:r>
            <a:r>
              <a:rPr lang="it-IT" sz="2500" dirty="0" err="1" smtClean="0">
                <a:solidFill>
                  <a:srgbClr val="000000"/>
                </a:solidFill>
                <a:cs typeface="Arial" pitchFamily="34" charset="0"/>
              </a:rPr>
              <a:t>tested</a:t>
            </a:r>
            <a:r>
              <a:rPr lang="it-IT" sz="2500" dirty="0" smtClean="0">
                <a:solidFill>
                  <a:srgbClr val="000000"/>
                </a:solidFill>
                <a:cs typeface="Arial" pitchFamily="34" charset="0"/>
              </a:rPr>
              <a:t> </a:t>
            </a:r>
            <a:r>
              <a:rPr lang="it-IT" sz="2500" dirty="0" err="1" smtClean="0">
                <a:solidFill>
                  <a:srgbClr val="000000"/>
                </a:solidFill>
                <a:cs typeface="Arial" pitchFamily="34" charset="0"/>
              </a:rPr>
              <a:t>for</a:t>
            </a:r>
            <a:r>
              <a:rPr lang="it-IT" sz="2500" dirty="0" smtClean="0">
                <a:solidFill>
                  <a:srgbClr val="000000"/>
                </a:solidFill>
                <a:cs typeface="Arial" pitchFamily="34" charset="0"/>
              </a:rPr>
              <a:t> </a:t>
            </a:r>
            <a:r>
              <a:rPr lang="it-IT" sz="2500" dirty="0" err="1" smtClean="0">
                <a:solidFill>
                  <a:srgbClr val="000000"/>
                </a:solidFill>
                <a:cs typeface="Arial" pitchFamily="34" charset="0"/>
              </a:rPr>
              <a:t>opens</a:t>
            </a:r>
            <a:r>
              <a:rPr lang="it-IT" sz="2500" dirty="0" smtClean="0">
                <a:solidFill>
                  <a:srgbClr val="000000"/>
                </a:solidFill>
                <a:cs typeface="Arial" pitchFamily="34" charset="0"/>
              </a:rPr>
              <a:t>, shorts and </a:t>
            </a:r>
            <a:r>
              <a:rPr lang="it-IT" sz="2500" dirty="0" err="1" smtClean="0">
                <a:solidFill>
                  <a:srgbClr val="000000"/>
                </a:solidFill>
                <a:cs typeface="Arial" pitchFamily="34" charset="0"/>
              </a:rPr>
              <a:t>stuck-at</a:t>
            </a:r>
            <a:r>
              <a:rPr lang="it-IT" sz="2500" dirty="0" smtClean="0">
                <a:solidFill>
                  <a:srgbClr val="000000"/>
                </a:solidFill>
                <a:cs typeface="Arial" pitchFamily="34" charset="0"/>
              </a:rPr>
              <a:t> </a:t>
            </a:r>
            <a:r>
              <a:rPr lang="it-IT" sz="2500" dirty="0" err="1" smtClean="0">
                <a:solidFill>
                  <a:srgbClr val="000000"/>
                </a:solidFill>
                <a:cs typeface="Arial" pitchFamily="34" charset="0"/>
              </a:rPr>
              <a:t>failures</a:t>
            </a:r>
            <a:r>
              <a:rPr lang="it-IT" sz="2500" dirty="0" smtClean="0">
                <a:solidFill>
                  <a:srgbClr val="000000"/>
                </a:solidFill>
                <a:cs typeface="Arial" pitchFamily="34" charset="0"/>
              </a:rPr>
              <a:t>.</a:t>
            </a:r>
            <a:endParaRPr lang="it-IT" sz="32500" dirty="0" smtClean="0">
              <a:solidFill>
                <a:srgbClr val="000000"/>
              </a:solidFill>
              <a:cs typeface="Arial" pitchFamily="34" charset="0"/>
            </a:endParaRPr>
          </a:p>
          <a:p>
            <a:pPr algn="just"/>
            <a:r>
              <a:rPr lang="en-US" dirty="0" smtClean="0"/>
              <a:t>For testing all the pad of the AMchip we have to check</a:t>
            </a:r>
          </a:p>
          <a:p>
            <a:pPr lvl="1" algn="just"/>
            <a:r>
              <a:rPr lang="en-US" b="1" dirty="0" err="1" smtClean="0"/>
              <a:t>INput</a:t>
            </a:r>
            <a:r>
              <a:rPr lang="en-US" b="1" dirty="0" smtClean="0"/>
              <a:t> </a:t>
            </a:r>
            <a:r>
              <a:rPr lang="en-US" b="1" dirty="0" err="1" smtClean="0"/>
              <a:t>DIstributor</a:t>
            </a:r>
            <a:r>
              <a:rPr lang="en-US" b="1" dirty="0" smtClean="0"/>
              <a:t> to input pad of AMchips [DONE]</a:t>
            </a:r>
          </a:p>
          <a:p>
            <a:pPr lvl="1" algn="just"/>
            <a:endParaRPr lang="en-US" b="1" dirty="0" smtClean="0"/>
          </a:p>
          <a:p>
            <a:pPr lvl="1" algn="just"/>
            <a:r>
              <a:rPr lang="en-US" b="1" dirty="0" smtClean="0"/>
              <a:t>AMchips output to GLUE [TO-DO]</a:t>
            </a:r>
          </a:p>
          <a:p>
            <a:pPr lvl="1" algn="just"/>
            <a:endParaRPr lang="en-US" b="1" dirty="0" smtClean="0"/>
          </a:p>
          <a:p>
            <a:pPr lvl="1" algn="just"/>
            <a:r>
              <a:rPr lang="en-US" b="1" dirty="0" smtClean="0"/>
              <a:t>AMchips output to AMchips input pad (pipeline connection) [TO-DO]</a:t>
            </a:r>
          </a:p>
          <a:p>
            <a:pPr lvl="1">
              <a:buNone/>
            </a:pPr>
            <a:endParaRPr lang="en-US" dirty="0" smtClean="0"/>
          </a:p>
        </p:txBody>
      </p:sp>
      <p:sp>
        <p:nvSpPr>
          <p:cNvPr id="4" name="Segnaposto numero diapositiva 3"/>
          <p:cNvSpPr>
            <a:spLocks noGrp="1"/>
          </p:cNvSpPr>
          <p:nvPr>
            <p:ph type="sldNum" sz="quarter" idx="12"/>
          </p:nvPr>
        </p:nvSpPr>
        <p:spPr/>
        <p:txBody>
          <a:bodyPr/>
          <a:lstStyle/>
          <a:p>
            <a:fld id="{3C1D492E-813E-4699-A2F6-696181DFF5B0}" type="slidenum">
              <a:rPr lang="en-US" smtClean="0"/>
              <a:pPr/>
              <a:t>15</a:t>
            </a:fld>
            <a:endParaRPr lang="en-US"/>
          </a:p>
        </p:txBody>
      </p:sp>
      <p:sp>
        <p:nvSpPr>
          <p:cNvPr id="5" name="Segnaposto piè di pagina 4"/>
          <p:cNvSpPr>
            <a:spLocks noGrp="1"/>
          </p:cNvSpPr>
          <p:nvPr>
            <p:ph type="ftr" sz="quarter" idx="11"/>
          </p:nvPr>
        </p:nvSpPr>
        <p:spPr/>
        <p:txBody>
          <a:bodyPr/>
          <a:lstStyle/>
          <a:p>
            <a:r>
              <a:rPr lang="it-IT" sz="1200" dirty="0" smtClean="0"/>
              <a:t>FTK Workshop 13/03/2013 Pisa - Daniel Magalotti </a:t>
            </a:r>
            <a:endParaRPr lang="en-US" sz="1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dirty="0" smtClean="0"/>
              <a:t>LAMB JTAG Testing</a:t>
            </a:r>
            <a:endParaRPr lang="en-US" dirty="0"/>
          </a:p>
        </p:txBody>
      </p:sp>
      <p:sp>
        <p:nvSpPr>
          <p:cNvPr id="3" name="Segnaposto contenuto 2"/>
          <p:cNvSpPr>
            <a:spLocks noGrp="1"/>
          </p:cNvSpPr>
          <p:nvPr>
            <p:ph sz="quarter" idx="1"/>
          </p:nvPr>
        </p:nvSpPr>
        <p:spPr/>
        <p:txBody>
          <a:bodyPr>
            <a:normAutofit/>
          </a:bodyPr>
          <a:lstStyle/>
          <a:p>
            <a:pPr algn="just"/>
            <a:r>
              <a:rPr lang="en-US" dirty="0" smtClean="0"/>
              <a:t>Testing with JTAG allows you to test printed circuit boards for manufacturing defects and functional failures</a:t>
            </a:r>
          </a:p>
          <a:p>
            <a:pPr lvl="1" algn="just"/>
            <a:r>
              <a:rPr lang="it-IT" sz="2500" dirty="0" err="1" smtClean="0">
                <a:solidFill>
                  <a:srgbClr val="000000"/>
                </a:solidFill>
                <a:cs typeface="Arial" pitchFamily="34" charset="0"/>
              </a:rPr>
              <a:t>By</a:t>
            </a:r>
            <a:r>
              <a:rPr lang="it-IT" sz="2500" dirty="0" smtClean="0">
                <a:solidFill>
                  <a:srgbClr val="000000"/>
                </a:solidFill>
                <a:cs typeface="Arial" pitchFamily="34" charset="0"/>
              </a:rPr>
              <a:t> </a:t>
            </a:r>
            <a:r>
              <a:rPr lang="it-IT" sz="2500" dirty="0" err="1" smtClean="0">
                <a:solidFill>
                  <a:srgbClr val="000000"/>
                </a:solidFill>
                <a:cs typeface="Arial" pitchFamily="34" charset="0"/>
              </a:rPr>
              <a:t>driving</a:t>
            </a:r>
            <a:r>
              <a:rPr lang="it-IT" sz="2500" dirty="0" smtClean="0">
                <a:solidFill>
                  <a:srgbClr val="000000"/>
                </a:solidFill>
                <a:cs typeface="Arial" pitchFamily="34" charset="0"/>
              </a:rPr>
              <a:t> </a:t>
            </a:r>
            <a:r>
              <a:rPr lang="it-IT" sz="2500" dirty="0" err="1" smtClean="0">
                <a:solidFill>
                  <a:srgbClr val="000000"/>
                </a:solidFill>
                <a:cs typeface="Arial" pitchFamily="34" charset="0"/>
              </a:rPr>
              <a:t>signals</a:t>
            </a:r>
            <a:r>
              <a:rPr lang="it-IT" sz="2500" dirty="0" smtClean="0">
                <a:solidFill>
                  <a:srgbClr val="000000"/>
                </a:solidFill>
                <a:cs typeface="Arial" pitchFamily="34" charset="0"/>
              </a:rPr>
              <a:t> </a:t>
            </a:r>
            <a:r>
              <a:rPr lang="it-IT" sz="2500" dirty="0" err="1" smtClean="0">
                <a:solidFill>
                  <a:srgbClr val="000000"/>
                </a:solidFill>
                <a:cs typeface="Arial" pitchFamily="34" charset="0"/>
              </a:rPr>
              <a:t>between</a:t>
            </a:r>
            <a:r>
              <a:rPr lang="it-IT" sz="2500" dirty="0" smtClean="0">
                <a:solidFill>
                  <a:srgbClr val="000000"/>
                </a:solidFill>
                <a:cs typeface="Arial" pitchFamily="34" charset="0"/>
              </a:rPr>
              <a:t> </a:t>
            </a:r>
            <a:r>
              <a:rPr lang="it-IT" sz="2500" dirty="0" err="1" smtClean="0">
                <a:solidFill>
                  <a:srgbClr val="000000"/>
                </a:solidFill>
                <a:cs typeface="Arial" pitchFamily="34" charset="0"/>
              </a:rPr>
              <a:t>connected</a:t>
            </a:r>
            <a:r>
              <a:rPr lang="it-IT" sz="2500" dirty="0" smtClean="0">
                <a:solidFill>
                  <a:srgbClr val="000000"/>
                </a:solidFill>
                <a:cs typeface="Arial" pitchFamily="34" charset="0"/>
              </a:rPr>
              <a:t> </a:t>
            </a:r>
            <a:r>
              <a:rPr lang="it-IT" sz="2500" dirty="0" err="1" smtClean="0">
                <a:solidFill>
                  <a:srgbClr val="000000"/>
                </a:solidFill>
                <a:cs typeface="Arial" pitchFamily="34" charset="0"/>
              </a:rPr>
              <a:t>devices</a:t>
            </a:r>
            <a:r>
              <a:rPr lang="it-IT" sz="2500" dirty="0" smtClean="0">
                <a:solidFill>
                  <a:srgbClr val="000000"/>
                </a:solidFill>
                <a:cs typeface="Arial" pitchFamily="34" charset="0"/>
              </a:rPr>
              <a:t>, </a:t>
            </a:r>
            <a:r>
              <a:rPr lang="it-IT" sz="2500" dirty="0" err="1" smtClean="0">
                <a:solidFill>
                  <a:srgbClr val="000000"/>
                </a:solidFill>
                <a:cs typeface="Arial" pitchFamily="34" charset="0"/>
              </a:rPr>
              <a:t>nets</a:t>
            </a:r>
            <a:r>
              <a:rPr lang="it-IT" sz="2500" dirty="0" smtClean="0">
                <a:solidFill>
                  <a:srgbClr val="000000"/>
                </a:solidFill>
                <a:cs typeface="Arial" pitchFamily="34" charset="0"/>
              </a:rPr>
              <a:t> can </a:t>
            </a:r>
            <a:r>
              <a:rPr lang="it-IT" sz="2500" dirty="0" err="1" smtClean="0">
                <a:solidFill>
                  <a:srgbClr val="000000"/>
                </a:solidFill>
                <a:cs typeface="Arial" pitchFamily="34" charset="0"/>
              </a:rPr>
              <a:t>be</a:t>
            </a:r>
            <a:r>
              <a:rPr lang="it-IT" sz="2500" dirty="0" smtClean="0">
                <a:solidFill>
                  <a:srgbClr val="000000"/>
                </a:solidFill>
                <a:cs typeface="Arial" pitchFamily="34" charset="0"/>
              </a:rPr>
              <a:t> </a:t>
            </a:r>
            <a:r>
              <a:rPr lang="it-IT" sz="2500" dirty="0" err="1" smtClean="0">
                <a:solidFill>
                  <a:srgbClr val="000000"/>
                </a:solidFill>
                <a:cs typeface="Arial" pitchFamily="34" charset="0"/>
              </a:rPr>
              <a:t>tested</a:t>
            </a:r>
            <a:r>
              <a:rPr lang="it-IT" sz="2500" dirty="0" smtClean="0">
                <a:solidFill>
                  <a:srgbClr val="000000"/>
                </a:solidFill>
                <a:cs typeface="Arial" pitchFamily="34" charset="0"/>
              </a:rPr>
              <a:t> </a:t>
            </a:r>
            <a:r>
              <a:rPr lang="it-IT" sz="2500" dirty="0" err="1" smtClean="0">
                <a:solidFill>
                  <a:srgbClr val="000000"/>
                </a:solidFill>
                <a:cs typeface="Arial" pitchFamily="34" charset="0"/>
              </a:rPr>
              <a:t>for</a:t>
            </a:r>
            <a:r>
              <a:rPr lang="it-IT" sz="2500" dirty="0" smtClean="0">
                <a:solidFill>
                  <a:srgbClr val="000000"/>
                </a:solidFill>
                <a:cs typeface="Arial" pitchFamily="34" charset="0"/>
              </a:rPr>
              <a:t> </a:t>
            </a:r>
            <a:r>
              <a:rPr lang="it-IT" sz="2500" dirty="0" err="1" smtClean="0">
                <a:solidFill>
                  <a:srgbClr val="000000"/>
                </a:solidFill>
                <a:cs typeface="Arial" pitchFamily="34" charset="0"/>
              </a:rPr>
              <a:t>opens</a:t>
            </a:r>
            <a:r>
              <a:rPr lang="it-IT" sz="2500" dirty="0" smtClean="0">
                <a:solidFill>
                  <a:srgbClr val="000000"/>
                </a:solidFill>
                <a:cs typeface="Arial" pitchFamily="34" charset="0"/>
              </a:rPr>
              <a:t>, shorts and </a:t>
            </a:r>
            <a:r>
              <a:rPr lang="it-IT" sz="2500" dirty="0" err="1" smtClean="0">
                <a:solidFill>
                  <a:srgbClr val="000000"/>
                </a:solidFill>
                <a:cs typeface="Arial" pitchFamily="34" charset="0"/>
              </a:rPr>
              <a:t>stuck-at</a:t>
            </a:r>
            <a:r>
              <a:rPr lang="it-IT" sz="2500" dirty="0" smtClean="0">
                <a:solidFill>
                  <a:srgbClr val="000000"/>
                </a:solidFill>
                <a:cs typeface="Arial" pitchFamily="34" charset="0"/>
              </a:rPr>
              <a:t> </a:t>
            </a:r>
            <a:r>
              <a:rPr lang="it-IT" sz="2500" dirty="0" err="1" smtClean="0">
                <a:solidFill>
                  <a:srgbClr val="000000"/>
                </a:solidFill>
                <a:cs typeface="Arial" pitchFamily="34" charset="0"/>
              </a:rPr>
              <a:t>failures</a:t>
            </a:r>
            <a:r>
              <a:rPr lang="it-IT" sz="2500" dirty="0" smtClean="0">
                <a:solidFill>
                  <a:srgbClr val="000000"/>
                </a:solidFill>
                <a:cs typeface="Arial" pitchFamily="34" charset="0"/>
              </a:rPr>
              <a:t>.</a:t>
            </a:r>
            <a:endParaRPr lang="it-IT" sz="32500" dirty="0" smtClean="0">
              <a:solidFill>
                <a:srgbClr val="000000"/>
              </a:solidFill>
              <a:cs typeface="Arial" pitchFamily="34" charset="0"/>
            </a:endParaRPr>
          </a:p>
          <a:p>
            <a:pPr algn="just"/>
            <a:r>
              <a:rPr lang="en-US" dirty="0" smtClean="0"/>
              <a:t>For testing all the pad of the AMchip we have to check</a:t>
            </a:r>
          </a:p>
          <a:p>
            <a:pPr lvl="1" algn="just"/>
            <a:r>
              <a:rPr lang="en-US" b="1" dirty="0" err="1" smtClean="0"/>
              <a:t>INput</a:t>
            </a:r>
            <a:r>
              <a:rPr lang="en-US" b="1" dirty="0" smtClean="0"/>
              <a:t> </a:t>
            </a:r>
            <a:r>
              <a:rPr lang="en-US" b="1" dirty="0" err="1" smtClean="0"/>
              <a:t>DIstributor</a:t>
            </a:r>
            <a:r>
              <a:rPr lang="en-US" b="1" dirty="0" smtClean="0"/>
              <a:t> to input pad of AMchips [DONE]</a:t>
            </a:r>
          </a:p>
          <a:p>
            <a:pPr lvl="1" algn="just"/>
            <a:endParaRPr lang="en-US" b="1" dirty="0" smtClean="0"/>
          </a:p>
          <a:p>
            <a:pPr lvl="1" algn="just"/>
            <a:r>
              <a:rPr lang="en-US" b="1" dirty="0" smtClean="0"/>
              <a:t>AMchips output to GLUE [TO-DO]</a:t>
            </a:r>
          </a:p>
          <a:p>
            <a:pPr lvl="1" algn="just"/>
            <a:endParaRPr lang="en-US" b="1" dirty="0" smtClean="0"/>
          </a:p>
          <a:p>
            <a:pPr lvl="1" algn="just"/>
            <a:r>
              <a:rPr lang="en-US" b="1" dirty="0" smtClean="0"/>
              <a:t>AMchips output to AMchips input pad (pipeline connection) [TO-DO]</a:t>
            </a:r>
          </a:p>
          <a:p>
            <a:pPr lvl="1">
              <a:buNone/>
            </a:pPr>
            <a:endParaRPr lang="en-US" dirty="0" smtClean="0"/>
          </a:p>
        </p:txBody>
      </p:sp>
      <p:sp>
        <p:nvSpPr>
          <p:cNvPr id="4" name="Segnaposto numero diapositiva 3"/>
          <p:cNvSpPr>
            <a:spLocks noGrp="1"/>
          </p:cNvSpPr>
          <p:nvPr>
            <p:ph type="sldNum" sz="quarter" idx="12"/>
          </p:nvPr>
        </p:nvSpPr>
        <p:spPr/>
        <p:txBody>
          <a:bodyPr/>
          <a:lstStyle/>
          <a:p>
            <a:fld id="{3C1D492E-813E-4699-A2F6-696181DFF5B0}" type="slidenum">
              <a:rPr lang="en-US" smtClean="0"/>
              <a:pPr/>
              <a:t>16</a:t>
            </a:fld>
            <a:endParaRPr lang="en-US"/>
          </a:p>
        </p:txBody>
      </p:sp>
      <p:sp>
        <p:nvSpPr>
          <p:cNvPr id="5" name="Segnaposto piè di pagina 4"/>
          <p:cNvSpPr>
            <a:spLocks noGrp="1"/>
          </p:cNvSpPr>
          <p:nvPr>
            <p:ph type="ftr" sz="quarter" idx="11"/>
          </p:nvPr>
        </p:nvSpPr>
        <p:spPr/>
        <p:txBody>
          <a:bodyPr/>
          <a:lstStyle/>
          <a:p>
            <a:r>
              <a:rPr lang="it-IT" sz="1200" dirty="0" smtClean="0"/>
              <a:t>FTK Workshop 13/03/2013 Pisa - Daniel Magalotti </a:t>
            </a:r>
            <a:endParaRPr lang="en-US" sz="1200" dirty="0"/>
          </a:p>
        </p:txBody>
      </p:sp>
      <p:pic>
        <p:nvPicPr>
          <p:cNvPr id="3075" name="Picture 3"/>
          <p:cNvPicPr>
            <a:picLocks noChangeAspect="1" noChangeArrowheads="1"/>
          </p:cNvPicPr>
          <p:nvPr/>
        </p:nvPicPr>
        <p:blipFill>
          <a:blip r:embed="rId2"/>
          <a:srcRect/>
          <a:stretch>
            <a:fillRect/>
          </a:stretch>
        </p:blipFill>
        <p:spPr bwMode="auto">
          <a:xfrm>
            <a:off x="0" y="1214422"/>
            <a:ext cx="9001156" cy="5143536"/>
          </a:xfrm>
          <a:prstGeom prst="rect">
            <a:avLst/>
          </a:prstGeom>
          <a:noFill/>
          <a:ln w="9525">
            <a:noFill/>
            <a:miter lim="800000"/>
            <a:headEnd/>
            <a:tailEnd/>
          </a:ln>
          <a:effectLst/>
        </p:spPr>
      </p:pic>
      <p:pic>
        <p:nvPicPr>
          <p:cNvPr id="3076" name="Picture 4" descr="C:\Users\Daniel-Bibi\Desktop\JTAG_TAP.gif"/>
          <p:cNvPicPr>
            <a:picLocks noChangeAspect="1" noChangeArrowheads="1"/>
          </p:cNvPicPr>
          <p:nvPr/>
        </p:nvPicPr>
        <p:blipFill>
          <a:blip r:embed="rId3"/>
          <a:srcRect/>
          <a:stretch>
            <a:fillRect/>
          </a:stretch>
        </p:blipFill>
        <p:spPr bwMode="auto">
          <a:xfrm>
            <a:off x="4239080" y="1214422"/>
            <a:ext cx="4833514" cy="3357586"/>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en-US" dirty="0" smtClean="0"/>
              <a:t>Monitoring and testing tools</a:t>
            </a:r>
            <a:endParaRPr lang="en-US" dirty="0"/>
          </a:p>
        </p:txBody>
      </p:sp>
      <p:sp>
        <p:nvSpPr>
          <p:cNvPr id="3" name="Segnaposto contenuto 2"/>
          <p:cNvSpPr>
            <a:spLocks noGrp="1"/>
          </p:cNvSpPr>
          <p:nvPr>
            <p:ph sz="quarter" idx="1"/>
          </p:nvPr>
        </p:nvSpPr>
        <p:spPr/>
        <p:txBody>
          <a:bodyPr/>
          <a:lstStyle/>
          <a:p>
            <a:pPr algn="just"/>
            <a:r>
              <a:rPr lang="en-US" dirty="0" smtClean="0"/>
              <a:t>The Spybuffer </a:t>
            </a:r>
            <a:r>
              <a:rPr lang="en-US" dirty="0" smtClean="0"/>
              <a:t>is used to monitoring the data flow in each input and output link between AMBoard and AUX card</a:t>
            </a:r>
            <a:endParaRPr lang="en-US" dirty="0" smtClean="0"/>
          </a:p>
          <a:p>
            <a:pPr lvl="1" algn="just"/>
            <a:r>
              <a:rPr lang="en-US" dirty="0" smtClean="0"/>
              <a:t>A function give this output file format</a:t>
            </a:r>
            <a:endParaRPr lang="en-US" dirty="0"/>
          </a:p>
        </p:txBody>
      </p:sp>
      <p:pic>
        <p:nvPicPr>
          <p:cNvPr id="2051" name="Picture 3"/>
          <p:cNvPicPr>
            <a:picLocks noChangeAspect="1" noChangeArrowheads="1"/>
          </p:cNvPicPr>
          <p:nvPr/>
        </p:nvPicPr>
        <p:blipFill>
          <a:blip r:embed="rId3"/>
          <a:srcRect t="44767" r="32656"/>
          <a:stretch>
            <a:fillRect/>
          </a:stretch>
        </p:blipFill>
        <p:spPr bwMode="auto">
          <a:xfrm>
            <a:off x="428596" y="2571744"/>
            <a:ext cx="8572528" cy="3779069"/>
          </a:xfrm>
          <a:prstGeom prst="rect">
            <a:avLst/>
          </a:prstGeom>
          <a:noFill/>
          <a:ln w="9525">
            <a:noFill/>
            <a:miter lim="800000"/>
            <a:headEnd/>
            <a:tailEnd/>
          </a:ln>
          <a:effectLst/>
        </p:spPr>
      </p:pic>
      <p:sp>
        <p:nvSpPr>
          <p:cNvPr id="5" name="Segnaposto numero diapositiva 4"/>
          <p:cNvSpPr>
            <a:spLocks noGrp="1"/>
          </p:cNvSpPr>
          <p:nvPr>
            <p:ph type="sldNum" sz="quarter" idx="12"/>
          </p:nvPr>
        </p:nvSpPr>
        <p:spPr/>
        <p:txBody>
          <a:bodyPr/>
          <a:lstStyle/>
          <a:p>
            <a:fld id="{3C1D492E-813E-4699-A2F6-696181DFF5B0}" type="slidenum">
              <a:rPr lang="en-US" smtClean="0"/>
              <a:pPr/>
              <a:t>17</a:t>
            </a:fld>
            <a:endParaRPr lang="en-US"/>
          </a:p>
        </p:txBody>
      </p:sp>
      <p:sp>
        <p:nvSpPr>
          <p:cNvPr id="6" name="Segnaposto piè di pagina 5"/>
          <p:cNvSpPr>
            <a:spLocks noGrp="1"/>
          </p:cNvSpPr>
          <p:nvPr>
            <p:ph type="ftr" sz="quarter" idx="11"/>
          </p:nvPr>
        </p:nvSpPr>
        <p:spPr/>
        <p:txBody>
          <a:bodyPr/>
          <a:lstStyle/>
          <a:p>
            <a:r>
              <a:rPr lang="it-IT" sz="1200" dirty="0" smtClean="0"/>
              <a:t>FTK Workshop 13/03/2013 Pisa - Daniel Magalotti </a:t>
            </a:r>
            <a:endParaRPr lang="en-US" sz="1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en-US" dirty="0" smtClean="0"/>
              <a:t>Monitoring and testing tools</a:t>
            </a:r>
            <a:endParaRPr lang="en-US" dirty="0"/>
          </a:p>
        </p:txBody>
      </p:sp>
      <p:sp>
        <p:nvSpPr>
          <p:cNvPr id="3" name="Segnaposto contenuto 2"/>
          <p:cNvSpPr>
            <a:spLocks noGrp="1"/>
          </p:cNvSpPr>
          <p:nvPr>
            <p:ph sz="quarter" idx="1"/>
          </p:nvPr>
        </p:nvSpPr>
        <p:spPr/>
        <p:txBody>
          <a:bodyPr/>
          <a:lstStyle/>
          <a:p>
            <a:pPr algn="just"/>
            <a:r>
              <a:rPr lang="en-US" dirty="0" smtClean="0"/>
              <a:t>The Spybuffer is used to monitoring the data flow in each input and output link between AMBoard and AUX card</a:t>
            </a:r>
          </a:p>
          <a:p>
            <a:pPr lvl="1" algn="just"/>
            <a:r>
              <a:rPr lang="en-US" dirty="0" smtClean="0"/>
              <a:t>A </a:t>
            </a:r>
            <a:r>
              <a:rPr lang="en-US" dirty="0" smtClean="0"/>
              <a:t>function </a:t>
            </a:r>
            <a:r>
              <a:rPr lang="en-US" dirty="0" smtClean="0"/>
              <a:t>give</a:t>
            </a:r>
            <a:r>
              <a:rPr lang="en-US" dirty="0" smtClean="0"/>
              <a:t> </a:t>
            </a:r>
            <a:r>
              <a:rPr lang="en-US" dirty="0" smtClean="0"/>
              <a:t>this output file format</a:t>
            </a:r>
            <a:endParaRPr lang="en-US" dirty="0"/>
          </a:p>
        </p:txBody>
      </p:sp>
      <p:sp>
        <p:nvSpPr>
          <p:cNvPr id="8" name="CasellaDiTesto 7"/>
          <p:cNvSpPr txBox="1"/>
          <p:nvPr/>
        </p:nvSpPr>
        <p:spPr>
          <a:xfrm>
            <a:off x="4429124" y="2616355"/>
            <a:ext cx="4714876" cy="3170099"/>
          </a:xfrm>
          <a:prstGeom prst="rect">
            <a:avLst/>
          </a:prstGeom>
          <a:noFill/>
        </p:spPr>
        <p:txBody>
          <a:bodyPr wrap="square" rtlCol="0">
            <a:spAutoFit/>
          </a:bodyPr>
          <a:lstStyle/>
          <a:p>
            <a:pPr algn="just"/>
            <a:r>
              <a:rPr lang="en-US" sz="2000" dirty="0" smtClean="0"/>
              <a:t>In the red box is report the output of one Spybuffer:</a:t>
            </a:r>
          </a:p>
          <a:p>
            <a:pPr lvl="1" algn="just">
              <a:buFont typeface="Arial" pitchFamily="34" charset="0"/>
              <a:buChar char="•"/>
            </a:pPr>
            <a:r>
              <a:rPr lang="en-US" sz="2000" dirty="0" smtClean="0"/>
              <a:t> address of memory location</a:t>
            </a:r>
          </a:p>
          <a:p>
            <a:pPr lvl="1" algn="just">
              <a:buFont typeface="Arial" pitchFamily="34" charset="0"/>
              <a:buChar char="•"/>
            </a:pPr>
            <a:r>
              <a:rPr lang="en-US" sz="2000" dirty="0" smtClean="0"/>
              <a:t> value of the memory</a:t>
            </a:r>
          </a:p>
          <a:p>
            <a:pPr algn="just"/>
            <a:endParaRPr lang="en-US" sz="2000" dirty="0" smtClean="0"/>
          </a:p>
          <a:p>
            <a:pPr algn="just"/>
            <a:r>
              <a:rPr lang="en-US" sz="2000" dirty="0" smtClean="0"/>
              <a:t>In the green box the are the information of the status of Spybuffer</a:t>
            </a:r>
          </a:p>
          <a:p>
            <a:pPr lvl="1" algn="just">
              <a:buFont typeface="Arial" pitchFamily="34" charset="0"/>
              <a:buChar char="•"/>
            </a:pPr>
            <a:r>
              <a:rPr lang="en-US" sz="2000" dirty="0" smtClean="0"/>
              <a:t> first free address location</a:t>
            </a:r>
          </a:p>
          <a:p>
            <a:pPr lvl="1" algn="just">
              <a:buFont typeface="Arial" pitchFamily="34" charset="0"/>
              <a:buChar char="•"/>
            </a:pPr>
            <a:r>
              <a:rPr lang="en-US" sz="2000" dirty="0" smtClean="0"/>
              <a:t> overflow status</a:t>
            </a:r>
          </a:p>
          <a:p>
            <a:pPr lvl="1" algn="just">
              <a:buFont typeface="Arial" pitchFamily="34" charset="0"/>
              <a:buChar char="•"/>
            </a:pPr>
            <a:r>
              <a:rPr lang="en-US" sz="2000" dirty="0" smtClean="0"/>
              <a:t> freeze status</a:t>
            </a:r>
            <a:endParaRPr lang="en-US" sz="2000" dirty="0"/>
          </a:p>
        </p:txBody>
      </p:sp>
      <p:grpSp>
        <p:nvGrpSpPr>
          <p:cNvPr id="10" name="Gruppo 9"/>
          <p:cNvGrpSpPr/>
          <p:nvPr/>
        </p:nvGrpSpPr>
        <p:grpSpPr>
          <a:xfrm>
            <a:off x="785786" y="2500306"/>
            <a:ext cx="3357586" cy="3786215"/>
            <a:chOff x="785786" y="2786058"/>
            <a:chExt cx="3357586" cy="3786215"/>
          </a:xfrm>
        </p:grpSpPr>
        <p:grpSp>
          <p:nvGrpSpPr>
            <p:cNvPr id="7" name="Gruppo 6"/>
            <p:cNvGrpSpPr/>
            <p:nvPr/>
          </p:nvGrpSpPr>
          <p:grpSpPr>
            <a:xfrm>
              <a:off x="785786" y="2786058"/>
              <a:ext cx="3357586" cy="3753747"/>
              <a:chOff x="785786" y="2786058"/>
              <a:chExt cx="3357586" cy="3753747"/>
            </a:xfrm>
          </p:grpSpPr>
          <p:pic>
            <p:nvPicPr>
              <p:cNvPr id="2051" name="Picture 3"/>
              <p:cNvPicPr>
                <a:picLocks noChangeAspect="1" noChangeArrowheads="1"/>
              </p:cNvPicPr>
              <p:nvPr/>
            </p:nvPicPr>
            <p:blipFill>
              <a:blip r:embed="rId3"/>
              <a:srcRect t="44767" r="77552" b="370"/>
              <a:stretch>
                <a:fillRect/>
              </a:stretch>
            </p:blipFill>
            <p:spPr bwMode="auto">
              <a:xfrm>
                <a:off x="785786" y="2786058"/>
                <a:ext cx="3357586" cy="3753747"/>
              </a:xfrm>
              <a:prstGeom prst="rect">
                <a:avLst/>
              </a:prstGeom>
              <a:noFill/>
              <a:ln w="9525">
                <a:noFill/>
                <a:miter lim="800000"/>
                <a:headEnd/>
                <a:tailEnd/>
              </a:ln>
              <a:effectLst/>
            </p:spPr>
          </p:pic>
          <p:sp>
            <p:nvSpPr>
              <p:cNvPr id="6" name="Rettangolo 5"/>
              <p:cNvSpPr/>
              <p:nvPr/>
            </p:nvSpPr>
            <p:spPr>
              <a:xfrm>
                <a:off x="785786" y="2786058"/>
                <a:ext cx="857256" cy="3039367"/>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 name="Rettangolo 8"/>
            <p:cNvSpPr/>
            <p:nvPr/>
          </p:nvSpPr>
          <p:spPr>
            <a:xfrm>
              <a:off x="785786" y="5857893"/>
              <a:ext cx="3357586" cy="714380"/>
            </a:xfrm>
            <a:prstGeom prst="rect">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Segnaposto numero diapositiva 10"/>
          <p:cNvSpPr>
            <a:spLocks noGrp="1"/>
          </p:cNvSpPr>
          <p:nvPr>
            <p:ph type="sldNum" sz="quarter" idx="12"/>
          </p:nvPr>
        </p:nvSpPr>
        <p:spPr/>
        <p:txBody>
          <a:bodyPr/>
          <a:lstStyle/>
          <a:p>
            <a:fld id="{3C1D492E-813E-4699-A2F6-696181DFF5B0}" type="slidenum">
              <a:rPr lang="en-US" smtClean="0"/>
              <a:pPr/>
              <a:t>18</a:t>
            </a:fld>
            <a:endParaRPr lang="en-US"/>
          </a:p>
        </p:txBody>
      </p:sp>
      <p:sp>
        <p:nvSpPr>
          <p:cNvPr id="12" name="Segnaposto piè di pagina 11"/>
          <p:cNvSpPr>
            <a:spLocks noGrp="1"/>
          </p:cNvSpPr>
          <p:nvPr>
            <p:ph type="ftr" sz="quarter" idx="11"/>
          </p:nvPr>
        </p:nvSpPr>
        <p:spPr/>
        <p:txBody>
          <a:bodyPr/>
          <a:lstStyle/>
          <a:p>
            <a:r>
              <a:rPr lang="it-IT" sz="1200" dirty="0" smtClean="0"/>
              <a:t>FTK Workshop 13/03/2013 Pisa - Daniel Magalotti </a:t>
            </a:r>
            <a:endParaRPr lang="en-US" sz="1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en-US" dirty="0" smtClean="0"/>
              <a:t>Monitoring and testing tools</a:t>
            </a:r>
            <a:endParaRPr lang="en-US" dirty="0"/>
          </a:p>
        </p:txBody>
      </p:sp>
      <p:sp>
        <p:nvSpPr>
          <p:cNvPr id="3" name="Segnaposto contenuto 2"/>
          <p:cNvSpPr>
            <a:spLocks noGrp="1"/>
          </p:cNvSpPr>
          <p:nvPr>
            <p:ph sz="quarter" idx="1"/>
          </p:nvPr>
        </p:nvSpPr>
        <p:spPr/>
        <p:txBody>
          <a:bodyPr/>
          <a:lstStyle/>
          <a:p>
            <a:pPr algn="just"/>
            <a:r>
              <a:rPr lang="en-US" dirty="0" smtClean="0"/>
              <a:t>The Spybuffer is used to monitoring the data flow in each input and output link between AMBoard and AUX card</a:t>
            </a:r>
          </a:p>
          <a:p>
            <a:pPr lvl="1" algn="just"/>
            <a:r>
              <a:rPr lang="en-US" dirty="0" smtClean="0"/>
              <a:t>A </a:t>
            </a:r>
            <a:r>
              <a:rPr lang="en-US" dirty="0" smtClean="0"/>
              <a:t>function give this output file format</a:t>
            </a:r>
          </a:p>
          <a:p>
            <a:pPr algn="just"/>
            <a:r>
              <a:rPr lang="en-US" dirty="0" smtClean="0"/>
              <a:t>The </a:t>
            </a:r>
            <a:r>
              <a:rPr lang="en-US" dirty="0" err="1" smtClean="0"/>
              <a:t>VmeFifos</a:t>
            </a:r>
            <a:r>
              <a:rPr lang="en-US" dirty="0" smtClean="0"/>
              <a:t> are instantiate in each link for the input and output to simulate the eternal data flow</a:t>
            </a:r>
          </a:p>
          <a:p>
            <a:pPr lvl="1" algn="just"/>
            <a:r>
              <a:rPr lang="en-US" dirty="0" smtClean="0"/>
              <a:t>An hit file is loading into the FIFOs</a:t>
            </a:r>
          </a:p>
          <a:p>
            <a:pPr lvl="1"/>
            <a:endParaRPr lang="en-US" dirty="0"/>
          </a:p>
        </p:txBody>
      </p:sp>
      <p:pic>
        <p:nvPicPr>
          <p:cNvPr id="1027" name="Picture 3"/>
          <p:cNvPicPr>
            <a:picLocks noChangeAspect="1" noChangeArrowheads="1"/>
          </p:cNvPicPr>
          <p:nvPr/>
        </p:nvPicPr>
        <p:blipFill>
          <a:blip r:embed="rId3"/>
          <a:srcRect r="66875" b="65698"/>
          <a:stretch>
            <a:fillRect/>
          </a:stretch>
        </p:blipFill>
        <p:spPr bwMode="auto">
          <a:xfrm>
            <a:off x="714348" y="4071942"/>
            <a:ext cx="4214842" cy="2345998"/>
          </a:xfrm>
          <a:prstGeom prst="rect">
            <a:avLst/>
          </a:prstGeom>
          <a:noFill/>
          <a:ln w="9525">
            <a:noFill/>
            <a:miter lim="800000"/>
            <a:headEnd/>
            <a:tailEnd/>
          </a:ln>
          <a:effectLst/>
        </p:spPr>
      </p:pic>
      <p:sp>
        <p:nvSpPr>
          <p:cNvPr id="11" name="Rettangolo 10"/>
          <p:cNvSpPr/>
          <p:nvPr/>
        </p:nvSpPr>
        <p:spPr>
          <a:xfrm>
            <a:off x="6572264" y="3500438"/>
            <a:ext cx="2143140" cy="2714644"/>
          </a:xfrm>
          <a:prstGeom prst="rect">
            <a:avLst/>
          </a:prstGeom>
          <a:noFill/>
          <a:ln w="63500">
            <a:solidFill>
              <a:srgbClr val="00B05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rgbClr val="00B050"/>
                </a:solidFill>
              </a:rPr>
              <a:t>FPGA on the AMBOARD</a:t>
            </a:r>
          </a:p>
          <a:p>
            <a:pPr algn="ctr"/>
            <a:endParaRPr lang="en-US" sz="1400" dirty="0" smtClean="0">
              <a:solidFill>
                <a:srgbClr val="00B050"/>
              </a:solidFill>
            </a:endParaRPr>
          </a:p>
          <a:p>
            <a:pPr algn="ctr"/>
            <a:endParaRPr lang="en-US" sz="1400" dirty="0" smtClean="0">
              <a:solidFill>
                <a:srgbClr val="00B050"/>
              </a:solidFill>
            </a:endParaRPr>
          </a:p>
          <a:p>
            <a:pPr algn="ctr"/>
            <a:endParaRPr lang="en-US" sz="1400" dirty="0" smtClean="0">
              <a:solidFill>
                <a:srgbClr val="00B050"/>
              </a:solidFill>
            </a:endParaRPr>
          </a:p>
          <a:p>
            <a:pPr algn="ctr"/>
            <a:endParaRPr lang="en-US" sz="1400" dirty="0" smtClean="0">
              <a:solidFill>
                <a:srgbClr val="00B050"/>
              </a:solidFill>
            </a:endParaRPr>
          </a:p>
          <a:p>
            <a:pPr algn="ctr"/>
            <a:endParaRPr lang="en-US" dirty="0" smtClean="0">
              <a:solidFill>
                <a:srgbClr val="00B050"/>
              </a:solidFill>
            </a:endParaRPr>
          </a:p>
          <a:p>
            <a:pPr algn="ctr"/>
            <a:endParaRPr lang="en-US" dirty="0" smtClean="0">
              <a:solidFill>
                <a:srgbClr val="00B050"/>
              </a:solidFill>
            </a:endParaRPr>
          </a:p>
          <a:p>
            <a:pPr algn="ctr"/>
            <a:endParaRPr lang="en-US" dirty="0" smtClean="0">
              <a:solidFill>
                <a:srgbClr val="00B050"/>
              </a:solidFill>
            </a:endParaRPr>
          </a:p>
          <a:p>
            <a:pPr algn="ctr"/>
            <a:endParaRPr lang="en-US" dirty="0" smtClean="0">
              <a:solidFill>
                <a:srgbClr val="00B050"/>
              </a:solidFill>
            </a:endParaRPr>
          </a:p>
          <a:p>
            <a:pPr algn="ctr"/>
            <a:endParaRPr lang="en-US" dirty="0">
              <a:solidFill>
                <a:srgbClr val="00B050"/>
              </a:solidFill>
            </a:endParaRPr>
          </a:p>
        </p:txBody>
      </p:sp>
      <p:sp>
        <p:nvSpPr>
          <p:cNvPr id="12" name="Rettangolo 11"/>
          <p:cNvSpPr/>
          <p:nvPr/>
        </p:nvSpPr>
        <p:spPr>
          <a:xfrm>
            <a:off x="7000892" y="4143380"/>
            <a:ext cx="928694" cy="357190"/>
          </a:xfrm>
          <a:prstGeom prst="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rgbClr val="00B0F0"/>
                </a:solidFill>
              </a:rPr>
              <a:t>FIFO BUS 0</a:t>
            </a:r>
            <a:endParaRPr lang="en-US" sz="600" dirty="0">
              <a:solidFill>
                <a:srgbClr val="00B0F0"/>
              </a:solidFill>
            </a:endParaRPr>
          </a:p>
        </p:txBody>
      </p:sp>
      <p:sp>
        <p:nvSpPr>
          <p:cNvPr id="13" name="Rettangolo 12"/>
          <p:cNvSpPr/>
          <p:nvPr/>
        </p:nvSpPr>
        <p:spPr>
          <a:xfrm>
            <a:off x="4214810" y="4071942"/>
            <a:ext cx="571504" cy="2357454"/>
          </a:xfrm>
          <a:prstGeom prst="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ccia circolare in giù 14"/>
          <p:cNvSpPr/>
          <p:nvPr/>
        </p:nvSpPr>
        <p:spPr>
          <a:xfrm>
            <a:off x="4786314" y="3929066"/>
            <a:ext cx="2214578" cy="428628"/>
          </a:xfrm>
          <a:prstGeom prst="curvedDownArrow">
            <a:avLst>
              <a:gd name="adj1" fmla="val 25000"/>
              <a:gd name="adj2" fmla="val 50000"/>
              <a:gd name="adj3" fmla="val 21235"/>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Rettangolo 15"/>
          <p:cNvSpPr/>
          <p:nvPr/>
        </p:nvSpPr>
        <p:spPr>
          <a:xfrm>
            <a:off x="3143240" y="4071942"/>
            <a:ext cx="571504" cy="2357454"/>
          </a:xfrm>
          <a:prstGeom prst="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ccia circolare in su 17"/>
          <p:cNvSpPr/>
          <p:nvPr/>
        </p:nvSpPr>
        <p:spPr>
          <a:xfrm>
            <a:off x="3714744" y="5929330"/>
            <a:ext cx="3286148" cy="642942"/>
          </a:xfrm>
          <a:prstGeom prst="curvedUpArrow">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Rettangolo 18"/>
          <p:cNvSpPr/>
          <p:nvPr/>
        </p:nvSpPr>
        <p:spPr>
          <a:xfrm>
            <a:off x="7000892" y="5500702"/>
            <a:ext cx="928694" cy="357190"/>
          </a:xfrm>
          <a:prstGeom prst="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rgbClr val="00B0F0"/>
                </a:solidFill>
              </a:rPr>
              <a:t>FIFO BUS 7</a:t>
            </a:r>
            <a:endParaRPr lang="en-US" sz="600" dirty="0">
              <a:solidFill>
                <a:srgbClr val="00B0F0"/>
              </a:solidFill>
            </a:endParaRPr>
          </a:p>
        </p:txBody>
      </p:sp>
      <p:sp>
        <p:nvSpPr>
          <p:cNvPr id="14" name="Segnaposto numero diapositiva 13"/>
          <p:cNvSpPr>
            <a:spLocks noGrp="1"/>
          </p:cNvSpPr>
          <p:nvPr>
            <p:ph type="sldNum" sz="quarter" idx="12"/>
          </p:nvPr>
        </p:nvSpPr>
        <p:spPr/>
        <p:txBody>
          <a:bodyPr/>
          <a:lstStyle/>
          <a:p>
            <a:fld id="{3C1D492E-813E-4699-A2F6-696181DFF5B0}" type="slidenum">
              <a:rPr lang="en-US" smtClean="0"/>
              <a:pPr/>
              <a:t>19</a:t>
            </a:fld>
            <a:endParaRPr lang="en-US"/>
          </a:p>
        </p:txBody>
      </p:sp>
      <p:sp>
        <p:nvSpPr>
          <p:cNvPr id="17" name="Segnaposto piè di pagina 16"/>
          <p:cNvSpPr>
            <a:spLocks noGrp="1"/>
          </p:cNvSpPr>
          <p:nvPr>
            <p:ph type="ftr" sz="quarter" idx="11"/>
          </p:nvPr>
        </p:nvSpPr>
        <p:spPr/>
        <p:txBody>
          <a:bodyPr/>
          <a:lstStyle/>
          <a:p>
            <a:r>
              <a:rPr lang="it-IT" sz="1200" dirty="0" smtClean="0"/>
              <a:t>FTK Workshop 13/03/2013 Pisa - Daniel Magalotti </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dirty="0" smtClean="0"/>
              <a:t>Outline</a:t>
            </a:r>
            <a:endParaRPr lang="en-US" dirty="0"/>
          </a:p>
        </p:txBody>
      </p:sp>
      <p:sp>
        <p:nvSpPr>
          <p:cNvPr id="3" name="Segnaposto contenuto 2"/>
          <p:cNvSpPr>
            <a:spLocks noGrp="1"/>
          </p:cNvSpPr>
          <p:nvPr>
            <p:ph sz="quarter" idx="1"/>
          </p:nvPr>
        </p:nvSpPr>
        <p:spPr/>
        <p:txBody>
          <a:bodyPr/>
          <a:lstStyle/>
          <a:p>
            <a:r>
              <a:rPr lang="en-US" dirty="0" smtClean="0"/>
              <a:t>VME standard protocol description</a:t>
            </a:r>
          </a:p>
          <a:p>
            <a:endParaRPr lang="en-US" dirty="0" smtClean="0"/>
          </a:p>
          <a:p>
            <a:r>
              <a:rPr lang="en-US" dirty="0" smtClean="0"/>
              <a:t>AMBoard &amp; LAMB configuration</a:t>
            </a:r>
          </a:p>
          <a:p>
            <a:endParaRPr lang="en-US" dirty="0" smtClean="0"/>
          </a:p>
          <a:p>
            <a:r>
              <a:rPr lang="en-US" dirty="0" smtClean="0"/>
              <a:t>AMchip configuration and control</a:t>
            </a:r>
          </a:p>
          <a:p>
            <a:endParaRPr lang="en-US" dirty="0" smtClean="0"/>
          </a:p>
          <a:p>
            <a:r>
              <a:rPr lang="en-US" dirty="0" smtClean="0"/>
              <a:t>Tools and software for testing</a:t>
            </a:r>
          </a:p>
          <a:p>
            <a:endParaRPr lang="en-US" dirty="0" smtClean="0"/>
          </a:p>
          <a:p>
            <a:pPr lvl="1"/>
            <a:endParaRPr lang="en-US" dirty="0" smtClean="0"/>
          </a:p>
          <a:p>
            <a:endParaRPr lang="en-US" dirty="0"/>
          </a:p>
        </p:txBody>
      </p:sp>
      <p:sp>
        <p:nvSpPr>
          <p:cNvPr id="4" name="Segnaposto numero diapositiva 3"/>
          <p:cNvSpPr>
            <a:spLocks noGrp="1"/>
          </p:cNvSpPr>
          <p:nvPr>
            <p:ph type="sldNum" sz="quarter" idx="12"/>
          </p:nvPr>
        </p:nvSpPr>
        <p:spPr/>
        <p:txBody>
          <a:bodyPr/>
          <a:lstStyle/>
          <a:p>
            <a:fld id="{3C1D492E-813E-4699-A2F6-696181DFF5B0}" type="slidenum">
              <a:rPr lang="en-US" smtClean="0"/>
              <a:pPr/>
              <a:t>2</a:t>
            </a:fld>
            <a:endParaRPr lang="en-US"/>
          </a:p>
        </p:txBody>
      </p:sp>
      <p:sp>
        <p:nvSpPr>
          <p:cNvPr id="5" name="Segnaposto piè di pagina 4"/>
          <p:cNvSpPr>
            <a:spLocks noGrp="1"/>
          </p:cNvSpPr>
          <p:nvPr>
            <p:ph type="ftr" sz="quarter" idx="11"/>
          </p:nvPr>
        </p:nvSpPr>
        <p:spPr/>
        <p:txBody>
          <a:bodyPr/>
          <a:lstStyle/>
          <a:p>
            <a:r>
              <a:rPr lang="it-IT" sz="1200" dirty="0" smtClean="0"/>
              <a:t>FTK Workshop 13/03/2013 Pisa - Daniel Magalotti </a:t>
            </a:r>
            <a:endParaRPr lang="en-US" sz="1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dirty="0" smtClean="0"/>
              <a:t>Automatic test</a:t>
            </a:r>
            <a:endParaRPr lang="en-US" dirty="0"/>
          </a:p>
        </p:txBody>
      </p:sp>
      <p:sp>
        <p:nvSpPr>
          <p:cNvPr id="3" name="Segnaposto contenuto 2"/>
          <p:cNvSpPr>
            <a:spLocks noGrp="1"/>
          </p:cNvSpPr>
          <p:nvPr>
            <p:ph sz="quarter" idx="1"/>
          </p:nvPr>
        </p:nvSpPr>
        <p:spPr/>
        <p:txBody>
          <a:bodyPr>
            <a:normAutofit/>
          </a:bodyPr>
          <a:lstStyle/>
          <a:p>
            <a:pPr algn="just"/>
            <a:r>
              <a:rPr lang="en-US" dirty="0" smtClean="0"/>
              <a:t>An automatic script </a:t>
            </a:r>
            <a:r>
              <a:rPr lang="en-US" dirty="0" smtClean="0"/>
              <a:t>is </a:t>
            </a:r>
            <a:r>
              <a:rPr lang="en-US" dirty="0" smtClean="0"/>
              <a:t>implemented to testing the </a:t>
            </a:r>
            <a:r>
              <a:rPr lang="en-US" dirty="0" smtClean="0"/>
              <a:t>entire system using tools describe above</a:t>
            </a:r>
            <a:endParaRPr lang="en-US" dirty="0" smtClean="0"/>
          </a:p>
          <a:p>
            <a:pPr algn="just"/>
            <a:r>
              <a:rPr lang="en-US" dirty="0" smtClean="0"/>
              <a:t>The list of operation</a:t>
            </a:r>
          </a:p>
          <a:p>
            <a:pPr lvl="1" algn="just"/>
            <a:r>
              <a:rPr lang="en-US" dirty="0" smtClean="0"/>
              <a:t>A simulation functions generate the </a:t>
            </a:r>
            <a:r>
              <a:rPr lang="en-US" b="1" dirty="0" smtClean="0"/>
              <a:t>pattern bank </a:t>
            </a:r>
            <a:r>
              <a:rPr lang="en-US" dirty="0" smtClean="0"/>
              <a:t>and both the </a:t>
            </a:r>
            <a:r>
              <a:rPr lang="en-US" b="1" dirty="0" smtClean="0"/>
              <a:t>hit files </a:t>
            </a:r>
            <a:r>
              <a:rPr lang="en-US" dirty="0" smtClean="0"/>
              <a:t>and the </a:t>
            </a:r>
            <a:r>
              <a:rPr lang="en-US" b="1" dirty="0" smtClean="0"/>
              <a:t>expected road files</a:t>
            </a:r>
          </a:p>
          <a:p>
            <a:pPr lvl="1" algn="just"/>
            <a:r>
              <a:rPr lang="en-US" dirty="0" smtClean="0"/>
              <a:t>The </a:t>
            </a:r>
            <a:r>
              <a:rPr lang="en-US" b="1" dirty="0" smtClean="0"/>
              <a:t>hit file is loading </a:t>
            </a:r>
            <a:r>
              <a:rPr lang="en-US" dirty="0" smtClean="0"/>
              <a:t>into the </a:t>
            </a:r>
            <a:r>
              <a:rPr lang="en-US" b="1" dirty="0" err="1" smtClean="0"/>
              <a:t>VmeFifos</a:t>
            </a:r>
            <a:r>
              <a:rPr lang="en-US" dirty="0" smtClean="0"/>
              <a:t> </a:t>
            </a:r>
          </a:p>
          <a:p>
            <a:pPr lvl="1" algn="just"/>
            <a:r>
              <a:rPr lang="en-US" dirty="0" smtClean="0"/>
              <a:t>A start command is sent to enable the hit distribution to the AMchip</a:t>
            </a:r>
          </a:p>
          <a:p>
            <a:pPr lvl="1" algn="just"/>
            <a:r>
              <a:rPr lang="en-US" dirty="0" smtClean="0"/>
              <a:t>The </a:t>
            </a:r>
            <a:r>
              <a:rPr lang="en-US" b="1" dirty="0" smtClean="0"/>
              <a:t>output road </a:t>
            </a:r>
            <a:r>
              <a:rPr lang="en-US" dirty="0" smtClean="0"/>
              <a:t>from the AMchip is stored into the output </a:t>
            </a:r>
            <a:r>
              <a:rPr lang="en-US" b="1" dirty="0" smtClean="0"/>
              <a:t>Spybuffer</a:t>
            </a:r>
            <a:r>
              <a:rPr lang="en-US" dirty="0" smtClean="0"/>
              <a:t> </a:t>
            </a:r>
          </a:p>
          <a:p>
            <a:pPr lvl="1" algn="just"/>
            <a:r>
              <a:rPr lang="en-US" dirty="0" smtClean="0"/>
              <a:t>The </a:t>
            </a:r>
            <a:r>
              <a:rPr lang="en-US" b="1" dirty="0" smtClean="0"/>
              <a:t>content </a:t>
            </a:r>
            <a:r>
              <a:rPr lang="en-US" dirty="0" smtClean="0"/>
              <a:t>of the </a:t>
            </a:r>
            <a:r>
              <a:rPr lang="en-US" b="1" dirty="0" smtClean="0"/>
              <a:t>Spybuffer </a:t>
            </a:r>
            <a:r>
              <a:rPr lang="en-US" dirty="0" smtClean="0"/>
              <a:t>is compared with the </a:t>
            </a:r>
            <a:r>
              <a:rPr lang="en-US" b="1" dirty="0" smtClean="0"/>
              <a:t>expected road file</a:t>
            </a:r>
          </a:p>
          <a:p>
            <a:pPr lvl="1"/>
            <a:endParaRPr lang="en-US" dirty="0"/>
          </a:p>
        </p:txBody>
      </p:sp>
      <p:sp>
        <p:nvSpPr>
          <p:cNvPr id="4" name="Segnaposto numero diapositiva 3"/>
          <p:cNvSpPr>
            <a:spLocks noGrp="1"/>
          </p:cNvSpPr>
          <p:nvPr>
            <p:ph type="sldNum" sz="quarter" idx="12"/>
          </p:nvPr>
        </p:nvSpPr>
        <p:spPr/>
        <p:txBody>
          <a:bodyPr/>
          <a:lstStyle/>
          <a:p>
            <a:fld id="{3C1D492E-813E-4699-A2F6-696181DFF5B0}" type="slidenum">
              <a:rPr lang="en-US" smtClean="0"/>
              <a:pPr/>
              <a:t>20</a:t>
            </a:fld>
            <a:endParaRPr lang="en-US"/>
          </a:p>
        </p:txBody>
      </p:sp>
      <p:sp>
        <p:nvSpPr>
          <p:cNvPr id="5" name="Segnaposto piè di pagina 4"/>
          <p:cNvSpPr>
            <a:spLocks noGrp="1"/>
          </p:cNvSpPr>
          <p:nvPr>
            <p:ph type="ftr" sz="quarter" idx="11"/>
          </p:nvPr>
        </p:nvSpPr>
        <p:spPr/>
        <p:txBody>
          <a:bodyPr/>
          <a:lstStyle/>
          <a:p>
            <a:r>
              <a:rPr lang="it-IT" sz="1200" dirty="0" smtClean="0"/>
              <a:t>FTK Workshop 13/03/2013 Pisa - Daniel Magalotti </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dirty="0" smtClean="0"/>
              <a:t>VME crate interface</a:t>
            </a:r>
            <a:endParaRPr lang="en-US" dirty="0"/>
          </a:p>
        </p:txBody>
      </p:sp>
      <p:sp>
        <p:nvSpPr>
          <p:cNvPr id="3" name="Segnaposto contenuto 2"/>
          <p:cNvSpPr>
            <a:spLocks noGrp="1"/>
          </p:cNvSpPr>
          <p:nvPr>
            <p:ph sz="quarter" idx="1"/>
          </p:nvPr>
        </p:nvSpPr>
        <p:spPr/>
        <p:txBody>
          <a:bodyPr>
            <a:normAutofit/>
          </a:bodyPr>
          <a:lstStyle/>
          <a:p>
            <a:pPr algn="just"/>
            <a:r>
              <a:rPr lang="en-US" dirty="0" smtClean="0"/>
              <a:t>VME crate </a:t>
            </a:r>
          </a:p>
          <a:p>
            <a:pPr lvl="1" algn="just"/>
            <a:r>
              <a:rPr lang="en-US" dirty="0" smtClean="0"/>
              <a:t>Link to the document for the VME protocol </a:t>
            </a:r>
          </a:p>
          <a:p>
            <a:pPr lvl="1" algn="just">
              <a:buNone/>
            </a:pPr>
            <a:r>
              <a:rPr lang="en-US" dirty="0" smtClean="0"/>
              <a:t>	</a:t>
            </a:r>
            <a:r>
              <a:rPr lang="en-US" u="sng" dirty="0" smtClean="0">
                <a:solidFill>
                  <a:srgbClr val="00B0F0"/>
                </a:solidFill>
              </a:rPr>
              <a:t>http://www.interfacebus.com/Design_Connector_VME.html</a:t>
            </a:r>
          </a:p>
          <a:p>
            <a:pPr lvl="1" algn="just"/>
            <a:r>
              <a:rPr lang="en-US" dirty="0" smtClean="0"/>
              <a:t>21 slot for the VME crate</a:t>
            </a:r>
          </a:p>
          <a:p>
            <a:pPr lvl="1" algn="just"/>
            <a:r>
              <a:rPr lang="en-US" dirty="0" smtClean="0"/>
              <a:t>In the </a:t>
            </a:r>
            <a:r>
              <a:rPr lang="en-US" b="1" dirty="0" smtClean="0"/>
              <a:t>first slot </a:t>
            </a:r>
            <a:r>
              <a:rPr lang="en-US" dirty="0" smtClean="0"/>
              <a:t>there is the </a:t>
            </a:r>
          </a:p>
          <a:p>
            <a:pPr lvl="1" algn="just">
              <a:buNone/>
            </a:pPr>
            <a:r>
              <a:rPr lang="en-US" dirty="0" smtClean="0"/>
              <a:t>    master CPU </a:t>
            </a:r>
          </a:p>
          <a:p>
            <a:pPr lvl="1" algn="just"/>
            <a:r>
              <a:rPr lang="en-US" dirty="0" smtClean="0"/>
              <a:t>Until 20 slot for the AMBoard</a:t>
            </a:r>
          </a:p>
          <a:p>
            <a:pPr lvl="1" algn="just">
              <a:buNone/>
            </a:pPr>
            <a:r>
              <a:rPr lang="en-US" dirty="0" smtClean="0"/>
              <a:t>    that is the slave</a:t>
            </a:r>
          </a:p>
          <a:p>
            <a:pPr lvl="1" algn="just"/>
            <a:r>
              <a:rPr lang="en-US" dirty="0" smtClean="0"/>
              <a:t>A </a:t>
            </a:r>
            <a:r>
              <a:rPr lang="en-US" b="1" dirty="0" smtClean="0"/>
              <a:t>geographical address </a:t>
            </a:r>
          </a:p>
          <a:p>
            <a:pPr lvl="1" algn="just">
              <a:buNone/>
            </a:pPr>
            <a:r>
              <a:rPr lang="en-US" b="1" dirty="0" smtClean="0"/>
              <a:t>	</a:t>
            </a:r>
            <a:r>
              <a:rPr lang="en-US" dirty="0" smtClean="0"/>
              <a:t>identifies the position of the </a:t>
            </a:r>
          </a:p>
          <a:p>
            <a:pPr lvl="1" algn="just">
              <a:buNone/>
            </a:pPr>
            <a:r>
              <a:rPr lang="en-US" dirty="0" smtClean="0"/>
              <a:t>	board</a:t>
            </a:r>
          </a:p>
          <a:p>
            <a:endParaRPr lang="en-US" dirty="0" smtClean="0"/>
          </a:p>
        </p:txBody>
      </p:sp>
      <p:pic>
        <p:nvPicPr>
          <p:cNvPr id="4" name="Picture 38"/>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5000628" y="2714620"/>
            <a:ext cx="4095778" cy="3554041"/>
          </a:xfrm>
          <a:prstGeom prst="rect">
            <a:avLst/>
          </a:prstGeom>
        </p:spPr>
      </p:pic>
      <p:sp>
        <p:nvSpPr>
          <p:cNvPr id="5" name="Segnaposto numero diapositiva 4"/>
          <p:cNvSpPr>
            <a:spLocks noGrp="1"/>
          </p:cNvSpPr>
          <p:nvPr>
            <p:ph type="sldNum" sz="quarter" idx="12"/>
          </p:nvPr>
        </p:nvSpPr>
        <p:spPr/>
        <p:txBody>
          <a:bodyPr/>
          <a:lstStyle/>
          <a:p>
            <a:fld id="{3C1D492E-813E-4699-A2F6-696181DFF5B0}" type="slidenum">
              <a:rPr lang="en-US" smtClean="0"/>
              <a:pPr/>
              <a:t>3</a:t>
            </a:fld>
            <a:endParaRPr lang="en-US"/>
          </a:p>
        </p:txBody>
      </p:sp>
      <p:sp>
        <p:nvSpPr>
          <p:cNvPr id="6" name="Segnaposto piè di pagina 5"/>
          <p:cNvSpPr>
            <a:spLocks noGrp="1"/>
          </p:cNvSpPr>
          <p:nvPr>
            <p:ph type="ftr" sz="quarter" idx="11"/>
          </p:nvPr>
        </p:nvSpPr>
        <p:spPr/>
        <p:txBody>
          <a:bodyPr/>
          <a:lstStyle/>
          <a:p>
            <a:r>
              <a:rPr lang="it-IT" sz="1200" dirty="0" smtClean="0"/>
              <a:t>FTK Workshop 13/03/2013 Pisa - Daniel Magalotti </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dirty="0" smtClean="0"/>
              <a:t>VME </a:t>
            </a:r>
            <a:r>
              <a:rPr lang="en-US" b="1" dirty="0" smtClean="0"/>
              <a:t>data</a:t>
            </a:r>
            <a:r>
              <a:rPr lang="en-US" dirty="0" smtClean="0"/>
              <a:t> distribution</a:t>
            </a:r>
            <a:endParaRPr lang="en-US" dirty="0"/>
          </a:p>
        </p:txBody>
      </p:sp>
      <p:sp>
        <p:nvSpPr>
          <p:cNvPr id="3" name="Segnaposto contenuto 2"/>
          <p:cNvSpPr>
            <a:spLocks noGrp="1"/>
          </p:cNvSpPr>
          <p:nvPr>
            <p:ph sz="quarter" idx="1"/>
          </p:nvPr>
        </p:nvSpPr>
        <p:spPr/>
        <p:txBody>
          <a:bodyPr/>
          <a:lstStyle/>
          <a:p>
            <a:pPr algn="just"/>
            <a:r>
              <a:rPr lang="en-US" dirty="0" smtClean="0"/>
              <a:t>The VME data bus distribution inside the AMBoard</a:t>
            </a:r>
          </a:p>
        </p:txBody>
      </p:sp>
      <p:grpSp>
        <p:nvGrpSpPr>
          <p:cNvPr id="45" name="Gruppo 44"/>
          <p:cNvGrpSpPr/>
          <p:nvPr/>
        </p:nvGrpSpPr>
        <p:grpSpPr>
          <a:xfrm>
            <a:off x="500034" y="2000240"/>
            <a:ext cx="8215370" cy="3929090"/>
            <a:chOff x="500034" y="2285992"/>
            <a:chExt cx="8215370" cy="3929090"/>
          </a:xfrm>
        </p:grpSpPr>
        <p:grpSp>
          <p:nvGrpSpPr>
            <p:cNvPr id="42" name="Gruppo 41"/>
            <p:cNvGrpSpPr/>
            <p:nvPr/>
          </p:nvGrpSpPr>
          <p:grpSpPr>
            <a:xfrm>
              <a:off x="714348" y="2285992"/>
              <a:ext cx="7582507" cy="3786214"/>
              <a:chOff x="632831" y="2285992"/>
              <a:chExt cx="7582507" cy="3786214"/>
            </a:xfrm>
          </p:grpSpPr>
          <p:grpSp>
            <p:nvGrpSpPr>
              <p:cNvPr id="4" name="Group 1"/>
              <p:cNvGrpSpPr>
                <a:grpSpLocks noChangeAspect="1"/>
              </p:cNvGrpSpPr>
              <p:nvPr/>
            </p:nvGrpSpPr>
            <p:grpSpPr bwMode="auto">
              <a:xfrm>
                <a:off x="2566388" y="2285992"/>
                <a:ext cx="5648950" cy="3786214"/>
                <a:chOff x="1425" y="8220"/>
                <a:chExt cx="8371" cy="5611"/>
              </a:xfrm>
            </p:grpSpPr>
            <p:sp>
              <p:nvSpPr>
                <p:cNvPr id="5" name="AutoShape 34"/>
                <p:cNvSpPr>
                  <a:spLocks noChangeAspect="1" noChangeArrowheads="1" noTextEdit="1"/>
                </p:cNvSpPr>
                <p:nvPr/>
              </p:nvSpPr>
              <p:spPr bwMode="auto">
                <a:xfrm>
                  <a:off x="1425" y="8220"/>
                  <a:ext cx="8371" cy="5611"/>
                </a:xfrm>
                <a:prstGeom prst="rect">
                  <a:avLst/>
                </a:prstGeom>
                <a:noFill/>
              </p:spPr>
              <p:txBody>
                <a:bodyPr vert="horz" wrap="square" lIns="91440" tIns="45720" rIns="91440" bIns="45720" numCol="1" anchor="t" anchorCtr="0" compatLnSpc="1">
                  <a:prstTxWarp prst="textNoShape">
                    <a:avLst/>
                  </a:prstTxWarp>
                </a:bodyPr>
                <a:lstStyle/>
                <a:p>
                  <a:endParaRPr lang="en-US"/>
                </a:p>
              </p:txBody>
            </p:sp>
            <p:grpSp>
              <p:nvGrpSpPr>
                <p:cNvPr id="6" name="Group 2"/>
                <p:cNvGrpSpPr>
                  <a:grpSpLocks/>
                </p:cNvGrpSpPr>
                <p:nvPr/>
              </p:nvGrpSpPr>
              <p:grpSpPr bwMode="auto">
                <a:xfrm>
                  <a:off x="1785" y="8580"/>
                  <a:ext cx="7651" cy="4891"/>
                  <a:chOff x="1785" y="8580"/>
                  <a:chExt cx="7651" cy="4891"/>
                </a:xfrm>
              </p:grpSpPr>
              <p:sp>
                <p:nvSpPr>
                  <p:cNvPr id="7" name="Rectangle 33"/>
                  <p:cNvSpPr>
                    <a:spLocks noChangeArrowheads="1"/>
                  </p:cNvSpPr>
                  <p:nvPr/>
                </p:nvSpPr>
                <p:spPr bwMode="auto">
                  <a:xfrm>
                    <a:off x="1785" y="8655"/>
                    <a:ext cx="601" cy="481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V</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M</a:t>
                    </a:r>
                    <a:endParaRPr kumimoji="0" lang="it-IT"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it-IT"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B</a:t>
                    </a:r>
                    <a:endParaRPr kumimoji="0" lang="it-IT"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a:t>
                    </a:r>
                    <a:endParaRPr kumimoji="0" lang="it-IT"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a:t>
                    </a:r>
                    <a:endParaRPr kumimoji="0" lang="it-IT"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K</a:t>
                    </a:r>
                    <a:endParaRPr kumimoji="0" lang="it-IT"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a:t>
                    </a:r>
                    <a:endParaRPr kumimoji="0" lang="it-IT"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L</a:t>
                    </a:r>
                    <a:endParaRPr kumimoji="0" lang="it-IT"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a:t>
                    </a:r>
                    <a:endParaRPr kumimoji="0" lang="it-IT"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N</a:t>
                    </a:r>
                    <a:endParaRPr kumimoji="0" lang="it-IT"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a:t>
                    </a:r>
                    <a:endParaRPr kumimoji="0" lang="it-IT"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Rectangle 32"/>
                  <p:cNvSpPr>
                    <a:spLocks noChangeArrowheads="1"/>
                  </p:cNvSpPr>
                  <p:nvPr/>
                </p:nvSpPr>
                <p:spPr bwMode="auto">
                  <a:xfrm>
                    <a:off x="4068" y="11910"/>
                    <a:ext cx="1497" cy="1306"/>
                  </a:xfrm>
                  <a:prstGeom prst="rect">
                    <a:avLst/>
                  </a:prstGeom>
                  <a:solidFill>
                    <a:srgbClr val="FFFFFF"/>
                  </a:solidFill>
                  <a:ln w="38100">
                    <a:solidFill>
                      <a:srgbClr val="00B05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VME INTERFACE</a:t>
                    </a:r>
                    <a:endParaRPr kumimoji="0" lang="it-IT"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FPGA</a:t>
                    </a:r>
                    <a:endParaRPr kumimoji="0" lang="it-IT"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Rectangle 31"/>
                  <p:cNvSpPr>
                    <a:spLocks noChangeArrowheads="1"/>
                  </p:cNvSpPr>
                  <p:nvPr/>
                </p:nvSpPr>
                <p:spPr bwMode="auto">
                  <a:xfrm>
                    <a:off x="7815" y="8580"/>
                    <a:ext cx="1621" cy="130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SCT</a:t>
                    </a:r>
                    <a:endParaRPr kumimoji="0" lang="it-IT"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PIXEL</a:t>
                    </a:r>
                    <a:endParaRPr kumimoji="0" lang="it-IT"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CONTROL</a:t>
                    </a:r>
                    <a:endParaRPr kumimoji="0" lang="it-IT"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0" name="Rectangle 30"/>
                  <p:cNvSpPr>
                    <a:spLocks noChangeArrowheads="1"/>
                  </p:cNvSpPr>
                  <p:nvPr/>
                </p:nvSpPr>
                <p:spPr bwMode="auto">
                  <a:xfrm>
                    <a:off x="4068" y="9737"/>
                    <a:ext cx="1497" cy="130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VMEDATA</a:t>
                    </a:r>
                    <a:endParaRPr kumimoji="0" lang="it-IT"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REPEATER</a:t>
                    </a:r>
                    <a:endParaRPr kumimoji="0" lang="it-IT"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FPGA</a:t>
                    </a:r>
                    <a:endParaRPr kumimoji="0" lang="it-IT"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11" name="Rectangle 29"/>
                  <p:cNvSpPr>
                    <a:spLocks noChangeArrowheads="1"/>
                  </p:cNvSpPr>
                  <p:nvPr/>
                </p:nvSpPr>
                <p:spPr bwMode="auto">
                  <a:xfrm>
                    <a:off x="7815" y="10680"/>
                    <a:ext cx="1621" cy="82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ROAD EVEN</a:t>
                    </a:r>
                    <a:endParaRPr kumimoji="0" lang="it-IT"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ROAD ODD</a:t>
                    </a:r>
                    <a:endParaRPr kumimoji="0" lang="it-IT"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12" name="Rectangle 28"/>
                  <p:cNvSpPr>
                    <a:spLocks noChangeArrowheads="1"/>
                  </p:cNvSpPr>
                  <p:nvPr/>
                </p:nvSpPr>
                <p:spPr bwMode="auto">
                  <a:xfrm>
                    <a:off x="8007" y="12465"/>
                    <a:ext cx="1340" cy="931"/>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AUX</a:t>
                    </a:r>
                    <a:endParaRPr kumimoji="0" lang="it-IT"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CARD</a:t>
                    </a:r>
                    <a:endParaRPr kumimoji="0" lang="it-IT"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13" name="AutoShape 27"/>
                  <p:cNvSpPr>
                    <a:spLocks noChangeShapeType="1"/>
                  </p:cNvSpPr>
                  <p:nvPr/>
                </p:nvSpPr>
                <p:spPr bwMode="auto">
                  <a:xfrm>
                    <a:off x="7120" y="9135"/>
                    <a:ext cx="695" cy="1"/>
                  </a:xfrm>
                  <a:prstGeom prst="straightConnector1">
                    <a:avLst/>
                  </a:prstGeom>
                  <a:noFill/>
                  <a:ln w="38100">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14" name="AutoShape 26"/>
                  <p:cNvSpPr>
                    <a:spLocks noChangeShapeType="1"/>
                  </p:cNvSpPr>
                  <p:nvPr/>
                </p:nvSpPr>
                <p:spPr bwMode="auto">
                  <a:xfrm>
                    <a:off x="7120" y="11115"/>
                    <a:ext cx="695" cy="1"/>
                  </a:xfrm>
                  <a:prstGeom prst="straightConnector1">
                    <a:avLst/>
                  </a:prstGeom>
                  <a:noFill/>
                  <a:ln w="38100">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15" name="AutoShape 25"/>
                  <p:cNvSpPr>
                    <a:spLocks noChangeShapeType="1"/>
                  </p:cNvSpPr>
                  <p:nvPr/>
                </p:nvSpPr>
                <p:spPr bwMode="auto">
                  <a:xfrm>
                    <a:off x="7120" y="12928"/>
                    <a:ext cx="887" cy="2"/>
                  </a:xfrm>
                  <a:prstGeom prst="straightConnector1">
                    <a:avLst/>
                  </a:prstGeom>
                  <a:noFill/>
                  <a:ln w="38100">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16" name="AutoShape 24"/>
                  <p:cNvSpPr>
                    <a:spLocks noChangeShapeType="1"/>
                  </p:cNvSpPr>
                  <p:nvPr/>
                </p:nvSpPr>
                <p:spPr bwMode="auto">
                  <a:xfrm flipH="1">
                    <a:off x="3195" y="10185"/>
                    <a:ext cx="285" cy="345"/>
                  </a:xfrm>
                  <a:prstGeom prst="straightConnector1">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AutoShape 23"/>
                  <p:cNvSpPr>
                    <a:spLocks noChangeShapeType="1"/>
                  </p:cNvSpPr>
                  <p:nvPr/>
                </p:nvSpPr>
                <p:spPr bwMode="auto">
                  <a:xfrm flipH="1">
                    <a:off x="3150" y="12375"/>
                    <a:ext cx="285" cy="344"/>
                  </a:xfrm>
                  <a:prstGeom prst="straightConnector1">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AutoShape 22"/>
                  <p:cNvSpPr>
                    <a:spLocks noChangeShapeType="1"/>
                  </p:cNvSpPr>
                  <p:nvPr/>
                </p:nvSpPr>
                <p:spPr bwMode="auto">
                  <a:xfrm>
                    <a:off x="2386" y="12539"/>
                    <a:ext cx="1682" cy="1"/>
                  </a:xfrm>
                  <a:prstGeom prst="straightConnector1">
                    <a:avLst/>
                  </a:prstGeom>
                  <a:noFill/>
                  <a:ln w="38100">
                    <a:solidFill>
                      <a:srgbClr val="000000"/>
                    </a:solidFill>
                    <a:round/>
                    <a:headEnd type="triangle" w="med" len="me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19" name="AutoShape 21"/>
                  <p:cNvSpPr>
                    <a:spLocks noChangeShapeType="1"/>
                  </p:cNvSpPr>
                  <p:nvPr/>
                </p:nvSpPr>
                <p:spPr bwMode="auto">
                  <a:xfrm>
                    <a:off x="2386" y="10335"/>
                    <a:ext cx="1682" cy="1"/>
                  </a:xfrm>
                  <a:prstGeom prst="straightConnector1">
                    <a:avLst/>
                  </a:prstGeom>
                  <a:noFill/>
                  <a:ln w="38100">
                    <a:solidFill>
                      <a:srgbClr val="000000"/>
                    </a:solidFill>
                    <a:round/>
                    <a:headEnd type="triangle" w="med" len="me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20" name="AutoShape 20"/>
                  <p:cNvSpPr>
                    <a:spLocks noChangeShapeType="1"/>
                  </p:cNvSpPr>
                  <p:nvPr/>
                </p:nvSpPr>
                <p:spPr bwMode="auto">
                  <a:xfrm flipH="1">
                    <a:off x="5565" y="10034"/>
                    <a:ext cx="460" cy="1"/>
                  </a:xfrm>
                  <a:prstGeom prst="straightConnector1">
                    <a:avLst/>
                  </a:prstGeom>
                  <a:noFill/>
                  <a:ln w="38100">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21" name="AutoShape 19"/>
                  <p:cNvSpPr>
                    <a:spLocks noChangeShapeType="1"/>
                  </p:cNvSpPr>
                  <p:nvPr/>
                </p:nvSpPr>
                <p:spPr bwMode="auto">
                  <a:xfrm flipH="1">
                    <a:off x="5580" y="10364"/>
                    <a:ext cx="460" cy="1"/>
                  </a:xfrm>
                  <a:prstGeom prst="straightConnector1">
                    <a:avLst/>
                  </a:prstGeom>
                  <a:noFill/>
                  <a:ln w="38100">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22" name="AutoShape 18"/>
                  <p:cNvSpPr>
                    <a:spLocks noChangeShapeType="1"/>
                  </p:cNvSpPr>
                  <p:nvPr/>
                </p:nvSpPr>
                <p:spPr bwMode="auto">
                  <a:xfrm flipH="1">
                    <a:off x="5580" y="10694"/>
                    <a:ext cx="460" cy="1"/>
                  </a:xfrm>
                  <a:prstGeom prst="straightConnector1">
                    <a:avLst/>
                  </a:prstGeom>
                  <a:noFill/>
                  <a:ln w="38100">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23" name="AutoShape 17"/>
                  <p:cNvSpPr>
                    <a:spLocks noChangeShapeType="1"/>
                  </p:cNvSpPr>
                  <p:nvPr/>
                </p:nvSpPr>
                <p:spPr bwMode="auto">
                  <a:xfrm flipV="1">
                    <a:off x="6025" y="10034"/>
                    <a:ext cx="1095" cy="1"/>
                  </a:xfrm>
                  <a:prstGeom prst="straightConnector1">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 name="AutoShape 16"/>
                  <p:cNvSpPr>
                    <a:spLocks noChangeShapeType="1"/>
                  </p:cNvSpPr>
                  <p:nvPr/>
                </p:nvSpPr>
                <p:spPr bwMode="auto">
                  <a:xfrm>
                    <a:off x="5995" y="10364"/>
                    <a:ext cx="1155" cy="1"/>
                  </a:xfrm>
                  <a:prstGeom prst="straightConnector1">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 name="AutoShape 15"/>
                  <p:cNvSpPr>
                    <a:spLocks noChangeShapeType="1"/>
                  </p:cNvSpPr>
                  <p:nvPr/>
                </p:nvSpPr>
                <p:spPr bwMode="auto">
                  <a:xfrm flipV="1">
                    <a:off x="5755" y="10694"/>
                    <a:ext cx="725" cy="1"/>
                  </a:xfrm>
                  <a:prstGeom prst="straightConnector1">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AutoShape 14"/>
                  <p:cNvSpPr>
                    <a:spLocks noChangeShapeType="1"/>
                  </p:cNvSpPr>
                  <p:nvPr/>
                </p:nvSpPr>
                <p:spPr bwMode="auto">
                  <a:xfrm>
                    <a:off x="6480" y="10681"/>
                    <a:ext cx="1" cy="2249"/>
                  </a:xfrm>
                  <a:prstGeom prst="straightConnector1">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AutoShape 13"/>
                  <p:cNvSpPr>
                    <a:spLocks noChangeShapeType="1"/>
                  </p:cNvSpPr>
                  <p:nvPr/>
                </p:nvSpPr>
                <p:spPr bwMode="auto">
                  <a:xfrm flipV="1">
                    <a:off x="6465" y="12927"/>
                    <a:ext cx="1095" cy="1"/>
                  </a:xfrm>
                  <a:prstGeom prst="straightConnector1">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AutoShape 12"/>
                  <p:cNvSpPr>
                    <a:spLocks noChangeShapeType="1"/>
                  </p:cNvSpPr>
                  <p:nvPr/>
                </p:nvSpPr>
                <p:spPr bwMode="auto">
                  <a:xfrm>
                    <a:off x="7120" y="10394"/>
                    <a:ext cx="1" cy="751"/>
                  </a:xfrm>
                  <a:prstGeom prst="straightConnector1">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9" name="AutoShape 11"/>
                  <p:cNvSpPr>
                    <a:spLocks noChangeShapeType="1"/>
                  </p:cNvSpPr>
                  <p:nvPr/>
                </p:nvSpPr>
                <p:spPr bwMode="auto">
                  <a:xfrm>
                    <a:off x="7089" y="9104"/>
                    <a:ext cx="1" cy="900"/>
                  </a:xfrm>
                  <a:prstGeom prst="straightConnector1">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0" name="AutoShape 10"/>
                  <p:cNvSpPr>
                    <a:spLocks noChangeShapeType="1"/>
                  </p:cNvSpPr>
                  <p:nvPr/>
                </p:nvSpPr>
                <p:spPr bwMode="auto">
                  <a:xfrm flipH="1">
                    <a:off x="6960" y="9392"/>
                    <a:ext cx="285" cy="345"/>
                  </a:xfrm>
                  <a:prstGeom prst="straightConnector1">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 name="AutoShape 9"/>
                  <p:cNvSpPr>
                    <a:spLocks noChangeShapeType="1"/>
                  </p:cNvSpPr>
                  <p:nvPr/>
                </p:nvSpPr>
                <p:spPr bwMode="auto">
                  <a:xfrm flipH="1">
                    <a:off x="6315" y="11640"/>
                    <a:ext cx="285" cy="345"/>
                  </a:xfrm>
                  <a:prstGeom prst="straightConnector1">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2" name="AutoShape 8"/>
                  <p:cNvSpPr>
                    <a:spLocks noChangeShapeType="1"/>
                  </p:cNvSpPr>
                  <p:nvPr/>
                </p:nvSpPr>
                <p:spPr bwMode="auto">
                  <a:xfrm flipH="1">
                    <a:off x="6960" y="10530"/>
                    <a:ext cx="285" cy="345"/>
                  </a:xfrm>
                  <a:prstGeom prst="straightConnector1">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3" name="Text Box 7"/>
                  <p:cNvSpPr txBox="1">
                    <a:spLocks noChangeArrowheads="1"/>
                  </p:cNvSpPr>
                  <p:nvPr/>
                </p:nvSpPr>
                <p:spPr bwMode="auto">
                  <a:xfrm>
                    <a:off x="2625" y="9795"/>
                    <a:ext cx="2010" cy="45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t-IT"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VMEDATA</a:t>
                    </a:r>
                    <a:endParaRPr kumimoji="0" lang="it-IT" sz="1800" b="0" i="0" u="none" strike="noStrike" cap="none" normalizeH="0" baseline="0" smtClean="0">
                      <a:ln>
                        <a:noFill/>
                      </a:ln>
                      <a:solidFill>
                        <a:schemeClr val="tx1"/>
                      </a:solidFill>
                      <a:effectLst/>
                      <a:latin typeface="Arial" pitchFamily="34" charset="0"/>
                      <a:cs typeface="Arial" pitchFamily="34" charset="0"/>
                    </a:endParaRPr>
                  </a:p>
                </p:txBody>
              </p:sp>
              <p:sp>
                <p:nvSpPr>
                  <p:cNvPr id="34" name="Text Box 6"/>
                  <p:cNvSpPr txBox="1">
                    <a:spLocks noChangeArrowheads="1"/>
                  </p:cNvSpPr>
                  <p:nvPr/>
                </p:nvSpPr>
                <p:spPr bwMode="auto">
                  <a:xfrm>
                    <a:off x="2670" y="12000"/>
                    <a:ext cx="2010" cy="45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t-IT"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VMEDATA</a:t>
                    </a:r>
                    <a:endParaRPr kumimoji="0" lang="it-IT"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5" name="Text Box 5"/>
                  <p:cNvSpPr txBox="1">
                    <a:spLocks noChangeArrowheads="1"/>
                  </p:cNvSpPr>
                  <p:nvPr/>
                </p:nvSpPr>
                <p:spPr bwMode="auto">
                  <a:xfrm>
                    <a:off x="6220" y="8684"/>
                    <a:ext cx="2010" cy="45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t-IT"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VMEDATAINP</a:t>
                    </a:r>
                    <a:endParaRPr kumimoji="0" lang="it-IT" sz="1800" b="0" i="0" u="none" strike="noStrike" cap="none" normalizeH="0" baseline="0" smtClean="0">
                      <a:ln>
                        <a:noFill/>
                      </a:ln>
                      <a:solidFill>
                        <a:schemeClr val="tx1"/>
                      </a:solidFill>
                      <a:effectLst/>
                      <a:latin typeface="Arial" pitchFamily="34" charset="0"/>
                      <a:cs typeface="Arial" pitchFamily="34" charset="0"/>
                    </a:endParaRPr>
                  </a:p>
                </p:txBody>
              </p:sp>
              <p:sp>
                <p:nvSpPr>
                  <p:cNvPr id="36" name="Text Box 4"/>
                  <p:cNvSpPr txBox="1">
                    <a:spLocks noChangeArrowheads="1"/>
                  </p:cNvSpPr>
                  <p:nvPr/>
                </p:nvSpPr>
                <p:spPr bwMode="auto">
                  <a:xfrm>
                    <a:off x="6385" y="12405"/>
                    <a:ext cx="2010" cy="45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t-IT"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VMEDATAAUX</a:t>
                    </a:r>
                    <a:endParaRPr kumimoji="0" lang="it-IT" sz="1800" b="0" i="0" u="none" strike="noStrike" cap="none" normalizeH="0" baseline="0" smtClean="0">
                      <a:ln>
                        <a:noFill/>
                      </a:ln>
                      <a:solidFill>
                        <a:schemeClr val="tx1"/>
                      </a:solidFill>
                      <a:effectLst/>
                      <a:latin typeface="Arial" pitchFamily="34" charset="0"/>
                      <a:cs typeface="Arial" pitchFamily="34" charset="0"/>
                    </a:endParaRPr>
                  </a:p>
                </p:txBody>
              </p:sp>
              <p:sp>
                <p:nvSpPr>
                  <p:cNvPr id="37" name="Text Box 3"/>
                  <p:cNvSpPr txBox="1">
                    <a:spLocks noChangeArrowheads="1"/>
                  </p:cNvSpPr>
                  <p:nvPr/>
                </p:nvSpPr>
                <p:spPr bwMode="auto">
                  <a:xfrm>
                    <a:off x="7245" y="10247"/>
                    <a:ext cx="2010" cy="45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t-IT"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VMEDATAOUT</a:t>
                    </a:r>
                    <a:endParaRPr kumimoji="0" lang="it-IT" sz="1800" b="0" i="0" u="none" strike="noStrike" cap="none" normalizeH="0" baseline="0" smtClean="0">
                      <a:ln>
                        <a:noFill/>
                      </a:ln>
                      <a:solidFill>
                        <a:schemeClr val="tx1"/>
                      </a:solidFill>
                      <a:effectLst/>
                      <a:latin typeface="Arial" pitchFamily="34" charset="0"/>
                      <a:cs typeface="Arial" pitchFamily="34" charset="0"/>
                    </a:endParaRPr>
                  </a:p>
                </p:txBody>
              </p:sp>
            </p:grpSp>
          </p:grpSp>
          <p:sp>
            <p:nvSpPr>
              <p:cNvPr id="38" name="Rectangle 32"/>
              <p:cNvSpPr>
                <a:spLocks noChangeArrowheads="1"/>
              </p:cNvSpPr>
              <p:nvPr/>
            </p:nvSpPr>
            <p:spPr bwMode="auto">
              <a:xfrm>
                <a:off x="632831" y="3833616"/>
                <a:ext cx="1010211" cy="881268"/>
              </a:xfrm>
              <a:prstGeom prst="rect">
                <a:avLst/>
              </a:prstGeom>
              <a:solidFill>
                <a:srgbClr val="FFFFFF"/>
              </a:solidFill>
              <a:ln w="38100">
                <a:solidFill>
                  <a:srgbClr val="00B0F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it-IT" sz="3600" b="1" dirty="0" smtClean="0">
                    <a:latin typeface="Calibri" pitchFamily="34" charset="0"/>
                    <a:cs typeface="Times New Roman" pitchFamily="18" charset="0"/>
                  </a:rPr>
                  <a:t>CPU</a:t>
                </a:r>
                <a:endParaRPr kumimoji="0" lang="it-IT"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39" name="AutoShape 22"/>
              <p:cNvSpPr>
                <a:spLocks noChangeShapeType="1"/>
              </p:cNvSpPr>
              <p:nvPr/>
            </p:nvSpPr>
            <p:spPr bwMode="auto">
              <a:xfrm>
                <a:off x="1643042" y="4258055"/>
                <a:ext cx="1135054" cy="675"/>
              </a:xfrm>
              <a:prstGeom prst="straightConnector1">
                <a:avLst/>
              </a:prstGeom>
              <a:noFill/>
              <a:ln w="38100">
                <a:solidFill>
                  <a:srgbClr val="000000"/>
                </a:solidFill>
                <a:round/>
                <a:headEnd type="triangle" w="med" len="me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40" name="AutoShape 23"/>
              <p:cNvSpPr>
                <a:spLocks noChangeShapeType="1"/>
              </p:cNvSpPr>
              <p:nvPr/>
            </p:nvSpPr>
            <p:spPr bwMode="auto">
              <a:xfrm flipH="1">
                <a:off x="2093659" y="4172994"/>
                <a:ext cx="192325" cy="232126"/>
              </a:xfrm>
              <a:prstGeom prst="straightConnector1">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1" name="Text Box 6"/>
              <p:cNvSpPr txBox="1">
                <a:spLocks noChangeArrowheads="1"/>
              </p:cNvSpPr>
              <p:nvPr/>
            </p:nvSpPr>
            <p:spPr bwMode="auto">
              <a:xfrm>
                <a:off x="1715406" y="3885804"/>
                <a:ext cx="1356396" cy="30500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t-IT"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VMEDATA</a:t>
                </a:r>
                <a:endParaRPr kumimoji="0" lang="it-IT" sz="1800" b="0" i="0" u="none" strike="noStrike" cap="none" normalizeH="0" baseline="0" dirty="0" smtClean="0">
                  <a:ln>
                    <a:noFill/>
                  </a:ln>
                  <a:solidFill>
                    <a:schemeClr val="tx1"/>
                  </a:solidFill>
                  <a:effectLst/>
                  <a:latin typeface="Arial" pitchFamily="34" charset="0"/>
                  <a:cs typeface="Arial" pitchFamily="34" charset="0"/>
                </a:endParaRPr>
              </a:p>
            </p:txBody>
          </p:sp>
        </p:grpSp>
        <p:sp>
          <p:nvSpPr>
            <p:cNvPr id="43" name="Rettangolo 42"/>
            <p:cNvSpPr/>
            <p:nvPr/>
          </p:nvSpPr>
          <p:spPr>
            <a:xfrm>
              <a:off x="3571868" y="2285992"/>
              <a:ext cx="5143536" cy="3929090"/>
            </a:xfrm>
            <a:prstGeom prst="rect">
              <a:avLst/>
            </a:prstGeom>
            <a:noFill/>
            <a:ln w="38100">
              <a:solidFill>
                <a:srgbClr val="00B05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rgbClr val="00B050"/>
                  </a:solidFill>
                </a:rPr>
                <a:t>AMBOARD SLAVE</a:t>
              </a:r>
            </a:p>
            <a:p>
              <a:endParaRPr lang="en-US" dirty="0" smtClean="0">
                <a:solidFill>
                  <a:srgbClr val="00B050"/>
                </a:solidFill>
              </a:endParaRPr>
            </a:p>
            <a:p>
              <a:endParaRPr lang="en-US" dirty="0" smtClean="0">
                <a:solidFill>
                  <a:srgbClr val="00B050"/>
                </a:solidFill>
              </a:endParaRPr>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sp>
          <p:nvSpPr>
            <p:cNvPr id="44" name="Rettangolo 43"/>
            <p:cNvSpPr/>
            <p:nvPr/>
          </p:nvSpPr>
          <p:spPr>
            <a:xfrm>
              <a:off x="500034" y="2285992"/>
              <a:ext cx="2071702" cy="3786214"/>
            </a:xfrm>
            <a:prstGeom prst="rect">
              <a:avLst/>
            </a:prstGeom>
            <a:noFill/>
            <a:ln w="38100">
              <a:solidFill>
                <a:srgbClr val="00B0F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rgbClr val="00B0F0"/>
                  </a:solidFill>
                </a:rPr>
                <a:t>MASTER</a:t>
              </a:r>
            </a:p>
            <a:p>
              <a:endParaRPr lang="en-US" dirty="0" smtClean="0">
                <a:solidFill>
                  <a:srgbClr val="00B0F0"/>
                </a:solidFill>
              </a:endParaRPr>
            </a:p>
            <a:p>
              <a:endParaRPr lang="en-US" dirty="0" smtClean="0">
                <a:solidFill>
                  <a:srgbClr val="00B0F0"/>
                </a:solidFill>
              </a:endParaRPr>
            </a:p>
            <a:p>
              <a:endParaRPr lang="en-US" dirty="0" smtClean="0">
                <a:solidFill>
                  <a:srgbClr val="00B0F0"/>
                </a:solidFill>
              </a:endParaRPr>
            </a:p>
            <a:p>
              <a:endParaRPr lang="en-US" dirty="0" smtClean="0">
                <a:solidFill>
                  <a:srgbClr val="00B0F0"/>
                </a:solidFill>
              </a:endParaRPr>
            </a:p>
            <a:p>
              <a:endParaRPr lang="en-US" dirty="0" smtClean="0">
                <a:solidFill>
                  <a:srgbClr val="00B0F0"/>
                </a:solidFill>
              </a:endParaRPr>
            </a:p>
            <a:p>
              <a:endParaRPr lang="en-US" dirty="0" smtClean="0">
                <a:solidFill>
                  <a:srgbClr val="00B0F0"/>
                </a:solidFill>
              </a:endParaRPr>
            </a:p>
            <a:p>
              <a:endParaRPr lang="en-US" dirty="0" smtClean="0">
                <a:solidFill>
                  <a:srgbClr val="00B0F0"/>
                </a:solidFill>
              </a:endParaRPr>
            </a:p>
            <a:p>
              <a:endParaRPr lang="en-US" dirty="0" smtClean="0"/>
            </a:p>
            <a:p>
              <a:endParaRPr lang="en-US" dirty="0" smtClean="0"/>
            </a:p>
            <a:p>
              <a:endParaRPr lang="en-US" dirty="0" smtClean="0"/>
            </a:p>
            <a:p>
              <a:endParaRPr lang="en-US" dirty="0" smtClean="0"/>
            </a:p>
            <a:p>
              <a:endParaRPr lang="en-US" dirty="0"/>
            </a:p>
          </p:txBody>
        </p:sp>
      </p:grpSp>
      <p:sp>
        <p:nvSpPr>
          <p:cNvPr id="51" name="Segnaposto numero diapositiva 50"/>
          <p:cNvSpPr>
            <a:spLocks noGrp="1"/>
          </p:cNvSpPr>
          <p:nvPr>
            <p:ph type="sldNum" sz="quarter" idx="12"/>
          </p:nvPr>
        </p:nvSpPr>
        <p:spPr/>
        <p:txBody>
          <a:bodyPr/>
          <a:lstStyle/>
          <a:p>
            <a:fld id="{3C1D492E-813E-4699-A2F6-696181DFF5B0}" type="slidenum">
              <a:rPr lang="en-US" smtClean="0"/>
              <a:pPr/>
              <a:t>4</a:t>
            </a:fld>
            <a:endParaRPr lang="en-US"/>
          </a:p>
        </p:txBody>
      </p:sp>
      <p:sp>
        <p:nvSpPr>
          <p:cNvPr id="52" name="Segnaposto piè di pagina 51"/>
          <p:cNvSpPr>
            <a:spLocks noGrp="1"/>
          </p:cNvSpPr>
          <p:nvPr>
            <p:ph type="ftr" sz="quarter" idx="11"/>
          </p:nvPr>
        </p:nvSpPr>
        <p:spPr/>
        <p:txBody>
          <a:bodyPr/>
          <a:lstStyle/>
          <a:p>
            <a:r>
              <a:rPr lang="it-IT" sz="1200" dirty="0" smtClean="0"/>
              <a:t>FTK Workshop 13/03/2013 Pisa - Daniel Magalotti </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dirty="0" smtClean="0"/>
              <a:t>VME </a:t>
            </a:r>
            <a:r>
              <a:rPr lang="en-US" b="1" dirty="0" smtClean="0"/>
              <a:t>address</a:t>
            </a:r>
            <a:r>
              <a:rPr lang="en-US" dirty="0" smtClean="0"/>
              <a:t> distribution</a:t>
            </a:r>
            <a:endParaRPr lang="en-US" dirty="0"/>
          </a:p>
        </p:txBody>
      </p:sp>
      <p:sp>
        <p:nvSpPr>
          <p:cNvPr id="3" name="Segnaposto contenuto 2"/>
          <p:cNvSpPr>
            <a:spLocks noGrp="1"/>
          </p:cNvSpPr>
          <p:nvPr>
            <p:ph sz="quarter" idx="1"/>
          </p:nvPr>
        </p:nvSpPr>
        <p:spPr/>
        <p:txBody>
          <a:bodyPr/>
          <a:lstStyle/>
          <a:p>
            <a:pPr algn="just"/>
            <a:r>
              <a:rPr lang="en-US" dirty="0" smtClean="0"/>
              <a:t>The VME address bus is distribute to all chip of the AMBoard with the Read/Write signal</a:t>
            </a:r>
          </a:p>
        </p:txBody>
      </p:sp>
      <p:grpSp>
        <p:nvGrpSpPr>
          <p:cNvPr id="4" name="Gruppo 44"/>
          <p:cNvGrpSpPr/>
          <p:nvPr/>
        </p:nvGrpSpPr>
        <p:grpSpPr>
          <a:xfrm>
            <a:off x="500034" y="2214554"/>
            <a:ext cx="8215370" cy="3929090"/>
            <a:chOff x="500034" y="2285992"/>
            <a:chExt cx="8215370" cy="3929090"/>
          </a:xfrm>
        </p:grpSpPr>
        <p:grpSp>
          <p:nvGrpSpPr>
            <p:cNvPr id="6" name="Gruppo 41"/>
            <p:cNvGrpSpPr/>
            <p:nvPr/>
          </p:nvGrpSpPr>
          <p:grpSpPr>
            <a:xfrm>
              <a:off x="714348" y="2285992"/>
              <a:ext cx="7582507" cy="3786214"/>
              <a:chOff x="632831" y="2285992"/>
              <a:chExt cx="7582507" cy="3786214"/>
            </a:xfrm>
          </p:grpSpPr>
          <p:grpSp>
            <p:nvGrpSpPr>
              <p:cNvPr id="42" name="Group 1"/>
              <p:cNvGrpSpPr>
                <a:grpSpLocks noChangeAspect="1"/>
              </p:cNvGrpSpPr>
              <p:nvPr/>
            </p:nvGrpSpPr>
            <p:grpSpPr bwMode="auto">
              <a:xfrm>
                <a:off x="2566388" y="2285992"/>
                <a:ext cx="5648950" cy="3786214"/>
                <a:chOff x="1425" y="8220"/>
                <a:chExt cx="8371" cy="5611"/>
              </a:xfrm>
            </p:grpSpPr>
            <p:sp>
              <p:nvSpPr>
                <p:cNvPr id="5" name="AutoShape 34"/>
                <p:cNvSpPr>
                  <a:spLocks noChangeAspect="1" noChangeArrowheads="1" noTextEdit="1"/>
                </p:cNvSpPr>
                <p:nvPr/>
              </p:nvSpPr>
              <p:spPr bwMode="auto">
                <a:xfrm>
                  <a:off x="1425" y="8220"/>
                  <a:ext cx="8371" cy="5611"/>
                </a:xfrm>
                <a:prstGeom prst="rect">
                  <a:avLst/>
                </a:prstGeom>
                <a:noFill/>
              </p:spPr>
              <p:txBody>
                <a:bodyPr vert="horz" wrap="square" lIns="91440" tIns="45720" rIns="91440" bIns="45720" numCol="1" anchor="t" anchorCtr="0" compatLnSpc="1">
                  <a:prstTxWarp prst="textNoShape">
                    <a:avLst/>
                  </a:prstTxWarp>
                </a:bodyPr>
                <a:lstStyle/>
                <a:p>
                  <a:endParaRPr lang="en-US"/>
                </a:p>
              </p:txBody>
            </p:sp>
            <p:grpSp>
              <p:nvGrpSpPr>
                <p:cNvPr id="45" name="Group 2"/>
                <p:cNvGrpSpPr>
                  <a:grpSpLocks/>
                </p:cNvGrpSpPr>
                <p:nvPr/>
              </p:nvGrpSpPr>
              <p:grpSpPr bwMode="auto">
                <a:xfrm>
                  <a:off x="1785" y="8538"/>
                  <a:ext cx="7679" cy="4933"/>
                  <a:chOff x="1785" y="8538"/>
                  <a:chExt cx="7679" cy="4933"/>
                </a:xfrm>
              </p:grpSpPr>
              <p:sp>
                <p:nvSpPr>
                  <p:cNvPr id="7" name="Rectangle 33"/>
                  <p:cNvSpPr>
                    <a:spLocks noChangeArrowheads="1"/>
                  </p:cNvSpPr>
                  <p:nvPr/>
                </p:nvSpPr>
                <p:spPr bwMode="auto">
                  <a:xfrm>
                    <a:off x="1785" y="8655"/>
                    <a:ext cx="601" cy="481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V</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M</a:t>
                    </a:r>
                    <a:endParaRPr kumimoji="0" lang="it-IT"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it-IT"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B</a:t>
                    </a:r>
                    <a:endParaRPr kumimoji="0" lang="it-IT"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a:t>
                    </a:r>
                    <a:endParaRPr kumimoji="0" lang="it-IT"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a:t>
                    </a:r>
                    <a:endParaRPr kumimoji="0" lang="it-IT"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K</a:t>
                    </a:r>
                    <a:endParaRPr kumimoji="0" lang="it-IT"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a:t>
                    </a:r>
                    <a:endParaRPr kumimoji="0" lang="it-IT"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L</a:t>
                    </a:r>
                    <a:endParaRPr kumimoji="0" lang="it-IT"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a:t>
                    </a:r>
                    <a:endParaRPr kumimoji="0" lang="it-IT"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N</a:t>
                    </a:r>
                    <a:endParaRPr kumimoji="0" lang="it-IT"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a:t>
                    </a:r>
                    <a:endParaRPr kumimoji="0" lang="it-IT"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Rectangle 32"/>
                  <p:cNvSpPr>
                    <a:spLocks noChangeArrowheads="1"/>
                  </p:cNvSpPr>
                  <p:nvPr/>
                </p:nvSpPr>
                <p:spPr bwMode="auto">
                  <a:xfrm>
                    <a:off x="4068" y="10514"/>
                    <a:ext cx="1497" cy="1306"/>
                  </a:xfrm>
                  <a:prstGeom prst="rect">
                    <a:avLst/>
                  </a:prstGeom>
                  <a:solidFill>
                    <a:srgbClr val="FFFFFF"/>
                  </a:solidFill>
                  <a:ln w="38100">
                    <a:solidFill>
                      <a:srgbClr val="00B05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VME INTERFACE</a:t>
                    </a:r>
                    <a:endParaRPr kumimoji="0" lang="it-IT"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FPGA</a:t>
                    </a:r>
                    <a:endParaRPr kumimoji="0" lang="it-IT"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Rectangle 31"/>
                  <p:cNvSpPr>
                    <a:spLocks noChangeArrowheads="1"/>
                  </p:cNvSpPr>
                  <p:nvPr/>
                </p:nvSpPr>
                <p:spPr bwMode="auto">
                  <a:xfrm>
                    <a:off x="7815" y="8580"/>
                    <a:ext cx="1621" cy="130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SCT</a:t>
                    </a:r>
                    <a:endParaRPr kumimoji="0" lang="it-IT"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PIXEL</a:t>
                    </a:r>
                    <a:endParaRPr kumimoji="0" lang="it-IT"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CONTROL</a:t>
                    </a:r>
                    <a:endParaRPr kumimoji="0" lang="it-IT"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1" name="Rectangle 29"/>
                  <p:cNvSpPr>
                    <a:spLocks noChangeArrowheads="1"/>
                  </p:cNvSpPr>
                  <p:nvPr/>
                </p:nvSpPr>
                <p:spPr bwMode="auto">
                  <a:xfrm>
                    <a:off x="7815" y="10680"/>
                    <a:ext cx="1621" cy="82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ROAD EVEN</a:t>
                    </a:r>
                    <a:endParaRPr kumimoji="0" lang="it-IT"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ROAD ODD</a:t>
                    </a:r>
                    <a:endParaRPr kumimoji="0" lang="it-IT"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12" name="Rectangle 28"/>
                  <p:cNvSpPr>
                    <a:spLocks noChangeArrowheads="1"/>
                  </p:cNvSpPr>
                  <p:nvPr/>
                </p:nvSpPr>
                <p:spPr bwMode="auto">
                  <a:xfrm>
                    <a:off x="8007" y="12465"/>
                    <a:ext cx="1340" cy="931"/>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AUX</a:t>
                    </a:r>
                    <a:endParaRPr kumimoji="0" lang="it-IT"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CARD</a:t>
                    </a:r>
                    <a:endParaRPr kumimoji="0" lang="it-IT"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17" name="AutoShape 23"/>
                  <p:cNvSpPr>
                    <a:spLocks noChangeShapeType="1"/>
                  </p:cNvSpPr>
                  <p:nvPr/>
                </p:nvSpPr>
                <p:spPr bwMode="auto">
                  <a:xfrm flipH="1">
                    <a:off x="3150" y="10979"/>
                    <a:ext cx="285" cy="344"/>
                  </a:xfrm>
                  <a:prstGeom prst="straightConnector1">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AutoShape 22"/>
                  <p:cNvSpPr>
                    <a:spLocks noChangeShapeType="1"/>
                  </p:cNvSpPr>
                  <p:nvPr/>
                </p:nvSpPr>
                <p:spPr bwMode="auto">
                  <a:xfrm>
                    <a:off x="2386" y="11143"/>
                    <a:ext cx="1682" cy="1"/>
                  </a:xfrm>
                  <a:prstGeom prst="straightConnector1">
                    <a:avLst/>
                  </a:prstGeom>
                  <a:noFill/>
                  <a:ln w="38100">
                    <a:solidFill>
                      <a:srgbClr val="000000"/>
                    </a:solidFill>
                    <a:round/>
                    <a:headEnd type="triangle" w="med" len="me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34" name="Text Box 6"/>
                  <p:cNvSpPr txBox="1">
                    <a:spLocks noChangeArrowheads="1"/>
                  </p:cNvSpPr>
                  <p:nvPr/>
                </p:nvSpPr>
                <p:spPr bwMode="auto">
                  <a:xfrm>
                    <a:off x="2371" y="10604"/>
                    <a:ext cx="2010" cy="45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fontAlgn="base">
                      <a:spcBef>
                        <a:spcPct val="0"/>
                      </a:spcBef>
                      <a:spcAft>
                        <a:spcPct val="0"/>
                      </a:spcAft>
                    </a:pPr>
                    <a:r>
                      <a:rPr lang="it-IT" sz="1200" dirty="0" smtClean="0">
                        <a:latin typeface="Calibri" pitchFamily="34" charset="0"/>
                        <a:ea typeface="Calibri" pitchFamily="34" charset="0"/>
                        <a:cs typeface="Times New Roman" pitchFamily="18" charset="0"/>
                      </a:rPr>
                      <a:t>VMEADDRESS</a:t>
                    </a:r>
                    <a:endParaRPr lang="it-IT" dirty="0" smtClean="0">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it-IT"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5" name="Text Box 5"/>
                  <p:cNvSpPr txBox="1">
                    <a:spLocks noChangeArrowheads="1"/>
                  </p:cNvSpPr>
                  <p:nvPr/>
                </p:nvSpPr>
                <p:spPr bwMode="auto">
                  <a:xfrm>
                    <a:off x="5652" y="8538"/>
                    <a:ext cx="2366" cy="45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fontAlgn="base">
                      <a:spcBef>
                        <a:spcPct val="0"/>
                      </a:spcBef>
                      <a:spcAft>
                        <a:spcPct val="0"/>
                      </a:spcAft>
                    </a:pPr>
                    <a:r>
                      <a:rPr lang="it-IT" sz="1200" dirty="0" err="1" smtClean="0">
                        <a:latin typeface="Calibri" pitchFamily="34" charset="0"/>
                        <a:ea typeface="Calibri" pitchFamily="34" charset="0"/>
                        <a:cs typeface="Times New Roman" pitchFamily="18" charset="0"/>
                      </a:rPr>
                      <a:t>VMEADDRESS_INP</a:t>
                    </a:r>
                    <a:endParaRPr lang="it-IT" dirty="0" smtClean="0">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it-IT"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6" name="Text Box 4"/>
                  <p:cNvSpPr txBox="1">
                    <a:spLocks noChangeArrowheads="1"/>
                  </p:cNvSpPr>
                  <p:nvPr/>
                </p:nvSpPr>
                <p:spPr bwMode="auto">
                  <a:xfrm>
                    <a:off x="6817" y="12031"/>
                    <a:ext cx="2213" cy="45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t-IT" sz="12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VMEADDRESS_AUX</a:t>
                    </a:r>
                    <a:endParaRPr kumimoji="0" lang="it-IT"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7" name="Text Box 3"/>
                  <p:cNvSpPr txBox="1">
                    <a:spLocks noChangeArrowheads="1"/>
                  </p:cNvSpPr>
                  <p:nvPr/>
                </p:nvSpPr>
                <p:spPr bwMode="auto">
                  <a:xfrm>
                    <a:off x="7029" y="10247"/>
                    <a:ext cx="2435" cy="45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t-IT" sz="12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VMEADDRESS_OUT</a:t>
                    </a:r>
                    <a:endParaRPr kumimoji="0" lang="it-IT" sz="1800" b="0" i="0" u="none" strike="noStrike" cap="none" normalizeH="0" baseline="0" dirty="0" smtClean="0">
                      <a:ln>
                        <a:noFill/>
                      </a:ln>
                      <a:solidFill>
                        <a:schemeClr val="tx1"/>
                      </a:solidFill>
                      <a:effectLst/>
                      <a:latin typeface="Arial" pitchFamily="34" charset="0"/>
                      <a:cs typeface="Arial" pitchFamily="34" charset="0"/>
                    </a:endParaRPr>
                  </a:p>
                </p:txBody>
              </p:sp>
            </p:grpSp>
          </p:grpSp>
          <p:sp>
            <p:nvSpPr>
              <p:cNvPr id="38" name="Rectangle 32"/>
              <p:cNvSpPr>
                <a:spLocks noChangeArrowheads="1"/>
              </p:cNvSpPr>
              <p:nvPr/>
            </p:nvSpPr>
            <p:spPr bwMode="auto">
              <a:xfrm>
                <a:off x="632831" y="3833616"/>
                <a:ext cx="1010211" cy="881268"/>
              </a:xfrm>
              <a:prstGeom prst="rect">
                <a:avLst/>
              </a:prstGeom>
              <a:solidFill>
                <a:srgbClr val="FFFFFF"/>
              </a:solidFill>
              <a:ln w="38100">
                <a:solidFill>
                  <a:srgbClr val="00B0F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it-IT" sz="3600" b="1" dirty="0" smtClean="0">
                    <a:latin typeface="Calibri" pitchFamily="34" charset="0"/>
                    <a:cs typeface="Times New Roman" pitchFamily="18" charset="0"/>
                  </a:rPr>
                  <a:t>CPU</a:t>
                </a:r>
                <a:endParaRPr kumimoji="0" lang="it-IT"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39" name="AutoShape 22"/>
              <p:cNvSpPr>
                <a:spLocks noChangeShapeType="1"/>
              </p:cNvSpPr>
              <p:nvPr/>
            </p:nvSpPr>
            <p:spPr bwMode="auto">
              <a:xfrm>
                <a:off x="1643042" y="4258055"/>
                <a:ext cx="1135054" cy="675"/>
              </a:xfrm>
              <a:prstGeom prst="straightConnector1">
                <a:avLst/>
              </a:prstGeom>
              <a:noFill/>
              <a:ln w="38100">
                <a:solidFill>
                  <a:srgbClr val="000000"/>
                </a:solidFill>
                <a:round/>
                <a:headEnd type="triangle" w="med" len="me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40" name="AutoShape 23"/>
              <p:cNvSpPr>
                <a:spLocks noChangeShapeType="1"/>
              </p:cNvSpPr>
              <p:nvPr/>
            </p:nvSpPr>
            <p:spPr bwMode="auto">
              <a:xfrm flipH="1">
                <a:off x="2093659" y="4172994"/>
                <a:ext cx="192325" cy="232126"/>
              </a:xfrm>
              <a:prstGeom prst="straightConnector1">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1" name="Text Box 6"/>
              <p:cNvSpPr txBox="1">
                <a:spLocks noChangeArrowheads="1"/>
              </p:cNvSpPr>
              <p:nvPr/>
            </p:nvSpPr>
            <p:spPr bwMode="auto">
              <a:xfrm>
                <a:off x="1715406" y="3885804"/>
                <a:ext cx="1356396" cy="30500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lang="it-IT" sz="1200" dirty="0" smtClean="0">
                    <a:latin typeface="Calibri" pitchFamily="34" charset="0"/>
                    <a:ea typeface="Calibri" pitchFamily="34" charset="0"/>
                    <a:cs typeface="Times New Roman" pitchFamily="18" charset="0"/>
                  </a:rPr>
                  <a:t>VME</a:t>
                </a:r>
                <a:r>
                  <a:rPr kumimoji="0" lang="it-IT"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ADDRESS</a:t>
                </a:r>
                <a:endParaRPr kumimoji="0" lang="it-IT" sz="1800" b="0" i="0" u="none" strike="noStrike" cap="none" normalizeH="0" baseline="0" dirty="0" smtClean="0">
                  <a:ln>
                    <a:noFill/>
                  </a:ln>
                  <a:solidFill>
                    <a:schemeClr val="tx1"/>
                  </a:solidFill>
                  <a:effectLst/>
                  <a:latin typeface="Arial" pitchFamily="34" charset="0"/>
                  <a:cs typeface="Arial" pitchFamily="34" charset="0"/>
                </a:endParaRPr>
              </a:p>
            </p:txBody>
          </p:sp>
        </p:grpSp>
        <p:sp>
          <p:nvSpPr>
            <p:cNvPr id="43" name="Rettangolo 42"/>
            <p:cNvSpPr/>
            <p:nvPr/>
          </p:nvSpPr>
          <p:spPr>
            <a:xfrm>
              <a:off x="3571868" y="2285992"/>
              <a:ext cx="5143536" cy="3929090"/>
            </a:xfrm>
            <a:prstGeom prst="rect">
              <a:avLst/>
            </a:prstGeom>
            <a:noFill/>
            <a:ln w="38100">
              <a:solidFill>
                <a:srgbClr val="00B05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rgbClr val="00B050"/>
                  </a:solidFill>
                </a:rPr>
                <a:t>AMBOARD SLAVE</a:t>
              </a:r>
            </a:p>
            <a:p>
              <a:endParaRPr lang="en-US" dirty="0" smtClean="0">
                <a:solidFill>
                  <a:srgbClr val="00B050"/>
                </a:solidFill>
              </a:endParaRPr>
            </a:p>
            <a:p>
              <a:endParaRPr lang="en-US" dirty="0" smtClean="0">
                <a:solidFill>
                  <a:srgbClr val="00B050"/>
                </a:solidFill>
              </a:endParaRPr>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sp>
          <p:nvSpPr>
            <p:cNvPr id="44" name="Rettangolo 43"/>
            <p:cNvSpPr/>
            <p:nvPr/>
          </p:nvSpPr>
          <p:spPr>
            <a:xfrm>
              <a:off x="500034" y="2285992"/>
              <a:ext cx="2071702" cy="3786214"/>
            </a:xfrm>
            <a:prstGeom prst="rect">
              <a:avLst/>
            </a:prstGeom>
            <a:noFill/>
            <a:ln w="38100">
              <a:solidFill>
                <a:srgbClr val="00B0F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rgbClr val="00B0F0"/>
                  </a:solidFill>
                </a:rPr>
                <a:t>MASTER</a:t>
              </a:r>
            </a:p>
            <a:p>
              <a:endParaRPr lang="en-US" dirty="0" smtClean="0">
                <a:solidFill>
                  <a:srgbClr val="00B0F0"/>
                </a:solidFill>
              </a:endParaRPr>
            </a:p>
            <a:p>
              <a:endParaRPr lang="en-US" dirty="0" smtClean="0">
                <a:solidFill>
                  <a:srgbClr val="00B0F0"/>
                </a:solidFill>
              </a:endParaRPr>
            </a:p>
            <a:p>
              <a:endParaRPr lang="en-US" dirty="0" smtClean="0">
                <a:solidFill>
                  <a:srgbClr val="00B0F0"/>
                </a:solidFill>
              </a:endParaRPr>
            </a:p>
            <a:p>
              <a:endParaRPr lang="en-US" dirty="0" smtClean="0">
                <a:solidFill>
                  <a:srgbClr val="00B0F0"/>
                </a:solidFill>
              </a:endParaRPr>
            </a:p>
            <a:p>
              <a:endParaRPr lang="en-US" dirty="0" smtClean="0">
                <a:solidFill>
                  <a:srgbClr val="00B0F0"/>
                </a:solidFill>
              </a:endParaRPr>
            </a:p>
            <a:p>
              <a:endParaRPr lang="en-US" dirty="0" smtClean="0">
                <a:solidFill>
                  <a:srgbClr val="00B0F0"/>
                </a:solidFill>
              </a:endParaRPr>
            </a:p>
            <a:p>
              <a:endParaRPr lang="en-US" dirty="0" smtClean="0">
                <a:solidFill>
                  <a:srgbClr val="00B0F0"/>
                </a:solidFill>
              </a:endParaRPr>
            </a:p>
            <a:p>
              <a:endParaRPr lang="en-US" dirty="0" smtClean="0"/>
            </a:p>
            <a:p>
              <a:endParaRPr lang="en-US" dirty="0" smtClean="0"/>
            </a:p>
            <a:p>
              <a:endParaRPr lang="en-US" dirty="0" smtClean="0"/>
            </a:p>
            <a:p>
              <a:endParaRPr lang="en-US" dirty="0" smtClean="0"/>
            </a:p>
            <a:p>
              <a:endParaRPr lang="en-US" dirty="0"/>
            </a:p>
          </p:txBody>
        </p:sp>
      </p:grpSp>
      <p:sp>
        <p:nvSpPr>
          <p:cNvPr id="51" name="Segnaposto numero diapositiva 50"/>
          <p:cNvSpPr>
            <a:spLocks noGrp="1"/>
          </p:cNvSpPr>
          <p:nvPr>
            <p:ph type="sldNum" sz="quarter" idx="12"/>
          </p:nvPr>
        </p:nvSpPr>
        <p:spPr/>
        <p:txBody>
          <a:bodyPr/>
          <a:lstStyle/>
          <a:p>
            <a:fld id="{3C1D492E-813E-4699-A2F6-696181DFF5B0}" type="slidenum">
              <a:rPr lang="en-US" smtClean="0"/>
              <a:pPr/>
              <a:t>5</a:t>
            </a:fld>
            <a:endParaRPr lang="en-US"/>
          </a:p>
        </p:txBody>
      </p:sp>
      <p:sp>
        <p:nvSpPr>
          <p:cNvPr id="52" name="Segnaposto piè di pagina 51"/>
          <p:cNvSpPr>
            <a:spLocks noGrp="1"/>
          </p:cNvSpPr>
          <p:nvPr>
            <p:ph type="ftr" sz="quarter" idx="11"/>
          </p:nvPr>
        </p:nvSpPr>
        <p:spPr/>
        <p:txBody>
          <a:bodyPr/>
          <a:lstStyle/>
          <a:p>
            <a:r>
              <a:rPr lang="it-IT" sz="1200" dirty="0" smtClean="0"/>
              <a:t>FTK Workshop 13/03/2013 Pisa - Daniel Magalotti </a:t>
            </a:r>
            <a:endParaRPr lang="en-US" sz="1200" dirty="0"/>
          </a:p>
        </p:txBody>
      </p:sp>
      <p:cxnSp>
        <p:nvCxnSpPr>
          <p:cNvPr id="56" name="Connettore 4 55"/>
          <p:cNvCxnSpPr/>
          <p:nvPr/>
        </p:nvCxnSpPr>
        <p:spPr>
          <a:xfrm flipV="1">
            <a:off x="5429256" y="2714620"/>
            <a:ext cx="1500198" cy="1143008"/>
          </a:xfrm>
          <a:prstGeom prst="bentConnector3">
            <a:avLst>
              <a:gd name="adj1" fmla="val 50000"/>
            </a:avLst>
          </a:prstGeom>
          <a:ln w="381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59" name="Connettore 4 58"/>
          <p:cNvCxnSpPr/>
          <p:nvPr/>
        </p:nvCxnSpPr>
        <p:spPr>
          <a:xfrm>
            <a:off x="5429256" y="4429132"/>
            <a:ext cx="1643074" cy="785818"/>
          </a:xfrm>
          <a:prstGeom prst="bentConnector3">
            <a:avLst>
              <a:gd name="adj1" fmla="val 50000"/>
            </a:avLst>
          </a:prstGeom>
          <a:ln w="381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64" name="Connettore 2 63"/>
          <p:cNvCxnSpPr/>
          <p:nvPr/>
        </p:nvCxnSpPr>
        <p:spPr>
          <a:xfrm>
            <a:off x="5441676" y="4131374"/>
            <a:ext cx="1487778" cy="12006"/>
          </a:xfrm>
          <a:prstGeom prst="straightConnector1">
            <a:avLst/>
          </a:prstGeom>
          <a:ln w="381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65" name="AutoShape 23"/>
          <p:cNvSpPr>
            <a:spLocks noChangeShapeType="1"/>
          </p:cNvSpPr>
          <p:nvPr/>
        </p:nvSpPr>
        <p:spPr bwMode="auto">
          <a:xfrm flipH="1">
            <a:off x="6072198" y="3071810"/>
            <a:ext cx="192325" cy="232126"/>
          </a:xfrm>
          <a:prstGeom prst="straightConnector1">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6" name="AutoShape 23"/>
          <p:cNvSpPr>
            <a:spLocks noChangeShapeType="1"/>
          </p:cNvSpPr>
          <p:nvPr/>
        </p:nvSpPr>
        <p:spPr bwMode="auto">
          <a:xfrm flipH="1">
            <a:off x="6286512" y="4054130"/>
            <a:ext cx="142876" cy="160688"/>
          </a:xfrm>
          <a:prstGeom prst="straightConnector1">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7" name="AutoShape 23"/>
          <p:cNvSpPr>
            <a:spLocks noChangeShapeType="1"/>
          </p:cNvSpPr>
          <p:nvPr/>
        </p:nvSpPr>
        <p:spPr bwMode="auto">
          <a:xfrm flipH="1">
            <a:off x="6165624" y="4572008"/>
            <a:ext cx="192325" cy="214314"/>
          </a:xfrm>
          <a:prstGeom prst="straightConnector1">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cxnSp>
        <p:nvCxnSpPr>
          <p:cNvPr id="48" name="Connettore 4 47"/>
          <p:cNvCxnSpPr/>
          <p:nvPr/>
        </p:nvCxnSpPr>
        <p:spPr>
          <a:xfrm flipV="1">
            <a:off x="5429256" y="3143248"/>
            <a:ext cx="1500198" cy="857256"/>
          </a:xfrm>
          <a:prstGeom prst="bentConnector3">
            <a:avLst>
              <a:gd name="adj1" fmla="val 63206"/>
            </a:avLst>
          </a:prstGeom>
          <a:ln w="25400">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57" name="Connettore 2 56"/>
          <p:cNvCxnSpPr/>
          <p:nvPr/>
        </p:nvCxnSpPr>
        <p:spPr>
          <a:xfrm>
            <a:off x="5441676" y="4274580"/>
            <a:ext cx="1487778" cy="11676"/>
          </a:xfrm>
          <a:prstGeom prst="straightConnector1">
            <a:avLst/>
          </a:prstGeom>
          <a:ln w="25400">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60" name="Connettore 4 59"/>
          <p:cNvCxnSpPr/>
          <p:nvPr/>
        </p:nvCxnSpPr>
        <p:spPr>
          <a:xfrm>
            <a:off x="5429256" y="4572008"/>
            <a:ext cx="1571636" cy="1000132"/>
          </a:xfrm>
          <a:prstGeom prst="bentConnector3">
            <a:avLst>
              <a:gd name="adj1" fmla="val 38364"/>
            </a:avLst>
          </a:prstGeom>
          <a:ln w="25400">
            <a:solidFill>
              <a:srgbClr val="00B0F0"/>
            </a:solidFill>
            <a:tailEnd type="arrow"/>
          </a:ln>
        </p:spPr>
        <p:style>
          <a:lnRef idx="1">
            <a:schemeClr val="accent1"/>
          </a:lnRef>
          <a:fillRef idx="0">
            <a:schemeClr val="accent1"/>
          </a:fillRef>
          <a:effectRef idx="0">
            <a:schemeClr val="accent1"/>
          </a:effectRef>
          <a:fontRef idx="minor">
            <a:schemeClr val="tx1"/>
          </a:fontRef>
        </p:style>
      </p:cxnSp>
      <p:sp>
        <p:nvSpPr>
          <p:cNvPr id="77" name="Text Box 3"/>
          <p:cNvSpPr txBox="1">
            <a:spLocks noChangeArrowheads="1"/>
          </p:cNvSpPr>
          <p:nvPr/>
        </p:nvSpPr>
        <p:spPr bwMode="auto">
          <a:xfrm>
            <a:off x="6224828" y="2857496"/>
            <a:ext cx="1204692" cy="30500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t-IT" sz="1100" b="0" i="0" u="none" strike="noStrike" cap="none" normalizeH="0" baseline="0" dirty="0" err="1" smtClean="0">
                <a:ln>
                  <a:noFill/>
                </a:ln>
                <a:solidFill>
                  <a:srgbClr val="00B0F0"/>
                </a:solidFill>
                <a:effectLst/>
                <a:latin typeface="Calibri" pitchFamily="34" charset="0"/>
                <a:ea typeface="Calibri" pitchFamily="34" charset="0"/>
                <a:cs typeface="Times New Roman" pitchFamily="18" charset="0"/>
              </a:rPr>
              <a:t>Read</a:t>
            </a:r>
            <a:r>
              <a:rPr kumimoji="0" lang="it-IT" sz="1100" b="0" i="0" u="none" strike="noStrike" cap="none" normalizeH="0" baseline="0" dirty="0" smtClean="0">
                <a:ln>
                  <a:noFill/>
                </a:ln>
                <a:solidFill>
                  <a:srgbClr val="00B0F0"/>
                </a:solidFill>
                <a:effectLst/>
                <a:latin typeface="Calibri" pitchFamily="34" charset="0"/>
                <a:ea typeface="Calibri" pitchFamily="34" charset="0"/>
                <a:cs typeface="Times New Roman" pitchFamily="18" charset="0"/>
              </a:rPr>
              <a:t>/</a:t>
            </a:r>
            <a:r>
              <a:rPr kumimoji="0" lang="it-IT" sz="1100" b="0" i="0" u="none" strike="noStrike" cap="none" normalizeH="0" baseline="0" dirty="0" err="1" smtClean="0">
                <a:ln>
                  <a:noFill/>
                </a:ln>
                <a:solidFill>
                  <a:srgbClr val="00B0F0"/>
                </a:solidFill>
                <a:effectLst/>
                <a:latin typeface="Calibri" pitchFamily="34" charset="0"/>
                <a:ea typeface="Calibri" pitchFamily="34" charset="0"/>
                <a:cs typeface="Times New Roman" pitchFamily="18" charset="0"/>
              </a:rPr>
              <a:t>Write</a:t>
            </a:r>
            <a:endParaRPr kumimoji="0" lang="it-IT" sz="1800" b="0" i="0" u="none" strike="noStrike" cap="none" normalizeH="0" baseline="0" dirty="0" smtClean="0">
              <a:ln>
                <a:noFill/>
              </a:ln>
              <a:solidFill>
                <a:srgbClr val="00B0F0"/>
              </a:solidFill>
              <a:effectLst/>
              <a:latin typeface="Arial" pitchFamily="34" charset="0"/>
              <a:cs typeface="Arial" pitchFamily="34" charset="0"/>
            </a:endParaRPr>
          </a:p>
        </p:txBody>
      </p:sp>
      <p:sp>
        <p:nvSpPr>
          <p:cNvPr id="78" name="Text Box 3"/>
          <p:cNvSpPr txBox="1">
            <a:spLocks noChangeArrowheads="1"/>
          </p:cNvSpPr>
          <p:nvPr/>
        </p:nvSpPr>
        <p:spPr bwMode="auto">
          <a:xfrm>
            <a:off x="6286512" y="4267006"/>
            <a:ext cx="1204692" cy="30500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t-IT" sz="1100" b="0" i="0" u="none" strike="noStrike" cap="none" normalizeH="0" baseline="0" dirty="0" err="1" smtClean="0">
                <a:ln>
                  <a:noFill/>
                </a:ln>
                <a:solidFill>
                  <a:srgbClr val="00B0F0"/>
                </a:solidFill>
                <a:effectLst/>
                <a:latin typeface="Calibri" pitchFamily="34" charset="0"/>
                <a:ea typeface="Calibri" pitchFamily="34" charset="0"/>
                <a:cs typeface="Times New Roman" pitchFamily="18" charset="0"/>
              </a:rPr>
              <a:t>Read</a:t>
            </a:r>
            <a:r>
              <a:rPr kumimoji="0" lang="it-IT" sz="1100" b="0" i="0" u="none" strike="noStrike" cap="none" normalizeH="0" baseline="0" dirty="0" smtClean="0">
                <a:ln>
                  <a:noFill/>
                </a:ln>
                <a:solidFill>
                  <a:srgbClr val="00B0F0"/>
                </a:solidFill>
                <a:effectLst/>
                <a:latin typeface="Calibri" pitchFamily="34" charset="0"/>
                <a:ea typeface="Calibri" pitchFamily="34" charset="0"/>
                <a:cs typeface="Times New Roman" pitchFamily="18" charset="0"/>
              </a:rPr>
              <a:t>/</a:t>
            </a:r>
            <a:r>
              <a:rPr kumimoji="0" lang="it-IT" sz="1100" b="0" i="0" u="none" strike="noStrike" cap="none" normalizeH="0" baseline="0" dirty="0" err="1" smtClean="0">
                <a:ln>
                  <a:noFill/>
                </a:ln>
                <a:solidFill>
                  <a:srgbClr val="00B0F0"/>
                </a:solidFill>
                <a:effectLst/>
                <a:latin typeface="Calibri" pitchFamily="34" charset="0"/>
                <a:ea typeface="Calibri" pitchFamily="34" charset="0"/>
                <a:cs typeface="Times New Roman" pitchFamily="18" charset="0"/>
              </a:rPr>
              <a:t>Write</a:t>
            </a:r>
            <a:endParaRPr kumimoji="0" lang="it-IT" sz="1800" b="0" i="0" u="none" strike="noStrike" cap="none" normalizeH="0" baseline="0" dirty="0" smtClean="0">
              <a:ln>
                <a:noFill/>
              </a:ln>
              <a:solidFill>
                <a:srgbClr val="00B0F0"/>
              </a:solidFill>
              <a:effectLst/>
              <a:latin typeface="Arial" pitchFamily="34" charset="0"/>
              <a:cs typeface="Arial" pitchFamily="34" charset="0"/>
            </a:endParaRPr>
          </a:p>
        </p:txBody>
      </p:sp>
      <p:sp>
        <p:nvSpPr>
          <p:cNvPr id="80" name="Text Box 3"/>
          <p:cNvSpPr txBox="1">
            <a:spLocks noChangeArrowheads="1"/>
          </p:cNvSpPr>
          <p:nvPr/>
        </p:nvSpPr>
        <p:spPr bwMode="auto">
          <a:xfrm>
            <a:off x="6072198" y="5286388"/>
            <a:ext cx="1204692" cy="30500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t-IT" sz="1100" b="0" i="0" u="none" strike="noStrike" cap="none" normalizeH="0" baseline="0" dirty="0" err="1" smtClean="0">
                <a:ln>
                  <a:noFill/>
                </a:ln>
                <a:solidFill>
                  <a:srgbClr val="00B0F0"/>
                </a:solidFill>
                <a:effectLst/>
                <a:latin typeface="Calibri" pitchFamily="34" charset="0"/>
                <a:ea typeface="Calibri" pitchFamily="34" charset="0"/>
                <a:cs typeface="Times New Roman" pitchFamily="18" charset="0"/>
              </a:rPr>
              <a:t>Read</a:t>
            </a:r>
            <a:r>
              <a:rPr kumimoji="0" lang="it-IT" sz="1100" b="0" i="0" u="none" strike="noStrike" cap="none" normalizeH="0" baseline="0" dirty="0" smtClean="0">
                <a:ln>
                  <a:noFill/>
                </a:ln>
                <a:solidFill>
                  <a:srgbClr val="00B0F0"/>
                </a:solidFill>
                <a:effectLst/>
                <a:latin typeface="Calibri" pitchFamily="34" charset="0"/>
                <a:ea typeface="Calibri" pitchFamily="34" charset="0"/>
                <a:cs typeface="Times New Roman" pitchFamily="18" charset="0"/>
              </a:rPr>
              <a:t>/</a:t>
            </a:r>
            <a:r>
              <a:rPr kumimoji="0" lang="it-IT" sz="1100" b="0" i="0" u="none" strike="noStrike" cap="none" normalizeH="0" baseline="0" dirty="0" err="1" smtClean="0">
                <a:ln>
                  <a:noFill/>
                </a:ln>
                <a:solidFill>
                  <a:srgbClr val="00B0F0"/>
                </a:solidFill>
                <a:effectLst/>
                <a:latin typeface="Calibri" pitchFamily="34" charset="0"/>
                <a:ea typeface="Calibri" pitchFamily="34" charset="0"/>
                <a:cs typeface="Times New Roman" pitchFamily="18" charset="0"/>
              </a:rPr>
              <a:t>Write</a:t>
            </a:r>
            <a:endParaRPr kumimoji="0" lang="it-IT" sz="1800" b="0" i="0" u="none" strike="noStrike" cap="none" normalizeH="0" baseline="0" dirty="0" smtClean="0">
              <a:ln>
                <a:noFill/>
              </a:ln>
              <a:solidFill>
                <a:srgbClr val="00B0F0"/>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en-US" dirty="0" smtClean="0"/>
              <a:t>LAMB configuration</a:t>
            </a:r>
            <a:endParaRPr lang="en-US" dirty="0"/>
          </a:p>
        </p:txBody>
      </p:sp>
      <p:sp>
        <p:nvSpPr>
          <p:cNvPr id="3" name="Segnaposto contenuto 2"/>
          <p:cNvSpPr>
            <a:spLocks noGrp="1"/>
          </p:cNvSpPr>
          <p:nvPr>
            <p:ph sz="quarter" idx="1"/>
          </p:nvPr>
        </p:nvSpPr>
        <p:spPr/>
        <p:txBody>
          <a:bodyPr>
            <a:normAutofit/>
          </a:bodyPr>
          <a:lstStyle/>
          <a:p>
            <a:pPr algn="just"/>
            <a:r>
              <a:rPr lang="en-US" sz="2400" dirty="0" smtClean="0"/>
              <a:t>The VME data bus is also distributed to the all 4 LAMBs	</a:t>
            </a:r>
          </a:p>
          <a:p>
            <a:pPr lvl="1" algn="just"/>
            <a:r>
              <a:rPr lang="en-US" sz="2000" dirty="0" smtClean="0"/>
              <a:t>8 vmedata to each LAMB so each one is controlled in parallel</a:t>
            </a:r>
          </a:p>
          <a:p>
            <a:pPr algn="just"/>
            <a:r>
              <a:rPr lang="en-US" sz="2400" dirty="0" smtClean="0"/>
              <a:t>The data is received from BSCAN chip that perform the conversion from VME to JTAG interface </a:t>
            </a:r>
          </a:p>
          <a:p>
            <a:pPr lvl="1" algn="just"/>
            <a:r>
              <a:rPr lang="en-US" sz="2000" dirty="0" smtClean="0"/>
              <a:t>There is 8 AMChip JTAG chain so each chain is controlled in parallel</a:t>
            </a:r>
          </a:p>
          <a:p>
            <a:pPr lvl="1" algn="just"/>
            <a:r>
              <a:rPr lang="en-US" sz="2000" dirty="0" smtClean="0"/>
              <a:t>A 3 bit address is received</a:t>
            </a:r>
          </a:p>
          <a:p>
            <a:pPr lvl="1" algn="just">
              <a:buNone/>
            </a:pPr>
            <a:r>
              <a:rPr lang="en-US" sz="2000" dirty="0" smtClean="0"/>
              <a:t>	to identify the JTAG </a:t>
            </a:r>
          </a:p>
          <a:p>
            <a:pPr lvl="1" algn="just">
              <a:buNone/>
            </a:pPr>
            <a:r>
              <a:rPr lang="en-US" sz="2000" dirty="0" smtClean="0"/>
              <a:t>	operation (write TDI o TMS</a:t>
            </a:r>
          </a:p>
          <a:p>
            <a:pPr lvl="1" algn="just">
              <a:buNone/>
            </a:pPr>
            <a:r>
              <a:rPr lang="en-US" sz="2000" dirty="0" smtClean="0"/>
              <a:t>	read TDO)</a:t>
            </a:r>
          </a:p>
        </p:txBody>
      </p:sp>
      <p:sp>
        <p:nvSpPr>
          <p:cNvPr id="16413" name="Rectangle 29"/>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pSp>
        <p:nvGrpSpPr>
          <p:cNvPr id="16385" name="Group 1"/>
          <p:cNvGrpSpPr>
            <a:grpSpLocks noChangeAspect="1"/>
          </p:cNvGrpSpPr>
          <p:nvPr/>
        </p:nvGrpSpPr>
        <p:grpSpPr bwMode="auto">
          <a:xfrm>
            <a:off x="3800507" y="3057547"/>
            <a:ext cx="5343525" cy="3514725"/>
            <a:chOff x="1425" y="8295"/>
            <a:chExt cx="8416" cy="5536"/>
          </a:xfrm>
        </p:grpSpPr>
        <p:sp>
          <p:nvSpPr>
            <p:cNvPr id="16412" name="AutoShape 28"/>
            <p:cNvSpPr>
              <a:spLocks noChangeAspect="1" noChangeArrowheads="1" noTextEdit="1"/>
            </p:cNvSpPr>
            <p:nvPr/>
          </p:nvSpPr>
          <p:spPr bwMode="auto">
            <a:xfrm>
              <a:off x="1425" y="8295"/>
              <a:ext cx="8416" cy="5536"/>
            </a:xfrm>
            <a:prstGeom prst="rect">
              <a:avLst/>
            </a:prstGeom>
            <a:noFill/>
          </p:spPr>
          <p:txBody>
            <a:bodyPr vert="horz" wrap="square" lIns="91440" tIns="45720" rIns="91440" bIns="45720" numCol="1" anchor="t" anchorCtr="0" compatLnSpc="1">
              <a:prstTxWarp prst="textNoShape">
                <a:avLst/>
              </a:prstTxWarp>
            </a:bodyPr>
            <a:lstStyle/>
            <a:p>
              <a:endParaRPr lang="en-US"/>
            </a:p>
          </p:txBody>
        </p:sp>
        <p:grpSp>
          <p:nvGrpSpPr>
            <p:cNvPr id="16386" name="Group 2"/>
            <p:cNvGrpSpPr>
              <a:grpSpLocks/>
            </p:cNvGrpSpPr>
            <p:nvPr/>
          </p:nvGrpSpPr>
          <p:grpSpPr bwMode="auto">
            <a:xfrm>
              <a:off x="1785" y="8655"/>
              <a:ext cx="7696" cy="4816"/>
              <a:chOff x="1785" y="8655"/>
              <a:chExt cx="7696" cy="4816"/>
            </a:xfrm>
          </p:grpSpPr>
          <p:sp>
            <p:nvSpPr>
              <p:cNvPr id="16411" name="Rectangle 27"/>
              <p:cNvSpPr>
                <a:spLocks noChangeArrowheads="1"/>
              </p:cNvSpPr>
              <p:nvPr/>
            </p:nvSpPr>
            <p:spPr bwMode="auto">
              <a:xfrm>
                <a:off x="1785" y="8655"/>
                <a:ext cx="601" cy="481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VM</a:t>
                </a:r>
                <a:endParaRPr kumimoji="0" lang="it-IT"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it-IT"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B</a:t>
                </a:r>
                <a:endParaRPr kumimoji="0" lang="it-IT"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a:t>
                </a:r>
                <a:endParaRPr kumimoji="0" lang="it-IT"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a:t>
                </a:r>
                <a:endParaRPr kumimoji="0" lang="it-IT"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K</a:t>
                </a:r>
                <a:endParaRPr kumimoji="0" lang="it-IT"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a:t>
                </a:r>
                <a:endParaRPr kumimoji="0" lang="it-IT"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L</a:t>
                </a:r>
                <a:endParaRPr kumimoji="0" lang="it-IT"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a:t>
                </a:r>
                <a:endParaRPr kumimoji="0" lang="it-IT"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N</a:t>
                </a:r>
                <a:endParaRPr kumimoji="0" lang="it-IT"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a:t>
                </a:r>
                <a:endParaRPr kumimoji="0" lang="it-IT"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6410" name="Rectangle 26"/>
              <p:cNvSpPr>
                <a:spLocks noChangeArrowheads="1"/>
              </p:cNvSpPr>
              <p:nvPr/>
            </p:nvSpPr>
            <p:spPr bwMode="auto">
              <a:xfrm>
                <a:off x="3990" y="11580"/>
                <a:ext cx="1575" cy="130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VME INTERFACE</a:t>
                </a:r>
                <a:endParaRPr kumimoji="0" lang="it-IT"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FPGA</a:t>
                </a:r>
                <a:endParaRPr kumimoji="0" lang="it-IT"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16409" name="Rectangle 25"/>
              <p:cNvSpPr>
                <a:spLocks noChangeArrowheads="1"/>
              </p:cNvSpPr>
              <p:nvPr/>
            </p:nvSpPr>
            <p:spPr bwMode="auto">
              <a:xfrm>
                <a:off x="7860" y="9465"/>
                <a:ext cx="1621" cy="130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BSCAN</a:t>
                </a:r>
                <a:endParaRPr kumimoji="0" lang="it-IT"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LAMB</a:t>
                </a:r>
                <a:endParaRPr kumimoji="0" lang="it-IT"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6408" name="Rectangle 24"/>
              <p:cNvSpPr>
                <a:spLocks noChangeArrowheads="1"/>
              </p:cNvSpPr>
              <p:nvPr/>
            </p:nvSpPr>
            <p:spPr bwMode="auto">
              <a:xfrm>
                <a:off x="4068" y="9407"/>
                <a:ext cx="1497" cy="130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VMEDATA</a:t>
                </a:r>
                <a:endParaRPr kumimoji="0" lang="it-IT"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REPEATER</a:t>
                </a:r>
                <a:endParaRPr kumimoji="0" lang="it-IT"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FPGA</a:t>
                </a:r>
                <a:endParaRPr kumimoji="0" lang="it-IT"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16407" name="AutoShape 23"/>
              <p:cNvSpPr>
                <a:spLocks noChangeShapeType="1"/>
              </p:cNvSpPr>
              <p:nvPr/>
            </p:nvSpPr>
            <p:spPr bwMode="auto">
              <a:xfrm>
                <a:off x="7120" y="10035"/>
                <a:ext cx="695" cy="1"/>
              </a:xfrm>
              <a:prstGeom prst="straightConnector1">
                <a:avLst/>
              </a:prstGeom>
              <a:noFill/>
              <a:ln w="38100">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16406" name="AutoShape 22"/>
              <p:cNvSpPr>
                <a:spLocks noChangeShapeType="1"/>
              </p:cNvSpPr>
              <p:nvPr/>
            </p:nvSpPr>
            <p:spPr bwMode="auto">
              <a:xfrm flipH="1">
                <a:off x="3195" y="9855"/>
                <a:ext cx="285" cy="345"/>
              </a:xfrm>
              <a:prstGeom prst="straightConnector1">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405" name="AutoShape 21"/>
              <p:cNvSpPr>
                <a:spLocks noChangeShapeType="1"/>
              </p:cNvSpPr>
              <p:nvPr/>
            </p:nvSpPr>
            <p:spPr bwMode="auto">
              <a:xfrm flipH="1">
                <a:off x="3150" y="12045"/>
                <a:ext cx="285" cy="344"/>
              </a:xfrm>
              <a:prstGeom prst="straightConnector1">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404" name="AutoShape 20"/>
              <p:cNvSpPr>
                <a:spLocks noChangeShapeType="1"/>
              </p:cNvSpPr>
              <p:nvPr/>
            </p:nvSpPr>
            <p:spPr bwMode="auto">
              <a:xfrm>
                <a:off x="2386" y="12209"/>
                <a:ext cx="1682" cy="1"/>
              </a:xfrm>
              <a:prstGeom prst="straightConnector1">
                <a:avLst/>
              </a:prstGeom>
              <a:noFill/>
              <a:ln w="38100">
                <a:solidFill>
                  <a:srgbClr val="000000"/>
                </a:solidFill>
                <a:round/>
                <a:headEnd type="triangle" w="med" len="me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16403" name="AutoShape 19"/>
              <p:cNvSpPr>
                <a:spLocks noChangeShapeType="1"/>
              </p:cNvSpPr>
              <p:nvPr/>
            </p:nvSpPr>
            <p:spPr bwMode="auto">
              <a:xfrm>
                <a:off x="2386" y="10005"/>
                <a:ext cx="1682" cy="1"/>
              </a:xfrm>
              <a:prstGeom prst="straightConnector1">
                <a:avLst/>
              </a:prstGeom>
              <a:noFill/>
              <a:ln w="38100">
                <a:solidFill>
                  <a:srgbClr val="000000"/>
                </a:solidFill>
                <a:round/>
                <a:headEnd type="triangle" w="med" len="me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16402" name="AutoShape 18"/>
              <p:cNvSpPr>
                <a:spLocks noChangeShapeType="1"/>
              </p:cNvSpPr>
              <p:nvPr/>
            </p:nvSpPr>
            <p:spPr bwMode="auto">
              <a:xfrm flipH="1">
                <a:off x="5580" y="10034"/>
                <a:ext cx="460" cy="1"/>
              </a:xfrm>
              <a:prstGeom prst="straightConnector1">
                <a:avLst/>
              </a:prstGeom>
              <a:noFill/>
              <a:ln w="38100">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16401" name="AutoShape 17"/>
              <p:cNvSpPr>
                <a:spLocks noChangeShapeType="1"/>
              </p:cNvSpPr>
              <p:nvPr/>
            </p:nvSpPr>
            <p:spPr bwMode="auto">
              <a:xfrm>
                <a:off x="5995" y="10034"/>
                <a:ext cx="1155" cy="1"/>
              </a:xfrm>
              <a:prstGeom prst="straightConnector1">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400" name="AutoShape 16"/>
              <p:cNvSpPr>
                <a:spLocks noChangeShapeType="1"/>
              </p:cNvSpPr>
              <p:nvPr/>
            </p:nvSpPr>
            <p:spPr bwMode="auto">
              <a:xfrm flipH="1">
                <a:off x="6589" y="9855"/>
                <a:ext cx="285" cy="345"/>
              </a:xfrm>
              <a:prstGeom prst="straightConnector1">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399" name="Text Box 15"/>
              <p:cNvSpPr txBox="1">
                <a:spLocks noChangeArrowheads="1"/>
              </p:cNvSpPr>
              <p:nvPr/>
            </p:nvSpPr>
            <p:spPr bwMode="auto">
              <a:xfrm>
                <a:off x="2625" y="9465"/>
                <a:ext cx="2010" cy="45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t-IT"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VMEDATA</a:t>
                </a:r>
                <a:endParaRPr kumimoji="0" lang="it-IT" sz="1800" b="0" i="0" u="none" strike="noStrike" cap="none" normalizeH="0" baseline="0" smtClean="0">
                  <a:ln>
                    <a:noFill/>
                  </a:ln>
                  <a:solidFill>
                    <a:schemeClr val="tx1"/>
                  </a:solidFill>
                  <a:effectLst/>
                  <a:latin typeface="Arial" pitchFamily="34" charset="0"/>
                  <a:cs typeface="Arial" pitchFamily="34" charset="0"/>
                </a:endParaRPr>
              </a:p>
            </p:txBody>
          </p:sp>
          <p:sp>
            <p:nvSpPr>
              <p:cNvPr id="16398" name="Text Box 14"/>
              <p:cNvSpPr txBox="1">
                <a:spLocks noChangeArrowheads="1"/>
              </p:cNvSpPr>
              <p:nvPr/>
            </p:nvSpPr>
            <p:spPr bwMode="auto">
              <a:xfrm>
                <a:off x="2670" y="11670"/>
                <a:ext cx="2010" cy="45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t-IT"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VMEDATA</a:t>
                </a:r>
                <a:endParaRPr kumimoji="0" lang="it-IT" sz="1800" b="0" i="0" u="none" strike="noStrike" cap="none" normalizeH="0" baseline="0" smtClean="0">
                  <a:ln>
                    <a:noFill/>
                  </a:ln>
                  <a:solidFill>
                    <a:schemeClr val="tx1"/>
                  </a:solidFill>
                  <a:effectLst/>
                  <a:latin typeface="Arial" pitchFamily="34" charset="0"/>
                  <a:cs typeface="Arial" pitchFamily="34" charset="0"/>
                </a:endParaRPr>
              </a:p>
            </p:txBody>
          </p:sp>
          <p:sp>
            <p:nvSpPr>
              <p:cNvPr id="16397" name="Text Box 13"/>
              <p:cNvSpPr txBox="1">
                <a:spLocks noChangeArrowheads="1"/>
              </p:cNvSpPr>
              <p:nvPr/>
            </p:nvSpPr>
            <p:spPr bwMode="auto">
              <a:xfrm>
                <a:off x="5755" y="9436"/>
                <a:ext cx="2150" cy="45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t-IT"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VMEDATAINP[7:0]</a:t>
                </a:r>
                <a:endParaRPr kumimoji="0" lang="it-IT" sz="1800" b="0" i="0" u="none" strike="noStrike" cap="none" normalizeH="0" baseline="0" smtClean="0">
                  <a:ln>
                    <a:noFill/>
                  </a:ln>
                  <a:solidFill>
                    <a:schemeClr val="tx1"/>
                  </a:solidFill>
                  <a:effectLst/>
                  <a:latin typeface="Arial" pitchFamily="34" charset="0"/>
                  <a:cs typeface="Arial" pitchFamily="34" charset="0"/>
                </a:endParaRPr>
              </a:p>
            </p:txBody>
          </p:sp>
          <p:sp>
            <p:nvSpPr>
              <p:cNvPr id="16396" name="AutoShape 12"/>
              <p:cNvSpPr>
                <a:spLocks noChangeShapeType="1"/>
              </p:cNvSpPr>
              <p:nvPr/>
            </p:nvSpPr>
            <p:spPr bwMode="auto">
              <a:xfrm flipV="1">
                <a:off x="8209" y="10786"/>
                <a:ext cx="1" cy="1052"/>
              </a:xfrm>
              <a:prstGeom prst="straightConnector1">
                <a:avLst/>
              </a:prstGeom>
              <a:noFill/>
              <a:ln w="19050">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16395" name="AutoShape 11"/>
              <p:cNvSpPr>
                <a:spLocks noChangeShapeType="1"/>
              </p:cNvSpPr>
              <p:nvPr/>
            </p:nvSpPr>
            <p:spPr bwMode="auto">
              <a:xfrm flipV="1">
                <a:off x="8660" y="10786"/>
                <a:ext cx="1" cy="1382"/>
              </a:xfrm>
              <a:prstGeom prst="straightConnector1">
                <a:avLst/>
              </a:prstGeom>
              <a:noFill/>
              <a:ln w="19050">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16394" name="AutoShape 10"/>
              <p:cNvSpPr>
                <a:spLocks noChangeShapeType="1"/>
              </p:cNvSpPr>
              <p:nvPr/>
            </p:nvSpPr>
            <p:spPr bwMode="auto">
              <a:xfrm flipV="1">
                <a:off x="9169" y="10801"/>
                <a:ext cx="1" cy="1764"/>
              </a:xfrm>
              <a:prstGeom prst="straightConnector1">
                <a:avLst/>
              </a:prstGeom>
              <a:noFill/>
              <a:ln w="38100">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16393" name="AutoShape 9"/>
              <p:cNvSpPr>
                <a:spLocks noChangeShapeType="1"/>
              </p:cNvSpPr>
              <p:nvPr/>
            </p:nvSpPr>
            <p:spPr bwMode="auto">
              <a:xfrm flipH="1">
                <a:off x="5565" y="11837"/>
                <a:ext cx="2645" cy="1"/>
              </a:xfrm>
              <a:prstGeom prst="straightConnector1">
                <a:avLst/>
              </a:prstGeom>
              <a:no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392" name="AutoShape 8"/>
              <p:cNvSpPr>
                <a:spLocks noChangeShapeType="1"/>
              </p:cNvSpPr>
              <p:nvPr/>
            </p:nvSpPr>
            <p:spPr bwMode="auto">
              <a:xfrm flipH="1">
                <a:off x="5565" y="12167"/>
                <a:ext cx="3095" cy="1"/>
              </a:xfrm>
              <a:prstGeom prst="straightConnector1">
                <a:avLst/>
              </a:prstGeom>
              <a:no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391" name="AutoShape 7"/>
              <p:cNvSpPr>
                <a:spLocks noChangeShapeType="1"/>
              </p:cNvSpPr>
              <p:nvPr/>
            </p:nvSpPr>
            <p:spPr bwMode="auto">
              <a:xfrm flipH="1">
                <a:off x="5550" y="12564"/>
                <a:ext cx="3634" cy="1"/>
              </a:xfrm>
              <a:prstGeom prst="straightConnector1">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390" name="Text Box 6"/>
              <p:cNvSpPr txBox="1">
                <a:spLocks noChangeArrowheads="1"/>
              </p:cNvSpPr>
              <p:nvPr/>
            </p:nvSpPr>
            <p:spPr bwMode="auto">
              <a:xfrm>
                <a:off x="5665" y="12137"/>
                <a:ext cx="2150" cy="45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t-IT"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L_ADDR[2:0]</a:t>
                </a:r>
                <a:endParaRPr kumimoji="0" lang="it-IT" sz="1800" b="0" i="0" u="none" strike="noStrike" cap="none" normalizeH="0" baseline="0" smtClean="0">
                  <a:ln>
                    <a:noFill/>
                  </a:ln>
                  <a:solidFill>
                    <a:schemeClr val="tx1"/>
                  </a:solidFill>
                  <a:effectLst/>
                  <a:latin typeface="Arial" pitchFamily="34" charset="0"/>
                  <a:cs typeface="Arial" pitchFamily="34" charset="0"/>
                </a:endParaRPr>
              </a:p>
            </p:txBody>
          </p:sp>
          <p:sp>
            <p:nvSpPr>
              <p:cNvPr id="16389" name="Text Box 5"/>
              <p:cNvSpPr txBox="1">
                <a:spLocks noChangeArrowheads="1"/>
              </p:cNvSpPr>
              <p:nvPr/>
            </p:nvSpPr>
            <p:spPr bwMode="auto">
              <a:xfrm>
                <a:off x="5650" y="11788"/>
                <a:ext cx="2150" cy="45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t-IT"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WRPAM</a:t>
                </a:r>
                <a:endParaRPr kumimoji="0" lang="it-IT" sz="1800" b="0" i="0" u="none" strike="noStrike" cap="none" normalizeH="0" baseline="0" smtClean="0">
                  <a:ln>
                    <a:noFill/>
                  </a:ln>
                  <a:solidFill>
                    <a:schemeClr val="tx1"/>
                  </a:solidFill>
                  <a:effectLst/>
                  <a:latin typeface="Arial" pitchFamily="34" charset="0"/>
                  <a:cs typeface="Arial" pitchFamily="34" charset="0"/>
                </a:endParaRPr>
              </a:p>
            </p:txBody>
          </p:sp>
          <p:sp>
            <p:nvSpPr>
              <p:cNvPr id="16388" name="Text Box 4"/>
              <p:cNvSpPr txBox="1">
                <a:spLocks noChangeArrowheads="1"/>
              </p:cNvSpPr>
              <p:nvPr/>
            </p:nvSpPr>
            <p:spPr bwMode="auto">
              <a:xfrm>
                <a:off x="5635" y="11446"/>
                <a:ext cx="2150" cy="45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t-IT"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RBSCAN</a:t>
                </a:r>
                <a:endParaRPr kumimoji="0" lang="it-IT" sz="1800" b="0" i="0" u="none" strike="noStrike" cap="none" normalizeH="0" baseline="0" smtClean="0">
                  <a:ln>
                    <a:noFill/>
                  </a:ln>
                  <a:solidFill>
                    <a:schemeClr val="tx1"/>
                  </a:solidFill>
                  <a:effectLst/>
                  <a:latin typeface="Arial" pitchFamily="34" charset="0"/>
                  <a:cs typeface="Arial" pitchFamily="34" charset="0"/>
                </a:endParaRPr>
              </a:p>
            </p:txBody>
          </p:sp>
          <p:sp>
            <p:nvSpPr>
              <p:cNvPr id="16387" name="AutoShape 3"/>
              <p:cNvSpPr>
                <a:spLocks noChangeShapeType="1"/>
              </p:cNvSpPr>
              <p:nvPr/>
            </p:nvSpPr>
            <p:spPr bwMode="auto">
              <a:xfrm flipH="1">
                <a:off x="7620" y="12389"/>
                <a:ext cx="285" cy="345"/>
              </a:xfrm>
              <a:prstGeom prst="straightConnector1">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grpSp>
      <p:sp>
        <p:nvSpPr>
          <p:cNvPr id="33" name="Segnaposto numero diapositiva 32"/>
          <p:cNvSpPr>
            <a:spLocks noGrp="1"/>
          </p:cNvSpPr>
          <p:nvPr>
            <p:ph type="sldNum" sz="quarter" idx="12"/>
          </p:nvPr>
        </p:nvSpPr>
        <p:spPr/>
        <p:txBody>
          <a:bodyPr/>
          <a:lstStyle/>
          <a:p>
            <a:fld id="{3C1D492E-813E-4699-A2F6-696181DFF5B0}" type="slidenum">
              <a:rPr lang="en-US" smtClean="0"/>
              <a:pPr/>
              <a:t>6</a:t>
            </a:fld>
            <a:endParaRPr lang="en-US"/>
          </a:p>
        </p:txBody>
      </p:sp>
      <p:sp>
        <p:nvSpPr>
          <p:cNvPr id="34" name="Segnaposto piè di pagina 33"/>
          <p:cNvSpPr>
            <a:spLocks noGrp="1"/>
          </p:cNvSpPr>
          <p:nvPr>
            <p:ph type="ftr" sz="quarter" idx="11"/>
          </p:nvPr>
        </p:nvSpPr>
        <p:spPr/>
        <p:txBody>
          <a:bodyPr/>
          <a:lstStyle/>
          <a:p>
            <a:r>
              <a:rPr lang="it-IT" sz="1200" dirty="0" smtClean="0"/>
              <a:t>FTK Workshop 13/03/2013 Pisa - Daniel Magalotti </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dirty="0" smtClean="0"/>
              <a:t>Software for test</a:t>
            </a:r>
            <a:endParaRPr lang="en-US" dirty="0"/>
          </a:p>
        </p:txBody>
      </p:sp>
      <p:sp>
        <p:nvSpPr>
          <p:cNvPr id="3" name="Segnaposto contenuto 2"/>
          <p:cNvSpPr>
            <a:spLocks noGrp="1"/>
          </p:cNvSpPr>
          <p:nvPr>
            <p:ph sz="quarter" idx="1"/>
          </p:nvPr>
        </p:nvSpPr>
        <p:spPr/>
        <p:txBody>
          <a:bodyPr>
            <a:normAutofit lnSpcReduction="10000"/>
          </a:bodyPr>
          <a:lstStyle/>
          <a:p>
            <a:pPr algn="just"/>
            <a:r>
              <a:rPr lang="en-US" dirty="0" smtClean="0"/>
              <a:t>The CPU master controls the VME </a:t>
            </a:r>
            <a:r>
              <a:rPr lang="en-US" dirty="0" smtClean="0"/>
              <a:t>protocol: function in  </a:t>
            </a:r>
            <a:r>
              <a:rPr lang="en-US" dirty="0" smtClean="0"/>
              <a:t>C++ </a:t>
            </a:r>
            <a:r>
              <a:rPr lang="en-US" dirty="0" smtClean="0"/>
              <a:t>code are </a:t>
            </a:r>
            <a:r>
              <a:rPr lang="en-US" dirty="0" smtClean="0"/>
              <a:t>implemented </a:t>
            </a:r>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r>
              <a:rPr lang="en-US" dirty="0" smtClean="0"/>
              <a:t>All the functions are based on the basic read and write operation of a register</a:t>
            </a:r>
            <a:endParaRPr lang="en-US" dirty="0"/>
          </a:p>
        </p:txBody>
      </p:sp>
      <p:pic>
        <p:nvPicPr>
          <p:cNvPr id="1026" name="Picture 2"/>
          <p:cNvPicPr>
            <a:picLocks noChangeAspect="1" noChangeArrowheads="1"/>
          </p:cNvPicPr>
          <p:nvPr/>
        </p:nvPicPr>
        <p:blipFill>
          <a:blip r:embed="rId3"/>
          <a:srcRect r="52200" b="41882"/>
          <a:stretch>
            <a:fillRect/>
          </a:stretch>
        </p:blipFill>
        <p:spPr bwMode="auto">
          <a:xfrm>
            <a:off x="571472" y="2000241"/>
            <a:ext cx="4786346" cy="2928958"/>
          </a:xfrm>
          <a:prstGeom prst="rect">
            <a:avLst/>
          </a:prstGeom>
          <a:noFill/>
          <a:ln w="9525">
            <a:noFill/>
            <a:miter lim="800000"/>
            <a:headEnd/>
            <a:tailEnd/>
          </a:ln>
          <a:effectLst/>
        </p:spPr>
      </p:pic>
      <p:sp>
        <p:nvSpPr>
          <p:cNvPr id="6" name="Rettangolo 5"/>
          <p:cNvSpPr/>
          <p:nvPr/>
        </p:nvSpPr>
        <p:spPr>
          <a:xfrm>
            <a:off x="1428728" y="2452681"/>
            <a:ext cx="7643898" cy="369332"/>
          </a:xfrm>
          <a:prstGeom prst="rect">
            <a:avLst/>
          </a:prstGeom>
          <a:solidFill>
            <a:schemeClr val="bg1"/>
          </a:solidFill>
          <a:ln>
            <a:solidFill>
              <a:srgbClr val="FF0000"/>
            </a:solidFill>
          </a:ln>
        </p:spPr>
        <p:txBody>
          <a:bodyPr wrap="square">
            <a:spAutoFit/>
          </a:bodyPr>
          <a:lstStyle/>
          <a:p>
            <a:r>
              <a:rPr lang="en-US" b="1" dirty="0" err="1" smtClean="0"/>
              <a:t>VME_ReadSafeUInt</a:t>
            </a:r>
            <a:r>
              <a:rPr lang="en-US" b="1" dirty="0" smtClean="0"/>
              <a:t> </a:t>
            </a:r>
            <a:r>
              <a:rPr lang="en-US" dirty="0" smtClean="0"/>
              <a:t>(</a:t>
            </a:r>
            <a:r>
              <a:rPr lang="en-US" dirty="0" err="1" smtClean="0"/>
              <a:t>int</a:t>
            </a:r>
            <a:r>
              <a:rPr lang="en-US" dirty="0" smtClean="0"/>
              <a:t> </a:t>
            </a:r>
            <a:r>
              <a:rPr lang="en-US" dirty="0" err="1" smtClean="0"/>
              <a:t>master_mapping</a:t>
            </a:r>
            <a:r>
              <a:rPr lang="en-US" dirty="0" smtClean="0"/>
              <a:t>, </a:t>
            </a:r>
            <a:r>
              <a:rPr lang="en-US" dirty="0" err="1" smtClean="0"/>
              <a:t>u_int</a:t>
            </a:r>
            <a:r>
              <a:rPr lang="en-US" dirty="0" smtClean="0"/>
              <a:t> </a:t>
            </a:r>
            <a:r>
              <a:rPr lang="en-US" dirty="0" err="1" smtClean="0"/>
              <a:t>address_offset</a:t>
            </a:r>
            <a:r>
              <a:rPr lang="en-US" dirty="0" smtClean="0"/>
              <a:t>, </a:t>
            </a:r>
            <a:r>
              <a:rPr lang="en-US" dirty="0" err="1" smtClean="0"/>
              <a:t>u_int</a:t>
            </a:r>
            <a:r>
              <a:rPr lang="en-US" dirty="0" smtClean="0"/>
              <a:t>* value);</a:t>
            </a:r>
            <a:endParaRPr lang="en-US" dirty="0"/>
          </a:p>
        </p:txBody>
      </p:sp>
      <p:sp>
        <p:nvSpPr>
          <p:cNvPr id="7" name="Rettangolo 6"/>
          <p:cNvSpPr/>
          <p:nvPr/>
        </p:nvSpPr>
        <p:spPr>
          <a:xfrm>
            <a:off x="1428728" y="3797861"/>
            <a:ext cx="7643898" cy="369332"/>
          </a:xfrm>
          <a:prstGeom prst="rect">
            <a:avLst/>
          </a:prstGeom>
          <a:solidFill>
            <a:schemeClr val="bg1"/>
          </a:solidFill>
          <a:ln>
            <a:solidFill>
              <a:srgbClr val="FF0000"/>
            </a:solidFill>
          </a:ln>
        </p:spPr>
        <p:txBody>
          <a:bodyPr wrap="square">
            <a:spAutoFit/>
          </a:bodyPr>
          <a:lstStyle/>
          <a:p>
            <a:r>
              <a:rPr lang="en-US" b="1" dirty="0" err="1" smtClean="0"/>
              <a:t>VME_WriteSafeUInt</a:t>
            </a:r>
            <a:r>
              <a:rPr lang="en-US" b="1" dirty="0" smtClean="0"/>
              <a:t> </a:t>
            </a:r>
            <a:r>
              <a:rPr lang="en-US" dirty="0" smtClean="0"/>
              <a:t>(</a:t>
            </a:r>
            <a:r>
              <a:rPr lang="en-US" dirty="0" err="1" smtClean="0"/>
              <a:t>int</a:t>
            </a:r>
            <a:r>
              <a:rPr lang="en-US" dirty="0" smtClean="0"/>
              <a:t> </a:t>
            </a:r>
            <a:r>
              <a:rPr lang="en-US" dirty="0" err="1" smtClean="0"/>
              <a:t>master_mapping</a:t>
            </a:r>
            <a:r>
              <a:rPr lang="en-US" dirty="0" smtClean="0"/>
              <a:t>, </a:t>
            </a:r>
            <a:r>
              <a:rPr lang="en-US" dirty="0" err="1" smtClean="0"/>
              <a:t>u_int</a:t>
            </a:r>
            <a:r>
              <a:rPr lang="en-US" dirty="0" smtClean="0"/>
              <a:t> </a:t>
            </a:r>
            <a:r>
              <a:rPr lang="en-US" dirty="0" err="1" smtClean="0"/>
              <a:t>address_offset</a:t>
            </a:r>
            <a:r>
              <a:rPr lang="en-US" dirty="0" smtClean="0"/>
              <a:t>, </a:t>
            </a:r>
            <a:r>
              <a:rPr lang="en-US" dirty="0" err="1" smtClean="0"/>
              <a:t>u_int</a:t>
            </a:r>
            <a:r>
              <a:rPr lang="en-US" dirty="0" smtClean="0"/>
              <a:t> value);</a:t>
            </a:r>
            <a:endParaRPr lang="en-US" dirty="0"/>
          </a:p>
        </p:txBody>
      </p:sp>
      <p:sp>
        <p:nvSpPr>
          <p:cNvPr id="9" name="CasellaDiTesto 8"/>
          <p:cNvSpPr txBox="1"/>
          <p:nvPr/>
        </p:nvSpPr>
        <p:spPr>
          <a:xfrm>
            <a:off x="5572132" y="2984371"/>
            <a:ext cx="3000396" cy="2308324"/>
          </a:xfrm>
          <a:prstGeom prst="rect">
            <a:avLst/>
          </a:prstGeom>
          <a:noFill/>
        </p:spPr>
        <p:txBody>
          <a:bodyPr wrap="square" rtlCol="0">
            <a:spAutoFit/>
          </a:bodyPr>
          <a:lstStyle/>
          <a:p>
            <a:r>
              <a:rPr lang="en-US" b="1" dirty="0" smtClean="0"/>
              <a:t>Read register </a:t>
            </a:r>
            <a:r>
              <a:rPr lang="en-US" dirty="0" smtClean="0"/>
              <a:t>of a specific location address</a:t>
            </a:r>
          </a:p>
          <a:p>
            <a:endParaRPr lang="en-US" dirty="0" smtClean="0"/>
          </a:p>
          <a:p>
            <a:endParaRPr lang="en-US" dirty="0" smtClean="0"/>
          </a:p>
          <a:p>
            <a:endParaRPr lang="en-US" dirty="0" smtClean="0"/>
          </a:p>
          <a:p>
            <a:r>
              <a:rPr lang="en-US" b="1" dirty="0" smtClean="0"/>
              <a:t>Write register </a:t>
            </a:r>
            <a:r>
              <a:rPr lang="en-US" dirty="0" smtClean="0"/>
              <a:t>of a specific location address</a:t>
            </a:r>
          </a:p>
          <a:p>
            <a:endParaRPr lang="en-US" dirty="0"/>
          </a:p>
        </p:txBody>
      </p:sp>
      <p:sp>
        <p:nvSpPr>
          <p:cNvPr id="8" name="Segnaposto numero diapositiva 7"/>
          <p:cNvSpPr>
            <a:spLocks noGrp="1"/>
          </p:cNvSpPr>
          <p:nvPr>
            <p:ph type="sldNum" sz="quarter" idx="12"/>
          </p:nvPr>
        </p:nvSpPr>
        <p:spPr/>
        <p:txBody>
          <a:bodyPr/>
          <a:lstStyle/>
          <a:p>
            <a:fld id="{3C1D492E-813E-4699-A2F6-696181DFF5B0}" type="slidenum">
              <a:rPr lang="en-US" smtClean="0"/>
              <a:pPr/>
              <a:t>7</a:t>
            </a:fld>
            <a:endParaRPr lang="en-US"/>
          </a:p>
        </p:txBody>
      </p:sp>
      <p:sp>
        <p:nvSpPr>
          <p:cNvPr id="10" name="Segnaposto piè di pagina 9"/>
          <p:cNvSpPr>
            <a:spLocks noGrp="1"/>
          </p:cNvSpPr>
          <p:nvPr>
            <p:ph type="ftr" sz="quarter" idx="11"/>
          </p:nvPr>
        </p:nvSpPr>
        <p:spPr/>
        <p:txBody>
          <a:bodyPr/>
          <a:lstStyle/>
          <a:p>
            <a:r>
              <a:rPr lang="it-IT" sz="1200" dirty="0" smtClean="0"/>
              <a:t>FTK Workshop 13/03/2013 Pisa - Daniel Magalotti </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en-US" dirty="0" smtClean="0"/>
              <a:t>Software for test</a:t>
            </a:r>
            <a:endParaRPr lang="en-US" dirty="0"/>
          </a:p>
        </p:txBody>
      </p:sp>
      <p:sp>
        <p:nvSpPr>
          <p:cNvPr id="3" name="Segnaposto contenuto 2"/>
          <p:cNvSpPr>
            <a:spLocks noGrp="1"/>
          </p:cNvSpPr>
          <p:nvPr>
            <p:ph sz="quarter" idx="1"/>
          </p:nvPr>
        </p:nvSpPr>
        <p:spPr/>
        <p:txBody>
          <a:bodyPr>
            <a:normAutofit/>
          </a:bodyPr>
          <a:lstStyle/>
          <a:p>
            <a:pPr algn="just"/>
            <a:r>
              <a:rPr lang="en-US" dirty="0" smtClean="0"/>
              <a:t>The principal operations </a:t>
            </a:r>
            <a:r>
              <a:rPr lang="en-US" dirty="0" smtClean="0"/>
              <a:t>with the </a:t>
            </a:r>
            <a:r>
              <a:rPr lang="en-US" dirty="0" smtClean="0"/>
              <a:t>software </a:t>
            </a:r>
            <a:r>
              <a:rPr lang="en-US" dirty="0" smtClean="0"/>
              <a:t>are</a:t>
            </a:r>
            <a:endParaRPr lang="en-US" dirty="0" smtClean="0"/>
          </a:p>
          <a:p>
            <a:pPr lvl="1" algn="just"/>
            <a:r>
              <a:rPr lang="en-US" b="1" dirty="0" smtClean="0"/>
              <a:t>Configure</a:t>
            </a:r>
            <a:r>
              <a:rPr lang="en-US" dirty="0" smtClean="0"/>
              <a:t> and </a:t>
            </a:r>
            <a:r>
              <a:rPr lang="en-US" b="1" dirty="0" smtClean="0"/>
              <a:t>control</a:t>
            </a:r>
            <a:r>
              <a:rPr lang="en-US" dirty="0" smtClean="0"/>
              <a:t> the </a:t>
            </a:r>
            <a:r>
              <a:rPr lang="en-US" dirty="0" smtClean="0"/>
              <a:t>AMchips</a:t>
            </a:r>
            <a:endParaRPr lang="en-US" dirty="0" smtClean="0"/>
          </a:p>
          <a:p>
            <a:pPr lvl="2" algn="just"/>
            <a:endParaRPr lang="en-US" dirty="0" smtClean="0"/>
          </a:p>
          <a:p>
            <a:pPr lvl="1" algn="just"/>
            <a:r>
              <a:rPr lang="en-US" b="1" dirty="0" smtClean="0"/>
              <a:t>Testing the hardware </a:t>
            </a:r>
            <a:r>
              <a:rPr lang="en-US" dirty="0" smtClean="0"/>
              <a:t>connection </a:t>
            </a:r>
            <a:r>
              <a:rPr lang="en-US" dirty="0" smtClean="0"/>
              <a:t>to/</a:t>
            </a:r>
            <a:r>
              <a:rPr lang="en-US" dirty="0" smtClean="0"/>
              <a:t>from AMchips </a:t>
            </a:r>
            <a:r>
              <a:rPr lang="en-US" dirty="0" smtClean="0"/>
              <a:t>with JTAG standard</a:t>
            </a:r>
            <a:endParaRPr lang="en-US" dirty="0" smtClean="0"/>
          </a:p>
          <a:p>
            <a:pPr lvl="1" algn="just"/>
            <a:endParaRPr lang="en-US" dirty="0" smtClean="0"/>
          </a:p>
          <a:p>
            <a:pPr lvl="1" algn="just"/>
            <a:r>
              <a:rPr lang="en-US" b="1" dirty="0" smtClean="0"/>
              <a:t>Readout</a:t>
            </a:r>
            <a:r>
              <a:rPr lang="en-US" dirty="0" smtClean="0"/>
              <a:t> of the </a:t>
            </a:r>
            <a:r>
              <a:rPr lang="en-US" b="1" dirty="0" err="1" smtClean="0"/>
              <a:t>SpyBuffer</a:t>
            </a:r>
            <a:r>
              <a:rPr lang="en-US" dirty="0" smtClean="0"/>
              <a:t> and </a:t>
            </a:r>
            <a:r>
              <a:rPr lang="en-US" b="1" dirty="0" smtClean="0"/>
              <a:t>writing</a:t>
            </a:r>
            <a:r>
              <a:rPr lang="en-US" dirty="0" smtClean="0"/>
              <a:t> of </a:t>
            </a:r>
            <a:r>
              <a:rPr lang="en-US" b="1" dirty="0" err="1" smtClean="0"/>
              <a:t>VmeFifo</a:t>
            </a:r>
            <a:endParaRPr lang="en-US" b="1" dirty="0" smtClean="0"/>
          </a:p>
          <a:p>
            <a:pPr lvl="1" algn="just"/>
            <a:endParaRPr lang="en-US" dirty="0" smtClean="0"/>
          </a:p>
          <a:p>
            <a:pPr lvl="1" algn="just"/>
            <a:r>
              <a:rPr lang="en-US" dirty="0" smtClean="0"/>
              <a:t>Automatic script to testing the entire system</a:t>
            </a:r>
          </a:p>
        </p:txBody>
      </p:sp>
      <p:sp>
        <p:nvSpPr>
          <p:cNvPr id="4" name="Segnaposto numero diapositiva 3"/>
          <p:cNvSpPr>
            <a:spLocks noGrp="1"/>
          </p:cNvSpPr>
          <p:nvPr>
            <p:ph type="sldNum" sz="quarter" idx="12"/>
          </p:nvPr>
        </p:nvSpPr>
        <p:spPr/>
        <p:txBody>
          <a:bodyPr/>
          <a:lstStyle/>
          <a:p>
            <a:fld id="{3C1D492E-813E-4699-A2F6-696181DFF5B0}" type="slidenum">
              <a:rPr lang="en-US" smtClean="0"/>
              <a:pPr/>
              <a:t>8</a:t>
            </a:fld>
            <a:endParaRPr lang="en-US"/>
          </a:p>
        </p:txBody>
      </p:sp>
      <p:sp>
        <p:nvSpPr>
          <p:cNvPr id="5" name="Segnaposto piè di pagina 4"/>
          <p:cNvSpPr>
            <a:spLocks noGrp="1"/>
          </p:cNvSpPr>
          <p:nvPr>
            <p:ph type="ftr" sz="quarter" idx="11"/>
          </p:nvPr>
        </p:nvSpPr>
        <p:spPr/>
        <p:txBody>
          <a:bodyPr/>
          <a:lstStyle/>
          <a:p>
            <a:r>
              <a:rPr lang="it-IT" sz="1200" dirty="0" smtClean="0"/>
              <a:t>FTK Workshop 13/03/2013 Pisa - Daniel Magalotti </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dirty="0" smtClean="0"/>
              <a:t>AMChip pattern configuration</a:t>
            </a:r>
            <a:endParaRPr lang="en-US" dirty="0"/>
          </a:p>
        </p:txBody>
      </p:sp>
      <p:sp>
        <p:nvSpPr>
          <p:cNvPr id="3" name="Segnaposto contenuto 2"/>
          <p:cNvSpPr>
            <a:spLocks noGrp="1"/>
          </p:cNvSpPr>
          <p:nvPr>
            <p:ph sz="quarter" idx="1"/>
          </p:nvPr>
        </p:nvSpPr>
        <p:spPr/>
        <p:txBody>
          <a:bodyPr/>
          <a:lstStyle/>
          <a:p>
            <a:pPr algn="just"/>
            <a:r>
              <a:rPr lang="en-US" dirty="0" smtClean="0"/>
              <a:t>Crate the map of the AMchip present into the board</a:t>
            </a:r>
          </a:p>
          <a:p>
            <a:pPr lvl="1"/>
            <a:r>
              <a:rPr lang="en-US" dirty="0" smtClean="0"/>
              <a:t>A </a:t>
            </a:r>
            <a:r>
              <a:rPr lang="en-US" dirty="0" smtClean="0"/>
              <a:t>JTAG </a:t>
            </a:r>
            <a:r>
              <a:rPr lang="en-US" dirty="0" smtClean="0"/>
              <a:t>operation to define the mapping</a:t>
            </a:r>
          </a:p>
          <a:p>
            <a:pPr lvl="1"/>
            <a:endParaRPr lang="en-US" dirty="0" smtClean="0"/>
          </a:p>
          <a:p>
            <a:pPr lvl="1"/>
            <a:endParaRPr lang="en-US" dirty="0" smtClean="0"/>
          </a:p>
          <a:p>
            <a:pPr lvl="1"/>
            <a:endParaRPr lang="en-US" dirty="0" smtClean="0"/>
          </a:p>
          <a:p>
            <a:pPr lvl="1"/>
            <a:endParaRPr lang="en-US" dirty="0" smtClean="0"/>
          </a:p>
          <a:p>
            <a:pPr lvl="1"/>
            <a:endParaRPr lang="en-US" dirty="0" smtClean="0"/>
          </a:p>
          <a:p>
            <a:pPr lvl="1"/>
            <a:endParaRPr lang="en-US" dirty="0" smtClean="0"/>
          </a:p>
          <a:p>
            <a:pPr lvl="1"/>
            <a:endParaRPr lang="en-US" dirty="0"/>
          </a:p>
        </p:txBody>
      </p:sp>
      <p:pic>
        <p:nvPicPr>
          <p:cNvPr id="4" name="Picture 3"/>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785786" y="2428868"/>
            <a:ext cx="4143404" cy="328614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CasellaDiTesto 4"/>
          <p:cNvSpPr txBox="1"/>
          <p:nvPr/>
        </p:nvSpPr>
        <p:spPr>
          <a:xfrm>
            <a:off x="5286380" y="2500306"/>
            <a:ext cx="3571868" cy="3416320"/>
          </a:xfrm>
          <a:prstGeom prst="rect">
            <a:avLst/>
          </a:prstGeom>
          <a:noFill/>
        </p:spPr>
        <p:txBody>
          <a:bodyPr wrap="square" rtlCol="0">
            <a:spAutoFit/>
          </a:bodyPr>
          <a:lstStyle/>
          <a:p>
            <a:pPr algn="just"/>
            <a:r>
              <a:rPr lang="en-US" sz="2400" b="1" dirty="0" smtClean="0"/>
              <a:t>Number of the LAMB </a:t>
            </a:r>
            <a:r>
              <a:rPr lang="en-US" sz="2400" dirty="0" smtClean="0"/>
              <a:t>present in the board</a:t>
            </a:r>
          </a:p>
          <a:p>
            <a:pPr algn="just"/>
            <a:endParaRPr lang="en-US" sz="2400" dirty="0" smtClean="0"/>
          </a:p>
          <a:p>
            <a:pPr algn="just"/>
            <a:r>
              <a:rPr lang="en-US" sz="2400" dirty="0" smtClean="0"/>
              <a:t>Define the </a:t>
            </a:r>
            <a:r>
              <a:rPr lang="en-US" sz="2400" b="1" dirty="0" smtClean="0"/>
              <a:t>active columns</a:t>
            </a:r>
            <a:r>
              <a:rPr lang="en-US" sz="2400" dirty="0" smtClean="0"/>
              <a:t> present in each LAMB</a:t>
            </a:r>
          </a:p>
          <a:p>
            <a:pPr algn="just"/>
            <a:endParaRPr lang="en-US" sz="2400" dirty="0" smtClean="0"/>
          </a:p>
          <a:p>
            <a:pPr algn="just"/>
            <a:r>
              <a:rPr lang="en-US" sz="2400" b="1" dirty="0" smtClean="0"/>
              <a:t>Total number </a:t>
            </a:r>
            <a:r>
              <a:rPr lang="en-US" sz="2400" dirty="0" smtClean="0"/>
              <a:t>of AMchips</a:t>
            </a:r>
          </a:p>
          <a:p>
            <a:endParaRPr lang="en-US" sz="2400" dirty="0" smtClean="0"/>
          </a:p>
        </p:txBody>
      </p:sp>
      <p:sp>
        <p:nvSpPr>
          <p:cNvPr id="6" name="Segnaposto numero diapositiva 5"/>
          <p:cNvSpPr>
            <a:spLocks noGrp="1"/>
          </p:cNvSpPr>
          <p:nvPr>
            <p:ph type="sldNum" sz="quarter" idx="12"/>
          </p:nvPr>
        </p:nvSpPr>
        <p:spPr/>
        <p:txBody>
          <a:bodyPr/>
          <a:lstStyle/>
          <a:p>
            <a:fld id="{3C1D492E-813E-4699-A2F6-696181DFF5B0}" type="slidenum">
              <a:rPr lang="en-US" smtClean="0"/>
              <a:pPr/>
              <a:t>9</a:t>
            </a:fld>
            <a:endParaRPr lang="en-US"/>
          </a:p>
        </p:txBody>
      </p:sp>
      <p:sp>
        <p:nvSpPr>
          <p:cNvPr id="7" name="Segnaposto piè di pagina 6"/>
          <p:cNvSpPr>
            <a:spLocks noGrp="1"/>
          </p:cNvSpPr>
          <p:nvPr>
            <p:ph type="ftr" sz="quarter" idx="11"/>
          </p:nvPr>
        </p:nvSpPr>
        <p:spPr/>
        <p:txBody>
          <a:bodyPr/>
          <a:lstStyle/>
          <a:p>
            <a:r>
              <a:rPr lang="it-IT" sz="1200" dirty="0" smtClean="0"/>
              <a:t>FTK Workshop 13/03/2013 Pisa - Daniel Magalotti </a:t>
            </a:r>
            <a:endParaRPr lang="en-US" sz="12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tellite">
  <a:themeElements>
    <a:clrScheme name="Satellite">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Satellite">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Satellite">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767</TotalTime>
  <Words>2144</Words>
  <Application>Microsoft Office PowerPoint</Application>
  <PresentationFormat>Presentazione su schermo (4:3)</PresentationFormat>
  <Paragraphs>409</Paragraphs>
  <Slides>20</Slides>
  <Notes>16</Notes>
  <HiddenSlides>0</HiddenSlides>
  <MMClips>0</MMClips>
  <ScaleCrop>false</ScaleCrop>
  <HeadingPairs>
    <vt:vector size="4" baseType="variant">
      <vt:variant>
        <vt:lpstr>Tema</vt:lpstr>
      </vt:variant>
      <vt:variant>
        <vt:i4>1</vt:i4>
      </vt:variant>
      <vt:variant>
        <vt:lpstr>Titoli diapositive</vt:lpstr>
      </vt:variant>
      <vt:variant>
        <vt:i4>20</vt:i4>
      </vt:variant>
    </vt:vector>
  </HeadingPairs>
  <TitlesOfParts>
    <vt:vector size="21" baseType="lpstr">
      <vt:lpstr>Satellite</vt:lpstr>
      <vt:lpstr>Software for tests: AMB and LAMB configuration - Available tools</vt:lpstr>
      <vt:lpstr>Outline</vt:lpstr>
      <vt:lpstr>VME crate interface</vt:lpstr>
      <vt:lpstr>VME data distribution</vt:lpstr>
      <vt:lpstr>VME address distribution</vt:lpstr>
      <vt:lpstr>LAMB configuration</vt:lpstr>
      <vt:lpstr>Software for test</vt:lpstr>
      <vt:lpstr>Software for test</vt:lpstr>
      <vt:lpstr>AMChip pattern configuration</vt:lpstr>
      <vt:lpstr>AMChip pattern configuration</vt:lpstr>
      <vt:lpstr>AMChip pattern configuration</vt:lpstr>
      <vt:lpstr>AMChip pattern configuration</vt:lpstr>
      <vt:lpstr>AMChip configuration</vt:lpstr>
      <vt:lpstr>LAMB JTAG Testing</vt:lpstr>
      <vt:lpstr>LAMB JTAG Testing</vt:lpstr>
      <vt:lpstr>LAMB JTAG Testing</vt:lpstr>
      <vt:lpstr>Monitoring and testing tools</vt:lpstr>
      <vt:lpstr>Monitoring and testing tools</vt:lpstr>
      <vt:lpstr>Monitoring and testing tools</vt:lpstr>
      <vt:lpstr>Automatic test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Software for tests: AMB and LAMB configuration - Available tools</dc:title>
  <dc:creator>Daniel-Bibi</dc:creator>
  <cp:lastModifiedBy>Daniel-Bibi</cp:lastModifiedBy>
  <cp:revision>111</cp:revision>
  <dcterms:created xsi:type="dcterms:W3CDTF">2013-03-05T21:56:38Z</dcterms:created>
  <dcterms:modified xsi:type="dcterms:W3CDTF">2013-03-12T09:01:54Z</dcterms:modified>
</cp:coreProperties>
</file>