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65" r:id="rId4"/>
    <p:sldId id="272" r:id="rId5"/>
    <p:sldId id="264" r:id="rId6"/>
    <p:sldId id="267" r:id="rId7"/>
    <p:sldId id="268" r:id="rId8"/>
    <p:sldId id="270" r:id="rId9"/>
    <p:sldId id="269" r:id="rId10"/>
    <p:sldId id="266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B6BE-7789-4388-BD62-464BB4C7A72C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4908-75F6-40C2-B272-F5711BA657DE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DD20D-0052-4B6C-925B-B459CE0B5A28}" type="slidenum">
              <a:rPr lang="it-IT" smtClean="0"/>
              <a:pPr/>
              <a:t>1</a:t>
            </a:fld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000FD6">
                  <a:alpha val="29999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861048"/>
            <a:ext cx="8713788" cy="647897"/>
          </a:xfrm>
        </p:spPr>
        <p:txBody>
          <a:bodyPr/>
          <a:lstStyle/>
          <a:p>
            <a:pPr eaLnBrk="1" hangingPunct="1"/>
            <a:r>
              <a:rPr lang="it-IT" sz="1600" dirty="0" smtClean="0">
                <a:solidFill>
                  <a:srgbClr val="00004C"/>
                </a:solidFill>
                <a:latin typeface="Times New Roman" pitchFamily="18" charset="0"/>
              </a:rPr>
              <a:t>IAPP - FTK workshop – Pisa 11-15 march,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13788" cy="6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Marco Piendibene –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University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of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Pisa &amp; INFN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00004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2060848"/>
            <a:ext cx="87137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AMsystem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: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errors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detection &amp;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monitoring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task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0" dirty="0" err="1" smtClean="0">
                <a:solidFill>
                  <a:srgbClr val="00004C"/>
                </a:solidFill>
                <a:latin typeface="Times New Roman" pitchFamily="18" charset="0"/>
                <a:ea typeface="+mj-ea"/>
                <a:cs typeface="+mj-cs"/>
              </a:rPr>
              <a:t>Cadence</a:t>
            </a:r>
            <a:r>
              <a:rPr lang="it-IT" sz="2800" kern="0" dirty="0" smtClean="0">
                <a:solidFill>
                  <a:srgbClr val="00004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it-IT" sz="2800" kern="0" dirty="0" err="1" smtClean="0">
                <a:solidFill>
                  <a:srgbClr val="00004C"/>
                </a:solidFill>
                <a:latin typeface="Times New Roman" pitchFamily="18" charset="0"/>
                <a:ea typeface="+mj-ea"/>
                <a:cs typeface="+mj-cs"/>
              </a:rPr>
              <a:t>tool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00004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2564904"/>
            <a:ext cx="16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Backup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24128" y="2060848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Input </a:t>
            </a:r>
            <a:r>
              <a:rPr lang="en-US" sz="2000" dirty="0" err="1" smtClean="0"/>
              <a:t>fifos</a:t>
            </a:r>
            <a:endParaRPr lang="en-US" sz="20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403648" y="1988840"/>
            <a:ext cx="3816424" cy="3888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1907704" y="2204864"/>
            <a:ext cx="432048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92D050">
                  <a:alpha val="4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dirty="0" err="1" smtClean="0"/>
              <a:t>Error</a:t>
            </a:r>
            <a:r>
              <a:rPr lang="it-IT" sz="3200" dirty="0" smtClean="0"/>
              <a:t> detection</a:t>
            </a:r>
            <a:endParaRPr lang="it-IT" sz="3200" dirty="0"/>
          </a:p>
        </p:txBody>
      </p:sp>
      <p:sp>
        <p:nvSpPr>
          <p:cNvPr id="32" name="Ovale 31"/>
          <p:cNvSpPr/>
          <p:nvPr/>
        </p:nvSpPr>
        <p:spPr>
          <a:xfrm>
            <a:off x="1763688" y="4005064"/>
            <a:ext cx="2952328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logic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1907704" y="2348880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1907704" y="249289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34"/>
          <p:cNvSpPr/>
          <p:nvPr/>
        </p:nvSpPr>
        <p:spPr>
          <a:xfrm>
            <a:off x="1907704" y="263691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1907704" y="2780928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/>
          <p:cNvSpPr/>
          <p:nvPr/>
        </p:nvSpPr>
        <p:spPr>
          <a:xfrm>
            <a:off x="1907704" y="292494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37"/>
          <p:cNvSpPr/>
          <p:nvPr/>
        </p:nvSpPr>
        <p:spPr>
          <a:xfrm>
            <a:off x="1907704" y="306896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tangolo 38"/>
          <p:cNvSpPr/>
          <p:nvPr/>
        </p:nvSpPr>
        <p:spPr>
          <a:xfrm>
            <a:off x="1907704" y="3212976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/>
          <p:cNvSpPr/>
          <p:nvPr/>
        </p:nvSpPr>
        <p:spPr>
          <a:xfrm>
            <a:off x="1907704" y="335699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tangolo 40"/>
          <p:cNvSpPr/>
          <p:nvPr/>
        </p:nvSpPr>
        <p:spPr>
          <a:xfrm>
            <a:off x="1907704" y="22048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2699792" y="2204864"/>
            <a:ext cx="432048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Rettangolo 42"/>
          <p:cNvSpPr/>
          <p:nvPr/>
        </p:nvSpPr>
        <p:spPr>
          <a:xfrm>
            <a:off x="2699792" y="234888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tangolo 43"/>
          <p:cNvSpPr/>
          <p:nvPr/>
        </p:nvSpPr>
        <p:spPr>
          <a:xfrm>
            <a:off x="2699792" y="249289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/>
          <p:cNvSpPr/>
          <p:nvPr/>
        </p:nvSpPr>
        <p:spPr>
          <a:xfrm>
            <a:off x="2699792" y="263691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/>
          <p:cNvSpPr/>
          <p:nvPr/>
        </p:nvSpPr>
        <p:spPr>
          <a:xfrm>
            <a:off x="2699792" y="2780928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tangolo 46"/>
          <p:cNvSpPr/>
          <p:nvPr/>
        </p:nvSpPr>
        <p:spPr>
          <a:xfrm>
            <a:off x="2699792" y="292494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47"/>
          <p:cNvSpPr/>
          <p:nvPr/>
        </p:nvSpPr>
        <p:spPr>
          <a:xfrm>
            <a:off x="2699792" y="306896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tangolo 48"/>
          <p:cNvSpPr/>
          <p:nvPr/>
        </p:nvSpPr>
        <p:spPr>
          <a:xfrm>
            <a:off x="2699792" y="321297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tangolo 49"/>
          <p:cNvSpPr/>
          <p:nvPr/>
        </p:nvSpPr>
        <p:spPr>
          <a:xfrm>
            <a:off x="2699792" y="3356992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tangolo 50"/>
          <p:cNvSpPr/>
          <p:nvPr/>
        </p:nvSpPr>
        <p:spPr>
          <a:xfrm>
            <a:off x="2699792" y="22048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ttangolo 51"/>
          <p:cNvSpPr/>
          <p:nvPr/>
        </p:nvSpPr>
        <p:spPr>
          <a:xfrm>
            <a:off x="3563888" y="2204864"/>
            <a:ext cx="432048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Rettangolo 52"/>
          <p:cNvSpPr/>
          <p:nvPr/>
        </p:nvSpPr>
        <p:spPr>
          <a:xfrm>
            <a:off x="3563888" y="234888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ttangolo 53"/>
          <p:cNvSpPr/>
          <p:nvPr/>
        </p:nvSpPr>
        <p:spPr>
          <a:xfrm>
            <a:off x="3563888" y="2492896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tangolo 54"/>
          <p:cNvSpPr/>
          <p:nvPr/>
        </p:nvSpPr>
        <p:spPr>
          <a:xfrm>
            <a:off x="3563888" y="263691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ttangolo 55"/>
          <p:cNvSpPr/>
          <p:nvPr/>
        </p:nvSpPr>
        <p:spPr>
          <a:xfrm>
            <a:off x="3563888" y="2780928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ttangolo 56"/>
          <p:cNvSpPr/>
          <p:nvPr/>
        </p:nvSpPr>
        <p:spPr>
          <a:xfrm>
            <a:off x="3563888" y="292494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3563888" y="3068960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ttangolo 58"/>
          <p:cNvSpPr/>
          <p:nvPr/>
        </p:nvSpPr>
        <p:spPr>
          <a:xfrm>
            <a:off x="3563888" y="321297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ttangolo 59"/>
          <p:cNvSpPr/>
          <p:nvPr/>
        </p:nvSpPr>
        <p:spPr>
          <a:xfrm>
            <a:off x="3563888" y="335699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ttangolo 60"/>
          <p:cNvSpPr/>
          <p:nvPr/>
        </p:nvSpPr>
        <p:spPr>
          <a:xfrm>
            <a:off x="3563888" y="220486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ttangolo 61"/>
          <p:cNvSpPr/>
          <p:nvPr/>
        </p:nvSpPr>
        <p:spPr>
          <a:xfrm>
            <a:off x="4355976" y="2204864"/>
            <a:ext cx="432048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Rettangolo 62"/>
          <p:cNvSpPr/>
          <p:nvPr/>
        </p:nvSpPr>
        <p:spPr>
          <a:xfrm>
            <a:off x="4355976" y="234888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ttangolo 63"/>
          <p:cNvSpPr/>
          <p:nvPr/>
        </p:nvSpPr>
        <p:spPr>
          <a:xfrm>
            <a:off x="4355976" y="2492896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ttangolo 64"/>
          <p:cNvSpPr/>
          <p:nvPr/>
        </p:nvSpPr>
        <p:spPr>
          <a:xfrm>
            <a:off x="4355976" y="263691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ttangolo 65"/>
          <p:cNvSpPr/>
          <p:nvPr/>
        </p:nvSpPr>
        <p:spPr>
          <a:xfrm>
            <a:off x="4355976" y="2780928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tangolo 66"/>
          <p:cNvSpPr/>
          <p:nvPr/>
        </p:nvSpPr>
        <p:spPr>
          <a:xfrm>
            <a:off x="4355976" y="2924944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ttangolo 67"/>
          <p:cNvSpPr/>
          <p:nvPr/>
        </p:nvSpPr>
        <p:spPr>
          <a:xfrm>
            <a:off x="4355976" y="3068960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ttangolo 68"/>
          <p:cNvSpPr/>
          <p:nvPr/>
        </p:nvSpPr>
        <p:spPr>
          <a:xfrm>
            <a:off x="4355976" y="3212976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ttangolo 69"/>
          <p:cNvSpPr/>
          <p:nvPr/>
        </p:nvSpPr>
        <p:spPr>
          <a:xfrm>
            <a:off x="4355976" y="3356992"/>
            <a:ext cx="43204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ttangolo 70"/>
          <p:cNvSpPr/>
          <p:nvPr/>
        </p:nvSpPr>
        <p:spPr>
          <a:xfrm>
            <a:off x="4355976" y="2204864"/>
            <a:ext cx="43204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ttangolo 71"/>
          <p:cNvSpPr/>
          <p:nvPr/>
        </p:nvSpPr>
        <p:spPr>
          <a:xfrm>
            <a:off x="251520" y="980728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Lost sync error: we have to check that all the EE word have the same event tag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000FD6">
                  <a:alpha val="29999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4" name="Segnaposto contenuto 6"/>
          <p:cNvSpPr txBox="1">
            <a:spLocks/>
          </p:cNvSpPr>
          <p:nvPr/>
        </p:nvSpPr>
        <p:spPr>
          <a:xfrm>
            <a:off x="395536" y="1772816"/>
            <a:ext cx="8229600" cy="2448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Monitoring/debug tools: </a:t>
            </a:r>
            <a:r>
              <a:rPr lang="en-US" sz="2800" noProof="0" dirty="0" err="1" smtClean="0"/>
              <a:t>spyuffers</a:t>
            </a:r>
            <a:endParaRPr lang="en-US" sz="28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Cadence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504" y="1006461"/>
            <a:ext cx="87487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Parity or CRC error </a:t>
            </a:r>
            <a:r>
              <a:rPr lang="en-GB" dirty="0">
                <a:latin typeface="Arial" charset="0"/>
                <a:cs typeface="Arial" charset="0"/>
              </a:rPr>
              <a:t>– for each link </a:t>
            </a:r>
            <a:r>
              <a:rPr lang="en-GB" dirty="0" smtClean="0">
                <a:latin typeface="Arial" charset="0"/>
                <a:cs typeface="Arial" charset="0"/>
              </a:rPr>
              <a:t>(8 pixel &amp; 4 SCT) Parity </a:t>
            </a:r>
            <a:r>
              <a:rPr lang="en-GB" dirty="0">
                <a:latin typeface="Arial" charset="0"/>
                <a:cs typeface="Arial" charset="0"/>
              </a:rPr>
              <a:t>(PA</a:t>
            </a:r>
            <a:r>
              <a:rPr lang="en-GB" dirty="0" smtClean="0">
                <a:latin typeface="Arial" charset="0"/>
                <a:cs typeface="Arial" charset="0"/>
              </a:rPr>
              <a:t>). </a:t>
            </a:r>
            <a:r>
              <a:rPr lang="en-GB" dirty="0" smtClean="0">
                <a:latin typeface="Arial" charset="0"/>
                <a:cs typeface="Arial" charset="0"/>
              </a:rPr>
              <a:t>Error </a:t>
            </a:r>
            <a:r>
              <a:rPr lang="en-GB" dirty="0">
                <a:latin typeface="Arial" charset="0"/>
                <a:cs typeface="Arial" charset="0"/>
              </a:rPr>
              <a:t>detection should be </a:t>
            </a:r>
            <a:r>
              <a:rPr lang="en-GB" dirty="0" smtClean="0">
                <a:latin typeface="Arial" charset="0"/>
                <a:cs typeface="Arial" charset="0"/>
              </a:rPr>
              <a:t>registered in a 8 bit (or 4 bit word)</a:t>
            </a: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FIFO Overflow</a:t>
            </a:r>
            <a:r>
              <a:rPr lang="en-GB" dirty="0">
                <a:latin typeface="Arial" charset="0"/>
                <a:cs typeface="Arial" charset="0"/>
              </a:rPr>
              <a:t> – each FIFO full flag should produce error if set</a:t>
            </a:r>
            <a:r>
              <a:rPr lang="en-GB" dirty="0" smtClean="0">
                <a:latin typeface="Arial" charset="0"/>
                <a:cs typeface="Arial" charset="0"/>
              </a:rPr>
              <a:t>. Again 8 (or 4) bit word</a:t>
            </a:r>
            <a:r>
              <a:rPr lang="en-GB" dirty="0" smtClean="0">
                <a:latin typeface="Arial" charset="0"/>
                <a:cs typeface="Arial" charset="0"/>
              </a:rPr>
              <a:t>.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Invalid 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Input data </a:t>
            </a:r>
            <a:r>
              <a:rPr lang="en-GB" dirty="0">
                <a:latin typeface="Arial" charset="0"/>
                <a:cs typeface="Arial" charset="0"/>
              </a:rPr>
              <a:t>(for example invalid HIT from ROD</a:t>
            </a:r>
            <a:r>
              <a:rPr lang="en-GB" dirty="0" smtClean="0">
                <a:latin typeface="Arial" charset="0"/>
                <a:cs typeface="Arial" charset="0"/>
              </a:rPr>
              <a:t>)  ??</a:t>
            </a:r>
          </a:p>
          <a:p>
            <a:pPr marL="0" indent="0" eaLnBrk="1" hangingPunct="1"/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Lost Synchronism </a:t>
            </a:r>
            <a:r>
              <a:rPr lang="en-GB" dirty="0">
                <a:latin typeface="Arial" charset="0"/>
                <a:cs typeface="Arial" charset="0"/>
              </a:rPr>
              <a:t>(event tags in different streams do not match</a:t>
            </a:r>
            <a:r>
              <a:rPr lang="en-GB" dirty="0" smtClean="0">
                <a:latin typeface="Arial" charset="0"/>
                <a:cs typeface="Arial" charset="0"/>
              </a:rPr>
              <a:t>) –  Again 8 (or 4) bit word</a:t>
            </a: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Truncated output </a:t>
            </a:r>
            <a:r>
              <a:rPr lang="en-GB" dirty="0">
                <a:latin typeface="Arial" charset="0"/>
                <a:cs typeface="Arial" charset="0"/>
              </a:rPr>
              <a:t>(for example too many </a:t>
            </a:r>
            <a:r>
              <a:rPr lang="en-GB" dirty="0" smtClean="0">
                <a:latin typeface="Arial" charset="0"/>
                <a:cs typeface="Arial" charset="0"/>
              </a:rPr>
              <a:t>hits in input) - Again 8 (or 4) bit word. </a:t>
            </a:r>
          </a:p>
          <a:p>
            <a:pPr eaLnBrk="1" hangingPunct="1">
              <a:buFont typeface="Arial" charset="0"/>
              <a:buChar char="•"/>
            </a:pP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/>
            <a:r>
              <a:rPr lang="en-GB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 can communicate to 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Control Chip 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error using:</a:t>
            </a:r>
          </a:p>
          <a:p>
            <a:pPr marL="0" indent="0" eaLnBrk="1" hangingPunct="1"/>
            <a:r>
              <a:rPr lang="en-GB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 bits to identify the kind of error 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8 (or 4) bits to say which is the faulty stream.</a:t>
            </a:r>
            <a:endParaRPr lang="en-GB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60648"/>
            <a:ext cx="6602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Errors to be monitored into the INPUT Chips</a:t>
            </a:r>
            <a:endParaRPr lang="it-IT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772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9818" y="836712"/>
            <a:ext cx="92027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Error 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register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For 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each FIFO: flag register </a:t>
            </a:r>
            <a:r>
              <a:rPr lang="en-GB" dirty="0">
                <a:latin typeface="Arial" charset="0"/>
                <a:cs typeface="Arial" charset="0"/>
              </a:rPr>
              <a:t>(empty, </a:t>
            </a:r>
            <a:r>
              <a:rPr lang="en-GB" dirty="0" err="1">
                <a:latin typeface="Arial" charset="0"/>
                <a:cs typeface="Arial" charset="0"/>
              </a:rPr>
              <a:t>A</a:t>
            </a:r>
            <a:r>
              <a:rPr lang="en-GB" dirty="0" err="1" smtClean="0">
                <a:latin typeface="Arial" charset="0"/>
                <a:cs typeface="Arial" charset="0"/>
              </a:rPr>
              <a:t>Full</a:t>
            </a:r>
            <a:r>
              <a:rPr lang="en-GB" dirty="0">
                <a:latin typeface="Arial" charset="0"/>
                <a:cs typeface="Arial" charset="0"/>
              </a:rPr>
              <a:t>, Full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For each 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FSM</a:t>
            </a:r>
            <a:r>
              <a:rPr lang="en-GB" dirty="0">
                <a:latin typeface="Arial" charset="0"/>
                <a:cs typeface="Arial" charset="0"/>
              </a:rPr>
              <a:t>: state </a:t>
            </a:r>
            <a:r>
              <a:rPr lang="en-GB" dirty="0" smtClean="0">
                <a:latin typeface="Arial" charset="0"/>
                <a:cs typeface="Arial" charset="0"/>
              </a:rPr>
              <a:t>of </a:t>
            </a:r>
            <a:r>
              <a:rPr lang="en-GB" dirty="0" err="1" smtClean="0">
                <a:latin typeface="Arial" charset="0"/>
                <a:cs typeface="Arial" charset="0"/>
              </a:rPr>
              <a:t>th</a:t>
            </a:r>
            <a:r>
              <a:rPr lang="en-GB" dirty="0" smtClean="0">
                <a:latin typeface="Arial" charset="0"/>
                <a:cs typeface="Arial" charset="0"/>
              </a:rPr>
              <a:t> machine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Output Status (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Hold 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flags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For </a:t>
            </a:r>
            <a:r>
              <a:rPr lang="en-GB" dirty="0">
                <a:latin typeface="Arial" charset="0"/>
                <a:cs typeface="Arial" charset="0"/>
              </a:rPr>
              <a:t>each Spy Buffer: </a:t>
            </a:r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Spy Buffer register</a:t>
            </a:r>
            <a:r>
              <a:rPr lang="en-GB" dirty="0">
                <a:latin typeface="Arial" charset="0"/>
                <a:cs typeface="Arial" charset="0"/>
              </a:rPr>
              <a:t>: Pointer, OVFL flag, </a:t>
            </a:r>
            <a:r>
              <a:rPr lang="en-GB" dirty="0" smtClean="0">
                <a:latin typeface="Arial" charset="0"/>
                <a:cs typeface="Arial" charset="0"/>
              </a:rPr>
              <a:t>status(freeze/spy). 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firmware ID.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>
                <a:latin typeface="Arial" charset="0"/>
                <a:cs typeface="Arial" charset="0"/>
              </a:rPr>
              <a:t>Input </a:t>
            </a:r>
            <a:r>
              <a:rPr lang="en-GB" dirty="0" err="1">
                <a:latin typeface="Arial" charset="0"/>
                <a:cs typeface="Arial" charset="0"/>
              </a:rPr>
              <a:t>FiFos</a:t>
            </a:r>
            <a:r>
              <a:rPr lang="en-GB" dirty="0">
                <a:latin typeface="Arial" charset="0"/>
                <a:cs typeface="Arial" charset="0"/>
              </a:rPr>
              <a:t>: R/W 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Input Spy Buffers memories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GB" dirty="0" smtClean="0">
                <a:latin typeface="Arial" charset="0"/>
                <a:cs typeface="Arial" charset="0"/>
              </a:rPr>
              <a:t>Timing measurements: each chip has a counter. When </a:t>
            </a:r>
            <a:r>
              <a:rPr lang="en-GB" dirty="0" err="1" smtClean="0">
                <a:latin typeface="Arial" charset="0"/>
                <a:cs typeface="Arial" charset="0"/>
              </a:rPr>
              <a:t>Init_event</a:t>
            </a:r>
            <a:r>
              <a:rPr lang="en-GB" dirty="0" smtClean="0">
                <a:latin typeface="Arial" charset="0"/>
                <a:cs typeface="Arial" charset="0"/>
              </a:rPr>
              <a:t> is received it is started. When all the input EE event words are received it is stopped. All incoming words are written in the spy buffer with the counter content.</a:t>
            </a: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-18572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VME </a:t>
            </a:r>
            <a:r>
              <a:rPr lang="en-GB" sz="3200" b="1" dirty="0" smtClean="0">
                <a:solidFill>
                  <a:srgbClr val="FF0000"/>
                </a:solidFill>
              </a:rPr>
              <a:t>registers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1"/>
            <a:ext cx="9144000" cy="548680"/>
          </a:xfrm>
          <a:prstGeom prst="rect">
            <a:avLst/>
          </a:prstGeom>
          <a:gradFill rotWithShape="1">
            <a:gsLst>
              <a:gs pos="0">
                <a:srgbClr val="000FD6">
                  <a:alpha val="29999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600" dirty="0" err="1" smtClean="0"/>
              <a:t>Spybuffers</a:t>
            </a:r>
            <a:endParaRPr lang="it-I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92888" cy="39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2391"/>
            <a:ext cx="7715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3871065"/>
            <a:ext cx="12538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INPUT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FPGAs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11960" y="476672"/>
            <a:ext cx="504056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8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92D050">
                  <a:alpha val="4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dirty="0" err="1" smtClean="0"/>
              <a:t>Spybuffers</a:t>
            </a:r>
            <a:endParaRPr lang="it-IT" sz="3200" dirty="0"/>
          </a:p>
        </p:txBody>
      </p:sp>
      <p:sp>
        <p:nvSpPr>
          <p:cNvPr id="73" name="Rettangolo 72"/>
          <p:cNvSpPr/>
          <p:nvPr/>
        </p:nvSpPr>
        <p:spPr>
          <a:xfrm>
            <a:off x="2483768" y="1844824"/>
            <a:ext cx="1872208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ttore 1 74"/>
          <p:cNvCxnSpPr/>
          <p:nvPr/>
        </p:nvCxnSpPr>
        <p:spPr>
          <a:xfrm>
            <a:off x="2483768" y="220486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2483768" y="256490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2483768" y="292494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2483768" y="328498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>
            <a:off x="2483768" y="364502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>
            <a:off x="2483768" y="537321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3419872" y="3861048"/>
            <a:ext cx="0" cy="1224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tangolo 83"/>
          <p:cNvSpPr/>
          <p:nvPr/>
        </p:nvSpPr>
        <p:spPr>
          <a:xfrm>
            <a:off x="4932040" y="5373216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register</a:t>
            </a:r>
            <a:endParaRPr lang="en-US" dirty="0"/>
          </a:p>
        </p:txBody>
      </p:sp>
      <p:cxnSp>
        <p:nvCxnSpPr>
          <p:cNvPr id="86" name="Connettore 2 85"/>
          <p:cNvCxnSpPr/>
          <p:nvPr/>
        </p:nvCxnSpPr>
        <p:spPr>
          <a:xfrm>
            <a:off x="1691680" y="35010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1043608" y="3140968"/>
            <a:ext cx="14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pointer</a:t>
            </a:r>
            <a:endParaRPr lang="en-US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2267744" y="1484784"/>
            <a:ext cx="28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port “circular” memory</a:t>
            </a:r>
            <a:endParaRPr lang="en-US" dirty="0"/>
          </a:p>
        </p:txBody>
      </p:sp>
      <p:sp>
        <p:nvSpPr>
          <p:cNvPr id="89" name="Freccia a destra 88"/>
          <p:cNvSpPr/>
          <p:nvPr/>
        </p:nvSpPr>
        <p:spPr>
          <a:xfrm>
            <a:off x="755576" y="2636912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sellaDiTesto 90"/>
          <p:cNvSpPr txBox="1"/>
          <p:nvPr/>
        </p:nvSpPr>
        <p:spPr>
          <a:xfrm>
            <a:off x="899592" y="2276872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 of data</a:t>
            </a:r>
            <a:endParaRPr lang="en-US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4932040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case of error we stop writing memory (</a:t>
            </a:r>
            <a:r>
              <a:rPr lang="en-US" dirty="0" smtClean="0">
                <a:solidFill>
                  <a:srgbClr val="FF0000"/>
                </a:solidFill>
              </a:rPr>
              <a:t>freeze</a:t>
            </a:r>
            <a:r>
              <a:rPr lang="en-US" dirty="0" smtClean="0"/>
              <a:t> condition)</a:t>
            </a:r>
          </a:p>
          <a:p>
            <a:r>
              <a:rPr lang="en-US" dirty="0" smtClean="0"/>
              <a:t>And we can read memory and status register by VME</a:t>
            </a:r>
            <a:endParaRPr lang="en-US" dirty="0"/>
          </a:p>
        </p:txBody>
      </p:sp>
      <p:sp>
        <p:nvSpPr>
          <p:cNvPr id="94" name="Freccia a destra 93"/>
          <p:cNvSpPr/>
          <p:nvPr/>
        </p:nvSpPr>
        <p:spPr>
          <a:xfrm>
            <a:off x="611560" y="1052736"/>
            <a:ext cx="82089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ttangolo 94"/>
          <p:cNvSpPr/>
          <p:nvPr/>
        </p:nvSpPr>
        <p:spPr>
          <a:xfrm>
            <a:off x="755576" y="1340768"/>
            <a:ext cx="1440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asellaDiTesto 95"/>
          <p:cNvSpPr txBox="1"/>
          <p:nvPr/>
        </p:nvSpPr>
        <p:spPr>
          <a:xfrm>
            <a:off x="5076056" y="764704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97" name="Rettangolo 96"/>
          <p:cNvSpPr/>
          <p:nvPr/>
        </p:nvSpPr>
        <p:spPr>
          <a:xfrm>
            <a:off x="4572000" y="3356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Freeze</a:t>
            </a:r>
            <a:r>
              <a:rPr lang="en-GB" dirty="0" smtClean="0"/>
              <a:t>: check that the event involved in the error is totally processed and than generate the freeze to all AMBFTK FPGAs. Send Freeze </a:t>
            </a:r>
            <a:r>
              <a:rPr lang="en-GB" dirty="0" smtClean="0"/>
              <a:t>upstream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55679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Cadence version: 16.5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Schematic entry: Allegro design entry HDL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PCB: Allegro PCB design</a:t>
            </a:r>
            <a:endParaRPr lang="en-US" sz="2800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92D050">
                  <a:alpha val="40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3200" dirty="0" smtClean="0"/>
              <a:t>CADENCE </a:t>
            </a:r>
            <a:r>
              <a:rPr lang="it-IT" sz="3200" dirty="0" err="1" smtClean="0"/>
              <a:t>tool</a:t>
            </a:r>
            <a:endParaRPr lang="it-IT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2474410" cy="55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997"/>
          <a:stretch>
            <a:fillRect/>
          </a:stretch>
        </p:blipFill>
        <p:spPr bwMode="auto">
          <a:xfrm>
            <a:off x="395536" y="1052736"/>
            <a:ext cx="836780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3217" b="3865"/>
          <a:stretch>
            <a:fillRect/>
          </a:stretch>
        </p:blipFill>
        <p:spPr bwMode="auto">
          <a:xfrm>
            <a:off x="395536" y="332656"/>
            <a:ext cx="73448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402</Words>
  <Application>Microsoft Office PowerPoint</Application>
  <PresentationFormat>Presentazione su schermo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IAPP - FTK workshop – Pisa 11-15 march, 2013</vt:lpstr>
      <vt:lpstr>Outline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piendi</dc:creator>
  <cp:lastModifiedBy>piendi</cp:lastModifiedBy>
  <cp:revision>34</cp:revision>
  <dcterms:created xsi:type="dcterms:W3CDTF">2013-03-10T16:15:56Z</dcterms:created>
  <dcterms:modified xsi:type="dcterms:W3CDTF">2013-03-12T23:03:52Z</dcterms:modified>
</cp:coreProperties>
</file>