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9" r:id="rId3"/>
    <p:sldId id="270" r:id="rId4"/>
    <p:sldId id="257" r:id="rId5"/>
    <p:sldId id="260" r:id="rId6"/>
    <p:sldId id="271" r:id="rId7"/>
    <p:sldId id="272" r:id="rId8"/>
    <p:sldId id="275" r:id="rId9"/>
    <p:sldId id="274" r:id="rId10"/>
    <p:sldId id="273" r:id="rId11"/>
    <p:sldId id="276" r:id="rId12"/>
    <p:sldId id="277" r:id="rId13"/>
    <p:sldId id="278"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CC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94646" autoAdjust="0"/>
  </p:normalViewPr>
  <p:slideViewPr>
    <p:cSldViewPr>
      <p:cViewPr varScale="1">
        <p:scale>
          <a:sx n="89" d="100"/>
          <a:sy n="89" d="100"/>
        </p:scale>
        <p:origin x="-8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D:\atlas\ftk\services\PS-test_first-measurmen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tlas\ftk\services\PS-test_first-measurmen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tlas\ftk\services\PS-test_first-measurm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it-IT"/>
  <c:chart>
    <c:view3D>
      <c:perspective val="30"/>
    </c:view3D>
    <c:plotArea>
      <c:layout>
        <c:manualLayout>
          <c:layoutTarget val="inner"/>
          <c:xMode val="edge"/>
          <c:yMode val="edge"/>
          <c:x val="9.5779965004374537E-2"/>
          <c:y val="7.4548702245552628E-2"/>
          <c:w val="0.63078390201224843"/>
          <c:h val="0.8326195683872849"/>
        </c:manualLayout>
      </c:layout>
      <c:bar3DChart>
        <c:barDir val="col"/>
        <c:grouping val="standard"/>
        <c:ser>
          <c:idx val="0"/>
          <c:order val="0"/>
          <c:tx>
            <c:strRef>
              <c:f>Foglio1!$Q$6</c:f>
              <c:strCache>
                <c:ptCount val="1"/>
                <c:pt idx="0">
                  <c:v>Load 1</c:v>
                </c:pt>
              </c:strCache>
            </c:strRef>
          </c:tx>
          <c:cat>
            <c:strRef>
              <c:f>Foglio1!$P$6:$P$9</c:f>
              <c:strCache>
                <c:ptCount val="4"/>
                <c:pt idx="0">
                  <c:v>UF</c:v>
                </c:pt>
                <c:pt idx="1">
                  <c:v>UR</c:v>
                </c:pt>
                <c:pt idx="2">
                  <c:v>LR</c:v>
                </c:pt>
                <c:pt idx="3">
                  <c:v>LF</c:v>
                </c:pt>
              </c:strCache>
            </c:strRef>
          </c:cat>
          <c:val>
            <c:numRef>
              <c:f>Foglio1!$E$10:$E$13</c:f>
              <c:numCache>
                <c:formatCode>0.0</c:formatCode>
                <c:ptCount val="4"/>
                <c:pt idx="0">
                  <c:v>41.5</c:v>
                </c:pt>
                <c:pt idx="1">
                  <c:v>26.4</c:v>
                </c:pt>
                <c:pt idx="2">
                  <c:v>18.7</c:v>
                </c:pt>
                <c:pt idx="3">
                  <c:v>26.1</c:v>
                </c:pt>
              </c:numCache>
            </c:numRef>
          </c:val>
          <c:shape val="cylinder"/>
        </c:ser>
        <c:ser>
          <c:idx val="1"/>
          <c:order val="1"/>
          <c:tx>
            <c:strRef>
              <c:f>Foglio1!$Q$7</c:f>
              <c:strCache>
                <c:ptCount val="1"/>
                <c:pt idx="0">
                  <c:v>Load 5</c:v>
                </c:pt>
              </c:strCache>
            </c:strRef>
          </c:tx>
          <c:dLbls>
            <c:showVal val="1"/>
          </c:dLbls>
          <c:cat>
            <c:strRef>
              <c:f>Foglio1!$P$6:$P$9</c:f>
              <c:strCache>
                <c:ptCount val="4"/>
                <c:pt idx="0">
                  <c:v>UF</c:v>
                </c:pt>
                <c:pt idx="1">
                  <c:v>UR</c:v>
                </c:pt>
                <c:pt idx="2">
                  <c:v>LR</c:v>
                </c:pt>
                <c:pt idx="3">
                  <c:v>LF</c:v>
                </c:pt>
              </c:strCache>
            </c:strRef>
          </c:cat>
          <c:val>
            <c:numRef>
              <c:f>Foglio1!$E$14:$E$17</c:f>
              <c:numCache>
                <c:formatCode>0.0</c:formatCode>
                <c:ptCount val="4"/>
                <c:pt idx="0">
                  <c:v>34.700000000000003</c:v>
                </c:pt>
                <c:pt idx="1">
                  <c:v>23.7</c:v>
                </c:pt>
                <c:pt idx="2">
                  <c:v>18.600000000000001</c:v>
                </c:pt>
                <c:pt idx="3">
                  <c:v>46.2</c:v>
                </c:pt>
              </c:numCache>
            </c:numRef>
          </c:val>
          <c:shape val="cylinder"/>
        </c:ser>
        <c:ser>
          <c:idx val="2"/>
          <c:order val="2"/>
          <c:tx>
            <c:strRef>
              <c:f>Foglio1!$Q$8</c:f>
              <c:strCache>
                <c:ptCount val="1"/>
                <c:pt idx="0">
                  <c:v>Load 10</c:v>
                </c:pt>
              </c:strCache>
            </c:strRef>
          </c:tx>
          <c:cat>
            <c:strRef>
              <c:f>Foglio1!$P$6:$P$9</c:f>
              <c:strCache>
                <c:ptCount val="4"/>
                <c:pt idx="0">
                  <c:v>UF</c:v>
                </c:pt>
                <c:pt idx="1">
                  <c:v>UR</c:v>
                </c:pt>
                <c:pt idx="2">
                  <c:v>LR</c:v>
                </c:pt>
                <c:pt idx="3">
                  <c:v>LF</c:v>
                </c:pt>
              </c:strCache>
            </c:strRef>
          </c:cat>
          <c:val>
            <c:numRef>
              <c:f>Foglio1!$E$18:$E$21</c:f>
              <c:numCache>
                <c:formatCode>0.0</c:formatCode>
                <c:ptCount val="4"/>
                <c:pt idx="0">
                  <c:v>40.200000000000003</c:v>
                </c:pt>
                <c:pt idx="1">
                  <c:v>25.9</c:v>
                </c:pt>
                <c:pt idx="2">
                  <c:v>17.399999999999999</c:v>
                </c:pt>
                <c:pt idx="3">
                  <c:v>33</c:v>
                </c:pt>
              </c:numCache>
            </c:numRef>
          </c:val>
          <c:shape val="cylinder"/>
        </c:ser>
        <c:shape val="box"/>
        <c:axId val="125735296"/>
        <c:axId val="125738368"/>
        <c:axId val="50293376"/>
      </c:bar3DChart>
      <c:catAx>
        <c:axId val="125735296"/>
        <c:scaling>
          <c:orientation val="minMax"/>
        </c:scaling>
        <c:axPos val="b"/>
        <c:tickLblPos val="nextTo"/>
        <c:crossAx val="125738368"/>
        <c:crosses val="autoZero"/>
        <c:auto val="1"/>
        <c:lblAlgn val="ctr"/>
        <c:lblOffset val="100"/>
      </c:catAx>
      <c:valAx>
        <c:axId val="125738368"/>
        <c:scaling>
          <c:orientation val="minMax"/>
          <c:max val="60"/>
          <c:min val="0"/>
        </c:scaling>
        <c:axPos val="l"/>
        <c:majorGridlines/>
        <c:numFmt formatCode="0.0" sourceLinked="1"/>
        <c:tickLblPos val="nextTo"/>
        <c:crossAx val="125735296"/>
        <c:crosses val="autoZero"/>
        <c:crossBetween val="between"/>
      </c:valAx>
      <c:serAx>
        <c:axId val="50293376"/>
        <c:scaling>
          <c:orientation val="minMax"/>
        </c:scaling>
        <c:axPos val="b"/>
        <c:tickLblPos val="nextTo"/>
        <c:crossAx val="125738368"/>
        <c:crosses val="autoZero"/>
      </c:ser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it-IT"/>
  <c:chart>
    <c:view3D>
      <c:perspective val="30"/>
    </c:view3D>
    <c:plotArea>
      <c:layout>
        <c:manualLayout>
          <c:layoutTarget val="inner"/>
          <c:xMode val="edge"/>
          <c:yMode val="edge"/>
          <c:x val="9.5779965004374565E-2"/>
          <c:y val="7.4548702245552628E-2"/>
          <c:w val="0.63078390201224843"/>
          <c:h val="0.8326195683872849"/>
        </c:manualLayout>
      </c:layout>
      <c:bar3DChart>
        <c:barDir val="col"/>
        <c:grouping val="standard"/>
        <c:ser>
          <c:idx val="0"/>
          <c:order val="0"/>
          <c:tx>
            <c:strRef>
              <c:f>Foglio1!$Q$6</c:f>
              <c:strCache>
                <c:ptCount val="1"/>
                <c:pt idx="0">
                  <c:v>Load 1</c:v>
                </c:pt>
              </c:strCache>
            </c:strRef>
          </c:tx>
          <c:cat>
            <c:strRef>
              <c:f>Foglio1!$P$6:$P$9</c:f>
              <c:strCache>
                <c:ptCount val="4"/>
                <c:pt idx="0">
                  <c:v>UF</c:v>
                </c:pt>
                <c:pt idx="1">
                  <c:v>UR</c:v>
                </c:pt>
                <c:pt idx="2">
                  <c:v>LR</c:v>
                </c:pt>
                <c:pt idx="3">
                  <c:v>LF</c:v>
                </c:pt>
              </c:strCache>
            </c:strRef>
          </c:cat>
          <c:val>
            <c:numRef>
              <c:f>Foglio1!$H$10:$H$13</c:f>
              <c:numCache>
                <c:formatCode>0.0</c:formatCode>
                <c:ptCount val="4"/>
                <c:pt idx="0">
                  <c:v>45.3</c:v>
                </c:pt>
                <c:pt idx="1">
                  <c:v>30.8</c:v>
                </c:pt>
                <c:pt idx="2">
                  <c:v>20.2</c:v>
                </c:pt>
                <c:pt idx="3">
                  <c:v>30</c:v>
                </c:pt>
              </c:numCache>
            </c:numRef>
          </c:val>
          <c:shape val="cylinder"/>
        </c:ser>
        <c:ser>
          <c:idx val="1"/>
          <c:order val="1"/>
          <c:tx>
            <c:strRef>
              <c:f>Foglio1!$Q$7</c:f>
              <c:strCache>
                <c:ptCount val="1"/>
                <c:pt idx="0">
                  <c:v>Load 5</c:v>
                </c:pt>
              </c:strCache>
            </c:strRef>
          </c:tx>
          <c:dLbls>
            <c:showVal val="1"/>
          </c:dLbls>
          <c:cat>
            <c:strRef>
              <c:f>Foglio1!$P$6:$P$9</c:f>
              <c:strCache>
                <c:ptCount val="4"/>
                <c:pt idx="0">
                  <c:v>UF</c:v>
                </c:pt>
                <c:pt idx="1">
                  <c:v>UR</c:v>
                </c:pt>
                <c:pt idx="2">
                  <c:v>LR</c:v>
                </c:pt>
                <c:pt idx="3">
                  <c:v>LF</c:v>
                </c:pt>
              </c:strCache>
            </c:strRef>
          </c:cat>
          <c:val>
            <c:numRef>
              <c:f>Foglio1!$H$14:$H$17</c:f>
              <c:numCache>
                <c:formatCode>0.0</c:formatCode>
                <c:ptCount val="4"/>
                <c:pt idx="0">
                  <c:v>36.299999999999997</c:v>
                </c:pt>
                <c:pt idx="1">
                  <c:v>34.700000000000003</c:v>
                </c:pt>
                <c:pt idx="2">
                  <c:v>29.2</c:v>
                </c:pt>
                <c:pt idx="3">
                  <c:v>54.9</c:v>
                </c:pt>
              </c:numCache>
            </c:numRef>
          </c:val>
          <c:shape val="cylinder"/>
        </c:ser>
        <c:ser>
          <c:idx val="2"/>
          <c:order val="2"/>
          <c:tx>
            <c:strRef>
              <c:f>Foglio1!$Q$8</c:f>
              <c:strCache>
                <c:ptCount val="1"/>
                <c:pt idx="0">
                  <c:v>Load 10</c:v>
                </c:pt>
              </c:strCache>
            </c:strRef>
          </c:tx>
          <c:cat>
            <c:strRef>
              <c:f>Foglio1!$P$6:$P$9</c:f>
              <c:strCache>
                <c:ptCount val="4"/>
                <c:pt idx="0">
                  <c:v>UF</c:v>
                </c:pt>
                <c:pt idx="1">
                  <c:v>UR</c:v>
                </c:pt>
                <c:pt idx="2">
                  <c:v>LR</c:v>
                </c:pt>
                <c:pt idx="3">
                  <c:v>LF</c:v>
                </c:pt>
              </c:strCache>
            </c:strRef>
          </c:cat>
          <c:val>
            <c:numRef>
              <c:f>Foglio1!$H$18:$H$21</c:f>
              <c:numCache>
                <c:formatCode>0.0</c:formatCode>
                <c:ptCount val="4"/>
                <c:pt idx="0">
                  <c:v>42.3</c:v>
                </c:pt>
                <c:pt idx="1">
                  <c:v>27.2</c:v>
                </c:pt>
                <c:pt idx="2">
                  <c:v>19</c:v>
                </c:pt>
                <c:pt idx="3">
                  <c:v>35.200000000000003</c:v>
                </c:pt>
              </c:numCache>
            </c:numRef>
          </c:val>
          <c:shape val="cylinder"/>
        </c:ser>
        <c:shape val="box"/>
        <c:axId val="131392256"/>
        <c:axId val="131701760"/>
        <c:axId val="133062144"/>
      </c:bar3DChart>
      <c:catAx>
        <c:axId val="131392256"/>
        <c:scaling>
          <c:orientation val="minMax"/>
        </c:scaling>
        <c:axPos val="b"/>
        <c:tickLblPos val="nextTo"/>
        <c:crossAx val="131701760"/>
        <c:crosses val="autoZero"/>
        <c:auto val="1"/>
        <c:lblAlgn val="ctr"/>
        <c:lblOffset val="100"/>
      </c:catAx>
      <c:valAx>
        <c:axId val="131701760"/>
        <c:scaling>
          <c:orientation val="minMax"/>
        </c:scaling>
        <c:axPos val="l"/>
        <c:majorGridlines/>
        <c:numFmt formatCode="0.0" sourceLinked="1"/>
        <c:tickLblPos val="nextTo"/>
        <c:crossAx val="131392256"/>
        <c:crosses val="autoZero"/>
        <c:crossBetween val="between"/>
      </c:valAx>
      <c:serAx>
        <c:axId val="133062144"/>
        <c:scaling>
          <c:orientation val="minMax"/>
        </c:scaling>
        <c:axPos val="b"/>
        <c:tickLblPos val="nextTo"/>
        <c:crossAx val="131701760"/>
        <c:crosses val="autoZero"/>
      </c:ser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it-IT"/>
  <c:chart>
    <c:view3D>
      <c:perspective val="30"/>
    </c:view3D>
    <c:plotArea>
      <c:layout>
        <c:manualLayout>
          <c:layoutTarget val="inner"/>
          <c:xMode val="edge"/>
          <c:yMode val="edge"/>
          <c:x val="9.5779965004374565E-2"/>
          <c:y val="7.4548702245552628E-2"/>
          <c:w val="0.63078390201224843"/>
          <c:h val="0.8326195683872849"/>
        </c:manualLayout>
      </c:layout>
      <c:bar3DChart>
        <c:barDir val="col"/>
        <c:grouping val="standard"/>
        <c:ser>
          <c:idx val="0"/>
          <c:order val="0"/>
          <c:tx>
            <c:strRef>
              <c:f>Foglio1!$Q$6</c:f>
              <c:strCache>
                <c:ptCount val="1"/>
                <c:pt idx="0">
                  <c:v>Load 1</c:v>
                </c:pt>
              </c:strCache>
            </c:strRef>
          </c:tx>
          <c:cat>
            <c:strRef>
              <c:f>Foglio1!$P$6:$P$9</c:f>
              <c:strCache>
                <c:ptCount val="4"/>
                <c:pt idx="0">
                  <c:v>UF</c:v>
                </c:pt>
                <c:pt idx="1">
                  <c:v>UR</c:v>
                </c:pt>
                <c:pt idx="2">
                  <c:v>LR</c:v>
                </c:pt>
                <c:pt idx="3">
                  <c:v>LF</c:v>
                </c:pt>
              </c:strCache>
            </c:strRef>
          </c:cat>
          <c:val>
            <c:numRef>
              <c:f>Foglio1!$K$10:$K$13</c:f>
              <c:numCache>
                <c:formatCode>0.0</c:formatCode>
                <c:ptCount val="4"/>
                <c:pt idx="0">
                  <c:v>53.2</c:v>
                </c:pt>
                <c:pt idx="1">
                  <c:v>36</c:v>
                </c:pt>
                <c:pt idx="2">
                  <c:v>27.9</c:v>
                </c:pt>
                <c:pt idx="3">
                  <c:v>39</c:v>
                </c:pt>
              </c:numCache>
            </c:numRef>
          </c:val>
          <c:shape val="cylinder"/>
        </c:ser>
        <c:ser>
          <c:idx val="1"/>
          <c:order val="1"/>
          <c:tx>
            <c:strRef>
              <c:f>Foglio1!$Q$7</c:f>
              <c:strCache>
                <c:ptCount val="1"/>
                <c:pt idx="0">
                  <c:v>Load 5</c:v>
                </c:pt>
              </c:strCache>
            </c:strRef>
          </c:tx>
          <c:dLbls>
            <c:showVal val="1"/>
          </c:dLbls>
          <c:cat>
            <c:strRef>
              <c:f>Foglio1!$P$6:$P$9</c:f>
              <c:strCache>
                <c:ptCount val="4"/>
                <c:pt idx="0">
                  <c:v>UF</c:v>
                </c:pt>
                <c:pt idx="1">
                  <c:v>UR</c:v>
                </c:pt>
                <c:pt idx="2">
                  <c:v>LR</c:v>
                </c:pt>
                <c:pt idx="3">
                  <c:v>LF</c:v>
                </c:pt>
              </c:strCache>
            </c:strRef>
          </c:cat>
          <c:val>
            <c:numRef>
              <c:f>Foglio1!$K$14:$K$17</c:f>
              <c:numCache>
                <c:formatCode>0.0</c:formatCode>
                <c:ptCount val="4"/>
                <c:pt idx="0">
                  <c:v>40.5</c:v>
                </c:pt>
                <c:pt idx="1">
                  <c:v>32</c:v>
                </c:pt>
                <c:pt idx="2">
                  <c:v>30.2</c:v>
                </c:pt>
                <c:pt idx="3">
                  <c:v>57</c:v>
                </c:pt>
              </c:numCache>
            </c:numRef>
          </c:val>
          <c:shape val="cylinder"/>
        </c:ser>
        <c:ser>
          <c:idx val="2"/>
          <c:order val="2"/>
          <c:tx>
            <c:strRef>
              <c:f>Foglio1!$Q$8</c:f>
              <c:strCache>
                <c:ptCount val="1"/>
                <c:pt idx="0">
                  <c:v>Load 10</c:v>
                </c:pt>
              </c:strCache>
            </c:strRef>
          </c:tx>
          <c:cat>
            <c:strRef>
              <c:f>Foglio1!$P$6:$P$9</c:f>
              <c:strCache>
                <c:ptCount val="4"/>
                <c:pt idx="0">
                  <c:v>UF</c:v>
                </c:pt>
                <c:pt idx="1">
                  <c:v>UR</c:v>
                </c:pt>
                <c:pt idx="2">
                  <c:v>LR</c:v>
                </c:pt>
                <c:pt idx="3">
                  <c:v>LF</c:v>
                </c:pt>
              </c:strCache>
            </c:strRef>
          </c:cat>
          <c:val>
            <c:numRef>
              <c:f>Foglio1!$E$18:$E$21</c:f>
              <c:numCache>
                <c:formatCode>0.0</c:formatCode>
                <c:ptCount val="4"/>
                <c:pt idx="0">
                  <c:v>40.200000000000003</c:v>
                </c:pt>
                <c:pt idx="1">
                  <c:v>25.9</c:v>
                </c:pt>
                <c:pt idx="2">
                  <c:v>17.399999999999999</c:v>
                </c:pt>
                <c:pt idx="3">
                  <c:v>33</c:v>
                </c:pt>
              </c:numCache>
            </c:numRef>
          </c:val>
          <c:shape val="cylinder"/>
        </c:ser>
        <c:shape val="box"/>
        <c:axId val="105899904"/>
        <c:axId val="105901440"/>
        <c:axId val="125795840"/>
      </c:bar3DChart>
      <c:catAx>
        <c:axId val="105899904"/>
        <c:scaling>
          <c:orientation val="minMax"/>
        </c:scaling>
        <c:axPos val="b"/>
        <c:tickLblPos val="nextTo"/>
        <c:crossAx val="105901440"/>
        <c:crosses val="autoZero"/>
        <c:auto val="1"/>
        <c:lblAlgn val="ctr"/>
        <c:lblOffset val="100"/>
      </c:catAx>
      <c:valAx>
        <c:axId val="105901440"/>
        <c:scaling>
          <c:orientation val="minMax"/>
        </c:scaling>
        <c:axPos val="l"/>
        <c:majorGridlines/>
        <c:numFmt formatCode="0.0" sourceLinked="1"/>
        <c:tickLblPos val="nextTo"/>
        <c:crossAx val="105899904"/>
        <c:crosses val="autoZero"/>
        <c:crossBetween val="between"/>
      </c:valAx>
      <c:serAx>
        <c:axId val="125795840"/>
        <c:scaling>
          <c:orientation val="minMax"/>
        </c:scaling>
        <c:axPos val="b"/>
        <c:tickLblPos val="nextTo"/>
        <c:crossAx val="105901440"/>
        <c:crosses val="autoZero"/>
      </c:serAx>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365659-372F-4EF9-B678-3A1F95CE832A}" type="datetimeFigureOut">
              <a:rPr lang="en-US" smtClean="0"/>
              <a:pPr/>
              <a:t>3/7/2013</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6FD56D-4B04-48E2-B41C-1D4181BFA09B}"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lvl1pPr>
              <a:defRPr baseline="0">
                <a:solidFill>
                  <a:schemeClr val="accent1">
                    <a:lumMod val="75000"/>
                  </a:schemeClr>
                </a:solidFill>
              </a:defRPr>
            </a:lvl1pPr>
          </a:lstStyle>
          <a:p>
            <a:r>
              <a:rPr lang="it-IT" smtClean="0"/>
              <a:t>13/03/2013</a:t>
            </a:r>
            <a:endParaRPr lang="en-US" dirty="0"/>
          </a:p>
        </p:txBody>
      </p:sp>
      <p:sp>
        <p:nvSpPr>
          <p:cNvPr id="5" name="Segnaposto piè di pagina 4"/>
          <p:cNvSpPr>
            <a:spLocks noGrp="1"/>
          </p:cNvSpPr>
          <p:nvPr>
            <p:ph type="ftr" sz="quarter" idx="11"/>
          </p:nvPr>
        </p:nvSpPr>
        <p:spPr/>
        <p:txBody>
          <a:bodyPr/>
          <a:lstStyle>
            <a:lvl1pPr>
              <a:defRPr baseline="0">
                <a:solidFill>
                  <a:schemeClr val="accent1"/>
                </a:solidFill>
              </a:defRPr>
            </a:lvl1pPr>
          </a:lstStyle>
          <a:p>
            <a:r>
              <a:rPr lang="en-US" smtClean="0"/>
              <a:t>FTK-IAPP workshop - A. Lanza</a:t>
            </a:r>
            <a:endParaRPr lang="en-US" dirty="0"/>
          </a:p>
        </p:txBody>
      </p:sp>
      <p:sp>
        <p:nvSpPr>
          <p:cNvPr id="6" name="Segnaposto numero diapositiva 5"/>
          <p:cNvSpPr>
            <a:spLocks noGrp="1"/>
          </p:cNvSpPr>
          <p:nvPr>
            <p:ph type="sldNum" sz="quarter" idx="12"/>
          </p:nvPr>
        </p:nvSpPr>
        <p:spPr/>
        <p:txBody>
          <a:bodyPr/>
          <a:lstStyle>
            <a:lvl1pPr>
              <a:defRPr baseline="0">
                <a:solidFill>
                  <a:schemeClr val="accent1"/>
                </a:solidFill>
              </a:defRPr>
            </a:lvl1pPr>
          </a:lstStyle>
          <a:p>
            <a:fld id="{37EC3862-9D62-44AA-B1BD-0297B5F44CB6}"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r>
              <a:rPr lang="it-IT" smtClean="0"/>
              <a:t>13/03/2013</a:t>
            </a:r>
            <a:endParaRPr lang="en-US"/>
          </a:p>
        </p:txBody>
      </p:sp>
      <p:sp>
        <p:nvSpPr>
          <p:cNvPr id="5" name="Segnaposto piè di pagina 4"/>
          <p:cNvSpPr>
            <a:spLocks noGrp="1"/>
          </p:cNvSpPr>
          <p:nvPr>
            <p:ph type="ftr" sz="quarter" idx="11"/>
          </p:nvPr>
        </p:nvSpPr>
        <p:spPr/>
        <p:txBody>
          <a:bodyPr/>
          <a:lstStyle/>
          <a:p>
            <a:r>
              <a:rPr lang="en-US" smtClean="0"/>
              <a:t>FTK-IAPP workshop - A. Lanza</a:t>
            </a:r>
            <a:endParaRPr lang="en-US"/>
          </a:p>
        </p:txBody>
      </p:sp>
      <p:sp>
        <p:nvSpPr>
          <p:cNvPr id="6" name="Segnaposto numero diapositiva 5"/>
          <p:cNvSpPr>
            <a:spLocks noGrp="1"/>
          </p:cNvSpPr>
          <p:nvPr>
            <p:ph type="sldNum" sz="quarter" idx="12"/>
          </p:nvPr>
        </p:nvSpPr>
        <p:spPr/>
        <p:txBody>
          <a:bodyPr/>
          <a:lstStyle/>
          <a:p>
            <a:fld id="{37EC3862-9D62-44AA-B1BD-0297B5F44CB6}"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r>
              <a:rPr lang="it-IT" smtClean="0"/>
              <a:t>13/03/2013</a:t>
            </a:r>
            <a:endParaRPr lang="en-US"/>
          </a:p>
        </p:txBody>
      </p:sp>
      <p:sp>
        <p:nvSpPr>
          <p:cNvPr id="5" name="Segnaposto piè di pagina 4"/>
          <p:cNvSpPr>
            <a:spLocks noGrp="1"/>
          </p:cNvSpPr>
          <p:nvPr>
            <p:ph type="ftr" sz="quarter" idx="11"/>
          </p:nvPr>
        </p:nvSpPr>
        <p:spPr/>
        <p:txBody>
          <a:bodyPr/>
          <a:lstStyle/>
          <a:p>
            <a:r>
              <a:rPr lang="en-US" smtClean="0"/>
              <a:t>FTK-IAPP workshop - A. Lanza</a:t>
            </a:r>
            <a:endParaRPr lang="en-US"/>
          </a:p>
        </p:txBody>
      </p:sp>
      <p:sp>
        <p:nvSpPr>
          <p:cNvPr id="6" name="Segnaposto numero diapositiva 5"/>
          <p:cNvSpPr>
            <a:spLocks noGrp="1"/>
          </p:cNvSpPr>
          <p:nvPr>
            <p:ph type="sldNum" sz="quarter" idx="12"/>
          </p:nvPr>
        </p:nvSpPr>
        <p:spPr/>
        <p:txBody>
          <a:bodyPr/>
          <a:lstStyle/>
          <a:p>
            <a:fld id="{37EC3862-9D62-44AA-B1BD-0297B5F44CB6}"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r>
              <a:rPr lang="it-IT" smtClean="0"/>
              <a:t>13/03/2013</a:t>
            </a:r>
            <a:endParaRPr lang="en-US"/>
          </a:p>
        </p:txBody>
      </p:sp>
      <p:sp>
        <p:nvSpPr>
          <p:cNvPr id="5" name="Segnaposto piè di pagina 4"/>
          <p:cNvSpPr>
            <a:spLocks noGrp="1"/>
          </p:cNvSpPr>
          <p:nvPr>
            <p:ph type="ftr" sz="quarter" idx="11"/>
          </p:nvPr>
        </p:nvSpPr>
        <p:spPr/>
        <p:txBody>
          <a:bodyPr/>
          <a:lstStyle/>
          <a:p>
            <a:r>
              <a:rPr lang="en-US" smtClean="0"/>
              <a:t>FTK-IAPP workshop - A. Lanza</a:t>
            </a:r>
            <a:endParaRPr lang="en-US"/>
          </a:p>
        </p:txBody>
      </p:sp>
      <p:sp>
        <p:nvSpPr>
          <p:cNvPr id="6" name="Segnaposto numero diapositiva 5"/>
          <p:cNvSpPr>
            <a:spLocks noGrp="1"/>
          </p:cNvSpPr>
          <p:nvPr>
            <p:ph type="sldNum" sz="quarter" idx="12"/>
          </p:nvPr>
        </p:nvSpPr>
        <p:spPr/>
        <p:txBody>
          <a:bodyPr/>
          <a:lstStyle/>
          <a:p>
            <a:fld id="{37EC3862-9D62-44AA-B1BD-0297B5F44CB6}"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13/03/2013</a:t>
            </a:r>
            <a:endParaRPr lang="en-US"/>
          </a:p>
        </p:txBody>
      </p:sp>
      <p:sp>
        <p:nvSpPr>
          <p:cNvPr id="5" name="Segnaposto piè di pagina 4"/>
          <p:cNvSpPr>
            <a:spLocks noGrp="1"/>
          </p:cNvSpPr>
          <p:nvPr>
            <p:ph type="ftr" sz="quarter" idx="11"/>
          </p:nvPr>
        </p:nvSpPr>
        <p:spPr/>
        <p:txBody>
          <a:bodyPr/>
          <a:lstStyle/>
          <a:p>
            <a:r>
              <a:rPr lang="en-US" smtClean="0"/>
              <a:t>FTK-IAPP workshop - A. Lanza</a:t>
            </a:r>
            <a:endParaRPr lang="en-US"/>
          </a:p>
        </p:txBody>
      </p:sp>
      <p:sp>
        <p:nvSpPr>
          <p:cNvPr id="6" name="Segnaposto numero diapositiva 5"/>
          <p:cNvSpPr>
            <a:spLocks noGrp="1"/>
          </p:cNvSpPr>
          <p:nvPr>
            <p:ph type="sldNum" sz="quarter" idx="12"/>
          </p:nvPr>
        </p:nvSpPr>
        <p:spPr/>
        <p:txBody>
          <a:bodyPr/>
          <a:lstStyle/>
          <a:p>
            <a:fld id="{37EC3862-9D62-44AA-B1BD-0297B5F44CB6}"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r>
              <a:rPr lang="it-IT" smtClean="0"/>
              <a:t>13/03/2013</a:t>
            </a:r>
            <a:endParaRPr lang="en-US"/>
          </a:p>
        </p:txBody>
      </p:sp>
      <p:sp>
        <p:nvSpPr>
          <p:cNvPr id="6" name="Segnaposto piè di pagina 5"/>
          <p:cNvSpPr>
            <a:spLocks noGrp="1"/>
          </p:cNvSpPr>
          <p:nvPr>
            <p:ph type="ftr" sz="quarter" idx="11"/>
          </p:nvPr>
        </p:nvSpPr>
        <p:spPr/>
        <p:txBody>
          <a:bodyPr/>
          <a:lstStyle/>
          <a:p>
            <a:r>
              <a:rPr lang="en-US" smtClean="0"/>
              <a:t>FTK-IAPP workshop - A. Lanza</a:t>
            </a:r>
            <a:endParaRPr lang="en-US"/>
          </a:p>
        </p:txBody>
      </p:sp>
      <p:sp>
        <p:nvSpPr>
          <p:cNvPr id="7" name="Segnaposto numero diapositiva 6"/>
          <p:cNvSpPr>
            <a:spLocks noGrp="1"/>
          </p:cNvSpPr>
          <p:nvPr>
            <p:ph type="sldNum" sz="quarter" idx="12"/>
          </p:nvPr>
        </p:nvSpPr>
        <p:spPr/>
        <p:txBody>
          <a:bodyPr/>
          <a:lstStyle/>
          <a:p>
            <a:fld id="{37EC3862-9D62-44AA-B1BD-0297B5F44CB6}"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r>
              <a:rPr lang="it-IT" smtClean="0"/>
              <a:t>13/03/2013</a:t>
            </a:r>
            <a:endParaRPr lang="en-US"/>
          </a:p>
        </p:txBody>
      </p:sp>
      <p:sp>
        <p:nvSpPr>
          <p:cNvPr id="8" name="Segnaposto piè di pagina 7"/>
          <p:cNvSpPr>
            <a:spLocks noGrp="1"/>
          </p:cNvSpPr>
          <p:nvPr>
            <p:ph type="ftr" sz="quarter" idx="11"/>
          </p:nvPr>
        </p:nvSpPr>
        <p:spPr/>
        <p:txBody>
          <a:bodyPr/>
          <a:lstStyle/>
          <a:p>
            <a:r>
              <a:rPr lang="en-US" smtClean="0"/>
              <a:t>FTK-IAPP workshop - A. Lanza</a:t>
            </a:r>
            <a:endParaRPr lang="en-US"/>
          </a:p>
        </p:txBody>
      </p:sp>
      <p:sp>
        <p:nvSpPr>
          <p:cNvPr id="9" name="Segnaposto numero diapositiva 8"/>
          <p:cNvSpPr>
            <a:spLocks noGrp="1"/>
          </p:cNvSpPr>
          <p:nvPr>
            <p:ph type="sldNum" sz="quarter" idx="12"/>
          </p:nvPr>
        </p:nvSpPr>
        <p:spPr/>
        <p:txBody>
          <a:bodyPr/>
          <a:lstStyle/>
          <a:p>
            <a:fld id="{37EC3862-9D62-44AA-B1BD-0297B5F44CB6}"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r>
              <a:rPr lang="it-IT" smtClean="0"/>
              <a:t>13/03/2013</a:t>
            </a:r>
            <a:endParaRPr lang="en-US"/>
          </a:p>
        </p:txBody>
      </p:sp>
      <p:sp>
        <p:nvSpPr>
          <p:cNvPr id="4" name="Segnaposto piè di pagina 3"/>
          <p:cNvSpPr>
            <a:spLocks noGrp="1"/>
          </p:cNvSpPr>
          <p:nvPr>
            <p:ph type="ftr" sz="quarter" idx="11"/>
          </p:nvPr>
        </p:nvSpPr>
        <p:spPr/>
        <p:txBody>
          <a:bodyPr/>
          <a:lstStyle/>
          <a:p>
            <a:r>
              <a:rPr lang="en-US" smtClean="0"/>
              <a:t>FTK-IAPP workshop - A. Lanza</a:t>
            </a:r>
            <a:endParaRPr lang="en-US"/>
          </a:p>
        </p:txBody>
      </p:sp>
      <p:sp>
        <p:nvSpPr>
          <p:cNvPr id="5" name="Segnaposto numero diapositiva 4"/>
          <p:cNvSpPr>
            <a:spLocks noGrp="1"/>
          </p:cNvSpPr>
          <p:nvPr>
            <p:ph type="sldNum" sz="quarter" idx="12"/>
          </p:nvPr>
        </p:nvSpPr>
        <p:spPr/>
        <p:txBody>
          <a:bodyPr/>
          <a:lstStyle/>
          <a:p>
            <a:fld id="{37EC3862-9D62-44AA-B1BD-0297B5F44CB6}"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13/03/2013</a:t>
            </a:r>
            <a:endParaRPr lang="en-US"/>
          </a:p>
        </p:txBody>
      </p:sp>
      <p:sp>
        <p:nvSpPr>
          <p:cNvPr id="3" name="Segnaposto piè di pagina 2"/>
          <p:cNvSpPr>
            <a:spLocks noGrp="1"/>
          </p:cNvSpPr>
          <p:nvPr>
            <p:ph type="ftr" sz="quarter" idx="11"/>
          </p:nvPr>
        </p:nvSpPr>
        <p:spPr/>
        <p:txBody>
          <a:bodyPr/>
          <a:lstStyle/>
          <a:p>
            <a:r>
              <a:rPr lang="en-US" smtClean="0"/>
              <a:t>FTK-IAPP workshop - A. Lanza</a:t>
            </a:r>
            <a:endParaRPr lang="en-US"/>
          </a:p>
        </p:txBody>
      </p:sp>
      <p:sp>
        <p:nvSpPr>
          <p:cNvPr id="4" name="Segnaposto numero diapositiva 3"/>
          <p:cNvSpPr>
            <a:spLocks noGrp="1"/>
          </p:cNvSpPr>
          <p:nvPr>
            <p:ph type="sldNum" sz="quarter" idx="12"/>
          </p:nvPr>
        </p:nvSpPr>
        <p:spPr/>
        <p:txBody>
          <a:bodyPr/>
          <a:lstStyle/>
          <a:p>
            <a:fld id="{37EC3862-9D62-44AA-B1BD-0297B5F44CB6}"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13/03/2013</a:t>
            </a:r>
            <a:endParaRPr lang="en-US"/>
          </a:p>
        </p:txBody>
      </p:sp>
      <p:sp>
        <p:nvSpPr>
          <p:cNvPr id="6" name="Segnaposto piè di pagina 5"/>
          <p:cNvSpPr>
            <a:spLocks noGrp="1"/>
          </p:cNvSpPr>
          <p:nvPr>
            <p:ph type="ftr" sz="quarter" idx="11"/>
          </p:nvPr>
        </p:nvSpPr>
        <p:spPr/>
        <p:txBody>
          <a:bodyPr/>
          <a:lstStyle/>
          <a:p>
            <a:r>
              <a:rPr lang="en-US" smtClean="0"/>
              <a:t>FTK-IAPP workshop - A. Lanza</a:t>
            </a:r>
            <a:endParaRPr lang="en-US"/>
          </a:p>
        </p:txBody>
      </p:sp>
      <p:sp>
        <p:nvSpPr>
          <p:cNvPr id="7" name="Segnaposto numero diapositiva 6"/>
          <p:cNvSpPr>
            <a:spLocks noGrp="1"/>
          </p:cNvSpPr>
          <p:nvPr>
            <p:ph type="sldNum" sz="quarter" idx="12"/>
          </p:nvPr>
        </p:nvSpPr>
        <p:spPr/>
        <p:txBody>
          <a:bodyPr/>
          <a:lstStyle/>
          <a:p>
            <a:fld id="{37EC3862-9D62-44AA-B1BD-0297B5F44CB6}"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13/03/2013</a:t>
            </a:r>
            <a:endParaRPr lang="en-US"/>
          </a:p>
        </p:txBody>
      </p:sp>
      <p:sp>
        <p:nvSpPr>
          <p:cNvPr id="6" name="Segnaposto piè di pagina 5"/>
          <p:cNvSpPr>
            <a:spLocks noGrp="1"/>
          </p:cNvSpPr>
          <p:nvPr>
            <p:ph type="ftr" sz="quarter" idx="11"/>
          </p:nvPr>
        </p:nvSpPr>
        <p:spPr/>
        <p:txBody>
          <a:bodyPr/>
          <a:lstStyle/>
          <a:p>
            <a:r>
              <a:rPr lang="en-US" smtClean="0"/>
              <a:t>FTK-IAPP workshop - A. Lanza</a:t>
            </a:r>
            <a:endParaRPr lang="en-US"/>
          </a:p>
        </p:txBody>
      </p:sp>
      <p:sp>
        <p:nvSpPr>
          <p:cNvPr id="7" name="Segnaposto numero diapositiva 6"/>
          <p:cNvSpPr>
            <a:spLocks noGrp="1"/>
          </p:cNvSpPr>
          <p:nvPr>
            <p:ph type="sldNum" sz="quarter" idx="12"/>
          </p:nvPr>
        </p:nvSpPr>
        <p:spPr/>
        <p:txBody>
          <a:bodyPr/>
          <a:lstStyle/>
          <a:p>
            <a:fld id="{37EC3862-9D62-44AA-B1BD-0297B5F44CB6}"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13/03/2013</a:t>
            </a:r>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FTK-IAPP workshop - A. Lanza</a:t>
            </a:r>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C3862-9D62-44AA-B1BD-0297B5F44CB6}"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332657"/>
            <a:ext cx="7560840" cy="936104"/>
          </a:xfrm>
        </p:spPr>
        <p:txBody>
          <a:bodyPr>
            <a:normAutofit fontScale="90000"/>
          </a:bodyPr>
          <a:lstStyle/>
          <a:p>
            <a:r>
              <a:rPr lang="en-US" dirty="0" smtClean="0">
                <a:solidFill>
                  <a:srgbClr val="FF0000"/>
                </a:solidFill>
              </a:rPr>
              <a:t>FTK crates, power supplies and cooling issues</a:t>
            </a:r>
            <a:endParaRPr lang="en-US" dirty="0">
              <a:solidFill>
                <a:srgbClr val="FF0000"/>
              </a:solidFill>
            </a:endParaRPr>
          </a:p>
        </p:txBody>
      </p:sp>
      <p:sp>
        <p:nvSpPr>
          <p:cNvPr id="4" name="Segnaposto data 3"/>
          <p:cNvSpPr>
            <a:spLocks noGrp="1"/>
          </p:cNvSpPr>
          <p:nvPr>
            <p:ph type="dt" sz="half" idx="10"/>
          </p:nvPr>
        </p:nvSpPr>
        <p:spPr/>
        <p:txBody>
          <a:bodyPr/>
          <a:lstStyle/>
          <a:p>
            <a:r>
              <a:rPr lang="it-IT" smtClean="0"/>
              <a:t>13/03/2013</a:t>
            </a:r>
            <a:endParaRPr lang="en-US" dirty="0"/>
          </a:p>
        </p:txBody>
      </p:sp>
      <p:sp>
        <p:nvSpPr>
          <p:cNvPr id="5" name="Segnaposto numero diapositiva 4"/>
          <p:cNvSpPr>
            <a:spLocks noGrp="1"/>
          </p:cNvSpPr>
          <p:nvPr>
            <p:ph type="sldNum" sz="quarter" idx="12"/>
          </p:nvPr>
        </p:nvSpPr>
        <p:spPr/>
        <p:txBody>
          <a:bodyPr/>
          <a:lstStyle/>
          <a:p>
            <a:fld id="{37EC3862-9D62-44AA-B1BD-0297B5F44CB6}" type="slidenum">
              <a:rPr lang="en-US" smtClean="0">
                <a:solidFill>
                  <a:schemeClr val="accent1">
                    <a:lumMod val="75000"/>
                  </a:schemeClr>
                </a:solidFill>
              </a:rPr>
              <a:pPr/>
              <a:t>1</a:t>
            </a:fld>
            <a:endParaRPr lang="en-US" dirty="0">
              <a:solidFill>
                <a:schemeClr val="accent1">
                  <a:lumMod val="75000"/>
                </a:schemeClr>
              </a:solidFill>
            </a:endParaRPr>
          </a:p>
        </p:txBody>
      </p:sp>
      <p:sp>
        <p:nvSpPr>
          <p:cNvPr id="6" name="Segnaposto piè di pagina 5"/>
          <p:cNvSpPr>
            <a:spLocks noGrp="1"/>
          </p:cNvSpPr>
          <p:nvPr>
            <p:ph type="ftr" sz="quarter" idx="11"/>
          </p:nvPr>
        </p:nvSpPr>
        <p:spPr/>
        <p:txBody>
          <a:bodyPr/>
          <a:lstStyle/>
          <a:p>
            <a:r>
              <a:rPr lang="en-US" smtClean="0">
                <a:solidFill>
                  <a:schemeClr val="accent1">
                    <a:lumMod val="75000"/>
                  </a:schemeClr>
                </a:solidFill>
              </a:rPr>
              <a:t>FTK-IAPP workshop - A. Lanza</a:t>
            </a:r>
            <a:endParaRPr lang="en-US" dirty="0">
              <a:solidFill>
                <a:schemeClr val="accent1">
                  <a:lumMod val="75000"/>
                </a:schemeClr>
              </a:solidFill>
            </a:endParaRPr>
          </a:p>
        </p:txBody>
      </p:sp>
      <p:sp>
        <p:nvSpPr>
          <p:cNvPr id="7" name="CasellaDiTesto 6"/>
          <p:cNvSpPr txBox="1"/>
          <p:nvPr/>
        </p:nvSpPr>
        <p:spPr>
          <a:xfrm>
            <a:off x="395536" y="1628800"/>
            <a:ext cx="7920880" cy="4462760"/>
          </a:xfrm>
          <a:prstGeom prst="rect">
            <a:avLst/>
          </a:prstGeom>
          <a:noFill/>
        </p:spPr>
        <p:txBody>
          <a:bodyPr wrap="square" rtlCol="0">
            <a:spAutoFit/>
          </a:bodyPr>
          <a:lstStyle/>
          <a:p>
            <a:pPr>
              <a:spcAft>
                <a:spcPts val="1200"/>
              </a:spcAft>
              <a:buFont typeface="Wingdings" pitchFamily="2" charset="2"/>
              <a:buChar char="Ø"/>
            </a:pPr>
            <a:r>
              <a:rPr lang="en-US" sz="3600" dirty="0" smtClean="0"/>
              <a:t> </a:t>
            </a:r>
            <a:r>
              <a:rPr lang="en-US" sz="3600" dirty="0" smtClean="0"/>
              <a:t>Racks, crates  and PS: requirements</a:t>
            </a:r>
            <a:endParaRPr lang="en-US" sz="3600" dirty="0" smtClean="0"/>
          </a:p>
          <a:p>
            <a:pPr>
              <a:spcAft>
                <a:spcPts val="1200"/>
              </a:spcAft>
              <a:buFont typeface="Wingdings" pitchFamily="2" charset="2"/>
              <a:buChar char="Ø"/>
            </a:pPr>
            <a:r>
              <a:rPr lang="en-US" sz="3600" dirty="0" smtClean="0"/>
              <a:t> </a:t>
            </a:r>
            <a:r>
              <a:rPr lang="en-US" sz="3600" dirty="0" smtClean="0"/>
              <a:t>Wiener crates</a:t>
            </a:r>
            <a:endParaRPr lang="en-US" sz="3600" dirty="0" smtClean="0"/>
          </a:p>
          <a:p>
            <a:pPr>
              <a:spcAft>
                <a:spcPts val="1200"/>
              </a:spcAft>
              <a:buFont typeface="Wingdings" pitchFamily="2" charset="2"/>
              <a:buChar char="Ø"/>
            </a:pPr>
            <a:r>
              <a:rPr lang="en-US" sz="3600" dirty="0" smtClean="0"/>
              <a:t> </a:t>
            </a:r>
            <a:r>
              <a:rPr lang="en-US" sz="3600" dirty="0" err="1" smtClean="0"/>
              <a:t>Rittal</a:t>
            </a:r>
            <a:r>
              <a:rPr lang="en-US" sz="3600" dirty="0" smtClean="0"/>
              <a:t> crates</a:t>
            </a:r>
            <a:endParaRPr lang="en-US" sz="3600" dirty="0" smtClean="0"/>
          </a:p>
          <a:p>
            <a:pPr>
              <a:spcAft>
                <a:spcPts val="1200"/>
              </a:spcAft>
              <a:buFont typeface="Wingdings" pitchFamily="2" charset="2"/>
              <a:buChar char="Ø"/>
            </a:pPr>
            <a:r>
              <a:rPr lang="en-US" sz="3600" dirty="0" smtClean="0"/>
              <a:t> </a:t>
            </a:r>
            <a:r>
              <a:rPr lang="en-US" sz="3600" dirty="0" smtClean="0"/>
              <a:t>Mixed crates</a:t>
            </a:r>
            <a:endParaRPr lang="en-US" sz="3600" dirty="0" smtClean="0"/>
          </a:p>
          <a:p>
            <a:pPr>
              <a:spcAft>
                <a:spcPts val="1200"/>
              </a:spcAft>
              <a:buFont typeface="Wingdings" pitchFamily="2" charset="2"/>
              <a:buChar char="Ø"/>
            </a:pPr>
            <a:r>
              <a:rPr lang="en-US" sz="3600" dirty="0" smtClean="0"/>
              <a:t> </a:t>
            </a:r>
            <a:r>
              <a:rPr lang="en-US" sz="3600" dirty="0" smtClean="0"/>
              <a:t>Cooling tests and first results</a:t>
            </a:r>
            <a:endParaRPr lang="en-US" sz="3600" dirty="0" smtClean="0"/>
          </a:p>
          <a:p>
            <a:pPr>
              <a:buFont typeface="Wingdings" pitchFamily="2" charset="2"/>
              <a:buChar char="Ø"/>
            </a:pPr>
            <a:r>
              <a:rPr lang="en-US" sz="3600" dirty="0" smtClean="0"/>
              <a:t> </a:t>
            </a:r>
            <a:r>
              <a:rPr lang="en-US" sz="3600" dirty="0" smtClean="0"/>
              <a:t>Next steps</a:t>
            </a:r>
            <a:endParaRPr lang="en-US" sz="3600"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706090"/>
          </a:xfrm>
        </p:spPr>
        <p:txBody>
          <a:bodyPr>
            <a:normAutofit fontScale="90000"/>
          </a:bodyPr>
          <a:lstStyle/>
          <a:p>
            <a:r>
              <a:rPr lang="en-US" b="1" dirty="0" smtClean="0"/>
              <a:t>Layout of load boards </a:t>
            </a:r>
            <a:endParaRPr lang="en-US" dirty="0"/>
          </a:p>
        </p:txBody>
      </p:sp>
      <p:sp>
        <p:nvSpPr>
          <p:cNvPr id="4" name="Segnaposto data 3"/>
          <p:cNvSpPr>
            <a:spLocks noGrp="1"/>
          </p:cNvSpPr>
          <p:nvPr>
            <p:ph type="dt" sz="half" idx="10"/>
          </p:nvPr>
        </p:nvSpPr>
        <p:spPr/>
        <p:txBody>
          <a:bodyPr/>
          <a:lstStyle/>
          <a:p>
            <a:r>
              <a:rPr lang="it-IT" smtClean="0"/>
              <a:t>13/03/2013</a:t>
            </a:r>
            <a:endParaRPr lang="en-US"/>
          </a:p>
        </p:txBody>
      </p:sp>
      <p:sp>
        <p:nvSpPr>
          <p:cNvPr id="5" name="Segnaposto piè di pagina 4"/>
          <p:cNvSpPr>
            <a:spLocks noGrp="1"/>
          </p:cNvSpPr>
          <p:nvPr>
            <p:ph type="ftr" sz="quarter" idx="11"/>
          </p:nvPr>
        </p:nvSpPr>
        <p:spPr/>
        <p:txBody>
          <a:bodyPr/>
          <a:lstStyle/>
          <a:p>
            <a:r>
              <a:rPr lang="en-US" smtClean="0"/>
              <a:t>FTK-IAPP workshop - A. Lanza</a:t>
            </a:r>
            <a:endParaRPr lang="en-US"/>
          </a:p>
        </p:txBody>
      </p:sp>
      <p:sp>
        <p:nvSpPr>
          <p:cNvPr id="6" name="Segnaposto numero diapositiva 5"/>
          <p:cNvSpPr>
            <a:spLocks noGrp="1"/>
          </p:cNvSpPr>
          <p:nvPr>
            <p:ph type="sldNum" sz="quarter" idx="12"/>
          </p:nvPr>
        </p:nvSpPr>
        <p:spPr/>
        <p:txBody>
          <a:bodyPr/>
          <a:lstStyle/>
          <a:p>
            <a:fld id="{37EC3862-9D62-44AA-B1BD-0297B5F44CB6}" type="slidenum">
              <a:rPr lang="en-US" smtClean="0"/>
              <a:pPr/>
              <a:t>10</a:t>
            </a:fld>
            <a:endParaRPr lang="en-US"/>
          </a:p>
        </p:txBody>
      </p:sp>
      <p:pic>
        <p:nvPicPr>
          <p:cNvPr id="7" name="Immagine 6"/>
          <p:cNvPicPr>
            <a:picLocks noChangeAspect="1"/>
          </p:cNvPicPr>
          <p:nvPr/>
        </p:nvPicPr>
        <p:blipFill>
          <a:blip r:embed="rId2" cstate="print"/>
          <a:stretch>
            <a:fillRect/>
          </a:stretch>
        </p:blipFill>
        <p:spPr>
          <a:xfrm>
            <a:off x="395536" y="3645024"/>
            <a:ext cx="4576572" cy="2464308"/>
          </a:xfrm>
          <a:prstGeom prst="rect">
            <a:avLst/>
          </a:prstGeom>
        </p:spPr>
      </p:pic>
      <p:pic>
        <p:nvPicPr>
          <p:cNvPr id="8" name="Picture 1"/>
          <p:cNvPicPr>
            <a:picLocks noChangeAspect="1" noChangeArrowheads="1"/>
          </p:cNvPicPr>
          <p:nvPr/>
        </p:nvPicPr>
        <p:blipFill>
          <a:blip r:embed="rId3" cstate="print"/>
          <a:srcRect/>
          <a:stretch>
            <a:fillRect/>
          </a:stretch>
        </p:blipFill>
        <p:spPr bwMode="auto">
          <a:xfrm>
            <a:off x="5508104" y="3140968"/>
            <a:ext cx="3322320" cy="3273552"/>
          </a:xfrm>
          <a:prstGeom prst="rect">
            <a:avLst/>
          </a:prstGeom>
          <a:noFill/>
        </p:spPr>
      </p:pic>
      <p:sp>
        <p:nvSpPr>
          <p:cNvPr id="9" name="CasellaDiTesto 8"/>
          <p:cNvSpPr txBox="1"/>
          <p:nvPr/>
        </p:nvSpPr>
        <p:spPr>
          <a:xfrm>
            <a:off x="251520" y="1052736"/>
            <a:ext cx="8640960" cy="2246769"/>
          </a:xfrm>
          <a:prstGeom prst="rect">
            <a:avLst/>
          </a:prstGeom>
          <a:noFill/>
        </p:spPr>
        <p:txBody>
          <a:bodyPr wrap="square" rtlCol="0">
            <a:spAutoFit/>
          </a:bodyPr>
          <a:lstStyle/>
          <a:p>
            <a:r>
              <a:rPr lang="en-US" sz="2000" dirty="0" smtClean="0"/>
              <a:t>Load boards are installed into the crate as shown in the below picture at the left, occupying positions from 1 to 10. The three of them in positions 1, 5 and 10 are equipped by T sensors, placed in the four corners of each board as shown in the right picture.</a:t>
            </a:r>
          </a:p>
          <a:p>
            <a:r>
              <a:rPr lang="en-US" sz="2000" dirty="0" smtClean="0"/>
              <a:t>The first cooling tests were performed with 4, 7 and 9 boards, placed respectively in positions 1, 5, 9 and 10 (first test); 1, 2, 4, 5, 6, 9 and 10 (second test); 1, 2, 3, 4, 5, 7, 8, 9 and 10 (third test</a:t>
            </a:r>
            <a:r>
              <a:rPr lang="en-US" dirty="0" smtClean="0"/>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0"/>
            <a:ext cx="4042792" cy="706090"/>
          </a:xfrm>
        </p:spPr>
        <p:txBody>
          <a:bodyPr>
            <a:normAutofit fontScale="90000"/>
          </a:bodyPr>
          <a:lstStyle/>
          <a:p>
            <a:r>
              <a:rPr lang="en-US" b="1" dirty="0" smtClean="0"/>
              <a:t>First results</a:t>
            </a:r>
            <a:endParaRPr lang="en-US" dirty="0"/>
          </a:p>
        </p:txBody>
      </p:sp>
      <p:sp>
        <p:nvSpPr>
          <p:cNvPr id="4" name="Segnaposto data 3"/>
          <p:cNvSpPr>
            <a:spLocks noGrp="1"/>
          </p:cNvSpPr>
          <p:nvPr>
            <p:ph type="dt" sz="half" idx="10"/>
          </p:nvPr>
        </p:nvSpPr>
        <p:spPr/>
        <p:txBody>
          <a:bodyPr/>
          <a:lstStyle/>
          <a:p>
            <a:r>
              <a:rPr lang="it-IT" smtClean="0"/>
              <a:t>13/03/2013</a:t>
            </a:r>
            <a:endParaRPr lang="en-US"/>
          </a:p>
        </p:txBody>
      </p:sp>
      <p:sp>
        <p:nvSpPr>
          <p:cNvPr id="5" name="Segnaposto piè di pagina 4"/>
          <p:cNvSpPr>
            <a:spLocks noGrp="1"/>
          </p:cNvSpPr>
          <p:nvPr>
            <p:ph type="ftr" sz="quarter" idx="11"/>
          </p:nvPr>
        </p:nvSpPr>
        <p:spPr/>
        <p:txBody>
          <a:bodyPr/>
          <a:lstStyle/>
          <a:p>
            <a:r>
              <a:rPr lang="en-US" smtClean="0"/>
              <a:t>FTK-IAPP workshop - A. Lanza</a:t>
            </a:r>
            <a:endParaRPr lang="en-US"/>
          </a:p>
        </p:txBody>
      </p:sp>
      <p:sp>
        <p:nvSpPr>
          <p:cNvPr id="6" name="Segnaposto numero diapositiva 5"/>
          <p:cNvSpPr>
            <a:spLocks noGrp="1"/>
          </p:cNvSpPr>
          <p:nvPr>
            <p:ph type="sldNum" sz="quarter" idx="12"/>
          </p:nvPr>
        </p:nvSpPr>
        <p:spPr/>
        <p:txBody>
          <a:bodyPr/>
          <a:lstStyle/>
          <a:p>
            <a:fld id="{37EC3862-9D62-44AA-B1BD-0297B5F44CB6}" type="slidenum">
              <a:rPr lang="en-US" smtClean="0"/>
              <a:pPr/>
              <a:t>11</a:t>
            </a:fld>
            <a:endParaRPr lang="en-US"/>
          </a:p>
        </p:txBody>
      </p:sp>
      <p:graphicFrame>
        <p:nvGraphicFramePr>
          <p:cNvPr id="7" name="Grafico 6"/>
          <p:cNvGraphicFramePr/>
          <p:nvPr/>
        </p:nvGraphicFramePr>
        <p:xfrm>
          <a:off x="4572000" y="-1714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co 7"/>
          <p:cNvGraphicFramePr/>
          <p:nvPr/>
        </p:nvGraphicFramePr>
        <p:xfrm>
          <a:off x="4572000" y="198884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co 8"/>
          <p:cNvGraphicFramePr/>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CasellaDiTesto 9"/>
          <p:cNvSpPr txBox="1"/>
          <p:nvPr/>
        </p:nvSpPr>
        <p:spPr>
          <a:xfrm>
            <a:off x="179512" y="764704"/>
            <a:ext cx="4392488" cy="5262979"/>
          </a:xfrm>
          <a:prstGeom prst="rect">
            <a:avLst/>
          </a:prstGeom>
          <a:noFill/>
        </p:spPr>
        <p:txBody>
          <a:bodyPr wrap="square" rtlCol="0">
            <a:spAutoFit/>
          </a:bodyPr>
          <a:lstStyle/>
          <a:p>
            <a:r>
              <a:rPr lang="en-US" sz="2400" dirty="0" smtClean="0"/>
              <a:t>First test with only 4 loads reached 1.3kW. T on the Loads 1, 5 and 10 are plotted here -&gt;</a:t>
            </a:r>
          </a:p>
          <a:p>
            <a:r>
              <a:rPr lang="en-US" sz="2400" dirty="0" smtClean="0"/>
              <a:t>The max T was recorded on the load 5, lower front sensor (46.2 °C), but on average T were quite low.</a:t>
            </a:r>
          </a:p>
          <a:p>
            <a:r>
              <a:rPr lang="en-US" sz="2400" dirty="0" smtClean="0"/>
              <a:t>Second test used 7 loads and reached 2.2kW. On average there is a T increase of about 6-7 °C.</a:t>
            </a:r>
          </a:p>
          <a:p>
            <a:r>
              <a:rPr lang="en-US" sz="2400" dirty="0" smtClean="0"/>
              <a:t>The third test used 9 boards and reached 2.7kW. The T increase is quite moderate, at the level of 2-3 °C</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8229600" cy="562074"/>
          </a:xfrm>
        </p:spPr>
        <p:txBody>
          <a:bodyPr>
            <a:normAutofit fontScale="90000"/>
          </a:bodyPr>
          <a:lstStyle/>
          <a:p>
            <a:r>
              <a:rPr lang="en-US" b="1" dirty="0" smtClean="0"/>
              <a:t>Next steps</a:t>
            </a:r>
            <a:endParaRPr lang="en-US" dirty="0"/>
          </a:p>
        </p:txBody>
      </p:sp>
      <p:sp>
        <p:nvSpPr>
          <p:cNvPr id="4" name="Segnaposto data 3"/>
          <p:cNvSpPr>
            <a:spLocks noGrp="1"/>
          </p:cNvSpPr>
          <p:nvPr>
            <p:ph type="dt" sz="half" idx="10"/>
          </p:nvPr>
        </p:nvSpPr>
        <p:spPr/>
        <p:txBody>
          <a:bodyPr/>
          <a:lstStyle/>
          <a:p>
            <a:r>
              <a:rPr lang="it-IT" smtClean="0"/>
              <a:t>13/03/2013</a:t>
            </a:r>
            <a:endParaRPr lang="en-US"/>
          </a:p>
        </p:txBody>
      </p:sp>
      <p:sp>
        <p:nvSpPr>
          <p:cNvPr id="5" name="Segnaposto piè di pagina 4"/>
          <p:cNvSpPr>
            <a:spLocks noGrp="1"/>
          </p:cNvSpPr>
          <p:nvPr>
            <p:ph type="ftr" sz="quarter" idx="11"/>
          </p:nvPr>
        </p:nvSpPr>
        <p:spPr/>
        <p:txBody>
          <a:bodyPr/>
          <a:lstStyle/>
          <a:p>
            <a:r>
              <a:rPr lang="en-US" smtClean="0"/>
              <a:t>FTK-IAPP workshop - A. Lanza</a:t>
            </a:r>
            <a:endParaRPr lang="en-US"/>
          </a:p>
        </p:txBody>
      </p:sp>
      <p:sp>
        <p:nvSpPr>
          <p:cNvPr id="6" name="Segnaposto numero diapositiva 5"/>
          <p:cNvSpPr>
            <a:spLocks noGrp="1"/>
          </p:cNvSpPr>
          <p:nvPr>
            <p:ph type="sldNum" sz="quarter" idx="12"/>
          </p:nvPr>
        </p:nvSpPr>
        <p:spPr/>
        <p:txBody>
          <a:bodyPr/>
          <a:lstStyle/>
          <a:p>
            <a:fld id="{37EC3862-9D62-44AA-B1BD-0297B5F44CB6}" type="slidenum">
              <a:rPr lang="en-US" smtClean="0"/>
              <a:pPr/>
              <a:t>12</a:t>
            </a:fld>
            <a:endParaRPr lang="en-US"/>
          </a:p>
        </p:txBody>
      </p:sp>
      <p:sp>
        <p:nvSpPr>
          <p:cNvPr id="7" name="CasellaDiTesto 6"/>
          <p:cNvSpPr txBox="1"/>
          <p:nvPr/>
        </p:nvSpPr>
        <p:spPr>
          <a:xfrm>
            <a:off x="251520" y="908720"/>
            <a:ext cx="5040560" cy="5170646"/>
          </a:xfrm>
          <a:prstGeom prst="rect">
            <a:avLst/>
          </a:prstGeom>
          <a:noFill/>
        </p:spPr>
        <p:txBody>
          <a:bodyPr wrap="square" rtlCol="0">
            <a:spAutoFit/>
          </a:bodyPr>
          <a:lstStyle/>
          <a:p>
            <a:r>
              <a:rPr lang="en-US" sz="2200" dirty="0" smtClean="0"/>
              <a:t>1 – Power dissipation must be increased up to 5kW. This will require to install some additional loads (available) and probably to add some resistor banks to the 48V</a:t>
            </a:r>
          </a:p>
          <a:p>
            <a:r>
              <a:rPr lang="en-US" sz="2200" dirty="0" smtClean="0"/>
              <a:t>2 – T sensor coverage must be extended to the central regions, adding there a couple of them, and other loads need to be equipped with sensors</a:t>
            </a:r>
          </a:p>
          <a:p>
            <a:r>
              <a:rPr lang="en-US" sz="2200" dirty="0" smtClean="0"/>
              <a:t>3 – A standard Wiener fan unit, with 6 fans, is available and it can be compared with the CDF unit. At the moment we are not able to switch on this unit, help of Wiener was required. This fan unit equipping the crate under test is visible in the picture</a:t>
            </a:r>
            <a:endParaRPr lang="en-US" sz="2200" dirty="0"/>
          </a:p>
        </p:txBody>
      </p:sp>
      <p:pic>
        <p:nvPicPr>
          <p:cNvPr id="8" name="Immagine 7" descr="P3071029.JPG"/>
          <p:cNvPicPr>
            <a:picLocks noChangeAspect="1"/>
          </p:cNvPicPr>
          <p:nvPr/>
        </p:nvPicPr>
        <p:blipFill>
          <a:blip r:embed="rId2" cstate="print"/>
          <a:srcRect l="2461" t="8202" r="923" b="16404"/>
          <a:stretch>
            <a:fillRect/>
          </a:stretch>
        </p:blipFill>
        <p:spPr>
          <a:xfrm rot="-5400000">
            <a:off x="4479587" y="1937237"/>
            <a:ext cx="5654273" cy="33092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fontScale="90000"/>
          </a:bodyPr>
          <a:lstStyle/>
          <a:p>
            <a:r>
              <a:rPr lang="en-US" b="1" dirty="0" smtClean="0"/>
              <a:t>Next </a:t>
            </a:r>
            <a:r>
              <a:rPr lang="en-US" b="1" dirty="0" smtClean="0"/>
              <a:t>steps – cont’d</a:t>
            </a:r>
            <a:endParaRPr lang="en-US" dirty="0"/>
          </a:p>
        </p:txBody>
      </p:sp>
      <p:sp>
        <p:nvSpPr>
          <p:cNvPr id="4" name="Segnaposto data 3"/>
          <p:cNvSpPr>
            <a:spLocks noGrp="1"/>
          </p:cNvSpPr>
          <p:nvPr>
            <p:ph type="dt" sz="half" idx="10"/>
          </p:nvPr>
        </p:nvSpPr>
        <p:spPr/>
        <p:txBody>
          <a:bodyPr/>
          <a:lstStyle/>
          <a:p>
            <a:r>
              <a:rPr lang="it-IT" smtClean="0"/>
              <a:t>13/03/2013</a:t>
            </a:r>
            <a:endParaRPr lang="en-US"/>
          </a:p>
        </p:txBody>
      </p:sp>
      <p:sp>
        <p:nvSpPr>
          <p:cNvPr id="5" name="Segnaposto piè di pagina 4"/>
          <p:cNvSpPr>
            <a:spLocks noGrp="1"/>
          </p:cNvSpPr>
          <p:nvPr>
            <p:ph type="ftr" sz="quarter" idx="11"/>
          </p:nvPr>
        </p:nvSpPr>
        <p:spPr/>
        <p:txBody>
          <a:bodyPr/>
          <a:lstStyle/>
          <a:p>
            <a:r>
              <a:rPr lang="en-US" smtClean="0"/>
              <a:t>FTK-IAPP workshop - A. Lanza</a:t>
            </a:r>
            <a:endParaRPr lang="en-US"/>
          </a:p>
        </p:txBody>
      </p:sp>
      <p:sp>
        <p:nvSpPr>
          <p:cNvPr id="6" name="Segnaposto numero diapositiva 5"/>
          <p:cNvSpPr>
            <a:spLocks noGrp="1"/>
          </p:cNvSpPr>
          <p:nvPr>
            <p:ph type="sldNum" sz="quarter" idx="12"/>
          </p:nvPr>
        </p:nvSpPr>
        <p:spPr/>
        <p:txBody>
          <a:bodyPr/>
          <a:lstStyle/>
          <a:p>
            <a:fld id="{37EC3862-9D62-44AA-B1BD-0297B5F44CB6}" type="slidenum">
              <a:rPr lang="en-US" smtClean="0"/>
              <a:pPr/>
              <a:t>13</a:t>
            </a:fld>
            <a:endParaRPr lang="en-US"/>
          </a:p>
        </p:txBody>
      </p:sp>
      <p:pic>
        <p:nvPicPr>
          <p:cNvPr id="7" name="Immagine 6" descr="P3071035.JPG"/>
          <p:cNvPicPr>
            <a:picLocks noChangeAspect="1"/>
          </p:cNvPicPr>
          <p:nvPr/>
        </p:nvPicPr>
        <p:blipFill>
          <a:blip r:embed="rId2" cstate="print"/>
          <a:srcRect l="615" t="820" r="3691" b="6562"/>
          <a:stretch>
            <a:fillRect/>
          </a:stretch>
        </p:blipFill>
        <p:spPr>
          <a:xfrm>
            <a:off x="3347864" y="1484784"/>
            <a:ext cx="5600166" cy="4065115"/>
          </a:xfrm>
          <a:prstGeom prst="rect">
            <a:avLst/>
          </a:prstGeom>
        </p:spPr>
      </p:pic>
      <p:sp>
        <p:nvSpPr>
          <p:cNvPr id="8" name="CasellaDiTesto 7"/>
          <p:cNvSpPr txBox="1"/>
          <p:nvPr/>
        </p:nvSpPr>
        <p:spPr>
          <a:xfrm>
            <a:off x="251520" y="1124744"/>
            <a:ext cx="3024336" cy="5262979"/>
          </a:xfrm>
          <a:prstGeom prst="rect">
            <a:avLst/>
          </a:prstGeom>
          <a:noFill/>
        </p:spPr>
        <p:txBody>
          <a:bodyPr wrap="square" rtlCol="0">
            <a:spAutoFit/>
          </a:bodyPr>
          <a:lstStyle/>
          <a:p>
            <a:r>
              <a:rPr lang="en-US" sz="2400" dirty="0" smtClean="0"/>
              <a:t>4 – Read/write accesses to an </a:t>
            </a:r>
            <a:r>
              <a:rPr lang="en-US" sz="2400" dirty="0" err="1" smtClean="0"/>
              <a:t>AMBoard</a:t>
            </a:r>
            <a:r>
              <a:rPr lang="en-US" sz="2400" dirty="0" smtClean="0"/>
              <a:t> can be performed using a VME CPU (VP110). Hardware is available</a:t>
            </a:r>
          </a:p>
          <a:p>
            <a:r>
              <a:rPr lang="en-US" sz="2400" dirty="0" smtClean="0"/>
              <a:t>5 – A chiller is ready to connect to the heat exchanger, realizing a system fully compatible with the Atlas ones. This should the test with the final conditions</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noChangeAspect="1"/>
          </p:cNvSpPr>
          <p:nvPr>
            <p:ph type="title"/>
          </p:nvPr>
        </p:nvSpPr>
        <p:spPr>
          <a:xfrm>
            <a:off x="685800" y="152400"/>
            <a:ext cx="7772399" cy="612304"/>
          </a:xfrm>
        </p:spPr>
        <p:txBody>
          <a:bodyPr>
            <a:normAutofit fontScale="90000"/>
          </a:bodyPr>
          <a:lstStyle/>
          <a:p>
            <a:pPr eaLnBrk="1" hangingPunct="1"/>
            <a:r>
              <a:rPr lang="it-IT" dirty="0" smtClean="0"/>
              <a:t>FTK </a:t>
            </a:r>
            <a:r>
              <a:rPr lang="it-IT" dirty="0" err="1" smtClean="0"/>
              <a:t>racks</a:t>
            </a:r>
            <a:endParaRPr lang="it-IT" dirty="0" smtClean="0"/>
          </a:p>
        </p:txBody>
      </p:sp>
      <p:sp>
        <p:nvSpPr>
          <p:cNvPr id="29741" name="Segnaposto data 93"/>
          <p:cNvSpPr>
            <a:spLocks noGrp="1"/>
          </p:cNvSpPr>
          <p:nvPr>
            <p:ph type="dt" sz="quarter" idx="10"/>
          </p:nvPr>
        </p:nvSpPr>
        <p:spPr>
          <a:noFill/>
        </p:spPr>
        <p:txBody>
          <a:bodyPr/>
          <a:lstStyle/>
          <a:p>
            <a:r>
              <a:rPr lang="it-IT" smtClean="0"/>
              <a:t>13/03/2013</a:t>
            </a:r>
            <a:endParaRPr lang="en-US">
              <a:solidFill>
                <a:srgbClr val="004080"/>
              </a:solidFill>
            </a:endParaRPr>
          </a:p>
        </p:txBody>
      </p:sp>
      <p:sp>
        <p:nvSpPr>
          <p:cNvPr id="29742" name="Segnaposto numero diapositiva 94"/>
          <p:cNvSpPr>
            <a:spLocks noGrp="1"/>
          </p:cNvSpPr>
          <p:nvPr>
            <p:ph type="sldNum" sz="quarter" idx="12"/>
          </p:nvPr>
        </p:nvSpPr>
        <p:spPr>
          <a:noFill/>
        </p:spPr>
        <p:txBody>
          <a:bodyPr/>
          <a:lstStyle/>
          <a:p>
            <a:fld id="{FE5A7613-2B0C-4C34-BA67-E94F5739B516}" type="slidenum">
              <a:rPr lang="en-US"/>
              <a:pPr/>
              <a:t>2</a:t>
            </a:fld>
            <a:endParaRPr lang="en-US"/>
          </a:p>
        </p:txBody>
      </p:sp>
      <p:sp>
        <p:nvSpPr>
          <p:cNvPr id="47" name="Segnaposto piè di pagina 46"/>
          <p:cNvSpPr>
            <a:spLocks noGrp="1"/>
          </p:cNvSpPr>
          <p:nvPr>
            <p:ph type="ftr" sz="quarter" idx="11"/>
          </p:nvPr>
        </p:nvSpPr>
        <p:spPr/>
        <p:txBody>
          <a:bodyPr/>
          <a:lstStyle/>
          <a:p>
            <a:r>
              <a:rPr lang="en-US" smtClean="0"/>
              <a:t>FTK-IAPP workshop - A. Lanza</a:t>
            </a:r>
            <a:endParaRPr lang="en-US"/>
          </a:p>
        </p:txBody>
      </p:sp>
      <p:grpSp>
        <p:nvGrpSpPr>
          <p:cNvPr id="57" name="Gruppo 56"/>
          <p:cNvGrpSpPr/>
          <p:nvPr/>
        </p:nvGrpSpPr>
        <p:grpSpPr>
          <a:xfrm>
            <a:off x="539552" y="1124744"/>
            <a:ext cx="7637463" cy="5268208"/>
            <a:chOff x="539552" y="1124744"/>
            <a:chExt cx="7637463" cy="5268208"/>
          </a:xfrm>
        </p:grpSpPr>
        <p:grpSp>
          <p:nvGrpSpPr>
            <p:cNvPr id="52" name="Gruppo 51"/>
            <p:cNvGrpSpPr/>
            <p:nvPr/>
          </p:nvGrpSpPr>
          <p:grpSpPr>
            <a:xfrm>
              <a:off x="539552" y="1124744"/>
              <a:ext cx="7637463" cy="5268208"/>
              <a:chOff x="539552" y="1124744"/>
              <a:chExt cx="7637463" cy="5268208"/>
            </a:xfrm>
          </p:grpSpPr>
          <p:grpSp>
            <p:nvGrpSpPr>
              <p:cNvPr id="50" name="Gruppo 49"/>
              <p:cNvGrpSpPr>
                <a:grpSpLocks noChangeAspect="1"/>
              </p:cNvGrpSpPr>
              <p:nvPr/>
            </p:nvGrpSpPr>
            <p:grpSpPr>
              <a:xfrm>
                <a:off x="539552" y="1556792"/>
                <a:ext cx="7637463" cy="4836160"/>
                <a:chOff x="82550" y="762000"/>
                <a:chExt cx="8985250" cy="5689600"/>
              </a:xfrm>
            </p:grpSpPr>
            <p:sp>
              <p:nvSpPr>
                <p:cNvPr id="29734" name="CasellaDiTesto 88"/>
                <p:cNvSpPr txBox="1">
                  <a:spLocks noChangeArrowheads="1"/>
                </p:cNvSpPr>
                <p:nvPr/>
              </p:nvSpPr>
              <p:spPr bwMode="auto">
                <a:xfrm>
                  <a:off x="5334000" y="5867400"/>
                  <a:ext cx="1416050" cy="584200"/>
                </a:xfrm>
                <a:prstGeom prst="rect">
                  <a:avLst/>
                </a:prstGeom>
                <a:noFill/>
                <a:ln w="9525">
                  <a:noFill/>
                  <a:miter lim="800000"/>
                  <a:headEnd/>
                  <a:tailEnd/>
                </a:ln>
              </p:spPr>
              <p:txBody>
                <a:bodyPr wrap="none">
                  <a:spAutoFit/>
                </a:bodyPr>
                <a:lstStyle/>
                <a:p>
                  <a:pPr eaLnBrk="0" hangingPunct="0"/>
                  <a:r>
                    <a:rPr lang="it-IT" dirty="0">
                      <a:solidFill>
                        <a:srgbClr val="FF0000"/>
                      </a:solidFill>
                    </a:rPr>
                    <a:t>FTK </a:t>
                  </a:r>
                  <a:r>
                    <a:rPr lang="it-IT" dirty="0" err="1">
                      <a:solidFill>
                        <a:srgbClr val="FF0000"/>
                      </a:solidFill>
                    </a:rPr>
                    <a:t>tracks</a:t>
                  </a:r>
                  <a:endParaRPr lang="it-IT" dirty="0">
                    <a:solidFill>
                      <a:srgbClr val="FF0000"/>
                    </a:solidFill>
                  </a:endParaRPr>
                </a:p>
                <a:p>
                  <a:pPr eaLnBrk="0" hangingPunct="0"/>
                  <a:r>
                    <a:rPr lang="it-IT" dirty="0" err="1">
                      <a:solidFill>
                        <a:srgbClr val="FF0000"/>
                      </a:solidFill>
                    </a:rPr>
                    <a:t>to</a:t>
                  </a:r>
                  <a:r>
                    <a:rPr lang="it-IT" dirty="0">
                      <a:solidFill>
                        <a:srgbClr val="FF0000"/>
                      </a:solidFill>
                    </a:rPr>
                    <a:t> FTK </a:t>
                  </a:r>
                  <a:r>
                    <a:rPr lang="it-IT" dirty="0" err="1">
                      <a:solidFill>
                        <a:srgbClr val="FF0000"/>
                      </a:solidFill>
                    </a:rPr>
                    <a:t>RODs</a:t>
                  </a:r>
                  <a:endParaRPr lang="it-IT" dirty="0">
                    <a:solidFill>
                      <a:srgbClr val="FF0000"/>
                    </a:solidFill>
                  </a:endParaRPr>
                </a:p>
              </p:txBody>
            </p:sp>
            <p:grpSp>
              <p:nvGrpSpPr>
                <p:cNvPr id="49" name="Gruppo 48"/>
                <p:cNvGrpSpPr/>
                <p:nvPr/>
              </p:nvGrpSpPr>
              <p:grpSpPr>
                <a:xfrm>
                  <a:off x="82550" y="762000"/>
                  <a:ext cx="8985250" cy="5029200"/>
                  <a:chOff x="82550" y="762000"/>
                  <a:chExt cx="8985250" cy="5029200"/>
                </a:xfrm>
              </p:grpSpPr>
              <p:grpSp>
                <p:nvGrpSpPr>
                  <p:cNvPr id="48" name="Gruppo 47"/>
                  <p:cNvGrpSpPr/>
                  <p:nvPr/>
                </p:nvGrpSpPr>
                <p:grpSpPr>
                  <a:xfrm>
                    <a:off x="457200" y="762000"/>
                    <a:ext cx="8610600" cy="5029200"/>
                    <a:chOff x="457200" y="762000"/>
                    <a:chExt cx="8610600" cy="5029200"/>
                  </a:xfrm>
                </p:grpSpPr>
                <p:sp>
                  <p:nvSpPr>
                    <p:cNvPr id="29699" name="Rettangolo 4"/>
                    <p:cNvSpPr>
                      <a:spLocks noChangeArrowheads="1"/>
                    </p:cNvSpPr>
                    <p:nvPr/>
                  </p:nvSpPr>
                  <p:spPr bwMode="auto">
                    <a:xfrm>
                      <a:off x="685800" y="2057400"/>
                      <a:ext cx="1371600" cy="3733800"/>
                    </a:xfrm>
                    <a:prstGeom prst="rect">
                      <a:avLst/>
                    </a:prstGeom>
                    <a:solidFill>
                      <a:schemeClr val="accent1"/>
                    </a:solidFill>
                    <a:ln w="9525">
                      <a:solidFill>
                        <a:schemeClr val="tx1"/>
                      </a:solidFill>
                      <a:round/>
                      <a:headEnd/>
                      <a:tailEnd/>
                    </a:ln>
                  </p:spPr>
                  <p:txBody>
                    <a:bodyPr/>
                    <a:lstStyle/>
                    <a:p>
                      <a:pPr eaLnBrk="0" hangingPunct="0"/>
                      <a:endParaRPr lang="it-IT"/>
                    </a:p>
                  </p:txBody>
                </p:sp>
                <p:sp>
                  <p:nvSpPr>
                    <p:cNvPr id="29700" name="Rettangolo arrotondato 5"/>
                    <p:cNvSpPr>
                      <a:spLocks noChangeArrowheads="1"/>
                    </p:cNvSpPr>
                    <p:nvPr/>
                  </p:nvSpPr>
                  <p:spPr bwMode="auto">
                    <a:xfrm>
                      <a:off x="762000" y="2362200"/>
                      <a:ext cx="1219200" cy="1066800"/>
                    </a:xfrm>
                    <a:prstGeom prst="roundRect">
                      <a:avLst>
                        <a:gd name="adj" fmla="val 16667"/>
                      </a:avLst>
                    </a:prstGeom>
                    <a:solidFill>
                      <a:srgbClr val="FFFF99"/>
                    </a:solidFill>
                    <a:ln w="9525">
                      <a:solidFill>
                        <a:schemeClr val="tx1"/>
                      </a:solidFill>
                      <a:round/>
                      <a:headEnd/>
                      <a:tailEnd/>
                    </a:ln>
                  </p:spPr>
                  <p:txBody>
                    <a:bodyPr/>
                    <a:lstStyle/>
                    <a:p>
                      <a:pPr eaLnBrk="0" hangingPunct="0"/>
                      <a:endParaRPr lang="it-IT"/>
                    </a:p>
                  </p:txBody>
                </p:sp>
                <p:sp>
                  <p:nvSpPr>
                    <p:cNvPr id="29701" name="CasellaDiTesto 7"/>
                    <p:cNvSpPr txBox="1">
                      <a:spLocks noChangeArrowheads="1"/>
                    </p:cNvSpPr>
                    <p:nvPr/>
                  </p:nvSpPr>
                  <p:spPr bwMode="auto">
                    <a:xfrm>
                      <a:off x="990600" y="2743200"/>
                      <a:ext cx="742950" cy="338138"/>
                    </a:xfrm>
                    <a:prstGeom prst="rect">
                      <a:avLst/>
                    </a:prstGeom>
                    <a:noFill/>
                    <a:ln w="9525">
                      <a:noFill/>
                      <a:miter lim="800000"/>
                      <a:headEnd/>
                      <a:tailEnd/>
                    </a:ln>
                  </p:spPr>
                  <p:txBody>
                    <a:bodyPr wrap="none">
                      <a:spAutoFit/>
                    </a:bodyPr>
                    <a:lstStyle/>
                    <a:p>
                      <a:pPr eaLnBrk="0" hangingPunct="0"/>
                      <a:r>
                        <a:rPr lang="it-IT"/>
                        <a:t>DF #2</a:t>
                      </a:r>
                    </a:p>
                  </p:txBody>
                </p:sp>
                <p:sp>
                  <p:nvSpPr>
                    <p:cNvPr id="29702" name="Rettangolo 12"/>
                    <p:cNvSpPr>
                      <a:spLocks noChangeArrowheads="1"/>
                    </p:cNvSpPr>
                    <p:nvPr/>
                  </p:nvSpPr>
                  <p:spPr bwMode="auto">
                    <a:xfrm>
                      <a:off x="2209800" y="2057400"/>
                      <a:ext cx="1371600" cy="3733800"/>
                    </a:xfrm>
                    <a:prstGeom prst="rect">
                      <a:avLst/>
                    </a:prstGeom>
                    <a:solidFill>
                      <a:schemeClr val="accent1"/>
                    </a:solidFill>
                    <a:ln w="9525">
                      <a:solidFill>
                        <a:schemeClr val="tx1"/>
                      </a:solidFill>
                      <a:round/>
                      <a:headEnd/>
                      <a:tailEnd/>
                    </a:ln>
                  </p:spPr>
                  <p:txBody>
                    <a:bodyPr/>
                    <a:lstStyle/>
                    <a:p>
                      <a:pPr eaLnBrk="0" hangingPunct="0"/>
                      <a:endParaRPr lang="it-IT"/>
                    </a:p>
                  </p:txBody>
                </p:sp>
                <p:sp>
                  <p:nvSpPr>
                    <p:cNvPr id="29703" name="Rettangolo arrotondato 14"/>
                    <p:cNvSpPr>
                      <a:spLocks noChangeArrowheads="1"/>
                    </p:cNvSpPr>
                    <p:nvPr/>
                  </p:nvSpPr>
                  <p:spPr bwMode="auto">
                    <a:xfrm>
                      <a:off x="2286000" y="4419600"/>
                      <a:ext cx="1219200" cy="1066800"/>
                    </a:xfrm>
                    <a:prstGeom prst="roundRect">
                      <a:avLst>
                        <a:gd name="adj" fmla="val 16667"/>
                      </a:avLst>
                    </a:prstGeom>
                    <a:solidFill>
                      <a:srgbClr val="FFFF99"/>
                    </a:solidFill>
                    <a:ln w="9525">
                      <a:solidFill>
                        <a:schemeClr val="tx1"/>
                      </a:solidFill>
                      <a:round/>
                      <a:headEnd/>
                      <a:tailEnd/>
                    </a:ln>
                  </p:spPr>
                  <p:txBody>
                    <a:bodyPr/>
                    <a:lstStyle/>
                    <a:p>
                      <a:pPr eaLnBrk="0" hangingPunct="0"/>
                      <a:endParaRPr lang="it-IT"/>
                    </a:p>
                  </p:txBody>
                </p:sp>
                <p:sp>
                  <p:nvSpPr>
                    <p:cNvPr id="29704" name="CasellaDiTesto 16"/>
                    <p:cNvSpPr txBox="1">
                      <a:spLocks noChangeArrowheads="1"/>
                    </p:cNvSpPr>
                    <p:nvPr/>
                  </p:nvSpPr>
                  <p:spPr bwMode="auto">
                    <a:xfrm>
                      <a:off x="2514600" y="4800600"/>
                      <a:ext cx="742950" cy="338138"/>
                    </a:xfrm>
                    <a:prstGeom prst="rect">
                      <a:avLst/>
                    </a:prstGeom>
                    <a:noFill/>
                    <a:ln w="9525">
                      <a:noFill/>
                      <a:miter lim="800000"/>
                      <a:headEnd/>
                      <a:tailEnd/>
                    </a:ln>
                  </p:spPr>
                  <p:txBody>
                    <a:bodyPr wrap="none">
                      <a:spAutoFit/>
                    </a:bodyPr>
                    <a:lstStyle/>
                    <a:p>
                      <a:pPr eaLnBrk="0" hangingPunct="0"/>
                      <a:r>
                        <a:rPr lang="it-IT"/>
                        <a:t>DF #3</a:t>
                      </a:r>
                    </a:p>
                  </p:txBody>
                </p:sp>
                <p:sp>
                  <p:nvSpPr>
                    <p:cNvPr id="29705" name="Rettangolo 18"/>
                    <p:cNvSpPr>
                      <a:spLocks noChangeArrowheads="1"/>
                    </p:cNvSpPr>
                    <p:nvPr/>
                  </p:nvSpPr>
                  <p:spPr bwMode="auto">
                    <a:xfrm>
                      <a:off x="3962400" y="2057400"/>
                      <a:ext cx="1371600" cy="3733800"/>
                    </a:xfrm>
                    <a:prstGeom prst="rect">
                      <a:avLst/>
                    </a:prstGeom>
                    <a:solidFill>
                      <a:srgbClr val="FFC000"/>
                    </a:solidFill>
                    <a:ln w="9525">
                      <a:solidFill>
                        <a:schemeClr val="tx1"/>
                      </a:solidFill>
                      <a:round/>
                      <a:headEnd/>
                      <a:tailEnd/>
                    </a:ln>
                  </p:spPr>
                  <p:txBody>
                    <a:bodyPr/>
                    <a:lstStyle/>
                    <a:p>
                      <a:pPr eaLnBrk="0" hangingPunct="0"/>
                      <a:endParaRPr lang="it-IT"/>
                    </a:p>
                  </p:txBody>
                </p:sp>
                <p:sp>
                  <p:nvSpPr>
                    <p:cNvPr id="29706" name="Rettangolo arrotondato 19"/>
                    <p:cNvSpPr>
                      <a:spLocks noChangeArrowheads="1"/>
                    </p:cNvSpPr>
                    <p:nvPr/>
                  </p:nvSpPr>
                  <p:spPr bwMode="auto">
                    <a:xfrm>
                      <a:off x="4038600" y="2362200"/>
                      <a:ext cx="1219200" cy="1066800"/>
                    </a:xfrm>
                    <a:prstGeom prst="roundRect">
                      <a:avLst>
                        <a:gd name="adj" fmla="val 16667"/>
                      </a:avLst>
                    </a:prstGeom>
                    <a:solidFill>
                      <a:srgbClr val="FFFF99"/>
                    </a:solidFill>
                    <a:ln w="9525">
                      <a:solidFill>
                        <a:schemeClr val="tx1"/>
                      </a:solidFill>
                      <a:round/>
                      <a:headEnd/>
                      <a:tailEnd/>
                    </a:ln>
                  </p:spPr>
                  <p:txBody>
                    <a:bodyPr/>
                    <a:lstStyle/>
                    <a:p>
                      <a:pPr eaLnBrk="0" hangingPunct="0"/>
                      <a:endParaRPr lang="it-IT"/>
                    </a:p>
                  </p:txBody>
                </p:sp>
                <p:sp>
                  <p:nvSpPr>
                    <p:cNvPr id="29707" name="Rettangolo arrotondato 20"/>
                    <p:cNvSpPr>
                      <a:spLocks noChangeArrowheads="1"/>
                    </p:cNvSpPr>
                    <p:nvPr/>
                  </p:nvSpPr>
                  <p:spPr bwMode="auto">
                    <a:xfrm>
                      <a:off x="4038600" y="4419600"/>
                      <a:ext cx="1219200" cy="1066800"/>
                    </a:xfrm>
                    <a:prstGeom prst="roundRect">
                      <a:avLst>
                        <a:gd name="adj" fmla="val 16667"/>
                      </a:avLst>
                    </a:prstGeom>
                    <a:solidFill>
                      <a:srgbClr val="FFFF99"/>
                    </a:solidFill>
                    <a:ln w="9525">
                      <a:solidFill>
                        <a:schemeClr val="tx1"/>
                      </a:solidFill>
                      <a:round/>
                      <a:headEnd/>
                      <a:tailEnd/>
                    </a:ln>
                  </p:spPr>
                  <p:txBody>
                    <a:bodyPr/>
                    <a:lstStyle/>
                    <a:p>
                      <a:pPr eaLnBrk="0" hangingPunct="0"/>
                      <a:endParaRPr lang="it-IT"/>
                    </a:p>
                  </p:txBody>
                </p:sp>
                <p:sp>
                  <p:nvSpPr>
                    <p:cNvPr id="29708" name="CasellaDiTesto 21"/>
                    <p:cNvSpPr txBox="1">
                      <a:spLocks noChangeArrowheads="1"/>
                    </p:cNvSpPr>
                    <p:nvPr/>
                  </p:nvSpPr>
                  <p:spPr bwMode="auto">
                    <a:xfrm>
                      <a:off x="4114800" y="2590800"/>
                      <a:ext cx="1028700" cy="584200"/>
                    </a:xfrm>
                    <a:prstGeom prst="rect">
                      <a:avLst/>
                    </a:prstGeom>
                    <a:noFill/>
                    <a:ln w="9525">
                      <a:noFill/>
                      <a:miter lim="800000"/>
                      <a:headEnd/>
                      <a:tailEnd/>
                    </a:ln>
                  </p:spPr>
                  <p:txBody>
                    <a:bodyPr wrap="none">
                      <a:spAutoFit/>
                    </a:bodyPr>
                    <a:lstStyle/>
                    <a:p>
                      <a:pPr eaLnBrk="0" hangingPunct="0"/>
                      <a:r>
                        <a:rPr lang="it-IT"/>
                        <a:t>FTK core</a:t>
                      </a:r>
                    </a:p>
                    <a:p>
                      <a:pPr eaLnBrk="0" hangingPunct="0"/>
                      <a:r>
                        <a:rPr lang="it-IT"/>
                        <a:t>#2</a:t>
                      </a:r>
                    </a:p>
                  </p:txBody>
                </p:sp>
                <p:sp>
                  <p:nvSpPr>
                    <p:cNvPr id="29709" name="CasellaDiTesto 22"/>
                    <p:cNvSpPr txBox="1">
                      <a:spLocks noChangeArrowheads="1"/>
                    </p:cNvSpPr>
                    <p:nvPr/>
                  </p:nvSpPr>
                  <p:spPr bwMode="auto">
                    <a:xfrm>
                      <a:off x="4114800" y="4648200"/>
                      <a:ext cx="1028700" cy="584200"/>
                    </a:xfrm>
                    <a:prstGeom prst="rect">
                      <a:avLst/>
                    </a:prstGeom>
                    <a:noFill/>
                    <a:ln w="9525">
                      <a:noFill/>
                      <a:miter lim="800000"/>
                      <a:headEnd/>
                      <a:tailEnd/>
                    </a:ln>
                  </p:spPr>
                  <p:txBody>
                    <a:bodyPr wrap="none">
                      <a:spAutoFit/>
                    </a:bodyPr>
                    <a:lstStyle/>
                    <a:p>
                      <a:pPr eaLnBrk="0" hangingPunct="0"/>
                      <a:r>
                        <a:rPr lang="it-IT"/>
                        <a:t>FTK core</a:t>
                      </a:r>
                    </a:p>
                    <a:p>
                      <a:pPr eaLnBrk="0" hangingPunct="0"/>
                      <a:r>
                        <a:rPr lang="it-IT"/>
                        <a:t> #1</a:t>
                      </a:r>
                    </a:p>
                  </p:txBody>
                </p:sp>
                <p:sp>
                  <p:nvSpPr>
                    <p:cNvPr id="29710" name="Rettangolo 24"/>
                    <p:cNvSpPr>
                      <a:spLocks noChangeArrowheads="1"/>
                    </p:cNvSpPr>
                    <p:nvPr/>
                  </p:nvSpPr>
                  <p:spPr bwMode="auto">
                    <a:xfrm>
                      <a:off x="6172200" y="2057400"/>
                      <a:ext cx="1371600" cy="3733800"/>
                    </a:xfrm>
                    <a:prstGeom prst="rect">
                      <a:avLst/>
                    </a:prstGeom>
                    <a:solidFill>
                      <a:srgbClr val="FFC000"/>
                    </a:solidFill>
                    <a:ln w="9525">
                      <a:solidFill>
                        <a:schemeClr val="tx1"/>
                      </a:solidFill>
                      <a:round/>
                      <a:headEnd/>
                      <a:tailEnd/>
                    </a:ln>
                  </p:spPr>
                  <p:txBody>
                    <a:bodyPr/>
                    <a:lstStyle/>
                    <a:p>
                      <a:pPr eaLnBrk="0" hangingPunct="0"/>
                      <a:endParaRPr lang="it-IT"/>
                    </a:p>
                  </p:txBody>
                </p:sp>
                <p:sp>
                  <p:nvSpPr>
                    <p:cNvPr id="29711" name="Rettangolo arrotondato 25"/>
                    <p:cNvSpPr>
                      <a:spLocks noChangeArrowheads="1"/>
                    </p:cNvSpPr>
                    <p:nvPr/>
                  </p:nvSpPr>
                  <p:spPr bwMode="auto">
                    <a:xfrm>
                      <a:off x="6248400" y="2362200"/>
                      <a:ext cx="1219200" cy="1066800"/>
                    </a:xfrm>
                    <a:prstGeom prst="roundRect">
                      <a:avLst>
                        <a:gd name="adj" fmla="val 16667"/>
                      </a:avLst>
                    </a:prstGeom>
                    <a:solidFill>
                      <a:srgbClr val="FFFF99"/>
                    </a:solidFill>
                    <a:ln w="9525">
                      <a:solidFill>
                        <a:schemeClr val="tx1"/>
                      </a:solidFill>
                      <a:round/>
                      <a:headEnd/>
                      <a:tailEnd/>
                    </a:ln>
                  </p:spPr>
                  <p:txBody>
                    <a:bodyPr/>
                    <a:lstStyle/>
                    <a:p>
                      <a:pPr eaLnBrk="0" hangingPunct="0"/>
                      <a:endParaRPr lang="it-IT"/>
                    </a:p>
                  </p:txBody>
                </p:sp>
                <p:sp>
                  <p:nvSpPr>
                    <p:cNvPr id="29712" name="Rettangolo arrotondato 26"/>
                    <p:cNvSpPr>
                      <a:spLocks noChangeArrowheads="1"/>
                    </p:cNvSpPr>
                    <p:nvPr/>
                  </p:nvSpPr>
                  <p:spPr bwMode="auto">
                    <a:xfrm>
                      <a:off x="6248400" y="4419600"/>
                      <a:ext cx="1219200" cy="1066800"/>
                    </a:xfrm>
                    <a:prstGeom prst="roundRect">
                      <a:avLst>
                        <a:gd name="adj" fmla="val 16667"/>
                      </a:avLst>
                    </a:prstGeom>
                    <a:solidFill>
                      <a:srgbClr val="FFFF99"/>
                    </a:solidFill>
                    <a:ln w="9525">
                      <a:solidFill>
                        <a:schemeClr val="tx1"/>
                      </a:solidFill>
                      <a:round/>
                      <a:headEnd/>
                      <a:tailEnd/>
                    </a:ln>
                  </p:spPr>
                  <p:txBody>
                    <a:bodyPr/>
                    <a:lstStyle/>
                    <a:p>
                      <a:pPr eaLnBrk="0" hangingPunct="0"/>
                      <a:endParaRPr lang="it-IT"/>
                    </a:p>
                  </p:txBody>
                </p:sp>
                <p:sp>
                  <p:nvSpPr>
                    <p:cNvPr id="29713" name="CasellaDiTesto 27"/>
                    <p:cNvSpPr txBox="1">
                      <a:spLocks noChangeArrowheads="1"/>
                    </p:cNvSpPr>
                    <p:nvPr/>
                  </p:nvSpPr>
                  <p:spPr bwMode="auto">
                    <a:xfrm>
                      <a:off x="6324600" y="2590800"/>
                      <a:ext cx="1028700" cy="584200"/>
                    </a:xfrm>
                    <a:prstGeom prst="rect">
                      <a:avLst/>
                    </a:prstGeom>
                    <a:noFill/>
                    <a:ln w="9525">
                      <a:noFill/>
                      <a:miter lim="800000"/>
                      <a:headEnd/>
                      <a:tailEnd/>
                    </a:ln>
                  </p:spPr>
                  <p:txBody>
                    <a:bodyPr wrap="none">
                      <a:spAutoFit/>
                    </a:bodyPr>
                    <a:lstStyle/>
                    <a:p>
                      <a:pPr eaLnBrk="0" hangingPunct="0"/>
                      <a:r>
                        <a:rPr lang="it-IT"/>
                        <a:t>FTK core</a:t>
                      </a:r>
                    </a:p>
                    <a:p>
                      <a:pPr eaLnBrk="0" hangingPunct="0"/>
                      <a:r>
                        <a:rPr lang="it-IT"/>
                        <a:t>#8</a:t>
                      </a:r>
                    </a:p>
                  </p:txBody>
                </p:sp>
                <p:sp>
                  <p:nvSpPr>
                    <p:cNvPr id="29714" name="CasellaDiTesto 28"/>
                    <p:cNvSpPr txBox="1">
                      <a:spLocks noChangeArrowheads="1"/>
                    </p:cNvSpPr>
                    <p:nvPr/>
                  </p:nvSpPr>
                  <p:spPr bwMode="auto">
                    <a:xfrm>
                      <a:off x="6324600" y="4648200"/>
                      <a:ext cx="1028700" cy="584200"/>
                    </a:xfrm>
                    <a:prstGeom prst="rect">
                      <a:avLst/>
                    </a:prstGeom>
                    <a:noFill/>
                    <a:ln w="9525">
                      <a:noFill/>
                      <a:miter lim="800000"/>
                      <a:headEnd/>
                      <a:tailEnd/>
                    </a:ln>
                  </p:spPr>
                  <p:txBody>
                    <a:bodyPr wrap="none">
                      <a:spAutoFit/>
                    </a:bodyPr>
                    <a:lstStyle/>
                    <a:p>
                      <a:pPr eaLnBrk="0" hangingPunct="0"/>
                      <a:r>
                        <a:rPr lang="it-IT"/>
                        <a:t>FTK core</a:t>
                      </a:r>
                    </a:p>
                    <a:p>
                      <a:pPr eaLnBrk="0" hangingPunct="0"/>
                      <a:r>
                        <a:rPr lang="it-IT"/>
                        <a:t> #7</a:t>
                      </a:r>
                    </a:p>
                  </p:txBody>
                </p:sp>
                <p:sp>
                  <p:nvSpPr>
                    <p:cNvPr id="29715" name="Ovale 29"/>
                    <p:cNvSpPr>
                      <a:spLocks noChangeArrowheads="1"/>
                    </p:cNvSpPr>
                    <p:nvPr/>
                  </p:nvSpPr>
                  <p:spPr bwMode="auto">
                    <a:xfrm>
                      <a:off x="5410200" y="3886200"/>
                      <a:ext cx="152400" cy="152400"/>
                    </a:xfrm>
                    <a:prstGeom prst="ellipse">
                      <a:avLst/>
                    </a:prstGeom>
                    <a:solidFill>
                      <a:schemeClr val="tx1"/>
                    </a:solidFill>
                    <a:ln w="9525">
                      <a:solidFill>
                        <a:schemeClr val="tx1"/>
                      </a:solidFill>
                      <a:round/>
                      <a:headEnd/>
                      <a:tailEnd/>
                    </a:ln>
                  </p:spPr>
                  <p:txBody>
                    <a:bodyPr/>
                    <a:lstStyle/>
                    <a:p>
                      <a:pPr eaLnBrk="0" hangingPunct="0"/>
                      <a:endParaRPr lang="it-IT"/>
                    </a:p>
                  </p:txBody>
                </p:sp>
                <p:sp>
                  <p:nvSpPr>
                    <p:cNvPr id="29716" name="Ovale 30"/>
                    <p:cNvSpPr>
                      <a:spLocks noChangeArrowheads="1"/>
                    </p:cNvSpPr>
                    <p:nvPr/>
                  </p:nvSpPr>
                  <p:spPr bwMode="auto">
                    <a:xfrm>
                      <a:off x="5638800" y="3886200"/>
                      <a:ext cx="152400" cy="152400"/>
                    </a:xfrm>
                    <a:prstGeom prst="ellipse">
                      <a:avLst/>
                    </a:prstGeom>
                    <a:solidFill>
                      <a:schemeClr val="tx1"/>
                    </a:solidFill>
                    <a:ln w="9525">
                      <a:solidFill>
                        <a:schemeClr val="tx1"/>
                      </a:solidFill>
                      <a:round/>
                      <a:headEnd/>
                      <a:tailEnd/>
                    </a:ln>
                  </p:spPr>
                  <p:txBody>
                    <a:bodyPr/>
                    <a:lstStyle/>
                    <a:p>
                      <a:pPr eaLnBrk="0" hangingPunct="0"/>
                      <a:endParaRPr lang="it-IT"/>
                    </a:p>
                  </p:txBody>
                </p:sp>
                <p:sp>
                  <p:nvSpPr>
                    <p:cNvPr id="29717" name="Ovale 31"/>
                    <p:cNvSpPr>
                      <a:spLocks noChangeArrowheads="1"/>
                    </p:cNvSpPr>
                    <p:nvPr/>
                  </p:nvSpPr>
                  <p:spPr bwMode="auto">
                    <a:xfrm>
                      <a:off x="5867400" y="3886200"/>
                      <a:ext cx="152400" cy="152400"/>
                    </a:xfrm>
                    <a:prstGeom prst="ellipse">
                      <a:avLst/>
                    </a:prstGeom>
                    <a:solidFill>
                      <a:schemeClr val="tx1"/>
                    </a:solidFill>
                    <a:ln w="9525">
                      <a:solidFill>
                        <a:schemeClr val="tx1"/>
                      </a:solidFill>
                      <a:round/>
                      <a:headEnd/>
                      <a:tailEnd/>
                    </a:ln>
                  </p:spPr>
                  <p:txBody>
                    <a:bodyPr/>
                    <a:lstStyle/>
                    <a:p>
                      <a:pPr eaLnBrk="0" hangingPunct="0"/>
                      <a:endParaRPr lang="it-IT"/>
                    </a:p>
                  </p:txBody>
                </p:sp>
                <p:sp>
                  <p:nvSpPr>
                    <p:cNvPr id="29718" name="Rettangolo 34"/>
                    <p:cNvSpPr>
                      <a:spLocks noChangeArrowheads="1"/>
                    </p:cNvSpPr>
                    <p:nvPr/>
                  </p:nvSpPr>
                  <p:spPr bwMode="auto">
                    <a:xfrm>
                      <a:off x="7696200" y="2057400"/>
                      <a:ext cx="1371600" cy="3733800"/>
                    </a:xfrm>
                    <a:prstGeom prst="rect">
                      <a:avLst/>
                    </a:prstGeom>
                    <a:solidFill>
                      <a:schemeClr val="accent1"/>
                    </a:solidFill>
                    <a:ln w="9525">
                      <a:solidFill>
                        <a:schemeClr val="tx1"/>
                      </a:solidFill>
                      <a:round/>
                      <a:headEnd/>
                      <a:tailEnd/>
                    </a:ln>
                  </p:spPr>
                  <p:txBody>
                    <a:bodyPr/>
                    <a:lstStyle/>
                    <a:p>
                      <a:pPr eaLnBrk="0" hangingPunct="0"/>
                      <a:endParaRPr lang="it-IT"/>
                    </a:p>
                  </p:txBody>
                </p:sp>
                <p:sp>
                  <p:nvSpPr>
                    <p:cNvPr id="29719" name="Rettangolo arrotondato 36"/>
                    <p:cNvSpPr>
                      <a:spLocks noChangeArrowheads="1"/>
                    </p:cNvSpPr>
                    <p:nvPr/>
                  </p:nvSpPr>
                  <p:spPr bwMode="auto">
                    <a:xfrm>
                      <a:off x="7772400" y="4419600"/>
                      <a:ext cx="1219200" cy="1066800"/>
                    </a:xfrm>
                    <a:prstGeom prst="roundRect">
                      <a:avLst>
                        <a:gd name="adj" fmla="val 16667"/>
                      </a:avLst>
                    </a:prstGeom>
                    <a:solidFill>
                      <a:srgbClr val="FFFF99"/>
                    </a:solidFill>
                    <a:ln w="9525">
                      <a:solidFill>
                        <a:schemeClr val="tx1"/>
                      </a:solidFill>
                      <a:round/>
                      <a:headEnd/>
                      <a:tailEnd/>
                    </a:ln>
                  </p:spPr>
                  <p:txBody>
                    <a:bodyPr/>
                    <a:lstStyle/>
                    <a:p>
                      <a:pPr eaLnBrk="0" hangingPunct="0"/>
                      <a:endParaRPr lang="it-IT"/>
                    </a:p>
                  </p:txBody>
                </p:sp>
                <p:sp>
                  <p:nvSpPr>
                    <p:cNvPr id="29720" name="CasellaDiTesto 38"/>
                    <p:cNvSpPr txBox="1">
                      <a:spLocks noChangeArrowheads="1"/>
                    </p:cNvSpPr>
                    <p:nvPr/>
                  </p:nvSpPr>
                  <p:spPr bwMode="auto">
                    <a:xfrm>
                      <a:off x="7772400" y="4673600"/>
                      <a:ext cx="1147763" cy="584200"/>
                    </a:xfrm>
                    <a:prstGeom prst="rect">
                      <a:avLst/>
                    </a:prstGeom>
                    <a:noFill/>
                    <a:ln w="9525">
                      <a:noFill/>
                      <a:miter lim="800000"/>
                      <a:headEnd/>
                      <a:tailEnd/>
                    </a:ln>
                  </p:spPr>
                  <p:txBody>
                    <a:bodyPr wrap="none">
                      <a:spAutoFit/>
                    </a:bodyPr>
                    <a:lstStyle/>
                    <a:p>
                      <a:pPr eaLnBrk="0" hangingPunct="0"/>
                      <a:r>
                        <a:rPr lang="it-IT"/>
                        <a:t>FTK ROD</a:t>
                      </a:r>
                    </a:p>
                    <a:p>
                      <a:pPr eaLnBrk="0" hangingPunct="0"/>
                      <a:r>
                        <a:rPr lang="it-IT"/>
                        <a:t>+ test brds </a:t>
                      </a:r>
                    </a:p>
                  </p:txBody>
                </p:sp>
                <p:cxnSp>
                  <p:nvCxnSpPr>
                    <p:cNvPr id="29721" name="Forma 40"/>
                    <p:cNvCxnSpPr>
                      <a:cxnSpLocks noChangeShapeType="1"/>
                      <a:stCxn id="29700" idx="0"/>
                    </p:cNvCxnSpPr>
                    <p:nvPr/>
                  </p:nvCxnSpPr>
                  <p:spPr bwMode="auto">
                    <a:xfrm rot="5400000" flipH="1" flipV="1">
                      <a:off x="2038350" y="666750"/>
                      <a:ext cx="1028700" cy="2362200"/>
                    </a:xfrm>
                    <a:prstGeom prst="curvedConnector2">
                      <a:avLst/>
                    </a:prstGeom>
                    <a:noFill/>
                    <a:ln w="9525">
                      <a:solidFill>
                        <a:schemeClr val="tx1"/>
                      </a:solidFill>
                      <a:round/>
                      <a:headEnd/>
                      <a:tailEnd type="arrow" w="med" len="med"/>
                    </a:ln>
                  </p:spPr>
                </p:cxnSp>
                <p:cxnSp>
                  <p:nvCxnSpPr>
                    <p:cNvPr id="29722" name="Connettore 7 53"/>
                    <p:cNvCxnSpPr>
                      <a:cxnSpLocks noChangeShapeType="1"/>
                      <a:stCxn id="29736" idx="0"/>
                    </p:cNvCxnSpPr>
                    <p:nvPr/>
                  </p:nvCxnSpPr>
                  <p:spPr bwMode="auto">
                    <a:xfrm rot="5400000" flipH="1" flipV="1">
                      <a:off x="1009650" y="1695450"/>
                      <a:ext cx="3086100" cy="2362200"/>
                    </a:xfrm>
                    <a:prstGeom prst="curvedConnector2">
                      <a:avLst/>
                    </a:prstGeom>
                    <a:noFill/>
                    <a:ln w="9525">
                      <a:solidFill>
                        <a:schemeClr val="tx1"/>
                      </a:solidFill>
                      <a:round/>
                      <a:headEnd/>
                      <a:tailEnd type="arrow" w="med" len="med"/>
                    </a:ln>
                  </p:spPr>
                </p:cxnSp>
                <p:cxnSp>
                  <p:nvCxnSpPr>
                    <p:cNvPr id="29723" name="Forma 58"/>
                    <p:cNvCxnSpPr>
                      <a:cxnSpLocks noChangeShapeType="1"/>
                      <a:stCxn id="29703" idx="0"/>
                    </p:cNvCxnSpPr>
                    <p:nvPr/>
                  </p:nvCxnSpPr>
                  <p:spPr bwMode="auto">
                    <a:xfrm rot="5400000" flipH="1" flipV="1">
                      <a:off x="1771650" y="2457450"/>
                      <a:ext cx="3086100" cy="838200"/>
                    </a:xfrm>
                    <a:prstGeom prst="curvedConnector2">
                      <a:avLst/>
                    </a:prstGeom>
                    <a:noFill/>
                    <a:ln w="9525">
                      <a:solidFill>
                        <a:schemeClr val="tx1"/>
                      </a:solidFill>
                      <a:round/>
                      <a:headEnd/>
                      <a:tailEnd type="arrow" w="med" len="med"/>
                    </a:ln>
                  </p:spPr>
                </p:cxnSp>
                <p:cxnSp>
                  <p:nvCxnSpPr>
                    <p:cNvPr id="29724" name="Forma 66"/>
                    <p:cNvCxnSpPr>
                      <a:cxnSpLocks noChangeShapeType="1"/>
                      <a:endCxn id="29706" idx="0"/>
                    </p:cNvCxnSpPr>
                    <p:nvPr/>
                  </p:nvCxnSpPr>
                  <p:spPr bwMode="auto">
                    <a:xfrm>
                      <a:off x="3733800" y="1333500"/>
                      <a:ext cx="914400" cy="1028700"/>
                    </a:xfrm>
                    <a:prstGeom prst="curvedConnector2">
                      <a:avLst/>
                    </a:prstGeom>
                    <a:noFill/>
                    <a:ln w="9525">
                      <a:solidFill>
                        <a:schemeClr val="tx1"/>
                      </a:solidFill>
                      <a:round/>
                      <a:headEnd/>
                      <a:tailEnd type="arrow" w="med" len="med"/>
                    </a:ln>
                  </p:spPr>
                </p:cxnSp>
                <p:cxnSp>
                  <p:nvCxnSpPr>
                    <p:cNvPr id="29725" name="Forma 67"/>
                    <p:cNvCxnSpPr>
                      <a:cxnSpLocks noChangeShapeType="1"/>
                      <a:endCxn id="29711" idx="0"/>
                    </p:cNvCxnSpPr>
                    <p:nvPr/>
                  </p:nvCxnSpPr>
                  <p:spPr bwMode="auto">
                    <a:xfrm>
                      <a:off x="3733800" y="1333500"/>
                      <a:ext cx="3124200" cy="1028700"/>
                    </a:xfrm>
                    <a:prstGeom prst="curvedConnector2">
                      <a:avLst/>
                    </a:prstGeom>
                    <a:noFill/>
                    <a:ln w="9525">
                      <a:solidFill>
                        <a:schemeClr val="tx1"/>
                      </a:solidFill>
                      <a:round/>
                      <a:headEnd/>
                      <a:tailEnd type="arrow" w="med" len="med"/>
                    </a:ln>
                  </p:spPr>
                </p:cxnSp>
                <p:cxnSp>
                  <p:nvCxnSpPr>
                    <p:cNvPr id="29726" name="Forma 71"/>
                    <p:cNvCxnSpPr>
                      <a:cxnSpLocks noChangeShapeType="1"/>
                      <a:endCxn id="29707" idx="0"/>
                    </p:cNvCxnSpPr>
                    <p:nvPr/>
                  </p:nvCxnSpPr>
                  <p:spPr bwMode="auto">
                    <a:xfrm>
                      <a:off x="3733800" y="1333500"/>
                      <a:ext cx="914400" cy="3086100"/>
                    </a:xfrm>
                    <a:prstGeom prst="curvedConnector2">
                      <a:avLst/>
                    </a:prstGeom>
                    <a:noFill/>
                    <a:ln w="9525">
                      <a:solidFill>
                        <a:schemeClr val="tx1"/>
                      </a:solidFill>
                      <a:round/>
                      <a:headEnd/>
                      <a:tailEnd type="arrow" w="med" len="med"/>
                    </a:ln>
                  </p:spPr>
                </p:cxnSp>
                <p:cxnSp>
                  <p:nvCxnSpPr>
                    <p:cNvPr id="29727" name="Forma 73"/>
                    <p:cNvCxnSpPr>
                      <a:cxnSpLocks noChangeShapeType="1"/>
                      <a:endCxn id="29712" idx="0"/>
                    </p:cNvCxnSpPr>
                    <p:nvPr/>
                  </p:nvCxnSpPr>
                  <p:spPr bwMode="auto">
                    <a:xfrm>
                      <a:off x="3733800" y="1333500"/>
                      <a:ext cx="3124200" cy="3086100"/>
                    </a:xfrm>
                    <a:prstGeom prst="curvedConnector2">
                      <a:avLst/>
                    </a:prstGeom>
                    <a:noFill/>
                    <a:ln w="9525">
                      <a:solidFill>
                        <a:schemeClr val="tx1"/>
                      </a:solidFill>
                      <a:round/>
                      <a:headEnd/>
                      <a:tailEnd type="arrow" w="med" len="med"/>
                    </a:ln>
                  </p:spPr>
                </p:cxnSp>
                <p:cxnSp>
                  <p:nvCxnSpPr>
                    <p:cNvPr id="29728" name="Connettore 7 75"/>
                    <p:cNvCxnSpPr>
                      <a:cxnSpLocks noChangeShapeType="1"/>
                      <a:stCxn id="29707" idx="2"/>
                      <a:endCxn id="29719" idx="2"/>
                    </p:cNvCxnSpPr>
                    <p:nvPr/>
                  </p:nvCxnSpPr>
                  <p:spPr bwMode="auto">
                    <a:xfrm rot="16200000" flipH="1">
                      <a:off x="6515100" y="3619501"/>
                      <a:ext cx="3175" cy="3733800"/>
                    </a:xfrm>
                    <a:prstGeom prst="curvedConnector3">
                      <a:avLst>
                        <a:gd name="adj1" fmla="val 14395468"/>
                      </a:avLst>
                    </a:prstGeom>
                    <a:noFill/>
                    <a:ln w="9525">
                      <a:solidFill>
                        <a:schemeClr val="tx1"/>
                      </a:solidFill>
                      <a:round/>
                      <a:headEnd/>
                      <a:tailEnd type="arrow" w="med" len="med"/>
                    </a:ln>
                  </p:spPr>
                </p:cxnSp>
                <p:cxnSp>
                  <p:nvCxnSpPr>
                    <p:cNvPr id="29729" name="Connettore 7 81"/>
                    <p:cNvCxnSpPr>
                      <a:cxnSpLocks noChangeShapeType="1"/>
                      <a:stCxn id="29712" idx="2"/>
                      <a:endCxn id="29719" idx="2"/>
                    </p:cNvCxnSpPr>
                    <p:nvPr/>
                  </p:nvCxnSpPr>
                  <p:spPr bwMode="auto">
                    <a:xfrm rot="16200000" flipH="1">
                      <a:off x="7620000" y="4724401"/>
                      <a:ext cx="3175" cy="1524000"/>
                    </a:xfrm>
                    <a:prstGeom prst="curvedConnector3">
                      <a:avLst>
                        <a:gd name="adj1" fmla="val 14395468"/>
                      </a:avLst>
                    </a:prstGeom>
                    <a:noFill/>
                    <a:ln w="9525">
                      <a:solidFill>
                        <a:schemeClr val="tx1"/>
                      </a:solidFill>
                      <a:round/>
                      <a:headEnd/>
                      <a:tailEnd type="arrow" w="med" len="med"/>
                    </a:ln>
                  </p:spPr>
                </p:cxnSp>
                <p:cxnSp>
                  <p:nvCxnSpPr>
                    <p:cNvPr id="29730" name="Connettore 7 83"/>
                    <p:cNvCxnSpPr>
                      <a:cxnSpLocks noChangeShapeType="1"/>
                      <a:stCxn id="29706" idx="2"/>
                      <a:endCxn id="29719" idx="2"/>
                    </p:cNvCxnSpPr>
                    <p:nvPr/>
                  </p:nvCxnSpPr>
                  <p:spPr bwMode="auto">
                    <a:xfrm rot="16200000" flipH="1">
                      <a:off x="5486400" y="2590800"/>
                      <a:ext cx="2057400" cy="3733800"/>
                    </a:xfrm>
                    <a:prstGeom prst="curvedConnector3">
                      <a:avLst>
                        <a:gd name="adj1" fmla="val 111111"/>
                      </a:avLst>
                    </a:prstGeom>
                    <a:noFill/>
                    <a:ln w="9525">
                      <a:solidFill>
                        <a:schemeClr val="tx1"/>
                      </a:solidFill>
                      <a:round/>
                      <a:headEnd/>
                      <a:tailEnd type="arrow" w="med" len="med"/>
                    </a:ln>
                  </p:spPr>
                </p:cxnSp>
                <p:sp>
                  <p:nvSpPr>
                    <p:cNvPr id="29731" name="Freccia su 85"/>
                    <p:cNvSpPr>
                      <a:spLocks noChangeArrowheads="1"/>
                    </p:cNvSpPr>
                    <p:nvPr/>
                  </p:nvSpPr>
                  <p:spPr bwMode="auto">
                    <a:xfrm>
                      <a:off x="8229600" y="1447800"/>
                      <a:ext cx="228600" cy="2971800"/>
                    </a:xfrm>
                    <a:prstGeom prst="upArrow">
                      <a:avLst>
                        <a:gd name="adj1" fmla="val 50000"/>
                        <a:gd name="adj2" fmla="val 50014"/>
                      </a:avLst>
                    </a:prstGeom>
                    <a:solidFill>
                      <a:srgbClr val="FF0000"/>
                    </a:solidFill>
                    <a:ln w="9525">
                      <a:solidFill>
                        <a:schemeClr val="tx1"/>
                      </a:solidFill>
                      <a:round/>
                      <a:headEnd/>
                      <a:tailEnd/>
                    </a:ln>
                  </p:spPr>
                  <p:txBody>
                    <a:bodyPr/>
                    <a:lstStyle/>
                    <a:p>
                      <a:pPr eaLnBrk="0" hangingPunct="0"/>
                      <a:endParaRPr lang="it-IT"/>
                    </a:p>
                  </p:txBody>
                </p:sp>
                <p:sp>
                  <p:nvSpPr>
                    <p:cNvPr id="29732" name="CasellaDiTesto 86"/>
                    <p:cNvSpPr txBox="1">
                      <a:spLocks noChangeArrowheads="1"/>
                    </p:cNvSpPr>
                    <p:nvPr/>
                  </p:nvSpPr>
                  <p:spPr bwMode="auto">
                    <a:xfrm>
                      <a:off x="7543800" y="838200"/>
                      <a:ext cx="1519238" cy="584200"/>
                    </a:xfrm>
                    <a:prstGeom prst="rect">
                      <a:avLst/>
                    </a:prstGeom>
                    <a:noFill/>
                    <a:ln w="9525">
                      <a:noFill/>
                      <a:miter lim="800000"/>
                      <a:headEnd/>
                      <a:tailEnd/>
                    </a:ln>
                  </p:spPr>
                  <p:txBody>
                    <a:bodyPr wrap="none">
                      <a:spAutoFit/>
                    </a:bodyPr>
                    <a:lstStyle/>
                    <a:p>
                      <a:pPr eaLnBrk="0" hangingPunct="0"/>
                      <a:r>
                        <a:rPr lang="it-IT">
                          <a:solidFill>
                            <a:srgbClr val="FF0000"/>
                          </a:solidFill>
                        </a:rPr>
                        <a:t>FTK tracks</a:t>
                      </a:r>
                    </a:p>
                    <a:p>
                      <a:pPr eaLnBrk="0" hangingPunct="0"/>
                      <a:r>
                        <a:rPr lang="it-IT">
                          <a:solidFill>
                            <a:srgbClr val="FF0000"/>
                          </a:solidFill>
                        </a:rPr>
                        <a:t>to FTK ROSes</a:t>
                      </a:r>
                    </a:p>
                  </p:txBody>
                </p:sp>
                <p:sp>
                  <p:nvSpPr>
                    <p:cNvPr id="29733" name="CasellaDiTesto 87"/>
                    <p:cNvSpPr txBox="1">
                      <a:spLocks noChangeArrowheads="1"/>
                    </p:cNvSpPr>
                    <p:nvPr/>
                  </p:nvSpPr>
                  <p:spPr bwMode="auto">
                    <a:xfrm>
                      <a:off x="1219200" y="762000"/>
                      <a:ext cx="1200150" cy="830263"/>
                    </a:xfrm>
                    <a:prstGeom prst="rect">
                      <a:avLst/>
                    </a:prstGeom>
                    <a:noFill/>
                    <a:ln w="9525">
                      <a:noFill/>
                      <a:miter lim="800000"/>
                      <a:headEnd/>
                      <a:tailEnd/>
                    </a:ln>
                  </p:spPr>
                  <p:txBody>
                    <a:bodyPr wrap="none">
                      <a:spAutoFit/>
                    </a:bodyPr>
                    <a:lstStyle/>
                    <a:p>
                      <a:pPr eaLnBrk="0" hangingPunct="0"/>
                      <a:r>
                        <a:rPr lang="it-IT" dirty="0">
                          <a:solidFill>
                            <a:srgbClr val="FF0000"/>
                          </a:solidFill>
                        </a:rPr>
                        <a:t>Detector</a:t>
                      </a:r>
                    </a:p>
                    <a:p>
                      <a:pPr eaLnBrk="0" hangingPunct="0"/>
                      <a:r>
                        <a:rPr lang="it-IT" dirty="0" err="1">
                          <a:solidFill>
                            <a:srgbClr val="FF0000"/>
                          </a:solidFill>
                        </a:rPr>
                        <a:t>hits</a:t>
                      </a:r>
                      <a:r>
                        <a:rPr lang="it-IT" dirty="0">
                          <a:solidFill>
                            <a:srgbClr val="FF0000"/>
                          </a:solidFill>
                        </a:rPr>
                        <a:t> </a:t>
                      </a:r>
                      <a:r>
                        <a:rPr lang="it-IT" dirty="0" err="1">
                          <a:solidFill>
                            <a:srgbClr val="FF0000"/>
                          </a:solidFill>
                        </a:rPr>
                        <a:t>to</a:t>
                      </a:r>
                      <a:r>
                        <a:rPr lang="it-IT" dirty="0">
                          <a:solidFill>
                            <a:srgbClr val="FF0000"/>
                          </a:solidFill>
                        </a:rPr>
                        <a:t> FTK</a:t>
                      </a:r>
                    </a:p>
                    <a:p>
                      <a:pPr eaLnBrk="0" hangingPunct="0"/>
                      <a:r>
                        <a:rPr lang="it-IT" dirty="0" err="1">
                          <a:solidFill>
                            <a:srgbClr val="FF0000"/>
                          </a:solidFill>
                        </a:rPr>
                        <a:t>core</a:t>
                      </a:r>
                      <a:r>
                        <a:rPr lang="it-IT" dirty="0">
                          <a:solidFill>
                            <a:srgbClr val="FF0000"/>
                          </a:solidFill>
                        </a:rPr>
                        <a:t> </a:t>
                      </a:r>
                      <a:r>
                        <a:rPr lang="it-IT" dirty="0" err="1">
                          <a:solidFill>
                            <a:srgbClr val="FF0000"/>
                          </a:solidFill>
                        </a:rPr>
                        <a:t>crates</a:t>
                      </a:r>
                      <a:endParaRPr lang="it-IT" dirty="0">
                        <a:solidFill>
                          <a:srgbClr val="FF0000"/>
                        </a:solidFill>
                      </a:endParaRPr>
                    </a:p>
                  </p:txBody>
                </p:sp>
                <p:sp>
                  <p:nvSpPr>
                    <p:cNvPr id="29735" name="Freccia destra 89"/>
                    <p:cNvSpPr>
                      <a:spLocks noChangeArrowheads="1"/>
                    </p:cNvSpPr>
                    <p:nvPr/>
                  </p:nvSpPr>
                  <p:spPr bwMode="auto">
                    <a:xfrm>
                      <a:off x="457200" y="5105400"/>
                      <a:ext cx="1828800" cy="228600"/>
                    </a:xfrm>
                    <a:prstGeom prst="rightArrow">
                      <a:avLst>
                        <a:gd name="adj1" fmla="val 50000"/>
                        <a:gd name="adj2" fmla="val 50000"/>
                      </a:avLst>
                    </a:prstGeom>
                    <a:solidFill>
                      <a:srgbClr val="0000FF"/>
                    </a:solidFill>
                    <a:ln w="9525">
                      <a:solidFill>
                        <a:schemeClr val="tx1"/>
                      </a:solidFill>
                      <a:round/>
                      <a:headEnd/>
                      <a:tailEnd/>
                    </a:ln>
                  </p:spPr>
                  <p:txBody>
                    <a:bodyPr/>
                    <a:lstStyle/>
                    <a:p>
                      <a:pPr eaLnBrk="0" hangingPunct="0"/>
                      <a:endParaRPr lang="it-IT"/>
                    </a:p>
                  </p:txBody>
                </p:sp>
                <p:sp>
                  <p:nvSpPr>
                    <p:cNvPr id="29736" name="Rettangolo arrotondato 6"/>
                    <p:cNvSpPr>
                      <a:spLocks noChangeArrowheads="1"/>
                    </p:cNvSpPr>
                    <p:nvPr/>
                  </p:nvSpPr>
                  <p:spPr bwMode="auto">
                    <a:xfrm>
                      <a:off x="762000" y="4419600"/>
                      <a:ext cx="1219200" cy="1066800"/>
                    </a:xfrm>
                    <a:prstGeom prst="roundRect">
                      <a:avLst>
                        <a:gd name="adj" fmla="val 16667"/>
                      </a:avLst>
                    </a:prstGeom>
                    <a:solidFill>
                      <a:srgbClr val="FFFF99"/>
                    </a:solidFill>
                    <a:ln w="9525">
                      <a:solidFill>
                        <a:schemeClr val="tx1"/>
                      </a:solidFill>
                      <a:round/>
                      <a:headEnd/>
                      <a:tailEnd/>
                    </a:ln>
                  </p:spPr>
                  <p:txBody>
                    <a:bodyPr/>
                    <a:lstStyle/>
                    <a:p>
                      <a:pPr eaLnBrk="0" hangingPunct="0"/>
                      <a:endParaRPr lang="it-IT"/>
                    </a:p>
                  </p:txBody>
                </p:sp>
                <p:sp>
                  <p:nvSpPr>
                    <p:cNvPr id="29737" name="CasellaDiTesto 8"/>
                    <p:cNvSpPr txBox="1">
                      <a:spLocks noChangeArrowheads="1"/>
                    </p:cNvSpPr>
                    <p:nvPr/>
                  </p:nvSpPr>
                  <p:spPr bwMode="auto">
                    <a:xfrm>
                      <a:off x="990600" y="4800600"/>
                      <a:ext cx="742950" cy="338138"/>
                    </a:xfrm>
                    <a:prstGeom prst="rect">
                      <a:avLst/>
                    </a:prstGeom>
                    <a:noFill/>
                    <a:ln w="9525">
                      <a:noFill/>
                      <a:miter lim="800000"/>
                      <a:headEnd/>
                      <a:tailEnd/>
                    </a:ln>
                  </p:spPr>
                  <p:txBody>
                    <a:bodyPr wrap="none">
                      <a:spAutoFit/>
                    </a:bodyPr>
                    <a:lstStyle/>
                    <a:p>
                      <a:pPr eaLnBrk="0" hangingPunct="0"/>
                      <a:r>
                        <a:rPr lang="it-IT"/>
                        <a:t>DF #1</a:t>
                      </a:r>
                    </a:p>
                  </p:txBody>
                </p:sp>
                <p:sp>
                  <p:nvSpPr>
                    <p:cNvPr id="29738" name="Freccia destra 90"/>
                    <p:cNvSpPr>
                      <a:spLocks noChangeArrowheads="1"/>
                    </p:cNvSpPr>
                    <p:nvPr/>
                  </p:nvSpPr>
                  <p:spPr bwMode="auto">
                    <a:xfrm>
                      <a:off x="457200" y="4724400"/>
                      <a:ext cx="304800" cy="228600"/>
                    </a:xfrm>
                    <a:prstGeom prst="rightArrow">
                      <a:avLst>
                        <a:gd name="adj1" fmla="val 50000"/>
                        <a:gd name="adj2" fmla="val 50000"/>
                      </a:avLst>
                    </a:prstGeom>
                    <a:solidFill>
                      <a:srgbClr val="0000FF"/>
                    </a:solidFill>
                    <a:ln w="9525">
                      <a:solidFill>
                        <a:schemeClr val="tx1"/>
                      </a:solidFill>
                      <a:round/>
                      <a:headEnd/>
                      <a:tailEnd/>
                    </a:ln>
                  </p:spPr>
                  <p:txBody>
                    <a:bodyPr/>
                    <a:lstStyle/>
                    <a:p>
                      <a:pPr eaLnBrk="0" hangingPunct="0"/>
                      <a:endParaRPr lang="it-IT"/>
                    </a:p>
                  </p:txBody>
                </p:sp>
                <p:sp>
                  <p:nvSpPr>
                    <p:cNvPr id="29739" name="Freccia destra 91"/>
                    <p:cNvSpPr>
                      <a:spLocks noChangeArrowheads="1"/>
                    </p:cNvSpPr>
                    <p:nvPr/>
                  </p:nvSpPr>
                  <p:spPr bwMode="auto">
                    <a:xfrm>
                      <a:off x="457200" y="2819400"/>
                      <a:ext cx="304800" cy="228600"/>
                    </a:xfrm>
                    <a:prstGeom prst="rightArrow">
                      <a:avLst>
                        <a:gd name="adj1" fmla="val 50000"/>
                        <a:gd name="adj2" fmla="val 50000"/>
                      </a:avLst>
                    </a:prstGeom>
                    <a:solidFill>
                      <a:srgbClr val="0000FF"/>
                    </a:solidFill>
                    <a:ln w="9525">
                      <a:solidFill>
                        <a:schemeClr val="tx1"/>
                      </a:solidFill>
                      <a:round/>
                      <a:headEnd/>
                      <a:tailEnd/>
                    </a:ln>
                  </p:spPr>
                  <p:txBody>
                    <a:bodyPr/>
                    <a:lstStyle/>
                    <a:p>
                      <a:pPr eaLnBrk="0" hangingPunct="0"/>
                      <a:endParaRPr lang="it-IT"/>
                    </a:p>
                  </p:txBody>
                </p:sp>
              </p:grpSp>
              <p:sp>
                <p:nvSpPr>
                  <p:cNvPr id="29740" name="CasellaDiTesto 92"/>
                  <p:cNvSpPr txBox="1">
                    <a:spLocks noChangeArrowheads="1"/>
                  </p:cNvSpPr>
                  <p:nvPr/>
                </p:nvSpPr>
                <p:spPr bwMode="auto">
                  <a:xfrm rot="-5400000">
                    <a:off x="-1405731" y="3783806"/>
                    <a:ext cx="3316288" cy="339725"/>
                  </a:xfrm>
                  <a:prstGeom prst="rect">
                    <a:avLst/>
                  </a:prstGeom>
                  <a:noFill/>
                  <a:ln w="9525">
                    <a:noFill/>
                    <a:miter lim="800000"/>
                    <a:headEnd/>
                    <a:tailEnd/>
                  </a:ln>
                </p:spPr>
                <p:txBody>
                  <a:bodyPr wrap="none">
                    <a:spAutoFit/>
                  </a:bodyPr>
                  <a:lstStyle/>
                  <a:p>
                    <a:pPr eaLnBrk="0" hangingPunct="0"/>
                    <a:r>
                      <a:rPr lang="it-IT" dirty="0" err="1">
                        <a:solidFill>
                          <a:srgbClr val="0000FF"/>
                        </a:solidFill>
                      </a:rPr>
                      <a:t>S-Links</a:t>
                    </a:r>
                    <a:r>
                      <a:rPr lang="it-IT" dirty="0">
                        <a:solidFill>
                          <a:srgbClr val="0000FF"/>
                        </a:solidFill>
                      </a:rPr>
                      <a:t> </a:t>
                    </a:r>
                    <a:r>
                      <a:rPr lang="it-IT" dirty="0" err="1">
                        <a:solidFill>
                          <a:srgbClr val="0000FF"/>
                        </a:solidFill>
                      </a:rPr>
                      <a:t>from</a:t>
                    </a:r>
                    <a:r>
                      <a:rPr lang="it-IT" dirty="0">
                        <a:solidFill>
                          <a:srgbClr val="0000FF"/>
                        </a:solidFill>
                      </a:rPr>
                      <a:t> Pixel and SCT </a:t>
                    </a:r>
                    <a:r>
                      <a:rPr lang="it-IT" dirty="0" err="1">
                        <a:solidFill>
                          <a:srgbClr val="0000FF"/>
                        </a:solidFill>
                      </a:rPr>
                      <a:t>RODs</a:t>
                    </a:r>
                    <a:endParaRPr lang="it-IT" dirty="0">
                      <a:solidFill>
                        <a:srgbClr val="0000FF"/>
                      </a:solidFill>
                    </a:endParaRPr>
                  </a:p>
                </p:txBody>
              </p:sp>
            </p:grpSp>
          </p:grpSp>
          <p:sp>
            <p:nvSpPr>
              <p:cNvPr id="51" name="CasellaDiTesto 50"/>
              <p:cNvSpPr txBox="1"/>
              <p:nvPr/>
            </p:nvSpPr>
            <p:spPr>
              <a:xfrm>
                <a:off x="3707904" y="1124744"/>
                <a:ext cx="2808312" cy="461665"/>
              </a:xfrm>
              <a:prstGeom prst="rect">
                <a:avLst/>
              </a:prstGeom>
              <a:noFill/>
            </p:spPr>
            <p:txBody>
              <a:bodyPr wrap="square" rtlCol="0">
                <a:spAutoFit/>
              </a:bodyPr>
              <a:lstStyle/>
              <a:p>
                <a:r>
                  <a:rPr lang="en-US" sz="2400" dirty="0" smtClean="0"/>
                  <a:t>Core racks (5 to 7)</a:t>
                </a:r>
                <a:endParaRPr lang="en-US" sz="2400" dirty="0"/>
              </a:p>
            </p:txBody>
          </p:sp>
        </p:grpSp>
        <p:cxnSp>
          <p:nvCxnSpPr>
            <p:cNvPr id="54" name="Connettore 2 53"/>
            <p:cNvCxnSpPr/>
            <p:nvPr/>
          </p:nvCxnSpPr>
          <p:spPr>
            <a:xfrm flipH="1">
              <a:off x="4427984" y="1628800"/>
              <a:ext cx="14401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Connettore 2 55"/>
            <p:cNvCxnSpPr/>
            <p:nvPr/>
          </p:nvCxnSpPr>
          <p:spPr>
            <a:xfrm>
              <a:off x="4572000" y="1628800"/>
              <a:ext cx="122413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115616" y="152404"/>
            <a:ext cx="6984776" cy="285753"/>
          </a:xfrm>
        </p:spPr>
        <p:txBody>
          <a:bodyPr>
            <a:normAutofit fontScale="90000"/>
          </a:bodyPr>
          <a:lstStyle/>
          <a:p>
            <a:pPr eaLnBrk="1" hangingPunct="1"/>
            <a:r>
              <a:rPr lang="en-US" sz="4000" dirty="0" smtClean="0">
                <a:solidFill>
                  <a:srgbClr val="FF0000"/>
                </a:solidFill>
              </a:rPr>
              <a:t>Example of a core </a:t>
            </a:r>
            <a:r>
              <a:rPr lang="en-US" sz="4000" dirty="0" smtClean="0">
                <a:solidFill>
                  <a:srgbClr val="FF0000"/>
                </a:solidFill>
              </a:rPr>
              <a:t>Crate</a:t>
            </a:r>
            <a:endParaRPr lang="en-US" sz="4000" baseline="30000" dirty="0" smtClean="0">
              <a:solidFill>
                <a:srgbClr val="FF0000"/>
              </a:solidFill>
            </a:endParaRPr>
          </a:p>
        </p:txBody>
      </p:sp>
      <p:grpSp>
        <p:nvGrpSpPr>
          <p:cNvPr id="78" name="Gruppo 77"/>
          <p:cNvGrpSpPr>
            <a:grpSpLocks noChangeAspect="1"/>
          </p:cNvGrpSpPr>
          <p:nvPr/>
        </p:nvGrpSpPr>
        <p:grpSpPr>
          <a:xfrm>
            <a:off x="1475656" y="1196752"/>
            <a:ext cx="6764892" cy="5222238"/>
            <a:chOff x="478337" y="228600"/>
            <a:chExt cx="8456112" cy="6527798"/>
          </a:xfrm>
        </p:grpSpPr>
        <p:sp>
          <p:nvSpPr>
            <p:cNvPr id="39" name="Bent-Up Arrow 38"/>
            <p:cNvSpPr>
              <a:spLocks noChangeAspect="1" noChangeArrowheads="1"/>
            </p:cNvSpPr>
            <p:nvPr/>
          </p:nvSpPr>
          <p:spPr bwMode="auto">
            <a:xfrm rot="5400000">
              <a:off x="8178799" y="5846761"/>
              <a:ext cx="766761" cy="744538"/>
            </a:xfrm>
            <a:custGeom>
              <a:avLst/>
              <a:gdLst>
                <a:gd name="T0" fmla="*/ 580629 w 766763"/>
                <a:gd name="T1" fmla="*/ 0 h 744537"/>
                <a:gd name="T2" fmla="*/ 394495 w 766763"/>
                <a:gd name="T3" fmla="*/ 186134 h 744537"/>
                <a:gd name="T4" fmla="*/ 0 w 766763"/>
                <a:gd name="T5" fmla="*/ 651470 h 744537"/>
                <a:gd name="T6" fmla="*/ 336848 w 766763"/>
                <a:gd name="T7" fmla="*/ 744537 h 744537"/>
                <a:gd name="T8" fmla="*/ 673696 w 766763"/>
                <a:gd name="T9" fmla="*/ 465336 h 744537"/>
                <a:gd name="T10" fmla="*/ 766763 w 766763"/>
                <a:gd name="T11" fmla="*/ 186134 h 744537"/>
                <a:gd name="T12" fmla="*/ 3 60000 65536"/>
                <a:gd name="T13" fmla="*/ 2 60000 65536"/>
                <a:gd name="T14" fmla="*/ 2 60000 65536"/>
                <a:gd name="T15" fmla="*/ 1 60000 65536"/>
                <a:gd name="T16" fmla="*/ 0 60000 65536"/>
                <a:gd name="T17" fmla="*/ 0 60000 65536"/>
                <a:gd name="T18" fmla="*/ 0 w 766763"/>
                <a:gd name="T19" fmla="*/ 558403 h 744537"/>
                <a:gd name="T20" fmla="*/ 673696 w 766763"/>
                <a:gd name="T21" fmla="*/ 744537 h 744537"/>
              </a:gdLst>
              <a:ahLst/>
              <a:cxnLst>
                <a:cxn ang="T12">
                  <a:pos x="T0" y="T1"/>
                </a:cxn>
                <a:cxn ang="T13">
                  <a:pos x="T2" y="T3"/>
                </a:cxn>
                <a:cxn ang="T14">
                  <a:pos x="T4" y="T5"/>
                </a:cxn>
                <a:cxn ang="T15">
                  <a:pos x="T6" y="T7"/>
                </a:cxn>
                <a:cxn ang="T16">
                  <a:pos x="T8" y="T9"/>
                </a:cxn>
                <a:cxn ang="T17">
                  <a:pos x="T10" y="T11"/>
                </a:cxn>
              </a:cxnLst>
              <a:rect l="T18" t="T19" r="T20" b="T21"/>
              <a:pathLst>
                <a:path w="766763" h="744537">
                  <a:moveTo>
                    <a:pt x="0" y="558403"/>
                  </a:moveTo>
                  <a:lnTo>
                    <a:pt x="487562" y="558403"/>
                  </a:lnTo>
                  <a:lnTo>
                    <a:pt x="487562" y="186134"/>
                  </a:lnTo>
                  <a:lnTo>
                    <a:pt x="394495" y="186134"/>
                  </a:lnTo>
                  <a:lnTo>
                    <a:pt x="580629" y="0"/>
                  </a:lnTo>
                  <a:lnTo>
                    <a:pt x="766763" y="186134"/>
                  </a:lnTo>
                  <a:lnTo>
                    <a:pt x="673696" y="186134"/>
                  </a:lnTo>
                  <a:lnTo>
                    <a:pt x="673696" y="744537"/>
                  </a:lnTo>
                  <a:lnTo>
                    <a:pt x="0" y="744537"/>
                  </a:lnTo>
                  <a:close/>
                </a:path>
              </a:pathLst>
            </a:custGeom>
            <a:gradFill rotWithShape="1">
              <a:gsLst>
                <a:gs pos="0">
                  <a:srgbClr val="FF0000"/>
                </a:gs>
                <a:gs pos="100000">
                  <a:srgbClr val="FFFFFF"/>
                </a:gs>
              </a:gsLst>
              <a:lin ang="0" scaled="1"/>
            </a:gradFill>
            <a:ln w="9525">
              <a:solidFill>
                <a:srgbClr val="FF0000"/>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chemeClr val="lt1"/>
                </a:solidFill>
                <a:latin typeface="+mn-lt"/>
                <a:ea typeface="+mn-ea"/>
              </a:endParaRPr>
            </a:p>
          </p:txBody>
        </p:sp>
        <p:grpSp>
          <p:nvGrpSpPr>
            <p:cNvPr id="77" name="Gruppo 76"/>
            <p:cNvGrpSpPr/>
            <p:nvPr/>
          </p:nvGrpSpPr>
          <p:grpSpPr>
            <a:xfrm>
              <a:off x="478337" y="228600"/>
              <a:ext cx="7979863" cy="6527798"/>
              <a:chOff x="478337" y="228600"/>
              <a:chExt cx="7979863" cy="6527798"/>
            </a:xfrm>
          </p:grpSpPr>
          <p:sp>
            <p:nvSpPr>
              <p:cNvPr id="30753" name="TextBox 56"/>
              <p:cNvSpPr txBox="1">
                <a:spLocks noChangeAspect="1" noChangeArrowheads="1"/>
              </p:cNvSpPr>
              <p:nvPr/>
            </p:nvSpPr>
            <p:spPr bwMode="auto">
              <a:xfrm>
                <a:off x="2743202" y="6019802"/>
                <a:ext cx="2555873" cy="646114"/>
              </a:xfrm>
              <a:prstGeom prst="rect">
                <a:avLst/>
              </a:prstGeom>
              <a:noFill/>
              <a:ln w="9525">
                <a:noFill/>
                <a:miter lim="800000"/>
                <a:headEnd/>
                <a:tailEnd/>
              </a:ln>
            </p:spPr>
            <p:txBody>
              <a:bodyPr>
                <a:spAutoFit/>
              </a:bodyPr>
              <a:lstStyle/>
              <a:p>
                <a:pPr eaLnBrk="0" hangingPunct="0"/>
                <a:r>
                  <a:rPr lang="en-US" sz="1200" dirty="0"/>
                  <a:t>Extrapolate to SCT stereo +  11-layer fits + removal of 11-layer fit duplicates</a:t>
                </a:r>
              </a:p>
            </p:txBody>
          </p:sp>
          <p:grpSp>
            <p:nvGrpSpPr>
              <p:cNvPr id="76" name="Gruppo 75"/>
              <p:cNvGrpSpPr/>
              <p:nvPr/>
            </p:nvGrpSpPr>
            <p:grpSpPr>
              <a:xfrm>
                <a:off x="478337" y="228600"/>
                <a:ext cx="7979863" cy="6527798"/>
                <a:chOff x="478337" y="228600"/>
                <a:chExt cx="7979863" cy="6527798"/>
              </a:xfrm>
            </p:grpSpPr>
            <p:grpSp>
              <p:nvGrpSpPr>
                <p:cNvPr id="75" name="Gruppo 74"/>
                <p:cNvGrpSpPr/>
                <p:nvPr/>
              </p:nvGrpSpPr>
              <p:grpSpPr>
                <a:xfrm>
                  <a:off x="478337" y="228600"/>
                  <a:ext cx="7979863" cy="6481763"/>
                  <a:chOff x="478337" y="228600"/>
                  <a:chExt cx="7979863" cy="6481763"/>
                </a:xfrm>
              </p:grpSpPr>
              <p:sp>
                <p:nvSpPr>
                  <p:cNvPr id="30750" name="TextBox 36"/>
                  <p:cNvSpPr txBox="1">
                    <a:spLocks noChangeAspect="1" noChangeArrowheads="1"/>
                  </p:cNvSpPr>
                  <p:nvPr/>
                </p:nvSpPr>
                <p:spPr bwMode="auto">
                  <a:xfrm>
                    <a:off x="685802" y="6248401"/>
                    <a:ext cx="1641473" cy="461962"/>
                  </a:xfrm>
                  <a:prstGeom prst="rect">
                    <a:avLst/>
                  </a:prstGeom>
                  <a:noFill/>
                  <a:ln w="9525">
                    <a:noFill/>
                    <a:miter lim="800000"/>
                    <a:headEnd/>
                    <a:tailEnd/>
                  </a:ln>
                </p:spPr>
                <p:txBody>
                  <a:bodyPr>
                    <a:spAutoFit/>
                  </a:bodyPr>
                  <a:lstStyle/>
                  <a:p>
                    <a:pPr eaLnBrk="0" hangingPunct="0"/>
                    <a:r>
                      <a:rPr lang="en-US" sz="1200" dirty="0"/>
                      <a:t>7-layer (3 pixel + 4 axial SCT) AM + fits</a:t>
                    </a:r>
                  </a:p>
                </p:txBody>
              </p:sp>
              <p:grpSp>
                <p:nvGrpSpPr>
                  <p:cNvPr id="74" name="Gruppo 73"/>
                  <p:cNvGrpSpPr/>
                  <p:nvPr/>
                </p:nvGrpSpPr>
                <p:grpSpPr>
                  <a:xfrm>
                    <a:off x="478337" y="228600"/>
                    <a:ext cx="7979863" cy="6299198"/>
                    <a:chOff x="478337" y="228600"/>
                    <a:chExt cx="7979863" cy="6299198"/>
                  </a:xfrm>
                </p:grpSpPr>
                <p:sp>
                  <p:nvSpPr>
                    <p:cNvPr id="30748" name="TextBox 37"/>
                    <p:cNvSpPr txBox="1">
                      <a:spLocks noChangeAspect="1" noChangeArrowheads="1"/>
                    </p:cNvSpPr>
                    <p:nvPr/>
                  </p:nvSpPr>
                  <p:spPr bwMode="auto">
                    <a:xfrm>
                      <a:off x="6400801" y="5943600"/>
                      <a:ext cx="1846261" cy="584198"/>
                    </a:xfrm>
                    <a:prstGeom prst="rect">
                      <a:avLst/>
                    </a:prstGeom>
                    <a:noFill/>
                    <a:ln w="9525">
                      <a:noFill/>
                      <a:miter lim="800000"/>
                      <a:headEnd/>
                      <a:tailEnd/>
                    </a:ln>
                  </p:spPr>
                  <p:txBody>
                    <a:bodyPr>
                      <a:spAutoFit/>
                    </a:bodyPr>
                    <a:lstStyle/>
                    <a:p>
                      <a:pPr eaLnBrk="0" hangingPunct="0"/>
                      <a:r>
                        <a:rPr lang="en-US" dirty="0"/>
                        <a:t>FTK Output tracks</a:t>
                      </a:r>
                    </a:p>
                    <a:p>
                      <a:pPr eaLnBrk="0" hangingPunct="0"/>
                      <a:r>
                        <a:rPr lang="en-US" dirty="0"/>
                        <a:t>to FTK ROD</a:t>
                      </a:r>
                    </a:p>
                  </p:txBody>
                </p:sp>
                <p:grpSp>
                  <p:nvGrpSpPr>
                    <p:cNvPr id="73" name="Gruppo 72"/>
                    <p:cNvGrpSpPr/>
                    <p:nvPr/>
                  </p:nvGrpSpPr>
                  <p:grpSpPr>
                    <a:xfrm>
                      <a:off x="478337" y="228600"/>
                      <a:ext cx="7979863" cy="6040538"/>
                      <a:chOff x="478337" y="228600"/>
                      <a:chExt cx="7979863" cy="6040538"/>
                    </a:xfrm>
                  </p:grpSpPr>
                  <p:sp>
                    <p:nvSpPr>
                      <p:cNvPr id="30761" name="CasellaDiTesto 68"/>
                      <p:cNvSpPr txBox="1">
                        <a:spLocks noChangeAspect="1" noChangeArrowheads="1"/>
                      </p:cNvSpPr>
                      <p:nvPr/>
                    </p:nvSpPr>
                    <p:spPr bwMode="auto">
                      <a:xfrm>
                        <a:off x="5867405" y="228600"/>
                        <a:ext cx="1301753" cy="584198"/>
                      </a:xfrm>
                      <a:prstGeom prst="rect">
                        <a:avLst/>
                      </a:prstGeom>
                      <a:noFill/>
                      <a:ln w="9525">
                        <a:noFill/>
                        <a:miter lim="800000"/>
                        <a:headEnd/>
                        <a:tailEnd/>
                      </a:ln>
                    </p:spPr>
                    <p:txBody>
                      <a:bodyPr wrap="none">
                        <a:spAutoFit/>
                      </a:bodyPr>
                      <a:lstStyle/>
                      <a:p>
                        <a:pPr eaLnBrk="0" hangingPunct="0"/>
                        <a:r>
                          <a:rPr lang="it-IT" dirty="0"/>
                          <a:t>Stereo SCT</a:t>
                        </a:r>
                      </a:p>
                      <a:p>
                        <a:pPr eaLnBrk="0" hangingPunct="0"/>
                        <a:r>
                          <a:rPr lang="it-IT" dirty="0" err="1"/>
                          <a:t>hits</a:t>
                        </a:r>
                        <a:r>
                          <a:rPr lang="it-IT" dirty="0"/>
                          <a:t> </a:t>
                        </a:r>
                        <a:r>
                          <a:rPr lang="it-IT" dirty="0" err="1"/>
                          <a:t>from</a:t>
                        </a:r>
                        <a:r>
                          <a:rPr lang="it-IT" dirty="0"/>
                          <a:t> DF</a:t>
                        </a:r>
                      </a:p>
                    </p:txBody>
                  </p:sp>
                  <p:grpSp>
                    <p:nvGrpSpPr>
                      <p:cNvPr id="72" name="Gruppo 71"/>
                      <p:cNvGrpSpPr/>
                      <p:nvPr/>
                    </p:nvGrpSpPr>
                    <p:grpSpPr>
                      <a:xfrm>
                        <a:off x="478337" y="228600"/>
                        <a:ext cx="7979863" cy="6040538"/>
                        <a:chOff x="478337" y="228600"/>
                        <a:chExt cx="7979863" cy="6040538"/>
                      </a:xfrm>
                    </p:grpSpPr>
                    <p:sp>
                      <p:nvSpPr>
                        <p:cNvPr id="30758" name="CasellaDiTesto 65"/>
                        <p:cNvSpPr txBox="1">
                          <a:spLocks noChangeAspect="1" noChangeArrowheads="1"/>
                        </p:cNvSpPr>
                        <p:nvPr/>
                      </p:nvSpPr>
                      <p:spPr bwMode="auto">
                        <a:xfrm>
                          <a:off x="990600" y="228600"/>
                          <a:ext cx="1474789" cy="584198"/>
                        </a:xfrm>
                        <a:prstGeom prst="rect">
                          <a:avLst/>
                        </a:prstGeom>
                        <a:noFill/>
                        <a:ln w="9525">
                          <a:noFill/>
                          <a:miter lim="800000"/>
                          <a:headEnd/>
                          <a:tailEnd/>
                        </a:ln>
                      </p:spPr>
                      <p:txBody>
                        <a:bodyPr wrap="none">
                          <a:spAutoFit/>
                        </a:bodyPr>
                        <a:lstStyle/>
                        <a:p>
                          <a:pPr eaLnBrk="0" hangingPunct="0"/>
                          <a:r>
                            <a:rPr lang="it-IT" dirty="0" err="1"/>
                            <a:t>Hits</a:t>
                          </a:r>
                          <a:r>
                            <a:rPr lang="it-IT" dirty="0"/>
                            <a:t> </a:t>
                          </a:r>
                          <a:r>
                            <a:rPr lang="it-IT" dirty="0" err="1"/>
                            <a:t>from</a:t>
                          </a:r>
                          <a:r>
                            <a:rPr lang="it-IT" dirty="0"/>
                            <a:t> DF</a:t>
                          </a:r>
                        </a:p>
                        <a:p>
                          <a:pPr eaLnBrk="0" hangingPunct="0"/>
                          <a:r>
                            <a:rPr lang="it-IT" dirty="0" err="1"/>
                            <a:t>Pix+axial</a:t>
                          </a:r>
                          <a:r>
                            <a:rPr lang="it-IT" dirty="0"/>
                            <a:t> SCT</a:t>
                          </a:r>
                        </a:p>
                      </p:txBody>
                    </p:sp>
                    <p:grpSp>
                      <p:nvGrpSpPr>
                        <p:cNvPr id="71" name="Gruppo 70"/>
                        <p:cNvGrpSpPr/>
                        <p:nvPr/>
                      </p:nvGrpSpPr>
                      <p:grpSpPr>
                        <a:xfrm>
                          <a:off x="478337" y="831851"/>
                          <a:ext cx="7979863" cy="5437287"/>
                          <a:chOff x="478337" y="831851"/>
                          <a:chExt cx="7979863" cy="5437287"/>
                        </a:xfrm>
                      </p:grpSpPr>
                      <p:sp>
                        <p:nvSpPr>
                          <p:cNvPr id="4" name="Rectangle 3"/>
                          <p:cNvSpPr>
                            <a:spLocks noChangeAspect="1"/>
                          </p:cNvSpPr>
                          <p:nvPr/>
                        </p:nvSpPr>
                        <p:spPr>
                          <a:xfrm>
                            <a:off x="2375172" y="1447804"/>
                            <a:ext cx="379364" cy="4387900"/>
                          </a:xfrm>
                          <a:prstGeom prst="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eaLnBrk="0" hangingPunct="0">
                              <a:defRPr/>
                            </a:pPr>
                            <a:r>
                              <a:rPr lang="en-US" dirty="0">
                                <a:solidFill>
                                  <a:srgbClr val="FF0000"/>
                                </a:solidFill>
                              </a:rPr>
                              <a:t>EXS + TF + HW (Final)</a:t>
                            </a:r>
                          </a:p>
                        </p:txBody>
                      </p:sp>
                      <p:sp>
                        <p:nvSpPr>
                          <p:cNvPr id="12" name="Rectangle 11"/>
                          <p:cNvSpPr>
                            <a:spLocks noChangeAspect="1"/>
                          </p:cNvSpPr>
                          <p:nvPr/>
                        </p:nvSpPr>
                        <p:spPr>
                          <a:xfrm>
                            <a:off x="857704" y="1447807"/>
                            <a:ext cx="379364" cy="4387899"/>
                          </a:xfrm>
                          <a:prstGeom prst="rect">
                            <a:avLst/>
                          </a:prstGeom>
                          <a:solidFill>
                            <a:schemeClr val="tx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r>
                              <a:rPr lang="en-US" dirty="0">
                                <a:solidFill>
                                  <a:schemeClr val="tx1"/>
                                </a:solidFill>
                              </a:rPr>
                              <a:t>AM</a:t>
                            </a:r>
                            <a:r>
                              <a:rPr lang="en-US" dirty="0">
                                <a:solidFill>
                                  <a:srgbClr val="FF0000"/>
                                </a:solidFill>
                              </a:rPr>
                              <a:t>00</a:t>
                            </a:r>
                            <a:r>
                              <a:rPr lang="en-US" dirty="0">
                                <a:solidFill>
                                  <a:schemeClr val="tx1"/>
                                </a:solidFill>
                              </a:rPr>
                              <a:t> + TSP(DC) + DO + TF + HW</a:t>
                            </a:r>
                          </a:p>
                        </p:txBody>
                      </p:sp>
                      <p:sp>
                        <p:nvSpPr>
                          <p:cNvPr id="13" name="Rectangle 12"/>
                          <p:cNvSpPr>
                            <a:spLocks noChangeAspect="1"/>
                          </p:cNvSpPr>
                          <p:nvPr/>
                        </p:nvSpPr>
                        <p:spPr>
                          <a:xfrm>
                            <a:off x="1237071" y="1447807"/>
                            <a:ext cx="379364" cy="4387899"/>
                          </a:xfrm>
                          <a:prstGeom prst="rect">
                            <a:avLst/>
                          </a:prstGeom>
                          <a:solidFill>
                            <a:schemeClr val="tx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r>
                              <a:rPr lang="en-US" dirty="0">
                                <a:solidFill>
                                  <a:schemeClr val="tx1"/>
                                </a:solidFill>
                              </a:rPr>
                              <a:t>AM</a:t>
                            </a:r>
                            <a:r>
                              <a:rPr lang="en-US" dirty="0">
                                <a:solidFill>
                                  <a:srgbClr val="FF0000"/>
                                </a:solidFill>
                              </a:rPr>
                              <a:t>01</a:t>
                            </a:r>
                            <a:r>
                              <a:rPr lang="en-US" dirty="0">
                                <a:solidFill>
                                  <a:schemeClr val="tx1"/>
                                </a:solidFill>
                              </a:rPr>
                              <a:t> + TSP(DC) + DO + TF + HW</a:t>
                            </a:r>
                          </a:p>
                        </p:txBody>
                      </p:sp>
                      <p:sp>
                        <p:nvSpPr>
                          <p:cNvPr id="14" name="Rectangle 13"/>
                          <p:cNvSpPr>
                            <a:spLocks noChangeAspect="1"/>
                          </p:cNvSpPr>
                          <p:nvPr/>
                        </p:nvSpPr>
                        <p:spPr>
                          <a:xfrm>
                            <a:off x="1616438" y="1447807"/>
                            <a:ext cx="379364" cy="4387899"/>
                          </a:xfrm>
                          <a:prstGeom prst="rect">
                            <a:avLst/>
                          </a:prstGeom>
                          <a:solidFill>
                            <a:schemeClr val="tx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r>
                              <a:rPr lang="en-US" dirty="0">
                                <a:solidFill>
                                  <a:schemeClr val="tx1"/>
                                </a:solidFill>
                              </a:rPr>
                              <a:t>AM</a:t>
                            </a:r>
                            <a:r>
                              <a:rPr lang="en-US" dirty="0">
                                <a:solidFill>
                                  <a:srgbClr val="FF0000"/>
                                </a:solidFill>
                              </a:rPr>
                              <a:t>02</a:t>
                            </a:r>
                            <a:r>
                              <a:rPr lang="en-US" dirty="0">
                                <a:solidFill>
                                  <a:schemeClr val="tx1"/>
                                </a:solidFill>
                              </a:rPr>
                              <a:t> + TSP(DC) + DO + TF + HW</a:t>
                            </a:r>
                          </a:p>
                        </p:txBody>
                      </p:sp>
                      <p:sp>
                        <p:nvSpPr>
                          <p:cNvPr id="15" name="Rectangle 14"/>
                          <p:cNvSpPr>
                            <a:spLocks noChangeAspect="1"/>
                          </p:cNvSpPr>
                          <p:nvPr/>
                        </p:nvSpPr>
                        <p:spPr>
                          <a:xfrm>
                            <a:off x="1995805" y="1447807"/>
                            <a:ext cx="379364" cy="4387899"/>
                          </a:xfrm>
                          <a:prstGeom prst="rect">
                            <a:avLst/>
                          </a:prstGeom>
                          <a:solidFill>
                            <a:schemeClr val="tx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r>
                              <a:rPr lang="en-US" dirty="0">
                                <a:solidFill>
                                  <a:schemeClr val="tx1"/>
                                </a:solidFill>
                              </a:rPr>
                              <a:t>AM</a:t>
                            </a:r>
                            <a:r>
                              <a:rPr lang="en-US" dirty="0">
                                <a:solidFill>
                                  <a:srgbClr val="FF0000"/>
                                </a:solidFill>
                              </a:rPr>
                              <a:t>03</a:t>
                            </a:r>
                            <a:r>
                              <a:rPr lang="en-US" dirty="0">
                                <a:solidFill>
                                  <a:schemeClr val="tx1"/>
                                </a:solidFill>
                              </a:rPr>
                              <a:t> + TSP(DC) + DO + TF + HW</a:t>
                            </a:r>
                          </a:p>
                        </p:txBody>
                      </p:sp>
                      <p:sp>
                        <p:nvSpPr>
                          <p:cNvPr id="16" name="Rectangle 15"/>
                          <p:cNvSpPr>
                            <a:spLocks noChangeAspect="1"/>
                          </p:cNvSpPr>
                          <p:nvPr/>
                        </p:nvSpPr>
                        <p:spPr>
                          <a:xfrm>
                            <a:off x="4272007" y="1447803"/>
                            <a:ext cx="379364" cy="4387900"/>
                          </a:xfrm>
                          <a:prstGeom prst="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eaLnBrk="0" hangingPunct="0">
                              <a:defRPr/>
                            </a:pPr>
                            <a:r>
                              <a:rPr lang="en-US" dirty="0">
                                <a:solidFill>
                                  <a:srgbClr val="FF0000"/>
                                </a:solidFill>
                              </a:rPr>
                              <a:t>EXS + TF + HW (Final)</a:t>
                            </a:r>
                          </a:p>
                        </p:txBody>
                      </p:sp>
                      <p:sp>
                        <p:nvSpPr>
                          <p:cNvPr id="17" name="Rectangle 16"/>
                          <p:cNvSpPr>
                            <a:spLocks noChangeAspect="1"/>
                          </p:cNvSpPr>
                          <p:nvPr/>
                        </p:nvSpPr>
                        <p:spPr>
                          <a:xfrm>
                            <a:off x="2754539" y="1447804"/>
                            <a:ext cx="379364" cy="4387899"/>
                          </a:xfrm>
                          <a:prstGeom prst="rect">
                            <a:avLst/>
                          </a:prstGeom>
                          <a:solidFill>
                            <a:schemeClr val="tx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r>
                              <a:rPr lang="en-US" dirty="0">
                                <a:solidFill>
                                  <a:schemeClr val="tx1"/>
                                </a:solidFill>
                              </a:rPr>
                              <a:t>AM</a:t>
                            </a:r>
                            <a:r>
                              <a:rPr lang="en-US" dirty="0">
                                <a:solidFill>
                                  <a:srgbClr val="FF0000"/>
                                </a:solidFill>
                              </a:rPr>
                              <a:t>04</a:t>
                            </a:r>
                            <a:r>
                              <a:rPr lang="en-US" dirty="0">
                                <a:solidFill>
                                  <a:schemeClr val="tx1"/>
                                </a:solidFill>
                              </a:rPr>
                              <a:t> + TSP(DC) + DO + TF + HW</a:t>
                            </a:r>
                          </a:p>
                        </p:txBody>
                      </p:sp>
                      <p:sp>
                        <p:nvSpPr>
                          <p:cNvPr id="18" name="Rectangle 17"/>
                          <p:cNvSpPr>
                            <a:spLocks noChangeAspect="1"/>
                          </p:cNvSpPr>
                          <p:nvPr/>
                        </p:nvSpPr>
                        <p:spPr>
                          <a:xfrm>
                            <a:off x="3133906" y="1447808"/>
                            <a:ext cx="379364" cy="4387899"/>
                          </a:xfrm>
                          <a:prstGeom prst="rect">
                            <a:avLst/>
                          </a:prstGeom>
                          <a:solidFill>
                            <a:schemeClr val="tx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r>
                              <a:rPr lang="en-US" dirty="0">
                                <a:solidFill>
                                  <a:schemeClr val="tx1"/>
                                </a:solidFill>
                              </a:rPr>
                              <a:t>AM</a:t>
                            </a:r>
                            <a:r>
                              <a:rPr lang="en-US" dirty="0">
                                <a:solidFill>
                                  <a:srgbClr val="FF0000"/>
                                </a:solidFill>
                              </a:rPr>
                              <a:t>05</a:t>
                            </a:r>
                            <a:r>
                              <a:rPr lang="en-US" dirty="0">
                                <a:solidFill>
                                  <a:schemeClr val="tx1"/>
                                </a:solidFill>
                              </a:rPr>
                              <a:t> + TSP(DC) + DO + TF + HW</a:t>
                            </a:r>
                          </a:p>
                        </p:txBody>
                      </p:sp>
                      <p:sp>
                        <p:nvSpPr>
                          <p:cNvPr id="19" name="Rectangle 18"/>
                          <p:cNvSpPr>
                            <a:spLocks noChangeAspect="1"/>
                          </p:cNvSpPr>
                          <p:nvPr/>
                        </p:nvSpPr>
                        <p:spPr>
                          <a:xfrm>
                            <a:off x="3513273" y="1447804"/>
                            <a:ext cx="379364" cy="4387899"/>
                          </a:xfrm>
                          <a:prstGeom prst="rect">
                            <a:avLst/>
                          </a:prstGeom>
                          <a:solidFill>
                            <a:schemeClr val="tx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r>
                              <a:rPr lang="en-US" dirty="0">
                                <a:solidFill>
                                  <a:schemeClr val="tx1"/>
                                </a:solidFill>
                              </a:rPr>
                              <a:t>AM</a:t>
                            </a:r>
                            <a:r>
                              <a:rPr lang="en-US" dirty="0">
                                <a:solidFill>
                                  <a:srgbClr val="FF0000"/>
                                </a:solidFill>
                              </a:rPr>
                              <a:t>06</a:t>
                            </a:r>
                            <a:r>
                              <a:rPr lang="en-US" dirty="0">
                                <a:solidFill>
                                  <a:schemeClr val="tx1"/>
                                </a:solidFill>
                              </a:rPr>
                              <a:t> + TSP(DC) + DO + TF + HW</a:t>
                            </a:r>
                          </a:p>
                        </p:txBody>
                      </p:sp>
                      <p:sp>
                        <p:nvSpPr>
                          <p:cNvPr id="20" name="Rectangle 19"/>
                          <p:cNvSpPr>
                            <a:spLocks noChangeAspect="1"/>
                          </p:cNvSpPr>
                          <p:nvPr/>
                        </p:nvSpPr>
                        <p:spPr>
                          <a:xfrm>
                            <a:off x="3892640" y="1447804"/>
                            <a:ext cx="379364" cy="4387899"/>
                          </a:xfrm>
                          <a:prstGeom prst="rect">
                            <a:avLst/>
                          </a:prstGeom>
                          <a:solidFill>
                            <a:schemeClr val="tx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r>
                              <a:rPr lang="en-US" dirty="0">
                                <a:solidFill>
                                  <a:schemeClr val="tx1"/>
                                </a:solidFill>
                              </a:rPr>
                              <a:t>AM</a:t>
                            </a:r>
                            <a:r>
                              <a:rPr lang="en-US" dirty="0">
                                <a:solidFill>
                                  <a:srgbClr val="FF0000"/>
                                </a:solidFill>
                              </a:rPr>
                              <a:t>07</a:t>
                            </a:r>
                            <a:r>
                              <a:rPr lang="en-US" dirty="0">
                                <a:solidFill>
                                  <a:schemeClr val="tx1"/>
                                </a:solidFill>
                              </a:rPr>
                              <a:t> + TSP(DC) + DO + TF + HW</a:t>
                            </a:r>
                          </a:p>
                        </p:txBody>
                      </p:sp>
                      <p:sp>
                        <p:nvSpPr>
                          <p:cNvPr id="21" name="Rectangle 20"/>
                          <p:cNvSpPr>
                            <a:spLocks noChangeAspect="1"/>
                          </p:cNvSpPr>
                          <p:nvPr/>
                        </p:nvSpPr>
                        <p:spPr>
                          <a:xfrm>
                            <a:off x="6168842" y="1447804"/>
                            <a:ext cx="379364" cy="4387899"/>
                          </a:xfrm>
                          <a:prstGeom prst="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eaLnBrk="0" hangingPunct="0">
                              <a:defRPr/>
                            </a:pPr>
                            <a:r>
                              <a:rPr lang="en-US" dirty="0">
                                <a:solidFill>
                                  <a:srgbClr val="FF0000"/>
                                </a:solidFill>
                              </a:rPr>
                              <a:t>EXS + TF + HW (Final)</a:t>
                            </a:r>
                          </a:p>
                        </p:txBody>
                      </p:sp>
                      <p:sp>
                        <p:nvSpPr>
                          <p:cNvPr id="22" name="Rectangle 21"/>
                          <p:cNvSpPr>
                            <a:spLocks noChangeAspect="1"/>
                          </p:cNvSpPr>
                          <p:nvPr/>
                        </p:nvSpPr>
                        <p:spPr>
                          <a:xfrm>
                            <a:off x="4651374" y="1447804"/>
                            <a:ext cx="379364" cy="4387899"/>
                          </a:xfrm>
                          <a:prstGeom prst="rect">
                            <a:avLst/>
                          </a:prstGeom>
                          <a:solidFill>
                            <a:schemeClr val="tx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r>
                              <a:rPr lang="en-US" dirty="0">
                                <a:solidFill>
                                  <a:schemeClr val="tx1"/>
                                </a:solidFill>
                              </a:rPr>
                              <a:t>AM</a:t>
                            </a:r>
                            <a:r>
                              <a:rPr lang="en-US" dirty="0">
                                <a:solidFill>
                                  <a:srgbClr val="FF0000"/>
                                </a:solidFill>
                              </a:rPr>
                              <a:t>08</a:t>
                            </a:r>
                            <a:r>
                              <a:rPr lang="en-US" dirty="0">
                                <a:solidFill>
                                  <a:schemeClr val="tx1"/>
                                </a:solidFill>
                              </a:rPr>
                              <a:t> + TSP(DC) + DO + TF + HW</a:t>
                            </a:r>
                          </a:p>
                        </p:txBody>
                      </p:sp>
                      <p:sp>
                        <p:nvSpPr>
                          <p:cNvPr id="23" name="Rectangle 22"/>
                          <p:cNvSpPr>
                            <a:spLocks noChangeAspect="1"/>
                          </p:cNvSpPr>
                          <p:nvPr/>
                        </p:nvSpPr>
                        <p:spPr>
                          <a:xfrm>
                            <a:off x="5030741" y="1447802"/>
                            <a:ext cx="379364" cy="4387900"/>
                          </a:xfrm>
                          <a:prstGeom prst="rect">
                            <a:avLst/>
                          </a:prstGeom>
                          <a:solidFill>
                            <a:schemeClr val="tx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r>
                              <a:rPr lang="en-US" dirty="0">
                                <a:solidFill>
                                  <a:schemeClr val="tx1"/>
                                </a:solidFill>
                              </a:rPr>
                              <a:t>AM</a:t>
                            </a:r>
                            <a:r>
                              <a:rPr lang="en-US" dirty="0">
                                <a:solidFill>
                                  <a:srgbClr val="FF0000"/>
                                </a:solidFill>
                              </a:rPr>
                              <a:t>09</a:t>
                            </a:r>
                            <a:r>
                              <a:rPr lang="en-US" dirty="0">
                                <a:solidFill>
                                  <a:schemeClr val="tx1"/>
                                </a:solidFill>
                              </a:rPr>
                              <a:t> + TSP(DC) + DO + TF + HW</a:t>
                            </a:r>
                          </a:p>
                        </p:txBody>
                      </p:sp>
                      <p:sp>
                        <p:nvSpPr>
                          <p:cNvPr id="24" name="Rectangle 23"/>
                          <p:cNvSpPr>
                            <a:spLocks noChangeAspect="1"/>
                          </p:cNvSpPr>
                          <p:nvPr/>
                        </p:nvSpPr>
                        <p:spPr>
                          <a:xfrm>
                            <a:off x="5410108" y="1447804"/>
                            <a:ext cx="379364" cy="4387899"/>
                          </a:xfrm>
                          <a:prstGeom prst="rect">
                            <a:avLst/>
                          </a:prstGeom>
                          <a:solidFill>
                            <a:schemeClr val="tx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r>
                              <a:rPr lang="en-US" dirty="0">
                                <a:solidFill>
                                  <a:schemeClr val="tx1"/>
                                </a:solidFill>
                              </a:rPr>
                              <a:t>AM</a:t>
                            </a:r>
                            <a:r>
                              <a:rPr lang="en-US" dirty="0">
                                <a:solidFill>
                                  <a:srgbClr val="FF0000"/>
                                </a:solidFill>
                              </a:rPr>
                              <a:t>10</a:t>
                            </a:r>
                            <a:r>
                              <a:rPr lang="en-US" dirty="0">
                                <a:solidFill>
                                  <a:schemeClr val="tx1"/>
                                </a:solidFill>
                              </a:rPr>
                              <a:t> + TSP(DC) + DO + TF + HW</a:t>
                            </a:r>
                          </a:p>
                        </p:txBody>
                      </p:sp>
                      <p:sp>
                        <p:nvSpPr>
                          <p:cNvPr id="25" name="Rectangle 24"/>
                          <p:cNvSpPr>
                            <a:spLocks noChangeAspect="1"/>
                          </p:cNvSpPr>
                          <p:nvPr/>
                        </p:nvSpPr>
                        <p:spPr>
                          <a:xfrm>
                            <a:off x="5789475" y="1447804"/>
                            <a:ext cx="379364" cy="4387899"/>
                          </a:xfrm>
                          <a:prstGeom prst="rect">
                            <a:avLst/>
                          </a:prstGeom>
                          <a:solidFill>
                            <a:schemeClr val="tx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r>
                              <a:rPr lang="en-US" dirty="0">
                                <a:solidFill>
                                  <a:schemeClr val="tx1"/>
                                </a:solidFill>
                              </a:rPr>
                              <a:t>AM</a:t>
                            </a:r>
                            <a:r>
                              <a:rPr lang="en-US" dirty="0">
                                <a:solidFill>
                                  <a:srgbClr val="FF0000"/>
                                </a:solidFill>
                              </a:rPr>
                              <a:t>11</a:t>
                            </a:r>
                            <a:r>
                              <a:rPr lang="en-US" dirty="0">
                                <a:solidFill>
                                  <a:schemeClr val="tx1"/>
                                </a:solidFill>
                              </a:rPr>
                              <a:t> + TSP(DC) + DO + TF + HW</a:t>
                            </a:r>
                          </a:p>
                        </p:txBody>
                      </p:sp>
                      <p:sp>
                        <p:nvSpPr>
                          <p:cNvPr id="26" name="Rectangle 25"/>
                          <p:cNvSpPr>
                            <a:spLocks noChangeAspect="1"/>
                          </p:cNvSpPr>
                          <p:nvPr/>
                        </p:nvSpPr>
                        <p:spPr>
                          <a:xfrm>
                            <a:off x="8065677" y="1447804"/>
                            <a:ext cx="379364" cy="4387899"/>
                          </a:xfrm>
                          <a:prstGeom prst="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eaLnBrk="0" hangingPunct="0">
                              <a:defRPr/>
                            </a:pPr>
                            <a:r>
                              <a:rPr lang="en-US" dirty="0">
                                <a:solidFill>
                                  <a:srgbClr val="FF0000"/>
                                </a:solidFill>
                              </a:rPr>
                              <a:t>EXS + TF + HW (Final)</a:t>
                            </a:r>
                          </a:p>
                        </p:txBody>
                      </p:sp>
                      <p:sp>
                        <p:nvSpPr>
                          <p:cNvPr id="27" name="Rectangle 26"/>
                          <p:cNvSpPr>
                            <a:spLocks noChangeAspect="1"/>
                          </p:cNvSpPr>
                          <p:nvPr/>
                        </p:nvSpPr>
                        <p:spPr>
                          <a:xfrm>
                            <a:off x="6548209" y="1447804"/>
                            <a:ext cx="379364" cy="4387899"/>
                          </a:xfrm>
                          <a:prstGeom prst="rect">
                            <a:avLst/>
                          </a:prstGeom>
                          <a:solidFill>
                            <a:schemeClr val="tx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r>
                              <a:rPr lang="en-US" dirty="0">
                                <a:solidFill>
                                  <a:schemeClr val="tx1"/>
                                </a:solidFill>
                              </a:rPr>
                              <a:t>AM</a:t>
                            </a:r>
                            <a:r>
                              <a:rPr lang="en-US" dirty="0">
                                <a:solidFill>
                                  <a:srgbClr val="FF0000"/>
                                </a:solidFill>
                              </a:rPr>
                              <a:t>12</a:t>
                            </a:r>
                            <a:r>
                              <a:rPr lang="en-US" dirty="0">
                                <a:solidFill>
                                  <a:schemeClr val="tx1"/>
                                </a:solidFill>
                              </a:rPr>
                              <a:t> + TSP(DC) + DO + TF + HW</a:t>
                            </a:r>
                          </a:p>
                        </p:txBody>
                      </p:sp>
                      <p:sp>
                        <p:nvSpPr>
                          <p:cNvPr id="28" name="Rectangle 27"/>
                          <p:cNvSpPr>
                            <a:spLocks noChangeAspect="1"/>
                          </p:cNvSpPr>
                          <p:nvPr/>
                        </p:nvSpPr>
                        <p:spPr>
                          <a:xfrm>
                            <a:off x="6927576" y="1447804"/>
                            <a:ext cx="379364" cy="4387899"/>
                          </a:xfrm>
                          <a:prstGeom prst="rect">
                            <a:avLst/>
                          </a:prstGeom>
                          <a:solidFill>
                            <a:schemeClr val="tx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r>
                              <a:rPr lang="en-US" dirty="0">
                                <a:solidFill>
                                  <a:schemeClr val="tx1"/>
                                </a:solidFill>
                              </a:rPr>
                              <a:t>AM</a:t>
                            </a:r>
                            <a:r>
                              <a:rPr lang="en-US" dirty="0">
                                <a:solidFill>
                                  <a:srgbClr val="FF0000"/>
                                </a:solidFill>
                              </a:rPr>
                              <a:t>13</a:t>
                            </a:r>
                            <a:r>
                              <a:rPr lang="en-US" dirty="0">
                                <a:solidFill>
                                  <a:schemeClr val="tx1"/>
                                </a:solidFill>
                              </a:rPr>
                              <a:t> + TSP(DC) + DO + TF + HW</a:t>
                            </a:r>
                          </a:p>
                        </p:txBody>
                      </p:sp>
                      <p:sp>
                        <p:nvSpPr>
                          <p:cNvPr id="29" name="Rectangle 28"/>
                          <p:cNvSpPr>
                            <a:spLocks noChangeAspect="1"/>
                          </p:cNvSpPr>
                          <p:nvPr/>
                        </p:nvSpPr>
                        <p:spPr>
                          <a:xfrm>
                            <a:off x="7306943" y="1447804"/>
                            <a:ext cx="379364" cy="4387899"/>
                          </a:xfrm>
                          <a:prstGeom prst="rect">
                            <a:avLst/>
                          </a:prstGeom>
                          <a:solidFill>
                            <a:schemeClr val="tx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r>
                              <a:rPr lang="en-US" dirty="0">
                                <a:solidFill>
                                  <a:schemeClr val="tx1"/>
                                </a:solidFill>
                              </a:rPr>
                              <a:t>AM</a:t>
                            </a:r>
                            <a:r>
                              <a:rPr lang="en-US" dirty="0">
                                <a:solidFill>
                                  <a:srgbClr val="FF0000"/>
                                </a:solidFill>
                              </a:rPr>
                              <a:t>14</a:t>
                            </a:r>
                            <a:r>
                              <a:rPr lang="en-US" dirty="0">
                                <a:solidFill>
                                  <a:schemeClr val="tx1"/>
                                </a:solidFill>
                              </a:rPr>
                              <a:t> + TSP(DC) + DO + TF + HW</a:t>
                            </a:r>
                          </a:p>
                        </p:txBody>
                      </p:sp>
                      <p:sp>
                        <p:nvSpPr>
                          <p:cNvPr id="30" name="Rectangle 29"/>
                          <p:cNvSpPr>
                            <a:spLocks noChangeAspect="1"/>
                          </p:cNvSpPr>
                          <p:nvPr/>
                        </p:nvSpPr>
                        <p:spPr>
                          <a:xfrm>
                            <a:off x="7686310" y="1447804"/>
                            <a:ext cx="379364" cy="4387899"/>
                          </a:xfrm>
                          <a:prstGeom prst="rect">
                            <a:avLst/>
                          </a:prstGeom>
                          <a:solidFill>
                            <a:schemeClr val="tx2">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r>
                              <a:rPr lang="en-US" dirty="0">
                                <a:solidFill>
                                  <a:schemeClr val="tx1"/>
                                </a:solidFill>
                              </a:rPr>
                              <a:t>AM</a:t>
                            </a:r>
                            <a:r>
                              <a:rPr lang="en-US" dirty="0">
                                <a:solidFill>
                                  <a:srgbClr val="FF0000"/>
                                </a:solidFill>
                              </a:rPr>
                              <a:t>15</a:t>
                            </a:r>
                            <a:r>
                              <a:rPr lang="en-US" dirty="0">
                                <a:solidFill>
                                  <a:schemeClr val="tx1"/>
                                </a:solidFill>
                              </a:rPr>
                              <a:t> + TSP(DC) + DO + TF + HW</a:t>
                            </a:r>
                          </a:p>
                        </p:txBody>
                      </p:sp>
                      <p:sp>
                        <p:nvSpPr>
                          <p:cNvPr id="31" name="Rectangle 30"/>
                          <p:cNvSpPr>
                            <a:spLocks noChangeAspect="1"/>
                          </p:cNvSpPr>
                          <p:nvPr/>
                        </p:nvSpPr>
                        <p:spPr>
                          <a:xfrm>
                            <a:off x="478337" y="1447805"/>
                            <a:ext cx="379364" cy="4387900"/>
                          </a:xfrm>
                          <a:prstGeom prst="rect">
                            <a:avLst/>
                          </a:prstGeom>
                          <a:solidFill>
                            <a:srgbClr val="00B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eaLnBrk="0" hangingPunct="0">
                              <a:defRPr/>
                            </a:pPr>
                            <a:r>
                              <a:rPr lang="en-US" dirty="0">
                                <a:solidFill>
                                  <a:schemeClr val="tx1"/>
                                </a:solidFill>
                              </a:rPr>
                              <a:t>VME Controller</a:t>
                            </a:r>
                          </a:p>
                        </p:txBody>
                      </p:sp>
                      <p:sp>
                        <p:nvSpPr>
                          <p:cNvPr id="32" name="Rectangle 31"/>
                          <p:cNvSpPr>
                            <a:spLocks noChangeAspect="1"/>
                          </p:cNvSpPr>
                          <p:nvPr/>
                        </p:nvSpPr>
                        <p:spPr>
                          <a:xfrm>
                            <a:off x="6324600" y="1649414"/>
                            <a:ext cx="2036762" cy="255586"/>
                          </a:xfrm>
                          <a:prstGeom prst="rect">
                            <a:avLst/>
                          </a:prstGeom>
                          <a:solidFill>
                            <a:srgbClr val="0000FF"/>
                          </a:solidFill>
                          <a:ln w="19050">
                            <a:noFill/>
                          </a:ln>
                          <a:effectLst/>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endParaRPr lang="en-US" dirty="0">
                              <a:solidFill>
                                <a:srgbClr val="FF0000"/>
                              </a:solidFill>
                            </a:endParaRPr>
                          </a:p>
                        </p:txBody>
                      </p:sp>
                      <p:sp>
                        <p:nvSpPr>
                          <p:cNvPr id="33" name="Rectangle 32"/>
                          <p:cNvSpPr>
                            <a:spLocks noChangeAspect="1" noChangeArrowheads="1"/>
                          </p:cNvSpPr>
                          <p:nvPr/>
                        </p:nvSpPr>
                        <p:spPr bwMode="auto">
                          <a:xfrm>
                            <a:off x="4343400" y="1952627"/>
                            <a:ext cx="4017962" cy="255587"/>
                          </a:xfrm>
                          <a:prstGeom prst="rect">
                            <a:avLst/>
                          </a:prstGeom>
                          <a:solidFill>
                            <a:srgbClr val="0000FF"/>
                          </a:solidFill>
                          <a:ln w="19050">
                            <a:noFill/>
                            <a:miter lim="800000"/>
                            <a:headEnd/>
                            <a:tailEnd/>
                          </a:ln>
                          <a:effectLst>
                            <a:outerShdw dist="23000" dir="5400000" rotWithShape="0">
                              <a:srgbClr val="808080">
                                <a:alpha val="34999"/>
                              </a:srgbClr>
                            </a:outerShdw>
                          </a:effectLst>
                        </p:spPr>
                        <p:txBody>
                          <a:bodyPr anchor="ctr"/>
                          <a:lstStyle/>
                          <a:p>
                            <a:pPr eaLnBrk="0" hangingPunct="0">
                              <a:defRPr/>
                            </a:pPr>
                            <a:endParaRPr lang="en-US" dirty="0">
                              <a:solidFill>
                                <a:srgbClr val="FF0000"/>
                              </a:solidFill>
                              <a:latin typeface="+mn-lt"/>
                              <a:ea typeface="+mn-ea"/>
                            </a:endParaRPr>
                          </a:p>
                        </p:txBody>
                      </p:sp>
                      <p:sp>
                        <p:nvSpPr>
                          <p:cNvPr id="35" name="Rectangle 34"/>
                          <p:cNvSpPr>
                            <a:spLocks noChangeAspect="1"/>
                          </p:cNvSpPr>
                          <p:nvPr/>
                        </p:nvSpPr>
                        <p:spPr>
                          <a:xfrm>
                            <a:off x="4343402" y="1568452"/>
                            <a:ext cx="228600" cy="393702"/>
                          </a:xfrm>
                          <a:prstGeom prst="rect">
                            <a:avLst/>
                          </a:prstGeom>
                          <a:solidFill>
                            <a:srgbClr val="0000FF"/>
                          </a:solidFill>
                          <a:ln w="19050">
                            <a:noFill/>
                          </a:ln>
                          <a:effectLst/>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endParaRPr lang="en-US" dirty="0">
                              <a:solidFill>
                                <a:srgbClr val="FF0000"/>
                              </a:solidFill>
                            </a:endParaRPr>
                          </a:p>
                        </p:txBody>
                      </p:sp>
                      <p:sp>
                        <p:nvSpPr>
                          <p:cNvPr id="36" name="Rectangle 35"/>
                          <p:cNvSpPr>
                            <a:spLocks noChangeAspect="1"/>
                          </p:cNvSpPr>
                          <p:nvPr/>
                        </p:nvSpPr>
                        <p:spPr>
                          <a:xfrm>
                            <a:off x="2438402" y="1568452"/>
                            <a:ext cx="228600" cy="771526"/>
                          </a:xfrm>
                          <a:prstGeom prst="rect">
                            <a:avLst/>
                          </a:prstGeom>
                          <a:solidFill>
                            <a:srgbClr val="0000FF"/>
                          </a:solidFill>
                          <a:ln w="19050">
                            <a:noFill/>
                          </a:ln>
                          <a:effectLst/>
                        </p:spPr>
                        <p:style>
                          <a:lnRef idx="1">
                            <a:schemeClr val="accent1"/>
                          </a:lnRef>
                          <a:fillRef idx="3">
                            <a:schemeClr val="accent1"/>
                          </a:fillRef>
                          <a:effectRef idx="2">
                            <a:schemeClr val="accent1"/>
                          </a:effectRef>
                          <a:fontRef idx="minor">
                            <a:schemeClr val="lt1"/>
                          </a:fontRef>
                        </p:style>
                        <p:txBody>
                          <a:bodyPr vert="vert270" anchor="ctr"/>
                          <a:lstStyle/>
                          <a:p>
                            <a:pPr eaLnBrk="0" hangingPunct="0">
                              <a:defRPr/>
                            </a:pPr>
                            <a:endParaRPr lang="en-US" dirty="0">
                              <a:solidFill>
                                <a:srgbClr val="FF0000"/>
                              </a:solidFill>
                            </a:endParaRPr>
                          </a:p>
                        </p:txBody>
                      </p:sp>
                      <p:grpSp>
                        <p:nvGrpSpPr>
                          <p:cNvPr id="3" name="Gruppo 44"/>
                          <p:cNvGrpSpPr>
                            <a:grpSpLocks noChangeAspect="1"/>
                          </p:cNvGrpSpPr>
                          <p:nvPr/>
                        </p:nvGrpSpPr>
                        <p:grpSpPr bwMode="auto">
                          <a:xfrm>
                            <a:off x="1047386" y="5835704"/>
                            <a:ext cx="1136160" cy="433434"/>
                            <a:chOff x="1049463" y="5183739"/>
                            <a:chExt cx="1136024" cy="541388"/>
                          </a:xfrm>
                        </p:grpSpPr>
                        <p:cxnSp>
                          <p:nvCxnSpPr>
                            <p:cNvPr id="40" name="Straight Connector 39"/>
                            <p:cNvCxnSpPr>
                              <a:cxnSpLocks noChangeShapeType="1"/>
                            </p:cNvCxnSpPr>
                            <p:nvPr/>
                          </p:nvCxnSpPr>
                          <p:spPr bwMode="auto">
                            <a:xfrm flipV="1">
                              <a:off x="1506119" y="5209577"/>
                              <a:ext cx="679368" cy="515550"/>
                            </a:xfrm>
                            <a:prstGeom prst="line">
                              <a:avLst/>
                            </a:prstGeom>
                            <a:noFill/>
                            <a:ln w="12700">
                              <a:solidFill>
                                <a:schemeClr val="tx1"/>
                              </a:solidFill>
                              <a:round/>
                              <a:headEnd/>
                              <a:tailEnd type="arrow" w="med" len="med"/>
                            </a:ln>
                            <a:effectLst>
                              <a:outerShdw dist="20000" dir="5400000" rotWithShape="0">
                                <a:srgbClr val="808080">
                                  <a:alpha val="37999"/>
                                </a:srgbClr>
                              </a:outerShdw>
                            </a:effectLst>
                          </p:spPr>
                        </p:cxnSp>
                        <p:cxnSp>
                          <p:nvCxnSpPr>
                            <p:cNvPr id="43" name="Straight Connector 42"/>
                            <p:cNvCxnSpPr>
                              <a:cxnSpLocks noChangeShapeType="1"/>
                            </p:cNvCxnSpPr>
                            <p:nvPr/>
                          </p:nvCxnSpPr>
                          <p:spPr bwMode="auto">
                            <a:xfrm rot="5400000" flipH="1" flipV="1">
                              <a:off x="1398345" y="5317351"/>
                              <a:ext cx="515550" cy="300001"/>
                            </a:xfrm>
                            <a:prstGeom prst="line">
                              <a:avLst/>
                            </a:prstGeom>
                            <a:noFill/>
                            <a:ln w="12700">
                              <a:solidFill>
                                <a:schemeClr val="tx1"/>
                              </a:solidFill>
                              <a:round/>
                              <a:headEnd/>
                              <a:tailEnd type="arrow" w="med" len="med"/>
                            </a:ln>
                            <a:effectLst>
                              <a:outerShdw dist="20000" dir="5400000" rotWithShape="0">
                                <a:srgbClr val="808080">
                                  <a:alpha val="37999"/>
                                </a:srgbClr>
                              </a:outerShdw>
                            </a:effectLst>
                          </p:spPr>
                        </p:cxnSp>
                        <p:cxnSp>
                          <p:nvCxnSpPr>
                            <p:cNvPr id="46" name="Straight Connector 45"/>
                            <p:cNvCxnSpPr>
                              <a:cxnSpLocks noChangeShapeType="1"/>
                              <a:stCxn id="30750" idx="0"/>
                              <a:endCxn id="13" idx="2"/>
                            </p:cNvCxnSpPr>
                            <p:nvPr/>
                          </p:nvCxnSpPr>
                          <p:spPr bwMode="auto">
                            <a:xfrm flipH="1" flipV="1">
                              <a:off x="1432616" y="5183739"/>
                              <a:ext cx="80582" cy="520690"/>
                            </a:xfrm>
                            <a:prstGeom prst="line">
                              <a:avLst/>
                            </a:prstGeom>
                            <a:noFill/>
                            <a:ln w="12700">
                              <a:solidFill>
                                <a:schemeClr val="tx1"/>
                              </a:solidFill>
                              <a:round/>
                              <a:headEnd/>
                              <a:tailEnd type="arrow" w="med" len="med"/>
                            </a:ln>
                            <a:effectLst>
                              <a:outerShdw dist="20000" dir="5400000" rotWithShape="0">
                                <a:srgbClr val="808080">
                                  <a:alpha val="37999"/>
                                </a:srgbClr>
                              </a:outerShdw>
                            </a:effectLst>
                          </p:spPr>
                        </p:cxnSp>
                        <p:cxnSp>
                          <p:nvCxnSpPr>
                            <p:cNvPr id="49" name="Straight Connector 48"/>
                            <p:cNvCxnSpPr>
                              <a:cxnSpLocks noChangeShapeType="1"/>
                              <a:stCxn id="30750" idx="0"/>
                              <a:endCxn id="12" idx="2"/>
                            </p:cNvCxnSpPr>
                            <p:nvPr/>
                          </p:nvCxnSpPr>
                          <p:spPr bwMode="auto">
                            <a:xfrm flipH="1" flipV="1">
                              <a:off x="1049463" y="5183742"/>
                              <a:ext cx="463736" cy="520690"/>
                            </a:xfrm>
                            <a:prstGeom prst="line">
                              <a:avLst/>
                            </a:prstGeom>
                            <a:noFill/>
                            <a:ln w="12700">
                              <a:solidFill>
                                <a:schemeClr val="tx1"/>
                              </a:solidFill>
                              <a:round/>
                              <a:headEnd/>
                              <a:tailEnd type="arrow" w="med" len="med"/>
                            </a:ln>
                            <a:effectLst>
                              <a:outerShdw dist="20000" dir="5400000" rotWithShape="0">
                                <a:srgbClr val="808080">
                                  <a:alpha val="37999"/>
                                </a:srgbClr>
                              </a:outerShdw>
                            </a:effectLst>
                          </p:spPr>
                        </p:cxnSp>
                      </p:grpSp>
                      <p:cxnSp>
                        <p:nvCxnSpPr>
                          <p:cNvPr id="54" name="Straight Connector 53"/>
                          <p:cNvCxnSpPr>
                            <a:cxnSpLocks noChangeAspect="1" noChangeShapeType="1"/>
                            <a:endCxn id="4" idx="2"/>
                          </p:cNvCxnSpPr>
                          <p:nvPr/>
                        </p:nvCxnSpPr>
                        <p:spPr bwMode="auto">
                          <a:xfrm flipH="1" flipV="1">
                            <a:off x="2564853" y="5835704"/>
                            <a:ext cx="175916" cy="383221"/>
                          </a:xfrm>
                          <a:prstGeom prst="line">
                            <a:avLst/>
                          </a:prstGeom>
                          <a:noFill/>
                          <a:ln w="12700">
                            <a:solidFill>
                              <a:schemeClr val="tx1"/>
                            </a:solidFill>
                            <a:round/>
                            <a:headEnd/>
                            <a:tailEnd type="arrow" w="med" len="med"/>
                          </a:ln>
                          <a:effectLst>
                            <a:outerShdw dist="20000" dir="5400000" rotWithShape="0">
                              <a:srgbClr val="808080">
                                <a:alpha val="37999"/>
                              </a:srgbClr>
                            </a:outerShdw>
                          </a:effectLst>
                        </p:spPr>
                      </p:cxnSp>
                      <p:grpSp>
                        <p:nvGrpSpPr>
                          <p:cNvPr id="5" name="Gruppo 57"/>
                          <p:cNvGrpSpPr>
                            <a:grpSpLocks noChangeAspect="1"/>
                          </p:cNvGrpSpPr>
                          <p:nvPr/>
                        </p:nvGrpSpPr>
                        <p:grpSpPr bwMode="auto">
                          <a:xfrm>
                            <a:off x="1044576" y="1447800"/>
                            <a:ext cx="1398587" cy="1066801"/>
                            <a:chOff x="1044825" y="1447800"/>
                            <a:chExt cx="1398276" cy="1066800"/>
                          </a:xfrm>
                        </p:grpSpPr>
                        <p:sp>
                          <p:nvSpPr>
                            <p:cNvPr id="30782" name="Freccia destra 51"/>
                            <p:cNvSpPr>
                              <a:spLocks noChangeArrowheads="1"/>
                            </p:cNvSpPr>
                            <p:nvPr/>
                          </p:nvSpPr>
                          <p:spPr bwMode="auto">
                            <a:xfrm>
                              <a:off x="2133600" y="2362200"/>
                              <a:ext cx="304800" cy="152400"/>
                            </a:xfrm>
                            <a:prstGeom prst="rightArrow">
                              <a:avLst>
                                <a:gd name="adj1" fmla="val 50000"/>
                                <a:gd name="adj2" fmla="val 50000"/>
                              </a:avLst>
                            </a:prstGeom>
                            <a:solidFill>
                              <a:srgbClr val="FF0000"/>
                            </a:solidFill>
                            <a:ln w="9525">
                              <a:solidFill>
                                <a:schemeClr val="tx1"/>
                              </a:solidFill>
                              <a:round/>
                              <a:headEnd/>
                              <a:tailEnd/>
                            </a:ln>
                          </p:spPr>
                          <p:txBody>
                            <a:bodyPr/>
                            <a:lstStyle/>
                            <a:p>
                              <a:pPr eaLnBrk="0" hangingPunct="0"/>
                              <a:endParaRPr lang="it-IT"/>
                            </a:p>
                          </p:txBody>
                        </p:sp>
                        <p:sp>
                          <p:nvSpPr>
                            <p:cNvPr id="30783" name="Freccia destra 52"/>
                            <p:cNvSpPr>
                              <a:spLocks noChangeArrowheads="1"/>
                            </p:cNvSpPr>
                            <p:nvPr/>
                          </p:nvSpPr>
                          <p:spPr bwMode="auto">
                            <a:xfrm>
                              <a:off x="1752600" y="2133600"/>
                              <a:ext cx="690501" cy="176250"/>
                            </a:xfrm>
                            <a:prstGeom prst="rightArrow">
                              <a:avLst>
                                <a:gd name="adj1" fmla="val 50000"/>
                                <a:gd name="adj2" fmla="val 50006"/>
                              </a:avLst>
                            </a:prstGeom>
                            <a:solidFill>
                              <a:srgbClr val="FF0000"/>
                            </a:solidFill>
                            <a:ln w="9525">
                              <a:solidFill>
                                <a:schemeClr val="tx1"/>
                              </a:solidFill>
                              <a:round/>
                              <a:headEnd/>
                              <a:tailEnd/>
                            </a:ln>
                          </p:spPr>
                          <p:txBody>
                            <a:bodyPr/>
                            <a:lstStyle/>
                            <a:p>
                              <a:pPr eaLnBrk="0" hangingPunct="0"/>
                              <a:endParaRPr lang="it-IT"/>
                            </a:p>
                          </p:txBody>
                        </p:sp>
                        <p:sp>
                          <p:nvSpPr>
                            <p:cNvPr id="30784" name="Freccia destra 54"/>
                            <p:cNvSpPr>
                              <a:spLocks noChangeArrowheads="1"/>
                            </p:cNvSpPr>
                            <p:nvPr/>
                          </p:nvSpPr>
                          <p:spPr bwMode="auto">
                            <a:xfrm>
                              <a:off x="1447801" y="1981200"/>
                              <a:ext cx="985898" cy="152400"/>
                            </a:xfrm>
                            <a:prstGeom prst="rightArrow">
                              <a:avLst>
                                <a:gd name="adj1" fmla="val 50000"/>
                                <a:gd name="adj2" fmla="val 49986"/>
                              </a:avLst>
                            </a:prstGeom>
                            <a:solidFill>
                              <a:srgbClr val="FF0000"/>
                            </a:solidFill>
                            <a:ln w="9525">
                              <a:solidFill>
                                <a:schemeClr val="tx1"/>
                              </a:solidFill>
                              <a:round/>
                              <a:headEnd/>
                              <a:tailEnd/>
                            </a:ln>
                          </p:spPr>
                          <p:txBody>
                            <a:bodyPr/>
                            <a:lstStyle/>
                            <a:p>
                              <a:pPr eaLnBrk="0" hangingPunct="0"/>
                              <a:endParaRPr lang="it-IT"/>
                            </a:p>
                          </p:txBody>
                        </p:sp>
                        <p:sp>
                          <p:nvSpPr>
                            <p:cNvPr id="30785" name="Freccia destra 55"/>
                            <p:cNvSpPr>
                              <a:spLocks noChangeArrowheads="1"/>
                            </p:cNvSpPr>
                            <p:nvPr/>
                          </p:nvSpPr>
                          <p:spPr bwMode="auto">
                            <a:xfrm>
                              <a:off x="1044825" y="1447800"/>
                              <a:ext cx="1393575" cy="494010"/>
                            </a:xfrm>
                            <a:prstGeom prst="rightArrow">
                              <a:avLst>
                                <a:gd name="adj1" fmla="val 50000"/>
                                <a:gd name="adj2" fmla="val 50006"/>
                              </a:avLst>
                            </a:prstGeom>
                            <a:solidFill>
                              <a:srgbClr val="FF0000"/>
                            </a:solidFill>
                            <a:ln w="9525">
                              <a:solidFill>
                                <a:schemeClr val="tx1"/>
                              </a:solidFill>
                              <a:round/>
                              <a:headEnd/>
                              <a:tailEnd/>
                            </a:ln>
                          </p:spPr>
                          <p:txBody>
                            <a:bodyPr/>
                            <a:lstStyle/>
                            <a:p>
                              <a:pPr eaLnBrk="0" hangingPunct="0"/>
                              <a:r>
                                <a:rPr lang="it-IT" sz="1200" dirty="0">
                                  <a:solidFill>
                                    <a:schemeClr val="bg1"/>
                                  </a:solidFill>
                                </a:rPr>
                                <a:t>7layer </a:t>
                              </a:r>
                              <a:r>
                                <a:rPr lang="it-IT" sz="1200" dirty="0" err="1">
                                  <a:solidFill>
                                    <a:schemeClr val="bg1"/>
                                  </a:solidFill>
                                </a:rPr>
                                <a:t>tracks</a:t>
                              </a:r>
                              <a:endParaRPr lang="it-IT" sz="1200" dirty="0">
                                <a:solidFill>
                                  <a:schemeClr val="bg1"/>
                                </a:solidFill>
                              </a:endParaRPr>
                            </a:p>
                          </p:txBody>
                        </p:sp>
                      </p:grpSp>
                      <p:grpSp>
                        <p:nvGrpSpPr>
                          <p:cNvPr id="6" name="Gruppo 58"/>
                          <p:cNvGrpSpPr>
                            <a:grpSpLocks noChangeAspect="1"/>
                          </p:cNvGrpSpPr>
                          <p:nvPr/>
                        </p:nvGrpSpPr>
                        <p:grpSpPr bwMode="auto">
                          <a:xfrm>
                            <a:off x="2971801" y="1524001"/>
                            <a:ext cx="1398587" cy="762001"/>
                            <a:chOff x="1044825" y="1752600"/>
                            <a:chExt cx="1398276" cy="762000"/>
                          </a:xfrm>
                        </p:grpSpPr>
                        <p:sp>
                          <p:nvSpPr>
                            <p:cNvPr id="30778" name="Freccia destra 59"/>
                            <p:cNvSpPr>
                              <a:spLocks noChangeArrowheads="1"/>
                            </p:cNvSpPr>
                            <p:nvPr/>
                          </p:nvSpPr>
                          <p:spPr bwMode="auto">
                            <a:xfrm>
                              <a:off x="2133600" y="2362200"/>
                              <a:ext cx="304800" cy="152400"/>
                            </a:xfrm>
                            <a:prstGeom prst="rightArrow">
                              <a:avLst>
                                <a:gd name="adj1" fmla="val 50000"/>
                                <a:gd name="adj2" fmla="val 50000"/>
                              </a:avLst>
                            </a:prstGeom>
                            <a:solidFill>
                              <a:srgbClr val="FF0000"/>
                            </a:solidFill>
                            <a:ln w="9525">
                              <a:solidFill>
                                <a:schemeClr val="tx1"/>
                              </a:solidFill>
                              <a:round/>
                              <a:headEnd/>
                              <a:tailEnd/>
                            </a:ln>
                          </p:spPr>
                          <p:txBody>
                            <a:bodyPr/>
                            <a:lstStyle/>
                            <a:p>
                              <a:pPr eaLnBrk="0" hangingPunct="0"/>
                              <a:endParaRPr lang="it-IT"/>
                            </a:p>
                          </p:txBody>
                        </p:sp>
                        <p:sp>
                          <p:nvSpPr>
                            <p:cNvPr id="30779" name="Freccia destra 60"/>
                            <p:cNvSpPr>
                              <a:spLocks noChangeArrowheads="1"/>
                            </p:cNvSpPr>
                            <p:nvPr/>
                          </p:nvSpPr>
                          <p:spPr bwMode="auto">
                            <a:xfrm>
                              <a:off x="1752600" y="2133600"/>
                              <a:ext cx="690501" cy="176250"/>
                            </a:xfrm>
                            <a:prstGeom prst="rightArrow">
                              <a:avLst>
                                <a:gd name="adj1" fmla="val 50000"/>
                                <a:gd name="adj2" fmla="val 50006"/>
                              </a:avLst>
                            </a:prstGeom>
                            <a:solidFill>
                              <a:srgbClr val="FF0000"/>
                            </a:solidFill>
                            <a:ln w="9525">
                              <a:solidFill>
                                <a:schemeClr val="tx1"/>
                              </a:solidFill>
                              <a:round/>
                              <a:headEnd/>
                              <a:tailEnd/>
                            </a:ln>
                          </p:spPr>
                          <p:txBody>
                            <a:bodyPr/>
                            <a:lstStyle/>
                            <a:p>
                              <a:pPr eaLnBrk="0" hangingPunct="0"/>
                              <a:endParaRPr lang="it-IT"/>
                            </a:p>
                          </p:txBody>
                        </p:sp>
                        <p:sp>
                          <p:nvSpPr>
                            <p:cNvPr id="30780" name="Freccia destra 61"/>
                            <p:cNvSpPr>
                              <a:spLocks noChangeArrowheads="1"/>
                            </p:cNvSpPr>
                            <p:nvPr/>
                          </p:nvSpPr>
                          <p:spPr bwMode="auto">
                            <a:xfrm>
                              <a:off x="1447801" y="1981200"/>
                              <a:ext cx="985898" cy="152400"/>
                            </a:xfrm>
                            <a:prstGeom prst="rightArrow">
                              <a:avLst>
                                <a:gd name="adj1" fmla="val 50000"/>
                                <a:gd name="adj2" fmla="val 49986"/>
                              </a:avLst>
                            </a:prstGeom>
                            <a:solidFill>
                              <a:srgbClr val="FF0000"/>
                            </a:solidFill>
                            <a:ln w="9525">
                              <a:solidFill>
                                <a:schemeClr val="tx1"/>
                              </a:solidFill>
                              <a:round/>
                              <a:headEnd/>
                              <a:tailEnd/>
                            </a:ln>
                          </p:spPr>
                          <p:txBody>
                            <a:bodyPr/>
                            <a:lstStyle/>
                            <a:p>
                              <a:pPr eaLnBrk="0" hangingPunct="0"/>
                              <a:endParaRPr lang="it-IT"/>
                            </a:p>
                          </p:txBody>
                        </p:sp>
                        <p:sp>
                          <p:nvSpPr>
                            <p:cNvPr id="30781" name="Freccia destra 62"/>
                            <p:cNvSpPr>
                              <a:spLocks noChangeArrowheads="1"/>
                            </p:cNvSpPr>
                            <p:nvPr/>
                          </p:nvSpPr>
                          <p:spPr bwMode="auto">
                            <a:xfrm>
                              <a:off x="1044825" y="1752600"/>
                              <a:ext cx="1393575" cy="189210"/>
                            </a:xfrm>
                            <a:prstGeom prst="rightArrow">
                              <a:avLst>
                                <a:gd name="adj1" fmla="val 50000"/>
                                <a:gd name="adj2" fmla="val 49988"/>
                              </a:avLst>
                            </a:prstGeom>
                            <a:solidFill>
                              <a:srgbClr val="FF0000"/>
                            </a:solidFill>
                            <a:ln w="9525">
                              <a:solidFill>
                                <a:schemeClr val="tx1"/>
                              </a:solidFill>
                              <a:round/>
                              <a:headEnd/>
                              <a:tailEnd/>
                            </a:ln>
                          </p:spPr>
                          <p:txBody>
                            <a:bodyPr/>
                            <a:lstStyle/>
                            <a:p>
                              <a:pPr eaLnBrk="0" hangingPunct="0"/>
                              <a:endParaRPr lang="it-IT"/>
                            </a:p>
                          </p:txBody>
                        </p:sp>
                      </p:grpSp>
                      <p:sp>
                        <p:nvSpPr>
                          <p:cNvPr id="30756" name="Freccia giù 63"/>
                          <p:cNvSpPr>
                            <a:spLocks noChangeAspect="1" noChangeArrowheads="1"/>
                          </p:cNvSpPr>
                          <p:nvPr/>
                        </p:nvSpPr>
                        <p:spPr bwMode="auto">
                          <a:xfrm>
                            <a:off x="990601" y="838201"/>
                            <a:ext cx="533400" cy="609602"/>
                          </a:xfrm>
                          <a:prstGeom prst="downArrow">
                            <a:avLst>
                              <a:gd name="adj1" fmla="val 50000"/>
                              <a:gd name="adj2" fmla="val 50000"/>
                            </a:avLst>
                          </a:prstGeom>
                          <a:solidFill>
                            <a:srgbClr val="999999"/>
                          </a:solidFill>
                          <a:ln w="9525">
                            <a:solidFill>
                              <a:schemeClr val="tx1"/>
                            </a:solidFill>
                            <a:round/>
                            <a:headEnd/>
                            <a:tailEnd/>
                          </a:ln>
                        </p:spPr>
                        <p:txBody>
                          <a:bodyPr/>
                          <a:lstStyle/>
                          <a:p>
                            <a:pPr eaLnBrk="0" hangingPunct="0"/>
                            <a:endParaRPr lang="it-IT"/>
                          </a:p>
                        </p:txBody>
                      </p:sp>
                      <p:sp>
                        <p:nvSpPr>
                          <p:cNvPr id="30757" name="Freccia giù 64"/>
                          <p:cNvSpPr>
                            <a:spLocks noChangeAspect="1" noChangeArrowheads="1"/>
                          </p:cNvSpPr>
                          <p:nvPr/>
                        </p:nvSpPr>
                        <p:spPr bwMode="auto">
                          <a:xfrm>
                            <a:off x="1752601" y="838201"/>
                            <a:ext cx="533400" cy="609602"/>
                          </a:xfrm>
                          <a:prstGeom prst="downArrow">
                            <a:avLst>
                              <a:gd name="adj1" fmla="val 50000"/>
                              <a:gd name="adj2" fmla="val 50000"/>
                            </a:avLst>
                          </a:prstGeom>
                          <a:solidFill>
                            <a:srgbClr val="999999"/>
                          </a:solidFill>
                          <a:ln w="9525">
                            <a:solidFill>
                              <a:schemeClr val="tx1"/>
                            </a:solidFill>
                            <a:round/>
                            <a:headEnd/>
                            <a:tailEnd/>
                          </a:ln>
                        </p:spPr>
                        <p:txBody>
                          <a:bodyPr/>
                          <a:lstStyle/>
                          <a:p>
                            <a:pPr eaLnBrk="0" hangingPunct="0"/>
                            <a:endParaRPr lang="it-IT"/>
                          </a:p>
                        </p:txBody>
                      </p:sp>
                      <p:sp>
                        <p:nvSpPr>
                          <p:cNvPr id="30759" name="Rettangolo 66"/>
                          <p:cNvSpPr>
                            <a:spLocks noChangeAspect="1" noChangeArrowheads="1"/>
                          </p:cNvSpPr>
                          <p:nvPr/>
                        </p:nvSpPr>
                        <p:spPr bwMode="auto">
                          <a:xfrm>
                            <a:off x="2447925" y="2314576"/>
                            <a:ext cx="5910262" cy="252413"/>
                          </a:xfrm>
                          <a:prstGeom prst="rect">
                            <a:avLst/>
                          </a:prstGeom>
                          <a:solidFill>
                            <a:srgbClr val="0000FF"/>
                          </a:solidFill>
                          <a:ln w="9525">
                            <a:solidFill>
                              <a:srgbClr val="0000FF"/>
                            </a:solidFill>
                            <a:round/>
                            <a:headEnd/>
                            <a:tailEnd/>
                          </a:ln>
                        </p:spPr>
                        <p:txBody>
                          <a:bodyPr/>
                          <a:lstStyle/>
                          <a:p>
                            <a:pPr algn="ctr" eaLnBrk="0" hangingPunct="0"/>
                            <a:r>
                              <a:rPr lang="it-IT" sz="1400">
                                <a:solidFill>
                                  <a:schemeClr val="bg1"/>
                                </a:solidFill>
                              </a:rPr>
                              <a:t>11 layers FTK tracks</a:t>
                            </a:r>
                          </a:p>
                        </p:txBody>
                      </p:sp>
                      <p:sp>
                        <p:nvSpPr>
                          <p:cNvPr id="30760" name="Freccia giù 67"/>
                          <p:cNvSpPr>
                            <a:spLocks noChangeAspect="1" noChangeArrowheads="1"/>
                          </p:cNvSpPr>
                          <p:nvPr/>
                        </p:nvSpPr>
                        <p:spPr bwMode="auto">
                          <a:xfrm>
                            <a:off x="6172200" y="838201"/>
                            <a:ext cx="381000" cy="609602"/>
                          </a:xfrm>
                          <a:prstGeom prst="downArrow">
                            <a:avLst>
                              <a:gd name="adj1" fmla="val 50000"/>
                              <a:gd name="adj2" fmla="val 50000"/>
                            </a:avLst>
                          </a:prstGeom>
                          <a:solidFill>
                            <a:srgbClr val="FFFF00"/>
                          </a:solidFill>
                          <a:ln w="9525">
                            <a:solidFill>
                              <a:schemeClr val="tx1"/>
                            </a:solidFill>
                            <a:round/>
                            <a:headEnd/>
                            <a:tailEnd/>
                          </a:ln>
                        </p:spPr>
                        <p:txBody>
                          <a:bodyPr/>
                          <a:lstStyle/>
                          <a:p>
                            <a:pPr eaLnBrk="0" hangingPunct="0"/>
                            <a:endParaRPr lang="it-IT"/>
                          </a:p>
                        </p:txBody>
                      </p:sp>
                      <p:sp>
                        <p:nvSpPr>
                          <p:cNvPr id="30762" name="Freccia giù 70"/>
                          <p:cNvSpPr>
                            <a:spLocks noChangeAspect="1" noChangeArrowheads="1"/>
                          </p:cNvSpPr>
                          <p:nvPr/>
                        </p:nvSpPr>
                        <p:spPr bwMode="auto">
                          <a:xfrm>
                            <a:off x="2362200" y="838201"/>
                            <a:ext cx="381000" cy="609602"/>
                          </a:xfrm>
                          <a:prstGeom prst="downArrow">
                            <a:avLst>
                              <a:gd name="adj1" fmla="val 50000"/>
                              <a:gd name="adj2" fmla="val 50000"/>
                            </a:avLst>
                          </a:prstGeom>
                          <a:solidFill>
                            <a:srgbClr val="FFFF00"/>
                          </a:solidFill>
                          <a:ln w="9525">
                            <a:solidFill>
                              <a:schemeClr val="tx1"/>
                            </a:solidFill>
                            <a:round/>
                            <a:headEnd/>
                            <a:tailEnd/>
                          </a:ln>
                        </p:spPr>
                        <p:txBody>
                          <a:bodyPr/>
                          <a:lstStyle/>
                          <a:p>
                            <a:pPr eaLnBrk="0" hangingPunct="0"/>
                            <a:endParaRPr lang="it-IT"/>
                          </a:p>
                        </p:txBody>
                      </p:sp>
                      <p:sp>
                        <p:nvSpPr>
                          <p:cNvPr id="30763" name="Freccia giù 71"/>
                          <p:cNvSpPr>
                            <a:spLocks noChangeAspect="1" noChangeArrowheads="1"/>
                          </p:cNvSpPr>
                          <p:nvPr/>
                        </p:nvSpPr>
                        <p:spPr bwMode="auto">
                          <a:xfrm>
                            <a:off x="4287838" y="831851"/>
                            <a:ext cx="381000" cy="609602"/>
                          </a:xfrm>
                          <a:prstGeom prst="downArrow">
                            <a:avLst>
                              <a:gd name="adj1" fmla="val 50000"/>
                              <a:gd name="adj2" fmla="val 50000"/>
                            </a:avLst>
                          </a:prstGeom>
                          <a:solidFill>
                            <a:srgbClr val="FFFF00"/>
                          </a:solidFill>
                          <a:ln w="9525">
                            <a:solidFill>
                              <a:schemeClr val="tx1"/>
                            </a:solidFill>
                            <a:round/>
                            <a:headEnd/>
                            <a:tailEnd/>
                          </a:ln>
                        </p:spPr>
                        <p:txBody>
                          <a:bodyPr/>
                          <a:lstStyle/>
                          <a:p>
                            <a:pPr eaLnBrk="0" hangingPunct="0"/>
                            <a:endParaRPr lang="it-IT"/>
                          </a:p>
                        </p:txBody>
                      </p:sp>
                      <p:sp>
                        <p:nvSpPr>
                          <p:cNvPr id="30764" name="Freccia giù 72"/>
                          <p:cNvSpPr>
                            <a:spLocks noChangeAspect="1" noChangeArrowheads="1"/>
                          </p:cNvSpPr>
                          <p:nvPr/>
                        </p:nvSpPr>
                        <p:spPr bwMode="auto">
                          <a:xfrm>
                            <a:off x="8077200" y="838201"/>
                            <a:ext cx="381000" cy="609602"/>
                          </a:xfrm>
                          <a:prstGeom prst="downArrow">
                            <a:avLst>
                              <a:gd name="adj1" fmla="val 50000"/>
                              <a:gd name="adj2" fmla="val 50000"/>
                            </a:avLst>
                          </a:prstGeom>
                          <a:solidFill>
                            <a:srgbClr val="FFFF00"/>
                          </a:solidFill>
                          <a:ln w="9525">
                            <a:solidFill>
                              <a:schemeClr val="tx1"/>
                            </a:solidFill>
                            <a:round/>
                            <a:headEnd/>
                            <a:tailEnd/>
                          </a:ln>
                        </p:spPr>
                        <p:txBody>
                          <a:bodyPr/>
                          <a:lstStyle/>
                          <a:p>
                            <a:pPr eaLnBrk="0" hangingPunct="0"/>
                            <a:endParaRPr lang="it-IT"/>
                          </a:p>
                        </p:txBody>
                      </p:sp>
                      <p:sp>
                        <p:nvSpPr>
                          <p:cNvPr id="30765" name="Freccia giù 73"/>
                          <p:cNvSpPr>
                            <a:spLocks noChangeAspect="1" noChangeArrowheads="1"/>
                          </p:cNvSpPr>
                          <p:nvPr/>
                        </p:nvSpPr>
                        <p:spPr bwMode="auto">
                          <a:xfrm>
                            <a:off x="2895601" y="838201"/>
                            <a:ext cx="533400" cy="609602"/>
                          </a:xfrm>
                          <a:prstGeom prst="downArrow">
                            <a:avLst>
                              <a:gd name="adj1" fmla="val 50000"/>
                              <a:gd name="adj2" fmla="val 50000"/>
                            </a:avLst>
                          </a:prstGeom>
                          <a:solidFill>
                            <a:srgbClr val="999999"/>
                          </a:solidFill>
                          <a:ln w="9525">
                            <a:solidFill>
                              <a:schemeClr val="tx1"/>
                            </a:solidFill>
                            <a:round/>
                            <a:headEnd/>
                            <a:tailEnd/>
                          </a:ln>
                        </p:spPr>
                        <p:txBody>
                          <a:bodyPr/>
                          <a:lstStyle/>
                          <a:p>
                            <a:pPr eaLnBrk="0" hangingPunct="0"/>
                            <a:endParaRPr lang="it-IT"/>
                          </a:p>
                        </p:txBody>
                      </p:sp>
                      <p:sp>
                        <p:nvSpPr>
                          <p:cNvPr id="30766" name="Freccia giù 74"/>
                          <p:cNvSpPr>
                            <a:spLocks noChangeAspect="1" noChangeArrowheads="1"/>
                          </p:cNvSpPr>
                          <p:nvPr/>
                        </p:nvSpPr>
                        <p:spPr bwMode="auto">
                          <a:xfrm>
                            <a:off x="3657601" y="838201"/>
                            <a:ext cx="533400" cy="609602"/>
                          </a:xfrm>
                          <a:prstGeom prst="downArrow">
                            <a:avLst>
                              <a:gd name="adj1" fmla="val 50000"/>
                              <a:gd name="adj2" fmla="val 50000"/>
                            </a:avLst>
                          </a:prstGeom>
                          <a:solidFill>
                            <a:srgbClr val="999999"/>
                          </a:solidFill>
                          <a:ln w="9525">
                            <a:solidFill>
                              <a:schemeClr val="tx1"/>
                            </a:solidFill>
                            <a:round/>
                            <a:headEnd/>
                            <a:tailEnd/>
                          </a:ln>
                        </p:spPr>
                        <p:txBody>
                          <a:bodyPr/>
                          <a:lstStyle/>
                          <a:p>
                            <a:pPr eaLnBrk="0" hangingPunct="0"/>
                            <a:endParaRPr lang="it-IT"/>
                          </a:p>
                        </p:txBody>
                      </p:sp>
                      <p:sp>
                        <p:nvSpPr>
                          <p:cNvPr id="30767" name="Freccia giù 75"/>
                          <p:cNvSpPr>
                            <a:spLocks noChangeAspect="1" noChangeArrowheads="1"/>
                          </p:cNvSpPr>
                          <p:nvPr/>
                        </p:nvSpPr>
                        <p:spPr bwMode="auto">
                          <a:xfrm>
                            <a:off x="4772026" y="831851"/>
                            <a:ext cx="533400" cy="609602"/>
                          </a:xfrm>
                          <a:prstGeom prst="downArrow">
                            <a:avLst>
                              <a:gd name="adj1" fmla="val 50000"/>
                              <a:gd name="adj2" fmla="val 50000"/>
                            </a:avLst>
                          </a:prstGeom>
                          <a:solidFill>
                            <a:srgbClr val="999999"/>
                          </a:solidFill>
                          <a:ln w="9525">
                            <a:solidFill>
                              <a:schemeClr val="tx1"/>
                            </a:solidFill>
                            <a:round/>
                            <a:headEnd/>
                            <a:tailEnd/>
                          </a:ln>
                        </p:spPr>
                        <p:txBody>
                          <a:bodyPr/>
                          <a:lstStyle/>
                          <a:p>
                            <a:pPr eaLnBrk="0" hangingPunct="0"/>
                            <a:endParaRPr lang="it-IT"/>
                          </a:p>
                        </p:txBody>
                      </p:sp>
                      <p:sp>
                        <p:nvSpPr>
                          <p:cNvPr id="30768" name="Freccia giù 76"/>
                          <p:cNvSpPr>
                            <a:spLocks noChangeAspect="1" noChangeArrowheads="1"/>
                          </p:cNvSpPr>
                          <p:nvPr/>
                        </p:nvSpPr>
                        <p:spPr bwMode="auto">
                          <a:xfrm>
                            <a:off x="5534026" y="831851"/>
                            <a:ext cx="533400" cy="609602"/>
                          </a:xfrm>
                          <a:prstGeom prst="downArrow">
                            <a:avLst>
                              <a:gd name="adj1" fmla="val 50000"/>
                              <a:gd name="adj2" fmla="val 50000"/>
                            </a:avLst>
                          </a:prstGeom>
                          <a:solidFill>
                            <a:srgbClr val="999999"/>
                          </a:solidFill>
                          <a:ln w="9525">
                            <a:solidFill>
                              <a:schemeClr val="tx1"/>
                            </a:solidFill>
                            <a:round/>
                            <a:headEnd/>
                            <a:tailEnd/>
                          </a:ln>
                        </p:spPr>
                        <p:txBody>
                          <a:bodyPr/>
                          <a:lstStyle/>
                          <a:p>
                            <a:pPr eaLnBrk="0" hangingPunct="0"/>
                            <a:endParaRPr lang="it-IT"/>
                          </a:p>
                        </p:txBody>
                      </p:sp>
                      <p:sp>
                        <p:nvSpPr>
                          <p:cNvPr id="30769" name="Freccia giù 77"/>
                          <p:cNvSpPr>
                            <a:spLocks noChangeAspect="1" noChangeArrowheads="1"/>
                          </p:cNvSpPr>
                          <p:nvPr/>
                        </p:nvSpPr>
                        <p:spPr bwMode="auto">
                          <a:xfrm>
                            <a:off x="6657976" y="839789"/>
                            <a:ext cx="533400" cy="609602"/>
                          </a:xfrm>
                          <a:prstGeom prst="downArrow">
                            <a:avLst>
                              <a:gd name="adj1" fmla="val 50000"/>
                              <a:gd name="adj2" fmla="val 50000"/>
                            </a:avLst>
                          </a:prstGeom>
                          <a:solidFill>
                            <a:srgbClr val="999999"/>
                          </a:solidFill>
                          <a:ln w="9525">
                            <a:solidFill>
                              <a:schemeClr val="tx1"/>
                            </a:solidFill>
                            <a:round/>
                            <a:headEnd/>
                            <a:tailEnd/>
                          </a:ln>
                        </p:spPr>
                        <p:txBody>
                          <a:bodyPr/>
                          <a:lstStyle/>
                          <a:p>
                            <a:pPr eaLnBrk="0" hangingPunct="0"/>
                            <a:endParaRPr lang="it-IT"/>
                          </a:p>
                        </p:txBody>
                      </p:sp>
                      <p:sp>
                        <p:nvSpPr>
                          <p:cNvPr id="30770" name="Freccia giù 78"/>
                          <p:cNvSpPr>
                            <a:spLocks noChangeAspect="1" noChangeArrowheads="1"/>
                          </p:cNvSpPr>
                          <p:nvPr/>
                        </p:nvSpPr>
                        <p:spPr bwMode="auto">
                          <a:xfrm>
                            <a:off x="7419976" y="839789"/>
                            <a:ext cx="533400" cy="609602"/>
                          </a:xfrm>
                          <a:prstGeom prst="downArrow">
                            <a:avLst>
                              <a:gd name="adj1" fmla="val 50000"/>
                              <a:gd name="adj2" fmla="val 50000"/>
                            </a:avLst>
                          </a:prstGeom>
                          <a:solidFill>
                            <a:srgbClr val="999999"/>
                          </a:solidFill>
                          <a:ln w="9525">
                            <a:solidFill>
                              <a:schemeClr val="tx1"/>
                            </a:solidFill>
                            <a:round/>
                            <a:headEnd/>
                            <a:tailEnd/>
                          </a:ln>
                        </p:spPr>
                        <p:txBody>
                          <a:bodyPr/>
                          <a:lstStyle/>
                          <a:p>
                            <a:pPr eaLnBrk="0" hangingPunct="0"/>
                            <a:endParaRPr lang="it-IT"/>
                          </a:p>
                        </p:txBody>
                      </p:sp>
                      <p:sp>
                        <p:nvSpPr>
                          <p:cNvPr id="30771" name="Freccia destra 79"/>
                          <p:cNvSpPr>
                            <a:spLocks noChangeAspect="1" noChangeArrowheads="1"/>
                          </p:cNvSpPr>
                          <p:nvPr/>
                        </p:nvSpPr>
                        <p:spPr bwMode="auto">
                          <a:xfrm>
                            <a:off x="5257801" y="1752601"/>
                            <a:ext cx="985841" cy="152400"/>
                          </a:xfrm>
                          <a:prstGeom prst="rightArrow">
                            <a:avLst>
                              <a:gd name="adj1" fmla="val 50000"/>
                              <a:gd name="adj2" fmla="val 49983"/>
                            </a:avLst>
                          </a:prstGeom>
                          <a:solidFill>
                            <a:srgbClr val="FF0000"/>
                          </a:solidFill>
                          <a:ln w="9525">
                            <a:solidFill>
                              <a:schemeClr val="tx1"/>
                            </a:solidFill>
                            <a:round/>
                            <a:headEnd/>
                            <a:tailEnd/>
                          </a:ln>
                        </p:spPr>
                        <p:txBody>
                          <a:bodyPr/>
                          <a:lstStyle/>
                          <a:p>
                            <a:pPr eaLnBrk="0" hangingPunct="0"/>
                            <a:endParaRPr lang="it-IT"/>
                          </a:p>
                        </p:txBody>
                      </p:sp>
                      <p:sp>
                        <p:nvSpPr>
                          <p:cNvPr id="30772" name="Freccia destra 80"/>
                          <p:cNvSpPr>
                            <a:spLocks noChangeAspect="1" noChangeArrowheads="1"/>
                          </p:cNvSpPr>
                          <p:nvPr/>
                        </p:nvSpPr>
                        <p:spPr bwMode="auto">
                          <a:xfrm>
                            <a:off x="4854576" y="1524003"/>
                            <a:ext cx="1393827" cy="188913"/>
                          </a:xfrm>
                          <a:prstGeom prst="rightArrow">
                            <a:avLst>
                              <a:gd name="adj1" fmla="val 50000"/>
                              <a:gd name="adj2" fmla="val 50076"/>
                            </a:avLst>
                          </a:prstGeom>
                          <a:solidFill>
                            <a:srgbClr val="FF0000"/>
                          </a:solidFill>
                          <a:ln w="9525">
                            <a:solidFill>
                              <a:schemeClr val="tx1"/>
                            </a:solidFill>
                            <a:round/>
                            <a:headEnd/>
                            <a:tailEnd/>
                          </a:ln>
                        </p:spPr>
                        <p:txBody>
                          <a:bodyPr/>
                          <a:lstStyle/>
                          <a:p>
                            <a:pPr eaLnBrk="0" hangingPunct="0"/>
                            <a:endParaRPr lang="it-IT"/>
                          </a:p>
                        </p:txBody>
                      </p:sp>
                      <p:sp>
                        <p:nvSpPr>
                          <p:cNvPr id="30773" name="Freccia destra 83"/>
                          <p:cNvSpPr>
                            <a:spLocks noChangeAspect="1" noChangeArrowheads="1"/>
                          </p:cNvSpPr>
                          <p:nvPr/>
                        </p:nvSpPr>
                        <p:spPr bwMode="auto">
                          <a:xfrm>
                            <a:off x="6781801" y="1447803"/>
                            <a:ext cx="1393827" cy="188913"/>
                          </a:xfrm>
                          <a:prstGeom prst="rightArrow">
                            <a:avLst>
                              <a:gd name="adj1" fmla="val 50000"/>
                              <a:gd name="adj2" fmla="val 50076"/>
                            </a:avLst>
                          </a:prstGeom>
                          <a:solidFill>
                            <a:srgbClr val="FF0000"/>
                          </a:solidFill>
                          <a:ln w="9525">
                            <a:solidFill>
                              <a:schemeClr val="tx1"/>
                            </a:solidFill>
                            <a:round/>
                            <a:headEnd/>
                            <a:tailEnd/>
                          </a:ln>
                        </p:spPr>
                        <p:txBody>
                          <a:bodyPr/>
                          <a:lstStyle/>
                          <a:p>
                            <a:pPr eaLnBrk="0" hangingPunct="0"/>
                            <a:endParaRPr lang="it-IT"/>
                          </a:p>
                        </p:txBody>
                      </p:sp>
                      <p:sp>
                        <p:nvSpPr>
                          <p:cNvPr id="30774" name="Parentesi graffa chiusa 85"/>
                          <p:cNvSpPr>
                            <a:spLocks noChangeAspect="1"/>
                          </p:cNvSpPr>
                          <p:nvPr/>
                        </p:nvSpPr>
                        <p:spPr bwMode="auto">
                          <a:xfrm rot="5400000">
                            <a:off x="5600698" y="5753099"/>
                            <a:ext cx="381000" cy="609602"/>
                          </a:xfrm>
                          <a:prstGeom prst="rightBrace">
                            <a:avLst>
                              <a:gd name="adj1" fmla="val 8333"/>
                              <a:gd name="adj2" fmla="val 50000"/>
                            </a:avLst>
                          </a:prstGeom>
                          <a:solidFill>
                            <a:schemeClr val="accent1"/>
                          </a:solidFill>
                          <a:ln w="9525">
                            <a:solidFill>
                              <a:schemeClr val="tx1"/>
                            </a:solidFill>
                            <a:round/>
                            <a:headEnd/>
                            <a:tailEnd/>
                          </a:ln>
                        </p:spPr>
                        <p:txBody>
                          <a:bodyPr/>
                          <a:lstStyle/>
                          <a:p>
                            <a:pPr eaLnBrk="0" hangingPunct="0"/>
                            <a:endParaRPr lang="it-IT"/>
                          </a:p>
                        </p:txBody>
                      </p:sp>
                    </p:grpSp>
                  </p:grpSp>
                </p:grpSp>
              </p:grpSp>
            </p:grpSp>
            <p:sp>
              <p:nvSpPr>
                <p:cNvPr id="30775" name="CasellaDiTesto 86"/>
                <p:cNvSpPr txBox="1">
                  <a:spLocks noChangeAspect="1" noChangeArrowheads="1"/>
                </p:cNvSpPr>
                <p:nvPr/>
              </p:nvSpPr>
              <p:spPr bwMode="auto">
                <a:xfrm>
                  <a:off x="5486400" y="6172200"/>
                  <a:ext cx="688974" cy="584198"/>
                </a:xfrm>
                <a:prstGeom prst="rect">
                  <a:avLst/>
                </a:prstGeom>
                <a:noFill/>
                <a:ln w="9525">
                  <a:noFill/>
                  <a:miter lim="800000"/>
                  <a:headEnd/>
                  <a:tailEnd/>
                </a:ln>
              </p:spPr>
              <p:txBody>
                <a:bodyPr wrap="none">
                  <a:spAutoFit/>
                </a:bodyPr>
                <a:lstStyle/>
                <a:p>
                  <a:pPr eaLnBrk="0" hangingPunct="0"/>
                  <a:r>
                    <a:rPr lang="it-IT" dirty="0"/>
                    <a:t>1 </a:t>
                  </a:r>
                  <a:r>
                    <a:rPr lang="it-IT" dirty="0">
                      <a:latin typeface="Symbol" pitchFamily="18" charset="2"/>
                    </a:rPr>
                    <a:t>h-f</a:t>
                  </a:r>
                </a:p>
                <a:p>
                  <a:pPr eaLnBrk="0" hangingPunct="0"/>
                  <a:r>
                    <a:rPr lang="it-IT" dirty="0" err="1"/>
                    <a:t>tower</a:t>
                  </a:r>
                  <a:endParaRPr lang="it-IT" dirty="0"/>
                </a:p>
              </p:txBody>
            </p:sp>
          </p:grpSp>
        </p:grpSp>
      </p:grpSp>
      <p:sp>
        <p:nvSpPr>
          <p:cNvPr id="30776" name="Segnaposto data 87"/>
          <p:cNvSpPr>
            <a:spLocks noGrp="1" noChangeAspect="1"/>
          </p:cNvSpPr>
          <p:nvPr>
            <p:ph type="dt" sz="quarter" idx="10"/>
          </p:nvPr>
        </p:nvSpPr>
        <p:spPr>
          <a:xfrm>
            <a:off x="457200" y="6356353"/>
            <a:ext cx="2133599" cy="365127"/>
          </a:xfrm>
          <a:noFill/>
        </p:spPr>
        <p:txBody>
          <a:bodyPr/>
          <a:lstStyle/>
          <a:p>
            <a:r>
              <a:rPr lang="it-IT" dirty="0" smtClean="0"/>
              <a:t>13/03/2013</a:t>
            </a:r>
            <a:endParaRPr lang="en-US" dirty="0">
              <a:solidFill>
                <a:srgbClr val="004080"/>
              </a:solidFill>
            </a:endParaRPr>
          </a:p>
        </p:txBody>
      </p:sp>
      <p:sp>
        <p:nvSpPr>
          <p:cNvPr id="30777" name="Segnaposto numero diapositiva 88"/>
          <p:cNvSpPr>
            <a:spLocks noGrp="1" noChangeAspect="1"/>
          </p:cNvSpPr>
          <p:nvPr>
            <p:ph type="sldNum" sz="quarter" idx="12"/>
          </p:nvPr>
        </p:nvSpPr>
        <p:spPr>
          <a:xfrm>
            <a:off x="7524328" y="6356353"/>
            <a:ext cx="1162471" cy="365127"/>
          </a:xfrm>
          <a:noFill/>
        </p:spPr>
        <p:txBody>
          <a:bodyPr/>
          <a:lstStyle/>
          <a:p>
            <a:fld id="{AE868966-B56C-4D00-995C-C07762FC58A5}" type="slidenum">
              <a:rPr lang="en-US"/>
              <a:pPr/>
              <a:t>3</a:t>
            </a:fld>
            <a:endParaRPr lang="en-US" dirty="0"/>
          </a:p>
        </p:txBody>
      </p:sp>
      <p:sp>
        <p:nvSpPr>
          <p:cNvPr id="70" name="Segnaposto piè di pagina 69"/>
          <p:cNvSpPr>
            <a:spLocks noGrp="1" noChangeAspect="1"/>
          </p:cNvSpPr>
          <p:nvPr>
            <p:ph type="ftr" sz="quarter" idx="11"/>
          </p:nvPr>
        </p:nvSpPr>
        <p:spPr>
          <a:xfrm>
            <a:off x="3124202" y="6356353"/>
            <a:ext cx="2895599" cy="365127"/>
          </a:xfrm>
        </p:spPr>
        <p:txBody>
          <a:bodyPr/>
          <a:lstStyle/>
          <a:p>
            <a:r>
              <a:rPr lang="en-US" smtClean="0"/>
              <a:t>FTK-IAPP workshop - A. Lanza</a:t>
            </a:r>
            <a:endParaRPr lang="en-US"/>
          </a:p>
        </p:txBody>
      </p:sp>
      <p:sp>
        <p:nvSpPr>
          <p:cNvPr id="79" name="CasellaDiTesto 78"/>
          <p:cNvSpPr txBox="1"/>
          <p:nvPr/>
        </p:nvSpPr>
        <p:spPr>
          <a:xfrm>
            <a:off x="179512" y="692696"/>
            <a:ext cx="5544616" cy="369332"/>
          </a:xfrm>
          <a:prstGeom prst="rect">
            <a:avLst/>
          </a:prstGeom>
          <a:noFill/>
        </p:spPr>
        <p:txBody>
          <a:bodyPr wrap="square" rtlCol="0">
            <a:spAutoFit/>
          </a:bodyPr>
          <a:lstStyle/>
          <a:p>
            <a:r>
              <a:rPr lang="en-US" dirty="0" smtClean="0"/>
              <a:t>Power limit for the single crate: 5kW</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634082"/>
          </a:xfrm>
        </p:spPr>
        <p:txBody>
          <a:bodyPr>
            <a:normAutofit fontScale="90000"/>
          </a:bodyPr>
          <a:lstStyle/>
          <a:p>
            <a:r>
              <a:rPr lang="en-US" b="1" dirty="0" smtClean="0"/>
              <a:t>Crates</a:t>
            </a:r>
            <a:endParaRPr lang="en-US" b="1" dirty="0"/>
          </a:p>
        </p:txBody>
      </p:sp>
      <p:sp>
        <p:nvSpPr>
          <p:cNvPr id="3" name="Segnaposto contenuto 2"/>
          <p:cNvSpPr>
            <a:spLocks noGrp="1"/>
          </p:cNvSpPr>
          <p:nvPr>
            <p:ph idx="1"/>
          </p:nvPr>
        </p:nvSpPr>
        <p:spPr>
          <a:xfrm>
            <a:off x="0" y="764704"/>
            <a:ext cx="6588224" cy="5544616"/>
          </a:xfrm>
        </p:spPr>
        <p:txBody>
          <a:bodyPr>
            <a:normAutofit fontScale="77500" lnSpcReduction="20000"/>
          </a:bodyPr>
          <a:lstStyle/>
          <a:p>
            <a:pPr>
              <a:buFont typeface="Wingdings" pitchFamily="2" charset="2"/>
              <a:buChar char="ü"/>
            </a:pPr>
            <a:r>
              <a:rPr lang="en-US" sz="2300" b="1" dirty="0" smtClean="0"/>
              <a:t>Requirements</a:t>
            </a:r>
            <a:r>
              <a:rPr lang="en-US" sz="2300" dirty="0" smtClean="0"/>
              <a:t>: </a:t>
            </a:r>
          </a:p>
          <a:p>
            <a:pPr lvl="1">
              <a:spcBef>
                <a:spcPts val="0"/>
              </a:spcBef>
              <a:buFont typeface="Wingdings" pitchFamily="2" charset="2"/>
              <a:buChar char="§"/>
            </a:pPr>
            <a:r>
              <a:rPr lang="en-US" sz="2100" dirty="0" smtClean="0"/>
              <a:t>9U with VME64X backplane with 21 slots </a:t>
            </a:r>
          </a:p>
          <a:p>
            <a:pPr lvl="1">
              <a:spcBef>
                <a:spcPts val="0"/>
              </a:spcBef>
              <a:buFont typeface="Wingdings" pitchFamily="2" charset="2"/>
              <a:buChar char="§"/>
            </a:pPr>
            <a:r>
              <a:rPr lang="en-US" sz="2100" dirty="0" smtClean="0"/>
              <a:t>power supply (PS) with 48V@81A, 3.3V@115A, 5V@115A (</a:t>
            </a:r>
            <a:r>
              <a:rPr lang="en-US" sz="2100" b="1" dirty="0" smtClean="0"/>
              <a:t>5kW</a:t>
            </a:r>
            <a:r>
              <a:rPr lang="en-US" sz="2100" dirty="0" smtClean="0"/>
              <a:t>)  -&gt; </a:t>
            </a:r>
            <a:r>
              <a:rPr lang="en-US" sz="2100" b="1" dirty="0" smtClean="0"/>
              <a:t>PS must be customized</a:t>
            </a:r>
          </a:p>
          <a:p>
            <a:pPr lvl="1">
              <a:spcBef>
                <a:spcPts val="0"/>
              </a:spcBef>
              <a:buFont typeface="Wingdings" pitchFamily="2" charset="2"/>
              <a:buChar char="§"/>
            </a:pPr>
            <a:r>
              <a:rPr lang="en-US" sz="2100" dirty="0" smtClean="0"/>
              <a:t>rear card cage up to 28 cm deep for the AUX boards</a:t>
            </a:r>
          </a:p>
          <a:p>
            <a:pPr lvl="1">
              <a:spcBef>
                <a:spcPts val="0"/>
              </a:spcBef>
              <a:buFont typeface="Wingdings" pitchFamily="2" charset="2"/>
              <a:buChar char="§"/>
            </a:pPr>
            <a:r>
              <a:rPr lang="en-US" sz="2100" dirty="0" smtClean="0"/>
              <a:t>For good cooling of AUX boards, the PS must be placed externally to the bin</a:t>
            </a:r>
          </a:p>
          <a:p>
            <a:pPr lvl="1">
              <a:spcBef>
                <a:spcPts val="0"/>
              </a:spcBef>
              <a:buFont typeface="Wingdings" pitchFamily="2" charset="2"/>
              <a:buChar char="§"/>
            </a:pPr>
            <a:r>
              <a:rPr lang="en-US" sz="2100" dirty="0" smtClean="0"/>
              <a:t>We need four 48V pins on the VME backplane, in order to deliver the full necessary current. We decided to use the V1 and V2 power pins and their returns, V1ret and V2ret. The 48V ground is connected to the common ground</a:t>
            </a:r>
          </a:p>
          <a:p>
            <a:pPr>
              <a:buFont typeface="Wingdings" pitchFamily="2" charset="2"/>
              <a:buChar char="ü"/>
            </a:pPr>
            <a:r>
              <a:rPr lang="en-US" sz="2300" b="1" dirty="0" smtClean="0"/>
              <a:t> Commercial crates on the market:</a:t>
            </a:r>
          </a:p>
          <a:p>
            <a:pPr lvl="1">
              <a:spcBef>
                <a:spcPts val="0"/>
              </a:spcBef>
              <a:spcAft>
                <a:spcPts val="1200"/>
              </a:spcAft>
              <a:buFont typeface="Wingdings" pitchFamily="2" charset="2"/>
              <a:buChar char="§"/>
            </a:pPr>
            <a:r>
              <a:rPr lang="en-US" sz="2100" dirty="0" smtClean="0"/>
              <a:t>Wiener is at present the main producer of VME64X 9U crates, available in two versions: 6021 and 6023. </a:t>
            </a:r>
          </a:p>
          <a:p>
            <a:pPr lvl="1">
              <a:spcBef>
                <a:spcPts val="0"/>
              </a:spcBef>
              <a:spcAft>
                <a:spcPts val="1200"/>
              </a:spcAft>
              <a:buFont typeface="Wingdings" pitchFamily="2" charset="2"/>
              <a:buChar char="§"/>
            </a:pPr>
            <a:r>
              <a:rPr lang="en-US" sz="2100" dirty="0" smtClean="0"/>
              <a:t>In the past, </a:t>
            </a:r>
            <a:r>
              <a:rPr lang="en-US" sz="2100" dirty="0" err="1" smtClean="0"/>
              <a:t>Rittal</a:t>
            </a:r>
            <a:r>
              <a:rPr lang="en-US" sz="2100" dirty="0" smtClean="0"/>
              <a:t> USA produced VME 9U crates for CDF. Some of them are available</a:t>
            </a:r>
          </a:p>
          <a:p>
            <a:pPr>
              <a:buFont typeface="Wingdings" pitchFamily="2" charset="2"/>
              <a:buChar char="ü"/>
            </a:pPr>
            <a:r>
              <a:rPr lang="en-US" sz="2300" b="1" dirty="0" smtClean="0"/>
              <a:t>Constraints of Wiener crates:</a:t>
            </a:r>
          </a:p>
          <a:p>
            <a:pPr lvl="1">
              <a:buFont typeface="Wingdings" pitchFamily="2" charset="2"/>
              <a:buChar char="§"/>
            </a:pPr>
            <a:r>
              <a:rPr lang="en-US" sz="2100" dirty="0" smtClean="0"/>
              <a:t>3U PS(UEP6021) is only 3kW, 6U needed to extend to 6kW with 48V@81A</a:t>
            </a:r>
          </a:p>
          <a:p>
            <a:pPr lvl="1">
              <a:buFont typeface="Wingdings" pitchFamily="2" charset="2"/>
              <a:buChar char="§"/>
            </a:pPr>
            <a:r>
              <a:rPr lang="en-US" sz="2100" dirty="0" smtClean="0"/>
              <a:t>6023 is 12U high, while 6021 is 11U. In order to fit the ATLAS standard 52U rack with three crates, model 6021 is preferred</a:t>
            </a:r>
          </a:p>
          <a:p>
            <a:pPr lvl="1">
              <a:buFont typeface="Wingdings" pitchFamily="2" charset="2"/>
              <a:buChar char="§"/>
            </a:pPr>
            <a:r>
              <a:rPr lang="en-US" sz="2100" dirty="0" smtClean="0"/>
              <a:t>Cost!!</a:t>
            </a:r>
          </a:p>
        </p:txBody>
      </p:sp>
      <p:sp>
        <p:nvSpPr>
          <p:cNvPr id="4" name="Segnaposto data 3"/>
          <p:cNvSpPr>
            <a:spLocks noGrp="1"/>
          </p:cNvSpPr>
          <p:nvPr>
            <p:ph type="dt" sz="half" idx="10"/>
          </p:nvPr>
        </p:nvSpPr>
        <p:spPr/>
        <p:txBody>
          <a:bodyPr/>
          <a:lstStyle/>
          <a:p>
            <a:r>
              <a:rPr lang="it-IT" dirty="0" smtClean="0"/>
              <a:t>13/03/2013</a:t>
            </a:r>
            <a:endParaRPr lang="en-US" dirty="0"/>
          </a:p>
        </p:txBody>
      </p:sp>
      <p:sp>
        <p:nvSpPr>
          <p:cNvPr id="5" name="Segnaposto piè di pagina 4"/>
          <p:cNvSpPr>
            <a:spLocks noGrp="1"/>
          </p:cNvSpPr>
          <p:nvPr>
            <p:ph type="ftr" sz="quarter" idx="11"/>
          </p:nvPr>
        </p:nvSpPr>
        <p:spPr/>
        <p:txBody>
          <a:bodyPr/>
          <a:lstStyle/>
          <a:p>
            <a:r>
              <a:rPr lang="en-US" smtClean="0"/>
              <a:t>FTK-IAPP workshop - A. Lanza</a:t>
            </a:r>
            <a:endParaRPr lang="en-US"/>
          </a:p>
        </p:txBody>
      </p:sp>
      <p:sp>
        <p:nvSpPr>
          <p:cNvPr id="6" name="Segnaposto numero diapositiva 5"/>
          <p:cNvSpPr>
            <a:spLocks noGrp="1"/>
          </p:cNvSpPr>
          <p:nvPr>
            <p:ph type="sldNum" sz="quarter" idx="12"/>
          </p:nvPr>
        </p:nvSpPr>
        <p:spPr/>
        <p:txBody>
          <a:bodyPr/>
          <a:lstStyle/>
          <a:p>
            <a:fld id="{37EC3862-9D62-44AA-B1BD-0297B5F44CB6}" type="slidenum">
              <a:rPr lang="en-US" smtClean="0"/>
              <a:pPr/>
              <a:t>4</a:t>
            </a:fld>
            <a:endParaRPr lang="en-US" dirty="0"/>
          </a:p>
        </p:txBody>
      </p:sp>
      <p:pic>
        <p:nvPicPr>
          <p:cNvPr id="8" name="Immagine 7" descr="wiener-6021x-front.jpg"/>
          <p:cNvPicPr>
            <a:picLocks noChangeAspect="1"/>
          </p:cNvPicPr>
          <p:nvPr/>
        </p:nvPicPr>
        <p:blipFill>
          <a:blip r:embed="rId2" cstate="print"/>
          <a:srcRect l="17008" t="2206" r="18268" b="2206"/>
          <a:stretch>
            <a:fillRect/>
          </a:stretch>
        </p:blipFill>
        <p:spPr>
          <a:xfrm>
            <a:off x="6660232" y="188640"/>
            <a:ext cx="2219386" cy="2807907"/>
          </a:xfrm>
          <a:prstGeom prst="rect">
            <a:avLst/>
          </a:prstGeom>
        </p:spPr>
      </p:pic>
      <p:pic>
        <p:nvPicPr>
          <p:cNvPr id="9" name="Immagine 8" descr="wiener-6021x-rear.jpg"/>
          <p:cNvPicPr>
            <a:picLocks noChangeAspect="1"/>
          </p:cNvPicPr>
          <p:nvPr/>
        </p:nvPicPr>
        <p:blipFill>
          <a:blip r:embed="rId3" cstate="print"/>
          <a:srcRect l="10709" t="3876" r="10709" b="4523"/>
          <a:stretch>
            <a:fillRect/>
          </a:stretch>
        </p:blipFill>
        <p:spPr>
          <a:xfrm>
            <a:off x="6516216" y="3645024"/>
            <a:ext cx="2470029" cy="2807267"/>
          </a:xfrm>
          <a:prstGeom prst="rect">
            <a:avLst/>
          </a:prstGeom>
        </p:spPr>
      </p:pic>
      <p:sp>
        <p:nvSpPr>
          <p:cNvPr id="10" name="CasellaDiTesto 9"/>
          <p:cNvSpPr txBox="1"/>
          <p:nvPr/>
        </p:nvSpPr>
        <p:spPr>
          <a:xfrm>
            <a:off x="6551712" y="3140968"/>
            <a:ext cx="2592288" cy="369332"/>
          </a:xfrm>
          <a:prstGeom prst="rect">
            <a:avLst/>
          </a:prstGeom>
          <a:noFill/>
        </p:spPr>
        <p:txBody>
          <a:bodyPr wrap="square" rtlCol="0">
            <a:spAutoFit/>
          </a:bodyPr>
          <a:lstStyle/>
          <a:p>
            <a:r>
              <a:rPr lang="en-US" dirty="0" smtClean="0"/>
              <a:t>Wiener VME64X-9U 6021</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7283152" cy="634082"/>
          </a:xfrm>
        </p:spPr>
        <p:txBody>
          <a:bodyPr>
            <a:normAutofit fontScale="90000"/>
          </a:bodyPr>
          <a:lstStyle/>
          <a:p>
            <a:r>
              <a:rPr lang="en-US" b="1" dirty="0" smtClean="0"/>
              <a:t>Wiener crates</a:t>
            </a:r>
            <a:endParaRPr lang="en-US" dirty="0"/>
          </a:p>
        </p:txBody>
      </p:sp>
      <p:sp>
        <p:nvSpPr>
          <p:cNvPr id="4" name="Segnaposto data 3"/>
          <p:cNvSpPr>
            <a:spLocks noGrp="1"/>
          </p:cNvSpPr>
          <p:nvPr>
            <p:ph type="dt" sz="half" idx="10"/>
          </p:nvPr>
        </p:nvSpPr>
        <p:spPr/>
        <p:txBody>
          <a:bodyPr/>
          <a:lstStyle/>
          <a:p>
            <a:r>
              <a:rPr lang="it-IT" smtClean="0"/>
              <a:t>13/03/2013</a:t>
            </a:r>
            <a:endParaRPr lang="en-US"/>
          </a:p>
        </p:txBody>
      </p:sp>
      <p:sp>
        <p:nvSpPr>
          <p:cNvPr id="5" name="Segnaposto piè di pagina 4"/>
          <p:cNvSpPr>
            <a:spLocks noGrp="1"/>
          </p:cNvSpPr>
          <p:nvPr>
            <p:ph type="ftr" sz="quarter" idx="11"/>
          </p:nvPr>
        </p:nvSpPr>
        <p:spPr/>
        <p:txBody>
          <a:bodyPr/>
          <a:lstStyle/>
          <a:p>
            <a:r>
              <a:rPr lang="en-US" smtClean="0"/>
              <a:t>FTK-IAPP workshop - A. Lanza</a:t>
            </a:r>
            <a:endParaRPr lang="en-US"/>
          </a:p>
        </p:txBody>
      </p:sp>
      <p:sp>
        <p:nvSpPr>
          <p:cNvPr id="6" name="Segnaposto numero diapositiva 5"/>
          <p:cNvSpPr>
            <a:spLocks noGrp="1"/>
          </p:cNvSpPr>
          <p:nvPr>
            <p:ph type="sldNum" sz="quarter" idx="12"/>
          </p:nvPr>
        </p:nvSpPr>
        <p:spPr/>
        <p:txBody>
          <a:bodyPr/>
          <a:lstStyle/>
          <a:p>
            <a:fld id="{37EC3862-9D62-44AA-B1BD-0297B5F44CB6}" type="slidenum">
              <a:rPr lang="en-US" smtClean="0"/>
              <a:pPr/>
              <a:t>5</a:t>
            </a:fld>
            <a:endParaRPr lang="en-US" dirty="0"/>
          </a:p>
        </p:txBody>
      </p:sp>
      <p:sp>
        <p:nvSpPr>
          <p:cNvPr id="10" name="CasellaDiTesto 9"/>
          <p:cNvSpPr txBox="1"/>
          <p:nvPr/>
        </p:nvSpPr>
        <p:spPr>
          <a:xfrm>
            <a:off x="0" y="764704"/>
            <a:ext cx="5292080" cy="2646878"/>
          </a:xfrm>
          <a:prstGeom prst="rect">
            <a:avLst/>
          </a:prstGeom>
          <a:noFill/>
        </p:spPr>
        <p:txBody>
          <a:bodyPr wrap="square" rtlCol="0">
            <a:spAutoFit/>
          </a:bodyPr>
          <a:lstStyle/>
          <a:p>
            <a:r>
              <a:rPr lang="en-US" dirty="0" smtClean="0"/>
              <a:t>One Wiener crate was installed last year at </a:t>
            </a:r>
            <a:r>
              <a:rPr lang="en-US" dirty="0" err="1" smtClean="0"/>
              <a:t>Cern</a:t>
            </a:r>
            <a:r>
              <a:rPr lang="en-US" dirty="0" smtClean="0"/>
              <a:t>. It is composed of a standard bin + fan unit, and a special PS (PL 500 customized) . The total height, including the heat exchanger in between PS and bin not yet installed, is 18U. The PS was properly customized and can deliver 3.3V @115A, 5V@345A and 48V@81A. The big current on the 5V is due to the original CDF </a:t>
            </a:r>
            <a:r>
              <a:rPr lang="en-US" dirty="0" err="1" smtClean="0"/>
              <a:t>AMBoard</a:t>
            </a:r>
            <a:r>
              <a:rPr lang="en-US" dirty="0" smtClean="0"/>
              <a:t> requirements</a:t>
            </a:r>
          </a:p>
          <a:p>
            <a:r>
              <a:rPr lang="en-US" sz="2200" dirty="0" smtClean="0"/>
              <a:t>                </a:t>
            </a:r>
            <a:endParaRPr lang="en-US" sz="2200" b="1" dirty="0"/>
          </a:p>
        </p:txBody>
      </p:sp>
      <p:pic>
        <p:nvPicPr>
          <p:cNvPr id="13" name="Immagine 12" descr="P8300717.JPG"/>
          <p:cNvPicPr>
            <a:picLocks noChangeAspect="1"/>
          </p:cNvPicPr>
          <p:nvPr/>
        </p:nvPicPr>
        <p:blipFill>
          <a:blip r:embed="rId2" cstate="print"/>
          <a:srcRect l="2461" t="2461" r="2522" b="12303"/>
          <a:stretch>
            <a:fillRect/>
          </a:stretch>
        </p:blipFill>
        <p:spPr>
          <a:xfrm rot="-5400000">
            <a:off x="4310320" y="1602448"/>
            <a:ext cx="5560811" cy="3741306"/>
          </a:xfrm>
          <a:prstGeom prst="rect">
            <a:avLst/>
          </a:prstGeom>
        </p:spPr>
      </p:pic>
      <p:pic>
        <p:nvPicPr>
          <p:cNvPr id="14" name="Immagine 13" descr="P8300718.JPG"/>
          <p:cNvPicPr preferRelativeResize="0">
            <a:picLocks noChangeAspect="1"/>
          </p:cNvPicPr>
          <p:nvPr/>
        </p:nvPicPr>
        <p:blipFill>
          <a:blip r:embed="rId3" cstate="print"/>
          <a:srcRect l="2092" t="2543" r="738" b="1148"/>
          <a:stretch>
            <a:fillRect/>
          </a:stretch>
        </p:blipFill>
        <p:spPr>
          <a:xfrm>
            <a:off x="395536" y="3140968"/>
            <a:ext cx="4151519" cy="3086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7283152" cy="634082"/>
          </a:xfrm>
        </p:spPr>
        <p:txBody>
          <a:bodyPr>
            <a:normAutofit fontScale="90000"/>
          </a:bodyPr>
          <a:lstStyle/>
          <a:p>
            <a:r>
              <a:rPr lang="en-US" b="1" dirty="0" err="1" smtClean="0"/>
              <a:t>Rittal</a:t>
            </a:r>
            <a:r>
              <a:rPr lang="en-US" b="1" dirty="0" smtClean="0"/>
              <a:t> crates (CDF)</a:t>
            </a:r>
            <a:endParaRPr lang="en-US" dirty="0"/>
          </a:p>
        </p:txBody>
      </p:sp>
      <p:sp>
        <p:nvSpPr>
          <p:cNvPr id="4" name="Segnaposto data 3"/>
          <p:cNvSpPr>
            <a:spLocks noGrp="1"/>
          </p:cNvSpPr>
          <p:nvPr>
            <p:ph type="dt" sz="half" idx="10"/>
          </p:nvPr>
        </p:nvSpPr>
        <p:spPr/>
        <p:txBody>
          <a:bodyPr/>
          <a:lstStyle/>
          <a:p>
            <a:r>
              <a:rPr lang="it-IT" smtClean="0"/>
              <a:t>13/03/2013</a:t>
            </a:r>
            <a:endParaRPr lang="en-US"/>
          </a:p>
        </p:txBody>
      </p:sp>
      <p:sp>
        <p:nvSpPr>
          <p:cNvPr id="5" name="Segnaposto piè di pagina 4"/>
          <p:cNvSpPr>
            <a:spLocks noGrp="1"/>
          </p:cNvSpPr>
          <p:nvPr>
            <p:ph type="ftr" sz="quarter" idx="11"/>
          </p:nvPr>
        </p:nvSpPr>
        <p:spPr/>
        <p:txBody>
          <a:bodyPr/>
          <a:lstStyle/>
          <a:p>
            <a:r>
              <a:rPr lang="en-US" smtClean="0"/>
              <a:t>FTK-IAPP workshop - A. Lanza</a:t>
            </a:r>
            <a:endParaRPr lang="en-US"/>
          </a:p>
        </p:txBody>
      </p:sp>
      <p:sp>
        <p:nvSpPr>
          <p:cNvPr id="6" name="Segnaposto numero diapositiva 5"/>
          <p:cNvSpPr>
            <a:spLocks noGrp="1"/>
          </p:cNvSpPr>
          <p:nvPr>
            <p:ph type="sldNum" sz="quarter" idx="12"/>
          </p:nvPr>
        </p:nvSpPr>
        <p:spPr/>
        <p:txBody>
          <a:bodyPr/>
          <a:lstStyle/>
          <a:p>
            <a:fld id="{37EC3862-9D62-44AA-B1BD-0297B5F44CB6}" type="slidenum">
              <a:rPr lang="en-US" smtClean="0"/>
              <a:pPr/>
              <a:t>6</a:t>
            </a:fld>
            <a:endParaRPr lang="en-US" dirty="0"/>
          </a:p>
        </p:txBody>
      </p:sp>
      <p:sp>
        <p:nvSpPr>
          <p:cNvPr id="10" name="CasellaDiTesto 9"/>
          <p:cNvSpPr txBox="1"/>
          <p:nvPr/>
        </p:nvSpPr>
        <p:spPr>
          <a:xfrm>
            <a:off x="179512" y="764704"/>
            <a:ext cx="8676456" cy="646331"/>
          </a:xfrm>
          <a:prstGeom prst="rect">
            <a:avLst/>
          </a:prstGeom>
          <a:noFill/>
        </p:spPr>
        <p:txBody>
          <a:bodyPr wrap="square" rtlCol="0">
            <a:spAutoFit/>
          </a:bodyPr>
          <a:lstStyle/>
          <a:p>
            <a:r>
              <a:rPr lang="en-US" dirty="0" smtClean="0"/>
              <a:t>Used in CDF and very old (and dirty). Their PS must be replaced (not compliant) and the fan unit must be modified (working at 115 VAC). The original 5V PS was rated at 315A</a:t>
            </a:r>
          </a:p>
        </p:txBody>
      </p:sp>
      <p:pic>
        <p:nvPicPr>
          <p:cNvPr id="9" name="Immagine 8" descr="P9050724.JPG"/>
          <p:cNvPicPr>
            <a:picLocks noChangeAspect="1"/>
          </p:cNvPicPr>
          <p:nvPr/>
        </p:nvPicPr>
        <p:blipFill>
          <a:blip r:embed="rId2" cstate="print"/>
          <a:srcRect l="14764" r="17163"/>
          <a:stretch>
            <a:fillRect/>
          </a:stretch>
        </p:blipFill>
        <p:spPr>
          <a:xfrm>
            <a:off x="5160259" y="1844824"/>
            <a:ext cx="3983741" cy="4389120"/>
          </a:xfrm>
          <a:prstGeom prst="rect">
            <a:avLst/>
          </a:prstGeom>
        </p:spPr>
      </p:pic>
      <p:pic>
        <p:nvPicPr>
          <p:cNvPr id="11" name="Immagine 10" descr="P9050730.JPG"/>
          <p:cNvPicPr>
            <a:picLocks noChangeAspect="1"/>
          </p:cNvPicPr>
          <p:nvPr/>
        </p:nvPicPr>
        <p:blipFill>
          <a:blip r:embed="rId3" cstate="print"/>
          <a:srcRect l="3076" r="12303"/>
          <a:stretch>
            <a:fillRect/>
          </a:stretch>
        </p:blipFill>
        <p:spPr>
          <a:xfrm>
            <a:off x="179512" y="1844824"/>
            <a:ext cx="4952198" cy="43891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7283152" cy="634082"/>
          </a:xfrm>
        </p:spPr>
        <p:txBody>
          <a:bodyPr>
            <a:normAutofit fontScale="90000"/>
          </a:bodyPr>
          <a:lstStyle/>
          <a:p>
            <a:r>
              <a:rPr lang="en-US" b="1" dirty="0" smtClean="0"/>
              <a:t>Mixed crates </a:t>
            </a:r>
            <a:endParaRPr lang="en-US" dirty="0"/>
          </a:p>
        </p:txBody>
      </p:sp>
      <p:sp>
        <p:nvSpPr>
          <p:cNvPr id="4" name="Segnaposto data 3"/>
          <p:cNvSpPr>
            <a:spLocks noGrp="1"/>
          </p:cNvSpPr>
          <p:nvPr>
            <p:ph type="dt" sz="half" idx="10"/>
          </p:nvPr>
        </p:nvSpPr>
        <p:spPr/>
        <p:txBody>
          <a:bodyPr/>
          <a:lstStyle/>
          <a:p>
            <a:r>
              <a:rPr lang="it-IT" smtClean="0"/>
              <a:t>13/03/2013</a:t>
            </a:r>
            <a:endParaRPr lang="en-US"/>
          </a:p>
        </p:txBody>
      </p:sp>
      <p:sp>
        <p:nvSpPr>
          <p:cNvPr id="5" name="Segnaposto piè di pagina 4"/>
          <p:cNvSpPr>
            <a:spLocks noGrp="1"/>
          </p:cNvSpPr>
          <p:nvPr>
            <p:ph type="ftr" sz="quarter" idx="11"/>
          </p:nvPr>
        </p:nvSpPr>
        <p:spPr/>
        <p:txBody>
          <a:bodyPr/>
          <a:lstStyle/>
          <a:p>
            <a:r>
              <a:rPr lang="en-US" smtClean="0"/>
              <a:t>FTK-IAPP workshop - A. Lanza</a:t>
            </a:r>
            <a:endParaRPr lang="en-US"/>
          </a:p>
        </p:txBody>
      </p:sp>
      <p:sp>
        <p:nvSpPr>
          <p:cNvPr id="6" name="Segnaposto numero diapositiva 5"/>
          <p:cNvSpPr>
            <a:spLocks noGrp="1"/>
          </p:cNvSpPr>
          <p:nvPr>
            <p:ph type="sldNum" sz="quarter" idx="12"/>
          </p:nvPr>
        </p:nvSpPr>
        <p:spPr/>
        <p:txBody>
          <a:bodyPr/>
          <a:lstStyle/>
          <a:p>
            <a:fld id="{37EC3862-9D62-44AA-B1BD-0297B5F44CB6}" type="slidenum">
              <a:rPr lang="en-US" smtClean="0"/>
              <a:pPr/>
              <a:t>7</a:t>
            </a:fld>
            <a:endParaRPr lang="en-US" dirty="0"/>
          </a:p>
        </p:txBody>
      </p:sp>
      <p:sp>
        <p:nvSpPr>
          <p:cNvPr id="10" name="CasellaDiTesto 9"/>
          <p:cNvSpPr txBox="1"/>
          <p:nvPr/>
        </p:nvSpPr>
        <p:spPr>
          <a:xfrm>
            <a:off x="179512" y="620688"/>
            <a:ext cx="8676456" cy="1538883"/>
          </a:xfrm>
          <a:prstGeom prst="rect">
            <a:avLst/>
          </a:prstGeom>
          <a:noFill/>
        </p:spPr>
        <p:txBody>
          <a:bodyPr wrap="square" rtlCol="0">
            <a:spAutoFit/>
          </a:bodyPr>
          <a:lstStyle/>
          <a:p>
            <a:r>
              <a:rPr lang="en-US" dirty="0" smtClean="0"/>
              <a:t>We are now testing a mixed crate composed of the Wiener PS </a:t>
            </a:r>
            <a:r>
              <a:rPr lang="en-US" dirty="0" smtClean="0"/>
              <a:t>(</a:t>
            </a:r>
            <a:r>
              <a:rPr lang="en-US" dirty="0" smtClean="0"/>
              <a:t>same as installed at </a:t>
            </a:r>
            <a:r>
              <a:rPr lang="en-US" dirty="0" err="1" smtClean="0"/>
              <a:t>Cern</a:t>
            </a:r>
            <a:r>
              <a:rPr lang="en-US" dirty="0" smtClean="0"/>
              <a:t>) </a:t>
            </a:r>
            <a:r>
              <a:rPr lang="en-US" dirty="0" smtClean="0"/>
              <a:t>and of the CDF bin, heat exchanger and fan unit, properly modified to allow operation with 230 VAC. PS cabling is quite chaotic because of the huge and heavy CDF cables on the 5V@345A</a:t>
            </a:r>
          </a:p>
          <a:p>
            <a:r>
              <a:rPr lang="en-US" sz="2200" dirty="0" smtClean="0"/>
              <a:t>                </a:t>
            </a:r>
            <a:endParaRPr lang="en-US" sz="2200" b="1" dirty="0"/>
          </a:p>
        </p:txBody>
      </p:sp>
      <p:pic>
        <p:nvPicPr>
          <p:cNvPr id="12" name="Immagine 11" descr="WP_000006.jpg"/>
          <p:cNvPicPr>
            <a:picLocks noChangeAspect="1"/>
          </p:cNvPicPr>
          <p:nvPr/>
        </p:nvPicPr>
        <p:blipFill>
          <a:blip r:embed="rId2" cstate="print"/>
          <a:srcRect l="17022" t="18672" r="17022" b="11985"/>
          <a:stretch>
            <a:fillRect/>
          </a:stretch>
        </p:blipFill>
        <p:spPr>
          <a:xfrm>
            <a:off x="683568" y="1844824"/>
            <a:ext cx="3392524" cy="4755710"/>
          </a:xfrm>
          <a:prstGeom prst="rect">
            <a:avLst/>
          </a:prstGeom>
        </p:spPr>
      </p:pic>
      <p:pic>
        <p:nvPicPr>
          <p:cNvPr id="13" name="Immagine 12" descr="WP_000010.jpg"/>
          <p:cNvPicPr>
            <a:picLocks noChangeAspect="1"/>
          </p:cNvPicPr>
          <p:nvPr/>
        </p:nvPicPr>
        <p:blipFill>
          <a:blip r:embed="rId3" cstate="print"/>
          <a:srcRect l="1621" t="2171" r="4516"/>
          <a:stretch>
            <a:fillRect/>
          </a:stretch>
        </p:blipFill>
        <p:spPr>
          <a:xfrm>
            <a:off x="4932040" y="1772816"/>
            <a:ext cx="3501796" cy="48663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7283152" cy="634082"/>
          </a:xfrm>
        </p:spPr>
        <p:txBody>
          <a:bodyPr>
            <a:normAutofit fontScale="90000"/>
          </a:bodyPr>
          <a:lstStyle/>
          <a:p>
            <a:r>
              <a:rPr lang="en-US" b="1" dirty="0" smtClean="0"/>
              <a:t>Cooling test setup </a:t>
            </a:r>
            <a:endParaRPr lang="en-US" dirty="0"/>
          </a:p>
        </p:txBody>
      </p:sp>
      <p:sp>
        <p:nvSpPr>
          <p:cNvPr id="4" name="Segnaposto data 3"/>
          <p:cNvSpPr>
            <a:spLocks noGrp="1"/>
          </p:cNvSpPr>
          <p:nvPr>
            <p:ph type="dt" sz="half" idx="10"/>
          </p:nvPr>
        </p:nvSpPr>
        <p:spPr/>
        <p:txBody>
          <a:bodyPr/>
          <a:lstStyle/>
          <a:p>
            <a:r>
              <a:rPr lang="it-IT" smtClean="0"/>
              <a:t>13/03/2013</a:t>
            </a:r>
            <a:endParaRPr lang="en-US"/>
          </a:p>
        </p:txBody>
      </p:sp>
      <p:sp>
        <p:nvSpPr>
          <p:cNvPr id="5" name="Segnaposto piè di pagina 4"/>
          <p:cNvSpPr>
            <a:spLocks noGrp="1"/>
          </p:cNvSpPr>
          <p:nvPr>
            <p:ph type="ftr" sz="quarter" idx="11"/>
          </p:nvPr>
        </p:nvSpPr>
        <p:spPr/>
        <p:txBody>
          <a:bodyPr/>
          <a:lstStyle/>
          <a:p>
            <a:r>
              <a:rPr lang="en-US" smtClean="0"/>
              <a:t>FTK-IAPP workshop - A. Lanza</a:t>
            </a:r>
            <a:endParaRPr lang="en-US"/>
          </a:p>
        </p:txBody>
      </p:sp>
      <p:sp>
        <p:nvSpPr>
          <p:cNvPr id="6" name="Segnaposto numero diapositiva 5"/>
          <p:cNvSpPr>
            <a:spLocks noGrp="1"/>
          </p:cNvSpPr>
          <p:nvPr>
            <p:ph type="sldNum" sz="quarter" idx="12"/>
          </p:nvPr>
        </p:nvSpPr>
        <p:spPr/>
        <p:txBody>
          <a:bodyPr/>
          <a:lstStyle/>
          <a:p>
            <a:fld id="{37EC3862-9D62-44AA-B1BD-0297B5F44CB6}" type="slidenum">
              <a:rPr lang="en-US" smtClean="0"/>
              <a:pPr/>
              <a:t>8</a:t>
            </a:fld>
            <a:endParaRPr lang="en-US" dirty="0"/>
          </a:p>
        </p:txBody>
      </p:sp>
      <p:sp>
        <p:nvSpPr>
          <p:cNvPr id="10" name="CasellaDiTesto 9"/>
          <p:cNvSpPr txBox="1"/>
          <p:nvPr/>
        </p:nvSpPr>
        <p:spPr>
          <a:xfrm>
            <a:off x="179512" y="764704"/>
            <a:ext cx="8676456" cy="2277547"/>
          </a:xfrm>
          <a:prstGeom prst="rect">
            <a:avLst/>
          </a:prstGeom>
          <a:noFill/>
        </p:spPr>
        <p:txBody>
          <a:bodyPr wrap="square" rtlCol="0">
            <a:spAutoFit/>
          </a:bodyPr>
          <a:lstStyle/>
          <a:p>
            <a:r>
              <a:rPr lang="en-US" sz="2000" dirty="0" smtClean="0"/>
              <a:t>The setup is based on the mixed crate described before. Three shunts were added to the PS for reading out currents. Shunt voltage drops are displayed by three voltmeters. The load is composed of nine (at the moment) load boards, detailed in the next slide.</a:t>
            </a:r>
          </a:p>
          <a:p>
            <a:r>
              <a:rPr lang="en-US" sz="2000" dirty="0" smtClean="0"/>
              <a:t>Three load boards are equipped with 4 T sensors each, supplied by and external power supply and read out by a </a:t>
            </a:r>
            <a:r>
              <a:rPr lang="en-US" sz="2000" dirty="0" err="1" smtClean="0"/>
              <a:t>multimeter</a:t>
            </a:r>
            <a:endParaRPr lang="en-US" sz="2000" dirty="0" smtClean="0"/>
          </a:p>
          <a:p>
            <a:r>
              <a:rPr lang="en-US" sz="2200" dirty="0" smtClean="0"/>
              <a:t>                </a:t>
            </a:r>
            <a:endParaRPr lang="en-US" sz="2200" b="1" dirty="0"/>
          </a:p>
        </p:txBody>
      </p:sp>
      <p:pic>
        <p:nvPicPr>
          <p:cNvPr id="7" name="Immagine 6" descr="P3071030.JPG"/>
          <p:cNvPicPr>
            <a:picLocks noChangeAspect="1"/>
          </p:cNvPicPr>
          <p:nvPr/>
        </p:nvPicPr>
        <p:blipFill>
          <a:blip r:embed="rId2" cstate="print"/>
          <a:srcRect l="12303" r="6152"/>
          <a:stretch>
            <a:fillRect/>
          </a:stretch>
        </p:blipFill>
        <p:spPr>
          <a:xfrm>
            <a:off x="5508104" y="2924944"/>
            <a:ext cx="3340501" cy="3072384"/>
          </a:xfrm>
          <a:prstGeom prst="rect">
            <a:avLst/>
          </a:prstGeom>
        </p:spPr>
      </p:pic>
      <p:pic>
        <p:nvPicPr>
          <p:cNvPr id="8" name="Immagine 7" descr="P3071034.JPG"/>
          <p:cNvPicPr>
            <a:picLocks noChangeAspect="1"/>
          </p:cNvPicPr>
          <p:nvPr/>
        </p:nvPicPr>
        <p:blipFill>
          <a:blip r:embed="rId3" cstate="print"/>
          <a:srcRect l="2092" r="492" b="8202"/>
          <a:stretch>
            <a:fillRect/>
          </a:stretch>
        </p:blipFill>
        <p:spPr>
          <a:xfrm>
            <a:off x="179512" y="2780928"/>
            <a:ext cx="5130846" cy="36262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7283152" cy="634082"/>
          </a:xfrm>
        </p:spPr>
        <p:txBody>
          <a:bodyPr>
            <a:normAutofit fontScale="90000"/>
          </a:bodyPr>
          <a:lstStyle/>
          <a:p>
            <a:r>
              <a:rPr lang="en-US" b="1" dirty="0" smtClean="0"/>
              <a:t>Load boards </a:t>
            </a:r>
            <a:endParaRPr lang="en-US" dirty="0"/>
          </a:p>
        </p:txBody>
      </p:sp>
      <p:sp>
        <p:nvSpPr>
          <p:cNvPr id="4" name="Segnaposto data 3"/>
          <p:cNvSpPr>
            <a:spLocks noGrp="1"/>
          </p:cNvSpPr>
          <p:nvPr>
            <p:ph type="dt" sz="half" idx="10"/>
          </p:nvPr>
        </p:nvSpPr>
        <p:spPr/>
        <p:txBody>
          <a:bodyPr/>
          <a:lstStyle/>
          <a:p>
            <a:r>
              <a:rPr lang="it-IT" smtClean="0"/>
              <a:t>13/03/2013</a:t>
            </a:r>
            <a:endParaRPr lang="en-US"/>
          </a:p>
        </p:txBody>
      </p:sp>
      <p:sp>
        <p:nvSpPr>
          <p:cNvPr id="5" name="Segnaposto piè di pagina 4"/>
          <p:cNvSpPr>
            <a:spLocks noGrp="1"/>
          </p:cNvSpPr>
          <p:nvPr>
            <p:ph type="ftr" sz="quarter" idx="11"/>
          </p:nvPr>
        </p:nvSpPr>
        <p:spPr/>
        <p:txBody>
          <a:bodyPr/>
          <a:lstStyle/>
          <a:p>
            <a:r>
              <a:rPr lang="en-US" smtClean="0"/>
              <a:t>FTK-IAPP workshop - A. Lanza</a:t>
            </a:r>
            <a:endParaRPr lang="en-US"/>
          </a:p>
        </p:txBody>
      </p:sp>
      <p:sp>
        <p:nvSpPr>
          <p:cNvPr id="6" name="Segnaposto numero diapositiva 5"/>
          <p:cNvSpPr>
            <a:spLocks noGrp="1"/>
          </p:cNvSpPr>
          <p:nvPr>
            <p:ph type="sldNum" sz="quarter" idx="12"/>
          </p:nvPr>
        </p:nvSpPr>
        <p:spPr/>
        <p:txBody>
          <a:bodyPr/>
          <a:lstStyle/>
          <a:p>
            <a:fld id="{37EC3862-9D62-44AA-B1BD-0297B5F44CB6}" type="slidenum">
              <a:rPr lang="en-US" smtClean="0"/>
              <a:pPr/>
              <a:t>9</a:t>
            </a:fld>
            <a:endParaRPr lang="en-US" dirty="0"/>
          </a:p>
        </p:txBody>
      </p:sp>
      <p:sp>
        <p:nvSpPr>
          <p:cNvPr id="10" name="CasellaDiTesto 9"/>
          <p:cNvSpPr txBox="1"/>
          <p:nvPr/>
        </p:nvSpPr>
        <p:spPr>
          <a:xfrm>
            <a:off x="179512" y="764704"/>
            <a:ext cx="2880320" cy="5632311"/>
          </a:xfrm>
          <a:prstGeom prst="rect">
            <a:avLst/>
          </a:prstGeom>
          <a:noFill/>
        </p:spPr>
        <p:txBody>
          <a:bodyPr wrap="square" rtlCol="0">
            <a:spAutoFit/>
          </a:bodyPr>
          <a:lstStyle/>
          <a:p>
            <a:r>
              <a:rPr lang="en-US" sz="2000" dirty="0" smtClean="0"/>
              <a:t>They were produced by </a:t>
            </a:r>
            <a:r>
              <a:rPr lang="en-US" sz="2000" dirty="0" smtClean="0"/>
              <a:t>CDF. </a:t>
            </a:r>
            <a:r>
              <a:rPr lang="en-US" sz="2000" dirty="0" smtClean="0"/>
              <a:t>Current load is composed of various resistor banks supplied by the 3.3V, 5V, ±12V, V1 and V2.</a:t>
            </a:r>
          </a:p>
          <a:p>
            <a:r>
              <a:rPr lang="en-US" sz="2000" dirty="0" smtClean="0"/>
              <a:t>V1 and V2 were properly modified to allow their use with th</a:t>
            </a:r>
            <a:r>
              <a:rPr lang="en-US" sz="2000" dirty="0" smtClean="0"/>
              <a:t>e special 48V.</a:t>
            </a:r>
          </a:p>
          <a:p>
            <a:r>
              <a:rPr lang="en-US" sz="2000" dirty="0" smtClean="0"/>
              <a:t>Resistor banks can be connected or disconnected by means of fuses placed close to the VME connectors.</a:t>
            </a:r>
          </a:p>
          <a:p>
            <a:r>
              <a:rPr lang="en-US" sz="2000" dirty="0" smtClean="0"/>
              <a:t>Three load boards were modified inserting T sensors at the four corners</a:t>
            </a:r>
            <a:endParaRPr lang="en-US" sz="2000" dirty="0"/>
          </a:p>
        </p:txBody>
      </p:sp>
      <p:pic>
        <p:nvPicPr>
          <p:cNvPr id="9" name="Immagine 8" descr="WP_000003.jpg"/>
          <p:cNvPicPr>
            <a:picLocks noChangeAspect="1"/>
          </p:cNvPicPr>
          <p:nvPr/>
        </p:nvPicPr>
        <p:blipFill>
          <a:blip r:embed="rId2" cstate="print"/>
          <a:srcRect l="1042" t="8945" r="579" b="7816"/>
          <a:stretch>
            <a:fillRect/>
          </a:stretch>
        </p:blipFill>
        <p:spPr>
          <a:xfrm rot="5400000">
            <a:off x="3456221" y="656347"/>
            <a:ext cx="5060149" cy="5708912"/>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2358</TotalTime>
  <Words>1398</Words>
  <Application>Microsoft Office PowerPoint</Application>
  <PresentationFormat>Presentazione su schermo (4:3)</PresentationFormat>
  <Paragraphs>151</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FTK crates, power supplies and cooling issues</vt:lpstr>
      <vt:lpstr>FTK racks</vt:lpstr>
      <vt:lpstr>Example of a core Crate</vt:lpstr>
      <vt:lpstr>Crates</vt:lpstr>
      <vt:lpstr>Wiener crates</vt:lpstr>
      <vt:lpstr>Rittal crates (CDF)</vt:lpstr>
      <vt:lpstr>Mixed crates </vt:lpstr>
      <vt:lpstr>Cooling test setup </vt:lpstr>
      <vt:lpstr>Load boards </vt:lpstr>
      <vt:lpstr>Layout of load boards </vt:lpstr>
      <vt:lpstr>First results</vt:lpstr>
      <vt:lpstr>Next steps</vt:lpstr>
      <vt:lpstr>Next steps – cont’d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Agostino Lanza</dc:creator>
  <cp:lastModifiedBy>Agostino Lanza</cp:lastModifiedBy>
  <cp:revision>239</cp:revision>
  <dcterms:created xsi:type="dcterms:W3CDTF">2010-11-20T00:03:41Z</dcterms:created>
  <dcterms:modified xsi:type="dcterms:W3CDTF">2013-03-07T23:34:38Z</dcterms:modified>
</cp:coreProperties>
</file>