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72" r:id="rId2"/>
    <p:sldId id="256" r:id="rId3"/>
    <p:sldId id="257" r:id="rId4"/>
    <p:sldId id="258" r:id="rId5"/>
    <p:sldId id="259" r:id="rId6"/>
    <p:sldId id="261" r:id="rId7"/>
    <p:sldId id="262" r:id="rId8"/>
    <p:sldId id="260" r:id="rId9"/>
    <p:sldId id="263" r:id="rId10"/>
    <p:sldId id="264" r:id="rId11"/>
    <p:sldId id="265" r:id="rId12"/>
    <p:sldId id="266" r:id="rId13"/>
    <p:sldId id="267" r:id="rId14"/>
    <p:sldId id="269" r:id="rId15"/>
    <p:sldId id="270" r:id="rId16"/>
    <p:sldId id="271" r:id="rId17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552" y="-1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E99B6BE-7789-4388-BD62-464BB4C7A72C}" type="datetimeFigureOut">
              <a:rPr lang="en-US" smtClean="0"/>
              <a:pPr/>
              <a:t>3/12/2013</a:t>
            </a:fld>
            <a:endParaRPr lang="en-US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A274908-75F6-40C2-B272-F5711BA657DE}" type="slidenum">
              <a:rPr lang="en-US" smtClean="0"/>
              <a:pPr/>
              <a:t>‹N›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Segnaposto immagin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8131" name="Segnaposto not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t-IT" dirty="0" smtClean="0"/>
          </a:p>
        </p:txBody>
      </p:sp>
      <p:sp>
        <p:nvSpPr>
          <p:cNvPr id="48132" name="Segnaposto numero diapositiva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CA0DD20D-0052-4B6C-925B-B459CE0B5A28}" type="slidenum">
              <a:rPr lang="it-IT" smtClean="0"/>
              <a:pPr/>
              <a:t>1</a:t>
            </a:fld>
            <a:endParaRPr lang="it-IT" dirty="0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12/03/2013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12/03/2013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12/03/2013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12/03/2013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12/03/2013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12/03/2013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12/03/2013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12/03/2013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12/03/2013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12/03/2013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12/03/2013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6055F8-1D02-4417-9241-55C834FD9970}" type="datetimeFigureOut">
              <a:rPr lang="it-IT" smtClean="0"/>
              <a:pPr/>
              <a:t>12/03/2013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pn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12"/>
          <p:cNvSpPr>
            <a:spLocks noChangeArrowheads="1"/>
          </p:cNvSpPr>
          <p:nvPr/>
        </p:nvSpPr>
        <p:spPr bwMode="auto">
          <a:xfrm>
            <a:off x="0" y="0"/>
            <a:ext cx="9144000" cy="836613"/>
          </a:xfrm>
          <a:prstGeom prst="rect">
            <a:avLst/>
          </a:prstGeom>
          <a:gradFill rotWithShape="1">
            <a:gsLst>
              <a:gs pos="0">
                <a:srgbClr val="000FD6">
                  <a:alpha val="29999"/>
                </a:srgbClr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it-IT" dirty="0"/>
          </a:p>
        </p:txBody>
      </p:sp>
      <p:sp>
        <p:nvSpPr>
          <p:cNvPr id="2051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51520" y="3861048"/>
            <a:ext cx="8713788" cy="647897"/>
          </a:xfrm>
        </p:spPr>
        <p:txBody>
          <a:bodyPr/>
          <a:lstStyle/>
          <a:p>
            <a:pPr eaLnBrk="1" hangingPunct="1"/>
            <a:r>
              <a:rPr lang="it-IT" sz="1600" dirty="0" smtClean="0">
                <a:solidFill>
                  <a:srgbClr val="00004C"/>
                </a:solidFill>
                <a:latin typeface="Times New Roman" pitchFamily="18" charset="0"/>
              </a:rPr>
              <a:t>IAPP - FTK workshop – Pisa 11-15 march, 2013</a:t>
            </a:r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179512" y="2780928"/>
            <a:ext cx="8713788" cy="6478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6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4C"/>
                </a:solidFill>
                <a:effectLst/>
                <a:uLnTx/>
                <a:uFillTx/>
                <a:latin typeface="Times New Roman" pitchFamily="18" charset="0"/>
                <a:ea typeface="+mj-ea"/>
                <a:cs typeface="+mj-cs"/>
              </a:rPr>
              <a:t> Marco Piendibene – </a:t>
            </a:r>
            <a:r>
              <a:rPr kumimoji="0" lang="it-IT" sz="16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4C"/>
                </a:solidFill>
                <a:effectLst/>
                <a:uLnTx/>
                <a:uFillTx/>
                <a:latin typeface="Times New Roman" pitchFamily="18" charset="0"/>
                <a:ea typeface="+mj-ea"/>
                <a:cs typeface="+mj-cs"/>
              </a:rPr>
              <a:t>University</a:t>
            </a:r>
            <a:r>
              <a:rPr kumimoji="0" lang="it-IT" sz="1600" b="0" i="0" u="none" strike="noStrike" kern="0" cap="none" spc="0" normalizeH="0" noProof="0" dirty="0" smtClean="0">
                <a:ln>
                  <a:noFill/>
                </a:ln>
                <a:solidFill>
                  <a:srgbClr val="00004C"/>
                </a:solidFill>
                <a:effectLst/>
                <a:uLnTx/>
                <a:uFillTx/>
                <a:latin typeface="Times New Roman" pitchFamily="18" charset="0"/>
                <a:ea typeface="+mj-ea"/>
                <a:cs typeface="+mj-cs"/>
              </a:rPr>
              <a:t> </a:t>
            </a:r>
            <a:r>
              <a:rPr kumimoji="0" lang="it-IT" sz="1600" b="0" i="0" u="none" strike="noStrike" kern="0" cap="none" spc="0" normalizeH="0" noProof="0" dirty="0" err="1" smtClean="0">
                <a:ln>
                  <a:noFill/>
                </a:ln>
                <a:solidFill>
                  <a:srgbClr val="00004C"/>
                </a:solidFill>
                <a:effectLst/>
                <a:uLnTx/>
                <a:uFillTx/>
                <a:latin typeface="Times New Roman" pitchFamily="18" charset="0"/>
                <a:ea typeface="+mj-ea"/>
                <a:cs typeface="+mj-cs"/>
              </a:rPr>
              <a:t>of</a:t>
            </a:r>
            <a:r>
              <a:rPr kumimoji="0" lang="it-IT" sz="1600" b="0" i="0" u="none" strike="noStrike" kern="0" cap="none" spc="0" normalizeH="0" noProof="0" dirty="0" smtClean="0">
                <a:ln>
                  <a:noFill/>
                </a:ln>
                <a:solidFill>
                  <a:srgbClr val="00004C"/>
                </a:solidFill>
                <a:effectLst/>
                <a:uLnTx/>
                <a:uFillTx/>
                <a:latin typeface="Times New Roman" pitchFamily="18" charset="0"/>
                <a:ea typeface="+mj-ea"/>
                <a:cs typeface="+mj-cs"/>
              </a:rPr>
              <a:t> Pisa &amp; INFN</a:t>
            </a:r>
            <a:endParaRPr kumimoji="0" lang="it-IT" sz="1600" b="0" i="0" u="none" strike="noStrike" kern="0" cap="none" spc="0" normalizeH="0" baseline="0" noProof="0" dirty="0" smtClean="0">
              <a:ln>
                <a:noFill/>
              </a:ln>
              <a:solidFill>
                <a:srgbClr val="00004C"/>
              </a:solidFill>
              <a:effectLst/>
              <a:uLnTx/>
              <a:uFillTx/>
              <a:latin typeface="Times New Roman" pitchFamily="18" charset="0"/>
              <a:ea typeface="+mj-ea"/>
              <a:cs typeface="+mj-cs"/>
            </a:endParaRPr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179512" y="2060848"/>
            <a:ext cx="8713788" cy="6478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4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4C"/>
                </a:solidFill>
                <a:effectLst/>
                <a:uLnTx/>
                <a:uFillTx/>
                <a:latin typeface="Times New Roman" pitchFamily="18" charset="0"/>
                <a:ea typeface="+mj-ea"/>
                <a:cs typeface="+mj-cs"/>
              </a:rPr>
              <a:t> </a:t>
            </a:r>
            <a:r>
              <a:rPr kumimoji="0" lang="it-IT" sz="4800" b="0" i="0" u="none" strike="noStrike" kern="0" cap="none" spc="0" normalizeH="0" baseline="0" noProof="0" smtClean="0">
                <a:ln>
                  <a:noFill/>
                </a:ln>
                <a:solidFill>
                  <a:srgbClr val="00004C"/>
                </a:solidFill>
                <a:effectLst/>
                <a:uLnTx/>
                <a:uFillTx/>
                <a:latin typeface="Times New Roman" pitchFamily="18" charset="0"/>
                <a:ea typeface="+mj-ea"/>
                <a:cs typeface="+mj-cs"/>
              </a:rPr>
              <a:t>AMboard</a:t>
            </a:r>
            <a:r>
              <a:rPr kumimoji="0" lang="it-IT" sz="4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4C"/>
                </a:solidFill>
                <a:effectLst/>
                <a:uLnTx/>
                <a:uFillTx/>
                <a:latin typeface="Times New Roman" pitchFamily="18" charset="0"/>
                <a:ea typeface="+mj-ea"/>
                <a:cs typeface="+mj-cs"/>
              </a:rPr>
              <a:t> HW &amp; FW</a:t>
            </a:r>
            <a:endParaRPr kumimoji="0" lang="it-IT" sz="4800" b="0" i="0" u="none" strike="noStrike" kern="0" cap="none" spc="0" normalizeH="0" baseline="0" noProof="0" dirty="0" smtClean="0">
              <a:ln>
                <a:noFill/>
              </a:ln>
              <a:solidFill>
                <a:srgbClr val="00004C"/>
              </a:solidFill>
              <a:effectLst/>
              <a:uLnTx/>
              <a:uFillTx/>
              <a:latin typeface="Times New Roman" pitchFamily="18" charset="0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tangolo 2"/>
          <p:cNvSpPr/>
          <p:nvPr/>
        </p:nvSpPr>
        <p:spPr>
          <a:xfrm>
            <a:off x="611560" y="1340768"/>
            <a:ext cx="720080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000" dirty="0" smtClean="0"/>
              <a:t>Simple logic</a:t>
            </a:r>
          </a:p>
          <a:p>
            <a:pPr>
              <a:lnSpc>
                <a:spcPct val="150000"/>
              </a:lnSpc>
            </a:pPr>
            <a:r>
              <a:rPr lang="en-US" sz="2000" dirty="0" smtClean="0"/>
              <a:t>GTP implementation to receive data from Lambs</a:t>
            </a:r>
          </a:p>
          <a:p>
            <a:pPr>
              <a:lnSpc>
                <a:spcPct val="150000"/>
              </a:lnSpc>
            </a:pPr>
            <a:r>
              <a:rPr lang="en-US" sz="2000" dirty="0" smtClean="0"/>
              <a:t>GTP implementation to send data to AUX card</a:t>
            </a:r>
          </a:p>
          <a:p>
            <a:pPr>
              <a:lnSpc>
                <a:spcPct val="150000"/>
              </a:lnSpc>
            </a:pPr>
            <a:r>
              <a:rPr lang="en-US" sz="2000" dirty="0" smtClean="0"/>
              <a:t>Temporary buffers to store data (FIFO)</a:t>
            </a:r>
          </a:p>
          <a:p>
            <a:pPr>
              <a:lnSpc>
                <a:spcPct val="150000"/>
              </a:lnSpc>
            </a:pPr>
            <a:r>
              <a:rPr lang="en-US" sz="2000" dirty="0" smtClean="0"/>
              <a:t>Diagnostic/debug tools (</a:t>
            </a:r>
            <a:r>
              <a:rPr lang="en-US" sz="2000" dirty="0" err="1" smtClean="0"/>
              <a:t>spybuffers</a:t>
            </a:r>
            <a:r>
              <a:rPr lang="en-US" sz="2000" dirty="0" smtClean="0"/>
              <a:t>)</a:t>
            </a:r>
          </a:p>
          <a:p>
            <a:pPr>
              <a:lnSpc>
                <a:spcPct val="150000"/>
              </a:lnSpc>
            </a:pPr>
            <a:endParaRPr lang="en-US" sz="2000" dirty="0" smtClean="0"/>
          </a:p>
        </p:txBody>
      </p:sp>
      <p:sp>
        <p:nvSpPr>
          <p:cNvPr id="4" name="Rettangolo 3"/>
          <p:cNvSpPr/>
          <p:nvPr/>
        </p:nvSpPr>
        <p:spPr>
          <a:xfrm>
            <a:off x="3491880" y="4509120"/>
            <a:ext cx="1800200" cy="151216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" name="Connettore 2 5"/>
          <p:cNvCxnSpPr/>
          <p:nvPr/>
        </p:nvCxnSpPr>
        <p:spPr>
          <a:xfrm>
            <a:off x="5292080" y="5229200"/>
            <a:ext cx="1872208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nettore 2 12"/>
          <p:cNvCxnSpPr/>
          <p:nvPr/>
        </p:nvCxnSpPr>
        <p:spPr>
          <a:xfrm>
            <a:off x="2555776" y="4941168"/>
            <a:ext cx="936104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ttangolo 13"/>
          <p:cNvSpPr/>
          <p:nvPr/>
        </p:nvSpPr>
        <p:spPr>
          <a:xfrm>
            <a:off x="4932040" y="4797152"/>
            <a:ext cx="360040" cy="72008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GTP</a:t>
            </a:r>
            <a:endParaRPr lang="en-US" sz="1400" dirty="0"/>
          </a:p>
        </p:txBody>
      </p:sp>
      <p:sp>
        <p:nvSpPr>
          <p:cNvPr id="18" name="Rettangolo 17"/>
          <p:cNvSpPr/>
          <p:nvPr/>
        </p:nvSpPr>
        <p:spPr>
          <a:xfrm>
            <a:off x="3491880" y="4653136"/>
            <a:ext cx="288032" cy="1296144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GTP</a:t>
            </a:r>
            <a:endParaRPr lang="en-US" sz="1400" dirty="0"/>
          </a:p>
        </p:txBody>
      </p:sp>
      <p:sp>
        <p:nvSpPr>
          <p:cNvPr id="19" name="Rettangolo 18"/>
          <p:cNvSpPr/>
          <p:nvPr/>
        </p:nvSpPr>
        <p:spPr>
          <a:xfrm>
            <a:off x="4283968" y="4941168"/>
            <a:ext cx="360040" cy="504056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err="1" smtClean="0">
                <a:solidFill>
                  <a:schemeClr val="tx1"/>
                </a:solidFill>
              </a:rPr>
              <a:t>fifo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27" name="Ovale 26"/>
          <p:cNvSpPr/>
          <p:nvPr/>
        </p:nvSpPr>
        <p:spPr>
          <a:xfrm>
            <a:off x="4427984" y="5661248"/>
            <a:ext cx="792088" cy="288032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spy</a:t>
            </a:r>
            <a:endParaRPr lang="en-US" dirty="0"/>
          </a:p>
        </p:txBody>
      </p:sp>
      <p:sp>
        <p:nvSpPr>
          <p:cNvPr id="28" name="CasellaDiTesto 27"/>
          <p:cNvSpPr txBox="1"/>
          <p:nvPr/>
        </p:nvSpPr>
        <p:spPr>
          <a:xfrm>
            <a:off x="5508104" y="4797152"/>
            <a:ext cx="27268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to AUX card (all serial links)</a:t>
            </a:r>
            <a:endParaRPr lang="en-US" dirty="0"/>
          </a:p>
        </p:txBody>
      </p:sp>
      <p:sp>
        <p:nvSpPr>
          <p:cNvPr id="29" name="CasellaDiTesto 28"/>
          <p:cNvSpPr txBox="1"/>
          <p:nvPr/>
        </p:nvSpPr>
        <p:spPr>
          <a:xfrm>
            <a:off x="899592" y="4941168"/>
            <a:ext cx="129388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from Lambs</a:t>
            </a:r>
          </a:p>
          <a:p>
            <a:r>
              <a:rPr lang="en-US" dirty="0" smtClean="0"/>
              <a:t>(all serial)</a:t>
            </a:r>
            <a:endParaRPr lang="en-US" dirty="0"/>
          </a:p>
        </p:txBody>
      </p:sp>
      <p:sp>
        <p:nvSpPr>
          <p:cNvPr id="30" name="Rectangle 12"/>
          <p:cNvSpPr>
            <a:spLocks noChangeArrowheads="1"/>
          </p:cNvSpPr>
          <p:nvPr/>
        </p:nvSpPr>
        <p:spPr bwMode="auto">
          <a:xfrm>
            <a:off x="0" y="0"/>
            <a:ext cx="9144000" cy="836613"/>
          </a:xfrm>
          <a:prstGeom prst="rect">
            <a:avLst/>
          </a:prstGeom>
          <a:gradFill rotWithShape="1">
            <a:gsLst>
              <a:gs pos="0">
                <a:srgbClr val="92D050">
                  <a:alpha val="40000"/>
                </a:srgbClr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it-IT" sz="3200" dirty="0" smtClean="0"/>
              <a:t>AMBFTK: </a:t>
            </a:r>
            <a:r>
              <a:rPr lang="it-IT" sz="3200" dirty="0" err="1" smtClean="0"/>
              <a:t>firmware</a:t>
            </a:r>
            <a:r>
              <a:rPr lang="it-IT" sz="3200" dirty="0" smtClean="0"/>
              <a:t> (Output FPGA)</a:t>
            </a:r>
            <a:endParaRPr lang="it-IT" sz="3200" dirty="0"/>
          </a:p>
        </p:txBody>
      </p:sp>
      <p:cxnSp>
        <p:nvCxnSpPr>
          <p:cNvPr id="32" name="Connettore 2 31"/>
          <p:cNvCxnSpPr/>
          <p:nvPr/>
        </p:nvCxnSpPr>
        <p:spPr>
          <a:xfrm>
            <a:off x="2555776" y="5589240"/>
            <a:ext cx="936104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Rettangolo 14"/>
          <p:cNvSpPr/>
          <p:nvPr/>
        </p:nvSpPr>
        <p:spPr>
          <a:xfrm>
            <a:off x="3923928" y="4077072"/>
            <a:ext cx="108196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xc6slx75T</a:t>
            </a:r>
            <a:endParaRPr lang="en-US" dirty="0"/>
          </a:p>
        </p:txBody>
      </p:sp>
      <p:sp>
        <p:nvSpPr>
          <p:cNvPr id="16" name="CasellaDiTesto 15"/>
          <p:cNvSpPr txBox="1"/>
          <p:nvPr/>
        </p:nvSpPr>
        <p:spPr>
          <a:xfrm>
            <a:off x="2339752" y="4365104"/>
            <a:ext cx="107747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4 serial links</a:t>
            </a:r>
          </a:p>
          <a:p>
            <a:r>
              <a:rPr lang="en-US" sz="1400" dirty="0" smtClean="0"/>
              <a:t>(LAMB0)</a:t>
            </a:r>
            <a:endParaRPr lang="en-US" sz="1400" dirty="0"/>
          </a:p>
        </p:txBody>
      </p:sp>
      <p:sp>
        <p:nvSpPr>
          <p:cNvPr id="17" name="CasellaDiTesto 16"/>
          <p:cNvSpPr txBox="1"/>
          <p:nvPr/>
        </p:nvSpPr>
        <p:spPr>
          <a:xfrm>
            <a:off x="2411760" y="5589240"/>
            <a:ext cx="107747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4 serial links</a:t>
            </a:r>
          </a:p>
          <a:p>
            <a:r>
              <a:rPr lang="en-US" sz="1400" dirty="0" smtClean="0"/>
              <a:t>(LAMB1)</a:t>
            </a:r>
            <a:endParaRPr lang="en-US" sz="1400" dirty="0"/>
          </a:p>
        </p:txBody>
      </p:sp>
      <p:sp>
        <p:nvSpPr>
          <p:cNvPr id="20" name="CasellaDiTesto 19"/>
          <p:cNvSpPr txBox="1"/>
          <p:nvPr/>
        </p:nvSpPr>
        <p:spPr>
          <a:xfrm>
            <a:off x="5436096" y="5229200"/>
            <a:ext cx="107747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8 serial links</a:t>
            </a:r>
          </a:p>
        </p:txBody>
      </p:sp>
      <p:cxnSp>
        <p:nvCxnSpPr>
          <p:cNvPr id="22" name="Connettore 2 21"/>
          <p:cNvCxnSpPr/>
          <p:nvPr/>
        </p:nvCxnSpPr>
        <p:spPr>
          <a:xfrm>
            <a:off x="3779912" y="5229200"/>
            <a:ext cx="504056" cy="0"/>
          </a:xfrm>
          <a:prstGeom prst="straightConnector1">
            <a:avLst/>
          </a:prstGeom>
          <a:ln>
            <a:solidFill>
              <a:srgbClr val="FFFF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Connettore 2 23"/>
          <p:cNvCxnSpPr>
            <a:endCxn id="14" idx="1"/>
          </p:cNvCxnSpPr>
          <p:nvPr/>
        </p:nvCxnSpPr>
        <p:spPr>
          <a:xfrm>
            <a:off x="4644008" y="5157192"/>
            <a:ext cx="288032" cy="0"/>
          </a:xfrm>
          <a:prstGeom prst="straightConnector1">
            <a:avLst/>
          </a:prstGeom>
          <a:ln>
            <a:solidFill>
              <a:srgbClr val="FFFF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Connettore 2 25"/>
          <p:cNvCxnSpPr>
            <a:endCxn id="27" idx="0"/>
          </p:cNvCxnSpPr>
          <p:nvPr/>
        </p:nvCxnSpPr>
        <p:spPr>
          <a:xfrm>
            <a:off x="4716016" y="5157192"/>
            <a:ext cx="108012" cy="504056"/>
          </a:xfrm>
          <a:prstGeom prst="straightConnector1">
            <a:avLst/>
          </a:prstGeom>
          <a:ln>
            <a:solidFill>
              <a:srgbClr val="FFFF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tangolo 2"/>
          <p:cNvSpPr/>
          <p:nvPr/>
        </p:nvSpPr>
        <p:spPr>
          <a:xfrm>
            <a:off x="251520" y="837967"/>
            <a:ext cx="720080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000" dirty="0" smtClean="0"/>
              <a:t>Very simple State Machine (FSM)</a:t>
            </a:r>
          </a:p>
          <a:p>
            <a:pPr>
              <a:lnSpc>
                <a:spcPct val="150000"/>
              </a:lnSpc>
            </a:pPr>
            <a:endParaRPr lang="en-US" sz="2000" dirty="0" smtClean="0"/>
          </a:p>
        </p:txBody>
      </p:sp>
      <p:sp>
        <p:nvSpPr>
          <p:cNvPr id="30" name="Rectangle 12"/>
          <p:cNvSpPr>
            <a:spLocks noChangeArrowheads="1"/>
          </p:cNvSpPr>
          <p:nvPr/>
        </p:nvSpPr>
        <p:spPr bwMode="auto">
          <a:xfrm>
            <a:off x="0" y="0"/>
            <a:ext cx="9144000" cy="836613"/>
          </a:xfrm>
          <a:prstGeom prst="rect">
            <a:avLst/>
          </a:prstGeom>
          <a:gradFill rotWithShape="1">
            <a:gsLst>
              <a:gs pos="0">
                <a:srgbClr val="92D050">
                  <a:alpha val="40000"/>
                </a:srgbClr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it-IT" sz="3200" dirty="0" smtClean="0"/>
              <a:t>AMBFTK: </a:t>
            </a:r>
            <a:r>
              <a:rPr lang="it-IT" sz="3200" dirty="0" err="1" smtClean="0"/>
              <a:t>firmware</a:t>
            </a:r>
            <a:r>
              <a:rPr lang="it-IT" sz="3200" dirty="0" smtClean="0"/>
              <a:t> (CONTROL FPGA)</a:t>
            </a:r>
            <a:endParaRPr lang="it-IT" sz="3200" dirty="0"/>
          </a:p>
        </p:txBody>
      </p:sp>
      <p:sp>
        <p:nvSpPr>
          <p:cNvPr id="15" name="Ovale 14"/>
          <p:cNvSpPr/>
          <p:nvPr/>
        </p:nvSpPr>
        <p:spPr>
          <a:xfrm>
            <a:off x="395536" y="1916832"/>
            <a:ext cx="1656184" cy="1224136"/>
          </a:xfrm>
          <a:prstGeom prst="ellipse">
            <a:avLst/>
          </a:prstGeom>
          <a:solidFill>
            <a:schemeClr val="accent1">
              <a:alpha val="2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RESET</a:t>
            </a:r>
            <a:endParaRPr lang="en-US" dirty="0"/>
          </a:p>
        </p:txBody>
      </p:sp>
      <p:sp>
        <p:nvSpPr>
          <p:cNvPr id="16" name="Ovale 15"/>
          <p:cNvSpPr/>
          <p:nvPr/>
        </p:nvSpPr>
        <p:spPr>
          <a:xfrm>
            <a:off x="3203848" y="1916832"/>
            <a:ext cx="1656184" cy="1224136"/>
          </a:xfrm>
          <a:prstGeom prst="ellipse">
            <a:avLst/>
          </a:prstGeom>
          <a:solidFill>
            <a:schemeClr val="accent1">
              <a:alpha val="2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Wait </a:t>
            </a:r>
            <a:r>
              <a:rPr lang="en-US" dirty="0" err="1" smtClean="0"/>
              <a:t>ee</a:t>
            </a:r>
            <a:endParaRPr lang="en-US" dirty="0"/>
          </a:p>
        </p:txBody>
      </p:sp>
      <p:sp>
        <p:nvSpPr>
          <p:cNvPr id="17" name="Ovale 16"/>
          <p:cNvSpPr/>
          <p:nvPr/>
        </p:nvSpPr>
        <p:spPr>
          <a:xfrm>
            <a:off x="5940152" y="1844824"/>
            <a:ext cx="1656184" cy="1224136"/>
          </a:xfrm>
          <a:prstGeom prst="ellipse">
            <a:avLst/>
          </a:prstGeom>
          <a:solidFill>
            <a:schemeClr val="accent1">
              <a:alpha val="2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Send_init_ev</a:t>
            </a:r>
            <a:endParaRPr lang="en-US" dirty="0"/>
          </a:p>
        </p:txBody>
      </p:sp>
      <p:sp>
        <p:nvSpPr>
          <p:cNvPr id="20" name="Rettangolo 19"/>
          <p:cNvSpPr/>
          <p:nvPr/>
        </p:nvSpPr>
        <p:spPr>
          <a:xfrm>
            <a:off x="2699792" y="3212976"/>
            <a:ext cx="3096344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1600" dirty="0" smtClean="0"/>
              <a:t>Receive and distribute hits.</a:t>
            </a:r>
          </a:p>
          <a:p>
            <a:pPr>
              <a:buFont typeface="Arial" pitchFamily="34" charset="0"/>
              <a:buChar char="•"/>
            </a:pPr>
            <a:r>
              <a:rPr lang="en-US" sz="1600" dirty="0" smtClean="0"/>
              <a:t>Collect roads and send them out to AUX card.</a:t>
            </a:r>
          </a:p>
          <a:p>
            <a:pPr>
              <a:buFont typeface="Arial" pitchFamily="34" charset="0"/>
              <a:buChar char="•"/>
            </a:pPr>
            <a:r>
              <a:rPr lang="en-US" sz="1600" dirty="0" smtClean="0"/>
              <a:t>Wait end event from input and output </a:t>
            </a:r>
            <a:r>
              <a:rPr lang="en-US" sz="1600" dirty="0" err="1" smtClean="0"/>
              <a:t>fpgas</a:t>
            </a:r>
            <a:r>
              <a:rPr lang="en-US" sz="1600" dirty="0" smtClean="0"/>
              <a:t> (the previous event has been processed)</a:t>
            </a:r>
          </a:p>
          <a:p>
            <a:endParaRPr lang="en-US" sz="1600" dirty="0" smtClean="0"/>
          </a:p>
        </p:txBody>
      </p:sp>
      <p:sp>
        <p:nvSpPr>
          <p:cNvPr id="21" name="Rettangolo 20"/>
          <p:cNvSpPr/>
          <p:nvPr/>
        </p:nvSpPr>
        <p:spPr>
          <a:xfrm>
            <a:off x="5796136" y="3140968"/>
            <a:ext cx="252028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1600" dirty="0" smtClean="0"/>
              <a:t>Send init event to </a:t>
            </a:r>
            <a:r>
              <a:rPr lang="en-US" sz="1600" dirty="0" err="1" smtClean="0"/>
              <a:t>fpga</a:t>
            </a:r>
            <a:r>
              <a:rPr lang="en-US" sz="1600" dirty="0" smtClean="0"/>
              <a:t> and Lambs</a:t>
            </a:r>
          </a:p>
          <a:p>
            <a:endParaRPr lang="en-US" sz="1600" dirty="0" smtClean="0"/>
          </a:p>
        </p:txBody>
      </p:sp>
      <p:cxnSp>
        <p:nvCxnSpPr>
          <p:cNvPr id="26" name="Connettore 2 25"/>
          <p:cNvCxnSpPr/>
          <p:nvPr/>
        </p:nvCxnSpPr>
        <p:spPr>
          <a:xfrm>
            <a:off x="4932040" y="2492896"/>
            <a:ext cx="936104" cy="0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Connettore 2 30"/>
          <p:cNvCxnSpPr/>
          <p:nvPr/>
        </p:nvCxnSpPr>
        <p:spPr>
          <a:xfrm>
            <a:off x="2195736" y="2492896"/>
            <a:ext cx="936104" cy="0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Figura a mano libera 40"/>
          <p:cNvSpPr/>
          <p:nvPr/>
        </p:nvSpPr>
        <p:spPr>
          <a:xfrm>
            <a:off x="2998986" y="1480964"/>
            <a:ext cx="606484" cy="695896"/>
          </a:xfrm>
          <a:custGeom>
            <a:avLst/>
            <a:gdLst>
              <a:gd name="connsiteX0" fmla="*/ 375915 w 606484"/>
              <a:gd name="connsiteY0" fmla="*/ 695325 h 695896"/>
              <a:gd name="connsiteX1" fmla="*/ 233040 w 606484"/>
              <a:gd name="connsiteY1" fmla="*/ 657225 h 695896"/>
              <a:gd name="connsiteX2" fmla="*/ 166365 w 606484"/>
              <a:gd name="connsiteY2" fmla="*/ 581025 h 695896"/>
              <a:gd name="connsiteX3" fmla="*/ 128265 w 606484"/>
              <a:gd name="connsiteY3" fmla="*/ 542925 h 695896"/>
              <a:gd name="connsiteX4" fmla="*/ 52065 w 606484"/>
              <a:gd name="connsiteY4" fmla="*/ 438150 h 695896"/>
              <a:gd name="connsiteX5" fmla="*/ 23490 w 606484"/>
              <a:gd name="connsiteY5" fmla="*/ 400050 h 695896"/>
              <a:gd name="connsiteX6" fmla="*/ 23490 w 606484"/>
              <a:gd name="connsiteY6" fmla="*/ 180975 h 695896"/>
              <a:gd name="connsiteX7" fmla="*/ 80640 w 606484"/>
              <a:gd name="connsiteY7" fmla="*/ 104775 h 695896"/>
              <a:gd name="connsiteX8" fmla="*/ 156840 w 606484"/>
              <a:gd name="connsiteY8" fmla="*/ 28575 h 695896"/>
              <a:gd name="connsiteX9" fmla="*/ 185415 w 606484"/>
              <a:gd name="connsiteY9" fmla="*/ 9525 h 695896"/>
              <a:gd name="connsiteX10" fmla="*/ 261615 w 606484"/>
              <a:gd name="connsiteY10" fmla="*/ 0 h 695896"/>
              <a:gd name="connsiteX11" fmla="*/ 423540 w 606484"/>
              <a:gd name="connsiteY11" fmla="*/ 28575 h 695896"/>
              <a:gd name="connsiteX12" fmla="*/ 461640 w 606484"/>
              <a:gd name="connsiteY12" fmla="*/ 57150 h 695896"/>
              <a:gd name="connsiteX13" fmla="*/ 509265 w 606484"/>
              <a:gd name="connsiteY13" fmla="*/ 142875 h 695896"/>
              <a:gd name="connsiteX14" fmla="*/ 547365 w 606484"/>
              <a:gd name="connsiteY14" fmla="*/ 219075 h 695896"/>
              <a:gd name="connsiteX15" fmla="*/ 556890 w 606484"/>
              <a:gd name="connsiteY15" fmla="*/ 276225 h 695896"/>
              <a:gd name="connsiteX16" fmla="*/ 566415 w 606484"/>
              <a:gd name="connsiteY16" fmla="*/ 304800 h 695896"/>
              <a:gd name="connsiteX17" fmla="*/ 575940 w 606484"/>
              <a:gd name="connsiteY17" fmla="*/ 352425 h 695896"/>
              <a:gd name="connsiteX18" fmla="*/ 594990 w 606484"/>
              <a:gd name="connsiteY18" fmla="*/ 428625 h 695896"/>
              <a:gd name="connsiteX19" fmla="*/ 604515 w 606484"/>
              <a:gd name="connsiteY19" fmla="*/ 457200 h 695896"/>
              <a:gd name="connsiteX20" fmla="*/ 604515 w 606484"/>
              <a:gd name="connsiteY20" fmla="*/ 504825 h 6958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606484" h="695896">
                <a:moveTo>
                  <a:pt x="375915" y="695325"/>
                </a:moveTo>
                <a:cubicBezTo>
                  <a:pt x="302580" y="687177"/>
                  <a:pt x="291046" y="695896"/>
                  <a:pt x="233040" y="657225"/>
                </a:cubicBezTo>
                <a:cubicBezTo>
                  <a:pt x="212921" y="643812"/>
                  <a:pt x="178422" y="594590"/>
                  <a:pt x="166365" y="581025"/>
                </a:cubicBezTo>
                <a:cubicBezTo>
                  <a:pt x="154433" y="567601"/>
                  <a:pt x="139763" y="556723"/>
                  <a:pt x="128265" y="542925"/>
                </a:cubicBezTo>
                <a:cubicBezTo>
                  <a:pt x="56085" y="456309"/>
                  <a:pt x="91669" y="493596"/>
                  <a:pt x="52065" y="438150"/>
                </a:cubicBezTo>
                <a:cubicBezTo>
                  <a:pt x="42838" y="425232"/>
                  <a:pt x="33015" y="412750"/>
                  <a:pt x="23490" y="400050"/>
                </a:cubicBezTo>
                <a:cubicBezTo>
                  <a:pt x="2191" y="314854"/>
                  <a:pt x="0" y="321915"/>
                  <a:pt x="23490" y="180975"/>
                </a:cubicBezTo>
                <a:cubicBezTo>
                  <a:pt x="30528" y="138748"/>
                  <a:pt x="59687" y="134109"/>
                  <a:pt x="80640" y="104775"/>
                </a:cubicBezTo>
                <a:cubicBezTo>
                  <a:pt x="133893" y="30221"/>
                  <a:pt x="49235" y="100311"/>
                  <a:pt x="156840" y="28575"/>
                </a:cubicBezTo>
                <a:cubicBezTo>
                  <a:pt x="166365" y="22225"/>
                  <a:pt x="174056" y="10945"/>
                  <a:pt x="185415" y="9525"/>
                </a:cubicBezTo>
                <a:lnTo>
                  <a:pt x="261615" y="0"/>
                </a:lnTo>
                <a:cubicBezTo>
                  <a:pt x="315590" y="9525"/>
                  <a:pt x="370840" y="13518"/>
                  <a:pt x="423540" y="28575"/>
                </a:cubicBezTo>
                <a:cubicBezTo>
                  <a:pt x="438804" y="32936"/>
                  <a:pt x="451186" y="45203"/>
                  <a:pt x="461640" y="57150"/>
                </a:cubicBezTo>
                <a:cubicBezTo>
                  <a:pt x="481237" y="79547"/>
                  <a:pt x="494424" y="116904"/>
                  <a:pt x="509265" y="142875"/>
                </a:cubicBezTo>
                <a:cubicBezTo>
                  <a:pt x="547311" y="209455"/>
                  <a:pt x="509857" y="125306"/>
                  <a:pt x="547365" y="219075"/>
                </a:cubicBezTo>
                <a:cubicBezTo>
                  <a:pt x="550540" y="238125"/>
                  <a:pt x="552700" y="257372"/>
                  <a:pt x="556890" y="276225"/>
                </a:cubicBezTo>
                <a:cubicBezTo>
                  <a:pt x="559068" y="286026"/>
                  <a:pt x="563980" y="295060"/>
                  <a:pt x="566415" y="304800"/>
                </a:cubicBezTo>
                <a:cubicBezTo>
                  <a:pt x="570342" y="320506"/>
                  <a:pt x="572300" y="336650"/>
                  <a:pt x="575940" y="352425"/>
                </a:cubicBezTo>
                <a:cubicBezTo>
                  <a:pt x="581827" y="377936"/>
                  <a:pt x="586711" y="403787"/>
                  <a:pt x="594990" y="428625"/>
                </a:cubicBezTo>
                <a:cubicBezTo>
                  <a:pt x="598165" y="438150"/>
                  <a:pt x="603270" y="447237"/>
                  <a:pt x="604515" y="457200"/>
                </a:cubicBezTo>
                <a:cubicBezTo>
                  <a:pt x="606484" y="472952"/>
                  <a:pt x="604515" y="488950"/>
                  <a:pt x="604515" y="504825"/>
                </a:cubicBezTo>
              </a:path>
            </a:pathLst>
          </a:cu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5" name="Forma 44"/>
          <p:cNvCxnSpPr>
            <a:stCxn id="17" idx="0"/>
            <a:endCxn id="16" idx="0"/>
          </p:cNvCxnSpPr>
          <p:nvPr/>
        </p:nvCxnSpPr>
        <p:spPr>
          <a:xfrm rot="16200000" flipH="1" flipV="1">
            <a:off x="5364088" y="512676"/>
            <a:ext cx="72008" cy="2736304"/>
          </a:xfrm>
          <a:prstGeom prst="bentConnector3">
            <a:avLst>
              <a:gd name="adj1" fmla="val -727525"/>
            </a:avLst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ttangolo 13"/>
          <p:cNvSpPr/>
          <p:nvPr/>
        </p:nvSpPr>
        <p:spPr>
          <a:xfrm>
            <a:off x="323528" y="4826675"/>
            <a:ext cx="8208912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itchFamily="34" charset="0"/>
              <a:buChar char="•"/>
            </a:pPr>
            <a:r>
              <a:rPr lang="en-GB" b="1" dirty="0" smtClean="0">
                <a:solidFill>
                  <a:srgbClr val="FF0000"/>
                </a:solidFill>
              </a:rPr>
              <a:t>Generate </a:t>
            </a:r>
            <a:r>
              <a:rPr lang="en-GB" b="1" dirty="0" err="1" smtClean="0">
                <a:solidFill>
                  <a:srgbClr val="FF0000"/>
                </a:solidFill>
              </a:rPr>
              <a:t>INIT_event</a:t>
            </a:r>
            <a:r>
              <a:rPr lang="en-GB" b="1" dirty="0" smtClean="0"/>
              <a:t> </a:t>
            </a:r>
            <a:r>
              <a:rPr lang="en-GB" dirty="0" smtClean="0"/>
              <a:t>when: (a) EE is received by SCT, PIX and ROAD chips (4 signals)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GB" b="1" dirty="0" smtClean="0">
                <a:solidFill>
                  <a:srgbClr val="FF0000"/>
                </a:solidFill>
              </a:rPr>
              <a:t>Receive error </a:t>
            </a:r>
            <a:r>
              <a:rPr lang="en-GB" dirty="0" smtClean="0"/>
              <a:t>(code &amp; stream info) and </a:t>
            </a:r>
            <a:r>
              <a:rPr lang="en-GB" b="1" dirty="0" smtClean="0">
                <a:solidFill>
                  <a:srgbClr val="FF0000"/>
                </a:solidFill>
              </a:rPr>
              <a:t>generate an </a:t>
            </a:r>
            <a:r>
              <a:rPr lang="en-GB" b="1" dirty="0" smtClean="0">
                <a:solidFill>
                  <a:srgbClr val="FF0000"/>
                </a:solidFill>
              </a:rPr>
              <a:t>action </a:t>
            </a:r>
            <a:r>
              <a:rPr lang="en-GB" dirty="0" smtClean="0"/>
              <a:t>(freeze or </a:t>
            </a:r>
            <a:r>
              <a:rPr lang="en-GB" dirty="0" err="1" smtClean="0"/>
              <a:t>stopless</a:t>
            </a:r>
            <a:r>
              <a:rPr lang="en-GB" dirty="0" smtClean="0"/>
              <a:t>-removal) comparing with Severity error</a:t>
            </a:r>
            <a:endParaRPr lang="en-GB" dirty="0" smtClean="0"/>
          </a:p>
          <a:p>
            <a:pPr marL="342900" indent="-342900">
              <a:buFont typeface="Arial" pitchFamily="34" charset="0"/>
              <a:buChar char="•"/>
            </a:pPr>
            <a:r>
              <a:rPr lang="en-GB" b="1" dirty="0" smtClean="0">
                <a:solidFill>
                  <a:srgbClr val="FF0000"/>
                </a:solidFill>
              </a:rPr>
              <a:t>For Freeze</a:t>
            </a:r>
            <a:r>
              <a:rPr lang="en-GB" dirty="0" smtClean="0"/>
              <a:t>: check that the event involved in the error is totally processed and than generate the freeze to all AMBFTK FPGAs. Send Freeze upstream.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GB" dirty="0" smtClean="0"/>
              <a:t>Generate </a:t>
            </a:r>
            <a:r>
              <a:rPr lang="en-GB" b="1" dirty="0" smtClean="0">
                <a:solidFill>
                  <a:srgbClr val="FF0000"/>
                </a:solidFill>
              </a:rPr>
              <a:t>Operation Code </a:t>
            </a:r>
            <a:r>
              <a:rPr lang="en-GB" dirty="0" smtClean="0"/>
              <a:t>to the LAMBs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tangolo 2"/>
          <p:cNvSpPr/>
          <p:nvPr/>
        </p:nvSpPr>
        <p:spPr>
          <a:xfrm>
            <a:off x="395536" y="1052736"/>
            <a:ext cx="720080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smtClean="0"/>
              <a:t>The </a:t>
            </a:r>
            <a:r>
              <a:rPr lang="en-US" sz="2000" dirty="0" smtClean="0"/>
              <a:t>VME</a:t>
            </a:r>
            <a:r>
              <a:rPr lang="en-US" sz="2000" dirty="0" smtClean="0"/>
              <a:t> </a:t>
            </a:r>
            <a:r>
              <a:rPr lang="en-US" sz="2000" dirty="0" err="1" smtClean="0"/>
              <a:t>fpga</a:t>
            </a:r>
            <a:r>
              <a:rPr lang="en-US" sz="2000" dirty="0" smtClean="0"/>
              <a:t> implements the slave </a:t>
            </a:r>
            <a:r>
              <a:rPr lang="en-US" sz="2000" dirty="0" smtClean="0"/>
              <a:t>VME</a:t>
            </a:r>
            <a:r>
              <a:rPr lang="en-US" sz="2000" dirty="0" smtClean="0"/>
              <a:t> </a:t>
            </a:r>
            <a:r>
              <a:rPr lang="en-US" sz="2000" dirty="0" smtClean="0"/>
              <a:t>functions</a:t>
            </a:r>
          </a:p>
          <a:p>
            <a:pPr>
              <a:buFontTx/>
              <a:buChar char="-"/>
            </a:pPr>
            <a:r>
              <a:rPr lang="en-US" sz="2000" dirty="0" smtClean="0"/>
              <a:t>Decode the incoming addresses</a:t>
            </a:r>
          </a:p>
          <a:p>
            <a:pPr>
              <a:buFontTx/>
              <a:buChar char="-"/>
            </a:pPr>
            <a:r>
              <a:rPr lang="en-US" sz="2000" dirty="0" smtClean="0"/>
              <a:t>Send read/write instruction to correct </a:t>
            </a:r>
            <a:r>
              <a:rPr lang="en-US" sz="2000" dirty="0" err="1" smtClean="0"/>
              <a:t>fpga</a:t>
            </a:r>
            <a:endParaRPr lang="en-US" sz="2000" dirty="0" smtClean="0"/>
          </a:p>
          <a:p>
            <a:pPr lvl="1">
              <a:buFontTx/>
              <a:buChar char="-"/>
            </a:pPr>
            <a:r>
              <a:rPr lang="en-US" sz="2000" dirty="0" smtClean="0"/>
              <a:t>Write configuration registers</a:t>
            </a:r>
          </a:p>
          <a:p>
            <a:pPr lvl="1">
              <a:buFontTx/>
              <a:buChar char="-"/>
            </a:pPr>
            <a:r>
              <a:rPr lang="en-US" sz="2000" dirty="0" smtClean="0"/>
              <a:t>Read status register</a:t>
            </a:r>
          </a:p>
          <a:p>
            <a:pPr lvl="1">
              <a:buFontTx/>
              <a:buChar char="-"/>
            </a:pPr>
            <a:r>
              <a:rPr lang="en-US" sz="2000" dirty="0" smtClean="0"/>
              <a:t>Configuration of the pattern banks (</a:t>
            </a:r>
            <a:r>
              <a:rPr lang="en-US" sz="2000" dirty="0" err="1" smtClean="0"/>
              <a:t>Amchips</a:t>
            </a:r>
            <a:r>
              <a:rPr lang="en-US" sz="2000" dirty="0" smtClean="0"/>
              <a:t>)</a:t>
            </a:r>
            <a:endParaRPr lang="en-US" sz="2000" dirty="0" smtClean="0"/>
          </a:p>
        </p:txBody>
      </p:sp>
      <p:sp>
        <p:nvSpPr>
          <p:cNvPr id="30" name="Rectangle 12"/>
          <p:cNvSpPr>
            <a:spLocks noChangeArrowheads="1"/>
          </p:cNvSpPr>
          <p:nvPr/>
        </p:nvSpPr>
        <p:spPr bwMode="auto">
          <a:xfrm>
            <a:off x="0" y="0"/>
            <a:ext cx="9144000" cy="836613"/>
          </a:xfrm>
          <a:prstGeom prst="rect">
            <a:avLst/>
          </a:prstGeom>
          <a:gradFill rotWithShape="1">
            <a:gsLst>
              <a:gs pos="0">
                <a:srgbClr val="92D050">
                  <a:alpha val="40000"/>
                </a:srgbClr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it-IT" sz="3200" dirty="0" smtClean="0"/>
              <a:t>AMBFTK: </a:t>
            </a:r>
            <a:r>
              <a:rPr lang="it-IT" sz="3200" dirty="0" err="1" smtClean="0"/>
              <a:t>firmware</a:t>
            </a:r>
            <a:r>
              <a:rPr lang="it-IT" sz="3200" dirty="0" smtClean="0"/>
              <a:t> (</a:t>
            </a:r>
            <a:r>
              <a:rPr lang="it-IT" sz="3200" dirty="0" err="1" smtClean="0"/>
              <a:t>vme</a:t>
            </a:r>
            <a:r>
              <a:rPr lang="it-IT" sz="3200" dirty="0" smtClean="0"/>
              <a:t> FPGA and </a:t>
            </a:r>
            <a:r>
              <a:rPr lang="it-IT" sz="3200" dirty="0" err="1" smtClean="0"/>
              <a:t>fanout</a:t>
            </a:r>
            <a:r>
              <a:rPr lang="it-IT" sz="3200" dirty="0" smtClean="0"/>
              <a:t> </a:t>
            </a:r>
            <a:r>
              <a:rPr lang="it-IT" sz="3200" dirty="0" err="1" smtClean="0"/>
              <a:t>cpld</a:t>
            </a:r>
            <a:r>
              <a:rPr lang="it-IT" sz="3200" dirty="0" smtClean="0"/>
              <a:t>)</a:t>
            </a:r>
            <a:endParaRPr lang="it-IT" sz="3200" dirty="0"/>
          </a:p>
        </p:txBody>
      </p:sp>
      <p:sp>
        <p:nvSpPr>
          <p:cNvPr id="3107" name="Rectangle 3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pSp>
        <p:nvGrpSpPr>
          <p:cNvPr id="3073" name="Group 1"/>
          <p:cNvGrpSpPr>
            <a:grpSpLocks noChangeAspect="1"/>
          </p:cNvGrpSpPr>
          <p:nvPr/>
        </p:nvGrpSpPr>
        <p:grpSpPr bwMode="auto">
          <a:xfrm>
            <a:off x="1547664" y="3068960"/>
            <a:ext cx="5314950" cy="3562350"/>
            <a:chOff x="1425" y="8220"/>
            <a:chExt cx="8371" cy="5611"/>
          </a:xfrm>
        </p:grpSpPr>
        <p:sp>
          <p:nvSpPr>
            <p:cNvPr id="3106" name="AutoShape 34"/>
            <p:cNvSpPr>
              <a:spLocks noChangeAspect="1" noChangeArrowheads="1" noTextEdit="1"/>
            </p:cNvSpPr>
            <p:nvPr/>
          </p:nvSpPr>
          <p:spPr bwMode="auto">
            <a:xfrm>
              <a:off x="1425" y="8220"/>
              <a:ext cx="8371" cy="5611"/>
            </a:xfrm>
            <a:prstGeom prst="rect">
              <a:avLst/>
            </a:prstGeom>
            <a:noFill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grpSp>
          <p:nvGrpSpPr>
            <p:cNvPr id="3074" name="Group 2"/>
            <p:cNvGrpSpPr>
              <a:grpSpLocks/>
            </p:cNvGrpSpPr>
            <p:nvPr/>
          </p:nvGrpSpPr>
          <p:grpSpPr bwMode="auto">
            <a:xfrm>
              <a:off x="1785" y="8580"/>
              <a:ext cx="7651" cy="4891"/>
              <a:chOff x="1785" y="8580"/>
              <a:chExt cx="7651" cy="4891"/>
            </a:xfrm>
          </p:grpSpPr>
          <p:sp>
            <p:nvSpPr>
              <p:cNvPr id="3105" name="Rectangle 33"/>
              <p:cNvSpPr>
                <a:spLocks noChangeArrowheads="1"/>
              </p:cNvSpPr>
              <p:nvPr/>
            </p:nvSpPr>
            <p:spPr bwMode="auto">
              <a:xfrm>
                <a:off x="1785" y="8655"/>
                <a:ext cx="601" cy="4816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it-IT" sz="12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  <a:ea typeface="Calibri" pitchFamily="34" charset="0"/>
                    <a:cs typeface="Times New Roman" pitchFamily="18" charset="0"/>
                  </a:rPr>
                  <a:t>VM</a:t>
                </a:r>
                <a:endParaRPr kumimoji="0" lang="it-IT" sz="6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it-IT" sz="12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  <a:ea typeface="Calibri" pitchFamily="34" charset="0"/>
                    <a:cs typeface="Times New Roman" pitchFamily="18" charset="0"/>
                  </a:rPr>
                  <a:t>E</a:t>
                </a:r>
                <a:endParaRPr kumimoji="0" lang="it-IT" sz="6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it-IT" sz="12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  <a:ea typeface="Calibri" pitchFamily="34" charset="0"/>
                    <a:cs typeface="Times New Roman" pitchFamily="18" charset="0"/>
                  </a:rPr>
                  <a:t>B</a:t>
                </a:r>
                <a:endParaRPr kumimoji="0" lang="it-IT" sz="6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it-IT" sz="12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  <a:ea typeface="Calibri" pitchFamily="34" charset="0"/>
                    <a:cs typeface="Times New Roman" pitchFamily="18" charset="0"/>
                  </a:rPr>
                  <a:t>A</a:t>
                </a:r>
                <a:endParaRPr kumimoji="0" lang="it-IT" sz="6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it-IT" sz="12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  <a:ea typeface="Calibri" pitchFamily="34" charset="0"/>
                    <a:cs typeface="Times New Roman" pitchFamily="18" charset="0"/>
                  </a:rPr>
                  <a:t>C</a:t>
                </a:r>
                <a:endParaRPr kumimoji="0" lang="it-IT" sz="6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it-IT" sz="12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  <a:ea typeface="Calibri" pitchFamily="34" charset="0"/>
                    <a:cs typeface="Times New Roman" pitchFamily="18" charset="0"/>
                  </a:rPr>
                  <a:t>K</a:t>
                </a:r>
                <a:endParaRPr kumimoji="0" lang="it-IT" sz="6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it-IT" sz="12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  <a:ea typeface="Calibri" pitchFamily="34" charset="0"/>
                    <a:cs typeface="Times New Roman" pitchFamily="18" charset="0"/>
                  </a:rPr>
                  <a:t>P</a:t>
                </a:r>
                <a:endParaRPr kumimoji="0" lang="it-IT" sz="6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it-IT" sz="12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  <a:ea typeface="Calibri" pitchFamily="34" charset="0"/>
                    <a:cs typeface="Times New Roman" pitchFamily="18" charset="0"/>
                  </a:rPr>
                  <a:t>L</a:t>
                </a:r>
                <a:endParaRPr kumimoji="0" lang="it-IT" sz="6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it-IT" sz="12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  <a:ea typeface="Calibri" pitchFamily="34" charset="0"/>
                    <a:cs typeface="Times New Roman" pitchFamily="18" charset="0"/>
                  </a:rPr>
                  <a:t>A</a:t>
                </a:r>
                <a:endParaRPr kumimoji="0" lang="it-IT" sz="6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it-IT" sz="12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  <a:ea typeface="Calibri" pitchFamily="34" charset="0"/>
                    <a:cs typeface="Times New Roman" pitchFamily="18" charset="0"/>
                  </a:rPr>
                  <a:t>N</a:t>
                </a:r>
                <a:endParaRPr kumimoji="0" lang="it-IT" sz="6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it-IT" sz="12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  <a:ea typeface="Calibri" pitchFamily="34" charset="0"/>
                    <a:cs typeface="Times New Roman" pitchFamily="18" charset="0"/>
                  </a:rPr>
                  <a:t>E</a:t>
                </a:r>
                <a:endParaRPr kumimoji="0" lang="it-IT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104" name="Rectangle 32"/>
              <p:cNvSpPr>
                <a:spLocks noChangeArrowheads="1"/>
              </p:cNvSpPr>
              <p:nvPr/>
            </p:nvSpPr>
            <p:spPr bwMode="auto">
              <a:xfrm>
                <a:off x="4068" y="11910"/>
                <a:ext cx="1497" cy="1306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it-IT" sz="1200" b="1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  <a:ea typeface="Calibri" pitchFamily="34" charset="0"/>
                    <a:cs typeface="Times New Roman" pitchFamily="18" charset="0"/>
                  </a:rPr>
                  <a:t>VME INTERFACE</a:t>
                </a:r>
                <a:endParaRPr kumimoji="0" lang="it-IT" sz="6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it-IT" sz="12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  <a:ea typeface="Calibri" pitchFamily="34" charset="0"/>
                    <a:cs typeface="Times New Roman" pitchFamily="18" charset="0"/>
                  </a:rPr>
                  <a:t>FPGA</a:t>
                </a:r>
                <a:endParaRPr kumimoji="0" lang="it-IT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103" name="Rectangle 31"/>
              <p:cNvSpPr>
                <a:spLocks noChangeArrowheads="1"/>
              </p:cNvSpPr>
              <p:nvPr/>
            </p:nvSpPr>
            <p:spPr bwMode="auto">
              <a:xfrm>
                <a:off x="7815" y="8580"/>
                <a:ext cx="1621" cy="1305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it-IT" sz="1200" b="1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  <a:ea typeface="Calibri" pitchFamily="34" charset="0"/>
                    <a:cs typeface="Times New Roman" pitchFamily="18" charset="0"/>
                  </a:rPr>
                  <a:t>SCT</a:t>
                </a:r>
                <a:endParaRPr kumimoji="0" lang="it-IT" sz="6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it-IT" sz="1200" b="1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  <a:ea typeface="Calibri" pitchFamily="34" charset="0"/>
                    <a:cs typeface="Times New Roman" pitchFamily="18" charset="0"/>
                  </a:rPr>
                  <a:t>PIXEL</a:t>
                </a:r>
                <a:endParaRPr kumimoji="0" lang="it-IT" sz="6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it-IT" sz="1200" b="1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  <a:ea typeface="Calibri" pitchFamily="34" charset="0"/>
                    <a:cs typeface="Times New Roman" pitchFamily="18" charset="0"/>
                  </a:rPr>
                  <a:t>CONTROL</a:t>
                </a:r>
                <a:endParaRPr kumimoji="0" lang="it-IT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102" name="Rectangle 30"/>
              <p:cNvSpPr>
                <a:spLocks noChangeArrowheads="1"/>
              </p:cNvSpPr>
              <p:nvPr/>
            </p:nvSpPr>
            <p:spPr bwMode="auto">
              <a:xfrm>
                <a:off x="4068" y="9737"/>
                <a:ext cx="1497" cy="1303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it-IT" sz="1200" b="1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  <a:ea typeface="Calibri" pitchFamily="34" charset="0"/>
                    <a:cs typeface="Times New Roman" pitchFamily="18" charset="0"/>
                  </a:rPr>
                  <a:t>VMEDATA</a:t>
                </a:r>
                <a:endParaRPr kumimoji="0" lang="it-IT" sz="6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it-IT" sz="1200" b="1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  <a:ea typeface="Calibri" pitchFamily="34" charset="0"/>
                    <a:cs typeface="Times New Roman" pitchFamily="18" charset="0"/>
                  </a:rPr>
                  <a:t>REPEATER</a:t>
                </a:r>
                <a:endParaRPr kumimoji="0" lang="it-IT" sz="6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it-IT" sz="12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  <a:ea typeface="Calibri" pitchFamily="34" charset="0"/>
                    <a:cs typeface="Times New Roman" pitchFamily="18" charset="0"/>
                  </a:rPr>
                  <a:t>FPGA</a:t>
                </a:r>
                <a:endParaRPr kumimoji="0" lang="it-IT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101" name="Rectangle 29"/>
              <p:cNvSpPr>
                <a:spLocks noChangeArrowheads="1"/>
              </p:cNvSpPr>
              <p:nvPr/>
            </p:nvSpPr>
            <p:spPr bwMode="auto">
              <a:xfrm>
                <a:off x="7815" y="10680"/>
                <a:ext cx="1621" cy="825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it-IT" sz="1200" b="1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  <a:ea typeface="Calibri" pitchFamily="34" charset="0"/>
                    <a:cs typeface="Times New Roman" pitchFamily="18" charset="0"/>
                  </a:rPr>
                  <a:t>ROAD EVEN</a:t>
                </a:r>
                <a:endParaRPr kumimoji="0" lang="it-IT" sz="6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it-IT" sz="1200" b="1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  <a:ea typeface="Calibri" pitchFamily="34" charset="0"/>
                    <a:cs typeface="Times New Roman" pitchFamily="18" charset="0"/>
                  </a:rPr>
                  <a:t>ROAD ODD</a:t>
                </a:r>
                <a:endParaRPr kumimoji="0" lang="it-IT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100" name="Rectangle 28"/>
              <p:cNvSpPr>
                <a:spLocks noChangeArrowheads="1"/>
              </p:cNvSpPr>
              <p:nvPr/>
            </p:nvSpPr>
            <p:spPr bwMode="auto">
              <a:xfrm>
                <a:off x="8007" y="12465"/>
                <a:ext cx="1340" cy="931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it-IT" sz="1200" b="1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  <a:ea typeface="Calibri" pitchFamily="34" charset="0"/>
                    <a:cs typeface="Times New Roman" pitchFamily="18" charset="0"/>
                  </a:rPr>
                  <a:t>AUX</a:t>
                </a:r>
                <a:endParaRPr kumimoji="0" lang="it-IT" sz="6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it-IT" sz="1200" b="1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  <a:ea typeface="Calibri" pitchFamily="34" charset="0"/>
                    <a:cs typeface="Times New Roman" pitchFamily="18" charset="0"/>
                  </a:rPr>
                  <a:t>CARD</a:t>
                </a:r>
                <a:endParaRPr kumimoji="0" lang="it-IT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099" name="AutoShape 27"/>
              <p:cNvSpPr>
                <a:spLocks noChangeShapeType="1"/>
              </p:cNvSpPr>
              <p:nvPr/>
            </p:nvSpPr>
            <p:spPr bwMode="auto">
              <a:xfrm>
                <a:off x="7120" y="9135"/>
                <a:ext cx="695" cy="1"/>
              </a:xfrm>
              <a:prstGeom prst="straightConnector1">
                <a:avLst/>
              </a:prstGeom>
              <a:noFill/>
              <a:ln w="38100">
                <a:solidFill>
                  <a:srgbClr val="000000"/>
                </a:solidFill>
                <a:round/>
                <a:headEnd/>
                <a:tailEnd type="triangle" w="med" len="med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098" name="AutoShape 26"/>
              <p:cNvSpPr>
                <a:spLocks noChangeShapeType="1"/>
              </p:cNvSpPr>
              <p:nvPr/>
            </p:nvSpPr>
            <p:spPr bwMode="auto">
              <a:xfrm>
                <a:off x="7120" y="11115"/>
                <a:ext cx="695" cy="1"/>
              </a:xfrm>
              <a:prstGeom prst="straightConnector1">
                <a:avLst/>
              </a:prstGeom>
              <a:noFill/>
              <a:ln w="38100">
                <a:solidFill>
                  <a:srgbClr val="000000"/>
                </a:solidFill>
                <a:round/>
                <a:headEnd/>
                <a:tailEnd type="triangle" w="med" len="med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097" name="AutoShape 25"/>
              <p:cNvSpPr>
                <a:spLocks noChangeShapeType="1"/>
              </p:cNvSpPr>
              <p:nvPr/>
            </p:nvSpPr>
            <p:spPr bwMode="auto">
              <a:xfrm>
                <a:off x="7120" y="12928"/>
                <a:ext cx="887" cy="2"/>
              </a:xfrm>
              <a:prstGeom prst="straightConnector1">
                <a:avLst/>
              </a:prstGeom>
              <a:noFill/>
              <a:ln w="38100">
                <a:solidFill>
                  <a:srgbClr val="000000"/>
                </a:solidFill>
                <a:round/>
                <a:headEnd/>
                <a:tailEnd type="triangle" w="med" len="med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096" name="AutoShape 24"/>
              <p:cNvSpPr>
                <a:spLocks noChangeShapeType="1"/>
              </p:cNvSpPr>
              <p:nvPr/>
            </p:nvSpPr>
            <p:spPr bwMode="auto">
              <a:xfrm flipH="1">
                <a:off x="3195" y="10185"/>
                <a:ext cx="285" cy="345"/>
              </a:xfrm>
              <a:prstGeom prst="straightConnector1">
                <a:avLst/>
              </a:prstGeom>
              <a:noFill/>
              <a:ln w="381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095" name="AutoShape 23"/>
              <p:cNvSpPr>
                <a:spLocks noChangeShapeType="1"/>
              </p:cNvSpPr>
              <p:nvPr/>
            </p:nvSpPr>
            <p:spPr bwMode="auto">
              <a:xfrm flipH="1">
                <a:off x="3150" y="12375"/>
                <a:ext cx="285" cy="344"/>
              </a:xfrm>
              <a:prstGeom prst="straightConnector1">
                <a:avLst/>
              </a:prstGeom>
              <a:noFill/>
              <a:ln w="381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094" name="AutoShape 22"/>
              <p:cNvSpPr>
                <a:spLocks noChangeShapeType="1"/>
              </p:cNvSpPr>
              <p:nvPr/>
            </p:nvSpPr>
            <p:spPr bwMode="auto">
              <a:xfrm>
                <a:off x="2386" y="12539"/>
                <a:ext cx="1682" cy="1"/>
              </a:xfrm>
              <a:prstGeom prst="straightConnector1">
                <a:avLst/>
              </a:prstGeom>
              <a:noFill/>
              <a:ln w="38100">
                <a:solidFill>
                  <a:srgbClr val="000000"/>
                </a:solidFill>
                <a:round/>
                <a:headEnd type="triangle" w="med" len="med"/>
                <a:tailEnd type="triangle" w="med" len="med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093" name="AutoShape 21"/>
              <p:cNvSpPr>
                <a:spLocks noChangeShapeType="1"/>
              </p:cNvSpPr>
              <p:nvPr/>
            </p:nvSpPr>
            <p:spPr bwMode="auto">
              <a:xfrm>
                <a:off x="2386" y="10335"/>
                <a:ext cx="1682" cy="1"/>
              </a:xfrm>
              <a:prstGeom prst="straightConnector1">
                <a:avLst/>
              </a:prstGeom>
              <a:noFill/>
              <a:ln w="38100">
                <a:solidFill>
                  <a:srgbClr val="000000"/>
                </a:solidFill>
                <a:round/>
                <a:headEnd type="triangle" w="med" len="med"/>
                <a:tailEnd type="triangle" w="med" len="med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092" name="AutoShape 20"/>
              <p:cNvSpPr>
                <a:spLocks noChangeShapeType="1"/>
              </p:cNvSpPr>
              <p:nvPr/>
            </p:nvSpPr>
            <p:spPr bwMode="auto">
              <a:xfrm flipH="1">
                <a:off x="5565" y="10034"/>
                <a:ext cx="460" cy="1"/>
              </a:xfrm>
              <a:prstGeom prst="straightConnector1">
                <a:avLst/>
              </a:prstGeom>
              <a:noFill/>
              <a:ln w="38100">
                <a:solidFill>
                  <a:srgbClr val="000000"/>
                </a:solidFill>
                <a:round/>
                <a:headEnd/>
                <a:tailEnd type="triangle" w="med" len="med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091" name="AutoShape 19"/>
              <p:cNvSpPr>
                <a:spLocks noChangeShapeType="1"/>
              </p:cNvSpPr>
              <p:nvPr/>
            </p:nvSpPr>
            <p:spPr bwMode="auto">
              <a:xfrm flipH="1">
                <a:off x="5580" y="10364"/>
                <a:ext cx="460" cy="1"/>
              </a:xfrm>
              <a:prstGeom prst="straightConnector1">
                <a:avLst/>
              </a:prstGeom>
              <a:noFill/>
              <a:ln w="38100">
                <a:solidFill>
                  <a:srgbClr val="000000"/>
                </a:solidFill>
                <a:round/>
                <a:headEnd/>
                <a:tailEnd type="triangle" w="med" len="med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090" name="AutoShape 18"/>
              <p:cNvSpPr>
                <a:spLocks noChangeShapeType="1"/>
              </p:cNvSpPr>
              <p:nvPr/>
            </p:nvSpPr>
            <p:spPr bwMode="auto">
              <a:xfrm flipH="1">
                <a:off x="5580" y="10694"/>
                <a:ext cx="460" cy="1"/>
              </a:xfrm>
              <a:prstGeom prst="straightConnector1">
                <a:avLst/>
              </a:prstGeom>
              <a:noFill/>
              <a:ln w="38100">
                <a:solidFill>
                  <a:srgbClr val="000000"/>
                </a:solidFill>
                <a:round/>
                <a:headEnd/>
                <a:tailEnd type="triangle" w="med" len="med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089" name="AutoShape 17"/>
              <p:cNvSpPr>
                <a:spLocks noChangeShapeType="1"/>
              </p:cNvSpPr>
              <p:nvPr/>
            </p:nvSpPr>
            <p:spPr bwMode="auto">
              <a:xfrm flipV="1">
                <a:off x="6025" y="10034"/>
                <a:ext cx="1095" cy="1"/>
              </a:xfrm>
              <a:prstGeom prst="straightConnector1">
                <a:avLst/>
              </a:prstGeom>
              <a:noFill/>
              <a:ln w="381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088" name="AutoShape 16"/>
              <p:cNvSpPr>
                <a:spLocks noChangeShapeType="1"/>
              </p:cNvSpPr>
              <p:nvPr/>
            </p:nvSpPr>
            <p:spPr bwMode="auto">
              <a:xfrm>
                <a:off x="5995" y="10364"/>
                <a:ext cx="1155" cy="1"/>
              </a:xfrm>
              <a:prstGeom prst="straightConnector1">
                <a:avLst/>
              </a:prstGeom>
              <a:noFill/>
              <a:ln w="381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087" name="AutoShape 15"/>
              <p:cNvSpPr>
                <a:spLocks noChangeShapeType="1"/>
              </p:cNvSpPr>
              <p:nvPr/>
            </p:nvSpPr>
            <p:spPr bwMode="auto">
              <a:xfrm flipV="1">
                <a:off x="5755" y="10694"/>
                <a:ext cx="725" cy="1"/>
              </a:xfrm>
              <a:prstGeom prst="straightConnector1">
                <a:avLst/>
              </a:prstGeom>
              <a:noFill/>
              <a:ln w="381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086" name="AutoShape 14"/>
              <p:cNvSpPr>
                <a:spLocks noChangeShapeType="1"/>
              </p:cNvSpPr>
              <p:nvPr/>
            </p:nvSpPr>
            <p:spPr bwMode="auto">
              <a:xfrm>
                <a:off x="6480" y="10681"/>
                <a:ext cx="1" cy="2249"/>
              </a:xfrm>
              <a:prstGeom prst="straightConnector1">
                <a:avLst/>
              </a:prstGeom>
              <a:noFill/>
              <a:ln w="381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085" name="AutoShape 13"/>
              <p:cNvSpPr>
                <a:spLocks noChangeShapeType="1"/>
              </p:cNvSpPr>
              <p:nvPr/>
            </p:nvSpPr>
            <p:spPr bwMode="auto">
              <a:xfrm flipV="1">
                <a:off x="6465" y="12927"/>
                <a:ext cx="1095" cy="1"/>
              </a:xfrm>
              <a:prstGeom prst="straightConnector1">
                <a:avLst/>
              </a:prstGeom>
              <a:noFill/>
              <a:ln w="381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084" name="AutoShape 12"/>
              <p:cNvSpPr>
                <a:spLocks noChangeShapeType="1"/>
              </p:cNvSpPr>
              <p:nvPr/>
            </p:nvSpPr>
            <p:spPr bwMode="auto">
              <a:xfrm>
                <a:off x="7120" y="10394"/>
                <a:ext cx="1" cy="751"/>
              </a:xfrm>
              <a:prstGeom prst="straightConnector1">
                <a:avLst/>
              </a:prstGeom>
              <a:noFill/>
              <a:ln w="381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083" name="AutoShape 11"/>
              <p:cNvSpPr>
                <a:spLocks noChangeShapeType="1"/>
              </p:cNvSpPr>
              <p:nvPr/>
            </p:nvSpPr>
            <p:spPr bwMode="auto">
              <a:xfrm>
                <a:off x="7089" y="9104"/>
                <a:ext cx="1" cy="900"/>
              </a:xfrm>
              <a:prstGeom prst="straightConnector1">
                <a:avLst/>
              </a:prstGeom>
              <a:noFill/>
              <a:ln w="381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082" name="AutoShape 10"/>
              <p:cNvSpPr>
                <a:spLocks noChangeShapeType="1"/>
              </p:cNvSpPr>
              <p:nvPr/>
            </p:nvSpPr>
            <p:spPr bwMode="auto">
              <a:xfrm flipH="1">
                <a:off x="6960" y="9392"/>
                <a:ext cx="285" cy="345"/>
              </a:xfrm>
              <a:prstGeom prst="straightConnector1">
                <a:avLst/>
              </a:prstGeom>
              <a:noFill/>
              <a:ln w="381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081" name="AutoShape 9"/>
              <p:cNvSpPr>
                <a:spLocks noChangeShapeType="1"/>
              </p:cNvSpPr>
              <p:nvPr/>
            </p:nvSpPr>
            <p:spPr bwMode="auto">
              <a:xfrm flipH="1">
                <a:off x="6315" y="11640"/>
                <a:ext cx="285" cy="345"/>
              </a:xfrm>
              <a:prstGeom prst="straightConnector1">
                <a:avLst/>
              </a:prstGeom>
              <a:noFill/>
              <a:ln w="381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080" name="AutoShape 8"/>
              <p:cNvSpPr>
                <a:spLocks noChangeShapeType="1"/>
              </p:cNvSpPr>
              <p:nvPr/>
            </p:nvSpPr>
            <p:spPr bwMode="auto">
              <a:xfrm flipH="1">
                <a:off x="6960" y="10530"/>
                <a:ext cx="285" cy="345"/>
              </a:xfrm>
              <a:prstGeom prst="straightConnector1">
                <a:avLst/>
              </a:prstGeom>
              <a:noFill/>
              <a:ln w="381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079" name="Text Box 7"/>
              <p:cNvSpPr txBox="1">
                <a:spLocks noChangeArrowheads="1"/>
              </p:cNvSpPr>
              <p:nvPr/>
            </p:nvSpPr>
            <p:spPr bwMode="auto">
              <a:xfrm>
                <a:off x="2625" y="9795"/>
                <a:ext cx="2010" cy="4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just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it-IT" sz="12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  <a:ea typeface="Calibri" pitchFamily="34" charset="0"/>
                    <a:cs typeface="Times New Roman" pitchFamily="18" charset="0"/>
                  </a:rPr>
                  <a:t>VMEDATA</a:t>
                </a:r>
                <a:endParaRPr kumimoji="0" lang="it-IT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078" name="Text Box 6"/>
              <p:cNvSpPr txBox="1">
                <a:spLocks noChangeArrowheads="1"/>
              </p:cNvSpPr>
              <p:nvPr/>
            </p:nvSpPr>
            <p:spPr bwMode="auto">
              <a:xfrm>
                <a:off x="2670" y="12000"/>
                <a:ext cx="2010" cy="4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just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it-IT" sz="12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  <a:ea typeface="Calibri" pitchFamily="34" charset="0"/>
                    <a:cs typeface="Times New Roman" pitchFamily="18" charset="0"/>
                  </a:rPr>
                  <a:t>VMEDATA</a:t>
                </a:r>
                <a:endParaRPr kumimoji="0" lang="it-IT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077" name="Text Box 5"/>
              <p:cNvSpPr txBox="1">
                <a:spLocks noChangeArrowheads="1"/>
              </p:cNvSpPr>
              <p:nvPr/>
            </p:nvSpPr>
            <p:spPr bwMode="auto">
              <a:xfrm>
                <a:off x="6220" y="8684"/>
                <a:ext cx="2010" cy="4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just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it-IT" sz="12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  <a:ea typeface="Calibri" pitchFamily="34" charset="0"/>
                    <a:cs typeface="Times New Roman" pitchFamily="18" charset="0"/>
                  </a:rPr>
                  <a:t>VMEDATAINP</a:t>
                </a:r>
                <a:endParaRPr kumimoji="0" lang="it-IT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076" name="Text Box 4"/>
              <p:cNvSpPr txBox="1">
                <a:spLocks noChangeArrowheads="1"/>
              </p:cNvSpPr>
              <p:nvPr/>
            </p:nvSpPr>
            <p:spPr bwMode="auto">
              <a:xfrm>
                <a:off x="6385" y="12405"/>
                <a:ext cx="2010" cy="4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just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it-IT" sz="12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  <a:ea typeface="Calibri" pitchFamily="34" charset="0"/>
                    <a:cs typeface="Times New Roman" pitchFamily="18" charset="0"/>
                  </a:rPr>
                  <a:t>VMEDATAAUX</a:t>
                </a:r>
                <a:endParaRPr kumimoji="0" lang="it-IT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075" name="Text Box 3"/>
              <p:cNvSpPr txBox="1">
                <a:spLocks noChangeArrowheads="1"/>
              </p:cNvSpPr>
              <p:nvPr/>
            </p:nvSpPr>
            <p:spPr bwMode="auto">
              <a:xfrm>
                <a:off x="7245" y="10247"/>
                <a:ext cx="2010" cy="4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just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it-IT" sz="12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  <a:ea typeface="Calibri" pitchFamily="34" charset="0"/>
                    <a:cs typeface="Times New Roman" pitchFamily="18" charset="0"/>
                  </a:rPr>
                  <a:t>VMEDATAOUT</a:t>
                </a:r>
                <a:endParaRPr kumimoji="0" lang="it-IT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</p:grpSp>
      </p:grpSp>
      <p:sp>
        <p:nvSpPr>
          <p:cNvPr id="55" name="CasellaDiTesto 54"/>
          <p:cNvSpPr txBox="1"/>
          <p:nvPr/>
        </p:nvSpPr>
        <p:spPr>
          <a:xfrm>
            <a:off x="5796136" y="3861048"/>
            <a:ext cx="69762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solidFill>
                  <a:srgbClr val="FF0000"/>
                </a:solidFill>
              </a:rPr>
              <a:t>LAMBS</a:t>
            </a:r>
            <a:endParaRPr lang="en-US" sz="1400" dirty="0">
              <a:solidFill>
                <a:srgbClr val="FF0000"/>
              </a:solidFill>
            </a:endParaRPr>
          </a:p>
        </p:txBody>
      </p:sp>
      <p:sp>
        <p:nvSpPr>
          <p:cNvPr id="56" name="CasellaDiTesto 55"/>
          <p:cNvSpPr txBox="1"/>
          <p:nvPr/>
        </p:nvSpPr>
        <p:spPr>
          <a:xfrm>
            <a:off x="3347864" y="3717032"/>
            <a:ext cx="55976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solidFill>
                  <a:srgbClr val="FF0000"/>
                </a:solidFill>
              </a:rPr>
              <a:t>CPLD</a:t>
            </a:r>
            <a:endParaRPr lang="en-US" sz="1400" dirty="0">
              <a:solidFill>
                <a:srgbClr val="FF0000"/>
              </a:solidFill>
            </a:endParaRPr>
          </a:p>
        </p:txBody>
      </p:sp>
      <p:sp>
        <p:nvSpPr>
          <p:cNvPr id="57" name="Rettangolo 56"/>
          <p:cNvSpPr/>
          <p:nvPr/>
        </p:nvSpPr>
        <p:spPr>
          <a:xfrm>
            <a:off x="3203848" y="5085184"/>
            <a:ext cx="96975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xc6slx16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Rectangle 12"/>
          <p:cNvSpPr>
            <a:spLocks noChangeArrowheads="1"/>
          </p:cNvSpPr>
          <p:nvPr/>
        </p:nvSpPr>
        <p:spPr bwMode="auto">
          <a:xfrm>
            <a:off x="0" y="0"/>
            <a:ext cx="9144000" cy="836613"/>
          </a:xfrm>
          <a:prstGeom prst="rect">
            <a:avLst/>
          </a:prstGeom>
          <a:gradFill rotWithShape="1">
            <a:gsLst>
              <a:gs pos="0">
                <a:srgbClr val="92D050">
                  <a:alpha val="40000"/>
                </a:srgbClr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it-IT" sz="3200" dirty="0" smtClean="0"/>
              <a:t>AMBFTK</a:t>
            </a:r>
            <a:r>
              <a:rPr lang="it-IT" sz="3200" dirty="0" smtClean="0"/>
              <a:t>: </a:t>
            </a:r>
            <a:r>
              <a:rPr lang="it-IT" sz="3200" dirty="0" err="1" smtClean="0"/>
              <a:t>actual</a:t>
            </a:r>
            <a:r>
              <a:rPr lang="it-IT" sz="3200" dirty="0" smtClean="0"/>
              <a:t> PCB </a:t>
            </a:r>
          </a:p>
        </p:txBody>
      </p:sp>
      <p:sp>
        <p:nvSpPr>
          <p:cNvPr id="17" name="Rettangolo 16"/>
          <p:cNvSpPr/>
          <p:nvPr/>
        </p:nvSpPr>
        <p:spPr>
          <a:xfrm>
            <a:off x="3203848" y="1340768"/>
            <a:ext cx="5256584" cy="24006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000" dirty="0" smtClean="0"/>
              <a:t>9U </a:t>
            </a:r>
            <a:r>
              <a:rPr lang="en-US" sz="2000" dirty="0" err="1" smtClean="0"/>
              <a:t>eurocard</a:t>
            </a:r>
            <a:r>
              <a:rPr lang="en-US" sz="2000" dirty="0" smtClean="0"/>
              <a:t> (400mm x 360mm)</a:t>
            </a:r>
          </a:p>
          <a:p>
            <a:pPr>
              <a:lnSpc>
                <a:spcPct val="150000"/>
              </a:lnSpc>
            </a:pPr>
            <a:r>
              <a:rPr lang="en-US" sz="2000" dirty="0" smtClean="0"/>
              <a:t>14 layers (6 routing, 8 power)</a:t>
            </a:r>
            <a:endParaRPr lang="en-US" sz="2000" dirty="0" smtClean="0"/>
          </a:p>
          <a:p>
            <a:pPr>
              <a:lnSpc>
                <a:spcPct val="150000"/>
              </a:lnSpc>
            </a:pPr>
            <a:r>
              <a:rPr lang="en-US" sz="2000" dirty="0" smtClean="0"/>
              <a:t>Minimum track </a:t>
            </a:r>
            <a:r>
              <a:rPr lang="en-US" sz="2000" dirty="0" err="1" smtClean="0"/>
              <a:t>widh</a:t>
            </a:r>
            <a:r>
              <a:rPr lang="en-US" sz="2000" dirty="0" smtClean="0"/>
              <a:t>/clearance: 3 mils (75 um)</a:t>
            </a:r>
          </a:p>
          <a:p>
            <a:pPr>
              <a:lnSpc>
                <a:spcPct val="150000"/>
              </a:lnSpc>
            </a:pPr>
            <a:r>
              <a:rPr lang="en-US" sz="2000" dirty="0" err="1" smtClean="0"/>
              <a:t>Fineline</a:t>
            </a:r>
            <a:r>
              <a:rPr lang="en-US" sz="2000" dirty="0" smtClean="0"/>
              <a:t> BGA: 0,8 mm pitch</a:t>
            </a:r>
          </a:p>
          <a:p>
            <a:pPr>
              <a:lnSpc>
                <a:spcPct val="150000"/>
              </a:lnSpc>
            </a:pPr>
            <a:r>
              <a:rPr lang="en-US" sz="2000" dirty="0" smtClean="0"/>
              <a:t>Smallest package: 0402</a:t>
            </a:r>
            <a:endParaRPr lang="en-US" sz="2000" dirty="0" smtClean="0"/>
          </a:p>
        </p:txBody>
      </p:sp>
      <p:pic>
        <p:nvPicPr>
          <p:cNvPr id="18" name="Picture 2" descr="C:\Users\piendi\Desktop\IMG_4255_red.JPG"/>
          <p:cNvPicPr>
            <a:picLocks noChangeAspect="1" noChangeArrowheads="1"/>
          </p:cNvPicPr>
          <p:nvPr/>
        </p:nvPicPr>
        <p:blipFill>
          <a:blip r:embed="rId2" cstate="print"/>
          <a:srcRect l="6751" t="8998" r="2953" b="8895"/>
          <a:stretch>
            <a:fillRect/>
          </a:stretch>
        </p:blipFill>
        <p:spPr bwMode="auto">
          <a:xfrm>
            <a:off x="251520" y="5229200"/>
            <a:ext cx="1874181" cy="1368152"/>
          </a:xfrm>
          <a:prstGeom prst="rect">
            <a:avLst/>
          </a:prstGeom>
          <a:noFill/>
        </p:spPr>
      </p:pic>
      <p:pic>
        <p:nvPicPr>
          <p:cNvPr id="2049" name="Picture 1" descr="D:\WORK\FTK\stuff\presentazioni\IAPP marzo 2013\vme-bus-board-form-factors.jpg"/>
          <p:cNvPicPr>
            <a:picLocks noChangeAspect="1" noChangeArrowheads="1"/>
          </p:cNvPicPr>
          <p:nvPr/>
        </p:nvPicPr>
        <p:blipFill>
          <a:blip r:embed="rId3" cstate="print"/>
          <a:srcRect r="68984" b="313"/>
          <a:stretch>
            <a:fillRect/>
          </a:stretch>
        </p:blipFill>
        <p:spPr bwMode="auto">
          <a:xfrm>
            <a:off x="323528" y="980728"/>
            <a:ext cx="2160240" cy="4011874"/>
          </a:xfrm>
          <a:prstGeom prst="rect">
            <a:avLst/>
          </a:prstGeom>
          <a:noFill/>
        </p:spPr>
      </p:pic>
      <p:sp>
        <p:nvSpPr>
          <p:cNvPr id="20" name="CasellaDiTesto 19"/>
          <p:cNvSpPr txBox="1"/>
          <p:nvPr/>
        </p:nvSpPr>
        <p:spPr>
          <a:xfrm>
            <a:off x="755576" y="1412776"/>
            <a:ext cx="744114" cy="307777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1400" dirty="0" smtClean="0"/>
              <a:t>400mm</a:t>
            </a:r>
            <a:endParaRPr lang="en-US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842" name="Picture 12" descr="DCDC (2)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12160" y="4077072"/>
            <a:ext cx="1727472" cy="13946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5844" name="Picture 6" descr="dcdc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3851" y="1341439"/>
            <a:ext cx="4680198" cy="36828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991" name="Text Box 7"/>
          <p:cNvSpPr txBox="1">
            <a:spLocks noChangeArrowheads="1"/>
          </p:cNvSpPr>
          <p:nvPr/>
        </p:nvSpPr>
        <p:spPr bwMode="auto">
          <a:xfrm>
            <a:off x="5436096" y="1340768"/>
            <a:ext cx="3563937" cy="28007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it-IT" sz="2200" dirty="0" smtClean="0">
                <a:solidFill>
                  <a:srgbClr val="00004C"/>
                </a:solidFill>
                <a:latin typeface="Times New Roman" pitchFamily="18" charset="0"/>
              </a:rPr>
              <a:t>- Bus </a:t>
            </a:r>
            <a:r>
              <a:rPr lang="it-IT" sz="2200" dirty="0" err="1" smtClean="0">
                <a:solidFill>
                  <a:srgbClr val="00004C"/>
                </a:solidFill>
                <a:latin typeface="Times New Roman" pitchFamily="18" charset="0"/>
              </a:rPr>
              <a:t>distrubuted</a:t>
            </a:r>
            <a:r>
              <a:rPr lang="it-IT" sz="2200" dirty="0" smtClean="0">
                <a:solidFill>
                  <a:srgbClr val="00004C"/>
                </a:solidFill>
                <a:latin typeface="Times New Roman" pitchFamily="18" charset="0"/>
              </a:rPr>
              <a:t> </a:t>
            </a:r>
            <a:r>
              <a:rPr lang="it-IT" sz="2200" dirty="0" err="1" smtClean="0">
                <a:solidFill>
                  <a:srgbClr val="00004C"/>
                </a:solidFill>
                <a:latin typeface="Times New Roman" pitchFamily="18" charset="0"/>
              </a:rPr>
              <a:t>all</a:t>
            </a:r>
            <a:r>
              <a:rPr lang="it-IT" sz="2200" dirty="0" smtClean="0">
                <a:solidFill>
                  <a:srgbClr val="00004C"/>
                </a:solidFill>
                <a:latin typeface="Times New Roman" pitchFamily="18" charset="0"/>
              </a:rPr>
              <a:t> </a:t>
            </a:r>
            <a:r>
              <a:rPr lang="it-IT" sz="2200" dirty="0" err="1" smtClean="0">
                <a:solidFill>
                  <a:srgbClr val="00004C"/>
                </a:solidFill>
                <a:latin typeface="Times New Roman" pitchFamily="18" charset="0"/>
              </a:rPr>
              <a:t>serially</a:t>
            </a:r>
            <a:endParaRPr lang="it-IT" sz="2200" dirty="0">
              <a:solidFill>
                <a:srgbClr val="00004C"/>
              </a:solidFill>
              <a:latin typeface="Times New Roman" pitchFamily="18" charset="0"/>
            </a:endParaRPr>
          </a:p>
          <a:p>
            <a:pPr>
              <a:buFontTx/>
              <a:buChar char="-"/>
              <a:defRPr/>
            </a:pPr>
            <a:r>
              <a:rPr lang="it-IT" sz="2200" dirty="0" smtClean="0">
                <a:solidFill>
                  <a:srgbClr val="00004C"/>
                </a:solidFill>
                <a:latin typeface="Times New Roman" pitchFamily="18" charset="0"/>
              </a:rPr>
              <a:t> </a:t>
            </a:r>
            <a:r>
              <a:rPr lang="it-IT" sz="2200" dirty="0" err="1" smtClean="0">
                <a:solidFill>
                  <a:srgbClr val="00004C"/>
                </a:solidFill>
                <a:latin typeface="Times New Roman" pitchFamily="18" charset="0"/>
              </a:rPr>
              <a:t>Power</a:t>
            </a:r>
            <a:r>
              <a:rPr lang="it-IT" sz="2200" dirty="0" smtClean="0">
                <a:solidFill>
                  <a:srgbClr val="00004C"/>
                </a:solidFill>
                <a:latin typeface="Times New Roman" pitchFamily="18" charset="0"/>
              </a:rPr>
              <a:t>: </a:t>
            </a:r>
            <a:endParaRPr lang="it-IT" sz="2200" dirty="0" smtClean="0">
              <a:solidFill>
                <a:srgbClr val="00004C"/>
              </a:solidFill>
              <a:latin typeface="Times New Roman" pitchFamily="18" charset="0"/>
            </a:endParaRPr>
          </a:p>
          <a:p>
            <a:pPr>
              <a:buFontTx/>
              <a:buChar char="-"/>
              <a:defRPr/>
            </a:pPr>
            <a:r>
              <a:rPr lang="it-IT" sz="2200" dirty="0" smtClean="0">
                <a:solidFill>
                  <a:srgbClr val="00004C"/>
                </a:solidFill>
                <a:latin typeface="Times New Roman" pitchFamily="18" charset="0"/>
              </a:rPr>
              <a:t>1,0V </a:t>
            </a:r>
            <a:r>
              <a:rPr lang="it-IT" sz="2200" dirty="0" err="1" smtClean="0">
                <a:solidFill>
                  <a:srgbClr val="00004C"/>
                </a:solidFill>
                <a:latin typeface="Times New Roman" pitchFamily="18" charset="0"/>
              </a:rPr>
              <a:t>AMchip</a:t>
            </a:r>
            <a:r>
              <a:rPr lang="it-IT" sz="2200" dirty="0" smtClean="0">
                <a:solidFill>
                  <a:srgbClr val="00004C"/>
                </a:solidFill>
                <a:latin typeface="Times New Roman" pitchFamily="18" charset="0"/>
              </a:rPr>
              <a:t> &amp; FPGA </a:t>
            </a:r>
            <a:r>
              <a:rPr lang="it-IT" sz="2200" dirty="0" err="1" smtClean="0">
                <a:solidFill>
                  <a:srgbClr val="00004C"/>
                </a:solidFill>
                <a:latin typeface="Times New Roman" pitchFamily="18" charset="0"/>
              </a:rPr>
              <a:t>cores</a:t>
            </a:r>
            <a:endParaRPr lang="it-IT" sz="2200" dirty="0" smtClean="0">
              <a:solidFill>
                <a:srgbClr val="00004C"/>
              </a:solidFill>
              <a:latin typeface="Times New Roman" pitchFamily="18" charset="0"/>
            </a:endParaRPr>
          </a:p>
          <a:p>
            <a:pPr>
              <a:buFontTx/>
              <a:buChar char="-"/>
              <a:defRPr/>
            </a:pPr>
            <a:r>
              <a:rPr lang="it-IT" sz="2200" dirty="0" smtClean="0">
                <a:solidFill>
                  <a:srgbClr val="00004C"/>
                </a:solidFill>
                <a:latin typeface="Times New Roman" pitchFamily="18" charset="0"/>
              </a:rPr>
              <a:t>1.2V </a:t>
            </a:r>
            <a:r>
              <a:rPr lang="it-IT" sz="2200" dirty="0" err="1" smtClean="0">
                <a:solidFill>
                  <a:srgbClr val="00004C"/>
                </a:solidFill>
                <a:latin typeface="Times New Roman" pitchFamily="18" charset="0"/>
              </a:rPr>
              <a:t>AMchip</a:t>
            </a:r>
            <a:r>
              <a:rPr lang="it-IT" sz="2200" dirty="0" smtClean="0">
                <a:solidFill>
                  <a:srgbClr val="00004C"/>
                </a:solidFill>
                <a:latin typeface="Times New Roman" pitchFamily="18" charset="0"/>
              </a:rPr>
              <a:t> IP </a:t>
            </a:r>
            <a:r>
              <a:rPr lang="it-IT" sz="2200" dirty="0" err="1" smtClean="0">
                <a:solidFill>
                  <a:srgbClr val="00004C"/>
                </a:solidFill>
                <a:latin typeface="Times New Roman" pitchFamily="18" charset="0"/>
              </a:rPr>
              <a:t>core</a:t>
            </a:r>
            <a:endParaRPr lang="it-IT" sz="2200" dirty="0" smtClean="0">
              <a:solidFill>
                <a:srgbClr val="00004C"/>
              </a:solidFill>
              <a:latin typeface="Times New Roman" pitchFamily="18" charset="0"/>
            </a:endParaRPr>
          </a:p>
          <a:p>
            <a:pPr>
              <a:buFontTx/>
              <a:buChar char="-"/>
              <a:defRPr/>
            </a:pPr>
            <a:r>
              <a:rPr lang="it-IT" sz="2200" dirty="0" smtClean="0">
                <a:solidFill>
                  <a:srgbClr val="00004C"/>
                </a:solidFill>
                <a:latin typeface="Times New Roman" pitchFamily="18" charset="0"/>
              </a:rPr>
              <a:t>2.5V I/O</a:t>
            </a:r>
          </a:p>
          <a:p>
            <a:pPr>
              <a:buFontTx/>
              <a:buChar char="-"/>
              <a:defRPr/>
            </a:pPr>
            <a:endParaRPr lang="it-IT" sz="2200" dirty="0" smtClean="0">
              <a:solidFill>
                <a:srgbClr val="00004C"/>
              </a:solidFill>
              <a:latin typeface="Times New Roman" pitchFamily="18" charset="0"/>
            </a:endParaRPr>
          </a:p>
          <a:p>
            <a:pPr>
              <a:buFontTx/>
              <a:buChar char="-"/>
              <a:defRPr/>
            </a:pPr>
            <a:r>
              <a:rPr lang="it-IT" sz="2200" dirty="0" smtClean="0">
                <a:solidFill>
                  <a:srgbClr val="00004C"/>
                </a:solidFill>
                <a:latin typeface="Times New Roman" pitchFamily="18" charset="0"/>
              </a:rPr>
              <a:t> New </a:t>
            </a:r>
            <a:r>
              <a:rPr lang="it-IT" sz="2200" dirty="0" err="1" smtClean="0">
                <a:solidFill>
                  <a:srgbClr val="00004C"/>
                </a:solidFill>
                <a:latin typeface="Times New Roman" pitchFamily="18" charset="0"/>
              </a:rPr>
              <a:t>Lambs</a:t>
            </a:r>
            <a:r>
              <a:rPr lang="it-IT" sz="2200" dirty="0" smtClean="0">
                <a:solidFill>
                  <a:srgbClr val="00004C"/>
                </a:solidFill>
                <a:latin typeface="Times New Roman" pitchFamily="18" charset="0"/>
              </a:rPr>
              <a:t> </a:t>
            </a:r>
            <a:r>
              <a:rPr lang="it-IT" sz="2200" dirty="0" err="1" smtClean="0">
                <a:solidFill>
                  <a:srgbClr val="00004C"/>
                </a:solidFill>
                <a:latin typeface="Times New Roman" pitchFamily="18" charset="0"/>
              </a:rPr>
              <a:t>dimension</a:t>
            </a:r>
            <a:endParaRPr lang="it-IT" sz="2200" dirty="0">
              <a:solidFill>
                <a:srgbClr val="00004C"/>
              </a:solidFill>
              <a:latin typeface="Times New Roman" pitchFamily="18" charset="0"/>
            </a:endParaRPr>
          </a:p>
          <a:p>
            <a:pPr lvl="1">
              <a:buFontTx/>
              <a:buChar char="•"/>
              <a:defRPr/>
            </a:pPr>
            <a:endParaRPr lang="it-IT" sz="2200" dirty="0">
              <a:solidFill>
                <a:srgbClr val="00004C"/>
              </a:solidFill>
              <a:latin typeface="Times New Roman" pitchFamily="18" charset="0"/>
            </a:endParaRPr>
          </a:p>
        </p:txBody>
      </p:sp>
      <p:pic>
        <p:nvPicPr>
          <p:cNvPr id="35846" name="Picture 9" descr="DCDC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508104" y="5481239"/>
            <a:ext cx="2015504" cy="13767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5847" name="Line 10"/>
          <p:cNvSpPr>
            <a:spLocks noChangeShapeType="1"/>
          </p:cNvSpPr>
          <p:nvPr/>
        </p:nvSpPr>
        <p:spPr bwMode="auto">
          <a:xfrm>
            <a:off x="2483768" y="4725144"/>
            <a:ext cx="3168352" cy="144016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it-IT"/>
          </a:p>
        </p:txBody>
      </p:sp>
      <p:sp>
        <p:nvSpPr>
          <p:cNvPr id="35848" name="Line 13"/>
          <p:cNvSpPr>
            <a:spLocks noChangeShapeType="1"/>
          </p:cNvSpPr>
          <p:nvPr/>
        </p:nvSpPr>
        <p:spPr bwMode="auto">
          <a:xfrm>
            <a:off x="1691681" y="3284984"/>
            <a:ext cx="4248472" cy="1296144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it-IT"/>
          </a:p>
        </p:txBody>
      </p:sp>
      <p:sp>
        <p:nvSpPr>
          <p:cNvPr id="10" name="Rectangle 12"/>
          <p:cNvSpPr>
            <a:spLocks noChangeArrowheads="1"/>
          </p:cNvSpPr>
          <p:nvPr/>
        </p:nvSpPr>
        <p:spPr bwMode="auto">
          <a:xfrm>
            <a:off x="0" y="0"/>
            <a:ext cx="9144000" cy="836613"/>
          </a:xfrm>
          <a:prstGeom prst="rect">
            <a:avLst/>
          </a:prstGeom>
          <a:gradFill rotWithShape="1">
            <a:gsLst>
              <a:gs pos="0">
                <a:srgbClr val="92D050">
                  <a:alpha val="40000"/>
                </a:srgbClr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it-IT" sz="2800" dirty="0" smtClean="0"/>
              <a:t>AMSYSTEM:</a:t>
            </a:r>
            <a:r>
              <a:rPr lang="it-IT" sz="2800" b="1" dirty="0" smtClean="0"/>
              <a:t>AMBSLP</a:t>
            </a:r>
            <a:r>
              <a:rPr lang="it-IT" sz="2800" dirty="0" smtClean="0"/>
              <a:t>, the </a:t>
            </a:r>
            <a:r>
              <a:rPr lang="it-IT" sz="2800" dirty="0" err="1" smtClean="0"/>
              <a:t>new</a:t>
            </a:r>
            <a:r>
              <a:rPr lang="it-IT" sz="2800" dirty="0" smtClean="0"/>
              <a:t> </a:t>
            </a:r>
            <a:r>
              <a:rPr lang="it-IT" sz="2800" dirty="0" err="1" smtClean="0"/>
              <a:t>amboard</a:t>
            </a:r>
            <a:r>
              <a:rPr lang="it-IT" sz="2800" dirty="0" smtClean="0"/>
              <a:t> </a:t>
            </a:r>
            <a:r>
              <a:rPr lang="it-IT" sz="2800" dirty="0" err="1" smtClean="0"/>
              <a:t>for</a:t>
            </a:r>
            <a:r>
              <a:rPr lang="it-IT" sz="2800" dirty="0" smtClean="0"/>
              <a:t> amchip05</a:t>
            </a:r>
            <a:endParaRPr lang="it-IT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91" name="Text Box 7"/>
          <p:cNvSpPr txBox="1">
            <a:spLocks noChangeArrowheads="1"/>
          </p:cNvSpPr>
          <p:nvPr/>
        </p:nvSpPr>
        <p:spPr bwMode="auto">
          <a:xfrm>
            <a:off x="395536" y="1340768"/>
            <a:ext cx="6984776" cy="36471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defRPr/>
            </a:pPr>
            <a:r>
              <a:rPr lang="it-IT" sz="2200" dirty="0" err="1" smtClean="0">
                <a:solidFill>
                  <a:srgbClr val="00004C"/>
                </a:solidFill>
                <a:latin typeface="Times New Roman" pitchFamily="18" charset="0"/>
              </a:rPr>
              <a:t>Power</a:t>
            </a:r>
            <a:r>
              <a:rPr lang="it-IT" sz="2200" dirty="0" smtClean="0">
                <a:solidFill>
                  <a:srgbClr val="00004C"/>
                </a:solidFill>
                <a:latin typeface="Times New Roman" pitchFamily="18" charset="0"/>
              </a:rPr>
              <a:t>:</a:t>
            </a:r>
          </a:p>
          <a:p>
            <a:pPr>
              <a:lnSpc>
                <a:spcPct val="150000"/>
              </a:lnSpc>
              <a:buFontTx/>
              <a:buChar char="-"/>
              <a:defRPr/>
            </a:pPr>
            <a:r>
              <a:rPr lang="it-IT" sz="2200" dirty="0" err="1" smtClean="0">
                <a:solidFill>
                  <a:srgbClr val="00004C"/>
                </a:solidFill>
                <a:latin typeface="Times New Roman" pitchFamily="18" charset="0"/>
              </a:rPr>
              <a:t>From</a:t>
            </a:r>
            <a:r>
              <a:rPr lang="it-IT" sz="2200" dirty="0" smtClean="0">
                <a:solidFill>
                  <a:srgbClr val="00004C"/>
                </a:solidFill>
                <a:latin typeface="Times New Roman" pitchFamily="18" charset="0"/>
              </a:rPr>
              <a:t> 48V? </a:t>
            </a:r>
            <a:r>
              <a:rPr lang="it-IT" sz="2200" dirty="0" err="1" smtClean="0">
                <a:solidFill>
                  <a:srgbClr val="00004C"/>
                </a:solidFill>
                <a:latin typeface="Times New Roman" pitchFamily="18" charset="0"/>
              </a:rPr>
              <a:t>How</a:t>
            </a:r>
            <a:r>
              <a:rPr lang="it-IT" sz="2200" dirty="0" smtClean="0">
                <a:solidFill>
                  <a:srgbClr val="00004C"/>
                </a:solidFill>
                <a:latin typeface="Times New Roman" pitchFamily="18" charset="0"/>
              </a:rPr>
              <a:t> </a:t>
            </a:r>
            <a:r>
              <a:rPr lang="it-IT" sz="2200" dirty="0" err="1" smtClean="0">
                <a:solidFill>
                  <a:srgbClr val="00004C"/>
                </a:solidFill>
                <a:latin typeface="Times New Roman" pitchFamily="18" charset="0"/>
              </a:rPr>
              <a:t>many</a:t>
            </a:r>
            <a:r>
              <a:rPr lang="it-IT" sz="2200" dirty="0" smtClean="0">
                <a:solidFill>
                  <a:srgbClr val="00004C"/>
                </a:solidFill>
                <a:latin typeface="Times New Roman" pitchFamily="18" charset="0"/>
              </a:rPr>
              <a:t> pin?</a:t>
            </a:r>
          </a:p>
          <a:p>
            <a:pPr>
              <a:lnSpc>
                <a:spcPct val="150000"/>
              </a:lnSpc>
              <a:buFontTx/>
              <a:buChar char="-"/>
              <a:defRPr/>
            </a:pPr>
            <a:r>
              <a:rPr lang="it-IT" sz="2200" dirty="0" smtClean="0">
                <a:solidFill>
                  <a:srgbClr val="00004C"/>
                </a:solidFill>
                <a:latin typeface="Times New Roman" pitchFamily="18" charset="0"/>
              </a:rPr>
              <a:t>40 A per </a:t>
            </a:r>
            <a:r>
              <a:rPr lang="it-IT" sz="2200" dirty="0" err="1" smtClean="0">
                <a:solidFill>
                  <a:srgbClr val="00004C"/>
                </a:solidFill>
                <a:latin typeface="Times New Roman" pitchFamily="18" charset="0"/>
              </a:rPr>
              <a:t>Lamb</a:t>
            </a:r>
            <a:r>
              <a:rPr lang="it-IT" sz="2200" dirty="0" smtClean="0">
                <a:solidFill>
                  <a:srgbClr val="00004C"/>
                </a:solidFill>
                <a:latin typeface="Times New Roman" pitchFamily="18" charset="0"/>
              </a:rPr>
              <a:t> @1.0 V – </a:t>
            </a:r>
            <a:r>
              <a:rPr lang="it-IT" sz="2200" dirty="0" err="1" smtClean="0">
                <a:solidFill>
                  <a:srgbClr val="00004C"/>
                </a:solidFill>
                <a:latin typeface="Times New Roman" pitchFamily="18" charset="0"/>
              </a:rPr>
              <a:t>dc-dc</a:t>
            </a:r>
            <a:r>
              <a:rPr lang="it-IT" sz="2200" dirty="0" smtClean="0">
                <a:solidFill>
                  <a:srgbClr val="00004C"/>
                </a:solidFill>
                <a:latin typeface="Times New Roman" pitchFamily="18" charset="0"/>
              </a:rPr>
              <a:t> </a:t>
            </a:r>
            <a:r>
              <a:rPr lang="it-IT" sz="2200" dirty="0" err="1" smtClean="0">
                <a:solidFill>
                  <a:srgbClr val="00004C"/>
                </a:solidFill>
                <a:latin typeface="Times New Roman" pitchFamily="18" charset="0"/>
              </a:rPr>
              <a:t>converter</a:t>
            </a:r>
            <a:endParaRPr lang="it-IT" sz="2200" dirty="0" smtClean="0">
              <a:solidFill>
                <a:srgbClr val="00004C"/>
              </a:solidFill>
              <a:latin typeface="Times New Roman" pitchFamily="18" charset="0"/>
            </a:endParaRPr>
          </a:p>
          <a:p>
            <a:pPr>
              <a:lnSpc>
                <a:spcPct val="150000"/>
              </a:lnSpc>
              <a:buFontTx/>
              <a:buChar char="-"/>
              <a:defRPr/>
            </a:pPr>
            <a:r>
              <a:rPr lang="it-IT" sz="2200" dirty="0" smtClean="0">
                <a:solidFill>
                  <a:srgbClr val="00004C"/>
                </a:solidFill>
                <a:latin typeface="Times New Roman" pitchFamily="18" charset="0"/>
              </a:rPr>
              <a:t>1.2 V </a:t>
            </a:r>
            <a:r>
              <a:rPr lang="it-IT" sz="2200" dirty="0" err="1" smtClean="0">
                <a:solidFill>
                  <a:srgbClr val="00004C"/>
                </a:solidFill>
                <a:latin typeface="Times New Roman" pitchFamily="18" charset="0"/>
              </a:rPr>
              <a:t>for</a:t>
            </a:r>
            <a:r>
              <a:rPr lang="it-IT" sz="2200" dirty="0" smtClean="0">
                <a:solidFill>
                  <a:srgbClr val="00004C"/>
                </a:solidFill>
                <a:latin typeface="Times New Roman" pitchFamily="18" charset="0"/>
              </a:rPr>
              <a:t> </a:t>
            </a:r>
            <a:r>
              <a:rPr lang="it-IT" sz="2200" dirty="0" err="1" smtClean="0">
                <a:solidFill>
                  <a:srgbClr val="00004C"/>
                </a:solidFill>
                <a:latin typeface="Times New Roman" pitchFamily="18" charset="0"/>
              </a:rPr>
              <a:t>AMchip</a:t>
            </a:r>
            <a:r>
              <a:rPr lang="it-IT" sz="2200" dirty="0" smtClean="0">
                <a:solidFill>
                  <a:srgbClr val="00004C"/>
                </a:solidFill>
                <a:latin typeface="Times New Roman" pitchFamily="18" charset="0"/>
              </a:rPr>
              <a:t> IP. </a:t>
            </a:r>
          </a:p>
          <a:p>
            <a:pPr lvl="1">
              <a:lnSpc>
                <a:spcPct val="150000"/>
              </a:lnSpc>
              <a:buFontTx/>
              <a:buChar char="-"/>
              <a:defRPr/>
            </a:pPr>
            <a:r>
              <a:rPr lang="it-IT" sz="2200" dirty="0" err="1" smtClean="0">
                <a:solidFill>
                  <a:srgbClr val="00004C"/>
                </a:solidFill>
                <a:latin typeface="Times New Roman" pitchFamily="18" charset="0"/>
              </a:rPr>
              <a:t>Where</a:t>
            </a:r>
            <a:r>
              <a:rPr lang="it-IT" sz="2200" dirty="0" smtClean="0">
                <a:solidFill>
                  <a:srgbClr val="00004C"/>
                </a:solidFill>
                <a:latin typeface="Times New Roman" pitchFamily="18" charset="0"/>
              </a:rPr>
              <a:t>? </a:t>
            </a:r>
            <a:r>
              <a:rPr lang="it-IT" sz="2200" dirty="0" err="1" smtClean="0">
                <a:solidFill>
                  <a:srgbClr val="00004C"/>
                </a:solidFill>
                <a:latin typeface="Times New Roman" pitchFamily="18" charset="0"/>
              </a:rPr>
              <a:t>From</a:t>
            </a:r>
            <a:r>
              <a:rPr lang="it-IT" sz="2200" dirty="0" smtClean="0">
                <a:solidFill>
                  <a:srgbClr val="00004C"/>
                </a:solidFill>
                <a:latin typeface="Times New Roman" pitchFamily="18" charset="0"/>
              </a:rPr>
              <a:t> 2.5V? On the </a:t>
            </a:r>
            <a:r>
              <a:rPr lang="it-IT" sz="2200" dirty="0" err="1" smtClean="0">
                <a:solidFill>
                  <a:srgbClr val="00004C"/>
                </a:solidFill>
                <a:latin typeface="Times New Roman" pitchFamily="18" charset="0"/>
              </a:rPr>
              <a:t>Lamb</a:t>
            </a:r>
            <a:r>
              <a:rPr lang="it-IT" sz="2200" dirty="0" smtClean="0">
                <a:solidFill>
                  <a:srgbClr val="00004C"/>
                </a:solidFill>
                <a:latin typeface="Times New Roman" pitchFamily="18" charset="0"/>
              </a:rPr>
              <a:t>?</a:t>
            </a:r>
          </a:p>
          <a:p>
            <a:pPr>
              <a:lnSpc>
                <a:spcPct val="150000"/>
              </a:lnSpc>
              <a:buFontTx/>
              <a:buChar char="-"/>
              <a:defRPr/>
            </a:pPr>
            <a:r>
              <a:rPr lang="it-IT" sz="2200" dirty="0" smtClean="0">
                <a:solidFill>
                  <a:srgbClr val="00004C"/>
                </a:solidFill>
                <a:latin typeface="Times New Roman" pitchFamily="18" charset="0"/>
              </a:rPr>
              <a:t>2.5 V</a:t>
            </a:r>
            <a:endParaRPr lang="it-IT" sz="2200" dirty="0" smtClean="0">
              <a:solidFill>
                <a:srgbClr val="00004C"/>
              </a:solidFill>
              <a:latin typeface="Times New Roman" pitchFamily="18" charset="0"/>
            </a:endParaRPr>
          </a:p>
          <a:p>
            <a:pPr>
              <a:lnSpc>
                <a:spcPct val="150000"/>
              </a:lnSpc>
              <a:buFontTx/>
              <a:buChar char="-"/>
              <a:defRPr/>
            </a:pPr>
            <a:r>
              <a:rPr lang="it-IT" sz="2200" dirty="0" smtClean="0">
                <a:solidFill>
                  <a:srgbClr val="00004C"/>
                </a:solidFill>
                <a:latin typeface="Times New Roman" pitchFamily="18" charset="0"/>
              </a:rPr>
              <a:t> </a:t>
            </a:r>
            <a:r>
              <a:rPr lang="it-IT" sz="2200" dirty="0" err="1" smtClean="0">
                <a:solidFill>
                  <a:srgbClr val="00004C"/>
                </a:solidFill>
                <a:latin typeface="Times New Roman" pitchFamily="18" charset="0"/>
              </a:rPr>
              <a:t>connector</a:t>
            </a:r>
            <a:r>
              <a:rPr lang="it-IT" sz="2200" dirty="0" smtClean="0">
                <a:solidFill>
                  <a:srgbClr val="00004C"/>
                </a:solidFill>
                <a:latin typeface="Times New Roman" pitchFamily="18" charset="0"/>
              </a:rPr>
              <a:t> LAMB/</a:t>
            </a:r>
            <a:r>
              <a:rPr lang="it-IT" sz="2200" dirty="0" err="1" smtClean="0">
                <a:solidFill>
                  <a:srgbClr val="00004C"/>
                </a:solidFill>
                <a:latin typeface="Times New Roman" pitchFamily="18" charset="0"/>
              </a:rPr>
              <a:t>AMboard</a:t>
            </a:r>
            <a:endParaRPr lang="it-IT" sz="2200" dirty="0">
              <a:solidFill>
                <a:srgbClr val="00004C"/>
              </a:solidFill>
              <a:latin typeface="Times New Roman" pitchFamily="18" charset="0"/>
            </a:endParaRPr>
          </a:p>
        </p:txBody>
      </p:sp>
      <p:sp>
        <p:nvSpPr>
          <p:cNvPr id="10" name="Rectangle 12"/>
          <p:cNvSpPr>
            <a:spLocks noChangeArrowheads="1"/>
          </p:cNvSpPr>
          <p:nvPr/>
        </p:nvSpPr>
        <p:spPr bwMode="auto">
          <a:xfrm>
            <a:off x="0" y="0"/>
            <a:ext cx="9144000" cy="836613"/>
          </a:xfrm>
          <a:prstGeom prst="rect">
            <a:avLst/>
          </a:prstGeom>
          <a:gradFill rotWithShape="1">
            <a:gsLst>
              <a:gs pos="0">
                <a:srgbClr val="92D050">
                  <a:alpha val="40000"/>
                </a:srgbClr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it-IT" sz="2800" dirty="0" smtClean="0"/>
              <a:t>AMSYSTEM:</a:t>
            </a:r>
            <a:r>
              <a:rPr lang="it-IT" sz="2800" b="1" dirty="0" smtClean="0"/>
              <a:t>AMBSLP</a:t>
            </a:r>
            <a:endParaRPr lang="it-IT" sz="2800" dirty="0"/>
          </a:p>
        </p:txBody>
      </p:sp>
      <p:pic>
        <p:nvPicPr>
          <p:cNvPr id="266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351948" y="3068960"/>
            <a:ext cx="2252500" cy="16762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CasellaDiTesto 10"/>
          <p:cNvSpPr txBox="1"/>
          <p:nvPr/>
        </p:nvSpPr>
        <p:spPr>
          <a:xfrm>
            <a:off x="6444208" y="4941168"/>
            <a:ext cx="18750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Samtec</a:t>
            </a:r>
            <a:r>
              <a:rPr lang="en-US" dirty="0" smtClean="0"/>
              <a:t> connector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51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620688"/>
            <a:ext cx="8847275" cy="58326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contenuto 6"/>
          <p:cNvSpPr txBox="1">
            <a:spLocks/>
          </p:cNvSpPr>
          <p:nvPr/>
        </p:nvSpPr>
        <p:spPr>
          <a:xfrm>
            <a:off x="395536" y="1772816"/>
            <a:ext cx="8229600" cy="4104456"/>
          </a:xfrm>
          <a:prstGeom prst="rect">
            <a:avLst/>
          </a:prstGeom>
        </p:spPr>
        <p:txBody>
          <a:bodyPr/>
          <a:lstStyle/>
          <a:p>
            <a:pPr marL="342900" marR="0" lvl="0" indent="-342900" algn="l" defTabSz="914400" rtl="0" eaLnBrk="1" fontAlgn="auto" latinLnBrk="0" hangingPunct="1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Associative</a:t>
            </a: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Memory Board for FTK 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(AMBFTK)</a:t>
            </a:r>
          </a:p>
          <a:p>
            <a:pPr marL="342900" lvl="0" indent="-342900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•"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Hardware </a:t>
            </a:r>
            <a:r>
              <a:rPr lang="en-US" sz="2800" dirty="0" smtClean="0"/>
              <a:t>description AMBFTK</a:t>
            </a: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lvl="0" indent="-342900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•"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Firmware implementation </a:t>
            </a:r>
            <a:r>
              <a:rPr lang="en-US" sz="2800" dirty="0" smtClean="0"/>
              <a:t>of AMBFTK</a:t>
            </a: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Evolution of the board: serial link processor (AMBSLP)</a:t>
            </a:r>
            <a:endParaRPr kumimoji="0" lang="en-US" sz="28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Titolo 5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78098"/>
          </a:xfrm>
        </p:spPr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3"/>
          <p:cNvSpPr>
            <a:spLocks noGrp="1"/>
          </p:cNvSpPr>
          <p:nvPr>
            <p:ph type="title"/>
          </p:nvPr>
        </p:nvSpPr>
        <p:spPr>
          <a:xfrm>
            <a:off x="0" y="0"/>
            <a:ext cx="8229600" cy="1143000"/>
          </a:xfrm>
        </p:spPr>
        <p:txBody>
          <a:bodyPr/>
          <a:lstStyle/>
          <a:p>
            <a:r>
              <a:rPr lang="en-US" dirty="0" err="1" smtClean="0"/>
              <a:t>AMBftk</a:t>
            </a:r>
            <a:endParaRPr lang="en-US" dirty="0"/>
          </a:p>
        </p:txBody>
      </p:sp>
      <p:pic>
        <p:nvPicPr>
          <p:cNvPr id="1026" name="Picture 2" descr="C:\Users\piendi\Desktop\IMG_4255_red.JPG"/>
          <p:cNvPicPr>
            <a:picLocks noChangeAspect="1" noChangeArrowheads="1"/>
          </p:cNvPicPr>
          <p:nvPr/>
        </p:nvPicPr>
        <p:blipFill>
          <a:blip r:embed="rId2" cstate="print"/>
          <a:srcRect l="6751" t="8998" r="2953" b="8895"/>
          <a:stretch>
            <a:fillRect/>
          </a:stretch>
        </p:blipFill>
        <p:spPr bwMode="auto">
          <a:xfrm>
            <a:off x="251520" y="1340768"/>
            <a:ext cx="6313030" cy="4608512"/>
          </a:xfrm>
          <a:prstGeom prst="rect">
            <a:avLst/>
          </a:prstGeom>
          <a:noFill/>
        </p:spPr>
      </p:pic>
      <p:sp>
        <p:nvSpPr>
          <p:cNvPr id="7" name="Rettangolo 6"/>
          <p:cNvSpPr/>
          <p:nvPr/>
        </p:nvSpPr>
        <p:spPr>
          <a:xfrm>
            <a:off x="3635896" y="3284984"/>
            <a:ext cx="1512168" cy="504056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ttangolo 7"/>
          <p:cNvSpPr/>
          <p:nvPr/>
        </p:nvSpPr>
        <p:spPr>
          <a:xfrm>
            <a:off x="4644008" y="2924944"/>
            <a:ext cx="432048" cy="432048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ttangolo 8"/>
          <p:cNvSpPr/>
          <p:nvPr/>
        </p:nvSpPr>
        <p:spPr>
          <a:xfrm>
            <a:off x="5580112" y="3789040"/>
            <a:ext cx="576064" cy="1368152"/>
          </a:xfrm>
          <a:prstGeom prst="rect">
            <a:avLst/>
          </a:prstGeom>
          <a:noFill/>
          <a:ln w="34925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CasellaDiTesto 9"/>
          <p:cNvSpPr txBox="1"/>
          <p:nvPr/>
        </p:nvSpPr>
        <p:spPr>
          <a:xfrm>
            <a:off x="2987824" y="3861048"/>
            <a:ext cx="14157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FF00"/>
                </a:solidFill>
              </a:rPr>
              <a:t>INPUT FPGAs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11" name="CasellaDiTesto 10"/>
          <p:cNvSpPr txBox="1"/>
          <p:nvPr/>
        </p:nvSpPr>
        <p:spPr>
          <a:xfrm>
            <a:off x="3995936" y="4869160"/>
            <a:ext cx="16209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C000"/>
                </a:solidFill>
              </a:rPr>
              <a:t>OUTPUT FPGAs</a:t>
            </a:r>
            <a:endParaRPr lang="en-US" dirty="0">
              <a:solidFill>
                <a:srgbClr val="FFC000"/>
              </a:solidFill>
            </a:endParaRPr>
          </a:p>
        </p:txBody>
      </p:sp>
      <p:sp>
        <p:nvSpPr>
          <p:cNvPr id="12" name="CasellaDiTesto 11"/>
          <p:cNvSpPr txBox="1"/>
          <p:nvPr/>
        </p:nvSpPr>
        <p:spPr>
          <a:xfrm>
            <a:off x="3275856" y="2564904"/>
            <a:ext cx="16487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B0F0"/>
                </a:solidFill>
              </a:rPr>
              <a:t>CONTROL FPGA</a:t>
            </a:r>
            <a:endParaRPr lang="en-US" dirty="0">
              <a:solidFill>
                <a:srgbClr val="00B0F0"/>
              </a:solidFill>
            </a:endParaRPr>
          </a:p>
        </p:txBody>
      </p:sp>
      <p:cxnSp>
        <p:nvCxnSpPr>
          <p:cNvPr id="18" name="Connettore 2 17"/>
          <p:cNvCxnSpPr/>
          <p:nvPr/>
        </p:nvCxnSpPr>
        <p:spPr>
          <a:xfrm flipH="1">
            <a:off x="6516216" y="4005064"/>
            <a:ext cx="720080" cy="432048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CasellaDiTesto 18"/>
          <p:cNvSpPr txBox="1"/>
          <p:nvPr/>
        </p:nvSpPr>
        <p:spPr>
          <a:xfrm>
            <a:off x="7164288" y="3501008"/>
            <a:ext cx="18002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ERNI high speed connector </a:t>
            </a:r>
            <a:br>
              <a:rPr lang="en-US" dirty="0" smtClean="0"/>
            </a:br>
            <a:r>
              <a:rPr lang="en-US" dirty="0" smtClean="0"/>
              <a:t>(data I/O)</a:t>
            </a:r>
            <a:endParaRPr lang="en-US" dirty="0"/>
          </a:p>
        </p:txBody>
      </p:sp>
      <p:sp>
        <p:nvSpPr>
          <p:cNvPr id="20" name="Ovale 19"/>
          <p:cNvSpPr/>
          <p:nvPr/>
        </p:nvSpPr>
        <p:spPr>
          <a:xfrm>
            <a:off x="2555776" y="2924944"/>
            <a:ext cx="936104" cy="1008112"/>
          </a:xfrm>
          <a:prstGeom prst="ellipse">
            <a:avLst/>
          </a:prstGeom>
          <a:solidFill>
            <a:schemeClr val="bg1">
              <a:alpha val="12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CasellaDiTesto 20"/>
          <p:cNvSpPr txBox="1"/>
          <p:nvPr/>
        </p:nvSpPr>
        <p:spPr>
          <a:xfrm>
            <a:off x="1187624" y="3284984"/>
            <a:ext cx="18002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CLOCK DISTRIBUTION NETWORK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100 MHz, </a:t>
            </a:r>
            <a:r>
              <a:rPr lang="en-US" dirty="0" err="1" smtClean="0">
                <a:solidFill>
                  <a:schemeClr val="bg1"/>
                </a:solidFill>
              </a:rPr>
              <a:t>lvds</a:t>
            </a:r>
            <a:r>
              <a:rPr lang="en-US" dirty="0" smtClean="0">
                <a:solidFill>
                  <a:schemeClr val="bg1"/>
                </a:solidFill>
              </a:rPr>
              <a:t>, </a:t>
            </a:r>
            <a:r>
              <a:rPr lang="en-US" dirty="0" err="1" smtClean="0">
                <a:solidFill>
                  <a:schemeClr val="bg1"/>
                </a:solidFill>
              </a:rPr>
              <a:t>ttl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2" name="CasellaDiTesto 21"/>
          <p:cNvSpPr txBox="1"/>
          <p:nvPr/>
        </p:nvSpPr>
        <p:spPr>
          <a:xfrm>
            <a:off x="7164288" y="4437112"/>
            <a:ext cx="18002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Direct connection to AUX card </a:t>
            </a:r>
          </a:p>
          <a:p>
            <a:r>
              <a:rPr lang="en-US" dirty="0" smtClean="0"/>
              <a:t>(no backplane)</a:t>
            </a:r>
            <a:endParaRPr lang="en-US" dirty="0"/>
          </a:p>
        </p:txBody>
      </p:sp>
      <p:sp>
        <p:nvSpPr>
          <p:cNvPr id="23" name="CasellaDiTesto 22"/>
          <p:cNvSpPr txBox="1"/>
          <p:nvPr/>
        </p:nvSpPr>
        <p:spPr>
          <a:xfrm>
            <a:off x="6732240" y="1340768"/>
            <a:ext cx="20882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EUROCARD </a:t>
            </a:r>
            <a:r>
              <a:rPr lang="en-US" dirty="0" smtClean="0"/>
              <a:t>9U</a:t>
            </a:r>
          </a:p>
          <a:p>
            <a:r>
              <a:rPr lang="en-US" dirty="0" smtClean="0"/>
              <a:t>(400mm </a:t>
            </a:r>
            <a:r>
              <a:rPr lang="en-US" dirty="0" smtClean="0"/>
              <a:t>x 360mm)</a:t>
            </a:r>
            <a:endParaRPr lang="en-US" dirty="0"/>
          </a:p>
        </p:txBody>
      </p:sp>
      <p:sp>
        <p:nvSpPr>
          <p:cNvPr id="24" name="CasellaDiTesto 23"/>
          <p:cNvSpPr txBox="1"/>
          <p:nvPr/>
        </p:nvSpPr>
        <p:spPr>
          <a:xfrm>
            <a:off x="827584" y="6093296"/>
            <a:ext cx="42484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Custom shape for placing the dc-dc converters</a:t>
            </a:r>
            <a:endParaRPr lang="en-US" dirty="0"/>
          </a:p>
        </p:txBody>
      </p:sp>
      <p:cxnSp>
        <p:nvCxnSpPr>
          <p:cNvPr id="26" name="Connettore 2 25"/>
          <p:cNvCxnSpPr/>
          <p:nvPr/>
        </p:nvCxnSpPr>
        <p:spPr>
          <a:xfrm flipH="1" flipV="1">
            <a:off x="827584" y="4581128"/>
            <a:ext cx="576064" cy="1512168"/>
          </a:xfrm>
          <a:prstGeom prst="straightConnector1">
            <a:avLst/>
          </a:prstGeom>
          <a:ln w="158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piendi\Desktop\IMG_4255_red.JPG"/>
          <p:cNvPicPr>
            <a:picLocks noChangeAspect="1" noChangeArrowheads="1"/>
          </p:cNvPicPr>
          <p:nvPr/>
        </p:nvPicPr>
        <p:blipFill>
          <a:blip r:embed="rId2" cstate="print"/>
          <a:srcRect l="6751" t="8998" r="2953" b="8895"/>
          <a:stretch>
            <a:fillRect/>
          </a:stretch>
        </p:blipFill>
        <p:spPr bwMode="auto">
          <a:xfrm>
            <a:off x="251520" y="1340768"/>
            <a:ext cx="6313030" cy="4608512"/>
          </a:xfrm>
          <a:prstGeom prst="rect">
            <a:avLst/>
          </a:prstGeom>
          <a:noFill/>
        </p:spPr>
      </p:pic>
      <p:sp>
        <p:nvSpPr>
          <p:cNvPr id="13" name="Rettangolo 12"/>
          <p:cNvSpPr/>
          <p:nvPr/>
        </p:nvSpPr>
        <p:spPr>
          <a:xfrm>
            <a:off x="5724128" y="1484784"/>
            <a:ext cx="432048" cy="2304256"/>
          </a:xfrm>
          <a:prstGeom prst="rect">
            <a:avLst/>
          </a:prstGeom>
          <a:noFill/>
          <a:ln w="3492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5" name="Connettore 2 14"/>
          <p:cNvCxnSpPr/>
          <p:nvPr/>
        </p:nvCxnSpPr>
        <p:spPr>
          <a:xfrm flipH="1">
            <a:off x="6228184" y="1484784"/>
            <a:ext cx="720080" cy="432048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CasellaDiTesto 16"/>
          <p:cNvSpPr txBox="1"/>
          <p:nvPr/>
        </p:nvSpPr>
        <p:spPr>
          <a:xfrm>
            <a:off x="6948264" y="1340768"/>
            <a:ext cx="219573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VME connectors</a:t>
            </a:r>
          </a:p>
          <a:p>
            <a:r>
              <a:rPr lang="en-US" dirty="0" smtClean="0"/>
              <a:t>(power, configuration, debug)</a:t>
            </a:r>
            <a:endParaRPr lang="en-US" dirty="0"/>
          </a:p>
        </p:txBody>
      </p:sp>
      <p:sp>
        <p:nvSpPr>
          <p:cNvPr id="20" name="Rettangolo 19"/>
          <p:cNvSpPr/>
          <p:nvPr/>
        </p:nvSpPr>
        <p:spPr>
          <a:xfrm>
            <a:off x="5004048" y="2996952"/>
            <a:ext cx="432048" cy="360040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CasellaDiTesto 20"/>
          <p:cNvSpPr txBox="1"/>
          <p:nvPr/>
        </p:nvSpPr>
        <p:spPr>
          <a:xfrm>
            <a:off x="4788024" y="2348880"/>
            <a:ext cx="7920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FF00"/>
                </a:solidFill>
              </a:rPr>
              <a:t>VME slave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22" name="Rettangolo 21"/>
          <p:cNvSpPr/>
          <p:nvPr/>
        </p:nvSpPr>
        <p:spPr>
          <a:xfrm>
            <a:off x="5436096" y="3356992"/>
            <a:ext cx="360040" cy="360040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CasellaDiTesto 22"/>
          <p:cNvSpPr txBox="1"/>
          <p:nvPr/>
        </p:nvSpPr>
        <p:spPr>
          <a:xfrm>
            <a:off x="4716016" y="3717032"/>
            <a:ext cx="11521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B0F0"/>
                </a:solidFill>
              </a:rPr>
              <a:t>VME data fan out</a:t>
            </a:r>
            <a:endParaRPr lang="en-US" dirty="0">
              <a:solidFill>
                <a:srgbClr val="00B0F0"/>
              </a:solidFill>
            </a:endParaRPr>
          </a:p>
        </p:txBody>
      </p:sp>
      <p:cxnSp>
        <p:nvCxnSpPr>
          <p:cNvPr id="24" name="Connettore 2 23"/>
          <p:cNvCxnSpPr/>
          <p:nvPr/>
        </p:nvCxnSpPr>
        <p:spPr>
          <a:xfrm flipH="1">
            <a:off x="2411760" y="1988840"/>
            <a:ext cx="648072" cy="576064"/>
          </a:xfrm>
          <a:prstGeom prst="straightConnector1">
            <a:avLst/>
          </a:prstGeom>
          <a:ln w="25400">
            <a:solidFill>
              <a:srgbClr val="FFC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Connettore 2 25"/>
          <p:cNvCxnSpPr/>
          <p:nvPr/>
        </p:nvCxnSpPr>
        <p:spPr>
          <a:xfrm>
            <a:off x="3707904" y="1988840"/>
            <a:ext cx="504056" cy="576064"/>
          </a:xfrm>
          <a:prstGeom prst="straightConnector1">
            <a:avLst/>
          </a:prstGeom>
          <a:ln w="25400">
            <a:solidFill>
              <a:srgbClr val="FFC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Connettore 2 28"/>
          <p:cNvCxnSpPr/>
          <p:nvPr/>
        </p:nvCxnSpPr>
        <p:spPr>
          <a:xfrm flipH="1" flipV="1">
            <a:off x="2411760" y="4293096"/>
            <a:ext cx="432048" cy="432048"/>
          </a:xfrm>
          <a:prstGeom prst="straightConnector1">
            <a:avLst/>
          </a:prstGeom>
          <a:ln w="25400">
            <a:solidFill>
              <a:srgbClr val="FFC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Connettore 2 30"/>
          <p:cNvCxnSpPr/>
          <p:nvPr/>
        </p:nvCxnSpPr>
        <p:spPr>
          <a:xfrm flipV="1">
            <a:off x="3563888" y="4365104"/>
            <a:ext cx="567680" cy="440432"/>
          </a:xfrm>
          <a:prstGeom prst="straightConnector1">
            <a:avLst/>
          </a:prstGeom>
          <a:ln w="25400">
            <a:solidFill>
              <a:srgbClr val="FFC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CasellaDiTesto 32"/>
          <p:cNvSpPr txBox="1"/>
          <p:nvPr/>
        </p:nvSpPr>
        <p:spPr>
          <a:xfrm>
            <a:off x="2483768" y="4725144"/>
            <a:ext cx="18276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C000"/>
                </a:solidFill>
              </a:rPr>
              <a:t>LAMB connectors</a:t>
            </a:r>
            <a:endParaRPr lang="en-US" dirty="0">
              <a:solidFill>
                <a:srgbClr val="FFC000"/>
              </a:solidFill>
            </a:endParaRPr>
          </a:p>
        </p:txBody>
      </p:sp>
      <p:sp>
        <p:nvSpPr>
          <p:cNvPr id="34" name="CasellaDiTesto 33"/>
          <p:cNvSpPr txBox="1"/>
          <p:nvPr/>
        </p:nvSpPr>
        <p:spPr>
          <a:xfrm>
            <a:off x="2483768" y="1628800"/>
            <a:ext cx="18276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C000"/>
                </a:solidFill>
              </a:rPr>
              <a:t>LAMB connectors</a:t>
            </a:r>
            <a:endParaRPr lang="en-US" dirty="0">
              <a:solidFill>
                <a:srgbClr val="FFC000"/>
              </a:solidFill>
            </a:endParaRPr>
          </a:p>
        </p:txBody>
      </p:sp>
      <p:sp>
        <p:nvSpPr>
          <p:cNvPr id="35" name="Rettangolo 34"/>
          <p:cNvSpPr/>
          <p:nvPr/>
        </p:nvSpPr>
        <p:spPr>
          <a:xfrm>
            <a:off x="1979712" y="3645024"/>
            <a:ext cx="432048" cy="1224136"/>
          </a:xfrm>
          <a:prstGeom prst="rect">
            <a:avLst/>
          </a:prstGeom>
          <a:noFill/>
          <a:ln w="1270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ttangolo 36"/>
          <p:cNvSpPr/>
          <p:nvPr/>
        </p:nvSpPr>
        <p:spPr>
          <a:xfrm>
            <a:off x="2051720" y="2132856"/>
            <a:ext cx="432048" cy="1224136"/>
          </a:xfrm>
          <a:prstGeom prst="rect">
            <a:avLst/>
          </a:prstGeom>
          <a:noFill/>
          <a:ln w="1270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ettangolo 37"/>
          <p:cNvSpPr/>
          <p:nvPr/>
        </p:nvSpPr>
        <p:spPr>
          <a:xfrm>
            <a:off x="4211960" y="3573016"/>
            <a:ext cx="432048" cy="1224136"/>
          </a:xfrm>
          <a:prstGeom prst="rect">
            <a:avLst/>
          </a:prstGeom>
          <a:noFill/>
          <a:ln w="1270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ettangolo 38"/>
          <p:cNvSpPr/>
          <p:nvPr/>
        </p:nvSpPr>
        <p:spPr>
          <a:xfrm>
            <a:off x="4211960" y="1988840"/>
            <a:ext cx="432048" cy="1224136"/>
          </a:xfrm>
          <a:prstGeom prst="rect">
            <a:avLst/>
          </a:prstGeom>
          <a:noFill/>
          <a:ln w="1270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Rettangolo 40"/>
          <p:cNvSpPr/>
          <p:nvPr/>
        </p:nvSpPr>
        <p:spPr>
          <a:xfrm>
            <a:off x="395536" y="2204864"/>
            <a:ext cx="504056" cy="2376264"/>
          </a:xfrm>
          <a:prstGeom prst="rect">
            <a:avLst/>
          </a:prstGeom>
          <a:noFill/>
          <a:ln w="3492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CasellaDiTesto 41"/>
          <p:cNvSpPr txBox="1"/>
          <p:nvPr/>
        </p:nvSpPr>
        <p:spPr>
          <a:xfrm>
            <a:off x="323528" y="1772816"/>
            <a:ext cx="17197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JTAG connectors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7" name="Titolo 3"/>
          <p:cNvSpPr txBox="1">
            <a:spLocks/>
          </p:cNvSpPr>
          <p:nvPr/>
        </p:nvSpPr>
        <p:spPr>
          <a:xfrm>
            <a:off x="0" y="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AMBftk</a:t>
            </a:r>
            <a:endParaRPr kumimoji="0" lang="en-US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28" name="CasellaDiTesto 27"/>
          <p:cNvSpPr txBox="1"/>
          <p:nvPr/>
        </p:nvSpPr>
        <p:spPr>
          <a:xfrm>
            <a:off x="6804248" y="2708920"/>
            <a:ext cx="219573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Bottom side: </a:t>
            </a:r>
            <a:r>
              <a:rPr lang="en-US" dirty="0" err="1" smtClean="0"/>
              <a:t>cpld</a:t>
            </a:r>
            <a:r>
              <a:rPr lang="en-US" dirty="0" smtClean="0"/>
              <a:t> for parallel buses (refresh)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piendi\Desktop\IMG_4255_red.JPG"/>
          <p:cNvPicPr>
            <a:picLocks noChangeAspect="1" noChangeArrowheads="1"/>
          </p:cNvPicPr>
          <p:nvPr/>
        </p:nvPicPr>
        <p:blipFill>
          <a:blip r:embed="rId2" cstate="print"/>
          <a:srcRect l="6751" t="8998" r="2953" b="8895"/>
          <a:stretch>
            <a:fillRect/>
          </a:stretch>
        </p:blipFill>
        <p:spPr bwMode="auto">
          <a:xfrm>
            <a:off x="251520" y="1340768"/>
            <a:ext cx="6313030" cy="4608512"/>
          </a:xfrm>
          <a:prstGeom prst="rect">
            <a:avLst/>
          </a:prstGeom>
          <a:noFill/>
        </p:spPr>
      </p:pic>
      <p:cxnSp>
        <p:nvCxnSpPr>
          <p:cNvPr id="25" name="Connettore 2 24"/>
          <p:cNvCxnSpPr/>
          <p:nvPr/>
        </p:nvCxnSpPr>
        <p:spPr>
          <a:xfrm flipH="1">
            <a:off x="5868144" y="1772816"/>
            <a:ext cx="864096" cy="201215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CasellaDiTesto 27"/>
          <p:cNvSpPr txBox="1"/>
          <p:nvPr/>
        </p:nvSpPr>
        <p:spPr>
          <a:xfrm>
            <a:off x="6948264" y="1484784"/>
            <a:ext cx="165618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</a:rPr>
              <a:t>48V, 3.3V</a:t>
            </a:r>
          </a:p>
          <a:p>
            <a:r>
              <a:rPr lang="en-US" sz="2400" b="1" dirty="0" smtClean="0"/>
              <a:t>(from </a:t>
            </a:r>
            <a:r>
              <a:rPr lang="en-US" sz="2400" b="1" dirty="0" err="1" smtClean="0"/>
              <a:t>vme</a:t>
            </a:r>
            <a:r>
              <a:rPr lang="en-US" sz="2400" b="1" dirty="0" smtClean="0"/>
              <a:t> connector)</a:t>
            </a:r>
            <a:endParaRPr lang="en-US" sz="2400" b="1" dirty="0"/>
          </a:p>
        </p:txBody>
      </p:sp>
      <p:sp>
        <p:nvSpPr>
          <p:cNvPr id="36" name="Rettangolo 35"/>
          <p:cNvSpPr/>
          <p:nvPr/>
        </p:nvSpPr>
        <p:spPr>
          <a:xfrm>
            <a:off x="611560" y="2924944"/>
            <a:ext cx="648072" cy="504056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ttangolo 39"/>
          <p:cNvSpPr/>
          <p:nvPr/>
        </p:nvSpPr>
        <p:spPr>
          <a:xfrm>
            <a:off x="611560" y="3429000"/>
            <a:ext cx="648072" cy="504056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Rettangolo 40"/>
          <p:cNvSpPr/>
          <p:nvPr/>
        </p:nvSpPr>
        <p:spPr>
          <a:xfrm>
            <a:off x="5364088" y="2492896"/>
            <a:ext cx="648072" cy="504056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ettangolo 41"/>
          <p:cNvSpPr/>
          <p:nvPr/>
        </p:nvSpPr>
        <p:spPr>
          <a:xfrm>
            <a:off x="5580112" y="5013176"/>
            <a:ext cx="648072" cy="504056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CasellaDiTesto 42"/>
          <p:cNvSpPr txBox="1"/>
          <p:nvPr/>
        </p:nvSpPr>
        <p:spPr>
          <a:xfrm>
            <a:off x="6948264" y="3140968"/>
            <a:ext cx="165618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4 dc-dc converter 48 to 1,2V (25 </a:t>
            </a:r>
            <a:r>
              <a:rPr lang="en-US" sz="2400" b="1" dirty="0" smtClean="0"/>
              <a:t>A each)</a:t>
            </a:r>
            <a:endParaRPr lang="en-US" sz="2400" b="1" dirty="0"/>
          </a:p>
        </p:txBody>
      </p:sp>
      <p:sp>
        <p:nvSpPr>
          <p:cNvPr id="45" name="Rettangolo 44"/>
          <p:cNvSpPr/>
          <p:nvPr/>
        </p:nvSpPr>
        <p:spPr>
          <a:xfrm>
            <a:off x="1187624" y="3068960"/>
            <a:ext cx="288032" cy="360040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Rettangolo 45"/>
          <p:cNvSpPr/>
          <p:nvPr/>
        </p:nvSpPr>
        <p:spPr>
          <a:xfrm>
            <a:off x="1187624" y="3429000"/>
            <a:ext cx="288032" cy="360040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ttangolo 46"/>
          <p:cNvSpPr/>
          <p:nvPr/>
        </p:nvSpPr>
        <p:spPr>
          <a:xfrm>
            <a:off x="3059832" y="3068960"/>
            <a:ext cx="288032" cy="360040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Rettangolo 47"/>
          <p:cNvSpPr/>
          <p:nvPr/>
        </p:nvSpPr>
        <p:spPr>
          <a:xfrm>
            <a:off x="3059832" y="3429000"/>
            <a:ext cx="288032" cy="360040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Rettangolo 48"/>
          <p:cNvSpPr/>
          <p:nvPr/>
        </p:nvSpPr>
        <p:spPr>
          <a:xfrm>
            <a:off x="3347864" y="3068960"/>
            <a:ext cx="288032" cy="360040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Rettangolo 49"/>
          <p:cNvSpPr/>
          <p:nvPr/>
        </p:nvSpPr>
        <p:spPr>
          <a:xfrm>
            <a:off x="3347864" y="3429000"/>
            <a:ext cx="288032" cy="360040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Rettangolo 50"/>
          <p:cNvSpPr/>
          <p:nvPr/>
        </p:nvSpPr>
        <p:spPr>
          <a:xfrm>
            <a:off x="5292080" y="3068960"/>
            <a:ext cx="288032" cy="360040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Rettangolo 51"/>
          <p:cNvSpPr/>
          <p:nvPr/>
        </p:nvSpPr>
        <p:spPr>
          <a:xfrm>
            <a:off x="5292080" y="3429000"/>
            <a:ext cx="288032" cy="360040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CasellaDiTesto 52"/>
          <p:cNvSpPr txBox="1"/>
          <p:nvPr/>
        </p:nvSpPr>
        <p:spPr>
          <a:xfrm>
            <a:off x="2195736" y="4365104"/>
            <a:ext cx="24434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Lamb power connectors</a:t>
            </a:r>
            <a:endParaRPr lang="en-US" dirty="0">
              <a:solidFill>
                <a:schemeClr val="bg1"/>
              </a:solidFill>
            </a:endParaRPr>
          </a:p>
        </p:txBody>
      </p:sp>
      <p:cxnSp>
        <p:nvCxnSpPr>
          <p:cNvPr id="55" name="Connettore 2 54"/>
          <p:cNvCxnSpPr/>
          <p:nvPr/>
        </p:nvCxnSpPr>
        <p:spPr>
          <a:xfrm flipV="1">
            <a:off x="4355976" y="3789040"/>
            <a:ext cx="720080" cy="576064"/>
          </a:xfrm>
          <a:prstGeom prst="straightConnector1">
            <a:avLst/>
          </a:prstGeom>
          <a:ln w="15875"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Connettore 2 55"/>
          <p:cNvCxnSpPr/>
          <p:nvPr/>
        </p:nvCxnSpPr>
        <p:spPr>
          <a:xfrm flipH="1" flipV="1">
            <a:off x="1619672" y="3573016"/>
            <a:ext cx="648072" cy="864096"/>
          </a:xfrm>
          <a:prstGeom prst="straightConnector1">
            <a:avLst/>
          </a:prstGeom>
          <a:ln w="15875"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Connettore 2 57"/>
          <p:cNvCxnSpPr/>
          <p:nvPr/>
        </p:nvCxnSpPr>
        <p:spPr>
          <a:xfrm flipV="1">
            <a:off x="2987824" y="3933056"/>
            <a:ext cx="288032" cy="504056"/>
          </a:xfrm>
          <a:prstGeom prst="straightConnector1">
            <a:avLst/>
          </a:prstGeom>
          <a:ln w="15875"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itolo 3"/>
          <p:cNvSpPr txBox="1">
            <a:spLocks/>
          </p:cNvSpPr>
          <p:nvPr/>
        </p:nvSpPr>
        <p:spPr>
          <a:xfrm>
            <a:off x="0" y="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AMBftk</a:t>
            </a:r>
            <a:endParaRPr kumimoji="0" lang="en-US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piendi\Desktop\IMG_4255_red.JPG"/>
          <p:cNvPicPr>
            <a:picLocks noChangeAspect="1" noChangeArrowheads="1"/>
          </p:cNvPicPr>
          <p:nvPr/>
        </p:nvPicPr>
        <p:blipFill>
          <a:blip r:embed="rId2" cstate="print"/>
          <a:srcRect l="6751" t="8998" r="2953" b="8895"/>
          <a:stretch>
            <a:fillRect/>
          </a:stretch>
        </p:blipFill>
        <p:spPr bwMode="auto">
          <a:xfrm>
            <a:off x="251520" y="1340768"/>
            <a:ext cx="6313030" cy="4608512"/>
          </a:xfrm>
          <a:prstGeom prst="rect">
            <a:avLst/>
          </a:prstGeom>
          <a:noFill/>
        </p:spPr>
      </p:pic>
      <p:sp>
        <p:nvSpPr>
          <p:cNvPr id="27" name="Freccia angolare in su 26"/>
          <p:cNvSpPr/>
          <p:nvPr/>
        </p:nvSpPr>
        <p:spPr>
          <a:xfrm flipH="1">
            <a:off x="3707904" y="3717032"/>
            <a:ext cx="2376264" cy="1008112"/>
          </a:xfrm>
          <a:prstGeom prst="bentUpArrow">
            <a:avLst>
              <a:gd name="adj1" fmla="val 7881"/>
              <a:gd name="adj2" fmla="val 12916"/>
              <a:gd name="adj3" fmla="val 20972"/>
            </a:avLst>
          </a:prstGeom>
          <a:solidFill>
            <a:srgbClr val="FFC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Freccia angolare in su 28"/>
          <p:cNvSpPr/>
          <p:nvPr/>
        </p:nvSpPr>
        <p:spPr>
          <a:xfrm flipH="1">
            <a:off x="4788024" y="3717032"/>
            <a:ext cx="1296144" cy="792088"/>
          </a:xfrm>
          <a:prstGeom prst="bentUpArrow">
            <a:avLst>
              <a:gd name="adj1" fmla="val 3853"/>
              <a:gd name="adj2" fmla="val 12916"/>
              <a:gd name="adj3" fmla="val 15937"/>
            </a:avLst>
          </a:prstGeom>
          <a:solidFill>
            <a:srgbClr val="FFC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1" name="Connettore 1 30"/>
          <p:cNvCxnSpPr/>
          <p:nvPr/>
        </p:nvCxnSpPr>
        <p:spPr>
          <a:xfrm flipH="1">
            <a:off x="4283968" y="4509120"/>
            <a:ext cx="144016" cy="360040"/>
          </a:xfrm>
          <a:prstGeom prst="line">
            <a:avLst/>
          </a:prstGeom>
          <a:ln w="508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Connettore 1 31"/>
          <p:cNvCxnSpPr/>
          <p:nvPr/>
        </p:nvCxnSpPr>
        <p:spPr>
          <a:xfrm flipH="1">
            <a:off x="5220072" y="4293096"/>
            <a:ext cx="144016" cy="360040"/>
          </a:xfrm>
          <a:prstGeom prst="line">
            <a:avLst/>
          </a:prstGeom>
          <a:ln w="508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CasellaDiTesto 32"/>
          <p:cNvSpPr txBox="1"/>
          <p:nvPr/>
        </p:nvSpPr>
        <p:spPr>
          <a:xfrm>
            <a:off x="4067944" y="4797152"/>
            <a:ext cx="31451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rgbClr val="FF0000"/>
                </a:solidFill>
              </a:rPr>
              <a:t>8</a:t>
            </a:r>
            <a:endParaRPr lang="en-US" sz="2000" b="1" dirty="0">
              <a:solidFill>
                <a:srgbClr val="FF0000"/>
              </a:solidFill>
            </a:endParaRPr>
          </a:p>
        </p:txBody>
      </p:sp>
      <p:sp>
        <p:nvSpPr>
          <p:cNvPr id="34" name="CasellaDiTesto 33"/>
          <p:cNvSpPr txBox="1"/>
          <p:nvPr/>
        </p:nvSpPr>
        <p:spPr>
          <a:xfrm>
            <a:off x="5076056" y="4005064"/>
            <a:ext cx="31451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rgbClr val="FF0000"/>
                </a:solidFill>
              </a:rPr>
              <a:t>4 </a:t>
            </a:r>
            <a:endParaRPr lang="en-US" sz="2000" b="1" dirty="0">
              <a:solidFill>
                <a:srgbClr val="FF0000"/>
              </a:solidFill>
            </a:endParaRPr>
          </a:p>
        </p:txBody>
      </p:sp>
      <p:sp>
        <p:nvSpPr>
          <p:cNvPr id="35" name="Rettangolo 34"/>
          <p:cNvSpPr/>
          <p:nvPr/>
        </p:nvSpPr>
        <p:spPr>
          <a:xfrm>
            <a:off x="3635896" y="3284984"/>
            <a:ext cx="1512168" cy="504056"/>
          </a:xfrm>
          <a:prstGeom prst="rect">
            <a:avLst/>
          </a:prstGeom>
          <a:solidFill>
            <a:srgbClr val="FF0000">
              <a:alpha val="24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8" name="Connettore 2 37"/>
          <p:cNvCxnSpPr/>
          <p:nvPr/>
        </p:nvCxnSpPr>
        <p:spPr>
          <a:xfrm flipH="1" flipV="1">
            <a:off x="2411760" y="2780928"/>
            <a:ext cx="1296144" cy="648072"/>
          </a:xfrm>
          <a:prstGeom prst="straightConnector1">
            <a:avLst/>
          </a:prstGeom>
          <a:ln w="158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Connettore 2 38"/>
          <p:cNvCxnSpPr/>
          <p:nvPr/>
        </p:nvCxnSpPr>
        <p:spPr>
          <a:xfrm flipH="1" flipV="1">
            <a:off x="2339752" y="2852936"/>
            <a:ext cx="1296144" cy="648072"/>
          </a:xfrm>
          <a:prstGeom prst="straightConnector1">
            <a:avLst/>
          </a:prstGeom>
          <a:ln w="158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Connettore 2 43"/>
          <p:cNvCxnSpPr>
            <a:stCxn id="35" idx="1"/>
          </p:cNvCxnSpPr>
          <p:nvPr/>
        </p:nvCxnSpPr>
        <p:spPr>
          <a:xfrm flipH="1">
            <a:off x="2195736" y="3537012"/>
            <a:ext cx="1440160" cy="468052"/>
          </a:xfrm>
          <a:prstGeom prst="straightConnector1">
            <a:avLst/>
          </a:prstGeom>
          <a:ln w="158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Connettore 2 56"/>
          <p:cNvCxnSpPr/>
          <p:nvPr/>
        </p:nvCxnSpPr>
        <p:spPr>
          <a:xfrm flipH="1">
            <a:off x="2195736" y="3645024"/>
            <a:ext cx="1440160" cy="468052"/>
          </a:xfrm>
          <a:prstGeom prst="straightConnector1">
            <a:avLst/>
          </a:prstGeom>
          <a:ln w="158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Connettore 2 58"/>
          <p:cNvCxnSpPr/>
          <p:nvPr/>
        </p:nvCxnSpPr>
        <p:spPr>
          <a:xfrm>
            <a:off x="3923928" y="3717032"/>
            <a:ext cx="432048" cy="504056"/>
          </a:xfrm>
          <a:prstGeom prst="straightConnector1">
            <a:avLst/>
          </a:prstGeom>
          <a:ln w="158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Connettore 2 61"/>
          <p:cNvCxnSpPr/>
          <p:nvPr/>
        </p:nvCxnSpPr>
        <p:spPr>
          <a:xfrm>
            <a:off x="3995936" y="3717032"/>
            <a:ext cx="432048" cy="504056"/>
          </a:xfrm>
          <a:prstGeom prst="straightConnector1">
            <a:avLst/>
          </a:prstGeom>
          <a:ln w="158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Connettore 2 62"/>
          <p:cNvCxnSpPr/>
          <p:nvPr/>
        </p:nvCxnSpPr>
        <p:spPr>
          <a:xfrm flipV="1">
            <a:off x="4067944" y="2852936"/>
            <a:ext cx="360040" cy="432048"/>
          </a:xfrm>
          <a:prstGeom prst="straightConnector1">
            <a:avLst/>
          </a:prstGeom>
          <a:ln w="158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Connettore 2 65"/>
          <p:cNvCxnSpPr/>
          <p:nvPr/>
        </p:nvCxnSpPr>
        <p:spPr>
          <a:xfrm flipV="1">
            <a:off x="4067944" y="2780928"/>
            <a:ext cx="360040" cy="432048"/>
          </a:xfrm>
          <a:prstGeom prst="straightConnector1">
            <a:avLst/>
          </a:prstGeom>
          <a:ln w="158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Connettore 2 66"/>
          <p:cNvCxnSpPr/>
          <p:nvPr/>
        </p:nvCxnSpPr>
        <p:spPr>
          <a:xfrm flipH="1">
            <a:off x="2267744" y="3717032"/>
            <a:ext cx="1440160" cy="468052"/>
          </a:xfrm>
          <a:prstGeom prst="straightConnector1">
            <a:avLst/>
          </a:prstGeom>
          <a:ln w="15875"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Connettore 2 67"/>
          <p:cNvCxnSpPr/>
          <p:nvPr/>
        </p:nvCxnSpPr>
        <p:spPr>
          <a:xfrm flipH="1">
            <a:off x="2267744" y="3789040"/>
            <a:ext cx="1440160" cy="468052"/>
          </a:xfrm>
          <a:prstGeom prst="straightConnector1">
            <a:avLst/>
          </a:prstGeom>
          <a:ln w="15875"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Connettore 2 68"/>
          <p:cNvCxnSpPr/>
          <p:nvPr/>
        </p:nvCxnSpPr>
        <p:spPr>
          <a:xfrm flipH="1" flipV="1">
            <a:off x="2339752" y="2528900"/>
            <a:ext cx="1512168" cy="756084"/>
          </a:xfrm>
          <a:prstGeom prst="straightConnector1">
            <a:avLst/>
          </a:prstGeom>
          <a:ln w="15875"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Connettore 2 70"/>
          <p:cNvCxnSpPr/>
          <p:nvPr/>
        </p:nvCxnSpPr>
        <p:spPr>
          <a:xfrm flipH="1" flipV="1">
            <a:off x="2339752" y="2636912"/>
            <a:ext cx="1512168" cy="756084"/>
          </a:xfrm>
          <a:prstGeom prst="straightConnector1">
            <a:avLst/>
          </a:prstGeom>
          <a:ln w="15875"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Connettore 2 71"/>
          <p:cNvCxnSpPr/>
          <p:nvPr/>
        </p:nvCxnSpPr>
        <p:spPr>
          <a:xfrm flipV="1">
            <a:off x="3995936" y="2708920"/>
            <a:ext cx="360040" cy="432048"/>
          </a:xfrm>
          <a:prstGeom prst="straightConnector1">
            <a:avLst/>
          </a:prstGeom>
          <a:ln w="15875"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Connettore 2 72"/>
          <p:cNvCxnSpPr/>
          <p:nvPr/>
        </p:nvCxnSpPr>
        <p:spPr>
          <a:xfrm flipV="1">
            <a:off x="3995936" y="2780928"/>
            <a:ext cx="360040" cy="432048"/>
          </a:xfrm>
          <a:prstGeom prst="straightConnector1">
            <a:avLst/>
          </a:prstGeom>
          <a:ln w="15875"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Connettore 2 73"/>
          <p:cNvCxnSpPr/>
          <p:nvPr/>
        </p:nvCxnSpPr>
        <p:spPr>
          <a:xfrm>
            <a:off x="4067944" y="3645024"/>
            <a:ext cx="432048" cy="360040"/>
          </a:xfrm>
          <a:prstGeom prst="straightConnector1">
            <a:avLst/>
          </a:prstGeom>
          <a:ln w="15875"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Connettore 2 77"/>
          <p:cNvCxnSpPr/>
          <p:nvPr/>
        </p:nvCxnSpPr>
        <p:spPr>
          <a:xfrm>
            <a:off x="4067944" y="3717032"/>
            <a:ext cx="432048" cy="360040"/>
          </a:xfrm>
          <a:prstGeom prst="straightConnector1">
            <a:avLst/>
          </a:prstGeom>
          <a:ln w="15875"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9" name="CasellaDiTesto 78"/>
          <p:cNvSpPr txBox="1"/>
          <p:nvPr/>
        </p:nvSpPr>
        <p:spPr>
          <a:xfrm>
            <a:off x="6732240" y="1628800"/>
            <a:ext cx="21237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White</a:t>
            </a:r>
            <a:r>
              <a:rPr lang="en-US" dirty="0" smtClean="0"/>
              <a:t> lines: parallel distribution</a:t>
            </a:r>
            <a:endParaRPr lang="en-US" dirty="0"/>
          </a:p>
        </p:txBody>
      </p:sp>
      <p:sp>
        <p:nvSpPr>
          <p:cNvPr id="80" name="CasellaDiTesto 79"/>
          <p:cNvSpPr txBox="1"/>
          <p:nvPr/>
        </p:nvSpPr>
        <p:spPr>
          <a:xfrm>
            <a:off x="6804248" y="2348880"/>
            <a:ext cx="21237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Red</a:t>
            </a:r>
            <a:r>
              <a:rPr lang="en-US" dirty="0" smtClean="0"/>
              <a:t> lines: serial distribution, 2Ghz</a:t>
            </a:r>
            <a:endParaRPr lang="en-US" dirty="0"/>
          </a:p>
        </p:txBody>
      </p:sp>
      <p:sp>
        <p:nvSpPr>
          <p:cNvPr id="81" name="Freccia a destra 80"/>
          <p:cNvSpPr/>
          <p:nvPr/>
        </p:nvSpPr>
        <p:spPr>
          <a:xfrm flipH="1">
            <a:off x="6588224" y="4437112"/>
            <a:ext cx="1368152" cy="360040"/>
          </a:xfrm>
          <a:prstGeom prst="rightArrow">
            <a:avLst/>
          </a:prstGeom>
          <a:solidFill>
            <a:srgbClr val="FFC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2" name="CasellaDiTesto 81"/>
          <p:cNvSpPr txBox="1"/>
          <p:nvPr/>
        </p:nvSpPr>
        <p:spPr>
          <a:xfrm>
            <a:off x="7020272" y="4653136"/>
            <a:ext cx="5040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rgbClr val="FF0000"/>
                </a:solidFill>
              </a:rPr>
              <a:t>12</a:t>
            </a:r>
            <a:endParaRPr lang="en-US" sz="2000" b="1" dirty="0">
              <a:solidFill>
                <a:srgbClr val="FF0000"/>
              </a:solidFill>
            </a:endParaRPr>
          </a:p>
        </p:txBody>
      </p:sp>
      <p:cxnSp>
        <p:nvCxnSpPr>
          <p:cNvPr id="83" name="Connettore 1 82"/>
          <p:cNvCxnSpPr/>
          <p:nvPr/>
        </p:nvCxnSpPr>
        <p:spPr>
          <a:xfrm flipH="1">
            <a:off x="7092280" y="4437112"/>
            <a:ext cx="144016" cy="360040"/>
          </a:xfrm>
          <a:prstGeom prst="line">
            <a:avLst/>
          </a:prstGeom>
          <a:ln w="508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4" name="CasellaDiTesto 83"/>
          <p:cNvSpPr txBox="1"/>
          <p:nvPr/>
        </p:nvSpPr>
        <p:spPr>
          <a:xfrm>
            <a:off x="6660232" y="4941168"/>
            <a:ext cx="21237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12 input serial links @2GHz</a:t>
            </a:r>
            <a:endParaRPr lang="en-US" dirty="0"/>
          </a:p>
        </p:txBody>
      </p:sp>
      <p:sp>
        <p:nvSpPr>
          <p:cNvPr id="85" name="CasellaDiTesto 84"/>
          <p:cNvSpPr txBox="1"/>
          <p:nvPr/>
        </p:nvSpPr>
        <p:spPr>
          <a:xfrm>
            <a:off x="1187624" y="6093296"/>
            <a:ext cx="33123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4 Layers (SCT) on 4 serial links</a:t>
            </a:r>
          </a:p>
          <a:p>
            <a:r>
              <a:rPr lang="en-US" dirty="0" smtClean="0"/>
              <a:t>4 Layers (PIXEL) on 8 serial links</a:t>
            </a:r>
            <a:endParaRPr lang="en-US" dirty="0"/>
          </a:p>
        </p:txBody>
      </p:sp>
      <p:sp>
        <p:nvSpPr>
          <p:cNvPr id="86" name="CasellaDiTesto 85"/>
          <p:cNvSpPr txBox="1"/>
          <p:nvPr/>
        </p:nvSpPr>
        <p:spPr>
          <a:xfrm>
            <a:off x="4499992" y="6211669"/>
            <a:ext cx="30963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=&gt; 12 input serial links</a:t>
            </a:r>
            <a:endParaRPr lang="en-US" dirty="0"/>
          </a:p>
        </p:txBody>
      </p:sp>
      <p:sp>
        <p:nvSpPr>
          <p:cNvPr id="40" name="Titolo 3"/>
          <p:cNvSpPr txBox="1">
            <a:spLocks/>
          </p:cNvSpPr>
          <p:nvPr/>
        </p:nvSpPr>
        <p:spPr>
          <a:xfrm>
            <a:off x="0" y="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AMBftk</a:t>
            </a:r>
            <a:endParaRPr kumimoji="0" lang="en-US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piendi\Desktop\IMG_4255_red.JPG"/>
          <p:cNvPicPr>
            <a:picLocks noChangeAspect="1" noChangeArrowheads="1"/>
          </p:cNvPicPr>
          <p:nvPr/>
        </p:nvPicPr>
        <p:blipFill>
          <a:blip r:embed="rId2" cstate="print"/>
          <a:srcRect l="6751" t="8998" r="2953" b="8895"/>
          <a:stretch>
            <a:fillRect/>
          </a:stretch>
        </p:blipFill>
        <p:spPr bwMode="auto">
          <a:xfrm>
            <a:off x="251520" y="1340768"/>
            <a:ext cx="6313030" cy="4608512"/>
          </a:xfrm>
          <a:prstGeom prst="rect">
            <a:avLst/>
          </a:prstGeom>
          <a:noFill/>
        </p:spPr>
      </p:pic>
      <p:sp>
        <p:nvSpPr>
          <p:cNvPr id="80" name="CasellaDiTesto 79"/>
          <p:cNvSpPr txBox="1"/>
          <p:nvPr/>
        </p:nvSpPr>
        <p:spPr>
          <a:xfrm>
            <a:off x="6804248" y="3140968"/>
            <a:ext cx="21237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>
                <a:solidFill>
                  <a:srgbClr val="0070C0"/>
                </a:solidFill>
              </a:rPr>
              <a:t>blu</a:t>
            </a:r>
            <a:r>
              <a:rPr lang="en-US" dirty="0" smtClean="0"/>
              <a:t> lines: serial connection, 2GHz</a:t>
            </a:r>
            <a:endParaRPr lang="en-US" dirty="0"/>
          </a:p>
        </p:txBody>
      </p:sp>
      <p:sp>
        <p:nvSpPr>
          <p:cNvPr id="36" name="Rettangolo 35"/>
          <p:cNvSpPr/>
          <p:nvPr/>
        </p:nvSpPr>
        <p:spPr>
          <a:xfrm>
            <a:off x="5508104" y="3789040"/>
            <a:ext cx="720080" cy="1440160"/>
          </a:xfrm>
          <a:prstGeom prst="rect">
            <a:avLst/>
          </a:prstGeom>
          <a:solidFill>
            <a:srgbClr val="FFC000">
              <a:alpha val="17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0" name="Connettore 2 39"/>
          <p:cNvCxnSpPr/>
          <p:nvPr/>
        </p:nvCxnSpPr>
        <p:spPr>
          <a:xfrm>
            <a:off x="2267744" y="2492896"/>
            <a:ext cx="3240360" cy="1512168"/>
          </a:xfrm>
          <a:prstGeom prst="straightConnector1">
            <a:avLst/>
          </a:prstGeom>
          <a:ln w="19050">
            <a:solidFill>
              <a:srgbClr val="00B0F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Connettore 2 41"/>
          <p:cNvCxnSpPr/>
          <p:nvPr/>
        </p:nvCxnSpPr>
        <p:spPr>
          <a:xfrm>
            <a:off x="2267744" y="2636912"/>
            <a:ext cx="3240360" cy="1512168"/>
          </a:xfrm>
          <a:prstGeom prst="straightConnector1">
            <a:avLst/>
          </a:prstGeom>
          <a:ln w="19050">
            <a:solidFill>
              <a:srgbClr val="00B0F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Connettore 2 42"/>
          <p:cNvCxnSpPr/>
          <p:nvPr/>
        </p:nvCxnSpPr>
        <p:spPr>
          <a:xfrm>
            <a:off x="2267744" y="2708920"/>
            <a:ext cx="3240360" cy="1512168"/>
          </a:xfrm>
          <a:prstGeom prst="straightConnector1">
            <a:avLst/>
          </a:prstGeom>
          <a:ln w="19050">
            <a:solidFill>
              <a:srgbClr val="00B0F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Connettore 2 44"/>
          <p:cNvCxnSpPr/>
          <p:nvPr/>
        </p:nvCxnSpPr>
        <p:spPr>
          <a:xfrm>
            <a:off x="2267744" y="2564904"/>
            <a:ext cx="3240360" cy="1512168"/>
          </a:xfrm>
          <a:prstGeom prst="straightConnector1">
            <a:avLst/>
          </a:prstGeom>
          <a:ln w="19050">
            <a:solidFill>
              <a:srgbClr val="00B0F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Connettore 2 45"/>
          <p:cNvCxnSpPr/>
          <p:nvPr/>
        </p:nvCxnSpPr>
        <p:spPr>
          <a:xfrm>
            <a:off x="4427984" y="2708920"/>
            <a:ext cx="1008112" cy="1080120"/>
          </a:xfrm>
          <a:prstGeom prst="straightConnector1">
            <a:avLst/>
          </a:prstGeom>
          <a:ln w="19050">
            <a:solidFill>
              <a:srgbClr val="00B0F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Connettore 2 48"/>
          <p:cNvCxnSpPr/>
          <p:nvPr/>
        </p:nvCxnSpPr>
        <p:spPr>
          <a:xfrm>
            <a:off x="4427984" y="2636912"/>
            <a:ext cx="1008112" cy="1080120"/>
          </a:xfrm>
          <a:prstGeom prst="straightConnector1">
            <a:avLst/>
          </a:prstGeom>
          <a:ln w="19050">
            <a:solidFill>
              <a:srgbClr val="00B0F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Connettore 2 49"/>
          <p:cNvCxnSpPr/>
          <p:nvPr/>
        </p:nvCxnSpPr>
        <p:spPr>
          <a:xfrm>
            <a:off x="4427984" y="2564904"/>
            <a:ext cx="1008112" cy="1080120"/>
          </a:xfrm>
          <a:prstGeom prst="straightConnector1">
            <a:avLst/>
          </a:prstGeom>
          <a:ln w="19050">
            <a:solidFill>
              <a:srgbClr val="00B0F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Connettore 2 50"/>
          <p:cNvCxnSpPr/>
          <p:nvPr/>
        </p:nvCxnSpPr>
        <p:spPr>
          <a:xfrm>
            <a:off x="4427984" y="2492896"/>
            <a:ext cx="1008112" cy="1080120"/>
          </a:xfrm>
          <a:prstGeom prst="straightConnector1">
            <a:avLst/>
          </a:prstGeom>
          <a:ln w="19050">
            <a:solidFill>
              <a:srgbClr val="00B0F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Connettore 2 63"/>
          <p:cNvCxnSpPr/>
          <p:nvPr/>
        </p:nvCxnSpPr>
        <p:spPr>
          <a:xfrm>
            <a:off x="4499992" y="4149080"/>
            <a:ext cx="1008112" cy="576064"/>
          </a:xfrm>
          <a:prstGeom prst="straightConnector1">
            <a:avLst/>
          </a:prstGeom>
          <a:ln w="19050">
            <a:solidFill>
              <a:srgbClr val="00B0F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Connettore 2 88"/>
          <p:cNvCxnSpPr/>
          <p:nvPr/>
        </p:nvCxnSpPr>
        <p:spPr>
          <a:xfrm>
            <a:off x="4499992" y="4221088"/>
            <a:ext cx="1008112" cy="576064"/>
          </a:xfrm>
          <a:prstGeom prst="straightConnector1">
            <a:avLst/>
          </a:prstGeom>
          <a:ln w="19050">
            <a:solidFill>
              <a:srgbClr val="00B0F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Connettore 2 89"/>
          <p:cNvCxnSpPr/>
          <p:nvPr/>
        </p:nvCxnSpPr>
        <p:spPr>
          <a:xfrm>
            <a:off x="4499992" y="4293096"/>
            <a:ext cx="1008112" cy="576064"/>
          </a:xfrm>
          <a:prstGeom prst="straightConnector1">
            <a:avLst/>
          </a:prstGeom>
          <a:ln w="19050">
            <a:solidFill>
              <a:srgbClr val="00B0F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Connettore 2 90"/>
          <p:cNvCxnSpPr/>
          <p:nvPr/>
        </p:nvCxnSpPr>
        <p:spPr>
          <a:xfrm>
            <a:off x="4499992" y="4077072"/>
            <a:ext cx="1008112" cy="576064"/>
          </a:xfrm>
          <a:prstGeom prst="straightConnector1">
            <a:avLst/>
          </a:prstGeom>
          <a:ln w="19050">
            <a:solidFill>
              <a:srgbClr val="00B0F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Connettore 2 91"/>
          <p:cNvCxnSpPr/>
          <p:nvPr/>
        </p:nvCxnSpPr>
        <p:spPr>
          <a:xfrm>
            <a:off x="2195736" y="4293096"/>
            <a:ext cx="3240360" cy="648072"/>
          </a:xfrm>
          <a:prstGeom prst="straightConnector1">
            <a:avLst/>
          </a:prstGeom>
          <a:ln w="19050">
            <a:solidFill>
              <a:srgbClr val="00B0F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Connettore 2 93"/>
          <p:cNvCxnSpPr/>
          <p:nvPr/>
        </p:nvCxnSpPr>
        <p:spPr>
          <a:xfrm>
            <a:off x="2195736" y="4365104"/>
            <a:ext cx="3240360" cy="648072"/>
          </a:xfrm>
          <a:prstGeom prst="straightConnector1">
            <a:avLst/>
          </a:prstGeom>
          <a:ln w="19050">
            <a:solidFill>
              <a:srgbClr val="00B0F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Connettore 2 94"/>
          <p:cNvCxnSpPr/>
          <p:nvPr/>
        </p:nvCxnSpPr>
        <p:spPr>
          <a:xfrm>
            <a:off x="2195736" y="4437112"/>
            <a:ext cx="3240360" cy="648072"/>
          </a:xfrm>
          <a:prstGeom prst="straightConnector1">
            <a:avLst/>
          </a:prstGeom>
          <a:ln w="19050">
            <a:solidFill>
              <a:srgbClr val="00B0F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Connettore 2 95"/>
          <p:cNvCxnSpPr/>
          <p:nvPr/>
        </p:nvCxnSpPr>
        <p:spPr>
          <a:xfrm>
            <a:off x="2195736" y="4509120"/>
            <a:ext cx="3240360" cy="648072"/>
          </a:xfrm>
          <a:prstGeom prst="straightConnector1">
            <a:avLst/>
          </a:prstGeom>
          <a:ln w="19050">
            <a:solidFill>
              <a:srgbClr val="00B0F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7" name="Freccia a destra 96"/>
          <p:cNvSpPr/>
          <p:nvPr/>
        </p:nvSpPr>
        <p:spPr>
          <a:xfrm>
            <a:off x="6588224" y="4365104"/>
            <a:ext cx="1800200" cy="43204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8" name="CasellaDiTesto 97"/>
          <p:cNvSpPr txBox="1"/>
          <p:nvPr/>
        </p:nvSpPr>
        <p:spPr>
          <a:xfrm>
            <a:off x="7164288" y="4797152"/>
            <a:ext cx="5040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rgbClr val="0070C0"/>
                </a:solidFill>
              </a:rPr>
              <a:t>16</a:t>
            </a:r>
            <a:endParaRPr lang="en-US" sz="2000" b="1" dirty="0">
              <a:solidFill>
                <a:srgbClr val="0070C0"/>
              </a:solidFill>
            </a:endParaRPr>
          </a:p>
        </p:txBody>
      </p:sp>
      <p:cxnSp>
        <p:nvCxnSpPr>
          <p:cNvPr id="99" name="Connettore 1 98"/>
          <p:cNvCxnSpPr/>
          <p:nvPr/>
        </p:nvCxnSpPr>
        <p:spPr>
          <a:xfrm flipH="1">
            <a:off x="7092280" y="4365104"/>
            <a:ext cx="144016" cy="504056"/>
          </a:xfrm>
          <a:prstGeom prst="line">
            <a:avLst/>
          </a:prstGeom>
          <a:ln w="508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1" name="CasellaDiTesto 100"/>
          <p:cNvSpPr txBox="1"/>
          <p:nvPr/>
        </p:nvSpPr>
        <p:spPr>
          <a:xfrm>
            <a:off x="6660232" y="5085184"/>
            <a:ext cx="21237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70C0"/>
                </a:solidFill>
              </a:rPr>
              <a:t>16 output serial links @2GHz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28" name="Titolo 3"/>
          <p:cNvSpPr txBox="1">
            <a:spLocks/>
          </p:cNvSpPr>
          <p:nvPr/>
        </p:nvSpPr>
        <p:spPr>
          <a:xfrm>
            <a:off x="0" y="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AMBftk</a:t>
            </a:r>
            <a:endParaRPr kumimoji="0" lang="en-US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29" name="CasellaDiTesto 28"/>
          <p:cNvSpPr txBox="1"/>
          <p:nvPr/>
        </p:nvSpPr>
        <p:spPr>
          <a:xfrm>
            <a:off x="6660232" y="1484784"/>
            <a:ext cx="212372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4 serial link per LAMB, total 16 output links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/>
          <p:cNvSpPr txBox="1"/>
          <p:nvPr/>
        </p:nvSpPr>
        <p:spPr>
          <a:xfrm>
            <a:off x="323528" y="5373216"/>
            <a:ext cx="72728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Power distribution : each Lambs needs a lot of power: 25A @ 1.2V</a:t>
            </a:r>
            <a:endParaRPr lang="en-US" dirty="0"/>
          </a:p>
        </p:txBody>
      </p:sp>
      <p:sp>
        <p:nvSpPr>
          <p:cNvPr id="5" name="CasellaDiTesto 4"/>
          <p:cNvSpPr txBox="1"/>
          <p:nvPr/>
        </p:nvSpPr>
        <p:spPr>
          <a:xfrm>
            <a:off x="2771800" y="1340768"/>
            <a:ext cx="612068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00B0F0"/>
                </a:solidFill>
              </a:rPr>
              <a:t>Input </a:t>
            </a:r>
            <a:r>
              <a:rPr lang="en-US" sz="2000" dirty="0" smtClean="0">
                <a:solidFill>
                  <a:srgbClr val="00B0F0"/>
                </a:solidFill>
              </a:rPr>
              <a:t>FPGAs</a:t>
            </a:r>
            <a:r>
              <a:rPr lang="en-US" sz="2000" dirty="0" smtClean="0"/>
              <a:t>: </a:t>
            </a:r>
            <a:r>
              <a:rPr lang="en-US" sz="2000" dirty="0" smtClean="0">
                <a:solidFill>
                  <a:srgbClr val="FF0000"/>
                </a:solidFill>
              </a:rPr>
              <a:t>Xilinx Spartan6 </a:t>
            </a:r>
            <a:r>
              <a:rPr lang="en-US" sz="2000" dirty="0" smtClean="0"/>
              <a:t>with Low Power Gigabit Transceiver (</a:t>
            </a:r>
            <a:r>
              <a:rPr lang="en-US" sz="2000" dirty="0" smtClean="0">
                <a:solidFill>
                  <a:srgbClr val="FF0000"/>
                </a:solidFill>
              </a:rPr>
              <a:t>GTP</a:t>
            </a:r>
            <a:r>
              <a:rPr lang="en-US" sz="2000" dirty="0" smtClean="0"/>
              <a:t>)  xc6slx45T / xc6slx75T</a:t>
            </a:r>
            <a:endParaRPr lang="en-US" sz="2000" dirty="0" smtClean="0"/>
          </a:p>
        </p:txBody>
      </p:sp>
      <p:pic>
        <p:nvPicPr>
          <p:cNvPr id="6" name="Picture 2" descr="C:\Users\piendi\Desktop\IMG_4255_red.JPG"/>
          <p:cNvPicPr>
            <a:picLocks noChangeAspect="1" noChangeArrowheads="1"/>
          </p:cNvPicPr>
          <p:nvPr/>
        </p:nvPicPr>
        <p:blipFill>
          <a:blip r:embed="rId2" cstate="print"/>
          <a:srcRect l="6751" t="8998" r="2953" b="8895"/>
          <a:stretch>
            <a:fillRect/>
          </a:stretch>
        </p:blipFill>
        <p:spPr bwMode="auto">
          <a:xfrm>
            <a:off x="251520" y="1340768"/>
            <a:ext cx="2268745" cy="1656184"/>
          </a:xfrm>
          <a:prstGeom prst="rect">
            <a:avLst/>
          </a:prstGeom>
          <a:noFill/>
        </p:spPr>
      </p:pic>
      <p:sp>
        <p:nvSpPr>
          <p:cNvPr id="7" name="CasellaDiTesto 6"/>
          <p:cNvSpPr txBox="1"/>
          <p:nvPr/>
        </p:nvSpPr>
        <p:spPr>
          <a:xfrm>
            <a:off x="179512" y="5877272"/>
            <a:ext cx="72728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High speed on PCB =&gt; signal integrity issue</a:t>
            </a:r>
            <a:endParaRPr lang="en-US" dirty="0"/>
          </a:p>
        </p:txBody>
      </p:sp>
      <p:sp>
        <p:nvSpPr>
          <p:cNvPr id="8" name="Rettangolo 7"/>
          <p:cNvSpPr/>
          <p:nvPr/>
        </p:nvSpPr>
        <p:spPr>
          <a:xfrm>
            <a:off x="539552" y="3212976"/>
            <a:ext cx="6264696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000" dirty="0" smtClean="0">
                <a:solidFill>
                  <a:srgbClr val="00B0F0"/>
                </a:solidFill>
              </a:rPr>
              <a:t>Control FPGA</a:t>
            </a:r>
            <a:r>
              <a:rPr lang="en-US" sz="2000" dirty="0" smtClean="0"/>
              <a:t>: </a:t>
            </a:r>
            <a:r>
              <a:rPr lang="en-US" sz="2000" dirty="0" smtClean="0">
                <a:solidFill>
                  <a:srgbClr val="FF0000"/>
                </a:solidFill>
              </a:rPr>
              <a:t>Xilinx </a:t>
            </a:r>
            <a:r>
              <a:rPr lang="en-US" sz="2000" dirty="0" smtClean="0">
                <a:solidFill>
                  <a:srgbClr val="FF0000"/>
                </a:solidFill>
              </a:rPr>
              <a:t>Spartan6 (xc6slx16)</a:t>
            </a:r>
            <a:endParaRPr lang="en-US" sz="2000" dirty="0" smtClean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r>
              <a:rPr lang="en-US" sz="2000" dirty="0" smtClean="0">
                <a:solidFill>
                  <a:srgbClr val="00B0F0"/>
                </a:solidFill>
              </a:rPr>
              <a:t>VME slave FPGA</a:t>
            </a:r>
            <a:r>
              <a:rPr lang="en-US" sz="2000" dirty="0" smtClean="0"/>
              <a:t>: </a:t>
            </a:r>
            <a:r>
              <a:rPr lang="en-US" sz="2000" dirty="0" smtClean="0">
                <a:solidFill>
                  <a:srgbClr val="FF0000"/>
                </a:solidFill>
              </a:rPr>
              <a:t>Xilinx </a:t>
            </a:r>
            <a:r>
              <a:rPr lang="en-US" sz="2000" dirty="0" smtClean="0">
                <a:solidFill>
                  <a:srgbClr val="FF0000"/>
                </a:solidFill>
              </a:rPr>
              <a:t>Spartan6 (xc6slx16)</a:t>
            </a:r>
            <a:endParaRPr lang="en-US" sz="2000" dirty="0" smtClean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r>
              <a:rPr lang="en-US" sz="2000" dirty="0" smtClean="0">
                <a:solidFill>
                  <a:srgbClr val="00B0F0"/>
                </a:solidFill>
              </a:rPr>
              <a:t>VME data fan out: </a:t>
            </a:r>
            <a:r>
              <a:rPr lang="en-US" sz="2000" dirty="0" smtClean="0">
                <a:solidFill>
                  <a:srgbClr val="FF0000"/>
                </a:solidFill>
              </a:rPr>
              <a:t>XILINX CPLD</a:t>
            </a:r>
          </a:p>
          <a:p>
            <a:pPr>
              <a:lnSpc>
                <a:spcPct val="150000"/>
              </a:lnSpc>
            </a:pPr>
            <a:endParaRPr lang="en-US" sz="2000" dirty="0" smtClean="0"/>
          </a:p>
        </p:txBody>
      </p:sp>
      <p:sp>
        <p:nvSpPr>
          <p:cNvPr id="9" name="Rettangolo 8"/>
          <p:cNvSpPr/>
          <p:nvPr/>
        </p:nvSpPr>
        <p:spPr>
          <a:xfrm>
            <a:off x="5868144" y="3212976"/>
            <a:ext cx="313184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i="1" dirty="0" smtClean="0">
                <a:solidFill>
                  <a:srgbClr val="FF0000"/>
                </a:solidFill>
              </a:rPr>
              <a:t>GTP</a:t>
            </a:r>
            <a:r>
              <a:rPr lang="en-US" i="1" dirty="0" smtClean="0"/>
              <a:t>: Ultra-fast data transmission between chips, over backplanes, or over longer distances</a:t>
            </a:r>
            <a:endParaRPr lang="en-US" i="1" dirty="0"/>
          </a:p>
        </p:txBody>
      </p:sp>
      <p:sp>
        <p:nvSpPr>
          <p:cNvPr id="11" name="CasellaDiTesto 10"/>
          <p:cNvSpPr txBox="1"/>
          <p:nvPr/>
        </p:nvSpPr>
        <p:spPr>
          <a:xfrm>
            <a:off x="2771800" y="2060848"/>
            <a:ext cx="612068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00B0F0"/>
                </a:solidFill>
              </a:rPr>
              <a:t>Output FPGAs</a:t>
            </a:r>
            <a:r>
              <a:rPr lang="en-US" sz="2000" dirty="0" smtClean="0"/>
              <a:t>: </a:t>
            </a:r>
            <a:r>
              <a:rPr lang="en-US" sz="2000" dirty="0" smtClean="0">
                <a:solidFill>
                  <a:srgbClr val="FF0000"/>
                </a:solidFill>
              </a:rPr>
              <a:t>Xilinx Spartan6 </a:t>
            </a:r>
            <a:r>
              <a:rPr lang="en-US" sz="2000" dirty="0" smtClean="0"/>
              <a:t>with Low Power Gigabit Transceiver (</a:t>
            </a:r>
            <a:r>
              <a:rPr lang="en-US" sz="2000" dirty="0" smtClean="0">
                <a:solidFill>
                  <a:srgbClr val="FF0000"/>
                </a:solidFill>
              </a:rPr>
              <a:t>GTP</a:t>
            </a:r>
            <a:r>
              <a:rPr lang="en-US" sz="2000" dirty="0" smtClean="0"/>
              <a:t>) xc6slx75T</a:t>
            </a:r>
            <a:endParaRPr lang="en-US" sz="2000" dirty="0" smtClean="0"/>
          </a:p>
        </p:txBody>
      </p:sp>
      <p:sp>
        <p:nvSpPr>
          <p:cNvPr id="12" name="CasellaDiTesto 11"/>
          <p:cNvSpPr txBox="1"/>
          <p:nvPr/>
        </p:nvSpPr>
        <p:spPr>
          <a:xfrm>
            <a:off x="251520" y="188640"/>
            <a:ext cx="61206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rgbClr val="00B0F0"/>
                </a:solidFill>
              </a:rPr>
              <a:t>FPGA on the board: XILINX</a:t>
            </a:r>
            <a:endParaRPr lang="en-US" sz="3200" dirty="0" smtClean="0"/>
          </a:p>
        </p:txBody>
      </p:sp>
      <p:pic>
        <p:nvPicPr>
          <p:cNvPr id="1026" name="Picture 2" descr="D:\WORK\FTK\stuff\presentazioni\IAPP marzo 2013\xilinx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64088" y="260648"/>
            <a:ext cx="2739966" cy="102282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tangolo 2"/>
          <p:cNvSpPr/>
          <p:nvPr/>
        </p:nvSpPr>
        <p:spPr>
          <a:xfrm>
            <a:off x="611560" y="1340768"/>
            <a:ext cx="720080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000" dirty="0" smtClean="0"/>
              <a:t>Simple logic</a:t>
            </a:r>
          </a:p>
          <a:p>
            <a:pPr>
              <a:lnSpc>
                <a:spcPct val="150000"/>
              </a:lnSpc>
            </a:pPr>
            <a:r>
              <a:rPr lang="en-US" sz="2000" dirty="0" smtClean="0"/>
              <a:t>GTP implementation to receive data from AUX card</a:t>
            </a:r>
          </a:p>
          <a:p>
            <a:pPr>
              <a:lnSpc>
                <a:spcPct val="150000"/>
              </a:lnSpc>
            </a:pPr>
            <a:r>
              <a:rPr lang="en-US" sz="2000" dirty="0" smtClean="0"/>
              <a:t>GTP implementation to send data (for half of the buses) to LAMBS</a:t>
            </a:r>
          </a:p>
          <a:p>
            <a:pPr>
              <a:lnSpc>
                <a:spcPct val="150000"/>
              </a:lnSpc>
            </a:pPr>
            <a:r>
              <a:rPr lang="en-US" sz="2000" dirty="0" smtClean="0"/>
              <a:t>Temporary buffers to store data (FIFO)</a:t>
            </a:r>
          </a:p>
          <a:p>
            <a:pPr>
              <a:lnSpc>
                <a:spcPct val="150000"/>
              </a:lnSpc>
            </a:pPr>
            <a:r>
              <a:rPr lang="en-US" sz="2000" dirty="0" smtClean="0"/>
              <a:t>Diagnostic/debug tools (</a:t>
            </a:r>
            <a:r>
              <a:rPr lang="en-US" sz="2000" dirty="0" err="1" smtClean="0"/>
              <a:t>spybuffers</a:t>
            </a:r>
            <a:r>
              <a:rPr lang="en-US" sz="2000" dirty="0" smtClean="0"/>
              <a:t>)</a:t>
            </a:r>
          </a:p>
          <a:p>
            <a:pPr>
              <a:lnSpc>
                <a:spcPct val="150000"/>
              </a:lnSpc>
            </a:pPr>
            <a:endParaRPr lang="en-US" sz="2000" dirty="0" smtClean="0"/>
          </a:p>
        </p:txBody>
      </p:sp>
      <p:sp>
        <p:nvSpPr>
          <p:cNvPr id="4" name="Rettangolo 3"/>
          <p:cNvSpPr/>
          <p:nvPr/>
        </p:nvSpPr>
        <p:spPr>
          <a:xfrm>
            <a:off x="3491880" y="4509120"/>
            <a:ext cx="1800200" cy="151216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" name="Connettore 2 5"/>
          <p:cNvCxnSpPr/>
          <p:nvPr/>
        </p:nvCxnSpPr>
        <p:spPr>
          <a:xfrm flipH="1">
            <a:off x="5292080" y="5229200"/>
            <a:ext cx="1296144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Connettore 2 7"/>
          <p:cNvCxnSpPr/>
          <p:nvPr/>
        </p:nvCxnSpPr>
        <p:spPr>
          <a:xfrm flipH="1">
            <a:off x="2123728" y="5589240"/>
            <a:ext cx="1368152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onnettore 2 8"/>
          <p:cNvCxnSpPr/>
          <p:nvPr/>
        </p:nvCxnSpPr>
        <p:spPr>
          <a:xfrm flipH="1">
            <a:off x="2123728" y="4869160"/>
            <a:ext cx="1368152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Connettore 2 9"/>
          <p:cNvCxnSpPr/>
          <p:nvPr/>
        </p:nvCxnSpPr>
        <p:spPr>
          <a:xfrm flipH="1">
            <a:off x="2123728" y="4941168"/>
            <a:ext cx="1368152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Connettore 2 10"/>
          <p:cNvCxnSpPr/>
          <p:nvPr/>
        </p:nvCxnSpPr>
        <p:spPr>
          <a:xfrm flipH="1">
            <a:off x="2123728" y="5013176"/>
            <a:ext cx="1368152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Connettore 2 11"/>
          <p:cNvCxnSpPr/>
          <p:nvPr/>
        </p:nvCxnSpPr>
        <p:spPr>
          <a:xfrm flipH="1">
            <a:off x="2123728" y="5085184"/>
            <a:ext cx="1368152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nettore 2 12"/>
          <p:cNvCxnSpPr/>
          <p:nvPr/>
        </p:nvCxnSpPr>
        <p:spPr>
          <a:xfrm flipH="1">
            <a:off x="2123728" y="5157192"/>
            <a:ext cx="1368152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ttangolo 13"/>
          <p:cNvSpPr/>
          <p:nvPr/>
        </p:nvSpPr>
        <p:spPr>
          <a:xfrm>
            <a:off x="4932040" y="4797152"/>
            <a:ext cx="360040" cy="72008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GTP</a:t>
            </a:r>
            <a:endParaRPr lang="en-US" sz="1400" dirty="0"/>
          </a:p>
        </p:txBody>
      </p:sp>
      <p:cxnSp>
        <p:nvCxnSpPr>
          <p:cNvPr id="16" name="Connettore 2 15"/>
          <p:cNvCxnSpPr/>
          <p:nvPr/>
        </p:nvCxnSpPr>
        <p:spPr>
          <a:xfrm flipH="1">
            <a:off x="4644008" y="5157192"/>
            <a:ext cx="288032" cy="0"/>
          </a:xfrm>
          <a:prstGeom prst="straightConnector1">
            <a:avLst/>
          </a:prstGeom>
          <a:ln>
            <a:solidFill>
              <a:srgbClr val="FFFF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ettangolo 17"/>
          <p:cNvSpPr/>
          <p:nvPr/>
        </p:nvSpPr>
        <p:spPr>
          <a:xfrm>
            <a:off x="3491880" y="5301208"/>
            <a:ext cx="288032" cy="648072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GTP</a:t>
            </a:r>
            <a:endParaRPr lang="en-US" sz="1400" dirty="0"/>
          </a:p>
        </p:txBody>
      </p:sp>
      <p:sp>
        <p:nvSpPr>
          <p:cNvPr id="19" name="Rettangolo 18"/>
          <p:cNvSpPr/>
          <p:nvPr/>
        </p:nvSpPr>
        <p:spPr>
          <a:xfrm>
            <a:off x="4283968" y="4941168"/>
            <a:ext cx="360040" cy="504056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err="1" smtClean="0">
                <a:solidFill>
                  <a:schemeClr val="tx1"/>
                </a:solidFill>
              </a:rPr>
              <a:t>fifo</a:t>
            </a:r>
            <a:endParaRPr lang="en-US" sz="1400" dirty="0">
              <a:solidFill>
                <a:schemeClr val="tx1"/>
              </a:solidFill>
            </a:endParaRPr>
          </a:p>
        </p:txBody>
      </p:sp>
      <p:cxnSp>
        <p:nvCxnSpPr>
          <p:cNvPr id="20" name="Connettore 2 19"/>
          <p:cNvCxnSpPr/>
          <p:nvPr/>
        </p:nvCxnSpPr>
        <p:spPr>
          <a:xfrm flipH="1">
            <a:off x="4644008" y="5229200"/>
            <a:ext cx="288032" cy="0"/>
          </a:xfrm>
          <a:prstGeom prst="straightConnector1">
            <a:avLst/>
          </a:prstGeom>
          <a:ln>
            <a:solidFill>
              <a:srgbClr val="FFFF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Connettore 2 20"/>
          <p:cNvCxnSpPr/>
          <p:nvPr/>
        </p:nvCxnSpPr>
        <p:spPr>
          <a:xfrm flipH="1">
            <a:off x="4644008" y="5301208"/>
            <a:ext cx="288032" cy="0"/>
          </a:xfrm>
          <a:prstGeom prst="straightConnector1">
            <a:avLst/>
          </a:prstGeom>
          <a:ln>
            <a:solidFill>
              <a:srgbClr val="FFFF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Connettore 2 21"/>
          <p:cNvCxnSpPr>
            <a:stCxn id="19" idx="1"/>
          </p:cNvCxnSpPr>
          <p:nvPr/>
        </p:nvCxnSpPr>
        <p:spPr>
          <a:xfrm flipH="1">
            <a:off x="3851920" y="5193196"/>
            <a:ext cx="432048" cy="324036"/>
          </a:xfrm>
          <a:prstGeom prst="straightConnector1">
            <a:avLst/>
          </a:prstGeom>
          <a:ln>
            <a:solidFill>
              <a:srgbClr val="FFFF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Connettore 2 23"/>
          <p:cNvCxnSpPr/>
          <p:nvPr/>
        </p:nvCxnSpPr>
        <p:spPr>
          <a:xfrm flipH="1" flipV="1">
            <a:off x="3491880" y="5049180"/>
            <a:ext cx="792088" cy="36004"/>
          </a:xfrm>
          <a:prstGeom prst="straightConnector1">
            <a:avLst/>
          </a:prstGeom>
          <a:ln>
            <a:solidFill>
              <a:srgbClr val="FFFF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Ovale 26"/>
          <p:cNvSpPr/>
          <p:nvPr/>
        </p:nvSpPr>
        <p:spPr>
          <a:xfrm>
            <a:off x="4427984" y="5661248"/>
            <a:ext cx="792088" cy="288032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spy</a:t>
            </a:r>
            <a:endParaRPr lang="en-US" dirty="0"/>
          </a:p>
        </p:txBody>
      </p:sp>
      <p:sp>
        <p:nvSpPr>
          <p:cNvPr id="28" name="CasellaDiTesto 27"/>
          <p:cNvSpPr txBox="1"/>
          <p:nvPr/>
        </p:nvSpPr>
        <p:spPr>
          <a:xfrm>
            <a:off x="5652120" y="4869160"/>
            <a:ext cx="15813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From AUX card</a:t>
            </a:r>
            <a:endParaRPr lang="en-US" dirty="0"/>
          </a:p>
        </p:txBody>
      </p:sp>
      <p:sp>
        <p:nvSpPr>
          <p:cNvPr id="29" name="CasellaDiTesto 28"/>
          <p:cNvSpPr txBox="1"/>
          <p:nvPr/>
        </p:nvSpPr>
        <p:spPr>
          <a:xfrm>
            <a:off x="539552" y="5013176"/>
            <a:ext cx="10542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To Lambs</a:t>
            </a:r>
            <a:endParaRPr lang="en-US" dirty="0"/>
          </a:p>
        </p:txBody>
      </p:sp>
      <p:sp>
        <p:nvSpPr>
          <p:cNvPr id="30" name="Rectangle 12"/>
          <p:cNvSpPr>
            <a:spLocks noChangeArrowheads="1"/>
          </p:cNvSpPr>
          <p:nvPr/>
        </p:nvSpPr>
        <p:spPr bwMode="auto">
          <a:xfrm>
            <a:off x="0" y="0"/>
            <a:ext cx="9144000" cy="836613"/>
          </a:xfrm>
          <a:prstGeom prst="rect">
            <a:avLst/>
          </a:prstGeom>
          <a:gradFill rotWithShape="1">
            <a:gsLst>
              <a:gs pos="0">
                <a:srgbClr val="92D050">
                  <a:alpha val="40000"/>
                </a:srgbClr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it-IT" sz="3200" dirty="0" smtClean="0"/>
              <a:t>AMBFTK: </a:t>
            </a:r>
            <a:r>
              <a:rPr lang="it-IT" sz="3200" dirty="0" err="1" smtClean="0"/>
              <a:t>firmware</a:t>
            </a:r>
            <a:r>
              <a:rPr lang="it-IT" sz="3200" dirty="0" smtClean="0"/>
              <a:t> (Input FPGA)</a:t>
            </a:r>
            <a:endParaRPr lang="it-IT" sz="3200" dirty="0"/>
          </a:p>
        </p:txBody>
      </p:sp>
      <p:sp>
        <p:nvSpPr>
          <p:cNvPr id="23" name="Rettangolo 22"/>
          <p:cNvSpPr/>
          <p:nvPr/>
        </p:nvSpPr>
        <p:spPr>
          <a:xfrm>
            <a:off x="3275856" y="4077072"/>
            <a:ext cx="217482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xc6slx45T / xc6slx75T</a:t>
            </a:r>
            <a:endParaRPr lang="en-US" dirty="0"/>
          </a:p>
        </p:txBody>
      </p:sp>
      <p:sp>
        <p:nvSpPr>
          <p:cNvPr id="25" name="CasellaDiTesto 24"/>
          <p:cNvSpPr txBox="1"/>
          <p:nvPr/>
        </p:nvSpPr>
        <p:spPr>
          <a:xfrm>
            <a:off x="1763688" y="4509120"/>
            <a:ext cx="161146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Parallel distribution</a:t>
            </a:r>
            <a:endParaRPr lang="en-US" sz="1400" dirty="0"/>
          </a:p>
        </p:txBody>
      </p:sp>
      <p:sp>
        <p:nvSpPr>
          <p:cNvPr id="26" name="CasellaDiTesto 25"/>
          <p:cNvSpPr txBox="1"/>
          <p:nvPr/>
        </p:nvSpPr>
        <p:spPr>
          <a:xfrm>
            <a:off x="1979712" y="5661248"/>
            <a:ext cx="146828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Serial distribution</a:t>
            </a:r>
            <a:endParaRPr lang="en-US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2330</TotalTime>
  <Words>769</Words>
  <Application>Microsoft Office PowerPoint</Application>
  <PresentationFormat>Presentazione su schermo (4:3)</PresentationFormat>
  <Paragraphs>168</Paragraphs>
  <Slides>16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16</vt:i4>
      </vt:variant>
    </vt:vector>
  </HeadingPairs>
  <TitlesOfParts>
    <vt:vector size="17" baseType="lpstr">
      <vt:lpstr>Tema di Office</vt:lpstr>
      <vt:lpstr>IAPP - FTK workshop – Pisa 11-15 march, 2013</vt:lpstr>
      <vt:lpstr>Outline</vt:lpstr>
      <vt:lpstr>AMBftk</vt:lpstr>
      <vt:lpstr>Diapositiva 4</vt:lpstr>
      <vt:lpstr>Diapositiva 5</vt:lpstr>
      <vt:lpstr>Diapositiva 6</vt:lpstr>
      <vt:lpstr>Diapositiva 7</vt:lpstr>
      <vt:lpstr>Diapositiva 8</vt:lpstr>
      <vt:lpstr>Diapositiva 9</vt:lpstr>
      <vt:lpstr>Diapositiva 10</vt:lpstr>
      <vt:lpstr>Diapositiva 11</vt:lpstr>
      <vt:lpstr>Diapositiva 12</vt:lpstr>
      <vt:lpstr>Diapositiva 13</vt:lpstr>
      <vt:lpstr>Diapositiva 14</vt:lpstr>
      <vt:lpstr>Diapositiva 15</vt:lpstr>
      <vt:lpstr>Diapositiva 16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piendi</dc:creator>
  <cp:lastModifiedBy>piendi</cp:lastModifiedBy>
  <cp:revision>34</cp:revision>
  <dcterms:created xsi:type="dcterms:W3CDTF">2013-03-10T16:15:56Z</dcterms:created>
  <dcterms:modified xsi:type="dcterms:W3CDTF">2013-03-12T22:33:17Z</dcterms:modified>
</cp:coreProperties>
</file>