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299" r:id="rId3"/>
    <p:sldId id="327" r:id="rId4"/>
    <p:sldId id="301" r:id="rId5"/>
    <p:sldId id="282" r:id="rId6"/>
    <p:sldId id="300" r:id="rId7"/>
    <p:sldId id="283" r:id="rId8"/>
    <p:sldId id="260" r:id="rId9"/>
    <p:sldId id="261" r:id="rId10"/>
    <p:sldId id="263" r:id="rId11"/>
    <p:sldId id="325" r:id="rId12"/>
    <p:sldId id="328" r:id="rId13"/>
    <p:sldId id="320" r:id="rId14"/>
    <p:sldId id="305" r:id="rId15"/>
    <p:sldId id="306" r:id="rId16"/>
    <p:sldId id="307" r:id="rId17"/>
    <p:sldId id="332" r:id="rId18"/>
    <p:sldId id="318" r:id="rId19"/>
    <p:sldId id="319" r:id="rId20"/>
    <p:sldId id="329" r:id="rId21"/>
    <p:sldId id="273" r:id="rId22"/>
    <p:sldId id="321" r:id="rId23"/>
    <p:sldId id="322" r:id="rId24"/>
    <p:sldId id="323" r:id="rId25"/>
    <p:sldId id="308" r:id="rId26"/>
    <p:sldId id="333" r:id="rId27"/>
    <p:sldId id="330" r:id="rId28"/>
    <p:sldId id="309" r:id="rId29"/>
    <p:sldId id="326" r:id="rId30"/>
    <p:sldId id="286" r:id="rId31"/>
    <p:sldId id="310" r:id="rId32"/>
    <p:sldId id="311" r:id="rId33"/>
    <p:sldId id="331" r:id="rId34"/>
    <p:sldId id="315" r:id="rId35"/>
    <p:sldId id="316" r:id="rId36"/>
    <p:sldId id="296" r:id="rId37"/>
    <p:sldId id="314" r:id="rId38"/>
    <p:sldId id="264" r:id="rId39"/>
    <p:sldId id="289" r:id="rId40"/>
    <p:sldId id="295" r:id="rId41"/>
    <p:sldId id="298" r:id="rId42"/>
    <p:sldId id="317" r:id="rId43"/>
  </p:sldIdLst>
  <p:sldSz cx="9144000" cy="6858000" type="screen4x3"/>
  <p:notesSz cx="7099300" cy="1023461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FD6"/>
    <a:srgbClr val="6699FF"/>
    <a:srgbClr val="3366FF"/>
    <a:srgbClr val="FF0000"/>
    <a:srgbClr val="FF3399"/>
    <a:srgbClr val="99CCFF"/>
    <a:srgbClr val="000058"/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27" autoAdjust="0"/>
    <p:restoredTop sz="95694" autoAdjust="0"/>
  </p:normalViewPr>
  <p:slideViewPr>
    <p:cSldViewPr>
      <p:cViewPr varScale="1">
        <p:scale>
          <a:sx n="102" d="100"/>
          <a:sy n="102" d="100"/>
        </p:scale>
        <p:origin x="-4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1686207-F670-48E8-B9A0-FA15FAB71068}" type="datetimeFigureOut">
              <a:rPr lang="it-IT"/>
              <a:pPr>
                <a:defRPr/>
              </a:pPr>
              <a:t>10/03/2013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5C1C929-D379-43CC-8636-D58D47637F0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71A4F86-49E0-4F7C-840F-D477F57D6379}" type="datetimeFigureOut">
              <a:rPr lang="it-IT"/>
              <a:pPr>
                <a:defRPr/>
              </a:pPr>
              <a:t>10/03/2013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21DCEE5-5499-4A86-8672-0528FFF871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A0DD20D-0052-4B6C-925B-B459CE0B5A28}" type="slidenum">
              <a:rPr lang="it-IT" smtClean="0"/>
              <a:pPr/>
              <a:t>1</a:t>
            </a:fld>
            <a:endParaRPr lang="it-IT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march 11-15, 2013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Pisa, march 11 - 15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8D945-1412-4B2D-8064-5286DA7939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march 11-15, 2013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Pisa, march 11 - 15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6BE77-BAE3-429B-B0ED-00522C4307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march 11-15, 2013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Pisa, march 11 - 15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E6424-C439-4086-A0C3-1640C161095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march 11-15, 2013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Pisa, march 11 - 15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C74C6-A214-4F61-BC45-488CF04029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march 11-15, 2013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Pisa, march 11 - 15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FD2AF-5A4A-4A89-9471-F4B597E90A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march 11-15, 2013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Pisa, march 11 - 15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49654-FE8A-4386-B3CB-C1207679F5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march 11-15, 2013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Pisa, march 11 - 15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F612A-5DA2-404A-8568-9EC52ED10CA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march 11-15, 2013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Pisa, march 11 - 15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850D3-6BEA-48E2-A297-7FB40CDBD4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march 11-15, 2013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Pisa, march 11 - 15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981AA-77DB-42CB-90EF-980E1CFD33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march 11-15, 2013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Pisa, march 11 - 15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8FD87-800A-40D4-A333-6D51B06007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march 11-15, 2013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Pisa, march 11 - 15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1DE19-D815-48BB-A9DC-1DC081B2E9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r>
              <a:rPr lang="it-IT"/>
              <a:t>march 11-15, 2013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it-IT"/>
              <a:t>Pisa, march 11 - 15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DA3B636-50F7-414B-BCBF-A1FB90BD26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2.png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000FD6">
                  <a:alpha val="2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3861048"/>
            <a:ext cx="8713788" cy="647897"/>
          </a:xfrm>
        </p:spPr>
        <p:txBody>
          <a:bodyPr/>
          <a:lstStyle/>
          <a:p>
            <a:pPr eaLnBrk="1" hangingPunct="1"/>
            <a:r>
              <a:rPr lang="it-IT" sz="1600" dirty="0" smtClean="0">
                <a:solidFill>
                  <a:srgbClr val="00004C"/>
                </a:solidFill>
                <a:latin typeface="Times New Roman" pitchFamily="18" charset="0"/>
              </a:rPr>
              <a:t>IAPP - FTK workshop – Pisa 11-15 march, 2013</a:t>
            </a:r>
            <a:endParaRPr lang="it-IT" sz="1600" dirty="0" smtClean="0">
              <a:solidFill>
                <a:srgbClr val="00004C"/>
              </a:solidFill>
              <a:latin typeface="Times New Roman" pitchFamily="18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9512" y="2780928"/>
            <a:ext cx="8713788" cy="64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4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Marco Piendibene – </a:t>
            </a:r>
            <a:r>
              <a:rPr kumimoji="0" lang="it-IT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4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University</a:t>
            </a:r>
            <a:r>
              <a:rPr kumimoji="0" lang="it-IT" sz="1600" b="0" i="0" u="none" strike="noStrike" kern="0" cap="none" spc="0" normalizeH="0" noProof="0" dirty="0" smtClean="0">
                <a:ln>
                  <a:noFill/>
                </a:ln>
                <a:solidFill>
                  <a:srgbClr val="00004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it-IT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004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of</a:t>
            </a:r>
            <a:r>
              <a:rPr kumimoji="0" lang="it-IT" sz="1600" b="0" i="0" u="none" strike="noStrike" kern="0" cap="none" spc="0" normalizeH="0" noProof="0" dirty="0" smtClean="0">
                <a:ln>
                  <a:noFill/>
                </a:ln>
                <a:solidFill>
                  <a:srgbClr val="00004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Pisa &amp; INFN</a:t>
            </a:r>
            <a:endParaRPr kumimoji="0" lang="it-IT" sz="1600" b="0" i="0" u="none" strike="noStrike" kern="0" cap="none" spc="0" normalizeH="0" baseline="0" noProof="0" dirty="0" smtClean="0">
              <a:ln>
                <a:noFill/>
              </a:ln>
              <a:solidFill>
                <a:srgbClr val="00004C"/>
              </a:solidFill>
              <a:effectLst/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79512" y="2060848"/>
            <a:ext cx="8713788" cy="64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4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FTK and the AM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000FD6">
                  <a:alpha val="2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 dirty="0"/>
          </a:p>
        </p:txBody>
      </p:sp>
      <p:pic>
        <p:nvPicPr>
          <p:cNvPr id="11266" name="Picture 12" descr="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125538"/>
            <a:ext cx="5784850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"/>
            <a:ext cx="7740352" cy="836712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3200" b="1" dirty="0" smtClean="0">
                <a:solidFill>
                  <a:srgbClr val="0007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	</a:t>
            </a:r>
            <a:r>
              <a:rPr lang="it-IT" sz="3200" b="1" dirty="0" smtClean="0">
                <a:solidFill>
                  <a:srgbClr val="0007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Associative </a:t>
            </a:r>
            <a:r>
              <a:rPr lang="it-IT" sz="3200" b="1" dirty="0" err="1" smtClean="0">
                <a:solidFill>
                  <a:srgbClr val="0007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Memory</a:t>
            </a:r>
            <a:endParaRPr lang="it-IT" sz="3200" b="1" dirty="0" smtClean="0">
              <a:solidFill>
                <a:srgbClr val="00076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5759450" y="2996952"/>
            <a:ext cx="338455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endParaRPr lang="it-IT" sz="2200" dirty="0">
              <a:solidFill>
                <a:srgbClr val="00004C"/>
              </a:solidFill>
              <a:latin typeface="Times New Roman" pitchFamily="18" charset="0"/>
            </a:endParaRPr>
          </a:p>
          <a:p>
            <a:pPr>
              <a:buFontTx/>
              <a:buChar char="•"/>
              <a:defRPr/>
            </a:pP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In </a:t>
            </a:r>
            <a:r>
              <a:rPr lang="en-US" sz="2200" dirty="0" smtClean="0">
                <a:solidFill>
                  <a:srgbClr val="00004C"/>
                </a:solidFill>
                <a:latin typeface="Times New Roman" pitchFamily="18" charset="0"/>
              </a:rPr>
              <a:t>e</a:t>
            </a:r>
            <a:r>
              <a:rPr lang="en-US" sz="2200" dirty="0" smtClean="0">
                <a:solidFill>
                  <a:srgbClr val="00004C"/>
                </a:solidFill>
                <a:latin typeface="Times New Roman" pitchFamily="18" charset="0"/>
              </a:rPr>
              <a:t>ach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en-US" sz="2200" dirty="0" smtClean="0">
                <a:solidFill>
                  <a:srgbClr val="00004C"/>
                </a:solidFill>
                <a:latin typeface="Times New Roman" pitchFamily="18" charset="0"/>
              </a:rPr>
              <a:t>row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is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stored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a ROAD</a:t>
            </a:r>
            <a:endParaRPr lang="it-IT" sz="2200" dirty="0">
              <a:solidFill>
                <a:srgbClr val="00004C"/>
              </a:solidFill>
              <a:latin typeface="Times New Roman" pitchFamily="18" charset="0"/>
            </a:endParaRPr>
          </a:p>
          <a:p>
            <a:pPr>
              <a:defRPr/>
            </a:pPr>
            <a:endParaRPr lang="en-US" sz="2200" dirty="0" smtClean="0">
              <a:solidFill>
                <a:srgbClr val="00004C"/>
              </a:solidFill>
              <a:latin typeface="Times New Roman" pitchFamily="18" charset="0"/>
            </a:endParaRPr>
          </a:p>
          <a:p>
            <a:pPr>
              <a:buFontTx/>
              <a:buChar char="•"/>
              <a:defRPr/>
            </a:pP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data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from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different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layer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arrive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to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different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columns</a:t>
            </a:r>
            <a:endParaRPr lang="it-IT" sz="2200" dirty="0">
              <a:solidFill>
                <a:srgbClr val="00004C"/>
              </a:solidFill>
              <a:latin typeface="Times New Roman" pitchFamily="18" charset="0"/>
            </a:endParaRPr>
          </a:p>
          <a:p>
            <a:pPr>
              <a:defRPr/>
            </a:pPr>
            <a:endParaRPr lang="it-IT" sz="2200" dirty="0">
              <a:solidFill>
                <a:srgbClr val="00004C"/>
              </a:solidFill>
              <a:latin typeface="Times New Roman" pitchFamily="18" charset="0"/>
            </a:endParaRPr>
          </a:p>
          <a:p>
            <a:pPr>
              <a:buFontTx/>
              <a:buChar char="•"/>
              <a:defRPr/>
            </a:pP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Programmable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matching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threshold</a:t>
            </a:r>
            <a:endParaRPr lang="it-IT" sz="2200" dirty="0">
              <a:solidFill>
                <a:srgbClr val="00004C"/>
              </a:solidFill>
              <a:latin typeface="Times New Roman" pitchFamily="18" charset="0"/>
            </a:endParaRPr>
          </a:p>
          <a:p>
            <a:pPr>
              <a:defRPr/>
            </a:pPr>
            <a:endParaRPr lang="it-IT" sz="2200" dirty="0">
              <a:solidFill>
                <a:srgbClr val="00004C"/>
              </a:solidFill>
              <a:latin typeface="Times New Roman" pitchFamily="18" charset="0"/>
            </a:endParaRPr>
          </a:p>
        </p:txBody>
      </p:sp>
      <p:sp>
        <p:nvSpPr>
          <p:cNvPr id="11270" name="Line 13"/>
          <p:cNvSpPr>
            <a:spLocks noChangeShapeType="1"/>
          </p:cNvSpPr>
          <p:nvPr/>
        </p:nvSpPr>
        <p:spPr bwMode="auto">
          <a:xfrm>
            <a:off x="1187450" y="2420938"/>
            <a:ext cx="288925" cy="1152525"/>
          </a:xfrm>
          <a:prstGeom prst="line">
            <a:avLst/>
          </a:prstGeom>
          <a:noFill/>
          <a:ln w="38100">
            <a:solidFill>
              <a:srgbClr val="000FD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1271" name="Rectangle 14"/>
          <p:cNvSpPr>
            <a:spLocks noChangeArrowheads="1"/>
          </p:cNvSpPr>
          <p:nvPr/>
        </p:nvSpPr>
        <p:spPr bwMode="auto">
          <a:xfrm>
            <a:off x="179388" y="2997200"/>
            <a:ext cx="5329237" cy="36718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1272" name="Line 16"/>
          <p:cNvSpPr>
            <a:spLocks noChangeShapeType="1"/>
          </p:cNvSpPr>
          <p:nvPr/>
        </p:nvSpPr>
        <p:spPr bwMode="auto">
          <a:xfrm flipV="1">
            <a:off x="2987675" y="2205038"/>
            <a:ext cx="1512888" cy="7921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asellaDiTesto 4"/>
          <p:cNvSpPr txBox="1">
            <a:spLocks noChangeArrowheads="1"/>
          </p:cNvSpPr>
          <p:nvPr/>
        </p:nvSpPr>
        <p:spPr bwMode="auto">
          <a:xfrm>
            <a:off x="2051720" y="2708920"/>
            <a:ext cx="52565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it-IT" sz="3200" dirty="0" smtClean="0"/>
              <a:t>FTK global </a:t>
            </a:r>
            <a:r>
              <a:rPr lang="it-IT" sz="3200" dirty="0" err="1" smtClean="0"/>
              <a:t>architecture</a:t>
            </a:r>
            <a:endParaRPr lang="it-IT" sz="3200" dirty="0"/>
          </a:p>
        </p:txBody>
      </p:sp>
      <p:sp>
        <p:nvSpPr>
          <p:cNvPr id="87" name="Rectangle 1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000FD6">
                  <a:alpha val="2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000FD6">
                  <a:alpha val="2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"/>
            <a:ext cx="7452320" cy="836711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3200" b="1" dirty="0" err="1" smtClean="0">
                <a:solidFill>
                  <a:srgbClr val="0007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Atlas</a:t>
            </a:r>
            <a:r>
              <a:rPr lang="it-IT" sz="3200" b="1" dirty="0" smtClean="0">
                <a:solidFill>
                  <a:srgbClr val="0007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trigger system: </a:t>
            </a:r>
            <a:r>
              <a:rPr lang="it-IT" sz="3200" b="1" dirty="0" err="1" smtClean="0">
                <a:solidFill>
                  <a:srgbClr val="0007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where</a:t>
            </a:r>
            <a:r>
              <a:rPr lang="it-IT" sz="3200" b="1" dirty="0" smtClean="0">
                <a:solidFill>
                  <a:srgbClr val="0007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it-IT" sz="3200" b="1" dirty="0" err="1" smtClean="0">
                <a:solidFill>
                  <a:srgbClr val="0007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is</a:t>
            </a:r>
            <a:r>
              <a:rPr lang="it-IT" sz="3200" b="1" dirty="0" smtClean="0">
                <a:solidFill>
                  <a:srgbClr val="0007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FTK?</a:t>
            </a:r>
          </a:p>
        </p:txBody>
      </p:sp>
      <p:sp>
        <p:nvSpPr>
          <p:cNvPr id="9219" name="Text Box 7"/>
          <p:cNvSpPr txBox="1">
            <a:spLocks noChangeArrowheads="1"/>
          </p:cNvSpPr>
          <p:nvPr/>
        </p:nvSpPr>
        <p:spPr bwMode="auto">
          <a:xfrm>
            <a:off x="6300192" y="1268413"/>
            <a:ext cx="2843808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We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need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to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reduce the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amount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of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data</a:t>
            </a:r>
            <a:endParaRPr lang="it-IT" sz="2200" dirty="0">
              <a:solidFill>
                <a:srgbClr val="00004C"/>
              </a:solidFill>
              <a:latin typeface="Times New Roman" pitchFamily="18" charset="0"/>
            </a:endParaRPr>
          </a:p>
          <a:p>
            <a:endParaRPr lang="it-IT" sz="2200" dirty="0">
              <a:solidFill>
                <a:srgbClr val="00004C"/>
              </a:solidFill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Atlas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3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levels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trigger</a:t>
            </a:r>
            <a:endParaRPr lang="it-IT" sz="2200" dirty="0">
              <a:solidFill>
                <a:srgbClr val="00004C"/>
              </a:solidFill>
              <a:latin typeface="Times New Roman" pitchFamily="18" charset="0"/>
            </a:endParaRPr>
          </a:p>
          <a:p>
            <a:pPr>
              <a:buFontTx/>
              <a:buChar char="•"/>
            </a:pPr>
            <a:endParaRPr lang="it-IT" sz="2200" dirty="0">
              <a:solidFill>
                <a:srgbClr val="00004C"/>
              </a:solidFill>
              <a:latin typeface="Times New Roman" pitchFamily="18" charset="0"/>
            </a:endParaRPr>
          </a:p>
        </p:txBody>
      </p:sp>
      <p:pic>
        <p:nvPicPr>
          <p:cNvPr id="9221" name="Picture 5" descr="D:\WORK\FTK\stuff\presentazioni\IAPP marzo 2013\atlas_trigg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5247457" cy="5413375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179512" y="3140968"/>
            <a:ext cx="1152128" cy="648072"/>
          </a:xfrm>
          <a:prstGeom prst="rect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FTK</a:t>
            </a:r>
            <a:endParaRPr 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Connettore 2 7"/>
          <p:cNvCxnSpPr/>
          <p:nvPr/>
        </p:nvCxnSpPr>
        <p:spPr>
          <a:xfrm flipH="1">
            <a:off x="1331640" y="3429000"/>
            <a:ext cx="2232248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4 10"/>
          <p:cNvCxnSpPr>
            <a:stCxn id="9221" idx="1"/>
          </p:cNvCxnSpPr>
          <p:nvPr/>
        </p:nvCxnSpPr>
        <p:spPr>
          <a:xfrm rot="10800000" flipH="1" flipV="1">
            <a:off x="827584" y="3831432"/>
            <a:ext cx="2448272" cy="245640"/>
          </a:xfrm>
          <a:prstGeom prst="bentConnector3">
            <a:avLst>
              <a:gd name="adj1" fmla="val 191"/>
            </a:avLst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5796136" y="4797152"/>
            <a:ext cx="33478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it-IT" b="1" dirty="0" smtClean="0">
                <a:solidFill>
                  <a:srgbClr val="000FD6"/>
                </a:solidFill>
                <a:latin typeface="Times New Roman" pitchFamily="18" charset="0"/>
              </a:rPr>
              <a:t>FTK </a:t>
            </a:r>
            <a:r>
              <a:rPr lang="it-IT" b="1" dirty="0" err="1" smtClean="0">
                <a:solidFill>
                  <a:srgbClr val="000FD6"/>
                </a:solidFill>
                <a:latin typeface="Times New Roman" pitchFamily="18" charset="0"/>
              </a:rPr>
              <a:t>is</a:t>
            </a:r>
            <a:r>
              <a:rPr lang="it-IT" b="1" dirty="0" smtClean="0">
                <a:solidFill>
                  <a:srgbClr val="000FD6"/>
                </a:solidFill>
                <a:latin typeface="Times New Roman" pitchFamily="18" charset="0"/>
              </a:rPr>
              <a:t> </a:t>
            </a:r>
            <a:r>
              <a:rPr lang="it-IT" b="1" dirty="0" err="1" smtClean="0">
                <a:solidFill>
                  <a:srgbClr val="000FD6"/>
                </a:solidFill>
                <a:latin typeface="Times New Roman" pitchFamily="18" charset="0"/>
              </a:rPr>
              <a:t>an</a:t>
            </a:r>
            <a:r>
              <a:rPr lang="it-IT" b="1" dirty="0" smtClean="0">
                <a:solidFill>
                  <a:srgbClr val="000FD6"/>
                </a:solidFill>
                <a:latin typeface="Times New Roman" pitchFamily="18" charset="0"/>
              </a:rPr>
              <a:t> hardware system </a:t>
            </a:r>
            <a:r>
              <a:rPr lang="it-IT" b="1" dirty="0" err="1" smtClean="0">
                <a:solidFill>
                  <a:srgbClr val="000FD6"/>
                </a:solidFill>
                <a:latin typeface="Times New Roman" pitchFamily="18" charset="0"/>
              </a:rPr>
              <a:t>to</a:t>
            </a:r>
            <a:r>
              <a:rPr lang="it-IT" b="1" dirty="0" smtClean="0">
                <a:solidFill>
                  <a:srgbClr val="000FD6"/>
                </a:solidFill>
                <a:latin typeface="Times New Roman" pitchFamily="18" charset="0"/>
              </a:rPr>
              <a:t> </a:t>
            </a:r>
            <a:r>
              <a:rPr lang="it-IT" b="1" dirty="0" err="1" smtClean="0">
                <a:solidFill>
                  <a:srgbClr val="000FD6"/>
                </a:solidFill>
                <a:latin typeface="Times New Roman" pitchFamily="18" charset="0"/>
              </a:rPr>
              <a:t>reconstruct</a:t>
            </a:r>
            <a:r>
              <a:rPr lang="it-IT" b="1" dirty="0" smtClean="0">
                <a:solidFill>
                  <a:srgbClr val="000FD6"/>
                </a:solidFill>
                <a:latin typeface="Times New Roman" pitchFamily="18" charset="0"/>
              </a:rPr>
              <a:t> the </a:t>
            </a:r>
            <a:r>
              <a:rPr lang="it-IT" b="1" dirty="0" err="1" smtClean="0">
                <a:solidFill>
                  <a:srgbClr val="000FD6"/>
                </a:solidFill>
                <a:latin typeface="Times New Roman" pitchFamily="18" charset="0"/>
              </a:rPr>
              <a:t>particles</a:t>
            </a:r>
            <a:r>
              <a:rPr lang="it-IT" b="1" dirty="0" smtClean="0">
                <a:solidFill>
                  <a:srgbClr val="000FD6"/>
                </a:solidFill>
                <a:latin typeface="Times New Roman" pitchFamily="18" charset="0"/>
              </a:rPr>
              <a:t> </a:t>
            </a:r>
            <a:r>
              <a:rPr lang="it-IT" b="1" dirty="0" err="1" smtClean="0">
                <a:solidFill>
                  <a:srgbClr val="000FD6"/>
                </a:solidFill>
                <a:latin typeface="Times New Roman" pitchFamily="18" charset="0"/>
              </a:rPr>
              <a:t>tracks</a:t>
            </a:r>
            <a:endParaRPr lang="it-IT" b="1" dirty="0" smtClean="0">
              <a:solidFill>
                <a:srgbClr val="000FD6"/>
              </a:solidFill>
              <a:latin typeface="Times New Roman" pitchFamily="18" charset="0"/>
            </a:endParaRPr>
          </a:p>
          <a:p>
            <a:endParaRPr lang="it-IT" b="1" dirty="0" smtClean="0">
              <a:solidFill>
                <a:srgbClr val="000FD6"/>
              </a:solidFill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it-IT" b="1" dirty="0" smtClean="0">
                <a:solidFill>
                  <a:srgbClr val="000FD6"/>
                </a:solidFill>
                <a:latin typeface="Times New Roman" pitchFamily="18" charset="0"/>
              </a:rPr>
              <a:t> FTK </a:t>
            </a:r>
            <a:r>
              <a:rPr lang="it-IT" b="1" dirty="0" err="1" smtClean="0">
                <a:solidFill>
                  <a:srgbClr val="000FD6"/>
                </a:solidFill>
                <a:latin typeface="Times New Roman" pitchFamily="18" charset="0"/>
              </a:rPr>
              <a:t>gives</a:t>
            </a:r>
            <a:r>
              <a:rPr lang="it-IT" b="1" dirty="0" smtClean="0">
                <a:solidFill>
                  <a:srgbClr val="000FD6"/>
                </a:solidFill>
                <a:latin typeface="Times New Roman" pitchFamily="18" charset="0"/>
              </a:rPr>
              <a:t> </a:t>
            </a:r>
            <a:r>
              <a:rPr lang="it-IT" b="1" dirty="0" err="1" smtClean="0">
                <a:solidFill>
                  <a:srgbClr val="000FD6"/>
                </a:solidFill>
                <a:latin typeface="Times New Roman" pitchFamily="18" charset="0"/>
              </a:rPr>
              <a:t>tracks</a:t>
            </a:r>
            <a:r>
              <a:rPr lang="it-IT" b="1" dirty="0">
                <a:solidFill>
                  <a:srgbClr val="000FD6"/>
                </a:solidFill>
                <a:latin typeface="Times New Roman" pitchFamily="18" charset="0"/>
              </a:rPr>
              <a:t> </a:t>
            </a:r>
            <a:r>
              <a:rPr lang="it-IT" b="1" dirty="0" smtClean="0">
                <a:solidFill>
                  <a:srgbClr val="000FD6"/>
                </a:solidFill>
                <a:latin typeface="Times New Roman" pitchFamily="18" charset="0"/>
              </a:rPr>
              <a:t>information </a:t>
            </a:r>
            <a:r>
              <a:rPr lang="it-IT" b="1" dirty="0" err="1" smtClean="0">
                <a:solidFill>
                  <a:srgbClr val="000FD6"/>
                </a:solidFill>
                <a:latin typeface="Times New Roman" pitchFamily="18" charset="0"/>
              </a:rPr>
              <a:t>to</a:t>
            </a:r>
            <a:r>
              <a:rPr lang="it-IT" b="1" dirty="0">
                <a:solidFill>
                  <a:srgbClr val="000FD6"/>
                </a:solidFill>
                <a:latin typeface="Times New Roman" pitchFamily="18" charset="0"/>
              </a:rPr>
              <a:t> </a:t>
            </a:r>
            <a:r>
              <a:rPr lang="it-IT" b="1" dirty="0" smtClean="0">
                <a:solidFill>
                  <a:srgbClr val="000FD6"/>
                </a:solidFill>
                <a:latin typeface="Times New Roman" pitchFamily="18" charset="0"/>
              </a:rPr>
              <a:t>Level2 trigger.</a:t>
            </a:r>
            <a:endParaRPr lang="it-IT" b="1" dirty="0">
              <a:solidFill>
                <a:srgbClr val="000FD6"/>
              </a:solidFill>
              <a:latin typeface="Times New Roman" pitchFamily="18" charset="0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2555776" y="2924944"/>
            <a:ext cx="3888432" cy="0"/>
          </a:xfrm>
          <a:prstGeom prst="line">
            <a:avLst/>
          </a:prstGeom>
          <a:ln w="25400">
            <a:solidFill>
              <a:schemeClr val="tx1">
                <a:alpha val="2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>
            <a:off x="2411760" y="4509120"/>
            <a:ext cx="4104456" cy="0"/>
          </a:xfrm>
          <a:prstGeom prst="line">
            <a:avLst/>
          </a:prstGeom>
          <a:ln w="25400">
            <a:solidFill>
              <a:schemeClr val="tx1">
                <a:alpha val="2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1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000FD6">
                  <a:alpha val="2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it-IT" sz="3600" dirty="0" smtClean="0"/>
              <a:t>FTK global </a:t>
            </a:r>
            <a:r>
              <a:rPr lang="it-IT" sz="3600" dirty="0" err="1" smtClean="0"/>
              <a:t>view</a:t>
            </a:r>
            <a:endParaRPr lang="it-IT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238ED-FBA3-4F54-8C75-5FB86280F6E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974681" y="1098976"/>
            <a:ext cx="3942438" cy="5602132"/>
          </a:xfrm>
          <a:prstGeom prst="roundRect">
            <a:avLst/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/>
          <p:cNvSpPr/>
          <p:nvPr/>
        </p:nvSpPr>
        <p:spPr>
          <a:xfrm>
            <a:off x="7164288" y="1397134"/>
            <a:ext cx="792088" cy="444342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Rectangle 9"/>
          <p:cNvSpPr/>
          <p:nvPr/>
        </p:nvSpPr>
        <p:spPr>
          <a:xfrm>
            <a:off x="953112" y="1629867"/>
            <a:ext cx="1818688" cy="478315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Rectangle 10"/>
          <p:cNvSpPr/>
          <p:nvPr/>
        </p:nvSpPr>
        <p:spPr>
          <a:xfrm>
            <a:off x="114080" y="3463930"/>
            <a:ext cx="360040" cy="900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142153" y="1996310"/>
            <a:ext cx="592559" cy="3874377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 dirty="0" smtClean="0"/>
              <a:t>~80 FTK_IM:     Clustering </a:t>
            </a:r>
            <a:r>
              <a:rPr lang="en-US" dirty="0"/>
              <a:t>in parallel </a:t>
            </a:r>
            <a:r>
              <a:rPr lang="en-US" dirty="0" smtClean="0"/>
              <a:t> </a:t>
            </a:r>
            <a:endParaRPr lang="it-IT" b="1" dirty="0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456799" y="3786251"/>
            <a:ext cx="68535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25616" y="2694383"/>
            <a:ext cx="7040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&gt;300 </a:t>
            </a:r>
          </a:p>
          <a:p>
            <a:r>
              <a:rPr lang="en-US" dirty="0" smtClean="0"/>
              <a:t>ROLs</a:t>
            </a:r>
            <a:endParaRPr lang="it-IT" dirty="0"/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1870444" y="1974580"/>
            <a:ext cx="746596" cy="4176464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 dirty="0" smtClean="0"/>
              <a:t>32 </a:t>
            </a:r>
            <a:r>
              <a:rPr lang="en-US" dirty="0"/>
              <a:t>DF:  cross-point </a:t>
            </a:r>
            <a:r>
              <a:rPr lang="en-US" dirty="0" smtClean="0"/>
              <a:t>  for   clusters -</a:t>
            </a:r>
            <a:endParaRPr lang="it-IT" b="1" dirty="0"/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1734712" y="3270723"/>
            <a:ext cx="126207" cy="14429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8" name="Rectangle 40"/>
          <p:cNvSpPr>
            <a:spLocks noChangeArrowheads="1"/>
          </p:cNvSpPr>
          <p:nvPr/>
        </p:nvSpPr>
        <p:spPr bwMode="auto">
          <a:xfrm>
            <a:off x="6097193" y="1572919"/>
            <a:ext cx="468052" cy="1656184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 sz="1400" dirty="0" smtClean="0"/>
              <a:t>SSB: Final Fit-HW</a:t>
            </a:r>
            <a:endParaRPr lang="it-IT" sz="1400" b="1" dirty="0"/>
          </a:p>
        </p:txBody>
      </p:sp>
      <p:sp>
        <p:nvSpPr>
          <p:cNvPr id="19" name="Rettangolo 30"/>
          <p:cNvSpPr>
            <a:spLocks noChangeArrowheads="1"/>
          </p:cNvSpPr>
          <p:nvPr/>
        </p:nvSpPr>
        <p:spPr bwMode="auto">
          <a:xfrm>
            <a:off x="7089386" y="6053155"/>
            <a:ext cx="288925" cy="142875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" name="CasellaDiTesto 31"/>
          <p:cNvSpPr txBox="1">
            <a:spLocks noChangeArrowheads="1"/>
          </p:cNvSpPr>
          <p:nvPr/>
        </p:nvSpPr>
        <p:spPr bwMode="auto">
          <a:xfrm>
            <a:off x="7449749" y="5908693"/>
            <a:ext cx="1324402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Board-board</a:t>
            </a:r>
          </a:p>
          <a:p>
            <a:r>
              <a:rPr lang="en-US" sz="1600" dirty="0"/>
              <a:t>Connector</a:t>
            </a:r>
          </a:p>
        </p:txBody>
      </p:sp>
      <p:sp>
        <p:nvSpPr>
          <p:cNvPr id="21" name="Rectangle 30"/>
          <p:cNvSpPr>
            <a:spLocks noChangeArrowheads="1"/>
          </p:cNvSpPr>
          <p:nvPr/>
        </p:nvSpPr>
        <p:spPr bwMode="auto">
          <a:xfrm>
            <a:off x="3360889" y="1212879"/>
            <a:ext cx="936104" cy="28803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dirty="0" err="1" smtClean="0"/>
              <a:t>AMBoard</a:t>
            </a:r>
            <a:endParaRPr lang="it-IT" dirty="0"/>
          </a:p>
        </p:txBody>
      </p:sp>
      <p:sp>
        <p:nvSpPr>
          <p:cNvPr id="22" name="Rettangolo 32"/>
          <p:cNvSpPr>
            <a:spLocks noChangeArrowheads="1"/>
          </p:cNvSpPr>
          <p:nvPr/>
        </p:nvSpPr>
        <p:spPr bwMode="auto">
          <a:xfrm>
            <a:off x="3360889" y="1500911"/>
            <a:ext cx="504056" cy="144016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3" name="Rectangle 30"/>
          <p:cNvSpPr>
            <a:spLocks noChangeArrowheads="1"/>
          </p:cNvSpPr>
          <p:nvPr/>
        </p:nvSpPr>
        <p:spPr bwMode="auto">
          <a:xfrm>
            <a:off x="3360889" y="2725047"/>
            <a:ext cx="936104" cy="28803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dirty="0" err="1" smtClean="0"/>
              <a:t>AMBoard</a:t>
            </a:r>
            <a:endParaRPr lang="it-IT" dirty="0"/>
          </a:p>
        </p:txBody>
      </p:sp>
      <p:sp>
        <p:nvSpPr>
          <p:cNvPr id="24" name="Rettangolo 58"/>
          <p:cNvSpPr>
            <a:spLocks noChangeArrowheads="1"/>
          </p:cNvSpPr>
          <p:nvPr/>
        </p:nvSpPr>
        <p:spPr bwMode="auto">
          <a:xfrm>
            <a:off x="3360889" y="3013079"/>
            <a:ext cx="504056" cy="144016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3360890" y="5533359"/>
            <a:ext cx="504056" cy="864096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 dirty="0" smtClean="0"/>
              <a:t>4  DOs</a:t>
            </a:r>
            <a:endParaRPr lang="it-IT" b="1" dirty="0"/>
          </a:p>
        </p:txBody>
      </p:sp>
      <p:sp>
        <p:nvSpPr>
          <p:cNvPr id="26" name="Rectangle 30"/>
          <p:cNvSpPr>
            <a:spLocks noChangeArrowheads="1"/>
          </p:cNvSpPr>
          <p:nvPr/>
        </p:nvSpPr>
        <p:spPr bwMode="auto">
          <a:xfrm>
            <a:off x="3360889" y="5101311"/>
            <a:ext cx="936104" cy="28803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dirty="0" err="1" smtClean="0"/>
              <a:t>AMBoard</a:t>
            </a:r>
            <a:endParaRPr lang="it-IT" dirty="0"/>
          </a:p>
        </p:txBody>
      </p:sp>
      <p:sp>
        <p:nvSpPr>
          <p:cNvPr id="27" name="Rectangle 36"/>
          <p:cNvSpPr>
            <a:spLocks noChangeArrowheads="1"/>
          </p:cNvSpPr>
          <p:nvPr/>
        </p:nvSpPr>
        <p:spPr bwMode="auto">
          <a:xfrm>
            <a:off x="3854133" y="5533360"/>
            <a:ext cx="559566" cy="864096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 dirty="0" smtClean="0"/>
              <a:t>4 TFs</a:t>
            </a:r>
            <a:endParaRPr lang="it-IT" b="1" dirty="0"/>
          </a:p>
        </p:txBody>
      </p:sp>
      <p:sp>
        <p:nvSpPr>
          <p:cNvPr id="28" name="Rectangle 38"/>
          <p:cNvSpPr>
            <a:spLocks noChangeArrowheads="1"/>
          </p:cNvSpPr>
          <p:nvPr/>
        </p:nvSpPr>
        <p:spPr bwMode="auto">
          <a:xfrm>
            <a:off x="4400856" y="5533359"/>
            <a:ext cx="611808" cy="86409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 dirty="0" smtClean="0"/>
              <a:t>4 HWs</a:t>
            </a:r>
            <a:endParaRPr lang="it-IT" b="1" dirty="0"/>
          </a:p>
        </p:txBody>
      </p:sp>
      <p:sp>
        <p:nvSpPr>
          <p:cNvPr id="29" name="Rettangolo 67"/>
          <p:cNvSpPr>
            <a:spLocks noChangeArrowheads="1"/>
          </p:cNvSpPr>
          <p:nvPr/>
        </p:nvSpPr>
        <p:spPr bwMode="auto">
          <a:xfrm>
            <a:off x="3360889" y="5389343"/>
            <a:ext cx="504056" cy="144016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3365299" y="3158483"/>
            <a:ext cx="504056" cy="864096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 dirty="0" smtClean="0"/>
              <a:t>4  DOs</a:t>
            </a:r>
            <a:endParaRPr lang="it-IT" b="1" dirty="0"/>
          </a:p>
        </p:txBody>
      </p:sp>
      <p:sp>
        <p:nvSpPr>
          <p:cNvPr id="31" name="Rectangle 36"/>
          <p:cNvSpPr>
            <a:spLocks noChangeArrowheads="1"/>
          </p:cNvSpPr>
          <p:nvPr/>
        </p:nvSpPr>
        <p:spPr bwMode="auto">
          <a:xfrm>
            <a:off x="3858542" y="3158484"/>
            <a:ext cx="559566" cy="864096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 dirty="0" smtClean="0"/>
              <a:t>4 TFs</a:t>
            </a:r>
            <a:endParaRPr lang="it-IT" b="1" dirty="0"/>
          </a:p>
        </p:txBody>
      </p:sp>
      <p:sp>
        <p:nvSpPr>
          <p:cNvPr id="32" name="Rectangle 38"/>
          <p:cNvSpPr>
            <a:spLocks noChangeArrowheads="1"/>
          </p:cNvSpPr>
          <p:nvPr/>
        </p:nvSpPr>
        <p:spPr bwMode="auto">
          <a:xfrm>
            <a:off x="4405265" y="3158483"/>
            <a:ext cx="611808" cy="86409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 dirty="0" smtClean="0"/>
              <a:t>4 HWs</a:t>
            </a:r>
            <a:endParaRPr lang="it-IT" b="1" dirty="0"/>
          </a:p>
        </p:txBody>
      </p:sp>
      <p:sp>
        <p:nvSpPr>
          <p:cNvPr id="33" name="Rectangle 16"/>
          <p:cNvSpPr>
            <a:spLocks noChangeArrowheads="1"/>
          </p:cNvSpPr>
          <p:nvPr/>
        </p:nvSpPr>
        <p:spPr bwMode="auto">
          <a:xfrm>
            <a:off x="3373733" y="1658668"/>
            <a:ext cx="504056" cy="864096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 dirty="0" smtClean="0"/>
              <a:t>4  DOs</a:t>
            </a:r>
            <a:endParaRPr lang="it-IT" b="1" dirty="0"/>
          </a:p>
        </p:txBody>
      </p:sp>
      <p:sp>
        <p:nvSpPr>
          <p:cNvPr id="34" name="Rectangle 36"/>
          <p:cNvSpPr>
            <a:spLocks noChangeArrowheads="1"/>
          </p:cNvSpPr>
          <p:nvPr/>
        </p:nvSpPr>
        <p:spPr bwMode="auto">
          <a:xfrm>
            <a:off x="3866976" y="1658669"/>
            <a:ext cx="559566" cy="864096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 dirty="0" smtClean="0"/>
              <a:t>4 TFs</a:t>
            </a:r>
            <a:endParaRPr lang="it-IT" b="1" dirty="0"/>
          </a:p>
        </p:txBody>
      </p:sp>
      <p:sp>
        <p:nvSpPr>
          <p:cNvPr id="35" name="Rectangle 38"/>
          <p:cNvSpPr>
            <a:spLocks noChangeArrowheads="1"/>
          </p:cNvSpPr>
          <p:nvPr/>
        </p:nvSpPr>
        <p:spPr bwMode="auto">
          <a:xfrm>
            <a:off x="4413699" y="1658668"/>
            <a:ext cx="611808" cy="86409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 dirty="0" smtClean="0"/>
              <a:t>4 HWs</a:t>
            </a:r>
            <a:endParaRPr lang="it-IT" b="1" dirty="0"/>
          </a:p>
        </p:txBody>
      </p:sp>
      <p:sp>
        <p:nvSpPr>
          <p:cNvPr id="36" name="Ovale 68"/>
          <p:cNvSpPr/>
          <p:nvPr/>
        </p:nvSpPr>
        <p:spPr>
          <a:xfrm flipH="1" flipV="1">
            <a:off x="3733798" y="4282934"/>
            <a:ext cx="45719" cy="45719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e 70"/>
          <p:cNvSpPr/>
          <p:nvPr/>
        </p:nvSpPr>
        <p:spPr>
          <a:xfrm flipH="1" flipV="1">
            <a:off x="3733798" y="4426950"/>
            <a:ext cx="45719" cy="45719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e 71"/>
          <p:cNvSpPr/>
          <p:nvPr/>
        </p:nvSpPr>
        <p:spPr>
          <a:xfrm flipH="1" flipV="1">
            <a:off x="3733798" y="4570966"/>
            <a:ext cx="45719" cy="45719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e 72"/>
          <p:cNvSpPr/>
          <p:nvPr/>
        </p:nvSpPr>
        <p:spPr>
          <a:xfrm flipH="1" flipV="1">
            <a:off x="3733798" y="4714982"/>
            <a:ext cx="45719" cy="45719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e 73"/>
          <p:cNvSpPr/>
          <p:nvPr/>
        </p:nvSpPr>
        <p:spPr>
          <a:xfrm flipH="1" flipV="1">
            <a:off x="3733798" y="4858998"/>
            <a:ext cx="45719" cy="45719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asellaDiTesto 74"/>
          <p:cNvSpPr txBox="1"/>
          <p:nvPr/>
        </p:nvSpPr>
        <p:spPr>
          <a:xfrm>
            <a:off x="3901074" y="4130519"/>
            <a:ext cx="1682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128 PUs = </a:t>
            </a:r>
          </a:p>
          <a:p>
            <a:r>
              <a:rPr lang="en-US" dirty="0" smtClean="0"/>
              <a:t>512 pipelines</a:t>
            </a:r>
            <a:endParaRPr lang="en-US" dirty="0"/>
          </a:p>
        </p:txBody>
      </p:sp>
      <p:cxnSp>
        <p:nvCxnSpPr>
          <p:cNvPr id="42" name="Connettore 2 77"/>
          <p:cNvCxnSpPr/>
          <p:nvPr/>
        </p:nvCxnSpPr>
        <p:spPr>
          <a:xfrm>
            <a:off x="2640809" y="2292999"/>
            <a:ext cx="72008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79"/>
          <p:cNvCxnSpPr/>
          <p:nvPr/>
        </p:nvCxnSpPr>
        <p:spPr>
          <a:xfrm>
            <a:off x="2640809" y="3517135"/>
            <a:ext cx="72008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87"/>
          <p:cNvCxnSpPr/>
          <p:nvPr/>
        </p:nvCxnSpPr>
        <p:spPr>
          <a:xfrm flipV="1">
            <a:off x="5031834" y="2006555"/>
            <a:ext cx="1065359" cy="72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4 94"/>
          <p:cNvCxnSpPr>
            <a:stCxn id="32" idx="3"/>
          </p:cNvCxnSpPr>
          <p:nvPr/>
        </p:nvCxnSpPr>
        <p:spPr>
          <a:xfrm flipV="1">
            <a:off x="5017073" y="2797055"/>
            <a:ext cx="1080120" cy="79347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97"/>
          <p:cNvCxnSpPr/>
          <p:nvPr/>
        </p:nvCxnSpPr>
        <p:spPr>
          <a:xfrm>
            <a:off x="5737153" y="2292999"/>
            <a:ext cx="36004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99"/>
          <p:cNvCxnSpPr/>
          <p:nvPr/>
        </p:nvCxnSpPr>
        <p:spPr>
          <a:xfrm>
            <a:off x="5737153" y="2581031"/>
            <a:ext cx="36004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0"/>
          <p:cNvSpPr>
            <a:spLocks noChangeArrowheads="1"/>
          </p:cNvSpPr>
          <p:nvPr/>
        </p:nvSpPr>
        <p:spPr bwMode="auto">
          <a:xfrm>
            <a:off x="6097193" y="4309223"/>
            <a:ext cx="468052" cy="1656184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 sz="1400" dirty="0" smtClean="0"/>
              <a:t>SSB: Final Fit-HW</a:t>
            </a:r>
            <a:endParaRPr lang="it-IT" sz="1400" b="1" dirty="0"/>
          </a:p>
        </p:txBody>
      </p:sp>
      <p:cxnSp>
        <p:nvCxnSpPr>
          <p:cNvPr id="49" name="Connettore 2 101"/>
          <p:cNvCxnSpPr/>
          <p:nvPr/>
        </p:nvCxnSpPr>
        <p:spPr>
          <a:xfrm>
            <a:off x="5377113" y="4813279"/>
            <a:ext cx="72008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103"/>
          <p:cNvCxnSpPr/>
          <p:nvPr/>
        </p:nvCxnSpPr>
        <p:spPr>
          <a:xfrm>
            <a:off x="5737153" y="5101311"/>
            <a:ext cx="36004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2 104"/>
          <p:cNvCxnSpPr/>
          <p:nvPr/>
        </p:nvCxnSpPr>
        <p:spPr>
          <a:xfrm>
            <a:off x="5737153" y="5389343"/>
            <a:ext cx="36004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e 106"/>
          <p:cNvSpPr/>
          <p:nvPr/>
        </p:nvSpPr>
        <p:spPr>
          <a:xfrm flipH="1">
            <a:off x="6331219" y="3813672"/>
            <a:ext cx="48241" cy="31844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e 107"/>
          <p:cNvSpPr/>
          <p:nvPr/>
        </p:nvSpPr>
        <p:spPr>
          <a:xfrm flipH="1">
            <a:off x="6331219" y="3913980"/>
            <a:ext cx="48241" cy="31844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e 108"/>
          <p:cNvSpPr/>
          <p:nvPr/>
        </p:nvSpPr>
        <p:spPr>
          <a:xfrm flipH="1">
            <a:off x="6331219" y="4014289"/>
            <a:ext cx="48241" cy="31844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e 109"/>
          <p:cNvSpPr/>
          <p:nvPr/>
        </p:nvSpPr>
        <p:spPr>
          <a:xfrm flipH="1">
            <a:off x="6331219" y="4114597"/>
            <a:ext cx="48241" cy="31844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e 110"/>
          <p:cNvSpPr/>
          <p:nvPr/>
        </p:nvSpPr>
        <p:spPr>
          <a:xfrm flipH="1">
            <a:off x="6331219" y="4214905"/>
            <a:ext cx="48241" cy="31844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asellaDiTesto 111"/>
          <p:cNvSpPr txBox="1"/>
          <p:nvPr/>
        </p:nvSpPr>
        <p:spPr>
          <a:xfrm>
            <a:off x="5839400" y="3167341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32  </a:t>
            </a:r>
          </a:p>
          <a:p>
            <a:pPr algn="ctr"/>
            <a:r>
              <a:rPr lang="en-US" dirty="0" smtClean="0"/>
              <a:t>boards</a:t>
            </a:r>
            <a:endParaRPr lang="en-US" dirty="0"/>
          </a:p>
        </p:txBody>
      </p:sp>
      <p:cxnSp>
        <p:nvCxnSpPr>
          <p:cNvPr id="58" name="Connettore 2 113"/>
          <p:cNvCxnSpPr/>
          <p:nvPr/>
        </p:nvCxnSpPr>
        <p:spPr>
          <a:xfrm>
            <a:off x="6541476" y="5059004"/>
            <a:ext cx="756084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ttangolo arrotondato 120"/>
          <p:cNvSpPr/>
          <p:nvPr/>
        </p:nvSpPr>
        <p:spPr>
          <a:xfrm>
            <a:off x="8363999" y="1999757"/>
            <a:ext cx="769257" cy="754991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asellaDiTesto 121"/>
          <p:cNvSpPr txBox="1"/>
          <p:nvPr/>
        </p:nvSpPr>
        <p:spPr>
          <a:xfrm rot="5400000">
            <a:off x="8285541" y="2129372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</a:rPr>
              <a:t>ROS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61" name="Rettangolo arrotondato 122"/>
          <p:cNvSpPr/>
          <p:nvPr/>
        </p:nvSpPr>
        <p:spPr>
          <a:xfrm>
            <a:off x="7306855" y="1790787"/>
            <a:ext cx="350745" cy="3994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Connettore 2 123"/>
          <p:cNvCxnSpPr/>
          <p:nvPr/>
        </p:nvCxnSpPr>
        <p:spPr>
          <a:xfrm>
            <a:off x="7657600" y="2466716"/>
            <a:ext cx="72008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2 125"/>
          <p:cNvCxnSpPr/>
          <p:nvPr/>
        </p:nvCxnSpPr>
        <p:spPr>
          <a:xfrm>
            <a:off x="7657600" y="4266916"/>
            <a:ext cx="72008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e 127"/>
          <p:cNvSpPr/>
          <p:nvPr/>
        </p:nvSpPr>
        <p:spPr>
          <a:xfrm>
            <a:off x="8737720" y="3042780"/>
            <a:ext cx="72008" cy="72008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e 128"/>
          <p:cNvSpPr/>
          <p:nvPr/>
        </p:nvSpPr>
        <p:spPr>
          <a:xfrm>
            <a:off x="8737720" y="3186796"/>
            <a:ext cx="72008" cy="72008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e 129"/>
          <p:cNvSpPr/>
          <p:nvPr/>
        </p:nvSpPr>
        <p:spPr>
          <a:xfrm>
            <a:off x="8737720" y="3330812"/>
            <a:ext cx="72008" cy="72008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e 130"/>
          <p:cNvSpPr/>
          <p:nvPr/>
        </p:nvSpPr>
        <p:spPr>
          <a:xfrm>
            <a:off x="8737720" y="3474828"/>
            <a:ext cx="72008" cy="72008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e 131"/>
          <p:cNvSpPr/>
          <p:nvPr/>
        </p:nvSpPr>
        <p:spPr>
          <a:xfrm>
            <a:off x="8737720" y="3618844"/>
            <a:ext cx="72008" cy="72008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asellaDiTesto 166"/>
          <p:cNvSpPr txBox="1"/>
          <p:nvPr/>
        </p:nvSpPr>
        <p:spPr>
          <a:xfrm rot="5400000">
            <a:off x="-66778" y="3730564"/>
            <a:ext cx="687521" cy="338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RODS</a:t>
            </a:r>
            <a:endParaRPr lang="en-US" sz="1600" b="1" dirty="0"/>
          </a:p>
        </p:txBody>
      </p:sp>
      <p:sp>
        <p:nvSpPr>
          <p:cNvPr id="70" name="Rettangolo arrotondato 165"/>
          <p:cNvSpPr/>
          <p:nvPr/>
        </p:nvSpPr>
        <p:spPr>
          <a:xfrm>
            <a:off x="8373827" y="4031419"/>
            <a:ext cx="770173" cy="780346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asellaDiTesto 166"/>
          <p:cNvSpPr txBox="1"/>
          <p:nvPr/>
        </p:nvSpPr>
        <p:spPr>
          <a:xfrm rot="5400000">
            <a:off x="8295783" y="4173140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</a:rPr>
              <a:t>ROS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72" name="CasellaDiTesto 95"/>
          <p:cNvSpPr txBox="1"/>
          <p:nvPr/>
        </p:nvSpPr>
        <p:spPr>
          <a:xfrm rot="5400000">
            <a:off x="5693950" y="3434178"/>
            <a:ext cx="357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FLIC</a:t>
            </a:r>
            <a:r>
              <a:rPr lang="en-US" dirty="0"/>
              <a:t>:  FTK-to-Level-2 Interface Crate </a:t>
            </a:r>
          </a:p>
        </p:txBody>
      </p:sp>
      <p:sp>
        <p:nvSpPr>
          <p:cNvPr id="73" name="CasellaDiTesto 91"/>
          <p:cNvSpPr txBox="1"/>
          <p:nvPr/>
        </p:nvSpPr>
        <p:spPr>
          <a:xfrm>
            <a:off x="7493216" y="6426659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fibers</a:t>
            </a:r>
            <a:endParaRPr lang="en-US" sz="1600" dirty="0"/>
          </a:p>
        </p:txBody>
      </p:sp>
      <p:cxnSp>
        <p:nvCxnSpPr>
          <p:cNvPr id="74" name="Connettore 2 92"/>
          <p:cNvCxnSpPr/>
          <p:nvPr/>
        </p:nvCxnSpPr>
        <p:spPr>
          <a:xfrm>
            <a:off x="7089386" y="6589874"/>
            <a:ext cx="36004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ttangolo arrotondato 93"/>
          <p:cNvSpPr/>
          <p:nvPr/>
        </p:nvSpPr>
        <p:spPr>
          <a:xfrm>
            <a:off x="3144865" y="5029303"/>
            <a:ext cx="2304256" cy="151216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asellaDiTesto 96"/>
          <p:cNvSpPr txBox="1"/>
          <p:nvPr/>
        </p:nvSpPr>
        <p:spPr>
          <a:xfrm>
            <a:off x="4729041" y="5101311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PU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77" name="Connettore 2 113"/>
          <p:cNvCxnSpPr/>
          <p:nvPr/>
        </p:nvCxnSpPr>
        <p:spPr>
          <a:xfrm>
            <a:off x="6541478" y="2222253"/>
            <a:ext cx="756084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ounded Rectangle 77"/>
          <p:cNvSpPr/>
          <p:nvPr/>
        </p:nvSpPr>
        <p:spPr>
          <a:xfrm>
            <a:off x="3258436" y="5533360"/>
            <a:ext cx="1830645" cy="935374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9" name="Connettore 2 153"/>
          <p:cNvCxnSpPr/>
          <p:nvPr/>
        </p:nvCxnSpPr>
        <p:spPr>
          <a:xfrm flipV="1">
            <a:off x="3090567" y="6397455"/>
            <a:ext cx="183049" cy="198482"/>
          </a:xfrm>
          <a:prstGeom prst="straightConnector1">
            <a:avLst/>
          </a:prstGeom>
          <a:ln w="38100">
            <a:solidFill>
              <a:srgbClr val="33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1763312" y="6482187"/>
            <a:ext cx="118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AUX CARD</a:t>
            </a:r>
            <a:endParaRPr lang="it-IT" b="1" dirty="0"/>
          </a:p>
        </p:txBody>
      </p:sp>
      <p:sp>
        <p:nvSpPr>
          <p:cNvPr id="81" name="TextBox 80"/>
          <p:cNvSpPr txBox="1"/>
          <p:nvPr/>
        </p:nvSpPr>
        <p:spPr>
          <a:xfrm>
            <a:off x="1532370" y="1649805"/>
            <a:ext cx="676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ATCA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225552" y="1454524"/>
            <a:ext cx="676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ATCA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392855" y="1152144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8 VME core crates</a:t>
            </a:r>
            <a:endParaRPr lang="it-IT" b="1" dirty="0"/>
          </a:p>
        </p:txBody>
      </p:sp>
      <p:sp>
        <p:nvSpPr>
          <p:cNvPr id="84" name="TextBox 83"/>
          <p:cNvSpPr txBox="1"/>
          <p:nvPr/>
        </p:nvSpPr>
        <p:spPr>
          <a:xfrm>
            <a:off x="6259144" y="0"/>
            <a:ext cx="288485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16400 </a:t>
            </a:r>
            <a:r>
              <a:rPr lang="en-GB" dirty="0" err="1" smtClean="0"/>
              <a:t>AMchips</a:t>
            </a:r>
            <a:endParaRPr lang="en-GB" dirty="0" smtClean="0"/>
          </a:p>
          <a:p>
            <a:r>
              <a:rPr lang="en-GB" dirty="0" smtClean="0"/>
              <a:t>~2000 FPGAs</a:t>
            </a:r>
          </a:p>
          <a:p>
            <a:r>
              <a:rPr lang="en-GB" dirty="0" smtClean="0"/>
              <a:t>Thousands of serial links</a:t>
            </a:r>
            <a:endParaRPr lang="it-IT" dirty="0"/>
          </a:p>
        </p:txBody>
      </p:sp>
      <p:cxnSp>
        <p:nvCxnSpPr>
          <p:cNvPr id="86" name="Connettore 2 80"/>
          <p:cNvCxnSpPr/>
          <p:nvPr/>
        </p:nvCxnSpPr>
        <p:spPr>
          <a:xfrm>
            <a:off x="2640809" y="5821391"/>
            <a:ext cx="72008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ttore 4 102"/>
          <p:cNvCxnSpPr/>
          <p:nvPr/>
        </p:nvCxnSpPr>
        <p:spPr>
          <a:xfrm flipV="1">
            <a:off x="5070787" y="5605367"/>
            <a:ext cx="1026406" cy="591418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Elbow Connector 95"/>
          <p:cNvCxnSpPr/>
          <p:nvPr/>
        </p:nvCxnSpPr>
        <p:spPr>
          <a:xfrm rot="16200000" flipH="1">
            <a:off x="-55656" y="4647887"/>
            <a:ext cx="1274748" cy="208168"/>
          </a:xfrm>
          <a:prstGeom prst="bentConnector3">
            <a:avLst>
              <a:gd name="adj1" fmla="val -1891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107504" y="5359726"/>
            <a:ext cx="825867" cy="92333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To</a:t>
            </a:r>
          </a:p>
          <a:p>
            <a:pPr algn="ctr"/>
            <a:r>
              <a:rPr lang="en-GB" dirty="0" smtClean="0"/>
              <a:t>TDAQ</a:t>
            </a:r>
          </a:p>
          <a:p>
            <a:pPr algn="ctr"/>
            <a:r>
              <a:rPr lang="en-GB" dirty="0" smtClean="0"/>
              <a:t>ROS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13390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5413" y="2321322"/>
            <a:ext cx="333375" cy="284003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893175" cy="792163"/>
          </a:xfrm>
          <a:solidFill>
            <a:schemeClr val="bg1"/>
          </a:solidFill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Dual-output HOLA (U. of Chicago)</a:t>
            </a:r>
          </a:p>
        </p:txBody>
      </p:sp>
      <p:sp>
        <p:nvSpPr>
          <p:cNvPr id="14340" name="Content Placeholder 2"/>
          <p:cNvSpPr>
            <a:spLocks noGrp="1"/>
          </p:cNvSpPr>
          <p:nvPr>
            <p:ph idx="1"/>
          </p:nvPr>
        </p:nvSpPr>
        <p:spPr>
          <a:xfrm>
            <a:off x="4679950" y="2396778"/>
            <a:ext cx="4464050" cy="3336478"/>
          </a:xfrm>
          <a:solidFill>
            <a:schemeClr val="bg1"/>
          </a:solidFill>
        </p:spPr>
        <p:txBody>
          <a:bodyPr/>
          <a:lstStyle/>
          <a:p>
            <a:r>
              <a:rPr lang="en-US" sz="2000" dirty="0" smtClean="0">
                <a:latin typeface="Arial Narrow" pitchFamily="34" charset="0"/>
              </a:rPr>
              <a:t>Sends </a:t>
            </a:r>
            <a:r>
              <a:rPr lang="en-US" sz="2000" dirty="0" smtClean="0">
                <a:solidFill>
                  <a:srgbClr val="FF0000"/>
                </a:solidFill>
                <a:latin typeface="Arial Narrow" pitchFamily="34" charset="0"/>
              </a:rPr>
              <a:t>SCT &amp; pixel data </a:t>
            </a:r>
            <a:r>
              <a:rPr lang="en-US" sz="2000" dirty="0" smtClean="0">
                <a:latin typeface="Arial Narrow" pitchFamily="34" charset="0"/>
              </a:rPr>
              <a:t>to DAQ &amp; FTK.</a:t>
            </a:r>
          </a:p>
          <a:p>
            <a:r>
              <a:rPr lang="en-US" sz="2000" dirty="0" smtClean="0">
                <a:latin typeface="Arial Narrow" pitchFamily="34" charset="0"/>
              </a:rPr>
              <a:t>All required boards </a:t>
            </a:r>
            <a:r>
              <a:rPr lang="en-US" sz="2000" dirty="0" smtClean="0">
                <a:solidFill>
                  <a:srgbClr val="FF0000"/>
                </a:solidFill>
                <a:latin typeface="Arial Narrow" pitchFamily="34" charset="0"/>
              </a:rPr>
              <a:t>produced</a:t>
            </a:r>
            <a:r>
              <a:rPr lang="en-US" sz="2000" dirty="0" smtClean="0">
                <a:latin typeface="Arial Narrow" pitchFamily="34" charset="0"/>
              </a:rPr>
              <a:t> and </a:t>
            </a:r>
            <a:r>
              <a:rPr lang="en-US" sz="2000" dirty="0" smtClean="0">
                <a:solidFill>
                  <a:srgbClr val="FF0000"/>
                </a:solidFill>
                <a:latin typeface="Arial Narrow" pitchFamily="34" charset="0"/>
              </a:rPr>
              <a:t>tested</a:t>
            </a:r>
            <a:r>
              <a:rPr lang="en-US" sz="2000" dirty="0" smtClean="0">
                <a:latin typeface="Arial Narrow" pitchFamily="34" charset="0"/>
              </a:rPr>
              <a:t>. </a:t>
            </a:r>
          </a:p>
          <a:p>
            <a:r>
              <a:rPr lang="en-US" sz="2000" dirty="0" smtClean="0">
                <a:latin typeface="Arial Narrow" pitchFamily="34" charset="0"/>
              </a:rPr>
              <a:t>32 boards </a:t>
            </a:r>
            <a:r>
              <a:rPr lang="en-US" sz="2000" dirty="0" smtClean="0">
                <a:solidFill>
                  <a:srgbClr val="FF0000"/>
                </a:solidFill>
                <a:latin typeface="Arial Narrow" pitchFamily="34" charset="0"/>
              </a:rPr>
              <a:t>installed</a:t>
            </a:r>
            <a:r>
              <a:rPr lang="en-US" sz="2000" dirty="0" smtClean="0">
                <a:latin typeface="Arial Narrow" pitchFamily="34" charset="0"/>
              </a:rPr>
              <a:t> at P1.  </a:t>
            </a:r>
          </a:p>
          <a:p>
            <a:r>
              <a:rPr lang="en-US" sz="2000" dirty="0" smtClean="0">
                <a:latin typeface="Arial Narrow" pitchFamily="34" charset="0"/>
              </a:rPr>
              <a:t>More SCT RODs→ produce </a:t>
            </a:r>
            <a:r>
              <a:rPr lang="en-US" sz="2000" dirty="0" smtClean="0">
                <a:solidFill>
                  <a:srgbClr val="FF0000"/>
                </a:solidFill>
                <a:latin typeface="Arial Narrow" pitchFamily="34" charset="0"/>
              </a:rPr>
              <a:t>40 more HOLAs</a:t>
            </a:r>
            <a:r>
              <a:rPr lang="en-US" sz="2000" dirty="0" smtClean="0">
                <a:latin typeface="Arial Narrow" pitchFamily="34" charset="0"/>
              </a:rPr>
              <a:t>.</a:t>
            </a:r>
          </a:p>
          <a:p>
            <a:r>
              <a:rPr lang="en-US" sz="2000" dirty="0" smtClean="0">
                <a:latin typeface="Arial Narrow" pitchFamily="34" charset="0"/>
              </a:rPr>
              <a:t>IBL RODs have it built in.  </a:t>
            </a:r>
          </a:p>
          <a:p>
            <a:pPr marL="400050" lvl="1" indent="0">
              <a:buFontTx/>
              <a:buNone/>
            </a:pPr>
            <a:r>
              <a:rPr lang="en-US" sz="2000" dirty="0" smtClean="0">
                <a:latin typeface="Arial Narrow" pitchFamily="34" charset="0"/>
              </a:rPr>
              <a:t>We </a:t>
            </a:r>
            <a:r>
              <a:rPr lang="en-US" sz="2000" dirty="0" smtClean="0">
                <a:solidFill>
                  <a:srgbClr val="FF0000"/>
                </a:solidFill>
                <a:latin typeface="Arial Narrow" pitchFamily="34" charset="0"/>
              </a:rPr>
              <a:t>will pay for ½ </a:t>
            </a:r>
            <a:r>
              <a:rPr lang="en-US" sz="2000" dirty="0" smtClean="0">
                <a:latin typeface="Arial Narrow" pitchFamily="34" charset="0"/>
              </a:rPr>
              <a:t>of the QSFPs.</a:t>
            </a:r>
          </a:p>
        </p:txBody>
      </p:sp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828826"/>
            <a:ext cx="2198687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862263" y="1930797"/>
            <a:ext cx="1817687" cy="478313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14344" name="Rectangle 4"/>
          <p:cNvSpPr>
            <a:spLocks noChangeArrowheads="1"/>
          </p:cNvSpPr>
          <p:nvPr/>
        </p:nvSpPr>
        <p:spPr bwMode="auto">
          <a:xfrm>
            <a:off x="3051175" y="2297510"/>
            <a:ext cx="592138" cy="3875087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/>
              <a:t>~80 FTK_IM:     Clustering in parallel  </a:t>
            </a:r>
            <a:endParaRPr lang="it-IT" b="1"/>
          </a:p>
        </p:txBody>
      </p:sp>
      <p:sp>
        <p:nvSpPr>
          <p:cNvPr id="14345" name="Line 5"/>
          <p:cNvSpPr>
            <a:spLocks noChangeShapeType="1"/>
          </p:cNvSpPr>
          <p:nvPr/>
        </p:nvSpPr>
        <p:spPr bwMode="auto">
          <a:xfrm>
            <a:off x="2308225" y="3318272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4346" name="Rectangle 11"/>
          <p:cNvSpPr>
            <a:spLocks noChangeArrowheads="1"/>
          </p:cNvSpPr>
          <p:nvPr/>
        </p:nvSpPr>
        <p:spPr bwMode="auto">
          <a:xfrm>
            <a:off x="3778250" y="2276872"/>
            <a:ext cx="747713" cy="4175125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/>
              <a:t>32 DF:  cross-point   for   clusters -</a:t>
            </a:r>
            <a:endParaRPr lang="it-IT" b="1"/>
          </a:p>
        </p:txBody>
      </p:sp>
      <p:sp>
        <p:nvSpPr>
          <p:cNvPr id="14347" name="Rectangle 13"/>
          <p:cNvSpPr>
            <a:spLocks noChangeArrowheads="1"/>
          </p:cNvSpPr>
          <p:nvPr/>
        </p:nvSpPr>
        <p:spPr bwMode="auto">
          <a:xfrm>
            <a:off x="3643313" y="3572272"/>
            <a:ext cx="125412" cy="14430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348" name="CasellaDiTesto 166"/>
          <p:cNvSpPr txBox="1">
            <a:spLocks noChangeArrowheads="1"/>
          </p:cNvSpPr>
          <p:nvPr/>
        </p:nvSpPr>
        <p:spPr bwMode="auto">
          <a:xfrm rot="5400000">
            <a:off x="-55562" y="4194572"/>
            <a:ext cx="6889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RODS</a:t>
            </a:r>
          </a:p>
        </p:txBody>
      </p:sp>
      <p:sp>
        <p:nvSpPr>
          <p:cNvPr id="14349" name="TextBox 17"/>
          <p:cNvSpPr txBox="1">
            <a:spLocks noChangeArrowheads="1"/>
          </p:cNvSpPr>
          <p:nvPr/>
        </p:nvSpPr>
        <p:spPr bwMode="auto">
          <a:xfrm>
            <a:off x="3441700" y="1951435"/>
            <a:ext cx="674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chemeClr val="bg1"/>
                </a:solidFill>
              </a:rPr>
              <a:t>ATCA</a:t>
            </a:r>
            <a:endParaRPr lang="it-IT" b="1">
              <a:solidFill>
                <a:schemeClr val="bg1"/>
              </a:solidFill>
            </a:endParaRPr>
          </a:p>
        </p:txBody>
      </p:sp>
      <p:cxnSp>
        <p:nvCxnSpPr>
          <p:cNvPr id="20" name="Elbow Connector 19"/>
          <p:cNvCxnSpPr/>
          <p:nvPr/>
        </p:nvCxnSpPr>
        <p:spPr>
          <a:xfrm rot="16200000" flipH="1">
            <a:off x="1774825" y="4131072"/>
            <a:ext cx="1274763" cy="207963"/>
          </a:xfrm>
          <a:prstGeom prst="bentConnector3">
            <a:avLst>
              <a:gd name="adj1" fmla="val -1891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1" name="TextBox 20"/>
          <p:cNvSpPr txBox="1">
            <a:spLocks noChangeArrowheads="1"/>
          </p:cNvSpPr>
          <p:nvPr/>
        </p:nvSpPr>
        <p:spPr bwMode="auto">
          <a:xfrm>
            <a:off x="1890713" y="4872435"/>
            <a:ext cx="685800" cy="92392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/>
              <a:t>To</a:t>
            </a:r>
          </a:p>
          <a:p>
            <a:pPr algn="ctr"/>
            <a:r>
              <a:rPr lang="en-GB"/>
              <a:t>DAQ</a:t>
            </a:r>
          </a:p>
          <a:p>
            <a:pPr algn="ctr"/>
            <a:r>
              <a:rPr lang="en-GB"/>
              <a:t>ROS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0" y="2636912"/>
            <a:ext cx="5824537" cy="792162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accent6"/>
                </a:solidFill>
              </a:rPr>
              <a:t>Data Formatter (DF - </a:t>
            </a:r>
            <a:r>
              <a:rPr lang="en-US" sz="2800" dirty="0" err="1" smtClean="0">
                <a:solidFill>
                  <a:schemeClr val="accent6"/>
                </a:solidFill>
              </a:rPr>
              <a:t>Fermilab</a:t>
            </a:r>
            <a:r>
              <a:rPr lang="en-US" sz="2800" dirty="0" smtClean="0">
                <a:solidFill>
                  <a:schemeClr val="accent6"/>
                </a:solidFill>
              </a:rPr>
              <a:t>)</a:t>
            </a:r>
            <a:endParaRPr lang="en-US" sz="2800" dirty="0">
              <a:solidFill>
                <a:schemeClr val="accent6"/>
              </a:solidFill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5638800" y="3429000"/>
            <a:ext cx="3505200" cy="3217192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Distributes found clusters </a:t>
            </a:r>
            <a:r>
              <a:rPr lang="en-US" sz="1800" dirty="0" smtClean="0"/>
              <a:t>to 64 FTK </a:t>
            </a:r>
            <a:r>
              <a:rPr lang="en-US" sz="1800" dirty="0" smtClean="0">
                <a:sym typeface="Symbol" pitchFamily="18" charset="2"/>
              </a:rPr>
              <a:t>- towers.  </a:t>
            </a:r>
            <a:r>
              <a:rPr lang="en-US" sz="1800" dirty="0" smtClean="0">
                <a:solidFill>
                  <a:srgbClr val="FF0000"/>
                </a:solidFill>
                <a:sym typeface="Symbol" pitchFamily="18" charset="2"/>
              </a:rPr>
              <a:t>ATCA</a:t>
            </a:r>
            <a:r>
              <a:rPr lang="en-US" sz="1800" dirty="0" smtClean="0">
                <a:sym typeface="Symbol" pitchFamily="18" charset="2"/>
              </a:rPr>
              <a:t> for complex fiber-to-tower mapping.</a:t>
            </a:r>
          </a:p>
          <a:p>
            <a:r>
              <a:rPr lang="en-US" sz="1800" dirty="0" smtClean="0">
                <a:solidFill>
                  <a:srgbClr val="FF0000"/>
                </a:solidFill>
                <a:sym typeface="Symbol" pitchFamily="18" charset="2"/>
              </a:rPr>
              <a:t>Designed</a:t>
            </a:r>
            <a:r>
              <a:rPr lang="en-US" sz="1800" dirty="0" smtClean="0">
                <a:sym typeface="Symbol" pitchFamily="18" charset="2"/>
              </a:rPr>
              <a:t> and </a:t>
            </a:r>
            <a:r>
              <a:rPr lang="en-US" sz="1800" dirty="0" smtClean="0">
                <a:solidFill>
                  <a:srgbClr val="FF0000"/>
                </a:solidFill>
                <a:sym typeface="Symbol" pitchFamily="18" charset="2"/>
              </a:rPr>
              <a:t>being</a:t>
            </a:r>
            <a:r>
              <a:rPr lang="en-US" sz="1800" dirty="0" smtClean="0">
                <a:sym typeface="Symbol" pitchFamily="18" charset="2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sym typeface="Symbol" pitchFamily="18" charset="2"/>
              </a:rPr>
              <a:t>manufactured</a:t>
            </a:r>
            <a:r>
              <a:rPr lang="en-US" sz="1800" dirty="0" smtClean="0">
                <a:sym typeface="Symbol" pitchFamily="18" charset="2"/>
              </a:rPr>
              <a:t>.</a:t>
            </a:r>
          </a:p>
          <a:p>
            <a:r>
              <a:rPr lang="en-US" sz="1800" dirty="0" smtClean="0">
                <a:sym typeface="Symbol" pitchFamily="18" charset="2"/>
              </a:rPr>
              <a:t>First task: test </a:t>
            </a:r>
            <a:r>
              <a:rPr lang="en-US" sz="1800" dirty="0" smtClean="0"/>
              <a:t>high speed serial data transfer and ATCA control functionality</a:t>
            </a:r>
            <a:r>
              <a:rPr lang="en-US" sz="1800" dirty="0" smtClean="0">
                <a:sym typeface="Symbol" pitchFamily="18" charset="2"/>
              </a:rPr>
              <a:t>. Firmware being written.</a:t>
            </a:r>
            <a:endParaRPr lang="en-US" sz="18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1000125" y="1992313"/>
            <a:ext cx="1819275" cy="47831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9" name="Rectangle 8"/>
          <p:cNvSpPr/>
          <p:nvPr/>
        </p:nvSpPr>
        <p:spPr>
          <a:xfrm>
            <a:off x="161925" y="3825875"/>
            <a:ext cx="360363" cy="90011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5367" name="Rectangle 4"/>
          <p:cNvSpPr>
            <a:spLocks noChangeArrowheads="1"/>
          </p:cNvSpPr>
          <p:nvPr/>
        </p:nvSpPr>
        <p:spPr bwMode="auto">
          <a:xfrm>
            <a:off x="1181100" y="2789238"/>
            <a:ext cx="592138" cy="3875087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/>
              <a:t>~80 FTK_IM: Clustering in parallel  </a:t>
            </a:r>
            <a:endParaRPr lang="it-IT" b="1"/>
          </a:p>
        </p:txBody>
      </p:sp>
      <p:sp>
        <p:nvSpPr>
          <p:cNvPr id="15368" name="Text Box 6"/>
          <p:cNvSpPr txBox="1">
            <a:spLocks noChangeArrowheads="1"/>
          </p:cNvSpPr>
          <p:nvPr/>
        </p:nvSpPr>
        <p:spPr bwMode="auto">
          <a:xfrm>
            <a:off x="211138" y="5100638"/>
            <a:ext cx="7032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&gt;300 </a:t>
            </a:r>
          </a:p>
          <a:p>
            <a:r>
              <a:rPr lang="en-US"/>
              <a:t>ROLs</a:t>
            </a:r>
            <a:endParaRPr lang="it-IT"/>
          </a:p>
        </p:txBody>
      </p:sp>
      <p:sp>
        <p:nvSpPr>
          <p:cNvPr id="15369" name="Rectangle 11"/>
          <p:cNvSpPr>
            <a:spLocks noChangeArrowheads="1"/>
          </p:cNvSpPr>
          <p:nvPr/>
        </p:nvSpPr>
        <p:spPr bwMode="auto">
          <a:xfrm>
            <a:off x="1917700" y="2336800"/>
            <a:ext cx="747713" cy="4176713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r>
              <a:rPr lang="en-US"/>
              <a:t>32 DF:  cross-point   for   clusters -</a:t>
            </a:r>
            <a:endParaRPr lang="it-IT" b="1"/>
          </a:p>
        </p:txBody>
      </p:sp>
      <p:sp>
        <p:nvSpPr>
          <p:cNvPr id="15370" name="Rectangle 13"/>
          <p:cNvSpPr>
            <a:spLocks noChangeArrowheads="1"/>
          </p:cNvSpPr>
          <p:nvPr/>
        </p:nvSpPr>
        <p:spPr bwMode="auto">
          <a:xfrm>
            <a:off x="1782763" y="3633788"/>
            <a:ext cx="125412" cy="14430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5371" name="CasellaDiTesto 166"/>
          <p:cNvSpPr txBox="1">
            <a:spLocks noChangeArrowheads="1"/>
          </p:cNvSpPr>
          <p:nvPr/>
        </p:nvSpPr>
        <p:spPr bwMode="auto">
          <a:xfrm rot="5400000">
            <a:off x="-19050" y="4094163"/>
            <a:ext cx="6873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RODS</a:t>
            </a:r>
          </a:p>
        </p:txBody>
      </p:sp>
      <p:sp>
        <p:nvSpPr>
          <p:cNvPr id="15372" name="TextBox 15"/>
          <p:cNvSpPr txBox="1">
            <a:spLocks noChangeArrowheads="1"/>
          </p:cNvSpPr>
          <p:nvPr/>
        </p:nvSpPr>
        <p:spPr bwMode="auto">
          <a:xfrm>
            <a:off x="1978025" y="2012950"/>
            <a:ext cx="6762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chemeClr val="bg1"/>
                </a:solidFill>
              </a:rPr>
              <a:t>ATCA</a:t>
            </a:r>
            <a:endParaRPr lang="it-IT" b="1">
              <a:solidFill>
                <a:schemeClr val="bg1"/>
              </a:solidFill>
            </a:endParaRPr>
          </a:p>
        </p:txBody>
      </p:sp>
      <p:pic>
        <p:nvPicPr>
          <p:cNvPr id="1537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08" y="1844824"/>
            <a:ext cx="1944620" cy="104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3914776"/>
            <a:ext cx="2686472" cy="256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494322">
            <a:off x="3062288" y="5888038"/>
            <a:ext cx="1103312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1647825" y="2789238"/>
            <a:ext cx="1719263" cy="163671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 txBox="1">
            <a:spLocks/>
          </p:cNvSpPr>
          <p:nvPr/>
        </p:nvSpPr>
        <p:spPr bwMode="auto">
          <a:xfrm>
            <a:off x="0" y="0"/>
            <a:ext cx="3275856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r>
              <a:rPr lang="en-US" dirty="0" smtClean="0">
                <a:solidFill>
                  <a:schemeClr val="accent6"/>
                </a:solidFill>
              </a:rPr>
              <a:t>FTK input mezzanine</a:t>
            </a:r>
          </a:p>
          <a:p>
            <a:pPr algn="l">
              <a:defRPr/>
            </a:pPr>
            <a:r>
              <a:rPr lang="en-US" sz="1800" dirty="0" smtClean="0">
                <a:solidFill>
                  <a:schemeClr val="accent6"/>
                </a:solidFill>
              </a:rPr>
              <a:t>(FTK_IM </a:t>
            </a:r>
            <a:r>
              <a:rPr lang="en-US" sz="1800" dirty="0" err="1" smtClean="0">
                <a:solidFill>
                  <a:schemeClr val="accent6"/>
                </a:solidFill>
              </a:rPr>
              <a:t>Frascati</a:t>
            </a:r>
            <a:r>
              <a:rPr lang="en-US" sz="1800" dirty="0" smtClean="0">
                <a:solidFill>
                  <a:schemeClr val="accent6"/>
                </a:solidFill>
              </a:rPr>
              <a:t> &amp;</a:t>
            </a:r>
            <a:r>
              <a:rPr lang="en-US" sz="1800" dirty="0" err="1" smtClean="0">
                <a:solidFill>
                  <a:schemeClr val="accent6"/>
                </a:solidFill>
              </a:rPr>
              <a:t>Waseda</a:t>
            </a:r>
            <a:r>
              <a:rPr lang="en-US" sz="1800" dirty="0" smtClean="0">
                <a:solidFill>
                  <a:schemeClr val="accent6"/>
                </a:solidFill>
              </a:rPr>
              <a:t>)</a:t>
            </a:r>
            <a:endParaRPr lang="en-US" sz="1800" dirty="0">
              <a:solidFill>
                <a:schemeClr val="accent6"/>
              </a:solidFill>
            </a:endParaRPr>
          </a:p>
        </p:txBody>
      </p:sp>
      <p:sp>
        <p:nvSpPr>
          <p:cNvPr id="15378" name="Content Placeholder 2"/>
          <p:cNvSpPr txBox="1">
            <a:spLocks/>
          </p:cNvSpPr>
          <p:nvPr/>
        </p:nvSpPr>
        <p:spPr bwMode="auto">
          <a:xfrm>
            <a:off x="3200400" y="55563"/>
            <a:ext cx="594360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/>
              <a:t>4 FTK_IM/DF receive ROD’s data and do </a:t>
            </a:r>
            <a:r>
              <a:rPr lang="en-US" dirty="0">
                <a:solidFill>
                  <a:srgbClr val="FF0000"/>
                </a:solidFill>
              </a:rPr>
              <a:t>cluster finding</a:t>
            </a:r>
            <a:r>
              <a:rPr lang="en-US" dirty="0"/>
              <a:t>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/>
              <a:t>Prototypes </a:t>
            </a:r>
            <a:r>
              <a:rPr lang="en-US" dirty="0">
                <a:solidFill>
                  <a:srgbClr val="FF0000"/>
                </a:solidFill>
              </a:rPr>
              <a:t>produced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tested</a:t>
            </a:r>
            <a:r>
              <a:rPr lang="en-US" dirty="0"/>
              <a:t>, and </a:t>
            </a:r>
            <a:r>
              <a:rPr lang="en-US" dirty="0">
                <a:solidFill>
                  <a:srgbClr val="FF0000"/>
                </a:solidFill>
              </a:rPr>
              <a:t>used</a:t>
            </a:r>
            <a:r>
              <a:rPr lang="en-US" dirty="0"/>
              <a:t> @P1.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/>
              <a:t>Few </a:t>
            </a:r>
            <a:r>
              <a:rPr lang="en-US" dirty="0">
                <a:solidFill>
                  <a:srgbClr val="FF0000"/>
                </a:solidFill>
              </a:rPr>
              <a:t>changes</a:t>
            </a:r>
            <a:r>
              <a:rPr lang="en-US" dirty="0"/>
              <a:t> needed for DF compatibility.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/>
              <a:t>Final Production after </a:t>
            </a:r>
            <a:r>
              <a:rPr lang="en-US" dirty="0">
                <a:solidFill>
                  <a:srgbClr val="FF0000"/>
                </a:solidFill>
              </a:rPr>
              <a:t>tests</a:t>
            </a:r>
            <a:r>
              <a:rPr lang="en-US" dirty="0"/>
              <a:t> with IBL BOC (summer)</a:t>
            </a:r>
          </a:p>
        </p:txBody>
      </p:sp>
      <p:sp>
        <p:nvSpPr>
          <p:cNvPr id="15379" name="Line 5"/>
          <p:cNvSpPr>
            <a:spLocks noChangeShapeType="1"/>
          </p:cNvSpPr>
          <p:nvPr/>
        </p:nvSpPr>
        <p:spPr bwMode="auto">
          <a:xfrm flipV="1">
            <a:off x="341313" y="2789238"/>
            <a:ext cx="152400" cy="10366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5380" name="Line 5"/>
          <p:cNvSpPr>
            <a:spLocks noChangeShapeType="1"/>
          </p:cNvSpPr>
          <p:nvPr/>
        </p:nvSpPr>
        <p:spPr bwMode="auto">
          <a:xfrm flipV="1">
            <a:off x="522288" y="4110038"/>
            <a:ext cx="3921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5381" name="Line 5"/>
          <p:cNvSpPr>
            <a:spLocks noChangeShapeType="1"/>
          </p:cNvSpPr>
          <p:nvPr/>
        </p:nvSpPr>
        <p:spPr bwMode="auto">
          <a:xfrm flipV="1">
            <a:off x="522288" y="4384675"/>
            <a:ext cx="3921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846263" y="4725988"/>
            <a:ext cx="2087562" cy="20796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8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494322">
            <a:off x="2938463" y="5295900"/>
            <a:ext cx="1103312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1125" y="4441825"/>
            <a:ext cx="1624013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4929188" cy="6858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accent6"/>
                </a:solidFill>
              </a:rPr>
              <a:t>FTK Processor Unit (PU)</a:t>
            </a:r>
            <a:endParaRPr lang="en-US" sz="3200" dirty="0">
              <a:solidFill>
                <a:schemeClr val="accent6"/>
              </a:solidFill>
            </a:endParaRPr>
          </a:p>
        </p:txBody>
      </p:sp>
      <p:sp>
        <p:nvSpPr>
          <p:cNvPr id="16388" name="Content Placeholder 2"/>
          <p:cNvSpPr>
            <a:spLocks noGrp="1"/>
          </p:cNvSpPr>
          <p:nvPr>
            <p:ph idx="1"/>
          </p:nvPr>
        </p:nvSpPr>
        <p:spPr>
          <a:xfrm>
            <a:off x="4795838" y="2946400"/>
            <a:ext cx="4230687" cy="2446338"/>
          </a:xfrm>
        </p:spPr>
        <p:txBody>
          <a:bodyPr/>
          <a:lstStyle/>
          <a:p>
            <a:r>
              <a:rPr lang="en-US" sz="2400" dirty="0" smtClean="0">
                <a:latin typeface="Arial Narrow" pitchFamily="34" charset="0"/>
              </a:rPr>
              <a:t>128 PUs do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pattern matching </a:t>
            </a:r>
            <a:r>
              <a:rPr lang="en-US" sz="2400" dirty="0" smtClean="0">
                <a:latin typeface="Arial Narrow" pitchFamily="34" charset="0"/>
              </a:rPr>
              <a:t>and the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1</a:t>
            </a:r>
            <a:r>
              <a:rPr lang="en-US" sz="2400" baseline="30000" dirty="0" smtClean="0">
                <a:solidFill>
                  <a:srgbClr val="FF0000"/>
                </a:solidFill>
                <a:latin typeface="Arial Narrow" pitchFamily="34" charset="0"/>
              </a:rPr>
              <a:t>st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 stage track fitting</a:t>
            </a:r>
            <a:r>
              <a:rPr lang="en-US" sz="2400" dirty="0" smtClean="0">
                <a:latin typeface="Arial Narrow" pitchFamily="34" charset="0"/>
              </a:rPr>
              <a:t>.</a:t>
            </a:r>
          </a:p>
          <a:p>
            <a:r>
              <a:rPr lang="en-US" sz="2400" dirty="0" smtClean="0">
                <a:latin typeface="Arial Narrow" pitchFamily="34" charset="0"/>
              </a:rPr>
              <a:t>A PU consists of an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Associative Memory VME board </a:t>
            </a:r>
            <a:r>
              <a:rPr lang="en-US" sz="2400" dirty="0" smtClean="0">
                <a:latin typeface="Arial Narrow" pitchFamily="34" charset="0"/>
              </a:rPr>
              <a:t>(a)(AMB-Europe) and a large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Auxiliary Card</a:t>
            </a:r>
            <a:r>
              <a:rPr lang="en-US" sz="2400" dirty="0" smtClean="0">
                <a:latin typeface="Arial Narrow" pitchFamily="34" charset="0"/>
              </a:rPr>
              <a:t> (b) (AUX-</a:t>
            </a:r>
            <a:r>
              <a:rPr lang="en-US" sz="2400" dirty="0" err="1" smtClean="0">
                <a:latin typeface="Arial Narrow" pitchFamily="34" charset="0"/>
              </a:rPr>
              <a:t>UoC</a:t>
            </a:r>
            <a:r>
              <a:rPr lang="en-US" sz="2400" dirty="0" smtClean="0">
                <a:latin typeface="Arial Narrow" pitchFamily="34" charset="0"/>
              </a:rPr>
              <a:t>) behind it.</a:t>
            </a:r>
          </a:p>
        </p:txBody>
      </p:sp>
      <p:grpSp>
        <p:nvGrpSpPr>
          <p:cNvPr id="16390" name="Group 2091"/>
          <p:cNvGrpSpPr>
            <a:grpSpLocks/>
          </p:cNvGrpSpPr>
          <p:nvPr/>
        </p:nvGrpSpPr>
        <p:grpSpPr bwMode="auto">
          <a:xfrm>
            <a:off x="52388" y="4344988"/>
            <a:ext cx="2427287" cy="1512887"/>
            <a:chOff x="52974" y="4345323"/>
            <a:chExt cx="2427491" cy="1512168"/>
          </a:xfrm>
        </p:grpSpPr>
        <p:sp>
          <p:nvSpPr>
            <p:cNvPr id="16410" name="Rectangle 16"/>
            <p:cNvSpPr>
              <a:spLocks noChangeArrowheads="1"/>
            </p:cNvSpPr>
            <p:nvPr/>
          </p:nvSpPr>
          <p:spPr bwMode="auto">
            <a:xfrm>
              <a:off x="330617" y="4849379"/>
              <a:ext cx="504056" cy="864096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/>
              <a:r>
                <a:rPr lang="en-US"/>
                <a:t>4  DOs</a:t>
              </a:r>
              <a:endParaRPr lang="it-IT" b="1"/>
            </a:p>
          </p:txBody>
        </p:sp>
        <p:sp>
          <p:nvSpPr>
            <p:cNvPr id="16411" name="Rectangle 30"/>
            <p:cNvSpPr>
              <a:spLocks noChangeArrowheads="1"/>
            </p:cNvSpPr>
            <p:nvPr/>
          </p:nvSpPr>
          <p:spPr bwMode="auto">
            <a:xfrm>
              <a:off x="330616" y="4417331"/>
              <a:ext cx="936104" cy="288032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t-IT">
                  <a:solidFill>
                    <a:srgbClr val="FF0000"/>
                  </a:solidFill>
                </a:rPr>
                <a:t>AMBoard</a:t>
              </a:r>
            </a:p>
          </p:txBody>
        </p:sp>
        <p:sp>
          <p:nvSpPr>
            <p:cNvPr id="16412" name="Rectangle 36"/>
            <p:cNvSpPr>
              <a:spLocks noChangeArrowheads="1"/>
            </p:cNvSpPr>
            <p:nvPr/>
          </p:nvSpPr>
          <p:spPr bwMode="auto">
            <a:xfrm>
              <a:off x="823860" y="4849380"/>
              <a:ext cx="559566" cy="864096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/>
              <a:r>
                <a:rPr lang="en-US"/>
                <a:t>4 TFs</a:t>
              </a:r>
              <a:endParaRPr lang="it-IT" b="1"/>
            </a:p>
          </p:txBody>
        </p:sp>
        <p:sp>
          <p:nvSpPr>
            <p:cNvPr id="16413" name="Rectangle 38"/>
            <p:cNvSpPr>
              <a:spLocks noChangeArrowheads="1"/>
            </p:cNvSpPr>
            <p:nvPr/>
          </p:nvSpPr>
          <p:spPr bwMode="auto">
            <a:xfrm>
              <a:off x="1370583" y="4849379"/>
              <a:ext cx="611808" cy="864097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/>
              <a:r>
                <a:rPr lang="en-US"/>
                <a:t>4 HWs</a:t>
              </a:r>
              <a:endParaRPr lang="it-IT" b="1"/>
            </a:p>
          </p:txBody>
        </p:sp>
        <p:sp>
          <p:nvSpPr>
            <p:cNvPr id="16414" name="Rettangolo 67"/>
            <p:cNvSpPr>
              <a:spLocks noChangeArrowheads="1"/>
            </p:cNvSpPr>
            <p:nvPr/>
          </p:nvSpPr>
          <p:spPr bwMode="auto">
            <a:xfrm>
              <a:off x="330616" y="4705363"/>
              <a:ext cx="504056" cy="144016"/>
            </a:xfrm>
            <a:prstGeom prst="rect">
              <a:avLst/>
            </a:prstGeom>
            <a:solidFill>
              <a:srgbClr val="FFFF66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3" name="Rettangolo arrotondato 93"/>
            <p:cNvSpPr/>
            <p:nvPr/>
          </p:nvSpPr>
          <p:spPr>
            <a:xfrm>
              <a:off x="52974" y="4345323"/>
              <a:ext cx="2427491" cy="1512168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416" name="CasellaDiTesto 96"/>
            <p:cNvSpPr txBox="1">
              <a:spLocks noChangeArrowheads="1"/>
            </p:cNvSpPr>
            <p:nvPr/>
          </p:nvSpPr>
          <p:spPr bwMode="auto">
            <a:xfrm>
              <a:off x="1698768" y="4417331"/>
              <a:ext cx="50526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PU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27614" y="4849908"/>
              <a:ext cx="1830541" cy="934593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cxnSp>
        <p:nvCxnSpPr>
          <p:cNvPr id="26" name="Connettore 2 153"/>
          <p:cNvCxnSpPr/>
          <p:nvPr/>
        </p:nvCxnSpPr>
        <p:spPr>
          <a:xfrm flipV="1">
            <a:off x="1698625" y="5732463"/>
            <a:ext cx="107950" cy="363537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2" name="TextBox 26"/>
          <p:cNvSpPr txBox="1">
            <a:spLocks noChangeArrowheads="1"/>
          </p:cNvSpPr>
          <p:nvPr/>
        </p:nvSpPr>
        <p:spPr bwMode="auto">
          <a:xfrm>
            <a:off x="955675" y="5878513"/>
            <a:ext cx="8509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0070C0"/>
                </a:solidFill>
              </a:rPr>
              <a:t>AUX </a:t>
            </a:r>
          </a:p>
          <a:p>
            <a:r>
              <a:rPr lang="en-GB" b="1">
                <a:solidFill>
                  <a:srgbClr val="0070C0"/>
                </a:solidFill>
              </a:rPr>
              <a:t>CARD</a:t>
            </a:r>
            <a:endParaRPr lang="it-IT" b="1">
              <a:solidFill>
                <a:srgbClr val="0070C0"/>
              </a:solidFill>
            </a:endParaRPr>
          </a:p>
        </p:txBody>
      </p:sp>
      <p:sp>
        <p:nvSpPr>
          <p:cNvPr id="16393" name="TextBox 40"/>
          <p:cNvSpPr txBox="1">
            <a:spLocks noChangeArrowheads="1"/>
          </p:cNvSpPr>
          <p:nvPr/>
        </p:nvSpPr>
        <p:spPr bwMode="auto">
          <a:xfrm>
            <a:off x="4679950" y="5781675"/>
            <a:ext cx="35750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dirty="0">
                <a:latin typeface="Arial Narrow" pitchFamily="34" charset="0"/>
              </a:rPr>
              <a:t>We have </a:t>
            </a:r>
            <a:r>
              <a:rPr lang="en-GB" sz="2400" dirty="0">
                <a:solidFill>
                  <a:srgbClr val="FF0000"/>
                </a:solidFill>
                <a:latin typeface="Arial Narrow" pitchFamily="34" charset="0"/>
              </a:rPr>
              <a:t>tested</a:t>
            </a:r>
            <a:r>
              <a:rPr lang="en-GB" sz="2400" dirty="0">
                <a:latin typeface="Arial Narrow" pitchFamily="34" charset="0"/>
              </a:rPr>
              <a:t> them together</a:t>
            </a:r>
          </a:p>
          <a:p>
            <a:r>
              <a:rPr lang="en-GB" sz="2400" dirty="0">
                <a:latin typeface="Arial Narrow" pitchFamily="34" charset="0"/>
              </a:rPr>
              <a:t>in the Pisa test stand </a:t>
            </a:r>
            <a:endParaRPr lang="it-IT" sz="2400" dirty="0">
              <a:latin typeface="Arial Narrow" pitchFamily="34" charset="0"/>
            </a:endParaRPr>
          </a:p>
        </p:txBody>
      </p:sp>
      <p:pic>
        <p:nvPicPr>
          <p:cNvPr id="16394" name="Picture 3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46" y="2276872"/>
            <a:ext cx="2519155" cy="189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7" name="Straight Arrow Connector 46"/>
          <p:cNvCxnSpPr/>
          <p:nvPr/>
        </p:nvCxnSpPr>
        <p:spPr>
          <a:xfrm flipH="1" flipV="1">
            <a:off x="3810000" y="6096000"/>
            <a:ext cx="869950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1370013" y="3987800"/>
            <a:ext cx="228600" cy="457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97" name="Group 2087"/>
          <p:cNvGrpSpPr>
            <a:grpSpLocks/>
          </p:cNvGrpSpPr>
          <p:nvPr/>
        </p:nvGrpSpPr>
        <p:grpSpPr bwMode="auto">
          <a:xfrm>
            <a:off x="3246438" y="548680"/>
            <a:ext cx="4997970" cy="2177058"/>
            <a:chOff x="617857" y="691996"/>
            <a:chExt cx="4629166" cy="1926055"/>
          </a:xfrm>
        </p:grpSpPr>
        <p:pic>
          <p:nvPicPr>
            <p:cNvPr id="16399" name="Picture 39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7857" y="798520"/>
              <a:ext cx="2140095" cy="1819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00" name="CasellaDiTesto 17"/>
            <p:cNvSpPr txBox="1">
              <a:spLocks noChangeArrowheads="1"/>
            </p:cNvSpPr>
            <p:nvPr/>
          </p:nvSpPr>
          <p:spPr bwMode="auto">
            <a:xfrm>
              <a:off x="760321" y="2030256"/>
              <a:ext cx="157607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800">
                  <a:solidFill>
                    <a:srgbClr val="FFFF00"/>
                  </a:solidFill>
                  <a:latin typeface="Trebuchet MS" pitchFamily="34" charset="0"/>
                </a:rPr>
                <a:t>AMBoard</a:t>
              </a:r>
            </a:p>
          </p:txBody>
        </p:sp>
        <p:sp>
          <p:nvSpPr>
            <p:cNvPr id="16401" name="TextBox 41"/>
            <p:cNvSpPr txBox="1">
              <a:spLocks noChangeArrowheads="1"/>
            </p:cNvSpPr>
            <p:nvPr/>
          </p:nvSpPr>
          <p:spPr bwMode="auto">
            <a:xfrm>
              <a:off x="779030" y="903445"/>
              <a:ext cx="46679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rgbClr val="FFFF00"/>
                  </a:solidFill>
                </a:rPr>
                <a:t>(a)</a:t>
              </a:r>
              <a:endParaRPr lang="it-IT">
                <a:solidFill>
                  <a:srgbClr val="FFFF00"/>
                </a:solidFill>
              </a:endParaRPr>
            </a:p>
          </p:txBody>
        </p:sp>
        <p:grpSp>
          <p:nvGrpSpPr>
            <p:cNvPr id="16402" name="Group 2086"/>
            <p:cNvGrpSpPr>
              <a:grpSpLocks/>
            </p:cNvGrpSpPr>
            <p:nvPr/>
          </p:nvGrpSpPr>
          <p:grpSpPr bwMode="auto">
            <a:xfrm>
              <a:off x="2645438" y="691996"/>
              <a:ext cx="2601585" cy="1872000"/>
              <a:chOff x="1312380" y="691996"/>
              <a:chExt cx="2601585" cy="1872000"/>
            </a:xfrm>
          </p:grpSpPr>
          <p:sp>
            <p:nvSpPr>
              <p:cNvPr id="16403" name="Rectangle 40"/>
              <p:cNvSpPr>
                <a:spLocks noChangeArrowheads="1"/>
              </p:cNvSpPr>
              <p:nvPr/>
            </p:nvSpPr>
            <p:spPr bwMode="auto">
              <a:xfrm>
                <a:off x="3463065" y="691996"/>
                <a:ext cx="450900" cy="990381"/>
              </a:xfrm>
              <a:prstGeom prst="rect">
                <a:avLst/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r>
                  <a:rPr lang="en-US" sz="1400"/>
                  <a:t>SSB: </a:t>
                </a:r>
              </a:p>
              <a:p>
                <a:pPr algn="ctr"/>
                <a:r>
                  <a:rPr lang="en-US" sz="1400"/>
                  <a:t>Final Fit-HW</a:t>
                </a:r>
                <a:endParaRPr lang="it-IT" sz="1400" b="1"/>
              </a:p>
            </p:txBody>
          </p:sp>
          <p:cxnSp>
            <p:nvCxnSpPr>
              <p:cNvPr id="28" name="Connettore 4 102"/>
              <p:cNvCxnSpPr/>
              <p:nvPr/>
            </p:nvCxnSpPr>
            <p:spPr>
              <a:xfrm flipV="1">
                <a:off x="2645548" y="1201694"/>
                <a:ext cx="800103" cy="71452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nettore 2 103"/>
              <p:cNvCxnSpPr/>
              <p:nvPr/>
            </p:nvCxnSpPr>
            <p:spPr>
              <a:xfrm flipH="1" flipV="1">
                <a:off x="2770961" y="2094062"/>
                <a:ext cx="473077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66" name="Rectangle 2065"/>
              <p:cNvSpPr/>
              <p:nvPr/>
            </p:nvSpPr>
            <p:spPr>
              <a:xfrm>
                <a:off x="3259913" y="1781257"/>
                <a:ext cx="404813" cy="685948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16407" name="CasellaDiTesto 166"/>
              <p:cNvSpPr txBox="1">
                <a:spLocks noChangeArrowheads="1"/>
              </p:cNvSpPr>
              <p:nvPr/>
            </p:nvSpPr>
            <p:spPr bwMode="auto">
              <a:xfrm rot="5400000">
                <a:off x="3234476" y="1954719"/>
                <a:ext cx="45717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/>
                  <a:t>DF</a:t>
                </a:r>
              </a:p>
            </p:txBody>
          </p:sp>
          <p:pic>
            <p:nvPicPr>
              <p:cNvPr id="16408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12380" y="831021"/>
                <a:ext cx="1379226" cy="1732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09" name="CasellaDiTesto 18"/>
              <p:cNvSpPr txBox="1">
                <a:spLocks noChangeArrowheads="1"/>
              </p:cNvSpPr>
              <p:nvPr/>
            </p:nvSpPr>
            <p:spPr bwMode="auto">
              <a:xfrm>
                <a:off x="1577540" y="1418354"/>
                <a:ext cx="1035027" cy="954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>
                    <a:solidFill>
                      <a:srgbClr val="FFFF00"/>
                    </a:solidFill>
                    <a:latin typeface="Trebuchet MS" pitchFamily="34" charset="0"/>
                  </a:rPr>
                  <a:t>Proto</a:t>
                </a:r>
              </a:p>
              <a:p>
                <a:r>
                  <a:rPr lang="en-US" sz="2800">
                    <a:solidFill>
                      <a:srgbClr val="FFFF00"/>
                    </a:solidFill>
                    <a:latin typeface="Trebuchet MS" pitchFamily="34" charset="0"/>
                  </a:rPr>
                  <a:t>AUX</a:t>
                </a:r>
              </a:p>
            </p:txBody>
          </p:sp>
        </p:grpSp>
      </p:grpSp>
      <p:cxnSp>
        <p:nvCxnSpPr>
          <p:cNvPr id="114" name="Connettore 2 153"/>
          <p:cNvCxnSpPr>
            <a:stCxn id="16392" idx="3"/>
          </p:cNvCxnSpPr>
          <p:nvPr/>
        </p:nvCxnSpPr>
        <p:spPr>
          <a:xfrm flipV="1">
            <a:off x="1806575" y="5915025"/>
            <a:ext cx="1520825" cy="28575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/>
          <p:cNvSpPr txBox="1"/>
          <p:nvPr/>
        </p:nvSpPr>
        <p:spPr>
          <a:xfrm>
            <a:off x="395536" y="184482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Crate: front</a:t>
            </a:r>
            <a:endParaRPr lang="en-US" dirty="0"/>
          </a:p>
        </p:txBody>
      </p:sp>
      <p:sp>
        <p:nvSpPr>
          <p:cNvPr id="36" name="CasellaDiTesto 35"/>
          <p:cNvSpPr txBox="1"/>
          <p:nvPr/>
        </p:nvSpPr>
        <p:spPr>
          <a:xfrm>
            <a:off x="2915816" y="4077072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Crate: back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0"/>
          <p:cNvSpPr txBox="1">
            <a:spLocks noChangeArrowheads="1"/>
          </p:cNvSpPr>
          <p:nvPr/>
        </p:nvSpPr>
        <p:spPr bwMode="auto">
          <a:xfrm>
            <a:off x="395536" y="620688"/>
            <a:ext cx="606172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 smtClean="0">
                <a:latin typeface="Arial Narrow" pitchFamily="34" charset="0"/>
              </a:rPr>
              <a:t>Remember: 128 PU in term of AM system means:</a:t>
            </a:r>
          </a:p>
          <a:p>
            <a:pPr>
              <a:lnSpc>
                <a:spcPct val="150000"/>
              </a:lnSpc>
            </a:pPr>
            <a:r>
              <a:rPr lang="en-GB" sz="2400" b="1" dirty="0" smtClean="0">
                <a:latin typeface="Arial Narrow" pitchFamily="34" charset="0"/>
              </a:rPr>
              <a:t>	</a:t>
            </a:r>
            <a:r>
              <a:rPr lang="en-GB" sz="2400" b="1" dirty="0" smtClean="0">
                <a:solidFill>
                  <a:srgbClr val="FF0000"/>
                </a:solidFill>
                <a:latin typeface="Arial Narrow" pitchFamily="34" charset="0"/>
              </a:rPr>
              <a:t>128</a:t>
            </a:r>
            <a:r>
              <a:rPr lang="en-GB" sz="2400" b="1" dirty="0" smtClean="0">
                <a:latin typeface="Arial Narrow" pitchFamily="34" charset="0"/>
              </a:rPr>
              <a:t> </a:t>
            </a:r>
            <a:r>
              <a:rPr lang="en-GB" sz="2400" b="1" dirty="0" err="1" smtClean="0">
                <a:latin typeface="Arial Narrow" pitchFamily="34" charset="0"/>
              </a:rPr>
              <a:t>Amboard</a:t>
            </a:r>
            <a:endParaRPr lang="en-GB" sz="2400" b="1" dirty="0" smtClean="0">
              <a:latin typeface="Arial Narrow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b="1" dirty="0" smtClean="0">
                <a:latin typeface="Arial Narrow" pitchFamily="34" charset="0"/>
              </a:rPr>
              <a:t>	</a:t>
            </a:r>
            <a:r>
              <a:rPr lang="en-GB" sz="2400" b="1" dirty="0" smtClean="0">
                <a:latin typeface="Arial Narrow" pitchFamily="34" charset="0"/>
              </a:rPr>
              <a:t>128x4=</a:t>
            </a:r>
            <a:r>
              <a:rPr lang="en-GB" sz="2400" b="1" dirty="0" smtClean="0">
                <a:solidFill>
                  <a:srgbClr val="FF0000"/>
                </a:solidFill>
                <a:latin typeface="Arial Narrow" pitchFamily="34" charset="0"/>
              </a:rPr>
              <a:t>512</a:t>
            </a:r>
            <a:r>
              <a:rPr lang="en-GB" sz="2400" b="1" dirty="0" smtClean="0">
                <a:latin typeface="Arial Narrow" pitchFamily="34" charset="0"/>
              </a:rPr>
              <a:t> LAMBs</a:t>
            </a:r>
          </a:p>
          <a:p>
            <a:pPr>
              <a:lnSpc>
                <a:spcPct val="150000"/>
              </a:lnSpc>
            </a:pPr>
            <a:r>
              <a:rPr lang="en-GB" sz="2400" b="1" dirty="0" smtClean="0">
                <a:latin typeface="Arial Narrow" pitchFamily="34" charset="0"/>
              </a:rPr>
              <a:t>	</a:t>
            </a:r>
            <a:r>
              <a:rPr lang="en-GB" sz="2400" b="1" dirty="0" smtClean="0">
                <a:latin typeface="Arial Narrow" pitchFamily="34" charset="0"/>
              </a:rPr>
              <a:t>512x32 =</a:t>
            </a:r>
            <a:r>
              <a:rPr lang="en-GB" sz="2400" b="1" dirty="0" smtClean="0">
                <a:solidFill>
                  <a:srgbClr val="FF0000"/>
                </a:solidFill>
                <a:latin typeface="Arial Narrow" pitchFamily="34" charset="0"/>
              </a:rPr>
              <a:t>16384</a:t>
            </a:r>
            <a:r>
              <a:rPr lang="en-GB" sz="2400" b="1" dirty="0" smtClean="0">
                <a:latin typeface="Arial Narrow" pitchFamily="34" charset="0"/>
              </a:rPr>
              <a:t> </a:t>
            </a:r>
            <a:r>
              <a:rPr lang="en-GB" sz="2400" b="1" dirty="0" err="1" smtClean="0">
                <a:latin typeface="Arial Narrow" pitchFamily="34" charset="0"/>
              </a:rPr>
              <a:t>Amchip</a:t>
            </a:r>
            <a:endParaRPr lang="en-GB" sz="2400" b="1" dirty="0" smtClean="0">
              <a:latin typeface="Arial Narrow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b="1" dirty="0" smtClean="0">
                <a:latin typeface="Arial Narrow" pitchFamily="34" charset="0"/>
              </a:rPr>
              <a:t>	</a:t>
            </a:r>
            <a:r>
              <a:rPr lang="en-GB" sz="2400" b="1" dirty="0" smtClean="0">
                <a:latin typeface="Arial Narrow" pitchFamily="34" charset="0"/>
              </a:rPr>
              <a:t>...and </a:t>
            </a:r>
            <a:r>
              <a:rPr lang="en-GB" sz="2400" b="1" dirty="0" smtClean="0">
                <a:solidFill>
                  <a:srgbClr val="FF0000"/>
                </a:solidFill>
                <a:latin typeface="Arial Narrow" pitchFamily="34" charset="0"/>
              </a:rPr>
              <a:t>thousand</a:t>
            </a:r>
            <a:r>
              <a:rPr lang="en-GB" sz="2400" b="1" dirty="0" smtClean="0">
                <a:latin typeface="Arial Narrow" pitchFamily="34" charset="0"/>
              </a:rPr>
              <a:t> of FPGA</a:t>
            </a:r>
          </a:p>
          <a:p>
            <a:pPr>
              <a:lnSpc>
                <a:spcPct val="150000"/>
              </a:lnSpc>
            </a:pPr>
            <a:r>
              <a:rPr lang="en-GB" sz="2400" b="1" dirty="0" smtClean="0">
                <a:latin typeface="Arial Narrow" pitchFamily="34" charset="0"/>
              </a:rPr>
              <a:t>	</a:t>
            </a:r>
            <a:endParaRPr lang="it-IT" sz="2400" b="1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179512" y="4365104"/>
            <a:ext cx="8356228" cy="2287488"/>
          </a:xfrm>
        </p:spPr>
        <p:txBody>
          <a:bodyPr/>
          <a:lstStyle/>
          <a:p>
            <a:r>
              <a:rPr lang="en-US" sz="2000" dirty="0" smtClean="0">
                <a:latin typeface="Arial Narrow" pitchFamily="34" charset="0"/>
              </a:rPr>
              <a:t>SSB: </a:t>
            </a:r>
            <a:r>
              <a:rPr lang="en-US" sz="2000" dirty="0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full 11-layer fit</a:t>
            </a:r>
            <a:r>
              <a:rPr lang="en-US" sz="2000" dirty="0" smtClean="0">
                <a:latin typeface="Arial Narrow" pitchFamily="34" charset="0"/>
                <a:sym typeface="Symbol" pitchFamily="18" charset="2"/>
              </a:rPr>
              <a:t>: (a) </a:t>
            </a:r>
            <a:r>
              <a:rPr lang="en-US" sz="2000" dirty="0" smtClean="0">
                <a:latin typeface="Arial Narrow" pitchFamily="34" charset="0"/>
              </a:rPr>
              <a:t>receives </a:t>
            </a:r>
            <a:r>
              <a:rPr lang="en-US" sz="2000" dirty="0" smtClean="0">
                <a:solidFill>
                  <a:srgbClr val="FF0000"/>
                </a:solidFill>
                <a:latin typeface="Arial Narrow" pitchFamily="34" charset="0"/>
              </a:rPr>
              <a:t>8-layer good tracks</a:t>
            </a:r>
            <a:r>
              <a:rPr lang="en-US" sz="2000" dirty="0" smtClean="0">
                <a:latin typeface="Arial Narrow" pitchFamily="34" charset="0"/>
              </a:rPr>
              <a:t> from the PU </a:t>
            </a:r>
            <a:r>
              <a:rPr lang="en-US" sz="2000" dirty="0" smtClean="0">
                <a:latin typeface="Arial Narrow" pitchFamily="34" charset="0"/>
                <a:sym typeface="Symbol" pitchFamily="18" charset="2"/>
              </a:rPr>
              <a:t>(b) </a:t>
            </a:r>
            <a:r>
              <a:rPr lang="en-US" sz="2000" dirty="0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find hits </a:t>
            </a:r>
            <a:r>
              <a:rPr lang="en-US" sz="2000" dirty="0" smtClean="0">
                <a:latin typeface="Arial Narrow" pitchFamily="34" charset="0"/>
                <a:sym typeface="Symbol" pitchFamily="18" charset="2"/>
              </a:rPr>
              <a:t>in the missing </a:t>
            </a:r>
            <a:r>
              <a:rPr lang="en-US" sz="2000" dirty="0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3 silicon layers</a:t>
            </a:r>
            <a:r>
              <a:rPr lang="en-US" sz="2000" dirty="0" smtClean="0">
                <a:latin typeface="Arial Narrow" pitchFamily="34" charset="0"/>
                <a:sym typeface="Symbol" pitchFamily="18" charset="2"/>
              </a:rPr>
              <a:t>, (c) </a:t>
            </a:r>
            <a:r>
              <a:rPr lang="en-US" sz="2000" dirty="0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fit tracks with 11 lay</a:t>
            </a:r>
            <a:r>
              <a:rPr lang="en-US" sz="2000" dirty="0" smtClean="0">
                <a:latin typeface="Arial Narrow" pitchFamily="34" charset="0"/>
                <a:sym typeface="Symbol" pitchFamily="18" charset="2"/>
              </a:rPr>
              <a:t>, (d) </a:t>
            </a:r>
            <a:r>
              <a:rPr lang="en-US" sz="2000" dirty="0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removes duplicates</a:t>
            </a:r>
            <a:r>
              <a:rPr lang="en-US" sz="2000" dirty="0" smtClean="0">
                <a:latin typeface="Arial Narrow" pitchFamily="34" charset="0"/>
                <a:sym typeface="Symbol" pitchFamily="18" charset="2"/>
              </a:rPr>
              <a:t>.</a:t>
            </a:r>
          </a:p>
          <a:p>
            <a:r>
              <a:rPr lang="en-US" sz="2000" dirty="0" smtClean="0">
                <a:latin typeface="Arial Narrow" pitchFamily="34" charset="0"/>
                <a:sym typeface="Symbol" pitchFamily="18" charset="2"/>
              </a:rPr>
              <a:t>basic firmware functions </a:t>
            </a:r>
            <a:r>
              <a:rPr lang="en-US" sz="2000" dirty="0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written</a:t>
            </a:r>
            <a:r>
              <a:rPr lang="en-US" sz="2000" dirty="0" smtClean="0">
                <a:latin typeface="Arial Narrow" pitchFamily="34" charset="0"/>
                <a:sym typeface="Symbol" pitchFamily="18" charset="2"/>
              </a:rPr>
              <a:t>, </a:t>
            </a:r>
            <a:r>
              <a:rPr lang="en-US" sz="2000" dirty="0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testing</a:t>
            </a:r>
            <a:r>
              <a:rPr lang="en-US" sz="2000" dirty="0" smtClean="0">
                <a:latin typeface="Arial Narrow" pitchFamily="34" charset="0"/>
                <a:sym typeface="Symbol" pitchFamily="18" charset="2"/>
              </a:rPr>
              <a:t> in progress.</a:t>
            </a:r>
          </a:p>
          <a:p>
            <a:r>
              <a:rPr lang="en-US" sz="2000" dirty="0" smtClean="0">
                <a:latin typeface="Arial Narrow" pitchFamily="34" charset="0"/>
              </a:rPr>
              <a:t>After that, </a:t>
            </a:r>
            <a:r>
              <a:rPr lang="en-US" sz="2000" dirty="0" smtClean="0">
                <a:solidFill>
                  <a:srgbClr val="FF0000"/>
                </a:solidFill>
                <a:latin typeface="Arial Narrow" pitchFamily="34" charset="0"/>
              </a:rPr>
              <a:t>board design </a:t>
            </a:r>
            <a:r>
              <a:rPr lang="en-US" sz="2000" dirty="0" smtClean="0">
                <a:latin typeface="Arial Narrow" pitchFamily="34" charset="0"/>
              </a:rPr>
              <a:t>will be finalized.</a:t>
            </a:r>
          </a:p>
          <a:p>
            <a:r>
              <a:rPr lang="en-US" sz="2000" dirty="0" smtClean="0">
                <a:latin typeface="Arial Narrow" pitchFamily="34" charset="0"/>
              </a:rPr>
              <a:t>An </a:t>
            </a:r>
            <a:r>
              <a:rPr lang="en-US" sz="2000" dirty="0" smtClean="0">
                <a:solidFill>
                  <a:srgbClr val="FF0000"/>
                </a:solidFill>
                <a:latin typeface="Arial Narrow" pitchFamily="34" charset="0"/>
              </a:rPr>
              <a:t>engineering review </a:t>
            </a:r>
            <a:r>
              <a:rPr lang="en-US" sz="2000" dirty="0" smtClean="0">
                <a:latin typeface="Arial Narrow" pitchFamily="34" charset="0"/>
              </a:rPr>
              <a:t>is planned for late March or early April, with a prototype to be built shortly after.</a:t>
            </a:r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4681538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4"/>
          <p:cNvGrpSpPr>
            <a:grpSpLocks/>
          </p:cNvGrpSpPr>
          <p:nvPr/>
        </p:nvGrpSpPr>
        <p:grpSpPr bwMode="auto">
          <a:xfrm flipH="1">
            <a:off x="5044183" y="1146398"/>
            <a:ext cx="2063750" cy="1595438"/>
            <a:chOff x="5327759" y="762000"/>
            <a:chExt cx="2063641" cy="1594757"/>
          </a:xfrm>
        </p:grpSpPr>
        <p:sp>
          <p:nvSpPr>
            <p:cNvPr id="22544" name="Rectangle 16"/>
            <p:cNvSpPr>
              <a:spLocks noChangeArrowheads="1"/>
            </p:cNvSpPr>
            <p:nvPr/>
          </p:nvSpPr>
          <p:spPr bwMode="auto">
            <a:xfrm>
              <a:off x="5514736" y="1306561"/>
              <a:ext cx="504056" cy="864096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/>
              <a:r>
                <a:rPr lang="en-US"/>
                <a:t>4  DOs</a:t>
              </a:r>
              <a:endParaRPr lang="it-IT" b="1"/>
            </a:p>
          </p:txBody>
        </p:sp>
        <p:sp>
          <p:nvSpPr>
            <p:cNvPr id="22545" name="Rectangle 36"/>
            <p:cNvSpPr>
              <a:spLocks noChangeArrowheads="1"/>
            </p:cNvSpPr>
            <p:nvPr/>
          </p:nvSpPr>
          <p:spPr bwMode="auto">
            <a:xfrm>
              <a:off x="6007979" y="1306562"/>
              <a:ext cx="559566" cy="864096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/>
              <a:r>
                <a:rPr lang="en-US"/>
                <a:t>4 TFs</a:t>
              </a:r>
              <a:endParaRPr lang="it-IT" b="1"/>
            </a:p>
          </p:txBody>
        </p:sp>
        <p:sp>
          <p:nvSpPr>
            <p:cNvPr id="22546" name="Rectangle 38"/>
            <p:cNvSpPr>
              <a:spLocks noChangeArrowheads="1"/>
            </p:cNvSpPr>
            <p:nvPr/>
          </p:nvSpPr>
          <p:spPr bwMode="auto">
            <a:xfrm>
              <a:off x="6554702" y="1306561"/>
              <a:ext cx="611808" cy="864097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/>
              <a:r>
                <a:rPr lang="en-US"/>
                <a:t>4 HWs</a:t>
              </a:r>
              <a:endParaRPr lang="it-IT" b="1"/>
            </a:p>
          </p:txBody>
        </p:sp>
        <p:sp>
          <p:nvSpPr>
            <p:cNvPr id="22547" name="Rectangle 30"/>
            <p:cNvSpPr>
              <a:spLocks noChangeArrowheads="1"/>
            </p:cNvSpPr>
            <p:nvPr/>
          </p:nvSpPr>
          <p:spPr bwMode="auto">
            <a:xfrm>
              <a:off x="5514736" y="885193"/>
              <a:ext cx="936104" cy="288032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t-IT"/>
                <a:t>AMBoard</a:t>
              </a:r>
            </a:p>
          </p:txBody>
        </p:sp>
        <p:sp>
          <p:nvSpPr>
            <p:cNvPr id="22548" name="Rettangolo 32"/>
            <p:cNvSpPr>
              <a:spLocks noChangeArrowheads="1"/>
            </p:cNvSpPr>
            <p:nvPr/>
          </p:nvSpPr>
          <p:spPr bwMode="auto">
            <a:xfrm>
              <a:off x="5514736" y="1173225"/>
              <a:ext cx="504056" cy="144016"/>
            </a:xfrm>
            <a:prstGeom prst="rect">
              <a:avLst/>
            </a:prstGeom>
            <a:solidFill>
              <a:srgbClr val="FFFF66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411893" y="1306281"/>
              <a:ext cx="1830290" cy="93622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327759" y="762000"/>
              <a:ext cx="2063641" cy="1594757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551" name="TextBox 3"/>
            <p:cNvSpPr txBox="1">
              <a:spLocks noChangeArrowheads="1"/>
            </p:cNvSpPr>
            <p:nvPr/>
          </p:nvSpPr>
          <p:spPr bwMode="auto">
            <a:xfrm>
              <a:off x="6674206" y="862075"/>
              <a:ext cx="505267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/>
                <a:t>PU</a:t>
              </a:r>
              <a:endParaRPr lang="it-IT"/>
            </a:p>
          </p:txBody>
        </p:sp>
      </p:grpSp>
      <p:cxnSp>
        <p:nvCxnSpPr>
          <p:cNvPr id="15" name="Elbow Connector 14"/>
          <p:cNvCxnSpPr/>
          <p:nvPr/>
        </p:nvCxnSpPr>
        <p:spPr>
          <a:xfrm rot="10800000" flipV="1">
            <a:off x="4645720" y="2478311"/>
            <a:ext cx="627063" cy="515937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6" name="TextBox 30"/>
          <p:cNvSpPr txBox="1">
            <a:spLocks noChangeArrowheads="1"/>
          </p:cNvSpPr>
          <p:nvPr/>
        </p:nvSpPr>
        <p:spPr bwMode="auto">
          <a:xfrm>
            <a:off x="4059933" y="1528986"/>
            <a:ext cx="11715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8 layer tracks </a:t>
            </a:r>
          </a:p>
          <a:p>
            <a:r>
              <a:rPr lang="en-GB">
                <a:solidFill>
                  <a:srgbClr val="FF0000"/>
                </a:solidFill>
              </a:rPr>
              <a:t>+ Hits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23920" y="2913286"/>
            <a:ext cx="404813" cy="5953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2538" name="CasellaDiTesto 166"/>
          <p:cNvSpPr txBox="1">
            <a:spLocks noChangeArrowheads="1"/>
          </p:cNvSpPr>
          <p:nvPr/>
        </p:nvSpPr>
        <p:spPr bwMode="auto">
          <a:xfrm rot="5400000">
            <a:off x="8026302" y="3110929"/>
            <a:ext cx="457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DF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4518720" y="3222848"/>
            <a:ext cx="34290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0" name="TextBox 38"/>
          <p:cNvSpPr txBox="1">
            <a:spLocks noChangeArrowheads="1"/>
          </p:cNvSpPr>
          <p:nvPr/>
        </p:nvSpPr>
        <p:spPr bwMode="auto">
          <a:xfrm>
            <a:off x="5460108" y="2865661"/>
            <a:ext cx="1901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3  missing layers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4518720" y="3751486"/>
            <a:ext cx="2200275" cy="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6718995" y="3508598"/>
            <a:ext cx="403225" cy="59531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2543" name="CasellaDiTesto 166"/>
          <p:cNvSpPr txBox="1">
            <a:spLocks noChangeArrowheads="1"/>
          </p:cNvSpPr>
          <p:nvPr/>
        </p:nvSpPr>
        <p:spPr bwMode="auto">
          <a:xfrm rot="5400000">
            <a:off x="6568182" y="3614961"/>
            <a:ext cx="6397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FLIC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457200"/>
          </a:xfrm>
        </p:spPr>
        <p:txBody>
          <a:bodyPr/>
          <a:lstStyle/>
          <a:p>
            <a:pPr>
              <a:defRPr/>
            </a:pPr>
            <a:r>
              <a:rPr lang="en-US" sz="2400" dirty="0" smtClean="0">
                <a:solidFill>
                  <a:schemeClr val="accent6"/>
                </a:solidFill>
              </a:rPr>
              <a:t>Second Stage Board (SSB-University of Illinois) </a:t>
            </a:r>
            <a:endParaRPr lang="en-US" sz="24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563562"/>
          </a:xfrm>
        </p:spPr>
        <p:txBody>
          <a:bodyPr/>
          <a:lstStyle/>
          <a:p>
            <a:r>
              <a:rPr lang="en-US" sz="2400" dirty="0" smtClean="0">
                <a:solidFill>
                  <a:srgbClr val="0070C0"/>
                </a:solidFill>
              </a:rPr>
              <a:t>FTK-to-Level-2 Interface Crate (FLIC-Argonne)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4294967295"/>
          </p:nvPr>
        </p:nvSpPr>
        <p:spPr>
          <a:xfrm>
            <a:off x="152400" y="3810000"/>
            <a:ext cx="8991600" cy="2971800"/>
          </a:xfrm>
        </p:spPr>
        <p:txBody>
          <a:bodyPr/>
          <a:lstStyle/>
          <a:p>
            <a:r>
              <a:rPr lang="en-US" sz="2800" dirty="0" smtClean="0">
                <a:latin typeface="Arial Narrow" pitchFamily="34" charset="0"/>
              </a:rPr>
              <a:t>FLIC </a:t>
            </a:r>
            <a:r>
              <a:rPr lang="en-US" sz="2800" dirty="0" smtClean="0">
                <a:solidFill>
                  <a:srgbClr val="FF0000"/>
                </a:solidFill>
                <a:latin typeface="Arial Narrow" pitchFamily="34" charset="0"/>
              </a:rPr>
              <a:t>sends tracks </a:t>
            </a:r>
            <a:r>
              <a:rPr lang="en-US" sz="2800" dirty="0" smtClean="0">
                <a:latin typeface="Arial Narrow" pitchFamily="34" charset="0"/>
              </a:rPr>
              <a:t>to ROS’s </a:t>
            </a:r>
          </a:p>
          <a:p>
            <a:r>
              <a:rPr lang="en-US" sz="2800" dirty="0" smtClean="0">
                <a:latin typeface="Arial Narrow" pitchFamily="34" charset="0"/>
              </a:rPr>
              <a:t>ATCA favors communication for </a:t>
            </a:r>
            <a:r>
              <a:rPr lang="en-US" sz="2800" dirty="0" smtClean="0">
                <a:solidFill>
                  <a:srgbClr val="FF0000"/>
                </a:solidFill>
                <a:latin typeface="Arial Narrow" pitchFamily="34" charset="0"/>
              </a:rPr>
              <a:t>global functions </a:t>
            </a:r>
            <a:r>
              <a:rPr lang="en-US" sz="2800" dirty="0" smtClean="0">
                <a:latin typeface="Arial Narrow" pitchFamily="34" charset="0"/>
              </a:rPr>
              <a:t>like </a:t>
            </a:r>
            <a:r>
              <a:rPr lang="en-US" sz="2800" dirty="0" smtClean="0">
                <a:solidFill>
                  <a:srgbClr val="FF0000"/>
                </a:solidFill>
                <a:latin typeface="Arial Narrow" pitchFamily="34" charset="0"/>
              </a:rPr>
              <a:t>primary vertex finding</a:t>
            </a:r>
            <a:r>
              <a:rPr lang="en-US" sz="2800" dirty="0" smtClean="0">
                <a:latin typeface="Arial Narrow" pitchFamily="34" charset="0"/>
              </a:rPr>
              <a:t>.</a:t>
            </a:r>
          </a:p>
          <a:p>
            <a:r>
              <a:rPr lang="en-US" sz="2800" dirty="0" smtClean="0">
                <a:latin typeface="Arial Narrow" pitchFamily="34" charset="0"/>
              </a:rPr>
              <a:t>As with the DF, an early prototype is needed to start exercising the new (to us) ATCA standards.</a:t>
            </a:r>
          </a:p>
          <a:p>
            <a:r>
              <a:rPr lang="en-US" sz="2800" dirty="0" smtClean="0">
                <a:latin typeface="Arial Narrow" pitchFamily="34" charset="0"/>
              </a:rPr>
              <a:t>first prototype board is </a:t>
            </a:r>
            <a:r>
              <a:rPr lang="en-US" sz="2800" dirty="0" smtClean="0">
                <a:solidFill>
                  <a:srgbClr val="FF0000"/>
                </a:solidFill>
                <a:latin typeface="Arial Narrow" pitchFamily="34" charset="0"/>
              </a:rPr>
              <a:t>now being loaded</a:t>
            </a:r>
            <a:r>
              <a:rPr lang="en-US" sz="2800" dirty="0" smtClean="0">
                <a:latin typeface="Arial Narrow" pitchFamily="34" charset="0"/>
              </a:rPr>
              <a:t>.</a:t>
            </a:r>
          </a:p>
        </p:txBody>
      </p:sp>
      <p:pic>
        <p:nvPicPr>
          <p:cNvPr id="23557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908720"/>
            <a:ext cx="3276600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Rectangle 40"/>
          <p:cNvSpPr>
            <a:spLocks noChangeArrowheads="1"/>
          </p:cNvSpPr>
          <p:nvPr/>
        </p:nvSpPr>
        <p:spPr bwMode="auto">
          <a:xfrm>
            <a:off x="1477988" y="1180183"/>
            <a:ext cx="468312" cy="1368425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 sz="1600"/>
              <a:t>SSB: </a:t>
            </a:r>
          </a:p>
          <a:p>
            <a:pPr algn="ctr"/>
            <a:r>
              <a:rPr lang="en-US" sz="1600"/>
              <a:t>Final Fit - HW</a:t>
            </a:r>
            <a:endParaRPr lang="it-IT" sz="1600" b="1"/>
          </a:p>
        </p:txBody>
      </p:sp>
      <p:sp>
        <p:nvSpPr>
          <p:cNvPr id="9" name="Rettangolo arrotondato 120"/>
          <p:cNvSpPr/>
          <p:nvPr/>
        </p:nvSpPr>
        <p:spPr>
          <a:xfrm>
            <a:off x="6804050" y="2548608"/>
            <a:ext cx="769938" cy="75565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Connettore 2 123"/>
          <p:cNvCxnSpPr/>
          <p:nvPr/>
        </p:nvCxnSpPr>
        <p:spPr>
          <a:xfrm>
            <a:off x="6084913" y="2924845"/>
            <a:ext cx="719137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13"/>
          <p:cNvCxnSpPr/>
          <p:nvPr/>
        </p:nvCxnSpPr>
        <p:spPr>
          <a:xfrm>
            <a:off x="1949475" y="1934245"/>
            <a:ext cx="75565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2" name="CasellaDiTesto 121"/>
          <p:cNvSpPr txBox="1">
            <a:spLocks noChangeArrowheads="1"/>
          </p:cNvSpPr>
          <p:nvPr/>
        </p:nvSpPr>
        <p:spPr bwMode="auto">
          <a:xfrm rot="5400000">
            <a:off x="6791351" y="2696245"/>
            <a:ext cx="850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B0F0"/>
                </a:solidFill>
              </a:rPr>
              <a:t>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000FD6">
                  <a:alpha val="2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it-IT" sz="4800" dirty="0" err="1"/>
              <a:t>Outline</a:t>
            </a:r>
            <a:endParaRPr lang="it-IT"/>
          </a:p>
        </p:txBody>
      </p:sp>
      <p:sp>
        <p:nvSpPr>
          <p:cNvPr id="3075" name="CasellaDiTesto 4"/>
          <p:cNvSpPr txBox="1">
            <a:spLocks noChangeArrowheads="1"/>
          </p:cNvSpPr>
          <p:nvPr/>
        </p:nvSpPr>
        <p:spPr bwMode="auto">
          <a:xfrm>
            <a:off x="1187624" y="1196752"/>
            <a:ext cx="4608512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it-IT" sz="2000" dirty="0"/>
              <a:t>FTK: </a:t>
            </a:r>
            <a:r>
              <a:rPr lang="it-IT" sz="2000" dirty="0" err="1" smtClean="0"/>
              <a:t>introduction</a:t>
            </a:r>
            <a:endParaRPr lang="it-IT" sz="2000" dirty="0" smtClean="0"/>
          </a:p>
          <a:p>
            <a:pPr marL="800100" lvl="1" indent="-342900">
              <a:buFont typeface="Wingdings" pitchFamily="2" charset="2"/>
              <a:buChar char="q"/>
            </a:pPr>
            <a:r>
              <a:rPr lang="it-IT" dirty="0" err="1" smtClean="0"/>
              <a:t>where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endParaRPr lang="it-IT" dirty="0" smtClean="0"/>
          </a:p>
          <a:p>
            <a:pPr marL="800100" lvl="1" indent="-342900">
              <a:buFont typeface="Wingdings" pitchFamily="2" charset="2"/>
              <a:buChar char="q"/>
            </a:pPr>
            <a:r>
              <a:rPr lang="it-IT" dirty="0" smtClean="0"/>
              <a:t>pattern </a:t>
            </a:r>
            <a:r>
              <a:rPr lang="it-IT" dirty="0" err="1" smtClean="0"/>
              <a:t>matching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it-IT" sz="2000" dirty="0" smtClean="0"/>
              <a:t>FTK: global </a:t>
            </a:r>
            <a:r>
              <a:rPr lang="it-IT" sz="2000" dirty="0" err="1" smtClean="0"/>
              <a:t>architecture</a:t>
            </a:r>
            <a:r>
              <a:rPr lang="it-IT" sz="2000" dirty="0" smtClean="0"/>
              <a:t/>
            </a:r>
            <a:br>
              <a:rPr lang="it-IT" sz="2000" dirty="0" smtClean="0"/>
            </a:br>
            <a:endParaRPr lang="it-IT" sz="2000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it-IT" sz="2000" dirty="0" smtClean="0"/>
              <a:t>The AM system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it-IT" dirty="0" smtClean="0"/>
              <a:t>the </a:t>
            </a:r>
            <a:r>
              <a:rPr lang="it-IT" dirty="0" err="1" smtClean="0"/>
              <a:t>boards</a:t>
            </a:r>
            <a:r>
              <a:rPr lang="it-IT" dirty="0" smtClean="0"/>
              <a:t> (AMB, LAMB)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it-IT" dirty="0" smtClean="0"/>
              <a:t>the </a:t>
            </a:r>
            <a:r>
              <a:rPr lang="it-IT" dirty="0" err="1" smtClean="0"/>
              <a:t>AMchip</a:t>
            </a:r>
            <a:endParaRPr lang="it-IT" dirty="0" smtClean="0"/>
          </a:p>
          <a:p>
            <a:pPr marL="800100" lvl="1" indent="-342900"/>
            <a:endParaRPr lang="it-IT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it-IT" sz="2000" dirty="0" err="1" smtClean="0"/>
              <a:t>Evolution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the AM system</a:t>
            </a:r>
            <a:br>
              <a:rPr lang="it-IT" sz="2000" dirty="0" smtClean="0"/>
            </a:br>
            <a:endParaRPr lang="it-IT" sz="2000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it-IT" sz="2000" dirty="0" err="1" smtClean="0"/>
              <a:t>Evolution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FTK</a:t>
            </a:r>
            <a:endParaRPr 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4"/>
          <p:cNvSpPr txBox="1">
            <a:spLocks noChangeArrowheads="1"/>
          </p:cNvSpPr>
          <p:nvPr/>
        </p:nvSpPr>
        <p:spPr bwMode="auto">
          <a:xfrm>
            <a:off x="2195736" y="2420888"/>
            <a:ext cx="460851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it-IT" sz="3200" dirty="0" smtClean="0"/>
              <a:t>The AM system</a:t>
            </a:r>
            <a:br>
              <a:rPr lang="it-IT" sz="3200" dirty="0" smtClean="0"/>
            </a:br>
            <a:r>
              <a:rPr lang="it-IT" dirty="0" smtClean="0"/>
              <a:t>(Associative </a:t>
            </a:r>
            <a:r>
              <a:rPr lang="it-IT" dirty="0" err="1" smtClean="0"/>
              <a:t>Memory</a:t>
            </a:r>
            <a:r>
              <a:rPr lang="it-IT" dirty="0" smtClean="0"/>
              <a:t> system)</a:t>
            </a:r>
            <a:endParaRPr lang="it-IT" dirty="0"/>
          </a:p>
        </p:txBody>
      </p:sp>
      <p:sp>
        <p:nvSpPr>
          <p:cNvPr id="3" name="CasellaDiTesto 4"/>
          <p:cNvSpPr txBox="1">
            <a:spLocks noChangeArrowheads="1"/>
          </p:cNvSpPr>
          <p:nvPr/>
        </p:nvSpPr>
        <p:spPr bwMode="auto">
          <a:xfrm>
            <a:off x="1475656" y="4293096"/>
            <a:ext cx="46085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it-IT" dirty="0" err="1" smtClean="0"/>
              <a:t>Definition</a:t>
            </a:r>
            <a:r>
              <a:rPr lang="it-IT" dirty="0" smtClean="0"/>
              <a:t>:</a:t>
            </a:r>
            <a:endParaRPr lang="it-IT" dirty="0" smtClean="0"/>
          </a:p>
          <a:p>
            <a:pPr marL="342900" indent="-342900"/>
            <a:r>
              <a:rPr lang="it-IT" dirty="0" err="1" smtClean="0"/>
              <a:t>AMboard</a:t>
            </a:r>
            <a:r>
              <a:rPr lang="it-IT" dirty="0" smtClean="0"/>
              <a:t>, AMB, AMBFTK, …</a:t>
            </a:r>
          </a:p>
          <a:p>
            <a:pPr marL="342900" indent="-342900"/>
            <a:r>
              <a:rPr lang="it-IT" dirty="0" err="1" smtClean="0"/>
              <a:t>Lamb</a:t>
            </a:r>
            <a:r>
              <a:rPr lang="it-IT" dirty="0" smtClean="0"/>
              <a:t>, </a:t>
            </a:r>
            <a:r>
              <a:rPr lang="it-IT" dirty="0" err="1" smtClean="0"/>
              <a:t>LambFTK</a:t>
            </a:r>
            <a:r>
              <a:rPr lang="it-IT" dirty="0" smtClean="0"/>
              <a:t>, …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000FD6">
                  <a:alpha val="2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2" descr="processing un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208" y="980728"/>
            <a:ext cx="7993063" cy="402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11"/>
          <p:cNvSpPr>
            <a:spLocks noChangeArrowheads="1"/>
          </p:cNvSpPr>
          <p:nvPr/>
        </p:nvSpPr>
        <p:spPr bwMode="auto">
          <a:xfrm>
            <a:off x="2880596" y="1180753"/>
            <a:ext cx="2016125" cy="18875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/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179512" y="5589240"/>
            <a:ext cx="882015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FTK:128  “</a:t>
            </a:r>
            <a:r>
              <a:rPr lang="it-IT" sz="2200" dirty="0">
                <a:solidFill>
                  <a:srgbClr val="00004C"/>
                </a:solidFill>
                <a:latin typeface="Times New Roman" pitchFamily="18" charset="0"/>
              </a:rPr>
              <a:t>Processing </a:t>
            </a:r>
            <a:r>
              <a:rPr lang="it-IT" sz="2200" dirty="0" err="1">
                <a:solidFill>
                  <a:srgbClr val="00004C"/>
                </a:solidFill>
                <a:latin typeface="Times New Roman" pitchFamily="18" charset="0"/>
              </a:rPr>
              <a:t>Unit</a:t>
            </a:r>
            <a:r>
              <a:rPr lang="it-IT" sz="2200" dirty="0">
                <a:solidFill>
                  <a:srgbClr val="00004C"/>
                </a:solidFill>
                <a:latin typeface="Times New Roman" pitchFamily="18" charset="0"/>
              </a:rPr>
              <a:t>”.</a:t>
            </a:r>
          </a:p>
          <a:p>
            <a:pPr>
              <a:defRPr/>
            </a:pP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Each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>
                <a:solidFill>
                  <a:srgbClr val="00004C"/>
                </a:solidFill>
                <a:latin typeface="Times New Roman" pitchFamily="18" charset="0"/>
              </a:rPr>
              <a:t>Processing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Unit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: 128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AMchip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for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a total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of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8 milioni di pattern. </a:t>
            </a:r>
            <a:endParaRPr lang="it-IT" sz="2200" dirty="0">
              <a:solidFill>
                <a:srgbClr val="00004C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=&gt;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Each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HIT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has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to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be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compared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with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8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million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patterns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inside the PU !</a:t>
            </a:r>
            <a:endParaRPr lang="it-IT" sz="2200" dirty="0">
              <a:solidFill>
                <a:srgbClr val="00004C"/>
              </a:solidFill>
              <a:latin typeface="Times New Roman" pitchFamily="18" charset="0"/>
            </a:endParaRPr>
          </a:p>
        </p:txBody>
      </p:sp>
      <p:sp>
        <p:nvSpPr>
          <p:cNvPr id="17414" name="Line 12"/>
          <p:cNvSpPr>
            <a:spLocks noChangeShapeType="1"/>
          </p:cNvSpPr>
          <p:nvPr/>
        </p:nvSpPr>
        <p:spPr bwMode="auto">
          <a:xfrm flipH="1">
            <a:off x="6984283" y="4092228"/>
            <a:ext cx="18002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7415" name="Line 13"/>
          <p:cNvSpPr>
            <a:spLocks noChangeShapeType="1"/>
          </p:cNvSpPr>
          <p:nvPr/>
        </p:nvSpPr>
        <p:spPr bwMode="auto">
          <a:xfrm flipH="1">
            <a:off x="5831758" y="4092228"/>
            <a:ext cx="792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7416" name="Rectangle 14"/>
          <p:cNvSpPr>
            <a:spLocks noChangeArrowheads="1"/>
          </p:cNvSpPr>
          <p:nvPr/>
        </p:nvSpPr>
        <p:spPr bwMode="auto">
          <a:xfrm>
            <a:off x="5255496" y="3860453"/>
            <a:ext cx="504825" cy="431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7417" name="Line 16"/>
          <p:cNvSpPr>
            <a:spLocks noChangeShapeType="1"/>
          </p:cNvSpPr>
          <p:nvPr/>
        </p:nvSpPr>
        <p:spPr bwMode="auto">
          <a:xfrm flipH="1">
            <a:off x="5760321" y="2507903"/>
            <a:ext cx="792162" cy="1295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7418" name="Line 17"/>
          <p:cNvSpPr>
            <a:spLocks noChangeShapeType="1"/>
          </p:cNvSpPr>
          <p:nvPr/>
        </p:nvSpPr>
        <p:spPr bwMode="auto">
          <a:xfrm flipH="1">
            <a:off x="6984283" y="2434878"/>
            <a:ext cx="1800225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6647" name="Text Box 23"/>
          <p:cNvSpPr txBox="1">
            <a:spLocks noChangeArrowheads="1"/>
          </p:cNvSpPr>
          <p:nvPr/>
        </p:nvSpPr>
        <p:spPr bwMode="auto">
          <a:xfrm>
            <a:off x="2232896" y="4666903"/>
            <a:ext cx="16700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60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AMB-FTK</a:t>
            </a:r>
          </a:p>
        </p:txBody>
      </p:sp>
      <p:sp>
        <p:nvSpPr>
          <p:cNvPr id="26648" name="Text Box 24"/>
          <p:cNvSpPr txBox="1">
            <a:spLocks noChangeArrowheads="1"/>
          </p:cNvSpPr>
          <p:nvPr/>
        </p:nvSpPr>
        <p:spPr bwMode="auto">
          <a:xfrm>
            <a:off x="5868144" y="836712"/>
            <a:ext cx="18145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600" dirty="0" err="1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AUX-Board</a:t>
            </a:r>
            <a:endParaRPr lang="it-IT" sz="2600" dirty="0">
              <a:solidFill>
                <a:srgbClr val="00004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6649" name="Text Box 25"/>
          <p:cNvSpPr txBox="1">
            <a:spLocks noChangeArrowheads="1"/>
          </p:cNvSpPr>
          <p:nvPr/>
        </p:nvSpPr>
        <p:spPr bwMode="auto">
          <a:xfrm>
            <a:off x="3059832" y="764704"/>
            <a:ext cx="18716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600" dirty="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LAMB-FTK</a:t>
            </a:r>
          </a:p>
        </p:txBody>
      </p:sp>
      <p:sp>
        <p:nvSpPr>
          <p:cNvPr id="26650" name="Text Box 26"/>
          <p:cNvSpPr txBox="1">
            <a:spLocks noChangeArrowheads="1"/>
          </p:cNvSpPr>
          <p:nvPr/>
        </p:nvSpPr>
        <p:spPr bwMode="auto">
          <a:xfrm>
            <a:off x="8324133" y="3658840"/>
            <a:ext cx="6064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60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Hit</a:t>
            </a:r>
          </a:p>
        </p:txBody>
      </p:sp>
      <p:sp>
        <p:nvSpPr>
          <p:cNvPr id="26651" name="Text Box 27"/>
          <p:cNvSpPr txBox="1">
            <a:spLocks noChangeArrowheads="1"/>
          </p:cNvSpPr>
          <p:nvPr/>
        </p:nvSpPr>
        <p:spPr bwMode="auto">
          <a:xfrm>
            <a:off x="8065371" y="1988790"/>
            <a:ext cx="107862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600" dirty="0" err="1" smtClean="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Tracks</a:t>
            </a:r>
            <a:endParaRPr lang="it-IT" sz="2600" dirty="0">
              <a:solidFill>
                <a:srgbClr val="00004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6652" name="Text Box 28"/>
          <p:cNvSpPr txBox="1">
            <a:spLocks noChangeArrowheads="1"/>
          </p:cNvSpPr>
          <p:nvPr/>
        </p:nvSpPr>
        <p:spPr bwMode="auto">
          <a:xfrm>
            <a:off x="4464921" y="4724053"/>
            <a:ext cx="185499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200" dirty="0" err="1" smtClean="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Erni</a:t>
            </a:r>
            <a:r>
              <a:rPr lang="it-IT" sz="2200" dirty="0" smtClean="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it-IT" sz="2200" dirty="0" err="1" smtClean="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connector</a:t>
            </a:r>
            <a:endParaRPr lang="it-IT" sz="2200" dirty="0">
              <a:solidFill>
                <a:srgbClr val="00004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7426" name="Line 30"/>
          <p:cNvSpPr>
            <a:spLocks noChangeShapeType="1"/>
          </p:cNvSpPr>
          <p:nvPr/>
        </p:nvSpPr>
        <p:spPr bwMode="auto">
          <a:xfrm flipV="1">
            <a:off x="5257083" y="4292253"/>
            <a:ext cx="144463" cy="5762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828455" y="3429000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Pattern matching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6517087" y="2924944"/>
            <a:ext cx="1492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Track fitting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(first stage)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2" name="Rectangle 1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92D050">
                  <a:alpha val="4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it-IT" sz="3200" dirty="0" smtClean="0"/>
              <a:t>Processing </a:t>
            </a:r>
            <a:r>
              <a:rPr lang="it-IT" sz="3200" dirty="0" err="1" smtClean="0"/>
              <a:t>unit</a:t>
            </a:r>
            <a:r>
              <a:rPr lang="it-IT" sz="3200" dirty="0" smtClean="0"/>
              <a:t>: </a:t>
            </a:r>
            <a:endParaRPr lang="it-IT" sz="3200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395536" y="5085184"/>
            <a:ext cx="452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AM system: </a:t>
            </a:r>
            <a:r>
              <a:rPr lang="en-US" b="1" dirty="0" err="1" smtClean="0">
                <a:solidFill>
                  <a:srgbClr val="FF0000"/>
                </a:solidFill>
              </a:rPr>
              <a:t>Amboard</a:t>
            </a:r>
            <a:r>
              <a:rPr lang="en-US" b="1" dirty="0" smtClean="0">
                <a:solidFill>
                  <a:srgbClr val="FF0000"/>
                </a:solidFill>
              </a:rPr>
              <a:t> + Lamb + </a:t>
            </a:r>
            <a:r>
              <a:rPr lang="en-US" b="1" dirty="0" err="1" smtClean="0">
                <a:solidFill>
                  <a:srgbClr val="FF0000"/>
                </a:solidFill>
              </a:rPr>
              <a:t>Amchip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2" descr="processing unit"/>
          <p:cNvPicPr>
            <a:picLocks noChangeAspect="1" noChangeArrowheads="1"/>
          </p:cNvPicPr>
          <p:nvPr/>
        </p:nvPicPr>
        <p:blipFill>
          <a:blip r:embed="rId2" cstate="print"/>
          <a:srcRect r="34684" b="6667"/>
          <a:stretch>
            <a:fillRect/>
          </a:stretch>
        </p:blipFill>
        <p:spPr bwMode="auto">
          <a:xfrm>
            <a:off x="755576" y="692696"/>
            <a:ext cx="6660979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107504" y="6427113"/>
            <a:ext cx="903649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Each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HIT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has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to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be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compared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with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8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million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patterns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inside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each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Amboard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 </a:t>
            </a:r>
            <a:endParaRPr lang="it-IT" sz="2200" dirty="0">
              <a:solidFill>
                <a:srgbClr val="00004C"/>
              </a:solidFill>
              <a:latin typeface="Times New Roman" pitchFamily="18" charset="0"/>
            </a:endParaRPr>
          </a:p>
        </p:txBody>
      </p:sp>
      <p:cxnSp>
        <p:nvCxnSpPr>
          <p:cNvPr id="5" name="Connettore 2 4"/>
          <p:cNvCxnSpPr/>
          <p:nvPr/>
        </p:nvCxnSpPr>
        <p:spPr>
          <a:xfrm flipH="1">
            <a:off x="7236296" y="5013176"/>
            <a:ext cx="1440160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/>
          <p:cNvCxnSpPr/>
          <p:nvPr/>
        </p:nvCxnSpPr>
        <p:spPr>
          <a:xfrm flipH="1" flipV="1">
            <a:off x="4716016" y="3717032"/>
            <a:ext cx="2448272" cy="1296144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flipH="1">
            <a:off x="2987824" y="3789040"/>
            <a:ext cx="1584176" cy="864096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H="1" flipV="1">
            <a:off x="2987824" y="2564904"/>
            <a:ext cx="1512168" cy="1008112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4716016" y="3717032"/>
            <a:ext cx="864096" cy="108012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V="1">
            <a:off x="4716016" y="2276872"/>
            <a:ext cx="720080" cy="1296144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uppo 54"/>
          <p:cNvGrpSpPr/>
          <p:nvPr/>
        </p:nvGrpSpPr>
        <p:grpSpPr>
          <a:xfrm>
            <a:off x="4355976" y="1268760"/>
            <a:ext cx="2088232" cy="1584176"/>
            <a:chOff x="4355976" y="1268760"/>
            <a:chExt cx="2088232" cy="1584176"/>
          </a:xfrm>
        </p:grpSpPr>
        <p:cxnSp>
          <p:nvCxnSpPr>
            <p:cNvPr id="17" name="Connettore 2 16"/>
            <p:cNvCxnSpPr/>
            <p:nvPr/>
          </p:nvCxnSpPr>
          <p:spPr>
            <a:xfrm flipH="1">
              <a:off x="4355976" y="1268760"/>
              <a:ext cx="360040" cy="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/>
            <p:cNvCxnSpPr/>
            <p:nvPr/>
          </p:nvCxnSpPr>
          <p:spPr>
            <a:xfrm flipH="1">
              <a:off x="4860032" y="1268760"/>
              <a:ext cx="360040" cy="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/>
            <p:cNvCxnSpPr/>
            <p:nvPr/>
          </p:nvCxnSpPr>
          <p:spPr>
            <a:xfrm flipH="1">
              <a:off x="4355976" y="1772816"/>
              <a:ext cx="360040" cy="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20"/>
            <p:cNvCxnSpPr/>
            <p:nvPr/>
          </p:nvCxnSpPr>
          <p:spPr>
            <a:xfrm flipH="1">
              <a:off x="4860032" y="1772816"/>
              <a:ext cx="360040" cy="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1"/>
            <p:cNvCxnSpPr/>
            <p:nvPr/>
          </p:nvCxnSpPr>
          <p:spPr>
            <a:xfrm flipH="1">
              <a:off x="4355976" y="2276872"/>
              <a:ext cx="360040" cy="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22"/>
            <p:cNvCxnSpPr/>
            <p:nvPr/>
          </p:nvCxnSpPr>
          <p:spPr>
            <a:xfrm flipH="1">
              <a:off x="4860032" y="2276872"/>
              <a:ext cx="360040" cy="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2 23"/>
            <p:cNvCxnSpPr/>
            <p:nvPr/>
          </p:nvCxnSpPr>
          <p:spPr>
            <a:xfrm flipH="1">
              <a:off x="4427984" y="2852936"/>
              <a:ext cx="360040" cy="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2 24"/>
            <p:cNvCxnSpPr/>
            <p:nvPr/>
          </p:nvCxnSpPr>
          <p:spPr>
            <a:xfrm flipH="1">
              <a:off x="4932040" y="2852936"/>
              <a:ext cx="360040" cy="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2 29"/>
            <p:cNvCxnSpPr/>
            <p:nvPr/>
          </p:nvCxnSpPr>
          <p:spPr>
            <a:xfrm>
              <a:off x="5580112" y="1268760"/>
              <a:ext cx="360040" cy="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2 31"/>
            <p:cNvCxnSpPr/>
            <p:nvPr/>
          </p:nvCxnSpPr>
          <p:spPr>
            <a:xfrm>
              <a:off x="6084168" y="1268760"/>
              <a:ext cx="360040" cy="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2 32"/>
            <p:cNvCxnSpPr/>
            <p:nvPr/>
          </p:nvCxnSpPr>
          <p:spPr>
            <a:xfrm>
              <a:off x="5580112" y="1772816"/>
              <a:ext cx="360040" cy="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2 33"/>
            <p:cNvCxnSpPr/>
            <p:nvPr/>
          </p:nvCxnSpPr>
          <p:spPr>
            <a:xfrm>
              <a:off x="6084168" y="1772816"/>
              <a:ext cx="360040" cy="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2 34"/>
            <p:cNvCxnSpPr/>
            <p:nvPr/>
          </p:nvCxnSpPr>
          <p:spPr>
            <a:xfrm>
              <a:off x="5580112" y="2276872"/>
              <a:ext cx="360040" cy="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2 35"/>
            <p:cNvCxnSpPr/>
            <p:nvPr/>
          </p:nvCxnSpPr>
          <p:spPr>
            <a:xfrm>
              <a:off x="6084168" y="2276872"/>
              <a:ext cx="360040" cy="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2 36"/>
            <p:cNvCxnSpPr/>
            <p:nvPr/>
          </p:nvCxnSpPr>
          <p:spPr>
            <a:xfrm>
              <a:off x="5580112" y="2852936"/>
              <a:ext cx="360040" cy="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2 37"/>
            <p:cNvCxnSpPr/>
            <p:nvPr/>
          </p:nvCxnSpPr>
          <p:spPr>
            <a:xfrm>
              <a:off x="6084168" y="2852936"/>
              <a:ext cx="360040" cy="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uppo 55"/>
          <p:cNvGrpSpPr/>
          <p:nvPr/>
        </p:nvGrpSpPr>
        <p:grpSpPr>
          <a:xfrm>
            <a:off x="4427984" y="1412776"/>
            <a:ext cx="1944216" cy="1584176"/>
            <a:chOff x="4427984" y="1412776"/>
            <a:chExt cx="1944216" cy="1584176"/>
          </a:xfrm>
        </p:grpSpPr>
        <p:cxnSp>
          <p:nvCxnSpPr>
            <p:cNvPr id="39" name="Connettore 2 38"/>
            <p:cNvCxnSpPr/>
            <p:nvPr/>
          </p:nvCxnSpPr>
          <p:spPr>
            <a:xfrm>
              <a:off x="5508104" y="1412776"/>
              <a:ext cx="36004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2 39"/>
            <p:cNvCxnSpPr/>
            <p:nvPr/>
          </p:nvCxnSpPr>
          <p:spPr>
            <a:xfrm>
              <a:off x="6012160" y="1412776"/>
              <a:ext cx="36004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2 40"/>
            <p:cNvCxnSpPr/>
            <p:nvPr/>
          </p:nvCxnSpPr>
          <p:spPr>
            <a:xfrm>
              <a:off x="5508104" y="1916832"/>
              <a:ext cx="36004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2 41"/>
            <p:cNvCxnSpPr/>
            <p:nvPr/>
          </p:nvCxnSpPr>
          <p:spPr>
            <a:xfrm>
              <a:off x="6012160" y="1916832"/>
              <a:ext cx="36004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2 42"/>
            <p:cNvCxnSpPr/>
            <p:nvPr/>
          </p:nvCxnSpPr>
          <p:spPr>
            <a:xfrm>
              <a:off x="5508104" y="2420888"/>
              <a:ext cx="36004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2 43"/>
            <p:cNvCxnSpPr/>
            <p:nvPr/>
          </p:nvCxnSpPr>
          <p:spPr>
            <a:xfrm>
              <a:off x="6012160" y="2420888"/>
              <a:ext cx="36004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2 44"/>
            <p:cNvCxnSpPr/>
            <p:nvPr/>
          </p:nvCxnSpPr>
          <p:spPr>
            <a:xfrm>
              <a:off x="5508104" y="2996952"/>
              <a:ext cx="36004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2 45"/>
            <p:cNvCxnSpPr/>
            <p:nvPr/>
          </p:nvCxnSpPr>
          <p:spPr>
            <a:xfrm>
              <a:off x="6012160" y="2996952"/>
              <a:ext cx="36004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2 46"/>
            <p:cNvCxnSpPr/>
            <p:nvPr/>
          </p:nvCxnSpPr>
          <p:spPr>
            <a:xfrm flipH="1">
              <a:off x="4427984" y="1412776"/>
              <a:ext cx="36004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2 47"/>
            <p:cNvCxnSpPr/>
            <p:nvPr/>
          </p:nvCxnSpPr>
          <p:spPr>
            <a:xfrm flipH="1">
              <a:off x="4932040" y="1412776"/>
              <a:ext cx="36004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2 48"/>
            <p:cNvCxnSpPr/>
            <p:nvPr/>
          </p:nvCxnSpPr>
          <p:spPr>
            <a:xfrm flipH="1">
              <a:off x="4427984" y="1916832"/>
              <a:ext cx="36004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2 49"/>
            <p:cNvCxnSpPr/>
            <p:nvPr/>
          </p:nvCxnSpPr>
          <p:spPr>
            <a:xfrm flipH="1">
              <a:off x="4932040" y="1916832"/>
              <a:ext cx="36004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2 50"/>
            <p:cNvCxnSpPr/>
            <p:nvPr/>
          </p:nvCxnSpPr>
          <p:spPr>
            <a:xfrm flipH="1">
              <a:off x="4427984" y="2420888"/>
              <a:ext cx="36004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2 51"/>
            <p:cNvCxnSpPr/>
            <p:nvPr/>
          </p:nvCxnSpPr>
          <p:spPr>
            <a:xfrm flipH="1">
              <a:off x="4932040" y="2420888"/>
              <a:ext cx="36004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2 52"/>
            <p:cNvCxnSpPr/>
            <p:nvPr/>
          </p:nvCxnSpPr>
          <p:spPr>
            <a:xfrm flipH="1">
              <a:off x="4499992" y="2996952"/>
              <a:ext cx="36004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2 53"/>
            <p:cNvCxnSpPr/>
            <p:nvPr/>
          </p:nvCxnSpPr>
          <p:spPr>
            <a:xfrm flipH="1">
              <a:off x="5004048" y="2996952"/>
              <a:ext cx="36004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Freccia a destra 59"/>
          <p:cNvSpPr/>
          <p:nvPr/>
        </p:nvSpPr>
        <p:spPr>
          <a:xfrm rot="10800000">
            <a:off x="7236296" y="4653136"/>
            <a:ext cx="1512168" cy="79208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82" name="Gruppo 81"/>
          <p:cNvGrpSpPr/>
          <p:nvPr/>
        </p:nvGrpSpPr>
        <p:grpSpPr>
          <a:xfrm rot="10800000">
            <a:off x="5580112" y="1124744"/>
            <a:ext cx="936104" cy="1872208"/>
            <a:chOff x="7668344" y="908720"/>
            <a:chExt cx="936104" cy="1872208"/>
          </a:xfrm>
        </p:grpSpPr>
        <p:sp>
          <p:nvSpPr>
            <p:cNvPr id="61" name="Freccia a destra 60"/>
            <p:cNvSpPr/>
            <p:nvPr/>
          </p:nvSpPr>
          <p:spPr>
            <a:xfrm rot="10800000">
              <a:off x="8172400" y="908720"/>
              <a:ext cx="360040" cy="504056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3" name="Freccia a destra 62"/>
            <p:cNvSpPr/>
            <p:nvPr/>
          </p:nvSpPr>
          <p:spPr>
            <a:xfrm rot="10800000">
              <a:off x="8244408" y="1052736"/>
              <a:ext cx="360040" cy="50405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6" name="Freccia a destra 65"/>
            <p:cNvSpPr/>
            <p:nvPr/>
          </p:nvSpPr>
          <p:spPr>
            <a:xfrm rot="10800000">
              <a:off x="8172400" y="1340768"/>
              <a:ext cx="360040" cy="504056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7" name="Freccia a destra 66"/>
            <p:cNvSpPr/>
            <p:nvPr/>
          </p:nvSpPr>
          <p:spPr>
            <a:xfrm rot="10800000">
              <a:off x="8244408" y="1484784"/>
              <a:ext cx="360040" cy="50405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0" name="Freccia a destra 69"/>
            <p:cNvSpPr/>
            <p:nvPr/>
          </p:nvSpPr>
          <p:spPr>
            <a:xfrm rot="10800000">
              <a:off x="8172400" y="1700808"/>
              <a:ext cx="360040" cy="504056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1" name="Freccia a destra 70"/>
            <p:cNvSpPr/>
            <p:nvPr/>
          </p:nvSpPr>
          <p:spPr>
            <a:xfrm rot="10800000">
              <a:off x="8244408" y="1844824"/>
              <a:ext cx="360040" cy="50405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Freccia a destra 71"/>
            <p:cNvSpPr/>
            <p:nvPr/>
          </p:nvSpPr>
          <p:spPr>
            <a:xfrm rot="10800000">
              <a:off x="8172400" y="2132856"/>
              <a:ext cx="360040" cy="504056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3" name="Freccia a destra 72"/>
            <p:cNvSpPr/>
            <p:nvPr/>
          </p:nvSpPr>
          <p:spPr>
            <a:xfrm rot="10800000">
              <a:off x="8244408" y="2276872"/>
              <a:ext cx="360040" cy="50405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4" name="Freccia a destra 73"/>
            <p:cNvSpPr/>
            <p:nvPr/>
          </p:nvSpPr>
          <p:spPr>
            <a:xfrm rot="10800000">
              <a:off x="7668344" y="908720"/>
              <a:ext cx="360040" cy="504056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5" name="Freccia a destra 74"/>
            <p:cNvSpPr/>
            <p:nvPr/>
          </p:nvSpPr>
          <p:spPr>
            <a:xfrm rot="10800000">
              <a:off x="7740352" y="1052736"/>
              <a:ext cx="360040" cy="50405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6" name="Freccia a destra 75"/>
            <p:cNvSpPr/>
            <p:nvPr/>
          </p:nvSpPr>
          <p:spPr>
            <a:xfrm rot="10800000">
              <a:off x="7668344" y="1340768"/>
              <a:ext cx="360040" cy="504056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7" name="Freccia a destra 76"/>
            <p:cNvSpPr/>
            <p:nvPr/>
          </p:nvSpPr>
          <p:spPr>
            <a:xfrm rot="10800000">
              <a:off x="7740352" y="1484784"/>
              <a:ext cx="360040" cy="50405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8" name="Freccia a destra 77"/>
            <p:cNvSpPr/>
            <p:nvPr/>
          </p:nvSpPr>
          <p:spPr>
            <a:xfrm rot="10800000">
              <a:off x="7668344" y="1700808"/>
              <a:ext cx="360040" cy="504056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9" name="Freccia a destra 78"/>
            <p:cNvSpPr/>
            <p:nvPr/>
          </p:nvSpPr>
          <p:spPr>
            <a:xfrm rot="10800000">
              <a:off x="7740352" y="1844824"/>
              <a:ext cx="360040" cy="50405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0" name="Freccia a destra 79"/>
            <p:cNvSpPr/>
            <p:nvPr/>
          </p:nvSpPr>
          <p:spPr>
            <a:xfrm rot="10800000">
              <a:off x="7668344" y="2132856"/>
              <a:ext cx="360040" cy="504056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1" name="Freccia a destra 80"/>
            <p:cNvSpPr/>
            <p:nvPr/>
          </p:nvSpPr>
          <p:spPr>
            <a:xfrm rot="10800000">
              <a:off x="7740352" y="2276872"/>
              <a:ext cx="360040" cy="50405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83" name="Gruppo 82"/>
          <p:cNvGrpSpPr/>
          <p:nvPr/>
        </p:nvGrpSpPr>
        <p:grpSpPr>
          <a:xfrm>
            <a:off x="4355976" y="1052736"/>
            <a:ext cx="936104" cy="1872208"/>
            <a:chOff x="7668344" y="908720"/>
            <a:chExt cx="936104" cy="1872208"/>
          </a:xfrm>
        </p:grpSpPr>
        <p:sp>
          <p:nvSpPr>
            <p:cNvPr id="84" name="Freccia a destra 83"/>
            <p:cNvSpPr/>
            <p:nvPr/>
          </p:nvSpPr>
          <p:spPr>
            <a:xfrm rot="10800000">
              <a:off x="8172400" y="908720"/>
              <a:ext cx="360040" cy="504056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5" name="Freccia a destra 84"/>
            <p:cNvSpPr/>
            <p:nvPr/>
          </p:nvSpPr>
          <p:spPr>
            <a:xfrm rot="10800000">
              <a:off x="8244408" y="1052736"/>
              <a:ext cx="360040" cy="50405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6" name="Freccia a destra 85"/>
            <p:cNvSpPr/>
            <p:nvPr/>
          </p:nvSpPr>
          <p:spPr>
            <a:xfrm rot="10800000">
              <a:off x="8172400" y="1340768"/>
              <a:ext cx="360040" cy="504056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7" name="Freccia a destra 86"/>
            <p:cNvSpPr/>
            <p:nvPr/>
          </p:nvSpPr>
          <p:spPr>
            <a:xfrm rot="10800000">
              <a:off x="8244408" y="1484784"/>
              <a:ext cx="360040" cy="50405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8" name="Freccia a destra 87"/>
            <p:cNvSpPr/>
            <p:nvPr/>
          </p:nvSpPr>
          <p:spPr>
            <a:xfrm rot="10800000">
              <a:off x="8172400" y="1700808"/>
              <a:ext cx="360040" cy="504056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9" name="Freccia a destra 88"/>
            <p:cNvSpPr/>
            <p:nvPr/>
          </p:nvSpPr>
          <p:spPr>
            <a:xfrm rot="10800000">
              <a:off x="8244408" y="1844824"/>
              <a:ext cx="360040" cy="50405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Freccia a destra 89"/>
            <p:cNvSpPr/>
            <p:nvPr/>
          </p:nvSpPr>
          <p:spPr>
            <a:xfrm rot="10800000">
              <a:off x="8172400" y="2132856"/>
              <a:ext cx="360040" cy="504056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Freccia a destra 90"/>
            <p:cNvSpPr/>
            <p:nvPr/>
          </p:nvSpPr>
          <p:spPr>
            <a:xfrm rot="10800000">
              <a:off x="8244408" y="2276872"/>
              <a:ext cx="360040" cy="50405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2" name="Freccia a destra 91"/>
            <p:cNvSpPr/>
            <p:nvPr/>
          </p:nvSpPr>
          <p:spPr>
            <a:xfrm rot="10800000">
              <a:off x="7668344" y="908720"/>
              <a:ext cx="360040" cy="504056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3" name="Freccia a destra 92"/>
            <p:cNvSpPr/>
            <p:nvPr/>
          </p:nvSpPr>
          <p:spPr>
            <a:xfrm rot="10800000">
              <a:off x="7740352" y="1052736"/>
              <a:ext cx="360040" cy="50405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4" name="Freccia a destra 93"/>
            <p:cNvSpPr/>
            <p:nvPr/>
          </p:nvSpPr>
          <p:spPr>
            <a:xfrm rot="10800000">
              <a:off x="7668344" y="1340768"/>
              <a:ext cx="360040" cy="504056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5" name="Freccia a destra 94"/>
            <p:cNvSpPr/>
            <p:nvPr/>
          </p:nvSpPr>
          <p:spPr>
            <a:xfrm rot="10800000">
              <a:off x="7740352" y="1484784"/>
              <a:ext cx="360040" cy="50405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6" name="Freccia a destra 95"/>
            <p:cNvSpPr/>
            <p:nvPr/>
          </p:nvSpPr>
          <p:spPr>
            <a:xfrm rot="10800000">
              <a:off x="7668344" y="1700808"/>
              <a:ext cx="360040" cy="504056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7" name="Freccia a destra 96"/>
            <p:cNvSpPr/>
            <p:nvPr/>
          </p:nvSpPr>
          <p:spPr>
            <a:xfrm rot="10800000">
              <a:off x="7740352" y="1844824"/>
              <a:ext cx="360040" cy="50405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8" name="Freccia a destra 97"/>
            <p:cNvSpPr/>
            <p:nvPr/>
          </p:nvSpPr>
          <p:spPr>
            <a:xfrm rot="10800000">
              <a:off x="7668344" y="2132856"/>
              <a:ext cx="360040" cy="504056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9" name="Freccia a destra 98"/>
            <p:cNvSpPr/>
            <p:nvPr/>
          </p:nvSpPr>
          <p:spPr>
            <a:xfrm rot="10800000">
              <a:off x="7740352" y="2276872"/>
              <a:ext cx="360040" cy="50405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2" name="Rectangle 1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92D050">
                  <a:alpha val="4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it-IT" sz="3200" dirty="0" smtClean="0"/>
              <a:t>AM system: data </a:t>
            </a:r>
            <a:r>
              <a:rPr lang="it-IT" sz="3200" dirty="0" err="1" smtClean="0"/>
              <a:t>path</a:t>
            </a:r>
            <a:endParaRPr lang="it-IT" sz="3200" dirty="0"/>
          </a:p>
        </p:txBody>
      </p:sp>
      <p:sp>
        <p:nvSpPr>
          <p:cNvPr id="103" name="CasellaDiTesto 102"/>
          <p:cNvSpPr txBox="1"/>
          <p:nvPr/>
        </p:nvSpPr>
        <p:spPr>
          <a:xfrm>
            <a:off x="7668344" y="443711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HITS</a:t>
            </a:r>
            <a:endParaRPr lang="it-IT" dirty="0"/>
          </a:p>
        </p:txBody>
      </p:sp>
      <p:sp>
        <p:nvSpPr>
          <p:cNvPr id="104" name="CasellaDiTesto 103"/>
          <p:cNvSpPr txBox="1"/>
          <p:nvPr/>
        </p:nvSpPr>
        <p:spPr>
          <a:xfrm>
            <a:off x="7740352" y="5229200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8x15 </a:t>
            </a:r>
            <a:r>
              <a:rPr lang="it-IT" dirty="0" err="1" smtClean="0"/>
              <a:t>bits</a:t>
            </a:r>
            <a:endParaRPr lang="it-IT" dirty="0" smtClean="0"/>
          </a:p>
          <a:p>
            <a:r>
              <a:rPr lang="it-IT" dirty="0" smtClean="0"/>
              <a:t>(</a:t>
            </a:r>
            <a:r>
              <a:rPr lang="it-IT" dirty="0" err="1" smtClean="0"/>
              <a:t>serialized</a:t>
            </a:r>
            <a:r>
              <a:rPr lang="it-IT" dirty="0" smtClean="0"/>
              <a:t>)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10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2" descr="processing unit"/>
          <p:cNvPicPr>
            <a:picLocks noChangeAspect="1" noChangeArrowheads="1"/>
          </p:cNvPicPr>
          <p:nvPr/>
        </p:nvPicPr>
        <p:blipFill>
          <a:blip r:embed="rId2" cstate="print"/>
          <a:srcRect r="34684" b="6667"/>
          <a:stretch>
            <a:fillRect/>
          </a:stretch>
        </p:blipFill>
        <p:spPr bwMode="auto">
          <a:xfrm>
            <a:off x="755576" y="692696"/>
            <a:ext cx="6660979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3" name="Connettore 2 82"/>
          <p:cNvCxnSpPr/>
          <p:nvPr/>
        </p:nvCxnSpPr>
        <p:spPr>
          <a:xfrm>
            <a:off x="2915816" y="2420888"/>
            <a:ext cx="3816424" cy="2520280"/>
          </a:xfrm>
          <a:prstGeom prst="straightConnector1">
            <a:avLst/>
          </a:prstGeom>
          <a:ln w="50800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ttore 2 99"/>
          <p:cNvCxnSpPr/>
          <p:nvPr/>
        </p:nvCxnSpPr>
        <p:spPr>
          <a:xfrm>
            <a:off x="2771800" y="4337720"/>
            <a:ext cx="3744416" cy="675456"/>
          </a:xfrm>
          <a:prstGeom prst="straightConnector1">
            <a:avLst/>
          </a:prstGeom>
          <a:ln w="50800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ttore 2 101"/>
          <p:cNvCxnSpPr/>
          <p:nvPr/>
        </p:nvCxnSpPr>
        <p:spPr>
          <a:xfrm>
            <a:off x="5364088" y="2348880"/>
            <a:ext cx="1296144" cy="2376264"/>
          </a:xfrm>
          <a:prstGeom prst="straightConnector1">
            <a:avLst/>
          </a:prstGeom>
          <a:ln w="50800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2 105"/>
          <p:cNvCxnSpPr/>
          <p:nvPr/>
        </p:nvCxnSpPr>
        <p:spPr>
          <a:xfrm>
            <a:off x="5364088" y="4581128"/>
            <a:ext cx="1152128" cy="288032"/>
          </a:xfrm>
          <a:prstGeom prst="straightConnector1">
            <a:avLst/>
          </a:prstGeom>
          <a:ln w="50800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Freccia a destra 109"/>
          <p:cNvSpPr/>
          <p:nvPr/>
        </p:nvSpPr>
        <p:spPr>
          <a:xfrm>
            <a:off x="6876256" y="4797152"/>
            <a:ext cx="180020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2" name="Rectangle 1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92D050">
                  <a:alpha val="4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it-IT" sz="3200" dirty="0" smtClean="0"/>
              <a:t>AM system: data </a:t>
            </a:r>
            <a:r>
              <a:rPr lang="it-IT" sz="3200" dirty="0" err="1" smtClean="0"/>
              <a:t>path</a:t>
            </a:r>
            <a:endParaRPr lang="it-IT" sz="3200" dirty="0"/>
          </a:p>
        </p:txBody>
      </p:sp>
      <p:sp>
        <p:nvSpPr>
          <p:cNvPr id="113" name="CasellaDiTesto 112"/>
          <p:cNvSpPr txBox="1"/>
          <p:nvPr/>
        </p:nvSpPr>
        <p:spPr>
          <a:xfrm>
            <a:off x="7524328" y="450912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ROADS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92D050">
                  <a:alpha val="4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it-IT" sz="3200" dirty="0" smtClean="0"/>
              <a:t>AM system: </a:t>
            </a:r>
            <a:r>
              <a:rPr lang="it-IT" sz="3200" dirty="0" err="1" smtClean="0"/>
              <a:t>actual</a:t>
            </a:r>
            <a:r>
              <a:rPr lang="it-IT" sz="3200" dirty="0" smtClean="0"/>
              <a:t> system (data </a:t>
            </a:r>
            <a:r>
              <a:rPr lang="it-IT" sz="3200" dirty="0" err="1" smtClean="0"/>
              <a:t>distribution</a:t>
            </a:r>
            <a:r>
              <a:rPr lang="it-IT" sz="3200" dirty="0" smtClean="0"/>
              <a:t>)</a:t>
            </a:r>
            <a:endParaRPr lang="it-IT" sz="3200" dirty="0"/>
          </a:p>
        </p:txBody>
      </p:sp>
      <p:pic>
        <p:nvPicPr>
          <p:cNvPr id="3" name="Picture 22" descr="processing unit"/>
          <p:cNvPicPr>
            <a:picLocks noChangeAspect="1" noChangeArrowheads="1"/>
          </p:cNvPicPr>
          <p:nvPr/>
        </p:nvPicPr>
        <p:blipFill>
          <a:blip r:embed="rId2" cstate="print"/>
          <a:srcRect r="34684" b="6667"/>
          <a:stretch>
            <a:fillRect/>
          </a:stretch>
        </p:blipFill>
        <p:spPr bwMode="auto">
          <a:xfrm>
            <a:off x="323528" y="1124744"/>
            <a:ext cx="225033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2" descr="C:\Users\piendi\Desktop\2013-02-08-01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284984"/>
            <a:ext cx="1778298" cy="1512168"/>
          </a:xfrm>
          <a:prstGeom prst="rect">
            <a:avLst/>
          </a:prstGeom>
          <a:noFill/>
        </p:spPr>
      </p:pic>
      <p:pic>
        <p:nvPicPr>
          <p:cNvPr id="6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157192"/>
            <a:ext cx="1533865" cy="129614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987824" y="1268760"/>
            <a:ext cx="61561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AMBftk</a:t>
            </a:r>
            <a:endParaRPr lang="it-IT" dirty="0" smtClean="0">
              <a:solidFill>
                <a:srgbClr val="FF0000"/>
              </a:solidFill>
            </a:endParaRPr>
          </a:p>
          <a:p>
            <a:r>
              <a:rPr lang="it-IT" dirty="0" smtClean="0"/>
              <a:t>Input (HITS) </a:t>
            </a:r>
            <a:r>
              <a:rPr lang="it-IT" dirty="0" err="1" smtClean="0"/>
              <a:t>received</a:t>
            </a:r>
            <a:r>
              <a:rPr lang="it-IT" dirty="0" smtClean="0"/>
              <a:t> </a:t>
            </a:r>
            <a:r>
              <a:rPr lang="it-IT" dirty="0" err="1" smtClean="0"/>
              <a:t>serially</a:t>
            </a:r>
            <a:r>
              <a:rPr lang="it-IT" dirty="0" smtClean="0"/>
              <a:t> (</a:t>
            </a:r>
            <a:r>
              <a:rPr lang="it-IT" dirty="0" err="1" smtClean="0"/>
              <a:t>from</a:t>
            </a:r>
            <a:r>
              <a:rPr lang="it-IT" dirty="0" smtClean="0"/>
              <a:t> AUX card) </a:t>
            </a:r>
            <a:r>
              <a:rPr lang="it-IT" dirty="0" err="1" smtClean="0"/>
              <a:t>but</a:t>
            </a:r>
            <a:r>
              <a:rPr lang="it-IT" dirty="0" smtClean="0"/>
              <a:t> </a:t>
            </a:r>
            <a:r>
              <a:rPr lang="it-IT" dirty="0" err="1" smtClean="0"/>
              <a:t>distrubuted</a:t>
            </a:r>
            <a:r>
              <a:rPr lang="it-IT" dirty="0" smtClean="0"/>
              <a:t> </a:t>
            </a:r>
            <a:r>
              <a:rPr lang="it-IT" dirty="0" err="1" smtClean="0"/>
              <a:t>half</a:t>
            </a:r>
            <a:r>
              <a:rPr lang="it-IT" dirty="0" smtClean="0"/>
              <a:t> </a:t>
            </a:r>
            <a:r>
              <a:rPr lang="it-IT" dirty="0" err="1" smtClean="0"/>
              <a:t>serially</a:t>
            </a:r>
            <a:r>
              <a:rPr lang="it-IT" dirty="0" smtClean="0"/>
              <a:t> and </a:t>
            </a:r>
            <a:r>
              <a:rPr lang="it-IT" dirty="0" err="1" smtClean="0"/>
              <a:t>half</a:t>
            </a:r>
            <a:r>
              <a:rPr lang="it-IT" dirty="0" smtClean="0"/>
              <a:t> in </a:t>
            </a:r>
            <a:r>
              <a:rPr lang="it-IT" dirty="0" err="1" smtClean="0"/>
              <a:t>parallel</a:t>
            </a:r>
            <a:endParaRPr lang="it-IT" dirty="0" smtClean="0"/>
          </a:p>
          <a:p>
            <a:r>
              <a:rPr lang="it-IT" dirty="0" err="1" smtClean="0"/>
              <a:t>Totally</a:t>
            </a:r>
            <a:r>
              <a:rPr lang="it-IT" dirty="0" smtClean="0"/>
              <a:t> </a:t>
            </a:r>
            <a:r>
              <a:rPr lang="it-IT" dirty="0" err="1" smtClean="0"/>
              <a:t>serialized</a:t>
            </a:r>
            <a:r>
              <a:rPr lang="it-IT" dirty="0" smtClean="0"/>
              <a:t> </a:t>
            </a:r>
            <a:r>
              <a:rPr lang="it-IT" dirty="0" err="1" smtClean="0"/>
              <a:t>outputs</a:t>
            </a:r>
            <a:r>
              <a:rPr lang="it-IT" dirty="0" smtClean="0"/>
              <a:t> (ROADS)</a:t>
            </a:r>
          </a:p>
          <a:p>
            <a:r>
              <a:rPr lang="it-IT" dirty="0" smtClean="0"/>
              <a:t>3,3V </a:t>
            </a:r>
            <a:r>
              <a:rPr lang="it-IT" dirty="0" err="1" smtClean="0"/>
              <a:t>for</a:t>
            </a:r>
            <a:r>
              <a:rPr lang="it-IT" dirty="0" smtClean="0"/>
              <a:t> I/O</a:t>
            </a:r>
          </a:p>
          <a:p>
            <a:r>
              <a:rPr lang="it-IT" dirty="0" smtClean="0"/>
              <a:t>1,2V </a:t>
            </a:r>
            <a:r>
              <a:rPr lang="it-IT" dirty="0" err="1" smtClean="0"/>
              <a:t>for</a:t>
            </a:r>
            <a:r>
              <a:rPr lang="it-IT" dirty="0" smtClean="0"/>
              <a:t> </a:t>
            </a:r>
            <a:r>
              <a:rPr lang="it-IT" dirty="0" err="1" smtClean="0"/>
              <a:t>cores</a:t>
            </a:r>
            <a:r>
              <a:rPr lang="it-IT" dirty="0" smtClean="0"/>
              <a:t> (</a:t>
            </a:r>
            <a:r>
              <a:rPr lang="it-IT" dirty="0" err="1" smtClean="0"/>
              <a:t>fpga</a:t>
            </a:r>
            <a:r>
              <a:rPr lang="it-IT" dirty="0" smtClean="0"/>
              <a:t> and </a:t>
            </a:r>
            <a:r>
              <a:rPr lang="it-IT" dirty="0" err="1" smtClean="0"/>
              <a:t>Amchips</a:t>
            </a:r>
            <a:r>
              <a:rPr lang="it-IT" dirty="0" smtClean="0"/>
              <a:t>)</a:t>
            </a:r>
            <a:endParaRPr lang="it-IT" dirty="0" smtClean="0"/>
          </a:p>
        </p:txBody>
      </p:sp>
      <p:sp>
        <p:nvSpPr>
          <p:cNvPr id="9" name="CasellaDiTesto 8"/>
          <p:cNvSpPr txBox="1"/>
          <p:nvPr/>
        </p:nvSpPr>
        <p:spPr>
          <a:xfrm>
            <a:off x="3059832" y="3356992"/>
            <a:ext cx="6084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LAMBftk</a:t>
            </a:r>
            <a:endParaRPr lang="it-IT" dirty="0" smtClean="0">
              <a:solidFill>
                <a:srgbClr val="FF0000"/>
              </a:solidFill>
            </a:endParaRPr>
          </a:p>
          <a:p>
            <a:r>
              <a:rPr lang="it-IT" dirty="0" err="1" smtClean="0"/>
              <a:t>Converts</a:t>
            </a:r>
            <a:r>
              <a:rPr lang="it-IT" dirty="0" smtClean="0"/>
              <a:t> serial data in </a:t>
            </a:r>
            <a:r>
              <a:rPr lang="it-IT" dirty="0" err="1" smtClean="0"/>
              <a:t>parallel</a:t>
            </a:r>
            <a:r>
              <a:rPr lang="it-IT" dirty="0" smtClean="0"/>
              <a:t> (</a:t>
            </a: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fpga</a:t>
            </a:r>
            <a:r>
              <a:rPr lang="it-IT" dirty="0" smtClean="0"/>
              <a:t>)</a:t>
            </a:r>
          </a:p>
          <a:p>
            <a:r>
              <a:rPr lang="it-IT" dirty="0" err="1" smtClean="0"/>
              <a:t>Distributes</a:t>
            </a:r>
            <a:r>
              <a:rPr lang="it-IT" dirty="0" smtClean="0"/>
              <a:t> </a:t>
            </a:r>
            <a:r>
              <a:rPr lang="it-IT" dirty="0" err="1" smtClean="0"/>
              <a:t>parallel</a:t>
            </a:r>
            <a:r>
              <a:rPr lang="it-IT" dirty="0" smtClean="0"/>
              <a:t> data </a:t>
            </a:r>
            <a:r>
              <a:rPr lang="it-IT" dirty="0" err="1" smtClean="0"/>
              <a:t>to</a:t>
            </a:r>
            <a:r>
              <a:rPr lang="it-IT" dirty="0" smtClean="0"/>
              <a:t> ALL </a:t>
            </a:r>
            <a:r>
              <a:rPr lang="it-IT" dirty="0" err="1" smtClean="0"/>
              <a:t>Amchips</a:t>
            </a:r>
            <a:endParaRPr lang="it-IT" dirty="0" smtClean="0"/>
          </a:p>
          <a:p>
            <a:r>
              <a:rPr lang="it-IT" dirty="0" err="1" smtClean="0"/>
              <a:t>Collect</a:t>
            </a:r>
            <a:r>
              <a:rPr lang="it-IT" dirty="0" smtClean="0"/>
              <a:t> </a:t>
            </a:r>
            <a:r>
              <a:rPr lang="it-IT" dirty="0" err="1" smtClean="0"/>
              <a:t>parallel</a:t>
            </a:r>
            <a:r>
              <a:rPr lang="it-IT" dirty="0" smtClean="0"/>
              <a:t> </a:t>
            </a:r>
            <a:r>
              <a:rPr lang="it-IT" dirty="0" err="1" smtClean="0"/>
              <a:t>Amchips</a:t>
            </a:r>
            <a:r>
              <a:rPr lang="it-IT" dirty="0" smtClean="0"/>
              <a:t> </a:t>
            </a:r>
            <a:r>
              <a:rPr lang="it-IT" dirty="0" err="1" smtClean="0"/>
              <a:t>outputs</a:t>
            </a:r>
            <a:r>
              <a:rPr lang="it-IT" dirty="0" smtClean="0"/>
              <a:t> and </a:t>
            </a:r>
            <a:r>
              <a:rPr lang="it-IT" dirty="0" err="1" smtClean="0"/>
              <a:t>convert</a:t>
            </a:r>
            <a:r>
              <a:rPr lang="it-IT" dirty="0" smtClean="0"/>
              <a:t> </a:t>
            </a:r>
            <a:r>
              <a:rPr lang="it-IT" dirty="0" err="1" smtClean="0"/>
              <a:t>them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smtClean="0"/>
              <a:t>serial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059832" y="5373216"/>
            <a:ext cx="46346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AMchip04</a:t>
            </a:r>
          </a:p>
          <a:p>
            <a:r>
              <a:rPr lang="it-IT" dirty="0" err="1" smtClean="0"/>
              <a:t>Needs</a:t>
            </a:r>
            <a:r>
              <a:rPr lang="it-IT" dirty="0" smtClean="0"/>
              <a:t> </a:t>
            </a:r>
            <a:r>
              <a:rPr lang="it-IT" dirty="0" err="1" smtClean="0"/>
              <a:t>parallel</a:t>
            </a:r>
            <a:r>
              <a:rPr lang="it-IT" dirty="0" smtClean="0"/>
              <a:t> </a:t>
            </a:r>
            <a:r>
              <a:rPr lang="it-IT" dirty="0" err="1" smtClean="0"/>
              <a:t>inputs</a:t>
            </a:r>
            <a:r>
              <a:rPr lang="it-IT" dirty="0" smtClean="0"/>
              <a:t>, </a:t>
            </a:r>
            <a:r>
              <a:rPr lang="it-IT" dirty="0" err="1" smtClean="0"/>
              <a:t>gives</a:t>
            </a:r>
            <a:r>
              <a:rPr lang="it-IT" dirty="0" smtClean="0"/>
              <a:t> </a:t>
            </a:r>
            <a:r>
              <a:rPr lang="it-IT" dirty="0" err="1" smtClean="0"/>
              <a:t>parallel</a:t>
            </a:r>
            <a:r>
              <a:rPr lang="it-IT" dirty="0" smtClean="0"/>
              <a:t> </a:t>
            </a:r>
            <a:r>
              <a:rPr lang="it-IT" dirty="0" err="1" smtClean="0"/>
              <a:t>outputs</a:t>
            </a:r>
            <a:endParaRPr lang="it-IT" dirty="0" smtClean="0"/>
          </a:p>
          <a:p>
            <a:r>
              <a:rPr lang="it-IT" dirty="0" smtClean="0"/>
              <a:t>LQ208 package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92D050">
                  <a:alpha val="4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16416" cy="836712"/>
          </a:xfrm>
        </p:spPr>
        <p:txBody>
          <a:bodyPr/>
          <a:lstStyle/>
          <a:p>
            <a:pPr algn="l">
              <a:defRPr/>
            </a:pPr>
            <a:r>
              <a:rPr lang="en-US" sz="2400" b="1" dirty="0" smtClean="0">
                <a:solidFill>
                  <a:schemeClr val="accent6"/>
                </a:solidFill>
                <a:latin typeface="Arial Narrow" pitchFamily="34" charset="0"/>
              </a:rPr>
              <a:t>AM System: AM chip04: TMSC 65 nm (actual </a:t>
            </a:r>
            <a:r>
              <a:rPr lang="en-US" sz="2400" b="1" dirty="0" err="1" smtClean="0">
                <a:solidFill>
                  <a:schemeClr val="accent6"/>
                </a:solidFill>
                <a:latin typeface="Arial Narrow" pitchFamily="34" charset="0"/>
              </a:rPr>
              <a:t>Amchip</a:t>
            </a:r>
            <a:r>
              <a:rPr lang="en-US" sz="2400" b="1" dirty="0" smtClean="0">
                <a:solidFill>
                  <a:schemeClr val="accent6"/>
                </a:solidFill>
                <a:latin typeface="Arial Narrow" pitchFamily="34" charset="0"/>
              </a:rPr>
              <a:t>)</a:t>
            </a:r>
            <a:endParaRPr lang="en-US" sz="24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0" y="2780928"/>
            <a:ext cx="9144000" cy="1728788"/>
          </a:xfrm>
        </p:spPr>
        <p:txBody>
          <a:bodyPr/>
          <a:lstStyle/>
          <a:p>
            <a:r>
              <a:rPr lang="en-US" sz="2000" dirty="0" smtClean="0">
                <a:latin typeface="Arial Narrow" pitchFamily="34" charset="0"/>
              </a:rPr>
              <a:t>Yield&gt;80% - tests successful 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Arial Narrow" pitchFamily="34" charset="0"/>
              </a:rPr>
              <a:t>64kpatt </a:t>
            </a:r>
            <a:r>
              <a:rPr lang="en-US" sz="2000" dirty="0" smtClean="0">
                <a:latin typeface="Arial Narrow" pitchFamily="34" charset="0"/>
              </a:rPr>
              <a:t>power consumption </a:t>
            </a:r>
            <a:r>
              <a:rPr lang="en-US" sz="2000" dirty="0" smtClean="0">
                <a:solidFill>
                  <a:srgbClr val="FF0000"/>
                </a:solidFill>
                <a:latin typeface="Arial Narrow" pitchFamily="34" charset="0"/>
              </a:rPr>
              <a:t>lower than AMchip03</a:t>
            </a:r>
            <a:r>
              <a:rPr lang="en-US" sz="2000" dirty="0" smtClean="0">
                <a:latin typeface="Arial Narrow" pitchFamily="34" charset="0"/>
              </a:rPr>
              <a:t> (180 nm)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Arial Narrow" pitchFamily="34" charset="0"/>
              </a:rPr>
              <a:t>but slightly higher </a:t>
            </a:r>
            <a:r>
              <a:rPr lang="en-US" sz="2000" dirty="0" smtClean="0">
                <a:latin typeface="Arial Narrow" pitchFamily="34" charset="0"/>
              </a:rPr>
              <a:t>than desired.  </a:t>
            </a:r>
          </a:p>
          <a:p>
            <a:pPr>
              <a:buNone/>
            </a:pPr>
            <a:endParaRPr lang="en-US" sz="2000" dirty="0" smtClean="0">
              <a:latin typeface="Arial Narrow" pitchFamily="34" charset="0"/>
            </a:endParaRPr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25" y="1373188"/>
            <a:ext cx="3838575" cy="144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851025"/>
            <a:ext cx="1249363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88" y="1447800"/>
            <a:ext cx="2682875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3347864" y="2996952"/>
            <a:ext cx="210978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41" name="Chart 1" descr="Title: Frequency (MHz)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3" y="4443413"/>
            <a:ext cx="483076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2" name="TextBox 10"/>
          <p:cNvSpPr txBox="1">
            <a:spLocks noChangeArrowheads="1"/>
          </p:cNvSpPr>
          <p:nvPr/>
        </p:nvSpPr>
        <p:spPr bwMode="auto">
          <a:xfrm>
            <a:off x="4355976" y="6525344"/>
            <a:ext cx="2088232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000" dirty="0"/>
              <a:t>MHz</a:t>
            </a:r>
            <a:r>
              <a:rPr lang="it-IT" sz="1000" dirty="0"/>
              <a:t> - </a:t>
            </a:r>
            <a:r>
              <a:rPr lang="en-GB" sz="1000" dirty="0"/>
              <a:t>Clock </a:t>
            </a:r>
            <a:r>
              <a:rPr lang="en-GB" sz="1000" dirty="0" smtClean="0"/>
              <a:t>frequency </a:t>
            </a:r>
            <a:endParaRPr lang="en-GB" sz="1000" dirty="0"/>
          </a:p>
        </p:txBody>
      </p:sp>
      <p:sp>
        <p:nvSpPr>
          <p:cNvPr id="18443" name="TextBox 16"/>
          <p:cNvSpPr txBox="1">
            <a:spLocks noChangeArrowheads="1"/>
          </p:cNvSpPr>
          <p:nvPr/>
        </p:nvSpPr>
        <p:spPr bwMode="auto">
          <a:xfrm>
            <a:off x="0" y="4581128"/>
            <a:ext cx="3770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000" dirty="0" err="1"/>
              <a:t>mA</a:t>
            </a:r>
            <a:endParaRPr lang="it-IT" sz="10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88925" y="5029200"/>
            <a:ext cx="35972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 flipV="1">
            <a:off x="3883025" y="4997450"/>
            <a:ext cx="44450" cy="460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8446" name="TextBox 18"/>
          <p:cNvSpPr txBox="1">
            <a:spLocks noChangeArrowheads="1"/>
          </p:cNvSpPr>
          <p:nvPr/>
        </p:nvSpPr>
        <p:spPr bwMode="auto">
          <a:xfrm>
            <a:off x="2465388" y="5051425"/>
            <a:ext cx="1341437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~180 mA </a:t>
            </a:r>
          </a:p>
          <a:p>
            <a:r>
              <a:rPr lang="en-GB">
                <a:solidFill>
                  <a:srgbClr val="FF0000"/>
                </a:solidFill>
              </a:rPr>
              <a:t>@100 MHz</a:t>
            </a:r>
            <a:endParaRPr lang="it-IT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651250" y="5056188"/>
            <a:ext cx="231775" cy="14128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959225" y="5054600"/>
            <a:ext cx="612775" cy="61277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9" name="TextBox 25"/>
          <p:cNvSpPr txBox="1">
            <a:spLocks noChangeArrowheads="1"/>
          </p:cNvSpPr>
          <p:nvPr/>
        </p:nvSpPr>
        <p:spPr bwMode="auto">
          <a:xfrm>
            <a:off x="4332288" y="5667375"/>
            <a:ext cx="1393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46 A/LAMB</a:t>
            </a:r>
            <a:endParaRPr lang="it-IT" b="1">
              <a:solidFill>
                <a:srgbClr val="FF0000"/>
              </a:solidFill>
            </a:endParaRPr>
          </a:p>
        </p:txBody>
      </p:sp>
      <p:sp>
        <p:nvSpPr>
          <p:cNvPr id="18450" name="TextBox 26"/>
          <p:cNvSpPr txBox="1">
            <a:spLocks noChangeArrowheads="1"/>
          </p:cNvSpPr>
          <p:nvPr/>
        </p:nvSpPr>
        <p:spPr bwMode="auto">
          <a:xfrm>
            <a:off x="5189538" y="4503738"/>
            <a:ext cx="3992562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/>
              <a:t>AMchip03</a:t>
            </a:r>
            <a:r>
              <a:rPr lang="en-GB" dirty="0"/>
              <a:t> (5 </a:t>
            </a:r>
            <a:r>
              <a:rPr lang="en-GB" dirty="0" err="1"/>
              <a:t>kpatt</a:t>
            </a:r>
            <a:r>
              <a:rPr lang="en-GB" dirty="0"/>
              <a:t>): 1 A → </a:t>
            </a:r>
            <a:r>
              <a:rPr lang="en-GB" b="1" dirty="0">
                <a:solidFill>
                  <a:srgbClr val="FF0000"/>
                </a:solidFill>
              </a:rPr>
              <a:t>1,8 W</a:t>
            </a:r>
          </a:p>
          <a:p>
            <a:r>
              <a:rPr lang="en-GB" b="1" dirty="0"/>
              <a:t>AMchip05</a:t>
            </a:r>
            <a:r>
              <a:rPr lang="en-GB" dirty="0"/>
              <a:t> (64 </a:t>
            </a:r>
            <a:r>
              <a:rPr lang="en-GB" dirty="0" err="1"/>
              <a:t>kpatt</a:t>
            </a:r>
            <a:r>
              <a:rPr lang="en-GB" dirty="0"/>
              <a:t>): 1,45 A→ </a:t>
            </a:r>
            <a:r>
              <a:rPr lang="en-GB" b="1" dirty="0">
                <a:solidFill>
                  <a:srgbClr val="FF0000"/>
                </a:solidFill>
              </a:rPr>
              <a:t>1,7 W</a:t>
            </a:r>
          </a:p>
          <a:p>
            <a:r>
              <a:rPr lang="en-GB" dirty="0"/>
              <a:t>                                 expected </a:t>
            </a:r>
            <a:r>
              <a:rPr lang="en-GB" b="1" dirty="0">
                <a:solidFill>
                  <a:srgbClr val="FF0000"/>
                </a:solidFill>
              </a:rPr>
              <a:t>1,6 W</a:t>
            </a:r>
          </a:p>
          <a:p>
            <a:endParaRPr lang="en-GB" b="1" dirty="0">
              <a:solidFill>
                <a:srgbClr val="FF0000"/>
              </a:solidFill>
            </a:endParaRPr>
          </a:p>
          <a:p>
            <a:r>
              <a:rPr lang="en-GB" dirty="0"/>
              <a:t>           </a:t>
            </a:r>
            <a:r>
              <a:rPr lang="en-GB" dirty="0">
                <a:solidFill>
                  <a:srgbClr val="0070C0"/>
                </a:solidFill>
              </a:rPr>
              <a:t>Extremely good result but </a:t>
            </a:r>
          </a:p>
          <a:p>
            <a:r>
              <a:rPr lang="en-GB" dirty="0">
                <a:solidFill>
                  <a:srgbClr val="0070C0"/>
                </a:solidFill>
              </a:rPr>
              <a:t>	we would like to have</a:t>
            </a:r>
          </a:p>
          <a:p>
            <a:r>
              <a:rPr lang="en-GB" dirty="0"/>
              <a:t>	</a:t>
            </a:r>
            <a:r>
              <a:rPr lang="en-GB" b="1" dirty="0">
                <a:solidFill>
                  <a:srgbClr val="FF0000"/>
                </a:solidFill>
              </a:rPr>
              <a:t>current/LAMB &lt; 40 A</a:t>
            </a:r>
            <a:endParaRPr lang="en-GB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3902075" y="5029200"/>
            <a:ext cx="0" cy="15922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283968" y="3573016"/>
            <a:ext cx="973832" cy="930722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53" name="CasellaDiTesto 22"/>
          <p:cNvSpPr txBox="1">
            <a:spLocks noChangeArrowheads="1"/>
          </p:cNvSpPr>
          <p:nvPr/>
        </p:nvSpPr>
        <p:spPr bwMode="auto">
          <a:xfrm>
            <a:off x="395288" y="1052513"/>
            <a:ext cx="6270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custom cell </a:t>
            </a:r>
            <a:r>
              <a:rPr lang="en-US" dirty="0"/>
              <a:t>to reduce pattern size:  </a:t>
            </a:r>
            <a:r>
              <a:rPr lang="en-US" dirty="0">
                <a:solidFill>
                  <a:srgbClr val="FF0000"/>
                </a:solidFill>
              </a:rPr>
              <a:t>8k patterns in 14 mm^2</a:t>
            </a:r>
            <a:r>
              <a:rPr lang="en-US" dirty="0"/>
              <a:t>.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 animBg="1"/>
      <p:bldP spid="18443" grpId="0"/>
      <p:bldP spid="18" grpId="0" animBg="1"/>
      <p:bldP spid="18446" grpId="0" animBg="1"/>
      <p:bldP spid="18449" grpId="0"/>
      <p:bldP spid="1845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92D050">
                  <a:alpha val="4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it-IT" sz="3200" dirty="0" smtClean="0"/>
              <a:t>AM system: </a:t>
            </a:r>
            <a:r>
              <a:rPr lang="it-IT" sz="3200" dirty="0" smtClean="0"/>
              <a:t>a </a:t>
            </a:r>
            <a:r>
              <a:rPr lang="it-IT" sz="3200" dirty="0" err="1" smtClean="0"/>
              <a:t>lot</a:t>
            </a:r>
            <a:r>
              <a:rPr lang="it-IT" sz="3200" dirty="0" smtClean="0"/>
              <a:t> </a:t>
            </a:r>
            <a:r>
              <a:rPr lang="it-IT" sz="3200" dirty="0" err="1" smtClean="0"/>
              <a:t>of</a:t>
            </a:r>
            <a:r>
              <a:rPr lang="it-IT" sz="3200" dirty="0" smtClean="0"/>
              <a:t> </a:t>
            </a:r>
            <a:r>
              <a:rPr lang="it-IT" sz="3200" dirty="0" err="1" smtClean="0"/>
              <a:t>power</a:t>
            </a:r>
            <a:r>
              <a:rPr lang="it-IT" sz="3200" dirty="0" smtClean="0"/>
              <a:t>..</a:t>
            </a:r>
            <a:endParaRPr lang="it-IT" sz="3200" dirty="0"/>
          </a:p>
        </p:txBody>
      </p:sp>
      <p:pic>
        <p:nvPicPr>
          <p:cNvPr id="3" name="Picture 22" descr="processing unit"/>
          <p:cNvPicPr>
            <a:picLocks noChangeAspect="1" noChangeArrowheads="1"/>
          </p:cNvPicPr>
          <p:nvPr/>
        </p:nvPicPr>
        <p:blipFill>
          <a:blip r:embed="rId2" cstate="print"/>
          <a:srcRect r="34684" b="6667"/>
          <a:stretch>
            <a:fillRect/>
          </a:stretch>
        </p:blipFill>
        <p:spPr bwMode="auto">
          <a:xfrm>
            <a:off x="323528" y="1124743"/>
            <a:ext cx="3024336" cy="241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3707904" y="1124744"/>
            <a:ext cx="4752528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dirty="0" err="1" smtClean="0">
                <a:solidFill>
                  <a:srgbClr val="FF0000"/>
                </a:solidFill>
              </a:rPr>
              <a:t>AMBftk</a:t>
            </a:r>
            <a:endParaRPr lang="it-IT" sz="24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it-IT" sz="2400" dirty="0" err="1" smtClean="0"/>
              <a:t>Power</a:t>
            </a:r>
            <a:r>
              <a:rPr lang="it-IT" sz="2400" dirty="0" smtClean="0"/>
              <a:t> &gt; 200 W per </a:t>
            </a:r>
            <a:r>
              <a:rPr lang="it-IT" sz="2400" dirty="0" err="1" smtClean="0"/>
              <a:t>AMboard</a:t>
            </a:r>
            <a:r>
              <a:rPr lang="it-IT" sz="2400" dirty="0" smtClean="0"/>
              <a:t>!</a:t>
            </a:r>
          </a:p>
          <a:p>
            <a:pPr>
              <a:lnSpc>
                <a:spcPct val="150000"/>
              </a:lnSpc>
            </a:pPr>
            <a:r>
              <a:rPr lang="it-IT" sz="2400" dirty="0" smtClean="0"/>
              <a:t>16 </a:t>
            </a:r>
            <a:r>
              <a:rPr lang="it-IT" sz="2400" dirty="0" err="1" smtClean="0"/>
              <a:t>AMboards</a:t>
            </a:r>
            <a:r>
              <a:rPr lang="it-IT" sz="2400" dirty="0" smtClean="0"/>
              <a:t> per </a:t>
            </a:r>
            <a:r>
              <a:rPr lang="it-IT" sz="2400" dirty="0" err="1" smtClean="0"/>
              <a:t>crate</a:t>
            </a:r>
            <a:endParaRPr lang="it-IT" sz="2400" dirty="0" smtClean="0"/>
          </a:p>
          <a:p>
            <a:pPr>
              <a:lnSpc>
                <a:spcPct val="150000"/>
              </a:lnSpc>
            </a:pPr>
            <a:r>
              <a:rPr lang="it-IT" sz="1600" dirty="0" smtClean="0"/>
              <a:t>(plus </a:t>
            </a:r>
            <a:r>
              <a:rPr lang="it-IT" sz="1600" dirty="0" err="1" smtClean="0"/>
              <a:t>AUXcard</a:t>
            </a:r>
            <a:r>
              <a:rPr lang="it-IT" sz="1600" dirty="0" smtClean="0"/>
              <a:t>, SSB, CPU)</a:t>
            </a:r>
          </a:p>
          <a:p>
            <a:pPr>
              <a:lnSpc>
                <a:spcPct val="150000"/>
              </a:lnSpc>
            </a:pPr>
            <a:r>
              <a:rPr lang="it-IT" sz="2400" dirty="0" smtClean="0"/>
              <a:t>Up </a:t>
            </a:r>
            <a:r>
              <a:rPr lang="it-IT" sz="2400" dirty="0" err="1" smtClean="0"/>
              <a:t>to</a:t>
            </a:r>
            <a:r>
              <a:rPr lang="it-IT" sz="2400" dirty="0" smtClean="0"/>
              <a:t> 4KW per </a:t>
            </a:r>
            <a:r>
              <a:rPr lang="it-IT" sz="2400" dirty="0" err="1" smtClean="0"/>
              <a:t>crate</a:t>
            </a:r>
            <a:endParaRPr lang="it-IT" sz="2400" dirty="0" smtClean="0"/>
          </a:p>
        </p:txBody>
      </p:sp>
      <p:sp>
        <p:nvSpPr>
          <p:cNvPr id="11" name="CasellaDiTesto 10"/>
          <p:cNvSpPr txBox="1"/>
          <p:nvPr/>
        </p:nvSpPr>
        <p:spPr>
          <a:xfrm>
            <a:off x="323528" y="4221088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Symbol" pitchFamily="18" charset="2"/>
              <a:buChar char="Þ"/>
            </a:pPr>
            <a:r>
              <a:rPr lang="it-IT" sz="2400" dirty="0" err="1" smtClean="0">
                <a:solidFill>
                  <a:srgbClr val="FF0000"/>
                </a:solidFill>
              </a:rPr>
              <a:t>Cooling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</a:rPr>
              <a:t>tests</a:t>
            </a:r>
            <a:endParaRPr lang="it-IT" sz="24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buFont typeface="Symbol" pitchFamily="18" charset="2"/>
              <a:buChar char="Þ"/>
            </a:pPr>
            <a:r>
              <a:rPr lang="it-IT" sz="2400" dirty="0" err="1" smtClean="0">
                <a:solidFill>
                  <a:srgbClr val="FF0000"/>
                </a:solidFill>
              </a:rPr>
              <a:t>Power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</a:rPr>
              <a:t>supply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</a:rPr>
              <a:t>tests</a:t>
            </a:r>
            <a:endParaRPr lang="it-IT" sz="2400" dirty="0" smtClean="0">
              <a:solidFill>
                <a:srgbClr val="FF0000"/>
              </a:solidFill>
            </a:endParaRPr>
          </a:p>
        </p:txBody>
      </p:sp>
      <p:pic>
        <p:nvPicPr>
          <p:cNvPr id="2050" name="Picture 2" descr="D:\WORK\FTK\stuff\presentazioni\IAPP marzo 2013\cra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645024"/>
            <a:ext cx="3816424" cy="30390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4"/>
          <p:cNvSpPr txBox="1">
            <a:spLocks noChangeArrowheads="1"/>
          </p:cNvSpPr>
          <p:nvPr/>
        </p:nvSpPr>
        <p:spPr bwMode="auto">
          <a:xfrm>
            <a:off x="1691680" y="2492896"/>
            <a:ext cx="58326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it-IT" sz="3200" dirty="0" err="1" smtClean="0"/>
              <a:t>Evolution</a:t>
            </a:r>
            <a:r>
              <a:rPr lang="it-IT" sz="3200" dirty="0" smtClean="0"/>
              <a:t> </a:t>
            </a:r>
            <a:r>
              <a:rPr lang="it-IT" sz="3200" dirty="0" err="1" smtClean="0"/>
              <a:t>of</a:t>
            </a:r>
            <a:r>
              <a:rPr lang="it-IT" sz="3200" dirty="0" smtClean="0"/>
              <a:t> the AM system</a:t>
            </a:r>
            <a:endParaRPr lang="it-IT" sz="3200" dirty="0"/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000FD6">
                  <a:alpha val="2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92D050">
                  <a:alpha val="4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107504" y="3861048"/>
            <a:ext cx="6462241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Solution</a:t>
            </a:r>
            <a:r>
              <a:rPr lang="en-US" sz="2400" dirty="0" smtClean="0"/>
              <a:t>: </a:t>
            </a:r>
            <a:r>
              <a:rPr lang="en-US" sz="2400" b="1" dirty="0" smtClean="0"/>
              <a:t>AMCHIP05</a:t>
            </a:r>
            <a:endParaRPr lang="en-US" sz="2400" b="1" dirty="0"/>
          </a:p>
          <a:p>
            <a:r>
              <a:rPr lang="en-US" dirty="0"/>
              <a:t>AMchip05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dirty="0"/>
              <a:t> all buses </a:t>
            </a:r>
            <a:r>
              <a:rPr lang="en-US" b="1" dirty="0">
                <a:solidFill>
                  <a:srgbClr val="FF0000"/>
                </a:solidFill>
              </a:rPr>
              <a:t>serialized</a:t>
            </a:r>
            <a:r>
              <a:rPr lang="en-US" dirty="0"/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dirty="0"/>
              <a:t> recently </a:t>
            </a:r>
            <a:r>
              <a:rPr lang="en-US" b="1" dirty="0">
                <a:solidFill>
                  <a:srgbClr val="FF0000"/>
                </a:solidFill>
              </a:rPr>
              <a:t>purchased</a:t>
            </a:r>
            <a:r>
              <a:rPr lang="en-US" dirty="0"/>
              <a:t>   </a:t>
            </a:r>
            <a:r>
              <a:rPr lang="en-US" b="1" dirty="0">
                <a:solidFill>
                  <a:srgbClr val="FF0000"/>
                </a:solidFill>
              </a:rPr>
              <a:t>IP</a:t>
            </a:r>
            <a:r>
              <a:rPr lang="en-US" dirty="0"/>
              <a:t>. </a:t>
            </a:r>
          </a:p>
          <a:p>
            <a:r>
              <a:rPr lang="en-US" dirty="0"/>
              <a:t>use 23x23 mm^2 </a:t>
            </a:r>
            <a:r>
              <a:rPr lang="en-US" b="1" dirty="0">
                <a:solidFill>
                  <a:srgbClr val="FF0000"/>
                </a:solidFill>
              </a:rPr>
              <a:t>BGA</a:t>
            </a:r>
            <a:r>
              <a:rPr lang="en-US" dirty="0"/>
              <a:t> instead of  </a:t>
            </a:r>
            <a:r>
              <a:rPr lang="en-US" b="1" dirty="0">
                <a:solidFill>
                  <a:srgbClr val="FF0000"/>
                </a:solidFill>
              </a:rPr>
              <a:t>LQ208</a:t>
            </a:r>
          </a:p>
          <a:p>
            <a:r>
              <a:rPr lang="en-US" b="1" dirty="0">
                <a:solidFill>
                  <a:srgbClr val="FF0000"/>
                </a:solidFill>
              </a:rPr>
              <a:t> </a:t>
            </a:r>
          </a:p>
          <a:p>
            <a:r>
              <a:rPr lang="en-US" b="1" dirty="0" err="1">
                <a:solidFill>
                  <a:srgbClr val="FF0000"/>
                </a:solidFill>
              </a:rPr>
              <a:t>mini@sic</a:t>
            </a:r>
            <a:r>
              <a:rPr lang="en-US" dirty="0"/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dirty="0"/>
              <a:t> </a:t>
            </a:r>
            <a:r>
              <a:rPr lang="en-US" b="1" dirty="0">
                <a:solidFill>
                  <a:srgbClr val="0070C0"/>
                </a:solidFill>
              </a:rPr>
              <a:t>tape out March 2013</a:t>
            </a:r>
            <a:r>
              <a:rPr lang="en-US" dirty="0"/>
              <a:t>.</a:t>
            </a:r>
          </a:p>
          <a:p>
            <a:r>
              <a:rPr lang="en-US" dirty="0"/>
              <a:t>32k or  64k </a:t>
            </a:r>
            <a:r>
              <a:rPr lang="en-US" dirty="0" err="1"/>
              <a:t>patt</a:t>
            </a:r>
            <a:r>
              <a:rPr lang="en-US" dirty="0"/>
              <a:t> chip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dirty="0"/>
              <a:t> </a:t>
            </a:r>
            <a:r>
              <a:rPr lang="en-US" b="1" dirty="0">
                <a:solidFill>
                  <a:srgbClr val="0070C0"/>
                </a:solidFill>
              </a:rPr>
              <a:t>tape out Jan 2014</a:t>
            </a:r>
            <a:r>
              <a:rPr lang="en-US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7956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6"/>
                </a:solidFill>
                <a:latin typeface="Arial Narrow" pitchFamily="34" charset="0"/>
              </a:rPr>
              <a:t>AM </a:t>
            </a:r>
            <a:r>
              <a:rPr lang="en-US" sz="2800" b="1" dirty="0" smtClean="0">
                <a:solidFill>
                  <a:schemeClr val="accent6"/>
                </a:solidFill>
                <a:latin typeface="Arial Narrow" pitchFamily="34" charset="0"/>
              </a:rPr>
              <a:t>System: AM </a:t>
            </a:r>
            <a:r>
              <a:rPr lang="en-US" sz="2800" b="1" dirty="0">
                <a:solidFill>
                  <a:schemeClr val="accent6"/>
                </a:solidFill>
                <a:latin typeface="Arial Narrow" pitchFamily="34" charset="0"/>
              </a:rPr>
              <a:t>chip05: </a:t>
            </a:r>
            <a:r>
              <a:rPr lang="en-US" sz="2800" b="1" dirty="0" smtClean="0">
                <a:solidFill>
                  <a:schemeClr val="accent6"/>
                </a:solidFill>
                <a:latin typeface="Arial Narrow" pitchFamily="34" charset="0"/>
              </a:rPr>
              <a:t>new package (BGA)</a:t>
            </a:r>
            <a:endParaRPr lang="en-US" sz="2800" b="1" dirty="0" smtClean="0">
              <a:solidFill>
                <a:schemeClr val="accent6"/>
              </a:solidFill>
              <a:latin typeface="Arial Narrow" pitchFamily="34" charset="0"/>
            </a:endParaRPr>
          </a:p>
        </p:txBody>
      </p:sp>
      <p:pic>
        <p:nvPicPr>
          <p:cNvPr id="19477" name="Picture 2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412776"/>
            <a:ext cx="1285875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4606925"/>
            <a:ext cx="1822450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81" name="TextBox 123"/>
          <p:cNvSpPr txBox="1">
            <a:spLocks noChangeArrowheads="1"/>
          </p:cNvSpPr>
          <p:nvPr/>
        </p:nvSpPr>
        <p:spPr bwMode="auto">
          <a:xfrm>
            <a:off x="8027988" y="6211888"/>
            <a:ext cx="598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>
                <a:solidFill>
                  <a:srgbClr val="FFFF00"/>
                </a:solidFill>
              </a:rPr>
              <a:t>BGA</a:t>
            </a:r>
            <a:endParaRPr lang="it-IT" sz="1400">
              <a:solidFill>
                <a:srgbClr val="FFFF00"/>
              </a:solidFill>
            </a:endParaRPr>
          </a:p>
        </p:txBody>
      </p:sp>
      <p:pic>
        <p:nvPicPr>
          <p:cNvPr id="1948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196752"/>
            <a:ext cx="3026481" cy="23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6" name="Elbow Connector 135"/>
          <p:cNvCxnSpPr/>
          <p:nvPr/>
        </p:nvCxnSpPr>
        <p:spPr>
          <a:xfrm>
            <a:off x="2195736" y="4797152"/>
            <a:ext cx="4495800" cy="184150"/>
          </a:xfrm>
          <a:prstGeom prst="bentConnector3">
            <a:avLst>
              <a:gd name="adj1" fmla="val -847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/>
          <p:cNvSpPr txBox="1"/>
          <p:nvPr/>
        </p:nvSpPr>
        <p:spPr>
          <a:xfrm>
            <a:off x="3779912" y="2996952"/>
            <a:ext cx="513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Incresing</a:t>
            </a:r>
            <a:r>
              <a:rPr lang="en-US" dirty="0" smtClean="0"/>
              <a:t> the current, we need more power pin…</a:t>
            </a:r>
            <a:endParaRPr lang="en-US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5796136" y="1412776"/>
            <a:ext cx="2844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AMCHIP04: we have saturated all the pin of the LQ208 package</a:t>
            </a:r>
            <a:endParaRPr lang="en-US" dirty="0"/>
          </a:p>
        </p:txBody>
      </p:sp>
      <p:sp>
        <p:nvSpPr>
          <p:cNvPr id="35" name="Rettangolo 34"/>
          <p:cNvSpPr/>
          <p:nvPr/>
        </p:nvSpPr>
        <p:spPr>
          <a:xfrm>
            <a:off x="107504" y="5949280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 Narrow" pitchFamily="34" charset="0"/>
              </a:rPr>
              <a:t>For AMchip05 core down from 1.2 v to 1.0 v  to </a:t>
            </a:r>
            <a:r>
              <a:rPr lang="en-US" dirty="0" smtClean="0">
                <a:latin typeface="Arial Narrow" pitchFamily="34" charset="0"/>
              </a:rPr>
              <a:t> reduce </a:t>
            </a:r>
            <a:r>
              <a:rPr lang="en-US" dirty="0" smtClean="0">
                <a:latin typeface="Arial Narrow" pitchFamily="34" charset="0"/>
              </a:rPr>
              <a:t>further  the power.</a:t>
            </a:r>
            <a:endParaRPr lang="en-US" dirty="0" smtClean="0">
              <a:latin typeface="Arial Narrow" pitchFamily="34" charset="0"/>
            </a:endParaRPr>
          </a:p>
        </p:txBody>
      </p:sp>
      <p:sp>
        <p:nvSpPr>
          <p:cNvPr id="36" name="Rettangolo 35"/>
          <p:cNvSpPr/>
          <p:nvPr/>
        </p:nvSpPr>
        <p:spPr>
          <a:xfrm>
            <a:off x="0" y="836712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AMCHIP04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81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92D050">
                  <a:alpha val="4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7956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6"/>
                </a:solidFill>
                <a:latin typeface="Arial Narrow" pitchFamily="34" charset="0"/>
              </a:rPr>
              <a:t>AM </a:t>
            </a:r>
            <a:r>
              <a:rPr lang="en-US" sz="2800" b="1" dirty="0" smtClean="0">
                <a:solidFill>
                  <a:schemeClr val="accent6"/>
                </a:solidFill>
                <a:latin typeface="Arial Narrow" pitchFamily="34" charset="0"/>
              </a:rPr>
              <a:t>System: new AM </a:t>
            </a:r>
            <a:r>
              <a:rPr lang="en-US" sz="2800" b="1" dirty="0">
                <a:solidFill>
                  <a:schemeClr val="accent6"/>
                </a:solidFill>
                <a:latin typeface="Arial Narrow" pitchFamily="34" charset="0"/>
              </a:rPr>
              <a:t>chip05: </a:t>
            </a:r>
            <a:r>
              <a:rPr lang="en-US" sz="2800" b="1" dirty="0" smtClean="0">
                <a:solidFill>
                  <a:schemeClr val="accent6"/>
                </a:solidFill>
                <a:latin typeface="Arial Narrow" pitchFamily="34" charset="0"/>
              </a:rPr>
              <a:t>FLIPCHIP BGA</a:t>
            </a:r>
            <a:endParaRPr lang="en-US" sz="2800" b="1" dirty="0" smtClean="0">
              <a:solidFill>
                <a:schemeClr val="accent6"/>
              </a:solidFill>
              <a:latin typeface="Arial Narrow" pitchFamily="34" charset="0"/>
            </a:endParaRPr>
          </a:p>
        </p:txBody>
      </p:sp>
      <p:sp>
        <p:nvSpPr>
          <p:cNvPr id="12" name="TextBox 67"/>
          <p:cNvSpPr txBox="1"/>
          <p:nvPr/>
        </p:nvSpPr>
        <p:spPr>
          <a:xfrm>
            <a:off x="395536" y="1196752"/>
            <a:ext cx="7776864" cy="4190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GB" sz="2000" b="1" dirty="0">
                <a:solidFill>
                  <a:srgbClr val="0070C0"/>
                </a:solidFill>
              </a:rPr>
              <a:t>BGA</a:t>
            </a:r>
            <a:r>
              <a:rPr lang="en-GB" sz="2000" dirty="0"/>
              <a:t> with </a:t>
            </a:r>
            <a:r>
              <a:rPr lang="en-GB" sz="2000" b="1" dirty="0">
                <a:solidFill>
                  <a:srgbClr val="0070C0"/>
                </a:solidFill>
              </a:rPr>
              <a:t>Flip chip </a:t>
            </a:r>
            <a:r>
              <a:rPr lang="en-GB" sz="2000" dirty="0"/>
              <a:t>technique: </a:t>
            </a:r>
          </a:p>
          <a:p>
            <a:pPr marL="342900" indent="-342900">
              <a:lnSpc>
                <a:spcPct val="150000"/>
              </a:lnSpc>
              <a:buFontTx/>
              <a:buAutoNum type="arabicParenBoth"/>
              <a:defRPr/>
            </a:pPr>
            <a:r>
              <a:rPr lang="en-GB" sz="2000" b="1" dirty="0">
                <a:solidFill>
                  <a:srgbClr val="0070C0"/>
                </a:solidFill>
              </a:rPr>
              <a:t>high frequency </a:t>
            </a:r>
            <a:r>
              <a:rPr lang="en-GB" sz="2000" dirty="0"/>
              <a:t>solution for 2.5 Gb/s links</a:t>
            </a:r>
          </a:p>
          <a:p>
            <a:pPr marL="342900" indent="-342900">
              <a:lnSpc>
                <a:spcPct val="150000"/>
              </a:lnSpc>
              <a:buFontTx/>
              <a:buAutoNum type="arabicParenBoth"/>
              <a:defRPr/>
            </a:pPr>
            <a:r>
              <a:rPr lang="en-GB" sz="2000" b="1" dirty="0">
                <a:solidFill>
                  <a:srgbClr val="0070C0"/>
                </a:solidFill>
              </a:rPr>
              <a:t>Caps included </a:t>
            </a:r>
            <a:r>
              <a:rPr lang="en-GB" sz="2000" dirty="0"/>
              <a:t>in the package to be able to solder BGA on both sides </a:t>
            </a:r>
            <a:r>
              <a:rPr lang="en-GB" sz="1600" b="1" dirty="0">
                <a:solidFill>
                  <a:srgbClr val="0070C0"/>
                </a:solidFill>
              </a:rPr>
              <a:t>(32 BGA/LAMB)</a:t>
            </a:r>
          </a:p>
          <a:p>
            <a:pPr>
              <a:lnSpc>
                <a:spcPct val="150000"/>
              </a:lnSpc>
              <a:defRPr/>
            </a:pPr>
            <a:r>
              <a:rPr lang="en-GB" sz="2000" dirty="0"/>
              <a:t>(3) Possibility of </a:t>
            </a:r>
            <a:r>
              <a:rPr lang="en-GB" sz="2000" b="1" dirty="0">
                <a:solidFill>
                  <a:srgbClr val="0070C0"/>
                </a:solidFill>
              </a:rPr>
              <a:t>multi-packaging</a:t>
            </a:r>
          </a:p>
          <a:p>
            <a:pPr>
              <a:lnSpc>
                <a:spcPct val="150000"/>
              </a:lnSpc>
              <a:defRPr/>
            </a:pPr>
            <a:r>
              <a:rPr lang="en-GB" sz="2000" dirty="0"/>
              <a:t>(4) </a:t>
            </a:r>
            <a:r>
              <a:rPr lang="en-GB" sz="2000" b="1" dirty="0">
                <a:solidFill>
                  <a:srgbClr val="FF0000"/>
                </a:solidFill>
              </a:rPr>
              <a:t>AMchip05</a:t>
            </a:r>
            <a:r>
              <a:rPr lang="en-GB" sz="2000" dirty="0"/>
              <a:t> </a:t>
            </a:r>
            <a:r>
              <a:rPr lang="en-GB" sz="2000" b="1" dirty="0">
                <a:solidFill>
                  <a:srgbClr val="FF0000"/>
                </a:solidFill>
              </a:rPr>
              <a:t>more expensive </a:t>
            </a:r>
            <a:r>
              <a:rPr lang="en-GB" sz="2000" dirty="0"/>
              <a:t>than expected (IP, flip chip BGA, </a:t>
            </a:r>
            <a:r>
              <a:rPr lang="en-GB" sz="2000" dirty="0" err="1"/>
              <a:t>multipackaging</a:t>
            </a:r>
            <a:r>
              <a:rPr lang="en-GB" sz="2000" dirty="0"/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en-GB" sz="2000" dirty="0" smtClean="0"/>
              <a:t>INFN </a:t>
            </a:r>
            <a:r>
              <a:rPr lang="en-GB" sz="2000" dirty="0"/>
              <a:t>budget insufficient 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→  the </a:t>
            </a:r>
            <a:r>
              <a:rPr lang="en-GB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AM system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try to become </a:t>
            </a:r>
            <a:r>
              <a:rPr lang="en-GB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EUROPEAN</a:t>
            </a:r>
            <a:endParaRPr lang="en-GB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4"/>
          <p:cNvSpPr txBox="1">
            <a:spLocks noChangeArrowheads="1"/>
          </p:cNvSpPr>
          <p:nvPr/>
        </p:nvSpPr>
        <p:spPr bwMode="auto">
          <a:xfrm>
            <a:off x="2195736" y="2420888"/>
            <a:ext cx="46085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it-IT" sz="3200" dirty="0" smtClean="0"/>
              <a:t>FTK </a:t>
            </a:r>
            <a:r>
              <a:rPr lang="it-IT" sz="3200" dirty="0" err="1" smtClean="0"/>
              <a:t>introduction</a:t>
            </a:r>
            <a:endParaRPr lang="it-IT" sz="3200" dirty="0"/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000FD6">
                  <a:alpha val="2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2" descr="DCDC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888" y="3777395"/>
            <a:ext cx="1727472" cy="139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6" descr="dcdc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341438"/>
            <a:ext cx="5184775" cy="407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5580063" y="1557338"/>
            <a:ext cx="356393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- Bus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distrubuted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all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serially</a:t>
            </a:r>
            <a:endParaRPr lang="it-IT" sz="2200" dirty="0">
              <a:solidFill>
                <a:srgbClr val="00004C"/>
              </a:solidFill>
              <a:latin typeface="Times New Roman" pitchFamily="18" charset="0"/>
            </a:endParaRPr>
          </a:p>
          <a:p>
            <a:pPr>
              <a:buFontTx/>
              <a:buChar char="-"/>
              <a:defRPr/>
            </a:pP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Power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: 1,0V – 1.2V – 2.5V</a:t>
            </a:r>
          </a:p>
          <a:p>
            <a:pPr>
              <a:buFontTx/>
              <a:buChar char="-"/>
              <a:defRPr/>
            </a:pP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New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Lambs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dimension</a:t>
            </a:r>
            <a:endParaRPr lang="it-IT" sz="2200" dirty="0">
              <a:solidFill>
                <a:srgbClr val="00004C"/>
              </a:solidFill>
              <a:latin typeface="Times New Roman" pitchFamily="18" charset="0"/>
            </a:endParaRPr>
          </a:p>
          <a:p>
            <a:pPr lvl="1">
              <a:buFontTx/>
              <a:buChar char="•"/>
              <a:defRPr/>
            </a:pPr>
            <a:endParaRPr lang="it-IT" sz="2200" dirty="0">
              <a:solidFill>
                <a:srgbClr val="00004C"/>
              </a:solidFill>
              <a:latin typeface="Times New Roman" pitchFamily="18" charset="0"/>
            </a:endParaRPr>
          </a:p>
        </p:txBody>
      </p:sp>
      <p:pic>
        <p:nvPicPr>
          <p:cNvPr id="35846" name="Picture 9" descr="DCD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5381227"/>
            <a:ext cx="2015504" cy="1376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Line 10"/>
          <p:cNvSpPr>
            <a:spLocks noChangeShapeType="1"/>
          </p:cNvSpPr>
          <p:nvPr/>
        </p:nvSpPr>
        <p:spPr bwMode="auto">
          <a:xfrm>
            <a:off x="2843213" y="5300663"/>
            <a:ext cx="3313112" cy="7921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5848" name="Line 13"/>
          <p:cNvSpPr>
            <a:spLocks noChangeShapeType="1"/>
          </p:cNvSpPr>
          <p:nvPr/>
        </p:nvSpPr>
        <p:spPr bwMode="auto">
          <a:xfrm>
            <a:off x="1908175" y="3429000"/>
            <a:ext cx="4248150" cy="863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92D050">
                  <a:alpha val="4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it-IT" sz="2800" dirty="0" smtClean="0"/>
              <a:t>AMSYSTEM:</a:t>
            </a:r>
            <a:r>
              <a:rPr lang="it-IT" sz="2800" b="1" dirty="0" smtClean="0"/>
              <a:t>AMBSLP</a:t>
            </a:r>
            <a:r>
              <a:rPr lang="it-IT" sz="2800" dirty="0" smtClean="0"/>
              <a:t>, the </a:t>
            </a:r>
            <a:r>
              <a:rPr lang="it-IT" sz="2800" dirty="0" err="1" smtClean="0"/>
              <a:t>new</a:t>
            </a:r>
            <a:r>
              <a:rPr lang="it-IT" sz="2800" dirty="0" smtClean="0"/>
              <a:t> </a:t>
            </a:r>
            <a:r>
              <a:rPr lang="it-IT" sz="2800" dirty="0" err="1" smtClean="0"/>
              <a:t>amboard</a:t>
            </a:r>
            <a:r>
              <a:rPr lang="it-IT" sz="2800" dirty="0" smtClean="0"/>
              <a:t> </a:t>
            </a:r>
            <a:r>
              <a:rPr lang="it-IT" sz="2800" dirty="0" err="1" smtClean="0"/>
              <a:t>for</a:t>
            </a:r>
            <a:r>
              <a:rPr lang="it-IT" sz="2800" dirty="0" smtClean="0"/>
              <a:t> amchip05</a:t>
            </a:r>
            <a:endParaRPr lang="it-IT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7" y="1124744"/>
            <a:ext cx="3219450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1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92D050">
                  <a:alpha val="4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2048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5812" y="4017144"/>
            <a:ext cx="27051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l">
              <a:defRPr/>
            </a:pPr>
            <a:r>
              <a:rPr lang="en-US" sz="2800" dirty="0" smtClean="0">
                <a:solidFill>
                  <a:schemeClr val="accent6"/>
                </a:solidFill>
                <a:latin typeface="Arial Narrow" pitchFamily="34" charset="0"/>
              </a:rPr>
              <a:t>AMSYSTEM: a </a:t>
            </a:r>
            <a:r>
              <a:rPr lang="en-US" sz="2800" dirty="0" smtClean="0">
                <a:solidFill>
                  <a:schemeClr val="accent6"/>
                </a:solidFill>
                <a:latin typeface="Arial Narrow" pitchFamily="34" charset="0"/>
              </a:rPr>
              <a:t>new LAMB for AM </a:t>
            </a:r>
            <a:r>
              <a:rPr lang="en-US" sz="2800" dirty="0">
                <a:solidFill>
                  <a:schemeClr val="accent6"/>
                </a:solidFill>
                <a:latin typeface="Arial Narrow" pitchFamily="34" charset="0"/>
              </a:rPr>
              <a:t>chip05: </a:t>
            </a:r>
            <a:r>
              <a:rPr lang="en-US" sz="2800" dirty="0" smtClean="0">
                <a:solidFill>
                  <a:schemeClr val="accent6"/>
                </a:solidFill>
                <a:latin typeface="Arial Narrow" pitchFamily="34" charset="0"/>
              </a:rPr>
              <a:t>all buses on serial links </a:t>
            </a:r>
            <a:endParaRPr lang="it-IT" sz="2800" dirty="0">
              <a:latin typeface="Arial Narrow" pitchFamily="34" charset="0"/>
            </a:endParaRPr>
          </a:p>
        </p:txBody>
      </p:sp>
      <p:pic>
        <p:nvPicPr>
          <p:cNvPr id="2048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3925" y="2924944"/>
            <a:ext cx="314007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12787" y="3707606"/>
            <a:ext cx="2286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Rectangle 10"/>
          <p:cNvSpPr/>
          <p:nvPr/>
        </p:nvSpPr>
        <p:spPr>
          <a:xfrm>
            <a:off x="1522412" y="3707606"/>
            <a:ext cx="2286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" name="Rectangle 11"/>
          <p:cNvSpPr/>
          <p:nvPr/>
        </p:nvSpPr>
        <p:spPr>
          <a:xfrm>
            <a:off x="2332037" y="3707606"/>
            <a:ext cx="2286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" name="Rectangle 12"/>
          <p:cNvSpPr/>
          <p:nvPr/>
        </p:nvSpPr>
        <p:spPr>
          <a:xfrm>
            <a:off x="1504950" y="3326606"/>
            <a:ext cx="2286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1504950" y="1650206"/>
            <a:ext cx="2286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5" name="Rectangle 14"/>
          <p:cNvSpPr/>
          <p:nvPr/>
        </p:nvSpPr>
        <p:spPr>
          <a:xfrm>
            <a:off x="1504950" y="1269206"/>
            <a:ext cx="2286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0497" name="TextBox 22"/>
          <p:cNvSpPr txBox="1">
            <a:spLocks noChangeArrowheads="1"/>
          </p:cNvSpPr>
          <p:nvPr/>
        </p:nvSpPr>
        <p:spPr bwMode="auto">
          <a:xfrm>
            <a:off x="465137" y="4318794"/>
            <a:ext cx="24034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FPGAs</a:t>
            </a:r>
            <a:r>
              <a:rPr lang="en-GB" dirty="0"/>
              <a:t> on LAMBFTK</a:t>
            </a:r>
            <a:endParaRPr lang="it-IT" dirty="0"/>
          </a:p>
        </p:txBody>
      </p:sp>
      <p:sp>
        <p:nvSpPr>
          <p:cNvPr id="20498" name="TextBox 27"/>
          <p:cNvSpPr txBox="1">
            <a:spLocks noChangeArrowheads="1"/>
          </p:cNvSpPr>
          <p:nvPr/>
        </p:nvSpPr>
        <p:spPr bwMode="auto">
          <a:xfrm>
            <a:off x="6437312" y="6021288"/>
            <a:ext cx="27066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dirty="0"/>
              <a:t>LAMBSLP </a:t>
            </a:r>
            <a:r>
              <a:rPr lang="en-GB" b="1" dirty="0">
                <a:solidFill>
                  <a:srgbClr val="FF0000"/>
                </a:solidFill>
              </a:rPr>
              <a:t>reduced size</a:t>
            </a:r>
          </a:p>
          <a:p>
            <a:pPr algn="ctr"/>
            <a:r>
              <a:rPr lang="en-GB" dirty="0"/>
              <a:t> </a:t>
            </a:r>
            <a:r>
              <a:rPr lang="en-GB" b="1" dirty="0">
                <a:solidFill>
                  <a:srgbClr val="FF0000"/>
                </a:solidFill>
              </a:rPr>
              <a:t>no FPGAs</a:t>
            </a:r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6046787" y="3256731"/>
            <a:ext cx="457200" cy="114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600700" y="4106044"/>
            <a:ext cx="2058987" cy="373062"/>
          </a:xfrm>
          <a:prstGeom prst="line">
            <a:avLst/>
          </a:prstGeom>
          <a:ln w="19050">
            <a:solidFill>
              <a:srgbClr val="99F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5589587" y="5695131"/>
            <a:ext cx="1984375" cy="285750"/>
          </a:xfrm>
          <a:prstGeom prst="line">
            <a:avLst/>
          </a:prstGeom>
          <a:ln w="19050">
            <a:solidFill>
              <a:srgbClr val="99F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3416300" y="5695131"/>
            <a:ext cx="3057525" cy="317500"/>
          </a:xfrm>
          <a:prstGeom prst="line">
            <a:avLst/>
          </a:prstGeom>
          <a:ln w="19050">
            <a:solidFill>
              <a:srgbClr val="99F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416300" y="4096519"/>
            <a:ext cx="3054350" cy="419100"/>
          </a:xfrm>
          <a:prstGeom prst="line">
            <a:avLst/>
          </a:prstGeom>
          <a:ln w="19050">
            <a:solidFill>
              <a:srgbClr val="99F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4" name="TextBox 42"/>
          <p:cNvSpPr txBox="1">
            <a:spLocks noChangeArrowheads="1"/>
          </p:cNvSpPr>
          <p:nvPr/>
        </p:nvSpPr>
        <p:spPr bwMode="auto">
          <a:xfrm>
            <a:off x="4211960" y="2564904"/>
            <a:ext cx="183896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 smtClean="0"/>
              <a:t>New LAMBSLP:</a:t>
            </a:r>
            <a:br>
              <a:rPr lang="en-GB" dirty="0" smtClean="0"/>
            </a:br>
            <a:r>
              <a:rPr lang="en-GB" dirty="0" smtClean="0"/>
              <a:t>Simplified </a:t>
            </a:r>
            <a:endParaRPr lang="en-GB" dirty="0"/>
          </a:p>
          <a:p>
            <a:r>
              <a:rPr lang="en-GB" dirty="0"/>
              <a:t>routing</a:t>
            </a:r>
            <a:endParaRPr lang="it-IT" dirty="0"/>
          </a:p>
        </p:txBody>
      </p:sp>
      <p:sp>
        <p:nvSpPr>
          <p:cNvPr id="50" name="Rectangle 49"/>
          <p:cNvSpPr/>
          <p:nvPr/>
        </p:nvSpPr>
        <p:spPr>
          <a:xfrm>
            <a:off x="3416300" y="4075881"/>
            <a:ext cx="2174875" cy="1905000"/>
          </a:xfrm>
          <a:prstGeom prst="rect">
            <a:avLst/>
          </a:prstGeom>
          <a:noFill/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3" name="Rectangle 72"/>
          <p:cNvSpPr/>
          <p:nvPr/>
        </p:nvSpPr>
        <p:spPr>
          <a:xfrm>
            <a:off x="6486525" y="4523556"/>
            <a:ext cx="1087437" cy="1171575"/>
          </a:xfrm>
          <a:prstGeom prst="rect">
            <a:avLst/>
          </a:prstGeom>
          <a:noFill/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0508" name="TextBox 75"/>
          <p:cNvSpPr txBox="1">
            <a:spLocks noChangeArrowheads="1"/>
          </p:cNvSpPr>
          <p:nvPr/>
        </p:nvSpPr>
        <p:spPr bwMode="auto">
          <a:xfrm>
            <a:off x="4283968" y="1268760"/>
            <a:ext cx="23542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 smtClean="0"/>
              <a:t>LAMBFTK: Challenging </a:t>
            </a:r>
            <a:r>
              <a:rPr lang="en-GB" dirty="0"/>
              <a:t>routing</a:t>
            </a:r>
            <a:endParaRPr lang="it-IT" dirty="0"/>
          </a:p>
        </p:txBody>
      </p:sp>
      <p:cxnSp>
        <p:nvCxnSpPr>
          <p:cNvPr id="70" name="Straight Arrow Connector 69"/>
          <p:cNvCxnSpPr/>
          <p:nvPr/>
        </p:nvCxnSpPr>
        <p:spPr>
          <a:xfrm flipH="1">
            <a:off x="3419872" y="1484784"/>
            <a:ext cx="787648" cy="43204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>
            <a:off x="4572000" y="3501008"/>
            <a:ext cx="72008" cy="43204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827087" y="3821906"/>
            <a:ext cx="563563" cy="5715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947862" y="3853656"/>
            <a:ext cx="561975" cy="5715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1628775" y="3707606"/>
            <a:ext cx="25400" cy="6175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gradFill rotWithShape="1">
            <a:gsLst>
              <a:gs pos="0">
                <a:srgbClr val="92D050">
                  <a:alpha val="4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17463" y="4738688"/>
            <a:ext cx="8891587" cy="1981200"/>
          </a:xfrm>
        </p:spPr>
        <p:txBody>
          <a:bodyPr/>
          <a:lstStyle/>
          <a:p>
            <a:r>
              <a:rPr lang="en-US" sz="2000" dirty="0" smtClean="0"/>
              <a:t>Older version </a:t>
            </a:r>
            <a:r>
              <a:rPr lang="en-US" sz="2000" dirty="0" smtClean="0">
                <a:solidFill>
                  <a:srgbClr val="FF0000"/>
                </a:solidFill>
              </a:rPr>
              <a:t>used</a:t>
            </a:r>
            <a:r>
              <a:rPr lang="en-US" sz="2000" dirty="0" smtClean="0"/>
              <a:t> in the </a:t>
            </a:r>
            <a:r>
              <a:rPr lang="en-US" sz="2000" dirty="0" smtClean="0">
                <a:solidFill>
                  <a:srgbClr val="FF0000"/>
                </a:solidFill>
              </a:rPr>
              <a:t>vertical slice</a:t>
            </a:r>
            <a:r>
              <a:rPr lang="en-US" sz="2000" dirty="0" smtClean="0"/>
              <a:t>.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AMBFTK</a:t>
            </a:r>
            <a:r>
              <a:rPr lang="en-US" sz="2000" dirty="0" smtClean="0"/>
              <a:t> consistent with </a:t>
            </a:r>
            <a:r>
              <a:rPr lang="en-US" sz="2000" dirty="0" smtClean="0">
                <a:solidFill>
                  <a:srgbClr val="FF0000"/>
                </a:solidFill>
              </a:rPr>
              <a:t>AMchip04</a:t>
            </a:r>
            <a:r>
              <a:rPr lang="en-US" sz="2000" dirty="0" smtClean="0"/>
              <a:t> -  </a:t>
            </a:r>
            <a:r>
              <a:rPr lang="en-US" sz="2000" dirty="0" smtClean="0">
                <a:solidFill>
                  <a:srgbClr val="FF0000"/>
                </a:solidFill>
              </a:rPr>
              <a:t>tested</a:t>
            </a:r>
            <a:r>
              <a:rPr lang="en-US" sz="2000" dirty="0" smtClean="0"/>
              <a:t> with the Proto-AUX.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VME</a:t>
            </a:r>
            <a:r>
              <a:rPr lang="en-US" sz="2000" dirty="0" smtClean="0"/>
              <a:t> communication and the </a:t>
            </a:r>
            <a:r>
              <a:rPr lang="en-US" sz="2000" dirty="0" smtClean="0">
                <a:solidFill>
                  <a:srgbClr val="FF0000"/>
                </a:solidFill>
              </a:rPr>
              <a:t>high speed serial links are </a:t>
            </a:r>
            <a:r>
              <a:rPr lang="en-US" sz="2000" dirty="0" smtClean="0"/>
              <a:t>OK.</a:t>
            </a:r>
          </a:p>
          <a:p>
            <a:r>
              <a:rPr lang="en-US" sz="2000" dirty="0" smtClean="0"/>
              <a:t>New Serial Link Processor needed: </a:t>
            </a:r>
            <a:r>
              <a:rPr lang="en-US" sz="2000" dirty="0" smtClean="0">
                <a:solidFill>
                  <a:srgbClr val="FF0000"/>
                </a:solidFill>
              </a:rPr>
              <a:t>AMBSLP </a:t>
            </a:r>
            <a:r>
              <a:rPr lang="en-US" sz="2000" dirty="0" smtClean="0"/>
              <a:t>and </a:t>
            </a:r>
            <a:r>
              <a:rPr lang="en-US" sz="2000" dirty="0" smtClean="0">
                <a:solidFill>
                  <a:srgbClr val="FF0000"/>
                </a:solidFill>
              </a:rPr>
              <a:t>LAMBSLP 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25" y="1508125"/>
            <a:ext cx="4729163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2038" y="1536700"/>
            <a:ext cx="236220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3"/>
          <p:cNvPicPr>
            <a:picLocks noChangeAspect="1"/>
          </p:cNvPicPr>
          <p:nvPr/>
        </p:nvPicPr>
        <p:blipFill>
          <a:blip r:embed="rId4" cstate="print"/>
          <a:srcRect l="7752" t="304"/>
          <a:stretch>
            <a:fillRect/>
          </a:stretch>
        </p:blipFill>
        <p:spPr bwMode="auto">
          <a:xfrm>
            <a:off x="4932040" y="1340768"/>
            <a:ext cx="2300610" cy="186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3"/>
          </a:xfrm>
        </p:spPr>
        <p:txBody>
          <a:bodyPr/>
          <a:lstStyle/>
          <a:p>
            <a:pPr algn="l">
              <a:defRPr/>
            </a:pPr>
            <a:r>
              <a:rPr lang="en-US" sz="2400" b="1" dirty="0" smtClean="0">
                <a:solidFill>
                  <a:schemeClr val="accent6"/>
                </a:solidFill>
                <a:latin typeface="Arial Narrow" pitchFamily="34" charset="0"/>
              </a:rPr>
              <a:t>AM </a:t>
            </a:r>
            <a:r>
              <a:rPr lang="en-US" sz="2400" b="1" dirty="0" smtClean="0">
                <a:solidFill>
                  <a:schemeClr val="accent6"/>
                </a:solidFill>
                <a:latin typeface="Arial Narrow" pitchFamily="34" charset="0"/>
              </a:rPr>
              <a:t>System: The </a:t>
            </a:r>
            <a:r>
              <a:rPr lang="en-US" sz="2400" b="1" dirty="0" smtClean="0">
                <a:solidFill>
                  <a:schemeClr val="accent6"/>
                </a:solidFill>
                <a:latin typeface="Arial Narrow" pitchFamily="34" charset="0"/>
              </a:rPr>
              <a:t>story of AMB</a:t>
            </a:r>
            <a:endParaRPr lang="en-US" sz="2400" b="1" dirty="0">
              <a:solidFill>
                <a:schemeClr val="accent6"/>
              </a:solidFill>
              <a:latin typeface="Arial Narrow" pitchFamily="34" charset="0"/>
            </a:endParaRPr>
          </a:p>
        </p:txBody>
      </p:sp>
      <p:sp>
        <p:nvSpPr>
          <p:cNvPr id="21512" name="CasellaDiTesto 6"/>
          <p:cNvSpPr txBox="1">
            <a:spLocks noChangeArrowheads="1"/>
          </p:cNvSpPr>
          <p:nvPr/>
        </p:nvSpPr>
        <p:spPr bwMode="auto">
          <a:xfrm>
            <a:off x="2736850" y="2279650"/>
            <a:ext cx="2192338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FFFF00"/>
                </a:solidFill>
                <a:latin typeface="Trebuchet MS" pitchFamily="34" charset="0"/>
              </a:rPr>
              <a:t>6</a:t>
            </a:r>
            <a:r>
              <a:rPr lang="en-US" sz="2000" dirty="0" smtClean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Trebuchet MS" pitchFamily="34" charset="0"/>
              </a:rPr>
              <a:t>A @ 48 Volts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FFFF00"/>
                </a:solidFill>
                <a:latin typeface="Trebuchet MS" pitchFamily="34" charset="0"/>
              </a:rPr>
              <a:t>270 W@1,8 V</a:t>
            </a:r>
          </a:p>
        </p:txBody>
      </p:sp>
      <p:sp>
        <p:nvSpPr>
          <p:cNvPr id="21513" name="TextBox 7"/>
          <p:cNvSpPr txBox="1">
            <a:spLocks noChangeArrowheads="1"/>
          </p:cNvSpPr>
          <p:nvPr/>
        </p:nvSpPr>
        <p:spPr bwMode="auto">
          <a:xfrm>
            <a:off x="-50800" y="669925"/>
            <a:ext cx="2400081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b="1" dirty="0">
                <a:solidFill>
                  <a:srgbClr val="FF0000"/>
                </a:solidFill>
                <a:latin typeface="Trebuchet MS" pitchFamily="34" charset="0"/>
              </a:rPr>
              <a:t>AMBslim5 64 AMC03 </a:t>
            </a:r>
          </a:p>
          <a:p>
            <a:pPr>
              <a:spcAft>
                <a:spcPts val="600"/>
              </a:spcAft>
            </a:pPr>
            <a:r>
              <a:rPr lang="en-GB" b="1" dirty="0">
                <a:solidFill>
                  <a:srgbClr val="FF0000"/>
                </a:solidFill>
                <a:latin typeface="Trebuchet MS" pitchFamily="34" charset="0"/>
              </a:rPr>
              <a:t>for Vertical slice</a:t>
            </a:r>
            <a:endParaRPr lang="it-IT" b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21514" name="TextBox 9"/>
          <p:cNvSpPr txBox="1">
            <a:spLocks noChangeArrowheads="1"/>
          </p:cNvSpPr>
          <p:nvPr/>
        </p:nvSpPr>
        <p:spPr bwMode="auto">
          <a:xfrm>
            <a:off x="5151667" y="666750"/>
            <a:ext cx="2053767" cy="723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b="1" dirty="0">
                <a:solidFill>
                  <a:srgbClr val="FF0000"/>
                </a:solidFill>
                <a:latin typeface="Trebuchet MS" pitchFamily="34" charset="0"/>
              </a:rPr>
              <a:t>AMBFTK for </a:t>
            </a:r>
          </a:p>
          <a:p>
            <a:pPr algn="ctr">
              <a:spcAft>
                <a:spcPts val="600"/>
              </a:spcAft>
            </a:pPr>
            <a:r>
              <a:rPr lang="en-GB" b="1" dirty="0">
                <a:solidFill>
                  <a:srgbClr val="FF0000"/>
                </a:solidFill>
                <a:latin typeface="Trebuchet MS" pitchFamily="34" charset="0"/>
              </a:rPr>
              <a:t>AMC04(PI-MI-PV))</a:t>
            </a:r>
            <a:endParaRPr lang="it-IT" b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21515" name="TextBox 14"/>
          <p:cNvSpPr txBox="1">
            <a:spLocks noChangeArrowheads="1"/>
          </p:cNvSpPr>
          <p:nvPr/>
        </p:nvSpPr>
        <p:spPr bwMode="auto">
          <a:xfrm>
            <a:off x="7038975" y="415925"/>
            <a:ext cx="2032000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b="1" dirty="0">
                <a:solidFill>
                  <a:srgbClr val="0070C0"/>
                </a:solidFill>
                <a:latin typeface="Trebuchet MS" pitchFamily="34" charset="0"/>
              </a:rPr>
              <a:t>AMBSLP </a:t>
            </a:r>
          </a:p>
          <a:p>
            <a:pPr algn="ctr">
              <a:spcAft>
                <a:spcPts val="600"/>
              </a:spcAft>
            </a:pPr>
            <a:r>
              <a:rPr lang="en-GB" b="1" dirty="0">
                <a:solidFill>
                  <a:srgbClr val="0070C0"/>
                </a:solidFill>
                <a:latin typeface="Trebuchet MS" pitchFamily="34" charset="0"/>
              </a:rPr>
              <a:t>for AMC05 (Europe)</a:t>
            </a:r>
            <a:endParaRPr lang="it-IT" b="1" dirty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21516" name="Rectangle 15"/>
          <p:cNvSpPr>
            <a:spLocks noChangeArrowheads="1"/>
          </p:cNvSpPr>
          <p:nvPr/>
        </p:nvSpPr>
        <p:spPr bwMode="auto">
          <a:xfrm>
            <a:off x="5078413" y="2479675"/>
            <a:ext cx="16779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Trebuchet MS" pitchFamily="34" charset="0"/>
              </a:rPr>
              <a:t>128 AMchip04s</a:t>
            </a:r>
            <a:endParaRPr lang="it-IT"/>
          </a:p>
        </p:txBody>
      </p:sp>
      <p:pic>
        <p:nvPicPr>
          <p:cNvPr id="21517" name="Picture 2" descr="dcdc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64375" y="1462088"/>
            <a:ext cx="20129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8" name="Rectangle 17"/>
          <p:cNvSpPr>
            <a:spLocks noChangeArrowheads="1"/>
          </p:cNvSpPr>
          <p:nvPr/>
        </p:nvSpPr>
        <p:spPr bwMode="auto">
          <a:xfrm>
            <a:off x="7232650" y="2549525"/>
            <a:ext cx="1676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rebuchet MS" pitchFamily="34" charset="0"/>
              </a:rPr>
              <a:t>128 AMchip05s</a:t>
            </a:r>
            <a:endParaRPr lang="it-IT"/>
          </a:p>
        </p:txBody>
      </p:sp>
      <p:sp>
        <p:nvSpPr>
          <p:cNvPr id="21519" name="TextBox 16"/>
          <p:cNvSpPr txBox="1">
            <a:spLocks noChangeArrowheads="1"/>
          </p:cNvSpPr>
          <p:nvPr/>
        </p:nvSpPr>
        <p:spPr bwMode="auto">
          <a:xfrm>
            <a:off x="5056188" y="2163763"/>
            <a:ext cx="1470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120 W @1,2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21520" name="TextBox 19"/>
          <p:cNvSpPr txBox="1">
            <a:spLocks noChangeArrowheads="1"/>
          </p:cNvSpPr>
          <p:nvPr/>
        </p:nvSpPr>
        <p:spPr bwMode="auto">
          <a:xfrm>
            <a:off x="7431088" y="1508125"/>
            <a:ext cx="1277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160 W @1</a:t>
            </a:r>
            <a:endParaRPr lang="it-IT"/>
          </a:p>
        </p:txBody>
      </p:sp>
      <p:sp>
        <p:nvSpPr>
          <p:cNvPr id="22" name="Rectangle 21"/>
          <p:cNvSpPr/>
          <p:nvPr/>
        </p:nvSpPr>
        <p:spPr>
          <a:xfrm>
            <a:off x="304800" y="1600200"/>
            <a:ext cx="733425" cy="6540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25" name="Elbow Connector 24"/>
          <p:cNvCxnSpPr/>
          <p:nvPr/>
        </p:nvCxnSpPr>
        <p:spPr>
          <a:xfrm rot="5400000" flipH="1" flipV="1">
            <a:off x="-12700" y="3141663"/>
            <a:ext cx="1419225" cy="0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23" name="Picture 3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3" y="3300413"/>
            <a:ext cx="1687512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Down Arrow 36"/>
          <p:cNvSpPr/>
          <p:nvPr/>
        </p:nvSpPr>
        <p:spPr>
          <a:xfrm flipV="1">
            <a:off x="6115050" y="2995613"/>
            <a:ext cx="173038" cy="304800"/>
          </a:xfrm>
          <a:prstGeom prst="downArrow">
            <a:avLst/>
          </a:prstGeom>
          <a:solidFill>
            <a:srgbClr val="26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1525" name="TextBox 8"/>
          <p:cNvSpPr txBox="1">
            <a:spLocks noChangeArrowheads="1"/>
          </p:cNvSpPr>
          <p:nvPr/>
        </p:nvSpPr>
        <p:spPr bwMode="auto">
          <a:xfrm>
            <a:off x="2338388" y="682625"/>
            <a:ext cx="2804037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b="1" dirty="0">
                <a:solidFill>
                  <a:srgbClr val="0070C0"/>
                </a:solidFill>
                <a:latin typeface="Trebuchet MS" pitchFamily="34" charset="0"/>
              </a:rPr>
              <a:t>AMBslim5++ 128 AMC03 </a:t>
            </a:r>
          </a:p>
          <a:p>
            <a:pPr>
              <a:spcAft>
                <a:spcPts val="600"/>
              </a:spcAft>
            </a:pPr>
            <a:r>
              <a:rPr lang="en-GB" b="1" dirty="0">
                <a:solidFill>
                  <a:srgbClr val="0070C0"/>
                </a:solidFill>
                <a:latin typeface="Trebuchet MS" pitchFamily="34" charset="0"/>
              </a:rPr>
              <a:t>for cooling tests </a:t>
            </a:r>
            <a:endParaRPr lang="it-IT" b="1" dirty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21526" name="TextBox 39"/>
          <p:cNvSpPr txBox="1">
            <a:spLocks noChangeArrowheads="1"/>
          </p:cNvSpPr>
          <p:nvPr/>
        </p:nvSpPr>
        <p:spPr bwMode="auto">
          <a:xfrm>
            <a:off x="7183438" y="3205163"/>
            <a:ext cx="14414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/>
              <a:t>To be tested</a:t>
            </a:r>
          </a:p>
          <a:p>
            <a:pPr algn="ctr"/>
            <a:r>
              <a:rPr lang="en-GB"/>
              <a:t>In summer </a:t>
            </a:r>
          </a:p>
          <a:p>
            <a:pPr algn="ctr"/>
            <a:r>
              <a:rPr lang="en-GB"/>
              <a:t>2014</a:t>
            </a:r>
            <a:endParaRPr lang="it-IT"/>
          </a:p>
        </p:txBody>
      </p:sp>
      <p:sp>
        <p:nvSpPr>
          <p:cNvPr id="41" name="Rectangle 40"/>
          <p:cNvSpPr/>
          <p:nvPr/>
        </p:nvSpPr>
        <p:spPr>
          <a:xfrm>
            <a:off x="5004048" y="1508125"/>
            <a:ext cx="2060327" cy="324008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8" name="Rectangle 47"/>
          <p:cNvSpPr/>
          <p:nvPr/>
        </p:nvSpPr>
        <p:spPr>
          <a:xfrm>
            <a:off x="369888" y="5143500"/>
            <a:ext cx="7566025" cy="6858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50" name="Straight Connector 49"/>
          <p:cNvCxnSpPr/>
          <p:nvPr/>
        </p:nvCxnSpPr>
        <p:spPr>
          <a:xfrm flipH="1" flipV="1">
            <a:off x="5918200" y="4748213"/>
            <a:ext cx="9525" cy="41910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0" y="1468438"/>
            <a:ext cx="4768850" cy="189388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61" name="Elbow Connector 60"/>
          <p:cNvCxnSpPr/>
          <p:nvPr/>
        </p:nvCxnSpPr>
        <p:spPr>
          <a:xfrm rot="16200000" flipV="1">
            <a:off x="-542131" y="4021931"/>
            <a:ext cx="1555750" cy="268288"/>
          </a:xfrm>
          <a:prstGeom prst="bentConnector3">
            <a:avLst>
              <a:gd name="adj1" fmla="val -679"/>
            </a:avLst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" name="Rectangle 3072"/>
          <p:cNvSpPr/>
          <p:nvPr/>
        </p:nvSpPr>
        <p:spPr>
          <a:xfrm>
            <a:off x="384175" y="4721225"/>
            <a:ext cx="4475857" cy="36988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076" name="Rectangle 3075"/>
          <p:cNvSpPr/>
          <p:nvPr/>
        </p:nvSpPr>
        <p:spPr>
          <a:xfrm>
            <a:off x="382588" y="5878513"/>
            <a:ext cx="7239000" cy="4572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3078" name="Elbow Connector 3077"/>
          <p:cNvCxnSpPr/>
          <p:nvPr/>
        </p:nvCxnSpPr>
        <p:spPr>
          <a:xfrm rot="5400000" flipH="1" flipV="1">
            <a:off x="6742906" y="4087020"/>
            <a:ext cx="2898775" cy="1141412"/>
          </a:xfrm>
          <a:prstGeom prst="bentConnector3">
            <a:avLst>
              <a:gd name="adj1" fmla="val -344"/>
            </a:avLst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35" name="Rectangle 3086"/>
          <p:cNvSpPr>
            <a:spLocks noChangeArrowheads="1"/>
          </p:cNvSpPr>
          <p:nvPr/>
        </p:nvSpPr>
        <p:spPr bwMode="auto">
          <a:xfrm>
            <a:off x="217488" y="3851275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4 mezzanines (</a:t>
            </a:r>
            <a:r>
              <a:rPr lang="en-US" dirty="0">
                <a:solidFill>
                  <a:srgbClr val="FF0000"/>
                </a:solidFill>
              </a:rPr>
              <a:t>LAMB</a:t>
            </a:r>
            <a:r>
              <a:rPr lang="en-US" dirty="0"/>
              <a:t>) with </a:t>
            </a:r>
            <a:r>
              <a:rPr lang="en-US" dirty="0">
                <a:solidFill>
                  <a:srgbClr val="FF0000"/>
                </a:solidFill>
              </a:rPr>
              <a:t>32 AM chips </a:t>
            </a:r>
            <a:r>
              <a:rPr lang="en-US" dirty="0"/>
              <a:t>on a   </a:t>
            </a:r>
            <a:r>
              <a:rPr lang="en-US" dirty="0">
                <a:solidFill>
                  <a:srgbClr val="FF0000"/>
                </a:solidFill>
              </a:rPr>
              <a:t>AMB (128 </a:t>
            </a:r>
            <a:r>
              <a:rPr lang="en-US" dirty="0" err="1">
                <a:solidFill>
                  <a:srgbClr val="FF0000"/>
                </a:solidFill>
              </a:rPr>
              <a:t>Amchips</a:t>
            </a:r>
            <a:r>
              <a:rPr lang="en-US" dirty="0">
                <a:solidFill>
                  <a:srgbClr val="FF0000"/>
                </a:solidFill>
              </a:rPr>
              <a:t>/AMB)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4"/>
          <p:cNvSpPr txBox="1">
            <a:spLocks noChangeArrowheads="1"/>
          </p:cNvSpPr>
          <p:nvPr/>
        </p:nvSpPr>
        <p:spPr bwMode="auto">
          <a:xfrm>
            <a:off x="1691680" y="2492896"/>
            <a:ext cx="58326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it-IT" sz="3200" dirty="0" err="1" smtClean="0"/>
              <a:t>Evolution</a:t>
            </a:r>
            <a:r>
              <a:rPr lang="it-IT" sz="3200" dirty="0" smtClean="0"/>
              <a:t> </a:t>
            </a:r>
            <a:r>
              <a:rPr lang="it-IT" sz="3200" dirty="0" err="1" smtClean="0"/>
              <a:t>of</a:t>
            </a:r>
            <a:r>
              <a:rPr lang="it-IT" sz="3200" dirty="0" smtClean="0"/>
              <a:t> </a:t>
            </a:r>
            <a:r>
              <a:rPr lang="it-IT" sz="3200" dirty="0" smtClean="0"/>
              <a:t>FTK</a:t>
            </a:r>
            <a:endParaRPr lang="it-IT" sz="3200" dirty="0"/>
          </a:p>
        </p:txBody>
      </p: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000FD6">
                  <a:alpha val="2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304800" y="122238"/>
            <a:ext cx="8802688" cy="792162"/>
          </a:xfrm>
        </p:spPr>
        <p:txBody>
          <a:bodyPr/>
          <a:lstStyle/>
          <a:p>
            <a:r>
              <a:rPr lang="en-GB" sz="2400" i="1" dirty="0" smtClean="0">
                <a:latin typeface="Arial Narrow" pitchFamily="34" charset="0"/>
              </a:rPr>
              <a:t>New Ideas for the future - FTK could become smaller and smaller  </a:t>
            </a:r>
            <a:br>
              <a:rPr lang="en-GB" sz="2400" i="1" dirty="0" smtClean="0">
                <a:latin typeface="Arial Narrow" pitchFamily="34" charset="0"/>
              </a:rPr>
            </a:br>
            <a:r>
              <a:rPr lang="en-GB" sz="2400" i="1" dirty="0" smtClean="0">
                <a:latin typeface="Arial Narrow" pitchFamily="34" charset="0"/>
              </a:rPr>
              <a:t> Multi-packaging FPGA &amp; </a:t>
            </a:r>
            <a:r>
              <a:rPr lang="en-GB" sz="2400" i="1" dirty="0" err="1" smtClean="0">
                <a:latin typeface="Arial Narrow" pitchFamily="34" charset="0"/>
              </a:rPr>
              <a:t>Amchip</a:t>
            </a:r>
            <a:r>
              <a:rPr lang="en-GB" sz="2400" i="1" dirty="0" smtClean="0">
                <a:latin typeface="Arial Narrow" pitchFamily="34" charset="0"/>
              </a:rPr>
              <a:t> – </a:t>
            </a:r>
            <a:r>
              <a:rPr lang="en-GB" sz="2400" i="1" dirty="0" smtClean="0">
                <a:solidFill>
                  <a:srgbClr val="FF0000"/>
                </a:solidFill>
                <a:latin typeface="Arial Narrow" pitchFamily="34" charset="0"/>
              </a:rPr>
              <a:t>mini</a:t>
            </a:r>
            <a:r>
              <a:rPr lang="en-GB" sz="2400" i="1" dirty="0" smtClean="0">
                <a:latin typeface="Arial Narrow" pitchFamily="34" charset="0"/>
              </a:rPr>
              <a:t> </a:t>
            </a:r>
            <a:r>
              <a:rPr lang="en-GB" sz="2400" i="1" dirty="0" smtClean="0">
                <a:solidFill>
                  <a:srgbClr val="FF0000"/>
                </a:solidFill>
                <a:latin typeface="Arial Narrow" pitchFamily="34" charset="0"/>
              </a:rPr>
              <a:t>FTK</a:t>
            </a:r>
            <a:endParaRPr lang="it-IT" sz="2400" i="1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5763" y="4846638"/>
            <a:ext cx="5257800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Box 4"/>
          <p:cNvSpPr txBox="1">
            <a:spLocks noChangeArrowheads="1"/>
          </p:cNvSpPr>
          <p:nvPr/>
        </p:nvSpPr>
        <p:spPr bwMode="auto">
          <a:xfrm>
            <a:off x="0" y="3409950"/>
            <a:ext cx="91440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arenBoth"/>
            </a:pPr>
            <a:r>
              <a:rPr lang="en-GB"/>
              <a:t>We have a very interesting </a:t>
            </a:r>
            <a:r>
              <a:rPr lang="en-GB" b="1">
                <a:solidFill>
                  <a:srgbClr val="FF0000"/>
                </a:solidFill>
              </a:rPr>
              <a:t>quotation</a:t>
            </a:r>
            <a:r>
              <a:rPr lang="en-GB"/>
              <a:t> for </a:t>
            </a:r>
            <a:r>
              <a:rPr lang="en-GB">
                <a:solidFill>
                  <a:srgbClr val="FF0000"/>
                </a:solidFill>
              </a:rPr>
              <a:t>FPGA</a:t>
            </a:r>
            <a:r>
              <a:rPr lang="en-GB"/>
              <a:t> </a:t>
            </a:r>
            <a:r>
              <a:rPr lang="en-GB" b="1">
                <a:solidFill>
                  <a:srgbClr val="FF0000"/>
                </a:solidFill>
              </a:rPr>
              <a:t>bare dies </a:t>
            </a:r>
            <a:r>
              <a:rPr lang="en-GB"/>
              <a:t>to be packaged  with AMchips</a:t>
            </a:r>
          </a:p>
          <a:p>
            <a:pPr marL="342900" indent="-342900">
              <a:buFontTx/>
              <a:buAutoNum type="arabicParenBoth"/>
            </a:pPr>
            <a:r>
              <a:rPr lang="en-GB" b="1">
                <a:solidFill>
                  <a:srgbClr val="FF0000"/>
                </a:solidFill>
              </a:rPr>
              <a:t>IMEC</a:t>
            </a:r>
            <a:r>
              <a:rPr lang="en-GB"/>
              <a:t>   support for feasibility studies</a:t>
            </a:r>
          </a:p>
          <a:p>
            <a:pPr marL="342900" indent="-342900">
              <a:buFontTx/>
              <a:buAutoNum type="arabicParenBoth"/>
            </a:pPr>
            <a:r>
              <a:rPr lang="en-GB" b="1">
                <a:solidFill>
                  <a:srgbClr val="FF0000"/>
                </a:solidFill>
              </a:rPr>
              <a:t>FTK SIP </a:t>
            </a:r>
            <a:r>
              <a:rPr lang="en-GB"/>
              <a:t>(System In Package) becomes a real possibility – </a:t>
            </a:r>
            <a:r>
              <a:rPr lang="en-GB" b="1">
                <a:solidFill>
                  <a:srgbClr val="FF0000"/>
                </a:solidFill>
              </a:rPr>
              <a:t>large impact  on AM bank sizes  </a:t>
            </a:r>
            <a:endParaRPr lang="it-IT" b="1">
              <a:solidFill>
                <a:srgbClr val="FF0000"/>
              </a:solidFill>
            </a:endParaRPr>
          </a:p>
        </p:txBody>
      </p:sp>
      <p:pic>
        <p:nvPicPr>
          <p:cNvPr id="2560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4938" y="990600"/>
            <a:ext cx="6535738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" name="Rectangle 7167"/>
          <p:cNvSpPr/>
          <p:nvPr/>
        </p:nvSpPr>
        <p:spPr>
          <a:xfrm>
            <a:off x="1655763" y="1066800"/>
            <a:ext cx="4730750" cy="174148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608" name="TextBox 7173"/>
          <p:cNvSpPr txBox="1">
            <a:spLocks noChangeArrowheads="1"/>
          </p:cNvSpPr>
          <p:nvPr/>
        </p:nvSpPr>
        <p:spPr bwMode="auto">
          <a:xfrm>
            <a:off x="6577013" y="838200"/>
            <a:ext cx="253047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0070C0"/>
                </a:solidFill>
              </a:rPr>
              <a:t>Pattern matching</a:t>
            </a:r>
          </a:p>
          <a:p>
            <a:r>
              <a:rPr lang="en-GB"/>
              <a:t>&amp; </a:t>
            </a:r>
            <a:r>
              <a:rPr lang="en-GB" b="1">
                <a:solidFill>
                  <a:srgbClr val="0070C0"/>
                </a:solidFill>
              </a:rPr>
              <a:t>track fitting </a:t>
            </a:r>
            <a:r>
              <a:rPr lang="en-GB"/>
              <a:t>(TF)</a:t>
            </a:r>
          </a:p>
          <a:p>
            <a:r>
              <a:rPr lang="en-GB" b="1">
                <a:solidFill>
                  <a:srgbClr val="FF0000"/>
                </a:solidFill>
              </a:rPr>
              <a:t>sqweezed in a</a:t>
            </a:r>
          </a:p>
          <a:p>
            <a:r>
              <a:rPr lang="en-GB" b="1">
                <a:solidFill>
                  <a:srgbClr val="FF0000"/>
                </a:solidFill>
              </a:rPr>
              <a:t>SIP </a:t>
            </a:r>
            <a:r>
              <a:rPr lang="en-GB"/>
              <a:t>(BGA 23x23)</a:t>
            </a:r>
          </a:p>
          <a:p>
            <a:r>
              <a:rPr lang="en-GB" b="1">
                <a:solidFill>
                  <a:srgbClr val="FF0000"/>
                </a:solidFill>
              </a:rPr>
              <a:t>TF highly parallelized</a:t>
            </a:r>
          </a:p>
          <a:p>
            <a:endParaRPr lang="it-IT" b="1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715000" y="1447800"/>
            <a:ext cx="1143000" cy="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282575"/>
            <a:ext cx="8686800" cy="1241425"/>
          </a:xfrm>
        </p:spPr>
        <p:txBody>
          <a:bodyPr/>
          <a:lstStyle/>
          <a:p>
            <a:r>
              <a:rPr lang="en-GB" sz="2400" i="1" smtClean="0">
                <a:latin typeface="Arial Narrow" pitchFamily="34" charset="0"/>
              </a:rPr>
              <a:t> </a:t>
            </a:r>
            <a:r>
              <a:rPr lang="en-GB" sz="2400" i="1" smtClean="0">
                <a:solidFill>
                  <a:srgbClr val="FF0000"/>
                </a:solidFill>
                <a:latin typeface="Arial Narrow" pitchFamily="34" charset="0"/>
              </a:rPr>
              <a:t>FTK miniaturization </a:t>
            </a:r>
            <a:r>
              <a:rPr lang="en-GB" sz="2400" i="1" smtClean="0">
                <a:solidFill>
                  <a:schemeClr val="tx1"/>
                </a:solidFill>
                <a:latin typeface="Arial Narrow" pitchFamily="34" charset="0"/>
              </a:rPr>
              <a:t>for </a:t>
            </a:r>
            <a:r>
              <a:rPr lang="en-GB" sz="2400" i="1" smtClean="0">
                <a:solidFill>
                  <a:srgbClr val="FF0000"/>
                </a:solidFill>
                <a:latin typeface="Arial Narrow" pitchFamily="34" charset="0"/>
              </a:rPr>
              <a:t>long latency applications </a:t>
            </a:r>
            <a:br>
              <a:rPr lang="en-GB" sz="2400" i="1" smtClean="0">
                <a:solidFill>
                  <a:srgbClr val="FF0000"/>
                </a:solidFill>
                <a:latin typeface="Arial Narrow" pitchFamily="34" charset="0"/>
              </a:rPr>
            </a:br>
            <a:r>
              <a:rPr lang="en-GB" sz="2400" i="1" smtClean="0">
                <a:latin typeface="Arial Narrow" pitchFamily="34" charset="0"/>
              </a:rPr>
              <a:t>Few </a:t>
            </a:r>
            <a:r>
              <a:rPr lang="en-GB" sz="2400" i="1" smtClean="0">
                <a:solidFill>
                  <a:srgbClr val="FF0000"/>
                </a:solidFill>
                <a:latin typeface="Arial Narrow" pitchFamily="34" charset="0"/>
              </a:rPr>
              <a:t>future</a:t>
            </a:r>
            <a:r>
              <a:rPr lang="en-GB" sz="2400" i="1" smtClean="0">
                <a:latin typeface="Arial Narrow" pitchFamily="34" charset="0"/>
              </a:rPr>
              <a:t> </a:t>
            </a:r>
            <a:r>
              <a:rPr lang="en-GB" sz="2400" i="1" smtClean="0">
                <a:solidFill>
                  <a:srgbClr val="FF0000"/>
                </a:solidFill>
                <a:latin typeface="Arial Narrow" pitchFamily="34" charset="0"/>
              </a:rPr>
              <a:t>LAMBs</a:t>
            </a:r>
            <a:r>
              <a:rPr lang="en-GB" sz="2400" i="1" smtClean="0">
                <a:latin typeface="Arial Narrow" pitchFamily="34" charset="0"/>
              </a:rPr>
              <a:t> could </a:t>
            </a:r>
            <a:r>
              <a:rPr lang="en-GB" sz="2400" i="1" smtClean="0">
                <a:solidFill>
                  <a:srgbClr val="FF0000"/>
                </a:solidFill>
                <a:latin typeface="Arial Narrow" pitchFamily="34" charset="0"/>
              </a:rPr>
              <a:t>cover the whole  detector </a:t>
            </a:r>
            <a:r>
              <a:rPr lang="en-GB" sz="2400" i="1" smtClean="0">
                <a:solidFill>
                  <a:schemeClr val="tx1"/>
                </a:solidFill>
                <a:latin typeface="Arial Narrow" pitchFamily="34" charset="0"/>
              </a:rPr>
              <a:t>if used for </a:t>
            </a:r>
            <a:r>
              <a:rPr lang="en-GB" sz="2400" i="1" smtClean="0">
                <a:solidFill>
                  <a:srgbClr val="FF0000"/>
                </a:solidFill>
                <a:latin typeface="Arial Narrow" pitchFamily="34" charset="0"/>
              </a:rPr>
              <a:t>long latency applications (simulation-offline)   </a:t>
            </a:r>
            <a:endParaRPr lang="it-IT" sz="2400" i="1" smtClean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26628" name="Picture 1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457575"/>
            <a:ext cx="2819400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7177"/>
          <p:cNvSpPr txBox="1">
            <a:spLocks noChangeArrowheads="1"/>
          </p:cNvSpPr>
          <p:nvPr/>
        </p:nvSpPr>
        <p:spPr bwMode="auto">
          <a:xfrm rot="540000">
            <a:off x="2008188" y="4157663"/>
            <a:ext cx="620712" cy="3698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FTK</a:t>
            </a:r>
            <a:endParaRPr lang="it-IT"/>
          </a:p>
        </p:txBody>
      </p:sp>
      <p:sp>
        <p:nvSpPr>
          <p:cNvPr id="26630" name="TextBox 7182"/>
          <p:cNvSpPr txBox="1">
            <a:spLocks noChangeArrowheads="1"/>
          </p:cNvSpPr>
          <p:nvPr/>
        </p:nvSpPr>
        <p:spPr bwMode="auto">
          <a:xfrm>
            <a:off x="1763713" y="3214688"/>
            <a:ext cx="2052637" cy="3683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Arial Narrow" pitchFamily="34" charset="0"/>
              </a:rPr>
              <a:t>What about this size ?</a:t>
            </a:r>
            <a:endParaRPr lang="it-IT">
              <a:latin typeface="Arial Narrow" pitchFamily="34" charset="0"/>
            </a:endParaRPr>
          </a:p>
        </p:txBody>
      </p:sp>
      <p:sp>
        <p:nvSpPr>
          <p:cNvPr id="26631" name="TextBox 7185"/>
          <p:cNvSpPr txBox="1">
            <a:spLocks noChangeArrowheads="1"/>
          </p:cNvSpPr>
          <p:nvPr/>
        </p:nvSpPr>
        <p:spPr bwMode="auto">
          <a:xfrm>
            <a:off x="398463" y="1752600"/>
            <a:ext cx="4859337" cy="8921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 b="1">
                <a:solidFill>
                  <a:srgbClr val="FF0000"/>
                </a:solidFill>
                <a:latin typeface="Arial Narrow" pitchFamily="34" charset="0"/>
              </a:rPr>
              <a:t>Goal</a:t>
            </a:r>
            <a:r>
              <a:rPr lang="en-GB" sz="2400">
                <a:latin typeface="Arial Narrow" pitchFamily="34" charset="0"/>
              </a:rPr>
              <a:t>: build a </a:t>
            </a:r>
            <a:r>
              <a:rPr lang="en-GB" sz="2400">
                <a:solidFill>
                  <a:srgbClr val="FF0000"/>
                </a:solidFill>
                <a:latin typeface="Arial Narrow" pitchFamily="34" charset="0"/>
              </a:rPr>
              <a:t>Lamb</a:t>
            </a:r>
            <a:r>
              <a:rPr lang="en-GB" sz="2400">
                <a:latin typeface="Arial Narrow" pitchFamily="34" charset="0"/>
              </a:rPr>
              <a:t> that can </a:t>
            </a:r>
            <a:r>
              <a:rPr lang="en-GB" sz="2400">
                <a:solidFill>
                  <a:srgbClr val="FF0000"/>
                </a:solidFill>
                <a:latin typeface="Arial Narrow" pitchFamily="34" charset="0"/>
              </a:rPr>
              <a:t>fit</a:t>
            </a:r>
            <a:r>
              <a:rPr lang="en-GB" sz="2400">
                <a:latin typeface="Arial Narrow" pitchFamily="34" charset="0"/>
              </a:rPr>
              <a:t> in a </a:t>
            </a:r>
            <a:r>
              <a:rPr lang="en-GB" sz="2400">
                <a:solidFill>
                  <a:srgbClr val="FF0000"/>
                </a:solidFill>
                <a:latin typeface="Arial Narrow" pitchFamily="34" charset="0"/>
              </a:rPr>
              <a:t>PC </a:t>
            </a:r>
            <a:r>
              <a:rPr lang="en-GB" sz="2400">
                <a:latin typeface="Arial Narrow" pitchFamily="34" charset="0"/>
              </a:rPr>
              <a:t>or can </a:t>
            </a:r>
            <a:r>
              <a:rPr lang="en-GB" sz="2400">
                <a:solidFill>
                  <a:srgbClr val="FF0000"/>
                </a:solidFill>
                <a:latin typeface="Arial Narrow" pitchFamily="34" charset="0"/>
              </a:rPr>
              <a:t>be accessed </a:t>
            </a:r>
            <a:r>
              <a:rPr lang="en-GB" sz="2400">
                <a:latin typeface="Arial Narrow" pitchFamily="34" charset="0"/>
              </a:rPr>
              <a:t>by a </a:t>
            </a:r>
            <a:r>
              <a:rPr lang="en-GB" sz="2400">
                <a:solidFill>
                  <a:srgbClr val="FF0000"/>
                </a:solidFill>
                <a:latin typeface="Arial Narrow" pitchFamily="34" charset="0"/>
              </a:rPr>
              <a:t>PC</a:t>
            </a:r>
            <a:r>
              <a:rPr lang="en-GB" sz="2400">
                <a:latin typeface="Arial Narrow" pitchFamily="34" charset="0"/>
              </a:rPr>
              <a:t>. </a:t>
            </a:r>
            <a:endParaRPr lang="it-IT" sz="24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6632" name="TextBox 2"/>
          <p:cNvSpPr txBox="1">
            <a:spLocks noChangeArrowheads="1"/>
          </p:cNvSpPr>
          <p:nvPr/>
        </p:nvSpPr>
        <p:spPr bwMode="auto">
          <a:xfrm>
            <a:off x="4648200" y="3214688"/>
            <a:ext cx="42830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i="1">
                <a:latin typeface="Arial Narrow" pitchFamily="34" charset="0"/>
              </a:rPr>
              <a:t>FP7  </a:t>
            </a:r>
            <a:r>
              <a:rPr lang="en-GB" i="1">
                <a:solidFill>
                  <a:srgbClr val="FF0000"/>
                </a:solidFill>
                <a:latin typeface="Arial Narrow" pitchFamily="34" charset="0"/>
              </a:rPr>
              <a:t>IAPP</a:t>
            </a:r>
            <a:r>
              <a:rPr lang="en-GB" i="1">
                <a:latin typeface="Arial Narrow" pitchFamily="34" charset="0"/>
              </a:rPr>
              <a:t> - </a:t>
            </a:r>
            <a:r>
              <a:rPr lang="en-GB" i="1">
                <a:solidFill>
                  <a:srgbClr val="0070C0"/>
                </a:solidFill>
                <a:latin typeface="Arial Narrow" pitchFamily="34" charset="0"/>
              </a:rPr>
              <a:t>STREP</a:t>
            </a:r>
            <a:r>
              <a:rPr lang="en-GB" i="1">
                <a:latin typeface="Arial Narrow" pitchFamily="34" charset="0"/>
              </a:rPr>
              <a:t>  PROGRAM</a:t>
            </a:r>
          </a:p>
          <a:p>
            <a:r>
              <a:rPr lang="en-GB" i="1">
                <a:latin typeface="Arial Narrow" pitchFamily="34" charset="0"/>
              </a:rPr>
              <a:t>Coordinated by </a:t>
            </a:r>
            <a:r>
              <a:rPr lang="en-GB" i="1">
                <a:solidFill>
                  <a:srgbClr val="FF0000"/>
                </a:solidFill>
                <a:latin typeface="Arial Narrow" pitchFamily="34" charset="0"/>
              </a:rPr>
              <a:t>University of Pisa </a:t>
            </a:r>
            <a:r>
              <a:rPr lang="en-GB" i="1">
                <a:latin typeface="Arial Narrow" pitchFamily="34" charset="0"/>
              </a:rPr>
              <a:t>and </a:t>
            </a:r>
            <a:r>
              <a:rPr lang="en-GB" i="1">
                <a:solidFill>
                  <a:srgbClr val="0070C0"/>
                </a:solidFill>
                <a:latin typeface="Arial Narrow" pitchFamily="34" charset="0"/>
              </a:rPr>
              <a:t>INFN-Pisa</a:t>
            </a:r>
            <a:endParaRPr lang="it-IT" i="1">
              <a:solidFill>
                <a:srgbClr val="0070C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1"/>
            <a:ext cx="9144000" cy="908719"/>
          </a:xfrm>
          <a:prstGeom prst="rect">
            <a:avLst/>
          </a:prstGeom>
          <a:gradFill rotWithShape="1">
            <a:gsLst>
              <a:gs pos="0">
                <a:srgbClr val="000FD6">
                  <a:alpha val="2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1"/>
            <a:ext cx="9144000" cy="908720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3200" b="1" dirty="0" smtClean="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	Backup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2339752" y="2852936"/>
            <a:ext cx="4896544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smtClean="0">
                <a:ln>
                  <a:noFill/>
                </a:ln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	Backup</a:t>
            </a:r>
            <a:endParaRPr kumimoji="0" lang="it-IT" sz="3200" b="1" i="0" u="none" strike="noStrike" kern="0" cap="none" spc="0" normalizeH="0" baseline="0" noProof="0" dirty="0" smtClean="0">
              <a:ln>
                <a:noFill/>
              </a:ln>
              <a:solidFill>
                <a:srgbClr val="00004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39763"/>
          </a:xfrm>
        </p:spPr>
        <p:txBody>
          <a:bodyPr/>
          <a:lstStyle/>
          <a:p>
            <a:r>
              <a:rPr lang="en-US" sz="2800" smtClean="0">
                <a:solidFill>
                  <a:srgbClr val="2D2D8A"/>
                </a:solidFill>
              </a:rPr>
              <a:t>FTK vertical slice goals and status</a:t>
            </a:r>
            <a:endParaRPr lang="en-US" sz="280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3340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it-IT" sz="2000" dirty="0" smtClean="0">
                <a:solidFill>
                  <a:srgbClr val="000000"/>
                </a:solidFill>
                <a:latin typeface="Arial Narrow" pitchFamily="34" charset="0"/>
                <a:cs typeface="Trebuchet MS"/>
              </a:rPr>
              <a:t>Goals</a:t>
            </a:r>
            <a:endParaRPr lang="it-IT" sz="2000" dirty="0">
              <a:solidFill>
                <a:srgbClr val="000000"/>
              </a:solidFill>
              <a:latin typeface="Arial Narrow" pitchFamily="34" charset="0"/>
              <a:cs typeface="Trebuchet MS"/>
            </a:endParaRPr>
          </a:p>
          <a:p>
            <a:pPr lvl="1">
              <a:spcAft>
                <a:spcPts val="600"/>
              </a:spcAft>
              <a:defRPr/>
            </a:pPr>
            <a:r>
              <a:rPr lang="it-IT" sz="2000" dirty="0" smtClean="0">
                <a:solidFill>
                  <a:srgbClr val="000000"/>
                </a:solidFill>
                <a:latin typeface="Arial Narrow" pitchFamily="34" charset="0"/>
                <a:cs typeface="Trebuchet MS"/>
              </a:rPr>
              <a:t>Use of </a:t>
            </a:r>
            <a:r>
              <a:rPr lang="it-IT" sz="2000" dirty="0">
                <a:solidFill>
                  <a:srgbClr val="FF0000"/>
                </a:solidFill>
                <a:latin typeface="Arial Narrow" pitchFamily="34" charset="0"/>
                <a:cs typeface="Trebuchet MS"/>
              </a:rPr>
              <a:t>old FTK prototypes </a:t>
            </a:r>
            <a:r>
              <a:rPr lang="it-IT" sz="2000" dirty="0" smtClean="0">
                <a:solidFill>
                  <a:srgbClr val="FF0000"/>
                </a:solidFill>
                <a:latin typeface="Arial Narrow" pitchFamily="34" charset="0"/>
                <a:cs typeface="Trebuchet MS"/>
              </a:rPr>
              <a:t>to </a:t>
            </a:r>
            <a:r>
              <a:rPr lang="it-IT" sz="2000" dirty="0">
                <a:solidFill>
                  <a:srgbClr val="000000"/>
                </a:solidFill>
                <a:latin typeface="Arial Narrow" pitchFamily="34" charset="0"/>
                <a:cs typeface="Trebuchet MS"/>
              </a:rPr>
              <a:t>v</a:t>
            </a:r>
            <a:r>
              <a:rPr lang="it-IT" sz="2000" dirty="0" smtClean="0">
                <a:solidFill>
                  <a:srgbClr val="000000"/>
                </a:solidFill>
                <a:latin typeface="Arial Narrow" pitchFamily="34" charset="0"/>
                <a:cs typeface="Trebuchet MS"/>
              </a:rPr>
              <a:t>erify </a:t>
            </a:r>
            <a:r>
              <a:rPr lang="it-IT" sz="2000" dirty="0">
                <a:solidFill>
                  <a:srgbClr val="FF0000"/>
                </a:solidFill>
                <a:latin typeface="Arial Narrow" pitchFamily="34" charset="0"/>
                <a:cs typeface="Trebuchet MS"/>
              </a:rPr>
              <a:t>integration </a:t>
            </a:r>
            <a:r>
              <a:rPr lang="it-IT" sz="2000" dirty="0" smtClean="0">
                <a:solidFill>
                  <a:srgbClr val="FF0000"/>
                </a:solidFill>
                <a:latin typeface="Arial Narrow" pitchFamily="34" charset="0"/>
                <a:cs typeface="Trebuchet MS"/>
              </a:rPr>
              <a:t> </a:t>
            </a:r>
            <a:r>
              <a:rPr lang="it-IT" sz="2000" dirty="0" smtClean="0">
                <a:solidFill>
                  <a:srgbClr val="000000"/>
                </a:solidFill>
                <a:latin typeface="Arial Narrow" pitchFamily="34" charset="0"/>
                <a:cs typeface="Trebuchet MS"/>
              </a:rPr>
              <a:t>with </a:t>
            </a:r>
            <a:r>
              <a:rPr lang="it-IT" sz="2000" dirty="0">
                <a:solidFill>
                  <a:srgbClr val="000000"/>
                </a:solidFill>
                <a:latin typeface="Arial Narrow" pitchFamily="34" charset="0"/>
                <a:cs typeface="Trebuchet MS"/>
              </a:rPr>
              <a:t>ATLAS TDAQ</a:t>
            </a:r>
          </a:p>
          <a:p>
            <a:pPr lvl="1">
              <a:spcAft>
                <a:spcPts val="600"/>
              </a:spcAft>
              <a:defRPr/>
            </a:pPr>
            <a:r>
              <a:rPr lang="it-IT" sz="2000" dirty="0">
                <a:solidFill>
                  <a:srgbClr val="000000"/>
                </a:solidFill>
                <a:latin typeface="Arial Narrow" pitchFamily="34" charset="0"/>
                <a:cs typeface="Trebuchet MS"/>
              </a:rPr>
              <a:t>Verify </a:t>
            </a:r>
            <a:r>
              <a:rPr lang="it-IT" sz="2000" dirty="0">
                <a:solidFill>
                  <a:srgbClr val="FF0000"/>
                </a:solidFill>
                <a:latin typeface="Arial Narrow" pitchFamily="34" charset="0"/>
                <a:cs typeface="Trebuchet MS"/>
              </a:rPr>
              <a:t>real data FTK output roads </a:t>
            </a:r>
            <a:r>
              <a:rPr lang="it-IT" sz="2000" dirty="0">
                <a:solidFill>
                  <a:srgbClr val="000000"/>
                </a:solidFill>
                <a:latin typeface="Arial Narrow" pitchFamily="34" charset="0"/>
                <a:cs typeface="Trebuchet MS"/>
              </a:rPr>
              <a:t>agree with FTK simulation</a:t>
            </a:r>
          </a:p>
          <a:p>
            <a:pPr>
              <a:spcAft>
                <a:spcPts val="600"/>
              </a:spcAft>
              <a:defRPr/>
            </a:pPr>
            <a:r>
              <a:rPr lang="it-IT" sz="2000" dirty="0">
                <a:solidFill>
                  <a:srgbClr val="000000"/>
                </a:solidFill>
                <a:latin typeface="Arial Narrow" pitchFamily="34" charset="0"/>
                <a:cs typeface="Trebuchet MS"/>
              </a:rPr>
              <a:t>Status</a:t>
            </a:r>
          </a:p>
          <a:p>
            <a:pPr lvl="1">
              <a:spcAft>
                <a:spcPts val="600"/>
              </a:spcAft>
              <a:defRPr/>
            </a:pPr>
            <a:r>
              <a:rPr lang="it-IT" sz="2000" dirty="0">
                <a:solidFill>
                  <a:srgbClr val="FF0000"/>
                </a:solidFill>
                <a:latin typeface="Arial Narrow" pitchFamily="34" charset="0"/>
                <a:cs typeface="Trebuchet MS"/>
              </a:rPr>
              <a:t>Data flow </a:t>
            </a:r>
            <a:r>
              <a:rPr lang="it-IT" sz="2000" dirty="0">
                <a:solidFill>
                  <a:srgbClr val="000000"/>
                </a:solidFill>
                <a:latin typeface="Arial Narrow" pitchFamily="34" charset="0"/>
                <a:cs typeface="Trebuchet MS"/>
              </a:rPr>
              <a:t>and </a:t>
            </a:r>
            <a:r>
              <a:rPr lang="it-IT" sz="2000" dirty="0">
                <a:solidFill>
                  <a:srgbClr val="FF0000"/>
                </a:solidFill>
                <a:latin typeface="Arial Narrow" pitchFamily="34" charset="0"/>
                <a:cs typeface="Trebuchet MS"/>
              </a:rPr>
              <a:t>integration</a:t>
            </a:r>
            <a:r>
              <a:rPr lang="it-IT" sz="2000" dirty="0">
                <a:solidFill>
                  <a:srgbClr val="000000"/>
                </a:solidFill>
                <a:latin typeface="Arial Narrow" pitchFamily="34" charset="0"/>
                <a:cs typeface="Trebuchet MS"/>
              </a:rPr>
              <a:t> tested up to </a:t>
            </a:r>
            <a:r>
              <a:rPr lang="it-IT" sz="2000" dirty="0" smtClean="0">
                <a:solidFill>
                  <a:srgbClr val="FF0000"/>
                </a:solidFill>
                <a:latin typeface="Arial Narrow" pitchFamily="34" charset="0"/>
                <a:cs typeface="Trebuchet MS"/>
              </a:rPr>
              <a:t>70kHz</a:t>
            </a:r>
          </a:p>
          <a:p>
            <a:pPr marL="457200" lvl="1" indent="0">
              <a:spcAft>
                <a:spcPts val="600"/>
              </a:spcAft>
              <a:buFontTx/>
              <a:buNone/>
              <a:defRPr/>
            </a:pPr>
            <a:r>
              <a:rPr lang="en-US" sz="2000" dirty="0" smtClean="0">
                <a:latin typeface="Arial Narrow" pitchFamily="34" charset="0"/>
              </a:rPr>
              <a:t>    even </a:t>
            </a:r>
            <a:r>
              <a:rPr lang="en-US" sz="2000" dirty="0">
                <a:latin typeface="Arial Narrow" pitchFamily="34" charset="0"/>
              </a:rPr>
              <a:t>with low SCT threshold sending huge "noise" events </a:t>
            </a:r>
            <a:r>
              <a:rPr lang="it-IT" sz="2000" dirty="0" smtClean="0">
                <a:solidFill>
                  <a:srgbClr val="000000"/>
                </a:solidFill>
                <a:latin typeface="Arial Narrow" pitchFamily="34" charset="0"/>
                <a:cs typeface="Trebuchet MS"/>
              </a:rPr>
              <a:t> </a:t>
            </a:r>
            <a:endParaRPr lang="it-IT" sz="2000" dirty="0">
              <a:solidFill>
                <a:srgbClr val="000000"/>
              </a:solidFill>
              <a:latin typeface="Arial Narrow" pitchFamily="34" charset="0"/>
              <a:cs typeface="Trebuchet MS"/>
            </a:endParaRPr>
          </a:p>
          <a:p>
            <a:pPr lvl="1">
              <a:spcAft>
                <a:spcPts val="600"/>
              </a:spcAft>
              <a:defRPr/>
            </a:pPr>
            <a:r>
              <a:rPr lang="it-IT" sz="2000" dirty="0">
                <a:solidFill>
                  <a:srgbClr val="FF0000"/>
                </a:solidFill>
                <a:latin typeface="Arial Narrow" pitchFamily="34" charset="0"/>
                <a:cs typeface="Trebuchet MS"/>
              </a:rPr>
              <a:t>Cosmics run </a:t>
            </a:r>
            <a:r>
              <a:rPr lang="it-IT" sz="2000" dirty="0">
                <a:solidFill>
                  <a:srgbClr val="000000"/>
                </a:solidFill>
                <a:latin typeface="Arial Narrow" pitchFamily="34" charset="0"/>
              </a:rPr>
              <a:t>with FTK included </a:t>
            </a:r>
            <a:r>
              <a:rPr lang="it-IT" sz="2000" dirty="0">
                <a:latin typeface="Arial Narrow" pitchFamily="34" charset="0"/>
              </a:rPr>
              <a:t>for a few days </a:t>
            </a:r>
            <a:endParaRPr lang="it-IT" sz="20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lvl="1">
              <a:spcAft>
                <a:spcPts val="600"/>
              </a:spcAft>
              <a:defRPr/>
            </a:pPr>
            <a:r>
              <a:rPr lang="en-GB" sz="2000" dirty="0" smtClean="0">
                <a:solidFill>
                  <a:srgbClr val="FF0000"/>
                </a:solidFill>
                <a:latin typeface="Arial Narrow" pitchFamily="34" charset="0"/>
                <a:cs typeface="Trebuchet MS"/>
              </a:rPr>
              <a:t>Real bank </a:t>
            </a:r>
            <a:r>
              <a:rPr lang="en-GB" sz="2000" dirty="0" smtClean="0">
                <a:latin typeface="Arial Narrow" pitchFamily="34" charset="0"/>
                <a:cs typeface="Trebuchet MS"/>
              </a:rPr>
              <a:t>loaded </a:t>
            </a:r>
            <a:r>
              <a:rPr lang="en-GB" sz="2000" dirty="0" smtClean="0">
                <a:solidFill>
                  <a:srgbClr val="000000"/>
                </a:solidFill>
                <a:latin typeface="Arial Narrow" pitchFamily="34" charset="0"/>
                <a:cs typeface="Trebuchet MS"/>
              </a:rPr>
              <a:t>and </a:t>
            </a:r>
            <a:r>
              <a:rPr lang="en-GB" sz="2000" dirty="0" smtClean="0">
                <a:solidFill>
                  <a:srgbClr val="FF0000"/>
                </a:solidFill>
                <a:latin typeface="Arial Narrow" pitchFamily="34" charset="0"/>
                <a:cs typeface="Trebuchet MS"/>
              </a:rPr>
              <a:t>decoding real data format </a:t>
            </a:r>
            <a:r>
              <a:rPr lang="en-GB" sz="2000" dirty="0" smtClean="0">
                <a:latin typeface="Arial Narrow" pitchFamily="34" charset="0"/>
                <a:cs typeface="Trebuchet MS"/>
              </a:rPr>
              <a:t>active</a:t>
            </a:r>
          </a:p>
          <a:p>
            <a:pPr lvl="1">
              <a:spcAft>
                <a:spcPts val="600"/>
              </a:spcAft>
              <a:defRPr/>
            </a:pPr>
            <a:r>
              <a:rPr lang="en-GB" sz="2000" dirty="0" smtClean="0">
                <a:solidFill>
                  <a:srgbClr val="FF0000"/>
                </a:solidFill>
                <a:latin typeface="Arial Narrow" pitchFamily="34" charset="0"/>
                <a:cs typeface="Trebuchet MS"/>
              </a:rPr>
              <a:t>Simulation </a:t>
            </a:r>
            <a:r>
              <a:rPr lang="en-GB" sz="2000" dirty="0" smtClean="0">
                <a:latin typeface="Arial Narrow" pitchFamily="34" charset="0"/>
                <a:cs typeface="Trebuchet MS"/>
              </a:rPr>
              <a:t>applied</a:t>
            </a:r>
            <a:r>
              <a:rPr lang="en-GB" sz="2000" dirty="0" smtClean="0">
                <a:solidFill>
                  <a:srgbClr val="FF0000"/>
                </a:solidFill>
                <a:latin typeface="Arial Narrow" pitchFamily="34" charset="0"/>
                <a:cs typeface="Trebuchet MS"/>
              </a:rPr>
              <a:t> to real events </a:t>
            </a:r>
            <a:r>
              <a:rPr lang="en-GB" sz="2000" dirty="0" smtClean="0">
                <a:latin typeface="Arial Narrow" pitchFamily="34" charset="0"/>
                <a:cs typeface="Trebuchet MS"/>
              </a:rPr>
              <a:t>with</a:t>
            </a:r>
            <a:r>
              <a:rPr lang="en-GB" sz="2000" dirty="0" smtClean="0">
                <a:solidFill>
                  <a:srgbClr val="FF0000"/>
                </a:solidFill>
                <a:latin typeface="Arial Narrow" pitchFamily="34" charset="0"/>
                <a:cs typeface="Trebuchet MS"/>
              </a:rPr>
              <a:t> real bank </a:t>
            </a:r>
            <a:r>
              <a:rPr lang="en-GB" sz="2000" dirty="0" smtClean="0">
                <a:latin typeface="Arial Narrow" pitchFamily="34" charset="0"/>
                <a:cs typeface="Trebuchet MS"/>
              </a:rPr>
              <a:t>ready</a:t>
            </a:r>
          </a:p>
          <a:p>
            <a:pPr lvl="1">
              <a:spcAft>
                <a:spcPts val="600"/>
              </a:spcAft>
              <a:defRPr/>
            </a:pPr>
            <a:r>
              <a:rPr lang="en-GB" sz="2000" dirty="0" err="1" smtClean="0">
                <a:solidFill>
                  <a:srgbClr val="FF0000"/>
                </a:solidFill>
                <a:latin typeface="Arial Narrow" pitchFamily="34" charset="0"/>
                <a:cs typeface="Trebuchet MS"/>
              </a:rPr>
              <a:t>Stopless</a:t>
            </a:r>
            <a:r>
              <a:rPr lang="en-GB" sz="2000" dirty="0" smtClean="0">
                <a:solidFill>
                  <a:srgbClr val="FF0000"/>
                </a:solidFill>
                <a:latin typeface="Arial Narrow" pitchFamily="34" charset="0"/>
                <a:cs typeface="Trebuchet MS"/>
              </a:rPr>
              <a:t> removal </a:t>
            </a:r>
            <a:r>
              <a:rPr lang="en-GB" sz="2000" dirty="0" smtClean="0">
                <a:latin typeface="Arial Narrow" pitchFamily="34" charset="0"/>
                <a:cs typeface="Trebuchet MS"/>
              </a:rPr>
              <a:t>is working </a:t>
            </a:r>
            <a:endParaRPr lang="it-IT" sz="2000" dirty="0">
              <a:latin typeface="Arial Narrow" pitchFamily="34" charset="0"/>
              <a:cs typeface="Trebuchet MS"/>
            </a:endParaRPr>
          </a:p>
          <a:p>
            <a:pPr lvl="1">
              <a:spcAft>
                <a:spcPts val="600"/>
              </a:spcAft>
              <a:defRPr/>
            </a:pPr>
            <a:r>
              <a:rPr lang="en-GB" sz="2000" dirty="0" smtClean="0">
                <a:solidFill>
                  <a:srgbClr val="000000"/>
                </a:solidFill>
                <a:latin typeface="Arial Narrow" pitchFamily="34" charset="0"/>
                <a:cs typeface="Trebuchet MS"/>
              </a:rPr>
              <a:t>Debugging </a:t>
            </a:r>
            <a:r>
              <a:rPr lang="en-GB" sz="2000" dirty="0" smtClean="0">
                <a:solidFill>
                  <a:srgbClr val="FF0000"/>
                </a:solidFill>
                <a:latin typeface="Arial Narrow" pitchFamily="34" charset="0"/>
                <a:cs typeface="Trebuchet MS"/>
              </a:rPr>
              <a:t>problems</a:t>
            </a:r>
            <a:r>
              <a:rPr lang="en-GB" sz="2000" dirty="0" smtClean="0">
                <a:solidFill>
                  <a:srgbClr val="000000"/>
                </a:solidFill>
                <a:latin typeface="Arial Narrow" pitchFamily="34" charset="0"/>
                <a:cs typeface="Trebuchet MS"/>
              </a:rPr>
              <a:t> that appears </a:t>
            </a:r>
            <a:r>
              <a:rPr lang="en-GB" sz="2000" dirty="0" smtClean="0">
                <a:solidFill>
                  <a:srgbClr val="FF0000"/>
                </a:solidFill>
                <a:latin typeface="Arial Narrow" pitchFamily="34" charset="0"/>
                <a:cs typeface="Trebuchet MS"/>
              </a:rPr>
              <a:t>only</a:t>
            </a:r>
            <a:r>
              <a:rPr lang="en-GB" sz="2000" dirty="0" smtClean="0">
                <a:solidFill>
                  <a:srgbClr val="000000"/>
                </a:solidFill>
                <a:latin typeface="Arial Narrow" pitchFamily="34" charset="0"/>
                <a:cs typeface="Trebuchet MS"/>
              </a:rPr>
              <a:t> with data</a:t>
            </a:r>
            <a:endParaRPr lang="en-GB" sz="2000" dirty="0" smtClean="0">
              <a:solidFill>
                <a:srgbClr val="FF0000"/>
              </a:solidFill>
              <a:latin typeface="Arial Narrow" pitchFamily="34" charset="0"/>
              <a:cs typeface="Trebuchet MS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465AD6D-9EC0-4796-8AEE-C1D1BA36A94C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5" name="Rectangle 4"/>
          <p:cNvSpPr/>
          <p:nvPr/>
        </p:nvSpPr>
        <p:spPr>
          <a:xfrm>
            <a:off x="838200" y="2895600"/>
            <a:ext cx="7086600" cy="26670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582" name="TextBox 5"/>
          <p:cNvSpPr txBox="1">
            <a:spLocks noChangeArrowheads="1"/>
          </p:cNvSpPr>
          <p:nvPr/>
        </p:nvSpPr>
        <p:spPr bwMode="auto">
          <a:xfrm>
            <a:off x="6858000" y="3505200"/>
            <a:ext cx="1017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00B050"/>
                </a:solidFill>
              </a:rPr>
              <a:t>Results</a:t>
            </a:r>
            <a:endParaRPr lang="it-IT" b="1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091363" cy="1196975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3200" b="1" smtClean="0">
                <a:solidFill>
                  <a:srgbClr val="0007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	Prototipo AMB-FTK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5905500" y="1700213"/>
            <a:ext cx="3203575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220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Distribuzione dei dati:</a:t>
            </a:r>
          </a:p>
          <a:p>
            <a:pPr lvl="1">
              <a:buFontTx/>
              <a:buChar char="•"/>
              <a:defRPr/>
            </a:pPr>
            <a:r>
              <a:rPr lang="it-IT" sz="220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Formato</a:t>
            </a:r>
            <a:r>
              <a:rPr lang="it-IT" sz="220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Parallelo</a:t>
            </a:r>
          </a:p>
          <a:p>
            <a:pPr lvl="1">
              <a:buFontTx/>
              <a:buChar char="•"/>
              <a:defRPr/>
            </a:pPr>
            <a:r>
              <a:rPr lang="it-IT" sz="220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Formato Seriale</a:t>
            </a:r>
          </a:p>
          <a:p>
            <a:pPr>
              <a:defRPr/>
            </a:pPr>
            <a:endParaRPr lang="it-IT" sz="2200">
              <a:solidFill>
                <a:srgbClr val="00004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r>
              <a:rPr lang="it-IT" sz="220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Interfaccia seriale FPGA:</a:t>
            </a:r>
          </a:p>
          <a:p>
            <a:pPr lvl="1">
              <a:buFontTx/>
              <a:buChar char="•"/>
              <a:defRPr/>
            </a:pPr>
            <a:r>
              <a:rPr lang="it-IT" sz="220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GTP  I.P. Xilinx</a:t>
            </a:r>
          </a:p>
          <a:p>
            <a:pPr lvl="1">
              <a:buFontTx/>
              <a:buChar char="•"/>
              <a:defRPr/>
            </a:pPr>
            <a:r>
              <a:rPr lang="it-IT" sz="220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3.2Gbit/s</a:t>
            </a:r>
          </a:p>
          <a:p>
            <a:pPr lvl="1">
              <a:buFontTx/>
              <a:buChar char="•"/>
              <a:defRPr/>
            </a:pPr>
            <a:endParaRPr lang="it-IT" sz="2200">
              <a:solidFill>
                <a:srgbClr val="00004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r>
              <a:rPr lang="it-IT" sz="220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Scelta ibrida:</a:t>
            </a:r>
          </a:p>
          <a:p>
            <a:pPr lvl="1">
              <a:buFontTx/>
              <a:buChar char="•"/>
              <a:defRPr/>
            </a:pPr>
            <a:r>
              <a:rPr lang="it-IT" sz="220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Testare i link seriali</a:t>
            </a:r>
          </a:p>
          <a:p>
            <a:pPr lvl="1">
              <a:buFontTx/>
              <a:buChar char="•"/>
              <a:defRPr/>
            </a:pPr>
            <a:r>
              <a:rPr lang="it-IT" sz="220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Impossibile</a:t>
            </a:r>
          </a:p>
          <a:p>
            <a:pPr lvl="1">
              <a:defRPr/>
            </a:pPr>
            <a:r>
              <a:rPr lang="it-IT" sz="220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parallelizzare tutti i</a:t>
            </a:r>
          </a:p>
          <a:p>
            <a:pPr lvl="1">
              <a:defRPr/>
            </a:pPr>
            <a:r>
              <a:rPr lang="it-IT" sz="220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bus per ogni chip.</a:t>
            </a:r>
          </a:p>
          <a:p>
            <a:pPr>
              <a:defRPr/>
            </a:pPr>
            <a:endParaRPr lang="it-IT" sz="2200">
              <a:solidFill>
                <a:srgbClr val="00004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7652" name="Rectangle 10"/>
          <p:cNvSpPr>
            <a:spLocks noChangeArrowheads="1"/>
          </p:cNvSpPr>
          <p:nvPr/>
        </p:nvSpPr>
        <p:spPr bwMode="auto">
          <a:xfrm>
            <a:off x="0" y="6669088"/>
            <a:ext cx="9144000" cy="215900"/>
          </a:xfrm>
          <a:prstGeom prst="rect">
            <a:avLst/>
          </a:prstGeom>
          <a:gradFill rotWithShape="1">
            <a:gsLst>
              <a:gs pos="0">
                <a:srgbClr val="000FD6">
                  <a:alpha val="2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27653" name="Picture 11" descr="amb2 - Cop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1538288"/>
            <a:ext cx="5724525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524750" cy="1196975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3200" b="1" smtClean="0">
                <a:solidFill>
                  <a:srgbClr val="0007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	Architettura di FTK</a:t>
            </a:r>
          </a:p>
        </p:txBody>
      </p:sp>
      <p:pic>
        <p:nvPicPr>
          <p:cNvPr id="38915" name="Picture 6" descr="architettu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19213"/>
            <a:ext cx="6702425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6300788" y="404813"/>
            <a:ext cx="3779837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2200" dirty="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Struttura di FTK:</a:t>
            </a:r>
          </a:p>
          <a:p>
            <a:pPr>
              <a:buFontTx/>
              <a:buChar char="•"/>
              <a:defRPr/>
            </a:pPr>
            <a:endParaRPr lang="it-IT" sz="2200" dirty="0">
              <a:solidFill>
                <a:srgbClr val="00004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buFontTx/>
              <a:buChar char="•"/>
              <a:defRPr/>
            </a:pPr>
            <a:r>
              <a:rPr lang="it-IT" sz="2200" dirty="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Ogni </a:t>
            </a:r>
            <a:r>
              <a:rPr lang="it-IT" sz="2200" dirty="0" err="1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Core</a:t>
            </a:r>
            <a:r>
              <a:rPr lang="it-IT" sz="2200" dirty="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it-IT" sz="2200" dirty="0" err="1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Processor</a:t>
            </a:r>
            <a:r>
              <a:rPr lang="it-IT" sz="2200" dirty="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analizza</a:t>
            </a:r>
          </a:p>
          <a:p>
            <a:pPr>
              <a:defRPr/>
            </a:pPr>
            <a:r>
              <a:rPr lang="it-IT" sz="2200" dirty="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i dati di 1/8 di rivelatore.</a:t>
            </a:r>
          </a:p>
          <a:p>
            <a:pPr>
              <a:buFontTx/>
              <a:buChar char="•"/>
              <a:defRPr/>
            </a:pPr>
            <a:endParaRPr lang="it-IT" sz="2200" dirty="0">
              <a:solidFill>
                <a:srgbClr val="00004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buFontTx/>
              <a:buChar char="•"/>
              <a:defRPr/>
            </a:pPr>
            <a:r>
              <a:rPr lang="it-IT" sz="2200" dirty="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Ogni  Processing </a:t>
            </a:r>
            <a:r>
              <a:rPr lang="it-IT" sz="2200" dirty="0" err="1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Unit</a:t>
            </a:r>
            <a:r>
              <a:rPr lang="it-IT" sz="2200" dirty="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analizza</a:t>
            </a:r>
          </a:p>
          <a:p>
            <a:pPr>
              <a:defRPr/>
            </a:pPr>
            <a:r>
              <a:rPr lang="it-IT" sz="2200" dirty="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1/8 di dati affidati ad un</a:t>
            </a:r>
          </a:p>
          <a:p>
            <a:pPr>
              <a:defRPr/>
            </a:pPr>
            <a:r>
              <a:rPr lang="it-IT" sz="2200" dirty="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r>
              <a:rPr lang="it-IT" sz="2200" dirty="0" err="1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Core</a:t>
            </a:r>
            <a:r>
              <a:rPr lang="it-IT" sz="2200" dirty="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it-IT" sz="2200" dirty="0" err="1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Processor</a:t>
            </a:r>
            <a:r>
              <a:rPr lang="it-IT" sz="2200" dirty="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  <a:p>
            <a:pPr>
              <a:buFontTx/>
              <a:buChar char="•"/>
              <a:defRPr/>
            </a:pPr>
            <a:endParaRPr lang="it-IT" sz="2200" dirty="0">
              <a:solidFill>
                <a:srgbClr val="00004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buFontTx/>
              <a:buChar char="•"/>
              <a:defRPr/>
            </a:pPr>
            <a:endParaRPr lang="it-IT" sz="2200" dirty="0">
              <a:solidFill>
                <a:srgbClr val="00004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8917" name="Rectangle 8"/>
          <p:cNvSpPr>
            <a:spLocks noChangeArrowheads="1"/>
          </p:cNvSpPr>
          <p:nvPr/>
        </p:nvSpPr>
        <p:spPr bwMode="auto">
          <a:xfrm>
            <a:off x="0" y="6669088"/>
            <a:ext cx="9144000" cy="215900"/>
          </a:xfrm>
          <a:prstGeom prst="rect">
            <a:avLst/>
          </a:prstGeom>
          <a:gradFill rotWithShape="1">
            <a:gsLst>
              <a:gs pos="0">
                <a:srgbClr val="000FD6">
                  <a:alpha val="2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WORK\FTK\stuff\presentazioni\IAPP marzo 2013\LH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6092974" cy="506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1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000FD6">
                  <a:alpha val="2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it-IT" sz="4800" dirty="0" smtClean="0"/>
              <a:t>FTK: LHC</a:t>
            </a:r>
            <a:endParaRPr lang="it-IT" dirty="0"/>
          </a:p>
        </p:txBody>
      </p:sp>
      <p:pic>
        <p:nvPicPr>
          <p:cNvPr id="4" name="Picture 2" descr="D:\WORK\FTK\stuff\presentazioni\IAPP marzo 2013\des_und_0106_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908720"/>
            <a:ext cx="3888432" cy="29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ttore 2 5"/>
          <p:cNvCxnSpPr/>
          <p:nvPr/>
        </p:nvCxnSpPr>
        <p:spPr>
          <a:xfrm flipV="1">
            <a:off x="4572000" y="4149080"/>
            <a:ext cx="504056" cy="432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3851920" y="4581128"/>
            <a:ext cx="1809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ATLAS (point 1)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gradFill rotWithShape="1">
            <a:gsLst>
              <a:gs pos="0">
                <a:srgbClr val="000FD6">
                  <a:alpha val="2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41987" name="Picture 3" descr="logo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63" y="71438"/>
            <a:ext cx="102235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524750" cy="1196975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3200" b="1" smtClean="0">
                <a:solidFill>
                  <a:srgbClr val="0007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	Accoppiamento AC GTP</a:t>
            </a: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6669088"/>
            <a:ext cx="9144000" cy="215900"/>
          </a:xfrm>
          <a:prstGeom prst="rect">
            <a:avLst/>
          </a:prstGeom>
          <a:gradFill rotWithShape="1">
            <a:gsLst>
              <a:gs pos="0">
                <a:srgbClr val="000FD6">
                  <a:alpha val="2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41990" name="Picture 8" descr="gtpter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412875"/>
            <a:ext cx="8208963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827088" y="4614863"/>
            <a:ext cx="3816350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220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Il distributore a monte</a:t>
            </a:r>
          </a:p>
          <a:p>
            <a:pPr>
              <a:defRPr/>
            </a:pPr>
            <a:r>
              <a:rPr lang="it-IT" sz="220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Non rispettava la condizione poiché alimentato a 3.3V</a:t>
            </a:r>
          </a:p>
          <a:p>
            <a:pPr>
              <a:defRPr/>
            </a:pPr>
            <a:endParaRPr lang="it-IT" sz="2200">
              <a:solidFill>
                <a:srgbClr val="00004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r>
              <a:rPr lang="it-IT" sz="220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Necessario accoppiamento AC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6" descr="raffreddamen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733550"/>
            <a:ext cx="7529512" cy="49355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6083" name="Rectangle 2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gradFill rotWithShape="1">
            <a:gsLst>
              <a:gs pos="0">
                <a:srgbClr val="000FD6">
                  <a:alpha val="2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46084" name="Picture 3" descr="logo (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4963" y="71438"/>
            <a:ext cx="102235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524750" cy="1196975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3200" b="1" smtClean="0">
                <a:solidFill>
                  <a:srgbClr val="0007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	Raffreddamento</a:t>
            </a:r>
          </a:p>
        </p:txBody>
      </p:sp>
      <p:sp>
        <p:nvSpPr>
          <p:cNvPr id="46086" name="Rectangle 5"/>
          <p:cNvSpPr>
            <a:spLocks noChangeArrowheads="1"/>
          </p:cNvSpPr>
          <p:nvPr/>
        </p:nvSpPr>
        <p:spPr bwMode="auto">
          <a:xfrm>
            <a:off x="0" y="6669088"/>
            <a:ext cx="9144000" cy="215900"/>
          </a:xfrm>
          <a:prstGeom prst="rect">
            <a:avLst/>
          </a:prstGeom>
          <a:gradFill rotWithShape="1">
            <a:gsLst>
              <a:gs pos="0">
                <a:srgbClr val="000FD6">
                  <a:alpha val="2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6056313" y="1436688"/>
            <a:ext cx="3186112" cy="243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20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Misure  INFN Pavia.</a:t>
            </a:r>
          </a:p>
          <a:p>
            <a:pPr>
              <a:defRPr/>
            </a:pPr>
            <a:endParaRPr lang="it-IT" sz="2200">
              <a:solidFill>
                <a:srgbClr val="00004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r>
              <a:rPr lang="it-IT" sz="220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Raffreddamento con </a:t>
            </a:r>
          </a:p>
          <a:p>
            <a:pPr>
              <a:defRPr/>
            </a:pPr>
            <a:r>
              <a:rPr lang="it-IT" sz="220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ventole e scambiatori.</a:t>
            </a:r>
          </a:p>
          <a:p>
            <a:pPr>
              <a:defRPr/>
            </a:pPr>
            <a:endParaRPr lang="it-IT" sz="2200">
              <a:solidFill>
                <a:srgbClr val="00004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r>
              <a:rPr lang="it-IT" sz="220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Simulazione pot. Dissipata</a:t>
            </a:r>
          </a:p>
          <a:p>
            <a:pPr>
              <a:defRPr/>
            </a:pPr>
            <a:r>
              <a:rPr lang="it-IT" sz="2200">
                <a:solidFill>
                  <a:srgbClr val="00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con resistenze di potenza.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32" y="28977"/>
            <a:ext cx="9223376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238ED-FBA3-4F54-8C75-5FB86280F6EF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0180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9906026_01_layout_s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268413"/>
            <a:ext cx="8208963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Line 10"/>
          <p:cNvSpPr>
            <a:spLocks noChangeShapeType="1"/>
          </p:cNvSpPr>
          <p:nvPr/>
        </p:nvSpPr>
        <p:spPr bwMode="auto">
          <a:xfrm flipH="1">
            <a:off x="827088" y="5516563"/>
            <a:ext cx="7200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124" name="Text Box 12"/>
          <p:cNvSpPr txBox="1">
            <a:spLocks noChangeArrowheads="1"/>
          </p:cNvSpPr>
          <p:nvPr/>
        </p:nvSpPr>
        <p:spPr bwMode="auto">
          <a:xfrm>
            <a:off x="3779838" y="5084763"/>
            <a:ext cx="1270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D= 8.5 Km</a:t>
            </a:r>
          </a:p>
        </p:txBody>
      </p:sp>
      <p:sp>
        <p:nvSpPr>
          <p:cNvPr id="5125" name="Text Box 14"/>
          <p:cNvSpPr txBox="1">
            <a:spLocks noChangeArrowheads="1"/>
          </p:cNvSpPr>
          <p:nvPr/>
        </p:nvSpPr>
        <p:spPr bwMode="auto">
          <a:xfrm>
            <a:off x="3492500" y="5949950"/>
            <a:ext cx="971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20 MHz</a:t>
            </a:r>
          </a:p>
        </p:txBody>
      </p:sp>
      <p:sp>
        <p:nvSpPr>
          <p:cNvPr id="5126" name="Freeform 23"/>
          <p:cNvSpPr>
            <a:spLocks/>
          </p:cNvSpPr>
          <p:nvPr/>
        </p:nvSpPr>
        <p:spPr bwMode="auto">
          <a:xfrm rot="-342635">
            <a:off x="3851275" y="4221163"/>
            <a:ext cx="1801813" cy="206375"/>
          </a:xfrm>
          <a:custGeom>
            <a:avLst/>
            <a:gdLst>
              <a:gd name="T0" fmla="*/ 238138 w 628"/>
              <a:gd name="T1" fmla="*/ 30574 h 54"/>
              <a:gd name="T2" fmla="*/ 109027 w 628"/>
              <a:gd name="T3" fmla="*/ 30574 h 54"/>
              <a:gd name="T4" fmla="*/ 889430 w 628"/>
              <a:gd name="T5" fmla="*/ 30574 h 54"/>
              <a:gd name="T6" fmla="*/ 1801813 w 628"/>
              <a:gd name="T7" fmla="*/ 206375 h 54"/>
              <a:gd name="T8" fmla="*/ 0 60000 65536"/>
              <a:gd name="T9" fmla="*/ 0 60000 65536"/>
              <a:gd name="T10" fmla="*/ 0 60000 65536"/>
              <a:gd name="T11" fmla="*/ 0 60000 65536"/>
              <a:gd name="T12" fmla="*/ 0 w 628"/>
              <a:gd name="T13" fmla="*/ 0 h 54"/>
              <a:gd name="T14" fmla="*/ 628 w 628"/>
              <a:gd name="T15" fmla="*/ 54 h 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28" h="54">
                <a:moveTo>
                  <a:pt x="83" y="8"/>
                </a:moveTo>
                <a:cubicBezTo>
                  <a:pt x="41" y="8"/>
                  <a:pt x="0" y="8"/>
                  <a:pt x="38" y="8"/>
                </a:cubicBezTo>
                <a:cubicBezTo>
                  <a:pt x="76" y="8"/>
                  <a:pt x="212" y="0"/>
                  <a:pt x="310" y="8"/>
                </a:cubicBezTo>
                <a:cubicBezTo>
                  <a:pt x="408" y="16"/>
                  <a:pt x="518" y="35"/>
                  <a:pt x="628" y="54"/>
                </a:cubicBezTo>
              </a:path>
            </a:pathLst>
          </a:custGeom>
          <a:noFill/>
          <a:ln w="57150" cap="rnd" cmpd="sng">
            <a:solidFill>
              <a:srgbClr val="FF0000"/>
            </a:solidFill>
            <a:prstDash val="sysDot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127" name="Freeform 24"/>
          <p:cNvSpPr>
            <a:spLocks/>
          </p:cNvSpPr>
          <p:nvPr/>
        </p:nvSpPr>
        <p:spPr bwMode="auto">
          <a:xfrm rot="254183">
            <a:off x="5435600" y="4365625"/>
            <a:ext cx="1584325" cy="215900"/>
          </a:xfrm>
          <a:custGeom>
            <a:avLst/>
            <a:gdLst>
              <a:gd name="T0" fmla="*/ 209393 w 628"/>
              <a:gd name="T1" fmla="*/ 31985 h 54"/>
              <a:gd name="T2" fmla="*/ 95867 w 628"/>
              <a:gd name="T3" fmla="*/ 31985 h 54"/>
              <a:gd name="T4" fmla="*/ 782071 w 628"/>
              <a:gd name="T5" fmla="*/ 31985 h 54"/>
              <a:gd name="T6" fmla="*/ 1584325 w 628"/>
              <a:gd name="T7" fmla="*/ 215900 h 54"/>
              <a:gd name="T8" fmla="*/ 0 60000 65536"/>
              <a:gd name="T9" fmla="*/ 0 60000 65536"/>
              <a:gd name="T10" fmla="*/ 0 60000 65536"/>
              <a:gd name="T11" fmla="*/ 0 60000 65536"/>
              <a:gd name="T12" fmla="*/ 0 w 628"/>
              <a:gd name="T13" fmla="*/ 0 h 54"/>
              <a:gd name="T14" fmla="*/ 628 w 628"/>
              <a:gd name="T15" fmla="*/ 54 h 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28" h="54">
                <a:moveTo>
                  <a:pt x="83" y="8"/>
                </a:moveTo>
                <a:cubicBezTo>
                  <a:pt x="41" y="8"/>
                  <a:pt x="0" y="8"/>
                  <a:pt x="38" y="8"/>
                </a:cubicBezTo>
                <a:cubicBezTo>
                  <a:pt x="76" y="8"/>
                  <a:pt x="212" y="0"/>
                  <a:pt x="310" y="8"/>
                </a:cubicBezTo>
                <a:cubicBezTo>
                  <a:pt x="408" y="16"/>
                  <a:pt x="518" y="35"/>
                  <a:pt x="628" y="54"/>
                </a:cubicBezTo>
              </a:path>
            </a:pathLst>
          </a:custGeom>
          <a:noFill/>
          <a:ln w="57150" cap="rnd" cmpd="sng">
            <a:solidFill>
              <a:srgbClr val="FF0000"/>
            </a:solidFill>
            <a:prstDash val="sysDot"/>
            <a:round/>
            <a:headEnd type="triangl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128" name="Freeform 25"/>
          <p:cNvSpPr>
            <a:spLocks/>
          </p:cNvSpPr>
          <p:nvPr/>
        </p:nvSpPr>
        <p:spPr bwMode="auto">
          <a:xfrm>
            <a:off x="2771775" y="6381750"/>
            <a:ext cx="1943100" cy="71438"/>
          </a:xfrm>
          <a:custGeom>
            <a:avLst/>
            <a:gdLst>
              <a:gd name="T0" fmla="*/ 1943100 w 635"/>
              <a:gd name="T1" fmla="*/ 61821 h 52"/>
              <a:gd name="T2" fmla="*/ 832320 w 635"/>
              <a:gd name="T3" fmla="*/ 61821 h 52"/>
              <a:gd name="T4" fmla="*/ 0 w 635"/>
              <a:gd name="T5" fmla="*/ 0 h 52"/>
              <a:gd name="T6" fmla="*/ 0 60000 65536"/>
              <a:gd name="T7" fmla="*/ 0 60000 65536"/>
              <a:gd name="T8" fmla="*/ 0 60000 65536"/>
              <a:gd name="T9" fmla="*/ 0 w 635"/>
              <a:gd name="T10" fmla="*/ 0 h 52"/>
              <a:gd name="T11" fmla="*/ 635 w 635"/>
              <a:gd name="T12" fmla="*/ 52 h 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35" h="52">
                <a:moveTo>
                  <a:pt x="635" y="45"/>
                </a:moveTo>
                <a:cubicBezTo>
                  <a:pt x="506" y="48"/>
                  <a:pt x="378" y="52"/>
                  <a:pt x="272" y="45"/>
                </a:cubicBezTo>
                <a:cubicBezTo>
                  <a:pt x="166" y="38"/>
                  <a:pt x="83" y="19"/>
                  <a:pt x="0" y="0"/>
                </a:cubicBezTo>
              </a:path>
            </a:pathLst>
          </a:custGeom>
          <a:noFill/>
          <a:ln w="57150" cap="rnd" cmpd="sng">
            <a:solidFill>
              <a:srgbClr val="FF0000"/>
            </a:solidFill>
            <a:prstDash val="sysDot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129" name="Freeform 27"/>
          <p:cNvSpPr>
            <a:spLocks/>
          </p:cNvSpPr>
          <p:nvPr/>
        </p:nvSpPr>
        <p:spPr bwMode="auto">
          <a:xfrm>
            <a:off x="1189038" y="5876925"/>
            <a:ext cx="1511300" cy="504825"/>
          </a:xfrm>
          <a:custGeom>
            <a:avLst/>
            <a:gdLst>
              <a:gd name="T0" fmla="*/ 0 w 952"/>
              <a:gd name="T1" fmla="*/ 0 h 318"/>
              <a:gd name="T2" fmla="*/ 503238 w 952"/>
              <a:gd name="T3" fmla="*/ 215900 h 318"/>
              <a:gd name="T4" fmla="*/ 1511300 w 952"/>
              <a:gd name="T5" fmla="*/ 504825 h 318"/>
              <a:gd name="T6" fmla="*/ 0 60000 65536"/>
              <a:gd name="T7" fmla="*/ 0 60000 65536"/>
              <a:gd name="T8" fmla="*/ 0 60000 65536"/>
              <a:gd name="T9" fmla="*/ 0 w 952"/>
              <a:gd name="T10" fmla="*/ 0 h 318"/>
              <a:gd name="T11" fmla="*/ 952 w 952"/>
              <a:gd name="T12" fmla="*/ 318 h 3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52" h="318">
                <a:moveTo>
                  <a:pt x="0" y="0"/>
                </a:moveTo>
                <a:cubicBezTo>
                  <a:pt x="79" y="41"/>
                  <a:pt x="158" y="83"/>
                  <a:pt x="317" y="136"/>
                </a:cubicBezTo>
                <a:cubicBezTo>
                  <a:pt x="476" y="189"/>
                  <a:pt x="714" y="253"/>
                  <a:pt x="952" y="318"/>
                </a:cubicBezTo>
              </a:path>
            </a:pathLst>
          </a:custGeom>
          <a:noFill/>
          <a:ln w="57150" cap="rnd" cmpd="sng">
            <a:solidFill>
              <a:srgbClr val="FF0000"/>
            </a:solidFill>
            <a:prstDash val="sysDot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6894" name="Oval 30"/>
          <p:cNvSpPr>
            <a:spLocks noChangeArrowheads="1"/>
          </p:cNvSpPr>
          <p:nvPr/>
        </p:nvSpPr>
        <p:spPr bwMode="auto">
          <a:xfrm>
            <a:off x="5003800" y="4437063"/>
            <a:ext cx="1081088" cy="3603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131" name="Rectangle 1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000FD6">
                  <a:alpha val="2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3200" b="1" dirty="0" smtClean="0">
                <a:solidFill>
                  <a:srgbClr val="0007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	</a:t>
            </a:r>
            <a:r>
              <a:rPr lang="it-IT" sz="3200" b="1" dirty="0" err="1" smtClean="0">
                <a:solidFill>
                  <a:srgbClr val="0007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Large</a:t>
            </a:r>
            <a:r>
              <a:rPr lang="it-IT" sz="3200" b="1" dirty="0" smtClean="0">
                <a:solidFill>
                  <a:srgbClr val="0007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it-IT" sz="3200" b="1" dirty="0" err="1" smtClean="0">
                <a:solidFill>
                  <a:srgbClr val="0007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Hadron</a:t>
            </a:r>
            <a:r>
              <a:rPr lang="it-IT" sz="3200" b="1" dirty="0" smtClean="0">
                <a:solidFill>
                  <a:srgbClr val="0007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Collider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4" name="Picture 29" descr="atl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268413"/>
            <a:ext cx="8353425" cy="535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34"/>
          <p:cNvSpPr>
            <a:spLocks noChangeArrowheads="1"/>
          </p:cNvSpPr>
          <p:nvPr/>
        </p:nvSpPr>
        <p:spPr bwMode="auto">
          <a:xfrm>
            <a:off x="4500563" y="3860800"/>
            <a:ext cx="863600" cy="72072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cxnSp>
        <p:nvCxnSpPr>
          <p:cNvPr id="8" name="Connettore 2 7"/>
          <p:cNvCxnSpPr/>
          <p:nvPr/>
        </p:nvCxnSpPr>
        <p:spPr>
          <a:xfrm flipV="1">
            <a:off x="6659563" y="6165850"/>
            <a:ext cx="433387" cy="4318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4" name="Rectangle 1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000FD6">
                  <a:alpha val="2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it-IT" sz="4800" dirty="0" err="1" smtClean="0"/>
              <a:t>Atlas</a:t>
            </a:r>
            <a:r>
              <a:rPr lang="it-IT" sz="4800" dirty="0" smtClean="0"/>
              <a:t>: the detector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2" descr="inner_detector_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221163"/>
            <a:ext cx="8713787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0" y="1412776"/>
            <a:ext cx="9144000" cy="195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it-IT" sz="2200" dirty="0" err="1">
                <a:solidFill>
                  <a:srgbClr val="00004C"/>
                </a:solidFill>
                <a:latin typeface="Times New Roman" pitchFamily="18" charset="0"/>
              </a:rPr>
              <a:t>Silicon</a:t>
            </a:r>
            <a:r>
              <a:rPr lang="it-IT" sz="2200" dirty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>
                <a:solidFill>
                  <a:srgbClr val="00004C"/>
                </a:solidFill>
                <a:latin typeface="Times New Roman" pitchFamily="18" charset="0"/>
              </a:rPr>
              <a:t>sensor</a:t>
            </a:r>
            <a:r>
              <a:rPr lang="it-IT" sz="2200" dirty="0">
                <a:solidFill>
                  <a:srgbClr val="00004C"/>
                </a:solidFill>
                <a:latin typeface="Times New Roman" pitchFamily="18" charset="0"/>
              </a:rPr>
              <a:t> (Pixel e Microstrip); 100.000.000 </a:t>
            </a:r>
            <a:r>
              <a:rPr lang="it-IT" sz="2200" dirty="0" err="1">
                <a:solidFill>
                  <a:srgbClr val="00004C"/>
                </a:solidFill>
                <a:latin typeface="Times New Roman" pitchFamily="18" charset="0"/>
              </a:rPr>
              <a:t>channels</a:t>
            </a:r>
            <a:r>
              <a:rPr lang="it-IT" sz="2200" dirty="0">
                <a:solidFill>
                  <a:srgbClr val="00004C"/>
                </a:solidFill>
                <a:latin typeface="Times New Roman" pitchFamily="18" charset="0"/>
              </a:rPr>
              <a:t>.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Reconstructs the trajectory of charged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particles.</a:t>
            </a:r>
            <a:endParaRPr lang="it-IT" sz="2200" dirty="0">
              <a:solidFill>
                <a:srgbClr val="00004C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it-IT" sz="2200" dirty="0" err="1">
                <a:solidFill>
                  <a:srgbClr val="00004C"/>
                </a:solidFill>
                <a:latin typeface="Times New Roman" pitchFamily="18" charset="0"/>
              </a:rPr>
              <a:t>Hundreds</a:t>
            </a:r>
            <a:r>
              <a:rPr lang="it-IT" sz="2200" dirty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>
                <a:solidFill>
                  <a:srgbClr val="00004C"/>
                </a:solidFill>
                <a:latin typeface="Times New Roman" pitchFamily="18" charset="0"/>
              </a:rPr>
              <a:t>of</a:t>
            </a:r>
            <a:r>
              <a:rPr lang="it-IT" sz="2200" dirty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>
                <a:solidFill>
                  <a:srgbClr val="00004C"/>
                </a:solidFill>
                <a:latin typeface="Times New Roman" pitchFamily="18" charset="0"/>
              </a:rPr>
              <a:t>particles</a:t>
            </a:r>
            <a:r>
              <a:rPr lang="it-IT" sz="2200" dirty="0">
                <a:solidFill>
                  <a:srgbClr val="00004C"/>
                </a:solidFill>
                <a:latin typeface="Times New Roman" pitchFamily="18" charset="0"/>
              </a:rPr>
              <a:t> per </a:t>
            </a:r>
            <a:r>
              <a:rPr lang="it-IT" sz="2200" dirty="0" err="1">
                <a:solidFill>
                  <a:srgbClr val="00004C"/>
                </a:solidFill>
                <a:latin typeface="Times New Roman" pitchFamily="18" charset="0"/>
              </a:rPr>
              <a:t>collision</a:t>
            </a:r>
            <a:r>
              <a:rPr lang="it-IT" sz="2200" dirty="0">
                <a:solidFill>
                  <a:srgbClr val="00004C"/>
                </a:solidFill>
                <a:latin typeface="Times New Roman" pitchFamily="18" charset="0"/>
              </a:rPr>
              <a:t>.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it-IT" sz="2200" dirty="0" err="1">
                <a:solidFill>
                  <a:srgbClr val="00004C"/>
                </a:solidFill>
                <a:latin typeface="Times New Roman" pitchFamily="18" charset="0"/>
              </a:rPr>
              <a:t>Sensor</a:t>
            </a:r>
            <a:r>
              <a:rPr lang="it-IT" sz="2200" dirty="0">
                <a:solidFill>
                  <a:srgbClr val="00004C"/>
                </a:solidFill>
                <a:latin typeface="Times New Roman" pitchFamily="18" charset="0"/>
              </a:rPr>
              <a:t> output data: ~1.5 Mbyte per </a:t>
            </a:r>
            <a:r>
              <a:rPr lang="it-IT" sz="2200" dirty="0" err="1">
                <a:solidFill>
                  <a:srgbClr val="00004C"/>
                </a:solidFill>
                <a:latin typeface="Times New Roman" pitchFamily="18" charset="0"/>
              </a:rPr>
              <a:t>collision</a:t>
            </a:r>
            <a:r>
              <a:rPr lang="it-IT" sz="2200" dirty="0">
                <a:solidFill>
                  <a:srgbClr val="00004C"/>
                </a:solidFill>
                <a:latin typeface="Times New Roman" pitchFamily="18" charset="0"/>
              </a:rPr>
              <a:t>  (20 MHz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).</a:t>
            </a:r>
            <a:endParaRPr lang="it-IT" sz="2200" dirty="0">
              <a:solidFill>
                <a:srgbClr val="00004C"/>
              </a:solidFill>
              <a:latin typeface="Times New Roman" pitchFamily="18" charset="0"/>
            </a:endParaRPr>
          </a:p>
        </p:txBody>
      </p:sp>
      <p:pic>
        <p:nvPicPr>
          <p:cNvPr id="37898" name="Picture 10" descr="trigg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293096"/>
            <a:ext cx="8640762" cy="238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000FD6">
                  <a:alpha val="2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it-IT" sz="4800" dirty="0" smtClean="0"/>
              <a:t>FTK: LHC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000FD6">
                  <a:alpha val="2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"/>
            <a:ext cx="7452320" cy="836711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3200" b="1" dirty="0" err="1" smtClean="0">
                <a:solidFill>
                  <a:srgbClr val="0007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Atlas</a:t>
            </a:r>
            <a:r>
              <a:rPr lang="it-IT" sz="3200" b="1" dirty="0" smtClean="0">
                <a:solidFill>
                  <a:srgbClr val="0007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trigger system: </a:t>
            </a:r>
            <a:r>
              <a:rPr lang="it-IT" sz="3200" b="1" dirty="0" err="1" smtClean="0">
                <a:solidFill>
                  <a:srgbClr val="0007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where</a:t>
            </a:r>
            <a:r>
              <a:rPr lang="it-IT" sz="3200" b="1" dirty="0" smtClean="0">
                <a:solidFill>
                  <a:srgbClr val="0007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it-IT" sz="3200" b="1" dirty="0" err="1" smtClean="0">
                <a:solidFill>
                  <a:srgbClr val="0007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is</a:t>
            </a:r>
            <a:r>
              <a:rPr lang="it-IT" sz="3200" b="1" dirty="0" smtClean="0">
                <a:solidFill>
                  <a:srgbClr val="0007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FTK?</a:t>
            </a:r>
          </a:p>
        </p:txBody>
      </p:sp>
      <p:sp>
        <p:nvSpPr>
          <p:cNvPr id="9219" name="Text Box 7"/>
          <p:cNvSpPr txBox="1">
            <a:spLocks noChangeArrowheads="1"/>
          </p:cNvSpPr>
          <p:nvPr/>
        </p:nvSpPr>
        <p:spPr bwMode="auto">
          <a:xfrm>
            <a:off x="6300192" y="1268413"/>
            <a:ext cx="2843808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We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need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to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reduce the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amount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of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data</a:t>
            </a:r>
            <a:endParaRPr lang="it-IT" sz="2200" dirty="0">
              <a:solidFill>
                <a:srgbClr val="00004C"/>
              </a:solidFill>
              <a:latin typeface="Times New Roman" pitchFamily="18" charset="0"/>
            </a:endParaRPr>
          </a:p>
          <a:p>
            <a:endParaRPr lang="it-IT" sz="2200" dirty="0">
              <a:solidFill>
                <a:srgbClr val="00004C"/>
              </a:solidFill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Atlas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3 </a:t>
            </a:r>
            <a:r>
              <a:rPr lang="it-IT" sz="2200" dirty="0" err="1" smtClean="0">
                <a:solidFill>
                  <a:srgbClr val="00004C"/>
                </a:solidFill>
                <a:latin typeface="Times New Roman" pitchFamily="18" charset="0"/>
              </a:rPr>
              <a:t>levels</a:t>
            </a:r>
            <a:r>
              <a:rPr lang="it-IT" sz="2200" dirty="0" smtClean="0">
                <a:solidFill>
                  <a:srgbClr val="00004C"/>
                </a:solidFill>
                <a:latin typeface="Times New Roman" pitchFamily="18" charset="0"/>
              </a:rPr>
              <a:t> trigger</a:t>
            </a:r>
            <a:endParaRPr lang="it-IT" sz="2200" dirty="0">
              <a:solidFill>
                <a:srgbClr val="00004C"/>
              </a:solidFill>
              <a:latin typeface="Times New Roman" pitchFamily="18" charset="0"/>
            </a:endParaRPr>
          </a:p>
          <a:p>
            <a:pPr>
              <a:buFontTx/>
              <a:buChar char="•"/>
            </a:pPr>
            <a:endParaRPr lang="it-IT" sz="2200" dirty="0">
              <a:solidFill>
                <a:srgbClr val="00004C"/>
              </a:solidFill>
              <a:latin typeface="Times New Roman" pitchFamily="18" charset="0"/>
            </a:endParaRPr>
          </a:p>
        </p:txBody>
      </p:sp>
      <p:pic>
        <p:nvPicPr>
          <p:cNvPr id="9221" name="Picture 5" descr="D:\WORK\FTK\stuff\presentazioni\IAPP marzo 2013\atlas_trigg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5247457" cy="5413375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179512" y="3140968"/>
            <a:ext cx="1152128" cy="648072"/>
          </a:xfrm>
          <a:prstGeom prst="rect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FTK</a:t>
            </a:r>
            <a:endParaRPr 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Connettore 2 7"/>
          <p:cNvCxnSpPr/>
          <p:nvPr/>
        </p:nvCxnSpPr>
        <p:spPr>
          <a:xfrm flipH="1">
            <a:off x="1331640" y="3429000"/>
            <a:ext cx="2232248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4 10"/>
          <p:cNvCxnSpPr>
            <a:stCxn id="9221" idx="1"/>
          </p:cNvCxnSpPr>
          <p:nvPr/>
        </p:nvCxnSpPr>
        <p:spPr>
          <a:xfrm rot="10800000" flipH="1" flipV="1">
            <a:off x="827584" y="3831432"/>
            <a:ext cx="2448272" cy="245640"/>
          </a:xfrm>
          <a:prstGeom prst="bentConnector3">
            <a:avLst>
              <a:gd name="adj1" fmla="val 191"/>
            </a:avLst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5796136" y="4797152"/>
            <a:ext cx="33478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it-IT" b="1" dirty="0" smtClean="0">
                <a:solidFill>
                  <a:srgbClr val="000FD6"/>
                </a:solidFill>
                <a:latin typeface="Times New Roman" pitchFamily="18" charset="0"/>
              </a:rPr>
              <a:t>FTK </a:t>
            </a:r>
            <a:r>
              <a:rPr lang="it-IT" b="1" dirty="0" err="1" smtClean="0">
                <a:solidFill>
                  <a:srgbClr val="000FD6"/>
                </a:solidFill>
                <a:latin typeface="Times New Roman" pitchFamily="18" charset="0"/>
              </a:rPr>
              <a:t>is</a:t>
            </a:r>
            <a:r>
              <a:rPr lang="it-IT" b="1" dirty="0" smtClean="0">
                <a:solidFill>
                  <a:srgbClr val="000FD6"/>
                </a:solidFill>
                <a:latin typeface="Times New Roman" pitchFamily="18" charset="0"/>
              </a:rPr>
              <a:t> </a:t>
            </a:r>
            <a:r>
              <a:rPr lang="it-IT" b="1" dirty="0" err="1" smtClean="0">
                <a:solidFill>
                  <a:srgbClr val="000FD6"/>
                </a:solidFill>
                <a:latin typeface="Times New Roman" pitchFamily="18" charset="0"/>
              </a:rPr>
              <a:t>an</a:t>
            </a:r>
            <a:r>
              <a:rPr lang="it-IT" b="1" dirty="0" smtClean="0">
                <a:solidFill>
                  <a:srgbClr val="000FD6"/>
                </a:solidFill>
                <a:latin typeface="Times New Roman" pitchFamily="18" charset="0"/>
              </a:rPr>
              <a:t> hardware system </a:t>
            </a:r>
            <a:r>
              <a:rPr lang="it-IT" b="1" dirty="0" err="1" smtClean="0">
                <a:solidFill>
                  <a:srgbClr val="000FD6"/>
                </a:solidFill>
                <a:latin typeface="Times New Roman" pitchFamily="18" charset="0"/>
              </a:rPr>
              <a:t>to</a:t>
            </a:r>
            <a:r>
              <a:rPr lang="it-IT" b="1" dirty="0" smtClean="0">
                <a:solidFill>
                  <a:srgbClr val="000FD6"/>
                </a:solidFill>
                <a:latin typeface="Times New Roman" pitchFamily="18" charset="0"/>
              </a:rPr>
              <a:t> </a:t>
            </a:r>
            <a:r>
              <a:rPr lang="it-IT" b="1" dirty="0" err="1" smtClean="0">
                <a:solidFill>
                  <a:srgbClr val="000FD6"/>
                </a:solidFill>
                <a:latin typeface="Times New Roman" pitchFamily="18" charset="0"/>
              </a:rPr>
              <a:t>reconstruct</a:t>
            </a:r>
            <a:r>
              <a:rPr lang="it-IT" b="1" dirty="0" smtClean="0">
                <a:solidFill>
                  <a:srgbClr val="000FD6"/>
                </a:solidFill>
                <a:latin typeface="Times New Roman" pitchFamily="18" charset="0"/>
              </a:rPr>
              <a:t> the </a:t>
            </a:r>
            <a:r>
              <a:rPr lang="it-IT" b="1" dirty="0" err="1" smtClean="0">
                <a:solidFill>
                  <a:srgbClr val="000FD6"/>
                </a:solidFill>
                <a:latin typeface="Times New Roman" pitchFamily="18" charset="0"/>
              </a:rPr>
              <a:t>particles</a:t>
            </a:r>
            <a:r>
              <a:rPr lang="it-IT" b="1" dirty="0" smtClean="0">
                <a:solidFill>
                  <a:srgbClr val="000FD6"/>
                </a:solidFill>
                <a:latin typeface="Times New Roman" pitchFamily="18" charset="0"/>
              </a:rPr>
              <a:t> </a:t>
            </a:r>
            <a:r>
              <a:rPr lang="it-IT" b="1" dirty="0" err="1" smtClean="0">
                <a:solidFill>
                  <a:srgbClr val="000FD6"/>
                </a:solidFill>
                <a:latin typeface="Times New Roman" pitchFamily="18" charset="0"/>
              </a:rPr>
              <a:t>tracks</a:t>
            </a:r>
            <a:endParaRPr lang="it-IT" b="1" dirty="0" smtClean="0">
              <a:solidFill>
                <a:srgbClr val="000FD6"/>
              </a:solidFill>
              <a:latin typeface="Times New Roman" pitchFamily="18" charset="0"/>
            </a:endParaRPr>
          </a:p>
          <a:p>
            <a:endParaRPr lang="it-IT" b="1" dirty="0" smtClean="0">
              <a:solidFill>
                <a:srgbClr val="000FD6"/>
              </a:solidFill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it-IT" b="1" dirty="0" smtClean="0">
                <a:solidFill>
                  <a:srgbClr val="000FD6"/>
                </a:solidFill>
                <a:latin typeface="Times New Roman" pitchFamily="18" charset="0"/>
              </a:rPr>
              <a:t> FTK </a:t>
            </a:r>
            <a:r>
              <a:rPr lang="it-IT" b="1" dirty="0" err="1" smtClean="0">
                <a:solidFill>
                  <a:srgbClr val="000FD6"/>
                </a:solidFill>
                <a:latin typeface="Times New Roman" pitchFamily="18" charset="0"/>
              </a:rPr>
              <a:t>gives</a:t>
            </a:r>
            <a:r>
              <a:rPr lang="it-IT" b="1" dirty="0" smtClean="0">
                <a:solidFill>
                  <a:srgbClr val="000FD6"/>
                </a:solidFill>
                <a:latin typeface="Times New Roman" pitchFamily="18" charset="0"/>
              </a:rPr>
              <a:t> </a:t>
            </a:r>
            <a:r>
              <a:rPr lang="it-IT" b="1" dirty="0" err="1" smtClean="0">
                <a:solidFill>
                  <a:srgbClr val="000FD6"/>
                </a:solidFill>
                <a:latin typeface="Times New Roman" pitchFamily="18" charset="0"/>
              </a:rPr>
              <a:t>tracks</a:t>
            </a:r>
            <a:r>
              <a:rPr lang="it-IT" b="1" dirty="0">
                <a:solidFill>
                  <a:srgbClr val="000FD6"/>
                </a:solidFill>
                <a:latin typeface="Times New Roman" pitchFamily="18" charset="0"/>
              </a:rPr>
              <a:t> </a:t>
            </a:r>
            <a:r>
              <a:rPr lang="it-IT" b="1" dirty="0" smtClean="0">
                <a:solidFill>
                  <a:srgbClr val="000FD6"/>
                </a:solidFill>
                <a:latin typeface="Times New Roman" pitchFamily="18" charset="0"/>
              </a:rPr>
              <a:t>information </a:t>
            </a:r>
            <a:r>
              <a:rPr lang="it-IT" b="1" dirty="0" err="1" smtClean="0">
                <a:solidFill>
                  <a:srgbClr val="000FD6"/>
                </a:solidFill>
                <a:latin typeface="Times New Roman" pitchFamily="18" charset="0"/>
              </a:rPr>
              <a:t>to</a:t>
            </a:r>
            <a:r>
              <a:rPr lang="it-IT" b="1" dirty="0">
                <a:solidFill>
                  <a:srgbClr val="000FD6"/>
                </a:solidFill>
                <a:latin typeface="Times New Roman" pitchFamily="18" charset="0"/>
              </a:rPr>
              <a:t> </a:t>
            </a:r>
            <a:r>
              <a:rPr lang="it-IT" b="1" dirty="0" smtClean="0">
                <a:solidFill>
                  <a:srgbClr val="000FD6"/>
                </a:solidFill>
                <a:latin typeface="Times New Roman" pitchFamily="18" charset="0"/>
              </a:rPr>
              <a:t>Level2 trigger.</a:t>
            </a:r>
            <a:endParaRPr lang="it-IT" b="1" dirty="0">
              <a:solidFill>
                <a:srgbClr val="000FD6"/>
              </a:solidFill>
              <a:latin typeface="Times New Roman" pitchFamily="18" charset="0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2555776" y="2924944"/>
            <a:ext cx="3888432" cy="0"/>
          </a:xfrm>
          <a:prstGeom prst="line">
            <a:avLst/>
          </a:prstGeom>
          <a:ln w="25400">
            <a:solidFill>
              <a:schemeClr val="tx1">
                <a:alpha val="2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>
            <a:off x="2411760" y="4509120"/>
            <a:ext cx="4104456" cy="0"/>
          </a:xfrm>
          <a:prstGeom prst="line">
            <a:avLst/>
          </a:prstGeom>
          <a:ln w="25400">
            <a:solidFill>
              <a:schemeClr val="tx1">
                <a:alpha val="2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000FD6">
                  <a:alpha val="29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964488" cy="836712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3200" b="1" dirty="0" smtClean="0">
                <a:solidFill>
                  <a:srgbClr val="0007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Fast </a:t>
            </a:r>
            <a:r>
              <a:rPr lang="it-IT" sz="3200" b="1" dirty="0" err="1" smtClean="0">
                <a:solidFill>
                  <a:srgbClr val="0007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TracKer</a:t>
            </a:r>
            <a:r>
              <a:rPr lang="it-IT" sz="3200" b="1" dirty="0" smtClean="0">
                <a:solidFill>
                  <a:srgbClr val="0007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it-IT" sz="3200" b="1" dirty="0" err="1" smtClean="0">
                <a:solidFill>
                  <a:srgbClr val="0007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processor</a:t>
            </a:r>
            <a:r>
              <a:rPr lang="it-IT" sz="3200" b="1" dirty="0" smtClean="0">
                <a:solidFill>
                  <a:srgbClr val="0007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(FTK): pattern </a:t>
            </a:r>
            <a:r>
              <a:rPr lang="it-IT" sz="3200" b="1" dirty="0" err="1" smtClean="0">
                <a:solidFill>
                  <a:srgbClr val="0007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matching</a:t>
            </a:r>
            <a:endParaRPr lang="it-IT" sz="3200" b="1" dirty="0" smtClean="0">
              <a:solidFill>
                <a:srgbClr val="00076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0244" name="Picture 15" descr="flus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310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OMI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708919"/>
            <a:ext cx="1872208" cy="16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179512" y="4941168"/>
            <a:ext cx="8496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The pattern matching compares the event with ALL the candidates tracks stored in a  local memory (Pattern Bank).</a:t>
            </a:r>
          </a:p>
          <a:p>
            <a:endParaRPr lang="en-US" sz="2000" dirty="0" smtClean="0"/>
          </a:p>
          <a:p>
            <a:r>
              <a:rPr lang="en-US" sz="2000" dirty="0" smtClean="0"/>
              <a:t>The pattern matching can be </a:t>
            </a:r>
            <a:r>
              <a:rPr lang="en-US" sz="2000" dirty="0" smtClean="0">
                <a:solidFill>
                  <a:srgbClr val="FF3300"/>
                </a:solidFill>
              </a:rPr>
              <a:t>very fast</a:t>
            </a:r>
            <a:r>
              <a:rPr lang="en-US" sz="2000" dirty="0" smtClean="0"/>
              <a:t> for online track reconstruction thanks to the Associative Memory (AM) parallelism</a:t>
            </a:r>
            <a:endParaRPr lang="en-US" sz="2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788024" y="3501008"/>
            <a:ext cx="2563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Road = candidate track</a:t>
            </a:r>
            <a:endParaRPr lang="en-US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347864" y="2060848"/>
            <a:ext cx="124425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comparison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6128</TotalTime>
  <Words>1742</Words>
  <Application>Microsoft Office PowerPoint</Application>
  <PresentationFormat>Presentazione su schermo (4:3)</PresentationFormat>
  <Paragraphs>365</Paragraphs>
  <Slides>42</Slides>
  <Notes>1</Notes>
  <HiddenSlides>3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3" baseType="lpstr">
      <vt:lpstr>Struttura predefinita</vt:lpstr>
      <vt:lpstr>IAPP - FTK workshop – Pisa 11-15 march, 2013</vt:lpstr>
      <vt:lpstr>Diapositiva 2</vt:lpstr>
      <vt:lpstr>Diapositiva 3</vt:lpstr>
      <vt:lpstr>Diapositiva 4</vt:lpstr>
      <vt:lpstr> Large Hadron Collider</vt:lpstr>
      <vt:lpstr>Diapositiva 6</vt:lpstr>
      <vt:lpstr>Diapositiva 7</vt:lpstr>
      <vt:lpstr>Atlas trigger system: where is FTK?</vt:lpstr>
      <vt:lpstr>Fast TracKer processor (FTK): pattern matching</vt:lpstr>
      <vt:lpstr> Associative Memory</vt:lpstr>
      <vt:lpstr>Diapositiva 11</vt:lpstr>
      <vt:lpstr>Atlas trigger system: where is FTK?</vt:lpstr>
      <vt:lpstr>Diapositiva 13</vt:lpstr>
      <vt:lpstr>Dual-output HOLA (U. of Chicago)</vt:lpstr>
      <vt:lpstr>Data Formatter (DF - Fermilab)</vt:lpstr>
      <vt:lpstr>FTK Processor Unit (PU)</vt:lpstr>
      <vt:lpstr>Diapositiva 17</vt:lpstr>
      <vt:lpstr>Second Stage Board (SSB-University of Illinois) </vt:lpstr>
      <vt:lpstr>FTK-to-Level-2 Interface Crate (FLIC-Argonne)</vt:lpstr>
      <vt:lpstr>Diapositiva 20</vt:lpstr>
      <vt:lpstr>Diapositiva 21</vt:lpstr>
      <vt:lpstr>Diapositiva 22</vt:lpstr>
      <vt:lpstr>Diapositiva 23</vt:lpstr>
      <vt:lpstr>Diapositiva 24</vt:lpstr>
      <vt:lpstr>AM System: AM chip04: TMSC 65 nm (actual Amchip)</vt:lpstr>
      <vt:lpstr>Diapositiva 26</vt:lpstr>
      <vt:lpstr>Diapositiva 27</vt:lpstr>
      <vt:lpstr>Diapositiva 28</vt:lpstr>
      <vt:lpstr>Diapositiva 29</vt:lpstr>
      <vt:lpstr>Diapositiva 30</vt:lpstr>
      <vt:lpstr>AMSYSTEM: a new LAMB for AM chip05: all buses on serial links </vt:lpstr>
      <vt:lpstr>AM System: The story of AMB</vt:lpstr>
      <vt:lpstr>Diapositiva 33</vt:lpstr>
      <vt:lpstr>New Ideas for the future - FTK could become smaller and smaller    Multi-packaging FPGA &amp; Amchip – mini FTK</vt:lpstr>
      <vt:lpstr> FTK miniaturization for long latency applications  Few future LAMBs could cover the whole  detector if used for long latency applications (simulation-offline)   </vt:lpstr>
      <vt:lpstr> Backup</vt:lpstr>
      <vt:lpstr>FTK vertical slice goals and status</vt:lpstr>
      <vt:lpstr> Prototipo AMB-FTK</vt:lpstr>
      <vt:lpstr> Architettura di FTK</vt:lpstr>
      <vt:lpstr> Accoppiamento AC GTP</vt:lpstr>
      <vt:lpstr> Raffreddamento</vt:lpstr>
      <vt:lpstr>Diapositiva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di una scheda di Memoria Associativa basata su link seriali per il processore Fast Tracker  all’esperimento ATLAS del CERN</dc:title>
  <dc:creator>Saverio</dc:creator>
  <cp:lastModifiedBy>piendi</cp:lastModifiedBy>
  <cp:revision>232</cp:revision>
  <dcterms:created xsi:type="dcterms:W3CDTF">2013-01-30T14:50:37Z</dcterms:created>
  <dcterms:modified xsi:type="dcterms:W3CDTF">2013-03-11T18:19:09Z</dcterms:modified>
</cp:coreProperties>
</file>