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74" r:id="rId4"/>
    <p:sldId id="258" r:id="rId5"/>
    <p:sldId id="275" r:id="rId6"/>
    <p:sldId id="266" r:id="rId7"/>
    <p:sldId id="259" r:id="rId8"/>
    <p:sldId id="276" r:id="rId9"/>
    <p:sldId id="270" r:id="rId10"/>
    <p:sldId id="260" r:id="rId11"/>
    <p:sldId id="271" r:id="rId12"/>
    <p:sldId id="261" r:id="rId13"/>
    <p:sldId id="272" r:id="rId14"/>
    <p:sldId id="262" r:id="rId15"/>
    <p:sldId id="273" r:id="rId16"/>
    <p:sldId id="263" r:id="rId1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Objects="1">
      <p:cViewPr>
        <p:scale>
          <a:sx n="99" d="100"/>
          <a:sy n="99" d="100"/>
        </p:scale>
        <p:origin x="-1134" y="18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78709-D565-934D-BA19-94AC04E5D32F}" type="datetimeFigureOut">
              <a:rPr lang="en-US" smtClean="0"/>
              <a:pPr/>
              <a:t>3/10/2013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5224EE-7966-8142-A0EF-7E5D4BE20BA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78709-D565-934D-BA19-94AC04E5D32F}" type="datetimeFigureOut">
              <a:rPr lang="en-US" smtClean="0"/>
              <a:pPr/>
              <a:t>3/10/2013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5224EE-7966-8142-A0EF-7E5D4BE20BA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78709-D565-934D-BA19-94AC04E5D32F}" type="datetimeFigureOut">
              <a:rPr lang="en-US" smtClean="0"/>
              <a:pPr/>
              <a:t>3/10/2013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5224EE-7966-8142-A0EF-7E5D4BE20BA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78709-D565-934D-BA19-94AC04E5D32F}" type="datetimeFigureOut">
              <a:rPr lang="en-US" smtClean="0"/>
              <a:pPr/>
              <a:t>3/10/2013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5224EE-7966-8142-A0EF-7E5D4BE20BA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78709-D565-934D-BA19-94AC04E5D32F}" type="datetimeFigureOut">
              <a:rPr lang="en-US" smtClean="0"/>
              <a:pPr/>
              <a:t>3/10/2013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5224EE-7966-8142-A0EF-7E5D4BE20BA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78709-D565-934D-BA19-94AC04E5D32F}" type="datetimeFigureOut">
              <a:rPr lang="en-US" smtClean="0"/>
              <a:pPr/>
              <a:t>3/10/2013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5224EE-7966-8142-A0EF-7E5D4BE20BA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78709-D565-934D-BA19-94AC04E5D32F}" type="datetimeFigureOut">
              <a:rPr lang="en-US" smtClean="0"/>
              <a:pPr/>
              <a:t>3/10/2013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5224EE-7966-8142-A0EF-7E5D4BE20BA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78709-D565-934D-BA19-94AC04E5D32F}" type="datetimeFigureOut">
              <a:rPr lang="en-US" smtClean="0"/>
              <a:pPr/>
              <a:t>3/10/2013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5224EE-7966-8142-A0EF-7E5D4BE20BA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78709-D565-934D-BA19-94AC04E5D32F}" type="datetimeFigureOut">
              <a:rPr lang="en-US" smtClean="0"/>
              <a:pPr/>
              <a:t>3/10/2013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5224EE-7966-8142-A0EF-7E5D4BE20BA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78709-D565-934D-BA19-94AC04E5D32F}" type="datetimeFigureOut">
              <a:rPr lang="en-US" smtClean="0"/>
              <a:pPr/>
              <a:t>3/10/2013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5224EE-7966-8142-A0EF-7E5D4BE20BA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78709-D565-934D-BA19-94AC04E5D32F}" type="datetimeFigureOut">
              <a:rPr lang="en-US" smtClean="0"/>
              <a:pPr/>
              <a:t>3/10/2013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5224EE-7966-8142-A0EF-7E5D4BE20BA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178709-D565-934D-BA19-94AC04E5D32F}" type="datetimeFigureOut">
              <a:rPr lang="en-US" smtClean="0"/>
              <a:pPr/>
              <a:t>3/10/2013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5224EE-7966-8142-A0EF-7E5D4BE20BA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29678" y="1676400"/>
            <a:ext cx="8224559" cy="218521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dirty="0"/>
              <a:t>Summary of IAPP scientific activities into 4 </a:t>
            </a:r>
            <a:r>
              <a:rPr lang="en-US" sz="3200" dirty="0" smtClean="0"/>
              <a:t>years</a:t>
            </a:r>
          </a:p>
          <a:p>
            <a:pPr algn="ctr"/>
            <a:endParaRPr lang="en-US" sz="3200" dirty="0" smtClean="0">
              <a:latin typeface="Comic Sans MS"/>
            </a:endParaRPr>
          </a:p>
          <a:p>
            <a:pPr algn="ctr"/>
            <a:r>
              <a:rPr lang="en-US" sz="2400" dirty="0" smtClean="0">
                <a:latin typeface="Comic Sans MS"/>
              </a:rPr>
              <a:t>P. </a:t>
            </a:r>
            <a:r>
              <a:rPr lang="en-US" sz="2400" dirty="0" err="1" smtClean="0">
                <a:latin typeface="Comic Sans MS"/>
              </a:rPr>
              <a:t>Giannetti</a:t>
            </a:r>
            <a:endParaRPr lang="en-US" sz="2400" dirty="0" smtClean="0">
              <a:latin typeface="Comic Sans MS"/>
            </a:endParaRPr>
          </a:p>
          <a:p>
            <a:pPr algn="ctr"/>
            <a:endParaRPr lang="en-US" sz="2400" dirty="0" smtClean="0">
              <a:latin typeface="Comic Sans MS"/>
            </a:endParaRPr>
          </a:p>
          <a:p>
            <a:pPr algn="ctr"/>
            <a:r>
              <a:rPr lang="en-US" sz="2400" dirty="0" smtClean="0">
                <a:latin typeface="Comic Sans MS"/>
              </a:rPr>
              <a:t>INFN of </a:t>
            </a:r>
            <a:r>
              <a:rPr lang="en-US" sz="2400" dirty="0" smtClean="0">
                <a:latin typeface="Comic Sans MS"/>
              </a:rPr>
              <a:t>Pisa</a:t>
            </a:r>
            <a:endParaRPr lang="en-US" sz="2400" dirty="0">
              <a:latin typeface="Comic Sans MS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6200" y="76200"/>
            <a:ext cx="82296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smtClean="0">
                <a:latin typeface="Comic Sans MS"/>
              </a:rPr>
              <a:t>WP3:Commissioning   (CERN) </a:t>
            </a:r>
            <a:endParaRPr lang="en-US" sz="2800" dirty="0"/>
          </a:p>
        </p:txBody>
      </p:sp>
      <p:sp>
        <p:nvSpPr>
          <p:cNvPr id="3" name="Rectangle 2"/>
          <p:cNvSpPr/>
          <p:nvPr/>
        </p:nvSpPr>
        <p:spPr>
          <a:xfrm>
            <a:off x="0" y="764704"/>
            <a:ext cx="9144000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  <a:latin typeface="Comic Sans MS"/>
              </a:rPr>
              <a:t>Objectives </a:t>
            </a:r>
          </a:p>
          <a:p>
            <a:r>
              <a:rPr lang="en-US" dirty="0" smtClean="0">
                <a:latin typeface="Comic Sans MS"/>
              </a:rPr>
              <a:t>Infrastructure installation and validation </a:t>
            </a:r>
            <a:r>
              <a:rPr lang="en-US" b="1" dirty="0" smtClean="0">
                <a:solidFill>
                  <a:srgbClr val="FF0000"/>
                </a:solidFill>
                <a:latin typeface="Comic Sans MS"/>
              </a:rPr>
              <a:t>at point 1 </a:t>
            </a:r>
            <a:r>
              <a:rPr lang="en-US" dirty="0" smtClean="0">
                <a:latin typeface="Comic Sans MS"/>
              </a:rPr>
              <a:t>(racks/crates/power supplies)</a:t>
            </a:r>
          </a:p>
          <a:p>
            <a:r>
              <a:rPr lang="en-US" b="1" dirty="0" smtClean="0">
                <a:solidFill>
                  <a:srgbClr val="FF0000"/>
                </a:solidFill>
                <a:latin typeface="Comic Sans MS"/>
              </a:rPr>
              <a:t>Board installation/validation </a:t>
            </a:r>
            <a:r>
              <a:rPr lang="en-US" dirty="0" smtClean="0">
                <a:latin typeface="Comic Sans MS"/>
              </a:rPr>
              <a:t>and running </a:t>
            </a:r>
            <a:r>
              <a:rPr lang="en-US" b="1" dirty="0" smtClean="0">
                <a:solidFill>
                  <a:srgbClr val="FF0000"/>
                </a:solidFill>
                <a:latin typeface="Comic Sans MS"/>
              </a:rPr>
              <a:t>control/functional monitoring</a:t>
            </a:r>
          </a:p>
          <a:p>
            <a:r>
              <a:rPr lang="en-US" dirty="0" smtClean="0">
                <a:latin typeface="Comic Sans MS"/>
              </a:rPr>
              <a:t>Transfer of Knowledge among CAEN and research institutions for </a:t>
            </a:r>
            <a:r>
              <a:rPr lang="en-US" b="1" dirty="0" smtClean="0">
                <a:solidFill>
                  <a:srgbClr val="FF0000"/>
                </a:solidFill>
                <a:latin typeface="Comic Sans MS"/>
              </a:rPr>
              <a:t>board</a:t>
            </a:r>
          </a:p>
          <a:p>
            <a:r>
              <a:rPr lang="en-US" b="1" dirty="0" smtClean="0">
                <a:solidFill>
                  <a:srgbClr val="FF0000"/>
                </a:solidFill>
                <a:latin typeface="Comic Sans MS"/>
              </a:rPr>
              <a:t>Commissioning/maintenance</a:t>
            </a:r>
          </a:p>
          <a:p>
            <a:endParaRPr lang="en-US" dirty="0" smtClean="0">
              <a:latin typeface="Comic Sans MS"/>
            </a:endParaRPr>
          </a:p>
          <a:p>
            <a:r>
              <a:rPr lang="en-US" b="1" dirty="0">
                <a:solidFill>
                  <a:srgbClr val="FF0000"/>
                </a:solidFill>
                <a:latin typeface="Comic Sans MS"/>
              </a:rPr>
              <a:t>Description of work</a:t>
            </a:r>
          </a:p>
          <a:p>
            <a:r>
              <a:rPr lang="en-US" dirty="0">
                <a:latin typeface="Comic Sans MS"/>
              </a:rPr>
              <a:t>T.3.1. Installation of Infrastructures, validation tests &amp; ToK</a:t>
            </a:r>
          </a:p>
          <a:p>
            <a:r>
              <a:rPr lang="en-US" dirty="0">
                <a:latin typeface="Comic Sans MS"/>
              </a:rPr>
              <a:t>T.3.2. Installation of boards (SLP2 or FTK baseline) for the demonstrator</a:t>
            </a:r>
          </a:p>
          <a:p>
            <a:r>
              <a:rPr lang="en-US" dirty="0">
                <a:latin typeface="Comic Sans MS"/>
              </a:rPr>
              <a:t>T.3.3. Tests and validation of the FTK demonstrator</a:t>
            </a:r>
          </a:p>
          <a:p>
            <a:r>
              <a:rPr lang="en-US" dirty="0">
                <a:latin typeface="Comic Sans MS"/>
              </a:rPr>
              <a:t>T.3.4. T.3.5 as T.3.2, T.3.3. for the first production</a:t>
            </a:r>
          </a:p>
          <a:p>
            <a:r>
              <a:rPr lang="en-US" dirty="0">
                <a:latin typeface="Comic Sans MS"/>
              </a:rPr>
              <a:t>T.3.6. T.3.7. as T.3.2, T.3.3. for the second production</a:t>
            </a:r>
            <a:endParaRPr lang="en-US" dirty="0" smtClean="0">
              <a:latin typeface="Comic Sans MS"/>
            </a:endParaRPr>
          </a:p>
          <a:p>
            <a:endParaRPr lang="en-US" dirty="0" smtClean="0">
              <a:latin typeface="Comic Sans MS"/>
              <a:ea typeface="Wingdings"/>
              <a:cs typeface="Wingdings"/>
            </a:endParaRPr>
          </a:p>
          <a:p>
            <a:r>
              <a:rPr lang="en-US" b="1" dirty="0" smtClean="0">
                <a:solidFill>
                  <a:srgbClr val="FF0000"/>
                </a:solidFill>
                <a:latin typeface="Comic Sans MS"/>
                <a:ea typeface="Wingdings"/>
                <a:cs typeface="Wingdings"/>
              </a:rPr>
              <a:t>Deliverables</a:t>
            </a:r>
            <a:endParaRPr lang="en-US" b="1" dirty="0" smtClean="0">
              <a:solidFill>
                <a:srgbClr val="FF0000"/>
              </a:solidFill>
              <a:latin typeface="Comic Sans MS"/>
              <a:ea typeface="Wingdings"/>
              <a:cs typeface="Wingdings"/>
            </a:endParaRPr>
          </a:p>
          <a:p>
            <a:r>
              <a:rPr lang="en-US" dirty="0">
                <a:latin typeface="Comic Sans MS"/>
                <a:ea typeface="Wingdings"/>
                <a:cs typeface="Wingdings"/>
              </a:rPr>
              <a:t>D.3.1. FTK demonstrator commissioned – delivery date </a:t>
            </a:r>
            <a:r>
              <a:rPr lang="en-US" dirty="0" smtClean="0">
                <a:latin typeface="Comic Sans MS"/>
                <a:ea typeface="Wingdings"/>
                <a:cs typeface="Wingdings"/>
              </a:rPr>
              <a:t>M22      </a:t>
            </a:r>
            <a:r>
              <a:rPr lang="en-US" b="1" dirty="0" smtClean="0">
                <a:solidFill>
                  <a:srgbClr val="7030A0"/>
                </a:solidFill>
                <a:latin typeface="Comic Sans MS"/>
                <a:ea typeface="Wingdings"/>
                <a:cs typeface="Wingdings"/>
              </a:rPr>
              <a:t>(end 2014)</a:t>
            </a:r>
            <a:endParaRPr lang="en-US" b="1" dirty="0">
              <a:solidFill>
                <a:srgbClr val="7030A0"/>
              </a:solidFill>
              <a:latin typeface="Comic Sans MS"/>
              <a:ea typeface="Wingdings"/>
              <a:cs typeface="Wingdings"/>
            </a:endParaRPr>
          </a:p>
          <a:p>
            <a:r>
              <a:rPr lang="en-US" dirty="0">
                <a:latin typeface="Comic Sans MS"/>
                <a:ea typeface="Wingdings"/>
                <a:cs typeface="Wingdings"/>
              </a:rPr>
              <a:t>D.3.2. FTK first production commissioned – delivery date </a:t>
            </a:r>
            <a:r>
              <a:rPr lang="en-US" dirty="0" smtClean="0">
                <a:latin typeface="Comic Sans MS"/>
                <a:ea typeface="Wingdings"/>
                <a:cs typeface="Wingdings"/>
              </a:rPr>
              <a:t>M34  </a:t>
            </a:r>
            <a:r>
              <a:rPr lang="en-US" b="1" dirty="0" smtClean="0">
                <a:solidFill>
                  <a:srgbClr val="7030A0"/>
                </a:solidFill>
                <a:latin typeface="Comic Sans MS"/>
                <a:ea typeface="Wingdings"/>
                <a:cs typeface="Wingdings"/>
              </a:rPr>
              <a:t>(</a:t>
            </a:r>
            <a:r>
              <a:rPr lang="en-US" b="1" dirty="0">
                <a:solidFill>
                  <a:srgbClr val="7030A0"/>
                </a:solidFill>
                <a:latin typeface="Comic Sans MS"/>
                <a:ea typeface="Wingdings"/>
                <a:cs typeface="Wingdings"/>
              </a:rPr>
              <a:t>end </a:t>
            </a:r>
            <a:r>
              <a:rPr lang="en-US" b="1" dirty="0" smtClean="0">
                <a:solidFill>
                  <a:srgbClr val="7030A0"/>
                </a:solidFill>
                <a:latin typeface="Comic Sans MS"/>
                <a:ea typeface="Wingdings"/>
                <a:cs typeface="Wingdings"/>
              </a:rPr>
              <a:t>2015)</a:t>
            </a:r>
            <a:endParaRPr lang="en-US" dirty="0">
              <a:latin typeface="Comic Sans MS"/>
              <a:ea typeface="Wingdings"/>
              <a:cs typeface="Wingdings"/>
            </a:endParaRPr>
          </a:p>
          <a:p>
            <a:r>
              <a:rPr lang="en-US" dirty="0">
                <a:latin typeface="Comic Sans MS"/>
                <a:ea typeface="Wingdings"/>
                <a:cs typeface="Wingdings"/>
              </a:rPr>
              <a:t>D.3.3. FTK second production commissioned - delivery date M46</a:t>
            </a:r>
            <a:endParaRPr lang="en-US" dirty="0" smtClean="0">
              <a:latin typeface="Comic Sans MS"/>
              <a:ea typeface="Wingdings"/>
              <a:cs typeface="Wingdings"/>
            </a:endParaRPr>
          </a:p>
          <a:p>
            <a:pPr marL="342900" indent="-342900">
              <a:buAutoNum type="arabicParenR"/>
            </a:pPr>
            <a:endParaRPr lang="en-US" dirty="0" smtClean="0">
              <a:latin typeface="Comic Sans MS"/>
            </a:endParaRPr>
          </a:p>
          <a:p>
            <a:r>
              <a:rPr lang="en-US" dirty="0" smtClean="0">
                <a:latin typeface="Comic Sans MS"/>
              </a:rPr>
              <a:t> </a:t>
            </a: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09431" y="1412776"/>
            <a:ext cx="9034569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b="1" dirty="0" smtClean="0">
                <a:solidFill>
                  <a:srgbClr val="7030A0"/>
                </a:solidFill>
              </a:rPr>
              <a:t>Milestones</a:t>
            </a:r>
          </a:p>
          <a:p>
            <a:endParaRPr lang="it-IT" b="1" dirty="0" smtClean="0"/>
          </a:p>
          <a:p>
            <a:r>
              <a:rPr lang="it-IT" b="1" dirty="0" smtClean="0"/>
              <a:t>M.3.1</a:t>
            </a:r>
            <a:r>
              <a:rPr lang="it-IT" b="1" dirty="0"/>
              <a:t>. </a:t>
            </a:r>
            <a:r>
              <a:rPr lang="it-IT" dirty="0"/>
              <a:t>FTK demonstrator running flawlessly inside Atlas– </a:t>
            </a:r>
            <a:r>
              <a:rPr lang="it-IT" dirty="0" smtClean="0"/>
              <a:t>M24   </a:t>
            </a:r>
            <a:r>
              <a:rPr lang="it-IT" dirty="0" smtClean="0">
                <a:solidFill>
                  <a:srgbClr val="7030A0"/>
                </a:solidFill>
              </a:rPr>
              <a:t>(end 2014)</a:t>
            </a:r>
            <a:endParaRPr lang="it-IT" dirty="0">
              <a:solidFill>
                <a:srgbClr val="7030A0"/>
              </a:solidFill>
            </a:endParaRPr>
          </a:p>
          <a:p>
            <a:r>
              <a:rPr lang="en-US" b="1" dirty="0"/>
              <a:t>M.3.2. </a:t>
            </a:r>
            <a:r>
              <a:rPr lang="en-US" dirty="0"/>
              <a:t>FTK first production running flawlessly inside Atlas – </a:t>
            </a:r>
            <a:r>
              <a:rPr lang="en-US" dirty="0" smtClean="0"/>
              <a:t>M36  </a:t>
            </a:r>
            <a:r>
              <a:rPr lang="en-US" dirty="0" smtClean="0">
                <a:solidFill>
                  <a:srgbClr val="7030A0"/>
                </a:solidFill>
              </a:rPr>
              <a:t>(end 2015)</a:t>
            </a:r>
            <a:endParaRPr lang="en-US" dirty="0">
              <a:solidFill>
                <a:srgbClr val="7030A0"/>
              </a:solidFill>
            </a:endParaRPr>
          </a:p>
          <a:p>
            <a:r>
              <a:rPr lang="en-US" b="1" dirty="0"/>
              <a:t>M.3.3. </a:t>
            </a:r>
            <a:r>
              <a:rPr lang="en-US" dirty="0"/>
              <a:t>FTK second production running flawlessly inside Atlas – </a:t>
            </a:r>
            <a:r>
              <a:rPr lang="en-US" dirty="0" smtClean="0"/>
              <a:t>M48  </a:t>
            </a:r>
            <a:r>
              <a:rPr lang="en-US" dirty="0" smtClean="0">
                <a:solidFill>
                  <a:srgbClr val="7030A0"/>
                </a:solidFill>
              </a:rPr>
              <a:t>(end 2016)</a:t>
            </a:r>
          </a:p>
          <a:p>
            <a:endParaRPr lang="en-US" dirty="0"/>
          </a:p>
          <a:p>
            <a:r>
              <a:rPr lang="en-US" b="1" dirty="0">
                <a:solidFill>
                  <a:srgbClr val="7030A0"/>
                </a:solidFill>
              </a:rPr>
              <a:t>Risk </a:t>
            </a:r>
            <a:r>
              <a:rPr lang="en-US" b="1" dirty="0" smtClean="0">
                <a:solidFill>
                  <a:srgbClr val="7030A0"/>
                </a:solidFill>
              </a:rPr>
              <a:t>Analysis</a:t>
            </a:r>
          </a:p>
          <a:p>
            <a:endParaRPr lang="en-US" b="1" dirty="0">
              <a:solidFill>
                <a:srgbClr val="7030A0"/>
              </a:solidFill>
            </a:endParaRPr>
          </a:p>
          <a:p>
            <a:r>
              <a:rPr lang="en-US" dirty="0"/>
              <a:t>M.3.1., M.3.2., M.3.3. Risk: any kind of failure at level of commissioning will produce the same</a:t>
            </a:r>
          </a:p>
          <a:p>
            <a:r>
              <a:rPr lang="en-US" dirty="0"/>
              <a:t>action: </a:t>
            </a:r>
            <a:r>
              <a:rPr lang="en-US" dirty="0">
                <a:solidFill>
                  <a:srgbClr val="FF0000"/>
                </a:solidFill>
              </a:rPr>
              <a:t>understand the problem and fix it, </a:t>
            </a:r>
            <a:r>
              <a:rPr lang="en-US" dirty="0"/>
              <a:t>requiring extra time to Atlas for the final activation.</a:t>
            </a:r>
            <a:endParaRPr lang="it-IT" dirty="0"/>
          </a:p>
        </p:txBody>
      </p:sp>
      <p:sp>
        <p:nvSpPr>
          <p:cNvPr id="3" name="Rectangle 2"/>
          <p:cNvSpPr/>
          <p:nvPr/>
        </p:nvSpPr>
        <p:spPr>
          <a:xfrm>
            <a:off x="109431" y="188640"/>
            <a:ext cx="82296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smtClean="0">
                <a:latin typeface="Comic Sans MS"/>
              </a:rPr>
              <a:t>WP3:Commissioning   (CERN) 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69340331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6200" y="76200"/>
            <a:ext cx="82296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smtClean="0">
                <a:latin typeface="Comic Sans MS"/>
              </a:rPr>
              <a:t>WP4: </a:t>
            </a:r>
            <a:r>
              <a:rPr lang="en-US" sz="2800" dirty="0" smtClean="0">
                <a:latin typeface="Comic Sans MS"/>
              </a:rPr>
              <a:t>Simulation   (University </a:t>
            </a:r>
            <a:r>
              <a:rPr lang="en-US" sz="2800" dirty="0" smtClean="0">
                <a:latin typeface="Comic Sans MS"/>
              </a:rPr>
              <a:t>of </a:t>
            </a:r>
            <a:r>
              <a:rPr lang="en-US" sz="2800" dirty="0" smtClean="0">
                <a:latin typeface="Comic Sans MS"/>
              </a:rPr>
              <a:t>Pisa) </a:t>
            </a:r>
            <a:endParaRPr lang="en-US" sz="2800" dirty="0"/>
          </a:p>
        </p:txBody>
      </p:sp>
      <p:sp>
        <p:nvSpPr>
          <p:cNvPr id="3" name="Rectangle 2"/>
          <p:cNvSpPr/>
          <p:nvPr/>
        </p:nvSpPr>
        <p:spPr>
          <a:xfrm>
            <a:off x="69304" y="671691"/>
            <a:ext cx="9144000" cy="64633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latin typeface="Comic Sans MS"/>
              </a:rPr>
              <a:t>Objectives </a:t>
            </a:r>
          </a:p>
          <a:p>
            <a:r>
              <a:rPr lang="en-US" b="1" dirty="0" smtClean="0">
                <a:solidFill>
                  <a:srgbClr val="00B0F0"/>
                </a:solidFill>
                <a:latin typeface="Comic Sans MS"/>
              </a:rPr>
              <a:t>Production of test vectors </a:t>
            </a:r>
            <a:r>
              <a:rPr lang="en-US" dirty="0" smtClean="0">
                <a:latin typeface="Comic Sans MS"/>
              </a:rPr>
              <a:t>to validate hardware configurations</a:t>
            </a:r>
          </a:p>
          <a:p>
            <a:r>
              <a:rPr lang="en-US" b="1" dirty="0" smtClean="0">
                <a:solidFill>
                  <a:srgbClr val="00B0F0"/>
                </a:solidFill>
                <a:latin typeface="Comic Sans MS"/>
              </a:rPr>
              <a:t>Definition of Level 1/Level 2 architectures </a:t>
            </a:r>
            <a:r>
              <a:rPr lang="en-US" dirty="0" smtClean="0">
                <a:latin typeface="Comic Sans MS"/>
              </a:rPr>
              <a:t>to optimize physics reach</a:t>
            </a:r>
          </a:p>
          <a:p>
            <a:endParaRPr lang="en-US" dirty="0" smtClean="0">
              <a:latin typeface="Comic Sans MS"/>
            </a:endParaRPr>
          </a:p>
          <a:p>
            <a:r>
              <a:rPr lang="it-IT" b="1" dirty="0">
                <a:solidFill>
                  <a:srgbClr val="FF0000"/>
                </a:solidFill>
              </a:rPr>
              <a:t>Description of work</a:t>
            </a:r>
          </a:p>
          <a:p>
            <a:r>
              <a:rPr lang="en-US" b="1" dirty="0"/>
              <a:t>T.4.1. </a:t>
            </a:r>
            <a:r>
              <a:rPr lang="en-US" b="1" dirty="0">
                <a:solidFill>
                  <a:srgbClr val="FF0000"/>
                </a:solidFill>
              </a:rPr>
              <a:t>SW simulation of the HW details </a:t>
            </a:r>
            <a:r>
              <a:rPr lang="en-US" dirty="0"/>
              <a:t>of the FTK demonstrator</a:t>
            </a:r>
          </a:p>
          <a:p>
            <a:r>
              <a:rPr lang="en-US" b="1" dirty="0"/>
              <a:t>T.4.2 </a:t>
            </a:r>
            <a:r>
              <a:rPr lang="en-US" b="1" dirty="0">
                <a:solidFill>
                  <a:srgbClr val="FF0000"/>
                </a:solidFill>
              </a:rPr>
              <a:t>Production of test vectors </a:t>
            </a:r>
            <a:r>
              <a:rPr lang="en-US" dirty="0"/>
              <a:t>for the FTK demonstrator</a:t>
            </a:r>
          </a:p>
          <a:p>
            <a:r>
              <a:rPr lang="en-US" b="1" dirty="0"/>
              <a:t>T.4.3. </a:t>
            </a:r>
            <a:r>
              <a:rPr lang="en-US" dirty="0"/>
              <a:t>Production of test vectors for the SLP2 based FTK</a:t>
            </a:r>
          </a:p>
          <a:p>
            <a:r>
              <a:rPr lang="en-US" b="1" dirty="0"/>
              <a:t>T.4.4. </a:t>
            </a:r>
            <a:r>
              <a:rPr lang="en-US" b="1" dirty="0">
                <a:solidFill>
                  <a:srgbClr val="FF0000"/>
                </a:solidFill>
              </a:rPr>
              <a:t>Study of high level event selection algorithms </a:t>
            </a:r>
            <a:r>
              <a:rPr lang="en-US" dirty="0"/>
              <a:t>based on FTK tracks</a:t>
            </a:r>
          </a:p>
          <a:p>
            <a:r>
              <a:rPr lang="en-US" b="1" dirty="0"/>
              <a:t>T.4.5. </a:t>
            </a:r>
            <a:r>
              <a:rPr lang="en-US" dirty="0"/>
              <a:t>Study of the </a:t>
            </a:r>
            <a:r>
              <a:rPr lang="en-US" b="1" dirty="0">
                <a:solidFill>
                  <a:srgbClr val="FF0000"/>
                </a:solidFill>
              </a:rPr>
              <a:t>L1 </a:t>
            </a:r>
            <a:r>
              <a:rPr lang="en-US" b="1" dirty="0" err="1">
                <a:solidFill>
                  <a:srgbClr val="FF0000"/>
                </a:solidFill>
              </a:rPr>
              <a:t>Muon</a:t>
            </a:r>
            <a:r>
              <a:rPr lang="en-US" b="1" dirty="0">
                <a:solidFill>
                  <a:srgbClr val="FF0000"/>
                </a:solidFill>
              </a:rPr>
              <a:t> Trigger architecture</a:t>
            </a:r>
          </a:p>
          <a:p>
            <a:r>
              <a:rPr lang="en-US" b="1" dirty="0"/>
              <a:t>T.4.6. </a:t>
            </a:r>
            <a:r>
              <a:rPr lang="en-US" dirty="0"/>
              <a:t>Production of test vectors for the SLP1 based </a:t>
            </a:r>
            <a:r>
              <a:rPr lang="en-US" dirty="0" smtClean="0"/>
              <a:t>FTK</a:t>
            </a:r>
          </a:p>
          <a:p>
            <a:endParaRPr lang="en-US" dirty="0">
              <a:latin typeface="Calibri" pitchFamily="34" charset="0"/>
            </a:endParaRPr>
          </a:p>
          <a:p>
            <a:r>
              <a:rPr lang="en-US" b="1" dirty="0">
                <a:solidFill>
                  <a:srgbClr val="FF0000"/>
                </a:solidFill>
                <a:latin typeface="Calibri" pitchFamily="34" charset="0"/>
              </a:rPr>
              <a:t>Deliverables and Milestones</a:t>
            </a:r>
          </a:p>
          <a:p>
            <a:r>
              <a:rPr lang="en-US" dirty="0">
                <a:solidFill>
                  <a:srgbClr val="7030A0"/>
                </a:solidFill>
                <a:latin typeface="Calibri" pitchFamily="34" charset="0"/>
              </a:rPr>
              <a:t>D.4.1. - </a:t>
            </a:r>
            <a:r>
              <a:rPr lang="en-US" b="1" dirty="0">
                <a:solidFill>
                  <a:srgbClr val="7030A0"/>
                </a:solidFill>
                <a:latin typeface="Calibri" pitchFamily="34" charset="0"/>
              </a:rPr>
              <a:t>FTK Demonstrator detailed simulation - delivery date </a:t>
            </a:r>
            <a:r>
              <a:rPr lang="en-US" b="1" dirty="0" smtClean="0">
                <a:solidFill>
                  <a:srgbClr val="7030A0"/>
                </a:solidFill>
                <a:latin typeface="Calibri" pitchFamily="34" charset="0"/>
              </a:rPr>
              <a:t>M9              October 2013</a:t>
            </a:r>
            <a:endParaRPr lang="en-US" b="1" dirty="0">
              <a:solidFill>
                <a:srgbClr val="7030A0"/>
              </a:solidFill>
              <a:latin typeface="Calibri" pitchFamily="34" charset="0"/>
            </a:endParaRPr>
          </a:p>
          <a:p>
            <a:r>
              <a:rPr lang="en-US" dirty="0">
                <a:latin typeface="Calibri" pitchFamily="34" charset="0"/>
              </a:rPr>
              <a:t>D.4.2. – Test Vectors for the FTK demonstrator - delivery date </a:t>
            </a:r>
            <a:r>
              <a:rPr lang="en-US" b="1" dirty="0">
                <a:solidFill>
                  <a:srgbClr val="7030A0"/>
                </a:solidFill>
                <a:latin typeface="Calibri" pitchFamily="34" charset="0"/>
              </a:rPr>
              <a:t>M10</a:t>
            </a:r>
          </a:p>
          <a:p>
            <a:r>
              <a:rPr lang="en-US" dirty="0">
                <a:latin typeface="Calibri" pitchFamily="34" charset="0"/>
              </a:rPr>
              <a:t>D.4.3. - Test Vectors for the SLP2 based FTK - delivery date M16</a:t>
            </a:r>
          </a:p>
          <a:p>
            <a:r>
              <a:rPr lang="en-US" dirty="0">
                <a:latin typeface="Calibri" pitchFamily="34" charset="0"/>
              </a:rPr>
              <a:t>D.4.4. - Trigger table for FTK demonstrator with performance prediction – delivery date </a:t>
            </a:r>
            <a:r>
              <a:rPr lang="en-US" dirty="0" smtClean="0">
                <a:latin typeface="Calibri" pitchFamily="34" charset="0"/>
              </a:rPr>
              <a:t>M25</a:t>
            </a:r>
          </a:p>
          <a:p>
            <a:endParaRPr lang="en-US" dirty="0">
              <a:latin typeface="Calibri" pitchFamily="34" charset="0"/>
            </a:endParaRPr>
          </a:p>
          <a:p>
            <a:r>
              <a:rPr lang="en-US" dirty="0">
                <a:latin typeface="Calibri" pitchFamily="34" charset="0"/>
              </a:rPr>
              <a:t>D.4.5. - </a:t>
            </a:r>
            <a:r>
              <a:rPr lang="en-US" b="1" dirty="0">
                <a:solidFill>
                  <a:srgbClr val="7030A0"/>
                </a:solidFill>
                <a:latin typeface="Calibri" pitchFamily="34" charset="0"/>
              </a:rPr>
              <a:t>SLP1 architecture simulation </a:t>
            </a:r>
            <a:r>
              <a:rPr lang="en-US" dirty="0">
                <a:latin typeface="Calibri" pitchFamily="34" charset="0"/>
              </a:rPr>
              <a:t>- delivery date M28</a:t>
            </a:r>
          </a:p>
          <a:p>
            <a:r>
              <a:rPr lang="en-US" dirty="0">
                <a:latin typeface="Calibri" pitchFamily="34" charset="0"/>
              </a:rPr>
              <a:t>D.4.6. - SLP1 detailed simulation - delivery date M38</a:t>
            </a:r>
          </a:p>
          <a:p>
            <a:r>
              <a:rPr lang="en-US" dirty="0">
                <a:latin typeface="Calibri" pitchFamily="34" charset="0"/>
              </a:rPr>
              <a:t>D.4.7. - Test Vectors for the SLP1 based FTK - delivery date M42</a:t>
            </a:r>
            <a:endParaRPr lang="en-US" dirty="0" smtClean="0">
              <a:latin typeface="Calibri" pitchFamily="34" charset="0"/>
            </a:endParaRPr>
          </a:p>
          <a:p>
            <a:endParaRPr lang="en-US" dirty="0" smtClean="0">
              <a:latin typeface="Calibri" pitchFamily="34" charset="0"/>
            </a:endParaRPr>
          </a:p>
          <a:p>
            <a:pPr marL="342900" indent="-342900"/>
            <a:endParaRPr lang="en-US" dirty="0" smtClean="0">
              <a:latin typeface="Comic Sans MS"/>
              <a:ea typeface="Wingdings"/>
              <a:cs typeface="Wingdings"/>
            </a:endParaRPr>
          </a:p>
        </p:txBody>
      </p:sp>
      <p:sp>
        <p:nvSpPr>
          <p:cNvPr id="2" name="Right Brace 1"/>
          <p:cNvSpPr/>
          <p:nvPr/>
        </p:nvSpPr>
        <p:spPr>
          <a:xfrm>
            <a:off x="6300192" y="5661248"/>
            <a:ext cx="288032" cy="936104"/>
          </a:xfrm>
          <a:prstGeom prst="rightBrace">
            <a:avLst/>
          </a:prstGeom>
          <a:ln>
            <a:solidFill>
              <a:srgbClr val="7030A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5" name="TextBox 4"/>
          <p:cNvSpPr txBox="1"/>
          <p:nvPr/>
        </p:nvSpPr>
        <p:spPr>
          <a:xfrm>
            <a:off x="6876256" y="5589240"/>
            <a:ext cx="1651349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b="1" dirty="0" smtClean="0">
                <a:solidFill>
                  <a:srgbClr val="7030A0"/>
                </a:solidFill>
              </a:rPr>
              <a:t>Is it compatible</a:t>
            </a:r>
          </a:p>
          <a:p>
            <a:r>
              <a:rPr lang="en-GB" b="1" dirty="0" smtClean="0">
                <a:solidFill>
                  <a:srgbClr val="7030A0"/>
                </a:solidFill>
              </a:rPr>
              <a:t>With L1 </a:t>
            </a:r>
            <a:r>
              <a:rPr lang="en-GB" b="1" dirty="0" err="1" smtClean="0">
                <a:solidFill>
                  <a:srgbClr val="7030A0"/>
                </a:solidFill>
              </a:rPr>
              <a:t>muon</a:t>
            </a:r>
            <a:endParaRPr lang="en-GB" b="1" dirty="0" smtClean="0">
              <a:solidFill>
                <a:srgbClr val="7030A0"/>
              </a:solidFill>
            </a:endParaRPr>
          </a:p>
          <a:p>
            <a:r>
              <a:rPr lang="en-GB" b="1" dirty="0" smtClean="0">
                <a:solidFill>
                  <a:srgbClr val="7030A0"/>
                </a:solidFill>
              </a:rPr>
              <a:t>Trigger?</a:t>
            </a:r>
            <a:endParaRPr lang="it-IT" b="1" dirty="0">
              <a:solidFill>
                <a:srgbClr val="7030A0"/>
              </a:solidFill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6200" y="76200"/>
            <a:ext cx="82296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smtClean="0">
                <a:latin typeface="Comic Sans MS"/>
              </a:rPr>
              <a:t>WP4: </a:t>
            </a:r>
            <a:r>
              <a:rPr lang="en-US" sz="2800" dirty="0" smtClean="0">
                <a:latin typeface="Comic Sans MS"/>
              </a:rPr>
              <a:t>Simulation   (University </a:t>
            </a:r>
            <a:r>
              <a:rPr lang="en-US" sz="2800" dirty="0" smtClean="0">
                <a:latin typeface="Comic Sans MS"/>
              </a:rPr>
              <a:t>of </a:t>
            </a:r>
            <a:r>
              <a:rPr lang="en-US" sz="2800" dirty="0" smtClean="0">
                <a:latin typeface="Comic Sans MS"/>
              </a:rPr>
              <a:t>Pisa) </a:t>
            </a:r>
            <a:endParaRPr lang="en-US" sz="2800" dirty="0"/>
          </a:p>
        </p:txBody>
      </p:sp>
      <p:sp>
        <p:nvSpPr>
          <p:cNvPr id="5" name="Rectangle 4"/>
          <p:cNvSpPr/>
          <p:nvPr/>
        </p:nvSpPr>
        <p:spPr>
          <a:xfrm>
            <a:off x="0" y="1124744"/>
            <a:ext cx="9036496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>
                <a:solidFill>
                  <a:srgbClr val="7030A0"/>
                </a:solidFill>
              </a:rPr>
              <a:t>Milestones</a:t>
            </a:r>
          </a:p>
          <a:p>
            <a:endParaRPr lang="en-US" b="1" dirty="0" smtClean="0">
              <a:solidFill>
                <a:srgbClr val="7030A0"/>
              </a:solidFill>
            </a:endParaRPr>
          </a:p>
          <a:p>
            <a:r>
              <a:rPr lang="en-US" b="1" dirty="0" smtClean="0"/>
              <a:t>M.4.1</a:t>
            </a:r>
            <a:r>
              <a:rPr lang="en-US" b="1" dirty="0"/>
              <a:t>. </a:t>
            </a:r>
            <a:r>
              <a:rPr lang="en-US" dirty="0"/>
              <a:t>FTK Demonstrator </a:t>
            </a:r>
            <a:r>
              <a:rPr lang="en-US" b="1" dirty="0">
                <a:solidFill>
                  <a:srgbClr val="FF0000"/>
                </a:solidFill>
              </a:rPr>
              <a:t>simulated in its general architecture </a:t>
            </a:r>
            <a:r>
              <a:rPr lang="en-US" dirty="0"/>
              <a:t>– </a:t>
            </a:r>
            <a:r>
              <a:rPr lang="en-US" dirty="0" smtClean="0"/>
              <a:t>M6</a:t>
            </a:r>
            <a:endParaRPr lang="en-US" dirty="0"/>
          </a:p>
          <a:p>
            <a:r>
              <a:rPr lang="en-US" b="1" dirty="0"/>
              <a:t>M.4.2 </a:t>
            </a:r>
            <a:r>
              <a:rPr lang="en-US" dirty="0"/>
              <a:t>Predicted trigger performances meet Atlas requirements – </a:t>
            </a:r>
            <a:r>
              <a:rPr lang="en-US" dirty="0" smtClean="0"/>
              <a:t>M26</a:t>
            </a:r>
            <a:endParaRPr lang="en-US" dirty="0"/>
          </a:p>
          <a:p>
            <a:r>
              <a:rPr lang="en-US" b="1" dirty="0"/>
              <a:t>M.4.3. </a:t>
            </a:r>
            <a:r>
              <a:rPr lang="en-US" dirty="0"/>
              <a:t>Approval of SLP1 architecture in Atlas – </a:t>
            </a:r>
            <a:r>
              <a:rPr lang="en-US" dirty="0" smtClean="0"/>
              <a:t>M30</a:t>
            </a:r>
          </a:p>
          <a:p>
            <a:endParaRPr lang="en-US" dirty="0"/>
          </a:p>
          <a:p>
            <a:r>
              <a:rPr lang="en-US" b="1" dirty="0">
                <a:solidFill>
                  <a:srgbClr val="7030A0"/>
                </a:solidFill>
              </a:rPr>
              <a:t>Risk </a:t>
            </a:r>
            <a:r>
              <a:rPr lang="en-US" b="1" dirty="0" smtClean="0">
                <a:solidFill>
                  <a:srgbClr val="7030A0"/>
                </a:solidFill>
              </a:rPr>
              <a:t>Analysis</a:t>
            </a:r>
          </a:p>
          <a:p>
            <a:endParaRPr lang="en-US" b="1" dirty="0">
              <a:solidFill>
                <a:srgbClr val="7030A0"/>
              </a:solidFill>
            </a:endParaRPr>
          </a:p>
          <a:p>
            <a:r>
              <a:rPr lang="en-US" dirty="0"/>
              <a:t>M.4.1. Risk: </a:t>
            </a:r>
            <a:r>
              <a:rPr lang="en-US" b="1" dirty="0">
                <a:solidFill>
                  <a:srgbClr val="FF0000"/>
                </a:solidFill>
              </a:rPr>
              <a:t>general simulation not ready</a:t>
            </a:r>
            <a:r>
              <a:rPr lang="en-US" dirty="0"/>
              <a:t>. Action: </a:t>
            </a:r>
            <a:r>
              <a:rPr lang="en-US" b="1" dirty="0">
                <a:solidFill>
                  <a:srgbClr val="00B0F0"/>
                </a:solidFill>
              </a:rPr>
              <a:t>increase manpower </a:t>
            </a:r>
            <a:r>
              <a:rPr lang="en-US" dirty="0"/>
              <a:t>to satisfy test vector</a:t>
            </a:r>
          </a:p>
          <a:p>
            <a:r>
              <a:rPr lang="en-US" dirty="0"/>
              <a:t>deliveries</a:t>
            </a:r>
            <a:r>
              <a:rPr lang="en-US" dirty="0" smtClean="0"/>
              <a:t>.</a:t>
            </a:r>
          </a:p>
          <a:p>
            <a:endParaRPr lang="en-US" dirty="0"/>
          </a:p>
          <a:p>
            <a:r>
              <a:rPr lang="en-US" dirty="0"/>
              <a:t>M.4.2 Risk: predicted </a:t>
            </a:r>
            <a:r>
              <a:rPr lang="en-US" b="1" dirty="0">
                <a:solidFill>
                  <a:srgbClr val="FF0000"/>
                </a:solidFill>
              </a:rPr>
              <a:t>trigger performances do not meet Atlas requirements</a:t>
            </a:r>
            <a:r>
              <a:rPr lang="en-US" dirty="0"/>
              <a:t>, FTK could be </a:t>
            </a:r>
            <a:r>
              <a:rPr lang="en-US" dirty="0" smtClean="0">
                <a:solidFill>
                  <a:srgbClr val="FF0000"/>
                </a:solidFill>
              </a:rPr>
              <a:t>rejected</a:t>
            </a:r>
            <a:r>
              <a:rPr lang="en-US" dirty="0" smtClean="0"/>
              <a:t>. Action</a:t>
            </a:r>
            <a:r>
              <a:rPr lang="en-US" dirty="0"/>
              <a:t>: FTK productions could be dropped, </a:t>
            </a:r>
            <a:r>
              <a:rPr lang="en-US" b="1" dirty="0">
                <a:solidFill>
                  <a:srgbClr val="00B0F0"/>
                </a:solidFill>
              </a:rPr>
              <a:t>R&amp;D program would </a:t>
            </a:r>
            <a:r>
              <a:rPr lang="en-US" b="1" dirty="0" smtClean="0">
                <a:solidFill>
                  <a:srgbClr val="00B0F0"/>
                </a:solidFill>
              </a:rPr>
              <a:t>continue</a:t>
            </a:r>
          </a:p>
          <a:p>
            <a:endParaRPr lang="en-US" dirty="0"/>
          </a:p>
          <a:p>
            <a:r>
              <a:rPr lang="en-US" dirty="0"/>
              <a:t>M.4.3. Risk: </a:t>
            </a:r>
            <a:r>
              <a:rPr lang="en-US" b="1" dirty="0">
                <a:solidFill>
                  <a:srgbClr val="FF0000"/>
                </a:solidFill>
              </a:rPr>
              <a:t>SLP1 architecture rejected by Atlas </a:t>
            </a:r>
            <a:r>
              <a:rPr lang="en-US" dirty="0"/>
              <a:t>. Action: correct the architecture to satisfy </a:t>
            </a:r>
            <a:r>
              <a:rPr lang="en-US" dirty="0" smtClean="0"/>
              <a:t>Atlas  requirements </a:t>
            </a:r>
            <a:r>
              <a:rPr lang="en-US" dirty="0"/>
              <a:t>and propose the architecture for later Phase II Atlas upgrades.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88850191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6200" y="76200"/>
            <a:ext cx="82296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smtClean="0">
                <a:latin typeface="Comic Sans MS"/>
              </a:rPr>
              <a:t>WP5: Image </a:t>
            </a:r>
            <a:r>
              <a:rPr lang="en-US" sz="2800" dirty="0" smtClean="0">
                <a:latin typeface="Comic Sans MS"/>
              </a:rPr>
              <a:t>Processing (University </a:t>
            </a:r>
            <a:r>
              <a:rPr lang="en-US" sz="2800" dirty="0" smtClean="0">
                <a:latin typeface="Comic Sans MS"/>
              </a:rPr>
              <a:t>of </a:t>
            </a:r>
            <a:r>
              <a:rPr lang="en-US" sz="2800" dirty="0" smtClean="0">
                <a:latin typeface="Comic Sans MS"/>
              </a:rPr>
              <a:t>Pisa) </a:t>
            </a:r>
            <a:endParaRPr lang="en-US" sz="2800" dirty="0"/>
          </a:p>
        </p:txBody>
      </p:sp>
      <p:sp>
        <p:nvSpPr>
          <p:cNvPr id="3" name="Rectangle 2"/>
          <p:cNvSpPr/>
          <p:nvPr/>
        </p:nvSpPr>
        <p:spPr>
          <a:xfrm>
            <a:off x="-24520" y="836712"/>
            <a:ext cx="9144000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latin typeface="Comic Sans MS"/>
              </a:rPr>
              <a:t>Objectives </a:t>
            </a:r>
          </a:p>
          <a:p>
            <a:r>
              <a:rPr lang="en-US" dirty="0" smtClean="0">
                <a:latin typeface="Comic Sans MS"/>
              </a:rPr>
              <a:t>      </a:t>
            </a:r>
            <a:r>
              <a:rPr lang="en-US" b="1" dirty="0" smtClean="0">
                <a:solidFill>
                  <a:srgbClr val="00B0F0"/>
                </a:solidFill>
                <a:latin typeface="Comic Sans MS"/>
              </a:rPr>
              <a:t>Test Associative Memory capability </a:t>
            </a:r>
            <a:r>
              <a:rPr lang="en-US" dirty="0" smtClean="0">
                <a:latin typeface="Comic Sans MS"/>
              </a:rPr>
              <a:t>to extract </a:t>
            </a:r>
            <a:r>
              <a:rPr lang="en-US" dirty="0" smtClean="0">
                <a:solidFill>
                  <a:srgbClr val="FF0000"/>
                </a:solidFill>
                <a:latin typeface="Comic Sans MS"/>
              </a:rPr>
              <a:t>relevant features</a:t>
            </a:r>
            <a:r>
              <a:rPr lang="en-US" dirty="0" smtClean="0">
                <a:latin typeface="Comic Sans MS"/>
              </a:rPr>
              <a:t> from </a:t>
            </a:r>
          </a:p>
          <a:p>
            <a:r>
              <a:rPr lang="en-US" dirty="0" smtClean="0">
                <a:latin typeface="Comic Sans MS"/>
              </a:rPr>
              <a:t>      natural/medical images</a:t>
            </a:r>
          </a:p>
          <a:p>
            <a:r>
              <a:rPr lang="en-US" dirty="0" smtClean="0">
                <a:latin typeface="Comic Sans MS"/>
              </a:rPr>
              <a:t>      Evaluate </a:t>
            </a:r>
            <a:r>
              <a:rPr lang="en-US" dirty="0" smtClean="0">
                <a:solidFill>
                  <a:srgbClr val="FF0000"/>
                </a:solidFill>
                <a:latin typeface="Comic Sans MS"/>
              </a:rPr>
              <a:t>impact on medical imaging/diagnosis </a:t>
            </a:r>
            <a:r>
              <a:rPr lang="en-US" dirty="0" smtClean="0">
                <a:latin typeface="Comic Sans MS"/>
              </a:rPr>
              <a:t>and </a:t>
            </a:r>
            <a:r>
              <a:rPr lang="en-US" dirty="0" smtClean="0">
                <a:solidFill>
                  <a:srgbClr val="FF0000"/>
                </a:solidFill>
                <a:latin typeface="Comic Sans MS"/>
              </a:rPr>
              <a:t>robotic automation</a:t>
            </a:r>
          </a:p>
          <a:p>
            <a:endParaRPr lang="en-US" dirty="0" smtClean="0">
              <a:latin typeface="Comic Sans MS"/>
            </a:endParaRPr>
          </a:p>
          <a:p>
            <a:r>
              <a:rPr lang="en-US" b="1" dirty="0"/>
              <a:t>Description of work </a:t>
            </a:r>
            <a:endParaRPr lang="en-US" b="1" dirty="0" smtClean="0"/>
          </a:p>
          <a:p>
            <a:r>
              <a:rPr lang="en-US" b="1" dirty="0" smtClean="0"/>
              <a:t>T.5.1</a:t>
            </a:r>
            <a:r>
              <a:rPr lang="en-US" b="1" dirty="0"/>
              <a:t>. </a:t>
            </a:r>
            <a:r>
              <a:rPr lang="en-US" b="1" dirty="0">
                <a:solidFill>
                  <a:srgbClr val="FF0000"/>
                </a:solidFill>
              </a:rPr>
              <a:t>Installation of a separate crate </a:t>
            </a:r>
            <a:r>
              <a:rPr lang="en-US" dirty="0"/>
              <a:t>and AM system at CAEN </a:t>
            </a:r>
            <a:r>
              <a:rPr lang="en-US" b="1" dirty="0">
                <a:solidFill>
                  <a:srgbClr val="00B0F0"/>
                </a:solidFill>
              </a:rPr>
              <a:t>for image processing</a:t>
            </a:r>
          </a:p>
          <a:p>
            <a:r>
              <a:rPr lang="en-US" b="1" dirty="0"/>
              <a:t>T.5.2. </a:t>
            </a:r>
            <a:r>
              <a:rPr lang="en-US" dirty="0"/>
              <a:t>Production of </a:t>
            </a:r>
            <a:r>
              <a:rPr lang="en-US" b="1" dirty="0">
                <a:solidFill>
                  <a:srgbClr val="FF0000"/>
                </a:solidFill>
              </a:rPr>
              <a:t>software and firmware </a:t>
            </a:r>
            <a:r>
              <a:rPr lang="en-US" b="1" dirty="0">
                <a:solidFill>
                  <a:srgbClr val="00B0F0"/>
                </a:solidFill>
              </a:rPr>
              <a:t>for image formatting and system training</a:t>
            </a:r>
          </a:p>
          <a:p>
            <a:r>
              <a:rPr lang="en-US" b="1" dirty="0"/>
              <a:t>T.5.3. </a:t>
            </a:r>
            <a:r>
              <a:rPr lang="en-US" dirty="0"/>
              <a:t>Evaluate performances of </a:t>
            </a:r>
            <a:r>
              <a:rPr lang="en-US" b="1" dirty="0">
                <a:solidFill>
                  <a:srgbClr val="00B0F0"/>
                </a:solidFill>
              </a:rPr>
              <a:t>natural still image processing</a:t>
            </a:r>
          </a:p>
          <a:p>
            <a:r>
              <a:rPr lang="en-US" b="1" dirty="0"/>
              <a:t>T.5.4. </a:t>
            </a:r>
            <a:r>
              <a:rPr lang="en-US" dirty="0"/>
              <a:t>Perform tests on </a:t>
            </a:r>
            <a:r>
              <a:rPr lang="en-US" b="1" dirty="0">
                <a:solidFill>
                  <a:srgbClr val="00B0F0"/>
                </a:solidFill>
              </a:rPr>
              <a:t>moving image processing</a:t>
            </a:r>
          </a:p>
          <a:p>
            <a:r>
              <a:rPr lang="en-US" b="1" dirty="0"/>
              <a:t>T.5.5. </a:t>
            </a:r>
            <a:r>
              <a:rPr lang="en-US" dirty="0"/>
              <a:t>Perform tests on </a:t>
            </a:r>
            <a:r>
              <a:rPr lang="en-US" b="1" dirty="0">
                <a:solidFill>
                  <a:srgbClr val="00B0F0"/>
                </a:solidFill>
              </a:rPr>
              <a:t>medical image </a:t>
            </a:r>
            <a:r>
              <a:rPr lang="en-US" b="1" dirty="0" smtClean="0">
                <a:solidFill>
                  <a:srgbClr val="00B0F0"/>
                </a:solidFill>
              </a:rPr>
              <a:t>processing</a:t>
            </a:r>
          </a:p>
          <a:p>
            <a:endParaRPr lang="en-US" dirty="0"/>
          </a:p>
          <a:p>
            <a:r>
              <a:rPr lang="en-US" dirty="0"/>
              <a:t>Deliverables and Milestones</a:t>
            </a:r>
          </a:p>
          <a:p>
            <a:r>
              <a:rPr lang="en-US" dirty="0"/>
              <a:t>D.5.1. Infrastructure at CAEN for Image Processing – delivery date </a:t>
            </a:r>
            <a:r>
              <a:rPr lang="en-US" b="1" dirty="0">
                <a:solidFill>
                  <a:srgbClr val="FF0000"/>
                </a:solidFill>
              </a:rPr>
              <a:t>M26</a:t>
            </a:r>
          </a:p>
          <a:p>
            <a:r>
              <a:rPr lang="en-US" dirty="0"/>
              <a:t>D.5.2. Software &amp; firmware ready for training and image processing - delivery date M30</a:t>
            </a:r>
          </a:p>
          <a:p>
            <a:r>
              <a:rPr lang="en-US" dirty="0"/>
              <a:t>D.5.3. Performances of natural still image processing - delivery date M34</a:t>
            </a:r>
          </a:p>
          <a:p>
            <a:r>
              <a:rPr lang="en-US" dirty="0"/>
              <a:t>D.5.4. Results of tests on movie processing - delivery date M40</a:t>
            </a:r>
          </a:p>
          <a:p>
            <a:r>
              <a:rPr lang="en-US" dirty="0"/>
              <a:t>D.5.5. Results of tests on medical image processing - delivery date </a:t>
            </a:r>
            <a:r>
              <a:rPr lang="en-US" dirty="0" smtClean="0"/>
              <a:t>M48</a:t>
            </a:r>
            <a:endParaRPr lang="en-US" dirty="0" smtClean="0">
              <a:latin typeface="Comic Sans MS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51520" y="836712"/>
            <a:ext cx="7758608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>
                <a:solidFill>
                  <a:srgbClr val="7030A0"/>
                </a:solidFill>
              </a:rPr>
              <a:t>Milestones</a:t>
            </a:r>
          </a:p>
          <a:p>
            <a:endParaRPr lang="en-US" b="1" dirty="0" smtClean="0">
              <a:solidFill>
                <a:srgbClr val="7030A0"/>
              </a:solidFill>
            </a:endParaRPr>
          </a:p>
          <a:p>
            <a:r>
              <a:rPr lang="en-US" b="1" dirty="0" smtClean="0"/>
              <a:t>M.5.1</a:t>
            </a:r>
            <a:r>
              <a:rPr lang="en-US" b="1" dirty="0"/>
              <a:t>. </a:t>
            </a:r>
            <a:r>
              <a:rPr lang="en-US" dirty="0"/>
              <a:t>Hardware </a:t>
            </a:r>
            <a:r>
              <a:rPr lang="en-US" b="1" dirty="0">
                <a:solidFill>
                  <a:srgbClr val="FF0000"/>
                </a:solidFill>
              </a:rPr>
              <a:t>still-image</a:t>
            </a:r>
            <a:r>
              <a:rPr lang="en-US" dirty="0"/>
              <a:t> processor running flawlessly – </a:t>
            </a:r>
            <a:r>
              <a:rPr lang="en-US" dirty="0" smtClean="0"/>
              <a:t>M34</a:t>
            </a:r>
          </a:p>
          <a:p>
            <a:endParaRPr lang="en-US" dirty="0"/>
          </a:p>
          <a:p>
            <a:r>
              <a:rPr lang="en-US" b="1" dirty="0"/>
              <a:t>M.5.2. </a:t>
            </a:r>
            <a:r>
              <a:rPr lang="en-US" dirty="0"/>
              <a:t>Filtering and data reduction of </a:t>
            </a:r>
            <a:r>
              <a:rPr lang="en-US" b="1" dirty="0">
                <a:solidFill>
                  <a:srgbClr val="FF0000"/>
                </a:solidFill>
              </a:rPr>
              <a:t>natural movies </a:t>
            </a:r>
            <a:r>
              <a:rPr lang="en-US" dirty="0"/>
              <a:t>running flawlessly – </a:t>
            </a:r>
            <a:r>
              <a:rPr lang="en-US" dirty="0" smtClean="0"/>
              <a:t>M40</a:t>
            </a:r>
          </a:p>
          <a:p>
            <a:endParaRPr lang="en-US" dirty="0"/>
          </a:p>
          <a:p>
            <a:r>
              <a:rPr lang="en-US" b="1" dirty="0"/>
              <a:t>M.5.3. </a:t>
            </a:r>
            <a:r>
              <a:rPr lang="en-US" b="1" dirty="0">
                <a:solidFill>
                  <a:srgbClr val="FF0000"/>
                </a:solidFill>
              </a:rPr>
              <a:t>Procurement of medical image data </a:t>
            </a:r>
            <a:r>
              <a:rPr lang="en-US" dirty="0"/>
              <a:t>– M42</a:t>
            </a:r>
            <a:endParaRPr lang="it-IT" dirty="0"/>
          </a:p>
        </p:txBody>
      </p:sp>
      <p:sp>
        <p:nvSpPr>
          <p:cNvPr id="5" name="Rectangle 4"/>
          <p:cNvSpPr/>
          <p:nvPr/>
        </p:nvSpPr>
        <p:spPr>
          <a:xfrm>
            <a:off x="67537" y="3429000"/>
            <a:ext cx="9036496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b="1" dirty="0">
                <a:solidFill>
                  <a:srgbClr val="7030A0"/>
                </a:solidFill>
              </a:rPr>
              <a:t>Risk </a:t>
            </a:r>
            <a:r>
              <a:rPr lang="it-IT" b="1" dirty="0" smtClean="0">
                <a:solidFill>
                  <a:srgbClr val="7030A0"/>
                </a:solidFill>
              </a:rPr>
              <a:t>Analysis</a:t>
            </a:r>
          </a:p>
          <a:p>
            <a:endParaRPr lang="it-IT" b="1" dirty="0"/>
          </a:p>
          <a:p>
            <a:r>
              <a:rPr lang="en-US" b="1" dirty="0"/>
              <a:t>M.5.1. </a:t>
            </a:r>
            <a:r>
              <a:rPr lang="en-US" dirty="0"/>
              <a:t>Risk: Hardware </a:t>
            </a:r>
            <a:r>
              <a:rPr lang="en-US" b="1" dirty="0">
                <a:solidFill>
                  <a:srgbClr val="FF0000"/>
                </a:solidFill>
              </a:rPr>
              <a:t>still-image</a:t>
            </a:r>
            <a:r>
              <a:rPr lang="en-US" dirty="0"/>
              <a:t> processor not working as expected. Action: understand the </a:t>
            </a:r>
            <a:r>
              <a:rPr lang="en-US" b="1" dirty="0" smtClean="0">
                <a:solidFill>
                  <a:srgbClr val="FF0000"/>
                </a:solidFill>
              </a:rPr>
              <a:t>problem and </a:t>
            </a:r>
            <a:r>
              <a:rPr lang="en-US" b="1" dirty="0">
                <a:solidFill>
                  <a:srgbClr val="FF0000"/>
                </a:solidFill>
              </a:rPr>
              <a:t>fix it</a:t>
            </a:r>
            <a:r>
              <a:rPr lang="en-US" dirty="0"/>
              <a:t>, reducing the time available for users inside the project time window</a:t>
            </a:r>
            <a:r>
              <a:rPr lang="en-US" dirty="0" smtClean="0"/>
              <a:t>.</a:t>
            </a:r>
          </a:p>
          <a:p>
            <a:endParaRPr lang="en-US" dirty="0"/>
          </a:p>
          <a:p>
            <a:r>
              <a:rPr lang="en-US" b="1" dirty="0"/>
              <a:t>M.5.2. </a:t>
            </a:r>
            <a:r>
              <a:rPr lang="en-US" dirty="0"/>
              <a:t>Risk: the </a:t>
            </a:r>
            <a:r>
              <a:rPr lang="en-US" b="1" dirty="0">
                <a:solidFill>
                  <a:srgbClr val="FF0000"/>
                </a:solidFill>
              </a:rPr>
              <a:t>movie processing </a:t>
            </a:r>
            <a:r>
              <a:rPr lang="en-US" dirty="0"/>
              <a:t>is not producing the expected results. Action: try more to</a:t>
            </a:r>
          </a:p>
          <a:p>
            <a:r>
              <a:rPr lang="en-US" b="1" dirty="0">
                <a:solidFill>
                  <a:srgbClr val="FF0000"/>
                </a:solidFill>
              </a:rPr>
              <a:t>understand problems and fix them</a:t>
            </a:r>
            <a:r>
              <a:rPr lang="en-US" dirty="0"/>
              <a:t>, reducing the time available for medical image </a:t>
            </a:r>
            <a:r>
              <a:rPr lang="en-US" dirty="0" smtClean="0"/>
              <a:t>processing</a:t>
            </a:r>
          </a:p>
          <a:p>
            <a:endParaRPr lang="en-US" dirty="0"/>
          </a:p>
          <a:p>
            <a:r>
              <a:rPr lang="en-US" b="1" dirty="0"/>
              <a:t>M.5.3. </a:t>
            </a:r>
            <a:r>
              <a:rPr lang="en-US" dirty="0"/>
              <a:t>Risk: </a:t>
            </a:r>
            <a:r>
              <a:rPr lang="en-US" b="1" dirty="0">
                <a:solidFill>
                  <a:srgbClr val="FF0000"/>
                </a:solidFill>
              </a:rPr>
              <a:t>we fail to procure medical image data</a:t>
            </a:r>
            <a:r>
              <a:rPr lang="en-US" dirty="0"/>
              <a:t>. Action: drop this part of the program.</a:t>
            </a:r>
            <a:endParaRPr lang="it-IT" dirty="0"/>
          </a:p>
        </p:txBody>
      </p:sp>
      <p:sp>
        <p:nvSpPr>
          <p:cNvPr id="6" name="Rectangle 5"/>
          <p:cNvSpPr/>
          <p:nvPr/>
        </p:nvSpPr>
        <p:spPr>
          <a:xfrm>
            <a:off x="493153" y="260648"/>
            <a:ext cx="82296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smtClean="0">
                <a:latin typeface="Comic Sans MS"/>
              </a:rPr>
              <a:t>WP5: Image </a:t>
            </a:r>
            <a:r>
              <a:rPr lang="en-US" sz="2800" dirty="0" smtClean="0">
                <a:latin typeface="Comic Sans MS"/>
              </a:rPr>
              <a:t>Processing (University </a:t>
            </a:r>
            <a:r>
              <a:rPr lang="en-US" sz="2800" dirty="0" smtClean="0">
                <a:latin typeface="Comic Sans MS"/>
              </a:rPr>
              <a:t>of </a:t>
            </a:r>
            <a:r>
              <a:rPr lang="en-US" sz="2800" dirty="0" smtClean="0">
                <a:latin typeface="Comic Sans MS"/>
              </a:rPr>
              <a:t>Pisa) 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46916424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6200" y="76200"/>
            <a:ext cx="82296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smtClean="0">
                <a:latin typeface="Comic Sans MS"/>
              </a:rPr>
              <a:t>WP6:Silicon </a:t>
            </a:r>
            <a:r>
              <a:rPr lang="en-US" sz="2800" dirty="0" smtClean="0">
                <a:latin typeface="Comic Sans MS"/>
              </a:rPr>
              <a:t>Detectors    (CNRS)</a:t>
            </a:r>
            <a:endParaRPr lang="en-US" sz="2800" dirty="0"/>
          </a:p>
        </p:txBody>
      </p:sp>
      <p:sp>
        <p:nvSpPr>
          <p:cNvPr id="3" name="Rectangle 2"/>
          <p:cNvSpPr/>
          <p:nvPr/>
        </p:nvSpPr>
        <p:spPr>
          <a:xfrm>
            <a:off x="0" y="692696"/>
            <a:ext cx="9144000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latin typeface="Comic Sans MS"/>
              </a:rPr>
              <a:t>Objectives </a:t>
            </a:r>
          </a:p>
          <a:p>
            <a:r>
              <a:rPr lang="en-US" dirty="0" smtClean="0">
                <a:latin typeface="Comic Sans MS"/>
              </a:rPr>
              <a:t>      </a:t>
            </a:r>
            <a:r>
              <a:rPr lang="en-US" dirty="0" err="1" smtClean="0">
                <a:latin typeface="Comic Sans MS"/>
              </a:rPr>
              <a:t>Optimizationof</a:t>
            </a:r>
            <a:r>
              <a:rPr lang="en-US" dirty="0" smtClean="0">
                <a:latin typeface="Comic Sans MS"/>
              </a:rPr>
              <a:t> CAEN power supply for LHC pixel detectors (phase-II)</a:t>
            </a:r>
          </a:p>
          <a:p>
            <a:endParaRPr lang="en-US" dirty="0" smtClean="0">
              <a:latin typeface="Comic Sans MS"/>
            </a:endParaRPr>
          </a:p>
          <a:p>
            <a:pPr marL="342900" indent="-342900"/>
            <a:r>
              <a:rPr lang="en-US" b="1" dirty="0">
                <a:solidFill>
                  <a:srgbClr val="7030A0"/>
                </a:solidFill>
                <a:latin typeface="Comic Sans MS"/>
                <a:ea typeface="Wingdings"/>
                <a:cs typeface="Wingdings"/>
              </a:rPr>
              <a:t>Description of </a:t>
            </a:r>
            <a:r>
              <a:rPr lang="en-US" b="1" dirty="0" smtClean="0">
                <a:solidFill>
                  <a:srgbClr val="7030A0"/>
                </a:solidFill>
                <a:latin typeface="Comic Sans MS"/>
                <a:ea typeface="Wingdings"/>
                <a:cs typeface="Wingdings"/>
              </a:rPr>
              <a:t>work</a:t>
            </a:r>
          </a:p>
          <a:p>
            <a:pPr marL="342900" indent="-342900"/>
            <a:r>
              <a:rPr lang="en-US" b="1" dirty="0" smtClean="0">
                <a:solidFill>
                  <a:srgbClr val="FF0000"/>
                </a:solidFill>
                <a:latin typeface="Comic Sans MS"/>
                <a:ea typeface="Wingdings"/>
                <a:cs typeface="Wingdings"/>
              </a:rPr>
              <a:t>Now  2013:</a:t>
            </a:r>
            <a:endParaRPr lang="en-US" b="1" dirty="0">
              <a:solidFill>
                <a:srgbClr val="FF0000"/>
              </a:solidFill>
              <a:latin typeface="Comic Sans MS"/>
              <a:ea typeface="Wingdings"/>
              <a:cs typeface="Wingdings"/>
            </a:endParaRPr>
          </a:p>
          <a:p>
            <a:pPr marL="342900" indent="-342900"/>
            <a:r>
              <a:rPr lang="en-US" dirty="0">
                <a:latin typeface="Comic Sans MS"/>
                <a:ea typeface="Wingdings"/>
                <a:cs typeface="Wingdings"/>
              </a:rPr>
              <a:t>T.6.1. </a:t>
            </a:r>
            <a:r>
              <a:rPr lang="en-US" i="1" dirty="0">
                <a:latin typeface="Comic Sans MS"/>
                <a:ea typeface="Wingdings"/>
                <a:cs typeface="Wingdings"/>
              </a:rPr>
              <a:t>Setup of a </a:t>
            </a:r>
            <a:r>
              <a:rPr lang="en-US" b="1" i="1" dirty="0">
                <a:solidFill>
                  <a:srgbClr val="FF0000"/>
                </a:solidFill>
                <a:latin typeface="Comic Sans MS"/>
                <a:ea typeface="Wingdings"/>
                <a:cs typeface="Wingdings"/>
              </a:rPr>
              <a:t>test bench for PS </a:t>
            </a:r>
            <a:r>
              <a:rPr lang="en-US" dirty="0">
                <a:latin typeface="Comic Sans MS"/>
                <a:ea typeface="Wingdings"/>
                <a:cs typeface="Wingdings"/>
              </a:rPr>
              <a:t>performance evaluation at CAEN</a:t>
            </a:r>
          </a:p>
          <a:p>
            <a:pPr marL="342900" indent="-342900"/>
            <a:r>
              <a:rPr lang="en-US" dirty="0">
                <a:latin typeface="Comic Sans MS"/>
                <a:ea typeface="Wingdings"/>
                <a:cs typeface="Wingdings"/>
              </a:rPr>
              <a:t>T.6.2 </a:t>
            </a:r>
            <a:r>
              <a:rPr lang="en-US" b="1" i="1" dirty="0" smtClean="0">
                <a:solidFill>
                  <a:srgbClr val="FF0000"/>
                </a:solidFill>
                <a:latin typeface="Comic Sans MS"/>
                <a:ea typeface="Wingdings"/>
                <a:cs typeface="Wingdings"/>
              </a:rPr>
              <a:t>Measurements</a:t>
            </a:r>
            <a:r>
              <a:rPr lang="en-US" i="1" dirty="0" smtClean="0">
                <a:latin typeface="Comic Sans MS"/>
                <a:ea typeface="Wingdings"/>
                <a:cs typeface="Wingdings"/>
              </a:rPr>
              <a:t> </a:t>
            </a:r>
            <a:r>
              <a:rPr lang="en-US" i="1" dirty="0">
                <a:latin typeface="Comic Sans MS"/>
                <a:ea typeface="Wingdings"/>
                <a:cs typeface="Wingdings"/>
              </a:rPr>
              <a:t>on </a:t>
            </a:r>
            <a:r>
              <a:rPr lang="en-US" i="1" dirty="0" err="1">
                <a:latin typeface="Comic Sans MS"/>
                <a:ea typeface="Wingdings"/>
                <a:cs typeface="Wingdings"/>
              </a:rPr>
              <a:t>PSes</a:t>
            </a:r>
            <a:r>
              <a:rPr lang="en-US" i="1" dirty="0">
                <a:latin typeface="Comic Sans MS"/>
                <a:ea typeface="Wingdings"/>
                <a:cs typeface="Wingdings"/>
              </a:rPr>
              <a:t> equipped </a:t>
            </a:r>
            <a:r>
              <a:rPr lang="en-US" dirty="0">
                <a:latin typeface="Comic Sans MS"/>
                <a:ea typeface="Wingdings"/>
                <a:cs typeface="Wingdings"/>
              </a:rPr>
              <a:t>with undamaged readout chips (FEI4 devices</a:t>
            </a:r>
            <a:r>
              <a:rPr lang="en-US" dirty="0" smtClean="0">
                <a:latin typeface="Comic Sans MS"/>
                <a:ea typeface="Wingdings"/>
                <a:cs typeface="Wingdings"/>
              </a:rPr>
              <a:t>)</a:t>
            </a:r>
          </a:p>
          <a:p>
            <a:pPr marL="342900" indent="-342900"/>
            <a:r>
              <a:rPr lang="en-US" b="1" dirty="0" smtClean="0">
                <a:solidFill>
                  <a:srgbClr val="FF0000"/>
                </a:solidFill>
                <a:latin typeface="Comic Sans MS"/>
                <a:ea typeface="Wingdings"/>
                <a:cs typeface="Wingdings"/>
              </a:rPr>
              <a:t>Next time  2015</a:t>
            </a:r>
            <a:endParaRPr lang="en-US" b="1" dirty="0">
              <a:solidFill>
                <a:srgbClr val="FF0000"/>
              </a:solidFill>
              <a:latin typeface="Comic Sans MS"/>
              <a:ea typeface="Wingdings"/>
              <a:cs typeface="Wingdings"/>
            </a:endParaRPr>
          </a:p>
          <a:p>
            <a:pPr marL="342900" indent="-342900"/>
            <a:r>
              <a:rPr lang="en-US" dirty="0">
                <a:latin typeface="Comic Sans MS"/>
                <a:ea typeface="Wingdings"/>
                <a:cs typeface="Wingdings"/>
              </a:rPr>
              <a:t>T.6.3. Optimization of </a:t>
            </a:r>
            <a:r>
              <a:rPr lang="en-US" dirty="0" err="1">
                <a:latin typeface="Comic Sans MS"/>
                <a:ea typeface="Wingdings"/>
                <a:cs typeface="Wingdings"/>
              </a:rPr>
              <a:t>PSes</a:t>
            </a:r>
            <a:r>
              <a:rPr lang="en-US" dirty="0">
                <a:latin typeface="Comic Sans MS"/>
                <a:ea typeface="Wingdings"/>
                <a:cs typeface="Wingdings"/>
              </a:rPr>
              <a:t> with irradiated devices</a:t>
            </a:r>
          </a:p>
          <a:p>
            <a:pPr marL="342900" indent="-342900"/>
            <a:r>
              <a:rPr lang="en-US" dirty="0">
                <a:latin typeface="Comic Sans MS"/>
                <a:ea typeface="Wingdings"/>
                <a:cs typeface="Wingdings"/>
              </a:rPr>
              <a:t>T.6.4. Tests with optimized </a:t>
            </a:r>
            <a:r>
              <a:rPr lang="en-US" dirty="0" err="1" smtClean="0">
                <a:latin typeface="Comic Sans MS"/>
                <a:ea typeface="Wingdings"/>
                <a:cs typeface="Wingdings"/>
              </a:rPr>
              <a:t>Pses</a:t>
            </a:r>
            <a:endParaRPr lang="en-US" dirty="0" smtClean="0">
              <a:latin typeface="Comic Sans MS"/>
              <a:ea typeface="Wingdings"/>
              <a:cs typeface="Wingdings"/>
            </a:endParaRPr>
          </a:p>
          <a:p>
            <a:pPr marL="342900" indent="-342900"/>
            <a:endParaRPr lang="en-US" dirty="0">
              <a:latin typeface="Comic Sans MS"/>
              <a:ea typeface="Wingdings"/>
              <a:cs typeface="Wingdings"/>
            </a:endParaRPr>
          </a:p>
          <a:p>
            <a:pPr marL="342900" indent="-342900"/>
            <a:endParaRPr lang="en-US" dirty="0" smtClean="0">
              <a:latin typeface="Comic Sans MS"/>
              <a:ea typeface="Wingdings"/>
              <a:cs typeface="Wingdings"/>
            </a:endParaRPr>
          </a:p>
          <a:p>
            <a:pPr marL="342900" indent="-342900"/>
            <a:r>
              <a:rPr lang="en-US" b="1" dirty="0">
                <a:solidFill>
                  <a:srgbClr val="7030A0"/>
                </a:solidFill>
                <a:latin typeface="Comic Sans MS"/>
                <a:ea typeface="Wingdings"/>
                <a:cs typeface="Wingdings"/>
              </a:rPr>
              <a:t>Deliverables and Milestones</a:t>
            </a:r>
          </a:p>
          <a:p>
            <a:pPr marL="342900" indent="-342900"/>
            <a:r>
              <a:rPr lang="en-US" dirty="0">
                <a:latin typeface="Comic Sans MS"/>
                <a:ea typeface="Wingdings"/>
                <a:cs typeface="Wingdings"/>
              </a:rPr>
              <a:t>D.6.1. Test bench – delivery date </a:t>
            </a:r>
            <a:r>
              <a:rPr lang="en-US" dirty="0">
                <a:solidFill>
                  <a:srgbClr val="FF0000"/>
                </a:solidFill>
                <a:latin typeface="Comic Sans MS"/>
                <a:ea typeface="Wingdings"/>
                <a:cs typeface="Wingdings"/>
              </a:rPr>
              <a:t>M12</a:t>
            </a:r>
          </a:p>
          <a:p>
            <a:pPr marL="342900" indent="-342900"/>
            <a:r>
              <a:rPr lang="en-US" dirty="0">
                <a:latin typeface="Comic Sans MS"/>
                <a:ea typeface="Wingdings"/>
                <a:cs typeface="Wingdings"/>
              </a:rPr>
              <a:t>D.6.2. Standard characterization – delivery date </a:t>
            </a:r>
            <a:r>
              <a:rPr lang="en-US" b="1" dirty="0">
                <a:solidFill>
                  <a:srgbClr val="FF0000"/>
                </a:solidFill>
                <a:latin typeface="Comic Sans MS"/>
                <a:ea typeface="Wingdings"/>
                <a:cs typeface="Wingdings"/>
              </a:rPr>
              <a:t>M24</a:t>
            </a:r>
          </a:p>
          <a:p>
            <a:pPr marL="342900" indent="-342900"/>
            <a:r>
              <a:rPr lang="en-US" dirty="0">
                <a:latin typeface="Comic Sans MS"/>
                <a:ea typeface="Wingdings"/>
                <a:cs typeface="Wingdings"/>
              </a:rPr>
              <a:t>D.6.3. Optimized power supplies and their characterization - delivery date M34</a:t>
            </a:r>
          </a:p>
          <a:p>
            <a:pPr marL="342900" indent="-342900"/>
            <a:r>
              <a:rPr lang="en-US" dirty="0">
                <a:latin typeface="Comic Sans MS"/>
                <a:ea typeface="Wingdings"/>
                <a:cs typeface="Wingdings"/>
              </a:rPr>
              <a:t>M.6.1. ATLAS review of CAEN power supplies – </a:t>
            </a:r>
            <a:r>
              <a:rPr lang="en-US" dirty="0" smtClean="0">
                <a:latin typeface="Comic Sans MS"/>
                <a:ea typeface="Wingdings"/>
                <a:cs typeface="Wingdings"/>
              </a:rPr>
              <a:t>M32</a:t>
            </a:r>
          </a:p>
          <a:p>
            <a:pPr marL="342900" indent="-342900"/>
            <a:endParaRPr lang="en-US" dirty="0">
              <a:latin typeface="Comic Sans MS"/>
              <a:ea typeface="Wingdings"/>
              <a:cs typeface="Wingdings"/>
            </a:endParaRPr>
          </a:p>
          <a:p>
            <a:r>
              <a:rPr lang="it-IT" b="1" dirty="0">
                <a:solidFill>
                  <a:srgbClr val="7030A0"/>
                </a:solidFill>
              </a:rPr>
              <a:t>Risk Analysis</a:t>
            </a:r>
          </a:p>
          <a:p>
            <a:r>
              <a:rPr lang="en-US" b="1" dirty="0"/>
              <a:t>M.6.1. </a:t>
            </a:r>
            <a:r>
              <a:rPr lang="en-US" dirty="0"/>
              <a:t>Risk: Atlas is not interested to the proposed CAEN power supplies solution. Action: try to</a:t>
            </a:r>
          </a:p>
          <a:p>
            <a:r>
              <a:rPr lang="en-US" dirty="0"/>
              <a:t>change the solution to meet Atlas requirements.</a:t>
            </a:r>
            <a:endParaRPr lang="en-US" dirty="0" smtClean="0">
              <a:latin typeface="Comic Sans MS"/>
              <a:ea typeface="Wingdings"/>
              <a:cs typeface="Wingdings"/>
            </a:endParaRPr>
          </a:p>
        </p:txBody>
      </p:sp>
      <p:sp>
        <p:nvSpPr>
          <p:cNvPr id="2" name="Right Brace 1"/>
          <p:cNvSpPr/>
          <p:nvPr/>
        </p:nvSpPr>
        <p:spPr>
          <a:xfrm>
            <a:off x="6012160" y="4365104"/>
            <a:ext cx="288032" cy="720080"/>
          </a:xfrm>
          <a:prstGeom prst="rightBrac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5" name="TextBox 4"/>
          <p:cNvSpPr txBox="1"/>
          <p:nvPr/>
        </p:nvSpPr>
        <p:spPr>
          <a:xfrm>
            <a:off x="6444208" y="4416638"/>
            <a:ext cx="127502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b="1" i="1" dirty="0" smtClean="0">
                <a:solidFill>
                  <a:srgbClr val="FF0000"/>
                </a:solidFill>
              </a:rPr>
              <a:t>To be done </a:t>
            </a:r>
          </a:p>
          <a:p>
            <a:r>
              <a:rPr lang="en-GB" b="1" i="1" dirty="0" smtClean="0">
                <a:solidFill>
                  <a:srgbClr val="FF0000"/>
                </a:solidFill>
              </a:rPr>
              <a:t>In 2013!!</a:t>
            </a:r>
            <a:endParaRPr lang="it-IT" b="1" i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856210" y="260648"/>
            <a:ext cx="729719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dirty="0" smtClean="0">
                <a:latin typeface="Comic Sans MS"/>
              </a:rPr>
              <a:t>List of Work </a:t>
            </a:r>
            <a:r>
              <a:rPr lang="en-US" sz="3200" dirty="0" smtClean="0">
                <a:latin typeface="Comic Sans MS"/>
              </a:rPr>
              <a:t>Packages &amp; WP leaders </a:t>
            </a:r>
            <a:endParaRPr lang="en-US" sz="3200" dirty="0"/>
          </a:p>
        </p:txBody>
      </p:sp>
      <p:sp>
        <p:nvSpPr>
          <p:cNvPr id="8" name="TextBox 7"/>
          <p:cNvSpPr txBox="1"/>
          <p:nvPr/>
        </p:nvSpPr>
        <p:spPr>
          <a:xfrm>
            <a:off x="364088" y="1072277"/>
            <a:ext cx="7789312" cy="258532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AutoNum type="arabicParenR"/>
            </a:pPr>
            <a:r>
              <a:rPr lang="en-US" dirty="0" smtClean="0">
                <a:latin typeface="Comic Sans MS"/>
              </a:rPr>
              <a:t> </a:t>
            </a:r>
            <a:r>
              <a:rPr lang="en-US" dirty="0" smtClean="0">
                <a:solidFill>
                  <a:srgbClr val="00B050"/>
                </a:solidFill>
                <a:latin typeface="Comic Sans MS"/>
              </a:rPr>
              <a:t>Prototype Construction &amp; Production Validation  (PRIELE, M1-M42)</a:t>
            </a:r>
          </a:p>
          <a:p>
            <a:pPr marL="342900" indent="-342900">
              <a:buAutoNum type="arabicParenR"/>
            </a:pPr>
            <a:r>
              <a:rPr lang="en-US" dirty="0" smtClean="0">
                <a:latin typeface="Comic Sans MS"/>
              </a:rPr>
              <a:t> </a:t>
            </a:r>
            <a:r>
              <a:rPr lang="en-US" dirty="0" smtClean="0">
                <a:solidFill>
                  <a:srgbClr val="FF0000"/>
                </a:solidFill>
                <a:latin typeface="Comic Sans MS"/>
              </a:rPr>
              <a:t>Infrastructure &amp; Integration (CAEN, M1-M48)</a:t>
            </a:r>
          </a:p>
          <a:p>
            <a:pPr marL="342900" indent="-342900">
              <a:buAutoNum type="arabicParenR"/>
            </a:pPr>
            <a:r>
              <a:rPr lang="en-US" dirty="0" smtClean="0">
                <a:latin typeface="Comic Sans MS"/>
              </a:rPr>
              <a:t> </a:t>
            </a:r>
            <a:r>
              <a:rPr lang="en-US" dirty="0" smtClean="0">
                <a:solidFill>
                  <a:srgbClr val="0070C0"/>
                </a:solidFill>
                <a:latin typeface="Comic Sans MS"/>
              </a:rPr>
              <a:t>Commissioning (CERN, M12-M48)</a:t>
            </a:r>
          </a:p>
          <a:p>
            <a:pPr marL="342900" indent="-342900">
              <a:buAutoNum type="arabicParenR"/>
            </a:pPr>
            <a:r>
              <a:rPr lang="en-US" dirty="0" smtClean="0">
                <a:latin typeface="Comic Sans MS"/>
              </a:rPr>
              <a:t> Architecture Simulation (</a:t>
            </a:r>
            <a:r>
              <a:rPr lang="en-US" dirty="0" err="1" smtClean="0">
                <a:latin typeface="Comic Sans MS"/>
              </a:rPr>
              <a:t>UniPisa</a:t>
            </a:r>
            <a:r>
              <a:rPr lang="en-US" dirty="0" smtClean="0">
                <a:latin typeface="Comic Sans MS"/>
              </a:rPr>
              <a:t>, M1-M48)</a:t>
            </a:r>
          </a:p>
          <a:p>
            <a:pPr marL="342900" indent="-342900">
              <a:buAutoNum type="arabicParenR"/>
            </a:pPr>
            <a:r>
              <a:rPr lang="en-US" dirty="0" smtClean="0">
                <a:latin typeface="Comic Sans MS"/>
              </a:rPr>
              <a:t> </a:t>
            </a:r>
            <a:r>
              <a:rPr lang="en-US" dirty="0" smtClean="0">
                <a:solidFill>
                  <a:srgbClr val="7030A0"/>
                </a:solidFill>
                <a:latin typeface="Comic Sans MS"/>
              </a:rPr>
              <a:t>Image Processing (</a:t>
            </a:r>
            <a:r>
              <a:rPr lang="en-US" dirty="0" err="1" smtClean="0">
                <a:solidFill>
                  <a:srgbClr val="7030A0"/>
                </a:solidFill>
                <a:latin typeface="Comic Sans MS"/>
              </a:rPr>
              <a:t>UniPisa</a:t>
            </a:r>
            <a:r>
              <a:rPr lang="en-US" dirty="0" smtClean="0">
                <a:solidFill>
                  <a:srgbClr val="7030A0"/>
                </a:solidFill>
                <a:latin typeface="Comic Sans MS"/>
              </a:rPr>
              <a:t>, M25-M48)</a:t>
            </a:r>
          </a:p>
          <a:p>
            <a:pPr marL="342900" indent="-342900">
              <a:buAutoNum type="arabicParenR"/>
            </a:pPr>
            <a:r>
              <a:rPr lang="en-US" dirty="0" smtClean="0">
                <a:latin typeface="Comic Sans MS"/>
              </a:rPr>
              <a:t> </a:t>
            </a:r>
            <a:r>
              <a:rPr lang="en-US" dirty="0" smtClean="0">
                <a:solidFill>
                  <a:srgbClr val="FF66FF"/>
                </a:solidFill>
                <a:latin typeface="Comic Sans MS"/>
              </a:rPr>
              <a:t>Silicon Detectors (CNRS,M1-M48)</a:t>
            </a:r>
          </a:p>
          <a:p>
            <a:pPr marL="342900" indent="-342900">
              <a:buAutoNum type="arabicParenR"/>
            </a:pPr>
            <a:r>
              <a:rPr lang="en-US" dirty="0" smtClean="0">
                <a:latin typeface="Comic Sans MS"/>
              </a:rPr>
              <a:t> </a:t>
            </a:r>
            <a:r>
              <a:rPr lang="en-US" dirty="0" smtClean="0">
                <a:solidFill>
                  <a:srgbClr val="FFC000"/>
                </a:solidFill>
                <a:latin typeface="Comic Sans MS"/>
              </a:rPr>
              <a:t>Outreach (AUTH, M1-M48)</a:t>
            </a:r>
          </a:p>
          <a:p>
            <a:pPr marL="342900" indent="-342900">
              <a:buAutoNum type="arabicParenR"/>
            </a:pPr>
            <a:r>
              <a:rPr lang="en-US" dirty="0" smtClean="0">
                <a:latin typeface="Comic Sans MS"/>
              </a:rPr>
              <a:t> </a:t>
            </a:r>
            <a:r>
              <a:rPr lang="en-US" dirty="0" smtClean="0">
                <a:solidFill>
                  <a:srgbClr val="FFC000"/>
                </a:solidFill>
                <a:latin typeface="Comic Sans MS"/>
              </a:rPr>
              <a:t>Workshops &amp; Trainings (AUTH, M1-M48)</a:t>
            </a:r>
          </a:p>
          <a:p>
            <a:pPr marL="342900" indent="-342900"/>
            <a:r>
              <a:rPr lang="en-US" dirty="0" smtClean="0">
                <a:latin typeface="Comic Sans MS"/>
              </a:rPr>
              <a:t> </a:t>
            </a:r>
            <a:endParaRPr lang="en-US" dirty="0">
              <a:latin typeface="Comic Sans MS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58628" y="3429000"/>
            <a:ext cx="9260742" cy="30243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726456"/>
            <a:ext cx="8707513" cy="30331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4"/>
          <p:cNvSpPr/>
          <p:nvPr/>
        </p:nvSpPr>
        <p:spPr>
          <a:xfrm>
            <a:off x="856210" y="260648"/>
            <a:ext cx="6162264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dirty="0" smtClean="0">
                <a:latin typeface="Comic Sans MS"/>
              </a:rPr>
              <a:t>Participation to Work Packages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6710826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76200"/>
            <a:ext cx="9187130" cy="649408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smtClean="0">
                <a:latin typeface="Comic Sans MS"/>
              </a:rPr>
              <a:t>WP1: Prototype Construction &amp; Production </a:t>
            </a:r>
            <a:r>
              <a:rPr lang="en-US" sz="2800" dirty="0" smtClean="0">
                <a:latin typeface="Comic Sans MS"/>
              </a:rPr>
              <a:t>Validation</a:t>
            </a:r>
          </a:p>
          <a:p>
            <a:r>
              <a:rPr lang="en-US" sz="2800" dirty="0">
                <a:latin typeface="Comic Sans MS"/>
              </a:rPr>
              <a:t>	</a:t>
            </a:r>
            <a:r>
              <a:rPr lang="en-US" sz="2800" dirty="0" smtClean="0">
                <a:latin typeface="Comic Sans MS"/>
              </a:rPr>
              <a:t>											(</a:t>
            </a:r>
            <a:r>
              <a:rPr lang="en-US" sz="2800" dirty="0" err="1" smtClean="0">
                <a:latin typeface="Comic Sans MS"/>
              </a:rPr>
              <a:t>Priele</a:t>
            </a:r>
            <a:r>
              <a:rPr lang="en-US" sz="2800" dirty="0" smtClean="0">
                <a:latin typeface="Comic Sans MS"/>
              </a:rPr>
              <a:t>)</a:t>
            </a:r>
            <a:endParaRPr lang="en-US" sz="2800" dirty="0" smtClean="0">
              <a:latin typeface="Comic Sans MS"/>
            </a:endParaRPr>
          </a:p>
          <a:p>
            <a:r>
              <a:rPr lang="en-US" sz="2000" dirty="0" smtClean="0">
                <a:latin typeface="Comic Sans MS"/>
              </a:rPr>
              <a:t>Objectives </a:t>
            </a:r>
            <a:endParaRPr lang="en-US" sz="2000" dirty="0" smtClean="0">
              <a:latin typeface="Comic Sans MS"/>
            </a:endParaRPr>
          </a:p>
          <a:p>
            <a:r>
              <a:rPr lang="en-US" sz="2000" dirty="0" smtClean="0">
                <a:solidFill>
                  <a:srgbClr val="0070C0"/>
                </a:solidFill>
                <a:latin typeface="Comic Sans MS"/>
              </a:rPr>
              <a:t>Construction</a:t>
            </a:r>
            <a:r>
              <a:rPr lang="en-US" sz="2000" dirty="0" smtClean="0">
                <a:latin typeface="Comic Sans MS"/>
              </a:rPr>
              <a:t> and </a:t>
            </a:r>
            <a:r>
              <a:rPr lang="en-US" sz="2000" dirty="0" smtClean="0">
                <a:solidFill>
                  <a:srgbClr val="0070C0"/>
                </a:solidFill>
                <a:latin typeface="Comic Sans MS"/>
              </a:rPr>
              <a:t>standalone validation </a:t>
            </a:r>
            <a:r>
              <a:rPr lang="en-US" sz="2000" dirty="0" smtClean="0">
                <a:latin typeface="Comic Sans MS"/>
              </a:rPr>
              <a:t>of an FTK processor based on </a:t>
            </a:r>
          </a:p>
          <a:p>
            <a:r>
              <a:rPr lang="en-US" sz="2000" dirty="0" smtClean="0">
                <a:solidFill>
                  <a:srgbClr val="0070C0"/>
                </a:solidFill>
                <a:latin typeface="Comic Sans MS"/>
              </a:rPr>
              <a:t>Serial Link technology for Level 1 and Level 2 </a:t>
            </a:r>
            <a:r>
              <a:rPr lang="en-US" sz="2000" dirty="0" smtClean="0">
                <a:latin typeface="Comic Sans MS"/>
              </a:rPr>
              <a:t>trigger applications</a:t>
            </a:r>
          </a:p>
          <a:p>
            <a:r>
              <a:rPr lang="en-US" sz="2000" dirty="0" smtClean="0">
                <a:solidFill>
                  <a:srgbClr val="0070C0"/>
                </a:solidFill>
                <a:latin typeface="Comic Sans MS"/>
              </a:rPr>
              <a:t>Transfer of Knowledge to PRIELE</a:t>
            </a:r>
            <a:r>
              <a:rPr lang="en-US" sz="2000" dirty="0" smtClean="0">
                <a:latin typeface="Comic Sans MS"/>
              </a:rPr>
              <a:t> for </a:t>
            </a:r>
            <a:r>
              <a:rPr lang="en-US" sz="2000" dirty="0" smtClean="0">
                <a:solidFill>
                  <a:srgbClr val="00B050"/>
                </a:solidFill>
                <a:latin typeface="Comic Sans MS"/>
              </a:rPr>
              <a:t>board assembly </a:t>
            </a:r>
            <a:r>
              <a:rPr lang="en-US" sz="2000" dirty="0" smtClean="0">
                <a:latin typeface="Comic Sans MS"/>
              </a:rPr>
              <a:t>and </a:t>
            </a:r>
            <a:r>
              <a:rPr lang="en-US" sz="2000" dirty="0" smtClean="0">
                <a:solidFill>
                  <a:srgbClr val="00B050"/>
                </a:solidFill>
                <a:latin typeface="Comic Sans MS"/>
              </a:rPr>
              <a:t>validation </a:t>
            </a:r>
          </a:p>
          <a:p>
            <a:r>
              <a:rPr lang="en-US" sz="2000" dirty="0" smtClean="0">
                <a:latin typeface="Comic Sans MS"/>
              </a:rPr>
              <a:t>and among all research institutions about Associative Memory </a:t>
            </a:r>
            <a:r>
              <a:rPr lang="en-US" sz="2000" dirty="0" smtClean="0">
                <a:latin typeface="Comic Sans MS"/>
              </a:rPr>
              <a:t>technology</a:t>
            </a:r>
          </a:p>
          <a:p>
            <a:endParaRPr lang="en-US" sz="2000" dirty="0" smtClean="0">
              <a:latin typeface="Comic Sans MS"/>
            </a:endParaRPr>
          </a:p>
          <a:p>
            <a:r>
              <a:rPr lang="en-US" sz="2000" b="1" dirty="0" smtClean="0">
                <a:solidFill>
                  <a:srgbClr val="FF0000"/>
                </a:solidFill>
                <a:latin typeface="Comic Sans MS"/>
              </a:rPr>
              <a:t>Description </a:t>
            </a:r>
            <a:r>
              <a:rPr lang="en-US" sz="2000" b="1" dirty="0">
                <a:solidFill>
                  <a:srgbClr val="FF0000"/>
                </a:solidFill>
                <a:latin typeface="Comic Sans MS"/>
              </a:rPr>
              <a:t>of </a:t>
            </a:r>
            <a:r>
              <a:rPr lang="en-US" sz="2000" b="1" dirty="0" smtClean="0">
                <a:solidFill>
                  <a:srgbClr val="FF0000"/>
                </a:solidFill>
                <a:latin typeface="Comic Sans MS"/>
              </a:rPr>
              <a:t>work</a:t>
            </a:r>
          </a:p>
          <a:p>
            <a:r>
              <a:rPr lang="en-US" sz="2000" b="1" dirty="0" smtClean="0">
                <a:solidFill>
                  <a:srgbClr val="7030A0"/>
                </a:solidFill>
                <a:latin typeface="Comic Sans MS"/>
              </a:rPr>
              <a:t>Now:</a:t>
            </a:r>
            <a:endParaRPr lang="en-US" sz="2000" b="1" dirty="0">
              <a:solidFill>
                <a:srgbClr val="7030A0"/>
              </a:solidFill>
              <a:latin typeface="Comic Sans MS"/>
            </a:endParaRPr>
          </a:p>
          <a:p>
            <a:r>
              <a:rPr lang="en-US" sz="2000" dirty="0">
                <a:latin typeface="Comic Sans MS"/>
              </a:rPr>
              <a:t>T.1.1. </a:t>
            </a:r>
            <a:r>
              <a:rPr lang="en-US" sz="2000" i="1" dirty="0">
                <a:latin typeface="Comic Sans MS"/>
              </a:rPr>
              <a:t>Installation of </a:t>
            </a:r>
            <a:r>
              <a:rPr lang="en-US" sz="2000" i="1" dirty="0" smtClean="0">
                <a:latin typeface="Comic Sans MS"/>
              </a:rPr>
              <a:t>FTK </a:t>
            </a:r>
            <a:r>
              <a:rPr lang="en-US" sz="2000" i="1" dirty="0">
                <a:latin typeface="Comic Sans MS"/>
              </a:rPr>
              <a:t>test stand </a:t>
            </a:r>
            <a:r>
              <a:rPr lang="en-US" sz="2000" dirty="0">
                <a:latin typeface="Comic Sans MS"/>
              </a:rPr>
              <a:t>at PRIELE and AUTH </a:t>
            </a:r>
            <a:r>
              <a:rPr lang="en-US" sz="2000" dirty="0" smtClean="0">
                <a:latin typeface="Comic Sans MS"/>
              </a:rPr>
              <a:t>for tests </a:t>
            </a:r>
            <a:r>
              <a:rPr lang="en-US" sz="2000" dirty="0">
                <a:latin typeface="Comic Sans MS"/>
              </a:rPr>
              <a:t>&amp; ToK</a:t>
            </a:r>
          </a:p>
          <a:p>
            <a:r>
              <a:rPr lang="en-US" sz="2000" dirty="0">
                <a:latin typeface="Comic Sans MS"/>
              </a:rPr>
              <a:t>T.1.2. </a:t>
            </a:r>
            <a:r>
              <a:rPr lang="en-US" sz="2000" i="1" dirty="0">
                <a:latin typeface="Comic Sans MS"/>
              </a:rPr>
              <a:t>Design of SLP2 PC boards </a:t>
            </a:r>
            <a:r>
              <a:rPr lang="en-US" sz="2000" dirty="0">
                <a:latin typeface="Comic Sans MS"/>
              </a:rPr>
              <a:t>(schematic capture, layout &amp; </a:t>
            </a:r>
            <a:r>
              <a:rPr lang="en-US" sz="2000" dirty="0" smtClean="0">
                <a:latin typeface="Comic Sans MS"/>
              </a:rPr>
              <a:t>routing)</a:t>
            </a:r>
            <a:endParaRPr lang="en-US" sz="2000" dirty="0">
              <a:latin typeface="Comic Sans MS"/>
            </a:endParaRPr>
          </a:p>
          <a:p>
            <a:r>
              <a:rPr lang="en-US" sz="2000" dirty="0">
                <a:latin typeface="Comic Sans MS"/>
              </a:rPr>
              <a:t>T.1.3. </a:t>
            </a:r>
            <a:r>
              <a:rPr lang="en-US" sz="2000" i="1" dirty="0">
                <a:latin typeface="Comic Sans MS"/>
              </a:rPr>
              <a:t>Design of SLP2 firmware</a:t>
            </a:r>
            <a:r>
              <a:rPr lang="en-US" sz="2000" dirty="0">
                <a:latin typeface="Comic Sans MS"/>
              </a:rPr>
              <a:t> (HDLs language and use of Xilinx </a:t>
            </a:r>
            <a:r>
              <a:rPr lang="en-US" sz="2000" dirty="0" smtClean="0">
                <a:latin typeface="Comic Sans MS"/>
              </a:rPr>
              <a:t>CAD)</a:t>
            </a:r>
          </a:p>
          <a:p>
            <a:r>
              <a:rPr lang="en-US" sz="2000" b="1" dirty="0" smtClean="0">
                <a:solidFill>
                  <a:srgbClr val="7030A0"/>
                </a:solidFill>
                <a:latin typeface="Comic Sans MS"/>
              </a:rPr>
              <a:t>Summer?</a:t>
            </a:r>
            <a:endParaRPr lang="en-US" sz="2000" b="1" dirty="0">
              <a:solidFill>
                <a:srgbClr val="7030A0"/>
              </a:solidFill>
              <a:latin typeface="Comic Sans MS"/>
            </a:endParaRPr>
          </a:p>
          <a:p>
            <a:r>
              <a:rPr lang="en-US" sz="2000" dirty="0">
                <a:latin typeface="Comic Sans MS"/>
              </a:rPr>
              <a:t>T.1.4. SLP2 PCB </a:t>
            </a:r>
            <a:r>
              <a:rPr lang="en-US" sz="2000" dirty="0" smtClean="0">
                <a:latin typeface="Comic Sans MS"/>
              </a:rPr>
              <a:t>construction</a:t>
            </a:r>
          </a:p>
          <a:p>
            <a:r>
              <a:rPr lang="en-US" sz="2000" b="1" dirty="0" smtClean="0">
                <a:solidFill>
                  <a:srgbClr val="7030A0"/>
                </a:solidFill>
                <a:latin typeface="Comic Sans MS"/>
              </a:rPr>
              <a:t>August – September-October?</a:t>
            </a:r>
            <a:endParaRPr lang="en-US" sz="2000" b="1" dirty="0">
              <a:solidFill>
                <a:srgbClr val="7030A0"/>
              </a:solidFill>
              <a:latin typeface="Comic Sans MS"/>
            </a:endParaRPr>
          </a:p>
          <a:p>
            <a:r>
              <a:rPr lang="en-US" sz="2000" dirty="0">
                <a:latin typeface="Comic Sans MS"/>
              </a:rPr>
              <a:t>T.1.5. SLP2 assembly at </a:t>
            </a:r>
            <a:r>
              <a:rPr lang="en-US" sz="2000" dirty="0" smtClean="0">
                <a:latin typeface="Comic Sans MS"/>
              </a:rPr>
              <a:t>PRIELE</a:t>
            </a:r>
            <a:endParaRPr lang="en-US" sz="2000" dirty="0">
              <a:latin typeface="Comic Sans MS"/>
            </a:endParaRPr>
          </a:p>
          <a:p>
            <a:r>
              <a:rPr lang="en-US" sz="2000" dirty="0">
                <a:latin typeface="Comic Sans MS"/>
              </a:rPr>
              <a:t>T.1.6. Standalone validation of SLP2 at PRIELE before integration at CAEN</a:t>
            </a:r>
          </a:p>
          <a:p>
            <a:r>
              <a:rPr lang="en-US" sz="2000" b="1" dirty="0" smtClean="0">
                <a:solidFill>
                  <a:srgbClr val="7030A0"/>
                </a:solidFill>
                <a:latin typeface="Comic Sans MS"/>
              </a:rPr>
              <a:t>Greek tasks after ToK</a:t>
            </a:r>
          </a:p>
          <a:p>
            <a:r>
              <a:rPr lang="en-US" sz="2000" dirty="0" smtClean="0">
                <a:latin typeface="Comic Sans MS"/>
              </a:rPr>
              <a:t>T.1.7</a:t>
            </a:r>
            <a:r>
              <a:rPr lang="en-US" sz="2000" dirty="0">
                <a:latin typeface="Comic Sans MS"/>
              </a:rPr>
              <a:t>.-T.1.11. Same tasks for SLP1 as T1.2-T.1.6 for </a:t>
            </a:r>
            <a:r>
              <a:rPr lang="en-US" sz="2000" dirty="0" smtClean="0">
                <a:latin typeface="Comic Sans MS"/>
              </a:rPr>
              <a:t>SLP2</a:t>
            </a:r>
            <a:endParaRPr lang="en-US" sz="2000" dirty="0">
              <a:latin typeface="Comic Sans MS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79512" y="692696"/>
            <a:ext cx="8784976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  <a:latin typeface="Comic Sans MS"/>
              </a:rPr>
              <a:t>Deliverables</a:t>
            </a:r>
          </a:p>
          <a:p>
            <a:endParaRPr lang="en-US" b="1" dirty="0">
              <a:solidFill>
                <a:srgbClr val="FF0000"/>
              </a:solidFill>
              <a:latin typeface="Comic Sans MS"/>
            </a:endParaRPr>
          </a:p>
          <a:p>
            <a:r>
              <a:rPr lang="en-US" dirty="0">
                <a:solidFill>
                  <a:srgbClr val="FF0000"/>
                </a:solidFill>
                <a:latin typeface="Comic Sans MS"/>
              </a:rPr>
              <a:t>D.1.1. SLP2 prototype constructed at PRIELE – delivery date M12 </a:t>
            </a:r>
            <a:r>
              <a:rPr lang="en-US" dirty="0">
                <a:solidFill>
                  <a:srgbClr val="002060"/>
                </a:solidFill>
                <a:latin typeface="Comic Sans MS"/>
              </a:rPr>
              <a:t>(end 2013</a:t>
            </a:r>
            <a:r>
              <a:rPr lang="en-US" dirty="0" smtClean="0">
                <a:solidFill>
                  <a:srgbClr val="002060"/>
                </a:solidFill>
                <a:latin typeface="Comic Sans MS"/>
              </a:rPr>
              <a:t>)</a:t>
            </a:r>
          </a:p>
          <a:p>
            <a:endParaRPr lang="en-US" dirty="0">
              <a:solidFill>
                <a:srgbClr val="FF0000"/>
              </a:solidFill>
              <a:latin typeface="Comic Sans MS"/>
            </a:endParaRPr>
          </a:p>
          <a:p>
            <a:r>
              <a:rPr lang="en-US" dirty="0">
                <a:solidFill>
                  <a:srgbClr val="FF0000"/>
                </a:solidFill>
                <a:latin typeface="Comic Sans MS"/>
              </a:rPr>
              <a:t>D.1.2. 1st FTK production assembled at PRIELE – delivery date M32 </a:t>
            </a:r>
            <a:r>
              <a:rPr lang="en-US" dirty="0">
                <a:solidFill>
                  <a:srgbClr val="002060"/>
                </a:solidFill>
                <a:latin typeface="Comic Sans MS"/>
              </a:rPr>
              <a:t>(2015)</a:t>
            </a:r>
          </a:p>
          <a:p>
            <a:endParaRPr lang="en-US" dirty="0" smtClean="0">
              <a:solidFill>
                <a:srgbClr val="FF0000"/>
              </a:solidFill>
              <a:latin typeface="Comic Sans MS"/>
            </a:endParaRPr>
          </a:p>
          <a:p>
            <a:r>
              <a:rPr lang="en-US" dirty="0" smtClean="0">
                <a:solidFill>
                  <a:srgbClr val="FF0000"/>
                </a:solidFill>
                <a:latin typeface="Comic Sans MS"/>
              </a:rPr>
              <a:t>D.1.3</a:t>
            </a:r>
            <a:r>
              <a:rPr lang="en-US" dirty="0">
                <a:solidFill>
                  <a:srgbClr val="FF0000"/>
                </a:solidFill>
                <a:latin typeface="Comic Sans MS"/>
              </a:rPr>
              <a:t>. SLP1 prototype constructed at PRIELE – delivery date M36 </a:t>
            </a:r>
            <a:r>
              <a:rPr lang="en-US" dirty="0">
                <a:solidFill>
                  <a:srgbClr val="002060"/>
                </a:solidFill>
                <a:latin typeface="Comic Sans MS"/>
              </a:rPr>
              <a:t>(end 2015)</a:t>
            </a:r>
          </a:p>
          <a:p>
            <a:endParaRPr lang="en-US" dirty="0" smtClean="0">
              <a:solidFill>
                <a:srgbClr val="FF0000"/>
              </a:solidFill>
              <a:latin typeface="Comic Sans MS"/>
            </a:endParaRPr>
          </a:p>
          <a:p>
            <a:r>
              <a:rPr lang="en-US" dirty="0" smtClean="0">
                <a:solidFill>
                  <a:srgbClr val="FF0000"/>
                </a:solidFill>
                <a:latin typeface="Comic Sans MS"/>
              </a:rPr>
              <a:t>D.1.4 </a:t>
            </a:r>
            <a:r>
              <a:rPr lang="en-US" dirty="0">
                <a:solidFill>
                  <a:srgbClr val="FF0000"/>
                </a:solidFill>
                <a:latin typeface="Comic Sans MS"/>
              </a:rPr>
              <a:t>. 2nd FTK production assembled at PRIELE – delivery date M42</a:t>
            </a:r>
            <a:r>
              <a:rPr lang="en-US" dirty="0">
                <a:solidFill>
                  <a:srgbClr val="002060"/>
                </a:solidFill>
                <a:latin typeface="Comic Sans MS"/>
              </a:rPr>
              <a:t> (2016)</a:t>
            </a:r>
            <a:endParaRPr lang="en-US" sz="2400" dirty="0">
              <a:solidFill>
                <a:srgbClr val="00206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23528" y="3426269"/>
            <a:ext cx="8496944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rgbClr val="7030A0"/>
                </a:solidFill>
                <a:latin typeface="Comic Sans MS"/>
              </a:rPr>
              <a:t>Milestones						</a:t>
            </a:r>
            <a:endParaRPr lang="en-US" b="1" dirty="0" smtClean="0">
              <a:solidFill>
                <a:srgbClr val="7030A0"/>
              </a:solidFill>
              <a:latin typeface="Comic Sans MS"/>
            </a:endParaRPr>
          </a:p>
          <a:p>
            <a:r>
              <a:rPr lang="en-US" b="1" dirty="0">
                <a:solidFill>
                  <a:srgbClr val="7030A0"/>
                </a:solidFill>
                <a:latin typeface="Comic Sans MS"/>
              </a:rPr>
              <a:t>								</a:t>
            </a:r>
            <a:endParaRPr lang="en-US" b="1" dirty="0" smtClean="0">
              <a:solidFill>
                <a:srgbClr val="7030A0"/>
              </a:solidFill>
              <a:latin typeface="Comic Sans MS"/>
            </a:endParaRPr>
          </a:p>
          <a:p>
            <a:r>
              <a:rPr lang="en-US" dirty="0" smtClean="0">
                <a:solidFill>
                  <a:srgbClr val="7030A0"/>
                </a:solidFill>
                <a:latin typeface="Comic Sans MS"/>
              </a:rPr>
              <a:t>M.1.1</a:t>
            </a:r>
            <a:r>
              <a:rPr lang="en-US" dirty="0">
                <a:solidFill>
                  <a:srgbClr val="7030A0"/>
                </a:solidFill>
                <a:latin typeface="Comic Sans MS"/>
              </a:rPr>
              <a:t>. SLP2 prototype validated at PRIELE - </a:t>
            </a:r>
            <a:r>
              <a:rPr lang="en-US" dirty="0" smtClean="0">
                <a:solidFill>
                  <a:srgbClr val="7030A0"/>
                </a:solidFill>
                <a:latin typeface="Comic Sans MS"/>
              </a:rPr>
              <a:t>M12</a:t>
            </a:r>
          </a:p>
          <a:p>
            <a:endParaRPr lang="en-US" dirty="0">
              <a:solidFill>
                <a:srgbClr val="7030A0"/>
              </a:solidFill>
              <a:latin typeface="Comic Sans MS"/>
            </a:endParaRPr>
          </a:p>
          <a:p>
            <a:r>
              <a:rPr lang="en-US" dirty="0">
                <a:latin typeface="Comic Sans MS"/>
              </a:rPr>
              <a:t>M.1.2. FTK Technical Design Report: Atlas evaluation of prototypes - </a:t>
            </a:r>
            <a:r>
              <a:rPr lang="en-US" dirty="0" smtClean="0">
                <a:latin typeface="Comic Sans MS"/>
              </a:rPr>
              <a:t>M12</a:t>
            </a:r>
          </a:p>
          <a:p>
            <a:endParaRPr lang="en-US" dirty="0">
              <a:latin typeface="Comic Sans MS"/>
            </a:endParaRPr>
          </a:p>
          <a:p>
            <a:r>
              <a:rPr lang="en-US" dirty="0">
                <a:latin typeface="Comic Sans MS"/>
              </a:rPr>
              <a:t>M.1.3. 1st FTK production validated at PRIELE – M32</a:t>
            </a:r>
          </a:p>
          <a:p>
            <a:endParaRPr lang="en-US" dirty="0" smtClean="0">
              <a:latin typeface="Comic Sans MS"/>
            </a:endParaRPr>
          </a:p>
          <a:p>
            <a:r>
              <a:rPr lang="en-US" dirty="0" smtClean="0">
                <a:latin typeface="Comic Sans MS"/>
              </a:rPr>
              <a:t>M.1.4</a:t>
            </a:r>
            <a:r>
              <a:rPr lang="en-US" dirty="0">
                <a:latin typeface="Comic Sans MS"/>
              </a:rPr>
              <a:t>. SLP1 prototype validated at PRIELE – M36</a:t>
            </a:r>
          </a:p>
          <a:p>
            <a:endParaRPr lang="en-US" dirty="0" smtClean="0">
              <a:latin typeface="Comic Sans MS"/>
            </a:endParaRPr>
          </a:p>
          <a:p>
            <a:r>
              <a:rPr lang="en-US" dirty="0" smtClean="0">
                <a:latin typeface="Comic Sans MS"/>
              </a:rPr>
              <a:t>M.1.5</a:t>
            </a:r>
            <a:r>
              <a:rPr lang="en-US" dirty="0">
                <a:latin typeface="Comic Sans MS"/>
              </a:rPr>
              <a:t>. 2nd FTK production validated at PRIELE – M42</a:t>
            </a:r>
          </a:p>
        </p:txBody>
      </p:sp>
      <p:sp>
        <p:nvSpPr>
          <p:cNvPr id="6" name="Rectangle 5"/>
          <p:cNvSpPr/>
          <p:nvPr/>
        </p:nvSpPr>
        <p:spPr>
          <a:xfrm>
            <a:off x="323528" y="46365"/>
            <a:ext cx="806489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>
                <a:latin typeface="Comic Sans MS"/>
              </a:rPr>
              <a:t>WP1: Prototype Construction &amp; Production Validation</a:t>
            </a:r>
          </a:p>
        </p:txBody>
      </p:sp>
    </p:spTree>
    <p:extLst>
      <p:ext uri="{BB962C8B-B14F-4D97-AF65-F5344CB8AC3E}">
        <p14:creationId xmlns:p14="http://schemas.microsoft.com/office/powerpoint/2010/main" val="28511057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-17524" y="19653"/>
            <a:ext cx="9389109" cy="680186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smtClean="0">
                <a:latin typeface="Comic Sans MS"/>
              </a:rPr>
              <a:t>WP1: Prototype Construction &amp; Production </a:t>
            </a:r>
            <a:r>
              <a:rPr lang="en-US" sz="2800" dirty="0" smtClean="0">
                <a:latin typeface="Comic Sans MS"/>
              </a:rPr>
              <a:t>Validation</a:t>
            </a:r>
          </a:p>
          <a:p>
            <a:endParaRPr lang="en-US" sz="2800" dirty="0" smtClean="0">
              <a:latin typeface="Comic Sans MS"/>
            </a:endParaRPr>
          </a:p>
          <a:p>
            <a:r>
              <a:rPr lang="en-US" sz="2000" b="1" dirty="0" smtClean="0">
                <a:solidFill>
                  <a:srgbClr val="7030A0"/>
                </a:solidFill>
                <a:latin typeface="Comic Sans MS"/>
              </a:rPr>
              <a:t>Risk Analysis</a:t>
            </a:r>
          </a:p>
          <a:p>
            <a:endParaRPr lang="en-US" sz="2000" b="1" dirty="0">
              <a:solidFill>
                <a:srgbClr val="7030A0"/>
              </a:solidFill>
              <a:latin typeface="Comic Sans MS"/>
            </a:endParaRPr>
          </a:p>
          <a:p>
            <a:r>
              <a:rPr lang="en-US" sz="2000" dirty="0">
                <a:solidFill>
                  <a:srgbClr val="FF0000"/>
                </a:solidFill>
                <a:latin typeface="Comic Sans MS"/>
              </a:rPr>
              <a:t>M.1.1. Risk: SLP2 validation fails</a:t>
            </a:r>
            <a:r>
              <a:rPr lang="en-US" sz="2000" dirty="0">
                <a:latin typeface="Comic Sans MS"/>
              </a:rPr>
              <a:t>; </a:t>
            </a:r>
            <a:r>
              <a:rPr lang="en-US" sz="2000" dirty="0" smtClean="0">
                <a:latin typeface="Comic Sans MS"/>
              </a:rPr>
              <a:t>not </a:t>
            </a:r>
            <a:r>
              <a:rPr lang="en-US" sz="2000" dirty="0">
                <a:latin typeface="Comic Sans MS"/>
              </a:rPr>
              <a:t>used in the FTK demonstrator.</a:t>
            </a:r>
          </a:p>
          <a:p>
            <a:r>
              <a:rPr lang="en-US" sz="2000" dirty="0">
                <a:latin typeface="Comic Sans MS"/>
              </a:rPr>
              <a:t>Action: (a) </a:t>
            </a:r>
            <a:r>
              <a:rPr lang="en-US" sz="2000" dirty="0" smtClean="0">
                <a:latin typeface="Comic Sans MS"/>
              </a:rPr>
              <a:t>demonstrator based </a:t>
            </a:r>
            <a:r>
              <a:rPr lang="en-US" sz="2000" dirty="0">
                <a:latin typeface="Comic Sans MS"/>
              </a:rPr>
              <a:t>on existing AMBFTK boards; </a:t>
            </a:r>
            <a:endParaRPr lang="en-US" sz="2000" dirty="0" smtClean="0">
              <a:latin typeface="Comic Sans MS"/>
            </a:endParaRPr>
          </a:p>
          <a:p>
            <a:r>
              <a:rPr lang="en-US" sz="2000" dirty="0" smtClean="0">
                <a:latin typeface="Comic Sans MS"/>
              </a:rPr>
              <a:t>(</a:t>
            </a:r>
            <a:r>
              <a:rPr lang="en-US" sz="2000" dirty="0">
                <a:latin typeface="Comic Sans MS"/>
              </a:rPr>
              <a:t>b) SLP2 design will be </a:t>
            </a:r>
            <a:r>
              <a:rPr lang="en-US" sz="2000" dirty="0" smtClean="0">
                <a:latin typeface="Comic Sans MS"/>
              </a:rPr>
              <a:t>fixed  and </a:t>
            </a:r>
            <a:r>
              <a:rPr lang="en-US" sz="2000" dirty="0">
                <a:latin typeface="Comic Sans MS"/>
              </a:rPr>
              <a:t>a second prototype built</a:t>
            </a:r>
            <a:r>
              <a:rPr lang="en-US" sz="2000" dirty="0" smtClean="0">
                <a:latin typeface="Comic Sans MS"/>
              </a:rPr>
              <a:t>.</a:t>
            </a:r>
          </a:p>
          <a:p>
            <a:endParaRPr lang="en-US" sz="2000" dirty="0">
              <a:latin typeface="Comic Sans MS"/>
            </a:endParaRPr>
          </a:p>
          <a:p>
            <a:r>
              <a:rPr lang="en-US" sz="2000" dirty="0">
                <a:solidFill>
                  <a:srgbClr val="FF0000"/>
                </a:solidFill>
                <a:latin typeface="Comic Sans MS"/>
              </a:rPr>
              <a:t>M.1.2. Risk: Atlas review of entire FTK system </a:t>
            </a:r>
            <a:r>
              <a:rPr lang="en-US" sz="2000" dirty="0" smtClean="0">
                <a:solidFill>
                  <a:srgbClr val="FF0000"/>
                </a:solidFill>
                <a:latin typeface="Comic Sans MS"/>
              </a:rPr>
              <a:t>fails</a:t>
            </a:r>
            <a:r>
              <a:rPr lang="en-US" sz="2000" dirty="0" smtClean="0">
                <a:latin typeface="Comic Sans MS"/>
              </a:rPr>
              <a:t>. </a:t>
            </a:r>
            <a:r>
              <a:rPr lang="en-US" sz="2000" dirty="0">
                <a:latin typeface="Comic Sans MS"/>
              </a:rPr>
              <a:t>Action: </a:t>
            </a:r>
            <a:r>
              <a:rPr lang="en-US" sz="2000" dirty="0" smtClean="0">
                <a:latin typeface="Comic Sans MS"/>
              </a:rPr>
              <a:t>continues R&amp;D </a:t>
            </a:r>
            <a:endParaRPr lang="en-US" sz="2000" dirty="0">
              <a:latin typeface="Comic Sans MS"/>
            </a:endParaRPr>
          </a:p>
          <a:p>
            <a:r>
              <a:rPr lang="en-US" sz="2000" dirty="0" smtClean="0">
                <a:latin typeface="Comic Sans MS"/>
              </a:rPr>
              <a:t>to </a:t>
            </a:r>
            <a:r>
              <a:rPr lang="en-US" sz="2000" dirty="0">
                <a:latin typeface="Comic Sans MS"/>
              </a:rPr>
              <a:t>be used for longer-term goals (L1 applications for </a:t>
            </a:r>
            <a:r>
              <a:rPr lang="en-US" sz="2000" dirty="0" err="1">
                <a:latin typeface="Comic Sans MS"/>
              </a:rPr>
              <a:t>muons</a:t>
            </a:r>
            <a:r>
              <a:rPr lang="en-US" sz="2000" dirty="0">
                <a:latin typeface="Comic Sans MS"/>
              </a:rPr>
              <a:t>, for Phase II</a:t>
            </a:r>
          </a:p>
          <a:p>
            <a:r>
              <a:rPr lang="en-US" sz="2000" dirty="0">
                <a:latin typeface="Comic Sans MS"/>
              </a:rPr>
              <a:t>LHC upgrade, and Image </a:t>
            </a:r>
            <a:r>
              <a:rPr lang="en-US" sz="2000" dirty="0" smtClean="0">
                <a:latin typeface="Comic Sans MS"/>
              </a:rPr>
              <a:t>Processing); </a:t>
            </a:r>
            <a:r>
              <a:rPr lang="en-US" sz="2000" dirty="0">
                <a:latin typeface="Comic Sans MS"/>
              </a:rPr>
              <a:t>productions D.1.2 and </a:t>
            </a:r>
            <a:r>
              <a:rPr lang="en-US" sz="2000" dirty="0" smtClean="0">
                <a:latin typeface="Comic Sans MS"/>
              </a:rPr>
              <a:t>D.1.4 </a:t>
            </a:r>
            <a:r>
              <a:rPr lang="en-US" sz="2000" dirty="0">
                <a:latin typeface="Comic Sans MS"/>
              </a:rPr>
              <a:t>dropped</a:t>
            </a:r>
            <a:r>
              <a:rPr lang="en-US" sz="2000" dirty="0" smtClean="0">
                <a:latin typeface="Comic Sans MS"/>
              </a:rPr>
              <a:t>.</a:t>
            </a:r>
          </a:p>
          <a:p>
            <a:endParaRPr lang="en-US" sz="2000" dirty="0">
              <a:latin typeface="Comic Sans MS"/>
            </a:endParaRPr>
          </a:p>
          <a:p>
            <a:r>
              <a:rPr lang="en-US" sz="2000" dirty="0">
                <a:solidFill>
                  <a:srgbClr val="FF0000"/>
                </a:solidFill>
                <a:latin typeface="Comic Sans MS"/>
              </a:rPr>
              <a:t>M.1.3. Risk: major fault found in produced boards</a:t>
            </a:r>
            <a:r>
              <a:rPr lang="en-US" sz="2000" dirty="0">
                <a:latin typeface="Comic Sans MS"/>
              </a:rPr>
              <a:t>. Action: investigate </a:t>
            </a:r>
            <a:r>
              <a:rPr lang="en-US" sz="2000" dirty="0" smtClean="0">
                <a:latin typeface="Comic Sans MS"/>
              </a:rPr>
              <a:t>&amp;solve </a:t>
            </a:r>
          </a:p>
          <a:p>
            <a:r>
              <a:rPr lang="en-US" sz="2000" dirty="0" smtClean="0">
                <a:latin typeface="Comic Sans MS"/>
              </a:rPr>
              <a:t>the </a:t>
            </a:r>
            <a:r>
              <a:rPr lang="en-US" sz="2000" dirty="0">
                <a:latin typeface="Comic Sans MS"/>
              </a:rPr>
              <a:t>problem, </a:t>
            </a:r>
            <a:r>
              <a:rPr lang="en-US" sz="2000" dirty="0" smtClean="0">
                <a:latin typeface="Comic Sans MS"/>
              </a:rPr>
              <a:t>then repeat production</a:t>
            </a:r>
            <a:r>
              <a:rPr lang="en-US" sz="2000" dirty="0">
                <a:latin typeface="Comic Sans MS"/>
              </a:rPr>
              <a:t>. </a:t>
            </a:r>
            <a:r>
              <a:rPr lang="en-US" sz="2000" dirty="0" smtClean="0">
                <a:latin typeface="Comic Sans MS"/>
              </a:rPr>
              <a:t>We </a:t>
            </a:r>
            <a:r>
              <a:rPr lang="en-US" sz="2000" dirty="0">
                <a:latin typeface="Comic Sans MS"/>
              </a:rPr>
              <a:t>will propose to ATLAS a later </a:t>
            </a:r>
            <a:endParaRPr lang="en-US" sz="2000" dirty="0" smtClean="0">
              <a:latin typeface="Comic Sans MS"/>
            </a:endParaRPr>
          </a:p>
          <a:p>
            <a:r>
              <a:rPr lang="en-US" sz="2000" dirty="0" smtClean="0">
                <a:latin typeface="Comic Sans MS"/>
              </a:rPr>
              <a:t>commissioning </a:t>
            </a:r>
            <a:r>
              <a:rPr lang="en-US" sz="2000" dirty="0">
                <a:latin typeface="Comic Sans MS"/>
              </a:rPr>
              <a:t>to be approved </a:t>
            </a:r>
            <a:r>
              <a:rPr lang="en-US" sz="2000" dirty="0" smtClean="0">
                <a:latin typeface="Comic Sans MS"/>
              </a:rPr>
              <a:t>by the </a:t>
            </a:r>
            <a:r>
              <a:rPr lang="en-US" sz="2000" dirty="0">
                <a:latin typeface="Comic Sans MS"/>
              </a:rPr>
              <a:t>experiment</a:t>
            </a:r>
            <a:r>
              <a:rPr lang="en-US" sz="2000" dirty="0" smtClean="0">
                <a:latin typeface="Comic Sans MS"/>
              </a:rPr>
              <a:t>.</a:t>
            </a:r>
          </a:p>
          <a:p>
            <a:endParaRPr lang="en-US" sz="2000" dirty="0">
              <a:latin typeface="Comic Sans MS"/>
            </a:endParaRPr>
          </a:p>
          <a:p>
            <a:r>
              <a:rPr lang="en-US" sz="2000" dirty="0">
                <a:solidFill>
                  <a:srgbClr val="FF0000"/>
                </a:solidFill>
                <a:latin typeface="Comic Sans MS"/>
              </a:rPr>
              <a:t>M.1.4. Risk: SLP1 validation fails;</a:t>
            </a:r>
            <a:r>
              <a:rPr lang="en-US" sz="2000" dirty="0">
                <a:latin typeface="Comic Sans MS"/>
              </a:rPr>
              <a:t> </a:t>
            </a:r>
            <a:r>
              <a:rPr lang="en-US" sz="2000" dirty="0" smtClean="0">
                <a:latin typeface="Comic Sans MS"/>
              </a:rPr>
              <a:t>not used </a:t>
            </a:r>
            <a:r>
              <a:rPr lang="en-US" sz="2000" dirty="0">
                <a:latin typeface="Comic Sans MS"/>
              </a:rPr>
              <a:t>in the Atlas phase I upgrade.</a:t>
            </a:r>
          </a:p>
          <a:p>
            <a:r>
              <a:rPr lang="en-US" sz="2000" dirty="0">
                <a:latin typeface="Comic Sans MS"/>
              </a:rPr>
              <a:t>Action: </a:t>
            </a:r>
            <a:r>
              <a:rPr lang="en-US" sz="2000" dirty="0" smtClean="0">
                <a:latin typeface="Comic Sans MS"/>
              </a:rPr>
              <a:t>continue </a:t>
            </a:r>
            <a:r>
              <a:rPr lang="en-US" sz="2000" dirty="0">
                <a:latin typeface="Comic Sans MS"/>
              </a:rPr>
              <a:t>L1 R&amp;D for a second prototype during the last year</a:t>
            </a:r>
            <a:r>
              <a:rPr lang="en-US" sz="2000" dirty="0" smtClean="0">
                <a:latin typeface="Comic Sans MS"/>
              </a:rPr>
              <a:t>.</a:t>
            </a:r>
          </a:p>
          <a:p>
            <a:endParaRPr lang="en-US" sz="2000" dirty="0">
              <a:latin typeface="Comic Sans MS"/>
            </a:endParaRPr>
          </a:p>
          <a:p>
            <a:r>
              <a:rPr lang="en-US" sz="2000" dirty="0">
                <a:solidFill>
                  <a:srgbClr val="FF0000"/>
                </a:solidFill>
                <a:latin typeface="Comic Sans MS"/>
              </a:rPr>
              <a:t>M.1.5. Risk: major fault in production due to factory responsibility</a:t>
            </a:r>
            <a:r>
              <a:rPr lang="en-US" sz="2000" dirty="0">
                <a:latin typeface="Comic Sans MS"/>
              </a:rPr>
              <a:t>. Action: </a:t>
            </a:r>
            <a:endParaRPr lang="en-US" sz="2000" dirty="0" smtClean="0">
              <a:latin typeface="Comic Sans MS"/>
            </a:endParaRPr>
          </a:p>
          <a:p>
            <a:r>
              <a:rPr lang="en-US" sz="2000" dirty="0" smtClean="0">
                <a:latin typeface="Comic Sans MS"/>
              </a:rPr>
              <a:t>propose </a:t>
            </a:r>
            <a:r>
              <a:rPr lang="en-US" sz="2000" dirty="0">
                <a:latin typeface="Comic Sans MS"/>
              </a:rPr>
              <a:t>to ATLAS a </a:t>
            </a:r>
            <a:r>
              <a:rPr lang="en-US" sz="2000" dirty="0" smtClean="0">
                <a:latin typeface="Comic Sans MS"/>
              </a:rPr>
              <a:t>later commissioning </a:t>
            </a:r>
            <a:r>
              <a:rPr lang="en-US" sz="2000" dirty="0">
                <a:latin typeface="Comic Sans MS"/>
              </a:rPr>
              <a:t>to be approved by the experiment</a:t>
            </a:r>
            <a:r>
              <a:rPr lang="en-US" sz="2000" dirty="0" smtClean="0">
                <a:latin typeface="Comic Sans MS"/>
              </a:rPr>
              <a:t>.</a:t>
            </a:r>
            <a:endParaRPr lang="en-US" sz="2000" dirty="0" smtClean="0">
              <a:latin typeface="Comic Sans MS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6200" y="76200"/>
            <a:ext cx="82296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smtClean="0">
                <a:latin typeface="Comic Sans MS"/>
              </a:rPr>
              <a:t>WP2: </a:t>
            </a:r>
            <a:r>
              <a:rPr lang="en-US" sz="2800" dirty="0" err="1" smtClean="0">
                <a:latin typeface="Comic Sans MS"/>
              </a:rPr>
              <a:t>Infrastrucure</a:t>
            </a:r>
            <a:r>
              <a:rPr lang="en-US" sz="2800" dirty="0" smtClean="0">
                <a:latin typeface="Comic Sans MS"/>
              </a:rPr>
              <a:t> &amp; </a:t>
            </a:r>
            <a:r>
              <a:rPr lang="en-US" sz="2800" dirty="0" smtClean="0">
                <a:latin typeface="Comic Sans MS"/>
              </a:rPr>
              <a:t>Integration (CAEN) </a:t>
            </a:r>
            <a:endParaRPr lang="en-US" sz="2800" dirty="0"/>
          </a:p>
        </p:txBody>
      </p:sp>
      <p:sp>
        <p:nvSpPr>
          <p:cNvPr id="5" name="Rectangle 4"/>
          <p:cNvSpPr/>
          <p:nvPr/>
        </p:nvSpPr>
        <p:spPr>
          <a:xfrm>
            <a:off x="76200" y="605351"/>
            <a:ext cx="9067800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latin typeface="Comic Sans MS"/>
              </a:rPr>
              <a:t>Objectives </a:t>
            </a:r>
          </a:p>
          <a:p>
            <a:r>
              <a:rPr lang="en-US" b="1" dirty="0" smtClean="0">
                <a:solidFill>
                  <a:srgbClr val="7030A0"/>
                </a:solidFill>
                <a:latin typeface="Comic Sans MS"/>
              </a:rPr>
              <a:t>Infrastructure construction and validation </a:t>
            </a:r>
            <a:r>
              <a:rPr lang="en-US" dirty="0" smtClean="0">
                <a:latin typeface="Comic Sans MS"/>
              </a:rPr>
              <a:t>(racks, crates, power supplies, cooling)</a:t>
            </a:r>
          </a:p>
          <a:p>
            <a:r>
              <a:rPr lang="en-US" b="1" dirty="0" smtClean="0">
                <a:solidFill>
                  <a:srgbClr val="7030A0"/>
                </a:solidFill>
                <a:latin typeface="Comic Sans MS"/>
              </a:rPr>
              <a:t>Validation/integration of prototypes </a:t>
            </a:r>
            <a:r>
              <a:rPr lang="en-US" dirty="0" smtClean="0">
                <a:latin typeface="Comic Sans MS"/>
              </a:rPr>
              <a:t>from Europe, Japan and USA</a:t>
            </a:r>
          </a:p>
          <a:p>
            <a:r>
              <a:rPr lang="en-US" b="1" dirty="0" smtClean="0">
                <a:solidFill>
                  <a:srgbClr val="7030A0"/>
                </a:solidFill>
                <a:latin typeface="Comic Sans MS"/>
              </a:rPr>
              <a:t>Software development </a:t>
            </a:r>
            <a:r>
              <a:rPr lang="en-US" dirty="0" smtClean="0">
                <a:latin typeface="Comic Sans MS"/>
              </a:rPr>
              <a:t>for system test/control/monitoring</a:t>
            </a:r>
          </a:p>
          <a:p>
            <a:r>
              <a:rPr lang="en-US" b="1" dirty="0" smtClean="0">
                <a:solidFill>
                  <a:srgbClr val="7030A0"/>
                </a:solidFill>
                <a:latin typeface="Comic Sans MS"/>
              </a:rPr>
              <a:t>Transfer of Knowledge</a:t>
            </a:r>
            <a:r>
              <a:rPr lang="en-US" dirty="0" smtClean="0">
                <a:latin typeface="Comic Sans MS"/>
              </a:rPr>
              <a:t> among CAEN and research </a:t>
            </a:r>
            <a:r>
              <a:rPr lang="en-US" dirty="0" smtClean="0">
                <a:latin typeface="Comic Sans MS"/>
              </a:rPr>
              <a:t>institutions</a:t>
            </a:r>
          </a:p>
          <a:p>
            <a:endParaRPr lang="en-US" dirty="0" smtClean="0">
              <a:latin typeface="Comic Sans MS"/>
            </a:endParaRPr>
          </a:p>
          <a:p>
            <a:r>
              <a:rPr lang="en-US" b="1" dirty="0">
                <a:solidFill>
                  <a:srgbClr val="FF0000"/>
                </a:solidFill>
                <a:latin typeface="Comic Sans MS"/>
              </a:rPr>
              <a:t>Description of work</a:t>
            </a:r>
          </a:p>
          <a:p>
            <a:r>
              <a:rPr lang="en-US" b="1" i="1" dirty="0" smtClean="0">
                <a:solidFill>
                  <a:srgbClr val="FF0000"/>
                </a:solidFill>
                <a:latin typeface="Comic Sans MS"/>
              </a:rPr>
              <a:t>Now 2013: </a:t>
            </a:r>
          </a:p>
          <a:p>
            <a:r>
              <a:rPr lang="en-US" dirty="0" smtClean="0">
                <a:latin typeface="Comic Sans MS"/>
              </a:rPr>
              <a:t>T.2.1</a:t>
            </a:r>
            <a:r>
              <a:rPr lang="en-US" dirty="0">
                <a:latin typeface="Comic Sans MS"/>
              </a:rPr>
              <a:t>. Installation of a vertical slice (VS) at CAEN for board integration, validation tests &amp; ToK</a:t>
            </a:r>
          </a:p>
          <a:p>
            <a:r>
              <a:rPr lang="en-US" dirty="0">
                <a:latin typeface="Comic Sans MS"/>
              </a:rPr>
              <a:t>T.2.3. </a:t>
            </a:r>
            <a:r>
              <a:rPr lang="en-US" b="1" dirty="0">
                <a:solidFill>
                  <a:srgbClr val="7030A0"/>
                </a:solidFill>
                <a:latin typeface="Comic Sans MS"/>
              </a:rPr>
              <a:t>Software development for tests of the </a:t>
            </a:r>
            <a:r>
              <a:rPr lang="en-US" b="1" dirty="0" smtClean="0">
                <a:solidFill>
                  <a:srgbClr val="7030A0"/>
                </a:solidFill>
                <a:latin typeface="Comic Sans MS"/>
              </a:rPr>
              <a:t>VS</a:t>
            </a:r>
          </a:p>
          <a:p>
            <a:r>
              <a:rPr lang="en-US" dirty="0" smtClean="0">
                <a:latin typeface="Comic Sans MS"/>
              </a:rPr>
              <a:t>T.2.4</a:t>
            </a:r>
            <a:r>
              <a:rPr lang="en-US" dirty="0">
                <a:latin typeface="Comic Sans MS"/>
              </a:rPr>
              <a:t>. Tests and validation of the baseline FTK system for the demonstrator</a:t>
            </a:r>
          </a:p>
          <a:p>
            <a:endParaRPr lang="en-US" b="1" dirty="0" smtClean="0">
              <a:solidFill>
                <a:srgbClr val="7030A0"/>
              </a:solidFill>
              <a:latin typeface="Comic Sans MS"/>
            </a:endParaRPr>
          </a:p>
          <a:p>
            <a:r>
              <a:rPr lang="en-US" b="1" i="1" dirty="0" smtClean="0">
                <a:solidFill>
                  <a:srgbClr val="FF0000"/>
                </a:solidFill>
                <a:latin typeface="Comic Sans MS"/>
              </a:rPr>
              <a:t>After:</a:t>
            </a:r>
            <a:endParaRPr lang="en-US" b="1" i="1" dirty="0">
              <a:solidFill>
                <a:srgbClr val="FF0000"/>
              </a:solidFill>
              <a:latin typeface="Comic Sans MS"/>
            </a:endParaRPr>
          </a:p>
          <a:p>
            <a:r>
              <a:rPr lang="en-US" dirty="0" smtClean="0">
                <a:latin typeface="Comic Sans MS"/>
              </a:rPr>
              <a:t>T.2.2</a:t>
            </a:r>
            <a:r>
              <a:rPr lang="en-US" dirty="0">
                <a:latin typeface="Comic Sans MS"/>
              </a:rPr>
              <a:t>. </a:t>
            </a:r>
            <a:r>
              <a:rPr lang="en-US" b="1" dirty="0">
                <a:solidFill>
                  <a:srgbClr val="FF0000"/>
                </a:solidFill>
                <a:latin typeface="Comic Sans MS"/>
              </a:rPr>
              <a:t>Prototyping of a CAEN power supply </a:t>
            </a:r>
            <a:r>
              <a:rPr lang="en-US" dirty="0">
                <a:solidFill>
                  <a:srgbClr val="FF0000"/>
                </a:solidFill>
                <a:latin typeface="Comic Sans MS"/>
              </a:rPr>
              <a:t>for the final crate (5kW)</a:t>
            </a:r>
          </a:p>
          <a:p>
            <a:endParaRPr lang="en-US" dirty="0" smtClean="0">
              <a:latin typeface="Comic Sans MS"/>
            </a:endParaRPr>
          </a:p>
          <a:p>
            <a:r>
              <a:rPr lang="en-US" dirty="0" smtClean="0">
                <a:latin typeface="Comic Sans MS"/>
              </a:rPr>
              <a:t>T.2.5</a:t>
            </a:r>
            <a:r>
              <a:rPr lang="en-US" dirty="0">
                <a:latin typeface="Comic Sans MS"/>
              </a:rPr>
              <a:t>. Tests and validation of the SLP2-based system</a:t>
            </a:r>
          </a:p>
          <a:p>
            <a:endParaRPr lang="en-US" dirty="0" smtClean="0">
              <a:latin typeface="Comic Sans MS"/>
            </a:endParaRPr>
          </a:p>
          <a:p>
            <a:r>
              <a:rPr lang="en-US" dirty="0" smtClean="0">
                <a:latin typeface="Comic Sans MS"/>
              </a:rPr>
              <a:t>T.2.6</a:t>
            </a:r>
            <a:r>
              <a:rPr lang="en-US" dirty="0">
                <a:latin typeface="Comic Sans MS"/>
              </a:rPr>
              <a:t>. Tests and validation of the SLP1-based system</a:t>
            </a:r>
          </a:p>
          <a:p>
            <a:endParaRPr lang="en-US" dirty="0" smtClean="0">
              <a:latin typeface="Comic Sans MS"/>
            </a:endParaRPr>
          </a:p>
          <a:p>
            <a:r>
              <a:rPr lang="en-US" dirty="0" smtClean="0">
                <a:latin typeface="Comic Sans MS"/>
              </a:rPr>
              <a:t>T.2.7</a:t>
            </a:r>
            <a:r>
              <a:rPr lang="en-US" dirty="0">
                <a:latin typeface="Comic Sans MS"/>
              </a:rPr>
              <a:t>. </a:t>
            </a:r>
            <a:r>
              <a:rPr lang="en-US" b="1" dirty="0">
                <a:solidFill>
                  <a:srgbClr val="FF0000"/>
                </a:solidFill>
                <a:latin typeface="Comic Sans MS"/>
              </a:rPr>
              <a:t>Tests of cooling and mechanics </a:t>
            </a:r>
            <a:r>
              <a:rPr lang="en-US" dirty="0">
                <a:latin typeface="Comic Sans MS"/>
              </a:rPr>
              <a:t>of a rack with complete final </a:t>
            </a:r>
            <a:r>
              <a:rPr lang="en-US" dirty="0" smtClean="0">
                <a:latin typeface="Comic Sans MS"/>
              </a:rPr>
              <a:t>crates</a:t>
            </a:r>
            <a:endParaRPr lang="en-US" dirty="0">
              <a:latin typeface="Comic Sans MS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905" y="764704"/>
            <a:ext cx="9144000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  <a:latin typeface="Comic Sans MS"/>
              </a:rPr>
              <a:t>Deliverables</a:t>
            </a:r>
          </a:p>
          <a:p>
            <a:endParaRPr lang="en-US" b="1" dirty="0">
              <a:solidFill>
                <a:srgbClr val="FF0000"/>
              </a:solidFill>
              <a:latin typeface="Comic Sans MS"/>
            </a:endParaRPr>
          </a:p>
          <a:p>
            <a:r>
              <a:rPr lang="en-US" dirty="0" smtClean="0">
                <a:latin typeface="Comic Sans MS"/>
              </a:rPr>
              <a:t>D.2.1</a:t>
            </a:r>
            <a:r>
              <a:rPr lang="en-US" dirty="0">
                <a:latin typeface="Comic Sans MS"/>
              </a:rPr>
              <a:t>. </a:t>
            </a:r>
            <a:r>
              <a:rPr lang="en-US" b="1" dirty="0">
                <a:solidFill>
                  <a:srgbClr val="7030A0"/>
                </a:solidFill>
                <a:latin typeface="Comic Sans MS"/>
              </a:rPr>
              <a:t>VS</a:t>
            </a:r>
            <a:r>
              <a:rPr lang="en-US" dirty="0">
                <a:latin typeface="Comic Sans MS"/>
              </a:rPr>
              <a:t> infrastructure at CAEN for FTK demonstrator integration</a:t>
            </a:r>
            <a:r>
              <a:rPr lang="en-US" dirty="0">
                <a:solidFill>
                  <a:srgbClr val="FF0000"/>
                </a:solidFill>
                <a:latin typeface="Comic Sans MS"/>
              </a:rPr>
              <a:t> – M6 </a:t>
            </a:r>
            <a:r>
              <a:rPr lang="en-US" dirty="0">
                <a:solidFill>
                  <a:srgbClr val="7030A0"/>
                </a:solidFill>
                <a:latin typeface="Comic Sans MS"/>
              </a:rPr>
              <a:t>(2013</a:t>
            </a:r>
            <a:r>
              <a:rPr lang="en-US" dirty="0" smtClean="0">
                <a:solidFill>
                  <a:srgbClr val="7030A0"/>
                </a:solidFill>
                <a:latin typeface="Comic Sans MS"/>
              </a:rPr>
              <a:t>)</a:t>
            </a:r>
          </a:p>
          <a:p>
            <a:endParaRPr lang="en-US" dirty="0">
              <a:solidFill>
                <a:srgbClr val="7030A0"/>
              </a:solidFill>
              <a:latin typeface="Comic Sans MS"/>
            </a:endParaRPr>
          </a:p>
          <a:p>
            <a:r>
              <a:rPr lang="en-US" dirty="0">
                <a:latin typeface="Comic Sans MS"/>
              </a:rPr>
              <a:t>D.2.2. </a:t>
            </a:r>
            <a:r>
              <a:rPr lang="en-US" b="1" dirty="0">
                <a:solidFill>
                  <a:srgbClr val="7030A0"/>
                </a:solidFill>
                <a:latin typeface="Comic Sans MS"/>
              </a:rPr>
              <a:t>FTK</a:t>
            </a:r>
            <a:r>
              <a:rPr lang="en-US" dirty="0">
                <a:latin typeface="Comic Sans MS"/>
              </a:rPr>
              <a:t> demonstrator fully integrated with old power supply </a:t>
            </a:r>
            <a:r>
              <a:rPr lang="en-US" dirty="0">
                <a:solidFill>
                  <a:srgbClr val="FF0000"/>
                </a:solidFill>
                <a:latin typeface="Comic Sans MS"/>
              </a:rPr>
              <a:t>- M12 </a:t>
            </a:r>
            <a:r>
              <a:rPr lang="en-US" dirty="0">
                <a:solidFill>
                  <a:srgbClr val="7030A0"/>
                </a:solidFill>
                <a:latin typeface="Comic Sans MS"/>
              </a:rPr>
              <a:t>(end 2013)</a:t>
            </a:r>
            <a:endParaRPr lang="en-US" dirty="0">
              <a:solidFill>
                <a:srgbClr val="FF0000"/>
              </a:solidFill>
              <a:latin typeface="Comic Sans MS"/>
            </a:endParaRPr>
          </a:p>
          <a:p>
            <a:endParaRPr lang="en-US" dirty="0" smtClean="0">
              <a:solidFill>
                <a:srgbClr val="FF0000"/>
              </a:solidFill>
              <a:latin typeface="Comic Sans MS"/>
            </a:endParaRPr>
          </a:p>
          <a:p>
            <a:r>
              <a:rPr lang="en-US" dirty="0" smtClean="0">
                <a:solidFill>
                  <a:srgbClr val="FF0000"/>
                </a:solidFill>
                <a:latin typeface="Comic Sans MS"/>
              </a:rPr>
              <a:t>D.2.3</a:t>
            </a:r>
            <a:r>
              <a:rPr lang="en-US" dirty="0">
                <a:solidFill>
                  <a:srgbClr val="FF0000"/>
                </a:solidFill>
                <a:latin typeface="Comic Sans MS"/>
              </a:rPr>
              <a:t>. CAEN power supply ready for integration - delivery date M18 		 </a:t>
            </a:r>
            <a:r>
              <a:rPr lang="en-US" dirty="0">
                <a:solidFill>
                  <a:srgbClr val="7030A0"/>
                </a:solidFill>
                <a:latin typeface="Comic Sans MS"/>
              </a:rPr>
              <a:t>2014</a:t>
            </a:r>
            <a:endParaRPr lang="en-US" dirty="0">
              <a:solidFill>
                <a:srgbClr val="FF0000"/>
              </a:solidFill>
              <a:latin typeface="Comic Sans MS"/>
            </a:endParaRPr>
          </a:p>
          <a:p>
            <a:endParaRPr lang="en-US" dirty="0" smtClean="0">
              <a:solidFill>
                <a:srgbClr val="FF0000"/>
              </a:solidFill>
              <a:latin typeface="Comic Sans MS"/>
            </a:endParaRPr>
          </a:p>
          <a:p>
            <a:r>
              <a:rPr lang="en-US" dirty="0" smtClean="0">
                <a:solidFill>
                  <a:srgbClr val="FF0000"/>
                </a:solidFill>
                <a:latin typeface="Comic Sans MS"/>
              </a:rPr>
              <a:t>D.2.4 </a:t>
            </a:r>
            <a:r>
              <a:rPr lang="en-US" dirty="0">
                <a:solidFill>
                  <a:srgbClr val="FF0000"/>
                </a:solidFill>
                <a:latin typeface="Comic Sans MS"/>
              </a:rPr>
              <a:t>FTK cooling and mechanical tests completed - delivery date M20	</a:t>
            </a:r>
            <a:r>
              <a:rPr lang="en-US" dirty="0">
                <a:solidFill>
                  <a:srgbClr val="7030A0"/>
                </a:solidFill>
                <a:latin typeface="Comic Sans MS"/>
              </a:rPr>
              <a:t> 2014</a:t>
            </a:r>
            <a:endParaRPr lang="en-US" dirty="0">
              <a:solidFill>
                <a:srgbClr val="FF0000"/>
              </a:solidFill>
              <a:latin typeface="Comic Sans MS"/>
            </a:endParaRPr>
          </a:p>
          <a:p>
            <a:endParaRPr lang="en-US" dirty="0" smtClean="0">
              <a:solidFill>
                <a:srgbClr val="FF0000"/>
              </a:solidFill>
              <a:latin typeface="Comic Sans MS"/>
            </a:endParaRPr>
          </a:p>
          <a:p>
            <a:r>
              <a:rPr lang="en-US" dirty="0" smtClean="0">
                <a:latin typeface="Comic Sans MS"/>
              </a:rPr>
              <a:t>D.2.5</a:t>
            </a:r>
            <a:r>
              <a:rPr lang="en-US" dirty="0">
                <a:latin typeface="Comic Sans MS"/>
              </a:rPr>
              <a:t>. </a:t>
            </a:r>
            <a:r>
              <a:rPr lang="en-US" b="1" dirty="0">
                <a:solidFill>
                  <a:srgbClr val="7030A0"/>
                </a:solidFill>
                <a:latin typeface="Comic Sans MS"/>
              </a:rPr>
              <a:t>SLP2</a:t>
            </a:r>
            <a:r>
              <a:rPr lang="en-US" dirty="0">
                <a:latin typeface="Comic Sans MS"/>
              </a:rPr>
              <a:t> fully integrated - delivery date M20</a:t>
            </a:r>
          </a:p>
          <a:p>
            <a:endParaRPr lang="en-US" dirty="0" smtClean="0">
              <a:solidFill>
                <a:srgbClr val="FF0000"/>
              </a:solidFill>
              <a:latin typeface="Comic Sans MS"/>
            </a:endParaRPr>
          </a:p>
          <a:p>
            <a:r>
              <a:rPr lang="en-US" dirty="0" smtClean="0">
                <a:latin typeface="Comic Sans MS"/>
              </a:rPr>
              <a:t>D.2.6 </a:t>
            </a:r>
            <a:r>
              <a:rPr lang="en-US" b="1" dirty="0">
                <a:solidFill>
                  <a:srgbClr val="7030A0"/>
                </a:solidFill>
                <a:latin typeface="Comic Sans MS"/>
              </a:rPr>
              <a:t>SLP1</a:t>
            </a:r>
            <a:r>
              <a:rPr lang="en-US" dirty="0">
                <a:latin typeface="Comic Sans MS"/>
              </a:rPr>
              <a:t> fully integrated - delivery date M48</a:t>
            </a:r>
          </a:p>
        </p:txBody>
      </p:sp>
      <p:sp>
        <p:nvSpPr>
          <p:cNvPr id="5" name="Rectangle 4"/>
          <p:cNvSpPr/>
          <p:nvPr/>
        </p:nvSpPr>
        <p:spPr>
          <a:xfrm>
            <a:off x="76200" y="76200"/>
            <a:ext cx="82296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smtClean="0">
                <a:latin typeface="Comic Sans MS"/>
              </a:rPr>
              <a:t>WP2: </a:t>
            </a:r>
            <a:r>
              <a:rPr lang="en-US" sz="2800" dirty="0" err="1" smtClean="0">
                <a:latin typeface="Comic Sans MS"/>
              </a:rPr>
              <a:t>Infrastrucure</a:t>
            </a:r>
            <a:r>
              <a:rPr lang="en-US" sz="2800" dirty="0" smtClean="0">
                <a:latin typeface="Comic Sans MS"/>
              </a:rPr>
              <a:t> &amp; </a:t>
            </a:r>
            <a:r>
              <a:rPr lang="en-US" sz="2800" dirty="0" smtClean="0">
                <a:latin typeface="Comic Sans MS"/>
              </a:rPr>
              <a:t>Integration (CAEN) 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63562887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6200" y="76200"/>
            <a:ext cx="82296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smtClean="0">
                <a:latin typeface="Comic Sans MS"/>
              </a:rPr>
              <a:t>WP2: </a:t>
            </a:r>
            <a:r>
              <a:rPr lang="en-US" sz="2800" dirty="0" err="1" smtClean="0">
                <a:latin typeface="Comic Sans MS"/>
              </a:rPr>
              <a:t>Infrastrucure</a:t>
            </a:r>
            <a:r>
              <a:rPr lang="en-US" sz="2800" dirty="0" smtClean="0">
                <a:latin typeface="Comic Sans MS"/>
              </a:rPr>
              <a:t> &amp; </a:t>
            </a:r>
            <a:r>
              <a:rPr lang="en-US" sz="2800" dirty="0" smtClean="0">
                <a:latin typeface="Comic Sans MS"/>
              </a:rPr>
              <a:t>Integration  (CAEN) </a:t>
            </a:r>
            <a:endParaRPr lang="en-US" sz="2800" dirty="0"/>
          </a:p>
        </p:txBody>
      </p:sp>
      <p:sp>
        <p:nvSpPr>
          <p:cNvPr id="2" name="Rectangle 1"/>
          <p:cNvSpPr/>
          <p:nvPr/>
        </p:nvSpPr>
        <p:spPr>
          <a:xfrm>
            <a:off x="95988" y="1340768"/>
            <a:ext cx="90678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solidFill>
                  <a:srgbClr val="7030A0"/>
                </a:solidFill>
                <a:latin typeface="Comic Sans MS"/>
              </a:rPr>
              <a:t>Milestones</a:t>
            </a:r>
          </a:p>
          <a:p>
            <a:r>
              <a:rPr lang="it-IT" b="1" dirty="0"/>
              <a:t>M.2.1. </a:t>
            </a:r>
            <a:r>
              <a:rPr lang="it-IT" dirty="0"/>
              <a:t>FTK demonstrator running flawlessly at CAEN – </a:t>
            </a:r>
            <a:r>
              <a:rPr lang="it-IT" dirty="0" smtClean="0"/>
              <a:t>M12                 </a:t>
            </a:r>
            <a:r>
              <a:rPr lang="it-IT" b="1" dirty="0" smtClean="0">
                <a:solidFill>
                  <a:srgbClr val="7030A0"/>
                </a:solidFill>
              </a:rPr>
              <a:t>January 2014</a:t>
            </a:r>
            <a:endParaRPr lang="it-IT" b="1" dirty="0">
              <a:solidFill>
                <a:srgbClr val="7030A0"/>
              </a:solidFill>
            </a:endParaRPr>
          </a:p>
          <a:p>
            <a:r>
              <a:rPr lang="en-US" b="1" dirty="0"/>
              <a:t>M.2.2. </a:t>
            </a:r>
            <a:r>
              <a:rPr lang="en-US" dirty="0"/>
              <a:t>SLP2-based FTK running flawlessly at CAEN – M20</a:t>
            </a:r>
          </a:p>
          <a:p>
            <a:r>
              <a:rPr lang="en-US" b="1" dirty="0"/>
              <a:t>M.2.3. </a:t>
            </a:r>
            <a:r>
              <a:rPr lang="en-US" dirty="0"/>
              <a:t>Infrastructure (crate, cooling, power supplies, mechanics) validated – M20</a:t>
            </a:r>
          </a:p>
          <a:p>
            <a:r>
              <a:rPr lang="en-US" b="1" dirty="0"/>
              <a:t>M.2.4. </a:t>
            </a:r>
            <a:r>
              <a:rPr lang="en-US" dirty="0"/>
              <a:t>Comparison and choice between FTK baseline and SLP2 systems – M20</a:t>
            </a:r>
          </a:p>
          <a:p>
            <a:r>
              <a:rPr lang="en-US" b="1" dirty="0"/>
              <a:t>M.2.5. </a:t>
            </a:r>
            <a:r>
              <a:rPr lang="en-US" dirty="0"/>
              <a:t>SLP1-based FTK running flawlessly – M48</a:t>
            </a:r>
            <a:r>
              <a:rPr lang="en-US" dirty="0" smtClean="0">
                <a:solidFill>
                  <a:srgbClr val="FF0000"/>
                </a:solidFill>
                <a:latin typeface="Comic Sans MS"/>
              </a:rPr>
              <a:t>      </a:t>
            </a:r>
          </a:p>
          <a:p>
            <a:endParaRPr lang="en-US" dirty="0">
              <a:solidFill>
                <a:srgbClr val="FF0000"/>
              </a:solidFill>
              <a:latin typeface="Comic Sans MS"/>
            </a:endParaRPr>
          </a:p>
          <a:p>
            <a:r>
              <a:rPr lang="en-US" b="1" dirty="0">
                <a:solidFill>
                  <a:srgbClr val="7030A0"/>
                </a:solidFill>
                <a:latin typeface="Calibri" pitchFamily="34" charset="0"/>
              </a:rPr>
              <a:t>Risk Analysis</a:t>
            </a:r>
          </a:p>
          <a:p>
            <a:r>
              <a:rPr lang="en-US" dirty="0">
                <a:latin typeface="Calibri" pitchFamily="34" charset="0"/>
              </a:rPr>
              <a:t>M.2.1 Risk: </a:t>
            </a:r>
            <a:r>
              <a:rPr lang="en-US" dirty="0">
                <a:solidFill>
                  <a:srgbClr val="FF0000"/>
                </a:solidFill>
                <a:latin typeface="Calibri" pitchFamily="34" charset="0"/>
              </a:rPr>
              <a:t>problems detected in the FTK demonstrator. </a:t>
            </a:r>
            <a:r>
              <a:rPr lang="en-US" dirty="0">
                <a:latin typeface="Calibri" pitchFamily="34" charset="0"/>
              </a:rPr>
              <a:t>Action: Solve the problems and move</a:t>
            </a:r>
          </a:p>
          <a:p>
            <a:r>
              <a:rPr lang="en-US" dirty="0">
                <a:latin typeface="Calibri" pitchFamily="34" charset="0"/>
              </a:rPr>
              <a:t>commissioning start at CERN to a later date (maximum delay allowed by contingency is 8 months</a:t>
            </a:r>
            <a:r>
              <a:rPr lang="en-US" dirty="0" smtClean="0">
                <a:latin typeface="Calibri" pitchFamily="34" charset="0"/>
              </a:rPr>
              <a:t>).</a:t>
            </a:r>
          </a:p>
          <a:p>
            <a:endParaRPr lang="en-US" dirty="0">
              <a:latin typeface="Calibri" pitchFamily="34" charset="0"/>
            </a:endParaRPr>
          </a:p>
          <a:p>
            <a:r>
              <a:rPr lang="en-US" dirty="0">
                <a:latin typeface="Calibri" pitchFamily="34" charset="0"/>
              </a:rPr>
              <a:t>M.2.2 Risk: </a:t>
            </a:r>
            <a:r>
              <a:rPr lang="en-US" dirty="0">
                <a:solidFill>
                  <a:srgbClr val="FF0000"/>
                </a:solidFill>
                <a:latin typeface="Calibri" pitchFamily="34" charset="0"/>
              </a:rPr>
              <a:t>problems detected in the SLP2-based FTK. </a:t>
            </a:r>
            <a:r>
              <a:rPr lang="en-US" dirty="0">
                <a:latin typeface="Calibri" pitchFamily="34" charset="0"/>
              </a:rPr>
              <a:t>Action: Choose baseline technology</a:t>
            </a:r>
          </a:p>
          <a:p>
            <a:endParaRPr lang="en-US" dirty="0" smtClean="0">
              <a:latin typeface="Calibri" pitchFamily="34" charset="0"/>
            </a:endParaRPr>
          </a:p>
          <a:p>
            <a:r>
              <a:rPr lang="en-US" dirty="0" smtClean="0">
                <a:latin typeface="Calibri" pitchFamily="34" charset="0"/>
              </a:rPr>
              <a:t>M.2.5 </a:t>
            </a:r>
            <a:r>
              <a:rPr lang="en-US" dirty="0">
                <a:latin typeface="Calibri" pitchFamily="34" charset="0"/>
              </a:rPr>
              <a:t>Risk: </a:t>
            </a:r>
            <a:r>
              <a:rPr lang="en-US" dirty="0">
                <a:solidFill>
                  <a:srgbClr val="FF0000"/>
                </a:solidFill>
                <a:latin typeface="Calibri" pitchFamily="34" charset="0"/>
              </a:rPr>
              <a:t>major problems in the SLP1-based FTK. </a:t>
            </a:r>
            <a:r>
              <a:rPr lang="en-US" dirty="0">
                <a:latin typeface="Calibri" pitchFamily="34" charset="0"/>
              </a:rPr>
              <a:t>Action: This system is not suitable for ATLAS</a:t>
            </a:r>
          </a:p>
          <a:p>
            <a:r>
              <a:rPr lang="en-US" dirty="0">
                <a:latin typeface="Calibri" pitchFamily="34" charset="0"/>
              </a:rPr>
              <a:t>Phase I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1455</TotalTime>
  <Words>1659</Words>
  <Application>Microsoft Office PowerPoint</Application>
  <PresentationFormat>On-screen Show (4:3)</PresentationFormat>
  <Paragraphs>259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Dipartimento di Fisica - Universita' di Pisa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SimoneDonati</dc:creator>
  <cp:lastModifiedBy>Paola Giannetti</cp:lastModifiedBy>
  <cp:revision>154</cp:revision>
  <dcterms:created xsi:type="dcterms:W3CDTF">2013-03-07T14:11:15Z</dcterms:created>
  <dcterms:modified xsi:type="dcterms:W3CDTF">2013-03-11T18:39:02Z</dcterms:modified>
</cp:coreProperties>
</file>